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4" r:id="rId3"/>
    <p:sldId id="330" r:id="rId4"/>
    <p:sldId id="331" r:id="rId5"/>
    <p:sldId id="306" r:id="rId6"/>
    <p:sldId id="297" r:id="rId7"/>
    <p:sldId id="317" r:id="rId8"/>
    <p:sldId id="267" r:id="rId9"/>
  </p:sldIdLst>
  <p:sldSz cx="9144000" cy="6858000" type="screen4x3"/>
  <p:notesSz cx="6797675" cy="987266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7" autoAdjust="0"/>
    <p:restoredTop sz="94636" autoAdjust="0"/>
  </p:normalViewPr>
  <p:slideViewPr>
    <p:cSldViewPr>
      <p:cViewPr>
        <p:scale>
          <a:sx n="80" d="100"/>
          <a:sy n="80" d="100"/>
        </p:scale>
        <p:origin x="2934" y="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108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82BD50B-240C-4115-A737-096943959B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1367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89475"/>
            <a:ext cx="4984750" cy="44434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78950"/>
            <a:ext cx="2946400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C037DDD-DBF8-4FFC-B9AE-283BE33351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2435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grpSp>
        <p:nvGrpSpPr>
          <p:cNvPr id="6" name="Group 1029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7" name="AutoShape 1030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8" name="AutoShape 1031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6148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155" name="Rectangle 1035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9" name="Rectangle 1032"/>
          <p:cNvSpPr>
            <a:spLocks noGrp="1" noChangeArrowheads="1"/>
          </p:cNvSpPr>
          <p:nvPr>
            <p:ph type="dt" sz="quarter" idx="10"/>
          </p:nvPr>
        </p:nvSpPr>
        <p:spPr>
          <a:xfrm>
            <a:off x="2667000" y="65532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1033"/>
          <p:cNvSpPr>
            <a:spLocks noGrp="1" noChangeArrowheads="1"/>
          </p:cNvSpPr>
          <p:nvPr>
            <p:ph type="ftr" sz="quarter" idx="11"/>
          </p:nvPr>
        </p:nvSpPr>
        <p:spPr>
          <a:xfrm>
            <a:off x="5195888" y="6553200"/>
            <a:ext cx="3279775" cy="304800"/>
          </a:xfrm>
        </p:spPr>
        <p:txBody>
          <a:bodyPr/>
          <a:lstStyle>
            <a:lvl1pPr algn="r">
              <a:defRPr sz="14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103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525" y="6359525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618DBD03-A3B7-4CB3-9A10-6BACAB3CB1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138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8E55E-EF46-4B7F-A0E2-6368E927F6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5758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15150" y="762000"/>
            <a:ext cx="2000250" cy="5029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762000"/>
            <a:ext cx="5848350" cy="5029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C6F7D-DC09-48D3-977E-41741B5DD5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2577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0010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2362200"/>
            <a:ext cx="8001000" cy="34290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6BD83-17F4-4263-8D1D-901AF38E6DE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502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6C4A4-0853-43EA-BAF7-A8A276FC43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949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575B9-5EBA-4403-B4E1-082161E5CD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953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9243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91100" y="2362200"/>
            <a:ext cx="39243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B3C6E-29A8-4AC0-9135-E5E3C46749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305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2C9D1-B913-4480-85AF-9C0FE3B7B0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45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68AB5-A6E3-4707-8C9B-E1D5A1089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047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9354F-4805-4853-85AB-3D92976F14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152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0FED-C089-4CE0-A8A1-0F412FF1FA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15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3453F-8DDB-4CFE-9862-C82E943C84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237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103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1038" name="Rectangle 4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27" name="AutoShape 5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>
              <a:latin typeface="Times New Roman" pitchFamily="18" charset="0"/>
            </a:endParaRP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62000"/>
            <a:ext cx="8001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362200"/>
            <a:ext cx="8001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53200"/>
            <a:ext cx="1905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altLang="zh-CN"/>
              <a:t>	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343650"/>
            <a:ext cx="587375" cy="488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9C14DF1-CF2B-426F-9774-511EEC2ED7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11"/>
          <p:cNvGrpSpPr>
            <a:grpSpLocks/>
          </p:cNvGrpSpPr>
          <p:nvPr/>
        </p:nvGrpSpPr>
        <p:grpSpPr bwMode="auto">
          <a:xfrm>
            <a:off x="228600" y="1981200"/>
            <a:ext cx="7391400" cy="319088"/>
            <a:chOff x="144" y="1248"/>
            <a:chExt cx="4656" cy="201"/>
          </a:xfrm>
        </p:grpSpPr>
        <p:sp>
          <p:nvSpPr>
            <p:cNvPr id="1035" name="AutoShape 12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  <p:sp>
          <p:nvSpPr>
            <p:cNvPr id="1036" name="AutoShape 13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r"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33" name="Rectangle 17"/>
          <p:cNvSpPr>
            <a:spLocks noChangeArrowheads="1"/>
          </p:cNvSpPr>
          <p:nvPr userDrawn="1"/>
        </p:nvSpPr>
        <p:spPr bwMode="auto">
          <a:xfrm>
            <a:off x="3962400" y="2819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eaLnBrk="1" hangingPunct="1">
              <a:defRPr/>
            </a:pPr>
            <a:endParaRPr lang="zh-CN" altLang="en-US" smtClean="0"/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0" y="6308725"/>
            <a:ext cx="8382000" cy="549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500" b="1">
                <a:latin typeface="Times New Roman" pitchFamily="18" charset="0"/>
                <a:ea typeface="黑体" pitchFamily="49" charset="-122"/>
              </a:defRPr>
            </a:lvl1pPr>
          </a:lstStyle>
          <a:p>
            <a:pPr>
              <a:defRPr/>
            </a:pPr>
            <a:r>
              <a:rPr lang="zh-CN" altLang="en-US"/>
              <a:t>上海市信息中心汽车产业研究室</a:t>
            </a:r>
            <a:br>
              <a:rPr lang="zh-CN" altLang="en-US"/>
            </a:br>
            <a:r>
              <a:rPr lang="zh-CN" altLang="en-US">
                <a:ea typeface="+mn-ea"/>
              </a:rPr>
              <a:t>地址：华山路</a:t>
            </a:r>
            <a:r>
              <a:rPr lang="en-US" altLang="zh-CN">
                <a:ea typeface="+mn-ea"/>
              </a:rPr>
              <a:t>1076</a:t>
            </a:r>
            <a:r>
              <a:rPr lang="zh-CN" altLang="en-US">
                <a:ea typeface="+mn-ea"/>
              </a:rPr>
              <a:t>号</a:t>
            </a:r>
            <a:r>
              <a:rPr lang="en-US" altLang="zh-CN">
                <a:ea typeface="+mn-ea"/>
              </a:rPr>
              <a:t>5</a:t>
            </a:r>
            <a:r>
              <a:rPr lang="zh-CN" altLang="en-US">
                <a:ea typeface="+mn-ea"/>
              </a:rPr>
              <a:t>号楼    邮编：</a:t>
            </a:r>
            <a:r>
              <a:rPr lang="en-US" altLang="zh-CN">
                <a:ea typeface="+mn-ea"/>
              </a:rPr>
              <a:t>200050  </a:t>
            </a:r>
            <a:r>
              <a:rPr lang="zh-CN" altLang="en-US">
                <a:ea typeface="+mn-ea"/>
              </a:rPr>
              <a:t>电话：</a:t>
            </a:r>
            <a:r>
              <a:rPr lang="en-US" altLang="zh-CN">
                <a:ea typeface="+mn-ea"/>
              </a:rPr>
              <a:t>62123126  </a:t>
            </a:r>
            <a:r>
              <a:rPr lang="zh-CN" altLang="en-US">
                <a:ea typeface="+mn-ea"/>
              </a:rPr>
              <a:t>传真：</a:t>
            </a:r>
            <a:r>
              <a:rPr lang="en-US" altLang="zh-CN">
                <a:ea typeface="+mn-ea"/>
              </a:rPr>
              <a:t>62511172</a:t>
            </a:r>
            <a:r>
              <a:rPr lang="en-US" altLang="zh-CN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34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17CB1FC-4B46-44A4-AEE7-506D062359AF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2015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年</a:t>
            </a:r>
            <a:r>
              <a:rPr lang="en-US" altLang="zh-CN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7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月</a:t>
            </a: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上海汽车市场上牌情况</a:t>
            </a:r>
            <a:b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及上海市场消费特点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46613" y="3644900"/>
            <a:ext cx="3741737" cy="1174750"/>
          </a:xfrm>
          <a:noFill/>
        </p:spPr>
        <p:txBody>
          <a:bodyPr/>
          <a:lstStyle/>
          <a:p>
            <a:pPr algn="ctr" eaLnBrk="1" hangingPunct="1"/>
            <a:r>
              <a:rPr lang="zh-CN" altLang="en-US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上海市信息中心</a:t>
            </a:r>
          </a:p>
          <a:p>
            <a:pPr algn="ctr" eaLnBrk="1" hangingPunct="1"/>
            <a:r>
              <a:rPr lang="zh-CN" altLang="en-US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汽车产业研究室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6147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FFD9A4-2DC0-4414-AAE0-C2A195B1622E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61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7</a:t>
            </a:r>
            <a:r>
              <a:rPr lang="zh-CN" altLang="en-US" sz="3200" dirty="0" smtClean="0"/>
              <a:t>月</a:t>
            </a:r>
            <a:r>
              <a:rPr lang="zh-CN" altLang="en-US" sz="3200" dirty="0" smtClean="0"/>
              <a:t>上海各车型</a:t>
            </a:r>
            <a:r>
              <a:rPr lang="zh-CN" altLang="en-US" sz="3200" dirty="0" smtClean="0">
                <a:latin typeface="宋体" panose="02010600030101010101" pitchFamily="2" charset="-122"/>
              </a:rPr>
              <a:t>上牌量同比情况</a:t>
            </a:r>
          </a:p>
        </p:txBody>
      </p:sp>
      <p:sp>
        <p:nvSpPr>
          <p:cNvPr id="6150" name="Rectangle 1028"/>
          <p:cNvSpPr>
            <a:spLocks noChangeArrowheads="1"/>
          </p:cNvSpPr>
          <p:nvPr/>
        </p:nvSpPr>
        <p:spPr bwMode="auto">
          <a:xfrm>
            <a:off x="2584450" y="481013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1" name="Rectangle 1035"/>
          <p:cNvSpPr>
            <a:spLocks noChangeArrowheads="1"/>
          </p:cNvSpPr>
          <p:nvPr/>
        </p:nvSpPr>
        <p:spPr bwMode="auto">
          <a:xfrm>
            <a:off x="2584450" y="1019175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2" name="Rectangle 1042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3" name="Rectangle 1049"/>
          <p:cNvSpPr>
            <a:spLocks noChangeArrowheads="1"/>
          </p:cNvSpPr>
          <p:nvPr/>
        </p:nvSpPr>
        <p:spPr bwMode="auto">
          <a:xfrm>
            <a:off x="2584450" y="836613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4" name="Rectangle 1056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5" name="Rectangle 1063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6" name="Rectangle 1070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6157" name="Rectangle 1077"/>
          <p:cNvSpPr>
            <a:spLocks noChangeArrowheads="1"/>
          </p:cNvSpPr>
          <p:nvPr/>
        </p:nvSpPr>
        <p:spPr bwMode="auto">
          <a:xfrm>
            <a:off x="2584450" y="471488"/>
            <a:ext cx="397351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graphicFrame>
        <p:nvGraphicFramePr>
          <p:cNvPr id="238342" name="Group 487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2652942"/>
              </p:ext>
            </p:extLst>
          </p:nvPr>
        </p:nvGraphicFramePr>
        <p:xfrm>
          <a:off x="914400" y="2362200"/>
          <a:ext cx="6608763" cy="3938586"/>
        </p:xfrm>
        <a:graphic>
          <a:graphicData uri="http://schemas.openxmlformats.org/drawingml/2006/table">
            <a:tbl>
              <a:tblPr/>
              <a:tblGrid>
                <a:gridCol w="1354138"/>
                <a:gridCol w="1050925"/>
                <a:gridCol w="1050925"/>
                <a:gridCol w="1050925"/>
                <a:gridCol w="1050925"/>
                <a:gridCol w="1050925"/>
              </a:tblGrid>
              <a:tr h="6950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环</a:t>
                      </a:r>
                      <a:r>
                        <a:rPr kumimoji="1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进口小客车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（含轿车）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-2.93%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14.68%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国产轿车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16655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25.88%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109118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小型客车</a:t>
                      </a: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（除轿车）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-10.05%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52.75%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65038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40.89%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大型客车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23.81%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-25.63%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-37.68%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小型货车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-13.45%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-33.69%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大型货车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-21.18%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-37.70%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10355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-11.77%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1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34338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-6.56%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22.61%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225059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15.75%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7171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20ED66-6516-4A8A-9D05-9467EE69D967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7172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25538"/>
            <a:ext cx="8001000" cy="779462"/>
          </a:xfrm>
        </p:spPr>
        <p:txBody>
          <a:bodyPr/>
          <a:lstStyle/>
          <a:p>
            <a:pPr eaLnBrk="1" hangingPunct="1"/>
            <a:r>
              <a:rPr lang="zh-CN" altLang="en-US" sz="3200" smtClean="0"/>
              <a:t>近两年上海车辆月度上牌数累计情况</a:t>
            </a:r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5" name="Rectangle 1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6" name="Rectangle 13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7" name="Rectangle 15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0" y="1776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79" name="Rectangle 1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0" name="Rectangle 2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1" name="Rectangle 23"/>
          <p:cNvSpPr>
            <a:spLocks noChangeArrowheads="1"/>
          </p:cNvSpPr>
          <p:nvPr/>
        </p:nvSpPr>
        <p:spPr bwMode="auto">
          <a:xfrm>
            <a:off x="0" y="1666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2" name="Rectangle 25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3" name="Rectangle 2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4" name="Rectangle 2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5" name="Rectangle 3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6" name="Rectangle 3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7" name="Rectangle 3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8" name="Rectangle 3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89" name="Rectangle 3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0" name="Rectangle 4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1" name="Rectangle 19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2" name="Rectangle 20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3" name="Rectangle 20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4" name="Rectangle 20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6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8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199" name="Rectangle 33"/>
          <p:cNvSpPr>
            <a:spLocks noChangeArrowheads="1"/>
          </p:cNvSpPr>
          <p:nvPr/>
        </p:nvSpPr>
        <p:spPr bwMode="auto">
          <a:xfrm>
            <a:off x="762000" y="1965325"/>
            <a:ext cx="10904538" cy="4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200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7201" name="Rectangle 36"/>
          <p:cNvSpPr>
            <a:spLocks noChangeArrowheads="1"/>
          </p:cNvSpPr>
          <p:nvPr/>
        </p:nvSpPr>
        <p:spPr bwMode="auto">
          <a:xfrm>
            <a:off x="790575" y="2297113"/>
            <a:ext cx="808831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393950"/>
            <a:ext cx="6858000" cy="391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8195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7A7C6F-6BF1-4129-B02B-7CE73B4A6EBB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8196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3200" smtClean="0"/>
              <a:t>近两年上海车辆月度上牌数量情况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2" name="Rectangle 19"/>
          <p:cNvSpPr>
            <a:spLocks noChangeArrowheads="1"/>
          </p:cNvSpPr>
          <p:nvPr/>
        </p:nvSpPr>
        <p:spPr bwMode="auto">
          <a:xfrm>
            <a:off x="0" y="1757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3" name="Rectangle 2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4" name="Rectangle 23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5" name="Rectangle 25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6" name="Rectangle 27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7" name="Rectangle 29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8" name="Rectangle 31"/>
          <p:cNvSpPr>
            <a:spLocks noChangeArrowheads="1"/>
          </p:cNvSpPr>
          <p:nvPr/>
        </p:nvSpPr>
        <p:spPr bwMode="auto">
          <a:xfrm>
            <a:off x="0" y="1795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09" name="Rectangle 33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0" name="Rectangle 35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1" name="Rectangle 38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2" name="Rectangle 40"/>
          <p:cNvSpPr>
            <a:spLocks noChangeArrowheads="1"/>
          </p:cNvSpPr>
          <p:nvPr/>
        </p:nvSpPr>
        <p:spPr bwMode="auto">
          <a:xfrm>
            <a:off x="0" y="1976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3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19" name="Rectangle 29"/>
          <p:cNvSpPr>
            <a:spLocks noChangeArrowheads="1"/>
          </p:cNvSpPr>
          <p:nvPr/>
        </p:nvSpPr>
        <p:spPr bwMode="auto">
          <a:xfrm>
            <a:off x="539750" y="1976438"/>
            <a:ext cx="9512300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20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sp>
        <p:nvSpPr>
          <p:cNvPr id="8221" name="Rectangle 32"/>
          <p:cNvSpPr>
            <a:spLocks noChangeArrowheads="1"/>
          </p:cNvSpPr>
          <p:nvPr/>
        </p:nvSpPr>
        <p:spPr bwMode="auto">
          <a:xfrm>
            <a:off x="-1114425" y="2325688"/>
            <a:ext cx="5429250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4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325688"/>
            <a:ext cx="6915150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9219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A84EE04-93DC-4F91-A2F4-EDD9EF5DAD5A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922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9221" name="Rectangle 40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7</a:t>
            </a:r>
            <a:r>
              <a:rPr lang="zh-CN" altLang="en-US" sz="3200" dirty="0" smtClean="0"/>
              <a:t>月</a:t>
            </a:r>
            <a:r>
              <a:rPr lang="zh-CN" altLang="en-US" sz="3200" dirty="0" smtClean="0">
                <a:latin typeface="宋体" panose="02010600030101010101" pitchFamily="2" charset="-122"/>
              </a:rPr>
              <a:t>上海上牌进口车来源国情况</a:t>
            </a:r>
            <a:r>
              <a:rPr lang="zh-CN" altLang="en-US" dirty="0" smtClean="0"/>
              <a:t> </a:t>
            </a:r>
          </a:p>
        </p:txBody>
      </p:sp>
      <p:graphicFrame>
        <p:nvGraphicFramePr>
          <p:cNvPr id="240803" name="Group 528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73344333"/>
              </p:ext>
            </p:extLst>
          </p:nvPr>
        </p:nvGraphicFramePr>
        <p:xfrm>
          <a:off x="900113" y="2420938"/>
          <a:ext cx="6678612" cy="3678239"/>
        </p:xfrm>
        <a:graphic>
          <a:graphicData uri="http://schemas.openxmlformats.org/drawingml/2006/table">
            <a:tbl>
              <a:tblPr/>
              <a:tblGrid>
                <a:gridCol w="1209675"/>
                <a:gridCol w="1093787"/>
                <a:gridCol w="1093788"/>
                <a:gridCol w="1093787"/>
                <a:gridCol w="1093788"/>
                <a:gridCol w="1093787"/>
              </a:tblGrid>
              <a:tr h="695089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国别</a:t>
                      </a: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环</a:t>
                      </a:r>
                      <a:r>
                        <a:rPr kumimoji="1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126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德国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-3.84%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25.83%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16.02%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9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日本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22.57%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5658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24.82%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9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美国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33.74%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4721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41.52%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英国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-19.06%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-0.97%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瑞典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7.62%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-49.10%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-45.59%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意大利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5.95%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64.81%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韩国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15.00%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24.32%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-33.42%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捷克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68.18%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-2.63%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-81.40%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法国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-18.42%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-48.33%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-42.28%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4438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-2.93%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14.68%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11.31%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10243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05FFC0-8587-4BA5-9A99-B5B3233F7C10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0244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7</a:t>
            </a:r>
            <a:r>
              <a:rPr lang="zh-CN" altLang="en-US" sz="3200" dirty="0" smtClean="0"/>
              <a:t>月</a:t>
            </a:r>
            <a:r>
              <a:rPr lang="zh-CN" altLang="en-US" sz="3200" dirty="0" smtClean="0">
                <a:latin typeface="宋体" panose="02010600030101010101" pitchFamily="2" charset="-122"/>
              </a:rPr>
              <a:t>上海国产轿车分类型上牌情况</a:t>
            </a:r>
            <a:r>
              <a:rPr lang="zh-CN" altLang="en-US" sz="3200" dirty="0" smtClean="0"/>
              <a:t> </a:t>
            </a:r>
          </a:p>
        </p:txBody>
      </p:sp>
      <p:graphicFrame>
        <p:nvGraphicFramePr>
          <p:cNvPr id="239244" name="Group 37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650927855"/>
              </p:ext>
            </p:extLst>
          </p:nvPr>
        </p:nvGraphicFramePr>
        <p:xfrm>
          <a:off x="914400" y="2362200"/>
          <a:ext cx="6604000" cy="3790950"/>
        </p:xfrm>
        <a:graphic>
          <a:graphicData uri="http://schemas.openxmlformats.org/drawingml/2006/table">
            <a:tbl>
              <a:tblPr/>
              <a:tblGrid>
                <a:gridCol w="1333500"/>
                <a:gridCol w="1054100"/>
                <a:gridCol w="1054100"/>
                <a:gridCol w="1054100"/>
                <a:gridCol w="1054100"/>
                <a:gridCol w="1054100"/>
              </a:tblGrid>
              <a:tr h="6950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环</a:t>
                      </a:r>
                      <a:r>
                        <a:rPr kumimoji="1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豪华型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-3.62%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20.68%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9775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28.64%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中高级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-9.96%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22060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-0.30%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中级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-0.46%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82.43%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46.51%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普及型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-6.49%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-8.51%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29446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-14.33%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微型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-19.13%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265.15%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175.51%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16655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-4.42%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25.88%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109118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13.59%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日期占位符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400" smtClean="0"/>
              <a:t>	</a:t>
            </a:r>
          </a:p>
        </p:txBody>
      </p:sp>
      <p:sp>
        <p:nvSpPr>
          <p:cNvPr id="11267" name="灯片编号占位符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290240-13DC-489D-994D-9CE337C9240B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126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上海市信息中心汽车产业研究室</a:t>
            </a:r>
            <a:br>
              <a:rPr kumimoji="0" lang="zh-CN" altLang="en-US" sz="1500" smtClean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r>
              <a:rPr kumimoji="0" lang="zh-CN" altLang="en-US" sz="1500" smtClean="0">
                <a:latin typeface="Times New Roman" panose="02020603050405020304" pitchFamily="18" charset="0"/>
              </a:rPr>
              <a:t>地址：华山路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1076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3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号楼    邮编：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200050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电话：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62123126  </a:t>
            </a:r>
            <a:r>
              <a:rPr kumimoji="0" lang="zh-CN" altLang="en-US" sz="1500" smtClean="0">
                <a:latin typeface="Times New Roman" panose="02020603050405020304" pitchFamily="18" charset="0"/>
              </a:rPr>
              <a:t>传真：</a:t>
            </a:r>
            <a:r>
              <a:rPr kumimoji="0" lang="en-US" altLang="zh-CN" sz="1500" smtClean="0">
                <a:latin typeface="Times New Roman" panose="02020603050405020304" pitchFamily="18" charset="0"/>
              </a:rPr>
              <a:t> 52383989</a:t>
            </a:r>
            <a:r>
              <a:rPr kumimoji="0" lang="en-US" altLang="zh-CN" sz="1500" smtClean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dirty="0" smtClean="0"/>
              <a:t>2015</a:t>
            </a:r>
            <a:r>
              <a:rPr lang="zh-CN" altLang="en-US" sz="3200" dirty="0" smtClean="0"/>
              <a:t>年</a:t>
            </a:r>
            <a:r>
              <a:rPr lang="en-US" altLang="zh-CN" sz="3200" dirty="0" smtClean="0"/>
              <a:t>7</a:t>
            </a:r>
            <a:r>
              <a:rPr lang="zh-CN" altLang="en-US" sz="3200" dirty="0" smtClean="0"/>
              <a:t>月</a:t>
            </a:r>
            <a:r>
              <a:rPr lang="zh-CN" altLang="en-US" sz="3100" dirty="0" smtClean="0"/>
              <a:t>上海国产小客车分类型上牌情况</a:t>
            </a:r>
          </a:p>
        </p:txBody>
      </p:sp>
      <p:graphicFrame>
        <p:nvGraphicFramePr>
          <p:cNvPr id="240076" name="Group 353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77632876"/>
              </p:ext>
            </p:extLst>
          </p:nvPr>
        </p:nvGraphicFramePr>
        <p:xfrm>
          <a:off x="842963" y="2420938"/>
          <a:ext cx="6681787" cy="3446462"/>
        </p:xfrm>
        <a:graphic>
          <a:graphicData uri="http://schemas.openxmlformats.org/drawingml/2006/table">
            <a:tbl>
              <a:tblPr/>
              <a:tblGrid>
                <a:gridCol w="1506537"/>
                <a:gridCol w="1035050"/>
                <a:gridCol w="1035050"/>
                <a:gridCol w="1035050"/>
                <a:gridCol w="1035050"/>
                <a:gridCol w="1035050"/>
              </a:tblGrid>
              <a:tr h="6950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类型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环</a:t>
                      </a:r>
                      <a:r>
                        <a:rPr kumimoji="1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比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2015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年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1-7</a:t>
                      </a: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月</a:t>
                      </a:r>
                      <a:endParaRPr kumimoji="1" lang="en-US" altLang="zh-CN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同比</a:t>
                      </a:r>
                      <a:endParaRPr kumimoji="1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5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MPV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-9.58%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80.55%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16381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50.62%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SUV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-6.33%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50.82%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38358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39.71%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一般小客车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-22.05%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26.26%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10299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31.55%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合计</a:t>
                      </a:r>
                    </a:p>
                  </a:txBody>
                  <a:tcPr marT="45724" marB="4572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-10.05%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52.75%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65038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1" i="0" u="none" strike="noStrike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40.89%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34"/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D2A0FD-5C61-46CB-AD02-637B934DBF3D}" type="slidenum">
              <a:rPr kumimoji="0" lang="en-US" altLang="zh-CN" sz="26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zh-CN" sz="2600" smtClean="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6000" smtClean="0"/>
              <a:t>The  End</a:t>
            </a:r>
            <a:r>
              <a:rPr lang="zh-CN" altLang="en-US" sz="6000" smtClean="0"/>
              <a:t>！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z="8000" b="1" smtClean="0"/>
              <a:t>谢谢！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Capsul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Capsules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Designs\Capsules.pot</Template>
  <TotalTime>3915</TotalTime>
  <Words>491</Words>
  <Application>Microsoft Office PowerPoint</Application>
  <PresentationFormat>全屏显示(4:3)</PresentationFormat>
  <Paragraphs>239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黑体</vt:lpstr>
      <vt:lpstr>华文行楷</vt:lpstr>
      <vt:lpstr>华文楷体</vt:lpstr>
      <vt:lpstr>Capsules</vt:lpstr>
      <vt:lpstr>2015年7月上海汽车市场上牌情况 及上海市场消费特点</vt:lpstr>
      <vt:lpstr>2015年7月上海各车型上牌量同比情况</vt:lpstr>
      <vt:lpstr>近两年上海车辆月度上牌数累计情况</vt:lpstr>
      <vt:lpstr>近两年上海车辆月度上牌数量情况</vt:lpstr>
      <vt:lpstr>2015年7月上海上牌进口车来源国情况 </vt:lpstr>
      <vt:lpstr>2015年7月上海国产轿车分类型上牌情况 </vt:lpstr>
      <vt:lpstr>2015年7月上海国产小客车分类型上牌情况</vt:lpstr>
      <vt:lpstr>The  End！</vt:lpstr>
    </vt:vector>
  </TitlesOfParts>
  <Company>SHIC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上海市信息中心汽车产业研究室</dc:title>
  <dc:creator>Rafael</dc:creator>
  <cp:lastModifiedBy>xiefei</cp:lastModifiedBy>
  <cp:revision>494</cp:revision>
  <dcterms:created xsi:type="dcterms:W3CDTF">2002-12-18T04:51:24Z</dcterms:created>
  <dcterms:modified xsi:type="dcterms:W3CDTF">2015-07-31T05:29:11Z</dcterms:modified>
</cp:coreProperties>
</file>