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256" r:id="rId2"/>
    <p:sldId id="334" r:id="rId3"/>
    <p:sldId id="330" r:id="rId4"/>
    <p:sldId id="331" r:id="rId5"/>
    <p:sldId id="306" r:id="rId6"/>
    <p:sldId id="297" r:id="rId7"/>
    <p:sldId id="317" r:id="rId8"/>
    <p:sldId id="267" r:id="rId9"/>
  </p:sldIdLst>
  <p:sldSz cx="9144000" cy="6858000" type="screen4x3"/>
  <p:notesSz cx="6735763" cy="9799638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86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37" autoAdjust="0"/>
    <p:restoredTop sz="94636" autoAdjust="0"/>
  </p:normalViewPr>
  <p:slideViewPr>
    <p:cSldViewPr>
      <p:cViewPr varScale="1">
        <p:scale>
          <a:sx n="75" d="100"/>
          <a:sy n="75" d="100"/>
        </p:scale>
        <p:origin x="54" y="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542" y="-108"/>
      </p:cViewPr>
      <p:guideLst>
        <p:guide orient="horz" pos="3086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8.xml"/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9565" cy="49006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699" tIns="45350" rIns="90699" bIns="4535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kumimoji="1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198" y="1"/>
            <a:ext cx="2919565" cy="49006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699" tIns="45350" rIns="90699" bIns="4535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09577"/>
            <a:ext cx="2919565" cy="49006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699" tIns="45350" rIns="90699" bIns="4535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kumimoji="1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198" y="9309577"/>
            <a:ext cx="2919565" cy="49006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699" tIns="45350" rIns="90699" bIns="4535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82BD50B-240C-4115-A737-096943959BB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01367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9565" cy="49006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699" tIns="45350" rIns="90699" bIns="4535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198" y="1"/>
            <a:ext cx="2919565" cy="49006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699" tIns="45350" rIns="90699" bIns="4535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3501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207" y="4654789"/>
            <a:ext cx="4939350" cy="441054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699" tIns="45350" rIns="90699" bIns="453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09577"/>
            <a:ext cx="2919565" cy="49006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699" tIns="45350" rIns="90699" bIns="4535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198" y="9309577"/>
            <a:ext cx="2919565" cy="49006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699" tIns="45350" rIns="90699" bIns="4535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C037DDD-DBF8-4FFC-B9AE-283BE333511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624357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26"/>
          <p:cNvSpPr>
            <a:spLocks noChangeArrowheads="1"/>
          </p:cNvSpPr>
          <p:nvPr/>
        </p:nvSpPr>
        <p:spPr bwMode="auto">
          <a:xfrm>
            <a:off x="0" y="0"/>
            <a:ext cx="457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endParaRPr kumimoji="1" lang="zh-CN" altLang="zh-CN" sz="2400" smtClean="0">
              <a:latin typeface="Times New Roman" pitchFamily="18" charset="0"/>
            </a:endParaRPr>
          </a:p>
        </p:txBody>
      </p:sp>
      <p:sp>
        <p:nvSpPr>
          <p:cNvPr id="5" name="AutoShape 1027"/>
          <p:cNvSpPr>
            <a:spLocks noChangeArrowheads="1"/>
          </p:cNvSpPr>
          <p:nvPr/>
        </p:nvSpPr>
        <p:spPr bwMode="auto">
          <a:xfrm>
            <a:off x="685800" y="990600"/>
            <a:ext cx="5181600" cy="1905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endParaRPr kumimoji="1" lang="zh-CN" altLang="zh-CN" sz="2400" smtClean="0">
              <a:latin typeface="Times New Roman" pitchFamily="18" charset="0"/>
            </a:endParaRPr>
          </a:p>
        </p:txBody>
      </p:sp>
      <p:grpSp>
        <p:nvGrpSpPr>
          <p:cNvPr id="6" name="Group 1029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7" name="AutoShape 1030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r" eaLnBrk="1" hangingPunct="1">
                <a:defRPr/>
              </a:pPr>
              <a:endParaRPr lang="zh-CN" altLang="en-US" smtClean="0"/>
            </a:p>
          </p:txBody>
        </p:sp>
        <p:sp>
          <p:nvSpPr>
            <p:cNvPr id="8" name="AutoShape 1031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r"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6148" name="Rectangle 102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36576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6155" name="Rectangle 1035"/>
          <p:cNvSpPr>
            <a:spLocks noGrp="1" noChangeArrowheads="1"/>
          </p:cNvSpPr>
          <p:nvPr>
            <p:ph type="ctrTitle" sz="quarter"/>
          </p:nvPr>
        </p:nvSpPr>
        <p:spPr>
          <a:xfrm>
            <a:off x="936625" y="1425575"/>
            <a:ext cx="7772400" cy="1143000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9" name="Rectangle 1032"/>
          <p:cNvSpPr>
            <a:spLocks noGrp="1" noChangeArrowheads="1"/>
          </p:cNvSpPr>
          <p:nvPr>
            <p:ph type="dt" sz="quarter" idx="10"/>
          </p:nvPr>
        </p:nvSpPr>
        <p:spPr>
          <a:xfrm>
            <a:off x="2667000" y="6553200"/>
            <a:ext cx="19050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1033"/>
          <p:cNvSpPr>
            <a:spLocks noGrp="1" noChangeArrowheads="1"/>
          </p:cNvSpPr>
          <p:nvPr>
            <p:ph type="ftr" sz="quarter" idx="11"/>
          </p:nvPr>
        </p:nvSpPr>
        <p:spPr>
          <a:xfrm>
            <a:off x="5195888" y="6553200"/>
            <a:ext cx="3279775" cy="304800"/>
          </a:xfrm>
        </p:spPr>
        <p:txBody>
          <a:bodyPr/>
          <a:lstStyle>
            <a:lvl1pPr algn="r">
              <a:defRPr sz="14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Rectangle 103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525" y="6359525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618DBD03-A3B7-4CB3-9A10-6BACAB3CB10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61387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8E55E-EF46-4B7F-A0E2-6368E927F66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5758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915150" y="762000"/>
            <a:ext cx="2000250" cy="5029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762000"/>
            <a:ext cx="5848350" cy="5029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C6F7D-DC09-48D3-977E-41741B5DD5A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2577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914400" y="2362200"/>
            <a:ext cx="8001000" cy="34290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6BD83-17F4-4263-8D1D-901AF38E6DE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25026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6C4A4-0853-43EA-BAF7-A8A276FC43F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99498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575B9-5EBA-4403-B4E1-082161E5CD8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79535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2362200"/>
            <a:ext cx="39243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91100" y="2362200"/>
            <a:ext cx="39243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AB3C6E-29A8-4AC0-9135-E5E3C467491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3057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2C9D1-B913-4480-85AF-9C0FE3B7B03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9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4453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68AB5-A6E3-4707-8C9B-E1D5A10897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50476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9354F-4805-4853-85AB-3D92976F141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11527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50FED-C089-4CE0-A8A1-0F412FF1FA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4158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3453F-8DDB-4CFE-9862-C82E943C840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52379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3200400" cy="6858000"/>
            <a:chOff x="0" y="0"/>
            <a:chExt cx="2016" cy="4320"/>
          </a:xfrm>
        </p:grpSpPr>
        <p:sp>
          <p:nvSpPr>
            <p:cNvPr id="103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r" eaLnBrk="1" hangingPunct="1">
                <a:defRPr/>
              </a:pPr>
              <a:endParaRPr lang="zh-CN" altLang="en-US" smtClean="0"/>
            </a:p>
          </p:txBody>
        </p:sp>
        <p:sp>
          <p:nvSpPr>
            <p:cNvPr id="1038" name="Rectangle 4"/>
            <p:cNvSpPr>
              <a:spLocks noChangeArrowheads="1"/>
            </p:cNvSpPr>
            <p:nvPr/>
          </p:nvSpPr>
          <p:spPr bwMode="auto">
            <a:xfrm>
              <a:off x="432" y="0"/>
              <a:ext cx="1584" cy="6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r"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1027" name="AutoShape 5"/>
          <p:cNvSpPr>
            <a:spLocks noChangeArrowheads="1"/>
          </p:cNvSpPr>
          <p:nvPr/>
        </p:nvSpPr>
        <p:spPr bwMode="auto">
          <a:xfrm>
            <a:off x="762000" y="762000"/>
            <a:ext cx="5105400" cy="609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endParaRPr kumimoji="1" lang="zh-CN" altLang="zh-CN" sz="2400" smtClean="0">
              <a:latin typeface="Times New Roman" pitchFamily="18" charset="0"/>
            </a:endParaRP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762000"/>
            <a:ext cx="8001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362200"/>
            <a:ext cx="8001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6553200"/>
            <a:ext cx="1905000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343650"/>
            <a:ext cx="587375" cy="4889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  <a:spAutoFit/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9C14DF1-CF2B-426F-9774-511EEC2ED75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32" name="Group 11"/>
          <p:cNvGrpSpPr>
            <a:grpSpLocks/>
          </p:cNvGrpSpPr>
          <p:nvPr/>
        </p:nvGrpSpPr>
        <p:grpSpPr bwMode="auto">
          <a:xfrm>
            <a:off x="228600" y="1981200"/>
            <a:ext cx="7391400" cy="319088"/>
            <a:chOff x="144" y="1248"/>
            <a:chExt cx="4656" cy="201"/>
          </a:xfrm>
        </p:grpSpPr>
        <p:sp>
          <p:nvSpPr>
            <p:cNvPr id="1035" name="AutoShape 12"/>
            <p:cNvSpPr>
              <a:spLocks noChangeArrowheads="1"/>
            </p:cNvSpPr>
            <p:nvPr/>
          </p:nvSpPr>
          <p:spPr bwMode="auto">
            <a:xfrm>
              <a:off x="384" y="1248"/>
              <a:ext cx="4416" cy="200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r" eaLnBrk="1" hangingPunct="1">
                <a:defRPr/>
              </a:pPr>
              <a:endParaRPr lang="zh-CN" altLang="en-US" smtClean="0"/>
            </a:p>
          </p:txBody>
        </p:sp>
        <p:sp>
          <p:nvSpPr>
            <p:cNvPr id="1036" name="AutoShape 13"/>
            <p:cNvSpPr>
              <a:spLocks noChangeArrowheads="1"/>
            </p:cNvSpPr>
            <p:nvPr/>
          </p:nvSpPr>
          <p:spPr bwMode="auto">
            <a:xfrm flipH="1">
              <a:off x="144" y="1248"/>
              <a:ext cx="248" cy="201"/>
            </a:xfrm>
            <a:prstGeom prst="flowChartDelay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r"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1033" name="Rectangle 17"/>
          <p:cNvSpPr>
            <a:spLocks noChangeArrowheads="1"/>
          </p:cNvSpPr>
          <p:nvPr userDrawn="1"/>
        </p:nvSpPr>
        <p:spPr bwMode="auto">
          <a:xfrm>
            <a:off x="3962400" y="28194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 eaLnBrk="1" hangingPunct="1">
              <a:defRPr/>
            </a:pPr>
            <a:endParaRPr lang="zh-CN" altLang="en-US" smtClean="0"/>
          </a:p>
        </p:txBody>
      </p:sp>
      <p:sp>
        <p:nvSpPr>
          <p:cNvPr id="5138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2000" y="6308725"/>
            <a:ext cx="8382000" cy="5492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ctr" eaLnBrk="1" hangingPunct="1">
              <a:defRPr sz="1500" b="1">
                <a:latin typeface="Times New Roman" pitchFamily="18" charset="0"/>
                <a:ea typeface="黑体" pitchFamily="49" charset="-122"/>
              </a:defRPr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  <p:sldLayoutId id="2147483933" r:id="rId12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34"/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17CB1FC-4B46-44A4-AEE7-506D062359AF}" type="slidenum">
              <a:rPr kumimoji="0" lang="en-US" altLang="zh-CN" sz="2600" smtClean="0">
                <a:solidFill>
                  <a:schemeClr val="bg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kumimoji="0" lang="en-US" altLang="zh-CN" sz="2600" smtClean="0">
              <a:solidFill>
                <a:schemeClr val="bg1"/>
              </a:solidFill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zh-CN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2015</a:t>
            </a:r>
            <a:r>
              <a:rPr lang="zh-CN" altLang="en-US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年</a:t>
            </a:r>
            <a:r>
              <a:rPr lang="en-US" altLang="zh-CN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8</a:t>
            </a:r>
            <a:r>
              <a:rPr lang="zh-CN" altLang="en-US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月</a:t>
            </a:r>
            <a:r>
              <a:rPr lang="zh-CN" altLang="en-US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上海汽车市场上牌情况</a:t>
            </a:r>
            <a:br>
              <a:rPr lang="zh-CN" altLang="en-US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</a:br>
            <a:r>
              <a:rPr lang="zh-CN" altLang="en-US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及上海市场消费特点</a:t>
            </a:r>
          </a:p>
        </p:txBody>
      </p:sp>
      <p:sp>
        <p:nvSpPr>
          <p:cNvPr id="51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46613" y="3644900"/>
            <a:ext cx="3741737" cy="1174750"/>
          </a:xfrm>
          <a:noFill/>
        </p:spPr>
        <p:txBody>
          <a:bodyPr/>
          <a:lstStyle/>
          <a:p>
            <a:pPr algn="ctr" eaLnBrk="1" hangingPunct="1"/>
            <a:r>
              <a:rPr lang="zh-CN" altLang="en-US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上海市信息中心</a:t>
            </a:r>
          </a:p>
          <a:p>
            <a:pPr algn="ctr" eaLnBrk="1" hangingPunct="1"/>
            <a:r>
              <a:rPr lang="zh-CN" altLang="en-US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汽车产业研究室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日期占位符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400" smtClean="0"/>
              <a:t>	</a:t>
            </a:r>
          </a:p>
        </p:txBody>
      </p:sp>
      <p:sp>
        <p:nvSpPr>
          <p:cNvPr id="6147" name="灯片编号占位符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BFFD9A4-2DC0-4414-AAE0-C2A195B1622E}" type="slidenum">
              <a:rPr kumimoji="0" lang="en-US" altLang="zh-CN" sz="2600" smtClean="0">
                <a:solidFill>
                  <a:schemeClr val="bg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kumimoji="0" lang="en-US" altLang="zh-CN" sz="2600" smtClean="0">
              <a:solidFill>
                <a:schemeClr val="bg1"/>
              </a:solidFill>
            </a:endParaRPr>
          </a:p>
        </p:txBody>
      </p:sp>
      <p:sp>
        <p:nvSpPr>
          <p:cNvPr id="6148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上海市信息中心汽车产业研究室</a:t>
            </a:r>
            <a:b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</a:br>
            <a:r>
              <a:rPr kumimoji="0" lang="zh-CN" altLang="en-US" sz="1500" smtClean="0">
                <a:latin typeface="Times New Roman" panose="02020603050405020304" pitchFamily="18" charset="0"/>
              </a:rPr>
              <a:t>地址：华山路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1076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3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号楼    邮编：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200050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电话：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62123126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传真：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52383989</a:t>
            </a:r>
            <a:r>
              <a:rPr kumimoji="0" lang="en-US" altLang="zh-CN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3200" dirty="0" smtClean="0"/>
              <a:t>2015</a:t>
            </a:r>
            <a:r>
              <a:rPr lang="zh-CN" altLang="en-US" sz="3200" dirty="0" smtClean="0"/>
              <a:t>年</a:t>
            </a:r>
            <a:r>
              <a:rPr lang="en-US" altLang="zh-CN" sz="3200" dirty="0" smtClean="0"/>
              <a:t>8</a:t>
            </a:r>
            <a:r>
              <a:rPr lang="zh-CN" altLang="en-US" sz="3200" dirty="0" smtClean="0"/>
              <a:t>月</a:t>
            </a:r>
            <a:r>
              <a:rPr lang="zh-CN" altLang="en-US" sz="3200" dirty="0" smtClean="0"/>
              <a:t>上海各车型</a:t>
            </a:r>
            <a:r>
              <a:rPr lang="zh-CN" altLang="en-US" sz="3200" dirty="0" smtClean="0">
                <a:latin typeface="宋体" panose="02010600030101010101" pitchFamily="2" charset="-122"/>
              </a:rPr>
              <a:t>上牌量同比情况</a:t>
            </a:r>
          </a:p>
        </p:txBody>
      </p:sp>
      <p:sp>
        <p:nvSpPr>
          <p:cNvPr id="6150" name="Rectangle 1028"/>
          <p:cNvSpPr>
            <a:spLocks noChangeArrowheads="1"/>
          </p:cNvSpPr>
          <p:nvPr/>
        </p:nvSpPr>
        <p:spPr bwMode="auto">
          <a:xfrm>
            <a:off x="2584450" y="481013"/>
            <a:ext cx="397351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6151" name="Rectangle 1035"/>
          <p:cNvSpPr>
            <a:spLocks noChangeArrowheads="1"/>
          </p:cNvSpPr>
          <p:nvPr/>
        </p:nvSpPr>
        <p:spPr bwMode="auto">
          <a:xfrm>
            <a:off x="2584450" y="1019175"/>
            <a:ext cx="397351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6152" name="Rectangle 1042"/>
          <p:cNvSpPr>
            <a:spLocks noChangeArrowheads="1"/>
          </p:cNvSpPr>
          <p:nvPr/>
        </p:nvSpPr>
        <p:spPr bwMode="auto">
          <a:xfrm>
            <a:off x="2584450" y="471488"/>
            <a:ext cx="397351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6153" name="Rectangle 1049"/>
          <p:cNvSpPr>
            <a:spLocks noChangeArrowheads="1"/>
          </p:cNvSpPr>
          <p:nvPr/>
        </p:nvSpPr>
        <p:spPr bwMode="auto">
          <a:xfrm>
            <a:off x="2584450" y="836613"/>
            <a:ext cx="397351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6154" name="Rectangle 1056"/>
          <p:cNvSpPr>
            <a:spLocks noChangeArrowheads="1"/>
          </p:cNvSpPr>
          <p:nvPr/>
        </p:nvSpPr>
        <p:spPr bwMode="auto">
          <a:xfrm>
            <a:off x="2584450" y="471488"/>
            <a:ext cx="397351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6155" name="Rectangle 1063"/>
          <p:cNvSpPr>
            <a:spLocks noChangeArrowheads="1"/>
          </p:cNvSpPr>
          <p:nvPr/>
        </p:nvSpPr>
        <p:spPr bwMode="auto">
          <a:xfrm>
            <a:off x="2584450" y="471488"/>
            <a:ext cx="397351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6156" name="Rectangle 1070"/>
          <p:cNvSpPr>
            <a:spLocks noChangeArrowheads="1"/>
          </p:cNvSpPr>
          <p:nvPr/>
        </p:nvSpPr>
        <p:spPr bwMode="auto">
          <a:xfrm>
            <a:off x="2584450" y="471488"/>
            <a:ext cx="397351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6157" name="Rectangle 1077"/>
          <p:cNvSpPr>
            <a:spLocks noChangeArrowheads="1"/>
          </p:cNvSpPr>
          <p:nvPr/>
        </p:nvSpPr>
        <p:spPr bwMode="auto">
          <a:xfrm>
            <a:off x="2584450" y="471488"/>
            <a:ext cx="397351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graphicFrame>
        <p:nvGraphicFramePr>
          <p:cNvPr id="238342" name="Group 487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360484267"/>
              </p:ext>
            </p:extLst>
          </p:nvPr>
        </p:nvGraphicFramePr>
        <p:xfrm>
          <a:off x="914400" y="2362200"/>
          <a:ext cx="6608763" cy="3938586"/>
        </p:xfrm>
        <a:graphic>
          <a:graphicData uri="http://schemas.openxmlformats.org/drawingml/2006/table">
            <a:tbl>
              <a:tblPr/>
              <a:tblGrid>
                <a:gridCol w="1354138"/>
                <a:gridCol w="1050925"/>
                <a:gridCol w="1050925"/>
                <a:gridCol w="1050925"/>
                <a:gridCol w="1050925"/>
                <a:gridCol w="1050925"/>
              </a:tblGrid>
              <a:tr h="6950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类型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2015</a:t>
                      </a:r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年</a:t>
                      </a:r>
                      <a:endParaRPr lang="en-US" altLang="zh-CN" sz="1800" b="1" i="0" u="none" strike="noStrike" dirty="0" smtClean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</a:t>
                      </a:r>
                      <a:r>
                        <a:rPr lang="zh-CN" altLang="en-US" sz="1800" b="1" i="0" u="none" strike="noStrike" dirty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月</a:t>
                      </a:r>
                      <a:endParaRPr lang="zh-CN" altLang="en-US" sz="1800" b="1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</a:t>
                      </a:r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月</a:t>
                      </a:r>
                      <a:endParaRPr lang="en-US" altLang="zh-CN" sz="1800" b="1" i="0" u="none" strike="noStrike" dirty="0" smtClean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 fontAlgn="b"/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环</a:t>
                      </a:r>
                      <a:r>
                        <a:rPr lang="zh-CN" altLang="en-US" sz="1800" b="1" i="0" u="none" strike="noStrike" dirty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比</a:t>
                      </a:r>
                      <a:endParaRPr lang="zh-CN" altLang="en-US" sz="1800" b="1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</a:t>
                      </a:r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月</a:t>
                      </a:r>
                      <a:endParaRPr lang="en-US" altLang="zh-CN" sz="1800" b="1" i="0" u="none" strike="noStrike" dirty="0" smtClean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 fontAlgn="b"/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同比</a:t>
                      </a:r>
                      <a:endParaRPr lang="zh-CN" altLang="en-US" sz="1800" b="1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2015</a:t>
                      </a:r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年</a:t>
                      </a:r>
                      <a:endParaRPr lang="en-US" altLang="zh-CN" sz="1800" b="1" i="0" u="none" strike="noStrike" dirty="0" smtClean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1-8</a:t>
                      </a:r>
                      <a:r>
                        <a:rPr lang="zh-CN" altLang="en-US" sz="1800" b="1" i="0" u="none" strike="noStrike" dirty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月</a:t>
                      </a:r>
                      <a:endParaRPr lang="zh-CN" altLang="en-US" sz="1800" b="1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1-</a:t>
                      </a:r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</a:t>
                      </a:r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月</a:t>
                      </a:r>
                      <a:endParaRPr lang="en-US" altLang="zh-CN" sz="1800" b="1" i="0" u="none" strike="noStrike" dirty="0" smtClean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 fontAlgn="b"/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同比</a:t>
                      </a:r>
                      <a:endParaRPr lang="zh-CN" altLang="en-US" sz="1800" b="1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6401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进口小客车</a:t>
                      </a:r>
                      <a:endParaRPr kumimoji="1" lang="zh-CN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（含轿车）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4607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3.81%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3.04%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34875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10.14%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国产轿车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15769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-5.32%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12.16%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124887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13.41%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小型客车</a:t>
                      </a:r>
                      <a:endParaRPr kumimoji="1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（除轿车）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11315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6.32%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45.94%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76353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41.62%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大型客车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-16.31%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-47.89%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4638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-39.08%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小型货车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-15.14%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-27.65%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6814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-10.15%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大型货车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-21.76%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-41.24%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11304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-15.34%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1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合计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33812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-1.53%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13.43%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258871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15.44%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日期占位符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400" smtClean="0"/>
              <a:t>	</a:t>
            </a:r>
          </a:p>
        </p:txBody>
      </p:sp>
      <p:sp>
        <p:nvSpPr>
          <p:cNvPr id="7171" name="灯片编号占位符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420ED66-6516-4A8A-9D05-9467EE69D967}" type="slidenum">
              <a:rPr kumimoji="0" lang="en-US" altLang="zh-CN" sz="2600" smtClean="0">
                <a:solidFill>
                  <a:schemeClr val="bg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kumimoji="0" lang="en-US" altLang="zh-CN" sz="2600" smtClean="0">
              <a:solidFill>
                <a:schemeClr val="bg1"/>
              </a:solidFill>
            </a:endParaRPr>
          </a:p>
        </p:txBody>
      </p:sp>
      <p:sp>
        <p:nvSpPr>
          <p:cNvPr id="7172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上海市信息中心汽车产业研究室</a:t>
            </a:r>
            <a:b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</a:br>
            <a:r>
              <a:rPr kumimoji="0" lang="zh-CN" altLang="en-US" sz="1500" smtClean="0">
                <a:latin typeface="Times New Roman" panose="02020603050405020304" pitchFamily="18" charset="0"/>
              </a:rPr>
              <a:t>地址：华山路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1076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3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号楼    邮编：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200050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电话：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62123126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传真：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 52383989</a:t>
            </a:r>
            <a:r>
              <a:rPr kumimoji="0" lang="en-US" altLang="zh-CN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125538"/>
            <a:ext cx="8001000" cy="779462"/>
          </a:xfrm>
        </p:spPr>
        <p:txBody>
          <a:bodyPr/>
          <a:lstStyle/>
          <a:p>
            <a:pPr eaLnBrk="1" hangingPunct="1"/>
            <a:r>
              <a:rPr lang="zh-CN" altLang="en-US" sz="3200" smtClean="0"/>
              <a:t>近两年上海车辆月度上牌数累计情况</a:t>
            </a:r>
          </a:p>
        </p:txBody>
      </p:sp>
      <p:sp>
        <p:nvSpPr>
          <p:cNvPr id="7174" name="Rectangle 9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75" name="Rectangle 11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76" name="Rectangle 13"/>
          <p:cNvSpPr>
            <a:spLocks noChangeArrowheads="1"/>
          </p:cNvSpPr>
          <p:nvPr/>
        </p:nvSpPr>
        <p:spPr bwMode="auto">
          <a:xfrm>
            <a:off x="0" y="17049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77" name="Rectangle 15"/>
          <p:cNvSpPr>
            <a:spLocks noChangeArrowheads="1"/>
          </p:cNvSpPr>
          <p:nvPr/>
        </p:nvSpPr>
        <p:spPr bwMode="auto">
          <a:xfrm>
            <a:off x="0" y="17049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78" name="Rectangle 17"/>
          <p:cNvSpPr>
            <a:spLocks noChangeArrowheads="1"/>
          </p:cNvSpPr>
          <p:nvPr/>
        </p:nvSpPr>
        <p:spPr bwMode="auto">
          <a:xfrm>
            <a:off x="0" y="17764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79" name="Rectangle 19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80" name="Rectangle 21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81" name="Rectangle 23"/>
          <p:cNvSpPr>
            <a:spLocks noChangeArrowheads="1"/>
          </p:cNvSpPr>
          <p:nvPr/>
        </p:nvSpPr>
        <p:spPr bwMode="auto">
          <a:xfrm>
            <a:off x="0" y="1666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82" name="Rectangle 25"/>
          <p:cNvSpPr>
            <a:spLocks noChangeArrowheads="1"/>
          </p:cNvSpPr>
          <p:nvPr/>
        </p:nvSpPr>
        <p:spPr bwMode="auto">
          <a:xfrm>
            <a:off x="0" y="18002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83" name="Rectangle 27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84" name="Rectangle 29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85" name="Rectangle 31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86" name="Rectangle 33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87" name="Rectangle 35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88" name="Rectangle 37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89" name="Rectangle 39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90" name="Rectangle 41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91" name="Rectangle 199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92" name="Rectangle 201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93" name="Rectangle 203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94" name="Rectangle 20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9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96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9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98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99" name="Rectangle 33"/>
          <p:cNvSpPr>
            <a:spLocks noChangeArrowheads="1"/>
          </p:cNvSpPr>
          <p:nvPr/>
        </p:nvSpPr>
        <p:spPr bwMode="auto">
          <a:xfrm>
            <a:off x="762000" y="1965325"/>
            <a:ext cx="10904538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200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201" name="Rectangle 36"/>
          <p:cNvSpPr>
            <a:spLocks noChangeArrowheads="1"/>
          </p:cNvSpPr>
          <p:nvPr/>
        </p:nvSpPr>
        <p:spPr bwMode="auto">
          <a:xfrm>
            <a:off x="790575" y="2297113"/>
            <a:ext cx="80883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535" y="2366045"/>
            <a:ext cx="6848475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日期占位符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400" smtClean="0"/>
              <a:t>	</a:t>
            </a:r>
          </a:p>
        </p:txBody>
      </p:sp>
      <p:sp>
        <p:nvSpPr>
          <p:cNvPr id="8195" name="灯片编号占位符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C7A7C6F-6BF1-4129-B02B-7CE73B4A6EBB}" type="slidenum">
              <a:rPr kumimoji="0" lang="en-US" altLang="zh-CN" sz="2600" smtClean="0">
                <a:solidFill>
                  <a:schemeClr val="bg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kumimoji="0" lang="en-US" altLang="zh-CN" sz="2600" smtClean="0">
              <a:solidFill>
                <a:schemeClr val="bg1"/>
              </a:solidFill>
            </a:endParaRPr>
          </a:p>
        </p:txBody>
      </p:sp>
      <p:sp>
        <p:nvSpPr>
          <p:cNvPr id="8196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上海市信息中心汽车产业研究室</a:t>
            </a:r>
            <a:b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</a:br>
            <a:r>
              <a:rPr kumimoji="0" lang="zh-CN" altLang="en-US" sz="1500" smtClean="0">
                <a:latin typeface="Times New Roman" panose="02020603050405020304" pitchFamily="18" charset="0"/>
              </a:rPr>
              <a:t>地址：华山路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1076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3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号楼    邮编：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200050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电话：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62123126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传真：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 52383989</a:t>
            </a:r>
            <a:r>
              <a:rPr kumimoji="0" lang="en-US" altLang="zh-CN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200" smtClean="0"/>
              <a:t>近两年上海车辆月度上牌数量情况</a:t>
            </a:r>
          </a:p>
        </p:txBody>
      </p:sp>
      <p:sp>
        <p:nvSpPr>
          <p:cNvPr id="8198" name="Rectangle 9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199" name="Rectangle 11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00" name="Rectangle 13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02" name="Rectangle 19"/>
          <p:cNvSpPr>
            <a:spLocks noChangeArrowheads="1"/>
          </p:cNvSpPr>
          <p:nvPr/>
        </p:nvSpPr>
        <p:spPr bwMode="auto">
          <a:xfrm>
            <a:off x="0" y="17573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03" name="Rectangle 21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04" name="Rectangle 23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05" name="Rectangle 25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06" name="Rectangle 27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07" name="Rectangle 29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08" name="Rectangle 31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09" name="Rectangle 33"/>
          <p:cNvSpPr>
            <a:spLocks noChangeArrowheads="1"/>
          </p:cNvSpPr>
          <p:nvPr/>
        </p:nvSpPr>
        <p:spPr bwMode="auto">
          <a:xfrm>
            <a:off x="0" y="18859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10" name="Rectangle 35"/>
          <p:cNvSpPr>
            <a:spLocks noChangeArrowheads="1"/>
          </p:cNvSpPr>
          <p:nvPr/>
        </p:nvSpPr>
        <p:spPr bwMode="auto">
          <a:xfrm>
            <a:off x="0" y="18859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11" name="Rectangle 38"/>
          <p:cNvSpPr>
            <a:spLocks noChangeArrowheads="1"/>
          </p:cNvSpPr>
          <p:nvPr/>
        </p:nvSpPr>
        <p:spPr bwMode="auto">
          <a:xfrm>
            <a:off x="0" y="18859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12" name="Rectangle 40"/>
          <p:cNvSpPr>
            <a:spLocks noChangeArrowheads="1"/>
          </p:cNvSpPr>
          <p:nvPr/>
        </p:nvSpPr>
        <p:spPr bwMode="auto">
          <a:xfrm>
            <a:off x="0" y="19764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13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14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1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16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17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18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19" name="Rectangle 29"/>
          <p:cNvSpPr>
            <a:spLocks noChangeArrowheads="1"/>
          </p:cNvSpPr>
          <p:nvPr/>
        </p:nvSpPr>
        <p:spPr bwMode="auto">
          <a:xfrm>
            <a:off x="539750" y="1976438"/>
            <a:ext cx="9512300" cy="4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20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21" name="Rectangle 32"/>
          <p:cNvSpPr>
            <a:spLocks noChangeArrowheads="1"/>
          </p:cNvSpPr>
          <p:nvPr/>
        </p:nvSpPr>
        <p:spPr bwMode="auto">
          <a:xfrm>
            <a:off x="-1114425" y="2325688"/>
            <a:ext cx="5429250" cy="4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537" y="2325688"/>
            <a:ext cx="6886575" cy="3905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日期占位符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400" smtClean="0"/>
              <a:t>	</a:t>
            </a:r>
          </a:p>
        </p:txBody>
      </p:sp>
      <p:sp>
        <p:nvSpPr>
          <p:cNvPr id="9219" name="灯片编号占位符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A84EE04-93DC-4F91-A2F4-EDD9EF5DAD5A}" type="slidenum">
              <a:rPr kumimoji="0" lang="en-US" altLang="zh-CN" sz="2600" smtClean="0">
                <a:solidFill>
                  <a:schemeClr val="bg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kumimoji="0" lang="en-US" altLang="zh-CN" sz="2600" smtClean="0">
              <a:solidFill>
                <a:schemeClr val="bg1"/>
              </a:solidFill>
            </a:endParaRPr>
          </a:p>
        </p:txBody>
      </p:sp>
      <p:sp>
        <p:nvSpPr>
          <p:cNvPr id="9220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上海市信息中心汽车产业研究室</a:t>
            </a:r>
            <a:b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</a:br>
            <a:r>
              <a:rPr kumimoji="0" lang="zh-CN" altLang="en-US" sz="1500" smtClean="0">
                <a:latin typeface="Times New Roman" panose="02020603050405020304" pitchFamily="18" charset="0"/>
              </a:rPr>
              <a:t>地址：华山路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1076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3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号楼    邮编：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200050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电话：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62123126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传真：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 52383989</a:t>
            </a:r>
            <a:r>
              <a:rPr kumimoji="0" lang="en-US" altLang="zh-CN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9221" name="Rectangle 409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3200" dirty="0" smtClean="0"/>
              <a:t>2015</a:t>
            </a:r>
            <a:r>
              <a:rPr lang="zh-CN" altLang="en-US" sz="3200" dirty="0" smtClean="0"/>
              <a:t>年</a:t>
            </a:r>
            <a:r>
              <a:rPr lang="en-US" altLang="zh-CN" sz="3200" dirty="0" smtClean="0"/>
              <a:t>8</a:t>
            </a:r>
            <a:r>
              <a:rPr lang="zh-CN" altLang="en-US" sz="3200" dirty="0" smtClean="0"/>
              <a:t>月</a:t>
            </a:r>
            <a:r>
              <a:rPr lang="zh-CN" altLang="en-US" sz="3200" dirty="0" smtClean="0">
                <a:latin typeface="宋体" panose="02010600030101010101" pitchFamily="2" charset="-122"/>
              </a:rPr>
              <a:t>上海上牌进口车来源国情况</a:t>
            </a:r>
            <a:r>
              <a:rPr lang="zh-CN" altLang="en-US" dirty="0" smtClean="0"/>
              <a:t> </a:t>
            </a:r>
          </a:p>
        </p:txBody>
      </p:sp>
      <p:graphicFrame>
        <p:nvGraphicFramePr>
          <p:cNvPr id="240803" name="Group 528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676825194"/>
              </p:ext>
            </p:extLst>
          </p:nvPr>
        </p:nvGraphicFramePr>
        <p:xfrm>
          <a:off x="900113" y="2420938"/>
          <a:ext cx="6678612" cy="3678239"/>
        </p:xfrm>
        <a:graphic>
          <a:graphicData uri="http://schemas.openxmlformats.org/drawingml/2006/table">
            <a:tbl>
              <a:tblPr/>
              <a:tblGrid>
                <a:gridCol w="1209675"/>
                <a:gridCol w="1093787"/>
                <a:gridCol w="1093788"/>
                <a:gridCol w="1093787"/>
                <a:gridCol w="1093788"/>
                <a:gridCol w="1093787"/>
              </a:tblGrid>
              <a:tr h="695089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8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国别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2015</a:t>
                      </a:r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年</a:t>
                      </a:r>
                      <a:endParaRPr lang="en-US" altLang="zh-CN" sz="1800" b="1" i="0" u="none" strike="noStrike" dirty="0" smtClean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</a:t>
                      </a:r>
                      <a:r>
                        <a:rPr lang="zh-CN" altLang="en-US" sz="1800" b="1" i="0" u="none" strike="noStrike" dirty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月</a:t>
                      </a:r>
                      <a:endParaRPr lang="zh-CN" altLang="en-US" sz="1800" b="1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</a:t>
                      </a:r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月</a:t>
                      </a:r>
                      <a:endParaRPr lang="en-US" altLang="zh-CN" sz="1800" b="1" i="0" u="none" strike="noStrike" dirty="0" smtClean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 fontAlgn="b"/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环</a:t>
                      </a:r>
                      <a:r>
                        <a:rPr lang="zh-CN" altLang="en-US" sz="1800" b="1" i="0" u="none" strike="noStrike" dirty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比</a:t>
                      </a:r>
                      <a:endParaRPr lang="zh-CN" altLang="en-US" sz="1800" b="1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</a:t>
                      </a:r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月</a:t>
                      </a:r>
                      <a:endParaRPr lang="en-US" altLang="zh-CN" sz="1800" b="1" i="0" u="none" strike="noStrike" dirty="0" smtClean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 fontAlgn="b"/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同比</a:t>
                      </a:r>
                      <a:endParaRPr lang="zh-CN" altLang="en-US" sz="1800" b="1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2015</a:t>
                      </a:r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年</a:t>
                      </a:r>
                      <a:endParaRPr lang="en-US" altLang="zh-CN" sz="1800" b="1" i="0" u="none" strike="noStrike" dirty="0" smtClean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1-8</a:t>
                      </a:r>
                      <a:r>
                        <a:rPr lang="zh-CN" altLang="en-US" sz="1800" b="1" i="0" u="none" strike="noStrike" dirty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月</a:t>
                      </a:r>
                      <a:endParaRPr lang="zh-CN" altLang="en-US" sz="1800" b="1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1-</a:t>
                      </a:r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</a:t>
                      </a:r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月</a:t>
                      </a:r>
                      <a:endParaRPr lang="en-US" altLang="zh-CN" sz="1800" b="1" i="0" u="none" strike="noStrike" dirty="0" smtClean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 fontAlgn="b"/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同比</a:t>
                      </a:r>
                      <a:endParaRPr lang="zh-CN" altLang="en-US" sz="1800" b="1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3126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 dirty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德国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2359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7.13%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13.03%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16836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15.59%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9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日本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5.12%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14.17%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6520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23.30%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9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美国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-2.75%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7.43%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5357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36.38%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英国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5.83%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-20.40%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3850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-3.85%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瑞典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-18.58%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-61.98%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-47.79%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意大利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-1.12%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49.15%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47.04%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韩国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-4.35%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-21.43%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-31.89%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法国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-42.59%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-42.31%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02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捷克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-37.84%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-28.13%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-78.88%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合计</a:t>
                      </a: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4607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3.81%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3.04%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34875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10.14%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日期占位符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400" smtClean="0"/>
              <a:t>	</a:t>
            </a:r>
          </a:p>
        </p:txBody>
      </p:sp>
      <p:sp>
        <p:nvSpPr>
          <p:cNvPr id="10243" name="灯片编号占位符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B05FFC0-8587-4BA5-9A99-B5B3233F7C10}" type="slidenum">
              <a:rPr kumimoji="0" lang="en-US" altLang="zh-CN" sz="2600" smtClean="0">
                <a:solidFill>
                  <a:schemeClr val="bg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kumimoji="0" lang="en-US" altLang="zh-CN" sz="2600" smtClean="0">
              <a:solidFill>
                <a:schemeClr val="bg1"/>
              </a:solidFill>
            </a:endParaRPr>
          </a:p>
        </p:txBody>
      </p:sp>
      <p:sp>
        <p:nvSpPr>
          <p:cNvPr id="10244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上海市信息中心汽车产业研究室</a:t>
            </a:r>
            <a:b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</a:br>
            <a:r>
              <a:rPr kumimoji="0" lang="zh-CN" altLang="en-US" sz="1500" smtClean="0">
                <a:latin typeface="Times New Roman" panose="02020603050405020304" pitchFamily="18" charset="0"/>
              </a:rPr>
              <a:t>地址：华山路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1076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3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号楼    邮编：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200050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电话：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62123126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传真：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 52383989</a:t>
            </a:r>
            <a:r>
              <a:rPr kumimoji="0" lang="en-US" altLang="zh-CN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3200" dirty="0" smtClean="0"/>
              <a:t>2015</a:t>
            </a:r>
            <a:r>
              <a:rPr lang="zh-CN" altLang="en-US" sz="3200" dirty="0" smtClean="0"/>
              <a:t>年</a:t>
            </a:r>
            <a:r>
              <a:rPr lang="en-US" altLang="zh-CN" sz="3200" dirty="0" smtClean="0"/>
              <a:t>8</a:t>
            </a:r>
            <a:r>
              <a:rPr lang="zh-CN" altLang="en-US" sz="3200" dirty="0" smtClean="0"/>
              <a:t>月</a:t>
            </a:r>
            <a:r>
              <a:rPr lang="zh-CN" altLang="en-US" sz="3200" dirty="0" smtClean="0">
                <a:latin typeface="宋体" panose="02010600030101010101" pitchFamily="2" charset="-122"/>
              </a:rPr>
              <a:t>上海国产轿车分类型上牌情况</a:t>
            </a:r>
            <a:r>
              <a:rPr lang="zh-CN" altLang="en-US" sz="3200" dirty="0" smtClean="0"/>
              <a:t> </a:t>
            </a:r>
          </a:p>
        </p:txBody>
      </p:sp>
      <p:graphicFrame>
        <p:nvGraphicFramePr>
          <p:cNvPr id="239244" name="Group 372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802109248"/>
              </p:ext>
            </p:extLst>
          </p:nvPr>
        </p:nvGraphicFramePr>
        <p:xfrm>
          <a:off x="914400" y="2362200"/>
          <a:ext cx="6604000" cy="3790950"/>
        </p:xfrm>
        <a:graphic>
          <a:graphicData uri="http://schemas.openxmlformats.org/drawingml/2006/table">
            <a:tbl>
              <a:tblPr/>
              <a:tblGrid>
                <a:gridCol w="1333500"/>
                <a:gridCol w="1054100"/>
                <a:gridCol w="1054100"/>
                <a:gridCol w="1054100"/>
                <a:gridCol w="1054100"/>
                <a:gridCol w="1054100"/>
              </a:tblGrid>
              <a:tr h="6950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类型</a:t>
                      </a:r>
                      <a:endParaRPr kumimoji="1" lang="zh-CN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2015</a:t>
                      </a:r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年</a:t>
                      </a:r>
                      <a:endParaRPr lang="en-US" altLang="zh-CN" sz="1800" b="1" i="0" u="none" strike="noStrike" dirty="0" smtClean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</a:t>
                      </a:r>
                      <a:r>
                        <a:rPr lang="zh-CN" altLang="en-US" sz="1800" b="1" i="0" u="none" strike="noStrike" dirty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月</a:t>
                      </a:r>
                      <a:endParaRPr lang="zh-CN" altLang="en-US" sz="1800" b="1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</a:t>
                      </a:r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月</a:t>
                      </a:r>
                      <a:endParaRPr lang="en-US" altLang="zh-CN" sz="1800" b="1" i="0" u="none" strike="noStrike" dirty="0" smtClean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 fontAlgn="b"/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环</a:t>
                      </a:r>
                      <a:r>
                        <a:rPr lang="zh-CN" altLang="en-US" sz="1800" b="1" i="0" u="none" strike="noStrike" dirty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比</a:t>
                      </a:r>
                      <a:endParaRPr lang="zh-CN" altLang="en-US" sz="1800" b="1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</a:t>
                      </a:r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月</a:t>
                      </a:r>
                      <a:endParaRPr lang="en-US" altLang="zh-CN" sz="1800" b="1" i="0" u="none" strike="noStrike" dirty="0" smtClean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 fontAlgn="b"/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同比</a:t>
                      </a:r>
                      <a:endParaRPr lang="zh-CN" altLang="en-US" sz="1800" b="1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2015</a:t>
                      </a:r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年</a:t>
                      </a:r>
                      <a:endParaRPr lang="en-US" altLang="zh-CN" sz="1800" b="1" i="0" u="none" strike="noStrike" dirty="0" smtClean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1-8</a:t>
                      </a:r>
                      <a:r>
                        <a:rPr lang="zh-CN" altLang="en-US" sz="1800" b="1" i="0" u="none" strike="noStrike" dirty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月</a:t>
                      </a:r>
                      <a:endParaRPr lang="zh-CN" altLang="en-US" sz="1800" b="1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1-</a:t>
                      </a:r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</a:t>
                      </a:r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月</a:t>
                      </a:r>
                      <a:endParaRPr lang="en-US" altLang="zh-CN" sz="1800" b="1" i="0" u="none" strike="noStrike" dirty="0" smtClean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 fontAlgn="b"/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同比</a:t>
                      </a:r>
                      <a:endParaRPr lang="zh-CN" altLang="en-US" sz="1800" b="1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5159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豪华型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1647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16.64%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23.19%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11422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27.82%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中高级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3505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16.37%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-6.68%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25565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-1.22%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中级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6597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-15.39%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38.48%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52285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45.44%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普及型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3942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-5.99%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-4.83%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33388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-13.31%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微型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-67.63%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2227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165.12%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合计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15769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-5.32%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12.16%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124887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13.41%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日期占位符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400" smtClean="0"/>
              <a:t>	</a:t>
            </a:r>
          </a:p>
        </p:txBody>
      </p:sp>
      <p:sp>
        <p:nvSpPr>
          <p:cNvPr id="11267" name="灯片编号占位符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8290240-13DC-489D-994D-9CE337C9240B}" type="slidenum">
              <a:rPr kumimoji="0" lang="en-US" altLang="zh-CN" sz="2600" smtClean="0">
                <a:solidFill>
                  <a:schemeClr val="bg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kumimoji="0" lang="en-US" altLang="zh-CN" sz="2600" smtClean="0">
              <a:solidFill>
                <a:schemeClr val="bg1"/>
              </a:solidFill>
            </a:endParaRPr>
          </a:p>
        </p:txBody>
      </p:sp>
      <p:sp>
        <p:nvSpPr>
          <p:cNvPr id="11268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上海市信息中心汽车产业研究室</a:t>
            </a:r>
            <a:b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</a:br>
            <a:r>
              <a:rPr kumimoji="0" lang="zh-CN" altLang="en-US" sz="1500" smtClean="0">
                <a:latin typeface="Times New Roman" panose="02020603050405020304" pitchFamily="18" charset="0"/>
              </a:rPr>
              <a:t>地址：华山路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1076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3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号楼    邮编：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200050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电话：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62123126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传真：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 52383989</a:t>
            </a:r>
            <a:r>
              <a:rPr kumimoji="0" lang="en-US" altLang="zh-CN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3200" dirty="0" smtClean="0"/>
              <a:t>2015</a:t>
            </a:r>
            <a:r>
              <a:rPr lang="zh-CN" altLang="en-US" sz="3200" dirty="0" smtClean="0"/>
              <a:t>年</a:t>
            </a:r>
            <a:r>
              <a:rPr lang="en-US" altLang="zh-CN" sz="3200" dirty="0" smtClean="0"/>
              <a:t>8</a:t>
            </a:r>
            <a:r>
              <a:rPr lang="zh-CN" altLang="en-US" sz="3200" dirty="0" smtClean="0"/>
              <a:t>月</a:t>
            </a:r>
            <a:r>
              <a:rPr lang="zh-CN" altLang="en-US" sz="3100" dirty="0" smtClean="0"/>
              <a:t>上海国产小客车分类型上牌情况</a:t>
            </a:r>
          </a:p>
        </p:txBody>
      </p:sp>
      <p:graphicFrame>
        <p:nvGraphicFramePr>
          <p:cNvPr id="240076" name="Group 353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371138855"/>
              </p:ext>
            </p:extLst>
          </p:nvPr>
        </p:nvGraphicFramePr>
        <p:xfrm>
          <a:off x="842963" y="2420938"/>
          <a:ext cx="6681787" cy="3446462"/>
        </p:xfrm>
        <a:graphic>
          <a:graphicData uri="http://schemas.openxmlformats.org/drawingml/2006/table">
            <a:tbl>
              <a:tblPr/>
              <a:tblGrid>
                <a:gridCol w="1506537"/>
                <a:gridCol w="1035050"/>
                <a:gridCol w="1035050"/>
                <a:gridCol w="1035050"/>
                <a:gridCol w="1035050"/>
                <a:gridCol w="1035050"/>
              </a:tblGrid>
              <a:tr h="6950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类型</a:t>
                      </a:r>
                      <a:endParaRPr kumimoji="1" lang="zh-CN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2015</a:t>
                      </a:r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年</a:t>
                      </a:r>
                      <a:endParaRPr lang="en-US" altLang="zh-CN" sz="1800" b="1" i="0" u="none" strike="noStrike" dirty="0" smtClean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</a:t>
                      </a:r>
                      <a:r>
                        <a:rPr lang="zh-CN" altLang="en-US" sz="1800" b="1" i="0" u="none" strike="noStrike" dirty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月</a:t>
                      </a:r>
                      <a:endParaRPr lang="zh-CN" altLang="en-US" sz="1800" b="1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</a:t>
                      </a:r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月</a:t>
                      </a:r>
                      <a:endParaRPr lang="en-US" altLang="zh-CN" sz="1800" b="1" i="0" u="none" strike="noStrike" dirty="0" smtClean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 fontAlgn="b"/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环</a:t>
                      </a:r>
                      <a:r>
                        <a:rPr lang="zh-CN" altLang="en-US" sz="1800" b="1" i="0" u="none" strike="noStrike" dirty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比</a:t>
                      </a:r>
                      <a:endParaRPr lang="zh-CN" altLang="en-US" sz="1800" b="1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</a:t>
                      </a:r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月</a:t>
                      </a:r>
                      <a:endParaRPr lang="en-US" altLang="zh-CN" sz="1800" b="1" i="0" u="none" strike="noStrike" dirty="0" smtClean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 fontAlgn="b"/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同比</a:t>
                      </a:r>
                      <a:endParaRPr lang="zh-CN" altLang="en-US" sz="1800" b="1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2015</a:t>
                      </a:r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年</a:t>
                      </a:r>
                      <a:endParaRPr lang="en-US" altLang="zh-CN" sz="1800" b="1" i="0" u="none" strike="noStrike" dirty="0" smtClean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 fontAlgn="b"/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1-8</a:t>
                      </a:r>
                      <a:r>
                        <a:rPr lang="zh-CN" altLang="en-US" sz="1800" b="1" i="0" u="none" strike="noStrike" dirty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月</a:t>
                      </a:r>
                      <a:endParaRPr lang="zh-CN" altLang="en-US" sz="1800" b="1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1-</a:t>
                      </a:r>
                      <a:r>
                        <a:rPr lang="en-US" altLang="zh-CN" sz="1800" b="1" i="0" u="none" strike="noStrike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</a:t>
                      </a:r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月</a:t>
                      </a:r>
                      <a:endParaRPr lang="en-US" altLang="zh-CN" sz="1800" b="1" i="0" u="none" strike="noStrike" dirty="0" smtClean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 fontAlgn="b"/>
                      <a:r>
                        <a:rPr lang="zh-CN" altLang="en-US" sz="1800" b="1" i="0" u="none" strike="noStrike" dirty="0" smtClea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同比</a:t>
                      </a:r>
                      <a:endParaRPr lang="zh-CN" altLang="en-US" sz="1800" b="1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6556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MPV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3041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8.37%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77.94%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19432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54.41%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SUV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6892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11.97%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44.88%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45250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40.47%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一般小客车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1382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-17.79%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7.38%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11671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28.03%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合计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11315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6.32%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45.94%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76353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41.62%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34"/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8D2A0FD-5C61-46CB-AD02-637B934DBF3D}" type="slidenum">
              <a:rPr kumimoji="0" lang="en-US" altLang="zh-CN" sz="2600" smtClean="0">
                <a:solidFill>
                  <a:schemeClr val="bg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kumimoji="0" lang="en-US" altLang="zh-CN" sz="2600" smtClean="0">
              <a:solidFill>
                <a:schemeClr val="bg1"/>
              </a:solidFill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zh-CN" sz="6000" smtClean="0"/>
              <a:t>The  End</a:t>
            </a:r>
            <a:r>
              <a:rPr lang="zh-CN" altLang="en-US" sz="6000" smtClean="0"/>
              <a:t>！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zh-CN" altLang="en-US" sz="8000" b="1" smtClean="0"/>
              <a:t>谢谢！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sules">
  <a:themeElements>
    <a:clrScheme name="Capsules 2">
      <a:dk1>
        <a:srgbClr val="003366"/>
      </a:dk1>
      <a:lt1>
        <a:srgbClr val="FFFFFF"/>
      </a:lt1>
      <a:dk2>
        <a:srgbClr val="006666"/>
      </a:dk2>
      <a:lt2>
        <a:srgbClr val="003366"/>
      </a:lt2>
      <a:accent1>
        <a:srgbClr val="99CC99"/>
      </a:accent1>
      <a:accent2>
        <a:srgbClr val="33CCCC"/>
      </a:accent2>
      <a:accent3>
        <a:srgbClr val="FFFFFF"/>
      </a:accent3>
      <a:accent4>
        <a:srgbClr val="002A56"/>
      </a:accent4>
      <a:accent5>
        <a:srgbClr val="CAE2CA"/>
      </a:accent5>
      <a:accent6>
        <a:srgbClr val="2DB9B9"/>
      </a:accent6>
      <a:hlink>
        <a:srgbClr val="666699"/>
      </a:hlink>
      <a:folHlink>
        <a:srgbClr val="CC99FF"/>
      </a:folHlink>
    </a:clrScheme>
    <a:fontScheme name="Capsules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b" anchorCtr="0" compatLnSpc="1">
        <a:prstTxWarp prst="textNoShape">
          <a:avLst/>
        </a:prstTxWarp>
        <a:spAutoFit/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b" anchorCtr="0" compatLnSpc="1">
        <a:prstTxWarp prst="textNoShape">
          <a:avLst/>
        </a:prstTxWarp>
        <a:spAutoFit/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Capsules 1">
        <a:dk1>
          <a:srgbClr val="000066"/>
        </a:dk1>
        <a:lt1>
          <a:srgbClr val="FFFFEB"/>
        </a:lt1>
        <a:dk2>
          <a:srgbClr val="336699"/>
        </a:dk2>
        <a:lt2>
          <a:srgbClr val="FFFFEB"/>
        </a:lt2>
        <a:accent1>
          <a:srgbClr val="666699"/>
        </a:accent1>
        <a:accent2>
          <a:srgbClr val="99CCFF"/>
        </a:accent2>
        <a:accent3>
          <a:srgbClr val="ADB8CA"/>
        </a:accent3>
        <a:accent4>
          <a:srgbClr val="DADAC9"/>
        </a:accent4>
        <a:accent5>
          <a:srgbClr val="B8B8CA"/>
        </a:accent5>
        <a:accent6>
          <a:srgbClr val="8AB9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2">
        <a:dk1>
          <a:srgbClr val="003366"/>
        </a:dk1>
        <a:lt1>
          <a:srgbClr val="FFFFFF"/>
        </a:lt1>
        <a:dk2>
          <a:srgbClr val="006666"/>
        </a:dk2>
        <a:lt2>
          <a:srgbClr val="003366"/>
        </a:lt2>
        <a:accent1>
          <a:srgbClr val="99CC99"/>
        </a:accent1>
        <a:accent2>
          <a:srgbClr val="33CCCC"/>
        </a:accent2>
        <a:accent3>
          <a:srgbClr val="FFFFFF"/>
        </a:accent3>
        <a:accent4>
          <a:srgbClr val="002A56"/>
        </a:accent4>
        <a:accent5>
          <a:srgbClr val="CAE2CA"/>
        </a:accent5>
        <a:accent6>
          <a:srgbClr val="2DB9B9"/>
        </a:accent6>
        <a:hlink>
          <a:srgbClr val="666699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33CC"/>
        </a:lt2>
        <a:accent1>
          <a:srgbClr val="FFCC66"/>
        </a:accent1>
        <a:accent2>
          <a:srgbClr val="33CC33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2DB92D"/>
        </a:accent6>
        <a:hlink>
          <a:srgbClr val="9900CC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Office\Templates\Presentation Designs\Capsules.pot</Template>
  <TotalTime>3942</TotalTime>
  <Words>486</Words>
  <Application>Microsoft Office PowerPoint</Application>
  <PresentationFormat>全屏显示(4:3)</PresentationFormat>
  <Paragraphs>239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华文行楷</vt:lpstr>
      <vt:lpstr>华文楷体</vt:lpstr>
      <vt:lpstr>宋体</vt:lpstr>
      <vt:lpstr>Arial</vt:lpstr>
      <vt:lpstr>Times New Roman</vt:lpstr>
      <vt:lpstr>Wingdings</vt:lpstr>
      <vt:lpstr>Capsules</vt:lpstr>
      <vt:lpstr>2015年8月上海汽车市场上牌情况 及上海市场消费特点</vt:lpstr>
      <vt:lpstr>2015年8月上海各车型上牌量同比情况</vt:lpstr>
      <vt:lpstr>近两年上海车辆月度上牌数累计情况</vt:lpstr>
      <vt:lpstr>近两年上海车辆月度上牌数量情况</vt:lpstr>
      <vt:lpstr>2015年8月上海上牌进口车来源国情况 </vt:lpstr>
      <vt:lpstr>2015年8月上海国产轿车分类型上牌情况 </vt:lpstr>
      <vt:lpstr>2015年8月上海国产小客车分类型上牌情况</vt:lpstr>
      <vt:lpstr>The  End！</vt:lpstr>
    </vt:vector>
  </TitlesOfParts>
  <Company>SHIC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上海市信息中心汽车产业研究室</dc:title>
  <dc:creator>Rafael</dc:creator>
  <cp:lastModifiedBy>xiefei</cp:lastModifiedBy>
  <cp:revision>498</cp:revision>
  <cp:lastPrinted>2015-09-06T08:46:19Z</cp:lastPrinted>
  <dcterms:created xsi:type="dcterms:W3CDTF">2002-12-18T04:51:24Z</dcterms:created>
  <dcterms:modified xsi:type="dcterms:W3CDTF">2015-09-06T08:49:39Z</dcterms:modified>
</cp:coreProperties>
</file>