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507" r:id="rId2"/>
    <p:sldId id="511" r:id="rId3"/>
    <p:sldId id="554" r:id="rId4"/>
    <p:sldId id="555" r:id="rId5"/>
    <p:sldId id="509" r:id="rId6"/>
    <p:sldId id="546" r:id="rId7"/>
    <p:sldId id="510" r:id="rId8"/>
    <p:sldId id="519" r:id="rId9"/>
    <p:sldId id="516" r:id="rId10"/>
    <p:sldId id="542" r:id="rId11"/>
    <p:sldId id="544" r:id="rId12"/>
    <p:sldId id="545" r:id="rId13"/>
    <p:sldId id="530" r:id="rId14"/>
    <p:sldId id="514" r:id="rId15"/>
    <p:sldId id="547" r:id="rId16"/>
    <p:sldId id="550" r:id="rId17"/>
    <p:sldId id="533" r:id="rId18"/>
    <p:sldId id="549" r:id="rId19"/>
    <p:sldId id="551" r:id="rId20"/>
    <p:sldId id="520" r:id="rId21"/>
    <p:sldId id="552" r:id="rId22"/>
    <p:sldId id="553" r:id="rId23"/>
    <p:sldId id="527" r:id="rId24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7099CA"/>
    <a:srgbClr val="2862AA"/>
    <a:srgbClr val="F8A968"/>
    <a:srgbClr val="FF6600"/>
    <a:srgbClr val="FF8633"/>
    <a:srgbClr val="E9EDF4"/>
    <a:srgbClr val="268DC0"/>
    <a:srgbClr val="FFB27F"/>
    <a:srgbClr val="F9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2" autoAdjust="0"/>
    <p:restoredTop sz="95048" autoAdjust="0"/>
  </p:normalViewPr>
  <p:slideViewPr>
    <p:cSldViewPr snapToGrid="0">
      <p:cViewPr varScale="1">
        <p:scale>
          <a:sx n="108" d="100"/>
          <a:sy n="108" d="100"/>
        </p:scale>
        <p:origin x="360" y="7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298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A6996-B189-4F7F-BEB2-51402CAA57CC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DDD61-0EC3-446A-814A-16BDC02878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19982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2DDD2-B1C0-455B-B735-740CC0E66086}" type="datetimeFigureOut">
              <a:rPr lang="zh-CN" altLang="en-US" smtClean="0"/>
              <a:t>2015/9/8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4ADE2-0BAA-45C5-A57D-CB45D97E5D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40187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4ADE2-0BAA-45C5-A57D-CB45D97E5D59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29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-1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1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16844"/>
          </a:xfrm>
          <a:prstGeom prst="rect">
            <a:avLst/>
          </a:prstGeom>
          <a:solidFill>
            <a:srgbClr val="FFFF00">
              <a:alpha val="0"/>
            </a:srgbClr>
          </a:solidFill>
          <a:ln>
            <a:noFill/>
          </a:ln>
          <a:extLst/>
        </p:spPr>
      </p:pic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5754688" y="4657990"/>
            <a:ext cx="76174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defRPr/>
            </a:pPr>
            <a:r>
              <a:rPr lang="zh-CN" altLang="en-US" sz="1500" smtClean="0">
                <a:latin typeface="汉仪中黑简" pitchFamily="49" charset="-122"/>
                <a:ea typeface="汉仪中黑简" pitchFamily="49" charset="-122"/>
              </a:rPr>
              <a:t>时间：</a:t>
            </a: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75355"/>
            <a:ext cx="7772400" cy="1225021"/>
          </a:xfrm>
        </p:spPr>
        <p:txBody>
          <a:bodyPr/>
          <a:lstStyle>
            <a:lvl1pPr algn="ctr">
              <a:defRPr sz="5400" b="0">
                <a:solidFill>
                  <a:schemeClr val="tx1"/>
                </a:solidFill>
                <a:ea typeface="汉仪中黑简" pitchFamily="49" charset="-122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dirty="0" smtClean="0"/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337719"/>
            <a:ext cx="6400800" cy="5397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315075" y="4695825"/>
            <a:ext cx="2133600" cy="5318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sz="1500">
                <a:latin typeface="汉仪中黑简" pitchFamily="49" charset="-122"/>
                <a:ea typeface="+mn-ea"/>
              </a:defRPr>
            </a:lvl1pPr>
          </a:lstStyle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54470" y="4657701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latin typeface="汉仪中黑简" pitchFamily="49" charset="-122"/>
                <a:ea typeface="汉仪中黑简" pitchFamily="49" charset="-122"/>
              </a:rPr>
              <a:t>时间：</a:t>
            </a:r>
            <a:endParaRPr lang="zh-CN" altLang="en-US" sz="1500" dirty="0">
              <a:latin typeface="汉仪中黑简" pitchFamily="49" charset="-122"/>
              <a:ea typeface="汉仪中黑简" pitchFamily="49" charset="-122"/>
            </a:endParaRPr>
          </a:p>
        </p:txBody>
      </p:sp>
      <p:pic>
        <p:nvPicPr>
          <p:cNvPr id="14" name="Picture 4" descr="乘联会司标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778" y="488915"/>
            <a:ext cx="2751221" cy="86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520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2060"/>
              </a:buClr>
              <a:defRPr/>
            </a:lvl1pPr>
            <a:lvl2pPr>
              <a:buClr>
                <a:schemeClr val="tx2">
                  <a:lumMod val="75000"/>
                </a:schemeClr>
              </a:buCl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799" y="5431316"/>
            <a:ext cx="407781" cy="283683"/>
          </a:xfrm>
          <a:prstGeom prst="rect">
            <a:avLst/>
          </a:prstGeom>
          <a:ln/>
        </p:spPr>
        <p:txBody>
          <a:bodyPr/>
          <a:lstStyle>
            <a:lvl1pPr>
              <a:defRPr sz="1100"/>
            </a:lvl1pPr>
          </a:lstStyle>
          <a:p>
            <a:fld id="{6416C743-1397-4D55-B1A5-2887A81BC1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743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9427" y="5453349"/>
            <a:ext cx="374573" cy="2616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0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17" descr="未标题-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" y="532735"/>
            <a:ext cx="9144000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37646"/>
            <a:ext cx="8229600" cy="446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2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55562"/>
            <a:ext cx="6994525" cy="40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>
          <a:xfrm>
            <a:off x="8686800" y="5376230"/>
            <a:ext cx="437232" cy="3387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1448CD95-2104-4F46-8A8D-F4980DD9C6E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9" name="Text Box 12"/>
          <p:cNvSpPr txBox="1">
            <a:spLocks noChangeArrowheads="1"/>
          </p:cNvSpPr>
          <p:nvPr userDrawn="1"/>
        </p:nvSpPr>
        <p:spPr bwMode="auto">
          <a:xfrm>
            <a:off x="5767754" y="5432475"/>
            <a:ext cx="28115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200" dirty="0" smtClean="0">
                <a:solidFill>
                  <a:srgbClr val="0000CC"/>
                </a:solidFill>
                <a:ea typeface="方正综艺简体" pitchFamily="2" charset="-122"/>
              </a:rPr>
              <a:t>  崔东树          </a:t>
            </a:r>
            <a:r>
              <a:rPr lang="en-US" altLang="zh-CN" sz="1200" dirty="0" smtClean="0">
                <a:solidFill>
                  <a:srgbClr val="0000CC"/>
                </a:solidFill>
                <a:ea typeface="方正综艺简体" pitchFamily="2" charset="-122"/>
              </a:rPr>
              <a:t>cuidongshu@126.com</a:t>
            </a:r>
            <a:endParaRPr lang="zh-CN" altLang="en-US" sz="1200" dirty="0" smtClean="0">
              <a:solidFill>
                <a:srgbClr val="0000CC"/>
              </a:solidFill>
              <a:ea typeface="方正综艺简体" pitchFamily="2" charset="-122"/>
            </a:endParaRPr>
          </a:p>
        </p:txBody>
      </p:sp>
      <p:pic>
        <p:nvPicPr>
          <p:cNvPr id="10" name="Picture 4" descr="乘联会司标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001" y="71063"/>
            <a:ext cx="1465551" cy="46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7" descr="未标题-3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2445"/>
            <a:ext cx="9124032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06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060"/>
        </a:buClr>
        <a:buFont typeface="Wingdings" pitchFamily="2" charset="2"/>
        <a:buChar char="p"/>
        <a:defRPr sz="1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2060"/>
        </a:buClr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2060"/>
        </a:buClr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2060"/>
        </a:buClr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altLang="zh-CN" sz="2800" b="1" dirty="0" smtClean="0">
                <a:latin typeface="+mn-ea"/>
                <a:ea typeface="+mn-ea"/>
              </a:rPr>
              <a:t>2015</a:t>
            </a:r>
            <a:r>
              <a:rPr lang="zh-CN" altLang="en-US" sz="2800" b="1" dirty="0" smtClean="0">
                <a:latin typeface="+mn-ea"/>
                <a:ea typeface="+mn-ea"/>
              </a:rPr>
              <a:t>年</a:t>
            </a:r>
            <a:r>
              <a:rPr lang="en-US" altLang="zh-CN" sz="2800" b="1" dirty="0" smtClean="0">
                <a:latin typeface="+mn-ea"/>
                <a:ea typeface="+mn-ea"/>
              </a:rPr>
              <a:t>1-7</a:t>
            </a:r>
            <a:r>
              <a:rPr lang="zh-CN" altLang="en-US" sz="2800" b="1" dirty="0" smtClean="0">
                <a:latin typeface="+mn-ea"/>
                <a:ea typeface="+mn-ea"/>
              </a:rPr>
              <a:t>月汽车行业出口分析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sz="quarter" idx="1"/>
          </p:nvPr>
        </p:nvSpPr>
        <p:spPr>
          <a:xfrm>
            <a:off x="1371600" y="3449053"/>
            <a:ext cx="6400800" cy="1130967"/>
          </a:xfrm>
        </p:spPr>
        <p:txBody>
          <a:bodyPr/>
          <a:lstStyle/>
          <a:p>
            <a:r>
              <a:rPr lang="zh-CN" altLang="en-US" dirty="0" smtClean="0"/>
              <a:t>全国乘联会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>
          <a:xfrm>
            <a:off x="6315075" y="4695825"/>
            <a:ext cx="2133600" cy="531813"/>
          </a:xfrm>
        </p:spPr>
        <p:txBody>
          <a:bodyPr/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2015.09.09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259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出口国也面临巨大的风险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720719"/>
              </p:ext>
            </p:extLst>
          </p:nvPr>
        </p:nvGraphicFramePr>
        <p:xfrm>
          <a:off x="210288" y="692966"/>
          <a:ext cx="8728151" cy="4602047"/>
        </p:xfrm>
        <a:graphic>
          <a:graphicData uri="http://schemas.openxmlformats.org/drawingml/2006/table">
            <a:tbl>
              <a:tblPr/>
              <a:tblGrid>
                <a:gridCol w="756776"/>
                <a:gridCol w="756776"/>
                <a:gridCol w="605421"/>
                <a:gridCol w="756776"/>
                <a:gridCol w="756776"/>
                <a:gridCol w="605421"/>
                <a:gridCol w="252259"/>
                <a:gridCol w="756776"/>
                <a:gridCol w="756776"/>
                <a:gridCol w="605421"/>
                <a:gridCol w="756776"/>
                <a:gridCol w="756776"/>
                <a:gridCol w="605421"/>
              </a:tblGrid>
              <a:tr h="24221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2012年主要出口国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2013年主要出口国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2014年主要出口国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2015年主要出口国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份额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440254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479871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438201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出口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399038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阿尔及亚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70748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阿尔及亚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73628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46271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66633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17%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俄罗斯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40861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智利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46356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阿尔及亚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45996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FF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越南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41464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伊拉克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29663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俄罗斯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39235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俄罗斯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39545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阿尔及亚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25547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智利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29294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24568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埃及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23218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埃及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22506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27670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秘鲁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21376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哥伦比亚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21858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智利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18429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秘鲁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18398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伊拉克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20229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智利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20876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哥伦比亚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16469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乌克兰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14621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哥伦比亚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18697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伊拉克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17768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沙特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16237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沙特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12621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埃及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15893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FF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越南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13927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委内瑞拉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15822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埃及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11550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巴西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15232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秘鲁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13210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秘鲁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14273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委内瑞拉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11160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沙特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14031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乌拉圭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13089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缅甸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10689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哥伦比亚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10029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乌拉圭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13414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委内瑞拉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12459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乌拉圭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9461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越南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9262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乌克兰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13253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缅甸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10712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孟加拉国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9063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乌拉圭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8446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厄瓜多尔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11979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沙特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10328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俄罗斯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8469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巴西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8369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缅甸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9308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厄瓜多尔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8350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菲律宾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6601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南非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8234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越南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8201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巴西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8014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厄瓜多尔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5693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1%</a:t>
                      </a:r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213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前15名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310926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71%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前15名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345400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72%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sz="1200" b="0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前15名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305621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70%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前15名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287356</a:t>
                      </a:r>
                      <a:endParaRPr lang="zh-CN" sz="1200" b="1" i="0" u="none" strike="noStrike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72%</a:t>
                      </a:r>
                      <a:endParaRPr lang="zh-CN" sz="1200" b="1" i="0" u="none" strike="noStrike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5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整车进口下滑压力巨大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147" y="890820"/>
            <a:ext cx="7160523" cy="396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2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8</a:t>
            </a:r>
            <a:r>
              <a:rPr lang="zh-CN" altLang="en-US" dirty="0" smtClean="0"/>
              <a:t>月进口</a:t>
            </a:r>
            <a:r>
              <a:rPr lang="en-US" altLang="zh-CN" dirty="0" smtClean="0"/>
              <a:t>7.9</a:t>
            </a:r>
            <a:r>
              <a:rPr lang="zh-CN" altLang="en-US" dirty="0" smtClean="0"/>
              <a:t>万台，同比下降</a:t>
            </a:r>
            <a:r>
              <a:rPr lang="en-US" altLang="zh-CN" dirty="0" smtClean="0"/>
              <a:t>37%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775085"/>
            <a:ext cx="7632854" cy="449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1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历年进口车的</a:t>
            </a:r>
            <a:r>
              <a:rPr lang="zh-CN" altLang="en-US" dirty="0" smtClean="0"/>
              <a:t>走势，商用车需求偏弱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62" y="637646"/>
            <a:ext cx="6458426" cy="461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0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整车进口的美国和德国表现较好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14</a:t>
            </a:fld>
            <a:endParaRPr lang="zh-CN" altLang="en-US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147386"/>
              </p:ext>
            </p:extLst>
          </p:nvPr>
        </p:nvGraphicFramePr>
        <p:xfrm>
          <a:off x="524438" y="553421"/>
          <a:ext cx="7138094" cy="4716925"/>
        </p:xfrm>
        <a:graphic>
          <a:graphicData uri="http://schemas.openxmlformats.org/drawingml/2006/table">
            <a:tbl>
              <a:tblPr firstRow="1" firstCol="1" bandRow="1"/>
              <a:tblGrid>
                <a:gridCol w="1047154"/>
                <a:gridCol w="1047154"/>
                <a:gridCol w="610839"/>
                <a:gridCol w="610839"/>
                <a:gridCol w="610839"/>
                <a:gridCol w="610839"/>
                <a:gridCol w="610839"/>
                <a:gridCol w="663197"/>
                <a:gridCol w="663197"/>
                <a:gridCol w="663197"/>
              </a:tblGrid>
              <a:tr h="230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洲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国家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4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增速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占比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55">
                <a:tc row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欧洲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德国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C5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1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19.4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F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6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英国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2C7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D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-29%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斯洛伐克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5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3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葡萄牙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C0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2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-22%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比利时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C1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9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17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-78%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匈牙利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1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3D0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7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A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-43%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7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芬兰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1753%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奥地利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9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-26%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法国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67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A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9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-47%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瑞典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27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-32%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意大利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4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CC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97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-33%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欧洲 汇总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22.6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32.1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32.1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23.9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-26%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5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亚洲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日本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0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87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9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-26%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韩国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C7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亚洲 汇总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16.4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18.4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18.8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5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北美洲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美国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B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3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B7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墨西哥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1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47A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8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1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加拿大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B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0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37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-38%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北美洲 汇总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10.9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14.6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18.5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-15%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总计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38.8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47.2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61.4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53.1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69.5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53.2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-24%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100%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4478" marR="54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97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进口车的品牌表现</a:t>
            </a:r>
            <a:endParaRPr lang="zh-CN" altLang="en-US" dirty="0"/>
          </a:p>
        </p:txBody>
      </p:sp>
      <p:graphicFrame>
        <p:nvGraphicFramePr>
          <p:cNvPr id="8" name="内容占位符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983509"/>
              </p:ext>
            </p:extLst>
          </p:nvPr>
        </p:nvGraphicFramePr>
        <p:xfrm>
          <a:off x="77972" y="548219"/>
          <a:ext cx="8952617" cy="4632960"/>
        </p:xfrm>
        <a:graphic>
          <a:graphicData uri="http://schemas.openxmlformats.org/drawingml/2006/table">
            <a:tbl>
              <a:tblPr firstRow="1" firstCol="1" bandRow="1"/>
              <a:tblGrid>
                <a:gridCol w="1701209"/>
                <a:gridCol w="878959"/>
                <a:gridCol w="777064"/>
                <a:gridCol w="1119077"/>
                <a:gridCol w="1119077"/>
                <a:gridCol w="1119077"/>
                <a:gridCol w="1119077"/>
                <a:gridCol w="1119077"/>
              </a:tblGrid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进口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12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13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年增速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年增速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16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年份额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德国宝马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8.3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9.6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10.0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9.6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日本丰田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7.1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8.2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德国奔驰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6.6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7.3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英国捷豹陆虎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3.6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-16%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9%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德国大众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5.0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3.0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-40%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德国奥迪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4.0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3.5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-21%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美国克莱斯勒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2.1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4.1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日本富士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3.2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-16%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瑞典沃尔沃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2.8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-67%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德国保时捷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3.2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44%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美国通用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2.0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1.4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-28%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美国福特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2.1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145%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13%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法国雷诺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36%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-25%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韩国起亚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-9%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-25%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意大利菲亚特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1.4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190%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-41%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日本日产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1.2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132%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-11%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日本三菱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61%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37%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总计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47.8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52.8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66.3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59.6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26%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-10%</a:t>
                      </a:r>
                      <a:endParaRPr lang="zh-CN" sz="16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100%</a:t>
                      </a:r>
                      <a:endParaRPr lang="zh-CN" sz="16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35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豪车国产率决定地位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16</a:t>
            </a:fld>
            <a:endParaRPr lang="zh-CN" altLang="en-US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224698"/>
              </p:ext>
            </p:extLst>
          </p:nvPr>
        </p:nvGraphicFramePr>
        <p:xfrm>
          <a:off x="1130596" y="766539"/>
          <a:ext cx="5993217" cy="4415060"/>
        </p:xfrm>
        <a:graphic>
          <a:graphicData uri="http://schemas.openxmlformats.org/drawingml/2006/table">
            <a:tbl>
              <a:tblPr firstRow="1" firstCol="1" bandRow="1"/>
              <a:tblGrid>
                <a:gridCol w="1997739"/>
                <a:gridCol w="1997739"/>
                <a:gridCol w="1997739"/>
              </a:tblGrid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豪华车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国产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进口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奥迪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88%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12%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宝马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63%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37%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奔驰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陆虎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11%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89%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沃尔沃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77%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23%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雷克萨斯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凯迪拉克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67%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33%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保时捷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100%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英菲尼迪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45%</a:t>
                      </a:r>
                      <a:endParaRPr lang="zh-CN" sz="2000" kern="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55%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3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国内车市品牌零售仍是高端较好的局面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17</a:t>
            </a:fld>
            <a:endParaRPr lang="zh-CN" altLang="en-US"/>
          </a:p>
        </p:txBody>
      </p:sp>
      <p:graphicFrame>
        <p:nvGraphicFramePr>
          <p:cNvPr id="3" name="内容占位符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8757"/>
              </p:ext>
            </p:extLst>
          </p:nvPr>
        </p:nvGraphicFramePr>
        <p:xfrm>
          <a:off x="602069" y="1593045"/>
          <a:ext cx="7386526" cy="1691640"/>
        </p:xfrm>
        <a:graphic>
          <a:graphicData uri="http://schemas.openxmlformats.org/drawingml/2006/table">
            <a:tbl>
              <a:tblPr/>
              <a:tblGrid>
                <a:gridCol w="1193782"/>
                <a:gridCol w="1417616"/>
                <a:gridCol w="1193782"/>
                <a:gridCol w="1193782"/>
                <a:gridCol w="1193782"/>
                <a:gridCol w="1193782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份额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14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13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12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超豪华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0.04%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0.05%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E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0.06%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0.04%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0.03%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豪华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11.33%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11.23%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8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10.90%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10.81%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10.03%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中高端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64.97%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65.85%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6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66.61%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67.54%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2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67.97%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内资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23.66%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22.87%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22.43%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21.61%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21.98%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27F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总体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85763" y="637646"/>
            <a:ext cx="8229600" cy="446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p"/>
              <a:defRPr sz="1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 smtClean="0"/>
              <a:t>国内车市零售相对受进口影响下降不大。</a:t>
            </a:r>
            <a:endParaRPr lang="en-US" altLang="zh-CN" kern="0" dirty="0" smtClean="0"/>
          </a:p>
          <a:p>
            <a:r>
              <a:rPr lang="zh-CN" altLang="en-US" kern="0" dirty="0"/>
              <a:t>豪华</a:t>
            </a:r>
            <a:r>
              <a:rPr lang="zh-CN" altLang="en-US" kern="0" dirty="0" smtClean="0"/>
              <a:t>车表现仍是份额提升状态。</a:t>
            </a:r>
            <a:endParaRPr lang="zh-CN" altLang="en-US" kern="0" dirty="0"/>
          </a:p>
        </p:txBody>
      </p:sp>
    </p:spTree>
    <p:extLst>
      <p:ext uri="{BB962C8B-B14F-4D97-AF65-F5344CB8AC3E}">
        <p14:creationId xmlns:p14="http://schemas.microsoft.com/office/powerpoint/2010/main" val="19721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国内豪华车市场总体走势较好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18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12" y="637646"/>
            <a:ext cx="7303774" cy="439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国内车市的豪车品牌表现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24" y="586305"/>
            <a:ext cx="4859028" cy="4467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218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整车进出口</a:t>
            </a:r>
            <a:r>
              <a:rPr lang="zh-CN" altLang="en-US" dirty="0" smtClean="0"/>
              <a:t>走势仍旧严峻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5135" y="611268"/>
            <a:ext cx="8731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今年的进出口累计增速走势均有</a:t>
            </a:r>
            <a:r>
              <a:rPr lang="zh-CN" altLang="en-US" dirty="0" smtClean="0"/>
              <a:t>下滑。进口车首次出现严重的下滑，出口负增长已经多次。近期的进出口加速下滑。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08" y="1257599"/>
            <a:ext cx="6853966" cy="411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7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汽车零部件进出口表现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852" y="637646"/>
            <a:ext cx="7891553" cy="446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1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整车企业的压力较大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21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97" y="574329"/>
            <a:ext cx="6187871" cy="470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汽车零部件企业效益较好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22</a:t>
            </a:fld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18" y="637645"/>
            <a:ext cx="6679994" cy="4647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828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89004" y="2289543"/>
            <a:ext cx="2714847" cy="956931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5400" dirty="0" smtClean="0"/>
              <a:t>谢谢！</a:t>
            </a:r>
            <a:endParaRPr lang="zh-CN" altLang="en-US" sz="5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24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进口商品中的汽车进口数量下降较大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505" y="829232"/>
            <a:ext cx="6809729" cy="391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7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出口商品中的汽车出口仍相对严峻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87" y="615984"/>
            <a:ext cx="5917372" cy="42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1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汽车出口进入下行通道，急需扭转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822782"/>
            <a:ext cx="8482757" cy="420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4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出口走势持续低迷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8</a:t>
            </a:r>
            <a:r>
              <a:rPr lang="zh-CN" altLang="en-US" dirty="0" smtClean="0"/>
              <a:t>月的出口数量依旧不理想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1143630"/>
            <a:ext cx="7602279" cy="428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零部件出口局面好于整车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零部件进出口总量中，出口占比从</a:t>
            </a:r>
            <a:r>
              <a:rPr lang="en-US" altLang="zh-CN" dirty="0" smtClean="0"/>
              <a:t>05</a:t>
            </a:r>
            <a:r>
              <a:rPr lang="zh-CN" altLang="en-US" dirty="0" smtClean="0"/>
              <a:t>年的</a:t>
            </a:r>
            <a:r>
              <a:rPr lang="en-US" altLang="zh-CN" dirty="0" smtClean="0"/>
              <a:t>62%</a:t>
            </a:r>
            <a:r>
              <a:rPr lang="zh-CN" altLang="en-US" dirty="0" smtClean="0"/>
              <a:t>上升到</a:t>
            </a:r>
            <a:r>
              <a:rPr lang="en-US" altLang="zh-CN" dirty="0" smtClean="0"/>
              <a:t>15</a:t>
            </a:r>
            <a:r>
              <a:rPr lang="zh-CN" altLang="en-US" dirty="0" smtClean="0"/>
              <a:t>年的</a:t>
            </a:r>
            <a:r>
              <a:rPr lang="en-US" altLang="zh-CN" dirty="0" smtClean="0"/>
              <a:t>66%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/>
              <a:t>整</a:t>
            </a:r>
            <a:r>
              <a:rPr lang="zh-CN" altLang="en-US" dirty="0" smtClean="0"/>
              <a:t>车的</a:t>
            </a:r>
            <a:r>
              <a:rPr lang="zh-CN" altLang="en-US" dirty="0"/>
              <a:t>进出口总量中，出口占比从</a:t>
            </a:r>
            <a:r>
              <a:rPr lang="en-US" altLang="zh-CN" dirty="0"/>
              <a:t>05</a:t>
            </a:r>
            <a:r>
              <a:rPr lang="zh-CN" altLang="en-US" dirty="0"/>
              <a:t>年</a:t>
            </a:r>
            <a:r>
              <a:rPr lang="zh-CN" altLang="en-US" dirty="0" smtClean="0"/>
              <a:t>的</a:t>
            </a:r>
            <a:r>
              <a:rPr lang="en-US" altLang="zh-CN" dirty="0" smtClean="0"/>
              <a:t>23%</a:t>
            </a:r>
            <a:r>
              <a:rPr lang="zh-CN" altLang="en-US" dirty="0" smtClean="0"/>
              <a:t>下降到</a:t>
            </a:r>
            <a:r>
              <a:rPr lang="en-US" altLang="zh-CN" dirty="0"/>
              <a:t>15</a:t>
            </a:r>
            <a:r>
              <a:rPr lang="zh-CN" altLang="en-US" dirty="0"/>
              <a:t>年</a:t>
            </a:r>
            <a:r>
              <a:rPr lang="zh-CN" altLang="en-US" dirty="0" smtClean="0"/>
              <a:t>的</a:t>
            </a:r>
            <a:r>
              <a:rPr lang="en-US" altLang="zh-CN" dirty="0" smtClean="0"/>
              <a:t>22%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41" y="1385820"/>
            <a:ext cx="6495238" cy="4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SUV</a:t>
            </a:r>
            <a:r>
              <a:rPr lang="zh-CN" altLang="en-US" dirty="0" smtClean="0"/>
              <a:t>也是出口的重要拉动力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38" y="625389"/>
            <a:ext cx="7144086" cy="430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15</a:t>
            </a:r>
            <a:r>
              <a:rPr lang="zh-CN" altLang="en-US" dirty="0" smtClean="0"/>
              <a:t>年出口决定未来趋势待待观察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796104"/>
              </p:ext>
            </p:extLst>
          </p:nvPr>
        </p:nvGraphicFramePr>
        <p:xfrm>
          <a:off x="1024497" y="574687"/>
          <a:ext cx="7095006" cy="4755768"/>
        </p:xfrm>
        <a:graphic>
          <a:graphicData uri="http://schemas.openxmlformats.org/drawingml/2006/table">
            <a:tbl>
              <a:tblPr firstRow="1" firstCol="1" bandRow="1"/>
              <a:tblGrid>
                <a:gridCol w="788334"/>
                <a:gridCol w="788334"/>
                <a:gridCol w="788334"/>
                <a:gridCol w="788334"/>
                <a:gridCol w="788334"/>
                <a:gridCol w="788334"/>
                <a:gridCol w="788334"/>
                <a:gridCol w="788334"/>
                <a:gridCol w="788334"/>
              </a:tblGrid>
              <a:tr h="326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洲别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地区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增速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</a:t>
                      </a: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年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增速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41984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亚洲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西亚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8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B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0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A7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东南亚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5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1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南亚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CA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E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东亚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7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A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中亚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E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E7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B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1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亚洲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南美洲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南部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D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-43%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中西部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8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4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北部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E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C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07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43%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东部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7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-29%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南美洲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14.1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非洲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北非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3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37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9.4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3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0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南非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A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46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C6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西非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8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2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A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-43%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东非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E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8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17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中非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F7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B7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-38%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非洲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-15%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欧洲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东欧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3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B7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C2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-80%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南欧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F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D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2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-50%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中欧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67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97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2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C0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-83%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-38%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西欧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244%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-44%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北欧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8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E7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4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A8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-88%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欧洲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-75%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北美洲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北美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77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DB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A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-53%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-35%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加勒比海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4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78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6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46%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110%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中美洲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C77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0.2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7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39%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北美洲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0.5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1.1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-24%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17%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大洋洲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大洋洲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87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7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57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大洋洲 汇总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0.7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0.4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0.3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-31%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9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总计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37.6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44.0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48.0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43.8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b="1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39.9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-9%</a:t>
                      </a:r>
                      <a:endParaRPr lang="zh-CN" sz="9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90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-9%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59125" marR="591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6C743-1397-4D55-B1A5-2887A81BC1F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3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设计方案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2C130D7A-82C3-4D5B-AE9D-18DEDB67689E}" vid="{E3F5ECE2-B2E6-4B37-A19C-BA193CD7C5C3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8498</TotalTime>
  <Words>1614</Words>
  <Application>Microsoft Office PowerPoint</Application>
  <PresentationFormat>全屏显示(16:10)</PresentationFormat>
  <Paragraphs>942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方正综艺简体</vt:lpstr>
      <vt:lpstr>汉仪中黑简</vt:lpstr>
      <vt:lpstr>黑体</vt:lpstr>
      <vt:lpstr>宋体</vt:lpstr>
      <vt:lpstr>微软雅黑</vt:lpstr>
      <vt:lpstr>Arial</vt:lpstr>
      <vt:lpstr>Calibri</vt:lpstr>
      <vt:lpstr>Times New Roman</vt:lpstr>
      <vt:lpstr>Wingdings</vt:lpstr>
      <vt:lpstr>Default Theme</vt:lpstr>
      <vt:lpstr>2015年1-7月汽车行业出口分析</vt:lpstr>
      <vt:lpstr>整车进出口走势仍旧严峻</vt:lpstr>
      <vt:lpstr>进口商品中的汽车进口数量下降较大</vt:lpstr>
      <vt:lpstr>出口商品中的汽车出口仍相对严峻</vt:lpstr>
      <vt:lpstr>汽车出口进入下行通道，急需扭转</vt:lpstr>
      <vt:lpstr>出口走势持续低迷</vt:lpstr>
      <vt:lpstr>零部件出口局面好于整车</vt:lpstr>
      <vt:lpstr>SUV也是出口的重要拉动力</vt:lpstr>
      <vt:lpstr>15年出口决定未来趋势待待观察</vt:lpstr>
      <vt:lpstr>出口国也面临巨大的风险</vt:lpstr>
      <vt:lpstr>整车进口下滑压力巨大</vt:lpstr>
      <vt:lpstr>8月进口7.9万台，同比下降37%</vt:lpstr>
      <vt:lpstr>历年进口车的走势，商用车需求偏弱</vt:lpstr>
      <vt:lpstr>整车进口的美国和德国表现较好</vt:lpstr>
      <vt:lpstr>进口车的品牌表现</vt:lpstr>
      <vt:lpstr>豪车国产率决定地位</vt:lpstr>
      <vt:lpstr>国内车市品牌零售仍是高端较好的局面</vt:lpstr>
      <vt:lpstr>国内豪华车市场总体走势较好</vt:lpstr>
      <vt:lpstr>国内车市的豪车品牌表现</vt:lpstr>
      <vt:lpstr>汽车零部件进出口表现</vt:lpstr>
      <vt:lpstr>整车企业的压力较大</vt:lpstr>
      <vt:lpstr>汽车零部件企业效益较好</vt:lpstr>
      <vt:lpstr>PowerPoint 演示文稿</vt:lpstr>
    </vt:vector>
  </TitlesOfParts>
  <Company>TJFAW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2015年营销工作汇报</dc:title>
  <dc:creator>程吉俊</dc:creator>
  <cp:lastModifiedBy>崔东树</cp:lastModifiedBy>
  <cp:revision>534</cp:revision>
  <cp:lastPrinted>2014-12-09T12:22:22Z</cp:lastPrinted>
  <dcterms:created xsi:type="dcterms:W3CDTF">2014-11-17T05:39:41Z</dcterms:created>
  <dcterms:modified xsi:type="dcterms:W3CDTF">2015-09-08T07:08:57Z</dcterms:modified>
</cp:coreProperties>
</file>