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charts/colors8.xml" ContentType="application/vnd.ms-office.chartcolor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7.xml" ContentType="application/vnd.ms-office.chartstyle+xml"/>
  <Override PartName="/ppt/charts/style8.xml" ContentType="application/vnd.ms-office.chartstyle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1"/>
  </p:notesMasterIdLst>
  <p:sldIdLst>
    <p:sldId id="256" r:id="rId2"/>
    <p:sldId id="282" r:id="rId3"/>
    <p:sldId id="283" r:id="rId4"/>
    <p:sldId id="284" r:id="rId5"/>
    <p:sldId id="286" r:id="rId6"/>
    <p:sldId id="288" r:id="rId7"/>
    <p:sldId id="268" r:id="rId8"/>
    <p:sldId id="279" r:id="rId9"/>
    <p:sldId id="262" r:id="rId10"/>
    <p:sldId id="275" r:id="rId11"/>
    <p:sldId id="294" r:id="rId12"/>
    <p:sldId id="270" r:id="rId13"/>
    <p:sldId id="261" r:id="rId14"/>
    <p:sldId id="293" r:id="rId15"/>
    <p:sldId id="289" r:id="rId16"/>
    <p:sldId id="290" r:id="rId17"/>
    <p:sldId id="291" r:id="rId18"/>
    <p:sldId id="292" r:id="rId19"/>
    <p:sldId id="26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pos="3198" userDrawn="1">
          <p15:clr>
            <a:srgbClr val="A4A3A4"/>
          </p15:clr>
        </p15:guide>
        <p15:guide id="5" pos="25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6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-1314" y="-96"/>
      </p:cViewPr>
      <p:guideLst>
        <p:guide orient="horz" pos="2160"/>
        <p:guide pos="2880"/>
        <p:guide pos="3198"/>
        <p:guide pos="25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24037;&#20316;\&#21327;&#20250;&#26376;&#25253;\201601\&#21327;&#20250;&#26376;&#25253;&#27169;&#26495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&#24037;&#20316;\&#21327;&#20250;&#26376;&#25253;\201601\&#21327;&#20250;&#26376;&#25253;&#27169;&#26495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24037;&#20316;\&#21327;&#20250;&#26376;&#25253;\201601\&#21327;&#20250;&#26376;&#25253;&#27169;&#26495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1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___2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Office_Excel____3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Office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全国二手车交易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量及同比变化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5B9BD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Sheet1!$B$2:$C$2</c:f>
              <c:strCache>
                <c:ptCount val="2"/>
                <c:pt idx="0">
                  <c:v>2015年1月</c:v>
                </c:pt>
                <c:pt idx="1">
                  <c:v>2016年1月</c:v>
                </c:pt>
              </c:strCache>
            </c:strRef>
          </c:cat>
          <c:val>
            <c:numRef>
              <c:f>Sheet1!$B$3:$C$3</c:f>
              <c:numCache>
                <c:formatCode>0.00</c:formatCode>
                <c:ptCount val="2"/>
                <c:pt idx="0">
                  <c:v>75.723799999999983</c:v>
                </c:pt>
                <c:pt idx="1">
                  <c:v>80.626299999999986</c:v>
                </c:pt>
              </c:numCache>
            </c:numRef>
          </c:val>
        </c:ser>
        <c:gapWidth val="219"/>
        <c:overlap val="-27"/>
        <c:axId val="146222080"/>
        <c:axId val="146356480"/>
      </c:barChart>
      <c:catAx>
        <c:axId val="146222080"/>
        <c:scaling>
          <c:orientation val="minMax"/>
        </c:scaling>
        <c:axPos val="b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46356480"/>
        <c:crosses val="autoZero"/>
        <c:auto val="1"/>
        <c:lblAlgn val="ctr"/>
        <c:lblOffset val="100"/>
      </c:catAx>
      <c:valAx>
        <c:axId val="146356480"/>
        <c:scaling>
          <c:orientation val="minMax"/>
          <c:min val="50"/>
        </c:scaling>
        <c:delete val="1"/>
        <c:axPos val="l"/>
        <c:numFmt formatCode="0.00" sourceLinked="1"/>
        <c:tickLblPos val="none"/>
        <c:crossAx val="146222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00" b="1" i="0" u="none" strike="noStrike" kern="1200" spc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2016年1</a:t>
            </a:r>
            <a:r>
              <a:rPr lang="zh-CN" altLang="en-US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月与</a:t>
            </a:r>
            <a:r>
              <a:rPr lang="en-US" altLang="zh-CN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2015</a:t>
            </a:r>
            <a:r>
              <a:rPr lang="zh-CN" altLang="en-US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年</a:t>
            </a:r>
            <a:r>
              <a:rPr lang="en-US" altLang="zh-CN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400" b="1" i="0" u="none" strike="noStrike" kern="1200" spc="0" baseline="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月</a:t>
            </a:r>
            <a:r>
              <a:rPr lang="en-US" sz="1400" b="1" i="0" u="none" strike="noStrike" kern="1200" spc="0" baseline="0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二手车交易车型分析图</a:t>
            </a:r>
            <a:endParaRPr lang="en-US" sz="1400" b="1" i="0" u="none" strike="noStrike" kern="1200" spc="0" baseline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3113022188109237"/>
          <c:y val="2.9098355751965971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23175833944853433"/>
          <c:y val="0.21487707843118034"/>
          <c:w val="0.67127674537219462"/>
          <c:h val="0.73493121084116275"/>
        </c:manualLayout>
      </c:layout>
      <c:barChart>
        <c:barDir val="bar"/>
        <c:grouping val="clustered"/>
        <c:ser>
          <c:idx val="1"/>
          <c:order val="1"/>
          <c:tx>
            <c:strRef>
              <c:f>Sheet1!$D$138</c:f>
              <c:strCache>
                <c:ptCount val="1"/>
                <c:pt idx="0">
                  <c:v>2015年1月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zh-CN" alt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Sheet1!$B$139:$B$148</c:f>
              <c:strCache>
                <c:ptCount val="10"/>
                <c:pt idx="0">
                  <c:v>全口径低速载货</c:v>
                </c:pt>
                <c:pt idx="1">
                  <c:v>全口径挂车</c:v>
                </c:pt>
                <c:pt idx="2">
                  <c:v>全口径其它车</c:v>
                </c:pt>
                <c:pt idx="3">
                  <c:v>全口径摩托车</c:v>
                </c:pt>
                <c:pt idx="4">
                  <c:v>全口径交叉型</c:v>
                </c:pt>
                <c:pt idx="5">
                  <c:v>全口径MPV</c:v>
                </c:pt>
                <c:pt idx="6">
                  <c:v>全口径SUV</c:v>
                </c:pt>
                <c:pt idx="7">
                  <c:v>全口径货车</c:v>
                </c:pt>
                <c:pt idx="8">
                  <c:v>全口径客车</c:v>
                </c:pt>
                <c:pt idx="9">
                  <c:v>全口径基本型乘用车</c:v>
                </c:pt>
              </c:strCache>
            </c:strRef>
          </c:cat>
          <c:val>
            <c:numRef>
              <c:f>Sheet1!$D$139:$D$148</c:f>
              <c:numCache>
                <c:formatCode>0.00%</c:formatCode>
                <c:ptCount val="10"/>
                <c:pt idx="0">
                  <c:v>1.6243241886962911E-3</c:v>
                </c:pt>
                <c:pt idx="1">
                  <c:v>5.6613640625536579E-3</c:v>
                </c:pt>
                <c:pt idx="2">
                  <c:v>1.4312541103325506E-2</c:v>
                </c:pt>
                <c:pt idx="3">
                  <c:v>1.5758585807896595E-2</c:v>
                </c:pt>
                <c:pt idx="4">
                  <c:v>3.5542326190708864E-2</c:v>
                </c:pt>
                <c:pt idx="5">
                  <c:v>4.2129422981942312E-2</c:v>
                </c:pt>
                <c:pt idx="6">
                  <c:v>5.3345183416574446E-2</c:v>
                </c:pt>
                <c:pt idx="7">
                  <c:v>0.10075828207247919</c:v>
                </c:pt>
                <c:pt idx="8">
                  <c:v>0.12211484368190728</c:v>
                </c:pt>
                <c:pt idx="9">
                  <c:v>0.60875312649391711</c:v>
                </c:pt>
              </c:numCache>
            </c:numRef>
          </c:val>
        </c:ser>
        <c:gapWidth val="100"/>
        <c:axId val="152555904"/>
        <c:axId val="152557440"/>
      </c:barChart>
      <c:barChart>
        <c:barDir val="bar"/>
        <c:grouping val="clustered"/>
        <c:ser>
          <c:idx val="0"/>
          <c:order val="0"/>
          <c:tx>
            <c:strRef>
              <c:f>Sheet1!$C$138</c:f>
              <c:strCache>
                <c:ptCount val="1"/>
                <c:pt idx="0">
                  <c:v>2016年1月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zh-CN" altLang="en-US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Sheet1!$B$139:$B$148</c:f>
              <c:strCache>
                <c:ptCount val="10"/>
                <c:pt idx="0">
                  <c:v>全口径低速载货</c:v>
                </c:pt>
                <c:pt idx="1">
                  <c:v>全口径挂车</c:v>
                </c:pt>
                <c:pt idx="2">
                  <c:v>全口径其它车</c:v>
                </c:pt>
                <c:pt idx="3">
                  <c:v>全口径摩托车</c:v>
                </c:pt>
                <c:pt idx="4">
                  <c:v>全口径交叉型</c:v>
                </c:pt>
                <c:pt idx="5">
                  <c:v>全口径MPV</c:v>
                </c:pt>
                <c:pt idx="6">
                  <c:v>全口径SUV</c:v>
                </c:pt>
                <c:pt idx="7">
                  <c:v>全口径货车</c:v>
                </c:pt>
                <c:pt idx="8">
                  <c:v>全口径客车</c:v>
                </c:pt>
                <c:pt idx="9">
                  <c:v>全口径基本型乘用车</c:v>
                </c:pt>
              </c:strCache>
            </c:strRef>
          </c:cat>
          <c:val>
            <c:numRef>
              <c:f>Sheet1!$C$139:$C$148</c:f>
              <c:numCache>
                <c:formatCode>0.00%</c:formatCode>
                <c:ptCount val="10"/>
                <c:pt idx="0">
                  <c:v>2.1072528442952236E-3</c:v>
                </c:pt>
                <c:pt idx="1">
                  <c:v>8.4314919573390025E-3</c:v>
                </c:pt>
                <c:pt idx="2">
                  <c:v>1.2232981049607907E-2</c:v>
                </c:pt>
                <c:pt idx="3">
                  <c:v>9.8801507696620293E-3</c:v>
                </c:pt>
                <c:pt idx="4">
                  <c:v>3.5664541222901205E-2</c:v>
                </c:pt>
                <c:pt idx="5">
                  <c:v>4.1775450442349454E-2</c:v>
                </c:pt>
                <c:pt idx="6">
                  <c:v>6.2593719419097804E-2</c:v>
                </c:pt>
                <c:pt idx="7">
                  <c:v>8.2468127645693709E-2</c:v>
                </c:pt>
                <c:pt idx="8">
                  <c:v>0.11801732189124391</c:v>
                </c:pt>
                <c:pt idx="9">
                  <c:v>0.62682896275780975</c:v>
                </c:pt>
              </c:numCache>
            </c:numRef>
          </c:val>
        </c:ser>
        <c:gapWidth val="100"/>
        <c:axId val="158606464"/>
        <c:axId val="152558976"/>
      </c:barChart>
      <c:catAx>
        <c:axId val="152555904"/>
        <c:scaling>
          <c:orientation val="minMax"/>
        </c:scaling>
        <c:axPos val="l"/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2557440"/>
        <c:crosses val="autoZero"/>
        <c:auto val="1"/>
        <c:lblAlgn val="ctr"/>
        <c:lblOffset val="1000"/>
      </c:catAx>
      <c:valAx>
        <c:axId val="152557440"/>
        <c:scaling>
          <c:orientation val="minMax"/>
          <c:max val="0.30000000000000032"/>
          <c:min val="-0.30000000000000032"/>
        </c:scaling>
        <c:delete val="1"/>
        <c:axPos val="b"/>
        <c:numFmt formatCode="0.00%" sourceLinked="1"/>
        <c:majorTickMark val="none"/>
        <c:tickLblPos val="none"/>
        <c:crossAx val="152555904"/>
        <c:crosses val="autoZero"/>
        <c:crossBetween val="between"/>
        <c:majorUnit val="1.0000000000000005E-2"/>
      </c:valAx>
      <c:valAx>
        <c:axId val="152558976"/>
        <c:scaling>
          <c:orientation val="maxMin"/>
          <c:max val="0.34000000000000008"/>
          <c:min val="-0.33000000000000085"/>
        </c:scaling>
        <c:delete val="1"/>
        <c:axPos val="t"/>
        <c:numFmt formatCode="0.00%" sourceLinked="1"/>
        <c:majorTickMark val="none"/>
        <c:tickLblPos val="none"/>
        <c:crossAx val="158606464"/>
        <c:crosses val="max"/>
        <c:crossBetween val="between"/>
        <c:majorUnit val="1.0000000000000005E-2"/>
      </c:valAx>
      <c:catAx>
        <c:axId val="158606464"/>
        <c:scaling>
          <c:orientation val="minMax"/>
        </c:scaling>
        <c:delete val="1"/>
        <c:axPos val="r"/>
        <c:numFmt formatCode="General" sourceLinked="1"/>
        <c:majorTickMark val="none"/>
        <c:tickLblPos val="none"/>
        <c:crossAx val="152558976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0058634696980616"/>
          <c:y val="0.13333329116994241"/>
          <c:w val="0.27529589845278529"/>
          <c:h val="6.777153724455710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altLang="en-US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b="0"/>
      </a:pPr>
      <a:endParaRPr lang="zh-CN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+mn-cs"/>
              </a:defRPr>
            </a:pPr>
            <a:r>
              <a:rPr lang="en-US" altLang="zh-CN" sz="1800" b="1" dirty="0" smtClean="0">
                <a:latin typeface="+mn-ea"/>
                <a:ea typeface="+mn-ea"/>
              </a:rPr>
              <a:t>2016</a:t>
            </a:r>
            <a:r>
              <a:rPr lang="zh-CN" altLang="en-US" sz="1800" b="1" dirty="0" smtClean="0">
                <a:latin typeface="+mn-ea"/>
                <a:ea typeface="+mn-ea"/>
              </a:rPr>
              <a:t>年</a:t>
            </a:r>
            <a:r>
              <a:rPr lang="en-US" altLang="zh-CN" sz="1800" b="1" dirty="0" smtClean="0">
                <a:latin typeface="+mn-ea"/>
                <a:ea typeface="+mn-ea"/>
              </a:rPr>
              <a:t>1</a:t>
            </a:r>
            <a:r>
              <a:rPr lang="zh-CN" altLang="en-US" sz="1800" b="1" dirty="0" smtClean="0">
                <a:latin typeface="+mn-ea"/>
                <a:ea typeface="+mn-ea"/>
              </a:rPr>
              <a:t>月</a:t>
            </a:r>
            <a:r>
              <a:rPr lang="zh-CN" altLang="en-US" sz="1800" b="1" dirty="0">
                <a:latin typeface="+mn-ea"/>
                <a:ea typeface="+mn-ea"/>
              </a:rPr>
              <a:t>交易使用年限分析</a:t>
            </a:r>
          </a:p>
        </c:rich>
      </c:tx>
      <c:layout>
        <c:manualLayout>
          <c:xMode val="edge"/>
          <c:yMode val="edge"/>
          <c:x val="0.29131542843047231"/>
          <c:y val="0"/>
        </c:manualLayout>
      </c:layout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Sheet1!$C$232</c:f>
              <c:strCache>
                <c:ptCount val="1"/>
                <c:pt idx="0">
                  <c:v>交易数量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1.3750122382275983E-2"/>
                  <c:y val="-1.05401159302094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4F81BD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982249504554771"/>
                  <c:y val="-1.05401159302094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C0504D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1607335172148072E-2"/>
                  <c:y val="-3.513371976736508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9BBB5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2857702318975958E-2"/>
                  <c:y val="-1.6102768872815653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8064A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showCatName val="1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Sheet1!$B$233:$B$236</c:f>
              <c:strCache>
                <c:ptCount val="4"/>
                <c:pt idx="0">
                  <c:v>3年内</c:v>
                </c:pt>
                <c:pt idx="1">
                  <c:v>3-6年</c:v>
                </c:pt>
                <c:pt idx="2">
                  <c:v>6-10年</c:v>
                </c:pt>
                <c:pt idx="3">
                  <c:v>10年以上</c:v>
                </c:pt>
              </c:strCache>
            </c:strRef>
          </c:cat>
          <c:val>
            <c:numRef>
              <c:f>Sheet1!$C$233:$C$236</c:f>
              <c:numCache>
                <c:formatCode>0.00%</c:formatCode>
                <c:ptCount val="4"/>
                <c:pt idx="0">
                  <c:v>0.24726778238483957</c:v>
                </c:pt>
                <c:pt idx="1">
                  <c:v>0.46885555915656252</c:v>
                </c:pt>
                <c:pt idx="2">
                  <c:v>0.15953277491739068</c:v>
                </c:pt>
                <c:pt idx="3">
                  <c:v>0.12434388354120809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2911245699086726"/>
          <c:y val="0.15020443348320256"/>
          <c:w val="0.55621788009512441"/>
          <c:h val="0.6995911330335973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9.4791655004307598E-2"/>
                  <c:y val="-7.391306878228989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854156349964515E-2"/>
                  <c:y val="0.1304348272628645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2916657695621364E-3"/>
                  <c:y val="0.1130435169611491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0281826349937609"/>
                  <c:y val="-2.60869654525729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9.1145822119526654E-2"/>
                  <c:y val="-5.217393090514593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4687493271715924E-2"/>
                  <c:y val="-0.1043478618102915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0.1130435169611493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Sheet1!$A$2:$A$8</c:f>
              <c:strCache>
                <c:ptCount val="7"/>
                <c:pt idx="0">
                  <c:v>3w及以下</c:v>
                </c:pt>
                <c:pt idx="1">
                  <c:v>3w-5w</c:v>
                </c:pt>
                <c:pt idx="2">
                  <c:v>5w-8w</c:v>
                </c:pt>
                <c:pt idx="3">
                  <c:v>8w-12w</c:v>
                </c:pt>
                <c:pt idx="4">
                  <c:v>12w-15w</c:v>
                </c:pt>
                <c:pt idx="5">
                  <c:v>15w-30w</c:v>
                </c:pt>
                <c:pt idx="6">
                  <c:v>30w以上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0.25788186848539441</c:v>
                </c:pt>
                <c:pt idx="1">
                  <c:v>0.22679191867198559</c:v>
                </c:pt>
                <c:pt idx="2">
                  <c:v>0.20211041050057921</c:v>
                </c:pt>
                <c:pt idx="3">
                  <c:v>0.12317591043623755</c:v>
                </c:pt>
                <c:pt idx="4">
                  <c:v>5.1370479989705314E-2</c:v>
                </c:pt>
                <c:pt idx="5">
                  <c:v>9.4119160983142547E-2</c:v>
                </c:pt>
                <c:pt idx="6">
                  <c:v>4.4550250932955893E-2</c:v>
                </c:pt>
              </c:numCache>
            </c:numRef>
          </c:val>
        </c:ser>
        <c:firstSliceAng val="0"/>
        <c:holeSize val="67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1341585534187"/>
          <c:y val="0.1885919851393312"/>
          <c:w val="0.22012510312529174"/>
          <c:h val="0.62281568737271065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26640484640124212"/>
          <c:y val="3.1377724690450998E-2"/>
          <c:w val="0.65964012420982743"/>
          <c:h val="0.93724455061909928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奥迪A6L</c:v>
                </c:pt>
                <c:pt idx="1">
                  <c:v>宝马5系</c:v>
                </c:pt>
                <c:pt idx="2">
                  <c:v>雅阁</c:v>
                </c:pt>
                <c:pt idx="3">
                  <c:v>速腾</c:v>
                </c:pt>
                <c:pt idx="4">
                  <c:v>帕萨特</c:v>
                </c:pt>
                <c:pt idx="5">
                  <c:v>宝马3系</c:v>
                </c:pt>
                <c:pt idx="6">
                  <c:v>高尔夫</c:v>
                </c:pt>
                <c:pt idx="7">
                  <c:v>途观</c:v>
                </c:pt>
                <c:pt idx="8">
                  <c:v>科鲁兹三厢</c:v>
                </c:pt>
                <c:pt idx="9">
                  <c:v>君威</c:v>
                </c:pt>
              </c:strCache>
            </c:strRef>
          </c:cat>
          <c:val>
            <c:numRef>
              <c:f>Sheet1!$B$2:$B$11</c:f>
              <c:numCache>
                <c:formatCode>0.0%</c:formatCode>
                <c:ptCount val="10"/>
                <c:pt idx="0">
                  <c:v>2.4255384145410099E-2</c:v>
                </c:pt>
                <c:pt idx="1">
                  <c:v>2.2819612036047075E-2</c:v>
                </c:pt>
                <c:pt idx="2">
                  <c:v>1.5396364747212482E-2</c:v>
                </c:pt>
                <c:pt idx="3">
                  <c:v>1.4999236291431186E-2</c:v>
                </c:pt>
                <c:pt idx="4">
                  <c:v>1.4968687948678784E-2</c:v>
                </c:pt>
                <c:pt idx="5">
                  <c:v>1.4510462807392698E-2</c:v>
                </c:pt>
                <c:pt idx="6">
                  <c:v>1.2585917213991139E-2</c:v>
                </c:pt>
                <c:pt idx="7">
                  <c:v>1.2280433786467111E-2</c:v>
                </c:pt>
                <c:pt idx="8">
                  <c:v>1.209714372995265E-2</c:v>
                </c:pt>
                <c:pt idx="9">
                  <c:v>1.2066595387200263E-2</c:v>
                </c:pt>
              </c:numCache>
            </c:numRef>
          </c:val>
        </c:ser>
        <c:gapWidth val="102"/>
        <c:axId val="204181888"/>
        <c:axId val="204183424"/>
      </c:barChart>
      <c:catAx>
        <c:axId val="204181888"/>
        <c:scaling>
          <c:orientation val="maxMin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4183424"/>
        <c:crosses val="autoZero"/>
        <c:auto val="1"/>
        <c:lblAlgn val="ctr"/>
        <c:lblOffset val="100"/>
      </c:catAx>
      <c:valAx>
        <c:axId val="204183424"/>
        <c:scaling>
          <c:orientation val="minMax"/>
        </c:scaling>
        <c:delete val="1"/>
        <c:axPos val="t"/>
        <c:numFmt formatCode="0.0%" sourceLinked="1"/>
        <c:majorTickMark val="none"/>
        <c:tickLblPos val="none"/>
        <c:crossAx val="204181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32730619940113131"/>
          <c:y val="3.1377724690450998E-2"/>
          <c:w val="0.5955234556947987"/>
          <c:h val="0.93724455061909928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捷达</c:v>
                </c:pt>
                <c:pt idx="1">
                  <c:v>五菱之光</c:v>
                </c:pt>
                <c:pt idx="2">
                  <c:v>凯越</c:v>
                </c:pt>
                <c:pt idx="3">
                  <c:v>雅阁</c:v>
                </c:pt>
                <c:pt idx="4">
                  <c:v>奥迪A6L</c:v>
                </c:pt>
                <c:pt idx="5">
                  <c:v>宝来三厢</c:v>
                </c:pt>
                <c:pt idx="6">
                  <c:v>奇瑞QQ3两厢</c:v>
                </c:pt>
                <c:pt idx="7">
                  <c:v>桑塔纳</c:v>
                </c:pt>
                <c:pt idx="8">
                  <c:v>五菱荣光</c:v>
                </c:pt>
                <c:pt idx="9">
                  <c:v>伊兰特三厢</c:v>
                </c:pt>
              </c:strCache>
            </c:strRef>
          </c:cat>
          <c:val>
            <c:numRef>
              <c:f>Sheet1!$B$2:$B$11</c:f>
              <c:numCache>
                <c:formatCode>0.0%</c:formatCode>
                <c:ptCount val="10"/>
                <c:pt idx="0">
                  <c:v>2.80962421974278E-2</c:v>
                </c:pt>
                <c:pt idx="1">
                  <c:v>2.6043484939464609E-2</c:v>
                </c:pt>
                <c:pt idx="2">
                  <c:v>1.7245953833908197E-2</c:v>
                </c:pt>
                <c:pt idx="3">
                  <c:v>1.6589630084763527E-2</c:v>
                </c:pt>
                <c:pt idx="4">
                  <c:v>1.4634623172417646E-2</c:v>
                </c:pt>
                <c:pt idx="5">
                  <c:v>1.2609794584630853E-2</c:v>
                </c:pt>
                <c:pt idx="6">
                  <c:v>1.2526008574101744E-2</c:v>
                </c:pt>
                <c:pt idx="7">
                  <c:v>1.2316543547778972E-2</c:v>
                </c:pt>
                <c:pt idx="8">
                  <c:v>1.1702112803898842E-2</c:v>
                </c:pt>
                <c:pt idx="9">
                  <c:v>1.1394897431958781E-2</c:v>
                </c:pt>
              </c:numCache>
            </c:numRef>
          </c:val>
        </c:ser>
        <c:gapWidth val="102"/>
        <c:axId val="204285056"/>
        <c:axId val="204286592"/>
      </c:barChart>
      <c:catAx>
        <c:axId val="204285056"/>
        <c:scaling>
          <c:orientation val="maxMin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4286592"/>
        <c:crosses val="autoZero"/>
        <c:auto val="1"/>
        <c:lblAlgn val="ctr"/>
        <c:lblOffset val="100"/>
      </c:catAx>
      <c:valAx>
        <c:axId val="204286592"/>
        <c:scaling>
          <c:orientation val="minMax"/>
        </c:scaling>
        <c:delete val="1"/>
        <c:axPos val="t"/>
        <c:numFmt formatCode="0.0%" sourceLinked="1"/>
        <c:majorTickMark val="none"/>
        <c:tickLblPos val="none"/>
        <c:crossAx val="20428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区域交易情况（电商）</a:t>
            </a:r>
            <a:endParaRPr lang="zh-CN" sz="16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2.3540853758265382E-2"/>
          <c:y val="0.24541016219041592"/>
          <c:w val="0.94817799481296183"/>
          <c:h val="0.4635811661758978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Sheet1!$A$2:$A$24</c:f>
              <c:strCache>
                <c:ptCount val="23"/>
                <c:pt idx="0">
                  <c:v>浙江</c:v>
                </c:pt>
                <c:pt idx="1">
                  <c:v>北京</c:v>
                </c:pt>
                <c:pt idx="2">
                  <c:v>广东</c:v>
                </c:pt>
                <c:pt idx="3">
                  <c:v>河南</c:v>
                </c:pt>
                <c:pt idx="4">
                  <c:v>江苏</c:v>
                </c:pt>
                <c:pt idx="5">
                  <c:v>辽宁</c:v>
                </c:pt>
                <c:pt idx="6">
                  <c:v>山西</c:v>
                </c:pt>
                <c:pt idx="7">
                  <c:v>河北</c:v>
                </c:pt>
                <c:pt idx="8">
                  <c:v>上海</c:v>
                </c:pt>
                <c:pt idx="9">
                  <c:v>山东</c:v>
                </c:pt>
                <c:pt idx="10">
                  <c:v>四川</c:v>
                </c:pt>
                <c:pt idx="11">
                  <c:v>广西</c:v>
                </c:pt>
                <c:pt idx="12">
                  <c:v>陕西</c:v>
                </c:pt>
                <c:pt idx="13">
                  <c:v>重庆</c:v>
                </c:pt>
                <c:pt idx="14">
                  <c:v>福建</c:v>
                </c:pt>
                <c:pt idx="15">
                  <c:v>安徽</c:v>
                </c:pt>
                <c:pt idx="16">
                  <c:v>黑龙江</c:v>
                </c:pt>
                <c:pt idx="17">
                  <c:v>湖南</c:v>
                </c:pt>
                <c:pt idx="18">
                  <c:v>吉林</c:v>
                </c:pt>
                <c:pt idx="19">
                  <c:v>天津</c:v>
                </c:pt>
                <c:pt idx="20">
                  <c:v>云南</c:v>
                </c:pt>
                <c:pt idx="21">
                  <c:v>贵州</c:v>
                </c:pt>
                <c:pt idx="22">
                  <c:v>湖北</c:v>
                </c:pt>
              </c:strCache>
            </c:strRef>
          </c:cat>
          <c:val>
            <c:numRef>
              <c:f>Sheet1!$B$2:$B$24</c:f>
              <c:numCache>
                <c:formatCode>0.00%</c:formatCode>
                <c:ptCount val="23"/>
                <c:pt idx="0">
                  <c:v>0.17750000000000019</c:v>
                </c:pt>
                <c:pt idx="1">
                  <c:v>0.13689999999999999</c:v>
                </c:pt>
                <c:pt idx="2">
                  <c:v>0.1105</c:v>
                </c:pt>
                <c:pt idx="3">
                  <c:v>0.1023</c:v>
                </c:pt>
                <c:pt idx="4">
                  <c:v>6.2700000000000033E-2</c:v>
                </c:pt>
                <c:pt idx="5">
                  <c:v>5.3400000000000003E-2</c:v>
                </c:pt>
                <c:pt idx="6">
                  <c:v>5.1499999999999997E-2</c:v>
                </c:pt>
                <c:pt idx="7">
                  <c:v>4.8500000000000001E-2</c:v>
                </c:pt>
                <c:pt idx="8">
                  <c:v>3.9900000000000005E-2</c:v>
                </c:pt>
                <c:pt idx="9">
                  <c:v>2.7100000000000006E-2</c:v>
                </c:pt>
                <c:pt idx="10">
                  <c:v>2.5399999999999999E-2</c:v>
                </c:pt>
                <c:pt idx="11">
                  <c:v>2.5100000000000001E-2</c:v>
                </c:pt>
                <c:pt idx="12">
                  <c:v>1.9500000000000028E-2</c:v>
                </c:pt>
                <c:pt idx="13">
                  <c:v>1.8100000000000026E-2</c:v>
                </c:pt>
                <c:pt idx="14">
                  <c:v>1.7800000000000003E-2</c:v>
                </c:pt>
                <c:pt idx="15">
                  <c:v>1.6500000000000025E-2</c:v>
                </c:pt>
                <c:pt idx="16">
                  <c:v>1.5500000000000017E-2</c:v>
                </c:pt>
                <c:pt idx="17">
                  <c:v>1.5200000000000003E-2</c:v>
                </c:pt>
                <c:pt idx="18">
                  <c:v>1.4200000000000001E-2</c:v>
                </c:pt>
                <c:pt idx="19">
                  <c:v>1.1900000000000025E-2</c:v>
                </c:pt>
                <c:pt idx="20">
                  <c:v>5.3000000000000061E-3</c:v>
                </c:pt>
                <c:pt idx="21">
                  <c:v>2.5999999999999999E-3</c:v>
                </c:pt>
                <c:pt idx="22">
                  <c:v>2.5999999999999999E-3</c:v>
                </c:pt>
              </c:numCache>
            </c:numRef>
          </c:val>
        </c:ser>
        <c:dLbls>
          <c:showVal val="1"/>
        </c:dLbls>
        <c:marker val="1"/>
        <c:axId val="204458624"/>
        <c:axId val="204472704"/>
      </c:lineChart>
      <c:catAx>
        <c:axId val="2044586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4472704"/>
        <c:crosses val="autoZero"/>
        <c:auto val="1"/>
        <c:lblAlgn val="ctr"/>
        <c:lblOffset val="100"/>
      </c:catAx>
      <c:valAx>
        <c:axId val="204472704"/>
        <c:scaling>
          <c:orientation val="minMax"/>
          <c:max val="0.2"/>
          <c:min val="0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0%" sourceLinked="1"/>
        <c:tickLblPos val="none"/>
        <c:crossAx val="204458624"/>
        <c:crosses val="autoZero"/>
        <c:crossBetween val="between"/>
        <c:majorUnit val="1.5"/>
      </c:valAx>
      <c:spPr>
        <a:noFill/>
        <a:ln>
          <a:noFill/>
        </a:ln>
        <a:effectLst/>
      </c:spPr>
    </c:plotArea>
    <c:plotVisOnly val="1"/>
    <c:dispBlanksAs val="gap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0.16483</cdr:x>
      <cdr:y>0.21255</cdr:y>
    </cdr:from>
    <cdr:to>
      <cdr:x>0.25363</cdr:x>
      <cdr:y>0.34953</cdr:y>
    </cdr:to>
    <cdr:sp macro="" textlink="">
      <cdr:nvSpPr>
        <cdr:cNvPr id="2" name="矩形 1"/>
        <cdr:cNvSpPr/>
      </cdr:nvSpPr>
      <cdr:spPr>
        <a:xfrm xmlns:a="http://schemas.openxmlformats.org/drawingml/2006/main">
          <a:off x="1547985" y="672153"/>
          <a:ext cx="833979" cy="4331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altLang="zh-CN" sz="1200" b="0" dirty="0">
              <a:solidFill>
                <a:schemeClr val="tx2"/>
              </a:solidFill>
            </a:rPr>
            <a:t>62.68</a:t>
          </a:r>
          <a:r>
            <a:rPr lang="en-US" altLang="zh-CN" sz="1200" b="1" dirty="0">
              <a:solidFill>
                <a:schemeClr val="tx2"/>
              </a:solidFill>
            </a:rPr>
            <a:t>%</a:t>
          </a:r>
          <a:endParaRPr lang="zh-CN" sz="1200" b="1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0.90344</cdr:x>
      <cdr:y>0.21498</cdr:y>
    </cdr:from>
    <cdr:to>
      <cdr:x>0.99705</cdr:x>
      <cdr:y>0.35197</cdr:y>
    </cdr:to>
    <cdr:sp macro="" textlink="">
      <cdr:nvSpPr>
        <cdr:cNvPr id="3" name="矩形 2"/>
        <cdr:cNvSpPr/>
      </cdr:nvSpPr>
      <cdr:spPr>
        <a:xfrm xmlns:a="http://schemas.openxmlformats.org/drawingml/2006/main">
          <a:off x="5834387" y="679846"/>
          <a:ext cx="604514" cy="433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200" b="0" dirty="0">
              <a:solidFill>
                <a:schemeClr val="tx2"/>
              </a:solidFill>
            </a:rPr>
            <a:t>60.88</a:t>
          </a:r>
          <a:r>
            <a:rPr lang="en-US" altLang="zh-CN" sz="1200" b="1" dirty="0">
              <a:solidFill>
                <a:schemeClr val="tx2"/>
              </a:solidFill>
            </a:rPr>
            <a:t>%</a:t>
          </a:r>
          <a:endParaRPr lang="zh-CN" sz="1200" b="1" dirty="0">
            <a:solidFill>
              <a:schemeClr val="tx2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CB4A3-05D1-4D2B-861A-2CD2CD795624}" type="datetimeFigureOut">
              <a:rPr lang="zh-CN" altLang="en-US" smtClean="0"/>
              <a:pPr/>
              <a:t>2016/3/1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CE20C-2E0A-4871-96AA-75239D0033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latin typeface="Arial" pitchFamily="34" charset="0"/>
              </a:rPr>
              <a:t>同比下降这次协会给的综述的表里没有</a:t>
            </a: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F1232-B4BB-43C7-B2AE-409990ECDDAE}" type="slidenum">
              <a:rPr lang="en-US" altLang="zh-CN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2861A-ED6D-41EE-A8FB-81007DA82617}" type="slidenum">
              <a:rPr lang="en-US" altLang="zh-CN"/>
              <a:pPr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latin typeface="Arial" pitchFamily="34" charset="0"/>
              </a:rPr>
              <a:t>技术部数据</a:t>
            </a: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435859-19E6-4556-B605-765A35B16CFF}" type="slidenum">
              <a:rPr lang="en-US" altLang="zh-CN"/>
              <a:pPr/>
              <a:t>15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latin typeface="Arial" pitchFamily="34" charset="0"/>
              </a:rPr>
              <a:t>技术部数据</a:t>
            </a: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A942EC-6E9B-47FC-A2CB-34349FC3F62F}" type="slidenum">
              <a:rPr lang="en-US" altLang="zh-CN"/>
              <a:pPr/>
              <a:t>16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latin typeface="Arial" pitchFamily="34" charset="0"/>
              </a:rPr>
              <a:t>技术部数据</a:t>
            </a: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B9AE9-164B-47D1-91C2-AD1931B2761A}" type="slidenum">
              <a:rPr lang="en-US" altLang="zh-CN"/>
              <a:pPr/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latin typeface="Arial" pitchFamily="34" charset="0"/>
              </a:rPr>
              <a:t>技术部数据</a:t>
            </a: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7B77F-78B6-4E98-B63B-93F0A69DDB99}" type="slidenum">
              <a:rPr lang="en-US" altLang="zh-CN"/>
              <a:pPr/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0" y="4322763"/>
            <a:ext cx="9144000" cy="2538412"/>
          </a:xfrm>
          <a:prstGeom prst="rect">
            <a:avLst/>
          </a:prstGeom>
          <a:gradFill rotWithShape="1">
            <a:gsLst>
              <a:gs pos="0">
                <a:srgbClr val="336699"/>
              </a:gs>
              <a:gs pos="100000">
                <a:schemeClr val="hlink">
                  <a:alpha val="20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mtClean="0"/>
          </a:p>
        </p:txBody>
      </p:sp>
      <p:pic>
        <p:nvPicPr>
          <p:cNvPr id="5" name="Picture 22" descr="SC036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438"/>
          <a:stretch>
            <a:fillRect/>
          </a:stretch>
        </p:blipFill>
        <p:spPr bwMode="auto">
          <a:xfrm>
            <a:off x="0" y="4343400"/>
            <a:ext cx="91440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3136900" y="654050"/>
            <a:ext cx="5399088" cy="1079500"/>
          </a:xfrm>
          <a:prstGeom prst="rect">
            <a:avLst/>
          </a:prstGeom>
        </p:spPr>
        <p:txBody>
          <a:bodyPr/>
          <a:lstStyle>
            <a:lvl1pPr algn="r">
              <a:defRPr sz="3200" smtClean="0"/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6627" name="Rectangle 31"/>
          <p:cNvSpPr>
            <a:spLocks noGrp="1" noChangeArrowheads="1"/>
          </p:cNvSpPr>
          <p:nvPr>
            <p:ph type="subTitle" idx="1"/>
          </p:nvPr>
        </p:nvSpPr>
        <p:spPr>
          <a:xfrm>
            <a:off x="3135313" y="1733550"/>
            <a:ext cx="5400675" cy="600075"/>
          </a:xfrm>
          <a:prstGeom prst="rect">
            <a:avLst/>
          </a:prstGeom>
        </p:spPr>
        <p:txBody>
          <a:bodyPr/>
          <a:lstStyle>
            <a:lvl1pPr marL="0" indent="0" algn="r">
              <a:buFont typeface="Wingdings" pitchFamily="2" charset="2"/>
              <a:buNone/>
              <a:defRPr sz="1800" smtClean="0"/>
            </a:lvl1pPr>
          </a:lstStyle>
          <a:p>
            <a:r>
              <a:rPr lang="zh-CN" altLang="en-US" smtClean="0"/>
              <a:t>单击添加署名或公司信息</a:t>
            </a:r>
          </a:p>
        </p:txBody>
      </p:sp>
    </p:spTree>
    <p:extLst>
      <p:ext uri="{BB962C8B-B14F-4D97-AF65-F5344CB8AC3E}">
        <p14:creationId xmlns:p14="http://schemas.microsoft.com/office/powerpoint/2010/main" xmlns="" val="29416000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r>
              <a:rPr lang="de-DE" altLang="zh-CN">
                <a:sym typeface="MS UI Gothic"/>
              </a:rPr>
              <a:t></a:t>
            </a:r>
            <a:r>
              <a:rPr lang="de-DE" altLang="zh-CN"/>
              <a:t> </a:t>
            </a:r>
            <a:fld id="{C6C453BE-E72A-4831-8CCC-8D81A59F57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  <a:p>
            <a:pPr lvl="3"/>
            <a:r>
              <a:rPr lang="zh-CN" altLang="en-US" dirty="0" smtClean="0"/>
              <a:t>四级</a:t>
            </a:r>
          </a:p>
          <a:p>
            <a:pPr lvl="4"/>
            <a:r>
              <a:rPr lang="zh-CN" altLang="en-US" dirty="0" smtClean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BA847-3E69-40A8-A2E8-E4E4A6837040}" type="datetimeFigureOut">
              <a:rPr lang="zh-CN" altLang="en-US"/>
              <a:pPr>
                <a:defRPr/>
              </a:pPr>
              <a:t>2016/3/1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D25900D-EFAB-4E42-9FB5-FF92E39DC8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  <a:p>
            <a:pPr lvl="3"/>
            <a:r>
              <a:rPr lang="zh-CN" altLang="en-US" dirty="0" smtClean="0"/>
              <a:t>四级</a:t>
            </a:r>
          </a:p>
          <a:p>
            <a:pPr lvl="4"/>
            <a:r>
              <a:rPr lang="zh-CN" altLang="en-US" dirty="0" smtClean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434DD-6F25-4C48-B62F-D9366D070DFB}" type="datetimeFigureOut">
              <a:rPr lang="zh-CN" altLang="en-US"/>
              <a:pPr>
                <a:defRPr/>
              </a:pPr>
              <a:t>2016/3/1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9BE448-68F4-417C-ABD7-39060115F0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0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r>
              <a:rPr lang="de-DE" altLang="zh-CN">
                <a:sym typeface="MS UI Gothic"/>
              </a:rPr>
              <a:t></a:t>
            </a:r>
            <a:r>
              <a:rPr lang="de-DE" altLang="zh-CN"/>
              <a:t> </a:t>
            </a:r>
            <a:fld id="{6C5125F9-FAF9-48DD-BB8A-F879618237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 descr="SC036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r="47250" b="16121"/>
          <a:stretch>
            <a:fillRect/>
          </a:stretch>
        </p:blipFill>
        <p:spPr bwMode="auto">
          <a:xfrm>
            <a:off x="0" y="952500"/>
            <a:ext cx="91440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687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7914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4066ED-FFFC-4F07-A741-61EF77F90D44}" type="datetimeFigureOut">
              <a:rPr lang="zh-CN" altLang="en-US" smtClean="0"/>
              <a:pPr/>
              <a:t>2016/3/1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0EF3F7-70DB-42FA-9FC6-E02CF104A6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2781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86464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22864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4066ED-FFFC-4F07-A741-61EF77F90D44}" type="datetimeFigureOut">
              <a:rPr lang="zh-CN" altLang="en-US" smtClean="0"/>
              <a:pPr/>
              <a:t>2016/3/1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0EF3F7-70DB-42FA-9FC6-E02CF104A6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719848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8796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313846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4" descr="SC036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b="16121"/>
          <a:stretch>
            <a:fillRect/>
          </a:stretch>
        </p:blipFill>
        <p:spPr bwMode="auto">
          <a:xfrm>
            <a:off x="0" y="0"/>
            <a:ext cx="91440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5" descr="SC036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r="15344" b="14987"/>
          <a:stretch>
            <a:fillRect/>
          </a:stretch>
        </p:blipFill>
        <p:spPr bwMode="auto">
          <a:xfrm>
            <a:off x="1639888" y="0"/>
            <a:ext cx="7504112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15" name="Picture 72" descr="协会LOGO矢量图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1463" y="6207125"/>
            <a:ext cx="5191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 userDrawn="1"/>
        </p:nvSpPr>
        <p:spPr bwMode="auto">
          <a:xfrm>
            <a:off x="7099300" y="6313488"/>
            <a:ext cx="2032000" cy="36988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i="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中国汽车流通协会</a:t>
            </a:r>
          </a:p>
        </p:txBody>
      </p:sp>
      <p:sp>
        <p:nvSpPr>
          <p:cNvPr id="17" name="矩形 10"/>
          <p:cNvSpPr>
            <a:spLocks noChangeArrowheads="1"/>
          </p:cNvSpPr>
          <p:nvPr userDrawn="1"/>
        </p:nvSpPr>
        <p:spPr bwMode="auto">
          <a:xfrm>
            <a:off x="7013575" y="6557963"/>
            <a:ext cx="2155825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China  Automobile Dealers  Association</a:t>
            </a:r>
            <a:endParaRPr lang="zh-CN" altLang="en-US" sz="1200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521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690" r:id="rId3"/>
    <p:sldLayoutId id="2147483695" r:id="rId4"/>
    <p:sldLayoutId id="2147483696" r:id="rId5"/>
    <p:sldLayoutId id="2147483698" r:id="rId6"/>
    <p:sldLayoutId id="2147483699" r:id="rId7"/>
    <p:sldLayoutId id="2147483704" r:id="rId8"/>
    <p:sldLayoutId id="2147483701" r:id="rId9"/>
    <p:sldLayoutId id="2147483705" r:id="rId10"/>
    <p:sldLayoutId id="2147483706" r:id="rId11"/>
    <p:sldLayoutId id="2147483708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___5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___2.xls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___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2" descr="协会LOGO矢量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75" y="849313"/>
            <a:ext cx="71437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849313" y="1277938"/>
            <a:ext cx="3143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latin typeface="华文行楷" panose="02010800040101010101" pitchFamily="2" charset="-122"/>
                <a:ea typeface="华文行楷" panose="02010800040101010101" pitchFamily="2" charset="-122"/>
              </a:rPr>
              <a:t>China  Automobile Dealers  Association</a:t>
            </a:r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65188" y="963613"/>
            <a:ext cx="3030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中国汽车流通协会</a:t>
            </a:r>
          </a:p>
        </p:txBody>
      </p:sp>
      <p:sp>
        <p:nvSpPr>
          <p:cNvPr id="8" name="矩形 7"/>
          <p:cNvSpPr/>
          <p:nvPr/>
        </p:nvSpPr>
        <p:spPr>
          <a:xfrm>
            <a:off x="1559285" y="2545759"/>
            <a:ext cx="6442789" cy="646331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2016</a:t>
            </a:r>
            <a:r>
              <a:rPr lang="zh-CN" altLang="en-US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年</a:t>
            </a:r>
            <a:r>
              <a:rPr lang="en-US" altLang="zh-CN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1</a:t>
            </a:r>
            <a:r>
              <a:rPr lang="zh-CN" altLang="en-US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月全国二手车市场分析</a:t>
            </a:r>
            <a:endParaRPr lang="zh-CN" alt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reflection blurRad="6350" stA="27000" endPos="60000" dist="60007" dir="5400000" sy="-100000" algn="bl" rotWithShape="0"/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47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19349" y="2692400"/>
            <a:ext cx="4810125" cy="482600"/>
            <a:chOff x="2305050" y="2692400"/>
            <a:chExt cx="4324350" cy="482600"/>
          </a:xfrm>
        </p:grpSpPr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第三部分：二手车流通性分析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2774950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92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8600" y="3810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月省市转籍情况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0"/>
            <a:ext cx="855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月全国的转籍比例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16.23%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，浙江省转籍比例最高，达到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37.5%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；而西藏地区转籍比例最低，仅为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1.4%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5381816"/>
              </p:ext>
            </p:extLst>
          </p:nvPr>
        </p:nvGraphicFramePr>
        <p:xfrm>
          <a:off x="1031875" y="2928939"/>
          <a:ext cx="334011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271"/>
                <a:gridCol w="1882845"/>
              </a:tblGrid>
              <a:tr h="6528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转籍比例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浙江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37.5%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江苏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35.7%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辽宁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29.6%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北京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28.7%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上海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24.5%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71625" y="2457451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 Light" pitchFamily="34" charset="-122"/>
                <a:ea typeface="微软雅黑 Light" pitchFamily="34" charset="-122"/>
              </a:rPr>
              <a:t>流通活跃区域</a:t>
            </a:r>
            <a:r>
              <a:rPr lang="en-US" altLang="zh-CN" b="1" dirty="0" smtClean="0">
                <a:latin typeface="微软雅黑 Light" pitchFamily="34" charset="-122"/>
                <a:ea typeface="微软雅黑 Light" pitchFamily="34" charset="-122"/>
              </a:rPr>
              <a:t>TOP5</a:t>
            </a:r>
            <a:endParaRPr lang="zh-CN" altLang="en-US" b="1" dirty="0"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5381816"/>
              </p:ext>
            </p:extLst>
          </p:nvPr>
        </p:nvGraphicFramePr>
        <p:xfrm>
          <a:off x="4870490" y="2967036"/>
          <a:ext cx="3087663" cy="2662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127"/>
                <a:gridCol w="1740536"/>
              </a:tblGrid>
              <a:tr h="63360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转籍比例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057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内蒙古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7.4%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057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河北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4.2%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057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云南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4.1%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057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陕西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2.8%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057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西藏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1.4%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10240" y="2495547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 Light" pitchFamily="34" charset="-122"/>
                <a:ea typeface="微软雅黑 Light" pitchFamily="34" charset="-122"/>
              </a:rPr>
              <a:t>流通迟滞区域</a:t>
            </a:r>
            <a:r>
              <a:rPr lang="en-US" altLang="zh-CN" b="1" dirty="0" smtClean="0">
                <a:latin typeface="微软雅黑 Light" pitchFamily="34" charset="-122"/>
                <a:ea typeface="微软雅黑 Light" pitchFamily="34" charset="-122"/>
              </a:rPr>
              <a:t>TOP5</a:t>
            </a:r>
            <a:endParaRPr lang="zh-CN" altLang="en-US" b="1" dirty="0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8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8600" y="3810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月流通车型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TOP10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1167008361"/>
              </p:ext>
            </p:extLst>
          </p:nvPr>
        </p:nvGraphicFramePr>
        <p:xfrm>
          <a:off x="447675" y="2189897"/>
          <a:ext cx="3606800" cy="348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292100" y="1130300"/>
            <a:ext cx="3949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月，线上电商平台车源发布量及用户关注度占比最高为奥迪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A6L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，前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品牌占电商平台发布量的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15.6%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927162998"/>
              </p:ext>
            </p:extLst>
          </p:nvPr>
        </p:nvGraphicFramePr>
        <p:xfrm>
          <a:off x="5080000" y="2189897"/>
          <a:ext cx="3606800" cy="348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4940300" y="1130300"/>
            <a:ext cx="3949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月，线下二手车交易市场销售占比最高为捷达，前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品牌占实地交易量的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16.3%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92800" y="5791304"/>
            <a:ext cx="257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车米科技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4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8600" y="3810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月电商交易统计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0"/>
            <a:ext cx="855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月主流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电商平台共上传车源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29.37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万台，当月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36.4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车辆完成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占总交易量的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13.5%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售出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车辆中，线下渠道销售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26.6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线上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2582523497"/>
              </p:ext>
            </p:extLst>
          </p:nvPr>
        </p:nvGraphicFramePr>
        <p:xfrm>
          <a:off x="292100" y="2543174"/>
          <a:ext cx="8559800" cy="2854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892800" y="5791304"/>
            <a:ext cx="257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车米科技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00263" y="2692400"/>
            <a:ext cx="5129211" cy="482600"/>
            <a:chOff x="2305050" y="2692400"/>
            <a:chExt cx="4324350" cy="482600"/>
          </a:xfrm>
        </p:grpSpPr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第四部分：行认证车辆交易情况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1238" y="2774950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92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 bwMode="auto">
          <a:xfrm>
            <a:off x="0" y="476250"/>
            <a:ext cx="6799263" cy="519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mtClean="0"/>
          </a:p>
        </p:txBody>
      </p:sp>
      <p:sp>
        <p:nvSpPr>
          <p:cNvPr id="2052" name="文本框 8"/>
          <p:cNvSpPr txBox="1">
            <a:spLocks noChangeArrowheads="1"/>
          </p:cNvSpPr>
          <p:nvPr/>
        </p:nvSpPr>
        <p:spPr bwMode="auto">
          <a:xfrm>
            <a:off x="265113" y="279400"/>
            <a:ext cx="5249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2015</a:t>
            </a:r>
            <a:r>
              <a:rPr kumimoji="1"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年度“行”认证检测、认证总量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43038" y="1141413"/>
          <a:ext cx="5443537" cy="4991100"/>
        </p:xfrm>
        <a:graphic>
          <a:graphicData uri="http://schemas.openxmlformats.org/presentationml/2006/ole">
            <p:oleObj spid="_x0000_s2050" name="工作表" r:id="rId4" imgW="2514690" imgH="240967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 bwMode="auto">
          <a:xfrm>
            <a:off x="0" y="476250"/>
            <a:ext cx="6799263" cy="519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mtClean="0"/>
          </a:p>
        </p:txBody>
      </p:sp>
      <p:sp>
        <p:nvSpPr>
          <p:cNvPr id="19459" name="文本框 8"/>
          <p:cNvSpPr txBox="1">
            <a:spLocks noChangeArrowheads="1"/>
          </p:cNvSpPr>
          <p:nvPr/>
        </p:nvSpPr>
        <p:spPr bwMode="auto">
          <a:xfrm>
            <a:off x="265113" y="279400"/>
            <a:ext cx="5249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2015</a:t>
            </a:r>
            <a:r>
              <a:rPr kumimoji="1"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年度“行”认证检测、认证总量</a:t>
            </a:r>
          </a:p>
        </p:txBody>
      </p:sp>
      <p:graphicFrame>
        <p:nvGraphicFramePr>
          <p:cNvPr id="19460" name="图表 4"/>
          <p:cNvGraphicFramePr>
            <a:graphicFrameLocks/>
          </p:cNvGraphicFramePr>
          <p:nvPr/>
        </p:nvGraphicFramePr>
        <p:xfrm>
          <a:off x="792163" y="1435100"/>
          <a:ext cx="7545387" cy="4516438"/>
        </p:xfrm>
        <a:graphic>
          <a:graphicData uri="http://schemas.openxmlformats.org/presentationml/2006/ole">
            <p:oleObj spid="_x0000_s3074" r:id="rId4" imgW="7547502" imgH="451752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 bwMode="auto">
          <a:xfrm>
            <a:off x="0" y="476250"/>
            <a:ext cx="6799263" cy="519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mtClean="0"/>
          </a:p>
        </p:txBody>
      </p:sp>
      <p:sp>
        <p:nvSpPr>
          <p:cNvPr id="20483" name="文本框 3"/>
          <p:cNvSpPr txBox="1">
            <a:spLocks noChangeArrowheads="1"/>
          </p:cNvSpPr>
          <p:nvPr/>
        </p:nvSpPr>
        <p:spPr bwMode="auto">
          <a:xfrm>
            <a:off x="369888" y="301625"/>
            <a:ext cx="5557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2016</a:t>
            </a:r>
            <a:r>
              <a:rPr kumimoji="1"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</a:rPr>
              <a:t>年一月份“行”认证检测认证数据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42938" y="1730375"/>
          <a:ext cx="8293686" cy="3413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562"/>
                <a:gridCol w="2764562"/>
                <a:gridCol w="2764562"/>
              </a:tblGrid>
              <a:tr h="5177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日期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检测量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认证量</a:t>
                      </a:r>
                      <a:endParaRPr lang="zh-CN" altLang="en-US" dirty="0"/>
                    </a:p>
                  </a:txBody>
                  <a:tcPr/>
                </a:tc>
              </a:tr>
              <a:tr h="517791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第一周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479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354</a:t>
                      </a:r>
                      <a:endParaRPr lang="zh-CN" altLang="en-US" sz="3200" dirty="0"/>
                    </a:p>
                  </a:txBody>
                  <a:tcPr/>
                </a:tc>
              </a:tr>
              <a:tr h="517791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第二周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522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395</a:t>
                      </a:r>
                      <a:endParaRPr lang="zh-CN" altLang="en-US" sz="3200" dirty="0"/>
                    </a:p>
                  </a:txBody>
                  <a:tcPr/>
                </a:tc>
              </a:tr>
              <a:tr h="517791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第三周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623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466</a:t>
                      </a:r>
                      <a:endParaRPr lang="zh-CN" altLang="en-US" sz="3200" dirty="0"/>
                    </a:p>
                  </a:txBody>
                  <a:tcPr/>
                </a:tc>
              </a:tr>
              <a:tr h="517791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第四周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528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439</a:t>
                      </a:r>
                      <a:endParaRPr lang="zh-CN" altLang="en-US" sz="3200" dirty="0"/>
                    </a:p>
                  </a:txBody>
                  <a:tcPr/>
                </a:tc>
              </a:tr>
              <a:tr h="517791">
                <a:tc>
                  <a:txBody>
                    <a:bodyPr/>
                    <a:lstStyle/>
                    <a:p>
                      <a:r>
                        <a:rPr lang="zh-CN" altLang="en-US" sz="2400" b="1" dirty="0" smtClean="0"/>
                        <a:t>第五周</a:t>
                      </a:r>
                      <a:endParaRPr lang="zh-CN" alt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516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3200" dirty="0" smtClean="0"/>
                        <a:t>396</a:t>
                      </a:r>
                      <a:endParaRPr lang="zh-CN" alt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14" name="文本框 9"/>
          <p:cNvSpPr txBox="1">
            <a:spLocks noChangeArrowheads="1"/>
          </p:cNvSpPr>
          <p:nvPr/>
        </p:nvSpPr>
        <p:spPr bwMode="auto">
          <a:xfrm>
            <a:off x="3394075" y="5386388"/>
            <a:ext cx="9159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/>
              <a:t>2668</a:t>
            </a:r>
            <a:endParaRPr lang="zh-CN" altLang="en-US" sz="2800" b="1"/>
          </a:p>
        </p:txBody>
      </p:sp>
      <p:sp>
        <p:nvSpPr>
          <p:cNvPr id="20515" name="文本框 10"/>
          <p:cNvSpPr txBox="1">
            <a:spLocks noChangeArrowheads="1"/>
          </p:cNvSpPr>
          <p:nvPr/>
        </p:nvSpPr>
        <p:spPr bwMode="auto">
          <a:xfrm>
            <a:off x="6278563" y="5386388"/>
            <a:ext cx="9159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/>
              <a:t>2050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 bwMode="auto">
          <a:xfrm>
            <a:off x="0" y="476250"/>
            <a:ext cx="6799263" cy="519113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b="1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mtClean="0"/>
          </a:p>
        </p:txBody>
      </p:sp>
      <p:sp>
        <p:nvSpPr>
          <p:cNvPr id="21507" name="文本框 3"/>
          <p:cNvSpPr txBox="1">
            <a:spLocks noChangeArrowheads="1"/>
          </p:cNvSpPr>
          <p:nvPr/>
        </p:nvSpPr>
        <p:spPr bwMode="auto">
          <a:xfrm>
            <a:off x="369888" y="301625"/>
            <a:ext cx="3570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cs typeface="华文细黑" pitchFamily="2" charset="-122"/>
                <a:sym typeface="+mn-lt"/>
              </a:rPr>
              <a:t>全国“行”认证检测网点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0088" y="1185863"/>
            <a:ext cx="76295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ea typeface="黑体" pitchFamily="49" charset="-122"/>
                <a:sym typeface="+mn-lt"/>
              </a:rPr>
              <a:t>全国“行”认证检测网点覆盖范围：</a:t>
            </a:r>
            <a:r>
              <a:rPr lang="en-US" altLang="zh-CN">
                <a:solidFill>
                  <a:srgbClr val="666666"/>
                </a:solidFill>
                <a:ea typeface="黑体" pitchFamily="49" charset="-122"/>
                <a:sym typeface="+mn-lt"/>
              </a:rPr>
              <a:t>59</a:t>
            </a:r>
            <a:r>
              <a:rPr lang="zh-CN" altLang="en-US">
                <a:solidFill>
                  <a:srgbClr val="666666"/>
                </a:solidFill>
                <a:ea typeface="黑体" pitchFamily="49" charset="-122"/>
                <a:sym typeface="+mn-lt"/>
              </a:rPr>
              <a:t>个城市，共计</a:t>
            </a:r>
            <a:r>
              <a:rPr lang="en-US" altLang="zh-CN">
                <a:solidFill>
                  <a:srgbClr val="666666"/>
                </a:solidFill>
                <a:ea typeface="黑体" pitchFamily="49" charset="-122"/>
                <a:sym typeface="+mn-lt"/>
              </a:rPr>
              <a:t>93</a:t>
            </a:r>
            <a:r>
              <a:rPr lang="zh-CN" altLang="en-US">
                <a:solidFill>
                  <a:srgbClr val="666666"/>
                </a:solidFill>
                <a:ea typeface="黑体" pitchFamily="49" charset="-122"/>
                <a:sym typeface="+mn-lt"/>
              </a:rPr>
              <a:t>个检测网点</a:t>
            </a:r>
          </a:p>
          <a:p>
            <a:endParaRPr lang="zh-CN" altLang="en-US"/>
          </a:p>
        </p:txBody>
      </p:sp>
      <p:sp>
        <p:nvSpPr>
          <p:cNvPr id="12" name="TextBox 71"/>
          <p:cNvSpPr txBox="1"/>
          <p:nvPr/>
        </p:nvSpPr>
        <p:spPr>
          <a:xfrm>
            <a:off x="228600" y="2025651"/>
            <a:ext cx="975995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包头市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 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保定市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  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北京市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8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  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长春市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3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  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长沙市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 smtClean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 smtClean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 smtClean="0">
                <a:solidFill>
                  <a:srgbClr val="666666"/>
                </a:solidFill>
                <a:ea typeface="黑体" pitchFamily="49" charset="-122"/>
                <a:sym typeface="+mn-lt"/>
              </a:rPr>
              <a:t>常州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 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成都市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  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大连市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大同市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德州市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东莞市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4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鄂尔多斯（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福州市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广州市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贵阳市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海口市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杭州市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3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合肥市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鹤壁市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呼和浩特（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3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济南市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金华市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兰州市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临沂市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洛阳市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南京市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南宁市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南通市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南阳市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宁波市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平顶山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青岛市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泉州市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商丘市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上海市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5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深圳市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沈阳市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石家庄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苏州市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台州市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太原市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唐山市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天津市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潍坊市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温州市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乌鲁木齐（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无锡市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武汉市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西宁市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西安市 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3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厦门市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新乡市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烟台市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枣庄市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郑州市 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2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  <a:endParaRPr lang="en-US" altLang="zh-CN" b="1" dirty="0">
              <a:solidFill>
                <a:srgbClr val="666666"/>
              </a:solidFill>
              <a:ea typeface="黑体" pitchFamily="49" charset="-122"/>
              <a:sym typeface="+mn-lt"/>
            </a:endParaRPr>
          </a:p>
          <a:p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重庆市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周口市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淄博市   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      哈尔滨市（</a:t>
            </a:r>
            <a:r>
              <a:rPr lang="en-US" altLang="zh-CN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1</a:t>
            </a:r>
            <a:r>
              <a:rPr lang="zh-CN" altLang="en-US" b="1" dirty="0">
                <a:solidFill>
                  <a:srgbClr val="666666"/>
                </a:solidFill>
                <a:ea typeface="黑体" pitchFamily="49" charset="-122"/>
                <a:sym typeface="+mn-lt"/>
              </a:rPr>
              <a:t>）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01600" y="1985963"/>
            <a:ext cx="8685213" cy="222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627188" y="2006600"/>
            <a:ext cx="0" cy="3695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355975" y="2035175"/>
            <a:ext cx="0" cy="3786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132388" y="2006600"/>
            <a:ext cx="33337" cy="3786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6926263" y="2020888"/>
            <a:ext cx="1587" cy="37861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20650" y="5786438"/>
            <a:ext cx="8694738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747125" y="2020888"/>
            <a:ext cx="3175" cy="3786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1600" y="2006600"/>
            <a:ext cx="19050" cy="3786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979738" y="2054225"/>
            <a:ext cx="2870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zh-CN" altLang="en-US" sz="8000" b="1" i="0" dirty="0">
                <a:latin typeface="华文行楷" panose="02010800040101010101" pitchFamily="2" charset="-122"/>
                <a:ea typeface="华文行楷" panose="02010800040101010101" pitchFamily="2" charset="-122"/>
              </a:rPr>
              <a:t>谢 谢！</a:t>
            </a:r>
          </a:p>
        </p:txBody>
      </p:sp>
    </p:spTree>
    <p:extLst>
      <p:ext uri="{BB962C8B-B14F-4D97-AF65-F5344CB8AC3E}">
        <p14:creationId xmlns:p14="http://schemas.microsoft.com/office/powerpoint/2010/main" xmlns="" val="16346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19350" y="2692400"/>
            <a:ext cx="4324350" cy="482600"/>
            <a:chOff x="2305050" y="2692400"/>
            <a:chExt cx="4324350" cy="482600"/>
          </a:xfrm>
        </p:grpSpPr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一部分：</a:t>
              </a:r>
              <a:r>
                <a:rPr lang="en-US" altLang="zh-CN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月市场概况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2774950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84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>
            <a:graphicFrameLocks/>
          </p:cNvGraphicFramePr>
          <p:nvPr/>
        </p:nvGraphicFramePr>
        <p:xfrm>
          <a:off x="703799" y="2317927"/>
          <a:ext cx="7517729" cy="3895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450850"/>
            <a:ext cx="8002588" cy="692150"/>
          </a:xfrm>
          <a:prstGeom prst="rect">
            <a:avLst/>
          </a:prstGeom>
          <a:noFill/>
          <a:extLst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华文细黑" pitchFamily="2" charset="-122"/>
                <a:cs typeface="华文细黑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i="0" kern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b="1" i="0" kern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i="0" kern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i="0" kern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i="0" kern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月二手车市场整体表现</a:t>
            </a: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577850" y="1117600"/>
            <a:ext cx="8180388" cy="1200150"/>
          </a:xfrm>
          <a:prstGeom prst="rect">
            <a:avLst/>
          </a:prstGeom>
          <a:noFill/>
          <a:ln>
            <a:noFill/>
          </a:ln>
          <a:extLst/>
        </p:spPr>
        <p:txBody>
          <a:bodyPr lIns="91438" tIns="45719" rIns="91438" bIns="45719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lang="en-US" altLang="zh-CN" sz="1600" i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i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i="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月，全国二手车市场累计交易量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80.63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万辆，相比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月增长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6.47%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，与新车市场增幅相当；从环比来看，受春节效应以及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月的高基数影响，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月交易量环比大幅回落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20.71%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，交易额</a:t>
            </a:r>
            <a:r>
              <a:rPr lang="en-US" altLang="zh-CN" sz="1600" i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469.70</a:t>
            </a:r>
            <a:r>
              <a:rPr lang="zh-CN" altLang="en-US" sz="1600" i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元，环比下降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23.15%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387850" y="3300413"/>
            <a:ext cx="1060450" cy="28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rgbClr val="FF0000"/>
                </a:solidFill>
              </a:rPr>
              <a:t>6.47%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294" name="文本框 2"/>
          <p:cNvSpPr txBox="1">
            <a:spLocks noChangeArrowheads="1"/>
          </p:cNvSpPr>
          <p:nvPr/>
        </p:nvSpPr>
        <p:spPr bwMode="auto">
          <a:xfrm>
            <a:off x="7353300" y="2846388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i="0">
                <a:latin typeface="微软雅黑" pitchFamily="34" charset="-122"/>
                <a:ea typeface="微软雅黑" pitchFamily="34" charset="-122"/>
              </a:rPr>
              <a:t>单位：万辆</a:t>
            </a:r>
          </a:p>
        </p:txBody>
      </p:sp>
      <p:sp>
        <p:nvSpPr>
          <p:cNvPr id="12295" name="上箭头 2"/>
          <p:cNvSpPr>
            <a:spLocks noChangeArrowheads="1"/>
          </p:cNvSpPr>
          <p:nvPr/>
        </p:nvSpPr>
        <p:spPr bwMode="auto">
          <a:xfrm>
            <a:off x="3863975" y="3122613"/>
            <a:ext cx="649288" cy="53181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15925"/>
            <a:ext cx="6400800" cy="636588"/>
          </a:xfrm>
          <a:extLst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月二手车</a:t>
            </a:r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交易量区域分布</a:t>
            </a:r>
          </a:p>
        </p:txBody>
      </p:sp>
      <p:sp>
        <p:nvSpPr>
          <p:cNvPr id="1028" name="TextBox 11"/>
          <p:cNvSpPr txBox="1">
            <a:spLocks noChangeArrowheads="1"/>
          </p:cNvSpPr>
          <p:nvPr/>
        </p:nvSpPr>
        <p:spPr bwMode="auto">
          <a:xfrm>
            <a:off x="568325" y="1231900"/>
            <a:ext cx="7813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1400" i="0">
                <a:solidFill>
                  <a:srgbClr val="4A5972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月全国二手车交易情况区域分布：华东区占比最大，占比为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31.88%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，其次为中南区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21.86%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，华北区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20.72%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 西南地区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13.37%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，东北地区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7.49%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，西北区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4.68%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；东部经济发达地区的华东、华北区共占总交易量的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52.60%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graphicFrame>
        <p:nvGraphicFramePr>
          <p:cNvPr id="1026" name="图表 5"/>
          <p:cNvGraphicFramePr>
            <a:graphicFrameLocks/>
          </p:cNvGraphicFramePr>
          <p:nvPr/>
        </p:nvGraphicFramePr>
        <p:xfrm>
          <a:off x="631825" y="2646363"/>
          <a:ext cx="7343775" cy="3590925"/>
        </p:xfrm>
        <a:graphic>
          <a:graphicData uri="http://schemas.openxmlformats.org/presentationml/2006/ole">
            <p:oleObj spid="_x0000_s1026" name="图表" r:id="rId4" imgW="7352413" imgH="359695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0" y="382588"/>
            <a:ext cx="5727700" cy="492125"/>
          </a:xfrm>
          <a:prstGeom prst="rect">
            <a:avLst/>
          </a:prstGeom>
          <a:noFill/>
          <a:ln w="12700" cmpd="thinThick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eaLnBrk="1" hangingPunct="1"/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月二手车交易车型分析</a:t>
            </a:r>
          </a:p>
        </p:txBody>
      </p:sp>
      <p:sp>
        <p:nvSpPr>
          <p:cNvPr id="14339" name="TextBox 11"/>
          <p:cNvSpPr txBox="1">
            <a:spLocks noChangeArrowheads="1"/>
          </p:cNvSpPr>
          <p:nvPr/>
        </p:nvSpPr>
        <p:spPr bwMode="auto">
          <a:xfrm>
            <a:off x="457200" y="1146175"/>
            <a:ext cx="8159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 marL="171450" indent="-17145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1400">
                <a:solidFill>
                  <a:srgbClr val="4A5972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月全国二手车车型分析：基本型乘用车仍为主要流通车型，占比为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62.68%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，其次为客车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11.80%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，货车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8.25%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SUV6.26%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MPV4.18%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；相比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月，基本型乘用车、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SUV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、挂车、低速载货车交易占比有所增加，客车、货车、摩托车、其它车比例有所下降，</a:t>
            </a:r>
            <a:r>
              <a:rPr lang="en-US" altLang="zh-CN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MPV</a:t>
            </a:r>
            <a:r>
              <a:rPr lang="zh-CN" altLang="en-US" sz="14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、交叉型车占比与去年基本持平。</a:t>
            </a:r>
          </a:p>
        </p:txBody>
      </p:sp>
      <p:graphicFrame>
        <p:nvGraphicFramePr>
          <p:cNvPr id="5" name="图表 4"/>
          <p:cNvGraphicFramePr>
            <a:graphicFrameLocks/>
          </p:cNvGraphicFramePr>
          <p:nvPr/>
        </p:nvGraphicFramePr>
        <p:xfrm>
          <a:off x="231820" y="2530475"/>
          <a:ext cx="9063999" cy="3928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 txBox="1">
            <a:spLocks/>
          </p:cNvSpPr>
          <p:nvPr/>
        </p:nvSpPr>
        <p:spPr bwMode="auto">
          <a:xfrm>
            <a:off x="-96838" y="409575"/>
            <a:ext cx="760571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  五、</a:t>
            </a:r>
            <a:r>
              <a:rPr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月二手车交易市场车辆使用年限分析</a:t>
            </a:r>
            <a:br>
              <a:rPr lang="zh-CN" altLang="en-US" sz="2400" b="1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z="2400" i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7411" name="TextBox 11"/>
          <p:cNvSpPr txBox="1">
            <a:spLocks noChangeArrowheads="1"/>
          </p:cNvSpPr>
          <p:nvPr/>
        </p:nvSpPr>
        <p:spPr bwMode="auto">
          <a:xfrm>
            <a:off x="471488" y="1101725"/>
            <a:ext cx="79803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1400">
                <a:solidFill>
                  <a:srgbClr val="4A5972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月二手车交易市场车辆使用年限分析：使用年限在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3-6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年的交易量最多，占比为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46.89%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，其次为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年内的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24.73%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6-10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15.95%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年以上为</a:t>
            </a:r>
            <a:r>
              <a:rPr lang="en-US" altLang="zh-CN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12.43%</a:t>
            </a:r>
            <a:r>
              <a:rPr lang="zh-CN" altLang="en-US" sz="1600" i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17412" name="图表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2554288"/>
            <a:ext cx="5973763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图表 6"/>
          <p:cNvGraphicFramePr>
            <a:graphicFrameLocks/>
          </p:cNvGraphicFramePr>
          <p:nvPr/>
        </p:nvGraphicFramePr>
        <p:xfrm>
          <a:off x="1056067" y="2215165"/>
          <a:ext cx="7078173" cy="4018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19350" y="2692400"/>
            <a:ext cx="4324350" cy="482600"/>
            <a:chOff x="2305050" y="2692400"/>
            <a:chExt cx="4324350" cy="482600"/>
          </a:xfrm>
        </p:grpSpPr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第二部分：二手车价格分析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8412" y="2774950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84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1191411538"/>
              </p:ext>
            </p:extLst>
          </p:nvPr>
        </p:nvGraphicFramePr>
        <p:xfrm>
          <a:off x="1703403" y="2148011"/>
          <a:ext cx="5737194" cy="3622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28600" y="3810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月价格区间分布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2"/>
            <a:ext cx="855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月，二手车价格区间主要集中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1w-8w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，其中又以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3w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元以下价格区间车辆市场占有量更大。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298794" y="3429000"/>
            <a:ext cx="1503178" cy="101075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43600" y="5791304"/>
            <a:ext cx="2527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62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8600" y="3810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月价格区域分布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2100" y="1358900"/>
            <a:ext cx="4025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二手车价格相对较高地区主要集中在中国北部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。其中以北京、辽宁地区价格相对较高。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中、西部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地区二手车价格相对较低。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沿海地区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价格相对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适中，得益于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地区经济发达，二手车市场相对成熟。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100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xmlns="" cellRange="$U$11:$AB$32"/>
              </a:ext>
            </a:extLst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58900"/>
            <a:ext cx="3796833" cy="2709141"/>
          </a:xfrm>
          <a:prstGeom prst="rect">
            <a:avLst/>
          </a:prstGeom>
          <a:solidFill>
            <a:srgbClr val="F8F8F8"/>
          </a:solidFill>
          <a:ln w="9525">
            <a:solidFill>
              <a:srgbClr val="9B9B9B"/>
            </a:solidFill>
            <a:miter lim="800000"/>
            <a:headEnd/>
            <a:tailEnd/>
          </a:ln>
        </p:spPr>
      </p:pic>
      <p:sp>
        <p:nvSpPr>
          <p:cNvPr id="7" name="文本框 6"/>
          <p:cNvSpPr txBox="1"/>
          <p:nvPr/>
        </p:nvSpPr>
        <p:spPr>
          <a:xfrm>
            <a:off x="4851398" y="4263574"/>
            <a:ext cx="3898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北京市场平均价格为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8.88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万元，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月份二手车交易均价最高为辽宁省，达到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13.64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5381816"/>
              </p:ext>
            </p:extLst>
          </p:nvPr>
        </p:nvGraphicFramePr>
        <p:xfrm>
          <a:off x="660400" y="4113245"/>
          <a:ext cx="32893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100"/>
                <a:gridCol w="185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二手车平均价格</a:t>
                      </a:r>
                      <a:endParaRPr lang="en-US" altLang="zh-CN" sz="16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（万元）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北京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8.88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辽宁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13.64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山东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11.75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浙江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11.27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广东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5.57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67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333333"/>
    </a:dk1>
    <a:lt1>
      <a:srgbClr val="FFFFFF"/>
    </a:lt1>
    <a:dk2>
      <a:srgbClr val="000000"/>
    </a:dk2>
    <a:lt2>
      <a:srgbClr val="808080"/>
    </a:lt2>
    <a:accent1>
      <a:srgbClr val="336699"/>
    </a:accent1>
    <a:accent2>
      <a:srgbClr val="3080C2"/>
    </a:accent2>
    <a:accent3>
      <a:srgbClr val="FFFFFF"/>
    </a:accent3>
    <a:accent4>
      <a:srgbClr val="2A2A2A"/>
    </a:accent4>
    <a:accent5>
      <a:srgbClr val="ADB8CA"/>
    </a:accent5>
    <a:accent6>
      <a:srgbClr val="2A73B0"/>
    </a:accent6>
    <a:hlink>
      <a:srgbClr val="75A3D1"/>
    </a:hlink>
    <a:folHlink>
      <a:srgbClr val="CCECFF"/>
    </a:folHlink>
  </a:clrScheme>
  <a:fontScheme name="NordriDesign_免费商务模板系列">
    <a:majorFont>
      <a:latin typeface="Arial"/>
      <a:ea typeface="黑体"/>
      <a:cs typeface=""/>
    </a:majorFont>
    <a:minorFont>
      <a:latin typeface="Arial"/>
      <a:ea typeface="黑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3659</TotalTime>
  <Words>1162</Words>
  <Application>Microsoft Office PowerPoint</Application>
  <PresentationFormat>全屏显示(4:3)</PresentationFormat>
  <Paragraphs>146</Paragraphs>
  <Slides>19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3" baseType="lpstr">
      <vt:lpstr>Office 主题</vt:lpstr>
      <vt:lpstr>图表</vt:lpstr>
      <vt:lpstr>工作表</vt:lpstr>
      <vt:lpstr>Microsoft Office Excel 97-2003 工作表</vt:lpstr>
      <vt:lpstr>幻灯片 1</vt:lpstr>
      <vt:lpstr>幻灯片 2</vt:lpstr>
      <vt:lpstr>幻灯片 3</vt:lpstr>
      <vt:lpstr>二、2016年1月二手车交易量区域分布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 </vt:lpstr>
      <vt:lpstr> </vt:lpstr>
      <vt:lpstr> </vt:lpstr>
      <vt:lpstr> </vt:lpstr>
      <vt:lpstr>幻灯片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like</dc:creator>
  <cp:lastModifiedBy>admin</cp:lastModifiedBy>
  <cp:revision>359</cp:revision>
  <dcterms:created xsi:type="dcterms:W3CDTF">2016-02-18T09:25:26Z</dcterms:created>
  <dcterms:modified xsi:type="dcterms:W3CDTF">2016-03-01T08:34:07Z</dcterms:modified>
</cp:coreProperties>
</file>