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charts/chart7.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charts/chart12.xml" ContentType="application/vnd.openxmlformats-officedocument.drawingml.chart+xml"/>
  <Override PartName="/ppt/drawings/drawing5.xml" ContentType="application/vnd.openxmlformats-officedocument.drawingml.chartshape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9.xml" ContentType="application/vnd.openxmlformats-officedocument.presentationml.notesSlide+xml"/>
  <Override PartName="/ppt/charts/chart13.xml" ContentType="application/vnd.openxmlformats-officedocument.drawingml.chart+xml"/>
  <Override PartName="/ppt/drawings/drawing6.xml" ContentType="application/vnd.openxmlformats-officedocument.drawingml.chartshapes+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charts/chart18.xml" ContentType="application/vnd.openxmlformats-officedocument.drawingml.chart+xml"/>
  <Override PartName="/ppt/drawings/drawing7.xml" ContentType="application/vnd.openxmlformats-officedocument.drawingml.chartshape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10.xml" ContentType="application/vnd.openxmlformats-officedocument.presentationml.notesSlide+xml"/>
  <Override PartName="/ppt/charts/chart19.xml" ContentType="application/vnd.openxmlformats-officedocument.drawingml.chart+xml"/>
  <Override PartName="/ppt/drawings/drawing8.xml" ContentType="application/vnd.openxmlformats-officedocument.drawingml.chartshapes+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1.xml" ContentType="application/vnd.openxmlformats-officedocument.presentationml.notesSlide+xml"/>
  <Override PartName="/ppt/charts/chart24.xml" ContentType="application/vnd.openxmlformats-officedocument.drawingml.chart+xml"/>
  <Override PartName="/ppt/drawings/drawing9.xml" ContentType="application/vnd.openxmlformats-officedocument.drawingml.chartshape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charts/chart25.xml" ContentType="application/vnd.openxmlformats-officedocument.drawingml.chart+xml"/>
  <Override PartName="/ppt/drawings/drawing10.xml" ContentType="application/vnd.openxmlformats-officedocument.drawingml.chartshapes+xml"/>
  <Override PartName="/ppt/notesSlides/notesSlide12.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notesSlides/notesSlide13.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charts/chart30.xml" ContentType="application/vnd.openxmlformats-officedocument.drawingml.chart+xml"/>
  <Override PartName="/ppt/drawings/drawing11.xml" ContentType="application/vnd.openxmlformats-officedocument.drawingml.chartshape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4.xml" ContentType="application/vnd.openxmlformats-officedocument.presentationml.notesSlide+xml"/>
  <Override PartName="/ppt/charts/chart31.xml" ContentType="application/vnd.openxmlformats-officedocument.drawingml.chart+xml"/>
  <Override PartName="/ppt/drawings/drawing12.xml" ContentType="application/vnd.openxmlformats-officedocument.drawingml.chartshape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charts/chart32.xml" ContentType="application/vnd.openxmlformats-officedocument.drawingml.chart+xml"/>
  <Override PartName="/ppt/drawings/drawing13.xml" ContentType="application/vnd.openxmlformats-officedocument.drawingml.chartshape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charts/chart33.xml" ContentType="application/vnd.openxmlformats-officedocument.drawingml.chart+xml"/>
  <Override PartName="/ppt/drawings/drawing14.xml" ContentType="application/vnd.openxmlformats-officedocument.drawingml.chartshape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charts/chart34.xml" ContentType="application/vnd.openxmlformats-officedocument.drawingml.chart+xml"/>
  <Override PartName="/ppt/drawings/drawing15.xml" ContentType="application/vnd.openxmlformats-officedocument.drawingml.chartshape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5.xml" ContentType="application/vnd.openxmlformats-officedocument.presentationml.notesSlide+xml"/>
  <Override PartName="/ppt/charts/chart35.xml" ContentType="application/vnd.openxmlformats-officedocument.drawingml.chart+xml"/>
  <Override PartName="/ppt/drawings/drawing16.xml" ContentType="application/vnd.openxmlformats-officedocument.drawingml.chartshapes+xml"/>
  <Override PartName="/ppt/charts/chart36.xml" ContentType="application/vnd.openxmlformats-officedocument.drawingml.chart+xml"/>
  <Override PartName="/ppt/drawings/drawing17.xml" ContentType="application/vnd.openxmlformats-officedocument.drawingml.chartshapes+xml"/>
  <Override PartName="/ppt/charts/chart37.xml" ContentType="application/vnd.openxmlformats-officedocument.drawingml.chart+xml"/>
  <Override PartName="/ppt/drawings/drawing18.xml" ContentType="application/vnd.openxmlformats-officedocument.drawingml.chartshapes+xml"/>
  <Override PartName="/ppt/notesSlides/notesSlide16.xml" ContentType="application/vnd.openxmlformats-officedocument.presentationml.notesSlide+xml"/>
  <Override PartName="/ppt/charts/chart38.xml" ContentType="application/vnd.openxmlformats-officedocument.drawingml.chart+xml"/>
  <Override PartName="/ppt/drawings/drawing19.xml" ContentType="application/vnd.openxmlformats-officedocument.drawingml.chartshapes+xml"/>
  <Override PartName="/ppt/charts/chart39.xml" ContentType="application/vnd.openxmlformats-officedocument.drawingml.chart+xml"/>
  <Override PartName="/ppt/drawings/drawing20.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19" r:id="rId3"/>
    <p:sldMasterId id="2147483822" r:id="rId4"/>
  </p:sldMasterIdLst>
  <p:notesMasterIdLst>
    <p:notesMasterId r:id="rId45"/>
  </p:notesMasterIdLst>
  <p:handoutMasterIdLst>
    <p:handoutMasterId r:id="rId46"/>
  </p:handoutMasterIdLst>
  <p:sldIdLst>
    <p:sldId id="903" r:id="rId5"/>
    <p:sldId id="865" r:id="rId6"/>
    <p:sldId id="866" r:id="rId7"/>
    <p:sldId id="867" r:id="rId8"/>
    <p:sldId id="904" r:id="rId9"/>
    <p:sldId id="905" r:id="rId10"/>
    <p:sldId id="906" r:id="rId11"/>
    <p:sldId id="871" r:id="rId12"/>
    <p:sldId id="872" r:id="rId13"/>
    <p:sldId id="873" r:id="rId14"/>
    <p:sldId id="874" r:id="rId15"/>
    <p:sldId id="875" r:id="rId16"/>
    <p:sldId id="876" r:id="rId17"/>
    <p:sldId id="877" r:id="rId18"/>
    <p:sldId id="878" r:id="rId19"/>
    <p:sldId id="915" r:id="rId20"/>
    <p:sldId id="908" r:id="rId21"/>
    <p:sldId id="881" r:id="rId22"/>
    <p:sldId id="882" r:id="rId23"/>
    <p:sldId id="909" r:id="rId24"/>
    <p:sldId id="910" r:id="rId25"/>
    <p:sldId id="885" r:id="rId26"/>
    <p:sldId id="886" r:id="rId27"/>
    <p:sldId id="911" r:id="rId28"/>
    <p:sldId id="912" r:id="rId29"/>
    <p:sldId id="889" r:id="rId30"/>
    <p:sldId id="890" r:id="rId31"/>
    <p:sldId id="913" r:id="rId32"/>
    <p:sldId id="914" r:id="rId33"/>
    <p:sldId id="893" r:id="rId34"/>
    <p:sldId id="894" r:id="rId35"/>
    <p:sldId id="895" r:id="rId36"/>
    <p:sldId id="896" r:id="rId37"/>
    <p:sldId id="897" r:id="rId38"/>
    <p:sldId id="898" r:id="rId39"/>
    <p:sldId id="899" r:id="rId40"/>
    <p:sldId id="900" r:id="rId41"/>
    <p:sldId id="901" r:id="rId42"/>
    <p:sldId id="902" r:id="rId43"/>
    <p:sldId id="532" r:id="rId44"/>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3" pos="1882" userDrawn="1">
          <p15:clr>
            <a:srgbClr val="F26B43"/>
          </p15:clr>
        </p15:guide>
        <p15:guide id="13" pos="3833" userDrawn="1">
          <p15:clr>
            <a:srgbClr val="5ACBF0"/>
          </p15:clr>
        </p15:guide>
        <p15:guide id="17" orient="horz" pos="2840" userDrawn="1">
          <p15:clr>
            <a:srgbClr val="C35EA4"/>
          </p15:clr>
        </p15:guide>
        <p15:guide id="20" pos="453" userDrawn="1">
          <p15:clr>
            <a:srgbClr val="F26B43"/>
          </p15:clr>
        </p15:guide>
        <p15:guide id="21" pos="5307" userDrawn="1">
          <p15:clr>
            <a:srgbClr val="F26B43"/>
          </p15:clr>
        </p15:guide>
        <p15:guide id="22" pos="2857" userDrawn="1">
          <p15:clr>
            <a:srgbClr val="F26B43"/>
          </p15:clr>
        </p15:guide>
        <p15:guide id="23" pos="113"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504" userDrawn="1">
          <p15:clr>
            <a:srgbClr val="000000"/>
          </p15:clr>
        </p15:guide>
        <p15:guide id="28" orient="horz" pos="1207" userDrawn="1">
          <p15:clr>
            <a:srgbClr val="000000"/>
          </p15:clr>
        </p15:guide>
        <p15:guide id="29" orient="horz" pos="1003" userDrawn="1">
          <p15:clr>
            <a:srgbClr val="000000"/>
          </p15:clr>
        </p15:guide>
      </p15:sldGuideLst>
    </p:ext>
    <p:ext uri="{2D200454-40CA-4A62-9FC3-DE9A4176ACB9}">
      <p15:notesGuideLst xmlns:p15="http://schemas.microsoft.com/office/powerpoint/2012/main" xmlns="">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275C9D"/>
    <a:srgbClr val="FF9933"/>
    <a:srgbClr val="00A4DE"/>
    <a:srgbClr val="5F5F5F"/>
    <a:srgbClr val="000000"/>
    <a:srgbClr val="E8E8EF"/>
    <a:srgbClr val="474747"/>
    <a:srgbClr val="F8F8FA"/>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6176" autoAdjust="0"/>
    <p:restoredTop sz="98261" autoAdjust="0"/>
  </p:normalViewPr>
  <p:slideViewPr>
    <p:cSldViewPr showGuides="1">
      <p:cViewPr varScale="1">
        <p:scale>
          <a:sx n="72" d="100"/>
          <a:sy n="72" d="100"/>
        </p:scale>
        <p:origin x="-1962" y="-90"/>
      </p:cViewPr>
      <p:guideLst>
        <p:guide orient="horz" pos="2840"/>
        <p:guide orient="horz" pos="459"/>
        <p:guide orient="horz" pos="4020"/>
        <p:guide orient="horz" pos="1207"/>
        <p:guide orient="horz" pos="1003"/>
        <p:guide pos="1882"/>
        <p:guide pos="3833"/>
        <p:guide pos="249"/>
        <p:guide pos="5307"/>
        <p:guide pos="4422"/>
        <p:guide pos="113"/>
        <p:guide pos="5579"/>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5" d="100"/>
          <a:sy n="75" d="100"/>
        </p:scale>
        <p:origin x="-2250" y="-102"/>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2" Type="http://schemas.openxmlformats.org/officeDocument/2006/relationships/chartUserShapes" Target="../drawings/drawing16.xml"/><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7.xml"/><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18.xml"/><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2" Type="http://schemas.openxmlformats.org/officeDocument/2006/relationships/chartUserShapes" Target="../drawings/drawing19.xml"/><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2" Type="http://schemas.openxmlformats.org/officeDocument/2006/relationships/chartUserShapes" Target="../drawings/drawing20.xml"/><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88"/>
          <c:h val="0.7958555228878007"/>
        </c:manualLayout>
      </c:layout>
      <c:lineChart>
        <c:grouping val="standard"/>
        <c:varyColors val="0"/>
        <c:ser>
          <c:idx val="0"/>
          <c:order val="0"/>
          <c:tx>
            <c:strRef>
              <c:f>Sheet1!$A$2</c:f>
              <c:strCache>
                <c:ptCount val="1"/>
                <c:pt idx="0">
                  <c:v>Y2011</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-4.1046358793642828</c:v>
                </c:pt>
                <c:pt idx="2">
                  <c:v>-2.6967247844461362</c:v>
                </c:pt>
                <c:pt idx="3">
                  <c:v>1.660595092813355</c:v>
                </c:pt>
                <c:pt idx="4">
                  <c:v>-0.60731266958951036</c:v>
                </c:pt>
                <c:pt idx="5">
                  <c:v>0.8254078696197098</c:v>
                </c:pt>
                <c:pt idx="6">
                  <c:v>-3.2065780687072776</c:v>
                </c:pt>
                <c:pt idx="7">
                  <c:v>-3.5289005307567067</c:v>
                </c:pt>
                <c:pt idx="8">
                  <c:v>-3.9835092369533864</c:v>
                </c:pt>
                <c:pt idx="9">
                  <c:v>0.84385614765418726</c:v>
                </c:pt>
                <c:pt idx="10">
                  <c:v>-0.13</c:v>
                </c:pt>
                <c:pt idx="11">
                  <c:v>3.3346915054691229</c:v>
                </c:pt>
                <c:pt idx="12">
                  <c:v>5.5661759103701858</c:v>
                </c:pt>
                <c:pt idx="13">
                  <c:v>5.8187874165593678</c:v>
                </c:pt>
                <c:pt idx="14">
                  <c:v>6.6868983736575682</c:v>
                </c:pt>
                <c:pt idx="15">
                  <c:v>5.1791966629381569</c:v>
                </c:pt>
                <c:pt idx="16">
                  <c:v>5.1857669390996675</c:v>
                </c:pt>
                <c:pt idx="17" formatCode="0.00_ ;[Red]\-0.00\ ">
                  <c:v>7.2265988736261999</c:v>
                </c:pt>
                <c:pt idx="18">
                  <c:v>4.2819107331013795</c:v>
                </c:pt>
                <c:pt idx="19">
                  <c:v>5.6357563390084353</c:v>
                </c:pt>
                <c:pt idx="20">
                  <c:v>2.6972361687631174</c:v>
                </c:pt>
                <c:pt idx="21">
                  <c:v>3.0589954643136963</c:v>
                </c:pt>
                <c:pt idx="22">
                  <c:v>3.1371834074864768</c:v>
                </c:pt>
                <c:pt idx="23">
                  <c:v>1.6878783746756332</c:v>
                </c:pt>
                <c:pt idx="24">
                  <c:v>2.025653727623089</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spPr>
              <a:ln w="31750">
                <a:solidFill>
                  <a:srgbClr val="00A4DE"/>
                </a:solidFill>
              </a:ln>
            </c:spPr>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-0.40816613195090445</c:v>
                </c:pt>
                <c:pt idx="2">
                  <c:v>-2.0692171193200002</c:v>
                </c:pt>
                <c:pt idx="3">
                  <c:v>-1.6729298090723099</c:v>
                </c:pt>
                <c:pt idx="4">
                  <c:v>-2.9248205089206558</c:v>
                </c:pt>
                <c:pt idx="5">
                  <c:v>1.7417004629122879</c:v>
                </c:pt>
                <c:pt idx="6">
                  <c:v>1.3758748800688059</c:v>
                </c:pt>
                <c:pt idx="7">
                  <c:v>1.3361217935358161</c:v>
                </c:pt>
                <c:pt idx="8">
                  <c:v>1.4301166323921422</c:v>
                </c:pt>
                <c:pt idx="9">
                  <c:v>2.2115716535802799</c:v>
                </c:pt>
                <c:pt idx="10">
                  <c:v>2.0265821955046004</c:v>
                </c:pt>
                <c:pt idx="11">
                  <c:v>2.0363673697783691</c:v>
                </c:pt>
                <c:pt idx="12">
                  <c:v>1.7784046852153956</c:v>
                </c:pt>
                <c:pt idx="13">
                  <c:v>3.0081356599330089</c:v>
                </c:pt>
                <c:pt idx="14">
                  <c:v>2.6418275971580307</c:v>
                </c:pt>
                <c:pt idx="15">
                  <c:v>4.6579753639845345</c:v>
                </c:pt>
                <c:pt idx="16">
                  <c:v>4.2758380059957579</c:v>
                </c:pt>
                <c:pt idx="17">
                  <c:v>2.9433953859496098</c:v>
                </c:pt>
                <c:pt idx="18">
                  <c:v>2.8115656922239829</c:v>
                </c:pt>
                <c:pt idx="19">
                  <c:v>0.69893768028543857</c:v>
                </c:pt>
                <c:pt idx="20">
                  <c:v>0.5840666831154806</c:v>
                </c:pt>
                <c:pt idx="21">
                  <c:v>0.30089285247703046</c:v>
                </c:pt>
                <c:pt idx="22">
                  <c:v>-7.0527064779402071E-2</c:v>
                </c:pt>
                <c:pt idx="23">
                  <c:v>-4.5709646492675393E-2</c:v>
                </c:pt>
                <c:pt idx="24">
                  <c:v>-0.48494678958387327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numCache>
            </c:numRef>
          </c:val>
          <c:smooth val="0"/>
        </c:ser>
        <c:dLbls>
          <c:showLegendKey val="0"/>
          <c:showVal val="0"/>
          <c:showCatName val="0"/>
          <c:showSerName val="0"/>
          <c:showPercent val="0"/>
          <c:showBubbleSize val="0"/>
        </c:dLbls>
        <c:marker val="1"/>
        <c:smooth val="0"/>
        <c:axId val="268279808"/>
        <c:axId val="268281344"/>
      </c:lineChart>
      <c:catAx>
        <c:axId val="2682798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268281344"/>
        <c:crosses val="autoZero"/>
        <c:auto val="1"/>
        <c:lblAlgn val="ctr"/>
        <c:lblOffset val="100"/>
        <c:tickLblSkip val="1"/>
        <c:tickMarkSkip val="1"/>
        <c:noMultiLvlLbl val="0"/>
      </c:catAx>
      <c:valAx>
        <c:axId val="268281344"/>
        <c:scaling>
          <c:orientation val="minMax"/>
          <c:max val="13"/>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268279808"/>
        <c:crosses val="autoZero"/>
        <c:crossBetween val="between"/>
        <c:majorUnit val="4"/>
      </c:valAx>
      <c:spPr>
        <a:noFill/>
        <a:ln w="25409">
          <a:noFill/>
        </a:ln>
      </c:spPr>
    </c:plotArea>
    <c:legend>
      <c:legendPos val="t"/>
      <c:layout>
        <c:manualLayout>
          <c:xMode val="edge"/>
          <c:yMode val="edge"/>
          <c:x val="4.5065751834000939E-2"/>
          <c:y val="7.5005158218190718E-2"/>
          <c:w val="0.41859695471087732"/>
          <c:h val="6.8767602311573209E-2"/>
        </c:manualLayout>
      </c:layout>
      <c:overlay val="1"/>
      <c:txPr>
        <a:bodyPr/>
        <a:lstStyle/>
        <a:p>
          <a:pPr>
            <a:defRPr b="0"/>
          </a:pPr>
          <a:endParaRPr lang="zh-CN"/>
        </a:p>
      </c:txPr>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
          <c:w val="0.75759968892777363"/>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38035.660413660415</c:v>
                </c:pt>
                <c:pt idx="1">
                  <c:v>38036.782106782106</c:v>
                </c:pt>
                <c:pt idx="2" formatCode="#,##0_);\(#,##0\)">
                  <c:v>38024.948632465872</c:v>
                </c:pt>
                <c:pt idx="3">
                  <c:v>36578.358974358976</c:v>
                </c:pt>
                <c:pt idx="4">
                  <c:v>38001.30400782013</c:v>
                </c:pt>
                <c:pt idx="5" formatCode="#,##0_ ">
                  <c:v>39439.80165870575</c:v>
                </c:pt>
                <c:pt idx="6">
                  <c:v>38196.428571428572</c:v>
                </c:pt>
                <c:pt idx="7">
                  <c:v>38376.428571428572</c:v>
                </c:pt>
                <c:pt idx="8">
                  <c:v>34772</c:v>
                </c:pt>
                <c:pt idx="9">
                  <c:v>33879.107806691398</c:v>
                </c:pt>
                <c:pt idx="10">
                  <c:v>33861.622746185807</c:v>
                </c:pt>
                <c:pt idx="11">
                  <c:v>33833.18127218818</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35032</c:v>
                </c:pt>
                <c:pt idx="1">
                  <c:v>35032</c:v>
                </c:pt>
                <c:pt idx="2" formatCode="#,##0_);\(#,##0\)">
                  <c:v>34932</c:v>
                </c:pt>
                <c:pt idx="3">
                  <c:v>34742</c:v>
                </c:pt>
              </c:numCache>
            </c:numRef>
          </c:val>
        </c:ser>
        <c:dLbls>
          <c:showLegendKey val="0"/>
          <c:showVal val="0"/>
          <c:showCatName val="0"/>
          <c:showSerName val="0"/>
          <c:showPercent val="0"/>
          <c:showBubbleSize val="0"/>
        </c:dLbls>
        <c:gapWidth val="100"/>
        <c:axId val="295884288"/>
        <c:axId val="29588582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3"/>
              <c:layout>
                <c:manualLayout>
                  <c:x val="-3.7037037037036993E-2"/>
                  <c:y val="-0.10512483574244415"/>
                </c:manualLayout>
              </c:layout>
              <c:showLegendKey val="0"/>
              <c:showVal val="1"/>
              <c:showCatName val="0"/>
              <c:showSerName val="0"/>
              <c:showPercent val="0"/>
              <c:showBubbleSize val="0"/>
            </c:dLbl>
            <c:showLegendKey val="0"/>
            <c:showVal val="0"/>
            <c:showCatName val="0"/>
            <c:showSerName val="0"/>
            <c:showPercent val="0"/>
            <c:showBubbleSize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2.6708007865216023E-2</c:v>
                </c:pt>
                <c:pt idx="1">
                  <c:v>1.3683990050704068E-2</c:v>
                </c:pt>
                <c:pt idx="2">
                  <c:v>1.6175954310881039E-2</c:v>
                </c:pt>
                <c:pt idx="3">
                  <c:v>1.0596849732755469E-2</c:v>
                </c:pt>
              </c:numCache>
            </c:numRef>
          </c:val>
          <c:smooth val="0"/>
        </c:ser>
        <c:dLbls>
          <c:showLegendKey val="0"/>
          <c:showVal val="0"/>
          <c:showCatName val="0"/>
          <c:showSerName val="0"/>
          <c:showPercent val="0"/>
          <c:showBubbleSize val="0"/>
        </c:dLbls>
        <c:marker val="1"/>
        <c:smooth val="0"/>
        <c:axId val="295781120"/>
        <c:axId val="295782656"/>
      </c:lineChart>
      <c:catAx>
        <c:axId val="29588428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95885824"/>
        <c:crosses val="autoZero"/>
        <c:auto val="1"/>
        <c:lblAlgn val="ctr"/>
        <c:lblOffset val="100"/>
        <c:noMultiLvlLbl val="0"/>
      </c:catAx>
      <c:valAx>
        <c:axId val="295885824"/>
        <c:scaling>
          <c:orientation val="minMax"/>
          <c:max val="40000"/>
          <c:min val="20000"/>
        </c:scaling>
        <c:delete val="0"/>
        <c:axPos val="l"/>
        <c:numFmt formatCode="0_);[Red]\(0\)" sourceLinked="0"/>
        <c:majorTickMark val="out"/>
        <c:minorTickMark val="none"/>
        <c:tickLblPos val="nextTo"/>
        <c:txPr>
          <a:bodyPr/>
          <a:lstStyle/>
          <a:p>
            <a:pPr>
              <a:defRPr>
                <a:latin typeface="+mn-lt"/>
              </a:defRPr>
            </a:pPr>
            <a:endParaRPr lang="zh-CN"/>
          </a:p>
        </c:txPr>
        <c:crossAx val="295884288"/>
        <c:crosses val="autoZero"/>
        <c:crossBetween val="between"/>
        <c:majorUnit val="5000"/>
        <c:minorUnit val="200"/>
      </c:valAx>
      <c:catAx>
        <c:axId val="295781120"/>
        <c:scaling>
          <c:orientation val="minMax"/>
        </c:scaling>
        <c:delete val="1"/>
        <c:axPos val="b"/>
        <c:majorTickMark val="out"/>
        <c:minorTickMark val="none"/>
        <c:tickLblPos val="none"/>
        <c:crossAx val="295782656"/>
        <c:crosses val="autoZero"/>
        <c:auto val="1"/>
        <c:lblAlgn val="ctr"/>
        <c:lblOffset val="100"/>
        <c:noMultiLvlLbl val="0"/>
      </c:catAx>
      <c:valAx>
        <c:axId val="295782656"/>
        <c:scaling>
          <c:orientation val="minMax"/>
          <c:max val="0.30000000000000032"/>
          <c:min val="0"/>
        </c:scaling>
        <c:delete val="0"/>
        <c:axPos val="r"/>
        <c:numFmt formatCode="0.0%" sourceLinked="0"/>
        <c:majorTickMark val="out"/>
        <c:minorTickMark val="none"/>
        <c:tickLblPos val="nextTo"/>
        <c:crossAx val="295781120"/>
        <c:crosses val="max"/>
        <c:crossBetween val="between"/>
      </c:valAx>
      <c:spPr>
        <a:noFill/>
        <a:ln w="25399">
          <a:noFill/>
        </a:ln>
      </c:spPr>
    </c:plotArea>
    <c:legend>
      <c:legendPos val="t"/>
      <c:layout>
        <c:manualLayout>
          <c:xMode val="edge"/>
          <c:yMode val="edge"/>
          <c:x val="0.13734363760085538"/>
          <c:y val="0"/>
          <c:w val="0.75507436570428699"/>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6"/>
          <c:w val="0.7476217358672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47097.444200065162</c:v>
                </c:pt>
                <c:pt idx="1">
                  <c:v>44732.92017961877</c:v>
                </c:pt>
                <c:pt idx="2">
                  <c:v>44748.752902003907</c:v>
                </c:pt>
                <c:pt idx="3">
                  <c:v>44585.934445259045</c:v>
                </c:pt>
                <c:pt idx="4" formatCode="#,##0_);\(#,##0\)">
                  <c:v>44589.366446725318</c:v>
                </c:pt>
                <c:pt idx="5" formatCode="#,##0_ ">
                  <c:v>44596.161390692643</c:v>
                </c:pt>
                <c:pt idx="6" formatCode="#,##0;[Red]#,##0">
                  <c:v>44335.176282051281</c:v>
                </c:pt>
                <c:pt idx="7" formatCode="_(* #,##0_);_(* \(#,##0\);_(* &quot;-&quot;_);_(@_)">
                  <c:v>44335.176282051281</c:v>
                </c:pt>
                <c:pt idx="8" formatCode="_(* #,##0_);_(* \(#,##0\);_(* &quot;-&quot;_);_(@_)">
                  <c:v>44335.176282051281</c:v>
                </c:pt>
                <c:pt idx="9" formatCode="_(* #,##0_);_(* \(#,##0\);_(* &quot;-&quot;_);_(@_)">
                  <c:v>44736.522435897437</c:v>
                </c:pt>
                <c:pt idx="10" formatCode="#,##0_);\(#,##0\)">
                  <c:v>44837.634206314964</c:v>
                </c:pt>
                <c:pt idx="11" formatCode="#,##0_);\(#,##0\)">
                  <c:v>45211.4052146908</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layout/>
              <c:showLegendKey val="0"/>
              <c:showVal val="1"/>
              <c:showCatName val="0"/>
              <c:showSerName val="0"/>
              <c:showPercent val="0"/>
              <c:showBubbleSize val="0"/>
            </c:dLbl>
            <c:dLbl>
              <c:idx val="4"/>
              <c:showLegendKey val="0"/>
              <c:showVal val="1"/>
              <c:showCatName val="0"/>
              <c:showSerName val="0"/>
              <c:showPercent val="0"/>
              <c:showBubbleSize val="0"/>
            </c:dLbl>
            <c:dLbl>
              <c:idx val="5"/>
              <c:showLegendKey val="0"/>
              <c:showVal val="1"/>
              <c:showCatName val="0"/>
              <c:showSerName val="0"/>
              <c:showPercent val="0"/>
              <c:showBubbleSize val="0"/>
            </c:dLbl>
            <c:dLbl>
              <c:idx val="6"/>
              <c:showLegendKey val="0"/>
              <c:showVal val="1"/>
              <c:showCatName val="0"/>
              <c:showSerName val="0"/>
              <c:showPercent val="0"/>
              <c:showBubbleSize val="0"/>
            </c:dLbl>
            <c:dLbl>
              <c:idx val="7"/>
              <c:showLegendKey val="0"/>
              <c:showVal val="1"/>
              <c:showCatName val="0"/>
              <c:showSerName val="0"/>
              <c:showPercent val="0"/>
              <c:showBubbleSize val="0"/>
            </c:dLbl>
            <c:dLbl>
              <c:idx val="8"/>
              <c:showLegendKey val="0"/>
              <c:showVal val="1"/>
              <c:showCatName val="0"/>
              <c:showSerName val="0"/>
              <c:showPercent val="0"/>
              <c:showBubbleSize val="0"/>
            </c:dLbl>
            <c:dLbl>
              <c:idx val="9"/>
              <c:showLegendKey val="0"/>
              <c:showVal val="1"/>
              <c:showCatName val="0"/>
              <c:showSerName val="0"/>
              <c:showPercent val="0"/>
              <c:showBubbleSize val="0"/>
            </c:dLbl>
            <c:dLbl>
              <c:idx val="10"/>
              <c:showLegendKey val="0"/>
              <c:showVal val="1"/>
              <c:showCatName val="0"/>
              <c:showSerName val="0"/>
              <c:showPercent val="0"/>
              <c:showBubbleSize val="0"/>
            </c:dLbl>
            <c:dLblPos val="outEnd"/>
            <c:showLegendKey val="0"/>
            <c:showVal val="1"/>
            <c:showCatName val="0"/>
            <c:showSerName val="0"/>
            <c:showPercent val="0"/>
            <c:showBubbleSize val="0"/>
            <c:showLeaderLines val="0"/>
          </c:dLbls>
          <c:trendline>
            <c:spPr>
              <a:ln>
                <a:noFill/>
              </a:ln>
            </c:spPr>
            <c:trendlineType val="exp"/>
            <c:dispRSqr val="0"/>
            <c:dispEq val="0"/>
          </c:trendline>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42385</c:v>
                </c:pt>
                <c:pt idx="1">
                  <c:v>42185</c:v>
                </c:pt>
                <c:pt idx="2">
                  <c:v>42185</c:v>
                </c:pt>
                <c:pt idx="3">
                  <c:v>42185</c:v>
                </c:pt>
              </c:numCache>
            </c:numRef>
          </c:val>
        </c:ser>
        <c:dLbls>
          <c:showLegendKey val="0"/>
          <c:showVal val="0"/>
          <c:showCatName val="0"/>
          <c:showSerName val="0"/>
          <c:showPercent val="0"/>
          <c:showBubbleSize val="0"/>
        </c:dLbls>
        <c:gapWidth val="100"/>
        <c:axId val="296896384"/>
        <c:axId val="29689792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-3.1023364575274007E-2</c:v>
                </c:pt>
                <c:pt idx="1">
                  <c:v>-2.8902711625324502E-2</c:v>
                </c:pt>
                <c:pt idx="2">
                  <c:v>-2.78205818389675E-2</c:v>
                </c:pt>
                <c:pt idx="3">
                  <c:v>-2.78205818389675E-2</c:v>
                </c:pt>
              </c:numCache>
            </c:numRef>
          </c:val>
          <c:smooth val="0"/>
        </c:ser>
        <c:dLbls>
          <c:showLegendKey val="0"/>
          <c:showVal val="0"/>
          <c:showCatName val="0"/>
          <c:showSerName val="0"/>
          <c:showPercent val="0"/>
          <c:showBubbleSize val="0"/>
        </c:dLbls>
        <c:marker val="1"/>
        <c:smooth val="0"/>
        <c:axId val="296936576"/>
        <c:axId val="296938112"/>
      </c:lineChart>
      <c:catAx>
        <c:axId val="29689638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96897920"/>
        <c:crosses val="autoZero"/>
        <c:auto val="1"/>
        <c:lblAlgn val="ctr"/>
        <c:lblOffset val="100"/>
        <c:noMultiLvlLbl val="0"/>
      </c:catAx>
      <c:valAx>
        <c:axId val="296897920"/>
        <c:scaling>
          <c:orientation val="minMax"/>
          <c:max val="55000"/>
          <c:min val="35000"/>
        </c:scaling>
        <c:delete val="0"/>
        <c:axPos val="l"/>
        <c:numFmt formatCode="0_);[Red]\(0\)" sourceLinked="0"/>
        <c:majorTickMark val="out"/>
        <c:minorTickMark val="none"/>
        <c:tickLblPos val="nextTo"/>
        <c:txPr>
          <a:bodyPr/>
          <a:lstStyle/>
          <a:p>
            <a:pPr>
              <a:defRPr>
                <a:latin typeface="+mn-lt"/>
              </a:defRPr>
            </a:pPr>
            <a:endParaRPr lang="zh-CN"/>
          </a:p>
        </c:txPr>
        <c:crossAx val="296896384"/>
        <c:crosses val="autoZero"/>
        <c:crossBetween val="between"/>
        <c:majorUnit val="5000"/>
      </c:valAx>
      <c:catAx>
        <c:axId val="296936576"/>
        <c:scaling>
          <c:orientation val="minMax"/>
        </c:scaling>
        <c:delete val="1"/>
        <c:axPos val="b"/>
        <c:majorTickMark val="out"/>
        <c:minorTickMark val="none"/>
        <c:tickLblPos val="none"/>
        <c:crossAx val="296938112"/>
        <c:crosses val="autoZero"/>
        <c:auto val="1"/>
        <c:lblAlgn val="ctr"/>
        <c:lblOffset val="100"/>
        <c:noMultiLvlLbl val="0"/>
      </c:catAx>
      <c:valAx>
        <c:axId val="296938112"/>
        <c:scaling>
          <c:orientation val="minMax"/>
          <c:max val="0.1"/>
          <c:min val="-4.0000000000000022E-2"/>
        </c:scaling>
        <c:delete val="0"/>
        <c:axPos val="r"/>
        <c:numFmt formatCode="0.0%" sourceLinked="0"/>
        <c:majorTickMark val="out"/>
        <c:minorTickMark val="none"/>
        <c:tickLblPos val="nextTo"/>
        <c:spPr>
          <a:solidFill>
            <a:schemeClr val="bg1"/>
          </a:solidFill>
        </c:spPr>
        <c:txPr>
          <a:bodyPr/>
          <a:lstStyle/>
          <a:p>
            <a:pPr>
              <a:defRPr>
                <a:latin typeface="+mn-lt"/>
              </a:defRPr>
            </a:pPr>
            <a:endParaRPr lang="zh-CN"/>
          </a:p>
        </c:txPr>
        <c:crossAx val="296936576"/>
        <c:crosses val="max"/>
        <c:crossBetween val="between"/>
        <c:majorUnit val="2.0000000000000011E-2"/>
        <c:minorUnit val="2.0000000000000052E-3"/>
      </c:valAx>
      <c:spPr>
        <a:noFill/>
        <a:ln w="25399">
          <a:noFill/>
        </a:ln>
      </c:spPr>
    </c:plotArea>
    <c:legend>
      <c:legendPos val="t"/>
      <c:legendEntry>
        <c:idx val="3"/>
        <c:delete val="1"/>
      </c:legendEntry>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163720166175E-2"/>
          <c:y val="7.2554794482513521E-2"/>
          <c:w val="0.95183173888048733"/>
          <c:h val="0.7950961228773504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-3.5272182870086599</c:v>
                </c:pt>
                <c:pt idx="2">
                  <c:v>-3.0809752700183712</c:v>
                </c:pt>
                <c:pt idx="3">
                  <c:v>-1.8628949443608489</c:v>
                </c:pt>
                <c:pt idx="4">
                  <c:v>-3.6937825925016488</c:v>
                </c:pt>
                <c:pt idx="5">
                  <c:v>1.5203863808964879</c:v>
                </c:pt>
                <c:pt idx="6">
                  <c:v>-5.1828029281550503</c:v>
                </c:pt>
                <c:pt idx="7">
                  <c:v>-5.4595257952910874</c:v>
                </c:pt>
                <c:pt idx="8">
                  <c:v>-5.5726322778545061</c:v>
                </c:pt>
                <c:pt idx="9">
                  <c:v>-3.1561834829829105</c:v>
                </c:pt>
                <c:pt idx="10">
                  <c:v>1.4199386083531662</c:v>
                </c:pt>
                <c:pt idx="11">
                  <c:v>1.0258370301099884</c:v>
                </c:pt>
                <c:pt idx="12">
                  <c:v>2.3615114590084252</c:v>
                </c:pt>
                <c:pt idx="13">
                  <c:v>2.1405999075403637</c:v>
                </c:pt>
                <c:pt idx="14">
                  <c:v>1.1009839682814437</c:v>
                </c:pt>
                <c:pt idx="15">
                  <c:v>1.3617664537528551</c:v>
                </c:pt>
                <c:pt idx="16">
                  <c:v>1.0610560807477354</c:v>
                </c:pt>
                <c:pt idx="17">
                  <c:v>-2.9324571752638806</c:v>
                </c:pt>
                <c:pt idx="18">
                  <c:v>-2.8877415770605874</c:v>
                </c:pt>
                <c:pt idx="19">
                  <c:v>-2.9669497441908388</c:v>
                </c:pt>
                <c:pt idx="20">
                  <c:v>5.3102059834775339E-2</c:v>
                </c:pt>
                <c:pt idx="21">
                  <c:v>-3.0708509257829975</c:v>
                </c:pt>
                <c:pt idx="22">
                  <c:v>-4.3239867883863354</c:v>
                </c:pt>
                <c:pt idx="23">
                  <c:v>-3.7859046213561842</c:v>
                </c:pt>
                <c:pt idx="24">
                  <c:v>-3.5793697708667693</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1.8323894797057649</c:v>
                </c:pt>
                <c:pt idx="2">
                  <c:v>-1.4341069191134759</c:v>
                </c:pt>
                <c:pt idx="3">
                  <c:v>-3.1562688334274558</c:v>
                </c:pt>
                <c:pt idx="4">
                  <c:v>-2.6543604413272526</c:v>
                </c:pt>
                <c:pt idx="5">
                  <c:v>1.558962142271092</c:v>
                </c:pt>
                <c:pt idx="6">
                  <c:v>1.3436698252629053</c:v>
                </c:pt>
                <c:pt idx="7">
                  <c:v>2.4476151078630437</c:v>
                </c:pt>
                <c:pt idx="8">
                  <c:v>2.3930530116051951</c:v>
                </c:pt>
                <c:pt idx="9">
                  <c:v>3.3641345681155954</c:v>
                </c:pt>
                <c:pt idx="10">
                  <c:v>3.0940563047928027</c:v>
                </c:pt>
                <c:pt idx="11">
                  <c:v>2.9842965460288751</c:v>
                </c:pt>
                <c:pt idx="12">
                  <c:v>2.5548874099790009</c:v>
                </c:pt>
                <c:pt idx="13">
                  <c:v>2.4769517250710971</c:v>
                </c:pt>
                <c:pt idx="14">
                  <c:v>2.2455797348213791</c:v>
                </c:pt>
                <c:pt idx="15">
                  <c:v>4.2663864449269173</c:v>
                </c:pt>
                <c:pt idx="16">
                  <c:v>3.9236965397855927</c:v>
                </c:pt>
                <c:pt idx="17">
                  <c:v>5.4161745882754575</c:v>
                </c:pt>
                <c:pt idx="18">
                  <c:v>4.5458717416500871</c:v>
                </c:pt>
                <c:pt idx="19">
                  <c:v>1.5718179143239031</c:v>
                </c:pt>
                <c:pt idx="20">
                  <c:v>1.1493580838446871</c:v>
                </c:pt>
                <c:pt idx="21">
                  <c:v>1.20941800256682</c:v>
                </c:pt>
                <c:pt idx="22">
                  <c:v>0.85348539293332859</c:v>
                </c:pt>
                <c:pt idx="23">
                  <c:v>-0.46827393027708553</c:v>
                </c:pt>
                <c:pt idx="24">
                  <c:v>-0.40667487126440083</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numCache>
            </c:numRef>
          </c:val>
          <c:smooth val="0"/>
        </c:ser>
        <c:dLbls>
          <c:showLegendKey val="0"/>
          <c:showVal val="0"/>
          <c:showCatName val="0"/>
          <c:showSerName val="0"/>
          <c:showPercent val="0"/>
          <c:showBubbleSize val="0"/>
        </c:dLbls>
        <c:marker val="1"/>
        <c:smooth val="0"/>
        <c:axId val="296492416"/>
        <c:axId val="296518784"/>
      </c:lineChart>
      <c:catAx>
        <c:axId val="2964924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96518784"/>
        <c:crosses val="autoZero"/>
        <c:auto val="1"/>
        <c:lblAlgn val="ctr"/>
        <c:lblOffset val="100"/>
        <c:tickLblSkip val="1"/>
        <c:tickMarkSkip val="1"/>
        <c:noMultiLvlLbl val="0"/>
      </c:catAx>
      <c:valAx>
        <c:axId val="296518784"/>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96492416"/>
        <c:crosses val="autoZero"/>
        <c:crossBetween val="between"/>
        <c:majorUnit val="4"/>
      </c:valAx>
      <c:spPr>
        <a:noFill/>
        <a:ln w="25400">
          <a:noFill/>
        </a:ln>
      </c:spPr>
    </c:plotArea>
    <c:legend>
      <c:legendPos val="t"/>
      <c:layout>
        <c:manualLayout>
          <c:xMode val="edge"/>
          <c:yMode val="edge"/>
          <c:x val="4.5036323247817513E-2"/>
          <c:y val="7.4931142479537097E-2"/>
          <c:w val="0.4230537051089026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85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1.4820029920686859</c:v>
                </c:pt>
                <c:pt idx="2">
                  <c:v>1.4432256358193987</c:v>
                </c:pt>
                <c:pt idx="3">
                  <c:v>2.1002219372336635</c:v>
                </c:pt>
                <c:pt idx="4">
                  <c:v>1.7329468591756083</c:v>
                </c:pt>
                <c:pt idx="5">
                  <c:v>1.8713897946172546</c:v>
                </c:pt>
                <c:pt idx="6">
                  <c:v>1.3295060847459694</c:v>
                </c:pt>
                <c:pt idx="7">
                  <c:v>1.0469650822258159</c:v>
                </c:pt>
                <c:pt idx="8">
                  <c:v>0.94056465319580052</c:v>
                </c:pt>
                <c:pt idx="9">
                  <c:v>0.58977516145699826</c:v>
                </c:pt>
                <c:pt idx="10">
                  <c:v>0.67248291919549696</c:v>
                </c:pt>
                <c:pt idx="11">
                  <c:v>0.4645812163408059</c:v>
                </c:pt>
                <c:pt idx="12">
                  <c:v>-2.7597539209722457E-3</c:v>
                </c:pt>
                <c:pt idx="13">
                  <c:v>-0.38018393237195713</c:v>
                </c:pt>
                <c:pt idx="14">
                  <c:v>-0.94455680918672813</c:v>
                </c:pt>
                <c:pt idx="15">
                  <c:v>-0.20813327608145032</c:v>
                </c:pt>
                <c:pt idx="16">
                  <c:v>-0.65939936723960901</c:v>
                </c:pt>
                <c:pt idx="17">
                  <c:v>-2.0652794844818199</c:v>
                </c:pt>
                <c:pt idx="18">
                  <c:v>-2.0205638862785444</c:v>
                </c:pt>
                <c:pt idx="19">
                  <c:v>-1.2913296003080945</c:v>
                </c:pt>
                <c:pt idx="20">
                  <c:v>-1.7855902934852805</c:v>
                </c:pt>
                <c:pt idx="21">
                  <c:v>-1.1439091468595519</c:v>
                </c:pt>
                <c:pt idx="22">
                  <c:v>-1.207832020627696</c:v>
                </c:pt>
                <c:pt idx="23">
                  <c:v>-0.62597908109822942</c:v>
                </c:pt>
                <c:pt idx="24">
                  <c:v>-0.2408381789987899</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1.6669001416110181</c:v>
                </c:pt>
                <c:pt idx="2">
                  <c:v>1.337766814890198</c:v>
                </c:pt>
                <c:pt idx="3">
                  <c:v>2.2662265668910173</c:v>
                </c:pt>
                <c:pt idx="4">
                  <c:v>2.2253533740523079</c:v>
                </c:pt>
                <c:pt idx="5">
                  <c:v>1.8053164427249586</c:v>
                </c:pt>
                <c:pt idx="6">
                  <c:v>1.7151061848887452</c:v>
                </c:pt>
                <c:pt idx="7">
                  <c:v>2.2146485865636221</c:v>
                </c:pt>
                <c:pt idx="8">
                  <c:v>2.1728463567959273</c:v>
                </c:pt>
                <c:pt idx="9">
                  <c:v>1.6726246178386652</c:v>
                </c:pt>
                <c:pt idx="10">
                  <c:v>1.403475512586553</c:v>
                </c:pt>
                <c:pt idx="11">
                  <c:v>1.3262264649377493</c:v>
                </c:pt>
                <c:pt idx="12">
                  <c:v>0.92542626678118567</c:v>
                </c:pt>
                <c:pt idx="13">
                  <c:v>1.3838424288675477</c:v>
                </c:pt>
                <c:pt idx="14">
                  <c:v>1.1465506774578951</c:v>
                </c:pt>
                <c:pt idx="15">
                  <c:v>1.8776113186136409</c:v>
                </c:pt>
                <c:pt idx="16">
                  <c:v>1.6849116172666594</c:v>
                </c:pt>
                <c:pt idx="17">
                  <c:v>0.93419940390032186</c:v>
                </c:pt>
                <c:pt idx="18">
                  <c:v>0.22707310765776642</c:v>
                </c:pt>
                <c:pt idx="19">
                  <c:v>0.41026270154815392</c:v>
                </c:pt>
                <c:pt idx="20">
                  <c:v>-1.2197128931118855E-2</c:v>
                </c:pt>
                <c:pt idx="21">
                  <c:v>-0.52255460155540223</c:v>
                </c:pt>
                <c:pt idx="22">
                  <c:v>-0.87848721118889661</c:v>
                </c:pt>
                <c:pt idx="23">
                  <c:v>-0.87430601298076471</c:v>
                </c:pt>
                <c:pt idx="24">
                  <c:v>-0.99803804705681132</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numCache>
            </c:numRef>
          </c:val>
          <c:smooth val="0"/>
        </c:ser>
        <c:dLbls>
          <c:showLegendKey val="0"/>
          <c:showVal val="0"/>
          <c:showCatName val="0"/>
          <c:showSerName val="0"/>
          <c:showPercent val="0"/>
          <c:showBubbleSize val="0"/>
        </c:dLbls>
        <c:marker val="1"/>
        <c:smooth val="0"/>
        <c:axId val="297312640"/>
        <c:axId val="297314176"/>
      </c:lineChart>
      <c:catAx>
        <c:axId val="2973126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97314176"/>
        <c:crosses val="autoZero"/>
        <c:auto val="1"/>
        <c:lblAlgn val="ctr"/>
        <c:lblOffset val="100"/>
        <c:tickLblSkip val="1"/>
        <c:tickMarkSkip val="1"/>
        <c:noMultiLvlLbl val="0"/>
      </c:catAx>
      <c:valAx>
        <c:axId val="297314176"/>
        <c:scaling>
          <c:orientation val="minMax"/>
          <c:max val="6"/>
          <c:min val="-6"/>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97312640"/>
        <c:crosses val="autoZero"/>
        <c:crossBetween val="between"/>
        <c:majorUnit val="2"/>
      </c:valAx>
      <c:spPr>
        <a:noFill/>
        <a:ln w="25409">
          <a:noFill/>
        </a:ln>
      </c:spPr>
    </c:plotArea>
    <c:legend>
      <c:legendPos val="t"/>
      <c:layout>
        <c:manualLayout>
          <c:xMode val="edge"/>
          <c:yMode val="edge"/>
          <c:x val="4.5078618865097578E-2"/>
          <c:y val="7.4931168485456792E-2"/>
          <c:w val="0.42022896295079615"/>
          <c:h val="6.905710629640467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97"/>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56655.773347598377</c:v>
                </c:pt>
                <c:pt idx="1">
                  <c:v>56802.037603246041</c:v>
                </c:pt>
                <c:pt idx="2">
                  <c:v>56600.150075867772</c:v>
                </c:pt>
                <c:pt idx="3">
                  <c:v>65900</c:v>
                </c:pt>
                <c:pt idx="4">
                  <c:v>65397.023809523816</c:v>
                </c:pt>
                <c:pt idx="5" formatCode="#,##0_ ">
                  <c:v>64531.69642857142</c:v>
                </c:pt>
                <c:pt idx="6" formatCode="_(* #,##0_);_(* \(#,##0\);_(* &quot;-&quot;_);_(@_)">
                  <c:v>62221.895424836606</c:v>
                </c:pt>
                <c:pt idx="7">
                  <c:v>62221.895424836606</c:v>
                </c:pt>
                <c:pt idx="8">
                  <c:v>61821.895424836606</c:v>
                </c:pt>
                <c:pt idx="9">
                  <c:v>60795.051896617602</c:v>
                </c:pt>
                <c:pt idx="10">
                  <c:v>59379.820927827372</c:v>
                </c:pt>
                <c:pt idx="11">
                  <c:v>59621.121329502603</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layout>
                <c:manualLayout>
                  <c:x val="-1.6944022591013606E-2"/>
                  <c:y val="-0.15768725361366623"/>
                </c:manualLayout>
              </c:layout>
              <c:dLblPos val="outEnd"/>
              <c:showLegendKey val="0"/>
              <c:showVal val="1"/>
              <c:showCatName val="0"/>
              <c:showSerName val="0"/>
              <c:showPercent val="0"/>
              <c:showBubbleSize val="0"/>
            </c:dLbl>
            <c:dLblPos val="outEnd"/>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57750</c:v>
                </c:pt>
                <c:pt idx="1">
                  <c:v>57750</c:v>
                </c:pt>
                <c:pt idx="2">
                  <c:v>57887.5</c:v>
                </c:pt>
                <c:pt idx="3">
                  <c:v>57887.5</c:v>
                </c:pt>
              </c:numCache>
            </c:numRef>
          </c:val>
        </c:ser>
        <c:dLbls>
          <c:showLegendKey val="0"/>
          <c:showVal val="0"/>
          <c:showCatName val="0"/>
          <c:showSerName val="0"/>
          <c:showPercent val="0"/>
          <c:showBubbleSize val="0"/>
        </c:dLbls>
        <c:gapWidth val="100"/>
        <c:axId val="296970880"/>
        <c:axId val="2969798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layout>
                <c:manualLayout>
                  <c:x val="-3.8475129453094982E-2"/>
                  <c:y val="9.0670170827858082E-2"/>
                </c:manualLayout>
              </c:layout>
              <c:dLblPos val="r"/>
              <c:showLegendKey val="0"/>
              <c:showVal val="1"/>
              <c:showCatName val="0"/>
              <c:showSerName val="0"/>
              <c:showPercent val="0"/>
              <c:showBubbleSize val="0"/>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-3.9059387443594509E-2</c:v>
                </c:pt>
                <c:pt idx="1">
                  <c:v>-1.4175276437116335E-2</c:v>
                </c:pt>
                <c:pt idx="2">
                  <c:v>-1.0665278150026301E-2</c:v>
                </c:pt>
                <c:pt idx="3">
                  <c:v>7.9493130502085972E-3</c:v>
                </c:pt>
              </c:numCache>
            </c:numRef>
          </c:val>
          <c:smooth val="0"/>
        </c:ser>
        <c:dLbls>
          <c:showLegendKey val="0"/>
          <c:showVal val="0"/>
          <c:showCatName val="0"/>
          <c:showSerName val="0"/>
          <c:showPercent val="0"/>
          <c:showBubbleSize val="0"/>
        </c:dLbls>
        <c:marker val="1"/>
        <c:smooth val="0"/>
        <c:axId val="297002496"/>
        <c:axId val="297004032"/>
      </c:lineChart>
      <c:catAx>
        <c:axId val="29697088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96979840"/>
        <c:crosses val="autoZero"/>
        <c:auto val="1"/>
        <c:lblAlgn val="ctr"/>
        <c:lblOffset val="100"/>
        <c:noMultiLvlLbl val="0"/>
      </c:catAx>
      <c:valAx>
        <c:axId val="296979840"/>
        <c:scaling>
          <c:orientation val="minMax"/>
          <c:max val="67000"/>
          <c:min val="55000"/>
        </c:scaling>
        <c:delete val="0"/>
        <c:axPos val="l"/>
        <c:numFmt formatCode="0_);[Red]\(0\)" sourceLinked="0"/>
        <c:majorTickMark val="out"/>
        <c:minorTickMark val="none"/>
        <c:tickLblPos val="nextTo"/>
        <c:txPr>
          <a:bodyPr/>
          <a:lstStyle/>
          <a:p>
            <a:pPr>
              <a:defRPr>
                <a:latin typeface="+mn-lt"/>
              </a:defRPr>
            </a:pPr>
            <a:endParaRPr lang="zh-CN"/>
          </a:p>
        </c:txPr>
        <c:crossAx val="296970880"/>
        <c:crosses val="autoZero"/>
        <c:crossBetween val="between"/>
        <c:majorUnit val="2000"/>
      </c:valAx>
      <c:catAx>
        <c:axId val="297002496"/>
        <c:scaling>
          <c:orientation val="minMax"/>
        </c:scaling>
        <c:delete val="1"/>
        <c:axPos val="b"/>
        <c:majorTickMark val="out"/>
        <c:minorTickMark val="none"/>
        <c:tickLblPos val="none"/>
        <c:crossAx val="297004032"/>
        <c:crosses val="autoZero"/>
        <c:auto val="1"/>
        <c:lblAlgn val="ctr"/>
        <c:lblOffset val="100"/>
        <c:noMultiLvlLbl val="0"/>
      </c:catAx>
      <c:valAx>
        <c:axId val="297004032"/>
        <c:scaling>
          <c:orientation val="minMax"/>
          <c:max val="0.13"/>
          <c:min val="-6.0000000000000032E-2"/>
        </c:scaling>
        <c:delete val="0"/>
        <c:axPos val="r"/>
        <c:numFmt formatCode="0.0%" sourceLinked="0"/>
        <c:majorTickMark val="out"/>
        <c:minorTickMark val="none"/>
        <c:tickLblPos val="nextTo"/>
        <c:txPr>
          <a:bodyPr/>
          <a:lstStyle/>
          <a:p>
            <a:pPr>
              <a:defRPr>
                <a:latin typeface="+mn-lt"/>
              </a:defRPr>
            </a:pPr>
            <a:endParaRPr lang="zh-CN"/>
          </a:p>
        </c:txPr>
        <c:crossAx val="297002496"/>
        <c:crosses val="max"/>
        <c:crossBetween val="between"/>
        <c:majorUnit val="4.0000000000000022E-2"/>
      </c:valAx>
      <c:spPr>
        <a:noFill/>
        <a:ln w="25400">
          <a:noFill/>
        </a:ln>
      </c:spPr>
    </c:plotArea>
    <c:legend>
      <c:legendPos val="t"/>
      <c:layout>
        <c:manualLayout>
          <c:xMode val="edge"/>
          <c:yMode val="edge"/>
          <c:x val="0.14740328648203038"/>
          <c:y val="1.6132432264864809E-3"/>
          <c:w val="0.74538642645415965"/>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3"/>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95878.319305225494</c:v>
                </c:pt>
                <c:pt idx="1">
                  <c:v>95465.379529744459</c:v>
                </c:pt>
                <c:pt idx="2">
                  <c:v>94301.680107526889</c:v>
                </c:pt>
                <c:pt idx="3" formatCode="_ * #,##0_ ;_ * \-#,##0_ ;_ * &quot;-&quot;??_ ;_ @_ ">
                  <c:v>92401.515151515152</c:v>
                </c:pt>
                <c:pt idx="4" formatCode="_ * #,##0_ ;_ * \-#,##0_ ;_ * &quot;-&quot;??_ ;_ @_ ">
                  <c:v>90864.92424242424</c:v>
                </c:pt>
                <c:pt idx="5" formatCode="#,##0_ ">
                  <c:v>90615.681818181823</c:v>
                </c:pt>
                <c:pt idx="6" formatCode="#,##0_ ">
                  <c:v>89472.153846153844</c:v>
                </c:pt>
                <c:pt idx="7" formatCode="#,##0_ ">
                  <c:v>89122.153846153844</c:v>
                </c:pt>
                <c:pt idx="8" formatCode="#,##0_ ">
                  <c:v>88772.153846153844</c:v>
                </c:pt>
                <c:pt idx="9" formatCode="#,##0_ ">
                  <c:v>85654.487410647605</c:v>
                </c:pt>
                <c:pt idx="10" formatCode="#,##0_ ">
                  <c:v>85757.955889025383</c:v>
                </c:pt>
                <c:pt idx="11" formatCode="#,##0_ ">
                  <c:v>86802.719489560433</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layout>
                <c:manualLayout>
                  <c:x val="-2.4205746558591309E-3"/>
                  <c:y val="-7.2274566204848567E-2"/>
                </c:manualLayout>
              </c:layout>
              <c:dLblPos val="outEnd"/>
              <c:showLegendKey val="0"/>
              <c:showVal val="1"/>
              <c:showCatName val="0"/>
              <c:showSerName val="0"/>
              <c:showPercent val="0"/>
              <c:showBubbleSize val="0"/>
            </c:dLbl>
            <c:dLblPos val="ctr"/>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93483.333333333328</c:v>
                </c:pt>
                <c:pt idx="1">
                  <c:v>87730.769230769234</c:v>
                </c:pt>
                <c:pt idx="2">
                  <c:v>85907.692307692312</c:v>
                </c:pt>
                <c:pt idx="3" formatCode="_ * #,##0_ ;_ * \-#,##0_ ;_ * &quot;-&quot;??_ ;_ @_ ">
                  <c:v>89850</c:v>
                </c:pt>
              </c:numCache>
            </c:numRef>
          </c:val>
        </c:ser>
        <c:dLbls>
          <c:showLegendKey val="0"/>
          <c:showVal val="0"/>
          <c:showCatName val="0"/>
          <c:showSerName val="0"/>
          <c:showPercent val="0"/>
          <c:showBubbleSize val="0"/>
        </c:dLbls>
        <c:gapWidth val="100"/>
        <c:axId val="297616896"/>
        <c:axId val="29761843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6.8447560817495826E-2</c:v>
                </c:pt>
                <c:pt idx="1">
                  <c:v>4.5161593832981198E-2</c:v>
                </c:pt>
                <c:pt idx="2">
                  <c:v>3.3380463758069301E-2</c:v>
                </c:pt>
                <c:pt idx="3">
                  <c:v>1.5644329887455399E-2</c:v>
                </c:pt>
              </c:numCache>
            </c:numRef>
          </c:val>
          <c:smooth val="0"/>
        </c:ser>
        <c:dLbls>
          <c:showLegendKey val="0"/>
          <c:showVal val="0"/>
          <c:showCatName val="0"/>
          <c:showSerName val="0"/>
          <c:showPercent val="0"/>
          <c:showBubbleSize val="0"/>
        </c:dLbls>
        <c:marker val="1"/>
        <c:smooth val="0"/>
        <c:axId val="297698048"/>
        <c:axId val="297699584"/>
      </c:lineChart>
      <c:catAx>
        <c:axId val="29761689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97618432"/>
        <c:crosses val="autoZero"/>
        <c:auto val="1"/>
        <c:lblAlgn val="ctr"/>
        <c:lblOffset val="100"/>
        <c:noMultiLvlLbl val="0"/>
      </c:catAx>
      <c:valAx>
        <c:axId val="297618432"/>
        <c:scaling>
          <c:orientation val="minMax"/>
          <c:max val="105000"/>
          <c:min val="80000"/>
        </c:scaling>
        <c:delete val="0"/>
        <c:axPos val="l"/>
        <c:numFmt formatCode="0_);[Red]\(0\)" sourceLinked="0"/>
        <c:majorTickMark val="out"/>
        <c:minorTickMark val="none"/>
        <c:tickLblPos val="nextTo"/>
        <c:txPr>
          <a:bodyPr/>
          <a:lstStyle/>
          <a:p>
            <a:pPr>
              <a:defRPr>
                <a:latin typeface="+mn-lt"/>
              </a:defRPr>
            </a:pPr>
            <a:endParaRPr lang="zh-CN"/>
          </a:p>
        </c:txPr>
        <c:crossAx val="297616896"/>
        <c:crosses val="autoZero"/>
        <c:crossBetween val="between"/>
        <c:majorUnit val="5000"/>
      </c:valAx>
      <c:catAx>
        <c:axId val="297698048"/>
        <c:scaling>
          <c:orientation val="minMax"/>
        </c:scaling>
        <c:delete val="1"/>
        <c:axPos val="b"/>
        <c:majorTickMark val="out"/>
        <c:minorTickMark val="none"/>
        <c:tickLblPos val="none"/>
        <c:crossAx val="297699584"/>
        <c:crosses val="autoZero"/>
        <c:auto val="1"/>
        <c:lblAlgn val="ctr"/>
        <c:lblOffset val="100"/>
        <c:noMultiLvlLbl val="0"/>
      </c:catAx>
      <c:valAx>
        <c:axId val="297699584"/>
        <c:scaling>
          <c:orientation val="minMax"/>
          <c:max val="0.1"/>
          <c:min val="0"/>
        </c:scaling>
        <c:delete val="0"/>
        <c:axPos val="r"/>
        <c:numFmt formatCode="0.0%" sourceLinked="0"/>
        <c:majorTickMark val="out"/>
        <c:minorTickMark val="none"/>
        <c:tickLblPos val="nextTo"/>
        <c:crossAx val="297698048"/>
        <c:crosses val="max"/>
        <c:crossBetween val="between"/>
        <c:majorUnit val="2.0000000000000011E-2"/>
      </c:valAx>
      <c:spPr>
        <a:noFill/>
        <a:ln w="25399">
          <a:noFill/>
        </a:ln>
      </c:spPr>
    </c:plotArea>
    <c:legend>
      <c:legendPos val="t"/>
      <c:layout>
        <c:manualLayout>
          <c:xMode val="edge"/>
          <c:yMode val="edge"/>
          <c:x val="0.14792524858397443"/>
          <c:y val="0"/>
          <c:w val="0.74171934751981616"/>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73511846051371"/>
          <c:y val="0.176007504407726"/>
          <c:w val="0.74150897185556208"/>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81583.415835160267</c:v>
                </c:pt>
                <c:pt idx="1">
                  <c:v>81262.976827094477</c:v>
                </c:pt>
                <c:pt idx="2">
                  <c:v>81426.381919626088</c:v>
                </c:pt>
                <c:pt idx="3">
                  <c:v>81345.861863263824</c:v>
                </c:pt>
                <c:pt idx="4">
                  <c:v>80453.018796744291</c:v>
                </c:pt>
                <c:pt idx="5">
                  <c:v>80021.763149704333</c:v>
                </c:pt>
                <c:pt idx="6">
                  <c:v>78913.333333333328</c:v>
                </c:pt>
                <c:pt idx="7">
                  <c:v>78213.333333333328</c:v>
                </c:pt>
                <c:pt idx="8">
                  <c:v>77963.333333333328</c:v>
                </c:pt>
                <c:pt idx="9">
                  <c:v>76245.153862040504</c:v>
                </c:pt>
                <c:pt idx="10">
                  <c:v>76052.122049925907</c:v>
                </c:pt>
                <c:pt idx="11">
                  <c:v>74396.731907580601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layout>
                <c:manualLayout>
                  <c:x val="-2.4205760399185834E-3"/>
                  <c:y val="-0.24704336399474372"/>
                </c:manualLayout>
              </c:layout>
              <c:showLegendKey val="0"/>
              <c:showVal val="1"/>
              <c:showCatName val="0"/>
              <c:showSerName val="0"/>
              <c:showPercent val="0"/>
              <c:showBubbleSize val="0"/>
            </c:dLbl>
            <c:dLbl>
              <c:idx val="11"/>
              <c:layout>
                <c:manualLayout>
                  <c:x val="-1.9364608319348327E-2"/>
                  <c:y val="-0.31011826544021054"/>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74022.222222222219</c:v>
                </c:pt>
                <c:pt idx="1">
                  <c:v>74172.222222222219</c:v>
                </c:pt>
                <c:pt idx="2">
                  <c:v>74022.222222222219</c:v>
                </c:pt>
                <c:pt idx="3">
                  <c:v>73553.333333333328</c:v>
                </c:pt>
              </c:numCache>
            </c:numRef>
          </c:val>
        </c:ser>
        <c:dLbls>
          <c:showLegendKey val="0"/>
          <c:showVal val="0"/>
          <c:showCatName val="0"/>
          <c:showSerName val="0"/>
          <c:showPercent val="0"/>
          <c:showBubbleSize val="0"/>
        </c:dLbls>
        <c:gapWidth val="100"/>
        <c:axId val="296597760"/>
        <c:axId val="29697792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layout>
                <c:manualLayout>
                  <c:x val="-3.8475151452774463E-2"/>
                  <c:y val="8.2785808147174775E-2"/>
                </c:manualLayout>
              </c:layout>
              <c:dLblPos val="r"/>
              <c:showLegendKey val="0"/>
              <c:showVal val="1"/>
              <c:showCatName val="0"/>
              <c:showSerName val="0"/>
              <c:showPercent val="0"/>
              <c:showBubbleSize val="0"/>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7.393745030810478E-2</c:v>
                </c:pt>
                <c:pt idx="1">
                  <c:v>1.4829542232318868E-2</c:v>
                </c:pt>
                <c:pt idx="2">
                  <c:v>1.273639483023589E-2</c:v>
                </c:pt>
                <c:pt idx="3">
                  <c:v>2.0265379570517234E-2</c:v>
                </c:pt>
              </c:numCache>
            </c:numRef>
          </c:val>
          <c:smooth val="0"/>
        </c:ser>
        <c:dLbls>
          <c:showLegendKey val="0"/>
          <c:showVal val="0"/>
          <c:showCatName val="0"/>
          <c:showSerName val="0"/>
          <c:showPercent val="0"/>
          <c:showBubbleSize val="0"/>
        </c:dLbls>
        <c:marker val="1"/>
        <c:smooth val="0"/>
        <c:axId val="299184896"/>
        <c:axId val="299186432"/>
      </c:lineChart>
      <c:catAx>
        <c:axId val="29659776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96977920"/>
        <c:crosses val="autoZero"/>
        <c:auto val="1"/>
        <c:lblAlgn val="ctr"/>
        <c:lblOffset val="100"/>
        <c:noMultiLvlLbl val="0"/>
      </c:catAx>
      <c:valAx>
        <c:axId val="296977920"/>
        <c:scaling>
          <c:orientation val="minMax"/>
          <c:max val="90000"/>
          <c:min val="70000"/>
        </c:scaling>
        <c:delete val="0"/>
        <c:axPos val="l"/>
        <c:numFmt formatCode="0_);[Red]\(0\)" sourceLinked="0"/>
        <c:majorTickMark val="out"/>
        <c:minorTickMark val="none"/>
        <c:tickLblPos val="nextTo"/>
        <c:txPr>
          <a:bodyPr/>
          <a:lstStyle/>
          <a:p>
            <a:pPr>
              <a:defRPr>
                <a:latin typeface="+mn-lt"/>
              </a:defRPr>
            </a:pPr>
            <a:endParaRPr lang="zh-CN"/>
          </a:p>
        </c:txPr>
        <c:crossAx val="296597760"/>
        <c:crosses val="autoZero"/>
        <c:crossBetween val="between"/>
        <c:majorUnit val="5000"/>
      </c:valAx>
      <c:catAx>
        <c:axId val="299184896"/>
        <c:scaling>
          <c:orientation val="minMax"/>
        </c:scaling>
        <c:delete val="1"/>
        <c:axPos val="b"/>
        <c:majorTickMark val="out"/>
        <c:minorTickMark val="none"/>
        <c:tickLblPos val="none"/>
        <c:crossAx val="299186432"/>
        <c:crosses val="autoZero"/>
        <c:auto val="1"/>
        <c:lblAlgn val="ctr"/>
        <c:lblOffset val="100"/>
        <c:noMultiLvlLbl val="0"/>
      </c:catAx>
      <c:valAx>
        <c:axId val="299186432"/>
        <c:scaling>
          <c:orientation val="minMax"/>
          <c:max val="0.12000000000000002"/>
          <c:min val="-4.0000000000000022E-2"/>
        </c:scaling>
        <c:delete val="0"/>
        <c:axPos val="r"/>
        <c:numFmt formatCode="0.0%" sourceLinked="0"/>
        <c:majorTickMark val="out"/>
        <c:minorTickMark val="none"/>
        <c:tickLblPos val="nextTo"/>
        <c:crossAx val="299184896"/>
        <c:crosses val="max"/>
        <c:crossBetween val="between"/>
        <c:majorUnit val="4.0000000000000022E-2"/>
      </c:valAx>
      <c:spPr>
        <a:noFill/>
        <a:ln w="25389">
          <a:noFill/>
        </a:ln>
      </c:spPr>
    </c:plotArea>
    <c:legend>
      <c:legendPos val="t"/>
      <c:layout>
        <c:manualLayout>
          <c:xMode val="edge"/>
          <c:yMode val="edge"/>
          <c:x val="0.14731740136867374"/>
          <c:y val="0"/>
          <c:w val="0.74042295277875469"/>
          <c:h val="0.11183502850579946"/>
        </c:manualLayout>
      </c:layout>
      <c:overlay val="0"/>
      <c:txPr>
        <a:bodyPr/>
        <a:lstStyle/>
        <a:p>
          <a:pPr>
            <a:defRPr sz="1194">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91224.151515151505</c:v>
                </c:pt>
                <c:pt idx="1">
                  <c:v>91038.219696969696</c:v>
                </c:pt>
                <c:pt idx="2">
                  <c:v>89395.512820512828</c:v>
                </c:pt>
                <c:pt idx="3">
                  <c:v>88410.042735042734</c:v>
                </c:pt>
                <c:pt idx="4">
                  <c:v>87638.675213675218</c:v>
                </c:pt>
                <c:pt idx="5">
                  <c:v>86773.9010989011</c:v>
                </c:pt>
                <c:pt idx="6" formatCode="_(* #,##0_);_(* \(#,##0\);_(* &quot;-&quot;_);_(@_)">
                  <c:v>85902.67857142858</c:v>
                </c:pt>
                <c:pt idx="7">
                  <c:v>85027.67857142858</c:v>
                </c:pt>
                <c:pt idx="8">
                  <c:v>84213.17857142858</c:v>
                </c:pt>
                <c:pt idx="9">
                  <c:v>87437.172242314657</c:v>
                </c:pt>
                <c:pt idx="10">
                  <c:v>91750.201271783881</c:v>
                </c:pt>
                <c:pt idx="11">
                  <c:v>90581.280876968303</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11"/>
              <c:layout>
                <c:manualLayout>
                  <c:x val="-1.4523447935154518E-2"/>
                  <c:y val="-7.8843626806833156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92892.857142857145</c:v>
                </c:pt>
                <c:pt idx="1">
                  <c:v>92892.857142857145</c:v>
                </c:pt>
                <c:pt idx="2">
                  <c:v>91521.428571428565</c:v>
                </c:pt>
                <c:pt idx="3">
                  <c:v>90635.71428571429</c:v>
                </c:pt>
              </c:numCache>
            </c:numRef>
          </c:val>
        </c:ser>
        <c:dLbls>
          <c:showLegendKey val="0"/>
          <c:showVal val="0"/>
          <c:showCatName val="0"/>
          <c:showSerName val="0"/>
          <c:showPercent val="0"/>
          <c:showBubbleSize val="0"/>
        </c:dLbls>
        <c:gapWidth val="100"/>
        <c:axId val="299419136"/>
        <c:axId val="29942067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5.1410904066954206E-2</c:v>
                </c:pt>
                <c:pt idx="1">
                  <c:v>5.1410904066954206E-2</c:v>
                </c:pt>
                <c:pt idx="2">
                  <c:v>3.2828029242048397E-2</c:v>
                </c:pt>
                <c:pt idx="3">
                  <c:v>6.9640431683033899E-3</c:v>
                </c:pt>
              </c:numCache>
            </c:numRef>
          </c:val>
          <c:smooth val="0"/>
        </c:ser>
        <c:dLbls>
          <c:showLegendKey val="0"/>
          <c:showVal val="0"/>
          <c:showCatName val="0"/>
          <c:showSerName val="0"/>
          <c:showPercent val="0"/>
          <c:showBubbleSize val="0"/>
        </c:dLbls>
        <c:marker val="1"/>
        <c:smooth val="0"/>
        <c:axId val="299430656"/>
        <c:axId val="299432192"/>
      </c:lineChart>
      <c:catAx>
        <c:axId val="29941913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99420672"/>
        <c:crosses val="autoZero"/>
        <c:auto val="1"/>
        <c:lblAlgn val="ctr"/>
        <c:lblOffset val="100"/>
        <c:noMultiLvlLbl val="0"/>
      </c:catAx>
      <c:valAx>
        <c:axId val="299420672"/>
        <c:scaling>
          <c:orientation val="minMax"/>
          <c:max val="120000"/>
          <c:min val="70000"/>
        </c:scaling>
        <c:delete val="0"/>
        <c:axPos val="l"/>
        <c:numFmt formatCode="0_);[Red]\(0\)" sourceLinked="0"/>
        <c:majorTickMark val="out"/>
        <c:minorTickMark val="none"/>
        <c:tickLblPos val="nextTo"/>
        <c:txPr>
          <a:bodyPr/>
          <a:lstStyle/>
          <a:p>
            <a:pPr>
              <a:defRPr>
                <a:latin typeface="+mn-lt"/>
              </a:defRPr>
            </a:pPr>
            <a:endParaRPr lang="zh-CN"/>
          </a:p>
        </c:txPr>
        <c:crossAx val="299419136"/>
        <c:crosses val="autoZero"/>
        <c:crossBetween val="between"/>
        <c:majorUnit val="8000"/>
      </c:valAx>
      <c:catAx>
        <c:axId val="299430656"/>
        <c:scaling>
          <c:orientation val="minMax"/>
        </c:scaling>
        <c:delete val="1"/>
        <c:axPos val="b"/>
        <c:majorTickMark val="out"/>
        <c:minorTickMark val="none"/>
        <c:tickLblPos val="none"/>
        <c:crossAx val="299432192"/>
        <c:crosses val="autoZero"/>
        <c:auto val="1"/>
        <c:lblAlgn val="ctr"/>
        <c:lblOffset val="100"/>
        <c:noMultiLvlLbl val="0"/>
      </c:catAx>
      <c:valAx>
        <c:axId val="299432192"/>
        <c:scaling>
          <c:orientation val="minMax"/>
          <c:max val="0.15000000000000002"/>
          <c:min val="-5.000000000000001E-2"/>
        </c:scaling>
        <c:delete val="0"/>
        <c:axPos val="r"/>
        <c:numFmt formatCode="0.0%" sourceLinked="0"/>
        <c:majorTickMark val="out"/>
        <c:minorTickMark val="none"/>
        <c:tickLblPos val="nextTo"/>
        <c:txPr>
          <a:bodyPr/>
          <a:lstStyle/>
          <a:p>
            <a:pPr>
              <a:defRPr>
                <a:latin typeface="+mn-lt"/>
              </a:defRPr>
            </a:pPr>
            <a:endParaRPr lang="zh-CN"/>
          </a:p>
        </c:txPr>
        <c:crossAx val="299430656"/>
        <c:crosses val="max"/>
        <c:crossBetween val="between"/>
        <c:majorUnit val="0.05"/>
      </c:valAx>
      <c:spPr>
        <a:noFill/>
        <a:ln w="25399">
          <a:noFill/>
        </a:ln>
      </c:spPr>
    </c:plotArea>
    <c:legend>
      <c:legendPos val="t"/>
      <c:layout>
        <c:manualLayout>
          <c:xMode val="edge"/>
          <c:yMode val="edge"/>
          <c:x val="0.14740328648203038"/>
          <c:y val="1.6132432264864827E-3"/>
          <c:w val="0.74782173824502862"/>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6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0.91711658783437677</c:v>
                </c:pt>
                <c:pt idx="2">
                  <c:v>1.3196840140165644</c:v>
                </c:pt>
                <c:pt idx="3">
                  <c:v>1.6432310950526663</c:v>
                </c:pt>
                <c:pt idx="4">
                  <c:v>1.1202331922894215</c:v>
                </c:pt>
                <c:pt idx="5">
                  <c:v>1.7404224494041776</c:v>
                </c:pt>
                <c:pt idx="6">
                  <c:v>-0.02</c:v>
                </c:pt>
                <c:pt idx="7">
                  <c:v>-1.7439456132536058</c:v>
                </c:pt>
                <c:pt idx="8">
                  <c:v>-1.4312816340203871</c:v>
                </c:pt>
                <c:pt idx="9">
                  <c:v>-1.7667814329446641</c:v>
                </c:pt>
                <c:pt idx="10">
                  <c:v>0.51261454095938852</c:v>
                </c:pt>
                <c:pt idx="11">
                  <c:v>3.3089264012384101</c:v>
                </c:pt>
                <c:pt idx="12">
                  <c:v>4.0906628959320734</c:v>
                </c:pt>
                <c:pt idx="13">
                  <c:v>4.0787722635110324</c:v>
                </c:pt>
                <c:pt idx="14">
                  <c:v>3.6784997488569227</c:v>
                </c:pt>
                <c:pt idx="15">
                  <c:v>4.2726211491127986</c:v>
                </c:pt>
                <c:pt idx="16">
                  <c:v>3.7221029030654273</c:v>
                </c:pt>
                <c:pt idx="17" formatCode="0.00_ ;[Red]\-0.00\ ">
                  <c:v>2.1785981919523634</c:v>
                </c:pt>
                <c:pt idx="18">
                  <c:v>1.7728138951126793</c:v>
                </c:pt>
                <c:pt idx="19">
                  <c:v>2.2059025599008741</c:v>
                </c:pt>
                <c:pt idx="20">
                  <c:v>2.0289668851345199</c:v>
                </c:pt>
                <c:pt idx="21">
                  <c:v>1.6243939337734048</c:v>
                </c:pt>
                <c:pt idx="22">
                  <c:v>1.405298108540376</c:v>
                </c:pt>
                <c:pt idx="23">
                  <c:v>0.89721903347497189</c:v>
                </c:pt>
                <c:pt idx="24">
                  <c:v>1.2971334450786243</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-3.6985262817138986</c:v>
                </c:pt>
                <c:pt idx="2">
                  <c:v>-3.9968670722229205</c:v>
                </c:pt>
                <c:pt idx="3">
                  <c:v>-3.0173753812490323</c:v>
                </c:pt>
                <c:pt idx="4">
                  <c:v>-3.1683523297744043</c:v>
                </c:pt>
                <c:pt idx="5">
                  <c:v>-1.5452506187817239</c:v>
                </c:pt>
                <c:pt idx="6">
                  <c:v>-1.8682628381519129</c:v>
                </c:pt>
                <c:pt idx="7">
                  <c:v>-1.8416323200900142</c:v>
                </c:pt>
                <c:pt idx="8">
                  <c:v>-1.5352048993768519</c:v>
                </c:pt>
                <c:pt idx="9">
                  <c:v>-0.60896654453044263</c:v>
                </c:pt>
                <c:pt idx="10">
                  <c:v>-0.83558049082572694</c:v>
                </c:pt>
                <c:pt idx="11">
                  <c:v>-1.53659493403282</c:v>
                </c:pt>
                <c:pt idx="12">
                  <c:v>-1.7133221647539609</c:v>
                </c:pt>
                <c:pt idx="13">
                  <c:v>-1.9778007956369859</c:v>
                </c:pt>
                <c:pt idx="14">
                  <c:v>-2.4272048476352337</c:v>
                </c:pt>
                <c:pt idx="15">
                  <c:v>5.6193571878049298E-2</c:v>
                </c:pt>
                <c:pt idx="16">
                  <c:v>-0.2274555936053857</c:v>
                </c:pt>
                <c:pt idx="17">
                  <c:v>-0.62021354695341868</c:v>
                </c:pt>
                <c:pt idx="18">
                  <c:v>-0.5293867450543388</c:v>
                </c:pt>
                <c:pt idx="19">
                  <c:v>-0.46071592484869806</c:v>
                </c:pt>
                <c:pt idx="20">
                  <c:v>-0.40191800836468783</c:v>
                </c:pt>
                <c:pt idx="21">
                  <c:v>0.50375311393584532</c:v>
                </c:pt>
                <c:pt idx="22">
                  <c:v>0.24975946042664621</c:v>
                </c:pt>
                <c:pt idx="23">
                  <c:v>-0.54234557194504651</c:v>
                </c:pt>
                <c:pt idx="24">
                  <c:v>-0.89144733693746758</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numCache>
            </c:numRef>
          </c:val>
          <c:smooth val="0"/>
        </c:ser>
        <c:dLbls>
          <c:showLegendKey val="0"/>
          <c:showVal val="0"/>
          <c:showCatName val="0"/>
          <c:showSerName val="0"/>
          <c:showPercent val="0"/>
          <c:showBubbleSize val="0"/>
        </c:dLbls>
        <c:marker val="1"/>
        <c:smooth val="0"/>
        <c:axId val="299091840"/>
        <c:axId val="299093376"/>
      </c:lineChart>
      <c:catAx>
        <c:axId val="2990918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99093376"/>
        <c:crosses val="autoZero"/>
        <c:auto val="1"/>
        <c:lblAlgn val="ctr"/>
        <c:lblOffset val="100"/>
        <c:tickLblSkip val="1"/>
        <c:tickMarkSkip val="1"/>
        <c:noMultiLvlLbl val="0"/>
      </c:catAx>
      <c:valAx>
        <c:axId val="299093376"/>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99091840"/>
        <c:crosses val="autoZero"/>
        <c:crossBetween val="between"/>
        <c:majorUnit val="4"/>
      </c:valAx>
      <c:spPr>
        <a:noFill/>
        <a:ln w="25400">
          <a:noFill/>
        </a:ln>
      </c:spPr>
    </c:plotArea>
    <c:legend>
      <c:legendPos val="t"/>
      <c:layout>
        <c:manualLayout>
          <c:xMode val="edge"/>
          <c:yMode val="edge"/>
          <c:x val="4.351551812935274E-2"/>
          <c:y val="7.5013279067361133E-2"/>
          <c:w val="0.42238636887428244"/>
          <c:h val="6.862863449798227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774E-2"/>
          <c:y val="2.8388457521005883E-2"/>
          <c:w val="0.9503092566185255"/>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0.93056385218969884</c:v>
                </c:pt>
                <c:pt idx="2">
                  <c:v>1.1858870711704466</c:v>
                </c:pt>
                <c:pt idx="3">
                  <c:v>1.6155416134691438</c:v>
                </c:pt>
                <c:pt idx="4">
                  <c:v>1.7264365390615259</c:v>
                </c:pt>
                <c:pt idx="5">
                  <c:v>2.0727401780367067</c:v>
                </c:pt>
                <c:pt idx="6">
                  <c:v>1.6255359690454403</c:v>
                </c:pt>
                <c:pt idx="7">
                  <c:v>1.1326114641847798</c:v>
                </c:pt>
                <c:pt idx="8">
                  <c:v>1.5207491063857432</c:v>
                </c:pt>
                <c:pt idx="9">
                  <c:v>1.8262300521343588</c:v>
                </c:pt>
                <c:pt idx="10">
                  <c:v>1.0392242603366935</c:v>
                </c:pt>
                <c:pt idx="11">
                  <c:v>0.37562821316842609</c:v>
                </c:pt>
                <c:pt idx="12">
                  <c:v>9.9433398829846739E-2</c:v>
                </c:pt>
                <c:pt idx="13">
                  <c:v>-1.2406673920998728</c:v>
                </c:pt>
                <c:pt idx="14">
                  <c:v>-0.13975850977607204</c:v>
                </c:pt>
                <c:pt idx="15">
                  <c:v>-0.1270394151994165</c:v>
                </c:pt>
                <c:pt idx="16">
                  <c:v>-0.60690712117507872</c:v>
                </c:pt>
                <c:pt idx="17">
                  <c:v>-1.3269472893554612</c:v>
                </c:pt>
                <c:pt idx="18">
                  <c:v>-1.4034871737890218</c:v>
                </c:pt>
                <c:pt idx="19">
                  <c:v>-1.1982586574968808</c:v>
                </c:pt>
                <c:pt idx="20">
                  <c:v>-0.91234626140591735</c:v>
                </c:pt>
                <c:pt idx="21">
                  <c:v>-1.1354632368741047</c:v>
                </c:pt>
                <c:pt idx="22">
                  <c:v>-1.3974512783884554</c:v>
                </c:pt>
                <c:pt idx="23">
                  <c:v>-0.96221586151127803</c:v>
                </c:pt>
                <c:pt idx="24">
                  <c:v>-0.55746654464415712</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1.3113271601249288</c:v>
                </c:pt>
                <c:pt idx="2">
                  <c:v>1.1960084515428098</c:v>
                </c:pt>
                <c:pt idx="3">
                  <c:v>1.1810279950199718</c:v>
                </c:pt>
                <c:pt idx="4">
                  <c:v>0.95299303362659671</c:v>
                </c:pt>
                <c:pt idx="5">
                  <c:v>0.99382821991714754</c:v>
                </c:pt>
                <c:pt idx="6">
                  <c:v>0.62846152638264763</c:v>
                </c:pt>
                <c:pt idx="7">
                  <c:v>0.69252196592557447</c:v>
                </c:pt>
                <c:pt idx="8">
                  <c:v>0.43601946641413752</c:v>
                </c:pt>
                <c:pt idx="9">
                  <c:v>0.45190895844772533</c:v>
                </c:pt>
                <c:pt idx="10">
                  <c:v>0.23184940676171276</c:v>
                </c:pt>
                <c:pt idx="11">
                  <c:v>2.3890723205989801E-2</c:v>
                </c:pt>
                <c:pt idx="12">
                  <c:v>-0.21278476231411375</c:v>
                </c:pt>
                <c:pt idx="13">
                  <c:v>-0.21887679904409327</c:v>
                </c:pt>
                <c:pt idx="14">
                  <c:v>-0.67796054303123932</c:v>
                </c:pt>
                <c:pt idx="15">
                  <c:v>-0.50484599294475663</c:v>
                </c:pt>
                <c:pt idx="16">
                  <c:v>-0.78368495700873086</c:v>
                </c:pt>
                <c:pt idx="17">
                  <c:v>-1.445226795148411</c:v>
                </c:pt>
                <c:pt idx="18">
                  <c:v>-1.507828998747512</c:v>
                </c:pt>
                <c:pt idx="19">
                  <c:v>-1.4276968506172418</c:v>
                </c:pt>
                <c:pt idx="20">
                  <c:v>-1.7022075560604704</c:v>
                </c:pt>
                <c:pt idx="21">
                  <c:v>-1.0189822947440046</c:v>
                </c:pt>
                <c:pt idx="22">
                  <c:v>-1.2592736240704556</c:v>
                </c:pt>
                <c:pt idx="23">
                  <c:v>-1.3496240513729048</c:v>
                </c:pt>
                <c:pt idx="24">
                  <c:v>-1.5353430397684964</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numCache>
            </c:numRef>
          </c:val>
          <c:smooth val="0"/>
        </c:ser>
        <c:dLbls>
          <c:showLegendKey val="0"/>
          <c:showVal val="0"/>
          <c:showCatName val="0"/>
          <c:showSerName val="0"/>
          <c:showPercent val="0"/>
          <c:showBubbleSize val="0"/>
        </c:dLbls>
        <c:marker val="1"/>
        <c:smooth val="0"/>
        <c:axId val="304920064"/>
        <c:axId val="304921600"/>
      </c:lineChart>
      <c:catAx>
        <c:axId val="30492006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304921600"/>
        <c:crosses val="autoZero"/>
        <c:auto val="1"/>
        <c:lblAlgn val="ctr"/>
        <c:lblOffset val="100"/>
        <c:tickLblSkip val="1"/>
        <c:tickMarkSkip val="1"/>
        <c:noMultiLvlLbl val="0"/>
      </c:catAx>
      <c:valAx>
        <c:axId val="304921600"/>
        <c:scaling>
          <c:orientation val="minMax"/>
          <c:max val="7"/>
          <c:min val="-7"/>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304920064"/>
        <c:crosses val="autoZero"/>
        <c:crossBetween val="between"/>
        <c:majorUnit val="2"/>
      </c:valAx>
      <c:spPr>
        <a:noFill/>
        <a:ln w="25409">
          <a:noFill/>
        </a:ln>
      </c:spPr>
    </c:plotArea>
    <c:legend>
      <c:legendPos val="t"/>
      <c:layout>
        <c:manualLayout>
          <c:xMode val="edge"/>
          <c:yMode val="edge"/>
          <c:x val="4.3503875007749986E-2"/>
          <c:y val="7.0609346420819868E-2"/>
          <c:w val="0.41929319858639447"/>
          <c:h val="6.88886449978314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Sheet1!$A$2</c:f>
              <c:strCache>
                <c:ptCount val="1"/>
                <c:pt idx="0">
                  <c:v>16年3月市场份额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Sheet1!$B$2:$H$2</c:f>
              <c:numCache>
                <c:formatCode>0.00%</c:formatCode>
                <c:ptCount val="7"/>
                <c:pt idx="0">
                  <c:v>7.2614753355176725E-3</c:v>
                </c:pt>
                <c:pt idx="1">
                  <c:v>7.5770370620581021E-2</c:v>
                </c:pt>
                <c:pt idx="2">
                  <c:v>0.36582048715619325</c:v>
                </c:pt>
                <c:pt idx="3">
                  <c:v>9.4818743122087726E-2</c:v>
                </c:pt>
                <c:pt idx="4">
                  <c:v>2.4430699978132905E-2</c:v>
                </c:pt>
                <c:pt idx="5">
                  <c:v>5.92927150575389E-2</c:v>
                </c:pt>
                <c:pt idx="6">
                  <c:v>0.37260550872994852</c:v>
                </c:pt>
              </c:numCache>
            </c:numRef>
          </c:val>
        </c:ser>
        <c:ser>
          <c:idx val="1"/>
          <c:order val="1"/>
          <c:tx>
            <c:strRef>
              <c:f>Sheet1!$A$3</c:f>
              <c:strCache>
                <c:ptCount val="1"/>
                <c:pt idx="0">
                  <c:v>16年4月市场份额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6.2100335708456878E-3</c:v>
                </c:pt>
                <c:pt idx="1">
                  <c:v>6.7883254424235165E-2</c:v>
                </c:pt>
                <c:pt idx="2">
                  <c:v>0.37701320045881431</c:v>
                </c:pt>
                <c:pt idx="3">
                  <c:v>9.2972910351710944E-2</c:v>
                </c:pt>
                <c:pt idx="4">
                  <c:v>2.3817222849562638E-2</c:v>
                </c:pt>
                <c:pt idx="5">
                  <c:v>5.8743887674521933E-2</c:v>
                </c:pt>
                <c:pt idx="6">
                  <c:v>0.37335949067030932</c:v>
                </c:pt>
              </c:numCache>
            </c:numRef>
          </c:val>
        </c:ser>
        <c:dLbls>
          <c:showLegendKey val="0"/>
          <c:showVal val="0"/>
          <c:showCatName val="0"/>
          <c:showSerName val="0"/>
          <c:showPercent val="0"/>
          <c:showBubbleSize val="0"/>
        </c:dLbls>
        <c:gapWidth val="100"/>
        <c:axId val="295109376"/>
        <c:axId val="295110912"/>
      </c:barChart>
      <c:lineChart>
        <c:grouping val="standard"/>
        <c:varyColors val="0"/>
        <c:ser>
          <c:idx val="2"/>
          <c:order val="2"/>
          <c:tx>
            <c:strRef>
              <c:f>Sheet1!$A$4</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0"/>
              <c:layout>
                <c:manualLayout>
                  <c:x val="-6.8278789825653857E-2"/>
                  <c:y val="-6.2015503875968991E-2"/>
                </c:manualLayout>
              </c:layout>
              <c:dLblPos val="r"/>
              <c:showLegendKey val="0"/>
              <c:showVal val="1"/>
              <c:showCatName val="0"/>
              <c:showSerName val="0"/>
              <c:showPercent val="0"/>
              <c:showBubbleSize val="0"/>
            </c:dLbl>
            <c:dLbl>
              <c:idx val="1"/>
              <c:layout>
                <c:manualLayout>
                  <c:x val="-6.258889067351607E-2"/>
                  <c:y val="-7.2351421188633011E-2"/>
                </c:manualLayout>
              </c:layout>
              <c:tx>
                <c:rich>
                  <a:bodyPr/>
                  <a:lstStyle/>
                  <a:p>
                    <a:r>
                      <a:rPr lang="en-US" altLang="en-US" dirty="0" smtClean="0"/>
                      <a:t>0.1%</a:t>
                    </a:r>
                    <a:endParaRPr lang="en-US" altLang="en-US" dirty="0"/>
                  </a:p>
                </c:rich>
              </c:tx>
              <c:dLblPos val="r"/>
              <c:showLegendKey val="0"/>
              <c:showVal val="1"/>
              <c:showCatName val="0"/>
              <c:showSerName val="0"/>
              <c:showPercent val="0"/>
              <c:showBubbleSize val="0"/>
            </c:dLbl>
            <c:dLbl>
              <c:idx val="2"/>
              <c:layout>
                <c:manualLayout>
                  <c:x val="-5.4054054054054092E-2"/>
                  <c:y val="-0.11502814451096674"/>
                </c:manualLayout>
              </c:layout>
              <c:dLblPos val="r"/>
              <c:showLegendKey val="0"/>
              <c:showVal val="1"/>
              <c:showCatName val="0"/>
              <c:showSerName val="0"/>
              <c:showPercent val="0"/>
              <c:showBubbleSize val="0"/>
            </c:dLbl>
            <c:dLbl>
              <c:idx val="3"/>
              <c:layout>
                <c:manualLayout>
                  <c:x val="-4.8364142793171465E-2"/>
                  <c:y val="-6.2015503875968991E-2"/>
                </c:manualLayout>
              </c:layout>
              <c:dLblPos val="r"/>
              <c:showLegendKey val="0"/>
              <c:showVal val="1"/>
              <c:showCatName val="0"/>
              <c:showSerName val="0"/>
              <c:showPercent val="0"/>
              <c:showBubbleSize val="0"/>
            </c:dLbl>
            <c:dLbl>
              <c:idx val="4"/>
              <c:layout>
                <c:manualLayout>
                  <c:x val="-4.2674243641033692E-2"/>
                  <c:y val="-5.1679586563306845E-2"/>
                </c:manualLayout>
              </c:layout>
              <c:dLblPos val="r"/>
              <c:showLegendKey val="0"/>
              <c:showVal val="1"/>
              <c:showCatName val="0"/>
              <c:showSerName val="0"/>
              <c:showPercent val="0"/>
              <c:showBubbleSize val="0"/>
            </c:dLbl>
            <c:dLbl>
              <c:idx val="5"/>
              <c:layout>
                <c:manualLayout>
                  <c:x val="-6.8278789825653871E-2"/>
                  <c:y val="-5.6847545219638244E-2"/>
                </c:manualLayout>
              </c:layout>
              <c:dLblPos val="r"/>
              <c:showLegendKey val="0"/>
              <c:showVal val="1"/>
              <c:showCatName val="0"/>
              <c:showSerName val="0"/>
              <c:showPercent val="0"/>
              <c:showBubbleSize val="0"/>
            </c:dLbl>
            <c:dLbl>
              <c:idx val="6"/>
              <c:layout>
                <c:manualLayout>
                  <c:x val="-5.6898991521378534E-2"/>
                  <c:y val="-5.1679586563306845E-2"/>
                </c:manualLayout>
              </c:layout>
              <c:dLblPos val="r"/>
              <c:showLegendKey val="0"/>
              <c:showVal val="1"/>
              <c:showCatName val="0"/>
              <c:showSerName val="0"/>
              <c:showPercent val="0"/>
              <c:showBubbleSize val="0"/>
            </c:dLbl>
            <c:txPr>
              <a:bodyPr/>
              <a:lstStyle/>
              <a:p>
                <a:pPr>
                  <a:defRPr sz="1000">
                    <a:latin typeface="+mn-lt"/>
                  </a:defRPr>
                </a:pPr>
                <a:endParaRPr lang="zh-CN"/>
              </a:p>
            </c:txPr>
            <c:showLegendKey val="0"/>
            <c:showVal val="1"/>
            <c:showCatName val="0"/>
            <c:showSerName val="0"/>
            <c:showPercent val="0"/>
            <c:showBubbleSize val="0"/>
            <c:showLeaderLines val="0"/>
          </c:dLbls>
          <c:cat>
            <c:strRef>
              <c:f>Sheet1!$B$1:$H$1</c:f>
              <c:strCache>
                <c:ptCount val="7"/>
                <c:pt idx="0">
                  <c:v>A00</c:v>
                </c:pt>
                <c:pt idx="1">
                  <c:v>A0</c:v>
                </c:pt>
                <c:pt idx="2">
                  <c:v>A</c:v>
                </c:pt>
                <c:pt idx="3">
                  <c:v>B</c:v>
                </c:pt>
                <c:pt idx="4">
                  <c:v>C</c:v>
                </c:pt>
                <c:pt idx="5">
                  <c:v>MPV</c:v>
                </c:pt>
                <c:pt idx="6">
                  <c:v>SUV</c:v>
                </c:pt>
              </c:strCache>
            </c:strRef>
          </c:cat>
          <c:val>
            <c:numRef>
              <c:f>Sheet1!$B$4:$H$4</c:f>
              <c:numCache>
                <c:formatCode>0.0%</c:formatCode>
                <c:ptCount val="7"/>
                <c:pt idx="0">
                  <c:v>-1.0514417646719848E-3</c:v>
                </c:pt>
                <c:pt idx="1">
                  <c:v>-7.8871161963458558E-3</c:v>
                </c:pt>
                <c:pt idx="2">
                  <c:v>1.119271330262106E-2</c:v>
                </c:pt>
                <c:pt idx="3">
                  <c:v>-1.8458327703767818E-3</c:v>
                </c:pt>
                <c:pt idx="4">
                  <c:v>5.9679302870883303E-4</c:v>
                </c:pt>
                <c:pt idx="5">
                  <c:v>-5.488273830169671E-4</c:v>
                </c:pt>
                <c:pt idx="6">
                  <c:v>7.539819403608039E-4</c:v>
                </c:pt>
              </c:numCache>
            </c:numRef>
          </c:val>
          <c:smooth val="0"/>
        </c:ser>
        <c:dLbls>
          <c:showLegendKey val="0"/>
          <c:showVal val="0"/>
          <c:showCatName val="0"/>
          <c:showSerName val="0"/>
          <c:showPercent val="0"/>
          <c:showBubbleSize val="0"/>
        </c:dLbls>
        <c:marker val="1"/>
        <c:smooth val="0"/>
        <c:axId val="295124992"/>
        <c:axId val="295126528"/>
      </c:lineChart>
      <c:catAx>
        <c:axId val="295109376"/>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295110912"/>
        <c:crosses val="autoZero"/>
        <c:auto val="1"/>
        <c:lblAlgn val="ctr"/>
        <c:lblOffset val="100"/>
        <c:tickLblSkip val="1"/>
        <c:tickMarkSkip val="1"/>
        <c:noMultiLvlLbl val="0"/>
      </c:catAx>
      <c:valAx>
        <c:axId val="295110912"/>
        <c:scaling>
          <c:orientation val="minMax"/>
          <c:max val="0.60000000000000064"/>
          <c:min val="0"/>
        </c:scaling>
        <c:delete val="0"/>
        <c:axPos val="l"/>
        <c:numFmt formatCode="0.0%" sourceLinked="0"/>
        <c:majorTickMark val="out"/>
        <c:minorTickMark val="none"/>
        <c:tickLblPos val="nextTo"/>
        <c:spPr>
          <a:ln w="12678">
            <a:solidFill>
              <a:srgbClr val="969696"/>
            </a:solidFill>
            <a:prstDash val="solid"/>
          </a:ln>
        </c:spPr>
        <c:txPr>
          <a:bodyPr rot="0" vert="horz"/>
          <a:lstStyle/>
          <a:p>
            <a:pPr>
              <a:defRPr sz="897" b="0"/>
            </a:pPr>
            <a:endParaRPr lang="zh-CN"/>
          </a:p>
        </c:txPr>
        <c:crossAx val="295109376"/>
        <c:crosses val="autoZero"/>
        <c:crossBetween val="between"/>
        <c:majorUnit val="0.1"/>
      </c:valAx>
      <c:catAx>
        <c:axId val="295124992"/>
        <c:scaling>
          <c:orientation val="minMax"/>
        </c:scaling>
        <c:delete val="1"/>
        <c:axPos val="b"/>
        <c:majorTickMark val="out"/>
        <c:minorTickMark val="none"/>
        <c:tickLblPos val="none"/>
        <c:crossAx val="295126528"/>
        <c:crosses val="autoZero"/>
        <c:auto val="1"/>
        <c:lblAlgn val="ctr"/>
        <c:lblOffset val="100"/>
        <c:noMultiLvlLbl val="0"/>
      </c:catAx>
      <c:valAx>
        <c:axId val="295126528"/>
        <c:scaling>
          <c:orientation val="minMax"/>
          <c:max val="5.0000000000000024E-2"/>
          <c:min val="-0.12000000000000002"/>
        </c:scaling>
        <c:delete val="0"/>
        <c:axPos val="r"/>
        <c:numFmt formatCode="0.0%" sourceLinked="1"/>
        <c:majorTickMark val="none"/>
        <c:minorTickMark val="none"/>
        <c:tickLblPos val="none"/>
        <c:crossAx val="295124992"/>
        <c:crosses val="max"/>
        <c:crossBetween val="between"/>
      </c:val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138906.07241927562</c:v>
                </c:pt>
                <c:pt idx="1">
                  <c:v>138775.91502648866</c:v>
                </c:pt>
                <c:pt idx="2">
                  <c:v>138033.15521339377</c:v>
                </c:pt>
                <c:pt idx="3" formatCode="_ * #,##0_ ;_ * \-#,##0_ ;_ * &quot;-&quot;??_ ;_ @_ ">
                  <c:v>136961.90231105761</c:v>
                </c:pt>
                <c:pt idx="4" formatCode="_ * #,##0_ ;_ * \-#,##0_ ;_ * &quot;-&quot;??_ ;_ @_ ">
                  <c:v>134437.86171902949</c:v>
                </c:pt>
                <c:pt idx="5">
                  <c:v>133327.84757284448</c:v>
                </c:pt>
                <c:pt idx="6">
                  <c:v>132553.3723221223</c:v>
                </c:pt>
                <c:pt idx="7">
                  <c:v>130360.51517926516</c:v>
                </c:pt>
                <c:pt idx="8">
                  <c:v>134750.51517926517</c:v>
                </c:pt>
                <c:pt idx="9">
                  <c:v>131506.85813638999</c:v>
                </c:pt>
                <c:pt idx="10">
                  <c:v>128447.88658801329</c:v>
                </c:pt>
                <c:pt idx="11">
                  <c:v>125803.337595306</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11"/>
              <c:layout>
                <c:manualLayout>
                  <c:x val="-1.9364597246872711E-2"/>
                  <c:y val="-0.13140604467805519"/>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126110</c:v>
                </c:pt>
                <c:pt idx="1">
                  <c:v>126210</c:v>
                </c:pt>
                <c:pt idx="2">
                  <c:v>125315</c:v>
                </c:pt>
                <c:pt idx="3" formatCode="_ * #,##0_ ;_ * \-#,##0_ ;_ * &quot;-&quot;??_ ;_ @_ ">
                  <c:v>124965</c:v>
                </c:pt>
              </c:numCache>
            </c:numRef>
          </c:val>
        </c:ser>
        <c:dLbls>
          <c:showLegendKey val="0"/>
          <c:showVal val="0"/>
          <c:showCatName val="0"/>
          <c:showSerName val="0"/>
          <c:showPercent val="0"/>
          <c:showBubbleSize val="0"/>
        </c:dLbls>
        <c:gapWidth val="100"/>
        <c:axId val="304650112"/>
        <c:axId val="3046516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2.2777594263693215E-2</c:v>
                </c:pt>
                <c:pt idx="1">
                  <c:v>7.6890366868708248E-3</c:v>
                </c:pt>
                <c:pt idx="2">
                  <c:v>5.42764129332075E-3</c:v>
                </c:pt>
                <c:pt idx="3">
                  <c:v>8.0135868636115291E-3</c:v>
                </c:pt>
              </c:numCache>
            </c:numRef>
          </c:val>
          <c:smooth val="0"/>
        </c:ser>
        <c:dLbls>
          <c:showLegendKey val="0"/>
          <c:showVal val="0"/>
          <c:showCatName val="0"/>
          <c:showSerName val="0"/>
          <c:showPercent val="0"/>
          <c:showBubbleSize val="0"/>
        </c:dLbls>
        <c:marker val="1"/>
        <c:smooth val="0"/>
        <c:axId val="304669824"/>
        <c:axId val="304671360"/>
      </c:lineChart>
      <c:catAx>
        <c:axId val="30465011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304651648"/>
        <c:crosses val="autoZero"/>
        <c:auto val="1"/>
        <c:lblAlgn val="ctr"/>
        <c:lblOffset val="100"/>
        <c:noMultiLvlLbl val="0"/>
      </c:catAx>
      <c:valAx>
        <c:axId val="304651648"/>
        <c:scaling>
          <c:orientation val="minMax"/>
          <c:max val="150000"/>
          <c:min val="80000"/>
        </c:scaling>
        <c:delete val="0"/>
        <c:axPos val="l"/>
        <c:numFmt formatCode="0_);[Red]\(0\)" sourceLinked="0"/>
        <c:majorTickMark val="out"/>
        <c:minorTickMark val="none"/>
        <c:tickLblPos val="nextTo"/>
        <c:txPr>
          <a:bodyPr/>
          <a:lstStyle/>
          <a:p>
            <a:pPr>
              <a:defRPr>
                <a:latin typeface="+mn-lt"/>
              </a:defRPr>
            </a:pPr>
            <a:endParaRPr lang="zh-CN"/>
          </a:p>
        </c:txPr>
        <c:crossAx val="304650112"/>
        <c:crosses val="autoZero"/>
        <c:crossBetween val="between"/>
        <c:majorUnit val="10000"/>
      </c:valAx>
      <c:catAx>
        <c:axId val="304669824"/>
        <c:scaling>
          <c:orientation val="minMax"/>
        </c:scaling>
        <c:delete val="1"/>
        <c:axPos val="b"/>
        <c:majorTickMark val="out"/>
        <c:minorTickMark val="none"/>
        <c:tickLblPos val="none"/>
        <c:crossAx val="304671360"/>
        <c:crosses val="autoZero"/>
        <c:auto val="1"/>
        <c:lblAlgn val="ctr"/>
        <c:lblOffset val="100"/>
        <c:noMultiLvlLbl val="0"/>
      </c:catAx>
      <c:valAx>
        <c:axId val="304671360"/>
        <c:scaling>
          <c:orientation val="minMax"/>
          <c:max val="0.15000000000000024"/>
          <c:min val="0"/>
        </c:scaling>
        <c:delete val="0"/>
        <c:axPos val="r"/>
        <c:numFmt formatCode="0.0%" sourceLinked="0"/>
        <c:majorTickMark val="out"/>
        <c:minorTickMark val="none"/>
        <c:tickLblPos val="nextTo"/>
        <c:txPr>
          <a:bodyPr/>
          <a:lstStyle/>
          <a:p>
            <a:pPr>
              <a:defRPr>
                <a:latin typeface="+mn-lt"/>
              </a:defRPr>
            </a:pPr>
            <a:endParaRPr lang="zh-CN"/>
          </a:p>
        </c:txPr>
        <c:crossAx val="304669824"/>
        <c:crosses val="max"/>
        <c:crossBetween val="between"/>
        <c:majorUnit val="2.0000000000000011E-2"/>
      </c:valAx>
      <c:spPr>
        <a:noFill/>
        <a:ln w="25399">
          <a:noFill/>
        </a:ln>
      </c:spPr>
    </c:plotArea>
    <c:legend>
      <c:legendPos val="t"/>
      <c:layout>
        <c:manualLayout>
          <c:xMode val="edge"/>
          <c:yMode val="edge"/>
          <c:x val="0.14740328648203038"/>
          <c:y val="0"/>
          <c:w val="0.74055994943858816"/>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83270.121951219509</c:v>
                </c:pt>
                <c:pt idx="1">
                  <c:v>82555.487804878052</c:v>
                </c:pt>
                <c:pt idx="2">
                  <c:v>82726.219512195123</c:v>
                </c:pt>
                <c:pt idx="3">
                  <c:v>82860.432692307688</c:v>
                </c:pt>
                <c:pt idx="4" formatCode="#,##0_);[Red]\(#,##0\)">
                  <c:v>81403.902439024387</c:v>
                </c:pt>
                <c:pt idx="5" formatCode="#,##0_ ">
                  <c:v>80679.435975609755</c:v>
                </c:pt>
                <c:pt idx="6" formatCode="#,##0_);[Red]\(#,##0\)">
                  <c:v>79943.583333333328</c:v>
                </c:pt>
                <c:pt idx="7" formatCode="#,##0_);[Red]\(#,##0\)">
                  <c:v>79943.583333333328</c:v>
                </c:pt>
                <c:pt idx="8" formatCode="#,##0_);[Red]\(#,##0\)">
                  <c:v>76893.583333333314</c:v>
                </c:pt>
                <c:pt idx="9" formatCode="#,##0_);[Red]\(#,##0\)">
                  <c:v>75027.3463302202</c:v>
                </c:pt>
                <c:pt idx="10" formatCode="#,##0_);[Red]\(#,##0\)">
                  <c:v>73244.837080948462</c:v>
                </c:pt>
                <c:pt idx="11" formatCode="#,##0_);[Red]\(#,##0\)">
                  <c:v>73316.350254946621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layout>
                <c:manualLayout>
                  <c:x val="0"/>
                  <c:y val="-0.13140604467805519"/>
                </c:manualLayout>
              </c:layout>
              <c:showLegendKey val="0"/>
              <c:showVal val="1"/>
              <c:showCatName val="0"/>
              <c:showSerName val="0"/>
              <c:showPercent val="0"/>
              <c:showBubbleSize val="0"/>
            </c:dLbl>
            <c:dLbl>
              <c:idx val="11"/>
              <c:layout>
                <c:manualLayout>
                  <c:x val="-2.9046895870308963E-2"/>
                  <c:y val="-0.14191894212960579"/>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73150</c:v>
                </c:pt>
                <c:pt idx="1">
                  <c:v>73212.5</c:v>
                </c:pt>
                <c:pt idx="2">
                  <c:v>76675</c:v>
                </c:pt>
                <c:pt idx="3">
                  <c:v>76675</c:v>
                </c:pt>
              </c:numCache>
            </c:numRef>
          </c:val>
        </c:ser>
        <c:dLbls>
          <c:showLegendKey val="0"/>
          <c:showVal val="0"/>
          <c:showCatName val="0"/>
          <c:showSerName val="0"/>
          <c:showPercent val="0"/>
          <c:showBubbleSize val="0"/>
        </c:dLbls>
        <c:gapWidth val="100"/>
        <c:axId val="305665920"/>
        <c:axId val="30566745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layout>
                <c:manualLayout>
                  <c:x val="-3.8475129453094982E-2"/>
                  <c:y val="9.0670170827858082E-2"/>
                </c:manualLayout>
              </c:layout>
              <c:dLblPos val="r"/>
              <c:showLegendKey val="0"/>
              <c:showVal val="1"/>
              <c:showCatName val="0"/>
              <c:showSerName val="0"/>
              <c:showPercent val="0"/>
              <c:showBubbleSize val="0"/>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-2.5910599050679183E-2</c:v>
                </c:pt>
                <c:pt idx="1">
                  <c:v>-3.4954742925308327E-2</c:v>
                </c:pt>
                <c:pt idx="2">
                  <c:v>9.6435800367875128E-3</c:v>
                </c:pt>
                <c:pt idx="3">
                  <c:v>1.6843298595540835E-2</c:v>
                </c:pt>
              </c:numCache>
            </c:numRef>
          </c:val>
          <c:smooth val="0"/>
        </c:ser>
        <c:dLbls>
          <c:showLegendKey val="0"/>
          <c:showVal val="0"/>
          <c:showCatName val="0"/>
          <c:showSerName val="0"/>
          <c:showPercent val="0"/>
          <c:showBubbleSize val="0"/>
        </c:dLbls>
        <c:marker val="1"/>
        <c:smooth val="0"/>
        <c:axId val="305685632"/>
        <c:axId val="305687168"/>
      </c:lineChart>
      <c:catAx>
        <c:axId val="30566592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305667456"/>
        <c:crosses val="autoZero"/>
        <c:auto val="1"/>
        <c:lblAlgn val="ctr"/>
        <c:lblOffset val="100"/>
        <c:noMultiLvlLbl val="0"/>
      </c:catAx>
      <c:valAx>
        <c:axId val="305667456"/>
        <c:scaling>
          <c:orientation val="minMax"/>
          <c:max val="100000"/>
          <c:min val="60000"/>
        </c:scaling>
        <c:delete val="0"/>
        <c:axPos val="l"/>
        <c:numFmt formatCode="0_);[Red]\(0\)" sourceLinked="0"/>
        <c:majorTickMark val="out"/>
        <c:minorTickMark val="none"/>
        <c:tickLblPos val="nextTo"/>
        <c:txPr>
          <a:bodyPr/>
          <a:lstStyle/>
          <a:p>
            <a:pPr>
              <a:defRPr>
                <a:latin typeface="+mn-lt"/>
              </a:defRPr>
            </a:pPr>
            <a:endParaRPr lang="zh-CN"/>
          </a:p>
        </c:txPr>
        <c:crossAx val="305665920"/>
        <c:crosses val="autoZero"/>
        <c:crossBetween val="between"/>
        <c:majorUnit val="10000"/>
      </c:valAx>
      <c:catAx>
        <c:axId val="305685632"/>
        <c:scaling>
          <c:orientation val="minMax"/>
        </c:scaling>
        <c:delete val="1"/>
        <c:axPos val="b"/>
        <c:majorTickMark val="out"/>
        <c:minorTickMark val="none"/>
        <c:tickLblPos val="none"/>
        <c:crossAx val="305687168"/>
        <c:crosses val="autoZero"/>
        <c:auto val="1"/>
        <c:lblAlgn val="ctr"/>
        <c:lblOffset val="100"/>
        <c:noMultiLvlLbl val="0"/>
      </c:catAx>
      <c:valAx>
        <c:axId val="305687168"/>
        <c:scaling>
          <c:orientation val="minMax"/>
          <c:max val="9.0000000000000024E-2"/>
          <c:min val="-9.0000000000000024E-2"/>
        </c:scaling>
        <c:delete val="0"/>
        <c:axPos val="r"/>
        <c:numFmt formatCode="0.0%" sourceLinked="0"/>
        <c:majorTickMark val="out"/>
        <c:minorTickMark val="none"/>
        <c:tickLblPos val="nextTo"/>
        <c:crossAx val="305685632"/>
        <c:crosses val="max"/>
        <c:crossBetween val="between"/>
        <c:majorUnit val="3.0000000000000016E-2"/>
      </c:valAx>
      <c:spPr>
        <a:noFill/>
        <a:ln w="25399">
          <a:noFill/>
        </a:ln>
      </c:spPr>
    </c:plotArea>
    <c:legend>
      <c:legendPos val="t"/>
      <c:layout>
        <c:manualLayout>
          <c:xMode val="edge"/>
          <c:yMode val="edge"/>
          <c:x val="0.14792524858397443"/>
          <c:y val="0"/>
          <c:w val="0.74171934751981616"/>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8"/>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93577.219899665564</c:v>
                </c:pt>
                <c:pt idx="1">
                  <c:v>93352.87207357859</c:v>
                </c:pt>
                <c:pt idx="2">
                  <c:v>92437.020248270244</c:v>
                </c:pt>
                <c:pt idx="3">
                  <c:v>91788.38624891614</c:v>
                </c:pt>
                <c:pt idx="4">
                  <c:v>89923.742916202158</c:v>
                </c:pt>
                <c:pt idx="5">
                  <c:v>88099.074074074073</c:v>
                </c:pt>
                <c:pt idx="6">
                  <c:v>86435.034219001609</c:v>
                </c:pt>
                <c:pt idx="7">
                  <c:v>81106.462790430174</c:v>
                </c:pt>
                <c:pt idx="8">
                  <c:v>80406.462790430174</c:v>
                </c:pt>
                <c:pt idx="9">
                  <c:v>79522.430817198503</c:v>
                </c:pt>
                <c:pt idx="10">
                  <c:v>75589.908395133272</c:v>
                </c:pt>
                <c:pt idx="11">
                  <c:v>74166.011057220006</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11"/>
              <c:layout>
                <c:manualLayout>
                  <c:x val="-1.6944022591013616E-2"/>
                  <c:y val="-0.1734559789750329"/>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81578.571428571435</c:v>
                </c:pt>
                <c:pt idx="1">
                  <c:v>81578.571428571435</c:v>
                </c:pt>
                <c:pt idx="2">
                  <c:v>81142.857142857145</c:v>
                </c:pt>
                <c:pt idx="3">
                  <c:v>79892.857142857145</c:v>
                </c:pt>
              </c:numCache>
            </c:numRef>
          </c:val>
        </c:ser>
        <c:dLbls>
          <c:showLegendKey val="0"/>
          <c:showVal val="0"/>
          <c:showCatName val="0"/>
          <c:showSerName val="0"/>
          <c:showPercent val="0"/>
          <c:showBubbleSize val="0"/>
        </c:dLbls>
        <c:gapWidth val="100"/>
        <c:axId val="305273856"/>
        <c:axId val="3052756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2.4562036272283816E-2</c:v>
                </c:pt>
                <c:pt idx="1">
                  <c:v>3.9015520108747802E-3</c:v>
                </c:pt>
                <c:pt idx="2">
                  <c:v>3.9015520108747802E-3</c:v>
                </c:pt>
                <c:pt idx="3">
                  <c:v>2.6443317293028002E-3</c:v>
                </c:pt>
              </c:numCache>
            </c:numRef>
          </c:val>
          <c:smooth val="0"/>
        </c:ser>
        <c:dLbls>
          <c:showLegendKey val="0"/>
          <c:showVal val="0"/>
          <c:showCatName val="0"/>
          <c:showSerName val="0"/>
          <c:showPercent val="0"/>
          <c:showBubbleSize val="0"/>
        </c:dLbls>
        <c:marker val="1"/>
        <c:smooth val="0"/>
        <c:axId val="305277184"/>
        <c:axId val="305324032"/>
      </c:lineChart>
      <c:catAx>
        <c:axId val="30527385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305275648"/>
        <c:crosses val="autoZero"/>
        <c:auto val="1"/>
        <c:lblAlgn val="ctr"/>
        <c:lblOffset val="100"/>
        <c:noMultiLvlLbl val="0"/>
      </c:catAx>
      <c:valAx>
        <c:axId val="305275648"/>
        <c:scaling>
          <c:orientation val="minMax"/>
          <c:max val="100000"/>
          <c:min val="50000"/>
        </c:scaling>
        <c:delete val="0"/>
        <c:axPos val="l"/>
        <c:numFmt formatCode="0_);[Red]\(0\)" sourceLinked="0"/>
        <c:majorTickMark val="out"/>
        <c:minorTickMark val="none"/>
        <c:tickLblPos val="nextTo"/>
        <c:txPr>
          <a:bodyPr/>
          <a:lstStyle/>
          <a:p>
            <a:pPr>
              <a:defRPr>
                <a:latin typeface="+mn-lt"/>
              </a:defRPr>
            </a:pPr>
            <a:endParaRPr lang="zh-CN"/>
          </a:p>
        </c:txPr>
        <c:crossAx val="305273856"/>
        <c:crosses val="autoZero"/>
        <c:crossBetween val="between"/>
      </c:valAx>
      <c:catAx>
        <c:axId val="305277184"/>
        <c:scaling>
          <c:orientation val="minMax"/>
        </c:scaling>
        <c:delete val="1"/>
        <c:axPos val="b"/>
        <c:majorTickMark val="out"/>
        <c:minorTickMark val="none"/>
        <c:tickLblPos val="none"/>
        <c:crossAx val="305324032"/>
        <c:crosses val="autoZero"/>
        <c:auto val="1"/>
        <c:lblAlgn val="ctr"/>
        <c:lblOffset val="100"/>
        <c:noMultiLvlLbl val="0"/>
      </c:catAx>
      <c:valAx>
        <c:axId val="305324032"/>
        <c:scaling>
          <c:orientation val="minMax"/>
          <c:max val="0.12000000000000002"/>
          <c:min val="-2.0000000000000011E-2"/>
        </c:scaling>
        <c:delete val="0"/>
        <c:axPos val="r"/>
        <c:numFmt formatCode="0.0%" sourceLinked="0"/>
        <c:majorTickMark val="out"/>
        <c:minorTickMark val="none"/>
        <c:tickLblPos val="nextTo"/>
        <c:txPr>
          <a:bodyPr/>
          <a:lstStyle/>
          <a:p>
            <a:pPr>
              <a:defRPr>
                <a:latin typeface="+mn-lt"/>
              </a:defRPr>
            </a:pPr>
            <a:endParaRPr lang="zh-CN"/>
          </a:p>
        </c:txPr>
        <c:crossAx val="305277184"/>
        <c:crosses val="max"/>
        <c:crossBetween val="between"/>
        <c:majorUnit val="2.0000000000000011E-2"/>
      </c:valAx>
      <c:spPr>
        <a:noFill/>
        <a:ln w="25400">
          <a:noFill/>
        </a:ln>
      </c:spPr>
    </c:plotArea>
    <c:legend>
      <c:legendPos val="t"/>
      <c:layout>
        <c:manualLayout>
          <c:xMode val="edge"/>
          <c:yMode val="edge"/>
          <c:x val="0.14740328648203038"/>
          <c:y val="0"/>
          <c:w val="0.74055994943858816"/>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119340.3918527709</c:v>
                </c:pt>
                <c:pt idx="1">
                  <c:v>118891.06696096619</c:v>
                </c:pt>
                <c:pt idx="2">
                  <c:v>118478.65171081807</c:v>
                </c:pt>
                <c:pt idx="3">
                  <c:v>118340.36492181655</c:v>
                </c:pt>
                <c:pt idx="4">
                  <c:v>116853.48971462922</c:v>
                </c:pt>
                <c:pt idx="5">
                  <c:v>115188.77311352584</c:v>
                </c:pt>
                <c:pt idx="6">
                  <c:v>114186.76519374596</c:v>
                </c:pt>
                <c:pt idx="7">
                  <c:v>112003.43186041262</c:v>
                </c:pt>
                <c:pt idx="8">
                  <c:v>103953.43186041262</c:v>
                </c:pt>
                <c:pt idx="9">
                  <c:v>103456.92893224199</c:v>
                </c:pt>
                <c:pt idx="10">
                  <c:v>101583.58717701912</c:v>
                </c:pt>
                <c:pt idx="11">
                  <c:v>101352.79441062101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108457.77777777778</c:v>
                </c:pt>
                <c:pt idx="1">
                  <c:v>108324.44444444444</c:v>
                </c:pt>
                <c:pt idx="2">
                  <c:v>109889.33333333333</c:v>
                </c:pt>
                <c:pt idx="3">
                  <c:v>117806.66666666667</c:v>
                </c:pt>
              </c:numCache>
            </c:numRef>
          </c:val>
        </c:ser>
        <c:dLbls>
          <c:showLegendKey val="0"/>
          <c:showVal val="0"/>
          <c:showCatName val="0"/>
          <c:showSerName val="0"/>
          <c:showPercent val="0"/>
          <c:showBubbleSize val="0"/>
        </c:dLbls>
        <c:gapWidth val="100"/>
        <c:axId val="306248320"/>
        <c:axId val="30654092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6.4466459909682347E-2</c:v>
                </c:pt>
                <c:pt idx="1">
                  <c:v>2.1392482781336732E-2</c:v>
                </c:pt>
                <c:pt idx="2">
                  <c:v>2.2416234810122799E-2</c:v>
                </c:pt>
                <c:pt idx="3">
                  <c:v>8.4427744079904282E-4</c:v>
                </c:pt>
              </c:numCache>
            </c:numRef>
          </c:val>
          <c:smooth val="0"/>
        </c:ser>
        <c:dLbls>
          <c:showLegendKey val="0"/>
          <c:showVal val="0"/>
          <c:showCatName val="0"/>
          <c:showSerName val="0"/>
          <c:showPercent val="0"/>
          <c:showBubbleSize val="0"/>
        </c:dLbls>
        <c:marker val="1"/>
        <c:smooth val="0"/>
        <c:axId val="306542464"/>
        <c:axId val="306544000"/>
      </c:lineChart>
      <c:catAx>
        <c:axId val="30624832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306540928"/>
        <c:crosses val="autoZero"/>
        <c:auto val="1"/>
        <c:lblAlgn val="ctr"/>
        <c:lblOffset val="100"/>
        <c:noMultiLvlLbl val="0"/>
      </c:catAx>
      <c:valAx>
        <c:axId val="306540928"/>
        <c:scaling>
          <c:orientation val="minMax"/>
          <c:max val="140000"/>
          <c:min val="60000"/>
        </c:scaling>
        <c:delete val="0"/>
        <c:axPos val="l"/>
        <c:numFmt formatCode="0_);[Red]\(0\)" sourceLinked="0"/>
        <c:majorTickMark val="out"/>
        <c:minorTickMark val="none"/>
        <c:tickLblPos val="nextTo"/>
        <c:txPr>
          <a:bodyPr/>
          <a:lstStyle/>
          <a:p>
            <a:pPr>
              <a:defRPr>
                <a:latin typeface="+mn-lt"/>
              </a:defRPr>
            </a:pPr>
            <a:endParaRPr lang="zh-CN"/>
          </a:p>
        </c:txPr>
        <c:crossAx val="306248320"/>
        <c:crosses val="autoZero"/>
        <c:crossBetween val="between"/>
        <c:majorUnit val="20000"/>
      </c:valAx>
      <c:catAx>
        <c:axId val="306542464"/>
        <c:scaling>
          <c:orientation val="minMax"/>
        </c:scaling>
        <c:delete val="1"/>
        <c:axPos val="b"/>
        <c:majorTickMark val="out"/>
        <c:minorTickMark val="none"/>
        <c:tickLblPos val="none"/>
        <c:crossAx val="306544000"/>
        <c:crosses val="autoZero"/>
        <c:auto val="1"/>
        <c:lblAlgn val="ctr"/>
        <c:lblOffset val="100"/>
        <c:noMultiLvlLbl val="0"/>
      </c:catAx>
      <c:valAx>
        <c:axId val="306544000"/>
        <c:scaling>
          <c:orientation val="minMax"/>
          <c:max val="0.1"/>
          <c:min val="-2.0000000000000011E-2"/>
        </c:scaling>
        <c:delete val="0"/>
        <c:axPos val="r"/>
        <c:numFmt formatCode="0.0%" sourceLinked="0"/>
        <c:majorTickMark val="out"/>
        <c:minorTickMark val="none"/>
        <c:tickLblPos val="nextTo"/>
        <c:crossAx val="306542464"/>
        <c:crosses val="max"/>
        <c:crossBetween val="between"/>
        <c:majorUnit val="3.0000000000000016E-2"/>
      </c:valAx>
      <c:spPr>
        <a:noFill/>
        <a:ln w="25399">
          <a:noFill/>
        </a:ln>
      </c:spPr>
    </c:plotArea>
    <c:legend>
      <c:legendPos val="t"/>
      <c:layout>
        <c:manualLayout>
          <c:xMode val="edge"/>
          <c:yMode val="edge"/>
          <c:x val="0.14728765711116998"/>
          <c:y val="0"/>
          <c:w val="0.74076255344323882"/>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1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-2.1951906138187649</c:v>
                </c:pt>
                <c:pt idx="2">
                  <c:v>-1.6979788170905175</c:v>
                </c:pt>
                <c:pt idx="3">
                  <c:v>-1.4420463596702904</c:v>
                </c:pt>
                <c:pt idx="4">
                  <c:v>-1.2010944454930561</c:v>
                </c:pt>
                <c:pt idx="5">
                  <c:v>-0.58884704688041412</c:v>
                </c:pt>
                <c:pt idx="6">
                  <c:v>-1.7609632307757028</c:v>
                </c:pt>
                <c:pt idx="7">
                  <c:v>-2.4491714022165212</c:v>
                </c:pt>
                <c:pt idx="8">
                  <c:v>-3.1987109722222185</c:v>
                </c:pt>
                <c:pt idx="9">
                  <c:v>-1.6831280393257431</c:v>
                </c:pt>
                <c:pt idx="10">
                  <c:v>-1.3101811128997554</c:v>
                </c:pt>
                <c:pt idx="11">
                  <c:v>1.2114589449430113E-2</c:v>
                </c:pt>
                <c:pt idx="12">
                  <c:v>0.60351402718301639</c:v>
                </c:pt>
                <c:pt idx="13">
                  <c:v>1.6968312458156776</c:v>
                </c:pt>
                <c:pt idx="14">
                  <c:v>-0.66482639157160461</c:v>
                </c:pt>
                <c:pt idx="15">
                  <c:v>-0.8004238653723128</c:v>
                </c:pt>
                <c:pt idx="16">
                  <c:v>-0.29710673001943633</c:v>
                </c:pt>
                <c:pt idx="17">
                  <c:v>1.147474368511725</c:v>
                </c:pt>
                <c:pt idx="18">
                  <c:v>1.3550645178694865E-2</c:v>
                </c:pt>
                <c:pt idx="19" formatCode="0.00">
                  <c:v>4.3290530544984884</c:v>
                </c:pt>
                <c:pt idx="20">
                  <c:v>2.8439961857752216</c:v>
                </c:pt>
                <c:pt idx="21">
                  <c:v>-0.51324527708397349</c:v>
                </c:pt>
                <c:pt idx="22">
                  <c:v>-7.5756191055698086E-2</c:v>
                </c:pt>
                <c:pt idx="23">
                  <c:v>-1.9474832474089765</c:v>
                </c:pt>
                <c:pt idx="24">
                  <c:v>-1.5334439200369587</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-2.687117261754457</c:v>
                </c:pt>
                <c:pt idx="2">
                  <c:v>-2.7823894868557186</c:v>
                </c:pt>
                <c:pt idx="3">
                  <c:v>-4.5668572038983442</c:v>
                </c:pt>
                <c:pt idx="4">
                  <c:v>-5.2249748149263091</c:v>
                </c:pt>
                <c:pt idx="5">
                  <c:v>-1.6924679764043105</c:v>
                </c:pt>
                <c:pt idx="6">
                  <c:v>-2.63066322470763</c:v>
                </c:pt>
                <c:pt idx="7">
                  <c:v>-3.3058066417635978</c:v>
                </c:pt>
                <c:pt idx="8">
                  <c:v>-3.1952277294349796</c:v>
                </c:pt>
                <c:pt idx="9">
                  <c:v>-3.4735242616761308</c:v>
                </c:pt>
                <c:pt idx="10">
                  <c:v>-3.3354536974419036</c:v>
                </c:pt>
                <c:pt idx="11">
                  <c:v>-3.1578136500018172</c:v>
                </c:pt>
                <c:pt idx="12">
                  <c:v>-3.2479318513043975</c:v>
                </c:pt>
                <c:pt idx="13">
                  <c:v>-3.5097596138406573</c:v>
                </c:pt>
                <c:pt idx="14">
                  <c:v>-3.7540152166898766</c:v>
                </c:pt>
                <c:pt idx="15">
                  <c:v>-4.5814713835180543</c:v>
                </c:pt>
                <c:pt idx="16">
                  <c:v>-4.8858122257817715</c:v>
                </c:pt>
                <c:pt idx="17">
                  <c:v>-5.4606556654232419</c:v>
                </c:pt>
                <c:pt idx="18">
                  <c:v>-5.4944736310586269</c:v>
                </c:pt>
                <c:pt idx="19">
                  <c:v>-4.777133593130789</c:v>
                </c:pt>
                <c:pt idx="20">
                  <c:v>-4.8891506950626606</c:v>
                </c:pt>
                <c:pt idx="21">
                  <c:v>-5.9298936046331292</c:v>
                </c:pt>
                <c:pt idx="22">
                  <c:v>-6.1963212098635427</c:v>
                </c:pt>
                <c:pt idx="23">
                  <c:v>-5.9925602754985041</c:v>
                </c:pt>
                <c:pt idx="24">
                  <c:v>-6.3138792678761995</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numCache>
            </c:numRef>
          </c:val>
          <c:smooth val="0"/>
        </c:ser>
        <c:dLbls>
          <c:showLegendKey val="0"/>
          <c:showVal val="0"/>
          <c:showCatName val="0"/>
          <c:showSerName val="0"/>
          <c:showPercent val="0"/>
          <c:showBubbleSize val="0"/>
        </c:dLbls>
        <c:marker val="1"/>
        <c:smooth val="0"/>
        <c:axId val="305842432"/>
        <c:axId val="306401280"/>
      </c:lineChart>
      <c:catAx>
        <c:axId val="3058424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306401280"/>
        <c:crosses val="autoZero"/>
        <c:auto val="1"/>
        <c:lblAlgn val="ctr"/>
        <c:lblOffset val="100"/>
        <c:tickLblSkip val="1"/>
        <c:tickMarkSkip val="1"/>
        <c:noMultiLvlLbl val="0"/>
      </c:catAx>
      <c:valAx>
        <c:axId val="306401280"/>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305842432"/>
        <c:crosses val="autoZero"/>
        <c:crossBetween val="between"/>
        <c:majorUnit val="4"/>
      </c:valAx>
      <c:spPr>
        <a:noFill/>
        <a:ln w="25409">
          <a:noFill/>
        </a:ln>
      </c:spPr>
    </c:plotArea>
    <c:legend>
      <c:legendPos val="t"/>
      <c:layout>
        <c:manualLayout>
          <c:xMode val="edge"/>
          <c:yMode val="edge"/>
          <c:x val="4.4488082289365453E-2"/>
          <c:y val="7.0587905369005763E-2"/>
          <c:w val="0.42304063198809339"/>
          <c:h val="6.888866884829990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1.2492205173753683</c:v>
                </c:pt>
                <c:pt idx="2">
                  <c:v>0.87844476900016644</c:v>
                </c:pt>
                <c:pt idx="3">
                  <c:v>1.2744647861415719</c:v>
                </c:pt>
                <c:pt idx="4">
                  <c:v>0.40956018819121559</c:v>
                </c:pt>
                <c:pt idx="5">
                  <c:v>1.449297161275714</c:v>
                </c:pt>
                <c:pt idx="6">
                  <c:v>0.32035925830046907</c:v>
                </c:pt>
                <c:pt idx="7">
                  <c:v>-0.20609998979904129</c:v>
                </c:pt>
                <c:pt idx="8">
                  <c:v>-0.45882610223343701</c:v>
                </c:pt>
                <c:pt idx="9">
                  <c:v>-0.23318221890119245</c:v>
                </c:pt>
                <c:pt idx="10">
                  <c:v>-1.6209358959487714</c:v>
                </c:pt>
                <c:pt idx="11">
                  <c:v>-0.71996284237930008</c:v>
                </c:pt>
                <c:pt idx="12">
                  <c:v>-1.7250279050065129</c:v>
                </c:pt>
                <c:pt idx="13">
                  <c:v>-0.79634875177326725</c:v>
                </c:pt>
                <c:pt idx="14">
                  <c:v>-2.2559378842331608</c:v>
                </c:pt>
                <c:pt idx="15">
                  <c:v>-2.1912959521268811</c:v>
                </c:pt>
                <c:pt idx="16">
                  <c:v>-1.060834344498401</c:v>
                </c:pt>
                <c:pt idx="17">
                  <c:v>-1.4205035524702438</c:v>
                </c:pt>
                <c:pt idx="18">
                  <c:v>-0.95352224703265309</c:v>
                </c:pt>
                <c:pt idx="19">
                  <c:v>-0.74007214734816329</c:v>
                </c:pt>
                <c:pt idx="20">
                  <c:v>0.11742470850578345</c:v>
                </c:pt>
                <c:pt idx="21">
                  <c:v>0.53180579673717154</c:v>
                </c:pt>
                <c:pt idx="22">
                  <c:v>-0.17807320209917105</c:v>
                </c:pt>
                <c:pt idx="23">
                  <c:v>-0.29035009553820162</c:v>
                </c:pt>
                <c:pt idx="24">
                  <c:v>8.5516210515982141E-2</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1.9204972830724638</c:v>
                </c:pt>
                <c:pt idx="2">
                  <c:v>1.8611615438716695</c:v>
                </c:pt>
                <c:pt idx="3">
                  <c:v>1.9951543667174294</c:v>
                </c:pt>
                <c:pt idx="4">
                  <c:v>1.4013949021861067</c:v>
                </c:pt>
                <c:pt idx="5">
                  <c:v>1.7315491522393982</c:v>
                </c:pt>
                <c:pt idx="6">
                  <c:v>1.4110480315771079</c:v>
                </c:pt>
                <c:pt idx="7">
                  <c:v>1.6188632430470418</c:v>
                </c:pt>
                <c:pt idx="8">
                  <c:v>1.397845292276769</c:v>
                </c:pt>
                <c:pt idx="9">
                  <c:v>1.4915753685303517</c:v>
                </c:pt>
                <c:pt idx="10">
                  <c:v>1.2359355231109266</c:v>
                </c:pt>
                <c:pt idx="11">
                  <c:v>0.91067187983420239</c:v>
                </c:pt>
                <c:pt idx="12">
                  <c:v>0.82055367853164063</c:v>
                </c:pt>
                <c:pt idx="13">
                  <c:v>0.8042679394275174</c:v>
                </c:pt>
                <c:pt idx="14">
                  <c:v>0.64252183513419292</c:v>
                </c:pt>
                <c:pt idx="15" formatCode="0.00_ ;[Red]\-0.00\ ">
                  <c:v>0.69389147573455279</c:v>
                </c:pt>
                <c:pt idx="16" formatCode="0.00_ ;[Red]\-0.00\ ">
                  <c:v>0.38767076546447532</c:v>
                </c:pt>
                <c:pt idx="17">
                  <c:v>0.53531761184413851</c:v>
                </c:pt>
                <c:pt idx="18">
                  <c:v>0.28480149112910236</c:v>
                </c:pt>
                <c:pt idx="19">
                  <c:v>0.3074310340791635</c:v>
                </c:pt>
                <c:pt idx="20">
                  <c:v>0.17801297576354255</c:v>
                </c:pt>
                <c:pt idx="21">
                  <c:v>0.10077781414759056</c:v>
                </c:pt>
                <c:pt idx="22">
                  <c:v>-0.16564979108284777</c:v>
                </c:pt>
                <c:pt idx="23">
                  <c:v>-0.39529524829188223</c:v>
                </c:pt>
                <c:pt idx="24">
                  <c:v>-0.54504076470907237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c:v>-0.78617676274450699</c:v>
                </c:pt>
                <c:pt idx="16">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numCache>
            </c:numRef>
          </c:val>
          <c:smooth val="0"/>
        </c:ser>
        <c:dLbls>
          <c:showLegendKey val="0"/>
          <c:showVal val="0"/>
          <c:showCatName val="0"/>
          <c:showSerName val="0"/>
          <c:showPercent val="0"/>
          <c:showBubbleSize val="0"/>
        </c:dLbls>
        <c:marker val="1"/>
        <c:smooth val="0"/>
        <c:axId val="306333568"/>
        <c:axId val="306365184"/>
      </c:lineChart>
      <c:catAx>
        <c:axId val="3063335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306365184"/>
        <c:crosses val="autoZero"/>
        <c:auto val="1"/>
        <c:lblAlgn val="ctr"/>
        <c:lblOffset val="100"/>
        <c:tickLblSkip val="1"/>
        <c:tickMarkSkip val="1"/>
        <c:noMultiLvlLbl val="0"/>
      </c:catAx>
      <c:valAx>
        <c:axId val="306365184"/>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306333568"/>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4.4974379030213972E-2"/>
          <c:y val="7.9406042951062114E-2"/>
          <c:w val="0.42304063198809339"/>
          <c:h val="6.88886449978314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211215.12769519445</c:v>
                </c:pt>
                <c:pt idx="1">
                  <c:v>210664.51538465862</c:v>
                </c:pt>
                <c:pt idx="2">
                  <c:v>209981.82753564572</c:v>
                </c:pt>
                <c:pt idx="3">
                  <c:v>209094.74792418067</c:v>
                </c:pt>
                <c:pt idx="4">
                  <c:v>219654.85824019159</c:v>
                </c:pt>
                <c:pt idx="5">
                  <c:v>219592.64685346285</c:v>
                </c:pt>
                <c:pt idx="6">
                  <c:v>219380.18445322794</c:v>
                </c:pt>
                <c:pt idx="7">
                  <c:v>218400.18445322788</c:v>
                </c:pt>
                <c:pt idx="8">
                  <c:v>220037.85111989456</c:v>
                </c:pt>
                <c:pt idx="9">
                  <c:v>217205.92415023901</c:v>
                </c:pt>
                <c:pt idx="10">
                  <c:v>212788.97436254405</c:v>
                </c:pt>
                <c:pt idx="11">
                  <c:v>212613.96607879511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11"/>
              <c:layout>
                <c:manualLayout>
                  <c:x val="-2.1785171902731781E-2"/>
                  <c:y val="-0.20499342969776624"/>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207715.38461538462</c:v>
                </c:pt>
                <c:pt idx="1">
                  <c:v>221175</c:v>
                </c:pt>
                <c:pt idx="2">
                  <c:v>218430</c:v>
                </c:pt>
                <c:pt idx="3">
                  <c:v>236034.28571428571</c:v>
                </c:pt>
              </c:numCache>
            </c:numRef>
          </c:val>
        </c:ser>
        <c:dLbls>
          <c:showLegendKey val="0"/>
          <c:showVal val="0"/>
          <c:showCatName val="0"/>
          <c:showSerName val="0"/>
          <c:showPercent val="0"/>
          <c:showBubbleSize val="0"/>
        </c:dLbls>
        <c:gapWidth val="100"/>
        <c:axId val="307151232"/>
        <c:axId val="30715353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0.15546052303850083</c:v>
                </c:pt>
                <c:pt idx="1">
                  <c:v>7.5000511536455094E-2</c:v>
                </c:pt>
                <c:pt idx="2">
                  <c:v>6.2486931505067046E-2</c:v>
                </c:pt>
                <c:pt idx="3">
                  <c:v>3.9727043426486662E-2</c:v>
                </c:pt>
              </c:numCache>
            </c:numRef>
          </c:val>
          <c:smooth val="0"/>
        </c:ser>
        <c:dLbls>
          <c:showLegendKey val="0"/>
          <c:showVal val="0"/>
          <c:showCatName val="0"/>
          <c:showSerName val="0"/>
          <c:showPercent val="0"/>
          <c:showBubbleSize val="0"/>
        </c:dLbls>
        <c:marker val="1"/>
        <c:smooth val="0"/>
        <c:axId val="308540160"/>
        <c:axId val="308541696"/>
      </c:lineChart>
      <c:catAx>
        <c:axId val="30715123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307153536"/>
        <c:crosses val="autoZero"/>
        <c:auto val="1"/>
        <c:lblAlgn val="ctr"/>
        <c:lblOffset val="100"/>
        <c:noMultiLvlLbl val="0"/>
      </c:catAx>
      <c:valAx>
        <c:axId val="307153536"/>
        <c:scaling>
          <c:orientation val="minMax"/>
          <c:max val="280000"/>
          <c:min val="120000"/>
        </c:scaling>
        <c:delete val="0"/>
        <c:axPos val="l"/>
        <c:numFmt formatCode="0_);[Red]\(0\)" sourceLinked="0"/>
        <c:majorTickMark val="out"/>
        <c:minorTickMark val="none"/>
        <c:tickLblPos val="nextTo"/>
        <c:txPr>
          <a:bodyPr/>
          <a:lstStyle/>
          <a:p>
            <a:pPr>
              <a:defRPr>
                <a:latin typeface="+mn-lt"/>
              </a:defRPr>
            </a:pPr>
            <a:endParaRPr lang="zh-CN"/>
          </a:p>
        </c:txPr>
        <c:crossAx val="307151232"/>
        <c:crosses val="autoZero"/>
        <c:crossBetween val="between"/>
        <c:majorUnit val="40000"/>
      </c:valAx>
      <c:catAx>
        <c:axId val="308540160"/>
        <c:scaling>
          <c:orientation val="minMax"/>
        </c:scaling>
        <c:delete val="1"/>
        <c:axPos val="b"/>
        <c:majorTickMark val="out"/>
        <c:minorTickMark val="none"/>
        <c:tickLblPos val="none"/>
        <c:crossAx val="308541696"/>
        <c:crosses val="autoZero"/>
        <c:auto val="1"/>
        <c:lblAlgn val="ctr"/>
        <c:lblOffset val="100"/>
        <c:noMultiLvlLbl val="0"/>
      </c:catAx>
      <c:valAx>
        <c:axId val="308541696"/>
        <c:scaling>
          <c:orientation val="minMax"/>
          <c:max val="0.2"/>
          <c:min val="-1.0000000000000005E-2"/>
        </c:scaling>
        <c:delete val="0"/>
        <c:axPos val="r"/>
        <c:numFmt formatCode="0.0%" sourceLinked="0"/>
        <c:majorTickMark val="out"/>
        <c:minorTickMark val="none"/>
        <c:tickLblPos val="nextTo"/>
        <c:crossAx val="308540160"/>
        <c:crosses val="max"/>
        <c:crossBetween val="between"/>
        <c:majorUnit val="5.0000000000000024E-2"/>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211157.89473684214</c:v>
                </c:pt>
                <c:pt idx="1">
                  <c:v>210559.47368421053</c:v>
                </c:pt>
                <c:pt idx="2">
                  <c:v>210197.72727272726</c:v>
                </c:pt>
                <c:pt idx="3">
                  <c:v>209937.97202797205</c:v>
                </c:pt>
                <c:pt idx="4">
                  <c:v>208413.29494035378</c:v>
                </c:pt>
                <c:pt idx="5" formatCode="#,##0_ ">
                  <c:v>207024.2735042735</c:v>
                </c:pt>
                <c:pt idx="6" formatCode="#,##0_ ">
                  <c:v>206123.06763285026</c:v>
                </c:pt>
                <c:pt idx="7" formatCode="#,##0_ ">
                  <c:v>205400.84541062804</c:v>
                </c:pt>
                <c:pt idx="8" formatCode="#,##0_ ">
                  <c:v>205161.95652173914</c:v>
                </c:pt>
                <c:pt idx="9" formatCode="#,##0_ ">
                  <c:v>198886.937156906</c:v>
                </c:pt>
                <c:pt idx="10" formatCode="#,##0_ ">
                  <c:v>197578.61988872956</c:v>
                </c:pt>
                <c:pt idx="11" formatCode="#,##0_ ">
                  <c:v>198168.45980650352</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11"/>
              <c:layout>
                <c:manualLayout>
                  <c:x val="-9.6822986234363466E-3"/>
                  <c:y val="-3.153745072273325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203283.33333333334</c:v>
                </c:pt>
                <c:pt idx="1">
                  <c:v>203394.44444444444</c:v>
                </c:pt>
                <c:pt idx="2">
                  <c:v>200479.41176470587</c:v>
                </c:pt>
                <c:pt idx="3">
                  <c:v>192587.5</c:v>
                </c:pt>
              </c:numCache>
            </c:numRef>
          </c:val>
        </c:ser>
        <c:dLbls>
          <c:showLegendKey val="0"/>
          <c:showVal val="0"/>
          <c:showCatName val="0"/>
          <c:showSerName val="0"/>
          <c:showPercent val="0"/>
          <c:showBubbleSize val="0"/>
        </c:dLbls>
        <c:gapWidth val="100"/>
        <c:axId val="307079424"/>
        <c:axId val="30708940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7.5081648671617388E-2</c:v>
                </c:pt>
                <c:pt idx="1">
                  <c:v>2.0575685461249285E-2</c:v>
                </c:pt>
                <c:pt idx="2">
                  <c:v>2.7371441439386305E-2</c:v>
                </c:pt>
                <c:pt idx="3">
                  <c:v>4.8691904009467907E-2</c:v>
                </c:pt>
              </c:numCache>
            </c:numRef>
          </c:val>
          <c:smooth val="0"/>
        </c:ser>
        <c:dLbls>
          <c:showLegendKey val="0"/>
          <c:showVal val="0"/>
          <c:showCatName val="0"/>
          <c:showSerName val="0"/>
          <c:showPercent val="0"/>
          <c:showBubbleSize val="0"/>
        </c:dLbls>
        <c:marker val="1"/>
        <c:smooth val="0"/>
        <c:axId val="307090944"/>
        <c:axId val="307092480"/>
      </c:lineChart>
      <c:catAx>
        <c:axId val="30707942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307089408"/>
        <c:crosses val="autoZero"/>
        <c:auto val="1"/>
        <c:lblAlgn val="ctr"/>
        <c:lblOffset val="100"/>
        <c:noMultiLvlLbl val="0"/>
      </c:catAx>
      <c:valAx>
        <c:axId val="307089408"/>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307079424"/>
        <c:crosses val="autoZero"/>
        <c:crossBetween val="between"/>
        <c:majorUnit val="30000"/>
      </c:valAx>
      <c:catAx>
        <c:axId val="307090944"/>
        <c:scaling>
          <c:orientation val="minMax"/>
        </c:scaling>
        <c:delete val="1"/>
        <c:axPos val="b"/>
        <c:majorTickMark val="out"/>
        <c:minorTickMark val="none"/>
        <c:tickLblPos val="none"/>
        <c:crossAx val="307092480"/>
        <c:crosses val="autoZero"/>
        <c:auto val="1"/>
        <c:lblAlgn val="ctr"/>
        <c:lblOffset val="100"/>
        <c:noMultiLvlLbl val="0"/>
      </c:catAx>
      <c:valAx>
        <c:axId val="307092480"/>
        <c:scaling>
          <c:orientation val="minMax"/>
          <c:max val="0.1"/>
          <c:min val="0"/>
        </c:scaling>
        <c:delete val="0"/>
        <c:axPos val="r"/>
        <c:numFmt formatCode="0.0%" sourceLinked="0"/>
        <c:majorTickMark val="out"/>
        <c:minorTickMark val="none"/>
        <c:tickLblPos val="nextTo"/>
        <c:txPr>
          <a:bodyPr/>
          <a:lstStyle/>
          <a:p>
            <a:pPr>
              <a:defRPr>
                <a:latin typeface="+mn-lt"/>
              </a:defRPr>
            </a:pPr>
            <a:endParaRPr lang="zh-CN"/>
          </a:p>
        </c:txPr>
        <c:crossAx val="307090944"/>
        <c:crosses val="max"/>
        <c:crossBetween val="between"/>
        <c:majorUnit val="2.0000000000000011E-2"/>
      </c:valAx>
      <c:spPr>
        <a:noFill/>
        <a:ln w="25399">
          <a:noFill/>
        </a:ln>
      </c:spPr>
    </c:plotArea>
    <c:legend>
      <c:legendPos val="t"/>
      <c:layout>
        <c:manualLayout>
          <c:xMode val="edge"/>
          <c:yMode val="edge"/>
          <c:x val="0.14740328648203038"/>
          <c:y val="0"/>
          <c:w val="0.74664741939406865"/>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560599647905301"/>
          <c:w val="0.74036001378393379"/>
          <c:h val="0.64075018568137265"/>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206754.39053254438</c:v>
                </c:pt>
                <c:pt idx="1">
                  <c:v>206401.79881656804</c:v>
                </c:pt>
                <c:pt idx="2">
                  <c:v>206133.88121849659</c:v>
                </c:pt>
                <c:pt idx="3">
                  <c:v>205505.59368836292</c:v>
                </c:pt>
                <c:pt idx="4" formatCode="#,##0_ ">
                  <c:v>209127.68403094498</c:v>
                </c:pt>
                <c:pt idx="5" formatCode="#,##0_ ">
                  <c:v>208574.81124752117</c:v>
                </c:pt>
                <c:pt idx="6" formatCode="#,##0_ ">
                  <c:v>197770.66666666666</c:v>
                </c:pt>
                <c:pt idx="7" formatCode="#,##0_ ">
                  <c:v>196261.57575757575</c:v>
                </c:pt>
                <c:pt idx="8" formatCode="#,##0_ ">
                  <c:v>199101.72727272726</c:v>
                </c:pt>
                <c:pt idx="9" formatCode="#,##0_ ">
                  <c:v>198759.91701631699</c:v>
                </c:pt>
                <c:pt idx="10" formatCode="#,##0_ ">
                  <c:v>193957.48215532544</c:v>
                </c:pt>
                <c:pt idx="11" formatCode="#,##0_ ">
                  <c:v>193209.31804614601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11"/>
              <c:layout>
                <c:manualLayout>
                  <c:x val="0"/>
                  <c:y val="0"/>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193513.33333333334</c:v>
                </c:pt>
                <c:pt idx="1">
                  <c:v>193146.66666666666</c:v>
                </c:pt>
                <c:pt idx="2">
                  <c:v>192250</c:v>
                </c:pt>
                <c:pt idx="3">
                  <c:v>192176.66666666666</c:v>
                </c:pt>
              </c:numCache>
            </c:numRef>
          </c:val>
        </c:ser>
        <c:dLbls>
          <c:showLegendKey val="0"/>
          <c:showVal val="0"/>
          <c:showCatName val="0"/>
          <c:showSerName val="0"/>
          <c:showPercent val="0"/>
          <c:showBubbleSize val="0"/>
        </c:dLbls>
        <c:gapWidth val="100"/>
        <c:axId val="307537792"/>
        <c:axId val="30774067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5.1020660540791109E-2</c:v>
                </c:pt>
                <c:pt idx="1">
                  <c:v>2.758568906500564E-2</c:v>
                </c:pt>
                <c:pt idx="2">
                  <c:v>1.951588464486791E-2</c:v>
                </c:pt>
                <c:pt idx="3">
                  <c:v>1.9086092206229335E-2</c:v>
                </c:pt>
              </c:numCache>
            </c:numRef>
          </c:val>
          <c:smooth val="0"/>
        </c:ser>
        <c:dLbls>
          <c:showLegendKey val="0"/>
          <c:showVal val="0"/>
          <c:showCatName val="0"/>
          <c:showSerName val="0"/>
          <c:showPercent val="0"/>
          <c:showBubbleSize val="0"/>
        </c:dLbls>
        <c:marker val="1"/>
        <c:smooth val="0"/>
        <c:axId val="307742208"/>
        <c:axId val="307884032"/>
      </c:lineChart>
      <c:catAx>
        <c:axId val="30753779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307740672"/>
        <c:crosses val="autoZero"/>
        <c:auto val="1"/>
        <c:lblAlgn val="ctr"/>
        <c:lblOffset val="100"/>
        <c:noMultiLvlLbl val="0"/>
      </c:catAx>
      <c:valAx>
        <c:axId val="307740672"/>
        <c:scaling>
          <c:orientation val="minMax"/>
          <c:max val="240000"/>
          <c:min val="120000"/>
        </c:scaling>
        <c:delete val="0"/>
        <c:axPos val="l"/>
        <c:numFmt formatCode="0_);[Red]\(0\)" sourceLinked="0"/>
        <c:majorTickMark val="out"/>
        <c:minorTickMark val="none"/>
        <c:tickLblPos val="nextTo"/>
        <c:txPr>
          <a:bodyPr/>
          <a:lstStyle/>
          <a:p>
            <a:pPr>
              <a:defRPr>
                <a:latin typeface="+mn-lt"/>
              </a:defRPr>
            </a:pPr>
            <a:endParaRPr lang="zh-CN"/>
          </a:p>
        </c:txPr>
        <c:crossAx val="307537792"/>
        <c:crosses val="autoZero"/>
        <c:crossBetween val="between"/>
        <c:majorUnit val="20000"/>
      </c:valAx>
      <c:catAx>
        <c:axId val="307742208"/>
        <c:scaling>
          <c:orientation val="minMax"/>
        </c:scaling>
        <c:delete val="1"/>
        <c:axPos val="b"/>
        <c:majorTickMark val="out"/>
        <c:minorTickMark val="none"/>
        <c:tickLblPos val="none"/>
        <c:crossAx val="307884032"/>
        <c:crosses val="autoZero"/>
        <c:auto val="1"/>
        <c:lblAlgn val="ctr"/>
        <c:lblOffset val="100"/>
        <c:noMultiLvlLbl val="0"/>
      </c:catAx>
      <c:valAx>
        <c:axId val="307884032"/>
        <c:scaling>
          <c:orientation val="minMax"/>
          <c:max val="0.14000000000000001"/>
          <c:min val="-6.0000000000000032E-2"/>
        </c:scaling>
        <c:delete val="0"/>
        <c:axPos val="r"/>
        <c:numFmt formatCode="0.0%" sourceLinked="0"/>
        <c:majorTickMark val="out"/>
        <c:minorTickMark val="none"/>
        <c:tickLblPos val="nextTo"/>
        <c:crossAx val="307742208"/>
        <c:crosses val="max"/>
        <c:crossBetween val="between"/>
        <c:minorUnit val="5.0000000000000024E-2"/>
      </c:valAx>
      <c:spPr>
        <a:noFill/>
        <a:ln w="25400">
          <a:noFill/>
        </a:ln>
      </c:spPr>
    </c:plotArea>
    <c:legend>
      <c:legendPos val="t"/>
      <c:layout>
        <c:manualLayout>
          <c:xMode val="edge"/>
          <c:yMode val="edge"/>
          <c:x val="0.14728765711116998"/>
          <c:y val="0"/>
          <c:w val="0.74560387870383982"/>
          <c:h val="0.11230260923266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200079.97414350355</c:v>
                </c:pt>
                <c:pt idx="1">
                  <c:v>198953.33117862532</c:v>
                </c:pt>
                <c:pt idx="2">
                  <c:v>211451.85185185185</c:v>
                </c:pt>
                <c:pt idx="3">
                  <c:v>210155.55555555556</c:v>
                </c:pt>
                <c:pt idx="4">
                  <c:v>206162.96296296298</c:v>
                </c:pt>
                <c:pt idx="5">
                  <c:v>203270.37037037039</c:v>
                </c:pt>
                <c:pt idx="6">
                  <c:v>200500</c:v>
                </c:pt>
                <c:pt idx="7">
                  <c:v>199666.66666666669</c:v>
                </c:pt>
                <c:pt idx="8">
                  <c:v>205161.95652173914</c:v>
                </c:pt>
                <c:pt idx="9">
                  <c:v>199721.487405347</c:v>
                </c:pt>
                <c:pt idx="10">
                  <c:v>201625.56568521529</c:v>
                </c:pt>
                <c:pt idx="11" formatCode="#,##0_ ">
                  <c:v>199132.76319822689</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11"/>
              <c:layout>
                <c:manualLayout>
                  <c:x val="-1.2102873279295503E-2"/>
                  <c:y val="2.1024967148488827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205466.66666666666</c:v>
                </c:pt>
                <c:pt idx="1">
                  <c:v>205227.77777777778</c:v>
                </c:pt>
                <c:pt idx="2">
                  <c:v>204927.77777777778</c:v>
                </c:pt>
                <c:pt idx="3">
                  <c:v>204272.22222222222</c:v>
                </c:pt>
              </c:numCache>
            </c:numRef>
          </c:val>
        </c:ser>
        <c:dLbls>
          <c:showLegendKey val="0"/>
          <c:showVal val="0"/>
          <c:showCatName val="0"/>
          <c:showSerName val="0"/>
          <c:showPercent val="0"/>
          <c:showBubbleSize val="0"/>
        </c:dLbls>
        <c:gapWidth val="100"/>
        <c:axId val="308382720"/>
        <c:axId val="30838860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6.7596535952563278E-2</c:v>
                </c:pt>
                <c:pt idx="1">
                  <c:v>1.22643163146603E-2</c:v>
                </c:pt>
                <c:pt idx="2">
                  <c:v>1.04485151111174E-2</c:v>
                </c:pt>
                <c:pt idx="3">
                  <c:v>7.6981208660889403E-3</c:v>
                </c:pt>
              </c:numCache>
            </c:numRef>
          </c:val>
          <c:smooth val="0"/>
        </c:ser>
        <c:dLbls>
          <c:showLegendKey val="0"/>
          <c:showVal val="0"/>
          <c:showCatName val="0"/>
          <c:showSerName val="0"/>
          <c:showPercent val="0"/>
          <c:showBubbleSize val="0"/>
        </c:dLbls>
        <c:marker val="1"/>
        <c:smooth val="0"/>
        <c:axId val="308390144"/>
        <c:axId val="308404224"/>
      </c:lineChart>
      <c:catAx>
        <c:axId val="30838272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308388608"/>
        <c:crosses val="autoZero"/>
        <c:auto val="1"/>
        <c:lblAlgn val="ctr"/>
        <c:lblOffset val="100"/>
        <c:noMultiLvlLbl val="0"/>
      </c:catAx>
      <c:valAx>
        <c:axId val="308388608"/>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308382720"/>
        <c:crosses val="autoZero"/>
        <c:crossBetween val="between"/>
        <c:majorUnit val="25000"/>
      </c:valAx>
      <c:catAx>
        <c:axId val="308390144"/>
        <c:scaling>
          <c:orientation val="minMax"/>
        </c:scaling>
        <c:delete val="1"/>
        <c:axPos val="b"/>
        <c:majorTickMark val="out"/>
        <c:minorTickMark val="none"/>
        <c:tickLblPos val="none"/>
        <c:crossAx val="308404224"/>
        <c:crosses val="autoZero"/>
        <c:auto val="1"/>
        <c:lblAlgn val="ctr"/>
        <c:lblOffset val="100"/>
        <c:noMultiLvlLbl val="0"/>
      </c:catAx>
      <c:valAx>
        <c:axId val="308404224"/>
        <c:scaling>
          <c:orientation val="minMax"/>
          <c:max val="0.14000000000000001"/>
          <c:min val="-1.0000000000000005E-2"/>
        </c:scaling>
        <c:delete val="0"/>
        <c:axPos val="r"/>
        <c:numFmt formatCode="0.0%" sourceLinked="0"/>
        <c:majorTickMark val="out"/>
        <c:minorTickMark val="none"/>
        <c:tickLblPos val="nextTo"/>
        <c:txPr>
          <a:bodyPr/>
          <a:lstStyle/>
          <a:p>
            <a:pPr>
              <a:defRPr>
                <a:latin typeface="+mn-lt"/>
              </a:defRPr>
            </a:pPr>
            <a:endParaRPr lang="zh-CN"/>
          </a:p>
        </c:txPr>
        <c:crossAx val="308390144"/>
        <c:crosses val="max"/>
        <c:crossBetween val="between"/>
        <c:majorUnit val="2.0000000000000011E-2"/>
      </c:valAx>
      <c:spPr>
        <a:noFill/>
        <a:ln w="25399">
          <a:noFill/>
        </a:ln>
      </c:spPr>
    </c:plotArea>
    <c:legend>
      <c:legendPos val="t"/>
      <c:layout>
        <c:manualLayout>
          <c:xMode val="edge"/>
          <c:yMode val="edge"/>
          <c:x val="0.14740328648203038"/>
          <c:y val="0"/>
          <c:w val="0.74782173824502862"/>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7526881720434879"/>
          <c:h val="0.76168224299065423"/>
        </c:manualLayout>
      </c:layout>
      <c:barChart>
        <c:barDir val="col"/>
        <c:grouping val="clustered"/>
        <c:varyColors val="0"/>
        <c:ser>
          <c:idx val="0"/>
          <c:order val="0"/>
          <c:spPr>
            <a:solidFill>
              <a:srgbClr val="BFBFBF"/>
            </a:solidFill>
            <a:ln w="9525">
              <a:solidFill>
                <a:srgbClr val="BFBFBF"/>
              </a:solidFill>
            </a:ln>
            <a:effectLst>
              <a:outerShdw blurRad="40005" dist="20320" dir="5400000" algn="tl" rotWithShape="0">
                <a:prstClr val="black">
                  <a:alpha val="38000"/>
                </a:prstClr>
              </a:outerShdw>
            </a:effectLst>
          </c:spPr>
          <c:invertIfNegative val="0"/>
          <c:dPt>
            <c:idx val="1"/>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3"/>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5"/>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6"/>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Lbls>
            <c:dLbl>
              <c:idx val="2"/>
              <c:layout>
                <c:manualLayout>
                  <c:x val="2.9197080291971339E-3"/>
                  <c:y val="-2.9805789924545592E-2"/>
                </c:manualLayout>
              </c:layout>
              <c:showLegendKey val="0"/>
              <c:showVal val="1"/>
              <c:showCatName val="0"/>
              <c:showSerName val="0"/>
              <c:showPercent val="0"/>
              <c:showBubbleSize val="0"/>
            </c:dLbl>
            <c:dLbl>
              <c:idx val="5"/>
              <c:layout>
                <c:manualLayout>
                  <c:x val="-5.8394160583941914E-3"/>
                  <c:y val="-5.9607824729809014E-3"/>
                </c:manualLayout>
              </c:layout>
              <c:showLegendKey val="0"/>
              <c:showVal val="1"/>
              <c:showCatName val="0"/>
              <c:showSerName val="0"/>
              <c:showPercent val="0"/>
              <c:showBubbleSize val="0"/>
            </c:dLbl>
            <c:dLbl>
              <c:idx val="6"/>
              <c:layout>
                <c:manualLayout>
                  <c:x val="1.0705472436525313E-16"/>
                  <c:y val="1.7885163758405143E-2"/>
                </c:manualLayout>
              </c:layout>
              <c:showLegendKey val="0"/>
              <c:showVal val="1"/>
              <c:showCatName val="0"/>
              <c:showSerName val="0"/>
              <c:showPercent val="0"/>
              <c:showBubbleSize val="0"/>
            </c:dLbl>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-1.6859795902090302E-2</c:v>
                </c:pt>
                <c:pt idx="1">
                  <c:v>7.3180915979193406E-2</c:v>
                </c:pt>
                <c:pt idx="2">
                  <c:v>-1.6841920273923394E-3</c:v>
                </c:pt>
                <c:pt idx="3">
                  <c:v>1.4160847351049499E-2</c:v>
                </c:pt>
                <c:pt idx="4">
                  <c:v>-9.548066015398371E-3</c:v>
                </c:pt>
                <c:pt idx="5">
                  <c:v>5.4541993242089193E-2</c:v>
                </c:pt>
                <c:pt idx="6">
                  <c:v>4.0487621333992418E-2</c:v>
                </c:pt>
              </c:numCache>
            </c:numRef>
          </c:val>
        </c:ser>
        <c:dLbls>
          <c:showLegendKey val="0"/>
          <c:showVal val="0"/>
          <c:showCatName val="0"/>
          <c:showSerName val="0"/>
          <c:showPercent val="0"/>
          <c:showBubbleSize val="0"/>
        </c:dLbls>
        <c:gapWidth val="150"/>
        <c:axId val="295169024"/>
        <c:axId val="294789888"/>
      </c:barChart>
      <c:catAx>
        <c:axId val="295169024"/>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294789888"/>
        <c:crossesAt val="0"/>
        <c:auto val="1"/>
        <c:lblAlgn val="ctr"/>
        <c:lblOffset val="100"/>
        <c:tickLblSkip val="1"/>
        <c:tickMarkSkip val="1"/>
        <c:noMultiLvlLbl val="0"/>
      </c:catAx>
      <c:valAx>
        <c:axId val="294789888"/>
        <c:scaling>
          <c:orientation val="minMax"/>
          <c:max val="0.4"/>
          <c:min val="-0.4"/>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295169024"/>
        <c:crosses val="autoZero"/>
        <c:crossBetween val="between"/>
        <c:majorUnit val="0.2"/>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554"/>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9"/>
            </c:marker>
            <c:bubble3D val="0"/>
          </c:dPt>
          <c:dPt>
            <c:idx val="20"/>
            <c:marker>
              <c:symbol val="circle"/>
              <c:size val="9"/>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4.5609663140714352</c:v>
                </c:pt>
                <c:pt idx="2">
                  <c:v>3.5640594624372968</c:v>
                </c:pt>
                <c:pt idx="3">
                  <c:v>6.8170040041410251</c:v>
                </c:pt>
                <c:pt idx="4">
                  <c:v>12.529566950009352</c:v>
                </c:pt>
                <c:pt idx="5">
                  <c:v>4.8633112228192887</c:v>
                </c:pt>
                <c:pt idx="6">
                  <c:v>7.5436762046317662</c:v>
                </c:pt>
                <c:pt idx="7">
                  <c:v>8.2649255237348118</c:v>
                </c:pt>
                <c:pt idx="8">
                  <c:v>3.9161992611613572</c:v>
                </c:pt>
                <c:pt idx="9">
                  <c:v>6.8126771735040226</c:v>
                </c:pt>
                <c:pt idx="10">
                  <c:v>10.481689572569719</c:v>
                </c:pt>
                <c:pt idx="11">
                  <c:v>10.853215174325182</c:v>
                </c:pt>
                <c:pt idx="12">
                  <c:v>8.5264614672126307</c:v>
                </c:pt>
                <c:pt idx="13">
                  <c:v>8.5853339351793956</c:v>
                </c:pt>
                <c:pt idx="14">
                  <c:v>6.7926764298300801</c:v>
                </c:pt>
                <c:pt idx="15">
                  <c:v>6.6286923741700088</c:v>
                </c:pt>
                <c:pt idx="16">
                  <c:v>7.5590684539137198</c:v>
                </c:pt>
                <c:pt idx="17">
                  <c:v>5.3631561320074184</c:v>
                </c:pt>
                <c:pt idx="18">
                  <c:v>0.53649929095034299</c:v>
                </c:pt>
                <c:pt idx="19">
                  <c:v>3.2764247323864293</c:v>
                </c:pt>
                <c:pt idx="20">
                  <c:v>4.4077938685326057</c:v>
                </c:pt>
                <c:pt idx="21">
                  <c:v>6.9972554010336641</c:v>
                </c:pt>
                <c:pt idx="22">
                  <c:v>5.8266166484379323</c:v>
                </c:pt>
                <c:pt idx="23">
                  <c:v>4.9347479203438738</c:v>
                </c:pt>
                <c:pt idx="24">
                  <c:v>5.3681497453905047</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-4.6856402013417453</c:v>
                </c:pt>
                <c:pt idx="2">
                  <c:v>-7.484340121685495</c:v>
                </c:pt>
                <c:pt idx="3">
                  <c:v>-1.0797134986267665</c:v>
                </c:pt>
                <c:pt idx="4">
                  <c:v>-13.578503108827555</c:v>
                </c:pt>
                <c:pt idx="5">
                  <c:v>-4.1517274565767037</c:v>
                </c:pt>
                <c:pt idx="6">
                  <c:v>-3.9648450758049902</c:v>
                </c:pt>
                <c:pt idx="7">
                  <c:v>-6.2880997498930284</c:v>
                </c:pt>
                <c:pt idx="8">
                  <c:v>-6.6476607303060149</c:v>
                </c:pt>
                <c:pt idx="9">
                  <c:v>-9.2843414063903289</c:v>
                </c:pt>
                <c:pt idx="10">
                  <c:v>-2.6368942707510112</c:v>
                </c:pt>
                <c:pt idx="11">
                  <c:v>-3.2753236105231065</c:v>
                </c:pt>
                <c:pt idx="12">
                  <c:v>-3.5128787760735136</c:v>
                </c:pt>
                <c:pt idx="13">
                  <c:v>-3.2893858250248598</c:v>
                </c:pt>
                <c:pt idx="14">
                  <c:v>-3.4219205353146265</c:v>
                </c:pt>
                <c:pt idx="15">
                  <c:v>-1.6767638870065715</c:v>
                </c:pt>
                <c:pt idx="16">
                  <c:v>-1.6145759466877019</c:v>
                </c:pt>
                <c:pt idx="17">
                  <c:v>-0.51099010466210126</c:v>
                </c:pt>
                <c:pt idx="18">
                  <c:v>-0.98472673971921054</c:v>
                </c:pt>
                <c:pt idx="19">
                  <c:v>-3.3281695128525746</c:v>
                </c:pt>
                <c:pt idx="20">
                  <c:v>-4.0657780575416025</c:v>
                </c:pt>
                <c:pt idx="21">
                  <c:v>-4.3079214062981315</c:v>
                </c:pt>
                <c:pt idx="22">
                  <c:v>-4.5644239325313922</c:v>
                </c:pt>
                <c:pt idx="23">
                  <c:v>-6.1782441341931893</c:v>
                </c:pt>
                <c:pt idx="24">
                  <c:v>-7.1505363833877951</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numCache>
            </c:numRef>
          </c:val>
          <c:smooth val="0"/>
        </c:ser>
        <c:dLbls>
          <c:showLegendKey val="0"/>
          <c:showVal val="0"/>
          <c:showCatName val="0"/>
          <c:showSerName val="0"/>
          <c:showPercent val="0"/>
          <c:showBubbleSize val="0"/>
        </c:dLbls>
        <c:marker val="1"/>
        <c:smooth val="0"/>
        <c:axId val="308407680"/>
        <c:axId val="308567424"/>
      </c:lineChart>
      <c:catAx>
        <c:axId val="30840768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308567424"/>
        <c:crosses val="autoZero"/>
        <c:auto val="1"/>
        <c:lblAlgn val="ctr"/>
        <c:lblOffset val="100"/>
        <c:tickLblSkip val="1"/>
        <c:tickMarkSkip val="1"/>
        <c:noMultiLvlLbl val="0"/>
      </c:catAx>
      <c:valAx>
        <c:axId val="308567424"/>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308407680"/>
        <c:crosses val="autoZero"/>
        <c:crossBetween val="between"/>
        <c:majorUnit val="6"/>
      </c:valAx>
      <c:spPr>
        <a:noFill/>
        <a:ln w="25409">
          <a:noFill/>
        </a:ln>
      </c:spPr>
    </c:plotArea>
    <c:legend>
      <c:legendPos val="t"/>
      <c:layout>
        <c:manualLayout>
          <c:xMode val="edge"/>
          <c:yMode val="edge"/>
          <c:x val="4.1845509266539245E-2"/>
          <c:y val="7.0523428216034911E-2"/>
          <c:w val="0.423003639963716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16E-2"/>
          <c:w val="0.94698277704175349"/>
          <c:h val="0.79932316971011141"/>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Cache>
                <c:formatCode>0.00_ </c:formatCode>
                <c:ptCount val="25"/>
                <c:pt idx="0" formatCode="0.0_ ">
                  <c:v>0</c:v>
                </c:pt>
                <c:pt idx="1">
                  <c:v>0.75370519613454423</c:v>
                </c:pt>
                <c:pt idx="2">
                  <c:v>1.1324294410494429</c:v>
                </c:pt>
                <c:pt idx="3">
                  <c:v>2.4315826564037453</c:v>
                </c:pt>
                <c:pt idx="4">
                  <c:v>2.037940446325095</c:v>
                </c:pt>
                <c:pt idx="5">
                  <c:v>1.5260248558031333</c:v>
                </c:pt>
                <c:pt idx="6">
                  <c:v>-1.7467964903669573</c:v>
                </c:pt>
                <c:pt idx="7">
                  <c:v>-1.0255471712639213</c:v>
                </c:pt>
                <c:pt idx="8">
                  <c:v>-4.9036631890639439</c:v>
                </c:pt>
                <c:pt idx="9">
                  <c:v>-2.9049515229627487</c:v>
                </c:pt>
                <c:pt idx="10">
                  <c:v>-3.1392868630211539</c:v>
                </c:pt>
                <c:pt idx="11">
                  <c:v>-2.7677612612657034</c:v>
                </c:pt>
                <c:pt idx="12">
                  <c:v>-3.4130556771748131</c:v>
                </c:pt>
                <c:pt idx="13">
                  <c:v>-3.1073028833378076</c:v>
                </c:pt>
                <c:pt idx="14">
                  <c:v>-5.2181548393701815</c:v>
                </c:pt>
                <c:pt idx="15">
                  <c:v>-5.6123615934455939</c:v>
                </c:pt>
                <c:pt idx="16">
                  <c:v>-4.5836840652942596</c:v>
                </c:pt>
                <c:pt idx="17">
                  <c:v>-4.9051006582077994</c:v>
                </c:pt>
                <c:pt idx="18">
                  <c:v>-6.1804814190542432</c:v>
                </c:pt>
                <c:pt idx="19">
                  <c:v>-2.2999990409203179</c:v>
                </c:pt>
                <c:pt idx="20">
                  <c:v>-3.6189375175513296</c:v>
                </c:pt>
                <c:pt idx="21">
                  <c:v>-1.8172659076564983</c:v>
                </c:pt>
                <c:pt idx="22">
                  <c:v>-2.9879046602522292</c:v>
                </c:pt>
                <c:pt idx="23">
                  <c:v>-2.3730926973206037</c:v>
                </c:pt>
                <c:pt idx="24">
                  <c:v>-1.9383833015923779</c:v>
                </c:pt>
              </c:numCache>
            </c:numRef>
          </c:val>
          <c:smooth val="0"/>
        </c:ser>
        <c:ser>
          <c:idx val="2"/>
          <c:order val="1"/>
          <c:tx>
            <c:strRef>
              <c:f>Sheet1!$A$3</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3.4570257920617622</c:v>
                </c:pt>
                <c:pt idx="2">
                  <c:v>3.2174502101720321</c:v>
                </c:pt>
                <c:pt idx="3">
                  <c:v>2.9095126289149733</c:v>
                </c:pt>
                <c:pt idx="4">
                  <c:v>3.6317263159552589</c:v>
                </c:pt>
                <c:pt idx="5">
                  <c:v>2.9908542043104762</c:v>
                </c:pt>
                <c:pt idx="6">
                  <c:v>2.5605214088393233</c:v>
                </c:pt>
                <c:pt idx="7">
                  <c:v>3.2330600970732233</c:v>
                </c:pt>
                <c:pt idx="8">
                  <c:v>2.9697163674838802</c:v>
                </c:pt>
                <c:pt idx="9">
                  <c:v>2.8515237445107715</c:v>
                </c:pt>
                <c:pt idx="10">
                  <c:v>2.2250070945653353</c:v>
                </c:pt>
                <c:pt idx="11">
                  <c:v>1.9023777413689855</c:v>
                </c:pt>
                <c:pt idx="12">
                  <c:v>1.6648225758185693</c:v>
                </c:pt>
                <c:pt idx="13">
                  <c:v>1.376223452097127</c:v>
                </c:pt>
                <c:pt idx="14">
                  <c:v>1.2436887418073452</c:v>
                </c:pt>
                <c:pt idx="15">
                  <c:v>0.77859315000272589</c:v>
                </c:pt>
                <c:pt idx="16">
                  <c:v>0.33063141645696609</c:v>
                </c:pt>
                <c:pt idx="17">
                  <c:v>0.24229033827042049</c:v>
                </c:pt>
                <c:pt idx="18">
                  <c:v>-0.23144629678672232</c:v>
                </c:pt>
                <c:pt idx="19">
                  <c:v>-0.63963942222332448</c:v>
                </c:pt>
                <c:pt idx="20">
                  <c:v>-1.4555828355779636</c:v>
                </c:pt>
                <c:pt idx="21">
                  <c:v>-2.0282781235396832</c:v>
                </c:pt>
                <c:pt idx="22">
                  <c:v>-2.2847806497729324</c:v>
                </c:pt>
                <c:pt idx="23">
                  <c:v>-2.5542375813647484</c:v>
                </c:pt>
                <c:pt idx="24">
                  <c:v>-2.6670193203276358</c:v>
                </c:pt>
              </c:numCache>
            </c:numRef>
          </c:val>
          <c:smooth val="0"/>
        </c:ser>
        <c:ser>
          <c:idx val="3"/>
          <c:order val="2"/>
          <c:tx>
            <c:strRef>
              <c:f>Sheet1!$A$4</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ser>
        <c:ser>
          <c:idx val="4"/>
          <c:order val="3"/>
          <c:tx>
            <c:strRef>
              <c:f>Sheet1!$A$5</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numCache>
            </c:numRef>
          </c:val>
          <c:smooth val="0"/>
        </c:ser>
        <c:dLbls>
          <c:showLegendKey val="0"/>
          <c:showVal val="0"/>
          <c:showCatName val="0"/>
          <c:showSerName val="0"/>
          <c:showPercent val="0"/>
          <c:showBubbleSize val="0"/>
        </c:dLbls>
        <c:marker val="1"/>
        <c:smooth val="0"/>
        <c:axId val="22402944"/>
        <c:axId val="22404480"/>
      </c:lineChart>
      <c:catAx>
        <c:axId val="2240294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22404480"/>
        <c:crosses val="autoZero"/>
        <c:auto val="1"/>
        <c:lblAlgn val="ctr"/>
        <c:lblOffset val="100"/>
        <c:tickLblSkip val="1"/>
        <c:tickMarkSkip val="1"/>
        <c:noMultiLvlLbl val="0"/>
      </c:catAx>
      <c:valAx>
        <c:axId val="22404480"/>
        <c:scaling>
          <c:orientation val="minMax"/>
          <c:max val="12"/>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22402944"/>
        <c:crosses val="autoZero"/>
        <c:crossBetween val="between"/>
        <c:majorUnit val="3"/>
      </c:valAx>
      <c:spPr>
        <a:noFill/>
        <a:ln w="25400">
          <a:noFill/>
        </a:ln>
      </c:spPr>
    </c:plotArea>
    <c:legend>
      <c:legendPos val="t"/>
      <c:layout>
        <c:manualLayout>
          <c:xMode val="edge"/>
          <c:yMode val="edge"/>
          <c:x val="4.5050570106925314E-2"/>
          <c:y val="7.4966016582731457E-2"/>
          <c:w val="0.42304063198809339"/>
          <c:h val="6.887548205914412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0.1839743122600046</c:v>
                </c:pt>
                <c:pt idx="2">
                  <c:v>0.45532627167008677</c:v>
                </c:pt>
                <c:pt idx="3">
                  <c:v>7.2078065436391059</c:v>
                </c:pt>
                <c:pt idx="4">
                  <c:v>7.6237225741482728</c:v>
                </c:pt>
                <c:pt idx="5">
                  <c:v>3.7416473872427858</c:v>
                </c:pt>
                <c:pt idx="6">
                  <c:v>5.6351668157089252</c:v>
                </c:pt>
                <c:pt idx="7">
                  <c:v>6.0585280472316594</c:v>
                </c:pt>
                <c:pt idx="8">
                  <c:v>3.942060388289792</c:v>
                </c:pt>
                <c:pt idx="9">
                  <c:v>6.0258402013209755</c:v>
                </c:pt>
                <c:pt idx="10">
                  <c:v>12.257738816849507</c:v>
                </c:pt>
                <c:pt idx="11">
                  <c:v>12.19010643776366</c:v>
                </c:pt>
                <c:pt idx="12">
                  <c:v>9.2260870376528192</c:v>
                </c:pt>
                <c:pt idx="13">
                  <c:v>8.0949348409701916</c:v>
                </c:pt>
                <c:pt idx="14">
                  <c:v>17.300478586839919</c:v>
                </c:pt>
                <c:pt idx="15">
                  <c:v>20.3785395873346</c:v>
                </c:pt>
                <c:pt idx="16">
                  <c:v>19.658130019811537</c:v>
                </c:pt>
                <c:pt idx="17">
                  <c:v>10.132899766552583</c:v>
                </c:pt>
                <c:pt idx="18">
                  <c:v>9.7519845779250325</c:v>
                </c:pt>
                <c:pt idx="19">
                  <c:v>9.6438299763355708</c:v>
                </c:pt>
                <c:pt idx="20">
                  <c:v>7.609791079117767</c:v>
                </c:pt>
                <c:pt idx="21">
                  <c:v>13.496908868926605</c:v>
                </c:pt>
                <c:pt idx="22">
                  <c:v>13.546071222052159</c:v>
                </c:pt>
                <c:pt idx="23">
                  <c:v>8.4094671902815712</c:v>
                </c:pt>
                <c:pt idx="24">
                  <c:v>8.3424891303335968</c:v>
                </c:pt>
              </c:numCache>
            </c:numRef>
          </c:val>
          <c:smooth val="0"/>
        </c:ser>
        <c:ser>
          <c:idx val="2"/>
          <c:order val="2"/>
          <c:tx>
            <c:strRef>
              <c:f>Sheet1!$A$4</c:f>
              <c:strCache>
                <c:ptCount val="1"/>
                <c:pt idx="0">
                  <c:v>Y2014</c:v>
                </c:pt>
              </c:strCache>
            </c:strRef>
          </c:tx>
          <c:spPr>
            <a:ln w="31750">
              <a:solidFill>
                <a:srgbClr val="00A4DE"/>
              </a:solidFill>
            </a:ln>
          </c:spPr>
          <c:marker>
            <c:symbol val="circle"/>
            <c:size val="9"/>
            <c:spPr>
              <a:solidFill>
                <a:schemeClr val="bg1"/>
              </a:solidFill>
              <a:ln>
                <a:solidFill>
                  <a:srgbClr val="00A4DE"/>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-5.8663875695081131</c:v>
                </c:pt>
                <c:pt idx="2">
                  <c:v>-6.815231402744681</c:v>
                </c:pt>
                <c:pt idx="3">
                  <c:v>2.2992577118691626</c:v>
                </c:pt>
                <c:pt idx="4">
                  <c:v>1.9486827162056297</c:v>
                </c:pt>
                <c:pt idx="5">
                  <c:v>-1.3052841851316277</c:v>
                </c:pt>
                <c:pt idx="6">
                  <c:v>-1.2899115323314447</c:v>
                </c:pt>
                <c:pt idx="7">
                  <c:v>2.2395281904692199</c:v>
                </c:pt>
                <c:pt idx="8">
                  <c:v>2.2206872690727186</c:v>
                </c:pt>
                <c:pt idx="9">
                  <c:v>7.9097045682496425</c:v>
                </c:pt>
                <c:pt idx="10">
                  <c:v>7.9015020298077943</c:v>
                </c:pt>
                <c:pt idx="11">
                  <c:v>2.3659015609268197</c:v>
                </c:pt>
                <c:pt idx="12">
                  <c:v>2.2653095757890096</c:v>
                </c:pt>
                <c:pt idx="13">
                  <c:v>1.1338427871065093</c:v>
                </c:pt>
                <c:pt idx="14">
                  <c:v>0.87544411115900722</c:v>
                </c:pt>
                <c:pt idx="15">
                  <c:v>4.7965757836607725</c:v>
                </c:pt>
                <c:pt idx="16">
                  <c:v>5.0088579507123976</c:v>
                </c:pt>
                <c:pt idx="17">
                  <c:v>4.0066334275510096</c:v>
                </c:pt>
                <c:pt idx="18">
                  <c:v>3.8773008822978738</c:v>
                </c:pt>
                <c:pt idx="19">
                  <c:v>5.1377771692139529</c:v>
                </c:pt>
                <c:pt idx="20">
                  <c:v>4.9829196479338256</c:v>
                </c:pt>
                <c:pt idx="21">
                  <c:v>2.2337120028836255</c:v>
                </c:pt>
                <c:pt idx="22">
                  <c:v>2.1857795416249326</c:v>
                </c:pt>
                <c:pt idx="23">
                  <c:v>6.2783740437787339</c:v>
                </c:pt>
                <c:pt idx="24">
                  <c:v>6.2532770221503053</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numCache>
            </c:numRef>
          </c:val>
          <c:smooth val="0"/>
        </c:ser>
        <c:dLbls>
          <c:showLegendKey val="0"/>
          <c:showVal val="0"/>
          <c:showCatName val="0"/>
          <c:showSerName val="0"/>
          <c:showPercent val="0"/>
          <c:showBubbleSize val="0"/>
        </c:dLbls>
        <c:marker val="1"/>
        <c:smooth val="0"/>
        <c:axId val="95378816"/>
        <c:axId val="95540736"/>
      </c:lineChart>
      <c:catAx>
        <c:axId val="953788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95540736"/>
        <c:crosses val="autoZero"/>
        <c:auto val="1"/>
        <c:lblAlgn val="ctr"/>
        <c:lblOffset val="100"/>
        <c:tickLblSkip val="1"/>
        <c:tickMarkSkip val="1"/>
        <c:noMultiLvlLbl val="0"/>
      </c:catAx>
      <c:valAx>
        <c:axId val="95540736"/>
        <c:scaling>
          <c:orientation val="minMax"/>
          <c:max val="50"/>
          <c:min val="-7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95378816"/>
        <c:crosses val="autoZero"/>
        <c:crossBetween val="between"/>
        <c:majorUnit val="20"/>
      </c:valAx>
      <c:spPr>
        <a:noFill/>
        <a:ln w="25409">
          <a:noFill/>
        </a:ln>
      </c:spPr>
    </c:plotArea>
    <c:legend>
      <c:legendPos val="t"/>
      <c:layout>
        <c:manualLayout>
          <c:xMode val="edge"/>
          <c:yMode val="edge"/>
          <c:x val="4.4937280582128827E-2"/>
          <c:y val="7.4931142479537097E-2"/>
          <c:w val="0.4230576748399194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11E-2"/>
          <c:y val="7.6962508746015693E-2"/>
          <c:w val="0.95184461204214454"/>
          <c:h val="0.7950961228773504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0.2780958409042979</c:v>
                </c:pt>
                <c:pt idx="2">
                  <c:v>0.39578913632793622</c:v>
                </c:pt>
                <c:pt idx="3">
                  <c:v>1.7688272513698649</c:v>
                </c:pt>
                <c:pt idx="4">
                  <c:v>0.76556401825882436</c:v>
                </c:pt>
                <c:pt idx="5">
                  <c:v>0.29634657092094902</c:v>
                </c:pt>
                <c:pt idx="6">
                  <c:v>-1.9803628739077785E-2</c:v>
                </c:pt>
                <c:pt idx="7">
                  <c:v>-3.7519230256026839E-2</c:v>
                </c:pt>
                <c:pt idx="8">
                  <c:v>-2.1992821449109261</c:v>
                </c:pt>
                <c:pt idx="9">
                  <c:v>-1.3073982982393195</c:v>
                </c:pt>
                <c:pt idx="10">
                  <c:v>-0.52329968985763509</c:v>
                </c:pt>
                <c:pt idx="11">
                  <c:v>-0.59093206894348715</c:v>
                </c:pt>
                <c:pt idx="12">
                  <c:v>-0.71085814412427661</c:v>
                </c:pt>
                <c:pt idx="13">
                  <c:v>-0.67770658951006479</c:v>
                </c:pt>
                <c:pt idx="14">
                  <c:v>-1.0169517882209924</c:v>
                </c:pt>
                <c:pt idx="15">
                  <c:v>-1.21761695210939</c:v>
                </c:pt>
                <c:pt idx="16">
                  <c:v>-1.9380333140094261</c:v>
                </c:pt>
                <c:pt idx="17">
                  <c:v>-2.3489750737558523</c:v>
                </c:pt>
                <c:pt idx="18">
                  <c:v>-2.7284613364125363</c:v>
                </c:pt>
                <c:pt idx="19">
                  <c:v>-2.5892447067109701</c:v>
                </c:pt>
                <c:pt idx="20">
                  <c:v>-2.462542790808671</c:v>
                </c:pt>
                <c:pt idx="21">
                  <c:v>-2.9017970993353006</c:v>
                </c:pt>
                <c:pt idx="22">
                  <c:v>-2.8526347462097652</c:v>
                </c:pt>
                <c:pt idx="23">
                  <c:v>-2.2843338460791176</c:v>
                </c:pt>
                <c:pt idx="24">
                  <c:v>-2.3513119060270893</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1.9576935544149809</c:v>
                </c:pt>
                <c:pt idx="2">
                  <c:v>1.973378698777565</c:v>
                </c:pt>
                <c:pt idx="3">
                  <c:v>2.4523941171250252</c:v>
                </c:pt>
                <c:pt idx="4">
                  <c:v>2.0595384213826442</c:v>
                </c:pt>
                <c:pt idx="5">
                  <c:v>1.8524131739220586</c:v>
                </c:pt>
                <c:pt idx="6">
                  <c:v>1.8677858267222445</c:v>
                </c:pt>
                <c:pt idx="7">
                  <c:v>1.3207669821700831</c:v>
                </c:pt>
                <c:pt idx="8">
                  <c:v>1.3019260607735663</c:v>
                </c:pt>
                <c:pt idx="9">
                  <c:v>1.4022813986742668</c:v>
                </c:pt>
                <c:pt idx="10">
                  <c:v>1.3940788602323999</c:v>
                </c:pt>
                <c:pt idx="11">
                  <c:v>1.1824443613718911</c:v>
                </c:pt>
                <c:pt idx="12">
                  <c:v>1.0340423886229901</c:v>
                </c:pt>
                <c:pt idx="13">
                  <c:v>0.99926157901001322</c:v>
                </c:pt>
                <c:pt idx="14">
                  <c:v>0.74086290306249214</c:v>
                </c:pt>
                <c:pt idx="15">
                  <c:v>0.78601836417440762</c:v>
                </c:pt>
                <c:pt idx="16">
                  <c:v>0.53423555091454256</c:v>
                </c:pt>
                <c:pt idx="17">
                  <c:v>0.24460572421465027</c:v>
                </c:pt>
                <c:pt idx="18">
                  <c:v>0.39082840793096107</c:v>
                </c:pt>
                <c:pt idx="19">
                  <c:v>2.0018128788326761</c:v>
                </c:pt>
                <c:pt idx="20">
                  <c:v>1.8469553575525335</c:v>
                </c:pt>
                <c:pt idx="21">
                  <c:v>1.8509916100507391</c:v>
                </c:pt>
                <c:pt idx="22">
                  <c:v>1.8028520141778377</c:v>
                </c:pt>
                <c:pt idx="23">
                  <c:v>2.4435475584335786</c:v>
                </c:pt>
                <c:pt idx="24">
                  <c:v>2.2178359609623088</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numCache>
            </c:numRef>
          </c:val>
          <c:smooth val="0"/>
        </c:ser>
        <c:dLbls>
          <c:showLegendKey val="0"/>
          <c:showVal val="0"/>
          <c:showCatName val="0"/>
          <c:showSerName val="0"/>
          <c:showPercent val="0"/>
          <c:showBubbleSize val="0"/>
        </c:dLbls>
        <c:marker val="1"/>
        <c:smooth val="0"/>
        <c:axId val="186256000"/>
        <c:axId val="186271232"/>
      </c:lineChart>
      <c:catAx>
        <c:axId val="18625600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86271232"/>
        <c:crosses val="autoZero"/>
        <c:auto val="1"/>
        <c:lblAlgn val="ctr"/>
        <c:lblOffset val="100"/>
        <c:tickLblSkip val="1"/>
        <c:tickMarkSkip val="1"/>
        <c:noMultiLvlLbl val="0"/>
      </c:catAx>
      <c:valAx>
        <c:axId val="186271232"/>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86256000"/>
        <c:crosses val="autoZero"/>
        <c:crossBetween val="between"/>
        <c:majorUnit val="3"/>
      </c:valAx>
      <c:spPr>
        <a:noFill/>
        <a:ln w="25409">
          <a:noFill/>
        </a:ln>
      </c:spPr>
    </c:plotArea>
    <c:legend>
      <c:legendPos val="t"/>
      <c:layout>
        <c:manualLayout>
          <c:xMode val="edge"/>
          <c:yMode val="edge"/>
          <c:x val="4.5014034941349049E-2"/>
          <c:y val="7.4931142479537097E-2"/>
          <c:w val="0.42359628976958408"/>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39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-2.026183713398455</c:v>
                </c:pt>
                <c:pt idx="2">
                  <c:v>-2.4894980168490566</c:v>
                </c:pt>
                <c:pt idx="3">
                  <c:v>2.8632796764086477</c:v>
                </c:pt>
                <c:pt idx="4">
                  <c:v>-1.9338612466734295</c:v>
                </c:pt>
                <c:pt idx="5">
                  <c:v>-4.515472154970757</c:v>
                </c:pt>
                <c:pt idx="6">
                  <c:v>-8.989720136810508</c:v>
                </c:pt>
                <c:pt idx="7">
                  <c:v>-9.2705724686397151</c:v>
                </c:pt>
                <c:pt idx="8">
                  <c:v>-8.9049461703167854</c:v>
                </c:pt>
                <c:pt idx="9">
                  <c:v>-6.413831775290058</c:v>
                </c:pt>
                <c:pt idx="10">
                  <c:v>-16.688116964319111</c:v>
                </c:pt>
                <c:pt idx="11">
                  <c:v>-6.7948041682807547</c:v>
                </c:pt>
                <c:pt idx="12">
                  <c:v>-4.7709766321043512</c:v>
                </c:pt>
                <c:pt idx="13">
                  <c:v>-4.6310960543942574</c:v>
                </c:pt>
                <c:pt idx="14">
                  <c:v>-2.8794679317612148</c:v>
                </c:pt>
                <c:pt idx="15">
                  <c:v>-6.8359071919432353</c:v>
                </c:pt>
                <c:pt idx="16">
                  <c:v>-6.7108042231942004</c:v>
                </c:pt>
                <c:pt idx="17">
                  <c:v>-7.6209031765989144</c:v>
                </c:pt>
                <c:pt idx="18">
                  <c:v>-7.6459274874681737</c:v>
                </c:pt>
                <c:pt idx="19">
                  <c:v>-7.6077016593239843</c:v>
                </c:pt>
                <c:pt idx="20">
                  <c:v>-9.6645344536452011</c:v>
                </c:pt>
                <c:pt idx="21">
                  <c:v>-9.9085822937478252</c:v>
                </c:pt>
                <c:pt idx="22">
                  <c:v>-8.9655368461481153</c:v>
                </c:pt>
                <c:pt idx="23">
                  <c:v>-7.2901119038912725</c:v>
                </c:pt>
                <c:pt idx="24">
                  <c:v>-7.3177006895248642</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3.1051584636028196</c:v>
                </c:pt>
                <c:pt idx="2">
                  <c:v>1.3767402418706665</c:v>
                </c:pt>
                <c:pt idx="3">
                  <c:v>-0.22430909568555979</c:v>
                </c:pt>
                <c:pt idx="4">
                  <c:v>-0.3152206710455463</c:v>
                </c:pt>
                <c:pt idx="5">
                  <c:v>1.2625608460355986</c:v>
                </c:pt>
                <c:pt idx="6">
                  <c:v>1.0166506658876528</c:v>
                </c:pt>
                <c:pt idx="7">
                  <c:v>0.72757864233927716</c:v>
                </c:pt>
                <c:pt idx="8">
                  <c:v>0.58420574972781747</c:v>
                </c:pt>
                <c:pt idx="9">
                  <c:v>1.130557739982474</c:v>
                </c:pt>
                <c:pt idx="10">
                  <c:v>0.56431184939420564</c:v>
                </c:pt>
                <c:pt idx="11">
                  <c:v>1.9431379683690686</c:v>
                </c:pt>
                <c:pt idx="12">
                  <c:v>1.4961436002907114</c:v>
                </c:pt>
                <c:pt idx="13">
                  <c:v>1.7410335807174881</c:v>
                </c:pt>
                <c:pt idx="14">
                  <c:v>1.2879183569434183</c:v>
                </c:pt>
                <c:pt idx="15">
                  <c:v>4.7372499599427353</c:v>
                </c:pt>
                <c:pt idx="16">
                  <c:v>3.5710127321604501</c:v>
                </c:pt>
                <c:pt idx="17">
                  <c:v>1.9089172828852696</c:v>
                </c:pt>
                <c:pt idx="18">
                  <c:v>1.704273270724177</c:v>
                </c:pt>
                <c:pt idx="19">
                  <c:v>-2.9860961017647236</c:v>
                </c:pt>
                <c:pt idx="20">
                  <c:v>-3.0609981181196622</c:v>
                </c:pt>
                <c:pt idx="21">
                  <c:v>-4.0005911381511661</c:v>
                </c:pt>
                <c:pt idx="22">
                  <c:v>-4.21</c:v>
                </c:pt>
                <c:pt idx="23">
                  <c:v>-3.835746687002406</c:v>
                </c:pt>
                <c:pt idx="24">
                  <c:v>-4.3690201268872801</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w="9525">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numCache>
            </c:numRef>
          </c:val>
          <c:smooth val="0"/>
        </c:ser>
        <c:dLbls>
          <c:showLegendKey val="0"/>
          <c:showVal val="0"/>
          <c:showCatName val="0"/>
          <c:showSerName val="0"/>
          <c:showPercent val="0"/>
          <c:showBubbleSize val="0"/>
        </c:dLbls>
        <c:marker val="1"/>
        <c:smooth val="0"/>
        <c:axId val="95149440"/>
        <c:axId val="95167616"/>
      </c:lineChart>
      <c:catAx>
        <c:axId val="951494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95167616"/>
        <c:crosses val="autoZero"/>
        <c:auto val="1"/>
        <c:lblAlgn val="ctr"/>
        <c:lblOffset val="100"/>
        <c:tickLblSkip val="1"/>
        <c:tickMarkSkip val="1"/>
        <c:noMultiLvlLbl val="0"/>
      </c:catAx>
      <c:valAx>
        <c:axId val="95167616"/>
        <c:scaling>
          <c:orientation val="minMax"/>
          <c:max val="16"/>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95149440"/>
        <c:crosses val="autoZero"/>
        <c:crossBetween val="between"/>
        <c:majorUnit val="6"/>
      </c:valAx>
      <c:spPr>
        <a:noFill/>
        <a:ln w="25409">
          <a:noFill/>
        </a:ln>
      </c:spPr>
    </c:plotArea>
    <c:legend>
      <c:legendPos val="t"/>
      <c:layout>
        <c:manualLayout>
          <c:xMode val="edge"/>
          <c:yMode val="edge"/>
          <c:x val="4.3503882119254766E-2"/>
          <c:y val="7.493111647363547E-2"/>
          <c:w val="0.42261189018457618"/>
          <c:h val="6.905705836193429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86"/>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1.7208764188920489</c:v>
                </c:pt>
                <c:pt idx="2">
                  <c:v>1.716666718740014</c:v>
                </c:pt>
                <c:pt idx="3">
                  <c:v>1.6184908845524575</c:v>
                </c:pt>
                <c:pt idx="4">
                  <c:v>1.6459666822995302</c:v>
                </c:pt>
                <c:pt idx="5">
                  <c:v>2.051060849159076</c:v>
                </c:pt>
                <c:pt idx="6">
                  <c:v>1.5324067989802206</c:v>
                </c:pt>
                <c:pt idx="7">
                  <c:v>1.2261183614053472</c:v>
                </c:pt>
                <c:pt idx="8">
                  <c:v>1.5917446597283065</c:v>
                </c:pt>
                <c:pt idx="9">
                  <c:v>1.3367882657165417</c:v>
                </c:pt>
                <c:pt idx="10">
                  <c:v>0.90131005860322722</c:v>
                </c:pt>
                <c:pt idx="11">
                  <c:v>0.68268247131142556</c:v>
                </c:pt>
                <c:pt idx="12">
                  <c:v>0.81922526790540284</c:v>
                </c:pt>
                <c:pt idx="13">
                  <c:v>1.2400685211154145</c:v>
                </c:pt>
                <c:pt idx="14">
                  <c:v>0.27568395522227146</c:v>
                </c:pt>
                <c:pt idx="15">
                  <c:v>-0.77345329939681084</c:v>
                </c:pt>
                <c:pt idx="16">
                  <c:v>0.64234892426819623</c:v>
                </c:pt>
                <c:pt idx="17">
                  <c:v>1.1659944855068747</c:v>
                </c:pt>
                <c:pt idx="18">
                  <c:v>1.0909271250489259</c:v>
                </c:pt>
                <c:pt idx="19">
                  <c:v>1.7289512476333413</c:v>
                </c:pt>
                <c:pt idx="20">
                  <c:v>1.6709701447563376</c:v>
                </c:pt>
                <c:pt idx="21">
                  <c:v>1.2671622660816635</c:v>
                </c:pt>
                <c:pt idx="22">
                  <c:v>1.6579624641869666</c:v>
                </c:pt>
                <c:pt idx="23">
                  <c:v>1.8899601990415489</c:v>
                </c:pt>
                <c:pt idx="24">
                  <c:v>1.9611621267572119</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0.56929663129606767</c:v>
                </c:pt>
                <c:pt idx="2">
                  <c:v>0.60836549427922582</c:v>
                </c:pt>
                <c:pt idx="3">
                  <c:v>1.0526105880871302</c:v>
                </c:pt>
                <c:pt idx="4">
                  <c:v>0.78840562267547998</c:v>
                </c:pt>
                <c:pt idx="5">
                  <c:v>0.90848649260315095</c:v>
                </c:pt>
                <c:pt idx="6">
                  <c:v>0.69442731466779328</c:v>
                </c:pt>
                <c:pt idx="7">
                  <c:v>0.62124732885669942</c:v>
                </c:pt>
                <c:pt idx="8">
                  <c:v>0.49438202542120868</c:v>
                </c:pt>
                <c:pt idx="9">
                  <c:v>0.40254200633938231</c:v>
                </c:pt>
                <c:pt idx="10">
                  <c:v>0.35466860331264033</c:v>
                </c:pt>
                <c:pt idx="11">
                  <c:v>0.39010666158170981</c:v>
                </c:pt>
                <c:pt idx="12">
                  <c:v>0.27016184955293177</c:v>
                </c:pt>
                <c:pt idx="13">
                  <c:v>0.37992548863058767</c:v>
                </c:pt>
                <c:pt idx="14">
                  <c:v>0.21726937931047918</c:v>
                </c:pt>
                <c:pt idx="15">
                  <c:v>-0.10695968987686824</c:v>
                </c:pt>
                <c:pt idx="16">
                  <c:v>-0.28407852073528456</c:v>
                </c:pt>
                <c:pt idx="17">
                  <c:v>-0.44630451616239569</c:v>
                </c:pt>
                <c:pt idx="18">
                  <c:v>-0.67927623576402152</c:v>
                </c:pt>
                <c:pt idx="19">
                  <c:v>-0.47606273799697307</c:v>
                </c:pt>
                <c:pt idx="20">
                  <c:v>-0.66426705166326627</c:v>
                </c:pt>
                <c:pt idx="21">
                  <c:v>-0.59827721634353659</c:v>
                </c:pt>
                <c:pt idx="22">
                  <c:v>-0.80575340980454313</c:v>
                </c:pt>
                <c:pt idx="23">
                  <c:v>-1.0571291933357501</c:v>
                </c:pt>
                <c:pt idx="24">
                  <c:v>-1.0630832026726922</c:v>
                </c:pt>
              </c:numCache>
            </c:numRef>
          </c:val>
          <c:smooth val="0"/>
        </c:ser>
        <c:ser>
          <c:idx val="3"/>
          <c:order val="3"/>
          <c:tx>
            <c:strRef>
              <c:f>Sheet1!$A$5</c:f>
              <c:strCache>
                <c:ptCount val="1"/>
                <c:pt idx="0">
                  <c:v>Y2015</c:v>
                </c:pt>
              </c:strCache>
            </c:strRef>
          </c:tx>
          <c:spPr>
            <a:ln>
              <a:solidFill>
                <a:srgbClr val="92D050"/>
              </a:solidFill>
            </a:ln>
          </c:spPr>
          <c:marker>
            <c:symbol val="circle"/>
            <c:size val="9"/>
            <c:spPr>
              <a:solidFill>
                <a:schemeClr val="bg1"/>
              </a:solidFill>
              <a:ln>
                <a:solidFill>
                  <a:srgbClr val="92D050"/>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numCache>
            </c:numRef>
          </c:val>
          <c:smooth val="0"/>
        </c:ser>
        <c:dLbls>
          <c:showLegendKey val="0"/>
          <c:showVal val="0"/>
          <c:showCatName val="0"/>
          <c:showSerName val="0"/>
          <c:showPercent val="0"/>
          <c:showBubbleSize val="0"/>
        </c:dLbls>
        <c:marker val="1"/>
        <c:smooth val="0"/>
        <c:axId val="95261824"/>
        <c:axId val="95263360"/>
      </c:lineChart>
      <c:catAx>
        <c:axId val="9526182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95263360"/>
        <c:crosses val="autoZero"/>
        <c:auto val="1"/>
        <c:lblAlgn val="ctr"/>
        <c:lblOffset val="100"/>
        <c:tickLblSkip val="1"/>
        <c:tickMarkSkip val="1"/>
        <c:noMultiLvlLbl val="0"/>
      </c:catAx>
      <c:valAx>
        <c:axId val="95263360"/>
        <c:scaling>
          <c:orientation val="minMax"/>
          <c:max val="8"/>
          <c:min val="-6"/>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95261824"/>
        <c:crosses val="autoZero"/>
        <c:crossBetween val="between"/>
        <c:majorUnit val="2"/>
      </c:valAx>
      <c:spPr>
        <a:noFill/>
        <a:ln w="25409">
          <a:noFill/>
        </a:ln>
      </c:spPr>
    </c:plotArea>
    <c:legend>
      <c:legendPos val="t"/>
      <c:layout>
        <c:manualLayout>
          <c:xMode val="edge"/>
          <c:yMode val="edge"/>
          <c:x val="4.2418116422631533E-2"/>
          <c:y val="7.5624172885063817E-2"/>
          <c:w val="0.41469013551113715"/>
          <c:h val="6.92037611231199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0442556885113794E-2"/>
          <c:y val="6.796105385324544E-2"/>
          <c:w val="0.94603695207390415"/>
          <c:h val="0.804097577770126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85000"/>
                </a:schemeClr>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spPr>
              <a:ln w="31783" cmpd="sng">
                <a:solidFill>
                  <a:schemeClr val="bg1">
                    <a:lumMod val="75000"/>
                  </a:schemeClr>
                </a:solidFill>
              </a:ln>
              <a:effectLst/>
            </c:spPr>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-3.9136169418671485</c:v>
                </c:pt>
                <c:pt idx="2">
                  <c:v>-3.1775451023118517</c:v>
                </c:pt>
                <c:pt idx="3">
                  <c:v>0.53451087753140225</c:v>
                </c:pt>
                <c:pt idx="4">
                  <c:v>-2.0662723142166994</c:v>
                </c:pt>
                <c:pt idx="5">
                  <c:v>-2.1988612198251323</c:v>
                </c:pt>
                <c:pt idx="6">
                  <c:v>-2.421017338342224</c:v>
                </c:pt>
                <c:pt idx="7">
                  <c:v>-1.3972491019333733</c:v>
                </c:pt>
                <c:pt idx="8">
                  <c:v>-3.6259190551508946</c:v>
                </c:pt>
                <c:pt idx="9">
                  <c:v>-1.9615996747960218</c:v>
                </c:pt>
                <c:pt idx="10">
                  <c:v>-2.5014384131109235</c:v>
                </c:pt>
                <c:pt idx="11">
                  <c:v>4.6879891128659423E-2</c:v>
                </c:pt>
                <c:pt idx="12">
                  <c:v>3.3960665851238581</c:v>
                </c:pt>
                <c:pt idx="13">
                  <c:v>4.209327302771726</c:v>
                </c:pt>
                <c:pt idx="14">
                  <c:v>4.8022500863288187</c:v>
                </c:pt>
                <c:pt idx="15">
                  <c:v>2.02076869788681</c:v>
                </c:pt>
                <c:pt idx="16">
                  <c:v>1.122305410808222</c:v>
                </c:pt>
                <c:pt idx="17">
                  <c:v>2.8254871373202262</c:v>
                </c:pt>
                <c:pt idx="18">
                  <c:v>-0.81113464715285577</c:v>
                </c:pt>
                <c:pt idx="19">
                  <c:v>2.6192853342762001</c:v>
                </c:pt>
                <c:pt idx="20">
                  <c:v>-0.31246471378361118</c:v>
                </c:pt>
                <c:pt idx="21">
                  <c:v>0.4141575333709957</c:v>
                </c:pt>
                <c:pt idx="22">
                  <c:v>0.72331612381362209</c:v>
                </c:pt>
                <c:pt idx="23">
                  <c:v>0.82344170719281795</c:v>
                </c:pt>
                <c:pt idx="24">
                  <c:v>1.0861109646052691</c:v>
                </c:pt>
              </c:numCache>
            </c:numRef>
          </c:val>
          <c:smooth val="0"/>
        </c:ser>
        <c:ser>
          <c:idx val="2"/>
          <c:order val="2"/>
          <c:tx>
            <c:strRef>
              <c:f>Sheet1!$A$4</c:f>
              <c:strCache>
                <c:ptCount val="1"/>
                <c:pt idx="0">
                  <c:v>Y2014</c:v>
                </c:pt>
              </c:strCache>
            </c:strRef>
          </c:tx>
          <c:spPr>
            <a:ln>
              <a:solidFill>
                <a:srgbClr val="00B0F0"/>
              </a:solidFill>
            </a:ln>
          </c:spPr>
          <c:marker>
            <c:symbol val="circle"/>
            <c:size val="10"/>
            <c:spPr>
              <a:solidFill>
                <a:prstClr val="white"/>
              </a:solidFill>
              <a:ln w="9525">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-4.0725588358713765</c:v>
                </c:pt>
                <c:pt idx="2">
                  <c:v>-1.2697208461785014</c:v>
                </c:pt>
                <c:pt idx="3">
                  <c:v>-1.7177372008263414</c:v>
                </c:pt>
                <c:pt idx="4">
                  <c:v>-3.0652314911212231</c:v>
                </c:pt>
                <c:pt idx="5">
                  <c:v>1.3420283194957028</c:v>
                </c:pt>
                <c:pt idx="6">
                  <c:v>0.97923750526180964</c:v>
                </c:pt>
                <c:pt idx="7">
                  <c:v>0.66606838710281391</c:v>
                </c:pt>
                <c:pt idx="8">
                  <c:v>-1.7276637144335805</c:v>
                </c:pt>
                <c:pt idx="9">
                  <c:v>1.4788857908390796</c:v>
                </c:pt>
                <c:pt idx="10">
                  <c:v>2.6163687859894758</c:v>
                </c:pt>
                <c:pt idx="11">
                  <c:v>2.4883275326117449</c:v>
                </c:pt>
                <c:pt idx="12">
                  <c:v>2.1904544630061862</c:v>
                </c:pt>
                <c:pt idx="13">
                  <c:v>1.9125714950710249</c:v>
                </c:pt>
                <c:pt idx="14">
                  <c:v>2.9566171133069696</c:v>
                </c:pt>
                <c:pt idx="15">
                  <c:v>4.461846820074622</c:v>
                </c:pt>
                <c:pt idx="16">
                  <c:v>4.2161835820902382</c:v>
                </c:pt>
                <c:pt idx="17">
                  <c:v>2.8668005985080791</c:v>
                </c:pt>
                <c:pt idx="18">
                  <c:v>2.7043990324636225</c:v>
                </c:pt>
                <c:pt idx="19">
                  <c:v>-0.18668536650211509</c:v>
                </c:pt>
                <c:pt idx="20">
                  <c:v>-0.23280318844044467</c:v>
                </c:pt>
                <c:pt idx="21">
                  <c:v>0.229399706396749</c:v>
                </c:pt>
                <c:pt idx="22">
                  <c:v>-0.62174709301767717</c:v>
                </c:pt>
                <c:pt idx="23">
                  <c:v>-1.8628035995775449</c:v>
                </c:pt>
                <c:pt idx="24">
                  <c:v>-0.66613646244596536</c:v>
                </c:pt>
              </c:numCache>
            </c:numRef>
          </c:val>
          <c:smooth val="0"/>
        </c:ser>
        <c:ser>
          <c:idx val="3"/>
          <c:order val="3"/>
          <c:tx>
            <c:strRef>
              <c:f>Sheet1!$A$5</c:f>
              <c:strCache>
                <c:ptCount val="1"/>
                <c:pt idx="0">
                  <c:v>Y2015</c:v>
                </c:pt>
              </c:strCache>
            </c:strRef>
          </c:tx>
          <c:spPr>
            <a:ln>
              <a:solidFill>
                <a:srgbClr val="92D050"/>
              </a:solidFill>
            </a:ln>
          </c:spPr>
          <c:marker>
            <c:symbol val="circle"/>
            <c:size val="7"/>
            <c:spPr>
              <a:solidFill>
                <a:schemeClr val="bg1"/>
              </a:solidFill>
              <a:ln w="9525">
                <a:solidFill>
                  <a:srgbClr val="92D050"/>
                </a:solidFill>
              </a:ln>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-1.3706407369160956</c:v>
                </c:pt>
                <c:pt idx="2">
                  <c:v>-1.6648936878352782</c:v>
                </c:pt>
                <c:pt idx="3">
                  <c:v>-1.2384137043098931</c:v>
                </c:pt>
                <c:pt idx="4">
                  <c:v>-1.5375276964696094</c:v>
                </c:pt>
                <c:pt idx="5">
                  <c:v>-0.69093084707138042</c:v>
                </c:pt>
                <c:pt idx="6">
                  <c:v>-0.68557891219227507</c:v>
                </c:pt>
                <c:pt idx="7">
                  <c:v>-0.67715510219148456</c:v>
                </c:pt>
                <c:pt idx="8">
                  <c:v>-0.99356756050194006</c:v>
                </c:pt>
                <c:pt idx="9">
                  <c:v>2.0347374130309737</c:v>
                </c:pt>
                <c:pt idx="10">
                  <c:v>1.220293372709591</c:v>
                </c:pt>
                <c:pt idx="11">
                  <c:v>1.127588545303615</c:v>
                </c:pt>
                <c:pt idx="12">
                  <c:v>0.54643714030424562</c:v>
                </c:pt>
                <c:pt idx="13">
                  <c:v>1.5711652828292566</c:v>
                </c:pt>
                <c:pt idx="14">
                  <c:v>1.0983270357098007</c:v>
                </c:pt>
                <c:pt idx="15">
                  <c:v>2.4842828776974635</c:v>
                </c:pt>
                <c:pt idx="16">
                  <c:v>1.3888963131880816</c:v>
                </c:pt>
                <c:pt idx="17">
                  <c:v>2.2748302856657521</c:v>
                </c:pt>
                <c:pt idx="18">
                  <c:v>-1.2217483776209126</c:v>
                </c:pt>
                <c:pt idx="19">
                  <c:v>0.59410884780093376</c:v>
                </c:pt>
                <c:pt idx="20">
                  <c:v>-2.2852575417094956</c:v>
                </c:pt>
                <c:pt idx="21">
                  <c:v>-2.5716740020984785</c:v>
                </c:pt>
                <c:pt idx="22">
                  <c:v>-3.4391938642053033</c:v>
                </c:pt>
                <c:pt idx="23">
                  <c:v>-5.5899917436602609</c:v>
                </c:pt>
                <c:pt idx="24">
                  <c:v>-4.0545476186286571</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-5.278177502001002</c:v>
                </c:pt>
                <c:pt idx="2">
                  <c:v>-5.7900354450361231</c:v>
                </c:pt>
                <c:pt idx="3">
                  <c:v>-2.8434688341877123</c:v>
                </c:pt>
                <c:pt idx="4">
                  <c:v>-2.6083424255766374</c:v>
                </c:pt>
                <c:pt idx="5">
                  <c:v>-3.6656604434281981</c:v>
                </c:pt>
                <c:pt idx="6">
                  <c:v>-3.9321769125149175</c:v>
                </c:pt>
                <c:pt idx="7">
                  <c:v>-3.5210333436141772</c:v>
                </c:pt>
                <c:pt idx="8">
                  <c:v>-3.3779782107658751</c:v>
                </c:pt>
              </c:numCache>
            </c:numRef>
          </c:val>
          <c:smooth val="0"/>
        </c:ser>
        <c:dLbls>
          <c:showLegendKey val="0"/>
          <c:showVal val="0"/>
          <c:showCatName val="0"/>
          <c:showSerName val="0"/>
          <c:showPercent val="0"/>
          <c:showBubbleSize val="0"/>
        </c:dLbls>
        <c:marker val="1"/>
        <c:smooth val="0"/>
        <c:axId val="95461760"/>
        <c:axId val="95463296"/>
      </c:lineChart>
      <c:catAx>
        <c:axId val="9546176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95463296"/>
        <c:crosses val="autoZero"/>
        <c:auto val="1"/>
        <c:lblAlgn val="ctr"/>
        <c:lblOffset val="100"/>
        <c:tickLblSkip val="1"/>
        <c:tickMarkSkip val="1"/>
        <c:noMultiLvlLbl val="0"/>
      </c:catAx>
      <c:valAx>
        <c:axId val="95463296"/>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95461760"/>
        <c:crosses val="autoZero"/>
        <c:crossBetween val="between"/>
        <c:majorUnit val="4"/>
      </c:valAx>
      <c:spPr>
        <a:noFill/>
        <a:ln w="25400">
          <a:noFill/>
        </a:ln>
      </c:spPr>
    </c:plotArea>
    <c:legend>
      <c:legendPos val="t"/>
      <c:layout>
        <c:manualLayout>
          <c:xMode val="edge"/>
          <c:yMode val="edge"/>
          <c:x val="4.9802591605183952E-2"/>
          <c:y val="8.8154285270044833E-2"/>
          <c:w val="0.4192931985863944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30659089757855E-2"/>
          <c:y val="7.2368768116747112E-2"/>
          <c:w val="0.95044891746385674"/>
          <c:h val="0.7993231697101150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75000"/>
                </a:schemeClr>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1.9455447508603416</c:v>
                </c:pt>
                <c:pt idx="2">
                  <c:v>1.8916342787917668</c:v>
                </c:pt>
                <c:pt idx="3">
                  <c:v>1.335822504971619</c:v>
                </c:pt>
                <c:pt idx="4">
                  <c:v>0.22181371548224316</c:v>
                </c:pt>
                <c:pt idx="5">
                  <c:v>2.5566668482527088</c:v>
                </c:pt>
                <c:pt idx="6">
                  <c:v>-0.11</c:v>
                </c:pt>
                <c:pt idx="7">
                  <c:v>0.11658262264691065</c:v>
                </c:pt>
                <c:pt idx="8">
                  <c:v>-1.9738075882744792</c:v>
                </c:pt>
                <c:pt idx="9">
                  <c:v>-0.48880299197304294</c:v>
                </c:pt>
                <c:pt idx="10">
                  <c:v>-1.5816626131118894</c:v>
                </c:pt>
                <c:pt idx="11">
                  <c:v>-2.1620170997409676</c:v>
                </c:pt>
                <c:pt idx="12">
                  <c:v>-1.5678831289450652</c:v>
                </c:pt>
                <c:pt idx="13">
                  <c:v>-0.72948499430427527</c:v>
                </c:pt>
                <c:pt idx="14">
                  <c:v>-1.9888647109435307</c:v>
                </c:pt>
                <c:pt idx="15">
                  <c:v>-3.2609500877283337</c:v>
                </c:pt>
                <c:pt idx="16">
                  <c:v>-3.847521377253091</c:v>
                </c:pt>
                <c:pt idx="17">
                  <c:v>-5.0376538177210124</c:v>
                </c:pt>
                <c:pt idx="18">
                  <c:v>-4.6833846374038162</c:v>
                </c:pt>
                <c:pt idx="19">
                  <c:v>-2.6176684609844831</c:v>
                </c:pt>
                <c:pt idx="20">
                  <c:v>-2.2579549155793561</c:v>
                </c:pt>
                <c:pt idx="21">
                  <c:v>-2.8262845617137078</c:v>
                </c:pt>
                <c:pt idx="22">
                  <c:v>-2.8676102720370094</c:v>
                </c:pt>
                <c:pt idx="23">
                  <c:v>-1.8753443904534242</c:v>
                </c:pt>
                <c:pt idx="24">
                  <c:v>-1.595604919934946</c:v>
                </c:pt>
              </c:numCache>
            </c:numRef>
          </c:val>
          <c:smooth val="0"/>
        </c:ser>
        <c:ser>
          <c:idx val="2"/>
          <c:order val="2"/>
          <c:tx>
            <c:strRef>
              <c:f>Sheet1!$A$4</c:f>
              <c:strCache>
                <c:ptCount val="1"/>
                <c:pt idx="0">
                  <c:v>Y2014</c:v>
                </c:pt>
              </c:strCache>
            </c:strRef>
          </c:tx>
          <c:spPr>
            <a:ln>
              <a:solidFill>
                <a:srgbClr val="00B0F0"/>
              </a:solidFill>
            </a:ln>
          </c:spPr>
          <c:marker>
            <c:symbol val="circle"/>
            <c:size val="10"/>
            <c:spPr>
              <a:solidFill>
                <a:prstClr val="white"/>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-1.0088586270225699</c:v>
                </c:pt>
                <c:pt idx="2">
                  <c:v>3.0724589061479937</c:v>
                </c:pt>
                <c:pt idx="3">
                  <c:v>3.4983271787990855</c:v>
                </c:pt>
                <c:pt idx="4">
                  <c:v>2.9437214530314231</c:v>
                </c:pt>
                <c:pt idx="5">
                  <c:v>2.7492613321863888</c:v>
                </c:pt>
                <c:pt idx="6">
                  <c:v>2.4780561260242093</c:v>
                </c:pt>
                <c:pt idx="7">
                  <c:v>2.3773829984887067</c:v>
                </c:pt>
                <c:pt idx="8">
                  <c:v>2.2887852272853149</c:v>
                </c:pt>
                <c:pt idx="9">
                  <c:v>2.197785043356649</c:v>
                </c:pt>
                <c:pt idx="10">
                  <c:v>1.9920472715372732</c:v>
                </c:pt>
                <c:pt idx="11">
                  <c:v>1.1824443613718911</c:v>
                </c:pt>
                <c:pt idx="12">
                  <c:v>1.6041804615944542</c:v>
                </c:pt>
                <c:pt idx="13">
                  <c:v>1.5913022772048597</c:v>
                </c:pt>
                <c:pt idx="14">
                  <c:v>1.0216089613751174</c:v>
                </c:pt>
                <c:pt idx="15">
                  <c:v>0.99913107953058866</c:v>
                </c:pt>
                <c:pt idx="16">
                  <c:v>0.71669383429284528</c:v>
                </c:pt>
                <c:pt idx="17">
                  <c:v>0.50780114819366129</c:v>
                </c:pt>
                <c:pt idx="18">
                  <c:v>0.13435778242757385</c:v>
                </c:pt>
                <c:pt idx="19">
                  <c:v>0.35122727219143768</c:v>
                </c:pt>
                <c:pt idx="20">
                  <c:v>0.27240869552011088</c:v>
                </c:pt>
                <c:pt idx="21">
                  <c:v>0.87627817993975798</c:v>
                </c:pt>
                <c:pt idx="22">
                  <c:v>0.59775455735302818</c:v>
                </c:pt>
                <c:pt idx="23">
                  <c:v>0.45306364683177808</c:v>
                </c:pt>
                <c:pt idx="24">
                  <c:v>0.571478696671613</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0.85850386778695464</c:v>
                </c:pt>
                <c:pt idx="2">
                  <c:v>0.7067514644740257</c:v>
                </c:pt>
                <c:pt idx="3">
                  <c:v>1.3795889666347916</c:v>
                </c:pt>
                <c:pt idx="4">
                  <c:v>1.3127806072201538</c:v>
                </c:pt>
                <c:pt idx="5">
                  <c:v>1.1264506280171862</c:v>
                </c:pt>
                <c:pt idx="6">
                  <c:v>0.92929814101817798</c:v>
                </c:pt>
                <c:pt idx="7">
                  <c:v>1.2205273483787731</c:v>
                </c:pt>
                <c:pt idx="8">
                  <c:v>0.90759176611351178</c:v>
                </c:pt>
                <c:pt idx="9">
                  <c:v>1.0409889321232018</c:v>
                </c:pt>
                <c:pt idx="10">
                  <c:v>0.42352357506156829</c:v>
                </c:pt>
                <c:pt idx="11">
                  <c:v>-4.5180882690347507E-2</c:v>
                </c:pt>
                <c:pt idx="12">
                  <c:v>0.13723095769617716</c:v>
                </c:pt>
                <c:pt idx="13">
                  <c:v>-1.0333194764808324</c:v>
                </c:pt>
                <c:pt idx="14">
                  <c:v>-0.55274074539273099</c:v>
                </c:pt>
                <c:pt idx="15">
                  <c:v>-1.021337334220185</c:v>
                </c:pt>
                <c:pt idx="16">
                  <c:v>-1.0753187728588445</c:v>
                </c:pt>
                <c:pt idx="17">
                  <c:v>-1.1353441305355811</c:v>
                </c:pt>
                <c:pt idx="18">
                  <c:v>-1.3114811579399102</c:v>
                </c:pt>
                <c:pt idx="19">
                  <c:v>-1.7328543798139191</c:v>
                </c:pt>
                <c:pt idx="20">
                  <c:v>-1.3954621663134725</c:v>
                </c:pt>
                <c:pt idx="21">
                  <c:v>-1.1491076557420159</c:v>
                </c:pt>
                <c:pt idx="22">
                  <c:v>-1.5346485952536923</c:v>
                </c:pt>
                <c:pt idx="23">
                  <c:v>-2.7099167345273254</c:v>
                </c:pt>
                <c:pt idx="24">
                  <c:v>-1.8267499412007049</c:v>
                </c:pt>
              </c:numCache>
            </c:numRef>
          </c:val>
          <c:smooth val="0"/>
        </c:ser>
        <c:ser>
          <c:idx val="4"/>
          <c:order val="4"/>
          <c:tx>
            <c:strRef>
              <c:f>Sheet1!$A$6</c:f>
              <c:strCache>
                <c:ptCount val="1"/>
                <c:pt idx="0">
                  <c:v>Y2016</c:v>
                </c:pt>
              </c:strCache>
            </c:strRef>
          </c:tx>
          <c:spPr>
            <a:ln>
              <a:solidFill>
                <a:srgbClr val="FFC000"/>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1.0813453354939706</c:v>
                </c:pt>
                <c:pt idx="2">
                  <c:v>0.93616626749082232</c:v>
                </c:pt>
                <c:pt idx="3">
                  <c:v>0.91393151792577476</c:v>
                </c:pt>
                <c:pt idx="4">
                  <c:v>0.81208522243846959</c:v>
                </c:pt>
                <c:pt idx="5">
                  <c:v>0.82677947566024879</c:v>
                </c:pt>
                <c:pt idx="6">
                  <c:v>0.58861998897972778</c:v>
                </c:pt>
                <c:pt idx="7">
                  <c:v>0.29952884762069504</c:v>
                </c:pt>
                <c:pt idx="8">
                  <c:v>0.32182008850280069</c:v>
                </c:pt>
              </c:numCache>
            </c:numRef>
          </c:val>
          <c:smooth val="0"/>
        </c:ser>
        <c:dLbls>
          <c:showLegendKey val="0"/>
          <c:showVal val="0"/>
          <c:showCatName val="0"/>
          <c:showSerName val="0"/>
          <c:showPercent val="0"/>
          <c:showBubbleSize val="0"/>
        </c:dLbls>
        <c:marker val="1"/>
        <c:smooth val="0"/>
        <c:axId val="217321856"/>
        <c:axId val="230445440"/>
      </c:lineChart>
      <c:catAx>
        <c:axId val="2173218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30445440"/>
        <c:crosses val="autoZero"/>
        <c:auto val="1"/>
        <c:lblAlgn val="ctr"/>
        <c:lblOffset val="100"/>
        <c:tickLblSkip val="1"/>
        <c:tickMarkSkip val="1"/>
        <c:noMultiLvlLbl val="0"/>
      </c:catAx>
      <c:valAx>
        <c:axId val="230445440"/>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17321856"/>
        <c:crosses val="autoZero"/>
        <c:crossBetween val="between"/>
        <c:majorUnit val="2"/>
      </c:valAx>
      <c:spPr>
        <a:noFill/>
        <a:ln w="25400">
          <a:noFill/>
        </a:ln>
      </c:spPr>
    </c:plotArea>
    <c:legend>
      <c:legendPos val="t"/>
      <c:layout>
        <c:manualLayout>
          <c:xMode val="edge"/>
          <c:yMode val="edge"/>
          <c:x val="4.4996432299044771E-2"/>
          <c:y val="7.0523428216034911E-2"/>
          <c:w val="0.4229198364798548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619047619047693E-2"/>
          <c:y val="6.7961165048543909E-2"/>
          <c:w val="0.94586831173662256"/>
          <c:h val="0.7993231697101151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75000"/>
                </a:schemeClr>
              </a:solidFill>
            </a:ln>
            <a:effectLst/>
          </c:spPr>
          <c:marker>
            <c:symbol val="circle"/>
            <c:size val="9"/>
            <c:spPr>
              <a:solidFill>
                <a:schemeClr val="bg1"/>
              </a:solidFill>
              <a:ln>
                <a:solidFill>
                  <a:schemeClr val="bg1">
                    <a:lumMod val="75000"/>
                  </a:schemeClr>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-3.396762765648198</c:v>
                </c:pt>
                <c:pt idx="2">
                  <c:v>-2.3309398839626794</c:v>
                </c:pt>
                <c:pt idx="3">
                  <c:v>1.49792426113429</c:v>
                </c:pt>
                <c:pt idx="4">
                  <c:v>2.0519669237896698</c:v>
                </c:pt>
                <c:pt idx="5">
                  <c:v>-0.22046583239438977</c:v>
                </c:pt>
                <c:pt idx="6">
                  <c:v>0.68407490131678905</c:v>
                </c:pt>
                <c:pt idx="7">
                  <c:v>1.0116870535665567</c:v>
                </c:pt>
                <c:pt idx="8">
                  <c:v>-0.68543695041454189</c:v>
                </c:pt>
                <c:pt idx="9">
                  <c:v>-0.31951457454185705</c:v>
                </c:pt>
                <c:pt idx="10">
                  <c:v>-2.1473633465605713</c:v>
                </c:pt>
                <c:pt idx="11">
                  <c:v>0.5486809362244216</c:v>
                </c:pt>
                <c:pt idx="12">
                  <c:v>3.3491576625212627</c:v>
                </c:pt>
                <c:pt idx="13">
                  <c:v>3.5614649645115737</c:v>
                </c:pt>
                <c:pt idx="14">
                  <c:v>4.1282719344193364</c:v>
                </c:pt>
                <c:pt idx="15">
                  <c:v>-0.15577273983244933</c:v>
                </c:pt>
                <c:pt idx="16">
                  <c:v>-0.26880762013464787</c:v>
                </c:pt>
                <c:pt idx="17">
                  <c:v>1.4800452691502874</c:v>
                </c:pt>
                <c:pt idx="18">
                  <c:v>-1.0161910155354281</c:v>
                </c:pt>
                <c:pt idx="19">
                  <c:v>2.6902684071568705</c:v>
                </c:pt>
                <c:pt idx="20">
                  <c:v>2.8789388184202735E-2</c:v>
                </c:pt>
                <c:pt idx="21">
                  <c:v>0.28307520539940789</c:v>
                </c:pt>
                <c:pt idx="22">
                  <c:v>0.4551216149216275</c:v>
                </c:pt>
                <c:pt idx="23">
                  <c:v>1.0408698125248916</c:v>
                </c:pt>
                <c:pt idx="24">
                  <c:v>1.2816453268169159</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prstClr val="white"/>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-1.8901999560893779</c:v>
                </c:pt>
                <c:pt idx="2">
                  <c:v>-0.2447798685352276</c:v>
                </c:pt>
                <c:pt idx="3">
                  <c:v>-1.957590286752553</c:v>
                </c:pt>
                <c:pt idx="4">
                  <c:v>-2.7184535316797098</c:v>
                </c:pt>
                <c:pt idx="5">
                  <c:v>1.8737782208987142</c:v>
                </c:pt>
                <c:pt idx="6">
                  <c:v>1.4728867359428355</c:v>
                </c:pt>
                <c:pt idx="7">
                  <c:v>1.4218509552736736</c:v>
                </c:pt>
                <c:pt idx="8">
                  <c:v>0.83004206931418523</c:v>
                </c:pt>
                <c:pt idx="9">
                  <c:v>0.42371300818084823</c:v>
                </c:pt>
                <c:pt idx="10">
                  <c:v>1.6379377703069409</c:v>
                </c:pt>
                <c:pt idx="11">
                  <c:v>1.4635801670270787</c:v>
                </c:pt>
                <c:pt idx="12">
                  <c:v>1.1978837596329228</c:v>
                </c:pt>
                <c:pt idx="13">
                  <c:v>2.5588157589788274</c:v>
                </c:pt>
                <c:pt idx="14">
                  <c:v>2.9555010453424568</c:v>
                </c:pt>
                <c:pt idx="15">
                  <c:v>3.5127046927602601</c:v>
                </c:pt>
                <c:pt idx="16">
                  <c:v>3.3182628773366085</c:v>
                </c:pt>
                <c:pt idx="17">
                  <c:v>2.5575379015427835</c:v>
                </c:pt>
                <c:pt idx="18">
                  <c:v>2.327041910986094</c:v>
                </c:pt>
                <c:pt idx="19">
                  <c:v>2.5232636445382539E-3</c:v>
                </c:pt>
                <c:pt idx="20">
                  <c:v>-0.77103617305298577</c:v>
                </c:pt>
                <c:pt idx="21">
                  <c:v>-0.57521992824823842</c:v>
                </c:pt>
                <c:pt idx="22">
                  <c:v>-1.2097010505100814</c:v>
                </c:pt>
                <c:pt idx="23">
                  <c:v>-3.6572934721481598</c:v>
                </c:pt>
                <c:pt idx="24">
                  <c:v>-1.2170211726905467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-1.4052141846223387</c:v>
                </c:pt>
                <c:pt idx="2">
                  <c:v>-1.2009351614047814</c:v>
                </c:pt>
                <c:pt idx="3">
                  <c:v>-0.90656105403537079</c:v>
                </c:pt>
                <c:pt idx="4">
                  <c:v>-1.1784428979481731</c:v>
                </c:pt>
                <c:pt idx="5">
                  <c:v>1.8099135016447221E-2</c:v>
                </c:pt>
                <c:pt idx="6">
                  <c:v>-4.1624117026006768E-2</c:v>
                </c:pt>
                <c:pt idx="7">
                  <c:v>-0.2823969593190534</c:v>
                </c:pt>
                <c:pt idx="8">
                  <c:v>-0.84841679233544909</c:v>
                </c:pt>
                <c:pt idx="9">
                  <c:v>1.7008554864003766</c:v>
                </c:pt>
                <c:pt idx="10">
                  <c:v>1.2364532606638612</c:v>
                </c:pt>
                <c:pt idx="11">
                  <c:v>1.4468057151962199</c:v>
                </c:pt>
                <c:pt idx="12">
                  <c:v>0.62765875137633653</c:v>
                </c:pt>
                <c:pt idx="13">
                  <c:v>2.004484965446629</c:v>
                </c:pt>
                <c:pt idx="14">
                  <c:v>1.4032787632484167</c:v>
                </c:pt>
                <c:pt idx="15">
                  <c:v>2.9260996366411662</c:v>
                </c:pt>
                <c:pt idx="16">
                  <c:v>2.0326418937860247</c:v>
                </c:pt>
                <c:pt idx="17">
                  <c:v>2.2400355651038373</c:v>
                </c:pt>
                <c:pt idx="18">
                  <c:v>-0.58515816534668863</c:v>
                </c:pt>
                <c:pt idx="19">
                  <c:v>0.46702425581686136</c:v>
                </c:pt>
                <c:pt idx="20">
                  <c:v>-1.5910450712609103</c:v>
                </c:pt>
                <c:pt idx="21">
                  <c:v>-1.9826945077305647</c:v>
                </c:pt>
                <c:pt idx="22">
                  <c:v>-2.4143245864303386</c:v>
                </c:pt>
                <c:pt idx="23">
                  <c:v>-4.3833388444261772</c:v>
                </c:pt>
                <c:pt idx="24">
                  <c:v>-3.0050427225159604</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-5.7578055848875209</c:v>
                </c:pt>
                <c:pt idx="2">
                  <c:v>-5.6362951565685604</c:v>
                </c:pt>
                <c:pt idx="3">
                  <c:v>-3.1669566017198947</c:v>
                </c:pt>
                <c:pt idx="4">
                  <c:v>-3.0346586900928507</c:v>
                </c:pt>
                <c:pt idx="5">
                  <c:v>-4.8976583080178493</c:v>
                </c:pt>
                <c:pt idx="6">
                  <c:v>-4.8697406448170444</c:v>
                </c:pt>
                <c:pt idx="7">
                  <c:v>-4.478740225511868</c:v>
                </c:pt>
                <c:pt idx="8">
                  <c:v>-4.4356612520009548</c:v>
                </c:pt>
              </c:numCache>
            </c:numRef>
          </c:val>
          <c:smooth val="0"/>
        </c:ser>
        <c:dLbls>
          <c:showLegendKey val="0"/>
          <c:showVal val="0"/>
          <c:showCatName val="0"/>
          <c:showSerName val="0"/>
          <c:showPercent val="0"/>
          <c:showBubbleSize val="0"/>
        </c:dLbls>
        <c:marker val="1"/>
        <c:smooth val="0"/>
        <c:axId val="95683712"/>
        <c:axId val="95685248"/>
      </c:lineChart>
      <c:catAx>
        <c:axId val="956837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95685248"/>
        <c:crosses val="autoZero"/>
        <c:auto val="1"/>
        <c:lblAlgn val="ctr"/>
        <c:lblOffset val="100"/>
        <c:tickLblSkip val="1"/>
        <c:tickMarkSkip val="1"/>
        <c:noMultiLvlLbl val="0"/>
      </c:catAx>
      <c:valAx>
        <c:axId val="95685248"/>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95683712"/>
        <c:crosses val="autoZero"/>
        <c:crossBetween val="between"/>
        <c:majorUnit val="4"/>
      </c:valAx>
      <c:spPr>
        <a:noFill/>
        <a:ln w="25409">
          <a:noFill/>
        </a:ln>
      </c:spPr>
    </c:plotArea>
    <c:legend>
      <c:legendPos val="t"/>
      <c:layout>
        <c:manualLayout>
          <c:xMode val="edge"/>
          <c:yMode val="edge"/>
          <c:x val="4.6652985305970611E-2"/>
          <c:y val="7.0523428216034911E-2"/>
          <c:w val="0.4192931985863944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6098952077018E-2"/>
          <c:y val="7.6776482380248992E-2"/>
          <c:w val="0.95203338085739397"/>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75000"/>
                </a:schemeClr>
              </a:solidFill>
            </a:ln>
            <a:effectLst/>
          </c:spPr>
          <c:marker>
            <c:symbol val="circle"/>
            <c:size val="10"/>
            <c:spPr>
              <a:solidFill>
                <a:schemeClr val="bg1"/>
              </a:solidFill>
              <a:ln>
                <a:solidFill>
                  <a:schemeClr val="bg1">
                    <a:lumMod val="75000"/>
                  </a:schemeClr>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2.6092425428530599</c:v>
                </c:pt>
                <c:pt idx="2">
                  <c:v>2.0128918765755786</c:v>
                </c:pt>
                <c:pt idx="3">
                  <c:v>1.645956587601747</c:v>
                </c:pt>
                <c:pt idx="4">
                  <c:v>0.80404190345610815</c:v>
                </c:pt>
                <c:pt idx="5">
                  <c:v>0.56000000000000005</c:v>
                </c:pt>
                <c:pt idx="6">
                  <c:v>0.49960791275083344</c:v>
                </c:pt>
                <c:pt idx="7">
                  <c:v>0.79349908726644214</c:v>
                </c:pt>
                <c:pt idx="8">
                  <c:v>-0.74668984989473064</c:v>
                </c:pt>
                <c:pt idx="9">
                  <c:v>-0.43494768741057799</c:v>
                </c:pt>
                <c:pt idx="10">
                  <c:v>-1.3435021297396492</c:v>
                </c:pt>
                <c:pt idx="11">
                  <c:v>-1.8074041490308259</c:v>
                </c:pt>
                <c:pt idx="12">
                  <c:v>-1.4904488529803865</c:v>
                </c:pt>
                <c:pt idx="13">
                  <c:v>-1.4328751590848212</c:v>
                </c:pt>
                <c:pt idx="14">
                  <c:v>-2.9142032013125165</c:v>
                </c:pt>
                <c:pt idx="15">
                  <c:v>-5.6156400143251979</c:v>
                </c:pt>
                <c:pt idx="16">
                  <c:v>-5.4851165907438677</c:v>
                </c:pt>
                <c:pt idx="17">
                  <c:v>-5.7387840945935338</c:v>
                </c:pt>
                <c:pt idx="18">
                  <c:v>-6.0553451542575463</c:v>
                </c:pt>
                <c:pt idx="19">
                  <c:v>-2.7938830462836393</c:v>
                </c:pt>
                <c:pt idx="20">
                  <c:v>-2.1550825829781273</c:v>
                </c:pt>
                <c:pt idx="21">
                  <c:v>-2.8237769053120094</c:v>
                </c:pt>
                <c:pt idx="22">
                  <c:v>-2.4017491888789873</c:v>
                </c:pt>
                <c:pt idx="23">
                  <c:v>-2.929580046365535</c:v>
                </c:pt>
                <c:pt idx="24">
                  <c:v>-2.2194258093951298</c:v>
                </c:pt>
              </c:numCache>
            </c:numRef>
          </c:val>
          <c:smooth val="0"/>
        </c:ser>
        <c:ser>
          <c:idx val="2"/>
          <c:order val="2"/>
          <c:tx>
            <c:strRef>
              <c:f>Sheet1!$A$4</c:f>
              <c:strCache>
                <c:ptCount val="1"/>
                <c:pt idx="0">
                  <c:v>Y2014</c:v>
                </c:pt>
              </c:strCache>
            </c:strRef>
          </c:tx>
          <c:spPr>
            <a:ln>
              <a:solidFill>
                <a:srgbClr val="00B0F0"/>
              </a:solidFill>
            </a:ln>
          </c:spPr>
          <c:marker>
            <c:symbol val="circle"/>
            <c:size val="10"/>
            <c:spPr>
              <a:solidFill>
                <a:schemeClr val="bg1"/>
              </a:solidFill>
              <a:ln w="25400">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8"/>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0.36058829832987505</c:v>
                </c:pt>
                <c:pt idx="2">
                  <c:v>3.4888306453336506</c:v>
                </c:pt>
                <c:pt idx="3">
                  <c:v>3.9784708985660124</c:v>
                </c:pt>
                <c:pt idx="4">
                  <c:v>3.4477074370757164</c:v>
                </c:pt>
                <c:pt idx="5">
                  <c:v>3.4833457266236918</c:v>
                </c:pt>
                <c:pt idx="6">
                  <c:v>3.151291844025871</c:v>
                </c:pt>
                <c:pt idx="7">
                  <c:v>3.0584132182899793</c:v>
                </c:pt>
                <c:pt idx="8">
                  <c:v>2.5967814877573474</c:v>
                </c:pt>
                <c:pt idx="9">
                  <c:v>2.89434508129726</c:v>
                </c:pt>
                <c:pt idx="10">
                  <c:v>2.4785423873230799</c:v>
                </c:pt>
                <c:pt idx="11">
                  <c:v>2.007393383371991</c:v>
                </c:pt>
                <c:pt idx="12">
                  <c:v>1.7242417304566846</c:v>
                </c:pt>
                <c:pt idx="13">
                  <c:v>1.6526734444878393</c:v>
                </c:pt>
                <c:pt idx="14">
                  <c:v>1.1922028745173658</c:v>
                </c:pt>
                <c:pt idx="15">
                  <c:v>1.0272946168273516</c:v>
                </c:pt>
                <c:pt idx="16">
                  <c:v>0.79989919466848747</c:v>
                </c:pt>
                <c:pt idx="17">
                  <c:v>0.58300595105776376</c:v>
                </c:pt>
                <c:pt idx="18">
                  <c:v>0.22753756516572751</c:v>
                </c:pt>
                <c:pt idx="19">
                  <c:v>0.55480659879857053</c:v>
                </c:pt>
                <c:pt idx="20">
                  <c:v>0.24243823727786734</c:v>
                </c:pt>
                <c:pt idx="21">
                  <c:v>0.32008537324989234</c:v>
                </c:pt>
                <c:pt idx="22">
                  <c:v>0.26737770093583701</c:v>
                </c:pt>
                <c:pt idx="23">
                  <c:v>0.26340418250213787</c:v>
                </c:pt>
                <c:pt idx="24">
                  <c:v>0.11780283788347667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1.0410952749937223</c:v>
                </c:pt>
                <c:pt idx="2">
                  <c:v>1.2719066705013724</c:v>
                </c:pt>
                <c:pt idx="3">
                  <c:v>2.0389135515954369</c:v>
                </c:pt>
                <c:pt idx="4">
                  <c:v>2.0155858716889208</c:v>
                </c:pt>
                <c:pt idx="5">
                  <c:v>1.9275512964865578</c:v>
                </c:pt>
                <c:pt idx="6">
                  <c:v>1.8175058520445635</c:v>
                </c:pt>
                <c:pt idx="7">
                  <c:v>1.9290558320393507</c:v>
                </c:pt>
                <c:pt idx="8">
                  <c:v>1.3355474941183945</c:v>
                </c:pt>
                <c:pt idx="9">
                  <c:v>1.3353088782250522</c:v>
                </c:pt>
                <c:pt idx="10">
                  <c:v>1.0129063715290876</c:v>
                </c:pt>
                <c:pt idx="11">
                  <c:v>0.71898150381071191</c:v>
                </c:pt>
                <c:pt idx="12">
                  <c:v>0.87518376684557941</c:v>
                </c:pt>
                <c:pt idx="13">
                  <c:v>-0.50766799017950504</c:v>
                </c:pt>
                <c:pt idx="14">
                  <c:v>-6.6560791293293717E-2</c:v>
                </c:pt>
                <c:pt idx="15">
                  <c:v>-0.53042540325253695</c:v>
                </c:pt>
                <c:pt idx="16">
                  <c:v>-0.43824963680997359</c:v>
                </c:pt>
                <c:pt idx="17">
                  <c:v>-0.48495021973595448</c:v>
                </c:pt>
                <c:pt idx="18">
                  <c:v>-0.66276616151442169</c:v>
                </c:pt>
                <c:pt idx="19">
                  <c:v>-0.80820738265669556</c:v>
                </c:pt>
                <c:pt idx="20">
                  <c:v>-1.0333084203056992</c:v>
                </c:pt>
                <c:pt idx="21">
                  <c:v>-0.72722688067579244</c:v>
                </c:pt>
                <c:pt idx="22">
                  <c:v>-1.4670151642481279</c:v>
                </c:pt>
                <c:pt idx="23">
                  <c:v>-1.3096534611373798</c:v>
                </c:pt>
                <c:pt idx="24">
                  <c:v>-1.8208250852329462</c:v>
                </c:pt>
              </c:numCache>
            </c:numRef>
          </c:val>
          <c:smooth val="0"/>
        </c:ser>
        <c:ser>
          <c:idx val="4"/>
          <c:order val="4"/>
          <c:tx>
            <c:strRef>
              <c:f>Sheet1!$A$6</c:f>
              <c:strCache>
                <c:ptCount val="1"/>
                <c:pt idx="0">
                  <c:v>Y2016</c:v>
                </c:pt>
              </c:strCache>
            </c:strRef>
          </c:tx>
          <c:spPr>
            <a:ln>
              <a:solidFill>
                <a:srgbClr val="F27900"/>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0.91912358607111888</c:v>
                </c:pt>
                <c:pt idx="2">
                  <c:v>1.333743568550174</c:v>
                </c:pt>
                <c:pt idx="3">
                  <c:v>1.4900699242975337</c:v>
                </c:pt>
                <c:pt idx="4">
                  <c:v>1.2777585830494107</c:v>
                </c:pt>
                <c:pt idx="5">
                  <c:v>1.2500267416774233</c:v>
                </c:pt>
                <c:pt idx="6">
                  <c:v>1.217084934215553</c:v>
                </c:pt>
                <c:pt idx="7">
                  <c:v>0.55566952530463709</c:v>
                </c:pt>
                <c:pt idx="8">
                  <c:v>0.50542093740381322</c:v>
                </c:pt>
              </c:numCache>
            </c:numRef>
          </c:val>
          <c:smooth val="0"/>
        </c:ser>
        <c:dLbls>
          <c:showLegendKey val="0"/>
          <c:showVal val="0"/>
          <c:showCatName val="0"/>
          <c:showSerName val="0"/>
          <c:showPercent val="0"/>
          <c:showBubbleSize val="0"/>
        </c:dLbls>
        <c:marker val="1"/>
        <c:smooth val="0"/>
        <c:axId val="95900416"/>
        <c:axId val="95901952"/>
      </c:lineChart>
      <c:catAx>
        <c:axId val="959004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95901952"/>
        <c:crosses val="autoZero"/>
        <c:auto val="1"/>
        <c:lblAlgn val="ctr"/>
        <c:lblOffset val="100"/>
        <c:tickLblSkip val="1"/>
        <c:tickMarkSkip val="1"/>
        <c:noMultiLvlLbl val="0"/>
      </c:catAx>
      <c:valAx>
        <c:axId val="9590195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95900416"/>
        <c:crosses val="autoZero"/>
        <c:crossBetween val="between"/>
        <c:majorUnit val="2"/>
      </c:valAx>
      <c:spPr>
        <a:noFill/>
        <a:ln w="25409">
          <a:noFill/>
        </a:ln>
      </c:spPr>
    </c:plotArea>
    <c:legend>
      <c:legendPos val="t"/>
      <c:layout>
        <c:manualLayout>
          <c:xMode val="edge"/>
          <c:yMode val="edge"/>
          <c:x val="4.5007993062394107E-2"/>
          <c:y val="8.3746571006541468E-2"/>
          <c:w val="0.422406208467711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522517720567061E-2"/>
          <c:y val="7.3287423655694003E-2"/>
          <c:w val="0.953229003328117"/>
          <c:h val="0.79932316971011541"/>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1.5115704408545994</c:v>
                </c:pt>
                <c:pt idx="2">
                  <c:v>1.3085543123694658</c:v>
                </c:pt>
                <c:pt idx="3">
                  <c:v>0.97611722297962777</c:v>
                </c:pt>
                <c:pt idx="4">
                  <c:v>1.5118698769871417</c:v>
                </c:pt>
                <c:pt idx="5">
                  <c:v>1.9623020908849171</c:v>
                </c:pt>
                <c:pt idx="6">
                  <c:v>1.1296428511325276</c:v>
                </c:pt>
                <c:pt idx="7">
                  <c:v>0.77890130445020034</c:v>
                </c:pt>
                <c:pt idx="8">
                  <c:v>0.4915677499668818</c:v>
                </c:pt>
                <c:pt idx="9">
                  <c:v>0.51162941261140138</c:v>
                </c:pt>
                <c:pt idx="10">
                  <c:v>-0.21627510610901574</c:v>
                </c:pt>
                <c:pt idx="11">
                  <c:v>-0.25220966102865555</c:v>
                </c:pt>
                <c:pt idx="12">
                  <c:v>-0.81032800064256072</c:v>
                </c:pt>
                <c:pt idx="13">
                  <c:v>-0.96220729030781915</c:v>
                </c:pt>
                <c:pt idx="14">
                  <c:v>-1.4629330830907707</c:v>
                </c:pt>
                <c:pt idx="15">
                  <c:v>-1.7144826663705721</c:v>
                </c:pt>
                <c:pt idx="16">
                  <c:v>-1.2502837420087622</c:v>
                </c:pt>
                <c:pt idx="17">
                  <c:v>-1.9846864324210727</c:v>
                </c:pt>
                <c:pt idx="18">
                  <c:v>-1.8886477204410521</c:v>
                </c:pt>
                <c:pt idx="19">
                  <c:v>-0.97226805679072981</c:v>
                </c:pt>
                <c:pt idx="20">
                  <c:v>-0.65281484186760563</c:v>
                </c:pt>
                <c:pt idx="21">
                  <c:v>-0.571287950513093</c:v>
                </c:pt>
                <c:pt idx="22">
                  <c:v>-0.88345307868877621</c:v>
                </c:pt>
                <c:pt idx="23">
                  <c:v>-0.47201127414135158</c:v>
                </c:pt>
                <c:pt idx="24">
                  <c:v>-0.15519851610204521</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1.6472082510687363</c:v>
                </c:pt>
                <c:pt idx="2">
                  <c:v>1.6087956519382378</c:v>
                </c:pt>
                <c:pt idx="3">
                  <c:v>1.7465728252068695</c:v>
                </c:pt>
                <c:pt idx="4">
                  <c:v>1.5282187172220594</c:v>
                </c:pt>
                <c:pt idx="5">
                  <c:v>1.5204812802918337</c:v>
                </c:pt>
                <c:pt idx="6">
                  <c:v>1.2194977471240795</c:v>
                </c:pt>
                <c:pt idx="7">
                  <c:v>1.2919989471453812</c:v>
                </c:pt>
                <c:pt idx="8">
                  <c:v>1.0839144279138893</c:v>
                </c:pt>
                <c:pt idx="9">
                  <c:v>1.0982751092483833</c:v>
                </c:pt>
                <c:pt idx="10">
                  <c:v>0.9109549851091423</c:v>
                </c:pt>
                <c:pt idx="11">
                  <c:v>0.72139368563064799</c:v>
                </c:pt>
                <c:pt idx="12">
                  <c:v>0.53626876497016207</c:v>
                </c:pt>
                <c:pt idx="13">
                  <c:v>0.45206748065732255</c:v>
                </c:pt>
                <c:pt idx="14">
                  <c:v>0.176900066745317</c:v>
                </c:pt>
                <c:pt idx="15">
                  <c:v>0.12874381804397031</c:v>
                </c:pt>
                <c:pt idx="16">
                  <c:v>-0.14134988088774864</c:v>
                </c:pt>
                <c:pt idx="17">
                  <c:v>-0.40460888670487155</c:v>
                </c:pt>
                <c:pt idx="18">
                  <c:v>-0.63133991975828174</c:v>
                </c:pt>
                <c:pt idx="19">
                  <c:v>-0.43275482118353875</c:v>
                </c:pt>
                <c:pt idx="20">
                  <c:v>-0.72651072415315665</c:v>
                </c:pt>
                <c:pt idx="21">
                  <c:v>-0.49708671524920123</c:v>
                </c:pt>
                <c:pt idx="22">
                  <c:v>-0.73757978552317172</c:v>
                </c:pt>
                <c:pt idx="23">
                  <c:v>-1.0079139906984829</c:v>
                </c:pt>
                <c:pt idx="24">
                  <c:v>-1.1319339467210878</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w="6350">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numCache>
            </c:numRef>
          </c:val>
          <c:smooth val="0"/>
        </c:ser>
        <c:dLbls>
          <c:showLegendKey val="0"/>
          <c:showVal val="0"/>
          <c:showCatName val="0"/>
          <c:showSerName val="0"/>
          <c:showPercent val="0"/>
          <c:showBubbleSize val="0"/>
        </c:dLbls>
        <c:marker val="1"/>
        <c:smooth val="0"/>
        <c:axId val="294487552"/>
        <c:axId val="294489088"/>
      </c:lineChart>
      <c:catAx>
        <c:axId val="29448755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294489088"/>
        <c:crosses val="autoZero"/>
        <c:auto val="1"/>
        <c:lblAlgn val="ctr"/>
        <c:lblOffset val="100"/>
        <c:tickLblSkip val="1"/>
        <c:tickMarkSkip val="1"/>
        <c:noMultiLvlLbl val="0"/>
      </c:catAx>
      <c:valAx>
        <c:axId val="294489088"/>
        <c:scaling>
          <c:orientation val="minMax"/>
        </c:scaling>
        <c:delete val="0"/>
        <c:axPos val="l"/>
        <c:numFmt formatCode="0.0_ " sourceLinked="0"/>
        <c:majorTickMark val="none"/>
        <c:minorTickMark val="none"/>
        <c:tickLblPos val="low"/>
        <c:spPr>
          <a:noFill/>
          <a:ln w="39318">
            <a:noFill/>
            <a:prstDash val="solid"/>
          </a:ln>
        </c:spPr>
        <c:txPr>
          <a:bodyPr rot="0" vert="horz"/>
          <a:lstStyle/>
          <a:p>
            <a:pPr>
              <a:defRPr/>
            </a:pPr>
            <a:endParaRPr lang="zh-CN"/>
          </a:p>
        </c:txPr>
        <c:crossAx val="294487552"/>
        <c:crosses val="autoZero"/>
        <c:crossBetween val="between"/>
        <c:majorUnit val="1"/>
      </c:valAx>
      <c:spPr>
        <a:noFill/>
        <a:ln w="25409">
          <a:noFill/>
        </a:ln>
      </c:spPr>
    </c:plotArea>
    <c:legend>
      <c:legendPos val="t"/>
      <c:layout>
        <c:manualLayout>
          <c:xMode val="edge"/>
          <c:yMode val="edge"/>
          <c:x val="4.5425453614515672E-2"/>
          <c:y val="7.0161773558486129E-2"/>
          <c:w val="0.42268727599283573"/>
          <c:h val="6.87591186392415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68"/>
          <c:w val="0.96504559270516765"/>
          <c:h val="0.76144760669690181"/>
        </c:manualLayout>
      </c:layout>
      <c:barChart>
        <c:barDir val="col"/>
        <c:grouping val="clustered"/>
        <c:varyColors val="0"/>
        <c:ser>
          <c:idx val="0"/>
          <c:order val="0"/>
          <c:tx>
            <c:strRef>
              <c:f>Sheet1!$A$2</c:f>
              <c:strCache>
                <c:ptCount val="1"/>
                <c:pt idx="0">
                  <c:v>环比变化</c:v>
                </c:pt>
              </c:strCache>
            </c:strRef>
          </c:tx>
          <c:spPr>
            <a:solidFill>
              <a:srgbClr val="275C9D"/>
            </a:solidFill>
            <a:ln w="9525">
              <a:solidFill>
                <a:srgbClr val="275C9D"/>
              </a:solid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2"/>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4"/>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5"/>
            <c:invertIfNegative val="0"/>
            <c:bubble3D val="0"/>
          </c:dPt>
          <c:dLbls>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-2.0057736724183206E-2</c:v>
                </c:pt>
                <c:pt idx="1">
                  <c:v>-9.3959826534627311E-2</c:v>
                </c:pt>
                <c:pt idx="2">
                  <c:v>-1.141918520179952E-2</c:v>
                </c:pt>
                <c:pt idx="3">
                  <c:v>-5.7069616901332942E-3</c:v>
                </c:pt>
                <c:pt idx="4">
                  <c:v>3.3470822515402898E-2</c:v>
                </c:pt>
                <c:pt idx="5">
                  <c:v>-2.8679447947334902E-2</c:v>
                </c:pt>
                <c:pt idx="6">
                  <c:v>-7.6043097820267525E-2</c:v>
                </c:pt>
              </c:numCache>
            </c:numRef>
          </c:val>
        </c:ser>
        <c:dLbls>
          <c:showLegendKey val="0"/>
          <c:showVal val="1"/>
          <c:showCatName val="0"/>
          <c:showSerName val="0"/>
          <c:showPercent val="0"/>
          <c:showBubbleSize val="0"/>
        </c:dLbls>
        <c:gapWidth val="150"/>
        <c:axId val="294591104"/>
        <c:axId val="294607488"/>
      </c:barChart>
      <c:catAx>
        <c:axId val="294591104"/>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294607488"/>
        <c:crosses val="autoZero"/>
        <c:auto val="0"/>
        <c:lblAlgn val="ctr"/>
        <c:lblOffset val="200"/>
        <c:tickLblSkip val="1"/>
        <c:tickMarkSkip val="1"/>
        <c:noMultiLvlLbl val="0"/>
      </c:catAx>
      <c:valAx>
        <c:axId val="294607488"/>
        <c:scaling>
          <c:orientation val="minMax"/>
          <c:max val="0.41000000000000031"/>
          <c:min val="-0.51"/>
        </c:scaling>
        <c:delete val="1"/>
        <c:axPos val="l"/>
        <c:numFmt formatCode="0.0%" sourceLinked="1"/>
        <c:majorTickMark val="out"/>
        <c:minorTickMark val="none"/>
        <c:tickLblPos val="none"/>
        <c:crossAx val="294591104"/>
        <c:crosses val="autoZero"/>
        <c:crossBetween val="between"/>
        <c:majorUnit val="0.1"/>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-0.12046683629978183</c:v>
                </c:pt>
                <c:pt idx="2">
                  <c:v>-0.14699074794841671</c:v>
                </c:pt>
                <c:pt idx="3">
                  <c:v>1.4909406035548134</c:v>
                </c:pt>
                <c:pt idx="4">
                  <c:v>1.7529195635776595</c:v>
                </c:pt>
                <c:pt idx="5">
                  <c:v>3.5276422357599424</c:v>
                </c:pt>
                <c:pt idx="6">
                  <c:v>3.1541116115317847</c:v>
                </c:pt>
                <c:pt idx="7">
                  <c:v>3.1139789945839436</c:v>
                </c:pt>
                <c:pt idx="8">
                  <c:v>2.5406117128395245</c:v>
                </c:pt>
                <c:pt idx="9">
                  <c:v>2.58</c:v>
                </c:pt>
                <c:pt idx="10">
                  <c:v>1.3342415739437063</c:v>
                </c:pt>
                <c:pt idx="11">
                  <c:v>1.2882904200305578</c:v>
                </c:pt>
                <c:pt idx="12">
                  <c:v>0.71149310810911803</c:v>
                </c:pt>
                <c:pt idx="13">
                  <c:v>0.45425044116622626</c:v>
                </c:pt>
                <c:pt idx="14">
                  <c:v>1.7369420594728791</c:v>
                </c:pt>
                <c:pt idx="15">
                  <c:v>3.2470446339409431</c:v>
                </c:pt>
                <c:pt idx="16">
                  <c:v>2.7363665997963471</c:v>
                </c:pt>
                <c:pt idx="17">
                  <c:v>-0.75074847459254412</c:v>
                </c:pt>
                <c:pt idx="18">
                  <c:v>-2.7889320940976958E-2</c:v>
                </c:pt>
                <c:pt idx="19">
                  <c:v>6.4595257762343206</c:v>
                </c:pt>
                <c:pt idx="20">
                  <c:v>6.0421503847901459</c:v>
                </c:pt>
                <c:pt idx="21">
                  <c:v>5.4727363122999417</c:v>
                </c:pt>
                <c:pt idx="22">
                  <c:v>5.0118237489756412</c:v>
                </c:pt>
                <c:pt idx="23">
                  <c:v>4.2730472593990321</c:v>
                </c:pt>
                <c:pt idx="24">
                  <c:v>4.5258973467178665</c:v>
                </c:pt>
              </c:numCache>
            </c:numRef>
          </c:val>
          <c:smooth val="0"/>
        </c:ser>
        <c:ser>
          <c:idx val="2"/>
          <c:order val="2"/>
          <c:tx>
            <c:strRef>
              <c:f>Sheet1!$A$4</c:f>
              <c:strCache>
                <c:ptCount val="1"/>
                <c:pt idx="0">
                  <c:v>Y2014</c:v>
                </c:pt>
              </c:strCache>
            </c:strRef>
          </c:tx>
          <c:spPr>
            <a:ln w="28575">
              <a:solidFill>
                <a:srgbClr val="00A4DE"/>
              </a:solidFill>
            </a:ln>
          </c:spPr>
          <c:marker>
            <c:symbol val="circle"/>
            <c:size val="10"/>
            <c:spPr>
              <a:solidFill>
                <a:schemeClr val="bg1"/>
              </a:solidFill>
              <a:ln w="19050">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-1.9773696171168531</c:v>
                </c:pt>
                <c:pt idx="2">
                  <c:v>-3.1335534352469718</c:v>
                </c:pt>
                <c:pt idx="3">
                  <c:v>-4.042320247745101</c:v>
                </c:pt>
                <c:pt idx="4">
                  <c:v>-3.9632149784111226</c:v>
                </c:pt>
                <c:pt idx="5">
                  <c:v>-4.6672768203963262</c:v>
                </c:pt>
                <c:pt idx="6">
                  <c:v>-4.6701816227024739</c:v>
                </c:pt>
                <c:pt idx="7">
                  <c:v>-3.2272225101355856</c:v>
                </c:pt>
                <c:pt idx="8">
                  <c:v>-3.3606013314226968</c:v>
                </c:pt>
                <c:pt idx="9">
                  <c:v>-5.1521079923106612</c:v>
                </c:pt>
                <c:pt idx="10">
                  <c:v>-5.2008559597396697</c:v>
                </c:pt>
                <c:pt idx="11">
                  <c:v>-4.6870503685127352</c:v>
                </c:pt>
                <c:pt idx="12">
                  <c:v>-5.1519628947926162</c:v>
                </c:pt>
                <c:pt idx="13">
                  <c:v>-4.0484037695195489</c:v>
                </c:pt>
                <c:pt idx="14">
                  <c:v>-2.9367757808859252</c:v>
                </c:pt>
                <c:pt idx="15">
                  <c:v>-6.0897955822301286</c:v>
                </c:pt>
                <c:pt idx="16">
                  <c:v>-3.6418765139728193</c:v>
                </c:pt>
                <c:pt idx="17">
                  <c:v>-5.2058605603320203</c:v>
                </c:pt>
                <c:pt idx="18">
                  <c:v>-6.0294503620203947</c:v>
                </c:pt>
                <c:pt idx="19">
                  <c:v>-5.0273485964839821</c:v>
                </c:pt>
                <c:pt idx="20">
                  <c:v>-5.301919698154089</c:v>
                </c:pt>
                <c:pt idx="21">
                  <c:v>-6.7888634561704242</c:v>
                </c:pt>
                <c:pt idx="22">
                  <c:v>-8.3456304640623706</c:v>
                </c:pt>
                <c:pt idx="23">
                  <c:v>-10.795394184023854</c:v>
                </c:pt>
                <c:pt idx="24">
                  <c:v>-13.153925755672645</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numCache>
            </c:numRef>
          </c:val>
          <c:smooth val="0"/>
        </c:ser>
        <c:dLbls>
          <c:showLegendKey val="0"/>
          <c:showVal val="0"/>
          <c:showCatName val="0"/>
          <c:showSerName val="0"/>
          <c:showPercent val="0"/>
          <c:showBubbleSize val="0"/>
        </c:dLbls>
        <c:marker val="1"/>
        <c:smooth val="0"/>
        <c:axId val="295567360"/>
        <c:axId val="295568896"/>
      </c:lineChart>
      <c:catAx>
        <c:axId val="29556736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295568896"/>
        <c:crosses val="autoZero"/>
        <c:auto val="1"/>
        <c:lblAlgn val="ctr"/>
        <c:lblOffset val="100"/>
        <c:tickLblSkip val="1"/>
        <c:tickMarkSkip val="1"/>
        <c:noMultiLvlLbl val="0"/>
      </c:catAx>
      <c:valAx>
        <c:axId val="295568896"/>
        <c:scaling>
          <c:orientation val="minMax"/>
          <c:max val="15"/>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95567360"/>
        <c:crosses val="autoZero"/>
        <c:crossBetween val="between"/>
        <c:majorUnit val="5"/>
      </c:valAx>
      <c:spPr>
        <a:noFill/>
        <a:ln w="25400">
          <a:noFill/>
        </a:ln>
      </c:spPr>
    </c:plotArea>
    <c:legend>
      <c:legendPos val="t"/>
      <c:layout>
        <c:manualLayout>
          <c:xMode val="edge"/>
          <c:yMode val="edge"/>
          <c:x val="4.3489836124149153E-2"/>
          <c:y val="7.9338829207378933E-2"/>
          <c:w val="0.42304057906212117"/>
          <c:h val="6.905705836193429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07942221965789E-2"/>
          <c:y val="7.2735614886552516E-2"/>
          <c:w val="0.95110064746920064"/>
          <c:h val="0.7993231697101121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9"/>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9.1876300932831403E-2</c:v>
                </c:pt>
                <c:pt idx="2">
                  <c:v>0.22753847261440691</c:v>
                </c:pt>
                <c:pt idx="3">
                  <c:v>0.25899504296906184</c:v>
                </c:pt>
                <c:pt idx="4">
                  <c:v>0.62906902821221489</c:v>
                </c:pt>
                <c:pt idx="5">
                  <c:v>0.87728062526215989</c:v>
                </c:pt>
                <c:pt idx="6">
                  <c:v>0.70123779832557598</c:v>
                </c:pt>
                <c:pt idx="7">
                  <c:v>0.66110518137773977</c:v>
                </c:pt>
                <c:pt idx="8">
                  <c:v>-0.22736097852777662</c:v>
                </c:pt>
                <c:pt idx="9">
                  <c:v>-7.5173278403698585E-2</c:v>
                </c:pt>
                <c:pt idx="10">
                  <c:v>-0.84774586838101662</c:v>
                </c:pt>
                <c:pt idx="11">
                  <c:v>1.1219454100979707</c:v>
                </c:pt>
                <c:pt idx="12">
                  <c:v>0.30886566291408746</c:v>
                </c:pt>
                <c:pt idx="13">
                  <c:v>-1.3121791940522449</c:v>
                </c:pt>
                <c:pt idx="14">
                  <c:v>-1.2547326436610606</c:v>
                </c:pt>
                <c:pt idx="15">
                  <c:v>-0.91706999127511357</c:v>
                </c:pt>
                <c:pt idx="16">
                  <c:v>-0.69231358198556148</c:v>
                </c:pt>
                <c:pt idx="17">
                  <c:v>-1.6132885722581241</c:v>
                </c:pt>
                <c:pt idx="18">
                  <c:v>-1.2454517956387876</c:v>
                </c:pt>
                <c:pt idx="19">
                  <c:v>2.786188336426481</c:v>
                </c:pt>
                <c:pt idx="20">
                  <c:v>2.1609897866245227</c:v>
                </c:pt>
                <c:pt idx="21">
                  <c:v>2.4259461995673872</c:v>
                </c:pt>
                <c:pt idx="22">
                  <c:v>1.9533903949831468</c:v>
                </c:pt>
                <c:pt idx="23">
                  <c:v>2.3343188844046749</c:v>
                </c:pt>
                <c:pt idx="24">
                  <c:v>2.6347203509376844</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-6.5586823250064041E-2</c:v>
                </c:pt>
                <c:pt idx="2">
                  <c:v>-1.5922116033466074E-2</c:v>
                </c:pt>
                <c:pt idx="3">
                  <c:v>0.31628866497732816</c:v>
                </c:pt>
                <c:pt idx="4">
                  <c:v>0.28688966081974121</c:v>
                </c:pt>
                <c:pt idx="5">
                  <c:v>0.1040304514372456</c:v>
                </c:pt>
                <c:pt idx="6">
                  <c:v>0.12095203568992535</c:v>
                </c:pt>
                <c:pt idx="7">
                  <c:v>-2.1924526940029825E-2</c:v>
                </c:pt>
                <c:pt idx="8">
                  <c:v>-0.15530334822713443</c:v>
                </c:pt>
                <c:pt idx="9">
                  <c:v>-0.14767479303958714</c:v>
                </c:pt>
                <c:pt idx="10">
                  <c:v>-0.1964227604686101</c:v>
                </c:pt>
                <c:pt idx="11">
                  <c:v>-0.12729265564952116</c:v>
                </c:pt>
                <c:pt idx="12">
                  <c:v>-0.41311241646497748</c:v>
                </c:pt>
                <c:pt idx="13">
                  <c:v>-0.16849363710213638</c:v>
                </c:pt>
                <c:pt idx="14">
                  <c:v>-0.22611569397412914</c:v>
                </c:pt>
                <c:pt idx="15">
                  <c:v>-0.33792114438698162</c:v>
                </c:pt>
                <c:pt idx="16">
                  <c:v>-0.26330119158239285</c:v>
                </c:pt>
                <c:pt idx="17">
                  <c:v>-0.62489325474499213</c:v>
                </c:pt>
                <c:pt idx="18">
                  <c:v>-1.6015760825648369</c:v>
                </c:pt>
                <c:pt idx="19">
                  <c:v>-1.3578217827693597</c:v>
                </c:pt>
                <c:pt idx="20">
                  <c:v>-1.6323928844394506</c:v>
                </c:pt>
                <c:pt idx="21">
                  <c:v>-2.1366919118755869</c:v>
                </c:pt>
                <c:pt idx="22">
                  <c:v>-2.7747791393451386</c:v>
                </c:pt>
                <c:pt idx="23">
                  <c:v>-2.3681419864954165</c:v>
                </c:pt>
                <c:pt idx="24">
                  <c:v>-2.4939395047138904</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numCache>
            </c:numRef>
          </c:val>
          <c:smooth val="0"/>
        </c:ser>
        <c:dLbls>
          <c:showLegendKey val="0"/>
          <c:showVal val="0"/>
          <c:showCatName val="0"/>
          <c:showSerName val="0"/>
          <c:showPercent val="0"/>
          <c:showBubbleSize val="0"/>
        </c:dLbls>
        <c:marker val="1"/>
        <c:smooth val="0"/>
        <c:axId val="295461632"/>
        <c:axId val="295463168"/>
      </c:lineChart>
      <c:catAx>
        <c:axId val="2954616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95463168"/>
        <c:crosses val="autoZero"/>
        <c:auto val="1"/>
        <c:lblAlgn val="ctr"/>
        <c:lblOffset val="100"/>
        <c:tickLblSkip val="1"/>
        <c:tickMarkSkip val="1"/>
        <c:noMultiLvlLbl val="0"/>
      </c:catAx>
      <c:valAx>
        <c:axId val="295463168"/>
        <c:scaling>
          <c:orientation val="minMax"/>
          <c:max val="6"/>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95461632"/>
        <c:crosses val="autoZero"/>
        <c:crossBetween val="between"/>
        <c:majorUnit val="2"/>
      </c:valAx>
      <c:spPr>
        <a:noFill/>
        <a:ln w="25409">
          <a:noFill/>
        </a:ln>
      </c:spPr>
    </c:plotArea>
    <c:legend>
      <c:legendPos val="t"/>
      <c:layout>
        <c:manualLayout>
          <c:xMode val="edge"/>
          <c:yMode val="edge"/>
          <c:x val="4.5042382766933682E-2"/>
          <c:y val="7.0523452692194635E-2"/>
          <c:w val="0.42412744682398917"/>
          <c:h val="6.905710629640467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78"/>
          <c:w val="0.7476217358672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c:v>36048.410659669855</c:v>
                </c:pt>
                <c:pt idx="1">
                  <c:v>35846.36802127611</c:v>
                </c:pt>
                <c:pt idx="2">
                  <c:v>37334.232043092641</c:v>
                </c:pt>
                <c:pt idx="3">
                  <c:v>37277.590413059166</c:v>
                </c:pt>
                <c:pt idx="4">
                  <c:v>34532.156639928697</c:v>
                </c:pt>
                <c:pt idx="5">
                  <c:v>34532.156639928697</c:v>
                </c:pt>
                <c:pt idx="6">
                  <c:v>38321.496212121208</c:v>
                </c:pt>
                <c:pt idx="7">
                  <c:v>38321.496212121208</c:v>
                </c:pt>
                <c:pt idx="8">
                  <c:v>38363.496212121208</c:v>
                </c:pt>
                <c:pt idx="9">
                  <c:v>37847.137931866433</c:v>
                </c:pt>
                <c:pt idx="10">
                  <c:v>37846.580270092221</c:v>
                </c:pt>
                <c:pt idx="11">
                  <c:v>37547.190741984901</c:v>
                </c:pt>
              </c:numCache>
            </c:numRef>
          </c:val>
        </c:ser>
        <c:ser>
          <c:idx val="1"/>
          <c:order val="1"/>
          <c:tx>
            <c:strRef>
              <c:f>Sheet1!$A$3</c:f>
              <c:strCache>
                <c:ptCount val="1"/>
                <c:pt idx="0">
                  <c:v>2016成交均价</c:v>
                </c:pt>
              </c:strCache>
            </c:strRef>
          </c:tx>
          <c:spPr>
            <a:solidFill>
              <a:srgbClr val="275C9D"/>
            </a:solidFill>
            <a:ln>
              <a:solidFill>
                <a:schemeClr val="bg1"/>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Pos val="outEnd"/>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34959.333333333336</c:v>
                </c:pt>
                <c:pt idx="1">
                  <c:v>34959.333333333336</c:v>
                </c:pt>
                <c:pt idx="2">
                  <c:v>35200</c:v>
                </c:pt>
                <c:pt idx="3">
                  <c:v>35200</c:v>
                </c:pt>
              </c:numCache>
            </c:numRef>
          </c:val>
        </c:ser>
        <c:dLbls>
          <c:showLegendKey val="0"/>
          <c:showVal val="0"/>
          <c:showCatName val="0"/>
          <c:showSerName val="0"/>
          <c:showPercent val="0"/>
          <c:showBubbleSize val="0"/>
        </c:dLbls>
        <c:gapWidth val="150"/>
        <c:axId val="296342272"/>
        <c:axId val="296343808"/>
      </c:barChart>
      <c:lineChart>
        <c:grouping val="standard"/>
        <c:varyColors val="0"/>
        <c:ser>
          <c:idx val="3"/>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prstDash val="solid"/>
              </a:ln>
            </c:spPr>
          </c:marker>
          <c:dLbls>
            <c:dLbl>
              <c:idx val="0"/>
              <c:delete val="1"/>
            </c:dLbl>
            <c:dLbl>
              <c:idx val="1"/>
              <c:delete val="1"/>
            </c:dLbl>
            <c:dLbl>
              <c:idx val="2"/>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-5.0705235465202371E-2</c:v>
                </c:pt>
                <c:pt idx="1">
                  <c:v>-5.5509679870426869E-2</c:v>
                </c:pt>
                <c:pt idx="2">
                  <c:v>-4.9270940222076239E-2</c:v>
                </c:pt>
                <c:pt idx="3">
                  <c:v>-4.9270940222076239E-2</c:v>
                </c:pt>
              </c:numCache>
            </c:numRef>
          </c:val>
          <c:smooth val="0"/>
        </c:ser>
        <c:dLbls>
          <c:showLegendKey val="0"/>
          <c:showVal val="0"/>
          <c:showCatName val="0"/>
          <c:showSerName val="0"/>
          <c:showPercent val="0"/>
          <c:showBubbleSize val="0"/>
        </c:dLbls>
        <c:marker val="1"/>
        <c:smooth val="0"/>
        <c:axId val="296034304"/>
        <c:axId val="296035840"/>
      </c:lineChart>
      <c:catAx>
        <c:axId val="29634227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96343808"/>
        <c:crosses val="autoZero"/>
        <c:auto val="1"/>
        <c:lblAlgn val="ctr"/>
        <c:lblOffset val="100"/>
        <c:noMultiLvlLbl val="0"/>
      </c:catAx>
      <c:valAx>
        <c:axId val="296343808"/>
        <c:scaling>
          <c:orientation val="minMax"/>
          <c:max val="40000"/>
          <c:min val="28000"/>
        </c:scaling>
        <c:delete val="0"/>
        <c:axPos val="l"/>
        <c:numFmt formatCode="0_);[Red]\(0\)" sourceLinked="0"/>
        <c:majorTickMark val="out"/>
        <c:minorTickMark val="none"/>
        <c:tickLblPos val="nextTo"/>
        <c:txPr>
          <a:bodyPr/>
          <a:lstStyle/>
          <a:p>
            <a:pPr>
              <a:defRPr>
                <a:latin typeface="+mn-lt"/>
              </a:defRPr>
            </a:pPr>
            <a:endParaRPr lang="zh-CN"/>
          </a:p>
        </c:txPr>
        <c:crossAx val="296342272"/>
        <c:crosses val="autoZero"/>
        <c:crossBetween val="between"/>
        <c:majorUnit val="2000"/>
      </c:valAx>
      <c:catAx>
        <c:axId val="296034304"/>
        <c:scaling>
          <c:orientation val="minMax"/>
        </c:scaling>
        <c:delete val="1"/>
        <c:axPos val="b"/>
        <c:majorTickMark val="out"/>
        <c:minorTickMark val="none"/>
        <c:tickLblPos val="none"/>
        <c:crossAx val="296035840"/>
        <c:crosses val="autoZero"/>
        <c:auto val="1"/>
        <c:lblAlgn val="ctr"/>
        <c:lblOffset val="100"/>
        <c:noMultiLvlLbl val="0"/>
      </c:catAx>
      <c:valAx>
        <c:axId val="296035840"/>
        <c:scaling>
          <c:orientation val="minMax"/>
          <c:max val="0.1"/>
          <c:min val="-6.0000000000000032E-2"/>
        </c:scaling>
        <c:delete val="0"/>
        <c:axPos val="r"/>
        <c:numFmt formatCode="0.0%" sourceLinked="0"/>
        <c:majorTickMark val="out"/>
        <c:minorTickMark val="none"/>
        <c:tickLblPos val="nextTo"/>
        <c:crossAx val="296034304"/>
        <c:crosses val="max"/>
        <c:crossBetween val="between"/>
        <c:majorUnit val="3.0000000000000016E-2"/>
      </c:valAx>
      <c:spPr>
        <a:noFill/>
        <a:ln w="25399">
          <a:noFill/>
        </a:ln>
      </c:spPr>
    </c:plotArea>
    <c:legend>
      <c:legendPos val="t"/>
      <c:layout>
        <c:manualLayout>
          <c:xMode val="edge"/>
          <c:yMode val="edge"/>
          <c:x val="0.14792524858397402"/>
          <c:y val="0"/>
          <c:w val="0.74561442532970379"/>
          <c:h val="0.11302782290190073"/>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225133066848873"/>
          <c:y val="0.12107795760863839"/>
          <c:w val="0.74517798971145599"/>
          <c:h val="0.69527856832231449"/>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c:v>37240.078431372545</c:v>
                </c:pt>
                <c:pt idx="1">
                  <c:v>37154.784313725489</c:v>
                </c:pt>
                <c:pt idx="2">
                  <c:v>37018.442181948711</c:v>
                </c:pt>
                <c:pt idx="3">
                  <c:v>36382.78516027877</c:v>
                </c:pt>
                <c:pt idx="4">
                  <c:v>36396.484441602734</c:v>
                </c:pt>
                <c:pt idx="5">
                  <c:v>36362.673167092922</c:v>
                </c:pt>
                <c:pt idx="6">
                  <c:v>36317.046547314581</c:v>
                </c:pt>
                <c:pt idx="7">
                  <c:v>36267.046547314581</c:v>
                </c:pt>
                <c:pt idx="8">
                  <c:v>38767.046547314581</c:v>
                </c:pt>
                <c:pt idx="9">
                  <c:v>35862.819359232599</c:v>
                </c:pt>
                <c:pt idx="10">
                  <c:v>35860.055806573801</c:v>
                </c:pt>
                <c:pt idx="11">
                  <c:v>36689.208856682737</c:v>
                </c:pt>
              </c:numCache>
            </c:numRef>
          </c:val>
        </c:ser>
        <c:ser>
          <c:idx val="1"/>
          <c:order val="1"/>
          <c:tx>
            <c:strRef>
              <c:f>Sheet1!$A$3</c:f>
              <c:strCache>
                <c:ptCount val="1"/>
                <c:pt idx="0">
                  <c:v>2016成交均价</c:v>
                </c:pt>
              </c:strCache>
            </c:strRef>
          </c:tx>
          <c:spPr>
            <a:solidFill>
              <a:srgbClr val="275C9D"/>
            </a:solidFill>
            <a:ln>
              <a:solidFill>
                <a:schemeClr val="bg1"/>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40852.5</c:v>
                </c:pt>
                <c:pt idx="1">
                  <c:v>40788.333333333336</c:v>
                </c:pt>
                <c:pt idx="2">
                  <c:v>40683.333333333336</c:v>
                </c:pt>
                <c:pt idx="3">
                  <c:v>40507.5</c:v>
                </c:pt>
              </c:numCache>
            </c:numRef>
          </c:val>
        </c:ser>
        <c:dLbls>
          <c:showLegendKey val="0"/>
          <c:showVal val="0"/>
          <c:showCatName val="0"/>
          <c:showSerName val="0"/>
          <c:showPercent val="0"/>
          <c:showBubbleSize val="0"/>
        </c:dLbls>
        <c:gapWidth val="100"/>
        <c:axId val="296067840"/>
        <c:axId val="29606937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-5.0177620402216079E-2</c:v>
                </c:pt>
                <c:pt idx="1">
                  <c:v>-5.4990482781293586E-2</c:v>
                </c:pt>
                <c:pt idx="2">
                  <c:v>-5.5158928042844703E-2</c:v>
                </c:pt>
                <c:pt idx="3">
                  <c:v>-5.3999927718067803E-2</c:v>
                </c:pt>
              </c:numCache>
            </c:numRef>
          </c:val>
          <c:smooth val="1"/>
        </c:ser>
        <c:dLbls>
          <c:showLegendKey val="0"/>
          <c:showVal val="0"/>
          <c:showCatName val="0"/>
          <c:showSerName val="0"/>
          <c:showPercent val="0"/>
          <c:showBubbleSize val="0"/>
        </c:dLbls>
        <c:marker val="1"/>
        <c:smooth val="0"/>
        <c:axId val="296087552"/>
        <c:axId val="296089088"/>
      </c:lineChart>
      <c:catAx>
        <c:axId val="29606784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96069376"/>
        <c:crosses val="autoZero"/>
        <c:auto val="1"/>
        <c:lblAlgn val="ctr"/>
        <c:lblOffset val="100"/>
        <c:noMultiLvlLbl val="0"/>
      </c:catAx>
      <c:valAx>
        <c:axId val="296069376"/>
        <c:scaling>
          <c:orientation val="minMax"/>
          <c:max val="42000"/>
          <c:min val="28000"/>
        </c:scaling>
        <c:delete val="0"/>
        <c:axPos val="l"/>
        <c:numFmt formatCode="0_);[Red]\(0\)" sourceLinked="0"/>
        <c:majorTickMark val="out"/>
        <c:minorTickMark val="none"/>
        <c:tickLblPos val="nextTo"/>
        <c:txPr>
          <a:bodyPr/>
          <a:lstStyle/>
          <a:p>
            <a:pPr>
              <a:defRPr>
                <a:latin typeface="+mn-lt"/>
              </a:defRPr>
            </a:pPr>
            <a:endParaRPr lang="zh-CN"/>
          </a:p>
        </c:txPr>
        <c:crossAx val="296067840"/>
        <c:crosses val="autoZero"/>
        <c:crossBetween val="between"/>
        <c:majorUnit val="2000"/>
      </c:valAx>
      <c:catAx>
        <c:axId val="296087552"/>
        <c:scaling>
          <c:orientation val="minMax"/>
        </c:scaling>
        <c:delete val="1"/>
        <c:axPos val="b"/>
        <c:majorTickMark val="out"/>
        <c:minorTickMark val="none"/>
        <c:tickLblPos val="none"/>
        <c:crossAx val="296089088"/>
        <c:crosses val="autoZero"/>
        <c:auto val="1"/>
        <c:lblAlgn val="ctr"/>
        <c:lblOffset val="100"/>
        <c:noMultiLvlLbl val="0"/>
      </c:catAx>
      <c:valAx>
        <c:axId val="296089088"/>
        <c:scaling>
          <c:orientation val="minMax"/>
          <c:max val="0.15000000000000011"/>
          <c:min val="-6.0000000000000032E-2"/>
        </c:scaling>
        <c:delete val="0"/>
        <c:axPos val="r"/>
        <c:numFmt formatCode="0.0%" sourceLinked="0"/>
        <c:majorTickMark val="out"/>
        <c:minorTickMark val="none"/>
        <c:tickLblPos val="nextTo"/>
        <c:txPr>
          <a:bodyPr/>
          <a:lstStyle/>
          <a:p>
            <a:pPr>
              <a:defRPr>
                <a:latin typeface="+mn-lt"/>
              </a:defRPr>
            </a:pPr>
            <a:endParaRPr lang="zh-CN"/>
          </a:p>
        </c:txPr>
        <c:crossAx val="296087552"/>
        <c:crosses val="max"/>
        <c:crossBetween val="between"/>
        <c:majorUnit val="4.0000000000000022E-2"/>
      </c:valAx>
    </c:plotArea>
    <c:legend>
      <c:legendPos val="t"/>
      <c:layout>
        <c:manualLayout>
          <c:xMode val="edge"/>
          <c:yMode val="edge"/>
          <c:x val="0.14985989840097741"/>
          <c:y val="0"/>
          <c:w val="0.74396935260772623"/>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0.09865</cdr:x>
      <cdr:y>0.77848</cdr:y>
    </cdr:from>
    <cdr:to>
      <cdr:x>0.1758</cdr:x>
      <cdr:y>0.86301</cdr:y>
    </cdr:to>
    <cdr:sp macro="" textlink="">
      <cdr:nvSpPr>
        <cdr:cNvPr id="14" name="Oval 178"/>
        <cdr:cNvSpPr>
          <a:spLocks xmlns:a="http://schemas.openxmlformats.org/drawingml/2006/main" noChangeArrowheads="1"/>
        </cdr:cNvSpPr>
      </cdr:nvSpPr>
      <cdr:spPr bwMode="auto">
        <a:xfrm xmlns:a="http://schemas.openxmlformats.org/drawingml/2006/main">
          <a:off x="792337" y="2252478"/>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12.51</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0.02693</cdr:x>
      <cdr:y>0.48764</cdr:y>
    </cdr:from>
    <cdr:to>
      <cdr:x>0.10408</cdr:x>
      <cdr:y>0.57217</cdr:y>
    </cdr:to>
    <cdr:sp macro="" textlink="">
      <cdr:nvSpPr>
        <cdr:cNvPr id="15" name="Oval 178"/>
        <cdr:cNvSpPr>
          <a:spLocks xmlns:a="http://schemas.openxmlformats.org/drawingml/2006/main" noChangeArrowheads="1"/>
        </cdr:cNvSpPr>
      </cdr:nvSpPr>
      <cdr:spPr bwMode="auto">
        <a:xfrm xmlns:a="http://schemas.openxmlformats.org/drawingml/2006/main">
          <a:off x="216273" y="1410964"/>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13.81</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0.17383</cdr:x>
      <cdr:y>0.66749</cdr:y>
    </cdr:from>
    <cdr:to>
      <cdr:x>0.25098</cdr:x>
      <cdr:y>0.75202</cdr:y>
    </cdr:to>
    <cdr:sp macro="" textlink="">
      <cdr:nvSpPr>
        <cdr:cNvPr id="4" name="Oval 178"/>
        <cdr:cNvSpPr>
          <a:spLocks xmlns:a="http://schemas.openxmlformats.org/drawingml/2006/main" noChangeArrowheads="1"/>
        </cdr:cNvSpPr>
      </cdr:nvSpPr>
      <cdr:spPr bwMode="auto">
        <a:xfrm xmlns:a="http://schemas.openxmlformats.org/drawingml/2006/main">
          <a:off x="1396148" y="1931353"/>
          <a:ext cx="619630"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13.00</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0.25098</cdr:x>
      <cdr:y>0.66749</cdr:y>
    </cdr:from>
    <cdr:to>
      <cdr:x>0.32813</cdr:x>
      <cdr:y>0.75202</cdr:y>
    </cdr:to>
    <cdr:sp macro="" textlink="">
      <cdr:nvSpPr>
        <cdr:cNvPr id="5" name="Oval 178"/>
        <cdr:cNvSpPr>
          <a:spLocks xmlns:a="http://schemas.openxmlformats.org/drawingml/2006/main" noChangeArrowheads="1"/>
        </cdr:cNvSpPr>
      </cdr:nvSpPr>
      <cdr:spPr bwMode="auto">
        <a:xfrm xmlns:a="http://schemas.openxmlformats.org/drawingml/2006/main">
          <a:off x="2015778" y="1931354"/>
          <a:ext cx="619630"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12.98</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0.33176</cdr:x>
      <cdr:y>0.64994</cdr:y>
    </cdr:from>
    <cdr:to>
      <cdr:x>0.40891</cdr:x>
      <cdr:y>0.73447</cdr:y>
    </cdr:to>
    <cdr:sp macro="" textlink="">
      <cdr:nvSpPr>
        <cdr:cNvPr id="6" name="Oval 178"/>
        <cdr:cNvSpPr>
          <a:spLocks xmlns:a="http://schemas.openxmlformats.org/drawingml/2006/main" noChangeArrowheads="1"/>
        </cdr:cNvSpPr>
      </cdr:nvSpPr>
      <cdr:spPr bwMode="auto">
        <a:xfrm xmlns:a="http://schemas.openxmlformats.org/drawingml/2006/main">
          <a:off x="2664545" y="1880553"/>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13.08</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0.08981</cdr:x>
      <cdr:y>0.69013</cdr:y>
    </cdr:from>
    <cdr:to>
      <cdr:x>0.1799</cdr:x>
      <cdr:y>0.76087</cdr:y>
    </cdr:to>
    <cdr:sp macro="" textlink="">
      <cdr:nvSpPr>
        <cdr:cNvPr id="13" name="Oval 178"/>
        <cdr:cNvSpPr>
          <a:spLocks xmlns:a="http://schemas.openxmlformats.org/drawingml/2006/main" noChangeArrowheads="1"/>
        </cdr:cNvSpPr>
      </cdr:nvSpPr>
      <cdr:spPr bwMode="auto">
        <a:xfrm xmlns:a="http://schemas.openxmlformats.org/drawingml/2006/main" rot="10800000" flipV="1">
          <a:off x="717818" y="1993355"/>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31664</a:t>
          </a:r>
        </a:p>
      </cdr:txBody>
    </cdr:sp>
  </cdr:relSizeAnchor>
  <cdr:relSizeAnchor xmlns:cdr="http://schemas.openxmlformats.org/drawingml/2006/chartDrawing">
    <cdr:from>
      <cdr:x>0.02706</cdr:x>
      <cdr:y>0.47885</cdr:y>
    </cdr:from>
    <cdr:to>
      <cdr:x>0.11715</cdr:x>
      <cdr:y>0.54259</cdr:y>
    </cdr:to>
    <cdr:sp macro="" textlink="">
      <cdr:nvSpPr>
        <cdr:cNvPr id="16" name="Oval 178"/>
        <cdr:cNvSpPr>
          <a:spLocks xmlns:a="http://schemas.openxmlformats.org/drawingml/2006/main" noChangeArrowheads="1"/>
        </cdr:cNvSpPr>
      </cdr:nvSpPr>
      <cdr:spPr bwMode="auto">
        <a:xfrm xmlns:a="http://schemas.openxmlformats.org/drawingml/2006/main" rot="10800000" flipV="1">
          <a:off x="216272" y="1383104"/>
          <a:ext cx="720095"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24051</a:t>
          </a:r>
        </a:p>
      </cdr:txBody>
    </cdr:sp>
  </cdr:relSizeAnchor>
  <cdr:relSizeAnchor xmlns:cdr="http://schemas.openxmlformats.org/drawingml/2006/chartDrawing">
    <cdr:from>
      <cdr:x>0.16508</cdr:x>
      <cdr:y>0.69841</cdr:y>
    </cdr:from>
    <cdr:to>
      <cdr:x>0.25517</cdr:x>
      <cdr:y>0.76915</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19460" y="2017264"/>
          <a:ext cx="720095" cy="20432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32302</a:t>
          </a:r>
        </a:p>
      </cdr:txBody>
    </cdr:sp>
  </cdr:relSizeAnchor>
  <cdr:relSizeAnchor xmlns:cdr="http://schemas.openxmlformats.org/drawingml/2006/chartDrawing">
    <cdr:from>
      <cdr:x>0.25111</cdr:x>
      <cdr:y>0.74347</cdr:y>
    </cdr:from>
    <cdr:to>
      <cdr:x>0.3412</cdr:x>
      <cdr:y>0.81421</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07102" y="2147416"/>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33962</a:t>
          </a:r>
        </a:p>
      </cdr:txBody>
    </cdr:sp>
  </cdr:relSizeAnchor>
  <cdr:relSizeAnchor xmlns:cdr="http://schemas.openxmlformats.org/drawingml/2006/chartDrawing">
    <cdr:from>
      <cdr:x>0.32433</cdr:x>
      <cdr:y>0.74347</cdr:y>
    </cdr:from>
    <cdr:to>
      <cdr:x>0.41442</cdr:x>
      <cdr:y>0.81421</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592387" y="2147416"/>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34156</a:t>
          </a:r>
        </a:p>
      </cdr:txBody>
    </cdr:sp>
  </cdr:relSizeAnchor>
</c:userShapes>
</file>

<file path=ppt/drawings/drawing11.xml><?xml version="1.0" encoding="utf-8"?>
<c:userShapes xmlns:c="http://schemas.openxmlformats.org/drawingml/2006/chart">
  <cdr:relSizeAnchor xmlns:cdr="http://schemas.openxmlformats.org/drawingml/2006/chartDrawing">
    <cdr:from>
      <cdr:x>0.10813</cdr:x>
      <cdr:y>0.77048</cdr:y>
    </cdr:from>
    <cdr:to>
      <cdr:x>0.18921</cdr:x>
      <cdr:y>0.85158</cdr:y>
    </cdr:to>
    <cdr:sp macro="" textlink="">
      <cdr:nvSpPr>
        <cdr:cNvPr id="11" name="Oval 178"/>
        <cdr:cNvSpPr>
          <a:spLocks xmlns:a="http://schemas.openxmlformats.org/drawingml/2006/main" noChangeArrowheads="1"/>
        </cdr:cNvSpPr>
      </cdr:nvSpPr>
      <cdr:spPr bwMode="auto">
        <a:xfrm xmlns:a="http://schemas.openxmlformats.org/drawingml/2006/main">
          <a:off x="864345" y="2219993"/>
          <a:ext cx="648135"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35.64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0.01306</cdr:x>
      <cdr:y>0.52404</cdr:y>
    </cdr:from>
    <cdr:to>
      <cdr:x>0.09414</cdr:x>
      <cdr:y>0.60514</cdr:y>
    </cdr:to>
    <cdr:sp macro="" textlink="">
      <cdr:nvSpPr>
        <cdr:cNvPr id="12" name="Oval 178"/>
        <cdr:cNvSpPr>
          <a:spLocks xmlns:a="http://schemas.openxmlformats.org/drawingml/2006/main" noChangeArrowheads="1"/>
        </cdr:cNvSpPr>
      </cdr:nvSpPr>
      <cdr:spPr bwMode="auto">
        <a:xfrm xmlns:a="http://schemas.openxmlformats.org/drawingml/2006/main">
          <a:off x="104414" y="1509909"/>
          <a:ext cx="648134" cy="233675"/>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39.53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0.1897</cdr:x>
      <cdr:y>0.67605</cdr:y>
    </cdr:from>
    <cdr:to>
      <cdr:x>0.27078</cdr:x>
      <cdr:y>0.75715</cdr:y>
    </cdr:to>
    <cdr:sp macro="" textlink="">
      <cdr:nvSpPr>
        <cdr:cNvPr id="4" name="Oval 178"/>
        <cdr:cNvSpPr>
          <a:spLocks xmlns:a="http://schemas.openxmlformats.org/drawingml/2006/main" noChangeArrowheads="1"/>
        </cdr:cNvSpPr>
      </cdr:nvSpPr>
      <cdr:spPr bwMode="auto">
        <a:xfrm xmlns:a="http://schemas.openxmlformats.org/drawingml/2006/main">
          <a:off x="1516391" y="1947902"/>
          <a:ext cx="648134" cy="233675"/>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36.66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0.25226</cdr:x>
      <cdr:y>0.68805</cdr:y>
    </cdr:from>
    <cdr:to>
      <cdr:x>0.32942</cdr:x>
      <cdr:y>0.78041</cdr:y>
    </cdr:to>
    <cdr:sp macro="" textlink="">
      <cdr:nvSpPr>
        <cdr:cNvPr id="5" name="Oval 178"/>
        <cdr:cNvSpPr>
          <a:spLocks xmlns:a="http://schemas.openxmlformats.org/drawingml/2006/main" noChangeArrowheads="1"/>
        </cdr:cNvSpPr>
      </cdr:nvSpPr>
      <cdr:spPr bwMode="auto">
        <a:xfrm xmlns:a="http://schemas.openxmlformats.org/drawingml/2006/main">
          <a:off x="2016473" y="1982481"/>
          <a:ext cx="616798" cy="26611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latin typeface="+mn-lt"/>
            </a:rPr>
            <a:t>36.47</a:t>
          </a:r>
          <a:r>
            <a:rPr kumimoji="0" lang="zh-CN" altLang="en-US" sz="900" i="0" u="none" strike="noStrike" kern="0" cap="none" spc="0" normalizeH="0" baseline="0" noProof="0" dirty="0" smtClean="0">
              <a:ln>
                <a:noFill/>
              </a:ln>
              <a:solidFill>
                <a:srgbClr val="FF9933"/>
              </a:solidFill>
              <a:effectLst/>
              <a:uLnTx/>
              <a:uFillTx/>
              <a:latin typeface="+mn-lt"/>
            </a:rPr>
            <a:t>万</a:t>
          </a:r>
          <a:endParaRPr kumimoji="0" lang="zh-HK" altLang="en-US" sz="900" i="0" u="none" strike="noStrike" kern="0" cap="none" spc="0" normalizeH="0" baseline="0" noProof="0" dirty="0">
            <a:ln>
              <a:noFill/>
            </a:ln>
            <a:solidFill>
              <a:srgbClr val="FF9933"/>
            </a:solidFill>
            <a:effectLst/>
            <a:uLnTx/>
            <a:uFillTx/>
            <a:latin typeface="+mn-lt"/>
          </a:endParaRPr>
        </a:p>
      </cdr:txBody>
    </cdr:sp>
  </cdr:relSizeAnchor>
  <cdr:relSizeAnchor xmlns:cdr="http://schemas.openxmlformats.org/drawingml/2006/chartDrawing">
    <cdr:from>
      <cdr:x>0.3287</cdr:x>
      <cdr:y>0.7166</cdr:y>
    </cdr:from>
    <cdr:to>
      <cdr:x>0.40586</cdr:x>
      <cdr:y>0.80896</cdr:y>
    </cdr:to>
    <cdr:sp macro="" textlink="">
      <cdr:nvSpPr>
        <cdr:cNvPr id="6" name="Oval 178"/>
        <cdr:cNvSpPr>
          <a:spLocks xmlns:a="http://schemas.openxmlformats.org/drawingml/2006/main" noChangeArrowheads="1"/>
        </cdr:cNvSpPr>
      </cdr:nvSpPr>
      <cdr:spPr bwMode="auto">
        <a:xfrm xmlns:a="http://schemas.openxmlformats.org/drawingml/2006/main">
          <a:off x="2627523" y="2064740"/>
          <a:ext cx="616799" cy="26611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latin typeface="+mn-lt"/>
            </a:rPr>
            <a:t>36.12</a:t>
          </a:r>
          <a:r>
            <a:rPr kumimoji="0" lang="zh-CN" altLang="en-US" sz="900" i="0" u="none" strike="noStrike" kern="0" cap="none" spc="0" normalizeH="0" baseline="0" noProof="0" dirty="0" smtClean="0">
              <a:ln>
                <a:noFill/>
              </a:ln>
              <a:solidFill>
                <a:srgbClr val="FF9933"/>
              </a:solidFill>
              <a:effectLst/>
              <a:uLnTx/>
              <a:uFillTx/>
              <a:latin typeface="+mn-lt"/>
            </a:rPr>
            <a:t>万</a:t>
          </a:r>
          <a:endParaRPr kumimoji="0" lang="zh-HK" altLang="en-US" sz="900" i="0" u="none" strike="noStrike" kern="0" cap="none" spc="0" normalizeH="0" baseline="0" noProof="0" dirty="0">
            <a:ln>
              <a:noFill/>
            </a:ln>
            <a:solidFill>
              <a:srgbClr val="FF9933"/>
            </a:solidFill>
            <a:effectLst/>
            <a:uLnTx/>
            <a:uFillTx/>
            <a:latin typeface="+mn-lt"/>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0.08255</cdr:x>
      <cdr:y>0.57168</cdr:y>
    </cdr:from>
    <cdr:to>
      <cdr:x>0.17264</cdr:x>
      <cdr:y>0.64803</cdr:y>
    </cdr:to>
    <cdr:sp macro="" textlink="">
      <cdr:nvSpPr>
        <cdr:cNvPr id="6" name="Oval 178"/>
        <cdr:cNvSpPr>
          <a:spLocks xmlns:a="http://schemas.openxmlformats.org/drawingml/2006/main" noChangeArrowheads="1"/>
        </cdr:cNvSpPr>
      </cdr:nvSpPr>
      <cdr:spPr bwMode="auto">
        <a:xfrm xmlns:a="http://schemas.openxmlformats.org/drawingml/2006/main">
          <a:off x="659854" y="1651528"/>
          <a:ext cx="720095" cy="22056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lvl="0">
            <a:defRPr/>
          </a:pPr>
          <a:r>
            <a:rPr lang="en-US" altLang="en-US" sz="900" dirty="0" smtClean="0">
              <a:solidFill>
                <a:srgbClr val="FF9933"/>
              </a:solidFill>
            </a:rPr>
            <a:t>￥70835</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0.00904</cdr:x>
      <cdr:y>0.57168</cdr:y>
    </cdr:from>
    <cdr:to>
      <cdr:x>0.09913</cdr:x>
      <cdr:y>0.63542</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72256" y="1651528"/>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￥71503</a:t>
          </a:r>
          <a:endParaRPr lang="en-US" altLang="en-US" sz="900" dirty="0" smtClean="0">
            <a:solidFill>
              <a:srgbClr val="FF9933"/>
            </a:solidFill>
          </a:endParaRPr>
        </a:p>
      </cdr:txBody>
    </cdr:sp>
  </cdr:relSizeAnchor>
  <cdr:relSizeAnchor xmlns:cdr="http://schemas.openxmlformats.org/drawingml/2006/chartDrawing">
    <cdr:from>
      <cdr:x>0.16707</cdr:x>
      <cdr:y>0.60715</cdr:y>
    </cdr:from>
    <cdr:to>
      <cdr:x>0.25716</cdr:x>
      <cdr:y>0.6835</cdr:y>
    </cdr:to>
    <cdr:sp macro="" textlink="">
      <cdr:nvSpPr>
        <cdr:cNvPr id="4" name="Oval 178"/>
        <cdr:cNvSpPr>
          <a:spLocks xmlns:a="http://schemas.openxmlformats.org/drawingml/2006/main" noChangeArrowheads="1"/>
        </cdr:cNvSpPr>
      </cdr:nvSpPr>
      <cdr:spPr bwMode="auto">
        <a:xfrm xmlns:a="http://schemas.openxmlformats.org/drawingml/2006/main">
          <a:off x="1335409" y="1754010"/>
          <a:ext cx="720095" cy="2205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lvl="0">
            <a:defRPr/>
          </a:pPr>
          <a:r>
            <a:rPr lang="en-US" altLang="en-US" sz="900" dirty="0" smtClean="0">
              <a:solidFill>
                <a:srgbClr val="FF9933"/>
              </a:solidFill>
            </a:rPr>
            <a:t>￥73049</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0.25219</cdr:x>
      <cdr:y>0.65163</cdr:y>
    </cdr:from>
    <cdr:to>
      <cdr:x>0.34228</cdr:x>
      <cdr:y>0.71537</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15777" y="1882508"/>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￥78165</a:t>
          </a:r>
          <a:endParaRPr lang="en-US" altLang="en-US" sz="900" dirty="0" smtClean="0">
            <a:solidFill>
              <a:srgbClr val="FF9933"/>
            </a:solidFill>
          </a:endParaRPr>
        </a:p>
      </cdr:txBody>
    </cdr:sp>
  </cdr:relSizeAnchor>
  <cdr:relSizeAnchor xmlns:cdr="http://schemas.openxmlformats.org/drawingml/2006/chartDrawing">
    <cdr:from>
      <cdr:x>0.32433</cdr:x>
      <cdr:y>0.63735</cdr:y>
    </cdr:from>
    <cdr:to>
      <cdr:x>0.41442</cdr:x>
      <cdr:y>0.70109</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2592387" y="1841239"/>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￥75549</a:t>
          </a:r>
          <a:endParaRPr lang="en-US" altLang="en-US" sz="900" dirty="0" smtClean="0">
            <a:solidFill>
              <a:srgbClr val="FF9933"/>
            </a:solidFill>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0.02706</cdr:x>
      <cdr:y>0.47708</cdr:y>
    </cdr:from>
    <cdr:to>
      <cdr:x>0.10815</cdr:x>
      <cdr:y>0.55172</cdr:y>
    </cdr:to>
    <cdr:sp macro="" textlink="">
      <cdr:nvSpPr>
        <cdr:cNvPr id="15" name="Oval 178"/>
        <cdr:cNvSpPr>
          <a:spLocks xmlns:a="http://schemas.openxmlformats.org/drawingml/2006/main" noChangeArrowheads="1"/>
        </cdr:cNvSpPr>
      </cdr:nvSpPr>
      <cdr:spPr bwMode="auto">
        <a:xfrm xmlns:a="http://schemas.openxmlformats.org/drawingml/2006/main">
          <a:off x="216272" y="1374623"/>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17.98</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0.10813</cdr:x>
      <cdr:y>0.77089</cdr:y>
    </cdr:from>
    <cdr:to>
      <cdr:x>0.18922</cdr:x>
      <cdr:y>0.84553</cdr:y>
    </cdr:to>
    <cdr:sp macro="" textlink="">
      <cdr:nvSpPr>
        <cdr:cNvPr id="18" name="Oval 178"/>
        <cdr:cNvSpPr>
          <a:spLocks xmlns:a="http://schemas.openxmlformats.org/drawingml/2006/main" noChangeArrowheads="1"/>
        </cdr:cNvSpPr>
      </cdr:nvSpPr>
      <cdr:spPr bwMode="auto">
        <a:xfrm xmlns:a="http://schemas.openxmlformats.org/drawingml/2006/main">
          <a:off x="864285" y="2221180"/>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9.42</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0.17147</cdr:x>
      <cdr:y>0.77089</cdr:y>
    </cdr:from>
    <cdr:to>
      <cdr:x>0.25256</cdr:x>
      <cdr:y>0.84553</cdr:y>
    </cdr:to>
    <cdr:sp macro="" textlink="">
      <cdr:nvSpPr>
        <cdr:cNvPr id="4" name="Oval 178"/>
        <cdr:cNvSpPr>
          <a:spLocks xmlns:a="http://schemas.openxmlformats.org/drawingml/2006/main" noChangeArrowheads="1"/>
        </cdr:cNvSpPr>
      </cdr:nvSpPr>
      <cdr:spPr bwMode="auto">
        <a:xfrm xmlns:a="http://schemas.openxmlformats.org/drawingml/2006/main">
          <a:off x="1370476" y="2221180"/>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9.84</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0.2613</cdr:x>
      <cdr:y>0.78948</cdr:y>
    </cdr:from>
    <cdr:to>
      <cdr:x>0.34239</cdr:x>
      <cdr:y>0.86412</cdr:y>
    </cdr:to>
    <cdr:sp macro="" textlink="">
      <cdr:nvSpPr>
        <cdr:cNvPr id="5" name="Oval 178"/>
        <cdr:cNvSpPr>
          <a:spLocks xmlns:a="http://schemas.openxmlformats.org/drawingml/2006/main" noChangeArrowheads="1"/>
        </cdr:cNvSpPr>
      </cdr:nvSpPr>
      <cdr:spPr bwMode="auto">
        <a:xfrm xmlns:a="http://schemas.openxmlformats.org/drawingml/2006/main">
          <a:off x="2088480" y="2274736"/>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9.46</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0.33787</cdr:x>
      <cdr:y>0.75216</cdr:y>
    </cdr:from>
    <cdr:to>
      <cdr:x>0.41896</cdr:x>
      <cdr:y>0.8268</cdr:y>
    </cdr:to>
    <cdr:sp macro="" textlink="">
      <cdr:nvSpPr>
        <cdr:cNvPr id="6" name="Oval 178"/>
        <cdr:cNvSpPr>
          <a:spLocks xmlns:a="http://schemas.openxmlformats.org/drawingml/2006/main" noChangeArrowheads="1"/>
        </cdr:cNvSpPr>
      </cdr:nvSpPr>
      <cdr:spPr bwMode="auto">
        <a:xfrm xmlns:a="http://schemas.openxmlformats.org/drawingml/2006/main">
          <a:off x="2700518" y="2167206"/>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9.97</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4.xml><?xml version="1.0" encoding="utf-8"?>
<c:userShapes xmlns:c="http://schemas.openxmlformats.org/drawingml/2006/chart">
  <cdr:relSizeAnchor xmlns:cdr="http://schemas.openxmlformats.org/drawingml/2006/chartDrawing">
    <cdr:from>
      <cdr:x>0.01807</cdr:x>
      <cdr:y>0.65479</cdr:y>
    </cdr:from>
    <cdr:to>
      <cdr:x>0.10148</cdr:x>
      <cdr:y>0.75397</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144265" y="1886650"/>
          <a:ext cx="665827"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15161</a:t>
          </a:r>
        </a:p>
      </cdr:txBody>
    </cdr:sp>
  </cdr:relSizeAnchor>
  <cdr:relSizeAnchor xmlns:cdr="http://schemas.openxmlformats.org/drawingml/2006/chartDrawing">
    <cdr:from>
      <cdr:x>0.09024</cdr:x>
      <cdr:y>0.39561</cdr:y>
    </cdr:from>
    <cdr:to>
      <cdr:x>0.17365</cdr:x>
      <cdr:y>0.49479</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720329" y="1139874"/>
          <a:ext cx="66582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6693</a:t>
          </a:r>
        </a:p>
      </cdr:txBody>
    </cdr:sp>
  </cdr:relSizeAnchor>
  <cdr:relSizeAnchor xmlns:cdr="http://schemas.openxmlformats.org/drawingml/2006/chartDrawing">
    <cdr:from>
      <cdr:x>0.17029</cdr:x>
      <cdr:y>0.42284</cdr:y>
    </cdr:from>
    <cdr:to>
      <cdr:x>0.25148</cdr:x>
      <cdr:y>0.52202</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59377" y="1218342"/>
          <a:ext cx="648079"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6928</a:t>
          </a:r>
        </a:p>
      </cdr:txBody>
    </cdr:sp>
  </cdr:relSizeAnchor>
  <cdr:relSizeAnchor xmlns:cdr="http://schemas.openxmlformats.org/drawingml/2006/chartDrawing">
    <cdr:from>
      <cdr:x>0.25093</cdr:x>
      <cdr:y>0.4206</cdr:y>
    </cdr:from>
    <cdr:to>
      <cdr:x>0.32476</cdr:x>
      <cdr:y>0.49557</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03068" y="1211880"/>
          <a:ext cx="589320" cy="21602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6709</a:t>
          </a:r>
        </a:p>
      </cdr:txBody>
    </cdr:sp>
  </cdr:relSizeAnchor>
  <cdr:relSizeAnchor xmlns:cdr="http://schemas.openxmlformats.org/drawingml/2006/chartDrawing">
    <cdr:from>
      <cdr:x>0.32575</cdr:x>
      <cdr:y>0.4206</cdr:y>
    </cdr:from>
    <cdr:to>
      <cdr:x>0.39958</cdr:x>
      <cdr:y>0.49558</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600363" y="1211882"/>
          <a:ext cx="589354" cy="2160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6901</a:t>
          </a:r>
        </a:p>
      </cdr:txBody>
    </cdr:sp>
  </cdr:relSizeAnchor>
</c:userShapes>
</file>

<file path=ppt/drawings/drawing15.xml><?xml version="1.0" encoding="utf-8"?>
<c:userShapes xmlns:c="http://schemas.openxmlformats.org/drawingml/2006/chart">
  <cdr:relSizeAnchor xmlns:cdr="http://schemas.openxmlformats.org/drawingml/2006/chartDrawing">
    <cdr:from>
      <cdr:x>0.02703</cdr:x>
      <cdr:y>0.52057</cdr:y>
    </cdr:from>
    <cdr:to>
      <cdr:x>0.10479</cdr:x>
      <cdr:y>0.63014</cdr:y>
    </cdr:to>
    <cdr:sp macro="" textlink="">
      <cdr:nvSpPr>
        <cdr:cNvPr id="14" name="Oval 178"/>
        <cdr:cNvSpPr>
          <a:spLocks xmlns:a="http://schemas.openxmlformats.org/drawingml/2006/main" noChangeArrowheads="1"/>
        </cdr:cNvSpPr>
      </cdr:nvSpPr>
      <cdr:spPr bwMode="auto">
        <a:xfrm xmlns:a="http://schemas.openxmlformats.org/drawingml/2006/main">
          <a:off x="216274" y="1499915"/>
          <a:ext cx="622171" cy="315705"/>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16</a:t>
          </a:r>
          <a:r>
            <a:rPr lang="en-US" altLang="zh-CN" sz="900" dirty="0" smtClean="0">
              <a:solidFill>
                <a:srgbClr val="FF9933"/>
              </a:solidFill>
            </a:rPr>
            <a:t>.38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0.08961</cdr:x>
      <cdr:y>0.74549</cdr:y>
    </cdr:from>
    <cdr:to>
      <cdr:x>0.16737</cdr:x>
      <cdr:y>0.82046</cdr:y>
    </cdr:to>
    <cdr:sp macro="" textlink="">
      <cdr:nvSpPr>
        <cdr:cNvPr id="15" name="Oval 178"/>
        <cdr:cNvSpPr>
          <a:spLocks xmlns:a="http://schemas.openxmlformats.org/drawingml/2006/main" noChangeArrowheads="1"/>
        </cdr:cNvSpPr>
      </cdr:nvSpPr>
      <cdr:spPr bwMode="auto">
        <a:xfrm xmlns:a="http://schemas.openxmlformats.org/drawingml/2006/main">
          <a:off x="717018" y="2147987"/>
          <a:ext cx="622171" cy="21602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14.45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0.17418</cdr:x>
      <cdr:y>0.74549</cdr:y>
    </cdr:from>
    <cdr:to>
      <cdr:x>0.25194</cdr:x>
      <cdr:y>0.82047</cdr:y>
    </cdr:to>
    <cdr:sp macro="" textlink="">
      <cdr:nvSpPr>
        <cdr:cNvPr id="4" name="Oval 178"/>
        <cdr:cNvSpPr>
          <a:spLocks xmlns:a="http://schemas.openxmlformats.org/drawingml/2006/main" noChangeArrowheads="1"/>
        </cdr:cNvSpPr>
      </cdr:nvSpPr>
      <cdr:spPr bwMode="auto">
        <a:xfrm xmlns:a="http://schemas.openxmlformats.org/drawingml/2006/main">
          <a:off x="1393608" y="2147987"/>
          <a:ext cx="622171"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14.52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0.25194</cdr:x>
      <cdr:y>0.79835</cdr:y>
    </cdr:from>
    <cdr:to>
      <cdr:x>0.3297</cdr:x>
      <cdr:y>0.87333</cdr:y>
    </cdr:to>
    <cdr:sp macro="" textlink="">
      <cdr:nvSpPr>
        <cdr:cNvPr id="5" name="Oval 178"/>
        <cdr:cNvSpPr>
          <a:spLocks xmlns:a="http://schemas.openxmlformats.org/drawingml/2006/main" noChangeArrowheads="1"/>
        </cdr:cNvSpPr>
      </cdr:nvSpPr>
      <cdr:spPr bwMode="auto">
        <a:xfrm xmlns:a="http://schemas.openxmlformats.org/drawingml/2006/main">
          <a:off x="2015779" y="2300295"/>
          <a:ext cx="622172"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13.99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0.33302</cdr:x>
      <cdr:y>0.74549</cdr:y>
    </cdr:from>
    <cdr:to>
      <cdr:x>0.41078</cdr:x>
      <cdr:y>0.82047</cdr:y>
    </cdr:to>
    <cdr:sp macro="" textlink="">
      <cdr:nvSpPr>
        <cdr:cNvPr id="6" name="Oval 178"/>
        <cdr:cNvSpPr>
          <a:spLocks xmlns:a="http://schemas.openxmlformats.org/drawingml/2006/main" noChangeArrowheads="1"/>
        </cdr:cNvSpPr>
      </cdr:nvSpPr>
      <cdr:spPr bwMode="auto">
        <a:xfrm xmlns:a="http://schemas.openxmlformats.org/drawingml/2006/main">
          <a:off x="2664546" y="2147987"/>
          <a:ext cx="622171"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14.56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6.xml><?xml version="1.0" encoding="utf-8"?>
<c:userShapes xmlns:c="http://schemas.openxmlformats.org/drawingml/2006/chart">
  <cdr:relSizeAnchor xmlns:cdr="http://schemas.openxmlformats.org/drawingml/2006/chartDrawing">
    <cdr:from>
      <cdr:x>0.08303</cdr:x>
      <cdr:y>0.56964</cdr:y>
    </cdr:from>
    <cdr:to>
      <cdr:x>0.17135</cdr:x>
      <cdr:y>0.66902</cdr:y>
    </cdr:to>
    <cdr:sp macro="" textlink="">
      <cdr:nvSpPr>
        <cdr:cNvPr id="13" name="Oval 178"/>
        <cdr:cNvSpPr>
          <a:spLocks xmlns:a="http://schemas.openxmlformats.org/drawingml/2006/main" noChangeArrowheads="1"/>
        </cdr:cNvSpPr>
      </cdr:nvSpPr>
      <cdr:spPr bwMode="auto">
        <a:xfrm xmlns:a="http://schemas.openxmlformats.org/drawingml/2006/main" rot="10800000" flipV="1">
          <a:off x="677063" y="1637823"/>
          <a:ext cx="720162" cy="28573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11345</a:t>
          </a:r>
        </a:p>
      </cdr:txBody>
    </cdr:sp>
  </cdr:relSizeAnchor>
  <cdr:relSizeAnchor xmlns:cdr="http://schemas.openxmlformats.org/drawingml/2006/chartDrawing">
    <cdr:from>
      <cdr:x>0.01769</cdr:x>
      <cdr:y>0.59719</cdr:y>
    </cdr:from>
    <cdr:to>
      <cdr:x>0.10601</cdr:x>
      <cdr:y>0.69657</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144264" y="1717049"/>
          <a:ext cx="720163" cy="28573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11858</a:t>
          </a:r>
        </a:p>
      </cdr:txBody>
    </cdr:sp>
  </cdr:relSizeAnchor>
  <cdr:relSizeAnchor xmlns:cdr="http://schemas.openxmlformats.org/drawingml/2006/chartDrawing">
    <cdr:from>
      <cdr:x>0.16473</cdr:x>
      <cdr:y>0.54308</cdr:y>
    </cdr:from>
    <cdr:to>
      <cdr:x>0.25305</cdr:x>
      <cdr:y>0.61821</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43204" y="1561474"/>
          <a:ext cx="720163" cy="21601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10569</a:t>
          </a:r>
        </a:p>
      </cdr:txBody>
    </cdr:sp>
  </cdr:relSizeAnchor>
  <cdr:relSizeAnchor xmlns:cdr="http://schemas.openxmlformats.org/drawingml/2006/chartDrawing">
    <cdr:from>
      <cdr:x>0.24566</cdr:x>
      <cdr:y>0.5475</cdr:y>
    </cdr:from>
    <cdr:to>
      <cdr:x>0.33561</cdr:x>
      <cdr:y>0.64477</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03114" y="1574175"/>
          <a:ext cx="733438" cy="27967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11206</a:t>
          </a:r>
        </a:p>
      </cdr:txBody>
    </cdr:sp>
  </cdr:relSizeAnchor>
  <cdr:relSizeAnchor xmlns:cdr="http://schemas.openxmlformats.org/drawingml/2006/chartDrawing">
    <cdr:from>
      <cdr:x>0.31793</cdr:x>
      <cdr:y>0.59847</cdr:y>
    </cdr:from>
    <cdr:to>
      <cdr:x>0.40788</cdr:x>
      <cdr:y>0.69574</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592387" y="1720721"/>
          <a:ext cx="733453" cy="27967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12058</a:t>
          </a:r>
        </a:p>
      </cdr:txBody>
    </cdr:sp>
  </cdr:relSizeAnchor>
</c:userShapes>
</file>

<file path=ppt/drawings/drawing17.xml><?xml version="1.0" encoding="utf-8"?>
<c:userShapes xmlns:c="http://schemas.openxmlformats.org/drawingml/2006/chart">
  <cdr:relSizeAnchor xmlns:cdr="http://schemas.openxmlformats.org/drawingml/2006/chartDrawing">
    <cdr:from>
      <cdr:x>0.11293</cdr:x>
      <cdr:y>0.7545</cdr:y>
    </cdr:from>
    <cdr:to>
      <cdr:x>0.19008</cdr:x>
      <cdr:y>0.82451</cdr:y>
    </cdr:to>
    <cdr:sp macro="" textlink="">
      <cdr:nvSpPr>
        <cdr:cNvPr id="16" name="Oval 178"/>
        <cdr:cNvSpPr>
          <a:spLocks xmlns:a="http://schemas.openxmlformats.org/drawingml/2006/main" noChangeArrowheads="1"/>
        </cdr:cNvSpPr>
      </cdr:nvSpPr>
      <cdr:spPr bwMode="auto">
        <a:xfrm xmlns:a="http://schemas.openxmlformats.org/drawingml/2006/main">
          <a:off x="910704" y="2173957"/>
          <a:ext cx="622176" cy="20172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12.55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0.01731</cdr:x>
      <cdr:y>0.5093</cdr:y>
    </cdr:from>
    <cdr:to>
      <cdr:x>0.09446</cdr:x>
      <cdr:y>0.57931</cdr:y>
    </cdr:to>
    <cdr:sp macro="" textlink="">
      <cdr:nvSpPr>
        <cdr:cNvPr id="17" name="Oval 178"/>
        <cdr:cNvSpPr>
          <a:spLocks xmlns:a="http://schemas.openxmlformats.org/drawingml/2006/main" noChangeArrowheads="1"/>
        </cdr:cNvSpPr>
      </cdr:nvSpPr>
      <cdr:spPr bwMode="auto">
        <a:xfrm xmlns:a="http://schemas.openxmlformats.org/drawingml/2006/main">
          <a:off x="139579" y="1467465"/>
          <a:ext cx="622176" cy="20172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13.32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0.18436</cdr:x>
      <cdr:y>0.62513</cdr:y>
    </cdr:from>
    <cdr:to>
      <cdr:x>0.26151</cdr:x>
      <cdr:y>0.69514</cdr:y>
    </cdr:to>
    <cdr:sp macro="" textlink="">
      <cdr:nvSpPr>
        <cdr:cNvPr id="4" name="Oval 178"/>
        <cdr:cNvSpPr>
          <a:spLocks xmlns:a="http://schemas.openxmlformats.org/drawingml/2006/main" noChangeArrowheads="1"/>
        </cdr:cNvSpPr>
      </cdr:nvSpPr>
      <cdr:spPr bwMode="auto">
        <a:xfrm xmlns:a="http://schemas.openxmlformats.org/drawingml/2006/main">
          <a:off x="1486771" y="1801195"/>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12.97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0.25434</cdr:x>
      <cdr:y>0.70054</cdr:y>
    </cdr:from>
    <cdr:to>
      <cdr:x>0.33149</cdr:x>
      <cdr:y>0.77055</cdr:y>
    </cdr:to>
    <cdr:sp macro="" textlink="">
      <cdr:nvSpPr>
        <cdr:cNvPr id="5" name="Oval 178"/>
        <cdr:cNvSpPr>
          <a:spLocks xmlns:a="http://schemas.openxmlformats.org/drawingml/2006/main" noChangeArrowheads="1"/>
        </cdr:cNvSpPr>
      </cdr:nvSpPr>
      <cdr:spPr bwMode="auto">
        <a:xfrm xmlns:a="http://schemas.openxmlformats.org/drawingml/2006/main">
          <a:off x="2051087" y="2018475"/>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12.80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0.33282</cdr:x>
      <cdr:y>0.66686</cdr:y>
    </cdr:from>
    <cdr:to>
      <cdr:x>0.40997</cdr:x>
      <cdr:y>0.73687</cdr:y>
    </cdr:to>
    <cdr:sp macro="" textlink="">
      <cdr:nvSpPr>
        <cdr:cNvPr id="6" name="Oval 178"/>
        <cdr:cNvSpPr>
          <a:spLocks xmlns:a="http://schemas.openxmlformats.org/drawingml/2006/main" noChangeArrowheads="1"/>
        </cdr:cNvSpPr>
      </cdr:nvSpPr>
      <cdr:spPr bwMode="auto">
        <a:xfrm xmlns:a="http://schemas.openxmlformats.org/drawingml/2006/main">
          <a:off x="2684046" y="1921436"/>
          <a:ext cx="622176" cy="20172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12.87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8.xml><?xml version="1.0" encoding="utf-8"?>
<c:userShapes xmlns:c="http://schemas.openxmlformats.org/drawingml/2006/chart">
  <cdr:relSizeAnchor xmlns:cdr="http://schemas.openxmlformats.org/drawingml/2006/chartDrawing">
    <cdr:from>
      <cdr:x>0.01833</cdr:x>
      <cdr:y>0.52298</cdr:y>
    </cdr:from>
    <cdr:to>
      <cdr:x>0.1084</cdr:x>
      <cdr:y>0.62215</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146547" y="1506860"/>
          <a:ext cx="720141" cy="2857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18237</a:t>
          </a:r>
        </a:p>
      </cdr:txBody>
    </cdr:sp>
  </cdr:relSizeAnchor>
  <cdr:relSizeAnchor xmlns:cdr="http://schemas.openxmlformats.org/drawingml/2006/chartDrawing">
    <cdr:from>
      <cdr:x>0.08476</cdr:x>
      <cdr:y>0.49323</cdr:y>
    </cdr:from>
    <cdr:to>
      <cdr:x>0.17483</cdr:x>
      <cdr:y>0.5924</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677654" y="1421140"/>
          <a:ext cx="720141" cy="2857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16990</a:t>
          </a:r>
        </a:p>
      </cdr:txBody>
    </cdr:sp>
  </cdr:relSizeAnchor>
  <cdr:relSizeAnchor xmlns:cdr="http://schemas.openxmlformats.org/drawingml/2006/chartDrawing">
    <cdr:from>
      <cdr:x>0.17193</cdr:x>
      <cdr:y>0.50299</cdr:y>
    </cdr:from>
    <cdr:to>
      <cdr:x>0.262</cdr:x>
      <cdr:y>0.60216</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74645" y="1449283"/>
          <a:ext cx="720141" cy="2857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17155</a:t>
          </a:r>
        </a:p>
      </cdr:txBody>
    </cdr:sp>
  </cdr:relSizeAnchor>
  <cdr:relSizeAnchor xmlns:cdr="http://schemas.openxmlformats.org/drawingml/2006/chartDrawing">
    <cdr:from>
      <cdr:x>0.25251</cdr:x>
      <cdr:y>0.49958</cdr:y>
    </cdr:from>
    <cdr:to>
      <cdr:x>0.34258</cdr:x>
      <cdr:y>0.59875</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018885" y="1439437"/>
          <a:ext cx="720140" cy="2857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17453</a:t>
          </a:r>
        </a:p>
      </cdr:txBody>
    </cdr:sp>
  </cdr:relSizeAnchor>
  <cdr:relSizeAnchor xmlns:cdr="http://schemas.openxmlformats.org/drawingml/2006/chartDrawing">
    <cdr:from>
      <cdr:x>0.32452</cdr:x>
      <cdr:y>0.50221</cdr:y>
    </cdr:from>
    <cdr:to>
      <cdr:x>0.41459</cdr:x>
      <cdr:y>0.60138</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2594670" y="1447029"/>
          <a:ext cx="720140" cy="2857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17808</a:t>
          </a:r>
        </a:p>
      </cdr:txBody>
    </cdr:sp>
  </cdr:relSizeAnchor>
</c:userShapes>
</file>

<file path=ppt/drawings/drawing19.xml><?xml version="1.0" encoding="utf-8"?>
<c:userShapes xmlns:c="http://schemas.openxmlformats.org/drawingml/2006/chart">
  <cdr:relSizeAnchor xmlns:cdr="http://schemas.openxmlformats.org/drawingml/2006/chartDrawing">
    <cdr:from>
      <cdr:x>0.09516</cdr:x>
      <cdr:y>0.73232</cdr:y>
    </cdr:from>
    <cdr:to>
      <cdr:x>0.17231</cdr:x>
      <cdr:y>0.8315</cdr:y>
    </cdr:to>
    <cdr:sp macro="" textlink="">
      <cdr:nvSpPr>
        <cdr:cNvPr id="13" name="Oval 178"/>
        <cdr:cNvSpPr>
          <a:spLocks xmlns:a="http://schemas.openxmlformats.org/drawingml/2006/main" noChangeArrowheads="1"/>
        </cdr:cNvSpPr>
      </cdr:nvSpPr>
      <cdr:spPr bwMode="auto">
        <a:xfrm xmlns:a="http://schemas.openxmlformats.org/drawingml/2006/main">
          <a:off x="767451" y="2110034"/>
          <a:ext cx="622177" cy="2857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12.65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0.02839</cdr:x>
      <cdr:y>0.53976</cdr:y>
    </cdr:from>
    <cdr:to>
      <cdr:x>0.10554</cdr:x>
      <cdr:y>0.63893</cdr:y>
    </cdr:to>
    <cdr:sp macro="" textlink="">
      <cdr:nvSpPr>
        <cdr:cNvPr id="15" name="Oval 178"/>
        <cdr:cNvSpPr>
          <a:spLocks xmlns:a="http://schemas.openxmlformats.org/drawingml/2006/main" noChangeArrowheads="1"/>
        </cdr:cNvSpPr>
      </cdr:nvSpPr>
      <cdr:spPr bwMode="auto">
        <a:xfrm xmlns:a="http://schemas.openxmlformats.org/drawingml/2006/main">
          <a:off x="228972" y="1555203"/>
          <a:ext cx="622176" cy="2857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13.40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0.18019</cdr:x>
      <cdr:y>0.64311</cdr:y>
    </cdr:from>
    <cdr:to>
      <cdr:x>0.25734</cdr:x>
      <cdr:y>0.74229</cdr:y>
    </cdr:to>
    <cdr:sp macro="" textlink="">
      <cdr:nvSpPr>
        <cdr:cNvPr id="4" name="Oval 178"/>
        <cdr:cNvSpPr>
          <a:spLocks xmlns:a="http://schemas.openxmlformats.org/drawingml/2006/main" noChangeArrowheads="1"/>
        </cdr:cNvSpPr>
      </cdr:nvSpPr>
      <cdr:spPr bwMode="auto">
        <a:xfrm xmlns:a="http://schemas.openxmlformats.org/drawingml/2006/main">
          <a:off x="1453108" y="1852998"/>
          <a:ext cx="622176" cy="28576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13.00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0.2577</cdr:x>
      <cdr:y>0.72388</cdr:y>
    </cdr:from>
    <cdr:to>
      <cdr:x>0.33485</cdr:x>
      <cdr:y>0.82306</cdr:y>
    </cdr:to>
    <cdr:sp macro="" textlink="">
      <cdr:nvSpPr>
        <cdr:cNvPr id="5" name="Oval 178"/>
        <cdr:cNvSpPr>
          <a:spLocks xmlns:a="http://schemas.openxmlformats.org/drawingml/2006/main" noChangeArrowheads="1"/>
        </cdr:cNvSpPr>
      </cdr:nvSpPr>
      <cdr:spPr bwMode="auto">
        <a:xfrm xmlns:a="http://schemas.openxmlformats.org/drawingml/2006/main">
          <a:off x="2078238" y="2085731"/>
          <a:ext cx="622176" cy="2857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12.75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0.33198</cdr:x>
      <cdr:y>0.70036</cdr:y>
    </cdr:from>
    <cdr:to>
      <cdr:x>0.40913</cdr:x>
      <cdr:y>0.79954</cdr:y>
    </cdr:to>
    <cdr:sp macro="" textlink="">
      <cdr:nvSpPr>
        <cdr:cNvPr id="6" name="Oval 178"/>
        <cdr:cNvSpPr>
          <a:spLocks xmlns:a="http://schemas.openxmlformats.org/drawingml/2006/main" noChangeArrowheads="1"/>
        </cdr:cNvSpPr>
      </cdr:nvSpPr>
      <cdr:spPr bwMode="auto">
        <a:xfrm xmlns:a="http://schemas.openxmlformats.org/drawingml/2006/main">
          <a:off x="2677244" y="2017949"/>
          <a:ext cx="622176" cy="28576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12.81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0.01887</cdr:x>
      <cdr:y>0.50136</cdr:y>
    </cdr:from>
    <cdr:to>
      <cdr:x>0.10887</cdr:x>
      <cdr:y>0.57242</cdr:y>
    </cdr:to>
    <cdr:sp macro="" textlink="">
      <cdr:nvSpPr>
        <cdr:cNvPr id="25" name="Oval 178"/>
        <cdr:cNvSpPr>
          <a:spLocks xmlns:a="http://schemas.openxmlformats.org/drawingml/2006/main" noChangeArrowheads="1"/>
        </cdr:cNvSpPr>
      </cdr:nvSpPr>
      <cdr:spPr bwMode="auto">
        <a:xfrm xmlns:a="http://schemas.openxmlformats.org/drawingml/2006/main">
          <a:off x="150945" y="1450842"/>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15104</a:t>
          </a:r>
          <a:endParaRPr lang="zh-HK" altLang="en-US" sz="900" kern="0" dirty="0">
            <a:solidFill>
              <a:srgbClr val="FF9933"/>
            </a:solidFill>
          </a:endParaRPr>
        </a:p>
      </cdr:txBody>
    </cdr:sp>
  </cdr:relSizeAnchor>
  <cdr:relSizeAnchor xmlns:cdr="http://schemas.openxmlformats.org/drawingml/2006/chartDrawing">
    <cdr:from>
      <cdr:x>0.09088</cdr:x>
      <cdr:y>0.49034</cdr:y>
    </cdr:from>
    <cdr:to>
      <cdr:x>0.18088</cdr:x>
      <cdr:y>0.5614</cdr:y>
    </cdr:to>
    <cdr:sp macro="" textlink="">
      <cdr:nvSpPr>
        <cdr:cNvPr id="26" name="Oval 178"/>
        <cdr:cNvSpPr>
          <a:spLocks xmlns:a="http://schemas.openxmlformats.org/drawingml/2006/main" noChangeArrowheads="1"/>
        </cdr:cNvSpPr>
      </cdr:nvSpPr>
      <cdr:spPr bwMode="auto">
        <a:xfrm xmlns:a="http://schemas.openxmlformats.org/drawingml/2006/main">
          <a:off x="727009" y="1418957"/>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14641</a:t>
          </a:r>
          <a:endParaRPr lang="zh-HK" altLang="en-US" sz="900" kern="0" dirty="0">
            <a:solidFill>
              <a:srgbClr val="FF9933"/>
            </a:solidFill>
          </a:endParaRPr>
        </a:p>
      </cdr:txBody>
    </cdr:sp>
  </cdr:relSizeAnchor>
  <cdr:relSizeAnchor xmlns:cdr="http://schemas.openxmlformats.org/drawingml/2006/chartDrawing">
    <cdr:from>
      <cdr:x>0.16577</cdr:x>
      <cdr:y>0.63996</cdr:y>
    </cdr:from>
    <cdr:to>
      <cdr:x>0.25577</cdr:x>
      <cdr:y>0.71102</cdr:y>
    </cdr:to>
    <cdr:sp macro="" textlink="">
      <cdr:nvSpPr>
        <cdr:cNvPr id="4" name="Oval 178"/>
        <cdr:cNvSpPr>
          <a:spLocks xmlns:a="http://schemas.openxmlformats.org/drawingml/2006/main" noChangeArrowheads="1"/>
        </cdr:cNvSpPr>
      </cdr:nvSpPr>
      <cdr:spPr bwMode="auto">
        <a:xfrm xmlns:a="http://schemas.openxmlformats.org/drawingml/2006/main">
          <a:off x="1326141" y="1851909"/>
          <a:ext cx="719976"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16098</a:t>
          </a:r>
          <a:endParaRPr lang="zh-HK" altLang="en-US" sz="900" kern="0" dirty="0">
            <a:solidFill>
              <a:srgbClr val="FF9933"/>
            </a:solidFill>
          </a:endParaRPr>
        </a:p>
      </cdr:txBody>
    </cdr:sp>
  </cdr:relSizeAnchor>
  <cdr:relSizeAnchor xmlns:cdr="http://schemas.openxmlformats.org/drawingml/2006/chartDrawing">
    <cdr:from>
      <cdr:x>0.2439</cdr:x>
      <cdr:y>0.71529</cdr:y>
    </cdr:from>
    <cdr:to>
      <cdr:x>0.3339</cdr:x>
      <cdr:y>0.78635</cdr:y>
    </cdr:to>
    <cdr:sp macro="" textlink="">
      <cdr:nvSpPr>
        <cdr:cNvPr id="5" name="Oval 178"/>
        <cdr:cNvSpPr>
          <a:spLocks xmlns:a="http://schemas.openxmlformats.org/drawingml/2006/main" noChangeArrowheads="1"/>
        </cdr:cNvSpPr>
      </cdr:nvSpPr>
      <cdr:spPr bwMode="auto">
        <a:xfrm xmlns:a="http://schemas.openxmlformats.org/drawingml/2006/main">
          <a:off x="1951145" y="2069900"/>
          <a:ext cx="719977"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16797</a:t>
          </a:r>
          <a:endParaRPr lang="zh-HK" altLang="en-US" sz="900" kern="0" dirty="0">
            <a:solidFill>
              <a:srgbClr val="FF9933"/>
            </a:solidFill>
          </a:endParaRPr>
        </a:p>
      </cdr:txBody>
    </cdr:sp>
  </cdr:relSizeAnchor>
  <cdr:relSizeAnchor xmlns:cdr="http://schemas.openxmlformats.org/drawingml/2006/chartDrawing">
    <cdr:from>
      <cdr:x>0.31591</cdr:x>
      <cdr:y>0.73445</cdr:y>
    </cdr:from>
    <cdr:to>
      <cdr:x>0.40591</cdr:x>
      <cdr:y>0.80551</cdr:y>
    </cdr:to>
    <cdr:sp macro="" textlink="">
      <cdr:nvSpPr>
        <cdr:cNvPr id="6" name="Oval 178"/>
        <cdr:cNvSpPr>
          <a:spLocks xmlns:a="http://schemas.openxmlformats.org/drawingml/2006/main" noChangeArrowheads="1"/>
        </cdr:cNvSpPr>
      </cdr:nvSpPr>
      <cdr:spPr bwMode="auto">
        <a:xfrm xmlns:a="http://schemas.openxmlformats.org/drawingml/2006/main">
          <a:off x="2527209" y="2125354"/>
          <a:ext cx="719977"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16983</a:t>
          </a:r>
          <a:endParaRPr lang="zh-HK" altLang="en-US" sz="900" kern="0" dirty="0">
            <a:solidFill>
              <a:srgbClr val="FF9933"/>
            </a:solidFill>
          </a:endParaRPr>
        </a:p>
      </cdr:txBody>
    </cdr:sp>
  </cdr:relSizeAnchor>
</c:userShapes>
</file>

<file path=ppt/drawings/drawing20.xml><?xml version="1.0" encoding="utf-8"?>
<c:userShapes xmlns:c="http://schemas.openxmlformats.org/drawingml/2006/chart">
  <cdr:relSizeAnchor xmlns:cdr="http://schemas.openxmlformats.org/drawingml/2006/chartDrawing">
    <cdr:from>
      <cdr:x>0.01802</cdr:x>
      <cdr:y>0.52007</cdr:y>
    </cdr:from>
    <cdr:to>
      <cdr:x>0.10798</cdr:x>
      <cdr:y>0.61925</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144264" y="1498476"/>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19742</a:t>
          </a:r>
        </a:p>
      </cdr:txBody>
    </cdr:sp>
  </cdr:relSizeAnchor>
  <cdr:relSizeAnchor xmlns:cdr="http://schemas.openxmlformats.org/drawingml/2006/chartDrawing">
    <cdr:from>
      <cdr:x>0.08998</cdr:x>
      <cdr:y>0.46882</cdr:y>
    </cdr:from>
    <cdr:to>
      <cdr:x>0.17994</cdr:x>
      <cdr:y>0.568</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20328" y="1350828"/>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17954</a:t>
          </a:r>
        </a:p>
      </cdr:txBody>
    </cdr:sp>
  </cdr:relSizeAnchor>
  <cdr:relSizeAnchor xmlns:cdr="http://schemas.openxmlformats.org/drawingml/2006/chartDrawing">
    <cdr:from>
      <cdr:x>0.17094</cdr:x>
      <cdr:y>0.49031</cdr:y>
    </cdr:from>
    <cdr:to>
      <cdr:x>0.2609</cdr:x>
      <cdr:y>0.58949</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68400" y="1412742"/>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18029</a:t>
          </a:r>
        </a:p>
      </cdr:txBody>
    </cdr:sp>
  </cdr:relSizeAnchor>
  <cdr:relSizeAnchor xmlns:cdr="http://schemas.openxmlformats.org/drawingml/2006/chartDrawing">
    <cdr:from>
      <cdr:x>0.25192</cdr:x>
      <cdr:y>0.50775</cdr:y>
    </cdr:from>
    <cdr:to>
      <cdr:x>0.34188</cdr:x>
      <cdr:y>0.60693</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16602" y="1462974"/>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18111</a:t>
          </a:r>
        </a:p>
      </cdr:txBody>
    </cdr:sp>
  </cdr:relSizeAnchor>
  <cdr:relSizeAnchor xmlns:cdr="http://schemas.openxmlformats.org/drawingml/2006/chartDrawing">
    <cdr:from>
      <cdr:x>0.32724</cdr:x>
      <cdr:y>0.52007</cdr:y>
    </cdr:from>
    <cdr:to>
      <cdr:x>0.4172</cdr:x>
      <cdr:y>0.61925</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619579" y="1498476"/>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19064</a:t>
          </a:r>
        </a:p>
      </cdr:txBody>
    </cdr:sp>
  </cdr:relSizeAnchor>
</c:userShapes>
</file>

<file path=ppt/drawings/drawing3.xml><?xml version="1.0" encoding="utf-8"?>
<c:userShapes xmlns:c="http://schemas.openxmlformats.org/drawingml/2006/chart">
  <cdr:relSizeAnchor xmlns:cdr="http://schemas.openxmlformats.org/drawingml/2006/chartDrawing">
    <cdr:from>
      <cdr:x>0.09445</cdr:x>
      <cdr:y>0.55614</cdr:y>
    </cdr:from>
    <cdr:to>
      <cdr:x>0.16508</cdr:x>
      <cdr:y>0.62516</cdr:y>
    </cdr:to>
    <cdr:sp macro="" textlink="">
      <cdr:nvSpPr>
        <cdr:cNvPr id="17" name="矩形 16"/>
        <cdr:cNvSpPr/>
      </cdr:nvSpPr>
      <cdr:spPr>
        <a:xfrm xmlns:a="http://schemas.openxmlformats.org/drawingml/2006/main">
          <a:off x="754911" y="1602408"/>
          <a:ext cx="564550" cy="198868"/>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3.53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0.02706</cdr:x>
      <cdr:y>0.52163</cdr:y>
    </cdr:from>
    <cdr:to>
      <cdr:x>0.09769</cdr:x>
      <cdr:y>0.59064</cdr:y>
    </cdr:to>
    <cdr:sp macro="" textlink="">
      <cdr:nvSpPr>
        <cdr:cNvPr id="13" name="矩形 12"/>
        <cdr:cNvSpPr/>
      </cdr:nvSpPr>
      <cdr:spPr>
        <a:xfrm xmlns:a="http://schemas.openxmlformats.org/drawingml/2006/main">
          <a:off x="216273" y="1502988"/>
          <a:ext cx="564550" cy="198839"/>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3.66</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0.18651</cdr:x>
      <cdr:y>0.71234</cdr:y>
    </cdr:from>
    <cdr:to>
      <cdr:x>0.25223</cdr:x>
      <cdr:y>0.78821</cdr:y>
    </cdr:to>
    <cdr:sp macro="" textlink="">
      <cdr:nvSpPr>
        <cdr:cNvPr id="5" name="矩形 4"/>
        <cdr:cNvSpPr/>
      </cdr:nvSpPr>
      <cdr:spPr>
        <a:xfrm xmlns:a="http://schemas.openxmlformats.org/drawingml/2006/main">
          <a:off x="1490763" y="2052464"/>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3.33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0.26008</cdr:x>
      <cdr:y>0.75004</cdr:y>
    </cdr:from>
    <cdr:to>
      <cdr:x>0.3258</cdr:x>
      <cdr:y>0.82591</cdr:y>
    </cdr:to>
    <cdr:sp macro="" textlink="">
      <cdr:nvSpPr>
        <cdr:cNvPr id="6" name="矩形 5"/>
        <cdr:cNvSpPr/>
      </cdr:nvSpPr>
      <cdr:spPr>
        <a:xfrm xmlns:a="http://schemas.openxmlformats.org/drawingml/2006/main">
          <a:off x="2078836" y="2161109"/>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3.31</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0.34237</cdr:x>
      <cdr:y>0.75004</cdr:y>
    </cdr:from>
    <cdr:to>
      <cdr:x>0.40809</cdr:x>
      <cdr:y>0.82591</cdr:y>
    </cdr:to>
    <cdr:sp macro="" textlink="">
      <cdr:nvSpPr>
        <cdr:cNvPr id="7" name="矩形 6"/>
        <cdr:cNvSpPr/>
      </cdr:nvSpPr>
      <cdr:spPr>
        <a:xfrm xmlns:a="http://schemas.openxmlformats.org/drawingml/2006/main">
          <a:off x="2736553" y="2161109"/>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3.25</a:t>
          </a:r>
          <a:r>
            <a:rPr lang="zh-CN" altLang="en-US" sz="900" dirty="0" smtClean="0">
              <a:solidFill>
                <a:srgbClr val="FF9933"/>
              </a:solidFill>
            </a:rPr>
            <a:t>万</a:t>
          </a:r>
          <a:endParaRPr lang="en-US" altLang="zh-CN" sz="900" dirty="0" smtClean="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0.09082</cdr:x>
      <cdr:y>0.48437</cdr:y>
    </cdr:from>
    <cdr:to>
      <cdr:x>0.19833</cdr:x>
      <cdr:y>0.55574</cdr:y>
    </cdr:to>
    <cdr:sp macro="" textlink="">
      <cdr:nvSpPr>
        <cdr:cNvPr id="15" name="Oval 178"/>
        <cdr:cNvSpPr>
          <a:spLocks xmlns:a="http://schemas.openxmlformats.org/drawingml/2006/main" noChangeArrowheads="1"/>
        </cdr:cNvSpPr>
      </cdr:nvSpPr>
      <cdr:spPr bwMode="auto">
        <a:xfrm xmlns:a="http://schemas.openxmlformats.org/drawingml/2006/main">
          <a:off x="724108" y="1395610"/>
          <a:ext cx="857132" cy="2056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7732</a:t>
          </a:r>
          <a:endParaRPr lang="zh-HK" altLang="en-US" sz="900" kern="0" dirty="0">
            <a:solidFill>
              <a:srgbClr val="FF9933"/>
            </a:solidFill>
          </a:endParaRPr>
        </a:p>
      </cdr:txBody>
    </cdr:sp>
  </cdr:relSizeAnchor>
  <cdr:relSizeAnchor xmlns:cdr="http://schemas.openxmlformats.org/drawingml/2006/chartDrawing">
    <cdr:from>
      <cdr:x>0.00954</cdr:x>
      <cdr:y>0.46453</cdr:y>
    </cdr:from>
    <cdr:to>
      <cdr:x>0.08778</cdr:x>
      <cdr:y>0.53904</cdr:y>
    </cdr:to>
    <cdr:sp macro="" textlink="">
      <cdr:nvSpPr>
        <cdr:cNvPr id="16" name="Oval 178"/>
        <cdr:cNvSpPr>
          <a:spLocks xmlns:a="http://schemas.openxmlformats.org/drawingml/2006/main" noChangeArrowheads="1"/>
        </cdr:cNvSpPr>
      </cdr:nvSpPr>
      <cdr:spPr bwMode="auto">
        <a:xfrm xmlns:a="http://schemas.openxmlformats.org/drawingml/2006/main">
          <a:off x="76036" y="1338460"/>
          <a:ext cx="623775"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a:solidFill>
                <a:srgbClr val="FF9933"/>
              </a:solidFill>
            </a:rPr>
            <a:t>7</a:t>
          </a:r>
          <a:r>
            <a:rPr lang="en-US" altLang="en-US" sz="900" dirty="0" smtClean="0">
              <a:solidFill>
                <a:srgbClr val="FF9933"/>
              </a:solidFill>
            </a:rPr>
            <a:t>452</a:t>
          </a:r>
          <a:endParaRPr lang="zh-HK" altLang="en-US" sz="900" kern="0" dirty="0">
            <a:solidFill>
              <a:srgbClr val="FF9933"/>
            </a:solidFill>
          </a:endParaRPr>
        </a:p>
      </cdr:txBody>
    </cdr:sp>
  </cdr:relSizeAnchor>
  <cdr:relSizeAnchor xmlns:cdr="http://schemas.openxmlformats.org/drawingml/2006/chartDrawing">
    <cdr:from>
      <cdr:x>0.17251</cdr:x>
      <cdr:y>0.53836</cdr:y>
    </cdr:from>
    <cdr:to>
      <cdr:x>0.28002</cdr:x>
      <cdr:y>0.60973</cdr:y>
    </cdr:to>
    <cdr:sp macro="" textlink="">
      <cdr:nvSpPr>
        <cdr:cNvPr id="5" name="Oval 178"/>
        <cdr:cNvSpPr>
          <a:spLocks xmlns:a="http://schemas.openxmlformats.org/drawingml/2006/main" noChangeArrowheads="1"/>
        </cdr:cNvSpPr>
      </cdr:nvSpPr>
      <cdr:spPr bwMode="auto">
        <a:xfrm xmlns:a="http://schemas.openxmlformats.org/drawingml/2006/main">
          <a:off x="1375376" y="1551185"/>
          <a:ext cx="857133" cy="2056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b="0" kern="0" dirty="0" smtClean="0">
              <a:solidFill>
                <a:srgbClr val="FF9933"/>
              </a:solidFill>
            </a:rPr>
            <a:t>￥</a:t>
          </a:r>
          <a:r>
            <a:rPr lang="en-US" altLang="en-US" sz="900" b="0" dirty="0" smtClean="0">
              <a:solidFill>
                <a:srgbClr val="FF9933"/>
              </a:solidFill>
            </a:rPr>
            <a:t>8168</a:t>
          </a:r>
          <a:endParaRPr lang="zh-HK" altLang="en-US" sz="900" b="0" kern="0" dirty="0">
            <a:solidFill>
              <a:srgbClr val="FF9933"/>
            </a:solidFill>
          </a:endParaRPr>
        </a:p>
      </cdr:txBody>
    </cdr:sp>
  </cdr:relSizeAnchor>
  <cdr:relSizeAnchor xmlns:cdr="http://schemas.openxmlformats.org/drawingml/2006/chartDrawing">
    <cdr:from>
      <cdr:x>0.25314</cdr:x>
      <cdr:y>0.55442</cdr:y>
    </cdr:from>
    <cdr:to>
      <cdr:x>0.32564</cdr:x>
      <cdr:y>0.62939</cdr:y>
    </cdr:to>
    <cdr:sp macro="" textlink="">
      <cdr:nvSpPr>
        <cdr:cNvPr id="6" name="Oval 178"/>
        <cdr:cNvSpPr>
          <a:spLocks xmlns:a="http://schemas.openxmlformats.org/drawingml/2006/main" noChangeArrowheads="1"/>
        </cdr:cNvSpPr>
      </cdr:nvSpPr>
      <cdr:spPr bwMode="auto">
        <a:xfrm xmlns:a="http://schemas.openxmlformats.org/drawingml/2006/main">
          <a:off x="2018180" y="1597456"/>
          <a:ext cx="577987" cy="21601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8421</a:t>
          </a:r>
          <a:endParaRPr lang="zh-HK" altLang="en-US" sz="900" kern="0" dirty="0">
            <a:solidFill>
              <a:srgbClr val="FF9933"/>
            </a:solidFill>
          </a:endParaRPr>
        </a:p>
      </cdr:txBody>
    </cdr:sp>
  </cdr:relSizeAnchor>
  <cdr:relSizeAnchor xmlns:cdr="http://schemas.openxmlformats.org/drawingml/2006/chartDrawing">
    <cdr:from>
      <cdr:x>0.33469</cdr:x>
      <cdr:y>0.57941</cdr:y>
    </cdr:from>
    <cdr:to>
      <cdr:x>0.40719</cdr:x>
      <cdr:y>0.65438</cdr:y>
    </cdr:to>
    <cdr:sp macro="" textlink="">
      <cdr:nvSpPr>
        <cdr:cNvPr id="7" name="Oval 178"/>
        <cdr:cNvSpPr>
          <a:spLocks xmlns:a="http://schemas.openxmlformats.org/drawingml/2006/main" noChangeArrowheads="1"/>
        </cdr:cNvSpPr>
      </cdr:nvSpPr>
      <cdr:spPr bwMode="auto">
        <a:xfrm xmlns:a="http://schemas.openxmlformats.org/drawingml/2006/main">
          <a:off x="2668324" y="1669454"/>
          <a:ext cx="578012" cy="21601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8589</a:t>
          </a:r>
          <a:endParaRPr lang="zh-HK" altLang="en-US" sz="900" kern="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0.03721</cdr:x>
      <cdr:y>0.52619</cdr:y>
    </cdr:from>
    <cdr:to>
      <cdr:x>0.10283</cdr:x>
      <cdr:y>0.60631</cdr:y>
    </cdr:to>
    <cdr:sp macro="" textlink="">
      <cdr:nvSpPr>
        <cdr:cNvPr id="11" name="矩形 10"/>
        <cdr:cNvSpPr/>
      </cdr:nvSpPr>
      <cdr:spPr>
        <a:xfrm xmlns:a="http://schemas.openxmlformats.org/drawingml/2006/main">
          <a:off x="297406" y="1516106"/>
          <a:ext cx="524488" cy="230851"/>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7.00</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0.18493</cdr:x>
      <cdr:y>0.78604</cdr:y>
    </cdr:from>
    <cdr:to>
      <cdr:x>0.25055</cdr:x>
      <cdr:y>0.85654</cdr:y>
    </cdr:to>
    <cdr:sp macro="" textlink="">
      <cdr:nvSpPr>
        <cdr:cNvPr id="3" name="矩形 2"/>
        <cdr:cNvSpPr/>
      </cdr:nvSpPr>
      <cdr:spPr>
        <a:xfrm xmlns:a="http://schemas.openxmlformats.org/drawingml/2006/main">
          <a:off x="1478104" y="2264822"/>
          <a:ext cx="524504" cy="203133"/>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r>
            <a:rPr lang="en-US" altLang="zh-CN" sz="900" dirty="0" smtClean="0">
              <a:solidFill>
                <a:srgbClr val="FF9933"/>
              </a:solidFill>
              <a:latin typeface="+mn-lt"/>
            </a:rPr>
            <a:t>6.49</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0.27027</cdr:x>
      <cdr:y>0.82129</cdr:y>
    </cdr:from>
    <cdr:to>
      <cdr:x>0.33589</cdr:x>
      <cdr:y>0.9014</cdr:y>
    </cdr:to>
    <cdr:sp macro="" textlink="">
      <cdr:nvSpPr>
        <cdr:cNvPr id="4" name="矩形 3"/>
        <cdr:cNvSpPr/>
      </cdr:nvSpPr>
      <cdr:spPr>
        <a:xfrm xmlns:a="http://schemas.openxmlformats.org/drawingml/2006/main">
          <a:off x="2160241" y="2366389"/>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6.36</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0.34235</cdr:x>
      <cdr:y>0.61368</cdr:y>
    </cdr:from>
    <cdr:to>
      <cdr:x>0.40797</cdr:x>
      <cdr:y>0.6938</cdr:y>
    </cdr:to>
    <cdr:sp macro="" textlink="">
      <cdr:nvSpPr>
        <cdr:cNvPr id="5" name="矩形 4"/>
        <cdr:cNvSpPr/>
      </cdr:nvSpPr>
      <cdr:spPr>
        <a:xfrm xmlns:a="http://schemas.openxmlformats.org/drawingml/2006/main">
          <a:off x="2736305" y="1768212"/>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6.82</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0.09847</cdr:x>
      <cdr:y>0.55542</cdr:y>
    </cdr:from>
    <cdr:to>
      <cdr:x>0.17642</cdr:x>
      <cdr:y>0.62498</cdr:y>
    </cdr:to>
    <cdr:sp macro="" textlink="">
      <cdr:nvSpPr>
        <cdr:cNvPr id="13" name="矩形 12"/>
        <cdr:cNvSpPr/>
      </cdr:nvSpPr>
      <cdr:spPr>
        <a:xfrm xmlns:a="http://schemas.openxmlformats.org/drawingml/2006/main">
          <a:off x="792337" y="1600348"/>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9024</a:t>
          </a:r>
          <a:endParaRPr lang="zh-CN" altLang="en-US" sz="900" dirty="0">
            <a:solidFill>
              <a:srgbClr val="FF9933"/>
            </a:solidFill>
          </a:endParaRPr>
        </a:p>
      </cdr:txBody>
    </cdr:sp>
  </cdr:relSizeAnchor>
  <cdr:relSizeAnchor xmlns:cdr="http://schemas.openxmlformats.org/drawingml/2006/chartDrawing">
    <cdr:from>
      <cdr:x>0.02688</cdr:x>
      <cdr:y>0.55542</cdr:y>
    </cdr:from>
    <cdr:to>
      <cdr:x>0.10511</cdr:x>
      <cdr:y>0.61166</cdr:y>
    </cdr:to>
    <cdr:sp macro="" textlink="">
      <cdr:nvSpPr>
        <cdr:cNvPr id="17" name="Oval 178"/>
        <cdr:cNvSpPr>
          <a:spLocks xmlns:a="http://schemas.openxmlformats.org/drawingml/2006/main" noChangeArrowheads="1"/>
        </cdr:cNvSpPr>
      </cdr:nvSpPr>
      <cdr:spPr bwMode="auto">
        <a:xfrm xmlns:a="http://schemas.openxmlformats.org/drawingml/2006/main">
          <a:off x="216273" y="1600348"/>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￥9548</a:t>
          </a:r>
          <a:endParaRPr lang="zh-HK" altLang="en-US" sz="900" kern="0" dirty="0">
            <a:solidFill>
              <a:srgbClr val="FF9933"/>
            </a:solidFill>
          </a:endParaRPr>
        </a:p>
      </cdr:txBody>
    </cdr:sp>
  </cdr:relSizeAnchor>
  <cdr:relSizeAnchor xmlns:cdr="http://schemas.openxmlformats.org/drawingml/2006/chartDrawing">
    <cdr:from>
      <cdr:x>0.17281</cdr:x>
      <cdr:y>0.62443</cdr:y>
    </cdr:from>
    <cdr:to>
      <cdr:x>0.25076</cdr:x>
      <cdr:y>0.69399</cdr:y>
    </cdr:to>
    <cdr:sp macro="" textlink="">
      <cdr:nvSpPr>
        <cdr:cNvPr id="4" name="矩形 3"/>
        <cdr:cNvSpPr/>
      </cdr:nvSpPr>
      <cdr:spPr>
        <a:xfrm xmlns:a="http://schemas.openxmlformats.org/drawingml/2006/main">
          <a:off x="1390490" y="1799180"/>
          <a:ext cx="627227"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10003</a:t>
          </a:r>
          <a:endParaRPr lang="zh-CN" altLang="en-US" sz="900" dirty="0">
            <a:solidFill>
              <a:srgbClr val="FF9933"/>
            </a:solidFill>
          </a:endParaRPr>
        </a:p>
      </cdr:txBody>
    </cdr:sp>
  </cdr:relSizeAnchor>
  <cdr:relSizeAnchor xmlns:cdr="http://schemas.openxmlformats.org/drawingml/2006/chartDrawing">
    <cdr:from>
      <cdr:x>0.24986</cdr:x>
      <cdr:y>0.67684</cdr:y>
    </cdr:from>
    <cdr:to>
      <cdr:x>0.32781</cdr:x>
      <cdr:y>0.7464</cdr:y>
    </cdr:to>
    <cdr:sp macro="" textlink="">
      <cdr:nvSpPr>
        <cdr:cNvPr id="5" name="矩形 4"/>
        <cdr:cNvSpPr/>
      </cdr:nvSpPr>
      <cdr:spPr>
        <a:xfrm xmlns:a="http://schemas.openxmlformats.org/drawingml/2006/main">
          <a:off x="2010523" y="1950192"/>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10812</a:t>
          </a:r>
          <a:endParaRPr lang="zh-CN" altLang="en-US" sz="900" dirty="0">
            <a:solidFill>
              <a:srgbClr val="FF9933"/>
            </a:solidFill>
          </a:endParaRPr>
        </a:p>
      </cdr:txBody>
    </cdr:sp>
  </cdr:relSizeAnchor>
  <cdr:relSizeAnchor xmlns:cdr="http://schemas.openxmlformats.org/drawingml/2006/chartDrawing">
    <cdr:from>
      <cdr:x>0.32602</cdr:x>
      <cdr:y>0.74846</cdr:y>
    </cdr:from>
    <cdr:to>
      <cdr:x>0.40397</cdr:x>
      <cdr:y>0.81802</cdr:y>
    </cdr:to>
    <cdr:sp macro="" textlink="">
      <cdr:nvSpPr>
        <cdr:cNvPr id="6" name="矩形 5"/>
        <cdr:cNvSpPr/>
      </cdr:nvSpPr>
      <cdr:spPr>
        <a:xfrm xmlns:a="http://schemas.openxmlformats.org/drawingml/2006/main">
          <a:off x="2623326" y="2156544"/>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11828</a:t>
          </a:r>
          <a:endParaRPr lang="zh-CN" altLang="en-US" sz="90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0.09897</cdr:x>
      <cdr:y>0.56944</cdr:y>
    </cdr:from>
    <cdr:to>
      <cdr:x>0.18506</cdr:x>
      <cdr:y>0.64395</cdr:y>
    </cdr:to>
    <cdr:sp macro="" textlink="">
      <cdr:nvSpPr>
        <cdr:cNvPr id="13" name="Oval 178"/>
        <cdr:cNvSpPr>
          <a:spLocks xmlns:a="http://schemas.openxmlformats.org/drawingml/2006/main" noChangeArrowheads="1"/>
        </cdr:cNvSpPr>
      </cdr:nvSpPr>
      <cdr:spPr bwMode="auto">
        <a:xfrm xmlns:a="http://schemas.openxmlformats.org/drawingml/2006/main">
          <a:off x="792337" y="1650975"/>
          <a:ext cx="689188"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.13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0.01802</cdr:x>
      <cdr:y>0.51977</cdr:y>
    </cdr:from>
    <cdr:to>
      <cdr:x>0.10051</cdr:x>
      <cdr:y>0.61391</cdr:y>
    </cdr:to>
    <cdr:sp macro="" textlink="">
      <cdr:nvSpPr>
        <cdr:cNvPr id="16" name="Oval 178"/>
        <cdr:cNvSpPr>
          <a:spLocks xmlns:a="http://schemas.openxmlformats.org/drawingml/2006/main" noChangeArrowheads="1"/>
        </cdr:cNvSpPr>
      </cdr:nvSpPr>
      <cdr:spPr bwMode="auto">
        <a:xfrm xmlns:a="http://schemas.openxmlformats.org/drawingml/2006/main">
          <a:off x="144265" y="1506959"/>
          <a:ext cx="660369" cy="27295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.26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0.17993</cdr:x>
      <cdr:y>0.60107</cdr:y>
    </cdr:from>
    <cdr:to>
      <cdr:x>0.26602</cdr:x>
      <cdr:y>0.67558</cdr:y>
    </cdr:to>
    <cdr:sp macro="" textlink="">
      <cdr:nvSpPr>
        <cdr:cNvPr id="5" name="Oval 178"/>
        <cdr:cNvSpPr>
          <a:spLocks xmlns:a="http://schemas.openxmlformats.org/drawingml/2006/main" noChangeArrowheads="1"/>
        </cdr:cNvSpPr>
      </cdr:nvSpPr>
      <cdr:spPr bwMode="auto">
        <a:xfrm xmlns:a="http://schemas.openxmlformats.org/drawingml/2006/main">
          <a:off x="1440409" y="1742680"/>
          <a:ext cx="689189"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.07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0.25527</cdr:x>
      <cdr:y>0.60107</cdr:y>
    </cdr:from>
    <cdr:to>
      <cdr:x>0.33284</cdr:x>
      <cdr:y>0.6931</cdr:y>
    </cdr:to>
    <cdr:sp macro="" textlink="">
      <cdr:nvSpPr>
        <cdr:cNvPr id="6" name="Oval 178"/>
        <cdr:cNvSpPr>
          <a:spLocks xmlns:a="http://schemas.openxmlformats.org/drawingml/2006/main" noChangeArrowheads="1"/>
        </cdr:cNvSpPr>
      </cdr:nvSpPr>
      <cdr:spPr bwMode="auto">
        <a:xfrm xmlns:a="http://schemas.openxmlformats.org/drawingml/2006/main">
          <a:off x="2043549" y="1742682"/>
          <a:ext cx="620996" cy="26682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.02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0.33284</cdr:x>
      <cdr:y>0.61859</cdr:y>
    </cdr:from>
    <cdr:to>
      <cdr:x>0.41893</cdr:x>
      <cdr:y>0.6931</cdr:y>
    </cdr:to>
    <cdr:sp macro="" textlink="">
      <cdr:nvSpPr>
        <cdr:cNvPr id="7" name="Oval 178"/>
        <cdr:cNvSpPr>
          <a:spLocks xmlns:a="http://schemas.openxmlformats.org/drawingml/2006/main" noChangeArrowheads="1"/>
        </cdr:cNvSpPr>
      </cdr:nvSpPr>
      <cdr:spPr bwMode="auto">
        <a:xfrm xmlns:a="http://schemas.openxmlformats.org/drawingml/2006/main">
          <a:off x="2664545" y="1793480"/>
          <a:ext cx="689188"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.00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0.00983</cdr:x>
      <cdr:y>0.4491</cdr:y>
    </cdr:from>
    <cdr:to>
      <cdr:x>0.09788</cdr:x>
      <cdr:y>0.52683</cdr:y>
    </cdr:to>
    <cdr:sp macro="" textlink="">
      <cdr:nvSpPr>
        <cdr:cNvPr id="12" name="Oval 178"/>
        <cdr:cNvSpPr>
          <a:spLocks xmlns:a="http://schemas.openxmlformats.org/drawingml/2006/main" noChangeArrowheads="1"/>
        </cdr:cNvSpPr>
      </cdr:nvSpPr>
      <cdr:spPr bwMode="auto">
        <a:xfrm xmlns:a="http://schemas.openxmlformats.org/drawingml/2006/main" rot="10800000" flipV="1">
          <a:off x="79274" y="1297151"/>
          <a:ext cx="710079" cy="22451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14960</a:t>
          </a:r>
          <a:endParaRPr lang="en-US" altLang="en-US" sz="900" dirty="0" smtClean="0">
            <a:solidFill>
              <a:srgbClr val="FF9933"/>
            </a:solidFill>
            <a:latin typeface="Arial"/>
          </a:endParaRPr>
        </a:p>
      </cdr:txBody>
    </cdr:sp>
  </cdr:relSizeAnchor>
  <cdr:relSizeAnchor xmlns:cdr="http://schemas.openxmlformats.org/drawingml/2006/chartDrawing">
    <cdr:from>
      <cdr:x>0.16478</cdr:x>
      <cdr:y>0.54182</cdr:y>
    </cdr:from>
    <cdr:to>
      <cdr:x>0.2604</cdr:x>
      <cdr:y>0.61669</cdr:y>
    </cdr:to>
    <cdr:sp macro="" textlink="">
      <cdr:nvSpPr>
        <cdr:cNvPr id="3" name="Oval 178"/>
        <cdr:cNvSpPr>
          <a:spLocks xmlns:a="http://schemas.openxmlformats.org/drawingml/2006/main" noChangeArrowheads="1"/>
        </cdr:cNvSpPr>
      </cdr:nvSpPr>
      <cdr:spPr bwMode="auto">
        <a:xfrm xmlns:a="http://schemas.openxmlformats.org/drawingml/2006/main" rot="10800000" flipV="1">
          <a:off x="1328828" y="1564982"/>
          <a:ext cx="771208" cy="21625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latin typeface="+mn-lt"/>
            </a:rPr>
            <a:t>￥</a:t>
          </a:r>
          <a:r>
            <a:rPr lang="en-US" altLang="en-US" sz="900" dirty="0" smtClean="0">
              <a:solidFill>
                <a:srgbClr val="FF9933"/>
              </a:solidFill>
              <a:latin typeface="+mn-lt"/>
            </a:rPr>
            <a:t>16129</a:t>
          </a:r>
        </a:p>
      </cdr:txBody>
    </cdr:sp>
  </cdr:relSizeAnchor>
</c:userShapes>
</file>

<file path=ppt/drawings/drawing9.xml><?xml version="1.0" encoding="utf-8"?>
<c:userShapes xmlns:c="http://schemas.openxmlformats.org/drawingml/2006/chart">
  <cdr:relSizeAnchor xmlns:cdr="http://schemas.openxmlformats.org/drawingml/2006/chartDrawing">
    <cdr:from>
      <cdr:x>0.02273</cdr:x>
      <cdr:y>0.62377</cdr:y>
    </cdr:from>
    <cdr:to>
      <cdr:x>0.1038</cdr:x>
      <cdr:y>0.6994</cdr:y>
    </cdr:to>
    <cdr:sp macro="" textlink="">
      <cdr:nvSpPr>
        <cdr:cNvPr id="17" name="Oval 178"/>
        <cdr:cNvSpPr>
          <a:spLocks xmlns:a="http://schemas.openxmlformats.org/drawingml/2006/main" noChangeArrowheads="1"/>
        </cdr:cNvSpPr>
      </cdr:nvSpPr>
      <cdr:spPr bwMode="auto">
        <a:xfrm xmlns:a="http://schemas.openxmlformats.org/drawingml/2006/main">
          <a:off x="181667" y="1801676"/>
          <a:ext cx="647998" cy="21844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20.47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2016-5-9</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2016-5-9</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23</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26</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29</a:t>
            </a:fld>
            <a:endParaRPr lang="zh-CN" altLang="en-US"/>
          </a:p>
        </p:txBody>
      </p:sp>
    </p:spTree>
    <p:extLst>
      <p:ext uri="{BB962C8B-B14F-4D97-AF65-F5344CB8AC3E}">
        <p14:creationId xmlns:p14="http://schemas.microsoft.com/office/powerpoint/2010/main" val="3716648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31</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35</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A775BC-FA25-4D7A-91B3-D58C3CD31C18}" type="slidenum">
              <a:rPr lang="zh-CN" altLang="en-US" smtClean="0">
                <a:solidFill>
                  <a:prstClr val="black"/>
                </a:solidFill>
              </a:rPr>
              <a:pPr/>
              <a:t>38</a:t>
            </a:fld>
            <a:endParaRPr lang="zh-CN" altLang="en-US"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5</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8</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11</a:t>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14</a:t>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3722206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19</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64614701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446973914"/>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2015</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10</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3121662966"/>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r>
              <a:rPr lang="en-US" altLang="zh-CN" sz="1400" dirty="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dirty="0" smtClean="0">
                <a:solidFill>
                  <a:schemeClr val="tx1">
                    <a:lumMod val="50000"/>
                    <a:lumOff val="50000"/>
                  </a:schemeClr>
                </a:solidFill>
                <a:latin typeface="+mn-ea"/>
                <a:ea typeface="+mn-ea"/>
                <a:cs typeface="Arial" pitchFamily="34" charset="0"/>
              </a:rPr>
              <a:t> </a:t>
            </a:r>
            <a:r>
              <a:rPr lang="en-US" altLang="zh-CN" sz="1400" dirty="0" smtClean="0">
                <a:solidFill>
                  <a:schemeClr val="tx1">
                    <a:lumMod val="50000"/>
                    <a:lumOff val="50000"/>
                  </a:schemeClr>
                </a:solidFill>
                <a:latin typeface="+mn-ea"/>
                <a:ea typeface="+mn-ea"/>
                <a:cs typeface="Arial" pitchFamily="34" charset="0"/>
              </a:rPr>
              <a:t>2016</a:t>
            </a:r>
            <a:r>
              <a:rPr lang="zh-CN" altLang="en-US" sz="1400" dirty="0" smtClean="0">
                <a:solidFill>
                  <a:schemeClr val="tx1">
                    <a:lumMod val="50000"/>
                    <a:lumOff val="50000"/>
                  </a:schemeClr>
                </a:solidFill>
                <a:latin typeface="+mn-ea"/>
                <a:ea typeface="+mn-ea"/>
                <a:cs typeface="Arial" pitchFamily="34" charset="0"/>
              </a:rPr>
              <a:t>年</a:t>
            </a:r>
            <a:r>
              <a:rPr lang="en-US" altLang="zh-CN" sz="1400" dirty="0" smtClean="0">
                <a:solidFill>
                  <a:schemeClr val="tx1">
                    <a:lumMod val="50000"/>
                    <a:lumOff val="50000"/>
                  </a:schemeClr>
                </a:solidFill>
                <a:latin typeface="+mn-ea"/>
                <a:ea typeface="+mn-ea"/>
                <a:cs typeface="Arial" pitchFamily="34" charset="0"/>
              </a:rPr>
              <a:t>4</a:t>
            </a:r>
            <a:r>
              <a:rPr lang="zh-CN" altLang="en-US" sz="1400" dirty="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3760901254"/>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smtClean="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smtClean="0">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r>
              <a:rPr lang="en-US" altLang="zh-CN" sz="140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smtClean="0">
                <a:solidFill>
                  <a:schemeClr val="tx1">
                    <a:lumMod val="50000"/>
                    <a:lumOff val="50000"/>
                  </a:schemeClr>
                </a:solidFill>
                <a:latin typeface="+mn-ea"/>
                <a:ea typeface="+mn-ea"/>
                <a:cs typeface="Arial" pitchFamily="34" charset="0"/>
              </a:rPr>
              <a:t> </a:t>
            </a:r>
            <a:r>
              <a:rPr lang="en-US" altLang="zh-CN" sz="1400" smtClean="0">
                <a:solidFill>
                  <a:schemeClr val="tx1">
                    <a:lumMod val="50000"/>
                    <a:lumOff val="50000"/>
                  </a:schemeClr>
                </a:solidFill>
                <a:latin typeface="+mn-ea"/>
                <a:ea typeface="+mn-ea"/>
                <a:cs typeface="Arial" pitchFamily="34" charset="0"/>
              </a:rPr>
              <a:t>201X</a:t>
            </a:r>
            <a:r>
              <a:rPr lang="zh-CN" altLang="en-US" sz="1400" smtClean="0">
                <a:solidFill>
                  <a:schemeClr val="tx1">
                    <a:lumMod val="50000"/>
                    <a:lumOff val="50000"/>
                  </a:schemeClr>
                </a:solidFill>
                <a:latin typeface="+mn-ea"/>
                <a:ea typeface="+mn-ea"/>
                <a:cs typeface="Arial" pitchFamily="34" charset="0"/>
              </a:rPr>
              <a:t>年</a:t>
            </a:r>
            <a:r>
              <a:rPr lang="en-US" altLang="zh-CN" sz="1400" smtClean="0">
                <a:solidFill>
                  <a:schemeClr val="tx1">
                    <a:lumMod val="50000"/>
                    <a:lumOff val="50000"/>
                  </a:schemeClr>
                </a:solidFill>
                <a:latin typeface="+mn-ea"/>
                <a:ea typeface="+mn-ea"/>
                <a:cs typeface="Arial" pitchFamily="34" charset="0"/>
              </a:rPr>
              <a:t>X</a:t>
            </a:r>
            <a:r>
              <a:rPr lang="zh-CN" altLang="en-US" sz="140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smtClean="0"/>
              <a:t>单击此处编辑母版标题样式</a:t>
            </a:r>
            <a:endParaRPr lang="zh-CN" altLang="en-US"/>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smtClean="0">
                <a:solidFill>
                  <a:srgbClr val="1F497D"/>
                </a:solidFill>
                <a:latin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6336498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smtClean="0"/>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15779932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2015</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8</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467451639"/>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rgbClr val="1F477D"/>
                </a:solidFill>
              </a:rPr>
              <a:t>I</a:t>
            </a:r>
            <a:r>
              <a:rPr lang="en-US" altLang="zh-CN" sz="1200" b="1" baseline="0" dirty="0" smtClean="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smtClean="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884624870"/>
      </p:ext>
    </p:extLst>
  </p:cSld>
  <p:clrMap bg1="lt1" tx1="dk1" bg2="lt2" tx2="dk2" accent1="accent1" accent2="accent2" accent3="accent3" accent4="accent4" accent5="accent5" accent6="accent6" hlink="hlink" folHlink="folHlink"/>
  <p:sldLayoutIdLst>
    <p:sldLayoutId id="2147483820" r:id="rId1"/>
    <p:sldLayoutId id="2147483821"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1228508456"/>
      </p:ext>
    </p:extLst>
  </p:cSld>
  <p:clrMap bg1="lt1" tx1="dk1" bg2="lt2" tx2="dk2" accent1="accent1" accent2="accent2" accent3="accent3" accent4="accent4" accent5="accent5" accent6="accent6" hlink="hlink" folHlink="folHlink"/>
  <p:sldLayoutIdLst>
    <p:sldLayoutId id="2147483823" r:id="rId1"/>
    <p:sldLayoutId id="2147483824"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slideLayout" Target="../slideLayouts/slideLayout1.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chart" Target="../charts/chart4.xml"/><Relationship Id="rId2" Type="http://schemas.openxmlformats.org/officeDocument/2006/relationships/tags" Target="../tags/tag11.xml"/><Relationship Id="rId16" Type="http://schemas.openxmlformats.org/officeDocument/2006/relationships/image" Target="../media/image4.emf"/><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oleObject" Target="../embeddings/oleObject2.bin"/><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slideLayout" Target="../slideLayouts/slideLayout1.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tags" Target="../tags/tag32.xml"/><Relationship Id="rId17" Type="http://schemas.openxmlformats.org/officeDocument/2006/relationships/chart" Target="../charts/chart6.xml"/><Relationship Id="rId2" Type="http://schemas.openxmlformats.org/officeDocument/2006/relationships/tags" Target="../tags/tag22.xml"/><Relationship Id="rId16" Type="http://schemas.openxmlformats.org/officeDocument/2006/relationships/image" Target="../media/image4.emf"/><Relationship Id="rId1" Type="http://schemas.openxmlformats.org/officeDocument/2006/relationships/vmlDrawing" Target="../drawings/vmlDrawing3.vml"/><Relationship Id="rId6" Type="http://schemas.openxmlformats.org/officeDocument/2006/relationships/tags" Target="../tags/tag26.xml"/><Relationship Id="rId11" Type="http://schemas.openxmlformats.org/officeDocument/2006/relationships/tags" Target="../tags/tag31.xml"/><Relationship Id="rId5" Type="http://schemas.openxmlformats.org/officeDocument/2006/relationships/tags" Target="../tags/tag25.xml"/><Relationship Id="rId15" Type="http://schemas.openxmlformats.org/officeDocument/2006/relationships/oleObject" Target="../embeddings/oleObject3.bin"/><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slideLayout" Target="../slideLayouts/slideLayout1.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2" Type="http://schemas.openxmlformats.org/officeDocument/2006/relationships/tags" Target="../tags/tag33.xml"/><Relationship Id="rId16" Type="http://schemas.openxmlformats.org/officeDocument/2006/relationships/chart" Target="../charts/chart7.xml"/><Relationship Id="rId1" Type="http://schemas.openxmlformats.org/officeDocument/2006/relationships/vmlDrawing" Target="../drawings/vmlDrawing4.v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image" Target="../media/image4.emf"/><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chart" Target="../charts/chart11.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slideLayout" Target="../slideLayouts/slideLayout1.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tags" Target="../tags/tag54.xml"/><Relationship Id="rId2" Type="http://schemas.openxmlformats.org/officeDocument/2006/relationships/tags" Target="../tags/tag44.xml"/><Relationship Id="rId16" Type="http://schemas.openxmlformats.org/officeDocument/2006/relationships/chart" Target="../charts/chart12.xml"/><Relationship Id="rId1" Type="http://schemas.openxmlformats.org/officeDocument/2006/relationships/vmlDrawing" Target="../drawings/vmlDrawing5.v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5" Type="http://schemas.openxmlformats.org/officeDocument/2006/relationships/image" Target="../media/image4.emf"/><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slideLayout" Target="../slideLayouts/slideLayout1.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17" Type="http://schemas.openxmlformats.org/officeDocument/2006/relationships/chart" Target="../charts/chart13.xml"/><Relationship Id="rId2" Type="http://schemas.openxmlformats.org/officeDocument/2006/relationships/tags" Target="../tags/tag55.xml"/><Relationship Id="rId16" Type="http://schemas.openxmlformats.org/officeDocument/2006/relationships/image" Target="../media/image4.emf"/><Relationship Id="rId1" Type="http://schemas.openxmlformats.org/officeDocument/2006/relationships/vmlDrawing" Target="../drawings/vmlDrawing6.v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oleObject" Target="../embeddings/oleObject6.bin"/><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4.xml"/><Relationship Id="rId1" Type="http://schemas.openxmlformats.org/officeDocument/2006/relationships/slideLayout" Target="../slideLayouts/slideLayout8.xml"/><Relationship Id="rId5" Type="http://schemas.openxmlformats.org/officeDocument/2006/relationships/chart" Target="../charts/chart15.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11.jpeg"/><Relationship Id="rId1" Type="http://schemas.openxmlformats.org/officeDocument/2006/relationships/slideLayout" Target="../slideLayouts/slideLayout8.xml"/><Relationship Id="rId5" Type="http://schemas.openxmlformats.org/officeDocument/2006/relationships/image" Target="../media/image12.jpeg"/><Relationship Id="rId4" Type="http://schemas.openxmlformats.org/officeDocument/2006/relationships/chart" Target="../charts/chart17.xml"/></Relationships>
</file>

<file path=ppt/slides/_rels/slide22.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slideLayout" Target="../slideLayouts/slideLayout1.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2" Type="http://schemas.openxmlformats.org/officeDocument/2006/relationships/tags" Target="../tags/tag66.xml"/><Relationship Id="rId16" Type="http://schemas.openxmlformats.org/officeDocument/2006/relationships/chart" Target="../charts/chart18.xml"/><Relationship Id="rId1" Type="http://schemas.openxmlformats.org/officeDocument/2006/relationships/vmlDrawing" Target="../drawings/vmlDrawing7.v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image" Target="../media/image4.emf"/><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oleObject" Target="../embeddings/oleObject7.bin"/></Relationships>
</file>

<file path=ppt/slides/_rels/slide23.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slideLayout" Target="../slideLayouts/slideLayout1.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chart" Target="../charts/chart19.xml"/><Relationship Id="rId2" Type="http://schemas.openxmlformats.org/officeDocument/2006/relationships/tags" Target="../tags/tag77.xml"/><Relationship Id="rId16" Type="http://schemas.openxmlformats.org/officeDocument/2006/relationships/image" Target="../media/image4.emf"/><Relationship Id="rId1" Type="http://schemas.openxmlformats.org/officeDocument/2006/relationships/vmlDrawing" Target="../drawings/vmlDrawing8.v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5" Type="http://schemas.openxmlformats.org/officeDocument/2006/relationships/oleObject" Target="../embeddings/oleObject8.bin"/><Relationship Id="rId10" Type="http://schemas.openxmlformats.org/officeDocument/2006/relationships/tags" Target="../tags/tag85.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chart" Target="../charts/chart22.xml"/><Relationship Id="rId1" Type="http://schemas.openxmlformats.org/officeDocument/2006/relationships/slideLayout" Target="../slideLayouts/slideLayout1.xml"/><Relationship Id="rId5" Type="http://schemas.openxmlformats.org/officeDocument/2006/relationships/chart" Target="../charts/chart23.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slideLayout" Target="../slideLayouts/slideLayout1.xml"/><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tags" Target="../tags/tag98.xml"/><Relationship Id="rId17" Type="http://schemas.openxmlformats.org/officeDocument/2006/relationships/chart" Target="../charts/chart24.xml"/><Relationship Id="rId2" Type="http://schemas.openxmlformats.org/officeDocument/2006/relationships/tags" Target="../tags/tag88.xml"/><Relationship Id="rId16" Type="http://schemas.openxmlformats.org/officeDocument/2006/relationships/image" Target="../media/image4.emf"/><Relationship Id="rId1" Type="http://schemas.openxmlformats.org/officeDocument/2006/relationships/vmlDrawing" Target="../drawings/vmlDrawing9.v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5" Type="http://schemas.openxmlformats.org/officeDocument/2006/relationships/oleObject" Target="../embeddings/oleObject9.bin"/><Relationship Id="rId10" Type="http://schemas.openxmlformats.org/officeDocument/2006/relationships/tags" Target="../tags/tag96.xml"/><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notesSlide" Target="../notesSlides/notesSlide11.xml"/></Relationships>
</file>

<file path=ppt/slides/_rels/slide27.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slideLayout" Target="../slideLayouts/slideLayout1.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tags" Target="../tags/tag109.xml"/><Relationship Id="rId2" Type="http://schemas.openxmlformats.org/officeDocument/2006/relationships/tags" Target="../tags/tag99.xml"/><Relationship Id="rId16" Type="http://schemas.openxmlformats.org/officeDocument/2006/relationships/chart" Target="../charts/chart25.xml"/><Relationship Id="rId1" Type="http://schemas.openxmlformats.org/officeDocument/2006/relationships/vmlDrawing" Target="../drawings/vmlDrawing10.vml"/><Relationship Id="rId6" Type="http://schemas.openxmlformats.org/officeDocument/2006/relationships/tags" Target="../tags/tag103.xml"/><Relationship Id="rId11" Type="http://schemas.openxmlformats.org/officeDocument/2006/relationships/tags" Target="../tags/tag108.xml"/><Relationship Id="rId5" Type="http://schemas.openxmlformats.org/officeDocument/2006/relationships/tags" Target="../tags/tag102.xml"/><Relationship Id="rId15" Type="http://schemas.openxmlformats.org/officeDocument/2006/relationships/image" Target="../media/image4.emf"/><Relationship Id="rId10" Type="http://schemas.openxmlformats.org/officeDocument/2006/relationships/tags" Target="../tags/tag107.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oleObject" Target="../embeddings/oleObject10.bin"/></Relationships>
</file>

<file path=ppt/slides/_rels/slide2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chart" Target="../charts/chart27.xml"/></Relationships>
</file>

<file path=ppt/slides/_rels/slide29.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chart" Target="../charts/char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slideLayout" Target="../slideLayouts/slideLayout1.xml"/><Relationship Id="rId3" Type="http://schemas.openxmlformats.org/officeDocument/2006/relationships/tags" Target="../tags/tag111.xml"/><Relationship Id="rId7" Type="http://schemas.openxmlformats.org/officeDocument/2006/relationships/tags" Target="../tags/tag115.xml"/><Relationship Id="rId12" Type="http://schemas.openxmlformats.org/officeDocument/2006/relationships/tags" Target="../tags/tag120.xml"/><Relationship Id="rId2" Type="http://schemas.openxmlformats.org/officeDocument/2006/relationships/tags" Target="../tags/tag110.xml"/><Relationship Id="rId16" Type="http://schemas.openxmlformats.org/officeDocument/2006/relationships/chart" Target="../charts/chart30.xml"/><Relationship Id="rId1" Type="http://schemas.openxmlformats.org/officeDocument/2006/relationships/vmlDrawing" Target="../drawings/vmlDrawing11.vml"/><Relationship Id="rId6" Type="http://schemas.openxmlformats.org/officeDocument/2006/relationships/tags" Target="../tags/tag114.xml"/><Relationship Id="rId11" Type="http://schemas.openxmlformats.org/officeDocument/2006/relationships/tags" Target="../tags/tag119.xml"/><Relationship Id="rId5" Type="http://schemas.openxmlformats.org/officeDocument/2006/relationships/tags" Target="../tags/tag113.xml"/><Relationship Id="rId15" Type="http://schemas.openxmlformats.org/officeDocument/2006/relationships/image" Target="../media/image4.emf"/><Relationship Id="rId10" Type="http://schemas.openxmlformats.org/officeDocument/2006/relationships/tags" Target="../tags/tag118.xml"/><Relationship Id="rId4" Type="http://schemas.openxmlformats.org/officeDocument/2006/relationships/tags" Target="../tags/tag112.xml"/><Relationship Id="rId9" Type="http://schemas.openxmlformats.org/officeDocument/2006/relationships/tags" Target="../tags/tag117.xml"/><Relationship Id="rId14" Type="http://schemas.openxmlformats.org/officeDocument/2006/relationships/oleObject" Target="../embeddings/oleObject11.bin"/></Relationships>
</file>

<file path=ppt/slides/_rels/slide31.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slideLayout" Target="../slideLayouts/slideLayout1.xml"/><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tags" Target="../tags/tag131.xml"/><Relationship Id="rId17" Type="http://schemas.openxmlformats.org/officeDocument/2006/relationships/chart" Target="../charts/chart31.xml"/><Relationship Id="rId2" Type="http://schemas.openxmlformats.org/officeDocument/2006/relationships/tags" Target="../tags/tag121.xml"/><Relationship Id="rId16" Type="http://schemas.openxmlformats.org/officeDocument/2006/relationships/image" Target="../media/image4.emf"/><Relationship Id="rId1" Type="http://schemas.openxmlformats.org/officeDocument/2006/relationships/vmlDrawing" Target="../drawings/vmlDrawing12.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oleObject" Target="../embeddings/oleObject12.bin"/><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notesSlide" Target="../notesSlides/notesSlide14.xml"/></Relationships>
</file>

<file path=ppt/slides/_rels/slide32.xml.rels><?xml version="1.0" encoding="UTF-8" standalone="yes"?>
<Relationships xmlns="http://schemas.openxmlformats.org/package/2006/relationships"><Relationship Id="rId8" Type="http://schemas.openxmlformats.org/officeDocument/2006/relationships/tags" Target="../tags/tag138.xml"/><Relationship Id="rId13" Type="http://schemas.openxmlformats.org/officeDocument/2006/relationships/slideLayout" Target="../slideLayouts/slideLayout1.xml"/><Relationship Id="rId3" Type="http://schemas.openxmlformats.org/officeDocument/2006/relationships/tags" Target="../tags/tag133.xml"/><Relationship Id="rId7" Type="http://schemas.openxmlformats.org/officeDocument/2006/relationships/tags" Target="../tags/tag137.xml"/><Relationship Id="rId12" Type="http://schemas.openxmlformats.org/officeDocument/2006/relationships/tags" Target="../tags/tag142.xml"/><Relationship Id="rId2" Type="http://schemas.openxmlformats.org/officeDocument/2006/relationships/tags" Target="../tags/tag132.xml"/><Relationship Id="rId16" Type="http://schemas.openxmlformats.org/officeDocument/2006/relationships/chart" Target="../charts/chart32.xml"/><Relationship Id="rId1" Type="http://schemas.openxmlformats.org/officeDocument/2006/relationships/vmlDrawing" Target="../drawings/vmlDrawing13.vml"/><Relationship Id="rId6" Type="http://schemas.openxmlformats.org/officeDocument/2006/relationships/tags" Target="../tags/tag136.xml"/><Relationship Id="rId11" Type="http://schemas.openxmlformats.org/officeDocument/2006/relationships/tags" Target="../tags/tag141.xml"/><Relationship Id="rId5" Type="http://schemas.openxmlformats.org/officeDocument/2006/relationships/tags" Target="../tags/tag135.xml"/><Relationship Id="rId15" Type="http://schemas.openxmlformats.org/officeDocument/2006/relationships/image" Target="../media/image4.emf"/><Relationship Id="rId10" Type="http://schemas.openxmlformats.org/officeDocument/2006/relationships/tags" Target="../tags/tag140.xml"/><Relationship Id="rId4" Type="http://schemas.openxmlformats.org/officeDocument/2006/relationships/tags" Target="../tags/tag134.xml"/><Relationship Id="rId9" Type="http://schemas.openxmlformats.org/officeDocument/2006/relationships/tags" Target="../tags/tag139.xml"/><Relationship Id="rId14" Type="http://schemas.openxmlformats.org/officeDocument/2006/relationships/oleObject" Target="../embeddings/oleObject13.bin"/></Relationships>
</file>

<file path=ppt/slides/_rels/slide33.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slideLayout" Target="../slideLayouts/slideLayout1.xml"/><Relationship Id="rId3" Type="http://schemas.openxmlformats.org/officeDocument/2006/relationships/tags" Target="../tags/tag144.xml"/><Relationship Id="rId7" Type="http://schemas.openxmlformats.org/officeDocument/2006/relationships/tags" Target="../tags/tag148.xml"/><Relationship Id="rId12" Type="http://schemas.openxmlformats.org/officeDocument/2006/relationships/tags" Target="../tags/tag153.xml"/><Relationship Id="rId2" Type="http://schemas.openxmlformats.org/officeDocument/2006/relationships/tags" Target="../tags/tag143.xml"/><Relationship Id="rId16" Type="http://schemas.openxmlformats.org/officeDocument/2006/relationships/chart" Target="../charts/chart33.xml"/><Relationship Id="rId1" Type="http://schemas.openxmlformats.org/officeDocument/2006/relationships/vmlDrawing" Target="../drawings/vmlDrawing14.v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5" Type="http://schemas.openxmlformats.org/officeDocument/2006/relationships/image" Target="../media/image4.emf"/><Relationship Id="rId10" Type="http://schemas.openxmlformats.org/officeDocument/2006/relationships/tags" Target="../tags/tag151.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oleObject" Target="../embeddings/oleObject14.bin"/></Relationships>
</file>

<file path=ppt/slides/_rels/slide34.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slideLayout" Target="../slideLayouts/slideLayout1.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2" Type="http://schemas.openxmlformats.org/officeDocument/2006/relationships/tags" Target="../tags/tag154.xml"/><Relationship Id="rId16" Type="http://schemas.openxmlformats.org/officeDocument/2006/relationships/chart" Target="../charts/chart34.xml"/><Relationship Id="rId1" Type="http://schemas.openxmlformats.org/officeDocument/2006/relationships/vmlDrawing" Target="../drawings/vmlDrawing15.v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image" Target="../media/image4.emf"/><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oleObject" Target="../embeddings/oleObject15.bin"/></Relationships>
</file>

<file path=ppt/slides/_rels/slide35.xml.rels><?xml version="1.0" encoding="UTF-8" standalone="yes"?>
<Relationships xmlns="http://schemas.openxmlformats.org/package/2006/relationships"><Relationship Id="rId8" Type="http://schemas.openxmlformats.org/officeDocument/2006/relationships/tags" Target="../tags/tag171.xml"/><Relationship Id="rId13" Type="http://schemas.openxmlformats.org/officeDocument/2006/relationships/slideLayout" Target="../slideLayouts/slideLayout1.xml"/><Relationship Id="rId3" Type="http://schemas.openxmlformats.org/officeDocument/2006/relationships/tags" Target="../tags/tag166.xml"/><Relationship Id="rId7" Type="http://schemas.openxmlformats.org/officeDocument/2006/relationships/tags" Target="../tags/tag170.xml"/><Relationship Id="rId12" Type="http://schemas.openxmlformats.org/officeDocument/2006/relationships/tags" Target="../tags/tag175.xml"/><Relationship Id="rId17" Type="http://schemas.openxmlformats.org/officeDocument/2006/relationships/chart" Target="../charts/chart35.xml"/><Relationship Id="rId2" Type="http://schemas.openxmlformats.org/officeDocument/2006/relationships/tags" Target="../tags/tag165.xml"/><Relationship Id="rId16" Type="http://schemas.openxmlformats.org/officeDocument/2006/relationships/image" Target="../media/image4.emf"/><Relationship Id="rId1" Type="http://schemas.openxmlformats.org/officeDocument/2006/relationships/vmlDrawing" Target="../drawings/vmlDrawing16.vml"/><Relationship Id="rId6" Type="http://schemas.openxmlformats.org/officeDocument/2006/relationships/tags" Target="../tags/tag169.xml"/><Relationship Id="rId11" Type="http://schemas.openxmlformats.org/officeDocument/2006/relationships/tags" Target="../tags/tag174.xml"/><Relationship Id="rId5" Type="http://schemas.openxmlformats.org/officeDocument/2006/relationships/tags" Target="../tags/tag168.xml"/><Relationship Id="rId15" Type="http://schemas.openxmlformats.org/officeDocument/2006/relationships/oleObject" Target="../embeddings/oleObject16.bin"/><Relationship Id="rId10" Type="http://schemas.openxmlformats.org/officeDocument/2006/relationships/tags" Target="../tags/tag173.xml"/><Relationship Id="rId4" Type="http://schemas.openxmlformats.org/officeDocument/2006/relationships/tags" Target="../tags/tag167.xml"/><Relationship Id="rId9" Type="http://schemas.openxmlformats.org/officeDocument/2006/relationships/tags" Target="../tags/tag172.xml"/><Relationship Id="rId14" Type="http://schemas.openxmlformats.org/officeDocument/2006/relationships/notesSlide" Target="../notesSlides/notesSlide15.xml"/></Relationships>
</file>

<file path=ppt/slides/_rels/slide36.xml.rels><?xml version="1.0" encoding="UTF-8" standalone="yes"?>
<Relationships xmlns="http://schemas.openxmlformats.org/package/2006/relationships"><Relationship Id="rId2" Type="http://schemas.openxmlformats.org/officeDocument/2006/relationships/chart" Target="../charts/chart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chart" Target="../charts/chart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chart" Target="../charts/chart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4.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指数分析</a:t>
            </a:r>
            <a:r>
              <a:rPr lang="en-US" altLang="zh-CN" dirty="0"/>
              <a:t>(</a:t>
            </a:r>
            <a:r>
              <a:rPr lang="en-US" altLang="zh-CN" dirty="0" smtClean="0"/>
              <a:t>2016.4</a:t>
            </a:r>
            <a:r>
              <a:rPr lang="zh-CN" altLang="en-US" dirty="0" smtClean="0"/>
              <a:t>月</a:t>
            </a:r>
            <a:r>
              <a:rPr lang="en-US" altLang="zh-CN" dirty="0" smtClean="0"/>
              <a:t>)</a:t>
            </a:r>
            <a:endParaRPr lang="en-US" altLang="zh-CN" dirty="0"/>
          </a:p>
        </p:txBody>
      </p:sp>
    </p:spTree>
    <p:extLst>
      <p:ext uri="{BB962C8B-B14F-4D97-AF65-F5344CB8AC3E}">
        <p14:creationId xmlns:p14="http://schemas.microsoft.com/office/powerpoint/2010/main" val="6666302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10</a:t>
            </a:fld>
            <a:endParaRPr lang="zh-CN" altLang="en-US" dirty="0" smtClean="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spAutoFit/>
          </a:bodyPr>
          <a:lstStyle/>
          <a:p>
            <a:pPr algn="ct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smtClean="0">
                <a:solidFill>
                  <a:srgbClr val="5F5F5F"/>
                </a:solidFill>
                <a:ea typeface="华文细黑" pitchFamily="2" charset="-122"/>
              </a:rPr>
              <a:t>本月部分级别市场价格变化差异显著，</a:t>
            </a:r>
            <a:r>
              <a:rPr lang="en-US" altLang="zh-CN" sz="1300" dirty="0" smtClean="0">
                <a:solidFill>
                  <a:srgbClr val="5F5F5F"/>
                </a:solidFill>
                <a:ea typeface="华文细黑" pitchFamily="2" charset="-122"/>
              </a:rPr>
              <a:t>A00</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A</a:t>
            </a:r>
            <a:r>
              <a:rPr lang="zh-CN" altLang="en-US" sz="1300" dirty="0" smtClean="0">
                <a:solidFill>
                  <a:srgbClr val="5F5F5F"/>
                </a:solidFill>
                <a:ea typeface="华文细黑" pitchFamily="2" charset="-122"/>
              </a:rPr>
              <a:t>级、</a:t>
            </a:r>
            <a:r>
              <a:rPr lang="en-US" altLang="zh-CN" sz="1300" dirty="0">
                <a:ea typeface="华文细黑" pitchFamily="2" charset="-122"/>
              </a:rPr>
              <a:t> </a:t>
            </a:r>
            <a:r>
              <a:rPr lang="en-US" altLang="zh-CN" sz="1300" dirty="0" smtClean="0">
                <a:ea typeface="华文细黑" pitchFamily="2" charset="-122"/>
              </a:rPr>
              <a:t>C</a:t>
            </a:r>
            <a:r>
              <a:rPr lang="zh-CN" altLang="en-US" sz="1300" dirty="0" smtClean="0">
                <a:solidFill>
                  <a:srgbClr val="5F5F5F"/>
                </a:solidFill>
                <a:ea typeface="华文细黑" pitchFamily="2" charset="-122"/>
              </a:rPr>
              <a:t>级别</a:t>
            </a:r>
            <a:r>
              <a:rPr lang="zh-CN" altLang="en-US" sz="1300" dirty="0" smtClean="0">
                <a:ea typeface="华文细黑" pitchFamily="2" charset="-122"/>
              </a:rPr>
              <a:t>均价环比下降；而</a:t>
            </a:r>
            <a:r>
              <a:rPr lang="en-US" altLang="zh-CN" sz="1300" dirty="0" smtClean="0">
                <a:ea typeface="华文细黑" pitchFamily="2" charset="-122"/>
              </a:rPr>
              <a:t>A0</a:t>
            </a:r>
            <a:r>
              <a:rPr lang="zh-CN" altLang="en-US" sz="1300" dirty="0" smtClean="0">
                <a:ea typeface="华文细黑" pitchFamily="2" charset="-122"/>
              </a:rPr>
              <a:t>级、</a:t>
            </a:r>
            <a:r>
              <a:rPr lang="en-US" altLang="zh-CN" sz="1300" dirty="0" smtClean="0">
                <a:ea typeface="华文细黑" pitchFamily="2" charset="-122"/>
              </a:rPr>
              <a:t>B</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MPV</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SUV</a:t>
            </a:r>
            <a:r>
              <a:rPr lang="zh-CN" altLang="en-US" sz="1300" dirty="0" smtClean="0">
                <a:solidFill>
                  <a:srgbClr val="5F5F5F"/>
                </a:solidFill>
                <a:ea typeface="华文细黑" pitchFamily="2" charset="-122"/>
              </a:rPr>
              <a:t>级别均价呈现</a:t>
            </a:r>
            <a:r>
              <a:rPr lang="zh-CN" altLang="en-US" sz="1300" dirty="0">
                <a:solidFill>
                  <a:srgbClr val="5F5F5F"/>
                </a:solidFill>
                <a:ea typeface="华文细黑" pitchFamily="2" charset="-122"/>
              </a:rPr>
              <a:t>环</a:t>
            </a:r>
            <a:r>
              <a:rPr lang="zh-CN" altLang="en-US" sz="1300" dirty="0" smtClean="0">
                <a:solidFill>
                  <a:srgbClr val="5F5F5F"/>
                </a:solidFill>
                <a:ea typeface="华文细黑" pitchFamily="2" charset="-122"/>
              </a:rPr>
              <a:t>比上升趋势。</a:t>
            </a:r>
            <a:endParaRPr lang="en-US" altLang="zh-CN" sz="1300" dirty="0" smtClean="0">
              <a:solidFill>
                <a:srgbClr val="5F5F5F"/>
              </a:solidFill>
              <a:ea typeface="华文细黑" pitchFamily="2" charset="-122"/>
            </a:endParaRPr>
          </a:p>
          <a:p>
            <a:pPr algn="l">
              <a:lnSpc>
                <a:spcPts val="2000"/>
              </a:lnSpc>
              <a:spcBef>
                <a:spcPts val="600"/>
              </a:spcBef>
              <a:buClr>
                <a:prstClr val="black"/>
              </a:buClr>
              <a:buSzPct val="70000"/>
              <a:defRPr/>
            </a:pPr>
            <a:endParaRPr lang="en-US" altLang="zh-CN" sz="1300" dirty="0" smtClean="0">
              <a:solidFill>
                <a:prstClr val="black"/>
              </a:solidFill>
              <a:ea typeface="华文细黑" pitchFamily="2" charset="-122"/>
            </a:endParaRPr>
          </a:p>
        </p:txBody>
      </p:sp>
      <p:sp>
        <p:nvSpPr>
          <p:cNvPr id="19" name="Text Box 8"/>
          <p:cNvSpPr txBox="1">
            <a:spLocks noChangeArrowheads="1"/>
          </p:cNvSpPr>
          <p:nvPr/>
        </p:nvSpPr>
        <p:spPr bwMode="auto">
          <a:xfrm>
            <a:off x="395292" y="4392126"/>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662673"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641323"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585679" y="4484676"/>
            <a:ext cx="15398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585679"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rPr>
              <a:t>从销量绝对值的变化上看</a:t>
            </a:r>
            <a:r>
              <a:rPr lang="zh-CN" altLang="en-US" sz="1300" dirty="0" smtClean="0">
                <a:solidFill>
                  <a:srgbClr val="5F5F5F"/>
                </a:solidFill>
                <a:ea typeface="华文细黑" pitchFamily="2" charset="-122"/>
              </a:rPr>
              <a:t>，</a:t>
            </a:r>
            <a:r>
              <a:rPr lang="zh-CN" altLang="en-US" sz="1300" dirty="0" smtClean="0">
                <a:ea typeface="华文细黑" pitchFamily="2" charset="-122"/>
              </a:rPr>
              <a:t>本月各级别销量均呈</a:t>
            </a:r>
            <a:r>
              <a:rPr lang="zh-CN" altLang="en-US" sz="1300" dirty="0">
                <a:ea typeface="华文细黑" pitchFamily="2" charset="-122"/>
              </a:rPr>
              <a:t>上涨</a:t>
            </a:r>
            <a:r>
              <a:rPr lang="zh-CN" altLang="en-US" sz="1300" dirty="0" smtClean="0">
                <a:ea typeface="华文细黑" pitchFamily="2" charset="-122"/>
              </a:rPr>
              <a:t>趋势。</a:t>
            </a:r>
            <a:endParaRPr lang="en-US" altLang="zh-CN" sz="1300" dirty="0" smtClean="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smtClean="0">
                <a:solidFill>
                  <a:srgbClr val="5F5F5F"/>
                </a:solidFill>
                <a:ea typeface="华文细黑" pitchFamily="2" charset="-122"/>
                <a:cs typeface="Arial" charset="0"/>
              </a:rPr>
              <a:t>从</a:t>
            </a:r>
            <a:r>
              <a:rPr lang="zh-CN" altLang="en-US" sz="1300" dirty="0">
                <a:solidFill>
                  <a:srgbClr val="5F5F5F"/>
                </a:solidFill>
                <a:ea typeface="华文细黑" pitchFamily="2" charset="-122"/>
                <a:cs typeface="Arial" charset="0"/>
              </a:rPr>
              <a:t>市场</a:t>
            </a:r>
            <a:r>
              <a:rPr lang="zh-CN" altLang="en-US" sz="1300" dirty="0" smtClean="0">
                <a:solidFill>
                  <a:srgbClr val="5F5F5F"/>
                </a:solidFill>
                <a:ea typeface="华文细黑" pitchFamily="2" charset="-122"/>
                <a:cs typeface="Arial" charset="0"/>
              </a:rPr>
              <a:t>份额的变化上来看，本月</a:t>
            </a:r>
            <a:r>
              <a:rPr lang="en-US" altLang="zh-CN" sz="1300" dirty="0" smtClean="0">
                <a:solidFill>
                  <a:srgbClr val="5F5F5F"/>
                </a:solidFill>
                <a:ea typeface="华文细黑" pitchFamily="2" charset="-122"/>
              </a:rPr>
              <a:t>A0</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A</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C</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SUV</a:t>
            </a:r>
            <a:r>
              <a:rPr lang="zh-CN" altLang="en-US" sz="1300" dirty="0" smtClean="0">
                <a:solidFill>
                  <a:srgbClr val="5F5F5F"/>
                </a:solidFill>
                <a:ea typeface="华文细黑" pitchFamily="2" charset="-122"/>
              </a:rPr>
              <a:t>级别份额</a:t>
            </a:r>
            <a:r>
              <a:rPr lang="zh-CN" altLang="en-US" sz="1300" dirty="0">
                <a:solidFill>
                  <a:srgbClr val="5F5F5F"/>
                </a:solidFill>
                <a:ea typeface="华文细黑" pitchFamily="2" charset="-122"/>
              </a:rPr>
              <a:t>上升</a:t>
            </a:r>
            <a:r>
              <a:rPr lang="zh-CN" altLang="en-US" sz="1300" dirty="0" smtClean="0">
                <a:solidFill>
                  <a:srgbClr val="5F5F5F"/>
                </a:solidFill>
                <a:ea typeface="华文细黑" pitchFamily="2" charset="-122"/>
                <a:cs typeface="Arial" charset="0"/>
              </a:rPr>
              <a:t>，分别增加</a:t>
            </a:r>
            <a:r>
              <a:rPr lang="en-US" altLang="zh-CN" sz="1300" dirty="0" smtClean="0">
                <a:solidFill>
                  <a:srgbClr val="5F5F5F"/>
                </a:solidFill>
                <a:ea typeface="华文细黑" pitchFamily="2" charset="-122"/>
                <a:cs typeface="Arial" charset="0"/>
              </a:rPr>
              <a:t>0.1%</a:t>
            </a:r>
            <a:r>
              <a:rPr lang="zh-CN" altLang="en-US" sz="1300" dirty="0" smtClean="0">
                <a:solidFill>
                  <a:srgbClr val="5F5F5F"/>
                </a:solidFill>
                <a:ea typeface="华文细黑" pitchFamily="2" charset="-122"/>
                <a:cs typeface="Arial" charset="0"/>
              </a:rPr>
              <a:t>、</a:t>
            </a:r>
            <a:r>
              <a:rPr lang="en-US" altLang="zh-CN" sz="1300" dirty="0">
                <a:solidFill>
                  <a:srgbClr val="5F5F5F"/>
                </a:solidFill>
                <a:ea typeface="华文细黑" pitchFamily="2" charset="-122"/>
                <a:cs typeface="Arial" charset="0"/>
              </a:rPr>
              <a:t>1</a:t>
            </a:r>
            <a:r>
              <a:rPr lang="en-US" altLang="zh-CN" sz="1300" dirty="0" smtClean="0">
                <a:solidFill>
                  <a:srgbClr val="5F5F5F"/>
                </a:solidFill>
                <a:ea typeface="华文细黑" pitchFamily="2" charset="-122"/>
                <a:cs typeface="Arial" charset="0"/>
              </a:rPr>
              <a:t>.1%</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0.1%</a:t>
            </a:r>
            <a:r>
              <a:rPr lang="zh-CN" altLang="en-US" sz="1300" dirty="0" smtClean="0">
                <a:solidFill>
                  <a:srgbClr val="5F5F5F"/>
                </a:solidFill>
                <a:ea typeface="华文细黑" pitchFamily="2" charset="-122"/>
                <a:cs typeface="Arial" charset="0"/>
              </a:rPr>
              <a:t> </a:t>
            </a:r>
            <a:r>
              <a:rPr lang="zh-CN" altLang="en-US" sz="1300" dirty="0">
                <a:solidFill>
                  <a:srgbClr val="5F5F5F"/>
                </a:solidFill>
                <a:ea typeface="华文细黑" pitchFamily="2" charset="-122"/>
                <a:cs typeface="Arial" charset="0"/>
              </a:rPr>
              <a:t>、 </a:t>
            </a:r>
            <a:r>
              <a:rPr lang="en-US" altLang="zh-CN" sz="1300" dirty="0">
                <a:solidFill>
                  <a:srgbClr val="5F5F5F"/>
                </a:solidFill>
                <a:ea typeface="华文细黑" pitchFamily="2" charset="-122"/>
                <a:cs typeface="Arial" charset="0"/>
              </a:rPr>
              <a:t>0</a:t>
            </a:r>
            <a:r>
              <a:rPr lang="en-US" altLang="zh-CN" sz="1300" dirty="0" smtClean="0">
                <a:solidFill>
                  <a:srgbClr val="5F5F5F"/>
                </a:solidFill>
                <a:ea typeface="华文细黑" pitchFamily="2" charset="-122"/>
                <a:cs typeface="Arial" charset="0"/>
              </a:rPr>
              <a:t>.1%</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 </a:t>
            </a:r>
            <a:r>
              <a:rPr lang="zh-CN" altLang="en-US" sz="1300" dirty="0" smtClean="0">
                <a:solidFill>
                  <a:srgbClr val="5F5F5F"/>
                </a:solidFill>
                <a:ea typeface="华文细黑" pitchFamily="2" charset="-122"/>
                <a:cs typeface="Arial" charset="0"/>
              </a:rPr>
              <a:t>而</a:t>
            </a:r>
            <a:r>
              <a:rPr lang="en-US" altLang="zh-CN" sz="1300" dirty="0" smtClean="0">
                <a:solidFill>
                  <a:srgbClr val="5F5F5F"/>
                </a:solidFill>
                <a:ea typeface="华文细黑" pitchFamily="2" charset="-122"/>
              </a:rPr>
              <a:t>A00</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B</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MPV</a:t>
            </a:r>
            <a:r>
              <a:rPr lang="zh-CN" altLang="en-US" sz="1300" dirty="0" smtClean="0">
                <a:solidFill>
                  <a:srgbClr val="5F5F5F"/>
                </a:solidFill>
                <a:ea typeface="华文细黑" pitchFamily="2" charset="-122"/>
              </a:rPr>
              <a:t>级别份额则下滑，分别减少</a:t>
            </a:r>
            <a:r>
              <a:rPr lang="en-US" altLang="zh-CN" sz="1300" dirty="0" smtClean="0">
                <a:solidFill>
                  <a:srgbClr val="5F5F5F"/>
                </a:solidFill>
                <a:ea typeface="华文细黑" pitchFamily="2" charset="-122"/>
              </a:rPr>
              <a:t>0.1%</a:t>
            </a:r>
            <a:r>
              <a:rPr lang="zh-CN" altLang="en-US" sz="1300" dirty="0" smtClean="0">
                <a:solidFill>
                  <a:srgbClr val="5F5F5F"/>
                </a:solidFill>
                <a:ea typeface="华文细黑" pitchFamily="2" charset="-122"/>
              </a:rPr>
              <a:t>、</a:t>
            </a:r>
            <a:r>
              <a:rPr lang="en-US" altLang="zh-CN" sz="1300" dirty="0" smtClean="0">
                <a:solidFill>
                  <a:srgbClr val="5F5F5F"/>
                </a:solidFill>
                <a:ea typeface="华文细黑" pitchFamily="2" charset="-122"/>
              </a:rPr>
              <a:t>0.2%</a:t>
            </a:r>
            <a:r>
              <a:rPr lang="zh-CN" altLang="en-US" sz="1300" dirty="0" smtClean="0">
                <a:solidFill>
                  <a:srgbClr val="5F5F5F"/>
                </a:solidFill>
                <a:ea typeface="华文细黑" pitchFamily="2" charset="-122"/>
              </a:rPr>
              <a:t>、</a:t>
            </a:r>
            <a:r>
              <a:rPr lang="en-US" altLang="zh-CN" sz="1300" dirty="0" smtClean="0">
                <a:solidFill>
                  <a:srgbClr val="5F5F5F"/>
                </a:solidFill>
                <a:ea typeface="华文细黑" pitchFamily="2" charset="-122"/>
              </a:rPr>
              <a:t>0.1%</a:t>
            </a:r>
            <a:r>
              <a:rPr lang="zh-CN" altLang="en-US" sz="1300" dirty="0" smtClean="0">
                <a:solidFill>
                  <a:srgbClr val="5F5F5F"/>
                </a:solidFill>
                <a:ea typeface="华文细黑" pitchFamily="2" charset="-122"/>
                <a:cs typeface="Arial" charset="0"/>
              </a:rPr>
              <a:t>。</a:t>
            </a:r>
            <a:endParaRPr lang="en-US" altLang="zh-CN" sz="1300" dirty="0" smtClean="0">
              <a:solidFill>
                <a:prstClr val="black"/>
              </a:solidFill>
              <a:ea typeface="华文细黑" pitchFamily="2" charset="-122"/>
              <a:cs typeface="Arial" charset="0"/>
            </a:endParaRPr>
          </a:p>
        </p:txBody>
      </p:sp>
      <p:graphicFrame>
        <p:nvGraphicFramePr>
          <p:cNvPr id="20" name="Object 45"/>
          <p:cNvGraphicFramePr>
            <a:graphicFrameLocks noChangeAspect="1"/>
          </p:cNvGraphicFramePr>
          <p:nvPr>
            <p:extLst>
              <p:ext uri="{D42A27DB-BD31-4B8C-83A1-F6EECF244321}">
                <p14:modId xmlns:p14="http://schemas.microsoft.com/office/powerpoint/2010/main" val="1062094542"/>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2"/>
          </a:graphicData>
        </a:graphic>
      </p:graphicFrame>
      <p:sp>
        <p:nvSpPr>
          <p:cNvPr id="18" name="内容占位符 2"/>
          <p:cNvSpPr txBox="1">
            <a:spLocks/>
          </p:cNvSpPr>
          <p:nvPr/>
        </p:nvSpPr>
        <p:spPr>
          <a:xfrm>
            <a:off x="215516" y="836613"/>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smtClean="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4</a:t>
            </a:r>
            <a:r>
              <a:rPr lang="zh-CN" altLang="en-US" sz="1400" dirty="0" smtClean="0">
                <a:solidFill>
                  <a:srgbClr val="5F5F5F"/>
                </a:solidFill>
                <a:latin typeface="+mn-ea"/>
                <a:ea typeface="+mn-ea"/>
              </a:rPr>
              <a:t>月整体价格变化指数呈走高</a:t>
            </a:r>
            <a:r>
              <a:rPr lang="zh-CN" altLang="en-US" sz="1400" dirty="0" smtClean="0">
                <a:solidFill>
                  <a:srgbClr val="5F5F5F"/>
                </a:solidFill>
                <a:latin typeface="+mn-ea"/>
              </a:rPr>
              <a:t>态</a:t>
            </a:r>
            <a:r>
              <a:rPr lang="zh-CN" altLang="en-US" sz="1400" dirty="0" smtClean="0">
                <a:solidFill>
                  <a:srgbClr val="5F5F5F"/>
                </a:solidFill>
                <a:latin typeface="+mn-ea"/>
                <a:ea typeface="+mn-ea"/>
              </a:rPr>
              <a:t>势，成交价上涨，其影响因素表现如下</a:t>
            </a:r>
            <a:r>
              <a:rPr lang="zh-CN" altLang="en-US" sz="1400" dirty="0" smtClean="0">
                <a:solidFill>
                  <a:srgbClr val="474747"/>
                </a:solidFill>
                <a:latin typeface="+mn-ea"/>
                <a:ea typeface="+mn-ea"/>
              </a:rPr>
              <a:t>：</a:t>
            </a:r>
            <a:endParaRPr lang="zh-CN" altLang="en-US" sz="1400" dirty="0">
              <a:solidFill>
                <a:srgbClr val="474747"/>
              </a:solidFill>
              <a:latin typeface="+mn-ea"/>
              <a:ea typeface="+mn-ea"/>
            </a:endParaRPr>
          </a:p>
        </p:txBody>
      </p:sp>
      <p:graphicFrame>
        <p:nvGraphicFramePr>
          <p:cNvPr id="30" name="Object 10"/>
          <p:cNvGraphicFramePr>
            <a:graphicFrameLocks noChangeAspect="1"/>
          </p:cNvGraphicFramePr>
          <p:nvPr>
            <p:extLst>
              <p:ext uri="{D42A27DB-BD31-4B8C-83A1-F6EECF244321}">
                <p14:modId xmlns:p14="http://schemas.microsoft.com/office/powerpoint/2010/main" val="3147258557"/>
              </p:ext>
            </p:extLst>
          </p:nvPr>
        </p:nvGraphicFramePr>
        <p:xfrm>
          <a:off x="4338513" y="4334669"/>
          <a:ext cx="4349750" cy="21304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3920" name="think-cell Slide" r:id="rId15" imgW="270" imgH="270" progId="">
                  <p:embed/>
                </p:oleObj>
              </mc:Choice>
              <mc:Fallback>
                <p:oleObj name="think-cell Slide" r:id="rId15" imgW="270" imgH="270" progId="">
                  <p:embed/>
                  <p:pic>
                    <p:nvPicPr>
                      <p:cNvPr id="0" name="Picture 20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1974662329"/>
              </p:ext>
            </p:extLst>
          </p:nvPr>
        </p:nvGraphicFramePr>
        <p:xfrm>
          <a:off x="388607" y="3447332"/>
          <a:ext cx="7999744" cy="2893798"/>
        </p:xfrm>
        <a:graphic>
          <a:graphicData uri="http://schemas.openxmlformats.org/drawingml/2006/chart">
            <c:chart xmlns:c="http://schemas.openxmlformats.org/drawingml/2006/chart" xmlns:r="http://schemas.openxmlformats.org/officeDocument/2006/relationships" r:id="rId17"/>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11</a:t>
            </a:fld>
            <a:endParaRPr lang="zh-CN" altLang="en-US" dirty="0" smtClean="0"/>
          </a:p>
        </p:txBody>
      </p:sp>
      <p:sp>
        <p:nvSpPr>
          <p:cNvPr id="2" name="标题 1"/>
          <p:cNvSpPr>
            <a:spLocks noGrp="1"/>
          </p:cNvSpPr>
          <p:nvPr>
            <p:ph type="title" idx="4294967295"/>
            <p:custDataLst>
              <p:tags r:id="rId5"/>
            </p:custDataLst>
          </p:nvPr>
        </p:nvSpPr>
        <p:spPr>
          <a:xfrm>
            <a:off x="1187412" y="296652"/>
            <a:ext cx="6084888" cy="432010"/>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整体终端优惠</a:t>
            </a:r>
            <a:r>
              <a:rPr lang="en-US" altLang="en-US" b="1" dirty="0" err="1">
                <a:solidFill>
                  <a:srgbClr val="075A77"/>
                </a:solidFill>
                <a:latin typeface="+mn-ea"/>
                <a:ea typeface="+mn-ea"/>
              </a:rPr>
              <a:t>指数</a:t>
            </a:r>
            <a:r>
              <a:rPr lang="en-US" altLang="en-US"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45" name="TextBox 44"/>
          <p:cNvSpPr txBox="1"/>
          <p:nvPr>
            <p:custDataLst>
              <p:tags r:id="rId6"/>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37" name="AutoShape 66"/>
          <p:cNvSpPr>
            <a:spLocks noChangeArrowheads="1"/>
          </p:cNvSpPr>
          <p:nvPr>
            <p:custDataLst>
              <p:tags r:id="rId7"/>
            </p:custDataLst>
          </p:nvPr>
        </p:nvSpPr>
        <p:spPr bwMode="auto">
          <a:xfrm>
            <a:off x="8312596" y="3760606"/>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8"/>
            </p:custDataLst>
          </p:nvPr>
        </p:nvSpPr>
        <p:spPr bwMode="auto">
          <a:xfrm rot="10800000">
            <a:off x="8312596" y="4878206"/>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9"/>
            </p:custDataLst>
          </p:nvPr>
        </p:nvSpPr>
        <p:spPr bwMode="auto">
          <a:xfrm>
            <a:off x="8523733" y="3717743"/>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10"/>
            </p:custDataLst>
          </p:nvPr>
        </p:nvSpPr>
        <p:spPr bwMode="auto">
          <a:xfrm>
            <a:off x="8520558" y="4722631"/>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2"/>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a:t>
            </a:r>
            <a:r>
              <a:rPr lang="zh-CN" altLang="en-US" sz="1600" b="1" dirty="0" smtClean="0">
                <a:latin typeface="+mj-lt"/>
              </a:rPr>
              <a:t>年</a:t>
            </a:r>
            <a:r>
              <a:rPr lang="en-US" altLang="zh-CN" sz="1600" b="1" dirty="0" smtClean="0">
                <a:latin typeface="+mj-lt"/>
              </a:rPr>
              <a:t>GAIN·4</a:t>
            </a:r>
            <a:r>
              <a:rPr lang="zh-CN" altLang="en-US" sz="1600" b="1" dirty="0" smtClean="0">
                <a:latin typeface="+mj-lt"/>
              </a:rPr>
              <a:t>月整体终端优惠指数为</a:t>
            </a:r>
            <a:r>
              <a:rPr lang="en-US" altLang="zh-CN" sz="1600" b="1" dirty="0" smtClean="0">
                <a:latin typeface="+mj-lt"/>
              </a:rPr>
              <a:t>-1.36</a:t>
            </a:r>
            <a:r>
              <a:rPr lang="zh-CN" altLang="en-US" sz="1600" b="1" dirty="0" smtClean="0">
                <a:latin typeface="+mj-lt"/>
              </a:rPr>
              <a:t>，环比下降</a:t>
            </a:r>
            <a:r>
              <a:rPr lang="en-US" altLang="zh-CN" sz="1600" b="1" dirty="0" smtClean="0">
                <a:latin typeface="+mj-lt"/>
              </a:rPr>
              <a:t>1.1%</a:t>
            </a:r>
            <a:r>
              <a:rPr lang="zh-CN" altLang="en-US" sz="1600" b="1" dirty="0" smtClean="0">
                <a:latin typeface="+mj-lt"/>
              </a:rPr>
              <a:t>，优惠额度增加</a:t>
            </a:r>
            <a:r>
              <a:rPr lang="en-US" altLang="zh-CN" sz="1600" b="1" dirty="0" smtClean="0">
                <a:latin typeface="+mj-lt"/>
              </a:rPr>
              <a:t>186</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en-US" altLang="zh-CN" sz="1400" dirty="0">
                <a:latin typeface="+mn-ea"/>
              </a:rPr>
              <a:t>4</a:t>
            </a:r>
            <a:r>
              <a:rPr lang="zh-CN" altLang="en-US" sz="1400" dirty="0" smtClean="0">
                <a:latin typeface="+mn-ea"/>
              </a:rPr>
              <a:t>月乘用车市场整体终端优惠小幅增加，对整体影响较大的细分市场有</a:t>
            </a:r>
            <a:r>
              <a:rPr lang="en-US" altLang="zh-CN" sz="1400" dirty="0" smtClean="0">
                <a:latin typeface="+mn-ea"/>
              </a:rPr>
              <a:t>A</a:t>
            </a:r>
            <a:r>
              <a:rPr lang="zh-CN" altLang="en-US" sz="1400" dirty="0" smtClean="0">
                <a:latin typeface="+mn-ea"/>
              </a:rPr>
              <a:t>级别和</a:t>
            </a:r>
            <a:r>
              <a:rPr lang="en-US" altLang="zh-CN" sz="1400" dirty="0" smtClean="0">
                <a:latin typeface="+mn-ea"/>
              </a:rPr>
              <a:t>SUV</a:t>
            </a:r>
            <a:r>
              <a:rPr lang="zh-CN" altLang="en-US" sz="1400" dirty="0" smtClean="0">
                <a:latin typeface="+mn-ea"/>
              </a:rPr>
              <a:t>级别。</a:t>
            </a:r>
            <a:endParaRPr lang="en-US" altLang="zh-CN" sz="1400" dirty="0" smtClean="0">
              <a:latin typeface="+mn-ea"/>
            </a:endParaRPr>
          </a:p>
          <a:p>
            <a:pPr marL="342000" lvl="1" indent="-342000">
              <a:lnSpc>
                <a:spcPts val="2000"/>
              </a:lnSpc>
              <a:spcBef>
                <a:spcPts val="0"/>
              </a:spcBef>
              <a:spcAft>
                <a:spcPts val="600"/>
              </a:spcAft>
              <a:buFont typeface="Wingdings" pitchFamily="2" charset="2"/>
              <a:buChar char="Ø"/>
              <a:defRPr/>
            </a:pPr>
            <a:r>
              <a:rPr lang="en-US" altLang="zh-CN" sz="1400" dirty="0" smtClean="0">
                <a:latin typeface="+mn-ea"/>
              </a:rPr>
              <a:t>4</a:t>
            </a:r>
            <a:r>
              <a:rPr lang="zh-CN" altLang="en-US" sz="1400" dirty="0" smtClean="0">
                <a:latin typeface="+mn-ea"/>
              </a:rPr>
              <a:t>月大量新车上市竞争</a:t>
            </a:r>
            <a:r>
              <a:rPr lang="zh-CN" altLang="en-US" sz="1400" dirty="0" smtClean="0">
                <a:latin typeface="+mn-ea"/>
              </a:rPr>
              <a:t>，加上各地</a:t>
            </a:r>
            <a:r>
              <a:rPr lang="zh-CN" altLang="en-US" sz="1400" dirty="0" smtClean="0">
                <a:latin typeface="+mn-ea"/>
              </a:rPr>
              <a:t>车展强势</a:t>
            </a:r>
            <a:r>
              <a:rPr lang="zh-CN" altLang="en-US" sz="1400" dirty="0" smtClean="0">
                <a:latin typeface="+mn-ea"/>
              </a:rPr>
              <a:t>宣传，从而带动购</a:t>
            </a:r>
            <a:r>
              <a:rPr lang="zh-CN" altLang="en-US" sz="1400" dirty="0" smtClean="0">
                <a:latin typeface="+mn-ea"/>
              </a:rPr>
              <a:t>车人气的回暖，另外权重</a:t>
            </a:r>
            <a:r>
              <a:rPr lang="zh-CN" altLang="en-US" sz="1400" dirty="0" smtClean="0">
                <a:latin typeface="+mn-ea"/>
              </a:rPr>
              <a:t>车型奔驰</a:t>
            </a:r>
            <a:r>
              <a:rPr lang="en-US" altLang="zh-CN" sz="1400" dirty="0" smtClean="0">
                <a:latin typeface="+mn-ea"/>
              </a:rPr>
              <a:t>GLA</a:t>
            </a:r>
            <a:r>
              <a:rPr lang="zh-CN" altLang="en-US" sz="1400" dirty="0" smtClean="0">
                <a:latin typeface="+mn-ea"/>
              </a:rPr>
              <a:t>、</a:t>
            </a:r>
            <a:r>
              <a:rPr lang="zh-CN" altLang="en-US" sz="1400" dirty="0" smtClean="0">
                <a:latin typeface="+mn-ea"/>
              </a:rPr>
              <a:t>福睿斯、高尔夫等车型在级别内销量权重小幅提升，市场份额扩大，从而影响整体优惠额度增加。</a:t>
            </a:r>
            <a:endParaRPr lang="en-US" altLang="zh-CN" sz="1400" dirty="0" smtClean="0">
              <a:latin typeface="+mn-ea"/>
            </a:endParaRPr>
          </a:p>
        </p:txBody>
      </p:sp>
    </p:spTree>
    <p:extLst>
      <p:ext uri="{BB962C8B-B14F-4D97-AF65-F5344CB8AC3E}">
        <p14:creationId xmlns:p14="http://schemas.microsoft.com/office/powerpoint/2010/main" val="23026939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12</a:t>
            </a:fld>
            <a:endParaRPr lang="zh-CN" altLang="en-US" smtClean="0"/>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615878"/>
            <a:ext cx="250825" cy="900113"/>
          </a:xfrm>
          <a:prstGeom prst="upArrow">
            <a:avLst>
              <a:gd name="adj1" fmla="val 50000"/>
              <a:gd name="adj2" fmla="val 89715"/>
            </a:avLst>
          </a:prstGeom>
          <a:solidFill>
            <a:srgbClr val="BFBFBF"/>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736703"/>
            <a:ext cx="250825" cy="900113"/>
          </a:xfrm>
          <a:prstGeom prst="upArrow">
            <a:avLst>
              <a:gd name="adj1" fmla="val 50000"/>
              <a:gd name="adj2" fmla="val 89715"/>
            </a:avLst>
          </a:prstGeom>
          <a:solidFill>
            <a:srgbClr val="275C9D"/>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8035" y="3573016"/>
            <a:ext cx="332399"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9" name="Text Box 69"/>
          <p:cNvSpPr txBox="1">
            <a:spLocks noChangeArrowheads="1"/>
          </p:cNvSpPr>
          <p:nvPr/>
        </p:nvSpPr>
        <p:spPr bwMode="auto">
          <a:xfrm>
            <a:off x="7772958" y="4581128"/>
            <a:ext cx="332399"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10" name="Text Box 26"/>
          <p:cNvSpPr txBox="1">
            <a:spLocks noChangeArrowheads="1"/>
          </p:cNvSpPr>
          <p:nvPr/>
        </p:nvSpPr>
        <p:spPr bwMode="auto">
          <a:xfrm>
            <a:off x="2713583" y="3358569"/>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2778985556"/>
              </p:ext>
            </p:extLst>
          </p:nvPr>
        </p:nvGraphicFramePr>
        <p:xfrm>
          <a:off x="899593" y="3501008"/>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4</a:t>
            </a:r>
            <a:r>
              <a:rPr lang="zh-CN" altLang="en-US" sz="1400" dirty="0" smtClean="0">
                <a:solidFill>
                  <a:srgbClr val="5F5F5F"/>
                </a:solidFill>
                <a:latin typeface="+mn-ea"/>
                <a:ea typeface="+mn-ea"/>
              </a:rPr>
              <a:t>月车市终端优惠</a:t>
            </a:r>
            <a:r>
              <a:rPr lang="zh-CN" altLang="en-US" sz="1400" dirty="0" smtClean="0">
                <a:solidFill>
                  <a:srgbClr val="5F5F5F"/>
                </a:solidFill>
                <a:latin typeface="+mn-ea"/>
                <a:ea typeface="+mn-ea"/>
              </a:rPr>
              <a:t>幅度具体</a:t>
            </a:r>
            <a:r>
              <a:rPr lang="zh-CN" altLang="en-US" sz="1400" dirty="0" smtClean="0">
                <a:solidFill>
                  <a:srgbClr val="5F5F5F"/>
                </a:solidFill>
                <a:latin typeface="+mn-ea"/>
                <a:ea typeface="+mn-ea"/>
              </a:rPr>
              <a:t>变化情况表现如下</a:t>
            </a:r>
            <a:r>
              <a:rPr lang="zh-CN" altLang="en-US" sz="1400" dirty="0">
                <a:solidFill>
                  <a:srgbClr val="5F5F5F"/>
                </a:solidFill>
                <a:latin typeface="+mn-ea"/>
                <a:ea typeface="+mn-ea"/>
              </a:rPr>
              <a:t>：</a:t>
            </a:r>
            <a:endParaRPr lang="en-US" altLang="zh-CN" sz="1400" dirty="0" smtClean="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a:solidFill>
                  <a:srgbClr val="5F5F5F"/>
                </a:solidFill>
                <a:latin typeface="+mn-ea"/>
                <a:ea typeface="+mn-ea"/>
              </a:rPr>
              <a:t>本月各级别车型优惠</a:t>
            </a:r>
            <a:r>
              <a:rPr lang="zh-CN" altLang="en-US" sz="1400" dirty="0" smtClean="0">
                <a:solidFill>
                  <a:srgbClr val="5F5F5F"/>
                </a:solidFill>
                <a:latin typeface="+mn-ea"/>
                <a:ea typeface="+mn-ea"/>
              </a:rPr>
              <a:t>额度呈现上升趋势的有</a:t>
            </a:r>
            <a:r>
              <a:rPr lang="zh-CN" altLang="en-US" sz="1400" dirty="0" smtClean="0">
                <a:solidFill>
                  <a:srgbClr val="5F5F5F"/>
                </a:solidFill>
                <a:latin typeface="+mn-lt"/>
                <a:ea typeface="+mn-ea"/>
              </a:rPr>
              <a:t>：</a:t>
            </a:r>
            <a:r>
              <a:rPr lang="en-US" altLang="zh-CN" sz="1400" dirty="0">
                <a:solidFill>
                  <a:srgbClr val="5F5F5F"/>
                </a:solidFill>
              </a:rPr>
              <a:t> </a:t>
            </a:r>
            <a:r>
              <a:rPr lang="en-US" altLang="zh-CN" sz="1400" dirty="0">
                <a:solidFill>
                  <a:srgbClr val="5F5F5F"/>
                </a:solidFill>
                <a:latin typeface="+mn-lt"/>
                <a:ea typeface="+mn-ea"/>
              </a:rPr>
              <a:t>A00</a:t>
            </a:r>
            <a:r>
              <a:rPr lang="zh-CN" altLang="en-US" sz="1400" dirty="0">
                <a:solidFill>
                  <a:srgbClr val="5F5F5F"/>
                </a:solidFill>
                <a:latin typeface="+mn-lt"/>
                <a:ea typeface="+mn-ea"/>
              </a:rPr>
              <a:t>级、</a:t>
            </a:r>
            <a:r>
              <a:rPr lang="en-US" altLang="zh-CN" sz="1400" dirty="0" smtClean="0">
                <a:solidFill>
                  <a:srgbClr val="5F5F5F"/>
                </a:solidFill>
                <a:latin typeface="+mn-lt"/>
                <a:ea typeface="+mn-ea"/>
              </a:rPr>
              <a:t>A0</a:t>
            </a:r>
            <a:r>
              <a:rPr lang="zh-CN" altLang="en-US" sz="1400" dirty="0" smtClean="0">
                <a:solidFill>
                  <a:srgbClr val="5F5F5F"/>
                </a:solidFill>
                <a:latin typeface="+mn-lt"/>
                <a:ea typeface="+mn-ea"/>
              </a:rPr>
              <a:t>级、</a:t>
            </a:r>
            <a:r>
              <a:rPr lang="en-US" altLang="zh-CN" sz="1400" dirty="0" smtClean="0">
                <a:solidFill>
                  <a:srgbClr val="5F5F5F"/>
                </a:solidFill>
                <a:latin typeface="+mn-lt"/>
              </a:rPr>
              <a:t>A</a:t>
            </a:r>
            <a:r>
              <a:rPr lang="zh-CN" altLang="en-US" sz="1400" dirty="0" smtClean="0">
                <a:solidFill>
                  <a:srgbClr val="5F5F5F"/>
                </a:solidFill>
                <a:latin typeface="+mn-ea"/>
                <a:ea typeface="+mn-ea"/>
              </a:rPr>
              <a:t>级、</a:t>
            </a:r>
            <a:r>
              <a:rPr lang="en-US" altLang="zh-CN" sz="1400" dirty="0" smtClean="0">
                <a:solidFill>
                  <a:srgbClr val="5F5F5F"/>
                </a:solidFill>
                <a:latin typeface="+mn-lt"/>
                <a:ea typeface="+mn-ea"/>
              </a:rPr>
              <a:t>B</a:t>
            </a:r>
            <a:r>
              <a:rPr lang="zh-CN" altLang="en-US" sz="1400" dirty="0" smtClean="0">
                <a:solidFill>
                  <a:srgbClr val="5F5F5F"/>
                </a:solidFill>
                <a:latin typeface="+mn-lt"/>
                <a:ea typeface="+mn-ea"/>
              </a:rPr>
              <a:t>级</a:t>
            </a:r>
            <a:r>
              <a:rPr lang="zh-CN" altLang="en-US" sz="1400" dirty="0">
                <a:solidFill>
                  <a:srgbClr val="5F5F5F"/>
                </a:solidFill>
                <a:latin typeface="+mn-lt"/>
              </a:rPr>
              <a:t>、</a:t>
            </a:r>
            <a:r>
              <a:rPr lang="en-US" altLang="zh-CN" sz="1400" dirty="0">
                <a:solidFill>
                  <a:srgbClr val="5F5F5F"/>
                </a:solidFill>
                <a:latin typeface="+mn-lt"/>
              </a:rPr>
              <a:t>MPV</a:t>
            </a:r>
            <a:r>
              <a:rPr lang="zh-CN" altLang="en-US" sz="1400" dirty="0">
                <a:solidFill>
                  <a:srgbClr val="5F5F5F"/>
                </a:solidFill>
                <a:latin typeface="+mn-lt"/>
              </a:rPr>
              <a:t>级、</a:t>
            </a:r>
            <a:r>
              <a:rPr lang="en-US" altLang="zh-CN" sz="1400" dirty="0" smtClean="0">
                <a:solidFill>
                  <a:srgbClr val="5F5F5F"/>
                </a:solidFill>
                <a:latin typeface="+mn-lt"/>
                <a:ea typeface="+mn-ea"/>
              </a:rPr>
              <a:t>SUV</a:t>
            </a:r>
            <a:r>
              <a:rPr lang="zh-CN" altLang="en-US" sz="1400" dirty="0" smtClean="0">
                <a:solidFill>
                  <a:srgbClr val="5F5F5F"/>
                </a:solidFill>
                <a:latin typeface="+mn-lt"/>
                <a:ea typeface="+mn-ea"/>
              </a:rPr>
              <a:t>级</a:t>
            </a:r>
            <a:r>
              <a:rPr lang="zh-CN" altLang="en-US" sz="1400" dirty="0" smtClean="0">
                <a:solidFill>
                  <a:srgbClr val="5F5F5F"/>
                </a:solidFill>
              </a:rPr>
              <a:t> </a:t>
            </a:r>
            <a:r>
              <a:rPr lang="zh-CN" altLang="en-US" sz="1400" dirty="0" smtClean="0">
                <a:solidFill>
                  <a:srgbClr val="5F5F5F"/>
                </a:solidFill>
                <a:latin typeface="+mn-lt"/>
                <a:ea typeface="+mn-ea"/>
              </a:rPr>
              <a:t>；</a:t>
            </a:r>
            <a:r>
              <a:rPr lang="en-US" altLang="zh-CN" sz="1400" dirty="0" smtClean="0">
                <a:solidFill>
                  <a:srgbClr val="5F5F5F"/>
                </a:solidFill>
                <a:latin typeface="+mn-lt"/>
                <a:ea typeface="+mn-ea"/>
              </a:rPr>
              <a:t>C</a:t>
            </a:r>
            <a:r>
              <a:rPr lang="zh-CN" altLang="en-US" sz="1400" dirty="0" smtClean="0">
                <a:solidFill>
                  <a:srgbClr val="5F5F5F"/>
                </a:solidFill>
                <a:latin typeface="+mn-lt"/>
                <a:ea typeface="+mn-ea"/>
              </a:rPr>
              <a:t>级别则呈现</a:t>
            </a:r>
            <a:r>
              <a:rPr lang="zh-CN" altLang="en-US" sz="1400" dirty="0">
                <a:solidFill>
                  <a:srgbClr val="5F5F5F"/>
                </a:solidFill>
                <a:latin typeface="+mn-lt"/>
                <a:ea typeface="+mn-ea"/>
              </a:rPr>
              <a:t>下滑的趋势</a:t>
            </a:r>
            <a:r>
              <a:rPr lang="zh-CN" altLang="en-US" sz="1400" dirty="0" smtClean="0">
                <a:solidFill>
                  <a:srgbClr val="5F5F5F"/>
                </a:solidFill>
                <a:latin typeface="+mn-lt"/>
                <a:ea typeface="+mn-ea"/>
              </a:rPr>
              <a:t>。</a:t>
            </a:r>
            <a:endParaRPr lang="en-US" altLang="zh-CN" sz="1400" dirty="0" smtClean="0">
              <a:solidFill>
                <a:srgbClr val="5F5F5F"/>
              </a:solidFill>
              <a:latin typeface="+mn-lt"/>
              <a:ea typeface="+mn-ea"/>
            </a:endParaRPr>
          </a:p>
          <a:p>
            <a:pPr lvl="1">
              <a:lnSpc>
                <a:spcPts val="2000"/>
              </a:lnSpc>
              <a:buClr>
                <a:srgbClr val="5F5F5F"/>
              </a:buClr>
              <a:buFont typeface="Wingdings" pitchFamily="2" charset="2"/>
              <a:buChar char="Ø"/>
              <a:defRPr/>
            </a:pPr>
            <a:r>
              <a:rPr lang="en-US" altLang="zh-CN" sz="1400" dirty="0">
                <a:solidFill>
                  <a:srgbClr val="5F5F5F"/>
                </a:solidFill>
                <a:latin typeface="+mn-lt"/>
                <a:ea typeface="+mn-ea"/>
              </a:rPr>
              <a:t>4</a:t>
            </a:r>
            <a:r>
              <a:rPr lang="zh-CN" altLang="zh-CN" sz="1400" dirty="0">
                <a:solidFill>
                  <a:srgbClr val="5F5F5F"/>
                </a:solidFill>
                <a:latin typeface="+mn-lt"/>
                <a:ea typeface="+mn-ea"/>
              </a:rPr>
              <a:t>月</a:t>
            </a:r>
            <a:r>
              <a:rPr lang="zh-CN" altLang="en-US" sz="1400" dirty="0">
                <a:solidFill>
                  <a:srgbClr val="5F5F5F"/>
                </a:solidFill>
                <a:latin typeface="+mn-lt"/>
                <a:ea typeface="+mn-ea"/>
              </a:rPr>
              <a:t>各厂</a:t>
            </a:r>
            <a:r>
              <a:rPr lang="zh-CN" altLang="zh-CN" sz="1400" dirty="0">
                <a:solidFill>
                  <a:srgbClr val="5F5F5F"/>
                </a:solidFill>
                <a:latin typeface="+mn-lt"/>
                <a:ea typeface="+mn-ea"/>
              </a:rPr>
              <a:t>商</a:t>
            </a:r>
            <a:r>
              <a:rPr lang="zh-CN" altLang="en-US" sz="1400" dirty="0">
                <a:solidFill>
                  <a:srgbClr val="5F5F5F"/>
                </a:solidFill>
                <a:latin typeface="+mn-lt"/>
                <a:ea typeface="+mn-ea"/>
              </a:rPr>
              <a:t>利用北京车展，</a:t>
            </a:r>
            <a:r>
              <a:rPr lang="zh-CN" altLang="zh-CN" sz="1400" dirty="0">
                <a:solidFill>
                  <a:srgbClr val="5F5F5F"/>
                </a:solidFill>
                <a:latin typeface="+mn-lt"/>
                <a:ea typeface="+mn-ea"/>
              </a:rPr>
              <a:t>借机</a:t>
            </a:r>
            <a:r>
              <a:rPr lang="zh-CN" altLang="zh-CN" sz="1400" dirty="0" smtClean="0">
                <a:solidFill>
                  <a:srgbClr val="5F5F5F"/>
                </a:solidFill>
                <a:latin typeface="+mn-lt"/>
                <a:ea typeface="+mn-ea"/>
              </a:rPr>
              <a:t>推出</a:t>
            </a:r>
            <a:r>
              <a:rPr lang="zh-CN" altLang="en-US" sz="1400" dirty="0" smtClean="0">
                <a:solidFill>
                  <a:srgbClr val="5F5F5F"/>
                </a:solidFill>
                <a:latin typeface="+mn-lt"/>
                <a:ea typeface="+mn-ea"/>
              </a:rPr>
              <a:t>名目繁多的促销</a:t>
            </a:r>
            <a:r>
              <a:rPr lang="zh-CN" altLang="zh-CN" sz="1400" dirty="0">
                <a:solidFill>
                  <a:srgbClr val="5F5F5F"/>
                </a:solidFill>
                <a:latin typeface="+mn-lt"/>
                <a:ea typeface="+mn-ea"/>
              </a:rPr>
              <a:t>活动</a:t>
            </a:r>
            <a:r>
              <a:rPr lang="zh-CN" altLang="en-US" sz="1400" dirty="0" smtClean="0">
                <a:solidFill>
                  <a:srgbClr val="5F5F5F"/>
                </a:solidFill>
                <a:latin typeface="+mn-lt"/>
                <a:ea typeface="+mn-ea"/>
              </a:rPr>
              <a:t>，在为</a:t>
            </a:r>
            <a:r>
              <a:rPr lang="zh-CN" altLang="en-US" sz="1400" dirty="0">
                <a:solidFill>
                  <a:srgbClr val="5F5F5F"/>
                </a:solidFill>
                <a:latin typeface="+mn-lt"/>
                <a:ea typeface="+mn-ea"/>
              </a:rPr>
              <a:t>新车上市做好</a:t>
            </a:r>
            <a:r>
              <a:rPr lang="zh-CN" altLang="en-US" sz="1400" dirty="0" smtClean="0">
                <a:solidFill>
                  <a:srgbClr val="5F5F5F"/>
                </a:solidFill>
                <a:latin typeface="+mn-lt"/>
                <a:ea typeface="+mn-ea"/>
              </a:rPr>
              <a:t>宣传的同时扩大了老</a:t>
            </a:r>
            <a:r>
              <a:rPr lang="zh-CN" altLang="en-US" sz="1400" dirty="0">
                <a:solidFill>
                  <a:srgbClr val="5F5F5F"/>
                </a:solidFill>
                <a:latin typeface="+mn-lt"/>
                <a:ea typeface="+mn-ea"/>
              </a:rPr>
              <a:t>款车型的终端让利幅度，使得整体优惠额度</a:t>
            </a:r>
            <a:r>
              <a:rPr lang="zh-CN" altLang="en-US" sz="1400" dirty="0" smtClean="0">
                <a:solidFill>
                  <a:srgbClr val="5F5F5F"/>
                </a:solidFill>
                <a:latin typeface="+mn-lt"/>
                <a:ea typeface="+mn-ea"/>
              </a:rPr>
              <a:t>增加。</a:t>
            </a:r>
            <a:endParaRPr lang="en-US" altLang="zh-CN" sz="1400" dirty="0">
              <a:solidFill>
                <a:srgbClr val="5F5F5F"/>
              </a:solidFill>
              <a:latin typeface="+mn-lt"/>
              <a:ea typeface="+mn-ea"/>
            </a:endParaRPr>
          </a:p>
        </p:txBody>
      </p:sp>
    </p:spTree>
    <p:extLst>
      <p:ext uri="{BB962C8B-B14F-4D97-AF65-F5344CB8AC3E}">
        <p14:creationId xmlns:p14="http://schemas.microsoft.com/office/powerpoint/2010/main" val="4974991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6975" name="think-cell Slide" r:id="rId15" imgW="270" imgH="270" progId="">
                  <p:embed/>
                </p:oleObj>
              </mc:Choice>
              <mc:Fallback>
                <p:oleObj name="think-cell Slide" r:id="rId15" imgW="270" imgH="270" progId="">
                  <p:embed/>
                  <p:pic>
                    <p:nvPicPr>
                      <p:cNvPr id="0" name="Picture 202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234959752"/>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7"/>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14</a:t>
            </a:fld>
            <a:endParaRPr lang="zh-CN" altLang="en-US" smtClean="0"/>
          </a:p>
        </p:txBody>
      </p:sp>
      <p:sp>
        <p:nvSpPr>
          <p:cNvPr id="2" name="标题 1"/>
          <p:cNvSpPr>
            <a:spLocks noGrp="1"/>
          </p:cNvSpPr>
          <p:nvPr>
            <p:ph type="title" idx="4294967295"/>
            <p:custDataLst>
              <p:tags r:id="rId5"/>
            </p:custDataLst>
          </p:nvPr>
        </p:nvSpPr>
        <p:spPr>
          <a:xfrm>
            <a:off x="1188479" y="296652"/>
            <a:ext cx="7019925"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A00</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41" name="TextBox 40"/>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4" name="组合 51"/>
          <p:cNvGrpSpPr>
            <a:grpSpLocks/>
          </p:cNvGrpSpPr>
          <p:nvPr>
            <p:custDataLst>
              <p:tags r:id="rId7"/>
            </p:custDataLst>
          </p:nvPr>
        </p:nvGrpSpPr>
        <p:grpSpPr bwMode="auto">
          <a:xfrm>
            <a:off x="2411354" y="3153792"/>
            <a:ext cx="4308475" cy="395711"/>
            <a:chOff x="2330450" y="2103438"/>
            <a:chExt cx="4308475" cy="395711"/>
          </a:xfrm>
          <a:solidFill>
            <a:srgbClr val="275C9D"/>
          </a:solidFill>
        </p:grpSpPr>
        <p:sp>
          <p:nvSpPr>
            <p:cNvPr id="53"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4" name="Text Box 10"/>
            <p:cNvSpPr txBox="1">
              <a:spLocks noChangeArrowheads="1"/>
            </p:cNvSpPr>
            <p:nvPr/>
          </p:nvSpPr>
          <p:spPr bwMode="auto">
            <a:xfrm>
              <a:off x="2364652" y="2145206"/>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5" name="AutoShape 66"/>
          <p:cNvSpPr>
            <a:spLocks noChangeArrowheads="1"/>
          </p:cNvSpPr>
          <p:nvPr>
            <p:custDataLst>
              <p:tags r:id="rId8"/>
            </p:custDataLst>
          </p:nvPr>
        </p:nvSpPr>
        <p:spPr bwMode="auto">
          <a:xfrm>
            <a:off x="8316417" y="398494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6" name="AutoShape 67"/>
          <p:cNvSpPr>
            <a:spLocks noChangeArrowheads="1"/>
          </p:cNvSpPr>
          <p:nvPr>
            <p:custDataLst>
              <p:tags r:id="rId9"/>
            </p:custDataLst>
          </p:nvPr>
        </p:nvSpPr>
        <p:spPr bwMode="auto">
          <a:xfrm rot="10800000">
            <a:off x="8316417" y="510254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7" name="Text Box 68"/>
          <p:cNvSpPr txBox="1">
            <a:spLocks noChangeArrowheads="1"/>
          </p:cNvSpPr>
          <p:nvPr>
            <p:custDataLst>
              <p:tags r:id="rId10"/>
            </p:custDataLst>
          </p:nvPr>
        </p:nvSpPr>
        <p:spPr bwMode="auto">
          <a:xfrm>
            <a:off x="8527554" y="394208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8" name="Text Box 69"/>
          <p:cNvSpPr txBox="1">
            <a:spLocks noChangeArrowheads="1"/>
          </p:cNvSpPr>
          <p:nvPr>
            <p:custDataLst>
              <p:tags r:id="rId11"/>
            </p:custDataLst>
          </p:nvPr>
        </p:nvSpPr>
        <p:spPr bwMode="auto">
          <a:xfrm>
            <a:off x="8524379" y="494697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5" name="内容占位符 2"/>
          <p:cNvSpPr txBox="1">
            <a:spLocks/>
          </p:cNvSpPr>
          <p:nvPr>
            <p:custDataLst>
              <p:tags r:id="rId12"/>
            </p:custDataLst>
          </p:nvPr>
        </p:nvSpPr>
        <p:spPr bwMode="auto">
          <a:xfrm>
            <a:off x="387350" y="836613"/>
            <a:ext cx="8356600"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spcAft>
                <a:spcPts val="600"/>
              </a:spcAft>
              <a:buClr>
                <a:srgbClr val="275C9D"/>
              </a:buClr>
              <a:buFont typeface="Wingdings" pitchFamily="2" charset="2"/>
              <a:buChar char="n"/>
            </a:pPr>
            <a:r>
              <a:rPr lang="en-US" altLang="zh-CN" sz="1600" b="1" dirty="0" smtClean="0">
                <a:ea typeface="微软雅黑" pitchFamily="34" charset="-122"/>
              </a:rPr>
              <a:t>2016 GAIN·4</a:t>
            </a:r>
            <a:r>
              <a:rPr lang="zh-CN" altLang="en-US" sz="1600" b="1" dirty="0" smtClean="0">
                <a:ea typeface="微软雅黑" pitchFamily="34" charset="-122"/>
              </a:rPr>
              <a:t>月</a:t>
            </a:r>
            <a:r>
              <a:rPr lang="en-US" altLang="zh-CN" sz="1600" b="1" dirty="0">
                <a:ea typeface="微软雅黑" pitchFamily="34" charset="-122"/>
              </a:rPr>
              <a:t>A00</a:t>
            </a:r>
            <a:r>
              <a:rPr lang="zh-CN" altLang="en-US" sz="1600" b="1" dirty="0">
                <a:ea typeface="微软雅黑" pitchFamily="34" charset="-122"/>
              </a:rPr>
              <a:t>级别市场价格变化指数</a:t>
            </a:r>
            <a:r>
              <a:rPr lang="zh-CN" altLang="en-US" sz="1600" b="1" dirty="0" smtClean="0">
                <a:ea typeface="微软雅黑" pitchFamily="34" charset="-122"/>
              </a:rPr>
              <a:t>为</a:t>
            </a:r>
            <a:r>
              <a:rPr lang="en-US" altLang="zh-CN" sz="1600" b="1" dirty="0" smtClean="0">
                <a:ea typeface="微软雅黑" pitchFamily="34" charset="-122"/>
              </a:rPr>
              <a:t>-11.18</a:t>
            </a:r>
            <a:r>
              <a:rPr lang="zh-CN" altLang="en-US" sz="1600" b="1" dirty="0" smtClean="0">
                <a:ea typeface="微软雅黑" pitchFamily="34" charset="-122"/>
              </a:rPr>
              <a:t>，</a:t>
            </a:r>
            <a:r>
              <a:rPr lang="zh-CN" altLang="en-US" sz="1600" b="1" dirty="0">
                <a:ea typeface="微软雅黑" pitchFamily="34" charset="-122"/>
              </a:rPr>
              <a:t>环</a:t>
            </a:r>
            <a:r>
              <a:rPr lang="zh-CN" altLang="en-US" sz="1600" b="1" dirty="0" smtClean="0">
                <a:ea typeface="微软雅黑" pitchFamily="34" charset="-122"/>
              </a:rPr>
              <a:t>比下降</a:t>
            </a:r>
            <a:r>
              <a:rPr lang="en-US" altLang="zh-CN" sz="1600" b="1" dirty="0">
                <a:ea typeface="微软雅黑" pitchFamily="34" charset="-122"/>
              </a:rPr>
              <a:t>1</a:t>
            </a:r>
            <a:r>
              <a:rPr lang="en-US" altLang="zh-CN" sz="1600" b="1" dirty="0" smtClean="0">
                <a:ea typeface="微软雅黑" pitchFamily="34" charset="-122"/>
              </a:rPr>
              <a:t>.7%</a:t>
            </a:r>
            <a:r>
              <a:rPr lang="zh-CN" altLang="en-US" sz="1600" b="1" dirty="0">
                <a:ea typeface="微软雅黑" pitchFamily="34" charset="-122"/>
              </a:rPr>
              <a:t>，市场均价</a:t>
            </a:r>
            <a:r>
              <a:rPr lang="zh-CN" altLang="en-US" sz="1600" b="1" dirty="0" smtClean="0">
                <a:ea typeface="微软雅黑" pitchFamily="34" charset="-122"/>
              </a:rPr>
              <a:t>由</a:t>
            </a:r>
            <a:r>
              <a:rPr lang="en-US" altLang="zh-CN" sz="1600" b="1" dirty="0" smtClean="0">
                <a:ea typeface="微软雅黑" pitchFamily="34" charset="-122"/>
              </a:rPr>
              <a:t>3.31</a:t>
            </a:r>
            <a:r>
              <a:rPr lang="zh-CN" altLang="en-US" sz="1600" b="1" dirty="0" smtClean="0">
                <a:ea typeface="微软雅黑" pitchFamily="34" charset="-122"/>
              </a:rPr>
              <a:t>万减少至</a:t>
            </a:r>
            <a:r>
              <a:rPr lang="en-US" altLang="zh-CN" sz="1600" b="1" dirty="0" smtClean="0">
                <a:ea typeface="微软雅黑" pitchFamily="34" charset="-122"/>
              </a:rPr>
              <a:t>3.25</a:t>
            </a:r>
            <a:r>
              <a:rPr lang="zh-CN" altLang="en-US" sz="1600" b="1" dirty="0" smtClean="0">
                <a:ea typeface="微软雅黑" pitchFamily="34" charset="-122"/>
              </a:rPr>
              <a:t>万</a:t>
            </a:r>
            <a:r>
              <a:rPr lang="zh-CN" altLang="en-US" sz="1600" b="1" dirty="0">
                <a:ea typeface="微软雅黑" pitchFamily="34" charset="-122"/>
              </a:rPr>
              <a:t>。</a:t>
            </a:r>
          </a:p>
          <a:p>
            <a:pPr marL="342000" lvl="1" indent="-342000" algn="l" eaLnBrk="1" hangingPunct="1">
              <a:lnSpc>
                <a:spcPts val="2000"/>
              </a:lnSpc>
              <a:spcBef>
                <a:spcPts val="0"/>
              </a:spcBef>
              <a:spcAft>
                <a:spcPts val="600"/>
              </a:spcAft>
              <a:buFont typeface="Wingdings" pitchFamily="2" charset="2"/>
              <a:buChar char="Ø"/>
              <a:defRPr/>
            </a:pPr>
            <a:r>
              <a:rPr lang="zh-CN" altLang="en-US" sz="1400" dirty="0" smtClean="0">
                <a:latin typeface="+mn-ea"/>
                <a:ea typeface="+mn-ea"/>
              </a:rPr>
              <a:t>本月</a:t>
            </a:r>
            <a:r>
              <a:rPr lang="en-US" altLang="zh-CN" sz="1400" dirty="0">
                <a:latin typeface="+mn-ea"/>
                <a:ea typeface="+mn-ea"/>
              </a:rPr>
              <a:t>A00</a:t>
            </a:r>
            <a:r>
              <a:rPr lang="zh-CN" altLang="en-US" sz="1400" dirty="0">
                <a:latin typeface="+mn-ea"/>
                <a:ea typeface="+mn-ea"/>
              </a:rPr>
              <a:t>级别的整体市场价格环</a:t>
            </a:r>
            <a:r>
              <a:rPr lang="zh-CN" altLang="en-US" sz="1400" dirty="0" smtClean="0">
                <a:latin typeface="+mn-ea"/>
                <a:ea typeface="+mn-ea"/>
              </a:rPr>
              <a:t>比</a:t>
            </a:r>
            <a:r>
              <a:rPr lang="zh-CN" altLang="en-US" sz="1400" dirty="0">
                <a:latin typeface="+mn-ea"/>
                <a:ea typeface="+mn-ea"/>
              </a:rPr>
              <a:t>下降</a:t>
            </a:r>
            <a:r>
              <a:rPr lang="zh-CN" altLang="en-US" sz="1400" dirty="0" smtClean="0">
                <a:latin typeface="+mn-ea"/>
                <a:ea typeface="+mn-ea"/>
              </a:rPr>
              <a:t>，主要受车型奥拓、乐驰的</a:t>
            </a:r>
            <a:r>
              <a:rPr lang="zh-CN" altLang="en-US" sz="1400" dirty="0">
                <a:latin typeface="+mn-ea"/>
                <a:ea typeface="+mn-ea"/>
              </a:rPr>
              <a:t>影响</a:t>
            </a:r>
            <a:r>
              <a:rPr lang="zh-CN" altLang="en-US" sz="1400" dirty="0" smtClean="0">
                <a:latin typeface="+mn-ea"/>
                <a:ea typeface="+mn-ea"/>
              </a:rPr>
              <a:t>。</a:t>
            </a:r>
            <a:endParaRPr lang="en-US" altLang="zh-CN" sz="1400" dirty="0" smtClean="0">
              <a:latin typeface="+mn-ea"/>
              <a:ea typeface="+mn-ea"/>
            </a:endParaRPr>
          </a:p>
          <a:p>
            <a:pPr marL="342000" lvl="1" indent="-342000" algn="l" eaLnBrk="1" hangingPunct="1">
              <a:lnSpc>
                <a:spcPts val="2000"/>
              </a:lnSpc>
              <a:spcBef>
                <a:spcPts val="0"/>
              </a:spcBef>
              <a:spcAft>
                <a:spcPts val="600"/>
              </a:spcAft>
              <a:buFont typeface="Wingdings" pitchFamily="2" charset="2"/>
              <a:buChar char="Ø"/>
              <a:defRPr/>
            </a:pPr>
            <a:r>
              <a:rPr lang="zh-CN" altLang="en-US" sz="1400" dirty="0" smtClean="0">
                <a:latin typeface="+mn-ea"/>
                <a:ea typeface="+mn-ea"/>
              </a:rPr>
              <a:t>本月权重车型奥拓、乐驰在</a:t>
            </a:r>
            <a:r>
              <a:rPr lang="zh-CN" altLang="en-US" sz="1400" dirty="0" smtClean="0">
                <a:ea typeface="微软雅黑" pitchFamily="34" charset="-122"/>
              </a:rPr>
              <a:t>级别</a:t>
            </a:r>
            <a:r>
              <a:rPr lang="zh-CN" altLang="en-US" sz="1400" dirty="0">
                <a:ea typeface="微软雅黑" pitchFamily="34" charset="-122"/>
              </a:rPr>
              <a:t>内销量权重小幅下滑，导致其市场占有率下降</a:t>
            </a:r>
            <a:r>
              <a:rPr lang="zh-CN" altLang="en-US" sz="1400" dirty="0" smtClean="0">
                <a:ea typeface="微软雅黑" pitchFamily="34" charset="-122"/>
              </a:rPr>
              <a:t>，影响</a:t>
            </a:r>
            <a:r>
              <a:rPr lang="zh-CN" altLang="en-US" sz="1400" dirty="0">
                <a:ea typeface="微软雅黑" pitchFamily="34" charset="-122"/>
              </a:rPr>
              <a:t>了整体成交价水平</a:t>
            </a:r>
            <a:r>
              <a:rPr lang="zh-CN" altLang="en-US" sz="1400" dirty="0" smtClean="0">
                <a:ea typeface="微软雅黑" pitchFamily="34" charset="-122"/>
              </a:rPr>
              <a:t>。</a:t>
            </a:r>
            <a:endParaRPr lang="en-US" altLang="zh-CN" sz="1400" dirty="0" smtClean="0">
              <a:latin typeface="+mn-ea"/>
              <a:ea typeface="+mn-ea"/>
            </a:endParaRPr>
          </a:p>
        </p:txBody>
      </p:sp>
    </p:spTree>
    <p:extLst>
      <p:ext uri="{BB962C8B-B14F-4D97-AF65-F5344CB8AC3E}">
        <p14:creationId xmlns:p14="http://schemas.microsoft.com/office/powerpoint/2010/main" val="24729309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7208" name="think-cell Slide" r:id="rId14" imgW="270" imgH="270" progId="">
                  <p:embed/>
                </p:oleObj>
              </mc:Choice>
              <mc:Fallback>
                <p:oleObj name="think-cell Slide" r:id="rId14" imgW="270" imgH="270" progId="">
                  <p:embed/>
                  <p:pic>
                    <p:nvPicPr>
                      <p:cNvPr id="0" name="Picture 202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2222464309"/>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smtClean="0"/>
          </a:p>
        </p:txBody>
      </p:sp>
      <p:sp>
        <p:nvSpPr>
          <p:cNvPr id="2" name="标题 1"/>
          <p:cNvSpPr>
            <a:spLocks noGrp="1"/>
          </p:cNvSpPr>
          <p:nvPr>
            <p:ph type="title" idx="4294967295"/>
            <p:custDataLst>
              <p:tags r:id="rId5"/>
            </p:custDataLst>
          </p:nvPr>
        </p:nvSpPr>
        <p:spPr>
          <a:xfrm>
            <a:off x="1188132" y="296652"/>
            <a:ext cx="586814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A00</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grpSp>
        <p:nvGrpSpPr>
          <p:cNvPr id="4" name="组合 51"/>
          <p:cNvGrpSpPr>
            <a:grpSpLocks/>
          </p:cNvGrpSpPr>
          <p:nvPr>
            <p:custDataLst>
              <p:tags r:id="rId6"/>
            </p:custDataLst>
          </p:nvPr>
        </p:nvGrpSpPr>
        <p:grpSpPr bwMode="auto">
          <a:xfrm>
            <a:off x="2409704" y="3140968"/>
            <a:ext cx="4308475" cy="386002"/>
            <a:chOff x="2330450" y="2103438"/>
            <a:chExt cx="4308475" cy="386002"/>
          </a:xfrm>
          <a:solidFill>
            <a:srgbClr val="275C9D"/>
          </a:solidFill>
        </p:grpSpPr>
        <p:sp>
          <p:nvSpPr>
            <p:cNvPr id="43" name="AutoShape 12"/>
            <p:cNvSpPr>
              <a:spLocks noChangeArrowheads="1"/>
            </p:cNvSpPr>
            <p:nvPr/>
          </p:nvSpPr>
          <p:spPr bwMode="gray">
            <a:xfrm>
              <a:off x="2330450" y="2103438"/>
              <a:ext cx="4308475" cy="352425"/>
            </a:xfrm>
            <a:prstGeom prst="roundRect">
              <a:avLst>
                <a:gd name="adj" fmla="val 50000"/>
              </a:avLst>
            </a:prstGeom>
            <a:grpFill/>
            <a:ln w="635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4"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4" name="TextBox 33"/>
          <p:cNvSpPr txBox="1"/>
          <p:nvPr>
            <p:custDataLst>
              <p:tags r:id="rId7"/>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46" name="AutoShape 66"/>
          <p:cNvSpPr>
            <a:spLocks noChangeArrowheads="1"/>
          </p:cNvSpPr>
          <p:nvPr>
            <p:custDataLst>
              <p:tags r:id="rId8"/>
            </p:custDataLst>
          </p:nvPr>
        </p:nvSpPr>
        <p:spPr bwMode="auto">
          <a:xfrm>
            <a:off x="8316417" y="392132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7" name="AutoShape 67"/>
          <p:cNvSpPr>
            <a:spLocks noChangeArrowheads="1"/>
          </p:cNvSpPr>
          <p:nvPr>
            <p:custDataLst>
              <p:tags r:id="rId9"/>
            </p:custDataLst>
          </p:nvPr>
        </p:nvSpPr>
        <p:spPr bwMode="auto">
          <a:xfrm rot="10800000">
            <a:off x="8316417" y="503892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8" name="Text Box 68"/>
          <p:cNvSpPr txBox="1">
            <a:spLocks noChangeArrowheads="1"/>
          </p:cNvSpPr>
          <p:nvPr>
            <p:custDataLst>
              <p:tags r:id="rId10"/>
            </p:custDataLst>
          </p:nvPr>
        </p:nvSpPr>
        <p:spPr bwMode="auto">
          <a:xfrm>
            <a:off x="8527554" y="387846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0" name="Text Box 69"/>
          <p:cNvSpPr txBox="1">
            <a:spLocks noChangeArrowheads="1"/>
          </p:cNvSpPr>
          <p:nvPr>
            <p:custDataLst>
              <p:tags r:id="rId11"/>
            </p:custDataLst>
          </p:nvPr>
        </p:nvSpPr>
        <p:spPr bwMode="auto">
          <a:xfrm>
            <a:off x="8524379" y="488334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cs typeface="Arial" pitchFamily="34" charset="0"/>
              </a:rPr>
              <a:t>2016 GAIN·3</a:t>
            </a:r>
            <a:r>
              <a:rPr lang="zh-CN" altLang="en-US" sz="1600" b="1" dirty="0" smtClean="0">
                <a:latin typeface="+mj-lt"/>
                <a:cs typeface="Arial" pitchFamily="34" charset="0"/>
              </a:rPr>
              <a:t>月</a:t>
            </a:r>
            <a:r>
              <a:rPr lang="en-US" altLang="zh-CN" sz="1600" b="1" dirty="0" smtClean="0">
                <a:latin typeface="+mj-lt"/>
                <a:cs typeface="Arial" pitchFamily="34" charset="0"/>
              </a:rPr>
              <a:t>A00</a:t>
            </a:r>
            <a:r>
              <a:rPr lang="zh-CN" altLang="en-US" sz="1600" b="1" dirty="0" smtClean="0">
                <a:latin typeface="+mj-lt"/>
                <a:cs typeface="Arial" pitchFamily="34" charset="0"/>
              </a:rPr>
              <a:t>级终端优惠指数为</a:t>
            </a:r>
            <a:r>
              <a:rPr lang="en-US" altLang="zh-CN" sz="1600" b="1" dirty="0" smtClean="0">
                <a:latin typeface="+mj-lt"/>
                <a:cs typeface="Arial" pitchFamily="34" charset="0"/>
              </a:rPr>
              <a:t>-3.10</a:t>
            </a:r>
            <a:r>
              <a:rPr lang="zh-CN" altLang="en-US" sz="1600" b="1" dirty="0" smtClean="0">
                <a:latin typeface="+mj-lt"/>
                <a:cs typeface="Arial" pitchFamily="34" charset="0"/>
              </a:rPr>
              <a:t>，环比下降</a:t>
            </a:r>
            <a:r>
              <a:rPr lang="en-US" altLang="zh-CN" sz="1600" b="1" dirty="0" smtClean="0">
                <a:latin typeface="+mj-lt"/>
                <a:cs typeface="Arial" pitchFamily="34" charset="0"/>
              </a:rPr>
              <a:t>2.0%</a:t>
            </a:r>
            <a:r>
              <a:rPr lang="zh-CN" altLang="en-US" sz="1600" b="1" dirty="0" smtClean="0">
                <a:latin typeface="+mj-lt"/>
                <a:cs typeface="Arial" pitchFamily="34" charset="0"/>
              </a:rPr>
              <a:t>，优惠额度增加</a:t>
            </a:r>
            <a:r>
              <a:rPr lang="en-US" altLang="zh-CN" sz="1600" b="1" dirty="0" smtClean="0">
                <a:latin typeface="+mj-lt"/>
                <a:cs typeface="Arial" pitchFamily="34" charset="0"/>
              </a:rPr>
              <a:t>169</a:t>
            </a:r>
            <a:r>
              <a:rPr lang="zh-CN" altLang="en-US" sz="1600" b="1" dirty="0" smtClean="0">
                <a:latin typeface="+mj-lt"/>
                <a:cs typeface="Arial" pitchFamily="34" charset="0"/>
              </a:rPr>
              <a:t>元。</a:t>
            </a: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smtClean="0"/>
              <a:t>A00</a:t>
            </a:r>
            <a:r>
              <a:rPr lang="zh-CN" altLang="en-US" sz="1400" dirty="0" smtClean="0"/>
              <a:t>级别市场的整体优惠小幅</a:t>
            </a:r>
            <a:r>
              <a:rPr lang="zh-CN" altLang="en-US" sz="1400" dirty="0"/>
              <a:t>增加</a:t>
            </a:r>
            <a:r>
              <a:rPr lang="zh-CN" altLang="en-US" sz="1400" dirty="0" smtClean="0"/>
              <a:t>，主要受权重</a:t>
            </a:r>
            <a:r>
              <a:rPr lang="zh-CN" altLang="en-US" sz="1400" dirty="0"/>
              <a:t>车型比亚迪 </a:t>
            </a:r>
            <a:r>
              <a:rPr lang="en-US" altLang="zh-CN" sz="1400" dirty="0"/>
              <a:t>F0</a:t>
            </a:r>
            <a:r>
              <a:rPr lang="zh-CN" altLang="en-US" sz="1400" dirty="0" smtClean="0">
                <a:ea typeface="微软雅黑" pitchFamily="34" charset="-122"/>
              </a:rPr>
              <a:t>的影响</a:t>
            </a:r>
            <a:r>
              <a:rPr lang="zh-CN" altLang="en-US" sz="1400" dirty="0" smtClean="0"/>
              <a:t>。</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zh-CN" altLang="en-US" sz="1400" dirty="0"/>
              <a:t>权重车型比亚迪 </a:t>
            </a:r>
            <a:r>
              <a:rPr lang="en-US" altLang="zh-CN" sz="1400" dirty="0" smtClean="0"/>
              <a:t>F0</a:t>
            </a:r>
            <a:r>
              <a:rPr lang="zh-CN" altLang="en-US" sz="1400" dirty="0"/>
              <a:t>在级别内销量</a:t>
            </a:r>
            <a:r>
              <a:rPr lang="zh-CN" altLang="en-US" sz="1400" dirty="0" smtClean="0"/>
              <a:t>权重提升</a:t>
            </a:r>
            <a:r>
              <a:rPr lang="zh-CN" altLang="en-US" sz="1400" dirty="0"/>
              <a:t>，市场</a:t>
            </a:r>
            <a:r>
              <a:rPr lang="zh-CN" altLang="en-US" sz="1400" dirty="0" smtClean="0"/>
              <a:t>份额随之上涨</a:t>
            </a:r>
            <a:r>
              <a:rPr lang="zh-CN" altLang="en-US" sz="1400" dirty="0"/>
              <a:t>，直接拉高了级别整体优惠幅度</a:t>
            </a:r>
            <a:r>
              <a:rPr lang="zh-CN" altLang="en-US" sz="1400" dirty="0" smtClean="0"/>
              <a:t>。</a:t>
            </a:r>
            <a:endParaRPr lang="en-US" altLang="zh-CN" sz="1400" dirty="0" smtClean="0"/>
          </a:p>
        </p:txBody>
      </p:sp>
    </p:spTree>
    <p:extLst>
      <p:ext uri="{BB962C8B-B14F-4D97-AF65-F5344CB8AC3E}">
        <p14:creationId xmlns:p14="http://schemas.microsoft.com/office/powerpoint/2010/main" val="37595827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16</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QQ</a:t>
            </a:r>
            <a:r>
              <a:rPr lang="zh-CN" altLang="en-US" b="1" dirty="0">
                <a:solidFill>
                  <a:srgbClr val="075A77"/>
                </a:solidFill>
                <a:latin typeface="+mn-ea"/>
                <a:ea typeface="+mn-ea"/>
              </a:rPr>
              <a:t>、奔奔迷你</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7" name="TextBox 36"/>
          <p:cNvSpPr txBox="1"/>
          <p:nvPr/>
        </p:nvSpPr>
        <p:spPr>
          <a:xfrm>
            <a:off x="500064" y="928690"/>
            <a:ext cx="1143000" cy="307777"/>
          </a:xfrm>
          <a:prstGeom prst="rect">
            <a:avLst/>
          </a:prstGeom>
          <a:noFill/>
        </p:spPr>
        <p:txBody>
          <a:bodyPr>
            <a:spAutoFit/>
          </a:bodyPr>
          <a:lstStyle/>
          <a:p>
            <a:pPr>
              <a:defRPr/>
            </a:pPr>
            <a:r>
              <a:rPr lang="en-US" altLang="zh-CN" sz="1400" b="1" dirty="0" smtClean="0">
                <a:solidFill>
                  <a:prstClr val="black"/>
                </a:solidFill>
                <a:latin typeface="Calibri"/>
                <a:ea typeface="华文细黑" pitchFamily="2" charset="-122"/>
              </a:rPr>
              <a:t>QQ</a:t>
            </a:r>
            <a:endParaRPr lang="en-US" altLang="zh-CN" sz="1400" b="1" dirty="0">
              <a:solidFill>
                <a:prstClr val="black"/>
              </a:solidFill>
              <a:latin typeface="Calibri"/>
              <a:ea typeface="华文细黑" pitchFamily="2" charset="-122"/>
            </a:endParaRPr>
          </a:p>
        </p:txBody>
      </p:sp>
      <p:sp>
        <p:nvSpPr>
          <p:cNvPr id="39" name="TextBox 38"/>
          <p:cNvSpPr txBox="1"/>
          <p:nvPr/>
        </p:nvSpPr>
        <p:spPr>
          <a:xfrm>
            <a:off x="395288" y="3714752"/>
            <a:ext cx="1143000" cy="267702"/>
          </a:xfrm>
          <a:prstGeom prst="rect">
            <a:avLst/>
          </a:prstGeom>
          <a:noFill/>
        </p:spPr>
        <p:txBody>
          <a:bodyPr>
            <a:spAutoFit/>
          </a:bodyPr>
          <a:lstStyle/>
          <a:p>
            <a:pPr>
              <a:defRPr/>
            </a:pPr>
            <a:r>
              <a:rPr lang="zh-CN" altLang="en-US" sz="1400" b="1" dirty="0" smtClean="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smtClean="0">
                <a:solidFill>
                  <a:prstClr val="black"/>
                </a:solidFill>
                <a:latin typeface="Calibri"/>
                <a:ea typeface="华文细黑" pitchFamily="2" charset="-122"/>
              </a:rPr>
              <a:t>2011</a:t>
            </a:r>
            <a:r>
              <a:rPr lang="zh-CN" altLang="en-US" sz="1000" dirty="0" smtClean="0">
                <a:solidFill>
                  <a:prstClr val="black"/>
                </a:solidFill>
                <a:latin typeface="Calibri"/>
                <a:ea typeface="华文细黑" pitchFamily="2" charset="-122"/>
              </a:rPr>
              <a:t>年</a:t>
            </a:r>
            <a:r>
              <a:rPr lang="zh-CN" altLang="en-US" sz="1000" dirty="0">
                <a:solidFill>
                  <a:prstClr val="black"/>
                </a:solidFill>
                <a:latin typeface="Calibri"/>
                <a:ea typeface="华文细黑" pitchFamily="2" charset="-122"/>
              </a:rPr>
              <a:t>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0896" y="3789369"/>
            <a:ext cx="1440904" cy="792497"/>
          </a:xfrm>
          <a:prstGeom prst="rect">
            <a:avLst/>
          </a:prstGeom>
          <a:noFill/>
        </p:spPr>
      </p:pic>
      <p:pic>
        <p:nvPicPr>
          <p:cNvPr id="6147" name="Picture 3" descr="\\user\mydoc\zhouty\桌面\19141699179793_191166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981079"/>
            <a:ext cx="1368896" cy="928066"/>
          </a:xfrm>
          <a:prstGeom prst="rect">
            <a:avLst/>
          </a:prstGeom>
          <a:noFill/>
        </p:spPr>
      </p:pic>
      <p:sp>
        <p:nvSpPr>
          <p:cNvPr id="17" name="矩形 16"/>
          <p:cNvSpPr/>
          <p:nvPr/>
        </p:nvSpPr>
        <p:spPr>
          <a:xfrm>
            <a:off x="509343" y="1950928"/>
            <a:ext cx="3071812" cy="1126462"/>
          </a:xfrm>
          <a:prstGeom prst="rect">
            <a:avLst/>
          </a:prstGeom>
          <a:noFill/>
          <a:ln>
            <a:noFill/>
          </a:ln>
        </p:spPr>
        <p:txBody>
          <a:bodyPr>
            <a:spAutoFit/>
          </a:bodyPr>
          <a:lstStyle/>
          <a:p>
            <a:pPr marL="179388" indent="-179388" algn="l">
              <a:buFont typeface="Wingdings" pitchFamily="2" charset="2"/>
              <a:buChar char="n"/>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35,200</a:t>
            </a:r>
          </a:p>
          <a:p>
            <a:pPr marL="179388" indent="-179388" algn="l">
              <a:buFont typeface="Wingdings" pitchFamily="2" charset="2"/>
              <a:buChar char="n"/>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-4.9%</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a:t>
            </a:r>
            <a:r>
              <a:rPr lang="zh-CN" altLang="en-US" sz="1400" dirty="0">
                <a:solidFill>
                  <a:srgbClr val="5F5F5F"/>
                </a:solidFill>
                <a:ea typeface="华文细黑" pitchFamily="2" charset="-122"/>
              </a:rPr>
              <a:t>城市促销活动：</a:t>
            </a:r>
            <a:endParaRPr lang="en-US" altLang="zh-CN" sz="1400" dirty="0">
              <a:solidFill>
                <a:srgbClr val="5F5F5F"/>
              </a:solidFill>
              <a:ea typeface="华文细黑" pitchFamily="2" charset="-122"/>
            </a:endParaRPr>
          </a:p>
          <a:p>
            <a:pPr algn="l"/>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杭州</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algn="l"/>
            <a:r>
              <a:rPr lang="zh-CN" altLang="en-US" sz="1400" dirty="0" smtClean="0">
                <a:solidFill>
                  <a:srgbClr val="5F5F5F"/>
                </a:solidFill>
                <a:ea typeface="华文细黑" pitchFamily="2" charset="-122"/>
              </a:rPr>
              <a:t>    苏州：赠送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p:txBody>
      </p:sp>
      <p:sp>
        <p:nvSpPr>
          <p:cNvPr id="18" name="矩形 17"/>
          <p:cNvSpPr/>
          <p:nvPr/>
        </p:nvSpPr>
        <p:spPr>
          <a:xfrm>
            <a:off x="500064" y="4709463"/>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40,508</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-5.4%</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徐州</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smtClean="0">
                <a:solidFill>
                  <a:srgbClr val="5F5F5F"/>
                </a:solidFill>
                <a:ea typeface="华文细黑" pitchFamily="2" charset="-122"/>
              </a:rPr>
              <a:t>上海：赠送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graphicFrame>
        <p:nvGraphicFramePr>
          <p:cNvPr id="21" name="图表 34"/>
          <p:cNvGraphicFramePr>
            <a:graphicFrameLocks/>
          </p:cNvGraphicFramePr>
          <p:nvPr>
            <p:extLst>
              <p:ext uri="{D42A27DB-BD31-4B8C-83A1-F6EECF244321}">
                <p14:modId xmlns:p14="http://schemas.microsoft.com/office/powerpoint/2010/main" val="1654692731"/>
              </p:ext>
            </p:extLst>
          </p:nvPr>
        </p:nvGraphicFramePr>
        <p:xfrm>
          <a:off x="3429000" y="1000127"/>
          <a:ext cx="521493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图表 35"/>
          <p:cNvGraphicFramePr>
            <a:graphicFrameLocks/>
          </p:cNvGraphicFramePr>
          <p:nvPr>
            <p:extLst>
              <p:ext uri="{D42A27DB-BD31-4B8C-83A1-F6EECF244321}">
                <p14:modId xmlns:p14="http://schemas.microsoft.com/office/powerpoint/2010/main" val="804222721"/>
              </p:ext>
            </p:extLst>
          </p:nvPr>
        </p:nvGraphicFramePr>
        <p:xfrm>
          <a:off x="3491310" y="3714752"/>
          <a:ext cx="5224066" cy="2543254"/>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4849156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3"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l="4313" r="4347" b="9563"/>
          <a:stretch>
            <a:fillRect/>
          </a:stretch>
        </p:blipFill>
        <p:spPr bwMode="auto">
          <a:xfrm>
            <a:off x="1258889" y="981076"/>
            <a:ext cx="1656928" cy="867733"/>
          </a:xfrm>
          <a:prstGeom prst="rect">
            <a:avLst/>
          </a:prstGeom>
          <a:noFill/>
          <a:ln w="9525">
            <a:noFill/>
            <a:miter lim="800000"/>
            <a:headEnd/>
            <a:tailEnd/>
          </a:ln>
        </p:spPr>
      </p:pic>
      <p:sp>
        <p:nvSpPr>
          <p:cNvPr id="1331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042C0E5A-27B7-4E18-9F81-9DA2D3B8B410}" type="slidenum">
              <a:rPr lang="zh-CN" altLang="en-US" smtClean="0"/>
              <a:pPr/>
              <a:t>17</a:t>
            </a:fld>
            <a:endParaRPr lang="zh-CN" altLang="en-US" smtClean="0"/>
          </a:p>
        </p:txBody>
      </p:sp>
      <p:sp>
        <p:nvSpPr>
          <p:cNvPr id="3" name="标题 2"/>
          <p:cNvSpPr>
            <a:spLocks noGrp="1"/>
          </p:cNvSpPr>
          <p:nvPr>
            <p:ph type="title" idx="4294967295"/>
          </p:nvPr>
        </p:nvSpPr>
        <p:spPr>
          <a:xfrm>
            <a:off x="1188132" y="296652"/>
            <a:ext cx="5868144"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F0</a:t>
            </a:r>
            <a:r>
              <a:rPr lang="zh-CN" altLang="en-US" b="1" dirty="0">
                <a:solidFill>
                  <a:srgbClr val="075A77"/>
                </a:solidFill>
                <a:latin typeface="+mn-ea"/>
                <a:ea typeface="+mn-ea"/>
              </a:rPr>
              <a:t>、奥拓</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4" name="TextBox 13"/>
          <p:cNvSpPr txBox="1"/>
          <p:nvPr/>
        </p:nvSpPr>
        <p:spPr>
          <a:xfrm>
            <a:off x="548680" y="92869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smtClean="0">
                <a:solidFill>
                  <a:srgbClr val="000000"/>
                </a:solidFill>
                <a:latin typeface="Calibri"/>
                <a:ea typeface="华文细黑" pitchFamily="2" charset="-122"/>
              </a:rPr>
              <a:t>F0</a:t>
            </a:r>
            <a:endParaRPr lang="en-US" altLang="zh-CN" sz="1400" b="1" dirty="0">
              <a:solidFill>
                <a:srgbClr val="000000"/>
              </a:solidFill>
              <a:latin typeface="Calibri"/>
              <a:ea typeface="华文细黑" pitchFamily="2" charset="-122"/>
            </a:endParaRPr>
          </a:p>
        </p:txBody>
      </p:sp>
      <p:sp>
        <p:nvSpPr>
          <p:cNvPr id="10" name="矩形 9"/>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TextBox 15"/>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奥拓</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graphicFrame>
        <p:nvGraphicFramePr>
          <p:cNvPr id="18" name="对象 4"/>
          <p:cNvGraphicFramePr>
            <a:graphicFrameLocks/>
          </p:cNvGraphicFramePr>
          <p:nvPr>
            <p:extLst>
              <p:ext uri="{D42A27DB-BD31-4B8C-83A1-F6EECF244321}">
                <p14:modId xmlns:p14="http://schemas.microsoft.com/office/powerpoint/2010/main" val="1050464096"/>
              </p:ext>
            </p:extLst>
          </p:nvPr>
        </p:nvGraphicFramePr>
        <p:xfrm>
          <a:off x="3500438" y="1000127"/>
          <a:ext cx="5143500" cy="2416175"/>
        </p:xfrm>
        <a:graphic>
          <a:graphicData uri="http://schemas.openxmlformats.org/drawingml/2006/chart">
            <c:chart xmlns:c="http://schemas.openxmlformats.org/drawingml/2006/chart" xmlns:r="http://schemas.openxmlformats.org/officeDocument/2006/relationships" r:id="rId3"/>
          </a:graphicData>
        </a:graphic>
      </p:graphicFrame>
      <p:pic>
        <p:nvPicPr>
          <p:cNvPr id="7170" name="Picture 2" descr="\\user\mydoc\zhouty\桌面\11492811790035_2318563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3789365"/>
            <a:ext cx="1440904" cy="849491"/>
          </a:xfrm>
          <a:prstGeom prst="rect">
            <a:avLst/>
          </a:prstGeom>
          <a:noFill/>
        </p:spPr>
      </p:pic>
      <p:sp>
        <p:nvSpPr>
          <p:cNvPr id="19" name="矩形 18"/>
          <p:cNvSpPr/>
          <p:nvPr/>
        </p:nvSpPr>
        <p:spPr>
          <a:xfrm>
            <a:off x="500064" y="1972579"/>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34,742</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1.1%</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昆明</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a:t>
            </a:r>
            <a:r>
              <a:rPr lang="zh-CN" altLang="en-US" sz="1400" dirty="0">
                <a:solidFill>
                  <a:srgbClr val="5F5F5F"/>
                </a:solidFill>
                <a:ea typeface="华文细黑" pitchFamily="2" charset="-122"/>
              </a:rPr>
              <a:t>礼</a:t>
            </a:r>
            <a:r>
              <a:rPr lang="zh-CN" altLang="en-US" sz="1400" dirty="0" smtClean="0">
                <a:solidFill>
                  <a:srgbClr val="5F5F5F"/>
                </a:solidFill>
                <a:ea typeface="华文细黑" pitchFamily="2" charset="-122"/>
              </a:rPr>
              <a:t>包</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21" name="矩形 20"/>
          <p:cNvSpPr/>
          <p:nvPr/>
        </p:nvSpPr>
        <p:spPr>
          <a:xfrm>
            <a:off x="500064" y="4708883"/>
            <a:ext cx="3071812" cy="116955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42,185</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-2.8%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北京：赠送</a:t>
            </a:r>
            <a:r>
              <a:rPr lang="en-US" altLang="zh-CN" sz="1400" dirty="0" smtClean="0">
                <a:solidFill>
                  <a:srgbClr val="5F5F5F"/>
                </a:solidFill>
                <a:ea typeface="华文细黑" pitchFamily="2" charset="-122"/>
              </a:rPr>
              <a:t>3000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合肥</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3000</a:t>
            </a:r>
            <a:r>
              <a:rPr lang="zh-CN" altLang="en-US" sz="1400" dirty="0">
                <a:solidFill>
                  <a:srgbClr val="5F5F5F"/>
                </a:solidFill>
                <a:ea typeface="华文细黑" pitchFamily="2" charset="-122"/>
              </a:rPr>
              <a:t>元礼包</a:t>
            </a:r>
            <a:endParaRPr lang="en-US" altLang="zh-CN" sz="1400" dirty="0" smtClean="0">
              <a:solidFill>
                <a:srgbClr val="5F5F5F"/>
              </a:solidFill>
              <a:ea typeface="华文细黑" pitchFamily="2" charset="-122"/>
            </a:endParaRPr>
          </a:p>
        </p:txBody>
      </p:sp>
      <p:graphicFrame>
        <p:nvGraphicFramePr>
          <p:cNvPr id="22" name="对象 3"/>
          <p:cNvGraphicFramePr>
            <a:graphicFrameLocks/>
          </p:cNvGraphicFramePr>
          <p:nvPr>
            <p:extLst>
              <p:ext uri="{D42A27DB-BD31-4B8C-83A1-F6EECF244321}">
                <p14:modId xmlns:p14="http://schemas.microsoft.com/office/powerpoint/2010/main" val="3536796909"/>
              </p:ext>
            </p:extLst>
          </p:nvPr>
        </p:nvGraphicFramePr>
        <p:xfrm>
          <a:off x="3429000" y="3786192"/>
          <a:ext cx="5214938"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719358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9022" name="think-cell Slide" r:id="rId14" imgW="270" imgH="270" progId="">
                  <p:embed/>
                </p:oleObj>
              </mc:Choice>
              <mc:Fallback>
                <p:oleObj name="think-cell Slide" r:id="rId14" imgW="270" imgH="270" progId="">
                  <p:embed/>
                  <p:pic>
                    <p:nvPicPr>
                      <p:cNvPr id="0" name="Picture 202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111430548"/>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18</a:t>
            </a:fld>
            <a:endParaRPr lang="zh-CN" altLang="en-US" smtClean="0"/>
          </a:p>
        </p:txBody>
      </p:sp>
      <p:sp>
        <p:nvSpPr>
          <p:cNvPr id="2" name="标题 1"/>
          <p:cNvSpPr>
            <a:spLocks noGrp="1"/>
          </p:cNvSpPr>
          <p:nvPr>
            <p:ph type="title" idx="4294967295"/>
            <p:custDataLst>
              <p:tags r:id="rId5"/>
            </p:custDataLst>
          </p:nvPr>
        </p:nvSpPr>
        <p:spPr>
          <a:xfrm>
            <a:off x="1166936" y="296652"/>
            <a:ext cx="538274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7"/>
            </p:custDataLst>
          </p:nvPr>
        </p:nvGrpSpPr>
        <p:grpSpPr bwMode="auto">
          <a:xfrm>
            <a:off x="2411065" y="3166492"/>
            <a:ext cx="4308475" cy="386002"/>
            <a:chOff x="2330450" y="2103438"/>
            <a:chExt cx="4308475" cy="386002"/>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96010"/>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113610"/>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53147"/>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3" name="Text Box 69"/>
          <p:cNvSpPr txBox="1">
            <a:spLocks noChangeArrowheads="1"/>
          </p:cNvSpPr>
          <p:nvPr>
            <p:custDataLst>
              <p:tags r:id="rId11"/>
            </p:custDataLst>
          </p:nvPr>
        </p:nvSpPr>
        <p:spPr bwMode="auto">
          <a:xfrm>
            <a:off x="8537079" y="4958035"/>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5" name="内容占位符 2"/>
          <p:cNvSpPr txBox="1">
            <a:spLocks/>
          </p:cNvSpPr>
          <p:nvPr>
            <p:custDataLst>
              <p:tags r:id="rId12"/>
            </p:custDataLst>
          </p:nvPr>
        </p:nvSpPr>
        <p:spPr>
          <a:xfrm>
            <a:off x="395288" y="836613"/>
            <a:ext cx="8355012" cy="2089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a:t>
            </a:r>
            <a:r>
              <a:rPr lang="zh-CN" altLang="en-US" sz="1600" b="1" dirty="0" smtClean="0">
                <a:latin typeface="+mj-lt"/>
              </a:rPr>
              <a:t> </a:t>
            </a:r>
            <a:r>
              <a:rPr lang="en-US" altLang="zh-CN" sz="1600" b="1" dirty="0" smtClean="0">
                <a:latin typeface="+mj-lt"/>
              </a:rPr>
              <a:t>GAIN·4</a:t>
            </a:r>
            <a:r>
              <a:rPr lang="zh-CN" altLang="en-US" sz="1600" b="1" dirty="0" smtClean="0">
                <a:latin typeface="+mj-lt"/>
              </a:rPr>
              <a:t>月</a:t>
            </a:r>
            <a:r>
              <a:rPr lang="en-US" altLang="zh-CN" sz="1600" b="1" dirty="0" smtClean="0">
                <a:latin typeface="+mj-lt"/>
              </a:rPr>
              <a:t>A0</a:t>
            </a:r>
            <a:r>
              <a:rPr lang="zh-CN" altLang="en-US" sz="1600" b="1" dirty="0" smtClean="0">
                <a:latin typeface="+mj-lt"/>
              </a:rPr>
              <a:t>级别市场价格变化指数为</a:t>
            </a:r>
            <a:r>
              <a:rPr lang="en-US" altLang="zh-CN" sz="1600" b="1" dirty="0" smtClean="0">
                <a:latin typeface="+mj-lt"/>
              </a:rPr>
              <a:t>-2.49</a:t>
            </a:r>
            <a:r>
              <a:rPr lang="zh-CN" altLang="en-US" sz="1600" b="1" dirty="0" smtClean="0">
                <a:latin typeface="+mj-lt"/>
              </a:rPr>
              <a:t>，环比上升</a:t>
            </a:r>
            <a:r>
              <a:rPr lang="en-US" altLang="zh-CN" sz="1600" b="1" dirty="0" smtClean="0">
                <a:latin typeface="+mj-lt"/>
              </a:rPr>
              <a:t>7.3%</a:t>
            </a:r>
            <a:r>
              <a:rPr lang="zh-CN" altLang="en-US" sz="1600" b="1" dirty="0" smtClean="0">
                <a:latin typeface="+mj-lt"/>
              </a:rPr>
              <a:t>，市场均价由</a:t>
            </a:r>
            <a:r>
              <a:rPr lang="en-US" altLang="zh-CN" sz="1600" b="1" dirty="0" smtClean="0"/>
              <a:t>6.36</a:t>
            </a:r>
            <a:r>
              <a:rPr lang="zh-CN" altLang="en-US" sz="1600" b="1" dirty="0" smtClean="0">
                <a:latin typeface="+mj-lt"/>
              </a:rPr>
              <a:t>万增加至</a:t>
            </a:r>
            <a:r>
              <a:rPr lang="en-US" altLang="zh-CN" sz="1600" b="1" dirty="0" smtClean="0">
                <a:latin typeface="+mj-lt"/>
              </a:rPr>
              <a:t>6.82</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en-US" altLang="zh-CN" sz="1400" dirty="0" smtClean="0"/>
              <a:t>A0</a:t>
            </a:r>
            <a:r>
              <a:rPr lang="zh-CN" altLang="en-US" sz="1400" dirty="0" smtClean="0"/>
              <a:t>级市场整体</a:t>
            </a:r>
            <a:r>
              <a:rPr lang="zh-CN" altLang="en-US" sz="1400" dirty="0" smtClean="0"/>
              <a:t>成交价上升，</a:t>
            </a:r>
            <a:r>
              <a:rPr lang="zh-CN" altLang="en-US" sz="1400" dirty="0" smtClean="0"/>
              <a:t>主要受权重</a:t>
            </a:r>
            <a:r>
              <a:rPr lang="zh-CN" altLang="en-US" sz="1400" dirty="0"/>
              <a:t>车型飞</a:t>
            </a:r>
            <a:r>
              <a:rPr lang="zh-CN" altLang="en-US" sz="1400" dirty="0" smtClean="0"/>
              <a:t>度、</a:t>
            </a:r>
            <a:r>
              <a:rPr lang="zh-CN" altLang="en-US" sz="1400" dirty="0"/>
              <a:t>瑞纳 </a:t>
            </a:r>
            <a:r>
              <a:rPr lang="en-US" altLang="zh-CN" sz="1400" dirty="0"/>
              <a:t>NB</a:t>
            </a:r>
            <a:r>
              <a:rPr lang="zh-CN" altLang="en-US" sz="1400" dirty="0" smtClean="0"/>
              <a:t>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en-US" altLang="zh-CN" sz="1400" dirty="0" smtClean="0"/>
              <a:t>16</a:t>
            </a:r>
            <a:r>
              <a:rPr lang="zh-CN" altLang="en-US" sz="1400" dirty="0" smtClean="0"/>
              <a:t>款</a:t>
            </a:r>
            <a:r>
              <a:rPr lang="en-US" altLang="zh-CN" sz="1400" dirty="0" smtClean="0"/>
              <a:t>MG3</a:t>
            </a:r>
            <a:r>
              <a:rPr lang="zh-CN" altLang="en-US" sz="1400" dirty="0" smtClean="0"/>
              <a:t>改款上市，终端暂未出现优惠，另外</a:t>
            </a:r>
            <a:r>
              <a:rPr lang="zh-CN" altLang="en-US" sz="1400" dirty="0"/>
              <a:t>权重车型飞</a:t>
            </a:r>
            <a:r>
              <a:rPr lang="zh-CN" altLang="en-US" sz="1400" dirty="0" smtClean="0"/>
              <a:t>度、</a:t>
            </a:r>
            <a:r>
              <a:rPr lang="zh-CN" altLang="en-US" sz="1400" dirty="0"/>
              <a:t>瑞纳 </a:t>
            </a:r>
            <a:r>
              <a:rPr lang="en-US" altLang="zh-CN" sz="1400" dirty="0" smtClean="0"/>
              <a:t>NB</a:t>
            </a:r>
            <a:r>
              <a:rPr lang="zh-CN" altLang="en-US" sz="1400" dirty="0" smtClean="0"/>
              <a:t>在级别内销量权重小幅增加，使得级别整体价格指数走高。</a:t>
            </a:r>
            <a:endParaRPr lang="en-US" altLang="zh-CN" sz="1400" dirty="0" smtClean="0"/>
          </a:p>
        </p:txBody>
      </p:sp>
      <p:sp>
        <p:nvSpPr>
          <p:cNvPr id="20" name="矩形 19"/>
          <p:cNvSpPr/>
          <p:nvPr/>
        </p:nvSpPr>
        <p:spPr>
          <a:xfrm>
            <a:off x="1216506" y="5677088"/>
            <a:ext cx="524504" cy="203133"/>
          </a:xfrm>
          <a:prstGeom prst="rect">
            <a:avLst/>
          </a:prstGeom>
        </p:spPr>
        <p:txBody>
          <a:bodyPr wrap="none">
            <a:spAutoFit/>
          </a:bodyPr>
          <a:lstStyle/>
          <a:p>
            <a:r>
              <a:rPr lang="en-US" altLang="zh-CN" sz="900" dirty="0" smtClean="0">
                <a:solidFill>
                  <a:srgbClr val="FF9933"/>
                </a:solidFill>
                <a:latin typeface="+mn-lt"/>
              </a:rPr>
              <a:t>6.54</a:t>
            </a:r>
            <a:r>
              <a:rPr lang="zh-CN" altLang="en-US" sz="900" dirty="0" smtClean="0">
                <a:solidFill>
                  <a:srgbClr val="FF9933"/>
                </a:solidFill>
                <a:latin typeface="+mn-lt"/>
              </a:rPr>
              <a:t>万</a:t>
            </a:r>
            <a:endParaRPr lang="zh-CN" altLang="en-US" sz="900" dirty="0">
              <a:solidFill>
                <a:srgbClr val="FF9933"/>
              </a:solidFill>
              <a:latin typeface="+mn-lt"/>
            </a:endParaRPr>
          </a:p>
        </p:txBody>
      </p:sp>
    </p:spTree>
    <p:extLst>
      <p:ext uri="{BB962C8B-B14F-4D97-AF65-F5344CB8AC3E}">
        <p14:creationId xmlns:p14="http://schemas.microsoft.com/office/powerpoint/2010/main" val="344135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4139" name="think-cell Slide" r:id="rId15" imgW="270" imgH="270" progId="">
                  <p:embed/>
                </p:oleObj>
              </mc:Choice>
              <mc:Fallback>
                <p:oleObj name="think-cell Slide" r:id="rId15" imgW="270" imgH="270" progId="">
                  <p:embed/>
                  <p:pic>
                    <p:nvPicPr>
                      <p:cNvPr id="0" name="Picture 202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080394020"/>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7"/>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19</a:t>
            </a:fld>
            <a:endParaRPr lang="zh-CN" altLang="en-US" smtClean="0"/>
          </a:p>
        </p:txBody>
      </p:sp>
      <p:sp>
        <p:nvSpPr>
          <p:cNvPr id="2" name="标题 1"/>
          <p:cNvSpPr>
            <a:spLocks noGrp="1"/>
          </p:cNvSpPr>
          <p:nvPr>
            <p:ph type="title" idx="4294967295"/>
            <p:custDataLst>
              <p:tags r:id="rId5"/>
            </p:custDataLst>
          </p:nvPr>
        </p:nvSpPr>
        <p:spPr>
          <a:xfrm>
            <a:off x="1188132" y="296652"/>
            <a:ext cx="5472100"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7"/>
            </p:custDataLst>
          </p:nvPr>
        </p:nvGrpSpPr>
        <p:grpSpPr bwMode="auto">
          <a:xfrm>
            <a:off x="2413004" y="3153792"/>
            <a:ext cx="4308475" cy="386002"/>
            <a:chOff x="2330450" y="2103438"/>
            <a:chExt cx="4308475" cy="386002"/>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8"/>
            </p:custDataLst>
          </p:nvPr>
        </p:nvSpPr>
        <p:spPr bwMode="auto">
          <a:xfrm>
            <a:off x="8316417" y="3987452"/>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9"/>
            </p:custDataLst>
          </p:nvPr>
        </p:nvSpPr>
        <p:spPr bwMode="auto">
          <a:xfrm rot="10800000">
            <a:off x="8316417" y="5105052"/>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10"/>
            </p:custDataLst>
          </p:nvPr>
        </p:nvSpPr>
        <p:spPr bwMode="auto">
          <a:xfrm>
            <a:off x="8527554" y="3944589"/>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4" name="Text Box 69"/>
          <p:cNvSpPr txBox="1">
            <a:spLocks noChangeArrowheads="1"/>
          </p:cNvSpPr>
          <p:nvPr>
            <p:custDataLst>
              <p:tags r:id="rId11"/>
            </p:custDataLst>
          </p:nvPr>
        </p:nvSpPr>
        <p:spPr bwMode="auto">
          <a:xfrm>
            <a:off x="8524379" y="4949477"/>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GAIN·4</a:t>
            </a:r>
            <a:r>
              <a:rPr lang="zh-CN" altLang="en-US" sz="1600" b="1" dirty="0" smtClean="0">
                <a:latin typeface="+mj-lt"/>
              </a:rPr>
              <a:t>月</a:t>
            </a:r>
            <a:r>
              <a:rPr lang="en-US" altLang="zh-CN" sz="1600" b="1" dirty="0" smtClean="0">
                <a:latin typeface="+mj-lt"/>
              </a:rPr>
              <a:t>A0</a:t>
            </a:r>
            <a:r>
              <a:rPr lang="zh-CN" altLang="en-US" sz="1600" b="1" dirty="0" smtClean="0">
                <a:latin typeface="+mj-lt"/>
              </a:rPr>
              <a:t>级别终端优惠指数为</a:t>
            </a:r>
            <a:r>
              <a:rPr lang="en-US" altLang="zh-CN" sz="1600" b="1" dirty="0" smtClean="0">
                <a:latin typeface="+mj-lt"/>
              </a:rPr>
              <a:t>-3.26</a:t>
            </a:r>
            <a:r>
              <a:rPr lang="zh-CN" altLang="en-US" sz="1600" b="1" dirty="0" smtClean="0">
                <a:latin typeface="+mj-lt"/>
              </a:rPr>
              <a:t>，环比下降</a:t>
            </a:r>
            <a:r>
              <a:rPr lang="en-US" altLang="zh-CN" sz="1600" b="1" dirty="0" smtClean="0">
                <a:latin typeface="+mj-lt"/>
              </a:rPr>
              <a:t>9.4%</a:t>
            </a:r>
            <a:r>
              <a:rPr lang="zh-CN" altLang="en-US" sz="1600" b="1" dirty="0" smtClean="0">
                <a:latin typeface="+mj-lt"/>
              </a:rPr>
              <a:t>，优惠额度增加</a:t>
            </a:r>
            <a:r>
              <a:rPr lang="en-US" altLang="zh-CN" sz="1600" b="1" dirty="0" smtClean="0">
                <a:latin typeface="+mj-lt"/>
              </a:rPr>
              <a:t>1016</a:t>
            </a:r>
            <a:r>
              <a:rPr lang="zh-CN" altLang="en-US" sz="1600" b="1" dirty="0" smtClean="0">
                <a:latin typeface="+mj-lt"/>
              </a:rPr>
              <a:t>元。</a:t>
            </a: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smtClean="0"/>
              <a:t>A0</a:t>
            </a:r>
            <a:r>
              <a:rPr lang="zh-CN" altLang="en-US" sz="1400" dirty="0" smtClean="0"/>
              <a:t>级别市场的整体优惠小幅增加，主要受权重</a:t>
            </a:r>
            <a:r>
              <a:rPr lang="zh-CN" altLang="en-US" sz="1400" dirty="0"/>
              <a:t>车型瑞纳 </a:t>
            </a:r>
            <a:r>
              <a:rPr lang="en-US" altLang="zh-CN" sz="1400" dirty="0" smtClean="0"/>
              <a:t>NB</a:t>
            </a:r>
            <a:r>
              <a:rPr lang="zh-CN" altLang="en-US" sz="1400" dirty="0" smtClean="0"/>
              <a:t>、</a:t>
            </a:r>
            <a:r>
              <a:rPr lang="en-US" altLang="zh-CN" sz="1400" dirty="0" smtClean="0"/>
              <a:t>Polo </a:t>
            </a:r>
            <a:r>
              <a:rPr lang="en-US" altLang="zh-CN" sz="1400" dirty="0"/>
              <a:t>HB</a:t>
            </a:r>
            <a:r>
              <a:rPr lang="zh-CN" altLang="en-US" sz="1400" dirty="0" smtClean="0"/>
              <a:t>的影响。</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zh-CN" altLang="en-US" sz="1400" dirty="0"/>
              <a:t>权重车型瑞纳 </a:t>
            </a:r>
            <a:r>
              <a:rPr lang="en-US" altLang="zh-CN" sz="1400" dirty="0"/>
              <a:t>NB</a:t>
            </a:r>
            <a:r>
              <a:rPr lang="zh-CN" altLang="en-US" sz="1400" dirty="0"/>
              <a:t>、</a:t>
            </a:r>
            <a:r>
              <a:rPr lang="en-US" altLang="zh-CN" sz="1400" dirty="0"/>
              <a:t> Polo </a:t>
            </a:r>
            <a:r>
              <a:rPr lang="en-US" altLang="zh-CN" sz="1400" dirty="0" smtClean="0"/>
              <a:t>HB</a:t>
            </a:r>
            <a:r>
              <a:rPr lang="zh-CN" altLang="en-US" sz="1400" dirty="0" smtClean="0"/>
              <a:t>在级别内销量</a:t>
            </a:r>
            <a:r>
              <a:rPr lang="zh-CN" altLang="en-US" sz="1400" dirty="0"/>
              <a:t>权重小幅提升</a:t>
            </a:r>
            <a:r>
              <a:rPr lang="zh-CN" altLang="en-US" sz="1400" dirty="0" smtClean="0"/>
              <a:t>，市场份额</a:t>
            </a:r>
            <a:r>
              <a:rPr lang="zh-CN" altLang="en-US" sz="1400" dirty="0"/>
              <a:t>增加，一定程度上影响整体优惠额度</a:t>
            </a:r>
            <a:r>
              <a:rPr lang="zh-CN" altLang="en-US" sz="1400" dirty="0" smtClean="0"/>
              <a:t>。</a:t>
            </a:r>
            <a:endParaRPr lang="en-US" altLang="zh-CN" sz="1400" dirty="0" smtClean="0"/>
          </a:p>
        </p:txBody>
      </p:sp>
    </p:spTree>
    <p:extLst>
      <p:ext uri="{BB962C8B-B14F-4D97-AF65-F5344CB8AC3E}">
        <p14:creationId xmlns:p14="http://schemas.microsoft.com/office/powerpoint/2010/main" val="27422572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2</a:t>
            </a:fld>
            <a:endParaRPr lang="zh-CN" altLang="en-US" smtClean="0"/>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smtClean="0"/>
              <a:t>目录</a:t>
            </a:r>
            <a:endParaRPr lang="zh-CN" altLang="en-US" dirty="0"/>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20</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a:t>
            </a:r>
            <a:r>
              <a:rPr lang="zh-CN" altLang="en-US" b="1" dirty="0" smtClean="0">
                <a:solidFill>
                  <a:srgbClr val="075A77"/>
                </a:solidFill>
                <a:latin typeface="+mn-ea"/>
                <a:ea typeface="+mn-ea"/>
              </a:rPr>
              <a:t>欧</a:t>
            </a:r>
            <a:r>
              <a:rPr lang="en-US" altLang="zh-CN" b="1" dirty="0" smtClean="0">
                <a:solidFill>
                  <a:srgbClr val="075A77"/>
                </a:solidFill>
                <a:latin typeface="+mn-ea"/>
                <a:ea typeface="+mn-ea"/>
              </a:rPr>
              <a:t>3</a:t>
            </a:r>
            <a:endParaRPr lang="zh-CN" altLang="en-US" b="1" dirty="0">
              <a:solidFill>
                <a:srgbClr val="075A77"/>
              </a:solidFill>
              <a:latin typeface="+mn-ea"/>
              <a:ea typeface="+mn-ea"/>
            </a:endParaRP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7" name="图表 32"/>
          <p:cNvGraphicFramePr>
            <a:graphicFrameLocks/>
          </p:cNvGraphicFramePr>
          <p:nvPr>
            <p:extLst>
              <p:ext uri="{D42A27DB-BD31-4B8C-83A1-F6EECF244321}">
                <p14:modId xmlns:p14="http://schemas.microsoft.com/office/powerpoint/2010/main" val="2118716673"/>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467544"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95536"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赛</a:t>
            </a:r>
            <a:r>
              <a:rPr lang="zh-CN" altLang="en-US" sz="1400" b="1" dirty="0" smtClean="0">
                <a:solidFill>
                  <a:prstClr val="black"/>
                </a:solidFill>
                <a:latin typeface="Calibri"/>
                <a:ea typeface="华文细黑" pitchFamily="2" charset="-122"/>
              </a:rPr>
              <a:t>欧</a:t>
            </a:r>
            <a:r>
              <a:rPr lang="en-US" altLang="zh-CN" sz="1400" b="1" dirty="0" smtClean="0">
                <a:solidFill>
                  <a:prstClr val="black"/>
                </a:solidFill>
                <a:latin typeface="Calibri"/>
                <a:ea typeface="华文细黑" pitchFamily="2" charset="-122"/>
              </a:rPr>
              <a:t>3</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8323544169874_1632275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259632" y="1024240"/>
            <a:ext cx="1368896" cy="820584"/>
          </a:xfrm>
          <a:prstGeom prst="rect">
            <a:avLst/>
          </a:prstGeom>
          <a:noFill/>
        </p:spPr>
      </p:pic>
      <p:pic>
        <p:nvPicPr>
          <p:cNvPr id="1028" name="Picture 4" descr="\\user\mydoc\zhouty\桌面\0138216825_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3789364"/>
            <a:ext cx="1296888" cy="753032"/>
          </a:xfrm>
          <a:prstGeom prst="rect">
            <a:avLst/>
          </a:prstGeom>
          <a:noFill/>
        </p:spPr>
      </p:pic>
      <p:sp>
        <p:nvSpPr>
          <p:cNvPr id="19" name="矩形 18"/>
          <p:cNvSpPr/>
          <p:nvPr/>
        </p:nvSpPr>
        <p:spPr>
          <a:xfrm>
            <a:off x="500064" y="1971997"/>
            <a:ext cx="3071812" cy="116955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89,850</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1.6%</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广州</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厦门</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r>
              <a:rPr lang="en-US" altLang="zh-CN" sz="1400" dirty="0" smtClean="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500065" y="4851737"/>
            <a:ext cx="3063875" cy="1384995"/>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57,888</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合肥：赠送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广州：赠送</a:t>
            </a:r>
            <a:r>
              <a:rPr lang="en-US" altLang="zh-CN" sz="1400" dirty="0">
                <a:solidFill>
                  <a:srgbClr val="5F5F5F"/>
                </a:solidFill>
                <a:ea typeface="华文细黑" pitchFamily="2" charset="-122"/>
              </a:rPr>
              <a:t>8</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defRPr/>
            </a:pPr>
            <a:endParaRPr lang="zh-CN" altLang="en-US" sz="1400" dirty="0">
              <a:solidFill>
                <a:prstClr val="black"/>
              </a:solidFill>
              <a:ea typeface="华文细黑" pitchFamily="2" charset="-122"/>
            </a:endParaRPr>
          </a:p>
        </p:txBody>
      </p:sp>
      <p:graphicFrame>
        <p:nvGraphicFramePr>
          <p:cNvPr id="24" name="图表 34"/>
          <p:cNvGraphicFramePr>
            <a:graphicFrameLocks/>
          </p:cNvGraphicFramePr>
          <p:nvPr>
            <p:extLst>
              <p:ext uri="{D42A27DB-BD31-4B8C-83A1-F6EECF244321}">
                <p14:modId xmlns:p14="http://schemas.microsoft.com/office/powerpoint/2010/main" val="1421026353"/>
              </p:ext>
            </p:extLst>
          </p:nvPr>
        </p:nvGraphicFramePr>
        <p:xfrm>
          <a:off x="3444716" y="928690"/>
          <a:ext cx="5246688"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8341678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6" descr="锋范.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58888" y="3789368"/>
            <a:ext cx="1512912" cy="897789"/>
          </a:xfrm>
          <a:prstGeom prst="rect">
            <a:avLst/>
          </a:prstGeom>
          <a:noFill/>
          <a:ln w="9525">
            <a:noFill/>
            <a:miter lim="800000"/>
            <a:headEnd/>
            <a:tailEnd/>
          </a:ln>
        </p:spPr>
      </p:pic>
      <p:sp>
        <p:nvSpPr>
          <p:cNvPr id="1126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89069267-0594-4058-9775-C15586F3129C}" type="slidenum">
              <a:rPr lang="zh-CN" altLang="en-US" smtClean="0">
                <a:solidFill>
                  <a:srgbClr val="5F5F5F">
                    <a:tint val="75000"/>
                  </a:srgbClr>
                </a:solidFill>
              </a:rPr>
              <a:pPr/>
              <a:t>21</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184576"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级别重点车型经销商利润：瑞纳、锋范</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5" name="图表 11"/>
          <p:cNvGraphicFramePr>
            <a:graphicFrameLocks/>
          </p:cNvGraphicFramePr>
          <p:nvPr>
            <p:extLst>
              <p:ext uri="{D42A27DB-BD31-4B8C-83A1-F6EECF244321}">
                <p14:modId xmlns:p14="http://schemas.microsoft.com/office/powerpoint/2010/main" val="2143256586"/>
              </p:ext>
            </p:extLst>
          </p:nvPr>
        </p:nvGraphicFramePr>
        <p:xfrm>
          <a:off x="3429003" y="1000127"/>
          <a:ext cx="5246685"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12"/>
          <p:cNvGraphicFramePr>
            <a:graphicFrameLocks/>
          </p:cNvGraphicFramePr>
          <p:nvPr>
            <p:extLst>
              <p:ext uri="{D42A27DB-BD31-4B8C-83A1-F6EECF244321}">
                <p14:modId xmlns:p14="http://schemas.microsoft.com/office/powerpoint/2010/main" val="1169660370"/>
              </p:ext>
            </p:extLst>
          </p:nvPr>
        </p:nvGraphicFramePr>
        <p:xfrm>
          <a:off x="3347864" y="3715657"/>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瑞纳</a:t>
            </a:r>
            <a:endParaRPr lang="en-US" altLang="zh-CN" sz="1400" b="1" dirty="0">
              <a:solidFill>
                <a:prstClr val="black"/>
              </a:solidFill>
              <a:latin typeface="Calibri"/>
              <a:ea typeface="华文细黑" pitchFamily="2" charset="-122"/>
            </a:endParaRPr>
          </a:p>
        </p:txBody>
      </p:sp>
      <p:sp>
        <p:nvSpPr>
          <p:cNvPr id="16" name="TextBox 15"/>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锋范</a:t>
            </a:r>
            <a:endParaRPr lang="en-US" altLang="zh-CN" sz="1400" b="1" dirty="0">
              <a:solidFill>
                <a:prstClr val="black"/>
              </a:solidFill>
              <a:latin typeface="Calibri"/>
              <a:ea typeface="华文细黑" pitchFamily="2" charset="-122"/>
            </a:endParaRPr>
          </a:p>
        </p:txBody>
      </p:sp>
      <p:sp>
        <p:nvSpPr>
          <p:cNvPr id="18" name="TextBox 17"/>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5122" name="Picture 2" descr="\\user\mydoc\zhouty\桌面\11470996295369_1632617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258891" y="981081"/>
            <a:ext cx="1728787" cy="852219"/>
          </a:xfrm>
          <a:prstGeom prst="rect">
            <a:avLst/>
          </a:prstGeom>
          <a:noFill/>
        </p:spPr>
      </p:pic>
      <p:sp>
        <p:nvSpPr>
          <p:cNvPr id="21" name="矩形 20"/>
          <p:cNvSpPr/>
          <p:nvPr/>
        </p:nvSpPr>
        <p:spPr>
          <a:xfrm>
            <a:off x="500064" y="2115433"/>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73,553</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2.0%</a:t>
            </a:r>
            <a:r>
              <a:rPr lang="zh-CN" altLang="en-US" sz="1400" dirty="0" smtClean="0">
                <a:solidFill>
                  <a:srgbClr val="5F5F5F"/>
                </a:solidFill>
                <a:ea typeface="华文细黑" pitchFamily="2" charset="-122"/>
              </a:rPr>
              <a:t> </a:t>
            </a:r>
            <a:endParaRPr lang="en-US" altLang="zh-CN" sz="1400" dirty="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1500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zh-CN" altLang="en-US" sz="1400" dirty="0">
                <a:solidFill>
                  <a:srgbClr val="5F5F5F"/>
                </a:solidFill>
                <a:ea typeface="华文细黑" pitchFamily="2" charset="-122"/>
              </a:rPr>
              <a:t>   </a:t>
            </a:r>
            <a:r>
              <a:rPr lang="zh-CN" altLang="en-US" sz="1400" dirty="0" smtClean="0">
                <a:solidFill>
                  <a:srgbClr val="5F5F5F"/>
                </a:solidFill>
                <a:ea typeface="华文细黑" pitchFamily="2" charset="-122"/>
              </a:rPr>
              <a:t> 广州：赠送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22" name="矩形 21"/>
          <p:cNvSpPr/>
          <p:nvPr/>
        </p:nvSpPr>
        <p:spPr>
          <a:xfrm>
            <a:off x="500067" y="4923745"/>
            <a:ext cx="306382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90,636</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0.7%</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合肥：赠送</a:t>
            </a:r>
            <a:r>
              <a:rPr lang="en-US" altLang="zh-CN" sz="1400" dirty="0" smtClean="0">
                <a:solidFill>
                  <a:srgbClr val="5F5F5F"/>
                </a:solidFill>
                <a:ea typeface="华文细黑" pitchFamily="2" charset="-122"/>
              </a:rPr>
              <a:t>2200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广州：赠送</a:t>
            </a:r>
            <a:r>
              <a:rPr lang="en-US" altLang="zh-CN" sz="1400" dirty="0" smtClean="0">
                <a:solidFill>
                  <a:srgbClr val="5F5F5F"/>
                </a:solidFill>
                <a:ea typeface="华文细黑" pitchFamily="2" charset="-122"/>
              </a:rPr>
              <a:t>3880</a:t>
            </a:r>
            <a:r>
              <a:rPr lang="zh-CN" altLang="en-US" sz="1400" dirty="0">
                <a:solidFill>
                  <a:srgbClr val="5F5F5F"/>
                </a:solidFill>
                <a:ea typeface="华文细黑" pitchFamily="2" charset="-122"/>
              </a:rPr>
              <a:t>元礼包</a:t>
            </a:r>
          </a:p>
        </p:txBody>
      </p:sp>
    </p:spTree>
    <p:extLst>
      <p:ext uri="{BB962C8B-B14F-4D97-AF65-F5344CB8AC3E}">
        <p14:creationId xmlns:p14="http://schemas.microsoft.com/office/powerpoint/2010/main" val="28756863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5165" name="think-cell Slide" r:id="rId14" imgW="270" imgH="270" progId="">
                  <p:embed/>
                </p:oleObj>
              </mc:Choice>
              <mc:Fallback>
                <p:oleObj name="think-cell Slide" r:id="rId14" imgW="270" imgH="270" progId="">
                  <p:embed/>
                  <p:pic>
                    <p:nvPicPr>
                      <p:cNvPr id="0" name="Picture 20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22</a:t>
            </a:fld>
            <a:endParaRPr lang="zh-CN" altLang="en-US" smtClean="0"/>
          </a:p>
        </p:txBody>
      </p:sp>
      <p:sp>
        <p:nvSpPr>
          <p:cNvPr id="2" name="标题 1"/>
          <p:cNvSpPr>
            <a:spLocks noGrp="1"/>
          </p:cNvSpPr>
          <p:nvPr>
            <p:ph type="title" idx="4294967295"/>
            <p:custDataLst>
              <p:tags r:id="rId4"/>
            </p:custDataLst>
          </p:nvPr>
        </p:nvSpPr>
        <p:spPr>
          <a:xfrm>
            <a:off x="1187624" y="296652"/>
            <a:ext cx="5531091"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6"/>
            </p:custDataLst>
          </p:nvPr>
        </p:nvGrpSpPr>
        <p:grpSpPr bwMode="auto">
          <a:xfrm>
            <a:off x="2410240" y="3153792"/>
            <a:ext cx="4308475" cy="358706"/>
            <a:chOff x="2330450" y="2103438"/>
            <a:chExt cx="4308475" cy="358706"/>
          </a:xfrm>
          <a:solidFill>
            <a:srgbClr val="275C9D"/>
          </a:solidFill>
        </p:grpSpPr>
        <p:sp>
          <p:nvSpPr>
            <p:cNvPr id="4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544763" y="2108201"/>
              <a:ext cx="3924300" cy="353943"/>
            </a:xfrm>
            <a:prstGeom prst="rect">
              <a:avLst/>
            </a:prstGeom>
            <a:grp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en-US" altLang="zh-CN" sz="1700" b="1" kern="0">
                  <a:solidFill>
                    <a:srgbClr val="FFFFFF"/>
                  </a:solidFill>
                  <a:ea typeface="华文细黑" pitchFamily="2" charset="-122"/>
                </a:rPr>
                <a:t>·</a:t>
              </a:r>
              <a:r>
                <a:rPr lang="zh-CN" altLang="en-US" sz="1700" b="1" kern="0" smtClean="0">
                  <a:solidFill>
                    <a:srgbClr val="FFFFFF"/>
                  </a:solidFill>
                  <a:ea typeface="华文细黑" pitchFamily="2" charset="-122"/>
                </a:rPr>
                <a:t>月度价格变化指数</a:t>
              </a:r>
              <a:r>
                <a:rPr lang="en-US" altLang="zh-CN" sz="1700" b="1" kern="0">
                  <a:solidFill>
                    <a:srgbClr val="FFFFFF"/>
                  </a:solidFill>
                  <a:ea typeface="华文细黑" pitchFamily="2" charset="-122"/>
                </a:rPr>
                <a:t>-</a:t>
              </a:r>
              <a:r>
                <a:rPr lang="en-US" altLang="zh-CN" sz="1700" b="1" kern="0" smtClean="0">
                  <a:solidFill>
                    <a:srgbClr val="FFFFFF"/>
                  </a:solidFill>
                  <a:ea typeface="华文细黑" pitchFamily="2" charset="-122"/>
                </a:rPr>
                <a:t>A</a:t>
              </a:r>
              <a:r>
                <a:rPr lang="zh-CN" altLang="en-US" sz="1700" b="1" kern="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7"/>
            </p:custDataLst>
          </p:nvPr>
        </p:nvSpPr>
        <p:spPr bwMode="auto">
          <a:xfrm>
            <a:off x="8316417" y="3948068"/>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8"/>
            </p:custDataLst>
          </p:nvPr>
        </p:nvSpPr>
        <p:spPr bwMode="auto">
          <a:xfrm rot="10800000">
            <a:off x="8316417" y="5065668"/>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9"/>
            </p:custDataLst>
          </p:nvPr>
        </p:nvSpPr>
        <p:spPr bwMode="auto">
          <a:xfrm>
            <a:off x="8527554" y="3905205"/>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4" name="Text Box 69"/>
          <p:cNvSpPr txBox="1">
            <a:spLocks noChangeArrowheads="1"/>
          </p:cNvSpPr>
          <p:nvPr>
            <p:custDataLst>
              <p:tags r:id="rId10"/>
            </p:custDataLst>
          </p:nvPr>
        </p:nvSpPr>
        <p:spPr bwMode="auto">
          <a:xfrm>
            <a:off x="8524379" y="4910093"/>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4" name="内容占位符 2"/>
          <p:cNvSpPr txBox="1">
            <a:spLocks/>
          </p:cNvSpPr>
          <p:nvPr>
            <p:custDataLst>
              <p:tags r:id="rId11"/>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GAIN·4</a:t>
            </a:r>
            <a:r>
              <a:rPr lang="zh-CN" altLang="en-US" sz="1600" b="1" dirty="0" smtClean="0">
                <a:latin typeface="+mj-lt"/>
              </a:rPr>
              <a:t>月</a:t>
            </a:r>
            <a:r>
              <a:rPr lang="en-US" altLang="zh-CN" sz="1600" b="1" dirty="0" smtClean="0">
                <a:latin typeface="+mj-lt"/>
              </a:rPr>
              <a:t>A</a:t>
            </a:r>
            <a:r>
              <a:rPr lang="zh-CN" altLang="en-US" sz="1600" b="1" dirty="0" smtClean="0">
                <a:latin typeface="+mj-lt"/>
              </a:rPr>
              <a:t>级市场价格变化指数为</a:t>
            </a:r>
            <a:r>
              <a:rPr lang="en-US" altLang="zh-CN" sz="1600" b="1" dirty="0" smtClean="0">
                <a:latin typeface="+mj-lt"/>
              </a:rPr>
              <a:t>-2.52</a:t>
            </a:r>
            <a:r>
              <a:rPr lang="zh-CN" altLang="en-US" sz="1600" b="1" dirty="0" smtClean="0">
                <a:latin typeface="+mj-lt"/>
              </a:rPr>
              <a:t>，环比下降</a:t>
            </a:r>
            <a:r>
              <a:rPr lang="en-US" altLang="zh-CN" sz="1600" b="1" dirty="0" smtClean="0">
                <a:latin typeface="+mj-lt"/>
              </a:rPr>
              <a:t>0.2%</a:t>
            </a:r>
            <a:r>
              <a:rPr lang="zh-CN" altLang="en-US" sz="1600" b="1" dirty="0" smtClean="0">
                <a:latin typeface="+mj-lt"/>
              </a:rPr>
              <a:t>，市场均价从</a:t>
            </a:r>
            <a:r>
              <a:rPr lang="en-US" altLang="zh-CN" sz="1600" b="1" dirty="0" smtClean="0"/>
              <a:t>10.02</a:t>
            </a:r>
            <a:r>
              <a:rPr lang="zh-CN" altLang="en-US" sz="1600" b="1" dirty="0" smtClean="0">
                <a:latin typeface="+mj-lt"/>
              </a:rPr>
              <a:t>万减少至</a:t>
            </a:r>
            <a:r>
              <a:rPr lang="en-US" altLang="zh-CN" sz="1600" b="1" dirty="0" smtClean="0">
                <a:latin typeface="+mj-lt"/>
              </a:rPr>
              <a:t>10.00</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smtClean="0"/>
              <a:t>A</a:t>
            </a:r>
            <a:r>
              <a:rPr lang="zh-CN" altLang="en-US" sz="1400" dirty="0" smtClean="0"/>
              <a:t>级别市场</a:t>
            </a:r>
            <a:r>
              <a:rPr lang="zh-CN" altLang="en-US" sz="1400" dirty="0"/>
              <a:t>整体成交</a:t>
            </a:r>
            <a:r>
              <a:rPr lang="zh-CN" altLang="en-US" sz="1400" dirty="0" smtClean="0"/>
              <a:t>价格</a:t>
            </a:r>
            <a:r>
              <a:rPr lang="zh-CN" altLang="en-US" sz="1400" dirty="0"/>
              <a:t>下滑</a:t>
            </a:r>
            <a:r>
              <a:rPr lang="zh-CN" altLang="en-US" sz="1400" dirty="0" smtClean="0"/>
              <a:t>，主要受权重车型凌渡、英朗的影响。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本月新</a:t>
            </a:r>
            <a:r>
              <a:rPr lang="zh-CN" altLang="en-US" sz="1400" dirty="0" smtClean="0"/>
              <a:t>款</a:t>
            </a:r>
            <a:r>
              <a:rPr lang="zh-CN" altLang="en-US" sz="1400" dirty="0"/>
              <a:t>明锐</a:t>
            </a:r>
            <a:r>
              <a:rPr lang="zh-CN" altLang="en-US" sz="1400" dirty="0" smtClean="0"/>
              <a:t>、</a:t>
            </a:r>
            <a:r>
              <a:rPr lang="en-US" altLang="zh-CN" sz="1400" dirty="0" smtClean="0"/>
              <a:t>K3</a:t>
            </a:r>
            <a:r>
              <a:rPr lang="zh-CN" altLang="en-US" sz="1400" dirty="0"/>
              <a:t>、奥迪</a:t>
            </a:r>
            <a:r>
              <a:rPr lang="en-US" altLang="zh-CN" sz="1400" dirty="0"/>
              <a:t>A3</a:t>
            </a:r>
            <a:r>
              <a:rPr lang="zh-CN" altLang="en-US" sz="1400" dirty="0"/>
              <a:t>等车型的改款换代上市，令本已竞争激烈的</a:t>
            </a:r>
            <a:r>
              <a:rPr lang="en-US" altLang="zh-CN" sz="1400" dirty="0"/>
              <a:t>A</a:t>
            </a:r>
            <a:r>
              <a:rPr lang="zh-CN" altLang="en-US" sz="1400" dirty="0"/>
              <a:t>级车市场</a:t>
            </a:r>
            <a:r>
              <a:rPr lang="zh-CN" altLang="en-US" sz="1400" dirty="0" smtClean="0"/>
              <a:t>硝烟弥漫，加之</a:t>
            </a:r>
            <a:r>
              <a:rPr lang="en-US" altLang="zh-CN" sz="1400" dirty="0" smtClean="0"/>
              <a:t>5</a:t>
            </a:r>
            <a:r>
              <a:rPr lang="zh-CN" altLang="en-US" sz="1400" dirty="0" smtClean="0"/>
              <a:t>月即将上市的全新车型</a:t>
            </a:r>
            <a:r>
              <a:rPr lang="zh-CN" altLang="en-US" sz="1400" dirty="0"/>
              <a:t>高尔夫</a:t>
            </a:r>
            <a:r>
              <a:rPr lang="en-US" altLang="zh-CN" sz="1400" dirty="0"/>
              <a:t>·</a:t>
            </a:r>
            <a:r>
              <a:rPr lang="zh-CN" altLang="en-US" sz="1400" dirty="0"/>
              <a:t>嘉</a:t>
            </a:r>
            <a:r>
              <a:rPr lang="zh-CN" altLang="en-US" sz="1400" dirty="0" smtClean="0"/>
              <a:t>旅，它具备</a:t>
            </a:r>
            <a:r>
              <a:rPr lang="zh-CN" altLang="en-US" sz="1400" dirty="0"/>
              <a:t>宜家，宜商、宜旅的全能品质</a:t>
            </a:r>
            <a:r>
              <a:rPr lang="zh-CN" altLang="en-US" sz="1400" dirty="0" smtClean="0"/>
              <a:t>，必定给</a:t>
            </a:r>
            <a:r>
              <a:rPr lang="en-US" altLang="zh-CN" sz="1400" dirty="0" smtClean="0"/>
              <a:t>A</a:t>
            </a:r>
            <a:r>
              <a:rPr lang="zh-CN" altLang="en-US" sz="1400" dirty="0" smtClean="0"/>
              <a:t>级车市场带来不小的影响。</a:t>
            </a:r>
            <a:endParaRPr lang="en-US" altLang="zh-CN" sz="1400" dirty="0" smtClean="0"/>
          </a:p>
        </p:txBody>
      </p:sp>
      <p:graphicFrame>
        <p:nvGraphicFramePr>
          <p:cNvPr id="15" name="Object 4"/>
          <p:cNvGraphicFramePr>
            <a:graphicFrameLocks noChangeAspect="1"/>
          </p:cNvGraphicFramePr>
          <p:nvPr>
            <p:custDataLst>
              <p:tags r:id="rId12"/>
            </p:custDataLst>
            <p:extLst>
              <p:ext uri="{D42A27DB-BD31-4B8C-83A1-F6EECF244321}">
                <p14:modId xmlns:p14="http://schemas.microsoft.com/office/powerpoint/2010/main" val="1876300690"/>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6"/>
          </a:graphicData>
        </a:graphic>
      </p:graphicFrame>
    </p:spTree>
    <p:extLst>
      <p:ext uri="{BB962C8B-B14F-4D97-AF65-F5344CB8AC3E}">
        <p14:creationId xmlns:p14="http://schemas.microsoft.com/office/powerpoint/2010/main" val="5373529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8233" name="think-cell Slide" r:id="rId15" imgW="270" imgH="270" progId="">
                  <p:embed/>
                </p:oleObj>
              </mc:Choice>
              <mc:Fallback>
                <p:oleObj name="think-cell Slide" r:id="rId15" imgW="270" imgH="270" progId="">
                  <p:embed/>
                  <p:pic>
                    <p:nvPicPr>
                      <p:cNvPr id="0" name="Picture 20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959034543"/>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7"/>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23</a:t>
            </a:fld>
            <a:endParaRPr lang="zh-CN" altLang="en-US" smtClean="0"/>
          </a:p>
        </p:txBody>
      </p:sp>
      <p:sp>
        <p:nvSpPr>
          <p:cNvPr id="2" name="标题 1"/>
          <p:cNvSpPr>
            <a:spLocks noGrp="1"/>
          </p:cNvSpPr>
          <p:nvPr>
            <p:ph type="title" idx="4294967295"/>
            <p:custDataLst>
              <p:tags r:id="rId5"/>
            </p:custDataLst>
          </p:nvPr>
        </p:nvSpPr>
        <p:spPr>
          <a:xfrm>
            <a:off x="1202940" y="296652"/>
            <a:ext cx="563731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7"/>
            </p:custDataLst>
          </p:nvPr>
        </p:nvGrpSpPr>
        <p:grpSpPr bwMode="auto">
          <a:xfrm>
            <a:off x="2411065" y="3153668"/>
            <a:ext cx="4308475" cy="386002"/>
            <a:chOff x="2330450" y="2103438"/>
            <a:chExt cx="4308475" cy="386002"/>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en-US" altLang="zh-CN" sz="1700" b="1" kern="0" dirty="0" smtClean="0">
                  <a:solidFill>
                    <a:srgbClr val="FFFFFF"/>
                  </a:solidFill>
                  <a:ea typeface="华文细黑" pitchFamily="2" charset="-122"/>
                </a:rPr>
                <a:t>A</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53474"/>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071074"/>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10611"/>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3" name="Text Box 69"/>
          <p:cNvSpPr txBox="1">
            <a:spLocks noChangeArrowheads="1"/>
          </p:cNvSpPr>
          <p:nvPr>
            <p:custDataLst>
              <p:tags r:id="rId11"/>
            </p:custDataLst>
          </p:nvPr>
        </p:nvSpPr>
        <p:spPr bwMode="auto">
          <a:xfrm>
            <a:off x="8511679" y="4915499"/>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2" name="Oval 178"/>
          <p:cNvSpPr>
            <a:spLocks noChangeArrowheads="1"/>
          </p:cNvSpPr>
          <p:nvPr/>
        </p:nvSpPr>
        <p:spPr bwMode="auto">
          <a:xfrm rot="10800000" flipV="1">
            <a:off x="1055142" y="5179906"/>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16443</a:t>
            </a:r>
          </a:p>
        </p:txBody>
      </p:sp>
      <p:sp>
        <p:nvSpPr>
          <p:cNvPr id="16" name="内容占位符 2"/>
          <p:cNvSpPr txBox="1">
            <a:spLocks/>
          </p:cNvSpPr>
          <p:nvPr>
            <p:custDataLst>
              <p:tags r:id="rId12"/>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GAIN·4</a:t>
            </a:r>
            <a:r>
              <a:rPr lang="zh-CN" altLang="en-US" sz="1600" b="1" dirty="0" smtClean="0">
                <a:latin typeface="+mj-lt"/>
              </a:rPr>
              <a:t>月</a:t>
            </a:r>
            <a:r>
              <a:rPr lang="en-US" altLang="zh-CN" sz="1600" b="1" dirty="0" smtClean="0">
                <a:latin typeface="+mj-lt"/>
              </a:rPr>
              <a:t>A</a:t>
            </a:r>
            <a:r>
              <a:rPr lang="zh-CN" altLang="en-US" sz="1600" b="1" dirty="0" smtClean="0">
                <a:latin typeface="+mj-lt"/>
              </a:rPr>
              <a:t>级别终端优惠指数为</a:t>
            </a:r>
            <a:r>
              <a:rPr lang="en-US" altLang="zh-CN" sz="1600" b="1" dirty="0" smtClean="0">
                <a:latin typeface="+mj-lt"/>
              </a:rPr>
              <a:t>-1.91</a:t>
            </a:r>
            <a:r>
              <a:rPr lang="zh-CN" altLang="en-US" sz="1600" b="1" dirty="0" smtClean="0">
                <a:latin typeface="+mj-lt"/>
              </a:rPr>
              <a:t>，环比下降</a:t>
            </a:r>
            <a:r>
              <a:rPr lang="en-US" altLang="zh-CN" sz="1600" b="1" dirty="0" smtClean="0">
                <a:latin typeface="+mj-lt"/>
              </a:rPr>
              <a:t>1.1%</a:t>
            </a:r>
            <a:r>
              <a:rPr lang="zh-CN" altLang="en-US" sz="1600" b="1" dirty="0" smtClean="0">
                <a:latin typeface="+mj-lt"/>
              </a:rPr>
              <a:t>，优惠额度增加</a:t>
            </a:r>
            <a:r>
              <a:rPr lang="en-US" altLang="zh-CN" sz="1600" b="1" dirty="0" smtClean="0">
                <a:latin typeface="+mj-lt"/>
              </a:rPr>
              <a:t>191</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en-US" altLang="zh-CN" sz="1400" dirty="0" smtClean="0"/>
              <a:t>A</a:t>
            </a:r>
            <a:r>
              <a:rPr lang="zh-CN" altLang="en-US" sz="1400" dirty="0" smtClean="0"/>
              <a:t>级别市场的整体优惠幅度小幅增加，主要受权重车型高尔夫、福睿斯的影响。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本月受北京车展影响，级别内多款车型优惠幅度都有所增长，同时</a:t>
            </a:r>
            <a:r>
              <a:rPr lang="zh-CN" altLang="en-US" sz="1400" dirty="0"/>
              <a:t>权重车型高尔夫、福睿</a:t>
            </a:r>
            <a:r>
              <a:rPr lang="zh-CN" altLang="en-US" sz="1400" dirty="0" smtClean="0"/>
              <a:t>斯销量权重小幅上涨，市场份额上升，直接影响整体了优惠</a:t>
            </a:r>
            <a:r>
              <a:rPr lang="zh-CN" altLang="en-US" sz="1400" dirty="0"/>
              <a:t>幅度</a:t>
            </a:r>
            <a:r>
              <a:rPr lang="zh-CN" altLang="en-US" sz="1400" dirty="0" smtClean="0"/>
              <a:t>。</a:t>
            </a:r>
            <a:endParaRPr lang="en-US" altLang="zh-CN" sz="1400" dirty="0" smtClean="0"/>
          </a:p>
        </p:txBody>
      </p:sp>
      <p:sp>
        <p:nvSpPr>
          <p:cNvPr id="17" name="Oval 178"/>
          <p:cNvSpPr>
            <a:spLocks noChangeArrowheads="1"/>
          </p:cNvSpPr>
          <p:nvPr/>
        </p:nvSpPr>
        <p:spPr bwMode="auto">
          <a:xfrm rot="10800000" flipV="1">
            <a:off x="2411064" y="522418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16726</a:t>
            </a:r>
          </a:p>
        </p:txBody>
      </p:sp>
      <p:sp>
        <p:nvSpPr>
          <p:cNvPr id="18" name="Oval 178"/>
          <p:cNvSpPr>
            <a:spLocks noChangeArrowheads="1"/>
          </p:cNvSpPr>
          <p:nvPr/>
        </p:nvSpPr>
        <p:spPr bwMode="auto">
          <a:xfrm rot="10800000" flipV="1">
            <a:off x="2987675" y="5254078"/>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16917</a:t>
            </a:r>
          </a:p>
        </p:txBody>
      </p:sp>
    </p:spTree>
    <p:extLst>
      <p:ext uri="{BB962C8B-B14F-4D97-AF65-F5344CB8AC3E}">
        <p14:creationId xmlns:p14="http://schemas.microsoft.com/office/powerpoint/2010/main" val="33730842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24</a:t>
            </a:fld>
            <a:endParaRPr lang="zh-CN" altLang="en-US" smtClean="0"/>
          </a:p>
        </p:txBody>
      </p:sp>
      <p:sp>
        <p:nvSpPr>
          <p:cNvPr id="3" name="标题 2"/>
          <p:cNvSpPr>
            <a:spLocks noGrp="1"/>
          </p:cNvSpPr>
          <p:nvPr>
            <p:ph type="title" idx="4294967295"/>
          </p:nvPr>
        </p:nvSpPr>
        <p:spPr>
          <a:xfrm>
            <a:off x="118762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级别重点车型经销商利润：凯越、朗逸</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3922247653"/>
              </p:ext>
            </p:extLst>
          </p:nvPr>
        </p:nvGraphicFramePr>
        <p:xfrm>
          <a:off x="3468688" y="3807225"/>
          <a:ext cx="5246688" cy="24161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34"/>
          <p:cNvGraphicFramePr>
            <a:graphicFrameLocks/>
          </p:cNvGraphicFramePr>
          <p:nvPr>
            <p:extLst>
              <p:ext uri="{D42A27DB-BD31-4B8C-83A1-F6EECF244321}">
                <p14:modId xmlns:p14="http://schemas.microsoft.com/office/powerpoint/2010/main" val="343073500"/>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sp>
        <p:nvSpPr>
          <p:cNvPr id="37" name="TextBox 36"/>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凯越</a:t>
            </a:r>
            <a:endParaRPr lang="en-US" altLang="zh-CN" sz="1400" b="1" dirty="0">
              <a:solidFill>
                <a:prstClr val="black"/>
              </a:solidFill>
              <a:latin typeface="Calibri"/>
              <a:ea typeface="华文细黑" pitchFamily="2" charset="-122"/>
            </a:endParaRPr>
          </a:p>
        </p:txBody>
      </p:sp>
      <p:sp>
        <p:nvSpPr>
          <p:cNvPr id="38" name="TextBox 37"/>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91" y="3789364"/>
            <a:ext cx="1728787" cy="864395"/>
          </a:xfrm>
          <a:prstGeom prst="rect">
            <a:avLst/>
          </a:prstGeom>
          <a:noFill/>
        </p:spPr>
      </p:pic>
      <p:pic>
        <p:nvPicPr>
          <p:cNvPr id="1027" name="Picture 3" descr="\\user\mydoc\zhouty\桌面\kaiyue.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235932">
            <a:off x="1258889" y="981075"/>
            <a:ext cx="1728788" cy="737616"/>
          </a:xfrm>
          <a:prstGeom prst="rect">
            <a:avLst/>
          </a:prstGeom>
          <a:noFill/>
        </p:spPr>
      </p:pic>
      <p:sp>
        <p:nvSpPr>
          <p:cNvPr id="18" name="矩形 17"/>
          <p:cNvSpPr/>
          <p:nvPr/>
        </p:nvSpPr>
        <p:spPr>
          <a:xfrm>
            <a:off x="500064" y="1972582"/>
            <a:ext cx="307181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76</a:t>
            </a:r>
            <a:r>
              <a:rPr lang="en-US" altLang="zh-CN" sz="1400" dirty="0">
                <a:solidFill>
                  <a:srgbClr val="5F5F5F"/>
                </a:solidFill>
                <a:ea typeface="华文细黑" pitchFamily="2" charset="-122"/>
              </a:rPr>
              <a:t>,</a:t>
            </a:r>
            <a:r>
              <a:rPr lang="en-US" altLang="zh-CN" sz="1400" dirty="0" smtClean="0">
                <a:solidFill>
                  <a:srgbClr val="5F5F5F"/>
                </a:solidFill>
                <a:ea typeface="华文细黑" pitchFamily="2" charset="-122"/>
              </a:rPr>
              <a:t>675</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1.7%</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郑州：赠送</a:t>
            </a:r>
            <a:r>
              <a:rPr lang="en-US" altLang="zh-CN" sz="1400" dirty="0"/>
              <a:t>5000</a:t>
            </a:r>
            <a:r>
              <a:rPr lang="zh-CN" altLang="en-US" sz="1400" dirty="0"/>
              <a:t>元</a:t>
            </a:r>
            <a:r>
              <a:rPr lang="zh-CN" altLang="en-US" sz="1400" dirty="0" smtClean="0">
                <a:solidFill>
                  <a:srgbClr val="5F5F5F"/>
                </a:solidFill>
                <a:ea typeface="华文细黑" pitchFamily="2" charset="-122"/>
              </a:rPr>
              <a:t>礼包</a:t>
            </a:r>
            <a:endParaRPr lang="en-US" altLang="zh-CN" sz="1400" dirty="0" smtClean="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 深圳：赠送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p>
        </p:txBody>
      </p:sp>
      <p:sp>
        <p:nvSpPr>
          <p:cNvPr id="19" name="矩形 18"/>
          <p:cNvSpPr/>
          <p:nvPr/>
        </p:nvSpPr>
        <p:spPr>
          <a:xfrm>
            <a:off x="500064" y="4923745"/>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124,965</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郑州</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沈阳：</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4800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Tree>
    <p:extLst>
      <p:ext uri="{BB962C8B-B14F-4D97-AF65-F5344CB8AC3E}">
        <p14:creationId xmlns:p14="http://schemas.microsoft.com/office/powerpoint/2010/main" val="13656393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7E5F7A69-BDF7-45CD-8DB7-35BD905181A9}" type="slidenum">
              <a:rPr lang="zh-CN" altLang="en-US" smtClean="0"/>
              <a:pPr/>
              <a:t>25</a:t>
            </a:fld>
            <a:endParaRPr lang="zh-CN" altLang="en-US" smtClean="0"/>
          </a:p>
        </p:txBody>
      </p:sp>
      <p:sp>
        <p:nvSpPr>
          <p:cNvPr id="3" name="标题 2"/>
          <p:cNvSpPr>
            <a:spLocks noGrp="1"/>
          </p:cNvSpPr>
          <p:nvPr>
            <p:ph type="title" idx="4294967295"/>
          </p:nvPr>
        </p:nvSpPr>
        <p:spPr>
          <a:xfrm>
            <a:off x="1166936" y="296652"/>
            <a:ext cx="4773216"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级别重点车型经销商利润：科鲁兹、捷达</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371801161"/>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科鲁兹</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捷达</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4098" name="Picture 2" descr="\\user\mydoc\zhouty\桌面\16530956036479_2253403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67049" y="928690"/>
            <a:ext cx="1728787" cy="844126"/>
          </a:xfrm>
          <a:prstGeom prst="rect">
            <a:avLst/>
          </a:prstGeom>
          <a:noFill/>
        </p:spPr>
      </p:pic>
      <p:pic>
        <p:nvPicPr>
          <p:cNvPr id="4099" name="Picture 3" descr="\\user\mydoc\zhouty\桌面\10130145010634_151177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91" y="3789363"/>
            <a:ext cx="1728787" cy="663096"/>
          </a:xfrm>
          <a:prstGeom prst="rect">
            <a:avLst/>
          </a:prstGeom>
          <a:noFill/>
        </p:spPr>
      </p:pic>
      <p:sp>
        <p:nvSpPr>
          <p:cNvPr id="22" name="矩形 21"/>
          <p:cNvSpPr/>
          <p:nvPr/>
        </p:nvSpPr>
        <p:spPr>
          <a:xfrm>
            <a:off x="500064" y="2187441"/>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117,807</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0.1%</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588</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6</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p>
        </p:txBody>
      </p:sp>
      <p:sp>
        <p:nvSpPr>
          <p:cNvPr id="24" name="矩形 23"/>
          <p:cNvSpPr/>
          <p:nvPr/>
        </p:nvSpPr>
        <p:spPr>
          <a:xfrm>
            <a:off x="500064" y="4923165"/>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79,893</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0.3%</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a:t>
            </a:r>
            <a:r>
              <a:rPr lang="zh-CN" altLang="en-US" sz="1400" dirty="0">
                <a:solidFill>
                  <a:srgbClr val="5F5F5F"/>
                </a:solidFill>
                <a:ea typeface="华文细黑" pitchFamily="2" charset="-122"/>
              </a:rPr>
              <a:t>主要城市促销活动</a:t>
            </a:r>
            <a:r>
              <a:rPr lang="zh-CN" altLang="en-US" sz="1400" dirty="0" smtClean="0">
                <a:solidFill>
                  <a:srgbClr val="5F5F5F"/>
                </a:solidFill>
                <a:ea typeface="华文细黑" pitchFamily="2" charset="-122"/>
              </a:rPr>
              <a:t>：</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重庆</a:t>
            </a:r>
            <a:r>
              <a:rPr lang="zh-CN" altLang="en-US" sz="1400" dirty="0" smtClean="0">
                <a:solidFill>
                  <a:srgbClr val="5F5F5F"/>
                </a:solidFill>
                <a:ea typeface="华文细黑" pitchFamily="2" charset="-122"/>
              </a:rPr>
              <a:t>：</a:t>
            </a:r>
            <a:r>
              <a:rPr lang="zh-CN" altLang="en-US" sz="1400" dirty="0">
                <a:latin typeface="华文细黑" panose="02010600040101010101" pitchFamily="2" charset="-122"/>
                <a:ea typeface="华文细黑" panose="02010600040101010101" pitchFamily="2" charset="-122"/>
              </a:rPr>
              <a:t>赠送</a:t>
            </a:r>
            <a:r>
              <a:rPr lang="en-US" altLang="zh-CN" sz="1400" dirty="0"/>
              <a:t>8000</a:t>
            </a:r>
            <a:r>
              <a:rPr lang="zh-CN" altLang="en-US" sz="1400" dirty="0" smtClean="0"/>
              <a:t>元礼包</a:t>
            </a:r>
            <a:endParaRPr lang="en-US" altLang="zh-CN" sz="1400" dirty="0" smtClean="0"/>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3000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p:txBody>
      </p:sp>
      <p:graphicFrame>
        <p:nvGraphicFramePr>
          <p:cNvPr id="18" name="图表 11"/>
          <p:cNvGraphicFramePr>
            <a:graphicFrameLocks/>
          </p:cNvGraphicFramePr>
          <p:nvPr>
            <p:extLst>
              <p:ext uri="{D42A27DB-BD31-4B8C-83A1-F6EECF244321}">
                <p14:modId xmlns:p14="http://schemas.microsoft.com/office/powerpoint/2010/main" val="1245586191"/>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0749495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0046" name="think-cell Slide" r:id="rId15" imgW="270" imgH="270" progId="">
                  <p:embed/>
                </p:oleObj>
              </mc:Choice>
              <mc:Fallback>
                <p:oleObj name="think-cell Slide" r:id="rId15" imgW="270" imgH="270" progId="">
                  <p:embed/>
                  <p:pic>
                    <p:nvPicPr>
                      <p:cNvPr id="0" name="Picture 20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4262245569"/>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7"/>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26</a:t>
            </a:fld>
            <a:endParaRPr lang="zh-CN" altLang="en-US" dirty="0" smtClean="0"/>
          </a:p>
        </p:txBody>
      </p:sp>
      <p:sp>
        <p:nvSpPr>
          <p:cNvPr id="2" name="标题 1"/>
          <p:cNvSpPr>
            <a:spLocks noGrp="1"/>
          </p:cNvSpPr>
          <p:nvPr>
            <p:ph type="title" idx="4294967295"/>
            <p:custDataLst>
              <p:tags r:id="rId5"/>
            </p:custDataLst>
          </p:nvPr>
        </p:nvSpPr>
        <p:spPr>
          <a:xfrm>
            <a:off x="1187624" y="296652"/>
            <a:ext cx="4680520"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B</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5"/>
          <p:cNvGrpSpPr>
            <a:grpSpLocks/>
          </p:cNvGrpSpPr>
          <p:nvPr>
            <p:custDataLst>
              <p:tags r:id="rId7"/>
            </p:custDataLst>
          </p:nvPr>
        </p:nvGrpSpPr>
        <p:grpSpPr bwMode="auto">
          <a:xfrm>
            <a:off x="2398365" y="3153792"/>
            <a:ext cx="4308475" cy="386002"/>
            <a:chOff x="2330450" y="2103438"/>
            <a:chExt cx="4308475" cy="386002"/>
          </a:xfrm>
          <a:solidFill>
            <a:srgbClr val="275C9D"/>
          </a:solidFill>
        </p:grpSpPr>
        <p:sp>
          <p:nvSpPr>
            <p:cNvPr id="4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66298"/>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083898"/>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23435"/>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3" name="Text Box 69"/>
          <p:cNvSpPr txBox="1">
            <a:spLocks noChangeArrowheads="1"/>
          </p:cNvSpPr>
          <p:nvPr>
            <p:custDataLst>
              <p:tags r:id="rId11"/>
            </p:custDataLst>
          </p:nvPr>
        </p:nvSpPr>
        <p:spPr bwMode="auto">
          <a:xfrm>
            <a:off x="8527553" y="4928323"/>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0" name="Oval 178"/>
          <p:cNvSpPr>
            <a:spLocks noChangeArrowheads="1"/>
          </p:cNvSpPr>
          <p:nvPr/>
        </p:nvSpPr>
        <p:spPr bwMode="auto">
          <a:xfrm>
            <a:off x="1226432" y="5486218"/>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19.71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12"/>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GAIN·4</a:t>
            </a:r>
            <a:r>
              <a:rPr lang="zh-CN" altLang="en-US" sz="1600" b="1" dirty="0" smtClean="0">
                <a:latin typeface="+mj-lt"/>
              </a:rPr>
              <a:t>月</a:t>
            </a:r>
            <a:r>
              <a:rPr lang="en-US" altLang="zh-CN" sz="1600" b="1" dirty="0" smtClean="0">
                <a:latin typeface="+mj-lt"/>
              </a:rPr>
              <a:t>B</a:t>
            </a:r>
            <a:r>
              <a:rPr lang="zh-CN" altLang="en-US" sz="1600" b="1" dirty="0" smtClean="0">
                <a:latin typeface="+mj-lt"/>
              </a:rPr>
              <a:t>级市场价格变化指数为</a:t>
            </a:r>
            <a:r>
              <a:rPr lang="en-US" altLang="zh-CN" sz="1600" b="1" dirty="0" smtClean="0">
                <a:latin typeface="+mj-lt"/>
              </a:rPr>
              <a:t>2.01</a:t>
            </a:r>
            <a:r>
              <a:rPr lang="zh-CN" altLang="en-US" sz="1600" b="1" dirty="0" smtClean="0">
                <a:latin typeface="+mj-lt"/>
              </a:rPr>
              <a:t>，环比上升</a:t>
            </a:r>
            <a:r>
              <a:rPr lang="en-US" altLang="zh-CN" sz="1600" b="1" dirty="0" smtClean="0">
                <a:latin typeface="+mj-lt"/>
              </a:rPr>
              <a:t>1.4%</a:t>
            </a:r>
            <a:r>
              <a:rPr lang="zh-CN" altLang="en-US" sz="1600" b="1" dirty="0" smtClean="0">
                <a:latin typeface="+mj-lt"/>
              </a:rPr>
              <a:t>，市场均价从</a:t>
            </a:r>
            <a:r>
              <a:rPr lang="en-US" altLang="zh-CN" sz="1600" b="1" dirty="0" smtClean="0"/>
              <a:t>20.59</a:t>
            </a:r>
            <a:r>
              <a:rPr lang="zh-CN" altLang="en-US" sz="1600" b="1" dirty="0" smtClean="0">
                <a:latin typeface="+mj-lt"/>
              </a:rPr>
              <a:t>万增加至</a:t>
            </a:r>
            <a:r>
              <a:rPr lang="en-US" altLang="zh-CN" sz="1600" b="1" dirty="0" smtClean="0">
                <a:latin typeface="+mj-lt"/>
              </a:rPr>
              <a:t>20.88</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en-US" altLang="zh-CN" sz="1400" dirty="0"/>
              <a:t>4</a:t>
            </a:r>
            <a:r>
              <a:rPr lang="zh-CN" altLang="en-US" sz="1400" dirty="0" smtClean="0"/>
              <a:t>月</a:t>
            </a:r>
            <a:r>
              <a:rPr lang="en-US" altLang="zh-CN" sz="1400" dirty="0" smtClean="0"/>
              <a:t>B</a:t>
            </a:r>
            <a:r>
              <a:rPr lang="zh-CN" altLang="en-US" sz="1400" dirty="0" smtClean="0"/>
              <a:t>级车市场均价上升，主要车型宝马 </a:t>
            </a:r>
            <a:r>
              <a:rPr lang="en-US" altLang="zh-CN" sz="1400" dirty="0" smtClean="0"/>
              <a:t>3</a:t>
            </a:r>
            <a:r>
              <a:rPr lang="zh-CN" altLang="en-US" sz="1400" dirty="0"/>
              <a:t>系</a:t>
            </a:r>
            <a:r>
              <a:rPr lang="en-US" altLang="zh-CN" sz="1400" dirty="0" smtClean="0"/>
              <a:t>L</a:t>
            </a:r>
            <a:r>
              <a:rPr lang="zh-CN" altLang="en-US" sz="1400" dirty="0"/>
              <a:t>、迈锐宝</a:t>
            </a:r>
            <a:r>
              <a:rPr lang="zh-CN" altLang="en-US" sz="1400" dirty="0" smtClean="0"/>
              <a:t>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zh-CN" altLang="en-US" sz="1400" dirty="0"/>
              <a:t>权重车型宝马 </a:t>
            </a:r>
            <a:r>
              <a:rPr lang="en-US" altLang="zh-CN" sz="1400" dirty="0"/>
              <a:t>3</a:t>
            </a:r>
            <a:r>
              <a:rPr lang="zh-CN" altLang="en-US" sz="1400" dirty="0"/>
              <a:t>系</a:t>
            </a:r>
            <a:r>
              <a:rPr lang="en-US" altLang="zh-CN" sz="1400" dirty="0"/>
              <a:t>L</a:t>
            </a:r>
            <a:r>
              <a:rPr lang="zh-CN" altLang="en-US" sz="1400" dirty="0"/>
              <a:t>、迈锐</a:t>
            </a:r>
            <a:r>
              <a:rPr lang="zh-CN" altLang="en-US" sz="1400" dirty="0" smtClean="0"/>
              <a:t>宝在级别内销量权重小幅提升，份额上涨，一定程度上影响了整体优惠额度，加之集颜值、豪华、动感和科技于一体的</a:t>
            </a:r>
            <a:r>
              <a:rPr lang="zh-CN" altLang="en-US" sz="1400" dirty="0"/>
              <a:t>全新中型车</a:t>
            </a:r>
            <a:r>
              <a:rPr lang="zh-CN" altLang="en-US" sz="1400" dirty="0" smtClean="0"/>
              <a:t>西玛上市，必定加剧</a:t>
            </a:r>
            <a:r>
              <a:rPr lang="en-US" altLang="zh-CN" sz="1400" dirty="0" smtClean="0"/>
              <a:t>B</a:t>
            </a:r>
            <a:r>
              <a:rPr lang="zh-CN" altLang="en-US" sz="1400" dirty="0" smtClean="0"/>
              <a:t>级车的市场竞争。</a:t>
            </a:r>
            <a:endParaRPr lang="en-US" altLang="zh-CN" sz="1400" dirty="0" smtClean="0"/>
          </a:p>
        </p:txBody>
      </p:sp>
      <p:sp>
        <p:nvSpPr>
          <p:cNvPr id="17" name="Oval 178"/>
          <p:cNvSpPr>
            <a:spLocks noChangeArrowheads="1"/>
          </p:cNvSpPr>
          <p:nvPr/>
        </p:nvSpPr>
        <p:spPr bwMode="auto">
          <a:xfrm>
            <a:off x="1843176" y="520670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20.20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8" name="Oval 178"/>
          <p:cNvSpPr>
            <a:spLocks noChangeArrowheads="1"/>
          </p:cNvSpPr>
          <p:nvPr/>
        </p:nvSpPr>
        <p:spPr bwMode="auto">
          <a:xfrm>
            <a:off x="2398365" y="4999469"/>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20.59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1" name="Oval 178"/>
          <p:cNvSpPr>
            <a:spLocks noChangeArrowheads="1"/>
          </p:cNvSpPr>
          <p:nvPr/>
        </p:nvSpPr>
        <p:spPr bwMode="auto">
          <a:xfrm>
            <a:off x="3041611" y="4795263"/>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20.88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1070" name="think-cell Slide" r:id="rId14" imgW="270" imgH="270" progId="">
                  <p:embed/>
                </p:oleObj>
              </mc:Choice>
              <mc:Fallback>
                <p:oleObj name="think-cell Slide" r:id="rId14" imgW="270" imgH="270" progId="">
                  <p:embed/>
                  <p:pic>
                    <p:nvPicPr>
                      <p:cNvPr id="0" name="Picture 202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2003464399"/>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27</a:t>
            </a:fld>
            <a:endParaRPr lang="zh-CN" altLang="en-US" smtClean="0"/>
          </a:p>
        </p:txBody>
      </p:sp>
      <p:sp>
        <p:nvSpPr>
          <p:cNvPr id="2" name="标题 1"/>
          <p:cNvSpPr>
            <a:spLocks noGrp="1"/>
          </p:cNvSpPr>
          <p:nvPr>
            <p:ph type="title" idx="4294967295"/>
            <p:custDataLst>
              <p:tags r:id="rId5"/>
            </p:custDataLst>
          </p:nvPr>
        </p:nvSpPr>
        <p:spPr>
          <a:xfrm>
            <a:off x="1166936" y="296652"/>
            <a:ext cx="455719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B</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a:t>
            </a:r>
            <a:r>
              <a:rPr lang="en-US" altLang="zh-CN" b="1" dirty="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5"/>
          <p:cNvGrpSpPr>
            <a:grpSpLocks/>
          </p:cNvGrpSpPr>
          <p:nvPr>
            <p:custDataLst>
              <p:tags r:id="rId7"/>
            </p:custDataLst>
          </p:nvPr>
        </p:nvGrpSpPr>
        <p:grpSpPr bwMode="auto">
          <a:xfrm>
            <a:off x="2411412" y="3153792"/>
            <a:ext cx="4308475" cy="399650"/>
            <a:chOff x="2330450" y="2103438"/>
            <a:chExt cx="4308475" cy="399650"/>
          </a:xfrm>
          <a:solidFill>
            <a:srgbClr val="275C9D"/>
          </a:solidFill>
        </p:grpSpPr>
        <p:sp>
          <p:nvSpPr>
            <p:cNvPr id="4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63440"/>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081040"/>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20577"/>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3" name="Text Box 69"/>
          <p:cNvSpPr txBox="1">
            <a:spLocks noChangeArrowheads="1"/>
          </p:cNvSpPr>
          <p:nvPr>
            <p:custDataLst>
              <p:tags r:id="rId11"/>
            </p:custDataLst>
          </p:nvPr>
        </p:nvSpPr>
        <p:spPr bwMode="auto">
          <a:xfrm>
            <a:off x="8524379" y="4925465"/>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GAIN·4</a:t>
            </a:r>
            <a:r>
              <a:rPr lang="zh-CN" altLang="en-US" sz="1600" b="1" dirty="0" smtClean="0">
                <a:latin typeface="+mj-lt"/>
              </a:rPr>
              <a:t>月</a:t>
            </a:r>
            <a:r>
              <a:rPr lang="en-US" altLang="zh-CN" sz="1600" b="1" dirty="0" smtClean="0">
                <a:latin typeface="+mj-lt"/>
              </a:rPr>
              <a:t>B</a:t>
            </a:r>
            <a:r>
              <a:rPr lang="zh-CN" altLang="en-US" sz="1600" b="1" dirty="0" smtClean="0">
                <a:latin typeface="+mj-lt"/>
              </a:rPr>
              <a:t>级别终端优惠指数为</a:t>
            </a:r>
            <a:r>
              <a:rPr lang="en-US" altLang="zh-CN" sz="1600" b="1" dirty="0" smtClean="0">
                <a:latin typeface="+mj-lt"/>
              </a:rPr>
              <a:t>-4.94</a:t>
            </a:r>
            <a:r>
              <a:rPr lang="zh-CN" altLang="en-US" sz="1600" b="1" dirty="0" smtClean="0">
                <a:latin typeface="+mj-lt"/>
              </a:rPr>
              <a:t>，环比下降</a:t>
            </a:r>
            <a:r>
              <a:rPr lang="en-US" altLang="zh-CN" sz="1600" b="1" dirty="0" smtClean="0">
                <a:latin typeface="+mj-lt"/>
              </a:rPr>
              <a:t>0.6%</a:t>
            </a:r>
            <a:r>
              <a:rPr lang="zh-CN" altLang="en-US" sz="1600" b="1" dirty="0" smtClean="0">
                <a:latin typeface="+mj-lt"/>
              </a:rPr>
              <a:t>，优惠额度增加</a:t>
            </a:r>
            <a:r>
              <a:rPr lang="en-US" altLang="zh-CN" sz="1600" b="1" dirty="0" smtClean="0">
                <a:latin typeface="+mj-lt"/>
              </a:rPr>
              <a:t>194</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en-US" altLang="zh-CN" sz="1400" dirty="0"/>
              <a:t>4</a:t>
            </a:r>
            <a:r>
              <a:rPr lang="zh-CN" altLang="en-US" sz="1400" dirty="0" smtClean="0"/>
              <a:t>月</a:t>
            </a:r>
            <a:r>
              <a:rPr lang="en-US" altLang="zh-CN" sz="1400" dirty="0" smtClean="0"/>
              <a:t>B</a:t>
            </a:r>
            <a:r>
              <a:rPr lang="zh-CN" altLang="en-US" sz="1400" dirty="0" smtClean="0"/>
              <a:t>级车市场终端优惠额度增加，主要</a:t>
            </a:r>
            <a:r>
              <a:rPr lang="zh-CN" altLang="en-US" sz="1400" dirty="0"/>
              <a:t>受迈锐宝、沃尔沃 </a:t>
            </a:r>
            <a:r>
              <a:rPr lang="en-US" altLang="zh-CN" sz="1400" dirty="0"/>
              <a:t>S60L</a:t>
            </a:r>
            <a:r>
              <a:rPr lang="zh-CN" altLang="en-US" sz="1400" dirty="0" smtClean="0"/>
              <a:t>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权重车型</a:t>
            </a:r>
            <a:r>
              <a:rPr lang="zh-CN" altLang="en-US" sz="1400" dirty="0"/>
              <a:t>迈</a:t>
            </a:r>
            <a:r>
              <a:rPr lang="zh-CN" altLang="en-US" sz="1400" dirty="0" smtClean="0"/>
              <a:t>锐宝销量权重小幅上涨，市场份额上升，同时另一</a:t>
            </a:r>
            <a:r>
              <a:rPr lang="zh-CN" altLang="en-US" sz="1400" dirty="0"/>
              <a:t>权重车型沃尔沃 </a:t>
            </a:r>
            <a:r>
              <a:rPr lang="en-US" altLang="zh-CN" sz="1400" dirty="0" smtClean="0"/>
              <a:t>S60L</a:t>
            </a:r>
            <a:r>
              <a:rPr lang="zh-CN" altLang="en-US" sz="1400" dirty="0" smtClean="0"/>
              <a:t>改款上市，终端已出现小幅优惠，直接影响了整体优惠额度。</a:t>
            </a:r>
            <a:endParaRPr lang="en-US" altLang="zh-CN" sz="1400" dirty="0" smtClean="0"/>
          </a:p>
        </p:txBody>
      </p:sp>
    </p:spTree>
    <p:extLst>
      <p:ext uri="{BB962C8B-B14F-4D97-AF65-F5344CB8AC3E}">
        <p14:creationId xmlns:p14="http://schemas.microsoft.com/office/powerpoint/2010/main" val="23275516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28</a:t>
            </a:fld>
            <a:endParaRPr lang="zh-CN" altLang="en-US" smtClean="0"/>
          </a:p>
        </p:txBody>
      </p:sp>
      <p:sp>
        <p:nvSpPr>
          <p:cNvPr id="3" name="标题 2"/>
          <p:cNvSpPr>
            <a:spLocks noGrp="1"/>
          </p:cNvSpPr>
          <p:nvPr>
            <p:ph type="title" idx="4294967295"/>
          </p:nvPr>
        </p:nvSpPr>
        <p:spPr>
          <a:xfrm>
            <a:off x="1202940" y="296652"/>
            <a:ext cx="5025244" cy="432011"/>
          </a:xfrm>
          <a:prstGeom prst="rect">
            <a:avLst/>
          </a:prstGeom>
          <a:noFill/>
        </p:spPr>
        <p:txBody>
          <a:bodyPr/>
          <a:lstStyle/>
          <a:p>
            <a:pPr>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级别重点车型经销商利润率：帕萨特、雅阁</a:t>
            </a: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2994663520"/>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2949144227"/>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30895" y="981077"/>
            <a:ext cx="1800945" cy="733116"/>
          </a:xfrm>
          <a:prstGeom prst="rect">
            <a:avLst/>
          </a:prstGeom>
          <a:noFill/>
        </p:spPr>
      </p:pic>
      <p:pic>
        <p:nvPicPr>
          <p:cNvPr id="2053" name="Picture 5"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1247283" flipH="1">
            <a:off x="1301031" y="3789362"/>
            <a:ext cx="1584920" cy="889779"/>
          </a:xfrm>
          <a:prstGeom prst="rect">
            <a:avLst/>
          </a:prstGeom>
          <a:noFill/>
        </p:spPr>
      </p:pic>
      <p:sp>
        <p:nvSpPr>
          <p:cNvPr id="19" name="矩形 18"/>
          <p:cNvSpPr/>
          <p:nvPr/>
        </p:nvSpPr>
        <p:spPr>
          <a:xfrm>
            <a:off x="500064" y="2115433"/>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236,034</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4.0%</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月主要城市促销活动：</a:t>
            </a:r>
          </a:p>
          <a:p>
            <a:pPr marL="179388" indent="-179388" algn="l">
              <a:defRPr/>
            </a:pPr>
            <a:r>
              <a:rPr lang="zh-CN" altLang="en-US" sz="1400" dirty="0" smtClean="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上海</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5</a:t>
            </a:r>
            <a:r>
              <a:rPr lang="en-US" altLang="zh-CN" sz="1400" dirty="0" smtClean="0">
                <a:solidFill>
                  <a:srgbClr val="5F5F5F"/>
                </a:solidFill>
                <a:ea typeface="华文细黑" pitchFamily="2" charset="-122"/>
                <a:cs typeface="Arial" pitchFamily="34" charset="0"/>
              </a:rPr>
              <a:t>000</a:t>
            </a:r>
            <a:r>
              <a:rPr lang="zh-CN" altLang="en-US" sz="1400" dirty="0" smtClean="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a:p>
            <a:pPr marL="179388" indent="-179388" algn="l">
              <a:defRPr/>
            </a:pPr>
            <a:r>
              <a:rPr lang="en-US" altLang="zh-CN" sz="1400" dirty="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合肥</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5</a:t>
            </a:r>
            <a:r>
              <a:rPr lang="en-US" altLang="zh-CN" sz="1400" dirty="0" smtClean="0">
                <a:solidFill>
                  <a:srgbClr val="5F5F5F"/>
                </a:solidFill>
                <a:ea typeface="华文细黑" pitchFamily="2" charset="-122"/>
                <a:cs typeface="Arial" pitchFamily="34" charset="0"/>
              </a:rPr>
              <a:t>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500064" y="4923745"/>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cs typeface="Arial" pitchFamily="34" charset="0"/>
              </a:rPr>
              <a:t>192,588</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4.9%</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北京</a:t>
            </a:r>
            <a:r>
              <a:rPr lang="zh-CN" altLang="en-US" sz="1400" dirty="0" smtClean="0">
                <a:solidFill>
                  <a:srgbClr val="5F5F5F"/>
                </a:solidFill>
                <a:ea typeface="华文细黑" pitchFamily="2" charset="-122"/>
              </a:rPr>
              <a:t>：置换补贴</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a:t>
            </a:r>
            <a:endParaRPr lang="en-US" altLang="zh-CN" sz="1400" dirty="0" smtClean="0">
              <a:solidFill>
                <a:srgbClr val="5F5F5F"/>
              </a:solidFill>
              <a:ea typeface="华文细黑" pitchFamily="2" charset="-122"/>
            </a:endParaRPr>
          </a:p>
          <a:p>
            <a:pPr marL="179388" indent="-179388" algn="l">
              <a:defRPr/>
            </a:pPr>
            <a:r>
              <a:rPr lang="zh-CN" altLang="en-US" sz="1400" dirty="0">
                <a:solidFill>
                  <a:srgbClr val="5F5F5F"/>
                </a:solidFill>
                <a:ea typeface="华文细黑" pitchFamily="2" charset="-122"/>
              </a:rPr>
              <a:t> </a:t>
            </a: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重庆</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1</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zh-CN" altLang="en-US" sz="1400" dirty="0">
              <a:solidFill>
                <a:srgbClr val="5F5F5F"/>
              </a:solidFill>
              <a:ea typeface="华文细黑" pitchFamily="2" charset="-122"/>
            </a:endParaRPr>
          </a:p>
        </p:txBody>
      </p:sp>
    </p:spTree>
    <p:extLst>
      <p:ext uri="{BB962C8B-B14F-4D97-AF65-F5344CB8AC3E}">
        <p14:creationId xmlns:p14="http://schemas.microsoft.com/office/powerpoint/2010/main" val="15789435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36C24BD-EB7E-4EB7-B9A3-0B0411B89CD4}" type="slidenum">
              <a:rPr lang="zh-CN" altLang="en-US" smtClean="0"/>
              <a:pPr/>
              <a:t>29</a:t>
            </a:fld>
            <a:endParaRPr lang="zh-CN" altLang="en-US" smtClean="0"/>
          </a:p>
        </p:txBody>
      </p:sp>
      <p:sp>
        <p:nvSpPr>
          <p:cNvPr id="3" name="标题 2"/>
          <p:cNvSpPr>
            <a:spLocks noGrp="1"/>
          </p:cNvSpPr>
          <p:nvPr>
            <p:ph type="title" idx="4294967295"/>
          </p:nvPr>
        </p:nvSpPr>
        <p:spPr>
          <a:xfrm>
            <a:off x="1166936" y="296652"/>
            <a:ext cx="4917952" cy="432011"/>
          </a:xfrm>
          <a:prstGeom prst="rect">
            <a:avLst/>
          </a:prstGeom>
          <a:noFill/>
        </p:spPr>
        <p:txBody>
          <a:bodyPr/>
          <a:lstStyle/>
          <a:p>
            <a:pPr>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级别重点车型经销商利润率：天籁、凯美瑞</a:t>
            </a: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8" name="图表 11"/>
          <p:cNvGraphicFramePr>
            <a:graphicFrameLocks/>
          </p:cNvGraphicFramePr>
          <p:nvPr>
            <p:extLst>
              <p:ext uri="{D42A27DB-BD31-4B8C-83A1-F6EECF244321}">
                <p14:modId xmlns:p14="http://schemas.microsoft.com/office/powerpoint/2010/main" val="2823066949"/>
              </p:ext>
            </p:extLst>
          </p:nvPr>
        </p:nvGraphicFramePr>
        <p:xfrm>
          <a:off x="3429000" y="1000128"/>
          <a:ext cx="5246688" cy="24288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2"/>
          <p:cNvGraphicFramePr>
            <a:graphicFrameLocks/>
          </p:cNvGraphicFramePr>
          <p:nvPr>
            <p:extLst>
              <p:ext uri="{D42A27DB-BD31-4B8C-83A1-F6EECF244321}">
                <p14:modId xmlns:p14="http://schemas.microsoft.com/office/powerpoint/2010/main" val="143781362"/>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天籁</a:t>
            </a:r>
            <a:endParaRPr lang="en-US" altLang="zh-CN" sz="1400" b="1" dirty="0">
              <a:solidFill>
                <a:prstClr val="black"/>
              </a:solidFill>
              <a:latin typeface="Calibri"/>
              <a:ea typeface="华文细黑" pitchFamily="2" charset="-122"/>
            </a:endParaRPr>
          </a:p>
        </p:txBody>
      </p:sp>
      <p:sp>
        <p:nvSpPr>
          <p:cNvPr id="20" name="TextBox 19"/>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凯美瑞</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3074" name="Picture 2" descr="\\user\mydoc\zhouty\桌面\18335969739874_2349945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403053" y="3789364"/>
            <a:ext cx="1728787" cy="720328"/>
          </a:xfrm>
          <a:prstGeom prst="rect">
            <a:avLst/>
          </a:prstGeom>
          <a:noFill/>
        </p:spPr>
      </p:pic>
      <p:pic>
        <p:nvPicPr>
          <p:cNvPr id="3075" name="Picture 3"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r="-408"/>
          <a:stretch>
            <a:fillRect/>
          </a:stretch>
        </p:blipFill>
        <p:spPr bwMode="auto">
          <a:xfrm flipH="1">
            <a:off x="1258891" y="981079"/>
            <a:ext cx="1754349" cy="719733"/>
          </a:xfrm>
          <a:prstGeom prst="rect">
            <a:avLst/>
          </a:prstGeom>
          <a:noFill/>
        </p:spPr>
      </p:pic>
      <p:sp>
        <p:nvSpPr>
          <p:cNvPr id="21" name="矩形 20"/>
          <p:cNvSpPr/>
          <p:nvPr/>
        </p:nvSpPr>
        <p:spPr>
          <a:xfrm>
            <a:off x="500064" y="1971421"/>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成交均价：</a:t>
            </a:r>
            <a:r>
              <a:rPr lang="en-US" altLang="zh-CN" sz="1400" dirty="0" smtClean="0">
                <a:solidFill>
                  <a:srgbClr val="5F5F5F"/>
                </a:solidFill>
                <a:ea typeface="华文细黑" pitchFamily="2" charset="-122"/>
                <a:cs typeface="Arial" pitchFamily="34" charset="0"/>
              </a:rPr>
              <a:t>192,177</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1.9%</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algn="l">
              <a:defRPr/>
            </a:pPr>
            <a:r>
              <a:rPr lang="en-US" altLang="zh-CN" sz="1400" dirty="0" smtClean="0">
                <a:solidFill>
                  <a:srgbClr val="5F5F5F"/>
                </a:solidFill>
                <a:ea typeface="华文细黑" pitchFamily="2" charset="-122"/>
                <a:cs typeface="Arial" pitchFamily="34" charset="0"/>
              </a:rPr>
              <a:t>    </a:t>
            </a:r>
            <a:r>
              <a:rPr lang="zh-CN" altLang="en-US" sz="1400" dirty="0" smtClean="0">
                <a:solidFill>
                  <a:srgbClr val="5F5F5F"/>
                </a:solidFill>
                <a:ea typeface="华文细黑" pitchFamily="2" charset="-122"/>
                <a:cs typeface="Arial" pitchFamily="34" charset="0"/>
              </a:rPr>
              <a:t>北京：</a:t>
            </a:r>
            <a:r>
              <a:rPr lang="zh-CN" altLang="en-US" sz="1400" dirty="0">
                <a:latin typeface="华文细黑" panose="02010600040101010101" pitchFamily="2" charset="-122"/>
                <a:ea typeface="华文细黑" panose="02010600040101010101" pitchFamily="2" charset="-122"/>
              </a:rPr>
              <a:t>置换送</a:t>
            </a:r>
            <a:r>
              <a:rPr lang="en-US" altLang="zh-CN" sz="1400" dirty="0">
                <a:latin typeface="华文细黑" panose="02010600040101010101" pitchFamily="2" charset="-122"/>
                <a:ea typeface="华文细黑" panose="02010600040101010101" pitchFamily="2" charset="-122"/>
              </a:rPr>
              <a:t>8000</a:t>
            </a:r>
            <a:r>
              <a:rPr lang="zh-CN" altLang="en-US" sz="1400" dirty="0">
                <a:latin typeface="华文细黑" panose="02010600040101010101" pitchFamily="2" charset="-122"/>
                <a:ea typeface="华文细黑" panose="02010600040101010101" pitchFamily="2" charset="-122"/>
              </a:rPr>
              <a:t>礼</a:t>
            </a:r>
            <a:r>
              <a:rPr lang="zh-CN" altLang="en-US" sz="1400" dirty="0" smtClean="0">
                <a:latin typeface="华文细黑" panose="02010600040101010101" pitchFamily="2" charset="-122"/>
                <a:ea typeface="华文细黑" panose="02010600040101010101" pitchFamily="2" charset="-122"/>
              </a:rPr>
              <a:t>包</a:t>
            </a:r>
            <a:endParaRPr lang="en-US" altLang="zh-CN" sz="1400" dirty="0" smtClean="0">
              <a:latin typeface="华文细黑" panose="02010600040101010101" pitchFamily="2" charset="-122"/>
              <a:ea typeface="华文细黑" panose="02010600040101010101" pitchFamily="2" charset="-122"/>
            </a:endParaRPr>
          </a:p>
          <a:p>
            <a:pPr algn="l">
              <a:defRPr/>
            </a:pPr>
            <a:r>
              <a:rPr lang="en-US" altLang="zh-CN" sz="1400" dirty="0">
                <a:solidFill>
                  <a:srgbClr val="5F5F5F"/>
                </a:solidFill>
                <a:latin typeface="华文细黑" panose="02010600040101010101" pitchFamily="2" charset="-122"/>
                <a:ea typeface="华文细黑" panose="02010600040101010101" pitchFamily="2" charset="-122"/>
                <a:cs typeface="Arial" pitchFamily="34" charset="0"/>
              </a:rPr>
              <a:t> </a:t>
            </a:r>
            <a:r>
              <a:rPr lang="en-US" altLang="zh-CN" sz="1400" dirty="0" smtClean="0">
                <a:solidFill>
                  <a:srgbClr val="5F5F5F"/>
                </a:solidFill>
                <a:latin typeface="华文细黑" panose="02010600040101010101" pitchFamily="2" charset="-122"/>
                <a:ea typeface="华文细黑" panose="02010600040101010101" pitchFamily="2" charset="-122"/>
                <a:cs typeface="Arial" pitchFamily="34" charset="0"/>
              </a:rPr>
              <a:t>   </a:t>
            </a:r>
            <a:r>
              <a:rPr lang="zh-CN" altLang="en-US" sz="1400" dirty="0" smtClean="0">
                <a:solidFill>
                  <a:srgbClr val="5F5F5F"/>
                </a:solidFill>
                <a:latin typeface="华文细黑" panose="02010600040101010101" pitchFamily="2" charset="-122"/>
                <a:ea typeface="华文细黑" panose="02010600040101010101" pitchFamily="2" charset="-122"/>
                <a:cs typeface="Arial" pitchFamily="34" charset="0"/>
              </a:rPr>
              <a:t>广州：</a:t>
            </a:r>
            <a:r>
              <a:rPr lang="zh-CN" altLang="en-US" sz="1400" dirty="0">
                <a:latin typeface="华文细黑" panose="02010600040101010101" pitchFamily="2" charset="-122"/>
                <a:ea typeface="华文细黑" panose="02010600040101010101" pitchFamily="2" charset="-122"/>
              </a:rPr>
              <a:t>置换补贴</a:t>
            </a:r>
            <a:r>
              <a:rPr lang="en-US" altLang="zh-CN" sz="1400" dirty="0">
                <a:latin typeface="华文细黑" panose="02010600040101010101" pitchFamily="2" charset="-122"/>
                <a:ea typeface="华文细黑" panose="02010600040101010101" pitchFamily="2" charset="-122"/>
              </a:rPr>
              <a:t>8000</a:t>
            </a:r>
            <a:r>
              <a:rPr lang="zh-CN" altLang="en-US" sz="1400" dirty="0">
                <a:latin typeface="华文细黑" panose="02010600040101010101" pitchFamily="2" charset="-122"/>
                <a:ea typeface="华文细黑" panose="02010600040101010101" pitchFamily="2" charset="-122"/>
              </a:rPr>
              <a:t>元</a:t>
            </a:r>
            <a:endParaRPr lang="en-US" altLang="zh-CN" sz="1400" dirty="0">
              <a:latin typeface="华文细黑" panose="02010600040101010101" pitchFamily="2" charset="-122"/>
              <a:ea typeface="华文细黑" panose="02010600040101010101" pitchFamily="2" charset="-122"/>
            </a:endParaRPr>
          </a:p>
        </p:txBody>
      </p:sp>
      <p:sp>
        <p:nvSpPr>
          <p:cNvPr id="22" name="矩形 21"/>
          <p:cNvSpPr/>
          <p:nvPr/>
        </p:nvSpPr>
        <p:spPr>
          <a:xfrm>
            <a:off x="500064" y="4779729"/>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204,272</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0.8%</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marL="179388" indent="-179388" algn="l">
              <a:defRPr/>
            </a:pPr>
            <a:r>
              <a:rPr lang="zh-CN" altLang="en-US" sz="1400" dirty="0" smtClean="0">
                <a:solidFill>
                  <a:srgbClr val="5F5F5F"/>
                </a:solidFill>
                <a:ea typeface="华文细黑" pitchFamily="2" charset="-122"/>
                <a:cs typeface="Arial" pitchFamily="34" charset="0"/>
              </a:rPr>
              <a:t>    北京：赠</a:t>
            </a:r>
            <a:r>
              <a:rPr lang="zh-CN" altLang="en-US" sz="1400" dirty="0"/>
              <a:t>送</a:t>
            </a:r>
            <a:r>
              <a:rPr lang="en-US" altLang="zh-CN" sz="1400" dirty="0"/>
              <a:t>8000</a:t>
            </a:r>
            <a:r>
              <a:rPr lang="zh-CN" altLang="en-US" sz="1400" dirty="0" smtClean="0"/>
              <a:t>元礼包</a:t>
            </a:r>
            <a:endParaRPr lang="en-US" altLang="zh-CN" sz="1400" dirty="0" smtClean="0"/>
          </a:p>
          <a:p>
            <a:pPr marL="179388" indent="-179388" algn="l">
              <a:defRPr/>
            </a:pPr>
            <a:r>
              <a:rPr lang="zh-CN" altLang="en-US" sz="1400" dirty="0" smtClean="0">
                <a:solidFill>
                  <a:srgbClr val="5F5F5F"/>
                </a:solidFill>
                <a:ea typeface="华文细黑" pitchFamily="2" charset="-122"/>
                <a:cs typeface="Arial" pitchFamily="34" charset="0"/>
              </a:rPr>
              <a:t>    广州：赠送</a:t>
            </a:r>
            <a:r>
              <a:rPr lang="en-US" altLang="zh-CN" sz="1400" dirty="0" smtClean="0"/>
              <a:t>6500</a:t>
            </a:r>
            <a:r>
              <a:rPr lang="zh-CN" altLang="en-US" sz="1400" dirty="0" smtClean="0"/>
              <a:t>元礼包</a:t>
            </a:r>
            <a:endParaRPr lang="en-US" altLang="zh-CN" sz="1400" dirty="0">
              <a:solidFill>
                <a:srgbClr val="5F5F5F"/>
              </a:solidFill>
              <a:ea typeface="华文细黑" pitchFamily="2" charset="-122"/>
              <a:cs typeface="Arial" pitchFamily="34" charset="0"/>
            </a:endParaRPr>
          </a:p>
        </p:txBody>
      </p:sp>
    </p:spTree>
    <p:extLst>
      <p:ext uri="{BB962C8B-B14F-4D97-AF65-F5344CB8AC3E}">
        <p14:creationId xmlns:p14="http://schemas.microsoft.com/office/powerpoint/2010/main" val="4138334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2094" name="think-cell Slide" r:id="rId14" imgW="270" imgH="270" progId="">
                  <p:embed/>
                </p:oleObj>
              </mc:Choice>
              <mc:Fallback>
                <p:oleObj name="think-cell Slide" r:id="rId14" imgW="270" imgH="270" progId="">
                  <p:embed/>
                  <p:pic>
                    <p:nvPicPr>
                      <p:cNvPr id="0" name="Picture 202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143084279"/>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30</a:t>
            </a:fld>
            <a:endParaRPr lang="zh-CN" altLang="en-US" smtClean="0"/>
          </a:p>
        </p:txBody>
      </p:sp>
      <p:sp>
        <p:nvSpPr>
          <p:cNvPr id="2" name="标题 1"/>
          <p:cNvSpPr>
            <a:spLocks noGrp="1"/>
          </p:cNvSpPr>
          <p:nvPr>
            <p:ph type="title" idx="4294967295"/>
            <p:custDataLst>
              <p:tags r:id="rId5"/>
            </p:custDataLst>
          </p:nvPr>
        </p:nvSpPr>
        <p:spPr>
          <a:xfrm>
            <a:off x="1202940" y="296652"/>
            <a:ext cx="538528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C</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7"/>
          <p:cNvGrpSpPr>
            <a:grpSpLocks/>
          </p:cNvGrpSpPr>
          <p:nvPr>
            <p:custDataLst>
              <p:tags r:id="rId7"/>
            </p:custDataLst>
          </p:nvPr>
        </p:nvGrpSpPr>
        <p:grpSpPr bwMode="auto">
          <a:xfrm>
            <a:off x="2411760" y="3153792"/>
            <a:ext cx="4308475" cy="386002"/>
            <a:chOff x="2330450" y="2103438"/>
            <a:chExt cx="4308475" cy="386002"/>
          </a:xfrm>
          <a:solidFill>
            <a:srgbClr val="275C9D"/>
          </a:solidFill>
        </p:grpSpPr>
        <p:sp>
          <p:nvSpPr>
            <p:cNvPr id="4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478502"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8"/>
            </p:custDataLst>
          </p:nvPr>
        </p:nvSpPr>
        <p:spPr bwMode="auto">
          <a:xfrm>
            <a:off x="8316417" y="406114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9"/>
            </p:custDataLst>
          </p:nvPr>
        </p:nvSpPr>
        <p:spPr bwMode="auto">
          <a:xfrm rot="10800000">
            <a:off x="8316417" y="517874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10"/>
            </p:custDataLst>
          </p:nvPr>
        </p:nvSpPr>
        <p:spPr bwMode="auto">
          <a:xfrm>
            <a:off x="8527554" y="401828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4" name="Text Box 69"/>
          <p:cNvSpPr txBox="1">
            <a:spLocks noChangeArrowheads="1"/>
          </p:cNvSpPr>
          <p:nvPr>
            <p:custDataLst>
              <p:tags r:id="rId11"/>
            </p:custDataLst>
          </p:nvPr>
        </p:nvSpPr>
        <p:spPr bwMode="auto">
          <a:xfrm>
            <a:off x="8533854" y="502317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6" name="内容占位符 2"/>
          <p:cNvSpPr txBox="1">
            <a:spLocks/>
          </p:cNvSpPr>
          <p:nvPr>
            <p:custDataLst>
              <p:tags r:id="rId12"/>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smtClean="0">
                <a:latin typeface="+mj-lt"/>
              </a:rPr>
              <a:t>2016 GAIN·4</a:t>
            </a:r>
            <a:r>
              <a:rPr lang="zh-CN" altLang="en-US" sz="1600" b="1" dirty="0" smtClean="0">
                <a:latin typeface="+mj-lt"/>
              </a:rPr>
              <a:t>月</a:t>
            </a:r>
            <a:r>
              <a:rPr lang="en-US" altLang="zh-CN" sz="1600" b="1" dirty="0" smtClean="0">
                <a:latin typeface="+mj-lt"/>
              </a:rPr>
              <a:t>C</a:t>
            </a:r>
            <a:r>
              <a:rPr lang="zh-CN" altLang="en-US" sz="1600" b="1" dirty="0" smtClean="0">
                <a:latin typeface="+mj-lt"/>
              </a:rPr>
              <a:t>级市场价格变化指数为</a:t>
            </a:r>
            <a:r>
              <a:rPr lang="en-US" altLang="zh-CN" sz="1600" b="1" dirty="0" smtClean="0">
                <a:latin typeface="+mj-lt"/>
              </a:rPr>
              <a:t>-8.64</a:t>
            </a:r>
            <a:r>
              <a:rPr lang="zh-CN" altLang="en-US" sz="1600" b="1" dirty="0" smtClean="0">
                <a:latin typeface="+mj-lt"/>
              </a:rPr>
              <a:t>，环比下降</a:t>
            </a:r>
            <a:r>
              <a:rPr lang="en-US" altLang="zh-CN" sz="1600" b="1" dirty="0" smtClean="0">
                <a:latin typeface="+mj-lt"/>
              </a:rPr>
              <a:t>1.0%</a:t>
            </a:r>
            <a:r>
              <a:rPr lang="zh-CN" altLang="en-US" sz="1600" b="1" dirty="0" smtClean="0">
                <a:latin typeface="+mj-lt"/>
              </a:rPr>
              <a:t>，市场均价从</a:t>
            </a:r>
            <a:r>
              <a:rPr lang="en-US" altLang="zh-CN" sz="1600" b="1" dirty="0" smtClean="0"/>
              <a:t>36.47</a:t>
            </a:r>
            <a:r>
              <a:rPr lang="zh-CN" altLang="en-US" sz="1600" b="1" dirty="0" smtClean="0">
                <a:latin typeface="+mj-lt"/>
              </a:rPr>
              <a:t>万减少至</a:t>
            </a:r>
            <a:r>
              <a:rPr lang="en-US" altLang="zh-CN" sz="1600" b="1" dirty="0" smtClean="0">
                <a:latin typeface="+mj-lt"/>
              </a:rPr>
              <a:t>36.12</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en-US" altLang="zh-CN" sz="1400" dirty="0"/>
              <a:t>4</a:t>
            </a:r>
            <a:r>
              <a:rPr lang="zh-CN" altLang="en-US" sz="1400" dirty="0" smtClean="0"/>
              <a:t>月</a:t>
            </a:r>
            <a:r>
              <a:rPr lang="en-US" altLang="zh-CN" sz="1400" dirty="0" smtClean="0"/>
              <a:t>C</a:t>
            </a:r>
            <a:r>
              <a:rPr lang="zh-CN" altLang="en-US" sz="1400" dirty="0" smtClean="0"/>
              <a:t>级别市场成交价小幅</a:t>
            </a:r>
            <a:r>
              <a:rPr lang="zh-CN" altLang="en-US" sz="1400" dirty="0"/>
              <a:t>减少</a:t>
            </a:r>
            <a:r>
              <a:rPr lang="zh-CN" altLang="en-US" sz="1400" dirty="0" smtClean="0"/>
              <a:t>，主要受权重车型宝马 </a:t>
            </a:r>
            <a:r>
              <a:rPr lang="en-US" altLang="zh-CN" sz="1400" dirty="0" smtClean="0"/>
              <a:t>5</a:t>
            </a:r>
            <a:r>
              <a:rPr lang="zh-CN" altLang="en-US" sz="1400" dirty="0" smtClean="0"/>
              <a:t>系</a:t>
            </a:r>
            <a:r>
              <a:rPr lang="en-US" altLang="zh-CN" sz="1400" dirty="0" smtClean="0"/>
              <a:t>L</a:t>
            </a:r>
            <a:r>
              <a:rPr lang="zh-CN" altLang="en-US" sz="1400" dirty="0" smtClean="0"/>
              <a:t>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a:t>本月权重</a:t>
            </a:r>
            <a:r>
              <a:rPr lang="zh-CN" altLang="en-US" sz="1400" dirty="0" smtClean="0"/>
              <a:t>车型</a:t>
            </a:r>
            <a:r>
              <a:rPr lang="zh-CN" altLang="en-US" sz="1400" dirty="0"/>
              <a:t>宝马 </a:t>
            </a:r>
            <a:r>
              <a:rPr lang="en-US" altLang="zh-CN" sz="1400" dirty="0"/>
              <a:t>5</a:t>
            </a:r>
            <a:r>
              <a:rPr lang="zh-CN" altLang="en-US" sz="1400" dirty="0"/>
              <a:t>系</a:t>
            </a:r>
            <a:r>
              <a:rPr lang="en-US" altLang="zh-CN" sz="1400" dirty="0"/>
              <a:t>L</a:t>
            </a:r>
            <a:r>
              <a:rPr lang="zh-CN" altLang="en-US" sz="1400" dirty="0" smtClean="0"/>
              <a:t>在</a:t>
            </a:r>
            <a:r>
              <a:rPr lang="zh-CN" altLang="en-US" sz="1400" dirty="0"/>
              <a:t>级别内销量权重下滑，份额随之减少，直接拉</a:t>
            </a:r>
            <a:r>
              <a:rPr lang="zh-CN" altLang="en-US" sz="1400" dirty="0" smtClean="0"/>
              <a:t>低级别整体</a:t>
            </a:r>
            <a:r>
              <a:rPr lang="zh-CN" altLang="en-US" sz="1400" dirty="0"/>
              <a:t>成交价水平</a:t>
            </a:r>
            <a:r>
              <a:rPr lang="zh-CN" altLang="en-US" sz="1400" dirty="0" smtClean="0"/>
              <a:t>。随着市场竞争越来越激烈，不少自主品牌都瞄准了</a:t>
            </a:r>
            <a:r>
              <a:rPr lang="en-US" altLang="zh-CN" sz="1400" dirty="0" smtClean="0"/>
              <a:t>C</a:t>
            </a:r>
            <a:r>
              <a:rPr lang="zh-CN" altLang="en-US" sz="1400" dirty="0" smtClean="0"/>
              <a:t>级车市场，</a:t>
            </a:r>
            <a:r>
              <a:rPr lang="en-US" altLang="zh-CN" sz="1400" dirty="0" smtClean="0"/>
              <a:t>4</a:t>
            </a:r>
            <a:r>
              <a:rPr lang="zh-CN" altLang="en-US" sz="1400" dirty="0" smtClean="0"/>
              <a:t>月</a:t>
            </a:r>
            <a:r>
              <a:rPr lang="en-US" altLang="zh-CN" sz="1400" dirty="0" smtClean="0"/>
              <a:t>16</a:t>
            </a:r>
            <a:r>
              <a:rPr lang="zh-CN" altLang="en-US" sz="1400" dirty="0" smtClean="0"/>
              <a:t>日</a:t>
            </a:r>
            <a:r>
              <a:rPr lang="zh-CN" altLang="en-US" sz="1400" dirty="0"/>
              <a:t>定位于高端行政商务座驾</a:t>
            </a:r>
            <a:r>
              <a:rPr lang="zh-CN" altLang="en-US" sz="1400" dirty="0" smtClean="0"/>
              <a:t>的传祺</a:t>
            </a:r>
            <a:r>
              <a:rPr lang="en-US" altLang="zh-CN" sz="1400" dirty="0" smtClean="0"/>
              <a:t>GA8</a:t>
            </a:r>
            <a:r>
              <a:rPr lang="zh-CN" altLang="en-US" sz="1400" dirty="0" smtClean="0"/>
              <a:t>上市抢夺市场，必定给</a:t>
            </a:r>
            <a:r>
              <a:rPr lang="en-US" altLang="zh-CN" sz="1400" dirty="0" smtClean="0"/>
              <a:t>C</a:t>
            </a:r>
            <a:r>
              <a:rPr lang="zh-CN" altLang="en-US" sz="1400" dirty="0" smtClean="0"/>
              <a:t>级市场带来不容小觑的影响。</a:t>
            </a:r>
            <a:endParaRPr lang="en-US" altLang="zh-CN" sz="1400" dirty="0" smtClean="0"/>
          </a:p>
        </p:txBody>
      </p:sp>
    </p:spTree>
    <p:extLst>
      <p:ext uri="{BB962C8B-B14F-4D97-AF65-F5344CB8AC3E}">
        <p14:creationId xmlns:p14="http://schemas.microsoft.com/office/powerpoint/2010/main" val="16268360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7999" name="think-cell Slide" r:id="rId15" imgW="270" imgH="270" progId="">
                  <p:embed/>
                </p:oleObj>
              </mc:Choice>
              <mc:Fallback>
                <p:oleObj name="think-cell Slide" r:id="rId15" imgW="270" imgH="270" progId="">
                  <p:embed/>
                  <p:pic>
                    <p:nvPicPr>
                      <p:cNvPr id="0" name="Picture 20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84796337"/>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7"/>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31</a:t>
            </a:fld>
            <a:endParaRPr lang="zh-CN" altLang="en-US" dirty="0" smtClean="0"/>
          </a:p>
        </p:txBody>
      </p:sp>
      <p:sp>
        <p:nvSpPr>
          <p:cNvPr id="2" name="标题 1"/>
          <p:cNvSpPr>
            <a:spLocks noGrp="1"/>
          </p:cNvSpPr>
          <p:nvPr>
            <p:ph type="title" idx="4294967295"/>
            <p:custDataLst>
              <p:tags r:id="rId5"/>
            </p:custDataLst>
          </p:nvPr>
        </p:nvSpPr>
        <p:spPr>
          <a:xfrm>
            <a:off x="1187624" y="296652"/>
            <a:ext cx="489726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C</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8" name="TextBox 37"/>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9"/>
          <p:cNvGrpSpPr>
            <a:grpSpLocks/>
          </p:cNvGrpSpPr>
          <p:nvPr>
            <p:custDataLst>
              <p:tags r:id="rId7"/>
            </p:custDataLst>
          </p:nvPr>
        </p:nvGrpSpPr>
        <p:grpSpPr bwMode="auto">
          <a:xfrm>
            <a:off x="2411065" y="3153240"/>
            <a:ext cx="4308475" cy="399650"/>
            <a:chOff x="2330450" y="2103438"/>
            <a:chExt cx="4308475" cy="399650"/>
          </a:xfrm>
          <a:solidFill>
            <a:srgbClr val="275C9D"/>
          </a:solidFill>
        </p:grpSpPr>
        <p:sp>
          <p:nvSpPr>
            <p:cNvPr id="5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2" name="Text Box 10"/>
            <p:cNvSpPr txBox="1">
              <a:spLocks noChangeArrowheads="1"/>
            </p:cNvSpPr>
            <p:nvPr/>
          </p:nvSpPr>
          <p:spPr bwMode="auto">
            <a:xfrm>
              <a:off x="2468906"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3" name="AutoShape 66"/>
          <p:cNvSpPr>
            <a:spLocks noChangeArrowheads="1"/>
          </p:cNvSpPr>
          <p:nvPr>
            <p:custDataLst>
              <p:tags r:id="rId8"/>
            </p:custDataLst>
          </p:nvPr>
        </p:nvSpPr>
        <p:spPr bwMode="auto">
          <a:xfrm>
            <a:off x="8316417" y="3963386"/>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4" name="AutoShape 67"/>
          <p:cNvSpPr>
            <a:spLocks noChangeArrowheads="1"/>
          </p:cNvSpPr>
          <p:nvPr>
            <p:custDataLst>
              <p:tags r:id="rId9"/>
            </p:custDataLst>
          </p:nvPr>
        </p:nvSpPr>
        <p:spPr bwMode="auto">
          <a:xfrm rot="10800000">
            <a:off x="8316417" y="5080986"/>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5" name="Text Box 68"/>
          <p:cNvSpPr txBox="1">
            <a:spLocks noChangeArrowheads="1"/>
          </p:cNvSpPr>
          <p:nvPr>
            <p:custDataLst>
              <p:tags r:id="rId10"/>
            </p:custDataLst>
          </p:nvPr>
        </p:nvSpPr>
        <p:spPr bwMode="auto">
          <a:xfrm>
            <a:off x="8527554" y="3920523"/>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6" name="Text Box 69"/>
          <p:cNvSpPr txBox="1">
            <a:spLocks noChangeArrowheads="1"/>
          </p:cNvSpPr>
          <p:nvPr>
            <p:custDataLst>
              <p:tags r:id="rId11"/>
            </p:custDataLst>
          </p:nvPr>
        </p:nvSpPr>
        <p:spPr bwMode="auto">
          <a:xfrm>
            <a:off x="8512646" y="4925411"/>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GAIN·4</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级别终端优惠指数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-1.02</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比上升</a:t>
            </a:r>
            <a:r>
              <a:rPr lang="en-US" altLang="zh-CN" sz="1600" b="1" dirty="0" smtClean="0">
                <a:solidFill>
                  <a:srgbClr val="5F5F5F"/>
                </a:solidFill>
                <a:latin typeface="+mn-ea"/>
                <a:ea typeface="+mn-ea"/>
              </a:rPr>
              <a:t>3.3%</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额度减少</a:t>
            </a:r>
            <a:r>
              <a:rPr lang="en-US" altLang="zh-CN" sz="1600" b="1" dirty="0" smtClean="0">
                <a:solidFill>
                  <a:srgbClr val="5F5F5F"/>
                </a:solidFill>
                <a:latin typeface="+mn-ea"/>
                <a:ea typeface="+mn-ea"/>
              </a:rPr>
              <a:t>2616</a:t>
            </a:r>
            <a:r>
              <a:rPr lang="zh-CN" altLang="en-US" sz="1600" b="1" dirty="0" smtClean="0">
                <a:solidFill>
                  <a:srgbClr val="5F5F5F"/>
                </a:solidFill>
                <a:latin typeface="+mn-ea"/>
                <a:ea typeface="+mn-ea"/>
              </a:rPr>
              <a:t>元</a:t>
            </a:r>
            <a:r>
              <a:rPr lang="zh-CN" altLang="en-US" sz="1600" b="1" dirty="0">
                <a:solidFill>
                  <a:srgbClr val="5F5F5F"/>
                </a:solidFill>
                <a:latin typeface="+mn-ea"/>
                <a:ea typeface="+mn-ea"/>
              </a:rPr>
              <a:t>。</a:t>
            </a: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en-US" altLang="zh-CN" sz="1400" dirty="0">
                <a:latin typeface="+mn-ea"/>
                <a:ea typeface="+mn-ea"/>
              </a:rPr>
              <a:t>C</a:t>
            </a:r>
            <a:r>
              <a:rPr lang="zh-CN" altLang="en-US" sz="1400" dirty="0" smtClean="0">
                <a:latin typeface="+mn-ea"/>
                <a:ea typeface="+mn-ea"/>
              </a:rPr>
              <a:t>级别</a:t>
            </a:r>
            <a:r>
              <a:rPr lang="zh-CN" altLang="en-US" sz="1400" dirty="0">
                <a:latin typeface="+mn-ea"/>
                <a:ea typeface="+mn-ea"/>
              </a:rPr>
              <a:t>终端优惠指数环</a:t>
            </a:r>
            <a:r>
              <a:rPr lang="zh-CN" altLang="en-US" sz="1400" dirty="0" smtClean="0">
                <a:latin typeface="+mn-ea"/>
                <a:ea typeface="+mn-ea"/>
              </a:rPr>
              <a:t>比上升，</a:t>
            </a:r>
            <a:r>
              <a:rPr lang="zh-CN" altLang="en-US" sz="1400" dirty="0">
                <a:latin typeface="+mn-ea"/>
                <a:ea typeface="+mn-ea"/>
              </a:rPr>
              <a:t>主要</a:t>
            </a:r>
            <a:r>
              <a:rPr lang="zh-CN" altLang="en-US" sz="1400" dirty="0" smtClean="0">
                <a:latin typeface="+mn-ea"/>
                <a:ea typeface="+mn-ea"/>
              </a:rPr>
              <a:t>受</a:t>
            </a:r>
            <a:r>
              <a:rPr lang="zh-CN" altLang="en-US" sz="1400" dirty="0">
                <a:latin typeface="+mn-ea"/>
                <a:ea typeface="+mn-ea"/>
              </a:rPr>
              <a:t>宝马 </a:t>
            </a:r>
            <a:r>
              <a:rPr lang="en-US" altLang="zh-CN" sz="1400" dirty="0">
                <a:latin typeface="+mn-ea"/>
                <a:ea typeface="+mn-ea"/>
              </a:rPr>
              <a:t>5</a:t>
            </a:r>
            <a:r>
              <a:rPr lang="zh-CN" altLang="en-US" sz="1400" dirty="0" smtClean="0">
                <a:latin typeface="+mn-ea"/>
                <a:ea typeface="+mn-ea"/>
              </a:rPr>
              <a:t>系</a:t>
            </a:r>
            <a:r>
              <a:rPr lang="en-US" altLang="zh-CN" sz="1400" dirty="0" smtClean="0">
                <a:latin typeface="+mn-ea"/>
                <a:ea typeface="+mn-ea"/>
              </a:rPr>
              <a:t>L</a:t>
            </a:r>
            <a:r>
              <a:rPr lang="zh-CN" altLang="en-US" sz="1400" dirty="0" smtClean="0">
                <a:latin typeface="+mn-ea"/>
                <a:ea typeface="+mn-ea"/>
              </a:rPr>
              <a:t>、</a:t>
            </a:r>
            <a:r>
              <a:rPr lang="en-US" altLang="zh-CN" sz="1400" dirty="0">
                <a:latin typeface="+mn-ea"/>
                <a:ea typeface="+mn-ea"/>
              </a:rPr>
              <a:t> </a:t>
            </a:r>
            <a:r>
              <a:rPr lang="zh-CN" altLang="en-US" sz="1400" dirty="0">
                <a:latin typeface="+mn-ea"/>
                <a:ea typeface="+mn-ea"/>
              </a:rPr>
              <a:t>奔驰</a:t>
            </a:r>
            <a:r>
              <a:rPr lang="en-US" altLang="zh-CN" sz="1400" dirty="0" smtClean="0">
                <a:latin typeface="+mn-ea"/>
                <a:ea typeface="+mn-ea"/>
              </a:rPr>
              <a:t>E</a:t>
            </a:r>
            <a:r>
              <a:rPr lang="zh-CN" altLang="en-US" sz="1400" dirty="0">
                <a:latin typeface="+mn-ea"/>
                <a:ea typeface="+mn-ea"/>
              </a:rPr>
              <a:t>级</a:t>
            </a:r>
            <a:r>
              <a:rPr lang="en-US" altLang="zh-CN" sz="1400" dirty="0">
                <a:latin typeface="+mn-ea"/>
                <a:ea typeface="+mn-ea"/>
              </a:rPr>
              <a:t>L</a:t>
            </a:r>
            <a:r>
              <a:rPr lang="zh-CN" altLang="en-US" sz="1400" dirty="0" smtClean="0">
                <a:latin typeface="+mn-ea"/>
                <a:ea typeface="+mn-ea"/>
              </a:rPr>
              <a:t>的影响。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权重车型宝马 </a:t>
            </a:r>
            <a:r>
              <a:rPr lang="en-US" altLang="zh-CN" sz="1400" dirty="0">
                <a:latin typeface="+mn-ea"/>
                <a:ea typeface="+mn-ea"/>
              </a:rPr>
              <a:t>5</a:t>
            </a:r>
            <a:r>
              <a:rPr lang="zh-CN" altLang="en-US" sz="1400" dirty="0">
                <a:latin typeface="+mn-ea"/>
                <a:ea typeface="+mn-ea"/>
              </a:rPr>
              <a:t>系</a:t>
            </a:r>
            <a:r>
              <a:rPr lang="en-US" altLang="zh-CN" sz="1400" dirty="0">
                <a:latin typeface="+mn-ea"/>
                <a:ea typeface="+mn-ea"/>
              </a:rPr>
              <a:t>L</a:t>
            </a:r>
            <a:r>
              <a:rPr lang="zh-CN" altLang="en-US" sz="1400" dirty="0">
                <a:latin typeface="+mn-ea"/>
                <a:ea typeface="+mn-ea"/>
              </a:rPr>
              <a:t>、</a:t>
            </a:r>
            <a:r>
              <a:rPr lang="en-US" altLang="zh-CN" sz="1400" dirty="0">
                <a:latin typeface="+mn-ea"/>
                <a:ea typeface="+mn-ea"/>
              </a:rPr>
              <a:t> </a:t>
            </a:r>
            <a:r>
              <a:rPr lang="zh-CN" altLang="en-US" sz="1400" dirty="0">
                <a:latin typeface="+mn-ea"/>
                <a:ea typeface="+mn-ea"/>
              </a:rPr>
              <a:t>奔驰</a:t>
            </a:r>
            <a:r>
              <a:rPr lang="en-US" altLang="zh-CN" sz="1400" dirty="0">
                <a:latin typeface="+mn-ea"/>
                <a:ea typeface="+mn-ea"/>
              </a:rPr>
              <a:t>E</a:t>
            </a:r>
            <a:r>
              <a:rPr lang="zh-CN" altLang="en-US" sz="1400" dirty="0">
                <a:latin typeface="+mn-ea"/>
                <a:ea typeface="+mn-ea"/>
              </a:rPr>
              <a:t>级</a:t>
            </a:r>
            <a:r>
              <a:rPr lang="en-US" altLang="zh-CN" sz="1400" dirty="0">
                <a:latin typeface="+mn-ea"/>
                <a:ea typeface="+mn-ea"/>
              </a:rPr>
              <a:t>L</a:t>
            </a:r>
            <a:r>
              <a:rPr lang="zh-CN" altLang="en-US" sz="1400" dirty="0">
                <a:latin typeface="+mn-ea"/>
                <a:ea typeface="+mn-ea"/>
              </a:rPr>
              <a:t>在级别内销量权重下滑，加之“五</a:t>
            </a:r>
            <a:r>
              <a:rPr lang="en-US" altLang="zh-CN" sz="1400" dirty="0">
                <a:latin typeface="+mn-ea"/>
                <a:ea typeface="+mn-ea"/>
              </a:rPr>
              <a:t>.</a:t>
            </a:r>
            <a:r>
              <a:rPr lang="zh-CN" altLang="en-US" sz="1400" dirty="0">
                <a:latin typeface="+mn-ea"/>
                <a:ea typeface="+mn-ea"/>
              </a:rPr>
              <a:t>一“临近，经销商会暂时提升价格为后期降价促销提供空间，故本月级别优惠额度有所减少</a:t>
            </a:r>
            <a:r>
              <a:rPr lang="zh-CN" altLang="en-US" sz="1400" dirty="0" smtClean="0">
                <a:latin typeface="+mn-ea"/>
                <a:ea typeface="+mn-ea"/>
              </a:rPr>
              <a:t>。</a:t>
            </a:r>
            <a:endParaRPr lang="en-US" altLang="zh-CN" sz="1400" dirty="0">
              <a:latin typeface="+mn-ea"/>
              <a:ea typeface="+mn-ea"/>
            </a:endParaRPr>
          </a:p>
        </p:txBody>
      </p:sp>
    </p:spTree>
    <p:extLst>
      <p:ext uri="{BB962C8B-B14F-4D97-AF65-F5344CB8AC3E}">
        <p14:creationId xmlns:p14="http://schemas.microsoft.com/office/powerpoint/2010/main" val="1040662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5960" name="think-cell Slide" r:id="rId14" imgW="270" imgH="270" progId="">
                  <p:embed/>
                </p:oleObj>
              </mc:Choice>
              <mc:Fallback>
                <p:oleObj name="think-cell Slide" r:id="rId14" imgW="270" imgH="270" progId="">
                  <p:embed/>
                  <p:pic>
                    <p:nvPicPr>
                      <p:cNvPr id="0" name="Picture 203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484419587"/>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32</a:t>
            </a:fld>
            <a:endParaRPr lang="zh-CN" altLang="en-US" smtClean="0"/>
          </a:p>
        </p:txBody>
      </p:sp>
      <p:sp>
        <p:nvSpPr>
          <p:cNvPr id="2" name="标题 1"/>
          <p:cNvSpPr>
            <a:spLocks noGrp="1"/>
          </p:cNvSpPr>
          <p:nvPr>
            <p:ph type="title" idx="4294967295"/>
            <p:custDataLst>
              <p:tags r:id="rId5"/>
            </p:custDataLst>
          </p:nvPr>
        </p:nvSpPr>
        <p:spPr>
          <a:xfrm>
            <a:off x="1166936" y="296652"/>
            <a:ext cx="537004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MPV</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r>
              <a:rPr lang="en-US" altLang="zh-CN" sz="900" dirty="0" smtClean="0">
                <a:latin typeface="+mn-lt"/>
                <a:ea typeface="华文细黑" pitchFamily="2" charset="-122"/>
              </a:rPr>
              <a:t>,2016</a:t>
            </a:r>
            <a:r>
              <a:rPr lang="zh-CN" altLang="en-US" sz="900" dirty="0" smtClean="0">
                <a:latin typeface="+mn-lt"/>
                <a:ea typeface="华文细黑" pitchFamily="2" charset="-122"/>
              </a:rPr>
              <a:t>年对</a:t>
            </a:r>
            <a:r>
              <a:rPr lang="en-US" altLang="zh-CN" sz="900" dirty="0" smtClean="0">
                <a:latin typeface="+mn-lt"/>
                <a:ea typeface="华文细黑" pitchFamily="2" charset="-122"/>
              </a:rPr>
              <a:t>MPV</a:t>
            </a:r>
            <a:r>
              <a:rPr lang="zh-CN" altLang="en-US" sz="900" dirty="0" smtClean="0">
                <a:latin typeface="+mn-lt"/>
                <a:ea typeface="华文细黑" pitchFamily="2" charset="-122"/>
              </a:rPr>
              <a:t>产品进行了调整</a:t>
            </a:r>
            <a:endParaRPr lang="zh-CN" altLang="en-US" sz="900" dirty="0">
              <a:latin typeface="+mn-lt"/>
              <a:ea typeface="华文细黑" pitchFamily="2" charset="-122"/>
            </a:endParaRPr>
          </a:p>
        </p:txBody>
      </p:sp>
      <p:grpSp>
        <p:nvGrpSpPr>
          <p:cNvPr id="5" name="组合 48"/>
          <p:cNvGrpSpPr>
            <a:grpSpLocks/>
          </p:cNvGrpSpPr>
          <p:nvPr>
            <p:custDataLst>
              <p:tags r:id="rId7"/>
            </p:custDataLst>
          </p:nvPr>
        </p:nvGrpSpPr>
        <p:grpSpPr bwMode="auto">
          <a:xfrm>
            <a:off x="2398365" y="3167826"/>
            <a:ext cx="4308475" cy="386002"/>
            <a:chOff x="2330450" y="2103438"/>
            <a:chExt cx="4308475" cy="386002"/>
          </a:xfrm>
          <a:solidFill>
            <a:srgbClr val="275C9D"/>
          </a:solidFill>
        </p:grpSpPr>
        <p:sp>
          <p:nvSpPr>
            <p:cNvPr id="5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1"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-MPV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2" name="AutoShape 66"/>
          <p:cNvSpPr>
            <a:spLocks noChangeArrowheads="1"/>
          </p:cNvSpPr>
          <p:nvPr>
            <p:custDataLst>
              <p:tags r:id="rId8"/>
            </p:custDataLst>
          </p:nvPr>
        </p:nvSpPr>
        <p:spPr bwMode="auto">
          <a:xfrm>
            <a:off x="8320980" y="3877394"/>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AutoShape 67"/>
          <p:cNvSpPr>
            <a:spLocks noChangeArrowheads="1"/>
          </p:cNvSpPr>
          <p:nvPr>
            <p:custDataLst>
              <p:tags r:id="rId9"/>
            </p:custDataLst>
          </p:nvPr>
        </p:nvSpPr>
        <p:spPr bwMode="auto">
          <a:xfrm rot="10800000">
            <a:off x="8320980" y="4994994"/>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4" name="Text Box 68"/>
          <p:cNvSpPr txBox="1">
            <a:spLocks noChangeArrowheads="1"/>
          </p:cNvSpPr>
          <p:nvPr>
            <p:custDataLst>
              <p:tags r:id="rId10"/>
            </p:custDataLst>
          </p:nvPr>
        </p:nvSpPr>
        <p:spPr bwMode="auto">
          <a:xfrm>
            <a:off x="8532117" y="3834531"/>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5" name="Text Box 69"/>
          <p:cNvSpPr txBox="1">
            <a:spLocks noChangeArrowheads="1"/>
          </p:cNvSpPr>
          <p:nvPr>
            <p:custDataLst>
              <p:tags r:id="rId11"/>
            </p:custDataLst>
          </p:nvPr>
        </p:nvSpPr>
        <p:spPr bwMode="auto">
          <a:xfrm>
            <a:off x="8528942" y="4839419"/>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4" name="内容占位符 2"/>
          <p:cNvSpPr txBox="1">
            <a:spLocks/>
          </p:cNvSpPr>
          <p:nvPr>
            <p:custDataLst>
              <p:tags r:id="rId12"/>
            </p:custDataLst>
          </p:nvPr>
        </p:nvSpPr>
        <p:spPr bwMode="auto">
          <a:xfrm>
            <a:off x="395288" y="836613"/>
            <a:ext cx="8353425" cy="199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GAIN·4</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级价格变化</a:t>
            </a:r>
            <a:r>
              <a:rPr lang="zh-CN" altLang="en-US" sz="1600" b="1" dirty="0" smtClean="0">
                <a:solidFill>
                  <a:srgbClr val="5F5F5F"/>
                </a:solidFill>
                <a:latin typeface="+mn-ea"/>
                <a:ea typeface="+mn-ea"/>
              </a:rPr>
              <a:t>指</a:t>
            </a:r>
            <a:r>
              <a:rPr lang="en-US" altLang="zh-CN" sz="1600" b="1" dirty="0" smtClean="0">
                <a:solidFill>
                  <a:srgbClr val="5F5F5F"/>
                </a:solidFill>
                <a:latin typeface="+mn-ea"/>
                <a:ea typeface="+mn-ea"/>
              </a:rPr>
              <a:t>-44.52</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比上升</a:t>
            </a:r>
            <a:r>
              <a:rPr lang="en-US" altLang="zh-CN" sz="1600" b="1" dirty="0" smtClean="0">
                <a:solidFill>
                  <a:srgbClr val="5F5F5F"/>
                </a:solidFill>
                <a:latin typeface="+mn-ea"/>
                <a:ea typeface="+mn-ea"/>
              </a:rPr>
              <a:t>5.5%</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9.46</a:t>
            </a:r>
            <a:r>
              <a:rPr lang="zh-CN" altLang="en-US" sz="1600" b="1" dirty="0" smtClean="0">
                <a:solidFill>
                  <a:srgbClr val="5F5F5F"/>
                </a:solidFill>
                <a:latin typeface="+mn-ea"/>
                <a:ea typeface="+mn-ea"/>
              </a:rPr>
              <a:t>万增加至</a:t>
            </a:r>
            <a:r>
              <a:rPr lang="en-US" altLang="zh-CN" sz="1600" b="1" dirty="0" smtClean="0">
                <a:solidFill>
                  <a:srgbClr val="5F5F5F"/>
                </a:solidFill>
                <a:latin typeface="+mn-ea"/>
                <a:ea typeface="+mn-ea"/>
              </a:rPr>
              <a:t>9.97</a:t>
            </a:r>
            <a:r>
              <a:rPr lang="zh-CN" altLang="en-US" sz="1600" b="1" dirty="0" smtClean="0">
                <a:solidFill>
                  <a:srgbClr val="5F5F5F"/>
                </a:solidFill>
                <a:latin typeface="+mn-ea"/>
                <a:ea typeface="+mn-ea"/>
              </a:rPr>
              <a:t>万</a:t>
            </a:r>
            <a:r>
              <a:rPr lang="zh-CN" altLang="en-US" sz="1600" b="1" dirty="0">
                <a:solidFill>
                  <a:srgbClr val="5F5F5F"/>
                </a:solidFill>
                <a:latin typeface="+mn-ea"/>
              </a:rPr>
              <a:t>。 </a:t>
            </a:r>
            <a:endParaRPr lang="zh-CN" altLang="en-US" sz="1600" b="1" dirty="0" smtClean="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4</a:t>
            </a:r>
            <a:r>
              <a:rPr lang="zh-CN" altLang="en-US" sz="1400" dirty="0" smtClean="0">
                <a:latin typeface="+mn-ea"/>
                <a:ea typeface="+mn-ea"/>
              </a:rPr>
              <a:t>月</a:t>
            </a:r>
            <a:r>
              <a:rPr lang="en-US" altLang="zh-CN" sz="1400" dirty="0" smtClean="0">
                <a:latin typeface="+mn-ea"/>
                <a:ea typeface="+mn-ea"/>
              </a:rPr>
              <a:t>MPV</a:t>
            </a:r>
            <a:r>
              <a:rPr lang="zh-CN" altLang="en-US" sz="1400" dirty="0" smtClean="0">
                <a:latin typeface="+mn-ea"/>
                <a:ea typeface="+mn-ea"/>
              </a:rPr>
              <a:t>级别市场价格环比上升，主要受欧尚、奥德赛的影响。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本月权重</a:t>
            </a:r>
            <a:r>
              <a:rPr lang="zh-CN" altLang="en-US" sz="1400" dirty="0">
                <a:latin typeface="+mn-ea"/>
                <a:ea typeface="+mn-ea"/>
              </a:rPr>
              <a:t>车型欧尚、奥德赛在级别内销量权重提升</a:t>
            </a:r>
            <a:r>
              <a:rPr lang="zh-CN" altLang="en-US" sz="1400" dirty="0" smtClean="0">
                <a:latin typeface="+mn-ea"/>
                <a:ea typeface="+mn-ea"/>
              </a:rPr>
              <a:t>，市场份额上涨，</a:t>
            </a:r>
            <a:r>
              <a:rPr lang="zh-CN" altLang="en-US" sz="1400" dirty="0">
                <a:latin typeface="+mn-ea"/>
                <a:ea typeface="+mn-ea"/>
              </a:rPr>
              <a:t>一定程度上影响</a:t>
            </a:r>
            <a:r>
              <a:rPr lang="zh-CN" altLang="en-US" sz="1400" dirty="0" smtClean="0">
                <a:latin typeface="+mn-ea"/>
                <a:ea typeface="+mn-ea"/>
              </a:rPr>
              <a:t>了级别整体均价走高。</a:t>
            </a:r>
            <a:endParaRPr lang="en-US" altLang="zh-CN" sz="1400" dirty="0" smtClean="0">
              <a:latin typeface="+mn-ea"/>
              <a:ea typeface="+mn-ea"/>
            </a:endParaRPr>
          </a:p>
        </p:txBody>
      </p:sp>
    </p:spTree>
    <p:extLst>
      <p:ext uri="{BB962C8B-B14F-4D97-AF65-F5344CB8AC3E}">
        <p14:creationId xmlns:p14="http://schemas.microsoft.com/office/powerpoint/2010/main" val="5662868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297610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9255" name="think-cell Slide" r:id="rId14" imgW="270" imgH="270" progId="">
                  <p:embed/>
                </p:oleObj>
              </mc:Choice>
              <mc:Fallback>
                <p:oleObj name="think-cell Slide" r:id="rId14" imgW="270" imgH="270" progId="">
                  <p:embed/>
                  <p:pic>
                    <p:nvPicPr>
                      <p:cNvPr id="0" name="Picture 202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673459811"/>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pPr/>
              <a:t>33</a:t>
            </a:fld>
            <a:endParaRPr lang="zh-CN" altLang="en-US" dirty="0" smtClean="0"/>
          </a:p>
        </p:txBody>
      </p:sp>
      <p:sp>
        <p:nvSpPr>
          <p:cNvPr id="2" name="标题 1"/>
          <p:cNvSpPr>
            <a:spLocks noGrp="1"/>
          </p:cNvSpPr>
          <p:nvPr>
            <p:ph type="title" idx="4294967295"/>
            <p:custDataLst>
              <p:tags r:id="rId5"/>
            </p:custDataLst>
          </p:nvPr>
        </p:nvSpPr>
        <p:spPr>
          <a:xfrm>
            <a:off x="1202940" y="296652"/>
            <a:ext cx="502524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MPV</a:t>
            </a:r>
            <a:r>
              <a:rPr lang="zh-CN" altLang="en-US" b="1" dirty="0">
                <a:solidFill>
                  <a:srgbClr val="075A77"/>
                </a:solidFill>
                <a:latin typeface="+mn-ea"/>
                <a:ea typeface="+mn-ea"/>
              </a:rPr>
              <a:t>终端优惠指数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grpSp>
        <p:nvGrpSpPr>
          <p:cNvPr id="5" name="组合 58"/>
          <p:cNvGrpSpPr>
            <a:grpSpLocks/>
          </p:cNvGrpSpPr>
          <p:nvPr>
            <p:custDataLst>
              <p:tags r:id="rId6"/>
            </p:custDataLst>
          </p:nvPr>
        </p:nvGrpSpPr>
        <p:grpSpPr bwMode="auto">
          <a:xfrm>
            <a:off x="2398365" y="3166492"/>
            <a:ext cx="4308475" cy="399650"/>
            <a:chOff x="2330450" y="2103438"/>
            <a:chExt cx="4308475" cy="399650"/>
          </a:xfrm>
          <a:solidFill>
            <a:srgbClr val="275C9D"/>
          </a:solidFill>
        </p:grpSpPr>
        <p:sp>
          <p:nvSpPr>
            <p:cNvPr id="6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61"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-MPV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62" name="AutoShape 66"/>
          <p:cNvSpPr>
            <a:spLocks noChangeArrowheads="1"/>
          </p:cNvSpPr>
          <p:nvPr>
            <p:custDataLst>
              <p:tags r:id="rId7"/>
            </p:custDataLst>
          </p:nvPr>
        </p:nvSpPr>
        <p:spPr bwMode="auto">
          <a:xfrm>
            <a:off x="8316417" y="4118025"/>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63" name="AutoShape 67"/>
          <p:cNvSpPr>
            <a:spLocks noChangeArrowheads="1"/>
          </p:cNvSpPr>
          <p:nvPr>
            <p:custDataLst>
              <p:tags r:id="rId8"/>
            </p:custDataLst>
          </p:nvPr>
        </p:nvSpPr>
        <p:spPr bwMode="auto">
          <a:xfrm rot="10800000">
            <a:off x="8316417" y="5235625"/>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64" name="Text Box 68"/>
          <p:cNvSpPr txBox="1">
            <a:spLocks noChangeArrowheads="1"/>
          </p:cNvSpPr>
          <p:nvPr>
            <p:custDataLst>
              <p:tags r:id="rId9"/>
            </p:custDataLst>
          </p:nvPr>
        </p:nvSpPr>
        <p:spPr bwMode="auto">
          <a:xfrm>
            <a:off x="8527554" y="4075162"/>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65" name="Text Box 69"/>
          <p:cNvSpPr txBox="1">
            <a:spLocks noChangeArrowheads="1"/>
          </p:cNvSpPr>
          <p:nvPr>
            <p:custDataLst>
              <p:tags r:id="rId10"/>
            </p:custDataLst>
          </p:nvPr>
        </p:nvSpPr>
        <p:spPr bwMode="auto">
          <a:xfrm>
            <a:off x="8525006" y="506846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1"/>
            </p:custDataLst>
          </p:nvPr>
        </p:nvSpPr>
        <p:spPr bwMode="auto">
          <a:xfrm>
            <a:off x="376238"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GAIN·4</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市场终端优惠指数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4.59</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比下降</a:t>
            </a:r>
            <a:r>
              <a:rPr lang="en-US" altLang="zh-CN" sz="1600" b="1" dirty="0" smtClean="0">
                <a:solidFill>
                  <a:srgbClr val="5F5F5F"/>
                </a:solidFill>
                <a:latin typeface="+mn-ea"/>
                <a:ea typeface="+mn-ea"/>
              </a:rPr>
              <a:t>2.9%</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额度增加</a:t>
            </a:r>
            <a:r>
              <a:rPr lang="en-US" altLang="zh-CN" sz="1600" b="1" dirty="0" smtClean="0">
                <a:solidFill>
                  <a:srgbClr val="5F5F5F"/>
                </a:solidFill>
                <a:latin typeface="+mn-ea"/>
                <a:ea typeface="+mn-ea"/>
              </a:rPr>
              <a:t>192</a:t>
            </a:r>
            <a:r>
              <a:rPr lang="zh-CN" altLang="en-US" sz="1600" b="1" dirty="0" smtClean="0">
                <a:solidFill>
                  <a:srgbClr val="5F5F5F"/>
                </a:solidFill>
                <a:latin typeface="+mn-ea"/>
                <a:ea typeface="+mn-ea"/>
              </a:rPr>
              <a:t>元。</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4</a:t>
            </a:r>
            <a:r>
              <a:rPr lang="zh-CN" altLang="en-US" sz="1400" dirty="0" smtClean="0">
                <a:latin typeface="+mn-ea"/>
                <a:ea typeface="+mn-ea"/>
              </a:rPr>
              <a:t>月本级别市场终端优惠指数小幅上升，主要受权重车型途安、奥德赛的影响。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4</a:t>
            </a:r>
            <a:r>
              <a:rPr lang="zh-CN" altLang="en-US" sz="1400" dirty="0">
                <a:latin typeface="+mn-ea"/>
                <a:ea typeface="+mn-ea"/>
              </a:rPr>
              <a:t>月</a:t>
            </a:r>
            <a:r>
              <a:rPr lang="en-US" altLang="zh-CN" sz="1400" dirty="0">
                <a:latin typeface="+mn-ea"/>
                <a:ea typeface="+mn-ea"/>
              </a:rPr>
              <a:t>23</a:t>
            </a:r>
            <a:r>
              <a:rPr lang="zh-CN" altLang="en-US" sz="1400" dirty="0">
                <a:latin typeface="+mn-ea"/>
                <a:ea typeface="+mn-ea"/>
              </a:rPr>
              <a:t>日， </a:t>
            </a:r>
            <a:r>
              <a:rPr lang="en-US" altLang="zh-CN" sz="1400" dirty="0">
                <a:latin typeface="+mn-ea"/>
                <a:ea typeface="+mn-ea"/>
              </a:rPr>
              <a:t>2016</a:t>
            </a:r>
            <a:r>
              <a:rPr lang="zh-CN" altLang="en-US" sz="1400" dirty="0">
                <a:latin typeface="+mn-ea"/>
                <a:ea typeface="+mn-ea"/>
              </a:rPr>
              <a:t>款宝骏</a:t>
            </a:r>
            <a:r>
              <a:rPr lang="en-US" altLang="zh-CN" sz="1400" dirty="0">
                <a:latin typeface="+mn-ea"/>
                <a:ea typeface="+mn-ea"/>
              </a:rPr>
              <a:t>730 1.5L</a:t>
            </a:r>
            <a:r>
              <a:rPr lang="zh-CN" altLang="en-US" sz="1400" dirty="0">
                <a:latin typeface="+mn-ea"/>
                <a:ea typeface="+mn-ea"/>
              </a:rPr>
              <a:t>标准型进行了官降，</a:t>
            </a:r>
            <a:r>
              <a:rPr lang="zh-CN" altLang="en-US" sz="1400" dirty="0" smtClean="0">
                <a:latin typeface="+mn-ea"/>
                <a:ea typeface="+mn-ea"/>
              </a:rPr>
              <a:t>降幅为</a:t>
            </a:r>
            <a:r>
              <a:rPr lang="en-US" altLang="zh-CN" sz="1400" dirty="0" smtClean="0">
                <a:latin typeface="+mn-ea"/>
                <a:ea typeface="+mn-ea"/>
              </a:rPr>
              <a:t>5000</a:t>
            </a:r>
            <a:r>
              <a:rPr lang="zh-CN" altLang="en-US" sz="1400" dirty="0">
                <a:latin typeface="+mn-ea"/>
                <a:ea typeface="+mn-ea"/>
              </a:rPr>
              <a:t>元，价格降低使其的性价比和竞争力进一步提升，消费者能享受更实惠的购车价格</a:t>
            </a:r>
            <a:r>
              <a:rPr lang="zh-CN" altLang="en-US" sz="1400" dirty="0" smtClean="0">
                <a:latin typeface="+mn-ea"/>
                <a:ea typeface="+mn-ea"/>
              </a:rPr>
              <a:t>。</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本月权重</a:t>
            </a:r>
            <a:r>
              <a:rPr lang="zh-CN" altLang="en-US" sz="1400" dirty="0">
                <a:latin typeface="+mn-ea"/>
                <a:ea typeface="+mn-ea"/>
              </a:rPr>
              <a:t>车型途安、奥德赛在级别内销量权重小幅上涨，份额上升，拉高整体优惠幅度</a:t>
            </a:r>
            <a:r>
              <a:rPr lang="zh-CN" altLang="en-US" sz="1400" dirty="0" smtClean="0">
                <a:latin typeface="+mn-ea"/>
                <a:ea typeface="+mn-ea"/>
              </a:rPr>
              <a:t>。</a:t>
            </a:r>
            <a:endParaRPr lang="en-US" altLang="zh-CN" sz="1400" dirty="0">
              <a:latin typeface="+mn-ea"/>
              <a:ea typeface="+mn-ea"/>
            </a:endParaRPr>
          </a:p>
        </p:txBody>
      </p:sp>
      <p:sp>
        <p:nvSpPr>
          <p:cNvPr id="15" name="TextBox 14"/>
          <p:cNvSpPr txBox="1"/>
          <p:nvPr>
            <p:custDataLst>
              <p:tags r:id="rId12"/>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r>
              <a:rPr lang="en-US" altLang="zh-CN" sz="900" dirty="0" smtClean="0">
                <a:latin typeface="+mn-lt"/>
                <a:ea typeface="华文细黑" pitchFamily="2" charset="-122"/>
              </a:rPr>
              <a:t>,2016</a:t>
            </a:r>
            <a:r>
              <a:rPr lang="zh-CN" altLang="en-US" sz="900" dirty="0" smtClean="0">
                <a:latin typeface="+mn-lt"/>
                <a:ea typeface="华文细黑" pitchFamily="2" charset="-122"/>
              </a:rPr>
              <a:t>年对</a:t>
            </a:r>
            <a:r>
              <a:rPr lang="en-US" altLang="zh-CN" sz="900" dirty="0" smtClean="0">
                <a:latin typeface="+mn-lt"/>
                <a:ea typeface="华文细黑" pitchFamily="2" charset="-122"/>
              </a:rPr>
              <a:t>MPV</a:t>
            </a:r>
            <a:r>
              <a:rPr lang="zh-CN" altLang="en-US" sz="900" dirty="0" smtClean="0">
                <a:latin typeface="+mn-lt"/>
                <a:ea typeface="华文细黑" pitchFamily="2" charset="-122"/>
              </a:rPr>
              <a:t>级别产品进行了调整</a:t>
            </a:r>
            <a:endParaRPr lang="zh-CN" altLang="en-US" sz="900" dirty="0">
              <a:latin typeface="+mn-lt"/>
              <a:ea typeface="华文细黑" pitchFamily="2" charset="-122"/>
            </a:endParaRPr>
          </a:p>
        </p:txBody>
      </p:sp>
    </p:spTree>
    <p:extLst>
      <p:ext uri="{BB962C8B-B14F-4D97-AF65-F5344CB8AC3E}">
        <p14:creationId xmlns:p14="http://schemas.microsoft.com/office/powerpoint/2010/main" val="10210770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3115" name="think-cell Slide" r:id="rId14" imgW="270" imgH="270" progId="">
                  <p:embed/>
                </p:oleObj>
              </mc:Choice>
              <mc:Fallback>
                <p:oleObj name="think-cell Slide" r:id="rId14" imgW="270" imgH="270" progId="">
                  <p:embed/>
                  <p:pic>
                    <p:nvPicPr>
                      <p:cNvPr id="0" name="Picture 20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423044199"/>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34</a:t>
            </a:fld>
            <a:endParaRPr lang="zh-CN" altLang="en-US" smtClean="0"/>
          </a:p>
        </p:txBody>
      </p:sp>
      <p:sp>
        <p:nvSpPr>
          <p:cNvPr id="2" name="标题 1"/>
          <p:cNvSpPr>
            <a:spLocks noGrp="1"/>
          </p:cNvSpPr>
          <p:nvPr>
            <p:ph type="title" idx="4294967295"/>
            <p:custDataLst>
              <p:tags r:id="rId5"/>
            </p:custDataLst>
          </p:nvPr>
        </p:nvSpPr>
        <p:spPr>
          <a:xfrm>
            <a:off x="1166936" y="296652"/>
            <a:ext cx="5133256"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SUV</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26" name="TextBox 25"/>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7"/>
          <p:cNvGrpSpPr>
            <a:grpSpLocks/>
          </p:cNvGrpSpPr>
          <p:nvPr>
            <p:custDataLst>
              <p:tags r:id="rId7"/>
            </p:custDataLst>
          </p:nvPr>
        </p:nvGrpSpPr>
        <p:grpSpPr bwMode="auto">
          <a:xfrm>
            <a:off x="2411065" y="3162350"/>
            <a:ext cx="4308475" cy="413298"/>
            <a:chOff x="2330450" y="2103438"/>
            <a:chExt cx="4308475" cy="413298"/>
          </a:xfrm>
          <a:solidFill>
            <a:srgbClr val="275C9D"/>
          </a:solidFill>
        </p:grpSpPr>
        <p:sp>
          <p:nvSpPr>
            <p:cNvPr id="4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544763" y="2162793"/>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-SUV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8"/>
            </p:custDataLst>
          </p:nvPr>
        </p:nvSpPr>
        <p:spPr bwMode="auto">
          <a:xfrm>
            <a:off x="8269163" y="3957910"/>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9"/>
            </p:custDataLst>
          </p:nvPr>
        </p:nvSpPr>
        <p:spPr bwMode="auto">
          <a:xfrm rot="10800000">
            <a:off x="8269163" y="5075510"/>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10"/>
            </p:custDataLst>
          </p:nvPr>
        </p:nvSpPr>
        <p:spPr bwMode="auto">
          <a:xfrm>
            <a:off x="8480300" y="3915047"/>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4" name="Text Box 69"/>
          <p:cNvSpPr txBox="1">
            <a:spLocks noChangeArrowheads="1"/>
          </p:cNvSpPr>
          <p:nvPr>
            <p:custDataLst>
              <p:tags r:id="rId11"/>
            </p:custDataLst>
          </p:nvPr>
        </p:nvSpPr>
        <p:spPr bwMode="auto">
          <a:xfrm>
            <a:off x="8489825" y="4919935"/>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4" name="内容占位符 2"/>
          <p:cNvSpPr txBox="1">
            <a:spLocks/>
          </p:cNvSpPr>
          <p:nvPr>
            <p:custDataLst>
              <p:tags r:id="rId12"/>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GAIN·4</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级价格变化指数为</a:t>
            </a:r>
            <a:r>
              <a:rPr lang="en-US" altLang="zh-CN" sz="1600" b="1" dirty="0" smtClean="0">
                <a:solidFill>
                  <a:srgbClr val="5F5F5F"/>
                </a:solidFill>
                <a:latin typeface="+mn-ea"/>
                <a:ea typeface="+mn-ea"/>
              </a:rPr>
              <a:t>-11.13</a:t>
            </a:r>
            <a:r>
              <a:rPr lang="zh-CN" altLang="en-US" sz="1600" b="1" dirty="0" smtClean="0">
                <a:solidFill>
                  <a:srgbClr val="5F5F5F"/>
                </a:solidFill>
                <a:latin typeface="+mn-ea"/>
                <a:ea typeface="+mn-ea"/>
              </a:rPr>
              <a:t>，环比上升</a:t>
            </a:r>
            <a:r>
              <a:rPr lang="en-US" altLang="zh-CN" sz="1600" b="1" dirty="0" smtClean="0">
                <a:solidFill>
                  <a:srgbClr val="5F5F5F"/>
                </a:solidFill>
                <a:latin typeface="+mn-ea"/>
                <a:ea typeface="+mn-ea"/>
              </a:rPr>
              <a:t>4.0%</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13.99</a:t>
            </a:r>
            <a:r>
              <a:rPr lang="zh-CN" altLang="en-US" sz="1600" b="1" dirty="0" smtClean="0">
                <a:solidFill>
                  <a:srgbClr val="5F5F5F"/>
                </a:solidFill>
                <a:latin typeface="+mn-ea"/>
                <a:ea typeface="+mn-ea"/>
              </a:rPr>
              <a:t>万增加至</a:t>
            </a:r>
            <a:r>
              <a:rPr lang="en-US" altLang="zh-CN" sz="1600" b="1" dirty="0" smtClean="0">
                <a:solidFill>
                  <a:srgbClr val="5F5F5F"/>
                </a:solidFill>
                <a:latin typeface="+mn-ea"/>
                <a:ea typeface="+mn-ea"/>
              </a:rPr>
              <a:t>14.56</a:t>
            </a:r>
            <a:r>
              <a:rPr lang="zh-CN" altLang="en-US" sz="1600" b="1" dirty="0" smtClean="0">
                <a:solidFill>
                  <a:srgbClr val="5F5F5F"/>
                </a:solidFill>
                <a:latin typeface="+mn-ea"/>
                <a:ea typeface="+mn-ea"/>
              </a:rPr>
              <a:t>万</a:t>
            </a:r>
            <a:r>
              <a:rPr lang="zh-CN" altLang="en-US" sz="1600" b="1" dirty="0">
                <a:ea typeface="微软雅黑" pitchFamily="34" charset="-122"/>
              </a:rPr>
              <a:t>。</a:t>
            </a:r>
          </a:p>
          <a:p>
            <a:pPr lvl="1" algn="l" eaLnBrk="1" hangingPunct="1">
              <a:lnSpc>
                <a:spcPts val="2000"/>
              </a:lnSpc>
              <a:spcAft>
                <a:spcPts val="600"/>
              </a:spcAft>
              <a:buFont typeface="Wingdings" pitchFamily="2" charset="2"/>
              <a:buChar char="Ø"/>
            </a:pPr>
            <a:r>
              <a:rPr lang="en-US" altLang="zh-CN" sz="1400" dirty="0">
                <a:ea typeface="微软雅黑" pitchFamily="34" charset="-122"/>
              </a:rPr>
              <a:t>4</a:t>
            </a:r>
            <a:r>
              <a:rPr lang="zh-CN" altLang="en-US" sz="1400" dirty="0" smtClean="0">
                <a:ea typeface="微软雅黑" pitchFamily="34" charset="-122"/>
              </a:rPr>
              <a:t>月</a:t>
            </a:r>
            <a:r>
              <a:rPr lang="en-US" altLang="zh-CN" sz="1400" dirty="0" smtClean="0">
                <a:ea typeface="微软雅黑" pitchFamily="34" charset="-122"/>
              </a:rPr>
              <a:t>SUV</a:t>
            </a:r>
            <a:r>
              <a:rPr lang="zh-CN" altLang="en-US" sz="1400" dirty="0" smtClean="0">
                <a:ea typeface="微软雅黑" pitchFamily="34" charset="-122"/>
              </a:rPr>
              <a:t>级别成交价</a:t>
            </a:r>
            <a:r>
              <a:rPr lang="zh-CN" altLang="en-US" sz="1400" dirty="0">
                <a:ea typeface="微软雅黑" pitchFamily="34" charset="-122"/>
              </a:rPr>
              <a:t>上涨</a:t>
            </a:r>
            <a:r>
              <a:rPr lang="zh-CN" altLang="en-US" sz="1400" dirty="0" smtClean="0">
                <a:ea typeface="微软雅黑" pitchFamily="34" charset="-122"/>
              </a:rPr>
              <a:t>，</a:t>
            </a:r>
            <a:r>
              <a:rPr lang="zh-CN" altLang="en-US" sz="1400" dirty="0">
                <a:ea typeface="微软雅黑" pitchFamily="34" charset="-122"/>
              </a:rPr>
              <a:t>主要受权重车型传祺</a:t>
            </a:r>
            <a:r>
              <a:rPr lang="en-US" altLang="zh-CN" sz="1400" dirty="0" smtClean="0">
                <a:ea typeface="微软雅黑" pitchFamily="34" charset="-122"/>
              </a:rPr>
              <a:t>GS4</a:t>
            </a:r>
            <a:r>
              <a:rPr lang="zh-CN" altLang="en-US" sz="1400" dirty="0">
                <a:ea typeface="微软雅黑" pitchFamily="34" charset="-122"/>
              </a:rPr>
              <a:t>、奇骏、猎豹</a:t>
            </a:r>
            <a:r>
              <a:rPr lang="en-US" altLang="zh-CN" sz="1400" dirty="0">
                <a:ea typeface="微软雅黑" pitchFamily="34" charset="-122"/>
              </a:rPr>
              <a:t>CS10</a:t>
            </a:r>
            <a:r>
              <a:rPr lang="zh-CN" altLang="en-US" sz="1400" dirty="0" smtClean="0">
                <a:ea typeface="微软雅黑" pitchFamily="34" charset="-122"/>
              </a:rPr>
              <a:t>的</a:t>
            </a:r>
            <a:r>
              <a:rPr lang="zh-CN" altLang="en-US" sz="1400" dirty="0">
                <a:ea typeface="微软雅黑" pitchFamily="34" charset="-122"/>
              </a:rPr>
              <a:t>影响</a:t>
            </a:r>
            <a:r>
              <a:rPr lang="zh-CN" altLang="en-US" sz="1400" dirty="0" smtClean="0">
                <a:ea typeface="微软雅黑" pitchFamily="34" charset="-122"/>
              </a:rPr>
              <a:t>。</a:t>
            </a:r>
            <a:endParaRPr lang="en-US" altLang="zh-CN" sz="1400" dirty="0" smtClean="0">
              <a:ea typeface="微软雅黑" pitchFamily="34" charset="-122"/>
            </a:endParaRPr>
          </a:p>
          <a:p>
            <a:pPr lvl="1" algn="l" eaLnBrk="1" hangingPunct="1">
              <a:lnSpc>
                <a:spcPts val="2000"/>
              </a:lnSpc>
              <a:spcAft>
                <a:spcPts val="600"/>
              </a:spcAft>
              <a:buFont typeface="Wingdings" pitchFamily="2" charset="2"/>
              <a:buChar char="Ø"/>
            </a:pPr>
            <a:r>
              <a:rPr lang="zh-CN" altLang="en-US" sz="1400" dirty="0">
                <a:ea typeface="微软雅黑" pitchFamily="34" charset="-122"/>
              </a:rPr>
              <a:t>权重</a:t>
            </a:r>
            <a:r>
              <a:rPr lang="zh-CN" altLang="en-US" sz="1400" dirty="0" smtClean="0">
                <a:ea typeface="微软雅黑" pitchFamily="34" charset="-122"/>
              </a:rPr>
              <a:t>车型</a:t>
            </a:r>
            <a:r>
              <a:rPr lang="zh-CN" altLang="en-US" sz="1400" dirty="0">
                <a:ea typeface="微软雅黑" pitchFamily="34" charset="-122"/>
              </a:rPr>
              <a:t>传祺</a:t>
            </a:r>
            <a:r>
              <a:rPr lang="en-US" altLang="zh-CN" sz="1400" dirty="0">
                <a:ea typeface="微软雅黑" pitchFamily="34" charset="-122"/>
              </a:rPr>
              <a:t>GS4</a:t>
            </a:r>
            <a:r>
              <a:rPr lang="zh-CN" altLang="en-US" sz="1400" dirty="0">
                <a:ea typeface="微软雅黑" pitchFamily="34" charset="-122"/>
              </a:rPr>
              <a:t>、奇骏、猎豹</a:t>
            </a:r>
            <a:r>
              <a:rPr lang="en-US" altLang="zh-CN" sz="1400" dirty="0" smtClean="0">
                <a:ea typeface="微软雅黑" pitchFamily="34" charset="-122"/>
              </a:rPr>
              <a:t>CS10</a:t>
            </a:r>
            <a:r>
              <a:rPr lang="zh-CN" altLang="en-US" sz="1400" dirty="0">
                <a:ea typeface="微软雅黑" pitchFamily="34" charset="-122"/>
              </a:rPr>
              <a:t>销量权重</a:t>
            </a:r>
            <a:r>
              <a:rPr lang="zh-CN" altLang="en-US" sz="1400" dirty="0" smtClean="0">
                <a:ea typeface="微软雅黑" pitchFamily="34" charset="-122"/>
              </a:rPr>
              <a:t>出现上涨，</a:t>
            </a:r>
            <a:r>
              <a:rPr lang="zh-CN" altLang="en-US" sz="1400" dirty="0">
                <a:ea typeface="微软雅黑" pitchFamily="34" charset="-122"/>
              </a:rPr>
              <a:t>市场份额随</a:t>
            </a:r>
            <a:r>
              <a:rPr lang="zh-CN" altLang="en-US" sz="1400" dirty="0" smtClean="0">
                <a:ea typeface="微软雅黑" pitchFamily="34" charset="-122"/>
              </a:rPr>
              <a:t>之上升</a:t>
            </a:r>
            <a:r>
              <a:rPr lang="zh-CN" altLang="en-US" sz="1400" dirty="0">
                <a:ea typeface="微软雅黑" pitchFamily="34" charset="-122"/>
              </a:rPr>
              <a:t>，影响市场</a:t>
            </a:r>
            <a:r>
              <a:rPr lang="zh-CN" altLang="en-US" sz="1400" dirty="0" smtClean="0">
                <a:ea typeface="微软雅黑" pitchFamily="34" charset="-122"/>
              </a:rPr>
              <a:t>均价走高，另外</a:t>
            </a:r>
            <a:r>
              <a:rPr lang="en-US" altLang="zh-CN" sz="1400" dirty="0" smtClean="0">
                <a:ea typeface="微软雅黑" pitchFamily="34" charset="-122"/>
              </a:rPr>
              <a:t>4</a:t>
            </a:r>
            <a:r>
              <a:rPr lang="zh-CN" altLang="en-US" sz="1400" dirty="0" smtClean="0">
                <a:ea typeface="微软雅黑" pitchFamily="34" charset="-122"/>
              </a:rPr>
              <a:t>月多款新车上市竞争，终端未出现优惠，最终导致级别整体均价走高。</a:t>
            </a:r>
            <a:endParaRPr lang="en-US" altLang="zh-CN" sz="1400" dirty="0" smtClean="0">
              <a:ea typeface="微软雅黑" pitchFamily="34" charset="-122"/>
            </a:endParaRPr>
          </a:p>
        </p:txBody>
      </p:sp>
    </p:spTree>
    <p:extLst>
      <p:ext uri="{BB962C8B-B14F-4D97-AF65-F5344CB8AC3E}">
        <p14:creationId xmlns:p14="http://schemas.microsoft.com/office/powerpoint/2010/main" val="14064346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6184" name="think-cell Slide" r:id="rId15" imgW="270" imgH="270" progId="">
                  <p:embed/>
                </p:oleObj>
              </mc:Choice>
              <mc:Fallback>
                <p:oleObj name="think-cell Slide" r:id="rId15" imgW="270" imgH="270" progId="">
                  <p:embed/>
                  <p:pic>
                    <p:nvPicPr>
                      <p:cNvPr id="0" name="Picture 20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077591471"/>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7"/>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35</a:t>
            </a:fld>
            <a:endParaRPr lang="zh-CN" altLang="en-US" dirty="0" smtClean="0"/>
          </a:p>
        </p:txBody>
      </p:sp>
      <p:sp>
        <p:nvSpPr>
          <p:cNvPr id="2" name="标题 1"/>
          <p:cNvSpPr>
            <a:spLocks noGrp="1"/>
          </p:cNvSpPr>
          <p:nvPr>
            <p:ph type="title" idx="4294967295"/>
            <p:custDataLst>
              <p:tags r:id="rId5"/>
            </p:custDataLst>
          </p:nvPr>
        </p:nvSpPr>
        <p:spPr>
          <a:xfrm>
            <a:off x="1202940" y="296652"/>
            <a:ext cx="5503900"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SUV</a:t>
            </a:r>
            <a:r>
              <a:rPr lang="zh-CN" altLang="en-US" b="1" dirty="0">
                <a:solidFill>
                  <a:srgbClr val="075A77"/>
                </a:solidFill>
                <a:latin typeface="+mn-ea"/>
                <a:ea typeface="+mn-ea"/>
              </a:rPr>
              <a:t>终端优惠指数</a:t>
            </a:r>
            <a:r>
              <a:rPr lang="en-US" altLang="zh-CN" b="1" dirty="0" smtClean="0">
                <a:solidFill>
                  <a:srgbClr val="075A77"/>
                </a:solidFill>
                <a:latin typeface="+mn-ea"/>
                <a:ea typeface="+mn-ea"/>
              </a:rPr>
              <a:t>—4</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3" name="TextBox 32"/>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5"/>
          <p:cNvGrpSpPr>
            <a:grpSpLocks/>
          </p:cNvGrpSpPr>
          <p:nvPr>
            <p:custDataLst>
              <p:tags r:id="rId7"/>
            </p:custDataLst>
          </p:nvPr>
        </p:nvGrpSpPr>
        <p:grpSpPr bwMode="auto">
          <a:xfrm>
            <a:off x="2398365" y="3160663"/>
            <a:ext cx="4308475" cy="399650"/>
            <a:chOff x="2330450" y="2103438"/>
            <a:chExt cx="4308475" cy="399650"/>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-SUV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20980" y="4118818"/>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20980" y="5236418"/>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32117" y="4075955"/>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3" name="Text Box 69"/>
          <p:cNvSpPr txBox="1">
            <a:spLocks noChangeArrowheads="1"/>
          </p:cNvSpPr>
          <p:nvPr>
            <p:custDataLst>
              <p:tags r:id="rId11"/>
            </p:custDataLst>
          </p:nvPr>
        </p:nvSpPr>
        <p:spPr bwMode="auto">
          <a:xfrm>
            <a:off x="8523299" y="5080843"/>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bwMode="auto">
          <a:xfrm>
            <a:off x="287523"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GAIN·4</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-0.12</a:t>
            </a:r>
            <a:r>
              <a:rPr lang="zh-CN" altLang="en-US" sz="1600" b="1" dirty="0" smtClean="0">
                <a:solidFill>
                  <a:srgbClr val="5F5F5F"/>
                </a:solidFill>
                <a:latin typeface="+mn-ea"/>
                <a:ea typeface="+mn-ea"/>
              </a:rPr>
              <a:t>，环比下降</a:t>
            </a:r>
            <a:r>
              <a:rPr lang="en-US" altLang="zh-CN" sz="1600" b="1" dirty="0" smtClean="0">
                <a:solidFill>
                  <a:srgbClr val="5F5F5F"/>
                </a:solidFill>
                <a:latin typeface="+mn-ea"/>
                <a:ea typeface="+mn-ea"/>
              </a:rPr>
              <a:t>7.6%</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额度增加</a:t>
            </a:r>
            <a:r>
              <a:rPr lang="en-US" altLang="zh-CN" sz="1600" b="1" dirty="0" smtClean="0">
                <a:solidFill>
                  <a:srgbClr val="5F5F5F"/>
                </a:solidFill>
                <a:latin typeface="+mn-ea"/>
                <a:ea typeface="+mn-ea"/>
              </a:rPr>
              <a:t>852</a:t>
            </a:r>
            <a:r>
              <a:rPr lang="zh-CN" altLang="en-US" sz="1600" b="1" dirty="0" smtClean="0">
                <a:solidFill>
                  <a:srgbClr val="5F5F5F"/>
                </a:solidFill>
                <a:latin typeface="+mn-ea"/>
                <a:ea typeface="+mn-ea"/>
              </a:rPr>
              <a:t>元</a:t>
            </a:r>
            <a:r>
              <a:rPr lang="zh-CN" altLang="en-US" sz="1600" b="1" dirty="0">
                <a:solidFill>
                  <a:srgbClr val="5F5F5F"/>
                </a:solidFill>
                <a:latin typeface="+mn-ea"/>
                <a:ea typeface="+mn-ea"/>
              </a:rPr>
              <a:t>。</a:t>
            </a:r>
          </a:p>
          <a:p>
            <a:pPr lvl="1" algn="l" eaLnBrk="1" hangingPunct="1">
              <a:lnSpc>
                <a:spcPts val="2000"/>
              </a:lnSpc>
              <a:spcAft>
                <a:spcPts val="600"/>
              </a:spcAft>
              <a:buFont typeface="Wingdings" pitchFamily="2" charset="2"/>
              <a:buChar char="Ø"/>
            </a:pPr>
            <a:r>
              <a:rPr lang="en-US" altLang="zh-CN" sz="1400" dirty="0">
                <a:latin typeface="+mn-ea"/>
                <a:ea typeface="+mn-ea"/>
              </a:rPr>
              <a:t>4</a:t>
            </a:r>
            <a:r>
              <a:rPr lang="zh-CN" altLang="en-US" sz="1400" dirty="0" smtClean="0">
                <a:latin typeface="+mn-ea"/>
                <a:ea typeface="+mn-ea"/>
              </a:rPr>
              <a:t>月</a:t>
            </a:r>
            <a:r>
              <a:rPr lang="en-US" altLang="zh-CN" sz="1400" dirty="0">
                <a:latin typeface="+mn-ea"/>
                <a:ea typeface="+mn-ea"/>
              </a:rPr>
              <a:t>SUV</a:t>
            </a:r>
            <a:r>
              <a:rPr lang="zh-CN" altLang="en-US" sz="1400" dirty="0">
                <a:latin typeface="+mn-ea"/>
                <a:ea typeface="+mn-ea"/>
              </a:rPr>
              <a:t>级市场终端</a:t>
            </a:r>
            <a:r>
              <a:rPr lang="zh-CN" altLang="en-US" sz="1400" dirty="0" smtClean="0">
                <a:latin typeface="+mn-ea"/>
                <a:ea typeface="+mn-ea"/>
              </a:rPr>
              <a:t>优惠环比下降，</a:t>
            </a:r>
            <a:r>
              <a:rPr lang="zh-CN" altLang="en-US" sz="1400" dirty="0">
                <a:latin typeface="+mn-ea"/>
                <a:ea typeface="+mn-ea"/>
              </a:rPr>
              <a:t>主要是受车型奇骏、翼</a:t>
            </a:r>
            <a:r>
              <a:rPr lang="zh-CN" altLang="en-US" sz="1400" dirty="0" smtClean="0">
                <a:latin typeface="+mn-ea"/>
                <a:ea typeface="+mn-ea"/>
              </a:rPr>
              <a:t>虎</a:t>
            </a:r>
            <a:r>
              <a:rPr lang="zh-CN" altLang="en-US" sz="1400" dirty="0" smtClean="0">
                <a:latin typeface="+mn-ea"/>
                <a:ea typeface="+mn-ea"/>
              </a:rPr>
              <a:t>、</a:t>
            </a:r>
            <a:r>
              <a:rPr lang="zh-CN" altLang="en-US" sz="1400" dirty="0">
                <a:latin typeface="+mn-ea"/>
                <a:ea typeface="+mn-ea"/>
              </a:rPr>
              <a:t>奔驰</a:t>
            </a:r>
            <a:r>
              <a:rPr lang="en-US" altLang="zh-CN" sz="1400" dirty="0" smtClean="0">
                <a:latin typeface="+mn-ea"/>
                <a:ea typeface="+mn-ea"/>
              </a:rPr>
              <a:t>GLA</a:t>
            </a:r>
            <a:r>
              <a:rPr lang="zh-CN" altLang="en-US" sz="1400" dirty="0">
                <a:latin typeface="+mn-ea"/>
                <a:ea typeface="+mn-ea"/>
              </a:rPr>
              <a:t>级的影响</a:t>
            </a:r>
            <a:r>
              <a:rPr lang="zh-CN" altLang="en-US" sz="1400" dirty="0" smtClean="0">
                <a:latin typeface="+mn-ea"/>
                <a:ea typeface="+mn-ea"/>
              </a:rPr>
              <a:t>。</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本月权重车型奇骏、翼虎</a:t>
            </a:r>
            <a:r>
              <a:rPr lang="zh-CN" altLang="en-US" sz="1400" dirty="0" smtClean="0">
                <a:latin typeface="+mn-ea"/>
                <a:ea typeface="+mn-ea"/>
              </a:rPr>
              <a:t>、奔驰</a:t>
            </a:r>
            <a:r>
              <a:rPr lang="en-US" altLang="zh-CN" sz="1400" dirty="0" smtClean="0">
                <a:latin typeface="+mn-ea"/>
                <a:ea typeface="+mn-ea"/>
              </a:rPr>
              <a:t> </a:t>
            </a:r>
            <a:r>
              <a:rPr lang="en-US" altLang="zh-CN" sz="1400" dirty="0">
                <a:latin typeface="+mn-ea"/>
                <a:ea typeface="+mn-ea"/>
              </a:rPr>
              <a:t>GLA</a:t>
            </a:r>
            <a:r>
              <a:rPr lang="zh-CN" altLang="en-US" sz="1400" dirty="0">
                <a:latin typeface="+mn-ea"/>
                <a:ea typeface="+mn-ea"/>
              </a:rPr>
              <a:t>级销量权重上升，一定程度上影响了整体优惠幅度</a:t>
            </a:r>
            <a:r>
              <a:rPr lang="zh-CN" altLang="en-US" sz="1400" dirty="0" smtClean="0">
                <a:latin typeface="+mn-ea"/>
                <a:ea typeface="+mn-ea"/>
              </a:rPr>
              <a:t>，另外哈</a:t>
            </a:r>
            <a:r>
              <a:rPr lang="zh-CN" altLang="en-US" sz="1400" dirty="0">
                <a:latin typeface="+mn-ea"/>
                <a:ea typeface="+mn-ea"/>
              </a:rPr>
              <a:t>弗</a:t>
            </a:r>
            <a:r>
              <a:rPr lang="en-US" altLang="zh-CN" sz="1400" dirty="0">
                <a:latin typeface="+mn-ea"/>
                <a:ea typeface="+mn-ea"/>
              </a:rPr>
              <a:t>H7</a:t>
            </a:r>
            <a:r>
              <a:rPr lang="zh-CN" altLang="en-US" sz="1400" dirty="0">
                <a:latin typeface="+mn-ea"/>
                <a:ea typeface="+mn-ea"/>
              </a:rPr>
              <a:t>蓝标、凯迪拉克</a:t>
            </a:r>
            <a:r>
              <a:rPr lang="en-US" altLang="zh-CN" sz="1400" dirty="0">
                <a:latin typeface="+mn-ea"/>
                <a:ea typeface="+mn-ea"/>
              </a:rPr>
              <a:t>XT5</a:t>
            </a:r>
            <a:r>
              <a:rPr lang="zh-CN" altLang="en-US" sz="1400" dirty="0">
                <a:latin typeface="+mn-ea"/>
                <a:ea typeface="+mn-ea"/>
              </a:rPr>
              <a:t>等多款新车上市</a:t>
            </a:r>
            <a:r>
              <a:rPr lang="zh-CN" altLang="en-US" sz="1400" dirty="0" smtClean="0">
                <a:latin typeface="+mn-ea"/>
                <a:ea typeface="+mn-ea"/>
              </a:rPr>
              <a:t>，</a:t>
            </a:r>
            <a:r>
              <a:rPr lang="zh-CN" altLang="en-US" sz="1400" dirty="0">
                <a:latin typeface="+mn-ea"/>
                <a:ea typeface="+mn-ea"/>
              </a:rPr>
              <a:t>经销商必定对老款车型进行清理，故级别整体优惠额度增加</a:t>
            </a:r>
            <a:r>
              <a:rPr lang="zh-CN" altLang="en-US" sz="1400" dirty="0" smtClean="0">
                <a:latin typeface="+mn-ea"/>
                <a:ea typeface="+mn-ea"/>
              </a:rPr>
              <a:t>。</a:t>
            </a:r>
            <a:endParaRPr lang="en-US" altLang="zh-CN" sz="1400" dirty="0">
              <a:latin typeface="+mn-ea"/>
              <a:ea typeface="+mn-ea"/>
            </a:endParaRPr>
          </a:p>
        </p:txBody>
      </p:sp>
    </p:spTree>
    <p:extLst>
      <p:ext uri="{BB962C8B-B14F-4D97-AF65-F5344CB8AC3E}">
        <p14:creationId xmlns:p14="http://schemas.microsoft.com/office/powerpoint/2010/main" val="33635707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5"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8987509-D8FB-4C85-85B8-83A8B892B1F2}" type="slidenum">
              <a:rPr lang="zh-CN" altLang="en-US" smtClean="0"/>
              <a:pPr/>
              <a:t>36</a:t>
            </a:fld>
            <a:endParaRPr lang="zh-CN" altLang="en-US" dirty="0" smtClean="0"/>
          </a:p>
        </p:txBody>
      </p:sp>
      <p:sp>
        <p:nvSpPr>
          <p:cNvPr id="2" name="标题 1"/>
          <p:cNvSpPr>
            <a:spLocks noGrp="1"/>
          </p:cNvSpPr>
          <p:nvPr>
            <p:ph type="title" idx="4294967295"/>
          </p:nvPr>
        </p:nvSpPr>
        <p:spPr>
          <a:xfrm>
            <a:off x="1202940" y="296652"/>
            <a:ext cx="4593196"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城市价格变化指数</a:t>
            </a:r>
            <a:r>
              <a:rPr lang="en-US" altLang="en-US" b="1" dirty="0" smtClean="0">
                <a:solidFill>
                  <a:srgbClr val="075A77"/>
                </a:solidFill>
                <a:latin typeface="+mn-ea"/>
                <a:ea typeface="+mn-ea"/>
              </a:rPr>
              <a:t>—4</a:t>
            </a:r>
            <a:r>
              <a:rPr lang="zh-CN" altLang="en-US" b="1" dirty="0" smtClean="0">
                <a:solidFill>
                  <a:srgbClr val="075A77"/>
                </a:solidFill>
                <a:latin typeface="+mn-ea"/>
                <a:ea typeface="+mn-ea"/>
              </a:rPr>
              <a:t>月</a:t>
            </a:r>
            <a:r>
              <a:rPr lang="zh-CN" altLang="en-US" b="1" dirty="0">
                <a:solidFill>
                  <a:srgbClr val="075A77"/>
                </a:solidFill>
                <a:latin typeface="+mn-ea"/>
                <a:ea typeface="+mn-ea"/>
              </a:rPr>
              <a:t>上海</a:t>
            </a:r>
          </a:p>
        </p:txBody>
      </p:sp>
      <p:sp>
        <p:nvSpPr>
          <p:cNvPr id="45" name="TextBox 44"/>
          <p:cNvSpPr txBox="1"/>
          <p:nvPr/>
        </p:nvSpPr>
        <p:spPr>
          <a:xfrm>
            <a:off x="393676" y="6310314"/>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4024426662"/>
              </p:ext>
            </p:extLst>
          </p:nvPr>
        </p:nvGraphicFramePr>
        <p:xfrm>
          <a:off x="348928" y="3500016"/>
          <a:ext cx="8064500" cy="2881312"/>
        </p:xfrm>
        <a:graphic>
          <a:graphicData uri="http://schemas.openxmlformats.org/drawingml/2006/chart">
            <c:chart xmlns:c="http://schemas.openxmlformats.org/drawingml/2006/chart" xmlns:r="http://schemas.openxmlformats.org/officeDocument/2006/relationships" r:id="rId2"/>
          </a:graphicData>
        </a:graphic>
      </p:graphicFrame>
      <p:grpSp>
        <p:nvGrpSpPr>
          <p:cNvPr id="30" name="组合 29"/>
          <p:cNvGrpSpPr>
            <a:grpSpLocks/>
          </p:cNvGrpSpPr>
          <p:nvPr/>
        </p:nvGrpSpPr>
        <p:grpSpPr bwMode="auto">
          <a:xfrm>
            <a:off x="2400015"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34" name="AutoShape 66"/>
          <p:cNvSpPr>
            <a:spLocks noChangeArrowheads="1"/>
          </p:cNvSpPr>
          <p:nvPr/>
        </p:nvSpPr>
        <p:spPr bwMode="auto">
          <a:xfrm>
            <a:off x="8315003" y="410631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35" name="AutoShape 67"/>
          <p:cNvSpPr>
            <a:spLocks noChangeArrowheads="1"/>
          </p:cNvSpPr>
          <p:nvPr/>
        </p:nvSpPr>
        <p:spPr bwMode="auto">
          <a:xfrm rot="10800000">
            <a:off x="8315003" y="522391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36" name="Text Box 68"/>
          <p:cNvSpPr txBox="1">
            <a:spLocks noChangeArrowheads="1"/>
          </p:cNvSpPr>
          <p:nvPr/>
        </p:nvSpPr>
        <p:spPr bwMode="auto">
          <a:xfrm>
            <a:off x="8526140" y="406345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37" name="Text Box 69"/>
          <p:cNvSpPr txBox="1">
            <a:spLocks noChangeArrowheads="1"/>
          </p:cNvSpPr>
          <p:nvPr/>
        </p:nvSpPr>
        <p:spPr bwMode="auto">
          <a:xfrm>
            <a:off x="8522965" y="506834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14" name="内容占位符 2"/>
          <p:cNvSpPr txBox="1">
            <a:spLocks/>
          </p:cNvSpPr>
          <p:nvPr/>
        </p:nvSpPr>
        <p:spPr>
          <a:xfrm>
            <a:off x="395039" y="836613"/>
            <a:ext cx="8353425" cy="2305050"/>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lgn="l">
              <a:lnSpc>
                <a:spcPts val="1800"/>
              </a:lnSpc>
              <a:spcBef>
                <a:spcPct val="20000"/>
              </a:spcBef>
              <a:spcAft>
                <a:spcPts val="600"/>
              </a:spcAft>
              <a:buClr>
                <a:srgbClr val="275C9D"/>
              </a:buClr>
              <a:buSzPct val="100000"/>
              <a:buFont typeface="Wingdings" pitchFamily="2" charset="2"/>
              <a:buChar char="n"/>
              <a:defRPr/>
            </a:pPr>
            <a:r>
              <a:rPr lang="en-US" altLang="zh-CN" sz="1600" b="1" dirty="0" smtClean="0">
                <a:solidFill>
                  <a:srgbClr val="5F5F5F"/>
                </a:solidFill>
                <a:latin typeface="+mn-ea"/>
                <a:ea typeface="+mn-ea"/>
              </a:rPr>
              <a:t>2016 GAIN·4</a:t>
            </a:r>
            <a:r>
              <a:rPr lang="zh-CN" altLang="en-US" sz="1600" b="1" dirty="0" smtClean="0">
                <a:solidFill>
                  <a:srgbClr val="5F5F5F"/>
                </a:solidFill>
                <a:latin typeface="+mn-ea"/>
                <a:ea typeface="+mn-ea"/>
              </a:rPr>
              <a:t>月</a:t>
            </a:r>
            <a:r>
              <a:rPr lang="zh-CN" altLang="en-US" sz="1600" b="1" dirty="0">
                <a:solidFill>
                  <a:srgbClr val="5F5F5F"/>
                </a:solidFill>
                <a:latin typeface="+mn-ea"/>
                <a:ea typeface="+mn-ea"/>
              </a:rPr>
              <a:t>上海地区价格变化</a:t>
            </a:r>
            <a:r>
              <a:rPr lang="zh-CN" altLang="en-US" sz="1600" b="1" dirty="0" smtClean="0">
                <a:solidFill>
                  <a:srgbClr val="5F5F5F"/>
                </a:solidFill>
                <a:latin typeface="+mn-ea"/>
                <a:ea typeface="+mn-ea"/>
              </a:rPr>
              <a:t>指数</a:t>
            </a:r>
            <a:r>
              <a:rPr lang="en-US" altLang="zh-CN" sz="1600" b="1" dirty="0" smtClean="0">
                <a:solidFill>
                  <a:srgbClr val="5F5F5F"/>
                </a:solidFill>
                <a:latin typeface="+mn-ea"/>
                <a:ea typeface="+mn-ea"/>
              </a:rPr>
              <a:t>-3.38</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比上升</a:t>
            </a:r>
            <a:r>
              <a:rPr lang="en-US" altLang="zh-CN" sz="1600" b="1" dirty="0" smtClean="0">
                <a:solidFill>
                  <a:srgbClr val="5F5F5F"/>
                </a:solidFill>
                <a:latin typeface="+mn-ea"/>
                <a:ea typeface="+mn-ea"/>
              </a:rPr>
              <a:t>0.6%</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由</a:t>
            </a:r>
            <a:r>
              <a:rPr lang="en-US" altLang="zh-CN" sz="1600" b="1" dirty="0" smtClean="0">
                <a:solidFill>
                  <a:srgbClr val="5F5F5F"/>
                </a:solidFill>
                <a:latin typeface="+mn-ea"/>
              </a:rPr>
              <a:t>12.80</a:t>
            </a:r>
            <a:r>
              <a:rPr lang="zh-CN" altLang="en-US" sz="1600" b="1" dirty="0" smtClean="0">
                <a:solidFill>
                  <a:srgbClr val="5F5F5F"/>
                </a:solidFill>
                <a:latin typeface="+mn-ea"/>
                <a:ea typeface="+mn-ea"/>
              </a:rPr>
              <a:t>万增加至</a:t>
            </a:r>
            <a:r>
              <a:rPr lang="en-US" altLang="zh-CN" sz="1600" b="1" dirty="0" smtClean="0">
                <a:solidFill>
                  <a:srgbClr val="5F5F5F"/>
                </a:solidFill>
                <a:latin typeface="+mn-ea"/>
                <a:ea typeface="+mn-ea"/>
              </a:rPr>
              <a:t>12.87</a:t>
            </a:r>
            <a:r>
              <a:rPr lang="zh-CN" altLang="en-US" sz="1600" b="1" dirty="0" smtClean="0">
                <a:solidFill>
                  <a:srgbClr val="5F5F5F"/>
                </a:solidFill>
                <a:latin typeface="+mn-ea"/>
                <a:ea typeface="+mn-ea"/>
              </a:rPr>
              <a:t>万</a:t>
            </a:r>
            <a:r>
              <a:rPr lang="zh-CN" altLang="en-US" sz="1600" b="1" dirty="0">
                <a:solidFill>
                  <a:srgbClr val="5F5F5F"/>
                </a:solidFill>
                <a:latin typeface="+mn-ea"/>
                <a:ea typeface="+mn-ea"/>
              </a:rPr>
              <a:t>。</a:t>
            </a: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mn-ea"/>
                <a:ea typeface="+mn-ea"/>
              </a:rPr>
              <a:t>上海地区成交价指数环比下降，对整体影响较大的主要是</a:t>
            </a:r>
            <a:r>
              <a:rPr lang="en-US" altLang="zh-CN" sz="1400" dirty="0">
                <a:solidFill>
                  <a:srgbClr val="474747"/>
                </a:solidFill>
                <a:latin typeface="+mn-ea"/>
                <a:ea typeface="+mn-ea"/>
              </a:rPr>
              <a:t>A</a:t>
            </a:r>
            <a:r>
              <a:rPr lang="zh-CN" altLang="en-US" sz="1400" dirty="0" smtClean="0">
                <a:solidFill>
                  <a:srgbClr val="474747"/>
                </a:solidFill>
                <a:latin typeface="+mn-ea"/>
                <a:ea typeface="+mn-ea"/>
              </a:rPr>
              <a:t>级、</a:t>
            </a:r>
            <a:r>
              <a:rPr lang="en-US" altLang="zh-CN" sz="1400" dirty="0" smtClean="0">
                <a:solidFill>
                  <a:srgbClr val="474747"/>
                </a:solidFill>
                <a:latin typeface="+mn-ea"/>
                <a:ea typeface="+mn-ea"/>
              </a:rPr>
              <a:t>SUV</a:t>
            </a:r>
            <a:r>
              <a:rPr lang="zh-CN" altLang="en-US" sz="1400" dirty="0" smtClean="0">
                <a:solidFill>
                  <a:srgbClr val="474747"/>
                </a:solidFill>
                <a:latin typeface="+mn-ea"/>
                <a:ea typeface="+mn-ea"/>
              </a:rPr>
              <a:t>级别细分市场。</a:t>
            </a:r>
            <a:endParaRPr lang="en-US" altLang="zh-CN" sz="1400" dirty="0" smtClean="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mn-ea"/>
                <a:ea typeface="+mn-ea"/>
              </a:rPr>
              <a:t>本月权重车型高尔夫、奇骏</a:t>
            </a:r>
            <a:r>
              <a:rPr lang="zh-CN" altLang="en-US" sz="1400" dirty="0" smtClean="0">
                <a:solidFill>
                  <a:srgbClr val="474747"/>
                </a:solidFill>
                <a:latin typeface="+mn-ea"/>
                <a:ea typeface="+mn-ea"/>
              </a:rPr>
              <a:t>、奔驰</a:t>
            </a:r>
            <a:r>
              <a:rPr lang="en-US" altLang="zh-CN" sz="1400" dirty="0" smtClean="0">
                <a:solidFill>
                  <a:srgbClr val="474747"/>
                </a:solidFill>
                <a:latin typeface="+mn-ea"/>
                <a:ea typeface="+mn-ea"/>
              </a:rPr>
              <a:t>GLA</a:t>
            </a:r>
            <a:r>
              <a:rPr lang="zh-CN" altLang="en-US" sz="1400" dirty="0">
                <a:solidFill>
                  <a:srgbClr val="474747"/>
                </a:solidFill>
                <a:latin typeface="+mn-ea"/>
                <a:ea typeface="+mn-ea"/>
              </a:rPr>
              <a:t>级销量</a:t>
            </a:r>
            <a:r>
              <a:rPr lang="zh-CN" altLang="en-US" sz="1400" dirty="0" smtClean="0">
                <a:solidFill>
                  <a:srgbClr val="474747"/>
                </a:solidFill>
                <a:latin typeface="+mn-ea"/>
                <a:ea typeface="+mn-ea"/>
              </a:rPr>
              <a:t>权重出现</a:t>
            </a:r>
            <a:r>
              <a:rPr lang="zh-CN" altLang="en-US" sz="1400" dirty="0">
                <a:solidFill>
                  <a:srgbClr val="474747"/>
                </a:solidFill>
                <a:latin typeface="+mn-ea"/>
                <a:ea typeface="+mn-ea"/>
              </a:rPr>
              <a:t>小幅上涨</a:t>
            </a:r>
            <a:r>
              <a:rPr lang="zh-CN" altLang="en-US" sz="1400" dirty="0" smtClean="0">
                <a:solidFill>
                  <a:srgbClr val="474747"/>
                </a:solidFill>
                <a:latin typeface="+mn-ea"/>
                <a:ea typeface="+mn-ea"/>
              </a:rPr>
              <a:t>，份额增加</a:t>
            </a:r>
            <a:r>
              <a:rPr lang="zh-CN" altLang="en-US" sz="1400" dirty="0">
                <a:solidFill>
                  <a:srgbClr val="474747"/>
                </a:solidFill>
                <a:latin typeface="+mn-ea"/>
                <a:ea typeface="+mn-ea"/>
              </a:rPr>
              <a:t>，直接拉高了整体成交价水平。</a:t>
            </a:r>
            <a:endParaRPr lang="en-US" altLang="zh-CN" sz="1400" dirty="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en-US" altLang="zh-CN" sz="1400" dirty="0">
                <a:solidFill>
                  <a:srgbClr val="474747"/>
                </a:solidFill>
                <a:latin typeface="+mn-ea"/>
                <a:ea typeface="+mn-ea"/>
              </a:rPr>
              <a:t>4</a:t>
            </a:r>
            <a:r>
              <a:rPr lang="zh-CN" altLang="en-US" sz="1400" dirty="0">
                <a:solidFill>
                  <a:srgbClr val="474747"/>
                </a:solidFill>
                <a:latin typeface="+mn-ea"/>
                <a:ea typeface="+mn-ea"/>
              </a:rPr>
              <a:t>月</a:t>
            </a:r>
            <a:r>
              <a:rPr lang="en-US" altLang="zh-CN" sz="1400" dirty="0">
                <a:solidFill>
                  <a:srgbClr val="474747"/>
                </a:solidFill>
                <a:latin typeface="+mn-ea"/>
                <a:ea typeface="+mn-ea"/>
              </a:rPr>
              <a:t>1</a:t>
            </a:r>
            <a:r>
              <a:rPr lang="zh-CN" altLang="en-US" sz="1400" dirty="0">
                <a:solidFill>
                  <a:srgbClr val="474747"/>
                </a:solidFill>
                <a:latin typeface="+mn-ea"/>
                <a:ea typeface="+mn-ea"/>
              </a:rPr>
              <a:t>日，上海市人民政府办公厅发布关于转发上海市发展改革委等七部门制订的</a:t>
            </a:r>
            <a:r>
              <a:rPr lang="en-US" altLang="zh-CN" sz="1400" dirty="0">
                <a:solidFill>
                  <a:srgbClr val="474747"/>
                </a:solidFill>
                <a:latin typeface="+mn-ea"/>
                <a:ea typeface="+mn-ea"/>
              </a:rPr>
              <a:t>《</a:t>
            </a:r>
            <a:r>
              <a:rPr lang="zh-CN" altLang="en-US" sz="1400" dirty="0">
                <a:solidFill>
                  <a:srgbClr val="474747"/>
                </a:solidFill>
                <a:latin typeface="+mn-ea"/>
                <a:ea typeface="+mn-ea"/>
              </a:rPr>
              <a:t>上海市鼓励购买和使用新能源汽车暂行办法</a:t>
            </a:r>
            <a:r>
              <a:rPr lang="en-US" altLang="zh-CN" sz="1400" dirty="0">
                <a:solidFill>
                  <a:srgbClr val="474747"/>
                </a:solidFill>
                <a:latin typeface="+mn-ea"/>
                <a:ea typeface="+mn-ea"/>
              </a:rPr>
              <a:t>(2016</a:t>
            </a:r>
            <a:r>
              <a:rPr lang="zh-CN" altLang="en-US" sz="1400" dirty="0">
                <a:solidFill>
                  <a:srgbClr val="474747"/>
                </a:solidFill>
                <a:latin typeface="+mn-ea"/>
                <a:ea typeface="+mn-ea"/>
              </a:rPr>
              <a:t>年修订</a:t>
            </a:r>
            <a:r>
              <a:rPr lang="en-US" altLang="zh-CN" sz="1400" dirty="0">
                <a:solidFill>
                  <a:srgbClr val="474747"/>
                </a:solidFill>
                <a:latin typeface="+mn-ea"/>
                <a:ea typeface="+mn-ea"/>
              </a:rPr>
              <a:t>)》</a:t>
            </a:r>
            <a:r>
              <a:rPr lang="zh-CN" altLang="en-US" sz="1400" dirty="0">
                <a:solidFill>
                  <a:srgbClr val="474747"/>
                </a:solidFill>
                <a:latin typeface="+mn-ea"/>
                <a:ea typeface="+mn-ea"/>
              </a:rPr>
              <a:t>的通知。随着上海新政的出台，国内新能源汽车必将再次迎来爆发</a:t>
            </a:r>
            <a:r>
              <a:rPr lang="zh-CN" altLang="en-US" sz="1400" dirty="0" smtClean="0">
                <a:solidFill>
                  <a:srgbClr val="474747"/>
                </a:solidFill>
                <a:latin typeface="+mn-ea"/>
                <a:ea typeface="+mn-ea"/>
              </a:rPr>
              <a:t>。</a:t>
            </a:r>
            <a:endParaRPr lang="en-US" altLang="zh-CN" sz="1400" dirty="0">
              <a:solidFill>
                <a:srgbClr val="474747"/>
              </a:solidFill>
              <a:latin typeface="+mn-ea"/>
              <a:ea typeface="+mn-ea"/>
            </a:endParaRPr>
          </a:p>
        </p:txBody>
      </p:sp>
    </p:spTree>
    <p:extLst>
      <p:ext uri="{BB962C8B-B14F-4D97-AF65-F5344CB8AC3E}">
        <p14:creationId xmlns:p14="http://schemas.microsoft.com/office/powerpoint/2010/main" val="13769998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9"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E5E8E29B-DBD1-4AB2-8695-0476B00DF9CD}" type="slidenum">
              <a:rPr lang="zh-CN" altLang="en-US" smtClean="0"/>
              <a:pPr/>
              <a:t>37</a:t>
            </a:fld>
            <a:endParaRPr lang="zh-CN" altLang="en-US" smtClean="0"/>
          </a:p>
        </p:txBody>
      </p:sp>
      <p:sp>
        <p:nvSpPr>
          <p:cNvPr id="2" name="标题 1"/>
          <p:cNvSpPr>
            <a:spLocks noGrp="1"/>
          </p:cNvSpPr>
          <p:nvPr>
            <p:ph type="title" idx="4294967295"/>
          </p:nvPr>
        </p:nvSpPr>
        <p:spPr>
          <a:xfrm>
            <a:off x="1166936" y="296652"/>
            <a:ext cx="6141368"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城市终端优惠</a:t>
            </a:r>
            <a:r>
              <a:rPr lang="en-US" altLang="en-US" b="1" dirty="0" err="1">
                <a:solidFill>
                  <a:srgbClr val="075A77"/>
                </a:solidFill>
                <a:latin typeface="+mn-ea"/>
                <a:ea typeface="+mn-ea"/>
              </a:rPr>
              <a:t>指数</a:t>
            </a:r>
            <a:r>
              <a:rPr lang="en-US" altLang="en-US" b="1" dirty="0" smtClean="0">
                <a:solidFill>
                  <a:srgbClr val="075A77"/>
                </a:solidFill>
                <a:latin typeface="+mn-ea"/>
                <a:ea typeface="+mn-ea"/>
              </a:rPr>
              <a:t>—4</a:t>
            </a:r>
            <a:r>
              <a:rPr lang="zh-CN" altLang="en-US" b="1" dirty="0" smtClean="0">
                <a:solidFill>
                  <a:srgbClr val="075A77"/>
                </a:solidFill>
                <a:latin typeface="+mn-ea"/>
                <a:ea typeface="+mn-ea"/>
              </a:rPr>
              <a:t>月</a:t>
            </a:r>
            <a:r>
              <a:rPr lang="zh-CN" altLang="en-US" b="1" dirty="0">
                <a:solidFill>
                  <a:srgbClr val="075A77"/>
                </a:solidFill>
                <a:latin typeface="+mn-ea"/>
                <a:ea typeface="+mn-ea"/>
              </a:rPr>
              <a:t>上海</a:t>
            </a:r>
          </a:p>
        </p:txBody>
      </p:sp>
      <p:sp>
        <p:nvSpPr>
          <p:cNvPr id="49" name="TextBox 48"/>
          <p:cNvSpPr txBox="1"/>
          <p:nvPr/>
        </p:nvSpPr>
        <p:spPr>
          <a:xfrm>
            <a:off x="393005" y="6310314"/>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735375170"/>
              </p:ext>
            </p:extLst>
          </p:nvPr>
        </p:nvGraphicFramePr>
        <p:xfrm>
          <a:off x="393005" y="3501008"/>
          <a:ext cx="7995345" cy="2881312"/>
        </p:xfrm>
        <a:graphic>
          <a:graphicData uri="http://schemas.openxmlformats.org/drawingml/2006/chart">
            <c:chart xmlns:c="http://schemas.openxmlformats.org/drawingml/2006/chart" xmlns:r="http://schemas.openxmlformats.org/officeDocument/2006/relationships" r:id="rId2"/>
          </a:graphicData>
        </a:graphic>
      </p:graphicFrame>
      <p:grpSp>
        <p:nvGrpSpPr>
          <p:cNvPr id="30" name="组合 29"/>
          <p:cNvGrpSpPr>
            <a:grpSpLocks/>
          </p:cNvGrpSpPr>
          <p:nvPr/>
        </p:nvGrpSpPr>
        <p:grpSpPr bwMode="auto">
          <a:xfrm>
            <a:off x="2411890"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33" name="AutoShape 66"/>
          <p:cNvSpPr>
            <a:spLocks noChangeArrowheads="1"/>
          </p:cNvSpPr>
          <p:nvPr/>
        </p:nvSpPr>
        <p:spPr bwMode="auto">
          <a:xfrm>
            <a:off x="8320980" y="41029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34" name="AutoShape 67"/>
          <p:cNvSpPr>
            <a:spLocks noChangeArrowheads="1"/>
          </p:cNvSpPr>
          <p:nvPr/>
        </p:nvSpPr>
        <p:spPr bwMode="auto">
          <a:xfrm rot="10800000">
            <a:off x="8320980" y="5220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36" name="Text Box 68"/>
          <p:cNvSpPr txBox="1">
            <a:spLocks noChangeArrowheads="1"/>
          </p:cNvSpPr>
          <p:nvPr/>
        </p:nvSpPr>
        <p:spPr bwMode="auto">
          <a:xfrm>
            <a:off x="8532117" y="40601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37" name="Text Box 69"/>
          <p:cNvSpPr txBox="1">
            <a:spLocks noChangeArrowheads="1"/>
          </p:cNvSpPr>
          <p:nvPr/>
        </p:nvSpPr>
        <p:spPr bwMode="auto">
          <a:xfrm>
            <a:off x="8528942" y="50650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14" name="内容占位符 2"/>
          <p:cNvSpPr txBox="1">
            <a:spLocks/>
          </p:cNvSpPr>
          <p:nvPr/>
        </p:nvSpPr>
        <p:spPr>
          <a:xfrm>
            <a:off x="395039" y="833438"/>
            <a:ext cx="8353425" cy="2308225"/>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spcBef>
                <a:spcPts val="0"/>
              </a:spcBef>
              <a:spcAft>
                <a:spcPts val="600"/>
              </a:spcAft>
              <a:buClr>
                <a:srgbClr val="275C9D"/>
              </a:buClr>
              <a:buSzPct val="100000"/>
              <a:buFont typeface="Wingdings" pitchFamily="2" charset="2"/>
              <a:buChar char="n"/>
              <a:defRPr/>
            </a:pPr>
            <a:r>
              <a:rPr lang="en-US" altLang="zh-CN" sz="1600" b="1" dirty="0" smtClean="0">
                <a:solidFill>
                  <a:srgbClr val="5F5F5F"/>
                </a:solidFill>
                <a:latin typeface="+mn-ea"/>
                <a:ea typeface="+mn-ea"/>
              </a:rPr>
              <a:t>2016 GAIN·4</a:t>
            </a:r>
            <a:r>
              <a:rPr lang="zh-CN" altLang="en-US" sz="1600" b="1" dirty="0" smtClean="0">
                <a:solidFill>
                  <a:srgbClr val="5F5F5F"/>
                </a:solidFill>
                <a:latin typeface="+mn-ea"/>
                <a:ea typeface="+mn-ea"/>
              </a:rPr>
              <a:t>月上海终端优惠指数为</a:t>
            </a:r>
            <a:r>
              <a:rPr lang="en-US" altLang="zh-CN" sz="1600" b="1" dirty="0" smtClean="0">
                <a:solidFill>
                  <a:srgbClr val="5F5F5F"/>
                </a:solidFill>
                <a:latin typeface="+mn-ea"/>
                <a:ea typeface="+mn-ea"/>
              </a:rPr>
              <a:t>0.32</a:t>
            </a:r>
            <a:r>
              <a:rPr lang="zh-CN" altLang="en-US" sz="1600" b="1" dirty="0" smtClean="0">
                <a:solidFill>
                  <a:srgbClr val="5F5F5F"/>
                </a:solidFill>
                <a:latin typeface="+mn-ea"/>
                <a:ea typeface="+mn-ea"/>
              </a:rPr>
              <a:t>，环比下降</a:t>
            </a:r>
            <a:r>
              <a:rPr lang="en-US" altLang="zh-CN" sz="1600" b="1" dirty="0" smtClean="0">
                <a:solidFill>
                  <a:srgbClr val="5F5F5F"/>
                </a:solidFill>
                <a:latin typeface="+mn-ea"/>
                <a:ea typeface="+mn-ea"/>
              </a:rPr>
              <a:t>2.0%</a:t>
            </a:r>
            <a:r>
              <a:rPr lang="zh-CN" altLang="en-US" sz="1600" b="1" dirty="0" smtClean="0">
                <a:solidFill>
                  <a:srgbClr val="5F5F5F"/>
                </a:solidFill>
                <a:latin typeface="+mn-ea"/>
                <a:ea typeface="+mn-ea"/>
              </a:rPr>
              <a:t>，终端优惠增加</a:t>
            </a:r>
            <a:r>
              <a:rPr lang="en-US" altLang="zh-CN" sz="1600" b="1" dirty="0" smtClean="0">
                <a:solidFill>
                  <a:srgbClr val="5F5F5F"/>
                </a:solidFill>
                <a:latin typeface="+mn-ea"/>
                <a:ea typeface="+mn-ea"/>
              </a:rPr>
              <a:t>355</a:t>
            </a:r>
            <a:r>
              <a:rPr lang="zh-CN" altLang="en-US" sz="1600" b="1" dirty="0" smtClean="0">
                <a:solidFill>
                  <a:srgbClr val="5F5F5F"/>
                </a:solidFill>
                <a:latin typeface="+mn-ea"/>
                <a:ea typeface="+mn-ea"/>
              </a:rPr>
              <a:t>元。</a:t>
            </a: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mn-ea"/>
                <a:ea typeface="+mn-ea"/>
              </a:rPr>
              <a:t>本月上海地区优惠略有增加，对整体影响较大的有</a:t>
            </a:r>
            <a:r>
              <a:rPr lang="en-US" altLang="zh-CN" sz="1400" dirty="0" smtClean="0">
                <a:solidFill>
                  <a:srgbClr val="474747"/>
                </a:solidFill>
                <a:latin typeface="+mn-ea"/>
                <a:ea typeface="+mn-ea"/>
              </a:rPr>
              <a:t>A</a:t>
            </a:r>
            <a:r>
              <a:rPr lang="zh-CN" altLang="en-US" sz="1400" dirty="0" smtClean="0">
                <a:solidFill>
                  <a:srgbClr val="474747"/>
                </a:solidFill>
                <a:latin typeface="+mn-ea"/>
                <a:ea typeface="+mn-ea"/>
              </a:rPr>
              <a:t>级和</a:t>
            </a:r>
            <a:r>
              <a:rPr lang="en-US" altLang="zh-CN" sz="1400" dirty="0" smtClean="0">
                <a:solidFill>
                  <a:srgbClr val="474747"/>
                </a:solidFill>
                <a:latin typeface="+mn-ea"/>
              </a:rPr>
              <a:t>SUV</a:t>
            </a:r>
            <a:r>
              <a:rPr lang="zh-CN" altLang="en-US" sz="1400" dirty="0" smtClean="0">
                <a:solidFill>
                  <a:srgbClr val="474747"/>
                </a:solidFill>
                <a:latin typeface="+mn-ea"/>
              </a:rPr>
              <a:t>级</a:t>
            </a:r>
            <a:r>
              <a:rPr lang="zh-CN" altLang="en-US" sz="1400" dirty="0" smtClean="0">
                <a:solidFill>
                  <a:srgbClr val="474747"/>
                </a:solidFill>
                <a:latin typeface="+mn-ea"/>
                <a:ea typeface="+mn-ea"/>
              </a:rPr>
              <a:t>市场 。</a:t>
            </a:r>
            <a:endParaRPr lang="en-US" altLang="zh-CN" sz="1400" dirty="0" smtClean="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mn-ea"/>
                <a:ea typeface="+mn-ea"/>
              </a:rPr>
              <a:t>本月权重车型捷达、奇骏在级别内销量权重小幅提升，市场份额随之上升，从而影响整体优惠走高。</a:t>
            </a:r>
            <a:endParaRPr lang="en-US" altLang="zh-CN" sz="1400" dirty="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mn-ea"/>
                <a:ea typeface="+mn-ea"/>
              </a:rPr>
              <a:t>随着上海</a:t>
            </a:r>
            <a:r>
              <a:rPr lang="en-US" altLang="zh-CN" sz="1400" dirty="0">
                <a:solidFill>
                  <a:srgbClr val="474747"/>
                </a:solidFill>
                <a:latin typeface="+mn-ea"/>
                <a:ea typeface="+mn-ea"/>
              </a:rPr>
              <a:t>2016</a:t>
            </a:r>
            <a:r>
              <a:rPr lang="zh-CN" altLang="en-US" sz="1400" dirty="0">
                <a:solidFill>
                  <a:srgbClr val="474747"/>
                </a:solidFill>
                <a:latin typeface="+mn-ea"/>
                <a:ea typeface="+mn-ea"/>
              </a:rPr>
              <a:t>新能源汽车政策出台，政策的利好</a:t>
            </a:r>
            <a:r>
              <a:rPr lang="zh-CN" altLang="en-US" sz="1400" dirty="0" smtClean="0">
                <a:solidFill>
                  <a:srgbClr val="474747"/>
                </a:solidFill>
                <a:latin typeface="+mn-ea"/>
                <a:ea typeface="+mn-ea"/>
              </a:rPr>
              <a:t>，使得传统</a:t>
            </a:r>
            <a:r>
              <a:rPr lang="zh-CN" altLang="en-US" sz="1400" dirty="0">
                <a:solidFill>
                  <a:srgbClr val="474747"/>
                </a:solidFill>
                <a:latin typeface="+mn-ea"/>
                <a:ea typeface="+mn-ea"/>
              </a:rPr>
              <a:t>乘用车市场竞争惨烈，受此影响上海</a:t>
            </a:r>
            <a:r>
              <a:rPr lang="zh-CN" altLang="en-US" sz="1400" dirty="0" smtClean="0">
                <a:solidFill>
                  <a:srgbClr val="474747"/>
                </a:solidFill>
                <a:latin typeface="+mn-ea"/>
                <a:ea typeface="+mn-ea"/>
              </a:rPr>
              <a:t>地区的经销商</a:t>
            </a:r>
            <a:r>
              <a:rPr lang="zh-CN" altLang="en-US" sz="1400" dirty="0">
                <a:solidFill>
                  <a:srgbClr val="474747"/>
                </a:solidFill>
                <a:latin typeface="+mn-ea"/>
                <a:ea typeface="+mn-ea"/>
              </a:rPr>
              <a:t>和厂商纷纷给</a:t>
            </a:r>
            <a:r>
              <a:rPr lang="zh-CN" altLang="en-US" sz="1400" dirty="0" smtClean="0">
                <a:solidFill>
                  <a:srgbClr val="474747"/>
                </a:solidFill>
                <a:latin typeface="+mn-ea"/>
                <a:ea typeface="+mn-ea"/>
              </a:rPr>
              <a:t>出惊喜优惠</a:t>
            </a:r>
            <a:r>
              <a:rPr lang="zh-CN" altLang="en-US" sz="1400" dirty="0">
                <a:solidFill>
                  <a:srgbClr val="474747"/>
                </a:solidFill>
                <a:latin typeface="+mn-ea"/>
                <a:ea typeface="+mn-ea"/>
              </a:rPr>
              <a:t>，抢占市场份额</a:t>
            </a:r>
            <a:r>
              <a:rPr lang="zh-CN" altLang="en-US" sz="1400" dirty="0" smtClean="0">
                <a:solidFill>
                  <a:srgbClr val="474747"/>
                </a:solidFill>
                <a:latin typeface="+mn-ea"/>
                <a:ea typeface="+mn-ea"/>
              </a:rPr>
              <a:t>。</a:t>
            </a:r>
            <a:endParaRPr lang="en-US" altLang="zh-CN" sz="1400" dirty="0" smtClean="0">
              <a:solidFill>
                <a:srgbClr val="474747"/>
              </a:solidFill>
              <a:latin typeface="+mn-ea"/>
              <a:ea typeface="+mn-ea"/>
            </a:endParaRPr>
          </a:p>
        </p:txBody>
      </p:sp>
    </p:spTree>
    <p:extLst>
      <p:ext uri="{BB962C8B-B14F-4D97-AF65-F5344CB8AC3E}">
        <p14:creationId xmlns:p14="http://schemas.microsoft.com/office/powerpoint/2010/main" val="27484538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2B73B6C-A21E-48A9-BAF4-DD1184CA9DF4}" type="slidenum">
              <a:rPr lang="zh-CN" altLang="en-US" smtClean="0"/>
              <a:pPr/>
              <a:t>38</a:t>
            </a:fld>
            <a:endParaRPr lang="zh-CN" altLang="en-US" dirty="0" smtClean="0"/>
          </a:p>
        </p:txBody>
      </p:sp>
      <p:sp>
        <p:nvSpPr>
          <p:cNvPr id="2" name="标题 1"/>
          <p:cNvSpPr>
            <a:spLocks noGrp="1"/>
          </p:cNvSpPr>
          <p:nvPr>
            <p:ph type="title" idx="4294967295"/>
          </p:nvPr>
        </p:nvSpPr>
        <p:spPr>
          <a:xfrm>
            <a:off x="1202940" y="296652"/>
            <a:ext cx="5133256"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城市价格变化指数</a:t>
            </a:r>
            <a:r>
              <a:rPr lang="en-US" altLang="en-US" b="1" dirty="0" smtClean="0">
                <a:solidFill>
                  <a:srgbClr val="075A77"/>
                </a:solidFill>
                <a:latin typeface="+mn-ea"/>
                <a:ea typeface="+mn-ea"/>
              </a:rPr>
              <a:t>—4</a:t>
            </a:r>
            <a:r>
              <a:rPr lang="zh-CN" altLang="en-US" b="1" dirty="0" smtClean="0">
                <a:solidFill>
                  <a:srgbClr val="075A77"/>
                </a:solidFill>
                <a:latin typeface="+mn-ea"/>
                <a:ea typeface="+mn-ea"/>
              </a:rPr>
              <a:t>月</a:t>
            </a:r>
            <a:r>
              <a:rPr lang="zh-CN" altLang="en-US" b="1" dirty="0">
                <a:solidFill>
                  <a:srgbClr val="075A77"/>
                </a:solidFill>
                <a:latin typeface="+mn-ea"/>
                <a:ea typeface="+mn-ea"/>
              </a:rPr>
              <a:t>北京</a:t>
            </a:r>
          </a:p>
        </p:txBody>
      </p:sp>
      <p:sp>
        <p:nvSpPr>
          <p:cNvPr id="45" name="TextBox 44"/>
          <p:cNvSpPr txBox="1"/>
          <p:nvPr/>
        </p:nvSpPr>
        <p:spPr>
          <a:xfrm>
            <a:off x="395288" y="6310314"/>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2747384007"/>
              </p:ext>
            </p:extLst>
          </p:nvPr>
        </p:nvGraphicFramePr>
        <p:xfrm>
          <a:off x="382588" y="3500439"/>
          <a:ext cx="8064500" cy="2881312"/>
        </p:xfrm>
        <a:graphic>
          <a:graphicData uri="http://schemas.openxmlformats.org/drawingml/2006/chart">
            <c:chart xmlns:c="http://schemas.openxmlformats.org/drawingml/2006/chart" xmlns:r="http://schemas.openxmlformats.org/officeDocument/2006/relationships" r:id="rId3"/>
          </a:graphicData>
        </a:graphic>
      </p:graphicFrame>
      <p:grpSp>
        <p:nvGrpSpPr>
          <p:cNvPr id="30" name="组合 29"/>
          <p:cNvGrpSpPr>
            <a:grpSpLocks/>
          </p:cNvGrpSpPr>
          <p:nvPr/>
        </p:nvGrpSpPr>
        <p:grpSpPr bwMode="auto">
          <a:xfrm>
            <a:off x="2411890"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34" name="AutoShape 66"/>
          <p:cNvSpPr>
            <a:spLocks noChangeArrowheads="1"/>
          </p:cNvSpPr>
          <p:nvPr/>
        </p:nvSpPr>
        <p:spPr bwMode="auto">
          <a:xfrm>
            <a:off x="8323263" y="409361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36" name="AutoShape 67"/>
          <p:cNvSpPr>
            <a:spLocks noChangeArrowheads="1"/>
          </p:cNvSpPr>
          <p:nvPr/>
        </p:nvSpPr>
        <p:spPr bwMode="auto">
          <a:xfrm rot="10800000">
            <a:off x="8323263" y="521121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37" name="Text Box 68"/>
          <p:cNvSpPr txBox="1">
            <a:spLocks noChangeArrowheads="1"/>
          </p:cNvSpPr>
          <p:nvPr/>
        </p:nvSpPr>
        <p:spPr bwMode="auto">
          <a:xfrm>
            <a:off x="8534400" y="405075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38" name="Text Box 69"/>
          <p:cNvSpPr txBox="1">
            <a:spLocks noChangeArrowheads="1"/>
          </p:cNvSpPr>
          <p:nvPr/>
        </p:nvSpPr>
        <p:spPr bwMode="auto">
          <a:xfrm>
            <a:off x="8531225" y="505564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14" name="内容占位符 2"/>
          <p:cNvSpPr txBox="1">
            <a:spLocks/>
          </p:cNvSpPr>
          <p:nvPr/>
        </p:nvSpPr>
        <p:spPr>
          <a:xfrm>
            <a:off x="395536" y="836613"/>
            <a:ext cx="8331200" cy="199548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itchFamily="2" charset="2"/>
              <a:buChar char="n"/>
              <a:defRPr/>
            </a:pPr>
            <a:r>
              <a:rPr lang="en-US" altLang="zh-CN" sz="1600" b="1" dirty="0" smtClean="0">
                <a:solidFill>
                  <a:srgbClr val="5F5F5F"/>
                </a:solidFill>
                <a:latin typeface="+mn-ea"/>
                <a:ea typeface="+mn-ea"/>
              </a:rPr>
              <a:t>2016 GAIN·4</a:t>
            </a:r>
            <a:r>
              <a:rPr lang="zh-CN" altLang="en-US" sz="1600" b="1" dirty="0" smtClean="0">
                <a:solidFill>
                  <a:srgbClr val="5F5F5F"/>
                </a:solidFill>
                <a:latin typeface="+mn-ea"/>
                <a:ea typeface="+mn-ea"/>
              </a:rPr>
              <a:t>月北京地区价格变化指数为</a:t>
            </a:r>
            <a:r>
              <a:rPr lang="en-US" altLang="zh-CN" sz="1600" b="1" dirty="0" smtClean="0">
                <a:solidFill>
                  <a:srgbClr val="5F5F5F"/>
                </a:solidFill>
                <a:latin typeface="+mn-ea"/>
                <a:ea typeface="+mn-ea"/>
              </a:rPr>
              <a:t>-4.44</a:t>
            </a:r>
            <a:r>
              <a:rPr lang="zh-CN" altLang="en-US" sz="1600" b="1" dirty="0" smtClean="0">
                <a:solidFill>
                  <a:srgbClr val="5F5F5F"/>
                </a:solidFill>
                <a:latin typeface="+mn-ea"/>
                <a:ea typeface="+mn-ea"/>
              </a:rPr>
              <a:t>，环比上升</a:t>
            </a:r>
            <a:r>
              <a:rPr lang="en-US" altLang="zh-CN" sz="1600" b="1" dirty="0" smtClean="0">
                <a:solidFill>
                  <a:srgbClr val="5F5F5F"/>
                </a:solidFill>
                <a:latin typeface="+mn-ea"/>
                <a:ea typeface="+mn-ea"/>
              </a:rPr>
              <a:t>0.5%</a:t>
            </a:r>
            <a:r>
              <a:rPr lang="zh-CN" altLang="en-US" sz="1600" b="1" dirty="0" smtClean="0">
                <a:solidFill>
                  <a:srgbClr val="5F5F5F"/>
                </a:solidFill>
                <a:latin typeface="+mn-ea"/>
                <a:ea typeface="+mn-ea"/>
              </a:rPr>
              <a:t>，市场均价由</a:t>
            </a:r>
            <a:r>
              <a:rPr lang="en-US" altLang="zh-CN" sz="1600" b="1" dirty="0" smtClean="0">
                <a:solidFill>
                  <a:srgbClr val="5F5F5F"/>
                </a:solidFill>
                <a:latin typeface="+mn-ea"/>
              </a:rPr>
              <a:t>12.75</a:t>
            </a:r>
            <a:r>
              <a:rPr lang="zh-CN" altLang="en-US" sz="1600" b="1" dirty="0" smtClean="0">
                <a:solidFill>
                  <a:srgbClr val="5F5F5F"/>
                </a:solidFill>
                <a:latin typeface="+mn-ea"/>
                <a:ea typeface="+mn-ea"/>
              </a:rPr>
              <a:t>万增加至</a:t>
            </a:r>
            <a:r>
              <a:rPr lang="en-US" altLang="zh-CN" sz="1600" b="1" dirty="0" smtClean="0">
                <a:solidFill>
                  <a:srgbClr val="5F5F5F"/>
                </a:solidFill>
                <a:latin typeface="+mn-ea"/>
                <a:ea typeface="+mn-ea"/>
              </a:rPr>
              <a:t>12.81</a:t>
            </a:r>
            <a:r>
              <a:rPr lang="zh-CN" altLang="en-US" sz="1600" b="1" dirty="0" smtClean="0">
                <a:solidFill>
                  <a:srgbClr val="5F5F5F"/>
                </a:solidFill>
                <a:latin typeface="+mn-ea"/>
                <a:ea typeface="+mn-ea"/>
              </a:rPr>
              <a:t>万</a:t>
            </a:r>
            <a:r>
              <a:rPr lang="zh-CN" altLang="en-US" sz="1600" b="1" dirty="0" smtClean="0">
                <a:solidFill>
                  <a:srgbClr val="474747"/>
                </a:solidFill>
                <a:latin typeface="+mn-ea"/>
                <a:ea typeface="+mn-ea"/>
              </a:rPr>
              <a:t>。</a:t>
            </a:r>
          </a:p>
          <a:p>
            <a:pPr marL="342000" lvl="1" indent="-342000">
              <a:lnSpc>
                <a:spcPts val="2000"/>
              </a:lnSpc>
              <a:buClr>
                <a:srgbClr val="474747"/>
              </a:buClr>
              <a:buFont typeface="Wingdings" pitchFamily="2" charset="2"/>
              <a:buChar char="Ø"/>
              <a:defRPr/>
            </a:pPr>
            <a:r>
              <a:rPr lang="zh-CN" altLang="en-US" sz="1400" dirty="0" smtClean="0">
                <a:solidFill>
                  <a:schemeClr val="tx1"/>
                </a:solidFill>
                <a:latin typeface="+mn-ea"/>
                <a:ea typeface="+mn-ea"/>
              </a:rPr>
              <a:t>本月北京地区市场成交价小幅</a:t>
            </a:r>
            <a:r>
              <a:rPr lang="zh-CN" altLang="en-US" sz="1400" dirty="0">
                <a:solidFill>
                  <a:schemeClr val="tx1"/>
                </a:solidFill>
                <a:latin typeface="+mn-ea"/>
                <a:ea typeface="+mn-ea"/>
              </a:rPr>
              <a:t>增加</a:t>
            </a:r>
            <a:r>
              <a:rPr lang="zh-CN" altLang="en-US" sz="1400" dirty="0" smtClean="0">
                <a:solidFill>
                  <a:schemeClr val="tx1"/>
                </a:solidFill>
                <a:latin typeface="+mn-ea"/>
                <a:ea typeface="+mn-ea"/>
              </a:rPr>
              <a:t>，其中</a:t>
            </a:r>
            <a:r>
              <a:rPr lang="en-US" altLang="zh-CN" sz="1400" dirty="0" smtClean="0">
                <a:solidFill>
                  <a:schemeClr val="tx1"/>
                </a:solidFill>
                <a:latin typeface="+mn-ea"/>
                <a:ea typeface="+mn-ea"/>
              </a:rPr>
              <a:t>A</a:t>
            </a:r>
            <a:r>
              <a:rPr lang="zh-CN" altLang="en-US" sz="1400" dirty="0" smtClean="0">
                <a:solidFill>
                  <a:schemeClr val="tx1"/>
                </a:solidFill>
                <a:latin typeface="+mn-ea"/>
                <a:ea typeface="+mn-ea"/>
              </a:rPr>
              <a:t>级别</a:t>
            </a:r>
            <a:r>
              <a:rPr lang="zh-CN" altLang="en-US" sz="1400" dirty="0">
                <a:solidFill>
                  <a:schemeClr val="tx1"/>
                </a:solidFill>
                <a:latin typeface="+mn-ea"/>
                <a:ea typeface="+mn-ea"/>
              </a:rPr>
              <a:t>和</a:t>
            </a:r>
            <a:r>
              <a:rPr lang="en-US" altLang="zh-CN" sz="1400" dirty="0">
                <a:solidFill>
                  <a:schemeClr val="tx1"/>
                </a:solidFill>
                <a:latin typeface="+mn-ea"/>
                <a:ea typeface="+mn-ea"/>
              </a:rPr>
              <a:t>SUV</a:t>
            </a:r>
            <a:r>
              <a:rPr lang="zh-CN" altLang="en-US" sz="1400" dirty="0">
                <a:solidFill>
                  <a:schemeClr val="tx1"/>
                </a:solidFill>
                <a:latin typeface="+mn-ea"/>
                <a:ea typeface="+mn-ea"/>
              </a:rPr>
              <a:t>级别对整体影响较大</a:t>
            </a:r>
            <a:r>
              <a:rPr lang="zh-CN" altLang="en-US" sz="1400" dirty="0" smtClean="0">
                <a:solidFill>
                  <a:schemeClr val="tx1"/>
                </a:solidFill>
                <a:latin typeface="+mn-ea"/>
                <a:ea typeface="+mn-ea"/>
              </a:rPr>
              <a:t>。</a:t>
            </a:r>
            <a:endParaRPr lang="en-US" altLang="zh-CN" sz="1400" dirty="0" smtClean="0">
              <a:solidFill>
                <a:schemeClr val="tx1"/>
              </a:solidFill>
              <a:latin typeface="+mn-ea"/>
              <a:ea typeface="+mn-ea"/>
            </a:endParaRPr>
          </a:p>
          <a:p>
            <a:pPr marL="342000" lvl="1" indent="-342000">
              <a:lnSpc>
                <a:spcPts val="2000"/>
              </a:lnSpc>
              <a:buClr>
                <a:srgbClr val="474747"/>
              </a:buClr>
              <a:buFont typeface="Wingdings" pitchFamily="2" charset="2"/>
              <a:buChar char="Ø"/>
              <a:defRPr/>
            </a:pPr>
            <a:r>
              <a:rPr lang="en-US" altLang="zh-CN" sz="1400" dirty="0">
                <a:solidFill>
                  <a:schemeClr val="tx1"/>
                </a:solidFill>
                <a:latin typeface="+mn-ea"/>
                <a:ea typeface="+mn-ea"/>
              </a:rPr>
              <a:t>4</a:t>
            </a:r>
            <a:r>
              <a:rPr lang="zh-CN" altLang="en-US" sz="1400" dirty="0">
                <a:solidFill>
                  <a:schemeClr val="tx1"/>
                </a:solidFill>
                <a:latin typeface="+mn-ea"/>
                <a:ea typeface="+mn-ea"/>
              </a:rPr>
              <a:t>月北京车展隆重开幕，各厂商借此契机加强新车宣传力度，以刺激消费，从而撬动终端销量增长，另外本月权重车型高尔夫、传祺</a:t>
            </a:r>
            <a:r>
              <a:rPr lang="en-US" altLang="zh-CN" sz="1400" dirty="0">
                <a:solidFill>
                  <a:schemeClr val="tx1"/>
                </a:solidFill>
                <a:latin typeface="+mn-ea"/>
                <a:ea typeface="+mn-ea"/>
              </a:rPr>
              <a:t>GS4</a:t>
            </a:r>
            <a:r>
              <a:rPr lang="zh-CN" altLang="en-US" sz="1400" dirty="0">
                <a:solidFill>
                  <a:schemeClr val="tx1"/>
                </a:solidFill>
                <a:latin typeface="+mn-ea"/>
                <a:ea typeface="+mn-ea"/>
              </a:rPr>
              <a:t>在级别内销量权重出现小幅上涨，市场份额随之上升，直接影响整体成交价水平</a:t>
            </a:r>
            <a:r>
              <a:rPr lang="zh-CN" altLang="en-US" sz="1400" dirty="0" smtClean="0">
                <a:solidFill>
                  <a:schemeClr val="tx1"/>
                </a:solidFill>
                <a:latin typeface="+mn-ea"/>
                <a:ea typeface="+mn-ea"/>
              </a:rPr>
              <a:t>。</a:t>
            </a:r>
            <a:endParaRPr lang="en-US" altLang="zh-CN" sz="1400" dirty="0">
              <a:solidFill>
                <a:schemeClr val="tx1"/>
              </a:solidFill>
              <a:latin typeface="+mn-ea"/>
              <a:ea typeface="+mn-ea"/>
            </a:endParaRPr>
          </a:p>
        </p:txBody>
      </p:sp>
    </p:spTree>
    <p:extLst>
      <p:ext uri="{BB962C8B-B14F-4D97-AF65-F5344CB8AC3E}">
        <p14:creationId xmlns:p14="http://schemas.microsoft.com/office/powerpoint/2010/main" val="24428387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54C13182-E29B-4085-A80E-721A34FE9D95}" type="slidenum">
              <a:rPr lang="zh-CN" altLang="en-US" smtClean="0"/>
              <a:pPr/>
              <a:t>39</a:t>
            </a:fld>
            <a:endParaRPr lang="zh-CN" altLang="en-US" smtClean="0"/>
          </a:p>
        </p:txBody>
      </p:sp>
      <p:sp>
        <p:nvSpPr>
          <p:cNvPr id="2" name="标题 1"/>
          <p:cNvSpPr>
            <a:spLocks noGrp="1"/>
          </p:cNvSpPr>
          <p:nvPr>
            <p:ph type="title" idx="4294967295"/>
          </p:nvPr>
        </p:nvSpPr>
        <p:spPr>
          <a:xfrm>
            <a:off x="1166936" y="296652"/>
            <a:ext cx="5169260"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城市终端优惠指数</a:t>
            </a:r>
            <a:r>
              <a:rPr lang="en-US" altLang="en-US" b="1" dirty="0" smtClean="0">
                <a:solidFill>
                  <a:srgbClr val="075A77"/>
                </a:solidFill>
                <a:latin typeface="+mn-ea"/>
                <a:ea typeface="+mn-ea"/>
              </a:rPr>
              <a:t>—4</a:t>
            </a:r>
            <a:r>
              <a:rPr lang="zh-CN" altLang="en-US" b="1" dirty="0" smtClean="0">
                <a:solidFill>
                  <a:srgbClr val="075A77"/>
                </a:solidFill>
                <a:latin typeface="+mn-ea"/>
                <a:ea typeface="+mn-ea"/>
              </a:rPr>
              <a:t>月</a:t>
            </a:r>
            <a:r>
              <a:rPr lang="zh-CN" altLang="en-US" b="1" dirty="0">
                <a:solidFill>
                  <a:srgbClr val="075A77"/>
                </a:solidFill>
                <a:latin typeface="+mn-ea"/>
                <a:ea typeface="+mn-ea"/>
              </a:rPr>
              <a:t>北京</a:t>
            </a:r>
          </a:p>
        </p:txBody>
      </p:sp>
      <p:sp>
        <p:nvSpPr>
          <p:cNvPr id="66" name="TextBox 65"/>
          <p:cNvSpPr txBox="1"/>
          <p:nvPr/>
        </p:nvSpPr>
        <p:spPr>
          <a:xfrm>
            <a:off x="395288" y="63095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3030962734"/>
              </p:ext>
            </p:extLst>
          </p:nvPr>
        </p:nvGraphicFramePr>
        <p:xfrm>
          <a:off x="395288" y="3500016"/>
          <a:ext cx="8005067" cy="2881312"/>
        </p:xfrm>
        <a:graphic>
          <a:graphicData uri="http://schemas.openxmlformats.org/drawingml/2006/chart">
            <c:chart xmlns:c="http://schemas.openxmlformats.org/drawingml/2006/chart" xmlns:r="http://schemas.openxmlformats.org/officeDocument/2006/relationships" r:id="rId2"/>
          </a:graphicData>
        </a:graphic>
      </p:graphicFrame>
      <p:grpSp>
        <p:nvGrpSpPr>
          <p:cNvPr id="30" name="组合 29"/>
          <p:cNvGrpSpPr>
            <a:grpSpLocks/>
          </p:cNvGrpSpPr>
          <p:nvPr/>
        </p:nvGrpSpPr>
        <p:grpSpPr bwMode="auto">
          <a:xfrm>
            <a:off x="2411890"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33" name="AutoShape 66"/>
          <p:cNvSpPr>
            <a:spLocks noChangeArrowheads="1"/>
          </p:cNvSpPr>
          <p:nvPr/>
        </p:nvSpPr>
        <p:spPr bwMode="auto">
          <a:xfrm>
            <a:off x="8316416" y="4093617"/>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34" name="AutoShape 67"/>
          <p:cNvSpPr>
            <a:spLocks noChangeArrowheads="1"/>
          </p:cNvSpPr>
          <p:nvPr/>
        </p:nvSpPr>
        <p:spPr bwMode="auto">
          <a:xfrm rot="10800000">
            <a:off x="8316416" y="521121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35" name="Text Box 68"/>
          <p:cNvSpPr txBox="1">
            <a:spLocks noChangeArrowheads="1"/>
          </p:cNvSpPr>
          <p:nvPr/>
        </p:nvSpPr>
        <p:spPr bwMode="auto">
          <a:xfrm>
            <a:off x="8514853" y="405075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36" name="Text Box 69"/>
          <p:cNvSpPr txBox="1">
            <a:spLocks noChangeArrowheads="1"/>
          </p:cNvSpPr>
          <p:nvPr/>
        </p:nvSpPr>
        <p:spPr bwMode="auto">
          <a:xfrm>
            <a:off x="8524378" y="505564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14" name="内容占位符 2"/>
          <p:cNvSpPr txBox="1">
            <a:spLocks/>
          </p:cNvSpPr>
          <p:nvPr/>
        </p:nvSpPr>
        <p:spPr>
          <a:xfrm>
            <a:off x="395536" y="836613"/>
            <a:ext cx="8353425" cy="1871662"/>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itchFamily="2" charset="2"/>
              <a:buChar char="n"/>
              <a:defRPr/>
            </a:pPr>
            <a:r>
              <a:rPr lang="en-US" altLang="zh-CN" sz="1600" b="1" dirty="0" smtClean="0">
                <a:solidFill>
                  <a:srgbClr val="474747"/>
                </a:solidFill>
                <a:latin typeface="+mn-ea"/>
                <a:ea typeface="+mn-ea"/>
              </a:rPr>
              <a:t>2016 GAIN·4</a:t>
            </a:r>
            <a:r>
              <a:rPr lang="zh-CN" altLang="en-US" sz="1600" b="1" dirty="0" smtClean="0">
                <a:solidFill>
                  <a:srgbClr val="474747"/>
                </a:solidFill>
                <a:latin typeface="+mn-ea"/>
                <a:ea typeface="+mn-ea"/>
              </a:rPr>
              <a:t>月北京终端优惠指数为</a:t>
            </a:r>
            <a:r>
              <a:rPr lang="en-US" altLang="zh-CN" sz="1600" b="1" dirty="0" smtClean="0">
                <a:solidFill>
                  <a:srgbClr val="474747"/>
                </a:solidFill>
                <a:latin typeface="+mn-ea"/>
                <a:ea typeface="+mn-ea"/>
              </a:rPr>
              <a:t>0.51</a:t>
            </a:r>
            <a:r>
              <a:rPr lang="zh-CN" altLang="en-US" sz="1600" b="1" dirty="0" smtClean="0">
                <a:solidFill>
                  <a:srgbClr val="474747"/>
                </a:solidFill>
                <a:latin typeface="+mn-ea"/>
                <a:ea typeface="+mn-ea"/>
              </a:rPr>
              <a:t>，环比下降</a:t>
            </a:r>
            <a:r>
              <a:rPr lang="en-US" altLang="zh-CN" sz="1600" b="1" dirty="0" smtClean="0">
                <a:solidFill>
                  <a:srgbClr val="474747"/>
                </a:solidFill>
                <a:latin typeface="+mn-ea"/>
                <a:ea typeface="+mn-ea"/>
              </a:rPr>
              <a:t>5.3%</a:t>
            </a:r>
            <a:r>
              <a:rPr lang="zh-CN" altLang="en-US" sz="1600" b="1" dirty="0" smtClean="0">
                <a:solidFill>
                  <a:srgbClr val="474747"/>
                </a:solidFill>
                <a:latin typeface="+mn-ea"/>
                <a:ea typeface="+mn-ea"/>
              </a:rPr>
              <a:t>，终端优惠增加</a:t>
            </a:r>
            <a:r>
              <a:rPr lang="en-US" altLang="zh-CN" sz="1600" b="1" dirty="0" smtClean="0">
                <a:solidFill>
                  <a:srgbClr val="474747"/>
                </a:solidFill>
                <a:latin typeface="+mn-ea"/>
                <a:ea typeface="+mn-ea"/>
              </a:rPr>
              <a:t>954</a:t>
            </a:r>
            <a:r>
              <a:rPr lang="zh-CN" altLang="en-US" sz="1600" b="1" dirty="0" smtClean="0">
                <a:solidFill>
                  <a:srgbClr val="474747"/>
                </a:solidFill>
                <a:latin typeface="+mn-ea"/>
                <a:ea typeface="+mn-ea"/>
              </a:rPr>
              <a:t>元。</a:t>
            </a: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mn-ea"/>
                <a:ea typeface="+mn-ea"/>
              </a:rPr>
              <a:t>本月北京地区终端优惠小幅</a:t>
            </a:r>
            <a:r>
              <a:rPr lang="zh-CN" altLang="en-US" sz="1400" dirty="0">
                <a:solidFill>
                  <a:srgbClr val="474747"/>
                </a:solidFill>
                <a:latin typeface="+mn-ea"/>
                <a:ea typeface="+mn-ea"/>
              </a:rPr>
              <a:t>增加</a:t>
            </a:r>
            <a:r>
              <a:rPr lang="zh-CN" altLang="en-US" sz="1400" dirty="0" smtClean="0">
                <a:solidFill>
                  <a:srgbClr val="474747"/>
                </a:solidFill>
                <a:latin typeface="+mn-ea"/>
                <a:ea typeface="+mn-ea"/>
              </a:rPr>
              <a:t>，对整体影响较大的有</a:t>
            </a:r>
            <a:r>
              <a:rPr lang="en-US" altLang="zh-CN" sz="1400" dirty="0" smtClean="0">
                <a:solidFill>
                  <a:srgbClr val="474747"/>
                </a:solidFill>
                <a:latin typeface="+mn-ea"/>
                <a:ea typeface="+mn-ea"/>
              </a:rPr>
              <a:t>B</a:t>
            </a:r>
            <a:r>
              <a:rPr lang="zh-CN" altLang="en-US" sz="1400" dirty="0" smtClean="0">
                <a:solidFill>
                  <a:srgbClr val="474747"/>
                </a:solidFill>
                <a:latin typeface="+mn-ea"/>
                <a:ea typeface="+mn-ea"/>
              </a:rPr>
              <a:t>级别和</a:t>
            </a:r>
            <a:r>
              <a:rPr lang="en-US" altLang="zh-CN" sz="1400" dirty="0" smtClean="0">
                <a:solidFill>
                  <a:srgbClr val="474747"/>
                </a:solidFill>
                <a:latin typeface="+mn-ea"/>
                <a:ea typeface="+mn-ea"/>
              </a:rPr>
              <a:t>C</a:t>
            </a:r>
            <a:r>
              <a:rPr lang="zh-CN" altLang="en-US" sz="1400" dirty="0" smtClean="0">
                <a:solidFill>
                  <a:srgbClr val="474747"/>
                </a:solidFill>
                <a:latin typeface="+mn-ea"/>
                <a:ea typeface="+mn-ea"/>
              </a:rPr>
              <a:t>级别。</a:t>
            </a:r>
            <a:endParaRPr lang="en-US" altLang="zh-CN" sz="1400" dirty="0" smtClean="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mn-ea"/>
                <a:ea typeface="+mn-ea"/>
              </a:rPr>
              <a:t>此次北京车展，近</a:t>
            </a:r>
            <a:r>
              <a:rPr lang="en-US" altLang="zh-CN" sz="1400" dirty="0">
                <a:solidFill>
                  <a:srgbClr val="474747"/>
                </a:solidFill>
                <a:latin typeface="+mn-ea"/>
                <a:ea typeface="+mn-ea"/>
              </a:rPr>
              <a:t>150</a:t>
            </a:r>
            <a:r>
              <a:rPr lang="zh-CN" altLang="en-US" sz="1400" dirty="0">
                <a:solidFill>
                  <a:srgbClr val="474747"/>
                </a:solidFill>
                <a:latin typeface="+mn-ea"/>
                <a:ea typeface="+mn-ea"/>
              </a:rPr>
              <a:t>辆新能源汽车成为本届车展的一大亮点，展出数量相较于去年上海车展增长超四成，使得传统乘用车</a:t>
            </a:r>
            <a:r>
              <a:rPr lang="zh-CN" altLang="en-US" sz="1400" dirty="0" smtClean="0">
                <a:solidFill>
                  <a:srgbClr val="474747"/>
                </a:solidFill>
                <a:latin typeface="+mn-ea"/>
                <a:ea typeface="+mn-ea"/>
              </a:rPr>
              <a:t>市场竞争愈演愈烈，纷纷</a:t>
            </a:r>
            <a:r>
              <a:rPr lang="zh-CN" altLang="en-US" sz="1400" dirty="0">
                <a:solidFill>
                  <a:srgbClr val="474747"/>
                </a:solidFill>
                <a:latin typeface="+mn-ea"/>
                <a:ea typeface="+mn-ea"/>
              </a:rPr>
              <a:t>提升终端</a:t>
            </a:r>
            <a:r>
              <a:rPr lang="zh-CN" altLang="en-US" sz="1400" dirty="0" smtClean="0">
                <a:solidFill>
                  <a:srgbClr val="474747"/>
                </a:solidFill>
                <a:latin typeface="+mn-ea"/>
                <a:ea typeface="+mn-ea"/>
              </a:rPr>
              <a:t>优惠以</a:t>
            </a:r>
            <a:r>
              <a:rPr lang="zh-CN" altLang="en-US" sz="1400" dirty="0">
                <a:solidFill>
                  <a:srgbClr val="474747"/>
                </a:solidFill>
                <a:latin typeface="+mn-ea"/>
                <a:ea typeface="+mn-ea"/>
              </a:rPr>
              <a:t>抢占市场份额，最终导致北京地区整体优惠增加</a:t>
            </a:r>
            <a:r>
              <a:rPr lang="zh-CN" altLang="en-US" sz="1400" dirty="0" smtClean="0">
                <a:solidFill>
                  <a:srgbClr val="474747"/>
                </a:solidFill>
                <a:latin typeface="+mn-ea"/>
                <a:ea typeface="+mn-ea"/>
              </a:rPr>
              <a:t>。</a:t>
            </a:r>
            <a:endParaRPr lang="en-US" altLang="zh-CN" sz="1400" dirty="0">
              <a:solidFill>
                <a:srgbClr val="474747"/>
              </a:solidFill>
              <a:latin typeface="+mn-ea"/>
              <a:ea typeface="+mn-ea"/>
            </a:endParaRPr>
          </a:p>
        </p:txBody>
      </p:sp>
    </p:spTree>
    <p:extLst>
      <p:ext uri="{BB962C8B-B14F-4D97-AF65-F5344CB8AC3E}">
        <p14:creationId xmlns:p14="http://schemas.microsoft.com/office/powerpoint/2010/main" val="9869900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4</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187624"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r>
              <a:rPr lang="zh-CN" altLang="en-US" sz="1600" dirty="0">
                <a:latin typeface="+mn-lt"/>
                <a:ea typeface="华文细黑" pitchFamily="2" charset="-122"/>
              </a:rPr>
              <a:t>。</a:t>
            </a: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a:t>
            </a:r>
            <a:r>
              <a:rPr lang="zh-CN" altLang="en-US" sz="1600" b="1" kern="0" dirty="0" smtClean="0">
                <a:solidFill>
                  <a:srgbClr val="000099"/>
                </a:solidFill>
                <a:latin typeface="+mn-lt"/>
                <a:ea typeface="华文细黑" pitchFamily="2" charset="-122"/>
              </a:rPr>
              <a:t>幅度为</a:t>
            </a:r>
            <a:r>
              <a:rPr lang="zh-CN" altLang="en-US" sz="1600" b="1" kern="0" dirty="0">
                <a:solidFill>
                  <a:srgbClr val="000099"/>
                </a:solidFill>
                <a:latin typeface="+mn-lt"/>
                <a:ea typeface="华文细黑" pitchFamily="2" charset="-122"/>
              </a:rPr>
              <a:t>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smtClean="0">
                <a:solidFill>
                  <a:srgbClr val="1F497D"/>
                </a:solidFill>
                <a:latin typeface="微软雅黑" panose="020B0503020204020204" pitchFamily="34" charset="-122"/>
                <a:ea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1394519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5</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smtClean="0">
                <a:solidFill>
                  <a:srgbClr val="075A77"/>
                </a:solidFill>
                <a:latin typeface="+mj-ea"/>
                <a:ea typeface="+mj-ea"/>
              </a:rPr>
              <a:t>GAIN·</a:t>
            </a:r>
            <a:r>
              <a:rPr lang="zh-CN" altLang="en-US" b="1" dirty="0" smtClean="0">
                <a:solidFill>
                  <a:srgbClr val="075A77"/>
                </a:solidFill>
                <a:latin typeface="+mj-ea"/>
                <a:ea typeface="+mj-ea"/>
              </a:rPr>
              <a:t>指数</a:t>
            </a:r>
            <a:r>
              <a:rPr lang="zh-CN" altLang="en-US" b="1" dirty="0">
                <a:solidFill>
                  <a:srgbClr val="075A77"/>
                </a:solidFill>
                <a:latin typeface="+mj-ea"/>
                <a:ea typeface="+mj-ea"/>
              </a:rPr>
              <a:t>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a:t>
            </a:r>
            <a:r>
              <a:rPr lang="zh-CN" altLang="en-US" sz="1300" dirty="0" smtClean="0">
                <a:latin typeface="+mn-ea"/>
                <a:ea typeface="+mn-ea"/>
              </a:rPr>
              <a:t>武汉等</a:t>
            </a:r>
            <a:r>
              <a:rPr lang="en-US" altLang="zh-CN" sz="1300" dirty="0" smtClean="0">
                <a:latin typeface="+mn-ea"/>
                <a:ea typeface="+mn-ea"/>
              </a:rPr>
              <a:t>46</a:t>
            </a:r>
            <a:r>
              <a:rPr lang="zh-CN" altLang="en-US" sz="1300" dirty="0" smtClean="0">
                <a:latin typeface="+mn-ea"/>
                <a:ea typeface="+mn-ea"/>
              </a:rPr>
              <a:t>个</a:t>
            </a:r>
            <a:r>
              <a:rPr lang="zh-CN" altLang="en-US" sz="1300" dirty="0">
                <a:latin typeface="+mn-ea"/>
                <a:ea typeface="+mn-ea"/>
              </a:rPr>
              <a:t>城市，覆盖了全国乘用车主销区域的</a:t>
            </a:r>
            <a:r>
              <a:rPr lang="zh-CN" altLang="en-US" sz="1300" dirty="0" smtClean="0">
                <a:latin typeface="+mn-ea"/>
                <a:ea typeface="+mn-ea"/>
              </a:rPr>
              <a:t>一、二、三线</a:t>
            </a:r>
            <a:r>
              <a:rPr lang="zh-CN" altLang="en-US" sz="1300" dirty="0">
                <a:latin typeface="+mn-ea"/>
                <a:ea typeface="+mn-ea"/>
              </a:rPr>
              <a:t>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a:t>
            </a:r>
            <a:r>
              <a:rPr lang="en-US" altLang="zh-CN" dirty="0" smtClean="0"/>
              <a:t>2016</a:t>
            </a:r>
            <a:r>
              <a:rPr lang="zh-CN" altLang="en-US" dirty="0" smtClean="0"/>
              <a:t>年</a:t>
            </a:r>
            <a:r>
              <a:rPr lang="en-US" altLang="zh-CN" dirty="0"/>
              <a:t>GAIN·</a:t>
            </a:r>
            <a:r>
              <a:rPr lang="zh-CN" altLang="en-US" dirty="0"/>
              <a:t>指数计算的车型为以下指定</a:t>
            </a:r>
            <a:r>
              <a:rPr lang="en-US" altLang="zh-CN" dirty="0" smtClean="0"/>
              <a:t>268</a:t>
            </a:r>
            <a:r>
              <a:rPr lang="zh-CN" altLang="en-US" dirty="0" smtClean="0"/>
              <a:t>个</a:t>
            </a:r>
            <a:r>
              <a:rPr lang="zh-CN" altLang="en-US" dirty="0"/>
              <a:t>品牌的在销车型</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419873" y="2204864"/>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0" name="Rectangle 8"/>
          <p:cNvSpPr>
            <a:spLocks noChangeArrowheads="1"/>
          </p:cNvSpPr>
          <p:nvPr/>
        </p:nvSpPr>
        <p:spPr bwMode="auto">
          <a:xfrm>
            <a:off x="7236296" y="3014165"/>
            <a:ext cx="1656184" cy="3367163"/>
          </a:xfrm>
          <a:prstGeom prst="rect">
            <a:avLst/>
          </a:prstGeom>
          <a:noFill/>
          <a:ln w="9525">
            <a:solidFill>
              <a:srgbClr val="B2B2B2"/>
            </a:solidFill>
            <a:prstDash val="dash"/>
            <a:miter lim="800000"/>
            <a:headEnd/>
            <a:tailEnd/>
          </a:ln>
        </p:spPr>
        <p:txBody>
          <a:bodyPr wrap="square">
            <a:spAutoFit/>
          </a:bodyPr>
          <a:lstStyle/>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b="1" dirty="0">
                <a:solidFill>
                  <a:srgbClr val="000099"/>
                </a:solidFill>
                <a:latin typeface="+mn-lt"/>
                <a:ea typeface="华文细黑" pitchFamily="2" charset="-122"/>
              </a:rPr>
              <a:t>安路勤价格监测体系跟踪品牌中，占</a:t>
            </a:r>
            <a:r>
              <a:rPr lang="en-US" altLang="zh-CN" sz="1100" b="1" dirty="0" smtClean="0">
                <a:solidFill>
                  <a:srgbClr val="000099"/>
                </a:solidFill>
                <a:latin typeface="+mn-lt"/>
                <a:ea typeface="华文细黑" pitchFamily="2" charset="-122"/>
              </a:rPr>
              <a:t>2015</a:t>
            </a:r>
            <a:r>
              <a:rPr lang="zh-CN" altLang="en-US" sz="1100" b="1" dirty="0" smtClean="0">
                <a:solidFill>
                  <a:srgbClr val="000099"/>
                </a:solidFill>
                <a:latin typeface="+mn-lt"/>
                <a:ea typeface="华文细黑" pitchFamily="2" charset="-122"/>
              </a:rPr>
              <a:t>年</a:t>
            </a:r>
            <a:r>
              <a:rPr lang="zh-CN" altLang="en-US" sz="1100" b="1" dirty="0">
                <a:solidFill>
                  <a:srgbClr val="000099"/>
                </a:solidFill>
                <a:latin typeface="+mn-lt"/>
                <a:ea typeface="华文细黑" pitchFamily="2" charset="-122"/>
              </a:rPr>
              <a:t>各级别总销量</a:t>
            </a:r>
            <a:r>
              <a:rPr lang="en-US" altLang="zh-CN" sz="1100" b="1" dirty="0">
                <a:solidFill>
                  <a:srgbClr val="000099"/>
                </a:solidFill>
                <a:latin typeface="+mn-lt"/>
                <a:ea typeface="华文细黑" pitchFamily="2" charset="-122"/>
              </a:rPr>
              <a:t>80%</a:t>
            </a:r>
            <a:r>
              <a:rPr lang="zh-CN" altLang="en-US" sz="1100" b="1" dirty="0">
                <a:solidFill>
                  <a:srgbClr val="000099"/>
                </a:solidFill>
                <a:latin typeface="+mn-lt"/>
                <a:ea typeface="华文细黑" pitchFamily="2" charset="-122"/>
              </a:rPr>
              <a:t>的品牌</a:t>
            </a:r>
            <a:r>
              <a:rPr lang="zh-CN" altLang="en-US" sz="1100" dirty="0">
                <a:latin typeface="+mn-lt"/>
                <a:ea typeface="华文细黑" pitchFamily="2" charset="-122"/>
              </a:rPr>
              <a:t>进行跟踪。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对于跟踪列表中确认已停产且连续两期无销量的车型，取消跟踪。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对于未进入以上列表的品牌（包括新增品牌和未进入列表的品牌），在其月销量超过以上列表中各级别销量的最低品牌月销量时，进行跟踪。</a:t>
            </a: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3389852669"/>
              </p:ext>
            </p:extLst>
          </p:nvPr>
        </p:nvGraphicFramePr>
        <p:xfrm>
          <a:off x="251520" y="2537524"/>
          <a:ext cx="6768748" cy="3866203"/>
        </p:xfrm>
        <a:graphic>
          <a:graphicData uri="http://schemas.openxmlformats.org/drawingml/2006/table">
            <a:tbl>
              <a:tblPr/>
              <a:tblGrid>
                <a:gridCol w="483482"/>
                <a:gridCol w="483482"/>
                <a:gridCol w="483482"/>
                <a:gridCol w="483482"/>
                <a:gridCol w="483482"/>
                <a:gridCol w="483482"/>
                <a:gridCol w="483482"/>
                <a:gridCol w="483482"/>
                <a:gridCol w="483482"/>
                <a:gridCol w="483482"/>
                <a:gridCol w="483482"/>
                <a:gridCol w="483482"/>
                <a:gridCol w="483482"/>
                <a:gridCol w="483482"/>
              </a:tblGrid>
              <a:tr h="156889">
                <a:tc>
                  <a:txBody>
                    <a:bodyPr/>
                    <a:lstStyle/>
                    <a:p>
                      <a:pPr algn="ctr" rtl="0" fontAlgn="ctr"/>
                      <a:r>
                        <a:rPr lang="en-US" sz="700" b="1" i="0" u="none" strike="noStrike" dirty="0">
                          <a:solidFill>
                            <a:srgbClr val="FFFFFF"/>
                          </a:solidFill>
                          <a:effectLst/>
                          <a:latin typeface="Calibri"/>
                        </a:rPr>
                        <a:t>A00 </a:t>
                      </a:r>
                    </a:p>
                  </a:txBody>
                  <a:tcPr marL="0" marR="0" marT="0" marB="0" anchor="ctr">
                    <a:lnL w="19050" cap="flat" cmpd="sng" algn="ctr">
                      <a:solidFill>
                        <a:srgbClr val="275C9D"/>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2">
                  <a:txBody>
                    <a:bodyPr/>
                    <a:lstStyle/>
                    <a:p>
                      <a:pPr algn="ctr" rtl="0" fontAlgn="ctr"/>
                      <a:r>
                        <a:rPr lang="en-US" sz="700" b="1" i="0" u="none" strike="noStrike">
                          <a:solidFill>
                            <a:srgbClr val="FFFFFF"/>
                          </a:solidFill>
                          <a:effectLst/>
                          <a:latin typeface="Calibri"/>
                        </a:rPr>
                        <a:t>A0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gridSpan="4">
                  <a:txBody>
                    <a:bodyPr/>
                    <a:lstStyle/>
                    <a:p>
                      <a:pPr algn="ctr" rtl="0" fontAlgn="ctr"/>
                      <a:r>
                        <a:rPr lang="en-US" sz="700" b="1" i="0" u="none" strike="noStrike">
                          <a:solidFill>
                            <a:srgbClr val="FFFFFF"/>
                          </a:solidFill>
                          <a:effectLst/>
                          <a:latin typeface="Calibri"/>
                        </a:rPr>
                        <a:t>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rtl="0" fontAlgn="ctr"/>
                      <a:r>
                        <a:rPr lang="en-US" sz="700" b="1" i="0" u="none" strike="noStrike">
                          <a:solidFill>
                            <a:srgbClr val="FFFFFF"/>
                          </a:solidFill>
                          <a:effectLst/>
                          <a:latin typeface="Calibri"/>
                        </a:rPr>
                        <a:t>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700" b="1" i="0" u="none" strike="noStrike">
                          <a:solidFill>
                            <a:srgbClr val="FFFFFF"/>
                          </a:solidFill>
                          <a:effectLst/>
                          <a:latin typeface="Calibri"/>
                        </a:rPr>
                        <a:t>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700" b="1" i="0" u="none" strike="noStrike">
                          <a:solidFill>
                            <a:srgbClr val="FFFFFF"/>
                          </a:solidFill>
                          <a:effectLst/>
                          <a:latin typeface="Calibri"/>
                        </a:rPr>
                        <a:t>MPV</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3">
                  <a:txBody>
                    <a:bodyPr/>
                    <a:lstStyle/>
                    <a:p>
                      <a:pPr algn="ctr" rtl="0" fontAlgn="ctr"/>
                      <a:r>
                        <a:rPr lang="en-US" sz="700" b="1" i="0" u="none" strike="noStrike">
                          <a:solidFill>
                            <a:srgbClr val="FFFFFF"/>
                          </a:solidFill>
                          <a:effectLst/>
                          <a:latin typeface="Calibri"/>
                        </a:rPr>
                        <a:t>SUV </a:t>
                      </a:r>
                    </a:p>
                  </a:txBody>
                  <a:tcPr marL="0" marR="0" marT="0" marB="0" anchor="ctr">
                    <a:lnL w="12700" cap="flat" cmpd="sng" algn="ctr">
                      <a:solidFill>
                        <a:srgbClr val="FFFFFF"/>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r>
              <a:tr h="149046">
                <a:tc>
                  <a:txBody>
                    <a:bodyPr/>
                    <a:lstStyle/>
                    <a:p>
                      <a:pPr algn="ctr" rtl="0" fontAlgn="ctr"/>
                      <a:r>
                        <a:rPr lang="en-US" sz="500" b="0" i="0" u="none" strike="noStrike" dirty="0">
                          <a:solidFill>
                            <a:srgbClr val="000000"/>
                          </a:solidFill>
                          <a:effectLst/>
                          <a:latin typeface="Arial"/>
                        </a:rPr>
                        <a:t>QQ3</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CROSS POLO</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悦翔</a:t>
                      </a:r>
                      <a:r>
                        <a:rPr lang="en-US" sz="500" b="0" i="0" u="none" strike="noStrike">
                          <a:solidFill>
                            <a:srgbClr val="000000"/>
                          </a:solidFill>
                          <a:effectLst/>
                          <a:latin typeface="微软雅黑"/>
                        </a:rPr>
                        <a:t>V3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C4 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和悦 </a:t>
                      </a:r>
                      <a:r>
                        <a:rPr lang="en-US" sz="500" b="0" i="0" u="none" strike="noStrike">
                          <a:solidFill>
                            <a:srgbClr val="000000"/>
                          </a:solidFill>
                          <a:effectLst/>
                          <a:latin typeface="微软雅黑"/>
                        </a:rPr>
                        <a:t>A30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英朗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锐志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A6L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GL8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CR-V</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狮跑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比亚迪 </a:t>
                      </a:r>
                      <a:r>
                        <a:rPr lang="en-US" sz="500" b="0" i="0" u="none" strike="noStrike">
                          <a:solidFill>
                            <a:srgbClr val="000000"/>
                          </a:solidFill>
                          <a:effectLst/>
                          <a:latin typeface="微软雅黑"/>
                        </a:rPr>
                        <a:t>S7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奥拓</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K2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致炫</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K3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花冠</a:t>
                      </a:r>
                      <a:r>
                        <a:rPr lang="en-US" sz="500" b="0" i="0" u="none" strike="noStrike">
                          <a:solidFill>
                            <a:srgbClr val="000000"/>
                          </a:solidFill>
                          <a:effectLst/>
                          <a:latin typeface="微软雅黑"/>
                        </a:rPr>
                        <a:t>EX</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威朗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CC</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睿骋</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5</a:t>
                      </a:r>
                      <a:r>
                        <a:rPr lang="zh-CN" altLang="en-US" sz="500" b="0" i="0" u="none" strike="noStrike">
                          <a:solidFill>
                            <a:srgbClr val="000000"/>
                          </a:solidFill>
                          <a:effectLst/>
                          <a:latin typeface="微软雅黑"/>
                        </a:rPr>
                        <a:t>系</a:t>
                      </a:r>
                      <a:r>
                        <a:rPr lang="en-US" sz="500" b="0" i="0" u="none" strike="noStrike">
                          <a:solidFill>
                            <a:srgbClr val="000000"/>
                          </a:solidFill>
                          <a:effectLst/>
                          <a:latin typeface="微软雅黑"/>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艾力绅</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ix35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途观</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X65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乐驰</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K2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H220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MG6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捷达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桑塔纳 浩纳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DS5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思铂睿</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E</a:t>
                      </a:r>
                      <a:r>
                        <a:rPr lang="zh-CN" altLang="en-US" sz="500" b="0" i="0" u="none" strike="noStrike">
                          <a:solidFill>
                            <a:srgbClr val="000000"/>
                          </a:solidFill>
                          <a:effectLst/>
                          <a:latin typeface="微软雅黑"/>
                        </a:rPr>
                        <a:t>级</a:t>
                      </a:r>
                      <a:r>
                        <a:rPr lang="en-US" sz="500" b="0" i="0" u="none" strike="noStrike">
                          <a:solidFill>
                            <a:srgbClr val="000000"/>
                          </a:solidFill>
                          <a:effectLst/>
                          <a:latin typeface="微软雅黑"/>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奥德赛</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RAV4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途胜</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V3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奔奔</a:t>
                      </a:r>
                      <a:r>
                        <a:rPr lang="en-US" sz="500" b="0" i="0" u="none" strike="noStrike">
                          <a:solidFill>
                            <a:srgbClr val="000000"/>
                          </a:solidFill>
                          <a:effectLst/>
                          <a:latin typeface="微软雅黑"/>
                        </a:rPr>
                        <a:t>Mini</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MG3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H230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菱悦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福克斯 经典版 </a:t>
                      </a:r>
                      <a:r>
                        <a:rPr lang="en-US" altLang="zh-CN" sz="500" b="0" i="0" u="none" strike="noStrike">
                          <a:solidFill>
                            <a:srgbClr val="000000"/>
                          </a:solidFill>
                          <a:effectLst/>
                          <a:latin typeface="微软雅黑"/>
                        </a:rPr>
                        <a:t>HB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360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K5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皇冠</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北斗星</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昂科拉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逍客</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瑞风</a:t>
                      </a:r>
                      <a:r>
                        <a:rPr lang="en-US" sz="500" b="0" i="0" u="none" strike="noStrike">
                          <a:solidFill>
                            <a:srgbClr val="000000"/>
                          </a:solidFill>
                          <a:effectLst/>
                          <a:latin typeface="微软雅黑"/>
                        </a:rPr>
                        <a:t>S2</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比亚迪 </a:t>
                      </a:r>
                      <a:r>
                        <a:rPr lang="en-US" sz="500" b="0" i="0" u="none" strike="noStrike">
                          <a:solidFill>
                            <a:srgbClr val="000000"/>
                          </a:solidFill>
                          <a:effectLst/>
                          <a:latin typeface="微软雅黑"/>
                        </a:rPr>
                        <a:t>F0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Polo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自由舰</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V5</a:t>
                      </a:r>
                      <a:r>
                        <a:rPr lang="zh-CN" altLang="en-US" sz="500" b="0" i="0" u="none" strike="noStrike" dirty="0">
                          <a:solidFill>
                            <a:srgbClr val="000000"/>
                          </a:solidFill>
                          <a:effectLst/>
                          <a:latin typeface="Arial"/>
                        </a:rPr>
                        <a:t>菱致</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卡罗拉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昕锐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A4L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索纳塔 </a:t>
                      </a:r>
                      <a:r>
                        <a:rPr lang="en-US" sz="500" b="0" i="0" u="none" strike="noStrike">
                          <a:solidFill>
                            <a:srgbClr val="000000"/>
                          </a:solidFill>
                          <a:effectLst/>
                          <a:latin typeface="微软雅黑"/>
                        </a:rPr>
                        <a:t>LF</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XTS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M6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Q3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Yeti</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宝骏</a:t>
                      </a:r>
                      <a:r>
                        <a:rPr lang="en-US" altLang="zh-CN" sz="500" b="0" i="0" u="none" strike="noStrike">
                          <a:solidFill>
                            <a:srgbClr val="000000"/>
                          </a:solidFill>
                          <a:effectLst/>
                          <a:latin typeface="微软雅黑"/>
                        </a:rPr>
                        <a:t>560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熊猫</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爱唯欧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艾瑞泽</a:t>
                      </a:r>
                      <a:r>
                        <a:rPr lang="en-US" altLang="zh-CN" sz="500" b="0" i="0" u="none" strike="noStrike" dirty="0">
                          <a:solidFill>
                            <a:srgbClr val="000000"/>
                          </a:solidFill>
                          <a:effectLst/>
                          <a:latin typeface="Arial"/>
                        </a:rPr>
                        <a:t>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凯越 </a:t>
                      </a:r>
                      <a:r>
                        <a:rPr lang="en-US" sz="500" b="0" i="0" u="none" strike="noStrike">
                          <a:solidFill>
                            <a:srgbClr val="000000"/>
                          </a:solidFill>
                          <a:effectLst/>
                          <a:latin typeface="微软雅黑"/>
                        </a:rPr>
                        <a:t>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朗逸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a:t>
                      </a:r>
                      <a:r>
                        <a:rPr lang="zh-CN" altLang="en-US" sz="500" b="0" i="0" u="none" strike="noStrike">
                          <a:solidFill>
                            <a:srgbClr val="000000"/>
                          </a:solidFill>
                          <a:effectLst/>
                          <a:latin typeface="Arial"/>
                        </a:rPr>
                        <a:t>系</a:t>
                      </a:r>
                      <a:r>
                        <a:rPr lang="en-US" sz="500" b="0" i="0" u="none" strike="noStrike">
                          <a:solidFill>
                            <a:srgbClr val="000000"/>
                          </a:solidFill>
                          <a:effectLst/>
                          <a:latin typeface="Arial"/>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天籁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S80L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杰德</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Q5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翼搏</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大迈</a:t>
                      </a:r>
                      <a:r>
                        <a:rPr lang="en-US" sz="500" b="0" i="0" u="none" strike="noStrike">
                          <a:solidFill>
                            <a:srgbClr val="000000"/>
                          </a:solidFill>
                          <a:effectLst/>
                          <a:latin typeface="微软雅黑"/>
                        </a:rPr>
                        <a:t>X5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en-US" sz="500" b="0" i="0" u="none" strike="noStrike">
                          <a:solidFill>
                            <a:srgbClr val="000000"/>
                          </a:solidFill>
                          <a:effectLst/>
                          <a:latin typeface="微软雅黑"/>
                        </a:rPr>
                        <a:t>Z100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爱唯欧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瑞奕</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爱丽舍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科鲁兹</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轩逸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哥瑞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a:t>
                      </a:r>
                      <a:r>
                        <a:rPr lang="zh-CN" altLang="en-US" sz="500" b="0" i="0" u="none" strike="noStrike">
                          <a:solidFill>
                            <a:srgbClr val="000000"/>
                          </a:solidFill>
                          <a:effectLst/>
                          <a:latin typeface="Arial"/>
                        </a:rPr>
                        <a:t>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天籁 公爵</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金牛座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君阁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X1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翼虎</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锐界</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CX20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D20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630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阳光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福美来</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B70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雅阁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马自达</a:t>
                      </a:r>
                      <a:r>
                        <a:rPr lang="en-US" altLang="zh-CN" sz="500" b="0" i="0" u="none" strike="noStrike">
                          <a:solidFill>
                            <a:srgbClr val="000000"/>
                          </a:solidFill>
                          <a:effectLst/>
                          <a:latin typeface="Arial"/>
                        </a:rPr>
                        <a:t>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胜达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智跑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X25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飞度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利亚纳</a:t>
                      </a:r>
                      <a:r>
                        <a:rPr lang="en-US" sz="500" b="0" i="0" u="none" strike="noStrike">
                          <a:solidFill>
                            <a:srgbClr val="000000"/>
                          </a:solidFill>
                          <a:effectLst/>
                          <a:latin typeface="微软雅黑"/>
                        </a:rPr>
                        <a:t>A6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宝来</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蓝瑟 翼神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伊兰特 </a:t>
                      </a:r>
                      <a:r>
                        <a:rPr lang="en-US" sz="500" b="0" i="0" u="none" strike="noStrike">
                          <a:solidFill>
                            <a:srgbClr val="000000"/>
                          </a:solidFill>
                          <a:effectLst/>
                          <a:latin typeface="微软雅黑"/>
                        </a:rPr>
                        <a:t>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A3 </a:t>
                      </a:r>
                      <a:r>
                        <a:rPr lang="en-US" sz="500" b="0" i="0" u="none" strike="noStrike" dirty="0" err="1">
                          <a:solidFill>
                            <a:srgbClr val="000000"/>
                          </a:solidFill>
                          <a:effectLst/>
                          <a:latin typeface="微软雅黑"/>
                        </a:rPr>
                        <a:t>Sportback</a:t>
                      </a:r>
                      <a:endParaRPr lang="en-US" sz="500" b="0" i="0" u="none" strike="noStrike" dirty="0">
                        <a:solidFill>
                          <a:srgbClr val="000000"/>
                        </a:solidFill>
                        <a:effectLst/>
                        <a:latin typeface="微软雅黑"/>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B90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K4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普力马</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X80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V5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唐</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风云</a:t>
                      </a:r>
                      <a:r>
                        <a:rPr lang="en-US" altLang="zh-CN" sz="500" b="0" i="0" u="none" strike="noStrike">
                          <a:solidFill>
                            <a:srgbClr val="000000"/>
                          </a:solidFill>
                          <a:effectLst/>
                          <a:latin typeface="Arial"/>
                        </a:rPr>
                        <a:t>2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N3 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朗行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伊兰特 朗动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A3 Limousine</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508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传祺</a:t>
                      </a:r>
                      <a:r>
                        <a:rPr lang="en-US" sz="500" b="0" i="0" u="none" strike="noStrike">
                          <a:solidFill>
                            <a:srgbClr val="000000"/>
                          </a:solidFill>
                          <a:effectLst/>
                          <a:latin typeface="微软雅黑"/>
                        </a:rPr>
                        <a:t>GA6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途安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S6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锋驭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幻速</a:t>
                      </a:r>
                      <a:r>
                        <a:rPr lang="en-US" sz="500" b="0" i="0" u="none" strike="noStrike">
                          <a:solidFill>
                            <a:srgbClr val="000000"/>
                          </a:solidFill>
                          <a:effectLst/>
                          <a:latin typeface="微软雅黑"/>
                        </a:rPr>
                        <a:t>S6</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嘉年华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F3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凌派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伊兰特 悦动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EC8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S60L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逸致</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3008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2008</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嘉年华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301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马自达</a:t>
                      </a:r>
                      <a:r>
                        <a:rPr lang="en-US" altLang="zh-CN" sz="500" b="0" i="0" u="none" strike="noStrike">
                          <a:solidFill>
                            <a:srgbClr val="000000"/>
                          </a:solidFill>
                          <a:effectLst/>
                          <a:latin typeface="微软雅黑"/>
                        </a:rPr>
                        <a:t>3 </a:t>
                      </a:r>
                      <a:r>
                        <a:rPr lang="zh-CN" altLang="en-US" sz="500" b="0" i="0" u="none" strike="noStrike">
                          <a:solidFill>
                            <a:srgbClr val="000000"/>
                          </a:solidFill>
                          <a:effectLst/>
                          <a:latin typeface="微软雅黑"/>
                        </a:rPr>
                        <a:t>星骋</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逸动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歌诗图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博瑞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NV200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CS35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CX-7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景逸</a:t>
                      </a:r>
                      <a:r>
                        <a:rPr lang="en-US" sz="500" b="0" i="0" u="none" strike="noStrike">
                          <a:solidFill>
                            <a:srgbClr val="000000"/>
                          </a:solidFill>
                          <a:effectLst/>
                          <a:latin typeface="微软雅黑"/>
                        </a:rPr>
                        <a:t>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金刚三厢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308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明锐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英朗</a:t>
                      </a:r>
                      <a:r>
                        <a:rPr lang="en-US" sz="500" b="0" i="0" u="none" strike="noStrike">
                          <a:solidFill>
                            <a:srgbClr val="000000"/>
                          </a:solidFill>
                          <a:effectLst/>
                          <a:latin typeface="微软雅黑"/>
                        </a:rPr>
                        <a:t>XT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海马</a:t>
                      </a:r>
                      <a:r>
                        <a:rPr lang="en-US" sz="500" b="0" i="0" u="none" strike="noStrike">
                          <a:solidFill>
                            <a:srgbClr val="000000"/>
                          </a:solidFill>
                          <a:effectLst/>
                          <a:latin typeface="Arial"/>
                        </a:rPr>
                        <a:t>M8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ATS-L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宝骏</a:t>
                      </a:r>
                      <a:r>
                        <a:rPr lang="en-US" altLang="zh-CN" sz="500" b="0" i="0" u="none" strike="noStrike">
                          <a:solidFill>
                            <a:srgbClr val="000000"/>
                          </a:solidFill>
                          <a:effectLst/>
                          <a:latin typeface="Arial"/>
                        </a:rPr>
                        <a:t>730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传祺</a:t>
                      </a:r>
                      <a:r>
                        <a:rPr lang="en-US" sz="500" b="0" i="0" u="none" strike="noStrike">
                          <a:solidFill>
                            <a:srgbClr val="000000"/>
                          </a:solidFill>
                          <a:effectLst/>
                          <a:latin typeface="Arial"/>
                        </a:rPr>
                        <a:t>GS5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ix25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优</a:t>
                      </a:r>
                      <a:r>
                        <a:rPr lang="en-US" altLang="zh-CN" sz="500" b="0" i="0" u="none" strike="noStrike">
                          <a:solidFill>
                            <a:srgbClr val="000000"/>
                          </a:solidFill>
                          <a:effectLst/>
                          <a:latin typeface="微软雅黑"/>
                        </a:rPr>
                        <a:t>6</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金刚</a:t>
                      </a:r>
                      <a:r>
                        <a:rPr lang="en-US" sz="500" b="0" i="0" u="none" strike="noStrike">
                          <a:solidFill>
                            <a:srgbClr val="000000"/>
                          </a:solidFill>
                          <a:effectLst/>
                          <a:latin typeface="Arial"/>
                        </a:rPr>
                        <a:t>Cross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408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纳智捷 </a:t>
                      </a:r>
                      <a:r>
                        <a:rPr lang="en-US" altLang="zh-CN" sz="500" b="0" i="0" u="none" strike="noStrike">
                          <a:solidFill>
                            <a:srgbClr val="000000"/>
                          </a:solidFill>
                          <a:effectLst/>
                          <a:latin typeface="微软雅黑"/>
                        </a:rPr>
                        <a:t>5 </a:t>
                      </a:r>
                      <a:r>
                        <a:rPr lang="en-US" sz="500" b="0" i="0" u="none" strike="noStrike">
                          <a:solidFill>
                            <a:srgbClr val="000000"/>
                          </a:solidFill>
                          <a:effectLst/>
                          <a:latin typeface="微软雅黑"/>
                        </a:rPr>
                        <a:t>Sedan</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远景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景程</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瑞风</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大</a:t>
                      </a:r>
                      <a:r>
                        <a:rPr lang="en-US" altLang="zh-CN" sz="500" b="0" i="0" u="none" strike="noStrike">
                          <a:solidFill>
                            <a:srgbClr val="000000"/>
                          </a:solidFill>
                          <a:effectLst/>
                          <a:latin typeface="Arial"/>
                        </a:rPr>
                        <a:t>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哈弗</a:t>
                      </a:r>
                      <a:r>
                        <a:rPr lang="en-US" sz="500" b="0" i="0" u="none" strike="noStrike">
                          <a:solidFill>
                            <a:srgbClr val="000000"/>
                          </a:solidFill>
                          <a:effectLst/>
                          <a:latin typeface="微软雅黑"/>
                        </a:rPr>
                        <a:t>H1</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传祺</a:t>
                      </a:r>
                      <a:r>
                        <a:rPr lang="en-US" sz="500" b="0" i="0" u="none" strike="noStrike">
                          <a:solidFill>
                            <a:srgbClr val="000000"/>
                          </a:solidFill>
                          <a:effectLst/>
                          <a:latin typeface="微软雅黑"/>
                        </a:rPr>
                        <a:t>GS4</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晶锐</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长城</a:t>
                      </a:r>
                      <a:r>
                        <a:rPr lang="en-US" sz="500" b="0" i="0" u="none" strike="noStrike">
                          <a:solidFill>
                            <a:srgbClr val="000000"/>
                          </a:solidFill>
                          <a:effectLst/>
                          <a:latin typeface="Arial"/>
                        </a:rPr>
                        <a:t>C30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E5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君威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幻速</a:t>
                      </a:r>
                      <a:r>
                        <a:rPr lang="en-US" sz="500" b="0" i="0" u="none" strike="noStrike">
                          <a:solidFill>
                            <a:srgbClr val="000000"/>
                          </a:solidFill>
                          <a:effectLst/>
                          <a:latin typeface="Arial"/>
                        </a:rPr>
                        <a:t>H3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锋驭</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哈弗</a:t>
                      </a:r>
                      <a:r>
                        <a:rPr lang="en-US" sz="500" b="0" i="0" u="none" strike="noStrike">
                          <a:solidFill>
                            <a:srgbClr val="000000"/>
                          </a:solidFill>
                          <a:effectLst/>
                          <a:latin typeface="微软雅黑"/>
                        </a:rPr>
                        <a:t>H2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创酷</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骊威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长城</a:t>
                      </a:r>
                      <a:r>
                        <a:rPr lang="en-US" sz="500" b="0" i="0" u="none" strike="noStrike">
                          <a:solidFill>
                            <a:srgbClr val="000000"/>
                          </a:solidFill>
                          <a:effectLst/>
                          <a:latin typeface="Arial"/>
                        </a:rPr>
                        <a:t>C50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骐达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H530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君越</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菱智</a:t>
                      </a:r>
                      <a:r>
                        <a:rPr lang="en-US" sz="500" b="0" i="0" u="none" strike="noStrike">
                          <a:solidFill>
                            <a:srgbClr val="000000"/>
                          </a:solidFill>
                          <a:effectLst/>
                          <a:latin typeface="Arial"/>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哈弗</a:t>
                      </a:r>
                      <a:r>
                        <a:rPr lang="en-US" sz="500" b="0" i="0" u="none" strike="noStrike">
                          <a:solidFill>
                            <a:srgbClr val="000000"/>
                          </a:solidFill>
                          <a:effectLst/>
                          <a:latin typeface="Arial"/>
                        </a:rPr>
                        <a:t>H5 </a:t>
                      </a:r>
                      <a:r>
                        <a:rPr lang="zh-CN" altLang="en-US" sz="500" b="0" i="0" u="none" strike="noStrike">
                          <a:solidFill>
                            <a:srgbClr val="000000"/>
                          </a:solidFill>
                          <a:effectLst/>
                          <a:latin typeface="Arial"/>
                        </a:rPr>
                        <a:t>智尊版</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缤智</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T600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S1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菲翔</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旗云</a:t>
                      </a:r>
                      <a:r>
                        <a:rPr lang="en-US" altLang="zh-CN" sz="500" b="0" i="0" u="none" strike="noStrike">
                          <a:solidFill>
                            <a:srgbClr val="000000"/>
                          </a:solidFill>
                          <a:effectLst/>
                          <a:latin typeface="微软雅黑"/>
                        </a:rPr>
                        <a:t>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马自达 </a:t>
                      </a:r>
                      <a:r>
                        <a:rPr lang="en-US" altLang="zh-CN" sz="500" b="0" i="0" u="none" strike="noStrike">
                          <a:solidFill>
                            <a:srgbClr val="000000"/>
                          </a:solidFill>
                          <a:effectLst/>
                          <a:latin typeface="微软雅黑"/>
                        </a:rPr>
                        <a:t>3 Axela</a:t>
                      </a:r>
                      <a:r>
                        <a:rPr lang="zh-CN" altLang="en-US" sz="500" b="0" i="0" u="none" strike="noStrike">
                          <a:solidFill>
                            <a:srgbClr val="000000"/>
                          </a:solidFill>
                          <a:effectLst/>
                          <a:latin typeface="微软雅黑"/>
                        </a:rPr>
                        <a:t>昂克赛拉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凯美瑞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风行</a:t>
                      </a:r>
                      <a:r>
                        <a:rPr lang="en-US" sz="500" b="0" i="0" u="none" strike="noStrike">
                          <a:solidFill>
                            <a:srgbClr val="000000"/>
                          </a:solidFill>
                          <a:effectLst/>
                          <a:latin typeface="Arial"/>
                        </a:rPr>
                        <a:t>S500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哈弗</a:t>
                      </a:r>
                      <a:r>
                        <a:rPr lang="en-US" sz="500" b="0" i="0" u="none" strike="noStrike">
                          <a:solidFill>
                            <a:srgbClr val="000000"/>
                          </a:solidFill>
                          <a:effectLst/>
                          <a:latin typeface="Arial"/>
                        </a:rPr>
                        <a:t>H6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昂科威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自由光</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玛驰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A60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传祺</a:t>
                      </a:r>
                      <a:r>
                        <a:rPr lang="en-US" sz="500" b="0" i="0" u="none" strike="noStrike">
                          <a:solidFill>
                            <a:srgbClr val="000000"/>
                          </a:solidFill>
                          <a:effectLst/>
                          <a:latin typeface="微软雅黑"/>
                        </a:rPr>
                        <a:t>GA3S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马自达</a:t>
                      </a:r>
                      <a:r>
                        <a:rPr lang="en-US" altLang="zh-CN" sz="500" b="0" i="0" u="none" strike="noStrike">
                          <a:solidFill>
                            <a:srgbClr val="000000"/>
                          </a:solidFill>
                          <a:effectLst/>
                          <a:latin typeface="Arial"/>
                        </a:rPr>
                        <a:t>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500" b="0" i="0" u="none" strike="noStrike" dirty="0" smtClean="0">
                          <a:solidFill>
                            <a:srgbClr val="000000"/>
                          </a:solidFill>
                          <a:effectLst/>
                          <a:latin typeface="+mn-lt"/>
                        </a:rPr>
                        <a:t>欧尚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汉兰达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瑞风</a:t>
                      </a:r>
                      <a:r>
                        <a:rPr lang="en-US" sz="500" b="0" i="0" u="none" strike="noStrike">
                          <a:solidFill>
                            <a:srgbClr val="000000"/>
                          </a:solidFill>
                          <a:effectLst/>
                          <a:latin typeface="微软雅黑"/>
                        </a:rPr>
                        <a:t>S3Ⅱ</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GLC</a:t>
                      </a:r>
                      <a:r>
                        <a:rPr lang="zh-CN" altLang="en-US" sz="500" b="0" i="0" u="none" strike="noStrike">
                          <a:solidFill>
                            <a:srgbClr val="000000"/>
                          </a:solidFill>
                          <a:effectLst/>
                          <a:latin typeface="微软雅黑"/>
                        </a:rPr>
                        <a:t>级</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E3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H30 Cross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R50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雷凌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马自达</a:t>
                      </a:r>
                      <a:r>
                        <a:rPr lang="en-US" altLang="zh-CN" sz="500" b="0" i="0" u="none" strike="noStrike">
                          <a:solidFill>
                            <a:srgbClr val="000000"/>
                          </a:solidFill>
                          <a:effectLst/>
                          <a:latin typeface="Arial"/>
                        </a:rPr>
                        <a:t>6 </a:t>
                      </a:r>
                      <a:r>
                        <a:rPr lang="zh-CN" altLang="en-US" sz="500" b="0" i="0" u="none" strike="noStrike">
                          <a:solidFill>
                            <a:srgbClr val="000000"/>
                          </a:solidFill>
                          <a:effectLst/>
                          <a:latin typeface="Arial"/>
                        </a:rPr>
                        <a:t>睿翼</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劲炫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C3-XR</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500" b="0" i="0" u="none" strike="noStrike" dirty="0">
                          <a:solidFill>
                            <a:srgbClr val="000000"/>
                          </a:solidFill>
                          <a:effectLst/>
                          <a:latin typeface="+mn-ea"/>
                          <a:ea typeface="+mn-ea"/>
                        </a:rPr>
                        <a:t>CS10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丘比特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S30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秦</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观致</a:t>
                      </a:r>
                      <a:r>
                        <a:rPr lang="en-US" altLang="zh-CN" sz="500" b="0" i="0" u="none" strike="noStrike">
                          <a:solidFill>
                            <a:srgbClr val="000000"/>
                          </a:solidFill>
                          <a:effectLst/>
                          <a:latin typeface="微软雅黑"/>
                        </a:rPr>
                        <a:t>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迈锐宝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科帕奇</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XR-V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dirty="0">
                          <a:solidFill>
                            <a:srgbClr val="000000"/>
                          </a:solidFill>
                          <a:effectLst/>
                          <a:latin typeface="+mn-ea"/>
                          <a:ea typeface="+mn-ea"/>
                        </a:rPr>
                        <a:t>风神</a:t>
                      </a:r>
                      <a:r>
                        <a:rPr lang="en-US" sz="500" b="0" i="0" u="none" strike="noStrike" dirty="0">
                          <a:solidFill>
                            <a:srgbClr val="000000"/>
                          </a:solidFill>
                          <a:effectLst/>
                          <a:latin typeface="+mn-ea"/>
                          <a:ea typeface="+mn-ea"/>
                        </a:rPr>
                        <a:t>AX7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瑞纳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福克斯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350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观致</a:t>
                      </a:r>
                      <a:r>
                        <a:rPr lang="en-US" altLang="zh-CN" sz="500" b="0" i="0" u="none" strike="noStrike">
                          <a:solidFill>
                            <a:srgbClr val="000000"/>
                          </a:solidFill>
                          <a:effectLst/>
                          <a:latin typeface="微软雅黑"/>
                        </a:rPr>
                        <a:t>3 </a:t>
                      </a:r>
                      <a:r>
                        <a:rPr lang="en-US" sz="500" b="0" i="0" u="none" strike="noStrike">
                          <a:solidFill>
                            <a:srgbClr val="000000"/>
                          </a:solidFill>
                          <a:effectLst/>
                          <a:latin typeface="微软雅黑"/>
                        </a:rPr>
                        <a:t>HB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迈腾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普拉多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锐腾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500" b="0" i="0" u="none" strike="noStrike" dirty="0">
                          <a:solidFill>
                            <a:srgbClr val="000000"/>
                          </a:solidFill>
                          <a:effectLst/>
                          <a:latin typeface="+mn-ea"/>
                          <a:ea typeface="+mn-ea"/>
                        </a:rPr>
                        <a:t>GLA</a:t>
                      </a:r>
                      <a:r>
                        <a:rPr lang="zh-CN" altLang="en-US" sz="500" b="0" i="0" u="none" strike="noStrike" dirty="0">
                          <a:solidFill>
                            <a:srgbClr val="000000"/>
                          </a:solidFill>
                          <a:effectLst/>
                          <a:latin typeface="+mn-ea"/>
                          <a:ea typeface="+mn-ea"/>
                        </a:rPr>
                        <a:t>级</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赛欧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福克斯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550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艾瑞泽</a:t>
                      </a:r>
                      <a:r>
                        <a:rPr lang="en-US" altLang="zh-CN" sz="500" b="0" i="0" u="none" strike="noStrike">
                          <a:solidFill>
                            <a:srgbClr val="000000"/>
                          </a:solidFill>
                          <a:effectLst/>
                          <a:latin typeface="微软雅黑"/>
                        </a:rPr>
                        <a:t>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蒙迪欧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奇骏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CS75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天语 </a:t>
                      </a:r>
                      <a:r>
                        <a:rPr lang="en-US" sz="500" b="0" i="0" u="none" strike="noStrike">
                          <a:solidFill>
                            <a:srgbClr val="000000"/>
                          </a:solidFill>
                          <a:effectLst/>
                          <a:latin typeface="Arial"/>
                        </a:rPr>
                        <a:t>SX4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福瑞迪</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赛拉图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MG GT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致胜</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GX7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幻速</a:t>
                      </a:r>
                      <a:r>
                        <a:rPr lang="en-US" sz="500" b="0" i="0" u="none" strike="noStrike">
                          <a:solidFill>
                            <a:srgbClr val="000000"/>
                          </a:solidFill>
                          <a:effectLst/>
                          <a:latin typeface="微软雅黑"/>
                        </a:rPr>
                        <a:t>S3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威驰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高尔夫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桑塔纳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凌渡</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名图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W5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启辰</a:t>
                      </a:r>
                      <a:r>
                        <a:rPr lang="en-US" sz="500" b="0" i="0" u="none" strike="noStrike" dirty="0">
                          <a:solidFill>
                            <a:srgbClr val="000000"/>
                          </a:solidFill>
                          <a:effectLst/>
                          <a:latin typeface="微软雅黑"/>
                        </a:rPr>
                        <a:t>T70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秀尔</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海马</a:t>
                      </a:r>
                      <a:r>
                        <a:rPr lang="en-US" sz="500" b="0" i="0" u="none" strike="noStrike">
                          <a:solidFill>
                            <a:srgbClr val="000000"/>
                          </a:solidFill>
                          <a:effectLst/>
                          <a:latin typeface="Arial"/>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世嘉 </a:t>
                      </a:r>
                      <a:r>
                        <a:rPr lang="en-US" sz="500" b="0" i="0" u="none" strike="noStrike">
                          <a:solidFill>
                            <a:srgbClr val="000000"/>
                          </a:solidFill>
                          <a:effectLst/>
                          <a:latin typeface="微软雅黑"/>
                        </a:rPr>
                        <a:t>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福睿斯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帕萨特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瑞虎</a:t>
                      </a:r>
                      <a:r>
                        <a:rPr lang="en-US" altLang="zh-CN" sz="500" b="0" i="0" u="none" strike="noStrike">
                          <a:solidFill>
                            <a:srgbClr val="000000"/>
                          </a:solidFill>
                          <a:effectLst/>
                          <a:latin typeface="Arial"/>
                        </a:rPr>
                        <a:t>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海马</a:t>
                      </a:r>
                      <a:r>
                        <a:rPr lang="en-US" sz="500" b="0" i="0" u="none" strike="noStrike">
                          <a:solidFill>
                            <a:srgbClr val="000000"/>
                          </a:solidFill>
                          <a:effectLst/>
                          <a:latin typeface="微软雅黑"/>
                        </a:rPr>
                        <a:t>S5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9046">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雨燕</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和悦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锋范</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帝豪</a:t>
                      </a:r>
                      <a:r>
                        <a:rPr lang="en-US" sz="500" b="0" i="0" u="none" strike="noStrike">
                          <a:solidFill>
                            <a:srgbClr val="000000"/>
                          </a:solidFill>
                          <a:effectLst/>
                          <a:latin typeface="微软雅黑"/>
                        </a:rPr>
                        <a:t>EC7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950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瑞虎</a:t>
                      </a:r>
                      <a:r>
                        <a:rPr lang="en-US" altLang="zh-CN" sz="500" b="0" i="0" u="none" strike="noStrike" dirty="0">
                          <a:solidFill>
                            <a:srgbClr val="000000"/>
                          </a:solidFill>
                          <a:effectLst/>
                          <a:latin typeface="Arial"/>
                        </a:rPr>
                        <a:t>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傲跑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763018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3" name="标题 2"/>
          <p:cNvSpPr>
            <a:spLocks noGrp="1"/>
          </p:cNvSpPr>
          <p:nvPr>
            <p:ph type="title" idx="4294967295"/>
          </p:nvPr>
        </p:nvSpPr>
        <p:spPr>
          <a:xfrm>
            <a:off x="1188132" y="296651"/>
            <a:ext cx="6228184" cy="432011"/>
          </a:xfrm>
          <a:prstGeom prst="rect">
            <a:avLst/>
          </a:prstGeom>
        </p:spPr>
        <p:txBody>
          <a:bodyPr/>
          <a:lstStyle/>
          <a:p>
            <a:pPr>
              <a:defRPr/>
            </a:pPr>
            <a:r>
              <a:rPr lang="en-US" altLang="zh-CN" b="1" dirty="0" smtClean="0">
                <a:solidFill>
                  <a:srgbClr val="075A77"/>
                </a:solidFill>
                <a:latin typeface="+mn-ea"/>
                <a:ea typeface="+mn-ea"/>
              </a:rPr>
              <a:t>GAIN·</a:t>
            </a:r>
            <a:r>
              <a:rPr lang="zh-CN" altLang="en-US" b="1" dirty="0" smtClean="0">
                <a:solidFill>
                  <a:srgbClr val="075A77"/>
                </a:solidFill>
                <a:latin typeface="+mn-ea"/>
                <a:ea typeface="+mn-ea"/>
              </a:rPr>
              <a:t>价格</a:t>
            </a:r>
            <a:r>
              <a:rPr lang="zh-CN" altLang="en-US" b="1" dirty="0">
                <a:solidFill>
                  <a:srgbClr val="075A77"/>
                </a:solidFill>
                <a:latin typeface="+mn-ea"/>
                <a:ea typeface="+mn-ea"/>
              </a:rPr>
              <a:t>变化指数定义及计算实例</a:t>
            </a: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latin typeface="+mn-ea"/>
                <a:ea typeface="+mn-ea"/>
              </a:rPr>
              <a:t>价格变化指数简称</a:t>
            </a:r>
            <a:r>
              <a:rPr lang="en-US" altLang="zh-CN" sz="1600" dirty="0">
                <a:latin typeface="+mn-ea"/>
                <a:ea typeface="+mn-ea"/>
              </a:rPr>
              <a:t>GAIN·</a:t>
            </a:r>
            <a:r>
              <a:rPr lang="zh-CN" altLang="en-US" sz="1600" dirty="0">
                <a:latin typeface="+mn-ea"/>
                <a:ea typeface="+mn-ea"/>
              </a:rPr>
              <a:t>价格</a:t>
            </a:r>
            <a:r>
              <a:rPr lang="zh-CN" altLang="en-US" sz="1600" dirty="0" smtClean="0">
                <a:latin typeface="+mn-ea"/>
                <a:ea typeface="+mn-ea"/>
              </a:rPr>
              <a:t>指数，</a:t>
            </a:r>
            <a:r>
              <a:rPr lang="zh-CN" altLang="en-US" sz="1600" dirty="0">
                <a:latin typeface="+mn-ea"/>
                <a:ea typeface="+mn-ea"/>
              </a:rPr>
              <a:t>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gridCol w="595312"/>
                <a:gridCol w="636588"/>
                <a:gridCol w="595312"/>
                <a:gridCol w="83502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Tree>
    <p:extLst>
      <p:ext uri="{BB962C8B-B14F-4D97-AF65-F5344CB8AC3E}">
        <p14:creationId xmlns:p14="http://schemas.microsoft.com/office/powerpoint/2010/main" val="1682006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sp>
        <p:nvSpPr>
          <p:cNvPr id="13" name="内容占位符 12"/>
          <p:cNvSpPr>
            <a:spLocks noGrp="1"/>
          </p:cNvSpPr>
          <p:nvPr>
            <p:ph sz="quarter" idx="13"/>
          </p:nvPr>
        </p:nvSpPr>
        <p:spPr/>
        <p:txBody>
          <a:bodyPr/>
          <a:lstStyle/>
          <a:p>
            <a:r>
              <a:rPr lang="en-US" altLang="zh-CN" dirty="0"/>
              <a:t>GAIN·</a:t>
            </a:r>
            <a:r>
              <a:rPr lang="zh-CN" altLang="en-US" dirty="0"/>
              <a:t>终端优惠指数定义及计算实例</a:t>
            </a:r>
          </a:p>
        </p:txBody>
      </p:sp>
      <p:sp>
        <p:nvSpPr>
          <p:cNvPr id="4" name="内容占位符 2"/>
          <p:cNvSpPr txBox="1">
            <a:spLocks/>
          </p:cNvSpPr>
          <p:nvPr/>
        </p:nvSpPr>
        <p:spPr>
          <a:xfrm>
            <a:off x="179389" y="836068"/>
            <a:ext cx="8569326" cy="360362"/>
          </a:xfrm>
          <a:prstGeom prst="rect">
            <a:avLst/>
          </a:prstGeom>
        </p:spPr>
        <p:txBody>
          <a:bodyPr/>
          <a:lstStyle/>
          <a:p>
            <a:pPr marL="342900" indent="-342900" eaLnBrk="0" hangingPunct="0">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solidFill>
                  <a:srgbClr val="474747"/>
                </a:solidFill>
                <a:latin typeface="+mn-ea"/>
                <a:ea typeface="+mn-ea"/>
              </a:rPr>
              <a:t>终端优惠指数是反映中国乘用车市场在销车型终端优惠幅度变化的综合指数体系</a:t>
            </a:r>
            <a:r>
              <a:rPr lang="zh-CN" altLang="en-US" sz="1600" dirty="0">
                <a:latin typeface="+mn-ea"/>
                <a:ea typeface="+mn-ea"/>
              </a:rPr>
              <a:t>。</a:t>
            </a: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gridCol w="473848"/>
                <a:gridCol w="506702"/>
                <a:gridCol w="473848"/>
                <a:gridCol w="748267"/>
                <a:gridCol w="58103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smtClean="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smtClean="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Tree>
    <p:extLst>
      <p:ext uri="{BB962C8B-B14F-4D97-AF65-F5344CB8AC3E}">
        <p14:creationId xmlns:p14="http://schemas.microsoft.com/office/powerpoint/2010/main" val="18438612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4939" name="think-cell Slide" r:id="rId14" imgW="270" imgH="270" progId="">
                  <p:embed/>
                </p:oleObj>
              </mc:Choice>
              <mc:Fallback>
                <p:oleObj name="think-cell Slide" r:id="rId14" imgW="270" imgH="270" progId="">
                  <p:embed/>
                  <p:pic>
                    <p:nvPicPr>
                      <p:cNvPr id="0" name="Picture 203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9</a:t>
            </a:fld>
            <a:endParaRPr lang="zh-CN" altLang="en-US" dirty="0"/>
          </a:p>
        </p:txBody>
      </p:sp>
      <p:sp>
        <p:nvSpPr>
          <p:cNvPr id="4" name="内容占位符 3"/>
          <p:cNvSpPr>
            <a:spLocks noGrp="1"/>
          </p:cNvSpPr>
          <p:nvPr>
            <p:ph sz="quarter" idx="13"/>
          </p:nvPr>
        </p:nvSpPr>
        <p:spPr/>
        <p:txBody>
          <a:bodyPr/>
          <a:lstStyle/>
          <a:p>
            <a:r>
              <a:rPr lang="en-US" altLang="en-US" dirty="0" smtClean="0"/>
              <a:t>2016</a:t>
            </a:r>
            <a:r>
              <a:rPr lang="en-US" altLang="zh-CN" dirty="0" smtClean="0"/>
              <a:t> </a:t>
            </a:r>
            <a:r>
              <a:rPr lang="en-US" altLang="en-US" dirty="0"/>
              <a:t>GAIN</a:t>
            </a:r>
            <a:r>
              <a:rPr lang="en-US" altLang="zh-CN" dirty="0"/>
              <a:t>·</a:t>
            </a:r>
            <a:r>
              <a:rPr lang="zh-CN" altLang="en-US" dirty="0"/>
              <a:t>整体价格变化</a:t>
            </a:r>
            <a:r>
              <a:rPr lang="en-US" altLang="en-US" dirty="0" err="1"/>
              <a:t>指数</a:t>
            </a:r>
            <a:r>
              <a:rPr lang="en-US" altLang="en-US" dirty="0" smtClean="0"/>
              <a:t>—4</a:t>
            </a:r>
            <a:r>
              <a:rPr lang="zh-CN" altLang="en-US" dirty="0" smtClean="0"/>
              <a:t>月</a:t>
            </a:r>
            <a:endParaRPr lang="zh-CN" altLang="en-US" dirty="0"/>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sp>
        <p:nvSpPr>
          <p:cNvPr id="41" name="AutoShape 66"/>
          <p:cNvSpPr>
            <a:spLocks noChangeArrowheads="1"/>
          </p:cNvSpPr>
          <p:nvPr>
            <p:custDataLst>
              <p:tags r:id="rId5"/>
            </p:custDataLst>
          </p:nvPr>
        </p:nvSpPr>
        <p:spPr bwMode="auto">
          <a:xfrm>
            <a:off x="8425631" y="398699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25631" y="510459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526784" y="394413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536309" y="494902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47" name="组合 46"/>
          <p:cNvGrpSpPr>
            <a:grpSpLocks/>
          </p:cNvGrpSpPr>
          <p:nvPr>
            <p:custDataLst>
              <p:tags r:id="rId9"/>
            </p:custDataLst>
          </p:nvPr>
        </p:nvGrpSpPr>
        <p:grpSpPr bwMode="auto">
          <a:xfrm>
            <a:off x="2411065" y="3148583"/>
            <a:ext cx="4308475" cy="364695"/>
            <a:chOff x="2330450" y="2103438"/>
            <a:chExt cx="4308475" cy="364695"/>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62793"/>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0"/>
            </p:custDataLst>
          </p:nvPr>
        </p:nvSpPr>
        <p:spPr bwMode="auto">
          <a:xfrm>
            <a:off x="395288" y="84455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ea typeface="微软雅黑" pitchFamily="34" charset="-122"/>
              </a:rPr>
              <a:t>2016</a:t>
            </a:r>
            <a:r>
              <a:rPr lang="zh-CN" altLang="en-US" sz="1600" b="1" dirty="0" smtClean="0">
                <a:ea typeface="微软雅黑" pitchFamily="34" charset="-122"/>
              </a:rPr>
              <a:t>年</a:t>
            </a:r>
            <a:r>
              <a:rPr lang="en-US" altLang="zh-CN" sz="1600" b="1" dirty="0" smtClean="0">
                <a:ea typeface="微软雅黑" pitchFamily="34" charset="-122"/>
              </a:rPr>
              <a:t>GAIN·4</a:t>
            </a:r>
            <a:r>
              <a:rPr lang="zh-CN" altLang="en-US" sz="1600" b="1" dirty="0" smtClean="0">
                <a:ea typeface="微软雅黑" pitchFamily="34" charset="-122"/>
              </a:rPr>
              <a:t>月整体价格变化指数</a:t>
            </a:r>
            <a:r>
              <a:rPr lang="en-US" altLang="zh-CN" sz="1600" b="1" dirty="0" smtClean="0">
                <a:ea typeface="微软雅黑" pitchFamily="34" charset="-122"/>
              </a:rPr>
              <a:t>-5.31</a:t>
            </a:r>
            <a:r>
              <a:rPr lang="zh-CN" altLang="en-US" sz="1600" b="1" dirty="0" smtClean="0">
                <a:ea typeface="微软雅黑" pitchFamily="34" charset="-122"/>
              </a:rPr>
              <a:t>，环比上升</a:t>
            </a:r>
            <a:r>
              <a:rPr lang="en-US" altLang="zh-CN" sz="1600" b="1" dirty="0" smtClean="0">
                <a:ea typeface="微软雅黑" pitchFamily="34" charset="-122"/>
              </a:rPr>
              <a:t>0.8%</a:t>
            </a:r>
            <a:r>
              <a:rPr lang="zh-CN" altLang="en-US" sz="1600" b="1" dirty="0" smtClean="0">
                <a:ea typeface="微软雅黑" pitchFamily="34" charset="-122"/>
              </a:rPr>
              <a:t>，市场均价从</a:t>
            </a:r>
            <a:r>
              <a:rPr lang="en-US" altLang="zh-CN" sz="1600" b="1" dirty="0" smtClean="0">
                <a:ea typeface="微软雅黑" pitchFamily="34" charset="-122"/>
              </a:rPr>
              <a:t>12.98</a:t>
            </a:r>
            <a:r>
              <a:rPr lang="zh-CN" altLang="en-US" sz="1600" b="1" dirty="0" smtClean="0">
                <a:ea typeface="微软雅黑" pitchFamily="34" charset="-122"/>
              </a:rPr>
              <a:t>万上升至</a:t>
            </a:r>
            <a:r>
              <a:rPr lang="en-US" altLang="zh-CN" sz="1600" b="1" dirty="0" smtClean="0">
                <a:ea typeface="微软雅黑" pitchFamily="34" charset="-122"/>
              </a:rPr>
              <a:t>13.08</a:t>
            </a:r>
            <a:r>
              <a:rPr lang="zh-CN" altLang="en-US" sz="1600" b="1" dirty="0" smtClean="0">
                <a:ea typeface="微软雅黑" pitchFamily="34" charset="-122"/>
              </a:rPr>
              <a:t>万。</a:t>
            </a:r>
          </a:p>
          <a:p>
            <a:pPr algn="l" eaLnBrk="1" hangingPunct="1">
              <a:lnSpc>
                <a:spcPts val="2000"/>
              </a:lnSpc>
              <a:spcAft>
                <a:spcPts val="600"/>
              </a:spcAft>
              <a:buFont typeface="Wingdings" pitchFamily="2" charset="2"/>
              <a:buChar char="Ø"/>
            </a:pPr>
            <a:r>
              <a:rPr lang="en-US" altLang="zh-CN" sz="1400" dirty="0">
                <a:latin typeface="+mn-ea"/>
                <a:ea typeface="+mn-ea"/>
              </a:rPr>
              <a:t>4</a:t>
            </a:r>
            <a:r>
              <a:rPr lang="zh-CN" altLang="en-US" sz="1400" dirty="0" smtClean="0">
                <a:latin typeface="+mn-ea"/>
                <a:ea typeface="+mn-ea"/>
              </a:rPr>
              <a:t>月</a:t>
            </a:r>
            <a:r>
              <a:rPr lang="zh-CN" altLang="en-US" sz="1400" dirty="0">
                <a:latin typeface="+mn-ea"/>
                <a:ea typeface="+mn-ea"/>
              </a:rPr>
              <a:t>整体乘用车市场</a:t>
            </a:r>
            <a:r>
              <a:rPr lang="zh-CN" altLang="en-US" sz="1400" dirty="0" smtClean="0">
                <a:latin typeface="+mn-ea"/>
                <a:ea typeface="+mn-ea"/>
              </a:rPr>
              <a:t>成交价小幅</a:t>
            </a:r>
            <a:r>
              <a:rPr lang="zh-CN" altLang="en-US" sz="1400" dirty="0">
                <a:latin typeface="+mn-ea"/>
                <a:ea typeface="+mn-ea"/>
              </a:rPr>
              <a:t>上涨</a:t>
            </a:r>
            <a:r>
              <a:rPr lang="zh-CN" altLang="en-US" sz="1400" dirty="0" smtClean="0">
                <a:latin typeface="+mn-ea"/>
                <a:ea typeface="+mn-ea"/>
              </a:rPr>
              <a:t>，其中</a:t>
            </a:r>
            <a:r>
              <a:rPr lang="en-US" altLang="zh-CN" sz="1400" dirty="0" smtClean="0">
                <a:latin typeface="+mn-ea"/>
                <a:ea typeface="+mn-ea"/>
              </a:rPr>
              <a:t>A</a:t>
            </a:r>
            <a:r>
              <a:rPr lang="zh-CN" altLang="en-US" sz="1400" dirty="0" smtClean="0">
                <a:latin typeface="+mn-ea"/>
                <a:ea typeface="+mn-ea"/>
              </a:rPr>
              <a:t>级和</a:t>
            </a:r>
            <a:r>
              <a:rPr lang="en-US" altLang="zh-CN" sz="1400" dirty="0" smtClean="0">
                <a:latin typeface="+mn-ea"/>
                <a:ea typeface="+mn-ea"/>
              </a:rPr>
              <a:t>SUV</a:t>
            </a:r>
            <a:r>
              <a:rPr lang="zh-CN" altLang="en-US" sz="1400" dirty="0" smtClean="0">
                <a:latin typeface="+mn-ea"/>
                <a:ea typeface="+mn-ea"/>
              </a:rPr>
              <a:t>级别</a:t>
            </a:r>
            <a:r>
              <a:rPr lang="zh-CN" altLang="en-US" sz="1400" dirty="0">
                <a:latin typeface="+mn-ea"/>
                <a:ea typeface="+mn-ea"/>
              </a:rPr>
              <a:t>市场对整体影响较大</a:t>
            </a:r>
            <a:r>
              <a:rPr lang="zh-CN" altLang="en-US" sz="1400" dirty="0" smtClean="0">
                <a:latin typeface="+mn-ea"/>
                <a:ea typeface="+mn-ea"/>
              </a:rPr>
              <a:t>。</a:t>
            </a:r>
            <a:r>
              <a:rPr lang="en-US" altLang="zh-CN" sz="1400" dirty="0"/>
              <a:t> </a:t>
            </a:r>
            <a:endParaRPr lang="en-US" altLang="zh-CN" sz="1400" dirty="0" smtClean="0"/>
          </a:p>
          <a:p>
            <a:pPr algn="l" eaLnBrk="1" hangingPunct="1">
              <a:lnSpc>
                <a:spcPts val="2000"/>
              </a:lnSpc>
              <a:spcAft>
                <a:spcPts val="600"/>
              </a:spcAft>
              <a:buFont typeface="Wingdings" pitchFamily="2" charset="2"/>
              <a:buChar char="Ø"/>
            </a:pPr>
            <a:r>
              <a:rPr lang="en-US" altLang="zh-CN" sz="1400" dirty="0" smtClean="0">
                <a:latin typeface="+mn-ea"/>
                <a:ea typeface="+mn-ea"/>
              </a:rPr>
              <a:t>4</a:t>
            </a:r>
            <a:r>
              <a:rPr lang="zh-CN" altLang="en-US" sz="1400" dirty="0" smtClean="0">
                <a:latin typeface="+mn-ea"/>
                <a:ea typeface="+mn-ea"/>
              </a:rPr>
              <a:t>月车市进入活跃期，天气回暖出游踏青，清明小长假的来临，刺激了消费者的消费热情，另外</a:t>
            </a:r>
            <a:r>
              <a:rPr lang="en-US" altLang="zh-CN" sz="1400" dirty="0" smtClean="0">
                <a:latin typeface="+mn-ea"/>
                <a:ea typeface="+mn-ea"/>
              </a:rPr>
              <a:t>4</a:t>
            </a:r>
            <a:r>
              <a:rPr lang="zh-CN" altLang="en-US" sz="1400" dirty="0" smtClean="0">
                <a:latin typeface="+mn-ea"/>
                <a:ea typeface="+mn-ea"/>
              </a:rPr>
              <a:t>月北京车展隆重开幕，各厂商新产品密集投放市场，</a:t>
            </a:r>
            <a:r>
              <a:rPr lang="zh-CN" altLang="en-US" sz="1400" dirty="0">
                <a:latin typeface="+mn-ea"/>
                <a:ea typeface="+mn-ea"/>
              </a:rPr>
              <a:t>对整体车市产生影响，一定程度上抬升了整体价格水平</a:t>
            </a:r>
            <a:r>
              <a:rPr lang="zh-CN" altLang="en-US" sz="1400" dirty="0" smtClean="0">
                <a:latin typeface="+mn-ea"/>
                <a:ea typeface="+mn-ea"/>
              </a:rPr>
              <a:t>。</a:t>
            </a:r>
            <a:endParaRPr lang="en-US" altLang="zh-CN" sz="1400" dirty="0" smtClean="0">
              <a:latin typeface="+mn-ea"/>
              <a:ea typeface="+mn-ea"/>
            </a:endParaRPr>
          </a:p>
        </p:txBody>
      </p:sp>
      <p:graphicFrame>
        <p:nvGraphicFramePr>
          <p:cNvPr id="16" name="Object 4"/>
          <p:cNvGraphicFramePr>
            <a:graphicFrameLocks noChangeAspect="1"/>
          </p:cNvGraphicFramePr>
          <p:nvPr>
            <p:custDataLst>
              <p:tags r:id="rId11"/>
            </p:custDataLst>
            <p:extLst>
              <p:ext uri="{D42A27DB-BD31-4B8C-83A1-F6EECF244321}">
                <p14:modId xmlns:p14="http://schemas.microsoft.com/office/powerpoint/2010/main" val="285255854"/>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Tree>
    <p:extLst>
      <p:ext uri="{BB962C8B-B14F-4D97-AF65-F5344CB8AC3E}">
        <p14:creationId xmlns:p14="http://schemas.microsoft.com/office/powerpoint/2010/main" val="9997256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ueo60UjVmkG2DnWnmlGY3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hsYOT740eE6d5y0VwnWoLQ"/>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LdbODtEBOESBz0KTRRKkk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GI9eLyIJG0q3yP4bupFlDg"/>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aVgUkBuQjUGJ3UD5EpNK2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EhllmpUvtUyZK5OG0Rqef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zzH7NrvtSEKjEMmjk28ET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OdGxjDj1vE6w8NWWZURnl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VBh2YDOWXE.gvA0Qnj5Fe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xmy1IdM1_kyaTOAYZvClF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r85MgcFfQUKcQgTa6VUKR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sefMWeYqIUCHy8m5nb21n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Zhyr91nxe0C9ZuIXnP5qV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EfKfjAIyBUSVKXvCMpqen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Gg44W0YEAkW3sTgKZG6B5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Maw8p4beHU2aVgeqbLfWO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5SwHa6JXPk.Wv7nbImRFW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3HUETuhURkmkh.GIH_jXqg"/>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KuCQvd1M5kKSYLxSCsNC.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t8SyM.slYkOQWIFHQcGLV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FJQ4TsPYO0KB02aiZjxkPg"/>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v1bj9cXq70KwInYiKD8Zg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PbvzCtyb9U2T.4CytcsFp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_ikLu2pvFEm070W.7I7Hn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6cdY9XAuWkOiYizl1uyNDQ"/>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7XS07hYjEkC4D15_3xiEt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k7zDATI9.kSLopWFY8m8hg"/>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I.l4MkVVUO6ikjm68TZTQ"/>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GsdrWZaxVkK6Spa5U6b4P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BUx1PTqPCEeFDTAJsHDSMA"/>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vkDQ7r2rBkaYX2hYbmR4gw"/>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DSKGPOu36kW8KlPFFeCwOA"/>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iTlKtnBns0m0MsfH0Jfps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W.2RGPo850WG6wamAkgGRw"/>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R9GIUrMcG0meQySSxEQwUQ"/>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I2S2B558JUqWCZIe1zgOx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2cmIVTba30mNEKQRKohjuw"/>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61DO9GVHZUqG709x7gigt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T_xPywL1Yk6qI.STau..hw"/>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n4uDtWI_MkCU1tttMWbV_A"/>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us7DQkXt1kqgfqnvELcJcg"/>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qTDAZQQ9fESlhHjr9P871A"/>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Aeto_1nLmUGCF40omwoVI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xhcgBt29aECii58YApnsL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CrCT7v20zU.bwJMk8dEV6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5TGmJFD040.FCvRqckhHX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34rk_0yXZkiF7wJh5GS8Z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3WjUdf7XCEG3JaphIupUC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1etuiRyYAEiSms_yWTAx2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7AKXG9VajU6fmGZWhtV4O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vjXOAgERVkKaOANpN5k3V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iSViDGI1H0WU4ULMW5SOj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LyXukXzymkepx4oMCSr.f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vLhuqz9zSE.7.JSh76gNK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QRZWjs1C_0GkUfbGsV54J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17OW3TPwP0mZQAdosvwyJ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kP0EoX9_LESrheoNXq9M5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t1gIB7ZxkUeSJU_SYf_FW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YM15oG4Ik6ywkkAq.Otl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E6BAqtEkxEyW.ZofRsDpf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ngUQs3wa_E6zdLKKlk89z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Piz5C3HC0iaqOwTvFS3a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GWWx7xByu0OQDGgXYMG2n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lLN.I2tgkkWHy6E.qn__L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jZkZ5w3G2EODPiMaN8gyo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GXVhLhNyqUGETh0y5ScS3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t.1fT8LA9k26HL7toVmeUw"/>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5cxlp7Q98Euga2vql36c3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Ufx87iFyk.BZm3nTzZci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FlGHSK_rB0eiUJn_9sAqs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MqKafJyJmk6nlr.er1eCl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f4_tKquQaUe55VvG1uQ27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S0USpCMppUePKiTtRF111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i12JIzQcNESLCrgwB7UB7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9nQoPCXvk65v_h3vuQyq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wGA2huw8Dk2TskkzZA7a9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P5Uw2Ep0O0iqceSUAuF0Ig"/>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pzEPPs5D50uegLwHE5H4I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qkd4aakVk0ebMgLzNjF4.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rGBKTwXp5kKZ1t7U22qSP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vMh8tQ8cVEOgwPp7hFMGs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AoxYG5YVTESBQCbfNzxkD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UfOTkIAKeU29JoHCKBUUgw"/>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gwcaILNViEutNA82iVOyF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0mb4lkhRkKWWD7feTXmF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SN5829Cn2EWft3nKtV2vI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BqMXBx0wr0C3znGlIGqAa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26975</TotalTime>
  <Words>5505</Words>
  <Application>Microsoft Office PowerPoint</Application>
  <PresentationFormat>全屏显示(4:3)</PresentationFormat>
  <Paragraphs>1150</Paragraphs>
  <Slides>40</Slides>
  <Notes>16</Notes>
  <HiddenSlides>0</HiddenSlides>
  <MMClips>0</MMClips>
  <ScaleCrop>false</ScaleCrop>
  <HeadingPairs>
    <vt:vector size="6" baseType="variant">
      <vt:variant>
        <vt:lpstr>主题</vt:lpstr>
      </vt:variant>
      <vt:variant>
        <vt:i4>4</vt:i4>
      </vt:variant>
      <vt:variant>
        <vt:lpstr>嵌入 OLE 服务器</vt:lpstr>
      </vt:variant>
      <vt:variant>
        <vt:i4>1</vt:i4>
      </vt:variant>
      <vt:variant>
        <vt:lpstr>幻灯片标题</vt:lpstr>
      </vt:variant>
      <vt:variant>
        <vt:i4>40</vt:i4>
      </vt:variant>
    </vt:vector>
  </HeadingPairs>
  <TitlesOfParts>
    <vt:vector size="45" baseType="lpstr">
      <vt:lpstr>A000120140530A99PPBG</vt:lpstr>
      <vt:lpstr>1_A000120140530A99PPBG</vt:lpstr>
      <vt:lpstr>2_A000120140530A99PPBG</vt:lpstr>
      <vt:lpstr>3_A000120140530A99PPBG</vt:lpstr>
      <vt:lpstr>think-cell Slide</vt:lpstr>
      <vt:lpstr>PowerPoint 演示文稿</vt:lpstr>
      <vt:lpstr>目录</vt:lpstr>
      <vt:lpstr>PowerPoint 演示文稿</vt:lpstr>
      <vt:lpstr>GAIN·指数介绍</vt:lpstr>
      <vt:lpstr>GAIN·指数研究信息</vt:lpstr>
      <vt:lpstr>GAIN·价格变化指数定义及计算实例</vt:lpstr>
      <vt:lpstr>PowerPoint 演示文稿</vt:lpstr>
      <vt:lpstr>PowerPoint 演示文稿</vt:lpstr>
      <vt:lpstr>PowerPoint 演示文稿</vt:lpstr>
      <vt:lpstr>指数解读</vt:lpstr>
      <vt:lpstr>2016 GAIN·整体终端优惠指数—4月</vt:lpstr>
      <vt:lpstr>指数解读</vt:lpstr>
      <vt:lpstr>PowerPoint 演示文稿</vt:lpstr>
      <vt:lpstr>2016 GAIN· A00级价格变化指数—4月</vt:lpstr>
      <vt:lpstr>2016 GAIN· A00级终端优惠指数—4月</vt:lpstr>
      <vt:lpstr>A00级别重点车型经销商利润：QQ、奔奔迷你</vt:lpstr>
      <vt:lpstr>A00级别重点车型经销商利润：F0、奥拓</vt:lpstr>
      <vt:lpstr>2016 GAIN· A0级价格变化指数—4月</vt:lpstr>
      <vt:lpstr>2016 GAIN· A0级终端优惠指数—4月</vt:lpstr>
      <vt:lpstr>A0级别重点车型经销商利润：POLO、赛欧3</vt:lpstr>
      <vt:lpstr>A0级别重点车型经销商利润：瑞纳、锋范</vt:lpstr>
      <vt:lpstr>2016 GAIN· A级价格变化指数—4月</vt:lpstr>
      <vt:lpstr>2016 GAIN· A级终端优惠指数—4月</vt:lpstr>
      <vt:lpstr>A级别重点车型经销商利润：凯越、朗逸</vt:lpstr>
      <vt:lpstr>A级别重点车型经销商利润：科鲁兹、捷达</vt:lpstr>
      <vt:lpstr>2016 GAIN· B级价格变化指数—4月</vt:lpstr>
      <vt:lpstr>2016 GAIN· B级终端优惠指数—4月</vt:lpstr>
      <vt:lpstr>B级别重点车型经销商利润率：帕萨特、雅阁</vt:lpstr>
      <vt:lpstr>B级别重点车型经销商利润率：天籁、凯美瑞</vt:lpstr>
      <vt:lpstr>2016 GAIN· C级价格变化指数—4月</vt:lpstr>
      <vt:lpstr>2016 GAIN· C级终端优惠指数—4月</vt:lpstr>
      <vt:lpstr>2016 GAIN· MPV级价格变化指数—4月</vt:lpstr>
      <vt:lpstr>2016 GAIN· MPV终端优惠指数—4月</vt:lpstr>
      <vt:lpstr>2016 GAIN· SUV级价格变化指数—4月</vt:lpstr>
      <vt:lpstr>2016 GAIN· SUV终端优惠指数—4月</vt:lpstr>
      <vt:lpstr>2016 GAIN·城市价格变化指数—4月上海</vt:lpstr>
      <vt:lpstr>2016 GAIN·城市终端优惠指数—4月上海</vt:lpstr>
      <vt:lpstr>2016 GAIN·城市价格变化指数—4月北京</vt:lpstr>
      <vt:lpstr>2016 GAIN·城市终端优惠指数—4月北京</vt:lpstr>
      <vt:lpstr>Thank you !</vt:lpstr>
    </vt:vector>
  </TitlesOfParts>
  <Company>锐普PPT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Sky123.Org</cp:lastModifiedBy>
  <cp:revision>3212</cp:revision>
  <cp:lastPrinted>2015-01-04T13:47:55Z</cp:lastPrinted>
  <dcterms:created xsi:type="dcterms:W3CDTF">2010-12-01T03:37:10Z</dcterms:created>
  <dcterms:modified xsi:type="dcterms:W3CDTF">2016-05-09T11:02:56Z</dcterms:modified>
</cp:coreProperties>
</file>