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3" r:id="rId1"/>
    <p:sldMasterId id="2147483679" r:id="rId2"/>
  </p:sldMasterIdLst>
  <p:notesMasterIdLst>
    <p:notesMasterId r:id="rId16"/>
  </p:notesMasterIdLst>
  <p:handoutMasterIdLst>
    <p:handoutMasterId r:id="rId17"/>
  </p:handoutMasterIdLst>
  <p:sldIdLst>
    <p:sldId id="589" r:id="rId3"/>
    <p:sldId id="566" r:id="rId4"/>
    <p:sldId id="590" r:id="rId5"/>
    <p:sldId id="591" r:id="rId6"/>
    <p:sldId id="592" r:id="rId7"/>
    <p:sldId id="593" r:id="rId8"/>
    <p:sldId id="594" r:id="rId9"/>
    <p:sldId id="595" r:id="rId10"/>
    <p:sldId id="596" r:id="rId11"/>
    <p:sldId id="597" r:id="rId12"/>
    <p:sldId id="598" r:id="rId13"/>
    <p:sldId id="587" r:id="rId14"/>
    <p:sldId id="541" r:id="rId15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81" userDrawn="1">
          <p15:clr>
            <a:srgbClr val="A4A3A4"/>
          </p15:clr>
        </p15:guide>
        <p15:guide id="5" pos="6159" userDrawn="1">
          <p15:clr>
            <a:srgbClr val="A4A3A4"/>
          </p15:clr>
        </p15:guide>
        <p15:guide id="8" pos="3936" userDrawn="1">
          <p15:clr>
            <a:srgbClr val="A4A3A4"/>
          </p15:clr>
        </p15:guide>
        <p15:guide id="9" orient="horz" pos="890" userDrawn="1">
          <p15:clr>
            <a:srgbClr val="A4A3A4"/>
          </p15:clr>
        </p15:guide>
        <p15:guide id="10" orient="horz" pos="4201">
          <p15:clr>
            <a:srgbClr val="A4A3A4"/>
          </p15:clr>
        </p15:guide>
        <p15:guide id="11" orient="horz" pos="415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909090"/>
    <a:srgbClr val="E72129"/>
    <a:srgbClr val="DC4817"/>
    <a:srgbClr val="675C53"/>
    <a:srgbClr val="3D3835"/>
    <a:srgbClr val="F1BCBD"/>
    <a:srgbClr val="CAAACA"/>
    <a:srgbClr val="CFCFD0"/>
    <a:srgbClr val="FDE2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30" autoAdjust="0"/>
    <p:restoredTop sz="95833" autoAdjust="0"/>
  </p:normalViewPr>
  <p:slideViewPr>
    <p:cSldViewPr>
      <p:cViewPr varScale="1">
        <p:scale>
          <a:sx n="84" d="100"/>
          <a:sy n="84" d="100"/>
        </p:scale>
        <p:origin x="1068" y="78"/>
      </p:cViewPr>
      <p:guideLst>
        <p:guide pos="81"/>
        <p:guide pos="6159"/>
        <p:guide pos="3936"/>
        <p:guide orient="horz" pos="890"/>
        <p:guide orient="horz" pos="4201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73610"/>
            <a:ext cx="7200000" cy="309600"/>
          </a:xfrm>
          <a:prstGeom prst="rect">
            <a:avLst/>
          </a:prstGeom>
          <a:extLst/>
        </p:spPr>
        <p:txBody>
          <a:bodyPr anchor="b"/>
          <a:lstStyle>
            <a:lvl1pPr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矩形 3"/>
          <p:cNvSpPr/>
          <p:nvPr userDrawn="1"/>
        </p:nvSpPr>
        <p:spPr>
          <a:xfrm>
            <a:off x="-3646" y="548680"/>
            <a:ext cx="677217" cy="66958"/>
          </a:xfrm>
          <a:custGeom>
            <a:avLst/>
            <a:gdLst>
              <a:gd name="connsiteX0" fmla="*/ 0 w 720080"/>
              <a:gd name="connsiteY0" fmla="*/ 0 h 36000"/>
              <a:gd name="connsiteX1" fmla="*/ 720080 w 720080"/>
              <a:gd name="connsiteY1" fmla="*/ 0 h 36000"/>
              <a:gd name="connsiteX2" fmla="*/ 720080 w 720080"/>
              <a:gd name="connsiteY2" fmla="*/ 36000 h 36000"/>
              <a:gd name="connsiteX3" fmla="*/ 0 w 720080"/>
              <a:gd name="connsiteY3" fmla="*/ 36000 h 36000"/>
              <a:gd name="connsiteX4" fmla="*/ 0 w 720080"/>
              <a:gd name="connsiteY4" fmla="*/ 0 h 36000"/>
              <a:gd name="connsiteX0" fmla="*/ 0 w 727224"/>
              <a:gd name="connsiteY0" fmla="*/ 0 h 69338"/>
              <a:gd name="connsiteX1" fmla="*/ 727224 w 727224"/>
              <a:gd name="connsiteY1" fmla="*/ 33338 h 69338"/>
              <a:gd name="connsiteX2" fmla="*/ 727224 w 727224"/>
              <a:gd name="connsiteY2" fmla="*/ 69338 h 69338"/>
              <a:gd name="connsiteX3" fmla="*/ 7144 w 727224"/>
              <a:gd name="connsiteY3" fmla="*/ 69338 h 69338"/>
              <a:gd name="connsiteX4" fmla="*/ 0 w 727224"/>
              <a:gd name="connsiteY4" fmla="*/ 0 h 69338"/>
              <a:gd name="connsiteX0" fmla="*/ 0 w 727224"/>
              <a:gd name="connsiteY0" fmla="*/ 0 h 69338"/>
              <a:gd name="connsiteX1" fmla="*/ 634355 w 727224"/>
              <a:gd name="connsiteY1" fmla="*/ 4763 h 69338"/>
              <a:gd name="connsiteX2" fmla="*/ 727224 w 727224"/>
              <a:gd name="connsiteY2" fmla="*/ 69338 h 69338"/>
              <a:gd name="connsiteX3" fmla="*/ 7144 w 727224"/>
              <a:gd name="connsiteY3" fmla="*/ 69338 h 69338"/>
              <a:gd name="connsiteX4" fmla="*/ 0 w 727224"/>
              <a:gd name="connsiteY4" fmla="*/ 0 h 69338"/>
              <a:gd name="connsiteX0" fmla="*/ 0 w 696268"/>
              <a:gd name="connsiteY0" fmla="*/ 0 h 69338"/>
              <a:gd name="connsiteX1" fmla="*/ 634355 w 696268"/>
              <a:gd name="connsiteY1" fmla="*/ 4763 h 69338"/>
              <a:gd name="connsiteX2" fmla="*/ 696268 w 696268"/>
              <a:gd name="connsiteY2" fmla="*/ 69338 h 69338"/>
              <a:gd name="connsiteX3" fmla="*/ 7144 w 696268"/>
              <a:gd name="connsiteY3" fmla="*/ 69338 h 69338"/>
              <a:gd name="connsiteX4" fmla="*/ 0 w 696268"/>
              <a:gd name="connsiteY4" fmla="*/ 0 h 69338"/>
              <a:gd name="connsiteX0" fmla="*/ 0 w 674837"/>
              <a:gd name="connsiteY0" fmla="*/ 0 h 69338"/>
              <a:gd name="connsiteX1" fmla="*/ 634355 w 674837"/>
              <a:gd name="connsiteY1" fmla="*/ 4763 h 69338"/>
              <a:gd name="connsiteX2" fmla="*/ 674837 w 674837"/>
              <a:gd name="connsiteY2" fmla="*/ 69338 h 69338"/>
              <a:gd name="connsiteX3" fmla="*/ 7144 w 674837"/>
              <a:gd name="connsiteY3" fmla="*/ 69338 h 69338"/>
              <a:gd name="connsiteX4" fmla="*/ 0 w 674837"/>
              <a:gd name="connsiteY4" fmla="*/ 0 h 69338"/>
              <a:gd name="connsiteX0" fmla="*/ 0 w 696268"/>
              <a:gd name="connsiteY0" fmla="*/ 0 h 69338"/>
              <a:gd name="connsiteX1" fmla="*/ 634355 w 696268"/>
              <a:gd name="connsiteY1" fmla="*/ 4763 h 69338"/>
              <a:gd name="connsiteX2" fmla="*/ 696268 w 696268"/>
              <a:gd name="connsiteY2" fmla="*/ 69338 h 69338"/>
              <a:gd name="connsiteX3" fmla="*/ 7144 w 696268"/>
              <a:gd name="connsiteY3" fmla="*/ 69338 h 69338"/>
              <a:gd name="connsiteX4" fmla="*/ 0 w 696268"/>
              <a:gd name="connsiteY4" fmla="*/ 0 h 69338"/>
              <a:gd name="connsiteX0" fmla="*/ 11906 w 689124"/>
              <a:gd name="connsiteY0" fmla="*/ 0 h 69338"/>
              <a:gd name="connsiteX1" fmla="*/ 627211 w 689124"/>
              <a:gd name="connsiteY1" fmla="*/ 4763 h 69338"/>
              <a:gd name="connsiteX2" fmla="*/ 689124 w 689124"/>
              <a:gd name="connsiteY2" fmla="*/ 69338 h 69338"/>
              <a:gd name="connsiteX3" fmla="*/ 0 w 689124"/>
              <a:gd name="connsiteY3" fmla="*/ 69338 h 69338"/>
              <a:gd name="connsiteX4" fmla="*/ 11906 w 689124"/>
              <a:gd name="connsiteY4" fmla="*/ 0 h 69338"/>
              <a:gd name="connsiteX0" fmla="*/ 0 w 677218"/>
              <a:gd name="connsiteY0" fmla="*/ 0 h 71720"/>
              <a:gd name="connsiteX1" fmla="*/ 615305 w 677218"/>
              <a:gd name="connsiteY1" fmla="*/ 4763 h 71720"/>
              <a:gd name="connsiteX2" fmla="*/ 677218 w 677218"/>
              <a:gd name="connsiteY2" fmla="*/ 69338 h 71720"/>
              <a:gd name="connsiteX3" fmla="*/ 1 w 677218"/>
              <a:gd name="connsiteY3" fmla="*/ 71720 h 71720"/>
              <a:gd name="connsiteX4" fmla="*/ 0 w 677218"/>
              <a:gd name="connsiteY4" fmla="*/ 0 h 71720"/>
              <a:gd name="connsiteX0" fmla="*/ 0 w 681981"/>
              <a:gd name="connsiteY0" fmla="*/ 0 h 66958"/>
              <a:gd name="connsiteX1" fmla="*/ 620068 w 681981"/>
              <a:gd name="connsiteY1" fmla="*/ 1 h 66958"/>
              <a:gd name="connsiteX2" fmla="*/ 681981 w 681981"/>
              <a:gd name="connsiteY2" fmla="*/ 64576 h 66958"/>
              <a:gd name="connsiteX3" fmla="*/ 4764 w 681981"/>
              <a:gd name="connsiteY3" fmla="*/ 66958 h 66958"/>
              <a:gd name="connsiteX4" fmla="*/ 0 w 681981"/>
              <a:gd name="connsiteY4" fmla="*/ 0 h 66958"/>
              <a:gd name="connsiteX0" fmla="*/ 2380 w 677217"/>
              <a:gd name="connsiteY0" fmla="*/ 0 h 66958"/>
              <a:gd name="connsiteX1" fmla="*/ 615304 w 677217"/>
              <a:gd name="connsiteY1" fmla="*/ 1 h 66958"/>
              <a:gd name="connsiteX2" fmla="*/ 677217 w 677217"/>
              <a:gd name="connsiteY2" fmla="*/ 64576 h 66958"/>
              <a:gd name="connsiteX3" fmla="*/ 0 w 677217"/>
              <a:gd name="connsiteY3" fmla="*/ 66958 h 66958"/>
              <a:gd name="connsiteX4" fmla="*/ 2380 w 677217"/>
              <a:gd name="connsiteY4" fmla="*/ 0 h 6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217" h="66958">
                <a:moveTo>
                  <a:pt x="2380" y="0"/>
                </a:moveTo>
                <a:lnTo>
                  <a:pt x="615304" y="1"/>
                </a:lnTo>
                <a:lnTo>
                  <a:pt x="677217" y="64576"/>
                </a:lnTo>
                <a:lnTo>
                  <a:pt x="0" y="66958"/>
                </a:lnTo>
                <a:cubicBezTo>
                  <a:pt x="0" y="43051"/>
                  <a:pt x="2380" y="23907"/>
                  <a:pt x="2380" y="0"/>
                </a:cubicBezTo>
                <a:close/>
              </a:path>
            </a:pathLst>
          </a:custGeom>
          <a:solidFill>
            <a:srgbClr val="E72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65279" y="609725"/>
            <a:ext cx="6511676" cy="2382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9509000" y="255563"/>
            <a:ext cx="396000" cy="365125"/>
          </a:xfrm>
          <a:prstGeom prst="rect">
            <a:avLst/>
          </a:prstGeom>
          <a:solidFill>
            <a:srgbClr val="E72129"/>
          </a:solidFill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548" y="6597425"/>
            <a:ext cx="9909646" cy="273853"/>
            <a:chOff x="3548" y="6591839"/>
            <a:chExt cx="9909646" cy="273853"/>
          </a:xfrm>
        </p:grpSpPr>
        <p:sp>
          <p:nvSpPr>
            <p:cNvPr id="10" name="矩形 9"/>
            <p:cNvSpPr/>
            <p:nvPr/>
          </p:nvSpPr>
          <p:spPr>
            <a:xfrm>
              <a:off x="3548" y="6591839"/>
              <a:ext cx="9909646" cy="264970"/>
            </a:xfrm>
            <a:prstGeom prst="rect">
              <a:avLst/>
            </a:prstGeom>
            <a:solidFill>
              <a:srgbClr val="E8D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37376" y="6609928"/>
              <a:ext cx="1410073" cy="224257"/>
            </a:xfrm>
            <a:prstGeom prst="rect">
              <a:avLst/>
            </a:prstGeom>
          </p:spPr>
        </p:pic>
        <p:sp>
          <p:nvSpPr>
            <p:cNvPr id="12" name="TextBox 19"/>
            <p:cNvSpPr txBox="1"/>
            <p:nvPr/>
          </p:nvSpPr>
          <p:spPr>
            <a:xfrm>
              <a:off x="65008" y="6604082"/>
              <a:ext cx="12218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prstClr val="white">
                      <a:lumMod val="65000"/>
                    </a:prstClr>
                  </a:solidFill>
                  <a:cs typeface="Arial" pitchFamily="34" charset="0"/>
                </a:rPr>
                <a:t>CONFIDENTIAL</a:t>
              </a:r>
              <a:endParaRPr lang="zh-CN" altLang="en-US" sz="1600" dirty="0">
                <a:solidFill>
                  <a:prstClr val="white">
                    <a:lumMod val="65000"/>
                  </a:prst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9777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24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 userDrawn="1"/>
        </p:nvCxnSpPr>
        <p:spPr>
          <a:xfrm>
            <a:off x="0" y="1196752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 userDrawn="1"/>
        </p:nvSpPr>
        <p:spPr>
          <a:xfrm>
            <a:off x="1138987" y="565363"/>
            <a:ext cx="2661885" cy="626701"/>
          </a:xfrm>
          <a:prstGeom prst="rect">
            <a:avLst/>
          </a:prstGeom>
          <a:noFill/>
        </p:spPr>
        <p:txBody>
          <a:bodyPr wrap="square" lIns="72000" tIns="36000" rIns="72000" bIns="36000" rtlCol="0" anchor="ctr">
            <a:spAutoFit/>
          </a:bodyPr>
          <a:lstStyle/>
          <a:p>
            <a:r>
              <a:rPr lang="en-US" altLang="zh-CN" sz="3600" dirty="0">
                <a:solidFill>
                  <a:srgbClr val="E62129"/>
                </a:solidFill>
              </a:rPr>
              <a:t>CAM</a:t>
            </a:r>
            <a:r>
              <a:rPr lang="zh-CN" altLang="en-US" sz="3600" dirty="0" smtClean="0">
                <a:solidFill>
                  <a:srgbClr val="E62129"/>
                </a:solidFill>
              </a:rPr>
              <a:t>观点</a:t>
            </a:r>
            <a:endParaRPr lang="zh-CN" altLang="en-US" sz="3600" dirty="0">
              <a:solidFill>
                <a:srgbClr val="E62129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37" y="573938"/>
            <a:ext cx="609550" cy="6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877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2245808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0" y="2204864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038" y="2286752"/>
            <a:ext cx="9906000" cy="4598633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4964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165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8553400" y="281632"/>
            <a:ext cx="969415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prstMaterial="metal">
              <a:contourClr>
                <a:schemeClr val="tx2">
                  <a:lumMod val="50000"/>
                  <a:lumOff val="50000"/>
                </a:schemeClr>
              </a:contourClr>
            </a:sp3d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51848E">
                    <a:lumMod val="75000"/>
                  </a:srgbClr>
                </a:solidFill>
                <a:effectLst/>
                <a:uLnTx/>
                <a:uFillTx/>
                <a:latin typeface="+mn-lt"/>
                <a:ea typeface="Gungsuh" pitchFamily="18" charset="-127"/>
                <a:cs typeface="David" pitchFamily="34" charset="-79"/>
              </a:rPr>
              <a:t>Mar,  2016</a:t>
            </a:r>
          </a:p>
        </p:txBody>
      </p:sp>
    </p:spTree>
    <p:extLst>
      <p:ext uri="{BB962C8B-B14F-4D97-AF65-F5344CB8AC3E}">
        <p14:creationId xmlns:p14="http://schemas.microsoft.com/office/powerpoint/2010/main" val="3631933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5"/>
          <p:cNvSpPr txBox="1">
            <a:spLocks/>
          </p:cNvSpPr>
          <p:nvPr userDrawn="1"/>
        </p:nvSpPr>
        <p:spPr>
          <a:xfrm>
            <a:off x="9509000" y="255563"/>
            <a:ext cx="396000" cy="365125"/>
          </a:xfrm>
          <a:prstGeom prst="rect">
            <a:avLst/>
          </a:prstGeom>
          <a:solidFill>
            <a:srgbClr val="E72129"/>
          </a:solidFill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521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93" r:id="rId2"/>
    <p:sldLayoutId id="214748369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80" r:id="rId2"/>
    <p:sldLayoutId id="214748369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906000" cy="2203576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38" y="5976664"/>
            <a:ext cx="990600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9" y="5510293"/>
            <a:ext cx="9900013" cy="1380554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6671724" y="1322280"/>
            <a:ext cx="295465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简析日产控股三菱</a:t>
            </a:r>
            <a:endParaRPr lang="zh-CN" altLang="en-US" sz="2700" dirty="0">
              <a:solidFill>
                <a:srgbClr val="E7212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/>
          <p:nvPr/>
        </p:nvSpPr>
        <p:spPr>
          <a:xfrm>
            <a:off x="4949" y="4664250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86824" y="498691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www.chinaautomarket.com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22636" y="4961973"/>
            <a:ext cx="16017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VERSION 01   </a:t>
            </a:r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2016/6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71200" y="2336575"/>
            <a:ext cx="6391859" cy="2439646"/>
            <a:chOff x="1333022" y="2060848"/>
            <a:chExt cx="6391859" cy="24396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5233798" y="3312608"/>
              <a:ext cx="872591" cy="9767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57" idx="2"/>
            </p:cNvCxnSpPr>
            <p:nvPr/>
          </p:nvCxnSpPr>
          <p:spPr>
            <a:xfrm flipH="1" flipV="1">
              <a:off x="1805237" y="3429964"/>
              <a:ext cx="651589" cy="6618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57" idx="6"/>
              <a:endCxn id="58" idx="2"/>
            </p:cNvCxnSpPr>
            <p:nvPr/>
          </p:nvCxnSpPr>
          <p:spPr>
            <a:xfrm flipV="1">
              <a:off x="2559778" y="3458814"/>
              <a:ext cx="1149584" cy="3733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57" idx="0"/>
            </p:cNvCxnSpPr>
            <p:nvPr/>
          </p:nvCxnSpPr>
          <p:spPr>
            <a:xfrm flipV="1">
              <a:off x="2508301" y="2943939"/>
              <a:ext cx="17159" cy="50073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60" idx="7"/>
              <a:endCxn id="61" idx="3"/>
            </p:cNvCxnSpPr>
            <p:nvPr/>
          </p:nvCxnSpPr>
          <p:spPr>
            <a:xfrm flipV="1">
              <a:off x="1743106" y="2885058"/>
              <a:ext cx="546358" cy="31794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56" idx="6"/>
            </p:cNvCxnSpPr>
            <p:nvPr/>
          </p:nvCxnSpPr>
          <p:spPr>
            <a:xfrm flipV="1">
              <a:off x="1963906" y="2612998"/>
              <a:ext cx="308846" cy="1589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57" idx="5"/>
            </p:cNvCxnSpPr>
            <p:nvPr/>
          </p:nvCxnSpPr>
          <p:spPr>
            <a:xfrm>
              <a:off x="2544700" y="3532545"/>
              <a:ext cx="453046" cy="30316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763157" y="2549829"/>
              <a:ext cx="479171" cy="14342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58" idx="1"/>
            </p:cNvCxnSpPr>
            <p:nvPr/>
          </p:nvCxnSpPr>
          <p:spPr>
            <a:xfrm>
              <a:off x="3640719" y="3218492"/>
              <a:ext cx="88745" cy="19178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822051" y="3305877"/>
              <a:ext cx="543440" cy="11735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5008641" y="2471847"/>
              <a:ext cx="44403" cy="26587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3584689" y="3490516"/>
              <a:ext cx="158238" cy="16740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58" idx="5"/>
            </p:cNvCxnSpPr>
            <p:nvPr/>
          </p:nvCxnSpPr>
          <p:spPr>
            <a:xfrm>
              <a:off x="3826527" y="3507347"/>
              <a:ext cx="506245" cy="29530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4442909" y="3582799"/>
              <a:ext cx="176964" cy="21586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59" idx="6"/>
              <a:endCxn id="83" idx="2"/>
            </p:cNvCxnSpPr>
            <p:nvPr/>
          </p:nvCxnSpPr>
          <p:spPr>
            <a:xfrm>
              <a:off x="4475864" y="3863319"/>
              <a:ext cx="496585" cy="13239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5591653" y="3524082"/>
              <a:ext cx="442974" cy="33623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591653" y="4127733"/>
              <a:ext cx="1275257" cy="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442495" y="2931522"/>
              <a:ext cx="549139" cy="92337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74" idx="2"/>
            </p:cNvCxnSpPr>
            <p:nvPr/>
          </p:nvCxnSpPr>
          <p:spPr>
            <a:xfrm flipH="1">
              <a:off x="5233801" y="2675494"/>
              <a:ext cx="800072" cy="31224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249129" y="3248175"/>
              <a:ext cx="1029635" cy="19163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6249129" y="3532751"/>
              <a:ext cx="617781" cy="41636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74" idx="3"/>
            </p:cNvCxnSpPr>
            <p:nvPr/>
          </p:nvCxnSpPr>
          <p:spPr>
            <a:xfrm flipH="1">
              <a:off x="5450436" y="2879141"/>
              <a:ext cx="667790" cy="79888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74" idx="1"/>
            </p:cNvCxnSpPr>
            <p:nvPr/>
          </p:nvCxnSpPr>
          <p:spPr>
            <a:xfrm flipH="1" flipV="1">
              <a:off x="5356780" y="2360547"/>
              <a:ext cx="761446" cy="11130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3928700" y="2864741"/>
              <a:ext cx="416344" cy="15961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3832953" y="3873184"/>
              <a:ext cx="477749" cy="12028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83" idx="3"/>
            </p:cNvCxnSpPr>
            <p:nvPr/>
          </p:nvCxnSpPr>
          <p:spPr>
            <a:xfrm flipH="1" flipV="1">
              <a:off x="3823056" y="4186394"/>
              <a:ext cx="1244881" cy="39842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2369100" y="3909594"/>
              <a:ext cx="581856" cy="14477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676868" y="3573178"/>
              <a:ext cx="492397" cy="15197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56" idx="5"/>
              <a:endCxn id="57" idx="1"/>
            </p:cNvCxnSpPr>
            <p:nvPr/>
          </p:nvCxnSpPr>
          <p:spPr>
            <a:xfrm>
              <a:off x="1938777" y="2689556"/>
              <a:ext cx="533124" cy="77018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7" idx="7"/>
            </p:cNvCxnSpPr>
            <p:nvPr/>
          </p:nvCxnSpPr>
          <p:spPr>
            <a:xfrm flipV="1">
              <a:off x="2544700" y="3112956"/>
              <a:ext cx="768874" cy="34679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276163" y="3547106"/>
              <a:ext cx="202468" cy="17906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735025" y="2865499"/>
              <a:ext cx="468877" cy="784635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85" idx="7"/>
            </p:cNvCxnSpPr>
            <p:nvPr/>
          </p:nvCxnSpPr>
          <p:spPr>
            <a:xfrm flipH="1">
              <a:off x="3816583" y="2318228"/>
              <a:ext cx="1059702" cy="28514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792318" y="2543099"/>
              <a:ext cx="171588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456825" y="3444670"/>
              <a:ext cx="102952" cy="102952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709361" y="3390181"/>
              <a:ext cx="137269" cy="137269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304277" y="3777525"/>
              <a:ext cx="171587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33022" y="3132646"/>
              <a:ext cx="480443" cy="480442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197691" y="2350170"/>
              <a:ext cx="626662" cy="62666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124477" y="3681279"/>
              <a:ext cx="308857" cy="3088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201457" y="2497830"/>
              <a:ext cx="720665" cy="720665"/>
              <a:chOff x="4520100" y="3266902"/>
              <a:chExt cx="972000" cy="97200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4574052" y="3320854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8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Consultant</a:t>
                </a:r>
                <a:endParaRPr lang="zh-CN" altLang="en-US" sz="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520100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5999081" y="3275537"/>
              <a:ext cx="308856" cy="308856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210121" y="3017991"/>
              <a:ext cx="514760" cy="514760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798267" y="3777525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860537" y="2060848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643125" y="3305870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922376" y="3211323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972449" y="3669694"/>
              <a:ext cx="652030" cy="652029"/>
              <a:chOff x="4532828" y="3266902"/>
              <a:chExt cx="972000" cy="97200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4586780" y="3320853"/>
                <a:ext cx="864097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11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Data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948221" y="3608244"/>
              <a:ext cx="892251" cy="892250"/>
              <a:chOff x="4532828" y="3266902"/>
              <a:chExt cx="972000" cy="97200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586780" y="3320855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9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Intelligence</a:t>
                </a:r>
                <a:endParaRPr lang="zh-CN" altLang="en-US" sz="9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338462" y="2686520"/>
              <a:ext cx="926569" cy="926569"/>
              <a:chOff x="4338462" y="2686520"/>
              <a:chExt cx="926569" cy="926569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4389892" y="2737950"/>
                <a:ext cx="823708" cy="823709"/>
              </a:xfrm>
              <a:prstGeom prst="ellipse">
                <a:avLst/>
              </a:prstGeom>
              <a:solidFill>
                <a:srgbClr val="FF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PowerMIS</a:t>
                </a:r>
                <a:endPara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4338462" y="2686520"/>
                <a:ext cx="926569" cy="926569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033873" y="2387494"/>
              <a:ext cx="576000" cy="576000"/>
              <a:chOff x="6033873" y="2387494"/>
              <a:chExt cx="576000" cy="57600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6033873" y="2387494"/>
                <a:ext cx="576000" cy="576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6064493" y="2418114"/>
                <a:ext cx="514760" cy="514760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Research</a:t>
                </a:r>
                <a:endParaRPr lang="zh-CN" altLang="en-US" sz="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761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8337376" y="26064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07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974" y="1268761"/>
            <a:ext cx="9445099" cy="4552086"/>
            <a:chOff x="88975" y="1811398"/>
            <a:chExt cx="9359494" cy="5022281"/>
          </a:xfrm>
        </p:grpSpPr>
        <p:sp>
          <p:nvSpPr>
            <p:cNvPr id="3" name="矩形 2"/>
            <p:cNvSpPr/>
            <p:nvPr/>
          </p:nvSpPr>
          <p:spPr>
            <a:xfrm>
              <a:off x="534626" y="1909951"/>
              <a:ext cx="8913843" cy="49237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4013" indent="-354013">
                <a:lnSpc>
                  <a:spcPct val="150000"/>
                </a:lnSpc>
                <a:spcAft>
                  <a:spcPts val="1200"/>
                </a:spcAft>
                <a:buFont typeface="Wingdings" pitchFamily="2" charset="2"/>
                <a:buChar char="u"/>
              </a:pPr>
              <a:r>
                <a:rPr lang="zh-CN" altLang="en-US" sz="16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近日，三菱汽车可谓处在风口浪尖，先是长时间、大规模燃油效率造假被曝光，震惊了整个日本社会；没过多久事件又出现了戏剧性的转折，正当三菱因为燃效造假导致股价大跌的时候，举报三菱燃效</a:t>
              </a:r>
              <a:r>
                <a:rPr lang="zh-CN" altLang="en-US" sz="16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造假</a:t>
              </a:r>
              <a:r>
                <a:rPr lang="zh-CN" altLang="en-US" sz="16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的日产汽车闪电出手，宣布收购三菱汽车，又一次震动了整个汽车行业，而这一动作也让外界纷纷猜测日产对此蓄谋已久。</a:t>
              </a:r>
              <a:endParaRPr lang="en-US" altLang="zh-CN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marL="354013" indent="-354013">
                <a:lnSpc>
                  <a:spcPct val="150000"/>
                </a:lnSpc>
                <a:spcAft>
                  <a:spcPts val="1200"/>
                </a:spcAft>
                <a:buFont typeface="Wingdings" pitchFamily="2" charset="2"/>
                <a:buChar char="u"/>
              </a:pPr>
              <a:r>
                <a:rPr lang="zh-CN" altLang="en-US" sz="1600" b="1" dirty="0" smtClean="0">
                  <a:solidFill>
                    <a:srgbClr val="262626"/>
                  </a:solidFill>
                  <a:latin typeface="+mn-ea"/>
                </a:rPr>
                <a:t>雷诺日产</a:t>
              </a:r>
              <a:r>
                <a:rPr lang="en-US" altLang="zh-CN" sz="1600" b="1" dirty="0" smtClean="0">
                  <a:solidFill>
                    <a:srgbClr val="262626"/>
                  </a:solidFill>
                  <a:latin typeface="+mn-ea"/>
                </a:rPr>
                <a:t>1000</a:t>
              </a:r>
              <a:r>
                <a:rPr lang="zh-CN" altLang="en-US" sz="1600" b="1" dirty="0" smtClean="0">
                  <a:solidFill>
                    <a:srgbClr val="262626"/>
                  </a:solidFill>
                  <a:latin typeface="+mn-ea"/>
                </a:rPr>
                <a:t>万辆目标有望如期达成：</a:t>
              </a:r>
              <a:r>
                <a:rPr lang="zh-CN" altLang="en-US" sz="1600" dirty="0" smtClean="0">
                  <a:solidFill>
                    <a:srgbClr val="262626"/>
                  </a:solidFill>
                  <a:latin typeface="+mn-ea"/>
                </a:rPr>
                <a:t>雷诺日产</a:t>
              </a:r>
              <a:r>
                <a:rPr lang="en-US" altLang="zh-CN" sz="1600" dirty="0" smtClean="0">
                  <a:solidFill>
                    <a:srgbClr val="262626"/>
                  </a:solidFill>
                  <a:latin typeface="+mn-ea"/>
                </a:rPr>
                <a:t>CEO</a:t>
              </a:r>
              <a:r>
                <a:rPr lang="zh-CN" altLang="en-US" sz="1600" dirty="0" smtClean="0">
                  <a:solidFill>
                    <a:srgbClr val="262626"/>
                  </a:solidFill>
                  <a:latin typeface="+mn-ea"/>
                </a:rPr>
                <a:t>戈恩曾放话，</a:t>
              </a:r>
              <a:r>
                <a:rPr lang="en-US" altLang="zh-CN" sz="1600" dirty="0" smtClean="0">
                  <a:solidFill>
                    <a:srgbClr val="262626"/>
                  </a:solidFill>
                  <a:latin typeface="+mn-ea"/>
                </a:rPr>
                <a:t>2016</a:t>
              </a:r>
              <a:r>
                <a:rPr lang="zh-CN" altLang="en-US" sz="1600" dirty="0" smtClean="0">
                  <a:solidFill>
                    <a:srgbClr val="262626"/>
                  </a:solidFill>
                  <a:latin typeface="+mn-ea"/>
                </a:rPr>
                <a:t>财年集团销量要达到</a:t>
              </a:r>
              <a:r>
                <a:rPr lang="en-US" altLang="zh-CN" sz="1600" dirty="0" smtClean="0">
                  <a:solidFill>
                    <a:srgbClr val="262626"/>
                  </a:solidFill>
                  <a:latin typeface="+mn-ea"/>
                </a:rPr>
                <a:t>1000</a:t>
              </a:r>
              <a:r>
                <a:rPr lang="zh-CN" altLang="en-US" sz="1600" dirty="0" smtClean="0">
                  <a:solidFill>
                    <a:srgbClr val="262626"/>
                  </a:solidFill>
                  <a:latin typeface="+mn-ea"/>
                </a:rPr>
                <a:t>万，</a:t>
              </a:r>
              <a:r>
                <a:rPr lang="en-US" altLang="zh-CN" sz="1600" dirty="0" smtClean="0">
                  <a:solidFill>
                    <a:srgbClr val="262626"/>
                  </a:solidFill>
                  <a:latin typeface="+mn-ea"/>
                </a:rPr>
                <a:t>2018</a:t>
              </a:r>
              <a:r>
                <a:rPr lang="zh-CN" altLang="en-US" sz="1600" dirty="0" smtClean="0">
                  <a:solidFill>
                    <a:srgbClr val="262626"/>
                  </a:solidFill>
                  <a:latin typeface="+mn-ea"/>
                </a:rPr>
                <a:t>年以前要成为全球三大汽车制造商之一，这两个目标在完成对三菱的收购以后变得不再遥远。完成收购以后，雷诺日产集团</a:t>
              </a:r>
              <a:r>
                <a:rPr lang="en-US" altLang="zh-CN" sz="1600" dirty="0" smtClean="0">
                  <a:solidFill>
                    <a:srgbClr val="262626"/>
                  </a:solidFill>
                  <a:latin typeface="+mn-ea"/>
                </a:rPr>
                <a:t>2015</a:t>
              </a:r>
              <a:r>
                <a:rPr lang="zh-CN" altLang="en-US" sz="1600" dirty="0" smtClean="0">
                  <a:solidFill>
                    <a:srgbClr val="262626"/>
                  </a:solidFill>
                  <a:latin typeface="+mn-ea"/>
                </a:rPr>
                <a:t>年全球汽车销售总量达到</a:t>
              </a:r>
              <a:r>
                <a:rPr lang="en-US" altLang="zh-CN" sz="1600" dirty="0" smtClean="0">
                  <a:solidFill>
                    <a:srgbClr val="262626"/>
                  </a:solidFill>
                  <a:latin typeface="+mn-ea"/>
                </a:rPr>
                <a:t>973.4</a:t>
              </a:r>
              <a:r>
                <a:rPr lang="zh-CN" altLang="en-US" sz="1600" dirty="0" smtClean="0">
                  <a:solidFill>
                    <a:srgbClr val="262626"/>
                  </a:solidFill>
                  <a:latin typeface="+mn-ea"/>
                </a:rPr>
                <a:t>万辆，这一规模与第三名通用的差距只有</a:t>
              </a:r>
              <a:r>
                <a:rPr lang="en-US" altLang="zh-CN" sz="1600" dirty="0" smtClean="0">
                  <a:solidFill>
                    <a:srgbClr val="262626"/>
                  </a:solidFill>
                  <a:latin typeface="+mn-ea"/>
                </a:rPr>
                <a:t>10.7</a:t>
              </a:r>
              <a:r>
                <a:rPr lang="zh-CN" altLang="en-US" sz="1600" dirty="0" smtClean="0">
                  <a:solidFill>
                    <a:srgbClr val="262626"/>
                  </a:solidFill>
                  <a:latin typeface="+mn-ea"/>
                </a:rPr>
                <a:t>万辆，与冠军丰田的差距也只有</a:t>
              </a:r>
              <a:r>
                <a:rPr lang="en-US" altLang="zh-CN" sz="1600" dirty="0" smtClean="0">
                  <a:solidFill>
                    <a:srgbClr val="262626"/>
                  </a:solidFill>
                  <a:latin typeface="+mn-ea"/>
                </a:rPr>
                <a:t>41.7</a:t>
              </a:r>
              <a:r>
                <a:rPr lang="zh-CN" altLang="en-US" sz="1600" dirty="0" smtClean="0">
                  <a:solidFill>
                    <a:srgbClr val="262626"/>
                  </a:solidFill>
                  <a:latin typeface="+mn-ea"/>
                </a:rPr>
                <a:t>万辆。</a:t>
              </a:r>
              <a:endParaRPr lang="zh-CN" altLang="en-US" sz="1600" dirty="0">
                <a:solidFill>
                  <a:srgbClr val="262626"/>
                </a:solidFill>
                <a:latin typeface="+mn-ea"/>
              </a:endParaRPr>
            </a:p>
            <a:p>
              <a:pPr marL="354013" indent="-354013">
                <a:lnSpc>
                  <a:spcPct val="150000"/>
                </a:lnSpc>
                <a:spcAft>
                  <a:spcPts val="1200"/>
                </a:spcAft>
                <a:buFont typeface="Wingdings" pitchFamily="2" charset="2"/>
                <a:buChar char="u"/>
              </a:pPr>
              <a:r>
                <a:rPr lang="zh-CN" altLang="en-US" sz="16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三菱或重拾轿车业务：</a:t>
              </a:r>
              <a:r>
                <a:rPr lang="en-US" altLang="zh-CN" sz="1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2015</a:t>
              </a:r>
              <a:r>
                <a:rPr lang="zh-CN" altLang="en-US" sz="1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年，三菱汽车公开表示停止轿车和性能车的研发工作，与雷诺日产持续了</a:t>
              </a:r>
              <a:r>
                <a:rPr lang="en-US" altLang="zh-CN" sz="1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</a:t>
              </a:r>
              <a:r>
                <a:rPr lang="zh-CN" altLang="en-US" sz="1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年多的轿车合作研发项目也被暂停。日产对三菱收购完成后，双方将共用整车平台，新车研发成本和研发周期大大缩短，轿车研发项目或可能重启。</a:t>
              </a:r>
              <a:endPara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8975" y="1811398"/>
              <a:ext cx="64" cy="916833"/>
            </a:xfrm>
            <a:prstGeom prst="rect">
              <a:avLst/>
            </a:prstGeom>
          </p:spPr>
          <p:txBody>
            <a:bodyPr wrap="none" lIns="0" rIns="0">
              <a:spAutoFit/>
            </a:bodyPr>
            <a:lstStyle/>
            <a:p>
              <a:endParaRPr lang="zh-CN" altLang="en-US" sz="48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678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03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88"/>
                </a:spcAft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联系我们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邮件：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camservice@chinaautomarket.com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电话：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1040-8093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传真：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0943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地址：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上海市中山西路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号永升大厦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2418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室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38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扫码关注微信公众平台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481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15552" y="2276872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3"/>
          <p:cNvSpPr/>
          <p:nvPr/>
        </p:nvSpPr>
        <p:spPr>
          <a:xfrm>
            <a:off x="0" y="4653136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E7212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055142" y="4386196"/>
            <a:ext cx="2685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THANK  YOU</a:t>
            </a:r>
            <a:endParaRPr lang="zh-CN" altLang="en-US" sz="3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79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8337376" y="26064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084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8337376" y="26064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07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8337376" y="26064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07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8337376" y="26064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07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8337376" y="26064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07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8337376" y="26064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07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8337376" y="26064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07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8337376" y="26064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07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>
          <a:defRPr>
            <a:solidFill>
              <a:srgbClr val="FFFFFF"/>
            </a:solidFill>
            <a:ea typeface="宋体" panose="02010600030101010101" pitchFamily="2" charset="-122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 anchor="b">
        <a:spAutoFit/>
      </a:bodyPr>
      <a:lstStyle>
        <a:defPPr algn="r">
          <a:lnSpc>
            <a:spcPct val="150000"/>
          </a:lnSpc>
          <a:defRPr sz="140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44647</TotalTime>
  <Words>309</Words>
  <Application>Microsoft Office PowerPoint</Application>
  <PresentationFormat>A4 纸张(210x297 毫米)</PresentationFormat>
  <Paragraphs>18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Gungsuh</vt:lpstr>
      <vt:lpstr>宋体</vt:lpstr>
      <vt:lpstr>微软雅黑</vt:lpstr>
      <vt:lpstr>Arial</vt:lpstr>
      <vt:lpstr>Calibri</vt:lpstr>
      <vt:lpstr>David</vt:lpstr>
      <vt:lpstr>Wingdings</vt:lpstr>
      <vt:lpstr>3_Office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张一弛</cp:lastModifiedBy>
  <cp:revision>5478</cp:revision>
  <dcterms:created xsi:type="dcterms:W3CDTF">2013-12-03T00:55:47Z</dcterms:created>
  <dcterms:modified xsi:type="dcterms:W3CDTF">2016-06-07T05:47:40Z</dcterms:modified>
</cp:coreProperties>
</file>