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3.xml" ContentType="application/vnd.openxmlformats-officedocument.theme+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4.xml" ContentType="application/vnd.openxmlformats-officedocument.theme+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notesSlides/notesSlide4.xml" ContentType="application/vnd.openxmlformats-officedocument.presentationml.notesSlide+xml"/>
  <Override PartName="/ppt/charts/chart1.xml" ContentType="application/vnd.openxmlformats-officedocument.drawingml.chart+xml"/>
  <Override PartName="/ppt/drawings/drawing1.xml" ContentType="application/vnd.openxmlformats-officedocument.drawingml.chartshapes+xml"/>
  <Override PartName="/ppt/charts/chart2.xml" ContentType="application/vnd.openxmlformats-officedocument.drawingml.chart+xml"/>
  <Override PartName="/ppt/charts/chart3.xml" ContentType="application/vnd.openxmlformats-officedocument.drawingml.chart+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notesSlides/notesSlide5.xml" ContentType="application/vnd.openxmlformats-officedocument.presentationml.notesSlide+xml"/>
  <Override PartName="/ppt/charts/chart4.xml" ContentType="application/vnd.openxmlformats-officedocument.drawingml.chart+xml"/>
  <Override PartName="/ppt/drawings/drawing2.xml" ContentType="application/vnd.openxmlformats-officedocument.drawingml.chartshapes+xml"/>
  <Override PartName="/ppt/notesSlides/notesSlide6.xml" ContentType="application/vnd.openxmlformats-officedocument.presentationml.notesSlide+xml"/>
  <Override PartName="/ppt/charts/chart5.xml" ContentType="application/vnd.openxmlformats-officedocument.drawingml.chart+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notesSlides/notesSlide7.xml" ContentType="application/vnd.openxmlformats-officedocument.presentationml.notesSlide+xml"/>
  <Override PartName="/ppt/charts/chart6.xml" ContentType="application/vnd.openxmlformats-officedocument.drawingml.chart+xml"/>
  <Override PartName="/ppt/drawings/drawing3.xml" ContentType="application/vnd.openxmlformats-officedocument.drawingml.chartshape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charts/chart7.xml" ContentType="application/vnd.openxmlformats-officedocument.drawingml.chart+xml"/>
  <Override PartName="/ppt/drawings/drawing4.xml" ContentType="application/vnd.openxmlformats-officedocument.drawingml.chartshapes+xml"/>
  <Override PartName="/ppt/notesSlides/notesSlide8.xml" ContentType="application/vnd.openxmlformats-officedocument.presentationml.notesSlide+xml"/>
  <Override PartName="/ppt/charts/chart8.xml" ContentType="application/vnd.openxmlformats-officedocument.drawingml.chart+xml"/>
  <Override PartName="/ppt/charts/chart9.xml" ContentType="application/vnd.openxmlformats-officedocument.drawingml.chart+xml"/>
  <Override PartName="/ppt/charts/chart10.xml" ContentType="application/vnd.openxmlformats-officedocument.drawingml.chart+xml"/>
  <Override PartName="/ppt/charts/chart11.xml" ContentType="application/vnd.openxmlformats-officedocument.drawingml.chart+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charts/chart12.xml" ContentType="application/vnd.openxmlformats-officedocument.drawingml.chart+xml"/>
  <Override PartName="/ppt/drawings/drawing5.xml" ContentType="application/vnd.openxmlformats-officedocument.drawingml.chartshape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notesSlides/notesSlide9.xml" ContentType="application/vnd.openxmlformats-officedocument.presentationml.notesSlide+xml"/>
  <Override PartName="/ppt/charts/chart13.xml" ContentType="application/vnd.openxmlformats-officedocument.drawingml.chart+xml"/>
  <Override PartName="/ppt/drawings/drawing6.xml" ContentType="application/vnd.openxmlformats-officedocument.drawingml.chartshapes+xml"/>
  <Override PartName="/ppt/charts/chart14.xml" ContentType="application/vnd.openxmlformats-officedocument.drawingml.chart+xml"/>
  <Override PartName="/ppt/charts/chart15.xml" ContentType="application/vnd.openxmlformats-officedocument.drawingml.chart+xml"/>
  <Override PartName="/ppt/charts/chart16.xml" ContentType="application/vnd.openxmlformats-officedocument.drawingml.chart+xml"/>
  <Override PartName="/ppt/charts/chart17.xml" ContentType="application/vnd.openxmlformats-officedocument.drawingml.chart+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charts/chart18.xml" ContentType="application/vnd.openxmlformats-officedocument.drawingml.chart+xml"/>
  <Override PartName="/ppt/drawings/drawing7.xml" ContentType="application/vnd.openxmlformats-officedocument.drawingml.chartshape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notesSlides/notesSlide10.xml" ContentType="application/vnd.openxmlformats-officedocument.presentationml.notesSlide+xml"/>
  <Override PartName="/ppt/charts/chart19.xml" ContentType="application/vnd.openxmlformats-officedocument.drawingml.chart+xml"/>
  <Override PartName="/ppt/drawings/drawing8.xml" ContentType="application/vnd.openxmlformats-officedocument.drawingml.chartshapes+xml"/>
  <Override PartName="/ppt/charts/chart20.xml" ContentType="application/vnd.openxmlformats-officedocument.drawingml.chart+xml"/>
  <Override PartName="/ppt/charts/chart21.xml" ContentType="application/vnd.openxmlformats-officedocument.drawingml.chart+xml"/>
  <Override PartName="/ppt/charts/chart22.xml" ContentType="application/vnd.openxmlformats-officedocument.drawingml.chart+xml"/>
  <Override PartName="/ppt/charts/chart23.xml" ContentType="application/vnd.openxmlformats-officedocument.drawingml.chart+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notesSlides/notesSlide11.xml" ContentType="application/vnd.openxmlformats-officedocument.presentationml.notesSlide+xml"/>
  <Override PartName="/ppt/charts/chart24.xml" ContentType="application/vnd.openxmlformats-officedocument.drawingml.chart+xml"/>
  <Override PartName="/ppt/drawings/drawing9.xml" ContentType="application/vnd.openxmlformats-officedocument.drawingml.chartshape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charts/chart25.xml" ContentType="application/vnd.openxmlformats-officedocument.drawingml.chart+xml"/>
  <Override PartName="/ppt/drawings/drawing10.xml" ContentType="application/vnd.openxmlformats-officedocument.drawingml.chartshapes+xml"/>
  <Override PartName="/ppt/notesSlides/notesSlide12.xml" ContentType="application/vnd.openxmlformats-officedocument.presentationml.notesSlide+xml"/>
  <Override PartName="/ppt/charts/chart26.xml" ContentType="application/vnd.openxmlformats-officedocument.drawingml.chart+xml"/>
  <Override PartName="/ppt/charts/chart27.xml" ContentType="application/vnd.openxmlformats-officedocument.drawingml.chart+xml"/>
  <Override PartName="/ppt/notesSlides/notesSlide13.xml" ContentType="application/vnd.openxmlformats-officedocument.presentationml.notesSlide+xml"/>
  <Override PartName="/ppt/charts/chart28.xml" ContentType="application/vnd.openxmlformats-officedocument.drawingml.chart+xml"/>
  <Override PartName="/ppt/charts/chart29.xml" ContentType="application/vnd.openxmlformats-officedocument.drawingml.chart+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charts/chart30.xml" ContentType="application/vnd.openxmlformats-officedocument.drawingml.chart+xml"/>
  <Override PartName="/ppt/drawings/drawing11.xml" ContentType="application/vnd.openxmlformats-officedocument.drawingml.chartshape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notesSlides/notesSlide14.xml" ContentType="application/vnd.openxmlformats-officedocument.presentationml.notesSlide+xml"/>
  <Override PartName="/ppt/charts/chart31.xml" ContentType="application/vnd.openxmlformats-officedocument.drawingml.chart+xml"/>
  <Override PartName="/ppt/drawings/drawing12.xml" ContentType="application/vnd.openxmlformats-officedocument.drawingml.chartshape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charts/chart32.xml" ContentType="application/vnd.openxmlformats-officedocument.drawingml.chart+xml"/>
  <Override PartName="/ppt/drawings/drawing13.xml" ContentType="application/vnd.openxmlformats-officedocument.drawingml.chartshape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charts/chart33.xml" ContentType="application/vnd.openxmlformats-officedocument.drawingml.chart+xml"/>
  <Override PartName="/ppt/drawings/drawing14.xml" ContentType="application/vnd.openxmlformats-officedocument.drawingml.chartshape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charts/chart34.xml" ContentType="application/vnd.openxmlformats-officedocument.drawingml.chart+xml"/>
  <Override PartName="/ppt/drawings/drawing15.xml" ContentType="application/vnd.openxmlformats-officedocument.drawingml.chartshape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notesSlides/notesSlide15.xml" ContentType="application/vnd.openxmlformats-officedocument.presentationml.notesSlide+xml"/>
  <Override PartName="/ppt/charts/chart35.xml" ContentType="application/vnd.openxmlformats-officedocument.drawingml.chart+xml"/>
  <Override PartName="/ppt/drawings/drawing16.xml" ContentType="application/vnd.openxmlformats-officedocument.drawingml.chartshapes+xml"/>
  <Override PartName="/ppt/charts/chart36.xml" ContentType="application/vnd.openxmlformats-officedocument.drawingml.chart+xml"/>
  <Override PartName="/ppt/drawings/drawing17.xml" ContentType="application/vnd.openxmlformats-officedocument.drawingml.chartshapes+xml"/>
  <Override PartName="/ppt/charts/chart37.xml" ContentType="application/vnd.openxmlformats-officedocument.drawingml.chart+xml"/>
  <Override PartName="/ppt/drawings/drawing18.xml" ContentType="application/vnd.openxmlformats-officedocument.drawingml.chartshapes+xml"/>
  <Override PartName="/ppt/notesSlides/notesSlide16.xml" ContentType="application/vnd.openxmlformats-officedocument.presentationml.notesSlide+xml"/>
  <Override PartName="/ppt/charts/chart38.xml" ContentType="application/vnd.openxmlformats-officedocument.drawingml.chart+xml"/>
  <Override PartName="/ppt/drawings/drawing19.xml" ContentType="application/vnd.openxmlformats-officedocument.drawingml.chartshapes+xml"/>
  <Override PartName="/ppt/charts/chart39.xml" ContentType="application/vnd.openxmlformats-officedocument.drawingml.chart+xml"/>
  <Override PartName="/ppt/drawings/drawing20.xml" ContentType="application/vnd.openxmlformats-officedocument.drawingml.chartshape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99" r:id="rId1"/>
    <p:sldMasterId id="2147483809" r:id="rId2"/>
    <p:sldMasterId id="2147483819" r:id="rId3"/>
    <p:sldMasterId id="2147483822" r:id="rId4"/>
    <p:sldMasterId id="2147483825" r:id="rId5"/>
  </p:sldMasterIdLst>
  <p:notesMasterIdLst>
    <p:notesMasterId r:id="rId46"/>
  </p:notesMasterIdLst>
  <p:handoutMasterIdLst>
    <p:handoutMasterId r:id="rId47"/>
  </p:handoutMasterIdLst>
  <p:sldIdLst>
    <p:sldId id="903" r:id="rId6"/>
    <p:sldId id="865" r:id="rId7"/>
    <p:sldId id="866" r:id="rId8"/>
    <p:sldId id="867" r:id="rId9"/>
    <p:sldId id="904" r:id="rId10"/>
    <p:sldId id="905" r:id="rId11"/>
    <p:sldId id="906" r:id="rId12"/>
    <p:sldId id="871" r:id="rId13"/>
    <p:sldId id="872" r:id="rId14"/>
    <p:sldId id="873" r:id="rId15"/>
    <p:sldId id="874" r:id="rId16"/>
    <p:sldId id="875" r:id="rId17"/>
    <p:sldId id="876" r:id="rId18"/>
    <p:sldId id="877" r:id="rId19"/>
    <p:sldId id="878" r:id="rId20"/>
    <p:sldId id="915" r:id="rId21"/>
    <p:sldId id="908" r:id="rId22"/>
    <p:sldId id="881" r:id="rId23"/>
    <p:sldId id="882" r:id="rId24"/>
    <p:sldId id="909" r:id="rId25"/>
    <p:sldId id="910" r:id="rId26"/>
    <p:sldId id="885" r:id="rId27"/>
    <p:sldId id="886" r:id="rId28"/>
    <p:sldId id="911" r:id="rId29"/>
    <p:sldId id="912" r:id="rId30"/>
    <p:sldId id="889" r:id="rId31"/>
    <p:sldId id="890" r:id="rId32"/>
    <p:sldId id="913" r:id="rId33"/>
    <p:sldId id="914" r:id="rId34"/>
    <p:sldId id="893" r:id="rId35"/>
    <p:sldId id="894" r:id="rId36"/>
    <p:sldId id="895" r:id="rId37"/>
    <p:sldId id="896" r:id="rId38"/>
    <p:sldId id="897" r:id="rId39"/>
    <p:sldId id="898" r:id="rId40"/>
    <p:sldId id="916" r:id="rId41"/>
    <p:sldId id="917" r:id="rId42"/>
    <p:sldId id="918" r:id="rId43"/>
    <p:sldId id="919" r:id="rId44"/>
    <p:sldId id="532" r:id="rId45"/>
  </p:sldIdLst>
  <p:sldSz cx="9144000" cy="6858000" type="screen4x3"/>
  <p:notesSz cx="6735763" cy="9866313"/>
  <p:defaultTextStyle>
    <a:defPPr>
      <a:defRPr lang="zh-CN"/>
    </a:defPPr>
    <a:lvl1pPr algn="ctr" rtl="0" eaLnBrk="0" fontAlgn="base" hangingPunct="0">
      <a:lnSpc>
        <a:spcPct val="80000"/>
      </a:lnSpc>
      <a:spcBef>
        <a:spcPct val="20000"/>
      </a:spcBef>
      <a:spcAft>
        <a:spcPct val="0"/>
      </a:spcAft>
      <a:buFont typeface="Arial" charset="0"/>
      <a:defRPr kern="1200">
        <a:solidFill>
          <a:schemeClr val="tx1"/>
        </a:solidFill>
        <a:latin typeface="Calibri" pitchFamily="34" charset="0"/>
        <a:ea typeface="宋体" pitchFamily="2" charset="-122"/>
        <a:cs typeface="+mn-cs"/>
      </a:defRPr>
    </a:lvl1pPr>
    <a:lvl2pPr marL="457200" algn="ctr" rtl="0" eaLnBrk="0" fontAlgn="base" hangingPunct="0">
      <a:lnSpc>
        <a:spcPct val="80000"/>
      </a:lnSpc>
      <a:spcBef>
        <a:spcPct val="20000"/>
      </a:spcBef>
      <a:spcAft>
        <a:spcPct val="0"/>
      </a:spcAft>
      <a:buFont typeface="Arial" charset="0"/>
      <a:defRPr kern="1200">
        <a:solidFill>
          <a:schemeClr val="tx1"/>
        </a:solidFill>
        <a:latin typeface="Calibri" pitchFamily="34" charset="0"/>
        <a:ea typeface="宋体" pitchFamily="2" charset="-122"/>
        <a:cs typeface="+mn-cs"/>
      </a:defRPr>
    </a:lvl2pPr>
    <a:lvl3pPr marL="914400" algn="ctr" rtl="0" eaLnBrk="0" fontAlgn="base" hangingPunct="0">
      <a:lnSpc>
        <a:spcPct val="80000"/>
      </a:lnSpc>
      <a:spcBef>
        <a:spcPct val="20000"/>
      </a:spcBef>
      <a:spcAft>
        <a:spcPct val="0"/>
      </a:spcAft>
      <a:buFont typeface="Arial" charset="0"/>
      <a:defRPr kern="1200">
        <a:solidFill>
          <a:schemeClr val="tx1"/>
        </a:solidFill>
        <a:latin typeface="Calibri" pitchFamily="34" charset="0"/>
        <a:ea typeface="宋体" pitchFamily="2" charset="-122"/>
        <a:cs typeface="+mn-cs"/>
      </a:defRPr>
    </a:lvl3pPr>
    <a:lvl4pPr marL="1371600" algn="ctr" rtl="0" eaLnBrk="0" fontAlgn="base" hangingPunct="0">
      <a:lnSpc>
        <a:spcPct val="80000"/>
      </a:lnSpc>
      <a:spcBef>
        <a:spcPct val="20000"/>
      </a:spcBef>
      <a:spcAft>
        <a:spcPct val="0"/>
      </a:spcAft>
      <a:buFont typeface="Arial" charset="0"/>
      <a:defRPr kern="1200">
        <a:solidFill>
          <a:schemeClr val="tx1"/>
        </a:solidFill>
        <a:latin typeface="Calibri" pitchFamily="34" charset="0"/>
        <a:ea typeface="宋体" pitchFamily="2" charset="-122"/>
        <a:cs typeface="+mn-cs"/>
      </a:defRPr>
    </a:lvl4pPr>
    <a:lvl5pPr marL="1828800" algn="ctr" rtl="0" eaLnBrk="0" fontAlgn="base" hangingPunct="0">
      <a:lnSpc>
        <a:spcPct val="80000"/>
      </a:lnSpc>
      <a:spcBef>
        <a:spcPct val="20000"/>
      </a:spcBef>
      <a:spcAft>
        <a:spcPct val="0"/>
      </a:spcAft>
      <a:buFont typeface="Arial"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p:defaultTextStyle>
  <p:extLst>
    <p:ext uri="{EFAFB233-063F-42B5-8137-9DF3F51BA10A}">
      <p15:sldGuideLst xmlns:p15="http://schemas.microsoft.com/office/powerpoint/2012/main" xmlns="">
        <p15:guide id="3" pos="1882" userDrawn="1">
          <p15:clr>
            <a:srgbClr val="F26B43"/>
          </p15:clr>
        </p15:guide>
        <p15:guide id="13" pos="3833" userDrawn="1">
          <p15:clr>
            <a:srgbClr val="5ACBF0"/>
          </p15:clr>
        </p15:guide>
        <p15:guide id="17" orient="horz" pos="2840" userDrawn="1">
          <p15:clr>
            <a:srgbClr val="C35EA4"/>
          </p15:clr>
        </p15:guide>
        <p15:guide id="20" pos="453" userDrawn="1">
          <p15:clr>
            <a:srgbClr val="F26B43"/>
          </p15:clr>
        </p15:guide>
        <p15:guide id="21" pos="5307" userDrawn="1">
          <p15:clr>
            <a:srgbClr val="F26B43"/>
          </p15:clr>
        </p15:guide>
        <p15:guide id="22" pos="2857" userDrawn="1">
          <p15:clr>
            <a:srgbClr val="F26B43"/>
          </p15:clr>
        </p15:guide>
        <p15:guide id="23" pos="113" userDrawn="1">
          <p15:clr>
            <a:srgbClr val="F26B43"/>
          </p15:clr>
        </p15:guide>
        <p15:guide id="24" pos="5579" userDrawn="1">
          <p15:clr>
            <a:srgbClr val="F26B43"/>
          </p15:clr>
        </p15:guide>
        <p15:guide id="25" orient="horz" pos="459" userDrawn="1">
          <p15:clr>
            <a:srgbClr val="000000"/>
          </p15:clr>
        </p15:guide>
        <p15:guide id="26" orient="horz" pos="4042" userDrawn="1">
          <p15:clr>
            <a:srgbClr val="000000"/>
          </p15:clr>
        </p15:guide>
        <p15:guide id="27" orient="horz" pos="504" userDrawn="1">
          <p15:clr>
            <a:srgbClr val="000000"/>
          </p15:clr>
        </p15:guide>
        <p15:guide id="28" orient="horz" pos="1207" userDrawn="1">
          <p15:clr>
            <a:srgbClr val="000000"/>
          </p15:clr>
        </p15:guide>
        <p15:guide id="29" orient="horz" pos="1003" userDrawn="1">
          <p15:clr>
            <a:srgbClr val="000000"/>
          </p15:clr>
        </p15:guide>
      </p15:sldGuideLst>
    </p:ext>
    <p:ext uri="{2D200454-40CA-4A62-9FC3-DE9A4176ACB9}">
      <p15:notesGuideLst xmlns:p15="http://schemas.microsoft.com/office/powerpoint/2012/main" xmlns="">
        <p15:guide id="1" orient="horz" pos="3108" userDrawn="1">
          <p15:clr>
            <a:srgbClr val="A4A3A4"/>
          </p15:clr>
        </p15:guide>
        <p15:guide id="2" pos="2122"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电脑公司" initials="电脑公司" lastIdx="1"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75C9D"/>
    <a:srgbClr val="BFBFBF"/>
    <a:srgbClr val="FF9933"/>
    <a:srgbClr val="00A4DE"/>
    <a:srgbClr val="5F5F5F"/>
    <a:srgbClr val="000000"/>
    <a:srgbClr val="E8E8EF"/>
    <a:srgbClr val="474747"/>
    <a:srgbClr val="F8F8FA"/>
    <a:srgbClr val="1F497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D27102A9-8310-4765-A935-A1911B00CA55}" styleName="浅色样式 1 - 强调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9D7B26C5-4107-4FEC-AEDC-1716B250A1EF}" styleName="浅色样式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21E4AEA4-8DFA-4A89-87EB-49C32662AFE0}" styleName="中度样式 2 - 强调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9265" autoAdjust="0"/>
    <p:restoredTop sz="98261" autoAdjust="0"/>
  </p:normalViewPr>
  <p:slideViewPr>
    <p:cSldViewPr showGuides="1">
      <p:cViewPr varScale="1">
        <p:scale>
          <a:sx n="68" d="100"/>
          <a:sy n="68" d="100"/>
        </p:scale>
        <p:origin x="-2082" y="-90"/>
      </p:cViewPr>
      <p:guideLst>
        <p:guide orient="horz" pos="2840"/>
        <p:guide orient="horz" pos="459"/>
        <p:guide orient="horz" pos="4020"/>
        <p:guide orient="horz" pos="1207"/>
        <p:guide orient="horz" pos="1003"/>
        <p:guide pos="1882"/>
        <p:guide pos="3833"/>
        <p:guide pos="249"/>
        <p:guide pos="5307"/>
        <p:guide pos="4422"/>
        <p:guide pos="113"/>
        <p:guide pos="5579"/>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notesViewPr>
    <p:cSldViewPr showGuides="1">
      <p:cViewPr varScale="1">
        <p:scale>
          <a:sx n="75" d="100"/>
          <a:sy n="75" d="100"/>
        </p:scale>
        <p:origin x="-2250" y="-102"/>
      </p:cViewPr>
      <p:guideLst>
        <p:guide orient="horz" pos="3108"/>
        <p:guide pos="2122"/>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3" Type="http://schemas.openxmlformats.org/officeDocument/2006/relationships/slideMaster" Target="slideMasters/slideMaster3.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handoutMaster" Target="handoutMasters/handoutMaster1.xml"/><Relationship Id="rId50" Type="http://schemas.openxmlformats.org/officeDocument/2006/relationships/viewProps" Target="viewProp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slide" Target="slides/slide36.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presProps" Target="presProp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commentAuthors" Target="commentAuthors.xml"/><Relationship Id="rId8" Type="http://schemas.openxmlformats.org/officeDocument/2006/relationships/slide" Target="slides/slide3.xml"/><Relationship Id="rId51" Type="http://schemas.openxmlformats.org/officeDocument/2006/relationships/theme" Target="theme/theme1.xml"/></Relationships>
</file>

<file path=ppt/charts/_rels/chart1.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package" Target="../embeddings/Microsoft_Excel_Worksheet1.xlsx"/></Relationships>
</file>

<file path=ppt/charts/_rels/chart10.xml.rels><?xml version="1.0" encoding="UTF-8" standalone="yes"?>
<Relationships xmlns="http://schemas.openxmlformats.org/package/2006/relationships"><Relationship Id="rId1" Type="http://schemas.openxmlformats.org/officeDocument/2006/relationships/package" Target="../embeddings/Microsoft_Excel_Worksheet9.xlsx"/></Relationships>
</file>

<file path=ppt/charts/_rels/chart11.xml.rels><?xml version="1.0" encoding="UTF-8" standalone="yes"?>
<Relationships xmlns="http://schemas.openxmlformats.org/package/2006/relationships"><Relationship Id="rId1" Type="http://schemas.openxmlformats.org/officeDocument/2006/relationships/package" Target="../embeddings/Microsoft_Excel_Worksheet10.xlsx"/></Relationships>
</file>

<file path=ppt/charts/_rels/chart12.xml.rels><?xml version="1.0" encoding="UTF-8" standalone="yes"?>
<Relationships xmlns="http://schemas.openxmlformats.org/package/2006/relationships"><Relationship Id="rId2" Type="http://schemas.openxmlformats.org/officeDocument/2006/relationships/chartUserShapes" Target="../drawings/drawing5.xml"/><Relationship Id="rId1" Type="http://schemas.openxmlformats.org/officeDocument/2006/relationships/package" Target="../embeddings/Microsoft_Excel_Worksheet11.xlsx"/></Relationships>
</file>

<file path=ppt/charts/_rels/chart13.xml.rels><?xml version="1.0" encoding="UTF-8" standalone="yes"?>
<Relationships xmlns="http://schemas.openxmlformats.org/package/2006/relationships"><Relationship Id="rId2" Type="http://schemas.openxmlformats.org/officeDocument/2006/relationships/chartUserShapes" Target="../drawings/drawing6.xml"/><Relationship Id="rId1" Type="http://schemas.openxmlformats.org/officeDocument/2006/relationships/package" Target="../embeddings/Microsoft_Excel_Worksheet12.xlsx"/></Relationships>
</file>

<file path=ppt/charts/_rels/chart14.xml.rels><?xml version="1.0" encoding="UTF-8" standalone="yes"?>
<Relationships xmlns="http://schemas.openxmlformats.org/package/2006/relationships"><Relationship Id="rId1" Type="http://schemas.openxmlformats.org/officeDocument/2006/relationships/package" Target="../embeddings/Microsoft_Excel_Worksheet13.xlsx"/></Relationships>
</file>

<file path=ppt/charts/_rels/chart15.xml.rels><?xml version="1.0" encoding="UTF-8" standalone="yes"?>
<Relationships xmlns="http://schemas.openxmlformats.org/package/2006/relationships"><Relationship Id="rId1" Type="http://schemas.openxmlformats.org/officeDocument/2006/relationships/package" Target="../embeddings/Microsoft_Excel_Worksheet14.xlsx"/></Relationships>
</file>

<file path=ppt/charts/_rels/chart16.xml.rels><?xml version="1.0" encoding="UTF-8" standalone="yes"?>
<Relationships xmlns="http://schemas.openxmlformats.org/package/2006/relationships"><Relationship Id="rId1" Type="http://schemas.openxmlformats.org/officeDocument/2006/relationships/package" Target="../embeddings/Microsoft_Excel_Worksheet15.xlsx"/></Relationships>
</file>

<file path=ppt/charts/_rels/chart17.xml.rels><?xml version="1.0" encoding="UTF-8" standalone="yes"?>
<Relationships xmlns="http://schemas.openxmlformats.org/package/2006/relationships"><Relationship Id="rId1" Type="http://schemas.openxmlformats.org/officeDocument/2006/relationships/package" Target="../embeddings/Microsoft_Excel_Worksheet16.xlsx"/></Relationships>
</file>

<file path=ppt/charts/_rels/chart18.xml.rels><?xml version="1.0" encoding="UTF-8" standalone="yes"?>
<Relationships xmlns="http://schemas.openxmlformats.org/package/2006/relationships"><Relationship Id="rId2" Type="http://schemas.openxmlformats.org/officeDocument/2006/relationships/chartUserShapes" Target="../drawings/drawing7.xml"/><Relationship Id="rId1" Type="http://schemas.openxmlformats.org/officeDocument/2006/relationships/package" Target="../embeddings/Microsoft_Excel_Worksheet17.xlsx"/></Relationships>
</file>

<file path=ppt/charts/_rels/chart19.xml.rels><?xml version="1.0" encoding="UTF-8" standalone="yes"?>
<Relationships xmlns="http://schemas.openxmlformats.org/package/2006/relationships"><Relationship Id="rId2" Type="http://schemas.openxmlformats.org/officeDocument/2006/relationships/chartUserShapes" Target="../drawings/drawing8.xml"/><Relationship Id="rId1" Type="http://schemas.openxmlformats.org/officeDocument/2006/relationships/package" Target="../embeddings/Microsoft_Excel_Worksheet18.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20.xml.rels><?xml version="1.0" encoding="UTF-8" standalone="yes"?>
<Relationships xmlns="http://schemas.openxmlformats.org/package/2006/relationships"><Relationship Id="rId1" Type="http://schemas.openxmlformats.org/officeDocument/2006/relationships/package" Target="../embeddings/Microsoft_Excel_Worksheet19.xlsx"/></Relationships>
</file>

<file path=ppt/charts/_rels/chart21.xml.rels><?xml version="1.0" encoding="UTF-8" standalone="yes"?>
<Relationships xmlns="http://schemas.openxmlformats.org/package/2006/relationships"><Relationship Id="rId1" Type="http://schemas.openxmlformats.org/officeDocument/2006/relationships/package" Target="../embeddings/Microsoft_Excel_Worksheet20.xlsx"/></Relationships>
</file>

<file path=ppt/charts/_rels/chart22.xml.rels><?xml version="1.0" encoding="UTF-8" standalone="yes"?>
<Relationships xmlns="http://schemas.openxmlformats.org/package/2006/relationships"><Relationship Id="rId1" Type="http://schemas.openxmlformats.org/officeDocument/2006/relationships/package" Target="../embeddings/Microsoft_Excel_Worksheet21.xlsx"/></Relationships>
</file>

<file path=ppt/charts/_rels/chart23.xml.rels><?xml version="1.0" encoding="UTF-8" standalone="yes"?>
<Relationships xmlns="http://schemas.openxmlformats.org/package/2006/relationships"><Relationship Id="rId1" Type="http://schemas.openxmlformats.org/officeDocument/2006/relationships/package" Target="../embeddings/Microsoft_Excel_Worksheet22.xlsx"/></Relationships>
</file>

<file path=ppt/charts/_rels/chart24.xml.rels><?xml version="1.0" encoding="UTF-8" standalone="yes"?>
<Relationships xmlns="http://schemas.openxmlformats.org/package/2006/relationships"><Relationship Id="rId2" Type="http://schemas.openxmlformats.org/officeDocument/2006/relationships/chartUserShapes" Target="../drawings/drawing9.xml"/><Relationship Id="rId1" Type="http://schemas.openxmlformats.org/officeDocument/2006/relationships/package" Target="../embeddings/Microsoft_Excel_Worksheet23.xlsx"/></Relationships>
</file>

<file path=ppt/charts/_rels/chart25.xml.rels><?xml version="1.0" encoding="UTF-8" standalone="yes"?>
<Relationships xmlns="http://schemas.openxmlformats.org/package/2006/relationships"><Relationship Id="rId2" Type="http://schemas.openxmlformats.org/officeDocument/2006/relationships/chartUserShapes" Target="../drawings/drawing10.xml"/><Relationship Id="rId1" Type="http://schemas.openxmlformats.org/officeDocument/2006/relationships/package" Target="../embeddings/Microsoft_Excel_Worksheet24.xlsx"/></Relationships>
</file>

<file path=ppt/charts/_rels/chart26.xml.rels><?xml version="1.0" encoding="UTF-8" standalone="yes"?>
<Relationships xmlns="http://schemas.openxmlformats.org/package/2006/relationships"><Relationship Id="rId1" Type="http://schemas.openxmlformats.org/officeDocument/2006/relationships/package" Target="../embeddings/Microsoft_Excel_Worksheet25.xlsx"/></Relationships>
</file>

<file path=ppt/charts/_rels/chart27.xml.rels><?xml version="1.0" encoding="UTF-8" standalone="yes"?>
<Relationships xmlns="http://schemas.openxmlformats.org/package/2006/relationships"><Relationship Id="rId1" Type="http://schemas.openxmlformats.org/officeDocument/2006/relationships/package" Target="../embeddings/Microsoft_Excel_Worksheet26.xlsx"/></Relationships>
</file>

<file path=ppt/charts/_rels/chart28.xml.rels><?xml version="1.0" encoding="UTF-8" standalone="yes"?>
<Relationships xmlns="http://schemas.openxmlformats.org/package/2006/relationships"><Relationship Id="rId1" Type="http://schemas.openxmlformats.org/officeDocument/2006/relationships/package" Target="../embeddings/Microsoft_Excel_Worksheet27.xlsx"/></Relationships>
</file>

<file path=ppt/charts/_rels/chart29.xml.rels><?xml version="1.0" encoding="UTF-8" standalone="yes"?>
<Relationships xmlns="http://schemas.openxmlformats.org/package/2006/relationships"><Relationship Id="rId1" Type="http://schemas.openxmlformats.org/officeDocument/2006/relationships/package" Target="../embeddings/Microsoft_Excel_Worksheet28.xlsx"/></Relationships>
</file>

<file path=ppt/charts/_rels/chart3.xml.rels><?xml version="1.0" encoding="UTF-8" standalone="yes"?>
<Relationships xmlns="http://schemas.openxmlformats.org/package/2006/relationships"><Relationship Id="rId1" Type="http://schemas.openxmlformats.org/officeDocument/2006/relationships/oleObject" Target="NULL" TargetMode="External"/></Relationships>
</file>

<file path=ppt/charts/_rels/chart30.xml.rels><?xml version="1.0" encoding="UTF-8" standalone="yes"?>
<Relationships xmlns="http://schemas.openxmlformats.org/package/2006/relationships"><Relationship Id="rId2" Type="http://schemas.openxmlformats.org/officeDocument/2006/relationships/chartUserShapes" Target="../drawings/drawing11.xml"/><Relationship Id="rId1" Type="http://schemas.openxmlformats.org/officeDocument/2006/relationships/package" Target="../embeddings/Microsoft_Excel_Worksheet29.xlsx"/></Relationships>
</file>

<file path=ppt/charts/_rels/chart31.xml.rels><?xml version="1.0" encoding="UTF-8" standalone="yes"?>
<Relationships xmlns="http://schemas.openxmlformats.org/package/2006/relationships"><Relationship Id="rId2" Type="http://schemas.openxmlformats.org/officeDocument/2006/relationships/chartUserShapes" Target="../drawings/drawing12.xml"/><Relationship Id="rId1" Type="http://schemas.openxmlformats.org/officeDocument/2006/relationships/package" Target="../embeddings/Microsoft_Excel_Worksheet30.xlsx"/></Relationships>
</file>

<file path=ppt/charts/_rels/chart32.xml.rels><?xml version="1.0" encoding="UTF-8" standalone="yes"?>
<Relationships xmlns="http://schemas.openxmlformats.org/package/2006/relationships"><Relationship Id="rId2" Type="http://schemas.openxmlformats.org/officeDocument/2006/relationships/chartUserShapes" Target="../drawings/drawing13.xml"/><Relationship Id="rId1" Type="http://schemas.openxmlformats.org/officeDocument/2006/relationships/package" Target="../embeddings/Microsoft_Excel_Worksheet31.xlsx"/></Relationships>
</file>

<file path=ppt/charts/_rels/chart33.xml.rels><?xml version="1.0" encoding="UTF-8" standalone="yes"?>
<Relationships xmlns="http://schemas.openxmlformats.org/package/2006/relationships"><Relationship Id="rId2" Type="http://schemas.openxmlformats.org/officeDocument/2006/relationships/chartUserShapes" Target="../drawings/drawing14.xml"/><Relationship Id="rId1" Type="http://schemas.openxmlformats.org/officeDocument/2006/relationships/package" Target="../embeddings/Microsoft_Excel_Worksheet32.xlsx"/></Relationships>
</file>

<file path=ppt/charts/_rels/chart34.xml.rels><?xml version="1.0" encoding="UTF-8" standalone="yes"?>
<Relationships xmlns="http://schemas.openxmlformats.org/package/2006/relationships"><Relationship Id="rId2" Type="http://schemas.openxmlformats.org/officeDocument/2006/relationships/chartUserShapes" Target="../drawings/drawing15.xml"/><Relationship Id="rId1" Type="http://schemas.openxmlformats.org/officeDocument/2006/relationships/package" Target="../embeddings/Microsoft_Excel_Worksheet33.xlsx"/></Relationships>
</file>

<file path=ppt/charts/_rels/chart35.xml.rels><?xml version="1.0" encoding="UTF-8" standalone="yes"?>
<Relationships xmlns="http://schemas.openxmlformats.org/package/2006/relationships"><Relationship Id="rId2" Type="http://schemas.openxmlformats.org/officeDocument/2006/relationships/chartUserShapes" Target="../drawings/drawing16.xml"/><Relationship Id="rId1" Type="http://schemas.openxmlformats.org/officeDocument/2006/relationships/package" Target="../embeddings/Microsoft_Excel_Worksheet34.xlsx"/></Relationships>
</file>

<file path=ppt/charts/_rels/chart36.xml.rels><?xml version="1.0" encoding="UTF-8" standalone="yes"?>
<Relationships xmlns="http://schemas.openxmlformats.org/package/2006/relationships"><Relationship Id="rId2" Type="http://schemas.openxmlformats.org/officeDocument/2006/relationships/chartUserShapes" Target="../drawings/drawing17.xml"/><Relationship Id="rId1" Type="http://schemas.openxmlformats.org/officeDocument/2006/relationships/package" Target="../embeddings/Microsoft_Excel_Worksheet35.xlsx"/></Relationships>
</file>

<file path=ppt/charts/_rels/chart37.xml.rels><?xml version="1.0" encoding="UTF-8" standalone="yes"?>
<Relationships xmlns="http://schemas.openxmlformats.org/package/2006/relationships"><Relationship Id="rId2" Type="http://schemas.openxmlformats.org/officeDocument/2006/relationships/chartUserShapes" Target="../drawings/drawing18.xml"/><Relationship Id="rId1" Type="http://schemas.openxmlformats.org/officeDocument/2006/relationships/package" Target="../embeddings/Microsoft_Excel_Worksheet36.xlsx"/></Relationships>
</file>

<file path=ppt/charts/_rels/chart38.xml.rels><?xml version="1.0" encoding="UTF-8" standalone="yes"?>
<Relationships xmlns="http://schemas.openxmlformats.org/package/2006/relationships"><Relationship Id="rId2" Type="http://schemas.openxmlformats.org/officeDocument/2006/relationships/chartUserShapes" Target="../drawings/drawing19.xml"/><Relationship Id="rId1" Type="http://schemas.openxmlformats.org/officeDocument/2006/relationships/package" Target="../embeddings/Microsoft_Excel_Worksheet37.xlsx"/></Relationships>
</file>

<file path=ppt/charts/_rels/chart39.xml.rels><?xml version="1.0" encoding="UTF-8" standalone="yes"?>
<Relationships xmlns="http://schemas.openxmlformats.org/package/2006/relationships"><Relationship Id="rId2" Type="http://schemas.openxmlformats.org/officeDocument/2006/relationships/chartUserShapes" Target="../drawings/drawing20.xml"/><Relationship Id="rId1" Type="http://schemas.openxmlformats.org/officeDocument/2006/relationships/package" Target="../embeddings/Microsoft_Excel_Worksheet38.xlsx"/></Relationships>
</file>

<file path=ppt/charts/_rels/chart4.xml.rels><?xml version="1.0" encoding="UTF-8" standalone="yes"?>
<Relationships xmlns="http://schemas.openxmlformats.org/package/2006/relationships"><Relationship Id="rId2" Type="http://schemas.openxmlformats.org/officeDocument/2006/relationships/chartUserShapes" Target="../drawings/drawing2.xml"/><Relationship Id="rId1" Type="http://schemas.openxmlformats.org/officeDocument/2006/relationships/package" Target="../embeddings/Microsoft_Excel_Worksheet3.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_rels/chart6.xml.rels><?xml version="1.0" encoding="UTF-8" standalone="yes"?>
<Relationships xmlns="http://schemas.openxmlformats.org/package/2006/relationships"><Relationship Id="rId2" Type="http://schemas.openxmlformats.org/officeDocument/2006/relationships/chartUserShapes" Target="../drawings/drawing3.xml"/><Relationship Id="rId1" Type="http://schemas.openxmlformats.org/officeDocument/2006/relationships/package" Target="../embeddings/Microsoft_Excel_Worksheet5.xlsx"/></Relationships>
</file>

<file path=ppt/charts/_rels/chart7.xml.rels><?xml version="1.0" encoding="UTF-8" standalone="yes"?>
<Relationships xmlns="http://schemas.openxmlformats.org/package/2006/relationships"><Relationship Id="rId2" Type="http://schemas.openxmlformats.org/officeDocument/2006/relationships/chartUserShapes" Target="../drawings/drawing4.xml"/><Relationship Id="rId1" Type="http://schemas.openxmlformats.org/officeDocument/2006/relationships/package" Target="../embeddings/Microsoft_Excel_Worksheet6.xlsx"/></Relationships>
</file>

<file path=ppt/charts/_rels/chart8.xml.rels><?xml version="1.0" encoding="UTF-8" standalone="yes"?>
<Relationships xmlns="http://schemas.openxmlformats.org/package/2006/relationships"><Relationship Id="rId1" Type="http://schemas.openxmlformats.org/officeDocument/2006/relationships/package" Target="../embeddings/Microsoft_Excel_Worksheet7.xlsx"/></Relationships>
</file>

<file path=ppt/charts/_rels/chart9.xml.rels><?xml version="1.0" encoding="UTF-8" standalone="yes"?>
<Relationships xmlns="http://schemas.openxmlformats.org/package/2006/relationships"><Relationship Id="rId1" Type="http://schemas.openxmlformats.org/officeDocument/2006/relationships/package" Target="../embeddings/Microsoft_Excel_Worksheet8.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3393832300295122E-2"/>
          <c:y val="7.6739425479904394E-2"/>
          <c:w val="0.9534503386483788"/>
          <c:h val="0.7958555228878007"/>
        </c:manualLayout>
      </c:layout>
      <c:lineChart>
        <c:grouping val="standard"/>
        <c:varyColors val="0"/>
        <c:ser>
          <c:idx val="0"/>
          <c:order val="0"/>
          <c:tx>
            <c:strRef>
              <c:f>Sheet1!$A$2</c:f>
              <c:strCache>
                <c:ptCount val="1"/>
                <c:pt idx="0">
                  <c:v>Y2011</c:v>
                </c:pt>
              </c:strCache>
            </c:strRef>
          </c:tx>
          <c:spPr>
            <a:ln w="31794" cmpd="sng">
              <a:solidFill>
                <a:srgbClr val="BFBFBF"/>
              </a:solidFill>
              <a:prstDash val="solid"/>
            </a:ln>
            <a:effectLst/>
          </c:spPr>
          <c:marker>
            <c:symbol val="circle"/>
            <c:size val="10"/>
            <c:spPr>
              <a:solidFill>
                <a:schemeClr val="bg1"/>
              </a:solidFill>
              <a:ln>
                <a:solidFill>
                  <a:srgbClr val="BFBFBF"/>
                </a:solidFill>
                <a:prstDash val="solid"/>
              </a:ln>
              <a:effectLst/>
            </c:spPr>
          </c:marker>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Sheet1!$B$2:$Z$2</c:f>
            </c:numRef>
          </c:val>
          <c:smooth val="0"/>
        </c:ser>
        <c:ser>
          <c:idx val="1"/>
          <c:order val="1"/>
          <c:tx>
            <c:strRef>
              <c:f>Sheet1!$A$3</c:f>
              <c:strCache>
                <c:ptCount val="1"/>
                <c:pt idx="0">
                  <c:v>Y2013</c:v>
                </c:pt>
              </c:strCache>
            </c:strRef>
          </c:tx>
          <c:spPr>
            <a:ln w="31794" cmpd="sng">
              <a:solidFill>
                <a:srgbClr val="BFBFBF"/>
              </a:solidFill>
            </a:ln>
            <a:effectLst/>
          </c:spPr>
          <c:marker>
            <c:symbol val="circle"/>
            <c:size val="7"/>
            <c:spPr>
              <a:solidFill>
                <a:schemeClr val="bg1"/>
              </a:solidFill>
              <a:ln>
                <a:solidFill>
                  <a:srgbClr val="BFBFBF"/>
                </a:solidFill>
              </a:ln>
              <a:effectLst/>
            </c:spPr>
          </c:marker>
          <c:dPt>
            <c:idx val="0"/>
            <c:marker>
              <c:symbol val="circle"/>
              <c:size val="10"/>
            </c:marker>
            <c:bubble3D val="0"/>
          </c:dPt>
          <c:dPt>
            <c:idx val="2"/>
            <c:marker>
              <c:symbol val="circle"/>
              <c:size val="10"/>
            </c:marker>
            <c:bubble3D val="0"/>
          </c:dPt>
          <c:dPt>
            <c:idx val="4"/>
            <c:marker>
              <c:symbol val="circle"/>
              <c:size val="10"/>
            </c:marker>
            <c:bubble3D val="0"/>
          </c:dPt>
          <c:dPt>
            <c:idx val="6"/>
            <c:marker>
              <c:symbol val="circle"/>
              <c:size val="10"/>
            </c:marker>
            <c:bubble3D val="0"/>
          </c:dPt>
          <c:dPt>
            <c:idx val="8"/>
            <c:marker>
              <c:symbol val="circle"/>
              <c:size val="10"/>
            </c:marker>
            <c:bubble3D val="0"/>
          </c:dPt>
          <c:dPt>
            <c:idx val="10"/>
            <c:marker>
              <c:symbol val="circle"/>
              <c:size val="10"/>
            </c:marker>
            <c:bubble3D val="0"/>
          </c:dPt>
          <c:dPt>
            <c:idx val="12"/>
            <c:marker>
              <c:symbol val="circle"/>
              <c:size val="10"/>
            </c:marker>
            <c:bubble3D val="0"/>
          </c:dPt>
          <c:dPt>
            <c:idx val="14"/>
            <c:marker>
              <c:symbol val="circle"/>
              <c:size val="9"/>
            </c:marker>
            <c:bubble3D val="0"/>
          </c:dPt>
          <c:dPt>
            <c:idx val="16"/>
            <c:marker>
              <c:symbol val="circle"/>
              <c:size val="10"/>
            </c:marker>
            <c:bubble3D val="0"/>
          </c:dPt>
          <c:dPt>
            <c:idx val="18"/>
            <c:marker>
              <c:symbol val="circle"/>
              <c:size val="10"/>
            </c:marker>
            <c:bubble3D val="0"/>
          </c:dPt>
          <c:dPt>
            <c:idx val="20"/>
            <c:marker>
              <c:symbol val="circle"/>
              <c:size val="10"/>
            </c:marker>
            <c:bubble3D val="0"/>
          </c:dPt>
          <c:dPt>
            <c:idx val="22"/>
            <c:marker>
              <c:symbol val="circle"/>
              <c:size val="10"/>
            </c:marker>
            <c:bubble3D val="0"/>
          </c:dPt>
          <c:dPt>
            <c:idx val="24"/>
            <c:marker>
              <c:symbol val="circle"/>
              <c:size val="10"/>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Sheet1!$B$3:$Z$3</c:f>
              <c:numCache>
                <c:formatCode>0.00_ </c:formatCode>
                <c:ptCount val="25"/>
                <c:pt idx="0">
                  <c:v>0</c:v>
                </c:pt>
                <c:pt idx="1">
                  <c:v>-4.1046358793642828</c:v>
                </c:pt>
                <c:pt idx="2">
                  <c:v>-2.6967247844461362</c:v>
                </c:pt>
                <c:pt idx="3">
                  <c:v>1.660595092813355</c:v>
                </c:pt>
                <c:pt idx="4">
                  <c:v>-0.60731266958951036</c:v>
                </c:pt>
                <c:pt idx="5">
                  <c:v>0.8254078696197098</c:v>
                </c:pt>
                <c:pt idx="6">
                  <c:v>-3.2065780687072776</c:v>
                </c:pt>
                <c:pt idx="7">
                  <c:v>-3.5289005307567067</c:v>
                </c:pt>
                <c:pt idx="8">
                  <c:v>-3.9835092369533864</c:v>
                </c:pt>
                <c:pt idx="9">
                  <c:v>0.84385614765418726</c:v>
                </c:pt>
                <c:pt idx="10">
                  <c:v>-0.13</c:v>
                </c:pt>
                <c:pt idx="11">
                  <c:v>3.3346915054691229</c:v>
                </c:pt>
                <c:pt idx="12">
                  <c:v>5.5661759103701858</c:v>
                </c:pt>
                <c:pt idx="13">
                  <c:v>5.8187874165593678</c:v>
                </c:pt>
                <c:pt idx="14">
                  <c:v>6.6868983736575682</c:v>
                </c:pt>
                <c:pt idx="15">
                  <c:v>5.1791966629381569</c:v>
                </c:pt>
                <c:pt idx="16">
                  <c:v>5.1857669390996675</c:v>
                </c:pt>
                <c:pt idx="17" formatCode="0.00_ ;[Red]\-0.00\ ">
                  <c:v>7.2265988736261999</c:v>
                </c:pt>
                <c:pt idx="18">
                  <c:v>4.2819107331013795</c:v>
                </c:pt>
                <c:pt idx="19">
                  <c:v>5.6357563390084353</c:v>
                </c:pt>
                <c:pt idx="20">
                  <c:v>2.6972361687631174</c:v>
                </c:pt>
                <c:pt idx="21">
                  <c:v>3.0589954643136963</c:v>
                </c:pt>
                <c:pt idx="22">
                  <c:v>3.1371834074864768</c:v>
                </c:pt>
                <c:pt idx="23">
                  <c:v>1.6878783746756332</c:v>
                </c:pt>
                <c:pt idx="24">
                  <c:v>2.025653727623089</c:v>
                </c:pt>
              </c:numCache>
            </c:numRef>
          </c:val>
          <c:smooth val="0"/>
        </c:ser>
        <c:ser>
          <c:idx val="2"/>
          <c:order val="2"/>
          <c:tx>
            <c:strRef>
              <c:f>Sheet1!$A$4</c:f>
              <c:strCache>
                <c:ptCount val="1"/>
                <c:pt idx="0">
                  <c:v>Y2014</c:v>
                </c:pt>
              </c:strCache>
            </c:strRef>
          </c:tx>
          <c:spPr>
            <a:ln>
              <a:solidFill>
                <a:srgbClr val="00A4DE"/>
              </a:solidFill>
            </a:ln>
          </c:spPr>
          <c:marker>
            <c:symbol val="circle"/>
            <c:size val="10"/>
            <c:spPr>
              <a:solidFill>
                <a:schemeClr val="bg1"/>
              </a:solidFill>
              <a:ln>
                <a:solidFill>
                  <a:srgbClr val="00A4DE"/>
                </a:solidFill>
              </a:ln>
            </c:spPr>
          </c:marker>
          <c:dPt>
            <c:idx val="1"/>
            <c:marker>
              <c:symbol val="circle"/>
              <c:size val="7"/>
            </c:marker>
            <c:bubble3D val="0"/>
            <c:spPr>
              <a:ln w="31750">
                <a:solidFill>
                  <a:srgbClr val="00A4DE"/>
                </a:solidFill>
              </a:ln>
            </c:spPr>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Sheet1!$B$4:$Z$4</c:f>
              <c:numCache>
                <c:formatCode>0.00_ </c:formatCode>
                <c:ptCount val="25"/>
                <c:pt idx="0">
                  <c:v>0</c:v>
                </c:pt>
                <c:pt idx="1">
                  <c:v>-0.40816613195090445</c:v>
                </c:pt>
                <c:pt idx="2">
                  <c:v>-2.0692171193200002</c:v>
                </c:pt>
                <c:pt idx="3">
                  <c:v>-1.6729298090723099</c:v>
                </c:pt>
                <c:pt idx="4">
                  <c:v>-2.9248205089206558</c:v>
                </c:pt>
                <c:pt idx="5">
                  <c:v>1.7417004629122879</c:v>
                </c:pt>
                <c:pt idx="6">
                  <c:v>1.3758748800688059</c:v>
                </c:pt>
                <c:pt idx="7">
                  <c:v>1.3361217935358161</c:v>
                </c:pt>
                <c:pt idx="8">
                  <c:v>1.4301166323921422</c:v>
                </c:pt>
                <c:pt idx="9">
                  <c:v>2.2115716535802799</c:v>
                </c:pt>
                <c:pt idx="10">
                  <c:v>2.0265821955046004</c:v>
                </c:pt>
                <c:pt idx="11">
                  <c:v>2.0363673697783691</c:v>
                </c:pt>
                <c:pt idx="12">
                  <c:v>1.7784046852153956</c:v>
                </c:pt>
                <c:pt idx="13">
                  <c:v>3.0081356599330089</c:v>
                </c:pt>
                <c:pt idx="14">
                  <c:v>2.6418275971580307</c:v>
                </c:pt>
                <c:pt idx="15">
                  <c:v>4.6579753639845345</c:v>
                </c:pt>
                <c:pt idx="16">
                  <c:v>4.2758380059957579</c:v>
                </c:pt>
                <c:pt idx="17">
                  <c:v>2.9433953859496098</c:v>
                </c:pt>
                <c:pt idx="18">
                  <c:v>2.8115656922239829</c:v>
                </c:pt>
                <c:pt idx="19">
                  <c:v>0.69893768028543857</c:v>
                </c:pt>
                <c:pt idx="20">
                  <c:v>0.5840666831154806</c:v>
                </c:pt>
                <c:pt idx="21">
                  <c:v>0.30089285247703046</c:v>
                </c:pt>
                <c:pt idx="22">
                  <c:v>-7.0527064779402071E-2</c:v>
                </c:pt>
                <c:pt idx="23">
                  <c:v>-4.5709646492675393E-2</c:v>
                </c:pt>
                <c:pt idx="24">
                  <c:v>-0.48494678958387327</c:v>
                </c:pt>
              </c:numCache>
            </c:numRef>
          </c:val>
          <c:smooth val="0"/>
        </c:ser>
        <c:ser>
          <c:idx val="3"/>
          <c:order val="3"/>
          <c:tx>
            <c:strRef>
              <c:f>Sheet1!$A$5</c:f>
              <c:strCache>
                <c:ptCount val="1"/>
                <c:pt idx="0">
                  <c:v>Y2015</c:v>
                </c:pt>
              </c:strCache>
            </c:strRef>
          </c:tx>
          <c:spPr>
            <a:ln>
              <a:solidFill>
                <a:srgbClr val="92D050"/>
              </a:solidFill>
            </a:ln>
          </c:spPr>
          <c:marker>
            <c:symbol val="circle"/>
            <c:size val="10"/>
            <c:spPr>
              <a:solidFill>
                <a:schemeClr val="bg1"/>
              </a:solidFill>
              <a:ln>
                <a:solidFill>
                  <a:srgbClr val="92D050"/>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Sheet1!$B$5:$Z$5</c:f>
              <c:numCache>
                <c:formatCode>0.00_ </c:formatCode>
                <c:ptCount val="25"/>
                <c:pt idx="0">
                  <c:v>0</c:v>
                </c:pt>
                <c:pt idx="1">
                  <c:v>-1.0330310052111602</c:v>
                </c:pt>
                <c:pt idx="2">
                  <c:v>-1.3131036145598185</c:v>
                </c:pt>
                <c:pt idx="3">
                  <c:v>-1.9375090538792938</c:v>
                </c:pt>
                <c:pt idx="4">
                  <c:v>-1.6107286650194119</c:v>
                </c:pt>
                <c:pt idx="5">
                  <c:v>-1.2372238952630288</c:v>
                </c:pt>
                <c:pt idx="6">
                  <c:v>-1.4448705746460178</c:v>
                </c:pt>
                <c:pt idx="7">
                  <c:v>-0.37592662241823227</c:v>
                </c:pt>
                <c:pt idx="8">
                  <c:v>-0.67661536017140644</c:v>
                </c:pt>
                <c:pt idx="9">
                  <c:v>1.4362669868411393</c:v>
                </c:pt>
                <c:pt idx="10">
                  <c:v>0.8729605076882585</c:v>
                </c:pt>
                <c:pt idx="11">
                  <c:v>0.46641298918224106</c:v>
                </c:pt>
                <c:pt idx="12">
                  <c:v>0.65881255761657265</c:v>
                </c:pt>
                <c:pt idx="13">
                  <c:v>1.3290905397008945</c:v>
                </c:pt>
                <c:pt idx="14">
                  <c:v>1.1325926719742085</c:v>
                </c:pt>
                <c:pt idx="15">
                  <c:v>2.4839403916463443</c:v>
                </c:pt>
                <c:pt idx="16">
                  <c:v>1.3930141188903011</c:v>
                </c:pt>
                <c:pt idx="17">
                  <c:v>3.2059549866459758</c:v>
                </c:pt>
                <c:pt idx="18">
                  <c:v>-0.32280155712739456</c:v>
                </c:pt>
                <c:pt idx="19">
                  <c:v>0.6973395179254549</c:v>
                </c:pt>
                <c:pt idx="20">
                  <c:v>-0.86213543363761191</c:v>
                </c:pt>
                <c:pt idx="21">
                  <c:v>-1.5778638222261998</c:v>
                </c:pt>
                <c:pt idx="22">
                  <c:v>-1.7681204622397084</c:v>
                </c:pt>
                <c:pt idx="23">
                  <c:v>-2.2095277474572961</c:v>
                </c:pt>
                <c:pt idx="24">
                  <c:v>-2.3469298576613506</c:v>
                </c:pt>
              </c:numCache>
            </c:numRef>
          </c:val>
          <c:smooth val="0"/>
        </c:ser>
        <c:ser>
          <c:idx val="4"/>
          <c:order val="4"/>
          <c:tx>
            <c:strRef>
              <c:f>Sheet1!$A$6</c:f>
              <c:strCache>
                <c:ptCount val="1"/>
                <c:pt idx="0">
                  <c:v>Y2016</c:v>
                </c:pt>
              </c:strCache>
            </c:strRef>
          </c:tx>
          <c:spPr>
            <a:ln>
              <a:solidFill>
                <a:srgbClr val="FF9933"/>
              </a:solidFill>
            </a:ln>
          </c:spPr>
          <c:marker>
            <c:symbol val="circle"/>
            <c:size val="10"/>
            <c:spPr>
              <a:solidFill>
                <a:schemeClr val="bg1"/>
              </a:solidFill>
              <a:ln>
                <a:solidFill>
                  <a:srgbClr val="FF9933"/>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dLbls>
            <c:dLbl>
              <c:idx val="1"/>
              <c:delete val="1"/>
            </c:dLbl>
            <c:dLbl>
              <c:idx val="3"/>
              <c:delete val="1"/>
            </c:dLbl>
            <c:dLbl>
              <c:idx val="5"/>
              <c:delete val="1"/>
            </c:dLbl>
            <c:dLbl>
              <c:idx val="7"/>
              <c:delete val="1"/>
            </c:dLbl>
            <c:dLbl>
              <c:idx val="9"/>
              <c:delete val="1"/>
            </c:dLbl>
            <c:dLbl>
              <c:idx val="11"/>
              <c:delete val="1"/>
            </c:dLbl>
            <c:dLblPos val="t"/>
            <c:showLegendKey val="0"/>
            <c:showVal val="1"/>
            <c:showCatName val="0"/>
            <c:showSerName val="0"/>
            <c:showPercent val="0"/>
            <c:showBubbleSize val="0"/>
            <c:showLeaderLines val="0"/>
          </c:dLbls>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Sheet1!$B$6:$Z$6</c:f>
              <c:numCache>
                <c:formatCode>0.00_ </c:formatCode>
                <c:ptCount val="25"/>
                <c:pt idx="0">
                  <c:v>0</c:v>
                </c:pt>
                <c:pt idx="1">
                  <c:v>-9.7858761372484278</c:v>
                </c:pt>
                <c:pt idx="2">
                  <c:v>-9.4466425325008494</c:v>
                </c:pt>
                <c:pt idx="3">
                  <c:v>-6.5579307539038396</c:v>
                </c:pt>
                <c:pt idx="4">
                  <c:v>-5.8475099600874492</c:v>
                </c:pt>
                <c:pt idx="5">
                  <c:v>-6.7713963252382658</c:v>
                </c:pt>
                <c:pt idx="6">
                  <c:v>-6.0317445978683164</c:v>
                </c:pt>
                <c:pt idx="7">
                  <c:v>-5.5451788555091923</c:v>
                </c:pt>
                <c:pt idx="8">
                  <c:v>-5.3120732277034399</c:v>
                </c:pt>
                <c:pt idx="9">
                  <c:v>-2.9037152813918055</c:v>
                </c:pt>
                <c:pt idx="10">
                  <c:v>-3.2665528185052195</c:v>
                </c:pt>
                <c:pt idx="11">
                  <c:v>-2.1520905247857658</c:v>
                </c:pt>
                <c:pt idx="12">
                  <c:v>-2.4281551285958658</c:v>
                </c:pt>
              </c:numCache>
            </c:numRef>
          </c:val>
          <c:smooth val="0"/>
        </c:ser>
        <c:dLbls>
          <c:showLegendKey val="0"/>
          <c:showVal val="0"/>
          <c:showCatName val="0"/>
          <c:showSerName val="0"/>
          <c:showPercent val="0"/>
          <c:showBubbleSize val="0"/>
        </c:dLbls>
        <c:marker val="1"/>
        <c:smooth val="0"/>
        <c:axId val="242819456"/>
        <c:axId val="242820992"/>
      </c:lineChart>
      <c:catAx>
        <c:axId val="242819456"/>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25436">
            <a:solidFill>
              <a:srgbClr val="808080"/>
            </a:solidFill>
            <a:prstDash val="solid"/>
          </a:ln>
        </c:spPr>
        <c:txPr>
          <a:bodyPr rot="0" vert="horz"/>
          <a:lstStyle/>
          <a:p>
            <a:pPr>
              <a:defRPr b="0"/>
            </a:pPr>
            <a:endParaRPr lang="zh-CN"/>
          </a:p>
        </c:txPr>
        <c:crossAx val="242820992"/>
        <c:crosses val="autoZero"/>
        <c:auto val="1"/>
        <c:lblAlgn val="ctr"/>
        <c:lblOffset val="100"/>
        <c:tickLblSkip val="1"/>
        <c:tickMarkSkip val="1"/>
        <c:noMultiLvlLbl val="0"/>
      </c:catAx>
      <c:valAx>
        <c:axId val="242820992"/>
        <c:scaling>
          <c:orientation val="minMax"/>
          <c:max val="13"/>
          <c:min val="-15"/>
        </c:scaling>
        <c:delete val="0"/>
        <c:axPos val="l"/>
        <c:majorGridlines>
          <c:spPr>
            <a:ln>
              <a:solidFill>
                <a:schemeClr val="bg1">
                  <a:lumMod val="95000"/>
                </a:schemeClr>
              </a:solidFill>
            </a:ln>
          </c:spPr>
        </c:majorGridlines>
        <c:numFmt formatCode="0.0_ " sourceLinked="0"/>
        <c:majorTickMark val="none"/>
        <c:minorTickMark val="none"/>
        <c:tickLblPos val="low"/>
        <c:spPr>
          <a:noFill/>
          <a:ln w="39318">
            <a:noFill/>
            <a:prstDash val="solid"/>
          </a:ln>
        </c:spPr>
        <c:txPr>
          <a:bodyPr rot="0" vert="horz"/>
          <a:lstStyle/>
          <a:p>
            <a:pPr>
              <a:defRPr/>
            </a:pPr>
            <a:endParaRPr lang="zh-CN"/>
          </a:p>
        </c:txPr>
        <c:crossAx val="242819456"/>
        <c:crosses val="autoZero"/>
        <c:crossBetween val="between"/>
        <c:majorUnit val="4"/>
      </c:valAx>
      <c:spPr>
        <a:noFill/>
        <a:ln w="25409">
          <a:noFill/>
        </a:ln>
      </c:spPr>
    </c:plotArea>
    <c:legend>
      <c:legendPos val="t"/>
      <c:layout>
        <c:manualLayout>
          <c:xMode val="edge"/>
          <c:yMode val="edge"/>
          <c:x val="4.5065751834000939E-2"/>
          <c:y val="7.5005158218190718E-2"/>
          <c:w val="0.41859695471087732"/>
          <c:h val="6.8767602311573209E-2"/>
        </c:manualLayout>
      </c:layout>
      <c:overlay val="1"/>
      <c:txPr>
        <a:bodyPr/>
        <a:lstStyle/>
        <a:p>
          <a:pPr>
            <a:defRPr b="0"/>
          </a:pPr>
          <a:endParaRPr lang="zh-CN"/>
        </a:p>
      </c:txPr>
    </c:legend>
    <c:plotVisOnly val="1"/>
    <c:dispBlanksAs val="gap"/>
    <c:showDLblsOverMax val="0"/>
  </c:chart>
  <c:spPr>
    <a:noFill/>
    <a:ln>
      <a:no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userShapes r:id="rId2"/>
</c:chartSpace>
</file>

<file path=ppt/charts/chart10.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3736035773306121"/>
          <c:y val="0.176007504407726"/>
          <c:w val="0.75759968892777363"/>
          <c:h val="0.64034894171209622"/>
        </c:manualLayout>
      </c:layout>
      <c:barChart>
        <c:barDir val="col"/>
        <c:grouping val="clustered"/>
        <c:varyColors val="0"/>
        <c:ser>
          <c:idx val="0"/>
          <c:order val="0"/>
          <c:tx>
            <c:strRef>
              <c:f>Sheet1!$A$2</c:f>
              <c:strCache>
                <c:ptCount val="1"/>
                <c:pt idx="0">
                  <c:v>2015成交均价</c:v>
                </c:pt>
              </c:strCache>
            </c:strRef>
          </c:tx>
          <c:spPr>
            <a:solidFill>
              <a:srgbClr val="BFBFBF"/>
            </a:solidFill>
            <a:ln>
              <a:solidFill>
                <a:schemeClr val="bg1"/>
              </a:solidFill>
            </a:ln>
            <a:effectLst>
              <a:outerShdw blurRad="40005" dist="20320" dir="5400000" algn="tl" rotWithShape="0">
                <a:prstClr val="black">
                  <a:alpha val="38000"/>
                </a:prstClr>
              </a:outerShdw>
            </a:effectLst>
          </c:spPr>
          <c:invertIfNegative val="0"/>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Sheet1!$B$2:$M$2</c:f>
              <c:numCache>
                <c:formatCode>#,##0_);[Red]\(#,##0\)</c:formatCode>
                <c:ptCount val="12"/>
                <c:pt idx="0">
                  <c:v>38035.660413660415</c:v>
                </c:pt>
                <c:pt idx="1">
                  <c:v>38036.782106782106</c:v>
                </c:pt>
                <c:pt idx="2" formatCode="#,##0_);\(#,##0\)">
                  <c:v>38024.948632465872</c:v>
                </c:pt>
                <c:pt idx="3">
                  <c:v>36578.358974358976</c:v>
                </c:pt>
                <c:pt idx="4">
                  <c:v>38001.30400782013</c:v>
                </c:pt>
                <c:pt idx="5" formatCode="#,##0_ ">
                  <c:v>39439.80165870575</c:v>
                </c:pt>
                <c:pt idx="6">
                  <c:v>38196.428571428572</c:v>
                </c:pt>
                <c:pt idx="7">
                  <c:v>38376.428571428572</c:v>
                </c:pt>
                <c:pt idx="8">
                  <c:v>34772</c:v>
                </c:pt>
                <c:pt idx="9">
                  <c:v>33879.107806691398</c:v>
                </c:pt>
                <c:pt idx="10">
                  <c:v>33861.622746185807</c:v>
                </c:pt>
                <c:pt idx="11">
                  <c:v>33833.18127218818</c:v>
                </c:pt>
              </c:numCache>
            </c:numRef>
          </c:val>
        </c:ser>
        <c:ser>
          <c:idx val="1"/>
          <c:order val="1"/>
          <c:tx>
            <c:strRef>
              <c:f>Sheet1!$A$3</c:f>
              <c:strCache>
                <c:ptCount val="1"/>
                <c:pt idx="0">
                  <c:v>2016成交均价</c:v>
                </c:pt>
              </c:strCache>
            </c:strRef>
          </c:tx>
          <c:spPr>
            <a:solidFill>
              <a:srgbClr val="275C9D"/>
            </a:solidFill>
            <a:ln>
              <a:solidFill>
                <a:prstClr val="white"/>
              </a:solidFill>
            </a:ln>
            <a:effectLst>
              <a:outerShdw blurRad="40005" dist="20320" dir="5400000" algn="tl" rotWithShape="0">
                <a:prstClr val="black">
                  <a:alpha val="38000"/>
                </a:prstClr>
              </a:outerShdw>
            </a:effectLst>
          </c:spPr>
          <c:invertIfNegative val="0"/>
          <c:dLbls>
            <c:dLbl>
              <c:idx val="0"/>
              <c:delete val="1"/>
            </c:dLbl>
            <c:dLbl>
              <c:idx val="1"/>
              <c:delete val="1"/>
            </c:dLbl>
            <c:dLbl>
              <c:idx val="2"/>
              <c:delete val="1"/>
            </c:dLbl>
            <c:dLbl>
              <c:idx val="3"/>
              <c:delete val="1"/>
            </c:dLbl>
            <c:dLbl>
              <c:idx val="4"/>
              <c:delete val="1"/>
            </c:dLbl>
            <c:showLegendKey val="0"/>
            <c:showVal val="1"/>
            <c:showCatName val="0"/>
            <c:showSerName val="0"/>
            <c:showPercent val="0"/>
            <c:showBubbleSize val="0"/>
            <c:showLeaderLines val="0"/>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Sheet1!$B$3:$M$3</c:f>
              <c:numCache>
                <c:formatCode>#,##0_);[Red]\(#,##0\)</c:formatCode>
                <c:ptCount val="12"/>
                <c:pt idx="0">
                  <c:v>35032</c:v>
                </c:pt>
                <c:pt idx="1">
                  <c:v>35032</c:v>
                </c:pt>
                <c:pt idx="2" formatCode="#,##0_);\(#,##0\)">
                  <c:v>34932</c:v>
                </c:pt>
                <c:pt idx="3">
                  <c:v>34742</c:v>
                </c:pt>
                <c:pt idx="4">
                  <c:v>34742</c:v>
                </c:pt>
                <c:pt idx="5">
                  <c:v>34742</c:v>
                </c:pt>
              </c:numCache>
            </c:numRef>
          </c:val>
        </c:ser>
        <c:dLbls>
          <c:showLegendKey val="0"/>
          <c:showVal val="0"/>
          <c:showCatName val="0"/>
          <c:showSerName val="0"/>
          <c:showPercent val="0"/>
          <c:showBubbleSize val="0"/>
        </c:dLbls>
        <c:gapWidth val="100"/>
        <c:axId val="259855104"/>
        <c:axId val="259857024"/>
      </c:barChart>
      <c:lineChart>
        <c:grouping val="standard"/>
        <c:varyColors val="0"/>
        <c:ser>
          <c:idx val="2"/>
          <c:order val="2"/>
          <c:tx>
            <c:strRef>
              <c:f>Sheet1!$A$4</c:f>
              <c:strCache>
                <c:ptCount val="1"/>
                <c:pt idx="0">
                  <c:v>利润率</c:v>
                </c:pt>
              </c:strCache>
            </c:strRef>
          </c:tx>
          <c:spPr>
            <a:ln>
              <a:solidFill>
                <a:srgbClr val="FF5C00"/>
              </a:solidFill>
              <a:prstDash val="sysDash"/>
            </a:ln>
          </c:spPr>
          <c:marker>
            <c:symbol val="circle"/>
            <c:size val="5"/>
            <c:spPr>
              <a:solidFill>
                <a:schemeClr val="bg1"/>
              </a:solidFill>
              <a:ln>
                <a:solidFill>
                  <a:srgbClr val="FF5C00"/>
                </a:solidFill>
              </a:ln>
            </c:spPr>
          </c:marker>
          <c:dLbls>
            <c:dLbl>
              <c:idx val="5"/>
              <c:layout>
                <c:manualLayout>
                  <c:x val="-3.7037037037037035E-2"/>
                  <c:y val="-5.7818659658344283E-2"/>
                </c:manualLayout>
              </c:layout>
              <c:showLegendKey val="0"/>
              <c:showVal val="1"/>
              <c:showCatName val="0"/>
              <c:showSerName val="0"/>
              <c:showPercent val="0"/>
              <c:showBubbleSize val="0"/>
            </c:dLbl>
            <c:showLegendKey val="0"/>
            <c:showVal val="0"/>
            <c:showCatName val="0"/>
            <c:showSerName val="0"/>
            <c:showPercent val="0"/>
            <c:showBubbleSize val="0"/>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Sheet1!$B$4:$M$4</c:f>
              <c:numCache>
                <c:formatCode>0.0%</c:formatCode>
                <c:ptCount val="12"/>
                <c:pt idx="0">
                  <c:v>2.6708007865216023E-2</c:v>
                </c:pt>
                <c:pt idx="1">
                  <c:v>1.3683990050704068E-2</c:v>
                </c:pt>
                <c:pt idx="2">
                  <c:v>1.6175954310881039E-2</c:v>
                </c:pt>
                <c:pt idx="3">
                  <c:v>1.0596849732755469E-2</c:v>
                </c:pt>
                <c:pt idx="4">
                  <c:v>1.0596849732755469E-2</c:v>
                </c:pt>
                <c:pt idx="5">
                  <c:v>4.1135250499692841E-2</c:v>
                </c:pt>
              </c:numCache>
            </c:numRef>
          </c:val>
          <c:smooth val="0"/>
        </c:ser>
        <c:dLbls>
          <c:showLegendKey val="0"/>
          <c:showVal val="0"/>
          <c:showCatName val="0"/>
          <c:showSerName val="0"/>
          <c:showPercent val="0"/>
          <c:showBubbleSize val="0"/>
        </c:dLbls>
        <c:marker val="1"/>
        <c:smooth val="0"/>
        <c:axId val="260424064"/>
        <c:axId val="260425600"/>
      </c:lineChart>
      <c:catAx>
        <c:axId val="259855104"/>
        <c:scaling>
          <c:orientation val="minMax"/>
        </c:scaling>
        <c:delete val="0"/>
        <c:axPos val="b"/>
        <c:numFmt formatCode="General" sourceLinked="1"/>
        <c:majorTickMark val="out"/>
        <c:minorTickMark val="none"/>
        <c:tickLblPos val="nextTo"/>
        <c:txPr>
          <a:bodyPr/>
          <a:lstStyle/>
          <a:p>
            <a:pPr>
              <a:defRPr>
                <a:latin typeface="+mn-lt"/>
              </a:defRPr>
            </a:pPr>
            <a:endParaRPr lang="zh-CN"/>
          </a:p>
        </c:txPr>
        <c:crossAx val="259857024"/>
        <c:crosses val="autoZero"/>
        <c:auto val="1"/>
        <c:lblAlgn val="ctr"/>
        <c:lblOffset val="100"/>
        <c:noMultiLvlLbl val="0"/>
      </c:catAx>
      <c:valAx>
        <c:axId val="259857024"/>
        <c:scaling>
          <c:orientation val="minMax"/>
          <c:max val="40000"/>
          <c:min val="20000"/>
        </c:scaling>
        <c:delete val="0"/>
        <c:axPos val="l"/>
        <c:numFmt formatCode="0_);[Red]\(0\)" sourceLinked="0"/>
        <c:majorTickMark val="out"/>
        <c:minorTickMark val="none"/>
        <c:tickLblPos val="nextTo"/>
        <c:txPr>
          <a:bodyPr/>
          <a:lstStyle/>
          <a:p>
            <a:pPr>
              <a:defRPr>
                <a:latin typeface="+mn-lt"/>
              </a:defRPr>
            </a:pPr>
            <a:endParaRPr lang="zh-CN"/>
          </a:p>
        </c:txPr>
        <c:crossAx val="259855104"/>
        <c:crosses val="autoZero"/>
        <c:crossBetween val="between"/>
        <c:majorUnit val="5000"/>
        <c:minorUnit val="200"/>
      </c:valAx>
      <c:catAx>
        <c:axId val="260424064"/>
        <c:scaling>
          <c:orientation val="minMax"/>
        </c:scaling>
        <c:delete val="1"/>
        <c:axPos val="b"/>
        <c:majorTickMark val="out"/>
        <c:minorTickMark val="none"/>
        <c:tickLblPos val="none"/>
        <c:crossAx val="260425600"/>
        <c:crosses val="autoZero"/>
        <c:auto val="1"/>
        <c:lblAlgn val="ctr"/>
        <c:lblOffset val="100"/>
        <c:noMultiLvlLbl val="0"/>
      </c:catAx>
      <c:valAx>
        <c:axId val="260425600"/>
        <c:scaling>
          <c:orientation val="minMax"/>
          <c:max val="0.30000000000000032"/>
          <c:min val="0"/>
        </c:scaling>
        <c:delete val="0"/>
        <c:axPos val="r"/>
        <c:numFmt formatCode="0.0%" sourceLinked="0"/>
        <c:majorTickMark val="out"/>
        <c:minorTickMark val="none"/>
        <c:tickLblPos val="nextTo"/>
        <c:crossAx val="260424064"/>
        <c:crosses val="max"/>
        <c:crossBetween val="between"/>
      </c:valAx>
      <c:spPr>
        <a:noFill/>
        <a:ln w="25399">
          <a:noFill/>
        </a:ln>
      </c:spPr>
    </c:plotArea>
    <c:legend>
      <c:legendPos val="t"/>
      <c:layout>
        <c:manualLayout>
          <c:xMode val="edge"/>
          <c:yMode val="edge"/>
          <c:x val="0.13734363760085538"/>
          <c:y val="0"/>
          <c:w val="0.75507436570428699"/>
          <c:h val="0.11183502850579946"/>
        </c:manualLayout>
      </c:layout>
      <c:overlay val="0"/>
      <c:txPr>
        <a:bodyPr/>
        <a:lstStyle/>
        <a:p>
          <a:pPr>
            <a:defRPr sz="1200">
              <a:latin typeface="+mn-lt"/>
              <a:ea typeface="华文细黑" pitchFamily="2" charset="-122"/>
            </a:defRPr>
          </a:pPr>
          <a:endParaRPr lang="zh-CN"/>
        </a:p>
      </c:txPr>
    </c:legend>
    <c:plotVisOnly val="1"/>
    <c:dispBlanksAs val="gap"/>
    <c:showDLblsOverMax val="0"/>
  </c:chart>
  <c:txPr>
    <a:bodyPr/>
    <a:lstStyle/>
    <a:p>
      <a:pPr>
        <a:defRPr sz="1000"/>
      </a:pPr>
      <a:endParaRPr lang="zh-CN"/>
    </a:p>
  </c:txPr>
  <c:externalData r:id="rId1">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4980734190895464"/>
          <c:y val="0.17600750440772606"/>
          <c:w val="0.74762173586723379"/>
          <c:h val="0.64034894171209622"/>
        </c:manualLayout>
      </c:layout>
      <c:barChart>
        <c:barDir val="col"/>
        <c:grouping val="clustered"/>
        <c:varyColors val="0"/>
        <c:ser>
          <c:idx val="0"/>
          <c:order val="0"/>
          <c:tx>
            <c:strRef>
              <c:f>Sheet1!$A$2</c:f>
              <c:strCache>
                <c:ptCount val="1"/>
                <c:pt idx="0">
                  <c:v>2015成交均价</c:v>
                </c:pt>
              </c:strCache>
            </c:strRef>
          </c:tx>
          <c:spPr>
            <a:solidFill>
              <a:srgbClr val="BFBFBF"/>
            </a:solidFill>
            <a:ln>
              <a:solidFill>
                <a:prstClr val="white"/>
              </a:solidFill>
            </a:ln>
            <a:effectLst>
              <a:outerShdw blurRad="40005" dist="20320" dir="5400000" algn="tl" rotWithShape="0">
                <a:prstClr val="black">
                  <a:alpha val="38000"/>
                </a:prstClr>
              </a:outerShdw>
            </a:effectLst>
          </c:spPr>
          <c:invertIfNegative val="0"/>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Sheet1!$B$2:$M$2</c:f>
              <c:numCache>
                <c:formatCode>_ * #,##0_ ;_ * \-#,##0_ ;_ * "-"??_ ;_ @_ </c:formatCode>
                <c:ptCount val="12"/>
                <c:pt idx="0">
                  <c:v>47097.444200065162</c:v>
                </c:pt>
                <c:pt idx="1">
                  <c:v>44732.92017961877</c:v>
                </c:pt>
                <c:pt idx="2">
                  <c:v>44748.752902003907</c:v>
                </c:pt>
                <c:pt idx="3">
                  <c:v>44585.934445259045</c:v>
                </c:pt>
                <c:pt idx="4" formatCode="#,##0_);\(#,##0\)">
                  <c:v>44589.366446725318</c:v>
                </c:pt>
                <c:pt idx="5" formatCode="#,##0_ ">
                  <c:v>44596.161390692643</c:v>
                </c:pt>
                <c:pt idx="6" formatCode="#,##0;[Red]#,##0">
                  <c:v>44335.176282051281</c:v>
                </c:pt>
                <c:pt idx="7" formatCode="_(* #,##0_);_(* \(#,##0\);_(* &quot;-&quot;_);_(@_)">
                  <c:v>44335.176282051281</c:v>
                </c:pt>
                <c:pt idx="8" formatCode="_(* #,##0_);_(* \(#,##0\);_(* &quot;-&quot;_);_(@_)">
                  <c:v>44335.176282051281</c:v>
                </c:pt>
                <c:pt idx="9" formatCode="_(* #,##0_);_(* \(#,##0\);_(* &quot;-&quot;_);_(@_)">
                  <c:v>44736.522435897437</c:v>
                </c:pt>
                <c:pt idx="10" formatCode="#,##0_);\(#,##0\)">
                  <c:v>44837.634206314964</c:v>
                </c:pt>
                <c:pt idx="11" formatCode="#,##0_);\(#,##0\)">
                  <c:v>45211.4052146908</c:v>
                </c:pt>
              </c:numCache>
            </c:numRef>
          </c:val>
        </c:ser>
        <c:ser>
          <c:idx val="1"/>
          <c:order val="1"/>
          <c:tx>
            <c:strRef>
              <c:f>Sheet1!$A$3</c:f>
              <c:strCache>
                <c:ptCount val="1"/>
                <c:pt idx="0">
                  <c:v>2016成交均价</c:v>
                </c:pt>
              </c:strCache>
            </c:strRef>
          </c:tx>
          <c:spPr>
            <a:solidFill>
              <a:srgbClr val="275C9D"/>
            </a:solidFill>
            <a:ln>
              <a:solidFill>
                <a:prstClr val="white"/>
              </a:solidFill>
            </a:ln>
            <a:effectLst>
              <a:outerShdw blurRad="40005" dist="20320" dir="5400000" algn="tl" rotWithShape="0">
                <a:prstClr val="black">
                  <a:alpha val="38000"/>
                </a:prstClr>
              </a:outerShdw>
            </a:effectLst>
          </c:spPr>
          <c:invertIfNegative val="0"/>
          <c:dLbls>
            <c:dLbl>
              <c:idx val="0"/>
              <c:delete val="1"/>
            </c:dLbl>
            <c:dLbl>
              <c:idx val="1"/>
              <c:delete val="1"/>
            </c:dLbl>
            <c:dLbl>
              <c:idx val="2"/>
              <c:delete val="1"/>
            </c:dLbl>
            <c:dLbl>
              <c:idx val="3"/>
              <c:delete val="1"/>
            </c:dLbl>
            <c:dLbl>
              <c:idx val="4"/>
              <c:delete val="1"/>
            </c:dLbl>
            <c:dLbl>
              <c:idx val="5"/>
              <c:layout/>
              <c:showLegendKey val="0"/>
              <c:showVal val="1"/>
              <c:showCatName val="0"/>
              <c:showSerName val="0"/>
              <c:showPercent val="0"/>
              <c:showBubbleSize val="0"/>
            </c:dLbl>
            <c:dLbl>
              <c:idx val="6"/>
              <c:showLegendKey val="0"/>
              <c:showVal val="1"/>
              <c:showCatName val="0"/>
              <c:showSerName val="0"/>
              <c:showPercent val="0"/>
              <c:showBubbleSize val="0"/>
            </c:dLbl>
            <c:dLbl>
              <c:idx val="7"/>
              <c:showLegendKey val="0"/>
              <c:showVal val="1"/>
              <c:showCatName val="0"/>
              <c:showSerName val="0"/>
              <c:showPercent val="0"/>
              <c:showBubbleSize val="0"/>
            </c:dLbl>
            <c:dLbl>
              <c:idx val="8"/>
              <c:showLegendKey val="0"/>
              <c:showVal val="1"/>
              <c:showCatName val="0"/>
              <c:showSerName val="0"/>
              <c:showPercent val="0"/>
              <c:showBubbleSize val="0"/>
            </c:dLbl>
            <c:dLbl>
              <c:idx val="9"/>
              <c:showLegendKey val="0"/>
              <c:showVal val="1"/>
              <c:showCatName val="0"/>
              <c:showSerName val="0"/>
              <c:showPercent val="0"/>
              <c:showBubbleSize val="0"/>
            </c:dLbl>
            <c:dLbl>
              <c:idx val="10"/>
              <c:showLegendKey val="0"/>
              <c:showVal val="1"/>
              <c:showCatName val="0"/>
              <c:showSerName val="0"/>
              <c:showPercent val="0"/>
              <c:showBubbleSize val="0"/>
            </c:dLbl>
            <c:dLblPos val="outEnd"/>
            <c:showLegendKey val="0"/>
            <c:showVal val="1"/>
            <c:showCatName val="0"/>
            <c:showSerName val="0"/>
            <c:showPercent val="0"/>
            <c:showBubbleSize val="0"/>
            <c:showLeaderLines val="0"/>
          </c:dLbls>
          <c:trendline>
            <c:spPr>
              <a:ln>
                <a:noFill/>
              </a:ln>
            </c:spPr>
            <c:trendlineType val="exp"/>
            <c:dispRSqr val="0"/>
            <c:dispEq val="0"/>
          </c:trendline>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Sheet1!$B$3:$M$3</c:f>
              <c:numCache>
                <c:formatCode>_ * #,##0_ ;_ * \-#,##0_ ;_ * "-"??_ ;_ @_ </c:formatCode>
                <c:ptCount val="12"/>
                <c:pt idx="0">
                  <c:v>42385</c:v>
                </c:pt>
                <c:pt idx="1">
                  <c:v>42185</c:v>
                </c:pt>
                <c:pt idx="2">
                  <c:v>42185</c:v>
                </c:pt>
                <c:pt idx="3">
                  <c:v>42185</c:v>
                </c:pt>
                <c:pt idx="4" formatCode="General">
                  <c:v>42135</c:v>
                </c:pt>
                <c:pt idx="5" formatCode="#,##0_ ">
                  <c:v>42035</c:v>
                </c:pt>
              </c:numCache>
            </c:numRef>
          </c:val>
        </c:ser>
        <c:dLbls>
          <c:showLegendKey val="0"/>
          <c:showVal val="0"/>
          <c:showCatName val="0"/>
          <c:showSerName val="0"/>
          <c:showPercent val="0"/>
          <c:showBubbleSize val="0"/>
        </c:dLbls>
        <c:gapWidth val="100"/>
        <c:axId val="256309120"/>
        <c:axId val="256427904"/>
      </c:barChart>
      <c:lineChart>
        <c:grouping val="standard"/>
        <c:varyColors val="0"/>
        <c:ser>
          <c:idx val="2"/>
          <c:order val="2"/>
          <c:tx>
            <c:strRef>
              <c:f>Sheet1!$A$4</c:f>
              <c:strCache>
                <c:ptCount val="1"/>
                <c:pt idx="0">
                  <c:v>利润率</c:v>
                </c:pt>
              </c:strCache>
            </c:strRef>
          </c:tx>
          <c:spPr>
            <a:ln>
              <a:solidFill>
                <a:srgbClr val="FF5C00"/>
              </a:solidFill>
              <a:prstDash val="sysDash"/>
            </a:ln>
          </c:spPr>
          <c:marker>
            <c:symbol val="circle"/>
            <c:size val="5"/>
            <c:spPr>
              <a:solidFill>
                <a:prstClr val="white"/>
              </a:solidFill>
              <a:ln>
                <a:solidFill>
                  <a:srgbClr val="FF5C00"/>
                </a:solidFill>
              </a:ln>
            </c:spPr>
          </c:marker>
          <c:dLbls>
            <c:dLbl>
              <c:idx val="0"/>
              <c:delete val="1"/>
            </c:dLbl>
            <c:dLbl>
              <c:idx val="1"/>
              <c:delete val="1"/>
            </c:dLbl>
            <c:dLbl>
              <c:idx val="2"/>
              <c:delete val="1"/>
            </c:dLbl>
            <c:dLbl>
              <c:idx val="3"/>
              <c:delete val="1"/>
            </c:dLbl>
            <c:dLbl>
              <c:idx val="4"/>
              <c:delete val="1"/>
            </c:dLbl>
            <c:dLblPos val="t"/>
            <c:showLegendKey val="0"/>
            <c:showVal val="1"/>
            <c:showCatName val="0"/>
            <c:showSerName val="0"/>
            <c:showPercent val="0"/>
            <c:showBubbleSize val="0"/>
            <c:showLeaderLines val="0"/>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Sheet1!$B$4:$M$4</c:f>
              <c:numCache>
                <c:formatCode>0.0%</c:formatCode>
                <c:ptCount val="12"/>
                <c:pt idx="0">
                  <c:v>-3.1023364575274007E-2</c:v>
                </c:pt>
                <c:pt idx="1">
                  <c:v>-2.8902711625324502E-2</c:v>
                </c:pt>
                <c:pt idx="2">
                  <c:v>-2.78205818389675E-2</c:v>
                </c:pt>
                <c:pt idx="3">
                  <c:v>-2.78205818389675E-2</c:v>
                </c:pt>
                <c:pt idx="4">
                  <c:v>-2.8820757969984172E-2</c:v>
                </c:pt>
                <c:pt idx="5">
                  <c:v>-3.0880014343860854E-2</c:v>
                </c:pt>
              </c:numCache>
            </c:numRef>
          </c:val>
          <c:smooth val="0"/>
        </c:ser>
        <c:dLbls>
          <c:showLegendKey val="0"/>
          <c:showVal val="0"/>
          <c:showCatName val="0"/>
          <c:showSerName val="0"/>
          <c:showPercent val="0"/>
          <c:showBubbleSize val="0"/>
        </c:dLbls>
        <c:marker val="1"/>
        <c:smooth val="0"/>
        <c:axId val="256429440"/>
        <c:axId val="256484480"/>
      </c:lineChart>
      <c:catAx>
        <c:axId val="256309120"/>
        <c:scaling>
          <c:orientation val="minMax"/>
        </c:scaling>
        <c:delete val="0"/>
        <c:axPos val="b"/>
        <c:numFmt formatCode="General" sourceLinked="1"/>
        <c:majorTickMark val="out"/>
        <c:minorTickMark val="none"/>
        <c:tickLblPos val="nextTo"/>
        <c:txPr>
          <a:bodyPr/>
          <a:lstStyle/>
          <a:p>
            <a:pPr>
              <a:defRPr>
                <a:latin typeface="+mn-lt"/>
              </a:defRPr>
            </a:pPr>
            <a:endParaRPr lang="zh-CN"/>
          </a:p>
        </c:txPr>
        <c:crossAx val="256427904"/>
        <c:crosses val="autoZero"/>
        <c:auto val="1"/>
        <c:lblAlgn val="ctr"/>
        <c:lblOffset val="100"/>
        <c:noMultiLvlLbl val="0"/>
      </c:catAx>
      <c:valAx>
        <c:axId val="256427904"/>
        <c:scaling>
          <c:orientation val="minMax"/>
          <c:max val="55000"/>
          <c:min val="35000"/>
        </c:scaling>
        <c:delete val="0"/>
        <c:axPos val="l"/>
        <c:numFmt formatCode="0_);[Red]\(0\)" sourceLinked="0"/>
        <c:majorTickMark val="out"/>
        <c:minorTickMark val="none"/>
        <c:tickLblPos val="nextTo"/>
        <c:txPr>
          <a:bodyPr/>
          <a:lstStyle/>
          <a:p>
            <a:pPr>
              <a:defRPr>
                <a:latin typeface="+mn-lt"/>
              </a:defRPr>
            </a:pPr>
            <a:endParaRPr lang="zh-CN"/>
          </a:p>
        </c:txPr>
        <c:crossAx val="256309120"/>
        <c:crosses val="autoZero"/>
        <c:crossBetween val="between"/>
        <c:majorUnit val="5000"/>
      </c:valAx>
      <c:catAx>
        <c:axId val="256429440"/>
        <c:scaling>
          <c:orientation val="minMax"/>
        </c:scaling>
        <c:delete val="1"/>
        <c:axPos val="b"/>
        <c:majorTickMark val="out"/>
        <c:minorTickMark val="none"/>
        <c:tickLblPos val="none"/>
        <c:crossAx val="256484480"/>
        <c:crosses val="autoZero"/>
        <c:auto val="1"/>
        <c:lblAlgn val="ctr"/>
        <c:lblOffset val="100"/>
        <c:noMultiLvlLbl val="0"/>
      </c:catAx>
      <c:valAx>
        <c:axId val="256484480"/>
        <c:scaling>
          <c:orientation val="minMax"/>
          <c:max val="0.1"/>
          <c:min val="-4.0000000000000022E-2"/>
        </c:scaling>
        <c:delete val="0"/>
        <c:axPos val="r"/>
        <c:numFmt formatCode="0.0%" sourceLinked="0"/>
        <c:majorTickMark val="out"/>
        <c:minorTickMark val="none"/>
        <c:tickLblPos val="nextTo"/>
        <c:spPr>
          <a:solidFill>
            <a:schemeClr val="bg1"/>
          </a:solidFill>
        </c:spPr>
        <c:txPr>
          <a:bodyPr/>
          <a:lstStyle/>
          <a:p>
            <a:pPr>
              <a:defRPr>
                <a:latin typeface="+mn-lt"/>
              </a:defRPr>
            </a:pPr>
            <a:endParaRPr lang="zh-CN"/>
          </a:p>
        </c:txPr>
        <c:crossAx val="256429440"/>
        <c:crosses val="max"/>
        <c:crossBetween val="between"/>
        <c:majorUnit val="2.0000000000000011E-2"/>
        <c:minorUnit val="2.0000000000000052E-3"/>
      </c:valAx>
      <c:spPr>
        <a:noFill/>
        <a:ln w="25399">
          <a:noFill/>
        </a:ln>
      </c:spPr>
    </c:plotArea>
    <c:legend>
      <c:legendPos val="t"/>
      <c:legendEntry>
        <c:idx val="3"/>
        <c:delete val="1"/>
      </c:legendEntry>
      <c:layout/>
      <c:overlay val="0"/>
      <c:txPr>
        <a:bodyPr/>
        <a:lstStyle/>
        <a:p>
          <a:pPr>
            <a:defRPr sz="1200">
              <a:latin typeface="+mn-lt"/>
              <a:ea typeface="华文细黑" pitchFamily="2" charset="-122"/>
            </a:defRPr>
          </a:pPr>
          <a:endParaRPr lang="zh-CN"/>
        </a:p>
      </c:txPr>
    </c:legend>
    <c:plotVisOnly val="1"/>
    <c:dispBlanksAs val="gap"/>
    <c:showDLblsOverMax val="0"/>
  </c:chart>
  <c:txPr>
    <a:bodyPr/>
    <a:lstStyle/>
    <a:p>
      <a:pPr>
        <a:defRPr sz="1000"/>
      </a:pPr>
      <a:endParaRPr lang="zh-CN"/>
    </a:p>
  </c:txPr>
  <c:externalData r:id="rId1">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4441163720166175E-2"/>
          <c:y val="7.2554794482513521E-2"/>
          <c:w val="0.95183173888048733"/>
          <c:h val="0.79509612287735043"/>
        </c:manualLayout>
      </c:layout>
      <c:lineChart>
        <c:grouping val="standard"/>
        <c:varyColors val="0"/>
        <c:ser>
          <c:idx val="0"/>
          <c:order val="0"/>
          <c:tx>
            <c:strRef>
              <c:f>Sheet1!$A$2</c:f>
              <c:strCache>
                <c:ptCount val="1"/>
                <c:pt idx="0">
                  <c:v>Y2011</c:v>
                </c:pt>
              </c:strCache>
            </c:strRef>
          </c:tx>
          <c:spPr>
            <a:ln w="31783">
              <a:solidFill>
                <a:srgbClr val="BFBFBF"/>
              </a:solidFill>
              <a:prstDash val="solid"/>
            </a:ln>
            <a:effectLst/>
          </c:spPr>
          <c:marker>
            <c:symbol val="circle"/>
            <c:size val="10"/>
            <c:spPr>
              <a:solidFill>
                <a:schemeClr val="bg1"/>
              </a:solidFill>
              <a:ln w="9525">
                <a:solidFill>
                  <a:srgbClr val="BFBFBF"/>
                </a:solidFill>
              </a:ln>
              <a:effectLst/>
            </c:spPr>
          </c:marker>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Sheet1!$B$2:$Z$2</c:f>
            </c:numRef>
          </c:val>
          <c:smooth val="0"/>
        </c:ser>
        <c:ser>
          <c:idx val="1"/>
          <c:order val="1"/>
          <c:tx>
            <c:strRef>
              <c:f>Sheet1!$A$3</c:f>
              <c:strCache>
                <c:ptCount val="1"/>
                <c:pt idx="0">
                  <c:v>Y2013</c:v>
                </c:pt>
              </c:strCache>
            </c:strRef>
          </c:tx>
          <c:spPr>
            <a:ln w="31783" cmpd="sng">
              <a:solidFill>
                <a:srgbClr val="BFBFBF"/>
              </a:solidFill>
            </a:ln>
            <a:effectLst/>
          </c:spPr>
          <c:marker>
            <c:symbol val="circle"/>
            <c:size val="10"/>
            <c:spPr>
              <a:solidFill>
                <a:schemeClr val="bg1"/>
              </a:solidFill>
              <a:ln>
                <a:solidFill>
                  <a:srgbClr val="BFBFBF"/>
                </a:solidFill>
              </a:ln>
              <a:effectLst/>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Sheet1!$B$3:$Z$3</c:f>
              <c:numCache>
                <c:formatCode>0.00_ </c:formatCode>
                <c:ptCount val="25"/>
                <c:pt idx="0">
                  <c:v>0</c:v>
                </c:pt>
                <c:pt idx="1">
                  <c:v>-3.5272182870086599</c:v>
                </c:pt>
                <c:pt idx="2">
                  <c:v>-3.0809752700183712</c:v>
                </c:pt>
                <c:pt idx="3">
                  <c:v>-1.8628949443608489</c:v>
                </c:pt>
                <c:pt idx="4">
                  <c:v>-3.6937825925016488</c:v>
                </c:pt>
                <c:pt idx="5">
                  <c:v>1.5203863808964879</c:v>
                </c:pt>
                <c:pt idx="6">
                  <c:v>-5.1828029281550503</c:v>
                </c:pt>
                <c:pt idx="7">
                  <c:v>-5.4595257952910874</c:v>
                </c:pt>
                <c:pt idx="8">
                  <c:v>-5.5726322778545061</c:v>
                </c:pt>
                <c:pt idx="9">
                  <c:v>-3.1561834829829105</c:v>
                </c:pt>
                <c:pt idx="10">
                  <c:v>1.4199386083531662</c:v>
                </c:pt>
                <c:pt idx="11">
                  <c:v>1.0258370301099884</c:v>
                </c:pt>
                <c:pt idx="12">
                  <c:v>2.3615114590084252</c:v>
                </c:pt>
                <c:pt idx="13">
                  <c:v>2.1405999075403637</c:v>
                </c:pt>
                <c:pt idx="14">
                  <c:v>1.1009839682814437</c:v>
                </c:pt>
                <c:pt idx="15">
                  <c:v>1.3617664537528551</c:v>
                </c:pt>
                <c:pt idx="16">
                  <c:v>1.0610560807477354</c:v>
                </c:pt>
                <c:pt idx="17">
                  <c:v>-2.9324571752638806</c:v>
                </c:pt>
                <c:pt idx="18">
                  <c:v>-2.8877415770605874</c:v>
                </c:pt>
                <c:pt idx="19">
                  <c:v>-2.9669497441908388</c:v>
                </c:pt>
                <c:pt idx="20">
                  <c:v>5.3102059834775339E-2</c:v>
                </c:pt>
                <c:pt idx="21">
                  <c:v>-3.0708509257829975</c:v>
                </c:pt>
                <c:pt idx="22">
                  <c:v>-4.3239867883863354</c:v>
                </c:pt>
                <c:pt idx="23">
                  <c:v>-3.7859046213561842</c:v>
                </c:pt>
                <c:pt idx="24">
                  <c:v>-3.5793697708667693</c:v>
                </c:pt>
              </c:numCache>
            </c:numRef>
          </c:val>
          <c:smooth val="0"/>
        </c:ser>
        <c:ser>
          <c:idx val="2"/>
          <c:order val="2"/>
          <c:tx>
            <c:strRef>
              <c:f>Sheet1!$A$4</c:f>
              <c:strCache>
                <c:ptCount val="1"/>
                <c:pt idx="0">
                  <c:v>Y2014</c:v>
                </c:pt>
              </c:strCache>
            </c:strRef>
          </c:tx>
          <c:spPr>
            <a:ln w="31750">
              <a:solidFill>
                <a:srgbClr val="00A4DE"/>
              </a:solidFill>
            </a:ln>
          </c:spPr>
          <c:marker>
            <c:symbol val="circle"/>
            <c:size val="10"/>
            <c:spPr>
              <a:solidFill>
                <a:schemeClr val="bg1"/>
              </a:solidFill>
              <a:ln w="9525">
                <a:solidFill>
                  <a:srgbClr val="00A4DE"/>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Sheet1!$B$4:$Z$4</c:f>
              <c:numCache>
                <c:formatCode>0.00_ </c:formatCode>
                <c:ptCount val="25"/>
                <c:pt idx="0">
                  <c:v>0</c:v>
                </c:pt>
                <c:pt idx="1">
                  <c:v>1.8323894797057649</c:v>
                </c:pt>
                <c:pt idx="2">
                  <c:v>-1.4341069191134759</c:v>
                </c:pt>
                <c:pt idx="3">
                  <c:v>-3.1562688334274558</c:v>
                </c:pt>
                <c:pt idx="4">
                  <c:v>-2.6543604413272526</c:v>
                </c:pt>
                <c:pt idx="5">
                  <c:v>1.558962142271092</c:v>
                </c:pt>
                <c:pt idx="6">
                  <c:v>1.3436698252629053</c:v>
                </c:pt>
                <c:pt idx="7">
                  <c:v>2.4476151078630437</c:v>
                </c:pt>
                <c:pt idx="8">
                  <c:v>2.3930530116051951</c:v>
                </c:pt>
                <c:pt idx="9">
                  <c:v>3.3641345681155954</c:v>
                </c:pt>
                <c:pt idx="10">
                  <c:v>3.0940563047928027</c:v>
                </c:pt>
                <c:pt idx="11">
                  <c:v>2.9842965460288751</c:v>
                </c:pt>
                <c:pt idx="12">
                  <c:v>2.5548874099790009</c:v>
                </c:pt>
                <c:pt idx="13">
                  <c:v>2.4769517250710971</c:v>
                </c:pt>
                <c:pt idx="14">
                  <c:v>2.2455797348213791</c:v>
                </c:pt>
                <c:pt idx="15">
                  <c:v>4.2663864449269173</c:v>
                </c:pt>
                <c:pt idx="16">
                  <c:v>3.9236965397855927</c:v>
                </c:pt>
                <c:pt idx="17">
                  <c:v>5.4161745882754575</c:v>
                </c:pt>
                <c:pt idx="18">
                  <c:v>4.5458717416500871</c:v>
                </c:pt>
                <c:pt idx="19">
                  <c:v>1.5718179143239031</c:v>
                </c:pt>
                <c:pt idx="20">
                  <c:v>1.1493580838446871</c:v>
                </c:pt>
                <c:pt idx="21">
                  <c:v>1.20941800256682</c:v>
                </c:pt>
                <c:pt idx="22">
                  <c:v>0.85348539293332859</c:v>
                </c:pt>
                <c:pt idx="23">
                  <c:v>-0.46827393027708553</c:v>
                </c:pt>
                <c:pt idx="24">
                  <c:v>-0.40667487126440083</c:v>
                </c:pt>
              </c:numCache>
            </c:numRef>
          </c:val>
          <c:smooth val="0"/>
        </c:ser>
        <c:ser>
          <c:idx val="3"/>
          <c:order val="3"/>
          <c:tx>
            <c:strRef>
              <c:f>Sheet1!$A$5</c:f>
              <c:strCache>
                <c:ptCount val="1"/>
                <c:pt idx="0">
                  <c:v>Y2015</c:v>
                </c:pt>
              </c:strCache>
            </c:strRef>
          </c:tx>
          <c:spPr>
            <a:ln>
              <a:solidFill>
                <a:srgbClr val="92D050"/>
              </a:solidFill>
            </a:ln>
          </c:spPr>
          <c:marker>
            <c:symbol val="circle"/>
            <c:size val="10"/>
            <c:spPr>
              <a:solidFill>
                <a:schemeClr val="bg1"/>
              </a:solidFill>
              <a:ln>
                <a:solidFill>
                  <a:srgbClr val="92D050"/>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Sheet1!$B$5:$Z$5</c:f>
              <c:numCache>
                <c:formatCode>0.00_ </c:formatCode>
                <c:ptCount val="25"/>
                <c:pt idx="0">
                  <c:v>0</c:v>
                </c:pt>
                <c:pt idx="1">
                  <c:v>-0.11714886386064993</c:v>
                </c:pt>
                <c:pt idx="2">
                  <c:v>-0.13997930276208326</c:v>
                </c:pt>
                <c:pt idx="3">
                  <c:v>-5.5058096155382703</c:v>
                </c:pt>
                <c:pt idx="4">
                  <c:v>-2.2368883019401431</c:v>
                </c:pt>
                <c:pt idx="5">
                  <c:v>-1.6180906945184814</c:v>
                </c:pt>
                <c:pt idx="6">
                  <c:v>-1.860801591019412</c:v>
                </c:pt>
                <c:pt idx="7">
                  <c:v>1.6294930098962768</c:v>
                </c:pt>
                <c:pt idx="8">
                  <c:v>1.2952806427861452</c:v>
                </c:pt>
                <c:pt idx="9">
                  <c:v>3.4527587826524764</c:v>
                </c:pt>
                <c:pt idx="10">
                  <c:v>2.9783587151162472</c:v>
                </c:pt>
                <c:pt idx="11">
                  <c:v>3.1127927984083925</c:v>
                </c:pt>
                <c:pt idx="12">
                  <c:v>2.7252252282102596</c:v>
                </c:pt>
                <c:pt idx="13">
                  <c:v>0.27318457510265848</c:v>
                </c:pt>
                <c:pt idx="14">
                  <c:v>-0.3519705279779628</c:v>
                </c:pt>
                <c:pt idx="15">
                  <c:v>-0.32264185975861004</c:v>
                </c:pt>
                <c:pt idx="16">
                  <c:v>-1.1222127439288854</c:v>
                </c:pt>
                <c:pt idx="17">
                  <c:v>-0.73947673709863215</c:v>
                </c:pt>
                <c:pt idx="18">
                  <c:v>-2.4419544795390768</c:v>
                </c:pt>
                <c:pt idx="19">
                  <c:v>-3.2256484716649103</c:v>
                </c:pt>
                <c:pt idx="20">
                  <c:v>-1.3472236568146112</c:v>
                </c:pt>
                <c:pt idx="21">
                  <c:v>-1.0238870165899749</c:v>
                </c:pt>
                <c:pt idx="22">
                  <c:v>-1.1441891125391623</c:v>
                </c:pt>
                <c:pt idx="23">
                  <c:v>0.23723998307436656</c:v>
                </c:pt>
                <c:pt idx="24">
                  <c:v>-2.7859190408896062</c:v>
                </c:pt>
              </c:numCache>
            </c:numRef>
          </c:val>
          <c:smooth val="0"/>
        </c:ser>
        <c:ser>
          <c:idx val="4"/>
          <c:order val="4"/>
          <c:tx>
            <c:strRef>
              <c:f>Sheet1!$A$6</c:f>
              <c:strCache>
                <c:ptCount val="1"/>
                <c:pt idx="0">
                  <c:v>Y2016</c:v>
                </c:pt>
              </c:strCache>
            </c:strRef>
          </c:tx>
          <c:spPr>
            <a:ln>
              <a:solidFill>
                <a:srgbClr val="FF9933"/>
              </a:solidFill>
            </a:ln>
          </c:spPr>
          <c:marker>
            <c:symbol val="circle"/>
            <c:size val="10"/>
            <c:spPr>
              <a:solidFill>
                <a:schemeClr val="bg1"/>
              </a:solidFill>
              <a:ln>
                <a:solidFill>
                  <a:srgbClr val="FF9933"/>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dLbls>
            <c:dLbl>
              <c:idx val="1"/>
              <c:delete val="1"/>
            </c:dLbl>
            <c:dLbl>
              <c:idx val="3"/>
              <c:delete val="1"/>
            </c:dLbl>
            <c:dLbl>
              <c:idx val="5"/>
              <c:delete val="1"/>
            </c:dLbl>
            <c:dLbl>
              <c:idx val="7"/>
              <c:delete val="1"/>
            </c:dLbl>
            <c:dLbl>
              <c:idx val="9"/>
              <c:delete val="1"/>
            </c:dLbl>
            <c:dLbl>
              <c:idx val="11"/>
              <c:delete val="1"/>
            </c:dLbl>
            <c:dLblPos val="t"/>
            <c:showLegendKey val="0"/>
            <c:showVal val="1"/>
            <c:showCatName val="0"/>
            <c:showSerName val="0"/>
            <c:showPercent val="0"/>
            <c:showBubbleSize val="0"/>
            <c:showLeaderLines val="0"/>
          </c:dLbls>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Sheet1!$B$6:$Z$6</c:f>
              <c:numCache>
                <c:formatCode>0.00_ </c:formatCode>
                <c:ptCount val="25"/>
                <c:pt idx="0">
                  <c:v>0</c:v>
                </c:pt>
                <c:pt idx="1">
                  <c:v>-6.7270118723477097</c:v>
                </c:pt>
                <c:pt idx="2">
                  <c:v>-6.5802326701356328</c:v>
                </c:pt>
                <c:pt idx="3">
                  <c:v>-7.3666828761426046</c:v>
                </c:pt>
                <c:pt idx="4">
                  <c:v>-7.177737508498172</c:v>
                </c:pt>
                <c:pt idx="5">
                  <c:v>-8.9048224140011456</c:v>
                </c:pt>
                <c:pt idx="6">
                  <c:v>-9.1379973693080707</c:v>
                </c:pt>
                <c:pt idx="7">
                  <c:v>-2.436360931027115</c:v>
                </c:pt>
                <c:pt idx="8">
                  <c:v>-2.4886327890901616</c:v>
                </c:pt>
                <c:pt idx="9">
                  <c:v>-3.792502127403985</c:v>
                </c:pt>
                <c:pt idx="10">
                  <c:v>-3.9585346812188615</c:v>
                </c:pt>
                <c:pt idx="11">
                  <c:v>-3.1852486121278445</c:v>
                </c:pt>
                <c:pt idx="12">
                  <c:v>-3.2892245741794279</c:v>
                </c:pt>
              </c:numCache>
            </c:numRef>
          </c:val>
          <c:smooth val="0"/>
        </c:ser>
        <c:dLbls>
          <c:showLegendKey val="0"/>
          <c:showVal val="0"/>
          <c:showCatName val="0"/>
          <c:showSerName val="0"/>
          <c:showPercent val="0"/>
          <c:showBubbleSize val="0"/>
        </c:dLbls>
        <c:marker val="1"/>
        <c:smooth val="0"/>
        <c:axId val="259175936"/>
        <c:axId val="259177472"/>
      </c:lineChart>
      <c:catAx>
        <c:axId val="259175936"/>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25427">
            <a:solidFill>
              <a:srgbClr val="808080"/>
            </a:solidFill>
            <a:prstDash val="solid"/>
          </a:ln>
        </c:spPr>
        <c:txPr>
          <a:bodyPr rot="0" vert="horz"/>
          <a:lstStyle/>
          <a:p>
            <a:pPr>
              <a:defRPr b="0"/>
            </a:pPr>
            <a:endParaRPr lang="zh-CN"/>
          </a:p>
        </c:txPr>
        <c:crossAx val="259177472"/>
        <c:crosses val="autoZero"/>
        <c:auto val="1"/>
        <c:lblAlgn val="ctr"/>
        <c:lblOffset val="100"/>
        <c:tickLblSkip val="1"/>
        <c:tickMarkSkip val="1"/>
        <c:noMultiLvlLbl val="0"/>
      </c:catAx>
      <c:valAx>
        <c:axId val="259177472"/>
        <c:scaling>
          <c:orientation val="minMax"/>
          <c:max val="12"/>
          <c:min val="-12"/>
        </c:scaling>
        <c:delete val="0"/>
        <c:axPos val="l"/>
        <c:majorGridlines>
          <c:spPr>
            <a:ln w="13102">
              <a:solidFill>
                <a:schemeClr val="bg1">
                  <a:lumMod val="95000"/>
                </a:schemeClr>
              </a:solidFill>
              <a:prstDash val="solid"/>
            </a:ln>
          </c:spPr>
        </c:majorGridlines>
        <c:numFmt formatCode="0.0_ " sourceLinked="0"/>
        <c:majorTickMark val="none"/>
        <c:minorTickMark val="none"/>
        <c:tickLblPos val="low"/>
        <c:spPr>
          <a:noFill/>
          <a:ln w="39304">
            <a:noFill/>
            <a:prstDash val="solid"/>
          </a:ln>
        </c:spPr>
        <c:txPr>
          <a:bodyPr rot="0" vert="horz"/>
          <a:lstStyle/>
          <a:p>
            <a:pPr>
              <a:defRPr/>
            </a:pPr>
            <a:endParaRPr lang="zh-CN"/>
          </a:p>
        </c:txPr>
        <c:crossAx val="259175936"/>
        <c:crosses val="autoZero"/>
        <c:crossBetween val="between"/>
        <c:majorUnit val="4"/>
      </c:valAx>
      <c:spPr>
        <a:noFill/>
        <a:ln w="25400">
          <a:noFill/>
        </a:ln>
      </c:spPr>
    </c:plotArea>
    <c:legend>
      <c:legendPos val="t"/>
      <c:layout>
        <c:manualLayout>
          <c:xMode val="edge"/>
          <c:yMode val="edge"/>
          <c:x val="4.5036323247817513E-2"/>
          <c:y val="7.4931142479537097E-2"/>
          <c:w val="0.42305370510890267"/>
          <c:h val="6.9057082329161523E-2"/>
        </c:manualLayout>
      </c:layout>
      <c:overlay val="0"/>
    </c:legend>
    <c:plotVisOnly val="1"/>
    <c:dispBlanksAs val="gap"/>
    <c:showDLblsOverMax val="0"/>
  </c:chart>
  <c:spPr>
    <a:noFill/>
    <a:ln>
      <a:no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userShapes r:id="rId2"/>
</c:chartSpace>
</file>

<file path=ppt/charts/chart1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4469464938930885E-2"/>
          <c:y val="7.6776509026620199E-2"/>
          <c:w val="0.95180428857153165"/>
          <c:h val="0.79050786256672745"/>
        </c:manualLayout>
      </c:layout>
      <c:lineChart>
        <c:grouping val="standard"/>
        <c:varyColors val="0"/>
        <c:ser>
          <c:idx val="0"/>
          <c:order val="0"/>
          <c:tx>
            <c:strRef>
              <c:f>Sheet1!$A$2</c:f>
              <c:strCache>
                <c:ptCount val="1"/>
                <c:pt idx="0">
                  <c:v>Y2011</c:v>
                </c:pt>
              </c:strCache>
            </c:strRef>
          </c:tx>
          <c:spPr>
            <a:ln w="31783">
              <a:solidFill>
                <a:srgbClr val="BFBFBF"/>
              </a:solidFill>
              <a:prstDash val="solid"/>
            </a:ln>
            <a:effectLst/>
          </c:spPr>
          <c:marker>
            <c:symbol val="circle"/>
            <c:size val="10"/>
            <c:spPr>
              <a:solidFill>
                <a:schemeClr val="bg1"/>
              </a:solidFill>
              <a:ln>
                <a:solidFill>
                  <a:srgbClr val="BFBFBF"/>
                </a:solidFill>
                <a:prstDash val="solid"/>
              </a:ln>
              <a:effectLst/>
            </c:spPr>
          </c:marker>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Sheet1!$B$2:$Z$2</c:f>
            </c:numRef>
          </c:val>
          <c:smooth val="0"/>
        </c:ser>
        <c:ser>
          <c:idx val="1"/>
          <c:order val="1"/>
          <c:tx>
            <c:strRef>
              <c:f>Sheet1!$A$3</c:f>
              <c:strCache>
                <c:ptCount val="1"/>
                <c:pt idx="0">
                  <c:v>Y2013</c:v>
                </c:pt>
              </c:strCache>
            </c:strRef>
          </c:tx>
          <c:spPr>
            <a:ln w="31783" cmpd="sng">
              <a:solidFill>
                <a:srgbClr val="BFBFBF"/>
              </a:solidFill>
            </a:ln>
            <a:effectLst/>
          </c:spPr>
          <c:marker>
            <c:symbol val="circle"/>
            <c:size val="9"/>
            <c:spPr>
              <a:solidFill>
                <a:schemeClr val="bg1"/>
              </a:solidFill>
              <a:ln>
                <a:solidFill>
                  <a:srgbClr val="BFBFBF"/>
                </a:solidFill>
              </a:ln>
              <a:effectLst/>
            </c:spPr>
          </c:marker>
          <c:dPt>
            <c:idx val="0"/>
            <c:marker>
              <c:symbol val="circle"/>
              <c:size val="10"/>
            </c:marker>
            <c:bubble3D val="0"/>
          </c:dPt>
          <c:dPt>
            <c:idx val="1"/>
            <c:marker>
              <c:symbol val="circle"/>
              <c:size val="7"/>
            </c:marker>
            <c:bubble3D val="0"/>
          </c:dPt>
          <c:dPt>
            <c:idx val="2"/>
            <c:marker>
              <c:symbol val="circle"/>
              <c:size val="10"/>
            </c:marker>
            <c:bubble3D val="0"/>
          </c:dPt>
          <c:dPt>
            <c:idx val="3"/>
            <c:marker>
              <c:symbol val="circle"/>
              <c:size val="7"/>
            </c:marker>
            <c:bubble3D val="0"/>
          </c:dPt>
          <c:dPt>
            <c:idx val="4"/>
            <c:marker>
              <c:symbol val="circle"/>
              <c:size val="10"/>
            </c:marker>
            <c:bubble3D val="0"/>
          </c:dPt>
          <c:dPt>
            <c:idx val="5"/>
            <c:marker>
              <c:symbol val="circle"/>
              <c:size val="7"/>
            </c:marker>
            <c:bubble3D val="0"/>
          </c:dPt>
          <c:dPt>
            <c:idx val="6"/>
            <c:marker>
              <c:symbol val="circle"/>
              <c:size val="10"/>
            </c:marker>
            <c:bubble3D val="0"/>
          </c:dPt>
          <c:dPt>
            <c:idx val="7"/>
            <c:marker>
              <c:symbol val="circle"/>
              <c:size val="7"/>
            </c:marker>
            <c:bubble3D val="0"/>
          </c:dPt>
          <c:dPt>
            <c:idx val="8"/>
            <c:marker>
              <c:symbol val="circle"/>
              <c:size val="10"/>
            </c:marker>
            <c:bubble3D val="0"/>
          </c:dPt>
          <c:dPt>
            <c:idx val="9"/>
            <c:marker>
              <c:symbol val="circle"/>
              <c:size val="7"/>
            </c:marker>
            <c:bubble3D val="0"/>
          </c:dPt>
          <c:dPt>
            <c:idx val="10"/>
            <c:marker>
              <c:symbol val="circle"/>
              <c:size val="10"/>
            </c:marker>
            <c:bubble3D val="0"/>
          </c:dPt>
          <c:dPt>
            <c:idx val="11"/>
            <c:marker>
              <c:symbol val="circle"/>
              <c:size val="7"/>
            </c:marker>
            <c:bubble3D val="0"/>
          </c:dPt>
          <c:dPt>
            <c:idx val="12"/>
            <c:marker>
              <c:symbol val="circle"/>
              <c:size val="10"/>
            </c:marker>
            <c:bubble3D val="0"/>
          </c:dPt>
          <c:dPt>
            <c:idx val="13"/>
            <c:marker>
              <c:symbol val="circle"/>
              <c:size val="7"/>
            </c:marker>
            <c:bubble3D val="0"/>
          </c:dPt>
          <c:dPt>
            <c:idx val="14"/>
            <c:marker>
              <c:symbol val="circle"/>
              <c:size val="10"/>
            </c:marker>
            <c:bubble3D val="0"/>
          </c:dPt>
          <c:dPt>
            <c:idx val="15"/>
            <c:marker>
              <c:symbol val="circle"/>
              <c:size val="7"/>
            </c:marker>
            <c:bubble3D val="0"/>
          </c:dPt>
          <c:dPt>
            <c:idx val="16"/>
            <c:marker>
              <c:symbol val="circle"/>
              <c:size val="10"/>
            </c:marker>
            <c:bubble3D val="0"/>
          </c:dPt>
          <c:dPt>
            <c:idx val="17"/>
            <c:marker>
              <c:symbol val="circle"/>
              <c:size val="7"/>
            </c:marker>
            <c:bubble3D val="0"/>
          </c:dPt>
          <c:dPt>
            <c:idx val="18"/>
            <c:marker>
              <c:symbol val="circle"/>
              <c:size val="10"/>
            </c:marker>
            <c:bubble3D val="0"/>
          </c:dPt>
          <c:dPt>
            <c:idx val="19"/>
            <c:marker>
              <c:symbol val="circle"/>
              <c:size val="7"/>
            </c:marker>
            <c:bubble3D val="0"/>
          </c:dPt>
          <c:dPt>
            <c:idx val="20"/>
            <c:marker>
              <c:symbol val="circle"/>
              <c:size val="10"/>
            </c:marker>
            <c:bubble3D val="0"/>
          </c:dPt>
          <c:dPt>
            <c:idx val="21"/>
            <c:marker>
              <c:symbol val="circle"/>
              <c:size val="7"/>
            </c:marker>
            <c:bubble3D val="0"/>
          </c:dPt>
          <c:dPt>
            <c:idx val="22"/>
            <c:marker>
              <c:symbol val="circle"/>
              <c:size val="10"/>
            </c:marker>
            <c:bubble3D val="0"/>
          </c:dPt>
          <c:dPt>
            <c:idx val="23"/>
            <c:marker>
              <c:symbol val="circle"/>
              <c:size val="7"/>
            </c:marker>
            <c:bubble3D val="0"/>
          </c:dPt>
          <c:dPt>
            <c:idx val="24"/>
            <c:marker>
              <c:symbol val="circle"/>
              <c:size val="10"/>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Sheet1!$B$3:$Z$3</c:f>
              <c:numCache>
                <c:formatCode>0.00_ </c:formatCode>
                <c:ptCount val="25"/>
                <c:pt idx="0" formatCode="0.0_ ">
                  <c:v>0</c:v>
                </c:pt>
                <c:pt idx="1">
                  <c:v>1.4820029920686859</c:v>
                </c:pt>
                <c:pt idx="2">
                  <c:v>1.4432256358193987</c:v>
                </c:pt>
                <c:pt idx="3">
                  <c:v>2.1002219372336635</c:v>
                </c:pt>
                <c:pt idx="4">
                  <c:v>1.7329468591756083</c:v>
                </c:pt>
                <c:pt idx="5">
                  <c:v>1.8713897946172546</c:v>
                </c:pt>
                <c:pt idx="6">
                  <c:v>1.3295060847459694</c:v>
                </c:pt>
                <c:pt idx="7">
                  <c:v>1.0469650822258159</c:v>
                </c:pt>
                <c:pt idx="8">
                  <c:v>0.94056465319580052</c:v>
                </c:pt>
                <c:pt idx="9">
                  <c:v>0.58977516145699826</c:v>
                </c:pt>
                <c:pt idx="10">
                  <c:v>0.67248291919549696</c:v>
                </c:pt>
                <c:pt idx="11">
                  <c:v>0.4645812163408059</c:v>
                </c:pt>
                <c:pt idx="12">
                  <c:v>-2.7597539209722457E-3</c:v>
                </c:pt>
                <c:pt idx="13">
                  <c:v>-0.38018393237195713</c:v>
                </c:pt>
                <c:pt idx="14">
                  <c:v>-0.94455680918672813</c:v>
                </c:pt>
                <c:pt idx="15">
                  <c:v>-0.20813327608145032</c:v>
                </c:pt>
                <c:pt idx="16">
                  <c:v>-0.65939936723960901</c:v>
                </c:pt>
                <c:pt idx="17">
                  <c:v>-2.0652794844818199</c:v>
                </c:pt>
                <c:pt idx="18">
                  <c:v>-2.0205638862785444</c:v>
                </c:pt>
                <c:pt idx="19">
                  <c:v>-1.2913296003080945</c:v>
                </c:pt>
                <c:pt idx="20">
                  <c:v>-1.7855902934852805</c:v>
                </c:pt>
                <c:pt idx="21">
                  <c:v>-1.1439091468595519</c:v>
                </c:pt>
                <c:pt idx="22">
                  <c:v>-1.207832020627696</c:v>
                </c:pt>
                <c:pt idx="23">
                  <c:v>-0.62597908109822942</c:v>
                </c:pt>
                <c:pt idx="24">
                  <c:v>-0.2408381789987899</c:v>
                </c:pt>
              </c:numCache>
            </c:numRef>
          </c:val>
          <c:smooth val="0"/>
        </c:ser>
        <c:ser>
          <c:idx val="2"/>
          <c:order val="2"/>
          <c:tx>
            <c:strRef>
              <c:f>Sheet1!$A$4</c:f>
              <c:strCache>
                <c:ptCount val="1"/>
                <c:pt idx="0">
                  <c:v>Y2014</c:v>
                </c:pt>
              </c:strCache>
            </c:strRef>
          </c:tx>
          <c:spPr>
            <a:ln>
              <a:solidFill>
                <a:srgbClr val="00A4DE"/>
              </a:solidFill>
            </a:ln>
          </c:spPr>
          <c:marker>
            <c:symbol val="circle"/>
            <c:size val="10"/>
            <c:spPr>
              <a:solidFill>
                <a:schemeClr val="bg1"/>
              </a:solidFill>
              <a:ln>
                <a:solidFill>
                  <a:srgbClr val="00A4DE"/>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Sheet1!$B$4:$Z$4</c:f>
              <c:numCache>
                <c:formatCode>0.00_ </c:formatCode>
                <c:ptCount val="25"/>
                <c:pt idx="0">
                  <c:v>0</c:v>
                </c:pt>
                <c:pt idx="1">
                  <c:v>1.6669001416110181</c:v>
                </c:pt>
                <c:pt idx="2">
                  <c:v>1.337766814890198</c:v>
                </c:pt>
                <c:pt idx="3">
                  <c:v>2.2662265668910173</c:v>
                </c:pt>
                <c:pt idx="4">
                  <c:v>2.2253533740523079</c:v>
                </c:pt>
                <c:pt idx="5">
                  <c:v>1.8053164427249586</c:v>
                </c:pt>
                <c:pt idx="6">
                  <c:v>1.7151061848887452</c:v>
                </c:pt>
                <c:pt idx="7">
                  <c:v>2.2146485865636221</c:v>
                </c:pt>
                <c:pt idx="8">
                  <c:v>2.1728463567959273</c:v>
                </c:pt>
                <c:pt idx="9">
                  <c:v>1.6726246178386652</c:v>
                </c:pt>
                <c:pt idx="10">
                  <c:v>1.403475512586553</c:v>
                </c:pt>
                <c:pt idx="11">
                  <c:v>1.3262264649377493</c:v>
                </c:pt>
                <c:pt idx="12">
                  <c:v>0.92542626678118567</c:v>
                </c:pt>
                <c:pt idx="13">
                  <c:v>1.3838424288675477</c:v>
                </c:pt>
                <c:pt idx="14">
                  <c:v>1.1465506774578951</c:v>
                </c:pt>
                <c:pt idx="15">
                  <c:v>1.8776113186136409</c:v>
                </c:pt>
                <c:pt idx="16">
                  <c:v>1.6849116172666594</c:v>
                </c:pt>
                <c:pt idx="17">
                  <c:v>0.93419940390032186</c:v>
                </c:pt>
                <c:pt idx="18">
                  <c:v>0.22707310765776642</c:v>
                </c:pt>
                <c:pt idx="19">
                  <c:v>0.41026270154815392</c:v>
                </c:pt>
                <c:pt idx="20">
                  <c:v>-1.2197128931118855E-2</c:v>
                </c:pt>
                <c:pt idx="21">
                  <c:v>-0.52255460155540223</c:v>
                </c:pt>
                <c:pt idx="22">
                  <c:v>-0.87848721118889661</c:v>
                </c:pt>
                <c:pt idx="23">
                  <c:v>-0.87430601298076471</c:v>
                </c:pt>
                <c:pt idx="24">
                  <c:v>-0.99803804705681132</c:v>
                </c:pt>
              </c:numCache>
            </c:numRef>
          </c:val>
          <c:smooth val="0"/>
        </c:ser>
        <c:ser>
          <c:idx val="3"/>
          <c:order val="3"/>
          <c:tx>
            <c:strRef>
              <c:f>Sheet1!$A$5</c:f>
              <c:strCache>
                <c:ptCount val="1"/>
                <c:pt idx="0">
                  <c:v>Y2015</c:v>
                </c:pt>
              </c:strCache>
            </c:strRef>
          </c:tx>
          <c:spPr>
            <a:ln>
              <a:solidFill>
                <a:srgbClr val="92D050"/>
              </a:solidFill>
            </a:ln>
          </c:spPr>
          <c:marker>
            <c:symbol val="circle"/>
            <c:size val="10"/>
            <c:spPr>
              <a:solidFill>
                <a:schemeClr val="bg1"/>
              </a:solidFill>
              <a:ln>
                <a:solidFill>
                  <a:srgbClr val="92D050"/>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Sheet1!$B$5:$Z$5</c:f>
              <c:numCache>
                <c:formatCode>0.00_ </c:formatCode>
                <c:ptCount val="25"/>
                <c:pt idx="0">
                  <c:v>0</c:v>
                </c:pt>
                <c:pt idx="1">
                  <c:v>0.42257355755171144</c:v>
                </c:pt>
                <c:pt idx="2">
                  <c:v>0.47961480507102183</c:v>
                </c:pt>
                <c:pt idx="3">
                  <c:v>1.2042923338220437</c:v>
                </c:pt>
                <c:pt idx="4">
                  <c:v>0.71032203003371797</c:v>
                </c:pt>
                <c:pt idx="5">
                  <c:v>0.76946419353890916</c:v>
                </c:pt>
                <c:pt idx="6">
                  <c:v>0.5267532970379798</c:v>
                </c:pt>
                <c:pt idx="7">
                  <c:v>2.1144723869986133</c:v>
                </c:pt>
                <c:pt idx="8">
                  <c:v>1.7802600198884213</c:v>
                </c:pt>
                <c:pt idx="9">
                  <c:v>1.2092780848146032</c:v>
                </c:pt>
                <c:pt idx="10">
                  <c:v>0.73487801727833879</c:v>
                </c:pt>
                <c:pt idx="11">
                  <c:v>0.61796973523039167</c:v>
                </c:pt>
                <c:pt idx="12">
                  <c:v>0.23040216503221489</c:v>
                </c:pt>
                <c:pt idx="13">
                  <c:v>-0.37407081379799439</c:v>
                </c:pt>
                <c:pt idx="14">
                  <c:v>-0.91093401717744404</c:v>
                </c:pt>
                <c:pt idx="15">
                  <c:v>-0.98292915187974639</c:v>
                </c:pt>
                <c:pt idx="16">
                  <c:v>-1.7274002819700773</c:v>
                </c:pt>
                <c:pt idx="17">
                  <c:v>-2.6974328076239358</c:v>
                </c:pt>
                <c:pt idx="18">
                  <c:v>-2.5815381362293692</c:v>
                </c:pt>
                <c:pt idx="19">
                  <c:v>-1.2548584170101995</c:v>
                </c:pt>
                <c:pt idx="20">
                  <c:v>-1.3619914272949447</c:v>
                </c:pt>
                <c:pt idx="21">
                  <c:v>-1.8512539035370104</c:v>
                </c:pt>
                <c:pt idx="22">
                  <c:v>-2.0709212504163976</c:v>
                </c:pt>
                <c:pt idx="23">
                  <c:v>-1.921946612689077</c:v>
                </c:pt>
                <c:pt idx="24">
                  <c:v>-2.494018284017935</c:v>
                </c:pt>
              </c:numCache>
            </c:numRef>
          </c:val>
          <c:smooth val="0"/>
        </c:ser>
        <c:ser>
          <c:idx val="4"/>
          <c:order val="4"/>
          <c:tx>
            <c:strRef>
              <c:f>Sheet1!$A$6</c:f>
              <c:strCache>
                <c:ptCount val="1"/>
                <c:pt idx="0">
                  <c:v>Y2016</c:v>
                </c:pt>
              </c:strCache>
            </c:strRef>
          </c:tx>
          <c:spPr>
            <a:ln>
              <a:solidFill>
                <a:srgbClr val="FF9933"/>
              </a:solidFill>
            </a:ln>
          </c:spPr>
          <c:marker>
            <c:symbol val="circle"/>
            <c:size val="10"/>
            <c:spPr>
              <a:solidFill>
                <a:schemeClr val="bg1"/>
              </a:solidFill>
              <a:ln>
                <a:solidFill>
                  <a:srgbClr val="FF9933"/>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dLbls>
            <c:dLbl>
              <c:idx val="1"/>
              <c:delete val="1"/>
            </c:dLbl>
            <c:dLbl>
              <c:idx val="3"/>
              <c:delete val="1"/>
            </c:dLbl>
            <c:dLbl>
              <c:idx val="5"/>
              <c:delete val="1"/>
            </c:dLbl>
            <c:dLbl>
              <c:idx val="7"/>
              <c:delete val="1"/>
            </c:dLbl>
            <c:dLbl>
              <c:idx val="9"/>
              <c:delete val="1"/>
            </c:dLbl>
            <c:dLbl>
              <c:idx val="11"/>
              <c:delete val="1"/>
            </c:dLbl>
            <c:dLblPos val="t"/>
            <c:showLegendKey val="0"/>
            <c:showVal val="1"/>
            <c:showCatName val="0"/>
            <c:showSerName val="0"/>
            <c:showPercent val="0"/>
            <c:showBubbleSize val="0"/>
            <c:showLeaderLines val="0"/>
          </c:dLbls>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Sheet1!$B$6:$Z$6</c:f>
              <c:numCache>
                <c:formatCode>0.00_ </c:formatCode>
                <c:ptCount val="25"/>
                <c:pt idx="0">
                  <c:v>0</c:v>
                </c:pt>
                <c:pt idx="1">
                  <c:v>-1.5929983089639979</c:v>
                </c:pt>
                <c:pt idx="2">
                  <c:v>0.7486961897875597</c:v>
                </c:pt>
                <c:pt idx="3">
                  <c:v>-2.2023127136571485</c:v>
                </c:pt>
                <c:pt idx="4">
                  <c:v>-0.65112671876620931</c:v>
                </c:pt>
                <c:pt idx="5">
                  <c:v>-1.7181316169558278</c:v>
                </c:pt>
                <c:pt idx="6">
                  <c:v>-1.8067533718396998</c:v>
                </c:pt>
                <c:pt idx="7">
                  <c:v>-3.203762175804707</c:v>
                </c:pt>
                <c:pt idx="8">
                  <c:v>-3.2586340619014988</c:v>
                </c:pt>
                <c:pt idx="9">
                  <c:v>-3.192061010598414</c:v>
                </c:pt>
                <c:pt idx="10">
                  <c:v>-3.3069053843699256</c:v>
                </c:pt>
                <c:pt idx="11">
                  <c:v>-3.5843216169659464</c:v>
                </c:pt>
                <c:pt idx="12">
                  <c:v>-3.7998273125980613</c:v>
                </c:pt>
              </c:numCache>
            </c:numRef>
          </c:val>
          <c:smooth val="0"/>
        </c:ser>
        <c:dLbls>
          <c:showLegendKey val="0"/>
          <c:showVal val="0"/>
          <c:showCatName val="0"/>
          <c:showSerName val="0"/>
          <c:showPercent val="0"/>
          <c:showBubbleSize val="0"/>
        </c:dLbls>
        <c:marker val="1"/>
        <c:smooth val="0"/>
        <c:axId val="259385216"/>
        <c:axId val="259386752"/>
      </c:lineChart>
      <c:catAx>
        <c:axId val="259385216"/>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25427">
            <a:solidFill>
              <a:srgbClr val="808080"/>
            </a:solidFill>
            <a:prstDash val="solid"/>
          </a:ln>
        </c:spPr>
        <c:txPr>
          <a:bodyPr rot="0" vert="horz"/>
          <a:lstStyle/>
          <a:p>
            <a:pPr>
              <a:defRPr b="0"/>
            </a:pPr>
            <a:endParaRPr lang="zh-CN"/>
          </a:p>
        </c:txPr>
        <c:crossAx val="259386752"/>
        <c:crosses val="autoZero"/>
        <c:auto val="1"/>
        <c:lblAlgn val="ctr"/>
        <c:lblOffset val="100"/>
        <c:tickLblSkip val="1"/>
        <c:tickMarkSkip val="1"/>
        <c:noMultiLvlLbl val="0"/>
      </c:catAx>
      <c:valAx>
        <c:axId val="259386752"/>
        <c:scaling>
          <c:orientation val="minMax"/>
          <c:max val="6"/>
          <c:min val="-6"/>
        </c:scaling>
        <c:delete val="0"/>
        <c:axPos val="l"/>
        <c:majorGridlines>
          <c:spPr>
            <a:ln w="13102">
              <a:solidFill>
                <a:schemeClr val="bg1">
                  <a:lumMod val="95000"/>
                </a:schemeClr>
              </a:solidFill>
              <a:prstDash val="solid"/>
            </a:ln>
          </c:spPr>
        </c:majorGridlines>
        <c:numFmt formatCode="0.0_ " sourceLinked="0"/>
        <c:majorTickMark val="none"/>
        <c:minorTickMark val="none"/>
        <c:tickLblPos val="low"/>
        <c:spPr>
          <a:noFill/>
          <a:ln w="39304">
            <a:noFill/>
            <a:prstDash val="solid"/>
          </a:ln>
        </c:spPr>
        <c:txPr>
          <a:bodyPr rot="0" vert="horz"/>
          <a:lstStyle/>
          <a:p>
            <a:pPr>
              <a:defRPr/>
            </a:pPr>
            <a:endParaRPr lang="zh-CN"/>
          </a:p>
        </c:txPr>
        <c:crossAx val="259385216"/>
        <c:crosses val="autoZero"/>
        <c:crossBetween val="between"/>
        <c:majorUnit val="2"/>
      </c:valAx>
      <c:spPr>
        <a:noFill/>
        <a:ln w="25409">
          <a:noFill/>
        </a:ln>
      </c:spPr>
    </c:plotArea>
    <c:legend>
      <c:legendPos val="t"/>
      <c:layout>
        <c:manualLayout>
          <c:xMode val="edge"/>
          <c:yMode val="edge"/>
          <c:x val="4.5078618865097578E-2"/>
          <c:y val="7.4931168485456792E-2"/>
          <c:w val="0.42022896295079615"/>
          <c:h val="6.9057106296404672E-2"/>
        </c:manualLayout>
      </c:layout>
      <c:overlay val="0"/>
    </c:legend>
    <c:plotVisOnly val="1"/>
    <c:dispBlanksAs val="gap"/>
    <c:showDLblsOverMax val="0"/>
  </c:chart>
  <c:spPr>
    <a:noFill/>
    <a:ln>
      <a:no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userShapes r:id="rId2"/>
</c:chartSpace>
</file>

<file path=ppt/charts/chart1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4980734190895464"/>
          <c:y val="0.17600750440772597"/>
          <c:w val="0.74036001378393379"/>
          <c:h val="0.64034894171209622"/>
        </c:manualLayout>
      </c:layout>
      <c:barChart>
        <c:barDir val="col"/>
        <c:grouping val="clustered"/>
        <c:varyColors val="0"/>
        <c:ser>
          <c:idx val="0"/>
          <c:order val="0"/>
          <c:tx>
            <c:strRef>
              <c:f>Sheet1!$A$2</c:f>
              <c:strCache>
                <c:ptCount val="1"/>
                <c:pt idx="0">
                  <c:v>2015成交均价</c:v>
                </c:pt>
              </c:strCache>
            </c:strRef>
          </c:tx>
          <c:spPr>
            <a:solidFill>
              <a:srgbClr val="BFBFBF"/>
            </a:solidFill>
            <a:ln>
              <a:solidFill>
                <a:prstClr val="white"/>
              </a:solidFill>
            </a:ln>
            <a:effectLst>
              <a:outerShdw blurRad="40005" dist="20320" dir="5400000" algn="tl" rotWithShape="0">
                <a:prstClr val="black">
                  <a:alpha val="38000"/>
                </a:prstClr>
              </a:outerShdw>
            </a:effectLst>
          </c:spPr>
          <c:invertIfNegative val="0"/>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Sheet1!$B$2:$M$2</c:f>
              <c:numCache>
                <c:formatCode>#,##0_);[Red]\(#,##0\)</c:formatCode>
                <c:ptCount val="12"/>
                <c:pt idx="0">
                  <c:v>56655.773347598377</c:v>
                </c:pt>
                <c:pt idx="1">
                  <c:v>56802.037603246041</c:v>
                </c:pt>
                <c:pt idx="2">
                  <c:v>56600.150075867772</c:v>
                </c:pt>
                <c:pt idx="3">
                  <c:v>65900</c:v>
                </c:pt>
                <c:pt idx="4">
                  <c:v>65397.023809523816</c:v>
                </c:pt>
                <c:pt idx="5" formatCode="#,##0_ ">
                  <c:v>64531.69642857142</c:v>
                </c:pt>
                <c:pt idx="6" formatCode="_(* #,##0_);_(* \(#,##0\);_(* &quot;-&quot;_);_(@_)">
                  <c:v>62221.895424836606</c:v>
                </c:pt>
                <c:pt idx="7">
                  <c:v>62221.895424836606</c:v>
                </c:pt>
                <c:pt idx="8">
                  <c:v>61821.895424836606</c:v>
                </c:pt>
                <c:pt idx="9">
                  <c:v>60795.051896617602</c:v>
                </c:pt>
                <c:pt idx="10">
                  <c:v>59379.820927827372</c:v>
                </c:pt>
                <c:pt idx="11">
                  <c:v>59621.121329502603</c:v>
                </c:pt>
              </c:numCache>
            </c:numRef>
          </c:val>
        </c:ser>
        <c:ser>
          <c:idx val="1"/>
          <c:order val="1"/>
          <c:tx>
            <c:strRef>
              <c:f>Sheet1!$A$3</c:f>
              <c:strCache>
                <c:ptCount val="1"/>
                <c:pt idx="0">
                  <c:v>2016成交均价</c:v>
                </c:pt>
              </c:strCache>
            </c:strRef>
          </c:tx>
          <c:spPr>
            <a:solidFill>
              <a:srgbClr val="275C9D"/>
            </a:solidFill>
            <a:ln>
              <a:solidFill>
                <a:prstClr val="white"/>
              </a:solidFill>
            </a:ln>
            <a:effectLst>
              <a:outerShdw blurRad="40005" dist="20320" dir="5400000" algn="tl" rotWithShape="0">
                <a:prstClr val="black">
                  <a:alpha val="38000"/>
                </a:prstClr>
              </a:outerShdw>
            </a:effectLst>
          </c:spPr>
          <c:invertIfNegative val="0"/>
          <c:dLbls>
            <c:dLbl>
              <c:idx val="0"/>
              <c:delete val="1"/>
            </c:dLbl>
            <c:dLbl>
              <c:idx val="1"/>
              <c:delete val="1"/>
            </c:dLbl>
            <c:dLbl>
              <c:idx val="2"/>
              <c:delete val="1"/>
            </c:dLbl>
            <c:dLbl>
              <c:idx val="3"/>
              <c:delete val="1"/>
            </c:dLbl>
            <c:dLbl>
              <c:idx val="4"/>
              <c:delete val="1"/>
            </c:dLbl>
            <c:dLbl>
              <c:idx val="5"/>
              <c:layout>
                <c:manualLayout>
                  <c:x val="-2.4205746558590866E-3"/>
                  <c:y val="-0.23653088042049936"/>
                </c:manualLayout>
              </c:layout>
              <c:dLblPos val="outEnd"/>
              <c:showLegendKey val="0"/>
              <c:showVal val="1"/>
              <c:showCatName val="0"/>
              <c:showSerName val="0"/>
              <c:showPercent val="0"/>
              <c:showBubbleSize val="0"/>
            </c:dLbl>
            <c:dLblPos val="outEnd"/>
            <c:showLegendKey val="0"/>
            <c:showVal val="1"/>
            <c:showCatName val="0"/>
            <c:showSerName val="0"/>
            <c:showPercent val="0"/>
            <c:showBubbleSize val="0"/>
            <c:showLeaderLines val="0"/>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Sheet1!$B$3:$M$3</c:f>
              <c:numCache>
                <c:formatCode>#,##0_);[Red]\(#,##0\)</c:formatCode>
                <c:ptCount val="12"/>
                <c:pt idx="0">
                  <c:v>57750</c:v>
                </c:pt>
                <c:pt idx="1">
                  <c:v>57750</c:v>
                </c:pt>
                <c:pt idx="2">
                  <c:v>57887.5</c:v>
                </c:pt>
                <c:pt idx="3">
                  <c:v>57887.5</c:v>
                </c:pt>
                <c:pt idx="4">
                  <c:v>57887.5</c:v>
                </c:pt>
                <c:pt idx="5" formatCode="#,##0_ ">
                  <c:v>59660</c:v>
                </c:pt>
              </c:numCache>
            </c:numRef>
          </c:val>
        </c:ser>
        <c:dLbls>
          <c:showLegendKey val="0"/>
          <c:showVal val="0"/>
          <c:showCatName val="0"/>
          <c:showSerName val="0"/>
          <c:showPercent val="0"/>
          <c:showBubbleSize val="0"/>
        </c:dLbls>
        <c:gapWidth val="100"/>
        <c:axId val="255231488"/>
        <c:axId val="255233024"/>
      </c:barChart>
      <c:lineChart>
        <c:grouping val="standard"/>
        <c:varyColors val="0"/>
        <c:ser>
          <c:idx val="2"/>
          <c:order val="2"/>
          <c:tx>
            <c:strRef>
              <c:f>Sheet1!$A$4</c:f>
              <c:strCache>
                <c:ptCount val="1"/>
                <c:pt idx="0">
                  <c:v>利润率</c:v>
                </c:pt>
              </c:strCache>
            </c:strRef>
          </c:tx>
          <c:spPr>
            <a:ln>
              <a:solidFill>
                <a:srgbClr val="FF5C00"/>
              </a:solidFill>
              <a:prstDash val="sysDash"/>
            </a:ln>
          </c:spPr>
          <c:marker>
            <c:symbol val="circle"/>
            <c:size val="5"/>
            <c:spPr>
              <a:solidFill>
                <a:prstClr val="white"/>
              </a:solidFill>
              <a:ln>
                <a:solidFill>
                  <a:srgbClr val="FF5C00"/>
                </a:solidFill>
              </a:ln>
            </c:spPr>
          </c:marker>
          <c:dLbls>
            <c:dLbl>
              <c:idx val="0"/>
              <c:delete val="1"/>
            </c:dLbl>
            <c:dLbl>
              <c:idx val="1"/>
              <c:delete val="1"/>
            </c:dLbl>
            <c:dLbl>
              <c:idx val="2"/>
              <c:delete val="1"/>
            </c:dLbl>
            <c:dLbl>
              <c:idx val="3"/>
              <c:delete val="1"/>
            </c:dLbl>
            <c:dLbl>
              <c:idx val="4"/>
              <c:delete val="1"/>
            </c:dLbl>
            <c:dLbl>
              <c:idx val="5"/>
              <c:layout>
                <c:manualLayout>
                  <c:x val="-5.0578002732390416E-2"/>
                  <c:y val="0.1011826544021025"/>
                </c:manualLayout>
              </c:layout>
              <c:dLblPos val="r"/>
              <c:showLegendKey val="0"/>
              <c:showVal val="1"/>
              <c:showCatName val="0"/>
              <c:showSerName val="0"/>
              <c:showPercent val="0"/>
              <c:showBubbleSize val="0"/>
            </c:dLbl>
            <c:dLblPos val="t"/>
            <c:showLegendKey val="0"/>
            <c:showVal val="1"/>
            <c:showCatName val="0"/>
            <c:showSerName val="0"/>
            <c:showPercent val="0"/>
            <c:showBubbleSize val="0"/>
            <c:showLeaderLines val="0"/>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Sheet1!$B$4:$M$4</c:f>
              <c:numCache>
                <c:formatCode>0.0%</c:formatCode>
                <c:ptCount val="12"/>
                <c:pt idx="0">
                  <c:v>-3.9059387443594509E-2</c:v>
                </c:pt>
                <c:pt idx="1">
                  <c:v>-1.4175276437116335E-2</c:v>
                </c:pt>
                <c:pt idx="2">
                  <c:v>-1.0665278150026301E-2</c:v>
                </c:pt>
                <c:pt idx="3">
                  <c:v>7.9493130502085972E-3</c:v>
                </c:pt>
                <c:pt idx="4">
                  <c:v>1.2791778813101434E-2</c:v>
                </c:pt>
                <c:pt idx="5">
                  <c:v>4.2216249455661138E-2</c:v>
                </c:pt>
              </c:numCache>
            </c:numRef>
          </c:val>
          <c:smooth val="0"/>
        </c:ser>
        <c:dLbls>
          <c:showLegendKey val="0"/>
          <c:showVal val="0"/>
          <c:showCatName val="0"/>
          <c:showSerName val="0"/>
          <c:showPercent val="0"/>
          <c:showBubbleSize val="0"/>
        </c:dLbls>
        <c:marker val="1"/>
        <c:smooth val="0"/>
        <c:axId val="255247104"/>
        <c:axId val="255248640"/>
      </c:lineChart>
      <c:catAx>
        <c:axId val="255231488"/>
        <c:scaling>
          <c:orientation val="minMax"/>
        </c:scaling>
        <c:delete val="0"/>
        <c:axPos val="b"/>
        <c:numFmt formatCode="General" sourceLinked="1"/>
        <c:majorTickMark val="out"/>
        <c:minorTickMark val="none"/>
        <c:tickLblPos val="nextTo"/>
        <c:txPr>
          <a:bodyPr/>
          <a:lstStyle/>
          <a:p>
            <a:pPr>
              <a:defRPr>
                <a:latin typeface="+mn-lt"/>
              </a:defRPr>
            </a:pPr>
            <a:endParaRPr lang="zh-CN"/>
          </a:p>
        </c:txPr>
        <c:crossAx val="255233024"/>
        <c:crosses val="autoZero"/>
        <c:auto val="1"/>
        <c:lblAlgn val="ctr"/>
        <c:lblOffset val="100"/>
        <c:noMultiLvlLbl val="0"/>
      </c:catAx>
      <c:valAx>
        <c:axId val="255233024"/>
        <c:scaling>
          <c:orientation val="minMax"/>
          <c:max val="67000"/>
          <c:min val="55000"/>
        </c:scaling>
        <c:delete val="0"/>
        <c:axPos val="l"/>
        <c:numFmt formatCode="0_);[Red]\(0\)" sourceLinked="0"/>
        <c:majorTickMark val="out"/>
        <c:minorTickMark val="none"/>
        <c:tickLblPos val="nextTo"/>
        <c:txPr>
          <a:bodyPr/>
          <a:lstStyle/>
          <a:p>
            <a:pPr>
              <a:defRPr>
                <a:latin typeface="+mn-lt"/>
              </a:defRPr>
            </a:pPr>
            <a:endParaRPr lang="zh-CN"/>
          </a:p>
        </c:txPr>
        <c:crossAx val="255231488"/>
        <c:crosses val="autoZero"/>
        <c:crossBetween val="between"/>
        <c:majorUnit val="2000"/>
      </c:valAx>
      <c:catAx>
        <c:axId val="255247104"/>
        <c:scaling>
          <c:orientation val="minMax"/>
        </c:scaling>
        <c:delete val="1"/>
        <c:axPos val="b"/>
        <c:majorTickMark val="out"/>
        <c:minorTickMark val="none"/>
        <c:tickLblPos val="none"/>
        <c:crossAx val="255248640"/>
        <c:crosses val="autoZero"/>
        <c:auto val="1"/>
        <c:lblAlgn val="ctr"/>
        <c:lblOffset val="100"/>
        <c:noMultiLvlLbl val="0"/>
      </c:catAx>
      <c:valAx>
        <c:axId val="255248640"/>
        <c:scaling>
          <c:orientation val="minMax"/>
          <c:max val="0.13"/>
          <c:min val="-6.0000000000000032E-2"/>
        </c:scaling>
        <c:delete val="0"/>
        <c:axPos val="r"/>
        <c:numFmt formatCode="0.0%" sourceLinked="0"/>
        <c:majorTickMark val="out"/>
        <c:minorTickMark val="none"/>
        <c:tickLblPos val="nextTo"/>
        <c:txPr>
          <a:bodyPr/>
          <a:lstStyle/>
          <a:p>
            <a:pPr>
              <a:defRPr>
                <a:latin typeface="+mn-lt"/>
              </a:defRPr>
            </a:pPr>
            <a:endParaRPr lang="zh-CN"/>
          </a:p>
        </c:txPr>
        <c:crossAx val="255247104"/>
        <c:crosses val="max"/>
        <c:crossBetween val="between"/>
        <c:majorUnit val="4.0000000000000022E-2"/>
      </c:valAx>
      <c:spPr>
        <a:noFill/>
        <a:ln w="25400">
          <a:noFill/>
        </a:ln>
      </c:spPr>
    </c:plotArea>
    <c:legend>
      <c:legendPos val="t"/>
      <c:layout>
        <c:manualLayout>
          <c:xMode val="edge"/>
          <c:yMode val="edge"/>
          <c:x val="0.14740328648203038"/>
          <c:y val="1.6132432264864809E-3"/>
          <c:w val="0.74538642645415965"/>
          <c:h val="0.11709127029292229"/>
        </c:manualLayout>
      </c:layout>
      <c:overlay val="0"/>
      <c:txPr>
        <a:bodyPr/>
        <a:lstStyle/>
        <a:p>
          <a:pPr>
            <a:defRPr sz="1200">
              <a:latin typeface="+mn-lt"/>
              <a:ea typeface="华文细黑" pitchFamily="2" charset="-122"/>
            </a:defRPr>
          </a:pPr>
          <a:endParaRPr lang="zh-CN"/>
        </a:p>
      </c:txPr>
    </c:legend>
    <c:plotVisOnly val="1"/>
    <c:dispBlanksAs val="gap"/>
    <c:showDLblsOverMax val="0"/>
  </c:chart>
  <c:txPr>
    <a:bodyPr/>
    <a:lstStyle/>
    <a:p>
      <a:pPr>
        <a:defRPr sz="1000"/>
      </a:pPr>
      <a:endParaRPr lang="zh-CN"/>
    </a:p>
  </c:txPr>
  <c:externalData r:id="rId1">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4980734190895464"/>
          <c:y val="0.17600750440772583"/>
          <c:w val="0.74036001378393379"/>
          <c:h val="0.64034894171209622"/>
        </c:manualLayout>
      </c:layout>
      <c:barChart>
        <c:barDir val="col"/>
        <c:grouping val="clustered"/>
        <c:varyColors val="0"/>
        <c:ser>
          <c:idx val="0"/>
          <c:order val="0"/>
          <c:tx>
            <c:strRef>
              <c:f>Sheet1!$A$2</c:f>
              <c:strCache>
                <c:ptCount val="1"/>
                <c:pt idx="0">
                  <c:v>2015成交均价</c:v>
                </c:pt>
              </c:strCache>
            </c:strRef>
          </c:tx>
          <c:spPr>
            <a:solidFill>
              <a:srgbClr val="BFBFBF"/>
            </a:solidFill>
            <a:ln>
              <a:solidFill>
                <a:prstClr val="white"/>
              </a:solidFill>
            </a:ln>
            <a:effectLst>
              <a:outerShdw blurRad="40005" dist="20320" dir="5400000" algn="tl" rotWithShape="0">
                <a:prstClr val="black">
                  <a:alpha val="38000"/>
                </a:prstClr>
              </a:outerShdw>
            </a:effectLst>
          </c:spPr>
          <c:invertIfNegative val="0"/>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Sheet1!$B$2:$M$2</c:f>
              <c:numCache>
                <c:formatCode>#,##0_);\(#,##0\)</c:formatCode>
                <c:ptCount val="12"/>
                <c:pt idx="0" formatCode="#,##0_ ">
                  <c:v>95878.319305225494</c:v>
                </c:pt>
                <c:pt idx="1">
                  <c:v>95465.379529744459</c:v>
                </c:pt>
                <c:pt idx="2">
                  <c:v>94301.680107526889</c:v>
                </c:pt>
                <c:pt idx="3" formatCode="_ * #,##0_ ;_ * \-#,##0_ ;_ * &quot;-&quot;??_ ;_ @_ ">
                  <c:v>92401.515151515152</c:v>
                </c:pt>
                <c:pt idx="4" formatCode="_ * #,##0_ ;_ * \-#,##0_ ;_ * &quot;-&quot;??_ ;_ @_ ">
                  <c:v>90864.92424242424</c:v>
                </c:pt>
                <c:pt idx="5" formatCode="#,##0_ ">
                  <c:v>90615.681818181823</c:v>
                </c:pt>
                <c:pt idx="6" formatCode="#,##0_ ">
                  <c:v>89472.153846153844</c:v>
                </c:pt>
                <c:pt idx="7" formatCode="#,##0_ ">
                  <c:v>89122.153846153844</c:v>
                </c:pt>
                <c:pt idx="8" formatCode="#,##0_ ">
                  <c:v>88772.153846153844</c:v>
                </c:pt>
                <c:pt idx="9" formatCode="#,##0_ ">
                  <c:v>85654.487410647605</c:v>
                </c:pt>
                <c:pt idx="10" formatCode="#,##0_ ">
                  <c:v>85757.955889025383</c:v>
                </c:pt>
                <c:pt idx="11" formatCode="#,##0_ ">
                  <c:v>86802.719489560433</c:v>
                </c:pt>
              </c:numCache>
            </c:numRef>
          </c:val>
        </c:ser>
        <c:ser>
          <c:idx val="1"/>
          <c:order val="1"/>
          <c:tx>
            <c:strRef>
              <c:f>Sheet1!$A$3</c:f>
              <c:strCache>
                <c:ptCount val="1"/>
                <c:pt idx="0">
                  <c:v>2016成交均价</c:v>
                </c:pt>
              </c:strCache>
            </c:strRef>
          </c:tx>
          <c:spPr>
            <a:solidFill>
              <a:srgbClr val="275C9D"/>
            </a:solidFill>
            <a:ln>
              <a:solidFill>
                <a:prstClr val="white"/>
              </a:solidFill>
            </a:ln>
            <a:effectLst>
              <a:outerShdw blurRad="40005" dist="20320" dir="5400000" algn="tl" rotWithShape="0">
                <a:prstClr val="black">
                  <a:alpha val="38000"/>
                </a:prstClr>
              </a:outerShdw>
            </a:effectLst>
          </c:spPr>
          <c:invertIfNegative val="0"/>
          <c:dLbls>
            <c:dLbl>
              <c:idx val="0"/>
              <c:delete val="1"/>
            </c:dLbl>
            <c:dLbl>
              <c:idx val="1"/>
              <c:delete val="1"/>
            </c:dLbl>
            <c:dLbl>
              <c:idx val="2"/>
              <c:delete val="1"/>
            </c:dLbl>
            <c:dLbl>
              <c:idx val="3"/>
              <c:delete val="1"/>
            </c:dLbl>
            <c:dLbl>
              <c:idx val="4"/>
              <c:delete val="1"/>
            </c:dLbl>
            <c:dLbl>
              <c:idx val="5"/>
              <c:layout>
                <c:manualLayout>
                  <c:x val="-1.9364597246872693E-2"/>
                  <c:y val="-6.5230374455492665E-2"/>
                </c:manualLayout>
              </c:layout>
              <c:dLblPos val="outEnd"/>
              <c:showLegendKey val="0"/>
              <c:showVal val="1"/>
              <c:showCatName val="0"/>
              <c:showSerName val="0"/>
              <c:showPercent val="0"/>
              <c:showBubbleSize val="0"/>
            </c:dLbl>
            <c:dLblPos val="ctr"/>
            <c:showLegendKey val="0"/>
            <c:showVal val="1"/>
            <c:showCatName val="0"/>
            <c:showSerName val="0"/>
            <c:showPercent val="0"/>
            <c:showBubbleSize val="0"/>
            <c:showLeaderLines val="0"/>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Sheet1!$B$3:$M$3</c:f>
              <c:numCache>
                <c:formatCode>#,##0_);\(#,##0\)</c:formatCode>
                <c:ptCount val="12"/>
                <c:pt idx="0" formatCode="#,##0_ ">
                  <c:v>93483.333333333328</c:v>
                </c:pt>
                <c:pt idx="1">
                  <c:v>87730.769230769234</c:v>
                </c:pt>
                <c:pt idx="2">
                  <c:v>85907.692307692312</c:v>
                </c:pt>
                <c:pt idx="3" formatCode="_ * #,##0_ ;_ * \-#,##0_ ;_ * &quot;-&quot;??_ ;_ @_ ">
                  <c:v>89850</c:v>
                </c:pt>
                <c:pt idx="4" formatCode="_ * #,##0_ ;_ * \-#,##0_ ;_ * &quot;-&quot;??_ ;_ @_ ">
                  <c:v>89116.666666666672</c:v>
                </c:pt>
                <c:pt idx="5" formatCode="#,##0_ ">
                  <c:v>88758.333333333328</c:v>
                </c:pt>
              </c:numCache>
            </c:numRef>
          </c:val>
        </c:ser>
        <c:dLbls>
          <c:showLegendKey val="0"/>
          <c:showVal val="0"/>
          <c:showCatName val="0"/>
          <c:showSerName val="0"/>
          <c:showPercent val="0"/>
          <c:showBubbleSize val="0"/>
        </c:dLbls>
        <c:gapWidth val="100"/>
        <c:axId val="255523456"/>
        <c:axId val="256008576"/>
      </c:barChart>
      <c:lineChart>
        <c:grouping val="standard"/>
        <c:varyColors val="0"/>
        <c:ser>
          <c:idx val="2"/>
          <c:order val="2"/>
          <c:tx>
            <c:strRef>
              <c:f>Sheet1!$A$4</c:f>
              <c:strCache>
                <c:ptCount val="1"/>
                <c:pt idx="0">
                  <c:v>利润率</c:v>
                </c:pt>
              </c:strCache>
            </c:strRef>
          </c:tx>
          <c:spPr>
            <a:ln>
              <a:solidFill>
                <a:srgbClr val="FF5C00"/>
              </a:solidFill>
              <a:prstDash val="sysDash"/>
            </a:ln>
          </c:spPr>
          <c:marker>
            <c:symbol val="circle"/>
            <c:size val="5"/>
            <c:spPr>
              <a:solidFill>
                <a:prstClr val="white"/>
              </a:solidFill>
              <a:ln>
                <a:solidFill>
                  <a:srgbClr val="FF5C00"/>
                </a:solidFill>
              </a:ln>
            </c:spPr>
          </c:marker>
          <c:dLbls>
            <c:dLbl>
              <c:idx val="0"/>
              <c:delete val="1"/>
            </c:dLbl>
            <c:dLbl>
              <c:idx val="1"/>
              <c:delete val="1"/>
            </c:dLbl>
            <c:dLbl>
              <c:idx val="2"/>
              <c:delete val="1"/>
            </c:dLbl>
            <c:dLbl>
              <c:idx val="3"/>
              <c:delete val="1"/>
            </c:dLbl>
            <c:dLbl>
              <c:idx val="4"/>
              <c:delete val="1"/>
            </c:dLbl>
            <c:dLblPos val="b"/>
            <c:showLegendKey val="0"/>
            <c:showVal val="1"/>
            <c:showCatName val="0"/>
            <c:showSerName val="0"/>
            <c:showPercent val="0"/>
            <c:showBubbleSize val="0"/>
            <c:showLeaderLines val="0"/>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Sheet1!$B$4:$M$4</c:f>
              <c:numCache>
                <c:formatCode>0.0%</c:formatCode>
                <c:ptCount val="12"/>
                <c:pt idx="0">
                  <c:v>6.8447560817495826E-2</c:v>
                </c:pt>
                <c:pt idx="1">
                  <c:v>4.5161593832981198E-2</c:v>
                </c:pt>
                <c:pt idx="2">
                  <c:v>3.3380463758069301E-2</c:v>
                </c:pt>
                <c:pt idx="3">
                  <c:v>1.5644329887455399E-2</c:v>
                </c:pt>
                <c:pt idx="4">
                  <c:v>1.3267627817137501E-2</c:v>
                </c:pt>
                <c:pt idx="5">
                  <c:v>1.74075194769568E-2</c:v>
                </c:pt>
              </c:numCache>
            </c:numRef>
          </c:val>
          <c:smooth val="0"/>
        </c:ser>
        <c:dLbls>
          <c:showLegendKey val="0"/>
          <c:showVal val="0"/>
          <c:showCatName val="0"/>
          <c:showSerName val="0"/>
          <c:showPercent val="0"/>
          <c:showBubbleSize val="0"/>
        </c:dLbls>
        <c:marker val="1"/>
        <c:smooth val="0"/>
        <c:axId val="256010112"/>
        <c:axId val="256011648"/>
      </c:lineChart>
      <c:catAx>
        <c:axId val="255523456"/>
        <c:scaling>
          <c:orientation val="minMax"/>
        </c:scaling>
        <c:delete val="0"/>
        <c:axPos val="b"/>
        <c:numFmt formatCode="General" sourceLinked="1"/>
        <c:majorTickMark val="out"/>
        <c:minorTickMark val="none"/>
        <c:tickLblPos val="nextTo"/>
        <c:txPr>
          <a:bodyPr/>
          <a:lstStyle/>
          <a:p>
            <a:pPr>
              <a:defRPr>
                <a:latin typeface="+mn-lt"/>
              </a:defRPr>
            </a:pPr>
            <a:endParaRPr lang="zh-CN"/>
          </a:p>
        </c:txPr>
        <c:crossAx val="256008576"/>
        <c:crosses val="autoZero"/>
        <c:auto val="1"/>
        <c:lblAlgn val="ctr"/>
        <c:lblOffset val="100"/>
        <c:noMultiLvlLbl val="0"/>
      </c:catAx>
      <c:valAx>
        <c:axId val="256008576"/>
        <c:scaling>
          <c:orientation val="minMax"/>
          <c:max val="105000"/>
          <c:min val="80000"/>
        </c:scaling>
        <c:delete val="0"/>
        <c:axPos val="l"/>
        <c:numFmt formatCode="0_);[Red]\(0\)" sourceLinked="0"/>
        <c:majorTickMark val="out"/>
        <c:minorTickMark val="none"/>
        <c:tickLblPos val="nextTo"/>
        <c:txPr>
          <a:bodyPr/>
          <a:lstStyle/>
          <a:p>
            <a:pPr>
              <a:defRPr>
                <a:latin typeface="+mn-lt"/>
              </a:defRPr>
            </a:pPr>
            <a:endParaRPr lang="zh-CN"/>
          </a:p>
        </c:txPr>
        <c:crossAx val="255523456"/>
        <c:crosses val="autoZero"/>
        <c:crossBetween val="between"/>
        <c:majorUnit val="5000"/>
      </c:valAx>
      <c:catAx>
        <c:axId val="256010112"/>
        <c:scaling>
          <c:orientation val="minMax"/>
        </c:scaling>
        <c:delete val="1"/>
        <c:axPos val="b"/>
        <c:majorTickMark val="out"/>
        <c:minorTickMark val="none"/>
        <c:tickLblPos val="none"/>
        <c:crossAx val="256011648"/>
        <c:crosses val="autoZero"/>
        <c:auto val="1"/>
        <c:lblAlgn val="ctr"/>
        <c:lblOffset val="100"/>
        <c:noMultiLvlLbl val="0"/>
      </c:catAx>
      <c:valAx>
        <c:axId val="256011648"/>
        <c:scaling>
          <c:orientation val="minMax"/>
          <c:max val="0.1"/>
          <c:min val="0"/>
        </c:scaling>
        <c:delete val="0"/>
        <c:axPos val="r"/>
        <c:numFmt formatCode="0.0%" sourceLinked="0"/>
        <c:majorTickMark val="out"/>
        <c:minorTickMark val="none"/>
        <c:tickLblPos val="nextTo"/>
        <c:crossAx val="256010112"/>
        <c:crosses val="max"/>
        <c:crossBetween val="between"/>
        <c:majorUnit val="2.0000000000000011E-2"/>
      </c:valAx>
      <c:spPr>
        <a:noFill/>
        <a:ln w="25399">
          <a:noFill/>
        </a:ln>
      </c:spPr>
    </c:plotArea>
    <c:legend>
      <c:legendPos val="t"/>
      <c:layout>
        <c:manualLayout>
          <c:xMode val="edge"/>
          <c:yMode val="edge"/>
          <c:x val="0.14792524858397443"/>
          <c:y val="0"/>
          <c:w val="0.74171934751981616"/>
          <c:h val="0.11183502850579946"/>
        </c:manualLayout>
      </c:layout>
      <c:overlay val="0"/>
      <c:txPr>
        <a:bodyPr/>
        <a:lstStyle/>
        <a:p>
          <a:pPr>
            <a:defRPr sz="1200">
              <a:latin typeface="+mn-lt"/>
              <a:ea typeface="华文细黑" pitchFamily="2" charset="-122"/>
            </a:defRPr>
          </a:pPr>
          <a:endParaRPr lang="zh-CN"/>
        </a:p>
      </c:txPr>
    </c:legend>
    <c:plotVisOnly val="1"/>
    <c:dispBlanksAs val="gap"/>
    <c:showDLblsOverMax val="0"/>
  </c:chart>
  <c:txPr>
    <a:bodyPr/>
    <a:lstStyle/>
    <a:p>
      <a:pPr>
        <a:defRPr sz="1000"/>
      </a:pPr>
      <a:endParaRPr lang="zh-CN"/>
    </a:p>
  </c:txPr>
  <c:externalData r:id="rId1">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4973511846051371"/>
          <c:y val="0.176007504407726"/>
          <c:w val="0.74150897185556208"/>
          <c:h val="0.64034894171209622"/>
        </c:manualLayout>
      </c:layout>
      <c:barChart>
        <c:barDir val="col"/>
        <c:grouping val="clustered"/>
        <c:varyColors val="0"/>
        <c:ser>
          <c:idx val="0"/>
          <c:order val="0"/>
          <c:tx>
            <c:strRef>
              <c:f>Sheet1!$A$2</c:f>
              <c:strCache>
                <c:ptCount val="1"/>
                <c:pt idx="0">
                  <c:v>2015成交均价</c:v>
                </c:pt>
              </c:strCache>
            </c:strRef>
          </c:tx>
          <c:spPr>
            <a:solidFill>
              <a:srgbClr val="BFBFBF"/>
            </a:solidFill>
            <a:ln>
              <a:solidFill>
                <a:prstClr val="white"/>
              </a:solidFill>
            </a:ln>
            <a:effectLst>
              <a:outerShdw blurRad="40005" dist="20320" dir="5400000" algn="tl" rotWithShape="0">
                <a:prstClr val="black">
                  <a:alpha val="38000"/>
                </a:prstClr>
              </a:outerShdw>
            </a:effectLst>
          </c:spPr>
          <c:invertIfNegative val="0"/>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Sheet1!$B$2:$M$2</c:f>
              <c:numCache>
                <c:formatCode>#,##0_ </c:formatCode>
                <c:ptCount val="12"/>
                <c:pt idx="0">
                  <c:v>81583.415835160267</c:v>
                </c:pt>
                <c:pt idx="1">
                  <c:v>81262.976827094477</c:v>
                </c:pt>
                <c:pt idx="2">
                  <c:v>81426.381919626088</c:v>
                </c:pt>
                <c:pt idx="3">
                  <c:v>81345.861863263824</c:v>
                </c:pt>
                <c:pt idx="4">
                  <c:v>80453.018796744291</c:v>
                </c:pt>
                <c:pt idx="5">
                  <c:v>80021.763149704333</c:v>
                </c:pt>
                <c:pt idx="6">
                  <c:v>78913.333333333328</c:v>
                </c:pt>
                <c:pt idx="7">
                  <c:v>78213.333333333328</c:v>
                </c:pt>
                <c:pt idx="8">
                  <c:v>77963.333333333328</c:v>
                </c:pt>
                <c:pt idx="9">
                  <c:v>76245.153862040504</c:v>
                </c:pt>
                <c:pt idx="10">
                  <c:v>76052.122049925907</c:v>
                </c:pt>
                <c:pt idx="11">
                  <c:v>74396.731907580601</c:v>
                </c:pt>
              </c:numCache>
            </c:numRef>
          </c:val>
        </c:ser>
        <c:ser>
          <c:idx val="1"/>
          <c:order val="1"/>
          <c:tx>
            <c:strRef>
              <c:f>Sheet1!$A$3</c:f>
              <c:strCache>
                <c:ptCount val="1"/>
                <c:pt idx="0">
                  <c:v>2016成交均价</c:v>
                </c:pt>
              </c:strCache>
            </c:strRef>
          </c:tx>
          <c:spPr>
            <a:solidFill>
              <a:srgbClr val="275C9D"/>
            </a:solidFill>
            <a:ln>
              <a:solidFill>
                <a:prstClr val="white"/>
              </a:solidFill>
            </a:ln>
            <a:effectLst>
              <a:outerShdw blurRad="40005" dist="20320" dir="5400000" algn="tl" rotWithShape="0">
                <a:prstClr val="black">
                  <a:alpha val="38000"/>
                </a:prstClr>
              </a:outerShdw>
            </a:effectLst>
          </c:spPr>
          <c:invertIfNegative val="0"/>
          <c:dLbls>
            <c:dLbl>
              <c:idx val="0"/>
              <c:delete val="1"/>
            </c:dLbl>
            <c:dLbl>
              <c:idx val="1"/>
              <c:delete val="1"/>
            </c:dLbl>
            <c:dLbl>
              <c:idx val="2"/>
              <c:delete val="1"/>
            </c:dLbl>
            <c:dLbl>
              <c:idx val="3"/>
              <c:delete val="1"/>
            </c:dLbl>
            <c:dLbl>
              <c:idx val="4"/>
              <c:delete val="1"/>
            </c:dLbl>
            <c:dLbl>
              <c:idx val="5"/>
              <c:layout>
                <c:manualLayout>
                  <c:x val="-2.4205760399185392E-3"/>
                  <c:y val="-0.22076215505913277"/>
                </c:manualLayout>
              </c:layout>
              <c:showLegendKey val="0"/>
              <c:showVal val="1"/>
              <c:showCatName val="0"/>
              <c:showSerName val="0"/>
              <c:showPercent val="0"/>
              <c:showBubbleSize val="0"/>
            </c:dLbl>
            <c:dLbl>
              <c:idx val="11"/>
              <c:layout>
                <c:manualLayout>
                  <c:x val="-1.9364608319348327E-2"/>
                  <c:y val="-0.31011826544021054"/>
                </c:manualLayout>
              </c:layout>
              <c:showLegendKey val="0"/>
              <c:showVal val="1"/>
              <c:showCatName val="0"/>
              <c:showSerName val="0"/>
              <c:showPercent val="0"/>
              <c:showBubbleSize val="0"/>
            </c:dLbl>
            <c:showLegendKey val="0"/>
            <c:showVal val="1"/>
            <c:showCatName val="0"/>
            <c:showSerName val="0"/>
            <c:showPercent val="0"/>
            <c:showBubbleSize val="0"/>
            <c:showLeaderLines val="0"/>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Sheet1!$B$3:$M$3</c:f>
              <c:numCache>
                <c:formatCode>#,##0_ </c:formatCode>
                <c:ptCount val="12"/>
                <c:pt idx="0">
                  <c:v>74022.222222222219</c:v>
                </c:pt>
                <c:pt idx="1">
                  <c:v>74172.222222222219</c:v>
                </c:pt>
                <c:pt idx="2">
                  <c:v>74022.222222222219</c:v>
                </c:pt>
                <c:pt idx="3">
                  <c:v>73553.333333333328</c:v>
                </c:pt>
                <c:pt idx="4" formatCode="0">
                  <c:v>73453.333333333328</c:v>
                </c:pt>
                <c:pt idx="5">
                  <c:v>72714.444444444438</c:v>
                </c:pt>
              </c:numCache>
            </c:numRef>
          </c:val>
        </c:ser>
        <c:dLbls>
          <c:showLegendKey val="0"/>
          <c:showVal val="0"/>
          <c:showCatName val="0"/>
          <c:showSerName val="0"/>
          <c:showPercent val="0"/>
          <c:showBubbleSize val="0"/>
        </c:dLbls>
        <c:gapWidth val="100"/>
        <c:axId val="260371584"/>
        <c:axId val="260373120"/>
      </c:barChart>
      <c:lineChart>
        <c:grouping val="standard"/>
        <c:varyColors val="0"/>
        <c:ser>
          <c:idx val="2"/>
          <c:order val="2"/>
          <c:tx>
            <c:strRef>
              <c:f>Sheet1!$A$4</c:f>
              <c:strCache>
                <c:ptCount val="1"/>
                <c:pt idx="0">
                  <c:v>利润率</c:v>
                </c:pt>
              </c:strCache>
            </c:strRef>
          </c:tx>
          <c:spPr>
            <a:ln>
              <a:solidFill>
                <a:srgbClr val="FF5C00"/>
              </a:solidFill>
              <a:prstDash val="sysDash"/>
            </a:ln>
          </c:spPr>
          <c:marker>
            <c:symbol val="circle"/>
            <c:size val="5"/>
            <c:spPr>
              <a:solidFill>
                <a:prstClr val="white"/>
              </a:solidFill>
              <a:ln>
                <a:solidFill>
                  <a:srgbClr val="FF5C00"/>
                </a:solidFill>
              </a:ln>
            </c:spPr>
          </c:marker>
          <c:dLbls>
            <c:dLbl>
              <c:idx val="0"/>
              <c:delete val="1"/>
            </c:dLbl>
            <c:dLbl>
              <c:idx val="1"/>
              <c:delete val="1"/>
            </c:dLbl>
            <c:dLbl>
              <c:idx val="2"/>
              <c:delete val="1"/>
            </c:dLbl>
            <c:dLbl>
              <c:idx val="3"/>
              <c:delete val="1"/>
            </c:dLbl>
            <c:dLbl>
              <c:idx val="4"/>
              <c:delete val="1"/>
            </c:dLbl>
            <c:dLbl>
              <c:idx val="5"/>
              <c:layout>
                <c:manualLayout>
                  <c:x val="-5.0578031652367163E-2"/>
                  <c:y val="7.7529566360052662E-2"/>
                </c:manualLayout>
              </c:layout>
              <c:dLblPos val="r"/>
              <c:showLegendKey val="0"/>
              <c:showVal val="1"/>
              <c:showCatName val="0"/>
              <c:showSerName val="0"/>
              <c:showPercent val="0"/>
              <c:showBubbleSize val="0"/>
            </c:dLbl>
            <c:dLblPos val="b"/>
            <c:showLegendKey val="0"/>
            <c:showVal val="1"/>
            <c:showCatName val="0"/>
            <c:showSerName val="0"/>
            <c:showPercent val="0"/>
            <c:showBubbleSize val="0"/>
            <c:showLeaderLines val="0"/>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Sheet1!$B$4:$M$4</c:f>
              <c:numCache>
                <c:formatCode>0.0%</c:formatCode>
                <c:ptCount val="12"/>
                <c:pt idx="0">
                  <c:v>7.393745030810478E-2</c:v>
                </c:pt>
                <c:pt idx="1">
                  <c:v>1.4829542232318868E-2</c:v>
                </c:pt>
                <c:pt idx="2">
                  <c:v>1.273639483023589E-2</c:v>
                </c:pt>
                <c:pt idx="3">
                  <c:v>2.0265379570517234E-2</c:v>
                </c:pt>
                <c:pt idx="4">
                  <c:v>4.6396751509030377E-3</c:v>
                </c:pt>
                <c:pt idx="5">
                  <c:v>8.5810649233475905E-3</c:v>
                </c:pt>
              </c:numCache>
            </c:numRef>
          </c:val>
          <c:smooth val="0"/>
        </c:ser>
        <c:dLbls>
          <c:showLegendKey val="0"/>
          <c:showVal val="0"/>
          <c:showCatName val="0"/>
          <c:showSerName val="0"/>
          <c:showPercent val="0"/>
          <c:showBubbleSize val="0"/>
        </c:dLbls>
        <c:marker val="1"/>
        <c:smooth val="0"/>
        <c:axId val="259207552"/>
        <c:axId val="259209088"/>
      </c:lineChart>
      <c:catAx>
        <c:axId val="260371584"/>
        <c:scaling>
          <c:orientation val="minMax"/>
        </c:scaling>
        <c:delete val="0"/>
        <c:axPos val="b"/>
        <c:numFmt formatCode="General" sourceLinked="1"/>
        <c:majorTickMark val="out"/>
        <c:minorTickMark val="none"/>
        <c:tickLblPos val="nextTo"/>
        <c:txPr>
          <a:bodyPr/>
          <a:lstStyle/>
          <a:p>
            <a:pPr>
              <a:defRPr>
                <a:latin typeface="+mn-lt"/>
              </a:defRPr>
            </a:pPr>
            <a:endParaRPr lang="zh-CN"/>
          </a:p>
        </c:txPr>
        <c:crossAx val="260373120"/>
        <c:crosses val="autoZero"/>
        <c:auto val="1"/>
        <c:lblAlgn val="ctr"/>
        <c:lblOffset val="100"/>
        <c:noMultiLvlLbl val="0"/>
      </c:catAx>
      <c:valAx>
        <c:axId val="260373120"/>
        <c:scaling>
          <c:orientation val="minMax"/>
          <c:max val="90000"/>
          <c:min val="70000"/>
        </c:scaling>
        <c:delete val="0"/>
        <c:axPos val="l"/>
        <c:numFmt formatCode="0_);[Red]\(0\)" sourceLinked="0"/>
        <c:majorTickMark val="out"/>
        <c:minorTickMark val="none"/>
        <c:tickLblPos val="nextTo"/>
        <c:txPr>
          <a:bodyPr/>
          <a:lstStyle/>
          <a:p>
            <a:pPr>
              <a:defRPr>
                <a:latin typeface="+mn-lt"/>
              </a:defRPr>
            </a:pPr>
            <a:endParaRPr lang="zh-CN"/>
          </a:p>
        </c:txPr>
        <c:crossAx val="260371584"/>
        <c:crosses val="autoZero"/>
        <c:crossBetween val="between"/>
        <c:majorUnit val="5000"/>
      </c:valAx>
      <c:catAx>
        <c:axId val="259207552"/>
        <c:scaling>
          <c:orientation val="minMax"/>
        </c:scaling>
        <c:delete val="1"/>
        <c:axPos val="b"/>
        <c:majorTickMark val="out"/>
        <c:minorTickMark val="none"/>
        <c:tickLblPos val="none"/>
        <c:crossAx val="259209088"/>
        <c:crosses val="autoZero"/>
        <c:auto val="1"/>
        <c:lblAlgn val="ctr"/>
        <c:lblOffset val="100"/>
        <c:noMultiLvlLbl val="0"/>
      </c:catAx>
      <c:valAx>
        <c:axId val="259209088"/>
        <c:scaling>
          <c:orientation val="minMax"/>
          <c:max val="0.12000000000000002"/>
          <c:min val="-4.0000000000000022E-2"/>
        </c:scaling>
        <c:delete val="0"/>
        <c:axPos val="r"/>
        <c:numFmt formatCode="0.0%" sourceLinked="0"/>
        <c:majorTickMark val="out"/>
        <c:minorTickMark val="none"/>
        <c:tickLblPos val="nextTo"/>
        <c:crossAx val="259207552"/>
        <c:crosses val="max"/>
        <c:crossBetween val="between"/>
        <c:majorUnit val="4.0000000000000022E-2"/>
      </c:valAx>
      <c:spPr>
        <a:noFill/>
        <a:ln w="25389">
          <a:noFill/>
        </a:ln>
      </c:spPr>
    </c:plotArea>
    <c:legend>
      <c:legendPos val="t"/>
      <c:layout>
        <c:manualLayout>
          <c:xMode val="edge"/>
          <c:yMode val="edge"/>
          <c:x val="0.14731740136867374"/>
          <c:y val="0"/>
          <c:w val="0.74042295277875469"/>
          <c:h val="0.11183502850579946"/>
        </c:manualLayout>
      </c:layout>
      <c:overlay val="0"/>
      <c:txPr>
        <a:bodyPr/>
        <a:lstStyle/>
        <a:p>
          <a:pPr>
            <a:defRPr sz="1194">
              <a:latin typeface="+mn-lt"/>
              <a:ea typeface="华文细黑" pitchFamily="2" charset="-122"/>
            </a:defRPr>
          </a:pPr>
          <a:endParaRPr lang="zh-CN"/>
        </a:p>
      </c:txPr>
    </c:legend>
    <c:plotVisOnly val="1"/>
    <c:dispBlanksAs val="gap"/>
    <c:showDLblsOverMax val="0"/>
  </c:chart>
  <c:txPr>
    <a:bodyPr/>
    <a:lstStyle/>
    <a:p>
      <a:pPr>
        <a:defRPr sz="1000"/>
      </a:pPr>
      <a:endParaRPr lang="zh-CN"/>
    </a:p>
  </c:txPr>
  <c:externalData r:id="rId1">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4980734190895464"/>
          <c:y val="0.176007504407726"/>
          <c:w val="0.74036001378393379"/>
          <c:h val="0.64034894171209622"/>
        </c:manualLayout>
      </c:layout>
      <c:barChart>
        <c:barDir val="col"/>
        <c:grouping val="clustered"/>
        <c:varyColors val="0"/>
        <c:ser>
          <c:idx val="0"/>
          <c:order val="0"/>
          <c:tx>
            <c:strRef>
              <c:f>Sheet1!$A$2</c:f>
              <c:strCache>
                <c:ptCount val="1"/>
                <c:pt idx="0">
                  <c:v>2015成交均价</c:v>
                </c:pt>
              </c:strCache>
            </c:strRef>
          </c:tx>
          <c:spPr>
            <a:solidFill>
              <a:srgbClr val="BFBFBF"/>
            </a:solidFill>
            <a:ln>
              <a:solidFill>
                <a:prstClr val="white"/>
              </a:solidFill>
            </a:ln>
            <a:effectLst>
              <a:outerShdw blurRad="40005" dist="20320" dir="5400000" algn="tl" rotWithShape="0">
                <a:prstClr val="black">
                  <a:alpha val="38000"/>
                </a:prstClr>
              </a:outerShdw>
            </a:effectLst>
          </c:spPr>
          <c:invertIfNegative val="0"/>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Sheet1!$B$2:$M$2</c:f>
              <c:numCache>
                <c:formatCode>#,##0_ </c:formatCode>
                <c:ptCount val="12"/>
                <c:pt idx="0">
                  <c:v>91224.151515151505</c:v>
                </c:pt>
                <c:pt idx="1">
                  <c:v>91038.219696969696</c:v>
                </c:pt>
                <c:pt idx="2">
                  <c:v>89395.512820512828</c:v>
                </c:pt>
                <c:pt idx="3">
                  <c:v>88410.042735042734</c:v>
                </c:pt>
                <c:pt idx="4">
                  <c:v>87638.675213675218</c:v>
                </c:pt>
                <c:pt idx="5">
                  <c:v>86773.9010989011</c:v>
                </c:pt>
                <c:pt idx="6" formatCode="_(* #,##0_);_(* \(#,##0\);_(* &quot;-&quot;_);_(@_)">
                  <c:v>85902.67857142858</c:v>
                </c:pt>
                <c:pt idx="7">
                  <c:v>85027.67857142858</c:v>
                </c:pt>
                <c:pt idx="8">
                  <c:v>84213.17857142858</c:v>
                </c:pt>
                <c:pt idx="9">
                  <c:v>87437.172242314657</c:v>
                </c:pt>
                <c:pt idx="10">
                  <c:v>91750.201271783881</c:v>
                </c:pt>
                <c:pt idx="11">
                  <c:v>90581.280876968303</c:v>
                </c:pt>
              </c:numCache>
            </c:numRef>
          </c:val>
        </c:ser>
        <c:ser>
          <c:idx val="1"/>
          <c:order val="1"/>
          <c:tx>
            <c:strRef>
              <c:f>Sheet1!$A$3</c:f>
              <c:strCache>
                <c:ptCount val="1"/>
                <c:pt idx="0">
                  <c:v>2016成交均价</c:v>
                </c:pt>
              </c:strCache>
            </c:strRef>
          </c:tx>
          <c:spPr>
            <a:solidFill>
              <a:srgbClr val="275C9D"/>
            </a:solidFill>
            <a:ln>
              <a:solidFill>
                <a:prstClr val="white"/>
              </a:solidFill>
            </a:ln>
            <a:effectLst>
              <a:outerShdw blurRad="40005" dist="20320" dir="5400000" algn="tl" rotWithShape="0">
                <a:prstClr val="black">
                  <a:alpha val="38000"/>
                </a:prstClr>
              </a:outerShdw>
            </a:effectLst>
          </c:spPr>
          <c:invertIfNegative val="0"/>
          <c:dLbls>
            <c:dLbl>
              <c:idx val="0"/>
              <c:delete val="1"/>
            </c:dLbl>
            <c:dLbl>
              <c:idx val="1"/>
              <c:delete val="1"/>
            </c:dLbl>
            <c:dLbl>
              <c:idx val="2"/>
              <c:delete val="1"/>
            </c:dLbl>
            <c:dLbl>
              <c:idx val="3"/>
              <c:delete val="1"/>
            </c:dLbl>
            <c:dLbl>
              <c:idx val="4"/>
              <c:delete val="1"/>
            </c:dLbl>
            <c:dLbl>
              <c:idx val="11"/>
              <c:layout>
                <c:manualLayout>
                  <c:x val="-1.4523447935154518E-2"/>
                  <c:y val="-7.8843626806833156E-2"/>
                </c:manualLayout>
              </c:layout>
              <c:showLegendKey val="0"/>
              <c:showVal val="1"/>
              <c:showCatName val="0"/>
              <c:showSerName val="0"/>
              <c:showPercent val="0"/>
              <c:showBubbleSize val="0"/>
            </c:dLbl>
            <c:showLegendKey val="0"/>
            <c:showVal val="1"/>
            <c:showCatName val="0"/>
            <c:showSerName val="0"/>
            <c:showPercent val="0"/>
            <c:showBubbleSize val="0"/>
            <c:showLeaderLines val="0"/>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Sheet1!$B$3:$M$3</c:f>
              <c:numCache>
                <c:formatCode>#,##0_ </c:formatCode>
                <c:ptCount val="12"/>
                <c:pt idx="0">
                  <c:v>92892.857142857145</c:v>
                </c:pt>
                <c:pt idx="1">
                  <c:v>92892.857142857145</c:v>
                </c:pt>
                <c:pt idx="2">
                  <c:v>91521.428571428565</c:v>
                </c:pt>
                <c:pt idx="3">
                  <c:v>90635.71428571429</c:v>
                </c:pt>
                <c:pt idx="4">
                  <c:v>90535.71428571429</c:v>
                </c:pt>
                <c:pt idx="5">
                  <c:v>90030</c:v>
                </c:pt>
              </c:numCache>
            </c:numRef>
          </c:val>
        </c:ser>
        <c:dLbls>
          <c:showLegendKey val="0"/>
          <c:showVal val="0"/>
          <c:showCatName val="0"/>
          <c:showSerName val="0"/>
          <c:showPercent val="0"/>
          <c:showBubbleSize val="0"/>
        </c:dLbls>
        <c:gapWidth val="100"/>
        <c:axId val="260654976"/>
        <c:axId val="260656512"/>
      </c:barChart>
      <c:lineChart>
        <c:grouping val="standard"/>
        <c:varyColors val="0"/>
        <c:ser>
          <c:idx val="2"/>
          <c:order val="2"/>
          <c:tx>
            <c:strRef>
              <c:f>Sheet1!$A$4</c:f>
              <c:strCache>
                <c:ptCount val="1"/>
                <c:pt idx="0">
                  <c:v>利润率</c:v>
                </c:pt>
              </c:strCache>
            </c:strRef>
          </c:tx>
          <c:spPr>
            <a:ln>
              <a:solidFill>
                <a:srgbClr val="FF5C00"/>
              </a:solidFill>
              <a:prstDash val="sysDash"/>
            </a:ln>
          </c:spPr>
          <c:marker>
            <c:symbol val="circle"/>
            <c:size val="5"/>
            <c:spPr>
              <a:solidFill>
                <a:prstClr val="white"/>
              </a:solidFill>
              <a:ln>
                <a:solidFill>
                  <a:srgbClr val="FF5C00"/>
                </a:solidFill>
              </a:ln>
            </c:spPr>
          </c:marker>
          <c:dLbls>
            <c:dLbl>
              <c:idx val="0"/>
              <c:delete val="1"/>
            </c:dLbl>
            <c:dLbl>
              <c:idx val="1"/>
              <c:delete val="1"/>
            </c:dLbl>
            <c:dLbl>
              <c:idx val="2"/>
              <c:delete val="1"/>
            </c:dLbl>
            <c:dLbl>
              <c:idx val="3"/>
              <c:delete val="1"/>
            </c:dLbl>
            <c:dLbl>
              <c:idx val="4"/>
              <c:delete val="1"/>
            </c:dLbl>
            <c:dLblPos val="b"/>
            <c:showLegendKey val="0"/>
            <c:showVal val="1"/>
            <c:showCatName val="0"/>
            <c:showSerName val="0"/>
            <c:showPercent val="0"/>
            <c:showBubbleSize val="0"/>
            <c:showLeaderLines val="0"/>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Sheet1!$B$4:$M$4</c:f>
              <c:numCache>
                <c:formatCode>0.0%</c:formatCode>
                <c:ptCount val="12"/>
                <c:pt idx="0">
                  <c:v>5.1410904066954206E-2</c:v>
                </c:pt>
                <c:pt idx="1">
                  <c:v>5.1410904066954206E-2</c:v>
                </c:pt>
                <c:pt idx="2">
                  <c:v>3.2828029242048397E-2</c:v>
                </c:pt>
                <c:pt idx="3">
                  <c:v>6.9640431683033899E-3</c:v>
                </c:pt>
                <c:pt idx="4">
                  <c:v>8.0827534285829398E-3</c:v>
                </c:pt>
                <c:pt idx="5">
                  <c:v>1.3572358911439099E-2</c:v>
                </c:pt>
              </c:numCache>
            </c:numRef>
          </c:val>
          <c:smooth val="0"/>
        </c:ser>
        <c:dLbls>
          <c:showLegendKey val="0"/>
          <c:showVal val="0"/>
          <c:showCatName val="0"/>
          <c:showSerName val="0"/>
          <c:showPercent val="0"/>
          <c:showBubbleSize val="0"/>
        </c:dLbls>
        <c:marker val="1"/>
        <c:smooth val="0"/>
        <c:axId val="260674688"/>
        <c:axId val="260676224"/>
      </c:lineChart>
      <c:catAx>
        <c:axId val="260654976"/>
        <c:scaling>
          <c:orientation val="minMax"/>
        </c:scaling>
        <c:delete val="0"/>
        <c:axPos val="b"/>
        <c:numFmt formatCode="General" sourceLinked="1"/>
        <c:majorTickMark val="out"/>
        <c:minorTickMark val="none"/>
        <c:tickLblPos val="nextTo"/>
        <c:txPr>
          <a:bodyPr/>
          <a:lstStyle/>
          <a:p>
            <a:pPr>
              <a:defRPr>
                <a:latin typeface="+mn-lt"/>
              </a:defRPr>
            </a:pPr>
            <a:endParaRPr lang="zh-CN"/>
          </a:p>
        </c:txPr>
        <c:crossAx val="260656512"/>
        <c:crosses val="autoZero"/>
        <c:auto val="1"/>
        <c:lblAlgn val="ctr"/>
        <c:lblOffset val="100"/>
        <c:noMultiLvlLbl val="0"/>
      </c:catAx>
      <c:valAx>
        <c:axId val="260656512"/>
        <c:scaling>
          <c:orientation val="minMax"/>
          <c:max val="120000"/>
          <c:min val="70000"/>
        </c:scaling>
        <c:delete val="0"/>
        <c:axPos val="l"/>
        <c:numFmt formatCode="0_);[Red]\(0\)" sourceLinked="0"/>
        <c:majorTickMark val="out"/>
        <c:minorTickMark val="none"/>
        <c:tickLblPos val="nextTo"/>
        <c:txPr>
          <a:bodyPr/>
          <a:lstStyle/>
          <a:p>
            <a:pPr>
              <a:defRPr>
                <a:latin typeface="+mn-lt"/>
              </a:defRPr>
            </a:pPr>
            <a:endParaRPr lang="zh-CN"/>
          </a:p>
        </c:txPr>
        <c:crossAx val="260654976"/>
        <c:crosses val="autoZero"/>
        <c:crossBetween val="between"/>
        <c:majorUnit val="8000"/>
      </c:valAx>
      <c:catAx>
        <c:axId val="260674688"/>
        <c:scaling>
          <c:orientation val="minMax"/>
        </c:scaling>
        <c:delete val="1"/>
        <c:axPos val="b"/>
        <c:majorTickMark val="out"/>
        <c:minorTickMark val="none"/>
        <c:tickLblPos val="none"/>
        <c:crossAx val="260676224"/>
        <c:crosses val="autoZero"/>
        <c:auto val="1"/>
        <c:lblAlgn val="ctr"/>
        <c:lblOffset val="100"/>
        <c:noMultiLvlLbl val="0"/>
      </c:catAx>
      <c:valAx>
        <c:axId val="260676224"/>
        <c:scaling>
          <c:orientation val="minMax"/>
          <c:max val="0.15000000000000002"/>
          <c:min val="-5.000000000000001E-2"/>
        </c:scaling>
        <c:delete val="0"/>
        <c:axPos val="r"/>
        <c:numFmt formatCode="0.0%" sourceLinked="0"/>
        <c:majorTickMark val="out"/>
        <c:minorTickMark val="none"/>
        <c:tickLblPos val="nextTo"/>
        <c:txPr>
          <a:bodyPr/>
          <a:lstStyle/>
          <a:p>
            <a:pPr>
              <a:defRPr>
                <a:latin typeface="+mn-lt"/>
              </a:defRPr>
            </a:pPr>
            <a:endParaRPr lang="zh-CN"/>
          </a:p>
        </c:txPr>
        <c:crossAx val="260674688"/>
        <c:crosses val="max"/>
        <c:crossBetween val="between"/>
        <c:majorUnit val="0.05"/>
      </c:valAx>
      <c:spPr>
        <a:noFill/>
        <a:ln w="25399">
          <a:noFill/>
        </a:ln>
      </c:spPr>
    </c:plotArea>
    <c:legend>
      <c:legendPos val="t"/>
      <c:layout>
        <c:manualLayout>
          <c:xMode val="edge"/>
          <c:yMode val="edge"/>
          <c:x val="0.14740328648203038"/>
          <c:y val="1.6132432264864827E-3"/>
          <c:w val="0.74782173824502862"/>
          <c:h val="0.11709127029292229"/>
        </c:manualLayout>
      </c:layout>
      <c:overlay val="0"/>
      <c:txPr>
        <a:bodyPr/>
        <a:lstStyle/>
        <a:p>
          <a:pPr>
            <a:defRPr sz="1200">
              <a:latin typeface="+mn-lt"/>
              <a:ea typeface="华文细黑" pitchFamily="2" charset="-122"/>
            </a:defRPr>
          </a:pPr>
          <a:endParaRPr lang="zh-CN"/>
        </a:p>
      </c:txPr>
    </c:legend>
    <c:plotVisOnly val="1"/>
    <c:dispBlanksAs val="gap"/>
    <c:showDLblsOverMax val="0"/>
  </c:chart>
  <c:txPr>
    <a:bodyPr/>
    <a:lstStyle/>
    <a:p>
      <a:pPr>
        <a:defRPr sz="1000"/>
      </a:pPr>
      <a:endParaRPr lang="zh-CN"/>
    </a:p>
  </c:txPr>
  <c:externalData r:id="rId1">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6044268088536178E-2"/>
          <c:y val="7.6612285724140333E-2"/>
          <c:w val="0.95027195871608861"/>
          <c:h val="0.79056254958092265"/>
        </c:manualLayout>
      </c:layout>
      <c:lineChart>
        <c:grouping val="standard"/>
        <c:varyColors val="0"/>
        <c:ser>
          <c:idx val="0"/>
          <c:order val="0"/>
          <c:tx>
            <c:strRef>
              <c:f>Sheet1!$A$2</c:f>
              <c:strCache>
                <c:ptCount val="1"/>
                <c:pt idx="0">
                  <c:v>Y2011</c:v>
                </c:pt>
              </c:strCache>
            </c:strRef>
          </c:tx>
          <c:spPr>
            <a:ln w="31783">
              <a:solidFill>
                <a:srgbClr val="BFBFBF"/>
              </a:solidFill>
              <a:prstDash val="solid"/>
            </a:ln>
            <a:effectLst/>
          </c:spPr>
          <c:marker>
            <c:symbol val="circle"/>
            <c:size val="10"/>
            <c:spPr>
              <a:solidFill>
                <a:schemeClr val="bg1"/>
              </a:solidFill>
              <a:ln>
                <a:solidFill>
                  <a:srgbClr val="BFBFBF"/>
                </a:solidFill>
                <a:prstDash val="solid"/>
              </a:ln>
              <a:effectLst/>
            </c:spPr>
          </c:marker>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Sheet1!$B$2:$Z$2</c:f>
            </c:numRef>
          </c:val>
          <c:smooth val="0"/>
        </c:ser>
        <c:ser>
          <c:idx val="1"/>
          <c:order val="1"/>
          <c:tx>
            <c:strRef>
              <c:f>Sheet1!$A$3</c:f>
              <c:strCache>
                <c:ptCount val="1"/>
                <c:pt idx="0">
                  <c:v>Y2013</c:v>
                </c:pt>
              </c:strCache>
            </c:strRef>
          </c:tx>
          <c:spPr>
            <a:ln w="31783" cmpd="sng">
              <a:solidFill>
                <a:srgbClr val="BFBFBF"/>
              </a:solidFill>
            </a:ln>
            <a:effectLst/>
          </c:spPr>
          <c:marker>
            <c:symbol val="circle"/>
            <c:size val="7"/>
            <c:spPr>
              <a:solidFill>
                <a:schemeClr val="bg1"/>
              </a:solidFill>
              <a:ln>
                <a:solidFill>
                  <a:srgbClr val="BFBFBF"/>
                </a:solidFill>
              </a:ln>
              <a:effectLst/>
            </c:spPr>
          </c:marker>
          <c:dPt>
            <c:idx val="0"/>
            <c:marker>
              <c:symbol val="circle"/>
              <c:size val="10"/>
            </c:marker>
            <c:bubble3D val="0"/>
          </c:dPt>
          <c:dPt>
            <c:idx val="2"/>
            <c:marker>
              <c:symbol val="circle"/>
              <c:size val="10"/>
            </c:marker>
            <c:bubble3D val="0"/>
          </c:dPt>
          <c:dPt>
            <c:idx val="4"/>
            <c:marker>
              <c:symbol val="circle"/>
              <c:size val="10"/>
            </c:marker>
            <c:bubble3D val="0"/>
          </c:dPt>
          <c:dPt>
            <c:idx val="6"/>
            <c:marker>
              <c:symbol val="circle"/>
              <c:size val="10"/>
            </c:marker>
            <c:bubble3D val="0"/>
          </c:dPt>
          <c:dPt>
            <c:idx val="8"/>
            <c:marker>
              <c:symbol val="circle"/>
              <c:size val="10"/>
            </c:marker>
            <c:bubble3D val="0"/>
          </c:dPt>
          <c:dPt>
            <c:idx val="10"/>
            <c:marker>
              <c:symbol val="circle"/>
              <c:size val="10"/>
            </c:marker>
            <c:bubble3D val="0"/>
          </c:dPt>
          <c:dPt>
            <c:idx val="12"/>
            <c:marker>
              <c:symbol val="circle"/>
              <c:size val="10"/>
            </c:marker>
            <c:bubble3D val="0"/>
          </c:dPt>
          <c:dPt>
            <c:idx val="14"/>
            <c:marker>
              <c:symbol val="circle"/>
              <c:size val="10"/>
            </c:marker>
            <c:bubble3D val="0"/>
          </c:dPt>
          <c:dPt>
            <c:idx val="16"/>
            <c:marker>
              <c:symbol val="circle"/>
              <c:size val="10"/>
            </c:marker>
            <c:bubble3D val="0"/>
          </c:dPt>
          <c:dPt>
            <c:idx val="18"/>
            <c:marker>
              <c:symbol val="circle"/>
              <c:size val="10"/>
            </c:marker>
            <c:bubble3D val="0"/>
          </c:dPt>
          <c:dPt>
            <c:idx val="20"/>
            <c:marker>
              <c:symbol val="circle"/>
              <c:size val="10"/>
            </c:marker>
            <c:bubble3D val="0"/>
          </c:dPt>
          <c:dPt>
            <c:idx val="22"/>
            <c:marker>
              <c:symbol val="circle"/>
              <c:size val="10"/>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Sheet1!$B$3:$Z$3</c:f>
              <c:numCache>
                <c:formatCode>0.00_ </c:formatCode>
                <c:ptCount val="25"/>
                <c:pt idx="0">
                  <c:v>0</c:v>
                </c:pt>
                <c:pt idx="1">
                  <c:v>0.91711658783437677</c:v>
                </c:pt>
                <c:pt idx="2">
                  <c:v>1.3196840140165644</c:v>
                </c:pt>
                <c:pt idx="3">
                  <c:v>1.6432310950526663</c:v>
                </c:pt>
                <c:pt idx="4">
                  <c:v>1.1202331922894215</c:v>
                </c:pt>
                <c:pt idx="5">
                  <c:v>1.7404224494041776</c:v>
                </c:pt>
                <c:pt idx="6">
                  <c:v>-0.02</c:v>
                </c:pt>
                <c:pt idx="7">
                  <c:v>-1.7439456132536058</c:v>
                </c:pt>
                <c:pt idx="8">
                  <c:v>-1.4312816340203871</c:v>
                </c:pt>
                <c:pt idx="9">
                  <c:v>-1.7667814329446641</c:v>
                </c:pt>
                <c:pt idx="10">
                  <c:v>0.51261454095938852</c:v>
                </c:pt>
                <c:pt idx="11">
                  <c:v>3.3089264012384101</c:v>
                </c:pt>
                <c:pt idx="12">
                  <c:v>4.0906628959320734</c:v>
                </c:pt>
                <c:pt idx="13">
                  <c:v>4.0787722635110324</c:v>
                </c:pt>
                <c:pt idx="14">
                  <c:v>3.6784997488569227</c:v>
                </c:pt>
                <c:pt idx="15">
                  <c:v>4.2726211491127986</c:v>
                </c:pt>
                <c:pt idx="16">
                  <c:v>3.7221029030654273</c:v>
                </c:pt>
                <c:pt idx="17" formatCode="0.00_ ;[Red]\-0.00\ ">
                  <c:v>2.1785981919523634</c:v>
                </c:pt>
                <c:pt idx="18">
                  <c:v>1.7728138951126793</c:v>
                </c:pt>
                <c:pt idx="19">
                  <c:v>2.2059025599008741</c:v>
                </c:pt>
                <c:pt idx="20">
                  <c:v>2.0289668851345199</c:v>
                </c:pt>
                <c:pt idx="21">
                  <c:v>1.6243939337734048</c:v>
                </c:pt>
                <c:pt idx="22">
                  <c:v>1.405298108540376</c:v>
                </c:pt>
                <c:pt idx="23">
                  <c:v>0.89721903347497189</c:v>
                </c:pt>
                <c:pt idx="24">
                  <c:v>1.2971334450786243</c:v>
                </c:pt>
              </c:numCache>
            </c:numRef>
          </c:val>
          <c:smooth val="0"/>
        </c:ser>
        <c:ser>
          <c:idx val="2"/>
          <c:order val="2"/>
          <c:tx>
            <c:strRef>
              <c:f>Sheet1!$A$4</c:f>
              <c:strCache>
                <c:ptCount val="1"/>
                <c:pt idx="0">
                  <c:v>Y2014</c:v>
                </c:pt>
              </c:strCache>
            </c:strRef>
          </c:tx>
          <c:spPr>
            <a:ln w="31750">
              <a:solidFill>
                <a:srgbClr val="00A4DE"/>
              </a:solidFill>
            </a:ln>
          </c:spPr>
          <c:marker>
            <c:symbol val="circle"/>
            <c:size val="10"/>
            <c:spPr>
              <a:solidFill>
                <a:schemeClr val="bg1"/>
              </a:solidFill>
              <a:ln>
                <a:solidFill>
                  <a:srgbClr val="00A4DE"/>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Sheet1!$B$4:$Z$4</c:f>
              <c:numCache>
                <c:formatCode>0.00_ </c:formatCode>
                <c:ptCount val="25"/>
                <c:pt idx="0">
                  <c:v>0</c:v>
                </c:pt>
                <c:pt idx="1">
                  <c:v>-3.6985262817138986</c:v>
                </c:pt>
                <c:pt idx="2">
                  <c:v>-3.9968670722229205</c:v>
                </c:pt>
                <c:pt idx="3">
                  <c:v>-3.0173753812490323</c:v>
                </c:pt>
                <c:pt idx="4">
                  <c:v>-3.1683523297744043</c:v>
                </c:pt>
                <c:pt idx="5">
                  <c:v>-1.5452506187817239</c:v>
                </c:pt>
                <c:pt idx="6">
                  <c:v>-1.8682628381519129</c:v>
                </c:pt>
                <c:pt idx="7">
                  <c:v>-1.8416323200900142</c:v>
                </c:pt>
                <c:pt idx="8">
                  <c:v>-1.5352048993768519</c:v>
                </c:pt>
                <c:pt idx="9">
                  <c:v>-0.60896654453044263</c:v>
                </c:pt>
                <c:pt idx="10">
                  <c:v>-0.83558049082572694</c:v>
                </c:pt>
                <c:pt idx="11">
                  <c:v>-1.53659493403282</c:v>
                </c:pt>
                <c:pt idx="12">
                  <c:v>-1.7133221647539609</c:v>
                </c:pt>
                <c:pt idx="13">
                  <c:v>-1.9778007956369859</c:v>
                </c:pt>
                <c:pt idx="14">
                  <c:v>-2.4272048476352337</c:v>
                </c:pt>
                <c:pt idx="15">
                  <c:v>5.6193571878049298E-2</c:v>
                </c:pt>
                <c:pt idx="16">
                  <c:v>-0.2274555936053857</c:v>
                </c:pt>
                <c:pt idx="17">
                  <c:v>-0.62021354695341868</c:v>
                </c:pt>
                <c:pt idx="18">
                  <c:v>-0.5293867450543388</c:v>
                </c:pt>
                <c:pt idx="19">
                  <c:v>-0.46071592484869806</c:v>
                </c:pt>
                <c:pt idx="20">
                  <c:v>-0.40191800836468783</c:v>
                </c:pt>
                <c:pt idx="21">
                  <c:v>0.50375311393584532</c:v>
                </c:pt>
                <c:pt idx="22">
                  <c:v>0.24975946042664621</c:v>
                </c:pt>
                <c:pt idx="23">
                  <c:v>-0.54234557194504651</c:v>
                </c:pt>
                <c:pt idx="24">
                  <c:v>-0.89144733693746758</c:v>
                </c:pt>
              </c:numCache>
            </c:numRef>
          </c:val>
          <c:smooth val="0"/>
        </c:ser>
        <c:ser>
          <c:idx val="3"/>
          <c:order val="3"/>
          <c:tx>
            <c:strRef>
              <c:f>Sheet1!$A$5</c:f>
              <c:strCache>
                <c:ptCount val="1"/>
                <c:pt idx="0">
                  <c:v>Y2015</c:v>
                </c:pt>
              </c:strCache>
            </c:strRef>
          </c:tx>
          <c:spPr>
            <a:ln>
              <a:solidFill>
                <a:srgbClr val="92D050"/>
              </a:solidFill>
            </a:ln>
          </c:spPr>
          <c:marker>
            <c:symbol val="circle"/>
            <c:size val="10"/>
            <c:spPr>
              <a:solidFill>
                <a:schemeClr val="bg1"/>
              </a:solidFill>
              <a:ln>
                <a:solidFill>
                  <a:srgbClr val="92D050"/>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Sheet1!$B$5:$Z$5</c:f>
              <c:numCache>
                <c:formatCode>0.00_ </c:formatCode>
                <c:ptCount val="25"/>
                <c:pt idx="0">
                  <c:v>0</c:v>
                </c:pt>
                <c:pt idx="1">
                  <c:v>-0.26698812679117889</c:v>
                </c:pt>
                <c:pt idx="2">
                  <c:v>-0.7813104254167369</c:v>
                </c:pt>
                <c:pt idx="3">
                  <c:v>-1.0217178036700303</c:v>
                </c:pt>
                <c:pt idx="4">
                  <c:v>-0.48138527096663886</c:v>
                </c:pt>
                <c:pt idx="5">
                  <c:v>-0.55274881633272654</c:v>
                </c:pt>
                <c:pt idx="6">
                  <c:v>-0.86959397885236767</c:v>
                </c:pt>
                <c:pt idx="7">
                  <c:v>-1.0310870821955698</c:v>
                </c:pt>
                <c:pt idx="8">
                  <c:v>-1.3706983405553208</c:v>
                </c:pt>
                <c:pt idx="9">
                  <c:v>1.5930759467358779</c:v>
                </c:pt>
                <c:pt idx="10">
                  <c:v>0.74490379196754386</c:v>
                </c:pt>
                <c:pt idx="11">
                  <c:v>1.4842219627143605</c:v>
                </c:pt>
                <c:pt idx="12">
                  <c:v>1.6990762743532173</c:v>
                </c:pt>
                <c:pt idx="13">
                  <c:v>5.5669068032870861E-2</c:v>
                </c:pt>
                <c:pt idx="14">
                  <c:v>-0.5746278166096741</c:v>
                </c:pt>
                <c:pt idx="15">
                  <c:v>0.96421325974247463</c:v>
                </c:pt>
                <c:pt idx="16">
                  <c:v>-0.276015358458781</c:v>
                </c:pt>
                <c:pt idx="17">
                  <c:v>0.61985328766769321</c:v>
                </c:pt>
                <c:pt idx="18">
                  <c:v>-0.98586192620307989</c:v>
                </c:pt>
                <c:pt idx="19">
                  <c:v>-0.60952806932416115</c:v>
                </c:pt>
                <c:pt idx="20">
                  <c:v>-2.534575155724117</c:v>
                </c:pt>
                <c:pt idx="21">
                  <c:v>-2.5174187125410419</c:v>
                </c:pt>
                <c:pt idx="22">
                  <c:v>-2.7291237405227986</c:v>
                </c:pt>
                <c:pt idx="23">
                  <c:v>-3.0474200587042533</c:v>
                </c:pt>
                <c:pt idx="24">
                  <c:v>-3.3843363560607242</c:v>
                </c:pt>
              </c:numCache>
            </c:numRef>
          </c:val>
          <c:smooth val="0"/>
        </c:ser>
        <c:ser>
          <c:idx val="4"/>
          <c:order val="4"/>
          <c:tx>
            <c:strRef>
              <c:f>Sheet1!$A$6</c:f>
              <c:strCache>
                <c:ptCount val="1"/>
                <c:pt idx="0">
                  <c:v>Y2016</c:v>
                </c:pt>
              </c:strCache>
            </c:strRef>
          </c:tx>
          <c:spPr>
            <a:ln>
              <a:solidFill>
                <a:srgbClr val="FF9933"/>
              </a:solidFill>
            </a:ln>
          </c:spPr>
          <c:marker>
            <c:symbol val="circle"/>
            <c:size val="10"/>
            <c:spPr>
              <a:solidFill>
                <a:schemeClr val="bg1"/>
              </a:solidFill>
              <a:ln>
                <a:solidFill>
                  <a:srgbClr val="FF9933"/>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dLbls>
            <c:dLbl>
              <c:idx val="1"/>
              <c:delete val="1"/>
            </c:dLbl>
            <c:dLbl>
              <c:idx val="3"/>
              <c:delete val="1"/>
            </c:dLbl>
            <c:dLbl>
              <c:idx val="5"/>
              <c:delete val="1"/>
            </c:dLbl>
            <c:dLbl>
              <c:idx val="7"/>
              <c:delete val="1"/>
            </c:dLbl>
            <c:dLbl>
              <c:idx val="9"/>
              <c:delete val="1"/>
            </c:dLbl>
            <c:dLbl>
              <c:idx val="11"/>
              <c:delete val="1"/>
            </c:dLbl>
            <c:dLblPos val="t"/>
            <c:showLegendKey val="0"/>
            <c:showVal val="1"/>
            <c:showCatName val="0"/>
            <c:showSerName val="0"/>
            <c:showPercent val="0"/>
            <c:showBubbleSize val="0"/>
            <c:showLeaderLines val="0"/>
          </c:dLbls>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Sheet1!$B$6:$Z$6</c:f>
              <c:numCache>
                <c:formatCode>0.00_ </c:formatCode>
                <c:ptCount val="25"/>
                <c:pt idx="0">
                  <c:v>0</c:v>
                </c:pt>
                <c:pt idx="1">
                  <c:v>-1.2402971476657365</c:v>
                </c:pt>
                <c:pt idx="2">
                  <c:v>-1.2792534285442692</c:v>
                </c:pt>
                <c:pt idx="3">
                  <c:v>-1.7180053349995728</c:v>
                </c:pt>
                <c:pt idx="4">
                  <c:v>-1.841884890117329</c:v>
                </c:pt>
                <c:pt idx="5">
                  <c:v>-1.9705926289877995</c:v>
                </c:pt>
                <c:pt idx="6">
                  <c:v>-2.3533383158224508</c:v>
                </c:pt>
                <c:pt idx="7">
                  <c:v>-2.5585499821344615</c:v>
                </c:pt>
                <c:pt idx="8">
                  <c:v>-2.5177940449324199</c:v>
                </c:pt>
                <c:pt idx="9">
                  <c:v>-1.0329116676022987</c:v>
                </c:pt>
                <c:pt idx="10">
                  <c:v>-1.7064475777532007</c:v>
                </c:pt>
                <c:pt idx="11">
                  <c:v>-0.97850163812978064</c:v>
                </c:pt>
                <c:pt idx="12">
                  <c:v>-1.0676367168390266</c:v>
                </c:pt>
              </c:numCache>
            </c:numRef>
          </c:val>
          <c:smooth val="0"/>
        </c:ser>
        <c:dLbls>
          <c:showLegendKey val="0"/>
          <c:showVal val="0"/>
          <c:showCatName val="0"/>
          <c:showSerName val="0"/>
          <c:showPercent val="0"/>
          <c:showBubbleSize val="0"/>
        </c:dLbls>
        <c:marker val="1"/>
        <c:smooth val="0"/>
        <c:axId val="268012160"/>
        <c:axId val="268026240"/>
      </c:lineChart>
      <c:catAx>
        <c:axId val="268012160"/>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25427">
            <a:solidFill>
              <a:srgbClr val="808080"/>
            </a:solidFill>
            <a:prstDash val="solid"/>
          </a:ln>
        </c:spPr>
        <c:txPr>
          <a:bodyPr rot="0" vert="horz"/>
          <a:lstStyle/>
          <a:p>
            <a:pPr>
              <a:defRPr b="0"/>
            </a:pPr>
            <a:endParaRPr lang="zh-CN"/>
          </a:p>
        </c:txPr>
        <c:crossAx val="268026240"/>
        <c:crosses val="autoZero"/>
        <c:auto val="1"/>
        <c:lblAlgn val="ctr"/>
        <c:lblOffset val="100"/>
        <c:tickLblSkip val="1"/>
        <c:tickMarkSkip val="1"/>
        <c:noMultiLvlLbl val="0"/>
      </c:catAx>
      <c:valAx>
        <c:axId val="268026240"/>
        <c:scaling>
          <c:orientation val="minMax"/>
          <c:max val="12"/>
          <c:min val="-12"/>
        </c:scaling>
        <c:delete val="0"/>
        <c:axPos val="l"/>
        <c:majorGridlines>
          <c:spPr>
            <a:ln w="13102">
              <a:solidFill>
                <a:schemeClr val="bg1">
                  <a:lumMod val="95000"/>
                </a:schemeClr>
              </a:solidFill>
              <a:prstDash val="solid"/>
            </a:ln>
          </c:spPr>
        </c:majorGridlines>
        <c:numFmt formatCode="0.0_ " sourceLinked="0"/>
        <c:majorTickMark val="none"/>
        <c:minorTickMark val="none"/>
        <c:tickLblPos val="low"/>
        <c:spPr>
          <a:noFill/>
          <a:ln w="39304">
            <a:noFill/>
            <a:prstDash val="solid"/>
          </a:ln>
        </c:spPr>
        <c:txPr>
          <a:bodyPr rot="0" vert="horz"/>
          <a:lstStyle/>
          <a:p>
            <a:pPr>
              <a:defRPr/>
            </a:pPr>
            <a:endParaRPr lang="zh-CN"/>
          </a:p>
        </c:txPr>
        <c:crossAx val="268012160"/>
        <c:crosses val="autoZero"/>
        <c:crossBetween val="between"/>
        <c:majorUnit val="4"/>
      </c:valAx>
      <c:spPr>
        <a:noFill/>
        <a:ln w="25400">
          <a:noFill/>
        </a:ln>
      </c:spPr>
    </c:plotArea>
    <c:legend>
      <c:legendPos val="t"/>
      <c:layout>
        <c:manualLayout>
          <c:xMode val="edge"/>
          <c:yMode val="edge"/>
          <c:x val="4.351551812935274E-2"/>
          <c:y val="7.5013279067361133E-2"/>
          <c:w val="0.42238636887428244"/>
          <c:h val="6.8628634497982274E-2"/>
        </c:manualLayout>
      </c:layout>
      <c:overlay val="0"/>
    </c:legend>
    <c:plotVisOnly val="1"/>
    <c:dispBlanksAs val="gap"/>
    <c:showDLblsOverMax val="0"/>
  </c:chart>
  <c:spPr>
    <a:noFill/>
    <a:ln>
      <a:no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userShapes r:id="rId2"/>
</c:chartSpace>
</file>

<file path=ppt/charts/chart19.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4469464938930774E-2"/>
          <c:y val="2.8388457521005883E-2"/>
          <c:w val="0.9503092566185255"/>
          <c:h val="0.79932316971011197"/>
        </c:manualLayout>
      </c:layout>
      <c:lineChart>
        <c:grouping val="standard"/>
        <c:varyColors val="0"/>
        <c:ser>
          <c:idx val="0"/>
          <c:order val="0"/>
          <c:tx>
            <c:strRef>
              <c:f>Sheet1!$A$2</c:f>
              <c:strCache>
                <c:ptCount val="1"/>
                <c:pt idx="0">
                  <c:v>Y2011</c:v>
                </c:pt>
              </c:strCache>
            </c:strRef>
          </c:tx>
          <c:spPr>
            <a:ln w="31783">
              <a:solidFill>
                <a:srgbClr val="BFBFBF"/>
              </a:solidFill>
              <a:prstDash val="solid"/>
            </a:ln>
            <a:effectLst/>
          </c:spPr>
          <c:marker>
            <c:symbol val="circle"/>
            <c:size val="10"/>
            <c:spPr>
              <a:solidFill>
                <a:schemeClr val="bg1"/>
              </a:solidFill>
              <a:ln>
                <a:solidFill>
                  <a:srgbClr val="BFBFBF"/>
                </a:solidFill>
                <a:prstDash val="solid"/>
              </a:ln>
              <a:effectLst/>
            </c:spPr>
          </c:marker>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Sheet1!$B$2:$Z$2</c:f>
            </c:numRef>
          </c:val>
          <c:smooth val="0"/>
        </c:ser>
        <c:ser>
          <c:idx val="1"/>
          <c:order val="1"/>
          <c:tx>
            <c:strRef>
              <c:f>Sheet1!$A$3</c:f>
              <c:strCache>
                <c:ptCount val="1"/>
                <c:pt idx="0">
                  <c:v>Y2013</c:v>
                </c:pt>
              </c:strCache>
            </c:strRef>
          </c:tx>
          <c:spPr>
            <a:ln w="31783" cmpd="sng">
              <a:solidFill>
                <a:srgbClr val="BFBFBF"/>
              </a:solidFill>
            </a:ln>
            <a:effectLst/>
          </c:spPr>
          <c:marker>
            <c:symbol val="circle"/>
            <c:size val="10"/>
            <c:spPr>
              <a:solidFill>
                <a:schemeClr val="bg1"/>
              </a:solidFill>
              <a:ln>
                <a:solidFill>
                  <a:srgbClr val="BFBFBF"/>
                </a:solidFill>
              </a:ln>
              <a:effectLst/>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Sheet1!$B$3:$Z$3</c:f>
              <c:numCache>
                <c:formatCode>0.00_ </c:formatCode>
                <c:ptCount val="25"/>
                <c:pt idx="0" formatCode="0.0_ ">
                  <c:v>0</c:v>
                </c:pt>
                <c:pt idx="1">
                  <c:v>0.93056385218969884</c:v>
                </c:pt>
                <c:pt idx="2">
                  <c:v>1.1858870711704466</c:v>
                </c:pt>
                <c:pt idx="3">
                  <c:v>1.6155416134691438</c:v>
                </c:pt>
                <c:pt idx="4">
                  <c:v>1.7264365390615259</c:v>
                </c:pt>
                <c:pt idx="5">
                  <c:v>2.0727401780367067</c:v>
                </c:pt>
                <c:pt idx="6">
                  <c:v>1.6255359690454403</c:v>
                </c:pt>
                <c:pt idx="7">
                  <c:v>1.1326114641847798</c:v>
                </c:pt>
                <c:pt idx="8">
                  <c:v>1.5207491063857432</c:v>
                </c:pt>
                <c:pt idx="9">
                  <c:v>1.8262300521343588</c:v>
                </c:pt>
                <c:pt idx="10">
                  <c:v>1.0392242603366935</c:v>
                </c:pt>
                <c:pt idx="11">
                  <c:v>0.37562821316842609</c:v>
                </c:pt>
                <c:pt idx="12">
                  <c:v>9.9433398829846739E-2</c:v>
                </c:pt>
                <c:pt idx="13">
                  <c:v>-1.2406673920998728</c:v>
                </c:pt>
                <c:pt idx="14">
                  <c:v>-0.13975850977607204</c:v>
                </c:pt>
                <c:pt idx="15">
                  <c:v>-0.1270394151994165</c:v>
                </c:pt>
                <c:pt idx="16">
                  <c:v>-0.60690712117507872</c:v>
                </c:pt>
                <c:pt idx="17">
                  <c:v>-1.3269472893554612</c:v>
                </c:pt>
                <c:pt idx="18">
                  <c:v>-1.4034871737890218</c:v>
                </c:pt>
                <c:pt idx="19">
                  <c:v>-1.1982586574968808</c:v>
                </c:pt>
                <c:pt idx="20">
                  <c:v>-0.91234626140591735</c:v>
                </c:pt>
                <c:pt idx="21">
                  <c:v>-1.1354632368741047</c:v>
                </c:pt>
                <c:pt idx="22">
                  <c:v>-1.3974512783884554</c:v>
                </c:pt>
                <c:pt idx="23">
                  <c:v>-0.96221586151127803</c:v>
                </c:pt>
                <c:pt idx="24">
                  <c:v>-0.55746654464415712</c:v>
                </c:pt>
              </c:numCache>
            </c:numRef>
          </c:val>
          <c:smooth val="0"/>
        </c:ser>
        <c:ser>
          <c:idx val="2"/>
          <c:order val="2"/>
          <c:tx>
            <c:strRef>
              <c:f>Sheet1!$A$4</c:f>
              <c:strCache>
                <c:ptCount val="1"/>
                <c:pt idx="0">
                  <c:v>Y2014</c:v>
                </c:pt>
              </c:strCache>
            </c:strRef>
          </c:tx>
          <c:spPr>
            <a:ln w="31750">
              <a:solidFill>
                <a:srgbClr val="00A4DE"/>
              </a:solidFill>
            </a:ln>
          </c:spPr>
          <c:marker>
            <c:symbol val="circle"/>
            <c:size val="10"/>
            <c:spPr>
              <a:solidFill>
                <a:schemeClr val="bg1"/>
              </a:solidFill>
              <a:ln>
                <a:solidFill>
                  <a:srgbClr val="00A4DE"/>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Sheet1!$B$4:$Z$4</c:f>
              <c:numCache>
                <c:formatCode>0.00_ </c:formatCode>
                <c:ptCount val="25"/>
                <c:pt idx="0">
                  <c:v>0</c:v>
                </c:pt>
                <c:pt idx="1">
                  <c:v>1.3113271601249288</c:v>
                </c:pt>
                <c:pt idx="2">
                  <c:v>1.1960084515428098</c:v>
                </c:pt>
                <c:pt idx="3">
                  <c:v>1.1810279950199718</c:v>
                </c:pt>
                <c:pt idx="4">
                  <c:v>0.95299303362659671</c:v>
                </c:pt>
                <c:pt idx="5">
                  <c:v>0.99382821991714754</c:v>
                </c:pt>
                <c:pt idx="6">
                  <c:v>0.62846152638264763</c:v>
                </c:pt>
                <c:pt idx="7">
                  <c:v>0.69252196592557447</c:v>
                </c:pt>
                <c:pt idx="8">
                  <c:v>0.43601946641413752</c:v>
                </c:pt>
                <c:pt idx="9">
                  <c:v>0.45190895844772533</c:v>
                </c:pt>
                <c:pt idx="10">
                  <c:v>0.23184940676171276</c:v>
                </c:pt>
                <c:pt idx="11">
                  <c:v>2.3890723205989801E-2</c:v>
                </c:pt>
                <c:pt idx="12">
                  <c:v>-0.21278476231411375</c:v>
                </c:pt>
                <c:pt idx="13">
                  <c:v>-0.21887679904409327</c:v>
                </c:pt>
                <c:pt idx="14">
                  <c:v>-0.67796054303123932</c:v>
                </c:pt>
                <c:pt idx="15">
                  <c:v>-0.50484599294475663</c:v>
                </c:pt>
                <c:pt idx="16">
                  <c:v>-0.78368495700873086</c:v>
                </c:pt>
                <c:pt idx="17">
                  <c:v>-1.445226795148411</c:v>
                </c:pt>
                <c:pt idx="18">
                  <c:v>-1.507828998747512</c:v>
                </c:pt>
                <c:pt idx="19">
                  <c:v>-1.4276968506172418</c:v>
                </c:pt>
                <c:pt idx="20">
                  <c:v>-1.7022075560604704</c:v>
                </c:pt>
                <c:pt idx="21">
                  <c:v>-1.0189822947440046</c:v>
                </c:pt>
                <c:pt idx="22">
                  <c:v>-1.2592736240704556</c:v>
                </c:pt>
                <c:pt idx="23">
                  <c:v>-1.3496240513729048</c:v>
                </c:pt>
                <c:pt idx="24">
                  <c:v>-1.5353430397684964</c:v>
                </c:pt>
              </c:numCache>
            </c:numRef>
          </c:val>
          <c:smooth val="0"/>
        </c:ser>
        <c:ser>
          <c:idx val="3"/>
          <c:order val="3"/>
          <c:tx>
            <c:strRef>
              <c:f>Sheet1!$A$5</c:f>
              <c:strCache>
                <c:ptCount val="1"/>
                <c:pt idx="0">
                  <c:v>Y2015</c:v>
                </c:pt>
              </c:strCache>
            </c:strRef>
          </c:tx>
          <c:spPr>
            <a:ln>
              <a:solidFill>
                <a:srgbClr val="92D050"/>
              </a:solidFill>
            </a:ln>
          </c:spPr>
          <c:marker>
            <c:symbol val="circle"/>
            <c:size val="10"/>
            <c:spPr>
              <a:solidFill>
                <a:schemeClr val="bg1"/>
              </a:solidFill>
              <a:ln>
                <a:solidFill>
                  <a:srgbClr val="92D050"/>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Sheet1!$B$5:$Z$5</c:f>
              <c:numCache>
                <c:formatCode>0.00_ </c:formatCode>
                <c:ptCount val="25"/>
                <c:pt idx="0">
                  <c:v>0</c:v>
                </c:pt>
                <c:pt idx="1">
                  <c:v>0.47892130671244026</c:v>
                </c:pt>
                <c:pt idx="2">
                  <c:v>0.38784837892579221</c:v>
                </c:pt>
                <c:pt idx="3">
                  <c:v>0.97715306986140893</c:v>
                </c:pt>
                <c:pt idx="4">
                  <c:v>0.82075013334100921</c:v>
                </c:pt>
                <c:pt idx="5">
                  <c:v>0.75409930819819138</c:v>
                </c:pt>
                <c:pt idx="6">
                  <c:v>0.43161740119728809</c:v>
                </c:pt>
                <c:pt idx="7">
                  <c:v>0.57597437247016037</c:v>
                </c:pt>
                <c:pt idx="8">
                  <c:v>0.21844041257315724</c:v>
                </c:pt>
                <c:pt idx="9">
                  <c:v>0.77494677441216009</c:v>
                </c:pt>
                <c:pt idx="10">
                  <c:v>-7.3213730509805661E-2</c:v>
                </c:pt>
                <c:pt idx="11">
                  <c:v>-0.97064311254507785</c:v>
                </c:pt>
                <c:pt idx="12">
                  <c:v>-0.75382978827593283</c:v>
                </c:pt>
                <c:pt idx="13">
                  <c:v>-2.2430026326786656</c:v>
                </c:pt>
                <c:pt idx="14">
                  <c:v>-1.7855892855706983</c:v>
                </c:pt>
                <c:pt idx="15">
                  <c:v>-1.950235135871883</c:v>
                </c:pt>
                <c:pt idx="16">
                  <c:v>-2.7318682312432481</c:v>
                </c:pt>
                <c:pt idx="17">
                  <c:v>-2.8142000272350458</c:v>
                </c:pt>
                <c:pt idx="18">
                  <c:v>-2.9637172010493429</c:v>
                </c:pt>
                <c:pt idx="19">
                  <c:v>-3.9187945150738193</c:v>
                </c:pt>
                <c:pt idx="20">
                  <c:v>-3.5846358514927741</c:v>
                </c:pt>
                <c:pt idx="21">
                  <c:v>-3.8663903475660453</c:v>
                </c:pt>
                <c:pt idx="22">
                  <c:v>-4.1768998642303687</c:v>
                </c:pt>
                <c:pt idx="23">
                  <c:v>-4.194555847039692</c:v>
                </c:pt>
                <c:pt idx="24">
                  <c:v>-4.3649249632569447</c:v>
                </c:pt>
              </c:numCache>
            </c:numRef>
          </c:val>
          <c:smooth val="0"/>
        </c:ser>
        <c:ser>
          <c:idx val="4"/>
          <c:order val="4"/>
          <c:tx>
            <c:strRef>
              <c:f>Sheet1!$A$6</c:f>
              <c:strCache>
                <c:ptCount val="1"/>
                <c:pt idx="0">
                  <c:v>Y2016</c:v>
                </c:pt>
              </c:strCache>
            </c:strRef>
          </c:tx>
          <c:spPr>
            <a:ln>
              <a:solidFill>
                <a:srgbClr val="FF9933"/>
              </a:solidFill>
            </a:ln>
          </c:spPr>
          <c:marker>
            <c:symbol val="circle"/>
            <c:size val="10"/>
            <c:spPr>
              <a:solidFill>
                <a:schemeClr val="bg1"/>
              </a:solidFill>
              <a:ln>
                <a:solidFill>
                  <a:srgbClr val="FF9933"/>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dLbls>
            <c:dLbl>
              <c:idx val="1"/>
              <c:delete val="1"/>
            </c:dLbl>
            <c:dLbl>
              <c:idx val="3"/>
              <c:delete val="1"/>
            </c:dLbl>
            <c:dLbl>
              <c:idx val="5"/>
              <c:delete val="1"/>
            </c:dLbl>
            <c:dLbl>
              <c:idx val="7"/>
              <c:delete val="1"/>
            </c:dLbl>
            <c:dLbl>
              <c:idx val="9"/>
              <c:delete val="1"/>
            </c:dLbl>
            <c:dLbl>
              <c:idx val="11"/>
              <c:delete val="1"/>
            </c:dLbl>
            <c:dLblPos val="t"/>
            <c:showLegendKey val="0"/>
            <c:showVal val="1"/>
            <c:showCatName val="0"/>
            <c:showSerName val="0"/>
            <c:showPercent val="0"/>
            <c:showBubbleSize val="0"/>
            <c:showLeaderLines val="0"/>
          </c:dLbls>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Sheet1!$B$6:$Z$6</c:f>
              <c:numCache>
                <c:formatCode>0.00_ </c:formatCode>
                <c:ptCount val="25"/>
                <c:pt idx="0">
                  <c:v>0</c:v>
                </c:pt>
                <c:pt idx="1">
                  <c:v>-1.4252391428119853</c:v>
                </c:pt>
                <c:pt idx="2">
                  <c:v>-1.444838815039363</c:v>
                </c:pt>
                <c:pt idx="3">
                  <c:v>-1.2272874839275245</c:v>
                </c:pt>
                <c:pt idx="4">
                  <c:v>-1.1389942202507837</c:v>
                </c:pt>
                <c:pt idx="5">
                  <c:v>-1.2859849219848098</c:v>
                </c:pt>
                <c:pt idx="6">
                  <c:v>-1.7207683329149193</c:v>
                </c:pt>
                <c:pt idx="7">
                  <c:v>-1.4576623703314415</c:v>
                </c:pt>
                <c:pt idx="8">
                  <c:v>-1.9068814307550821</c:v>
                </c:pt>
                <c:pt idx="9">
                  <c:v>-1.8422742831400996</c:v>
                </c:pt>
                <c:pt idx="10">
                  <c:v>-2.1476047981594442</c:v>
                </c:pt>
                <c:pt idx="11">
                  <c:v>-2.4697103828250415</c:v>
                </c:pt>
                <c:pt idx="12">
                  <c:v>-2.5449443104440168</c:v>
                </c:pt>
              </c:numCache>
            </c:numRef>
          </c:val>
          <c:smooth val="0"/>
        </c:ser>
        <c:dLbls>
          <c:showLegendKey val="0"/>
          <c:showVal val="0"/>
          <c:showCatName val="0"/>
          <c:showSerName val="0"/>
          <c:showPercent val="0"/>
          <c:showBubbleSize val="0"/>
        </c:dLbls>
        <c:marker val="1"/>
        <c:smooth val="0"/>
        <c:axId val="266454528"/>
        <c:axId val="266456064"/>
      </c:lineChart>
      <c:catAx>
        <c:axId val="266454528"/>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25427">
            <a:solidFill>
              <a:srgbClr val="808080"/>
            </a:solidFill>
            <a:prstDash val="solid"/>
          </a:ln>
        </c:spPr>
        <c:txPr>
          <a:bodyPr rot="0" vert="horz"/>
          <a:lstStyle/>
          <a:p>
            <a:pPr>
              <a:defRPr b="0"/>
            </a:pPr>
            <a:endParaRPr lang="zh-CN"/>
          </a:p>
        </c:txPr>
        <c:crossAx val="266456064"/>
        <c:crosses val="autoZero"/>
        <c:auto val="1"/>
        <c:lblAlgn val="ctr"/>
        <c:lblOffset val="100"/>
        <c:tickLblSkip val="1"/>
        <c:tickMarkSkip val="1"/>
        <c:noMultiLvlLbl val="0"/>
      </c:catAx>
      <c:valAx>
        <c:axId val="266456064"/>
        <c:scaling>
          <c:orientation val="minMax"/>
          <c:max val="7"/>
          <c:min val="-7"/>
        </c:scaling>
        <c:delete val="0"/>
        <c:axPos val="l"/>
        <c:majorGridlines>
          <c:spPr>
            <a:ln w="13102">
              <a:solidFill>
                <a:schemeClr val="bg1">
                  <a:lumMod val="95000"/>
                </a:schemeClr>
              </a:solidFill>
              <a:prstDash val="solid"/>
            </a:ln>
          </c:spPr>
        </c:majorGridlines>
        <c:numFmt formatCode="0.0_ " sourceLinked="0"/>
        <c:majorTickMark val="none"/>
        <c:minorTickMark val="none"/>
        <c:tickLblPos val="low"/>
        <c:spPr>
          <a:noFill/>
          <a:ln w="39304">
            <a:noFill/>
            <a:prstDash val="solid"/>
          </a:ln>
        </c:spPr>
        <c:txPr>
          <a:bodyPr rot="0" vert="horz"/>
          <a:lstStyle/>
          <a:p>
            <a:pPr>
              <a:defRPr/>
            </a:pPr>
            <a:endParaRPr lang="zh-CN"/>
          </a:p>
        </c:txPr>
        <c:crossAx val="266454528"/>
        <c:crosses val="autoZero"/>
        <c:crossBetween val="between"/>
        <c:majorUnit val="2"/>
      </c:valAx>
      <c:spPr>
        <a:noFill/>
        <a:ln w="25409">
          <a:noFill/>
        </a:ln>
      </c:spPr>
    </c:plotArea>
    <c:legend>
      <c:legendPos val="t"/>
      <c:layout>
        <c:manualLayout>
          <c:xMode val="edge"/>
          <c:yMode val="edge"/>
          <c:x val="4.3503875007749986E-2"/>
          <c:y val="7.0609346420819868E-2"/>
          <c:w val="0.41929319858639447"/>
          <c:h val="6.8888644997831497E-2"/>
        </c:manualLayout>
      </c:layout>
      <c:overlay val="0"/>
    </c:legend>
    <c:plotVisOnly val="1"/>
    <c:dispBlanksAs val="gap"/>
    <c:showDLblsOverMax val="0"/>
  </c:chart>
  <c:spPr>
    <a:noFill/>
    <a:ln>
      <a:no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userShapes r:id="rId2"/>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0400815049976495"/>
          <c:y val="0.13415491668192639"/>
          <c:w val="0.85825673995586949"/>
          <c:h val="0.71538017050194258"/>
        </c:manualLayout>
      </c:layout>
      <c:barChart>
        <c:barDir val="col"/>
        <c:grouping val="clustered"/>
        <c:varyColors val="0"/>
        <c:ser>
          <c:idx val="0"/>
          <c:order val="0"/>
          <c:tx>
            <c:strRef>
              <c:f>Sheet1!$A$2</c:f>
              <c:strCache>
                <c:ptCount val="1"/>
                <c:pt idx="0">
                  <c:v>16年5月市场份额</c:v>
                </c:pt>
              </c:strCache>
            </c:strRef>
          </c:tx>
          <c:spPr>
            <a:solidFill>
              <a:srgbClr val="BFBFBF"/>
            </a:solidFill>
            <a:ln w="9525">
              <a:solidFill>
                <a:prstClr val="white"/>
              </a:solidFill>
              <a:prstDash val="solid"/>
            </a:ln>
            <a:effectLst>
              <a:outerShdw blurRad="40005" dist="20320" dir="5400000" algn="l" rotWithShape="0">
                <a:prstClr val="black">
                  <a:alpha val="38000"/>
                </a:prstClr>
              </a:outerShdw>
            </a:effectLst>
          </c:spPr>
          <c:invertIfNegative val="0"/>
          <c:cat>
            <c:strRef>
              <c:f>Sheet1!$B$1:$H$1</c:f>
              <c:strCache>
                <c:ptCount val="7"/>
                <c:pt idx="0">
                  <c:v>A00</c:v>
                </c:pt>
                <c:pt idx="1">
                  <c:v>A0</c:v>
                </c:pt>
                <c:pt idx="2">
                  <c:v>A</c:v>
                </c:pt>
                <c:pt idx="3">
                  <c:v>B</c:v>
                </c:pt>
                <c:pt idx="4">
                  <c:v>C</c:v>
                </c:pt>
                <c:pt idx="5">
                  <c:v>MPV</c:v>
                </c:pt>
                <c:pt idx="6">
                  <c:v>SUV</c:v>
                </c:pt>
              </c:strCache>
            </c:strRef>
          </c:cat>
          <c:val>
            <c:numRef>
              <c:f>Sheet1!$B$2:$H$2</c:f>
              <c:numCache>
                <c:formatCode>0.00%</c:formatCode>
                <c:ptCount val="7"/>
                <c:pt idx="0">
                  <c:v>4.7383886734966461E-3</c:v>
                </c:pt>
                <c:pt idx="1">
                  <c:v>6.6923693387337821E-2</c:v>
                </c:pt>
                <c:pt idx="2">
                  <c:v>0.37659540673034575</c:v>
                </c:pt>
                <c:pt idx="3">
                  <c:v>0.10502429480098478</c:v>
                </c:pt>
                <c:pt idx="4">
                  <c:v>2.3838506357079424E-2</c:v>
                </c:pt>
                <c:pt idx="5">
                  <c:v>5.4089684997870147E-2</c:v>
                </c:pt>
                <c:pt idx="6">
                  <c:v>0.36879002505288544</c:v>
                </c:pt>
              </c:numCache>
            </c:numRef>
          </c:val>
        </c:ser>
        <c:ser>
          <c:idx val="1"/>
          <c:order val="1"/>
          <c:tx>
            <c:strRef>
              <c:f>Sheet1!$A$3</c:f>
              <c:strCache>
                <c:ptCount val="1"/>
                <c:pt idx="0">
                  <c:v>16年6月市场份额</c:v>
                </c:pt>
              </c:strCache>
            </c:strRef>
          </c:tx>
          <c:spPr>
            <a:solidFill>
              <a:srgbClr val="275C9D"/>
            </a:solidFill>
            <a:ln>
              <a:solidFill>
                <a:schemeClr val="bg1"/>
              </a:solidFill>
            </a:ln>
            <a:effectLst>
              <a:outerShdw blurRad="40005" dist="20320" dir="5400000" rotWithShape="0">
                <a:prstClr val="black">
                  <a:alpha val="38000"/>
                </a:prstClr>
              </a:outerShdw>
            </a:effectLst>
          </c:spPr>
          <c:invertIfNegative val="0"/>
          <c:cat>
            <c:strRef>
              <c:f>Sheet1!$B$1:$H$1</c:f>
              <c:strCache>
                <c:ptCount val="7"/>
                <c:pt idx="0">
                  <c:v>A00</c:v>
                </c:pt>
                <c:pt idx="1">
                  <c:v>A0</c:v>
                </c:pt>
                <c:pt idx="2">
                  <c:v>A</c:v>
                </c:pt>
                <c:pt idx="3">
                  <c:v>B</c:v>
                </c:pt>
                <c:pt idx="4">
                  <c:v>C</c:v>
                </c:pt>
                <c:pt idx="5">
                  <c:v>MPV</c:v>
                </c:pt>
                <c:pt idx="6">
                  <c:v>SUV</c:v>
                </c:pt>
              </c:strCache>
            </c:strRef>
          </c:cat>
          <c:val>
            <c:numRef>
              <c:f>Sheet1!$B$3:$H$3</c:f>
              <c:numCache>
                <c:formatCode>0.00%</c:formatCode>
                <c:ptCount val="7"/>
                <c:pt idx="0">
                  <c:v>3.9466668179342895E-3</c:v>
                </c:pt>
                <c:pt idx="1">
                  <c:v>6.5885794835723363E-2</c:v>
                </c:pt>
                <c:pt idx="2">
                  <c:v>0.3959344935559993</c:v>
                </c:pt>
                <c:pt idx="3">
                  <c:v>0.10740946632782719</c:v>
                </c:pt>
                <c:pt idx="4">
                  <c:v>2.5029355373025957E-2</c:v>
                </c:pt>
                <c:pt idx="5">
                  <c:v>5.1987372935196952E-2</c:v>
                </c:pt>
                <c:pt idx="6">
                  <c:v>0.34980685015429297</c:v>
                </c:pt>
              </c:numCache>
            </c:numRef>
          </c:val>
        </c:ser>
        <c:dLbls>
          <c:showLegendKey val="0"/>
          <c:showVal val="0"/>
          <c:showCatName val="0"/>
          <c:showSerName val="0"/>
          <c:showPercent val="0"/>
          <c:showBubbleSize val="0"/>
        </c:dLbls>
        <c:gapWidth val="100"/>
        <c:axId val="205969664"/>
        <c:axId val="206123008"/>
      </c:barChart>
      <c:lineChart>
        <c:grouping val="standard"/>
        <c:varyColors val="0"/>
        <c:ser>
          <c:idx val="2"/>
          <c:order val="2"/>
          <c:tx>
            <c:strRef>
              <c:f>Sheet1!$A$4</c:f>
              <c:strCache>
                <c:ptCount val="1"/>
                <c:pt idx="0">
                  <c:v>月度份额差值</c:v>
                </c:pt>
              </c:strCache>
            </c:strRef>
          </c:tx>
          <c:spPr>
            <a:ln w="12678">
              <a:solidFill>
                <a:srgbClr val="FF5C00"/>
              </a:solidFill>
              <a:prstDash val="sysDash"/>
            </a:ln>
            <a:effectLst/>
          </c:spPr>
          <c:marker>
            <c:symbol val="triangle"/>
            <c:size val="5"/>
            <c:spPr>
              <a:solidFill>
                <a:srgbClr val="FF5C00"/>
              </a:solidFill>
              <a:ln w="6350">
                <a:solidFill>
                  <a:schemeClr val="bg1"/>
                </a:solidFill>
                <a:prstDash val="solid"/>
              </a:ln>
              <a:effectLst/>
            </c:spPr>
          </c:marker>
          <c:dLbls>
            <c:dLbl>
              <c:idx val="0"/>
              <c:layout>
                <c:manualLayout>
                  <c:x val="-6.8278789825653857E-2"/>
                  <c:y val="-6.2015503875968991E-2"/>
                </c:manualLayout>
              </c:layout>
              <c:dLblPos val="r"/>
              <c:showLegendKey val="0"/>
              <c:showVal val="1"/>
              <c:showCatName val="0"/>
              <c:showSerName val="0"/>
              <c:showPercent val="0"/>
              <c:showBubbleSize val="0"/>
            </c:dLbl>
            <c:dLbl>
              <c:idx val="1"/>
              <c:layout>
                <c:manualLayout>
                  <c:x val="-6.258889067351607E-2"/>
                  <c:y val="-7.2351421188633011E-2"/>
                </c:manualLayout>
              </c:layout>
              <c:tx>
                <c:rich>
                  <a:bodyPr/>
                  <a:lstStyle/>
                  <a:p>
                    <a:r>
                      <a:rPr lang="en-US" altLang="en-US" dirty="0" smtClean="0"/>
                      <a:t>0.1%</a:t>
                    </a:r>
                    <a:endParaRPr lang="en-US" altLang="en-US" dirty="0"/>
                  </a:p>
                </c:rich>
              </c:tx>
              <c:dLblPos val="r"/>
              <c:showLegendKey val="0"/>
              <c:showVal val="1"/>
              <c:showCatName val="0"/>
              <c:showSerName val="0"/>
              <c:showPercent val="0"/>
              <c:showBubbleSize val="0"/>
            </c:dLbl>
            <c:dLbl>
              <c:idx val="2"/>
              <c:layout>
                <c:manualLayout>
                  <c:x val="-5.4054054054054092E-2"/>
                  <c:y val="-0.11502814451096674"/>
                </c:manualLayout>
              </c:layout>
              <c:dLblPos val="r"/>
              <c:showLegendKey val="0"/>
              <c:showVal val="1"/>
              <c:showCatName val="0"/>
              <c:showSerName val="0"/>
              <c:showPercent val="0"/>
              <c:showBubbleSize val="0"/>
            </c:dLbl>
            <c:dLbl>
              <c:idx val="3"/>
              <c:layout>
                <c:manualLayout>
                  <c:x val="-4.8364142793171465E-2"/>
                  <c:y val="-6.2015503875968991E-2"/>
                </c:manualLayout>
              </c:layout>
              <c:dLblPos val="r"/>
              <c:showLegendKey val="0"/>
              <c:showVal val="1"/>
              <c:showCatName val="0"/>
              <c:showSerName val="0"/>
              <c:showPercent val="0"/>
              <c:showBubbleSize val="0"/>
            </c:dLbl>
            <c:dLbl>
              <c:idx val="4"/>
              <c:layout>
                <c:manualLayout>
                  <c:x val="-4.2674243641033692E-2"/>
                  <c:y val="-5.1679586563306845E-2"/>
                </c:manualLayout>
              </c:layout>
              <c:dLblPos val="r"/>
              <c:showLegendKey val="0"/>
              <c:showVal val="1"/>
              <c:showCatName val="0"/>
              <c:showSerName val="0"/>
              <c:showPercent val="0"/>
              <c:showBubbleSize val="0"/>
            </c:dLbl>
            <c:dLbl>
              <c:idx val="5"/>
              <c:layout>
                <c:manualLayout>
                  <c:x val="-6.8278789825653871E-2"/>
                  <c:y val="-5.6847545219638244E-2"/>
                </c:manualLayout>
              </c:layout>
              <c:dLblPos val="r"/>
              <c:showLegendKey val="0"/>
              <c:showVal val="1"/>
              <c:showCatName val="0"/>
              <c:showSerName val="0"/>
              <c:showPercent val="0"/>
              <c:showBubbleSize val="0"/>
            </c:dLbl>
            <c:dLbl>
              <c:idx val="6"/>
              <c:layout>
                <c:manualLayout>
                  <c:x val="-5.6898991521378534E-2"/>
                  <c:y val="-5.1679586563306845E-2"/>
                </c:manualLayout>
              </c:layout>
              <c:dLblPos val="r"/>
              <c:showLegendKey val="0"/>
              <c:showVal val="1"/>
              <c:showCatName val="0"/>
              <c:showSerName val="0"/>
              <c:showPercent val="0"/>
              <c:showBubbleSize val="0"/>
            </c:dLbl>
            <c:txPr>
              <a:bodyPr/>
              <a:lstStyle/>
              <a:p>
                <a:pPr>
                  <a:defRPr sz="1000">
                    <a:latin typeface="+mn-lt"/>
                  </a:defRPr>
                </a:pPr>
                <a:endParaRPr lang="zh-CN"/>
              </a:p>
            </c:txPr>
            <c:showLegendKey val="0"/>
            <c:showVal val="1"/>
            <c:showCatName val="0"/>
            <c:showSerName val="0"/>
            <c:showPercent val="0"/>
            <c:showBubbleSize val="0"/>
            <c:showLeaderLines val="0"/>
          </c:dLbls>
          <c:cat>
            <c:strRef>
              <c:f>Sheet1!$B$1:$H$1</c:f>
              <c:strCache>
                <c:ptCount val="7"/>
                <c:pt idx="0">
                  <c:v>A00</c:v>
                </c:pt>
                <c:pt idx="1">
                  <c:v>A0</c:v>
                </c:pt>
                <c:pt idx="2">
                  <c:v>A</c:v>
                </c:pt>
                <c:pt idx="3">
                  <c:v>B</c:v>
                </c:pt>
                <c:pt idx="4">
                  <c:v>C</c:v>
                </c:pt>
                <c:pt idx="5">
                  <c:v>MPV</c:v>
                </c:pt>
                <c:pt idx="6">
                  <c:v>SUV</c:v>
                </c:pt>
              </c:strCache>
            </c:strRef>
          </c:cat>
          <c:val>
            <c:numRef>
              <c:f>Sheet1!$B$4:$H$4</c:f>
              <c:numCache>
                <c:formatCode>0.0%</c:formatCode>
                <c:ptCount val="7"/>
                <c:pt idx="0">
                  <c:v>-7.9172185556235664E-4</c:v>
                </c:pt>
                <c:pt idx="1">
                  <c:v>-1.0378985516144579E-3</c:v>
                </c:pt>
                <c:pt idx="2">
                  <c:v>1.9339086825653551E-2</c:v>
                </c:pt>
                <c:pt idx="3">
                  <c:v>2.3851715268424084E-3</c:v>
                </c:pt>
                <c:pt idx="4">
                  <c:v>5.9679302870883303E-4</c:v>
                </c:pt>
                <c:pt idx="5">
                  <c:v>-2.102312062673195E-3</c:v>
                </c:pt>
                <c:pt idx="6">
                  <c:v>-1.898317489859247E-2</c:v>
                </c:pt>
              </c:numCache>
            </c:numRef>
          </c:val>
          <c:smooth val="0"/>
        </c:ser>
        <c:dLbls>
          <c:showLegendKey val="0"/>
          <c:showVal val="0"/>
          <c:showCatName val="0"/>
          <c:showSerName val="0"/>
          <c:showPercent val="0"/>
          <c:showBubbleSize val="0"/>
        </c:dLbls>
        <c:marker val="1"/>
        <c:smooth val="0"/>
        <c:axId val="206124544"/>
        <c:axId val="206126080"/>
      </c:lineChart>
      <c:catAx>
        <c:axId val="205969664"/>
        <c:scaling>
          <c:orientation val="minMax"/>
        </c:scaling>
        <c:delete val="0"/>
        <c:axPos val="b"/>
        <c:numFmt formatCode="General" sourceLinked="1"/>
        <c:majorTickMark val="none"/>
        <c:minorTickMark val="none"/>
        <c:tickLblPos val="nextTo"/>
        <c:spPr>
          <a:ln w="3169">
            <a:solidFill>
              <a:schemeClr val="bg1">
                <a:lumMod val="50000"/>
              </a:schemeClr>
            </a:solidFill>
            <a:prstDash val="solid"/>
          </a:ln>
        </c:spPr>
        <c:txPr>
          <a:bodyPr rot="0" vert="horz"/>
          <a:lstStyle/>
          <a:p>
            <a:pPr>
              <a:defRPr sz="997"/>
            </a:pPr>
            <a:endParaRPr lang="zh-CN"/>
          </a:p>
        </c:txPr>
        <c:crossAx val="206123008"/>
        <c:crosses val="autoZero"/>
        <c:auto val="1"/>
        <c:lblAlgn val="ctr"/>
        <c:lblOffset val="100"/>
        <c:tickLblSkip val="1"/>
        <c:tickMarkSkip val="1"/>
        <c:noMultiLvlLbl val="0"/>
      </c:catAx>
      <c:valAx>
        <c:axId val="206123008"/>
        <c:scaling>
          <c:orientation val="minMax"/>
          <c:max val="0.60000000000000064"/>
          <c:min val="0"/>
        </c:scaling>
        <c:delete val="0"/>
        <c:axPos val="l"/>
        <c:numFmt formatCode="0.0%" sourceLinked="0"/>
        <c:majorTickMark val="out"/>
        <c:minorTickMark val="none"/>
        <c:tickLblPos val="nextTo"/>
        <c:spPr>
          <a:ln w="12678">
            <a:solidFill>
              <a:srgbClr val="969696"/>
            </a:solidFill>
            <a:prstDash val="solid"/>
          </a:ln>
        </c:spPr>
        <c:txPr>
          <a:bodyPr rot="0" vert="horz"/>
          <a:lstStyle/>
          <a:p>
            <a:pPr>
              <a:defRPr sz="897" b="0"/>
            </a:pPr>
            <a:endParaRPr lang="zh-CN"/>
          </a:p>
        </c:txPr>
        <c:crossAx val="205969664"/>
        <c:crosses val="autoZero"/>
        <c:crossBetween val="between"/>
        <c:majorUnit val="0.1"/>
      </c:valAx>
      <c:catAx>
        <c:axId val="206124544"/>
        <c:scaling>
          <c:orientation val="minMax"/>
        </c:scaling>
        <c:delete val="1"/>
        <c:axPos val="b"/>
        <c:majorTickMark val="out"/>
        <c:minorTickMark val="none"/>
        <c:tickLblPos val="none"/>
        <c:crossAx val="206126080"/>
        <c:crosses val="autoZero"/>
        <c:auto val="1"/>
        <c:lblAlgn val="ctr"/>
        <c:lblOffset val="100"/>
        <c:noMultiLvlLbl val="0"/>
      </c:catAx>
      <c:valAx>
        <c:axId val="206126080"/>
        <c:scaling>
          <c:orientation val="minMax"/>
          <c:max val="5.0000000000000024E-2"/>
          <c:min val="-0.12000000000000002"/>
        </c:scaling>
        <c:delete val="0"/>
        <c:axPos val="r"/>
        <c:numFmt formatCode="0.0%" sourceLinked="1"/>
        <c:majorTickMark val="none"/>
        <c:minorTickMark val="none"/>
        <c:tickLblPos val="none"/>
        <c:crossAx val="206124544"/>
        <c:crosses val="max"/>
        <c:crossBetween val="between"/>
      </c:valAx>
      <c:spPr>
        <a:noFill/>
        <a:ln w="25385">
          <a:noFill/>
        </a:ln>
      </c:spPr>
    </c:plotArea>
    <c:legend>
      <c:legendPos val="r"/>
      <c:layout>
        <c:manualLayout>
          <c:xMode val="edge"/>
          <c:yMode val="edge"/>
          <c:x val="9.2002105711181531E-2"/>
          <c:y val="2.4316685481678021E-2"/>
          <c:w val="0.87385849172836361"/>
          <c:h val="6.6242161556399712E-2"/>
        </c:manualLayout>
      </c:layout>
      <c:overlay val="0"/>
      <c:spPr>
        <a:noFill/>
        <a:ln w="25353">
          <a:noFill/>
        </a:ln>
      </c:spPr>
      <c:txPr>
        <a:bodyPr/>
        <a:lstStyle/>
        <a:p>
          <a:pPr>
            <a:defRPr sz="900" b="0"/>
          </a:pPr>
          <a:endParaRPr lang="zh-CN"/>
        </a:p>
      </c:txPr>
    </c:legend>
    <c:plotVisOnly val="1"/>
    <c:dispBlanksAs val="gap"/>
    <c:showDLblsOverMax val="0"/>
  </c:chart>
  <c:spPr>
    <a:noFill/>
    <a:ln>
      <a:noFill/>
    </a:ln>
  </c:spPr>
  <c:txPr>
    <a:bodyPr/>
    <a:lstStyle/>
    <a:p>
      <a:pPr>
        <a:defRPr sz="1072" b="1" i="0" u="none" strike="noStrike" baseline="0">
          <a:solidFill>
            <a:schemeClr val="tx1"/>
          </a:solidFill>
          <a:latin typeface="+mn-lt"/>
          <a:ea typeface="华文细黑" pitchFamily="2" charset="-122"/>
          <a:cs typeface="宋体"/>
        </a:defRPr>
      </a:pPr>
      <a:endParaRPr lang="zh-CN"/>
    </a:p>
  </c:txPr>
  <c:externalData r:id="rId1">
    <c:autoUpdate val="0"/>
  </c:externalData>
</c:chartSpace>
</file>

<file path=ppt/charts/chart20.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4985167785848905"/>
          <c:y val="0.17600750440772606"/>
          <c:w val="0.74031579541226356"/>
          <c:h val="0.64034894171209622"/>
        </c:manualLayout>
      </c:layout>
      <c:barChart>
        <c:barDir val="col"/>
        <c:grouping val="clustered"/>
        <c:varyColors val="0"/>
        <c:ser>
          <c:idx val="0"/>
          <c:order val="0"/>
          <c:tx>
            <c:strRef>
              <c:f>Sheet1!$A$2</c:f>
              <c:strCache>
                <c:ptCount val="1"/>
                <c:pt idx="0">
                  <c:v>2015成交均价</c:v>
                </c:pt>
              </c:strCache>
            </c:strRef>
          </c:tx>
          <c:spPr>
            <a:solidFill>
              <a:srgbClr val="BFBFBF"/>
            </a:solidFill>
            <a:ln>
              <a:solidFill>
                <a:prstClr val="white"/>
              </a:solidFill>
            </a:ln>
            <a:effectLst>
              <a:outerShdw blurRad="40005" dist="20320" dir="5400000" algn="tl" rotWithShape="0">
                <a:prstClr val="black">
                  <a:alpha val="38000"/>
                </a:prstClr>
              </a:outerShdw>
            </a:effectLst>
          </c:spPr>
          <c:invertIfNegative val="0"/>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Sheet1!$B$2:$M$2</c:f>
              <c:numCache>
                <c:formatCode>#,##0_);[Red]\(#,##0\)</c:formatCode>
                <c:ptCount val="12"/>
                <c:pt idx="0">
                  <c:v>138906.07241927562</c:v>
                </c:pt>
                <c:pt idx="1">
                  <c:v>138775.91502648866</c:v>
                </c:pt>
                <c:pt idx="2">
                  <c:v>138033.15521339377</c:v>
                </c:pt>
                <c:pt idx="3" formatCode="_ * #,##0_ ;_ * \-#,##0_ ;_ * &quot;-&quot;??_ ;_ @_ ">
                  <c:v>136961.90231105761</c:v>
                </c:pt>
                <c:pt idx="4" formatCode="_ * #,##0_ ;_ * \-#,##0_ ;_ * &quot;-&quot;??_ ;_ @_ ">
                  <c:v>134437.86171902949</c:v>
                </c:pt>
                <c:pt idx="5">
                  <c:v>133327.84757284448</c:v>
                </c:pt>
                <c:pt idx="6">
                  <c:v>132553.3723221223</c:v>
                </c:pt>
                <c:pt idx="7">
                  <c:v>130360.51517926516</c:v>
                </c:pt>
                <c:pt idx="8">
                  <c:v>134750.51517926517</c:v>
                </c:pt>
                <c:pt idx="9">
                  <c:v>131506.85813638999</c:v>
                </c:pt>
                <c:pt idx="10">
                  <c:v>128447.88658801329</c:v>
                </c:pt>
                <c:pt idx="11">
                  <c:v>125803.337595306</c:v>
                </c:pt>
              </c:numCache>
            </c:numRef>
          </c:val>
        </c:ser>
        <c:ser>
          <c:idx val="1"/>
          <c:order val="1"/>
          <c:tx>
            <c:strRef>
              <c:f>Sheet1!$A$3</c:f>
              <c:strCache>
                <c:ptCount val="1"/>
                <c:pt idx="0">
                  <c:v>2016成交均价</c:v>
                </c:pt>
              </c:strCache>
            </c:strRef>
          </c:tx>
          <c:spPr>
            <a:solidFill>
              <a:srgbClr val="275C9D"/>
            </a:solidFill>
            <a:ln>
              <a:solidFill>
                <a:prstClr val="white"/>
              </a:solidFill>
            </a:ln>
            <a:effectLst>
              <a:outerShdw blurRad="40005" dist="20320" dir="5400000" algn="tl" rotWithShape="0">
                <a:prstClr val="black">
                  <a:alpha val="38000"/>
                </a:prstClr>
              </a:outerShdw>
            </a:effectLst>
          </c:spPr>
          <c:invertIfNegative val="0"/>
          <c:dLbls>
            <c:dLbl>
              <c:idx val="0"/>
              <c:delete val="1"/>
            </c:dLbl>
            <c:dLbl>
              <c:idx val="1"/>
              <c:delete val="1"/>
            </c:dLbl>
            <c:dLbl>
              <c:idx val="2"/>
              <c:delete val="1"/>
            </c:dLbl>
            <c:dLbl>
              <c:idx val="3"/>
              <c:delete val="1"/>
            </c:dLbl>
            <c:dLbl>
              <c:idx val="4"/>
              <c:delete val="1"/>
            </c:dLbl>
            <c:dLbl>
              <c:idx val="11"/>
              <c:layout>
                <c:manualLayout>
                  <c:x val="-1.9364597246872711E-2"/>
                  <c:y val="-0.13140604467805519"/>
                </c:manualLayout>
              </c:layout>
              <c:showLegendKey val="0"/>
              <c:showVal val="1"/>
              <c:showCatName val="0"/>
              <c:showSerName val="0"/>
              <c:showPercent val="0"/>
              <c:showBubbleSize val="0"/>
            </c:dLbl>
            <c:showLegendKey val="0"/>
            <c:showVal val="1"/>
            <c:showCatName val="0"/>
            <c:showSerName val="0"/>
            <c:showPercent val="0"/>
            <c:showBubbleSize val="0"/>
            <c:showLeaderLines val="0"/>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Sheet1!$B$3:$M$3</c:f>
              <c:numCache>
                <c:formatCode>#,##0_);[Red]\(#,##0\)</c:formatCode>
                <c:ptCount val="12"/>
                <c:pt idx="0">
                  <c:v>126110</c:v>
                </c:pt>
                <c:pt idx="1">
                  <c:v>126210</c:v>
                </c:pt>
                <c:pt idx="2">
                  <c:v>125315</c:v>
                </c:pt>
                <c:pt idx="3" formatCode="_ * #,##0_ ;_ * \-#,##0_ ;_ * &quot;-&quot;??_ ;_ @_ ">
                  <c:v>124965</c:v>
                </c:pt>
                <c:pt idx="4" formatCode="_ * #,##0_ ;_ * \-#,##0_ ;_ * &quot;-&quot;??_ ;_ @_ ">
                  <c:v>125527.27272727272</c:v>
                </c:pt>
                <c:pt idx="5">
                  <c:v>125054.54545454546</c:v>
                </c:pt>
              </c:numCache>
            </c:numRef>
          </c:val>
        </c:ser>
        <c:dLbls>
          <c:showLegendKey val="0"/>
          <c:showVal val="0"/>
          <c:showCatName val="0"/>
          <c:showSerName val="0"/>
          <c:showPercent val="0"/>
          <c:showBubbleSize val="0"/>
        </c:dLbls>
        <c:gapWidth val="100"/>
        <c:axId val="266928512"/>
        <c:axId val="266930048"/>
      </c:barChart>
      <c:lineChart>
        <c:grouping val="standard"/>
        <c:varyColors val="0"/>
        <c:ser>
          <c:idx val="2"/>
          <c:order val="2"/>
          <c:tx>
            <c:strRef>
              <c:f>Sheet1!$A$4</c:f>
              <c:strCache>
                <c:ptCount val="1"/>
                <c:pt idx="0">
                  <c:v>利润率</c:v>
                </c:pt>
              </c:strCache>
            </c:strRef>
          </c:tx>
          <c:spPr>
            <a:ln>
              <a:solidFill>
                <a:srgbClr val="FF5C00"/>
              </a:solidFill>
              <a:prstDash val="sysDash"/>
            </a:ln>
          </c:spPr>
          <c:marker>
            <c:symbol val="circle"/>
            <c:size val="5"/>
            <c:spPr>
              <a:solidFill>
                <a:prstClr val="white"/>
              </a:solidFill>
              <a:ln>
                <a:solidFill>
                  <a:srgbClr val="FF5C00"/>
                </a:solidFill>
              </a:ln>
            </c:spPr>
          </c:marker>
          <c:dLbls>
            <c:dLbl>
              <c:idx val="0"/>
              <c:delete val="1"/>
            </c:dLbl>
            <c:dLbl>
              <c:idx val="1"/>
              <c:delete val="1"/>
            </c:dLbl>
            <c:dLbl>
              <c:idx val="2"/>
              <c:delete val="1"/>
            </c:dLbl>
            <c:dLbl>
              <c:idx val="3"/>
              <c:delete val="1"/>
            </c:dLbl>
            <c:dLbl>
              <c:idx val="4"/>
              <c:delete val="1"/>
            </c:dLbl>
            <c:dLblPos val="t"/>
            <c:showLegendKey val="0"/>
            <c:showVal val="1"/>
            <c:showCatName val="0"/>
            <c:showSerName val="0"/>
            <c:showPercent val="0"/>
            <c:showBubbleSize val="0"/>
            <c:showLeaderLines val="0"/>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Sheet1!$B$4:$M$4</c:f>
              <c:numCache>
                <c:formatCode>0.0%</c:formatCode>
                <c:ptCount val="12"/>
                <c:pt idx="0">
                  <c:v>2.2777594263693215E-2</c:v>
                </c:pt>
                <c:pt idx="1">
                  <c:v>7.6890366868708248E-3</c:v>
                </c:pt>
                <c:pt idx="2">
                  <c:v>5.42764129332075E-3</c:v>
                </c:pt>
                <c:pt idx="3">
                  <c:v>8.0135868636115291E-3</c:v>
                </c:pt>
                <c:pt idx="4">
                  <c:v>1.1388838438181999E-2</c:v>
                </c:pt>
                <c:pt idx="5">
                  <c:v>1.51421704789725E-2</c:v>
                </c:pt>
              </c:numCache>
            </c:numRef>
          </c:val>
          <c:smooth val="0"/>
        </c:ser>
        <c:dLbls>
          <c:showLegendKey val="0"/>
          <c:showVal val="0"/>
          <c:showCatName val="0"/>
          <c:showSerName val="0"/>
          <c:showPercent val="0"/>
          <c:showBubbleSize val="0"/>
        </c:dLbls>
        <c:marker val="1"/>
        <c:smooth val="0"/>
        <c:axId val="266931584"/>
        <c:axId val="266945664"/>
      </c:lineChart>
      <c:catAx>
        <c:axId val="266928512"/>
        <c:scaling>
          <c:orientation val="minMax"/>
        </c:scaling>
        <c:delete val="0"/>
        <c:axPos val="b"/>
        <c:numFmt formatCode="General" sourceLinked="1"/>
        <c:majorTickMark val="out"/>
        <c:minorTickMark val="none"/>
        <c:tickLblPos val="nextTo"/>
        <c:txPr>
          <a:bodyPr/>
          <a:lstStyle/>
          <a:p>
            <a:pPr>
              <a:defRPr>
                <a:latin typeface="+mn-lt"/>
              </a:defRPr>
            </a:pPr>
            <a:endParaRPr lang="zh-CN"/>
          </a:p>
        </c:txPr>
        <c:crossAx val="266930048"/>
        <c:crosses val="autoZero"/>
        <c:auto val="1"/>
        <c:lblAlgn val="ctr"/>
        <c:lblOffset val="100"/>
        <c:noMultiLvlLbl val="0"/>
      </c:catAx>
      <c:valAx>
        <c:axId val="266930048"/>
        <c:scaling>
          <c:orientation val="minMax"/>
          <c:max val="150000"/>
          <c:min val="80000"/>
        </c:scaling>
        <c:delete val="0"/>
        <c:axPos val="l"/>
        <c:numFmt formatCode="0_);[Red]\(0\)" sourceLinked="0"/>
        <c:majorTickMark val="out"/>
        <c:minorTickMark val="none"/>
        <c:tickLblPos val="nextTo"/>
        <c:txPr>
          <a:bodyPr/>
          <a:lstStyle/>
          <a:p>
            <a:pPr>
              <a:defRPr>
                <a:latin typeface="+mn-lt"/>
              </a:defRPr>
            </a:pPr>
            <a:endParaRPr lang="zh-CN"/>
          </a:p>
        </c:txPr>
        <c:crossAx val="266928512"/>
        <c:crosses val="autoZero"/>
        <c:crossBetween val="between"/>
        <c:majorUnit val="10000"/>
      </c:valAx>
      <c:catAx>
        <c:axId val="266931584"/>
        <c:scaling>
          <c:orientation val="minMax"/>
        </c:scaling>
        <c:delete val="1"/>
        <c:axPos val="b"/>
        <c:majorTickMark val="out"/>
        <c:minorTickMark val="none"/>
        <c:tickLblPos val="none"/>
        <c:crossAx val="266945664"/>
        <c:crosses val="autoZero"/>
        <c:auto val="1"/>
        <c:lblAlgn val="ctr"/>
        <c:lblOffset val="100"/>
        <c:noMultiLvlLbl val="0"/>
      </c:catAx>
      <c:valAx>
        <c:axId val="266945664"/>
        <c:scaling>
          <c:orientation val="minMax"/>
          <c:max val="0.15000000000000024"/>
          <c:min val="0"/>
        </c:scaling>
        <c:delete val="0"/>
        <c:axPos val="r"/>
        <c:numFmt formatCode="0.0%" sourceLinked="0"/>
        <c:majorTickMark val="out"/>
        <c:minorTickMark val="none"/>
        <c:tickLblPos val="nextTo"/>
        <c:txPr>
          <a:bodyPr/>
          <a:lstStyle/>
          <a:p>
            <a:pPr>
              <a:defRPr>
                <a:latin typeface="+mn-lt"/>
              </a:defRPr>
            </a:pPr>
            <a:endParaRPr lang="zh-CN"/>
          </a:p>
        </c:txPr>
        <c:crossAx val="266931584"/>
        <c:crosses val="max"/>
        <c:crossBetween val="between"/>
        <c:majorUnit val="2.0000000000000011E-2"/>
      </c:valAx>
      <c:spPr>
        <a:noFill/>
        <a:ln w="25399">
          <a:noFill/>
        </a:ln>
      </c:spPr>
    </c:plotArea>
    <c:legend>
      <c:legendPos val="t"/>
      <c:layout>
        <c:manualLayout>
          <c:xMode val="edge"/>
          <c:yMode val="edge"/>
          <c:x val="0.14740328648203038"/>
          <c:y val="0"/>
          <c:w val="0.74055994943858816"/>
          <c:h val="0.12234751208004387"/>
        </c:manualLayout>
      </c:layout>
      <c:overlay val="0"/>
      <c:txPr>
        <a:bodyPr/>
        <a:lstStyle/>
        <a:p>
          <a:pPr>
            <a:defRPr sz="1200">
              <a:latin typeface="+mn-lt"/>
              <a:ea typeface="华文细黑" pitchFamily="2" charset="-122"/>
            </a:defRPr>
          </a:pPr>
          <a:endParaRPr lang="zh-CN"/>
        </a:p>
      </c:txPr>
    </c:legend>
    <c:plotVisOnly val="1"/>
    <c:dispBlanksAs val="gap"/>
    <c:showDLblsOverMax val="0"/>
  </c:chart>
  <c:txPr>
    <a:bodyPr/>
    <a:lstStyle/>
    <a:p>
      <a:pPr>
        <a:defRPr sz="1000"/>
      </a:pPr>
      <a:endParaRPr lang="zh-CN"/>
    </a:p>
  </c:txPr>
  <c:externalData r:id="rId1">
    <c:autoUpdate val="0"/>
  </c:externalData>
</c:chartSpace>
</file>

<file path=ppt/charts/chart2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4985167785848905"/>
          <c:y val="0.176007504407726"/>
          <c:w val="0.74031579541226356"/>
          <c:h val="0.64034894171209622"/>
        </c:manualLayout>
      </c:layout>
      <c:barChart>
        <c:barDir val="col"/>
        <c:grouping val="clustered"/>
        <c:varyColors val="0"/>
        <c:ser>
          <c:idx val="0"/>
          <c:order val="0"/>
          <c:tx>
            <c:strRef>
              <c:f>Sheet1!$A$2</c:f>
              <c:strCache>
                <c:ptCount val="1"/>
                <c:pt idx="0">
                  <c:v>2015成交均价</c:v>
                </c:pt>
              </c:strCache>
            </c:strRef>
          </c:tx>
          <c:spPr>
            <a:solidFill>
              <a:srgbClr val="BFBFBF"/>
            </a:solidFill>
            <a:ln>
              <a:solidFill>
                <a:prstClr val="white"/>
              </a:solidFill>
            </a:ln>
            <a:effectLst>
              <a:outerShdw blurRad="40005" dist="20320" dir="5400000" algn="tl" rotWithShape="0">
                <a:prstClr val="black">
                  <a:alpha val="38000"/>
                </a:prstClr>
              </a:outerShdw>
            </a:effectLst>
          </c:spPr>
          <c:invertIfNegative val="0"/>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Sheet1!$B$2:$M$2</c:f>
              <c:numCache>
                <c:formatCode>_ * #,##0_ ;_ * \-#,##0_ ;_ * "-"??_ ;_ @_ </c:formatCode>
                <c:ptCount val="12"/>
                <c:pt idx="0">
                  <c:v>83270.121951219509</c:v>
                </c:pt>
                <c:pt idx="1">
                  <c:v>82555.487804878052</c:v>
                </c:pt>
                <c:pt idx="2">
                  <c:v>82726.219512195123</c:v>
                </c:pt>
                <c:pt idx="3">
                  <c:v>82860.432692307688</c:v>
                </c:pt>
                <c:pt idx="4" formatCode="#,##0_);[Red]\(#,##0\)">
                  <c:v>81403.902439024387</c:v>
                </c:pt>
                <c:pt idx="5" formatCode="#,##0_ ">
                  <c:v>80679.435975609755</c:v>
                </c:pt>
                <c:pt idx="6" formatCode="#,##0_);[Red]\(#,##0\)">
                  <c:v>79943.583333333328</c:v>
                </c:pt>
                <c:pt idx="7" formatCode="#,##0_);[Red]\(#,##0\)">
                  <c:v>79943.583333333328</c:v>
                </c:pt>
                <c:pt idx="8" formatCode="#,##0_);[Red]\(#,##0\)">
                  <c:v>76893.583333333314</c:v>
                </c:pt>
                <c:pt idx="9" formatCode="#,##0_);[Red]\(#,##0\)">
                  <c:v>75027.3463302202</c:v>
                </c:pt>
                <c:pt idx="10" formatCode="#,##0_);[Red]\(#,##0\)">
                  <c:v>73244.837080948462</c:v>
                </c:pt>
                <c:pt idx="11" formatCode="#,##0_);[Red]\(#,##0\)">
                  <c:v>73316.350254946621</c:v>
                </c:pt>
              </c:numCache>
            </c:numRef>
          </c:val>
        </c:ser>
        <c:ser>
          <c:idx val="1"/>
          <c:order val="1"/>
          <c:tx>
            <c:strRef>
              <c:f>Sheet1!$A$3</c:f>
              <c:strCache>
                <c:ptCount val="1"/>
                <c:pt idx="0">
                  <c:v>2016成交均价</c:v>
                </c:pt>
              </c:strCache>
            </c:strRef>
          </c:tx>
          <c:spPr>
            <a:solidFill>
              <a:srgbClr val="275C9D"/>
            </a:solidFill>
            <a:ln>
              <a:solidFill>
                <a:prstClr val="white"/>
              </a:solidFill>
            </a:ln>
            <a:effectLst>
              <a:outerShdw blurRad="40005" dist="20320" dir="5400000" algn="tl" rotWithShape="0">
                <a:prstClr val="black">
                  <a:alpha val="38000"/>
                </a:prstClr>
              </a:outerShdw>
            </a:effectLst>
          </c:spPr>
          <c:invertIfNegative val="0"/>
          <c:dLbls>
            <c:dLbl>
              <c:idx val="0"/>
              <c:delete val="1"/>
            </c:dLbl>
            <c:dLbl>
              <c:idx val="1"/>
              <c:delete val="1"/>
            </c:dLbl>
            <c:dLbl>
              <c:idx val="2"/>
              <c:delete val="1"/>
            </c:dLbl>
            <c:dLbl>
              <c:idx val="3"/>
              <c:delete val="1"/>
            </c:dLbl>
            <c:dLbl>
              <c:idx val="4"/>
              <c:delete val="1"/>
            </c:dLbl>
            <c:dLbl>
              <c:idx val="5"/>
              <c:layout>
                <c:manualLayout>
                  <c:x val="-2.4205746558590866E-3"/>
                  <c:y val="-0.16819973718791065"/>
                </c:manualLayout>
              </c:layout>
              <c:showLegendKey val="0"/>
              <c:showVal val="1"/>
              <c:showCatName val="0"/>
              <c:showSerName val="0"/>
              <c:showPercent val="0"/>
              <c:showBubbleSize val="0"/>
            </c:dLbl>
            <c:dLbl>
              <c:idx val="11"/>
              <c:layout>
                <c:manualLayout>
                  <c:x val="-2.9046895870308963E-2"/>
                  <c:y val="-0.14191894212960579"/>
                </c:manualLayout>
              </c:layout>
              <c:showLegendKey val="0"/>
              <c:showVal val="1"/>
              <c:showCatName val="0"/>
              <c:showSerName val="0"/>
              <c:showPercent val="0"/>
              <c:showBubbleSize val="0"/>
            </c:dLbl>
            <c:showLegendKey val="0"/>
            <c:showVal val="1"/>
            <c:showCatName val="0"/>
            <c:showSerName val="0"/>
            <c:showPercent val="0"/>
            <c:showBubbleSize val="0"/>
            <c:showLeaderLines val="0"/>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Sheet1!$B$3:$M$3</c:f>
              <c:numCache>
                <c:formatCode>_ * #,##0_ ;_ * \-#,##0_ ;_ * "-"??_ ;_ @_ </c:formatCode>
                <c:ptCount val="12"/>
                <c:pt idx="0">
                  <c:v>73150</c:v>
                </c:pt>
                <c:pt idx="1">
                  <c:v>73212.5</c:v>
                </c:pt>
                <c:pt idx="2">
                  <c:v>76675</c:v>
                </c:pt>
                <c:pt idx="3">
                  <c:v>76675</c:v>
                </c:pt>
                <c:pt idx="4" formatCode="General">
                  <c:v>76750</c:v>
                </c:pt>
                <c:pt idx="5" formatCode="#,##0_ ">
                  <c:v>76750</c:v>
                </c:pt>
              </c:numCache>
            </c:numRef>
          </c:val>
        </c:ser>
        <c:dLbls>
          <c:showLegendKey val="0"/>
          <c:showVal val="0"/>
          <c:showCatName val="0"/>
          <c:showSerName val="0"/>
          <c:showPercent val="0"/>
          <c:showBubbleSize val="0"/>
        </c:dLbls>
        <c:gapWidth val="100"/>
        <c:axId val="267391360"/>
        <c:axId val="267392896"/>
      </c:barChart>
      <c:lineChart>
        <c:grouping val="standard"/>
        <c:varyColors val="0"/>
        <c:ser>
          <c:idx val="2"/>
          <c:order val="2"/>
          <c:tx>
            <c:strRef>
              <c:f>Sheet1!$A$4</c:f>
              <c:strCache>
                <c:ptCount val="1"/>
                <c:pt idx="0">
                  <c:v>利润率</c:v>
                </c:pt>
              </c:strCache>
            </c:strRef>
          </c:tx>
          <c:spPr>
            <a:ln>
              <a:solidFill>
                <a:srgbClr val="FF5C00"/>
              </a:solidFill>
              <a:prstDash val="sysDash"/>
            </a:ln>
          </c:spPr>
          <c:marker>
            <c:symbol val="circle"/>
            <c:size val="5"/>
            <c:spPr>
              <a:solidFill>
                <a:prstClr val="white"/>
              </a:solidFill>
              <a:ln>
                <a:solidFill>
                  <a:srgbClr val="FF5C00"/>
                </a:solidFill>
              </a:ln>
            </c:spPr>
          </c:marker>
          <c:dLbls>
            <c:dLbl>
              <c:idx val="0"/>
              <c:delete val="1"/>
            </c:dLbl>
            <c:dLbl>
              <c:idx val="1"/>
              <c:delete val="1"/>
            </c:dLbl>
            <c:dLbl>
              <c:idx val="2"/>
              <c:delete val="1"/>
            </c:dLbl>
            <c:dLbl>
              <c:idx val="3"/>
              <c:delete val="1"/>
            </c:dLbl>
            <c:dLbl>
              <c:idx val="4"/>
              <c:delete val="1"/>
            </c:dLbl>
            <c:dLbl>
              <c:idx val="5"/>
              <c:layout>
                <c:manualLayout>
                  <c:x val="-3.8475129453094982E-2"/>
                  <c:y val="9.5926412614980291E-2"/>
                </c:manualLayout>
              </c:layout>
              <c:dLblPos val="r"/>
              <c:showLegendKey val="0"/>
              <c:showVal val="1"/>
              <c:showCatName val="0"/>
              <c:showSerName val="0"/>
              <c:showPercent val="0"/>
              <c:showBubbleSize val="0"/>
            </c:dLbl>
            <c:dLblPos val="t"/>
            <c:showLegendKey val="0"/>
            <c:showVal val="1"/>
            <c:showCatName val="0"/>
            <c:showSerName val="0"/>
            <c:showPercent val="0"/>
            <c:showBubbleSize val="0"/>
            <c:showLeaderLines val="0"/>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Sheet1!$B$4:$M$4</c:f>
              <c:numCache>
                <c:formatCode>0.0%</c:formatCode>
                <c:ptCount val="12"/>
                <c:pt idx="0">
                  <c:v>-2.5910599050679183E-2</c:v>
                </c:pt>
                <c:pt idx="1">
                  <c:v>-3.4954742925308327E-2</c:v>
                </c:pt>
                <c:pt idx="2">
                  <c:v>9.6435800367875128E-3</c:v>
                </c:pt>
                <c:pt idx="3">
                  <c:v>1.6843298595540835E-2</c:v>
                </c:pt>
                <c:pt idx="4">
                  <c:v>1.7845524346705954E-2</c:v>
                </c:pt>
                <c:pt idx="5">
                  <c:v>1.7845524346705954E-2</c:v>
                </c:pt>
              </c:numCache>
            </c:numRef>
          </c:val>
          <c:smooth val="0"/>
        </c:ser>
        <c:dLbls>
          <c:showLegendKey val="0"/>
          <c:showVal val="0"/>
          <c:showCatName val="0"/>
          <c:showSerName val="0"/>
          <c:showPercent val="0"/>
          <c:showBubbleSize val="0"/>
        </c:dLbls>
        <c:marker val="1"/>
        <c:smooth val="0"/>
        <c:axId val="267394432"/>
        <c:axId val="267404416"/>
      </c:lineChart>
      <c:catAx>
        <c:axId val="267391360"/>
        <c:scaling>
          <c:orientation val="minMax"/>
        </c:scaling>
        <c:delete val="0"/>
        <c:axPos val="b"/>
        <c:numFmt formatCode="General" sourceLinked="1"/>
        <c:majorTickMark val="out"/>
        <c:minorTickMark val="none"/>
        <c:tickLblPos val="nextTo"/>
        <c:txPr>
          <a:bodyPr/>
          <a:lstStyle/>
          <a:p>
            <a:pPr>
              <a:defRPr>
                <a:latin typeface="+mn-lt"/>
              </a:defRPr>
            </a:pPr>
            <a:endParaRPr lang="zh-CN"/>
          </a:p>
        </c:txPr>
        <c:crossAx val="267392896"/>
        <c:crosses val="autoZero"/>
        <c:auto val="1"/>
        <c:lblAlgn val="ctr"/>
        <c:lblOffset val="100"/>
        <c:noMultiLvlLbl val="0"/>
      </c:catAx>
      <c:valAx>
        <c:axId val="267392896"/>
        <c:scaling>
          <c:orientation val="minMax"/>
          <c:max val="100000"/>
          <c:min val="60000"/>
        </c:scaling>
        <c:delete val="0"/>
        <c:axPos val="l"/>
        <c:numFmt formatCode="0_);[Red]\(0\)" sourceLinked="0"/>
        <c:majorTickMark val="out"/>
        <c:minorTickMark val="none"/>
        <c:tickLblPos val="nextTo"/>
        <c:txPr>
          <a:bodyPr/>
          <a:lstStyle/>
          <a:p>
            <a:pPr>
              <a:defRPr>
                <a:latin typeface="+mn-lt"/>
              </a:defRPr>
            </a:pPr>
            <a:endParaRPr lang="zh-CN"/>
          </a:p>
        </c:txPr>
        <c:crossAx val="267391360"/>
        <c:crosses val="autoZero"/>
        <c:crossBetween val="between"/>
        <c:majorUnit val="10000"/>
      </c:valAx>
      <c:catAx>
        <c:axId val="267394432"/>
        <c:scaling>
          <c:orientation val="minMax"/>
        </c:scaling>
        <c:delete val="1"/>
        <c:axPos val="b"/>
        <c:majorTickMark val="out"/>
        <c:minorTickMark val="none"/>
        <c:tickLblPos val="none"/>
        <c:crossAx val="267404416"/>
        <c:crosses val="autoZero"/>
        <c:auto val="1"/>
        <c:lblAlgn val="ctr"/>
        <c:lblOffset val="100"/>
        <c:noMultiLvlLbl val="0"/>
      </c:catAx>
      <c:valAx>
        <c:axId val="267404416"/>
        <c:scaling>
          <c:orientation val="minMax"/>
          <c:max val="9.0000000000000024E-2"/>
          <c:min val="-9.0000000000000024E-2"/>
        </c:scaling>
        <c:delete val="0"/>
        <c:axPos val="r"/>
        <c:numFmt formatCode="0.0%" sourceLinked="0"/>
        <c:majorTickMark val="out"/>
        <c:minorTickMark val="none"/>
        <c:tickLblPos val="nextTo"/>
        <c:crossAx val="267394432"/>
        <c:crosses val="max"/>
        <c:crossBetween val="between"/>
        <c:majorUnit val="3.0000000000000016E-2"/>
      </c:valAx>
      <c:spPr>
        <a:noFill/>
        <a:ln w="25399">
          <a:noFill/>
        </a:ln>
      </c:spPr>
    </c:plotArea>
    <c:legend>
      <c:legendPos val="t"/>
      <c:layout>
        <c:manualLayout>
          <c:xMode val="edge"/>
          <c:yMode val="edge"/>
          <c:x val="0.14792524858397443"/>
          <c:y val="0"/>
          <c:w val="0.74171934751981616"/>
          <c:h val="0.11183502850579946"/>
        </c:manualLayout>
      </c:layout>
      <c:overlay val="0"/>
      <c:txPr>
        <a:bodyPr/>
        <a:lstStyle/>
        <a:p>
          <a:pPr>
            <a:defRPr sz="1200">
              <a:latin typeface="+mn-lt"/>
              <a:ea typeface="华文细黑" pitchFamily="2" charset="-122"/>
            </a:defRPr>
          </a:pPr>
          <a:endParaRPr lang="zh-CN"/>
        </a:p>
      </c:txPr>
    </c:legend>
    <c:plotVisOnly val="1"/>
    <c:dispBlanksAs val="gap"/>
    <c:showDLblsOverMax val="0"/>
  </c:chart>
  <c:txPr>
    <a:bodyPr/>
    <a:lstStyle/>
    <a:p>
      <a:pPr>
        <a:defRPr sz="1000"/>
      </a:pPr>
      <a:endParaRPr lang="zh-CN"/>
    </a:p>
  </c:txPr>
  <c:externalData r:id="rId1">
    <c:autoUpdate val="0"/>
  </c:externalData>
</c:chartSpace>
</file>

<file path=ppt/charts/chart2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4985167785848905"/>
          <c:y val="0.17600750440772608"/>
          <c:w val="0.74031579541226356"/>
          <c:h val="0.64034894171209622"/>
        </c:manualLayout>
      </c:layout>
      <c:barChart>
        <c:barDir val="col"/>
        <c:grouping val="clustered"/>
        <c:varyColors val="0"/>
        <c:ser>
          <c:idx val="0"/>
          <c:order val="0"/>
          <c:tx>
            <c:strRef>
              <c:f>Sheet1!$A$2</c:f>
              <c:strCache>
                <c:ptCount val="1"/>
                <c:pt idx="0">
                  <c:v>2015成交均价</c:v>
                </c:pt>
              </c:strCache>
            </c:strRef>
          </c:tx>
          <c:spPr>
            <a:solidFill>
              <a:srgbClr val="BFBFBF"/>
            </a:solidFill>
            <a:ln>
              <a:solidFill>
                <a:prstClr val="white"/>
              </a:solidFill>
            </a:ln>
            <a:effectLst>
              <a:outerShdw blurRad="40005" dist="20320" dir="5400000" algn="tl" rotWithShape="0">
                <a:prstClr val="black">
                  <a:alpha val="38000"/>
                </a:prstClr>
              </a:outerShdw>
            </a:effectLst>
          </c:spPr>
          <c:invertIfNegative val="0"/>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Sheet1!$B$2:$M$2</c:f>
              <c:numCache>
                <c:formatCode>#,##0_);[Red]\(#,##0\)</c:formatCode>
                <c:ptCount val="12"/>
                <c:pt idx="0">
                  <c:v>93577.219899665564</c:v>
                </c:pt>
                <c:pt idx="1">
                  <c:v>93352.87207357859</c:v>
                </c:pt>
                <c:pt idx="2">
                  <c:v>92437.020248270244</c:v>
                </c:pt>
                <c:pt idx="3">
                  <c:v>91788.38624891614</c:v>
                </c:pt>
                <c:pt idx="4">
                  <c:v>89923.742916202158</c:v>
                </c:pt>
                <c:pt idx="5">
                  <c:v>88099.074074074073</c:v>
                </c:pt>
                <c:pt idx="6">
                  <c:v>86435.034219001609</c:v>
                </c:pt>
                <c:pt idx="7">
                  <c:v>81106.462790430174</c:v>
                </c:pt>
                <c:pt idx="8">
                  <c:v>80406.462790430174</c:v>
                </c:pt>
                <c:pt idx="9">
                  <c:v>79522.430817198503</c:v>
                </c:pt>
                <c:pt idx="10">
                  <c:v>75589.908395133272</c:v>
                </c:pt>
                <c:pt idx="11">
                  <c:v>74166.011057220006</c:v>
                </c:pt>
              </c:numCache>
            </c:numRef>
          </c:val>
        </c:ser>
        <c:ser>
          <c:idx val="1"/>
          <c:order val="1"/>
          <c:tx>
            <c:strRef>
              <c:f>Sheet1!$A$3</c:f>
              <c:strCache>
                <c:ptCount val="1"/>
                <c:pt idx="0">
                  <c:v>2016成交均价</c:v>
                </c:pt>
              </c:strCache>
            </c:strRef>
          </c:tx>
          <c:spPr>
            <a:solidFill>
              <a:srgbClr val="275C9D"/>
            </a:solidFill>
            <a:ln>
              <a:solidFill>
                <a:prstClr val="white"/>
              </a:solidFill>
            </a:ln>
            <a:effectLst>
              <a:outerShdw blurRad="40005" dist="20320" dir="5400000" algn="tl" rotWithShape="0">
                <a:prstClr val="black">
                  <a:alpha val="38000"/>
                </a:prstClr>
              </a:outerShdw>
            </a:effectLst>
          </c:spPr>
          <c:invertIfNegative val="0"/>
          <c:dLbls>
            <c:dLbl>
              <c:idx val="0"/>
              <c:delete val="1"/>
            </c:dLbl>
            <c:dLbl>
              <c:idx val="1"/>
              <c:delete val="1"/>
            </c:dLbl>
            <c:dLbl>
              <c:idx val="2"/>
              <c:delete val="1"/>
            </c:dLbl>
            <c:dLbl>
              <c:idx val="3"/>
              <c:delete val="1"/>
            </c:dLbl>
            <c:dLbl>
              <c:idx val="4"/>
              <c:delete val="1"/>
            </c:dLbl>
            <c:dLbl>
              <c:idx val="11"/>
              <c:layout>
                <c:manualLayout>
                  <c:x val="-1.6944022591013616E-2"/>
                  <c:y val="-0.1734559789750329"/>
                </c:manualLayout>
              </c:layout>
              <c:showLegendKey val="0"/>
              <c:showVal val="1"/>
              <c:showCatName val="0"/>
              <c:showSerName val="0"/>
              <c:showPercent val="0"/>
              <c:showBubbleSize val="0"/>
            </c:dLbl>
            <c:showLegendKey val="0"/>
            <c:showVal val="1"/>
            <c:showCatName val="0"/>
            <c:showSerName val="0"/>
            <c:showPercent val="0"/>
            <c:showBubbleSize val="0"/>
            <c:showLeaderLines val="0"/>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Sheet1!$B$3:$M$3</c:f>
              <c:numCache>
                <c:formatCode>#,##0_);[Red]\(#,##0\)</c:formatCode>
                <c:ptCount val="12"/>
                <c:pt idx="0">
                  <c:v>81578.571428571435</c:v>
                </c:pt>
                <c:pt idx="1">
                  <c:v>81578.571428571435</c:v>
                </c:pt>
                <c:pt idx="2">
                  <c:v>81142.857142857145</c:v>
                </c:pt>
                <c:pt idx="3">
                  <c:v>79892.857142857145</c:v>
                </c:pt>
                <c:pt idx="4">
                  <c:v>79635.71428571429</c:v>
                </c:pt>
                <c:pt idx="5">
                  <c:v>79350</c:v>
                </c:pt>
              </c:numCache>
            </c:numRef>
          </c:val>
        </c:ser>
        <c:dLbls>
          <c:showLegendKey val="0"/>
          <c:showVal val="0"/>
          <c:showCatName val="0"/>
          <c:showSerName val="0"/>
          <c:showPercent val="0"/>
          <c:showBubbleSize val="0"/>
        </c:dLbls>
        <c:gapWidth val="100"/>
        <c:axId val="266677632"/>
        <c:axId val="266687616"/>
      </c:barChart>
      <c:lineChart>
        <c:grouping val="standard"/>
        <c:varyColors val="0"/>
        <c:ser>
          <c:idx val="2"/>
          <c:order val="2"/>
          <c:tx>
            <c:strRef>
              <c:f>Sheet1!$A$4</c:f>
              <c:strCache>
                <c:ptCount val="1"/>
                <c:pt idx="0">
                  <c:v>利润率</c:v>
                </c:pt>
              </c:strCache>
            </c:strRef>
          </c:tx>
          <c:spPr>
            <a:ln>
              <a:solidFill>
                <a:srgbClr val="FF5C00"/>
              </a:solidFill>
              <a:prstDash val="sysDash"/>
            </a:ln>
          </c:spPr>
          <c:marker>
            <c:symbol val="circle"/>
            <c:size val="5"/>
            <c:spPr>
              <a:solidFill>
                <a:prstClr val="white"/>
              </a:solidFill>
              <a:ln>
                <a:solidFill>
                  <a:srgbClr val="FF5C00"/>
                </a:solidFill>
              </a:ln>
            </c:spPr>
          </c:marker>
          <c:dLbls>
            <c:dLbl>
              <c:idx val="0"/>
              <c:delete val="1"/>
            </c:dLbl>
            <c:dLbl>
              <c:idx val="1"/>
              <c:delete val="1"/>
            </c:dLbl>
            <c:dLbl>
              <c:idx val="2"/>
              <c:delete val="1"/>
            </c:dLbl>
            <c:dLbl>
              <c:idx val="3"/>
              <c:delete val="1"/>
            </c:dLbl>
            <c:dLbl>
              <c:idx val="4"/>
              <c:delete val="1"/>
            </c:dLbl>
            <c:dLblPos val="b"/>
            <c:showLegendKey val="0"/>
            <c:showVal val="1"/>
            <c:showCatName val="0"/>
            <c:showSerName val="0"/>
            <c:showPercent val="0"/>
            <c:showBubbleSize val="0"/>
            <c:showLeaderLines val="0"/>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Sheet1!$B$4:$M$4</c:f>
              <c:numCache>
                <c:formatCode>0.0%</c:formatCode>
                <c:ptCount val="12"/>
                <c:pt idx="0">
                  <c:v>2.4562036272283816E-2</c:v>
                </c:pt>
                <c:pt idx="1">
                  <c:v>3.9015520108747802E-3</c:v>
                </c:pt>
                <c:pt idx="2">
                  <c:v>3.9015520108747802E-3</c:v>
                </c:pt>
                <c:pt idx="3">
                  <c:v>2.6443317293028002E-3</c:v>
                </c:pt>
                <c:pt idx="4">
                  <c:v>5.7185782728936003E-3</c:v>
                </c:pt>
                <c:pt idx="5">
                  <c:v>9.3656558305822007E-3</c:v>
                </c:pt>
              </c:numCache>
            </c:numRef>
          </c:val>
          <c:smooth val="0"/>
        </c:ser>
        <c:dLbls>
          <c:showLegendKey val="0"/>
          <c:showVal val="0"/>
          <c:showCatName val="0"/>
          <c:showSerName val="0"/>
          <c:showPercent val="0"/>
          <c:showBubbleSize val="0"/>
        </c:dLbls>
        <c:marker val="1"/>
        <c:smooth val="0"/>
        <c:axId val="266689152"/>
        <c:axId val="266707328"/>
      </c:lineChart>
      <c:catAx>
        <c:axId val="266677632"/>
        <c:scaling>
          <c:orientation val="minMax"/>
        </c:scaling>
        <c:delete val="0"/>
        <c:axPos val="b"/>
        <c:numFmt formatCode="General" sourceLinked="1"/>
        <c:majorTickMark val="out"/>
        <c:minorTickMark val="none"/>
        <c:tickLblPos val="nextTo"/>
        <c:txPr>
          <a:bodyPr/>
          <a:lstStyle/>
          <a:p>
            <a:pPr>
              <a:defRPr>
                <a:latin typeface="+mn-lt"/>
              </a:defRPr>
            </a:pPr>
            <a:endParaRPr lang="zh-CN"/>
          </a:p>
        </c:txPr>
        <c:crossAx val="266687616"/>
        <c:crosses val="autoZero"/>
        <c:auto val="1"/>
        <c:lblAlgn val="ctr"/>
        <c:lblOffset val="100"/>
        <c:noMultiLvlLbl val="0"/>
      </c:catAx>
      <c:valAx>
        <c:axId val="266687616"/>
        <c:scaling>
          <c:orientation val="minMax"/>
          <c:max val="100000"/>
          <c:min val="50000"/>
        </c:scaling>
        <c:delete val="0"/>
        <c:axPos val="l"/>
        <c:numFmt formatCode="0_);[Red]\(0\)" sourceLinked="0"/>
        <c:majorTickMark val="out"/>
        <c:minorTickMark val="none"/>
        <c:tickLblPos val="nextTo"/>
        <c:txPr>
          <a:bodyPr/>
          <a:lstStyle/>
          <a:p>
            <a:pPr>
              <a:defRPr>
                <a:latin typeface="+mn-lt"/>
              </a:defRPr>
            </a:pPr>
            <a:endParaRPr lang="zh-CN"/>
          </a:p>
        </c:txPr>
        <c:crossAx val="266677632"/>
        <c:crosses val="autoZero"/>
        <c:crossBetween val="between"/>
      </c:valAx>
      <c:catAx>
        <c:axId val="266689152"/>
        <c:scaling>
          <c:orientation val="minMax"/>
        </c:scaling>
        <c:delete val="1"/>
        <c:axPos val="b"/>
        <c:majorTickMark val="out"/>
        <c:minorTickMark val="none"/>
        <c:tickLblPos val="none"/>
        <c:crossAx val="266707328"/>
        <c:crosses val="autoZero"/>
        <c:auto val="1"/>
        <c:lblAlgn val="ctr"/>
        <c:lblOffset val="100"/>
        <c:noMultiLvlLbl val="0"/>
      </c:catAx>
      <c:valAx>
        <c:axId val="266707328"/>
        <c:scaling>
          <c:orientation val="minMax"/>
          <c:max val="0.12000000000000002"/>
          <c:min val="-2.0000000000000011E-2"/>
        </c:scaling>
        <c:delete val="0"/>
        <c:axPos val="r"/>
        <c:numFmt formatCode="0.0%" sourceLinked="0"/>
        <c:majorTickMark val="out"/>
        <c:minorTickMark val="none"/>
        <c:tickLblPos val="nextTo"/>
        <c:txPr>
          <a:bodyPr/>
          <a:lstStyle/>
          <a:p>
            <a:pPr>
              <a:defRPr>
                <a:latin typeface="+mn-lt"/>
              </a:defRPr>
            </a:pPr>
            <a:endParaRPr lang="zh-CN"/>
          </a:p>
        </c:txPr>
        <c:crossAx val="266689152"/>
        <c:crosses val="max"/>
        <c:crossBetween val="between"/>
        <c:majorUnit val="2.0000000000000011E-2"/>
      </c:valAx>
      <c:spPr>
        <a:noFill/>
        <a:ln w="25400">
          <a:noFill/>
        </a:ln>
      </c:spPr>
    </c:plotArea>
    <c:legend>
      <c:legendPos val="t"/>
      <c:layout>
        <c:manualLayout>
          <c:xMode val="edge"/>
          <c:yMode val="edge"/>
          <c:x val="0.14740328648203038"/>
          <c:y val="0"/>
          <c:w val="0.74055994943858816"/>
          <c:h val="0.12234751208004387"/>
        </c:manualLayout>
      </c:layout>
      <c:overlay val="0"/>
      <c:txPr>
        <a:bodyPr/>
        <a:lstStyle/>
        <a:p>
          <a:pPr>
            <a:defRPr sz="1200">
              <a:latin typeface="+mn-lt"/>
              <a:ea typeface="华文细黑" pitchFamily="2" charset="-122"/>
            </a:defRPr>
          </a:pPr>
          <a:endParaRPr lang="zh-CN"/>
        </a:p>
      </c:txPr>
    </c:legend>
    <c:plotVisOnly val="1"/>
    <c:dispBlanksAs val="gap"/>
    <c:showDLblsOverMax val="0"/>
  </c:chart>
  <c:txPr>
    <a:bodyPr/>
    <a:lstStyle/>
    <a:p>
      <a:pPr>
        <a:defRPr sz="1000"/>
      </a:pPr>
      <a:endParaRPr lang="zh-CN"/>
    </a:p>
  </c:txPr>
  <c:externalData r:id="rId1">
    <c:autoUpdate val="0"/>
  </c:externalData>
</c:chartSpace>
</file>

<file path=ppt/charts/chart2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4985167785848905"/>
          <c:y val="0.176007504407726"/>
          <c:w val="0.74031579541226356"/>
          <c:h val="0.64034894171209622"/>
        </c:manualLayout>
      </c:layout>
      <c:barChart>
        <c:barDir val="col"/>
        <c:grouping val="clustered"/>
        <c:varyColors val="0"/>
        <c:ser>
          <c:idx val="0"/>
          <c:order val="0"/>
          <c:tx>
            <c:strRef>
              <c:f>Sheet1!$A$2</c:f>
              <c:strCache>
                <c:ptCount val="1"/>
                <c:pt idx="0">
                  <c:v>2015成交均价</c:v>
                </c:pt>
              </c:strCache>
            </c:strRef>
          </c:tx>
          <c:spPr>
            <a:solidFill>
              <a:srgbClr val="BFBFBF"/>
            </a:solidFill>
            <a:ln>
              <a:solidFill>
                <a:prstClr val="white"/>
              </a:solidFill>
            </a:ln>
            <a:effectLst>
              <a:outerShdw blurRad="40005" dist="20320" dir="5400000" algn="tl" rotWithShape="0">
                <a:prstClr val="black">
                  <a:alpha val="38000"/>
                </a:prstClr>
              </a:outerShdw>
            </a:effectLst>
          </c:spPr>
          <c:invertIfNegative val="0"/>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Sheet1!$B$2:$M$2</c:f>
              <c:numCache>
                <c:formatCode>#,##0_ </c:formatCode>
                <c:ptCount val="12"/>
                <c:pt idx="0">
                  <c:v>119340.3918527709</c:v>
                </c:pt>
                <c:pt idx="1">
                  <c:v>118891.06696096619</c:v>
                </c:pt>
                <c:pt idx="2">
                  <c:v>118478.65171081807</c:v>
                </c:pt>
                <c:pt idx="3">
                  <c:v>118340.36492181655</c:v>
                </c:pt>
                <c:pt idx="4">
                  <c:v>116853.48971462922</c:v>
                </c:pt>
                <c:pt idx="5">
                  <c:v>115188.77311352584</c:v>
                </c:pt>
                <c:pt idx="6">
                  <c:v>114186.76519374596</c:v>
                </c:pt>
                <c:pt idx="7">
                  <c:v>112003.43186041262</c:v>
                </c:pt>
                <c:pt idx="8">
                  <c:v>103953.43186041262</c:v>
                </c:pt>
                <c:pt idx="9">
                  <c:v>103456.92893224199</c:v>
                </c:pt>
                <c:pt idx="10">
                  <c:v>101583.58717701912</c:v>
                </c:pt>
                <c:pt idx="11">
                  <c:v>101352.79441062101</c:v>
                </c:pt>
              </c:numCache>
            </c:numRef>
          </c:val>
        </c:ser>
        <c:ser>
          <c:idx val="1"/>
          <c:order val="1"/>
          <c:tx>
            <c:strRef>
              <c:f>Sheet1!$A$3</c:f>
              <c:strCache>
                <c:ptCount val="1"/>
                <c:pt idx="0">
                  <c:v>2016成交均价</c:v>
                </c:pt>
              </c:strCache>
            </c:strRef>
          </c:tx>
          <c:spPr>
            <a:solidFill>
              <a:srgbClr val="275C9D"/>
            </a:solidFill>
            <a:ln>
              <a:solidFill>
                <a:prstClr val="white"/>
              </a:solidFill>
            </a:ln>
            <a:effectLst>
              <a:outerShdw blurRad="40005" dist="20320" dir="5400000" algn="tl" rotWithShape="0">
                <a:prstClr val="black">
                  <a:alpha val="38000"/>
                </a:prstClr>
              </a:outerShdw>
            </a:effectLst>
          </c:spPr>
          <c:invertIfNegative val="0"/>
          <c:dLbls>
            <c:dLbl>
              <c:idx val="0"/>
              <c:delete val="1"/>
            </c:dLbl>
            <c:dLbl>
              <c:idx val="1"/>
              <c:delete val="1"/>
            </c:dLbl>
            <c:dLbl>
              <c:idx val="2"/>
              <c:delete val="1"/>
            </c:dLbl>
            <c:dLbl>
              <c:idx val="3"/>
              <c:delete val="1"/>
            </c:dLbl>
            <c:dLbl>
              <c:idx val="4"/>
              <c:delete val="1"/>
            </c:dLbl>
            <c:showLegendKey val="0"/>
            <c:showVal val="1"/>
            <c:showCatName val="0"/>
            <c:showSerName val="0"/>
            <c:showPercent val="0"/>
            <c:showBubbleSize val="0"/>
            <c:showLeaderLines val="0"/>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Sheet1!$B$3:$M$3</c:f>
              <c:numCache>
                <c:formatCode>#,##0_ </c:formatCode>
                <c:ptCount val="12"/>
                <c:pt idx="0">
                  <c:v>108457.77777777778</c:v>
                </c:pt>
                <c:pt idx="1">
                  <c:v>108324.44444444444</c:v>
                </c:pt>
                <c:pt idx="2">
                  <c:v>109889.33333333333</c:v>
                </c:pt>
                <c:pt idx="3">
                  <c:v>117806.66666666667</c:v>
                </c:pt>
                <c:pt idx="4">
                  <c:v>117176.66666666667</c:v>
                </c:pt>
                <c:pt idx="5">
                  <c:v>117176.66666666667</c:v>
                </c:pt>
              </c:numCache>
            </c:numRef>
          </c:val>
        </c:ser>
        <c:dLbls>
          <c:showLegendKey val="0"/>
          <c:showVal val="0"/>
          <c:showCatName val="0"/>
          <c:showSerName val="0"/>
          <c:showPercent val="0"/>
          <c:showBubbleSize val="0"/>
        </c:dLbls>
        <c:gapWidth val="100"/>
        <c:axId val="267046272"/>
        <c:axId val="267048064"/>
      </c:barChart>
      <c:lineChart>
        <c:grouping val="standard"/>
        <c:varyColors val="0"/>
        <c:ser>
          <c:idx val="2"/>
          <c:order val="2"/>
          <c:tx>
            <c:strRef>
              <c:f>Sheet1!$A$4</c:f>
              <c:strCache>
                <c:ptCount val="1"/>
                <c:pt idx="0">
                  <c:v>利润率</c:v>
                </c:pt>
              </c:strCache>
            </c:strRef>
          </c:tx>
          <c:spPr>
            <a:ln>
              <a:solidFill>
                <a:srgbClr val="FF5C00"/>
              </a:solidFill>
              <a:prstDash val="sysDash"/>
            </a:ln>
          </c:spPr>
          <c:marker>
            <c:symbol val="circle"/>
            <c:size val="5"/>
            <c:spPr>
              <a:solidFill>
                <a:prstClr val="white"/>
              </a:solidFill>
              <a:ln>
                <a:solidFill>
                  <a:srgbClr val="FF5C00"/>
                </a:solidFill>
              </a:ln>
            </c:spPr>
          </c:marker>
          <c:dLbls>
            <c:dLbl>
              <c:idx val="0"/>
              <c:delete val="1"/>
            </c:dLbl>
            <c:dLbl>
              <c:idx val="1"/>
              <c:delete val="1"/>
            </c:dLbl>
            <c:dLbl>
              <c:idx val="2"/>
              <c:delete val="1"/>
            </c:dLbl>
            <c:dLbl>
              <c:idx val="3"/>
              <c:delete val="1"/>
            </c:dLbl>
            <c:dLbl>
              <c:idx val="4"/>
              <c:delete val="1"/>
            </c:dLbl>
            <c:dLblPos val="b"/>
            <c:showLegendKey val="0"/>
            <c:showVal val="1"/>
            <c:showCatName val="0"/>
            <c:showSerName val="0"/>
            <c:showPercent val="0"/>
            <c:showBubbleSize val="0"/>
            <c:showLeaderLines val="0"/>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Sheet1!$B$4:$M$4</c:f>
              <c:numCache>
                <c:formatCode>0.0%</c:formatCode>
                <c:ptCount val="12"/>
                <c:pt idx="0">
                  <c:v>6.4466459909682347E-2</c:v>
                </c:pt>
                <c:pt idx="1">
                  <c:v>2.1392482781336732E-2</c:v>
                </c:pt>
                <c:pt idx="2">
                  <c:v>2.2416234810122799E-2</c:v>
                </c:pt>
                <c:pt idx="3">
                  <c:v>8.4427744079904282E-4</c:v>
                </c:pt>
                <c:pt idx="4">
                  <c:v>4.8104033263318899E-3</c:v>
                </c:pt>
                <c:pt idx="5">
                  <c:v>4.8104033263318899E-3</c:v>
                </c:pt>
              </c:numCache>
            </c:numRef>
          </c:val>
          <c:smooth val="0"/>
        </c:ser>
        <c:dLbls>
          <c:showLegendKey val="0"/>
          <c:showVal val="0"/>
          <c:showCatName val="0"/>
          <c:showSerName val="0"/>
          <c:showPercent val="0"/>
          <c:showBubbleSize val="0"/>
        </c:dLbls>
        <c:marker val="1"/>
        <c:smooth val="0"/>
        <c:axId val="267049600"/>
        <c:axId val="266817920"/>
      </c:lineChart>
      <c:catAx>
        <c:axId val="267046272"/>
        <c:scaling>
          <c:orientation val="minMax"/>
        </c:scaling>
        <c:delete val="0"/>
        <c:axPos val="b"/>
        <c:numFmt formatCode="General" sourceLinked="1"/>
        <c:majorTickMark val="out"/>
        <c:minorTickMark val="none"/>
        <c:tickLblPos val="nextTo"/>
        <c:txPr>
          <a:bodyPr/>
          <a:lstStyle/>
          <a:p>
            <a:pPr>
              <a:defRPr>
                <a:latin typeface="+mn-lt"/>
              </a:defRPr>
            </a:pPr>
            <a:endParaRPr lang="zh-CN"/>
          </a:p>
        </c:txPr>
        <c:crossAx val="267048064"/>
        <c:crosses val="autoZero"/>
        <c:auto val="1"/>
        <c:lblAlgn val="ctr"/>
        <c:lblOffset val="100"/>
        <c:noMultiLvlLbl val="0"/>
      </c:catAx>
      <c:valAx>
        <c:axId val="267048064"/>
        <c:scaling>
          <c:orientation val="minMax"/>
          <c:max val="140000"/>
          <c:min val="60000"/>
        </c:scaling>
        <c:delete val="0"/>
        <c:axPos val="l"/>
        <c:numFmt formatCode="0_);[Red]\(0\)" sourceLinked="0"/>
        <c:majorTickMark val="out"/>
        <c:minorTickMark val="none"/>
        <c:tickLblPos val="nextTo"/>
        <c:txPr>
          <a:bodyPr/>
          <a:lstStyle/>
          <a:p>
            <a:pPr>
              <a:defRPr>
                <a:latin typeface="+mn-lt"/>
              </a:defRPr>
            </a:pPr>
            <a:endParaRPr lang="zh-CN"/>
          </a:p>
        </c:txPr>
        <c:crossAx val="267046272"/>
        <c:crosses val="autoZero"/>
        <c:crossBetween val="between"/>
        <c:majorUnit val="20000"/>
      </c:valAx>
      <c:catAx>
        <c:axId val="267049600"/>
        <c:scaling>
          <c:orientation val="minMax"/>
        </c:scaling>
        <c:delete val="1"/>
        <c:axPos val="b"/>
        <c:majorTickMark val="out"/>
        <c:minorTickMark val="none"/>
        <c:tickLblPos val="none"/>
        <c:crossAx val="266817920"/>
        <c:crosses val="autoZero"/>
        <c:auto val="1"/>
        <c:lblAlgn val="ctr"/>
        <c:lblOffset val="100"/>
        <c:noMultiLvlLbl val="0"/>
      </c:catAx>
      <c:valAx>
        <c:axId val="266817920"/>
        <c:scaling>
          <c:orientation val="minMax"/>
          <c:max val="0.1"/>
          <c:min val="-2.0000000000000011E-2"/>
        </c:scaling>
        <c:delete val="0"/>
        <c:axPos val="r"/>
        <c:numFmt formatCode="0.0%" sourceLinked="0"/>
        <c:majorTickMark val="out"/>
        <c:minorTickMark val="none"/>
        <c:tickLblPos val="nextTo"/>
        <c:crossAx val="267049600"/>
        <c:crosses val="max"/>
        <c:crossBetween val="between"/>
        <c:majorUnit val="3.0000000000000016E-2"/>
      </c:valAx>
      <c:spPr>
        <a:noFill/>
        <a:ln w="25399">
          <a:noFill/>
        </a:ln>
      </c:spPr>
    </c:plotArea>
    <c:legend>
      <c:legendPos val="t"/>
      <c:layout>
        <c:manualLayout>
          <c:xMode val="edge"/>
          <c:yMode val="edge"/>
          <c:x val="0.14728765711116998"/>
          <c:y val="0"/>
          <c:w val="0.74076255344323882"/>
          <c:h val="0.11183502850579946"/>
        </c:manualLayout>
      </c:layout>
      <c:overlay val="0"/>
      <c:txPr>
        <a:bodyPr/>
        <a:lstStyle/>
        <a:p>
          <a:pPr>
            <a:defRPr sz="1200">
              <a:latin typeface="+mn-lt"/>
              <a:ea typeface="华文细黑" pitchFamily="2" charset="-122"/>
            </a:defRPr>
          </a:pPr>
          <a:endParaRPr lang="zh-CN"/>
        </a:p>
      </c:txPr>
    </c:legend>
    <c:plotVisOnly val="1"/>
    <c:dispBlanksAs val="gap"/>
    <c:showDLblsOverMax val="0"/>
  </c:chart>
  <c:txPr>
    <a:bodyPr/>
    <a:lstStyle/>
    <a:p>
      <a:pPr>
        <a:defRPr sz="1000"/>
      </a:pPr>
      <a:endParaRPr lang="zh-CN"/>
    </a:p>
  </c:txPr>
  <c:externalData r:id="rId1">
    <c:autoUpdate val="0"/>
  </c:externalData>
</c:chartSpace>
</file>

<file path=ppt/charts/chart2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4441205393894866E-2"/>
          <c:y val="7.6712150441289109E-2"/>
          <c:w val="0.95190310206512463"/>
          <c:h val="0.79565849916008191"/>
        </c:manualLayout>
      </c:layout>
      <c:lineChart>
        <c:grouping val="standard"/>
        <c:varyColors val="0"/>
        <c:ser>
          <c:idx val="0"/>
          <c:order val="0"/>
          <c:tx>
            <c:strRef>
              <c:f>Sheet1!$A$2</c:f>
              <c:strCache>
                <c:ptCount val="1"/>
                <c:pt idx="0">
                  <c:v>Y2011</c:v>
                </c:pt>
              </c:strCache>
            </c:strRef>
          </c:tx>
          <c:spPr>
            <a:ln w="31783">
              <a:solidFill>
                <a:srgbClr val="BFBFBF"/>
              </a:solidFill>
              <a:prstDash val="solid"/>
            </a:ln>
            <a:effectLst/>
          </c:spPr>
          <c:marker>
            <c:symbol val="circle"/>
            <c:size val="10"/>
            <c:spPr>
              <a:solidFill>
                <a:schemeClr val="bg1"/>
              </a:solidFill>
              <a:ln>
                <a:solidFill>
                  <a:srgbClr val="BFBFBF"/>
                </a:solidFill>
                <a:prstDash val="solid"/>
              </a:ln>
              <a:effectLst/>
            </c:spPr>
          </c:marker>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Sheet1!$B$2:$Z$2</c:f>
            </c:numRef>
          </c:val>
          <c:smooth val="0"/>
        </c:ser>
        <c:ser>
          <c:idx val="1"/>
          <c:order val="1"/>
          <c:tx>
            <c:strRef>
              <c:f>Sheet1!$A$3</c:f>
              <c:strCache>
                <c:ptCount val="1"/>
                <c:pt idx="0">
                  <c:v>Y2013</c:v>
                </c:pt>
              </c:strCache>
            </c:strRef>
          </c:tx>
          <c:spPr>
            <a:ln w="31783" cmpd="sng">
              <a:solidFill>
                <a:srgbClr val="BFBFBF"/>
              </a:solidFill>
            </a:ln>
            <a:effectLst/>
          </c:spPr>
          <c:marker>
            <c:symbol val="circle"/>
            <c:size val="10"/>
            <c:spPr>
              <a:solidFill>
                <a:schemeClr val="bg1"/>
              </a:solidFill>
              <a:ln>
                <a:solidFill>
                  <a:srgbClr val="BFBFBF"/>
                </a:solidFill>
              </a:ln>
              <a:effectLst/>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Sheet1!$B$3:$Z$3</c:f>
              <c:numCache>
                <c:formatCode>0.00_ </c:formatCode>
                <c:ptCount val="25"/>
                <c:pt idx="0">
                  <c:v>0</c:v>
                </c:pt>
                <c:pt idx="1">
                  <c:v>-2.1951906138187649</c:v>
                </c:pt>
                <c:pt idx="2">
                  <c:v>-1.6979788170905175</c:v>
                </c:pt>
                <c:pt idx="3">
                  <c:v>-1.4420463596702904</c:v>
                </c:pt>
                <c:pt idx="4">
                  <c:v>-1.2010944454930561</c:v>
                </c:pt>
                <c:pt idx="5">
                  <c:v>-0.58884704688041412</c:v>
                </c:pt>
                <c:pt idx="6">
                  <c:v>-1.7609632307757028</c:v>
                </c:pt>
                <c:pt idx="7">
                  <c:v>-2.4491714022165212</c:v>
                </c:pt>
                <c:pt idx="8">
                  <c:v>-3.1987109722222185</c:v>
                </c:pt>
                <c:pt idx="9">
                  <c:v>-1.6831280393257431</c:v>
                </c:pt>
                <c:pt idx="10">
                  <c:v>-1.3101811128997554</c:v>
                </c:pt>
                <c:pt idx="11">
                  <c:v>1.2114589449430113E-2</c:v>
                </c:pt>
                <c:pt idx="12">
                  <c:v>0.60351402718301639</c:v>
                </c:pt>
                <c:pt idx="13">
                  <c:v>1.6968312458156776</c:v>
                </c:pt>
                <c:pt idx="14">
                  <c:v>-0.66482639157160461</c:v>
                </c:pt>
                <c:pt idx="15">
                  <c:v>-0.8004238653723128</c:v>
                </c:pt>
                <c:pt idx="16">
                  <c:v>-0.29710673001943633</c:v>
                </c:pt>
                <c:pt idx="17">
                  <c:v>1.147474368511725</c:v>
                </c:pt>
                <c:pt idx="18">
                  <c:v>1.3550645178694865E-2</c:v>
                </c:pt>
                <c:pt idx="19" formatCode="0.00">
                  <c:v>4.3290530544984884</c:v>
                </c:pt>
                <c:pt idx="20">
                  <c:v>2.8439961857752216</c:v>
                </c:pt>
                <c:pt idx="21">
                  <c:v>-0.51324527708397349</c:v>
                </c:pt>
                <c:pt idx="22">
                  <c:v>-7.5756191055698086E-2</c:v>
                </c:pt>
                <c:pt idx="23">
                  <c:v>-1.9474832474089765</c:v>
                </c:pt>
                <c:pt idx="24">
                  <c:v>-1.5334439200369587</c:v>
                </c:pt>
              </c:numCache>
            </c:numRef>
          </c:val>
          <c:smooth val="0"/>
        </c:ser>
        <c:ser>
          <c:idx val="2"/>
          <c:order val="2"/>
          <c:tx>
            <c:strRef>
              <c:f>Sheet1!$A$4</c:f>
              <c:strCache>
                <c:ptCount val="1"/>
                <c:pt idx="0">
                  <c:v>Y2014</c:v>
                </c:pt>
              </c:strCache>
            </c:strRef>
          </c:tx>
          <c:spPr>
            <a:ln w="31750">
              <a:solidFill>
                <a:srgbClr val="00A4DE"/>
              </a:solidFill>
            </a:ln>
          </c:spPr>
          <c:marker>
            <c:symbol val="circle"/>
            <c:size val="10"/>
            <c:spPr>
              <a:solidFill>
                <a:schemeClr val="bg1"/>
              </a:solidFill>
              <a:ln w="9525">
                <a:solidFill>
                  <a:srgbClr val="00A4DE"/>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Sheet1!$B$4:$Z$4</c:f>
              <c:numCache>
                <c:formatCode>0.00_ </c:formatCode>
                <c:ptCount val="25"/>
                <c:pt idx="0">
                  <c:v>0</c:v>
                </c:pt>
                <c:pt idx="1">
                  <c:v>-2.687117261754457</c:v>
                </c:pt>
                <c:pt idx="2">
                  <c:v>-2.7823894868557186</c:v>
                </c:pt>
                <c:pt idx="3">
                  <c:v>-4.5668572038983442</c:v>
                </c:pt>
                <c:pt idx="4">
                  <c:v>-5.2249748149263091</c:v>
                </c:pt>
                <c:pt idx="5">
                  <c:v>-1.6924679764043105</c:v>
                </c:pt>
                <c:pt idx="6">
                  <c:v>-2.63066322470763</c:v>
                </c:pt>
                <c:pt idx="7">
                  <c:v>-3.3058066417635978</c:v>
                </c:pt>
                <c:pt idx="8">
                  <c:v>-3.1952277294349796</c:v>
                </c:pt>
                <c:pt idx="9">
                  <c:v>-3.4735242616761308</c:v>
                </c:pt>
                <c:pt idx="10">
                  <c:v>-3.3354536974419036</c:v>
                </c:pt>
                <c:pt idx="11">
                  <c:v>-3.1578136500018172</c:v>
                </c:pt>
                <c:pt idx="12">
                  <c:v>-3.2479318513043975</c:v>
                </c:pt>
                <c:pt idx="13">
                  <c:v>-3.5097596138406573</c:v>
                </c:pt>
                <c:pt idx="14">
                  <c:v>-3.7540152166898766</c:v>
                </c:pt>
                <c:pt idx="15">
                  <c:v>-4.5814713835180543</c:v>
                </c:pt>
                <c:pt idx="16">
                  <c:v>-4.8858122257817715</c:v>
                </c:pt>
                <c:pt idx="17">
                  <c:v>-5.4606556654232419</c:v>
                </c:pt>
                <c:pt idx="18">
                  <c:v>-5.4944736310586269</c:v>
                </c:pt>
                <c:pt idx="19">
                  <c:v>-4.777133593130789</c:v>
                </c:pt>
                <c:pt idx="20">
                  <c:v>-4.8891506950626606</c:v>
                </c:pt>
                <c:pt idx="21">
                  <c:v>-5.9298936046331292</c:v>
                </c:pt>
                <c:pt idx="22">
                  <c:v>-6.1963212098635427</c:v>
                </c:pt>
                <c:pt idx="23">
                  <c:v>-5.9925602754985041</c:v>
                </c:pt>
                <c:pt idx="24">
                  <c:v>-6.3138792678761995</c:v>
                </c:pt>
              </c:numCache>
            </c:numRef>
          </c:val>
          <c:smooth val="0"/>
        </c:ser>
        <c:ser>
          <c:idx val="3"/>
          <c:order val="3"/>
          <c:tx>
            <c:strRef>
              <c:f>Sheet1!$A$5</c:f>
              <c:strCache>
                <c:ptCount val="1"/>
                <c:pt idx="0">
                  <c:v>Y2015</c:v>
                </c:pt>
              </c:strCache>
            </c:strRef>
          </c:tx>
          <c:spPr>
            <a:ln>
              <a:solidFill>
                <a:srgbClr val="92D050"/>
              </a:solidFill>
            </a:ln>
          </c:spPr>
          <c:marker>
            <c:symbol val="circle"/>
            <c:size val="10"/>
            <c:spPr>
              <a:solidFill>
                <a:schemeClr val="bg1"/>
              </a:solidFill>
              <a:ln>
                <a:solidFill>
                  <a:srgbClr val="92D050"/>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Sheet1!$B$5:$Z$5</c:f>
              <c:numCache>
                <c:formatCode>0.00_ </c:formatCode>
                <c:ptCount val="25"/>
                <c:pt idx="0">
                  <c:v>0</c:v>
                </c:pt>
                <c:pt idx="1">
                  <c:v>-0.62124832142361752</c:v>
                </c:pt>
                <c:pt idx="2">
                  <c:v>-0.13004176532580569</c:v>
                </c:pt>
                <c:pt idx="3">
                  <c:v>0.75018772274311196</c:v>
                </c:pt>
                <c:pt idx="4">
                  <c:v>0.68618613799351635</c:v>
                </c:pt>
                <c:pt idx="5">
                  <c:v>0.68598555935346361</c:v>
                </c:pt>
                <c:pt idx="6">
                  <c:v>0.47110550569515741</c:v>
                </c:pt>
                <c:pt idx="7">
                  <c:v>1.5308842939662171</c:v>
                </c:pt>
                <c:pt idx="8">
                  <c:v>0.81291149686455455</c:v>
                </c:pt>
                <c:pt idx="9">
                  <c:v>0.61199041855493075</c:v>
                </c:pt>
                <c:pt idx="10">
                  <c:v>0.33798000638349812</c:v>
                </c:pt>
                <c:pt idx="11">
                  <c:v>0.35415016355422324</c:v>
                </c:pt>
                <c:pt idx="12">
                  <c:v>0.52458745952339569</c:v>
                </c:pt>
                <c:pt idx="13">
                  <c:v>1.4734284511860318</c:v>
                </c:pt>
                <c:pt idx="14">
                  <c:v>1.9012717230760146</c:v>
                </c:pt>
                <c:pt idx="15">
                  <c:v>1.5943395000556082</c:v>
                </c:pt>
                <c:pt idx="16">
                  <c:v>1.731424072591925</c:v>
                </c:pt>
                <c:pt idx="17">
                  <c:v>2.9305073081721478</c:v>
                </c:pt>
                <c:pt idx="18">
                  <c:v>0.91761398078804568</c:v>
                </c:pt>
                <c:pt idx="19">
                  <c:v>-0.17343428513756365</c:v>
                </c:pt>
                <c:pt idx="20">
                  <c:v>-0.33758427252896794</c:v>
                </c:pt>
                <c:pt idx="21">
                  <c:v>0.52179638084532964</c:v>
                </c:pt>
                <c:pt idx="22">
                  <c:v>0.57590062172798717</c:v>
                </c:pt>
                <c:pt idx="23">
                  <c:v>-0.70028072491356008</c:v>
                </c:pt>
                <c:pt idx="24">
                  <c:v>0.14820428399620056</c:v>
                </c:pt>
              </c:numCache>
            </c:numRef>
          </c:val>
          <c:smooth val="0"/>
        </c:ser>
        <c:ser>
          <c:idx val="4"/>
          <c:order val="4"/>
          <c:tx>
            <c:strRef>
              <c:f>Sheet1!$A$6</c:f>
              <c:strCache>
                <c:ptCount val="1"/>
                <c:pt idx="0">
                  <c:v>Y2016</c:v>
                </c:pt>
              </c:strCache>
            </c:strRef>
          </c:tx>
          <c:spPr>
            <a:ln>
              <a:solidFill>
                <a:srgbClr val="FF9933"/>
              </a:solidFill>
            </a:ln>
          </c:spPr>
          <c:marker>
            <c:symbol val="circle"/>
            <c:size val="10"/>
            <c:spPr>
              <a:solidFill>
                <a:schemeClr val="bg1"/>
              </a:solidFill>
              <a:ln>
                <a:solidFill>
                  <a:srgbClr val="FF9933"/>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dLbls>
            <c:dLbl>
              <c:idx val="1"/>
              <c:delete val="1"/>
            </c:dLbl>
            <c:dLbl>
              <c:idx val="3"/>
              <c:delete val="1"/>
            </c:dLbl>
            <c:dLbl>
              <c:idx val="5"/>
              <c:delete val="1"/>
            </c:dLbl>
            <c:dLbl>
              <c:idx val="7"/>
              <c:delete val="1"/>
            </c:dLbl>
            <c:dLbl>
              <c:idx val="9"/>
              <c:delete val="1"/>
            </c:dLbl>
            <c:dLbl>
              <c:idx val="11"/>
              <c:delete val="1"/>
            </c:dLbl>
            <c:dLblPos val="t"/>
            <c:showLegendKey val="0"/>
            <c:showVal val="1"/>
            <c:showCatName val="0"/>
            <c:showSerName val="0"/>
            <c:showPercent val="0"/>
            <c:showBubbleSize val="0"/>
            <c:showLeaderLines val="0"/>
          </c:dLbls>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Sheet1!$B$6:$Z$6</c:f>
              <c:numCache>
                <c:formatCode>0.00_ </c:formatCode>
                <c:ptCount val="25"/>
                <c:pt idx="0">
                  <c:v>0</c:v>
                </c:pt>
                <c:pt idx="1">
                  <c:v>-7.3437100882090434</c:v>
                </c:pt>
                <c:pt idx="2">
                  <c:v>-3.6923451987290967</c:v>
                </c:pt>
                <c:pt idx="3">
                  <c:v>-1.0624719619759304</c:v>
                </c:pt>
                <c:pt idx="4">
                  <c:v>-1.3093089713677397</c:v>
                </c:pt>
                <c:pt idx="5">
                  <c:v>1.9326264015710359</c:v>
                </c:pt>
                <c:pt idx="6">
                  <c:v>0.58643595157616968</c:v>
                </c:pt>
                <c:pt idx="7">
                  <c:v>1.5906543327222966</c:v>
                </c:pt>
                <c:pt idx="8">
                  <c:v>2.0108251166725655</c:v>
                </c:pt>
                <c:pt idx="9">
                  <c:v>-0.58978849407587131</c:v>
                </c:pt>
                <c:pt idx="10">
                  <c:v>-0.58035382654301193</c:v>
                </c:pt>
                <c:pt idx="11">
                  <c:v>-0.94701896623239357</c:v>
                </c:pt>
                <c:pt idx="12">
                  <c:v>-1.3506117150006935</c:v>
                </c:pt>
              </c:numCache>
            </c:numRef>
          </c:val>
          <c:smooth val="0"/>
        </c:ser>
        <c:dLbls>
          <c:showLegendKey val="0"/>
          <c:showVal val="0"/>
          <c:showCatName val="0"/>
          <c:showSerName val="0"/>
          <c:showPercent val="0"/>
          <c:showBubbleSize val="0"/>
        </c:dLbls>
        <c:marker val="1"/>
        <c:smooth val="0"/>
        <c:axId val="265553792"/>
        <c:axId val="265555328"/>
      </c:lineChart>
      <c:catAx>
        <c:axId val="265553792"/>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25427">
            <a:solidFill>
              <a:srgbClr val="808080"/>
            </a:solidFill>
            <a:prstDash val="solid"/>
          </a:ln>
        </c:spPr>
        <c:txPr>
          <a:bodyPr rot="0" vert="horz"/>
          <a:lstStyle/>
          <a:p>
            <a:pPr>
              <a:defRPr b="0"/>
            </a:pPr>
            <a:endParaRPr lang="zh-CN"/>
          </a:p>
        </c:txPr>
        <c:crossAx val="265555328"/>
        <c:crosses val="autoZero"/>
        <c:auto val="1"/>
        <c:lblAlgn val="ctr"/>
        <c:lblOffset val="100"/>
        <c:tickLblSkip val="1"/>
        <c:tickMarkSkip val="1"/>
        <c:noMultiLvlLbl val="0"/>
      </c:catAx>
      <c:valAx>
        <c:axId val="265555328"/>
        <c:scaling>
          <c:orientation val="minMax"/>
          <c:max val="10"/>
          <c:min val="-10"/>
        </c:scaling>
        <c:delete val="0"/>
        <c:axPos val="l"/>
        <c:majorGridlines>
          <c:spPr>
            <a:ln w="13102">
              <a:solidFill>
                <a:schemeClr val="bg1">
                  <a:lumMod val="95000"/>
                </a:schemeClr>
              </a:solidFill>
              <a:prstDash val="solid"/>
            </a:ln>
          </c:spPr>
        </c:majorGridlines>
        <c:numFmt formatCode="0.0_ " sourceLinked="0"/>
        <c:majorTickMark val="none"/>
        <c:minorTickMark val="none"/>
        <c:tickLblPos val="low"/>
        <c:spPr>
          <a:noFill/>
          <a:ln w="39304">
            <a:noFill/>
            <a:prstDash val="solid"/>
          </a:ln>
        </c:spPr>
        <c:txPr>
          <a:bodyPr rot="0" vert="horz"/>
          <a:lstStyle/>
          <a:p>
            <a:pPr>
              <a:defRPr/>
            </a:pPr>
            <a:endParaRPr lang="zh-CN"/>
          </a:p>
        </c:txPr>
        <c:crossAx val="265553792"/>
        <c:crosses val="autoZero"/>
        <c:crossBetween val="between"/>
        <c:majorUnit val="4"/>
      </c:valAx>
      <c:spPr>
        <a:noFill/>
        <a:ln w="25409">
          <a:noFill/>
        </a:ln>
      </c:spPr>
    </c:plotArea>
    <c:legend>
      <c:legendPos val="t"/>
      <c:layout>
        <c:manualLayout>
          <c:xMode val="edge"/>
          <c:yMode val="edge"/>
          <c:x val="4.4488082289365453E-2"/>
          <c:y val="7.0587905369005763E-2"/>
          <c:w val="0.42304063198809339"/>
          <c:h val="6.8888668848299903E-2"/>
        </c:manualLayout>
      </c:layout>
      <c:overlay val="0"/>
    </c:legend>
    <c:plotVisOnly val="1"/>
    <c:dispBlanksAs val="gap"/>
    <c:showDLblsOverMax val="0"/>
  </c:chart>
  <c:spPr>
    <a:noFill/>
    <a:ln>
      <a:no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userShapes r:id="rId2"/>
</c:chartSpace>
</file>

<file path=ppt/charts/chart2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6042555406175766E-2"/>
          <c:y val="7.675505486337042E-2"/>
          <c:w val="0.95054630989053657"/>
          <c:h val="0.795615638925526"/>
        </c:manualLayout>
      </c:layout>
      <c:lineChart>
        <c:grouping val="standard"/>
        <c:varyColors val="0"/>
        <c:ser>
          <c:idx val="0"/>
          <c:order val="0"/>
          <c:tx>
            <c:strRef>
              <c:f>Sheet1!$A$2</c:f>
              <c:strCache>
                <c:ptCount val="1"/>
                <c:pt idx="0">
                  <c:v>Y2011</c:v>
                </c:pt>
              </c:strCache>
            </c:strRef>
          </c:tx>
          <c:spPr>
            <a:ln w="31783">
              <a:solidFill>
                <a:srgbClr val="BFBFBF"/>
              </a:solidFill>
              <a:prstDash val="solid"/>
            </a:ln>
            <a:effectLst/>
          </c:spPr>
          <c:marker>
            <c:symbol val="circle"/>
            <c:size val="10"/>
            <c:spPr>
              <a:solidFill>
                <a:schemeClr val="bg1"/>
              </a:solidFill>
              <a:ln>
                <a:solidFill>
                  <a:srgbClr val="BFBFBF"/>
                </a:solidFill>
                <a:prstDash val="solid"/>
              </a:ln>
              <a:effectLst/>
            </c:spPr>
          </c:marker>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Sheet1!$B$2:$Z$2</c:f>
            </c:numRef>
          </c:val>
          <c:smooth val="0"/>
        </c:ser>
        <c:ser>
          <c:idx val="1"/>
          <c:order val="1"/>
          <c:tx>
            <c:strRef>
              <c:f>Sheet1!$A$3</c:f>
              <c:strCache>
                <c:ptCount val="1"/>
                <c:pt idx="0">
                  <c:v>Y2013</c:v>
                </c:pt>
              </c:strCache>
            </c:strRef>
          </c:tx>
          <c:spPr>
            <a:ln w="31783" cmpd="sng">
              <a:solidFill>
                <a:srgbClr val="BFBFBF"/>
              </a:solidFill>
            </a:ln>
            <a:effectLst/>
          </c:spPr>
          <c:marker>
            <c:symbol val="circle"/>
            <c:size val="10"/>
            <c:spPr>
              <a:solidFill>
                <a:schemeClr val="bg1"/>
              </a:solidFill>
              <a:ln>
                <a:solidFill>
                  <a:srgbClr val="BFBFBF"/>
                </a:solidFill>
              </a:ln>
              <a:effectLst/>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Sheet1!$B$3:$Z$3</c:f>
              <c:numCache>
                <c:formatCode>0.00_ </c:formatCode>
                <c:ptCount val="25"/>
                <c:pt idx="0">
                  <c:v>0</c:v>
                </c:pt>
                <c:pt idx="1">
                  <c:v>1.2492205173753683</c:v>
                </c:pt>
                <c:pt idx="2">
                  <c:v>0.87844476900016644</c:v>
                </c:pt>
                <c:pt idx="3">
                  <c:v>1.2744647861415719</c:v>
                </c:pt>
                <c:pt idx="4">
                  <c:v>0.40956018819121559</c:v>
                </c:pt>
                <c:pt idx="5">
                  <c:v>1.449297161275714</c:v>
                </c:pt>
                <c:pt idx="6">
                  <c:v>0.32035925830046907</c:v>
                </c:pt>
                <c:pt idx="7">
                  <c:v>-0.20609998979904129</c:v>
                </c:pt>
                <c:pt idx="8">
                  <c:v>-0.45882610223343701</c:v>
                </c:pt>
                <c:pt idx="9">
                  <c:v>-0.23318221890119245</c:v>
                </c:pt>
                <c:pt idx="10">
                  <c:v>-1.6209358959487714</c:v>
                </c:pt>
                <c:pt idx="11">
                  <c:v>-0.71996284237930008</c:v>
                </c:pt>
                <c:pt idx="12">
                  <c:v>-1.7250279050065129</c:v>
                </c:pt>
                <c:pt idx="13">
                  <c:v>-0.79634875177326725</c:v>
                </c:pt>
                <c:pt idx="14">
                  <c:v>-2.2559378842331608</c:v>
                </c:pt>
                <c:pt idx="15">
                  <c:v>-2.1912959521268811</c:v>
                </c:pt>
                <c:pt idx="16">
                  <c:v>-1.060834344498401</c:v>
                </c:pt>
                <c:pt idx="17">
                  <c:v>-1.4205035524702438</c:v>
                </c:pt>
                <c:pt idx="18">
                  <c:v>-0.95352224703265309</c:v>
                </c:pt>
                <c:pt idx="19">
                  <c:v>-0.74007214734816329</c:v>
                </c:pt>
                <c:pt idx="20">
                  <c:v>0.11742470850578345</c:v>
                </c:pt>
                <c:pt idx="21">
                  <c:v>0.53180579673717154</c:v>
                </c:pt>
                <c:pt idx="22">
                  <c:v>-0.17807320209917105</c:v>
                </c:pt>
                <c:pt idx="23">
                  <c:v>-0.29035009553820162</c:v>
                </c:pt>
                <c:pt idx="24">
                  <c:v>8.5516210515982141E-2</c:v>
                </c:pt>
              </c:numCache>
            </c:numRef>
          </c:val>
          <c:smooth val="0"/>
        </c:ser>
        <c:ser>
          <c:idx val="2"/>
          <c:order val="2"/>
          <c:tx>
            <c:strRef>
              <c:f>Sheet1!$A$4</c:f>
              <c:strCache>
                <c:ptCount val="1"/>
                <c:pt idx="0">
                  <c:v>Y2014</c:v>
                </c:pt>
              </c:strCache>
            </c:strRef>
          </c:tx>
          <c:spPr>
            <a:ln w="31750">
              <a:solidFill>
                <a:srgbClr val="00A4DE"/>
              </a:solidFill>
            </a:ln>
          </c:spPr>
          <c:marker>
            <c:symbol val="circle"/>
            <c:size val="10"/>
            <c:spPr>
              <a:solidFill>
                <a:schemeClr val="bg1"/>
              </a:solidFill>
              <a:ln w="9525">
                <a:solidFill>
                  <a:srgbClr val="00A4DE"/>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Sheet1!$B$4:$Z$4</c:f>
              <c:numCache>
                <c:formatCode>0.00_ </c:formatCode>
                <c:ptCount val="25"/>
                <c:pt idx="0">
                  <c:v>0</c:v>
                </c:pt>
                <c:pt idx="1">
                  <c:v>1.9204972830724638</c:v>
                </c:pt>
                <c:pt idx="2">
                  <c:v>1.8611615438716695</c:v>
                </c:pt>
                <c:pt idx="3">
                  <c:v>1.9951543667174294</c:v>
                </c:pt>
                <c:pt idx="4">
                  <c:v>1.4013949021861067</c:v>
                </c:pt>
                <c:pt idx="5">
                  <c:v>1.7315491522393982</c:v>
                </c:pt>
                <c:pt idx="6">
                  <c:v>1.4110480315771079</c:v>
                </c:pt>
                <c:pt idx="7">
                  <c:v>1.6188632430470418</c:v>
                </c:pt>
                <c:pt idx="8">
                  <c:v>1.397845292276769</c:v>
                </c:pt>
                <c:pt idx="9">
                  <c:v>1.4915753685303517</c:v>
                </c:pt>
                <c:pt idx="10">
                  <c:v>1.2359355231109266</c:v>
                </c:pt>
                <c:pt idx="11">
                  <c:v>0.91067187983420239</c:v>
                </c:pt>
                <c:pt idx="12">
                  <c:v>0.82055367853164063</c:v>
                </c:pt>
                <c:pt idx="13">
                  <c:v>0.8042679394275174</c:v>
                </c:pt>
                <c:pt idx="14">
                  <c:v>0.64252183513419292</c:v>
                </c:pt>
                <c:pt idx="15" formatCode="0.00_ ;[Red]\-0.00\ ">
                  <c:v>0.69389147573455279</c:v>
                </c:pt>
                <c:pt idx="16" formatCode="0.00_ ;[Red]\-0.00\ ">
                  <c:v>0.38767076546447532</c:v>
                </c:pt>
                <c:pt idx="17">
                  <c:v>0.53531761184413851</c:v>
                </c:pt>
                <c:pt idx="18">
                  <c:v>0.28480149112910236</c:v>
                </c:pt>
                <c:pt idx="19">
                  <c:v>0.3074310340791635</c:v>
                </c:pt>
                <c:pt idx="20">
                  <c:v>0.17801297576354255</c:v>
                </c:pt>
                <c:pt idx="21">
                  <c:v>0.10077781414759056</c:v>
                </c:pt>
                <c:pt idx="22">
                  <c:v>-0.16564979108284777</c:v>
                </c:pt>
                <c:pt idx="23">
                  <c:v>-0.39529524829188223</c:v>
                </c:pt>
                <c:pt idx="24">
                  <c:v>-0.54504076470907237</c:v>
                </c:pt>
              </c:numCache>
            </c:numRef>
          </c:val>
          <c:smooth val="0"/>
        </c:ser>
        <c:ser>
          <c:idx val="3"/>
          <c:order val="3"/>
          <c:tx>
            <c:strRef>
              <c:f>Sheet1!$A$5</c:f>
              <c:strCache>
                <c:ptCount val="1"/>
                <c:pt idx="0">
                  <c:v>Y2015</c:v>
                </c:pt>
              </c:strCache>
            </c:strRef>
          </c:tx>
          <c:spPr>
            <a:ln>
              <a:solidFill>
                <a:srgbClr val="92D050"/>
              </a:solidFill>
            </a:ln>
          </c:spPr>
          <c:marker>
            <c:symbol val="circle"/>
            <c:size val="10"/>
            <c:spPr>
              <a:solidFill>
                <a:schemeClr val="bg1"/>
              </a:solidFill>
              <a:ln>
                <a:solidFill>
                  <a:srgbClr val="92D050"/>
                </a:solidFill>
              </a:ln>
              <a:effectLst/>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Sheet1!$B$5:$Z$5</c:f>
              <c:numCache>
                <c:formatCode>0.00_ </c:formatCode>
                <c:ptCount val="25"/>
                <c:pt idx="0">
                  <c:v>0</c:v>
                </c:pt>
                <c:pt idx="1">
                  <c:v>0.53099879429088992</c:v>
                </c:pt>
                <c:pt idx="2">
                  <c:v>0.82347686539726506</c:v>
                </c:pt>
                <c:pt idx="3">
                  <c:v>0.43935454762589449</c:v>
                </c:pt>
                <c:pt idx="4">
                  <c:v>0.37535296287631453</c:v>
                </c:pt>
                <c:pt idx="5">
                  <c:v>0.84522413978666433</c:v>
                </c:pt>
                <c:pt idx="6">
                  <c:v>0.63034408612836745</c:v>
                </c:pt>
                <c:pt idx="7">
                  <c:v>0.56714182201071583</c:v>
                </c:pt>
                <c:pt idx="8">
                  <c:v>0.29447422718039873</c:v>
                </c:pt>
                <c:pt idx="9">
                  <c:v>0.39987033562120289</c:v>
                </c:pt>
                <c:pt idx="10">
                  <c:v>4.7127047578285848E-2</c:v>
                </c:pt>
                <c:pt idx="11">
                  <c:v>-0.33122299798461435</c:v>
                </c:pt>
                <c:pt idx="12">
                  <c:v>-0.15859478288386095</c:v>
                </c:pt>
                <c:pt idx="13">
                  <c:v>-1.1415960816021706</c:v>
                </c:pt>
                <c:pt idx="14">
                  <c:v>-0.61637776128734101</c:v>
                </c:pt>
                <c:pt idx="15">
                  <c:v>-0.78617676274450699</c:v>
                </c:pt>
                <c:pt idx="16">
                  <c:v>-0.8813788139045422</c:v>
                </c:pt>
                <c:pt idx="17">
                  <c:v>-1.7324163097558025</c:v>
                </c:pt>
                <c:pt idx="18">
                  <c:v>-1.5106552435236553</c:v>
                </c:pt>
                <c:pt idx="19">
                  <c:v>-1.4752045580551287</c:v>
                </c:pt>
                <c:pt idx="20">
                  <c:v>-1.2476982910338976</c:v>
                </c:pt>
                <c:pt idx="21">
                  <c:v>-0.90539294305656015</c:v>
                </c:pt>
                <c:pt idx="22">
                  <c:v>-1.3588797750066259</c:v>
                </c:pt>
                <c:pt idx="23">
                  <c:v>-0.91761878463433622</c:v>
                </c:pt>
                <c:pt idx="24">
                  <c:v>-1.4295126693223141</c:v>
                </c:pt>
              </c:numCache>
            </c:numRef>
          </c:val>
          <c:smooth val="0"/>
        </c:ser>
        <c:ser>
          <c:idx val="4"/>
          <c:order val="4"/>
          <c:tx>
            <c:strRef>
              <c:f>Sheet1!$A$6</c:f>
              <c:strCache>
                <c:ptCount val="1"/>
                <c:pt idx="0">
                  <c:v>Y2016</c:v>
                </c:pt>
              </c:strCache>
            </c:strRef>
          </c:tx>
          <c:spPr>
            <a:ln>
              <a:solidFill>
                <a:srgbClr val="FF9933"/>
              </a:solidFill>
            </a:ln>
          </c:spPr>
          <c:marker>
            <c:symbol val="circle"/>
            <c:size val="10"/>
            <c:spPr>
              <a:solidFill>
                <a:schemeClr val="bg1"/>
              </a:solidFill>
              <a:ln>
                <a:solidFill>
                  <a:srgbClr val="FF9933"/>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dLbls>
            <c:dLbl>
              <c:idx val="1"/>
              <c:delete val="1"/>
            </c:dLbl>
            <c:dLbl>
              <c:idx val="3"/>
              <c:delete val="1"/>
            </c:dLbl>
            <c:dLbl>
              <c:idx val="5"/>
              <c:delete val="1"/>
            </c:dLbl>
            <c:dLbl>
              <c:idx val="7"/>
              <c:delete val="1"/>
            </c:dLbl>
            <c:dLbl>
              <c:idx val="9"/>
              <c:delete val="1"/>
            </c:dLbl>
            <c:dLbl>
              <c:idx val="11"/>
              <c:delete val="1"/>
            </c:dLbl>
            <c:dLblPos val="t"/>
            <c:showLegendKey val="0"/>
            <c:showVal val="1"/>
            <c:showCatName val="0"/>
            <c:showSerName val="0"/>
            <c:showPercent val="0"/>
            <c:showBubbleSize val="0"/>
            <c:showLeaderLines val="0"/>
          </c:dLbls>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Sheet1!$B$6:$Z$6</c:f>
              <c:numCache>
                <c:formatCode>0.00_ </c:formatCode>
                <c:ptCount val="25"/>
                <c:pt idx="0">
                  <c:v>0</c:v>
                </c:pt>
                <c:pt idx="1">
                  <c:v>-3.768571294918297</c:v>
                </c:pt>
                <c:pt idx="2">
                  <c:v>-3.7198212079529309</c:v>
                </c:pt>
                <c:pt idx="3">
                  <c:v>-3.7847941018898013</c:v>
                </c:pt>
                <c:pt idx="4">
                  <c:v>-4.0316311112816061</c:v>
                </c:pt>
                <c:pt idx="5">
                  <c:v>-4.7628569167277055</c:v>
                </c:pt>
                <c:pt idx="6">
                  <c:v>-4.8425940698587411</c:v>
                </c:pt>
                <c:pt idx="7">
                  <c:v>-5.102687325576043</c:v>
                </c:pt>
                <c:pt idx="8">
                  <c:v>-4.937300007811948</c:v>
                </c:pt>
                <c:pt idx="9">
                  <c:v>-4.6016378133326459</c:v>
                </c:pt>
                <c:pt idx="10">
                  <c:v>-4.4880721102584262</c:v>
                </c:pt>
                <c:pt idx="11">
                  <c:v>-4.4378958607126862</c:v>
                </c:pt>
                <c:pt idx="12">
                  <c:v>-4.8483858105650546</c:v>
                </c:pt>
              </c:numCache>
            </c:numRef>
          </c:val>
          <c:smooth val="0"/>
        </c:ser>
        <c:dLbls>
          <c:showLegendKey val="0"/>
          <c:showVal val="0"/>
          <c:showCatName val="0"/>
          <c:showSerName val="0"/>
          <c:showPercent val="0"/>
          <c:showBubbleSize val="0"/>
        </c:dLbls>
        <c:marker val="1"/>
        <c:smooth val="0"/>
        <c:axId val="265463296"/>
        <c:axId val="265464448"/>
      </c:lineChart>
      <c:catAx>
        <c:axId val="265463296"/>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25427">
            <a:solidFill>
              <a:srgbClr val="808080"/>
            </a:solidFill>
            <a:prstDash val="solid"/>
          </a:ln>
        </c:spPr>
        <c:txPr>
          <a:bodyPr rot="0" vert="horz"/>
          <a:lstStyle/>
          <a:p>
            <a:pPr>
              <a:defRPr b="0"/>
            </a:pPr>
            <a:endParaRPr lang="zh-CN"/>
          </a:p>
        </c:txPr>
        <c:crossAx val="265464448"/>
        <c:crosses val="autoZero"/>
        <c:auto val="1"/>
        <c:lblAlgn val="ctr"/>
        <c:lblOffset val="100"/>
        <c:tickLblSkip val="1"/>
        <c:tickMarkSkip val="1"/>
        <c:noMultiLvlLbl val="0"/>
      </c:catAx>
      <c:valAx>
        <c:axId val="265464448"/>
        <c:scaling>
          <c:orientation val="minMax"/>
          <c:max val="6"/>
          <c:min val="-8"/>
        </c:scaling>
        <c:delete val="0"/>
        <c:axPos val="l"/>
        <c:majorGridlines>
          <c:spPr>
            <a:ln w="13102">
              <a:solidFill>
                <a:schemeClr val="bg1">
                  <a:lumMod val="95000"/>
                </a:schemeClr>
              </a:solidFill>
              <a:prstDash val="solid"/>
            </a:ln>
          </c:spPr>
        </c:majorGridlines>
        <c:numFmt formatCode="0.0_ " sourceLinked="0"/>
        <c:majorTickMark val="none"/>
        <c:minorTickMark val="none"/>
        <c:tickLblPos val="low"/>
        <c:spPr>
          <a:noFill/>
          <a:ln w="39304">
            <a:noFill/>
            <a:prstDash val="solid"/>
          </a:ln>
        </c:spPr>
        <c:txPr>
          <a:bodyPr rot="0" vert="horz"/>
          <a:lstStyle/>
          <a:p>
            <a:pPr>
              <a:defRPr/>
            </a:pPr>
            <a:endParaRPr lang="zh-CN"/>
          </a:p>
        </c:txPr>
        <c:crossAx val="265463296"/>
        <c:crosses val="autoZero"/>
        <c:crossBetween val="between"/>
        <c:majorUnit val="2"/>
      </c:valAx>
      <c:spPr>
        <a:noFill/>
        <a:ln w="25409">
          <a:noFill/>
        </a:ln>
        <a:effectLst>
          <a:outerShdw sx="1000" sy="1000" algn="ctr" rotWithShape="0">
            <a:srgbClr val="000000"/>
          </a:outerShdw>
        </a:effectLst>
      </c:spPr>
    </c:plotArea>
    <c:legend>
      <c:legendPos val="t"/>
      <c:layout>
        <c:manualLayout>
          <c:xMode val="edge"/>
          <c:yMode val="edge"/>
          <c:x val="4.4974379030213972E-2"/>
          <c:y val="7.9406042951062114E-2"/>
          <c:w val="0.42304063198809339"/>
          <c:h val="6.8888644997831497E-2"/>
        </c:manualLayout>
      </c:layout>
      <c:overlay val="0"/>
    </c:legend>
    <c:plotVisOnly val="1"/>
    <c:dispBlanksAs val="gap"/>
    <c:showDLblsOverMax val="0"/>
  </c:chart>
  <c:spPr>
    <a:noFill/>
    <a:ln>
      <a:no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userShapes r:id="rId2"/>
</c:chartSpace>
</file>

<file path=ppt/charts/chart26.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4985167785848905"/>
          <c:y val="0.17389313191950001"/>
          <c:w val="0.74031579541226356"/>
          <c:h val="0.64246296367032052"/>
        </c:manualLayout>
      </c:layout>
      <c:barChart>
        <c:barDir val="col"/>
        <c:grouping val="clustered"/>
        <c:varyColors val="0"/>
        <c:ser>
          <c:idx val="0"/>
          <c:order val="0"/>
          <c:tx>
            <c:strRef>
              <c:f>Sheet1!$A$2</c:f>
              <c:strCache>
                <c:ptCount val="1"/>
                <c:pt idx="0">
                  <c:v>2015成交均价</c:v>
                </c:pt>
              </c:strCache>
            </c:strRef>
          </c:tx>
          <c:spPr>
            <a:solidFill>
              <a:srgbClr val="BFBFBF"/>
            </a:solidFill>
            <a:ln>
              <a:solidFill>
                <a:prstClr val="white"/>
              </a:solidFill>
            </a:ln>
            <a:effectLst>
              <a:outerShdw blurRad="40005" dist="20320" dir="5400000" algn="tl" rotWithShape="0">
                <a:prstClr val="black">
                  <a:alpha val="38000"/>
                </a:prstClr>
              </a:outerShdw>
            </a:effectLst>
          </c:spPr>
          <c:invertIfNegative val="0"/>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Sheet1!$B$2:$M$2</c:f>
              <c:numCache>
                <c:formatCode>_ * #,##0_ ;_ * \-#,##0_ ;_ * "-"??_ ;_ @_ </c:formatCode>
                <c:ptCount val="12"/>
                <c:pt idx="0">
                  <c:v>211215.12769519445</c:v>
                </c:pt>
                <c:pt idx="1">
                  <c:v>210664.51538465862</c:v>
                </c:pt>
                <c:pt idx="2">
                  <c:v>209981.82753564572</c:v>
                </c:pt>
                <c:pt idx="3">
                  <c:v>209094.74792418067</c:v>
                </c:pt>
                <c:pt idx="4">
                  <c:v>219654.85824019159</c:v>
                </c:pt>
                <c:pt idx="5">
                  <c:v>219592.64685346285</c:v>
                </c:pt>
                <c:pt idx="6">
                  <c:v>219380.18445322794</c:v>
                </c:pt>
                <c:pt idx="7">
                  <c:v>218400.18445322788</c:v>
                </c:pt>
                <c:pt idx="8">
                  <c:v>220037.85111989456</c:v>
                </c:pt>
                <c:pt idx="9">
                  <c:v>217205.92415023901</c:v>
                </c:pt>
                <c:pt idx="10">
                  <c:v>212788.97436254405</c:v>
                </c:pt>
                <c:pt idx="11">
                  <c:v>212613.96607879511</c:v>
                </c:pt>
              </c:numCache>
            </c:numRef>
          </c:val>
        </c:ser>
        <c:ser>
          <c:idx val="1"/>
          <c:order val="1"/>
          <c:tx>
            <c:strRef>
              <c:f>Sheet1!$A$3</c:f>
              <c:strCache>
                <c:ptCount val="1"/>
                <c:pt idx="0">
                  <c:v>2016成交均价</c:v>
                </c:pt>
              </c:strCache>
            </c:strRef>
          </c:tx>
          <c:spPr>
            <a:solidFill>
              <a:srgbClr val="275C9D"/>
            </a:solidFill>
            <a:ln>
              <a:solidFill>
                <a:prstClr val="white"/>
              </a:solidFill>
            </a:ln>
            <a:effectLst>
              <a:outerShdw blurRad="40005" dist="20320" dir="5400000" algn="tl" rotWithShape="0">
                <a:prstClr val="black">
                  <a:alpha val="38000"/>
                </a:prstClr>
              </a:outerShdw>
            </a:effectLst>
          </c:spPr>
          <c:invertIfNegative val="0"/>
          <c:dLbls>
            <c:dLbl>
              <c:idx val="0"/>
              <c:delete val="1"/>
            </c:dLbl>
            <c:dLbl>
              <c:idx val="1"/>
              <c:delete val="1"/>
            </c:dLbl>
            <c:dLbl>
              <c:idx val="2"/>
              <c:delete val="1"/>
            </c:dLbl>
            <c:dLbl>
              <c:idx val="3"/>
              <c:delete val="1"/>
            </c:dLbl>
            <c:dLbl>
              <c:idx val="4"/>
              <c:delete val="1"/>
            </c:dLbl>
            <c:dLbl>
              <c:idx val="11"/>
              <c:layout>
                <c:manualLayout>
                  <c:x val="-2.1785171902731781E-2"/>
                  <c:y val="-0.20499342969776624"/>
                </c:manualLayout>
              </c:layout>
              <c:showLegendKey val="0"/>
              <c:showVal val="1"/>
              <c:showCatName val="0"/>
              <c:showSerName val="0"/>
              <c:showPercent val="0"/>
              <c:showBubbleSize val="0"/>
            </c:dLbl>
            <c:showLegendKey val="0"/>
            <c:showVal val="1"/>
            <c:showCatName val="0"/>
            <c:showSerName val="0"/>
            <c:showPercent val="0"/>
            <c:showBubbleSize val="0"/>
            <c:showLeaderLines val="0"/>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Sheet1!$B$3:$M$3</c:f>
              <c:numCache>
                <c:formatCode>_ * #,##0_ ;_ * \-#,##0_ ;_ * "-"??_ ;_ @_ </c:formatCode>
                <c:ptCount val="12"/>
                <c:pt idx="0">
                  <c:v>207715.38461538462</c:v>
                </c:pt>
                <c:pt idx="1">
                  <c:v>221175</c:v>
                </c:pt>
                <c:pt idx="2">
                  <c:v>218430</c:v>
                </c:pt>
                <c:pt idx="3">
                  <c:v>236034.28571428571</c:v>
                </c:pt>
                <c:pt idx="4">
                  <c:v>231845.71428571429</c:v>
                </c:pt>
                <c:pt idx="5">
                  <c:v>230092.85714285713</c:v>
                </c:pt>
              </c:numCache>
            </c:numRef>
          </c:val>
        </c:ser>
        <c:dLbls>
          <c:showLegendKey val="0"/>
          <c:showVal val="0"/>
          <c:showCatName val="0"/>
          <c:showSerName val="0"/>
          <c:showPercent val="0"/>
          <c:showBubbleSize val="0"/>
        </c:dLbls>
        <c:gapWidth val="100"/>
        <c:axId val="265837568"/>
        <c:axId val="265855744"/>
      </c:barChart>
      <c:lineChart>
        <c:grouping val="standard"/>
        <c:varyColors val="0"/>
        <c:ser>
          <c:idx val="2"/>
          <c:order val="2"/>
          <c:tx>
            <c:strRef>
              <c:f>Sheet1!$A$4</c:f>
              <c:strCache>
                <c:ptCount val="1"/>
                <c:pt idx="0">
                  <c:v>利润率</c:v>
                </c:pt>
              </c:strCache>
            </c:strRef>
          </c:tx>
          <c:spPr>
            <a:ln>
              <a:solidFill>
                <a:srgbClr val="FF5C00"/>
              </a:solidFill>
              <a:prstDash val="sysDash"/>
            </a:ln>
          </c:spPr>
          <c:marker>
            <c:symbol val="circle"/>
            <c:size val="5"/>
            <c:spPr>
              <a:solidFill>
                <a:prstClr val="white"/>
              </a:solidFill>
              <a:ln>
                <a:solidFill>
                  <a:srgbClr val="FF5C00"/>
                </a:solidFill>
              </a:ln>
            </c:spPr>
          </c:marker>
          <c:dLbls>
            <c:dLbl>
              <c:idx val="0"/>
              <c:delete val="1"/>
            </c:dLbl>
            <c:dLbl>
              <c:idx val="1"/>
              <c:delete val="1"/>
            </c:dLbl>
            <c:dLbl>
              <c:idx val="2"/>
              <c:delete val="1"/>
            </c:dLbl>
            <c:dLbl>
              <c:idx val="3"/>
              <c:delete val="1"/>
            </c:dLbl>
            <c:dLbl>
              <c:idx val="4"/>
              <c:delete val="1"/>
            </c:dLbl>
            <c:dLblPos val="b"/>
            <c:showLegendKey val="0"/>
            <c:showVal val="1"/>
            <c:showCatName val="0"/>
            <c:showSerName val="0"/>
            <c:showPercent val="0"/>
            <c:showBubbleSize val="0"/>
            <c:showLeaderLines val="0"/>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Sheet1!$B$4:$M$4</c:f>
              <c:numCache>
                <c:formatCode>0.0%</c:formatCode>
                <c:ptCount val="12"/>
                <c:pt idx="0">
                  <c:v>0.15546052303850083</c:v>
                </c:pt>
                <c:pt idx="1">
                  <c:v>7.5000511536455094E-2</c:v>
                </c:pt>
                <c:pt idx="2">
                  <c:v>6.2486931505067046E-2</c:v>
                </c:pt>
                <c:pt idx="3">
                  <c:v>3.9727043426486662E-2</c:v>
                </c:pt>
                <c:pt idx="4">
                  <c:v>2.0625377305105306E-2</c:v>
                </c:pt>
                <c:pt idx="5">
                  <c:v>1.2539212478602544E-2</c:v>
                </c:pt>
              </c:numCache>
            </c:numRef>
          </c:val>
          <c:smooth val="0"/>
        </c:ser>
        <c:dLbls>
          <c:showLegendKey val="0"/>
          <c:showVal val="0"/>
          <c:showCatName val="0"/>
          <c:showSerName val="0"/>
          <c:showPercent val="0"/>
          <c:showBubbleSize val="0"/>
        </c:dLbls>
        <c:marker val="1"/>
        <c:smooth val="0"/>
        <c:axId val="265857280"/>
        <c:axId val="265871360"/>
      </c:lineChart>
      <c:catAx>
        <c:axId val="265837568"/>
        <c:scaling>
          <c:orientation val="minMax"/>
        </c:scaling>
        <c:delete val="0"/>
        <c:axPos val="b"/>
        <c:numFmt formatCode="General" sourceLinked="1"/>
        <c:majorTickMark val="out"/>
        <c:minorTickMark val="none"/>
        <c:tickLblPos val="nextTo"/>
        <c:txPr>
          <a:bodyPr/>
          <a:lstStyle/>
          <a:p>
            <a:pPr>
              <a:defRPr>
                <a:latin typeface="+mn-lt"/>
              </a:defRPr>
            </a:pPr>
            <a:endParaRPr lang="zh-CN"/>
          </a:p>
        </c:txPr>
        <c:crossAx val="265855744"/>
        <c:crosses val="autoZero"/>
        <c:auto val="1"/>
        <c:lblAlgn val="ctr"/>
        <c:lblOffset val="100"/>
        <c:noMultiLvlLbl val="0"/>
      </c:catAx>
      <c:valAx>
        <c:axId val="265855744"/>
        <c:scaling>
          <c:orientation val="minMax"/>
          <c:max val="280000"/>
          <c:min val="120000"/>
        </c:scaling>
        <c:delete val="0"/>
        <c:axPos val="l"/>
        <c:numFmt formatCode="0_);[Red]\(0\)" sourceLinked="0"/>
        <c:majorTickMark val="out"/>
        <c:minorTickMark val="none"/>
        <c:tickLblPos val="nextTo"/>
        <c:txPr>
          <a:bodyPr/>
          <a:lstStyle/>
          <a:p>
            <a:pPr>
              <a:defRPr>
                <a:latin typeface="+mn-lt"/>
              </a:defRPr>
            </a:pPr>
            <a:endParaRPr lang="zh-CN"/>
          </a:p>
        </c:txPr>
        <c:crossAx val="265837568"/>
        <c:crosses val="autoZero"/>
        <c:crossBetween val="between"/>
        <c:majorUnit val="40000"/>
      </c:valAx>
      <c:catAx>
        <c:axId val="265857280"/>
        <c:scaling>
          <c:orientation val="minMax"/>
        </c:scaling>
        <c:delete val="1"/>
        <c:axPos val="b"/>
        <c:majorTickMark val="out"/>
        <c:minorTickMark val="none"/>
        <c:tickLblPos val="none"/>
        <c:crossAx val="265871360"/>
        <c:crosses val="autoZero"/>
        <c:auto val="1"/>
        <c:lblAlgn val="ctr"/>
        <c:lblOffset val="100"/>
        <c:noMultiLvlLbl val="0"/>
      </c:catAx>
      <c:valAx>
        <c:axId val="265871360"/>
        <c:scaling>
          <c:orientation val="minMax"/>
          <c:max val="0.2"/>
          <c:min val="-1.0000000000000005E-2"/>
        </c:scaling>
        <c:delete val="0"/>
        <c:axPos val="r"/>
        <c:numFmt formatCode="0.0%" sourceLinked="0"/>
        <c:majorTickMark val="out"/>
        <c:minorTickMark val="none"/>
        <c:tickLblPos val="nextTo"/>
        <c:crossAx val="265857280"/>
        <c:crosses val="max"/>
        <c:crossBetween val="between"/>
        <c:majorUnit val="5.0000000000000024E-2"/>
      </c:valAx>
      <c:spPr>
        <a:noFill/>
        <a:ln w="25399">
          <a:noFill/>
        </a:ln>
      </c:spPr>
    </c:plotArea>
    <c:legend>
      <c:legendPos val="t"/>
      <c:layout>
        <c:manualLayout>
          <c:xMode val="edge"/>
          <c:yMode val="edge"/>
          <c:x val="0.14792531974457029"/>
          <c:y val="0"/>
          <c:w val="0.74656055354828765"/>
          <c:h val="0.11183502850579946"/>
        </c:manualLayout>
      </c:layout>
      <c:overlay val="0"/>
      <c:txPr>
        <a:bodyPr/>
        <a:lstStyle/>
        <a:p>
          <a:pPr>
            <a:defRPr sz="1200">
              <a:latin typeface="+mn-lt"/>
              <a:ea typeface="华文细黑" pitchFamily="2" charset="-122"/>
            </a:defRPr>
          </a:pPr>
          <a:endParaRPr lang="zh-CN"/>
        </a:p>
      </c:txPr>
    </c:legend>
    <c:plotVisOnly val="1"/>
    <c:dispBlanksAs val="gap"/>
    <c:showDLblsOverMax val="0"/>
  </c:chart>
  <c:txPr>
    <a:bodyPr/>
    <a:lstStyle/>
    <a:p>
      <a:pPr>
        <a:defRPr sz="1000"/>
      </a:pPr>
      <a:endParaRPr lang="zh-CN"/>
    </a:p>
  </c:txPr>
  <c:externalData r:id="rId1">
    <c:autoUpdate val="0"/>
  </c:externalData>
</c:chartSpace>
</file>

<file path=ppt/charts/chart27.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4985167785848905"/>
          <c:y val="0.17389313191950001"/>
          <c:w val="0.74031579541226356"/>
          <c:h val="0.64246296367032052"/>
        </c:manualLayout>
      </c:layout>
      <c:barChart>
        <c:barDir val="col"/>
        <c:grouping val="clustered"/>
        <c:varyColors val="0"/>
        <c:ser>
          <c:idx val="0"/>
          <c:order val="0"/>
          <c:tx>
            <c:strRef>
              <c:f>Sheet1!$A$2</c:f>
              <c:strCache>
                <c:ptCount val="1"/>
                <c:pt idx="0">
                  <c:v>2015成交均价</c:v>
                </c:pt>
              </c:strCache>
            </c:strRef>
          </c:tx>
          <c:spPr>
            <a:solidFill>
              <a:srgbClr val="BFBFBF"/>
            </a:solidFill>
            <a:ln>
              <a:solidFill>
                <a:prstClr val="white"/>
              </a:solidFill>
            </a:ln>
            <a:effectLst>
              <a:outerShdw blurRad="40005" dist="20320" dir="5400000" algn="tl" rotWithShape="0">
                <a:prstClr val="black">
                  <a:alpha val="38000"/>
                </a:prstClr>
              </a:outerShdw>
            </a:effectLst>
          </c:spPr>
          <c:invertIfNegative val="0"/>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Sheet1!$B$2:$M$2</c:f>
              <c:numCache>
                <c:formatCode>_ * #,##0_ ;_ * \-#,##0_ ;_ * "-"??_ ;_ @_ </c:formatCode>
                <c:ptCount val="12"/>
                <c:pt idx="0">
                  <c:v>211157.89473684214</c:v>
                </c:pt>
                <c:pt idx="1">
                  <c:v>210559.47368421053</c:v>
                </c:pt>
                <c:pt idx="2">
                  <c:v>210197.72727272726</c:v>
                </c:pt>
                <c:pt idx="3">
                  <c:v>209937.97202797205</c:v>
                </c:pt>
                <c:pt idx="4">
                  <c:v>208413.29494035378</c:v>
                </c:pt>
                <c:pt idx="5" formatCode="#,##0_ ">
                  <c:v>207024.2735042735</c:v>
                </c:pt>
                <c:pt idx="6" formatCode="#,##0_ ">
                  <c:v>206123.06763285026</c:v>
                </c:pt>
                <c:pt idx="7" formatCode="#,##0_ ">
                  <c:v>205400.84541062804</c:v>
                </c:pt>
                <c:pt idx="8" formatCode="#,##0_ ">
                  <c:v>205161.95652173914</c:v>
                </c:pt>
                <c:pt idx="9" formatCode="#,##0_ ">
                  <c:v>198886.937156906</c:v>
                </c:pt>
                <c:pt idx="10" formatCode="#,##0_ ">
                  <c:v>197578.61988872956</c:v>
                </c:pt>
                <c:pt idx="11" formatCode="#,##0_ ">
                  <c:v>198168.45980650352</c:v>
                </c:pt>
              </c:numCache>
            </c:numRef>
          </c:val>
        </c:ser>
        <c:ser>
          <c:idx val="1"/>
          <c:order val="1"/>
          <c:tx>
            <c:strRef>
              <c:f>Sheet1!$A$3</c:f>
              <c:strCache>
                <c:ptCount val="1"/>
                <c:pt idx="0">
                  <c:v>2016成交均价</c:v>
                </c:pt>
              </c:strCache>
            </c:strRef>
          </c:tx>
          <c:spPr>
            <a:solidFill>
              <a:srgbClr val="275C9D"/>
            </a:solidFill>
            <a:ln>
              <a:solidFill>
                <a:prstClr val="white"/>
              </a:solidFill>
            </a:ln>
            <a:effectLst>
              <a:outerShdw blurRad="40005" dist="20320" dir="5400000" algn="tl" rotWithShape="0">
                <a:prstClr val="black">
                  <a:alpha val="38000"/>
                </a:prstClr>
              </a:outerShdw>
            </a:effectLst>
          </c:spPr>
          <c:invertIfNegative val="0"/>
          <c:dLbls>
            <c:dLbl>
              <c:idx val="0"/>
              <c:delete val="1"/>
            </c:dLbl>
            <c:dLbl>
              <c:idx val="1"/>
              <c:delete val="1"/>
            </c:dLbl>
            <c:dLbl>
              <c:idx val="2"/>
              <c:delete val="1"/>
            </c:dLbl>
            <c:dLbl>
              <c:idx val="3"/>
              <c:delete val="1"/>
            </c:dLbl>
            <c:dLbl>
              <c:idx val="4"/>
              <c:delete val="1"/>
            </c:dLbl>
            <c:dLbl>
              <c:idx val="11"/>
              <c:layout>
                <c:manualLayout>
                  <c:x val="-9.6822986234363466E-3"/>
                  <c:y val="-3.153745072273325E-2"/>
                </c:manualLayout>
              </c:layout>
              <c:showLegendKey val="0"/>
              <c:showVal val="1"/>
              <c:showCatName val="0"/>
              <c:showSerName val="0"/>
              <c:showPercent val="0"/>
              <c:showBubbleSize val="0"/>
            </c:dLbl>
            <c:showLegendKey val="0"/>
            <c:showVal val="1"/>
            <c:showCatName val="0"/>
            <c:showSerName val="0"/>
            <c:showPercent val="0"/>
            <c:showBubbleSize val="0"/>
            <c:showLeaderLines val="0"/>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Sheet1!$B$3:$M$3</c:f>
              <c:numCache>
                <c:formatCode>_ * #,##0_ ;_ * \-#,##0_ ;_ * "-"??_ ;_ @_ </c:formatCode>
                <c:ptCount val="12"/>
                <c:pt idx="0">
                  <c:v>203283.33333333334</c:v>
                </c:pt>
                <c:pt idx="1">
                  <c:v>203394.44444444444</c:v>
                </c:pt>
                <c:pt idx="2">
                  <c:v>200479.41176470587</c:v>
                </c:pt>
                <c:pt idx="3">
                  <c:v>192587.5</c:v>
                </c:pt>
                <c:pt idx="4">
                  <c:v>190150</c:v>
                </c:pt>
                <c:pt idx="5" formatCode="#,##0_ ">
                  <c:v>195720.58823529413</c:v>
                </c:pt>
              </c:numCache>
            </c:numRef>
          </c:val>
        </c:ser>
        <c:dLbls>
          <c:showLegendKey val="0"/>
          <c:showVal val="0"/>
          <c:showCatName val="0"/>
          <c:showSerName val="0"/>
          <c:showPercent val="0"/>
          <c:showBubbleSize val="0"/>
        </c:dLbls>
        <c:gapWidth val="100"/>
        <c:axId val="265804800"/>
        <c:axId val="266208000"/>
      </c:barChart>
      <c:lineChart>
        <c:grouping val="standard"/>
        <c:varyColors val="0"/>
        <c:ser>
          <c:idx val="2"/>
          <c:order val="2"/>
          <c:tx>
            <c:strRef>
              <c:f>Sheet1!$A$4</c:f>
              <c:strCache>
                <c:ptCount val="1"/>
                <c:pt idx="0">
                  <c:v>利润率</c:v>
                </c:pt>
              </c:strCache>
            </c:strRef>
          </c:tx>
          <c:spPr>
            <a:ln>
              <a:solidFill>
                <a:srgbClr val="FF5C00"/>
              </a:solidFill>
              <a:prstDash val="sysDash"/>
            </a:ln>
          </c:spPr>
          <c:marker>
            <c:symbol val="circle"/>
            <c:size val="5"/>
            <c:spPr>
              <a:solidFill>
                <a:prstClr val="white"/>
              </a:solidFill>
              <a:ln>
                <a:solidFill>
                  <a:srgbClr val="FF5C00"/>
                </a:solidFill>
              </a:ln>
            </c:spPr>
          </c:marker>
          <c:dLbls>
            <c:dLbl>
              <c:idx val="0"/>
              <c:delete val="1"/>
            </c:dLbl>
            <c:dLbl>
              <c:idx val="1"/>
              <c:delete val="1"/>
            </c:dLbl>
            <c:dLbl>
              <c:idx val="2"/>
              <c:delete val="1"/>
            </c:dLbl>
            <c:dLbl>
              <c:idx val="3"/>
              <c:delete val="1"/>
            </c:dLbl>
            <c:dLbl>
              <c:idx val="4"/>
              <c:delete val="1"/>
            </c:dLbl>
            <c:dLblPos val="b"/>
            <c:showLegendKey val="0"/>
            <c:showVal val="1"/>
            <c:showCatName val="0"/>
            <c:showSerName val="0"/>
            <c:showPercent val="0"/>
            <c:showBubbleSize val="0"/>
            <c:showLeaderLines val="0"/>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Sheet1!$B$4:$M$4</c:f>
              <c:numCache>
                <c:formatCode>0.0%</c:formatCode>
                <c:ptCount val="12"/>
                <c:pt idx="0">
                  <c:v>7.5081648671617388E-2</c:v>
                </c:pt>
                <c:pt idx="1">
                  <c:v>2.0575685461249285E-2</c:v>
                </c:pt>
                <c:pt idx="2">
                  <c:v>2.7371441439386305E-2</c:v>
                </c:pt>
                <c:pt idx="3">
                  <c:v>4.8691904009467907E-2</c:v>
                </c:pt>
                <c:pt idx="4">
                  <c:v>3.5394791923684957E-2</c:v>
                </c:pt>
                <c:pt idx="5">
                  <c:v>4.8413319955518203E-2</c:v>
                </c:pt>
              </c:numCache>
            </c:numRef>
          </c:val>
          <c:smooth val="0"/>
        </c:ser>
        <c:dLbls>
          <c:showLegendKey val="0"/>
          <c:showVal val="0"/>
          <c:showCatName val="0"/>
          <c:showSerName val="0"/>
          <c:showPercent val="0"/>
          <c:showBubbleSize val="0"/>
        </c:dLbls>
        <c:marker val="1"/>
        <c:smooth val="0"/>
        <c:axId val="266209536"/>
        <c:axId val="266231808"/>
      </c:lineChart>
      <c:catAx>
        <c:axId val="265804800"/>
        <c:scaling>
          <c:orientation val="minMax"/>
        </c:scaling>
        <c:delete val="0"/>
        <c:axPos val="b"/>
        <c:numFmt formatCode="General" sourceLinked="1"/>
        <c:majorTickMark val="out"/>
        <c:minorTickMark val="none"/>
        <c:tickLblPos val="nextTo"/>
        <c:txPr>
          <a:bodyPr/>
          <a:lstStyle/>
          <a:p>
            <a:pPr>
              <a:defRPr>
                <a:latin typeface="+mn-lt"/>
              </a:defRPr>
            </a:pPr>
            <a:endParaRPr lang="zh-CN"/>
          </a:p>
        </c:txPr>
        <c:crossAx val="266208000"/>
        <c:crosses val="autoZero"/>
        <c:auto val="1"/>
        <c:lblAlgn val="ctr"/>
        <c:lblOffset val="100"/>
        <c:noMultiLvlLbl val="0"/>
      </c:catAx>
      <c:valAx>
        <c:axId val="266208000"/>
        <c:scaling>
          <c:orientation val="minMax"/>
          <c:max val="250000"/>
          <c:min val="100000"/>
        </c:scaling>
        <c:delete val="0"/>
        <c:axPos val="l"/>
        <c:numFmt formatCode="0_);[Red]\(0\)" sourceLinked="0"/>
        <c:majorTickMark val="out"/>
        <c:minorTickMark val="none"/>
        <c:tickLblPos val="nextTo"/>
        <c:txPr>
          <a:bodyPr/>
          <a:lstStyle/>
          <a:p>
            <a:pPr>
              <a:defRPr>
                <a:latin typeface="+mn-lt"/>
              </a:defRPr>
            </a:pPr>
            <a:endParaRPr lang="zh-CN"/>
          </a:p>
        </c:txPr>
        <c:crossAx val="265804800"/>
        <c:crosses val="autoZero"/>
        <c:crossBetween val="between"/>
        <c:majorUnit val="30000"/>
      </c:valAx>
      <c:catAx>
        <c:axId val="266209536"/>
        <c:scaling>
          <c:orientation val="minMax"/>
        </c:scaling>
        <c:delete val="1"/>
        <c:axPos val="b"/>
        <c:majorTickMark val="out"/>
        <c:minorTickMark val="none"/>
        <c:tickLblPos val="none"/>
        <c:crossAx val="266231808"/>
        <c:crosses val="autoZero"/>
        <c:auto val="1"/>
        <c:lblAlgn val="ctr"/>
        <c:lblOffset val="100"/>
        <c:noMultiLvlLbl val="0"/>
      </c:catAx>
      <c:valAx>
        <c:axId val="266231808"/>
        <c:scaling>
          <c:orientation val="minMax"/>
          <c:max val="0.1"/>
          <c:min val="0"/>
        </c:scaling>
        <c:delete val="0"/>
        <c:axPos val="r"/>
        <c:numFmt formatCode="0.0%" sourceLinked="0"/>
        <c:majorTickMark val="out"/>
        <c:minorTickMark val="none"/>
        <c:tickLblPos val="nextTo"/>
        <c:txPr>
          <a:bodyPr/>
          <a:lstStyle/>
          <a:p>
            <a:pPr>
              <a:defRPr>
                <a:latin typeface="+mn-lt"/>
              </a:defRPr>
            </a:pPr>
            <a:endParaRPr lang="zh-CN"/>
          </a:p>
        </c:txPr>
        <c:crossAx val="266209536"/>
        <c:crosses val="max"/>
        <c:crossBetween val="between"/>
        <c:majorUnit val="2.0000000000000011E-2"/>
      </c:valAx>
      <c:spPr>
        <a:noFill/>
        <a:ln w="25399">
          <a:noFill/>
        </a:ln>
      </c:spPr>
    </c:plotArea>
    <c:legend>
      <c:legendPos val="t"/>
      <c:layout>
        <c:manualLayout>
          <c:xMode val="edge"/>
          <c:yMode val="edge"/>
          <c:x val="0.14740328648203038"/>
          <c:y val="0"/>
          <c:w val="0.74664741939406865"/>
          <c:h val="0.12234751208004387"/>
        </c:manualLayout>
      </c:layout>
      <c:overlay val="0"/>
      <c:txPr>
        <a:bodyPr/>
        <a:lstStyle/>
        <a:p>
          <a:pPr>
            <a:defRPr sz="1200">
              <a:latin typeface="+mn-lt"/>
              <a:ea typeface="华文细黑" pitchFamily="2" charset="-122"/>
            </a:defRPr>
          </a:pPr>
          <a:endParaRPr lang="zh-CN"/>
        </a:p>
      </c:txPr>
    </c:legend>
    <c:plotVisOnly val="1"/>
    <c:dispBlanksAs val="gap"/>
    <c:showDLblsOverMax val="0"/>
  </c:chart>
  <c:txPr>
    <a:bodyPr/>
    <a:lstStyle/>
    <a:p>
      <a:pPr>
        <a:defRPr sz="1000"/>
      </a:pPr>
      <a:endParaRPr lang="zh-CN"/>
    </a:p>
  </c:txPr>
  <c:externalData r:id="rId1">
    <c:autoUpdate val="0"/>
  </c:externalData>
</c:chartSpace>
</file>

<file path=ppt/charts/chart28.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4980734190895464"/>
          <c:y val="0.17560599647905301"/>
          <c:w val="0.74036001378393379"/>
          <c:h val="0.64075018568137265"/>
        </c:manualLayout>
      </c:layout>
      <c:barChart>
        <c:barDir val="col"/>
        <c:grouping val="clustered"/>
        <c:varyColors val="0"/>
        <c:ser>
          <c:idx val="0"/>
          <c:order val="0"/>
          <c:tx>
            <c:strRef>
              <c:f>Sheet1!$A$2</c:f>
              <c:strCache>
                <c:ptCount val="1"/>
                <c:pt idx="0">
                  <c:v>2015成交均价</c:v>
                </c:pt>
              </c:strCache>
            </c:strRef>
          </c:tx>
          <c:spPr>
            <a:solidFill>
              <a:srgbClr val="BFBFBF"/>
            </a:solidFill>
            <a:ln>
              <a:solidFill>
                <a:prstClr val="white"/>
              </a:solidFill>
            </a:ln>
            <a:effectLst>
              <a:outerShdw blurRad="40005" dist="20320" dir="5400000" algn="tl" rotWithShape="0">
                <a:prstClr val="black">
                  <a:alpha val="38000"/>
                </a:prstClr>
              </a:outerShdw>
            </a:effectLst>
          </c:spPr>
          <c:invertIfNegative val="0"/>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Sheet1!$B$2:$M$2</c:f>
              <c:numCache>
                <c:formatCode>_ * #,##0_ ;_ * \-#,##0_ ;_ * "-"??_ ;_ @_ </c:formatCode>
                <c:ptCount val="12"/>
                <c:pt idx="0">
                  <c:v>206754.39053254438</c:v>
                </c:pt>
                <c:pt idx="1">
                  <c:v>206401.79881656804</c:v>
                </c:pt>
                <c:pt idx="2">
                  <c:v>206133.88121849659</c:v>
                </c:pt>
                <c:pt idx="3">
                  <c:v>205505.59368836292</c:v>
                </c:pt>
                <c:pt idx="4" formatCode="#,##0_ ">
                  <c:v>209127.68403094498</c:v>
                </c:pt>
                <c:pt idx="5" formatCode="#,##0_ ">
                  <c:v>208574.81124752117</c:v>
                </c:pt>
                <c:pt idx="6" formatCode="#,##0_ ">
                  <c:v>197770.66666666666</c:v>
                </c:pt>
                <c:pt idx="7" formatCode="#,##0_ ">
                  <c:v>196261.57575757575</c:v>
                </c:pt>
                <c:pt idx="8" formatCode="#,##0_ ">
                  <c:v>199101.72727272726</c:v>
                </c:pt>
                <c:pt idx="9" formatCode="#,##0_ ">
                  <c:v>198759.91701631699</c:v>
                </c:pt>
                <c:pt idx="10" formatCode="#,##0_ ">
                  <c:v>193957.48215532544</c:v>
                </c:pt>
                <c:pt idx="11" formatCode="#,##0_ ">
                  <c:v>193209.31804614601</c:v>
                </c:pt>
              </c:numCache>
            </c:numRef>
          </c:val>
        </c:ser>
        <c:ser>
          <c:idx val="1"/>
          <c:order val="1"/>
          <c:tx>
            <c:strRef>
              <c:f>Sheet1!$A$3</c:f>
              <c:strCache>
                <c:ptCount val="1"/>
                <c:pt idx="0">
                  <c:v>2016成交均价</c:v>
                </c:pt>
              </c:strCache>
            </c:strRef>
          </c:tx>
          <c:spPr>
            <a:solidFill>
              <a:srgbClr val="275C9D"/>
            </a:solidFill>
            <a:ln>
              <a:solidFill>
                <a:prstClr val="white"/>
              </a:solidFill>
            </a:ln>
            <a:effectLst>
              <a:outerShdw blurRad="40005" dist="20320" dir="5400000" algn="tl" rotWithShape="0">
                <a:prstClr val="black">
                  <a:alpha val="38000"/>
                </a:prstClr>
              </a:outerShdw>
            </a:effectLst>
          </c:spPr>
          <c:invertIfNegative val="0"/>
          <c:dLbls>
            <c:dLbl>
              <c:idx val="0"/>
              <c:delete val="1"/>
            </c:dLbl>
            <c:dLbl>
              <c:idx val="1"/>
              <c:delete val="1"/>
            </c:dLbl>
            <c:dLbl>
              <c:idx val="2"/>
              <c:delete val="1"/>
            </c:dLbl>
            <c:dLbl>
              <c:idx val="3"/>
              <c:delete val="1"/>
            </c:dLbl>
            <c:dLbl>
              <c:idx val="4"/>
              <c:delete val="1"/>
            </c:dLbl>
            <c:dLbl>
              <c:idx val="11"/>
              <c:layout>
                <c:manualLayout>
                  <c:x val="0"/>
                  <c:y val="0"/>
                </c:manualLayout>
              </c:layout>
              <c:showLegendKey val="0"/>
              <c:showVal val="1"/>
              <c:showCatName val="0"/>
              <c:showSerName val="0"/>
              <c:showPercent val="0"/>
              <c:showBubbleSize val="0"/>
            </c:dLbl>
            <c:showLegendKey val="0"/>
            <c:showVal val="1"/>
            <c:showCatName val="0"/>
            <c:showSerName val="0"/>
            <c:showPercent val="0"/>
            <c:showBubbleSize val="0"/>
            <c:showLeaderLines val="0"/>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Sheet1!$B$3:$M$3</c:f>
              <c:numCache>
                <c:formatCode>_ * #,##0_ ;_ * \-#,##0_ ;_ * "-"??_ ;_ @_ </c:formatCode>
                <c:ptCount val="12"/>
                <c:pt idx="0">
                  <c:v>193513.33333333334</c:v>
                </c:pt>
                <c:pt idx="1">
                  <c:v>193146.66666666666</c:v>
                </c:pt>
                <c:pt idx="2">
                  <c:v>192250</c:v>
                </c:pt>
                <c:pt idx="3">
                  <c:v>192176.66666666666</c:v>
                </c:pt>
                <c:pt idx="4" formatCode="#,##0_ ">
                  <c:v>191220</c:v>
                </c:pt>
                <c:pt idx="5" formatCode="#,##0_ ">
                  <c:v>190820</c:v>
                </c:pt>
              </c:numCache>
            </c:numRef>
          </c:val>
        </c:ser>
        <c:dLbls>
          <c:showLegendKey val="0"/>
          <c:showVal val="0"/>
          <c:showCatName val="0"/>
          <c:showSerName val="0"/>
          <c:showPercent val="0"/>
          <c:showBubbleSize val="0"/>
        </c:dLbls>
        <c:gapWidth val="100"/>
        <c:axId val="236888448"/>
        <c:axId val="236889984"/>
      </c:barChart>
      <c:lineChart>
        <c:grouping val="standard"/>
        <c:varyColors val="0"/>
        <c:ser>
          <c:idx val="2"/>
          <c:order val="2"/>
          <c:tx>
            <c:strRef>
              <c:f>Sheet1!$A$4</c:f>
              <c:strCache>
                <c:ptCount val="1"/>
                <c:pt idx="0">
                  <c:v>利润率</c:v>
                </c:pt>
              </c:strCache>
            </c:strRef>
          </c:tx>
          <c:spPr>
            <a:ln>
              <a:solidFill>
                <a:srgbClr val="FF5C00"/>
              </a:solidFill>
              <a:prstDash val="sysDash"/>
            </a:ln>
          </c:spPr>
          <c:marker>
            <c:symbol val="circle"/>
            <c:size val="5"/>
            <c:spPr>
              <a:solidFill>
                <a:prstClr val="white"/>
              </a:solidFill>
              <a:ln>
                <a:solidFill>
                  <a:srgbClr val="FF5C00"/>
                </a:solidFill>
              </a:ln>
            </c:spPr>
          </c:marker>
          <c:dLbls>
            <c:dLbl>
              <c:idx val="0"/>
              <c:delete val="1"/>
            </c:dLbl>
            <c:dLbl>
              <c:idx val="1"/>
              <c:delete val="1"/>
            </c:dLbl>
            <c:dLbl>
              <c:idx val="2"/>
              <c:delete val="1"/>
            </c:dLbl>
            <c:dLbl>
              <c:idx val="3"/>
              <c:delete val="1"/>
            </c:dLbl>
            <c:dLbl>
              <c:idx val="4"/>
              <c:delete val="1"/>
            </c:dLbl>
            <c:dLblPos val="b"/>
            <c:showLegendKey val="0"/>
            <c:showVal val="1"/>
            <c:showCatName val="0"/>
            <c:showSerName val="0"/>
            <c:showPercent val="0"/>
            <c:showBubbleSize val="0"/>
            <c:showLeaderLines val="0"/>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Sheet1!$B$4:$M$4</c:f>
              <c:numCache>
                <c:formatCode>0.0%</c:formatCode>
                <c:ptCount val="12"/>
                <c:pt idx="0">
                  <c:v>5.1020660540791109E-2</c:v>
                </c:pt>
                <c:pt idx="1">
                  <c:v>2.758568906500564E-2</c:v>
                </c:pt>
                <c:pt idx="2">
                  <c:v>1.951588464486791E-2</c:v>
                </c:pt>
                <c:pt idx="3">
                  <c:v>1.9086092206229335E-2</c:v>
                </c:pt>
                <c:pt idx="4">
                  <c:v>1.3462285214855025E-2</c:v>
                </c:pt>
                <c:pt idx="5">
                  <c:v>1.1230809614494722E-2</c:v>
                </c:pt>
              </c:numCache>
            </c:numRef>
          </c:val>
          <c:smooth val="0"/>
        </c:ser>
        <c:dLbls>
          <c:showLegendKey val="0"/>
          <c:showVal val="0"/>
          <c:showCatName val="0"/>
          <c:showSerName val="0"/>
          <c:showPercent val="0"/>
          <c:showBubbleSize val="0"/>
        </c:dLbls>
        <c:marker val="1"/>
        <c:smooth val="0"/>
        <c:axId val="236891520"/>
        <c:axId val="236905600"/>
      </c:lineChart>
      <c:catAx>
        <c:axId val="236888448"/>
        <c:scaling>
          <c:orientation val="minMax"/>
        </c:scaling>
        <c:delete val="0"/>
        <c:axPos val="b"/>
        <c:numFmt formatCode="General" sourceLinked="1"/>
        <c:majorTickMark val="out"/>
        <c:minorTickMark val="none"/>
        <c:tickLblPos val="nextTo"/>
        <c:txPr>
          <a:bodyPr/>
          <a:lstStyle/>
          <a:p>
            <a:pPr>
              <a:defRPr>
                <a:latin typeface="+mn-lt"/>
              </a:defRPr>
            </a:pPr>
            <a:endParaRPr lang="zh-CN"/>
          </a:p>
        </c:txPr>
        <c:crossAx val="236889984"/>
        <c:crosses val="autoZero"/>
        <c:auto val="1"/>
        <c:lblAlgn val="ctr"/>
        <c:lblOffset val="100"/>
        <c:noMultiLvlLbl val="0"/>
      </c:catAx>
      <c:valAx>
        <c:axId val="236889984"/>
        <c:scaling>
          <c:orientation val="minMax"/>
          <c:max val="240000"/>
          <c:min val="120000"/>
        </c:scaling>
        <c:delete val="0"/>
        <c:axPos val="l"/>
        <c:numFmt formatCode="0_);[Red]\(0\)" sourceLinked="0"/>
        <c:majorTickMark val="out"/>
        <c:minorTickMark val="none"/>
        <c:tickLblPos val="nextTo"/>
        <c:txPr>
          <a:bodyPr/>
          <a:lstStyle/>
          <a:p>
            <a:pPr>
              <a:defRPr>
                <a:latin typeface="+mn-lt"/>
              </a:defRPr>
            </a:pPr>
            <a:endParaRPr lang="zh-CN"/>
          </a:p>
        </c:txPr>
        <c:crossAx val="236888448"/>
        <c:crosses val="autoZero"/>
        <c:crossBetween val="between"/>
        <c:majorUnit val="20000"/>
      </c:valAx>
      <c:catAx>
        <c:axId val="236891520"/>
        <c:scaling>
          <c:orientation val="minMax"/>
        </c:scaling>
        <c:delete val="1"/>
        <c:axPos val="b"/>
        <c:majorTickMark val="out"/>
        <c:minorTickMark val="none"/>
        <c:tickLblPos val="none"/>
        <c:crossAx val="236905600"/>
        <c:crosses val="autoZero"/>
        <c:auto val="1"/>
        <c:lblAlgn val="ctr"/>
        <c:lblOffset val="100"/>
        <c:noMultiLvlLbl val="0"/>
      </c:catAx>
      <c:valAx>
        <c:axId val="236905600"/>
        <c:scaling>
          <c:orientation val="minMax"/>
          <c:max val="0.14000000000000001"/>
          <c:min val="-6.0000000000000032E-2"/>
        </c:scaling>
        <c:delete val="0"/>
        <c:axPos val="r"/>
        <c:numFmt formatCode="0.0%" sourceLinked="0"/>
        <c:majorTickMark val="out"/>
        <c:minorTickMark val="none"/>
        <c:tickLblPos val="nextTo"/>
        <c:crossAx val="236891520"/>
        <c:crosses val="max"/>
        <c:crossBetween val="between"/>
        <c:minorUnit val="5.0000000000000024E-2"/>
      </c:valAx>
      <c:spPr>
        <a:noFill/>
        <a:ln w="25400">
          <a:noFill/>
        </a:ln>
      </c:spPr>
    </c:plotArea>
    <c:legend>
      <c:legendPos val="t"/>
      <c:layout>
        <c:manualLayout>
          <c:xMode val="edge"/>
          <c:yMode val="edge"/>
          <c:x val="0.14728765711116998"/>
          <c:y val="0"/>
          <c:w val="0.74560387870383982"/>
          <c:h val="0.11230260923266946"/>
        </c:manualLayout>
      </c:layout>
      <c:overlay val="0"/>
      <c:txPr>
        <a:bodyPr/>
        <a:lstStyle/>
        <a:p>
          <a:pPr>
            <a:defRPr sz="1200">
              <a:latin typeface="+mn-lt"/>
              <a:ea typeface="华文细黑" pitchFamily="2" charset="-122"/>
            </a:defRPr>
          </a:pPr>
          <a:endParaRPr lang="zh-CN"/>
        </a:p>
      </c:txPr>
    </c:legend>
    <c:plotVisOnly val="1"/>
    <c:dispBlanksAs val="gap"/>
    <c:showDLblsOverMax val="0"/>
  </c:chart>
  <c:txPr>
    <a:bodyPr/>
    <a:lstStyle/>
    <a:p>
      <a:pPr>
        <a:defRPr sz="1000"/>
      </a:pPr>
      <a:endParaRPr lang="zh-CN"/>
    </a:p>
  </c:txPr>
  <c:externalData r:id="rId1">
    <c:autoUpdate val="0"/>
  </c:externalData>
</c:chartSpace>
</file>

<file path=ppt/charts/chart29.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4980734190895464"/>
          <c:y val="0.176007504407726"/>
          <c:w val="0.74036001378393379"/>
          <c:h val="0.64034894171209622"/>
        </c:manualLayout>
      </c:layout>
      <c:barChart>
        <c:barDir val="col"/>
        <c:grouping val="clustered"/>
        <c:varyColors val="0"/>
        <c:ser>
          <c:idx val="0"/>
          <c:order val="0"/>
          <c:tx>
            <c:strRef>
              <c:f>Sheet1!$A$2</c:f>
              <c:strCache>
                <c:ptCount val="1"/>
                <c:pt idx="0">
                  <c:v>2015成交均价</c:v>
                </c:pt>
              </c:strCache>
            </c:strRef>
          </c:tx>
          <c:spPr>
            <a:solidFill>
              <a:srgbClr val="BFBFBF"/>
            </a:solidFill>
            <a:ln>
              <a:solidFill>
                <a:prstClr val="white"/>
              </a:solidFill>
            </a:ln>
            <a:effectLst>
              <a:outerShdw blurRad="40005" dist="20320" dir="5400000" algn="tl" rotWithShape="0">
                <a:prstClr val="black">
                  <a:alpha val="38000"/>
                </a:prstClr>
              </a:outerShdw>
            </a:effectLst>
          </c:spPr>
          <c:invertIfNegative val="0"/>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Sheet1!$B$2:$M$2</c:f>
              <c:numCache>
                <c:formatCode>#,##0_);[Red]\(#,##0\)</c:formatCode>
                <c:ptCount val="12"/>
                <c:pt idx="0">
                  <c:v>200079.97414350355</c:v>
                </c:pt>
                <c:pt idx="1">
                  <c:v>198953.33117862532</c:v>
                </c:pt>
                <c:pt idx="2">
                  <c:v>211451.85185185185</c:v>
                </c:pt>
                <c:pt idx="3">
                  <c:v>210155.55555555556</c:v>
                </c:pt>
                <c:pt idx="4">
                  <c:v>206162.96296296298</c:v>
                </c:pt>
                <c:pt idx="5">
                  <c:v>203270.37037037039</c:v>
                </c:pt>
                <c:pt idx="6">
                  <c:v>200500</c:v>
                </c:pt>
                <c:pt idx="7">
                  <c:v>199666.66666666669</c:v>
                </c:pt>
                <c:pt idx="8">
                  <c:v>205161.95652173914</c:v>
                </c:pt>
                <c:pt idx="9">
                  <c:v>199721.487405347</c:v>
                </c:pt>
                <c:pt idx="10">
                  <c:v>201625.56568521529</c:v>
                </c:pt>
                <c:pt idx="11" formatCode="#,##0_ ">
                  <c:v>199132.76319822689</c:v>
                </c:pt>
              </c:numCache>
            </c:numRef>
          </c:val>
        </c:ser>
        <c:ser>
          <c:idx val="1"/>
          <c:order val="1"/>
          <c:tx>
            <c:strRef>
              <c:f>Sheet1!$A$3</c:f>
              <c:strCache>
                <c:ptCount val="1"/>
                <c:pt idx="0">
                  <c:v>2016成交均价</c:v>
                </c:pt>
              </c:strCache>
            </c:strRef>
          </c:tx>
          <c:spPr>
            <a:solidFill>
              <a:srgbClr val="275C9D"/>
            </a:solidFill>
            <a:ln>
              <a:solidFill>
                <a:prstClr val="white"/>
              </a:solidFill>
            </a:ln>
            <a:effectLst>
              <a:outerShdw blurRad="40005" dist="20320" dir="5400000" algn="tl" rotWithShape="0">
                <a:prstClr val="black">
                  <a:alpha val="38000"/>
                </a:prstClr>
              </a:outerShdw>
            </a:effectLst>
          </c:spPr>
          <c:invertIfNegative val="0"/>
          <c:dLbls>
            <c:dLbl>
              <c:idx val="0"/>
              <c:delete val="1"/>
            </c:dLbl>
            <c:dLbl>
              <c:idx val="1"/>
              <c:delete val="1"/>
            </c:dLbl>
            <c:dLbl>
              <c:idx val="2"/>
              <c:delete val="1"/>
            </c:dLbl>
            <c:dLbl>
              <c:idx val="3"/>
              <c:delete val="1"/>
            </c:dLbl>
            <c:dLbl>
              <c:idx val="4"/>
              <c:delete val="1"/>
            </c:dLbl>
            <c:dLbl>
              <c:idx val="11"/>
              <c:layout>
                <c:manualLayout>
                  <c:x val="-1.2102873279295503E-2"/>
                  <c:y val="2.1024967148488827E-2"/>
                </c:manualLayout>
              </c:layout>
              <c:showLegendKey val="0"/>
              <c:showVal val="1"/>
              <c:showCatName val="0"/>
              <c:showSerName val="0"/>
              <c:showPercent val="0"/>
              <c:showBubbleSize val="0"/>
            </c:dLbl>
            <c:showLegendKey val="0"/>
            <c:showVal val="1"/>
            <c:showCatName val="0"/>
            <c:showSerName val="0"/>
            <c:showPercent val="0"/>
            <c:showBubbleSize val="0"/>
            <c:showLeaderLines val="0"/>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Sheet1!$B$3:$M$3</c:f>
              <c:numCache>
                <c:formatCode>#,##0_);[Red]\(#,##0\)</c:formatCode>
                <c:ptCount val="12"/>
                <c:pt idx="0">
                  <c:v>205466.66666666666</c:v>
                </c:pt>
                <c:pt idx="1">
                  <c:v>205227.77777777778</c:v>
                </c:pt>
                <c:pt idx="2">
                  <c:v>204927.77777777778</c:v>
                </c:pt>
                <c:pt idx="3">
                  <c:v>204272.22222222222</c:v>
                </c:pt>
                <c:pt idx="4">
                  <c:v>203844.44444444444</c:v>
                </c:pt>
                <c:pt idx="5">
                  <c:v>203788.88888888888</c:v>
                </c:pt>
              </c:numCache>
            </c:numRef>
          </c:val>
        </c:ser>
        <c:dLbls>
          <c:showLegendKey val="0"/>
          <c:showVal val="0"/>
          <c:showCatName val="0"/>
          <c:showSerName val="0"/>
          <c:showPercent val="0"/>
          <c:showBubbleSize val="0"/>
        </c:dLbls>
        <c:gapWidth val="100"/>
        <c:axId val="265884032"/>
        <c:axId val="265885568"/>
      </c:barChart>
      <c:lineChart>
        <c:grouping val="standard"/>
        <c:varyColors val="0"/>
        <c:ser>
          <c:idx val="2"/>
          <c:order val="2"/>
          <c:tx>
            <c:strRef>
              <c:f>Sheet1!$A$4</c:f>
              <c:strCache>
                <c:ptCount val="1"/>
                <c:pt idx="0">
                  <c:v>利润率</c:v>
                </c:pt>
              </c:strCache>
            </c:strRef>
          </c:tx>
          <c:spPr>
            <a:ln>
              <a:solidFill>
                <a:srgbClr val="FF5C00"/>
              </a:solidFill>
              <a:prstDash val="sysDash"/>
            </a:ln>
          </c:spPr>
          <c:marker>
            <c:symbol val="circle"/>
            <c:size val="5"/>
            <c:spPr>
              <a:solidFill>
                <a:prstClr val="white"/>
              </a:solidFill>
              <a:ln>
                <a:solidFill>
                  <a:srgbClr val="FF5C00"/>
                </a:solidFill>
              </a:ln>
            </c:spPr>
          </c:marker>
          <c:dLbls>
            <c:dLbl>
              <c:idx val="0"/>
              <c:delete val="1"/>
            </c:dLbl>
            <c:dLbl>
              <c:idx val="1"/>
              <c:delete val="1"/>
            </c:dLbl>
            <c:dLbl>
              <c:idx val="2"/>
              <c:delete val="1"/>
            </c:dLbl>
            <c:dLbl>
              <c:idx val="3"/>
              <c:delete val="1"/>
            </c:dLbl>
            <c:dLbl>
              <c:idx val="4"/>
              <c:delete val="1"/>
            </c:dLbl>
            <c:dLblPos val="b"/>
            <c:showLegendKey val="0"/>
            <c:showVal val="1"/>
            <c:showCatName val="0"/>
            <c:showSerName val="0"/>
            <c:showPercent val="0"/>
            <c:showBubbleSize val="0"/>
            <c:showLeaderLines val="0"/>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Sheet1!$B$4:$M$4</c:f>
              <c:numCache>
                <c:formatCode>0.0%</c:formatCode>
                <c:ptCount val="12"/>
                <c:pt idx="0">
                  <c:v>6.7596535952563278E-2</c:v>
                </c:pt>
                <c:pt idx="1">
                  <c:v>1.22643163146603E-2</c:v>
                </c:pt>
                <c:pt idx="2">
                  <c:v>1.04485151111174E-2</c:v>
                </c:pt>
                <c:pt idx="3">
                  <c:v>7.6981208660889403E-3</c:v>
                </c:pt>
                <c:pt idx="4">
                  <c:v>1.33405318462286E-2</c:v>
                </c:pt>
                <c:pt idx="5">
                  <c:v>1.3607110624272599E-2</c:v>
                </c:pt>
              </c:numCache>
            </c:numRef>
          </c:val>
          <c:smooth val="0"/>
        </c:ser>
        <c:dLbls>
          <c:showLegendKey val="0"/>
          <c:showVal val="0"/>
          <c:showCatName val="0"/>
          <c:showSerName val="0"/>
          <c:showPercent val="0"/>
          <c:showBubbleSize val="0"/>
        </c:dLbls>
        <c:marker val="1"/>
        <c:smooth val="0"/>
        <c:axId val="265887104"/>
        <c:axId val="265901184"/>
      </c:lineChart>
      <c:catAx>
        <c:axId val="265884032"/>
        <c:scaling>
          <c:orientation val="minMax"/>
        </c:scaling>
        <c:delete val="0"/>
        <c:axPos val="b"/>
        <c:numFmt formatCode="General" sourceLinked="1"/>
        <c:majorTickMark val="out"/>
        <c:minorTickMark val="none"/>
        <c:tickLblPos val="nextTo"/>
        <c:txPr>
          <a:bodyPr/>
          <a:lstStyle/>
          <a:p>
            <a:pPr>
              <a:defRPr>
                <a:latin typeface="+mn-lt"/>
              </a:defRPr>
            </a:pPr>
            <a:endParaRPr lang="zh-CN"/>
          </a:p>
        </c:txPr>
        <c:crossAx val="265885568"/>
        <c:crosses val="autoZero"/>
        <c:auto val="1"/>
        <c:lblAlgn val="ctr"/>
        <c:lblOffset val="100"/>
        <c:noMultiLvlLbl val="0"/>
      </c:catAx>
      <c:valAx>
        <c:axId val="265885568"/>
        <c:scaling>
          <c:orientation val="minMax"/>
          <c:max val="250000"/>
          <c:min val="100000"/>
        </c:scaling>
        <c:delete val="0"/>
        <c:axPos val="l"/>
        <c:numFmt formatCode="0_);[Red]\(0\)" sourceLinked="0"/>
        <c:majorTickMark val="out"/>
        <c:minorTickMark val="none"/>
        <c:tickLblPos val="nextTo"/>
        <c:txPr>
          <a:bodyPr/>
          <a:lstStyle/>
          <a:p>
            <a:pPr>
              <a:defRPr>
                <a:latin typeface="+mn-lt"/>
              </a:defRPr>
            </a:pPr>
            <a:endParaRPr lang="zh-CN"/>
          </a:p>
        </c:txPr>
        <c:crossAx val="265884032"/>
        <c:crosses val="autoZero"/>
        <c:crossBetween val="between"/>
        <c:majorUnit val="25000"/>
      </c:valAx>
      <c:catAx>
        <c:axId val="265887104"/>
        <c:scaling>
          <c:orientation val="minMax"/>
        </c:scaling>
        <c:delete val="1"/>
        <c:axPos val="b"/>
        <c:majorTickMark val="out"/>
        <c:minorTickMark val="none"/>
        <c:tickLblPos val="none"/>
        <c:crossAx val="265901184"/>
        <c:crosses val="autoZero"/>
        <c:auto val="1"/>
        <c:lblAlgn val="ctr"/>
        <c:lblOffset val="100"/>
        <c:noMultiLvlLbl val="0"/>
      </c:catAx>
      <c:valAx>
        <c:axId val="265901184"/>
        <c:scaling>
          <c:orientation val="minMax"/>
          <c:max val="0.14000000000000001"/>
          <c:min val="-1.0000000000000005E-2"/>
        </c:scaling>
        <c:delete val="0"/>
        <c:axPos val="r"/>
        <c:numFmt formatCode="0.0%" sourceLinked="0"/>
        <c:majorTickMark val="out"/>
        <c:minorTickMark val="none"/>
        <c:tickLblPos val="nextTo"/>
        <c:txPr>
          <a:bodyPr/>
          <a:lstStyle/>
          <a:p>
            <a:pPr>
              <a:defRPr>
                <a:latin typeface="+mn-lt"/>
              </a:defRPr>
            </a:pPr>
            <a:endParaRPr lang="zh-CN"/>
          </a:p>
        </c:txPr>
        <c:crossAx val="265887104"/>
        <c:crosses val="max"/>
        <c:crossBetween val="between"/>
        <c:majorUnit val="2.0000000000000011E-2"/>
      </c:valAx>
      <c:spPr>
        <a:noFill/>
        <a:ln w="25399">
          <a:noFill/>
        </a:ln>
      </c:spPr>
    </c:plotArea>
    <c:legend>
      <c:legendPos val="t"/>
      <c:layout>
        <c:manualLayout>
          <c:xMode val="edge"/>
          <c:yMode val="edge"/>
          <c:x val="0.14740328648203038"/>
          <c:y val="0"/>
          <c:w val="0.74782173824502862"/>
          <c:h val="0.12234751208004387"/>
        </c:manualLayout>
      </c:layout>
      <c:overlay val="0"/>
      <c:txPr>
        <a:bodyPr/>
        <a:lstStyle/>
        <a:p>
          <a:pPr>
            <a:defRPr sz="1200">
              <a:latin typeface="+mn-lt"/>
              <a:ea typeface="华文细黑" pitchFamily="2" charset="-122"/>
            </a:defRPr>
          </a:pPr>
          <a:endParaRPr lang="zh-CN"/>
        </a:p>
      </c:txPr>
    </c:legend>
    <c:plotVisOnly val="1"/>
    <c:dispBlanksAs val="gap"/>
    <c:showDLblsOverMax val="0"/>
  </c:chart>
  <c:txPr>
    <a:bodyPr/>
    <a:lstStyle/>
    <a:p>
      <a:pPr>
        <a:defRPr sz="1000"/>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0291740904649688"/>
          <c:y val="5.7363202177969183E-2"/>
          <c:w val="0.87526881720434879"/>
          <c:h val="0.76168224299065423"/>
        </c:manualLayout>
      </c:layout>
      <c:barChart>
        <c:barDir val="col"/>
        <c:grouping val="clustered"/>
        <c:varyColors val="0"/>
        <c:ser>
          <c:idx val="0"/>
          <c:order val="0"/>
          <c:spPr>
            <a:solidFill>
              <a:srgbClr val="275C9D"/>
            </a:solidFill>
            <a:ln w="9525">
              <a:solidFill>
                <a:srgbClr val="275C9D"/>
              </a:solidFill>
            </a:ln>
            <a:effectLst>
              <a:outerShdw blurRad="40005" dist="20320" dir="5400000" algn="tl" rotWithShape="0">
                <a:prstClr val="black">
                  <a:alpha val="38000"/>
                </a:prstClr>
              </a:outerShdw>
            </a:effectLst>
          </c:spPr>
          <c:invertIfNegative val="0"/>
          <c:dPt>
            <c:idx val="0"/>
            <c:invertIfNegative val="0"/>
            <c:bubble3D val="0"/>
            <c:spPr>
              <a:solidFill>
                <a:srgbClr val="BFBFBF"/>
              </a:solidFill>
              <a:ln w="9525">
                <a:solidFill>
                  <a:srgbClr val="BFBFBF"/>
                </a:solidFill>
              </a:ln>
              <a:effectLst>
                <a:outerShdw blurRad="40005" dist="20320" dir="5400000" algn="tl" rotWithShape="0">
                  <a:prstClr val="black">
                    <a:alpha val="38000"/>
                  </a:prstClr>
                </a:outerShdw>
              </a:effectLst>
            </c:spPr>
          </c:dPt>
          <c:dPt>
            <c:idx val="1"/>
            <c:invertIfNegative val="0"/>
            <c:bubble3D val="0"/>
          </c:dPt>
          <c:dPt>
            <c:idx val="3"/>
            <c:invertIfNegative val="0"/>
            <c:bubble3D val="0"/>
            <c:spPr>
              <a:solidFill>
                <a:srgbClr val="BFBFBF"/>
              </a:solidFill>
              <a:ln w="9525">
                <a:solidFill>
                  <a:srgbClr val="BFBFBF"/>
                </a:solidFill>
              </a:ln>
              <a:effectLst>
                <a:outerShdw blurRad="40005" dist="20320" dir="5400000" algn="tl" rotWithShape="0">
                  <a:prstClr val="black">
                    <a:alpha val="38000"/>
                  </a:prstClr>
                </a:outerShdw>
              </a:effectLst>
            </c:spPr>
          </c:dPt>
          <c:dPt>
            <c:idx val="4"/>
            <c:invertIfNegative val="0"/>
            <c:bubble3D val="0"/>
            <c:spPr>
              <a:solidFill>
                <a:srgbClr val="BFBFBF"/>
              </a:solidFill>
              <a:ln w="9525">
                <a:solidFill>
                  <a:srgbClr val="BFBFBF"/>
                </a:solidFill>
              </a:ln>
              <a:effectLst>
                <a:outerShdw blurRad="40005" dist="20320" dir="5400000" algn="tl" rotWithShape="0">
                  <a:prstClr val="black">
                    <a:alpha val="38000"/>
                  </a:prstClr>
                </a:outerShdw>
              </a:effectLst>
            </c:spPr>
          </c:dPt>
          <c:dPt>
            <c:idx val="5"/>
            <c:invertIfNegative val="0"/>
            <c:bubble3D val="0"/>
            <c:spPr>
              <a:solidFill>
                <a:srgbClr val="BFBFBF"/>
              </a:solidFill>
              <a:ln w="9525">
                <a:solidFill>
                  <a:srgbClr val="BFBFBF"/>
                </a:solidFill>
              </a:ln>
              <a:effectLst>
                <a:outerShdw blurRad="40005" dist="20320" dir="5400000" algn="tl" rotWithShape="0">
                  <a:prstClr val="black">
                    <a:alpha val="38000"/>
                  </a:prstClr>
                </a:outerShdw>
              </a:effectLst>
            </c:spPr>
          </c:dPt>
          <c:dPt>
            <c:idx val="6"/>
            <c:invertIfNegative val="0"/>
            <c:bubble3D val="0"/>
          </c:dPt>
          <c:dLbls>
            <c:dLbl>
              <c:idx val="2"/>
              <c:layout>
                <c:manualLayout>
                  <c:x val="2.9197080291971339E-3"/>
                  <c:y val="-2.9805789924545592E-2"/>
                </c:manualLayout>
              </c:layout>
              <c:showLegendKey val="0"/>
              <c:showVal val="1"/>
              <c:showCatName val="0"/>
              <c:showSerName val="0"/>
              <c:showPercent val="0"/>
              <c:showBubbleSize val="0"/>
            </c:dLbl>
            <c:dLbl>
              <c:idx val="5"/>
              <c:layout>
                <c:manualLayout>
                  <c:x val="-5.8394160583941914E-3"/>
                  <c:y val="-5.9607824729809014E-3"/>
                </c:manualLayout>
              </c:layout>
              <c:showLegendKey val="0"/>
              <c:showVal val="1"/>
              <c:showCatName val="0"/>
              <c:showSerName val="0"/>
              <c:showPercent val="0"/>
              <c:showBubbleSize val="0"/>
            </c:dLbl>
            <c:dLbl>
              <c:idx val="6"/>
              <c:layout>
                <c:manualLayout>
                  <c:x val="1.0705472436525313E-16"/>
                  <c:y val="1.7885163758405143E-2"/>
                </c:manualLayout>
              </c:layout>
              <c:showLegendKey val="0"/>
              <c:showVal val="1"/>
              <c:showCatName val="0"/>
              <c:showSerName val="0"/>
              <c:showPercent val="0"/>
              <c:showBubbleSize val="0"/>
            </c:dLbl>
            <c:txPr>
              <a:bodyPr/>
              <a:lstStyle/>
              <a:p>
                <a:pPr>
                  <a:defRPr sz="900" b="0">
                    <a:latin typeface="Arial" pitchFamily="34" charset="0"/>
                    <a:ea typeface="宋体" pitchFamily="2" charset="-122"/>
                    <a:cs typeface="Arial" pitchFamily="34" charset="0"/>
                  </a:defRPr>
                </a:pPr>
                <a:endParaRPr lang="zh-CN"/>
              </a:p>
            </c:txPr>
            <c:showLegendKey val="0"/>
            <c:showVal val="1"/>
            <c:showCatName val="0"/>
            <c:showSerName val="0"/>
            <c:showPercent val="0"/>
            <c:showBubbleSize val="0"/>
            <c:showLeaderLines val="0"/>
          </c:dLbls>
          <c:cat>
            <c:strRef>
              <c:f>Sheet1!$B$1:$H$1</c:f>
              <c:strCache>
                <c:ptCount val="7"/>
                <c:pt idx="0">
                  <c:v>A00</c:v>
                </c:pt>
                <c:pt idx="1">
                  <c:v>A0</c:v>
                </c:pt>
                <c:pt idx="2">
                  <c:v>A</c:v>
                </c:pt>
                <c:pt idx="3">
                  <c:v>B</c:v>
                </c:pt>
                <c:pt idx="4">
                  <c:v>C</c:v>
                </c:pt>
                <c:pt idx="5">
                  <c:v>MPV</c:v>
                </c:pt>
                <c:pt idx="6">
                  <c:v>SUV</c:v>
                </c:pt>
              </c:strCache>
            </c:strRef>
          </c:cat>
          <c:val>
            <c:numRef>
              <c:f>Sheet1!$B$2:$H$2</c:f>
              <c:numCache>
                <c:formatCode>0.0%</c:formatCode>
                <c:ptCount val="7"/>
                <c:pt idx="0">
                  <c:v>-9.7883561233658156E-3</c:v>
                </c:pt>
                <c:pt idx="1">
                  <c:v>6.9689701715593966E-3</c:v>
                </c:pt>
                <c:pt idx="2">
                  <c:v>6.4990108218898612E-3</c:v>
                </c:pt>
                <c:pt idx="3">
                  <c:v>-7.7475420412763674E-3</c:v>
                </c:pt>
                <c:pt idx="4">
                  <c:v>-8.6659619929003728E-3</c:v>
                </c:pt>
                <c:pt idx="5">
                  <c:v>-1.401122732965332E-3</c:v>
                </c:pt>
                <c:pt idx="6">
                  <c:v>2.7239598952567112E-2</c:v>
                </c:pt>
              </c:numCache>
            </c:numRef>
          </c:val>
        </c:ser>
        <c:dLbls>
          <c:showLegendKey val="0"/>
          <c:showVal val="0"/>
          <c:showCatName val="0"/>
          <c:showSerName val="0"/>
          <c:showPercent val="0"/>
          <c:showBubbleSize val="0"/>
        </c:dLbls>
        <c:gapWidth val="150"/>
        <c:axId val="206578432"/>
        <c:axId val="206579968"/>
      </c:barChart>
      <c:catAx>
        <c:axId val="206578432"/>
        <c:scaling>
          <c:orientation val="minMax"/>
        </c:scaling>
        <c:delete val="0"/>
        <c:axPos val="b"/>
        <c:numFmt formatCode="General" sourceLinked="1"/>
        <c:majorTickMark val="none"/>
        <c:minorTickMark val="none"/>
        <c:tickLblPos val="low"/>
        <c:spPr>
          <a:ln w="12687">
            <a:solidFill>
              <a:srgbClr val="969696"/>
            </a:solidFill>
            <a:prstDash val="solid"/>
          </a:ln>
        </c:spPr>
        <c:txPr>
          <a:bodyPr rot="0" vert="horz"/>
          <a:lstStyle/>
          <a:p>
            <a:pPr>
              <a:defRPr sz="1000"/>
            </a:pPr>
            <a:endParaRPr lang="zh-CN"/>
          </a:p>
        </c:txPr>
        <c:crossAx val="206579968"/>
        <c:crossesAt val="0"/>
        <c:auto val="1"/>
        <c:lblAlgn val="ctr"/>
        <c:lblOffset val="100"/>
        <c:tickLblSkip val="1"/>
        <c:tickMarkSkip val="1"/>
        <c:noMultiLvlLbl val="0"/>
      </c:catAx>
      <c:valAx>
        <c:axId val="206579968"/>
        <c:scaling>
          <c:orientation val="minMax"/>
          <c:max val="0.4"/>
          <c:min val="-0.4"/>
        </c:scaling>
        <c:delete val="0"/>
        <c:axPos val="l"/>
        <c:numFmt formatCode="0.0%" sourceLinked="0"/>
        <c:majorTickMark val="cross"/>
        <c:minorTickMark val="none"/>
        <c:tickLblPos val="low"/>
        <c:spPr>
          <a:ln w="12687">
            <a:solidFill>
              <a:srgbClr val="969696"/>
            </a:solidFill>
            <a:prstDash val="solid"/>
          </a:ln>
        </c:spPr>
        <c:txPr>
          <a:bodyPr rot="0" vert="horz"/>
          <a:lstStyle/>
          <a:p>
            <a:pPr>
              <a:defRPr sz="900"/>
            </a:pPr>
            <a:endParaRPr lang="zh-CN"/>
          </a:p>
        </c:txPr>
        <c:crossAx val="206578432"/>
        <c:crosses val="autoZero"/>
        <c:crossBetween val="between"/>
        <c:majorUnit val="0.2"/>
      </c:valAx>
      <c:spPr>
        <a:noFill/>
        <a:ln w="25405">
          <a:noFill/>
        </a:ln>
      </c:spPr>
    </c:plotArea>
    <c:plotVisOnly val="1"/>
    <c:dispBlanksAs val="gap"/>
    <c:showDLblsOverMax val="0"/>
  </c:chart>
  <c:spPr>
    <a:noFill/>
    <a:ln>
      <a:noFill/>
    </a:ln>
  </c:spPr>
  <c:txPr>
    <a:bodyPr/>
    <a:lstStyle/>
    <a:p>
      <a:pPr>
        <a:defRPr sz="923" b="1" i="0" u="none" strike="noStrike" baseline="0">
          <a:solidFill>
            <a:schemeClr val="tx1"/>
          </a:solidFill>
          <a:latin typeface="+mn-lt"/>
          <a:ea typeface="华文细黑" pitchFamily="2" charset="-122"/>
          <a:cs typeface="宋体"/>
        </a:defRPr>
      </a:pPr>
      <a:endParaRPr lang="zh-CN"/>
    </a:p>
  </c:txPr>
  <c:externalData r:id="rId1">
    <c:autoUpdate val="0"/>
  </c:externalData>
</c:chartSpace>
</file>

<file path=ppt/charts/chart30.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4441533841204424E-2"/>
          <c:y val="7.6776482380248992E-2"/>
          <c:w val="0.95190561739337554"/>
          <c:h val="0.79528214924312257"/>
        </c:manualLayout>
      </c:layout>
      <c:lineChart>
        <c:grouping val="standard"/>
        <c:varyColors val="0"/>
        <c:ser>
          <c:idx val="0"/>
          <c:order val="0"/>
          <c:tx>
            <c:strRef>
              <c:f>Sheet1!$A$2</c:f>
              <c:strCache>
                <c:ptCount val="1"/>
                <c:pt idx="0">
                  <c:v>Y2011</c:v>
                </c:pt>
              </c:strCache>
            </c:strRef>
          </c:tx>
          <c:spPr>
            <a:ln w="31783">
              <a:solidFill>
                <a:srgbClr val="BFBFBF"/>
              </a:solidFill>
              <a:prstDash val="solid"/>
            </a:ln>
            <a:effectLst/>
          </c:spPr>
          <c:marker>
            <c:symbol val="circle"/>
            <c:size val="10"/>
            <c:spPr>
              <a:solidFill>
                <a:schemeClr val="bg1"/>
              </a:solidFill>
              <a:ln>
                <a:solidFill>
                  <a:srgbClr val="BFBFBF"/>
                </a:solidFill>
                <a:prstDash val="solid"/>
              </a:ln>
              <a:effectLst/>
            </c:spPr>
          </c:marker>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Sheet1!$B$2:$Z$2</c:f>
            </c:numRef>
          </c:val>
          <c:smooth val="0"/>
        </c:ser>
        <c:ser>
          <c:idx val="1"/>
          <c:order val="1"/>
          <c:tx>
            <c:strRef>
              <c:f>Sheet1!$A$3</c:f>
              <c:strCache>
                <c:ptCount val="1"/>
                <c:pt idx="0">
                  <c:v>Y2013</c:v>
                </c:pt>
              </c:strCache>
            </c:strRef>
          </c:tx>
          <c:spPr>
            <a:ln w="31783" cmpd="sng">
              <a:solidFill>
                <a:srgbClr val="BFBFBF"/>
              </a:solidFill>
            </a:ln>
            <a:effectLst/>
          </c:spPr>
          <c:marker>
            <c:symbol val="circle"/>
            <c:size val="7"/>
            <c:spPr>
              <a:solidFill>
                <a:schemeClr val="bg1"/>
              </a:solidFill>
              <a:ln>
                <a:solidFill>
                  <a:srgbClr val="BFBFBF"/>
                </a:solidFill>
              </a:ln>
              <a:effectLst/>
            </c:spPr>
          </c:marker>
          <c:dPt>
            <c:idx val="0"/>
            <c:marker>
              <c:symbol val="circle"/>
              <c:size val="10"/>
            </c:marker>
            <c:bubble3D val="0"/>
          </c:dPt>
          <c:dPt>
            <c:idx val="2"/>
            <c:marker>
              <c:symbol val="circle"/>
              <c:size val="10"/>
            </c:marker>
            <c:bubble3D val="0"/>
          </c:dPt>
          <c:dPt>
            <c:idx val="4"/>
            <c:marker>
              <c:symbol val="circle"/>
              <c:size val="10"/>
            </c:marker>
            <c:bubble3D val="0"/>
          </c:dPt>
          <c:dPt>
            <c:idx val="6"/>
            <c:marker>
              <c:symbol val="circle"/>
              <c:size val="10"/>
            </c:marker>
            <c:bubble3D val="0"/>
          </c:dPt>
          <c:dPt>
            <c:idx val="8"/>
            <c:marker>
              <c:symbol val="circle"/>
              <c:size val="10"/>
            </c:marker>
            <c:bubble3D val="0"/>
          </c:dPt>
          <c:dPt>
            <c:idx val="10"/>
            <c:marker>
              <c:symbol val="circle"/>
              <c:size val="10"/>
            </c:marker>
            <c:bubble3D val="0"/>
          </c:dPt>
          <c:dPt>
            <c:idx val="12"/>
            <c:marker>
              <c:symbol val="circle"/>
              <c:size val="10"/>
            </c:marker>
            <c:bubble3D val="0"/>
          </c:dPt>
          <c:dPt>
            <c:idx val="14"/>
            <c:marker>
              <c:symbol val="circle"/>
              <c:size val="9"/>
            </c:marker>
            <c:bubble3D val="0"/>
          </c:dPt>
          <c:dPt>
            <c:idx val="16"/>
            <c:marker>
              <c:symbol val="circle"/>
              <c:size val="9"/>
            </c:marker>
            <c:bubble3D val="0"/>
          </c:dPt>
          <c:dPt>
            <c:idx val="18"/>
            <c:marker>
              <c:symbol val="circle"/>
              <c:size val="9"/>
            </c:marker>
            <c:bubble3D val="0"/>
          </c:dPt>
          <c:dPt>
            <c:idx val="20"/>
            <c:marker>
              <c:symbol val="circle"/>
              <c:size val="9"/>
            </c:marker>
            <c:bubble3D val="0"/>
          </c:dPt>
          <c:dPt>
            <c:idx val="22"/>
            <c:marker>
              <c:symbol val="circle"/>
              <c:size val="10"/>
            </c:marker>
            <c:bubble3D val="0"/>
          </c:dPt>
          <c:dPt>
            <c:idx val="24"/>
            <c:marker>
              <c:symbol val="circle"/>
              <c:size val="10"/>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Sheet1!$B$3:$Z$3</c:f>
              <c:numCache>
                <c:formatCode>0.00_ </c:formatCode>
                <c:ptCount val="25"/>
                <c:pt idx="0" formatCode="0.0_ ">
                  <c:v>0</c:v>
                </c:pt>
                <c:pt idx="1">
                  <c:v>4.5609663140714352</c:v>
                </c:pt>
                <c:pt idx="2">
                  <c:v>3.5640594624372968</c:v>
                </c:pt>
                <c:pt idx="3">
                  <c:v>6.8170040041410251</c:v>
                </c:pt>
                <c:pt idx="4">
                  <c:v>12.529566950009352</c:v>
                </c:pt>
                <c:pt idx="5">
                  <c:v>4.8633112228192887</c:v>
                </c:pt>
                <c:pt idx="6">
                  <c:v>7.5436762046317662</c:v>
                </c:pt>
                <c:pt idx="7">
                  <c:v>8.2649255237348118</c:v>
                </c:pt>
                <c:pt idx="8">
                  <c:v>3.9161992611613572</c:v>
                </c:pt>
                <c:pt idx="9">
                  <c:v>6.8126771735040226</c:v>
                </c:pt>
                <c:pt idx="10">
                  <c:v>10.481689572569719</c:v>
                </c:pt>
                <c:pt idx="11">
                  <c:v>10.853215174325182</c:v>
                </c:pt>
                <c:pt idx="12">
                  <c:v>8.5264614672126307</c:v>
                </c:pt>
                <c:pt idx="13">
                  <c:v>8.5853339351793956</c:v>
                </c:pt>
                <c:pt idx="14">
                  <c:v>6.7926764298300801</c:v>
                </c:pt>
                <c:pt idx="15">
                  <c:v>6.6286923741700088</c:v>
                </c:pt>
                <c:pt idx="16">
                  <c:v>7.5590684539137198</c:v>
                </c:pt>
                <c:pt idx="17">
                  <c:v>5.3631561320074184</c:v>
                </c:pt>
                <c:pt idx="18">
                  <c:v>0.53649929095034299</c:v>
                </c:pt>
                <c:pt idx="19">
                  <c:v>3.2764247323864293</c:v>
                </c:pt>
                <c:pt idx="20">
                  <c:v>4.4077938685326057</c:v>
                </c:pt>
                <c:pt idx="21">
                  <c:v>6.9972554010336641</c:v>
                </c:pt>
                <c:pt idx="22">
                  <c:v>5.8266166484379323</c:v>
                </c:pt>
                <c:pt idx="23">
                  <c:v>4.9347479203438738</c:v>
                </c:pt>
                <c:pt idx="24">
                  <c:v>5.3681497453905047</c:v>
                </c:pt>
              </c:numCache>
            </c:numRef>
          </c:val>
          <c:smooth val="0"/>
        </c:ser>
        <c:ser>
          <c:idx val="2"/>
          <c:order val="2"/>
          <c:tx>
            <c:strRef>
              <c:f>Sheet1!$A$4</c:f>
              <c:strCache>
                <c:ptCount val="1"/>
                <c:pt idx="0">
                  <c:v>Y2014</c:v>
                </c:pt>
              </c:strCache>
            </c:strRef>
          </c:tx>
          <c:spPr>
            <a:ln w="31750">
              <a:solidFill>
                <a:srgbClr val="00A4DE"/>
              </a:solidFill>
            </a:ln>
          </c:spPr>
          <c:marker>
            <c:symbol val="circle"/>
            <c:size val="10"/>
            <c:spPr>
              <a:solidFill>
                <a:schemeClr val="bg1"/>
              </a:solidFill>
              <a:ln w="9525">
                <a:solidFill>
                  <a:srgbClr val="00A4DE"/>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Sheet1!$B$4:$Z$4</c:f>
              <c:numCache>
                <c:formatCode>0.00_ </c:formatCode>
                <c:ptCount val="25"/>
                <c:pt idx="0">
                  <c:v>0</c:v>
                </c:pt>
                <c:pt idx="1">
                  <c:v>-4.6856402013417453</c:v>
                </c:pt>
                <c:pt idx="2">
                  <c:v>-7.484340121685495</c:v>
                </c:pt>
                <c:pt idx="3">
                  <c:v>-1.0797134986267665</c:v>
                </c:pt>
                <c:pt idx="4">
                  <c:v>-13.578503108827555</c:v>
                </c:pt>
                <c:pt idx="5">
                  <c:v>-4.1517274565767037</c:v>
                </c:pt>
                <c:pt idx="6">
                  <c:v>-3.9648450758049902</c:v>
                </c:pt>
                <c:pt idx="7">
                  <c:v>-6.2880997498930284</c:v>
                </c:pt>
                <c:pt idx="8">
                  <c:v>-6.6476607303060149</c:v>
                </c:pt>
                <c:pt idx="9">
                  <c:v>-9.2843414063903289</c:v>
                </c:pt>
                <c:pt idx="10">
                  <c:v>-2.6368942707510112</c:v>
                </c:pt>
                <c:pt idx="11">
                  <c:v>-3.2753236105231065</c:v>
                </c:pt>
                <c:pt idx="12">
                  <c:v>-3.5128787760735136</c:v>
                </c:pt>
                <c:pt idx="13">
                  <c:v>-3.2893858250248598</c:v>
                </c:pt>
                <c:pt idx="14">
                  <c:v>-3.4219205353146265</c:v>
                </c:pt>
                <c:pt idx="15">
                  <c:v>-1.6767638870065715</c:v>
                </c:pt>
                <c:pt idx="16">
                  <c:v>-1.6145759466877019</c:v>
                </c:pt>
                <c:pt idx="17">
                  <c:v>-0.51099010466210126</c:v>
                </c:pt>
                <c:pt idx="18">
                  <c:v>-0.98472673971921054</c:v>
                </c:pt>
                <c:pt idx="19">
                  <c:v>-3.3281695128525746</c:v>
                </c:pt>
                <c:pt idx="20">
                  <c:v>-4.0657780575416025</c:v>
                </c:pt>
                <c:pt idx="21">
                  <c:v>-4.3079214062981315</c:v>
                </c:pt>
                <c:pt idx="22">
                  <c:v>-4.5644239325313922</c:v>
                </c:pt>
                <c:pt idx="23">
                  <c:v>-6.1782441341931893</c:v>
                </c:pt>
                <c:pt idx="24">
                  <c:v>-7.1505363833877951</c:v>
                </c:pt>
              </c:numCache>
            </c:numRef>
          </c:val>
          <c:smooth val="0"/>
        </c:ser>
        <c:ser>
          <c:idx val="3"/>
          <c:order val="3"/>
          <c:tx>
            <c:strRef>
              <c:f>Sheet1!$A$5</c:f>
              <c:strCache>
                <c:ptCount val="1"/>
                <c:pt idx="0">
                  <c:v>Y2015</c:v>
                </c:pt>
              </c:strCache>
            </c:strRef>
          </c:tx>
          <c:spPr>
            <a:ln>
              <a:solidFill>
                <a:srgbClr val="92D050"/>
              </a:solidFill>
            </a:ln>
          </c:spPr>
          <c:marker>
            <c:symbol val="circle"/>
            <c:size val="10"/>
            <c:spPr>
              <a:solidFill>
                <a:schemeClr val="bg1"/>
              </a:solidFill>
              <a:ln>
                <a:solidFill>
                  <a:srgbClr val="92D050"/>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Sheet1!$B$5:$Z$5</c:f>
              <c:numCache>
                <c:formatCode>0.00_ </c:formatCode>
                <c:ptCount val="25"/>
                <c:pt idx="0">
                  <c:v>0</c:v>
                </c:pt>
                <c:pt idx="1">
                  <c:v>-9.7985464458383298E-2</c:v>
                </c:pt>
                <c:pt idx="2">
                  <c:v>-0.20484472673572007</c:v>
                </c:pt>
                <c:pt idx="3">
                  <c:v>1.5693954467930871</c:v>
                </c:pt>
                <c:pt idx="4">
                  <c:v>1.5451619564752272</c:v>
                </c:pt>
                <c:pt idx="5">
                  <c:v>1.8518747358954757</c:v>
                </c:pt>
                <c:pt idx="6">
                  <c:v>1.5699805191338845</c:v>
                </c:pt>
                <c:pt idx="7">
                  <c:v>2.5327415189272617</c:v>
                </c:pt>
                <c:pt idx="8">
                  <c:v>2.3484100871503211</c:v>
                </c:pt>
                <c:pt idx="9">
                  <c:v>1.9781291598559569</c:v>
                </c:pt>
                <c:pt idx="10">
                  <c:v>1.737423979002406</c:v>
                </c:pt>
                <c:pt idx="11">
                  <c:v>1.0122454946338788</c:v>
                </c:pt>
                <c:pt idx="12">
                  <c:v>0.98046667121747255</c:v>
                </c:pt>
                <c:pt idx="13">
                  <c:v>-0.83020607950579084</c:v>
                </c:pt>
                <c:pt idx="14">
                  <c:v>-1.3564112508846926</c:v>
                </c:pt>
                <c:pt idx="15">
                  <c:v>-1.0471100713758008</c:v>
                </c:pt>
                <c:pt idx="16">
                  <c:v>-1.7406191054518461</c:v>
                </c:pt>
                <c:pt idx="17">
                  <c:v>0.9803690821700517</c:v>
                </c:pt>
                <c:pt idx="18">
                  <c:v>-2.2110035513817961</c:v>
                </c:pt>
                <c:pt idx="19">
                  <c:v>-1.5635399429253516</c:v>
                </c:pt>
                <c:pt idx="20">
                  <c:v>-2.5677332477480608</c:v>
                </c:pt>
                <c:pt idx="21">
                  <c:v>-2.2824852061820389</c:v>
                </c:pt>
                <c:pt idx="22">
                  <c:v>-2.7737263486307673</c:v>
                </c:pt>
                <c:pt idx="23">
                  <c:v>-3.2249906400791395</c:v>
                </c:pt>
                <c:pt idx="24">
                  <c:v>-3.2190356693138966</c:v>
                </c:pt>
              </c:numCache>
            </c:numRef>
          </c:val>
          <c:smooth val="0"/>
        </c:ser>
        <c:ser>
          <c:idx val="4"/>
          <c:order val="4"/>
          <c:tx>
            <c:strRef>
              <c:f>Sheet1!$A$6</c:f>
              <c:strCache>
                <c:ptCount val="1"/>
                <c:pt idx="0">
                  <c:v>Y2016</c:v>
                </c:pt>
              </c:strCache>
            </c:strRef>
          </c:tx>
          <c:spPr>
            <a:ln>
              <a:solidFill>
                <a:srgbClr val="FF9933"/>
              </a:solidFill>
            </a:ln>
          </c:spPr>
          <c:marker>
            <c:symbol val="circle"/>
            <c:size val="10"/>
            <c:spPr>
              <a:solidFill>
                <a:schemeClr val="bg1"/>
              </a:solidFill>
              <a:ln>
                <a:solidFill>
                  <a:srgbClr val="FF9933"/>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dLbls>
            <c:dLbl>
              <c:idx val="1"/>
              <c:delete val="1"/>
            </c:dLbl>
            <c:dLbl>
              <c:idx val="3"/>
              <c:delete val="1"/>
            </c:dLbl>
            <c:dLbl>
              <c:idx val="5"/>
              <c:delete val="1"/>
            </c:dLbl>
            <c:dLbl>
              <c:idx val="7"/>
              <c:delete val="1"/>
            </c:dLbl>
            <c:dLbl>
              <c:idx val="9"/>
              <c:delete val="1"/>
            </c:dLbl>
            <c:dLbl>
              <c:idx val="11"/>
              <c:delete val="1"/>
            </c:dLbl>
            <c:dLblPos val="t"/>
            <c:showLegendKey val="0"/>
            <c:showVal val="1"/>
            <c:showCatName val="0"/>
            <c:showSerName val="0"/>
            <c:showPercent val="0"/>
            <c:showBubbleSize val="0"/>
            <c:showLeaderLines val="0"/>
          </c:dLbls>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Sheet1!$B$6:$Z$6</c:f>
              <c:numCache>
                <c:formatCode>0.00_ </c:formatCode>
                <c:ptCount val="25"/>
                <c:pt idx="0">
                  <c:v>0</c:v>
                </c:pt>
                <c:pt idx="1">
                  <c:v>-9.8676985721657058</c:v>
                </c:pt>
                <c:pt idx="2">
                  <c:v>-9.8462670165823774</c:v>
                </c:pt>
                <c:pt idx="3">
                  <c:v>-8.5651413604840965</c:v>
                </c:pt>
                <c:pt idx="4">
                  <c:v>-7.274085970540467</c:v>
                </c:pt>
                <c:pt idx="5">
                  <c:v>-5.1665939996033643</c:v>
                </c:pt>
                <c:pt idx="6">
                  <c:v>-7.75909770851354</c:v>
                </c:pt>
                <c:pt idx="7">
                  <c:v>-8.3250184642989051</c:v>
                </c:pt>
                <c:pt idx="8">
                  <c:v>-8.6398199329125625</c:v>
                </c:pt>
                <c:pt idx="9">
                  <c:v>-8.8451932806083313</c:v>
                </c:pt>
                <c:pt idx="10">
                  <c:v>-9.3224770920104838</c:v>
                </c:pt>
                <c:pt idx="11">
                  <c:v>-9.6361759447919138</c:v>
                </c:pt>
                <c:pt idx="12">
                  <c:v>-10.108285059141476</c:v>
                </c:pt>
              </c:numCache>
            </c:numRef>
          </c:val>
          <c:smooth val="0"/>
        </c:ser>
        <c:dLbls>
          <c:showLegendKey val="0"/>
          <c:showVal val="0"/>
          <c:showCatName val="0"/>
          <c:showSerName val="0"/>
          <c:showPercent val="0"/>
          <c:showBubbleSize val="0"/>
        </c:dLbls>
        <c:marker val="1"/>
        <c:smooth val="0"/>
        <c:axId val="236384256"/>
        <c:axId val="236385792"/>
      </c:lineChart>
      <c:catAx>
        <c:axId val="236384256"/>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25427">
            <a:solidFill>
              <a:srgbClr val="808080"/>
            </a:solidFill>
            <a:prstDash val="solid"/>
          </a:ln>
        </c:spPr>
        <c:txPr>
          <a:bodyPr rot="0" vert="horz"/>
          <a:lstStyle/>
          <a:p>
            <a:pPr>
              <a:defRPr b="0"/>
            </a:pPr>
            <a:endParaRPr lang="zh-CN"/>
          </a:p>
        </c:txPr>
        <c:crossAx val="236385792"/>
        <c:crosses val="autoZero"/>
        <c:auto val="1"/>
        <c:lblAlgn val="ctr"/>
        <c:lblOffset val="100"/>
        <c:tickLblSkip val="1"/>
        <c:tickMarkSkip val="1"/>
        <c:noMultiLvlLbl val="0"/>
      </c:catAx>
      <c:valAx>
        <c:axId val="236385792"/>
        <c:scaling>
          <c:orientation val="minMax"/>
          <c:max val="18"/>
          <c:min val="-18"/>
        </c:scaling>
        <c:delete val="0"/>
        <c:axPos val="l"/>
        <c:majorGridlines>
          <c:spPr>
            <a:ln w="13102">
              <a:solidFill>
                <a:schemeClr val="bg1">
                  <a:lumMod val="95000"/>
                </a:schemeClr>
              </a:solidFill>
              <a:prstDash val="solid"/>
            </a:ln>
          </c:spPr>
        </c:majorGridlines>
        <c:numFmt formatCode="0.0_ " sourceLinked="0"/>
        <c:majorTickMark val="none"/>
        <c:minorTickMark val="none"/>
        <c:tickLblPos val="low"/>
        <c:spPr>
          <a:noFill/>
          <a:ln w="39304">
            <a:noFill/>
            <a:prstDash val="solid"/>
          </a:ln>
        </c:spPr>
        <c:txPr>
          <a:bodyPr rot="0" vert="horz"/>
          <a:lstStyle/>
          <a:p>
            <a:pPr>
              <a:defRPr/>
            </a:pPr>
            <a:endParaRPr lang="zh-CN"/>
          </a:p>
        </c:txPr>
        <c:crossAx val="236384256"/>
        <c:crosses val="autoZero"/>
        <c:crossBetween val="between"/>
        <c:majorUnit val="6"/>
      </c:valAx>
      <c:spPr>
        <a:noFill/>
        <a:ln w="25409">
          <a:noFill/>
        </a:ln>
      </c:spPr>
    </c:plotArea>
    <c:legend>
      <c:legendPos val="t"/>
      <c:layout>
        <c:manualLayout>
          <c:xMode val="edge"/>
          <c:yMode val="edge"/>
          <c:x val="4.1845509266539245E-2"/>
          <c:y val="7.0523428216034911E-2"/>
          <c:w val="0.42300363996371682"/>
          <c:h val="6.9057082329161523E-2"/>
        </c:manualLayout>
      </c:layout>
      <c:overlay val="0"/>
    </c:legend>
    <c:plotVisOnly val="1"/>
    <c:dispBlanksAs val="gap"/>
    <c:showDLblsOverMax val="0"/>
  </c:chart>
  <c:spPr>
    <a:noFill/>
    <a:ln>
      <a:no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userShapes r:id="rId2"/>
</c:chartSpace>
</file>

<file path=ppt/charts/chart3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9193874387749033E-2"/>
          <c:y val="7.2735614886552516E-2"/>
          <c:w val="0.94698277704175349"/>
          <c:h val="0.79932316971011141"/>
        </c:manualLayout>
      </c:layout>
      <c:lineChart>
        <c:grouping val="standard"/>
        <c:varyColors val="0"/>
        <c:ser>
          <c:idx val="1"/>
          <c:order val="0"/>
          <c:tx>
            <c:strRef>
              <c:f>Sheet1!$A$2</c:f>
              <c:strCache>
                <c:ptCount val="1"/>
                <c:pt idx="0">
                  <c:v>Y2013</c:v>
                </c:pt>
              </c:strCache>
            </c:strRef>
          </c:tx>
          <c:spPr>
            <a:ln w="31772" cmpd="sng">
              <a:solidFill>
                <a:srgbClr val="BFBFBF"/>
              </a:solidFill>
            </a:ln>
            <a:effectLst/>
          </c:spPr>
          <c:marker>
            <c:symbol val="circle"/>
            <c:size val="10"/>
            <c:spPr>
              <a:solidFill>
                <a:schemeClr val="bg1"/>
              </a:solidFill>
              <a:ln w="9525">
                <a:solidFill>
                  <a:srgbClr val="BFBFBF"/>
                </a:solidFill>
              </a:ln>
              <a:effectLst/>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Sheet1!$B$2:$Z$2</c:f>
              <c:numCache>
                <c:formatCode>0.00_ </c:formatCode>
                <c:ptCount val="25"/>
                <c:pt idx="0" formatCode="0.0_ ">
                  <c:v>0</c:v>
                </c:pt>
                <c:pt idx="1">
                  <c:v>0.75370519613454423</c:v>
                </c:pt>
                <c:pt idx="2">
                  <c:v>1.1324294410494429</c:v>
                </c:pt>
                <c:pt idx="3">
                  <c:v>2.4315826564037453</c:v>
                </c:pt>
                <c:pt idx="4">
                  <c:v>2.037940446325095</c:v>
                </c:pt>
                <c:pt idx="5">
                  <c:v>1.5260248558031333</c:v>
                </c:pt>
                <c:pt idx="6">
                  <c:v>-1.7467964903669573</c:v>
                </c:pt>
                <c:pt idx="7">
                  <c:v>-1.0255471712639213</c:v>
                </c:pt>
                <c:pt idx="8">
                  <c:v>-4.9036631890639439</c:v>
                </c:pt>
                <c:pt idx="9">
                  <c:v>-2.9049515229627487</c:v>
                </c:pt>
                <c:pt idx="10">
                  <c:v>-3.1392868630211539</c:v>
                </c:pt>
                <c:pt idx="11">
                  <c:v>-2.7677612612657034</c:v>
                </c:pt>
                <c:pt idx="12">
                  <c:v>-3.4130556771748131</c:v>
                </c:pt>
                <c:pt idx="13">
                  <c:v>-3.1073028833378076</c:v>
                </c:pt>
                <c:pt idx="14">
                  <c:v>-5.2181548393701815</c:v>
                </c:pt>
                <c:pt idx="15">
                  <c:v>-5.6123615934455939</c:v>
                </c:pt>
                <c:pt idx="16">
                  <c:v>-4.5836840652942596</c:v>
                </c:pt>
                <c:pt idx="17">
                  <c:v>-4.9051006582077994</c:v>
                </c:pt>
                <c:pt idx="18">
                  <c:v>-6.1804814190542432</c:v>
                </c:pt>
                <c:pt idx="19">
                  <c:v>-2.2999990409203179</c:v>
                </c:pt>
                <c:pt idx="20">
                  <c:v>-3.6189375175513296</c:v>
                </c:pt>
                <c:pt idx="21">
                  <c:v>-1.8172659076564983</c:v>
                </c:pt>
                <c:pt idx="22">
                  <c:v>-2.9879046602522292</c:v>
                </c:pt>
                <c:pt idx="23">
                  <c:v>-2.3730926973206037</c:v>
                </c:pt>
                <c:pt idx="24">
                  <c:v>-1.9383833015923779</c:v>
                </c:pt>
              </c:numCache>
            </c:numRef>
          </c:val>
          <c:smooth val="0"/>
        </c:ser>
        <c:ser>
          <c:idx val="2"/>
          <c:order val="1"/>
          <c:tx>
            <c:strRef>
              <c:f>Sheet1!$A$3</c:f>
              <c:strCache>
                <c:ptCount val="1"/>
                <c:pt idx="0">
                  <c:v>Y2014</c:v>
                </c:pt>
              </c:strCache>
            </c:strRef>
          </c:tx>
          <c:spPr>
            <a:ln w="31750">
              <a:solidFill>
                <a:srgbClr val="00A4DE"/>
              </a:solidFill>
            </a:ln>
          </c:spPr>
          <c:marker>
            <c:symbol val="circle"/>
            <c:size val="10"/>
            <c:spPr>
              <a:solidFill>
                <a:schemeClr val="bg1"/>
              </a:solidFill>
              <a:ln w="9525">
                <a:solidFill>
                  <a:srgbClr val="00A4DE"/>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Sheet1!$B$3:$Z$3</c:f>
              <c:numCache>
                <c:formatCode>0.00_ </c:formatCode>
                <c:ptCount val="25"/>
                <c:pt idx="0">
                  <c:v>0</c:v>
                </c:pt>
                <c:pt idx="1">
                  <c:v>3.4570257920617622</c:v>
                </c:pt>
                <c:pt idx="2">
                  <c:v>3.2174502101720321</c:v>
                </c:pt>
                <c:pt idx="3">
                  <c:v>2.9095126289149733</c:v>
                </c:pt>
                <c:pt idx="4">
                  <c:v>3.6317263159552589</c:v>
                </c:pt>
                <c:pt idx="5">
                  <c:v>2.9908542043104762</c:v>
                </c:pt>
                <c:pt idx="6">
                  <c:v>2.5605214088393233</c:v>
                </c:pt>
                <c:pt idx="7">
                  <c:v>3.2330600970732233</c:v>
                </c:pt>
                <c:pt idx="8">
                  <c:v>2.9697163674838802</c:v>
                </c:pt>
                <c:pt idx="9">
                  <c:v>2.8515237445107715</c:v>
                </c:pt>
                <c:pt idx="10">
                  <c:v>2.2250070945653353</c:v>
                </c:pt>
                <c:pt idx="11">
                  <c:v>1.9023777413689855</c:v>
                </c:pt>
                <c:pt idx="12">
                  <c:v>1.6648225758185693</c:v>
                </c:pt>
                <c:pt idx="13">
                  <c:v>1.376223452097127</c:v>
                </c:pt>
                <c:pt idx="14">
                  <c:v>1.2436887418073452</c:v>
                </c:pt>
                <c:pt idx="15">
                  <c:v>0.77859315000272589</c:v>
                </c:pt>
                <c:pt idx="16">
                  <c:v>0.33063141645696609</c:v>
                </c:pt>
                <c:pt idx="17">
                  <c:v>0.24229033827042049</c:v>
                </c:pt>
                <c:pt idx="18">
                  <c:v>-0.23144629678672232</c:v>
                </c:pt>
                <c:pt idx="19">
                  <c:v>-0.63963942222332448</c:v>
                </c:pt>
                <c:pt idx="20">
                  <c:v>-1.4555828355779636</c:v>
                </c:pt>
                <c:pt idx="21">
                  <c:v>-2.0282781235396832</c:v>
                </c:pt>
                <c:pt idx="22">
                  <c:v>-2.2847806497729324</c:v>
                </c:pt>
                <c:pt idx="23">
                  <c:v>-2.5542375813647484</c:v>
                </c:pt>
                <c:pt idx="24">
                  <c:v>-2.6670193203276358</c:v>
                </c:pt>
              </c:numCache>
            </c:numRef>
          </c:val>
          <c:smooth val="0"/>
        </c:ser>
        <c:ser>
          <c:idx val="3"/>
          <c:order val="2"/>
          <c:tx>
            <c:strRef>
              <c:f>Sheet1!$A$4</c:f>
              <c:strCache>
                <c:ptCount val="1"/>
                <c:pt idx="0">
                  <c:v>Y2015</c:v>
                </c:pt>
              </c:strCache>
            </c:strRef>
          </c:tx>
          <c:spPr>
            <a:ln>
              <a:solidFill>
                <a:srgbClr val="92D050"/>
              </a:solidFill>
            </a:ln>
          </c:spPr>
          <c:marker>
            <c:symbol val="circle"/>
            <c:size val="10"/>
            <c:spPr>
              <a:solidFill>
                <a:schemeClr val="bg1"/>
              </a:solidFill>
              <a:ln>
                <a:solidFill>
                  <a:srgbClr val="92D050"/>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Sheet1!$B$4:$Z$4</c:f>
              <c:numCache>
                <c:formatCode>0.00_ </c:formatCode>
                <c:ptCount val="25"/>
                <c:pt idx="0">
                  <c:v>0</c:v>
                </c:pt>
                <c:pt idx="1">
                  <c:v>1.1227192996746211</c:v>
                </c:pt>
                <c:pt idx="2">
                  <c:v>1.2967541442477521</c:v>
                </c:pt>
                <c:pt idx="3">
                  <c:v>0.48736232486335485</c:v>
                </c:pt>
                <c:pt idx="4">
                  <c:v>0.46312883454549247</c:v>
                </c:pt>
                <c:pt idx="5">
                  <c:v>0.62002246411085571</c:v>
                </c:pt>
                <c:pt idx="6">
                  <c:v>0.33812824734926228</c:v>
                </c:pt>
                <c:pt idx="7">
                  <c:v>0.38861375147144994</c:v>
                </c:pt>
                <c:pt idx="8">
                  <c:v>0.2042823196945176</c:v>
                </c:pt>
                <c:pt idx="9">
                  <c:v>0.26088029636465621</c:v>
                </c:pt>
                <c:pt idx="10">
                  <c:v>2.0175115511126541E-2</c:v>
                </c:pt>
                <c:pt idx="11">
                  <c:v>-0.252487032827166</c:v>
                </c:pt>
                <c:pt idx="12">
                  <c:v>-0.28426585624355527</c:v>
                </c:pt>
                <c:pt idx="13">
                  <c:v>-1.4324035013962968</c:v>
                </c:pt>
                <c:pt idx="14">
                  <c:v>-1.1020100817133358</c:v>
                </c:pt>
                <c:pt idx="15">
                  <c:v>-0.91502400344660673</c:v>
                </c:pt>
                <c:pt idx="16">
                  <c:v>-1.710036678953224</c:v>
                </c:pt>
                <c:pt idx="17">
                  <c:v>-2.2369318561065064</c:v>
                </c:pt>
                <c:pt idx="18">
                  <c:v>-2.1563847674126393</c:v>
                </c:pt>
                <c:pt idx="19">
                  <c:v>-1.6396769008686647</c:v>
                </c:pt>
                <c:pt idx="20">
                  <c:v>-2.4999112856712307</c:v>
                </c:pt>
                <c:pt idx="21">
                  <c:v>-2.8527247865838046</c:v>
                </c:pt>
                <c:pt idx="22">
                  <c:v>-2.9064743390511389</c:v>
                </c:pt>
                <c:pt idx="23">
                  <c:v>-2.9135747956563294</c:v>
                </c:pt>
                <c:pt idx="24">
                  <c:v>-2.9541890071832744</c:v>
                </c:pt>
              </c:numCache>
            </c:numRef>
          </c:val>
          <c:smooth val="0"/>
        </c:ser>
        <c:ser>
          <c:idx val="4"/>
          <c:order val="3"/>
          <c:tx>
            <c:strRef>
              <c:f>Sheet1!$A$5</c:f>
              <c:strCache>
                <c:ptCount val="1"/>
                <c:pt idx="0">
                  <c:v>Y2016</c:v>
                </c:pt>
              </c:strCache>
            </c:strRef>
          </c:tx>
          <c:spPr>
            <a:ln>
              <a:solidFill>
                <a:srgbClr val="FF9933"/>
              </a:solidFill>
            </a:ln>
          </c:spPr>
          <c:marker>
            <c:symbol val="circle"/>
            <c:size val="10"/>
            <c:spPr>
              <a:solidFill>
                <a:schemeClr val="bg1"/>
              </a:solidFill>
              <a:ln>
                <a:solidFill>
                  <a:srgbClr val="FF9933"/>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dLbls>
            <c:dLbl>
              <c:idx val="1"/>
              <c:delete val="1"/>
            </c:dLbl>
            <c:dLbl>
              <c:idx val="3"/>
              <c:delete val="1"/>
            </c:dLbl>
            <c:dLbl>
              <c:idx val="5"/>
              <c:delete val="1"/>
            </c:dLbl>
            <c:dLbl>
              <c:idx val="7"/>
              <c:delete val="1"/>
            </c:dLbl>
            <c:dLbl>
              <c:idx val="9"/>
              <c:delete val="1"/>
            </c:dLbl>
            <c:dLbl>
              <c:idx val="11"/>
              <c:delete val="1"/>
            </c:dLbl>
            <c:dLblPos val="t"/>
            <c:showLegendKey val="0"/>
            <c:showVal val="1"/>
            <c:showCatName val="0"/>
            <c:showSerName val="0"/>
            <c:showPercent val="0"/>
            <c:showBubbleSize val="0"/>
            <c:showLeaderLines val="0"/>
          </c:dLbls>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Sheet1!$B$5:$Z$5</c:f>
              <c:numCache>
                <c:formatCode>0.00_ </c:formatCode>
                <c:ptCount val="25"/>
                <c:pt idx="0">
                  <c:v>0</c:v>
                </c:pt>
                <c:pt idx="1">
                  <c:v>-1.2690539859201181E-2</c:v>
                </c:pt>
                <c:pt idx="2">
                  <c:v>0.16910172297320231</c:v>
                </c:pt>
                <c:pt idx="3">
                  <c:v>-0.15126375124001287</c:v>
                </c:pt>
                <c:pt idx="4">
                  <c:v>-0.39098349635788598</c:v>
                </c:pt>
                <c:pt idx="5">
                  <c:v>-1.703346567134022</c:v>
                </c:pt>
                <c:pt idx="6">
                  <c:v>-1.6850786796911026</c:v>
                </c:pt>
                <c:pt idx="7">
                  <c:v>-0.70849011312371624</c:v>
                </c:pt>
                <c:pt idx="8">
                  <c:v>-1.023291581737364</c:v>
                </c:pt>
                <c:pt idx="9">
                  <c:v>-1.4501690406324035</c:v>
                </c:pt>
                <c:pt idx="10">
                  <c:v>-1.9309720086311088</c:v>
                </c:pt>
                <c:pt idx="11">
                  <c:v>-2.2388936805076503</c:v>
                </c:pt>
                <c:pt idx="12">
                  <c:v>-2.4589619034688988</c:v>
                </c:pt>
              </c:numCache>
            </c:numRef>
          </c:val>
          <c:smooth val="0"/>
        </c:ser>
        <c:dLbls>
          <c:showLegendKey val="0"/>
          <c:showVal val="0"/>
          <c:showCatName val="0"/>
          <c:showSerName val="0"/>
          <c:showPercent val="0"/>
          <c:showBubbleSize val="0"/>
        </c:dLbls>
        <c:marker val="1"/>
        <c:smooth val="0"/>
        <c:axId val="236484096"/>
        <c:axId val="236485632"/>
      </c:lineChart>
      <c:catAx>
        <c:axId val="236484096"/>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25418">
            <a:solidFill>
              <a:srgbClr val="808080"/>
            </a:solidFill>
            <a:prstDash val="solid"/>
          </a:ln>
        </c:spPr>
        <c:txPr>
          <a:bodyPr rot="0" vert="horz"/>
          <a:lstStyle/>
          <a:p>
            <a:pPr>
              <a:defRPr b="0"/>
            </a:pPr>
            <a:endParaRPr lang="zh-CN"/>
          </a:p>
        </c:txPr>
        <c:crossAx val="236485632"/>
        <c:crosses val="autoZero"/>
        <c:auto val="1"/>
        <c:lblAlgn val="ctr"/>
        <c:lblOffset val="100"/>
        <c:tickLblSkip val="1"/>
        <c:tickMarkSkip val="1"/>
        <c:noMultiLvlLbl val="0"/>
      </c:catAx>
      <c:valAx>
        <c:axId val="236485632"/>
        <c:scaling>
          <c:orientation val="minMax"/>
          <c:max val="12"/>
          <c:min val="-9"/>
        </c:scaling>
        <c:delete val="0"/>
        <c:axPos val="l"/>
        <c:majorGridlines>
          <c:spPr>
            <a:ln w="13097">
              <a:solidFill>
                <a:schemeClr val="bg1">
                  <a:lumMod val="95000"/>
                </a:schemeClr>
              </a:solidFill>
              <a:prstDash val="solid"/>
            </a:ln>
          </c:spPr>
        </c:majorGridlines>
        <c:numFmt formatCode="0.0_ " sourceLinked="0"/>
        <c:majorTickMark val="none"/>
        <c:minorTickMark val="none"/>
        <c:tickLblPos val="low"/>
        <c:spPr>
          <a:noFill/>
          <a:ln w="39290">
            <a:noFill/>
            <a:prstDash val="solid"/>
          </a:ln>
        </c:spPr>
        <c:txPr>
          <a:bodyPr rot="0" vert="horz"/>
          <a:lstStyle/>
          <a:p>
            <a:pPr>
              <a:defRPr/>
            </a:pPr>
            <a:endParaRPr lang="zh-CN"/>
          </a:p>
        </c:txPr>
        <c:crossAx val="236484096"/>
        <c:crosses val="autoZero"/>
        <c:crossBetween val="between"/>
        <c:majorUnit val="3"/>
      </c:valAx>
      <c:spPr>
        <a:noFill/>
        <a:ln w="25400">
          <a:noFill/>
        </a:ln>
      </c:spPr>
    </c:plotArea>
    <c:legend>
      <c:legendPos val="t"/>
      <c:layout>
        <c:manualLayout>
          <c:xMode val="edge"/>
          <c:yMode val="edge"/>
          <c:x val="4.5050570106925314E-2"/>
          <c:y val="7.4966016582731457E-2"/>
          <c:w val="0.42304063198809339"/>
          <c:h val="6.8875482059144122E-2"/>
        </c:manualLayout>
      </c:layout>
      <c:overlay val="0"/>
    </c:legend>
    <c:plotVisOnly val="1"/>
    <c:dispBlanksAs val="gap"/>
    <c:showDLblsOverMax val="0"/>
  </c:chart>
  <c:spPr>
    <a:noFill/>
    <a:ln>
      <a:no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userShapes r:id="rId2"/>
</c:chartSpace>
</file>

<file path=ppt/charts/chart3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4384654073572033E-2"/>
          <c:y val="7.6963207165342024E-2"/>
          <c:w val="0.95196077940731216"/>
          <c:h val="0.79032117443334982"/>
        </c:manualLayout>
      </c:layout>
      <c:lineChart>
        <c:grouping val="standard"/>
        <c:varyColors val="0"/>
        <c:ser>
          <c:idx val="0"/>
          <c:order val="0"/>
          <c:tx>
            <c:strRef>
              <c:f>Sheet1!$A$2</c:f>
              <c:strCache>
                <c:ptCount val="1"/>
                <c:pt idx="0">
                  <c:v>Y2011</c:v>
                </c:pt>
              </c:strCache>
            </c:strRef>
          </c:tx>
          <c:spPr>
            <a:ln w="31783">
              <a:solidFill>
                <a:srgbClr val="BFBFBF"/>
              </a:solidFill>
              <a:prstDash val="solid"/>
            </a:ln>
            <a:effectLst/>
          </c:spPr>
          <c:marker>
            <c:symbol val="circle"/>
            <c:size val="10"/>
            <c:spPr>
              <a:solidFill>
                <a:schemeClr val="bg1"/>
              </a:solidFill>
              <a:ln>
                <a:solidFill>
                  <a:srgbClr val="BFBFBF"/>
                </a:solidFill>
                <a:prstDash val="solid"/>
              </a:ln>
              <a:effectLst/>
            </c:spPr>
          </c:marker>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Sheet1!$B$2:$Z$2</c:f>
            </c:numRef>
          </c:val>
          <c:smooth val="0"/>
        </c:ser>
        <c:ser>
          <c:idx val="1"/>
          <c:order val="1"/>
          <c:tx>
            <c:strRef>
              <c:f>Sheet1!$A$3</c:f>
              <c:strCache>
                <c:ptCount val="1"/>
                <c:pt idx="0">
                  <c:v>Y2013</c:v>
                </c:pt>
              </c:strCache>
            </c:strRef>
          </c:tx>
          <c:spPr>
            <a:ln w="31783" cmpd="sng">
              <a:solidFill>
                <a:srgbClr val="BFBFBF"/>
              </a:solidFill>
            </a:ln>
            <a:effectLst/>
          </c:spPr>
          <c:marker>
            <c:symbol val="circle"/>
            <c:size val="10"/>
            <c:spPr>
              <a:solidFill>
                <a:schemeClr val="bg1"/>
              </a:solidFill>
              <a:ln>
                <a:solidFill>
                  <a:srgbClr val="BFBFBF"/>
                </a:solidFill>
              </a:ln>
              <a:effectLst/>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Sheet1!$B$3:$Z$3</c:f>
              <c:numCache>
                <c:formatCode>0.00_ </c:formatCode>
                <c:ptCount val="25"/>
                <c:pt idx="0" formatCode="0.0_ ">
                  <c:v>0</c:v>
                </c:pt>
                <c:pt idx="1">
                  <c:v>0.1839743122600046</c:v>
                </c:pt>
                <c:pt idx="2">
                  <c:v>0.45532627167008677</c:v>
                </c:pt>
                <c:pt idx="3">
                  <c:v>7.2078065436391059</c:v>
                </c:pt>
                <c:pt idx="4">
                  <c:v>7.6237225741482728</c:v>
                </c:pt>
                <c:pt idx="5">
                  <c:v>3.7416473872427858</c:v>
                </c:pt>
                <c:pt idx="6">
                  <c:v>5.6351668157089252</c:v>
                </c:pt>
                <c:pt idx="7">
                  <c:v>6.0585280472316594</c:v>
                </c:pt>
                <c:pt idx="8">
                  <c:v>3.942060388289792</c:v>
                </c:pt>
                <c:pt idx="9">
                  <c:v>6.0258402013209755</c:v>
                </c:pt>
                <c:pt idx="10">
                  <c:v>12.257738816849507</c:v>
                </c:pt>
                <c:pt idx="11">
                  <c:v>12.19010643776366</c:v>
                </c:pt>
                <c:pt idx="12">
                  <c:v>9.2260870376528192</c:v>
                </c:pt>
                <c:pt idx="13">
                  <c:v>8.0949348409701916</c:v>
                </c:pt>
                <c:pt idx="14">
                  <c:v>17.300478586839919</c:v>
                </c:pt>
                <c:pt idx="15">
                  <c:v>20.3785395873346</c:v>
                </c:pt>
                <c:pt idx="16">
                  <c:v>19.658130019811537</c:v>
                </c:pt>
                <c:pt idx="17">
                  <c:v>10.132899766552583</c:v>
                </c:pt>
                <c:pt idx="18">
                  <c:v>9.7519845779250325</c:v>
                </c:pt>
                <c:pt idx="19">
                  <c:v>9.6438299763355708</c:v>
                </c:pt>
                <c:pt idx="20">
                  <c:v>7.609791079117767</c:v>
                </c:pt>
                <c:pt idx="21">
                  <c:v>13.496908868926605</c:v>
                </c:pt>
                <c:pt idx="22">
                  <c:v>13.546071222052159</c:v>
                </c:pt>
                <c:pt idx="23">
                  <c:v>8.4094671902815712</c:v>
                </c:pt>
                <c:pt idx="24">
                  <c:v>8.3424891303335968</c:v>
                </c:pt>
              </c:numCache>
            </c:numRef>
          </c:val>
          <c:smooth val="0"/>
        </c:ser>
        <c:ser>
          <c:idx val="2"/>
          <c:order val="2"/>
          <c:tx>
            <c:strRef>
              <c:f>Sheet1!$A$4</c:f>
              <c:strCache>
                <c:ptCount val="1"/>
                <c:pt idx="0">
                  <c:v>Y2014</c:v>
                </c:pt>
              </c:strCache>
            </c:strRef>
          </c:tx>
          <c:spPr>
            <a:ln w="31750">
              <a:solidFill>
                <a:srgbClr val="00A4DE"/>
              </a:solidFill>
            </a:ln>
          </c:spPr>
          <c:marker>
            <c:symbol val="circle"/>
            <c:size val="9"/>
            <c:spPr>
              <a:solidFill>
                <a:schemeClr val="bg1"/>
              </a:solidFill>
              <a:ln>
                <a:solidFill>
                  <a:srgbClr val="00A4DE"/>
                </a:solidFill>
              </a:ln>
            </c:spPr>
          </c:marker>
          <c:dPt>
            <c:idx val="0"/>
            <c:marker>
              <c:symbol val="circle"/>
              <c:size val="10"/>
            </c:marker>
            <c:bubble3D val="0"/>
          </c:dPt>
          <c:dPt>
            <c:idx val="1"/>
            <c:marker>
              <c:symbol val="circle"/>
              <c:size val="7"/>
            </c:marker>
            <c:bubble3D val="0"/>
          </c:dPt>
          <c:dPt>
            <c:idx val="2"/>
            <c:marker>
              <c:symbol val="circle"/>
              <c:size val="10"/>
            </c:marker>
            <c:bubble3D val="0"/>
          </c:dPt>
          <c:dPt>
            <c:idx val="3"/>
            <c:marker>
              <c:symbol val="circle"/>
              <c:size val="7"/>
            </c:marker>
            <c:bubble3D val="0"/>
          </c:dPt>
          <c:dPt>
            <c:idx val="4"/>
            <c:marker>
              <c:symbol val="circle"/>
              <c:size val="10"/>
            </c:marker>
            <c:bubble3D val="0"/>
          </c:dPt>
          <c:dPt>
            <c:idx val="5"/>
            <c:marker>
              <c:symbol val="circle"/>
              <c:size val="7"/>
            </c:marker>
            <c:bubble3D val="0"/>
          </c:dPt>
          <c:dPt>
            <c:idx val="6"/>
            <c:marker>
              <c:symbol val="circle"/>
              <c:size val="10"/>
            </c:marker>
            <c:bubble3D val="0"/>
          </c:dPt>
          <c:dPt>
            <c:idx val="7"/>
            <c:marker>
              <c:symbol val="circle"/>
              <c:size val="7"/>
            </c:marker>
            <c:bubble3D val="0"/>
          </c:dPt>
          <c:dPt>
            <c:idx val="8"/>
            <c:marker>
              <c:symbol val="circle"/>
              <c:size val="10"/>
            </c:marker>
            <c:bubble3D val="0"/>
          </c:dPt>
          <c:dPt>
            <c:idx val="9"/>
            <c:marker>
              <c:symbol val="circle"/>
              <c:size val="7"/>
            </c:marker>
            <c:bubble3D val="0"/>
          </c:dPt>
          <c:dPt>
            <c:idx val="10"/>
            <c:marker>
              <c:symbol val="circle"/>
              <c:size val="10"/>
            </c:marker>
            <c:bubble3D val="0"/>
          </c:dPt>
          <c:dPt>
            <c:idx val="11"/>
            <c:marker>
              <c:symbol val="circle"/>
              <c:size val="7"/>
            </c:marker>
            <c:bubble3D val="0"/>
          </c:dPt>
          <c:dPt>
            <c:idx val="12"/>
            <c:marker>
              <c:symbol val="circle"/>
              <c:size val="10"/>
            </c:marker>
            <c:bubble3D val="0"/>
          </c:dPt>
          <c:dPt>
            <c:idx val="13"/>
            <c:marker>
              <c:symbol val="circle"/>
              <c:size val="7"/>
            </c:marker>
            <c:bubble3D val="0"/>
          </c:dPt>
          <c:dPt>
            <c:idx val="14"/>
            <c:marker>
              <c:symbol val="circle"/>
              <c:size val="10"/>
            </c:marker>
            <c:bubble3D val="0"/>
          </c:dPt>
          <c:dPt>
            <c:idx val="15"/>
            <c:marker>
              <c:symbol val="circle"/>
              <c:size val="7"/>
            </c:marker>
            <c:bubble3D val="0"/>
          </c:dPt>
          <c:dPt>
            <c:idx val="16"/>
            <c:marker>
              <c:symbol val="circle"/>
              <c:size val="10"/>
            </c:marker>
            <c:bubble3D val="0"/>
          </c:dPt>
          <c:dPt>
            <c:idx val="17"/>
            <c:marker>
              <c:symbol val="circle"/>
              <c:size val="7"/>
            </c:marker>
            <c:bubble3D val="0"/>
          </c:dPt>
          <c:dPt>
            <c:idx val="18"/>
            <c:marker>
              <c:symbol val="circle"/>
              <c:size val="10"/>
            </c:marker>
            <c:bubble3D val="0"/>
          </c:dPt>
          <c:dPt>
            <c:idx val="19"/>
            <c:marker>
              <c:symbol val="circle"/>
              <c:size val="7"/>
            </c:marker>
            <c:bubble3D val="0"/>
          </c:dPt>
          <c:dPt>
            <c:idx val="20"/>
            <c:marker>
              <c:symbol val="circle"/>
              <c:size val="10"/>
            </c:marker>
            <c:bubble3D val="0"/>
          </c:dPt>
          <c:dPt>
            <c:idx val="21"/>
            <c:marker>
              <c:symbol val="circle"/>
              <c:size val="7"/>
            </c:marker>
            <c:bubble3D val="0"/>
          </c:dPt>
          <c:dPt>
            <c:idx val="22"/>
            <c:marker>
              <c:symbol val="circle"/>
              <c:size val="10"/>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Sheet1!$B$4:$Z$4</c:f>
              <c:numCache>
                <c:formatCode>0.00_ </c:formatCode>
                <c:ptCount val="25"/>
                <c:pt idx="0">
                  <c:v>0</c:v>
                </c:pt>
                <c:pt idx="1">
                  <c:v>-5.8663875695081131</c:v>
                </c:pt>
                <c:pt idx="2">
                  <c:v>-6.815231402744681</c:v>
                </c:pt>
                <c:pt idx="3">
                  <c:v>2.2992577118691626</c:v>
                </c:pt>
                <c:pt idx="4">
                  <c:v>1.9486827162056297</c:v>
                </c:pt>
                <c:pt idx="5">
                  <c:v>-1.3052841851316277</c:v>
                </c:pt>
                <c:pt idx="6">
                  <c:v>-1.2899115323314447</c:v>
                </c:pt>
                <c:pt idx="7">
                  <c:v>2.2395281904692199</c:v>
                </c:pt>
                <c:pt idx="8">
                  <c:v>2.2206872690727186</c:v>
                </c:pt>
                <c:pt idx="9">
                  <c:v>7.9097045682496425</c:v>
                </c:pt>
                <c:pt idx="10">
                  <c:v>7.9015020298077943</c:v>
                </c:pt>
                <c:pt idx="11">
                  <c:v>2.3659015609268197</c:v>
                </c:pt>
                <c:pt idx="12">
                  <c:v>2.2653095757890096</c:v>
                </c:pt>
                <c:pt idx="13">
                  <c:v>1.1338427871065093</c:v>
                </c:pt>
                <c:pt idx="14">
                  <c:v>0.87544411115900722</c:v>
                </c:pt>
                <c:pt idx="15">
                  <c:v>4.7965757836607725</c:v>
                </c:pt>
                <c:pt idx="16">
                  <c:v>5.0088579507123976</c:v>
                </c:pt>
                <c:pt idx="17">
                  <c:v>4.0066334275510096</c:v>
                </c:pt>
                <c:pt idx="18">
                  <c:v>3.8773008822978738</c:v>
                </c:pt>
                <c:pt idx="19">
                  <c:v>5.1377771692139529</c:v>
                </c:pt>
                <c:pt idx="20">
                  <c:v>4.9829196479338256</c:v>
                </c:pt>
                <c:pt idx="21">
                  <c:v>2.2337120028836255</c:v>
                </c:pt>
                <c:pt idx="22">
                  <c:v>2.1857795416249326</c:v>
                </c:pt>
                <c:pt idx="23">
                  <c:v>6.2783740437787339</c:v>
                </c:pt>
                <c:pt idx="24">
                  <c:v>6.2532770221503053</c:v>
                </c:pt>
              </c:numCache>
            </c:numRef>
          </c:val>
          <c:smooth val="0"/>
        </c:ser>
        <c:ser>
          <c:idx val="3"/>
          <c:order val="3"/>
          <c:tx>
            <c:strRef>
              <c:f>Sheet1!$A$5</c:f>
              <c:strCache>
                <c:ptCount val="1"/>
                <c:pt idx="0">
                  <c:v>Y2015</c:v>
                </c:pt>
              </c:strCache>
            </c:strRef>
          </c:tx>
          <c:spPr>
            <a:ln>
              <a:solidFill>
                <a:srgbClr val="92D050"/>
              </a:solidFill>
            </a:ln>
          </c:spPr>
          <c:marker>
            <c:symbol val="circle"/>
            <c:size val="10"/>
            <c:spPr>
              <a:solidFill>
                <a:schemeClr val="bg1"/>
              </a:solidFill>
              <a:ln>
                <a:solidFill>
                  <a:srgbClr val="92D050"/>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Sheet1!$B$5:$Z$5</c:f>
              <c:numCache>
                <c:formatCode>0.00_ </c:formatCode>
                <c:ptCount val="25"/>
                <c:pt idx="0">
                  <c:v>0</c:v>
                </c:pt>
                <c:pt idx="1">
                  <c:v>1.8203980362939687</c:v>
                </c:pt>
                <c:pt idx="2">
                  <c:v>1.6129083424301527</c:v>
                </c:pt>
                <c:pt idx="3">
                  <c:v>7.1087241456253114</c:v>
                </c:pt>
                <c:pt idx="4">
                  <c:v>-4.5362754111211938</c:v>
                </c:pt>
                <c:pt idx="5">
                  <c:v>-4.2491915091916184</c:v>
                </c:pt>
                <c:pt idx="6">
                  <c:v>-5.0329396755619982</c:v>
                </c:pt>
                <c:pt idx="7">
                  <c:v>-0.69055964973746553</c:v>
                </c:pt>
                <c:pt idx="8">
                  <c:v>-5.9418397209483604</c:v>
                </c:pt>
                <c:pt idx="9">
                  <c:v>-5.3796548565850477</c:v>
                </c:pt>
                <c:pt idx="10">
                  <c:v>1.8599350886865373</c:v>
                </c:pt>
                <c:pt idx="11">
                  <c:v>1.9477700246095075</c:v>
                </c:pt>
                <c:pt idx="12">
                  <c:v>-6.490720933056382</c:v>
                </c:pt>
                <c:pt idx="13">
                  <c:v>-7.7489352365298858</c:v>
                </c:pt>
                <c:pt idx="14">
                  <c:v>-8.487046254497411</c:v>
                </c:pt>
                <c:pt idx="15">
                  <c:v>-8.7006080043336649</c:v>
                </c:pt>
                <c:pt idx="16">
                  <c:v>-8.0657835701592351</c:v>
                </c:pt>
                <c:pt idx="17">
                  <c:v>-6.8659017972974246</c:v>
                </c:pt>
                <c:pt idx="18">
                  <c:v>-9.5429783445578398</c:v>
                </c:pt>
                <c:pt idx="19">
                  <c:v>-9.7369464689954555</c:v>
                </c:pt>
                <c:pt idx="20">
                  <c:v>-8.1608285594379169</c:v>
                </c:pt>
                <c:pt idx="21">
                  <c:v>-8.6720310430606133</c:v>
                </c:pt>
                <c:pt idx="22">
                  <c:v>-8.7975082213689877</c:v>
                </c:pt>
                <c:pt idx="23">
                  <c:v>-8.2030991153672517</c:v>
                </c:pt>
                <c:pt idx="24">
                  <c:v>-8.7242011007928273</c:v>
                </c:pt>
              </c:numCache>
            </c:numRef>
          </c:val>
          <c:smooth val="0"/>
        </c:ser>
        <c:ser>
          <c:idx val="4"/>
          <c:order val="4"/>
          <c:tx>
            <c:strRef>
              <c:f>Sheet1!$A$6</c:f>
              <c:strCache>
                <c:ptCount val="1"/>
                <c:pt idx="0">
                  <c:v>Y2016</c:v>
                </c:pt>
              </c:strCache>
            </c:strRef>
          </c:tx>
          <c:spPr>
            <a:ln>
              <a:solidFill>
                <a:srgbClr val="FF9933"/>
              </a:solidFill>
            </a:ln>
          </c:spPr>
          <c:marker>
            <c:symbol val="circle"/>
            <c:size val="10"/>
            <c:spPr>
              <a:solidFill>
                <a:schemeClr val="bg1"/>
              </a:solidFill>
              <a:ln>
                <a:solidFill>
                  <a:srgbClr val="FF9933"/>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dLbls>
            <c:dLbl>
              <c:idx val="1"/>
              <c:delete val="1"/>
            </c:dLbl>
            <c:dLbl>
              <c:idx val="3"/>
              <c:delete val="1"/>
            </c:dLbl>
            <c:dLbl>
              <c:idx val="5"/>
              <c:delete val="1"/>
            </c:dLbl>
            <c:dLbl>
              <c:idx val="7"/>
              <c:delete val="1"/>
            </c:dLbl>
            <c:dLbl>
              <c:idx val="9"/>
              <c:delete val="1"/>
            </c:dLbl>
            <c:dLbl>
              <c:idx val="11"/>
              <c:delete val="1"/>
            </c:dLbl>
            <c:dLbl>
              <c:idx val="13"/>
              <c:delete val="1"/>
            </c:dLbl>
            <c:dLbl>
              <c:idx val="15"/>
              <c:delete val="1"/>
            </c:dLbl>
            <c:dLbl>
              <c:idx val="17"/>
              <c:delete val="1"/>
            </c:dLbl>
            <c:dLbl>
              <c:idx val="19"/>
              <c:delete val="1"/>
            </c:dLbl>
            <c:dLbl>
              <c:idx val="21"/>
              <c:delete val="1"/>
            </c:dLbl>
            <c:dLbl>
              <c:idx val="23"/>
              <c:delete val="1"/>
            </c:dLbl>
            <c:dLblPos val="t"/>
            <c:showLegendKey val="0"/>
            <c:showVal val="1"/>
            <c:showCatName val="0"/>
            <c:showSerName val="0"/>
            <c:showPercent val="0"/>
            <c:showBubbleSize val="0"/>
            <c:showLeaderLines val="0"/>
          </c:dLbls>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Sheet1!$B$6:$Z$6</c:f>
              <c:numCache>
                <c:formatCode>0.00_ </c:formatCode>
                <c:ptCount val="25"/>
                <c:pt idx="0">
                  <c:v>0</c:v>
                </c:pt>
                <c:pt idx="1">
                  <c:v>-47.509672474985187</c:v>
                </c:pt>
                <c:pt idx="2">
                  <c:v>-47.603657105811727</c:v>
                </c:pt>
                <c:pt idx="3">
                  <c:v>-45.311906693464977</c:v>
                </c:pt>
                <c:pt idx="4">
                  <c:v>-45.281029726063807</c:v>
                </c:pt>
                <c:pt idx="5">
                  <c:v>-47.375923822915368</c:v>
                </c:pt>
                <c:pt idx="6">
                  <c:v>-47.386618280674931</c:v>
                </c:pt>
                <c:pt idx="7">
                  <c:v>-44.506033820560454</c:v>
                </c:pt>
                <c:pt idx="8">
                  <c:v>-44.516979570496048</c:v>
                </c:pt>
                <c:pt idx="9">
                  <c:v>-39.904925976346142</c:v>
                </c:pt>
                <c:pt idx="10">
                  <c:v>-39.339751886456533</c:v>
                </c:pt>
                <c:pt idx="11">
                  <c:v>-39.079499624827918</c:v>
                </c:pt>
                <c:pt idx="12">
                  <c:v>-39.424744339075737</c:v>
                </c:pt>
              </c:numCache>
            </c:numRef>
          </c:val>
          <c:smooth val="0"/>
        </c:ser>
        <c:dLbls>
          <c:showLegendKey val="0"/>
          <c:showVal val="0"/>
          <c:showCatName val="0"/>
          <c:showSerName val="0"/>
          <c:showPercent val="0"/>
          <c:showBubbleSize val="0"/>
        </c:dLbls>
        <c:marker val="1"/>
        <c:smooth val="0"/>
        <c:axId val="236705664"/>
        <c:axId val="236707200"/>
      </c:lineChart>
      <c:catAx>
        <c:axId val="236705664"/>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25427">
            <a:solidFill>
              <a:srgbClr val="808080"/>
            </a:solidFill>
            <a:prstDash val="solid"/>
          </a:ln>
        </c:spPr>
        <c:txPr>
          <a:bodyPr rot="0" vert="horz"/>
          <a:lstStyle/>
          <a:p>
            <a:pPr>
              <a:defRPr b="0"/>
            </a:pPr>
            <a:endParaRPr lang="zh-CN"/>
          </a:p>
        </c:txPr>
        <c:crossAx val="236707200"/>
        <c:crosses val="autoZero"/>
        <c:auto val="1"/>
        <c:lblAlgn val="ctr"/>
        <c:lblOffset val="100"/>
        <c:tickLblSkip val="1"/>
        <c:tickMarkSkip val="1"/>
        <c:noMultiLvlLbl val="0"/>
      </c:catAx>
      <c:valAx>
        <c:axId val="236707200"/>
        <c:scaling>
          <c:orientation val="minMax"/>
          <c:max val="50"/>
          <c:min val="-70"/>
        </c:scaling>
        <c:delete val="0"/>
        <c:axPos val="l"/>
        <c:majorGridlines>
          <c:spPr>
            <a:ln w="13102">
              <a:solidFill>
                <a:schemeClr val="bg1">
                  <a:lumMod val="95000"/>
                </a:schemeClr>
              </a:solidFill>
              <a:prstDash val="solid"/>
            </a:ln>
          </c:spPr>
        </c:majorGridlines>
        <c:numFmt formatCode="0.0_ " sourceLinked="0"/>
        <c:majorTickMark val="none"/>
        <c:minorTickMark val="none"/>
        <c:tickLblPos val="low"/>
        <c:spPr>
          <a:noFill/>
          <a:ln w="39304">
            <a:noFill/>
            <a:prstDash val="solid"/>
          </a:ln>
        </c:spPr>
        <c:txPr>
          <a:bodyPr rot="0" vert="horz"/>
          <a:lstStyle/>
          <a:p>
            <a:pPr>
              <a:defRPr/>
            </a:pPr>
            <a:endParaRPr lang="zh-CN"/>
          </a:p>
        </c:txPr>
        <c:crossAx val="236705664"/>
        <c:crosses val="autoZero"/>
        <c:crossBetween val="between"/>
        <c:majorUnit val="20"/>
      </c:valAx>
      <c:spPr>
        <a:noFill/>
        <a:ln w="25409">
          <a:noFill/>
        </a:ln>
      </c:spPr>
    </c:plotArea>
    <c:legend>
      <c:legendPos val="t"/>
      <c:layout>
        <c:manualLayout>
          <c:xMode val="edge"/>
          <c:yMode val="edge"/>
          <c:x val="4.4937280582128827E-2"/>
          <c:y val="7.4931142479537097E-2"/>
          <c:w val="0.42305767483991946"/>
          <c:h val="6.9057082329161523E-2"/>
        </c:manualLayout>
      </c:layout>
      <c:overlay val="0"/>
    </c:legend>
    <c:plotVisOnly val="1"/>
    <c:dispBlanksAs val="gap"/>
    <c:showDLblsOverMax val="0"/>
  </c:chart>
  <c:spPr>
    <a:noFill/>
    <a:ln>
      <a:no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userShapes r:id="rId2"/>
</c:chartSpace>
</file>

<file path=ppt/charts/chart3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4431391015709011E-2"/>
          <c:y val="7.6962508746015693E-2"/>
          <c:w val="0.95184461204214454"/>
          <c:h val="0.79509612287735043"/>
        </c:manualLayout>
      </c:layout>
      <c:lineChart>
        <c:grouping val="standard"/>
        <c:varyColors val="0"/>
        <c:ser>
          <c:idx val="0"/>
          <c:order val="0"/>
          <c:tx>
            <c:strRef>
              <c:f>Sheet1!$A$2</c:f>
              <c:strCache>
                <c:ptCount val="1"/>
                <c:pt idx="0">
                  <c:v>Y2011</c:v>
                </c:pt>
              </c:strCache>
            </c:strRef>
          </c:tx>
          <c:spPr>
            <a:ln w="31783">
              <a:solidFill>
                <a:srgbClr val="BFBFBF"/>
              </a:solidFill>
              <a:prstDash val="solid"/>
            </a:ln>
            <a:effectLst/>
          </c:spPr>
          <c:marker>
            <c:symbol val="circle"/>
            <c:size val="10"/>
            <c:spPr>
              <a:solidFill>
                <a:schemeClr val="bg1"/>
              </a:solidFill>
              <a:ln>
                <a:solidFill>
                  <a:srgbClr val="BFBFBF"/>
                </a:solidFill>
                <a:prstDash val="solid"/>
              </a:ln>
              <a:effectLst/>
            </c:spPr>
          </c:marker>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Sheet1!$B$2:$Z$2</c:f>
            </c:numRef>
          </c:val>
          <c:smooth val="0"/>
        </c:ser>
        <c:ser>
          <c:idx val="1"/>
          <c:order val="1"/>
          <c:tx>
            <c:strRef>
              <c:f>Sheet1!$A$3</c:f>
              <c:strCache>
                <c:ptCount val="1"/>
                <c:pt idx="0">
                  <c:v>Y2013</c:v>
                </c:pt>
              </c:strCache>
            </c:strRef>
          </c:tx>
          <c:spPr>
            <a:ln w="31783" cmpd="sng">
              <a:solidFill>
                <a:srgbClr val="BFBFBF"/>
              </a:solidFill>
            </a:ln>
            <a:effectLst/>
          </c:spPr>
          <c:marker>
            <c:symbol val="circle"/>
            <c:size val="10"/>
            <c:spPr>
              <a:solidFill>
                <a:schemeClr val="bg1"/>
              </a:solidFill>
              <a:ln>
                <a:solidFill>
                  <a:srgbClr val="BFBFBF"/>
                </a:solidFill>
              </a:ln>
              <a:effectLst/>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Sheet1!$B$3:$Z$3</c:f>
              <c:numCache>
                <c:formatCode>0.00_ </c:formatCode>
                <c:ptCount val="25"/>
                <c:pt idx="0" formatCode="0.0_ ">
                  <c:v>0</c:v>
                </c:pt>
                <c:pt idx="1">
                  <c:v>0.2780958409042979</c:v>
                </c:pt>
                <c:pt idx="2">
                  <c:v>0.39578913632793622</c:v>
                </c:pt>
                <c:pt idx="3">
                  <c:v>1.7688272513698649</c:v>
                </c:pt>
                <c:pt idx="4">
                  <c:v>0.76556401825882436</c:v>
                </c:pt>
                <c:pt idx="5">
                  <c:v>0.29634657092094902</c:v>
                </c:pt>
                <c:pt idx="6">
                  <c:v>-1.9803628739077785E-2</c:v>
                </c:pt>
                <c:pt idx="7">
                  <c:v>-3.7519230256026839E-2</c:v>
                </c:pt>
                <c:pt idx="8">
                  <c:v>-2.1992821449109261</c:v>
                </c:pt>
                <c:pt idx="9">
                  <c:v>-1.3073982982393195</c:v>
                </c:pt>
                <c:pt idx="10">
                  <c:v>-0.52329968985763509</c:v>
                </c:pt>
                <c:pt idx="11">
                  <c:v>-0.59093206894348715</c:v>
                </c:pt>
                <c:pt idx="12">
                  <c:v>-0.71085814412427661</c:v>
                </c:pt>
                <c:pt idx="13">
                  <c:v>-0.67770658951006479</c:v>
                </c:pt>
                <c:pt idx="14">
                  <c:v>-1.0169517882209924</c:v>
                </c:pt>
                <c:pt idx="15">
                  <c:v>-1.21761695210939</c:v>
                </c:pt>
                <c:pt idx="16">
                  <c:v>-1.9380333140094261</c:v>
                </c:pt>
                <c:pt idx="17">
                  <c:v>-2.3489750737558523</c:v>
                </c:pt>
                <c:pt idx="18">
                  <c:v>-2.7284613364125363</c:v>
                </c:pt>
                <c:pt idx="19">
                  <c:v>-2.5892447067109701</c:v>
                </c:pt>
                <c:pt idx="20">
                  <c:v>-2.462542790808671</c:v>
                </c:pt>
                <c:pt idx="21">
                  <c:v>-2.9017970993353006</c:v>
                </c:pt>
                <c:pt idx="22">
                  <c:v>-2.8526347462097652</c:v>
                </c:pt>
                <c:pt idx="23">
                  <c:v>-2.2843338460791176</c:v>
                </c:pt>
                <c:pt idx="24">
                  <c:v>-2.3513119060270893</c:v>
                </c:pt>
              </c:numCache>
            </c:numRef>
          </c:val>
          <c:smooth val="0"/>
        </c:ser>
        <c:ser>
          <c:idx val="2"/>
          <c:order val="2"/>
          <c:tx>
            <c:strRef>
              <c:f>Sheet1!$A$4</c:f>
              <c:strCache>
                <c:ptCount val="1"/>
                <c:pt idx="0">
                  <c:v>Y2014</c:v>
                </c:pt>
              </c:strCache>
            </c:strRef>
          </c:tx>
          <c:spPr>
            <a:ln>
              <a:solidFill>
                <a:srgbClr val="00A4DE"/>
              </a:solidFill>
            </a:ln>
          </c:spPr>
          <c:marker>
            <c:symbol val="circle"/>
            <c:size val="10"/>
            <c:spPr>
              <a:solidFill>
                <a:schemeClr val="bg1"/>
              </a:solidFill>
              <a:ln>
                <a:solidFill>
                  <a:srgbClr val="00A4DE"/>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Sheet1!$B$4:$Z$4</c:f>
              <c:numCache>
                <c:formatCode>0.00_ </c:formatCode>
                <c:ptCount val="25"/>
                <c:pt idx="0">
                  <c:v>0</c:v>
                </c:pt>
                <c:pt idx="1">
                  <c:v>1.9576935544149809</c:v>
                </c:pt>
                <c:pt idx="2">
                  <c:v>1.973378698777565</c:v>
                </c:pt>
                <c:pt idx="3">
                  <c:v>2.4523941171250252</c:v>
                </c:pt>
                <c:pt idx="4">
                  <c:v>2.0595384213826442</c:v>
                </c:pt>
                <c:pt idx="5">
                  <c:v>1.8524131739220586</c:v>
                </c:pt>
                <c:pt idx="6">
                  <c:v>1.8677858267222445</c:v>
                </c:pt>
                <c:pt idx="7">
                  <c:v>1.3207669821700831</c:v>
                </c:pt>
                <c:pt idx="8">
                  <c:v>1.3019260607735663</c:v>
                </c:pt>
                <c:pt idx="9">
                  <c:v>1.4022813986742668</c:v>
                </c:pt>
                <c:pt idx="10">
                  <c:v>1.3940788602323999</c:v>
                </c:pt>
                <c:pt idx="11">
                  <c:v>1.1824443613718911</c:v>
                </c:pt>
                <c:pt idx="12">
                  <c:v>1.0340423886229901</c:v>
                </c:pt>
                <c:pt idx="13">
                  <c:v>0.99926157901001322</c:v>
                </c:pt>
                <c:pt idx="14">
                  <c:v>0.74086290306249214</c:v>
                </c:pt>
                <c:pt idx="15">
                  <c:v>0.78601836417440762</c:v>
                </c:pt>
                <c:pt idx="16">
                  <c:v>0.53423555091454256</c:v>
                </c:pt>
                <c:pt idx="17">
                  <c:v>0.24460572421465027</c:v>
                </c:pt>
                <c:pt idx="18">
                  <c:v>0.39082840793096107</c:v>
                </c:pt>
                <c:pt idx="19">
                  <c:v>2.0018128788326761</c:v>
                </c:pt>
                <c:pt idx="20">
                  <c:v>1.8469553575525335</c:v>
                </c:pt>
                <c:pt idx="21">
                  <c:v>1.8509916100507391</c:v>
                </c:pt>
                <c:pt idx="22">
                  <c:v>1.8028520141778377</c:v>
                </c:pt>
                <c:pt idx="23">
                  <c:v>2.4435475584335786</c:v>
                </c:pt>
                <c:pt idx="24">
                  <c:v>2.2178359609623088</c:v>
                </c:pt>
              </c:numCache>
            </c:numRef>
          </c:val>
          <c:smooth val="0"/>
        </c:ser>
        <c:ser>
          <c:idx val="3"/>
          <c:order val="3"/>
          <c:tx>
            <c:strRef>
              <c:f>Sheet1!$A$5</c:f>
              <c:strCache>
                <c:ptCount val="1"/>
                <c:pt idx="0">
                  <c:v>Y2015</c:v>
                </c:pt>
              </c:strCache>
            </c:strRef>
          </c:tx>
          <c:spPr>
            <a:ln>
              <a:solidFill>
                <a:srgbClr val="92D050"/>
              </a:solidFill>
            </a:ln>
          </c:spPr>
          <c:marker>
            <c:symbol val="circle"/>
            <c:size val="10"/>
            <c:spPr>
              <a:solidFill>
                <a:schemeClr val="bg1"/>
              </a:solidFill>
              <a:ln>
                <a:solidFill>
                  <a:srgbClr val="92D050"/>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Sheet1!$B$5:$Z$5</c:f>
              <c:numCache>
                <c:formatCode>0.00_ </c:formatCode>
                <c:ptCount val="25"/>
                <c:pt idx="0">
                  <c:v>0</c:v>
                </c:pt>
                <c:pt idx="1">
                  <c:v>-0.44223867631550523</c:v>
                </c:pt>
                <c:pt idx="2">
                  <c:v>-0.46181739462469956</c:v>
                </c:pt>
                <c:pt idx="3">
                  <c:v>-0.51619787714008614</c:v>
                </c:pt>
                <c:pt idx="4">
                  <c:v>-1.2625859192463014</c:v>
                </c:pt>
                <c:pt idx="5">
                  <c:v>-0.93864168014567373</c:v>
                </c:pt>
                <c:pt idx="6">
                  <c:v>-1.6270955931060476</c:v>
                </c:pt>
                <c:pt idx="7">
                  <c:v>-7.9041955605618844E-2</c:v>
                </c:pt>
                <c:pt idx="8">
                  <c:v>-1.7565630015741389</c:v>
                </c:pt>
                <c:pt idx="9">
                  <c:v>-1.8085333045064771</c:v>
                </c:pt>
                <c:pt idx="10">
                  <c:v>-1.6769579417966898</c:v>
                </c:pt>
                <c:pt idx="11">
                  <c:v>-2.0900760403435923</c:v>
                </c:pt>
                <c:pt idx="12">
                  <c:v>-2.049285518690326</c:v>
                </c:pt>
                <c:pt idx="13">
                  <c:v>-2.1673067492695619</c:v>
                </c:pt>
                <c:pt idx="14">
                  <c:v>-2.1889316220787678</c:v>
                </c:pt>
                <c:pt idx="15">
                  <c:v>-2.2973977324897197</c:v>
                </c:pt>
                <c:pt idx="16">
                  <c:v>-2.9310082284294969</c:v>
                </c:pt>
                <c:pt idx="17">
                  <c:v>-3.0489158721592236</c:v>
                </c:pt>
                <c:pt idx="18">
                  <c:v>-3.0205135882556098</c:v>
                </c:pt>
                <c:pt idx="19">
                  <c:v>-3.1974973483443803</c:v>
                </c:pt>
                <c:pt idx="20">
                  <c:v>-2.6099339810767752</c:v>
                </c:pt>
                <c:pt idx="21">
                  <c:v>-2.1897107250628314</c:v>
                </c:pt>
                <c:pt idx="22">
                  <c:v>-2.9743310291554805</c:v>
                </c:pt>
                <c:pt idx="23">
                  <c:v>-3.5113063970384815</c:v>
                </c:pt>
                <c:pt idx="24">
                  <c:v>-2.7850700893463016</c:v>
                </c:pt>
              </c:numCache>
            </c:numRef>
          </c:val>
          <c:smooth val="0"/>
        </c:ser>
        <c:ser>
          <c:idx val="4"/>
          <c:order val="4"/>
          <c:tx>
            <c:strRef>
              <c:f>Sheet1!$A$6</c:f>
              <c:strCache>
                <c:ptCount val="1"/>
                <c:pt idx="0">
                  <c:v>Y2016</c:v>
                </c:pt>
              </c:strCache>
            </c:strRef>
          </c:tx>
          <c:spPr>
            <a:ln>
              <a:solidFill>
                <a:srgbClr val="FF9933"/>
              </a:solidFill>
            </a:ln>
          </c:spPr>
          <c:marker>
            <c:symbol val="circle"/>
            <c:size val="10"/>
            <c:spPr>
              <a:solidFill>
                <a:schemeClr val="bg1"/>
              </a:solidFill>
              <a:ln>
                <a:solidFill>
                  <a:srgbClr val="FF9933"/>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dLbls>
            <c:dLbl>
              <c:idx val="1"/>
              <c:delete val="1"/>
            </c:dLbl>
            <c:dLbl>
              <c:idx val="3"/>
              <c:delete val="1"/>
            </c:dLbl>
            <c:dLbl>
              <c:idx val="5"/>
              <c:delete val="1"/>
            </c:dLbl>
            <c:dLbl>
              <c:idx val="7"/>
              <c:delete val="1"/>
            </c:dLbl>
            <c:dLbl>
              <c:idx val="9"/>
              <c:delete val="1"/>
            </c:dLbl>
            <c:dLbl>
              <c:idx val="11"/>
              <c:delete val="1"/>
            </c:dLbl>
            <c:dLblPos val="t"/>
            <c:showLegendKey val="0"/>
            <c:showVal val="1"/>
            <c:showCatName val="0"/>
            <c:showSerName val="0"/>
            <c:showPercent val="0"/>
            <c:showBubbleSize val="0"/>
            <c:showLeaderLines val="0"/>
          </c:dLbls>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Sheet1!$B$6:$Z$6</c:f>
              <c:numCache>
                <c:formatCode>0.00_ </c:formatCode>
                <c:ptCount val="25"/>
                <c:pt idx="0">
                  <c:v>0</c:v>
                </c:pt>
                <c:pt idx="1">
                  <c:v>4.8043752040225458</c:v>
                </c:pt>
                <c:pt idx="2">
                  <c:v>4.7104190962814281</c:v>
                </c:pt>
                <c:pt idx="3">
                  <c:v>4.5906061027448102</c:v>
                </c:pt>
                <c:pt idx="4">
                  <c:v>4.5798251796149048</c:v>
                </c:pt>
                <c:pt idx="5">
                  <c:v>4.7525463103705734</c:v>
                </c:pt>
                <c:pt idx="6">
                  <c:v>4.7016399898257042</c:v>
                </c:pt>
                <c:pt idx="7">
                  <c:v>4.6055599453723168</c:v>
                </c:pt>
                <c:pt idx="8">
                  <c:v>4.5946141954367192</c:v>
                </c:pt>
                <c:pt idx="9">
                  <c:v>4.0649079069676546</c:v>
                </c:pt>
                <c:pt idx="10">
                  <c:v>4.0817538831452982</c:v>
                </c:pt>
                <c:pt idx="11">
                  <c:v>3.9334002689751291</c:v>
                </c:pt>
                <c:pt idx="12">
                  <c:v>3.5881555547273085</c:v>
                </c:pt>
              </c:numCache>
            </c:numRef>
          </c:val>
          <c:smooth val="0"/>
        </c:ser>
        <c:dLbls>
          <c:showLegendKey val="0"/>
          <c:showVal val="0"/>
          <c:showCatName val="0"/>
          <c:showSerName val="0"/>
          <c:showPercent val="0"/>
          <c:showBubbleSize val="0"/>
        </c:dLbls>
        <c:marker val="1"/>
        <c:smooth val="0"/>
        <c:axId val="129651840"/>
        <c:axId val="129653376"/>
      </c:lineChart>
      <c:catAx>
        <c:axId val="129651840"/>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25427">
            <a:solidFill>
              <a:srgbClr val="808080"/>
            </a:solidFill>
            <a:prstDash val="solid"/>
          </a:ln>
        </c:spPr>
        <c:txPr>
          <a:bodyPr rot="0" vert="horz"/>
          <a:lstStyle/>
          <a:p>
            <a:pPr>
              <a:defRPr b="0"/>
            </a:pPr>
            <a:endParaRPr lang="zh-CN"/>
          </a:p>
        </c:txPr>
        <c:crossAx val="129653376"/>
        <c:crosses val="autoZero"/>
        <c:auto val="1"/>
        <c:lblAlgn val="ctr"/>
        <c:lblOffset val="100"/>
        <c:tickLblSkip val="1"/>
        <c:tickMarkSkip val="1"/>
        <c:noMultiLvlLbl val="0"/>
      </c:catAx>
      <c:valAx>
        <c:axId val="129653376"/>
        <c:scaling>
          <c:orientation val="minMax"/>
          <c:max val="10"/>
          <c:min val="-5"/>
        </c:scaling>
        <c:delete val="0"/>
        <c:axPos val="l"/>
        <c:majorGridlines>
          <c:spPr>
            <a:ln w="13102">
              <a:solidFill>
                <a:schemeClr val="bg1">
                  <a:lumMod val="95000"/>
                </a:schemeClr>
              </a:solidFill>
              <a:prstDash val="solid"/>
            </a:ln>
          </c:spPr>
        </c:majorGridlines>
        <c:numFmt formatCode="0.0_ " sourceLinked="0"/>
        <c:majorTickMark val="none"/>
        <c:minorTickMark val="none"/>
        <c:tickLblPos val="low"/>
        <c:spPr>
          <a:noFill/>
          <a:ln w="39304">
            <a:noFill/>
            <a:prstDash val="solid"/>
          </a:ln>
        </c:spPr>
        <c:txPr>
          <a:bodyPr rot="0" vert="horz"/>
          <a:lstStyle/>
          <a:p>
            <a:pPr>
              <a:defRPr/>
            </a:pPr>
            <a:endParaRPr lang="zh-CN"/>
          </a:p>
        </c:txPr>
        <c:crossAx val="129651840"/>
        <c:crosses val="autoZero"/>
        <c:crossBetween val="between"/>
        <c:majorUnit val="3"/>
      </c:valAx>
      <c:spPr>
        <a:noFill/>
        <a:ln w="25409">
          <a:noFill/>
        </a:ln>
      </c:spPr>
    </c:plotArea>
    <c:legend>
      <c:legendPos val="t"/>
      <c:layout>
        <c:manualLayout>
          <c:xMode val="edge"/>
          <c:yMode val="edge"/>
          <c:x val="4.5014034941349049E-2"/>
          <c:y val="7.4931142479537097E-2"/>
          <c:w val="0.42359628976958408"/>
          <c:h val="6.9057082329161523E-2"/>
        </c:manualLayout>
      </c:layout>
      <c:overlay val="0"/>
    </c:legend>
    <c:plotVisOnly val="1"/>
    <c:dispBlanksAs val="gap"/>
    <c:showDLblsOverMax val="0"/>
  </c:chart>
  <c:spPr>
    <a:noFill/>
    <a:ln>
      <a:no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userShapes r:id="rId2"/>
</c:chartSpace>
</file>

<file path=ppt/charts/chart3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4444494437127439E-2"/>
          <c:y val="7.2853938464859602E-2"/>
          <c:w val="0.93384180890522162"/>
          <c:h val="0.79920473756235444"/>
        </c:manualLayout>
      </c:layout>
      <c:lineChart>
        <c:grouping val="standard"/>
        <c:varyColors val="0"/>
        <c:ser>
          <c:idx val="0"/>
          <c:order val="0"/>
          <c:tx>
            <c:strRef>
              <c:f>Sheet1!$A$2</c:f>
              <c:strCache>
                <c:ptCount val="1"/>
                <c:pt idx="0">
                  <c:v>Y2011</c:v>
                </c:pt>
              </c:strCache>
            </c:strRef>
          </c:tx>
          <c:spPr>
            <a:ln w="31783">
              <a:solidFill>
                <a:srgbClr val="BFBFBF"/>
              </a:solidFill>
              <a:prstDash val="solid"/>
            </a:ln>
            <a:effectLst/>
          </c:spPr>
          <c:marker>
            <c:symbol val="circle"/>
            <c:size val="10"/>
            <c:spPr>
              <a:solidFill>
                <a:schemeClr val="bg1"/>
              </a:solidFill>
              <a:ln>
                <a:solidFill>
                  <a:srgbClr val="BFBFBF"/>
                </a:solidFill>
                <a:prstDash val="solid"/>
              </a:ln>
              <a:effectLst/>
            </c:spPr>
          </c:marker>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Sheet1!$B$2:$Z$2</c:f>
            </c:numRef>
          </c:val>
          <c:smooth val="0"/>
        </c:ser>
        <c:ser>
          <c:idx val="1"/>
          <c:order val="1"/>
          <c:tx>
            <c:strRef>
              <c:f>Sheet1!$A$3</c:f>
              <c:strCache>
                <c:ptCount val="1"/>
                <c:pt idx="0">
                  <c:v>Y2013</c:v>
                </c:pt>
              </c:strCache>
            </c:strRef>
          </c:tx>
          <c:spPr>
            <a:ln w="31783" cmpd="sng">
              <a:solidFill>
                <a:srgbClr val="BFBFBF"/>
              </a:solidFill>
            </a:ln>
            <a:effectLst/>
          </c:spPr>
          <c:marker>
            <c:symbol val="circle"/>
            <c:size val="10"/>
            <c:spPr>
              <a:solidFill>
                <a:schemeClr val="bg1"/>
              </a:solidFill>
              <a:ln>
                <a:solidFill>
                  <a:srgbClr val="BFBFBF"/>
                </a:solidFill>
              </a:ln>
              <a:effectLst/>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Sheet1!$B$3:$Z$3</c:f>
              <c:numCache>
                <c:formatCode>0.00_ </c:formatCode>
                <c:ptCount val="25"/>
                <c:pt idx="0">
                  <c:v>0</c:v>
                </c:pt>
                <c:pt idx="1">
                  <c:v>-2.026183713398455</c:v>
                </c:pt>
                <c:pt idx="2">
                  <c:v>-2.4894980168490566</c:v>
                </c:pt>
                <c:pt idx="3">
                  <c:v>2.8632796764086477</c:v>
                </c:pt>
                <c:pt idx="4">
                  <c:v>-1.9338612466734295</c:v>
                </c:pt>
                <c:pt idx="5">
                  <c:v>-4.515472154970757</c:v>
                </c:pt>
                <c:pt idx="6">
                  <c:v>-8.989720136810508</c:v>
                </c:pt>
                <c:pt idx="7">
                  <c:v>-9.2705724686397151</c:v>
                </c:pt>
                <c:pt idx="8">
                  <c:v>-8.9049461703167854</c:v>
                </c:pt>
                <c:pt idx="9">
                  <c:v>-6.413831775290058</c:v>
                </c:pt>
                <c:pt idx="10">
                  <c:v>-16.688116964319111</c:v>
                </c:pt>
                <c:pt idx="11">
                  <c:v>-6.7948041682807547</c:v>
                </c:pt>
                <c:pt idx="12">
                  <c:v>-4.7709766321043512</c:v>
                </c:pt>
                <c:pt idx="13">
                  <c:v>-4.6310960543942574</c:v>
                </c:pt>
                <c:pt idx="14">
                  <c:v>-2.8794679317612148</c:v>
                </c:pt>
                <c:pt idx="15">
                  <c:v>-6.8359071919432353</c:v>
                </c:pt>
                <c:pt idx="16">
                  <c:v>-6.7108042231942004</c:v>
                </c:pt>
                <c:pt idx="17">
                  <c:v>-7.6209031765989144</c:v>
                </c:pt>
                <c:pt idx="18">
                  <c:v>-7.6459274874681737</c:v>
                </c:pt>
                <c:pt idx="19">
                  <c:v>-7.6077016593239843</c:v>
                </c:pt>
                <c:pt idx="20">
                  <c:v>-9.6645344536452011</c:v>
                </c:pt>
                <c:pt idx="21">
                  <c:v>-9.9085822937478252</c:v>
                </c:pt>
                <c:pt idx="22">
                  <c:v>-8.9655368461481153</c:v>
                </c:pt>
                <c:pt idx="23">
                  <c:v>-7.2901119038912725</c:v>
                </c:pt>
                <c:pt idx="24">
                  <c:v>-7.3177006895248642</c:v>
                </c:pt>
              </c:numCache>
            </c:numRef>
          </c:val>
          <c:smooth val="0"/>
        </c:ser>
        <c:ser>
          <c:idx val="2"/>
          <c:order val="2"/>
          <c:tx>
            <c:strRef>
              <c:f>Sheet1!$A$4</c:f>
              <c:strCache>
                <c:ptCount val="1"/>
                <c:pt idx="0">
                  <c:v>Y2014</c:v>
                </c:pt>
              </c:strCache>
            </c:strRef>
          </c:tx>
          <c:spPr>
            <a:ln>
              <a:solidFill>
                <a:srgbClr val="00A4DE"/>
              </a:solidFill>
            </a:ln>
          </c:spPr>
          <c:marker>
            <c:symbol val="circle"/>
            <c:size val="10"/>
            <c:spPr>
              <a:solidFill>
                <a:schemeClr val="bg1"/>
              </a:solidFill>
              <a:ln w="9525">
                <a:solidFill>
                  <a:srgbClr val="00A4DE"/>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Sheet1!$B$4:$Z$4</c:f>
              <c:numCache>
                <c:formatCode>0.00_ </c:formatCode>
                <c:ptCount val="25"/>
                <c:pt idx="0">
                  <c:v>0</c:v>
                </c:pt>
                <c:pt idx="1">
                  <c:v>3.1051584636028196</c:v>
                </c:pt>
                <c:pt idx="2">
                  <c:v>1.3767402418706665</c:v>
                </c:pt>
                <c:pt idx="3">
                  <c:v>-0.22430909568555979</c:v>
                </c:pt>
                <c:pt idx="4">
                  <c:v>-0.3152206710455463</c:v>
                </c:pt>
                <c:pt idx="5">
                  <c:v>1.2625608460355986</c:v>
                </c:pt>
                <c:pt idx="6">
                  <c:v>1.0166506658876528</c:v>
                </c:pt>
                <c:pt idx="7">
                  <c:v>0.72757864233927716</c:v>
                </c:pt>
                <c:pt idx="8">
                  <c:v>0.58420574972781747</c:v>
                </c:pt>
                <c:pt idx="9">
                  <c:v>1.130557739982474</c:v>
                </c:pt>
                <c:pt idx="10">
                  <c:v>0.56431184939420564</c:v>
                </c:pt>
                <c:pt idx="11">
                  <c:v>1.9431379683690686</c:v>
                </c:pt>
                <c:pt idx="12">
                  <c:v>1.4961436002907114</c:v>
                </c:pt>
                <c:pt idx="13">
                  <c:v>1.7410335807174881</c:v>
                </c:pt>
                <c:pt idx="14">
                  <c:v>1.2879183569434183</c:v>
                </c:pt>
                <c:pt idx="15">
                  <c:v>4.7372499599427353</c:v>
                </c:pt>
                <c:pt idx="16">
                  <c:v>3.5710127321604501</c:v>
                </c:pt>
                <c:pt idx="17">
                  <c:v>1.9089172828852696</c:v>
                </c:pt>
                <c:pt idx="18">
                  <c:v>1.704273270724177</c:v>
                </c:pt>
                <c:pt idx="19">
                  <c:v>-2.9860961017647236</c:v>
                </c:pt>
                <c:pt idx="20">
                  <c:v>-3.0609981181196622</c:v>
                </c:pt>
                <c:pt idx="21">
                  <c:v>-4.0005911381511661</c:v>
                </c:pt>
                <c:pt idx="22">
                  <c:v>-4.21</c:v>
                </c:pt>
                <c:pt idx="23">
                  <c:v>-3.835746687002406</c:v>
                </c:pt>
                <c:pt idx="24">
                  <c:v>-4.3690201268872801</c:v>
                </c:pt>
              </c:numCache>
            </c:numRef>
          </c:val>
          <c:smooth val="0"/>
        </c:ser>
        <c:ser>
          <c:idx val="3"/>
          <c:order val="3"/>
          <c:tx>
            <c:strRef>
              <c:f>Sheet1!$A$5</c:f>
              <c:strCache>
                <c:ptCount val="1"/>
                <c:pt idx="0">
                  <c:v>Y2015</c:v>
                </c:pt>
              </c:strCache>
            </c:strRef>
          </c:tx>
          <c:spPr>
            <a:ln>
              <a:solidFill>
                <a:srgbClr val="92D050"/>
              </a:solidFill>
            </a:ln>
          </c:spPr>
          <c:marker>
            <c:symbol val="circle"/>
            <c:size val="10"/>
            <c:spPr>
              <a:solidFill>
                <a:schemeClr val="bg1"/>
              </a:solidFill>
              <a:ln w="9525">
                <a:solidFill>
                  <a:srgbClr val="92D050"/>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Sheet1!$B$5:$Z$5</c:f>
              <c:numCache>
                <c:formatCode>0.00_ </c:formatCode>
                <c:ptCount val="25"/>
                <c:pt idx="0">
                  <c:v>0</c:v>
                </c:pt>
                <c:pt idx="1">
                  <c:v>-4.0072525507610308</c:v>
                </c:pt>
                <c:pt idx="2">
                  <c:v>-4.2698250749405142</c:v>
                </c:pt>
                <c:pt idx="3">
                  <c:v>-7.0401075577811723</c:v>
                </c:pt>
                <c:pt idx="4">
                  <c:v>-7.0923265638183741</c:v>
                </c:pt>
                <c:pt idx="5">
                  <c:v>-7.4942712682671608</c:v>
                </c:pt>
                <c:pt idx="6">
                  <c:v>-8.0764264279479807</c:v>
                </c:pt>
                <c:pt idx="7">
                  <c:v>-6.7332672990274567</c:v>
                </c:pt>
                <c:pt idx="8">
                  <c:v>-6.9660234128573917</c:v>
                </c:pt>
                <c:pt idx="9">
                  <c:v>-8.199814859889166</c:v>
                </c:pt>
                <c:pt idx="10">
                  <c:v>-9.0667855924463243</c:v>
                </c:pt>
                <c:pt idx="11">
                  <c:v>-8.248768121687533</c:v>
                </c:pt>
                <c:pt idx="12">
                  <c:v>-8.3194876171956427</c:v>
                </c:pt>
                <c:pt idx="13">
                  <c:v>-8.4178445096814603</c:v>
                </c:pt>
                <c:pt idx="14">
                  <c:v>-8.8845220504273783</c:v>
                </c:pt>
                <c:pt idx="15">
                  <c:v>-9.4316064057945468</c:v>
                </c:pt>
                <c:pt idx="16">
                  <c:v>-7.3505884301084627</c:v>
                </c:pt>
                <c:pt idx="17">
                  <c:v>-5.3120452071560802</c:v>
                </c:pt>
                <c:pt idx="18">
                  <c:v>-9.1587787100007709</c:v>
                </c:pt>
                <c:pt idx="19">
                  <c:v>-8.0788350670705444</c:v>
                </c:pt>
                <c:pt idx="20">
                  <c:v>-8.8964579376593083</c:v>
                </c:pt>
                <c:pt idx="21">
                  <c:v>-9.044163163460972</c:v>
                </c:pt>
                <c:pt idx="22">
                  <c:v>-9.5466366804713658</c:v>
                </c:pt>
                <c:pt idx="23">
                  <c:v>-10.479939123719529</c:v>
                </c:pt>
                <c:pt idx="24">
                  <c:v>-8.8258969234670914</c:v>
                </c:pt>
              </c:numCache>
            </c:numRef>
          </c:val>
          <c:smooth val="0"/>
        </c:ser>
        <c:ser>
          <c:idx val="4"/>
          <c:order val="4"/>
          <c:tx>
            <c:strRef>
              <c:f>Sheet1!$A$6</c:f>
              <c:strCache>
                <c:ptCount val="1"/>
                <c:pt idx="0">
                  <c:v>Y2016</c:v>
                </c:pt>
              </c:strCache>
            </c:strRef>
          </c:tx>
          <c:spPr>
            <a:ln>
              <a:solidFill>
                <a:srgbClr val="FF9933"/>
              </a:solidFill>
            </a:ln>
          </c:spPr>
          <c:marker>
            <c:symbol val="circle"/>
            <c:size val="10"/>
            <c:spPr>
              <a:solidFill>
                <a:schemeClr val="bg1"/>
              </a:solidFill>
              <a:ln>
                <a:solidFill>
                  <a:srgbClr val="FF9933"/>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dLbls>
            <c:dLbl>
              <c:idx val="1"/>
              <c:delete val="1"/>
            </c:dLbl>
            <c:dLbl>
              <c:idx val="3"/>
              <c:delete val="1"/>
            </c:dLbl>
            <c:dLbl>
              <c:idx val="5"/>
              <c:delete val="1"/>
            </c:dLbl>
            <c:dLbl>
              <c:idx val="7"/>
              <c:delete val="1"/>
            </c:dLbl>
            <c:dLbl>
              <c:idx val="9"/>
              <c:delete val="1"/>
            </c:dLbl>
            <c:dLbl>
              <c:idx val="11"/>
              <c:delete val="1"/>
            </c:dLbl>
            <c:dLblPos val="t"/>
            <c:showLegendKey val="0"/>
            <c:showVal val="1"/>
            <c:showCatName val="0"/>
            <c:showSerName val="0"/>
            <c:showPercent val="0"/>
            <c:showBubbleSize val="0"/>
            <c:showLeaderLines val="0"/>
          </c:dLbls>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Sheet1!$B$6:$Z$6</c:f>
              <c:numCache>
                <c:formatCode>0.00_ </c:formatCode>
                <c:ptCount val="25"/>
                <c:pt idx="0">
                  <c:v>0</c:v>
                </c:pt>
                <c:pt idx="1">
                  <c:v>-13.430526629173123</c:v>
                </c:pt>
                <c:pt idx="2">
                  <c:v>-11.806682364139098</c:v>
                </c:pt>
                <c:pt idx="3">
                  <c:v>-13.092721245834548</c:v>
                </c:pt>
                <c:pt idx="4">
                  <c:v>-11.3941375474094</c:v>
                </c:pt>
                <c:pt idx="5">
                  <c:v>-14.190690159590069</c:v>
                </c:pt>
                <c:pt idx="6">
                  <c:v>-14.587587418233294</c:v>
                </c:pt>
                <c:pt idx="7">
                  <c:v>-11.554049465723571</c:v>
                </c:pt>
                <c:pt idx="8">
                  <c:v>-11.129442000400003</c:v>
                </c:pt>
                <c:pt idx="9">
                  <c:v>-8.314281317414796</c:v>
                </c:pt>
                <c:pt idx="10">
                  <c:v>-8.7198701961372915</c:v>
                </c:pt>
                <c:pt idx="11">
                  <c:v>-5.9323846697111655</c:v>
                </c:pt>
                <c:pt idx="12">
                  <c:v>-6.2334360679418115</c:v>
                </c:pt>
              </c:numCache>
            </c:numRef>
          </c:val>
          <c:smooth val="0"/>
        </c:ser>
        <c:dLbls>
          <c:showLegendKey val="0"/>
          <c:showVal val="0"/>
          <c:showCatName val="0"/>
          <c:showSerName val="0"/>
          <c:showPercent val="0"/>
          <c:showBubbleSize val="0"/>
        </c:dLbls>
        <c:marker val="1"/>
        <c:smooth val="0"/>
        <c:axId val="129397120"/>
        <c:axId val="129398656"/>
      </c:lineChart>
      <c:catAx>
        <c:axId val="129397120"/>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25427">
            <a:solidFill>
              <a:srgbClr val="808080"/>
            </a:solidFill>
            <a:prstDash val="solid"/>
          </a:ln>
        </c:spPr>
        <c:txPr>
          <a:bodyPr rot="0" vert="horz"/>
          <a:lstStyle/>
          <a:p>
            <a:pPr>
              <a:defRPr b="0"/>
            </a:pPr>
            <a:endParaRPr lang="zh-CN"/>
          </a:p>
        </c:txPr>
        <c:crossAx val="129398656"/>
        <c:crosses val="autoZero"/>
        <c:auto val="1"/>
        <c:lblAlgn val="ctr"/>
        <c:lblOffset val="100"/>
        <c:tickLblSkip val="1"/>
        <c:tickMarkSkip val="1"/>
        <c:noMultiLvlLbl val="0"/>
      </c:catAx>
      <c:valAx>
        <c:axId val="129398656"/>
        <c:scaling>
          <c:orientation val="minMax"/>
          <c:max val="16"/>
          <c:min val="-20"/>
        </c:scaling>
        <c:delete val="0"/>
        <c:axPos val="l"/>
        <c:majorGridlines>
          <c:spPr>
            <a:ln w="13102">
              <a:solidFill>
                <a:schemeClr val="bg1">
                  <a:lumMod val="95000"/>
                </a:schemeClr>
              </a:solidFill>
              <a:prstDash val="solid"/>
            </a:ln>
          </c:spPr>
        </c:majorGridlines>
        <c:numFmt formatCode="0.0_ " sourceLinked="0"/>
        <c:majorTickMark val="none"/>
        <c:minorTickMark val="none"/>
        <c:tickLblPos val="low"/>
        <c:spPr>
          <a:noFill/>
          <a:ln w="39304">
            <a:noFill/>
            <a:prstDash val="solid"/>
          </a:ln>
        </c:spPr>
        <c:txPr>
          <a:bodyPr rot="0" vert="horz"/>
          <a:lstStyle/>
          <a:p>
            <a:pPr>
              <a:defRPr/>
            </a:pPr>
            <a:endParaRPr lang="zh-CN"/>
          </a:p>
        </c:txPr>
        <c:crossAx val="129397120"/>
        <c:crosses val="autoZero"/>
        <c:crossBetween val="between"/>
        <c:majorUnit val="6"/>
      </c:valAx>
      <c:spPr>
        <a:noFill/>
        <a:ln w="25409">
          <a:noFill/>
        </a:ln>
      </c:spPr>
    </c:plotArea>
    <c:legend>
      <c:legendPos val="t"/>
      <c:layout>
        <c:manualLayout>
          <c:xMode val="edge"/>
          <c:yMode val="edge"/>
          <c:x val="4.3503882119254766E-2"/>
          <c:y val="7.493111647363547E-2"/>
          <c:w val="0.42261189018457618"/>
          <c:h val="6.9057058361934293E-2"/>
        </c:manualLayout>
      </c:layout>
      <c:overlay val="0"/>
    </c:legend>
    <c:plotVisOnly val="1"/>
    <c:dispBlanksAs val="gap"/>
    <c:showDLblsOverMax val="0"/>
  </c:chart>
  <c:spPr>
    <a:noFill/>
    <a:ln>
      <a:no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userShapes r:id="rId2"/>
</c:chartSpace>
</file>

<file path=ppt/charts/chart3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2990738673345803E-2"/>
          <c:y val="7.250086757571228E-2"/>
          <c:w val="0.93689735217590964"/>
          <c:h val="0.79928596395734686"/>
        </c:manualLayout>
      </c:layout>
      <c:lineChart>
        <c:grouping val="standard"/>
        <c:varyColors val="0"/>
        <c:ser>
          <c:idx val="0"/>
          <c:order val="0"/>
          <c:tx>
            <c:strRef>
              <c:f>Sheet1!$A$2</c:f>
              <c:strCache>
                <c:ptCount val="1"/>
                <c:pt idx="0">
                  <c:v>Y2011</c:v>
                </c:pt>
              </c:strCache>
            </c:strRef>
          </c:tx>
          <c:spPr>
            <a:ln w="31783">
              <a:solidFill>
                <a:srgbClr val="BFBFBF"/>
              </a:solidFill>
              <a:prstDash val="solid"/>
            </a:ln>
            <a:effectLst/>
          </c:spPr>
          <c:marker>
            <c:symbol val="circle"/>
            <c:size val="10"/>
            <c:spPr>
              <a:solidFill>
                <a:schemeClr val="bg1"/>
              </a:solidFill>
              <a:ln>
                <a:solidFill>
                  <a:srgbClr val="BFBFBF"/>
                </a:solidFill>
                <a:prstDash val="solid"/>
              </a:ln>
              <a:effectLst/>
            </c:spPr>
          </c:marker>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Sheet1!$B$2:$Z$2</c:f>
            </c:numRef>
          </c:val>
          <c:smooth val="0"/>
        </c:ser>
        <c:ser>
          <c:idx val="1"/>
          <c:order val="1"/>
          <c:tx>
            <c:strRef>
              <c:f>Sheet1!$A$3</c:f>
              <c:strCache>
                <c:ptCount val="1"/>
                <c:pt idx="0">
                  <c:v>Y2013</c:v>
                </c:pt>
              </c:strCache>
            </c:strRef>
          </c:tx>
          <c:spPr>
            <a:ln w="31783" cmpd="sng">
              <a:solidFill>
                <a:srgbClr val="BFBFBF"/>
              </a:solidFill>
            </a:ln>
            <a:effectLst/>
          </c:spPr>
          <c:marker>
            <c:symbol val="circle"/>
            <c:size val="10"/>
            <c:spPr>
              <a:solidFill>
                <a:schemeClr val="bg1"/>
              </a:solidFill>
              <a:ln>
                <a:solidFill>
                  <a:srgbClr val="BFBFBF"/>
                </a:solidFill>
              </a:ln>
              <a:effectLst/>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Sheet1!$B$3:$Z$3</c:f>
              <c:numCache>
                <c:formatCode>0.00_ </c:formatCode>
                <c:ptCount val="25"/>
                <c:pt idx="0">
                  <c:v>0</c:v>
                </c:pt>
                <c:pt idx="1">
                  <c:v>1.7208764188920489</c:v>
                </c:pt>
                <c:pt idx="2">
                  <c:v>1.716666718740014</c:v>
                </c:pt>
                <c:pt idx="3">
                  <c:v>1.6184908845524575</c:v>
                </c:pt>
                <c:pt idx="4">
                  <c:v>1.6459666822995302</c:v>
                </c:pt>
                <c:pt idx="5">
                  <c:v>2.051060849159076</c:v>
                </c:pt>
                <c:pt idx="6">
                  <c:v>1.5324067989802206</c:v>
                </c:pt>
                <c:pt idx="7">
                  <c:v>1.2261183614053472</c:v>
                </c:pt>
                <c:pt idx="8">
                  <c:v>1.5917446597283065</c:v>
                </c:pt>
                <c:pt idx="9">
                  <c:v>1.3367882657165417</c:v>
                </c:pt>
                <c:pt idx="10">
                  <c:v>0.90131005860322722</c:v>
                </c:pt>
                <c:pt idx="11">
                  <c:v>0.68268247131142556</c:v>
                </c:pt>
                <c:pt idx="12">
                  <c:v>0.81922526790540284</c:v>
                </c:pt>
                <c:pt idx="13">
                  <c:v>1.2400685211154145</c:v>
                </c:pt>
                <c:pt idx="14">
                  <c:v>0.27568395522227146</c:v>
                </c:pt>
                <c:pt idx="15">
                  <c:v>-0.77345329939681084</c:v>
                </c:pt>
                <c:pt idx="16">
                  <c:v>0.64234892426819623</c:v>
                </c:pt>
                <c:pt idx="17">
                  <c:v>1.1659944855068747</c:v>
                </c:pt>
                <c:pt idx="18">
                  <c:v>1.0909271250489259</c:v>
                </c:pt>
                <c:pt idx="19">
                  <c:v>1.7289512476333413</c:v>
                </c:pt>
                <c:pt idx="20">
                  <c:v>1.6709701447563376</c:v>
                </c:pt>
                <c:pt idx="21">
                  <c:v>1.2671622660816635</c:v>
                </c:pt>
                <c:pt idx="22">
                  <c:v>1.6579624641869666</c:v>
                </c:pt>
                <c:pt idx="23">
                  <c:v>1.8899601990415489</c:v>
                </c:pt>
                <c:pt idx="24">
                  <c:v>1.9611621267572119</c:v>
                </c:pt>
              </c:numCache>
            </c:numRef>
          </c:val>
          <c:smooth val="0"/>
        </c:ser>
        <c:ser>
          <c:idx val="2"/>
          <c:order val="2"/>
          <c:tx>
            <c:strRef>
              <c:f>Sheet1!$A$4</c:f>
              <c:strCache>
                <c:ptCount val="1"/>
                <c:pt idx="0">
                  <c:v>Y2014</c:v>
                </c:pt>
              </c:strCache>
            </c:strRef>
          </c:tx>
          <c:spPr>
            <a:ln w="31750">
              <a:solidFill>
                <a:srgbClr val="00A4DE"/>
              </a:solidFill>
            </a:ln>
          </c:spPr>
          <c:marker>
            <c:symbol val="circle"/>
            <c:size val="10"/>
            <c:spPr>
              <a:solidFill>
                <a:schemeClr val="bg1"/>
              </a:solidFill>
              <a:ln>
                <a:solidFill>
                  <a:srgbClr val="00A4DE"/>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Sheet1!$B$4:$Z$4</c:f>
              <c:numCache>
                <c:formatCode>0.00_ </c:formatCode>
                <c:ptCount val="25"/>
                <c:pt idx="0">
                  <c:v>0</c:v>
                </c:pt>
                <c:pt idx="1">
                  <c:v>0.56929663129606767</c:v>
                </c:pt>
                <c:pt idx="2">
                  <c:v>0.60836549427922582</c:v>
                </c:pt>
                <c:pt idx="3">
                  <c:v>1.0526105880871302</c:v>
                </c:pt>
                <c:pt idx="4">
                  <c:v>0.78840562267547998</c:v>
                </c:pt>
                <c:pt idx="5">
                  <c:v>0.90848649260315095</c:v>
                </c:pt>
                <c:pt idx="6">
                  <c:v>0.69442731466779328</c:v>
                </c:pt>
                <c:pt idx="7">
                  <c:v>0.62124732885669942</c:v>
                </c:pt>
                <c:pt idx="8">
                  <c:v>0.49438202542120868</c:v>
                </c:pt>
                <c:pt idx="9">
                  <c:v>0.40254200633938231</c:v>
                </c:pt>
                <c:pt idx="10">
                  <c:v>0.35466860331264033</c:v>
                </c:pt>
                <c:pt idx="11">
                  <c:v>0.39010666158170981</c:v>
                </c:pt>
                <c:pt idx="12">
                  <c:v>0.27016184955293177</c:v>
                </c:pt>
                <c:pt idx="13">
                  <c:v>0.37992548863058767</c:v>
                </c:pt>
                <c:pt idx="14">
                  <c:v>0.21726937931047918</c:v>
                </c:pt>
                <c:pt idx="15">
                  <c:v>-0.10695968987686824</c:v>
                </c:pt>
                <c:pt idx="16">
                  <c:v>-0.28407852073528456</c:v>
                </c:pt>
                <c:pt idx="17">
                  <c:v>-0.44630451616239569</c:v>
                </c:pt>
                <c:pt idx="18">
                  <c:v>-0.67927623576402152</c:v>
                </c:pt>
                <c:pt idx="19">
                  <c:v>-0.47606273799697307</c:v>
                </c:pt>
                <c:pt idx="20">
                  <c:v>-0.66426705166326627</c:v>
                </c:pt>
                <c:pt idx="21">
                  <c:v>-0.59827721634353659</c:v>
                </c:pt>
                <c:pt idx="22">
                  <c:v>-0.80575340980454313</c:v>
                </c:pt>
                <c:pt idx="23">
                  <c:v>-1.0571291933357501</c:v>
                </c:pt>
                <c:pt idx="24">
                  <c:v>-1.0630832026726922</c:v>
                </c:pt>
              </c:numCache>
            </c:numRef>
          </c:val>
          <c:smooth val="0"/>
        </c:ser>
        <c:ser>
          <c:idx val="3"/>
          <c:order val="3"/>
          <c:tx>
            <c:strRef>
              <c:f>Sheet1!$A$5</c:f>
              <c:strCache>
                <c:ptCount val="1"/>
                <c:pt idx="0">
                  <c:v>Y2015</c:v>
                </c:pt>
              </c:strCache>
            </c:strRef>
          </c:tx>
          <c:spPr>
            <a:ln>
              <a:solidFill>
                <a:srgbClr val="92D050"/>
              </a:solidFill>
            </a:ln>
          </c:spPr>
          <c:marker>
            <c:symbol val="circle"/>
            <c:size val="9"/>
            <c:spPr>
              <a:solidFill>
                <a:schemeClr val="bg1"/>
              </a:solidFill>
              <a:ln>
                <a:solidFill>
                  <a:srgbClr val="92D050"/>
                </a:solidFill>
              </a:ln>
            </c:spPr>
          </c:marker>
          <c:dPt>
            <c:idx val="0"/>
            <c:marker>
              <c:symbol val="circle"/>
              <c:size val="10"/>
            </c:marker>
            <c:bubble3D val="0"/>
          </c:dPt>
          <c:dPt>
            <c:idx val="1"/>
            <c:marker>
              <c:symbol val="circle"/>
              <c:size val="7"/>
            </c:marker>
            <c:bubble3D val="0"/>
          </c:dPt>
          <c:dPt>
            <c:idx val="2"/>
            <c:marker>
              <c:symbol val="circle"/>
              <c:size val="10"/>
            </c:marker>
            <c:bubble3D val="0"/>
          </c:dPt>
          <c:dPt>
            <c:idx val="3"/>
            <c:marker>
              <c:symbol val="circle"/>
              <c:size val="7"/>
            </c:marker>
            <c:bubble3D val="0"/>
          </c:dPt>
          <c:dPt>
            <c:idx val="4"/>
            <c:marker>
              <c:symbol val="circle"/>
              <c:size val="10"/>
            </c:marker>
            <c:bubble3D val="0"/>
          </c:dPt>
          <c:dPt>
            <c:idx val="5"/>
            <c:marker>
              <c:symbol val="circle"/>
              <c:size val="7"/>
            </c:marker>
            <c:bubble3D val="0"/>
          </c:dPt>
          <c:dPt>
            <c:idx val="6"/>
            <c:marker>
              <c:symbol val="circle"/>
              <c:size val="10"/>
            </c:marker>
            <c:bubble3D val="0"/>
          </c:dPt>
          <c:dPt>
            <c:idx val="7"/>
            <c:marker>
              <c:symbol val="circle"/>
              <c:size val="7"/>
            </c:marker>
            <c:bubble3D val="0"/>
          </c:dPt>
          <c:dPt>
            <c:idx val="8"/>
            <c:marker>
              <c:symbol val="circle"/>
              <c:size val="10"/>
            </c:marker>
            <c:bubble3D val="0"/>
          </c:dPt>
          <c:dPt>
            <c:idx val="9"/>
            <c:marker>
              <c:symbol val="circle"/>
              <c:size val="7"/>
            </c:marker>
            <c:bubble3D val="0"/>
          </c:dPt>
          <c:dPt>
            <c:idx val="10"/>
            <c:marker>
              <c:symbol val="circle"/>
              <c:size val="10"/>
            </c:marker>
            <c:bubble3D val="0"/>
          </c:dPt>
          <c:dPt>
            <c:idx val="11"/>
            <c:marker>
              <c:symbol val="circle"/>
              <c:size val="7"/>
            </c:marker>
            <c:bubble3D val="0"/>
          </c:dPt>
          <c:dPt>
            <c:idx val="12"/>
            <c:marker>
              <c:symbol val="circle"/>
              <c:size val="10"/>
            </c:marker>
            <c:bubble3D val="0"/>
          </c:dPt>
          <c:dPt>
            <c:idx val="13"/>
            <c:marker>
              <c:symbol val="circle"/>
              <c:size val="7"/>
            </c:marker>
            <c:bubble3D val="0"/>
          </c:dPt>
          <c:dPt>
            <c:idx val="14"/>
            <c:marker>
              <c:symbol val="circle"/>
              <c:size val="10"/>
            </c:marker>
            <c:bubble3D val="0"/>
          </c:dPt>
          <c:dPt>
            <c:idx val="16"/>
            <c:marker>
              <c:symbol val="circle"/>
              <c:size val="10"/>
            </c:marker>
            <c:bubble3D val="0"/>
          </c:dPt>
          <c:dPt>
            <c:idx val="17"/>
            <c:marker>
              <c:symbol val="circle"/>
              <c:size val="7"/>
            </c:marker>
            <c:bubble3D val="0"/>
          </c:dPt>
          <c:dPt>
            <c:idx val="18"/>
            <c:marker>
              <c:symbol val="circle"/>
              <c:size val="10"/>
            </c:marker>
            <c:bubble3D val="0"/>
          </c:dPt>
          <c:dPt>
            <c:idx val="19"/>
            <c:marker>
              <c:symbol val="circle"/>
              <c:size val="7"/>
            </c:marker>
            <c:bubble3D val="0"/>
          </c:dPt>
          <c:dPt>
            <c:idx val="20"/>
            <c:marker>
              <c:symbol val="circle"/>
              <c:size val="10"/>
            </c:marker>
            <c:bubble3D val="0"/>
          </c:dPt>
          <c:dPt>
            <c:idx val="21"/>
            <c:marker>
              <c:symbol val="circle"/>
              <c:size val="7"/>
            </c:marker>
            <c:bubble3D val="0"/>
          </c:dPt>
          <c:dPt>
            <c:idx val="22"/>
            <c:marker>
              <c:symbol val="circle"/>
              <c:size val="10"/>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Sheet1!$B$5:$Z$5</c:f>
              <c:numCache>
                <c:formatCode>0.00_ </c:formatCode>
                <c:ptCount val="25"/>
                <c:pt idx="0">
                  <c:v>0</c:v>
                </c:pt>
                <c:pt idx="1">
                  <c:v>0.9257309485639208</c:v>
                </c:pt>
                <c:pt idx="2">
                  <c:v>0.92993872745263284</c:v>
                </c:pt>
                <c:pt idx="3">
                  <c:v>1.9787156038898845</c:v>
                </c:pt>
                <c:pt idx="4">
                  <c:v>1.9264965978526414</c:v>
                </c:pt>
                <c:pt idx="5">
                  <c:v>1.9505365901562794</c:v>
                </c:pt>
                <c:pt idx="6">
                  <c:v>1.3683814304754975</c:v>
                </c:pt>
                <c:pt idx="7">
                  <c:v>1.1083174266876763</c:v>
                </c:pt>
                <c:pt idx="8">
                  <c:v>0.86498289724087651</c:v>
                </c:pt>
                <c:pt idx="9">
                  <c:v>1.2987064271552333</c:v>
                </c:pt>
                <c:pt idx="10">
                  <c:v>1.2638355938039778</c:v>
                </c:pt>
                <c:pt idx="11">
                  <c:v>1.0931043020042774</c:v>
                </c:pt>
                <c:pt idx="12">
                  <c:v>1.0223848064961885</c:v>
                </c:pt>
                <c:pt idx="13">
                  <c:v>-1.6328665953539351E-2</c:v>
                </c:pt>
                <c:pt idx="14">
                  <c:v>0.37345584829731487</c:v>
                </c:pt>
                <c:pt idx="15">
                  <c:v>-6.085508730172437E-2</c:v>
                </c:pt>
                <c:pt idx="16">
                  <c:v>-0.27384111481744156</c:v>
                </c:pt>
                <c:pt idx="17">
                  <c:v>-0.3931556018648143</c:v>
                </c:pt>
                <c:pt idx="18">
                  <c:v>-0.42181120897461699</c:v>
                </c:pt>
                <c:pt idx="19">
                  <c:v>-1.2095752834269444</c:v>
                </c:pt>
                <c:pt idx="20">
                  <c:v>-0.84303730551385614</c:v>
                </c:pt>
                <c:pt idx="21">
                  <c:v>-0.41658038706854161</c:v>
                </c:pt>
                <c:pt idx="22">
                  <c:v>-0.96458432244771763</c:v>
                </c:pt>
                <c:pt idx="23">
                  <c:v>-1.3138833438140853</c:v>
                </c:pt>
                <c:pt idx="24">
                  <c:v>-1.1111372505191122</c:v>
                </c:pt>
              </c:numCache>
            </c:numRef>
          </c:val>
          <c:smooth val="0"/>
        </c:ser>
        <c:ser>
          <c:idx val="4"/>
          <c:order val="4"/>
          <c:tx>
            <c:strRef>
              <c:f>Sheet1!$A$6</c:f>
              <c:strCache>
                <c:ptCount val="1"/>
                <c:pt idx="0">
                  <c:v>Y2016</c:v>
                </c:pt>
              </c:strCache>
            </c:strRef>
          </c:tx>
          <c:spPr>
            <a:ln>
              <a:solidFill>
                <a:srgbClr val="FF9933"/>
              </a:solidFill>
            </a:ln>
          </c:spPr>
          <c:marker>
            <c:symbol val="circle"/>
            <c:size val="10"/>
            <c:spPr>
              <a:solidFill>
                <a:schemeClr val="bg1"/>
              </a:solidFill>
              <a:ln>
                <a:solidFill>
                  <a:srgbClr val="FF9933"/>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dLbls>
            <c:dLbl>
              <c:idx val="1"/>
              <c:delete val="1"/>
            </c:dLbl>
            <c:dLbl>
              <c:idx val="3"/>
              <c:delete val="1"/>
            </c:dLbl>
            <c:dLbl>
              <c:idx val="5"/>
              <c:delete val="1"/>
            </c:dLbl>
            <c:dLbl>
              <c:idx val="7"/>
              <c:delete val="1"/>
            </c:dLbl>
            <c:dLbl>
              <c:idx val="9"/>
              <c:delete val="1"/>
            </c:dLbl>
            <c:dLbl>
              <c:idx val="11"/>
              <c:delete val="1"/>
            </c:dLbl>
            <c:dLblPos val="t"/>
            <c:showLegendKey val="0"/>
            <c:showVal val="1"/>
            <c:showCatName val="0"/>
            <c:showSerName val="0"/>
            <c:showPercent val="0"/>
            <c:showBubbleSize val="0"/>
            <c:showLeaderLines val="0"/>
          </c:dLbls>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Sheet1!$B$6:$Z$6</c:f>
              <c:numCache>
                <c:formatCode>0.00_ </c:formatCode>
                <c:ptCount val="25"/>
                <c:pt idx="0">
                  <c:v>0</c:v>
                </c:pt>
                <c:pt idx="1">
                  <c:v>0.22583527258148495</c:v>
                </c:pt>
                <c:pt idx="2">
                  <c:v>0.31323698629701108</c:v>
                </c:pt>
                <c:pt idx="3">
                  <c:v>0.70476234116042291</c:v>
                </c:pt>
                <c:pt idx="4">
                  <c:v>0.78706286577151818</c:v>
                </c:pt>
                <c:pt idx="5">
                  <c:v>0.86910518218418964</c:v>
                </c:pt>
                <c:pt idx="6">
                  <c:v>0.39817227044956743</c:v>
                </c:pt>
                <c:pt idx="7">
                  <c:v>6.2162114404955011E-2</c:v>
                </c:pt>
                <c:pt idx="8">
                  <c:v>-0.12198065556002016</c:v>
                </c:pt>
                <c:pt idx="9">
                  <c:v>1.9468783810614166E-2</c:v>
                </c:pt>
                <c:pt idx="10">
                  <c:v>-0.43463216954858486</c:v>
                </c:pt>
                <c:pt idx="11">
                  <c:v>-0.88540465916589972</c:v>
                </c:pt>
                <c:pt idx="12">
                  <c:v>-1.1533244607398285</c:v>
                </c:pt>
              </c:numCache>
            </c:numRef>
          </c:val>
          <c:smooth val="0"/>
        </c:ser>
        <c:dLbls>
          <c:showLegendKey val="0"/>
          <c:showVal val="0"/>
          <c:showCatName val="0"/>
          <c:showSerName val="0"/>
          <c:showPercent val="0"/>
          <c:showBubbleSize val="0"/>
        </c:dLbls>
        <c:marker val="1"/>
        <c:smooth val="0"/>
        <c:axId val="128784640"/>
        <c:axId val="128798720"/>
      </c:lineChart>
      <c:catAx>
        <c:axId val="128784640"/>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25427">
            <a:solidFill>
              <a:srgbClr val="808080"/>
            </a:solidFill>
            <a:prstDash val="solid"/>
          </a:ln>
        </c:spPr>
        <c:txPr>
          <a:bodyPr rot="0" vert="horz"/>
          <a:lstStyle/>
          <a:p>
            <a:pPr>
              <a:defRPr b="0"/>
            </a:pPr>
            <a:endParaRPr lang="zh-CN"/>
          </a:p>
        </c:txPr>
        <c:crossAx val="128798720"/>
        <c:crosses val="autoZero"/>
        <c:auto val="1"/>
        <c:lblAlgn val="ctr"/>
        <c:lblOffset val="100"/>
        <c:tickLblSkip val="1"/>
        <c:tickMarkSkip val="1"/>
        <c:noMultiLvlLbl val="0"/>
      </c:catAx>
      <c:valAx>
        <c:axId val="128798720"/>
        <c:scaling>
          <c:orientation val="minMax"/>
          <c:max val="8"/>
          <c:min val="-6"/>
        </c:scaling>
        <c:delete val="0"/>
        <c:axPos val="l"/>
        <c:majorGridlines>
          <c:spPr>
            <a:ln w="13102">
              <a:solidFill>
                <a:schemeClr val="bg1">
                  <a:lumMod val="95000"/>
                </a:schemeClr>
              </a:solidFill>
              <a:prstDash val="solid"/>
            </a:ln>
          </c:spPr>
        </c:majorGridlines>
        <c:numFmt formatCode="0.0_ " sourceLinked="0"/>
        <c:majorTickMark val="none"/>
        <c:minorTickMark val="none"/>
        <c:tickLblPos val="low"/>
        <c:spPr>
          <a:noFill/>
          <a:ln w="39304">
            <a:noFill/>
            <a:prstDash val="solid"/>
          </a:ln>
        </c:spPr>
        <c:txPr>
          <a:bodyPr rot="0" vert="horz"/>
          <a:lstStyle/>
          <a:p>
            <a:pPr>
              <a:defRPr/>
            </a:pPr>
            <a:endParaRPr lang="zh-CN"/>
          </a:p>
        </c:txPr>
        <c:crossAx val="128784640"/>
        <c:crosses val="autoZero"/>
        <c:crossBetween val="between"/>
        <c:majorUnit val="2"/>
      </c:valAx>
      <c:spPr>
        <a:noFill/>
        <a:ln w="25409">
          <a:noFill/>
        </a:ln>
      </c:spPr>
    </c:plotArea>
    <c:legend>
      <c:legendPos val="t"/>
      <c:layout>
        <c:manualLayout>
          <c:xMode val="edge"/>
          <c:yMode val="edge"/>
          <c:x val="4.2418116422631533E-2"/>
          <c:y val="7.5624172885063817E-2"/>
          <c:w val="0.41469013551113715"/>
          <c:h val="6.920376112311992E-2"/>
        </c:manualLayout>
      </c:layout>
      <c:overlay val="0"/>
    </c:legend>
    <c:plotVisOnly val="1"/>
    <c:dispBlanksAs val="gap"/>
    <c:showDLblsOverMax val="0"/>
  </c:chart>
  <c:spPr>
    <a:noFill/>
    <a:ln>
      <a:no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userShapes r:id="rId2"/>
</c:chartSpace>
</file>

<file path=ppt/charts/chart36.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5.0442556885113794E-2"/>
          <c:y val="6.796105385324544E-2"/>
          <c:w val="0.94603695207390415"/>
          <c:h val="0.80409757777012691"/>
        </c:manualLayout>
      </c:layout>
      <c:lineChart>
        <c:grouping val="standard"/>
        <c:varyColors val="0"/>
        <c:ser>
          <c:idx val="0"/>
          <c:order val="0"/>
          <c:tx>
            <c:strRef>
              <c:f>Sheet1!$A$2</c:f>
              <c:strCache>
                <c:ptCount val="1"/>
                <c:pt idx="0">
                  <c:v>Y2011</c:v>
                </c:pt>
              </c:strCache>
            </c:strRef>
          </c:tx>
          <c:spPr>
            <a:ln w="31783">
              <a:solidFill>
                <a:srgbClr val="BFBFBF"/>
              </a:solidFill>
              <a:prstDash val="solid"/>
            </a:ln>
            <a:effectLst/>
          </c:spPr>
          <c:marker>
            <c:symbol val="circle"/>
            <c:size val="10"/>
            <c:spPr>
              <a:solidFill>
                <a:schemeClr val="bg1"/>
              </a:solidFill>
              <a:ln>
                <a:solidFill>
                  <a:srgbClr val="BFBFBF"/>
                </a:solidFill>
                <a:prstDash val="solid"/>
              </a:ln>
              <a:effectLst/>
            </c:spPr>
          </c:marker>
          <c:cat>
            <c:strRef>
              <c:f>Sheet1!$B$1:$Z$1</c:f>
              <c:strCache>
                <c:ptCount val="25"/>
                <c:pt idx="0">
                  <c:v>基点</c:v>
                </c:pt>
                <c:pt idx="1">
                  <c:v>1月中</c:v>
                </c:pt>
                <c:pt idx="2">
                  <c:v>1月</c:v>
                </c:pt>
                <c:pt idx="3">
                  <c:v>2月中</c:v>
                </c:pt>
                <c:pt idx="4">
                  <c:v>2月</c:v>
                </c:pt>
                <c:pt idx="5">
                  <c:v>3月中</c:v>
                </c:pt>
                <c:pt idx="6">
                  <c:v>3月</c:v>
                </c:pt>
                <c:pt idx="7">
                  <c:v>4月中</c:v>
                </c:pt>
                <c:pt idx="8">
                  <c:v>4月</c:v>
                </c:pt>
                <c:pt idx="9">
                  <c:v>5月中</c:v>
                </c:pt>
                <c:pt idx="10">
                  <c:v>5月</c:v>
                </c:pt>
                <c:pt idx="11">
                  <c:v>6月中</c:v>
                </c:pt>
                <c:pt idx="12">
                  <c:v>6月</c:v>
                </c:pt>
                <c:pt idx="13">
                  <c:v>7月中</c:v>
                </c:pt>
                <c:pt idx="14">
                  <c:v>7月</c:v>
                </c:pt>
                <c:pt idx="15">
                  <c:v>8月中</c:v>
                </c:pt>
                <c:pt idx="16">
                  <c:v>8月</c:v>
                </c:pt>
                <c:pt idx="17">
                  <c:v>9月中</c:v>
                </c:pt>
                <c:pt idx="18">
                  <c:v>9月</c:v>
                </c:pt>
                <c:pt idx="19">
                  <c:v>10月中</c:v>
                </c:pt>
                <c:pt idx="20">
                  <c:v>10月</c:v>
                </c:pt>
                <c:pt idx="21">
                  <c:v>11月中</c:v>
                </c:pt>
                <c:pt idx="22">
                  <c:v>11月</c:v>
                </c:pt>
                <c:pt idx="23">
                  <c:v>12月中</c:v>
                </c:pt>
                <c:pt idx="24">
                  <c:v>12月</c:v>
                </c:pt>
              </c:strCache>
            </c:strRef>
          </c:cat>
          <c:val>
            <c:numRef>
              <c:f>Sheet1!$B$2:$Z$2</c:f>
            </c:numRef>
          </c:val>
          <c:smooth val="0"/>
        </c:ser>
        <c:ser>
          <c:idx val="1"/>
          <c:order val="1"/>
          <c:tx>
            <c:strRef>
              <c:f>Sheet1!$A$3</c:f>
              <c:strCache>
                <c:ptCount val="1"/>
                <c:pt idx="0">
                  <c:v>Y2013</c:v>
                </c:pt>
              </c:strCache>
            </c:strRef>
          </c:tx>
          <c:spPr>
            <a:ln w="31783" cmpd="sng">
              <a:solidFill>
                <a:schemeClr val="bg1">
                  <a:lumMod val="85000"/>
                </a:schemeClr>
              </a:solidFill>
            </a:ln>
            <a:effectLst/>
          </c:spPr>
          <c:marker>
            <c:symbol val="circle"/>
            <c:size val="9"/>
            <c:spPr>
              <a:solidFill>
                <a:schemeClr val="bg1"/>
              </a:solidFill>
              <a:ln>
                <a:solidFill>
                  <a:srgbClr val="BFBFBF"/>
                </a:solidFill>
              </a:ln>
              <a:effectLst/>
            </c:spPr>
          </c:marker>
          <c:dPt>
            <c:idx val="0"/>
            <c:marker>
              <c:symbol val="circle"/>
              <c:size val="10"/>
            </c:marker>
            <c:bubble3D val="0"/>
          </c:dPt>
          <c:dPt>
            <c:idx val="1"/>
            <c:marker>
              <c:symbol val="circle"/>
              <c:size val="7"/>
            </c:marker>
            <c:bubble3D val="0"/>
          </c:dPt>
          <c:dPt>
            <c:idx val="2"/>
            <c:marker>
              <c:symbol val="circle"/>
              <c:size val="10"/>
            </c:marker>
            <c:bubble3D val="0"/>
          </c:dPt>
          <c:dPt>
            <c:idx val="3"/>
            <c:marker>
              <c:symbol val="circle"/>
              <c:size val="7"/>
            </c:marker>
            <c:bubble3D val="0"/>
          </c:dPt>
          <c:dPt>
            <c:idx val="4"/>
            <c:marker>
              <c:symbol val="circle"/>
              <c:size val="10"/>
            </c:marker>
            <c:bubble3D val="0"/>
          </c:dPt>
          <c:dPt>
            <c:idx val="5"/>
            <c:marker>
              <c:symbol val="circle"/>
              <c:size val="7"/>
            </c:marker>
            <c:bubble3D val="0"/>
          </c:dPt>
          <c:dPt>
            <c:idx val="6"/>
            <c:marker>
              <c:symbol val="circle"/>
              <c:size val="10"/>
            </c:marker>
            <c:bubble3D val="0"/>
            <c:spPr>
              <a:ln w="31783" cmpd="sng">
                <a:solidFill>
                  <a:schemeClr val="bg1">
                    <a:lumMod val="75000"/>
                  </a:schemeClr>
                </a:solidFill>
              </a:ln>
              <a:effectLst/>
            </c:spPr>
          </c:dPt>
          <c:dPt>
            <c:idx val="7"/>
            <c:marker>
              <c:symbol val="circle"/>
              <c:size val="7"/>
            </c:marker>
            <c:bubble3D val="0"/>
          </c:dPt>
          <c:dPt>
            <c:idx val="8"/>
            <c:marker>
              <c:symbol val="circle"/>
              <c:size val="10"/>
            </c:marker>
            <c:bubble3D val="0"/>
          </c:dPt>
          <c:dPt>
            <c:idx val="9"/>
            <c:marker>
              <c:symbol val="circle"/>
              <c:size val="7"/>
            </c:marker>
            <c:bubble3D val="0"/>
          </c:dPt>
          <c:dPt>
            <c:idx val="10"/>
            <c:marker>
              <c:symbol val="circle"/>
              <c:size val="10"/>
            </c:marker>
            <c:bubble3D val="0"/>
          </c:dPt>
          <c:dPt>
            <c:idx val="11"/>
            <c:marker>
              <c:symbol val="circle"/>
              <c:size val="7"/>
            </c:marker>
            <c:bubble3D val="0"/>
          </c:dPt>
          <c:dPt>
            <c:idx val="12"/>
            <c:marker>
              <c:symbol val="circle"/>
              <c:size val="10"/>
            </c:marker>
            <c:bubble3D val="0"/>
          </c:dPt>
          <c:dPt>
            <c:idx val="13"/>
            <c:marker>
              <c:symbol val="circle"/>
              <c:size val="7"/>
            </c:marker>
            <c:bubble3D val="0"/>
          </c:dPt>
          <c:dPt>
            <c:idx val="14"/>
            <c:marker>
              <c:symbol val="circle"/>
              <c:size val="10"/>
            </c:marker>
            <c:bubble3D val="0"/>
          </c:dPt>
          <c:dPt>
            <c:idx val="15"/>
            <c:marker>
              <c:symbol val="circle"/>
              <c:size val="7"/>
            </c:marker>
            <c:bubble3D val="0"/>
          </c:dPt>
          <c:dPt>
            <c:idx val="16"/>
            <c:marker>
              <c:symbol val="circle"/>
              <c:size val="10"/>
            </c:marker>
            <c:bubble3D val="0"/>
          </c:dPt>
          <c:dPt>
            <c:idx val="17"/>
            <c:marker>
              <c:symbol val="circle"/>
              <c:size val="7"/>
            </c:marker>
            <c:bubble3D val="0"/>
          </c:dPt>
          <c:dPt>
            <c:idx val="18"/>
            <c:marker>
              <c:symbol val="circle"/>
              <c:size val="10"/>
            </c:marker>
            <c:bubble3D val="0"/>
          </c:dPt>
          <c:dPt>
            <c:idx val="19"/>
            <c:marker>
              <c:symbol val="circle"/>
              <c:size val="7"/>
            </c:marker>
            <c:bubble3D val="0"/>
          </c:dPt>
          <c:dPt>
            <c:idx val="20"/>
            <c:marker>
              <c:symbol val="circle"/>
              <c:size val="10"/>
            </c:marker>
            <c:bubble3D val="0"/>
          </c:dPt>
          <c:dPt>
            <c:idx val="21"/>
            <c:marker>
              <c:symbol val="circle"/>
              <c:size val="7"/>
            </c:marker>
            <c:bubble3D val="0"/>
          </c:dPt>
          <c:dPt>
            <c:idx val="22"/>
            <c:marker>
              <c:symbol val="circle"/>
              <c:size val="10"/>
            </c:marker>
            <c:bubble3D val="0"/>
          </c:dPt>
          <c:dPt>
            <c:idx val="23"/>
            <c:marker>
              <c:symbol val="circle"/>
              <c:size val="7"/>
            </c:marker>
            <c:bubble3D val="0"/>
          </c:dPt>
          <c:dPt>
            <c:idx val="24"/>
            <c:marker>
              <c:symbol val="circle"/>
              <c:size val="10"/>
            </c:marker>
            <c:bubble3D val="0"/>
          </c:dPt>
          <c:cat>
            <c:strRef>
              <c:f>Sheet1!$B$1:$Z$1</c:f>
              <c:strCache>
                <c:ptCount val="25"/>
                <c:pt idx="0">
                  <c:v>基点</c:v>
                </c:pt>
                <c:pt idx="1">
                  <c:v>1月中</c:v>
                </c:pt>
                <c:pt idx="2">
                  <c:v>1月</c:v>
                </c:pt>
                <c:pt idx="3">
                  <c:v>2月中</c:v>
                </c:pt>
                <c:pt idx="4">
                  <c:v>2月</c:v>
                </c:pt>
                <c:pt idx="5">
                  <c:v>3月中</c:v>
                </c:pt>
                <c:pt idx="6">
                  <c:v>3月</c:v>
                </c:pt>
                <c:pt idx="7">
                  <c:v>4月中</c:v>
                </c:pt>
                <c:pt idx="8">
                  <c:v>4月</c:v>
                </c:pt>
                <c:pt idx="9">
                  <c:v>5月中</c:v>
                </c:pt>
                <c:pt idx="10">
                  <c:v>5月</c:v>
                </c:pt>
                <c:pt idx="11">
                  <c:v>6月中</c:v>
                </c:pt>
                <c:pt idx="12">
                  <c:v>6月</c:v>
                </c:pt>
                <c:pt idx="13">
                  <c:v>7月中</c:v>
                </c:pt>
                <c:pt idx="14">
                  <c:v>7月</c:v>
                </c:pt>
                <c:pt idx="15">
                  <c:v>8月中</c:v>
                </c:pt>
                <c:pt idx="16">
                  <c:v>8月</c:v>
                </c:pt>
                <c:pt idx="17">
                  <c:v>9月中</c:v>
                </c:pt>
                <c:pt idx="18">
                  <c:v>9月</c:v>
                </c:pt>
                <c:pt idx="19">
                  <c:v>10月中</c:v>
                </c:pt>
                <c:pt idx="20">
                  <c:v>10月</c:v>
                </c:pt>
                <c:pt idx="21">
                  <c:v>11月中</c:v>
                </c:pt>
                <c:pt idx="22">
                  <c:v>11月</c:v>
                </c:pt>
                <c:pt idx="23">
                  <c:v>12月中</c:v>
                </c:pt>
                <c:pt idx="24">
                  <c:v>12月</c:v>
                </c:pt>
              </c:strCache>
            </c:strRef>
          </c:cat>
          <c:val>
            <c:numRef>
              <c:f>Sheet1!$B$3:$Z$3</c:f>
              <c:numCache>
                <c:formatCode>0.00_ </c:formatCode>
                <c:ptCount val="25"/>
                <c:pt idx="0">
                  <c:v>0</c:v>
                </c:pt>
                <c:pt idx="1">
                  <c:v>-3.9136169418671485</c:v>
                </c:pt>
                <c:pt idx="2">
                  <c:v>-3.1775451023118517</c:v>
                </c:pt>
                <c:pt idx="3">
                  <c:v>0.53451087753140225</c:v>
                </c:pt>
                <c:pt idx="4">
                  <c:v>-2.0662723142166994</c:v>
                </c:pt>
                <c:pt idx="5">
                  <c:v>-2.1988612198251323</c:v>
                </c:pt>
                <c:pt idx="6">
                  <c:v>-2.421017338342224</c:v>
                </c:pt>
                <c:pt idx="7">
                  <c:v>-1.3972491019333733</c:v>
                </c:pt>
                <c:pt idx="8">
                  <c:v>-3.6259190551508946</c:v>
                </c:pt>
                <c:pt idx="9">
                  <c:v>-1.9615996747960218</c:v>
                </c:pt>
                <c:pt idx="10">
                  <c:v>-2.5014384131109235</c:v>
                </c:pt>
                <c:pt idx="11">
                  <c:v>4.6879891128659423E-2</c:v>
                </c:pt>
                <c:pt idx="12">
                  <c:v>3.3960665851238581</c:v>
                </c:pt>
                <c:pt idx="13">
                  <c:v>4.209327302771726</c:v>
                </c:pt>
                <c:pt idx="14">
                  <c:v>4.8022500863288187</c:v>
                </c:pt>
                <c:pt idx="15">
                  <c:v>2.02076869788681</c:v>
                </c:pt>
                <c:pt idx="16">
                  <c:v>1.122305410808222</c:v>
                </c:pt>
                <c:pt idx="17">
                  <c:v>2.8254871373202262</c:v>
                </c:pt>
                <c:pt idx="18">
                  <c:v>-0.81113464715285577</c:v>
                </c:pt>
                <c:pt idx="19">
                  <c:v>2.6192853342762001</c:v>
                </c:pt>
                <c:pt idx="20">
                  <c:v>-0.31246471378361118</c:v>
                </c:pt>
                <c:pt idx="21">
                  <c:v>0.4141575333709957</c:v>
                </c:pt>
                <c:pt idx="22">
                  <c:v>0.72331612381362209</c:v>
                </c:pt>
                <c:pt idx="23">
                  <c:v>0.82344170719281795</c:v>
                </c:pt>
                <c:pt idx="24">
                  <c:v>1.0861109646052691</c:v>
                </c:pt>
              </c:numCache>
            </c:numRef>
          </c:val>
          <c:smooth val="0"/>
        </c:ser>
        <c:ser>
          <c:idx val="2"/>
          <c:order val="2"/>
          <c:tx>
            <c:strRef>
              <c:f>Sheet1!$A$4</c:f>
              <c:strCache>
                <c:ptCount val="1"/>
                <c:pt idx="0">
                  <c:v>Y2014</c:v>
                </c:pt>
              </c:strCache>
            </c:strRef>
          </c:tx>
          <c:spPr>
            <a:ln>
              <a:solidFill>
                <a:srgbClr val="00B0F0"/>
              </a:solidFill>
            </a:ln>
          </c:spPr>
          <c:marker>
            <c:symbol val="circle"/>
            <c:size val="10"/>
            <c:spPr>
              <a:solidFill>
                <a:prstClr val="white"/>
              </a:solidFill>
              <a:ln w="9525">
                <a:solidFill>
                  <a:srgbClr val="00B0F0"/>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1月中</c:v>
                </c:pt>
                <c:pt idx="2">
                  <c:v>1月</c:v>
                </c:pt>
                <c:pt idx="3">
                  <c:v>2月中</c:v>
                </c:pt>
                <c:pt idx="4">
                  <c:v>2月</c:v>
                </c:pt>
                <c:pt idx="5">
                  <c:v>3月中</c:v>
                </c:pt>
                <c:pt idx="6">
                  <c:v>3月</c:v>
                </c:pt>
                <c:pt idx="7">
                  <c:v>4月中</c:v>
                </c:pt>
                <c:pt idx="8">
                  <c:v>4月</c:v>
                </c:pt>
                <c:pt idx="9">
                  <c:v>5月中</c:v>
                </c:pt>
                <c:pt idx="10">
                  <c:v>5月</c:v>
                </c:pt>
                <c:pt idx="11">
                  <c:v>6月中</c:v>
                </c:pt>
                <c:pt idx="12">
                  <c:v>6月</c:v>
                </c:pt>
                <c:pt idx="13">
                  <c:v>7月中</c:v>
                </c:pt>
                <c:pt idx="14">
                  <c:v>7月</c:v>
                </c:pt>
                <c:pt idx="15">
                  <c:v>8月中</c:v>
                </c:pt>
                <c:pt idx="16">
                  <c:v>8月</c:v>
                </c:pt>
                <c:pt idx="17">
                  <c:v>9月中</c:v>
                </c:pt>
                <c:pt idx="18">
                  <c:v>9月</c:v>
                </c:pt>
                <c:pt idx="19">
                  <c:v>10月中</c:v>
                </c:pt>
                <c:pt idx="20">
                  <c:v>10月</c:v>
                </c:pt>
                <c:pt idx="21">
                  <c:v>11月中</c:v>
                </c:pt>
                <c:pt idx="22">
                  <c:v>11月</c:v>
                </c:pt>
                <c:pt idx="23">
                  <c:v>12月中</c:v>
                </c:pt>
                <c:pt idx="24">
                  <c:v>12月</c:v>
                </c:pt>
              </c:strCache>
            </c:strRef>
          </c:cat>
          <c:val>
            <c:numRef>
              <c:f>Sheet1!$B$4:$Z$4</c:f>
              <c:numCache>
                <c:formatCode>0.00_ </c:formatCode>
                <c:ptCount val="25"/>
                <c:pt idx="0">
                  <c:v>0</c:v>
                </c:pt>
                <c:pt idx="1">
                  <c:v>-4.0725588358713765</c:v>
                </c:pt>
                <c:pt idx="2">
                  <c:v>-1.2697208461785014</c:v>
                </c:pt>
                <c:pt idx="3">
                  <c:v>-1.7177372008263414</c:v>
                </c:pt>
                <c:pt idx="4">
                  <c:v>-3.0652314911212231</c:v>
                </c:pt>
                <c:pt idx="5">
                  <c:v>1.3420283194957028</c:v>
                </c:pt>
                <c:pt idx="6">
                  <c:v>0.97923750526180964</c:v>
                </c:pt>
                <c:pt idx="7">
                  <c:v>0.66606838710281391</c:v>
                </c:pt>
                <c:pt idx="8">
                  <c:v>-1.7276637144335805</c:v>
                </c:pt>
                <c:pt idx="9">
                  <c:v>1.4788857908390796</c:v>
                </c:pt>
                <c:pt idx="10">
                  <c:v>2.6163687859894758</c:v>
                </c:pt>
                <c:pt idx="11">
                  <c:v>2.4883275326117449</c:v>
                </c:pt>
                <c:pt idx="12">
                  <c:v>2.1904544630061862</c:v>
                </c:pt>
                <c:pt idx="13">
                  <c:v>1.9125714950710249</c:v>
                </c:pt>
                <c:pt idx="14">
                  <c:v>2.9566171133069696</c:v>
                </c:pt>
                <c:pt idx="15">
                  <c:v>4.461846820074622</c:v>
                </c:pt>
                <c:pt idx="16">
                  <c:v>4.2161835820902382</c:v>
                </c:pt>
                <c:pt idx="17">
                  <c:v>2.8668005985080791</c:v>
                </c:pt>
                <c:pt idx="18">
                  <c:v>2.7043990324636225</c:v>
                </c:pt>
                <c:pt idx="19">
                  <c:v>-0.18668536650211509</c:v>
                </c:pt>
                <c:pt idx="20">
                  <c:v>-0.23280318844044467</c:v>
                </c:pt>
                <c:pt idx="21">
                  <c:v>0.229399706396749</c:v>
                </c:pt>
                <c:pt idx="22">
                  <c:v>-0.62174709301767717</c:v>
                </c:pt>
                <c:pt idx="23">
                  <c:v>-1.8628035995775449</c:v>
                </c:pt>
                <c:pt idx="24">
                  <c:v>-0.66613646244596536</c:v>
                </c:pt>
              </c:numCache>
            </c:numRef>
          </c:val>
          <c:smooth val="0"/>
        </c:ser>
        <c:ser>
          <c:idx val="3"/>
          <c:order val="3"/>
          <c:tx>
            <c:strRef>
              <c:f>Sheet1!$A$5</c:f>
              <c:strCache>
                <c:ptCount val="1"/>
                <c:pt idx="0">
                  <c:v>Y2015</c:v>
                </c:pt>
              </c:strCache>
            </c:strRef>
          </c:tx>
          <c:spPr>
            <a:ln>
              <a:solidFill>
                <a:srgbClr val="92D050"/>
              </a:solidFill>
            </a:ln>
          </c:spPr>
          <c:marker>
            <c:symbol val="circle"/>
            <c:size val="7"/>
            <c:spPr>
              <a:solidFill>
                <a:schemeClr val="bg1"/>
              </a:solidFill>
              <a:ln w="9525">
                <a:solidFill>
                  <a:srgbClr val="92D050"/>
                </a:solidFill>
              </a:ln>
            </c:spPr>
          </c:marker>
          <c:dPt>
            <c:idx val="0"/>
            <c:marker>
              <c:symbol val="circle"/>
              <c:size val="10"/>
            </c:marker>
            <c:bubble3D val="0"/>
          </c:dPt>
          <c:dPt>
            <c:idx val="2"/>
            <c:marker>
              <c:symbol val="circle"/>
              <c:size val="10"/>
            </c:marker>
            <c:bubble3D val="0"/>
          </c:dPt>
          <c:dPt>
            <c:idx val="4"/>
            <c:marker>
              <c:symbol val="circle"/>
              <c:size val="10"/>
            </c:marker>
            <c:bubble3D val="0"/>
          </c:dPt>
          <c:dPt>
            <c:idx val="6"/>
            <c:marker>
              <c:symbol val="circle"/>
              <c:size val="10"/>
            </c:marker>
            <c:bubble3D val="0"/>
          </c:dPt>
          <c:dPt>
            <c:idx val="8"/>
            <c:marker>
              <c:symbol val="circle"/>
              <c:size val="10"/>
            </c:marker>
            <c:bubble3D val="0"/>
          </c:dPt>
          <c:dPt>
            <c:idx val="10"/>
            <c:marker>
              <c:symbol val="circle"/>
              <c:size val="10"/>
            </c:marker>
            <c:bubble3D val="0"/>
          </c:dPt>
          <c:dPt>
            <c:idx val="12"/>
            <c:marker>
              <c:symbol val="circle"/>
              <c:size val="10"/>
            </c:marker>
            <c:bubble3D val="0"/>
          </c:dPt>
          <c:dPt>
            <c:idx val="14"/>
            <c:marker>
              <c:symbol val="circle"/>
              <c:size val="10"/>
            </c:marker>
            <c:bubble3D val="0"/>
          </c:dPt>
          <c:dPt>
            <c:idx val="16"/>
            <c:marker>
              <c:symbol val="circle"/>
              <c:size val="10"/>
            </c:marker>
            <c:bubble3D val="0"/>
          </c:dPt>
          <c:dPt>
            <c:idx val="18"/>
            <c:marker>
              <c:symbol val="circle"/>
              <c:size val="10"/>
            </c:marker>
            <c:bubble3D val="0"/>
          </c:dPt>
          <c:dPt>
            <c:idx val="20"/>
            <c:marker>
              <c:symbol val="circle"/>
              <c:size val="10"/>
            </c:marker>
            <c:bubble3D val="0"/>
          </c:dPt>
          <c:dPt>
            <c:idx val="22"/>
            <c:marker>
              <c:symbol val="circle"/>
              <c:size val="10"/>
            </c:marker>
            <c:bubble3D val="0"/>
          </c:dPt>
          <c:dPt>
            <c:idx val="24"/>
            <c:marker>
              <c:symbol val="circle"/>
              <c:size val="10"/>
            </c:marker>
            <c:bubble3D val="0"/>
          </c:dPt>
          <c:cat>
            <c:strRef>
              <c:f>Sheet1!$B$1:$Z$1</c:f>
              <c:strCache>
                <c:ptCount val="25"/>
                <c:pt idx="0">
                  <c:v>基点</c:v>
                </c:pt>
                <c:pt idx="1">
                  <c:v>1月中</c:v>
                </c:pt>
                <c:pt idx="2">
                  <c:v>1月</c:v>
                </c:pt>
                <c:pt idx="3">
                  <c:v>2月中</c:v>
                </c:pt>
                <c:pt idx="4">
                  <c:v>2月</c:v>
                </c:pt>
                <c:pt idx="5">
                  <c:v>3月中</c:v>
                </c:pt>
                <c:pt idx="6">
                  <c:v>3月</c:v>
                </c:pt>
                <c:pt idx="7">
                  <c:v>4月中</c:v>
                </c:pt>
                <c:pt idx="8">
                  <c:v>4月</c:v>
                </c:pt>
                <c:pt idx="9">
                  <c:v>5月中</c:v>
                </c:pt>
                <c:pt idx="10">
                  <c:v>5月</c:v>
                </c:pt>
                <c:pt idx="11">
                  <c:v>6月中</c:v>
                </c:pt>
                <c:pt idx="12">
                  <c:v>6月</c:v>
                </c:pt>
                <c:pt idx="13">
                  <c:v>7月中</c:v>
                </c:pt>
                <c:pt idx="14">
                  <c:v>7月</c:v>
                </c:pt>
                <c:pt idx="15">
                  <c:v>8月中</c:v>
                </c:pt>
                <c:pt idx="16">
                  <c:v>8月</c:v>
                </c:pt>
                <c:pt idx="17">
                  <c:v>9月中</c:v>
                </c:pt>
                <c:pt idx="18">
                  <c:v>9月</c:v>
                </c:pt>
                <c:pt idx="19">
                  <c:v>10月中</c:v>
                </c:pt>
                <c:pt idx="20">
                  <c:v>10月</c:v>
                </c:pt>
                <c:pt idx="21">
                  <c:v>11月中</c:v>
                </c:pt>
                <c:pt idx="22">
                  <c:v>11月</c:v>
                </c:pt>
                <c:pt idx="23">
                  <c:v>12月中</c:v>
                </c:pt>
                <c:pt idx="24">
                  <c:v>12月</c:v>
                </c:pt>
              </c:strCache>
            </c:strRef>
          </c:cat>
          <c:val>
            <c:numRef>
              <c:f>Sheet1!$B$5:$Z$5</c:f>
              <c:numCache>
                <c:formatCode>0.00_ </c:formatCode>
                <c:ptCount val="25"/>
                <c:pt idx="0">
                  <c:v>0</c:v>
                </c:pt>
                <c:pt idx="1">
                  <c:v>-1.3706407369160956</c:v>
                </c:pt>
                <c:pt idx="2">
                  <c:v>-1.6648936878352782</c:v>
                </c:pt>
                <c:pt idx="3">
                  <c:v>-1.2384137043098931</c:v>
                </c:pt>
                <c:pt idx="4">
                  <c:v>-1.5375276964696094</c:v>
                </c:pt>
                <c:pt idx="5">
                  <c:v>-0.69093084707138042</c:v>
                </c:pt>
                <c:pt idx="6">
                  <c:v>-0.68557891219227507</c:v>
                </c:pt>
                <c:pt idx="7">
                  <c:v>-0.67715510219148456</c:v>
                </c:pt>
                <c:pt idx="8">
                  <c:v>-0.99356756050194006</c:v>
                </c:pt>
                <c:pt idx="9">
                  <c:v>2.0347374130309737</c:v>
                </c:pt>
                <c:pt idx="10">
                  <c:v>1.220293372709591</c:v>
                </c:pt>
                <c:pt idx="11">
                  <c:v>1.127588545303615</c:v>
                </c:pt>
                <c:pt idx="12">
                  <c:v>0.54643714030424562</c:v>
                </c:pt>
                <c:pt idx="13">
                  <c:v>1.5711652828292566</c:v>
                </c:pt>
                <c:pt idx="14">
                  <c:v>1.0983270357098007</c:v>
                </c:pt>
                <c:pt idx="15">
                  <c:v>2.4842828776974635</c:v>
                </c:pt>
                <c:pt idx="16">
                  <c:v>1.3888963131880816</c:v>
                </c:pt>
                <c:pt idx="17">
                  <c:v>2.2748302856657521</c:v>
                </c:pt>
                <c:pt idx="18">
                  <c:v>-1.2217483776209126</c:v>
                </c:pt>
                <c:pt idx="19">
                  <c:v>0.59410884780093376</c:v>
                </c:pt>
                <c:pt idx="20">
                  <c:v>-2.2852575417094956</c:v>
                </c:pt>
                <c:pt idx="21">
                  <c:v>-2.5716740020984785</c:v>
                </c:pt>
                <c:pt idx="22">
                  <c:v>-3.4391938642053033</c:v>
                </c:pt>
                <c:pt idx="23">
                  <c:v>-5.5899917436602609</c:v>
                </c:pt>
                <c:pt idx="24">
                  <c:v>-4.0545476186286571</c:v>
                </c:pt>
              </c:numCache>
            </c:numRef>
          </c:val>
          <c:smooth val="0"/>
        </c:ser>
        <c:ser>
          <c:idx val="4"/>
          <c:order val="4"/>
          <c:tx>
            <c:strRef>
              <c:f>Sheet1!$A$6</c:f>
              <c:strCache>
                <c:ptCount val="1"/>
                <c:pt idx="0">
                  <c:v>Y2016</c:v>
                </c:pt>
              </c:strCache>
            </c:strRef>
          </c:tx>
          <c:spPr>
            <a:ln>
              <a:solidFill>
                <a:srgbClr val="FF9933"/>
              </a:solidFill>
            </a:ln>
          </c:spPr>
          <c:marker>
            <c:symbol val="circle"/>
            <c:size val="10"/>
            <c:spPr>
              <a:solidFill>
                <a:schemeClr val="bg1"/>
              </a:solidFill>
              <a:ln>
                <a:solidFill>
                  <a:srgbClr val="FF9933"/>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dLbls>
            <c:dLbl>
              <c:idx val="1"/>
              <c:delete val="1"/>
            </c:dLbl>
            <c:dLbl>
              <c:idx val="3"/>
              <c:delete val="1"/>
            </c:dLbl>
            <c:dLbl>
              <c:idx val="5"/>
              <c:delete val="1"/>
            </c:dLbl>
            <c:dLbl>
              <c:idx val="7"/>
              <c:delete val="1"/>
            </c:dLbl>
            <c:dLbl>
              <c:idx val="9"/>
              <c:delete val="1"/>
            </c:dLbl>
            <c:dLbl>
              <c:idx val="11"/>
              <c:delete val="1"/>
            </c:dLbl>
            <c:dLbl>
              <c:idx val="13"/>
              <c:delete val="1"/>
            </c:dLbl>
            <c:dLbl>
              <c:idx val="15"/>
              <c:delete val="1"/>
            </c:dLbl>
            <c:dLbl>
              <c:idx val="17"/>
              <c:delete val="1"/>
            </c:dLbl>
            <c:dLbl>
              <c:idx val="19"/>
              <c:delete val="1"/>
            </c:dLbl>
            <c:dLbl>
              <c:idx val="21"/>
              <c:delete val="1"/>
            </c:dLbl>
            <c:dLbl>
              <c:idx val="23"/>
              <c:delete val="1"/>
            </c:dLbl>
            <c:dLblPos val="t"/>
            <c:showLegendKey val="0"/>
            <c:showVal val="1"/>
            <c:showCatName val="0"/>
            <c:showSerName val="0"/>
            <c:showPercent val="0"/>
            <c:showBubbleSize val="0"/>
            <c:showLeaderLines val="0"/>
          </c:dLbls>
          <c:cat>
            <c:strRef>
              <c:f>Sheet1!$B$1:$Z$1</c:f>
              <c:strCache>
                <c:ptCount val="25"/>
                <c:pt idx="0">
                  <c:v>基点</c:v>
                </c:pt>
                <c:pt idx="1">
                  <c:v>1月中</c:v>
                </c:pt>
                <c:pt idx="2">
                  <c:v>1月</c:v>
                </c:pt>
                <c:pt idx="3">
                  <c:v>2月中</c:v>
                </c:pt>
                <c:pt idx="4">
                  <c:v>2月</c:v>
                </c:pt>
                <c:pt idx="5">
                  <c:v>3月中</c:v>
                </c:pt>
                <c:pt idx="6">
                  <c:v>3月</c:v>
                </c:pt>
                <c:pt idx="7">
                  <c:v>4月中</c:v>
                </c:pt>
                <c:pt idx="8">
                  <c:v>4月</c:v>
                </c:pt>
                <c:pt idx="9">
                  <c:v>5月中</c:v>
                </c:pt>
                <c:pt idx="10">
                  <c:v>5月</c:v>
                </c:pt>
                <c:pt idx="11">
                  <c:v>6月中</c:v>
                </c:pt>
                <c:pt idx="12">
                  <c:v>6月</c:v>
                </c:pt>
                <c:pt idx="13">
                  <c:v>7月中</c:v>
                </c:pt>
                <c:pt idx="14">
                  <c:v>7月</c:v>
                </c:pt>
                <c:pt idx="15">
                  <c:v>8月中</c:v>
                </c:pt>
                <c:pt idx="16">
                  <c:v>8月</c:v>
                </c:pt>
                <c:pt idx="17">
                  <c:v>9月中</c:v>
                </c:pt>
                <c:pt idx="18">
                  <c:v>9月</c:v>
                </c:pt>
                <c:pt idx="19">
                  <c:v>10月中</c:v>
                </c:pt>
                <c:pt idx="20">
                  <c:v>10月</c:v>
                </c:pt>
                <c:pt idx="21">
                  <c:v>11月中</c:v>
                </c:pt>
                <c:pt idx="22">
                  <c:v>11月</c:v>
                </c:pt>
                <c:pt idx="23">
                  <c:v>12月中</c:v>
                </c:pt>
                <c:pt idx="24">
                  <c:v>12月</c:v>
                </c:pt>
              </c:strCache>
            </c:strRef>
          </c:cat>
          <c:val>
            <c:numRef>
              <c:f>Sheet1!$B$6:$Z$6</c:f>
              <c:numCache>
                <c:formatCode>0.00_ </c:formatCode>
                <c:ptCount val="25"/>
                <c:pt idx="0">
                  <c:v>0</c:v>
                </c:pt>
                <c:pt idx="1">
                  <c:v>-5.278177502001002</c:v>
                </c:pt>
                <c:pt idx="2">
                  <c:v>-5.7900354450361231</c:v>
                </c:pt>
                <c:pt idx="3">
                  <c:v>-2.8434688341877123</c:v>
                </c:pt>
                <c:pt idx="4">
                  <c:v>-2.6083424255766374</c:v>
                </c:pt>
                <c:pt idx="5">
                  <c:v>-3.6656604434281981</c:v>
                </c:pt>
                <c:pt idx="6">
                  <c:v>-3.9321769125149175</c:v>
                </c:pt>
                <c:pt idx="7">
                  <c:v>-3.5210333436141772</c:v>
                </c:pt>
                <c:pt idx="8">
                  <c:v>-3.3779782107658751</c:v>
                </c:pt>
                <c:pt idx="9">
                  <c:v>0.68891483590403091</c:v>
                </c:pt>
                <c:pt idx="10">
                  <c:v>-0.58689198169029622</c:v>
                </c:pt>
                <c:pt idx="11">
                  <c:v>-0.1195147031194721</c:v>
                </c:pt>
                <c:pt idx="12">
                  <c:v>-2.3708799883781495E-2</c:v>
                </c:pt>
              </c:numCache>
            </c:numRef>
          </c:val>
          <c:smooth val="0"/>
        </c:ser>
        <c:dLbls>
          <c:showLegendKey val="0"/>
          <c:showVal val="0"/>
          <c:showCatName val="0"/>
          <c:showSerName val="0"/>
          <c:showPercent val="0"/>
          <c:showBubbleSize val="0"/>
        </c:dLbls>
        <c:marker val="1"/>
        <c:smooth val="0"/>
        <c:axId val="260167552"/>
        <c:axId val="260169088"/>
      </c:lineChart>
      <c:catAx>
        <c:axId val="260167552"/>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25427">
            <a:solidFill>
              <a:srgbClr val="808080"/>
            </a:solidFill>
            <a:prstDash val="solid"/>
          </a:ln>
        </c:spPr>
        <c:txPr>
          <a:bodyPr rot="0" vert="horz"/>
          <a:lstStyle/>
          <a:p>
            <a:pPr>
              <a:defRPr b="0"/>
            </a:pPr>
            <a:endParaRPr lang="zh-CN"/>
          </a:p>
        </c:txPr>
        <c:crossAx val="260169088"/>
        <c:crosses val="autoZero"/>
        <c:auto val="1"/>
        <c:lblAlgn val="ctr"/>
        <c:lblOffset val="100"/>
        <c:tickLblSkip val="1"/>
        <c:tickMarkSkip val="1"/>
        <c:noMultiLvlLbl val="0"/>
      </c:catAx>
      <c:valAx>
        <c:axId val="260169088"/>
        <c:scaling>
          <c:orientation val="minMax"/>
          <c:max val="10"/>
          <c:min val="-10"/>
        </c:scaling>
        <c:delete val="0"/>
        <c:axPos val="l"/>
        <c:majorGridlines>
          <c:spPr>
            <a:ln w="13102">
              <a:solidFill>
                <a:schemeClr val="bg1">
                  <a:lumMod val="95000"/>
                </a:schemeClr>
              </a:solidFill>
              <a:prstDash val="solid"/>
            </a:ln>
          </c:spPr>
        </c:majorGridlines>
        <c:numFmt formatCode="0.0_ " sourceLinked="0"/>
        <c:majorTickMark val="none"/>
        <c:minorTickMark val="none"/>
        <c:tickLblPos val="low"/>
        <c:spPr>
          <a:noFill/>
          <a:ln w="39304">
            <a:noFill/>
            <a:prstDash val="solid"/>
          </a:ln>
        </c:spPr>
        <c:txPr>
          <a:bodyPr rot="0" vert="horz"/>
          <a:lstStyle/>
          <a:p>
            <a:pPr>
              <a:defRPr/>
            </a:pPr>
            <a:endParaRPr lang="zh-CN"/>
          </a:p>
        </c:txPr>
        <c:crossAx val="260167552"/>
        <c:crosses val="autoZero"/>
        <c:crossBetween val="between"/>
        <c:majorUnit val="4"/>
      </c:valAx>
      <c:spPr>
        <a:noFill/>
        <a:ln w="25400">
          <a:noFill/>
        </a:ln>
      </c:spPr>
    </c:plotArea>
    <c:legend>
      <c:legendPos val="t"/>
      <c:layout>
        <c:manualLayout>
          <c:xMode val="edge"/>
          <c:yMode val="edge"/>
          <c:x val="4.9802591605183952E-2"/>
          <c:y val="8.8154285270044833E-2"/>
          <c:w val="0.41929319858639447"/>
          <c:h val="6.9057082329161523E-2"/>
        </c:manualLayout>
      </c:layout>
      <c:overlay val="0"/>
    </c:legend>
    <c:plotVisOnly val="1"/>
    <c:dispBlanksAs val="gap"/>
    <c:showDLblsOverMax val="0"/>
  </c:chart>
  <c:spPr>
    <a:noFill/>
    <a:ln>
      <a:no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userShapes r:id="rId2"/>
</c:chartSpace>
</file>

<file path=ppt/charts/chart37.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6030659089757855E-2"/>
          <c:y val="7.2368768116747112E-2"/>
          <c:w val="0.95044891746385674"/>
          <c:h val="0.79932316971011508"/>
        </c:manualLayout>
      </c:layout>
      <c:lineChart>
        <c:grouping val="standard"/>
        <c:varyColors val="0"/>
        <c:ser>
          <c:idx val="0"/>
          <c:order val="0"/>
          <c:tx>
            <c:strRef>
              <c:f>Sheet1!$A$2</c:f>
              <c:strCache>
                <c:ptCount val="1"/>
                <c:pt idx="0">
                  <c:v>Y2011</c:v>
                </c:pt>
              </c:strCache>
            </c:strRef>
          </c:tx>
          <c:spPr>
            <a:ln w="31783">
              <a:solidFill>
                <a:srgbClr val="BFBFBF"/>
              </a:solidFill>
              <a:prstDash val="solid"/>
            </a:ln>
            <a:effectLst/>
          </c:spPr>
          <c:marker>
            <c:symbol val="circle"/>
            <c:size val="10"/>
            <c:spPr>
              <a:solidFill>
                <a:schemeClr val="bg1"/>
              </a:solidFill>
              <a:ln>
                <a:solidFill>
                  <a:srgbClr val="BFBFBF"/>
                </a:solidFill>
                <a:prstDash val="solid"/>
              </a:ln>
              <a:effectLst/>
            </c:spPr>
          </c:marker>
          <c:cat>
            <c:strRef>
              <c:f>Sheet1!$B$1:$Z$1</c:f>
              <c:strCache>
                <c:ptCount val="25"/>
                <c:pt idx="0">
                  <c:v>基点</c:v>
                </c:pt>
                <c:pt idx="1">
                  <c:v>1月中</c:v>
                </c:pt>
                <c:pt idx="2">
                  <c:v>1月</c:v>
                </c:pt>
                <c:pt idx="3">
                  <c:v>2月中</c:v>
                </c:pt>
                <c:pt idx="4">
                  <c:v>2月</c:v>
                </c:pt>
                <c:pt idx="5">
                  <c:v>3月中</c:v>
                </c:pt>
                <c:pt idx="6">
                  <c:v>3月</c:v>
                </c:pt>
                <c:pt idx="7">
                  <c:v>4月中</c:v>
                </c:pt>
                <c:pt idx="8">
                  <c:v>4月</c:v>
                </c:pt>
                <c:pt idx="9">
                  <c:v>5月中</c:v>
                </c:pt>
                <c:pt idx="10">
                  <c:v>5月</c:v>
                </c:pt>
                <c:pt idx="11">
                  <c:v>6月中</c:v>
                </c:pt>
                <c:pt idx="12">
                  <c:v>6月</c:v>
                </c:pt>
                <c:pt idx="13">
                  <c:v>7月中</c:v>
                </c:pt>
                <c:pt idx="14">
                  <c:v>7月</c:v>
                </c:pt>
                <c:pt idx="15">
                  <c:v>8月中</c:v>
                </c:pt>
                <c:pt idx="16">
                  <c:v>8月</c:v>
                </c:pt>
                <c:pt idx="17">
                  <c:v>9月中</c:v>
                </c:pt>
                <c:pt idx="18">
                  <c:v>9月</c:v>
                </c:pt>
                <c:pt idx="19">
                  <c:v>10月中</c:v>
                </c:pt>
                <c:pt idx="20">
                  <c:v>10月</c:v>
                </c:pt>
                <c:pt idx="21">
                  <c:v>11月中</c:v>
                </c:pt>
                <c:pt idx="22">
                  <c:v>11月</c:v>
                </c:pt>
                <c:pt idx="23">
                  <c:v>12月中</c:v>
                </c:pt>
                <c:pt idx="24">
                  <c:v>12月</c:v>
                </c:pt>
              </c:strCache>
            </c:strRef>
          </c:cat>
          <c:val>
            <c:numRef>
              <c:f>Sheet1!$B$2:$Z$2</c:f>
            </c:numRef>
          </c:val>
          <c:smooth val="0"/>
        </c:ser>
        <c:ser>
          <c:idx val="1"/>
          <c:order val="1"/>
          <c:tx>
            <c:strRef>
              <c:f>Sheet1!$A$3</c:f>
              <c:strCache>
                <c:ptCount val="1"/>
                <c:pt idx="0">
                  <c:v>Y2013</c:v>
                </c:pt>
              </c:strCache>
            </c:strRef>
          </c:tx>
          <c:spPr>
            <a:ln w="31783" cmpd="sng">
              <a:solidFill>
                <a:schemeClr val="bg1">
                  <a:lumMod val="75000"/>
                </a:schemeClr>
              </a:solidFill>
            </a:ln>
            <a:effectLst/>
          </c:spPr>
          <c:marker>
            <c:symbol val="circle"/>
            <c:size val="10"/>
            <c:spPr>
              <a:solidFill>
                <a:schemeClr val="bg1"/>
              </a:solidFill>
              <a:ln>
                <a:solidFill>
                  <a:srgbClr val="BFBFBF"/>
                </a:solidFill>
              </a:ln>
              <a:effectLst/>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1月中</c:v>
                </c:pt>
                <c:pt idx="2">
                  <c:v>1月</c:v>
                </c:pt>
                <c:pt idx="3">
                  <c:v>2月中</c:v>
                </c:pt>
                <c:pt idx="4">
                  <c:v>2月</c:v>
                </c:pt>
                <c:pt idx="5">
                  <c:v>3月中</c:v>
                </c:pt>
                <c:pt idx="6">
                  <c:v>3月</c:v>
                </c:pt>
                <c:pt idx="7">
                  <c:v>4月中</c:v>
                </c:pt>
                <c:pt idx="8">
                  <c:v>4月</c:v>
                </c:pt>
                <c:pt idx="9">
                  <c:v>5月中</c:v>
                </c:pt>
                <c:pt idx="10">
                  <c:v>5月</c:v>
                </c:pt>
                <c:pt idx="11">
                  <c:v>6月中</c:v>
                </c:pt>
                <c:pt idx="12">
                  <c:v>6月</c:v>
                </c:pt>
                <c:pt idx="13">
                  <c:v>7月中</c:v>
                </c:pt>
                <c:pt idx="14">
                  <c:v>7月</c:v>
                </c:pt>
                <c:pt idx="15">
                  <c:v>8月中</c:v>
                </c:pt>
                <c:pt idx="16">
                  <c:v>8月</c:v>
                </c:pt>
                <c:pt idx="17">
                  <c:v>9月中</c:v>
                </c:pt>
                <c:pt idx="18">
                  <c:v>9月</c:v>
                </c:pt>
                <c:pt idx="19">
                  <c:v>10月中</c:v>
                </c:pt>
                <c:pt idx="20">
                  <c:v>10月</c:v>
                </c:pt>
                <c:pt idx="21">
                  <c:v>11月中</c:v>
                </c:pt>
                <c:pt idx="22">
                  <c:v>11月</c:v>
                </c:pt>
                <c:pt idx="23">
                  <c:v>12月中</c:v>
                </c:pt>
                <c:pt idx="24">
                  <c:v>12月</c:v>
                </c:pt>
              </c:strCache>
            </c:strRef>
          </c:cat>
          <c:val>
            <c:numRef>
              <c:f>Sheet1!$B$3:$Z$3</c:f>
              <c:numCache>
                <c:formatCode>0.00_ </c:formatCode>
                <c:ptCount val="25"/>
                <c:pt idx="0">
                  <c:v>0</c:v>
                </c:pt>
                <c:pt idx="1">
                  <c:v>1.9455447508603416</c:v>
                </c:pt>
                <c:pt idx="2">
                  <c:v>1.8916342787917668</c:v>
                </c:pt>
                <c:pt idx="3">
                  <c:v>1.335822504971619</c:v>
                </c:pt>
                <c:pt idx="4">
                  <c:v>0.22181371548224316</c:v>
                </c:pt>
                <c:pt idx="5">
                  <c:v>2.5566668482527088</c:v>
                </c:pt>
                <c:pt idx="6">
                  <c:v>-0.11</c:v>
                </c:pt>
                <c:pt idx="7">
                  <c:v>0.11658262264691065</c:v>
                </c:pt>
                <c:pt idx="8">
                  <c:v>-1.9738075882744792</c:v>
                </c:pt>
                <c:pt idx="9">
                  <c:v>-0.48880299197304294</c:v>
                </c:pt>
                <c:pt idx="10">
                  <c:v>-1.5816626131118894</c:v>
                </c:pt>
                <c:pt idx="11">
                  <c:v>-2.1620170997409676</c:v>
                </c:pt>
                <c:pt idx="12">
                  <c:v>-1.5678831289450652</c:v>
                </c:pt>
                <c:pt idx="13">
                  <c:v>-0.72948499430427527</c:v>
                </c:pt>
                <c:pt idx="14">
                  <c:v>-1.9888647109435307</c:v>
                </c:pt>
                <c:pt idx="15">
                  <c:v>-3.2609500877283337</c:v>
                </c:pt>
                <c:pt idx="16">
                  <c:v>-3.847521377253091</c:v>
                </c:pt>
                <c:pt idx="17">
                  <c:v>-5.0376538177210124</c:v>
                </c:pt>
                <c:pt idx="18">
                  <c:v>-4.6833846374038162</c:v>
                </c:pt>
                <c:pt idx="19">
                  <c:v>-2.6176684609844831</c:v>
                </c:pt>
                <c:pt idx="20">
                  <c:v>-2.2579549155793561</c:v>
                </c:pt>
                <c:pt idx="21">
                  <c:v>-2.8262845617137078</c:v>
                </c:pt>
                <c:pt idx="22">
                  <c:v>-2.8676102720370094</c:v>
                </c:pt>
                <c:pt idx="23">
                  <c:v>-1.8753443904534242</c:v>
                </c:pt>
                <c:pt idx="24">
                  <c:v>-1.595604919934946</c:v>
                </c:pt>
              </c:numCache>
            </c:numRef>
          </c:val>
          <c:smooth val="0"/>
        </c:ser>
        <c:ser>
          <c:idx val="2"/>
          <c:order val="2"/>
          <c:tx>
            <c:strRef>
              <c:f>Sheet1!$A$4</c:f>
              <c:strCache>
                <c:ptCount val="1"/>
                <c:pt idx="0">
                  <c:v>Y2014</c:v>
                </c:pt>
              </c:strCache>
            </c:strRef>
          </c:tx>
          <c:spPr>
            <a:ln>
              <a:solidFill>
                <a:srgbClr val="00B0F0"/>
              </a:solidFill>
            </a:ln>
          </c:spPr>
          <c:marker>
            <c:symbol val="circle"/>
            <c:size val="10"/>
            <c:spPr>
              <a:solidFill>
                <a:prstClr val="white"/>
              </a:solidFill>
              <a:ln>
                <a:solidFill>
                  <a:srgbClr val="00A4DE"/>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1月中</c:v>
                </c:pt>
                <c:pt idx="2">
                  <c:v>1月</c:v>
                </c:pt>
                <c:pt idx="3">
                  <c:v>2月中</c:v>
                </c:pt>
                <c:pt idx="4">
                  <c:v>2月</c:v>
                </c:pt>
                <c:pt idx="5">
                  <c:v>3月中</c:v>
                </c:pt>
                <c:pt idx="6">
                  <c:v>3月</c:v>
                </c:pt>
                <c:pt idx="7">
                  <c:v>4月中</c:v>
                </c:pt>
                <c:pt idx="8">
                  <c:v>4月</c:v>
                </c:pt>
                <c:pt idx="9">
                  <c:v>5月中</c:v>
                </c:pt>
                <c:pt idx="10">
                  <c:v>5月</c:v>
                </c:pt>
                <c:pt idx="11">
                  <c:v>6月中</c:v>
                </c:pt>
                <c:pt idx="12">
                  <c:v>6月</c:v>
                </c:pt>
                <c:pt idx="13">
                  <c:v>7月中</c:v>
                </c:pt>
                <c:pt idx="14">
                  <c:v>7月</c:v>
                </c:pt>
                <c:pt idx="15">
                  <c:v>8月中</c:v>
                </c:pt>
                <c:pt idx="16">
                  <c:v>8月</c:v>
                </c:pt>
                <c:pt idx="17">
                  <c:v>9月中</c:v>
                </c:pt>
                <c:pt idx="18">
                  <c:v>9月</c:v>
                </c:pt>
                <c:pt idx="19">
                  <c:v>10月中</c:v>
                </c:pt>
                <c:pt idx="20">
                  <c:v>10月</c:v>
                </c:pt>
                <c:pt idx="21">
                  <c:v>11月中</c:v>
                </c:pt>
                <c:pt idx="22">
                  <c:v>11月</c:v>
                </c:pt>
                <c:pt idx="23">
                  <c:v>12月中</c:v>
                </c:pt>
                <c:pt idx="24">
                  <c:v>12月</c:v>
                </c:pt>
              </c:strCache>
            </c:strRef>
          </c:cat>
          <c:val>
            <c:numRef>
              <c:f>Sheet1!$B$4:$Z$4</c:f>
              <c:numCache>
                <c:formatCode>0.00_ </c:formatCode>
                <c:ptCount val="25"/>
                <c:pt idx="0">
                  <c:v>0</c:v>
                </c:pt>
                <c:pt idx="1">
                  <c:v>-1.0088586270225699</c:v>
                </c:pt>
                <c:pt idx="2">
                  <c:v>3.0724589061479937</c:v>
                </c:pt>
                <c:pt idx="3">
                  <c:v>3.4983271787990855</c:v>
                </c:pt>
                <c:pt idx="4">
                  <c:v>2.9437214530314231</c:v>
                </c:pt>
                <c:pt idx="5">
                  <c:v>2.7492613321863888</c:v>
                </c:pt>
                <c:pt idx="6">
                  <c:v>2.4780561260242093</c:v>
                </c:pt>
                <c:pt idx="7">
                  <c:v>2.3773829984887067</c:v>
                </c:pt>
                <c:pt idx="8">
                  <c:v>2.2887852272853149</c:v>
                </c:pt>
                <c:pt idx="9">
                  <c:v>2.197785043356649</c:v>
                </c:pt>
                <c:pt idx="10">
                  <c:v>1.9920472715372732</c:v>
                </c:pt>
                <c:pt idx="11">
                  <c:v>1.1824443613718911</c:v>
                </c:pt>
                <c:pt idx="12">
                  <c:v>1.6041804615944542</c:v>
                </c:pt>
                <c:pt idx="13">
                  <c:v>1.5913022772048597</c:v>
                </c:pt>
                <c:pt idx="14">
                  <c:v>1.0216089613751174</c:v>
                </c:pt>
                <c:pt idx="15">
                  <c:v>0.99913107953058866</c:v>
                </c:pt>
                <c:pt idx="16">
                  <c:v>0.71669383429284528</c:v>
                </c:pt>
                <c:pt idx="17">
                  <c:v>0.50780114819366129</c:v>
                </c:pt>
                <c:pt idx="18">
                  <c:v>0.13435778242757385</c:v>
                </c:pt>
                <c:pt idx="19">
                  <c:v>0.35122727219143768</c:v>
                </c:pt>
                <c:pt idx="20">
                  <c:v>0.27240869552011088</c:v>
                </c:pt>
                <c:pt idx="21">
                  <c:v>0.87627817993975798</c:v>
                </c:pt>
                <c:pt idx="22">
                  <c:v>0.59775455735302818</c:v>
                </c:pt>
                <c:pt idx="23">
                  <c:v>0.45306364683177808</c:v>
                </c:pt>
                <c:pt idx="24">
                  <c:v>0.571478696671613</c:v>
                </c:pt>
              </c:numCache>
            </c:numRef>
          </c:val>
          <c:smooth val="0"/>
        </c:ser>
        <c:ser>
          <c:idx val="3"/>
          <c:order val="3"/>
          <c:tx>
            <c:strRef>
              <c:f>Sheet1!$A$5</c:f>
              <c:strCache>
                <c:ptCount val="1"/>
                <c:pt idx="0">
                  <c:v>Y2015</c:v>
                </c:pt>
              </c:strCache>
            </c:strRef>
          </c:tx>
          <c:spPr>
            <a:ln>
              <a:solidFill>
                <a:srgbClr val="92D050"/>
              </a:solidFill>
            </a:ln>
          </c:spPr>
          <c:marker>
            <c:symbol val="circle"/>
            <c:size val="10"/>
            <c:spPr>
              <a:solidFill>
                <a:schemeClr val="bg1"/>
              </a:solidFill>
              <a:ln>
                <a:solidFill>
                  <a:srgbClr val="92D050"/>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1月中</c:v>
                </c:pt>
                <c:pt idx="2">
                  <c:v>1月</c:v>
                </c:pt>
                <c:pt idx="3">
                  <c:v>2月中</c:v>
                </c:pt>
                <c:pt idx="4">
                  <c:v>2月</c:v>
                </c:pt>
                <c:pt idx="5">
                  <c:v>3月中</c:v>
                </c:pt>
                <c:pt idx="6">
                  <c:v>3月</c:v>
                </c:pt>
                <c:pt idx="7">
                  <c:v>4月中</c:v>
                </c:pt>
                <c:pt idx="8">
                  <c:v>4月</c:v>
                </c:pt>
                <c:pt idx="9">
                  <c:v>5月中</c:v>
                </c:pt>
                <c:pt idx="10">
                  <c:v>5月</c:v>
                </c:pt>
                <c:pt idx="11">
                  <c:v>6月中</c:v>
                </c:pt>
                <c:pt idx="12">
                  <c:v>6月</c:v>
                </c:pt>
                <c:pt idx="13">
                  <c:v>7月中</c:v>
                </c:pt>
                <c:pt idx="14">
                  <c:v>7月</c:v>
                </c:pt>
                <c:pt idx="15">
                  <c:v>8月中</c:v>
                </c:pt>
                <c:pt idx="16">
                  <c:v>8月</c:v>
                </c:pt>
                <c:pt idx="17">
                  <c:v>9月中</c:v>
                </c:pt>
                <c:pt idx="18">
                  <c:v>9月</c:v>
                </c:pt>
                <c:pt idx="19">
                  <c:v>10月中</c:v>
                </c:pt>
                <c:pt idx="20">
                  <c:v>10月</c:v>
                </c:pt>
                <c:pt idx="21">
                  <c:v>11月中</c:v>
                </c:pt>
                <c:pt idx="22">
                  <c:v>11月</c:v>
                </c:pt>
                <c:pt idx="23">
                  <c:v>12月中</c:v>
                </c:pt>
                <c:pt idx="24">
                  <c:v>12月</c:v>
                </c:pt>
              </c:strCache>
            </c:strRef>
          </c:cat>
          <c:val>
            <c:numRef>
              <c:f>Sheet1!$B$5:$Z$5</c:f>
              <c:numCache>
                <c:formatCode>0.00_ </c:formatCode>
                <c:ptCount val="25"/>
                <c:pt idx="0">
                  <c:v>0</c:v>
                </c:pt>
                <c:pt idx="1">
                  <c:v>0.85850386778695464</c:v>
                </c:pt>
                <c:pt idx="2">
                  <c:v>0.7067514644740257</c:v>
                </c:pt>
                <c:pt idx="3">
                  <c:v>1.3795889666347916</c:v>
                </c:pt>
                <c:pt idx="4">
                  <c:v>1.3127806072201538</c:v>
                </c:pt>
                <c:pt idx="5">
                  <c:v>1.1264506280171862</c:v>
                </c:pt>
                <c:pt idx="6">
                  <c:v>0.92929814101817798</c:v>
                </c:pt>
                <c:pt idx="7">
                  <c:v>1.2205273483787731</c:v>
                </c:pt>
                <c:pt idx="8">
                  <c:v>0.90759176611351178</c:v>
                </c:pt>
                <c:pt idx="9">
                  <c:v>1.0409889321232018</c:v>
                </c:pt>
                <c:pt idx="10">
                  <c:v>0.42352357506156829</c:v>
                </c:pt>
                <c:pt idx="11">
                  <c:v>-4.5180882690347507E-2</c:v>
                </c:pt>
                <c:pt idx="12">
                  <c:v>0.13723095769617716</c:v>
                </c:pt>
                <c:pt idx="13">
                  <c:v>-1.0333194764808324</c:v>
                </c:pt>
                <c:pt idx="14">
                  <c:v>-0.55274074539273099</c:v>
                </c:pt>
                <c:pt idx="15">
                  <c:v>-1.021337334220185</c:v>
                </c:pt>
                <c:pt idx="16">
                  <c:v>-1.0753187728588445</c:v>
                </c:pt>
                <c:pt idx="17">
                  <c:v>-1.1353441305355811</c:v>
                </c:pt>
                <c:pt idx="18">
                  <c:v>-1.3114811579399102</c:v>
                </c:pt>
                <c:pt idx="19">
                  <c:v>-1.7328543798139191</c:v>
                </c:pt>
                <c:pt idx="20">
                  <c:v>-1.3954621663134725</c:v>
                </c:pt>
                <c:pt idx="21">
                  <c:v>-1.1491076557420159</c:v>
                </c:pt>
                <c:pt idx="22">
                  <c:v>-1.5346485952536923</c:v>
                </c:pt>
                <c:pt idx="23">
                  <c:v>-2.7099167345273254</c:v>
                </c:pt>
                <c:pt idx="24">
                  <c:v>-1.8267499412007049</c:v>
                </c:pt>
              </c:numCache>
            </c:numRef>
          </c:val>
          <c:smooth val="0"/>
        </c:ser>
        <c:ser>
          <c:idx val="4"/>
          <c:order val="4"/>
          <c:tx>
            <c:strRef>
              <c:f>Sheet1!$A$6</c:f>
              <c:strCache>
                <c:ptCount val="1"/>
                <c:pt idx="0">
                  <c:v>Y2016</c:v>
                </c:pt>
              </c:strCache>
            </c:strRef>
          </c:tx>
          <c:spPr>
            <a:ln>
              <a:solidFill>
                <a:srgbClr val="FFC000"/>
              </a:solidFill>
            </a:ln>
          </c:spPr>
          <c:marker>
            <c:symbol val="circle"/>
            <c:size val="10"/>
            <c:spPr>
              <a:solidFill>
                <a:schemeClr val="bg1"/>
              </a:solidFill>
              <a:ln>
                <a:solidFill>
                  <a:srgbClr val="FF9933"/>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dLbls>
            <c:dLbl>
              <c:idx val="1"/>
              <c:delete val="1"/>
            </c:dLbl>
            <c:dLbl>
              <c:idx val="3"/>
              <c:delete val="1"/>
            </c:dLbl>
            <c:dLbl>
              <c:idx val="5"/>
              <c:delete val="1"/>
            </c:dLbl>
            <c:dLbl>
              <c:idx val="7"/>
              <c:delete val="1"/>
            </c:dLbl>
            <c:dLbl>
              <c:idx val="9"/>
              <c:delete val="1"/>
            </c:dLbl>
            <c:dLbl>
              <c:idx val="11"/>
              <c:delete val="1"/>
            </c:dLbl>
            <c:dLbl>
              <c:idx val="13"/>
              <c:delete val="1"/>
            </c:dLbl>
            <c:dLbl>
              <c:idx val="15"/>
              <c:delete val="1"/>
            </c:dLbl>
            <c:dLbl>
              <c:idx val="17"/>
              <c:delete val="1"/>
            </c:dLbl>
            <c:dLbl>
              <c:idx val="21"/>
              <c:delete val="1"/>
            </c:dLbl>
            <c:dLbl>
              <c:idx val="23"/>
              <c:delete val="1"/>
            </c:dLbl>
            <c:dLblPos val="t"/>
            <c:showLegendKey val="0"/>
            <c:showVal val="1"/>
            <c:showCatName val="0"/>
            <c:showSerName val="0"/>
            <c:showPercent val="0"/>
            <c:showBubbleSize val="0"/>
            <c:showLeaderLines val="0"/>
          </c:dLbls>
          <c:cat>
            <c:strRef>
              <c:f>Sheet1!$B$1:$Z$1</c:f>
              <c:strCache>
                <c:ptCount val="25"/>
                <c:pt idx="0">
                  <c:v>基点</c:v>
                </c:pt>
                <c:pt idx="1">
                  <c:v>1月中</c:v>
                </c:pt>
                <c:pt idx="2">
                  <c:v>1月</c:v>
                </c:pt>
                <c:pt idx="3">
                  <c:v>2月中</c:v>
                </c:pt>
                <c:pt idx="4">
                  <c:v>2月</c:v>
                </c:pt>
                <c:pt idx="5">
                  <c:v>3月中</c:v>
                </c:pt>
                <c:pt idx="6">
                  <c:v>3月</c:v>
                </c:pt>
                <c:pt idx="7">
                  <c:v>4月中</c:v>
                </c:pt>
                <c:pt idx="8">
                  <c:v>4月</c:v>
                </c:pt>
                <c:pt idx="9">
                  <c:v>5月中</c:v>
                </c:pt>
                <c:pt idx="10">
                  <c:v>5月</c:v>
                </c:pt>
                <c:pt idx="11">
                  <c:v>6月中</c:v>
                </c:pt>
                <c:pt idx="12">
                  <c:v>6月</c:v>
                </c:pt>
                <c:pt idx="13">
                  <c:v>7月中</c:v>
                </c:pt>
                <c:pt idx="14">
                  <c:v>7月</c:v>
                </c:pt>
                <c:pt idx="15">
                  <c:v>8月中</c:v>
                </c:pt>
                <c:pt idx="16">
                  <c:v>8月</c:v>
                </c:pt>
                <c:pt idx="17">
                  <c:v>9月中</c:v>
                </c:pt>
                <c:pt idx="18">
                  <c:v>9月</c:v>
                </c:pt>
                <c:pt idx="19">
                  <c:v>10月中</c:v>
                </c:pt>
                <c:pt idx="20">
                  <c:v>10月</c:v>
                </c:pt>
                <c:pt idx="21">
                  <c:v>11月中</c:v>
                </c:pt>
                <c:pt idx="22">
                  <c:v>11月</c:v>
                </c:pt>
                <c:pt idx="23">
                  <c:v>12月中</c:v>
                </c:pt>
                <c:pt idx="24">
                  <c:v>12月</c:v>
                </c:pt>
              </c:strCache>
            </c:strRef>
          </c:cat>
          <c:val>
            <c:numRef>
              <c:f>Sheet1!$B$6:$Z$6</c:f>
              <c:numCache>
                <c:formatCode>0.00_ </c:formatCode>
                <c:ptCount val="25"/>
                <c:pt idx="0">
                  <c:v>0</c:v>
                </c:pt>
                <c:pt idx="1">
                  <c:v>1.0813453354939706</c:v>
                </c:pt>
                <c:pt idx="2">
                  <c:v>0.93616626749082232</c:v>
                </c:pt>
                <c:pt idx="3">
                  <c:v>0.91393151792577476</c:v>
                </c:pt>
                <c:pt idx="4">
                  <c:v>0.81208522243846959</c:v>
                </c:pt>
                <c:pt idx="5">
                  <c:v>0.82677947566024879</c:v>
                </c:pt>
                <c:pt idx="6">
                  <c:v>0.58861998897972778</c:v>
                </c:pt>
                <c:pt idx="7">
                  <c:v>0.29952884762069504</c:v>
                </c:pt>
                <c:pt idx="8">
                  <c:v>0.32182008850280069</c:v>
                </c:pt>
                <c:pt idx="9">
                  <c:v>-1.2589364375485568E-2</c:v>
                </c:pt>
                <c:pt idx="10">
                  <c:v>-0.32980526538692756</c:v>
                </c:pt>
                <c:pt idx="11">
                  <c:v>-0.90715849137476368</c:v>
                </c:pt>
                <c:pt idx="12">
                  <c:v>-1.1659419591805549</c:v>
                </c:pt>
              </c:numCache>
            </c:numRef>
          </c:val>
          <c:smooth val="0"/>
        </c:ser>
        <c:dLbls>
          <c:showLegendKey val="0"/>
          <c:showVal val="0"/>
          <c:showCatName val="0"/>
          <c:showSerName val="0"/>
          <c:showPercent val="0"/>
          <c:showBubbleSize val="0"/>
        </c:dLbls>
        <c:marker val="1"/>
        <c:smooth val="0"/>
        <c:axId val="260678400"/>
        <c:axId val="260680320"/>
      </c:lineChart>
      <c:catAx>
        <c:axId val="260678400"/>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25427">
            <a:solidFill>
              <a:srgbClr val="808080"/>
            </a:solidFill>
            <a:prstDash val="solid"/>
          </a:ln>
        </c:spPr>
        <c:txPr>
          <a:bodyPr rot="0" vert="horz"/>
          <a:lstStyle/>
          <a:p>
            <a:pPr>
              <a:defRPr b="0"/>
            </a:pPr>
            <a:endParaRPr lang="zh-CN"/>
          </a:p>
        </c:txPr>
        <c:crossAx val="260680320"/>
        <c:crosses val="autoZero"/>
        <c:auto val="1"/>
        <c:lblAlgn val="ctr"/>
        <c:lblOffset val="100"/>
        <c:tickLblSkip val="1"/>
        <c:tickMarkSkip val="1"/>
        <c:noMultiLvlLbl val="0"/>
      </c:catAx>
      <c:valAx>
        <c:axId val="260680320"/>
        <c:scaling>
          <c:orientation val="minMax"/>
          <c:max val="8"/>
          <c:min val="-8"/>
        </c:scaling>
        <c:delete val="0"/>
        <c:axPos val="l"/>
        <c:majorGridlines>
          <c:spPr>
            <a:ln w="13102">
              <a:solidFill>
                <a:schemeClr val="bg1">
                  <a:lumMod val="95000"/>
                </a:schemeClr>
              </a:solidFill>
              <a:prstDash val="solid"/>
            </a:ln>
          </c:spPr>
        </c:majorGridlines>
        <c:numFmt formatCode="0.0_ " sourceLinked="0"/>
        <c:majorTickMark val="none"/>
        <c:minorTickMark val="none"/>
        <c:tickLblPos val="low"/>
        <c:spPr>
          <a:noFill/>
          <a:ln w="39304">
            <a:noFill/>
            <a:prstDash val="solid"/>
          </a:ln>
        </c:spPr>
        <c:txPr>
          <a:bodyPr rot="0" vert="horz"/>
          <a:lstStyle/>
          <a:p>
            <a:pPr>
              <a:defRPr/>
            </a:pPr>
            <a:endParaRPr lang="zh-CN"/>
          </a:p>
        </c:txPr>
        <c:crossAx val="260678400"/>
        <c:crosses val="autoZero"/>
        <c:crossBetween val="between"/>
        <c:majorUnit val="2"/>
      </c:valAx>
      <c:spPr>
        <a:noFill/>
        <a:ln w="25400">
          <a:noFill/>
        </a:ln>
      </c:spPr>
    </c:plotArea>
    <c:legend>
      <c:legendPos val="t"/>
      <c:layout>
        <c:manualLayout>
          <c:xMode val="edge"/>
          <c:yMode val="edge"/>
          <c:x val="4.4996432299044771E-2"/>
          <c:y val="7.0523428216034911E-2"/>
          <c:w val="0.42291983647985487"/>
          <c:h val="6.9057082329161523E-2"/>
        </c:manualLayout>
      </c:layout>
      <c:overlay val="0"/>
    </c:legend>
    <c:plotVisOnly val="1"/>
    <c:dispBlanksAs val="gap"/>
    <c:showDLblsOverMax val="0"/>
  </c:chart>
  <c:spPr>
    <a:noFill/>
    <a:ln>
      <a:no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userShapes r:id="rId2"/>
</c:chartSpace>
</file>

<file path=ppt/charts/chart38.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7619047619047693E-2"/>
          <c:y val="6.7961165048543909E-2"/>
          <c:w val="0.94586831173662256"/>
          <c:h val="0.79932316971011519"/>
        </c:manualLayout>
      </c:layout>
      <c:lineChart>
        <c:grouping val="standard"/>
        <c:varyColors val="0"/>
        <c:ser>
          <c:idx val="0"/>
          <c:order val="0"/>
          <c:tx>
            <c:strRef>
              <c:f>Sheet1!$A$2</c:f>
              <c:strCache>
                <c:ptCount val="1"/>
                <c:pt idx="0">
                  <c:v>Y2011</c:v>
                </c:pt>
              </c:strCache>
            </c:strRef>
          </c:tx>
          <c:spPr>
            <a:ln w="31783">
              <a:solidFill>
                <a:srgbClr val="BFBFBF"/>
              </a:solidFill>
              <a:prstDash val="solid"/>
            </a:ln>
            <a:effectLst/>
          </c:spPr>
          <c:marker>
            <c:symbol val="circle"/>
            <c:size val="10"/>
            <c:spPr>
              <a:solidFill>
                <a:schemeClr val="bg1"/>
              </a:solidFill>
              <a:ln>
                <a:solidFill>
                  <a:srgbClr val="BFBFBF"/>
                </a:solidFill>
                <a:prstDash val="solid"/>
              </a:ln>
              <a:effectLst/>
            </c:spPr>
          </c:marker>
          <c:cat>
            <c:strRef>
              <c:f>Sheet1!$B$1:$Z$1</c:f>
              <c:strCache>
                <c:ptCount val="25"/>
                <c:pt idx="0">
                  <c:v>基点</c:v>
                </c:pt>
                <c:pt idx="1">
                  <c:v>1月中</c:v>
                </c:pt>
                <c:pt idx="2">
                  <c:v>1月</c:v>
                </c:pt>
                <c:pt idx="3">
                  <c:v>2月中</c:v>
                </c:pt>
                <c:pt idx="4">
                  <c:v>2月</c:v>
                </c:pt>
                <c:pt idx="5">
                  <c:v>3月中</c:v>
                </c:pt>
                <c:pt idx="6">
                  <c:v>3月</c:v>
                </c:pt>
                <c:pt idx="7">
                  <c:v>4月中</c:v>
                </c:pt>
                <c:pt idx="8">
                  <c:v>4月</c:v>
                </c:pt>
                <c:pt idx="9">
                  <c:v>5月中</c:v>
                </c:pt>
                <c:pt idx="10">
                  <c:v>5月</c:v>
                </c:pt>
                <c:pt idx="11">
                  <c:v>6月中</c:v>
                </c:pt>
                <c:pt idx="12">
                  <c:v>6月</c:v>
                </c:pt>
                <c:pt idx="13">
                  <c:v>7月中</c:v>
                </c:pt>
                <c:pt idx="14">
                  <c:v>7月</c:v>
                </c:pt>
                <c:pt idx="15">
                  <c:v>8月中</c:v>
                </c:pt>
                <c:pt idx="16">
                  <c:v>8月</c:v>
                </c:pt>
                <c:pt idx="17">
                  <c:v>9月中</c:v>
                </c:pt>
                <c:pt idx="18">
                  <c:v>9月</c:v>
                </c:pt>
                <c:pt idx="19">
                  <c:v>10月中</c:v>
                </c:pt>
                <c:pt idx="20">
                  <c:v>10月</c:v>
                </c:pt>
                <c:pt idx="21">
                  <c:v>11月中</c:v>
                </c:pt>
                <c:pt idx="22">
                  <c:v>11月</c:v>
                </c:pt>
                <c:pt idx="23">
                  <c:v>12月中</c:v>
                </c:pt>
                <c:pt idx="24">
                  <c:v>12月</c:v>
                </c:pt>
              </c:strCache>
            </c:strRef>
          </c:cat>
          <c:val>
            <c:numRef>
              <c:f>Sheet1!$B$2:$Z$2</c:f>
            </c:numRef>
          </c:val>
          <c:smooth val="0"/>
        </c:ser>
        <c:ser>
          <c:idx val="1"/>
          <c:order val="1"/>
          <c:tx>
            <c:strRef>
              <c:f>Sheet1!$A$3</c:f>
              <c:strCache>
                <c:ptCount val="1"/>
                <c:pt idx="0">
                  <c:v>Y2013</c:v>
                </c:pt>
              </c:strCache>
            </c:strRef>
          </c:tx>
          <c:spPr>
            <a:ln w="31783" cmpd="sng">
              <a:solidFill>
                <a:schemeClr val="bg1">
                  <a:lumMod val="75000"/>
                </a:schemeClr>
              </a:solidFill>
            </a:ln>
            <a:effectLst/>
          </c:spPr>
          <c:marker>
            <c:symbol val="circle"/>
            <c:size val="9"/>
            <c:spPr>
              <a:solidFill>
                <a:schemeClr val="bg1"/>
              </a:solidFill>
              <a:ln>
                <a:solidFill>
                  <a:schemeClr val="bg1">
                    <a:lumMod val="75000"/>
                  </a:schemeClr>
                </a:solidFill>
              </a:ln>
              <a:effectLst/>
            </c:spPr>
          </c:marker>
          <c:dPt>
            <c:idx val="0"/>
            <c:marker>
              <c:symbol val="circle"/>
              <c:size val="10"/>
            </c:marker>
            <c:bubble3D val="0"/>
          </c:dPt>
          <c:dPt>
            <c:idx val="1"/>
            <c:marker>
              <c:symbol val="circle"/>
              <c:size val="7"/>
            </c:marker>
            <c:bubble3D val="0"/>
          </c:dPt>
          <c:dPt>
            <c:idx val="2"/>
            <c:marker>
              <c:symbol val="circle"/>
              <c:size val="10"/>
            </c:marker>
            <c:bubble3D val="0"/>
          </c:dPt>
          <c:dPt>
            <c:idx val="3"/>
            <c:marker>
              <c:symbol val="circle"/>
              <c:size val="7"/>
            </c:marker>
            <c:bubble3D val="0"/>
          </c:dPt>
          <c:dPt>
            <c:idx val="4"/>
            <c:marker>
              <c:symbol val="circle"/>
              <c:size val="10"/>
            </c:marker>
            <c:bubble3D val="0"/>
          </c:dPt>
          <c:dPt>
            <c:idx val="5"/>
            <c:marker>
              <c:symbol val="circle"/>
              <c:size val="7"/>
            </c:marker>
            <c:bubble3D val="0"/>
          </c:dPt>
          <c:dPt>
            <c:idx val="6"/>
            <c:marker>
              <c:symbol val="circle"/>
              <c:size val="10"/>
            </c:marker>
            <c:bubble3D val="0"/>
          </c:dPt>
          <c:dPt>
            <c:idx val="7"/>
            <c:marker>
              <c:symbol val="circle"/>
              <c:size val="7"/>
            </c:marker>
            <c:bubble3D val="0"/>
          </c:dPt>
          <c:dPt>
            <c:idx val="8"/>
            <c:marker>
              <c:symbol val="circle"/>
              <c:size val="10"/>
            </c:marker>
            <c:bubble3D val="0"/>
          </c:dPt>
          <c:dPt>
            <c:idx val="9"/>
            <c:marker>
              <c:symbol val="circle"/>
              <c:size val="7"/>
            </c:marker>
            <c:bubble3D val="0"/>
          </c:dPt>
          <c:dPt>
            <c:idx val="10"/>
            <c:marker>
              <c:symbol val="circle"/>
              <c:size val="10"/>
            </c:marker>
            <c:bubble3D val="0"/>
          </c:dPt>
          <c:dPt>
            <c:idx val="11"/>
            <c:marker>
              <c:symbol val="circle"/>
              <c:size val="7"/>
            </c:marker>
            <c:bubble3D val="0"/>
          </c:dPt>
          <c:dPt>
            <c:idx val="12"/>
            <c:marker>
              <c:symbol val="circle"/>
              <c:size val="10"/>
            </c:marker>
            <c:bubble3D val="0"/>
          </c:dPt>
          <c:dPt>
            <c:idx val="13"/>
            <c:marker>
              <c:symbol val="circle"/>
              <c:size val="7"/>
            </c:marker>
            <c:bubble3D val="0"/>
          </c:dPt>
          <c:dPt>
            <c:idx val="14"/>
            <c:marker>
              <c:symbol val="circle"/>
              <c:size val="10"/>
            </c:marker>
            <c:bubble3D val="0"/>
          </c:dPt>
          <c:dPt>
            <c:idx val="15"/>
            <c:marker>
              <c:symbol val="circle"/>
              <c:size val="7"/>
            </c:marker>
            <c:bubble3D val="0"/>
          </c:dPt>
          <c:dPt>
            <c:idx val="16"/>
            <c:marker>
              <c:symbol val="circle"/>
              <c:size val="10"/>
            </c:marker>
            <c:bubble3D val="0"/>
          </c:dPt>
          <c:dPt>
            <c:idx val="17"/>
            <c:marker>
              <c:symbol val="circle"/>
              <c:size val="7"/>
            </c:marker>
            <c:bubble3D val="0"/>
          </c:dPt>
          <c:dPt>
            <c:idx val="18"/>
            <c:marker>
              <c:symbol val="circle"/>
              <c:size val="10"/>
            </c:marker>
            <c:bubble3D val="0"/>
          </c:dPt>
          <c:dPt>
            <c:idx val="19"/>
            <c:marker>
              <c:symbol val="circle"/>
              <c:size val="7"/>
            </c:marker>
            <c:bubble3D val="0"/>
          </c:dPt>
          <c:dPt>
            <c:idx val="20"/>
            <c:marker>
              <c:symbol val="circle"/>
              <c:size val="10"/>
            </c:marker>
            <c:bubble3D val="0"/>
          </c:dPt>
          <c:dPt>
            <c:idx val="21"/>
            <c:marker>
              <c:symbol val="circle"/>
              <c:size val="7"/>
            </c:marker>
            <c:bubble3D val="0"/>
          </c:dPt>
          <c:dPt>
            <c:idx val="22"/>
            <c:marker>
              <c:symbol val="circle"/>
              <c:size val="10"/>
            </c:marker>
            <c:bubble3D val="0"/>
          </c:dPt>
          <c:dPt>
            <c:idx val="23"/>
            <c:marker>
              <c:symbol val="circle"/>
              <c:size val="7"/>
            </c:marker>
            <c:bubble3D val="0"/>
          </c:dPt>
          <c:dPt>
            <c:idx val="24"/>
            <c:marker>
              <c:symbol val="circle"/>
              <c:size val="10"/>
            </c:marker>
            <c:bubble3D val="0"/>
          </c:dPt>
          <c:cat>
            <c:strRef>
              <c:f>Sheet1!$B$1:$Z$1</c:f>
              <c:strCache>
                <c:ptCount val="25"/>
                <c:pt idx="0">
                  <c:v>基点</c:v>
                </c:pt>
                <c:pt idx="1">
                  <c:v>1月中</c:v>
                </c:pt>
                <c:pt idx="2">
                  <c:v>1月</c:v>
                </c:pt>
                <c:pt idx="3">
                  <c:v>2月中</c:v>
                </c:pt>
                <c:pt idx="4">
                  <c:v>2月</c:v>
                </c:pt>
                <c:pt idx="5">
                  <c:v>3月中</c:v>
                </c:pt>
                <c:pt idx="6">
                  <c:v>3月</c:v>
                </c:pt>
                <c:pt idx="7">
                  <c:v>4月中</c:v>
                </c:pt>
                <c:pt idx="8">
                  <c:v>4月</c:v>
                </c:pt>
                <c:pt idx="9">
                  <c:v>5月中</c:v>
                </c:pt>
                <c:pt idx="10">
                  <c:v>5月</c:v>
                </c:pt>
                <c:pt idx="11">
                  <c:v>6月中</c:v>
                </c:pt>
                <c:pt idx="12">
                  <c:v>6月</c:v>
                </c:pt>
                <c:pt idx="13">
                  <c:v>7月中</c:v>
                </c:pt>
                <c:pt idx="14">
                  <c:v>7月</c:v>
                </c:pt>
                <c:pt idx="15">
                  <c:v>8月中</c:v>
                </c:pt>
                <c:pt idx="16">
                  <c:v>8月</c:v>
                </c:pt>
                <c:pt idx="17">
                  <c:v>9月中</c:v>
                </c:pt>
                <c:pt idx="18">
                  <c:v>9月</c:v>
                </c:pt>
                <c:pt idx="19">
                  <c:v>10月中</c:v>
                </c:pt>
                <c:pt idx="20">
                  <c:v>10月</c:v>
                </c:pt>
                <c:pt idx="21">
                  <c:v>11月中</c:v>
                </c:pt>
                <c:pt idx="22">
                  <c:v>11月</c:v>
                </c:pt>
                <c:pt idx="23">
                  <c:v>12月中</c:v>
                </c:pt>
                <c:pt idx="24">
                  <c:v>12月</c:v>
                </c:pt>
              </c:strCache>
            </c:strRef>
          </c:cat>
          <c:val>
            <c:numRef>
              <c:f>Sheet1!$B$3:$Z$3</c:f>
              <c:numCache>
                <c:formatCode>0.00_ </c:formatCode>
                <c:ptCount val="25"/>
                <c:pt idx="0">
                  <c:v>0</c:v>
                </c:pt>
                <c:pt idx="1">
                  <c:v>-3.396762765648198</c:v>
                </c:pt>
                <c:pt idx="2">
                  <c:v>-2.3309398839626794</c:v>
                </c:pt>
                <c:pt idx="3">
                  <c:v>1.49792426113429</c:v>
                </c:pt>
                <c:pt idx="4">
                  <c:v>2.0519669237896698</c:v>
                </c:pt>
                <c:pt idx="5">
                  <c:v>-0.22046583239438977</c:v>
                </c:pt>
                <c:pt idx="6">
                  <c:v>0.68407490131678905</c:v>
                </c:pt>
                <c:pt idx="7">
                  <c:v>1.0116870535665567</c:v>
                </c:pt>
                <c:pt idx="8">
                  <c:v>-0.68543695041454189</c:v>
                </c:pt>
                <c:pt idx="9">
                  <c:v>-0.31951457454185705</c:v>
                </c:pt>
                <c:pt idx="10">
                  <c:v>-2.1473633465605713</c:v>
                </c:pt>
                <c:pt idx="11">
                  <c:v>0.5486809362244216</c:v>
                </c:pt>
                <c:pt idx="12">
                  <c:v>3.3491576625212627</c:v>
                </c:pt>
                <c:pt idx="13">
                  <c:v>3.5614649645115737</c:v>
                </c:pt>
                <c:pt idx="14">
                  <c:v>4.1282719344193364</c:v>
                </c:pt>
                <c:pt idx="15">
                  <c:v>-0.15577273983244933</c:v>
                </c:pt>
                <c:pt idx="16">
                  <c:v>-0.26880762013464787</c:v>
                </c:pt>
                <c:pt idx="17">
                  <c:v>1.4800452691502874</c:v>
                </c:pt>
                <c:pt idx="18">
                  <c:v>-1.0161910155354281</c:v>
                </c:pt>
                <c:pt idx="19">
                  <c:v>2.6902684071568705</c:v>
                </c:pt>
                <c:pt idx="20">
                  <c:v>2.8789388184202735E-2</c:v>
                </c:pt>
                <c:pt idx="21">
                  <c:v>0.28307520539940789</c:v>
                </c:pt>
                <c:pt idx="22">
                  <c:v>0.4551216149216275</c:v>
                </c:pt>
                <c:pt idx="23">
                  <c:v>1.0408698125248916</c:v>
                </c:pt>
                <c:pt idx="24">
                  <c:v>1.2816453268169159</c:v>
                </c:pt>
              </c:numCache>
            </c:numRef>
          </c:val>
          <c:smooth val="0"/>
        </c:ser>
        <c:ser>
          <c:idx val="2"/>
          <c:order val="2"/>
          <c:tx>
            <c:strRef>
              <c:f>Sheet1!$A$4</c:f>
              <c:strCache>
                <c:ptCount val="1"/>
                <c:pt idx="0">
                  <c:v>Y2014</c:v>
                </c:pt>
              </c:strCache>
            </c:strRef>
          </c:tx>
          <c:spPr>
            <a:ln>
              <a:solidFill>
                <a:srgbClr val="00A4DE"/>
              </a:solidFill>
            </a:ln>
          </c:spPr>
          <c:marker>
            <c:symbol val="circle"/>
            <c:size val="10"/>
            <c:spPr>
              <a:solidFill>
                <a:prstClr val="white"/>
              </a:solidFill>
              <a:ln w="9525">
                <a:solidFill>
                  <a:srgbClr val="00A4DE"/>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1月中</c:v>
                </c:pt>
                <c:pt idx="2">
                  <c:v>1月</c:v>
                </c:pt>
                <c:pt idx="3">
                  <c:v>2月中</c:v>
                </c:pt>
                <c:pt idx="4">
                  <c:v>2月</c:v>
                </c:pt>
                <c:pt idx="5">
                  <c:v>3月中</c:v>
                </c:pt>
                <c:pt idx="6">
                  <c:v>3月</c:v>
                </c:pt>
                <c:pt idx="7">
                  <c:v>4月中</c:v>
                </c:pt>
                <c:pt idx="8">
                  <c:v>4月</c:v>
                </c:pt>
                <c:pt idx="9">
                  <c:v>5月中</c:v>
                </c:pt>
                <c:pt idx="10">
                  <c:v>5月</c:v>
                </c:pt>
                <c:pt idx="11">
                  <c:v>6月中</c:v>
                </c:pt>
                <c:pt idx="12">
                  <c:v>6月</c:v>
                </c:pt>
                <c:pt idx="13">
                  <c:v>7月中</c:v>
                </c:pt>
                <c:pt idx="14">
                  <c:v>7月</c:v>
                </c:pt>
                <c:pt idx="15">
                  <c:v>8月中</c:v>
                </c:pt>
                <c:pt idx="16">
                  <c:v>8月</c:v>
                </c:pt>
                <c:pt idx="17">
                  <c:v>9月中</c:v>
                </c:pt>
                <c:pt idx="18">
                  <c:v>9月</c:v>
                </c:pt>
                <c:pt idx="19">
                  <c:v>10月中</c:v>
                </c:pt>
                <c:pt idx="20">
                  <c:v>10月</c:v>
                </c:pt>
                <c:pt idx="21">
                  <c:v>11月中</c:v>
                </c:pt>
                <c:pt idx="22">
                  <c:v>11月</c:v>
                </c:pt>
                <c:pt idx="23">
                  <c:v>12月中</c:v>
                </c:pt>
                <c:pt idx="24">
                  <c:v>12月</c:v>
                </c:pt>
              </c:strCache>
            </c:strRef>
          </c:cat>
          <c:val>
            <c:numRef>
              <c:f>Sheet1!$B$4:$Z$4</c:f>
              <c:numCache>
                <c:formatCode>0.00_ </c:formatCode>
                <c:ptCount val="25"/>
                <c:pt idx="0">
                  <c:v>0</c:v>
                </c:pt>
                <c:pt idx="1">
                  <c:v>-1.8901999560893779</c:v>
                </c:pt>
                <c:pt idx="2">
                  <c:v>-0.2447798685352276</c:v>
                </c:pt>
                <c:pt idx="3">
                  <c:v>-1.957590286752553</c:v>
                </c:pt>
                <c:pt idx="4">
                  <c:v>-2.7184535316797098</c:v>
                </c:pt>
                <c:pt idx="5">
                  <c:v>1.8737782208987142</c:v>
                </c:pt>
                <c:pt idx="6">
                  <c:v>1.4728867359428355</c:v>
                </c:pt>
                <c:pt idx="7">
                  <c:v>1.4218509552736736</c:v>
                </c:pt>
                <c:pt idx="8">
                  <c:v>0.83004206931418523</c:v>
                </c:pt>
                <c:pt idx="9">
                  <c:v>0.42371300818084823</c:v>
                </c:pt>
                <c:pt idx="10">
                  <c:v>1.6379377703069409</c:v>
                </c:pt>
                <c:pt idx="11">
                  <c:v>1.4635801670270787</c:v>
                </c:pt>
                <c:pt idx="12">
                  <c:v>1.1978837596329228</c:v>
                </c:pt>
                <c:pt idx="13">
                  <c:v>2.5588157589788274</c:v>
                </c:pt>
                <c:pt idx="14">
                  <c:v>2.9555010453424568</c:v>
                </c:pt>
                <c:pt idx="15">
                  <c:v>3.5127046927602601</c:v>
                </c:pt>
                <c:pt idx="16">
                  <c:v>3.3182628773366085</c:v>
                </c:pt>
                <c:pt idx="17">
                  <c:v>2.5575379015427835</c:v>
                </c:pt>
                <c:pt idx="18">
                  <c:v>2.327041910986094</c:v>
                </c:pt>
                <c:pt idx="19">
                  <c:v>2.5232636445382539E-3</c:v>
                </c:pt>
                <c:pt idx="20">
                  <c:v>-0.77103617305298577</c:v>
                </c:pt>
                <c:pt idx="21">
                  <c:v>-0.57521992824823842</c:v>
                </c:pt>
                <c:pt idx="22">
                  <c:v>-1.2097010505100814</c:v>
                </c:pt>
                <c:pt idx="23">
                  <c:v>-3.6572934721481598</c:v>
                </c:pt>
                <c:pt idx="24">
                  <c:v>-1.2170211726905467</c:v>
                </c:pt>
              </c:numCache>
            </c:numRef>
          </c:val>
          <c:smooth val="0"/>
        </c:ser>
        <c:ser>
          <c:idx val="3"/>
          <c:order val="3"/>
          <c:tx>
            <c:strRef>
              <c:f>Sheet1!$A$5</c:f>
              <c:strCache>
                <c:ptCount val="1"/>
                <c:pt idx="0">
                  <c:v>Y2015</c:v>
                </c:pt>
              </c:strCache>
            </c:strRef>
          </c:tx>
          <c:spPr>
            <a:ln>
              <a:solidFill>
                <a:srgbClr val="92D050"/>
              </a:solidFill>
            </a:ln>
          </c:spPr>
          <c:marker>
            <c:symbol val="circle"/>
            <c:size val="10"/>
            <c:spPr>
              <a:solidFill>
                <a:schemeClr val="bg1"/>
              </a:solidFill>
              <a:ln>
                <a:solidFill>
                  <a:srgbClr val="92D050"/>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1月中</c:v>
                </c:pt>
                <c:pt idx="2">
                  <c:v>1月</c:v>
                </c:pt>
                <c:pt idx="3">
                  <c:v>2月中</c:v>
                </c:pt>
                <c:pt idx="4">
                  <c:v>2月</c:v>
                </c:pt>
                <c:pt idx="5">
                  <c:v>3月中</c:v>
                </c:pt>
                <c:pt idx="6">
                  <c:v>3月</c:v>
                </c:pt>
                <c:pt idx="7">
                  <c:v>4月中</c:v>
                </c:pt>
                <c:pt idx="8">
                  <c:v>4月</c:v>
                </c:pt>
                <c:pt idx="9">
                  <c:v>5月中</c:v>
                </c:pt>
                <c:pt idx="10">
                  <c:v>5月</c:v>
                </c:pt>
                <c:pt idx="11">
                  <c:v>6月中</c:v>
                </c:pt>
                <c:pt idx="12">
                  <c:v>6月</c:v>
                </c:pt>
                <c:pt idx="13">
                  <c:v>7月中</c:v>
                </c:pt>
                <c:pt idx="14">
                  <c:v>7月</c:v>
                </c:pt>
                <c:pt idx="15">
                  <c:v>8月中</c:v>
                </c:pt>
                <c:pt idx="16">
                  <c:v>8月</c:v>
                </c:pt>
                <c:pt idx="17">
                  <c:v>9月中</c:v>
                </c:pt>
                <c:pt idx="18">
                  <c:v>9月</c:v>
                </c:pt>
                <c:pt idx="19">
                  <c:v>10月中</c:v>
                </c:pt>
                <c:pt idx="20">
                  <c:v>10月</c:v>
                </c:pt>
                <c:pt idx="21">
                  <c:v>11月中</c:v>
                </c:pt>
                <c:pt idx="22">
                  <c:v>11月</c:v>
                </c:pt>
                <c:pt idx="23">
                  <c:v>12月中</c:v>
                </c:pt>
                <c:pt idx="24">
                  <c:v>12月</c:v>
                </c:pt>
              </c:strCache>
            </c:strRef>
          </c:cat>
          <c:val>
            <c:numRef>
              <c:f>Sheet1!$B$5:$Z$5</c:f>
              <c:numCache>
                <c:formatCode>0.00_ </c:formatCode>
                <c:ptCount val="25"/>
                <c:pt idx="0">
                  <c:v>0</c:v>
                </c:pt>
                <c:pt idx="1">
                  <c:v>-1.4052141846223387</c:v>
                </c:pt>
                <c:pt idx="2">
                  <c:v>-1.2009351614047814</c:v>
                </c:pt>
                <c:pt idx="3">
                  <c:v>-0.90656105403537079</c:v>
                </c:pt>
                <c:pt idx="4">
                  <c:v>-1.1784428979481731</c:v>
                </c:pt>
                <c:pt idx="5">
                  <c:v>1.8099135016447221E-2</c:v>
                </c:pt>
                <c:pt idx="6">
                  <c:v>-4.1624117026006768E-2</c:v>
                </c:pt>
                <c:pt idx="7">
                  <c:v>-0.2823969593190534</c:v>
                </c:pt>
                <c:pt idx="8">
                  <c:v>-0.84841679233544909</c:v>
                </c:pt>
                <c:pt idx="9">
                  <c:v>1.7008554864003766</c:v>
                </c:pt>
                <c:pt idx="10">
                  <c:v>1.2364532606638612</c:v>
                </c:pt>
                <c:pt idx="11">
                  <c:v>1.4468057151962199</c:v>
                </c:pt>
                <c:pt idx="12">
                  <c:v>0.62765875137633653</c:v>
                </c:pt>
                <c:pt idx="13">
                  <c:v>2.004484965446629</c:v>
                </c:pt>
                <c:pt idx="14">
                  <c:v>1.4032787632484167</c:v>
                </c:pt>
                <c:pt idx="15">
                  <c:v>2.9260996366411662</c:v>
                </c:pt>
                <c:pt idx="16">
                  <c:v>2.0326418937860247</c:v>
                </c:pt>
                <c:pt idx="17">
                  <c:v>2.2400355651038373</c:v>
                </c:pt>
                <c:pt idx="18">
                  <c:v>-0.58515816534668863</c:v>
                </c:pt>
                <c:pt idx="19">
                  <c:v>0.46702425581686136</c:v>
                </c:pt>
                <c:pt idx="20">
                  <c:v>-1.5910450712609103</c:v>
                </c:pt>
                <c:pt idx="21">
                  <c:v>-1.9826945077305647</c:v>
                </c:pt>
                <c:pt idx="22">
                  <c:v>-2.4143245864303386</c:v>
                </c:pt>
                <c:pt idx="23">
                  <c:v>-4.3833388444261772</c:v>
                </c:pt>
                <c:pt idx="24">
                  <c:v>-3.0050427225159604</c:v>
                </c:pt>
              </c:numCache>
            </c:numRef>
          </c:val>
          <c:smooth val="0"/>
        </c:ser>
        <c:ser>
          <c:idx val="4"/>
          <c:order val="4"/>
          <c:tx>
            <c:strRef>
              <c:f>Sheet1!$A$6</c:f>
              <c:strCache>
                <c:ptCount val="1"/>
                <c:pt idx="0">
                  <c:v>Y2016</c:v>
                </c:pt>
              </c:strCache>
            </c:strRef>
          </c:tx>
          <c:spPr>
            <a:ln>
              <a:solidFill>
                <a:srgbClr val="FF9933"/>
              </a:solidFill>
            </a:ln>
          </c:spPr>
          <c:marker>
            <c:symbol val="circle"/>
            <c:size val="10"/>
            <c:spPr>
              <a:solidFill>
                <a:schemeClr val="bg1"/>
              </a:solidFill>
              <a:ln>
                <a:solidFill>
                  <a:srgbClr val="FF9933"/>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dLbls>
            <c:dLbl>
              <c:idx val="1"/>
              <c:delete val="1"/>
            </c:dLbl>
            <c:dLbl>
              <c:idx val="3"/>
              <c:delete val="1"/>
            </c:dLbl>
            <c:dLbl>
              <c:idx val="5"/>
              <c:delete val="1"/>
            </c:dLbl>
            <c:dLbl>
              <c:idx val="7"/>
              <c:delete val="1"/>
            </c:dLbl>
            <c:dLbl>
              <c:idx val="9"/>
              <c:delete val="1"/>
            </c:dLbl>
            <c:dLbl>
              <c:idx val="11"/>
              <c:delete val="1"/>
            </c:dLbl>
            <c:dLbl>
              <c:idx val="13"/>
              <c:delete val="1"/>
            </c:dLbl>
            <c:dLbl>
              <c:idx val="15"/>
              <c:delete val="1"/>
            </c:dLbl>
            <c:dLbl>
              <c:idx val="17"/>
              <c:delete val="1"/>
            </c:dLbl>
            <c:dLbl>
              <c:idx val="19"/>
              <c:delete val="1"/>
            </c:dLbl>
            <c:dLbl>
              <c:idx val="21"/>
              <c:delete val="1"/>
            </c:dLbl>
            <c:dLblPos val="t"/>
            <c:showLegendKey val="0"/>
            <c:showVal val="1"/>
            <c:showCatName val="0"/>
            <c:showSerName val="0"/>
            <c:showPercent val="0"/>
            <c:showBubbleSize val="0"/>
            <c:showLeaderLines val="0"/>
          </c:dLbls>
          <c:cat>
            <c:strRef>
              <c:f>Sheet1!$B$1:$Z$1</c:f>
              <c:strCache>
                <c:ptCount val="25"/>
                <c:pt idx="0">
                  <c:v>基点</c:v>
                </c:pt>
                <c:pt idx="1">
                  <c:v>1月中</c:v>
                </c:pt>
                <c:pt idx="2">
                  <c:v>1月</c:v>
                </c:pt>
                <c:pt idx="3">
                  <c:v>2月中</c:v>
                </c:pt>
                <c:pt idx="4">
                  <c:v>2月</c:v>
                </c:pt>
                <c:pt idx="5">
                  <c:v>3月中</c:v>
                </c:pt>
                <c:pt idx="6">
                  <c:v>3月</c:v>
                </c:pt>
                <c:pt idx="7">
                  <c:v>4月中</c:v>
                </c:pt>
                <c:pt idx="8">
                  <c:v>4月</c:v>
                </c:pt>
                <c:pt idx="9">
                  <c:v>5月中</c:v>
                </c:pt>
                <c:pt idx="10">
                  <c:v>5月</c:v>
                </c:pt>
                <c:pt idx="11">
                  <c:v>6月中</c:v>
                </c:pt>
                <c:pt idx="12">
                  <c:v>6月</c:v>
                </c:pt>
                <c:pt idx="13">
                  <c:v>7月中</c:v>
                </c:pt>
                <c:pt idx="14">
                  <c:v>7月</c:v>
                </c:pt>
                <c:pt idx="15">
                  <c:v>8月中</c:v>
                </c:pt>
                <c:pt idx="16">
                  <c:v>8月</c:v>
                </c:pt>
                <c:pt idx="17">
                  <c:v>9月中</c:v>
                </c:pt>
                <c:pt idx="18">
                  <c:v>9月</c:v>
                </c:pt>
                <c:pt idx="19">
                  <c:v>10月中</c:v>
                </c:pt>
                <c:pt idx="20">
                  <c:v>10月</c:v>
                </c:pt>
                <c:pt idx="21">
                  <c:v>11月中</c:v>
                </c:pt>
                <c:pt idx="22">
                  <c:v>11月</c:v>
                </c:pt>
                <c:pt idx="23">
                  <c:v>12月中</c:v>
                </c:pt>
                <c:pt idx="24">
                  <c:v>12月</c:v>
                </c:pt>
              </c:strCache>
            </c:strRef>
          </c:cat>
          <c:val>
            <c:numRef>
              <c:f>Sheet1!$B$6:$Z$6</c:f>
              <c:numCache>
                <c:formatCode>0.00_ </c:formatCode>
                <c:ptCount val="25"/>
                <c:pt idx="0">
                  <c:v>0</c:v>
                </c:pt>
                <c:pt idx="1">
                  <c:v>-5.7578055848875209</c:v>
                </c:pt>
                <c:pt idx="2">
                  <c:v>-5.6362951565685604</c:v>
                </c:pt>
                <c:pt idx="3">
                  <c:v>-3.1669566017198947</c:v>
                </c:pt>
                <c:pt idx="4">
                  <c:v>-3.0346586900928507</c:v>
                </c:pt>
                <c:pt idx="5">
                  <c:v>-4.8976583080178493</c:v>
                </c:pt>
                <c:pt idx="6">
                  <c:v>-4.8697406448170444</c:v>
                </c:pt>
                <c:pt idx="7">
                  <c:v>-4.478740225511868</c:v>
                </c:pt>
                <c:pt idx="8">
                  <c:v>-4.4356612520009548</c:v>
                </c:pt>
                <c:pt idx="9">
                  <c:v>-0.13247803824574245</c:v>
                </c:pt>
                <c:pt idx="10">
                  <c:v>-1.3257633306300143</c:v>
                </c:pt>
                <c:pt idx="11">
                  <c:v>-0.93209071643817198</c:v>
                </c:pt>
                <c:pt idx="12">
                  <c:v>-0.91322790533809872</c:v>
                </c:pt>
              </c:numCache>
            </c:numRef>
          </c:val>
          <c:smooth val="0"/>
        </c:ser>
        <c:dLbls>
          <c:showLegendKey val="0"/>
          <c:showVal val="0"/>
          <c:showCatName val="0"/>
          <c:showSerName val="0"/>
          <c:showPercent val="0"/>
          <c:showBubbleSize val="0"/>
        </c:dLbls>
        <c:marker val="1"/>
        <c:smooth val="0"/>
        <c:axId val="259212032"/>
        <c:axId val="259213568"/>
      </c:lineChart>
      <c:catAx>
        <c:axId val="259212032"/>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25427">
            <a:solidFill>
              <a:srgbClr val="808080"/>
            </a:solidFill>
            <a:prstDash val="solid"/>
          </a:ln>
        </c:spPr>
        <c:txPr>
          <a:bodyPr rot="0" vert="horz"/>
          <a:lstStyle/>
          <a:p>
            <a:pPr>
              <a:defRPr b="0"/>
            </a:pPr>
            <a:endParaRPr lang="zh-CN"/>
          </a:p>
        </c:txPr>
        <c:crossAx val="259213568"/>
        <c:crosses val="autoZero"/>
        <c:auto val="1"/>
        <c:lblAlgn val="ctr"/>
        <c:lblOffset val="100"/>
        <c:tickLblSkip val="1"/>
        <c:tickMarkSkip val="1"/>
        <c:noMultiLvlLbl val="0"/>
      </c:catAx>
      <c:valAx>
        <c:axId val="259213568"/>
        <c:scaling>
          <c:orientation val="minMax"/>
          <c:max val="10"/>
          <c:min val="-10"/>
        </c:scaling>
        <c:delete val="0"/>
        <c:axPos val="l"/>
        <c:majorGridlines>
          <c:spPr>
            <a:ln w="13102">
              <a:solidFill>
                <a:schemeClr val="bg1">
                  <a:lumMod val="95000"/>
                </a:schemeClr>
              </a:solidFill>
              <a:prstDash val="solid"/>
            </a:ln>
          </c:spPr>
        </c:majorGridlines>
        <c:numFmt formatCode="0.0_ " sourceLinked="0"/>
        <c:majorTickMark val="none"/>
        <c:minorTickMark val="none"/>
        <c:tickLblPos val="low"/>
        <c:spPr>
          <a:noFill/>
          <a:ln w="39304">
            <a:noFill/>
            <a:prstDash val="solid"/>
          </a:ln>
        </c:spPr>
        <c:txPr>
          <a:bodyPr rot="0" vert="horz"/>
          <a:lstStyle/>
          <a:p>
            <a:pPr>
              <a:defRPr/>
            </a:pPr>
            <a:endParaRPr lang="zh-CN"/>
          </a:p>
        </c:txPr>
        <c:crossAx val="259212032"/>
        <c:crosses val="autoZero"/>
        <c:crossBetween val="between"/>
        <c:majorUnit val="4"/>
      </c:valAx>
      <c:spPr>
        <a:noFill/>
        <a:ln w="25409">
          <a:noFill/>
        </a:ln>
      </c:spPr>
    </c:plotArea>
    <c:legend>
      <c:legendPos val="t"/>
      <c:layout>
        <c:manualLayout>
          <c:xMode val="edge"/>
          <c:yMode val="edge"/>
          <c:x val="4.6652985305970611E-2"/>
          <c:y val="7.0523428216034911E-2"/>
          <c:w val="0.41929319858639447"/>
          <c:h val="6.9057082329161523E-2"/>
        </c:manualLayout>
      </c:layout>
      <c:overlay val="0"/>
    </c:legend>
    <c:plotVisOnly val="1"/>
    <c:dispBlanksAs val="gap"/>
    <c:showDLblsOverMax val="0"/>
  </c:chart>
  <c:spPr>
    <a:noFill/>
    <a:ln>
      <a:no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userShapes r:id="rId2"/>
</c:chartSpace>
</file>

<file path=ppt/charts/chart39.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4446098952077018E-2"/>
          <c:y val="7.6776482380248992E-2"/>
          <c:w val="0.95203338085739397"/>
          <c:h val="0.79528214924312257"/>
        </c:manualLayout>
      </c:layout>
      <c:lineChart>
        <c:grouping val="standard"/>
        <c:varyColors val="0"/>
        <c:ser>
          <c:idx val="0"/>
          <c:order val="0"/>
          <c:tx>
            <c:strRef>
              <c:f>Sheet1!$A$2</c:f>
              <c:strCache>
                <c:ptCount val="1"/>
                <c:pt idx="0">
                  <c:v>Y2011</c:v>
                </c:pt>
              </c:strCache>
            </c:strRef>
          </c:tx>
          <c:spPr>
            <a:ln w="31783">
              <a:solidFill>
                <a:srgbClr val="BFBFBF"/>
              </a:solidFill>
              <a:prstDash val="solid"/>
            </a:ln>
            <a:effectLst/>
          </c:spPr>
          <c:marker>
            <c:symbol val="circle"/>
            <c:size val="10"/>
            <c:spPr>
              <a:solidFill>
                <a:schemeClr val="bg1"/>
              </a:solidFill>
              <a:ln w="9525">
                <a:solidFill>
                  <a:srgbClr val="BFBFBF"/>
                </a:solidFill>
              </a:ln>
              <a:effectLst/>
            </c:spPr>
          </c:marker>
          <c:cat>
            <c:strRef>
              <c:f>Sheet1!$B$1:$Z$1</c:f>
              <c:strCache>
                <c:ptCount val="25"/>
                <c:pt idx="0">
                  <c:v>基点</c:v>
                </c:pt>
                <c:pt idx="1">
                  <c:v>1月中</c:v>
                </c:pt>
                <c:pt idx="2">
                  <c:v>1月</c:v>
                </c:pt>
                <c:pt idx="3">
                  <c:v>2月中</c:v>
                </c:pt>
                <c:pt idx="4">
                  <c:v>2月</c:v>
                </c:pt>
                <c:pt idx="5">
                  <c:v>3月中</c:v>
                </c:pt>
                <c:pt idx="6">
                  <c:v>3月</c:v>
                </c:pt>
                <c:pt idx="7">
                  <c:v>4月中</c:v>
                </c:pt>
                <c:pt idx="8">
                  <c:v>4月</c:v>
                </c:pt>
                <c:pt idx="9">
                  <c:v>5月中</c:v>
                </c:pt>
                <c:pt idx="10">
                  <c:v>5月</c:v>
                </c:pt>
                <c:pt idx="11">
                  <c:v>6月中</c:v>
                </c:pt>
                <c:pt idx="12">
                  <c:v>6月</c:v>
                </c:pt>
                <c:pt idx="13">
                  <c:v>7月中</c:v>
                </c:pt>
                <c:pt idx="14">
                  <c:v>7月</c:v>
                </c:pt>
                <c:pt idx="15">
                  <c:v>8月中</c:v>
                </c:pt>
                <c:pt idx="16">
                  <c:v>8月</c:v>
                </c:pt>
                <c:pt idx="17">
                  <c:v>9月中</c:v>
                </c:pt>
                <c:pt idx="18">
                  <c:v>9月</c:v>
                </c:pt>
                <c:pt idx="19">
                  <c:v>10月中</c:v>
                </c:pt>
                <c:pt idx="20">
                  <c:v>10月</c:v>
                </c:pt>
                <c:pt idx="21">
                  <c:v>11月中</c:v>
                </c:pt>
                <c:pt idx="22">
                  <c:v>11月</c:v>
                </c:pt>
                <c:pt idx="23">
                  <c:v>12月中</c:v>
                </c:pt>
                <c:pt idx="24">
                  <c:v>12月</c:v>
                </c:pt>
              </c:strCache>
            </c:strRef>
          </c:cat>
          <c:val>
            <c:numRef>
              <c:f>Sheet1!$B$2:$Z$2</c:f>
            </c:numRef>
          </c:val>
          <c:smooth val="0"/>
        </c:ser>
        <c:ser>
          <c:idx val="1"/>
          <c:order val="1"/>
          <c:tx>
            <c:strRef>
              <c:f>Sheet1!$A$3</c:f>
              <c:strCache>
                <c:ptCount val="1"/>
                <c:pt idx="0">
                  <c:v>Y2013</c:v>
                </c:pt>
              </c:strCache>
            </c:strRef>
          </c:tx>
          <c:spPr>
            <a:ln w="31783" cmpd="sng">
              <a:solidFill>
                <a:schemeClr val="bg1">
                  <a:lumMod val="75000"/>
                </a:schemeClr>
              </a:solidFill>
            </a:ln>
            <a:effectLst/>
          </c:spPr>
          <c:marker>
            <c:symbol val="circle"/>
            <c:size val="10"/>
            <c:spPr>
              <a:solidFill>
                <a:schemeClr val="bg1"/>
              </a:solidFill>
              <a:ln>
                <a:solidFill>
                  <a:schemeClr val="bg1">
                    <a:lumMod val="75000"/>
                  </a:schemeClr>
                </a:solidFill>
              </a:ln>
              <a:effectLst/>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1月中</c:v>
                </c:pt>
                <c:pt idx="2">
                  <c:v>1月</c:v>
                </c:pt>
                <c:pt idx="3">
                  <c:v>2月中</c:v>
                </c:pt>
                <c:pt idx="4">
                  <c:v>2月</c:v>
                </c:pt>
                <c:pt idx="5">
                  <c:v>3月中</c:v>
                </c:pt>
                <c:pt idx="6">
                  <c:v>3月</c:v>
                </c:pt>
                <c:pt idx="7">
                  <c:v>4月中</c:v>
                </c:pt>
                <c:pt idx="8">
                  <c:v>4月</c:v>
                </c:pt>
                <c:pt idx="9">
                  <c:v>5月中</c:v>
                </c:pt>
                <c:pt idx="10">
                  <c:v>5月</c:v>
                </c:pt>
                <c:pt idx="11">
                  <c:v>6月中</c:v>
                </c:pt>
                <c:pt idx="12">
                  <c:v>6月</c:v>
                </c:pt>
                <c:pt idx="13">
                  <c:v>7月中</c:v>
                </c:pt>
                <c:pt idx="14">
                  <c:v>7月</c:v>
                </c:pt>
                <c:pt idx="15">
                  <c:v>8月中</c:v>
                </c:pt>
                <c:pt idx="16">
                  <c:v>8月</c:v>
                </c:pt>
                <c:pt idx="17">
                  <c:v>9月中</c:v>
                </c:pt>
                <c:pt idx="18">
                  <c:v>9月</c:v>
                </c:pt>
                <c:pt idx="19">
                  <c:v>10月中</c:v>
                </c:pt>
                <c:pt idx="20">
                  <c:v>10月</c:v>
                </c:pt>
                <c:pt idx="21">
                  <c:v>11月中</c:v>
                </c:pt>
                <c:pt idx="22">
                  <c:v>11月</c:v>
                </c:pt>
                <c:pt idx="23">
                  <c:v>12月中</c:v>
                </c:pt>
                <c:pt idx="24">
                  <c:v>12月</c:v>
                </c:pt>
              </c:strCache>
            </c:strRef>
          </c:cat>
          <c:val>
            <c:numRef>
              <c:f>Sheet1!$B$3:$Z$3</c:f>
              <c:numCache>
                <c:formatCode>0.00_ </c:formatCode>
                <c:ptCount val="25"/>
                <c:pt idx="0">
                  <c:v>0</c:v>
                </c:pt>
                <c:pt idx="1">
                  <c:v>2.6092425428530599</c:v>
                </c:pt>
                <c:pt idx="2">
                  <c:v>2.0128918765755786</c:v>
                </c:pt>
                <c:pt idx="3">
                  <c:v>1.645956587601747</c:v>
                </c:pt>
                <c:pt idx="4">
                  <c:v>0.80404190345610815</c:v>
                </c:pt>
                <c:pt idx="5">
                  <c:v>0.56000000000000005</c:v>
                </c:pt>
                <c:pt idx="6">
                  <c:v>0.49960791275083344</c:v>
                </c:pt>
                <c:pt idx="7">
                  <c:v>0.79349908726644214</c:v>
                </c:pt>
                <c:pt idx="8">
                  <c:v>-0.74668984989473064</c:v>
                </c:pt>
                <c:pt idx="9">
                  <c:v>-0.43494768741057799</c:v>
                </c:pt>
                <c:pt idx="10">
                  <c:v>-1.3435021297396492</c:v>
                </c:pt>
                <c:pt idx="11">
                  <c:v>-1.8074041490308259</c:v>
                </c:pt>
                <c:pt idx="12">
                  <c:v>-1.4904488529803865</c:v>
                </c:pt>
                <c:pt idx="13">
                  <c:v>-1.4328751590848212</c:v>
                </c:pt>
                <c:pt idx="14">
                  <c:v>-2.9142032013125165</c:v>
                </c:pt>
                <c:pt idx="15">
                  <c:v>-5.6156400143251979</c:v>
                </c:pt>
                <c:pt idx="16">
                  <c:v>-5.4851165907438677</c:v>
                </c:pt>
                <c:pt idx="17">
                  <c:v>-5.7387840945935338</c:v>
                </c:pt>
                <c:pt idx="18">
                  <c:v>-6.0553451542575463</c:v>
                </c:pt>
                <c:pt idx="19">
                  <c:v>-2.7938830462836393</c:v>
                </c:pt>
                <c:pt idx="20">
                  <c:v>-2.1550825829781273</c:v>
                </c:pt>
                <c:pt idx="21">
                  <c:v>-2.8237769053120094</c:v>
                </c:pt>
                <c:pt idx="22">
                  <c:v>-2.4017491888789873</c:v>
                </c:pt>
                <c:pt idx="23">
                  <c:v>-2.929580046365535</c:v>
                </c:pt>
                <c:pt idx="24">
                  <c:v>-2.2194258093951298</c:v>
                </c:pt>
              </c:numCache>
            </c:numRef>
          </c:val>
          <c:smooth val="0"/>
        </c:ser>
        <c:ser>
          <c:idx val="2"/>
          <c:order val="2"/>
          <c:tx>
            <c:strRef>
              <c:f>Sheet1!$A$4</c:f>
              <c:strCache>
                <c:ptCount val="1"/>
                <c:pt idx="0">
                  <c:v>Y2014</c:v>
                </c:pt>
              </c:strCache>
            </c:strRef>
          </c:tx>
          <c:spPr>
            <a:ln>
              <a:solidFill>
                <a:srgbClr val="00B0F0"/>
              </a:solidFill>
            </a:ln>
          </c:spPr>
          <c:marker>
            <c:symbol val="circle"/>
            <c:size val="10"/>
            <c:spPr>
              <a:solidFill>
                <a:schemeClr val="bg1"/>
              </a:solidFill>
              <a:ln w="25400">
                <a:solidFill>
                  <a:srgbClr val="00B0F0"/>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8"/>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1月中</c:v>
                </c:pt>
                <c:pt idx="2">
                  <c:v>1月</c:v>
                </c:pt>
                <c:pt idx="3">
                  <c:v>2月中</c:v>
                </c:pt>
                <c:pt idx="4">
                  <c:v>2月</c:v>
                </c:pt>
                <c:pt idx="5">
                  <c:v>3月中</c:v>
                </c:pt>
                <c:pt idx="6">
                  <c:v>3月</c:v>
                </c:pt>
                <c:pt idx="7">
                  <c:v>4月中</c:v>
                </c:pt>
                <c:pt idx="8">
                  <c:v>4月</c:v>
                </c:pt>
                <c:pt idx="9">
                  <c:v>5月中</c:v>
                </c:pt>
                <c:pt idx="10">
                  <c:v>5月</c:v>
                </c:pt>
                <c:pt idx="11">
                  <c:v>6月中</c:v>
                </c:pt>
                <c:pt idx="12">
                  <c:v>6月</c:v>
                </c:pt>
                <c:pt idx="13">
                  <c:v>7月中</c:v>
                </c:pt>
                <c:pt idx="14">
                  <c:v>7月</c:v>
                </c:pt>
                <c:pt idx="15">
                  <c:v>8月中</c:v>
                </c:pt>
                <c:pt idx="16">
                  <c:v>8月</c:v>
                </c:pt>
                <c:pt idx="17">
                  <c:v>9月中</c:v>
                </c:pt>
                <c:pt idx="18">
                  <c:v>9月</c:v>
                </c:pt>
                <c:pt idx="19">
                  <c:v>10月中</c:v>
                </c:pt>
                <c:pt idx="20">
                  <c:v>10月</c:v>
                </c:pt>
                <c:pt idx="21">
                  <c:v>11月中</c:v>
                </c:pt>
                <c:pt idx="22">
                  <c:v>11月</c:v>
                </c:pt>
                <c:pt idx="23">
                  <c:v>12月中</c:v>
                </c:pt>
                <c:pt idx="24">
                  <c:v>12月</c:v>
                </c:pt>
              </c:strCache>
            </c:strRef>
          </c:cat>
          <c:val>
            <c:numRef>
              <c:f>Sheet1!$B$4:$Z$4</c:f>
              <c:numCache>
                <c:formatCode>0.00_ </c:formatCode>
                <c:ptCount val="25"/>
                <c:pt idx="0">
                  <c:v>0</c:v>
                </c:pt>
                <c:pt idx="1">
                  <c:v>0.36058829832987505</c:v>
                </c:pt>
                <c:pt idx="2">
                  <c:v>3.4888306453336506</c:v>
                </c:pt>
                <c:pt idx="3">
                  <c:v>3.9784708985660124</c:v>
                </c:pt>
                <c:pt idx="4">
                  <c:v>3.4477074370757164</c:v>
                </c:pt>
                <c:pt idx="5">
                  <c:v>3.4833457266236918</c:v>
                </c:pt>
                <c:pt idx="6">
                  <c:v>3.151291844025871</c:v>
                </c:pt>
                <c:pt idx="7">
                  <c:v>3.0584132182899793</c:v>
                </c:pt>
                <c:pt idx="8">
                  <c:v>2.5967814877573474</c:v>
                </c:pt>
                <c:pt idx="9">
                  <c:v>2.89434508129726</c:v>
                </c:pt>
                <c:pt idx="10">
                  <c:v>2.4785423873230799</c:v>
                </c:pt>
                <c:pt idx="11">
                  <c:v>2.007393383371991</c:v>
                </c:pt>
                <c:pt idx="12">
                  <c:v>1.7242417304566846</c:v>
                </c:pt>
                <c:pt idx="13">
                  <c:v>1.6526734444878393</c:v>
                </c:pt>
                <c:pt idx="14">
                  <c:v>1.1922028745173658</c:v>
                </c:pt>
                <c:pt idx="15">
                  <c:v>1.0272946168273516</c:v>
                </c:pt>
                <c:pt idx="16">
                  <c:v>0.79989919466848747</c:v>
                </c:pt>
                <c:pt idx="17">
                  <c:v>0.58300595105776376</c:v>
                </c:pt>
                <c:pt idx="18">
                  <c:v>0.22753756516572751</c:v>
                </c:pt>
                <c:pt idx="19">
                  <c:v>0.55480659879857053</c:v>
                </c:pt>
                <c:pt idx="20">
                  <c:v>0.24243823727786734</c:v>
                </c:pt>
                <c:pt idx="21">
                  <c:v>0.32008537324989234</c:v>
                </c:pt>
                <c:pt idx="22">
                  <c:v>0.26737770093583701</c:v>
                </c:pt>
                <c:pt idx="23">
                  <c:v>0.26340418250213787</c:v>
                </c:pt>
                <c:pt idx="24">
                  <c:v>0.11780283788347667</c:v>
                </c:pt>
              </c:numCache>
            </c:numRef>
          </c:val>
          <c:smooth val="0"/>
        </c:ser>
        <c:ser>
          <c:idx val="3"/>
          <c:order val="3"/>
          <c:tx>
            <c:strRef>
              <c:f>Sheet1!$A$5</c:f>
              <c:strCache>
                <c:ptCount val="1"/>
                <c:pt idx="0">
                  <c:v>Y2015</c:v>
                </c:pt>
              </c:strCache>
            </c:strRef>
          </c:tx>
          <c:spPr>
            <a:ln>
              <a:solidFill>
                <a:srgbClr val="92D050"/>
              </a:solidFill>
            </a:ln>
          </c:spPr>
          <c:marker>
            <c:symbol val="circle"/>
            <c:size val="10"/>
            <c:spPr>
              <a:solidFill>
                <a:schemeClr val="bg1"/>
              </a:solidFill>
              <a:ln>
                <a:solidFill>
                  <a:srgbClr val="92D050"/>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1月中</c:v>
                </c:pt>
                <c:pt idx="2">
                  <c:v>1月</c:v>
                </c:pt>
                <c:pt idx="3">
                  <c:v>2月中</c:v>
                </c:pt>
                <c:pt idx="4">
                  <c:v>2月</c:v>
                </c:pt>
                <c:pt idx="5">
                  <c:v>3月中</c:v>
                </c:pt>
                <c:pt idx="6">
                  <c:v>3月</c:v>
                </c:pt>
                <c:pt idx="7">
                  <c:v>4月中</c:v>
                </c:pt>
                <c:pt idx="8">
                  <c:v>4月</c:v>
                </c:pt>
                <c:pt idx="9">
                  <c:v>5月中</c:v>
                </c:pt>
                <c:pt idx="10">
                  <c:v>5月</c:v>
                </c:pt>
                <c:pt idx="11">
                  <c:v>6月中</c:v>
                </c:pt>
                <c:pt idx="12">
                  <c:v>6月</c:v>
                </c:pt>
                <c:pt idx="13">
                  <c:v>7月中</c:v>
                </c:pt>
                <c:pt idx="14">
                  <c:v>7月</c:v>
                </c:pt>
                <c:pt idx="15">
                  <c:v>8月中</c:v>
                </c:pt>
                <c:pt idx="16">
                  <c:v>8月</c:v>
                </c:pt>
                <c:pt idx="17">
                  <c:v>9月中</c:v>
                </c:pt>
                <c:pt idx="18">
                  <c:v>9月</c:v>
                </c:pt>
                <c:pt idx="19">
                  <c:v>10月中</c:v>
                </c:pt>
                <c:pt idx="20">
                  <c:v>10月</c:v>
                </c:pt>
                <c:pt idx="21">
                  <c:v>11月中</c:v>
                </c:pt>
                <c:pt idx="22">
                  <c:v>11月</c:v>
                </c:pt>
                <c:pt idx="23">
                  <c:v>12月中</c:v>
                </c:pt>
                <c:pt idx="24">
                  <c:v>12月</c:v>
                </c:pt>
              </c:strCache>
            </c:strRef>
          </c:cat>
          <c:val>
            <c:numRef>
              <c:f>Sheet1!$B$5:$Z$5</c:f>
              <c:numCache>
                <c:formatCode>0.00_ </c:formatCode>
                <c:ptCount val="25"/>
                <c:pt idx="0">
                  <c:v>0</c:v>
                </c:pt>
                <c:pt idx="1">
                  <c:v>1.0410952749937223</c:v>
                </c:pt>
                <c:pt idx="2">
                  <c:v>1.2719066705013724</c:v>
                </c:pt>
                <c:pt idx="3">
                  <c:v>2.0389135515954369</c:v>
                </c:pt>
                <c:pt idx="4">
                  <c:v>2.0155858716889208</c:v>
                </c:pt>
                <c:pt idx="5">
                  <c:v>1.9275512964865578</c:v>
                </c:pt>
                <c:pt idx="6">
                  <c:v>1.8175058520445635</c:v>
                </c:pt>
                <c:pt idx="7">
                  <c:v>1.9290558320393507</c:v>
                </c:pt>
                <c:pt idx="8">
                  <c:v>1.3355474941183945</c:v>
                </c:pt>
                <c:pt idx="9">
                  <c:v>1.3353088782250522</c:v>
                </c:pt>
                <c:pt idx="10">
                  <c:v>1.0129063715290876</c:v>
                </c:pt>
                <c:pt idx="11">
                  <c:v>0.71898150381071191</c:v>
                </c:pt>
                <c:pt idx="12">
                  <c:v>0.87518376684557941</c:v>
                </c:pt>
                <c:pt idx="13">
                  <c:v>-0.50766799017950504</c:v>
                </c:pt>
                <c:pt idx="14">
                  <c:v>-6.6560791293293717E-2</c:v>
                </c:pt>
                <c:pt idx="15">
                  <c:v>-0.53042540325253695</c:v>
                </c:pt>
                <c:pt idx="16">
                  <c:v>-0.43824963680997359</c:v>
                </c:pt>
                <c:pt idx="17">
                  <c:v>-0.48495021973595448</c:v>
                </c:pt>
                <c:pt idx="18">
                  <c:v>-0.66276616151442169</c:v>
                </c:pt>
                <c:pt idx="19">
                  <c:v>-0.80820738265669556</c:v>
                </c:pt>
                <c:pt idx="20">
                  <c:v>-1.0333084203056992</c:v>
                </c:pt>
                <c:pt idx="21">
                  <c:v>-0.72722688067579244</c:v>
                </c:pt>
                <c:pt idx="22">
                  <c:v>-1.4670151642481279</c:v>
                </c:pt>
                <c:pt idx="23">
                  <c:v>-1.3096534611373798</c:v>
                </c:pt>
                <c:pt idx="24">
                  <c:v>-1.8208250852329462</c:v>
                </c:pt>
              </c:numCache>
            </c:numRef>
          </c:val>
          <c:smooth val="0"/>
        </c:ser>
        <c:ser>
          <c:idx val="4"/>
          <c:order val="4"/>
          <c:tx>
            <c:strRef>
              <c:f>Sheet1!$A$6</c:f>
              <c:strCache>
                <c:ptCount val="1"/>
                <c:pt idx="0">
                  <c:v>Y2016</c:v>
                </c:pt>
              </c:strCache>
            </c:strRef>
          </c:tx>
          <c:spPr>
            <a:ln>
              <a:solidFill>
                <a:srgbClr val="F27900"/>
              </a:solidFill>
            </a:ln>
          </c:spPr>
          <c:marker>
            <c:symbol val="circle"/>
            <c:size val="10"/>
            <c:spPr>
              <a:solidFill>
                <a:schemeClr val="bg1"/>
              </a:solidFill>
              <a:ln>
                <a:solidFill>
                  <a:srgbClr val="FF9933"/>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dLbls>
            <c:dLbl>
              <c:idx val="1"/>
              <c:delete val="1"/>
            </c:dLbl>
            <c:dLbl>
              <c:idx val="3"/>
              <c:delete val="1"/>
            </c:dLbl>
            <c:dLbl>
              <c:idx val="5"/>
              <c:delete val="1"/>
            </c:dLbl>
            <c:dLbl>
              <c:idx val="7"/>
              <c:delete val="1"/>
            </c:dLbl>
            <c:dLbl>
              <c:idx val="9"/>
              <c:delete val="1"/>
            </c:dLbl>
            <c:dLbl>
              <c:idx val="11"/>
              <c:delete val="1"/>
            </c:dLbl>
            <c:dLbl>
              <c:idx val="13"/>
              <c:delete val="1"/>
            </c:dLbl>
            <c:dLbl>
              <c:idx val="15"/>
              <c:delete val="1"/>
            </c:dLbl>
            <c:dLbl>
              <c:idx val="17"/>
              <c:delete val="1"/>
            </c:dLbl>
            <c:dLbl>
              <c:idx val="19"/>
              <c:delete val="1"/>
            </c:dLbl>
            <c:dLbl>
              <c:idx val="21"/>
              <c:delete val="1"/>
            </c:dLbl>
            <c:dLbl>
              <c:idx val="23"/>
              <c:delete val="1"/>
            </c:dLbl>
            <c:dLblPos val="t"/>
            <c:showLegendKey val="0"/>
            <c:showVal val="1"/>
            <c:showCatName val="0"/>
            <c:showSerName val="0"/>
            <c:showPercent val="0"/>
            <c:showBubbleSize val="0"/>
            <c:showLeaderLines val="0"/>
          </c:dLbls>
          <c:cat>
            <c:strRef>
              <c:f>Sheet1!$B$1:$Z$1</c:f>
              <c:strCache>
                <c:ptCount val="25"/>
                <c:pt idx="0">
                  <c:v>基点</c:v>
                </c:pt>
                <c:pt idx="1">
                  <c:v>1月中</c:v>
                </c:pt>
                <c:pt idx="2">
                  <c:v>1月</c:v>
                </c:pt>
                <c:pt idx="3">
                  <c:v>2月中</c:v>
                </c:pt>
                <c:pt idx="4">
                  <c:v>2月</c:v>
                </c:pt>
                <c:pt idx="5">
                  <c:v>3月中</c:v>
                </c:pt>
                <c:pt idx="6">
                  <c:v>3月</c:v>
                </c:pt>
                <c:pt idx="7">
                  <c:v>4月中</c:v>
                </c:pt>
                <c:pt idx="8">
                  <c:v>4月</c:v>
                </c:pt>
                <c:pt idx="9">
                  <c:v>5月中</c:v>
                </c:pt>
                <c:pt idx="10">
                  <c:v>5月</c:v>
                </c:pt>
                <c:pt idx="11">
                  <c:v>6月中</c:v>
                </c:pt>
                <c:pt idx="12">
                  <c:v>6月</c:v>
                </c:pt>
                <c:pt idx="13">
                  <c:v>7月中</c:v>
                </c:pt>
                <c:pt idx="14">
                  <c:v>7月</c:v>
                </c:pt>
                <c:pt idx="15">
                  <c:v>8月中</c:v>
                </c:pt>
                <c:pt idx="16">
                  <c:v>8月</c:v>
                </c:pt>
                <c:pt idx="17">
                  <c:v>9月中</c:v>
                </c:pt>
                <c:pt idx="18">
                  <c:v>9月</c:v>
                </c:pt>
                <c:pt idx="19">
                  <c:v>10月中</c:v>
                </c:pt>
                <c:pt idx="20">
                  <c:v>10月</c:v>
                </c:pt>
                <c:pt idx="21">
                  <c:v>11月中</c:v>
                </c:pt>
                <c:pt idx="22">
                  <c:v>11月</c:v>
                </c:pt>
                <c:pt idx="23">
                  <c:v>12月中</c:v>
                </c:pt>
                <c:pt idx="24">
                  <c:v>12月</c:v>
                </c:pt>
              </c:strCache>
            </c:strRef>
          </c:cat>
          <c:val>
            <c:numRef>
              <c:f>Sheet1!$B$6:$Z$6</c:f>
              <c:numCache>
                <c:formatCode>0.00_ </c:formatCode>
                <c:ptCount val="25"/>
                <c:pt idx="0">
                  <c:v>0</c:v>
                </c:pt>
                <c:pt idx="1">
                  <c:v>0.91912358607111888</c:v>
                </c:pt>
                <c:pt idx="2">
                  <c:v>1.333743568550174</c:v>
                </c:pt>
                <c:pt idx="3">
                  <c:v>1.4900699242975337</c:v>
                </c:pt>
                <c:pt idx="4">
                  <c:v>1.2777585830494107</c:v>
                </c:pt>
                <c:pt idx="5">
                  <c:v>1.2500267416774233</c:v>
                </c:pt>
                <c:pt idx="6">
                  <c:v>1.217084934215553</c:v>
                </c:pt>
                <c:pt idx="7">
                  <c:v>0.55566952530463709</c:v>
                </c:pt>
                <c:pt idx="8">
                  <c:v>0.50542093740381322</c:v>
                </c:pt>
                <c:pt idx="9">
                  <c:v>0.36491505036159416</c:v>
                </c:pt>
                <c:pt idx="10">
                  <c:v>-0.14671896593670097</c:v>
                </c:pt>
                <c:pt idx="11" formatCode="0.00_ ;[Red]\-0.00\ ">
                  <c:v>-0.44884066857197485</c:v>
                </c:pt>
                <c:pt idx="12">
                  <c:v>-0.78363320735804187</c:v>
                </c:pt>
              </c:numCache>
            </c:numRef>
          </c:val>
          <c:smooth val="0"/>
        </c:ser>
        <c:dLbls>
          <c:showLegendKey val="0"/>
          <c:showVal val="0"/>
          <c:showCatName val="0"/>
          <c:showSerName val="0"/>
          <c:showPercent val="0"/>
          <c:showBubbleSize val="0"/>
        </c:dLbls>
        <c:marker val="1"/>
        <c:smooth val="0"/>
        <c:axId val="230414208"/>
        <c:axId val="230415744"/>
      </c:lineChart>
      <c:catAx>
        <c:axId val="230414208"/>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25427">
            <a:solidFill>
              <a:srgbClr val="808080"/>
            </a:solidFill>
            <a:prstDash val="solid"/>
          </a:ln>
        </c:spPr>
        <c:txPr>
          <a:bodyPr rot="0" vert="horz"/>
          <a:lstStyle/>
          <a:p>
            <a:pPr>
              <a:defRPr b="0"/>
            </a:pPr>
            <a:endParaRPr lang="zh-CN"/>
          </a:p>
        </c:txPr>
        <c:crossAx val="230415744"/>
        <c:crosses val="autoZero"/>
        <c:auto val="1"/>
        <c:lblAlgn val="ctr"/>
        <c:lblOffset val="100"/>
        <c:tickLblSkip val="1"/>
        <c:tickMarkSkip val="1"/>
        <c:noMultiLvlLbl val="0"/>
      </c:catAx>
      <c:valAx>
        <c:axId val="230415744"/>
        <c:scaling>
          <c:orientation val="minMax"/>
          <c:max val="8"/>
          <c:min val="-8"/>
        </c:scaling>
        <c:delete val="0"/>
        <c:axPos val="l"/>
        <c:majorGridlines>
          <c:spPr>
            <a:ln w="13102">
              <a:solidFill>
                <a:schemeClr val="bg1">
                  <a:lumMod val="95000"/>
                </a:schemeClr>
              </a:solidFill>
              <a:prstDash val="solid"/>
            </a:ln>
          </c:spPr>
        </c:majorGridlines>
        <c:numFmt formatCode="0.0_ " sourceLinked="0"/>
        <c:majorTickMark val="none"/>
        <c:minorTickMark val="none"/>
        <c:tickLblPos val="low"/>
        <c:spPr>
          <a:noFill/>
          <a:ln w="39304">
            <a:noFill/>
            <a:prstDash val="solid"/>
          </a:ln>
        </c:spPr>
        <c:txPr>
          <a:bodyPr rot="0" vert="horz"/>
          <a:lstStyle/>
          <a:p>
            <a:pPr>
              <a:defRPr/>
            </a:pPr>
            <a:endParaRPr lang="zh-CN"/>
          </a:p>
        </c:txPr>
        <c:crossAx val="230414208"/>
        <c:crosses val="autoZero"/>
        <c:crossBetween val="between"/>
        <c:majorUnit val="2"/>
      </c:valAx>
      <c:spPr>
        <a:noFill/>
        <a:ln w="25409">
          <a:noFill/>
        </a:ln>
      </c:spPr>
    </c:plotArea>
    <c:legend>
      <c:legendPos val="t"/>
      <c:layout>
        <c:manualLayout>
          <c:xMode val="edge"/>
          <c:yMode val="edge"/>
          <c:x val="4.5007993062394107E-2"/>
          <c:y val="8.3746571006541468E-2"/>
          <c:w val="0.42240620846771182"/>
          <c:h val="6.9057082329161523E-2"/>
        </c:manualLayout>
      </c:layout>
      <c:overlay val="0"/>
    </c:legend>
    <c:plotVisOnly val="1"/>
    <c:dispBlanksAs val="gap"/>
    <c:showDLblsOverMax val="0"/>
  </c:chart>
  <c:spPr>
    <a:noFill/>
    <a:ln>
      <a:no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userShapes r:id="rId2"/>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3522517720567061E-2"/>
          <c:y val="7.3287423655694003E-2"/>
          <c:w val="0.953229003328117"/>
          <c:h val="0.79932316971011541"/>
        </c:manualLayout>
      </c:layout>
      <c:lineChart>
        <c:grouping val="standard"/>
        <c:varyColors val="0"/>
        <c:ser>
          <c:idx val="0"/>
          <c:order val="0"/>
          <c:tx>
            <c:strRef>
              <c:f>Sheet1!$A$2</c:f>
              <c:strCache>
                <c:ptCount val="1"/>
                <c:pt idx="0">
                  <c:v>Y2011</c:v>
                </c:pt>
              </c:strCache>
            </c:strRef>
          </c:tx>
          <c:spPr>
            <a:ln w="31794">
              <a:solidFill>
                <a:srgbClr val="BFBFBF"/>
              </a:solidFill>
              <a:prstDash val="solid"/>
            </a:ln>
            <a:effectLst/>
          </c:spPr>
          <c:marker>
            <c:symbol val="circle"/>
            <c:size val="10"/>
            <c:spPr>
              <a:solidFill>
                <a:schemeClr val="bg1"/>
              </a:solidFill>
              <a:ln>
                <a:solidFill>
                  <a:srgbClr val="BFBFBF"/>
                </a:solidFill>
                <a:prstDash val="solid"/>
              </a:ln>
              <a:effectLst/>
            </c:spPr>
          </c:marker>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Sheet1!$B$2:$Z$2</c:f>
            </c:numRef>
          </c:val>
          <c:smooth val="0"/>
        </c:ser>
        <c:ser>
          <c:idx val="1"/>
          <c:order val="1"/>
          <c:tx>
            <c:strRef>
              <c:f>Sheet1!$A$3</c:f>
              <c:strCache>
                <c:ptCount val="1"/>
                <c:pt idx="0">
                  <c:v>Y2013</c:v>
                </c:pt>
              </c:strCache>
            </c:strRef>
          </c:tx>
          <c:spPr>
            <a:ln w="31794" cmpd="sng">
              <a:solidFill>
                <a:srgbClr val="BFBFBF"/>
              </a:solidFill>
            </a:ln>
            <a:effectLst/>
          </c:spPr>
          <c:marker>
            <c:symbol val="circle"/>
            <c:size val="7"/>
            <c:spPr>
              <a:solidFill>
                <a:schemeClr val="bg1"/>
              </a:solidFill>
              <a:ln>
                <a:solidFill>
                  <a:srgbClr val="BFBFBF"/>
                </a:solidFill>
              </a:ln>
              <a:effectLst/>
            </c:spPr>
          </c:marker>
          <c:dPt>
            <c:idx val="0"/>
            <c:marker>
              <c:symbol val="circle"/>
              <c:size val="10"/>
            </c:marker>
            <c:bubble3D val="0"/>
          </c:dPt>
          <c:dPt>
            <c:idx val="2"/>
            <c:marker>
              <c:symbol val="circle"/>
              <c:size val="10"/>
            </c:marker>
            <c:bubble3D val="0"/>
          </c:dPt>
          <c:dPt>
            <c:idx val="4"/>
            <c:marker>
              <c:symbol val="circle"/>
              <c:size val="10"/>
            </c:marker>
            <c:bubble3D val="0"/>
          </c:dPt>
          <c:dPt>
            <c:idx val="6"/>
            <c:marker>
              <c:symbol val="circle"/>
              <c:size val="10"/>
            </c:marker>
            <c:bubble3D val="0"/>
          </c:dPt>
          <c:dPt>
            <c:idx val="8"/>
            <c:marker>
              <c:symbol val="circle"/>
              <c:size val="10"/>
            </c:marker>
            <c:bubble3D val="0"/>
          </c:dPt>
          <c:dPt>
            <c:idx val="10"/>
            <c:marker>
              <c:symbol val="circle"/>
              <c:size val="10"/>
            </c:marker>
            <c:bubble3D val="0"/>
          </c:dPt>
          <c:dPt>
            <c:idx val="12"/>
            <c:marker>
              <c:symbol val="circle"/>
              <c:size val="10"/>
            </c:marker>
            <c:bubble3D val="0"/>
          </c:dPt>
          <c:dPt>
            <c:idx val="14"/>
            <c:marker>
              <c:symbol val="circle"/>
              <c:size val="9"/>
            </c:marker>
            <c:bubble3D val="0"/>
          </c:dPt>
          <c:dPt>
            <c:idx val="16"/>
            <c:marker>
              <c:symbol val="circle"/>
              <c:size val="9"/>
            </c:marker>
            <c:bubble3D val="0"/>
          </c:dPt>
          <c:dPt>
            <c:idx val="18"/>
            <c:marker>
              <c:symbol val="circle"/>
              <c:size val="10"/>
            </c:marker>
            <c:bubble3D val="0"/>
          </c:dPt>
          <c:dPt>
            <c:idx val="20"/>
            <c:marker>
              <c:symbol val="circle"/>
              <c:size val="10"/>
            </c:marker>
            <c:bubble3D val="0"/>
          </c:dPt>
          <c:dPt>
            <c:idx val="22"/>
            <c:marker>
              <c:symbol val="circle"/>
              <c:size val="10"/>
            </c:marker>
            <c:bubble3D val="0"/>
          </c:dPt>
          <c:dPt>
            <c:idx val="24"/>
            <c:marker>
              <c:symbol val="circle"/>
              <c:size val="10"/>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Sheet1!$B$3:$Z$3</c:f>
              <c:numCache>
                <c:formatCode>0.00_ </c:formatCode>
                <c:ptCount val="25"/>
                <c:pt idx="0">
                  <c:v>0</c:v>
                </c:pt>
                <c:pt idx="1">
                  <c:v>1.5115704408545994</c:v>
                </c:pt>
                <c:pt idx="2">
                  <c:v>1.3085543123694658</c:v>
                </c:pt>
                <c:pt idx="3">
                  <c:v>0.97611722297962777</c:v>
                </c:pt>
                <c:pt idx="4">
                  <c:v>1.5118698769871417</c:v>
                </c:pt>
                <c:pt idx="5">
                  <c:v>1.9623020908849171</c:v>
                </c:pt>
                <c:pt idx="6">
                  <c:v>1.1296428511325276</c:v>
                </c:pt>
                <c:pt idx="7">
                  <c:v>0.77890130445020034</c:v>
                </c:pt>
                <c:pt idx="8">
                  <c:v>0.4915677499668818</c:v>
                </c:pt>
                <c:pt idx="9">
                  <c:v>0.51162941261140138</c:v>
                </c:pt>
                <c:pt idx="10">
                  <c:v>-0.21627510610901574</c:v>
                </c:pt>
                <c:pt idx="11">
                  <c:v>-0.25220966102865555</c:v>
                </c:pt>
                <c:pt idx="12">
                  <c:v>-0.81032800064256072</c:v>
                </c:pt>
                <c:pt idx="13">
                  <c:v>-0.96220729030781915</c:v>
                </c:pt>
                <c:pt idx="14">
                  <c:v>-1.4629330830907707</c:v>
                </c:pt>
                <c:pt idx="15">
                  <c:v>-1.7144826663705721</c:v>
                </c:pt>
                <c:pt idx="16">
                  <c:v>-1.2502837420087622</c:v>
                </c:pt>
                <c:pt idx="17">
                  <c:v>-1.9846864324210727</c:v>
                </c:pt>
                <c:pt idx="18">
                  <c:v>-1.8886477204410521</c:v>
                </c:pt>
                <c:pt idx="19">
                  <c:v>-0.97226805679072981</c:v>
                </c:pt>
                <c:pt idx="20">
                  <c:v>-0.65281484186760563</c:v>
                </c:pt>
                <c:pt idx="21">
                  <c:v>-0.571287950513093</c:v>
                </c:pt>
                <c:pt idx="22">
                  <c:v>-0.88345307868877621</c:v>
                </c:pt>
                <c:pt idx="23">
                  <c:v>-0.47201127414135158</c:v>
                </c:pt>
                <c:pt idx="24">
                  <c:v>-0.15519851610204521</c:v>
                </c:pt>
              </c:numCache>
            </c:numRef>
          </c:val>
          <c:smooth val="0"/>
        </c:ser>
        <c:ser>
          <c:idx val="2"/>
          <c:order val="2"/>
          <c:tx>
            <c:strRef>
              <c:f>Sheet1!$A$4</c:f>
              <c:strCache>
                <c:ptCount val="1"/>
                <c:pt idx="0">
                  <c:v>Y2014</c:v>
                </c:pt>
              </c:strCache>
            </c:strRef>
          </c:tx>
          <c:spPr>
            <a:ln w="31750">
              <a:solidFill>
                <a:srgbClr val="00A4DE"/>
              </a:solidFill>
            </a:ln>
          </c:spPr>
          <c:marker>
            <c:symbol val="circle"/>
            <c:size val="10"/>
            <c:spPr>
              <a:solidFill>
                <a:schemeClr val="bg1"/>
              </a:solidFill>
              <a:ln>
                <a:solidFill>
                  <a:srgbClr val="00A4DE"/>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Sheet1!$B$4:$Z$4</c:f>
              <c:numCache>
                <c:formatCode>0.00_ </c:formatCode>
                <c:ptCount val="25"/>
                <c:pt idx="0">
                  <c:v>0</c:v>
                </c:pt>
                <c:pt idx="1">
                  <c:v>1.6472082510687363</c:v>
                </c:pt>
                <c:pt idx="2">
                  <c:v>1.6087956519382378</c:v>
                </c:pt>
                <c:pt idx="3">
                  <c:v>1.7465728252068695</c:v>
                </c:pt>
                <c:pt idx="4">
                  <c:v>1.5282187172220594</c:v>
                </c:pt>
                <c:pt idx="5">
                  <c:v>1.5204812802918337</c:v>
                </c:pt>
                <c:pt idx="6">
                  <c:v>1.2194977471240795</c:v>
                </c:pt>
                <c:pt idx="7">
                  <c:v>1.2919989471453812</c:v>
                </c:pt>
                <c:pt idx="8">
                  <c:v>1.0839144279138893</c:v>
                </c:pt>
                <c:pt idx="9">
                  <c:v>1.0982751092483833</c:v>
                </c:pt>
                <c:pt idx="10">
                  <c:v>0.9109549851091423</c:v>
                </c:pt>
                <c:pt idx="11">
                  <c:v>0.72139368563064799</c:v>
                </c:pt>
                <c:pt idx="12">
                  <c:v>0.53626876497016207</c:v>
                </c:pt>
                <c:pt idx="13">
                  <c:v>0.45206748065732255</c:v>
                </c:pt>
                <c:pt idx="14">
                  <c:v>0.176900066745317</c:v>
                </c:pt>
                <c:pt idx="15">
                  <c:v>0.12874381804397031</c:v>
                </c:pt>
                <c:pt idx="16">
                  <c:v>-0.14134988088774864</c:v>
                </c:pt>
                <c:pt idx="17">
                  <c:v>-0.40460888670487155</c:v>
                </c:pt>
                <c:pt idx="18">
                  <c:v>-0.63133991975828174</c:v>
                </c:pt>
                <c:pt idx="19">
                  <c:v>-0.43275482118353875</c:v>
                </c:pt>
                <c:pt idx="20">
                  <c:v>-0.72651072415315665</c:v>
                </c:pt>
                <c:pt idx="21">
                  <c:v>-0.49708671524920123</c:v>
                </c:pt>
                <c:pt idx="22">
                  <c:v>-0.73757978552317172</c:v>
                </c:pt>
                <c:pt idx="23">
                  <c:v>-1.0079139906984829</c:v>
                </c:pt>
                <c:pt idx="24">
                  <c:v>-1.1319339467210878</c:v>
                </c:pt>
              </c:numCache>
            </c:numRef>
          </c:val>
          <c:smooth val="0"/>
        </c:ser>
        <c:ser>
          <c:idx val="3"/>
          <c:order val="3"/>
          <c:tx>
            <c:strRef>
              <c:f>Sheet1!$A$5</c:f>
              <c:strCache>
                <c:ptCount val="1"/>
                <c:pt idx="0">
                  <c:v>Y2015</c:v>
                </c:pt>
              </c:strCache>
            </c:strRef>
          </c:tx>
          <c:spPr>
            <a:ln>
              <a:solidFill>
                <a:srgbClr val="92D050"/>
              </a:solidFill>
            </a:ln>
          </c:spPr>
          <c:marker>
            <c:symbol val="circle"/>
            <c:size val="10"/>
            <c:spPr>
              <a:solidFill>
                <a:schemeClr val="bg1"/>
              </a:solidFill>
              <a:ln w="6350">
                <a:solidFill>
                  <a:srgbClr val="92D050"/>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Sheet1!$B$5:$Z$5</c:f>
              <c:numCache>
                <c:formatCode>0.00_ </c:formatCode>
                <c:ptCount val="25"/>
                <c:pt idx="0">
                  <c:v>0</c:v>
                </c:pt>
                <c:pt idx="1">
                  <c:v>0.82378551422125912</c:v>
                </c:pt>
                <c:pt idx="2">
                  <c:v>0.88352925843279262</c:v>
                </c:pt>
                <c:pt idx="3">
                  <c:v>1.3930791657970285</c:v>
                </c:pt>
                <c:pt idx="4">
                  <c:v>1.2525657767974168</c:v>
                </c:pt>
                <c:pt idx="5">
                  <c:v>1.3068589300200897</c:v>
                </c:pt>
                <c:pt idx="6">
                  <c:v>0.92430506099645005</c:v>
                </c:pt>
                <c:pt idx="7">
                  <c:v>1.1239345540827181</c:v>
                </c:pt>
                <c:pt idx="8">
                  <c:v>0.81802778789373354</c:v>
                </c:pt>
                <c:pt idx="9">
                  <c:v>1.0218491958214488</c:v>
                </c:pt>
                <c:pt idx="10">
                  <c:v>0.62575189229178718</c:v>
                </c:pt>
                <c:pt idx="11">
                  <c:v>0.30150040148396223</c:v>
                </c:pt>
                <c:pt idx="12">
                  <c:v>0.4949248986742254</c:v>
                </c:pt>
                <c:pt idx="13">
                  <c:v>-0.39790305149213379</c:v>
                </c:pt>
                <c:pt idx="14">
                  <c:v>-6.1344182442002272E-2</c:v>
                </c:pt>
                <c:pt idx="15">
                  <c:v>-0.13601810299151085</c:v>
                </c:pt>
                <c:pt idx="16">
                  <c:v>-0.58842058833049948</c:v>
                </c:pt>
                <c:pt idx="17">
                  <c:v>-0.80549907405401355</c:v>
                </c:pt>
                <c:pt idx="18">
                  <c:v>-0.822496850891135</c:v>
                </c:pt>
                <c:pt idx="19">
                  <c:v>-0.8733101765941238</c:v>
                </c:pt>
                <c:pt idx="20">
                  <c:v>-1.3121170338299724</c:v>
                </c:pt>
                <c:pt idx="21">
                  <c:v>-1.0335828424308766</c:v>
                </c:pt>
                <c:pt idx="22">
                  <c:v>-1.3793591249038653</c:v>
                </c:pt>
                <c:pt idx="23">
                  <c:v>-1.4980500291753858</c:v>
                </c:pt>
                <c:pt idx="24">
                  <c:v>-1.6067470539746775</c:v>
                </c:pt>
              </c:numCache>
            </c:numRef>
          </c:val>
          <c:smooth val="0"/>
        </c:ser>
        <c:ser>
          <c:idx val="4"/>
          <c:order val="4"/>
          <c:tx>
            <c:strRef>
              <c:f>Sheet1!$A$6</c:f>
              <c:strCache>
                <c:ptCount val="1"/>
                <c:pt idx="0">
                  <c:v>Y2016</c:v>
                </c:pt>
              </c:strCache>
            </c:strRef>
          </c:tx>
          <c:spPr>
            <a:ln>
              <a:solidFill>
                <a:srgbClr val="FF9933"/>
              </a:solidFill>
            </a:ln>
          </c:spPr>
          <c:marker>
            <c:symbol val="circle"/>
            <c:size val="10"/>
            <c:spPr>
              <a:solidFill>
                <a:schemeClr val="bg1"/>
              </a:solidFill>
              <a:ln>
                <a:solidFill>
                  <a:srgbClr val="FF9933"/>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dLbls>
            <c:dLbl>
              <c:idx val="1"/>
              <c:delete val="1"/>
            </c:dLbl>
            <c:dLbl>
              <c:idx val="3"/>
              <c:delete val="1"/>
            </c:dLbl>
            <c:dLbl>
              <c:idx val="5"/>
              <c:delete val="1"/>
            </c:dLbl>
            <c:dLbl>
              <c:idx val="7"/>
              <c:delete val="1"/>
            </c:dLbl>
            <c:dLbl>
              <c:idx val="9"/>
              <c:delete val="1"/>
            </c:dLbl>
            <c:dLbl>
              <c:idx val="11"/>
              <c:delete val="1"/>
            </c:dLbl>
            <c:dLblPos val="t"/>
            <c:showLegendKey val="0"/>
            <c:showVal val="1"/>
            <c:showCatName val="0"/>
            <c:showSerName val="0"/>
            <c:showPercent val="0"/>
            <c:showBubbleSize val="0"/>
            <c:showLeaderLines val="0"/>
          </c:dLbls>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Sheet1!$B$6:$Z$6</c:f>
              <c:numCache>
                <c:formatCode>0.00_ </c:formatCode>
                <c:ptCount val="25"/>
                <c:pt idx="0">
                  <c:v>0</c:v>
                </c:pt>
                <c:pt idx="1">
                  <c:v>-0.67668193627821627</c:v>
                </c:pt>
                <c:pt idx="2">
                  <c:v>0.33504787874211511</c:v>
                </c:pt>
                <c:pt idx="3">
                  <c:v>-0.74947908673974895</c:v>
                </c:pt>
                <c:pt idx="4">
                  <c:v>-0.71961264257856328</c:v>
                </c:pt>
                <c:pt idx="5">
                  <c:v>-0.81335443657254847</c:v>
                </c:pt>
                <c:pt idx="6">
                  <c:v>-1.2256803779367549</c:v>
                </c:pt>
                <c:pt idx="7">
                  <c:v>-1.2481323563469755</c:v>
                </c:pt>
                <c:pt idx="8">
                  <c:v>-1.3607015022237061</c:v>
                </c:pt>
                <c:pt idx="9">
                  <c:v>-1.6011826455491602</c:v>
                </c:pt>
                <c:pt idx="10">
                  <c:v>-1.903112714736626</c:v>
                </c:pt>
                <c:pt idx="11">
                  <c:v>-2.3866018325141933</c:v>
                </c:pt>
                <c:pt idx="12">
                  <c:v>-2.6315938162987123</c:v>
                </c:pt>
              </c:numCache>
            </c:numRef>
          </c:val>
          <c:smooth val="0"/>
        </c:ser>
        <c:dLbls>
          <c:showLegendKey val="0"/>
          <c:showVal val="0"/>
          <c:showCatName val="0"/>
          <c:showSerName val="0"/>
          <c:showPercent val="0"/>
          <c:showBubbleSize val="0"/>
        </c:dLbls>
        <c:marker val="1"/>
        <c:smooth val="0"/>
        <c:axId val="239963520"/>
        <c:axId val="239969024"/>
      </c:lineChart>
      <c:catAx>
        <c:axId val="239963520"/>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25436">
            <a:solidFill>
              <a:srgbClr val="808080"/>
            </a:solidFill>
            <a:prstDash val="solid"/>
          </a:ln>
        </c:spPr>
        <c:txPr>
          <a:bodyPr rot="0" vert="horz"/>
          <a:lstStyle/>
          <a:p>
            <a:pPr>
              <a:defRPr b="0"/>
            </a:pPr>
            <a:endParaRPr lang="zh-CN"/>
          </a:p>
        </c:txPr>
        <c:crossAx val="239969024"/>
        <c:crosses val="autoZero"/>
        <c:auto val="1"/>
        <c:lblAlgn val="ctr"/>
        <c:lblOffset val="100"/>
        <c:tickLblSkip val="1"/>
        <c:tickMarkSkip val="1"/>
        <c:noMultiLvlLbl val="0"/>
      </c:catAx>
      <c:valAx>
        <c:axId val="239969024"/>
        <c:scaling>
          <c:orientation val="minMax"/>
          <c:max val="3"/>
          <c:min val="-4"/>
        </c:scaling>
        <c:delete val="0"/>
        <c:axPos val="l"/>
        <c:numFmt formatCode="0.0_ " sourceLinked="0"/>
        <c:majorTickMark val="none"/>
        <c:minorTickMark val="none"/>
        <c:tickLblPos val="low"/>
        <c:spPr>
          <a:noFill/>
          <a:ln w="39318">
            <a:noFill/>
            <a:prstDash val="solid"/>
          </a:ln>
        </c:spPr>
        <c:txPr>
          <a:bodyPr rot="0" vert="horz"/>
          <a:lstStyle/>
          <a:p>
            <a:pPr>
              <a:defRPr/>
            </a:pPr>
            <a:endParaRPr lang="zh-CN"/>
          </a:p>
        </c:txPr>
        <c:crossAx val="239963520"/>
        <c:crosses val="autoZero"/>
        <c:crossBetween val="between"/>
        <c:majorUnit val="1"/>
      </c:valAx>
      <c:spPr>
        <a:noFill/>
        <a:ln w="25409">
          <a:noFill/>
        </a:ln>
      </c:spPr>
    </c:plotArea>
    <c:legend>
      <c:legendPos val="t"/>
      <c:layout>
        <c:manualLayout>
          <c:xMode val="edge"/>
          <c:yMode val="edge"/>
          <c:x val="4.5425453614515672E-2"/>
          <c:y val="7.0161773558486129E-2"/>
          <c:w val="0.42268727599283573"/>
          <c:h val="6.8759118639241584E-2"/>
        </c:manualLayout>
      </c:layout>
      <c:overlay val="0"/>
    </c:legend>
    <c:plotVisOnly val="1"/>
    <c:dispBlanksAs val="gap"/>
    <c:showDLblsOverMax val="0"/>
  </c:chart>
  <c:spPr>
    <a:noFill/>
    <a:ln>
      <a:no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userShapes r:id="rId2"/>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6717325227964461E-2"/>
          <c:y val="0.17391304347827868"/>
          <c:w val="0.96504559270516765"/>
          <c:h val="0.76144760669690181"/>
        </c:manualLayout>
      </c:layout>
      <c:barChart>
        <c:barDir val="col"/>
        <c:grouping val="clustered"/>
        <c:varyColors val="0"/>
        <c:ser>
          <c:idx val="0"/>
          <c:order val="0"/>
          <c:tx>
            <c:strRef>
              <c:f>Sheet1!$A$2</c:f>
              <c:strCache>
                <c:ptCount val="1"/>
                <c:pt idx="0">
                  <c:v>环比变化</c:v>
                </c:pt>
              </c:strCache>
            </c:strRef>
          </c:tx>
          <c:spPr>
            <a:solidFill>
              <a:srgbClr val="275C9D"/>
            </a:solidFill>
            <a:ln w="9525">
              <a:solidFill>
                <a:srgbClr val="275C9D"/>
              </a:solidFill>
              <a:prstDash val="solid"/>
            </a:ln>
            <a:effectLst>
              <a:outerShdw blurRad="40005" dist="20320" dir="5400000" algn="tl" rotWithShape="0">
                <a:prstClr val="black">
                  <a:alpha val="38000"/>
                </a:prstClr>
              </a:outerShdw>
            </a:effectLst>
          </c:spPr>
          <c:invertIfNegative val="0"/>
          <c:dPt>
            <c:idx val="0"/>
            <c:invertIfNegative val="0"/>
            <c:bubble3D val="0"/>
            <c:spPr>
              <a:solidFill>
                <a:srgbClr val="275C9D"/>
              </a:solidFill>
              <a:ln w="9525">
                <a:solidFill>
                  <a:srgbClr val="275C9D"/>
                </a:solidFill>
              </a:ln>
              <a:effectLst>
                <a:outerShdw blurRad="40005" dist="20320" dir="5400000" algn="tl" rotWithShape="0">
                  <a:prstClr val="black">
                    <a:alpha val="38000"/>
                  </a:prstClr>
                </a:outerShdw>
              </a:effectLst>
            </c:spPr>
          </c:dPt>
          <c:dPt>
            <c:idx val="2"/>
            <c:invertIfNegative val="0"/>
            <c:bubble3D val="0"/>
            <c:spPr>
              <a:solidFill>
                <a:srgbClr val="275C9D"/>
              </a:solidFill>
              <a:ln w="9525">
                <a:solidFill>
                  <a:srgbClr val="275C9D"/>
                </a:solidFill>
              </a:ln>
              <a:effectLst>
                <a:outerShdw blurRad="40005" dist="20320" dir="5400000" algn="tl" rotWithShape="0">
                  <a:prstClr val="black">
                    <a:alpha val="38000"/>
                  </a:prstClr>
                </a:outerShdw>
              </a:effectLst>
            </c:spPr>
          </c:dPt>
          <c:dPt>
            <c:idx val="3"/>
            <c:invertIfNegative val="0"/>
            <c:bubble3D val="0"/>
          </c:dPt>
          <c:dPt>
            <c:idx val="4"/>
            <c:invertIfNegative val="0"/>
            <c:bubble3D val="0"/>
            <c:spPr>
              <a:solidFill>
                <a:srgbClr val="275C9D"/>
              </a:solidFill>
              <a:ln w="9525">
                <a:solidFill>
                  <a:srgbClr val="275C9D"/>
                </a:solidFill>
              </a:ln>
              <a:effectLst>
                <a:outerShdw blurRad="40005" dist="20320" dir="5400000" algn="tl" rotWithShape="0">
                  <a:prstClr val="black">
                    <a:alpha val="38000"/>
                  </a:prstClr>
                </a:outerShdw>
              </a:effectLst>
            </c:spPr>
          </c:dPt>
          <c:dPt>
            <c:idx val="5"/>
            <c:invertIfNegative val="0"/>
            <c:bubble3D val="0"/>
          </c:dPt>
          <c:dLbls>
            <c:txPr>
              <a:bodyPr/>
              <a:lstStyle/>
              <a:p>
                <a:pPr>
                  <a:defRPr sz="900" b="1">
                    <a:latin typeface="Arial" pitchFamily="34" charset="0"/>
                    <a:cs typeface="Arial" pitchFamily="34" charset="0"/>
                  </a:defRPr>
                </a:pPr>
                <a:endParaRPr lang="zh-CN"/>
              </a:p>
            </c:txPr>
            <c:dLblPos val="outEnd"/>
            <c:showLegendKey val="0"/>
            <c:showVal val="1"/>
            <c:showCatName val="0"/>
            <c:showSerName val="0"/>
            <c:showPercent val="0"/>
            <c:showBubbleSize val="0"/>
            <c:showLeaderLines val="0"/>
          </c:dLbls>
          <c:cat>
            <c:strRef>
              <c:f>Sheet1!$B$1:$H$1</c:f>
              <c:strCache>
                <c:ptCount val="7"/>
                <c:pt idx="0">
                  <c:v>A00</c:v>
                </c:pt>
                <c:pt idx="1">
                  <c:v>A0</c:v>
                </c:pt>
                <c:pt idx="2">
                  <c:v>A</c:v>
                </c:pt>
                <c:pt idx="3">
                  <c:v>B</c:v>
                </c:pt>
                <c:pt idx="4">
                  <c:v>C</c:v>
                </c:pt>
                <c:pt idx="5">
                  <c:v>MPV</c:v>
                </c:pt>
                <c:pt idx="6">
                  <c:v>SUV</c:v>
                </c:pt>
              </c:strCache>
            </c:strRef>
          </c:cat>
          <c:val>
            <c:numRef>
              <c:f>Sheet1!$B$2:$H$2</c:f>
              <c:numCache>
                <c:formatCode>0.0%</c:formatCode>
                <c:ptCount val="7"/>
                <c:pt idx="0">
                  <c:v>-2.9236616986345165E-2</c:v>
                </c:pt>
                <c:pt idx="1">
                  <c:v>-2.9077002463172796E-2</c:v>
                </c:pt>
                <c:pt idx="2">
                  <c:v>-2.3757052538230017E-2</c:v>
                </c:pt>
                <c:pt idx="3">
                  <c:v>-2.2186412366211883E-2</c:v>
                </c:pt>
                <c:pt idx="4">
                  <c:v>-2.6375818569527532E-2</c:v>
                </c:pt>
                <c:pt idx="5">
                  <c:v>-0.11342706861994301</c:v>
                </c:pt>
                <c:pt idx="6">
                  <c:v>-9.3664572976174698E-2</c:v>
                </c:pt>
              </c:numCache>
            </c:numRef>
          </c:val>
        </c:ser>
        <c:dLbls>
          <c:showLegendKey val="0"/>
          <c:showVal val="1"/>
          <c:showCatName val="0"/>
          <c:showSerName val="0"/>
          <c:showPercent val="0"/>
          <c:showBubbleSize val="0"/>
        </c:dLbls>
        <c:gapWidth val="150"/>
        <c:axId val="240202496"/>
        <c:axId val="240225280"/>
      </c:barChart>
      <c:catAx>
        <c:axId val="240202496"/>
        <c:scaling>
          <c:orientation val="minMax"/>
        </c:scaling>
        <c:delete val="0"/>
        <c:axPos val="b"/>
        <c:numFmt formatCode="General" sourceLinked="1"/>
        <c:majorTickMark val="none"/>
        <c:minorTickMark val="none"/>
        <c:tickLblPos val="low"/>
        <c:spPr>
          <a:ln w="25319">
            <a:solidFill>
              <a:schemeClr val="bg1">
                <a:lumMod val="65000"/>
              </a:schemeClr>
            </a:solidFill>
            <a:prstDash val="solid"/>
          </a:ln>
        </c:spPr>
        <c:txPr>
          <a:bodyPr rot="0" vert="horz"/>
          <a:lstStyle/>
          <a:p>
            <a:pPr>
              <a:defRPr sz="1197" b="1" i="0" u="none" strike="noStrike" baseline="0">
                <a:solidFill>
                  <a:schemeClr val="tx1"/>
                </a:solidFill>
                <a:latin typeface="+mn-lt"/>
                <a:ea typeface="Arial"/>
                <a:cs typeface="Arial"/>
              </a:defRPr>
            </a:pPr>
            <a:endParaRPr lang="zh-CN"/>
          </a:p>
        </c:txPr>
        <c:crossAx val="240225280"/>
        <c:crosses val="autoZero"/>
        <c:auto val="0"/>
        <c:lblAlgn val="ctr"/>
        <c:lblOffset val="200"/>
        <c:tickLblSkip val="1"/>
        <c:tickMarkSkip val="1"/>
        <c:noMultiLvlLbl val="0"/>
      </c:catAx>
      <c:valAx>
        <c:axId val="240225280"/>
        <c:scaling>
          <c:orientation val="minMax"/>
          <c:max val="0.41000000000000031"/>
          <c:min val="-0.51"/>
        </c:scaling>
        <c:delete val="1"/>
        <c:axPos val="l"/>
        <c:numFmt formatCode="0.0%" sourceLinked="1"/>
        <c:majorTickMark val="out"/>
        <c:minorTickMark val="none"/>
        <c:tickLblPos val="none"/>
        <c:crossAx val="240202496"/>
        <c:crosses val="autoZero"/>
        <c:crossBetween val="between"/>
        <c:majorUnit val="0.1"/>
      </c:valAx>
    </c:plotArea>
    <c:plotVisOnly val="1"/>
    <c:dispBlanksAs val="gap"/>
    <c:showDLblsOverMax val="0"/>
  </c:chart>
  <c:spPr>
    <a:noFill/>
    <a:ln>
      <a:noFill/>
    </a:ln>
  </c:spPr>
  <c:txPr>
    <a:bodyPr/>
    <a:lstStyle/>
    <a:p>
      <a:pPr>
        <a:defRPr sz="997" b="1" i="0" u="none" strike="noStrike" baseline="0">
          <a:solidFill>
            <a:schemeClr val="tx1"/>
          </a:solidFill>
          <a:latin typeface="宋体"/>
          <a:ea typeface="宋体"/>
          <a:cs typeface="宋体"/>
        </a:defRPr>
      </a:pPr>
      <a:endParaRPr lang="zh-CN"/>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4445039404793892E-2"/>
          <c:y val="7.695727607517823E-2"/>
          <c:w val="0.95192588502086095"/>
          <c:h val="0.795101399952031"/>
        </c:manualLayout>
      </c:layout>
      <c:lineChart>
        <c:grouping val="standard"/>
        <c:varyColors val="0"/>
        <c:ser>
          <c:idx val="0"/>
          <c:order val="0"/>
          <c:tx>
            <c:strRef>
              <c:f>Sheet1!$A$2</c:f>
              <c:strCache>
                <c:ptCount val="1"/>
                <c:pt idx="0">
                  <c:v>Y2011</c:v>
                </c:pt>
              </c:strCache>
            </c:strRef>
          </c:tx>
          <c:spPr>
            <a:ln w="31783">
              <a:solidFill>
                <a:srgbClr val="BFBFBF"/>
              </a:solidFill>
              <a:prstDash val="solid"/>
            </a:ln>
            <a:effectLst/>
          </c:spPr>
          <c:marker>
            <c:symbol val="circle"/>
            <c:size val="10"/>
            <c:spPr>
              <a:solidFill>
                <a:schemeClr val="bg1"/>
              </a:solidFill>
              <a:ln>
                <a:solidFill>
                  <a:schemeClr val="bg1">
                    <a:lumMod val="50000"/>
                  </a:schemeClr>
                </a:solidFill>
                <a:prstDash val="solid"/>
              </a:ln>
              <a:effectLst/>
            </c:spPr>
          </c:marker>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Sheet1!$B$2:$Z$2</c:f>
            </c:numRef>
          </c:val>
          <c:smooth val="0"/>
        </c:ser>
        <c:ser>
          <c:idx val="1"/>
          <c:order val="1"/>
          <c:tx>
            <c:strRef>
              <c:f>Sheet1!$A$3</c:f>
              <c:strCache>
                <c:ptCount val="1"/>
                <c:pt idx="0">
                  <c:v>Y2013</c:v>
                </c:pt>
              </c:strCache>
            </c:strRef>
          </c:tx>
          <c:spPr>
            <a:ln w="31783" cmpd="sng">
              <a:solidFill>
                <a:srgbClr val="BFBFBF"/>
              </a:solidFill>
            </a:ln>
            <a:effectLst/>
          </c:spPr>
          <c:marker>
            <c:symbol val="circle"/>
            <c:size val="9"/>
            <c:spPr>
              <a:solidFill>
                <a:schemeClr val="bg1"/>
              </a:solidFill>
              <a:ln w="9525">
                <a:solidFill>
                  <a:srgbClr val="BFBFBF"/>
                </a:solidFill>
              </a:ln>
              <a:effectLst/>
            </c:spPr>
          </c:marker>
          <c:dPt>
            <c:idx val="0"/>
            <c:marker>
              <c:symbol val="circle"/>
              <c:size val="10"/>
            </c:marker>
            <c:bubble3D val="0"/>
          </c:dPt>
          <c:dPt>
            <c:idx val="1"/>
            <c:marker>
              <c:symbol val="circle"/>
              <c:size val="7"/>
            </c:marker>
            <c:bubble3D val="0"/>
          </c:dPt>
          <c:dPt>
            <c:idx val="2"/>
            <c:marker>
              <c:symbol val="circle"/>
              <c:size val="10"/>
            </c:marker>
            <c:bubble3D val="0"/>
          </c:dPt>
          <c:dPt>
            <c:idx val="3"/>
            <c:marker>
              <c:symbol val="circle"/>
              <c:size val="7"/>
            </c:marker>
            <c:bubble3D val="0"/>
          </c:dPt>
          <c:dPt>
            <c:idx val="4"/>
            <c:marker>
              <c:symbol val="circle"/>
              <c:size val="10"/>
            </c:marker>
            <c:bubble3D val="0"/>
          </c:dPt>
          <c:dPt>
            <c:idx val="5"/>
            <c:marker>
              <c:symbol val="circle"/>
              <c:size val="7"/>
            </c:marker>
            <c:bubble3D val="0"/>
          </c:dPt>
          <c:dPt>
            <c:idx val="6"/>
            <c:marker>
              <c:symbol val="circle"/>
              <c:size val="10"/>
            </c:marker>
            <c:bubble3D val="0"/>
          </c:dPt>
          <c:dPt>
            <c:idx val="7"/>
            <c:marker>
              <c:symbol val="circle"/>
              <c:size val="7"/>
            </c:marker>
            <c:bubble3D val="0"/>
          </c:dPt>
          <c:dPt>
            <c:idx val="8"/>
            <c:marker>
              <c:symbol val="circle"/>
              <c:size val="10"/>
            </c:marker>
            <c:bubble3D val="0"/>
          </c:dPt>
          <c:dPt>
            <c:idx val="9"/>
            <c:marker>
              <c:symbol val="circle"/>
              <c:size val="7"/>
            </c:marker>
            <c:bubble3D val="0"/>
          </c:dPt>
          <c:dPt>
            <c:idx val="10"/>
            <c:marker>
              <c:symbol val="circle"/>
              <c:size val="10"/>
            </c:marker>
            <c:bubble3D val="0"/>
          </c:dPt>
          <c:dPt>
            <c:idx val="11"/>
            <c:marker>
              <c:symbol val="circle"/>
              <c:size val="7"/>
            </c:marker>
            <c:bubble3D val="0"/>
          </c:dPt>
          <c:dPt>
            <c:idx val="12"/>
            <c:marker>
              <c:symbol val="circle"/>
              <c:size val="10"/>
            </c:marker>
            <c:bubble3D val="0"/>
          </c:dPt>
          <c:dPt>
            <c:idx val="13"/>
            <c:marker>
              <c:symbol val="circle"/>
              <c:size val="7"/>
            </c:marker>
            <c:bubble3D val="0"/>
          </c:dPt>
          <c:dPt>
            <c:idx val="14"/>
            <c:marker>
              <c:symbol val="circle"/>
              <c:size val="10"/>
            </c:marker>
            <c:bubble3D val="0"/>
          </c:dPt>
          <c:dPt>
            <c:idx val="15"/>
            <c:marker>
              <c:symbol val="circle"/>
              <c:size val="7"/>
            </c:marker>
            <c:bubble3D val="0"/>
          </c:dPt>
          <c:dPt>
            <c:idx val="16"/>
            <c:marker>
              <c:symbol val="circle"/>
              <c:size val="10"/>
            </c:marker>
            <c:bubble3D val="0"/>
          </c:dPt>
          <c:dPt>
            <c:idx val="17"/>
            <c:marker>
              <c:symbol val="circle"/>
              <c:size val="7"/>
            </c:marker>
            <c:bubble3D val="0"/>
          </c:dPt>
          <c:dPt>
            <c:idx val="18"/>
            <c:marker>
              <c:symbol val="circle"/>
              <c:size val="10"/>
            </c:marker>
            <c:bubble3D val="0"/>
          </c:dPt>
          <c:dPt>
            <c:idx val="19"/>
            <c:marker>
              <c:symbol val="circle"/>
              <c:size val="7"/>
            </c:marker>
            <c:bubble3D val="0"/>
          </c:dPt>
          <c:dPt>
            <c:idx val="20"/>
            <c:marker>
              <c:symbol val="circle"/>
              <c:size val="10"/>
            </c:marker>
            <c:bubble3D val="0"/>
          </c:dPt>
          <c:dPt>
            <c:idx val="21"/>
            <c:marker>
              <c:symbol val="circle"/>
              <c:size val="7"/>
            </c:marker>
            <c:bubble3D val="0"/>
          </c:dPt>
          <c:dPt>
            <c:idx val="22"/>
            <c:marker>
              <c:symbol val="circle"/>
              <c:size val="10"/>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Sheet1!$B$3:$Z$3</c:f>
              <c:numCache>
                <c:formatCode>0.00_ </c:formatCode>
                <c:ptCount val="25"/>
                <c:pt idx="0">
                  <c:v>0</c:v>
                </c:pt>
                <c:pt idx="1">
                  <c:v>-0.12046683629978183</c:v>
                </c:pt>
                <c:pt idx="2">
                  <c:v>-0.14699074794841671</c:v>
                </c:pt>
                <c:pt idx="3">
                  <c:v>1.4909406035548134</c:v>
                </c:pt>
                <c:pt idx="4">
                  <c:v>1.7529195635776595</c:v>
                </c:pt>
                <c:pt idx="5">
                  <c:v>3.5276422357599424</c:v>
                </c:pt>
                <c:pt idx="6">
                  <c:v>3.1541116115317847</c:v>
                </c:pt>
                <c:pt idx="7">
                  <c:v>3.1139789945839436</c:v>
                </c:pt>
                <c:pt idx="8">
                  <c:v>2.5406117128395245</c:v>
                </c:pt>
                <c:pt idx="9">
                  <c:v>2.58</c:v>
                </c:pt>
                <c:pt idx="10">
                  <c:v>1.3342415739437063</c:v>
                </c:pt>
                <c:pt idx="11">
                  <c:v>1.2882904200305578</c:v>
                </c:pt>
                <c:pt idx="12">
                  <c:v>0.71149310810911803</c:v>
                </c:pt>
                <c:pt idx="13">
                  <c:v>0.45425044116622626</c:v>
                </c:pt>
                <c:pt idx="14">
                  <c:v>1.7369420594728791</c:v>
                </c:pt>
                <c:pt idx="15">
                  <c:v>3.2470446339409431</c:v>
                </c:pt>
                <c:pt idx="16">
                  <c:v>2.7363665997963471</c:v>
                </c:pt>
                <c:pt idx="17">
                  <c:v>-0.75074847459254412</c:v>
                </c:pt>
                <c:pt idx="18">
                  <c:v>-2.7889320940976958E-2</c:v>
                </c:pt>
                <c:pt idx="19">
                  <c:v>6.4595257762343206</c:v>
                </c:pt>
                <c:pt idx="20">
                  <c:v>6.0421503847901459</c:v>
                </c:pt>
                <c:pt idx="21">
                  <c:v>5.4727363122999417</c:v>
                </c:pt>
                <c:pt idx="22">
                  <c:v>5.0118237489756412</c:v>
                </c:pt>
                <c:pt idx="23">
                  <c:v>4.2730472593990321</c:v>
                </c:pt>
                <c:pt idx="24">
                  <c:v>4.5258973467178665</c:v>
                </c:pt>
              </c:numCache>
            </c:numRef>
          </c:val>
          <c:smooth val="0"/>
        </c:ser>
        <c:ser>
          <c:idx val="2"/>
          <c:order val="2"/>
          <c:tx>
            <c:strRef>
              <c:f>Sheet1!$A$4</c:f>
              <c:strCache>
                <c:ptCount val="1"/>
                <c:pt idx="0">
                  <c:v>Y2014</c:v>
                </c:pt>
              </c:strCache>
            </c:strRef>
          </c:tx>
          <c:spPr>
            <a:ln w="28575">
              <a:solidFill>
                <a:srgbClr val="00A4DE"/>
              </a:solidFill>
            </a:ln>
          </c:spPr>
          <c:marker>
            <c:symbol val="circle"/>
            <c:size val="10"/>
            <c:spPr>
              <a:solidFill>
                <a:schemeClr val="bg1"/>
              </a:solidFill>
              <a:ln w="19050">
                <a:solidFill>
                  <a:srgbClr val="00A4DE"/>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Sheet1!$B$4:$Z$4</c:f>
              <c:numCache>
                <c:formatCode>0.00_ </c:formatCode>
                <c:ptCount val="25"/>
                <c:pt idx="0">
                  <c:v>0</c:v>
                </c:pt>
                <c:pt idx="1">
                  <c:v>-1.9773696171168531</c:v>
                </c:pt>
                <c:pt idx="2">
                  <c:v>-3.1335534352469718</c:v>
                </c:pt>
                <c:pt idx="3">
                  <c:v>-4.042320247745101</c:v>
                </c:pt>
                <c:pt idx="4">
                  <c:v>-3.9632149784111226</c:v>
                </c:pt>
                <c:pt idx="5">
                  <c:v>-4.6672768203963262</c:v>
                </c:pt>
                <c:pt idx="6">
                  <c:v>-4.6701816227024739</c:v>
                </c:pt>
                <c:pt idx="7">
                  <c:v>-3.2272225101355856</c:v>
                </c:pt>
                <c:pt idx="8">
                  <c:v>-3.3606013314226968</c:v>
                </c:pt>
                <c:pt idx="9">
                  <c:v>-5.1521079923106612</c:v>
                </c:pt>
                <c:pt idx="10">
                  <c:v>-5.2008559597396697</c:v>
                </c:pt>
                <c:pt idx="11">
                  <c:v>-4.6870503685127352</c:v>
                </c:pt>
                <c:pt idx="12">
                  <c:v>-5.1519628947926162</c:v>
                </c:pt>
                <c:pt idx="13">
                  <c:v>-4.0484037695195489</c:v>
                </c:pt>
                <c:pt idx="14">
                  <c:v>-2.9367757808859252</c:v>
                </c:pt>
                <c:pt idx="15">
                  <c:v>-6.0897955822301286</c:v>
                </c:pt>
                <c:pt idx="16">
                  <c:v>-3.6418765139728193</c:v>
                </c:pt>
                <c:pt idx="17">
                  <c:v>-5.2058605603320203</c:v>
                </c:pt>
                <c:pt idx="18">
                  <c:v>-6.0294503620203947</c:v>
                </c:pt>
                <c:pt idx="19">
                  <c:v>-5.0273485964839821</c:v>
                </c:pt>
                <c:pt idx="20">
                  <c:v>-5.301919698154089</c:v>
                </c:pt>
                <c:pt idx="21">
                  <c:v>-6.7888634561704242</c:v>
                </c:pt>
                <c:pt idx="22">
                  <c:v>-8.3456304640623706</c:v>
                </c:pt>
                <c:pt idx="23">
                  <c:v>-10.795394184023854</c:v>
                </c:pt>
                <c:pt idx="24">
                  <c:v>-13.153925755672645</c:v>
                </c:pt>
              </c:numCache>
            </c:numRef>
          </c:val>
          <c:smooth val="0"/>
        </c:ser>
        <c:ser>
          <c:idx val="3"/>
          <c:order val="3"/>
          <c:tx>
            <c:strRef>
              <c:f>Sheet1!$A$5</c:f>
              <c:strCache>
                <c:ptCount val="1"/>
                <c:pt idx="0">
                  <c:v>Y2015</c:v>
                </c:pt>
              </c:strCache>
            </c:strRef>
          </c:tx>
          <c:spPr>
            <a:ln>
              <a:solidFill>
                <a:srgbClr val="92D050"/>
              </a:solidFill>
            </a:ln>
          </c:spPr>
          <c:marker>
            <c:symbol val="circle"/>
            <c:size val="10"/>
            <c:spPr>
              <a:solidFill>
                <a:schemeClr val="bg1"/>
              </a:solidFill>
              <a:ln>
                <a:solidFill>
                  <a:srgbClr val="92D050"/>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Sheet1!$B$5:$Z$5</c:f>
              <c:numCache>
                <c:formatCode>0.00_ </c:formatCode>
                <c:ptCount val="25"/>
                <c:pt idx="0">
                  <c:v>0</c:v>
                </c:pt>
                <c:pt idx="1">
                  <c:v>-0.12590459291784706</c:v>
                </c:pt>
                <c:pt idx="2">
                  <c:v>-0.85192124599655639</c:v>
                </c:pt>
                <c:pt idx="3">
                  <c:v>0.47579240220398944</c:v>
                </c:pt>
                <c:pt idx="4">
                  <c:v>0.29029495880572576</c:v>
                </c:pt>
                <c:pt idx="5">
                  <c:v>0.63016649478102593</c:v>
                </c:pt>
                <c:pt idx="6">
                  <c:v>-0.17026001769503418</c:v>
                </c:pt>
                <c:pt idx="7">
                  <c:v>1.9474743226430613</c:v>
                </c:pt>
                <c:pt idx="8">
                  <c:v>1.6176453188215145</c:v>
                </c:pt>
                <c:pt idx="9">
                  <c:v>3.7016869416882425</c:v>
                </c:pt>
                <c:pt idx="10">
                  <c:v>3.5345280866244222</c:v>
                </c:pt>
                <c:pt idx="11">
                  <c:v>4.9203245913947091</c:v>
                </c:pt>
                <c:pt idx="12">
                  <c:v>4.7043643338324781</c:v>
                </c:pt>
                <c:pt idx="13">
                  <c:v>6.6045676205130022</c:v>
                </c:pt>
                <c:pt idx="14">
                  <c:v>6.5861883738406624</c:v>
                </c:pt>
                <c:pt idx="15">
                  <c:v>6.293918194679704</c:v>
                </c:pt>
                <c:pt idx="16">
                  <c:v>7.0084025102091774</c:v>
                </c:pt>
                <c:pt idx="17">
                  <c:v>7.1111939387690226</c:v>
                </c:pt>
                <c:pt idx="18">
                  <c:v>6.180315184144014</c:v>
                </c:pt>
                <c:pt idx="19">
                  <c:v>4.9868532097074869</c:v>
                </c:pt>
                <c:pt idx="20">
                  <c:v>3.9115472262802653</c:v>
                </c:pt>
                <c:pt idx="21">
                  <c:v>3.4130405777988315</c:v>
                </c:pt>
                <c:pt idx="22">
                  <c:v>3.6698120183316307</c:v>
                </c:pt>
                <c:pt idx="23">
                  <c:v>0.22308455136776928</c:v>
                </c:pt>
                <c:pt idx="24">
                  <c:v>1.3304749141795025</c:v>
                </c:pt>
              </c:numCache>
            </c:numRef>
          </c:val>
          <c:smooth val="0"/>
        </c:ser>
        <c:ser>
          <c:idx val="4"/>
          <c:order val="4"/>
          <c:tx>
            <c:strRef>
              <c:f>Sheet1!$A$6</c:f>
              <c:strCache>
                <c:ptCount val="1"/>
                <c:pt idx="0">
                  <c:v>Y2016</c:v>
                </c:pt>
              </c:strCache>
            </c:strRef>
          </c:tx>
          <c:spPr>
            <a:ln>
              <a:solidFill>
                <a:srgbClr val="FF9933"/>
              </a:solidFill>
            </a:ln>
          </c:spPr>
          <c:marker>
            <c:symbol val="circle"/>
            <c:size val="10"/>
            <c:spPr>
              <a:solidFill>
                <a:schemeClr val="bg1"/>
              </a:solidFill>
              <a:ln>
                <a:solidFill>
                  <a:srgbClr val="FF9933"/>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dLbls>
            <c:dLbl>
              <c:idx val="1"/>
              <c:delete val="1"/>
            </c:dLbl>
            <c:dLbl>
              <c:idx val="3"/>
              <c:delete val="1"/>
            </c:dLbl>
            <c:dLbl>
              <c:idx val="5"/>
              <c:delete val="1"/>
            </c:dLbl>
            <c:dLbl>
              <c:idx val="7"/>
              <c:delete val="1"/>
            </c:dLbl>
            <c:dLbl>
              <c:idx val="9"/>
              <c:delete val="1"/>
            </c:dLbl>
            <c:dLbl>
              <c:idx val="11"/>
              <c:delete val="1"/>
            </c:dLbl>
            <c:dLblPos val="t"/>
            <c:showLegendKey val="0"/>
            <c:showVal val="1"/>
            <c:showCatName val="0"/>
            <c:showSerName val="0"/>
            <c:showPercent val="0"/>
            <c:showBubbleSize val="0"/>
            <c:showLeaderLines val="0"/>
          </c:dLbls>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Sheet1!$B$6:$Z$6</c:f>
              <c:numCache>
                <c:formatCode>0.00_ </c:formatCode>
                <c:ptCount val="25"/>
                <c:pt idx="0">
                  <c:v>0</c:v>
                </c:pt>
                <c:pt idx="1">
                  <c:v>-3.4492130587885139</c:v>
                </c:pt>
                <c:pt idx="2">
                  <c:v>-2.3515685919522578</c:v>
                </c:pt>
                <c:pt idx="3">
                  <c:v>-11.840067842210145</c:v>
                </c:pt>
                <c:pt idx="4">
                  <c:v>-9.0056726114330026</c:v>
                </c:pt>
                <c:pt idx="5">
                  <c:v>-9.6465305911436428</c:v>
                </c:pt>
                <c:pt idx="6">
                  <c:v>-9.6609534438610538</c:v>
                </c:pt>
                <c:pt idx="7">
                  <c:v>-11.101091950675702</c:v>
                </c:pt>
                <c:pt idx="8">
                  <c:v>-11.184051330786993</c:v>
                </c:pt>
                <c:pt idx="9">
                  <c:v>-9.1362542061544936</c:v>
                </c:pt>
                <c:pt idx="10">
                  <c:v>-9.1467416907880619</c:v>
                </c:pt>
                <c:pt idx="11">
                  <c:v>-9.9949176302381755</c:v>
                </c:pt>
                <c:pt idx="12">
                  <c:v>-10.036045738086774</c:v>
                </c:pt>
              </c:numCache>
            </c:numRef>
          </c:val>
          <c:smooth val="0"/>
        </c:ser>
        <c:dLbls>
          <c:showLegendKey val="0"/>
          <c:showVal val="0"/>
          <c:showCatName val="0"/>
          <c:showSerName val="0"/>
          <c:showPercent val="0"/>
          <c:showBubbleSize val="0"/>
        </c:dLbls>
        <c:marker val="1"/>
        <c:smooth val="0"/>
        <c:axId val="240304896"/>
        <c:axId val="240306432"/>
      </c:lineChart>
      <c:catAx>
        <c:axId val="240304896"/>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12700">
            <a:solidFill>
              <a:schemeClr val="bg1">
                <a:lumMod val="75000"/>
              </a:schemeClr>
            </a:solidFill>
            <a:prstDash val="solid"/>
          </a:ln>
        </c:spPr>
        <c:txPr>
          <a:bodyPr rot="0" vert="horz"/>
          <a:lstStyle/>
          <a:p>
            <a:pPr>
              <a:defRPr b="0"/>
            </a:pPr>
            <a:endParaRPr lang="zh-CN"/>
          </a:p>
        </c:txPr>
        <c:crossAx val="240306432"/>
        <c:crosses val="autoZero"/>
        <c:auto val="1"/>
        <c:lblAlgn val="ctr"/>
        <c:lblOffset val="100"/>
        <c:tickLblSkip val="1"/>
        <c:tickMarkSkip val="1"/>
        <c:noMultiLvlLbl val="0"/>
      </c:catAx>
      <c:valAx>
        <c:axId val="240306432"/>
        <c:scaling>
          <c:orientation val="minMax"/>
          <c:max val="15"/>
          <c:min val="-18"/>
        </c:scaling>
        <c:delete val="0"/>
        <c:axPos val="l"/>
        <c:majorGridlines>
          <c:spPr>
            <a:ln w="13102">
              <a:solidFill>
                <a:schemeClr val="bg1">
                  <a:lumMod val="95000"/>
                </a:schemeClr>
              </a:solidFill>
              <a:prstDash val="solid"/>
            </a:ln>
          </c:spPr>
        </c:majorGridlines>
        <c:numFmt formatCode="0.0_ " sourceLinked="0"/>
        <c:majorTickMark val="none"/>
        <c:minorTickMark val="none"/>
        <c:tickLblPos val="low"/>
        <c:spPr>
          <a:noFill/>
          <a:ln w="39304">
            <a:noFill/>
            <a:prstDash val="solid"/>
          </a:ln>
        </c:spPr>
        <c:txPr>
          <a:bodyPr rot="0" vert="horz"/>
          <a:lstStyle/>
          <a:p>
            <a:pPr>
              <a:defRPr/>
            </a:pPr>
            <a:endParaRPr lang="zh-CN"/>
          </a:p>
        </c:txPr>
        <c:crossAx val="240304896"/>
        <c:crosses val="autoZero"/>
        <c:crossBetween val="between"/>
        <c:majorUnit val="5"/>
      </c:valAx>
      <c:spPr>
        <a:noFill/>
        <a:ln w="25400">
          <a:noFill/>
        </a:ln>
      </c:spPr>
    </c:plotArea>
    <c:legend>
      <c:legendPos val="t"/>
      <c:layout>
        <c:manualLayout>
          <c:xMode val="edge"/>
          <c:yMode val="edge"/>
          <c:x val="4.3489836124149153E-2"/>
          <c:y val="7.9338829207378933E-2"/>
          <c:w val="0.42304057906212117"/>
          <c:h val="6.9057058361934293E-2"/>
        </c:manualLayout>
      </c:layout>
      <c:overlay val="0"/>
    </c:legend>
    <c:plotVisOnly val="1"/>
    <c:dispBlanksAs val="gap"/>
    <c:showDLblsOverMax val="0"/>
  </c:chart>
  <c:spPr>
    <a:noFill/>
    <a:ln>
      <a:no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userShapes r:id="rId2"/>
</c:chartSpace>
</file>

<file path=ppt/charts/chart7.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6007942221965789E-2"/>
          <c:y val="7.2735614886552516E-2"/>
          <c:w val="0.95110064746920064"/>
          <c:h val="0.79932316971011219"/>
        </c:manualLayout>
      </c:layout>
      <c:lineChart>
        <c:grouping val="standard"/>
        <c:varyColors val="0"/>
        <c:ser>
          <c:idx val="0"/>
          <c:order val="0"/>
          <c:tx>
            <c:strRef>
              <c:f>Sheet1!$A$2</c:f>
              <c:strCache>
                <c:ptCount val="1"/>
                <c:pt idx="0">
                  <c:v>Y2011</c:v>
                </c:pt>
              </c:strCache>
            </c:strRef>
          </c:tx>
          <c:spPr>
            <a:ln w="31783">
              <a:solidFill>
                <a:srgbClr val="BFBFBF"/>
              </a:solidFill>
              <a:prstDash val="solid"/>
            </a:ln>
            <a:effectLst/>
          </c:spPr>
          <c:marker>
            <c:symbol val="circle"/>
            <c:size val="10"/>
            <c:spPr>
              <a:solidFill>
                <a:schemeClr val="bg1"/>
              </a:solidFill>
              <a:ln>
                <a:solidFill>
                  <a:srgbClr val="BFBFBF"/>
                </a:solidFill>
                <a:prstDash val="solid"/>
              </a:ln>
              <a:effectLst/>
            </c:spPr>
          </c:marker>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Sheet1!$B$2:$Z$2</c:f>
            </c:numRef>
          </c:val>
          <c:smooth val="0"/>
        </c:ser>
        <c:ser>
          <c:idx val="1"/>
          <c:order val="1"/>
          <c:tx>
            <c:strRef>
              <c:f>Sheet1!$A$3</c:f>
              <c:strCache>
                <c:ptCount val="1"/>
                <c:pt idx="0">
                  <c:v>Y2013</c:v>
                </c:pt>
              </c:strCache>
            </c:strRef>
          </c:tx>
          <c:spPr>
            <a:ln w="31783" cmpd="sng">
              <a:solidFill>
                <a:srgbClr val="BFBFBF"/>
              </a:solidFill>
            </a:ln>
            <a:effectLst/>
          </c:spPr>
          <c:marker>
            <c:symbol val="circle"/>
            <c:size val="7"/>
            <c:spPr>
              <a:solidFill>
                <a:schemeClr val="bg1"/>
              </a:solidFill>
              <a:ln>
                <a:solidFill>
                  <a:srgbClr val="BFBFBF"/>
                </a:solidFill>
              </a:ln>
              <a:effectLst/>
            </c:spPr>
          </c:marker>
          <c:dPt>
            <c:idx val="0"/>
            <c:marker>
              <c:symbol val="circle"/>
              <c:size val="10"/>
            </c:marker>
            <c:bubble3D val="0"/>
          </c:dPt>
          <c:dPt>
            <c:idx val="2"/>
            <c:marker>
              <c:symbol val="circle"/>
              <c:size val="10"/>
            </c:marker>
            <c:bubble3D val="0"/>
          </c:dPt>
          <c:dPt>
            <c:idx val="4"/>
            <c:marker>
              <c:symbol val="circle"/>
              <c:size val="10"/>
            </c:marker>
            <c:bubble3D val="0"/>
          </c:dPt>
          <c:dPt>
            <c:idx val="6"/>
            <c:marker>
              <c:symbol val="circle"/>
              <c:size val="10"/>
            </c:marker>
            <c:bubble3D val="0"/>
          </c:dPt>
          <c:dPt>
            <c:idx val="8"/>
            <c:marker>
              <c:symbol val="circle"/>
              <c:size val="10"/>
            </c:marker>
            <c:bubble3D val="0"/>
          </c:dPt>
          <c:dPt>
            <c:idx val="10"/>
            <c:marker>
              <c:symbol val="circle"/>
              <c:size val="9"/>
            </c:marker>
            <c:bubble3D val="0"/>
          </c:dPt>
          <c:dPt>
            <c:idx val="12"/>
            <c:marker>
              <c:symbol val="circle"/>
              <c:size val="10"/>
            </c:marker>
            <c:bubble3D val="0"/>
          </c:dPt>
          <c:dPt>
            <c:idx val="14"/>
            <c:marker>
              <c:symbol val="circle"/>
              <c:size val="10"/>
            </c:marker>
            <c:bubble3D val="0"/>
          </c:dPt>
          <c:dPt>
            <c:idx val="16"/>
            <c:marker>
              <c:symbol val="circle"/>
              <c:size val="10"/>
            </c:marker>
            <c:bubble3D val="0"/>
          </c:dPt>
          <c:dPt>
            <c:idx val="18"/>
            <c:marker>
              <c:symbol val="circle"/>
              <c:size val="10"/>
            </c:marker>
            <c:bubble3D val="0"/>
          </c:dPt>
          <c:dPt>
            <c:idx val="20"/>
            <c:marker>
              <c:symbol val="circle"/>
              <c:size val="10"/>
            </c:marker>
            <c:bubble3D val="0"/>
          </c:dPt>
          <c:dPt>
            <c:idx val="22"/>
            <c:marker>
              <c:symbol val="circle"/>
              <c:size val="10"/>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Sheet1!$B$3:$Z$3</c:f>
              <c:numCache>
                <c:formatCode>0.00_ </c:formatCode>
                <c:ptCount val="25"/>
                <c:pt idx="0" formatCode="0.0_ ">
                  <c:v>0</c:v>
                </c:pt>
                <c:pt idx="1">
                  <c:v>9.1876300932831403E-2</c:v>
                </c:pt>
                <c:pt idx="2">
                  <c:v>0.22753847261440691</c:v>
                </c:pt>
                <c:pt idx="3">
                  <c:v>0.25899504296906184</c:v>
                </c:pt>
                <c:pt idx="4">
                  <c:v>0.62906902821221489</c:v>
                </c:pt>
                <c:pt idx="5">
                  <c:v>0.87728062526215989</c:v>
                </c:pt>
                <c:pt idx="6">
                  <c:v>0.70123779832557598</c:v>
                </c:pt>
                <c:pt idx="7">
                  <c:v>0.66110518137773977</c:v>
                </c:pt>
                <c:pt idx="8">
                  <c:v>-0.22736097852777662</c:v>
                </c:pt>
                <c:pt idx="9">
                  <c:v>-7.5173278403698585E-2</c:v>
                </c:pt>
                <c:pt idx="10">
                  <c:v>-0.84774586838101662</c:v>
                </c:pt>
                <c:pt idx="11">
                  <c:v>1.1219454100979707</c:v>
                </c:pt>
                <c:pt idx="12">
                  <c:v>0.30886566291408746</c:v>
                </c:pt>
                <c:pt idx="13">
                  <c:v>-1.3121791940522449</c:v>
                </c:pt>
                <c:pt idx="14">
                  <c:v>-1.2547326436610606</c:v>
                </c:pt>
                <c:pt idx="15">
                  <c:v>-0.91706999127511357</c:v>
                </c:pt>
                <c:pt idx="16">
                  <c:v>-0.69231358198556148</c:v>
                </c:pt>
                <c:pt idx="17">
                  <c:v>-1.6132885722581241</c:v>
                </c:pt>
                <c:pt idx="18">
                  <c:v>-1.2454517956387876</c:v>
                </c:pt>
                <c:pt idx="19">
                  <c:v>2.786188336426481</c:v>
                </c:pt>
                <c:pt idx="20">
                  <c:v>2.1609897866245227</c:v>
                </c:pt>
                <c:pt idx="21">
                  <c:v>2.4259461995673872</c:v>
                </c:pt>
                <c:pt idx="22">
                  <c:v>1.9533903949831468</c:v>
                </c:pt>
                <c:pt idx="23">
                  <c:v>2.3343188844046749</c:v>
                </c:pt>
                <c:pt idx="24">
                  <c:v>2.6347203509376844</c:v>
                </c:pt>
              </c:numCache>
            </c:numRef>
          </c:val>
          <c:smooth val="0"/>
        </c:ser>
        <c:ser>
          <c:idx val="2"/>
          <c:order val="2"/>
          <c:tx>
            <c:strRef>
              <c:f>Sheet1!$A$4</c:f>
              <c:strCache>
                <c:ptCount val="1"/>
                <c:pt idx="0">
                  <c:v>Y2014</c:v>
                </c:pt>
              </c:strCache>
            </c:strRef>
          </c:tx>
          <c:spPr>
            <a:ln>
              <a:solidFill>
                <a:srgbClr val="00A4DE"/>
              </a:solidFill>
            </a:ln>
          </c:spPr>
          <c:marker>
            <c:symbol val="circle"/>
            <c:size val="10"/>
            <c:spPr>
              <a:solidFill>
                <a:schemeClr val="bg1"/>
              </a:solidFill>
              <a:ln w="9525">
                <a:solidFill>
                  <a:srgbClr val="00A4DE"/>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Sheet1!$B$4:$Z$4</c:f>
              <c:numCache>
                <c:formatCode>0.00_ </c:formatCode>
                <c:ptCount val="25"/>
                <c:pt idx="0">
                  <c:v>0</c:v>
                </c:pt>
                <c:pt idx="1">
                  <c:v>-6.5586823250064041E-2</c:v>
                </c:pt>
                <c:pt idx="2">
                  <c:v>-1.5922116033466074E-2</c:v>
                </c:pt>
                <c:pt idx="3">
                  <c:v>0.31628866497732816</c:v>
                </c:pt>
                <c:pt idx="4">
                  <c:v>0.28688966081974121</c:v>
                </c:pt>
                <c:pt idx="5">
                  <c:v>0.1040304514372456</c:v>
                </c:pt>
                <c:pt idx="6">
                  <c:v>0.12095203568992535</c:v>
                </c:pt>
                <c:pt idx="7">
                  <c:v>-2.1924526940029825E-2</c:v>
                </c:pt>
                <c:pt idx="8">
                  <c:v>-0.15530334822713443</c:v>
                </c:pt>
                <c:pt idx="9">
                  <c:v>-0.14767479303958714</c:v>
                </c:pt>
                <c:pt idx="10">
                  <c:v>-0.1964227604686101</c:v>
                </c:pt>
                <c:pt idx="11">
                  <c:v>-0.12729265564952116</c:v>
                </c:pt>
                <c:pt idx="12">
                  <c:v>-0.41311241646497748</c:v>
                </c:pt>
                <c:pt idx="13">
                  <c:v>-0.16849363710213638</c:v>
                </c:pt>
                <c:pt idx="14">
                  <c:v>-0.22611569397412914</c:v>
                </c:pt>
                <c:pt idx="15">
                  <c:v>-0.33792114438698162</c:v>
                </c:pt>
                <c:pt idx="16">
                  <c:v>-0.26330119158239285</c:v>
                </c:pt>
                <c:pt idx="17">
                  <c:v>-0.62489325474499213</c:v>
                </c:pt>
                <c:pt idx="18">
                  <c:v>-1.6015760825648369</c:v>
                </c:pt>
                <c:pt idx="19">
                  <c:v>-1.3578217827693597</c:v>
                </c:pt>
                <c:pt idx="20">
                  <c:v>-1.6323928844394506</c:v>
                </c:pt>
                <c:pt idx="21">
                  <c:v>-2.1366919118755869</c:v>
                </c:pt>
                <c:pt idx="22">
                  <c:v>-2.7747791393451386</c:v>
                </c:pt>
                <c:pt idx="23">
                  <c:v>-2.3681419864954165</c:v>
                </c:pt>
                <c:pt idx="24">
                  <c:v>-2.4939395047138904</c:v>
                </c:pt>
              </c:numCache>
            </c:numRef>
          </c:val>
          <c:smooth val="0"/>
        </c:ser>
        <c:ser>
          <c:idx val="3"/>
          <c:order val="3"/>
          <c:tx>
            <c:strRef>
              <c:f>Sheet1!$A$5</c:f>
              <c:strCache>
                <c:ptCount val="1"/>
                <c:pt idx="0">
                  <c:v>Y2015</c:v>
                </c:pt>
              </c:strCache>
            </c:strRef>
          </c:tx>
          <c:spPr>
            <a:ln>
              <a:solidFill>
                <a:srgbClr val="92D050"/>
              </a:solidFill>
            </a:ln>
          </c:spPr>
          <c:marker>
            <c:symbol val="circle"/>
            <c:size val="10"/>
            <c:spPr>
              <a:solidFill>
                <a:schemeClr val="bg1"/>
              </a:solidFill>
              <a:ln>
                <a:solidFill>
                  <a:srgbClr val="92D050"/>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Sheet1!$B$5:$Z$5</c:f>
              <c:numCache>
                <c:formatCode>0.00_ </c:formatCode>
                <c:ptCount val="25"/>
                <c:pt idx="0">
                  <c:v>0</c:v>
                </c:pt>
                <c:pt idx="1">
                  <c:v>1.1006200391717196</c:v>
                </c:pt>
                <c:pt idx="2">
                  <c:v>0.64179509383932154</c:v>
                </c:pt>
                <c:pt idx="3">
                  <c:v>-0.62646381344075275</c:v>
                </c:pt>
                <c:pt idx="4">
                  <c:v>-0.81196125683898857</c:v>
                </c:pt>
                <c:pt idx="5">
                  <c:v>-0.29242616389834181</c:v>
                </c:pt>
                <c:pt idx="6">
                  <c:v>-1.1020728939151161</c:v>
                </c:pt>
                <c:pt idx="7">
                  <c:v>-1.3900004838138806</c:v>
                </c:pt>
                <c:pt idx="8">
                  <c:v>-1.7198294876354185</c:v>
                </c:pt>
                <c:pt idx="9">
                  <c:v>-2.0526034776577622</c:v>
                </c:pt>
                <c:pt idx="10">
                  <c:v>-2.2197623327215843</c:v>
                </c:pt>
                <c:pt idx="11">
                  <c:v>-2.1189824967079471</c:v>
                </c:pt>
                <c:pt idx="12">
                  <c:v>-2.3349427542701653</c:v>
                </c:pt>
                <c:pt idx="13">
                  <c:v>-2.0879893800461811</c:v>
                </c:pt>
                <c:pt idx="14">
                  <c:v>-2.3140908622815113</c:v>
                </c:pt>
                <c:pt idx="15">
                  <c:v>-2.1396759166737898</c:v>
                </c:pt>
                <c:pt idx="16">
                  <c:v>-1.7784837649743805</c:v>
                </c:pt>
                <c:pt idx="17">
                  <c:v>-2.9542644985017787</c:v>
                </c:pt>
                <c:pt idx="18">
                  <c:v>-4.1375312658568575</c:v>
                </c:pt>
                <c:pt idx="19">
                  <c:v>-3.9563691774318399</c:v>
                </c:pt>
                <c:pt idx="20">
                  <c:v>-4.4185669172117246</c:v>
                </c:pt>
                <c:pt idx="21">
                  <c:v>-4.1254003982655059</c:v>
                </c:pt>
                <c:pt idx="22">
                  <c:v>-4.5442143743493713</c:v>
                </c:pt>
                <c:pt idx="23">
                  <c:v>-5.6518122499957357</c:v>
                </c:pt>
                <c:pt idx="24">
                  <c:v>-4.0174506247309809</c:v>
                </c:pt>
              </c:numCache>
            </c:numRef>
          </c:val>
          <c:smooth val="0"/>
        </c:ser>
        <c:ser>
          <c:idx val="4"/>
          <c:order val="4"/>
          <c:tx>
            <c:strRef>
              <c:f>Sheet1!$A$6</c:f>
              <c:strCache>
                <c:ptCount val="1"/>
                <c:pt idx="0">
                  <c:v>Y2016</c:v>
                </c:pt>
              </c:strCache>
            </c:strRef>
          </c:tx>
          <c:spPr>
            <a:ln>
              <a:solidFill>
                <a:srgbClr val="FF9933"/>
              </a:solidFill>
            </a:ln>
          </c:spPr>
          <c:marker>
            <c:symbol val="circle"/>
            <c:size val="10"/>
            <c:spPr>
              <a:solidFill>
                <a:schemeClr val="bg1"/>
              </a:solidFill>
              <a:ln>
                <a:solidFill>
                  <a:srgbClr val="FF9933"/>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dLbls>
            <c:dLbl>
              <c:idx val="1"/>
              <c:delete val="1"/>
            </c:dLbl>
            <c:dLbl>
              <c:idx val="3"/>
              <c:delete val="1"/>
            </c:dLbl>
            <c:dLbl>
              <c:idx val="5"/>
              <c:delete val="1"/>
            </c:dLbl>
            <c:dLbl>
              <c:idx val="7"/>
              <c:delete val="1"/>
            </c:dLbl>
            <c:dLbl>
              <c:idx val="9"/>
              <c:delete val="1"/>
            </c:dLbl>
            <c:dLbl>
              <c:idx val="11"/>
              <c:delete val="1"/>
            </c:dLbl>
            <c:dLblPos val="t"/>
            <c:showLegendKey val="0"/>
            <c:showVal val="1"/>
            <c:showCatName val="0"/>
            <c:showSerName val="0"/>
            <c:showPercent val="0"/>
            <c:showBubbleSize val="0"/>
            <c:showLeaderLines val="0"/>
          </c:dLbls>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Sheet1!$B$6:$Z$6</c:f>
              <c:numCache>
                <c:formatCode>0.00_ </c:formatCode>
                <c:ptCount val="25"/>
                <c:pt idx="0">
                  <c:v>0</c:v>
                </c:pt>
                <c:pt idx="1">
                  <c:v>-1.0642686007734379</c:v>
                </c:pt>
                <c:pt idx="2">
                  <c:v>-0.76484161561524011</c:v>
                </c:pt>
                <c:pt idx="3">
                  <c:v>-2.0580528327400214</c:v>
                </c:pt>
                <c:pt idx="4">
                  <c:v>-1.9524213051543444</c:v>
                </c:pt>
                <c:pt idx="5">
                  <c:v>-2.6279973615943906</c:v>
                </c:pt>
                <c:pt idx="6">
                  <c:v>-2.6432068992903379</c:v>
                </c:pt>
                <c:pt idx="7">
                  <c:v>-3.0213003040650053</c:v>
                </c:pt>
                <c:pt idx="8">
                  <c:v>-3.1042596841762915</c:v>
                </c:pt>
                <c:pt idx="9">
                  <c:v>-1.9845850074068516</c:v>
                </c:pt>
                <c:pt idx="10">
                  <c:v>-1.9950724920404463</c:v>
                </c:pt>
                <c:pt idx="11">
                  <c:v>-2.6070362382666197</c:v>
                </c:pt>
                <c:pt idx="12">
                  <c:v>-2.6481643461152218</c:v>
                </c:pt>
              </c:numCache>
            </c:numRef>
          </c:val>
          <c:smooth val="0"/>
        </c:ser>
        <c:dLbls>
          <c:showLegendKey val="0"/>
          <c:showVal val="0"/>
          <c:showCatName val="0"/>
          <c:showSerName val="0"/>
          <c:showPercent val="0"/>
          <c:showBubbleSize val="0"/>
        </c:dLbls>
        <c:marker val="1"/>
        <c:smooth val="0"/>
        <c:axId val="243206784"/>
        <c:axId val="251003264"/>
      </c:lineChart>
      <c:catAx>
        <c:axId val="243206784"/>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25427">
            <a:solidFill>
              <a:srgbClr val="808080"/>
            </a:solidFill>
            <a:prstDash val="solid"/>
          </a:ln>
        </c:spPr>
        <c:txPr>
          <a:bodyPr rot="0" vert="horz"/>
          <a:lstStyle/>
          <a:p>
            <a:pPr>
              <a:defRPr b="0"/>
            </a:pPr>
            <a:endParaRPr lang="zh-CN"/>
          </a:p>
        </c:txPr>
        <c:crossAx val="251003264"/>
        <c:crosses val="autoZero"/>
        <c:auto val="1"/>
        <c:lblAlgn val="ctr"/>
        <c:lblOffset val="100"/>
        <c:tickLblSkip val="1"/>
        <c:tickMarkSkip val="1"/>
        <c:noMultiLvlLbl val="0"/>
      </c:catAx>
      <c:valAx>
        <c:axId val="251003264"/>
        <c:scaling>
          <c:orientation val="minMax"/>
          <c:max val="6"/>
          <c:min val="-10"/>
        </c:scaling>
        <c:delete val="0"/>
        <c:axPos val="l"/>
        <c:majorGridlines>
          <c:spPr>
            <a:ln w="13102">
              <a:solidFill>
                <a:schemeClr val="bg1">
                  <a:lumMod val="95000"/>
                </a:schemeClr>
              </a:solidFill>
              <a:prstDash val="solid"/>
            </a:ln>
          </c:spPr>
        </c:majorGridlines>
        <c:numFmt formatCode="0.0_ " sourceLinked="0"/>
        <c:majorTickMark val="none"/>
        <c:minorTickMark val="none"/>
        <c:tickLblPos val="low"/>
        <c:spPr>
          <a:noFill/>
          <a:ln w="39304">
            <a:noFill/>
            <a:prstDash val="solid"/>
          </a:ln>
        </c:spPr>
        <c:txPr>
          <a:bodyPr rot="0" vert="horz"/>
          <a:lstStyle/>
          <a:p>
            <a:pPr>
              <a:defRPr/>
            </a:pPr>
            <a:endParaRPr lang="zh-CN"/>
          </a:p>
        </c:txPr>
        <c:crossAx val="243206784"/>
        <c:crosses val="autoZero"/>
        <c:crossBetween val="between"/>
        <c:majorUnit val="2"/>
      </c:valAx>
      <c:spPr>
        <a:noFill/>
        <a:ln w="25409">
          <a:noFill/>
        </a:ln>
      </c:spPr>
    </c:plotArea>
    <c:legend>
      <c:legendPos val="t"/>
      <c:layout>
        <c:manualLayout>
          <c:xMode val="edge"/>
          <c:yMode val="edge"/>
          <c:x val="4.5042382766933682E-2"/>
          <c:y val="7.0523452692194635E-2"/>
          <c:w val="0.42412744682398917"/>
          <c:h val="6.9057106296404672E-2"/>
        </c:manualLayout>
      </c:layout>
      <c:overlay val="0"/>
    </c:legend>
    <c:plotVisOnly val="1"/>
    <c:dispBlanksAs val="gap"/>
    <c:showDLblsOverMax val="0"/>
  </c:chart>
  <c:spPr>
    <a:noFill/>
    <a:ln>
      <a:no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userShapes r:id="rId2"/>
</c:chartSpace>
</file>

<file path=ppt/charts/chart8.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4980734190895464"/>
          <c:y val="0.17600750440772578"/>
          <c:w val="0.74762173586723379"/>
          <c:h val="0.64034894171209622"/>
        </c:manualLayout>
      </c:layout>
      <c:barChart>
        <c:barDir val="col"/>
        <c:grouping val="clustered"/>
        <c:varyColors val="0"/>
        <c:ser>
          <c:idx val="0"/>
          <c:order val="0"/>
          <c:tx>
            <c:strRef>
              <c:f>Sheet1!$A$2</c:f>
              <c:strCache>
                <c:ptCount val="1"/>
                <c:pt idx="0">
                  <c:v>2015成交均价</c:v>
                </c:pt>
              </c:strCache>
            </c:strRef>
          </c:tx>
          <c:spPr>
            <a:solidFill>
              <a:srgbClr val="BFBFBF"/>
            </a:solidFill>
            <a:ln>
              <a:solidFill>
                <a:schemeClr val="bg1"/>
              </a:solidFill>
            </a:ln>
            <a:effectLst>
              <a:outerShdw blurRad="40005" dist="20320" dir="5400000" algn="tl" rotWithShape="0">
                <a:prstClr val="black">
                  <a:alpha val="38000"/>
                </a:prstClr>
              </a:outerShdw>
            </a:effectLst>
          </c:spPr>
          <c:invertIfNegative val="0"/>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Sheet1!$B$2:$M$2</c:f>
              <c:numCache>
                <c:formatCode>#,##0_);\(#,##0\)</c:formatCode>
                <c:ptCount val="12"/>
                <c:pt idx="0">
                  <c:v>36048.410659669855</c:v>
                </c:pt>
                <c:pt idx="1">
                  <c:v>35846.36802127611</c:v>
                </c:pt>
                <c:pt idx="2">
                  <c:v>37334.232043092641</c:v>
                </c:pt>
                <c:pt idx="3">
                  <c:v>37277.590413059166</c:v>
                </c:pt>
                <c:pt idx="4">
                  <c:v>34532.156639928697</c:v>
                </c:pt>
                <c:pt idx="5">
                  <c:v>34532.156639928697</c:v>
                </c:pt>
                <c:pt idx="6">
                  <c:v>38321.496212121208</c:v>
                </c:pt>
                <c:pt idx="7">
                  <c:v>38321.496212121208</c:v>
                </c:pt>
                <c:pt idx="8">
                  <c:v>38363.496212121208</c:v>
                </c:pt>
                <c:pt idx="9">
                  <c:v>37847.137931866433</c:v>
                </c:pt>
                <c:pt idx="10">
                  <c:v>37846.580270092221</c:v>
                </c:pt>
                <c:pt idx="11">
                  <c:v>37547.190741984901</c:v>
                </c:pt>
              </c:numCache>
            </c:numRef>
          </c:val>
        </c:ser>
        <c:ser>
          <c:idx val="1"/>
          <c:order val="1"/>
          <c:tx>
            <c:strRef>
              <c:f>Sheet1!$A$3</c:f>
              <c:strCache>
                <c:ptCount val="1"/>
                <c:pt idx="0">
                  <c:v>2016成交均价</c:v>
                </c:pt>
              </c:strCache>
            </c:strRef>
          </c:tx>
          <c:spPr>
            <a:solidFill>
              <a:srgbClr val="275C9D"/>
            </a:solidFill>
            <a:ln>
              <a:solidFill>
                <a:schemeClr val="bg1"/>
              </a:solidFill>
            </a:ln>
            <a:effectLst>
              <a:outerShdw blurRad="40005" dist="20320" dir="5400000" algn="tl" rotWithShape="0">
                <a:prstClr val="black">
                  <a:alpha val="38000"/>
                </a:prstClr>
              </a:outerShdw>
            </a:effectLst>
          </c:spPr>
          <c:invertIfNegative val="0"/>
          <c:dLbls>
            <c:dLbl>
              <c:idx val="0"/>
              <c:delete val="1"/>
            </c:dLbl>
            <c:dLbl>
              <c:idx val="1"/>
              <c:delete val="1"/>
            </c:dLbl>
            <c:dLbl>
              <c:idx val="2"/>
              <c:delete val="1"/>
            </c:dLbl>
            <c:dLbl>
              <c:idx val="3"/>
              <c:delete val="1"/>
            </c:dLbl>
            <c:dLbl>
              <c:idx val="4"/>
              <c:delete val="1"/>
            </c:dLbl>
            <c:dLblPos val="outEnd"/>
            <c:showLegendKey val="0"/>
            <c:showVal val="1"/>
            <c:showCatName val="0"/>
            <c:showSerName val="0"/>
            <c:showPercent val="0"/>
            <c:showBubbleSize val="0"/>
            <c:showLeaderLines val="0"/>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Sheet1!$B$3:$M$3</c:f>
              <c:numCache>
                <c:formatCode>#,##0_);\(#,##0\)</c:formatCode>
                <c:ptCount val="12"/>
                <c:pt idx="0">
                  <c:v>34959.333333333336</c:v>
                </c:pt>
                <c:pt idx="1">
                  <c:v>34959.333333333336</c:v>
                </c:pt>
                <c:pt idx="2">
                  <c:v>35200</c:v>
                </c:pt>
                <c:pt idx="3">
                  <c:v>35200</c:v>
                </c:pt>
                <c:pt idx="4">
                  <c:v>35202.333333333336</c:v>
                </c:pt>
                <c:pt idx="5">
                  <c:v>35202.333333333336</c:v>
                </c:pt>
              </c:numCache>
            </c:numRef>
          </c:val>
        </c:ser>
        <c:dLbls>
          <c:showLegendKey val="0"/>
          <c:showVal val="0"/>
          <c:showCatName val="0"/>
          <c:showSerName val="0"/>
          <c:showPercent val="0"/>
          <c:showBubbleSize val="0"/>
        </c:dLbls>
        <c:gapWidth val="150"/>
        <c:axId val="251448704"/>
        <c:axId val="251458688"/>
      </c:barChart>
      <c:lineChart>
        <c:grouping val="standard"/>
        <c:varyColors val="0"/>
        <c:ser>
          <c:idx val="3"/>
          <c:order val="2"/>
          <c:tx>
            <c:strRef>
              <c:f>Sheet1!$A$4</c:f>
              <c:strCache>
                <c:ptCount val="1"/>
                <c:pt idx="0">
                  <c:v>利润率</c:v>
                </c:pt>
              </c:strCache>
            </c:strRef>
          </c:tx>
          <c:spPr>
            <a:ln>
              <a:solidFill>
                <a:srgbClr val="FF5C00"/>
              </a:solidFill>
              <a:prstDash val="sysDash"/>
            </a:ln>
          </c:spPr>
          <c:marker>
            <c:symbol val="circle"/>
            <c:size val="5"/>
            <c:spPr>
              <a:solidFill>
                <a:schemeClr val="bg1"/>
              </a:solidFill>
              <a:ln>
                <a:solidFill>
                  <a:srgbClr val="FF5C00"/>
                </a:solidFill>
                <a:prstDash val="solid"/>
              </a:ln>
            </c:spPr>
          </c:marker>
          <c:dLbls>
            <c:dLbl>
              <c:idx val="0"/>
              <c:delete val="1"/>
            </c:dLbl>
            <c:dLbl>
              <c:idx val="1"/>
              <c:delete val="1"/>
            </c:dLbl>
            <c:dLbl>
              <c:idx val="2"/>
              <c:delete val="1"/>
            </c:dLbl>
            <c:dLbl>
              <c:idx val="3"/>
              <c:delete val="1"/>
            </c:dLbl>
            <c:dLbl>
              <c:idx val="4"/>
              <c:delete val="1"/>
            </c:dLbl>
            <c:dLblPos val="t"/>
            <c:showLegendKey val="0"/>
            <c:showVal val="1"/>
            <c:showCatName val="0"/>
            <c:showSerName val="0"/>
            <c:showPercent val="0"/>
            <c:showBubbleSize val="0"/>
            <c:showLeaderLines val="0"/>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Sheet1!$B$4:$M$4</c:f>
              <c:numCache>
                <c:formatCode>0.0%</c:formatCode>
                <c:ptCount val="12"/>
                <c:pt idx="0">
                  <c:v>-5.0705235465202371E-2</c:v>
                </c:pt>
                <c:pt idx="1">
                  <c:v>-5.5509679870426869E-2</c:v>
                </c:pt>
                <c:pt idx="2">
                  <c:v>-4.9270940222076239E-2</c:v>
                </c:pt>
                <c:pt idx="3">
                  <c:v>-4.9270940222076239E-2</c:v>
                </c:pt>
                <c:pt idx="4">
                  <c:v>-4.9204021175003471E-2</c:v>
                </c:pt>
                <c:pt idx="5">
                  <c:v>-4.9204021175003471E-2</c:v>
                </c:pt>
              </c:numCache>
            </c:numRef>
          </c:val>
          <c:smooth val="0"/>
        </c:ser>
        <c:dLbls>
          <c:showLegendKey val="0"/>
          <c:showVal val="0"/>
          <c:showCatName val="0"/>
          <c:showSerName val="0"/>
          <c:showPercent val="0"/>
          <c:showBubbleSize val="0"/>
        </c:dLbls>
        <c:marker val="1"/>
        <c:smooth val="0"/>
        <c:axId val="251460224"/>
        <c:axId val="251470208"/>
      </c:lineChart>
      <c:catAx>
        <c:axId val="251448704"/>
        <c:scaling>
          <c:orientation val="minMax"/>
        </c:scaling>
        <c:delete val="0"/>
        <c:axPos val="b"/>
        <c:numFmt formatCode="General" sourceLinked="1"/>
        <c:majorTickMark val="out"/>
        <c:minorTickMark val="none"/>
        <c:tickLblPos val="nextTo"/>
        <c:txPr>
          <a:bodyPr/>
          <a:lstStyle/>
          <a:p>
            <a:pPr>
              <a:defRPr>
                <a:latin typeface="+mn-lt"/>
              </a:defRPr>
            </a:pPr>
            <a:endParaRPr lang="zh-CN"/>
          </a:p>
        </c:txPr>
        <c:crossAx val="251458688"/>
        <c:crosses val="autoZero"/>
        <c:auto val="1"/>
        <c:lblAlgn val="ctr"/>
        <c:lblOffset val="100"/>
        <c:noMultiLvlLbl val="0"/>
      </c:catAx>
      <c:valAx>
        <c:axId val="251458688"/>
        <c:scaling>
          <c:orientation val="minMax"/>
          <c:max val="40000"/>
          <c:min val="28000"/>
        </c:scaling>
        <c:delete val="0"/>
        <c:axPos val="l"/>
        <c:numFmt formatCode="0_);[Red]\(0\)" sourceLinked="0"/>
        <c:majorTickMark val="out"/>
        <c:minorTickMark val="none"/>
        <c:tickLblPos val="nextTo"/>
        <c:txPr>
          <a:bodyPr/>
          <a:lstStyle/>
          <a:p>
            <a:pPr>
              <a:defRPr>
                <a:latin typeface="+mn-lt"/>
              </a:defRPr>
            </a:pPr>
            <a:endParaRPr lang="zh-CN"/>
          </a:p>
        </c:txPr>
        <c:crossAx val="251448704"/>
        <c:crosses val="autoZero"/>
        <c:crossBetween val="between"/>
        <c:majorUnit val="2000"/>
      </c:valAx>
      <c:catAx>
        <c:axId val="251460224"/>
        <c:scaling>
          <c:orientation val="minMax"/>
        </c:scaling>
        <c:delete val="1"/>
        <c:axPos val="b"/>
        <c:majorTickMark val="out"/>
        <c:minorTickMark val="none"/>
        <c:tickLblPos val="none"/>
        <c:crossAx val="251470208"/>
        <c:crosses val="autoZero"/>
        <c:auto val="1"/>
        <c:lblAlgn val="ctr"/>
        <c:lblOffset val="100"/>
        <c:noMultiLvlLbl val="0"/>
      </c:catAx>
      <c:valAx>
        <c:axId val="251470208"/>
        <c:scaling>
          <c:orientation val="minMax"/>
          <c:max val="0.1"/>
          <c:min val="-6.0000000000000032E-2"/>
        </c:scaling>
        <c:delete val="0"/>
        <c:axPos val="r"/>
        <c:numFmt formatCode="0.0%" sourceLinked="0"/>
        <c:majorTickMark val="out"/>
        <c:minorTickMark val="none"/>
        <c:tickLblPos val="nextTo"/>
        <c:crossAx val="251460224"/>
        <c:crosses val="max"/>
        <c:crossBetween val="between"/>
        <c:majorUnit val="3.0000000000000016E-2"/>
      </c:valAx>
      <c:spPr>
        <a:noFill/>
        <a:ln w="25399">
          <a:noFill/>
        </a:ln>
      </c:spPr>
    </c:plotArea>
    <c:legend>
      <c:legendPos val="t"/>
      <c:layout>
        <c:manualLayout>
          <c:xMode val="edge"/>
          <c:yMode val="edge"/>
          <c:x val="0.14792524858397402"/>
          <c:y val="0"/>
          <c:w val="0.74561442532970379"/>
          <c:h val="0.11302782290190073"/>
        </c:manualLayout>
      </c:layout>
      <c:overlay val="0"/>
      <c:txPr>
        <a:bodyPr/>
        <a:lstStyle/>
        <a:p>
          <a:pPr>
            <a:defRPr sz="1200">
              <a:latin typeface="+mn-lt"/>
              <a:ea typeface="华文细黑" pitchFamily="2" charset="-122"/>
            </a:defRPr>
          </a:pPr>
          <a:endParaRPr lang="zh-CN"/>
        </a:p>
      </c:txPr>
    </c:legend>
    <c:plotVisOnly val="1"/>
    <c:dispBlanksAs val="gap"/>
    <c:showDLblsOverMax val="0"/>
  </c:chart>
  <c:txPr>
    <a:bodyPr/>
    <a:lstStyle/>
    <a:p>
      <a:pPr>
        <a:defRPr sz="1000"/>
      </a:pPr>
      <a:endParaRPr lang="zh-CN"/>
    </a:p>
  </c:txPr>
  <c:externalData r:id="rId1">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5225133066848873"/>
          <c:y val="0.12107795760863839"/>
          <c:w val="0.74517798971145599"/>
          <c:h val="0.69527856832231449"/>
        </c:manualLayout>
      </c:layout>
      <c:barChart>
        <c:barDir val="col"/>
        <c:grouping val="clustered"/>
        <c:varyColors val="0"/>
        <c:ser>
          <c:idx val="0"/>
          <c:order val="0"/>
          <c:tx>
            <c:strRef>
              <c:f>Sheet1!$A$2</c:f>
              <c:strCache>
                <c:ptCount val="1"/>
                <c:pt idx="0">
                  <c:v>2015成交均价</c:v>
                </c:pt>
              </c:strCache>
            </c:strRef>
          </c:tx>
          <c:spPr>
            <a:solidFill>
              <a:srgbClr val="BFBFBF"/>
            </a:solidFill>
            <a:ln>
              <a:solidFill>
                <a:prstClr val="white"/>
              </a:solidFill>
            </a:ln>
            <a:effectLst>
              <a:outerShdw blurRad="40005" dist="20320" dir="5400000" algn="tl" rotWithShape="0">
                <a:prstClr val="black">
                  <a:alpha val="38000"/>
                </a:prstClr>
              </a:outerShdw>
            </a:effectLst>
          </c:spPr>
          <c:invertIfNegative val="0"/>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Sheet1!$B$2:$M$2</c:f>
              <c:numCache>
                <c:formatCode>#,##0_);\(#,##0\)</c:formatCode>
                <c:ptCount val="12"/>
                <c:pt idx="0">
                  <c:v>37240.078431372545</c:v>
                </c:pt>
                <c:pt idx="1">
                  <c:v>37154.784313725489</c:v>
                </c:pt>
                <c:pt idx="2">
                  <c:v>37018.442181948711</c:v>
                </c:pt>
                <c:pt idx="3">
                  <c:v>36382.78516027877</c:v>
                </c:pt>
                <c:pt idx="4">
                  <c:v>36396.484441602734</c:v>
                </c:pt>
                <c:pt idx="5">
                  <c:v>36362.673167092922</c:v>
                </c:pt>
                <c:pt idx="6">
                  <c:v>36317.046547314581</c:v>
                </c:pt>
                <c:pt idx="7">
                  <c:v>36267.046547314581</c:v>
                </c:pt>
                <c:pt idx="8">
                  <c:v>38767.046547314581</c:v>
                </c:pt>
                <c:pt idx="9">
                  <c:v>35862.819359232599</c:v>
                </c:pt>
                <c:pt idx="10">
                  <c:v>35860.055806573801</c:v>
                </c:pt>
                <c:pt idx="11">
                  <c:v>36689.208856682737</c:v>
                </c:pt>
              </c:numCache>
            </c:numRef>
          </c:val>
        </c:ser>
        <c:ser>
          <c:idx val="1"/>
          <c:order val="1"/>
          <c:tx>
            <c:strRef>
              <c:f>Sheet1!$A$3</c:f>
              <c:strCache>
                <c:ptCount val="1"/>
                <c:pt idx="0">
                  <c:v>2016成交均价</c:v>
                </c:pt>
              </c:strCache>
            </c:strRef>
          </c:tx>
          <c:spPr>
            <a:solidFill>
              <a:srgbClr val="275C9D"/>
            </a:solidFill>
            <a:ln>
              <a:solidFill>
                <a:schemeClr val="bg1"/>
              </a:solidFill>
            </a:ln>
            <a:effectLst>
              <a:outerShdw blurRad="40005" dist="20320" dir="5400000" algn="tl" rotWithShape="0">
                <a:prstClr val="black">
                  <a:alpha val="38000"/>
                </a:prstClr>
              </a:outerShdw>
            </a:effectLst>
          </c:spPr>
          <c:invertIfNegative val="0"/>
          <c:dLbls>
            <c:dLbl>
              <c:idx val="0"/>
              <c:delete val="1"/>
            </c:dLbl>
            <c:dLbl>
              <c:idx val="1"/>
              <c:delete val="1"/>
            </c:dLbl>
            <c:dLbl>
              <c:idx val="2"/>
              <c:delete val="1"/>
            </c:dLbl>
            <c:dLbl>
              <c:idx val="3"/>
              <c:delete val="1"/>
            </c:dLbl>
            <c:dLbl>
              <c:idx val="4"/>
              <c:delete val="1"/>
            </c:dLbl>
            <c:showLegendKey val="0"/>
            <c:showVal val="1"/>
            <c:showCatName val="0"/>
            <c:showSerName val="0"/>
            <c:showPercent val="0"/>
            <c:showBubbleSize val="0"/>
            <c:showLeaderLines val="0"/>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Sheet1!$B$3:$M$3</c:f>
              <c:numCache>
                <c:formatCode>#,##0_);\(#,##0\)</c:formatCode>
                <c:ptCount val="12"/>
                <c:pt idx="0">
                  <c:v>40852.5</c:v>
                </c:pt>
                <c:pt idx="1">
                  <c:v>40788.333333333336</c:v>
                </c:pt>
                <c:pt idx="2">
                  <c:v>40683.333333333336</c:v>
                </c:pt>
                <c:pt idx="3">
                  <c:v>40507.5</c:v>
                </c:pt>
                <c:pt idx="4">
                  <c:v>40490</c:v>
                </c:pt>
                <c:pt idx="5">
                  <c:v>40490</c:v>
                </c:pt>
              </c:numCache>
            </c:numRef>
          </c:val>
        </c:ser>
        <c:dLbls>
          <c:showLegendKey val="0"/>
          <c:showVal val="0"/>
          <c:showCatName val="0"/>
          <c:showSerName val="0"/>
          <c:showPercent val="0"/>
          <c:showBubbleSize val="0"/>
        </c:dLbls>
        <c:gapWidth val="100"/>
        <c:axId val="251985280"/>
        <c:axId val="252269696"/>
      </c:barChart>
      <c:lineChart>
        <c:grouping val="standard"/>
        <c:varyColors val="0"/>
        <c:ser>
          <c:idx val="2"/>
          <c:order val="2"/>
          <c:tx>
            <c:strRef>
              <c:f>Sheet1!$A$4</c:f>
              <c:strCache>
                <c:ptCount val="1"/>
                <c:pt idx="0">
                  <c:v>利润率</c:v>
                </c:pt>
              </c:strCache>
            </c:strRef>
          </c:tx>
          <c:spPr>
            <a:ln>
              <a:solidFill>
                <a:srgbClr val="FF5C00"/>
              </a:solidFill>
              <a:prstDash val="sysDash"/>
            </a:ln>
          </c:spPr>
          <c:marker>
            <c:symbol val="circle"/>
            <c:size val="5"/>
            <c:spPr>
              <a:solidFill>
                <a:prstClr val="white"/>
              </a:solidFill>
              <a:ln>
                <a:solidFill>
                  <a:srgbClr val="FF5C00"/>
                </a:solidFill>
              </a:ln>
            </c:spPr>
          </c:marker>
          <c:dLbls>
            <c:dLbl>
              <c:idx val="0"/>
              <c:delete val="1"/>
            </c:dLbl>
            <c:dLbl>
              <c:idx val="1"/>
              <c:delete val="1"/>
            </c:dLbl>
            <c:dLbl>
              <c:idx val="2"/>
              <c:delete val="1"/>
            </c:dLbl>
            <c:dLbl>
              <c:idx val="3"/>
              <c:delete val="1"/>
            </c:dLbl>
            <c:dLbl>
              <c:idx val="4"/>
              <c:delete val="1"/>
            </c:dLbl>
            <c:dLblPos val="t"/>
            <c:showLegendKey val="0"/>
            <c:showVal val="1"/>
            <c:showCatName val="0"/>
            <c:showSerName val="0"/>
            <c:showPercent val="0"/>
            <c:showBubbleSize val="0"/>
            <c:showLeaderLines val="0"/>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Sheet1!$B$4:$M$4</c:f>
              <c:numCache>
                <c:formatCode>0.0%</c:formatCode>
                <c:ptCount val="12"/>
                <c:pt idx="0">
                  <c:v>-5.0177620402216079E-2</c:v>
                </c:pt>
                <c:pt idx="1">
                  <c:v>-5.4990482781293586E-2</c:v>
                </c:pt>
                <c:pt idx="2">
                  <c:v>-5.5158928042844703E-2</c:v>
                </c:pt>
                <c:pt idx="3">
                  <c:v>-5.3999927718067803E-2</c:v>
                </c:pt>
                <c:pt idx="4">
                  <c:v>-5.55190179059461E-2</c:v>
                </c:pt>
                <c:pt idx="5">
                  <c:v>-5.55190179059461E-2</c:v>
                </c:pt>
              </c:numCache>
            </c:numRef>
          </c:val>
          <c:smooth val="1"/>
        </c:ser>
        <c:dLbls>
          <c:showLegendKey val="0"/>
          <c:showVal val="0"/>
          <c:showCatName val="0"/>
          <c:showSerName val="0"/>
          <c:showPercent val="0"/>
          <c:showBubbleSize val="0"/>
        </c:dLbls>
        <c:marker val="1"/>
        <c:smooth val="0"/>
        <c:axId val="252271232"/>
        <c:axId val="252281216"/>
      </c:lineChart>
      <c:catAx>
        <c:axId val="251985280"/>
        <c:scaling>
          <c:orientation val="minMax"/>
        </c:scaling>
        <c:delete val="0"/>
        <c:axPos val="b"/>
        <c:numFmt formatCode="General" sourceLinked="1"/>
        <c:majorTickMark val="out"/>
        <c:minorTickMark val="none"/>
        <c:tickLblPos val="nextTo"/>
        <c:txPr>
          <a:bodyPr/>
          <a:lstStyle/>
          <a:p>
            <a:pPr>
              <a:defRPr>
                <a:latin typeface="+mn-lt"/>
              </a:defRPr>
            </a:pPr>
            <a:endParaRPr lang="zh-CN"/>
          </a:p>
        </c:txPr>
        <c:crossAx val="252269696"/>
        <c:crosses val="autoZero"/>
        <c:auto val="1"/>
        <c:lblAlgn val="ctr"/>
        <c:lblOffset val="100"/>
        <c:noMultiLvlLbl val="0"/>
      </c:catAx>
      <c:valAx>
        <c:axId val="252269696"/>
        <c:scaling>
          <c:orientation val="minMax"/>
          <c:max val="42000"/>
          <c:min val="28000"/>
        </c:scaling>
        <c:delete val="0"/>
        <c:axPos val="l"/>
        <c:numFmt formatCode="0_);[Red]\(0\)" sourceLinked="0"/>
        <c:majorTickMark val="out"/>
        <c:minorTickMark val="none"/>
        <c:tickLblPos val="nextTo"/>
        <c:txPr>
          <a:bodyPr/>
          <a:lstStyle/>
          <a:p>
            <a:pPr>
              <a:defRPr>
                <a:latin typeface="+mn-lt"/>
              </a:defRPr>
            </a:pPr>
            <a:endParaRPr lang="zh-CN"/>
          </a:p>
        </c:txPr>
        <c:crossAx val="251985280"/>
        <c:crosses val="autoZero"/>
        <c:crossBetween val="between"/>
        <c:majorUnit val="2000"/>
      </c:valAx>
      <c:catAx>
        <c:axId val="252271232"/>
        <c:scaling>
          <c:orientation val="minMax"/>
        </c:scaling>
        <c:delete val="1"/>
        <c:axPos val="b"/>
        <c:majorTickMark val="out"/>
        <c:minorTickMark val="none"/>
        <c:tickLblPos val="none"/>
        <c:crossAx val="252281216"/>
        <c:crosses val="autoZero"/>
        <c:auto val="1"/>
        <c:lblAlgn val="ctr"/>
        <c:lblOffset val="100"/>
        <c:noMultiLvlLbl val="0"/>
      </c:catAx>
      <c:valAx>
        <c:axId val="252281216"/>
        <c:scaling>
          <c:orientation val="minMax"/>
          <c:max val="0.15000000000000011"/>
          <c:min val="-6.0000000000000032E-2"/>
        </c:scaling>
        <c:delete val="0"/>
        <c:axPos val="r"/>
        <c:numFmt formatCode="0.0%" sourceLinked="0"/>
        <c:majorTickMark val="out"/>
        <c:minorTickMark val="none"/>
        <c:tickLblPos val="nextTo"/>
        <c:txPr>
          <a:bodyPr/>
          <a:lstStyle/>
          <a:p>
            <a:pPr>
              <a:defRPr>
                <a:latin typeface="+mn-lt"/>
              </a:defRPr>
            </a:pPr>
            <a:endParaRPr lang="zh-CN"/>
          </a:p>
        </c:txPr>
        <c:crossAx val="252271232"/>
        <c:crosses val="max"/>
        <c:crossBetween val="between"/>
        <c:majorUnit val="4.0000000000000022E-2"/>
      </c:valAx>
    </c:plotArea>
    <c:legend>
      <c:legendPos val="t"/>
      <c:layout>
        <c:manualLayout>
          <c:xMode val="edge"/>
          <c:yMode val="edge"/>
          <c:x val="0.14985989840097741"/>
          <c:y val="0"/>
          <c:w val="0.74396935260772623"/>
          <c:h val="0.11709127029292229"/>
        </c:manualLayout>
      </c:layout>
      <c:overlay val="0"/>
      <c:txPr>
        <a:bodyPr/>
        <a:lstStyle/>
        <a:p>
          <a:pPr>
            <a:defRPr sz="1200">
              <a:latin typeface="+mn-lt"/>
              <a:ea typeface="华文细黑" pitchFamily="2" charset="-122"/>
            </a:defRPr>
          </a:pPr>
          <a:endParaRPr lang="zh-CN"/>
        </a:p>
      </c:txPr>
    </c:legend>
    <c:plotVisOnly val="1"/>
    <c:dispBlanksAs val="gap"/>
    <c:showDLblsOverMax val="0"/>
  </c:chart>
  <c:txPr>
    <a:bodyPr/>
    <a:lstStyle/>
    <a:p>
      <a:pPr>
        <a:defRPr sz="1000"/>
      </a:pPr>
      <a:endParaRPr lang="zh-CN"/>
    </a:p>
  </c:txPr>
  <c:externalData r:id="rId1">
    <c:autoUpdate val="0"/>
  </c:externalData>
</c:chartSpace>
</file>

<file path=ppt/drawings/_rels/vmlDrawing1.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4.emf"/></Relationships>
</file>

<file path=ppt/drawings/drawing1.xml><?xml version="1.0" encoding="utf-8"?>
<c:userShapes xmlns:c="http://schemas.openxmlformats.org/drawingml/2006/chart">
  <cdr:relSizeAnchor xmlns:cdr="http://schemas.openxmlformats.org/drawingml/2006/chartDrawing">
    <cdr:from>
      <cdr:x>0.09865</cdr:x>
      <cdr:y>0.77848</cdr:y>
    </cdr:from>
    <cdr:to>
      <cdr:x>0.1758</cdr:x>
      <cdr:y>0.86301</cdr:y>
    </cdr:to>
    <cdr:sp macro="" textlink="">
      <cdr:nvSpPr>
        <cdr:cNvPr id="14" name="Oval 178"/>
        <cdr:cNvSpPr>
          <a:spLocks xmlns:a="http://schemas.openxmlformats.org/drawingml/2006/main" noChangeArrowheads="1"/>
        </cdr:cNvSpPr>
      </cdr:nvSpPr>
      <cdr:spPr bwMode="auto">
        <a:xfrm xmlns:a="http://schemas.openxmlformats.org/drawingml/2006/main">
          <a:off x="792337" y="2252478"/>
          <a:ext cx="619629" cy="244583"/>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Arial"/>
              <a:ea typeface="微软雅黑"/>
            </a:defRPr>
          </a:lvl1pPr>
          <a:lvl2pPr marL="457200" indent="0">
            <a:defRPr sz="1100">
              <a:latin typeface="Arial"/>
              <a:ea typeface="微软雅黑"/>
            </a:defRPr>
          </a:lvl2pPr>
          <a:lvl3pPr marL="914400" indent="0">
            <a:defRPr sz="1100">
              <a:latin typeface="Arial"/>
              <a:ea typeface="微软雅黑"/>
            </a:defRPr>
          </a:lvl3pPr>
          <a:lvl4pPr marL="1371600" indent="0">
            <a:defRPr sz="1100">
              <a:latin typeface="Arial"/>
              <a:ea typeface="微软雅黑"/>
            </a:defRPr>
          </a:lvl4pPr>
          <a:lvl5pPr marL="1828800" indent="0">
            <a:defRPr sz="1100">
              <a:latin typeface="Arial"/>
              <a:ea typeface="微软雅黑"/>
            </a:defRPr>
          </a:lvl5pPr>
          <a:lvl6pPr marL="2286000" indent="0">
            <a:defRPr sz="1100">
              <a:latin typeface="Arial"/>
              <a:ea typeface="微软雅黑"/>
            </a:defRPr>
          </a:lvl6pPr>
          <a:lvl7pPr marL="2743200" indent="0">
            <a:defRPr sz="1100">
              <a:latin typeface="Arial"/>
              <a:ea typeface="微软雅黑"/>
            </a:defRPr>
          </a:lvl7pPr>
          <a:lvl8pPr marL="3200400" indent="0">
            <a:defRPr sz="1100">
              <a:latin typeface="Arial"/>
              <a:ea typeface="微软雅黑"/>
            </a:defRPr>
          </a:lvl8pPr>
          <a:lvl9pPr marL="3657600" indent="0">
            <a:defRPr sz="1100">
              <a:latin typeface="Arial"/>
              <a:ea typeface="微软雅黑"/>
            </a:defRPr>
          </a:lvl9pPr>
        </a:lstStyle>
        <a:p xmlns:a="http://schemas.openxmlformats.org/drawingml/2006/main">
          <a:pPr marL="0" marR="0" lvl="0" indent="0" defTabSz="914400" eaLnBrk="1" fontAlgn="auto" latinLnBrk="0" hangingPunct="1">
            <a:lnSpc>
              <a:spcPct val="100000"/>
            </a:lnSpc>
            <a:spcBef>
              <a:spcPts val="0"/>
            </a:spcBef>
            <a:spcAft>
              <a:spcPts val="0"/>
            </a:spcAft>
            <a:buClrTx/>
            <a:buSzTx/>
            <a:buFontTx/>
            <a:buNone/>
            <a:tabLst/>
            <a:defRPr/>
          </a:pPr>
          <a:r>
            <a:rPr lang="en-US" altLang="zh-CN" sz="900" kern="0" dirty="0" smtClean="0">
              <a:solidFill>
                <a:srgbClr val="FF9933"/>
              </a:solidFill>
              <a:ea typeface="宋体-方正超大字符集" panose="03000509000000000000" pitchFamily="65" charset="-122"/>
              <a:cs typeface="Calibri" panose="020F0502020204030204" pitchFamily="34" charset="0"/>
            </a:rPr>
            <a:t>12.51</a:t>
          </a:r>
          <a:r>
            <a:rPr kumimoji="0" lang="zh-CN" altLang="en-US" sz="900" i="0" strike="noStrike" kern="0" cap="none" spc="0" normalizeH="0" baseline="0" noProof="0" dirty="0" smtClean="0">
              <a:ln>
                <a:noFill/>
              </a:ln>
              <a:solidFill>
                <a:srgbClr val="FF9933"/>
              </a:solidFill>
              <a:effectLst/>
              <a:uLnTx/>
              <a:uFillTx/>
              <a:latin typeface="Calibri" panose="020F0502020204030204" pitchFamily="34" charset="0"/>
              <a:ea typeface="宋体-方正超大字符集" panose="03000509000000000000" pitchFamily="65" charset="-122"/>
              <a:cs typeface="Calibri" panose="020F0502020204030204" pitchFamily="34" charset="0"/>
            </a:rPr>
            <a:t>万</a:t>
          </a:r>
          <a:endParaRPr kumimoji="0" lang="zh-HK" altLang="en-US" sz="900" i="0" strike="noStrike" kern="0" cap="none" spc="0" normalizeH="0" baseline="0" noProof="0" dirty="0">
            <a:ln>
              <a:noFill/>
            </a:ln>
            <a:solidFill>
              <a:srgbClr val="FF9933"/>
            </a:solidFill>
            <a:effectLst/>
            <a:uLnTx/>
            <a:uFillTx/>
            <a:latin typeface="Calibri" panose="020F0502020204030204" pitchFamily="34" charset="0"/>
            <a:ea typeface="宋体-方正超大字符集" panose="03000509000000000000" pitchFamily="65" charset="-122"/>
            <a:cs typeface="Calibri" panose="020F0502020204030204" pitchFamily="34" charset="0"/>
          </a:endParaRPr>
        </a:p>
      </cdr:txBody>
    </cdr:sp>
  </cdr:relSizeAnchor>
  <cdr:relSizeAnchor xmlns:cdr="http://schemas.openxmlformats.org/drawingml/2006/chartDrawing">
    <cdr:from>
      <cdr:x>0.02693</cdr:x>
      <cdr:y>0.48764</cdr:y>
    </cdr:from>
    <cdr:to>
      <cdr:x>0.10408</cdr:x>
      <cdr:y>0.57217</cdr:y>
    </cdr:to>
    <cdr:sp macro="" textlink="">
      <cdr:nvSpPr>
        <cdr:cNvPr id="15" name="Oval 178"/>
        <cdr:cNvSpPr>
          <a:spLocks xmlns:a="http://schemas.openxmlformats.org/drawingml/2006/main" noChangeArrowheads="1"/>
        </cdr:cNvSpPr>
      </cdr:nvSpPr>
      <cdr:spPr bwMode="auto">
        <a:xfrm xmlns:a="http://schemas.openxmlformats.org/drawingml/2006/main">
          <a:off x="216273" y="1410964"/>
          <a:ext cx="619629" cy="244582"/>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lvl="0" indent="0" defTabSz="914400" eaLnBrk="1" fontAlgn="auto" latinLnBrk="0" hangingPunct="1">
            <a:lnSpc>
              <a:spcPct val="100000"/>
            </a:lnSpc>
            <a:spcBef>
              <a:spcPts val="0"/>
            </a:spcBef>
            <a:spcAft>
              <a:spcPts val="0"/>
            </a:spcAft>
            <a:buClrTx/>
            <a:buSzTx/>
            <a:buFontTx/>
            <a:buNone/>
            <a:tabLst/>
            <a:defRPr/>
          </a:pPr>
          <a:r>
            <a:rPr lang="en-US" altLang="zh-CN" sz="900" kern="0" dirty="0" smtClean="0">
              <a:solidFill>
                <a:srgbClr val="FF9933"/>
              </a:solidFill>
              <a:ea typeface="宋体-方正超大字符集" panose="03000509000000000000" pitchFamily="65" charset="-122"/>
              <a:cs typeface="Calibri" panose="020F0502020204030204" pitchFamily="34" charset="0"/>
            </a:rPr>
            <a:t>13.81</a:t>
          </a:r>
          <a:r>
            <a:rPr kumimoji="0" lang="zh-CN" altLang="en-US" sz="900" i="0" strike="noStrike" kern="0" cap="none" spc="0" normalizeH="0" baseline="0" noProof="0" dirty="0" smtClean="0">
              <a:ln>
                <a:noFill/>
              </a:ln>
              <a:solidFill>
                <a:srgbClr val="FF9933"/>
              </a:solidFill>
              <a:effectLst/>
              <a:uLnTx/>
              <a:uFillTx/>
              <a:latin typeface="Calibri" panose="020F0502020204030204" pitchFamily="34" charset="0"/>
              <a:ea typeface="宋体-方正超大字符集" panose="03000509000000000000" pitchFamily="65" charset="-122"/>
              <a:cs typeface="Calibri" panose="020F0502020204030204" pitchFamily="34" charset="0"/>
            </a:rPr>
            <a:t>万</a:t>
          </a:r>
          <a:endParaRPr kumimoji="0" lang="zh-HK" altLang="en-US" sz="900" i="0" strike="noStrike" kern="0" cap="none" spc="0" normalizeH="0" baseline="0" noProof="0" dirty="0">
            <a:ln>
              <a:noFill/>
            </a:ln>
            <a:solidFill>
              <a:srgbClr val="FF9933"/>
            </a:solidFill>
            <a:effectLst/>
            <a:uLnTx/>
            <a:uFillTx/>
            <a:latin typeface="Calibri" panose="020F0502020204030204" pitchFamily="34" charset="0"/>
            <a:ea typeface="宋体-方正超大字符集" panose="03000509000000000000" pitchFamily="65" charset="-122"/>
            <a:cs typeface="Calibri" panose="020F0502020204030204" pitchFamily="34" charset="0"/>
          </a:endParaRPr>
        </a:p>
      </cdr:txBody>
    </cdr:sp>
  </cdr:relSizeAnchor>
  <cdr:relSizeAnchor xmlns:cdr="http://schemas.openxmlformats.org/drawingml/2006/chartDrawing">
    <cdr:from>
      <cdr:x>0.17383</cdr:x>
      <cdr:y>0.66749</cdr:y>
    </cdr:from>
    <cdr:to>
      <cdr:x>0.25098</cdr:x>
      <cdr:y>0.75202</cdr:y>
    </cdr:to>
    <cdr:sp macro="" textlink="">
      <cdr:nvSpPr>
        <cdr:cNvPr id="4" name="Oval 178"/>
        <cdr:cNvSpPr>
          <a:spLocks xmlns:a="http://schemas.openxmlformats.org/drawingml/2006/main" noChangeArrowheads="1"/>
        </cdr:cNvSpPr>
      </cdr:nvSpPr>
      <cdr:spPr bwMode="auto">
        <a:xfrm xmlns:a="http://schemas.openxmlformats.org/drawingml/2006/main">
          <a:off x="1396148" y="1931353"/>
          <a:ext cx="619630" cy="244583"/>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lvl="0" indent="0" defTabSz="914400" eaLnBrk="1" fontAlgn="auto" latinLnBrk="0" hangingPunct="1">
            <a:lnSpc>
              <a:spcPct val="100000"/>
            </a:lnSpc>
            <a:spcBef>
              <a:spcPts val="0"/>
            </a:spcBef>
            <a:spcAft>
              <a:spcPts val="0"/>
            </a:spcAft>
            <a:buClrTx/>
            <a:buSzTx/>
            <a:buFontTx/>
            <a:buNone/>
            <a:tabLst/>
            <a:defRPr/>
          </a:pPr>
          <a:r>
            <a:rPr lang="en-US" altLang="zh-CN" sz="900" kern="0" dirty="0" smtClean="0">
              <a:solidFill>
                <a:srgbClr val="FF9933"/>
              </a:solidFill>
              <a:ea typeface="宋体-方正超大字符集" panose="03000509000000000000" pitchFamily="65" charset="-122"/>
              <a:cs typeface="Calibri" panose="020F0502020204030204" pitchFamily="34" charset="0"/>
            </a:rPr>
            <a:t>13.00</a:t>
          </a:r>
          <a:r>
            <a:rPr kumimoji="0" lang="zh-CN" altLang="en-US" sz="900" i="0" strike="noStrike" kern="0" cap="none" spc="0" normalizeH="0" baseline="0" noProof="0" dirty="0" smtClean="0">
              <a:ln>
                <a:noFill/>
              </a:ln>
              <a:solidFill>
                <a:srgbClr val="FF9933"/>
              </a:solidFill>
              <a:effectLst/>
              <a:uLnTx/>
              <a:uFillTx/>
              <a:latin typeface="Calibri" panose="020F0502020204030204" pitchFamily="34" charset="0"/>
              <a:ea typeface="宋体-方正超大字符集" panose="03000509000000000000" pitchFamily="65" charset="-122"/>
              <a:cs typeface="Calibri" panose="020F0502020204030204" pitchFamily="34" charset="0"/>
            </a:rPr>
            <a:t>万</a:t>
          </a:r>
          <a:endParaRPr kumimoji="0" lang="zh-HK" altLang="en-US" sz="900" i="0" strike="noStrike" kern="0" cap="none" spc="0" normalizeH="0" baseline="0" noProof="0" dirty="0">
            <a:ln>
              <a:noFill/>
            </a:ln>
            <a:solidFill>
              <a:srgbClr val="FF9933"/>
            </a:solidFill>
            <a:effectLst/>
            <a:uLnTx/>
            <a:uFillTx/>
            <a:latin typeface="Calibri" panose="020F0502020204030204" pitchFamily="34" charset="0"/>
            <a:ea typeface="宋体-方正超大字符集" panose="03000509000000000000" pitchFamily="65" charset="-122"/>
            <a:cs typeface="Calibri" panose="020F0502020204030204" pitchFamily="34" charset="0"/>
          </a:endParaRPr>
        </a:p>
      </cdr:txBody>
    </cdr:sp>
  </cdr:relSizeAnchor>
  <cdr:relSizeAnchor xmlns:cdr="http://schemas.openxmlformats.org/drawingml/2006/chartDrawing">
    <cdr:from>
      <cdr:x>0.25098</cdr:x>
      <cdr:y>0.66749</cdr:y>
    </cdr:from>
    <cdr:to>
      <cdr:x>0.32813</cdr:x>
      <cdr:y>0.75202</cdr:y>
    </cdr:to>
    <cdr:sp macro="" textlink="">
      <cdr:nvSpPr>
        <cdr:cNvPr id="5" name="Oval 178"/>
        <cdr:cNvSpPr>
          <a:spLocks xmlns:a="http://schemas.openxmlformats.org/drawingml/2006/main" noChangeArrowheads="1"/>
        </cdr:cNvSpPr>
      </cdr:nvSpPr>
      <cdr:spPr bwMode="auto">
        <a:xfrm xmlns:a="http://schemas.openxmlformats.org/drawingml/2006/main">
          <a:off x="2015778" y="1931354"/>
          <a:ext cx="619630" cy="244582"/>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lvl="0" indent="0" defTabSz="914400" eaLnBrk="1" fontAlgn="auto" latinLnBrk="0" hangingPunct="1">
            <a:lnSpc>
              <a:spcPct val="100000"/>
            </a:lnSpc>
            <a:spcBef>
              <a:spcPts val="0"/>
            </a:spcBef>
            <a:spcAft>
              <a:spcPts val="0"/>
            </a:spcAft>
            <a:buClrTx/>
            <a:buSzTx/>
            <a:buFontTx/>
            <a:buNone/>
            <a:tabLst/>
            <a:defRPr/>
          </a:pPr>
          <a:r>
            <a:rPr lang="en-US" altLang="zh-CN" sz="900" kern="0" dirty="0" smtClean="0">
              <a:solidFill>
                <a:srgbClr val="FF9933"/>
              </a:solidFill>
              <a:ea typeface="宋体-方正超大字符集" panose="03000509000000000000" pitchFamily="65" charset="-122"/>
              <a:cs typeface="Calibri" panose="020F0502020204030204" pitchFamily="34" charset="0"/>
            </a:rPr>
            <a:t>12.98</a:t>
          </a:r>
          <a:r>
            <a:rPr kumimoji="0" lang="zh-CN" altLang="en-US" sz="900" i="0" strike="noStrike" kern="0" cap="none" spc="0" normalizeH="0" baseline="0" noProof="0" dirty="0" smtClean="0">
              <a:ln>
                <a:noFill/>
              </a:ln>
              <a:solidFill>
                <a:srgbClr val="FF9933"/>
              </a:solidFill>
              <a:effectLst/>
              <a:uLnTx/>
              <a:uFillTx/>
              <a:latin typeface="Calibri" panose="020F0502020204030204" pitchFamily="34" charset="0"/>
              <a:ea typeface="宋体-方正超大字符集" panose="03000509000000000000" pitchFamily="65" charset="-122"/>
              <a:cs typeface="Calibri" panose="020F0502020204030204" pitchFamily="34" charset="0"/>
            </a:rPr>
            <a:t>万</a:t>
          </a:r>
          <a:endParaRPr kumimoji="0" lang="zh-HK" altLang="en-US" sz="900" i="0" strike="noStrike" kern="0" cap="none" spc="0" normalizeH="0" baseline="0" noProof="0" dirty="0">
            <a:ln>
              <a:noFill/>
            </a:ln>
            <a:solidFill>
              <a:srgbClr val="FF9933"/>
            </a:solidFill>
            <a:effectLst/>
            <a:uLnTx/>
            <a:uFillTx/>
            <a:latin typeface="Calibri" panose="020F0502020204030204" pitchFamily="34" charset="0"/>
            <a:ea typeface="宋体-方正超大字符集" panose="03000509000000000000" pitchFamily="65" charset="-122"/>
            <a:cs typeface="Calibri" panose="020F0502020204030204" pitchFamily="34" charset="0"/>
          </a:endParaRPr>
        </a:p>
      </cdr:txBody>
    </cdr:sp>
  </cdr:relSizeAnchor>
  <cdr:relSizeAnchor xmlns:cdr="http://schemas.openxmlformats.org/drawingml/2006/chartDrawing">
    <cdr:from>
      <cdr:x>0.33176</cdr:x>
      <cdr:y>0.64994</cdr:y>
    </cdr:from>
    <cdr:to>
      <cdr:x>0.40891</cdr:x>
      <cdr:y>0.73447</cdr:y>
    </cdr:to>
    <cdr:sp macro="" textlink="">
      <cdr:nvSpPr>
        <cdr:cNvPr id="6" name="Oval 178"/>
        <cdr:cNvSpPr>
          <a:spLocks xmlns:a="http://schemas.openxmlformats.org/drawingml/2006/main" noChangeArrowheads="1"/>
        </cdr:cNvSpPr>
      </cdr:nvSpPr>
      <cdr:spPr bwMode="auto">
        <a:xfrm xmlns:a="http://schemas.openxmlformats.org/drawingml/2006/main">
          <a:off x="2664545" y="1880553"/>
          <a:ext cx="619629" cy="244583"/>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lvl="0" indent="0" defTabSz="914400" eaLnBrk="1" fontAlgn="auto" latinLnBrk="0" hangingPunct="1">
            <a:lnSpc>
              <a:spcPct val="100000"/>
            </a:lnSpc>
            <a:spcBef>
              <a:spcPts val="0"/>
            </a:spcBef>
            <a:spcAft>
              <a:spcPts val="0"/>
            </a:spcAft>
            <a:buClrTx/>
            <a:buSzTx/>
            <a:buFontTx/>
            <a:buNone/>
            <a:tabLst/>
            <a:defRPr/>
          </a:pPr>
          <a:r>
            <a:rPr lang="en-US" altLang="zh-CN" sz="900" kern="0" dirty="0" smtClean="0">
              <a:solidFill>
                <a:srgbClr val="FF9933"/>
              </a:solidFill>
              <a:ea typeface="宋体-方正超大字符集" panose="03000509000000000000" pitchFamily="65" charset="-122"/>
              <a:cs typeface="Calibri" panose="020F0502020204030204" pitchFamily="34" charset="0"/>
            </a:rPr>
            <a:t>13.08</a:t>
          </a:r>
          <a:r>
            <a:rPr kumimoji="0" lang="zh-CN" altLang="en-US" sz="900" i="0" strike="noStrike" kern="0" cap="none" spc="0" normalizeH="0" baseline="0" noProof="0" dirty="0" smtClean="0">
              <a:ln>
                <a:noFill/>
              </a:ln>
              <a:solidFill>
                <a:srgbClr val="FF9933"/>
              </a:solidFill>
              <a:effectLst/>
              <a:uLnTx/>
              <a:uFillTx/>
              <a:latin typeface="Calibri" panose="020F0502020204030204" pitchFamily="34" charset="0"/>
              <a:ea typeface="宋体-方正超大字符集" panose="03000509000000000000" pitchFamily="65" charset="-122"/>
              <a:cs typeface="Calibri" panose="020F0502020204030204" pitchFamily="34" charset="0"/>
            </a:rPr>
            <a:t>万</a:t>
          </a:r>
          <a:endParaRPr kumimoji="0" lang="zh-HK" altLang="en-US" sz="900" i="0" strike="noStrike" kern="0" cap="none" spc="0" normalizeH="0" baseline="0" noProof="0" dirty="0">
            <a:ln>
              <a:noFill/>
            </a:ln>
            <a:solidFill>
              <a:srgbClr val="FF9933"/>
            </a:solidFill>
            <a:effectLst/>
            <a:uLnTx/>
            <a:uFillTx/>
            <a:latin typeface="Calibri" panose="020F0502020204030204" pitchFamily="34" charset="0"/>
            <a:ea typeface="宋体-方正超大字符集" panose="03000509000000000000" pitchFamily="65" charset="-122"/>
            <a:cs typeface="Calibri" panose="020F0502020204030204" pitchFamily="34" charset="0"/>
          </a:endParaRPr>
        </a:p>
      </cdr:txBody>
    </cdr:sp>
  </cdr:relSizeAnchor>
  <cdr:relSizeAnchor xmlns:cdr="http://schemas.openxmlformats.org/drawingml/2006/chartDrawing">
    <cdr:from>
      <cdr:x>0.40349</cdr:x>
      <cdr:y>0.57239</cdr:y>
    </cdr:from>
    <cdr:to>
      <cdr:x>0.48064</cdr:x>
      <cdr:y>0.65692</cdr:y>
    </cdr:to>
    <cdr:sp macro="" textlink="">
      <cdr:nvSpPr>
        <cdr:cNvPr id="7" name="Oval 178"/>
        <cdr:cNvSpPr>
          <a:spLocks xmlns:a="http://schemas.openxmlformats.org/drawingml/2006/main" noChangeArrowheads="1"/>
        </cdr:cNvSpPr>
      </cdr:nvSpPr>
      <cdr:spPr bwMode="auto">
        <a:xfrm xmlns:a="http://schemas.openxmlformats.org/drawingml/2006/main">
          <a:off x="3240609" y="1656184"/>
          <a:ext cx="619629" cy="244582"/>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lvl="0" indent="0" defTabSz="914400" eaLnBrk="1" fontAlgn="auto" latinLnBrk="0" hangingPunct="1">
            <a:lnSpc>
              <a:spcPct val="100000"/>
            </a:lnSpc>
            <a:spcBef>
              <a:spcPts val="0"/>
            </a:spcBef>
            <a:spcAft>
              <a:spcPts val="0"/>
            </a:spcAft>
            <a:buClrTx/>
            <a:buSzTx/>
            <a:buFontTx/>
            <a:buNone/>
            <a:tabLst/>
            <a:defRPr/>
          </a:pPr>
          <a:r>
            <a:rPr lang="en-US" altLang="zh-CN" sz="900" kern="0" dirty="0" smtClean="0">
              <a:solidFill>
                <a:srgbClr val="FF9933"/>
              </a:solidFill>
              <a:ea typeface="宋体-方正超大字符集" panose="03000509000000000000" pitchFamily="65" charset="-122"/>
              <a:cs typeface="Calibri" panose="020F0502020204030204" pitchFamily="34" charset="0"/>
            </a:rPr>
            <a:t>13.36</a:t>
          </a:r>
          <a:r>
            <a:rPr kumimoji="0" lang="zh-CN" altLang="en-US" sz="900" i="0" strike="noStrike" kern="0" cap="none" spc="0" normalizeH="0" baseline="0" noProof="0" dirty="0" smtClean="0">
              <a:ln>
                <a:noFill/>
              </a:ln>
              <a:solidFill>
                <a:srgbClr val="FF9933"/>
              </a:solidFill>
              <a:effectLst/>
              <a:uLnTx/>
              <a:uFillTx/>
              <a:latin typeface="Calibri" panose="020F0502020204030204" pitchFamily="34" charset="0"/>
              <a:ea typeface="宋体-方正超大字符集" panose="03000509000000000000" pitchFamily="65" charset="-122"/>
              <a:cs typeface="Calibri" panose="020F0502020204030204" pitchFamily="34" charset="0"/>
            </a:rPr>
            <a:t>万</a:t>
          </a:r>
          <a:endParaRPr kumimoji="0" lang="zh-HK" altLang="en-US" sz="900" i="0" strike="noStrike" kern="0" cap="none" spc="0" normalizeH="0" baseline="0" noProof="0" dirty="0">
            <a:ln>
              <a:noFill/>
            </a:ln>
            <a:solidFill>
              <a:srgbClr val="FF9933"/>
            </a:solidFill>
            <a:effectLst/>
            <a:uLnTx/>
            <a:uFillTx/>
            <a:latin typeface="Calibri" panose="020F0502020204030204" pitchFamily="34" charset="0"/>
            <a:ea typeface="宋体-方正超大字符集" panose="03000509000000000000" pitchFamily="65" charset="-122"/>
            <a:cs typeface="Calibri" panose="020F0502020204030204" pitchFamily="34" charset="0"/>
          </a:endParaRPr>
        </a:p>
      </cdr:txBody>
    </cdr:sp>
  </cdr:relSizeAnchor>
  <cdr:relSizeAnchor xmlns:cdr="http://schemas.openxmlformats.org/drawingml/2006/chartDrawing">
    <cdr:from>
      <cdr:x>0.4834</cdr:x>
      <cdr:y>0.55422</cdr:y>
    </cdr:from>
    <cdr:to>
      <cdr:x>0.56055</cdr:x>
      <cdr:y>0.63875</cdr:y>
    </cdr:to>
    <cdr:sp macro="" textlink="">
      <cdr:nvSpPr>
        <cdr:cNvPr id="8" name="Oval 178"/>
        <cdr:cNvSpPr>
          <a:spLocks xmlns:a="http://schemas.openxmlformats.org/drawingml/2006/main" noChangeArrowheads="1"/>
        </cdr:cNvSpPr>
      </cdr:nvSpPr>
      <cdr:spPr bwMode="auto">
        <a:xfrm xmlns:a="http://schemas.openxmlformats.org/drawingml/2006/main">
          <a:off x="3882426" y="1603589"/>
          <a:ext cx="619630" cy="244582"/>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lvl="0" indent="0" defTabSz="914400" eaLnBrk="1" fontAlgn="auto" latinLnBrk="0" hangingPunct="1">
            <a:lnSpc>
              <a:spcPct val="100000"/>
            </a:lnSpc>
            <a:spcBef>
              <a:spcPts val="0"/>
            </a:spcBef>
            <a:spcAft>
              <a:spcPts val="0"/>
            </a:spcAft>
            <a:buClrTx/>
            <a:buSzTx/>
            <a:buFontTx/>
            <a:buNone/>
            <a:tabLst/>
            <a:defRPr/>
          </a:pPr>
          <a:r>
            <a:rPr lang="en-US" altLang="zh-CN" sz="900" kern="0" dirty="0" smtClean="0">
              <a:solidFill>
                <a:srgbClr val="FF9933"/>
              </a:solidFill>
              <a:ea typeface="宋体-方正超大字符集" panose="03000509000000000000" pitchFamily="65" charset="-122"/>
              <a:cs typeface="Calibri" panose="020F0502020204030204" pitchFamily="34" charset="0"/>
            </a:rPr>
            <a:t>13.48</a:t>
          </a:r>
          <a:r>
            <a:rPr kumimoji="0" lang="zh-CN" altLang="en-US" sz="900" i="0" strike="noStrike" kern="0" cap="none" spc="0" normalizeH="0" baseline="0" noProof="0" dirty="0" smtClean="0">
              <a:ln>
                <a:noFill/>
              </a:ln>
              <a:solidFill>
                <a:srgbClr val="FF9933"/>
              </a:solidFill>
              <a:effectLst/>
              <a:uLnTx/>
              <a:uFillTx/>
              <a:latin typeface="Calibri" panose="020F0502020204030204" pitchFamily="34" charset="0"/>
              <a:ea typeface="宋体-方正超大字符集" panose="03000509000000000000" pitchFamily="65" charset="-122"/>
              <a:cs typeface="Calibri" panose="020F0502020204030204" pitchFamily="34" charset="0"/>
            </a:rPr>
            <a:t>万</a:t>
          </a:r>
          <a:endParaRPr kumimoji="0" lang="zh-HK" altLang="en-US" sz="900" i="0" strike="noStrike" kern="0" cap="none" spc="0" normalizeH="0" baseline="0" noProof="0" dirty="0">
            <a:ln>
              <a:noFill/>
            </a:ln>
            <a:solidFill>
              <a:srgbClr val="FF9933"/>
            </a:solidFill>
            <a:effectLst/>
            <a:uLnTx/>
            <a:uFillTx/>
            <a:latin typeface="Calibri" panose="020F0502020204030204" pitchFamily="34" charset="0"/>
            <a:ea typeface="宋体-方正超大字符集" panose="03000509000000000000" pitchFamily="65" charset="-122"/>
            <a:cs typeface="Calibri" panose="020F0502020204030204" pitchFamily="34" charset="0"/>
          </a:endParaRPr>
        </a:p>
      </cdr:txBody>
    </cdr:sp>
  </cdr:relSizeAnchor>
</c:userShapes>
</file>

<file path=ppt/drawings/drawing10.xml><?xml version="1.0" encoding="utf-8"?>
<c:userShapes xmlns:c="http://schemas.openxmlformats.org/drawingml/2006/chart">
  <cdr:relSizeAnchor xmlns:cdr="http://schemas.openxmlformats.org/drawingml/2006/chartDrawing">
    <cdr:from>
      <cdr:x>0.08981</cdr:x>
      <cdr:y>0.69013</cdr:y>
    </cdr:from>
    <cdr:to>
      <cdr:x>0.1799</cdr:x>
      <cdr:y>0.76087</cdr:y>
    </cdr:to>
    <cdr:sp macro="" textlink="">
      <cdr:nvSpPr>
        <cdr:cNvPr id="13" name="Oval 178"/>
        <cdr:cNvSpPr>
          <a:spLocks xmlns:a="http://schemas.openxmlformats.org/drawingml/2006/main" noChangeArrowheads="1"/>
        </cdr:cNvSpPr>
      </cdr:nvSpPr>
      <cdr:spPr bwMode="auto">
        <a:xfrm xmlns:a="http://schemas.openxmlformats.org/drawingml/2006/main" rot="10800000" flipV="1">
          <a:off x="717818" y="1993355"/>
          <a:ext cx="720095" cy="204322"/>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l" eaLnBrk="1" fontAlgn="auto" hangingPunct="1">
            <a:lnSpc>
              <a:spcPct val="100000"/>
            </a:lnSpc>
            <a:spcBef>
              <a:spcPts val="0"/>
            </a:spcBef>
            <a:spcAft>
              <a:spcPts val="0"/>
            </a:spcAft>
          </a:pPr>
          <a:r>
            <a:rPr lang="en-US" altLang="en-US" sz="900" kern="0" dirty="0" smtClean="0">
              <a:solidFill>
                <a:srgbClr val="FF9933"/>
              </a:solidFill>
            </a:rPr>
            <a:t>￥</a:t>
          </a:r>
          <a:r>
            <a:rPr lang="en-US" altLang="en-US" sz="900" dirty="0" smtClean="0">
              <a:solidFill>
                <a:srgbClr val="FF9933"/>
              </a:solidFill>
            </a:rPr>
            <a:t>31664</a:t>
          </a:r>
        </a:p>
      </cdr:txBody>
    </cdr:sp>
  </cdr:relSizeAnchor>
  <cdr:relSizeAnchor xmlns:cdr="http://schemas.openxmlformats.org/drawingml/2006/chartDrawing">
    <cdr:from>
      <cdr:x>0.02706</cdr:x>
      <cdr:y>0.47885</cdr:y>
    </cdr:from>
    <cdr:to>
      <cdr:x>0.11715</cdr:x>
      <cdr:y>0.54259</cdr:y>
    </cdr:to>
    <cdr:sp macro="" textlink="">
      <cdr:nvSpPr>
        <cdr:cNvPr id="16" name="Oval 178"/>
        <cdr:cNvSpPr>
          <a:spLocks xmlns:a="http://schemas.openxmlformats.org/drawingml/2006/main" noChangeArrowheads="1"/>
        </cdr:cNvSpPr>
      </cdr:nvSpPr>
      <cdr:spPr bwMode="auto">
        <a:xfrm xmlns:a="http://schemas.openxmlformats.org/drawingml/2006/main" rot="10800000" flipV="1">
          <a:off x="216272" y="1383104"/>
          <a:ext cx="720095" cy="184104"/>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l" eaLnBrk="1" fontAlgn="auto" hangingPunct="1">
            <a:lnSpc>
              <a:spcPct val="100000"/>
            </a:lnSpc>
            <a:spcBef>
              <a:spcPts val="0"/>
            </a:spcBef>
            <a:spcAft>
              <a:spcPts val="0"/>
            </a:spcAft>
          </a:pPr>
          <a:r>
            <a:rPr lang="en-US" altLang="en-US" sz="900" kern="0" dirty="0" smtClean="0">
              <a:solidFill>
                <a:srgbClr val="FF9933"/>
              </a:solidFill>
            </a:rPr>
            <a:t>￥</a:t>
          </a:r>
          <a:r>
            <a:rPr lang="en-US" altLang="en-US" sz="900" dirty="0" smtClean="0">
              <a:solidFill>
                <a:srgbClr val="FF9933"/>
              </a:solidFill>
            </a:rPr>
            <a:t>24051</a:t>
          </a:r>
        </a:p>
      </cdr:txBody>
    </cdr:sp>
  </cdr:relSizeAnchor>
  <cdr:relSizeAnchor xmlns:cdr="http://schemas.openxmlformats.org/drawingml/2006/chartDrawing">
    <cdr:from>
      <cdr:x>0.16508</cdr:x>
      <cdr:y>0.69841</cdr:y>
    </cdr:from>
    <cdr:to>
      <cdr:x>0.25517</cdr:x>
      <cdr:y>0.76915</cdr:y>
    </cdr:to>
    <cdr:sp macro="" textlink="">
      <cdr:nvSpPr>
        <cdr:cNvPr id="4" name="Oval 178"/>
        <cdr:cNvSpPr>
          <a:spLocks xmlns:a="http://schemas.openxmlformats.org/drawingml/2006/main" noChangeArrowheads="1"/>
        </cdr:cNvSpPr>
      </cdr:nvSpPr>
      <cdr:spPr bwMode="auto">
        <a:xfrm xmlns:a="http://schemas.openxmlformats.org/drawingml/2006/main" rot="10800000" flipV="1">
          <a:off x="1319460" y="2017264"/>
          <a:ext cx="720095" cy="204323"/>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l" eaLnBrk="1" fontAlgn="auto" hangingPunct="1">
            <a:lnSpc>
              <a:spcPct val="100000"/>
            </a:lnSpc>
            <a:spcBef>
              <a:spcPts val="0"/>
            </a:spcBef>
            <a:spcAft>
              <a:spcPts val="0"/>
            </a:spcAft>
          </a:pPr>
          <a:r>
            <a:rPr lang="en-US" altLang="en-US" sz="900" kern="0" dirty="0" smtClean="0">
              <a:solidFill>
                <a:srgbClr val="FF9933"/>
              </a:solidFill>
            </a:rPr>
            <a:t>￥</a:t>
          </a:r>
          <a:r>
            <a:rPr lang="en-US" altLang="en-US" sz="900" dirty="0" smtClean="0">
              <a:solidFill>
                <a:srgbClr val="FF9933"/>
              </a:solidFill>
            </a:rPr>
            <a:t>32302</a:t>
          </a:r>
        </a:p>
      </cdr:txBody>
    </cdr:sp>
  </cdr:relSizeAnchor>
  <cdr:relSizeAnchor xmlns:cdr="http://schemas.openxmlformats.org/drawingml/2006/chartDrawing">
    <cdr:from>
      <cdr:x>0.25111</cdr:x>
      <cdr:y>0.74347</cdr:y>
    </cdr:from>
    <cdr:to>
      <cdr:x>0.3412</cdr:x>
      <cdr:y>0.81421</cdr:y>
    </cdr:to>
    <cdr:sp macro="" textlink="">
      <cdr:nvSpPr>
        <cdr:cNvPr id="5" name="Oval 178"/>
        <cdr:cNvSpPr>
          <a:spLocks xmlns:a="http://schemas.openxmlformats.org/drawingml/2006/main" noChangeArrowheads="1"/>
        </cdr:cNvSpPr>
      </cdr:nvSpPr>
      <cdr:spPr bwMode="auto">
        <a:xfrm xmlns:a="http://schemas.openxmlformats.org/drawingml/2006/main" rot="10800000" flipV="1">
          <a:off x="2007102" y="2147416"/>
          <a:ext cx="720095" cy="204322"/>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l" eaLnBrk="1" fontAlgn="auto" hangingPunct="1">
            <a:lnSpc>
              <a:spcPct val="100000"/>
            </a:lnSpc>
            <a:spcBef>
              <a:spcPts val="0"/>
            </a:spcBef>
            <a:spcAft>
              <a:spcPts val="0"/>
            </a:spcAft>
          </a:pPr>
          <a:r>
            <a:rPr lang="en-US" altLang="en-US" sz="900" kern="0" dirty="0" smtClean="0">
              <a:solidFill>
                <a:srgbClr val="FF9933"/>
              </a:solidFill>
            </a:rPr>
            <a:t>￥</a:t>
          </a:r>
          <a:r>
            <a:rPr lang="en-US" altLang="en-US" sz="900" dirty="0" smtClean="0">
              <a:solidFill>
                <a:srgbClr val="FF9933"/>
              </a:solidFill>
            </a:rPr>
            <a:t>33962</a:t>
          </a:r>
        </a:p>
      </cdr:txBody>
    </cdr:sp>
  </cdr:relSizeAnchor>
  <cdr:relSizeAnchor xmlns:cdr="http://schemas.openxmlformats.org/drawingml/2006/chartDrawing">
    <cdr:from>
      <cdr:x>0.32433</cdr:x>
      <cdr:y>0.74347</cdr:y>
    </cdr:from>
    <cdr:to>
      <cdr:x>0.41442</cdr:x>
      <cdr:y>0.81421</cdr:y>
    </cdr:to>
    <cdr:sp macro="" textlink="">
      <cdr:nvSpPr>
        <cdr:cNvPr id="6" name="Oval 178"/>
        <cdr:cNvSpPr>
          <a:spLocks xmlns:a="http://schemas.openxmlformats.org/drawingml/2006/main" noChangeArrowheads="1"/>
        </cdr:cNvSpPr>
      </cdr:nvSpPr>
      <cdr:spPr bwMode="auto">
        <a:xfrm xmlns:a="http://schemas.openxmlformats.org/drawingml/2006/main" rot="10800000" flipV="1">
          <a:off x="2592387" y="2147416"/>
          <a:ext cx="720095" cy="204322"/>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l" eaLnBrk="1" fontAlgn="auto" hangingPunct="1">
            <a:lnSpc>
              <a:spcPct val="100000"/>
            </a:lnSpc>
            <a:spcBef>
              <a:spcPts val="0"/>
            </a:spcBef>
            <a:spcAft>
              <a:spcPts val="0"/>
            </a:spcAft>
          </a:pPr>
          <a:r>
            <a:rPr lang="en-US" altLang="en-US" sz="900" kern="0" dirty="0" smtClean="0">
              <a:solidFill>
                <a:srgbClr val="FF9933"/>
              </a:solidFill>
            </a:rPr>
            <a:t>￥</a:t>
          </a:r>
          <a:r>
            <a:rPr lang="en-US" altLang="en-US" sz="900" dirty="0" smtClean="0">
              <a:solidFill>
                <a:srgbClr val="FF9933"/>
              </a:solidFill>
            </a:rPr>
            <a:t>34156</a:t>
          </a:r>
        </a:p>
      </cdr:txBody>
    </cdr:sp>
  </cdr:relSizeAnchor>
  <cdr:relSizeAnchor xmlns:cdr="http://schemas.openxmlformats.org/drawingml/2006/chartDrawing">
    <cdr:from>
      <cdr:x>0.40543</cdr:x>
      <cdr:y>0.74347</cdr:y>
    </cdr:from>
    <cdr:to>
      <cdr:x>0.49552</cdr:x>
      <cdr:y>0.81421</cdr:y>
    </cdr:to>
    <cdr:sp macro="" textlink="">
      <cdr:nvSpPr>
        <cdr:cNvPr id="7" name="Oval 178"/>
        <cdr:cNvSpPr>
          <a:spLocks xmlns:a="http://schemas.openxmlformats.org/drawingml/2006/main" noChangeArrowheads="1"/>
        </cdr:cNvSpPr>
      </cdr:nvSpPr>
      <cdr:spPr bwMode="auto">
        <a:xfrm xmlns:a="http://schemas.openxmlformats.org/drawingml/2006/main" rot="10800000" flipV="1">
          <a:off x="3240608" y="2147416"/>
          <a:ext cx="720095" cy="204322"/>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l" eaLnBrk="1" fontAlgn="auto" hangingPunct="1">
            <a:lnSpc>
              <a:spcPct val="100000"/>
            </a:lnSpc>
            <a:spcBef>
              <a:spcPts val="0"/>
            </a:spcBef>
            <a:spcAft>
              <a:spcPts val="0"/>
            </a:spcAft>
          </a:pPr>
          <a:r>
            <a:rPr lang="en-US" altLang="en-US" sz="900" kern="0" dirty="0" smtClean="0">
              <a:solidFill>
                <a:srgbClr val="FF9933"/>
              </a:solidFill>
            </a:rPr>
            <a:t>￥</a:t>
          </a:r>
          <a:r>
            <a:rPr lang="en-US" altLang="en-US" sz="900" dirty="0" smtClean="0">
              <a:solidFill>
                <a:srgbClr val="FF9933"/>
              </a:solidFill>
            </a:rPr>
            <a:t>33236</a:t>
          </a:r>
        </a:p>
      </cdr:txBody>
    </cdr:sp>
  </cdr:relSizeAnchor>
  <cdr:relSizeAnchor xmlns:cdr="http://schemas.openxmlformats.org/drawingml/2006/chartDrawing">
    <cdr:from>
      <cdr:x>0.4775</cdr:x>
      <cdr:y>0.77622</cdr:y>
    </cdr:from>
    <cdr:to>
      <cdr:x>0.56759</cdr:x>
      <cdr:y>0.84696</cdr:y>
    </cdr:to>
    <cdr:sp macro="" textlink="">
      <cdr:nvSpPr>
        <cdr:cNvPr id="8" name="Oval 178"/>
        <cdr:cNvSpPr>
          <a:spLocks xmlns:a="http://schemas.openxmlformats.org/drawingml/2006/main" noChangeArrowheads="1"/>
        </cdr:cNvSpPr>
      </cdr:nvSpPr>
      <cdr:spPr bwMode="auto">
        <a:xfrm xmlns:a="http://schemas.openxmlformats.org/drawingml/2006/main" rot="10800000" flipV="1">
          <a:off x="3816664" y="2242000"/>
          <a:ext cx="720095" cy="204322"/>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l" eaLnBrk="1" fontAlgn="auto" hangingPunct="1">
            <a:lnSpc>
              <a:spcPct val="100000"/>
            </a:lnSpc>
            <a:spcBef>
              <a:spcPts val="0"/>
            </a:spcBef>
            <a:spcAft>
              <a:spcPts val="0"/>
            </a:spcAft>
          </a:pPr>
          <a:r>
            <a:rPr lang="en-US" altLang="en-US" sz="900" kern="0" dirty="0" smtClean="0">
              <a:solidFill>
                <a:srgbClr val="FF9933"/>
              </a:solidFill>
            </a:rPr>
            <a:t>￥</a:t>
          </a:r>
          <a:r>
            <a:rPr lang="en-US" altLang="en-US" sz="900" dirty="0" smtClean="0">
              <a:solidFill>
                <a:srgbClr val="FF9933"/>
              </a:solidFill>
            </a:rPr>
            <a:t>33974</a:t>
          </a:r>
        </a:p>
      </cdr:txBody>
    </cdr:sp>
  </cdr:relSizeAnchor>
</c:userShapes>
</file>

<file path=ppt/drawings/drawing11.xml><?xml version="1.0" encoding="utf-8"?>
<c:userShapes xmlns:c="http://schemas.openxmlformats.org/drawingml/2006/chart">
  <cdr:relSizeAnchor xmlns:cdr="http://schemas.openxmlformats.org/drawingml/2006/chartDrawing">
    <cdr:from>
      <cdr:x>0.10813</cdr:x>
      <cdr:y>0.77048</cdr:y>
    </cdr:from>
    <cdr:to>
      <cdr:x>0.18921</cdr:x>
      <cdr:y>0.85158</cdr:y>
    </cdr:to>
    <cdr:sp macro="" textlink="">
      <cdr:nvSpPr>
        <cdr:cNvPr id="11" name="Oval 178"/>
        <cdr:cNvSpPr>
          <a:spLocks xmlns:a="http://schemas.openxmlformats.org/drawingml/2006/main" noChangeArrowheads="1"/>
        </cdr:cNvSpPr>
      </cdr:nvSpPr>
      <cdr:spPr bwMode="auto">
        <a:xfrm xmlns:a="http://schemas.openxmlformats.org/drawingml/2006/main">
          <a:off x="864345" y="2219993"/>
          <a:ext cx="648135" cy="233674"/>
        </a:xfrm>
        <a:prstGeom xmlns:a="http://schemas.openxmlformats.org/drawingml/2006/main" prst="ellipse">
          <a:avLst/>
        </a:prstGeom>
        <a:noFill xmlns:a="http://schemas.openxmlformats.org/drawingml/2006/main"/>
        <a:ln xmlns:a="http://schemas.openxmlformats.org/drawingml/2006/main" w="12700"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Arial"/>
              <a:ea typeface="微软雅黑"/>
            </a:defRPr>
          </a:lvl1pPr>
          <a:lvl2pPr marL="457200" indent="0">
            <a:defRPr sz="1100">
              <a:latin typeface="Arial"/>
              <a:ea typeface="微软雅黑"/>
            </a:defRPr>
          </a:lvl2pPr>
          <a:lvl3pPr marL="914400" indent="0">
            <a:defRPr sz="1100">
              <a:latin typeface="Arial"/>
              <a:ea typeface="微软雅黑"/>
            </a:defRPr>
          </a:lvl3pPr>
          <a:lvl4pPr marL="1371600" indent="0">
            <a:defRPr sz="1100">
              <a:latin typeface="Arial"/>
              <a:ea typeface="微软雅黑"/>
            </a:defRPr>
          </a:lvl4pPr>
          <a:lvl5pPr marL="1828800" indent="0">
            <a:defRPr sz="1100">
              <a:latin typeface="Arial"/>
              <a:ea typeface="微软雅黑"/>
            </a:defRPr>
          </a:lvl5pPr>
          <a:lvl6pPr marL="2286000" indent="0">
            <a:defRPr sz="1100">
              <a:latin typeface="Arial"/>
              <a:ea typeface="微软雅黑"/>
            </a:defRPr>
          </a:lvl6pPr>
          <a:lvl7pPr marL="2743200" indent="0">
            <a:defRPr sz="1100">
              <a:latin typeface="Arial"/>
              <a:ea typeface="微软雅黑"/>
            </a:defRPr>
          </a:lvl7pPr>
          <a:lvl8pPr marL="3200400" indent="0">
            <a:defRPr sz="1100">
              <a:latin typeface="Arial"/>
              <a:ea typeface="微软雅黑"/>
            </a:defRPr>
          </a:lvl8pPr>
          <a:lvl9pPr marL="3657600" indent="0">
            <a:defRPr sz="1100">
              <a:latin typeface="Arial"/>
              <a:ea typeface="微软雅黑"/>
            </a:defRPr>
          </a:lvl9pPr>
        </a:lstStyle>
        <a:p xmlns:a="http://schemas.openxmlformats.org/drawingml/2006/main">
          <a:pPr marL="0" marR="0" lvl="0" indent="0" defTabSz="914400" eaLnBrk="1" fontAlgn="auto" latinLnBrk="0" hangingPunct="1">
            <a:lnSpc>
              <a:spcPct val="100000"/>
            </a:lnSpc>
            <a:spcBef>
              <a:spcPts val="0"/>
            </a:spcBef>
            <a:spcAft>
              <a:spcPts val="0"/>
            </a:spcAft>
            <a:buClrTx/>
            <a:buSzTx/>
            <a:buFontTx/>
            <a:buNone/>
            <a:tabLst/>
            <a:defRPr/>
          </a:pPr>
          <a:r>
            <a:rPr lang="en-US" altLang="zh-CN" sz="900" noProof="0" dirty="0" smtClean="0">
              <a:solidFill>
                <a:srgbClr val="FF9933"/>
              </a:solidFill>
            </a:rPr>
            <a:t>35.64</a:t>
          </a:r>
          <a:r>
            <a:rPr kumimoji="0" lang="zh-CN" altLang="en-US" sz="900" i="0" u="none" strike="noStrike" kern="0" cap="none" spc="0" normalizeH="0" baseline="0" noProof="0" dirty="0" smtClean="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cdr:txBody>
    </cdr:sp>
  </cdr:relSizeAnchor>
  <cdr:relSizeAnchor xmlns:cdr="http://schemas.openxmlformats.org/drawingml/2006/chartDrawing">
    <cdr:from>
      <cdr:x>0.01306</cdr:x>
      <cdr:y>0.52404</cdr:y>
    </cdr:from>
    <cdr:to>
      <cdr:x>0.09414</cdr:x>
      <cdr:y>0.60514</cdr:y>
    </cdr:to>
    <cdr:sp macro="" textlink="">
      <cdr:nvSpPr>
        <cdr:cNvPr id="12" name="Oval 178"/>
        <cdr:cNvSpPr>
          <a:spLocks xmlns:a="http://schemas.openxmlformats.org/drawingml/2006/main" noChangeArrowheads="1"/>
        </cdr:cNvSpPr>
      </cdr:nvSpPr>
      <cdr:spPr bwMode="auto">
        <a:xfrm xmlns:a="http://schemas.openxmlformats.org/drawingml/2006/main">
          <a:off x="104414" y="1509909"/>
          <a:ext cx="648134" cy="233675"/>
        </a:xfrm>
        <a:prstGeom xmlns:a="http://schemas.openxmlformats.org/drawingml/2006/main" prst="ellipse">
          <a:avLst/>
        </a:prstGeom>
        <a:noFill xmlns:a="http://schemas.openxmlformats.org/drawingml/2006/main"/>
        <a:ln xmlns:a="http://schemas.openxmlformats.org/drawingml/2006/main" w="12700"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lvl="0" indent="0" defTabSz="914400" eaLnBrk="1" fontAlgn="auto" latinLnBrk="0" hangingPunct="1">
            <a:lnSpc>
              <a:spcPct val="100000"/>
            </a:lnSpc>
            <a:spcBef>
              <a:spcPts val="0"/>
            </a:spcBef>
            <a:spcAft>
              <a:spcPts val="0"/>
            </a:spcAft>
            <a:buClrTx/>
            <a:buSzTx/>
            <a:buFontTx/>
            <a:buNone/>
            <a:tabLst/>
            <a:defRPr/>
          </a:pPr>
          <a:r>
            <a:rPr lang="en-US" altLang="zh-CN" sz="900" noProof="0" dirty="0" smtClean="0">
              <a:solidFill>
                <a:srgbClr val="FF9933"/>
              </a:solidFill>
            </a:rPr>
            <a:t>39.53</a:t>
          </a:r>
          <a:r>
            <a:rPr kumimoji="0" lang="zh-CN" altLang="en-US" sz="900" i="0" u="none" strike="noStrike" kern="0" cap="none" spc="0" normalizeH="0" baseline="0" noProof="0" dirty="0" smtClean="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cdr:txBody>
    </cdr:sp>
  </cdr:relSizeAnchor>
  <cdr:relSizeAnchor xmlns:cdr="http://schemas.openxmlformats.org/drawingml/2006/chartDrawing">
    <cdr:from>
      <cdr:x>0.1897</cdr:x>
      <cdr:y>0.67605</cdr:y>
    </cdr:from>
    <cdr:to>
      <cdr:x>0.27078</cdr:x>
      <cdr:y>0.75715</cdr:y>
    </cdr:to>
    <cdr:sp macro="" textlink="">
      <cdr:nvSpPr>
        <cdr:cNvPr id="4" name="Oval 178"/>
        <cdr:cNvSpPr>
          <a:spLocks xmlns:a="http://schemas.openxmlformats.org/drawingml/2006/main" noChangeArrowheads="1"/>
        </cdr:cNvSpPr>
      </cdr:nvSpPr>
      <cdr:spPr bwMode="auto">
        <a:xfrm xmlns:a="http://schemas.openxmlformats.org/drawingml/2006/main">
          <a:off x="1516391" y="1947902"/>
          <a:ext cx="648134" cy="233675"/>
        </a:xfrm>
        <a:prstGeom xmlns:a="http://schemas.openxmlformats.org/drawingml/2006/main" prst="ellipse">
          <a:avLst/>
        </a:prstGeom>
        <a:noFill xmlns:a="http://schemas.openxmlformats.org/drawingml/2006/main"/>
        <a:ln xmlns:a="http://schemas.openxmlformats.org/drawingml/2006/main" w="12700"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lvl="0" indent="0" defTabSz="914400" eaLnBrk="1" fontAlgn="auto" latinLnBrk="0" hangingPunct="1">
            <a:lnSpc>
              <a:spcPct val="100000"/>
            </a:lnSpc>
            <a:spcBef>
              <a:spcPts val="0"/>
            </a:spcBef>
            <a:spcAft>
              <a:spcPts val="0"/>
            </a:spcAft>
            <a:buClrTx/>
            <a:buSzTx/>
            <a:buFontTx/>
            <a:buNone/>
            <a:tabLst/>
            <a:defRPr/>
          </a:pPr>
          <a:r>
            <a:rPr lang="en-US" altLang="zh-CN" sz="900" noProof="0" dirty="0" smtClean="0">
              <a:solidFill>
                <a:srgbClr val="FF9933"/>
              </a:solidFill>
            </a:rPr>
            <a:t>36.66</a:t>
          </a:r>
          <a:r>
            <a:rPr kumimoji="0" lang="zh-CN" altLang="en-US" sz="900" i="0" u="none" strike="noStrike" kern="0" cap="none" spc="0" normalizeH="0" baseline="0" noProof="0" dirty="0" smtClean="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cdr:txBody>
    </cdr:sp>
  </cdr:relSizeAnchor>
  <cdr:relSizeAnchor xmlns:cdr="http://schemas.openxmlformats.org/drawingml/2006/chartDrawing">
    <cdr:from>
      <cdr:x>0.25226</cdr:x>
      <cdr:y>0.68805</cdr:y>
    </cdr:from>
    <cdr:to>
      <cdr:x>0.32942</cdr:x>
      <cdr:y>0.78041</cdr:y>
    </cdr:to>
    <cdr:sp macro="" textlink="">
      <cdr:nvSpPr>
        <cdr:cNvPr id="5" name="Oval 178"/>
        <cdr:cNvSpPr>
          <a:spLocks xmlns:a="http://schemas.openxmlformats.org/drawingml/2006/main" noChangeArrowheads="1"/>
        </cdr:cNvSpPr>
      </cdr:nvSpPr>
      <cdr:spPr bwMode="auto">
        <a:xfrm xmlns:a="http://schemas.openxmlformats.org/drawingml/2006/main">
          <a:off x="2016473" y="1982481"/>
          <a:ext cx="616798" cy="266118"/>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defPPr>
            <a:defRPr lang="zh-CN"/>
          </a:defPPr>
          <a:lvl1pPr algn="ctr" rtl="0" eaLnBrk="0" fontAlgn="base" hangingPunct="0">
            <a:lnSpc>
              <a:spcPct val="80000"/>
            </a:lnSpc>
            <a:spcBef>
              <a:spcPct val="20000"/>
            </a:spcBef>
            <a:spcAft>
              <a:spcPct val="0"/>
            </a:spcAft>
            <a:buFont typeface="Arial" charset="0"/>
            <a:defRPr kern="1200">
              <a:solidFill>
                <a:schemeClr val="tx1"/>
              </a:solidFill>
              <a:latin typeface="Calibri" pitchFamily="34" charset="0"/>
              <a:ea typeface="宋体" pitchFamily="2" charset="-122"/>
              <a:cs typeface="+mn-cs"/>
            </a:defRPr>
          </a:lvl1pPr>
          <a:lvl2pPr marL="457200" algn="ctr" rtl="0" eaLnBrk="0" fontAlgn="base" hangingPunct="0">
            <a:lnSpc>
              <a:spcPct val="80000"/>
            </a:lnSpc>
            <a:spcBef>
              <a:spcPct val="20000"/>
            </a:spcBef>
            <a:spcAft>
              <a:spcPct val="0"/>
            </a:spcAft>
            <a:buFont typeface="Arial" charset="0"/>
            <a:defRPr kern="1200">
              <a:solidFill>
                <a:schemeClr val="tx1"/>
              </a:solidFill>
              <a:latin typeface="Calibri" pitchFamily="34" charset="0"/>
              <a:ea typeface="宋体" pitchFamily="2" charset="-122"/>
              <a:cs typeface="+mn-cs"/>
            </a:defRPr>
          </a:lvl2pPr>
          <a:lvl3pPr marL="914400" algn="ctr" rtl="0" eaLnBrk="0" fontAlgn="base" hangingPunct="0">
            <a:lnSpc>
              <a:spcPct val="80000"/>
            </a:lnSpc>
            <a:spcBef>
              <a:spcPct val="20000"/>
            </a:spcBef>
            <a:spcAft>
              <a:spcPct val="0"/>
            </a:spcAft>
            <a:buFont typeface="Arial" charset="0"/>
            <a:defRPr kern="1200">
              <a:solidFill>
                <a:schemeClr val="tx1"/>
              </a:solidFill>
              <a:latin typeface="Calibri" pitchFamily="34" charset="0"/>
              <a:ea typeface="宋体" pitchFamily="2" charset="-122"/>
              <a:cs typeface="+mn-cs"/>
            </a:defRPr>
          </a:lvl3pPr>
          <a:lvl4pPr marL="1371600" algn="ctr" rtl="0" eaLnBrk="0" fontAlgn="base" hangingPunct="0">
            <a:lnSpc>
              <a:spcPct val="80000"/>
            </a:lnSpc>
            <a:spcBef>
              <a:spcPct val="20000"/>
            </a:spcBef>
            <a:spcAft>
              <a:spcPct val="0"/>
            </a:spcAft>
            <a:buFont typeface="Arial" charset="0"/>
            <a:defRPr kern="1200">
              <a:solidFill>
                <a:schemeClr val="tx1"/>
              </a:solidFill>
              <a:latin typeface="Calibri" pitchFamily="34" charset="0"/>
              <a:ea typeface="宋体" pitchFamily="2" charset="-122"/>
              <a:cs typeface="+mn-cs"/>
            </a:defRPr>
          </a:lvl4pPr>
          <a:lvl5pPr marL="1828800" algn="ctr" rtl="0" eaLnBrk="0" fontAlgn="base" hangingPunct="0">
            <a:lnSpc>
              <a:spcPct val="80000"/>
            </a:lnSpc>
            <a:spcBef>
              <a:spcPct val="20000"/>
            </a:spcBef>
            <a:spcAft>
              <a:spcPct val="0"/>
            </a:spcAft>
            <a:buFont typeface="Arial"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xmlns:a="http://schemas.openxmlformats.org/drawingml/2006/main">
          <a:pPr marL="0" marR="0" lvl="0" indent="0" defTabSz="914400" eaLnBrk="1" fontAlgn="auto" latinLnBrk="0" hangingPunct="1">
            <a:lnSpc>
              <a:spcPct val="100000"/>
            </a:lnSpc>
            <a:spcBef>
              <a:spcPts val="0"/>
            </a:spcBef>
            <a:spcAft>
              <a:spcPts val="0"/>
            </a:spcAft>
            <a:buClrTx/>
            <a:buSzTx/>
            <a:buFontTx/>
            <a:buNone/>
            <a:tabLst/>
            <a:defRPr/>
          </a:pPr>
          <a:r>
            <a:rPr lang="en-US" altLang="zh-CN" sz="900" kern="0" dirty="0" smtClean="0">
              <a:solidFill>
                <a:srgbClr val="FF9933"/>
              </a:solidFill>
              <a:latin typeface="+mn-lt"/>
            </a:rPr>
            <a:t>36.47</a:t>
          </a:r>
          <a:r>
            <a:rPr kumimoji="0" lang="zh-CN" altLang="en-US" sz="900" i="0" u="none" strike="noStrike" kern="0" cap="none" spc="0" normalizeH="0" baseline="0" noProof="0" dirty="0" smtClean="0">
              <a:ln>
                <a:noFill/>
              </a:ln>
              <a:solidFill>
                <a:srgbClr val="FF9933"/>
              </a:solidFill>
              <a:effectLst/>
              <a:uLnTx/>
              <a:uFillTx/>
              <a:latin typeface="+mn-lt"/>
            </a:rPr>
            <a:t>万</a:t>
          </a:r>
          <a:endParaRPr kumimoji="0" lang="zh-HK" altLang="en-US" sz="900" i="0" u="none" strike="noStrike" kern="0" cap="none" spc="0" normalizeH="0" baseline="0" noProof="0" dirty="0">
            <a:ln>
              <a:noFill/>
            </a:ln>
            <a:solidFill>
              <a:srgbClr val="FF9933"/>
            </a:solidFill>
            <a:effectLst/>
            <a:uLnTx/>
            <a:uFillTx/>
            <a:latin typeface="+mn-lt"/>
          </a:endParaRPr>
        </a:p>
      </cdr:txBody>
    </cdr:sp>
  </cdr:relSizeAnchor>
  <cdr:relSizeAnchor xmlns:cdr="http://schemas.openxmlformats.org/drawingml/2006/chartDrawing">
    <cdr:from>
      <cdr:x>0.3287</cdr:x>
      <cdr:y>0.7166</cdr:y>
    </cdr:from>
    <cdr:to>
      <cdr:x>0.40586</cdr:x>
      <cdr:y>0.80896</cdr:y>
    </cdr:to>
    <cdr:sp macro="" textlink="">
      <cdr:nvSpPr>
        <cdr:cNvPr id="6" name="Oval 178"/>
        <cdr:cNvSpPr>
          <a:spLocks xmlns:a="http://schemas.openxmlformats.org/drawingml/2006/main" noChangeArrowheads="1"/>
        </cdr:cNvSpPr>
      </cdr:nvSpPr>
      <cdr:spPr bwMode="auto">
        <a:xfrm xmlns:a="http://schemas.openxmlformats.org/drawingml/2006/main">
          <a:off x="2627523" y="2064740"/>
          <a:ext cx="616799" cy="266118"/>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lvl="0" indent="0" defTabSz="914400" eaLnBrk="1" fontAlgn="auto" latinLnBrk="0" hangingPunct="1">
            <a:lnSpc>
              <a:spcPct val="100000"/>
            </a:lnSpc>
            <a:spcBef>
              <a:spcPts val="0"/>
            </a:spcBef>
            <a:spcAft>
              <a:spcPts val="0"/>
            </a:spcAft>
            <a:buClrTx/>
            <a:buSzTx/>
            <a:buFontTx/>
            <a:buNone/>
            <a:tabLst/>
            <a:defRPr/>
          </a:pPr>
          <a:r>
            <a:rPr lang="en-US" altLang="zh-CN" sz="900" kern="0" dirty="0" smtClean="0">
              <a:solidFill>
                <a:srgbClr val="FF9933"/>
              </a:solidFill>
              <a:latin typeface="+mn-lt"/>
            </a:rPr>
            <a:t>36.12</a:t>
          </a:r>
          <a:r>
            <a:rPr kumimoji="0" lang="zh-CN" altLang="en-US" sz="900" i="0" u="none" strike="noStrike" kern="0" cap="none" spc="0" normalizeH="0" baseline="0" noProof="0" dirty="0" smtClean="0">
              <a:ln>
                <a:noFill/>
              </a:ln>
              <a:solidFill>
                <a:srgbClr val="FF9933"/>
              </a:solidFill>
              <a:effectLst/>
              <a:uLnTx/>
              <a:uFillTx/>
              <a:latin typeface="+mn-lt"/>
            </a:rPr>
            <a:t>万</a:t>
          </a:r>
          <a:endParaRPr kumimoji="0" lang="zh-HK" altLang="en-US" sz="900" i="0" u="none" strike="noStrike" kern="0" cap="none" spc="0" normalizeH="0" baseline="0" noProof="0" dirty="0">
            <a:ln>
              <a:noFill/>
            </a:ln>
            <a:solidFill>
              <a:srgbClr val="FF9933"/>
            </a:solidFill>
            <a:effectLst/>
            <a:uLnTx/>
            <a:uFillTx/>
            <a:latin typeface="+mn-lt"/>
          </a:endParaRPr>
        </a:p>
      </cdr:txBody>
    </cdr:sp>
  </cdr:relSizeAnchor>
  <cdr:relSizeAnchor xmlns:cdr="http://schemas.openxmlformats.org/drawingml/2006/chartDrawing">
    <cdr:from>
      <cdr:x>0.40539</cdr:x>
      <cdr:y>0.71669</cdr:y>
    </cdr:from>
    <cdr:to>
      <cdr:x>0.48255</cdr:x>
      <cdr:y>0.80905</cdr:y>
    </cdr:to>
    <cdr:sp macro="" textlink="">
      <cdr:nvSpPr>
        <cdr:cNvPr id="7" name="Oval 178"/>
        <cdr:cNvSpPr>
          <a:spLocks xmlns:a="http://schemas.openxmlformats.org/drawingml/2006/main" noChangeArrowheads="1"/>
        </cdr:cNvSpPr>
      </cdr:nvSpPr>
      <cdr:spPr bwMode="auto">
        <a:xfrm xmlns:a="http://schemas.openxmlformats.org/drawingml/2006/main">
          <a:off x="3240609" y="2064995"/>
          <a:ext cx="616799" cy="266118"/>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lvl="0" indent="0" defTabSz="914400" eaLnBrk="1" fontAlgn="auto" latinLnBrk="0" hangingPunct="1">
            <a:lnSpc>
              <a:spcPct val="100000"/>
            </a:lnSpc>
            <a:spcBef>
              <a:spcPts val="0"/>
            </a:spcBef>
            <a:spcAft>
              <a:spcPts val="0"/>
            </a:spcAft>
            <a:buClrTx/>
            <a:buSzTx/>
            <a:buFontTx/>
            <a:buNone/>
            <a:tabLst/>
            <a:defRPr/>
          </a:pPr>
          <a:r>
            <a:rPr lang="en-US" altLang="zh-CN" sz="900" kern="0" dirty="0" smtClean="0">
              <a:solidFill>
                <a:srgbClr val="FF9933"/>
              </a:solidFill>
              <a:latin typeface="+mn-lt"/>
            </a:rPr>
            <a:t>35.85</a:t>
          </a:r>
          <a:r>
            <a:rPr kumimoji="0" lang="zh-CN" altLang="en-US" sz="900" i="0" u="none" strike="noStrike" kern="0" cap="none" spc="0" normalizeH="0" baseline="0" noProof="0" dirty="0" smtClean="0">
              <a:ln>
                <a:noFill/>
              </a:ln>
              <a:solidFill>
                <a:srgbClr val="FF9933"/>
              </a:solidFill>
              <a:effectLst/>
              <a:uLnTx/>
              <a:uFillTx/>
              <a:latin typeface="+mn-lt"/>
            </a:rPr>
            <a:t>万</a:t>
          </a:r>
          <a:endParaRPr kumimoji="0" lang="zh-HK" altLang="en-US" sz="900" i="0" u="none" strike="noStrike" kern="0" cap="none" spc="0" normalizeH="0" baseline="0" noProof="0" dirty="0">
            <a:ln>
              <a:noFill/>
            </a:ln>
            <a:solidFill>
              <a:srgbClr val="FF9933"/>
            </a:solidFill>
            <a:effectLst/>
            <a:uLnTx/>
            <a:uFillTx/>
            <a:latin typeface="+mn-lt"/>
          </a:endParaRPr>
        </a:p>
      </cdr:txBody>
    </cdr:sp>
  </cdr:relSizeAnchor>
  <cdr:relSizeAnchor xmlns:cdr="http://schemas.openxmlformats.org/drawingml/2006/chartDrawing">
    <cdr:from>
      <cdr:x>0.48317</cdr:x>
      <cdr:y>0.74356</cdr:y>
    </cdr:from>
    <cdr:to>
      <cdr:x>0.56033</cdr:x>
      <cdr:y>0.83592</cdr:y>
    </cdr:to>
    <cdr:sp macro="" textlink="">
      <cdr:nvSpPr>
        <cdr:cNvPr id="8" name="Oval 178"/>
        <cdr:cNvSpPr>
          <a:spLocks xmlns:a="http://schemas.openxmlformats.org/drawingml/2006/main" noChangeArrowheads="1"/>
        </cdr:cNvSpPr>
      </cdr:nvSpPr>
      <cdr:spPr bwMode="auto">
        <a:xfrm xmlns:a="http://schemas.openxmlformats.org/drawingml/2006/main">
          <a:off x="3862311" y="2142428"/>
          <a:ext cx="616798" cy="266118"/>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lvl="0" indent="0" defTabSz="914400" eaLnBrk="1" fontAlgn="auto" latinLnBrk="0" hangingPunct="1">
            <a:lnSpc>
              <a:spcPct val="100000"/>
            </a:lnSpc>
            <a:spcBef>
              <a:spcPts val="0"/>
            </a:spcBef>
            <a:spcAft>
              <a:spcPts val="0"/>
            </a:spcAft>
            <a:buClrTx/>
            <a:buSzTx/>
            <a:buFontTx/>
            <a:buNone/>
            <a:tabLst/>
            <a:defRPr/>
          </a:pPr>
          <a:r>
            <a:rPr lang="en-US" altLang="zh-CN" sz="900" kern="0" dirty="0" smtClean="0">
              <a:solidFill>
                <a:srgbClr val="FF9933"/>
              </a:solidFill>
              <a:latin typeface="+mn-lt"/>
            </a:rPr>
            <a:t>35.54</a:t>
          </a:r>
          <a:r>
            <a:rPr kumimoji="0" lang="zh-CN" altLang="en-US" sz="900" i="0" u="none" strike="noStrike" kern="0" cap="none" spc="0" normalizeH="0" baseline="0" noProof="0" dirty="0" smtClean="0">
              <a:ln>
                <a:noFill/>
              </a:ln>
              <a:solidFill>
                <a:srgbClr val="FF9933"/>
              </a:solidFill>
              <a:effectLst/>
              <a:uLnTx/>
              <a:uFillTx/>
              <a:latin typeface="+mn-lt"/>
            </a:rPr>
            <a:t>万</a:t>
          </a:r>
          <a:endParaRPr kumimoji="0" lang="zh-HK" altLang="en-US" sz="900" i="0" u="none" strike="noStrike" kern="0" cap="none" spc="0" normalizeH="0" baseline="0" noProof="0" dirty="0">
            <a:ln>
              <a:noFill/>
            </a:ln>
            <a:solidFill>
              <a:srgbClr val="FF9933"/>
            </a:solidFill>
            <a:effectLst/>
            <a:uLnTx/>
            <a:uFillTx/>
            <a:latin typeface="+mn-lt"/>
          </a:endParaRPr>
        </a:p>
      </cdr:txBody>
    </cdr:sp>
  </cdr:relSizeAnchor>
</c:userShapes>
</file>

<file path=ppt/drawings/drawing12.xml><?xml version="1.0" encoding="utf-8"?>
<c:userShapes xmlns:c="http://schemas.openxmlformats.org/drawingml/2006/chart">
  <cdr:relSizeAnchor xmlns:cdr="http://schemas.openxmlformats.org/drawingml/2006/chartDrawing">
    <cdr:from>
      <cdr:x>0.08255</cdr:x>
      <cdr:y>0.57168</cdr:y>
    </cdr:from>
    <cdr:to>
      <cdr:x>0.17264</cdr:x>
      <cdr:y>0.64803</cdr:y>
    </cdr:to>
    <cdr:sp macro="" textlink="">
      <cdr:nvSpPr>
        <cdr:cNvPr id="6" name="Oval 178"/>
        <cdr:cNvSpPr>
          <a:spLocks xmlns:a="http://schemas.openxmlformats.org/drawingml/2006/main" noChangeArrowheads="1"/>
        </cdr:cNvSpPr>
      </cdr:nvSpPr>
      <cdr:spPr bwMode="auto">
        <a:xfrm xmlns:a="http://schemas.openxmlformats.org/drawingml/2006/main">
          <a:off x="659854" y="1651528"/>
          <a:ext cx="720095" cy="220569"/>
        </a:xfrm>
        <a:prstGeom xmlns:a="http://schemas.openxmlformats.org/drawingml/2006/main" prst="ellipse">
          <a:avLst/>
        </a:prstGeom>
        <a:noFill xmlns:a="http://schemas.openxmlformats.org/drawingml/2006/main"/>
        <a:ln xmlns:a="http://schemas.openxmlformats.org/drawingml/2006/main" w="12700"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lvl="0">
            <a:defRPr/>
          </a:pPr>
          <a:r>
            <a:rPr lang="en-US" altLang="en-US" sz="900" dirty="0" smtClean="0">
              <a:solidFill>
                <a:srgbClr val="FF9933"/>
              </a:solidFill>
            </a:rPr>
            <a:t>￥70835</a:t>
          </a:r>
          <a:endParaRPr kumimoji="0" lang="zh-HK" altLang="en-US" sz="900" i="0" u="none" strike="noStrike" kern="0" cap="none" spc="0" normalizeH="0" baseline="0" noProof="0" dirty="0">
            <a:ln>
              <a:noFill/>
            </a:ln>
            <a:solidFill>
              <a:srgbClr val="FF9933"/>
            </a:solidFill>
            <a:effectLst/>
            <a:uLnTx/>
            <a:uFillTx/>
          </a:endParaRPr>
        </a:p>
      </cdr:txBody>
    </cdr:sp>
  </cdr:relSizeAnchor>
  <cdr:relSizeAnchor xmlns:cdr="http://schemas.openxmlformats.org/drawingml/2006/chartDrawing">
    <cdr:from>
      <cdr:x>0.00904</cdr:x>
      <cdr:y>0.57168</cdr:y>
    </cdr:from>
    <cdr:to>
      <cdr:x>0.09913</cdr:x>
      <cdr:y>0.63542</cdr:y>
    </cdr:to>
    <cdr:sp macro="" textlink="">
      <cdr:nvSpPr>
        <cdr:cNvPr id="14" name="Oval 178"/>
        <cdr:cNvSpPr>
          <a:spLocks xmlns:a="http://schemas.openxmlformats.org/drawingml/2006/main" noChangeArrowheads="1"/>
        </cdr:cNvSpPr>
      </cdr:nvSpPr>
      <cdr:spPr bwMode="auto">
        <a:xfrm xmlns:a="http://schemas.openxmlformats.org/drawingml/2006/main" rot="10800000" flipV="1">
          <a:off x="72256" y="1651528"/>
          <a:ext cx="720095" cy="184139"/>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l" eaLnBrk="1" fontAlgn="auto" hangingPunct="1">
            <a:lnSpc>
              <a:spcPct val="100000"/>
            </a:lnSpc>
            <a:spcBef>
              <a:spcPts val="0"/>
            </a:spcBef>
            <a:spcAft>
              <a:spcPts val="0"/>
            </a:spcAft>
          </a:pPr>
          <a:r>
            <a:rPr lang="en-US" altLang="en-US" sz="900" kern="0" dirty="0" smtClean="0">
              <a:solidFill>
                <a:srgbClr val="FF9933"/>
              </a:solidFill>
            </a:rPr>
            <a:t>￥71503</a:t>
          </a:r>
          <a:endParaRPr lang="en-US" altLang="en-US" sz="900" dirty="0" smtClean="0">
            <a:solidFill>
              <a:srgbClr val="FF9933"/>
            </a:solidFill>
          </a:endParaRPr>
        </a:p>
      </cdr:txBody>
    </cdr:sp>
  </cdr:relSizeAnchor>
  <cdr:relSizeAnchor xmlns:cdr="http://schemas.openxmlformats.org/drawingml/2006/chartDrawing">
    <cdr:from>
      <cdr:x>0.16707</cdr:x>
      <cdr:y>0.60715</cdr:y>
    </cdr:from>
    <cdr:to>
      <cdr:x>0.25716</cdr:x>
      <cdr:y>0.6835</cdr:y>
    </cdr:to>
    <cdr:sp macro="" textlink="">
      <cdr:nvSpPr>
        <cdr:cNvPr id="4" name="Oval 178"/>
        <cdr:cNvSpPr>
          <a:spLocks xmlns:a="http://schemas.openxmlformats.org/drawingml/2006/main" noChangeArrowheads="1"/>
        </cdr:cNvSpPr>
      </cdr:nvSpPr>
      <cdr:spPr bwMode="auto">
        <a:xfrm xmlns:a="http://schemas.openxmlformats.org/drawingml/2006/main">
          <a:off x="1335409" y="1754010"/>
          <a:ext cx="720095" cy="220568"/>
        </a:xfrm>
        <a:prstGeom xmlns:a="http://schemas.openxmlformats.org/drawingml/2006/main" prst="ellipse">
          <a:avLst/>
        </a:prstGeom>
        <a:noFill xmlns:a="http://schemas.openxmlformats.org/drawingml/2006/main"/>
        <a:ln xmlns:a="http://schemas.openxmlformats.org/drawingml/2006/main" w="12700"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lvl="0">
            <a:defRPr/>
          </a:pPr>
          <a:r>
            <a:rPr lang="en-US" altLang="en-US" sz="900" dirty="0" smtClean="0">
              <a:solidFill>
                <a:srgbClr val="FF9933"/>
              </a:solidFill>
            </a:rPr>
            <a:t>￥73049</a:t>
          </a:r>
          <a:endParaRPr kumimoji="0" lang="zh-HK" altLang="en-US" sz="900" i="0" u="none" strike="noStrike" kern="0" cap="none" spc="0" normalizeH="0" baseline="0" noProof="0" dirty="0">
            <a:ln>
              <a:noFill/>
            </a:ln>
            <a:solidFill>
              <a:srgbClr val="FF9933"/>
            </a:solidFill>
            <a:effectLst/>
            <a:uLnTx/>
            <a:uFillTx/>
          </a:endParaRPr>
        </a:p>
      </cdr:txBody>
    </cdr:sp>
  </cdr:relSizeAnchor>
  <cdr:relSizeAnchor xmlns:cdr="http://schemas.openxmlformats.org/drawingml/2006/chartDrawing">
    <cdr:from>
      <cdr:x>0.25219</cdr:x>
      <cdr:y>0.65163</cdr:y>
    </cdr:from>
    <cdr:to>
      <cdr:x>0.34228</cdr:x>
      <cdr:y>0.71537</cdr:y>
    </cdr:to>
    <cdr:sp macro="" textlink="">
      <cdr:nvSpPr>
        <cdr:cNvPr id="5" name="Oval 178"/>
        <cdr:cNvSpPr>
          <a:spLocks xmlns:a="http://schemas.openxmlformats.org/drawingml/2006/main" noChangeArrowheads="1"/>
        </cdr:cNvSpPr>
      </cdr:nvSpPr>
      <cdr:spPr bwMode="auto">
        <a:xfrm xmlns:a="http://schemas.openxmlformats.org/drawingml/2006/main" rot="10800000" flipV="1">
          <a:off x="2015777" y="1882508"/>
          <a:ext cx="720095" cy="184139"/>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l" eaLnBrk="1" fontAlgn="auto" hangingPunct="1">
            <a:lnSpc>
              <a:spcPct val="100000"/>
            </a:lnSpc>
            <a:spcBef>
              <a:spcPts val="0"/>
            </a:spcBef>
            <a:spcAft>
              <a:spcPts val="0"/>
            </a:spcAft>
          </a:pPr>
          <a:r>
            <a:rPr lang="en-US" altLang="en-US" sz="900" kern="0" dirty="0" smtClean="0">
              <a:solidFill>
                <a:srgbClr val="FF9933"/>
              </a:solidFill>
            </a:rPr>
            <a:t>￥78165</a:t>
          </a:r>
          <a:endParaRPr lang="en-US" altLang="en-US" sz="900" dirty="0" smtClean="0">
            <a:solidFill>
              <a:srgbClr val="FF9933"/>
            </a:solidFill>
          </a:endParaRPr>
        </a:p>
      </cdr:txBody>
    </cdr:sp>
  </cdr:relSizeAnchor>
  <cdr:relSizeAnchor xmlns:cdr="http://schemas.openxmlformats.org/drawingml/2006/chartDrawing">
    <cdr:from>
      <cdr:x>0.32433</cdr:x>
      <cdr:y>0.63735</cdr:y>
    </cdr:from>
    <cdr:to>
      <cdr:x>0.41442</cdr:x>
      <cdr:y>0.70109</cdr:y>
    </cdr:to>
    <cdr:sp macro="" textlink="">
      <cdr:nvSpPr>
        <cdr:cNvPr id="7" name="Oval 178"/>
        <cdr:cNvSpPr>
          <a:spLocks xmlns:a="http://schemas.openxmlformats.org/drawingml/2006/main" noChangeArrowheads="1"/>
        </cdr:cNvSpPr>
      </cdr:nvSpPr>
      <cdr:spPr bwMode="auto">
        <a:xfrm xmlns:a="http://schemas.openxmlformats.org/drawingml/2006/main" rot="10800000" flipV="1">
          <a:off x="2592387" y="1841239"/>
          <a:ext cx="720095" cy="184139"/>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l" eaLnBrk="1" fontAlgn="auto" hangingPunct="1">
            <a:lnSpc>
              <a:spcPct val="100000"/>
            </a:lnSpc>
            <a:spcBef>
              <a:spcPts val="0"/>
            </a:spcBef>
            <a:spcAft>
              <a:spcPts val="0"/>
            </a:spcAft>
          </a:pPr>
          <a:r>
            <a:rPr lang="en-US" altLang="en-US" sz="900" kern="0" dirty="0" smtClean="0">
              <a:solidFill>
                <a:srgbClr val="FF9933"/>
              </a:solidFill>
            </a:rPr>
            <a:t>￥75549</a:t>
          </a:r>
          <a:endParaRPr lang="en-US" altLang="en-US" sz="900" dirty="0" smtClean="0">
            <a:solidFill>
              <a:srgbClr val="FF9933"/>
            </a:solidFill>
          </a:endParaRPr>
        </a:p>
      </cdr:txBody>
    </cdr:sp>
  </cdr:relSizeAnchor>
  <cdr:relSizeAnchor xmlns:cdr="http://schemas.openxmlformats.org/drawingml/2006/chartDrawing">
    <cdr:from>
      <cdr:x>0.39642</cdr:x>
      <cdr:y>0.66922</cdr:y>
    </cdr:from>
    <cdr:to>
      <cdr:x>0.48651</cdr:x>
      <cdr:y>0.73296</cdr:y>
    </cdr:to>
    <cdr:sp macro="" textlink="">
      <cdr:nvSpPr>
        <cdr:cNvPr id="8" name="Oval 178"/>
        <cdr:cNvSpPr>
          <a:spLocks xmlns:a="http://schemas.openxmlformats.org/drawingml/2006/main" noChangeArrowheads="1"/>
        </cdr:cNvSpPr>
      </cdr:nvSpPr>
      <cdr:spPr bwMode="auto">
        <a:xfrm xmlns:a="http://schemas.openxmlformats.org/drawingml/2006/main" rot="10800000" flipV="1">
          <a:off x="3168600" y="1933308"/>
          <a:ext cx="720095" cy="184139"/>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l" eaLnBrk="1" fontAlgn="auto" hangingPunct="1">
            <a:lnSpc>
              <a:spcPct val="100000"/>
            </a:lnSpc>
            <a:spcBef>
              <a:spcPts val="0"/>
            </a:spcBef>
            <a:spcAft>
              <a:spcPts val="0"/>
            </a:spcAft>
          </a:pPr>
          <a:r>
            <a:rPr lang="en-US" altLang="en-US" sz="900" kern="0" dirty="0" smtClean="0">
              <a:solidFill>
                <a:srgbClr val="FF9933"/>
              </a:solidFill>
            </a:rPr>
            <a:t>￥79137</a:t>
          </a:r>
          <a:endParaRPr lang="en-US" altLang="en-US" sz="900" dirty="0" smtClean="0">
            <a:solidFill>
              <a:srgbClr val="FF9933"/>
            </a:solidFill>
          </a:endParaRPr>
        </a:p>
      </cdr:txBody>
    </cdr:sp>
  </cdr:relSizeAnchor>
  <cdr:relSizeAnchor xmlns:cdr="http://schemas.openxmlformats.org/drawingml/2006/chartDrawing">
    <cdr:from>
      <cdr:x>0.47666</cdr:x>
      <cdr:y>0.70109</cdr:y>
    </cdr:from>
    <cdr:to>
      <cdr:x>0.56675</cdr:x>
      <cdr:y>0.76483</cdr:y>
    </cdr:to>
    <cdr:sp macro="" textlink="">
      <cdr:nvSpPr>
        <cdr:cNvPr id="9" name="Oval 178"/>
        <cdr:cNvSpPr>
          <a:spLocks xmlns:a="http://schemas.openxmlformats.org/drawingml/2006/main" noChangeArrowheads="1"/>
        </cdr:cNvSpPr>
      </cdr:nvSpPr>
      <cdr:spPr bwMode="auto">
        <a:xfrm xmlns:a="http://schemas.openxmlformats.org/drawingml/2006/main" rot="10800000" flipV="1">
          <a:off x="3809966" y="2025378"/>
          <a:ext cx="720095" cy="184139"/>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l" eaLnBrk="1" fontAlgn="auto" hangingPunct="1">
            <a:lnSpc>
              <a:spcPct val="100000"/>
            </a:lnSpc>
            <a:spcBef>
              <a:spcPts val="0"/>
            </a:spcBef>
            <a:spcAft>
              <a:spcPts val="0"/>
            </a:spcAft>
          </a:pPr>
          <a:r>
            <a:rPr lang="en-US" altLang="en-US" sz="900" kern="0" dirty="0" smtClean="0">
              <a:solidFill>
                <a:srgbClr val="FF9933"/>
              </a:solidFill>
            </a:rPr>
            <a:t>￥</a:t>
          </a:r>
          <a:r>
            <a:rPr lang="en-US" altLang="en-US" sz="900" dirty="0" smtClean="0">
              <a:solidFill>
                <a:srgbClr val="FF9933"/>
              </a:solidFill>
            </a:rPr>
            <a:t>81224</a:t>
          </a:r>
        </a:p>
      </cdr:txBody>
    </cdr:sp>
  </cdr:relSizeAnchor>
</c:userShapes>
</file>

<file path=ppt/drawings/drawing13.xml><?xml version="1.0" encoding="utf-8"?>
<c:userShapes xmlns:c="http://schemas.openxmlformats.org/drawingml/2006/chart">
  <cdr:relSizeAnchor xmlns:cdr="http://schemas.openxmlformats.org/drawingml/2006/chartDrawing">
    <cdr:from>
      <cdr:x>0.02706</cdr:x>
      <cdr:y>0.47708</cdr:y>
    </cdr:from>
    <cdr:to>
      <cdr:x>0.10815</cdr:x>
      <cdr:y>0.55172</cdr:y>
    </cdr:to>
    <cdr:sp macro="" textlink="">
      <cdr:nvSpPr>
        <cdr:cNvPr id="15" name="Oval 178"/>
        <cdr:cNvSpPr>
          <a:spLocks xmlns:a="http://schemas.openxmlformats.org/drawingml/2006/main" noChangeArrowheads="1"/>
        </cdr:cNvSpPr>
      </cdr:nvSpPr>
      <cdr:spPr bwMode="auto">
        <a:xfrm xmlns:a="http://schemas.openxmlformats.org/drawingml/2006/main">
          <a:off x="216272" y="1374623"/>
          <a:ext cx="648131" cy="215061"/>
        </a:xfrm>
        <a:prstGeom xmlns:a="http://schemas.openxmlformats.org/drawingml/2006/main" prst="ellipse">
          <a:avLst/>
        </a:prstGeom>
        <a:noFill xmlns:a="http://schemas.openxmlformats.org/drawingml/2006/main"/>
        <a:ln xmlns:a="http://schemas.openxmlformats.org/drawingml/2006/main" w="12700"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lvl="0" indent="0" defTabSz="914400" eaLnBrk="1" fontAlgn="auto" latinLnBrk="0" hangingPunct="1">
            <a:lnSpc>
              <a:spcPct val="100000"/>
            </a:lnSpc>
            <a:spcBef>
              <a:spcPts val="0"/>
            </a:spcBef>
            <a:spcAft>
              <a:spcPts val="0"/>
            </a:spcAft>
            <a:buClrTx/>
            <a:buSzTx/>
            <a:buFontTx/>
            <a:buNone/>
            <a:tabLst/>
            <a:defRPr/>
          </a:pPr>
          <a:r>
            <a:rPr lang="en-US" altLang="zh-CN" sz="900" noProof="0" dirty="0" smtClean="0">
              <a:solidFill>
                <a:srgbClr val="FF9933"/>
              </a:solidFill>
            </a:rPr>
            <a:t>17.98</a:t>
          </a:r>
          <a:r>
            <a:rPr lang="zh-CN" altLang="en-US" sz="900" noProof="0" dirty="0" smtClean="0">
              <a:solidFill>
                <a:srgbClr val="FF9933"/>
              </a:solidFill>
            </a:rPr>
            <a:t>万</a:t>
          </a:r>
          <a:endParaRPr kumimoji="0" lang="zh-HK" altLang="en-US" sz="900" i="0" u="none" strike="noStrike" kern="0" cap="none" spc="0" normalizeH="0" baseline="0" noProof="0" dirty="0">
            <a:ln>
              <a:noFill/>
            </a:ln>
            <a:solidFill>
              <a:srgbClr val="FF9933"/>
            </a:solidFill>
            <a:effectLst/>
            <a:uLnTx/>
            <a:uFillTx/>
          </a:endParaRPr>
        </a:p>
      </cdr:txBody>
    </cdr:sp>
  </cdr:relSizeAnchor>
  <cdr:relSizeAnchor xmlns:cdr="http://schemas.openxmlformats.org/drawingml/2006/chartDrawing">
    <cdr:from>
      <cdr:x>0.10813</cdr:x>
      <cdr:y>0.77089</cdr:y>
    </cdr:from>
    <cdr:to>
      <cdr:x>0.18922</cdr:x>
      <cdr:y>0.84553</cdr:y>
    </cdr:to>
    <cdr:sp macro="" textlink="">
      <cdr:nvSpPr>
        <cdr:cNvPr id="18" name="Oval 178"/>
        <cdr:cNvSpPr>
          <a:spLocks xmlns:a="http://schemas.openxmlformats.org/drawingml/2006/main" noChangeArrowheads="1"/>
        </cdr:cNvSpPr>
      </cdr:nvSpPr>
      <cdr:spPr bwMode="auto">
        <a:xfrm xmlns:a="http://schemas.openxmlformats.org/drawingml/2006/main">
          <a:off x="864285" y="2221180"/>
          <a:ext cx="648131" cy="215061"/>
        </a:xfrm>
        <a:prstGeom xmlns:a="http://schemas.openxmlformats.org/drawingml/2006/main" prst="ellipse">
          <a:avLst/>
        </a:prstGeom>
        <a:noFill xmlns:a="http://schemas.openxmlformats.org/drawingml/2006/main"/>
        <a:ln xmlns:a="http://schemas.openxmlformats.org/drawingml/2006/main" w="12700"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lvl="0" indent="0" defTabSz="914400" eaLnBrk="1" fontAlgn="auto" latinLnBrk="0" hangingPunct="1">
            <a:lnSpc>
              <a:spcPct val="100000"/>
            </a:lnSpc>
            <a:spcBef>
              <a:spcPts val="0"/>
            </a:spcBef>
            <a:spcAft>
              <a:spcPts val="0"/>
            </a:spcAft>
            <a:buClrTx/>
            <a:buSzTx/>
            <a:buFontTx/>
            <a:buNone/>
            <a:tabLst/>
            <a:defRPr/>
          </a:pPr>
          <a:r>
            <a:rPr lang="en-US" altLang="zh-CN" sz="900" dirty="0" smtClean="0">
              <a:solidFill>
                <a:srgbClr val="FF9933"/>
              </a:solidFill>
            </a:rPr>
            <a:t>9.42</a:t>
          </a:r>
          <a:r>
            <a:rPr lang="zh-CN" altLang="en-US" sz="900" noProof="0" dirty="0" smtClean="0">
              <a:solidFill>
                <a:srgbClr val="FF9933"/>
              </a:solidFill>
            </a:rPr>
            <a:t>万</a:t>
          </a:r>
          <a:endParaRPr kumimoji="0" lang="zh-HK" altLang="en-US" sz="900" i="0" u="none" strike="noStrike" kern="0" cap="none" spc="0" normalizeH="0" baseline="0" noProof="0" dirty="0">
            <a:ln>
              <a:noFill/>
            </a:ln>
            <a:solidFill>
              <a:srgbClr val="FF9933"/>
            </a:solidFill>
            <a:effectLst/>
            <a:uLnTx/>
            <a:uFillTx/>
          </a:endParaRPr>
        </a:p>
      </cdr:txBody>
    </cdr:sp>
  </cdr:relSizeAnchor>
  <cdr:relSizeAnchor xmlns:cdr="http://schemas.openxmlformats.org/drawingml/2006/chartDrawing">
    <cdr:from>
      <cdr:x>0.17147</cdr:x>
      <cdr:y>0.77089</cdr:y>
    </cdr:from>
    <cdr:to>
      <cdr:x>0.25256</cdr:x>
      <cdr:y>0.84553</cdr:y>
    </cdr:to>
    <cdr:sp macro="" textlink="">
      <cdr:nvSpPr>
        <cdr:cNvPr id="4" name="Oval 178"/>
        <cdr:cNvSpPr>
          <a:spLocks xmlns:a="http://schemas.openxmlformats.org/drawingml/2006/main" noChangeArrowheads="1"/>
        </cdr:cNvSpPr>
      </cdr:nvSpPr>
      <cdr:spPr bwMode="auto">
        <a:xfrm xmlns:a="http://schemas.openxmlformats.org/drawingml/2006/main">
          <a:off x="1370476" y="2221180"/>
          <a:ext cx="648131" cy="215061"/>
        </a:xfrm>
        <a:prstGeom xmlns:a="http://schemas.openxmlformats.org/drawingml/2006/main" prst="ellipse">
          <a:avLst/>
        </a:prstGeom>
        <a:noFill xmlns:a="http://schemas.openxmlformats.org/drawingml/2006/main"/>
        <a:ln xmlns:a="http://schemas.openxmlformats.org/drawingml/2006/main" w="12700"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lvl="0" indent="0" defTabSz="914400" eaLnBrk="1" fontAlgn="auto" latinLnBrk="0" hangingPunct="1">
            <a:lnSpc>
              <a:spcPct val="100000"/>
            </a:lnSpc>
            <a:spcBef>
              <a:spcPts val="0"/>
            </a:spcBef>
            <a:spcAft>
              <a:spcPts val="0"/>
            </a:spcAft>
            <a:buClrTx/>
            <a:buSzTx/>
            <a:buFontTx/>
            <a:buNone/>
            <a:tabLst/>
            <a:defRPr/>
          </a:pPr>
          <a:r>
            <a:rPr lang="en-US" altLang="zh-CN" sz="900" dirty="0" smtClean="0">
              <a:solidFill>
                <a:srgbClr val="FF9933"/>
              </a:solidFill>
            </a:rPr>
            <a:t>9.84</a:t>
          </a:r>
          <a:r>
            <a:rPr lang="zh-CN" altLang="en-US" sz="900" noProof="0" dirty="0" smtClean="0">
              <a:solidFill>
                <a:srgbClr val="FF9933"/>
              </a:solidFill>
            </a:rPr>
            <a:t>万</a:t>
          </a:r>
          <a:endParaRPr kumimoji="0" lang="zh-HK" altLang="en-US" sz="900" i="0" u="none" strike="noStrike" kern="0" cap="none" spc="0" normalizeH="0" baseline="0" noProof="0" dirty="0">
            <a:ln>
              <a:noFill/>
            </a:ln>
            <a:solidFill>
              <a:srgbClr val="FF9933"/>
            </a:solidFill>
            <a:effectLst/>
            <a:uLnTx/>
            <a:uFillTx/>
          </a:endParaRPr>
        </a:p>
      </cdr:txBody>
    </cdr:sp>
  </cdr:relSizeAnchor>
  <cdr:relSizeAnchor xmlns:cdr="http://schemas.openxmlformats.org/drawingml/2006/chartDrawing">
    <cdr:from>
      <cdr:x>0.2613</cdr:x>
      <cdr:y>0.78948</cdr:y>
    </cdr:from>
    <cdr:to>
      <cdr:x>0.34239</cdr:x>
      <cdr:y>0.86412</cdr:y>
    </cdr:to>
    <cdr:sp macro="" textlink="">
      <cdr:nvSpPr>
        <cdr:cNvPr id="5" name="Oval 178"/>
        <cdr:cNvSpPr>
          <a:spLocks xmlns:a="http://schemas.openxmlformats.org/drawingml/2006/main" noChangeArrowheads="1"/>
        </cdr:cNvSpPr>
      </cdr:nvSpPr>
      <cdr:spPr bwMode="auto">
        <a:xfrm xmlns:a="http://schemas.openxmlformats.org/drawingml/2006/main">
          <a:off x="2088480" y="2274736"/>
          <a:ext cx="648131" cy="215061"/>
        </a:xfrm>
        <a:prstGeom xmlns:a="http://schemas.openxmlformats.org/drawingml/2006/main" prst="ellipse">
          <a:avLst/>
        </a:prstGeom>
        <a:noFill xmlns:a="http://schemas.openxmlformats.org/drawingml/2006/main"/>
        <a:ln xmlns:a="http://schemas.openxmlformats.org/drawingml/2006/main" w="12700"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lvl="0" indent="0" defTabSz="914400" eaLnBrk="1" fontAlgn="auto" latinLnBrk="0" hangingPunct="1">
            <a:lnSpc>
              <a:spcPct val="100000"/>
            </a:lnSpc>
            <a:spcBef>
              <a:spcPts val="0"/>
            </a:spcBef>
            <a:spcAft>
              <a:spcPts val="0"/>
            </a:spcAft>
            <a:buClrTx/>
            <a:buSzTx/>
            <a:buFontTx/>
            <a:buNone/>
            <a:tabLst/>
            <a:defRPr/>
          </a:pPr>
          <a:r>
            <a:rPr lang="en-US" altLang="zh-CN" sz="900" dirty="0" smtClean="0">
              <a:solidFill>
                <a:srgbClr val="FF9933"/>
              </a:solidFill>
            </a:rPr>
            <a:t>9.46</a:t>
          </a:r>
          <a:r>
            <a:rPr lang="zh-CN" altLang="en-US" sz="900" noProof="0" dirty="0" smtClean="0">
              <a:solidFill>
                <a:srgbClr val="FF9933"/>
              </a:solidFill>
            </a:rPr>
            <a:t>万</a:t>
          </a:r>
          <a:endParaRPr kumimoji="0" lang="zh-HK" altLang="en-US" sz="900" i="0" u="none" strike="noStrike" kern="0" cap="none" spc="0" normalizeH="0" baseline="0" noProof="0" dirty="0">
            <a:ln>
              <a:noFill/>
            </a:ln>
            <a:solidFill>
              <a:srgbClr val="FF9933"/>
            </a:solidFill>
            <a:effectLst/>
            <a:uLnTx/>
            <a:uFillTx/>
          </a:endParaRPr>
        </a:p>
      </cdr:txBody>
    </cdr:sp>
  </cdr:relSizeAnchor>
  <cdr:relSizeAnchor xmlns:cdr="http://schemas.openxmlformats.org/drawingml/2006/chartDrawing">
    <cdr:from>
      <cdr:x>0.33787</cdr:x>
      <cdr:y>0.75216</cdr:y>
    </cdr:from>
    <cdr:to>
      <cdr:x>0.41896</cdr:x>
      <cdr:y>0.8268</cdr:y>
    </cdr:to>
    <cdr:sp macro="" textlink="">
      <cdr:nvSpPr>
        <cdr:cNvPr id="6" name="Oval 178"/>
        <cdr:cNvSpPr>
          <a:spLocks xmlns:a="http://schemas.openxmlformats.org/drawingml/2006/main" noChangeArrowheads="1"/>
        </cdr:cNvSpPr>
      </cdr:nvSpPr>
      <cdr:spPr bwMode="auto">
        <a:xfrm xmlns:a="http://schemas.openxmlformats.org/drawingml/2006/main">
          <a:off x="2700518" y="2167206"/>
          <a:ext cx="648131" cy="215061"/>
        </a:xfrm>
        <a:prstGeom xmlns:a="http://schemas.openxmlformats.org/drawingml/2006/main" prst="ellipse">
          <a:avLst/>
        </a:prstGeom>
        <a:noFill xmlns:a="http://schemas.openxmlformats.org/drawingml/2006/main"/>
        <a:ln xmlns:a="http://schemas.openxmlformats.org/drawingml/2006/main" w="12700"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lvl="0" indent="0" defTabSz="914400" eaLnBrk="1" fontAlgn="auto" latinLnBrk="0" hangingPunct="1">
            <a:lnSpc>
              <a:spcPct val="100000"/>
            </a:lnSpc>
            <a:spcBef>
              <a:spcPts val="0"/>
            </a:spcBef>
            <a:spcAft>
              <a:spcPts val="0"/>
            </a:spcAft>
            <a:buClrTx/>
            <a:buSzTx/>
            <a:buFontTx/>
            <a:buNone/>
            <a:tabLst/>
            <a:defRPr/>
          </a:pPr>
          <a:r>
            <a:rPr lang="en-US" altLang="zh-CN" sz="900" dirty="0" smtClean="0">
              <a:solidFill>
                <a:srgbClr val="FF9933"/>
              </a:solidFill>
            </a:rPr>
            <a:t>9.97</a:t>
          </a:r>
          <a:r>
            <a:rPr lang="zh-CN" altLang="en-US" sz="900" noProof="0" dirty="0" smtClean="0">
              <a:solidFill>
                <a:srgbClr val="FF9933"/>
              </a:solidFill>
            </a:rPr>
            <a:t>万</a:t>
          </a:r>
          <a:endParaRPr kumimoji="0" lang="zh-HK" altLang="en-US" sz="900" i="0" u="none" strike="noStrike" kern="0" cap="none" spc="0" normalizeH="0" baseline="0" noProof="0" dirty="0">
            <a:ln>
              <a:noFill/>
            </a:ln>
            <a:solidFill>
              <a:srgbClr val="FF9933"/>
            </a:solidFill>
            <a:effectLst/>
            <a:uLnTx/>
            <a:uFillTx/>
          </a:endParaRPr>
        </a:p>
      </cdr:txBody>
    </cdr:sp>
  </cdr:relSizeAnchor>
  <cdr:relSizeAnchor xmlns:cdr="http://schemas.openxmlformats.org/drawingml/2006/chartDrawing">
    <cdr:from>
      <cdr:x>0.40544</cdr:x>
      <cdr:y>0.72064</cdr:y>
    </cdr:from>
    <cdr:to>
      <cdr:x>0.48653</cdr:x>
      <cdr:y>0.79528</cdr:y>
    </cdr:to>
    <cdr:sp macro="" textlink="">
      <cdr:nvSpPr>
        <cdr:cNvPr id="7" name="Oval 178"/>
        <cdr:cNvSpPr>
          <a:spLocks xmlns:a="http://schemas.openxmlformats.org/drawingml/2006/main" noChangeArrowheads="1"/>
        </cdr:cNvSpPr>
      </cdr:nvSpPr>
      <cdr:spPr bwMode="auto">
        <a:xfrm xmlns:a="http://schemas.openxmlformats.org/drawingml/2006/main">
          <a:off x="3240608" y="2076400"/>
          <a:ext cx="648132" cy="215061"/>
        </a:xfrm>
        <a:prstGeom xmlns:a="http://schemas.openxmlformats.org/drawingml/2006/main" prst="ellipse">
          <a:avLst/>
        </a:prstGeom>
        <a:noFill xmlns:a="http://schemas.openxmlformats.org/drawingml/2006/main"/>
        <a:ln xmlns:a="http://schemas.openxmlformats.org/drawingml/2006/main" w="12700"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lvl="0" indent="0" defTabSz="914400" eaLnBrk="1" fontAlgn="auto" latinLnBrk="0" hangingPunct="1">
            <a:lnSpc>
              <a:spcPct val="100000"/>
            </a:lnSpc>
            <a:spcBef>
              <a:spcPts val="0"/>
            </a:spcBef>
            <a:spcAft>
              <a:spcPts val="0"/>
            </a:spcAft>
            <a:buClrTx/>
            <a:buSzTx/>
            <a:buFontTx/>
            <a:buNone/>
            <a:tabLst/>
            <a:defRPr/>
          </a:pPr>
          <a:r>
            <a:rPr lang="en-US" altLang="zh-CN" sz="900" noProof="0" dirty="0" smtClean="0">
              <a:solidFill>
                <a:srgbClr val="FF9933"/>
              </a:solidFill>
            </a:rPr>
            <a:t>10.91</a:t>
          </a:r>
          <a:r>
            <a:rPr lang="zh-CN" altLang="en-US" sz="900" noProof="0" dirty="0" smtClean="0">
              <a:solidFill>
                <a:srgbClr val="FF9933"/>
              </a:solidFill>
            </a:rPr>
            <a:t>万</a:t>
          </a:r>
          <a:endParaRPr kumimoji="0" lang="zh-HK" altLang="en-US" sz="900" i="0" u="none" strike="noStrike" kern="0" cap="none" spc="0" normalizeH="0" baseline="0" noProof="0" dirty="0">
            <a:ln>
              <a:noFill/>
            </a:ln>
            <a:solidFill>
              <a:srgbClr val="FF9933"/>
            </a:solidFill>
            <a:effectLst/>
            <a:uLnTx/>
            <a:uFillTx/>
          </a:endParaRPr>
        </a:p>
      </cdr:txBody>
    </cdr:sp>
  </cdr:relSizeAnchor>
  <cdr:relSizeAnchor xmlns:cdr="http://schemas.openxmlformats.org/drawingml/2006/chartDrawing">
    <cdr:from>
      <cdr:x>0.47959</cdr:x>
      <cdr:y>0.72064</cdr:y>
    </cdr:from>
    <cdr:to>
      <cdr:x>0.56068</cdr:x>
      <cdr:y>0.79528</cdr:y>
    </cdr:to>
    <cdr:sp macro="" textlink="">
      <cdr:nvSpPr>
        <cdr:cNvPr id="8" name="Oval 178"/>
        <cdr:cNvSpPr>
          <a:spLocks xmlns:a="http://schemas.openxmlformats.org/drawingml/2006/main" noChangeArrowheads="1"/>
        </cdr:cNvSpPr>
      </cdr:nvSpPr>
      <cdr:spPr bwMode="auto">
        <a:xfrm xmlns:a="http://schemas.openxmlformats.org/drawingml/2006/main">
          <a:off x="3833248" y="2076400"/>
          <a:ext cx="648131" cy="215061"/>
        </a:xfrm>
        <a:prstGeom xmlns:a="http://schemas.openxmlformats.org/drawingml/2006/main" prst="ellipse">
          <a:avLst/>
        </a:prstGeom>
        <a:noFill xmlns:a="http://schemas.openxmlformats.org/drawingml/2006/main"/>
        <a:ln xmlns:a="http://schemas.openxmlformats.org/drawingml/2006/main" w="12700"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lvl="0" indent="0" defTabSz="914400" eaLnBrk="1" fontAlgn="auto" latinLnBrk="0" hangingPunct="1">
            <a:lnSpc>
              <a:spcPct val="100000"/>
            </a:lnSpc>
            <a:spcBef>
              <a:spcPts val="0"/>
            </a:spcBef>
            <a:spcAft>
              <a:spcPts val="0"/>
            </a:spcAft>
            <a:buClrTx/>
            <a:buSzTx/>
            <a:buFontTx/>
            <a:buNone/>
            <a:tabLst/>
            <a:defRPr/>
          </a:pPr>
          <a:r>
            <a:rPr lang="en-US" altLang="zh-CN" sz="900" noProof="0" dirty="0" smtClean="0">
              <a:solidFill>
                <a:srgbClr val="FF9933"/>
              </a:solidFill>
            </a:rPr>
            <a:t>10.89</a:t>
          </a:r>
          <a:r>
            <a:rPr lang="zh-CN" altLang="en-US" sz="900" noProof="0" dirty="0" smtClean="0">
              <a:solidFill>
                <a:srgbClr val="FF9933"/>
              </a:solidFill>
            </a:rPr>
            <a:t>万</a:t>
          </a:r>
          <a:endParaRPr kumimoji="0" lang="zh-HK" altLang="en-US" sz="900" i="0" u="none" strike="noStrike" kern="0" cap="none" spc="0" normalizeH="0" baseline="0" noProof="0" dirty="0">
            <a:ln>
              <a:noFill/>
            </a:ln>
            <a:solidFill>
              <a:srgbClr val="FF9933"/>
            </a:solidFill>
            <a:effectLst/>
            <a:uLnTx/>
            <a:uFillTx/>
          </a:endParaRPr>
        </a:p>
      </cdr:txBody>
    </cdr:sp>
  </cdr:relSizeAnchor>
</c:userShapes>
</file>

<file path=ppt/drawings/drawing14.xml><?xml version="1.0" encoding="utf-8"?>
<c:userShapes xmlns:c="http://schemas.openxmlformats.org/drawingml/2006/chart">
  <cdr:relSizeAnchor xmlns:cdr="http://schemas.openxmlformats.org/drawingml/2006/chartDrawing">
    <cdr:from>
      <cdr:x>0.01807</cdr:x>
      <cdr:y>0.65479</cdr:y>
    </cdr:from>
    <cdr:to>
      <cdr:x>0.10148</cdr:x>
      <cdr:y>0.75397</cdr:y>
    </cdr:to>
    <cdr:sp macro="" textlink="">
      <cdr:nvSpPr>
        <cdr:cNvPr id="14" name="Oval 178"/>
        <cdr:cNvSpPr>
          <a:spLocks xmlns:a="http://schemas.openxmlformats.org/drawingml/2006/main" noChangeArrowheads="1"/>
        </cdr:cNvSpPr>
      </cdr:nvSpPr>
      <cdr:spPr bwMode="auto">
        <a:xfrm xmlns:a="http://schemas.openxmlformats.org/drawingml/2006/main" rot="10800000" flipV="1">
          <a:off x="144265" y="1886650"/>
          <a:ext cx="665827" cy="285769"/>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l" eaLnBrk="1" fontAlgn="auto" hangingPunct="1">
            <a:lnSpc>
              <a:spcPct val="100000"/>
            </a:lnSpc>
            <a:spcBef>
              <a:spcPts val="0"/>
            </a:spcBef>
            <a:spcAft>
              <a:spcPts val="0"/>
            </a:spcAft>
          </a:pPr>
          <a:r>
            <a:rPr lang="en-US" altLang="en-US" sz="900" kern="0" dirty="0" smtClean="0">
              <a:solidFill>
                <a:srgbClr val="FF9933"/>
              </a:solidFill>
            </a:rPr>
            <a:t>￥</a:t>
          </a:r>
          <a:r>
            <a:rPr lang="en-US" altLang="en-US" sz="900" dirty="0" smtClean="0">
              <a:solidFill>
                <a:srgbClr val="FF9933"/>
              </a:solidFill>
            </a:rPr>
            <a:t>15161</a:t>
          </a:r>
        </a:p>
      </cdr:txBody>
    </cdr:sp>
  </cdr:relSizeAnchor>
  <cdr:relSizeAnchor xmlns:cdr="http://schemas.openxmlformats.org/drawingml/2006/chartDrawing">
    <cdr:from>
      <cdr:x>0.09024</cdr:x>
      <cdr:y>0.39561</cdr:y>
    </cdr:from>
    <cdr:to>
      <cdr:x>0.17365</cdr:x>
      <cdr:y>0.49479</cdr:y>
    </cdr:to>
    <cdr:sp macro="" textlink="">
      <cdr:nvSpPr>
        <cdr:cNvPr id="15" name="Oval 178"/>
        <cdr:cNvSpPr>
          <a:spLocks xmlns:a="http://schemas.openxmlformats.org/drawingml/2006/main" noChangeArrowheads="1"/>
        </cdr:cNvSpPr>
      </cdr:nvSpPr>
      <cdr:spPr bwMode="auto">
        <a:xfrm xmlns:a="http://schemas.openxmlformats.org/drawingml/2006/main" rot="10800000" flipV="1">
          <a:off x="720329" y="1139874"/>
          <a:ext cx="665826" cy="285768"/>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l" eaLnBrk="1" fontAlgn="auto" hangingPunct="1">
            <a:lnSpc>
              <a:spcPct val="100000"/>
            </a:lnSpc>
            <a:spcBef>
              <a:spcPts val="0"/>
            </a:spcBef>
            <a:spcAft>
              <a:spcPts val="0"/>
            </a:spcAft>
          </a:pPr>
          <a:r>
            <a:rPr lang="en-US" altLang="en-US" sz="900" kern="0" dirty="0" smtClean="0">
              <a:solidFill>
                <a:srgbClr val="FF9933"/>
              </a:solidFill>
            </a:rPr>
            <a:t>￥</a:t>
          </a:r>
          <a:r>
            <a:rPr lang="en-US" altLang="en-US" sz="900" dirty="0" smtClean="0">
              <a:solidFill>
                <a:srgbClr val="FF9933"/>
              </a:solidFill>
            </a:rPr>
            <a:t>6693</a:t>
          </a:r>
        </a:p>
      </cdr:txBody>
    </cdr:sp>
  </cdr:relSizeAnchor>
  <cdr:relSizeAnchor xmlns:cdr="http://schemas.openxmlformats.org/drawingml/2006/chartDrawing">
    <cdr:from>
      <cdr:x>0.17029</cdr:x>
      <cdr:y>0.42284</cdr:y>
    </cdr:from>
    <cdr:to>
      <cdr:x>0.25148</cdr:x>
      <cdr:y>0.52202</cdr:y>
    </cdr:to>
    <cdr:sp macro="" textlink="">
      <cdr:nvSpPr>
        <cdr:cNvPr id="4" name="Oval 178"/>
        <cdr:cNvSpPr>
          <a:spLocks xmlns:a="http://schemas.openxmlformats.org/drawingml/2006/main" noChangeArrowheads="1"/>
        </cdr:cNvSpPr>
      </cdr:nvSpPr>
      <cdr:spPr bwMode="auto">
        <a:xfrm xmlns:a="http://schemas.openxmlformats.org/drawingml/2006/main" rot="10800000" flipV="1">
          <a:off x="1359377" y="1218342"/>
          <a:ext cx="648079" cy="285768"/>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l" eaLnBrk="1" fontAlgn="auto" hangingPunct="1">
            <a:lnSpc>
              <a:spcPct val="100000"/>
            </a:lnSpc>
            <a:spcBef>
              <a:spcPts val="0"/>
            </a:spcBef>
            <a:spcAft>
              <a:spcPts val="0"/>
            </a:spcAft>
          </a:pPr>
          <a:r>
            <a:rPr lang="en-US" altLang="en-US" sz="900" kern="0" dirty="0" smtClean="0">
              <a:solidFill>
                <a:srgbClr val="FF9933"/>
              </a:solidFill>
            </a:rPr>
            <a:t>￥</a:t>
          </a:r>
          <a:r>
            <a:rPr lang="en-US" altLang="en-US" sz="900" dirty="0" smtClean="0">
              <a:solidFill>
                <a:srgbClr val="FF9933"/>
              </a:solidFill>
            </a:rPr>
            <a:t>6928</a:t>
          </a:r>
        </a:p>
      </cdr:txBody>
    </cdr:sp>
  </cdr:relSizeAnchor>
  <cdr:relSizeAnchor xmlns:cdr="http://schemas.openxmlformats.org/drawingml/2006/chartDrawing">
    <cdr:from>
      <cdr:x>0.25093</cdr:x>
      <cdr:y>0.4206</cdr:y>
    </cdr:from>
    <cdr:to>
      <cdr:x>0.32476</cdr:x>
      <cdr:y>0.49557</cdr:y>
    </cdr:to>
    <cdr:sp macro="" textlink="">
      <cdr:nvSpPr>
        <cdr:cNvPr id="5" name="Oval 178"/>
        <cdr:cNvSpPr>
          <a:spLocks xmlns:a="http://schemas.openxmlformats.org/drawingml/2006/main" noChangeArrowheads="1"/>
        </cdr:cNvSpPr>
      </cdr:nvSpPr>
      <cdr:spPr bwMode="auto">
        <a:xfrm xmlns:a="http://schemas.openxmlformats.org/drawingml/2006/main" rot="10800000" flipV="1">
          <a:off x="2003068" y="1211880"/>
          <a:ext cx="589320" cy="216026"/>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l" eaLnBrk="1" fontAlgn="auto" hangingPunct="1">
            <a:lnSpc>
              <a:spcPct val="100000"/>
            </a:lnSpc>
            <a:spcBef>
              <a:spcPts val="0"/>
            </a:spcBef>
            <a:spcAft>
              <a:spcPts val="0"/>
            </a:spcAft>
          </a:pPr>
          <a:r>
            <a:rPr lang="en-US" altLang="en-US" sz="900" kern="0" dirty="0" smtClean="0">
              <a:solidFill>
                <a:srgbClr val="FF9933"/>
              </a:solidFill>
            </a:rPr>
            <a:t>￥</a:t>
          </a:r>
          <a:r>
            <a:rPr lang="en-US" altLang="en-US" sz="900" dirty="0" smtClean="0">
              <a:solidFill>
                <a:srgbClr val="FF9933"/>
              </a:solidFill>
            </a:rPr>
            <a:t>6709</a:t>
          </a:r>
        </a:p>
      </cdr:txBody>
    </cdr:sp>
  </cdr:relSizeAnchor>
  <cdr:relSizeAnchor xmlns:cdr="http://schemas.openxmlformats.org/drawingml/2006/chartDrawing">
    <cdr:from>
      <cdr:x>0.32575</cdr:x>
      <cdr:y>0.4206</cdr:y>
    </cdr:from>
    <cdr:to>
      <cdr:x>0.39958</cdr:x>
      <cdr:y>0.49558</cdr:y>
    </cdr:to>
    <cdr:sp macro="" textlink="">
      <cdr:nvSpPr>
        <cdr:cNvPr id="6" name="Oval 178"/>
        <cdr:cNvSpPr>
          <a:spLocks xmlns:a="http://schemas.openxmlformats.org/drawingml/2006/main" noChangeArrowheads="1"/>
        </cdr:cNvSpPr>
      </cdr:nvSpPr>
      <cdr:spPr bwMode="auto">
        <a:xfrm xmlns:a="http://schemas.openxmlformats.org/drawingml/2006/main" rot="10800000" flipV="1">
          <a:off x="2600363" y="1211882"/>
          <a:ext cx="589354" cy="216040"/>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l" eaLnBrk="1" fontAlgn="auto" hangingPunct="1">
            <a:lnSpc>
              <a:spcPct val="100000"/>
            </a:lnSpc>
            <a:spcBef>
              <a:spcPts val="0"/>
            </a:spcBef>
            <a:spcAft>
              <a:spcPts val="0"/>
            </a:spcAft>
          </a:pPr>
          <a:r>
            <a:rPr lang="en-US" altLang="en-US" sz="900" kern="0" dirty="0" smtClean="0">
              <a:solidFill>
                <a:srgbClr val="FF9933"/>
              </a:solidFill>
            </a:rPr>
            <a:t>￥</a:t>
          </a:r>
          <a:r>
            <a:rPr lang="en-US" altLang="en-US" sz="900" dirty="0" smtClean="0">
              <a:solidFill>
                <a:srgbClr val="FF9933"/>
              </a:solidFill>
            </a:rPr>
            <a:t>6901</a:t>
          </a:r>
        </a:p>
      </cdr:txBody>
    </cdr:sp>
  </cdr:relSizeAnchor>
  <cdr:relSizeAnchor xmlns:cdr="http://schemas.openxmlformats.org/drawingml/2006/chartDrawing">
    <cdr:from>
      <cdr:x>0.40596</cdr:x>
      <cdr:y>0.44896</cdr:y>
    </cdr:from>
    <cdr:to>
      <cdr:x>0.47979</cdr:x>
      <cdr:y>0.52394</cdr:y>
    </cdr:to>
    <cdr:sp macro="" textlink="">
      <cdr:nvSpPr>
        <cdr:cNvPr id="7" name="Oval 178"/>
        <cdr:cNvSpPr>
          <a:spLocks xmlns:a="http://schemas.openxmlformats.org/drawingml/2006/main" noChangeArrowheads="1"/>
        </cdr:cNvSpPr>
      </cdr:nvSpPr>
      <cdr:spPr bwMode="auto">
        <a:xfrm xmlns:a="http://schemas.openxmlformats.org/drawingml/2006/main" rot="10800000" flipV="1">
          <a:off x="3240609" y="1293598"/>
          <a:ext cx="589354" cy="216040"/>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l" eaLnBrk="1" fontAlgn="auto" hangingPunct="1">
            <a:lnSpc>
              <a:spcPct val="100000"/>
            </a:lnSpc>
            <a:spcBef>
              <a:spcPts val="0"/>
            </a:spcBef>
            <a:spcAft>
              <a:spcPts val="0"/>
            </a:spcAft>
          </a:pPr>
          <a:r>
            <a:rPr lang="en-US" altLang="en-US" sz="900" kern="0" dirty="0" smtClean="0">
              <a:solidFill>
                <a:srgbClr val="FF9933"/>
              </a:solidFill>
            </a:rPr>
            <a:t>￥</a:t>
          </a:r>
          <a:r>
            <a:rPr lang="en-US" altLang="en-US" sz="900" dirty="0" smtClean="0">
              <a:solidFill>
                <a:srgbClr val="FF9933"/>
              </a:solidFill>
            </a:rPr>
            <a:t>7823</a:t>
          </a:r>
        </a:p>
      </cdr:txBody>
    </cdr:sp>
  </cdr:relSizeAnchor>
  <cdr:relSizeAnchor xmlns:cdr="http://schemas.openxmlformats.org/drawingml/2006/chartDrawing">
    <cdr:from>
      <cdr:x>0.48667</cdr:x>
      <cdr:y>0.46477</cdr:y>
    </cdr:from>
    <cdr:to>
      <cdr:x>0.5605</cdr:x>
      <cdr:y>0.53976</cdr:y>
    </cdr:to>
    <cdr:sp macro="" textlink="">
      <cdr:nvSpPr>
        <cdr:cNvPr id="8" name="Oval 178"/>
        <cdr:cNvSpPr>
          <a:spLocks xmlns:a="http://schemas.openxmlformats.org/drawingml/2006/main" noChangeArrowheads="1"/>
        </cdr:cNvSpPr>
      </cdr:nvSpPr>
      <cdr:spPr bwMode="auto">
        <a:xfrm xmlns:a="http://schemas.openxmlformats.org/drawingml/2006/main" rot="10800000" flipV="1">
          <a:off x="3884864" y="1339135"/>
          <a:ext cx="589353" cy="216069"/>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l" eaLnBrk="1" fontAlgn="auto" hangingPunct="1">
            <a:lnSpc>
              <a:spcPct val="100000"/>
            </a:lnSpc>
            <a:spcBef>
              <a:spcPts val="0"/>
            </a:spcBef>
            <a:spcAft>
              <a:spcPts val="0"/>
            </a:spcAft>
          </a:pPr>
          <a:r>
            <a:rPr lang="en-US" altLang="en-US" sz="900" kern="0" dirty="0" smtClean="0">
              <a:solidFill>
                <a:srgbClr val="FF9933"/>
              </a:solidFill>
            </a:rPr>
            <a:t>￥</a:t>
          </a:r>
          <a:r>
            <a:rPr lang="en-US" altLang="en-US" sz="900" dirty="0" smtClean="0">
              <a:solidFill>
                <a:srgbClr val="FF9933"/>
              </a:solidFill>
            </a:rPr>
            <a:t>8711</a:t>
          </a:r>
        </a:p>
      </cdr:txBody>
    </cdr:sp>
  </cdr:relSizeAnchor>
</c:userShapes>
</file>

<file path=ppt/drawings/drawing15.xml><?xml version="1.0" encoding="utf-8"?>
<c:userShapes xmlns:c="http://schemas.openxmlformats.org/drawingml/2006/chart">
  <cdr:relSizeAnchor xmlns:cdr="http://schemas.openxmlformats.org/drawingml/2006/chartDrawing">
    <cdr:from>
      <cdr:x>0.02703</cdr:x>
      <cdr:y>0.52057</cdr:y>
    </cdr:from>
    <cdr:to>
      <cdr:x>0.10479</cdr:x>
      <cdr:y>0.63014</cdr:y>
    </cdr:to>
    <cdr:sp macro="" textlink="">
      <cdr:nvSpPr>
        <cdr:cNvPr id="14" name="Oval 178"/>
        <cdr:cNvSpPr>
          <a:spLocks xmlns:a="http://schemas.openxmlformats.org/drawingml/2006/main" noChangeArrowheads="1"/>
        </cdr:cNvSpPr>
      </cdr:nvSpPr>
      <cdr:spPr bwMode="auto">
        <a:xfrm xmlns:a="http://schemas.openxmlformats.org/drawingml/2006/main">
          <a:off x="216274" y="1499915"/>
          <a:ext cx="622171" cy="315705"/>
        </a:xfrm>
        <a:prstGeom xmlns:a="http://schemas.openxmlformats.org/drawingml/2006/main" prst="ellipse">
          <a:avLst/>
        </a:prstGeom>
        <a:noFill xmlns:a="http://schemas.openxmlformats.org/drawingml/2006/main"/>
        <a:ln xmlns:a="http://schemas.openxmlformats.org/drawingml/2006/main" w="12700"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00" i="0" u="none" strike="noStrike" kern="0" cap="none" spc="0" normalizeH="0" baseline="0" noProof="0" dirty="0" smtClean="0">
              <a:ln>
                <a:noFill/>
              </a:ln>
              <a:solidFill>
                <a:srgbClr val="FF9933"/>
              </a:solidFill>
              <a:effectLst/>
              <a:uLnTx/>
              <a:uFillTx/>
            </a:rPr>
            <a:t>16</a:t>
          </a:r>
          <a:r>
            <a:rPr lang="en-US" altLang="zh-CN" sz="900" dirty="0" smtClean="0">
              <a:solidFill>
                <a:srgbClr val="FF9933"/>
              </a:solidFill>
            </a:rPr>
            <a:t>.38</a:t>
          </a:r>
          <a:r>
            <a:rPr kumimoji="0" lang="zh-CN" altLang="en-US" sz="900" i="0" u="none" strike="noStrike" kern="0" cap="none" spc="0" normalizeH="0" baseline="0" noProof="0" dirty="0" smtClean="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cdr:txBody>
    </cdr:sp>
  </cdr:relSizeAnchor>
  <cdr:relSizeAnchor xmlns:cdr="http://schemas.openxmlformats.org/drawingml/2006/chartDrawing">
    <cdr:from>
      <cdr:x>0.08961</cdr:x>
      <cdr:y>0.74549</cdr:y>
    </cdr:from>
    <cdr:to>
      <cdr:x>0.16737</cdr:x>
      <cdr:y>0.82046</cdr:y>
    </cdr:to>
    <cdr:sp macro="" textlink="">
      <cdr:nvSpPr>
        <cdr:cNvPr id="15" name="Oval 178"/>
        <cdr:cNvSpPr>
          <a:spLocks xmlns:a="http://schemas.openxmlformats.org/drawingml/2006/main" noChangeArrowheads="1"/>
        </cdr:cNvSpPr>
      </cdr:nvSpPr>
      <cdr:spPr bwMode="auto">
        <a:xfrm xmlns:a="http://schemas.openxmlformats.org/drawingml/2006/main">
          <a:off x="717018" y="2147987"/>
          <a:ext cx="622171" cy="216024"/>
        </a:xfrm>
        <a:prstGeom xmlns:a="http://schemas.openxmlformats.org/drawingml/2006/main" prst="ellipse">
          <a:avLst/>
        </a:prstGeom>
        <a:noFill xmlns:a="http://schemas.openxmlformats.org/drawingml/2006/main"/>
        <a:ln xmlns:a="http://schemas.openxmlformats.org/drawingml/2006/main" w="12700"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00" i="0" u="none" strike="noStrike" kern="0" cap="none" spc="0" normalizeH="0" baseline="0" noProof="0" dirty="0" smtClean="0">
              <a:ln>
                <a:noFill/>
              </a:ln>
              <a:solidFill>
                <a:srgbClr val="FF9933"/>
              </a:solidFill>
              <a:effectLst/>
              <a:uLnTx/>
              <a:uFillTx/>
            </a:rPr>
            <a:t>14.45</a:t>
          </a:r>
          <a:r>
            <a:rPr kumimoji="0" lang="zh-CN" altLang="en-US" sz="900" i="0" u="none" strike="noStrike" kern="0" cap="none" spc="0" normalizeH="0" baseline="0" noProof="0" dirty="0" smtClean="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cdr:txBody>
    </cdr:sp>
  </cdr:relSizeAnchor>
  <cdr:relSizeAnchor xmlns:cdr="http://schemas.openxmlformats.org/drawingml/2006/chartDrawing">
    <cdr:from>
      <cdr:x>0.17418</cdr:x>
      <cdr:y>0.74549</cdr:y>
    </cdr:from>
    <cdr:to>
      <cdr:x>0.25194</cdr:x>
      <cdr:y>0.82047</cdr:y>
    </cdr:to>
    <cdr:sp macro="" textlink="">
      <cdr:nvSpPr>
        <cdr:cNvPr id="4" name="Oval 178"/>
        <cdr:cNvSpPr>
          <a:spLocks xmlns:a="http://schemas.openxmlformats.org/drawingml/2006/main" noChangeArrowheads="1"/>
        </cdr:cNvSpPr>
      </cdr:nvSpPr>
      <cdr:spPr bwMode="auto">
        <a:xfrm xmlns:a="http://schemas.openxmlformats.org/drawingml/2006/main">
          <a:off x="1393608" y="2147987"/>
          <a:ext cx="622171" cy="216041"/>
        </a:xfrm>
        <a:prstGeom xmlns:a="http://schemas.openxmlformats.org/drawingml/2006/main" prst="ellipse">
          <a:avLst/>
        </a:prstGeom>
        <a:noFill xmlns:a="http://schemas.openxmlformats.org/drawingml/2006/main"/>
        <a:ln xmlns:a="http://schemas.openxmlformats.org/drawingml/2006/main" w="12700"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00" i="0" u="none" strike="noStrike" kern="0" cap="none" spc="0" normalizeH="0" baseline="0" noProof="0" dirty="0" smtClean="0">
              <a:ln>
                <a:noFill/>
              </a:ln>
              <a:solidFill>
                <a:srgbClr val="FF9933"/>
              </a:solidFill>
              <a:effectLst/>
              <a:uLnTx/>
              <a:uFillTx/>
            </a:rPr>
            <a:t>14.52</a:t>
          </a:r>
          <a:r>
            <a:rPr kumimoji="0" lang="zh-CN" altLang="en-US" sz="900" i="0" u="none" strike="noStrike" kern="0" cap="none" spc="0" normalizeH="0" baseline="0" noProof="0" dirty="0" smtClean="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cdr:txBody>
    </cdr:sp>
  </cdr:relSizeAnchor>
  <cdr:relSizeAnchor xmlns:cdr="http://schemas.openxmlformats.org/drawingml/2006/chartDrawing">
    <cdr:from>
      <cdr:x>0.25194</cdr:x>
      <cdr:y>0.79835</cdr:y>
    </cdr:from>
    <cdr:to>
      <cdr:x>0.3297</cdr:x>
      <cdr:y>0.87333</cdr:y>
    </cdr:to>
    <cdr:sp macro="" textlink="">
      <cdr:nvSpPr>
        <cdr:cNvPr id="5" name="Oval 178"/>
        <cdr:cNvSpPr>
          <a:spLocks xmlns:a="http://schemas.openxmlformats.org/drawingml/2006/main" noChangeArrowheads="1"/>
        </cdr:cNvSpPr>
      </cdr:nvSpPr>
      <cdr:spPr bwMode="auto">
        <a:xfrm xmlns:a="http://schemas.openxmlformats.org/drawingml/2006/main">
          <a:off x="2015779" y="2300295"/>
          <a:ext cx="622172" cy="216041"/>
        </a:xfrm>
        <a:prstGeom xmlns:a="http://schemas.openxmlformats.org/drawingml/2006/main" prst="ellipse">
          <a:avLst/>
        </a:prstGeom>
        <a:noFill xmlns:a="http://schemas.openxmlformats.org/drawingml/2006/main"/>
        <a:ln xmlns:a="http://schemas.openxmlformats.org/drawingml/2006/main" w="12700"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00" i="0" u="none" strike="noStrike" kern="0" cap="none" spc="0" normalizeH="0" baseline="0" noProof="0" dirty="0" smtClean="0">
              <a:ln>
                <a:noFill/>
              </a:ln>
              <a:solidFill>
                <a:srgbClr val="FF9933"/>
              </a:solidFill>
              <a:effectLst/>
              <a:uLnTx/>
              <a:uFillTx/>
            </a:rPr>
            <a:t>13.99</a:t>
          </a:r>
          <a:r>
            <a:rPr kumimoji="0" lang="zh-CN" altLang="en-US" sz="900" i="0" u="none" strike="noStrike" kern="0" cap="none" spc="0" normalizeH="0" baseline="0" noProof="0" dirty="0" smtClean="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cdr:txBody>
    </cdr:sp>
  </cdr:relSizeAnchor>
  <cdr:relSizeAnchor xmlns:cdr="http://schemas.openxmlformats.org/drawingml/2006/chartDrawing">
    <cdr:from>
      <cdr:x>0.33302</cdr:x>
      <cdr:y>0.74549</cdr:y>
    </cdr:from>
    <cdr:to>
      <cdr:x>0.41078</cdr:x>
      <cdr:y>0.82047</cdr:y>
    </cdr:to>
    <cdr:sp macro="" textlink="">
      <cdr:nvSpPr>
        <cdr:cNvPr id="6" name="Oval 178"/>
        <cdr:cNvSpPr>
          <a:spLocks xmlns:a="http://schemas.openxmlformats.org/drawingml/2006/main" noChangeArrowheads="1"/>
        </cdr:cNvSpPr>
      </cdr:nvSpPr>
      <cdr:spPr bwMode="auto">
        <a:xfrm xmlns:a="http://schemas.openxmlformats.org/drawingml/2006/main">
          <a:off x="2664546" y="2147987"/>
          <a:ext cx="622171" cy="216041"/>
        </a:xfrm>
        <a:prstGeom xmlns:a="http://schemas.openxmlformats.org/drawingml/2006/main" prst="ellipse">
          <a:avLst/>
        </a:prstGeom>
        <a:noFill xmlns:a="http://schemas.openxmlformats.org/drawingml/2006/main"/>
        <a:ln xmlns:a="http://schemas.openxmlformats.org/drawingml/2006/main" w="12700"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00" i="0" u="none" strike="noStrike" kern="0" cap="none" spc="0" normalizeH="0" baseline="0" noProof="0" dirty="0" smtClean="0">
              <a:ln>
                <a:noFill/>
              </a:ln>
              <a:solidFill>
                <a:srgbClr val="FF9933"/>
              </a:solidFill>
              <a:effectLst/>
              <a:uLnTx/>
              <a:uFillTx/>
            </a:rPr>
            <a:t>14.56</a:t>
          </a:r>
          <a:r>
            <a:rPr kumimoji="0" lang="zh-CN" altLang="en-US" sz="900" i="0" u="none" strike="noStrike" kern="0" cap="none" spc="0" normalizeH="0" baseline="0" noProof="0" dirty="0" smtClean="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cdr:txBody>
    </cdr:sp>
  </cdr:relSizeAnchor>
  <cdr:relSizeAnchor xmlns:cdr="http://schemas.openxmlformats.org/drawingml/2006/chartDrawing">
    <cdr:from>
      <cdr:x>0.40502</cdr:x>
      <cdr:y>0.67949</cdr:y>
    </cdr:from>
    <cdr:to>
      <cdr:x>0.48278</cdr:x>
      <cdr:y>0.75447</cdr:y>
    </cdr:to>
    <cdr:sp macro="" textlink="">
      <cdr:nvSpPr>
        <cdr:cNvPr id="7" name="Oval 178"/>
        <cdr:cNvSpPr>
          <a:spLocks xmlns:a="http://schemas.openxmlformats.org/drawingml/2006/main" noChangeArrowheads="1"/>
        </cdr:cNvSpPr>
      </cdr:nvSpPr>
      <cdr:spPr bwMode="auto">
        <a:xfrm xmlns:a="http://schemas.openxmlformats.org/drawingml/2006/main">
          <a:off x="3240610" y="1957813"/>
          <a:ext cx="622171" cy="216041"/>
        </a:xfrm>
        <a:prstGeom xmlns:a="http://schemas.openxmlformats.org/drawingml/2006/main" prst="ellipse">
          <a:avLst/>
        </a:prstGeom>
        <a:noFill xmlns:a="http://schemas.openxmlformats.org/drawingml/2006/main"/>
        <a:ln xmlns:a="http://schemas.openxmlformats.org/drawingml/2006/main" w="12700"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00" i="0" u="none" strike="noStrike" kern="0" cap="none" spc="0" normalizeH="0" baseline="0" noProof="0" dirty="0" smtClean="0">
              <a:ln>
                <a:noFill/>
              </a:ln>
              <a:solidFill>
                <a:srgbClr val="FF9933"/>
              </a:solidFill>
              <a:effectLst/>
              <a:uLnTx/>
              <a:uFillTx/>
            </a:rPr>
            <a:t>14.95</a:t>
          </a:r>
          <a:r>
            <a:rPr kumimoji="0" lang="zh-CN" altLang="en-US" sz="900" i="0" u="none" strike="noStrike" kern="0" cap="none" spc="0" normalizeH="0" baseline="0" noProof="0" dirty="0" smtClean="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cdr:txBody>
    </cdr:sp>
  </cdr:relSizeAnchor>
  <cdr:relSizeAnchor xmlns:cdr="http://schemas.openxmlformats.org/drawingml/2006/chartDrawing">
    <cdr:from>
      <cdr:x>0.47701</cdr:x>
      <cdr:y>0.64328</cdr:y>
    </cdr:from>
    <cdr:to>
      <cdr:x>0.55477</cdr:x>
      <cdr:y>0.71826</cdr:y>
    </cdr:to>
    <cdr:sp macro="" textlink="">
      <cdr:nvSpPr>
        <cdr:cNvPr id="8" name="Oval 178"/>
        <cdr:cNvSpPr>
          <a:spLocks xmlns:a="http://schemas.openxmlformats.org/drawingml/2006/main" noChangeArrowheads="1"/>
        </cdr:cNvSpPr>
      </cdr:nvSpPr>
      <cdr:spPr bwMode="auto">
        <a:xfrm xmlns:a="http://schemas.openxmlformats.org/drawingml/2006/main">
          <a:off x="3816674" y="1853484"/>
          <a:ext cx="622171" cy="216041"/>
        </a:xfrm>
        <a:prstGeom xmlns:a="http://schemas.openxmlformats.org/drawingml/2006/main" prst="ellipse">
          <a:avLst/>
        </a:prstGeom>
        <a:noFill xmlns:a="http://schemas.openxmlformats.org/drawingml/2006/main"/>
        <a:ln xmlns:a="http://schemas.openxmlformats.org/drawingml/2006/main" w="12700"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00" i="0" u="none" strike="noStrike" kern="0" cap="none" spc="0" normalizeH="0" baseline="0" noProof="0" dirty="0" smtClean="0">
              <a:ln>
                <a:noFill/>
              </a:ln>
              <a:solidFill>
                <a:srgbClr val="FF9933"/>
              </a:solidFill>
              <a:effectLst/>
              <a:uLnTx/>
              <a:uFillTx/>
            </a:rPr>
            <a:t>15.36</a:t>
          </a:r>
          <a:r>
            <a:rPr kumimoji="0" lang="zh-CN" altLang="en-US" sz="900" i="0" u="none" strike="noStrike" kern="0" cap="none" spc="0" normalizeH="0" baseline="0" noProof="0" dirty="0" smtClean="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cdr:txBody>
    </cdr:sp>
  </cdr:relSizeAnchor>
</c:userShapes>
</file>

<file path=ppt/drawings/drawing16.xml><?xml version="1.0" encoding="utf-8"?>
<c:userShapes xmlns:c="http://schemas.openxmlformats.org/drawingml/2006/chart">
  <cdr:relSizeAnchor xmlns:cdr="http://schemas.openxmlformats.org/drawingml/2006/chartDrawing">
    <cdr:from>
      <cdr:x>0.08303</cdr:x>
      <cdr:y>0.56964</cdr:y>
    </cdr:from>
    <cdr:to>
      <cdr:x>0.17135</cdr:x>
      <cdr:y>0.66902</cdr:y>
    </cdr:to>
    <cdr:sp macro="" textlink="">
      <cdr:nvSpPr>
        <cdr:cNvPr id="13" name="Oval 178"/>
        <cdr:cNvSpPr>
          <a:spLocks xmlns:a="http://schemas.openxmlformats.org/drawingml/2006/main" noChangeArrowheads="1"/>
        </cdr:cNvSpPr>
      </cdr:nvSpPr>
      <cdr:spPr bwMode="auto">
        <a:xfrm xmlns:a="http://schemas.openxmlformats.org/drawingml/2006/main" rot="10800000" flipV="1">
          <a:off x="677063" y="1637823"/>
          <a:ext cx="720162" cy="285738"/>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Arial"/>
              <a:ea typeface="微软雅黑"/>
            </a:defRPr>
          </a:lvl1pPr>
          <a:lvl2pPr marL="457200" indent="0">
            <a:defRPr sz="1100">
              <a:latin typeface="Arial"/>
              <a:ea typeface="微软雅黑"/>
            </a:defRPr>
          </a:lvl2pPr>
          <a:lvl3pPr marL="914400" indent="0">
            <a:defRPr sz="1100">
              <a:latin typeface="Arial"/>
              <a:ea typeface="微软雅黑"/>
            </a:defRPr>
          </a:lvl3pPr>
          <a:lvl4pPr marL="1371600" indent="0">
            <a:defRPr sz="1100">
              <a:latin typeface="Arial"/>
              <a:ea typeface="微软雅黑"/>
            </a:defRPr>
          </a:lvl4pPr>
          <a:lvl5pPr marL="1828800" indent="0">
            <a:defRPr sz="1100">
              <a:latin typeface="Arial"/>
              <a:ea typeface="微软雅黑"/>
            </a:defRPr>
          </a:lvl5pPr>
          <a:lvl6pPr marL="2286000" indent="0">
            <a:defRPr sz="1100">
              <a:latin typeface="Arial"/>
              <a:ea typeface="微软雅黑"/>
            </a:defRPr>
          </a:lvl6pPr>
          <a:lvl7pPr marL="2743200" indent="0">
            <a:defRPr sz="1100">
              <a:latin typeface="Arial"/>
              <a:ea typeface="微软雅黑"/>
            </a:defRPr>
          </a:lvl7pPr>
          <a:lvl8pPr marL="3200400" indent="0">
            <a:defRPr sz="1100">
              <a:latin typeface="Arial"/>
              <a:ea typeface="微软雅黑"/>
            </a:defRPr>
          </a:lvl8pPr>
          <a:lvl9pPr marL="3657600" indent="0">
            <a:defRPr sz="1100">
              <a:latin typeface="Arial"/>
              <a:ea typeface="微软雅黑"/>
            </a:defRPr>
          </a:lvl9pPr>
        </a:lstStyle>
        <a:p xmlns:a="http://schemas.openxmlformats.org/drawingml/2006/main">
          <a:pPr algn="l" eaLnBrk="1" fontAlgn="auto" hangingPunct="1">
            <a:lnSpc>
              <a:spcPct val="100000"/>
            </a:lnSpc>
            <a:spcBef>
              <a:spcPts val="0"/>
            </a:spcBef>
            <a:spcAft>
              <a:spcPts val="0"/>
            </a:spcAft>
          </a:pPr>
          <a:r>
            <a:rPr lang="en-US" altLang="en-US" sz="900" kern="0" dirty="0" smtClean="0">
              <a:solidFill>
                <a:srgbClr val="FF9933"/>
              </a:solidFill>
            </a:rPr>
            <a:t>￥</a:t>
          </a:r>
          <a:r>
            <a:rPr lang="en-US" altLang="en-US" sz="900" dirty="0" smtClean="0">
              <a:solidFill>
                <a:srgbClr val="FF9933"/>
              </a:solidFill>
            </a:rPr>
            <a:t>11345</a:t>
          </a:r>
        </a:p>
      </cdr:txBody>
    </cdr:sp>
  </cdr:relSizeAnchor>
  <cdr:relSizeAnchor xmlns:cdr="http://schemas.openxmlformats.org/drawingml/2006/chartDrawing">
    <cdr:from>
      <cdr:x>0.01769</cdr:x>
      <cdr:y>0.59719</cdr:y>
    </cdr:from>
    <cdr:to>
      <cdr:x>0.10601</cdr:x>
      <cdr:y>0.69657</cdr:y>
    </cdr:to>
    <cdr:sp macro="" textlink="">
      <cdr:nvSpPr>
        <cdr:cNvPr id="14" name="Oval 178"/>
        <cdr:cNvSpPr>
          <a:spLocks xmlns:a="http://schemas.openxmlformats.org/drawingml/2006/main" noChangeArrowheads="1"/>
        </cdr:cNvSpPr>
      </cdr:nvSpPr>
      <cdr:spPr bwMode="auto">
        <a:xfrm xmlns:a="http://schemas.openxmlformats.org/drawingml/2006/main" rot="10800000" flipV="1">
          <a:off x="144264" y="1717049"/>
          <a:ext cx="720163" cy="285738"/>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l" eaLnBrk="1" fontAlgn="auto" hangingPunct="1">
            <a:lnSpc>
              <a:spcPct val="100000"/>
            </a:lnSpc>
            <a:spcBef>
              <a:spcPts val="0"/>
            </a:spcBef>
            <a:spcAft>
              <a:spcPts val="0"/>
            </a:spcAft>
          </a:pPr>
          <a:r>
            <a:rPr lang="en-US" altLang="en-US" sz="900" kern="0" dirty="0" smtClean="0">
              <a:solidFill>
                <a:srgbClr val="FF9933"/>
              </a:solidFill>
            </a:rPr>
            <a:t>￥</a:t>
          </a:r>
          <a:r>
            <a:rPr lang="en-US" altLang="en-US" sz="900" dirty="0" smtClean="0">
              <a:solidFill>
                <a:srgbClr val="FF9933"/>
              </a:solidFill>
            </a:rPr>
            <a:t>11858</a:t>
          </a:r>
        </a:p>
      </cdr:txBody>
    </cdr:sp>
  </cdr:relSizeAnchor>
  <cdr:relSizeAnchor xmlns:cdr="http://schemas.openxmlformats.org/drawingml/2006/chartDrawing">
    <cdr:from>
      <cdr:x>0.16473</cdr:x>
      <cdr:y>0.54308</cdr:y>
    </cdr:from>
    <cdr:to>
      <cdr:x>0.25305</cdr:x>
      <cdr:y>0.61821</cdr:y>
    </cdr:to>
    <cdr:sp macro="" textlink="">
      <cdr:nvSpPr>
        <cdr:cNvPr id="4" name="Oval 178"/>
        <cdr:cNvSpPr>
          <a:spLocks xmlns:a="http://schemas.openxmlformats.org/drawingml/2006/main" noChangeArrowheads="1"/>
        </cdr:cNvSpPr>
      </cdr:nvSpPr>
      <cdr:spPr bwMode="auto">
        <a:xfrm xmlns:a="http://schemas.openxmlformats.org/drawingml/2006/main" rot="10800000" flipV="1">
          <a:off x="1343204" y="1561474"/>
          <a:ext cx="720163" cy="216014"/>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l" eaLnBrk="1" fontAlgn="auto" hangingPunct="1">
            <a:lnSpc>
              <a:spcPct val="100000"/>
            </a:lnSpc>
            <a:spcBef>
              <a:spcPts val="0"/>
            </a:spcBef>
            <a:spcAft>
              <a:spcPts val="0"/>
            </a:spcAft>
          </a:pPr>
          <a:r>
            <a:rPr lang="en-US" altLang="en-US" sz="900" kern="0" dirty="0" smtClean="0">
              <a:solidFill>
                <a:srgbClr val="FF9933"/>
              </a:solidFill>
            </a:rPr>
            <a:t>￥</a:t>
          </a:r>
          <a:r>
            <a:rPr lang="en-US" altLang="en-US" sz="900" dirty="0" smtClean="0">
              <a:solidFill>
                <a:srgbClr val="FF9933"/>
              </a:solidFill>
            </a:rPr>
            <a:t>10569</a:t>
          </a:r>
        </a:p>
      </cdr:txBody>
    </cdr:sp>
  </cdr:relSizeAnchor>
  <cdr:relSizeAnchor xmlns:cdr="http://schemas.openxmlformats.org/drawingml/2006/chartDrawing">
    <cdr:from>
      <cdr:x>0.24566</cdr:x>
      <cdr:y>0.5475</cdr:y>
    </cdr:from>
    <cdr:to>
      <cdr:x>0.33561</cdr:x>
      <cdr:y>0.64477</cdr:y>
    </cdr:to>
    <cdr:sp macro="" textlink="">
      <cdr:nvSpPr>
        <cdr:cNvPr id="5" name="Oval 178"/>
        <cdr:cNvSpPr>
          <a:spLocks xmlns:a="http://schemas.openxmlformats.org/drawingml/2006/main" noChangeArrowheads="1"/>
        </cdr:cNvSpPr>
      </cdr:nvSpPr>
      <cdr:spPr bwMode="auto">
        <a:xfrm xmlns:a="http://schemas.openxmlformats.org/drawingml/2006/main" rot="10800000" flipV="1">
          <a:off x="2003114" y="1574175"/>
          <a:ext cx="733438" cy="279672"/>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l" eaLnBrk="1" fontAlgn="auto" hangingPunct="1">
            <a:lnSpc>
              <a:spcPct val="100000"/>
            </a:lnSpc>
            <a:spcBef>
              <a:spcPts val="0"/>
            </a:spcBef>
            <a:spcAft>
              <a:spcPts val="0"/>
            </a:spcAft>
          </a:pPr>
          <a:r>
            <a:rPr lang="en-US" altLang="en-US" sz="900" kern="0" dirty="0" smtClean="0">
              <a:solidFill>
                <a:srgbClr val="FF9933"/>
              </a:solidFill>
            </a:rPr>
            <a:t>￥</a:t>
          </a:r>
          <a:r>
            <a:rPr lang="en-US" altLang="en-US" sz="900" dirty="0" smtClean="0">
              <a:solidFill>
                <a:srgbClr val="FF9933"/>
              </a:solidFill>
            </a:rPr>
            <a:t>11206</a:t>
          </a:r>
        </a:p>
      </cdr:txBody>
    </cdr:sp>
  </cdr:relSizeAnchor>
  <cdr:relSizeAnchor xmlns:cdr="http://schemas.openxmlformats.org/drawingml/2006/chartDrawing">
    <cdr:from>
      <cdr:x>0.31793</cdr:x>
      <cdr:y>0.59847</cdr:y>
    </cdr:from>
    <cdr:to>
      <cdr:x>0.40788</cdr:x>
      <cdr:y>0.69574</cdr:y>
    </cdr:to>
    <cdr:sp macro="" textlink="">
      <cdr:nvSpPr>
        <cdr:cNvPr id="6" name="Oval 178"/>
        <cdr:cNvSpPr>
          <a:spLocks xmlns:a="http://schemas.openxmlformats.org/drawingml/2006/main" noChangeArrowheads="1"/>
        </cdr:cNvSpPr>
      </cdr:nvSpPr>
      <cdr:spPr bwMode="auto">
        <a:xfrm xmlns:a="http://schemas.openxmlformats.org/drawingml/2006/main" rot="10800000" flipV="1">
          <a:off x="2592387" y="1720721"/>
          <a:ext cx="733453" cy="279672"/>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l" eaLnBrk="1" fontAlgn="auto" hangingPunct="1">
            <a:lnSpc>
              <a:spcPct val="100000"/>
            </a:lnSpc>
            <a:spcBef>
              <a:spcPts val="0"/>
            </a:spcBef>
            <a:spcAft>
              <a:spcPts val="0"/>
            </a:spcAft>
          </a:pPr>
          <a:r>
            <a:rPr lang="en-US" altLang="en-US" sz="900" kern="0" dirty="0" smtClean="0">
              <a:solidFill>
                <a:srgbClr val="FF9933"/>
              </a:solidFill>
            </a:rPr>
            <a:t>￥</a:t>
          </a:r>
          <a:r>
            <a:rPr lang="en-US" altLang="en-US" sz="900" dirty="0" smtClean="0">
              <a:solidFill>
                <a:srgbClr val="FF9933"/>
              </a:solidFill>
            </a:rPr>
            <a:t>12058</a:t>
          </a:r>
        </a:p>
      </cdr:txBody>
    </cdr:sp>
  </cdr:relSizeAnchor>
  <cdr:relSizeAnchor xmlns:cdr="http://schemas.openxmlformats.org/drawingml/2006/chartDrawing">
    <cdr:from>
      <cdr:x>0.39742</cdr:x>
      <cdr:y>0.59797</cdr:y>
    </cdr:from>
    <cdr:to>
      <cdr:x>0.48737</cdr:x>
      <cdr:y>0.69524</cdr:y>
    </cdr:to>
    <cdr:sp macro="" textlink="">
      <cdr:nvSpPr>
        <cdr:cNvPr id="7" name="Oval 178"/>
        <cdr:cNvSpPr>
          <a:spLocks xmlns:a="http://schemas.openxmlformats.org/drawingml/2006/main" noChangeArrowheads="1"/>
        </cdr:cNvSpPr>
      </cdr:nvSpPr>
      <cdr:spPr bwMode="auto">
        <a:xfrm xmlns:a="http://schemas.openxmlformats.org/drawingml/2006/main" rot="10800000" flipV="1">
          <a:off x="3240608" y="1719275"/>
          <a:ext cx="733454" cy="279672"/>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l" eaLnBrk="1" fontAlgn="auto" hangingPunct="1">
            <a:lnSpc>
              <a:spcPct val="100000"/>
            </a:lnSpc>
            <a:spcBef>
              <a:spcPts val="0"/>
            </a:spcBef>
            <a:spcAft>
              <a:spcPts val="0"/>
            </a:spcAft>
          </a:pPr>
          <a:r>
            <a:rPr lang="en-US" altLang="en-US" sz="900" kern="0" dirty="0" smtClean="0">
              <a:solidFill>
                <a:srgbClr val="FF9933"/>
              </a:solidFill>
            </a:rPr>
            <a:t>￥</a:t>
          </a:r>
          <a:r>
            <a:rPr lang="en-US" altLang="en-US" sz="900" dirty="0" smtClean="0">
              <a:solidFill>
                <a:srgbClr val="FF9933"/>
              </a:solidFill>
            </a:rPr>
            <a:t>12570</a:t>
          </a:r>
        </a:p>
      </cdr:txBody>
    </cdr:sp>
  </cdr:relSizeAnchor>
  <cdr:relSizeAnchor xmlns:cdr="http://schemas.openxmlformats.org/drawingml/2006/chartDrawing">
    <cdr:from>
      <cdr:x>0.46726</cdr:x>
      <cdr:y>0.65645</cdr:y>
    </cdr:from>
    <cdr:to>
      <cdr:x>0.55721</cdr:x>
      <cdr:y>0.75372</cdr:y>
    </cdr:to>
    <cdr:sp macro="" textlink="">
      <cdr:nvSpPr>
        <cdr:cNvPr id="8" name="Oval 178"/>
        <cdr:cNvSpPr>
          <a:spLocks xmlns:a="http://schemas.openxmlformats.org/drawingml/2006/main" noChangeArrowheads="1"/>
        </cdr:cNvSpPr>
      </cdr:nvSpPr>
      <cdr:spPr bwMode="auto">
        <a:xfrm xmlns:a="http://schemas.openxmlformats.org/drawingml/2006/main" rot="10800000" flipV="1">
          <a:off x="3810077" y="1887433"/>
          <a:ext cx="733454" cy="279672"/>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l" eaLnBrk="1" fontAlgn="auto" hangingPunct="1">
            <a:lnSpc>
              <a:spcPct val="100000"/>
            </a:lnSpc>
            <a:spcBef>
              <a:spcPts val="0"/>
            </a:spcBef>
            <a:spcAft>
              <a:spcPts val="0"/>
            </a:spcAft>
          </a:pPr>
          <a:r>
            <a:rPr lang="en-US" altLang="en-US" sz="900" kern="0" dirty="0" smtClean="0">
              <a:solidFill>
                <a:srgbClr val="FF9933"/>
              </a:solidFill>
            </a:rPr>
            <a:t>￥</a:t>
          </a:r>
          <a:r>
            <a:rPr lang="en-US" altLang="en-US" sz="900" dirty="0" smtClean="0">
              <a:solidFill>
                <a:srgbClr val="FF9933"/>
              </a:solidFill>
            </a:rPr>
            <a:t>13748</a:t>
          </a:r>
        </a:p>
      </cdr:txBody>
    </cdr:sp>
  </cdr:relSizeAnchor>
</c:userShapes>
</file>

<file path=ppt/drawings/drawing17.xml><?xml version="1.0" encoding="utf-8"?>
<c:userShapes xmlns:c="http://schemas.openxmlformats.org/drawingml/2006/chart">
  <cdr:relSizeAnchor xmlns:cdr="http://schemas.openxmlformats.org/drawingml/2006/chartDrawing">
    <cdr:from>
      <cdr:x>0.11293</cdr:x>
      <cdr:y>0.7545</cdr:y>
    </cdr:from>
    <cdr:to>
      <cdr:x>0.19008</cdr:x>
      <cdr:y>0.82451</cdr:y>
    </cdr:to>
    <cdr:sp macro="" textlink="">
      <cdr:nvSpPr>
        <cdr:cNvPr id="16" name="Oval 178"/>
        <cdr:cNvSpPr>
          <a:spLocks xmlns:a="http://schemas.openxmlformats.org/drawingml/2006/main" noChangeArrowheads="1"/>
        </cdr:cNvSpPr>
      </cdr:nvSpPr>
      <cdr:spPr bwMode="auto">
        <a:xfrm xmlns:a="http://schemas.openxmlformats.org/drawingml/2006/main">
          <a:off x="910704" y="2173957"/>
          <a:ext cx="622176" cy="201721"/>
        </a:xfrm>
        <a:prstGeom xmlns:a="http://schemas.openxmlformats.org/drawingml/2006/main" prst="ellipse">
          <a:avLst/>
        </a:prstGeom>
        <a:noFill xmlns:a="http://schemas.openxmlformats.org/drawingml/2006/main"/>
        <a:ln xmlns:a="http://schemas.openxmlformats.org/drawingml/2006/main" w="12700"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00" i="0" u="none" strike="noStrike" kern="0" cap="none" spc="0" normalizeH="0" baseline="0" noProof="0" dirty="0" smtClean="0">
              <a:ln>
                <a:noFill/>
              </a:ln>
              <a:solidFill>
                <a:srgbClr val="FF9933"/>
              </a:solidFill>
              <a:effectLst/>
              <a:uLnTx/>
              <a:uFillTx/>
            </a:rPr>
            <a:t>12.55</a:t>
          </a:r>
          <a:r>
            <a:rPr kumimoji="0" lang="zh-CN" altLang="en-US" sz="900" i="0" u="none" strike="noStrike" kern="0" cap="none" spc="0" normalizeH="0" baseline="0" noProof="0" dirty="0" smtClean="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cdr:txBody>
    </cdr:sp>
  </cdr:relSizeAnchor>
  <cdr:relSizeAnchor xmlns:cdr="http://schemas.openxmlformats.org/drawingml/2006/chartDrawing">
    <cdr:from>
      <cdr:x>0.01731</cdr:x>
      <cdr:y>0.5093</cdr:y>
    </cdr:from>
    <cdr:to>
      <cdr:x>0.09446</cdr:x>
      <cdr:y>0.57931</cdr:y>
    </cdr:to>
    <cdr:sp macro="" textlink="">
      <cdr:nvSpPr>
        <cdr:cNvPr id="17" name="Oval 178"/>
        <cdr:cNvSpPr>
          <a:spLocks xmlns:a="http://schemas.openxmlformats.org/drawingml/2006/main" noChangeArrowheads="1"/>
        </cdr:cNvSpPr>
      </cdr:nvSpPr>
      <cdr:spPr bwMode="auto">
        <a:xfrm xmlns:a="http://schemas.openxmlformats.org/drawingml/2006/main">
          <a:off x="139579" y="1467465"/>
          <a:ext cx="622176" cy="201721"/>
        </a:xfrm>
        <a:prstGeom xmlns:a="http://schemas.openxmlformats.org/drawingml/2006/main" prst="ellipse">
          <a:avLst/>
        </a:prstGeom>
        <a:noFill xmlns:a="http://schemas.openxmlformats.org/drawingml/2006/main"/>
        <a:ln xmlns:a="http://schemas.openxmlformats.org/drawingml/2006/main" w="12700"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00" i="0" u="none" strike="noStrike" kern="0" cap="none" spc="0" normalizeH="0" baseline="0" noProof="0" dirty="0" smtClean="0">
              <a:ln>
                <a:noFill/>
              </a:ln>
              <a:solidFill>
                <a:srgbClr val="FF9933"/>
              </a:solidFill>
              <a:effectLst/>
              <a:uLnTx/>
              <a:uFillTx/>
            </a:rPr>
            <a:t>13.32</a:t>
          </a:r>
          <a:r>
            <a:rPr kumimoji="0" lang="zh-CN" altLang="en-US" sz="900" i="0" u="none" strike="noStrike" kern="0" cap="none" spc="0" normalizeH="0" baseline="0" noProof="0" dirty="0" smtClean="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cdr:txBody>
    </cdr:sp>
  </cdr:relSizeAnchor>
  <cdr:relSizeAnchor xmlns:cdr="http://schemas.openxmlformats.org/drawingml/2006/chartDrawing">
    <cdr:from>
      <cdr:x>0.18436</cdr:x>
      <cdr:y>0.62513</cdr:y>
    </cdr:from>
    <cdr:to>
      <cdr:x>0.26151</cdr:x>
      <cdr:y>0.69514</cdr:y>
    </cdr:to>
    <cdr:sp macro="" textlink="">
      <cdr:nvSpPr>
        <cdr:cNvPr id="4" name="Oval 178"/>
        <cdr:cNvSpPr>
          <a:spLocks xmlns:a="http://schemas.openxmlformats.org/drawingml/2006/main" noChangeArrowheads="1"/>
        </cdr:cNvSpPr>
      </cdr:nvSpPr>
      <cdr:spPr bwMode="auto">
        <a:xfrm xmlns:a="http://schemas.openxmlformats.org/drawingml/2006/main">
          <a:off x="1486771" y="1801195"/>
          <a:ext cx="622176" cy="201720"/>
        </a:xfrm>
        <a:prstGeom xmlns:a="http://schemas.openxmlformats.org/drawingml/2006/main" prst="ellipse">
          <a:avLst/>
        </a:prstGeom>
        <a:noFill xmlns:a="http://schemas.openxmlformats.org/drawingml/2006/main"/>
        <a:ln xmlns:a="http://schemas.openxmlformats.org/drawingml/2006/main" w="12700"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00" i="0" u="none" strike="noStrike" kern="0" cap="none" spc="0" normalizeH="0" baseline="0" noProof="0" dirty="0" smtClean="0">
              <a:ln>
                <a:noFill/>
              </a:ln>
              <a:solidFill>
                <a:srgbClr val="FF9933"/>
              </a:solidFill>
              <a:effectLst/>
              <a:uLnTx/>
              <a:uFillTx/>
            </a:rPr>
            <a:t>12.97</a:t>
          </a:r>
          <a:r>
            <a:rPr kumimoji="0" lang="zh-CN" altLang="en-US" sz="900" i="0" u="none" strike="noStrike" kern="0" cap="none" spc="0" normalizeH="0" baseline="0" noProof="0" dirty="0" smtClean="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cdr:txBody>
    </cdr:sp>
  </cdr:relSizeAnchor>
  <cdr:relSizeAnchor xmlns:cdr="http://schemas.openxmlformats.org/drawingml/2006/chartDrawing">
    <cdr:from>
      <cdr:x>0.25434</cdr:x>
      <cdr:y>0.70054</cdr:y>
    </cdr:from>
    <cdr:to>
      <cdr:x>0.33149</cdr:x>
      <cdr:y>0.77055</cdr:y>
    </cdr:to>
    <cdr:sp macro="" textlink="">
      <cdr:nvSpPr>
        <cdr:cNvPr id="5" name="Oval 178"/>
        <cdr:cNvSpPr>
          <a:spLocks xmlns:a="http://schemas.openxmlformats.org/drawingml/2006/main" noChangeArrowheads="1"/>
        </cdr:cNvSpPr>
      </cdr:nvSpPr>
      <cdr:spPr bwMode="auto">
        <a:xfrm xmlns:a="http://schemas.openxmlformats.org/drawingml/2006/main">
          <a:off x="2051087" y="2018475"/>
          <a:ext cx="622176" cy="201720"/>
        </a:xfrm>
        <a:prstGeom xmlns:a="http://schemas.openxmlformats.org/drawingml/2006/main" prst="ellipse">
          <a:avLst/>
        </a:prstGeom>
        <a:noFill xmlns:a="http://schemas.openxmlformats.org/drawingml/2006/main"/>
        <a:ln xmlns:a="http://schemas.openxmlformats.org/drawingml/2006/main" w="12700"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00" i="0" u="none" strike="noStrike" kern="0" cap="none" spc="0" normalizeH="0" baseline="0" noProof="0" dirty="0" smtClean="0">
              <a:ln>
                <a:noFill/>
              </a:ln>
              <a:solidFill>
                <a:srgbClr val="FF9933"/>
              </a:solidFill>
              <a:effectLst/>
              <a:uLnTx/>
              <a:uFillTx/>
            </a:rPr>
            <a:t>12.80</a:t>
          </a:r>
          <a:r>
            <a:rPr kumimoji="0" lang="zh-CN" altLang="en-US" sz="900" i="0" u="none" strike="noStrike" kern="0" cap="none" spc="0" normalizeH="0" baseline="0" noProof="0" dirty="0" smtClean="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cdr:txBody>
    </cdr:sp>
  </cdr:relSizeAnchor>
  <cdr:relSizeAnchor xmlns:cdr="http://schemas.openxmlformats.org/drawingml/2006/chartDrawing">
    <cdr:from>
      <cdr:x>0.33282</cdr:x>
      <cdr:y>0.66686</cdr:y>
    </cdr:from>
    <cdr:to>
      <cdr:x>0.40997</cdr:x>
      <cdr:y>0.73687</cdr:y>
    </cdr:to>
    <cdr:sp macro="" textlink="">
      <cdr:nvSpPr>
        <cdr:cNvPr id="6" name="Oval 178"/>
        <cdr:cNvSpPr>
          <a:spLocks xmlns:a="http://schemas.openxmlformats.org/drawingml/2006/main" noChangeArrowheads="1"/>
        </cdr:cNvSpPr>
      </cdr:nvSpPr>
      <cdr:spPr bwMode="auto">
        <a:xfrm xmlns:a="http://schemas.openxmlformats.org/drawingml/2006/main">
          <a:off x="2684046" y="1921436"/>
          <a:ext cx="622176" cy="201721"/>
        </a:xfrm>
        <a:prstGeom xmlns:a="http://schemas.openxmlformats.org/drawingml/2006/main" prst="ellipse">
          <a:avLst/>
        </a:prstGeom>
        <a:noFill xmlns:a="http://schemas.openxmlformats.org/drawingml/2006/main"/>
        <a:ln xmlns:a="http://schemas.openxmlformats.org/drawingml/2006/main" w="12700"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00" i="0" u="none" strike="noStrike" kern="0" cap="none" spc="0" normalizeH="0" baseline="0" noProof="0" dirty="0" smtClean="0">
              <a:ln>
                <a:noFill/>
              </a:ln>
              <a:solidFill>
                <a:srgbClr val="FF9933"/>
              </a:solidFill>
              <a:effectLst/>
              <a:uLnTx/>
              <a:uFillTx/>
            </a:rPr>
            <a:t>12.87</a:t>
          </a:r>
          <a:r>
            <a:rPr kumimoji="0" lang="zh-CN" altLang="en-US" sz="900" i="0" u="none" strike="noStrike" kern="0" cap="none" spc="0" normalizeH="0" baseline="0" noProof="0" dirty="0" smtClean="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cdr:txBody>
    </cdr:sp>
  </cdr:relSizeAnchor>
  <cdr:relSizeAnchor xmlns:cdr="http://schemas.openxmlformats.org/drawingml/2006/chartDrawing">
    <cdr:from>
      <cdr:x>0.41651</cdr:x>
      <cdr:y>0.54431</cdr:y>
    </cdr:from>
    <cdr:to>
      <cdr:x>0.49366</cdr:x>
      <cdr:y>0.61432</cdr:y>
    </cdr:to>
    <cdr:sp macro="" textlink="">
      <cdr:nvSpPr>
        <cdr:cNvPr id="7" name="Oval 178"/>
        <cdr:cNvSpPr>
          <a:spLocks xmlns:a="http://schemas.openxmlformats.org/drawingml/2006/main" noChangeArrowheads="1"/>
        </cdr:cNvSpPr>
      </cdr:nvSpPr>
      <cdr:spPr bwMode="auto">
        <a:xfrm xmlns:a="http://schemas.openxmlformats.org/drawingml/2006/main">
          <a:off x="3358976" y="1568326"/>
          <a:ext cx="622176" cy="201720"/>
        </a:xfrm>
        <a:prstGeom xmlns:a="http://schemas.openxmlformats.org/drawingml/2006/main" prst="ellipse">
          <a:avLst/>
        </a:prstGeom>
        <a:noFill xmlns:a="http://schemas.openxmlformats.org/drawingml/2006/main"/>
        <a:ln xmlns:a="http://schemas.openxmlformats.org/drawingml/2006/main" w="12700"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00" i="0" u="none" strike="noStrike" kern="0" cap="none" spc="0" normalizeH="0" baseline="0" noProof="0" dirty="0" smtClean="0">
              <a:ln>
                <a:noFill/>
              </a:ln>
              <a:solidFill>
                <a:srgbClr val="FF9933"/>
              </a:solidFill>
              <a:effectLst/>
              <a:uLnTx/>
              <a:uFillTx/>
            </a:rPr>
            <a:t>13.24</a:t>
          </a:r>
          <a:r>
            <a:rPr kumimoji="0" lang="zh-CN" altLang="en-US" sz="900" i="0" u="none" strike="noStrike" kern="0" cap="none" spc="0" normalizeH="0" baseline="0" noProof="0" dirty="0" smtClean="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cdr:txBody>
    </cdr:sp>
  </cdr:relSizeAnchor>
  <cdr:relSizeAnchor xmlns:cdr="http://schemas.openxmlformats.org/drawingml/2006/chartDrawing">
    <cdr:from>
      <cdr:x>0.48564</cdr:x>
      <cdr:y>0.54431</cdr:y>
    </cdr:from>
    <cdr:to>
      <cdr:x>0.56279</cdr:x>
      <cdr:y>0.61432</cdr:y>
    </cdr:to>
    <cdr:sp macro="" textlink="">
      <cdr:nvSpPr>
        <cdr:cNvPr id="8" name="Oval 178"/>
        <cdr:cNvSpPr>
          <a:spLocks xmlns:a="http://schemas.openxmlformats.org/drawingml/2006/main" noChangeArrowheads="1"/>
        </cdr:cNvSpPr>
      </cdr:nvSpPr>
      <cdr:spPr bwMode="auto">
        <a:xfrm xmlns:a="http://schemas.openxmlformats.org/drawingml/2006/main">
          <a:off x="3916462" y="1568326"/>
          <a:ext cx="622176" cy="201721"/>
        </a:xfrm>
        <a:prstGeom xmlns:a="http://schemas.openxmlformats.org/drawingml/2006/main" prst="ellipse">
          <a:avLst/>
        </a:prstGeom>
        <a:noFill xmlns:a="http://schemas.openxmlformats.org/drawingml/2006/main"/>
        <a:ln xmlns:a="http://schemas.openxmlformats.org/drawingml/2006/main" w="12700"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00" i="0" u="none" strike="noStrike" kern="0" cap="none" spc="0" normalizeH="0" baseline="0" noProof="0" dirty="0" smtClean="0">
              <a:ln>
                <a:noFill/>
              </a:ln>
              <a:solidFill>
                <a:srgbClr val="FF9933"/>
              </a:solidFill>
              <a:effectLst/>
              <a:uLnTx/>
              <a:uFillTx/>
            </a:rPr>
            <a:t>13.32</a:t>
          </a:r>
          <a:r>
            <a:rPr kumimoji="0" lang="zh-CN" altLang="en-US" sz="900" i="0" u="none" strike="noStrike" kern="0" cap="none" spc="0" normalizeH="0" baseline="0" noProof="0" dirty="0" smtClean="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cdr:txBody>
    </cdr:sp>
  </cdr:relSizeAnchor>
</c:userShapes>
</file>

<file path=ppt/drawings/drawing18.xml><?xml version="1.0" encoding="utf-8"?>
<c:userShapes xmlns:c="http://schemas.openxmlformats.org/drawingml/2006/chart">
  <cdr:relSizeAnchor xmlns:cdr="http://schemas.openxmlformats.org/drawingml/2006/chartDrawing">
    <cdr:from>
      <cdr:x>0.01833</cdr:x>
      <cdr:y>0.52298</cdr:y>
    </cdr:from>
    <cdr:to>
      <cdr:x>0.1084</cdr:x>
      <cdr:y>0.62215</cdr:y>
    </cdr:to>
    <cdr:sp macro="" textlink="">
      <cdr:nvSpPr>
        <cdr:cNvPr id="14" name="Oval 178"/>
        <cdr:cNvSpPr>
          <a:spLocks xmlns:a="http://schemas.openxmlformats.org/drawingml/2006/main" noChangeArrowheads="1"/>
        </cdr:cNvSpPr>
      </cdr:nvSpPr>
      <cdr:spPr bwMode="auto">
        <a:xfrm xmlns:a="http://schemas.openxmlformats.org/drawingml/2006/main" rot="10800000" flipV="1">
          <a:off x="146547" y="1506860"/>
          <a:ext cx="720141" cy="285739"/>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l" eaLnBrk="1" fontAlgn="auto" hangingPunct="1">
            <a:lnSpc>
              <a:spcPct val="100000"/>
            </a:lnSpc>
            <a:spcBef>
              <a:spcPts val="0"/>
            </a:spcBef>
            <a:spcAft>
              <a:spcPts val="0"/>
            </a:spcAft>
          </a:pPr>
          <a:r>
            <a:rPr lang="en-US" altLang="en-US" sz="900" kern="0" dirty="0" smtClean="0">
              <a:solidFill>
                <a:srgbClr val="FF9933"/>
              </a:solidFill>
            </a:rPr>
            <a:t>￥</a:t>
          </a:r>
          <a:r>
            <a:rPr lang="en-US" altLang="en-US" sz="900" dirty="0" smtClean="0">
              <a:solidFill>
                <a:srgbClr val="FF9933"/>
              </a:solidFill>
            </a:rPr>
            <a:t>18237</a:t>
          </a:r>
        </a:p>
      </cdr:txBody>
    </cdr:sp>
  </cdr:relSizeAnchor>
  <cdr:relSizeAnchor xmlns:cdr="http://schemas.openxmlformats.org/drawingml/2006/chartDrawing">
    <cdr:from>
      <cdr:x>0.08476</cdr:x>
      <cdr:y>0.49323</cdr:y>
    </cdr:from>
    <cdr:to>
      <cdr:x>0.17483</cdr:x>
      <cdr:y>0.5924</cdr:y>
    </cdr:to>
    <cdr:sp macro="" textlink="">
      <cdr:nvSpPr>
        <cdr:cNvPr id="15" name="Oval 178"/>
        <cdr:cNvSpPr>
          <a:spLocks xmlns:a="http://schemas.openxmlformats.org/drawingml/2006/main" noChangeArrowheads="1"/>
        </cdr:cNvSpPr>
      </cdr:nvSpPr>
      <cdr:spPr bwMode="auto">
        <a:xfrm xmlns:a="http://schemas.openxmlformats.org/drawingml/2006/main" rot="10800000" flipV="1">
          <a:off x="677654" y="1421140"/>
          <a:ext cx="720141" cy="285739"/>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l" eaLnBrk="1" fontAlgn="auto" hangingPunct="1">
            <a:lnSpc>
              <a:spcPct val="100000"/>
            </a:lnSpc>
            <a:spcBef>
              <a:spcPts val="0"/>
            </a:spcBef>
            <a:spcAft>
              <a:spcPts val="0"/>
            </a:spcAft>
          </a:pPr>
          <a:r>
            <a:rPr lang="en-US" altLang="en-US" sz="900" kern="0" dirty="0" smtClean="0">
              <a:solidFill>
                <a:srgbClr val="FF9933"/>
              </a:solidFill>
            </a:rPr>
            <a:t>￥</a:t>
          </a:r>
          <a:r>
            <a:rPr lang="en-US" altLang="en-US" sz="900" dirty="0" smtClean="0">
              <a:solidFill>
                <a:srgbClr val="FF9933"/>
              </a:solidFill>
            </a:rPr>
            <a:t>16990</a:t>
          </a:r>
        </a:p>
      </cdr:txBody>
    </cdr:sp>
  </cdr:relSizeAnchor>
  <cdr:relSizeAnchor xmlns:cdr="http://schemas.openxmlformats.org/drawingml/2006/chartDrawing">
    <cdr:from>
      <cdr:x>0.17193</cdr:x>
      <cdr:y>0.50299</cdr:y>
    </cdr:from>
    <cdr:to>
      <cdr:x>0.262</cdr:x>
      <cdr:y>0.60216</cdr:y>
    </cdr:to>
    <cdr:sp macro="" textlink="">
      <cdr:nvSpPr>
        <cdr:cNvPr id="4" name="Oval 178"/>
        <cdr:cNvSpPr>
          <a:spLocks xmlns:a="http://schemas.openxmlformats.org/drawingml/2006/main" noChangeArrowheads="1"/>
        </cdr:cNvSpPr>
      </cdr:nvSpPr>
      <cdr:spPr bwMode="auto">
        <a:xfrm xmlns:a="http://schemas.openxmlformats.org/drawingml/2006/main" rot="10800000" flipV="1">
          <a:off x="1374645" y="1449283"/>
          <a:ext cx="720141" cy="285739"/>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l" eaLnBrk="1" fontAlgn="auto" hangingPunct="1">
            <a:lnSpc>
              <a:spcPct val="100000"/>
            </a:lnSpc>
            <a:spcBef>
              <a:spcPts val="0"/>
            </a:spcBef>
            <a:spcAft>
              <a:spcPts val="0"/>
            </a:spcAft>
          </a:pPr>
          <a:r>
            <a:rPr lang="en-US" altLang="en-US" sz="900" kern="0" dirty="0" smtClean="0">
              <a:solidFill>
                <a:srgbClr val="FF9933"/>
              </a:solidFill>
            </a:rPr>
            <a:t>￥</a:t>
          </a:r>
          <a:r>
            <a:rPr lang="en-US" altLang="en-US" sz="900" dirty="0" smtClean="0">
              <a:solidFill>
                <a:srgbClr val="FF9933"/>
              </a:solidFill>
            </a:rPr>
            <a:t>17155</a:t>
          </a:r>
        </a:p>
      </cdr:txBody>
    </cdr:sp>
  </cdr:relSizeAnchor>
  <cdr:relSizeAnchor xmlns:cdr="http://schemas.openxmlformats.org/drawingml/2006/chartDrawing">
    <cdr:from>
      <cdr:x>0.25251</cdr:x>
      <cdr:y>0.49958</cdr:y>
    </cdr:from>
    <cdr:to>
      <cdr:x>0.34258</cdr:x>
      <cdr:y>0.59875</cdr:y>
    </cdr:to>
    <cdr:sp macro="" textlink="">
      <cdr:nvSpPr>
        <cdr:cNvPr id="6" name="Oval 178"/>
        <cdr:cNvSpPr>
          <a:spLocks xmlns:a="http://schemas.openxmlformats.org/drawingml/2006/main" noChangeArrowheads="1"/>
        </cdr:cNvSpPr>
      </cdr:nvSpPr>
      <cdr:spPr bwMode="auto">
        <a:xfrm xmlns:a="http://schemas.openxmlformats.org/drawingml/2006/main" rot="10800000" flipV="1">
          <a:off x="2018885" y="1439437"/>
          <a:ext cx="720140" cy="285740"/>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l" eaLnBrk="1" fontAlgn="auto" hangingPunct="1">
            <a:lnSpc>
              <a:spcPct val="100000"/>
            </a:lnSpc>
            <a:spcBef>
              <a:spcPts val="0"/>
            </a:spcBef>
            <a:spcAft>
              <a:spcPts val="0"/>
            </a:spcAft>
          </a:pPr>
          <a:r>
            <a:rPr lang="en-US" altLang="en-US" sz="900" kern="0" dirty="0" smtClean="0">
              <a:solidFill>
                <a:srgbClr val="FF9933"/>
              </a:solidFill>
            </a:rPr>
            <a:t>￥</a:t>
          </a:r>
          <a:r>
            <a:rPr lang="en-US" altLang="en-US" sz="900" dirty="0" smtClean="0">
              <a:solidFill>
                <a:srgbClr val="FF9933"/>
              </a:solidFill>
            </a:rPr>
            <a:t>17453</a:t>
          </a:r>
        </a:p>
      </cdr:txBody>
    </cdr:sp>
  </cdr:relSizeAnchor>
  <cdr:relSizeAnchor xmlns:cdr="http://schemas.openxmlformats.org/drawingml/2006/chartDrawing">
    <cdr:from>
      <cdr:x>0.32452</cdr:x>
      <cdr:y>0.50221</cdr:y>
    </cdr:from>
    <cdr:to>
      <cdr:x>0.41459</cdr:x>
      <cdr:y>0.60138</cdr:y>
    </cdr:to>
    <cdr:sp macro="" textlink="">
      <cdr:nvSpPr>
        <cdr:cNvPr id="7" name="Oval 178"/>
        <cdr:cNvSpPr>
          <a:spLocks xmlns:a="http://schemas.openxmlformats.org/drawingml/2006/main" noChangeArrowheads="1"/>
        </cdr:cNvSpPr>
      </cdr:nvSpPr>
      <cdr:spPr bwMode="auto">
        <a:xfrm xmlns:a="http://schemas.openxmlformats.org/drawingml/2006/main" rot="10800000" flipV="1">
          <a:off x="2594670" y="1447029"/>
          <a:ext cx="720140" cy="285740"/>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l" eaLnBrk="1" fontAlgn="auto" hangingPunct="1">
            <a:lnSpc>
              <a:spcPct val="100000"/>
            </a:lnSpc>
            <a:spcBef>
              <a:spcPts val="0"/>
            </a:spcBef>
            <a:spcAft>
              <a:spcPts val="0"/>
            </a:spcAft>
          </a:pPr>
          <a:r>
            <a:rPr lang="en-US" altLang="en-US" sz="900" kern="0" dirty="0" smtClean="0">
              <a:solidFill>
                <a:srgbClr val="FF9933"/>
              </a:solidFill>
            </a:rPr>
            <a:t>￥</a:t>
          </a:r>
          <a:r>
            <a:rPr lang="en-US" altLang="en-US" sz="900" dirty="0" smtClean="0">
              <a:solidFill>
                <a:srgbClr val="FF9933"/>
              </a:solidFill>
            </a:rPr>
            <a:t>17808</a:t>
          </a:r>
        </a:p>
      </cdr:txBody>
    </cdr:sp>
  </cdr:relSizeAnchor>
  <cdr:relSizeAnchor xmlns:cdr="http://schemas.openxmlformats.org/drawingml/2006/chartDrawing">
    <cdr:from>
      <cdr:x>0.39659</cdr:x>
      <cdr:y>0.52451</cdr:y>
    </cdr:from>
    <cdr:to>
      <cdr:x>0.48666</cdr:x>
      <cdr:y>0.62368</cdr:y>
    </cdr:to>
    <cdr:sp macro="" textlink="">
      <cdr:nvSpPr>
        <cdr:cNvPr id="8" name="Oval 178"/>
        <cdr:cNvSpPr>
          <a:spLocks xmlns:a="http://schemas.openxmlformats.org/drawingml/2006/main" noChangeArrowheads="1"/>
        </cdr:cNvSpPr>
      </cdr:nvSpPr>
      <cdr:spPr bwMode="auto">
        <a:xfrm xmlns:a="http://schemas.openxmlformats.org/drawingml/2006/main" rot="10800000" flipV="1">
          <a:off x="3170883" y="1511267"/>
          <a:ext cx="720141" cy="285739"/>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l" eaLnBrk="1" fontAlgn="auto" hangingPunct="1">
            <a:lnSpc>
              <a:spcPct val="100000"/>
            </a:lnSpc>
            <a:spcBef>
              <a:spcPts val="0"/>
            </a:spcBef>
            <a:spcAft>
              <a:spcPts val="0"/>
            </a:spcAft>
          </a:pPr>
          <a:r>
            <a:rPr lang="en-US" altLang="en-US" sz="900" kern="0" dirty="0" smtClean="0">
              <a:solidFill>
                <a:srgbClr val="FF9933"/>
              </a:solidFill>
            </a:rPr>
            <a:t>￥</a:t>
          </a:r>
          <a:r>
            <a:rPr lang="en-US" altLang="en-US" sz="900" dirty="0" smtClean="0">
              <a:solidFill>
                <a:srgbClr val="FF9933"/>
              </a:solidFill>
            </a:rPr>
            <a:t>18676</a:t>
          </a:r>
        </a:p>
      </cdr:txBody>
    </cdr:sp>
  </cdr:relSizeAnchor>
  <cdr:relSizeAnchor xmlns:cdr="http://schemas.openxmlformats.org/drawingml/2006/chartDrawing">
    <cdr:from>
      <cdr:x>0.47761</cdr:x>
      <cdr:y>0.5748</cdr:y>
    </cdr:from>
    <cdr:to>
      <cdr:x>0.56768</cdr:x>
      <cdr:y>0.67397</cdr:y>
    </cdr:to>
    <cdr:sp macro="" textlink="">
      <cdr:nvSpPr>
        <cdr:cNvPr id="9" name="Oval 178"/>
        <cdr:cNvSpPr>
          <a:spLocks xmlns:a="http://schemas.openxmlformats.org/drawingml/2006/main" noChangeArrowheads="1"/>
        </cdr:cNvSpPr>
      </cdr:nvSpPr>
      <cdr:spPr bwMode="auto">
        <a:xfrm xmlns:a="http://schemas.openxmlformats.org/drawingml/2006/main" rot="10800000" flipV="1">
          <a:off x="3818675" y="1656184"/>
          <a:ext cx="720141" cy="285740"/>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l" eaLnBrk="1" fontAlgn="auto" hangingPunct="1">
            <a:lnSpc>
              <a:spcPct val="100000"/>
            </a:lnSpc>
            <a:spcBef>
              <a:spcPts val="0"/>
            </a:spcBef>
            <a:spcAft>
              <a:spcPts val="0"/>
            </a:spcAft>
          </a:pPr>
          <a:r>
            <a:rPr lang="en-US" altLang="en-US" sz="900" kern="0" dirty="0" smtClean="0">
              <a:solidFill>
                <a:srgbClr val="FF9933"/>
              </a:solidFill>
            </a:rPr>
            <a:t>￥</a:t>
          </a:r>
          <a:r>
            <a:rPr lang="en-US" altLang="en-US" sz="900" dirty="0" smtClean="0">
              <a:solidFill>
                <a:srgbClr val="FF9933"/>
              </a:solidFill>
            </a:rPr>
            <a:t>19790</a:t>
          </a:r>
        </a:p>
      </cdr:txBody>
    </cdr:sp>
  </cdr:relSizeAnchor>
</c:userShapes>
</file>

<file path=ppt/drawings/drawing19.xml><?xml version="1.0" encoding="utf-8"?>
<c:userShapes xmlns:c="http://schemas.openxmlformats.org/drawingml/2006/chart">
  <cdr:relSizeAnchor xmlns:cdr="http://schemas.openxmlformats.org/drawingml/2006/chartDrawing">
    <cdr:from>
      <cdr:x>0.09516</cdr:x>
      <cdr:y>0.73232</cdr:y>
    </cdr:from>
    <cdr:to>
      <cdr:x>0.17231</cdr:x>
      <cdr:y>0.8315</cdr:y>
    </cdr:to>
    <cdr:sp macro="" textlink="">
      <cdr:nvSpPr>
        <cdr:cNvPr id="13" name="Oval 178"/>
        <cdr:cNvSpPr>
          <a:spLocks xmlns:a="http://schemas.openxmlformats.org/drawingml/2006/main" noChangeArrowheads="1"/>
        </cdr:cNvSpPr>
      </cdr:nvSpPr>
      <cdr:spPr bwMode="auto">
        <a:xfrm xmlns:a="http://schemas.openxmlformats.org/drawingml/2006/main">
          <a:off x="767451" y="2110034"/>
          <a:ext cx="622177" cy="285768"/>
        </a:xfrm>
        <a:prstGeom xmlns:a="http://schemas.openxmlformats.org/drawingml/2006/main" prst="ellipse">
          <a:avLst/>
        </a:prstGeom>
        <a:noFill xmlns:a="http://schemas.openxmlformats.org/drawingml/2006/main"/>
        <a:ln xmlns:a="http://schemas.openxmlformats.org/drawingml/2006/main" w="12700"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Arial"/>
              <a:ea typeface="微软雅黑"/>
            </a:defRPr>
          </a:lvl1pPr>
          <a:lvl2pPr marL="457200" indent="0">
            <a:defRPr sz="1100">
              <a:latin typeface="Arial"/>
              <a:ea typeface="微软雅黑"/>
            </a:defRPr>
          </a:lvl2pPr>
          <a:lvl3pPr marL="914400" indent="0">
            <a:defRPr sz="1100">
              <a:latin typeface="Arial"/>
              <a:ea typeface="微软雅黑"/>
            </a:defRPr>
          </a:lvl3pPr>
          <a:lvl4pPr marL="1371600" indent="0">
            <a:defRPr sz="1100">
              <a:latin typeface="Arial"/>
              <a:ea typeface="微软雅黑"/>
            </a:defRPr>
          </a:lvl4pPr>
          <a:lvl5pPr marL="1828800" indent="0">
            <a:defRPr sz="1100">
              <a:latin typeface="Arial"/>
              <a:ea typeface="微软雅黑"/>
            </a:defRPr>
          </a:lvl5pPr>
          <a:lvl6pPr marL="2286000" indent="0">
            <a:defRPr sz="1100">
              <a:latin typeface="Arial"/>
              <a:ea typeface="微软雅黑"/>
            </a:defRPr>
          </a:lvl6pPr>
          <a:lvl7pPr marL="2743200" indent="0">
            <a:defRPr sz="1100">
              <a:latin typeface="Arial"/>
              <a:ea typeface="微软雅黑"/>
            </a:defRPr>
          </a:lvl7pPr>
          <a:lvl8pPr marL="3200400" indent="0">
            <a:defRPr sz="1100">
              <a:latin typeface="Arial"/>
              <a:ea typeface="微软雅黑"/>
            </a:defRPr>
          </a:lvl8pPr>
          <a:lvl9pPr marL="3657600" indent="0">
            <a:defRPr sz="1100">
              <a:latin typeface="Arial"/>
              <a:ea typeface="微软雅黑"/>
            </a:defRPr>
          </a:lvl9pPr>
        </a:lstStyle>
        <a:p xmlns:a="http://schemas.openxmlformats.org/drawingml/2006/main">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00" i="0" u="none" strike="noStrike" kern="0" cap="none" spc="0" normalizeH="0" baseline="0" noProof="0" dirty="0" smtClean="0">
              <a:ln>
                <a:noFill/>
              </a:ln>
              <a:solidFill>
                <a:srgbClr val="FF9933"/>
              </a:solidFill>
              <a:effectLst/>
              <a:uLnTx/>
              <a:uFillTx/>
            </a:rPr>
            <a:t>12.65</a:t>
          </a:r>
          <a:r>
            <a:rPr kumimoji="0" lang="zh-CN" altLang="en-US" sz="900" i="0" u="none" strike="noStrike" kern="0" cap="none" spc="0" normalizeH="0" baseline="0" noProof="0" dirty="0" smtClean="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cdr:txBody>
    </cdr:sp>
  </cdr:relSizeAnchor>
  <cdr:relSizeAnchor xmlns:cdr="http://schemas.openxmlformats.org/drawingml/2006/chartDrawing">
    <cdr:from>
      <cdr:x>0.02839</cdr:x>
      <cdr:y>0.53976</cdr:y>
    </cdr:from>
    <cdr:to>
      <cdr:x>0.10554</cdr:x>
      <cdr:y>0.63893</cdr:y>
    </cdr:to>
    <cdr:sp macro="" textlink="">
      <cdr:nvSpPr>
        <cdr:cNvPr id="15" name="Oval 178"/>
        <cdr:cNvSpPr>
          <a:spLocks xmlns:a="http://schemas.openxmlformats.org/drawingml/2006/main" noChangeArrowheads="1"/>
        </cdr:cNvSpPr>
      </cdr:nvSpPr>
      <cdr:spPr bwMode="auto">
        <a:xfrm xmlns:a="http://schemas.openxmlformats.org/drawingml/2006/main">
          <a:off x="228972" y="1555203"/>
          <a:ext cx="622176" cy="285768"/>
        </a:xfrm>
        <a:prstGeom xmlns:a="http://schemas.openxmlformats.org/drawingml/2006/main" prst="ellipse">
          <a:avLst/>
        </a:prstGeom>
        <a:noFill xmlns:a="http://schemas.openxmlformats.org/drawingml/2006/main"/>
        <a:ln xmlns:a="http://schemas.openxmlformats.org/drawingml/2006/main" w="12700"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00" i="0" u="none" strike="noStrike" kern="0" cap="none" spc="0" normalizeH="0" baseline="0" noProof="0" dirty="0" smtClean="0">
              <a:ln>
                <a:noFill/>
              </a:ln>
              <a:solidFill>
                <a:srgbClr val="FF9933"/>
              </a:solidFill>
              <a:effectLst/>
              <a:uLnTx/>
              <a:uFillTx/>
            </a:rPr>
            <a:t>13.40</a:t>
          </a:r>
          <a:r>
            <a:rPr kumimoji="0" lang="zh-CN" altLang="en-US" sz="900" i="0" u="none" strike="noStrike" kern="0" cap="none" spc="0" normalizeH="0" baseline="0" noProof="0" dirty="0" smtClean="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cdr:txBody>
    </cdr:sp>
  </cdr:relSizeAnchor>
  <cdr:relSizeAnchor xmlns:cdr="http://schemas.openxmlformats.org/drawingml/2006/chartDrawing">
    <cdr:from>
      <cdr:x>0.18019</cdr:x>
      <cdr:y>0.64311</cdr:y>
    </cdr:from>
    <cdr:to>
      <cdr:x>0.25734</cdr:x>
      <cdr:y>0.74229</cdr:y>
    </cdr:to>
    <cdr:sp macro="" textlink="">
      <cdr:nvSpPr>
        <cdr:cNvPr id="4" name="Oval 178"/>
        <cdr:cNvSpPr>
          <a:spLocks xmlns:a="http://schemas.openxmlformats.org/drawingml/2006/main" noChangeArrowheads="1"/>
        </cdr:cNvSpPr>
      </cdr:nvSpPr>
      <cdr:spPr bwMode="auto">
        <a:xfrm xmlns:a="http://schemas.openxmlformats.org/drawingml/2006/main">
          <a:off x="1453108" y="1852998"/>
          <a:ext cx="622176" cy="285769"/>
        </a:xfrm>
        <a:prstGeom xmlns:a="http://schemas.openxmlformats.org/drawingml/2006/main" prst="ellipse">
          <a:avLst/>
        </a:prstGeom>
        <a:noFill xmlns:a="http://schemas.openxmlformats.org/drawingml/2006/main"/>
        <a:ln xmlns:a="http://schemas.openxmlformats.org/drawingml/2006/main" w="12700"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00" i="0" u="none" strike="noStrike" kern="0" cap="none" spc="0" normalizeH="0" baseline="0" noProof="0" dirty="0" smtClean="0">
              <a:ln>
                <a:noFill/>
              </a:ln>
              <a:solidFill>
                <a:srgbClr val="FF9933"/>
              </a:solidFill>
              <a:effectLst/>
              <a:uLnTx/>
              <a:uFillTx/>
            </a:rPr>
            <a:t>13.00</a:t>
          </a:r>
          <a:r>
            <a:rPr kumimoji="0" lang="zh-CN" altLang="en-US" sz="900" i="0" u="none" strike="noStrike" kern="0" cap="none" spc="0" normalizeH="0" baseline="0" noProof="0" dirty="0" smtClean="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cdr:txBody>
    </cdr:sp>
  </cdr:relSizeAnchor>
  <cdr:relSizeAnchor xmlns:cdr="http://schemas.openxmlformats.org/drawingml/2006/chartDrawing">
    <cdr:from>
      <cdr:x>0.2577</cdr:x>
      <cdr:y>0.72388</cdr:y>
    </cdr:from>
    <cdr:to>
      <cdr:x>0.33485</cdr:x>
      <cdr:y>0.82306</cdr:y>
    </cdr:to>
    <cdr:sp macro="" textlink="">
      <cdr:nvSpPr>
        <cdr:cNvPr id="5" name="Oval 178"/>
        <cdr:cNvSpPr>
          <a:spLocks xmlns:a="http://schemas.openxmlformats.org/drawingml/2006/main" noChangeArrowheads="1"/>
        </cdr:cNvSpPr>
      </cdr:nvSpPr>
      <cdr:spPr bwMode="auto">
        <a:xfrm xmlns:a="http://schemas.openxmlformats.org/drawingml/2006/main">
          <a:off x="2078238" y="2085731"/>
          <a:ext cx="622176" cy="285768"/>
        </a:xfrm>
        <a:prstGeom xmlns:a="http://schemas.openxmlformats.org/drawingml/2006/main" prst="ellipse">
          <a:avLst/>
        </a:prstGeom>
        <a:noFill xmlns:a="http://schemas.openxmlformats.org/drawingml/2006/main"/>
        <a:ln xmlns:a="http://schemas.openxmlformats.org/drawingml/2006/main" w="12700"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00" i="0" u="none" strike="noStrike" kern="0" cap="none" spc="0" normalizeH="0" baseline="0" noProof="0" dirty="0" smtClean="0">
              <a:ln>
                <a:noFill/>
              </a:ln>
              <a:solidFill>
                <a:srgbClr val="FF9933"/>
              </a:solidFill>
              <a:effectLst/>
              <a:uLnTx/>
              <a:uFillTx/>
            </a:rPr>
            <a:t>12.75</a:t>
          </a:r>
          <a:r>
            <a:rPr kumimoji="0" lang="zh-CN" altLang="en-US" sz="900" i="0" u="none" strike="noStrike" kern="0" cap="none" spc="0" normalizeH="0" baseline="0" noProof="0" dirty="0" smtClean="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cdr:txBody>
    </cdr:sp>
  </cdr:relSizeAnchor>
  <cdr:relSizeAnchor xmlns:cdr="http://schemas.openxmlformats.org/drawingml/2006/chartDrawing">
    <cdr:from>
      <cdr:x>0.33198</cdr:x>
      <cdr:y>0.70036</cdr:y>
    </cdr:from>
    <cdr:to>
      <cdr:x>0.40913</cdr:x>
      <cdr:y>0.79954</cdr:y>
    </cdr:to>
    <cdr:sp macro="" textlink="">
      <cdr:nvSpPr>
        <cdr:cNvPr id="6" name="Oval 178"/>
        <cdr:cNvSpPr>
          <a:spLocks xmlns:a="http://schemas.openxmlformats.org/drawingml/2006/main" noChangeArrowheads="1"/>
        </cdr:cNvSpPr>
      </cdr:nvSpPr>
      <cdr:spPr bwMode="auto">
        <a:xfrm xmlns:a="http://schemas.openxmlformats.org/drawingml/2006/main">
          <a:off x="2677244" y="2017949"/>
          <a:ext cx="622176" cy="285769"/>
        </a:xfrm>
        <a:prstGeom xmlns:a="http://schemas.openxmlformats.org/drawingml/2006/main" prst="ellipse">
          <a:avLst/>
        </a:prstGeom>
        <a:noFill xmlns:a="http://schemas.openxmlformats.org/drawingml/2006/main"/>
        <a:ln xmlns:a="http://schemas.openxmlformats.org/drawingml/2006/main" w="12700"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00" i="0" u="none" strike="noStrike" kern="0" cap="none" spc="0" normalizeH="0" baseline="0" noProof="0" dirty="0" smtClean="0">
              <a:ln>
                <a:noFill/>
              </a:ln>
              <a:solidFill>
                <a:srgbClr val="FF9933"/>
              </a:solidFill>
              <a:effectLst/>
              <a:uLnTx/>
              <a:uFillTx/>
            </a:rPr>
            <a:t>12.81</a:t>
          </a:r>
          <a:r>
            <a:rPr kumimoji="0" lang="zh-CN" altLang="en-US" sz="900" i="0" u="none" strike="noStrike" kern="0" cap="none" spc="0" normalizeH="0" baseline="0" noProof="0" dirty="0" smtClean="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cdr:txBody>
    </cdr:sp>
  </cdr:relSizeAnchor>
  <cdr:relSizeAnchor xmlns:cdr="http://schemas.openxmlformats.org/drawingml/2006/chartDrawing">
    <cdr:from>
      <cdr:x>0.40341</cdr:x>
      <cdr:y>0.575</cdr:y>
    </cdr:from>
    <cdr:to>
      <cdr:x>0.48056</cdr:x>
      <cdr:y>0.67418</cdr:y>
    </cdr:to>
    <cdr:sp macro="" textlink="">
      <cdr:nvSpPr>
        <cdr:cNvPr id="7" name="Oval 178"/>
        <cdr:cNvSpPr>
          <a:spLocks xmlns:a="http://schemas.openxmlformats.org/drawingml/2006/main" noChangeArrowheads="1"/>
        </cdr:cNvSpPr>
      </cdr:nvSpPr>
      <cdr:spPr bwMode="auto">
        <a:xfrm xmlns:a="http://schemas.openxmlformats.org/drawingml/2006/main">
          <a:off x="3253308" y="1656753"/>
          <a:ext cx="622176" cy="285768"/>
        </a:xfrm>
        <a:prstGeom xmlns:a="http://schemas.openxmlformats.org/drawingml/2006/main" prst="ellipse">
          <a:avLst/>
        </a:prstGeom>
        <a:noFill xmlns:a="http://schemas.openxmlformats.org/drawingml/2006/main"/>
        <a:ln xmlns:a="http://schemas.openxmlformats.org/drawingml/2006/main" w="12700"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00" i="0" u="none" strike="noStrike" kern="0" cap="none" spc="0" normalizeH="0" baseline="0" noProof="0" dirty="0" smtClean="0">
              <a:ln>
                <a:noFill/>
              </a:ln>
              <a:solidFill>
                <a:srgbClr val="FF9933"/>
              </a:solidFill>
              <a:effectLst/>
              <a:uLnTx/>
              <a:uFillTx/>
            </a:rPr>
            <a:t>13.23</a:t>
          </a:r>
          <a:r>
            <a:rPr kumimoji="0" lang="zh-CN" altLang="en-US" sz="900" i="0" u="none" strike="noStrike" kern="0" cap="none" spc="0" normalizeH="0" baseline="0" noProof="0" dirty="0" smtClean="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cdr:txBody>
    </cdr:sp>
  </cdr:relSizeAnchor>
  <cdr:relSizeAnchor xmlns:cdr="http://schemas.openxmlformats.org/drawingml/2006/chartDrawing">
    <cdr:from>
      <cdr:x>0.48294</cdr:x>
      <cdr:y>0.54416</cdr:y>
    </cdr:from>
    <cdr:to>
      <cdr:x>0.56009</cdr:x>
      <cdr:y>0.64334</cdr:y>
    </cdr:to>
    <cdr:sp macro="" textlink="">
      <cdr:nvSpPr>
        <cdr:cNvPr id="8" name="Oval 178"/>
        <cdr:cNvSpPr>
          <a:spLocks xmlns:a="http://schemas.openxmlformats.org/drawingml/2006/main" noChangeArrowheads="1"/>
        </cdr:cNvSpPr>
      </cdr:nvSpPr>
      <cdr:spPr bwMode="auto">
        <a:xfrm xmlns:a="http://schemas.openxmlformats.org/drawingml/2006/main">
          <a:off x="3894677" y="1567893"/>
          <a:ext cx="622176" cy="285769"/>
        </a:xfrm>
        <a:prstGeom xmlns:a="http://schemas.openxmlformats.org/drawingml/2006/main" prst="ellipse">
          <a:avLst/>
        </a:prstGeom>
        <a:noFill xmlns:a="http://schemas.openxmlformats.org/drawingml/2006/main"/>
        <a:ln xmlns:a="http://schemas.openxmlformats.org/drawingml/2006/main" w="12700"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00" i="0" u="none" strike="noStrike" kern="0" cap="none" spc="0" normalizeH="0" baseline="0" noProof="0" dirty="0" smtClean="0">
              <a:ln>
                <a:noFill/>
              </a:ln>
              <a:solidFill>
                <a:srgbClr val="FF9933"/>
              </a:solidFill>
              <a:effectLst/>
              <a:uLnTx/>
              <a:uFillTx/>
            </a:rPr>
            <a:t>13.28</a:t>
          </a:r>
          <a:r>
            <a:rPr kumimoji="0" lang="zh-CN" altLang="en-US" sz="900" i="0" u="none" strike="noStrike" kern="0" cap="none" spc="0" normalizeH="0" baseline="0" noProof="0" dirty="0" smtClean="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cdr:txBody>
    </cdr:sp>
  </cdr:relSizeAnchor>
</c:userShapes>
</file>

<file path=ppt/drawings/drawing2.xml><?xml version="1.0" encoding="utf-8"?>
<c:userShapes xmlns:c="http://schemas.openxmlformats.org/drawingml/2006/chart">
  <cdr:relSizeAnchor xmlns:cdr="http://schemas.openxmlformats.org/drawingml/2006/chartDrawing">
    <cdr:from>
      <cdr:x>0.01887</cdr:x>
      <cdr:y>0.50136</cdr:y>
    </cdr:from>
    <cdr:to>
      <cdr:x>0.10887</cdr:x>
      <cdr:y>0.57242</cdr:y>
    </cdr:to>
    <cdr:sp macro="" textlink="">
      <cdr:nvSpPr>
        <cdr:cNvPr id="25" name="Oval 178"/>
        <cdr:cNvSpPr>
          <a:spLocks xmlns:a="http://schemas.openxmlformats.org/drawingml/2006/main" noChangeArrowheads="1"/>
        </cdr:cNvSpPr>
      </cdr:nvSpPr>
      <cdr:spPr bwMode="auto">
        <a:xfrm xmlns:a="http://schemas.openxmlformats.org/drawingml/2006/main">
          <a:off x="150945" y="1450842"/>
          <a:ext cx="719977" cy="205634"/>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eaLnBrk="1" fontAlgn="auto" hangingPunct="1">
            <a:lnSpc>
              <a:spcPct val="100000"/>
            </a:lnSpc>
            <a:spcBef>
              <a:spcPts val="0"/>
            </a:spcBef>
            <a:spcAft>
              <a:spcPts val="0"/>
            </a:spcAft>
          </a:pPr>
          <a:r>
            <a:rPr lang="en-US" altLang="en-US" sz="900" kern="0" dirty="0" smtClean="0">
              <a:solidFill>
                <a:srgbClr val="FF9933"/>
              </a:solidFill>
            </a:rPr>
            <a:t>￥</a:t>
          </a:r>
          <a:r>
            <a:rPr lang="en-US" altLang="zh-CN" sz="900" kern="0" dirty="0" smtClean="0">
              <a:solidFill>
                <a:srgbClr val="FF9933"/>
              </a:solidFill>
            </a:rPr>
            <a:t>15104</a:t>
          </a:r>
          <a:endParaRPr lang="zh-HK" altLang="en-US" sz="900" kern="0" dirty="0">
            <a:solidFill>
              <a:srgbClr val="FF9933"/>
            </a:solidFill>
          </a:endParaRPr>
        </a:p>
      </cdr:txBody>
    </cdr:sp>
  </cdr:relSizeAnchor>
  <cdr:relSizeAnchor xmlns:cdr="http://schemas.openxmlformats.org/drawingml/2006/chartDrawing">
    <cdr:from>
      <cdr:x>0.09088</cdr:x>
      <cdr:y>0.49034</cdr:y>
    </cdr:from>
    <cdr:to>
      <cdr:x>0.18088</cdr:x>
      <cdr:y>0.5614</cdr:y>
    </cdr:to>
    <cdr:sp macro="" textlink="">
      <cdr:nvSpPr>
        <cdr:cNvPr id="26" name="Oval 178"/>
        <cdr:cNvSpPr>
          <a:spLocks xmlns:a="http://schemas.openxmlformats.org/drawingml/2006/main" noChangeArrowheads="1"/>
        </cdr:cNvSpPr>
      </cdr:nvSpPr>
      <cdr:spPr bwMode="auto">
        <a:xfrm xmlns:a="http://schemas.openxmlformats.org/drawingml/2006/main">
          <a:off x="727009" y="1418957"/>
          <a:ext cx="719977" cy="205634"/>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eaLnBrk="1" fontAlgn="auto" hangingPunct="1">
            <a:lnSpc>
              <a:spcPct val="100000"/>
            </a:lnSpc>
            <a:spcBef>
              <a:spcPts val="0"/>
            </a:spcBef>
            <a:spcAft>
              <a:spcPts val="0"/>
            </a:spcAft>
          </a:pPr>
          <a:r>
            <a:rPr lang="en-US" altLang="en-US" sz="900" kern="0" dirty="0" smtClean="0">
              <a:solidFill>
                <a:srgbClr val="FF9933"/>
              </a:solidFill>
            </a:rPr>
            <a:t>￥</a:t>
          </a:r>
          <a:r>
            <a:rPr lang="en-US" altLang="zh-CN" sz="900" kern="0" dirty="0" smtClean="0">
              <a:solidFill>
                <a:srgbClr val="FF9933"/>
              </a:solidFill>
            </a:rPr>
            <a:t>14641</a:t>
          </a:r>
          <a:endParaRPr lang="zh-HK" altLang="en-US" sz="900" kern="0" dirty="0">
            <a:solidFill>
              <a:srgbClr val="FF9933"/>
            </a:solidFill>
          </a:endParaRPr>
        </a:p>
      </cdr:txBody>
    </cdr:sp>
  </cdr:relSizeAnchor>
  <cdr:relSizeAnchor xmlns:cdr="http://schemas.openxmlformats.org/drawingml/2006/chartDrawing">
    <cdr:from>
      <cdr:x>0.16577</cdr:x>
      <cdr:y>0.5969</cdr:y>
    </cdr:from>
    <cdr:to>
      <cdr:x>0.25577</cdr:x>
      <cdr:y>0.66796</cdr:y>
    </cdr:to>
    <cdr:sp macro="" textlink="">
      <cdr:nvSpPr>
        <cdr:cNvPr id="4" name="Oval 178"/>
        <cdr:cNvSpPr>
          <a:spLocks xmlns:a="http://schemas.openxmlformats.org/drawingml/2006/main" noChangeArrowheads="1"/>
        </cdr:cNvSpPr>
      </cdr:nvSpPr>
      <cdr:spPr bwMode="auto">
        <a:xfrm xmlns:a="http://schemas.openxmlformats.org/drawingml/2006/main">
          <a:off x="1326141" y="1727313"/>
          <a:ext cx="719977" cy="205633"/>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eaLnBrk="1" fontAlgn="auto" hangingPunct="1">
            <a:lnSpc>
              <a:spcPct val="100000"/>
            </a:lnSpc>
            <a:spcBef>
              <a:spcPts val="0"/>
            </a:spcBef>
            <a:spcAft>
              <a:spcPts val="0"/>
            </a:spcAft>
          </a:pPr>
          <a:r>
            <a:rPr lang="en-US" altLang="en-US" sz="900" kern="0" dirty="0" smtClean="0">
              <a:solidFill>
                <a:srgbClr val="FF9933"/>
              </a:solidFill>
            </a:rPr>
            <a:t>￥</a:t>
          </a:r>
          <a:r>
            <a:rPr lang="en-US" altLang="zh-CN" sz="900" kern="0" dirty="0" smtClean="0">
              <a:solidFill>
                <a:srgbClr val="FF9933"/>
              </a:solidFill>
            </a:rPr>
            <a:t>16098</a:t>
          </a:r>
          <a:endParaRPr lang="zh-HK" altLang="en-US" sz="900" kern="0" dirty="0">
            <a:solidFill>
              <a:srgbClr val="FF9933"/>
            </a:solidFill>
          </a:endParaRPr>
        </a:p>
      </cdr:txBody>
    </cdr:sp>
  </cdr:relSizeAnchor>
  <cdr:relSizeAnchor xmlns:cdr="http://schemas.openxmlformats.org/drawingml/2006/chartDrawing">
    <cdr:from>
      <cdr:x>0.23444</cdr:x>
      <cdr:y>0.63243</cdr:y>
    </cdr:from>
    <cdr:to>
      <cdr:x>0.32444</cdr:x>
      <cdr:y>0.70349</cdr:y>
    </cdr:to>
    <cdr:sp macro="" textlink="">
      <cdr:nvSpPr>
        <cdr:cNvPr id="5" name="Oval 178"/>
        <cdr:cNvSpPr>
          <a:spLocks xmlns:a="http://schemas.openxmlformats.org/drawingml/2006/main" noChangeArrowheads="1"/>
        </cdr:cNvSpPr>
      </cdr:nvSpPr>
      <cdr:spPr bwMode="auto">
        <a:xfrm xmlns:a="http://schemas.openxmlformats.org/drawingml/2006/main">
          <a:off x="1875421" y="1830130"/>
          <a:ext cx="719977" cy="205633"/>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eaLnBrk="1" fontAlgn="auto" hangingPunct="1">
            <a:lnSpc>
              <a:spcPct val="100000"/>
            </a:lnSpc>
            <a:spcBef>
              <a:spcPts val="0"/>
            </a:spcBef>
            <a:spcAft>
              <a:spcPts val="0"/>
            </a:spcAft>
          </a:pPr>
          <a:r>
            <a:rPr lang="en-US" altLang="en-US" sz="900" kern="0" dirty="0" smtClean="0">
              <a:solidFill>
                <a:srgbClr val="FF9933"/>
              </a:solidFill>
            </a:rPr>
            <a:t>￥</a:t>
          </a:r>
          <a:r>
            <a:rPr lang="en-US" altLang="zh-CN" sz="900" kern="0" dirty="0" smtClean="0">
              <a:solidFill>
                <a:srgbClr val="FF9933"/>
              </a:solidFill>
            </a:rPr>
            <a:t>16797</a:t>
          </a:r>
          <a:endParaRPr lang="zh-HK" altLang="en-US" sz="900" kern="0" dirty="0">
            <a:solidFill>
              <a:srgbClr val="FF9933"/>
            </a:solidFill>
          </a:endParaRPr>
        </a:p>
      </cdr:txBody>
    </cdr:sp>
  </cdr:relSizeAnchor>
  <cdr:relSizeAnchor xmlns:cdr="http://schemas.openxmlformats.org/drawingml/2006/chartDrawing">
    <cdr:from>
      <cdr:x>0.31591</cdr:x>
      <cdr:y>0.64999</cdr:y>
    </cdr:from>
    <cdr:to>
      <cdr:x>0.40591</cdr:x>
      <cdr:y>0.72105</cdr:y>
    </cdr:to>
    <cdr:sp macro="" textlink="">
      <cdr:nvSpPr>
        <cdr:cNvPr id="6" name="Oval 178"/>
        <cdr:cNvSpPr>
          <a:spLocks xmlns:a="http://schemas.openxmlformats.org/drawingml/2006/main" noChangeArrowheads="1"/>
        </cdr:cNvSpPr>
      </cdr:nvSpPr>
      <cdr:spPr bwMode="auto">
        <a:xfrm xmlns:a="http://schemas.openxmlformats.org/drawingml/2006/main">
          <a:off x="2527209" y="1880930"/>
          <a:ext cx="719977" cy="205633"/>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eaLnBrk="1" fontAlgn="auto" hangingPunct="1">
            <a:lnSpc>
              <a:spcPct val="100000"/>
            </a:lnSpc>
            <a:spcBef>
              <a:spcPts val="0"/>
            </a:spcBef>
            <a:spcAft>
              <a:spcPts val="0"/>
            </a:spcAft>
          </a:pPr>
          <a:r>
            <a:rPr lang="en-US" altLang="en-US" sz="900" kern="0" dirty="0" smtClean="0">
              <a:solidFill>
                <a:srgbClr val="FF9933"/>
              </a:solidFill>
            </a:rPr>
            <a:t>￥</a:t>
          </a:r>
          <a:r>
            <a:rPr lang="en-US" altLang="zh-CN" sz="900" kern="0" dirty="0" smtClean="0">
              <a:solidFill>
                <a:srgbClr val="FF9933"/>
              </a:solidFill>
            </a:rPr>
            <a:t>16983</a:t>
          </a:r>
          <a:endParaRPr lang="zh-HK" altLang="en-US" sz="900" kern="0" dirty="0">
            <a:solidFill>
              <a:srgbClr val="FF9933"/>
            </a:solidFill>
          </a:endParaRPr>
        </a:p>
      </cdr:txBody>
    </cdr:sp>
  </cdr:relSizeAnchor>
  <cdr:relSizeAnchor xmlns:cdr="http://schemas.openxmlformats.org/drawingml/2006/chartDrawing">
    <cdr:from>
      <cdr:x>0.38792</cdr:x>
      <cdr:y>0.6904</cdr:y>
    </cdr:from>
    <cdr:to>
      <cdr:x>0.47792</cdr:x>
      <cdr:y>0.76146</cdr:y>
    </cdr:to>
    <cdr:sp macro="" textlink="">
      <cdr:nvSpPr>
        <cdr:cNvPr id="7" name="Oval 178"/>
        <cdr:cNvSpPr>
          <a:spLocks xmlns:a="http://schemas.openxmlformats.org/drawingml/2006/main" noChangeArrowheads="1"/>
        </cdr:cNvSpPr>
      </cdr:nvSpPr>
      <cdr:spPr bwMode="auto">
        <a:xfrm xmlns:a="http://schemas.openxmlformats.org/drawingml/2006/main">
          <a:off x="3103273" y="1997892"/>
          <a:ext cx="719977" cy="205633"/>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eaLnBrk="1" fontAlgn="auto" hangingPunct="1">
            <a:lnSpc>
              <a:spcPct val="100000"/>
            </a:lnSpc>
            <a:spcBef>
              <a:spcPts val="0"/>
            </a:spcBef>
            <a:spcAft>
              <a:spcPts val="0"/>
            </a:spcAft>
          </a:pPr>
          <a:r>
            <a:rPr lang="en-US" altLang="en-US" sz="900" kern="0" dirty="0" smtClean="0">
              <a:solidFill>
                <a:srgbClr val="FF9933"/>
              </a:solidFill>
            </a:rPr>
            <a:t>￥</a:t>
          </a:r>
          <a:r>
            <a:rPr lang="en-US" altLang="zh-CN" sz="900" kern="0" dirty="0" smtClean="0">
              <a:solidFill>
                <a:srgbClr val="FF9933"/>
              </a:solidFill>
            </a:rPr>
            <a:t>17733</a:t>
          </a:r>
          <a:endParaRPr lang="zh-HK" altLang="en-US" sz="900" kern="0" dirty="0">
            <a:solidFill>
              <a:srgbClr val="FF9933"/>
            </a:solidFill>
          </a:endParaRPr>
        </a:p>
      </cdr:txBody>
    </cdr:sp>
  </cdr:relSizeAnchor>
  <cdr:relSizeAnchor xmlns:cdr="http://schemas.openxmlformats.org/drawingml/2006/chartDrawing">
    <cdr:from>
      <cdr:x>0.47693</cdr:x>
      <cdr:y>0.79737</cdr:y>
    </cdr:from>
    <cdr:to>
      <cdr:x>0.56693</cdr:x>
      <cdr:y>0.86843</cdr:y>
    </cdr:to>
    <cdr:sp macro="" textlink="">
      <cdr:nvSpPr>
        <cdr:cNvPr id="8" name="Oval 178"/>
        <cdr:cNvSpPr>
          <a:spLocks xmlns:a="http://schemas.openxmlformats.org/drawingml/2006/main" noChangeArrowheads="1"/>
        </cdr:cNvSpPr>
      </cdr:nvSpPr>
      <cdr:spPr bwMode="auto">
        <a:xfrm xmlns:a="http://schemas.openxmlformats.org/drawingml/2006/main">
          <a:off x="3815345" y="2307425"/>
          <a:ext cx="719977" cy="205634"/>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eaLnBrk="1" fontAlgn="auto" hangingPunct="1">
            <a:lnSpc>
              <a:spcPct val="100000"/>
            </a:lnSpc>
            <a:spcBef>
              <a:spcPts val="0"/>
            </a:spcBef>
            <a:spcAft>
              <a:spcPts val="0"/>
            </a:spcAft>
          </a:pPr>
          <a:r>
            <a:rPr lang="en-US" altLang="en-US" sz="900" kern="0" dirty="0" smtClean="0">
              <a:solidFill>
                <a:srgbClr val="FF9933"/>
              </a:solidFill>
            </a:rPr>
            <a:t>￥</a:t>
          </a:r>
          <a:r>
            <a:rPr lang="en-US" altLang="zh-CN" sz="900" kern="0" dirty="0" smtClean="0">
              <a:solidFill>
                <a:srgbClr val="FF9933"/>
              </a:solidFill>
            </a:rPr>
            <a:t>18739</a:t>
          </a:r>
          <a:endParaRPr lang="zh-HK" altLang="en-US" sz="900" kern="0" dirty="0">
            <a:solidFill>
              <a:srgbClr val="FF9933"/>
            </a:solidFill>
          </a:endParaRPr>
        </a:p>
      </cdr:txBody>
    </cdr:sp>
  </cdr:relSizeAnchor>
</c:userShapes>
</file>

<file path=ppt/drawings/drawing20.xml><?xml version="1.0" encoding="utf-8"?>
<c:userShapes xmlns:c="http://schemas.openxmlformats.org/drawingml/2006/chart">
  <cdr:relSizeAnchor xmlns:cdr="http://schemas.openxmlformats.org/drawingml/2006/chartDrawing">
    <cdr:from>
      <cdr:x>0.01802</cdr:x>
      <cdr:y>0.52007</cdr:y>
    </cdr:from>
    <cdr:to>
      <cdr:x>0.10798</cdr:x>
      <cdr:y>0.61925</cdr:y>
    </cdr:to>
    <cdr:sp macro="" textlink="">
      <cdr:nvSpPr>
        <cdr:cNvPr id="15" name="Oval 178"/>
        <cdr:cNvSpPr>
          <a:spLocks xmlns:a="http://schemas.openxmlformats.org/drawingml/2006/main" noChangeArrowheads="1"/>
        </cdr:cNvSpPr>
      </cdr:nvSpPr>
      <cdr:spPr bwMode="auto">
        <a:xfrm xmlns:a="http://schemas.openxmlformats.org/drawingml/2006/main" rot="10800000" flipV="1">
          <a:off x="144264" y="1498476"/>
          <a:ext cx="720136" cy="285769"/>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l" eaLnBrk="1" fontAlgn="auto" hangingPunct="1">
            <a:lnSpc>
              <a:spcPct val="100000"/>
            </a:lnSpc>
            <a:spcBef>
              <a:spcPts val="0"/>
            </a:spcBef>
            <a:spcAft>
              <a:spcPts val="0"/>
            </a:spcAft>
          </a:pPr>
          <a:r>
            <a:rPr lang="en-US" altLang="en-US" sz="900" kern="0" dirty="0" smtClean="0">
              <a:solidFill>
                <a:srgbClr val="FF9933"/>
              </a:solidFill>
            </a:rPr>
            <a:t>￥</a:t>
          </a:r>
          <a:r>
            <a:rPr lang="en-US" altLang="en-US" sz="900" dirty="0" smtClean="0">
              <a:solidFill>
                <a:srgbClr val="FF9933"/>
              </a:solidFill>
            </a:rPr>
            <a:t>19742</a:t>
          </a:r>
        </a:p>
      </cdr:txBody>
    </cdr:sp>
  </cdr:relSizeAnchor>
  <cdr:relSizeAnchor xmlns:cdr="http://schemas.openxmlformats.org/drawingml/2006/chartDrawing">
    <cdr:from>
      <cdr:x>0.08998</cdr:x>
      <cdr:y>0.46882</cdr:y>
    </cdr:from>
    <cdr:to>
      <cdr:x>0.17994</cdr:x>
      <cdr:y>0.568</cdr:y>
    </cdr:to>
    <cdr:sp macro="" textlink="">
      <cdr:nvSpPr>
        <cdr:cNvPr id="17" name="Oval 178"/>
        <cdr:cNvSpPr>
          <a:spLocks xmlns:a="http://schemas.openxmlformats.org/drawingml/2006/main" noChangeArrowheads="1"/>
        </cdr:cNvSpPr>
      </cdr:nvSpPr>
      <cdr:spPr bwMode="auto">
        <a:xfrm xmlns:a="http://schemas.openxmlformats.org/drawingml/2006/main" rot="10800000" flipV="1">
          <a:off x="720328" y="1350828"/>
          <a:ext cx="720136" cy="285769"/>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l" eaLnBrk="1" fontAlgn="auto" hangingPunct="1">
            <a:lnSpc>
              <a:spcPct val="100000"/>
            </a:lnSpc>
            <a:spcBef>
              <a:spcPts val="0"/>
            </a:spcBef>
            <a:spcAft>
              <a:spcPts val="0"/>
            </a:spcAft>
          </a:pPr>
          <a:r>
            <a:rPr lang="en-US" altLang="en-US" sz="900" kern="0" dirty="0" smtClean="0">
              <a:solidFill>
                <a:srgbClr val="FF9933"/>
              </a:solidFill>
            </a:rPr>
            <a:t>￥</a:t>
          </a:r>
          <a:r>
            <a:rPr lang="en-US" altLang="en-US" sz="900" dirty="0" smtClean="0">
              <a:solidFill>
                <a:srgbClr val="FF9933"/>
              </a:solidFill>
            </a:rPr>
            <a:t>17954</a:t>
          </a:r>
        </a:p>
      </cdr:txBody>
    </cdr:sp>
  </cdr:relSizeAnchor>
  <cdr:relSizeAnchor xmlns:cdr="http://schemas.openxmlformats.org/drawingml/2006/chartDrawing">
    <cdr:from>
      <cdr:x>0.17094</cdr:x>
      <cdr:y>0.49031</cdr:y>
    </cdr:from>
    <cdr:to>
      <cdr:x>0.2609</cdr:x>
      <cdr:y>0.58949</cdr:y>
    </cdr:to>
    <cdr:sp macro="" textlink="">
      <cdr:nvSpPr>
        <cdr:cNvPr id="4" name="Oval 178"/>
        <cdr:cNvSpPr>
          <a:spLocks xmlns:a="http://schemas.openxmlformats.org/drawingml/2006/main" noChangeArrowheads="1"/>
        </cdr:cNvSpPr>
      </cdr:nvSpPr>
      <cdr:spPr bwMode="auto">
        <a:xfrm xmlns:a="http://schemas.openxmlformats.org/drawingml/2006/main" rot="10800000" flipV="1">
          <a:off x="1368400" y="1412742"/>
          <a:ext cx="720136" cy="285768"/>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l" eaLnBrk="1" fontAlgn="auto" hangingPunct="1">
            <a:lnSpc>
              <a:spcPct val="100000"/>
            </a:lnSpc>
            <a:spcBef>
              <a:spcPts val="0"/>
            </a:spcBef>
            <a:spcAft>
              <a:spcPts val="0"/>
            </a:spcAft>
          </a:pPr>
          <a:r>
            <a:rPr lang="en-US" altLang="en-US" sz="900" kern="0" dirty="0" smtClean="0">
              <a:solidFill>
                <a:srgbClr val="FF9933"/>
              </a:solidFill>
            </a:rPr>
            <a:t>￥</a:t>
          </a:r>
          <a:r>
            <a:rPr lang="en-US" altLang="en-US" sz="900" dirty="0" smtClean="0">
              <a:solidFill>
                <a:srgbClr val="FF9933"/>
              </a:solidFill>
            </a:rPr>
            <a:t>18029</a:t>
          </a:r>
        </a:p>
      </cdr:txBody>
    </cdr:sp>
  </cdr:relSizeAnchor>
  <cdr:relSizeAnchor xmlns:cdr="http://schemas.openxmlformats.org/drawingml/2006/chartDrawing">
    <cdr:from>
      <cdr:x>0.25192</cdr:x>
      <cdr:y>0.50775</cdr:y>
    </cdr:from>
    <cdr:to>
      <cdr:x>0.34188</cdr:x>
      <cdr:y>0.60693</cdr:y>
    </cdr:to>
    <cdr:sp macro="" textlink="">
      <cdr:nvSpPr>
        <cdr:cNvPr id="5" name="Oval 178"/>
        <cdr:cNvSpPr>
          <a:spLocks xmlns:a="http://schemas.openxmlformats.org/drawingml/2006/main" noChangeArrowheads="1"/>
        </cdr:cNvSpPr>
      </cdr:nvSpPr>
      <cdr:spPr bwMode="auto">
        <a:xfrm xmlns:a="http://schemas.openxmlformats.org/drawingml/2006/main" rot="10800000" flipV="1">
          <a:off x="2016602" y="1462974"/>
          <a:ext cx="720136" cy="285769"/>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l" eaLnBrk="1" fontAlgn="auto" hangingPunct="1">
            <a:lnSpc>
              <a:spcPct val="100000"/>
            </a:lnSpc>
            <a:spcBef>
              <a:spcPts val="0"/>
            </a:spcBef>
            <a:spcAft>
              <a:spcPts val="0"/>
            </a:spcAft>
          </a:pPr>
          <a:r>
            <a:rPr lang="en-US" altLang="en-US" sz="900" kern="0" dirty="0" smtClean="0">
              <a:solidFill>
                <a:srgbClr val="FF9933"/>
              </a:solidFill>
            </a:rPr>
            <a:t>￥</a:t>
          </a:r>
          <a:r>
            <a:rPr lang="en-US" altLang="en-US" sz="900" dirty="0" smtClean="0">
              <a:solidFill>
                <a:srgbClr val="FF9933"/>
              </a:solidFill>
            </a:rPr>
            <a:t>18111</a:t>
          </a:r>
        </a:p>
      </cdr:txBody>
    </cdr:sp>
  </cdr:relSizeAnchor>
  <cdr:relSizeAnchor xmlns:cdr="http://schemas.openxmlformats.org/drawingml/2006/chartDrawing">
    <cdr:from>
      <cdr:x>0.32724</cdr:x>
      <cdr:y>0.52007</cdr:y>
    </cdr:from>
    <cdr:to>
      <cdr:x>0.4172</cdr:x>
      <cdr:y>0.61925</cdr:y>
    </cdr:to>
    <cdr:sp macro="" textlink="">
      <cdr:nvSpPr>
        <cdr:cNvPr id="6" name="Oval 178"/>
        <cdr:cNvSpPr>
          <a:spLocks xmlns:a="http://schemas.openxmlformats.org/drawingml/2006/main" noChangeArrowheads="1"/>
        </cdr:cNvSpPr>
      </cdr:nvSpPr>
      <cdr:spPr bwMode="auto">
        <a:xfrm xmlns:a="http://schemas.openxmlformats.org/drawingml/2006/main" rot="10800000" flipV="1">
          <a:off x="2619579" y="1498476"/>
          <a:ext cx="720136" cy="285769"/>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l" eaLnBrk="1" fontAlgn="auto" hangingPunct="1">
            <a:lnSpc>
              <a:spcPct val="100000"/>
            </a:lnSpc>
            <a:spcBef>
              <a:spcPts val="0"/>
            </a:spcBef>
            <a:spcAft>
              <a:spcPts val="0"/>
            </a:spcAft>
          </a:pPr>
          <a:r>
            <a:rPr lang="en-US" altLang="en-US" sz="900" kern="0" dirty="0" smtClean="0">
              <a:solidFill>
                <a:srgbClr val="FF9933"/>
              </a:solidFill>
            </a:rPr>
            <a:t>￥</a:t>
          </a:r>
          <a:r>
            <a:rPr lang="en-US" altLang="en-US" sz="900" dirty="0" smtClean="0">
              <a:solidFill>
                <a:srgbClr val="FF9933"/>
              </a:solidFill>
            </a:rPr>
            <a:t>19064</a:t>
          </a:r>
        </a:p>
      </cdr:txBody>
    </cdr:sp>
  </cdr:relSizeAnchor>
  <cdr:relSizeAnchor xmlns:cdr="http://schemas.openxmlformats.org/drawingml/2006/chartDrawing">
    <cdr:from>
      <cdr:x>0.39582</cdr:x>
      <cdr:y>0.54431</cdr:y>
    </cdr:from>
    <cdr:to>
      <cdr:x>0.48578</cdr:x>
      <cdr:y>0.64349</cdr:y>
    </cdr:to>
    <cdr:sp macro="" textlink="">
      <cdr:nvSpPr>
        <cdr:cNvPr id="7" name="Oval 178"/>
        <cdr:cNvSpPr>
          <a:spLocks xmlns:a="http://schemas.openxmlformats.org/drawingml/2006/main" noChangeArrowheads="1"/>
        </cdr:cNvSpPr>
      </cdr:nvSpPr>
      <cdr:spPr bwMode="auto">
        <a:xfrm xmlns:a="http://schemas.openxmlformats.org/drawingml/2006/main" rot="10800000" flipV="1">
          <a:off x="3168600" y="1568317"/>
          <a:ext cx="720136" cy="285768"/>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l" eaLnBrk="1" fontAlgn="auto" hangingPunct="1">
            <a:lnSpc>
              <a:spcPct val="100000"/>
            </a:lnSpc>
            <a:spcBef>
              <a:spcPts val="0"/>
            </a:spcBef>
            <a:spcAft>
              <a:spcPts val="0"/>
            </a:spcAft>
          </a:pPr>
          <a:r>
            <a:rPr lang="en-US" altLang="en-US" sz="900" kern="0" dirty="0" smtClean="0">
              <a:solidFill>
                <a:srgbClr val="FF9933"/>
              </a:solidFill>
            </a:rPr>
            <a:t>￥</a:t>
          </a:r>
          <a:r>
            <a:rPr lang="en-US" altLang="en-US" sz="900" dirty="0" smtClean="0">
              <a:solidFill>
                <a:srgbClr val="FF9933"/>
              </a:solidFill>
            </a:rPr>
            <a:t>19939</a:t>
          </a:r>
        </a:p>
      </cdr:txBody>
    </cdr:sp>
  </cdr:relSizeAnchor>
  <cdr:relSizeAnchor xmlns:cdr="http://schemas.openxmlformats.org/drawingml/2006/chartDrawing">
    <cdr:from>
      <cdr:x>0.47604</cdr:x>
      <cdr:y>0.5939</cdr:y>
    </cdr:from>
    <cdr:to>
      <cdr:x>0.566</cdr:x>
      <cdr:y>0.69308</cdr:y>
    </cdr:to>
    <cdr:sp macro="" textlink="">
      <cdr:nvSpPr>
        <cdr:cNvPr id="8" name="Oval 178"/>
        <cdr:cNvSpPr>
          <a:spLocks xmlns:a="http://schemas.openxmlformats.org/drawingml/2006/main" noChangeArrowheads="1"/>
        </cdr:cNvSpPr>
      </cdr:nvSpPr>
      <cdr:spPr bwMode="auto">
        <a:xfrm xmlns:a="http://schemas.openxmlformats.org/drawingml/2006/main" rot="10800000" flipV="1">
          <a:off x="3810771" y="1711201"/>
          <a:ext cx="720135" cy="285768"/>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l" eaLnBrk="1" fontAlgn="auto" hangingPunct="1">
            <a:lnSpc>
              <a:spcPct val="100000"/>
            </a:lnSpc>
            <a:spcBef>
              <a:spcPts val="0"/>
            </a:spcBef>
            <a:spcAft>
              <a:spcPts val="0"/>
            </a:spcAft>
          </a:pPr>
          <a:r>
            <a:rPr lang="en-US" altLang="en-US" sz="900" kern="0" dirty="0" smtClean="0">
              <a:solidFill>
                <a:srgbClr val="FF9933"/>
              </a:solidFill>
            </a:rPr>
            <a:t>￥</a:t>
          </a:r>
          <a:r>
            <a:rPr lang="en-US" altLang="en-US" sz="900" dirty="0" smtClean="0">
              <a:solidFill>
                <a:srgbClr val="FF9933"/>
              </a:solidFill>
            </a:rPr>
            <a:t>20792</a:t>
          </a:r>
        </a:p>
      </cdr:txBody>
    </cdr:sp>
  </cdr:relSizeAnchor>
</c:userShapes>
</file>

<file path=ppt/drawings/drawing3.xml><?xml version="1.0" encoding="utf-8"?>
<c:userShapes xmlns:c="http://schemas.openxmlformats.org/drawingml/2006/chart">
  <cdr:relSizeAnchor xmlns:cdr="http://schemas.openxmlformats.org/drawingml/2006/chartDrawing">
    <cdr:from>
      <cdr:x>0.09445</cdr:x>
      <cdr:y>0.55614</cdr:y>
    </cdr:from>
    <cdr:to>
      <cdr:x>0.16508</cdr:x>
      <cdr:y>0.62516</cdr:y>
    </cdr:to>
    <cdr:sp macro="" textlink="">
      <cdr:nvSpPr>
        <cdr:cNvPr id="17" name="矩形 16"/>
        <cdr:cNvSpPr/>
      </cdr:nvSpPr>
      <cdr:spPr>
        <a:xfrm xmlns:a="http://schemas.openxmlformats.org/drawingml/2006/main">
          <a:off x="754911" y="1602408"/>
          <a:ext cx="564550" cy="198868"/>
        </a:xfrm>
        <a:prstGeom xmlns:a="http://schemas.openxmlformats.org/drawingml/2006/main" prst="rect">
          <a:avLst/>
        </a:prstGeom>
        <a:noFill xmlns:a="http://schemas.openxmlformats.org/drawingml/2006/main"/>
        <a:ln xmlns:a="http://schemas.openxmlformats.org/drawingml/2006/main">
          <a:no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rtlCol="0" anchor="ctr"/>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r>
            <a:rPr lang="en-US" altLang="zh-CN" sz="900" dirty="0" smtClean="0">
              <a:solidFill>
                <a:srgbClr val="FF9933"/>
              </a:solidFill>
            </a:rPr>
            <a:t>3.53</a:t>
          </a:r>
          <a:r>
            <a:rPr lang="zh-CN" altLang="en-US" sz="900" dirty="0" smtClean="0">
              <a:solidFill>
                <a:srgbClr val="FF9933"/>
              </a:solidFill>
            </a:rPr>
            <a:t>万</a:t>
          </a:r>
          <a:endParaRPr lang="en-US" altLang="zh-CN" sz="900" dirty="0" smtClean="0">
            <a:solidFill>
              <a:srgbClr val="FF9933"/>
            </a:solidFill>
          </a:endParaRPr>
        </a:p>
      </cdr:txBody>
    </cdr:sp>
  </cdr:relSizeAnchor>
  <cdr:relSizeAnchor xmlns:cdr="http://schemas.openxmlformats.org/drawingml/2006/chartDrawing">
    <cdr:from>
      <cdr:x>0.02706</cdr:x>
      <cdr:y>0.52163</cdr:y>
    </cdr:from>
    <cdr:to>
      <cdr:x>0.09769</cdr:x>
      <cdr:y>0.59064</cdr:y>
    </cdr:to>
    <cdr:sp macro="" textlink="">
      <cdr:nvSpPr>
        <cdr:cNvPr id="13" name="矩形 12"/>
        <cdr:cNvSpPr/>
      </cdr:nvSpPr>
      <cdr:spPr>
        <a:xfrm xmlns:a="http://schemas.openxmlformats.org/drawingml/2006/main">
          <a:off x="216273" y="1502988"/>
          <a:ext cx="564550" cy="198839"/>
        </a:xfrm>
        <a:prstGeom xmlns:a="http://schemas.openxmlformats.org/drawingml/2006/main" prst="rect">
          <a:avLst/>
        </a:prstGeom>
        <a:noFill xmlns:a="http://schemas.openxmlformats.org/drawingml/2006/main"/>
        <a:ln xmlns:a="http://schemas.openxmlformats.org/drawingml/2006/main" w="12700" cap="flat" cmpd="sng" algn="ctr">
          <a:noFill/>
          <a:prstDash val="solid"/>
          <a:miter lim="800000"/>
        </a:ln>
        <a:effectLst xmlns:a="http://schemas.openxmlformats.org/drawingml/2006/mai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rtlCol="0" anchor="ctr"/>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r>
            <a:rPr lang="en-US" altLang="zh-CN" sz="900" dirty="0" smtClean="0">
              <a:solidFill>
                <a:srgbClr val="FF9933"/>
              </a:solidFill>
            </a:rPr>
            <a:t>3.66</a:t>
          </a:r>
          <a:r>
            <a:rPr lang="zh-CN" altLang="en-US" sz="900" dirty="0" smtClean="0">
              <a:solidFill>
                <a:srgbClr val="FF9933"/>
              </a:solidFill>
            </a:rPr>
            <a:t>万</a:t>
          </a:r>
          <a:endParaRPr lang="en-US" altLang="zh-CN" sz="900" dirty="0" smtClean="0">
            <a:solidFill>
              <a:srgbClr val="FF9933"/>
            </a:solidFill>
          </a:endParaRPr>
        </a:p>
      </cdr:txBody>
    </cdr:sp>
  </cdr:relSizeAnchor>
  <cdr:relSizeAnchor xmlns:cdr="http://schemas.openxmlformats.org/drawingml/2006/chartDrawing">
    <cdr:from>
      <cdr:x>0.18651</cdr:x>
      <cdr:y>0.71234</cdr:y>
    </cdr:from>
    <cdr:to>
      <cdr:x>0.25223</cdr:x>
      <cdr:y>0.78821</cdr:y>
    </cdr:to>
    <cdr:sp macro="" textlink="">
      <cdr:nvSpPr>
        <cdr:cNvPr id="5" name="矩形 4"/>
        <cdr:cNvSpPr/>
      </cdr:nvSpPr>
      <cdr:spPr>
        <a:xfrm xmlns:a="http://schemas.openxmlformats.org/drawingml/2006/main">
          <a:off x="1490763" y="2052464"/>
          <a:ext cx="525304" cy="218605"/>
        </a:xfrm>
        <a:prstGeom xmlns:a="http://schemas.openxmlformats.org/drawingml/2006/main" prst="rect">
          <a:avLst/>
        </a:prstGeom>
        <a:noFill xmlns:a="http://schemas.openxmlformats.org/drawingml/2006/main"/>
        <a:ln xmlns:a="http://schemas.openxmlformats.org/drawingml/2006/main">
          <a:no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rtlCol="0" anchor="ctr"/>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r>
            <a:rPr lang="en-US" altLang="zh-CN" sz="900" dirty="0" smtClean="0">
              <a:solidFill>
                <a:srgbClr val="FF9933"/>
              </a:solidFill>
            </a:rPr>
            <a:t>3.33</a:t>
          </a:r>
          <a:r>
            <a:rPr lang="zh-CN" altLang="en-US" sz="900" dirty="0" smtClean="0">
              <a:solidFill>
                <a:srgbClr val="FF9933"/>
              </a:solidFill>
            </a:rPr>
            <a:t>万</a:t>
          </a:r>
          <a:endParaRPr lang="en-US" altLang="zh-CN" sz="900" dirty="0" smtClean="0">
            <a:solidFill>
              <a:srgbClr val="FF9933"/>
            </a:solidFill>
          </a:endParaRPr>
        </a:p>
      </cdr:txBody>
    </cdr:sp>
  </cdr:relSizeAnchor>
  <cdr:relSizeAnchor xmlns:cdr="http://schemas.openxmlformats.org/drawingml/2006/chartDrawing">
    <cdr:from>
      <cdr:x>0.26008</cdr:x>
      <cdr:y>0.75004</cdr:y>
    </cdr:from>
    <cdr:to>
      <cdr:x>0.3258</cdr:x>
      <cdr:y>0.82591</cdr:y>
    </cdr:to>
    <cdr:sp macro="" textlink="">
      <cdr:nvSpPr>
        <cdr:cNvPr id="6" name="矩形 5"/>
        <cdr:cNvSpPr/>
      </cdr:nvSpPr>
      <cdr:spPr>
        <a:xfrm xmlns:a="http://schemas.openxmlformats.org/drawingml/2006/main">
          <a:off x="2078836" y="2161109"/>
          <a:ext cx="525304" cy="218605"/>
        </a:xfrm>
        <a:prstGeom xmlns:a="http://schemas.openxmlformats.org/drawingml/2006/main" prst="rect">
          <a:avLst/>
        </a:prstGeom>
        <a:noFill xmlns:a="http://schemas.openxmlformats.org/drawingml/2006/main"/>
        <a:ln xmlns:a="http://schemas.openxmlformats.org/drawingml/2006/main">
          <a:no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rtlCol="0" anchor="ctr"/>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r>
            <a:rPr lang="en-US" altLang="zh-CN" sz="900" dirty="0" smtClean="0">
              <a:solidFill>
                <a:srgbClr val="FF9933"/>
              </a:solidFill>
            </a:rPr>
            <a:t>3.31</a:t>
          </a:r>
          <a:r>
            <a:rPr lang="zh-CN" altLang="en-US" sz="900" dirty="0" smtClean="0">
              <a:solidFill>
                <a:srgbClr val="FF9933"/>
              </a:solidFill>
            </a:rPr>
            <a:t>万</a:t>
          </a:r>
          <a:endParaRPr lang="en-US" altLang="zh-CN" sz="900" dirty="0" smtClean="0">
            <a:solidFill>
              <a:srgbClr val="FF9933"/>
            </a:solidFill>
          </a:endParaRPr>
        </a:p>
      </cdr:txBody>
    </cdr:sp>
  </cdr:relSizeAnchor>
  <cdr:relSizeAnchor xmlns:cdr="http://schemas.openxmlformats.org/drawingml/2006/chartDrawing">
    <cdr:from>
      <cdr:x>0.34237</cdr:x>
      <cdr:y>0.75004</cdr:y>
    </cdr:from>
    <cdr:to>
      <cdr:x>0.40809</cdr:x>
      <cdr:y>0.82591</cdr:y>
    </cdr:to>
    <cdr:sp macro="" textlink="">
      <cdr:nvSpPr>
        <cdr:cNvPr id="7" name="矩形 6"/>
        <cdr:cNvSpPr/>
      </cdr:nvSpPr>
      <cdr:spPr>
        <a:xfrm xmlns:a="http://schemas.openxmlformats.org/drawingml/2006/main">
          <a:off x="2736553" y="2161109"/>
          <a:ext cx="525304" cy="218605"/>
        </a:xfrm>
        <a:prstGeom xmlns:a="http://schemas.openxmlformats.org/drawingml/2006/main" prst="rect">
          <a:avLst/>
        </a:prstGeom>
        <a:noFill xmlns:a="http://schemas.openxmlformats.org/drawingml/2006/main"/>
        <a:ln xmlns:a="http://schemas.openxmlformats.org/drawingml/2006/main">
          <a:no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rtlCol="0" anchor="ctr"/>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r>
            <a:rPr lang="en-US" altLang="zh-CN" sz="900" dirty="0" smtClean="0">
              <a:solidFill>
                <a:srgbClr val="FF9933"/>
              </a:solidFill>
            </a:rPr>
            <a:t>3.25</a:t>
          </a:r>
          <a:r>
            <a:rPr lang="zh-CN" altLang="en-US" sz="900" dirty="0" smtClean="0">
              <a:solidFill>
                <a:srgbClr val="FF9933"/>
              </a:solidFill>
            </a:rPr>
            <a:t>万</a:t>
          </a:r>
          <a:endParaRPr lang="en-US" altLang="zh-CN" sz="900" dirty="0" smtClean="0">
            <a:solidFill>
              <a:srgbClr val="FF9933"/>
            </a:solidFill>
          </a:endParaRPr>
        </a:p>
      </cdr:txBody>
    </cdr:sp>
  </cdr:relSizeAnchor>
  <cdr:relSizeAnchor xmlns:cdr="http://schemas.openxmlformats.org/drawingml/2006/chartDrawing">
    <cdr:from>
      <cdr:x>0.41444</cdr:x>
      <cdr:y>0.70027</cdr:y>
    </cdr:from>
    <cdr:to>
      <cdr:x>0.48016</cdr:x>
      <cdr:y>0.77614</cdr:y>
    </cdr:to>
    <cdr:sp macro="" textlink="">
      <cdr:nvSpPr>
        <cdr:cNvPr id="8" name="矩形 7"/>
        <cdr:cNvSpPr/>
      </cdr:nvSpPr>
      <cdr:spPr>
        <a:xfrm xmlns:a="http://schemas.openxmlformats.org/drawingml/2006/main">
          <a:off x="3312617" y="2017701"/>
          <a:ext cx="525304" cy="218605"/>
        </a:xfrm>
        <a:prstGeom xmlns:a="http://schemas.openxmlformats.org/drawingml/2006/main" prst="rect">
          <a:avLst/>
        </a:prstGeom>
        <a:noFill xmlns:a="http://schemas.openxmlformats.org/drawingml/2006/main"/>
        <a:ln xmlns:a="http://schemas.openxmlformats.org/drawingml/2006/main">
          <a:no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rtlCol="0" anchor="ctr"/>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r>
            <a:rPr lang="en-US" altLang="zh-CN" sz="900" dirty="0" smtClean="0">
              <a:solidFill>
                <a:srgbClr val="FF9933"/>
              </a:solidFill>
            </a:rPr>
            <a:t>3.33</a:t>
          </a:r>
          <a:r>
            <a:rPr lang="zh-CN" altLang="en-US" sz="900" dirty="0" smtClean="0">
              <a:solidFill>
                <a:srgbClr val="FF9933"/>
              </a:solidFill>
            </a:rPr>
            <a:t>万</a:t>
          </a:r>
          <a:endParaRPr lang="en-US" altLang="zh-CN" sz="900" dirty="0" smtClean="0">
            <a:solidFill>
              <a:srgbClr val="FF9933"/>
            </a:solidFill>
          </a:endParaRPr>
        </a:p>
      </cdr:txBody>
    </cdr:sp>
  </cdr:relSizeAnchor>
  <cdr:relSizeAnchor xmlns:cdr="http://schemas.openxmlformats.org/drawingml/2006/chartDrawing">
    <cdr:from>
      <cdr:x>0.48888</cdr:x>
      <cdr:y>0.72505</cdr:y>
    </cdr:from>
    <cdr:to>
      <cdr:x>0.5546</cdr:x>
      <cdr:y>0.80092</cdr:y>
    </cdr:to>
    <cdr:sp macro="" textlink="">
      <cdr:nvSpPr>
        <cdr:cNvPr id="10" name="矩形 9"/>
        <cdr:cNvSpPr/>
      </cdr:nvSpPr>
      <cdr:spPr>
        <a:xfrm xmlns:a="http://schemas.openxmlformats.org/drawingml/2006/main">
          <a:off x="3907652" y="2089101"/>
          <a:ext cx="525304" cy="218605"/>
        </a:xfrm>
        <a:prstGeom xmlns:a="http://schemas.openxmlformats.org/drawingml/2006/main" prst="rect">
          <a:avLst/>
        </a:prstGeom>
        <a:noFill xmlns:a="http://schemas.openxmlformats.org/drawingml/2006/main"/>
        <a:ln xmlns:a="http://schemas.openxmlformats.org/drawingml/2006/main">
          <a:no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rtlCol="0" anchor="ctr"/>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r>
            <a:rPr lang="en-US" altLang="zh-CN" sz="900" dirty="0" smtClean="0">
              <a:solidFill>
                <a:srgbClr val="FF9933"/>
              </a:solidFill>
            </a:rPr>
            <a:t>3.30</a:t>
          </a:r>
          <a:r>
            <a:rPr lang="zh-CN" altLang="en-US" sz="900" dirty="0" smtClean="0">
              <a:solidFill>
                <a:srgbClr val="FF9933"/>
              </a:solidFill>
            </a:rPr>
            <a:t>万</a:t>
          </a:r>
          <a:endParaRPr lang="en-US" altLang="zh-CN" sz="900" dirty="0" smtClean="0">
            <a:solidFill>
              <a:srgbClr val="FF9933"/>
            </a:solidFill>
          </a:endParaRPr>
        </a:p>
      </cdr:txBody>
    </cdr:sp>
  </cdr:relSizeAnchor>
</c:userShapes>
</file>

<file path=ppt/drawings/drawing4.xml><?xml version="1.0" encoding="utf-8"?>
<c:userShapes xmlns:c="http://schemas.openxmlformats.org/drawingml/2006/chart">
  <cdr:relSizeAnchor xmlns:cdr="http://schemas.openxmlformats.org/drawingml/2006/chartDrawing">
    <cdr:from>
      <cdr:x>0.09082</cdr:x>
      <cdr:y>0.48437</cdr:y>
    </cdr:from>
    <cdr:to>
      <cdr:x>0.19833</cdr:x>
      <cdr:y>0.55574</cdr:y>
    </cdr:to>
    <cdr:sp macro="" textlink="">
      <cdr:nvSpPr>
        <cdr:cNvPr id="15" name="Oval 178"/>
        <cdr:cNvSpPr>
          <a:spLocks xmlns:a="http://schemas.openxmlformats.org/drawingml/2006/main" noChangeArrowheads="1"/>
        </cdr:cNvSpPr>
      </cdr:nvSpPr>
      <cdr:spPr bwMode="auto">
        <a:xfrm xmlns:a="http://schemas.openxmlformats.org/drawingml/2006/main">
          <a:off x="724108" y="1395610"/>
          <a:ext cx="857132" cy="205639"/>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Arial"/>
              <a:ea typeface="微软雅黑"/>
            </a:defRPr>
          </a:lvl1pPr>
          <a:lvl2pPr marL="457200" indent="0">
            <a:defRPr sz="1100">
              <a:latin typeface="Arial"/>
              <a:ea typeface="微软雅黑"/>
            </a:defRPr>
          </a:lvl2pPr>
          <a:lvl3pPr marL="914400" indent="0">
            <a:defRPr sz="1100">
              <a:latin typeface="Arial"/>
              <a:ea typeface="微软雅黑"/>
            </a:defRPr>
          </a:lvl3pPr>
          <a:lvl4pPr marL="1371600" indent="0">
            <a:defRPr sz="1100">
              <a:latin typeface="Arial"/>
              <a:ea typeface="微软雅黑"/>
            </a:defRPr>
          </a:lvl4pPr>
          <a:lvl5pPr marL="1828800" indent="0">
            <a:defRPr sz="1100">
              <a:latin typeface="Arial"/>
              <a:ea typeface="微软雅黑"/>
            </a:defRPr>
          </a:lvl5pPr>
          <a:lvl6pPr marL="2286000" indent="0">
            <a:defRPr sz="1100">
              <a:latin typeface="Arial"/>
              <a:ea typeface="微软雅黑"/>
            </a:defRPr>
          </a:lvl6pPr>
          <a:lvl7pPr marL="2743200" indent="0">
            <a:defRPr sz="1100">
              <a:latin typeface="Arial"/>
              <a:ea typeface="微软雅黑"/>
            </a:defRPr>
          </a:lvl7pPr>
          <a:lvl8pPr marL="3200400" indent="0">
            <a:defRPr sz="1100">
              <a:latin typeface="Arial"/>
              <a:ea typeface="微软雅黑"/>
            </a:defRPr>
          </a:lvl8pPr>
          <a:lvl9pPr marL="3657600" indent="0">
            <a:defRPr sz="1100">
              <a:latin typeface="Arial"/>
              <a:ea typeface="微软雅黑"/>
            </a:defRPr>
          </a:lvl9pPr>
        </a:lstStyle>
        <a:p xmlns:a="http://schemas.openxmlformats.org/drawingml/2006/main">
          <a:pPr eaLnBrk="1" fontAlgn="auto" hangingPunct="1">
            <a:lnSpc>
              <a:spcPct val="100000"/>
            </a:lnSpc>
            <a:spcBef>
              <a:spcPts val="0"/>
            </a:spcBef>
            <a:spcAft>
              <a:spcPts val="0"/>
            </a:spcAft>
          </a:pPr>
          <a:r>
            <a:rPr lang="en-US" altLang="en-US" sz="900" kern="0" dirty="0" smtClean="0">
              <a:solidFill>
                <a:srgbClr val="FF9933"/>
              </a:solidFill>
            </a:rPr>
            <a:t>￥</a:t>
          </a:r>
          <a:r>
            <a:rPr lang="en-US" altLang="en-US" sz="900" dirty="0" smtClean="0">
              <a:solidFill>
                <a:srgbClr val="FF9933"/>
              </a:solidFill>
            </a:rPr>
            <a:t>7732</a:t>
          </a:r>
          <a:endParaRPr lang="zh-HK" altLang="en-US" sz="900" kern="0" dirty="0">
            <a:solidFill>
              <a:srgbClr val="FF9933"/>
            </a:solidFill>
          </a:endParaRPr>
        </a:p>
      </cdr:txBody>
    </cdr:sp>
  </cdr:relSizeAnchor>
  <cdr:relSizeAnchor xmlns:cdr="http://schemas.openxmlformats.org/drawingml/2006/chartDrawing">
    <cdr:from>
      <cdr:x>0.00954</cdr:x>
      <cdr:y>0.46453</cdr:y>
    </cdr:from>
    <cdr:to>
      <cdr:x>0.08778</cdr:x>
      <cdr:y>0.53904</cdr:y>
    </cdr:to>
    <cdr:sp macro="" textlink="">
      <cdr:nvSpPr>
        <cdr:cNvPr id="16" name="Oval 178"/>
        <cdr:cNvSpPr>
          <a:spLocks xmlns:a="http://schemas.openxmlformats.org/drawingml/2006/main" noChangeArrowheads="1"/>
        </cdr:cNvSpPr>
      </cdr:nvSpPr>
      <cdr:spPr bwMode="auto">
        <a:xfrm xmlns:a="http://schemas.openxmlformats.org/drawingml/2006/main">
          <a:off x="76036" y="1338460"/>
          <a:ext cx="623775" cy="214686"/>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eaLnBrk="1" fontAlgn="auto" hangingPunct="1">
            <a:lnSpc>
              <a:spcPct val="100000"/>
            </a:lnSpc>
            <a:spcBef>
              <a:spcPts val="0"/>
            </a:spcBef>
            <a:spcAft>
              <a:spcPts val="0"/>
            </a:spcAft>
          </a:pPr>
          <a:r>
            <a:rPr lang="en-US" altLang="en-US" sz="900" kern="0" dirty="0" smtClean="0">
              <a:solidFill>
                <a:srgbClr val="FF9933"/>
              </a:solidFill>
            </a:rPr>
            <a:t>￥</a:t>
          </a:r>
          <a:r>
            <a:rPr lang="en-US" altLang="en-US" sz="900" dirty="0">
              <a:solidFill>
                <a:srgbClr val="FF9933"/>
              </a:solidFill>
            </a:rPr>
            <a:t>7</a:t>
          </a:r>
          <a:r>
            <a:rPr lang="en-US" altLang="en-US" sz="900" dirty="0" smtClean="0">
              <a:solidFill>
                <a:srgbClr val="FF9933"/>
              </a:solidFill>
            </a:rPr>
            <a:t>452</a:t>
          </a:r>
          <a:endParaRPr lang="zh-HK" altLang="en-US" sz="900" kern="0" dirty="0">
            <a:solidFill>
              <a:srgbClr val="FF9933"/>
            </a:solidFill>
          </a:endParaRPr>
        </a:p>
      </cdr:txBody>
    </cdr:sp>
  </cdr:relSizeAnchor>
  <cdr:relSizeAnchor xmlns:cdr="http://schemas.openxmlformats.org/drawingml/2006/chartDrawing">
    <cdr:from>
      <cdr:x>0.17251</cdr:x>
      <cdr:y>0.53836</cdr:y>
    </cdr:from>
    <cdr:to>
      <cdr:x>0.28002</cdr:x>
      <cdr:y>0.60973</cdr:y>
    </cdr:to>
    <cdr:sp macro="" textlink="">
      <cdr:nvSpPr>
        <cdr:cNvPr id="5" name="Oval 178"/>
        <cdr:cNvSpPr>
          <a:spLocks xmlns:a="http://schemas.openxmlformats.org/drawingml/2006/main" noChangeArrowheads="1"/>
        </cdr:cNvSpPr>
      </cdr:nvSpPr>
      <cdr:spPr bwMode="auto">
        <a:xfrm xmlns:a="http://schemas.openxmlformats.org/drawingml/2006/main">
          <a:off x="1375376" y="1551185"/>
          <a:ext cx="857133" cy="205639"/>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eaLnBrk="1" fontAlgn="auto" hangingPunct="1">
            <a:lnSpc>
              <a:spcPct val="100000"/>
            </a:lnSpc>
            <a:spcBef>
              <a:spcPts val="0"/>
            </a:spcBef>
            <a:spcAft>
              <a:spcPts val="0"/>
            </a:spcAft>
          </a:pPr>
          <a:r>
            <a:rPr lang="en-US" altLang="en-US" sz="900" b="0" kern="0" dirty="0" smtClean="0">
              <a:solidFill>
                <a:srgbClr val="FF9933"/>
              </a:solidFill>
            </a:rPr>
            <a:t>￥</a:t>
          </a:r>
          <a:r>
            <a:rPr lang="en-US" altLang="en-US" sz="900" b="0" dirty="0" smtClean="0">
              <a:solidFill>
                <a:srgbClr val="FF9933"/>
              </a:solidFill>
            </a:rPr>
            <a:t>8168</a:t>
          </a:r>
          <a:endParaRPr lang="zh-HK" altLang="en-US" sz="900" b="0" kern="0" dirty="0">
            <a:solidFill>
              <a:srgbClr val="FF9933"/>
            </a:solidFill>
          </a:endParaRPr>
        </a:p>
      </cdr:txBody>
    </cdr:sp>
  </cdr:relSizeAnchor>
  <cdr:relSizeAnchor xmlns:cdr="http://schemas.openxmlformats.org/drawingml/2006/chartDrawing">
    <cdr:from>
      <cdr:x>0.25314</cdr:x>
      <cdr:y>0.55442</cdr:y>
    </cdr:from>
    <cdr:to>
      <cdr:x>0.32564</cdr:x>
      <cdr:y>0.62939</cdr:y>
    </cdr:to>
    <cdr:sp macro="" textlink="">
      <cdr:nvSpPr>
        <cdr:cNvPr id="6" name="Oval 178"/>
        <cdr:cNvSpPr>
          <a:spLocks xmlns:a="http://schemas.openxmlformats.org/drawingml/2006/main" noChangeArrowheads="1"/>
        </cdr:cNvSpPr>
      </cdr:nvSpPr>
      <cdr:spPr bwMode="auto">
        <a:xfrm xmlns:a="http://schemas.openxmlformats.org/drawingml/2006/main">
          <a:off x="2018180" y="1597456"/>
          <a:ext cx="577987" cy="216014"/>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eaLnBrk="1" fontAlgn="auto" hangingPunct="1">
            <a:lnSpc>
              <a:spcPct val="100000"/>
            </a:lnSpc>
            <a:spcBef>
              <a:spcPts val="0"/>
            </a:spcBef>
            <a:spcAft>
              <a:spcPts val="0"/>
            </a:spcAft>
          </a:pPr>
          <a:r>
            <a:rPr lang="en-US" altLang="en-US" sz="900" kern="0" dirty="0" smtClean="0">
              <a:solidFill>
                <a:srgbClr val="FF9933"/>
              </a:solidFill>
            </a:rPr>
            <a:t>￥</a:t>
          </a:r>
          <a:r>
            <a:rPr lang="en-US" altLang="en-US" sz="900" dirty="0" smtClean="0">
              <a:solidFill>
                <a:srgbClr val="FF9933"/>
              </a:solidFill>
            </a:rPr>
            <a:t>8421</a:t>
          </a:r>
          <a:endParaRPr lang="zh-HK" altLang="en-US" sz="900" kern="0" dirty="0">
            <a:solidFill>
              <a:srgbClr val="FF9933"/>
            </a:solidFill>
          </a:endParaRPr>
        </a:p>
      </cdr:txBody>
    </cdr:sp>
  </cdr:relSizeAnchor>
  <cdr:relSizeAnchor xmlns:cdr="http://schemas.openxmlformats.org/drawingml/2006/chartDrawing">
    <cdr:from>
      <cdr:x>0.33469</cdr:x>
      <cdr:y>0.57941</cdr:y>
    </cdr:from>
    <cdr:to>
      <cdr:x>0.40719</cdr:x>
      <cdr:y>0.65438</cdr:y>
    </cdr:to>
    <cdr:sp macro="" textlink="">
      <cdr:nvSpPr>
        <cdr:cNvPr id="7" name="Oval 178"/>
        <cdr:cNvSpPr>
          <a:spLocks xmlns:a="http://schemas.openxmlformats.org/drawingml/2006/main" noChangeArrowheads="1"/>
        </cdr:cNvSpPr>
      </cdr:nvSpPr>
      <cdr:spPr bwMode="auto">
        <a:xfrm xmlns:a="http://schemas.openxmlformats.org/drawingml/2006/main">
          <a:off x="2668324" y="1669454"/>
          <a:ext cx="578012" cy="216012"/>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eaLnBrk="1" fontAlgn="auto" hangingPunct="1">
            <a:lnSpc>
              <a:spcPct val="100000"/>
            </a:lnSpc>
            <a:spcBef>
              <a:spcPts val="0"/>
            </a:spcBef>
            <a:spcAft>
              <a:spcPts val="0"/>
            </a:spcAft>
          </a:pPr>
          <a:r>
            <a:rPr lang="en-US" altLang="en-US" sz="900" kern="0" dirty="0" smtClean="0">
              <a:solidFill>
                <a:srgbClr val="FF9933"/>
              </a:solidFill>
            </a:rPr>
            <a:t>￥</a:t>
          </a:r>
          <a:r>
            <a:rPr lang="en-US" altLang="en-US" sz="900" dirty="0" smtClean="0">
              <a:solidFill>
                <a:srgbClr val="FF9933"/>
              </a:solidFill>
            </a:rPr>
            <a:t>8589</a:t>
          </a:r>
          <a:endParaRPr lang="zh-HK" altLang="en-US" sz="900" kern="0" dirty="0">
            <a:solidFill>
              <a:srgbClr val="FF9933"/>
            </a:solidFill>
          </a:endParaRPr>
        </a:p>
      </cdr:txBody>
    </cdr:sp>
  </cdr:relSizeAnchor>
  <cdr:relSizeAnchor xmlns:cdr="http://schemas.openxmlformats.org/drawingml/2006/chartDrawing">
    <cdr:from>
      <cdr:x>0.40694</cdr:x>
      <cdr:y>0.53836</cdr:y>
    </cdr:from>
    <cdr:to>
      <cdr:x>0.47944</cdr:x>
      <cdr:y>0.61333</cdr:y>
    </cdr:to>
    <cdr:sp macro="" textlink="">
      <cdr:nvSpPr>
        <cdr:cNvPr id="8" name="Oval 178"/>
        <cdr:cNvSpPr>
          <a:spLocks xmlns:a="http://schemas.openxmlformats.org/drawingml/2006/main" noChangeArrowheads="1"/>
        </cdr:cNvSpPr>
      </cdr:nvSpPr>
      <cdr:spPr bwMode="auto">
        <a:xfrm xmlns:a="http://schemas.openxmlformats.org/drawingml/2006/main">
          <a:off x="3244388" y="1551185"/>
          <a:ext cx="578012" cy="216012"/>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eaLnBrk="1" fontAlgn="auto" hangingPunct="1">
            <a:lnSpc>
              <a:spcPct val="100000"/>
            </a:lnSpc>
            <a:spcBef>
              <a:spcPts val="0"/>
            </a:spcBef>
            <a:spcAft>
              <a:spcPts val="0"/>
            </a:spcAft>
          </a:pPr>
          <a:r>
            <a:rPr lang="en-US" altLang="en-US" sz="900" kern="0" dirty="0" smtClean="0">
              <a:solidFill>
                <a:srgbClr val="FF9933"/>
              </a:solidFill>
            </a:rPr>
            <a:t>￥</a:t>
          </a:r>
          <a:r>
            <a:rPr lang="en-US" altLang="en-US" sz="900" dirty="0" smtClean="0">
              <a:solidFill>
                <a:srgbClr val="FF9933"/>
              </a:solidFill>
            </a:rPr>
            <a:t>8183</a:t>
          </a:r>
          <a:endParaRPr lang="zh-HK" altLang="en-US" sz="900" kern="0" dirty="0">
            <a:solidFill>
              <a:srgbClr val="FF9933"/>
            </a:solidFill>
          </a:endParaRPr>
        </a:p>
      </cdr:txBody>
    </cdr:sp>
  </cdr:relSizeAnchor>
  <cdr:relSizeAnchor xmlns:cdr="http://schemas.openxmlformats.org/drawingml/2006/chartDrawing">
    <cdr:from>
      <cdr:x>0.4871</cdr:x>
      <cdr:y>0.55368</cdr:y>
    </cdr:from>
    <cdr:to>
      <cdr:x>0.5596</cdr:x>
      <cdr:y>0.62865</cdr:y>
    </cdr:to>
    <cdr:sp macro="" textlink="">
      <cdr:nvSpPr>
        <cdr:cNvPr id="9" name="Oval 178"/>
        <cdr:cNvSpPr>
          <a:spLocks xmlns:a="http://schemas.openxmlformats.org/drawingml/2006/main" noChangeArrowheads="1"/>
        </cdr:cNvSpPr>
      </cdr:nvSpPr>
      <cdr:spPr bwMode="auto">
        <a:xfrm xmlns:a="http://schemas.openxmlformats.org/drawingml/2006/main">
          <a:off x="3883427" y="1595328"/>
          <a:ext cx="578012" cy="216012"/>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eaLnBrk="1" fontAlgn="auto" hangingPunct="1">
            <a:lnSpc>
              <a:spcPct val="100000"/>
            </a:lnSpc>
            <a:spcBef>
              <a:spcPts val="0"/>
            </a:spcBef>
            <a:spcAft>
              <a:spcPts val="0"/>
            </a:spcAft>
          </a:pPr>
          <a:r>
            <a:rPr lang="en-US" altLang="en-US" sz="900" kern="0" dirty="0" smtClean="0">
              <a:solidFill>
                <a:srgbClr val="FF9933"/>
              </a:solidFill>
            </a:rPr>
            <a:t>￥</a:t>
          </a:r>
          <a:r>
            <a:rPr lang="en-US" altLang="en-US" sz="900" dirty="0" smtClean="0">
              <a:solidFill>
                <a:srgbClr val="FF9933"/>
              </a:solidFill>
            </a:rPr>
            <a:t>8422</a:t>
          </a:r>
          <a:endParaRPr lang="zh-HK" altLang="en-US" sz="900" kern="0" dirty="0">
            <a:solidFill>
              <a:srgbClr val="FF9933"/>
            </a:solidFill>
          </a:endParaRPr>
        </a:p>
      </cdr:txBody>
    </cdr:sp>
  </cdr:relSizeAnchor>
</c:userShapes>
</file>

<file path=ppt/drawings/drawing5.xml><?xml version="1.0" encoding="utf-8"?>
<c:userShapes xmlns:c="http://schemas.openxmlformats.org/drawingml/2006/chart">
  <cdr:relSizeAnchor xmlns:cdr="http://schemas.openxmlformats.org/drawingml/2006/chartDrawing">
    <cdr:from>
      <cdr:x>0.03721</cdr:x>
      <cdr:y>0.52619</cdr:y>
    </cdr:from>
    <cdr:to>
      <cdr:x>0.10283</cdr:x>
      <cdr:y>0.60631</cdr:y>
    </cdr:to>
    <cdr:sp macro="" textlink="">
      <cdr:nvSpPr>
        <cdr:cNvPr id="11" name="矩形 10"/>
        <cdr:cNvSpPr/>
      </cdr:nvSpPr>
      <cdr:spPr>
        <a:xfrm xmlns:a="http://schemas.openxmlformats.org/drawingml/2006/main">
          <a:off x="297406" y="1516106"/>
          <a:ext cx="524488" cy="230851"/>
        </a:xfrm>
        <a:prstGeom xmlns:a="http://schemas.openxmlformats.org/drawingml/2006/main" prst="rect">
          <a:avLst/>
        </a:prstGeom>
      </cdr:spPr>
      <cdr:txBody>
        <a:bodyPr xmlns:a="http://schemas.openxmlformats.org/drawingml/2006/main" wrap="none">
          <a:spAutoFit/>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US" altLang="zh-CN" sz="900" dirty="0" smtClean="0">
              <a:solidFill>
                <a:srgbClr val="FF9933"/>
              </a:solidFill>
              <a:latin typeface="+mn-lt"/>
            </a:rPr>
            <a:t>7.00</a:t>
          </a:r>
          <a:r>
            <a:rPr lang="zh-CN" altLang="en-US" sz="900" dirty="0" smtClean="0">
              <a:solidFill>
                <a:srgbClr val="FF9933"/>
              </a:solidFill>
              <a:latin typeface="+mn-lt"/>
            </a:rPr>
            <a:t>万</a:t>
          </a:r>
          <a:endParaRPr lang="zh-CN" altLang="en-US" sz="900" dirty="0">
            <a:solidFill>
              <a:srgbClr val="FF9933"/>
            </a:solidFill>
            <a:latin typeface="+mn-lt"/>
          </a:endParaRPr>
        </a:p>
      </cdr:txBody>
    </cdr:sp>
  </cdr:relSizeAnchor>
  <cdr:relSizeAnchor xmlns:cdr="http://schemas.openxmlformats.org/drawingml/2006/chartDrawing">
    <cdr:from>
      <cdr:x>0.18493</cdr:x>
      <cdr:y>0.78604</cdr:y>
    </cdr:from>
    <cdr:to>
      <cdr:x>0.25055</cdr:x>
      <cdr:y>0.85654</cdr:y>
    </cdr:to>
    <cdr:sp macro="" textlink="">
      <cdr:nvSpPr>
        <cdr:cNvPr id="3" name="矩形 2"/>
        <cdr:cNvSpPr/>
      </cdr:nvSpPr>
      <cdr:spPr>
        <a:xfrm xmlns:a="http://schemas.openxmlformats.org/drawingml/2006/main">
          <a:off x="1478104" y="2264822"/>
          <a:ext cx="524504" cy="203133"/>
        </a:xfrm>
        <a:prstGeom xmlns:a="http://schemas.openxmlformats.org/drawingml/2006/main" prst="rect">
          <a:avLst/>
        </a:prstGeom>
      </cdr:spPr>
      <cdr:txBody>
        <a:bodyPr xmlns:a="http://schemas.openxmlformats.org/drawingml/2006/main" wrap="none">
          <a:spAutoFit/>
        </a:bodyPr>
        <a:lstStyle xmlns:a="http://schemas.openxmlformats.org/drawingml/2006/main">
          <a:defPPr>
            <a:defRPr lang="zh-CN"/>
          </a:defPPr>
          <a:lvl1pPr algn="ctr" rtl="0" eaLnBrk="0" fontAlgn="base" hangingPunct="0">
            <a:lnSpc>
              <a:spcPct val="80000"/>
            </a:lnSpc>
            <a:spcBef>
              <a:spcPct val="20000"/>
            </a:spcBef>
            <a:spcAft>
              <a:spcPct val="0"/>
            </a:spcAft>
            <a:buFont typeface="Arial" charset="0"/>
            <a:defRPr kern="1200">
              <a:solidFill>
                <a:schemeClr val="tx1"/>
              </a:solidFill>
              <a:latin typeface="Calibri" pitchFamily="34" charset="0"/>
              <a:ea typeface="宋体" pitchFamily="2" charset="-122"/>
              <a:cs typeface="+mn-cs"/>
            </a:defRPr>
          </a:lvl1pPr>
          <a:lvl2pPr marL="457200" algn="ctr" rtl="0" eaLnBrk="0" fontAlgn="base" hangingPunct="0">
            <a:lnSpc>
              <a:spcPct val="80000"/>
            </a:lnSpc>
            <a:spcBef>
              <a:spcPct val="20000"/>
            </a:spcBef>
            <a:spcAft>
              <a:spcPct val="0"/>
            </a:spcAft>
            <a:buFont typeface="Arial" charset="0"/>
            <a:defRPr kern="1200">
              <a:solidFill>
                <a:schemeClr val="tx1"/>
              </a:solidFill>
              <a:latin typeface="Calibri" pitchFamily="34" charset="0"/>
              <a:ea typeface="宋体" pitchFamily="2" charset="-122"/>
              <a:cs typeface="+mn-cs"/>
            </a:defRPr>
          </a:lvl2pPr>
          <a:lvl3pPr marL="914400" algn="ctr" rtl="0" eaLnBrk="0" fontAlgn="base" hangingPunct="0">
            <a:lnSpc>
              <a:spcPct val="80000"/>
            </a:lnSpc>
            <a:spcBef>
              <a:spcPct val="20000"/>
            </a:spcBef>
            <a:spcAft>
              <a:spcPct val="0"/>
            </a:spcAft>
            <a:buFont typeface="Arial" charset="0"/>
            <a:defRPr kern="1200">
              <a:solidFill>
                <a:schemeClr val="tx1"/>
              </a:solidFill>
              <a:latin typeface="Calibri" pitchFamily="34" charset="0"/>
              <a:ea typeface="宋体" pitchFamily="2" charset="-122"/>
              <a:cs typeface="+mn-cs"/>
            </a:defRPr>
          </a:lvl3pPr>
          <a:lvl4pPr marL="1371600" algn="ctr" rtl="0" eaLnBrk="0" fontAlgn="base" hangingPunct="0">
            <a:lnSpc>
              <a:spcPct val="80000"/>
            </a:lnSpc>
            <a:spcBef>
              <a:spcPct val="20000"/>
            </a:spcBef>
            <a:spcAft>
              <a:spcPct val="0"/>
            </a:spcAft>
            <a:buFont typeface="Arial" charset="0"/>
            <a:defRPr kern="1200">
              <a:solidFill>
                <a:schemeClr val="tx1"/>
              </a:solidFill>
              <a:latin typeface="Calibri" pitchFamily="34" charset="0"/>
              <a:ea typeface="宋体" pitchFamily="2" charset="-122"/>
              <a:cs typeface="+mn-cs"/>
            </a:defRPr>
          </a:lvl4pPr>
          <a:lvl5pPr marL="1828800" algn="ctr" rtl="0" eaLnBrk="0" fontAlgn="base" hangingPunct="0">
            <a:lnSpc>
              <a:spcPct val="80000"/>
            </a:lnSpc>
            <a:spcBef>
              <a:spcPct val="20000"/>
            </a:spcBef>
            <a:spcAft>
              <a:spcPct val="0"/>
            </a:spcAft>
            <a:buFont typeface="Arial"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xmlns:a="http://schemas.openxmlformats.org/drawingml/2006/main">
          <a:r>
            <a:rPr lang="en-US" altLang="zh-CN" sz="900" dirty="0" smtClean="0">
              <a:solidFill>
                <a:srgbClr val="FF9933"/>
              </a:solidFill>
              <a:latin typeface="+mn-lt"/>
            </a:rPr>
            <a:t>6.49</a:t>
          </a:r>
          <a:r>
            <a:rPr lang="zh-CN" altLang="en-US" sz="900" dirty="0" smtClean="0">
              <a:solidFill>
                <a:srgbClr val="FF9933"/>
              </a:solidFill>
              <a:latin typeface="+mn-lt"/>
            </a:rPr>
            <a:t>万</a:t>
          </a:r>
          <a:endParaRPr lang="zh-CN" altLang="en-US" sz="900" dirty="0">
            <a:solidFill>
              <a:srgbClr val="FF9933"/>
            </a:solidFill>
            <a:latin typeface="+mn-lt"/>
          </a:endParaRPr>
        </a:p>
      </cdr:txBody>
    </cdr:sp>
  </cdr:relSizeAnchor>
  <cdr:relSizeAnchor xmlns:cdr="http://schemas.openxmlformats.org/drawingml/2006/chartDrawing">
    <cdr:from>
      <cdr:x>0.27027</cdr:x>
      <cdr:y>0.82129</cdr:y>
    </cdr:from>
    <cdr:to>
      <cdr:x>0.33589</cdr:x>
      <cdr:y>0.9014</cdr:y>
    </cdr:to>
    <cdr:sp macro="" textlink="">
      <cdr:nvSpPr>
        <cdr:cNvPr id="4" name="矩形 3"/>
        <cdr:cNvSpPr/>
      </cdr:nvSpPr>
      <cdr:spPr>
        <a:xfrm xmlns:a="http://schemas.openxmlformats.org/drawingml/2006/main">
          <a:off x="2160241" y="2366389"/>
          <a:ext cx="524503" cy="230832"/>
        </a:xfrm>
        <a:prstGeom xmlns:a="http://schemas.openxmlformats.org/drawingml/2006/main" prst="rect">
          <a:avLst/>
        </a:prstGeom>
      </cdr:spPr>
      <cdr:txBody>
        <a:bodyPr xmlns:a="http://schemas.openxmlformats.org/drawingml/2006/main" wrap="none">
          <a:spAutoFit/>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US" altLang="zh-CN" sz="900" dirty="0" smtClean="0">
              <a:solidFill>
                <a:srgbClr val="FF9933"/>
              </a:solidFill>
              <a:latin typeface="+mn-lt"/>
            </a:rPr>
            <a:t>6.36</a:t>
          </a:r>
          <a:r>
            <a:rPr lang="zh-CN" altLang="en-US" sz="900" dirty="0" smtClean="0">
              <a:solidFill>
                <a:srgbClr val="FF9933"/>
              </a:solidFill>
              <a:latin typeface="+mn-lt"/>
            </a:rPr>
            <a:t>万</a:t>
          </a:r>
          <a:endParaRPr lang="zh-CN" altLang="en-US" sz="900" dirty="0">
            <a:solidFill>
              <a:srgbClr val="FF9933"/>
            </a:solidFill>
            <a:latin typeface="+mn-lt"/>
          </a:endParaRPr>
        </a:p>
      </cdr:txBody>
    </cdr:sp>
  </cdr:relSizeAnchor>
  <cdr:relSizeAnchor xmlns:cdr="http://schemas.openxmlformats.org/drawingml/2006/chartDrawing">
    <cdr:from>
      <cdr:x>0.34235</cdr:x>
      <cdr:y>0.61368</cdr:y>
    </cdr:from>
    <cdr:to>
      <cdr:x>0.40797</cdr:x>
      <cdr:y>0.6938</cdr:y>
    </cdr:to>
    <cdr:sp macro="" textlink="">
      <cdr:nvSpPr>
        <cdr:cNvPr id="5" name="矩形 4"/>
        <cdr:cNvSpPr/>
      </cdr:nvSpPr>
      <cdr:spPr>
        <a:xfrm xmlns:a="http://schemas.openxmlformats.org/drawingml/2006/main">
          <a:off x="2736305" y="1768212"/>
          <a:ext cx="524503" cy="230832"/>
        </a:xfrm>
        <a:prstGeom xmlns:a="http://schemas.openxmlformats.org/drawingml/2006/main" prst="rect">
          <a:avLst/>
        </a:prstGeom>
      </cdr:spPr>
      <cdr:txBody>
        <a:bodyPr xmlns:a="http://schemas.openxmlformats.org/drawingml/2006/main" wrap="none">
          <a:spAutoFit/>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US" altLang="zh-CN" sz="900" dirty="0" smtClean="0">
              <a:solidFill>
                <a:srgbClr val="FF9933"/>
              </a:solidFill>
              <a:latin typeface="+mn-lt"/>
            </a:rPr>
            <a:t>6.82</a:t>
          </a:r>
          <a:r>
            <a:rPr lang="zh-CN" altLang="en-US" sz="900" dirty="0" smtClean="0">
              <a:solidFill>
                <a:srgbClr val="FF9933"/>
              </a:solidFill>
              <a:latin typeface="+mn-lt"/>
            </a:rPr>
            <a:t>万</a:t>
          </a:r>
          <a:endParaRPr lang="zh-CN" altLang="en-US" sz="900" dirty="0">
            <a:solidFill>
              <a:srgbClr val="FF9933"/>
            </a:solidFill>
            <a:latin typeface="+mn-lt"/>
          </a:endParaRPr>
        </a:p>
      </cdr:txBody>
    </cdr:sp>
  </cdr:relSizeAnchor>
  <cdr:relSizeAnchor xmlns:cdr="http://schemas.openxmlformats.org/drawingml/2006/chartDrawing">
    <cdr:from>
      <cdr:x>0.41442</cdr:x>
      <cdr:y>0.65374</cdr:y>
    </cdr:from>
    <cdr:to>
      <cdr:x>0.48004</cdr:x>
      <cdr:y>0.73385</cdr:y>
    </cdr:to>
    <cdr:sp macro="" textlink="">
      <cdr:nvSpPr>
        <cdr:cNvPr id="6" name="矩形 5"/>
        <cdr:cNvSpPr/>
      </cdr:nvSpPr>
      <cdr:spPr>
        <a:xfrm xmlns:a="http://schemas.openxmlformats.org/drawingml/2006/main">
          <a:off x="3312369" y="1883618"/>
          <a:ext cx="524503" cy="230832"/>
        </a:xfrm>
        <a:prstGeom xmlns:a="http://schemas.openxmlformats.org/drawingml/2006/main" prst="rect">
          <a:avLst/>
        </a:prstGeom>
      </cdr:spPr>
      <cdr:txBody>
        <a:bodyPr xmlns:a="http://schemas.openxmlformats.org/drawingml/2006/main" wrap="none">
          <a:spAutoFit/>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US" altLang="zh-CN" sz="900" dirty="0" smtClean="0">
              <a:solidFill>
                <a:srgbClr val="FF9933"/>
              </a:solidFill>
              <a:latin typeface="+mn-lt"/>
            </a:rPr>
            <a:t>6.72</a:t>
          </a:r>
          <a:r>
            <a:rPr lang="zh-CN" altLang="en-US" sz="900" dirty="0" smtClean="0">
              <a:solidFill>
                <a:srgbClr val="FF9933"/>
              </a:solidFill>
              <a:latin typeface="+mn-lt"/>
            </a:rPr>
            <a:t>万</a:t>
          </a:r>
          <a:endParaRPr lang="zh-CN" altLang="en-US" sz="900" dirty="0">
            <a:solidFill>
              <a:srgbClr val="FF9933"/>
            </a:solidFill>
            <a:latin typeface="+mn-lt"/>
          </a:endParaRPr>
        </a:p>
      </cdr:txBody>
    </cdr:sp>
  </cdr:relSizeAnchor>
  <cdr:relSizeAnchor xmlns:cdr="http://schemas.openxmlformats.org/drawingml/2006/chartDrawing">
    <cdr:from>
      <cdr:x>0.48888</cdr:x>
      <cdr:y>0.6313</cdr:y>
    </cdr:from>
    <cdr:to>
      <cdr:x>0.5545</cdr:x>
      <cdr:y>0.71142</cdr:y>
    </cdr:to>
    <cdr:sp macro="" textlink="">
      <cdr:nvSpPr>
        <cdr:cNvPr id="7" name="矩形 6"/>
        <cdr:cNvSpPr/>
      </cdr:nvSpPr>
      <cdr:spPr>
        <a:xfrm xmlns:a="http://schemas.openxmlformats.org/drawingml/2006/main">
          <a:off x="3907523" y="1818984"/>
          <a:ext cx="524488" cy="230850"/>
        </a:xfrm>
        <a:prstGeom xmlns:a="http://schemas.openxmlformats.org/drawingml/2006/main" prst="rect">
          <a:avLst/>
        </a:prstGeom>
      </cdr:spPr>
      <cdr:txBody>
        <a:bodyPr xmlns:a="http://schemas.openxmlformats.org/drawingml/2006/main" wrap="none">
          <a:spAutoFit/>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US" altLang="zh-CN" sz="900" dirty="0" smtClean="0">
              <a:solidFill>
                <a:srgbClr val="FF9933"/>
              </a:solidFill>
              <a:latin typeface="+mn-lt"/>
            </a:rPr>
            <a:t>6.77</a:t>
          </a:r>
          <a:r>
            <a:rPr lang="zh-CN" altLang="en-US" sz="900" dirty="0" smtClean="0">
              <a:solidFill>
                <a:srgbClr val="FF9933"/>
              </a:solidFill>
              <a:latin typeface="+mn-lt"/>
            </a:rPr>
            <a:t>万</a:t>
          </a:r>
          <a:endParaRPr lang="zh-CN" altLang="en-US" sz="900" dirty="0">
            <a:solidFill>
              <a:srgbClr val="FF9933"/>
            </a:solidFill>
            <a:latin typeface="+mn-lt"/>
          </a:endParaRPr>
        </a:p>
      </cdr:txBody>
    </cdr:sp>
  </cdr:relSizeAnchor>
</c:userShapes>
</file>

<file path=ppt/drawings/drawing6.xml><?xml version="1.0" encoding="utf-8"?>
<c:userShapes xmlns:c="http://schemas.openxmlformats.org/drawingml/2006/chart">
  <cdr:relSizeAnchor xmlns:cdr="http://schemas.openxmlformats.org/drawingml/2006/chartDrawing">
    <cdr:from>
      <cdr:x>0.09847</cdr:x>
      <cdr:y>0.55542</cdr:y>
    </cdr:from>
    <cdr:to>
      <cdr:x>0.17642</cdr:x>
      <cdr:y>0.62498</cdr:y>
    </cdr:to>
    <cdr:sp macro="" textlink="">
      <cdr:nvSpPr>
        <cdr:cNvPr id="13" name="矩形 12"/>
        <cdr:cNvSpPr/>
      </cdr:nvSpPr>
      <cdr:spPr>
        <a:xfrm xmlns:a="http://schemas.openxmlformats.org/drawingml/2006/main">
          <a:off x="792337" y="1600348"/>
          <a:ext cx="627228" cy="200424"/>
        </a:xfrm>
        <a:prstGeom xmlns:a="http://schemas.openxmlformats.org/drawingml/2006/main" prst="rect">
          <a:avLst/>
        </a:prstGeom>
        <a:noFill xmlns:a="http://schemas.openxmlformats.org/drawingml/2006/main"/>
        <a:ln xmlns:a="http://schemas.openxmlformats.org/drawingml/2006/main">
          <a:no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rtlCol="0" anchor="ctr"/>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pPr algn="ctr"/>
          <a:r>
            <a:rPr lang="en-US" altLang="en-US" sz="900" kern="0" dirty="0" smtClean="0">
              <a:solidFill>
                <a:srgbClr val="FF9933"/>
              </a:solidFill>
            </a:rPr>
            <a:t>￥</a:t>
          </a:r>
          <a:r>
            <a:rPr lang="en-US" altLang="en-US" sz="900" dirty="0" smtClean="0">
              <a:solidFill>
                <a:srgbClr val="FF9933"/>
              </a:solidFill>
            </a:rPr>
            <a:t>9024</a:t>
          </a:r>
          <a:endParaRPr lang="zh-CN" altLang="en-US" sz="900" dirty="0">
            <a:solidFill>
              <a:srgbClr val="FF9933"/>
            </a:solidFill>
          </a:endParaRPr>
        </a:p>
      </cdr:txBody>
    </cdr:sp>
  </cdr:relSizeAnchor>
  <cdr:relSizeAnchor xmlns:cdr="http://schemas.openxmlformats.org/drawingml/2006/chartDrawing">
    <cdr:from>
      <cdr:x>0.02688</cdr:x>
      <cdr:y>0.55542</cdr:y>
    </cdr:from>
    <cdr:to>
      <cdr:x>0.10511</cdr:x>
      <cdr:y>0.61166</cdr:y>
    </cdr:to>
    <cdr:sp macro="" textlink="">
      <cdr:nvSpPr>
        <cdr:cNvPr id="17" name="Oval 178"/>
        <cdr:cNvSpPr>
          <a:spLocks xmlns:a="http://schemas.openxmlformats.org/drawingml/2006/main" noChangeArrowheads="1"/>
        </cdr:cNvSpPr>
      </cdr:nvSpPr>
      <cdr:spPr bwMode="auto">
        <a:xfrm xmlns:a="http://schemas.openxmlformats.org/drawingml/2006/main">
          <a:off x="216273" y="1600348"/>
          <a:ext cx="629481" cy="162045"/>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eaLnBrk="1" fontAlgn="auto" hangingPunct="1">
            <a:lnSpc>
              <a:spcPct val="100000"/>
            </a:lnSpc>
            <a:spcBef>
              <a:spcPts val="0"/>
            </a:spcBef>
            <a:spcAft>
              <a:spcPts val="0"/>
            </a:spcAft>
          </a:pPr>
          <a:r>
            <a:rPr lang="en-US" altLang="en-US" sz="900" kern="0" dirty="0" smtClean="0">
              <a:solidFill>
                <a:srgbClr val="FF9933"/>
              </a:solidFill>
            </a:rPr>
            <a:t>￥9548</a:t>
          </a:r>
          <a:endParaRPr lang="zh-HK" altLang="en-US" sz="900" kern="0" dirty="0">
            <a:solidFill>
              <a:srgbClr val="FF9933"/>
            </a:solidFill>
          </a:endParaRPr>
        </a:p>
      </cdr:txBody>
    </cdr:sp>
  </cdr:relSizeAnchor>
  <cdr:relSizeAnchor xmlns:cdr="http://schemas.openxmlformats.org/drawingml/2006/chartDrawing">
    <cdr:from>
      <cdr:x>0.17281</cdr:x>
      <cdr:y>0.62443</cdr:y>
    </cdr:from>
    <cdr:to>
      <cdr:x>0.25076</cdr:x>
      <cdr:y>0.69399</cdr:y>
    </cdr:to>
    <cdr:sp macro="" textlink="">
      <cdr:nvSpPr>
        <cdr:cNvPr id="4" name="矩形 3"/>
        <cdr:cNvSpPr/>
      </cdr:nvSpPr>
      <cdr:spPr>
        <a:xfrm xmlns:a="http://schemas.openxmlformats.org/drawingml/2006/main">
          <a:off x="1390490" y="1799180"/>
          <a:ext cx="627227" cy="200424"/>
        </a:xfrm>
        <a:prstGeom xmlns:a="http://schemas.openxmlformats.org/drawingml/2006/main" prst="rect">
          <a:avLst/>
        </a:prstGeom>
        <a:noFill xmlns:a="http://schemas.openxmlformats.org/drawingml/2006/main"/>
        <a:ln xmlns:a="http://schemas.openxmlformats.org/drawingml/2006/main">
          <a:no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rtlCol="0" anchor="ctr"/>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pPr algn="ctr"/>
          <a:r>
            <a:rPr lang="en-US" altLang="en-US" sz="900" kern="0" dirty="0" smtClean="0">
              <a:solidFill>
                <a:srgbClr val="FF9933"/>
              </a:solidFill>
            </a:rPr>
            <a:t>￥</a:t>
          </a:r>
          <a:r>
            <a:rPr lang="en-US" altLang="en-US" sz="900" dirty="0" smtClean="0">
              <a:solidFill>
                <a:srgbClr val="FF9933"/>
              </a:solidFill>
            </a:rPr>
            <a:t>10003</a:t>
          </a:r>
          <a:endParaRPr lang="zh-CN" altLang="en-US" sz="900" dirty="0">
            <a:solidFill>
              <a:srgbClr val="FF9933"/>
            </a:solidFill>
          </a:endParaRPr>
        </a:p>
      </cdr:txBody>
    </cdr:sp>
  </cdr:relSizeAnchor>
  <cdr:relSizeAnchor xmlns:cdr="http://schemas.openxmlformats.org/drawingml/2006/chartDrawing">
    <cdr:from>
      <cdr:x>0.24986</cdr:x>
      <cdr:y>0.67684</cdr:y>
    </cdr:from>
    <cdr:to>
      <cdr:x>0.32781</cdr:x>
      <cdr:y>0.7464</cdr:y>
    </cdr:to>
    <cdr:sp macro="" textlink="">
      <cdr:nvSpPr>
        <cdr:cNvPr id="5" name="矩形 4"/>
        <cdr:cNvSpPr/>
      </cdr:nvSpPr>
      <cdr:spPr>
        <a:xfrm xmlns:a="http://schemas.openxmlformats.org/drawingml/2006/main">
          <a:off x="2010523" y="1950192"/>
          <a:ext cx="627228" cy="200424"/>
        </a:xfrm>
        <a:prstGeom xmlns:a="http://schemas.openxmlformats.org/drawingml/2006/main" prst="rect">
          <a:avLst/>
        </a:prstGeom>
        <a:noFill xmlns:a="http://schemas.openxmlformats.org/drawingml/2006/main"/>
        <a:ln xmlns:a="http://schemas.openxmlformats.org/drawingml/2006/main">
          <a:no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rtlCol="0" anchor="ctr"/>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pPr algn="ctr"/>
          <a:r>
            <a:rPr lang="en-US" altLang="en-US" sz="900" kern="0" dirty="0" smtClean="0">
              <a:solidFill>
                <a:srgbClr val="FF9933"/>
              </a:solidFill>
            </a:rPr>
            <a:t>￥</a:t>
          </a:r>
          <a:r>
            <a:rPr lang="en-US" altLang="en-US" sz="900" dirty="0" smtClean="0">
              <a:solidFill>
                <a:srgbClr val="FF9933"/>
              </a:solidFill>
            </a:rPr>
            <a:t>10812</a:t>
          </a:r>
          <a:endParaRPr lang="zh-CN" altLang="en-US" sz="900" dirty="0">
            <a:solidFill>
              <a:srgbClr val="FF9933"/>
            </a:solidFill>
          </a:endParaRPr>
        </a:p>
      </cdr:txBody>
    </cdr:sp>
  </cdr:relSizeAnchor>
  <cdr:relSizeAnchor xmlns:cdr="http://schemas.openxmlformats.org/drawingml/2006/chartDrawing">
    <cdr:from>
      <cdr:x>0.32602</cdr:x>
      <cdr:y>0.74846</cdr:y>
    </cdr:from>
    <cdr:to>
      <cdr:x>0.40397</cdr:x>
      <cdr:y>0.81802</cdr:y>
    </cdr:to>
    <cdr:sp macro="" textlink="">
      <cdr:nvSpPr>
        <cdr:cNvPr id="6" name="矩形 5"/>
        <cdr:cNvSpPr/>
      </cdr:nvSpPr>
      <cdr:spPr>
        <a:xfrm xmlns:a="http://schemas.openxmlformats.org/drawingml/2006/main">
          <a:off x="2623326" y="2156544"/>
          <a:ext cx="627228" cy="200424"/>
        </a:xfrm>
        <a:prstGeom xmlns:a="http://schemas.openxmlformats.org/drawingml/2006/main" prst="rect">
          <a:avLst/>
        </a:prstGeom>
        <a:noFill xmlns:a="http://schemas.openxmlformats.org/drawingml/2006/main"/>
        <a:ln xmlns:a="http://schemas.openxmlformats.org/drawingml/2006/main">
          <a:no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rtlCol="0" anchor="ctr"/>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pPr algn="ctr"/>
          <a:r>
            <a:rPr lang="en-US" altLang="en-US" sz="900" kern="0" dirty="0" smtClean="0">
              <a:solidFill>
                <a:srgbClr val="FF9933"/>
              </a:solidFill>
            </a:rPr>
            <a:t>￥</a:t>
          </a:r>
          <a:r>
            <a:rPr lang="en-US" altLang="en-US" sz="900" dirty="0" smtClean="0">
              <a:solidFill>
                <a:srgbClr val="FF9933"/>
              </a:solidFill>
            </a:rPr>
            <a:t>11828</a:t>
          </a:r>
          <a:endParaRPr lang="zh-CN" altLang="en-US" sz="900" dirty="0">
            <a:solidFill>
              <a:srgbClr val="FF9933"/>
            </a:solidFill>
          </a:endParaRPr>
        </a:p>
      </cdr:txBody>
    </cdr:sp>
  </cdr:relSizeAnchor>
  <cdr:relSizeAnchor xmlns:cdr="http://schemas.openxmlformats.org/drawingml/2006/chartDrawing">
    <cdr:from>
      <cdr:x>0.40273</cdr:x>
      <cdr:y>0.74846</cdr:y>
    </cdr:from>
    <cdr:to>
      <cdr:x>0.48068</cdr:x>
      <cdr:y>0.81802</cdr:y>
    </cdr:to>
    <cdr:sp macro="" textlink="">
      <cdr:nvSpPr>
        <cdr:cNvPr id="7" name="矩形 6"/>
        <cdr:cNvSpPr/>
      </cdr:nvSpPr>
      <cdr:spPr>
        <a:xfrm xmlns:a="http://schemas.openxmlformats.org/drawingml/2006/main">
          <a:off x="3240609" y="2156544"/>
          <a:ext cx="627228" cy="200424"/>
        </a:xfrm>
        <a:prstGeom xmlns:a="http://schemas.openxmlformats.org/drawingml/2006/main" prst="rect">
          <a:avLst/>
        </a:prstGeom>
        <a:noFill xmlns:a="http://schemas.openxmlformats.org/drawingml/2006/main"/>
        <a:ln xmlns:a="http://schemas.openxmlformats.org/drawingml/2006/main">
          <a:no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rtlCol="0" anchor="ctr"/>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pPr algn="ctr"/>
          <a:r>
            <a:rPr lang="en-US" altLang="en-US" sz="900" kern="0" dirty="0" smtClean="0">
              <a:solidFill>
                <a:srgbClr val="FF9933"/>
              </a:solidFill>
            </a:rPr>
            <a:t>￥</a:t>
          </a:r>
          <a:r>
            <a:rPr lang="en-US" altLang="en-US" sz="900" dirty="0" smtClean="0">
              <a:solidFill>
                <a:srgbClr val="FF9933"/>
              </a:solidFill>
            </a:rPr>
            <a:t>11862</a:t>
          </a:r>
          <a:endParaRPr lang="zh-CN" altLang="en-US" sz="900" dirty="0">
            <a:solidFill>
              <a:srgbClr val="FF9933"/>
            </a:solidFill>
          </a:endParaRPr>
        </a:p>
      </cdr:txBody>
    </cdr:sp>
  </cdr:relSizeAnchor>
  <cdr:relSizeAnchor xmlns:cdr="http://schemas.openxmlformats.org/drawingml/2006/chartDrawing">
    <cdr:from>
      <cdr:x>0.48227</cdr:x>
      <cdr:y>0.79826</cdr:y>
    </cdr:from>
    <cdr:to>
      <cdr:x>0.56022</cdr:x>
      <cdr:y>0.86782</cdr:y>
    </cdr:to>
    <cdr:sp macro="" textlink="">
      <cdr:nvSpPr>
        <cdr:cNvPr id="8" name="矩形 7"/>
        <cdr:cNvSpPr/>
      </cdr:nvSpPr>
      <cdr:spPr>
        <a:xfrm xmlns:a="http://schemas.openxmlformats.org/drawingml/2006/main">
          <a:off x="3880566" y="2300037"/>
          <a:ext cx="627228" cy="200424"/>
        </a:xfrm>
        <a:prstGeom xmlns:a="http://schemas.openxmlformats.org/drawingml/2006/main" prst="rect">
          <a:avLst/>
        </a:prstGeom>
        <a:noFill xmlns:a="http://schemas.openxmlformats.org/drawingml/2006/main"/>
        <a:ln xmlns:a="http://schemas.openxmlformats.org/drawingml/2006/main">
          <a:no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rtlCol="0" anchor="ctr"/>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pPr algn="ctr"/>
          <a:r>
            <a:rPr lang="en-US" altLang="en-US" sz="900" kern="0" dirty="0" smtClean="0">
              <a:solidFill>
                <a:srgbClr val="FF9933"/>
              </a:solidFill>
            </a:rPr>
            <a:t>￥</a:t>
          </a:r>
          <a:r>
            <a:rPr lang="en-US" altLang="en-US" sz="900" dirty="0" smtClean="0">
              <a:solidFill>
                <a:srgbClr val="FF9933"/>
              </a:solidFill>
            </a:rPr>
            <a:t>12206</a:t>
          </a:r>
          <a:endParaRPr lang="zh-CN" altLang="en-US" sz="900" dirty="0">
            <a:solidFill>
              <a:srgbClr val="FF9933"/>
            </a:solidFill>
          </a:endParaRPr>
        </a:p>
      </cdr:txBody>
    </cdr:sp>
  </cdr:relSizeAnchor>
</c:userShapes>
</file>

<file path=ppt/drawings/drawing7.xml><?xml version="1.0" encoding="utf-8"?>
<c:userShapes xmlns:c="http://schemas.openxmlformats.org/drawingml/2006/chart">
  <cdr:relSizeAnchor xmlns:cdr="http://schemas.openxmlformats.org/drawingml/2006/chartDrawing">
    <cdr:from>
      <cdr:x>0.09897</cdr:x>
      <cdr:y>0.56944</cdr:y>
    </cdr:from>
    <cdr:to>
      <cdr:x>0.18506</cdr:x>
      <cdr:y>0.64395</cdr:y>
    </cdr:to>
    <cdr:sp macro="" textlink="">
      <cdr:nvSpPr>
        <cdr:cNvPr id="13" name="Oval 178"/>
        <cdr:cNvSpPr>
          <a:spLocks xmlns:a="http://schemas.openxmlformats.org/drawingml/2006/main" noChangeArrowheads="1"/>
        </cdr:cNvSpPr>
      </cdr:nvSpPr>
      <cdr:spPr bwMode="auto">
        <a:xfrm xmlns:a="http://schemas.openxmlformats.org/drawingml/2006/main">
          <a:off x="792337" y="1650975"/>
          <a:ext cx="689188" cy="216027"/>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00" i="0" u="none" strike="noStrike" kern="0" cap="none" spc="0" normalizeH="0" baseline="0" noProof="0" dirty="0" smtClean="0">
              <a:ln>
                <a:noFill/>
              </a:ln>
              <a:solidFill>
                <a:srgbClr val="FF9933"/>
              </a:solidFill>
              <a:effectLst/>
              <a:uLnTx/>
              <a:uFillTx/>
            </a:rPr>
            <a:t>10</a:t>
          </a:r>
          <a:r>
            <a:rPr lang="en-US" altLang="zh-CN" sz="900" kern="0" dirty="0" smtClean="0">
              <a:solidFill>
                <a:srgbClr val="FF9933"/>
              </a:solidFill>
            </a:rPr>
            <a:t>.13</a:t>
          </a:r>
          <a:r>
            <a:rPr kumimoji="0" lang="zh-CN" altLang="en-US" sz="900" i="0" u="none" strike="noStrike" kern="0" cap="none" spc="0" normalizeH="0" baseline="0" noProof="0" dirty="0" smtClean="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cdr:txBody>
    </cdr:sp>
  </cdr:relSizeAnchor>
  <cdr:relSizeAnchor xmlns:cdr="http://schemas.openxmlformats.org/drawingml/2006/chartDrawing">
    <cdr:from>
      <cdr:x>0.01802</cdr:x>
      <cdr:y>0.51977</cdr:y>
    </cdr:from>
    <cdr:to>
      <cdr:x>0.10051</cdr:x>
      <cdr:y>0.61391</cdr:y>
    </cdr:to>
    <cdr:sp macro="" textlink="">
      <cdr:nvSpPr>
        <cdr:cNvPr id="16" name="Oval 178"/>
        <cdr:cNvSpPr>
          <a:spLocks xmlns:a="http://schemas.openxmlformats.org/drawingml/2006/main" noChangeArrowheads="1"/>
        </cdr:cNvSpPr>
      </cdr:nvSpPr>
      <cdr:spPr bwMode="auto">
        <a:xfrm xmlns:a="http://schemas.openxmlformats.org/drawingml/2006/main">
          <a:off x="144265" y="1506959"/>
          <a:ext cx="660369" cy="272950"/>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00" i="0" u="none" strike="noStrike" kern="0" cap="none" spc="0" normalizeH="0" baseline="0" noProof="0" dirty="0" smtClean="0">
              <a:ln>
                <a:noFill/>
              </a:ln>
              <a:solidFill>
                <a:srgbClr val="FF9933"/>
              </a:solidFill>
              <a:effectLst/>
              <a:uLnTx/>
              <a:uFillTx/>
            </a:rPr>
            <a:t>10</a:t>
          </a:r>
          <a:r>
            <a:rPr lang="en-US" altLang="zh-CN" sz="900" kern="0" dirty="0" smtClean="0">
              <a:solidFill>
                <a:srgbClr val="FF9933"/>
              </a:solidFill>
            </a:rPr>
            <a:t>.26</a:t>
          </a:r>
          <a:r>
            <a:rPr kumimoji="0" lang="zh-CN" altLang="en-US" sz="900" i="0" u="none" strike="noStrike" kern="0" cap="none" spc="0" normalizeH="0" baseline="0" noProof="0" dirty="0" smtClean="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cdr:txBody>
    </cdr:sp>
  </cdr:relSizeAnchor>
  <cdr:relSizeAnchor xmlns:cdr="http://schemas.openxmlformats.org/drawingml/2006/chartDrawing">
    <cdr:from>
      <cdr:x>0.17993</cdr:x>
      <cdr:y>0.60107</cdr:y>
    </cdr:from>
    <cdr:to>
      <cdr:x>0.26602</cdr:x>
      <cdr:y>0.67558</cdr:y>
    </cdr:to>
    <cdr:sp macro="" textlink="">
      <cdr:nvSpPr>
        <cdr:cNvPr id="5" name="Oval 178"/>
        <cdr:cNvSpPr>
          <a:spLocks xmlns:a="http://schemas.openxmlformats.org/drawingml/2006/main" noChangeArrowheads="1"/>
        </cdr:cNvSpPr>
      </cdr:nvSpPr>
      <cdr:spPr bwMode="auto">
        <a:xfrm xmlns:a="http://schemas.openxmlformats.org/drawingml/2006/main">
          <a:off x="1440409" y="1742680"/>
          <a:ext cx="689189" cy="216027"/>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00" i="0" u="none" strike="noStrike" kern="0" cap="none" spc="0" normalizeH="0" baseline="0" noProof="0" dirty="0" smtClean="0">
              <a:ln>
                <a:noFill/>
              </a:ln>
              <a:solidFill>
                <a:srgbClr val="FF9933"/>
              </a:solidFill>
              <a:effectLst/>
              <a:uLnTx/>
              <a:uFillTx/>
            </a:rPr>
            <a:t>10</a:t>
          </a:r>
          <a:r>
            <a:rPr lang="en-US" altLang="zh-CN" sz="900" kern="0" dirty="0" smtClean="0">
              <a:solidFill>
                <a:srgbClr val="FF9933"/>
              </a:solidFill>
            </a:rPr>
            <a:t>.07</a:t>
          </a:r>
          <a:r>
            <a:rPr kumimoji="0" lang="zh-CN" altLang="en-US" sz="900" i="0" u="none" strike="noStrike" kern="0" cap="none" spc="0" normalizeH="0" baseline="0" noProof="0" dirty="0" smtClean="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cdr:txBody>
    </cdr:sp>
  </cdr:relSizeAnchor>
  <cdr:relSizeAnchor xmlns:cdr="http://schemas.openxmlformats.org/drawingml/2006/chartDrawing">
    <cdr:from>
      <cdr:x>0.25527</cdr:x>
      <cdr:y>0.60107</cdr:y>
    </cdr:from>
    <cdr:to>
      <cdr:x>0.33284</cdr:x>
      <cdr:y>0.6931</cdr:y>
    </cdr:to>
    <cdr:sp macro="" textlink="">
      <cdr:nvSpPr>
        <cdr:cNvPr id="6" name="Oval 178"/>
        <cdr:cNvSpPr>
          <a:spLocks xmlns:a="http://schemas.openxmlformats.org/drawingml/2006/main" noChangeArrowheads="1"/>
        </cdr:cNvSpPr>
      </cdr:nvSpPr>
      <cdr:spPr bwMode="auto">
        <a:xfrm xmlns:a="http://schemas.openxmlformats.org/drawingml/2006/main">
          <a:off x="2043549" y="1742682"/>
          <a:ext cx="620996" cy="266825"/>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00" i="0" u="none" strike="noStrike" kern="0" cap="none" spc="0" normalizeH="0" baseline="0" noProof="0" dirty="0" smtClean="0">
              <a:ln>
                <a:noFill/>
              </a:ln>
              <a:solidFill>
                <a:srgbClr val="FF9933"/>
              </a:solidFill>
              <a:effectLst/>
              <a:uLnTx/>
              <a:uFillTx/>
            </a:rPr>
            <a:t>10</a:t>
          </a:r>
          <a:r>
            <a:rPr lang="en-US" altLang="zh-CN" sz="900" kern="0" dirty="0" smtClean="0">
              <a:solidFill>
                <a:srgbClr val="FF9933"/>
              </a:solidFill>
            </a:rPr>
            <a:t>.02</a:t>
          </a:r>
          <a:r>
            <a:rPr kumimoji="0" lang="zh-CN" altLang="en-US" sz="900" i="0" u="none" strike="noStrike" kern="0" cap="none" spc="0" normalizeH="0" baseline="0" noProof="0" dirty="0" smtClean="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cdr:txBody>
    </cdr:sp>
  </cdr:relSizeAnchor>
  <cdr:relSizeAnchor xmlns:cdr="http://schemas.openxmlformats.org/drawingml/2006/chartDrawing">
    <cdr:from>
      <cdr:x>0.33284</cdr:x>
      <cdr:y>0.61859</cdr:y>
    </cdr:from>
    <cdr:to>
      <cdr:x>0.41893</cdr:x>
      <cdr:y>0.6931</cdr:y>
    </cdr:to>
    <cdr:sp macro="" textlink="">
      <cdr:nvSpPr>
        <cdr:cNvPr id="7" name="Oval 178"/>
        <cdr:cNvSpPr>
          <a:spLocks xmlns:a="http://schemas.openxmlformats.org/drawingml/2006/main" noChangeArrowheads="1"/>
        </cdr:cNvSpPr>
      </cdr:nvSpPr>
      <cdr:spPr bwMode="auto">
        <a:xfrm xmlns:a="http://schemas.openxmlformats.org/drawingml/2006/main">
          <a:off x="2664545" y="1793480"/>
          <a:ext cx="689188" cy="216027"/>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00" i="0" u="none" strike="noStrike" kern="0" cap="none" spc="0" normalizeH="0" baseline="0" noProof="0" dirty="0" smtClean="0">
              <a:ln>
                <a:noFill/>
              </a:ln>
              <a:solidFill>
                <a:srgbClr val="FF9933"/>
              </a:solidFill>
              <a:effectLst/>
              <a:uLnTx/>
              <a:uFillTx/>
            </a:rPr>
            <a:t>10</a:t>
          </a:r>
          <a:r>
            <a:rPr lang="en-US" altLang="zh-CN" sz="900" kern="0" dirty="0" smtClean="0">
              <a:solidFill>
                <a:srgbClr val="FF9933"/>
              </a:solidFill>
            </a:rPr>
            <a:t>.00</a:t>
          </a:r>
          <a:r>
            <a:rPr kumimoji="0" lang="zh-CN" altLang="en-US" sz="900" i="0" u="none" strike="noStrike" kern="0" cap="none" spc="0" normalizeH="0" baseline="0" noProof="0" dirty="0" smtClean="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cdr:txBody>
    </cdr:sp>
  </cdr:relSizeAnchor>
  <cdr:relSizeAnchor xmlns:cdr="http://schemas.openxmlformats.org/drawingml/2006/chartDrawing">
    <cdr:from>
      <cdr:x>0.4048</cdr:x>
      <cdr:y>0.59571</cdr:y>
    </cdr:from>
    <cdr:to>
      <cdr:x>0.49089</cdr:x>
      <cdr:y>0.67022</cdr:y>
    </cdr:to>
    <cdr:sp macro="" textlink="">
      <cdr:nvSpPr>
        <cdr:cNvPr id="8" name="Oval 178"/>
        <cdr:cNvSpPr>
          <a:spLocks xmlns:a="http://schemas.openxmlformats.org/drawingml/2006/main" noChangeArrowheads="1"/>
        </cdr:cNvSpPr>
      </cdr:nvSpPr>
      <cdr:spPr bwMode="auto">
        <a:xfrm xmlns:a="http://schemas.openxmlformats.org/drawingml/2006/main">
          <a:off x="3240609" y="1727150"/>
          <a:ext cx="689189" cy="216027"/>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00" i="0" u="none" strike="noStrike" kern="0" cap="none" spc="0" normalizeH="0" baseline="0" noProof="0" smtClean="0">
              <a:ln>
                <a:noFill/>
              </a:ln>
              <a:solidFill>
                <a:srgbClr val="FF9933"/>
              </a:solidFill>
              <a:effectLst/>
              <a:uLnTx/>
              <a:uFillTx/>
            </a:rPr>
            <a:t>10</a:t>
          </a:r>
          <a:r>
            <a:rPr lang="en-US" altLang="zh-CN" sz="900" kern="0" smtClean="0">
              <a:solidFill>
                <a:srgbClr val="FF9933"/>
              </a:solidFill>
            </a:rPr>
            <a:t>.09</a:t>
          </a:r>
          <a:r>
            <a:rPr kumimoji="0" lang="zh-CN" altLang="en-US" sz="900" i="0" u="none" strike="noStrike" kern="0" cap="none" spc="0" normalizeH="0" baseline="0" noProof="0" smtClean="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cdr:txBody>
    </cdr:sp>
  </cdr:relSizeAnchor>
  <cdr:relSizeAnchor xmlns:cdr="http://schemas.openxmlformats.org/drawingml/2006/chartDrawing">
    <cdr:from>
      <cdr:x>0.47775</cdr:x>
      <cdr:y>0.5409</cdr:y>
    </cdr:from>
    <cdr:to>
      <cdr:x>0.56384</cdr:x>
      <cdr:y>0.61541</cdr:y>
    </cdr:to>
    <cdr:sp macro="" textlink="">
      <cdr:nvSpPr>
        <cdr:cNvPr id="9" name="Oval 178"/>
        <cdr:cNvSpPr>
          <a:spLocks xmlns:a="http://schemas.openxmlformats.org/drawingml/2006/main" noChangeArrowheads="1"/>
        </cdr:cNvSpPr>
      </cdr:nvSpPr>
      <cdr:spPr bwMode="auto">
        <a:xfrm xmlns:a="http://schemas.openxmlformats.org/drawingml/2006/main">
          <a:off x="3824595" y="1568223"/>
          <a:ext cx="689189" cy="216027"/>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00" i="0" u="none" strike="noStrike" kern="0" cap="none" spc="0" normalizeH="0" baseline="0" noProof="0" dirty="0" smtClean="0">
              <a:ln>
                <a:noFill/>
              </a:ln>
              <a:solidFill>
                <a:srgbClr val="FF9933"/>
              </a:solidFill>
              <a:effectLst/>
              <a:uLnTx/>
              <a:uFillTx/>
            </a:rPr>
            <a:t>10</a:t>
          </a:r>
          <a:r>
            <a:rPr lang="en-US" altLang="zh-CN" sz="900" kern="0" dirty="0" smtClean="0">
              <a:solidFill>
                <a:srgbClr val="FF9933"/>
              </a:solidFill>
            </a:rPr>
            <a:t>.15</a:t>
          </a:r>
          <a:r>
            <a:rPr kumimoji="0" lang="zh-CN" altLang="en-US" sz="900" i="0" u="none" strike="noStrike" kern="0" cap="none" spc="0" normalizeH="0" baseline="0" noProof="0" dirty="0" smtClean="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cdr:txBody>
    </cdr:sp>
  </cdr:relSizeAnchor>
</c:userShapes>
</file>

<file path=ppt/drawings/drawing8.xml><?xml version="1.0" encoding="utf-8"?>
<c:userShapes xmlns:c="http://schemas.openxmlformats.org/drawingml/2006/chart">
  <cdr:relSizeAnchor xmlns:cdr="http://schemas.openxmlformats.org/drawingml/2006/chartDrawing">
    <cdr:from>
      <cdr:x>0.00983</cdr:x>
      <cdr:y>0.4491</cdr:y>
    </cdr:from>
    <cdr:to>
      <cdr:x>0.09788</cdr:x>
      <cdr:y>0.52683</cdr:y>
    </cdr:to>
    <cdr:sp macro="" textlink="">
      <cdr:nvSpPr>
        <cdr:cNvPr id="12" name="Oval 178"/>
        <cdr:cNvSpPr>
          <a:spLocks xmlns:a="http://schemas.openxmlformats.org/drawingml/2006/main" noChangeArrowheads="1"/>
        </cdr:cNvSpPr>
      </cdr:nvSpPr>
      <cdr:spPr bwMode="auto">
        <a:xfrm xmlns:a="http://schemas.openxmlformats.org/drawingml/2006/main" rot="10800000" flipV="1">
          <a:off x="79274" y="1297151"/>
          <a:ext cx="710079" cy="224512"/>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l" eaLnBrk="1" fontAlgn="auto" hangingPunct="1">
            <a:lnSpc>
              <a:spcPct val="100000"/>
            </a:lnSpc>
            <a:spcBef>
              <a:spcPts val="0"/>
            </a:spcBef>
            <a:spcAft>
              <a:spcPts val="0"/>
            </a:spcAft>
          </a:pPr>
          <a:r>
            <a:rPr lang="en-US" altLang="en-US" sz="900" kern="0" dirty="0" smtClean="0">
              <a:solidFill>
                <a:srgbClr val="FF9933"/>
              </a:solidFill>
            </a:rPr>
            <a:t>￥</a:t>
          </a:r>
          <a:r>
            <a:rPr lang="en-US" altLang="en-US" sz="900" dirty="0" smtClean="0">
              <a:solidFill>
                <a:srgbClr val="FF9933"/>
              </a:solidFill>
            </a:rPr>
            <a:t>14960</a:t>
          </a:r>
          <a:endParaRPr lang="en-US" altLang="en-US" sz="900" dirty="0" smtClean="0">
            <a:solidFill>
              <a:srgbClr val="FF9933"/>
            </a:solidFill>
            <a:latin typeface="Arial"/>
          </a:endParaRPr>
        </a:p>
      </cdr:txBody>
    </cdr:sp>
  </cdr:relSizeAnchor>
  <cdr:relSizeAnchor xmlns:cdr="http://schemas.openxmlformats.org/drawingml/2006/chartDrawing">
    <cdr:from>
      <cdr:x>0.16478</cdr:x>
      <cdr:y>0.54182</cdr:y>
    </cdr:from>
    <cdr:to>
      <cdr:x>0.2604</cdr:x>
      <cdr:y>0.61669</cdr:y>
    </cdr:to>
    <cdr:sp macro="" textlink="">
      <cdr:nvSpPr>
        <cdr:cNvPr id="3" name="Oval 178"/>
        <cdr:cNvSpPr>
          <a:spLocks xmlns:a="http://schemas.openxmlformats.org/drawingml/2006/main" noChangeArrowheads="1"/>
        </cdr:cNvSpPr>
      </cdr:nvSpPr>
      <cdr:spPr bwMode="auto">
        <a:xfrm xmlns:a="http://schemas.openxmlformats.org/drawingml/2006/main" rot="10800000" flipV="1">
          <a:off x="1328828" y="1564982"/>
          <a:ext cx="771208" cy="216252"/>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defPPr>
            <a:defRPr lang="zh-CN"/>
          </a:defPPr>
          <a:lvl1pPr algn="ctr" rtl="0" eaLnBrk="0" fontAlgn="base" hangingPunct="0">
            <a:lnSpc>
              <a:spcPct val="80000"/>
            </a:lnSpc>
            <a:spcBef>
              <a:spcPct val="20000"/>
            </a:spcBef>
            <a:spcAft>
              <a:spcPct val="0"/>
            </a:spcAft>
            <a:buFont typeface="Arial" charset="0"/>
            <a:defRPr kern="1200">
              <a:solidFill>
                <a:schemeClr val="tx1"/>
              </a:solidFill>
              <a:latin typeface="Calibri" pitchFamily="34" charset="0"/>
              <a:ea typeface="宋体" pitchFamily="2" charset="-122"/>
              <a:cs typeface="+mn-cs"/>
            </a:defRPr>
          </a:lvl1pPr>
          <a:lvl2pPr marL="457200" algn="ctr" rtl="0" eaLnBrk="0" fontAlgn="base" hangingPunct="0">
            <a:lnSpc>
              <a:spcPct val="80000"/>
            </a:lnSpc>
            <a:spcBef>
              <a:spcPct val="20000"/>
            </a:spcBef>
            <a:spcAft>
              <a:spcPct val="0"/>
            </a:spcAft>
            <a:buFont typeface="Arial" charset="0"/>
            <a:defRPr kern="1200">
              <a:solidFill>
                <a:schemeClr val="tx1"/>
              </a:solidFill>
              <a:latin typeface="Calibri" pitchFamily="34" charset="0"/>
              <a:ea typeface="宋体" pitchFamily="2" charset="-122"/>
              <a:cs typeface="+mn-cs"/>
            </a:defRPr>
          </a:lvl2pPr>
          <a:lvl3pPr marL="914400" algn="ctr" rtl="0" eaLnBrk="0" fontAlgn="base" hangingPunct="0">
            <a:lnSpc>
              <a:spcPct val="80000"/>
            </a:lnSpc>
            <a:spcBef>
              <a:spcPct val="20000"/>
            </a:spcBef>
            <a:spcAft>
              <a:spcPct val="0"/>
            </a:spcAft>
            <a:buFont typeface="Arial" charset="0"/>
            <a:defRPr kern="1200">
              <a:solidFill>
                <a:schemeClr val="tx1"/>
              </a:solidFill>
              <a:latin typeface="Calibri" pitchFamily="34" charset="0"/>
              <a:ea typeface="宋体" pitchFamily="2" charset="-122"/>
              <a:cs typeface="+mn-cs"/>
            </a:defRPr>
          </a:lvl3pPr>
          <a:lvl4pPr marL="1371600" algn="ctr" rtl="0" eaLnBrk="0" fontAlgn="base" hangingPunct="0">
            <a:lnSpc>
              <a:spcPct val="80000"/>
            </a:lnSpc>
            <a:spcBef>
              <a:spcPct val="20000"/>
            </a:spcBef>
            <a:spcAft>
              <a:spcPct val="0"/>
            </a:spcAft>
            <a:buFont typeface="Arial" charset="0"/>
            <a:defRPr kern="1200">
              <a:solidFill>
                <a:schemeClr val="tx1"/>
              </a:solidFill>
              <a:latin typeface="Calibri" pitchFamily="34" charset="0"/>
              <a:ea typeface="宋体" pitchFamily="2" charset="-122"/>
              <a:cs typeface="+mn-cs"/>
            </a:defRPr>
          </a:lvl4pPr>
          <a:lvl5pPr marL="1828800" algn="ctr" rtl="0" eaLnBrk="0" fontAlgn="base" hangingPunct="0">
            <a:lnSpc>
              <a:spcPct val="80000"/>
            </a:lnSpc>
            <a:spcBef>
              <a:spcPct val="20000"/>
            </a:spcBef>
            <a:spcAft>
              <a:spcPct val="0"/>
            </a:spcAft>
            <a:buFont typeface="Arial"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xmlns:a="http://schemas.openxmlformats.org/drawingml/2006/main">
          <a:pPr algn="l" eaLnBrk="1" fontAlgn="auto" hangingPunct="1">
            <a:lnSpc>
              <a:spcPct val="100000"/>
            </a:lnSpc>
            <a:spcBef>
              <a:spcPts val="0"/>
            </a:spcBef>
            <a:spcAft>
              <a:spcPts val="0"/>
            </a:spcAft>
          </a:pPr>
          <a:r>
            <a:rPr lang="en-US" altLang="en-US" sz="900" kern="0" dirty="0" smtClean="0">
              <a:solidFill>
                <a:srgbClr val="FF9933"/>
              </a:solidFill>
              <a:latin typeface="+mn-lt"/>
            </a:rPr>
            <a:t>￥</a:t>
          </a:r>
          <a:r>
            <a:rPr lang="en-US" altLang="en-US" sz="900" dirty="0" smtClean="0">
              <a:solidFill>
                <a:srgbClr val="FF9933"/>
              </a:solidFill>
              <a:latin typeface="+mn-lt"/>
            </a:rPr>
            <a:t>16129</a:t>
          </a:r>
        </a:p>
      </cdr:txBody>
    </cdr:sp>
  </cdr:relSizeAnchor>
</c:userShapes>
</file>

<file path=ppt/drawings/drawing9.xml><?xml version="1.0" encoding="utf-8"?>
<c:userShapes xmlns:c="http://schemas.openxmlformats.org/drawingml/2006/chart">
  <cdr:relSizeAnchor xmlns:cdr="http://schemas.openxmlformats.org/drawingml/2006/chartDrawing">
    <cdr:from>
      <cdr:x>0.02273</cdr:x>
      <cdr:y>0.62377</cdr:y>
    </cdr:from>
    <cdr:to>
      <cdr:x>0.1038</cdr:x>
      <cdr:y>0.6994</cdr:y>
    </cdr:to>
    <cdr:sp macro="" textlink="">
      <cdr:nvSpPr>
        <cdr:cNvPr id="17" name="Oval 178"/>
        <cdr:cNvSpPr>
          <a:spLocks xmlns:a="http://schemas.openxmlformats.org/drawingml/2006/main" noChangeArrowheads="1"/>
        </cdr:cNvSpPr>
      </cdr:nvSpPr>
      <cdr:spPr bwMode="auto">
        <a:xfrm xmlns:a="http://schemas.openxmlformats.org/drawingml/2006/main">
          <a:off x="181667" y="1801676"/>
          <a:ext cx="647998" cy="218446"/>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lvl="0" indent="0" defTabSz="914400" eaLnBrk="1" fontAlgn="auto" latinLnBrk="0" hangingPunct="1">
            <a:lnSpc>
              <a:spcPct val="100000"/>
            </a:lnSpc>
            <a:spcBef>
              <a:spcPts val="0"/>
            </a:spcBef>
            <a:spcAft>
              <a:spcPts val="0"/>
            </a:spcAft>
            <a:buClrTx/>
            <a:buSzTx/>
            <a:buFontTx/>
            <a:buNone/>
            <a:tabLst/>
            <a:defRPr/>
          </a:pPr>
          <a:r>
            <a:rPr lang="en-US" altLang="zh-CN" sz="900" dirty="0" smtClean="0">
              <a:solidFill>
                <a:srgbClr val="FF9933"/>
              </a:solidFill>
            </a:rPr>
            <a:t>20.47</a:t>
          </a:r>
          <a:r>
            <a:rPr kumimoji="0" lang="zh-CN" altLang="en-US" sz="900" i="0" u="none" strike="noStrike" kern="0" cap="none" spc="0" normalizeH="0" baseline="0" noProof="0" dirty="0" smtClean="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2" y="0"/>
            <a:ext cx="2918830" cy="493316"/>
          </a:xfrm>
          <a:prstGeom prst="rect">
            <a:avLst/>
          </a:prstGeom>
        </p:spPr>
        <p:txBody>
          <a:bodyPr vert="horz" lIns="91063" tIns="45533" rIns="91063" bIns="45533" rtlCol="0"/>
          <a:lstStyle>
            <a:lvl1pPr algn="l">
              <a:defRPr sz="1200"/>
            </a:lvl1pPr>
          </a:lstStyle>
          <a:p>
            <a:endParaRPr lang="zh-CN" altLang="en-US"/>
          </a:p>
        </p:txBody>
      </p:sp>
      <p:sp>
        <p:nvSpPr>
          <p:cNvPr id="3" name="日期占位符 2"/>
          <p:cNvSpPr>
            <a:spLocks noGrp="1"/>
          </p:cNvSpPr>
          <p:nvPr>
            <p:ph type="dt" sz="quarter" idx="1"/>
          </p:nvPr>
        </p:nvSpPr>
        <p:spPr>
          <a:xfrm>
            <a:off x="3815376" y="0"/>
            <a:ext cx="2918830" cy="493316"/>
          </a:xfrm>
          <a:prstGeom prst="rect">
            <a:avLst/>
          </a:prstGeom>
        </p:spPr>
        <p:txBody>
          <a:bodyPr vert="horz" lIns="91063" tIns="45533" rIns="91063" bIns="45533" rtlCol="0"/>
          <a:lstStyle>
            <a:lvl1pPr algn="r">
              <a:defRPr sz="1200"/>
            </a:lvl1pPr>
          </a:lstStyle>
          <a:p>
            <a:fld id="{CE1DDEB0-40A2-4EB4-871C-53B732C70E53}" type="datetimeFigureOut">
              <a:rPr lang="zh-CN" altLang="en-US" smtClean="0"/>
              <a:pPr/>
              <a:t>2016-7-7</a:t>
            </a:fld>
            <a:endParaRPr lang="zh-CN" altLang="en-US"/>
          </a:p>
        </p:txBody>
      </p:sp>
      <p:sp>
        <p:nvSpPr>
          <p:cNvPr id="4" name="页脚占位符 3"/>
          <p:cNvSpPr>
            <a:spLocks noGrp="1"/>
          </p:cNvSpPr>
          <p:nvPr>
            <p:ph type="ftr" sz="quarter" idx="2"/>
          </p:nvPr>
        </p:nvSpPr>
        <p:spPr>
          <a:xfrm>
            <a:off x="2" y="9371285"/>
            <a:ext cx="2918830" cy="493316"/>
          </a:xfrm>
          <a:prstGeom prst="rect">
            <a:avLst/>
          </a:prstGeom>
        </p:spPr>
        <p:txBody>
          <a:bodyPr vert="horz" lIns="91063" tIns="45533" rIns="91063" bIns="45533"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15376" y="9371285"/>
            <a:ext cx="2918830" cy="493316"/>
          </a:xfrm>
          <a:prstGeom prst="rect">
            <a:avLst/>
          </a:prstGeom>
        </p:spPr>
        <p:txBody>
          <a:bodyPr vert="horz" lIns="91063" tIns="45533" rIns="91063" bIns="45533" rtlCol="0" anchor="b"/>
          <a:lstStyle>
            <a:lvl1pPr algn="r">
              <a:defRPr sz="1200"/>
            </a:lvl1pPr>
          </a:lstStyle>
          <a:p>
            <a:fld id="{12DEA350-5DD8-443B-830B-BCBCE335A835}" type="slidenum">
              <a:rPr lang="zh-CN" altLang="en-US" smtClean="0"/>
              <a:pPr/>
              <a:t>‹#›</a:t>
            </a:fld>
            <a:endParaRPr lang="zh-CN" altLang="en-US"/>
          </a:p>
        </p:txBody>
      </p:sp>
    </p:spTree>
    <p:extLst>
      <p:ext uri="{BB962C8B-B14F-4D97-AF65-F5344CB8AC3E}">
        <p14:creationId xmlns:p14="http://schemas.microsoft.com/office/powerpoint/2010/main" val="3051154463"/>
      </p:ext>
    </p:extLst>
  </p:cSld>
  <p:clrMap bg1="lt1" tx1="dk1" bg2="lt2" tx2="dk2" accent1="accent1" accent2="accent2" accent3="accent3" accent4="accent4" accent5="accent5" accent6="accent6" hlink="hlink" folHlink="folHlink"/>
  <p:hf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2" y="0"/>
            <a:ext cx="2918830" cy="493316"/>
          </a:xfrm>
          <a:prstGeom prst="rect">
            <a:avLst/>
          </a:prstGeom>
        </p:spPr>
        <p:txBody>
          <a:bodyPr vert="horz" lIns="91063" tIns="45533" rIns="91063" bIns="45533" rtlCol="0"/>
          <a:lstStyle>
            <a:lvl1pPr algn="l">
              <a:defRPr sz="1200"/>
            </a:lvl1pPr>
          </a:lstStyle>
          <a:p>
            <a:endParaRPr lang="zh-CN" altLang="en-US"/>
          </a:p>
        </p:txBody>
      </p:sp>
      <p:sp>
        <p:nvSpPr>
          <p:cNvPr id="3" name="日期占位符 2"/>
          <p:cNvSpPr>
            <a:spLocks noGrp="1"/>
          </p:cNvSpPr>
          <p:nvPr>
            <p:ph type="dt" idx="1"/>
          </p:nvPr>
        </p:nvSpPr>
        <p:spPr>
          <a:xfrm>
            <a:off x="3815376" y="0"/>
            <a:ext cx="2918830" cy="493316"/>
          </a:xfrm>
          <a:prstGeom prst="rect">
            <a:avLst/>
          </a:prstGeom>
        </p:spPr>
        <p:txBody>
          <a:bodyPr vert="horz" lIns="91063" tIns="45533" rIns="91063" bIns="45533" rtlCol="0"/>
          <a:lstStyle>
            <a:lvl1pPr algn="r">
              <a:defRPr sz="1200"/>
            </a:lvl1pPr>
          </a:lstStyle>
          <a:p>
            <a:fld id="{8C63A591-4EAC-4970-9EF3-A0C4980117FB}" type="datetimeFigureOut">
              <a:rPr lang="zh-CN" altLang="en-US" smtClean="0"/>
              <a:pPr/>
              <a:t>2016-7-7</a:t>
            </a:fld>
            <a:endParaRPr lang="zh-CN" altLang="en-US"/>
          </a:p>
        </p:txBody>
      </p:sp>
      <p:sp>
        <p:nvSpPr>
          <p:cNvPr id="4" name="幻灯片图像占位符 3"/>
          <p:cNvSpPr>
            <a:spLocks noGrp="1" noRot="1" noChangeAspect="1"/>
          </p:cNvSpPr>
          <p:nvPr>
            <p:ph type="sldImg" idx="2"/>
          </p:nvPr>
        </p:nvSpPr>
        <p:spPr>
          <a:xfrm>
            <a:off x="901700" y="739775"/>
            <a:ext cx="4932363" cy="3700463"/>
          </a:xfrm>
          <a:prstGeom prst="rect">
            <a:avLst/>
          </a:prstGeom>
          <a:noFill/>
          <a:ln w="12700">
            <a:solidFill>
              <a:prstClr val="black"/>
            </a:solidFill>
          </a:ln>
        </p:spPr>
        <p:txBody>
          <a:bodyPr vert="horz" lIns="91063" tIns="45533" rIns="91063" bIns="45533" rtlCol="0" anchor="ctr"/>
          <a:lstStyle/>
          <a:p>
            <a:endParaRPr lang="zh-CN" altLang="en-US"/>
          </a:p>
        </p:txBody>
      </p:sp>
      <p:sp>
        <p:nvSpPr>
          <p:cNvPr id="5" name="备注占位符 4"/>
          <p:cNvSpPr>
            <a:spLocks noGrp="1"/>
          </p:cNvSpPr>
          <p:nvPr>
            <p:ph type="body" sz="quarter" idx="3"/>
          </p:nvPr>
        </p:nvSpPr>
        <p:spPr>
          <a:xfrm>
            <a:off x="673577" y="4686500"/>
            <a:ext cx="5388610" cy="4439841"/>
          </a:xfrm>
          <a:prstGeom prst="rect">
            <a:avLst/>
          </a:prstGeom>
        </p:spPr>
        <p:txBody>
          <a:bodyPr vert="horz" lIns="91063" tIns="45533" rIns="91063" bIns="45533"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2" y="9371285"/>
            <a:ext cx="2918830" cy="493316"/>
          </a:xfrm>
          <a:prstGeom prst="rect">
            <a:avLst/>
          </a:prstGeom>
        </p:spPr>
        <p:txBody>
          <a:bodyPr vert="horz" lIns="91063" tIns="45533" rIns="91063" bIns="45533"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15376" y="9371285"/>
            <a:ext cx="2918830" cy="493316"/>
          </a:xfrm>
          <a:prstGeom prst="rect">
            <a:avLst/>
          </a:prstGeom>
        </p:spPr>
        <p:txBody>
          <a:bodyPr vert="horz" lIns="91063" tIns="45533" rIns="91063" bIns="45533" rtlCol="0" anchor="b"/>
          <a:lstStyle>
            <a:lvl1pPr algn="r">
              <a:defRPr sz="1200"/>
            </a:lvl1pPr>
          </a:lstStyle>
          <a:p>
            <a:fld id="{7C941870-152C-40AA-B849-8080593845AF}" type="slidenum">
              <a:rPr lang="zh-CN" altLang="en-US" smtClean="0"/>
              <a:pPr/>
              <a:t>‹#›</a:t>
            </a:fld>
            <a:endParaRPr lang="zh-CN" altLang="en-US"/>
          </a:p>
        </p:txBody>
      </p:sp>
    </p:spTree>
    <p:extLst>
      <p:ext uri="{BB962C8B-B14F-4D97-AF65-F5344CB8AC3E}">
        <p14:creationId xmlns:p14="http://schemas.microsoft.com/office/powerpoint/2010/main" val="160417444"/>
      </p:ext>
    </p:extLst>
  </p:cSld>
  <p:clrMap bg1="lt1" tx1="dk1" bg2="lt2" tx2="dk2" accent1="accent1" accent2="accent2" accent3="accent3" accent4="accent4" accent5="accent5" accent6="accent6" hlink="hlink" folHlink="folHlink"/>
  <p:hf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AA6B7365-BC15-4500-9AE6-C1F1309C8683}" type="slidenum">
              <a:rPr lang="zh-CN" altLang="en-US" smtClean="0"/>
              <a:pPr>
                <a:defRPr/>
              </a:pPr>
              <a:t>1</a:t>
            </a:fld>
            <a:endParaRPr lang="zh-CN" altLang="en-US"/>
          </a:p>
        </p:txBody>
      </p:sp>
    </p:spTree>
    <p:extLst>
      <p:ext uri="{BB962C8B-B14F-4D97-AF65-F5344CB8AC3E}">
        <p14:creationId xmlns:p14="http://schemas.microsoft.com/office/powerpoint/2010/main" val="163275521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AA6B7365-BC15-4500-9AE6-C1F1309C8683}" type="slidenum">
              <a:rPr lang="zh-CN" altLang="en-US" smtClean="0"/>
              <a:pPr>
                <a:defRPr/>
              </a:pPr>
              <a:t>23</a:t>
            </a:fld>
            <a:endParaRPr lang="zh-CN" altLang="en-US"/>
          </a:p>
        </p:txBody>
      </p:sp>
    </p:spTree>
    <p:extLst>
      <p:ext uri="{BB962C8B-B14F-4D97-AF65-F5344CB8AC3E}">
        <p14:creationId xmlns:p14="http://schemas.microsoft.com/office/powerpoint/2010/main" val="363927232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AA6B7365-BC15-4500-9AE6-C1F1309C8683}" type="slidenum">
              <a:rPr lang="zh-CN" altLang="en-US" smtClean="0"/>
              <a:pPr>
                <a:defRPr/>
              </a:pPr>
              <a:t>26</a:t>
            </a:fld>
            <a:endParaRPr lang="zh-CN" altLang="en-US"/>
          </a:p>
        </p:txBody>
      </p:sp>
    </p:spTree>
    <p:extLst>
      <p:ext uri="{BB962C8B-B14F-4D97-AF65-F5344CB8AC3E}">
        <p14:creationId xmlns:p14="http://schemas.microsoft.com/office/powerpoint/2010/main" val="321569171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AA6B7365-BC15-4500-9AE6-C1F1309C8683}" type="slidenum">
              <a:rPr lang="zh-CN" altLang="en-US" smtClean="0"/>
              <a:pPr>
                <a:defRPr/>
              </a:pPr>
              <a:t>28</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页眉占位符 3"/>
          <p:cNvSpPr>
            <a:spLocks noGrp="1"/>
          </p:cNvSpPr>
          <p:nvPr>
            <p:ph type="hdr" sz="quarter" idx="10"/>
          </p:nvPr>
        </p:nvSpPr>
        <p:spPr/>
        <p:txBody>
          <a:bodyPr/>
          <a:lstStyle/>
          <a:p>
            <a:endParaRPr lang="zh-CN" altLang="en-US"/>
          </a:p>
        </p:txBody>
      </p:sp>
      <p:sp>
        <p:nvSpPr>
          <p:cNvPr id="5" name="灯片编号占位符 4"/>
          <p:cNvSpPr>
            <a:spLocks noGrp="1"/>
          </p:cNvSpPr>
          <p:nvPr>
            <p:ph type="sldNum" sz="quarter" idx="11"/>
          </p:nvPr>
        </p:nvSpPr>
        <p:spPr/>
        <p:txBody>
          <a:bodyPr/>
          <a:lstStyle/>
          <a:p>
            <a:fld id="{7C941870-152C-40AA-B849-8080593845AF}" type="slidenum">
              <a:rPr lang="zh-CN" altLang="en-US" smtClean="0"/>
              <a:pPr/>
              <a:t>29</a:t>
            </a:fld>
            <a:endParaRPr lang="zh-CN" altLang="en-US"/>
          </a:p>
        </p:txBody>
      </p:sp>
    </p:spTree>
    <p:extLst>
      <p:ext uri="{BB962C8B-B14F-4D97-AF65-F5344CB8AC3E}">
        <p14:creationId xmlns:p14="http://schemas.microsoft.com/office/powerpoint/2010/main" val="371664894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AA6B7365-BC15-4500-9AE6-C1F1309C8683}" type="slidenum">
              <a:rPr lang="zh-CN" altLang="en-US" smtClean="0"/>
              <a:pPr>
                <a:defRPr/>
              </a:pPr>
              <a:t>31</a:t>
            </a:fld>
            <a:endParaRPr lang="zh-CN" altLang="en-US"/>
          </a:p>
        </p:txBody>
      </p:sp>
    </p:spTree>
    <p:extLst>
      <p:ext uri="{BB962C8B-B14F-4D97-AF65-F5344CB8AC3E}">
        <p14:creationId xmlns:p14="http://schemas.microsoft.com/office/powerpoint/2010/main" val="421441879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页眉占位符 3"/>
          <p:cNvSpPr>
            <a:spLocks noGrp="1"/>
          </p:cNvSpPr>
          <p:nvPr>
            <p:ph type="hdr" sz="quarter" idx="10"/>
          </p:nvPr>
        </p:nvSpPr>
        <p:spPr/>
        <p:txBody>
          <a:bodyPr/>
          <a:lstStyle/>
          <a:p>
            <a:endParaRPr lang="zh-CN" altLang="en-US"/>
          </a:p>
        </p:txBody>
      </p:sp>
      <p:sp>
        <p:nvSpPr>
          <p:cNvPr id="5" name="灯片编号占位符 4"/>
          <p:cNvSpPr>
            <a:spLocks noGrp="1"/>
          </p:cNvSpPr>
          <p:nvPr>
            <p:ph type="sldNum" sz="quarter" idx="11"/>
          </p:nvPr>
        </p:nvSpPr>
        <p:spPr/>
        <p:txBody>
          <a:bodyPr/>
          <a:lstStyle/>
          <a:p>
            <a:fld id="{7C941870-152C-40AA-B849-8080593845AF}" type="slidenum">
              <a:rPr lang="zh-CN" altLang="en-US" smtClean="0"/>
              <a:pPr/>
              <a:t>35</a:t>
            </a:fld>
            <a:endParaRPr lang="zh-CN" altLang="en-US"/>
          </a:p>
        </p:txBody>
      </p:sp>
    </p:spTree>
    <p:extLst>
      <p:ext uri="{BB962C8B-B14F-4D97-AF65-F5344CB8AC3E}">
        <p14:creationId xmlns:p14="http://schemas.microsoft.com/office/powerpoint/2010/main" val="4835348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幻灯片图像占位符 1"/>
          <p:cNvSpPr>
            <a:spLocks noGrp="1" noRot="1" noChangeAspect="1" noTextEdit="1"/>
          </p:cNvSpPr>
          <p:nvPr>
            <p:ph type="sldImg"/>
          </p:nvPr>
        </p:nvSpPr>
        <p:spPr bwMode="auto">
          <a:xfrm>
            <a:off x="901700" y="739775"/>
            <a:ext cx="4932363" cy="3700463"/>
          </a:xfrm>
          <a:noFill/>
          <a:ln>
            <a:solidFill>
              <a:srgbClr val="000000"/>
            </a:solidFill>
            <a:miter lim="800000"/>
            <a:headEnd/>
            <a:tailEnd/>
          </a:ln>
        </p:spPr>
      </p:sp>
      <p:sp>
        <p:nvSpPr>
          <p:cNvPr id="49155"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49156"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26A775BC-FA25-4D7A-91B3-D58C3CD31C18}" type="slidenum">
              <a:rPr lang="zh-CN" altLang="en-US" smtClean="0">
                <a:solidFill>
                  <a:prstClr val="black"/>
                </a:solidFill>
              </a:rPr>
              <a:pPr/>
              <a:t>38</a:t>
            </a:fld>
            <a:endParaRPr lang="zh-CN" altLang="en-US" smtClean="0">
              <a:solidFill>
                <a:prstClr val="black"/>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AA6B7365-BC15-4500-9AE6-C1F1309C8683}" type="slidenum">
              <a:rPr lang="zh-CN" altLang="en-US" smtClean="0"/>
              <a:pPr>
                <a:defRPr/>
              </a:pPr>
              <a:t>5</a:t>
            </a:fld>
            <a:endParaRPr lang="zh-CN" altLang="en-US"/>
          </a:p>
        </p:txBody>
      </p:sp>
    </p:spTree>
    <p:extLst>
      <p:ext uri="{BB962C8B-B14F-4D97-AF65-F5344CB8AC3E}">
        <p14:creationId xmlns:p14="http://schemas.microsoft.com/office/powerpoint/2010/main" val="394825150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AA6B7365-BC15-4500-9AE6-C1F1309C8683}" type="slidenum">
              <a:rPr lang="zh-CN" altLang="en-US" smtClean="0"/>
              <a:pPr>
                <a:defRPr/>
              </a:pPr>
              <a:t>8</a:t>
            </a:fld>
            <a:endParaRPr lang="zh-CN" altLang="en-US"/>
          </a:p>
        </p:txBody>
      </p:sp>
    </p:spTree>
    <p:extLst>
      <p:ext uri="{BB962C8B-B14F-4D97-AF65-F5344CB8AC3E}">
        <p14:creationId xmlns:p14="http://schemas.microsoft.com/office/powerpoint/2010/main" val="13430510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AA6B7365-BC15-4500-9AE6-C1F1309C8683}" type="slidenum">
              <a:rPr lang="zh-CN" altLang="en-US" smtClean="0">
                <a:solidFill>
                  <a:prstClr val="black"/>
                </a:solidFill>
              </a:rPr>
              <a:pPr>
                <a:defRPr/>
              </a:pPr>
              <a:t>9</a:t>
            </a:fld>
            <a:endParaRPr lang="zh-CN" altLang="en-US">
              <a:solidFill>
                <a:prstClr val="black"/>
              </a:solidFill>
            </a:endParaRPr>
          </a:p>
        </p:txBody>
      </p:sp>
    </p:spTree>
    <p:extLst>
      <p:ext uri="{BB962C8B-B14F-4D97-AF65-F5344CB8AC3E}">
        <p14:creationId xmlns:p14="http://schemas.microsoft.com/office/powerpoint/2010/main" val="181305931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幻灯片图像占位符 1"/>
          <p:cNvSpPr>
            <a:spLocks noGrp="1" noRot="1" noChangeAspect="1" noTextEdit="1"/>
          </p:cNvSpPr>
          <p:nvPr>
            <p:ph type="sldImg"/>
          </p:nvPr>
        </p:nvSpPr>
        <p:spPr bwMode="auto">
          <a:xfrm>
            <a:off x="901700" y="739775"/>
            <a:ext cx="4932363" cy="3700463"/>
          </a:xfrm>
          <a:noFill/>
          <a:ln>
            <a:solidFill>
              <a:srgbClr val="000000"/>
            </a:solidFill>
            <a:miter lim="800000"/>
            <a:headEnd/>
            <a:tailEnd/>
          </a:ln>
        </p:spPr>
      </p:sp>
      <p:sp>
        <p:nvSpPr>
          <p:cNvPr id="47107"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dirty="0" smtClean="0"/>
          </a:p>
        </p:txBody>
      </p:sp>
      <p:sp>
        <p:nvSpPr>
          <p:cNvPr id="47108"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9037A874-1161-4D53-8A95-48AEB7D38D79}" type="slidenum">
              <a:rPr lang="zh-CN" altLang="en-US" smtClean="0"/>
              <a:pPr/>
              <a:t>11</a:t>
            </a:fld>
            <a:endParaRPr lang="zh-CN" alt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AA6B7365-BC15-4500-9AE6-C1F1309C8683}" type="slidenum">
              <a:rPr lang="zh-CN" altLang="en-US" smtClean="0">
                <a:solidFill>
                  <a:prstClr val="black"/>
                </a:solidFill>
              </a:rPr>
              <a:pPr>
                <a:defRPr/>
              </a:pPr>
              <a:t>12</a:t>
            </a:fld>
            <a:endParaRPr lang="zh-CN" altLang="en-US">
              <a:solidFill>
                <a:prstClr val="black"/>
              </a:solidFill>
            </a:endParaRPr>
          </a:p>
        </p:txBody>
      </p:sp>
    </p:spTree>
    <p:extLst>
      <p:ext uri="{BB962C8B-B14F-4D97-AF65-F5344CB8AC3E}">
        <p14:creationId xmlns:p14="http://schemas.microsoft.com/office/powerpoint/2010/main" val="365101216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幻灯片图像占位符 1"/>
          <p:cNvSpPr>
            <a:spLocks noGrp="1" noRot="1" noChangeAspect="1" noTextEdit="1"/>
          </p:cNvSpPr>
          <p:nvPr>
            <p:ph type="sldImg"/>
          </p:nvPr>
        </p:nvSpPr>
        <p:spPr bwMode="auto">
          <a:xfrm>
            <a:off x="901700" y="739775"/>
            <a:ext cx="4932363" cy="3700463"/>
          </a:xfrm>
          <a:noFill/>
          <a:ln>
            <a:solidFill>
              <a:srgbClr val="000000"/>
            </a:solidFill>
            <a:miter lim="800000"/>
            <a:headEnd/>
            <a:tailEnd/>
          </a:ln>
        </p:spPr>
      </p:sp>
      <p:sp>
        <p:nvSpPr>
          <p:cNvPr id="48131"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dirty="0" smtClean="0"/>
          </a:p>
        </p:txBody>
      </p:sp>
      <p:sp>
        <p:nvSpPr>
          <p:cNvPr id="48132"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0E84BFF1-4C93-4B93-89D4-AD40387B8776}" type="slidenum">
              <a:rPr lang="zh-CN" altLang="en-US" smtClean="0"/>
              <a:pPr/>
              <a:t>14</a:t>
            </a:fld>
            <a:endParaRPr lang="zh-CN" alt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AA6B7365-BC15-4500-9AE6-C1F1309C8683}" type="slidenum">
              <a:rPr lang="zh-CN" altLang="en-US" smtClean="0">
                <a:solidFill>
                  <a:prstClr val="black"/>
                </a:solidFill>
              </a:rPr>
              <a:pPr>
                <a:defRPr/>
              </a:pPr>
              <a:t>16</a:t>
            </a:fld>
            <a:endParaRPr lang="zh-CN" altLang="en-US">
              <a:solidFill>
                <a:prstClr val="black"/>
              </a:solidFill>
            </a:endParaRPr>
          </a:p>
        </p:txBody>
      </p:sp>
    </p:spTree>
    <p:extLst>
      <p:ext uri="{BB962C8B-B14F-4D97-AF65-F5344CB8AC3E}">
        <p14:creationId xmlns:p14="http://schemas.microsoft.com/office/powerpoint/2010/main" val="372220693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AA6B7365-BC15-4500-9AE6-C1F1309C8683}" type="slidenum">
              <a:rPr lang="zh-CN" altLang="en-US" smtClean="0"/>
              <a:pPr>
                <a:defRPr/>
              </a:pPr>
              <a:t>19</a:t>
            </a:fld>
            <a:endParaRPr lang="zh-CN" altLang="en-US"/>
          </a:p>
        </p:txBody>
      </p:sp>
    </p:spTree>
    <p:extLst>
      <p:ext uri="{BB962C8B-B14F-4D97-AF65-F5344CB8AC3E}">
        <p14:creationId xmlns:p14="http://schemas.microsoft.com/office/powerpoint/2010/main" val="175653308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4.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5.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5" name="KSO_FN"/>
          <p:cNvSpPr>
            <a:spLocks noGrp="1"/>
          </p:cNvSpPr>
          <p:nvPr>
            <p:ph type="sldNum" sz="quarter" idx="12"/>
          </p:nvPr>
        </p:nvSpPr>
        <p:spPr>
          <a:xfrm>
            <a:off x="8471233" y="6356351"/>
            <a:ext cx="672767" cy="313009"/>
          </a:xfrm>
        </p:spPr>
        <p:txBody>
          <a:bodyPr/>
          <a:lstStyle>
            <a:lvl1pPr algn="l">
              <a:defRPr/>
            </a:lvl1pPr>
          </a:lstStyle>
          <a:p>
            <a:pPr eaLnBrk="1" hangingPunct="1">
              <a:lnSpc>
                <a:spcPct val="100000"/>
              </a:lnSpc>
              <a:spcBef>
                <a:spcPct val="0"/>
              </a:spcBef>
              <a:buFontTx/>
              <a:buNone/>
              <a:defRPr/>
            </a:pPr>
            <a:fld id="{D1C0BDC5-500E-44CB-9DC0-EF140F3CE36C}" type="slidenum">
              <a:rPr lang="zh-CN" altLang="en-US" smtClean="0">
                <a:solidFill>
                  <a:prstClr val="black"/>
                </a:solidFill>
                <a:cs typeface="Arial" pitchFamily="34" charset="0"/>
              </a:rPr>
              <a:pPr eaLnBrk="1" hangingPunct="1">
                <a:lnSpc>
                  <a:spcPct val="100000"/>
                </a:lnSpc>
                <a:spcBef>
                  <a:spcPct val="0"/>
                </a:spcBef>
                <a:buFontTx/>
                <a:buNone/>
                <a:defRPr/>
              </a:pPr>
              <a:t>‹#›</a:t>
            </a:fld>
            <a:endParaRPr lang="zh-CN" altLang="en-US" dirty="0">
              <a:solidFill>
                <a:prstClr val="black"/>
              </a:solidFill>
              <a:cs typeface="Arial" pitchFamily="34" charset="0"/>
            </a:endParaRPr>
          </a:p>
        </p:txBody>
      </p:sp>
      <p:sp>
        <p:nvSpPr>
          <p:cNvPr id="8" name="矩形 7"/>
          <p:cNvSpPr/>
          <p:nvPr userDrawn="1"/>
        </p:nvSpPr>
        <p:spPr>
          <a:xfrm>
            <a:off x="-1203" y="238129"/>
            <a:ext cx="180000" cy="504000"/>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内容占位符 2"/>
          <p:cNvSpPr>
            <a:spLocks noGrp="1"/>
          </p:cNvSpPr>
          <p:nvPr>
            <p:ph sz="quarter" idx="13"/>
          </p:nvPr>
        </p:nvSpPr>
        <p:spPr>
          <a:xfrm>
            <a:off x="1258888" y="238129"/>
            <a:ext cx="7561584" cy="454567"/>
          </a:xfrm>
        </p:spPr>
        <p:txBody>
          <a:bodyPr anchor="ctr">
            <a:normAutofit/>
          </a:bodyPr>
          <a:lstStyle>
            <a:lvl1pPr marL="85725" indent="0">
              <a:buNone/>
              <a:defRPr lang="zh-CN" altLang="en-US" sz="1800" b="1" i="0" kern="1200" baseline="0" dirty="0" smtClean="0">
                <a:solidFill>
                  <a:srgbClr val="075A77"/>
                </a:solidFill>
                <a:effectLst/>
                <a:latin typeface="+mn-ea"/>
                <a:ea typeface="+mn-ea"/>
                <a:cs typeface="+mj-cs"/>
              </a:defRPr>
            </a:lvl1pPr>
          </a:lstStyle>
          <a:p>
            <a:pPr lvl="0"/>
            <a:r>
              <a:rPr lang="zh-CN" altLang="en-US" dirty="0" smtClean="0"/>
              <a:t>单击此处编辑母版文本样式</a:t>
            </a:r>
          </a:p>
        </p:txBody>
      </p:sp>
    </p:spTree>
    <p:extLst>
      <p:ext uri="{BB962C8B-B14F-4D97-AF65-F5344CB8AC3E}">
        <p14:creationId xmlns:p14="http://schemas.microsoft.com/office/powerpoint/2010/main" val="3646147010"/>
      </p:ext>
    </p:extLst>
  </p:cSld>
  <p:clrMapOvr>
    <a:masterClrMapping/>
  </p:clrMapOvr>
  <p:timing>
    <p:tnLst>
      <p:par>
        <p:cTn id="1" dur="indefinite" restart="never" nodeType="tmRoot"/>
      </p:par>
    </p:tnLst>
  </p:timing>
  <p:extLst mod="1">
    <p:ext uri="{DCECCB84-F9BA-43D5-87BE-67443E8EF086}">
      <p15:sldGuideLst xmlns:p15="http://schemas.microsoft.com/office/powerpoint/2012/main" xmlns="">
        <p15:guide id="1" pos="2880" userDrawn="1">
          <p15:clr>
            <a:srgbClr val="FBAE40"/>
          </p15:clr>
        </p15:guide>
        <p15:guide id="2" orient="horz" pos="2160" userDrawn="1">
          <p15:clr>
            <a:srgbClr val="FBAE40"/>
          </p15:clr>
        </p15:guide>
        <p15:guide id="3" pos="113" userDrawn="1">
          <p15:clr>
            <a:srgbClr val="FBAE40"/>
          </p15:clr>
        </p15:guide>
        <p15:guide id="4" pos="5579" userDrawn="1">
          <p15:clr>
            <a:srgbClr val="FBAE40"/>
          </p15:clr>
        </p15:guide>
        <p15:guide id="5" orient="horz" pos="527" userDrawn="1">
          <p15:clr>
            <a:srgbClr val="FBAE40"/>
          </p15:clr>
        </p15:guide>
        <p15:guide id="6" orient="horz" pos="1457"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5" name="KSO_FN"/>
          <p:cNvSpPr>
            <a:spLocks noGrp="1"/>
          </p:cNvSpPr>
          <p:nvPr>
            <p:ph type="sldNum" sz="quarter" idx="12"/>
          </p:nvPr>
        </p:nvSpPr>
        <p:spPr>
          <a:xfrm>
            <a:off x="8471233" y="6356351"/>
            <a:ext cx="672767" cy="313009"/>
          </a:xfrm>
        </p:spPr>
        <p:txBody>
          <a:bodyPr/>
          <a:lstStyle>
            <a:lvl1pPr algn="l">
              <a:defRPr/>
            </a:lvl1pPr>
          </a:lstStyle>
          <a:p>
            <a:pPr eaLnBrk="1" hangingPunct="1">
              <a:lnSpc>
                <a:spcPct val="100000"/>
              </a:lnSpc>
              <a:spcBef>
                <a:spcPct val="0"/>
              </a:spcBef>
              <a:buFontTx/>
              <a:buNone/>
              <a:defRPr/>
            </a:pPr>
            <a:fld id="{D1C0BDC5-500E-44CB-9DC0-EF140F3CE36C}" type="slidenum">
              <a:rPr lang="zh-CN" altLang="en-US" smtClean="0">
                <a:solidFill>
                  <a:prstClr val="black"/>
                </a:solidFill>
                <a:cs typeface="Arial" pitchFamily="34" charset="0"/>
              </a:rPr>
              <a:pPr eaLnBrk="1" hangingPunct="1">
                <a:lnSpc>
                  <a:spcPct val="100000"/>
                </a:lnSpc>
                <a:spcBef>
                  <a:spcPct val="0"/>
                </a:spcBef>
                <a:buFontTx/>
                <a:buNone/>
                <a:defRPr/>
              </a:pPr>
              <a:t>‹#›</a:t>
            </a:fld>
            <a:endParaRPr lang="zh-CN" altLang="en-US" dirty="0">
              <a:solidFill>
                <a:prstClr val="black"/>
              </a:solidFill>
              <a:cs typeface="Arial" pitchFamily="34" charset="0"/>
            </a:endParaRPr>
          </a:p>
        </p:txBody>
      </p:sp>
      <p:sp>
        <p:nvSpPr>
          <p:cNvPr id="8" name="矩形 7"/>
          <p:cNvSpPr/>
          <p:nvPr userDrawn="1"/>
        </p:nvSpPr>
        <p:spPr>
          <a:xfrm>
            <a:off x="-1203" y="238129"/>
            <a:ext cx="180000" cy="504000"/>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prstClr val="white"/>
              </a:solidFill>
            </a:endParaRPr>
          </a:p>
        </p:txBody>
      </p:sp>
      <p:sp>
        <p:nvSpPr>
          <p:cNvPr id="3" name="内容占位符 2"/>
          <p:cNvSpPr>
            <a:spLocks noGrp="1"/>
          </p:cNvSpPr>
          <p:nvPr>
            <p:ph sz="quarter" idx="13"/>
          </p:nvPr>
        </p:nvSpPr>
        <p:spPr>
          <a:xfrm>
            <a:off x="1258888" y="238129"/>
            <a:ext cx="7561584" cy="454567"/>
          </a:xfrm>
        </p:spPr>
        <p:txBody>
          <a:bodyPr anchor="ctr">
            <a:normAutofit/>
          </a:bodyPr>
          <a:lstStyle>
            <a:lvl1pPr marL="85725" indent="0">
              <a:buNone/>
              <a:defRPr lang="zh-CN" altLang="en-US" sz="1800" b="1" i="0" kern="1200" baseline="0" dirty="0" smtClean="0">
                <a:solidFill>
                  <a:srgbClr val="075A77"/>
                </a:solidFill>
                <a:effectLst/>
                <a:latin typeface="+mn-ea"/>
                <a:ea typeface="+mn-ea"/>
                <a:cs typeface="+mj-cs"/>
              </a:defRPr>
            </a:lvl1pPr>
          </a:lstStyle>
          <a:p>
            <a:pPr lvl="0"/>
            <a:r>
              <a:rPr lang="zh-CN" altLang="en-US" dirty="0" smtClean="0"/>
              <a:t>单击此处编辑母版文本样式</a:t>
            </a:r>
          </a:p>
        </p:txBody>
      </p:sp>
    </p:spTree>
    <p:extLst>
      <p:ext uri="{BB962C8B-B14F-4D97-AF65-F5344CB8AC3E}">
        <p14:creationId xmlns:p14="http://schemas.microsoft.com/office/powerpoint/2010/main" val="446973914"/>
      </p:ext>
    </p:extLst>
  </p:cSld>
  <p:clrMapOvr>
    <a:masterClrMapping/>
  </p:clrMapOvr>
  <p:timing>
    <p:tnLst>
      <p:par>
        <p:cTn id="1" dur="indefinite" restart="never" nodeType="tmRoot"/>
      </p:par>
    </p:tnLst>
  </p:timing>
  <p:extLst mod="1">
    <p:ext uri="{DCECCB84-F9BA-43D5-87BE-67443E8EF086}">
      <p15:sldGuideLst xmlns:p15="http://schemas.microsoft.com/office/powerpoint/2012/main" xmlns="">
        <p15:guide id="1" pos="2880" userDrawn="1">
          <p15:clr>
            <a:srgbClr val="FBAE40"/>
          </p15:clr>
        </p15:guide>
        <p15:guide id="2" orient="horz" pos="2160" userDrawn="1">
          <p15:clr>
            <a:srgbClr val="FBAE40"/>
          </p15:clr>
        </p15:guide>
        <p15:guide id="3" pos="113" userDrawn="1">
          <p15:clr>
            <a:srgbClr val="FBAE40"/>
          </p15:clr>
        </p15:guide>
        <p15:guide id="4" pos="5579" userDrawn="1">
          <p15:clr>
            <a:srgbClr val="FBAE40"/>
          </p15:clr>
        </p15:guide>
        <p15:guide id="5" orient="horz" pos="527" userDrawn="1">
          <p15:clr>
            <a:srgbClr val="FBAE40"/>
          </p15:clr>
        </p15:guide>
        <p15:guide id="6" orient="horz" pos="1457"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
        <p:nvSpPr>
          <p:cNvPr id="3" name="灯片编号占位符 2"/>
          <p:cNvSpPr>
            <a:spLocks noGrp="1"/>
          </p:cNvSpPr>
          <p:nvPr>
            <p:ph type="sldNum" sz="quarter" idx="10"/>
          </p:nvPr>
        </p:nvSpPr>
        <p:spPr>
          <a:xfrm>
            <a:off x="8471233" y="6356351"/>
            <a:ext cx="2057400" cy="365125"/>
          </a:xfrm>
          <a:prstGeom prst="rect">
            <a:avLst/>
          </a:prstGeom>
        </p:spPr>
        <p:txBody>
          <a:bodyPr/>
          <a:lstStyle/>
          <a:p>
            <a:pPr algn="l" eaLnBrk="1" hangingPunct="1">
              <a:lnSpc>
                <a:spcPct val="100000"/>
              </a:lnSpc>
              <a:spcBef>
                <a:spcPct val="0"/>
              </a:spcBef>
              <a:buFontTx/>
              <a:buNone/>
              <a:defRPr/>
            </a:pPr>
            <a:fld id="{D1C0BDC5-500E-44CB-9DC0-EF140F3CE36C}" type="slidenum">
              <a:rPr lang="zh-CN" altLang="en-US" smtClean="0">
                <a:solidFill>
                  <a:prstClr val="black"/>
                </a:solidFill>
                <a:cs typeface="Arial" pitchFamily="34" charset="0"/>
              </a:rPr>
              <a:pPr algn="l" eaLnBrk="1" hangingPunct="1">
                <a:lnSpc>
                  <a:spcPct val="100000"/>
                </a:lnSpc>
                <a:spcBef>
                  <a:spcPct val="0"/>
                </a:spcBef>
                <a:buFontTx/>
                <a:buNone/>
                <a:defRPr/>
              </a:pPr>
              <a:t>‹#›</a:t>
            </a:fld>
            <a:endParaRPr lang="zh-CN" altLang="en-US" dirty="0">
              <a:solidFill>
                <a:prstClr val="black"/>
              </a:solidFill>
              <a:cs typeface="Arial" pitchFamily="34" charset="0"/>
            </a:endParaRPr>
          </a:p>
        </p:txBody>
      </p:sp>
      <p:pic>
        <p:nvPicPr>
          <p:cNvPr id="4" name="图片 3"/>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0"/>
            <a:ext cx="9144000" cy="6858000"/>
          </a:xfrm>
          <a:prstGeom prst="rect">
            <a:avLst/>
          </a:prstGeom>
          <a:effectLst/>
        </p:spPr>
      </p:pic>
      <p:sp>
        <p:nvSpPr>
          <p:cNvPr id="7" name="文本框 6"/>
          <p:cNvSpPr txBox="1"/>
          <p:nvPr/>
        </p:nvSpPr>
        <p:spPr>
          <a:xfrm>
            <a:off x="19235" y="2858684"/>
            <a:ext cx="2333830" cy="437043"/>
          </a:xfrm>
          <a:prstGeom prst="rect">
            <a:avLst/>
          </a:prstGeom>
          <a:noFill/>
        </p:spPr>
        <p:txBody>
          <a:bodyPr wrap="square" rtlCol="0" anchor="ctr">
            <a:spAutoFit/>
          </a:bodyPr>
          <a:lstStyle/>
          <a:p>
            <a:r>
              <a:rPr lang="zh-CN" altLang="en-US" sz="2800" b="1" spc="300" dirty="0" smtClean="0">
                <a:solidFill>
                  <a:prstClr val="white"/>
                </a:solidFill>
                <a:latin typeface="微软雅黑" panose="020B0503020204020204" pitchFamily="34" charset="-122"/>
                <a:ea typeface="微软雅黑" panose="020B0503020204020204" pitchFamily="34" charset="-122"/>
              </a:rPr>
              <a:t>上海安路</a:t>
            </a:r>
            <a:r>
              <a:rPr lang="zh-CN" altLang="en-US" sz="2800" b="1" spc="300" dirty="0">
                <a:solidFill>
                  <a:prstClr val="white"/>
                </a:solidFill>
                <a:latin typeface="微软雅黑" panose="020B0503020204020204" pitchFamily="34" charset="-122"/>
                <a:ea typeface="微软雅黑" panose="020B0503020204020204" pitchFamily="34" charset="-122"/>
              </a:rPr>
              <a:t>勤</a:t>
            </a:r>
          </a:p>
        </p:txBody>
      </p:sp>
      <p:sp>
        <p:nvSpPr>
          <p:cNvPr id="8" name="矩形 7"/>
          <p:cNvSpPr/>
          <p:nvPr/>
        </p:nvSpPr>
        <p:spPr>
          <a:xfrm>
            <a:off x="-1" y="3325046"/>
            <a:ext cx="7092281" cy="610162"/>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prstClr val="white"/>
              </a:solidFill>
            </a:endParaRPr>
          </a:p>
        </p:txBody>
      </p:sp>
      <p:sp>
        <p:nvSpPr>
          <p:cNvPr id="10" name="TextBox 6"/>
          <p:cNvSpPr txBox="1">
            <a:spLocks noChangeArrowheads="1"/>
          </p:cNvSpPr>
          <p:nvPr/>
        </p:nvSpPr>
        <p:spPr bwMode="auto">
          <a:xfrm>
            <a:off x="5543550" y="6096137"/>
            <a:ext cx="3600450" cy="523220"/>
          </a:xfrm>
          <a:prstGeom prst="rect">
            <a:avLst/>
          </a:prstGeom>
          <a:noFill/>
          <a:ln w="9525">
            <a:noFill/>
            <a:miter lim="800000"/>
            <a:headEnd/>
            <a:tailEnd/>
          </a:ln>
        </p:spPr>
        <p:txBody>
          <a:bodyPr>
            <a:spAutoFit/>
          </a:bodyPr>
          <a:lstStyle/>
          <a:p>
            <a:pPr algn="r" eaLnBrk="1" hangingPunct="1">
              <a:lnSpc>
                <a:spcPct val="100000"/>
              </a:lnSpc>
              <a:spcBef>
                <a:spcPct val="0"/>
              </a:spcBef>
              <a:buFontTx/>
              <a:buNone/>
            </a:pPr>
            <a:r>
              <a:rPr lang="en-US" altLang="zh-CN" sz="1400" dirty="0">
                <a:solidFill>
                  <a:srgbClr val="5F5F5F">
                    <a:lumMod val="50000"/>
                    <a:lumOff val="50000"/>
                  </a:srgbClr>
                </a:solidFill>
                <a:latin typeface="微软雅黑"/>
                <a:ea typeface="微软雅黑"/>
                <a:cs typeface="Arial" pitchFamily="34" charset="0"/>
              </a:rPr>
              <a:t>I.S.E</a:t>
            </a:r>
            <a:r>
              <a:rPr lang="en-US" altLang="zh-CN" sz="1400" dirty="0" smtClean="0">
                <a:solidFill>
                  <a:srgbClr val="5F5F5F">
                    <a:lumMod val="50000"/>
                    <a:lumOff val="50000"/>
                  </a:srgbClr>
                </a:solidFill>
                <a:latin typeface="微软雅黑"/>
                <a:ea typeface="微软雅黑"/>
                <a:cs typeface="Arial" pitchFamily="34" charset="0"/>
              </a:rPr>
              <a:t>.</a:t>
            </a:r>
          </a:p>
          <a:p>
            <a:pPr algn="r" eaLnBrk="1" hangingPunct="1">
              <a:lnSpc>
                <a:spcPct val="100000"/>
              </a:lnSpc>
              <a:spcBef>
                <a:spcPct val="0"/>
              </a:spcBef>
              <a:buFontTx/>
              <a:buNone/>
            </a:pPr>
            <a:r>
              <a:rPr lang="zh-CN" altLang="en-US" sz="1400" dirty="0" smtClean="0">
                <a:solidFill>
                  <a:srgbClr val="5F5F5F">
                    <a:lumMod val="50000"/>
                    <a:lumOff val="50000"/>
                  </a:srgbClr>
                </a:solidFill>
                <a:latin typeface="微软雅黑"/>
                <a:ea typeface="微软雅黑"/>
                <a:cs typeface="Arial" pitchFamily="34" charset="0"/>
              </a:rPr>
              <a:t> </a:t>
            </a:r>
            <a:r>
              <a:rPr lang="en-US" altLang="zh-CN" sz="1400" dirty="0" smtClean="0">
                <a:solidFill>
                  <a:srgbClr val="5F5F5F">
                    <a:lumMod val="50000"/>
                    <a:lumOff val="50000"/>
                  </a:srgbClr>
                </a:solidFill>
                <a:latin typeface="微软雅黑"/>
                <a:ea typeface="微软雅黑"/>
                <a:cs typeface="Arial" pitchFamily="34" charset="0"/>
              </a:rPr>
              <a:t>2015</a:t>
            </a:r>
            <a:r>
              <a:rPr lang="zh-CN" altLang="en-US" sz="1400" dirty="0" smtClean="0">
                <a:solidFill>
                  <a:srgbClr val="5F5F5F">
                    <a:lumMod val="50000"/>
                    <a:lumOff val="50000"/>
                  </a:srgbClr>
                </a:solidFill>
                <a:latin typeface="微软雅黑"/>
                <a:ea typeface="微软雅黑"/>
                <a:cs typeface="Arial" pitchFamily="34" charset="0"/>
              </a:rPr>
              <a:t>年</a:t>
            </a:r>
            <a:r>
              <a:rPr lang="en-US" altLang="zh-CN" sz="1400" dirty="0" smtClean="0">
                <a:solidFill>
                  <a:srgbClr val="5F5F5F">
                    <a:lumMod val="50000"/>
                    <a:lumOff val="50000"/>
                  </a:srgbClr>
                </a:solidFill>
                <a:latin typeface="微软雅黑"/>
                <a:ea typeface="微软雅黑"/>
                <a:cs typeface="Arial" pitchFamily="34" charset="0"/>
              </a:rPr>
              <a:t>10</a:t>
            </a:r>
            <a:r>
              <a:rPr lang="zh-CN" altLang="en-US" sz="1400" dirty="0" smtClean="0">
                <a:solidFill>
                  <a:srgbClr val="5F5F5F">
                    <a:lumMod val="50000"/>
                    <a:lumOff val="50000"/>
                  </a:srgbClr>
                </a:solidFill>
                <a:latin typeface="微软雅黑"/>
                <a:ea typeface="微软雅黑"/>
                <a:cs typeface="Arial" pitchFamily="34" charset="0"/>
              </a:rPr>
              <a:t>月</a:t>
            </a:r>
            <a:endParaRPr lang="zh-CN" altLang="en-US" sz="1400" dirty="0">
              <a:solidFill>
                <a:srgbClr val="5F5F5F">
                  <a:lumMod val="50000"/>
                  <a:lumOff val="50000"/>
                </a:srgbClr>
              </a:solidFill>
              <a:latin typeface="微软雅黑"/>
              <a:ea typeface="微软雅黑"/>
              <a:cs typeface="Arial" pitchFamily="34" charset="0"/>
            </a:endParaRPr>
          </a:p>
        </p:txBody>
      </p:sp>
      <p:sp>
        <p:nvSpPr>
          <p:cNvPr id="13" name="内容占位符 12"/>
          <p:cNvSpPr>
            <a:spLocks noGrp="1"/>
          </p:cNvSpPr>
          <p:nvPr>
            <p:ph sz="quarter" idx="11" hasCustomPrompt="1"/>
          </p:nvPr>
        </p:nvSpPr>
        <p:spPr>
          <a:xfrm>
            <a:off x="19050" y="3352008"/>
            <a:ext cx="6962400" cy="583200"/>
          </a:xfrm>
        </p:spPr>
        <p:txBody>
          <a:bodyPr/>
          <a:lstStyle>
            <a:lvl1pPr marL="85725" indent="0" algn="l" rtl="0" eaLnBrk="1" fontAlgn="base" hangingPunct="1">
              <a:lnSpc>
                <a:spcPct val="100000"/>
              </a:lnSpc>
              <a:spcBef>
                <a:spcPct val="0"/>
              </a:spcBef>
              <a:spcAft>
                <a:spcPct val="0"/>
              </a:spcAft>
              <a:buFontTx/>
              <a:buNone/>
              <a:defRPr lang="zh-CN" altLang="en-US" sz="3200" b="1" kern="1200" spc="300" dirty="0" smtClean="0">
                <a:solidFill>
                  <a:srgbClr val="1F497D"/>
                </a:solidFill>
                <a:latin typeface="微软雅黑" panose="020B0503020204020204" pitchFamily="34" charset="-122"/>
                <a:ea typeface="微软雅黑" panose="020B0503020204020204" pitchFamily="34" charset="-122"/>
                <a:cs typeface="+mn-cs"/>
              </a:defRPr>
            </a:lvl1pPr>
          </a:lstStyle>
          <a:p>
            <a:pPr lvl="0"/>
            <a:r>
              <a:rPr lang="zh-CN" altLang="en-US" dirty="0" smtClean="0"/>
              <a:t>单击此处编辑母版文本样式       </a:t>
            </a:r>
          </a:p>
        </p:txBody>
      </p:sp>
    </p:spTree>
    <p:extLst>
      <p:ext uri="{BB962C8B-B14F-4D97-AF65-F5344CB8AC3E}">
        <p14:creationId xmlns:p14="http://schemas.microsoft.com/office/powerpoint/2010/main" val="3121662966"/>
      </p:ext>
    </p:extLst>
  </p:cSld>
  <p:clrMapOvr>
    <a:masterClrMapping/>
  </p:clrMapOvr>
  <p:timing>
    <p:tnLst>
      <p:par>
        <p:cTn id="1" dur="indefinite" restart="never" nodeType="tmRoot"/>
      </p:par>
    </p:tnLst>
  </p:timing>
  <p:hf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5" name="KSO_FN"/>
          <p:cNvSpPr>
            <a:spLocks noGrp="1"/>
          </p:cNvSpPr>
          <p:nvPr>
            <p:ph type="sldNum" sz="quarter" idx="12"/>
          </p:nvPr>
        </p:nvSpPr>
        <p:spPr>
          <a:xfrm>
            <a:off x="8471233" y="6356351"/>
            <a:ext cx="672767" cy="313009"/>
          </a:xfrm>
        </p:spPr>
        <p:txBody>
          <a:bodyPr/>
          <a:lstStyle>
            <a:lvl1pPr algn="l">
              <a:defRPr/>
            </a:lvl1pPr>
          </a:lstStyle>
          <a:p>
            <a:pPr eaLnBrk="1" hangingPunct="1">
              <a:lnSpc>
                <a:spcPct val="100000"/>
              </a:lnSpc>
              <a:spcBef>
                <a:spcPct val="0"/>
              </a:spcBef>
              <a:buFontTx/>
              <a:buNone/>
              <a:defRPr/>
            </a:pPr>
            <a:fld id="{D1C0BDC5-500E-44CB-9DC0-EF140F3CE36C}" type="slidenum">
              <a:rPr lang="zh-CN" altLang="en-US" smtClean="0">
                <a:solidFill>
                  <a:prstClr val="black"/>
                </a:solidFill>
                <a:cs typeface="Arial" pitchFamily="34" charset="0"/>
              </a:rPr>
              <a:pPr eaLnBrk="1" hangingPunct="1">
                <a:lnSpc>
                  <a:spcPct val="100000"/>
                </a:lnSpc>
                <a:spcBef>
                  <a:spcPct val="0"/>
                </a:spcBef>
                <a:buFontTx/>
                <a:buNone/>
                <a:defRPr/>
              </a:pPr>
              <a:t>‹#›</a:t>
            </a:fld>
            <a:endParaRPr lang="zh-CN" altLang="en-US" dirty="0">
              <a:solidFill>
                <a:prstClr val="black"/>
              </a:solidFill>
              <a:cs typeface="Arial" pitchFamily="34" charset="0"/>
            </a:endParaRPr>
          </a:p>
        </p:txBody>
      </p:sp>
      <p:sp>
        <p:nvSpPr>
          <p:cNvPr id="8" name="矩形 7"/>
          <p:cNvSpPr/>
          <p:nvPr userDrawn="1"/>
        </p:nvSpPr>
        <p:spPr>
          <a:xfrm>
            <a:off x="-1203" y="238129"/>
            <a:ext cx="180000" cy="504000"/>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prstClr val="white"/>
              </a:solidFill>
            </a:endParaRPr>
          </a:p>
        </p:txBody>
      </p:sp>
      <p:sp>
        <p:nvSpPr>
          <p:cNvPr id="3" name="内容占位符 2"/>
          <p:cNvSpPr>
            <a:spLocks noGrp="1"/>
          </p:cNvSpPr>
          <p:nvPr>
            <p:ph sz="quarter" idx="13"/>
          </p:nvPr>
        </p:nvSpPr>
        <p:spPr>
          <a:xfrm>
            <a:off x="1258888" y="238129"/>
            <a:ext cx="7561584" cy="454567"/>
          </a:xfrm>
        </p:spPr>
        <p:txBody>
          <a:bodyPr anchor="ctr">
            <a:normAutofit/>
          </a:bodyPr>
          <a:lstStyle>
            <a:lvl1pPr marL="85725" indent="0">
              <a:buNone/>
              <a:defRPr lang="zh-CN" altLang="en-US" sz="1800" b="1" i="0" kern="1200" baseline="0" dirty="0" smtClean="0">
                <a:solidFill>
                  <a:srgbClr val="075A77"/>
                </a:solidFill>
                <a:effectLst/>
                <a:latin typeface="+mn-ea"/>
                <a:ea typeface="+mn-ea"/>
                <a:cs typeface="+mj-cs"/>
              </a:defRPr>
            </a:lvl1pPr>
          </a:lstStyle>
          <a:p>
            <a:pPr lvl="0"/>
            <a:r>
              <a:rPr lang="zh-CN" altLang="en-US" dirty="0" smtClean="0"/>
              <a:t>单击此处编辑母版文本样式</a:t>
            </a:r>
          </a:p>
        </p:txBody>
      </p:sp>
    </p:spTree>
    <p:extLst>
      <p:ext uri="{BB962C8B-B14F-4D97-AF65-F5344CB8AC3E}">
        <p14:creationId xmlns:p14="http://schemas.microsoft.com/office/powerpoint/2010/main" val="803985283"/>
      </p:ext>
    </p:extLst>
  </p:cSld>
  <p:clrMapOvr>
    <a:masterClrMapping/>
  </p:clrMapOvr>
  <p:timing>
    <p:tnLst>
      <p:par>
        <p:cTn id="1" dur="indefinite" restart="never" nodeType="tmRoot"/>
      </p:par>
    </p:tnLst>
  </p:timing>
  <p:extLst mod="1">
    <p:ext uri="{DCECCB84-F9BA-43D5-87BE-67443E8EF086}">
      <p15:sldGuideLst xmlns="" xmlns:p15="http://schemas.microsoft.com/office/powerpoint/2012/main">
        <p15:guide id="1" pos="2880" userDrawn="1">
          <p15:clr>
            <a:srgbClr val="FBAE40"/>
          </p15:clr>
        </p15:guide>
        <p15:guide id="2" orient="horz" pos="2160" userDrawn="1">
          <p15:clr>
            <a:srgbClr val="FBAE40"/>
          </p15:clr>
        </p15:guide>
        <p15:guide id="3" pos="113" userDrawn="1">
          <p15:clr>
            <a:srgbClr val="FBAE40"/>
          </p15:clr>
        </p15:guide>
        <p15:guide id="4" pos="5579" userDrawn="1">
          <p15:clr>
            <a:srgbClr val="FBAE40"/>
          </p15:clr>
        </p15:guide>
        <p15:guide id="5" orient="horz" pos="527" userDrawn="1">
          <p15:clr>
            <a:srgbClr val="FBAE40"/>
          </p15:clr>
        </p15:guide>
        <p15:guide id="6" orient="horz" pos="1457"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
        <p:nvSpPr>
          <p:cNvPr id="3" name="灯片编号占位符 2"/>
          <p:cNvSpPr>
            <a:spLocks noGrp="1"/>
          </p:cNvSpPr>
          <p:nvPr>
            <p:ph type="sldNum" sz="quarter" idx="10"/>
          </p:nvPr>
        </p:nvSpPr>
        <p:spPr>
          <a:xfrm>
            <a:off x="8471233" y="6356351"/>
            <a:ext cx="2057400" cy="365125"/>
          </a:xfrm>
          <a:prstGeom prst="rect">
            <a:avLst/>
          </a:prstGeom>
        </p:spPr>
        <p:txBody>
          <a:bodyPr/>
          <a:lstStyle/>
          <a:p>
            <a:pPr algn="l" eaLnBrk="1" hangingPunct="1">
              <a:lnSpc>
                <a:spcPct val="100000"/>
              </a:lnSpc>
              <a:spcBef>
                <a:spcPct val="0"/>
              </a:spcBef>
              <a:buFontTx/>
              <a:buNone/>
              <a:defRPr/>
            </a:pPr>
            <a:fld id="{D1C0BDC5-500E-44CB-9DC0-EF140F3CE36C}" type="slidenum">
              <a:rPr lang="zh-CN" altLang="en-US" smtClean="0">
                <a:solidFill>
                  <a:prstClr val="black"/>
                </a:solidFill>
                <a:cs typeface="Arial" pitchFamily="34" charset="0"/>
              </a:rPr>
              <a:pPr algn="l" eaLnBrk="1" hangingPunct="1">
                <a:lnSpc>
                  <a:spcPct val="100000"/>
                </a:lnSpc>
                <a:spcBef>
                  <a:spcPct val="0"/>
                </a:spcBef>
                <a:buFontTx/>
                <a:buNone/>
                <a:defRPr/>
              </a:pPr>
              <a:t>‹#›</a:t>
            </a:fld>
            <a:endParaRPr lang="zh-CN" altLang="en-US" dirty="0">
              <a:solidFill>
                <a:prstClr val="black"/>
              </a:solidFill>
              <a:cs typeface="Arial" pitchFamily="34" charset="0"/>
            </a:endParaRPr>
          </a:p>
        </p:txBody>
      </p:sp>
      <p:pic>
        <p:nvPicPr>
          <p:cNvPr id="4" name="图片 3"/>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0"/>
            <a:ext cx="9144000" cy="6858000"/>
          </a:xfrm>
          <a:prstGeom prst="rect">
            <a:avLst/>
          </a:prstGeom>
          <a:effectLst/>
        </p:spPr>
      </p:pic>
      <p:sp>
        <p:nvSpPr>
          <p:cNvPr id="7" name="文本框 6"/>
          <p:cNvSpPr txBox="1"/>
          <p:nvPr/>
        </p:nvSpPr>
        <p:spPr>
          <a:xfrm>
            <a:off x="19235" y="2858684"/>
            <a:ext cx="2333830" cy="437043"/>
          </a:xfrm>
          <a:prstGeom prst="rect">
            <a:avLst/>
          </a:prstGeom>
          <a:noFill/>
        </p:spPr>
        <p:txBody>
          <a:bodyPr wrap="square" rtlCol="0" anchor="ctr">
            <a:spAutoFit/>
          </a:bodyPr>
          <a:lstStyle/>
          <a:p>
            <a:r>
              <a:rPr lang="zh-CN" altLang="en-US" sz="2800" b="1" spc="300" dirty="0" smtClean="0">
                <a:solidFill>
                  <a:prstClr val="white"/>
                </a:solidFill>
                <a:latin typeface="微软雅黑" panose="020B0503020204020204" pitchFamily="34" charset="-122"/>
                <a:ea typeface="微软雅黑" panose="020B0503020204020204" pitchFamily="34" charset="-122"/>
              </a:rPr>
              <a:t>上海安路</a:t>
            </a:r>
            <a:r>
              <a:rPr lang="zh-CN" altLang="en-US" sz="2800" b="1" spc="300" dirty="0">
                <a:solidFill>
                  <a:prstClr val="white"/>
                </a:solidFill>
                <a:latin typeface="微软雅黑" panose="020B0503020204020204" pitchFamily="34" charset="-122"/>
                <a:ea typeface="微软雅黑" panose="020B0503020204020204" pitchFamily="34" charset="-122"/>
              </a:rPr>
              <a:t>勤</a:t>
            </a:r>
          </a:p>
        </p:txBody>
      </p:sp>
      <p:sp>
        <p:nvSpPr>
          <p:cNvPr id="8" name="矩形 7"/>
          <p:cNvSpPr/>
          <p:nvPr/>
        </p:nvSpPr>
        <p:spPr>
          <a:xfrm>
            <a:off x="-1" y="3325046"/>
            <a:ext cx="7092281" cy="610162"/>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prstClr val="white"/>
              </a:solidFill>
            </a:endParaRPr>
          </a:p>
        </p:txBody>
      </p:sp>
      <p:sp>
        <p:nvSpPr>
          <p:cNvPr id="10" name="TextBox 6"/>
          <p:cNvSpPr txBox="1">
            <a:spLocks noChangeArrowheads="1"/>
          </p:cNvSpPr>
          <p:nvPr/>
        </p:nvSpPr>
        <p:spPr bwMode="auto">
          <a:xfrm>
            <a:off x="5543550" y="6096137"/>
            <a:ext cx="3600450" cy="523220"/>
          </a:xfrm>
          <a:prstGeom prst="rect">
            <a:avLst/>
          </a:prstGeom>
          <a:noFill/>
          <a:ln w="9525">
            <a:noFill/>
            <a:miter lim="800000"/>
            <a:headEnd/>
            <a:tailEnd/>
          </a:ln>
        </p:spPr>
        <p:txBody>
          <a:bodyPr>
            <a:spAutoFit/>
          </a:bodyPr>
          <a:lstStyle/>
          <a:p>
            <a:pPr algn="r" eaLnBrk="1" hangingPunct="1">
              <a:lnSpc>
                <a:spcPct val="100000"/>
              </a:lnSpc>
              <a:spcBef>
                <a:spcPct val="0"/>
              </a:spcBef>
              <a:buFontTx/>
              <a:buNone/>
            </a:pPr>
            <a:r>
              <a:rPr lang="en-US" altLang="zh-CN" sz="1400" dirty="0">
                <a:solidFill>
                  <a:srgbClr val="5F5F5F">
                    <a:lumMod val="50000"/>
                    <a:lumOff val="50000"/>
                  </a:srgbClr>
                </a:solidFill>
                <a:latin typeface="微软雅黑"/>
                <a:ea typeface="微软雅黑"/>
                <a:cs typeface="Arial" pitchFamily="34" charset="0"/>
              </a:rPr>
              <a:t>I.S.E</a:t>
            </a:r>
            <a:r>
              <a:rPr lang="en-US" altLang="zh-CN" sz="1400" dirty="0" smtClean="0">
                <a:solidFill>
                  <a:srgbClr val="5F5F5F">
                    <a:lumMod val="50000"/>
                    <a:lumOff val="50000"/>
                  </a:srgbClr>
                </a:solidFill>
                <a:latin typeface="微软雅黑"/>
                <a:ea typeface="微软雅黑"/>
                <a:cs typeface="Arial" pitchFamily="34" charset="0"/>
              </a:rPr>
              <a:t>.</a:t>
            </a:r>
          </a:p>
          <a:p>
            <a:pPr algn="r" eaLnBrk="1" hangingPunct="1">
              <a:lnSpc>
                <a:spcPct val="100000"/>
              </a:lnSpc>
              <a:spcBef>
                <a:spcPct val="0"/>
              </a:spcBef>
              <a:buFontTx/>
              <a:buNone/>
            </a:pPr>
            <a:r>
              <a:rPr lang="zh-CN" altLang="en-US" sz="1400" dirty="0" smtClean="0">
                <a:solidFill>
                  <a:srgbClr val="5F5F5F">
                    <a:lumMod val="50000"/>
                    <a:lumOff val="50000"/>
                  </a:srgbClr>
                </a:solidFill>
                <a:latin typeface="微软雅黑"/>
                <a:ea typeface="微软雅黑"/>
                <a:cs typeface="Arial" pitchFamily="34" charset="0"/>
              </a:rPr>
              <a:t> </a:t>
            </a:r>
            <a:r>
              <a:rPr lang="en-US" altLang="zh-CN" sz="1400" dirty="0" smtClean="0">
                <a:solidFill>
                  <a:srgbClr val="5F5F5F">
                    <a:lumMod val="50000"/>
                    <a:lumOff val="50000"/>
                  </a:srgbClr>
                </a:solidFill>
                <a:latin typeface="微软雅黑"/>
                <a:ea typeface="微软雅黑"/>
                <a:cs typeface="Arial" pitchFamily="34" charset="0"/>
              </a:rPr>
              <a:t>2016</a:t>
            </a:r>
            <a:r>
              <a:rPr lang="zh-CN" altLang="en-US" sz="1400" dirty="0" smtClean="0">
                <a:solidFill>
                  <a:srgbClr val="5F5F5F">
                    <a:lumMod val="50000"/>
                    <a:lumOff val="50000"/>
                  </a:srgbClr>
                </a:solidFill>
                <a:latin typeface="微软雅黑"/>
                <a:ea typeface="微软雅黑"/>
                <a:cs typeface="Arial" pitchFamily="34" charset="0"/>
              </a:rPr>
              <a:t>年</a:t>
            </a:r>
            <a:r>
              <a:rPr lang="en-US" altLang="zh-CN" sz="1400" dirty="0" smtClean="0">
                <a:solidFill>
                  <a:srgbClr val="5F5F5F">
                    <a:lumMod val="50000"/>
                    <a:lumOff val="50000"/>
                  </a:srgbClr>
                </a:solidFill>
                <a:latin typeface="微软雅黑"/>
                <a:ea typeface="微软雅黑"/>
                <a:cs typeface="Arial" pitchFamily="34" charset="0"/>
              </a:rPr>
              <a:t>5</a:t>
            </a:r>
            <a:r>
              <a:rPr lang="zh-CN" altLang="en-US" sz="1400" dirty="0" smtClean="0">
                <a:solidFill>
                  <a:srgbClr val="5F5F5F">
                    <a:lumMod val="50000"/>
                    <a:lumOff val="50000"/>
                  </a:srgbClr>
                </a:solidFill>
                <a:latin typeface="微软雅黑"/>
                <a:ea typeface="微软雅黑"/>
                <a:cs typeface="Arial" pitchFamily="34" charset="0"/>
              </a:rPr>
              <a:t>月</a:t>
            </a:r>
            <a:endParaRPr lang="zh-CN" altLang="en-US" sz="1400" dirty="0">
              <a:solidFill>
                <a:srgbClr val="5F5F5F">
                  <a:lumMod val="50000"/>
                  <a:lumOff val="50000"/>
                </a:srgbClr>
              </a:solidFill>
              <a:latin typeface="微软雅黑"/>
              <a:ea typeface="微软雅黑"/>
              <a:cs typeface="Arial" pitchFamily="34" charset="0"/>
            </a:endParaRPr>
          </a:p>
        </p:txBody>
      </p:sp>
      <p:sp>
        <p:nvSpPr>
          <p:cNvPr id="13" name="内容占位符 12"/>
          <p:cNvSpPr>
            <a:spLocks noGrp="1"/>
          </p:cNvSpPr>
          <p:nvPr>
            <p:ph sz="quarter" idx="11" hasCustomPrompt="1"/>
          </p:nvPr>
        </p:nvSpPr>
        <p:spPr>
          <a:xfrm>
            <a:off x="19050" y="3352008"/>
            <a:ext cx="6962400" cy="583200"/>
          </a:xfrm>
        </p:spPr>
        <p:txBody>
          <a:bodyPr/>
          <a:lstStyle>
            <a:lvl1pPr marL="85725" indent="0" algn="l" rtl="0" eaLnBrk="1" fontAlgn="base" hangingPunct="1">
              <a:lnSpc>
                <a:spcPct val="100000"/>
              </a:lnSpc>
              <a:spcBef>
                <a:spcPct val="0"/>
              </a:spcBef>
              <a:spcAft>
                <a:spcPct val="0"/>
              </a:spcAft>
              <a:buFontTx/>
              <a:buNone/>
              <a:defRPr lang="zh-CN" altLang="en-US" sz="3200" b="1" kern="1200" spc="300" dirty="0" smtClean="0">
                <a:solidFill>
                  <a:srgbClr val="1F497D"/>
                </a:solidFill>
                <a:latin typeface="微软雅黑" panose="020B0503020204020204" pitchFamily="34" charset="-122"/>
                <a:ea typeface="微软雅黑" panose="020B0503020204020204" pitchFamily="34" charset="-122"/>
                <a:cs typeface="+mn-cs"/>
              </a:defRPr>
            </a:lvl1pPr>
          </a:lstStyle>
          <a:p>
            <a:pPr lvl="0"/>
            <a:r>
              <a:rPr lang="zh-CN" altLang="en-US" dirty="0" smtClean="0"/>
              <a:t>单击此处编辑母版文本样式       </a:t>
            </a:r>
          </a:p>
        </p:txBody>
      </p:sp>
    </p:spTree>
    <p:extLst>
      <p:ext uri="{BB962C8B-B14F-4D97-AF65-F5344CB8AC3E}">
        <p14:creationId xmlns:p14="http://schemas.microsoft.com/office/powerpoint/2010/main" val="1520529695"/>
      </p:ext>
    </p:extLst>
  </p:cSld>
  <p:clrMapOvr>
    <a:masterClrMapping/>
  </p:clrMapOvr>
  <p:timing>
    <p:tnLst>
      <p:par>
        <p:cTn id="1" dur="indefinite" restart="never" nodeType="tmRoot"/>
      </p:par>
    </p:tnLst>
  </p:timing>
  <p:hf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
        <p:nvSpPr>
          <p:cNvPr id="3" name="灯片编号占位符 2"/>
          <p:cNvSpPr>
            <a:spLocks noGrp="1"/>
          </p:cNvSpPr>
          <p:nvPr>
            <p:ph type="sldNum" sz="quarter" idx="10"/>
          </p:nvPr>
        </p:nvSpPr>
        <p:spPr>
          <a:xfrm>
            <a:off x="8471233" y="6356351"/>
            <a:ext cx="2057400" cy="365125"/>
          </a:xfrm>
          <a:prstGeom prst="rect">
            <a:avLst/>
          </a:prstGeom>
        </p:spPr>
        <p:txBody>
          <a:bodyPr/>
          <a:lstStyle/>
          <a:p>
            <a:pPr algn="l" eaLnBrk="1" hangingPunct="1">
              <a:lnSpc>
                <a:spcPct val="100000"/>
              </a:lnSpc>
              <a:spcBef>
                <a:spcPct val="0"/>
              </a:spcBef>
              <a:buFontTx/>
              <a:buNone/>
              <a:defRPr/>
            </a:pPr>
            <a:fld id="{D1C0BDC5-500E-44CB-9DC0-EF140F3CE36C}" type="slidenum">
              <a:rPr lang="zh-CN" altLang="en-US" sz="1200" smtClean="0">
                <a:solidFill>
                  <a:prstClr val="black"/>
                </a:solidFill>
                <a:cs typeface="Arial" pitchFamily="34" charset="0"/>
              </a:rPr>
              <a:pPr algn="l" eaLnBrk="1" hangingPunct="1">
                <a:lnSpc>
                  <a:spcPct val="100000"/>
                </a:lnSpc>
                <a:spcBef>
                  <a:spcPct val="0"/>
                </a:spcBef>
                <a:buFontTx/>
                <a:buNone/>
                <a:defRPr/>
              </a:pPr>
              <a:t>‹#›</a:t>
            </a:fld>
            <a:endParaRPr lang="zh-CN" altLang="en-US" sz="1200" dirty="0">
              <a:solidFill>
                <a:prstClr val="black"/>
              </a:solidFill>
              <a:cs typeface="Arial" pitchFamily="34" charset="0"/>
            </a:endParaRPr>
          </a:p>
        </p:txBody>
      </p:sp>
      <p:pic>
        <p:nvPicPr>
          <p:cNvPr id="4" name="图片 3"/>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0"/>
            <a:ext cx="9144000" cy="6858000"/>
          </a:xfrm>
          <a:prstGeom prst="rect">
            <a:avLst/>
          </a:prstGeom>
          <a:effectLst/>
        </p:spPr>
      </p:pic>
      <p:sp>
        <p:nvSpPr>
          <p:cNvPr id="7" name="文本框 6"/>
          <p:cNvSpPr txBox="1"/>
          <p:nvPr/>
        </p:nvSpPr>
        <p:spPr>
          <a:xfrm>
            <a:off x="19235" y="2858684"/>
            <a:ext cx="2333830" cy="437043"/>
          </a:xfrm>
          <a:prstGeom prst="rect">
            <a:avLst/>
          </a:prstGeom>
          <a:noFill/>
        </p:spPr>
        <p:txBody>
          <a:bodyPr wrap="square" rtlCol="0" anchor="ctr">
            <a:spAutoFit/>
          </a:bodyPr>
          <a:lstStyle/>
          <a:p>
            <a:r>
              <a:rPr lang="zh-CN" altLang="en-US" sz="2800" b="1" spc="300" dirty="0" smtClean="0">
                <a:solidFill>
                  <a:schemeClr val="bg1"/>
                </a:solidFill>
                <a:latin typeface="微软雅黑" panose="020B0503020204020204" pitchFamily="34" charset="-122"/>
                <a:ea typeface="微软雅黑" panose="020B0503020204020204" pitchFamily="34" charset="-122"/>
              </a:rPr>
              <a:t>上海安路</a:t>
            </a:r>
            <a:r>
              <a:rPr lang="zh-CN" altLang="en-US" sz="2800" b="1" spc="300" dirty="0">
                <a:solidFill>
                  <a:schemeClr val="bg1"/>
                </a:solidFill>
                <a:latin typeface="微软雅黑" panose="020B0503020204020204" pitchFamily="34" charset="-122"/>
                <a:ea typeface="微软雅黑" panose="020B0503020204020204" pitchFamily="34" charset="-122"/>
              </a:rPr>
              <a:t>勤</a:t>
            </a:r>
          </a:p>
        </p:txBody>
      </p:sp>
      <p:sp>
        <p:nvSpPr>
          <p:cNvPr id="8" name="矩形 7"/>
          <p:cNvSpPr/>
          <p:nvPr/>
        </p:nvSpPr>
        <p:spPr>
          <a:xfrm>
            <a:off x="-1" y="3325046"/>
            <a:ext cx="7092281" cy="610162"/>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6"/>
          <p:cNvSpPr txBox="1">
            <a:spLocks noChangeArrowheads="1"/>
          </p:cNvSpPr>
          <p:nvPr/>
        </p:nvSpPr>
        <p:spPr bwMode="auto">
          <a:xfrm>
            <a:off x="5543550" y="6096137"/>
            <a:ext cx="3600450" cy="523220"/>
          </a:xfrm>
          <a:prstGeom prst="rect">
            <a:avLst/>
          </a:prstGeom>
          <a:noFill/>
          <a:ln w="9525">
            <a:noFill/>
            <a:miter lim="800000"/>
            <a:headEnd/>
            <a:tailEnd/>
          </a:ln>
        </p:spPr>
        <p:txBody>
          <a:bodyPr>
            <a:spAutoFit/>
          </a:bodyPr>
          <a:lstStyle/>
          <a:p>
            <a:pPr algn="r" eaLnBrk="1" hangingPunct="1">
              <a:lnSpc>
                <a:spcPct val="100000"/>
              </a:lnSpc>
              <a:spcBef>
                <a:spcPct val="0"/>
              </a:spcBef>
              <a:buFontTx/>
              <a:buNone/>
            </a:pPr>
            <a:r>
              <a:rPr lang="en-US" altLang="zh-CN" sz="1400" dirty="0">
                <a:solidFill>
                  <a:schemeClr val="tx1">
                    <a:lumMod val="50000"/>
                    <a:lumOff val="50000"/>
                  </a:schemeClr>
                </a:solidFill>
                <a:latin typeface="+mn-ea"/>
                <a:ea typeface="+mn-ea"/>
                <a:cs typeface="Arial" pitchFamily="34" charset="0"/>
              </a:rPr>
              <a:t>I.S.E</a:t>
            </a:r>
            <a:r>
              <a:rPr lang="en-US" altLang="zh-CN" sz="1400" dirty="0" smtClean="0">
                <a:solidFill>
                  <a:schemeClr val="tx1">
                    <a:lumMod val="50000"/>
                    <a:lumOff val="50000"/>
                  </a:schemeClr>
                </a:solidFill>
                <a:latin typeface="+mn-ea"/>
                <a:ea typeface="+mn-ea"/>
                <a:cs typeface="Arial" pitchFamily="34" charset="0"/>
              </a:rPr>
              <a:t>.</a:t>
            </a:r>
          </a:p>
          <a:p>
            <a:pPr algn="r" eaLnBrk="1" hangingPunct="1">
              <a:lnSpc>
                <a:spcPct val="100000"/>
              </a:lnSpc>
              <a:spcBef>
                <a:spcPct val="0"/>
              </a:spcBef>
              <a:buFontTx/>
              <a:buNone/>
            </a:pPr>
            <a:r>
              <a:rPr lang="zh-CN" altLang="en-US" sz="1400" dirty="0" smtClean="0">
                <a:solidFill>
                  <a:schemeClr val="tx1">
                    <a:lumMod val="50000"/>
                    <a:lumOff val="50000"/>
                  </a:schemeClr>
                </a:solidFill>
                <a:latin typeface="+mn-ea"/>
                <a:ea typeface="+mn-ea"/>
                <a:cs typeface="Arial" pitchFamily="34" charset="0"/>
              </a:rPr>
              <a:t> </a:t>
            </a:r>
            <a:r>
              <a:rPr lang="en-US" altLang="zh-CN" sz="1400" dirty="0" smtClean="0">
                <a:solidFill>
                  <a:schemeClr val="tx1">
                    <a:lumMod val="50000"/>
                    <a:lumOff val="50000"/>
                  </a:schemeClr>
                </a:solidFill>
                <a:latin typeface="+mn-ea"/>
                <a:ea typeface="+mn-ea"/>
                <a:cs typeface="Arial" pitchFamily="34" charset="0"/>
              </a:rPr>
              <a:t>2016</a:t>
            </a:r>
            <a:r>
              <a:rPr lang="zh-CN" altLang="en-US" sz="1400" dirty="0" smtClean="0">
                <a:solidFill>
                  <a:schemeClr val="tx1">
                    <a:lumMod val="50000"/>
                    <a:lumOff val="50000"/>
                  </a:schemeClr>
                </a:solidFill>
                <a:latin typeface="+mn-ea"/>
                <a:ea typeface="+mn-ea"/>
                <a:cs typeface="Arial" pitchFamily="34" charset="0"/>
              </a:rPr>
              <a:t>年</a:t>
            </a:r>
            <a:r>
              <a:rPr lang="en-US" altLang="zh-CN" sz="1400" dirty="0" smtClean="0">
                <a:solidFill>
                  <a:schemeClr val="tx1">
                    <a:lumMod val="50000"/>
                    <a:lumOff val="50000"/>
                  </a:schemeClr>
                </a:solidFill>
                <a:latin typeface="+mn-ea"/>
                <a:ea typeface="+mn-ea"/>
                <a:cs typeface="Arial" pitchFamily="34" charset="0"/>
              </a:rPr>
              <a:t>6</a:t>
            </a:r>
            <a:r>
              <a:rPr lang="zh-CN" altLang="en-US" sz="1400" dirty="0" smtClean="0">
                <a:solidFill>
                  <a:schemeClr val="tx1">
                    <a:lumMod val="50000"/>
                    <a:lumOff val="50000"/>
                  </a:schemeClr>
                </a:solidFill>
                <a:latin typeface="+mn-ea"/>
                <a:ea typeface="+mn-ea"/>
                <a:cs typeface="Arial" pitchFamily="34" charset="0"/>
              </a:rPr>
              <a:t>月</a:t>
            </a:r>
            <a:endParaRPr lang="zh-CN" altLang="en-US" sz="1400" dirty="0">
              <a:solidFill>
                <a:schemeClr val="tx1">
                  <a:lumMod val="50000"/>
                  <a:lumOff val="50000"/>
                </a:schemeClr>
              </a:solidFill>
              <a:latin typeface="+mn-ea"/>
              <a:ea typeface="+mn-ea"/>
              <a:cs typeface="Arial" pitchFamily="34" charset="0"/>
            </a:endParaRPr>
          </a:p>
        </p:txBody>
      </p:sp>
      <p:sp>
        <p:nvSpPr>
          <p:cNvPr id="13" name="内容占位符 12"/>
          <p:cNvSpPr>
            <a:spLocks noGrp="1"/>
          </p:cNvSpPr>
          <p:nvPr>
            <p:ph sz="quarter" idx="11" hasCustomPrompt="1"/>
          </p:nvPr>
        </p:nvSpPr>
        <p:spPr>
          <a:xfrm>
            <a:off x="19050" y="3352008"/>
            <a:ext cx="6962400" cy="583200"/>
          </a:xfrm>
        </p:spPr>
        <p:txBody>
          <a:bodyPr/>
          <a:lstStyle>
            <a:lvl1pPr marL="85725" indent="0" algn="l" rtl="0" eaLnBrk="1" fontAlgn="base" hangingPunct="1">
              <a:lnSpc>
                <a:spcPct val="100000"/>
              </a:lnSpc>
              <a:spcBef>
                <a:spcPct val="0"/>
              </a:spcBef>
              <a:spcAft>
                <a:spcPct val="0"/>
              </a:spcAft>
              <a:buFontTx/>
              <a:buNone/>
              <a:defRPr lang="zh-CN" altLang="en-US" sz="3200" b="1" kern="1200" spc="300" dirty="0" smtClean="0">
                <a:solidFill>
                  <a:srgbClr val="1F497D"/>
                </a:solidFill>
                <a:latin typeface="微软雅黑" panose="020B0503020204020204" pitchFamily="34" charset="-122"/>
                <a:ea typeface="微软雅黑" panose="020B0503020204020204" pitchFamily="34" charset="-122"/>
                <a:cs typeface="+mn-cs"/>
              </a:defRPr>
            </a:lvl1pPr>
          </a:lstStyle>
          <a:p>
            <a:pPr lvl="0"/>
            <a:r>
              <a:rPr lang="zh-CN" altLang="en-US" dirty="0" smtClean="0"/>
              <a:t>单击此处编辑母版文本样式       </a:t>
            </a:r>
          </a:p>
        </p:txBody>
      </p:sp>
    </p:spTree>
    <p:extLst>
      <p:ext uri="{BB962C8B-B14F-4D97-AF65-F5344CB8AC3E}">
        <p14:creationId xmlns:p14="http://schemas.microsoft.com/office/powerpoint/2010/main" val="3760901254"/>
      </p:ext>
    </p:extLst>
  </p:cSld>
  <p:clrMapOvr>
    <a:masterClrMapping/>
  </p:clrMapOvr>
  <p:timing>
    <p:tnLst>
      <p:par>
        <p:cTn id="1" dur="indefinite" restart="never" nodeType="tmRoot"/>
      </p:par>
    </p:tnLst>
  </p:timing>
  <p:hf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3" name="灯片编号占位符 2"/>
          <p:cNvSpPr>
            <a:spLocks noGrp="1"/>
          </p:cNvSpPr>
          <p:nvPr>
            <p:ph type="sldNum" sz="quarter" idx="10"/>
          </p:nvPr>
        </p:nvSpPr>
        <p:spPr>
          <a:xfrm>
            <a:off x="8471233" y="6356351"/>
            <a:ext cx="2057400" cy="365125"/>
          </a:xfrm>
          <a:prstGeom prst="rect">
            <a:avLst/>
          </a:prstGeom>
        </p:spPr>
        <p:txBody>
          <a:bodyPr/>
          <a:lstStyle/>
          <a:p>
            <a:pPr algn="l" eaLnBrk="1" hangingPunct="1">
              <a:lnSpc>
                <a:spcPct val="100000"/>
              </a:lnSpc>
              <a:spcBef>
                <a:spcPct val="0"/>
              </a:spcBef>
              <a:buFontTx/>
              <a:buNone/>
              <a:defRPr/>
            </a:pPr>
            <a:fld id="{D1C0BDC5-500E-44CB-9DC0-EF140F3CE36C}" type="slidenum">
              <a:rPr lang="zh-CN" altLang="en-US" sz="1200" smtClean="0">
                <a:solidFill>
                  <a:prstClr val="black"/>
                </a:solidFill>
                <a:cs typeface="Arial" pitchFamily="34" charset="0"/>
              </a:rPr>
              <a:pPr algn="l" eaLnBrk="1" hangingPunct="1">
                <a:lnSpc>
                  <a:spcPct val="100000"/>
                </a:lnSpc>
                <a:spcBef>
                  <a:spcPct val="0"/>
                </a:spcBef>
                <a:buFontTx/>
                <a:buNone/>
                <a:defRPr/>
              </a:pPr>
              <a:t>‹#›</a:t>
            </a:fld>
            <a:endParaRPr lang="zh-CN" altLang="en-US" sz="1200" dirty="0">
              <a:solidFill>
                <a:prstClr val="black"/>
              </a:solidFill>
              <a:cs typeface="Arial" pitchFamily="34" charset="0"/>
            </a:endParaRPr>
          </a:p>
        </p:txBody>
      </p:sp>
      <p:pic>
        <p:nvPicPr>
          <p:cNvPr id="4" name="图片 3"/>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9144000" cy="6858000"/>
          </a:xfrm>
          <a:prstGeom prst="rect">
            <a:avLst/>
          </a:prstGeom>
          <a:effectLst/>
        </p:spPr>
      </p:pic>
      <p:sp>
        <p:nvSpPr>
          <p:cNvPr id="5" name="矩形 4"/>
          <p:cNvSpPr/>
          <p:nvPr userDrawn="1"/>
        </p:nvSpPr>
        <p:spPr>
          <a:xfrm>
            <a:off x="7088105" y="3323208"/>
            <a:ext cx="1512170" cy="612000"/>
          </a:xfrm>
          <a:prstGeom prst="rect">
            <a:avLst/>
          </a:prstGeom>
          <a:solidFill>
            <a:schemeClr val="accent6">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zh-CN" altLang="en-US" dirty="0"/>
          </a:p>
        </p:txBody>
      </p:sp>
      <p:sp>
        <p:nvSpPr>
          <p:cNvPr id="6" name="矩形 5"/>
          <p:cNvSpPr/>
          <p:nvPr userDrawn="1"/>
        </p:nvSpPr>
        <p:spPr>
          <a:xfrm>
            <a:off x="7063387" y="3448921"/>
            <a:ext cx="1600945" cy="486287"/>
          </a:xfrm>
          <a:prstGeom prst="rect">
            <a:avLst/>
          </a:prstGeom>
          <a:noFill/>
        </p:spPr>
        <p:txBody>
          <a:bodyPr wrap="square" rtlCol="0" anchor="ctr">
            <a:spAutoFit/>
          </a:bodyPr>
          <a:lstStyle/>
          <a:p>
            <a:r>
              <a:rPr lang="en-US" altLang="zh-CN" sz="3200" b="1" spc="300" dirty="0" smtClean="0">
                <a:solidFill>
                  <a:schemeClr val="bg1"/>
                </a:solidFill>
                <a:latin typeface="微软雅黑" panose="020B0503020204020204" pitchFamily="34" charset="-122"/>
                <a:ea typeface="微软雅黑" panose="020B0503020204020204" pitchFamily="34" charset="-122"/>
              </a:rPr>
              <a:t>XXX</a:t>
            </a:r>
            <a:endParaRPr lang="zh-CN" altLang="en-US" sz="3200" b="1" spc="300" dirty="0">
              <a:solidFill>
                <a:schemeClr val="bg1"/>
              </a:solidFill>
              <a:latin typeface="微软雅黑" panose="020B0503020204020204" pitchFamily="34" charset="-122"/>
              <a:ea typeface="微软雅黑" panose="020B0503020204020204" pitchFamily="34" charset="-122"/>
            </a:endParaRPr>
          </a:p>
        </p:txBody>
      </p:sp>
      <p:sp>
        <p:nvSpPr>
          <p:cNvPr id="7" name="文本框 6"/>
          <p:cNvSpPr txBox="1"/>
          <p:nvPr userDrawn="1"/>
        </p:nvSpPr>
        <p:spPr>
          <a:xfrm>
            <a:off x="19235" y="2972888"/>
            <a:ext cx="2333830" cy="437043"/>
          </a:xfrm>
          <a:prstGeom prst="rect">
            <a:avLst/>
          </a:prstGeom>
          <a:noFill/>
        </p:spPr>
        <p:txBody>
          <a:bodyPr wrap="square" rtlCol="0" anchor="ctr">
            <a:spAutoFit/>
          </a:bodyPr>
          <a:lstStyle/>
          <a:p>
            <a:r>
              <a:rPr lang="zh-CN" altLang="en-US" sz="2800" b="1" spc="300" dirty="0" smtClean="0">
                <a:solidFill>
                  <a:schemeClr val="bg1"/>
                </a:solidFill>
                <a:latin typeface="微软雅黑" panose="020B0503020204020204" pitchFamily="34" charset="-122"/>
                <a:ea typeface="微软雅黑" panose="020B0503020204020204" pitchFamily="34" charset="-122"/>
              </a:rPr>
              <a:t>上海安路</a:t>
            </a:r>
            <a:r>
              <a:rPr lang="zh-CN" altLang="en-US" sz="2800" b="1" spc="300" dirty="0">
                <a:solidFill>
                  <a:schemeClr val="bg1"/>
                </a:solidFill>
                <a:latin typeface="微软雅黑" panose="020B0503020204020204" pitchFamily="34" charset="-122"/>
                <a:ea typeface="微软雅黑" panose="020B0503020204020204" pitchFamily="34" charset="-122"/>
              </a:rPr>
              <a:t>勤</a:t>
            </a:r>
          </a:p>
        </p:txBody>
      </p:sp>
      <p:sp>
        <p:nvSpPr>
          <p:cNvPr id="8" name="矩形 7"/>
          <p:cNvSpPr/>
          <p:nvPr userDrawn="1"/>
        </p:nvSpPr>
        <p:spPr>
          <a:xfrm>
            <a:off x="-1" y="3325046"/>
            <a:ext cx="7092281" cy="610162"/>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14"/>
          <p:cNvSpPr txBox="1">
            <a:spLocks noChangeArrowheads="1"/>
          </p:cNvSpPr>
          <p:nvPr userDrawn="1"/>
        </p:nvSpPr>
        <p:spPr bwMode="auto">
          <a:xfrm>
            <a:off x="128975" y="3350433"/>
            <a:ext cx="6963306" cy="584775"/>
          </a:xfrm>
          <a:prstGeom prst="rect">
            <a:avLst/>
          </a:prstGeom>
          <a:noFill/>
          <a:ln w="9525">
            <a:noFill/>
            <a:miter lim="800000"/>
            <a:headEnd/>
            <a:tailEnd/>
          </a:ln>
        </p:spPr>
        <p:txBody>
          <a:bodyPr wrap="square">
            <a:spAutoFit/>
          </a:bodyPr>
          <a:lstStyle/>
          <a:p>
            <a:pPr algn="l" eaLnBrk="1" hangingPunct="1">
              <a:lnSpc>
                <a:spcPct val="100000"/>
              </a:lnSpc>
              <a:spcBef>
                <a:spcPct val="0"/>
              </a:spcBef>
              <a:buFontTx/>
              <a:buNone/>
            </a:pPr>
            <a:r>
              <a:rPr lang="en-US" altLang="zh-CN" sz="3200" b="1" spc="300" dirty="0" err="1" smtClean="0">
                <a:solidFill>
                  <a:srgbClr val="1F497D"/>
                </a:solidFill>
                <a:latin typeface="微软雅黑" panose="020B0503020204020204" pitchFamily="34" charset="-122"/>
                <a:ea typeface="微软雅黑" panose="020B0503020204020204" pitchFamily="34" charset="-122"/>
              </a:rPr>
              <a:t>XXXXXXXXX</a:t>
            </a:r>
            <a:endParaRPr lang="zh-CN" altLang="en-US" sz="3200" b="1" spc="300" dirty="0">
              <a:solidFill>
                <a:srgbClr val="1F497D"/>
              </a:solidFill>
              <a:latin typeface="微软雅黑" panose="020B0503020204020204" pitchFamily="34" charset="-122"/>
              <a:ea typeface="微软雅黑" panose="020B0503020204020204" pitchFamily="34" charset="-122"/>
            </a:endParaRPr>
          </a:p>
        </p:txBody>
      </p:sp>
      <p:sp>
        <p:nvSpPr>
          <p:cNvPr id="10" name="TextBox 6"/>
          <p:cNvSpPr txBox="1">
            <a:spLocks noChangeArrowheads="1"/>
          </p:cNvSpPr>
          <p:nvPr userDrawn="1"/>
        </p:nvSpPr>
        <p:spPr bwMode="auto">
          <a:xfrm>
            <a:off x="5543550" y="6096137"/>
            <a:ext cx="3600450" cy="523220"/>
          </a:xfrm>
          <a:prstGeom prst="rect">
            <a:avLst/>
          </a:prstGeom>
          <a:noFill/>
          <a:ln w="9525">
            <a:noFill/>
            <a:miter lim="800000"/>
            <a:headEnd/>
            <a:tailEnd/>
          </a:ln>
        </p:spPr>
        <p:txBody>
          <a:bodyPr>
            <a:spAutoFit/>
          </a:bodyPr>
          <a:lstStyle/>
          <a:p>
            <a:pPr algn="r" eaLnBrk="1" hangingPunct="1">
              <a:lnSpc>
                <a:spcPct val="100000"/>
              </a:lnSpc>
              <a:spcBef>
                <a:spcPct val="0"/>
              </a:spcBef>
              <a:buFontTx/>
              <a:buNone/>
            </a:pPr>
            <a:r>
              <a:rPr lang="en-US" altLang="zh-CN" sz="1400">
                <a:solidFill>
                  <a:schemeClr val="tx1">
                    <a:lumMod val="50000"/>
                    <a:lumOff val="50000"/>
                  </a:schemeClr>
                </a:solidFill>
                <a:latin typeface="+mn-ea"/>
                <a:ea typeface="+mn-ea"/>
                <a:cs typeface="Arial" pitchFamily="34" charset="0"/>
              </a:rPr>
              <a:t>I.S.E</a:t>
            </a:r>
            <a:r>
              <a:rPr lang="en-US" altLang="zh-CN" sz="1400" smtClean="0">
                <a:solidFill>
                  <a:schemeClr val="tx1">
                    <a:lumMod val="50000"/>
                    <a:lumOff val="50000"/>
                  </a:schemeClr>
                </a:solidFill>
                <a:latin typeface="+mn-ea"/>
                <a:ea typeface="+mn-ea"/>
                <a:cs typeface="Arial" pitchFamily="34" charset="0"/>
              </a:rPr>
              <a:t>.</a:t>
            </a:r>
          </a:p>
          <a:p>
            <a:pPr algn="r" eaLnBrk="1" hangingPunct="1">
              <a:lnSpc>
                <a:spcPct val="100000"/>
              </a:lnSpc>
              <a:spcBef>
                <a:spcPct val="0"/>
              </a:spcBef>
              <a:buFontTx/>
              <a:buNone/>
            </a:pPr>
            <a:r>
              <a:rPr lang="zh-CN" altLang="en-US" sz="1400" smtClean="0">
                <a:solidFill>
                  <a:schemeClr val="tx1">
                    <a:lumMod val="50000"/>
                    <a:lumOff val="50000"/>
                  </a:schemeClr>
                </a:solidFill>
                <a:latin typeface="+mn-ea"/>
                <a:ea typeface="+mn-ea"/>
                <a:cs typeface="Arial" pitchFamily="34" charset="0"/>
              </a:rPr>
              <a:t> </a:t>
            </a:r>
            <a:r>
              <a:rPr lang="en-US" altLang="zh-CN" sz="1400" smtClean="0">
                <a:solidFill>
                  <a:schemeClr val="tx1">
                    <a:lumMod val="50000"/>
                    <a:lumOff val="50000"/>
                  </a:schemeClr>
                </a:solidFill>
                <a:latin typeface="+mn-ea"/>
                <a:ea typeface="+mn-ea"/>
                <a:cs typeface="Arial" pitchFamily="34" charset="0"/>
              </a:rPr>
              <a:t>201X</a:t>
            </a:r>
            <a:r>
              <a:rPr lang="zh-CN" altLang="en-US" sz="1400" smtClean="0">
                <a:solidFill>
                  <a:schemeClr val="tx1">
                    <a:lumMod val="50000"/>
                    <a:lumOff val="50000"/>
                  </a:schemeClr>
                </a:solidFill>
                <a:latin typeface="+mn-ea"/>
                <a:ea typeface="+mn-ea"/>
                <a:cs typeface="Arial" pitchFamily="34" charset="0"/>
              </a:rPr>
              <a:t>年</a:t>
            </a:r>
            <a:r>
              <a:rPr lang="en-US" altLang="zh-CN" sz="1400" smtClean="0">
                <a:solidFill>
                  <a:schemeClr val="tx1">
                    <a:lumMod val="50000"/>
                    <a:lumOff val="50000"/>
                  </a:schemeClr>
                </a:solidFill>
                <a:latin typeface="+mn-ea"/>
                <a:ea typeface="+mn-ea"/>
                <a:cs typeface="Arial" pitchFamily="34" charset="0"/>
              </a:rPr>
              <a:t>X</a:t>
            </a:r>
            <a:r>
              <a:rPr lang="zh-CN" altLang="en-US" sz="1400" smtClean="0">
                <a:solidFill>
                  <a:schemeClr val="tx1">
                    <a:lumMod val="50000"/>
                    <a:lumOff val="50000"/>
                  </a:schemeClr>
                </a:solidFill>
                <a:latin typeface="+mn-ea"/>
                <a:ea typeface="+mn-ea"/>
                <a:cs typeface="Arial" pitchFamily="34" charset="0"/>
              </a:rPr>
              <a:t>月</a:t>
            </a:r>
            <a:endParaRPr lang="zh-CN" altLang="en-US" sz="1400" dirty="0">
              <a:solidFill>
                <a:schemeClr val="tx1">
                  <a:lumMod val="50000"/>
                  <a:lumOff val="50000"/>
                </a:schemeClr>
              </a:solidFill>
              <a:latin typeface="+mn-ea"/>
              <a:ea typeface="+mn-ea"/>
              <a:cs typeface="Arial" pitchFamily="34" charset="0"/>
            </a:endParaRPr>
          </a:p>
        </p:txBody>
      </p:sp>
    </p:spTree>
    <p:extLst>
      <p:ext uri="{BB962C8B-B14F-4D97-AF65-F5344CB8AC3E}">
        <p14:creationId xmlns:p14="http://schemas.microsoft.com/office/powerpoint/2010/main" val="396073982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1_仅标题">
    <p:spTree>
      <p:nvGrpSpPr>
        <p:cNvPr id="1" name=""/>
        <p:cNvGrpSpPr/>
        <p:nvPr/>
      </p:nvGrpSpPr>
      <p:grpSpPr>
        <a:xfrm>
          <a:off x="0" y="0"/>
          <a:ext cx="0" cy="0"/>
          <a:chOff x="0" y="0"/>
          <a:chExt cx="0" cy="0"/>
        </a:xfrm>
      </p:grpSpPr>
      <p:sp>
        <p:nvSpPr>
          <p:cNvPr id="2" name="标题 1"/>
          <p:cNvSpPr>
            <a:spLocks noGrp="1"/>
          </p:cNvSpPr>
          <p:nvPr>
            <p:ph type="title"/>
          </p:nvPr>
        </p:nvSpPr>
        <p:spPr>
          <a:xfrm>
            <a:off x="1164479" y="137592"/>
            <a:ext cx="7872018" cy="417512"/>
          </a:xfrm>
          <a:prstGeom prst="rect">
            <a:avLst/>
          </a:prstGeom>
        </p:spPr>
        <p:txBody>
          <a:bodyPr/>
          <a:lstStyle/>
          <a:p>
            <a:r>
              <a:rPr lang="zh-CN" altLang="en-US" smtClean="0"/>
              <a:t>单击此处编辑母版标题样式</a:t>
            </a:r>
            <a:endParaRPr lang="zh-CN" altLang="en-US"/>
          </a:p>
        </p:txBody>
      </p:sp>
      <p:sp>
        <p:nvSpPr>
          <p:cNvPr id="4" name="Rectangle 2"/>
          <p:cNvSpPr txBox="1">
            <a:spLocks noChangeArrowheads="1"/>
          </p:cNvSpPr>
          <p:nvPr userDrawn="1"/>
        </p:nvSpPr>
        <p:spPr bwMode="auto">
          <a:xfrm>
            <a:off x="0" y="4338228"/>
            <a:ext cx="9144000" cy="1143000"/>
          </a:xfrm>
          <a:prstGeom prst="rect">
            <a:avLst/>
          </a:prstGeom>
          <a:noFill/>
          <a:ln>
            <a:miter lim="800000"/>
            <a:headEnd/>
            <a:tailEnd/>
          </a:ln>
        </p:spPr>
        <p:txBody>
          <a:bodyPr>
            <a:normAutofit/>
          </a:bodyPr>
          <a:lstStyle>
            <a:lvl1pPr algn="l" defTabSz="914400" rtl="0" eaLnBrk="1" latinLnBrk="0" hangingPunct="1">
              <a:lnSpc>
                <a:spcPct val="90000"/>
              </a:lnSpc>
              <a:spcBef>
                <a:spcPct val="0"/>
              </a:spcBef>
              <a:buNone/>
              <a:defRPr sz="1800" b="0" i="0" kern="1200" baseline="0">
                <a:solidFill>
                  <a:srgbClr val="000000"/>
                </a:solidFill>
                <a:effectLst/>
                <a:latin typeface="Arial Black" panose="020B0A04020102020204" pitchFamily="34" charset="0"/>
                <a:ea typeface="微软雅黑" panose="020B0503020204020204" pitchFamily="34" charset="-122"/>
                <a:cs typeface="+mj-cs"/>
              </a:defRPr>
            </a:lvl1pPr>
          </a:lstStyle>
          <a:p>
            <a:pPr algn="ctr" fontAlgn="auto">
              <a:spcAft>
                <a:spcPts val="0"/>
              </a:spcAft>
              <a:buFontTx/>
            </a:pPr>
            <a:r>
              <a:rPr lang="en-US" altLang="zh-CN" sz="4800" b="1" smtClean="0">
                <a:solidFill>
                  <a:srgbClr val="1F497D"/>
                </a:solidFill>
                <a:latin typeface="微软雅黑" panose="020B0503020204020204" pitchFamily="34" charset="-122"/>
              </a:rPr>
              <a:t>Thank you !</a:t>
            </a:r>
            <a:endParaRPr lang="zh-CN" altLang="en-US" sz="4800" b="1" dirty="0" smtClean="0">
              <a:solidFill>
                <a:srgbClr val="1F497D"/>
              </a:solidFill>
              <a:latin typeface="微软雅黑" panose="020B0503020204020204" pitchFamily="34" charset="-122"/>
            </a:endParaRPr>
          </a:p>
        </p:txBody>
      </p:sp>
      <p:pic>
        <p:nvPicPr>
          <p:cNvPr id="5" name="图片 4"/>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3361" y="-1"/>
            <a:ext cx="9146272" cy="4329113"/>
          </a:xfrm>
          <a:prstGeom prst="rect">
            <a:avLst/>
          </a:prstGeom>
        </p:spPr>
      </p:pic>
      <p:graphicFrame>
        <p:nvGraphicFramePr>
          <p:cNvPr id="7" name="表格 6"/>
          <p:cNvGraphicFramePr>
            <a:graphicFrameLocks noGrp="1"/>
          </p:cNvGraphicFramePr>
          <p:nvPr userDrawn="1">
            <p:extLst/>
          </p:nvPr>
        </p:nvGraphicFramePr>
        <p:xfrm>
          <a:off x="0" y="6701934"/>
          <a:ext cx="9144000" cy="125730"/>
        </p:xfrm>
        <a:graphic>
          <a:graphicData uri="http://schemas.openxmlformats.org/drawingml/2006/table">
            <a:tbl>
              <a:tblPr firstRow="1" bandRow="1">
                <a:tableStyleId>{5C22544A-7EE6-4342-B048-85BDC9FD1C3A}</a:tableStyleId>
              </a:tblPr>
              <a:tblGrid>
                <a:gridCol w="1524000"/>
                <a:gridCol w="1524000"/>
                <a:gridCol w="1524000"/>
                <a:gridCol w="1524000"/>
                <a:gridCol w="1524000"/>
                <a:gridCol w="1524000"/>
              </a:tblGrid>
              <a:tr h="125730">
                <a:tc>
                  <a:txBody>
                    <a:bodyPr/>
                    <a:lstStyle/>
                    <a:p>
                      <a:endParaRPr lang="zh-CN" altLang="en-US" sz="200" dirty="0"/>
                    </a:p>
                  </a:txBody>
                  <a:tcPr>
                    <a:lnL w="12700" cap="flat" cmpd="sng" algn="ctr">
                      <a:noFill/>
                      <a:prstDash val="solid"/>
                      <a:round/>
                      <a:headEnd type="none" w="med" len="med"/>
                      <a:tailEnd type="none" w="med" len="med"/>
                    </a:lnL>
                    <a:lnR w="635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093E5D"/>
                    </a:solidFill>
                  </a:tcPr>
                </a:tc>
                <a:tc>
                  <a:txBody>
                    <a:bodyPr/>
                    <a:lstStyle/>
                    <a:p>
                      <a:endParaRPr lang="zh-CN" altLang="en-US" sz="200" dirty="0"/>
                    </a:p>
                  </a:txBody>
                  <a:tcP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1F497D"/>
                    </a:solidFill>
                  </a:tcPr>
                </a:tc>
                <a:tc>
                  <a:txBody>
                    <a:bodyPr/>
                    <a:lstStyle/>
                    <a:p>
                      <a:endParaRPr lang="zh-CN" altLang="en-US" sz="200" dirty="0"/>
                    </a:p>
                  </a:txBody>
                  <a:tcP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0377B0"/>
                    </a:solidFill>
                  </a:tcPr>
                </a:tc>
                <a:tc>
                  <a:txBody>
                    <a:bodyPr/>
                    <a:lstStyle/>
                    <a:p>
                      <a:endParaRPr lang="zh-CN" altLang="en-US" sz="200" dirty="0"/>
                    </a:p>
                  </a:txBody>
                  <a:tcP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91B6E3"/>
                    </a:solidFill>
                  </a:tcPr>
                </a:tc>
                <a:tc>
                  <a:txBody>
                    <a:bodyPr/>
                    <a:lstStyle/>
                    <a:p>
                      <a:endParaRPr lang="zh-CN" altLang="en-US" sz="200" dirty="0"/>
                    </a:p>
                  </a:txBody>
                  <a:tcP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E8E8EF"/>
                    </a:solidFill>
                  </a:tcPr>
                </a:tc>
                <a:tc>
                  <a:txBody>
                    <a:bodyPr/>
                    <a:lstStyle/>
                    <a:p>
                      <a:endParaRPr lang="zh-CN" altLang="en-US" sz="200" dirty="0"/>
                    </a:p>
                  </a:txBody>
                  <a:tcPr>
                    <a:lnL w="6350" cap="flat" cmpd="sng" algn="ctr">
                      <a:solidFill>
                        <a:schemeClr val="bg1"/>
                      </a:solid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91CEE3"/>
                    </a:solidFill>
                  </a:tcPr>
                </a:tc>
              </a:tr>
            </a:tbl>
          </a:graphicData>
        </a:graphic>
      </p:graphicFrame>
    </p:spTree>
    <p:extLst>
      <p:ext uri="{BB962C8B-B14F-4D97-AF65-F5344CB8AC3E}">
        <p14:creationId xmlns:p14="http://schemas.microsoft.com/office/powerpoint/2010/main" val="633649815"/>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仅标题">
    <p:spTree>
      <p:nvGrpSpPr>
        <p:cNvPr id="1" name=""/>
        <p:cNvGrpSpPr/>
        <p:nvPr/>
      </p:nvGrpSpPr>
      <p:grpSpPr>
        <a:xfrm>
          <a:off x="0" y="0"/>
          <a:ext cx="0" cy="0"/>
          <a:chOff x="0" y="0"/>
          <a:chExt cx="0" cy="0"/>
        </a:xfrm>
      </p:grpSpPr>
      <p:sp>
        <p:nvSpPr>
          <p:cNvPr id="5" name="KSO_FN"/>
          <p:cNvSpPr>
            <a:spLocks noGrp="1"/>
          </p:cNvSpPr>
          <p:nvPr>
            <p:ph type="sldNum" sz="quarter" idx="12"/>
          </p:nvPr>
        </p:nvSpPr>
        <p:spPr>
          <a:xfrm>
            <a:off x="8471233" y="6356351"/>
            <a:ext cx="2057400" cy="365125"/>
          </a:xfrm>
          <a:prstGeom prst="rect">
            <a:avLst/>
          </a:prstGeom>
        </p:spPr>
        <p:txBody>
          <a:bodyPr/>
          <a:lstStyle/>
          <a:p>
            <a:pPr algn="l" eaLnBrk="1" hangingPunct="1">
              <a:lnSpc>
                <a:spcPct val="100000"/>
              </a:lnSpc>
              <a:spcBef>
                <a:spcPct val="0"/>
              </a:spcBef>
              <a:buFontTx/>
              <a:buNone/>
              <a:defRPr/>
            </a:pPr>
            <a:fld id="{D1C0BDC5-500E-44CB-9DC0-EF140F3CE36C}" type="slidenum">
              <a:rPr lang="zh-CN" altLang="en-US" sz="1200" smtClean="0">
                <a:solidFill>
                  <a:prstClr val="black"/>
                </a:solidFill>
                <a:cs typeface="Arial" pitchFamily="34" charset="0"/>
              </a:rPr>
              <a:pPr algn="l" eaLnBrk="1" hangingPunct="1">
                <a:lnSpc>
                  <a:spcPct val="100000"/>
                </a:lnSpc>
                <a:spcBef>
                  <a:spcPct val="0"/>
                </a:spcBef>
                <a:buFontTx/>
                <a:buNone/>
                <a:defRPr/>
              </a:pPr>
              <a:t>‹#›</a:t>
            </a:fld>
            <a:endParaRPr lang="zh-CN" altLang="en-US" sz="1200" dirty="0">
              <a:solidFill>
                <a:prstClr val="black"/>
              </a:solidFill>
              <a:cs typeface="Arial" pitchFamily="34" charset="0"/>
            </a:endParaRPr>
          </a:p>
        </p:txBody>
      </p:sp>
      <p:sp>
        <p:nvSpPr>
          <p:cNvPr id="6" name="内容占位符 5"/>
          <p:cNvSpPr>
            <a:spLocks noGrp="1"/>
          </p:cNvSpPr>
          <p:nvPr>
            <p:ph sz="quarter" idx="13"/>
          </p:nvPr>
        </p:nvSpPr>
        <p:spPr>
          <a:xfrm>
            <a:off x="179387" y="826858"/>
            <a:ext cx="8677275" cy="765406"/>
          </a:xfrm>
          <a:prstGeom prst="rect">
            <a:avLst/>
          </a:prstGeom>
        </p:spPr>
        <p:txBody>
          <a:bodyPr>
            <a:noAutofit/>
          </a:bodyPr>
          <a:lstStyle>
            <a:lvl1pPr marL="85725" indent="0">
              <a:buNone/>
              <a:defRPr sz="1200">
                <a:solidFill>
                  <a:schemeClr val="tx1">
                    <a:lumMod val="75000"/>
                  </a:schemeClr>
                </a:solidFill>
                <a:latin typeface="+mj-ea"/>
                <a:ea typeface="+mj-ea"/>
              </a:defRPr>
            </a:lvl1pPr>
            <a:lvl2pPr>
              <a:defRPr sz="1200">
                <a:solidFill>
                  <a:schemeClr val="tx1">
                    <a:lumMod val="75000"/>
                  </a:schemeClr>
                </a:solidFill>
                <a:latin typeface="+mj-ea"/>
                <a:ea typeface="+mj-ea"/>
              </a:defRPr>
            </a:lvl2pPr>
            <a:lvl3pPr>
              <a:defRPr sz="1200">
                <a:solidFill>
                  <a:schemeClr val="tx1">
                    <a:lumMod val="75000"/>
                  </a:schemeClr>
                </a:solidFill>
                <a:latin typeface="+mj-ea"/>
                <a:ea typeface="+mj-ea"/>
              </a:defRPr>
            </a:lvl3pPr>
            <a:lvl4pPr>
              <a:defRPr sz="1200">
                <a:solidFill>
                  <a:schemeClr val="tx1">
                    <a:lumMod val="75000"/>
                  </a:schemeClr>
                </a:solidFill>
                <a:latin typeface="+mj-ea"/>
                <a:ea typeface="+mj-ea"/>
              </a:defRPr>
            </a:lvl4pPr>
            <a:lvl5pPr>
              <a:defRPr sz="1200">
                <a:solidFill>
                  <a:schemeClr val="tx1">
                    <a:lumMod val="75000"/>
                  </a:schemeClr>
                </a:solidFill>
                <a:latin typeface="+mj-ea"/>
                <a:ea typeface="+mj-ea"/>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8" name="矩形 7"/>
          <p:cNvSpPr/>
          <p:nvPr userDrawn="1"/>
        </p:nvSpPr>
        <p:spPr>
          <a:xfrm>
            <a:off x="-1203" y="238129"/>
            <a:ext cx="180000" cy="504000"/>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078773089"/>
      </p:ext>
    </p:extLst>
  </p:cSld>
  <p:clrMapOvr>
    <a:masterClrMapping/>
  </p:clrMapOvr>
  <p:timing>
    <p:tnLst>
      <p:par>
        <p:cTn id="1" dur="indefinite" restart="never" nodeType="tmRoot"/>
      </p:par>
    </p:tnLst>
  </p:timing>
  <p:extLst mod="1">
    <p:ext uri="{DCECCB84-F9BA-43D5-87BE-67443E8EF086}">
      <p15:sldGuideLst xmlns:p15="http://schemas.microsoft.com/office/powerpoint/2012/main" xmlns="">
        <p15:guide id="1" pos="2880">
          <p15:clr>
            <a:srgbClr val="FBAE40"/>
          </p15:clr>
        </p15:guide>
        <p15:guide id="2" orient="horz" pos="2160">
          <p15:clr>
            <a:srgbClr val="FBAE40"/>
          </p15:clr>
        </p15:guide>
        <p15:guide id="3" pos="113">
          <p15:clr>
            <a:srgbClr val="FBAE40"/>
          </p15:clr>
        </p15:guide>
        <p15:guide id="4" pos="5579">
          <p15:clr>
            <a:srgbClr val="FBAE40"/>
          </p15:clr>
        </p15:guide>
        <p15:guide id="5" orient="horz" pos="527">
          <p15:clr>
            <a:srgbClr val="FBAE40"/>
          </p15:clr>
        </p15:guide>
        <p15:guide id="6" orient="horz" pos="1003">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cSld name="1_标题幻灯片">
    <p:spTree>
      <p:nvGrpSpPr>
        <p:cNvPr id="1" name=""/>
        <p:cNvGrpSpPr/>
        <p:nvPr/>
      </p:nvGrpSpPr>
      <p:grpSpPr>
        <a:xfrm>
          <a:off x="0" y="0"/>
          <a:ext cx="0" cy="0"/>
          <a:chOff x="0" y="0"/>
          <a:chExt cx="0" cy="0"/>
        </a:xfrm>
      </p:grpSpPr>
      <p:grpSp>
        <p:nvGrpSpPr>
          <p:cNvPr id="3" name="组合 52"/>
          <p:cNvGrpSpPr>
            <a:grpSpLocks/>
          </p:cNvGrpSpPr>
          <p:nvPr/>
        </p:nvGrpSpPr>
        <p:grpSpPr bwMode="auto">
          <a:xfrm>
            <a:off x="7080250" y="6508750"/>
            <a:ext cx="2030413" cy="203200"/>
            <a:chOff x="7398133" y="6429758"/>
            <a:chExt cx="1663345" cy="166688"/>
          </a:xfrm>
        </p:grpSpPr>
        <p:sp>
          <p:nvSpPr>
            <p:cNvPr id="4" name="Freeform 126"/>
            <p:cNvSpPr>
              <a:spLocks/>
            </p:cNvSpPr>
            <p:nvPr/>
          </p:nvSpPr>
          <p:spPr bwMode="auto">
            <a:xfrm>
              <a:off x="7398133" y="6429758"/>
              <a:ext cx="261402" cy="166688"/>
            </a:xfrm>
            <a:custGeom>
              <a:avLst/>
              <a:gdLst>
                <a:gd name="T0" fmla="*/ 0 w 165"/>
                <a:gd name="T1" fmla="*/ 0 h 105"/>
                <a:gd name="T2" fmla="*/ 2147483647 w 165"/>
                <a:gd name="T3" fmla="*/ 0 h 105"/>
                <a:gd name="T4" fmla="*/ 2147483647 w 165"/>
                <a:gd name="T5" fmla="*/ 2147483647 h 105"/>
                <a:gd name="T6" fmla="*/ 2147483647 w 165"/>
                <a:gd name="T7" fmla="*/ 2147483647 h 105"/>
                <a:gd name="T8" fmla="*/ 0 w 165"/>
                <a:gd name="T9" fmla="*/ 0 h 10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5" h="105">
                  <a:moveTo>
                    <a:pt x="0" y="0"/>
                  </a:moveTo>
                  <a:lnTo>
                    <a:pt x="62" y="0"/>
                  </a:lnTo>
                  <a:lnTo>
                    <a:pt x="165" y="105"/>
                  </a:lnTo>
                  <a:lnTo>
                    <a:pt x="102" y="105"/>
                  </a:lnTo>
                  <a:lnTo>
                    <a:pt x="0" y="0"/>
                  </a:lnTo>
                  <a:close/>
                </a:path>
              </a:pathLst>
            </a:custGeom>
            <a:solidFill>
              <a:srgbClr val="036EB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 name="Freeform 127"/>
            <p:cNvSpPr>
              <a:spLocks/>
            </p:cNvSpPr>
            <p:nvPr/>
          </p:nvSpPr>
          <p:spPr bwMode="auto">
            <a:xfrm>
              <a:off x="7568499" y="6429758"/>
              <a:ext cx="264002" cy="166688"/>
            </a:xfrm>
            <a:custGeom>
              <a:avLst/>
              <a:gdLst>
                <a:gd name="T0" fmla="*/ 0 w 167"/>
                <a:gd name="T1" fmla="*/ 0 h 105"/>
                <a:gd name="T2" fmla="*/ 2147483647 w 167"/>
                <a:gd name="T3" fmla="*/ 0 h 105"/>
                <a:gd name="T4" fmla="*/ 2147483647 w 167"/>
                <a:gd name="T5" fmla="*/ 2147483647 h 105"/>
                <a:gd name="T6" fmla="*/ 2147483647 w 167"/>
                <a:gd name="T7" fmla="*/ 2147483647 h 105"/>
                <a:gd name="T8" fmla="*/ 0 w 167"/>
                <a:gd name="T9" fmla="*/ 0 h 10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7" h="105">
                  <a:moveTo>
                    <a:pt x="0" y="0"/>
                  </a:moveTo>
                  <a:lnTo>
                    <a:pt x="64" y="0"/>
                  </a:lnTo>
                  <a:lnTo>
                    <a:pt x="167" y="105"/>
                  </a:lnTo>
                  <a:lnTo>
                    <a:pt x="105" y="105"/>
                  </a:lnTo>
                  <a:lnTo>
                    <a:pt x="0" y="0"/>
                  </a:lnTo>
                  <a:close/>
                </a:path>
              </a:pathLst>
            </a:custGeom>
            <a:solidFill>
              <a:srgbClr val="036EB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 name="Freeform 128"/>
            <p:cNvSpPr>
              <a:spLocks/>
            </p:cNvSpPr>
            <p:nvPr/>
          </p:nvSpPr>
          <p:spPr bwMode="auto">
            <a:xfrm>
              <a:off x="7741466" y="6429758"/>
              <a:ext cx="265303" cy="166688"/>
            </a:xfrm>
            <a:custGeom>
              <a:avLst/>
              <a:gdLst>
                <a:gd name="T0" fmla="*/ 0 w 167"/>
                <a:gd name="T1" fmla="*/ 0 h 105"/>
                <a:gd name="T2" fmla="*/ 2147483647 w 167"/>
                <a:gd name="T3" fmla="*/ 0 h 105"/>
                <a:gd name="T4" fmla="*/ 2147483647 w 167"/>
                <a:gd name="T5" fmla="*/ 2147483647 h 105"/>
                <a:gd name="T6" fmla="*/ 2147483647 w 167"/>
                <a:gd name="T7" fmla="*/ 2147483647 h 105"/>
                <a:gd name="T8" fmla="*/ 0 w 167"/>
                <a:gd name="T9" fmla="*/ 0 h 10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7" h="105">
                  <a:moveTo>
                    <a:pt x="0" y="0"/>
                  </a:moveTo>
                  <a:lnTo>
                    <a:pt x="62" y="0"/>
                  </a:lnTo>
                  <a:lnTo>
                    <a:pt x="167" y="105"/>
                  </a:lnTo>
                  <a:lnTo>
                    <a:pt x="103" y="105"/>
                  </a:lnTo>
                  <a:lnTo>
                    <a:pt x="0" y="0"/>
                  </a:lnTo>
                  <a:close/>
                </a:path>
              </a:pathLst>
            </a:custGeom>
            <a:solidFill>
              <a:srgbClr val="036EB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 name="Freeform 129"/>
            <p:cNvSpPr>
              <a:spLocks/>
            </p:cNvSpPr>
            <p:nvPr/>
          </p:nvSpPr>
          <p:spPr bwMode="auto">
            <a:xfrm>
              <a:off x="7914433" y="6429758"/>
              <a:ext cx="261401" cy="166688"/>
            </a:xfrm>
            <a:custGeom>
              <a:avLst/>
              <a:gdLst>
                <a:gd name="T0" fmla="*/ 0 w 165"/>
                <a:gd name="T1" fmla="*/ 0 h 105"/>
                <a:gd name="T2" fmla="*/ 2147483647 w 165"/>
                <a:gd name="T3" fmla="*/ 0 h 105"/>
                <a:gd name="T4" fmla="*/ 2147483647 w 165"/>
                <a:gd name="T5" fmla="*/ 2147483647 h 105"/>
                <a:gd name="T6" fmla="*/ 2147483647 w 165"/>
                <a:gd name="T7" fmla="*/ 2147483647 h 105"/>
                <a:gd name="T8" fmla="*/ 0 w 165"/>
                <a:gd name="T9" fmla="*/ 0 h 10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5" h="105">
                  <a:moveTo>
                    <a:pt x="0" y="0"/>
                  </a:moveTo>
                  <a:lnTo>
                    <a:pt x="62" y="0"/>
                  </a:lnTo>
                  <a:lnTo>
                    <a:pt x="165" y="105"/>
                  </a:lnTo>
                  <a:lnTo>
                    <a:pt x="103" y="105"/>
                  </a:lnTo>
                  <a:lnTo>
                    <a:pt x="0" y="0"/>
                  </a:lnTo>
                  <a:close/>
                </a:path>
              </a:pathLst>
            </a:custGeom>
            <a:solidFill>
              <a:srgbClr val="036EB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 name="Freeform 130"/>
            <p:cNvSpPr>
              <a:spLocks/>
            </p:cNvSpPr>
            <p:nvPr/>
          </p:nvSpPr>
          <p:spPr bwMode="auto">
            <a:xfrm>
              <a:off x="8083499" y="6429758"/>
              <a:ext cx="265303" cy="166688"/>
            </a:xfrm>
            <a:custGeom>
              <a:avLst/>
              <a:gdLst>
                <a:gd name="T0" fmla="*/ 0 w 167"/>
                <a:gd name="T1" fmla="*/ 0 h 105"/>
                <a:gd name="T2" fmla="*/ 2147483647 w 167"/>
                <a:gd name="T3" fmla="*/ 0 h 105"/>
                <a:gd name="T4" fmla="*/ 2147483647 w 167"/>
                <a:gd name="T5" fmla="*/ 2147483647 h 105"/>
                <a:gd name="T6" fmla="*/ 2147483647 w 167"/>
                <a:gd name="T7" fmla="*/ 2147483647 h 105"/>
                <a:gd name="T8" fmla="*/ 0 w 167"/>
                <a:gd name="T9" fmla="*/ 0 h 10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7" h="105">
                  <a:moveTo>
                    <a:pt x="0" y="0"/>
                  </a:moveTo>
                  <a:lnTo>
                    <a:pt x="64" y="0"/>
                  </a:lnTo>
                  <a:lnTo>
                    <a:pt x="167" y="105"/>
                  </a:lnTo>
                  <a:lnTo>
                    <a:pt x="103" y="105"/>
                  </a:lnTo>
                  <a:lnTo>
                    <a:pt x="0" y="0"/>
                  </a:lnTo>
                  <a:close/>
                </a:path>
              </a:pathLst>
            </a:custGeom>
            <a:solidFill>
              <a:srgbClr val="036EB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 name="Freeform 131"/>
            <p:cNvSpPr>
              <a:spLocks/>
            </p:cNvSpPr>
            <p:nvPr/>
          </p:nvSpPr>
          <p:spPr bwMode="auto">
            <a:xfrm>
              <a:off x="8256466" y="6429758"/>
              <a:ext cx="262702" cy="166688"/>
            </a:xfrm>
            <a:custGeom>
              <a:avLst/>
              <a:gdLst>
                <a:gd name="T0" fmla="*/ 0 w 165"/>
                <a:gd name="T1" fmla="*/ 0 h 105"/>
                <a:gd name="T2" fmla="*/ 2147483647 w 165"/>
                <a:gd name="T3" fmla="*/ 0 h 105"/>
                <a:gd name="T4" fmla="*/ 2147483647 w 165"/>
                <a:gd name="T5" fmla="*/ 2147483647 h 105"/>
                <a:gd name="T6" fmla="*/ 2147483647 w 165"/>
                <a:gd name="T7" fmla="*/ 2147483647 h 105"/>
                <a:gd name="T8" fmla="*/ 0 w 165"/>
                <a:gd name="T9" fmla="*/ 0 h 10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5" h="105">
                  <a:moveTo>
                    <a:pt x="0" y="0"/>
                  </a:moveTo>
                  <a:lnTo>
                    <a:pt x="62" y="0"/>
                  </a:lnTo>
                  <a:lnTo>
                    <a:pt x="165" y="105"/>
                  </a:lnTo>
                  <a:lnTo>
                    <a:pt x="103" y="105"/>
                  </a:lnTo>
                  <a:lnTo>
                    <a:pt x="0" y="0"/>
                  </a:lnTo>
                  <a:close/>
                </a:path>
              </a:pathLst>
            </a:custGeom>
            <a:solidFill>
              <a:srgbClr val="036EB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 name="Freeform 132"/>
            <p:cNvSpPr>
              <a:spLocks/>
            </p:cNvSpPr>
            <p:nvPr/>
          </p:nvSpPr>
          <p:spPr bwMode="auto">
            <a:xfrm>
              <a:off x="8426832" y="6429758"/>
              <a:ext cx="634646" cy="166688"/>
            </a:xfrm>
            <a:custGeom>
              <a:avLst/>
              <a:gdLst>
                <a:gd name="T0" fmla="*/ 0 w 16120"/>
                <a:gd name="T1" fmla="*/ 0 h 10000"/>
                <a:gd name="T2" fmla="*/ 2147483647 w 16120"/>
                <a:gd name="T3" fmla="*/ 0 h 10000"/>
                <a:gd name="T4" fmla="*/ 2147483647 w 16120"/>
                <a:gd name="T5" fmla="*/ 2147483647 h 10000"/>
                <a:gd name="T6" fmla="*/ 2147483647 w 16120"/>
                <a:gd name="T7" fmla="*/ 2147483647 h 10000"/>
                <a:gd name="T8" fmla="*/ 0 w 16120"/>
                <a:gd name="T9" fmla="*/ 0 h 100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120" h="10000">
                  <a:moveTo>
                    <a:pt x="0" y="0"/>
                  </a:moveTo>
                  <a:lnTo>
                    <a:pt x="12773" y="0"/>
                  </a:lnTo>
                  <a:lnTo>
                    <a:pt x="16120" y="10000"/>
                  </a:lnTo>
                  <a:lnTo>
                    <a:pt x="4234" y="10000"/>
                  </a:lnTo>
                  <a:lnTo>
                    <a:pt x="0" y="0"/>
                  </a:lnTo>
                  <a:close/>
                </a:path>
              </a:pathLst>
            </a:custGeom>
            <a:solidFill>
              <a:srgbClr val="036EB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11" name="任意多边形 10"/>
          <p:cNvSpPr/>
          <p:nvPr/>
        </p:nvSpPr>
        <p:spPr>
          <a:xfrm>
            <a:off x="0" y="6508750"/>
            <a:ext cx="9144000" cy="225425"/>
          </a:xfrm>
          <a:custGeom>
            <a:avLst/>
            <a:gdLst>
              <a:gd name="connsiteX0" fmla="*/ 0 w 9144000"/>
              <a:gd name="connsiteY0" fmla="*/ 0 h 225083"/>
              <a:gd name="connsiteX1" fmla="*/ 6949440 w 9144000"/>
              <a:gd name="connsiteY1" fmla="*/ 0 h 225083"/>
              <a:gd name="connsiteX2" fmla="*/ 7174523 w 9144000"/>
              <a:gd name="connsiteY2" fmla="*/ 225083 h 225083"/>
              <a:gd name="connsiteX3" fmla="*/ 9144000 w 9144000"/>
              <a:gd name="connsiteY3" fmla="*/ 225083 h 225083"/>
            </a:gdLst>
            <a:ahLst/>
            <a:cxnLst>
              <a:cxn ang="0">
                <a:pos x="connsiteX0" y="connsiteY0"/>
              </a:cxn>
              <a:cxn ang="0">
                <a:pos x="connsiteX1" y="connsiteY1"/>
              </a:cxn>
              <a:cxn ang="0">
                <a:pos x="connsiteX2" y="connsiteY2"/>
              </a:cxn>
              <a:cxn ang="0">
                <a:pos x="connsiteX3" y="connsiteY3"/>
              </a:cxn>
            </a:cxnLst>
            <a:rect l="l" t="t" r="r" b="b"/>
            <a:pathLst>
              <a:path w="9144000" h="225083">
                <a:moveTo>
                  <a:pt x="0" y="0"/>
                </a:moveTo>
                <a:lnTo>
                  <a:pt x="6949440" y="0"/>
                </a:lnTo>
                <a:lnTo>
                  <a:pt x="7174523" y="225083"/>
                </a:lnTo>
                <a:lnTo>
                  <a:pt x="9144000" y="225083"/>
                </a:lnTo>
              </a:path>
            </a:pathLst>
          </a:custGeom>
          <a:noFill/>
          <a:ln>
            <a:solidFill>
              <a:schemeClr val="bg1">
                <a:lumMod val="65000"/>
              </a:schemeClr>
            </a:solidFill>
          </a:ln>
        </p:spPr>
        <p:txBody>
          <a:bodyPr/>
          <a:lstStyle/>
          <a:p>
            <a:pPr>
              <a:defRPr/>
            </a:pPr>
            <a:endParaRPr lang="zh-CN" altLang="en-US" dirty="0">
              <a:solidFill>
                <a:prstClr val="black"/>
              </a:solidFill>
              <a:latin typeface="Arial" charset="0"/>
              <a:ea typeface="华文细黑" pitchFamily="2" charset="-122"/>
            </a:endParaRPr>
          </a:p>
        </p:txBody>
      </p:sp>
      <p:sp>
        <p:nvSpPr>
          <p:cNvPr id="12" name="TextBox 12"/>
          <p:cNvSpPr txBox="1">
            <a:spLocks noChangeArrowheads="1"/>
          </p:cNvSpPr>
          <p:nvPr/>
        </p:nvSpPr>
        <p:spPr bwMode="auto">
          <a:xfrm>
            <a:off x="5219700" y="6524625"/>
            <a:ext cx="1730375" cy="26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r>
              <a:rPr lang="en-US" altLang="zh-CN" sz="1100" i="1">
                <a:solidFill>
                  <a:srgbClr val="000000"/>
                </a:solidFill>
                <a:latin typeface="Verdana" pitchFamily="34" charset="0"/>
              </a:rPr>
              <a:t>www.isengine.com.cn</a:t>
            </a:r>
            <a:endParaRPr lang="zh-CN" altLang="en-US" sz="1100" i="1">
              <a:solidFill>
                <a:srgbClr val="000000"/>
              </a:solidFill>
              <a:latin typeface="Verdana" pitchFamily="34" charset="0"/>
            </a:endParaRPr>
          </a:p>
        </p:txBody>
      </p:sp>
      <p:sp>
        <p:nvSpPr>
          <p:cNvPr id="13" name="矩形 12"/>
          <p:cNvSpPr/>
          <p:nvPr/>
        </p:nvSpPr>
        <p:spPr>
          <a:xfrm>
            <a:off x="323850" y="581025"/>
            <a:ext cx="123825" cy="125413"/>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cxnSp>
        <p:nvCxnSpPr>
          <p:cNvPr id="14" name="直接连接符 13"/>
          <p:cNvCxnSpPr/>
          <p:nvPr/>
        </p:nvCxnSpPr>
        <p:spPr>
          <a:xfrm flipV="1">
            <a:off x="539750" y="642938"/>
            <a:ext cx="8604250" cy="1587"/>
          </a:xfrm>
          <a:prstGeom prst="line">
            <a:avLst/>
          </a:prstGeom>
        </p:spPr>
        <p:style>
          <a:lnRef idx="1">
            <a:schemeClr val="accent1"/>
          </a:lnRef>
          <a:fillRef idx="0">
            <a:schemeClr val="accent1"/>
          </a:fillRef>
          <a:effectRef idx="0">
            <a:schemeClr val="accent1"/>
          </a:effectRef>
          <a:fontRef idx="minor">
            <a:schemeClr val="tx1"/>
          </a:fontRef>
        </p:style>
      </p:cxnSp>
      <p:pic>
        <p:nvPicPr>
          <p:cNvPr id="15" name="Picture 2" descr="G:\LOGO\安路勤LOGO(PNG)\中英-横.pn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7888288" y="152400"/>
            <a:ext cx="1063625" cy="46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标题 1"/>
          <p:cNvSpPr>
            <a:spLocks noGrp="1"/>
          </p:cNvSpPr>
          <p:nvPr>
            <p:ph type="title"/>
          </p:nvPr>
        </p:nvSpPr>
        <p:spPr>
          <a:xfrm>
            <a:off x="457200" y="216024"/>
            <a:ext cx="8229600" cy="332656"/>
          </a:xfrm>
          <a:prstGeom prst="rect">
            <a:avLst/>
          </a:prstGeom>
        </p:spPr>
        <p:txBody>
          <a:bodyPr/>
          <a:lstStyle>
            <a:lvl1pPr algn="l">
              <a:defRPr sz="2000" b="1">
                <a:latin typeface="华文细黑" pitchFamily="2" charset="-122"/>
                <a:ea typeface="华文细黑" pitchFamily="2" charset="-122"/>
              </a:defRPr>
            </a:lvl1pPr>
          </a:lstStyle>
          <a:p>
            <a:r>
              <a:rPr lang="zh-CN" altLang="en-US" smtClean="0"/>
              <a:t>单击此处编辑母版标题样式</a:t>
            </a:r>
            <a:endParaRPr lang="zh-CN" altLang="en-US" dirty="0"/>
          </a:p>
        </p:txBody>
      </p:sp>
      <p:sp>
        <p:nvSpPr>
          <p:cNvPr id="16" name="灯片编号占位符 5"/>
          <p:cNvSpPr>
            <a:spLocks noGrp="1"/>
          </p:cNvSpPr>
          <p:nvPr>
            <p:ph type="sldNum" sz="quarter" idx="10"/>
          </p:nvPr>
        </p:nvSpPr>
        <p:spPr>
          <a:xfrm>
            <a:off x="8562975" y="6470650"/>
            <a:ext cx="2133600" cy="365125"/>
          </a:xfrm>
          <a:prstGeom prst="rect">
            <a:avLst/>
          </a:prstGeom>
        </p:spPr>
        <p:txBody>
          <a:bodyPr/>
          <a:lstStyle>
            <a:lvl1pPr fontAlgn="auto">
              <a:spcBef>
                <a:spcPts val="0"/>
              </a:spcBef>
              <a:spcAft>
                <a:spcPts val="0"/>
              </a:spcAft>
              <a:defRPr sz="1400">
                <a:solidFill>
                  <a:prstClr val="white"/>
                </a:solidFill>
              </a:defRPr>
            </a:lvl1pPr>
          </a:lstStyle>
          <a:p>
            <a:pPr>
              <a:defRPr/>
            </a:pPr>
            <a:fld id="{6700217E-938F-40C0-B097-5A73A282DECF}" type="slidenum">
              <a:rPr lang="zh-CN" altLang="en-US" smtClean="0"/>
              <a:pPr>
                <a:defRPr/>
              </a:pPr>
              <a:t>‹#›</a:t>
            </a:fld>
            <a:endParaRPr lang="zh-CN" altLang="en-US"/>
          </a:p>
        </p:txBody>
      </p:sp>
    </p:spTree>
    <p:extLst>
      <p:ext uri="{BB962C8B-B14F-4D97-AF65-F5344CB8AC3E}">
        <p14:creationId xmlns:p14="http://schemas.microsoft.com/office/powerpoint/2010/main" val="2178926376"/>
      </p:ext>
    </p:extLst>
  </p:cSld>
  <p:clrMapOvr>
    <a:masterClrMapping/>
  </p:clrMapOvr>
  <p:timing>
    <p:tnLst>
      <p:par>
        <p:cTn id="1" dur="indefinite" restart="never" nodeType="tmRoot"/>
      </p:par>
    </p:tnLst>
  </p:timing>
  <p:hf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p:cSld name="2_标题幻灯片">
    <p:spTree>
      <p:nvGrpSpPr>
        <p:cNvPr id="1" name=""/>
        <p:cNvGrpSpPr/>
        <p:nvPr/>
      </p:nvGrpSpPr>
      <p:grpSpPr>
        <a:xfrm>
          <a:off x="0" y="0"/>
          <a:ext cx="0" cy="0"/>
          <a:chOff x="0" y="0"/>
          <a:chExt cx="0" cy="0"/>
        </a:xfrm>
      </p:grpSpPr>
      <p:grpSp>
        <p:nvGrpSpPr>
          <p:cNvPr id="3" name="组合 52"/>
          <p:cNvGrpSpPr>
            <a:grpSpLocks/>
          </p:cNvGrpSpPr>
          <p:nvPr/>
        </p:nvGrpSpPr>
        <p:grpSpPr bwMode="auto">
          <a:xfrm>
            <a:off x="7080250" y="6508750"/>
            <a:ext cx="2030413" cy="203200"/>
            <a:chOff x="7398133" y="6429758"/>
            <a:chExt cx="1663345" cy="166688"/>
          </a:xfrm>
        </p:grpSpPr>
        <p:sp>
          <p:nvSpPr>
            <p:cNvPr id="4" name="Freeform 126"/>
            <p:cNvSpPr>
              <a:spLocks/>
            </p:cNvSpPr>
            <p:nvPr/>
          </p:nvSpPr>
          <p:spPr bwMode="auto">
            <a:xfrm>
              <a:off x="7398133" y="6429758"/>
              <a:ext cx="261402" cy="166688"/>
            </a:xfrm>
            <a:custGeom>
              <a:avLst/>
              <a:gdLst>
                <a:gd name="T0" fmla="*/ 0 w 165"/>
                <a:gd name="T1" fmla="*/ 0 h 105"/>
                <a:gd name="T2" fmla="*/ 2147483647 w 165"/>
                <a:gd name="T3" fmla="*/ 0 h 105"/>
                <a:gd name="T4" fmla="*/ 2147483647 w 165"/>
                <a:gd name="T5" fmla="*/ 2147483647 h 105"/>
                <a:gd name="T6" fmla="*/ 2147483647 w 165"/>
                <a:gd name="T7" fmla="*/ 2147483647 h 105"/>
                <a:gd name="T8" fmla="*/ 0 w 165"/>
                <a:gd name="T9" fmla="*/ 0 h 10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5" h="105">
                  <a:moveTo>
                    <a:pt x="0" y="0"/>
                  </a:moveTo>
                  <a:lnTo>
                    <a:pt x="62" y="0"/>
                  </a:lnTo>
                  <a:lnTo>
                    <a:pt x="165" y="105"/>
                  </a:lnTo>
                  <a:lnTo>
                    <a:pt x="102" y="105"/>
                  </a:lnTo>
                  <a:lnTo>
                    <a:pt x="0" y="0"/>
                  </a:lnTo>
                  <a:close/>
                </a:path>
              </a:pathLst>
            </a:custGeom>
            <a:solidFill>
              <a:srgbClr val="036EB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 name="Freeform 127"/>
            <p:cNvSpPr>
              <a:spLocks/>
            </p:cNvSpPr>
            <p:nvPr/>
          </p:nvSpPr>
          <p:spPr bwMode="auto">
            <a:xfrm>
              <a:off x="7568499" y="6429758"/>
              <a:ext cx="264002" cy="166688"/>
            </a:xfrm>
            <a:custGeom>
              <a:avLst/>
              <a:gdLst>
                <a:gd name="T0" fmla="*/ 0 w 167"/>
                <a:gd name="T1" fmla="*/ 0 h 105"/>
                <a:gd name="T2" fmla="*/ 2147483647 w 167"/>
                <a:gd name="T3" fmla="*/ 0 h 105"/>
                <a:gd name="T4" fmla="*/ 2147483647 w 167"/>
                <a:gd name="T5" fmla="*/ 2147483647 h 105"/>
                <a:gd name="T6" fmla="*/ 2147483647 w 167"/>
                <a:gd name="T7" fmla="*/ 2147483647 h 105"/>
                <a:gd name="T8" fmla="*/ 0 w 167"/>
                <a:gd name="T9" fmla="*/ 0 h 10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7" h="105">
                  <a:moveTo>
                    <a:pt x="0" y="0"/>
                  </a:moveTo>
                  <a:lnTo>
                    <a:pt x="64" y="0"/>
                  </a:lnTo>
                  <a:lnTo>
                    <a:pt x="167" y="105"/>
                  </a:lnTo>
                  <a:lnTo>
                    <a:pt x="105" y="105"/>
                  </a:lnTo>
                  <a:lnTo>
                    <a:pt x="0" y="0"/>
                  </a:lnTo>
                  <a:close/>
                </a:path>
              </a:pathLst>
            </a:custGeom>
            <a:solidFill>
              <a:srgbClr val="036EB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 name="Freeform 128"/>
            <p:cNvSpPr>
              <a:spLocks/>
            </p:cNvSpPr>
            <p:nvPr/>
          </p:nvSpPr>
          <p:spPr bwMode="auto">
            <a:xfrm>
              <a:off x="7741466" y="6429758"/>
              <a:ext cx="265303" cy="166688"/>
            </a:xfrm>
            <a:custGeom>
              <a:avLst/>
              <a:gdLst>
                <a:gd name="T0" fmla="*/ 0 w 167"/>
                <a:gd name="T1" fmla="*/ 0 h 105"/>
                <a:gd name="T2" fmla="*/ 2147483647 w 167"/>
                <a:gd name="T3" fmla="*/ 0 h 105"/>
                <a:gd name="T4" fmla="*/ 2147483647 w 167"/>
                <a:gd name="T5" fmla="*/ 2147483647 h 105"/>
                <a:gd name="T6" fmla="*/ 2147483647 w 167"/>
                <a:gd name="T7" fmla="*/ 2147483647 h 105"/>
                <a:gd name="T8" fmla="*/ 0 w 167"/>
                <a:gd name="T9" fmla="*/ 0 h 10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7" h="105">
                  <a:moveTo>
                    <a:pt x="0" y="0"/>
                  </a:moveTo>
                  <a:lnTo>
                    <a:pt x="62" y="0"/>
                  </a:lnTo>
                  <a:lnTo>
                    <a:pt x="167" y="105"/>
                  </a:lnTo>
                  <a:lnTo>
                    <a:pt x="103" y="105"/>
                  </a:lnTo>
                  <a:lnTo>
                    <a:pt x="0" y="0"/>
                  </a:lnTo>
                  <a:close/>
                </a:path>
              </a:pathLst>
            </a:custGeom>
            <a:solidFill>
              <a:srgbClr val="036EB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 name="Freeform 129"/>
            <p:cNvSpPr>
              <a:spLocks/>
            </p:cNvSpPr>
            <p:nvPr/>
          </p:nvSpPr>
          <p:spPr bwMode="auto">
            <a:xfrm>
              <a:off x="7914433" y="6429758"/>
              <a:ext cx="261401" cy="166688"/>
            </a:xfrm>
            <a:custGeom>
              <a:avLst/>
              <a:gdLst>
                <a:gd name="T0" fmla="*/ 0 w 165"/>
                <a:gd name="T1" fmla="*/ 0 h 105"/>
                <a:gd name="T2" fmla="*/ 2147483647 w 165"/>
                <a:gd name="T3" fmla="*/ 0 h 105"/>
                <a:gd name="T4" fmla="*/ 2147483647 w 165"/>
                <a:gd name="T5" fmla="*/ 2147483647 h 105"/>
                <a:gd name="T6" fmla="*/ 2147483647 w 165"/>
                <a:gd name="T7" fmla="*/ 2147483647 h 105"/>
                <a:gd name="T8" fmla="*/ 0 w 165"/>
                <a:gd name="T9" fmla="*/ 0 h 10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5" h="105">
                  <a:moveTo>
                    <a:pt x="0" y="0"/>
                  </a:moveTo>
                  <a:lnTo>
                    <a:pt x="62" y="0"/>
                  </a:lnTo>
                  <a:lnTo>
                    <a:pt x="165" y="105"/>
                  </a:lnTo>
                  <a:lnTo>
                    <a:pt x="103" y="105"/>
                  </a:lnTo>
                  <a:lnTo>
                    <a:pt x="0" y="0"/>
                  </a:lnTo>
                  <a:close/>
                </a:path>
              </a:pathLst>
            </a:custGeom>
            <a:solidFill>
              <a:srgbClr val="036EB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 name="Freeform 130"/>
            <p:cNvSpPr>
              <a:spLocks/>
            </p:cNvSpPr>
            <p:nvPr/>
          </p:nvSpPr>
          <p:spPr bwMode="auto">
            <a:xfrm>
              <a:off x="8083499" y="6429758"/>
              <a:ext cx="265303" cy="166688"/>
            </a:xfrm>
            <a:custGeom>
              <a:avLst/>
              <a:gdLst>
                <a:gd name="T0" fmla="*/ 0 w 167"/>
                <a:gd name="T1" fmla="*/ 0 h 105"/>
                <a:gd name="T2" fmla="*/ 2147483647 w 167"/>
                <a:gd name="T3" fmla="*/ 0 h 105"/>
                <a:gd name="T4" fmla="*/ 2147483647 w 167"/>
                <a:gd name="T5" fmla="*/ 2147483647 h 105"/>
                <a:gd name="T6" fmla="*/ 2147483647 w 167"/>
                <a:gd name="T7" fmla="*/ 2147483647 h 105"/>
                <a:gd name="T8" fmla="*/ 0 w 167"/>
                <a:gd name="T9" fmla="*/ 0 h 10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7" h="105">
                  <a:moveTo>
                    <a:pt x="0" y="0"/>
                  </a:moveTo>
                  <a:lnTo>
                    <a:pt x="64" y="0"/>
                  </a:lnTo>
                  <a:lnTo>
                    <a:pt x="167" y="105"/>
                  </a:lnTo>
                  <a:lnTo>
                    <a:pt x="103" y="105"/>
                  </a:lnTo>
                  <a:lnTo>
                    <a:pt x="0" y="0"/>
                  </a:lnTo>
                  <a:close/>
                </a:path>
              </a:pathLst>
            </a:custGeom>
            <a:solidFill>
              <a:srgbClr val="036EB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 name="Freeform 131"/>
            <p:cNvSpPr>
              <a:spLocks/>
            </p:cNvSpPr>
            <p:nvPr/>
          </p:nvSpPr>
          <p:spPr bwMode="auto">
            <a:xfrm>
              <a:off x="8256466" y="6429758"/>
              <a:ext cx="262702" cy="166688"/>
            </a:xfrm>
            <a:custGeom>
              <a:avLst/>
              <a:gdLst>
                <a:gd name="T0" fmla="*/ 0 w 165"/>
                <a:gd name="T1" fmla="*/ 0 h 105"/>
                <a:gd name="T2" fmla="*/ 2147483647 w 165"/>
                <a:gd name="T3" fmla="*/ 0 h 105"/>
                <a:gd name="T4" fmla="*/ 2147483647 w 165"/>
                <a:gd name="T5" fmla="*/ 2147483647 h 105"/>
                <a:gd name="T6" fmla="*/ 2147483647 w 165"/>
                <a:gd name="T7" fmla="*/ 2147483647 h 105"/>
                <a:gd name="T8" fmla="*/ 0 w 165"/>
                <a:gd name="T9" fmla="*/ 0 h 10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5" h="105">
                  <a:moveTo>
                    <a:pt x="0" y="0"/>
                  </a:moveTo>
                  <a:lnTo>
                    <a:pt x="62" y="0"/>
                  </a:lnTo>
                  <a:lnTo>
                    <a:pt x="165" y="105"/>
                  </a:lnTo>
                  <a:lnTo>
                    <a:pt x="103" y="105"/>
                  </a:lnTo>
                  <a:lnTo>
                    <a:pt x="0" y="0"/>
                  </a:lnTo>
                  <a:close/>
                </a:path>
              </a:pathLst>
            </a:custGeom>
            <a:solidFill>
              <a:srgbClr val="036EB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 name="Freeform 132"/>
            <p:cNvSpPr>
              <a:spLocks/>
            </p:cNvSpPr>
            <p:nvPr/>
          </p:nvSpPr>
          <p:spPr bwMode="auto">
            <a:xfrm>
              <a:off x="8426832" y="6429758"/>
              <a:ext cx="634646" cy="166688"/>
            </a:xfrm>
            <a:custGeom>
              <a:avLst/>
              <a:gdLst>
                <a:gd name="T0" fmla="*/ 0 w 16120"/>
                <a:gd name="T1" fmla="*/ 0 h 10000"/>
                <a:gd name="T2" fmla="*/ 2147483647 w 16120"/>
                <a:gd name="T3" fmla="*/ 0 h 10000"/>
                <a:gd name="T4" fmla="*/ 2147483647 w 16120"/>
                <a:gd name="T5" fmla="*/ 2147483647 h 10000"/>
                <a:gd name="T6" fmla="*/ 2147483647 w 16120"/>
                <a:gd name="T7" fmla="*/ 2147483647 h 10000"/>
                <a:gd name="T8" fmla="*/ 0 w 16120"/>
                <a:gd name="T9" fmla="*/ 0 h 100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120" h="10000">
                  <a:moveTo>
                    <a:pt x="0" y="0"/>
                  </a:moveTo>
                  <a:lnTo>
                    <a:pt x="12773" y="0"/>
                  </a:lnTo>
                  <a:lnTo>
                    <a:pt x="16120" y="10000"/>
                  </a:lnTo>
                  <a:lnTo>
                    <a:pt x="4234" y="10000"/>
                  </a:lnTo>
                  <a:lnTo>
                    <a:pt x="0" y="0"/>
                  </a:lnTo>
                  <a:close/>
                </a:path>
              </a:pathLst>
            </a:custGeom>
            <a:solidFill>
              <a:srgbClr val="036EB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11" name="任意多边形 10"/>
          <p:cNvSpPr/>
          <p:nvPr/>
        </p:nvSpPr>
        <p:spPr>
          <a:xfrm>
            <a:off x="0" y="6508750"/>
            <a:ext cx="9144000" cy="225425"/>
          </a:xfrm>
          <a:custGeom>
            <a:avLst/>
            <a:gdLst>
              <a:gd name="connsiteX0" fmla="*/ 0 w 9144000"/>
              <a:gd name="connsiteY0" fmla="*/ 0 h 225083"/>
              <a:gd name="connsiteX1" fmla="*/ 6949440 w 9144000"/>
              <a:gd name="connsiteY1" fmla="*/ 0 h 225083"/>
              <a:gd name="connsiteX2" fmla="*/ 7174523 w 9144000"/>
              <a:gd name="connsiteY2" fmla="*/ 225083 h 225083"/>
              <a:gd name="connsiteX3" fmla="*/ 9144000 w 9144000"/>
              <a:gd name="connsiteY3" fmla="*/ 225083 h 225083"/>
            </a:gdLst>
            <a:ahLst/>
            <a:cxnLst>
              <a:cxn ang="0">
                <a:pos x="connsiteX0" y="connsiteY0"/>
              </a:cxn>
              <a:cxn ang="0">
                <a:pos x="connsiteX1" y="connsiteY1"/>
              </a:cxn>
              <a:cxn ang="0">
                <a:pos x="connsiteX2" y="connsiteY2"/>
              </a:cxn>
              <a:cxn ang="0">
                <a:pos x="connsiteX3" y="connsiteY3"/>
              </a:cxn>
            </a:cxnLst>
            <a:rect l="l" t="t" r="r" b="b"/>
            <a:pathLst>
              <a:path w="9144000" h="225083">
                <a:moveTo>
                  <a:pt x="0" y="0"/>
                </a:moveTo>
                <a:lnTo>
                  <a:pt x="6949440" y="0"/>
                </a:lnTo>
                <a:lnTo>
                  <a:pt x="7174523" y="225083"/>
                </a:lnTo>
                <a:lnTo>
                  <a:pt x="9144000" y="225083"/>
                </a:lnTo>
              </a:path>
            </a:pathLst>
          </a:custGeom>
          <a:noFill/>
          <a:ln>
            <a:solidFill>
              <a:schemeClr val="bg1">
                <a:lumMod val="65000"/>
              </a:schemeClr>
            </a:solidFill>
          </a:ln>
        </p:spPr>
        <p:txBody>
          <a:bodyPr/>
          <a:lstStyle/>
          <a:p>
            <a:pPr>
              <a:defRPr/>
            </a:pPr>
            <a:endParaRPr lang="zh-CN" altLang="en-US" dirty="0">
              <a:solidFill>
                <a:prstClr val="black"/>
              </a:solidFill>
              <a:latin typeface="Arial" charset="0"/>
              <a:ea typeface="华文细黑" pitchFamily="2" charset="-122"/>
            </a:endParaRPr>
          </a:p>
        </p:txBody>
      </p:sp>
      <p:sp>
        <p:nvSpPr>
          <p:cNvPr id="12" name="TextBox 12"/>
          <p:cNvSpPr txBox="1">
            <a:spLocks noChangeArrowheads="1"/>
          </p:cNvSpPr>
          <p:nvPr/>
        </p:nvSpPr>
        <p:spPr bwMode="auto">
          <a:xfrm>
            <a:off x="5219700" y="6524625"/>
            <a:ext cx="1730375" cy="26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r>
              <a:rPr lang="en-US" altLang="zh-CN" sz="1100" i="1">
                <a:solidFill>
                  <a:srgbClr val="000000"/>
                </a:solidFill>
                <a:latin typeface="Verdana" pitchFamily="34" charset="0"/>
              </a:rPr>
              <a:t>www.isengine.com.cn</a:t>
            </a:r>
            <a:endParaRPr lang="zh-CN" altLang="en-US" sz="1100" i="1">
              <a:solidFill>
                <a:srgbClr val="000000"/>
              </a:solidFill>
              <a:latin typeface="Verdana" pitchFamily="34" charset="0"/>
            </a:endParaRPr>
          </a:p>
        </p:txBody>
      </p:sp>
      <p:sp>
        <p:nvSpPr>
          <p:cNvPr id="16" name="灯片编号占位符 5"/>
          <p:cNvSpPr>
            <a:spLocks noGrp="1"/>
          </p:cNvSpPr>
          <p:nvPr>
            <p:ph type="sldNum" sz="quarter" idx="10"/>
          </p:nvPr>
        </p:nvSpPr>
        <p:spPr>
          <a:xfrm>
            <a:off x="8562975" y="6470650"/>
            <a:ext cx="2133600" cy="365125"/>
          </a:xfrm>
          <a:prstGeom prst="rect">
            <a:avLst/>
          </a:prstGeom>
        </p:spPr>
        <p:txBody>
          <a:bodyPr/>
          <a:lstStyle>
            <a:lvl1pPr fontAlgn="auto">
              <a:spcBef>
                <a:spcPts val="0"/>
              </a:spcBef>
              <a:spcAft>
                <a:spcPts val="0"/>
              </a:spcAft>
              <a:defRPr sz="1400">
                <a:solidFill>
                  <a:prstClr val="white"/>
                </a:solidFill>
              </a:defRPr>
            </a:lvl1pPr>
          </a:lstStyle>
          <a:p>
            <a:pPr>
              <a:defRPr/>
            </a:pPr>
            <a:fld id="{6700217E-938F-40C0-B097-5A73A282DECF}" type="slidenum">
              <a:rPr lang="zh-CN" altLang="en-US" smtClean="0"/>
              <a:pPr>
                <a:defRPr/>
              </a:pPr>
              <a:t>‹#›</a:t>
            </a:fld>
            <a:endParaRPr lang="zh-CN" altLang="en-US"/>
          </a:p>
        </p:txBody>
      </p:sp>
    </p:spTree>
    <p:extLst>
      <p:ext uri="{BB962C8B-B14F-4D97-AF65-F5344CB8AC3E}">
        <p14:creationId xmlns:p14="http://schemas.microsoft.com/office/powerpoint/2010/main" val="1766317699"/>
      </p:ext>
    </p:extLst>
  </p:cSld>
  <p:clrMapOvr>
    <a:masterClrMapping/>
  </p:clrMapOvr>
  <p:hf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5" name="KSO_FN"/>
          <p:cNvSpPr>
            <a:spLocks noGrp="1"/>
          </p:cNvSpPr>
          <p:nvPr>
            <p:ph type="sldNum" sz="quarter" idx="12"/>
          </p:nvPr>
        </p:nvSpPr>
        <p:spPr>
          <a:xfrm>
            <a:off x="8471233" y="6356351"/>
            <a:ext cx="672767" cy="313009"/>
          </a:xfrm>
        </p:spPr>
        <p:txBody>
          <a:bodyPr/>
          <a:lstStyle>
            <a:lvl1pPr algn="l">
              <a:defRPr/>
            </a:lvl1pPr>
          </a:lstStyle>
          <a:p>
            <a:pPr eaLnBrk="1" hangingPunct="1">
              <a:lnSpc>
                <a:spcPct val="100000"/>
              </a:lnSpc>
              <a:spcBef>
                <a:spcPct val="0"/>
              </a:spcBef>
              <a:buFontTx/>
              <a:buNone/>
              <a:defRPr/>
            </a:pPr>
            <a:fld id="{D1C0BDC5-500E-44CB-9DC0-EF140F3CE36C}" type="slidenum">
              <a:rPr lang="zh-CN" altLang="en-US" smtClean="0">
                <a:solidFill>
                  <a:prstClr val="black"/>
                </a:solidFill>
                <a:cs typeface="Arial" pitchFamily="34" charset="0"/>
              </a:rPr>
              <a:pPr eaLnBrk="1" hangingPunct="1">
                <a:lnSpc>
                  <a:spcPct val="100000"/>
                </a:lnSpc>
                <a:spcBef>
                  <a:spcPct val="0"/>
                </a:spcBef>
                <a:buFontTx/>
                <a:buNone/>
                <a:defRPr/>
              </a:pPr>
              <a:t>‹#›</a:t>
            </a:fld>
            <a:endParaRPr lang="zh-CN" altLang="en-US" dirty="0">
              <a:solidFill>
                <a:prstClr val="black"/>
              </a:solidFill>
              <a:cs typeface="Arial" pitchFamily="34" charset="0"/>
            </a:endParaRPr>
          </a:p>
        </p:txBody>
      </p:sp>
      <p:sp>
        <p:nvSpPr>
          <p:cNvPr id="8" name="矩形 7"/>
          <p:cNvSpPr/>
          <p:nvPr userDrawn="1"/>
        </p:nvSpPr>
        <p:spPr>
          <a:xfrm>
            <a:off x="-1203" y="238129"/>
            <a:ext cx="180000" cy="504000"/>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prstClr val="white"/>
              </a:solidFill>
            </a:endParaRPr>
          </a:p>
        </p:txBody>
      </p:sp>
      <p:sp>
        <p:nvSpPr>
          <p:cNvPr id="3" name="内容占位符 2"/>
          <p:cNvSpPr>
            <a:spLocks noGrp="1"/>
          </p:cNvSpPr>
          <p:nvPr>
            <p:ph sz="quarter" idx="13"/>
          </p:nvPr>
        </p:nvSpPr>
        <p:spPr>
          <a:xfrm>
            <a:off x="1258888" y="238129"/>
            <a:ext cx="7561584" cy="454567"/>
          </a:xfrm>
        </p:spPr>
        <p:txBody>
          <a:bodyPr anchor="ctr">
            <a:normAutofit/>
          </a:bodyPr>
          <a:lstStyle>
            <a:lvl1pPr marL="85725" indent="0">
              <a:buNone/>
              <a:defRPr lang="zh-CN" altLang="en-US" sz="1800" b="1" i="0" kern="1200" baseline="0" dirty="0" smtClean="0">
                <a:solidFill>
                  <a:srgbClr val="075A77"/>
                </a:solidFill>
                <a:effectLst/>
                <a:latin typeface="+mn-ea"/>
                <a:ea typeface="+mn-ea"/>
                <a:cs typeface="+mj-cs"/>
              </a:defRPr>
            </a:lvl1pPr>
          </a:lstStyle>
          <a:p>
            <a:pPr lvl="0"/>
            <a:r>
              <a:rPr lang="zh-CN" altLang="en-US" dirty="0" smtClean="0"/>
              <a:t>单击此处编辑母版文本样式</a:t>
            </a:r>
          </a:p>
        </p:txBody>
      </p:sp>
    </p:spTree>
    <p:extLst>
      <p:ext uri="{BB962C8B-B14F-4D97-AF65-F5344CB8AC3E}">
        <p14:creationId xmlns:p14="http://schemas.microsoft.com/office/powerpoint/2010/main" val="3157799320"/>
      </p:ext>
    </p:extLst>
  </p:cSld>
  <p:clrMapOvr>
    <a:masterClrMapping/>
  </p:clrMapOvr>
  <p:timing>
    <p:tnLst>
      <p:par>
        <p:cTn id="1" dur="indefinite" restart="never" nodeType="tmRoot"/>
      </p:par>
    </p:tnLst>
  </p:timing>
  <p:extLst mod="1">
    <p:ext uri="{DCECCB84-F9BA-43D5-87BE-67443E8EF086}">
      <p15:sldGuideLst xmlns:p15="http://schemas.microsoft.com/office/powerpoint/2012/main" xmlns="">
        <p15:guide id="1" pos="2880" userDrawn="1">
          <p15:clr>
            <a:srgbClr val="FBAE40"/>
          </p15:clr>
        </p15:guide>
        <p15:guide id="2" orient="horz" pos="2160" userDrawn="1">
          <p15:clr>
            <a:srgbClr val="FBAE40"/>
          </p15:clr>
        </p15:guide>
        <p15:guide id="3" pos="113" userDrawn="1">
          <p15:clr>
            <a:srgbClr val="FBAE40"/>
          </p15:clr>
        </p15:guide>
        <p15:guide id="4" pos="5579" userDrawn="1">
          <p15:clr>
            <a:srgbClr val="FBAE40"/>
          </p15:clr>
        </p15:guide>
        <p15:guide id="5" orient="horz" pos="527" userDrawn="1">
          <p15:clr>
            <a:srgbClr val="FBAE40"/>
          </p15:clr>
        </p15:guide>
        <p15:guide id="6" orient="horz" pos="1457"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
        <p:nvSpPr>
          <p:cNvPr id="3" name="灯片编号占位符 2"/>
          <p:cNvSpPr>
            <a:spLocks noGrp="1"/>
          </p:cNvSpPr>
          <p:nvPr>
            <p:ph type="sldNum" sz="quarter" idx="10"/>
          </p:nvPr>
        </p:nvSpPr>
        <p:spPr>
          <a:xfrm>
            <a:off x="8471233" y="6356351"/>
            <a:ext cx="2057400" cy="365125"/>
          </a:xfrm>
          <a:prstGeom prst="rect">
            <a:avLst/>
          </a:prstGeom>
        </p:spPr>
        <p:txBody>
          <a:bodyPr/>
          <a:lstStyle/>
          <a:p>
            <a:pPr algn="l" eaLnBrk="1" hangingPunct="1">
              <a:lnSpc>
                <a:spcPct val="100000"/>
              </a:lnSpc>
              <a:spcBef>
                <a:spcPct val="0"/>
              </a:spcBef>
              <a:buFontTx/>
              <a:buNone/>
              <a:defRPr/>
            </a:pPr>
            <a:fld id="{D1C0BDC5-500E-44CB-9DC0-EF140F3CE36C}" type="slidenum">
              <a:rPr lang="zh-CN" altLang="en-US" smtClean="0">
                <a:solidFill>
                  <a:prstClr val="black"/>
                </a:solidFill>
                <a:cs typeface="Arial" pitchFamily="34" charset="0"/>
              </a:rPr>
              <a:pPr algn="l" eaLnBrk="1" hangingPunct="1">
                <a:lnSpc>
                  <a:spcPct val="100000"/>
                </a:lnSpc>
                <a:spcBef>
                  <a:spcPct val="0"/>
                </a:spcBef>
                <a:buFontTx/>
                <a:buNone/>
                <a:defRPr/>
              </a:pPr>
              <a:t>‹#›</a:t>
            </a:fld>
            <a:endParaRPr lang="zh-CN" altLang="en-US" dirty="0">
              <a:solidFill>
                <a:prstClr val="black"/>
              </a:solidFill>
              <a:cs typeface="Arial" pitchFamily="34" charset="0"/>
            </a:endParaRPr>
          </a:p>
        </p:txBody>
      </p:sp>
      <p:pic>
        <p:nvPicPr>
          <p:cNvPr id="4" name="图片 3"/>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0"/>
            <a:ext cx="9144000" cy="6858000"/>
          </a:xfrm>
          <a:prstGeom prst="rect">
            <a:avLst/>
          </a:prstGeom>
          <a:effectLst/>
        </p:spPr>
      </p:pic>
      <p:sp>
        <p:nvSpPr>
          <p:cNvPr id="7" name="文本框 6"/>
          <p:cNvSpPr txBox="1"/>
          <p:nvPr/>
        </p:nvSpPr>
        <p:spPr>
          <a:xfrm>
            <a:off x="19235" y="2858684"/>
            <a:ext cx="2333830" cy="437043"/>
          </a:xfrm>
          <a:prstGeom prst="rect">
            <a:avLst/>
          </a:prstGeom>
          <a:noFill/>
        </p:spPr>
        <p:txBody>
          <a:bodyPr wrap="square" rtlCol="0" anchor="ctr">
            <a:spAutoFit/>
          </a:bodyPr>
          <a:lstStyle/>
          <a:p>
            <a:r>
              <a:rPr lang="zh-CN" altLang="en-US" sz="2800" b="1" spc="300" dirty="0" smtClean="0">
                <a:solidFill>
                  <a:prstClr val="white"/>
                </a:solidFill>
                <a:latin typeface="微软雅黑" panose="020B0503020204020204" pitchFamily="34" charset="-122"/>
                <a:ea typeface="微软雅黑" panose="020B0503020204020204" pitchFamily="34" charset="-122"/>
              </a:rPr>
              <a:t>上海安路</a:t>
            </a:r>
            <a:r>
              <a:rPr lang="zh-CN" altLang="en-US" sz="2800" b="1" spc="300" dirty="0">
                <a:solidFill>
                  <a:prstClr val="white"/>
                </a:solidFill>
                <a:latin typeface="微软雅黑" panose="020B0503020204020204" pitchFamily="34" charset="-122"/>
                <a:ea typeface="微软雅黑" panose="020B0503020204020204" pitchFamily="34" charset="-122"/>
              </a:rPr>
              <a:t>勤</a:t>
            </a:r>
          </a:p>
        </p:txBody>
      </p:sp>
      <p:sp>
        <p:nvSpPr>
          <p:cNvPr id="8" name="矩形 7"/>
          <p:cNvSpPr/>
          <p:nvPr/>
        </p:nvSpPr>
        <p:spPr>
          <a:xfrm>
            <a:off x="-1" y="3325046"/>
            <a:ext cx="7092281" cy="610162"/>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prstClr val="white"/>
              </a:solidFill>
            </a:endParaRPr>
          </a:p>
        </p:txBody>
      </p:sp>
      <p:sp>
        <p:nvSpPr>
          <p:cNvPr id="10" name="TextBox 6"/>
          <p:cNvSpPr txBox="1">
            <a:spLocks noChangeArrowheads="1"/>
          </p:cNvSpPr>
          <p:nvPr/>
        </p:nvSpPr>
        <p:spPr bwMode="auto">
          <a:xfrm>
            <a:off x="5543550" y="6096137"/>
            <a:ext cx="3600450" cy="523220"/>
          </a:xfrm>
          <a:prstGeom prst="rect">
            <a:avLst/>
          </a:prstGeom>
          <a:noFill/>
          <a:ln w="9525">
            <a:noFill/>
            <a:miter lim="800000"/>
            <a:headEnd/>
            <a:tailEnd/>
          </a:ln>
        </p:spPr>
        <p:txBody>
          <a:bodyPr>
            <a:spAutoFit/>
          </a:bodyPr>
          <a:lstStyle/>
          <a:p>
            <a:pPr algn="r" eaLnBrk="1" hangingPunct="1">
              <a:lnSpc>
                <a:spcPct val="100000"/>
              </a:lnSpc>
              <a:spcBef>
                <a:spcPct val="0"/>
              </a:spcBef>
              <a:buFontTx/>
              <a:buNone/>
            </a:pPr>
            <a:r>
              <a:rPr lang="en-US" altLang="zh-CN" sz="1400" dirty="0">
                <a:solidFill>
                  <a:srgbClr val="5F5F5F">
                    <a:lumMod val="50000"/>
                    <a:lumOff val="50000"/>
                  </a:srgbClr>
                </a:solidFill>
                <a:latin typeface="微软雅黑"/>
                <a:ea typeface="微软雅黑"/>
                <a:cs typeface="Arial" pitchFamily="34" charset="0"/>
              </a:rPr>
              <a:t>I.S.E</a:t>
            </a:r>
            <a:r>
              <a:rPr lang="en-US" altLang="zh-CN" sz="1400" dirty="0" smtClean="0">
                <a:solidFill>
                  <a:srgbClr val="5F5F5F">
                    <a:lumMod val="50000"/>
                    <a:lumOff val="50000"/>
                  </a:srgbClr>
                </a:solidFill>
                <a:latin typeface="微软雅黑"/>
                <a:ea typeface="微软雅黑"/>
                <a:cs typeface="Arial" pitchFamily="34" charset="0"/>
              </a:rPr>
              <a:t>.</a:t>
            </a:r>
          </a:p>
          <a:p>
            <a:pPr algn="r" eaLnBrk="1" hangingPunct="1">
              <a:lnSpc>
                <a:spcPct val="100000"/>
              </a:lnSpc>
              <a:spcBef>
                <a:spcPct val="0"/>
              </a:spcBef>
              <a:buFontTx/>
              <a:buNone/>
            </a:pPr>
            <a:r>
              <a:rPr lang="zh-CN" altLang="en-US" sz="1400" dirty="0" smtClean="0">
                <a:solidFill>
                  <a:srgbClr val="5F5F5F">
                    <a:lumMod val="50000"/>
                    <a:lumOff val="50000"/>
                  </a:srgbClr>
                </a:solidFill>
                <a:latin typeface="微软雅黑"/>
                <a:ea typeface="微软雅黑"/>
                <a:cs typeface="Arial" pitchFamily="34" charset="0"/>
              </a:rPr>
              <a:t> </a:t>
            </a:r>
            <a:r>
              <a:rPr lang="en-US" altLang="zh-CN" sz="1400" dirty="0" smtClean="0">
                <a:solidFill>
                  <a:srgbClr val="5F5F5F">
                    <a:lumMod val="50000"/>
                    <a:lumOff val="50000"/>
                  </a:srgbClr>
                </a:solidFill>
                <a:latin typeface="微软雅黑"/>
                <a:ea typeface="微软雅黑"/>
                <a:cs typeface="Arial" pitchFamily="34" charset="0"/>
              </a:rPr>
              <a:t>2015</a:t>
            </a:r>
            <a:r>
              <a:rPr lang="zh-CN" altLang="en-US" sz="1400" dirty="0" smtClean="0">
                <a:solidFill>
                  <a:srgbClr val="5F5F5F">
                    <a:lumMod val="50000"/>
                    <a:lumOff val="50000"/>
                  </a:srgbClr>
                </a:solidFill>
                <a:latin typeface="微软雅黑"/>
                <a:ea typeface="微软雅黑"/>
                <a:cs typeface="Arial" pitchFamily="34" charset="0"/>
              </a:rPr>
              <a:t>年</a:t>
            </a:r>
            <a:r>
              <a:rPr lang="en-US" altLang="zh-CN" sz="1400" dirty="0" smtClean="0">
                <a:solidFill>
                  <a:srgbClr val="5F5F5F">
                    <a:lumMod val="50000"/>
                    <a:lumOff val="50000"/>
                  </a:srgbClr>
                </a:solidFill>
                <a:latin typeface="微软雅黑"/>
                <a:ea typeface="微软雅黑"/>
                <a:cs typeface="Arial" pitchFamily="34" charset="0"/>
              </a:rPr>
              <a:t>8</a:t>
            </a:r>
            <a:r>
              <a:rPr lang="zh-CN" altLang="en-US" sz="1400" dirty="0" smtClean="0">
                <a:solidFill>
                  <a:srgbClr val="5F5F5F">
                    <a:lumMod val="50000"/>
                    <a:lumOff val="50000"/>
                  </a:srgbClr>
                </a:solidFill>
                <a:latin typeface="微软雅黑"/>
                <a:ea typeface="微软雅黑"/>
                <a:cs typeface="Arial" pitchFamily="34" charset="0"/>
              </a:rPr>
              <a:t>月</a:t>
            </a:r>
            <a:endParaRPr lang="zh-CN" altLang="en-US" sz="1400" dirty="0">
              <a:solidFill>
                <a:srgbClr val="5F5F5F">
                  <a:lumMod val="50000"/>
                  <a:lumOff val="50000"/>
                </a:srgbClr>
              </a:solidFill>
              <a:latin typeface="微软雅黑"/>
              <a:ea typeface="微软雅黑"/>
              <a:cs typeface="Arial" pitchFamily="34" charset="0"/>
            </a:endParaRPr>
          </a:p>
        </p:txBody>
      </p:sp>
      <p:sp>
        <p:nvSpPr>
          <p:cNvPr id="13" name="内容占位符 12"/>
          <p:cNvSpPr>
            <a:spLocks noGrp="1"/>
          </p:cNvSpPr>
          <p:nvPr>
            <p:ph sz="quarter" idx="11" hasCustomPrompt="1"/>
          </p:nvPr>
        </p:nvSpPr>
        <p:spPr>
          <a:xfrm>
            <a:off x="19050" y="3352008"/>
            <a:ext cx="6962400" cy="583200"/>
          </a:xfrm>
        </p:spPr>
        <p:txBody>
          <a:bodyPr/>
          <a:lstStyle>
            <a:lvl1pPr marL="85725" indent="0" algn="l" rtl="0" eaLnBrk="1" fontAlgn="base" hangingPunct="1">
              <a:lnSpc>
                <a:spcPct val="100000"/>
              </a:lnSpc>
              <a:spcBef>
                <a:spcPct val="0"/>
              </a:spcBef>
              <a:spcAft>
                <a:spcPct val="0"/>
              </a:spcAft>
              <a:buFontTx/>
              <a:buNone/>
              <a:defRPr lang="zh-CN" altLang="en-US" sz="3200" b="1" kern="1200" spc="300" dirty="0" smtClean="0">
                <a:solidFill>
                  <a:srgbClr val="1F497D"/>
                </a:solidFill>
                <a:latin typeface="微软雅黑" panose="020B0503020204020204" pitchFamily="34" charset="-122"/>
                <a:ea typeface="微软雅黑" panose="020B0503020204020204" pitchFamily="34" charset="-122"/>
                <a:cs typeface="+mn-cs"/>
              </a:defRPr>
            </a:lvl1pPr>
          </a:lstStyle>
          <a:p>
            <a:pPr lvl="0"/>
            <a:r>
              <a:rPr lang="zh-CN" altLang="en-US" dirty="0" smtClean="0"/>
              <a:t>单击此处编辑母版文本样式       </a:t>
            </a:r>
          </a:p>
        </p:txBody>
      </p:sp>
    </p:spTree>
    <p:extLst>
      <p:ext uri="{BB962C8B-B14F-4D97-AF65-F5344CB8AC3E}">
        <p14:creationId xmlns:p14="http://schemas.microsoft.com/office/powerpoint/2010/main" val="467451639"/>
      </p:ext>
    </p:extLst>
  </p:cSld>
  <p:clrMapOvr>
    <a:masterClrMapping/>
  </p:clrMapOvr>
  <p:timing>
    <p:tnLst>
      <p:par>
        <p:cTn id="1" dur="indefinite" restart="never" nodeType="tmRoot"/>
      </p:par>
    </p:tnLst>
  </p:timing>
  <p:hf hdr="0" ftr="0" dt="0"/>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theme" Target="../theme/theme2.xml"/><Relationship Id="rId5" Type="http://schemas.openxmlformats.org/officeDocument/2006/relationships/slideLayout" Target="../slideLayouts/slideLayout7.xml"/><Relationship Id="rId4" Type="http://schemas.openxmlformats.org/officeDocument/2006/relationships/slideLayout" Target="../slideLayouts/slideLayout6.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9.xml"/><Relationship Id="rId1" Type="http://schemas.openxmlformats.org/officeDocument/2006/relationships/slideLayout" Target="../slideLayouts/slideLayout8.xml"/></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slideLayout" Target="../slideLayouts/slideLayout11.xml"/><Relationship Id="rId1" Type="http://schemas.openxmlformats.org/officeDocument/2006/relationships/slideLayout" Target="../slideLayouts/slideLayout10.xml"/></Relationships>
</file>

<file path=ppt/slideMasters/_rels/slideMaster5.xml.rels><?xml version="1.0" encoding="UTF-8" standalone="yes"?>
<Relationships xmlns="http://schemas.openxmlformats.org/package/2006/relationships"><Relationship Id="rId3" Type="http://schemas.openxmlformats.org/officeDocument/2006/relationships/theme" Target="../theme/theme5.xml"/><Relationship Id="rId2" Type="http://schemas.openxmlformats.org/officeDocument/2006/relationships/slideLayout" Target="../slideLayouts/slideLayout13.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KSO_FN"/>
          <p:cNvSpPr>
            <a:spLocks noGrp="1"/>
          </p:cNvSpPr>
          <p:nvPr>
            <p:ph type="sldNum" sz="quarter" idx="4"/>
          </p:nvPr>
        </p:nvSpPr>
        <p:spPr>
          <a:xfrm>
            <a:off x="8471233"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lgn="l" eaLnBrk="1" hangingPunct="1">
              <a:lnSpc>
                <a:spcPct val="100000"/>
              </a:lnSpc>
              <a:spcBef>
                <a:spcPct val="0"/>
              </a:spcBef>
              <a:buFontTx/>
              <a:buNone/>
              <a:defRPr/>
            </a:pPr>
            <a:fld id="{D1C0BDC5-500E-44CB-9DC0-EF140F3CE36C}" type="slidenum">
              <a:rPr lang="zh-CN" altLang="en-US" sz="1200" smtClean="0">
                <a:solidFill>
                  <a:prstClr val="black"/>
                </a:solidFill>
                <a:cs typeface="Arial" pitchFamily="34" charset="0"/>
              </a:rPr>
              <a:pPr algn="l" eaLnBrk="1" hangingPunct="1">
                <a:lnSpc>
                  <a:spcPct val="100000"/>
                </a:lnSpc>
                <a:spcBef>
                  <a:spcPct val="0"/>
                </a:spcBef>
                <a:buFontTx/>
                <a:buNone/>
                <a:defRPr/>
              </a:pPr>
              <a:t>‹#›</a:t>
            </a:fld>
            <a:endParaRPr lang="zh-CN" altLang="en-US" sz="1200" dirty="0">
              <a:solidFill>
                <a:prstClr val="black"/>
              </a:solidFill>
              <a:cs typeface="Arial" pitchFamily="34" charset="0"/>
            </a:endParaRPr>
          </a:p>
        </p:txBody>
      </p:sp>
      <p:sp>
        <p:nvSpPr>
          <p:cNvPr id="3" name="KSO_BC1"/>
          <p:cNvSpPr>
            <a:spLocks noGrp="1"/>
          </p:cNvSpPr>
          <p:nvPr>
            <p:ph type="body" idx="1"/>
          </p:nvPr>
        </p:nvSpPr>
        <p:spPr>
          <a:xfrm>
            <a:off x="628647" y="1119520"/>
            <a:ext cx="8134252" cy="5193212"/>
          </a:xfrm>
          <a:prstGeom prst="rect">
            <a:avLst/>
          </a:prstGeom>
        </p:spPr>
        <p:txBody>
          <a:bodyPr vert="horz" lIns="91440" tIns="45720" rIns="91440" bIns="45720" rtlCol="0">
            <a:normAutofit/>
          </a:bodyPr>
          <a:lstStyle/>
          <a:p>
            <a:pPr lvl="0"/>
            <a:r>
              <a:rPr lang="zh-CN" altLang="en-US" dirty="0" smtClean="0"/>
              <a:t>单击此处编辑母版文本样式</a:t>
            </a:r>
          </a:p>
          <a:p>
            <a:pPr lvl="1"/>
            <a:r>
              <a:rPr lang="zh-CN" altLang="en-US" dirty="0" smtClean="0"/>
              <a:t>第二级</a:t>
            </a:r>
            <a:endParaRPr lang="en-US" altLang="zh-CN" dirty="0" smtClean="0"/>
          </a:p>
          <a:p>
            <a:pPr lvl="2"/>
            <a:endParaRPr lang="zh-CN" altLang="en-US" dirty="0" smtClean="0"/>
          </a:p>
        </p:txBody>
      </p:sp>
      <p:grpSp>
        <p:nvGrpSpPr>
          <p:cNvPr id="16" name="组合 15"/>
          <p:cNvGrpSpPr/>
          <p:nvPr/>
        </p:nvGrpSpPr>
        <p:grpSpPr>
          <a:xfrm>
            <a:off x="0" y="238129"/>
            <a:ext cx="9140310" cy="504000"/>
            <a:chOff x="0" y="238129"/>
            <a:chExt cx="9140310" cy="504000"/>
          </a:xfrm>
        </p:grpSpPr>
        <p:sp>
          <p:nvSpPr>
            <p:cNvPr id="8" name="矩形 7"/>
            <p:cNvSpPr/>
            <p:nvPr/>
          </p:nvSpPr>
          <p:spPr>
            <a:xfrm>
              <a:off x="1187624" y="238129"/>
              <a:ext cx="7669038" cy="504000"/>
            </a:xfrm>
            <a:prstGeom prst="rect">
              <a:avLst/>
            </a:prstGeom>
            <a:solidFill>
              <a:srgbClr val="E8E8EF">
                <a:alpha val="9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F497D"/>
                </a:solidFill>
              </a:endParaRPr>
            </a:p>
          </p:txBody>
        </p:sp>
        <p:sp>
          <p:nvSpPr>
            <p:cNvPr id="9" name="矩形 8"/>
            <p:cNvSpPr/>
            <p:nvPr/>
          </p:nvSpPr>
          <p:spPr>
            <a:xfrm>
              <a:off x="8856662" y="238129"/>
              <a:ext cx="283648" cy="504000"/>
            </a:xfrm>
            <a:prstGeom prst="rect">
              <a:avLst/>
            </a:prstGeom>
            <a:solidFill>
              <a:srgbClr val="275C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F497D"/>
                </a:solidFill>
              </a:endParaRPr>
            </a:p>
          </p:txBody>
        </p:sp>
        <p:sp>
          <p:nvSpPr>
            <p:cNvPr id="7" name="矩形 6"/>
            <p:cNvSpPr/>
            <p:nvPr/>
          </p:nvSpPr>
          <p:spPr>
            <a:xfrm>
              <a:off x="0" y="238129"/>
              <a:ext cx="1187622" cy="504000"/>
            </a:xfrm>
            <a:prstGeom prst="rect">
              <a:avLst/>
            </a:prstGeom>
            <a:solidFill>
              <a:srgbClr val="275C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F497D"/>
                </a:solidFill>
              </a:endParaRPr>
            </a:p>
          </p:txBody>
        </p:sp>
      </p:grpSp>
      <p:sp>
        <p:nvSpPr>
          <p:cNvPr id="45" name="任意多边形 44"/>
          <p:cNvSpPr/>
          <p:nvPr/>
        </p:nvSpPr>
        <p:spPr>
          <a:xfrm>
            <a:off x="0" y="6508750"/>
            <a:ext cx="9144000" cy="225425"/>
          </a:xfrm>
          <a:custGeom>
            <a:avLst/>
            <a:gdLst>
              <a:gd name="connsiteX0" fmla="*/ 0 w 9144000"/>
              <a:gd name="connsiteY0" fmla="*/ 0 h 225083"/>
              <a:gd name="connsiteX1" fmla="*/ 6949440 w 9144000"/>
              <a:gd name="connsiteY1" fmla="*/ 0 h 225083"/>
              <a:gd name="connsiteX2" fmla="*/ 7174523 w 9144000"/>
              <a:gd name="connsiteY2" fmla="*/ 225083 h 225083"/>
              <a:gd name="connsiteX3" fmla="*/ 9144000 w 9144000"/>
              <a:gd name="connsiteY3" fmla="*/ 225083 h 225083"/>
            </a:gdLst>
            <a:ahLst/>
            <a:cxnLst>
              <a:cxn ang="0">
                <a:pos x="connsiteX0" y="connsiteY0"/>
              </a:cxn>
              <a:cxn ang="0">
                <a:pos x="connsiteX1" y="connsiteY1"/>
              </a:cxn>
              <a:cxn ang="0">
                <a:pos x="connsiteX2" y="connsiteY2"/>
              </a:cxn>
              <a:cxn ang="0">
                <a:pos x="connsiteX3" y="connsiteY3"/>
              </a:cxn>
            </a:cxnLst>
            <a:rect l="l" t="t" r="r" b="b"/>
            <a:pathLst>
              <a:path w="9144000" h="225083">
                <a:moveTo>
                  <a:pt x="0" y="0"/>
                </a:moveTo>
                <a:lnTo>
                  <a:pt x="6949440" y="0"/>
                </a:lnTo>
                <a:lnTo>
                  <a:pt x="7174523" y="225083"/>
                </a:lnTo>
                <a:lnTo>
                  <a:pt x="9144000" y="225083"/>
                </a:lnTo>
              </a:path>
            </a:pathLst>
          </a:custGeom>
          <a:noFill/>
          <a:ln>
            <a:solidFill>
              <a:schemeClr val="bg1">
                <a:lumMod val="65000"/>
              </a:schemeClr>
            </a:solidFill>
          </a:ln>
        </p:spPr>
        <p:txBody>
          <a:bodyPr/>
          <a:lstStyle/>
          <a:p>
            <a:pPr algn="l" eaLnBrk="1" hangingPunct="1">
              <a:lnSpc>
                <a:spcPct val="100000"/>
              </a:lnSpc>
              <a:spcBef>
                <a:spcPct val="0"/>
              </a:spcBef>
              <a:buFontTx/>
              <a:buNone/>
              <a:defRPr/>
            </a:pPr>
            <a:endParaRPr lang="zh-CN" altLang="en-US" sz="1200">
              <a:solidFill>
                <a:prstClr val="black"/>
              </a:solidFill>
              <a:latin typeface="Arial" charset="0"/>
              <a:ea typeface="宋体" charset="-122"/>
              <a:cs typeface="Arial" pitchFamily="34" charset="0"/>
            </a:endParaRPr>
          </a:p>
        </p:txBody>
      </p:sp>
      <p:sp>
        <p:nvSpPr>
          <p:cNvPr id="2" name="矩形 1"/>
          <p:cNvSpPr/>
          <p:nvPr/>
        </p:nvSpPr>
        <p:spPr>
          <a:xfrm>
            <a:off x="393295" y="6558017"/>
            <a:ext cx="974349" cy="1902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b="1" dirty="0" smtClean="0">
                <a:solidFill>
                  <a:srgbClr val="1F477D"/>
                </a:solidFill>
              </a:rPr>
              <a:t>I</a:t>
            </a:r>
            <a:r>
              <a:rPr lang="en-US" altLang="zh-CN" sz="1200" b="1" baseline="0" dirty="0" smtClean="0">
                <a:solidFill>
                  <a:srgbClr val="1F477D"/>
                </a:solidFill>
              </a:rPr>
              <a:t>.S.Engine</a:t>
            </a:r>
            <a:endParaRPr lang="zh-CN" altLang="en-US" sz="1200" b="1" dirty="0">
              <a:solidFill>
                <a:srgbClr val="1F477D"/>
              </a:solidFill>
            </a:endParaRPr>
          </a:p>
        </p:txBody>
      </p:sp>
      <p:sp>
        <p:nvSpPr>
          <p:cNvPr id="48" name="矩形 47"/>
          <p:cNvSpPr/>
          <p:nvPr/>
        </p:nvSpPr>
        <p:spPr>
          <a:xfrm>
            <a:off x="2087216" y="6550982"/>
            <a:ext cx="1844916" cy="1902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en-US" altLang="zh-CN" sz="800" b="0" dirty="0" smtClean="0">
                <a:solidFill>
                  <a:srgbClr val="9DA3A5"/>
                </a:solidFill>
              </a:rPr>
              <a:t>http://www.isengine.com.cn/</a:t>
            </a:r>
            <a:endParaRPr lang="zh-CN" altLang="en-US" sz="800" b="0" dirty="0">
              <a:solidFill>
                <a:srgbClr val="9DA3A5"/>
              </a:solidFill>
            </a:endParaRPr>
          </a:p>
        </p:txBody>
      </p:sp>
      <p:sp>
        <p:nvSpPr>
          <p:cNvPr id="4" name="文本框 3"/>
          <p:cNvSpPr txBox="1"/>
          <p:nvPr/>
        </p:nvSpPr>
        <p:spPr>
          <a:xfrm>
            <a:off x="728039" y="6490002"/>
            <a:ext cx="1872208" cy="281680"/>
          </a:xfrm>
          <a:prstGeom prst="rect">
            <a:avLst/>
          </a:prstGeom>
          <a:noFill/>
        </p:spPr>
        <p:txBody>
          <a:bodyPr wrap="square" rtlCol="0">
            <a:spAutoFit/>
          </a:bodyPr>
          <a:lstStyle/>
          <a:p>
            <a:pPr>
              <a:lnSpc>
                <a:spcPct val="130000"/>
              </a:lnSpc>
            </a:pPr>
            <a:r>
              <a:rPr lang="zh-CN" altLang="en-US" sz="1050" b="1" dirty="0" smtClean="0">
                <a:latin typeface="Arial" panose="020B0604020202020204" pitchFamily="34" charset="0"/>
                <a:ea typeface="微软雅黑" panose="020B0503020204020204" pitchFamily="34" charset="-122"/>
              </a:rPr>
              <a:t>营销研究部</a:t>
            </a:r>
          </a:p>
        </p:txBody>
      </p:sp>
      <p:sp>
        <p:nvSpPr>
          <p:cNvPr id="12" name="矩形 11"/>
          <p:cNvSpPr/>
          <p:nvPr/>
        </p:nvSpPr>
        <p:spPr>
          <a:xfrm>
            <a:off x="-1203" y="238129"/>
            <a:ext cx="180000" cy="504000"/>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971623453"/>
      </p:ext>
    </p:extLst>
  </p:cSld>
  <p:clrMap bg1="lt1" tx1="dk1" bg2="lt2" tx2="dk2" accent1="accent1" accent2="accent2" accent3="accent3" accent4="accent4" accent5="accent5" accent6="accent6" hlink="hlink" folHlink="folHlink"/>
  <p:sldLayoutIdLst>
    <p:sldLayoutId id="2147483805" r:id="rId1"/>
    <p:sldLayoutId id="2147483818" r:id="rId2"/>
  </p:sldLayoutIdLst>
  <p:timing>
    <p:tnLst>
      <p:par>
        <p:cTn id="1" dur="indefinite" restart="never" nodeType="tmRoot"/>
      </p:par>
    </p:tnLst>
  </p:timing>
  <p:hf hdr="0" ftr="0" dt="0"/>
  <p:txStyles>
    <p:titleStyle>
      <a:lvl1pPr algn="l" defTabSz="914400" rtl="0" eaLnBrk="1" latinLnBrk="0" hangingPunct="1">
        <a:lnSpc>
          <a:spcPct val="90000"/>
        </a:lnSpc>
        <a:spcBef>
          <a:spcPct val="0"/>
        </a:spcBef>
        <a:buNone/>
        <a:defRPr sz="1800" b="0" i="0" kern="1200" baseline="0">
          <a:solidFill>
            <a:srgbClr val="000000"/>
          </a:solidFill>
          <a:effectLst/>
          <a:latin typeface="Arial Black" panose="020B0A04020102020204" pitchFamily="34" charset="0"/>
          <a:ea typeface="微软雅黑" panose="020B0503020204020204" pitchFamily="34" charset="-122"/>
          <a:cs typeface="+mj-cs"/>
        </a:defRPr>
      </a:lvl1pPr>
    </p:titleStyle>
    <p:bodyStyle>
      <a:lvl1pPr marL="449263" indent="-363538" algn="just" defTabSz="914400" rtl="0" eaLnBrk="1" latinLnBrk="0" hangingPunct="1">
        <a:lnSpc>
          <a:spcPct val="110000"/>
        </a:lnSpc>
        <a:spcBef>
          <a:spcPts val="1800"/>
        </a:spcBef>
        <a:spcAft>
          <a:spcPts val="0"/>
        </a:spcAft>
        <a:buClr>
          <a:schemeClr val="accent1"/>
        </a:buClr>
        <a:buSzPct val="70000"/>
        <a:buFont typeface="Wingdings" panose="05000000000000000000" pitchFamily="2" charset="2"/>
        <a:buChar char=""/>
        <a:defRPr sz="2000" kern="1200" baseline="0">
          <a:solidFill>
            <a:schemeClr val="accent1"/>
          </a:solidFill>
          <a:latin typeface="Arial" panose="020B0604020202020204" pitchFamily="34" charset="0"/>
          <a:ea typeface="微软雅黑" panose="020B0503020204020204" pitchFamily="34" charset="-122"/>
          <a:cs typeface="+mn-cs"/>
        </a:defRPr>
      </a:lvl1pPr>
      <a:lvl2pPr marL="449263" indent="-449263" algn="just" defTabSz="914400" rtl="0" eaLnBrk="1" latinLnBrk="0" hangingPunct="1">
        <a:lnSpc>
          <a:spcPct val="130000"/>
        </a:lnSpc>
        <a:spcBef>
          <a:spcPts val="0"/>
        </a:spcBef>
        <a:spcAft>
          <a:spcPts val="600"/>
        </a:spcAft>
        <a:buClr>
          <a:schemeClr val="accent2">
            <a:lumMod val="60000"/>
            <a:lumOff val="40000"/>
          </a:schemeClr>
        </a:buClr>
        <a:buFont typeface="幼圆" panose="02010509060101010101" pitchFamily="49" charset="-122"/>
        <a:buChar char=" "/>
        <a:defRPr sz="1600" kern="1200" baseline="0">
          <a:solidFill>
            <a:srgbClr val="7D7D7D"/>
          </a:solidFill>
          <a:latin typeface="幼圆" panose="02010509060101010101" pitchFamily="49" charset="-122"/>
          <a:ea typeface="幼圆" panose="02010509060101010101" pitchFamily="49" charset="-122"/>
          <a:cs typeface="+mn-cs"/>
        </a:defRPr>
      </a:lvl2pPr>
      <a:lvl3pPr marL="914400" indent="0" algn="l" defTabSz="914400" rtl="0" eaLnBrk="1" latinLnBrk="0" hangingPunct="1">
        <a:lnSpc>
          <a:spcPct val="90000"/>
        </a:lnSpc>
        <a:spcBef>
          <a:spcPts val="500"/>
        </a:spcBef>
        <a:buFont typeface="Arial" panose="020B0604020202020204" pitchFamily="34" charset="0"/>
        <a:buNone/>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xmlns=""/>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KSO_FN"/>
          <p:cNvSpPr>
            <a:spLocks noGrp="1"/>
          </p:cNvSpPr>
          <p:nvPr>
            <p:ph type="sldNum" sz="quarter" idx="4"/>
          </p:nvPr>
        </p:nvSpPr>
        <p:spPr>
          <a:xfrm>
            <a:off x="8471233"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lgn="l" eaLnBrk="1" hangingPunct="1">
              <a:lnSpc>
                <a:spcPct val="100000"/>
              </a:lnSpc>
              <a:spcBef>
                <a:spcPct val="0"/>
              </a:spcBef>
              <a:buFontTx/>
              <a:buNone/>
              <a:defRPr/>
            </a:pPr>
            <a:fld id="{D1C0BDC5-500E-44CB-9DC0-EF140F3CE36C}" type="slidenum">
              <a:rPr lang="zh-CN" altLang="en-US" sz="1200" smtClean="0">
                <a:solidFill>
                  <a:prstClr val="black"/>
                </a:solidFill>
                <a:cs typeface="Arial" pitchFamily="34" charset="0"/>
              </a:rPr>
              <a:pPr algn="l" eaLnBrk="1" hangingPunct="1">
                <a:lnSpc>
                  <a:spcPct val="100000"/>
                </a:lnSpc>
                <a:spcBef>
                  <a:spcPct val="0"/>
                </a:spcBef>
                <a:buFontTx/>
                <a:buNone/>
                <a:defRPr/>
              </a:pPr>
              <a:t>‹#›</a:t>
            </a:fld>
            <a:endParaRPr lang="zh-CN" altLang="en-US" sz="1200" dirty="0">
              <a:solidFill>
                <a:prstClr val="black"/>
              </a:solidFill>
              <a:cs typeface="Arial" pitchFamily="34" charset="0"/>
            </a:endParaRPr>
          </a:p>
        </p:txBody>
      </p:sp>
    </p:spTree>
    <p:extLst>
      <p:ext uri="{BB962C8B-B14F-4D97-AF65-F5344CB8AC3E}">
        <p14:creationId xmlns:p14="http://schemas.microsoft.com/office/powerpoint/2010/main" val="2575593110"/>
      </p:ext>
    </p:extLst>
  </p:cSld>
  <p:clrMap bg1="lt1" tx1="dk1" bg2="lt2" tx2="dk2" accent1="accent1" accent2="accent2" accent3="accent3" accent4="accent4" accent5="accent5" accent6="accent6" hlink="hlink" folHlink="folHlink"/>
  <p:sldLayoutIdLst>
    <p:sldLayoutId id="2147483810" r:id="rId1"/>
    <p:sldLayoutId id="2147483813" r:id="rId2"/>
    <p:sldLayoutId id="2147483814" r:id="rId3"/>
    <p:sldLayoutId id="2147483815" r:id="rId4"/>
    <p:sldLayoutId id="2147483817" r:id="rId5"/>
  </p:sldLayoutIdLst>
  <p:timing>
    <p:tnLst>
      <p:par>
        <p:cTn id="1" dur="indefinite" restart="never" nodeType="tmRoot"/>
      </p:par>
    </p:tnLst>
  </p:timing>
  <p:hf hdr="0" ftr="0" dt="0"/>
  <p:txStyles>
    <p:titleStyle>
      <a:lvl1pPr algn="l" defTabSz="914400" rtl="0" eaLnBrk="1" latinLnBrk="0" hangingPunct="1">
        <a:lnSpc>
          <a:spcPct val="90000"/>
        </a:lnSpc>
        <a:spcBef>
          <a:spcPct val="0"/>
        </a:spcBef>
        <a:buNone/>
        <a:defRPr sz="1800" b="0" i="0" kern="1200" baseline="0">
          <a:solidFill>
            <a:srgbClr val="000000"/>
          </a:solidFill>
          <a:effectLst/>
          <a:latin typeface="Arial Black" panose="020B0A04020102020204" pitchFamily="34" charset="0"/>
          <a:ea typeface="微软雅黑" panose="020B0503020204020204" pitchFamily="34" charset="-122"/>
          <a:cs typeface="+mj-cs"/>
        </a:defRPr>
      </a:lvl1pPr>
    </p:titleStyle>
    <p:bodyStyle>
      <a:lvl1pPr marL="449263" indent="-363538" algn="just" defTabSz="914400" rtl="0" eaLnBrk="1" latinLnBrk="0" hangingPunct="1">
        <a:lnSpc>
          <a:spcPct val="110000"/>
        </a:lnSpc>
        <a:spcBef>
          <a:spcPts val="1800"/>
        </a:spcBef>
        <a:spcAft>
          <a:spcPts val="0"/>
        </a:spcAft>
        <a:buClr>
          <a:schemeClr val="accent1"/>
        </a:buClr>
        <a:buSzPct val="70000"/>
        <a:buFont typeface="Wingdings" panose="05000000000000000000" pitchFamily="2" charset="2"/>
        <a:buChar char=""/>
        <a:defRPr sz="2000" kern="1200" baseline="0">
          <a:solidFill>
            <a:schemeClr val="accent1"/>
          </a:solidFill>
          <a:latin typeface="Arial" panose="020B0604020202020204" pitchFamily="34" charset="0"/>
          <a:ea typeface="微软雅黑" panose="020B0503020204020204" pitchFamily="34" charset="-122"/>
          <a:cs typeface="+mn-cs"/>
        </a:defRPr>
      </a:lvl1pPr>
      <a:lvl2pPr marL="449263" indent="-449263" algn="just" defTabSz="914400" rtl="0" eaLnBrk="1" latinLnBrk="0" hangingPunct="1">
        <a:lnSpc>
          <a:spcPct val="130000"/>
        </a:lnSpc>
        <a:spcBef>
          <a:spcPts val="0"/>
        </a:spcBef>
        <a:spcAft>
          <a:spcPts val="600"/>
        </a:spcAft>
        <a:buClr>
          <a:schemeClr val="accent2">
            <a:lumMod val="60000"/>
            <a:lumOff val="40000"/>
          </a:schemeClr>
        </a:buClr>
        <a:buFont typeface="幼圆" panose="02010509060101010101" pitchFamily="49" charset="-122"/>
        <a:buChar char=" "/>
        <a:defRPr sz="1600" kern="1200" baseline="0">
          <a:solidFill>
            <a:srgbClr val="7D7D7D"/>
          </a:solidFill>
          <a:latin typeface="幼圆" panose="02010509060101010101" pitchFamily="49" charset="-122"/>
          <a:ea typeface="幼圆" panose="02010509060101010101" pitchFamily="49" charset="-122"/>
          <a:cs typeface="+mn-cs"/>
        </a:defRPr>
      </a:lvl2pPr>
      <a:lvl3pPr marL="914400" indent="0" algn="l" defTabSz="914400" rtl="0" eaLnBrk="1" latinLnBrk="0" hangingPunct="1">
        <a:lnSpc>
          <a:spcPct val="90000"/>
        </a:lnSpc>
        <a:spcBef>
          <a:spcPts val="500"/>
        </a:spcBef>
        <a:buFont typeface="Arial" panose="020B0604020202020204" pitchFamily="34" charset="0"/>
        <a:buNone/>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xmlns=""/>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KSO_FN"/>
          <p:cNvSpPr>
            <a:spLocks noGrp="1"/>
          </p:cNvSpPr>
          <p:nvPr>
            <p:ph type="sldNum" sz="quarter" idx="4"/>
          </p:nvPr>
        </p:nvSpPr>
        <p:spPr>
          <a:xfrm>
            <a:off x="8471233"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lgn="l" eaLnBrk="1" hangingPunct="1">
              <a:lnSpc>
                <a:spcPct val="100000"/>
              </a:lnSpc>
              <a:spcBef>
                <a:spcPct val="0"/>
              </a:spcBef>
              <a:buFontTx/>
              <a:buNone/>
              <a:defRPr/>
            </a:pPr>
            <a:fld id="{D1C0BDC5-500E-44CB-9DC0-EF140F3CE36C}" type="slidenum">
              <a:rPr lang="zh-CN" altLang="en-US" smtClean="0">
                <a:solidFill>
                  <a:prstClr val="black"/>
                </a:solidFill>
                <a:cs typeface="Arial" pitchFamily="34" charset="0"/>
              </a:rPr>
              <a:pPr algn="l" eaLnBrk="1" hangingPunct="1">
                <a:lnSpc>
                  <a:spcPct val="100000"/>
                </a:lnSpc>
                <a:spcBef>
                  <a:spcPct val="0"/>
                </a:spcBef>
                <a:buFontTx/>
                <a:buNone/>
                <a:defRPr/>
              </a:pPr>
              <a:t>‹#›</a:t>
            </a:fld>
            <a:endParaRPr lang="zh-CN" altLang="en-US" dirty="0">
              <a:solidFill>
                <a:prstClr val="black"/>
              </a:solidFill>
              <a:cs typeface="Arial" pitchFamily="34" charset="0"/>
            </a:endParaRPr>
          </a:p>
        </p:txBody>
      </p:sp>
      <p:sp>
        <p:nvSpPr>
          <p:cNvPr id="3" name="KSO_BC1"/>
          <p:cNvSpPr>
            <a:spLocks noGrp="1"/>
          </p:cNvSpPr>
          <p:nvPr>
            <p:ph type="body" idx="1"/>
          </p:nvPr>
        </p:nvSpPr>
        <p:spPr>
          <a:xfrm>
            <a:off x="628647" y="1119520"/>
            <a:ext cx="8134252" cy="5193212"/>
          </a:xfrm>
          <a:prstGeom prst="rect">
            <a:avLst/>
          </a:prstGeom>
        </p:spPr>
        <p:txBody>
          <a:bodyPr vert="horz" lIns="91440" tIns="45720" rIns="91440" bIns="45720" rtlCol="0">
            <a:normAutofit/>
          </a:bodyPr>
          <a:lstStyle/>
          <a:p>
            <a:pPr lvl="0"/>
            <a:r>
              <a:rPr lang="zh-CN" altLang="en-US" dirty="0" smtClean="0"/>
              <a:t>单击此处编辑母版文本样式</a:t>
            </a:r>
          </a:p>
          <a:p>
            <a:pPr lvl="1"/>
            <a:r>
              <a:rPr lang="zh-CN" altLang="en-US" dirty="0" smtClean="0"/>
              <a:t>第二级</a:t>
            </a:r>
            <a:endParaRPr lang="en-US" altLang="zh-CN" dirty="0" smtClean="0"/>
          </a:p>
          <a:p>
            <a:pPr lvl="2"/>
            <a:endParaRPr lang="zh-CN" altLang="en-US" dirty="0" smtClean="0"/>
          </a:p>
        </p:txBody>
      </p:sp>
      <p:grpSp>
        <p:nvGrpSpPr>
          <p:cNvPr id="16" name="组合 15"/>
          <p:cNvGrpSpPr/>
          <p:nvPr/>
        </p:nvGrpSpPr>
        <p:grpSpPr>
          <a:xfrm>
            <a:off x="0" y="238129"/>
            <a:ext cx="9140310" cy="504000"/>
            <a:chOff x="0" y="238129"/>
            <a:chExt cx="9140310" cy="504000"/>
          </a:xfrm>
        </p:grpSpPr>
        <p:sp>
          <p:nvSpPr>
            <p:cNvPr id="8" name="矩形 7"/>
            <p:cNvSpPr/>
            <p:nvPr/>
          </p:nvSpPr>
          <p:spPr>
            <a:xfrm>
              <a:off x="1187624" y="238129"/>
              <a:ext cx="7669038" cy="504000"/>
            </a:xfrm>
            <a:prstGeom prst="rect">
              <a:avLst/>
            </a:prstGeom>
            <a:solidFill>
              <a:srgbClr val="E8E8EF">
                <a:alpha val="9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srgbClr val="1F497D"/>
                </a:solidFill>
              </a:endParaRPr>
            </a:p>
          </p:txBody>
        </p:sp>
        <p:sp>
          <p:nvSpPr>
            <p:cNvPr id="9" name="矩形 8"/>
            <p:cNvSpPr/>
            <p:nvPr/>
          </p:nvSpPr>
          <p:spPr>
            <a:xfrm>
              <a:off x="8856662" y="238129"/>
              <a:ext cx="283648" cy="504000"/>
            </a:xfrm>
            <a:prstGeom prst="rect">
              <a:avLst/>
            </a:prstGeom>
            <a:solidFill>
              <a:srgbClr val="275C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srgbClr val="1F497D"/>
                </a:solidFill>
              </a:endParaRPr>
            </a:p>
          </p:txBody>
        </p:sp>
        <p:sp>
          <p:nvSpPr>
            <p:cNvPr id="7" name="矩形 6"/>
            <p:cNvSpPr/>
            <p:nvPr/>
          </p:nvSpPr>
          <p:spPr>
            <a:xfrm>
              <a:off x="0" y="238129"/>
              <a:ext cx="1187622" cy="504000"/>
            </a:xfrm>
            <a:prstGeom prst="rect">
              <a:avLst/>
            </a:prstGeom>
            <a:solidFill>
              <a:srgbClr val="275C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srgbClr val="1F497D"/>
                </a:solidFill>
              </a:endParaRPr>
            </a:p>
          </p:txBody>
        </p:sp>
      </p:grpSp>
      <p:sp>
        <p:nvSpPr>
          <p:cNvPr id="45" name="任意多边形 44"/>
          <p:cNvSpPr/>
          <p:nvPr/>
        </p:nvSpPr>
        <p:spPr>
          <a:xfrm>
            <a:off x="0" y="6508750"/>
            <a:ext cx="9144000" cy="225425"/>
          </a:xfrm>
          <a:custGeom>
            <a:avLst/>
            <a:gdLst>
              <a:gd name="connsiteX0" fmla="*/ 0 w 9144000"/>
              <a:gd name="connsiteY0" fmla="*/ 0 h 225083"/>
              <a:gd name="connsiteX1" fmla="*/ 6949440 w 9144000"/>
              <a:gd name="connsiteY1" fmla="*/ 0 h 225083"/>
              <a:gd name="connsiteX2" fmla="*/ 7174523 w 9144000"/>
              <a:gd name="connsiteY2" fmla="*/ 225083 h 225083"/>
              <a:gd name="connsiteX3" fmla="*/ 9144000 w 9144000"/>
              <a:gd name="connsiteY3" fmla="*/ 225083 h 225083"/>
            </a:gdLst>
            <a:ahLst/>
            <a:cxnLst>
              <a:cxn ang="0">
                <a:pos x="connsiteX0" y="connsiteY0"/>
              </a:cxn>
              <a:cxn ang="0">
                <a:pos x="connsiteX1" y="connsiteY1"/>
              </a:cxn>
              <a:cxn ang="0">
                <a:pos x="connsiteX2" y="connsiteY2"/>
              </a:cxn>
              <a:cxn ang="0">
                <a:pos x="connsiteX3" y="connsiteY3"/>
              </a:cxn>
            </a:cxnLst>
            <a:rect l="l" t="t" r="r" b="b"/>
            <a:pathLst>
              <a:path w="9144000" h="225083">
                <a:moveTo>
                  <a:pt x="0" y="0"/>
                </a:moveTo>
                <a:lnTo>
                  <a:pt x="6949440" y="0"/>
                </a:lnTo>
                <a:lnTo>
                  <a:pt x="7174523" y="225083"/>
                </a:lnTo>
                <a:lnTo>
                  <a:pt x="9144000" y="225083"/>
                </a:lnTo>
              </a:path>
            </a:pathLst>
          </a:custGeom>
          <a:noFill/>
          <a:ln>
            <a:solidFill>
              <a:schemeClr val="bg1">
                <a:lumMod val="65000"/>
              </a:schemeClr>
            </a:solidFill>
          </a:ln>
        </p:spPr>
        <p:txBody>
          <a:bodyPr/>
          <a:lstStyle/>
          <a:p>
            <a:pPr algn="l" eaLnBrk="1" hangingPunct="1">
              <a:lnSpc>
                <a:spcPct val="100000"/>
              </a:lnSpc>
              <a:spcBef>
                <a:spcPct val="0"/>
              </a:spcBef>
              <a:buFontTx/>
              <a:buNone/>
              <a:defRPr/>
            </a:pPr>
            <a:endParaRPr lang="zh-CN" altLang="en-US" sz="1200">
              <a:solidFill>
                <a:prstClr val="black"/>
              </a:solidFill>
              <a:latin typeface="Arial" charset="0"/>
              <a:ea typeface="宋体" charset="-122"/>
              <a:cs typeface="Arial" pitchFamily="34" charset="0"/>
            </a:endParaRPr>
          </a:p>
        </p:txBody>
      </p:sp>
      <p:sp>
        <p:nvSpPr>
          <p:cNvPr id="2" name="矩形 1"/>
          <p:cNvSpPr/>
          <p:nvPr/>
        </p:nvSpPr>
        <p:spPr>
          <a:xfrm>
            <a:off x="393295" y="6558017"/>
            <a:ext cx="974349" cy="1902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1200" b="1" dirty="0" smtClean="0">
                <a:solidFill>
                  <a:srgbClr val="1F477D"/>
                </a:solidFill>
              </a:rPr>
              <a:t>I.S.Engine</a:t>
            </a:r>
            <a:endParaRPr lang="zh-CN" altLang="en-US" sz="1200" b="1" dirty="0">
              <a:solidFill>
                <a:srgbClr val="1F477D"/>
              </a:solidFill>
            </a:endParaRPr>
          </a:p>
        </p:txBody>
      </p:sp>
      <p:sp>
        <p:nvSpPr>
          <p:cNvPr id="48" name="矩形 47"/>
          <p:cNvSpPr/>
          <p:nvPr/>
        </p:nvSpPr>
        <p:spPr>
          <a:xfrm>
            <a:off x="2087216" y="6550982"/>
            <a:ext cx="1844916" cy="1902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en-US" altLang="zh-CN" sz="800" dirty="0" smtClean="0">
                <a:solidFill>
                  <a:srgbClr val="9DA3A5"/>
                </a:solidFill>
              </a:rPr>
              <a:t>http://www.isengine.com.cn/</a:t>
            </a:r>
            <a:endParaRPr lang="zh-CN" altLang="en-US" sz="800" dirty="0">
              <a:solidFill>
                <a:srgbClr val="9DA3A5"/>
              </a:solidFill>
            </a:endParaRPr>
          </a:p>
        </p:txBody>
      </p:sp>
      <p:sp>
        <p:nvSpPr>
          <p:cNvPr id="4" name="文本框 3"/>
          <p:cNvSpPr txBox="1"/>
          <p:nvPr/>
        </p:nvSpPr>
        <p:spPr>
          <a:xfrm>
            <a:off x="728039" y="6490002"/>
            <a:ext cx="1872208" cy="281680"/>
          </a:xfrm>
          <a:prstGeom prst="rect">
            <a:avLst/>
          </a:prstGeom>
          <a:noFill/>
        </p:spPr>
        <p:txBody>
          <a:bodyPr wrap="square" rtlCol="0">
            <a:spAutoFit/>
          </a:bodyPr>
          <a:lstStyle/>
          <a:p>
            <a:pPr>
              <a:lnSpc>
                <a:spcPct val="130000"/>
              </a:lnSpc>
            </a:pPr>
            <a:r>
              <a:rPr lang="zh-CN" altLang="en-US" sz="1050" b="1" dirty="0" smtClean="0">
                <a:solidFill>
                  <a:srgbClr val="5F5F5F"/>
                </a:solidFill>
                <a:latin typeface="Arial" panose="020B0604020202020204" pitchFamily="34" charset="0"/>
                <a:ea typeface="微软雅黑" panose="020B0503020204020204" pitchFamily="34" charset="-122"/>
              </a:rPr>
              <a:t>营销研究部</a:t>
            </a:r>
          </a:p>
        </p:txBody>
      </p:sp>
      <p:sp>
        <p:nvSpPr>
          <p:cNvPr id="12" name="矩形 11"/>
          <p:cNvSpPr/>
          <p:nvPr/>
        </p:nvSpPr>
        <p:spPr>
          <a:xfrm>
            <a:off x="-1203" y="238129"/>
            <a:ext cx="180000" cy="504000"/>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prstClr val="white"/>
              </a:solidFill>
            </a:endParaRPr>
          </a:p>
        </p:txBody>
      </p:sp>
    </p:spTree>
    <p:extLst>
      <p:ext uri="{BB962C8B-B14F-4D97-AF65-F5344CB8AC3E}">
        <p14:creationId xmlns:p14="http://schemas.microsoft.com/office/powerpoint/2010/main" val="884624870"/>
      </p:ext>
    </p:extLst>
  </p:cSld>
  <p:clrMap bg1="lt1" tx1="dk1" bg2="lt2" tx2="dk2" accent1="accent1" accent2="accent2" accent3="accent3" accent4="accent4" accent5="accent5" accent6="accent6" hlink="hlink" folHlink="folHlink"/>
  <p:sldLayoutIdLst>
    <p:sldLayoutId id="2147483820" r:id="rId1"/>
    <p:sldLayoutId id="2147483821" r:id="rId2"/>
  </p:sldLayoutIdLst>
  <p:timing>
    <p:tnLst>
      <p:par>
        <p:cTn id="1" dur="indefinite" restart="never" nodeType="tmRoot"/>
      </p:par>
    </p:tnLst>
  </p:timing>
  <p:hf hdr="0" ftr="0" dt="0"/>
  <p:txStyles>
    <p:titleStyle>
      <a:lvl1pPr algn="l" defTabSz="914400" rtl="0" eaLnBrk="1" latinLnBrk="0" hangingPunct="1">
        <a:lnSpc>
          <a:spcPct val="90000"/>
        </a:lnSpc>
        <a:spcBef>
          <a:spcPct val="0"/>
        </a:spcBef>
        <a:buNone/>
        <a:defRPr sz="1800" b="0" i="0" kern="1200" baseline="0">
          <a:solidFill>
            <a:srgbClr val="000000"/>
          </a:solidFill>
          <a:effectLst/>
          <a:latin typeface="Arial Black" panose="020B0A04020102020204" pitchFamily="34" charset="0"/>
          <a:ea typeface="微软雅黑" panose="020B0503020204020204" pitchFamily="34" charset="-122"/>
          <a:cs typeface="+mj-cs"/>
        </a:defRPr>
      </a:lvl1pPr>
    </p:titleStyle>
    <p:bodyStyle>
      <a:lvl1pPr marL="449263" indent="-363538" algn="just" defTabSz="914400" rtl="0" eaLnBrk="1" latinLnBrk="0" hangingPunct="1">
        <a:lnSpc>
          <a:spcPct val="110000"/>
        </a:lnSpc>
        <a:spcBef>
          <a:spcPts val="1800"/>
        </a:spcBef>
        <a:spcAft>
          <a:spcPts val="0"/>
        </a:spcAft>
        <a:buClr>
          <a:schemeClr val="accent1"/>
        </a:buClr>
        <a:buSzPct val="70000"/>
        <a:buFont typeface="Wingdings" panose="05000000000000000000" pitchFamily="2" charset="2"/>
        <a:buChar char=""/>
        <a:defRPr sz="2000" kern="1200" baseline="0">
          <a:solidFill>
            <a:schemeClr val="accent1"/>
          </a:solidFill>
          <a:latin typeface="Arial" panose="020B0604020202020204" pitchFamily="34" charset="0"/>
          <a:ea typeface="微软雅黑" panose="020B0503020204020204" pitchFamily="34" charset="-122"/>
          <a:cs typeface="+mn-cs"/>
        </a:defRPr>
      </a:lvl1pPr>
      <a:lvl2pPr marL="449263" indent="-449263" algn="just" defTabSz="914400" rtl="0" eaLnBrk="1" latinLnBrk="0" hangingPunct="1">
        <a:lnSpc>
          <a:spcPct val="130000"/>
        </a:lnSpc>
        <a:spcBef>
          <a:spcPts val="0"/>
        </a:spcBef>
        <a:spcAft>
          <a:spcPts val="600"/>
        </a:spcAft>
        <a:buClr>
          <a:schemeClr val="accent2">
            <a:lumMod val="60000"/>
            <a:lumOff val="40000"/>
          </a:schemeClr>
        </a:buClr>
        <a:buFont typeface="幼圆" panose="02010509060101010101" pitchFamily="49" charset="-122"/>
        <a:buChar char=" "/>
        <a:defRPr sz="1600" kern="1200" baseline="0">
          <a:solidFill>
            <a:srgbClr val="7D7D7D"/>
          </a:solidFill>
          <a:latin typeface="幼圆" panose="02010509060101010101" pitchFamily="49" charset="-122"/>
          <a:ea typeface="幼圆" panose="02010509060101010101" pitchFamily="49" charset="-122"/>
          <a:cs typeface="+mn-cs"/>
        </a:defRPr>
      </a:lvl2pPr>
      <a:lvl3pPr marL="914400" indent="0" algn="l" defTabSz="914400" rtl="0" eaLnBrk="1" latinLnBrk="0" hangingPunct="1">
        <a:lnSpc>
          <a:spcPct val="90000"/>
        </a:lnSpc>
        <a:spcBef>
          <a:spcPts val="500"/>
        </a:spcBef>
        <a:buFont typeface="Arial" panose="020B0604020202020204" pitchFamily="34" charset="0"/>
        <a:buNone/>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xmlns=""/>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KSO_FN"/>
          <p:cNvSpPr>
            <a:spLocks noGrp="1"/>
          </p:cNvSpPr>
          <p:nvPr>
            <p:ph type="sldNum" sz="quarter" idx="4"/>
          </p:nvPr>
        </p:nvSpPr>
        <p:spPr>
          <a:xfrm>
            <a:off x="8471233"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lgn="l" eaLnBrk="1" hangingPunct="1">
              <a:lnSpc>
                <a:spcPct val="100000"/>
              </a:lnSpc>
              <a:spcBef>
                <a:spcPct val="0"/>
              </a:spcBef>
              <a:buFontTx/>
              <a:buNone/>
              <a:defRPr/>
            </a:pPr>
            <a:fld id="{D1C0BDC5-500E-44CB-9DC0-EF140F3CE36C}" type="slidenum">
              <a:rPr lang="zh-CN" altLang="en-US" smtClean="0">
                <a:solidFill>
                  <a:prstClr val="black"/>
                </a:solidFill>
                <a:cs typeface="Arial" pitchFamily="34" charset="0"/>
              </a:rPr>
              <a:pPr algn="l" eaLnBrk="1" hangingPunct="1">
                <a:lnSpc>
                  <a:spcPct val="100000"/>
                </a:lnSpc>
                <a:spcBef>
                  <a:spcPct val="0"/>
                </a:spcBef>
                <a:buFontTx/>
                <a:buNone/>
                <a:defRPr/>
              </a:pPr>
              <a:t>‹#›</a:t>
            </a:fld>
            <a:endParaRPr lang="zh-CN" altLang="en-US" dirty="0">
              <a:solidFill>
                <a:prstClr val="black"/>
              </a:solidFill>
              <a:cs typeface="Arial" pitchFamily="34" charset="0"/>
            </a:endParaRPr>
          </a:p>
        </p:txBody>
      </p:sp>
      <p:sp>
        <p:nvSpPr>
          <p:cNvPr id="3" name="KSO_BC1"/>
          <p:cNvSpPr>
            <a:spLocks noGrp="1"/>
          </p:cNvSpPr>
          <p:nvPr>
            <p:ph type="body" idx="1"/>
          </p:nvPr>
        </p:nvSpPr>
        <p:spPr>
          <a:xfrm>
            <a:off x="628647" y="1119520"/>
            <a:ext cx="8134252" cy="5193212"/>
          </a:xfrm>
          <a:prstGeom prst="rect">
            <a:avLst/>
          </a:prstGeom>
        </p:spPr>
        <p:txBody>
          <a:bodyPr vert="horz" lIns="91440" tIns="45720" rIns="91440" bIns="45720" rtlCol="0">
            <a:normAutofit/>
          </a:bodyPr>
          <a:lstStyle/>
          <a:p>
            <a:pPr lvl="0"/>
            <a:r>
              <a:rPr lang="zh-CN" altLang="en-US" dirty="0" smtClean="0"/>
              <a:t>单击此处编辑母版文本样式</a:t>
            </a:r>
          </a:p>
          <a:p>
            <a:pPr lvl="1"/>
            <a:r>
              <a:rPr lang="zh-CN" altLang="en-US" dirty="0" smtClean="0"/>
              <a:t>第二级</a:t>
            </a:r>
            <a:endParaRPr lang="en-US" altLang="zh-CN" dirty="0" smtClean="0"/>
          </a:p>
          <a:p>
            <a:pPr lvl="2"/>
            <a:endParaRPr lang="zh-CN" altLang="en-US" dirty="0" smtClean="0"/>
          </a:p>
        </p:txBody>
      </p:sp>
      <p:grpSp>
        <p:nvGrpSpPr>
          <p:cNvPr id="16" name="组合 15"/>
          <p:cNvGrpSpPr/>
          <p:nvPr/>
        </p:nvGrpSpPr>
        <p:grpSpPr>
          <a:xfrm>
            <a:off x="0" y="238129"/>
            <a:ext cx="9140310" cy="504000"/>
            <a:chOff x="0" y="238129"/>
            <a:chExt cx="9140310" cy="504000"/>
          </a:xfrm>
        </p:grpSpPr>
        <p:sp>
          <p:nvSpPr>
            <p:cNvPr id="8" name="矩形 7"/>
            <p:cNvSpPr/>
            <p:nvPr/>
          </p:nvSpPr>
          <p:spPr>
            <a:xfrm>
              <a:off x="1187624" y="238129"/>
              <a:ext cx="7669038" cy="504000"/>
            </a:xfrm>
            <a:prstGeom prst="rect">
              <a:avLst/>
            </a:prstGeom>
            <a:solidFill>
              <a:srgbClr val="E8E8EF">
                <a:alpha val="9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srgbClr val="1F497D"/>
                </a:solidFill>
              </a:endParaRPr>
            </a:p>
          </p:txBody>
        </p:sp>
        <p:sp>
          <p:nvSpPr>
            <p:cNvPr id="9" name="矩形 8"/>
            <p:cNvSpPr/>
            <p:nvPr/>
          </p:nvSpPr>
          <p:spPr>
            <a:xfrm>
              <a:off x="8856662" y="238129"/>
              <a:ext cx="283648" cy="504000"/>
            </a:xfrm>
            <a:prstGeom prst="rect">
              <a:avLst/>
            </a:prstGeom>
            <a:solidFill>
              <a:srgbClr val="275C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srgbClr val="1F497D"/>
                </a:solidFill>
              </a:endParaRPr>
            </a:p>
          </p:txBody>
        </p:sp>
        <p:sp>
          <p:nvSpPr>
            <p:cNvPr id="7" name="矩形 6"/>
            <p:cNvSpPr/>
            <p:nvPr/>
          </p:nvSpPr>
          <p:spPr>
            <a:xfrm>
              <a:off x="0" y="238129"/>
              <a:ext cx="1187622" cy="504000"/>
            </a:xfrm>
            <a:prstGeom prst="rect">
              <a:avLst/>
            </a:prstGeom>
            <a:solidFill>
              <a:srgbClr val="275C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srgbClr val="1F497D"/>
                </a:solidFill>
              </a:endParaRPr>
            </a:p>
          </p:txBody>
        </p:sp>
      </p:grpSp>
      <p:sp>
        <p:nvSpPr>
          <p:cNvPr id="45" name="任意多边形 44"/>
          <p:cNvSpPr/>
          <p:nvPr/>
        </p:nvSpPr>
        <p:spPr>
          <a:xfrm>
            <a:off x="0" y="6508750"/>
            <a:ext cx="9144000" cy="225425"/>
          </a:xfrm>
          <a:custGeom>
            <a:avLst/>
            <a:gdLst>
              <a:gd name="connsiteX0" fmla="*/ 0 w 9144000"/>
              <a:gd name="connsiteY0" fmla="*/ 0 h 225083"/>
              <a:gd name="connsiteX1" fmla="*/ 6949440 w 9144000"/>
              <a:gd name="connsiteY1" fmla="*/ 0 h 225083"/>
              <a:gd name="connsiteX2" fmla="*/ 7174523 w 9144000"/>
              <a:gd name="connsiteY2" fmla="*/ 225083 h 225083"/>
              <a:gd name="connsiteX3" fmla="*/ 9144000 w 9144000"/>
              <a:gd name="connsiteY3" fmla="*/ 225083 h 225083"/>
            </a:gdLst>
            <a:ahLst/>
            <a:cxnLst>
              <a:cxn ang="0">
                <a:pos x="connsiteX0" y="connsiteY0"/>
              </a:cxn>
              <a:cxn ang="0">
                <a:pos x="connsiteX1" y="connsiteY1"/>
              </a:cxn>
              <a:cxn ang="0">
                <a:pos x="connsiteX2" y="connsiteY2"/>
              </a:cxn>
              <a:cxn ang="0">
                <a:pos x="connsiteX3" y="connsiteY3"/>
              </a:cxn>
            </a:cxnLst>
            <a:rect l="l" t="t" r="r" b="b"/>
            <a:pathLst>
              <a:path w="9144000" h="225083">
                <a:moveTo>
                  <a:pt x="0" y="0"/>
                </a:moveTo>
                <a:lnTo>
                  <a:pt x="6949440" y="0"/>
                </a:lnTo>
                <a:lnTo>
                  <a:pt x="7174523" y="225083"/>
                </a:lnTo>
                <a:lnTo>
                  <a:pt x="9144000" y="225083"/>
                </a:lnTo>
              </a:path>
            </a:pathLst>
          </a:custGeom>
          <a:noFill/>
          <a:ln>
            <a:solidFill>
              <a:schemeClr val="bg1">
                <a:lumMod val="65000"/>
              </a:schemeClr>
            </a:solidFill>
          </a:ln>
        </p:spPr>
        <p:txBody>
          <a:bodyPr/>
          <a:lstStyle/>
          <a:p>
            <a:pPr algn="l" eaLnBrk="1" hangingPunct="1">
              <a:lnSpc>
                <a:spcPct val="100000"/>
              </a:lnSpc>
              <a:spcBef>
                <a:spcPct val="0"/>
              </a:spcBef>
              <a:buFontTx/>
              <a:buNone/>
              <a:defRPr/>
            </a:pPr>
            <a:endParaRPr lang="zh-CN" altLang="en-US" sz="1200">
              <a:solidFill>
                <a:prstClr val="black"/>
              </a:solidFill>
              <a:latin typeface="Arial" charset="0"/>
              <a:ea typeface="宋体" charset="-122"/>
              <a:cs typeface="Arial" pitchFamily="34" charset="0"/>
            </a:endParaRPr>
          </a:p>
        </p:txBody>
      </p:sp>
      <p:sp>
        <p:nvSpPr>
          <p:cNvPr id="2" name="矩形 1"/>
          <p:cNvSpPr/>
          <p:nvPr/>
        </p:nvSpPr>
        <p:spPr>
          <a:xfrm>
            <a:off x="393295" y="6558017"/>
            <a:ext cx="974349" cy="1902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1200" b="1" dirty="0" smtClean="0">
                <a:solidFill>
                  <a:srgbClr val="1F477D"/>
                </a:solidFill>
              </a:rPr>
              <a:t>I.S.Engine</a:t>
            </a:r>
            <a:endParaRPr lang="zh-CN" altLang="en-US" sz="1200" b="1" dirty="0">
              <a:solidFill>
                <a:srgbClr val="1F477D"/>
              </a:solidFill>
            </a:endParaRPr>
          </a:p>
        </p:txBody>
      </p:sp>
      <p:sp>
        <p:nvSpPr>
          <p:cNvPr id="48" name="矩形 47"/>
          <p:cNvSpPr/>
          <p:nvPr/>
        </p:nvSpPr>
        <p:spPr>
          <a:xfrm>
            <a:off x="2087216" y="6550982"/>
            <a:ext cx="1844916" cy="1902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en-US" altLang="zh-CN" sz="800" dirty="0" smtClean="0">
                <a:solidFill>
                  <a:srgbClr val="9DA3A5"/>
                </a:solidFill>
              </a:rPr>
              <a:t>http://www.isengine.com.cn/</a:t>
            </a:r>
            <a:endParaRPr lang="zh-CN" altLang="en-US" sz="800" dirty="0">
              <a:solidFill>
                <a:srgbClr val="9DA3A5"/>
              </a:solidFill>
            </a:endParaRPr>
          </a:p>
        </p:txBody>
      </p:sp>
      <p:sp>
        <p:nvSpPr>
          <p:cNvPr id="4" name="文本框 3"/>
          <p:cNvSpPr txBox="1"/>
          <p:nvPr/>
        </p:nvSpPr>
        <p:spPr>
          <a:xfrm>
            <a:off x="728039" y="6490002"/>
            <a:ext cx="1872208" cy="281680"/>
          </a:xfrm>
          <a:prstGeom prst="rect">
            <a:avLst/>
          </a:prstGeom>
          <a:noFill/>
        </p:spPr>
        <p:txBody>
          <a:bodyPr wrap="square" rtlCol="0">
            <a:spAutoFit/>
          </a:bodyPr>
          <a:lstStyle/>
          <a:p>
            <a:pPr>
              <a:lnSpc>
                <a:spcPct val="130000"/>
              </a:lnSpc>
            </a:pPr>
            <a:r>
              <a:rPr lang="zh-CN" altLang="en-US" sz="1050" b="1" dirty="0" smtClean="0">
                <a:solidFill>
                  <a:srgbClr val="5F5F5F"/>
                </a:solidFill>
                <a:latin typeface="Arial" panose="020B0604020202020204" pitchFamily="34" charset="0"/>
                <a:ea typeface="微软雅黑" panose="020B0503020204020204" pitchFamily="34" charset="-122"/>
              </a:rPr>
              <a:t>营销研究部</a:t>
            </a:r>
          </a:p>
        </p:txBody>
      </p:sp>
      <p:sp>
        <p:nvSpPr>
          <p:cNvPr id="12" name="矩形 11"/>
          <p:cNvSpPr/>
          <p:nvPr/>
        </p:nvSpPr>
        <p:spPr>
          <a:xfrm>
            <a:off x="-1203" y="238129"/>
            <a:ext cx="180000" cy="504000"/>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prstClr val="white"/>
              </a:solidFill>
            </a:endParaRPr>
          </a:p>
        </p:txBody>
      </p:sp>
    </p:spTree>
    <p:extLst>
      <p:ext uri="{BB962C8B-B14F-4D97-AF65-F5344CB8AC3E}">
        <p14:creationId xmlns:p14="http://schemas.microsoft.com/office/powerpoint/2010/main" val="1228508456"/>
      </p:ext>
    </p:extLst>
  </p:cSld>
  <p:clrMap bg1="lt1" tx1="dk1" bg2="lt2" tx2="dk2" accent1="accent1" accent2="accent2" accent3="accent3" accent4="accent4" accent5="accent5" accent6="accent6" hlink="hlink" folHlink="folHlink"/>
  <p:sldLayoutIdLst>
    <p:sldLayoutId id="2147483823" r:id="rId1"/>
    <p:sldLayoutId id="2147483824" r:id="rId2"/>
  </p:sldLayoutIdLst>
  <p:timing>
    <p:tnLst>
      <p:par>
        <p:cTn id="1" dur="indefinite" restart="never" nodeType="tmRoot"/>
      </p:par>
    </p:tnLst>
  </p:timing>
  <p:hf hdr="0" ftr="0" dt="0"/>
  <p:txStyles>
    <p:titleStyle>
      <a:lvl1pPr algn="l" defTabSz="914400" rtl="0" eaLnBrk="1" latinLnBrk="0" hangingPunct="1">
        <a:lnSpc>
          <a:spcPct val="90000"/>
        </a:lnSpc>
        <a:spcBef>
          <a:spcPct val="0"/>
        </a:spcBef>
        <a:buNone/>
        <a:defRPr sz="1800" b="0" i="0" kern="1200" baseline="0">
          <a:solidFill>
            <a:srgbClr val="000000"/>
          </a:solidFill>
          <a:effectLst/>
          <a:latin typeface="Arial Black" panose="020B0A04020102020204" pitchFamily="34" charset="0"/>
          <a:ea typeface="微软雅黑" panose="020B0503020204020204" pitchFamily="34" charset="-122"/>
          <a:cs typeface="+mj-cs"/>
        </a:defRPr>
      </a:lvl1pPr>
    </p:titleStyle>
    <p:bodyStyle>
      <a:lvl1pPr marL="449263" indent="-363538" algn="just" defTabSz="914400" rtl="0" eaLnBrk="1" latinLnBrk="0" hangingPunct="1">
        <a:lnSpc>
          <a:spcPct val="110000"/>
        </a:lnSpc>
        <a:spcBef>
          <a:spcPts val="1800"/>
        </a:spcBef>
        <a:spcAft>
          <a:spcPts val="0"/>
        </a:spcAft>
        <a:buClr>
          <a:schemeClr val="accent1"/>
        </a:buClr>
        <a:buSzPct val="70000"/>
        <a:buFont typeface="Wingdings" panose="05000000000000000000" pitchFamily="2" charset="2"/>
        <a:buChar char=""/>
        <a:defRPr sz="2000" kern="1200" baseline="0">
          <a:solidFill>
            <a:schemeClr val="accent1"/>
          </a:solidFill>
          <a:latin typeface="Arial" panose="020B0604020202020204" pitchFamily="34" charset="0"/>
          <a:ea typeface="微软雅黑" panose="020B0503020204020204" pitchFamily="34" charset="-122"/>
          <a:cs typeface="+mn-cs"/>
        </a:defRPr>
      </a:lvl1pPr>
      <a:lvl2pPr marL="449263" indent="-449263" algn="just" defTabSz="914400" rtl="0" eaLnBrk="1" latinLnBrk="0" hangingPunct="1">
        <a:lnSpc>
          <a:spcPct val="130000"/>
        </a:lnSpc>
        <a:spcBef>
          <a:spcPts val="0"/>
        </a:spcBef>
        <a:spcAft>
          <a:spcPts val="600"/>
        </a:spcAft>
        <a:buClr>
          <a:schemeClr val="accent2">
            <a:lumMod val="60000"/>
            <a:lumOff val="40000"/>
          </a:schemeClr>
        </a:buClr>
        <a:buFont typeface="幼圆" panose="02010509060101010101" pitchFamily="49" charset="-122"/>
        <a:buChar char=" "/>
        <a:defRPr sz="1600" kern="1200" baseline="0">
          <a:solidFill>
            <a:srgbClr val="7D7D7D"/>
          </a:solidFill>
          <a:latin typeface="幼圆" panose="02010509060101010101" pitchFamily="49" charset="-122"/>
          <a:ea typeface="幼圆" panose="02010509060101010101" pitchFamily="49" charset="-122"/>
          <a:cs typeface="+mn-cs"/>
        </a:defRPr>
      </a:lvl2pPr>
      <a:lvl3pPr marL="914400" indent="0" algn="l" defTabSz="914400" rtl="0" eaLnBrk="1" latinLnBrk="0" hangingPunct="1">
        <a:lnSpc>
          <a:spcPct val="90000"/>
        </a:lnSpc>
        <a:spcBef>
          <a:spcPts val="500"/>
        </a:spcBef>
        <a:buFont typeface="Arial" panose="020B0604020202020204" pitchFamily="34" charset="0"/>
        <a:buNone/>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xmlns=""/>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KSO_FN"/>
          <p:cNvSpPr>
            <a:spLocks noGrp="1"/>
          </p:cNvSpPr>
          <p:nvPr>
            <p:ph type="sldNum" sz="quarter" idx="4"/>
          </p:nvPr>
        </p:nvSpPr>
        <p:spPr>
          <a:xfrm>
            <a:off x="8471233"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lgn="l" eaLnBrk="1" hangingPunct="1">
              <a:lnSpc>
                <a:spcPct val="100000"/>
              </a:lnSpc>
              <a:spcBef>
                <a:spcPct val="0"/>
              </a:spcBef>
              <a:buFontTx/>
              <a:buNone/>
              <a:defRPr/>
            </a:pPr>
            <a:fld id="{D1C0BDC5-500E-44CB-9DC0-EF140F3CE36C}" type="slidenum">
              <a:rPr lang="zh-CN" altLang="en-US" smtClean="0">
                <a:solidFill>
                  <a:prstClr val="black"/>
                </a:solidFill>
                <a:cs typeface="Arial" pitchFamily="34" charset="0"/>
              </a:rPr>
              <a:pPr algn="l" eaLnBrk="1" hangingPunct="1">
                <a:lnSpc>
                  <a:spcPct val="100000"/>
                </a:lnSpc>
                <a:spcBef>
                  <a:spcPct val="0"/>
                </a:spcBef>
                <a:buFontTx/>
                <a:buNone/>
                <a:defRPr/>
              </a:pPr>
              <a:t>‹#›</a:t>
            </a:fld>
            <a:endParaRPr lang="zh-CN" altLang="en-US" dirty="0">
              <a:solidFill>
                <a:prstClr val="black"/>
              </a:solidFill>
              <a:cs typeface="Arial" pitchFamily="34" charset="0"/>
            </a:endParaRPr>
          </a:p>
        </p:txBody>
      </p:sp>
      <p:sp>
        <p:nvSpPr>
          <p:cNvPr id="3" name="KSO_BC1"/>
          <p:cNvSpPr>
            <a:spLocks noGrp="1"/>
          </p:cNvSpPr>
          <p:nvPr>
            <p:ph type="body" idx="1"/>
          </p:nvPr>
        </p:nvSpPr>
        <p:spPr>
          <a:xfrm>
            <a:off x="628647" y="1119520"/>
            <a:ext cx="8134252" cy="5193212"/>
          </a:xfrm>
          <a:prstGeom prst="rect">
            <a:avLst/>
          </a:prstGeom>
        </p:spPr>
        <p:txBody>
          <a:bodyPr vert="horz" lIns="91440" tIns="45720" rIns="91440" bIns="45720" rtlCol="0">
            <a:normAutofit/>
          </a:bodyPr>
          <a:lstStyle/>
          <a:p>
            <a:pPr lvl="0"/>
            <a:r>
              <a:rPr lang="zh-CN" altLang="en-US" dirty="0" smtClean="0"/>
              <a:t>单击此处编辑母版文本样式</a:t>
            </a:r>
          </a:p>
          <a:p>
            <a:pPr lvl="1"/>
            <a:r>
              <a:rPr lang="zh-CN" altLang="en-US" dirty="0" smtClean="0"/>
              <a:t>第二级</a:t>
            </a:r>
            <a:endParaRPr lang="en-US" altLang="zh-CN" dirty="0" smtClean="0"/>
          </a:p>
          <a:p>
            <a:pPr lvl="2"/>
            <a:endParaRPr lang="zh-CN" altLang="en-US" dirty="0" smtClean="0"/>
          </a:p>
        </p:txBody>
      </p:sp>
      <p:grpSp>
        <p:nvGrpSpPr>
          <p:cNvPr id="16" name="组合 15"/>
          <p:cNvGrpSpPr/>
          <p:nvPr/>
        </p:nvGrpSpPr>
        <p:grpSpPr>
          <a:xfrm>
            <a:off x="0" y="238129"/>
            <a:ext cx="9140310" cy="504000"/>
            <a:chOff x="0" y="238129"/>
            <a:chExt cx="9140310" cy="504000"/>
          </a:xfrm>
        </p:grpSpPr>
        <p:sp>
          <p:nvSpPr>
            <p:cNvPr id="8" name="矩形 7"/>
            <p:cNvSpPr/>
            <p:nvPr/>
          </p:nvSpPr>
          <p:spPr>
            <a:xfrm>
              <a:off x="1187624" y="238129"/>
              <a:ext cx="7669038" cy="504000"/>
            </a:xfrm>
            <a:prstGeom prst="rect">
              <a:avLst/>
            </a:prstGeom>
            <a:solidFill>
              <a:srgbClr val="E8E8EF">
                <a:alpha val="9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srgbClr val="1F497D"/>
                </a:solidFill>
              </a:endParaRPr>
            </a:p>
          </p:txBody>
        </p:sp>
        <p:sp>
          <p:nvSpPr>
            <p:cNvPr id="9" name="矩形 8"/>
            <p:cNvSpPr/>
            <p:nvPr/>
          </p:nvSpPr>
          <p:spPr>
            <a:xfrm>
              <a:off x="8856662" y="238129"/>
              <a:ext cx="283648" cy="504000"/>
            </a:xfrm>
            <a:prstGeom prst="rect">
              <a:avLst/>
            </a:prstGeom>
            <a:solidFill>
              <a:srgbClr val="275C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srgbClr val="1F497D"/>
                </a:solidFill>
              </a:endParaRPr>
            </a:p>
          </p:txBody>
        </p:sp>
        <p:sp>
          <p:nvSpPr>
            <p:cNvPr id="7" name="矩形 6"/>
            <p:cNvSpPr/>
            <p:nvPr/>
          </p:nvSpPr>
          <p:spPr>
            <a:xfrm>
              <a:off x="0" y="238129"/>
              <a:ext cx="1187622" cy="504000"/>
            </a:xfrm>
            <a:prstGeom prst="rect">
              <a:avLst/>
            </a:prstGeom>
            <a:solidFill>
              <a:srgbClr val="275C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srgbClr val="1F497D"/>
                </a:solidFill>
              </a:endParaRPr>
            </a:p>
          </p:txBody>
        </p:sp>
      </p:grpSp>
      <p:sp>
        <p:nvSpPr>
          <p:cNvPr id="45" name="任意多边形 44"/>
          <p:cNvSpPr/>
          <p:nvPr/>
        </p:nvSpPr>
        <p:spPr>
          <a:xfrm>
            <a:off x="0" y="6508750"/>
            <a:ext cx="9144000" cy="225425"/>
          </a:xfrm>
          <a:custGeom>
            <a:avLst/>
            <a:gdLst>
              <a:gd name="connsiteX0" fmla="*/ 0 w 9144000"/>
              <a:gd name="connsiteY0" fmla="*/ 0 h 225083"/>
              <a:gd name="connsiteX1" fmla="*/ 6949440 w 9144000"/>
              <a:gd name="connsiteY1" fmla="*/ 0 h 225083"/>
              <a:gd name="connsiteX2" fmla="*/ 7174523 w 9144000"/>
              <a:gd name="connsiteY2" fmla="*/ 225083 h 225083"/>
              <a:gd name="connsiteX3" fmla="*/ 9144000 w 9144000"/>
              <a:gd name="connsiteY3" fmla="*/ 225083 h 225083"/>
            </a:gdLst>
            <a:ahLst/>
            <a:cxnLst>
              <a:cxn ang="0">
                <a:pos x="connsiteX0" y="connsiteY0"/>
              </a:cxn>
              <a:cxn ang="0">
                <a:pos x="connsiteX1" y="connsiteY1"/>
              </a:cxn>
              <a:cxn ang="0">
                <a:pos x="connsiteX2" y="connsiteY2"/>
              </a:cxn>
              <a:cxn ang="0">
                <a:pos x="connsiteX3" y="connsiteY3"/>
              </a:cxn>
            </a:cxnLst>
            <a:rect l="l" t="t" r="r" b="b"/>
            <a:pathLst>
              <a:path w="9144000" h="225083">
                <a:moveTo>
                  <a:pt x="0" y="0"/>
                </a:moveTo>
                <a:lnTo>
                  <a:pt x="6949440" y="0"/>
                </a:lnTo>
                <a:lnTo>
                  <a:pt x="7174523" y="225083"/>
                </a:lnTo>
                <a:lnTo>
                  <a:pt x="9144000" y="225083"/>
                </a:lnTo>
              </a:path>
            </a:pathLst>
          </a:custGeom>
          <a:noFill/>
          <a:ln>
            <a:solidFill>
              <a:schemeClr val="bg1">
                <a:lumMod val="65000"/>
              </a:schemeClr>
            </a:solidFill>
          </a:ln>
        </p:spPr>
        <p:txBody>
          <a:bodyPr/>
          <a:lstStyle/>
          <a:p>
            <a:pPr algn="l" eaLnBrk="1" hangingPunct="1">
              <a:lnSpc>
                <a:spcPct val="100000"/>
              </a:lnSpc>
              <a:spcBef>
                <a:spcPct val="0"/>
              </a:spcBef>
              <a:buFontTx/>
              <a:buNone/>
              <a:defRPr/>
            </a:pPr>
            <a:endParaRPr lang="zh-CN" altLang="en-US" sz="1200">
              <a:solidFill>
                <a:prstClr val="black"/>
              </a:solidFill>
              <a:latin typeface="Arial" charset="0"/>
              <a:ea typeface="宋体" charset="-122"/>
              <a:cs typeface="Arial" pitchFamily="34" charset="0"/>
            </a:endParaRPr>
          </a:p>
        </p:txBody>
      </p:sp>
      <p:sp>
        <p:nvSpPr>
          <p:cNvPr id="2" name="矩形 1"/>
          <p:cNvSpPr/>
          <p:nvPr/>
        </p:nvSpPr>
        <p:spPr>
          <a:xfrm>
            <a:off x="393295" y="6558017"/>
            <a:ext cx="974349" cy="1902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1200" b="1" dirty="0" smtClean="0">
                <a:solidFill>
                  <a:srgbClr val="1F477D"/>
                </a:solidFill>
              </a:rPr>
              <a:t>I.S.Engine</a:t>
            </a:r>
            <a:endParaRPr lang="zh-CN" altLang="en-US" sz="1200" b="1" dirty="0">
              <a:solidFill>
                <a:srgbClr val="1F477D"/>
              </a:solidFill>
            </a:endParaRPr>
          </a:p>
        </p:txBody>
      </p:sp>
      <p:sp>
        <p:nvSpPr>
          <p:cNvPr id="48" name="矩形 47"/>
          <p:cNvSpPr/>
          <p:nvPr/>
        </p:nvSpPr>
        <p:spPr>
          <a:xfrm>
            <a:off x="2087216" y="6550982"/>
            <a:ext cx="1844916" cy="1902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en-US" altLang="zh-CN" sz="800" dirty="0" smtClean="0">
                <a:solidFill>
                  <a:srgbClr val="9DA3A5"/>
                </a:solidFill>
              </a:rPr>
              <a:t>http://www.isengine.com.cn/</a:t>
            </a:r>
            <a:endParaRPr lang="zh-CN" altLang="en-US" sz="800" dirty="0">
              <a:solidFill>
                <a:srgbClr val="9DA3A5"/>
              </a:solidFill>
            </a:endParaRPr>
          </a:p>
        </p:txBody>
      </p:sp>
      <p:sp>
        <p:nvSpPr>
          <p:cNvPr id="4" name="文本框 3"/>
          <p:cNvSpPr txBox="1"/>
          <p:nvPr/>
        </p:nvSpPr>
        <p:spPr>
          <a:xfrm>
            <a:off x="728039" y="6490002"/>
            <a:ext cx="1872208" cy="281680"/>
          </a:xfrm>
          <a:prstGeom prst="rect">
            <a:avLst/>
          </a:prstGeom>
          <a:noFill/>
        </p:spPr>
        <p:txBody>
          <a:bodyPr wrap="square" rtlCol="0">
            <a:spAutoFit/>
          </a:bodyPr>
          <a:lstStyle/>
          <a:p>
            <a:pPr>
              <a:lnSpc>
                <a:spcPct val="130000"/>
              </a:lnSpc>
            </a:pPr>
            <a:r>
              <a:rPr lang="zh-CN" altLang="en-US" sz="1050" b="1" dirty="0" smtClean="0">
                <a:solidFill>
                  <a:srgbClr val="5F5F5F"/>
                </a:solidFill>
                <a:latin typeface="Arial" panose="020B0604020202020204" pitchFamily="34" charset="0"/>
                <a:ea typeface="微软雅黑" panose="020B0503020204020204" pitchFamily="34" charset="-122"/>
              </a:rPr>
              <a:t>营销研究部</a:t>
            </a:r>
          </a:p>
        </p:txBody>
      </p:sp>
      <p:sp>
        <p:nvSpPr>
          <p:cNvPr id="12" name="矩形 11"/>
          <p:cNvSpPr/>
          <p:nvPr/>
        </p:nvSpPr>
        <p:spPr>
          <a:xfrm>
            <a:off x="-1203" y="238129"/>
            <a:ext cx="180000" cy="504000"/>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prstClr val="white"/>
              </a:solidFill>
            </a:endParaRPr>
          </a:p>
        </p:txBody>
      </p:sp>
    </p:spTree>
    <p:extLst>
      <p:ext uri="{BB962C8B-B14F-4D97-AF65-F5344CB8AC3E}">
        <p14:creationId xmlns:p14="http://schemas.microsoft.com/office/powerpoint/2010/main" val="1220681465"/>
      </p:ext>
    </p:extLst>
  </p:cSld>
  <p:clrMap bg1="lt1" tx1="dk1" bg2="lt2" tx2="dk2" accent1="accent1" accent2="accent2" accent3="accent3" accent4="accent4" accent5="accent5" accent6="accent6" hlink="hlink" folHlink="folHlink"/>
  <p:sldLayoutIdLst>
    <p:sldLayoutId id="2147483826" r:id="rId1"/>
    <p:sldLayoutId id="2147483827" r:id="rId2"/>
  </p:sldLayoutIdLst>
  <p:timing>
    <p:tnLst>
      <p:par>
        <p:cTn id="1" dur="indefinite" restart="never" nodeType="tmRoot"/>
      </p:par>
    </p:tnLst>
  </p:timing>
  <p:hf hdr="0" ftr="0" dt="0"/>
  <p:txStyles>
    <p:titleStyle>
      <a:lvl1pPr algn="l" defTabSz="914400" rtl="0" eaLnBrk="1" latinLnBrk="0" hangingPunct="1">
        <a:lnSpc>
          <a:spcPct val="90000"/>
        </a:lnSpc>
        <a:spcBef>
          <a:spcPct val="0"/>
        </a:spcBef>
        <a:buNone/>
        <a:defRPr sz="1800" b="0" i="0" kern="1200" baseline="0">
          <a:solidFill>
            <a:srgbClr val="000000"/>
          </a:solidFill>
          <a:effectLst/>
          <a:latin typeface="Arial Black" panose="020B0A04020102020204" pitchFamily="34" charset="0"/>
          <a:ea typeface="微软雅黑" panose="020B0503020204020204" pitchFamily="34" charset="-122"/>
          <a:cs typeface="+mj-cs"/>
        </a:defRPr>
      </a:lvl1pPr>
    </p:titleStyle>
    <p:bodyStyle>
      <a:lvl1pPr marL="449263" indent="-363538" algn="just" defTabSz="914400" rtl="0" eaLnBrk="1" latinLnBrk="0" hangingPunct="1">
        <a:lnSpc>
          <a:spcPct val="110000"/>
        </a:lnSpc>
        <a:spcBef>
          <a:spcPts val="1800"/>
        </a:spcBef>
        <a:spcAft>
          <a:spcPts val="0"/>
        </a:spcAft>
        <a:buClr>
          <a:schemeClr val="accent1"/>
        </a:buClr>
        <a:buSzPct val="70000"/>
        <a:buFont typeface="Wingdings" panose="05000000000000000000" pitchFamily="2" charset="2"/>
        <a:buChar char=""/>
        <a:defRPr sz="2000" kern="1200" baseline="0">
          <a:solidFill>
            <a:schemeClr val="accent1"/>
          </a:solidFill>
          <a:latin typeface="Arial" panose="020B0604020202020204" pitchFamily="34" charset="0"/>
          <a:ea typeface="微软雅黑" panose="020B0503020204020204" pitchFamily="34" charset="-122"/>
          <a:cs typeface="+mn-cs"/>
        </a:defRPr>
      </a:lvl1pPr>
      <a:lvl2pPr marL="449263" indent="-449263" algn="just" defTabSz="914400" rtl="0" eaLnBrk="1" latinLnBrk="0" hangingPunct="1">
        <a:lnSpc>
          <a:spcPct val="130000"/>
        </a:lnSpc>
        <a:spcBef>
          <a:spcPts val="0"/>
        </a:spcBef>
        <a:spcAft>
          <a:spcPts val="600"/>
        </a:spcAft>
        <a:buClr>
          <a:schemeClr val="accent2">
            <a:lumMod val="60000"/>
            <a:lumOff val="40000"/>
          </a:schemeClr>
        </a:buClr>
        <a:buFont typeface="幼圆" panose="02010509060101010101" pitchFamily="49" charset="-122"/>
        <a:buChar char=" "/>
        <a:defRPr sz="1600" kern="1200" baseline="0">
          <a:solidFill>
            <a:srgbClr val="7D7D7D"/>
          </a:solidFill>
          <a:latin typeface="幼圆" panose="02010509060101010101" pitchFamily="49" charset="-122"/>
          <a:ea typeface="幼圆" panose="02010509060101010101" pitchFamily="49" charset="-122"/>
          <a:cs typeface="+mn-cs"/>
        </a:defRPr>
      </a:lvl2pPr>
      <a:lvl3pPr marL="914400" indent="0" algn="l" defTabSz="914400" rtl="0" eaLnBrk="1" latinLnBrk="0" hangingPunct="1">
        <a:lnSpc>
          <a:spcPct val="90000"/>
        </a:lnSpc>
        <a:spcBef>
          <a:spcPts val="500"/>
        </a:spcBef>
        <a:buFont typeface="Arial" panose="020B0604020202020204" pitchFamily="34" charset="0"/>
        <a:buNone/>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 xmlns:p15="http://schemas.microsoft.com/office/powerpoint/2012/main"/>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chart" Target="../charts/chart2.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8" Type="http://schemas.openxmlformats.org/officeDocument/2006/relationships/tags" Target="../tags/tag17.xml"/><Relationship Id="rId13" Type="http://schemas.openxmlformats.org/officeDocument/2006/relationships/slideLayout" Target="../slideLayouts/slideLayout1.xml"/><Relationship Id="rId3" Type="http://schemas.openxmlformats.org/officeDocument/2006/relationships/tags" Target="../tags/tag12.xml"/><Relationship Id="rId7" Type="http://schemas.openxmlformats.org/officeDocument/2006/relationships/tags" Target="../tags/tag16.xml"/><Relationship Id="rId12" Type="http://schemas.openxmlformats.org/officeDocument/2006/relationships/tags" Target="../tags/tag21.xml"/><Relationship Id="rId17" Type="http://schemas.openxmlformats.org/officeDocument/2006/relationships/chart" Target="../charts/chart4.xml"/><Relationship Id="rId2" Type="http://schemas.openxmlformats.org/officeDocument/2006/relationships/tags" Target="../tags/tag11.xml"/><Relationship Id="rId16" Type="http://schemas.openxmlformats.org/officeDocument/2006/relationships/image" Target="../media/image4.emf"/><Relationship Id="rId1" Type="http://schemas.openxmlformats.org/officeDocument/2006/relationships/vmlDrawing" Target="../drawings/vmlDrawing2.vml"/><Relationship Id="rId6" Type="http://schemas.openxmlformats.org/officeDocument/2006/relationships/tags" Target="../tags/tag15.xml"/><Relationship Id="rId11" Type="http://schemas.openxmlformats.org/officeDocument/2006/relationships/tags" Target="../tags/tag20.xml"/><Relationship Id="rId5" Type="http://schemas.openxmlformats.org/officeDocument/2006/relationships/tags" Target="../tags/tag14.xml"/><Relationship Id="rId15" Type="http://schemas.openxmlformats.org/officeDocument/2006/relationships/oleObject" Target="../embeddings/oleObject2.bin"/><Relationship Id="rId10" Type="http://schemas.openxmlformats.org/officeDocument/2006/relationships/tags" Target="../tags/tag19.xml"/><Relationship Id="rId4" Type="http://schemas.openxmlformats.org/officeDocument/2006/relationships/tags" Target="../tags/tag13.xml"/><Relationship Id="rId9" Type="http://schemas.openxmlformats.org/officeDocument/2006/relationships/tags" Target="../tags/tag18.xml"/><Relationship Id="rId14" Type="http://schemas.openxmlformats.org/officeDocument/2006/relationships/notesSlide" Target="../notesSlides/notesSlide5.xml"/></Relationships>
</file>

<file path=ppt/slides/_rels/slide12.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8" Type="http://schemas.openxmlformats.org/officeDocument/2006/relationships/tags" Target="../tags/tag28.xml"/><Relationship Id="rId13" Type="http://schemas.openxmlformats.org/officeDocument/2006/relationships/slideLayout" Target="../slideLayouts/slideLayout1.xml"/><Relationship Id="rId3" Type="http://schemas.openxmlformats.org/officeDocument/2006/relationships/tags" Target="../tags/tag23.xml"/><Relationship Id="rId7" Type="http://schemas.openxmlformats.org/officeDocument/2006/relationships/tags" Target="../tags/tag27.xml"/><Relationship Id="rId12" Type="http://schemas.openxmlformats.org/officeDocument/2006/relationships/tags" Target="../tags/tag32.xml"/><Relationship Id="rId17" Type="http://schemas.openxmlformats.org/officeDocument/2006/relationships/chart" Target="../charts/chart6.xml"/><Relationship Id="rId2" Type="http://schemas.openxmlformats.org/officeDocument/2006/relationships/tags" Target="../tags/tag22.xml"/><Relationship Id="rId16" Type="http://schemas.openxmlformats.org/officeDocument/2006/relationships/image" Target="../media/image4.emf"/><Relationship Id="rId1" Type="http://schemas.openxmlformats.org/officeDocument/2006/relationships/vmlDrawing" Target="../drawings/vmlDrawing3.vml"/><Relationship Id="rId6" Type="http://schemas.openxmlformats.org/officeDocument/2006/relationships/tags" Target="../tags/tag26.xml"/><Relationship Id="rId11" Type="http://schemas.openxmlformats.org/officeDocument/2006/relationships/tags" Target="../tags/tag31.xml"/><Relationship Id="rId5" Type="http://schemas.openxmlformats.org/officeDocument/2006/relationships/tags" Target="../tags/tag25.xml"/><Relationship Id="rId15" Type="http://schemas.openxmlformats.org/officeDocument/2006/relationships/oleObject" Target="../embeddings/oleObject3.bin"/><Relationship Id="rId10" Type="http://schemas.openxmlformats.org/officeDocument/2006/relationships/tags" Target="../tags/tag30.xml"/><Relationship Id="rId4" Type="http://schemas.openxmlformats.org/officeDocument/2006/relationships/tags" Target="../tags/tag24.xml"/><Relationship Id="rId9" Type="http://schemas.openxmlformats.org/officeDocument/2006/relationships/tags" Target="../tags/tag29.xml"/><Relationship Id="rId14" Type="http://schemas.openxmlformats.org/officeDocument/2006/relationships/notesSlide" Target="../notesSlides/notesSlide7.xml"/></Relationships>
</file>

<file path=ppt/slides/_rels/slide15.xml.rels><?xml version="1.0" encoding="UTF-8" standalone="yes"?>
<Relationships xmlns="http://schemas.openxmlformats.org/package/2006/relationships"><Relationship Id="rId8" Type="http://schemas.openxmlformats.org/officeDocument/2006/relationships/tags" Target="../tags/tag39.xml"/><Relationship Id="rId13" Type="http://schemas.openxmlformats.org/officeDocument/2006/relationships/slideLayout" Target="../slideLayouts/slideLayout1.xml"/><Relationship Id="rId3" Type="http://schemas.openxmlformats.org/officeDocument/2006/relationships/tags" Target="../tags/tag34.xml"/><Relationship Id="rId7" Type="http://schemas.openxmlformats.org/officeDocument/2006/relationships/tags" Target="../tags/tag38.xml"/><Relationship Id="rId12" Type="http://schemas.openxmlformats.org/officeDocument/2006/relationships/tags" Target="../tags/tag43.xml"/><Relationship Id="rId2" Type="http://schemas.openxmlformats.org/officeDocument/2006/relationships/tags" Target="../tags/tag33.xml"/><Relationship Id="rId16" Type="http://schemas.openxmlformats.org/officeDocument/2006/relationships/chart" Target="../charts/chart7.xml"/><Relationship Id="rId1" Type="http://schemas.openxmlformats.org/officeDocument/2006/relationships/vmlDrawing" Target="../drawings/vmlDrawing4.vml"/><Relationship Id="rId6" Type="http://schemas.openxmlformats.org/officeDocument/2006/relationships/tags" Target="../tags/tag37.xml"/><Relationship Id="rId11" Type="http://schemas.openxmlformats.org/officeDocument/2006/relationships/tags" Target="../tags/tag42.xml"/><Relationship Id="rId5" Type="http://schemas.openxmlformats.org/officeDocument/2006/relationships/tags" Target="../tags/tag36.xml"/><Relationship Id="rId15" Type="http://schemas.openxmlformats.org/officeDocument/2006/relationships/image" Target="../media/image4.emf"/><Relationship Id="rId10" Type="http://schemas.openxmlformats.org/officeDocument/2006/relationships/tags" Target="../tags/tag41.xml"/><Relationship Id="rId4" Type="http://schemas.openxmlformats.org/officeDocument/2006/relationships/tags" Target="../tags/tag35.xml"/><Relationship Id="rId9" Type="http://schemas.openxmlformats.org/officeDocument/2006/relationships/tags" Target="../tags/tag40.xml"/><Relationship Id="rId14" Type="http://schemas.openxmlformats.org/officeDocument/2006/relationships/oleObject" Target="../embeddings/oleObject4.bin"/></Relationships>
</file>

<file path=ppt/slides/_rels/slide1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8.xml"/><Relationship Id="rId1" Type="http://schemas.openxmlformats.org/officeDocument/2006/relationships/slideLayout" Target="../slideLayouts/slideLayout10.xml"/><Relationship Id="rId6" Type="http://schemas.openxmlformats.org/officeDocument/2006/relationships/chart" Target="../charts/chart9.xml"/><Relationship Id="rId5" Type="http://schemas.openxmlformats.org/officeDocument/2006/relationships/chart" Target="../charts/chart8.xml"/><Relationship Id="rId4" Type="http://schemas.openxmlformats.org/officeDocument/2006/relationships/image" Target="../media/image6.jpeg"/></Relationships>
</file>

<file path=ppt/slides/_rels/slide17.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image" Target="../media/image7.png"/><Relationship Id="rId1" Type="http://schemas.openxmlformats.org/officeDocument/2006/relationships/slideLayout" Target="../slideLayouts/slideLayout1.xml"/><Relationship Id="rId5" Type="http://schemas.openxmlformats.org/officeDocument/2006/relationships/chart" Target="../charts/chart11.xml"/><Relationship Id="rId4" Type="http://schemas.openxmlformats.org/officeDocument/2006/relationships/image" Target="../media/image8.jpeg"/></Relationships>
</file>

<file path=ppt/slides/_rels/slide18.xml.rels><?xml version="1.0" encoding="UTF-8" standalone="yes"?>
<Relationships xmlns="http://schemas.openxmlformats.org/package/2006/relationships"><Relationship Id="rId8" Type="http://schemas.openxmlformats.org/officeDocument/2006/relationships/tags" Target="../tags/tag50.xml"/><Relationship Id="rId13" Type="http://schemas.openxmlformats.org/officeDocument/2006/relationships/slideLayout" Target="../slideLayouts/slideLayout1.xml"/><Relationship Id="rId3" Type="http://schemas.openxmlformats.org/officeDocument/2006/relationships/tags" Target="../tags/tag45.xml"/><Relationship Id="rId7" Type="http://schemas.openxmlformats.org/officeDocument/2006/relationships/tags" Target="../tags/tag49.xml"/><Relationship Id="rId12" Type="http://schemas.openxmlformats.org/officeDocument/2006/relationships/tags" Target="../tags/tag54.xml"/><Relationship Id="rId2" Type="http://schemas.openxmlformats.org/officeDocument/2006/relationships/tags" Target="../tags/tag44.xml"/><Relationship Id="rId16" Type="http://schemas.openxmlformats.org/officeDocument/2006/relationships/chart" Target="../charts/chart12.xml"/><Relationship Id="rId1" Type="http://schemas.openxmlformats.org/officeDocument/2006/relationships/vmlDrawing" Target="../drawings/vmlDrawing5.vml"/><Relationship Id="rId6" Type="http://schemas.openxmlformats.org/officeDocument/2006/relationships/tags" Target="../tags/tag48.xml"/><Relationship Id="rId11" Type="http://schemas.openxmlformats.org/officeDocument/2006/relationships/tags" Target="../tags/tag53.xml"/><Relationship Id="rId5" Type="http://schemas.openxmlformats.org/officeDocument/2006/relationships/tags" Target="../tags/tag47.xml"/><Relationship Id="rId15" Type="http://schemas.openxmlformats.org/officeDocument/2006/relationships/image" Target="../media/image4.emf"/><Relationship Id="rId10" Type="http://schemas.openxmlformats.org/officeDocument/2006/relationships/tags" Target="../tags/tag52.xml"/><Relationship Id="rId4" Type="http://schemas.openxmlformats.org/officeDocument/2006/relationships/tags" Target="../tags/tag46.xml"/><Relationship Id="rId9" Type="http://schemas.openxmlformats.org/officeDocument/2006/relationships/tags" Target="../tags/tag51.xml"/><Relationship Id="rId14" Type="http://schemas.openxmlformats.org/officeDocument/2006/relationships/oleObject" Target="../embeddings/oleObject5.bin"/></Relationships>
</file>

<file path=ppt/slides/_rels/slide19.xml.rels><?xml version="1.0" encoding="UTF-8" standalone="yes"?>
<Relationships xmlns="http://schemas.openxmlformats.org/package/2006/relationships"><Relationship Id="rId8" Type="http://schemas.openxmlformats.org/officeDocument/2006/relationships/tags" Target="../tags/tag61.xml"/><Relationship Id="rId13" Type="http://schemas.openxmlformats.org/officeDocument/2006/relationships/slideLayout" Target="../slideLayouts/slideLayout1.xml"/><Relationship Id="rId3" Type="http://schemas.openxmlformats.org/officeDocument/2006/relationships/tags" Target="../tags/tag56.xml"/><Relationship Id="rId7" Type="http://schemas.openxmlformats.org/officeDocument/2006/relationships/tags" Target="../tags/tag60.xml"/><Relationship Id="rId12" Type="http://schemas.openxmlformats.org/officeDocument/2006/relationships/tags" Target="../tags/tag65.xml"/><Relationship Id="rId17" Type="http://schemas.openxmlformats.org/officeDocument/2006/relationships/chart" Target="../charts/chart13.xml"/><Relationship Id="rId2" Type="http://schemas.openxmlformats.org/officeDocument/2006/relationships/tags" Target="../tags/tag55.xml"/><Relationship Id="rId16" Type="http://schemas.openxmlformats.org/officeDocument/2006/relationships/image" Target="../media/image4.emf"/><Relationship Id="rId1" Type="http://schemas.openxmlformats.org/officeDocument/2006/relationships/vmlDrawing" Target="../drawings/vmlDrawing6.vml"/><Relationship Id="rId6" Type="http://schemas.openxmlformats.org/officeDocument/2006/relationships/tags" Target="../tags/tag59.xml"/><Relationship Id="rId11" Type="http://schemas.openxmlformats.org/officeDocument/2006/relationships/tags" Target="../tags/tag64.xml"/><Relationship Id="rId5" Type="http://schemas.openxmlformats.org/officeDocument/2006/relationships/tags" Target="../tags/tag58.xml"/><Relationship Id="rId15" Type="http://schemas.openxmlformats.org/officeDocument/2006/relationships/oleObject" Target="../embeddings/oleObject6.bin"/><Relationship Id="rId10" Type="http://schemas.openxmlformats.org/officeDocument/2006/relationships/tags" Target="../tags/tag63.xml"/><Relationship Id="rId4" Type="http://schemas.openxmlformats.org/officeDocument/2006/relationships/tags" Target="../tags/tag57.xml"/><Relationship Id="rId9" Type="http://schemas.openxmlformats.org/officeDocument/2006/relationships/tags" Target="../tags/tag62.xml"/><Relationship Id="rId14" Type="http://schemas.openxmlformats.org/officeDocument/2006/relationships/notesSlide" Target="../notesSlides/notesSlide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chart" Target="../charts/chart14.xml"/><Relationship Id="rId1" Type="http://schemas.openxmlformats.org/officeDocument/2006/relationships/slideLayout" Target="../slideLayouts/slideLayout8.xml"/><Relationship Id="rId5" Type="http://schemas.openxmlformats.org/officeDocument/2006/relationships/chart" Target="../charts/chart15.xml"/><Relationship Id="rId4" Type="http://schemas.openxmlformats.org/officeDocument/2006/relationships/image" Target="../media/image10.jpeg"/></Relationships>
</file>

<file path=ppt/slides/_rels/slide21.xml.rels><?xml version="1.0" encoding="UTF-8" standalone="yes"?>
<Relationships xmlns="http://schemas.openxmlformats.org/package/2006/relationships"><Relationship Id="rId3" Type="http://schemas.openxmlformats.org/officeDocument/2006/relationships/chart" Target="../charts/chart16.xml"/><Relationship Id="rId2" Type="http://schemas.openxmlformats.org/officeDocument/2006/relationships/image" Target="../media/image11.jpeg"/><Relationship Id="rId1" Type="http://schemas.openxmlformats.org/officeDocument/2006/relationships/slideLayout" Target="../slideLayouts/slideLayout8.xml"/><Relationship Id="rId5" Type="http://schemas.openxmlformats.org/officeDocument/2006/relationships/image" Target="../media/image12.jpeg"/><Relationship Id="rId4" Type="http://schemas.openxmlformats.org/officeDocument/2006/relationships/chart" Target="../charts/chart17.xml"/></Relationships>
</file>

<file path=ppt/slides/_rels/slide22.xml.rels><?xml version="1.0" encoding="UTF-8" standalone="yes"?>
<Relationships xmlns="http://schemas.openxmlformats.org/package/2006/relationships"><Relationship Id="rId8" Type="http://schemas.openxmlformats.org/officeDocument/2006/relationships/tags" Target="../tags/tag72.xml"/><Relationship Id="rId13" Type="http://schemas.openxmlformats.org/officeDocument/2006/relationships/slideLayout" Target="../slideLayouts/slideLayout1.xml"/><Relationship Id="rId3" Type="http://schemas.openxmlformats.org/officeDocument/2006/relationships/tags" Target="../tags/tag67.xml"/><Relationship Id="rId7" Type="http://schemas.openxmlformats.org/officeDocument/2006/relationships/tags" Target="../tags/tag71.xml"/><Relationship Id="rId12" Type="http://schemas.openxmlformats.org/officeDocument/2006/relationships/tags" Target="../tags/tag76.xml"/><Relationship Id="rId2" Type="http://schemas.openxmlformats.org/officeDocument/2006/relationships/tags" Target="../tags/tag66.xml"/><Relationship Id="rId16" Type="http://schemas.openxmlformats.org/officeDocument/2006/relationships/chart" Target="../charts/chart18.xml"/><Relationship Id="rId1" Type="http://schemas.openxmlformats.org/officeDocument/2006/relationships/vmlDrawing" Target="../drawings/vmlDrawing7.vml"/><Relationship Id="rId6" Type="http://schemas.openxmlformats.org/officeDocument/2006/relationships/tags" Target="../tags/tag70.xml"/><Relationship Id="rId11" Type="http://schemas.openxmlformats.org/officeDocument/2006/relationships/tags" Target="../tags/tag75.xml"/><Relationship Id="rId5" Type="http://schemas.openxmlformats.org/officeDocument/2006/relationships/tags" Target="../tags/tag69.xml"/><Relationship Id="rId15" Type="http://schemas.openxmlformats.org/officeDocument/2006/relationships/image" Target="../media/image4.emf"/><Relationship Id="rId10" Type="http://schemas.openxmlformats.org/officeDocument/2006/relationships/tags" Target="../tags/tag74.xml"/><Relationship Id="rId4" Type="http://schemas.openxmlformats.org/officeDocument/2006/relationships/tags" Target="../tags/tag68.xml"/><Relationship Id="rId9" Type="http://schemas.openxmlformats.org/officeDocument/2006/relationships/tags" Target="../tags/tag73.xml"/><Relationship Id="rId14" Type="http://schemas.openxmlformats.org/officeDocument/2006/relationships/oleObject" Target="../embeddings/oleObject7.bin"/></Relationships>
</file>

<file path=ppt/slides/_rels/slide23.xml.rels><?xml version="1.0" encoding="UTF-8" standalone="yes"?>
<Relationships xmlns="http://schemas.openxmlformats.org/package/2006/relationships"><Relationship Id="rId8" Type="http://schemas.openxmlformats.org/officeDocument/2006/relationships/tags" Target="../tags/tag83.xml"/><Relationship Id="rId13" Type="http://schemas.openxmlformats.org/officeDocument/2006/relationships/slideLayout" Target="../slideLayouts/slideLayout1.xml"/><Relationship Id="rId3" Type="http://schemas.openxmlformats.org/officeDocument/2006/relationships/tags" Target="../tags/tag78.xml"/><Relationship Id="rId7" Type="http://schemas.openxmlformats.org/officeDocument/2006/relationships/tags" Target="../tags/tag82.xml"/><Relationship Id="rId12" Type="http://schemas.openxmlformats.org/officeDocument/2006/relationships/tags" Target="../tags/tag87.xml"/><Relationship Id="rId17" Type="http://schemas.openxmlformats.org/officeDocument/2006/relationships/chart" Target="../charts/chart19.xml"/><Relationship Id="rId2" Type="http://schemas.openxmlformats.org/officeDocument/2006/relationships/tags" Target="../tags/tag77.xml"/><Relationship Id="rId16" Type="http://schemas.openxmlformats.org/officeDocument/2006/relationships/image" Target="../media/image4.emf"/><Relationship Id="rId1" Type="http://schemas.openxmlformats.org/officeDocument/2006/relationships/vmlDrawing" Target="../drawings/vmlDrawing8.vml"/><Relationship Id="rId6" Type="http://schemas.openxmlformats.org/officeDocument/2006/relationships/tags" Target="../tags/tag81.xml"/><Relationship Id="rId11" Type="http://schemas.openxmlformats.org/officeDocument/2006/relationships/tags" Target="../tags/tag86.xml"/><Relationship Id="rId5" Type="http://schemas.openxmlformats.org/officeDocument/2006/relationships/tags" Target="../tags/tag80.xml"/><Relationship Id="rId15" Type="http://schemas.openxmlformats.org/officeDocument/2006/relationships/oleObject" Target="../embeddings/oleObject8.bin"/><Relationship Id="rId10" Type="http://schemas.openxmlformats.org/officeDocument/2006/relationships/tags" Target="../tags/tag85.xml"/><Relationship Id="rId4" Type="http://schemas.openxmlformats.org/officeDocument/2006/relationships/tags" Target="../tags/tag79.xml"/><Relationship Id="rId9" Type="http://schemas.openxmlformats.org/officeDocument/2006/relationships/tags" Target="../tags/tag84.xml"/><Relationship Id="rId14" Type="http://schemas.openxmlformats.org/officeDocument/2006/relationships/notesSlide" Target="../notesSlides/notesSlide10.xml"/></Relationships>
</file>

<file path=ppt/slides/_rels/slide24.xml.rels><?xml version="1.0" encoding="UTF-8" standalone="yes"?>
<Relationships xmlns="http://schemas.openxmlformats.org/package/2006/relationships"><Relationship Id="rId3" Type="http://schemas.openxmlformats.org/officeDocument/2006/relationships/chart" Target="../charts/chart21.xml"/><Relationship Id="rId2" Type="http://schemas.openxmlformats.org/officeDocument/2006/relationships/chart" Target="../charts/chart20.xml"/><Relationship Id="rId1" Type="http://schemas.openxmlformats.org/officeDocument/2006/relationships/slideLayout" Target="../slideLayouts/slideLayout1.xml"/><Relationship Id="rId5" Type="http://schemas.openxmlformats.org/officeDocument/2006/relationships/image" Target="../media/image14.jpeg"/><Relationship Id="rId4" Type="http://schemas.openxmlformats.org/officeDocument/2006/relationships/image" Target="../media/image13.jpeg"/></Relationships>
</file>

<file path=ppt/slides/_rels/slide25.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chart" Target="../charts/chart22.xml"/><Relationship Id="rId1" Type="http://schemas.openxmlformats.org/officeDocument/2006/relationships/slideLayout" Target="../slideLayouts/slideLayout1.xml"/><Relationship Id="rId5" Type="http://schemas.openxmlformats.org/officeDocument/2006/relationships/chart" Target="../charts/chart23.xml"/><Relationship Id="rId4" Type="http://schemas.openxmlformats.org/officeDocument/2006/relationships/image" Target="../media/image16.jpeg"/></Relationships>
</file>

<file path=ppt/slides/_rels/slide26.xml.rels><?xml version="1.0" encoding="UTF-8" standalone="yes"?>
<Relationships xmlns="http://schemas.openxmlformats.org/package/2006/relationships"><Relationship Id="rId8" Type="http://schemas.openxmlformats.org/officeDocument/2006/relationships/tags" Target="../tags/tag94.xml"/><Relationship Id="rId13" Type="http://schemas.openxmlformats.org/officeDocument/2006/relationships/slideLayout" Target="../slideLayouts/slideLayout1.xml"/><Relationship Id="rId3" Type="http://schemas.openxmlformats.org/officeDocument/2006/relationships/tags" Target="../tags/tag89.xml"/><Relationship Id="rId7" Type="http://schemas.openxmlformats.org/officeDocument/2006/relationships/tags" Target="../tags/tag93.xml"/><Relationship Id="rId12" Type="http://schemas.openxmlformats.org/officeDocument/2006/relationships/tags" Target="../tags/tag98.xml"/><Relationship Id="rId17" Type="http://schemas.openxmlformats.org/officeDocument/2006/relationships/chart" Target="../charts/chart24.xml"/><Relationship Id="rId2" Type="http://schemas.openxmlformats.org/officeDocument/2006/relationships/tags" Target="../tags/tag88.xml"/><Relationship Id="rId16" Type="http://schemas.openxmlformats.org/officeDocument/2006/relationships/image" Target="../media/image4.emf"/><Relationship Id="rId1" Type="http://schemas.openxmlformats.org/officeDocument/2006/relationships/vmlDrawing" Target="../drawings/vmlDrawing9.vml"/><Relationship Id="rId6" Type="http://schemas.openxmlformats.org/officeDocument/2006/relationships/tags" Target="../tags/tag92.xml"/><Relationship Id="rId11" Type="http://schemas.openxmlformats.org/officeDocument/2006/relationships/tags" Target="../tags/tag97.xml"/><Relationship Id="rId5" Type="http://schemas.openxmlformats.org/officeDocument/2006/relationships/tags" Target="../tags/tag91.xml"/><Relationship Id="rId15" Type="http://schemas.openxmlformats.org/officeDocument/2006/relationships/oleObject" Target="../embeddings/oleObject9.bin"/><Relationship Id="rId10" Type="http://schemas.openxmlformats.org/officeDocument/2006/relationships/tags" Target="../tags/tag96.xml"/><Relationship Id="rId4" Type="http://schemas.openxmlformats.org/officeDocument/2006/relationships/tags" Target="../tags/tag90.xml"/><Relationship Id="rId9" Type="http://schemas.openxmlformats.org/officeDocument/2006/relationships/tags" Target="../tags/tag95.xml"/><Relationship Id="rId14" Type="http://schemas.openxmlformats.org/officeDocument/2006/relationships/notesSlide" Target="../notesSlides/notesSlide11.xml"/></Relationships>
</file>

<file path=ppt/slides/_rels/slide27.xml.rels><?xml version="1.0" encoding="UTF-8" standalone="yes"?>
<Relationships xmlns="http://schemas.openxmlformats.org/package/2006/relationships"><Relationship Id="rId8" Type="http://schemas.openxmlformats.org/officeDocument/2006/relationships/tags" Target="../tags/tag105.xml"/><Relationship Id="rId13" Type="http://schemas.openxmlformats.org/officeDocument/2006/relationships/slideLayout" Target="../slideLayouts/slideLayout1.xml"/><Relationship Id="rId3" Type="http://schemas.openxmlformats.org/officeDocument/2006/relationships/tags" Target="../tags/tag100.xml"/><Relationship Id="rId7" Type="http://schemas.openxmlformats.org/officeDocument/2006/relationships/tags" Target="../tags/tag104.xml"/><Relationship Id="rId12" Type="http://schemas.openxmlformats.org/officeDocument/2006/relationships/tags" Target="../tags/tag109.xml"/><Relationship Id="rId2" Type="http://schemas.openxmlformats.org/officeDocument/2006/relationships/tags" Target="../tags/tag99.xml"/><Relationship Id="rId16" Type="http://schemas.openxmlformats.org/officeDocument/2006/relationships/chart" Target="../charts/chart25.xml"/><Relationship Id="rId1" Type="http://schemas.openxmlformats.org/officeDocument/2006/relationships/vmlDrawing" Target="../drawings/vmlDrawing10.vml"/><Relationship Id="rId6" Type="http://schemas.openxmlformats.org/officeDocument/2006/relationships/tags" Target="../tags/tag103.xml"/><Relationship Id="rId11" Type="http://schemas.openxmlformats.org/officeDocument/2006/relationships/tags" Target="../tags/tag108.xml"/><Relationship Id="rId5" Type="http://schemas.openxmlformats.org/officeDocument/2006/relationships/tags" Target="../tags/tag102.xml"/><Relationship Id="rId15" Type="http://schemas.openxmlformats.org/officeDocument/2006/relationships/image" Target="../media/image4.emf"/><Relationship Id="rId10" Type="http://schemas.openxmlformats.org/officeDocument/2006/relationships/tags" Target="../tags/tag107.xml"/><Relationship Id="rId4" Type="http://schemas.openxmlformats.org/officeDocument/2006/relationships/tags" Target="../tags/tag101.xml"/><Relationship Id="rId9" Type="http://schemas.openxmlformats.org/officeDocument/2006/relationships/tags" Target="../tags/tag106.xml"/><Relationship Id="rId14" Type="http://schemas.openxmlformats.org/officeDocument/2006/relationships/oleObject" Target="../embeddings/oleObject10.bin"/></Relationships>
</file>

<file path=ppt/slides/_rels/slide28.xml.rels><?xml version="1.0" encoding="UTF-8" standalone="yes"?>
<Relationships xmlns="http://schemas.openxmlformats.org/package/2006/relationships"><Relationship Id="rId3" Type="http://schemas.openxmlformats.org/officeDocument/2006/relationships/chart" Target="../charts/chart26.xml"/><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image" Target="../media/image18.jpeg"/><Relationship Id="rId5" Type="http://schemas.openxmlformats.org/officeDocument/2006/relationships/image" Target="../media/image17.jpeg"/><Relationship Id="rId4" Type="http://schemas.openxmlformats.org/officeDocument/2006/relationships/chart" Target="../charts/chart27.xml"/></Relationships>
</file>

<file path=ppt/slides/_rels/slide29.xml.rels><?xml version="1.0" encoding="UTF-8" standalone="yes"?>
<Relationships xmlns="http://schemas.openxmlformats.org/package/2006/relationships"><Relationship Id="rId3" Type="http://schemas.openxmlformats.org/officeDocument/2006/relationships/chart" Target="../charts/chart28.xml"/><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20.jpeg"/><Relationship Id="rId5" Type="http://schemas.openxmlformats.org/officeDocument/2006/relationships/image" Target="../media/image19.jpeg"/><Relationship Id="rId4" Type="http://schemas.openxmlformats.org/officeDocument/2006/relationships/chart" Target="../charts/chart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8" Type="http://schemas.openxmlformats.org/officeDocument/2006/relationships/tags" Target="../tags/tag116.xml"/><Relationship Id="rId13" Type="http://schemas.openxmlformats.org/officeDocument/2006/relationships/slideLayout" Target="../slideLayouts/slideLayout1.xml"/><Relationship Id="rId3" Type="http://schemas.openxmlformats.org/officeDocument/2006/relationships/tags" Target="../tags/tag111.xml"/><Relationship Id="rId7" Type="http://schemas.openxmlformats.org/officeDocument/2006/relationships/tags" Target="../tags/tag115.xml"/><Relationship Id="rId12" Type="http://schemas.openxmlformats.org/officeDocument/2006/relationships/tags" Target="../tags/tag120.xml"/><Relationship Id="rId2" Type="http://schemas.openxmlformats.org/officeDocument/2006/relationships/tags" Target="../tags/tag110.xml"/><Relationship Id="rId16" Type="http://schemas.openxmlformats.org/officeDocument/2006/relationships/chart" Target="../charts/chart30.xml"/><Relationship Id="rId1" Type="http://schemas.openxmlformats.org/officeDocument/2006/relationships/vmlDrawing" Target="../drawings/vmlDrawing11.vml"/><Relationship Id="rId6" Type="http://schemas.openxmlformats.org/officeDocument/2006/relationships/tags" Target="../tags/tag114.xml"/><Relationship Id="rId11" Type="http://schemas.openxmlformats.org/officeDocument/2006/relationships/tags" Target="../tags/tag119.xml"/><Relationship Id="rId5" Type="http://schemas.openxmlformats.org/officeDocument/2006/relationships/tags" Target="../tags/tag113.xml"/><Relationship Id="rId15" Type="http://schemas.openxmlformats.org/officeDocument/2006/relationships/image" Target="../media/image4.emf"/><Relationship Id="rId10" Type="http://schemas.openxmlformats.org/officeDocument/2006/relationships/tags" Target="../tags/tag118.xml"/><Relationship Id="rId4" Type="http://schemas.openxmlformats.org/officeDocument/2006/relationships/tags" Target="../tags/tag112.xml"/><Relationship Id="rId9" Type="http://schemas.openxmlformats.org/officeDocument/2006/relationships/tags" Target="../tags/tag117.xml"/><Relationship Id="rId14" Type="http://schemas.openxmlformats.org/officeDocument/2006/relationships/oleObject" Target="../embeddings/oleObject11.bin"/></Relationships>
</file>

<file path=ppt/slides/_rels/slide31.xml.rels><?xml version="1.0" encoding="UTF-8" standalone="yes"?>
<Relationships xmlns="http://schemas.openxmlformats.org/package/2006/relationships"><Relationship Id="rId8" Type="http://schemas.openxmlformats.org/officeDocument/2006/relationships/tags" Target="../tags/tag127.xml"/><Relationship Id="rId13" Type="http://schemas.openxmlformats.org/officeDocument/2006/relationships/slideLayout" Target="../slideLayouts/slideLayout1.xml"/><Relationship Id="rId3" Type="http://schemas.openxmlformats.org/officeDocument/2006/relationships/tags" Target="../tags/tag122.xml"/><Relationship Id="rId7" Type="http://schemas.openxmlformats.org/officeDocument/2006/relationships/tags" Target="../tags/tag126.xml"/><Relationship Id="rId12" Type="http://schemas.openxmlformats.org/officeDocument/2006/relationships/tags" Target="../tags/tag131.xml"/><Relationship Id="rId17" Type="http://schemas.openxmlformats.org/officeDocument/2006/relationships/chart" Target="../charts/chart31.xml"/><Relationship Id="rId2" Type="http://schemas.openxmlformats.org/officeDocument/2006/relationships/tags" Target="../tags/tag121.xml"/><Relationship Id="rId16" Type="http://schemas.openxmlformats.org/officeDocument/2006/relationships/image" Target="../media/image4.emf"/><Relationship Id="rId1" Type="http://schemas.openxmlformats.org/officeDocument/2006/relationships/vmlDrawing" Target="../drawings/vmlDrawing12.vml"/><Relationship Id="rId6" Type="http://schemas.openxmlformats.org/officeDocument/2006/relationships/tags" Target="../tags/tag125.xml"/><Relationship Id="rId11" Type="http://schemas.openxmlformats.org/officeDocument/2006/relationships/tags" Target="../tags/tag130.xml"/><Relationship Id="rId5" Type="http://schemas.openxmlformats.org/officeDocument/2006/relationships/tags" Target="../tags/tag124.xml"/><Relationship Id="rId15" Type="http://schemas.openxmlformats.org/officeDocument/2006/relationships/oleObject" Target="../embeddings/oleObject12.bin"/><Relationship Id="rId10" Type="http://schemas.openxmlformats.org/officeDocument/2006/relationships/tags" Target="../tags/tag129.xml"/><Relationship Id="rId4" Type="http://schemas.openxmlformats.org/officeDocument/2006/relationships/tags" Target="../tags/tag123.xml"/><Relationship Id="rId9" Type="http://schemas.openxmlformats.org/officeDocument/2006/relationships/tags" Target="../tags/tag128.xml"/><Relationship Id="rId14" Type="http://schemas.openxmlformats.org/officeDocument/2006/relationships/notesSlide" Target="../notesSlides/notesSlide14.xml"/></Relationships>
</file>

<file path=ppt/slides/_rels/slide32.xml.rels><?xml version="1.0" encoding="UTF-8" standalone="yes"?>
<Relationships xmlns="http://schemas.openxmlformats.org/package/2006/relationships"><Relationship Id="rId8" Type="http://schemas.openxmlformats.org/officeDocument/2006/relationships/tags" Target="../tags/tag138.xml"/><Relationship Id="rId13" Type="http://schemas.openxmlformats.org/officeDocument/2006/relationships/slideLayout" Target="../slideLayouts/slideLayout1.xml"/><Relationship Id="rId3" Type="http://schemas.openxmlformats.org/officeDocument/2006/relationships/tags" Target="../tags/tag133.xml"/><Relationship Id="rId7" Type="http://schemas.openxmlformats.org/officeDocument/2006/relationships/tags" Target="../tags/tag137.xml"/><Relationship Id="rId12" Type="http://schemas.openxmlformats.org/officeDocument/2006/relationships/tags" Target="../tags/tag142.xml"/><Relationship Id="rId2" Type="http://schemas.openxmlformats.org/officeDocument/2006/relationships/tags" Target="../tags/tag132.xml"/><Relationship Id="rId16" Type="http://schemas.openxmlformats.org/officeDocument/2006/relationships/chart" Target="../charts/chart32.xml"/><Relationship Id="rId1" Type="http://schemas.openxmlformats.org/officeDocument/2006/relationships/vmlDrawing" Target="../drawings/vmlDrawing13.vml"/><Relationship Id="rId6" Type="http://schemas.openxmlformats.org/officeDocument/2006/relationships/tags" Target="../tags/tag136.xml"/><Relationship Id="rId11" Type="http://schemas.openxmlformats.org/officeDocument/2006/relationships/tags" Target="../tags/tag141.xml"/><Relationship Id="rId5" Type="http://schemas.openxmlformats.org/officeDocument/2006/relationships/tags" Target="../tags/tag135.xml"/><Relationship Id="rId15" Type="http://schemas.openxmlformats.org/officeDocument/2006/relationships/image" Target="../media/image4.emf"/><Relationship Id="rId10" Type="http://schemas.openxmlformats.org/officeDocument/2006/relationships/tags" Target="../tags/tag140.xml"/><Relationship Id="rId4" Type="http://schemas.openxmlformats.org/officeDocument/2006/relationships/tags" Target="../tags/tag134.xml"/><Relationship Id="rId9" Type="http://schemas.openxmlformats.org/officeDocument/2006/relationships/tags" Target="../tags/tag139.xml"/><Relationship Id="rId14" Type="http://schemas.openxmlformats.org/officeDocument/2006/relationships/oleObject" Target="../embeddings/oleObject13.bin"/></Relationships>
</file>

<file path=ppt/slides/_rels/slide33.xml.rels><?xml version="1.0" encoding="UTF-8" standalone="yes"?>
<Relationships xmlns="http://schemas.openxmlformats.org/package/2006/relationships"><Relationship Id="rId8" Type="http://schemas.openxmlformats.org/officeDocument/2006/relationships/tags" Target="../tags/tag149.xml"/><Relationship Id="rId13" Type="http://schemas.openxmlformats.org/officeDocument/2006/relationships/slideLayout" Target="../slideLayouts/slideLayout1.xml"/><Relationship Id="rId3" Type="http://schemas.openxmlformats.org/officeDocument/2006/relationships/tags" Target="../tags/tag144.xml"/><Relationship Id="rId7" Type="http://schemas.openxmlformats.org/officeDocument/2006/relationships/tags" Target="../tags/tag148.xml"/><Relationship Id="rId12" Type="http://schemas.openxmlformats.org/officeDocument/2006/relationships/tags" Target="../tags/tag153.xml"/><Relationship Id="rId2" Type="http://schemas.openxmlformats.org/officeDocument/2006/relationships/tags" Target="../tags/tag143.xml"/><Relationship Id="rId16" Type="http://schemas.openxmlformats.org/officeDocument/2006/relationships/chart" Target="../charts/chart33.xml"/><Relationship Id="rId1" Type="http://schemas.openxmlformats.org/officeDocument/2006/relationships/vmlDrawing" Target="../drawings/vmlDrawing14.vml"/><Relationship Id="rId6" Type="http://schemas.openxmlformats.org/officeDocument/2006/relationships/tags" Target="../tags/tag147.xml"/><Relationship Id="rId11" Type="http://schemas.openxmlformats.org/officeDocument/2006/relationships/tags" Target="../tags/tag152.xml"/><Relationship Id="rId5" Type="http://schemas.openxmlformats.org/officeDocument/2006/relationships/tags" Target="../tags/tag146.xml"/><Relationship Id="rId15" Type="http://schemas.openxmlformats.org/officeDocument/2006/relationships/image" Target="../media/image4.emf"/><Relationship Id="rId10" Type="http://schemas.openxmlformats.org/officeDocument/2006/relationships/tags" Target="../tags/tag151.xml"/><Relationship Id="rId4" Type="http://schemas.openxmlformats.org/officeDocument/2006/relationships/tags" Target="../tags/tag145.xml"/><Relationship Id="rId9" Type="http://schemas.openxmlformats.org/officeDocument/2006/relationships/tags" Target="../tags/tag150.xml"/><Relationship Id="rId14" Type="http://schemas.openxmlformats.org/officeDocument/2006/relationships/oleObject" Target="../embeddings/oleObject14.bin"/></Relationships>
</file>

<file path=ppt/slides/_rels/slide34.xml.rels><?xml version="1.0" encoding="UTF-8" standalone="yes"?>
<Relationships xmlns="http://schemas.openxmlformats.org/package/2006/relationships"><Relationship Id="rId8" Type="http://schemas.openxmlformats.org/officeDocument/2006/relationships/tags" Target="../tags/tag160.xml"/><Relationship Id="rId13" Type="http://schemas.openxmlformats.org/officeDocument/2006/relationships/slideLayout" Target="../slideLayouts/slideLayout1.xml"/><Relationship Id="rId3" Type="http://schemas.openxmlformats.org/officeDocument/2006/relationships/tags" Target="../tags/tag155.xml"/><Relationship Id="rId7" Type="http://schemas.openxmlformats.org/officeDocument/2006/relationships/tags" Target="../tags/tag159.xml"/><Relationship Id="rId12" Type="http://schemas.openxmlformats.org/officeDocument/2006/relationships/tags" Target="../tags/tag164.xml"/><Relationship Id="rId2" Type="http://schemas.openxmlformats.org/officeDocument/2006/relationships/tags" Target="../tags/tag154.xml"/><Relationship Id="rId16" Type="http://schemas.openxmlformats.org/officeDocument/2006/relationships/chart" Target="../charts/chart34.xml"/><Relationship Id="rId1" Type="http://schemas.openxmlformats.org/officeDocument/2006/relationships/vmlDrawing" Target="../drawings/vmlDrawing15.vml"/><Relationship Id="rId6" Type="http://schemas.openxmlformats.org/officeDocument/2006/relationships/tags" Target="../tags/tag158.xml"/><Relationship Id="rId11" Type="http://schemas.openxmlformats.org/officeDocument/2006/relationships/tags" Target="../tags/tag163.xml"/><Relationship Id="rId5" Type="http://schemas.openxmlformats.org/officeDocument/2006/relationships/tags" Target="../tags/tag157.xml"/><Relationship Id="rId15" Type="http://schemas.openxmlformats.org/officeDocument/2006/relationships/image" Target="../media/image4.emf"/><Relationship Id="rId10" Type="http://schemas.openxmlformats.org/officeDocument/2006/relationships/tags" Target="../tags/tag162.xml"/><Relationship Id="rId4" Type="http://schemas.openxmlformats.org/officeDocument/2006/relationships/tags" Target="../tags/tag156.xml"/><Relationship Id="rId9" Type="http://schemas.openxmlformats.org/officeDocument/2006/relationships/tags" Target="../tags/tag161.xml"/><Relationship Id="rId14" Type="http://schemas.openxmlformats.org/officeDocument/2006/relationships/oleObject" Target="../embeddings/oleObject15.bin"/></Relationships>
</file>

<file path=ppt/slides/_rels/slide35.xml.rels><?xml version="1.0" encoding="UTF-8" standalone="yes"?>
<Relationships xmlns="http://schemas.openxmlformats.org/package/2006/relationships"><Relationship Id="rId8" Type="http://schemas.openxmlformats.org/officeDocument/2006/relationships/tags" Target="../tags/tag171.xml"/><Relationship Id="rId13" Type="http://schemas.openxmlformats.org/officeDocument/2006/relationships/slideLayout" Target="../slideLayouts/slideLayout1.xml"/><Relationship Id="rId3" Type="http://schemas.openxmlformats.org/officeDocument/2006/relationships/tags" Target="../tags/tag166.xml"/><Relationship Id="rId7" Type="http://schemas.openxmlformats.org/officeDocument/2006/relationships/tags" Target="../tags/tag170.xml"/><Relationship Id="rId12" Type="http://schemas.openxmlformats.org/officeDocument/2006/relationships/tags" Target="../tags/tag175.xml"/><Relationship Id="rId17" Type="http://schemas.openxmlformats.org/officeDocument/2006/relationships/chart" Target="../charts/chart35.xml"/><Relationship Id="rId2" Type="http://schemas.openxmlformats.org/officeDocument/2006/relationships/tags" Target="../tags/tag165.xml"/><Relationship Id="rId16" Type="http://schemas.openxmlformats.org/officeDocument/2006/relationships/image" Target="../media/image4.emf"/><Relationship Id="rId1" Type="http://schemas.openxmlformats.org/officeDocument/2006/relationships/vmlDrawing" Target="../drawings/vmlDrawing16.vml"/><Relationship Id="rId6" Type="http://schemas.openxmlformats.org/officeDocument/2006/relationships/tags" Target="../tags/tag169.xml"/><Relationship Id="rId11" Type="http://schemas.openxmlformats.org/officeDocument/2006/relationships/tags" Target="../tags/tag174.xml"/><Relationship Id="rId5" Type="http://schemas.openxmlformats.org/officeDocument/2006/relationships/tags" Target="../tags/tag168.xml"/><Relationship Id="rId15" Type="http://schemas.openxmlformats.org/officeDocument/2006/relationships/oleObject" Target="../embeddings/oleObject16.bin"/><Relationship Id="rId10" Type="http://schemas.openxmlformats.org/officeDocument/2006/relationships/tags" Target="../tags/tag173.xml"/><Relationship Id="rId4" Type="http://schemas.openxmlformats.org/officeDocument/2006/relationships/tags" Target="../tags/tag167.xml"/><Relationship Id="rId9" Type="http://schemas.openxmlformats.org/officeDocument/2006/relationships/tags" Target="../tags/tag172.xml"/><Relationship Id="rId14" Type="http://schemas.openxmlformats.org/officeDocument/2006/relationships/notesSlide" Target="../notesSlides/notesSlide15.xml"/></Relationships>
</file>

<file path=ppt/slides/_rels/slide36.xml.rels><?xml version="1.0" encoding="UTF-8" standalone="yes"?>
<Relationships xmlns="http://schemas.openxmlformats.org/package/2006/relationships"><Relationship Id="rId2" Type="http://schemas.openxmlformats.org/officeDocument/2006/relationships/chart" Target="../charts/chart36.xml"/><Relationship Id="rId1" Type="http://schemas.openxmlformats.org/officeDocument/2006/relationships/slideLayout" Target="../slideLayouts/slideLayout12.xml"/></Relationships>
</file>

<file path=ppt/slides/_rels/slide37.xml.rels><?xml version="1.0" encoding="UTF-8" standalone="yes"?>
<Relationships xmlns="http://schemas.openxmlformats.org/package/2006/relationships"><Relationship Id="rId2" Type="http://schemas.openxmlformats.org/officeDocument/2006/relationships/chart" Target="../charts/chart37.xml"/><Relationship Id="rId1" Type="http://schemas.openxmlformats.org/officeDocument/2006/relationships/slideLayout" Target="../slideLayouts/slideLayout12.xml"/></Relationships>
</file>

<file path=ppt/slides/_rels/slide38.xml.rels><?xml version="1.0" encoding="UTF-8" standalone="yes"?>
<Relationships xmlns="http://schemas.openxmlformats.org/package/2006/relationships"><Relationship Id="rId3" Type="http://schemas.openxmlformats.org/officeDocument/2006/relationships/chart" Target="../charts/chart38.xml"/><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39.xml.rels><?xml version="1.0" encoding="UTF-8" standalone="yes"?>
<Relationships xmlns="http://schemas.openxmlformats.org/package/2006/relationships"><Relationship Id="rId2" Type="http://schemas.openxmlformats.org/officeDocument/2006/relationships/chart" Target="../charts/chart39.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8" Type="http://schemas.openxmlformats.org/officeDocument/2006/relationships/tags" Target="../tags/tag7.xml"/><Relationship Id="rId13" Type="http://schemas.openxmlformats.org/officeDocument/2006/relationships/notesSlide" Target="../notesSlides/notesSlide4.xml"/><Relationship Id="rId3" Type="http://schemas.openxmlformats.org/officeDocument/2006/relationships/tags" Target="../tags/tag2.xml"/><Relationship Id="rId7" Type="http://schemas.openxmlformats.org/officeDocument/2006/relationships/tags" Target="../tags/tag6.xml"/><Relationship Id="rId12" Type="http://schemas.openxmlformats.org/officeDocument/2006/relationships/slideLayout" Target="../slideLayouts/slideLayout1.xml"/><Relationship Id="rId2" Type="http://schemas.openxmlformats.org/officeDocument/2006/relationships/tags" Target="../tags/tag1.xml"/><Relationship Id="rId16" Type="http://schemas.openxmlformats.org/officeDocument/2006/relationships/chart" Target="../charts/chart1.xml"/><Relationship Id="rId1" Type="http://schemas.openxmlformats.org/officeDocument/2006/relationships/vmlDrawing" Target="../drawings/vmlDrawing1.vml"/><Relationship Id="rId6" Type="http://schemas.openxmlformats.org/officeDocument/2006/relationships/tags" Target="../tags/tag5.xml"/><Relationship Id="rId11" Type="http://schemas.openxmlformats.org/officeDocument/2006/relationships/tags" Target="../tags/tag10.xml"/><Relationship Id="rId5" Type="http://schemas.openxmlformats.org/officeDocument/2006/relationships/tags" Target="../tags/tag4.xml"/><Relationship Id="rId15" Type="http://schemas.openxmlformats.org/officeDocument/2006/relationships/image" Target="../media/image4.emf"/><Relationship Id="rId10" Type="http://schemas.openxmlformats.org/officeDocument/2006/relationships/tags" Target="../tags/tag9.xml"/><Relationship Id="rId4" Type="http://schemas.openxmlformats.org/officeDocument/2006/relationships/tags" Target="../tags/tag3.xml"/><Relationship Id="rId9" Type="http://schemas.openxmlformats.org/officeDocument/2006/relationships/tags" Target="../tags/tag8.xml"/><Relationship Id="rId14" Type="http://schemas.openxmlformats.org/officeDocument/2006/relationships/oleObject" Target="../embeddings/oleObject1.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1"/>
          </p:nvPr>
        </p:nvSpPr>
        <p:spPr/>
        <p:txBody>
          <a:bodyPr>
            <a:normAutofit/>
          </a:bodyPr>
          <a:lstStyle/>
          <a:p>
            <a:r>
              <a:rPr lang="en-US" altLang="zh-CN" dirty="0"/>
              <a:t>GAIN·</a:t>
            </a:r>
            <a:r>
              <a:rPr lang="zh-CN" altLang="en-US" dirty="0"/>
              <a:t>指数分析</a:t>
            </a:r>
            <a:r>
              <a:rPr lang="en-US" altLang="zh-CN" dirty="0"/>
              <a:t>(</a:t>
            </a:r>
            <a:r>
              <a:rPr lang="en-US" altLang="zh-CN" dirty="0" smtClean="0"/>
              <a:t>2016.6</a:t>
            </a:r>
            <a:r>
              <a:rPr lang="zh-CN" altLang="en-US" dirty="0" smtClean="0"/>
              <a:t>月</a:t>
            </a:r>
            <a:r>
              <a:rPr lang="en-US" altLang="zh-CN" dirty="0" smtClean="0"/>
              <a:t>)</a:t>
            </a:r>
            <a:endParaRPr lang="en-US" altLang="zh-CN" dirty="0"/>
          </a:p>
        </p:txBody>
      </p:sp>
    </p:spTree>
    <p:extLst>
      <p:ext uri="{BB962C8B-B14F-4D97-AF65-F5344CB8AC3E}">
        <p14:creationId xmlns:p14="http://schemas.microsoft.com/office/powerpoint/2010/main" val="66663021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76" name="灯片编号占位符 19"/>
          <p:cNvSpPr>
            <a:spLocks noGrp="1"/>
          </p:cNvSpPr>
          <p:nvPr>
            <p:ph type="sldNum" sz="quarter" idx="12"/>
          </p:nvPr>
        </p:nvSpPr>
        <p:spPr bwMode="auto">
          <a:noFill/>
          <a:ln>
            <a:miter lim="800000"/>
            <a:headEnd/>
            <a:tailEnd/>
          </a:ln>
        </p:spPr>
        <p:txBody>
          <a:bodyPr vert="horz" wrap="square" lIns="91440" tIns="45720" rIns="91440" bIns="45720" numCol="1" anchorCtr="0" compatLnSpc="1">
            <a:prstTxWarp prst="textNoShape">
              <a:avLst/>
            </a:prstTxWarp>
          </a:bodyPr>
          <a:lstStyle/>
          <a:p>
            <a:fld id="{25AB1046-A2C1-43B8-A4E6-F044C2E719E0}" type="slidenum">
              <a:rPr lang="zh-CN" altLang="en-US" smtClean="0"/>
              <a:pPr/>
              <a:t>10</a:t>
            </a:fld>
            <a:endParaRPr lang="zh-CN" altLang="en-US" dirty="0" smtClean="0"/>
          </a:p>
        </p:txBody>
      </p:sp>
      <p:sp>
        <p:nvSpPr>
          <p:cNvPr id="2" name="标题 1"/>
          <p:cNvSpPr>
            <a:spLocks noGrp="1"/>
          </p:cNvSpPr>
          <p:nvPr>
            <p:ph type="title" idx="4294967295"/>
          </p:nvPr>
        </p:nvSpPr>
        <p:spPr>
          <a:xfrm>
            <a:off x="1187624" y="296651"/>
            <a:ext cx="5514851" cy="432011"/>
          </a:xfrm>
          <a:prstGeom prst="rect">
            <a:avLst/>
          </a:prstGeom>
          <a:noFill/>
        </p:spPr>
        <p:txBody>
          <a:bodyPr/>
          <a:lstStyle/>
          <a:p>
            <a:pPr>
              <a:defRPr/>
            </a:pPr>
            <a:r>
              <a:rPr lang="zh-CN" altLang="en-US" b="1" dirty="0">
                <a:solidFill>
                  <a:srgbClr val="075A77"/>
                </a:solidFill>
                <a:latin typeface="+mn-ea"/>
                <a:ea typeface="+mn-ea"/>
              </a:rPr>
              <a:t>指数解读</a:t>
            </a:r>
          </a:p>
        </p:txBody>
      </p:sp>
      <p:sp>
        <p:nvSpPr>
          <p:cNvPr id="16" name="Text Box 3"/>
          <p:cNvSpPr txBox="1">
            <a:spLocks noChangeArrowheads="1"/>
          </p:cNvSpPr>
          <p:nvPr/>
        </p:nvSpPr>
        <p:spPr bwMode="auto">
          <a:xfrm>
            <a:off x="395292" y="1700809"/>
            <a:ext cx="2016125" cy="251795"/>
          </a:xfrm>
          <a:prstGeom prst="rect">
            <a:avLst/>
          </a:prstGeom>
          <a:ln>
            <a:headEnd/>
            <a:tailEnd/>
          </a:ln>
        </p:spPr>
        <p:style>
          <a:lnRef idx="2">
            <a:schemeClr val="dk1"/>
          </a:lnRef>
          <a:fillRef idx="1">
            <a:schemeClr val="lt1"/>
          </a:fillRef>
          <a:effectRef idx="0">
            <a:schemeClr val="dk1"/>
          </a:effectRef>
          <a:fontRef idx="minor">
            <a:schemeClr val="dk1"/>
          </a:fontRef>
        </p:style>
        <p:txBody>
          <a:bodyPr wrap="square" lIns="18000" tIns="18000" rIns="18000" bIns="18000">
            <a:spAutoFit/>
          </a:bodyPr>
          <a:lstStyle/>
          <a:p>
            <a:pPr algn="ctr" fontAlgn="auto">
              <a:spcBef>
                <a:spcPct val="50000"/>
              </a:spcBef>
              <a:spcAft>
                <a:spcPts val="0"/>
              </a:spcAft>
              <a:defRPr/>
            </a:pPr>
            <a:r>
              <a:rPr lang="zh-CN" altLang="en-US" sz="1400" b="1" kern="0" dirty="0">
                <a:solidFill>
                  <a:prstClr val="black"/>
                </a:solidFill>
                <a:ea typeface="华文细黑" pitchFamily="2" charset="-122"/>
              </a:rPr>
              <a:t>各级别市场份额变化</a:t>
            </a:r>
          </a:p>
        </p:txBody>
      </p:sp>
      <p:sp>
        <p:nvSpPr>
          <p:cNvPr id="17" name="Rectangle 4"/>
          <p:cNvSpPr>
            <a:spLocks noChangeArrowheads="1"/>
          </p:cNvSpPr>
          <p:nvPr/>
        </p:nvSpPr>
        <p:spPr bwMode="auto">
          <a:xfrm>
            <a:off x="301628" y="4797152"/>
            <a:ext cx="3766316" cy="1728192"/>
          </a:xfrm>
          <a:prstGeom prst="rect">
            <a:avLst/>
          </a:prstGeom>
          <a:noFill/>
          <a:ln w="50800" algn="ctr">
            <a:noFill/>
            <a:prstDash val="sysDot"/>
            <a:miter lim="800000"/>
            <a:headEnd/>
            <a:tailEnd/>
          </a:ln>
        </p:spPr>
        <p:txBody>
          <a:bodyPr/>
          <a:lstStyle/>
          <a:p>
            <a:pPr marL="180975" indent="-180975" algn="l">
              <a:lnSpc>
                <a:spcPts val="2000"/>
              </a:lnSpc>
              <a:spcBef>
                <a:spcPts val="600"/>
              </a:spcBef>
              <a:buClr>
                <a:prstClr val="black"/>
              </a:buClr>
              <a:buSzPct val="70000"/>
              <a:buFont typeface="Wingdings" pitchFamily="2" charset="2"/>
              <a:buChar char="u"/>
              <a:defRPr/>
            </a:pPr>
            <a:r>
              <a:rPr lang="zh-CN" altLang="en-US" sz="1300" dirty="0" smtClean="0">
                <a:solidFill>
                  <a:srgbClr val="5F5F5F"/>
                </a:solidFill>
                <a:ea typeface="华文细黑" pitchFamily="2" charset="-122"/>
              </a:rPr>
              <a:t>本月部分级别市场价格变化差异显著，</a:t>
            </a:r>
            <a:r>
              <a:rPr lang="en-US" altLang="zh-CN" sz="1300" dirty="0" smtClean="0">
                <a:solidFill>
                  <a:srgbClr val="5F5F5F"/>
                </a:solidFill>
                <a:ea typeface="华文细黑" pitchFamily="2" charset="-122"/>
              </a:rPr>
              <a:t>A00</a:t>
            </a:r>
            <a:r>
              <a:rPr lang="zh-CN" altLang="en-US" sz="1300" dirty="0" smtClean="0">
                <a:solidFill>
                  <a:srgbClr val="5F5F5F"/>
                </a:solidFill>
                <a:ea typeface="华文细黑" pitchFamily="2" charset="-122"/>
              </a:rPr>
              <a:t>级、</a:t>
            </a:r>
            <a:r>
              <a:rPr lang="en-US" altLang="zh-CN" sz="1300" dirty="0" smtClean="0">
                <a:solidFill>
                  <a:srgbClr val="5F5F5F"/>
                </a:solidFill>
                <a:ea typeface="华文细黑" pitchFamily="2" charset="-122"/>
              </a:rPr>
              <a:t>B</a:t>
            </a:r>
            <a:r>
              <a:rPr lang="zh-CN" altLang="en-US" sz="1300" dirty="0" smtClean="0">
                <a:solidFill>
                  <a:srgbClr val="5F5F5F"/>
                </a:solidFill>
                <a:ea typeface="华文细黑" pitchFamily="2" charset="-122"/>
              </a:rPr>
              <a:t>级、</a:t>
            </a:r>
            <a:r>
              <a:rPr lang="en-US" altLang="zh-CN" sz="1300" dirty="0">
                <a:ea typeface="华文细黑" pitchFamily="2" charset="-122"/>
              </a:rPr>
              <a:t> </a:t>
            </a:r>
            <a:r>
              <a:rPr lang="en-US" altLang="zh-CN" sz="1300" dirty="0" smtClean="0">
                <a:ea typeface="华文细黑" pitchFamily="2" charset="-122"/>
              </a:rPr>
              <a:t>C</a:t>
            </a:r>
            <a:r>
              <a:rPr lang="zh-CN" altLang="en-US" sz="1300" dirty="0" smtClean="0">
                <a:solidFill>
                  <a:srgbClr val="5F5F5F"/>
                </a:solidFill>
                <a:ea typeface="华文细黑" pitchFamily="2" charset="-122"/>
              </a:rPr>
              <a:t>级、</a:t>
            </a:r>
            <a:r>
              <a:rPr lang="en-US" altLang="zh-CN" sz="1300" dirty="0" smtClean="0">
                <a:solidFill>
                  <a:srgbClr val="5F5F5F"/>
                </a:solidFill>
                <a:ea typeface="华文细黑" pitchFamily="2" charset="-122"/>
              </a:rPr>
              <a:t>MPV</a:t>
            </a:r>
            <a:r>
              <a:rPr lang="zh-CN" altLang="en-US" sz="1300" dirty="0" smtClean="0">
                <a:solidFill>
                  <a:srgbClr val="5F5F5F"/>
                </a:solidFill>
                <a:ea typeface="华文细黑" pitchFamily="2" charset="-122"/>
              </a:rPr>
              <a:t>级别</a:t>
            </a:r>
            <a:r>
              <a:rPr lang="zh-CN" altLang="en-US" sz="1300" dirty="0" smtClean="0">
                <a:ea typeface="华文细黑" pitchFamily="2" charset="-122"/>
              </a:rPr>
              <a:t>均价环比下降；而</a:t>
            </a:r>
            <a:r>
              <a:rPr lang="en-US" altLang="zh-CN" sz="1300" dirty="0" smtClean="0">
                <a:ea typeface="华文细黑" pitchFamily="2" charset="-122"/>
              </a:rPr>
              <a:t>A0</a:t>
            </a:r>
            <a:r>
              <a:rPr lang="zh-CN" altLang="en-US" sz="1300" dirty="0" smtClean="0">
                <a:ea typeface="华文细黑" pitchFamily="2" charset="-122"/>
              </a:rPr>
              <a:t>级、</a:t>
            </a:r>
            <a:r>
              <a:rPr lang="en-US" altLang="zh-CN" sz="1300" dirty="0">
                <a:ea typeface="华文细黑" pitchFamily="2" charset="-122"/>
              </a:rPr>
              <a:t>A</a:t>
            </a:r>
            <a:r>
              <a:rPr lang="zh-CN" altLang="en-US" sz="1300" dirty="0" smtClean="0">
                <a:solidFill>
                  <a:srgbClr val="5F5F5F"/>
                </a:solidFill>
                <a:ea typeface="华文细黑" pitchFamily="2" charset="-122"/>
              </a:rPr>
              <a:t>级、</a:t>
            </a:r>
            <a:r>
              <a:rPr lang="en-US" altLang="zh-CN" sz="1300" dirty="0" smtClean="0">
                <a:solidFill>
                  <a:srgbClr val="5F5F5F"/>
                </a:solidFill>
                <a:ea typeface="华文细黑" pitchFamily="2" charset="-122"/>
              </a:rPr>
              <a:t>SUV</a:t>
            </a:r>
            <a:r>
              <a:rPr lang="zh-CN" altLang="en-US" sz="1300" dirty="0" smtClean="0">
                <a:solidFill>
                  <a:srgbClr val="5F5F5F"/>
                </a:solidFill>
                <a:ea typeface="华文细黑" pitchFamily="2" charset="-122"/>
              </a:rPr>
              <a:t>级别均价呈现</a:t>
            </a:r>
            <a:r>
              <a:rPr lang="zh-CN" altLang="en-US" sz="1300" dirty="0">
                <a:solidFill>
                  <a:srgbClr val="5F5F5F"/>
                </a:solidFill>
                <a:ea typeface="华文细黑" pitchFamily="2" charset="-122"/>
              </a:rPr>
              <a:t>环</a:t>
            </a:r>
            <a:r>
              <a:rPr lang="zh-CN" altLang="en-US" sz="1300" dirty="0" smtClean="0">
                <a:solidFill>
                  <a:srgbClr val="5F5F5F"/>
                </a:solidFill>
                <a:ea typeface="华文细黑" pitchFamily="2" charset="-122"/>
              </a:rPr>
              <a:t>比上升趋势。</a:t>
            </a:r>
            <a:endParaRPr lang="en-US" altLang="zh-CN" sz="1300" dirty="0" smtClean="0">
              <a:solidFill>
                <a:srgbClr val="5F5F5F"/>
              </a:solidFill>
              <a:ea typeface="华文细黑" pitchFamily="2" charset="-122"/>
            </a:endParaRPr>
          </a:p>
          <a:p>
            <a:pPr algn="l">
              <a:lnSpc>
                <a:spcPts val="2000"/>
              </a:lnSpc>
              <a:spcBef>
                <a:spcPts val="600"/>
              </a:spcBef>
              <a:buClr>
                <a:prstClr val="black"/>
              </a:buClr>
              <a:buSzPct val="70000"/>
              <a:defRPr/>
            </a:pPr>
            <a:endParaRPr lang="en-US" altLang="zh-CN" sz="1300" dirty="0" smtClean="0">
              <a:solidFill>
                <a:prstClr val="black"/>
              </a:solidFill>
              <a:ea typeface="华文细黑" pitchFamily="2" charset="-122"/>
            </a:endParaRPr>
          </a:p>
        </p:txBody>
      </p:sp>
      <p:sp>
        <p:nvSpPr>
          <p:cNvPr id="19" name="Text Box 8"/>
          <p:cNvSpPr txBox="1">
            <a:spLocks noChangeArrowheads="1"/>
          </p:cNvSpPr>
          <p:nvPr/>
        </p:nvSpPr>
        <p:spPr bwMode="auto">
          <a:xfrm>
            <a:off x="395292" y="4392126"/>
            <a:ext cx="2016125" cy="251795"/>
          </a:xfrm>
          <a:prstGeom prst="rect">
            <a:avLst/>
          </a:prstGeom>
          <a:ln>
            <a:headEnd/>
            <a:tailEnd/>
          </a:ln>
        </p:spPr>
        <p:style>
          <a:lnRef idx="2">
            <a:schemeClr val="dk1"/>
          </a:lnRef>
          <a:fillRef idx="1">
            <a:schemeClr val="lt1"/>
          </a:fillRef>
          <a:effectRef idx="0">
            <a:schemeClr val="dk1"/>
          </a:effectRef>
          <a:fontRef idx="minor">
            <a:schemeClr val="dk1"/>
          </a:fontRef>
        </p:style>
        <p:txBody>
          <a:bodyPr lIns="18000" tIns="18000" rIns="18000" bIns="18000">
            <a:spAutoFit/>
          </a:bodyPr>
          <a:lstStyle/>
          <a:p>
            <a:pPr algn="ctr" fontAlgn="auto">
              <a:spcBef>
                <a:spcPct val="50000"/>
              </a:spcBef>
              <a:spcAft>
                <a:spcPts val="0"/>
              </a:spcAft>
              <a:buFont typeface="Arial" charset="0"/>
              <a:buNone/>
              <a:defRPr/>
            </a:pPr>
            <a:r>
              <a:rPr lang="zh-CN" altLang="en-US" sz="1400" b="1" kern="0" dirty="0">
                <a:solidFill>
                  <a:prstClr val="black"/>
                </a:solidFill>
                <a:ea typeface="华文细黑" pitchFamily="2" charset="-122"/>
              </a:rPr>
              <a:t>各级别市场价格变化</a:t>
            </a:r>
          </a:p>
        </p:txBody>
      </p:sp>
      <p:sp>
        <p:nvSpPr>
          <p:cNvPr id="21" name="Text Box 11"/>
          <p:cNvSpPr txBox="1">
            <a:spLocks noChangeArrowheads="1"/>
          </p:cNvSpPr>
          <p:nvPr/>
        </p:nvSpPr>
        <p:spPr bwMode="auto">
          <a:xfrm>
            <a:off x="5514851" y="4214636"/>
            <a:ext cx="2016125" cy="240066"/>
          </a:xfrm>
          <a:prstGeom prst="rect">
            <a:avLst/>
          </a:prstGeom>
          <a:noFill/>
          <a:ln w="19050" algn="ctr">
            <a:solidFill>
              <a:srgbClr val="C0C0C0"/>
            </a:solidFill>
            <a:prstDash val="sysDot"/>
            <a:miter lim="800000"/>
            <a:headEnd/>
            <a:tailEnd/>
          </a:ln>
        </p:spPr>
        <p:txBody>
          <a:bodyPr anchor="ctr">
            <a:spAutoFit/>
          </a:bodyPr>
          <a:lstStyle/>
          <a:p>
            <a:pPr algn="ctr" eaLnBrk="0" hangingPunct="0">
              <a:lnSpc>
                <a:spcPct val="80000"/>
              </a:lnSpc>
              <a:spcBef>
                <a:spcPct val="50000"/>
              </a:spcBef>
              <a:buFont typeface="Arial" charset="0"/>
              <a:buNone/>
              <a:defRPr/>
            </a:pPr>
            <a:r>
              <a:rPr lang="zh-CN" altLang="en-US" sz="1200" b="1" dirty="0">
                <a:solidFill>
                  <a:prstClr val="black"/>
                </a:solidFill>
                <a:effectLst>
                  <a:outerShdw blurRad="38100" dist="38100" dir="2700000" algn="tl">
                    <a:srgbClr val="C0C0C0"/>
                  </a:outerShdw>
                </a:effectLst>
                <a:latin typeface="Calibri"/>
                <a:ea typeface="华文细黑" pitchFamily="2" charset="-122"/>
              </a:rPr>
              <a:t>各级别市场均价环比变化</a:t>
            </a:r>
          </a:p>
        </p:txBody>
      </p:sp>
      <p:sp>
        <p:nvSpPr>
          <p:cNvPr id="23" name="Text Box 68"/>
          <p:cNvSpPr txBox="1">
            <a:spLocks noChangeArrowheads="1"/>
          </p:cNvSpPr>
          <p:nvPr/>
        </p:nvSpPr>
        <p:spPr bwMode="auto">
          <a:xfrm>
            <a:off x="8662673" y="4518024"/>
            <a:ext cx="295466" cy="719139"/>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900" b="1" dirty="0">
                <a:solidFill>
                  <a:prstClr val="black"/>
                </a:solidFill>
                <a:latin typeface="Calibri"/>
                <a:ea typeface="华文细黑" pitchFamily="2" charset="-122"/>
              </a:rPr>
              <a:t>均价上升</a:t>
            </a:r>
          </a:p>
        </p:txBody>
      </p:sp>
      <p:sp>
        <p:nvSpPr>
          <p:cNvPr id="24" name="Text Box 69"/>
          <p:cNvSpPr txBox="1">
            <a:spLocks noChangeArrowheads="1"/>
          </p:cNvSpPr>
          <p:nvPr/>
        </p:nvSpPr>
        <p:spPr bwMode="auto">
          <a:xfrm>
            <a:off x="8641323" y="5357818"/>
            <a:ext cx="323165" cy="719137"/>
          </a:xfrm>
          <a:prstGeom prst="rect">
            <a:avLst/>
          </a:prstGeom>
          <a:noFill/>
          <a:ln w="12700" algn="ctr">
            <a:noFill/>
            <a:miter lim="800000"/>
            <a:headEnd/>
            <a:tailEnd/>
          </a:ln>
        </p:spPr>
        <p:txBody>
          <a:bodyPr vert="eaVert">
            <a:spAutoFit/>
          </a:bodyPr>
          <a:lstStyle/>
          <a:p>
            <a:pPr algn="ctr" fontAlgn="auto">
              <a:spcBef>
                <a:spcPct val="50000"/>
              </a:spcBef>
              <a:spcAft>
                <a:spcPts val="0"/>
              </a:spcAft>
              <a:defRPr/>
            </a:pPr>
            <a:r>
              <a:rPr lang="zh-CN" altLang="en-US" sz="900" b="1" kern="0">
                <a:solidFill>
                  <a:prstClr val="black"/>
                </a:solidFill>
                <a:latin typeface="Calibri"/>
                <a:ea typeface="华文细黑" pitchFamily="2" charset="-122"/>
              </a:rPr>
              <a:t>均价下降</a:t>
            </a:r>
          </a:p>
        </p:txBody>
      </p:sp>
      <p:sp>
        <p:nvSpPr>
          <p:cNvPr id="25" name="AutoShape 44"/>
          <p:cNvSpPr>
            <a:spLocks noChangeArrowheads="1"/>
          </p:cNvSpPr>
          <p:nvPr/>
        </p:nvSpPr>
        <p:spPr bwMode="auto">
          <a:xfrm>
            <a:off x="8585679" y="4484676"/>
            <a:ext cx="153987" cy="739775"/>
          </a:xfrm>
          <a:prstGeom prst="upArrow">
            <a:avLst>
              <a:gd name="adj1" fmla="val 50000"/>
              <a:gd name="adj2" fmla="val 150798"/>
            </a:avLst>
          </a:prstGeom>
          <a:solidFill>
            <a:srgbClr val="275C9D"/>
          </a:solidFill>
          <a:ln>
            <a:noFill/>
            <a:headEnd/>
            <a:tailEnd/>
          </a:ln>
          <a:effectLst>
            <a:outerShdw dist="17780" dir="2700000" algn="ctr" rotWithShape="0">
              <a:srgbClr val="808080">
                <a:alpha val="43000"/>
              </a:srgbClr>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solidFill>
                <a:prstClr val="black"/>
              </a:solidFill>
              <a:ea typeface="华文细黑" pitchFamily="2" charset="-122"/>
            </a:endParaRPr>
          </a:p>
        </p:txBody>
      </p:sp>
      <p:sp>
        <p:nvSpPr>
          <p:cNvPr id="26" name="AutoShape 45"/>
          <p:cNvSpPr>
            <a:spLocks noChangeArrowheads="1"/>
          </p:cNvSpPr>
          <p:nvPr/>
        </p:nvSpPr>
        <p:spPr bwMode="auto">
          <a:xfrm rot="10800000">
            <a:off x="8585679" y="5347498"/>
            <a:ext cx="173037" cy="739775"/>
          </a:xfrm>
          <a:prstGeom prst="upArrow">
            <a:avLst>
              <a:gd name="adj1" fmla="val 50000"/>
              <a:gd name="adj2" fmla="val 124342"/>
            </a:avLst>
          </a:prstGeom>
          <a:solidFill>
            <a:srgbClr val="BFBFBF"/>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solidFill>
                <a:prstClr val="black"/>
              </a:solidFill>
              <a:ea typeface="华文细黑" pitchFamily="2" charset="-122"/>
            </a:endParaRPr>
          </a:p>
        </p:txBody>
      </p:sp>
      <p:sp>
        <p:nvSpPr>
          <p:cNvPr id="27" name="Text Box 11"/>
          <p:cNvSpPr txBox="1">
            <a:spLocks noChangeArrowheads="1"/>
          </p:cNvSpPr>
          <p:nvPr/>
        </p:nvSpPr>
        <p:spPr bwMode="auto">
          <a:xfrm>
            <a:off x="5473576" y="1573036"/>
            <a:ext cx="2016125" cy="240066"/>
          </a:xfrm>
          <a:prstGeom prst="rect">
            <a:avLst/>
          </a:prstGeom>
          <a:noFill/>
          <a:ln w="19050" algn="ctr">
            <a:solidFill>
              <a:srgbClr val="C0C0C0"/>
            </a:solidFill>
            <a:prstDash val="sysDot"/>
            <a:miter lim="800000"/>
            <a:headEnd/>
            <a:tailEnd/>
          </a:ln>
        </p:spPr>
        <p:txBody>
          <a:bodyPr anchor="ctr">
            <a:spAutoFit/>
          </a:bodyPr>
          <a:lstStyle/>
          <a:p>
            <a:pPr algn="ctr" eaLnBrk="0" hangingPunct="0">
              <a:lnSpc>
                <a:spcPct val="80000"/>
              </a:lnSpc>
              <a:spcBef>
                <a:spcPct val="50000"/>
              </a:spcBef>
              <a:buFont typeface="Arial" charset="0"/>
              <a:buNone/>
              <a:defRPr/>
            </a:pPr>
            <a:r>
              <a:rPr lang="zh-CN" altLang="en-US" sz="1200" b="1" dirty="0">
                <a:solidFill>
                  <a:prstClr val="black"/>
                </a:solidFill>
                <a:effectLst>
                  <a:outerShdw blurRad="38100" dist="38100" dir="2700000" algn="tl">
                    <a:srgbClr val="C0C0C0"/>
                  </a:outerShdw>
                </a:effectLst>
                <a:ea typeface="华文细黑" pitchFamily="2" charset="-122"/>
              </a:rPr>
              <a:t>各级别市场份额变化</a:t>
            </a:r>
          </a:p>
        </p:txBody>
      </p:sp>
      <p:sp>
        <p:nvSpPr>
          <p:cNvPr id="28" name="Rectangle 7"/>
          <p:cNvSpPr>
            <a:spLocks noChangeArrowheads="1"/>
          </p:cNvSpPr>
          <p:nvPr/>
        </p:nvSpPr>
        <p:spPr bwMode="auto">
          <a:xfrm>
            <a:off x="198064" y="2060848"/>
            <a:ext cx="3797674" cy="1944216"/>
          </a:xfrm>
          <a:prstGeom prst="rect">
            <a:avLst/>
          </a:prstGeom>
          <a:noFill/>
          <a:ln w="50800" algn="ctr">
            <a:noFill/>
            <a:prstDash val="sysDot"/>
            <a:miter lim="800000"/>
            <a:headEnd/>
            <a:tailEnd/>
          </a:ln>
        </p:spPr>
        <p:txBody>
          <a:bodyPr/>
          <a:lstStyle/>
          <a:p>
            <a:pPr marL="180975" indent="-180975" algn="l">
              <a:lnSpc>
                <a:spcPts val="2000"/>
              </a:lnSpc>
              <a:spcBef>
                <a:spcPts val="300"/>
              </a:spcBef>
              <a:buClr>
                <a:prstClr val="black"/>
              </a:buClr>
              <a:buSzPct val="70000"/>
              <a:buFont typeface="Wingdings" pitchFamily="2" charset="2"/>
              <a:buChar char="u"/>
            </a:pPr>
            <a:r>
              <a:rPr lang="zh-CN" altLang="en-US" sz="1300" dirty="0">
                <a:solidFill>
                  <a:srgbClr val="5F5F5F"/>
                </a:solidFill>
                <a:ea typeface="华文细黑" pitchFamily="2" charset="-122"/>
              </a:rPr>
              <a:t>从销量绝对值的变化上看</a:t>
            </a:r>
            <a:r>
              <a:rPr lang="zh-CN" altLang="en-US" sz="1300" dirty="0" smtClean="0">
                <a:solidFill>
                  <a:srgbClr val="5F5F5F"/>
                </a:solidFill>
                <a:ea typeface="华文细黑" pitchFamily="2" charset="-122"/>
              </a:rPr>
              <a:t>，</a:t>
            </a:r>
            <a:r>
              <a:rPr lang="zh-CN" altLang="en-US" sz="1300" dirty="0" smtClean="0">
                <a:ea typeface="华文细黑" pitchFamily="2" charset="-122"/>
              </a:rPr>
              <a:t>本月</a:t>
            </a:r>
            <a:r>
              <a:rPr lang="zh-CN" altLang="en-US" sz="1300" dirty="0">
                <a:ea typeface="华文细黑" pitchFamily="2" charset="-122"/>
              </a:rPr>
              <a:t>级别</a:t>
            </a:r>
            <a:r>
              <a:rPr lang="zh-CN" altLang="en-US" sz="1300" dirty="0" smtClean="0">
                <a:ea typeface="华文细黑" pitchFamily="2" charset="-122"/>
              </a:rPr>
              <a:t>销量呈上涨趋势的有</a:t>
            </a:r>
            <a:r>
              <a:rPr lang="en-US" altLang="zh-CN" sz="1300" dirty="0" smtClean="0">
                <a:ea typeface="华文细黑" pitchFamily="2" charset="-122"/>
              </a:rPr>
              <a:t>A0</a:t>
            </a:r>
            <a:r>
              <a:rPr lang="zh-CN" altLang="en-US" sz="1300" dirty="0">
                <a:ea typeface="华文细黑" pitchFamily="2" charset="-122"/>
              </a:rPr>
              <a:t>级、</a:t>
            </a:r>
            <a:r>
              <a:rPr lang="en-US" altLang="zh-CN" sz="1300" dirty="0">
                <a:ea typeface="华文细黑" pitchFamily="2" charset="-122"/>
              </a:rPr>
              <a:t>A</a:t>
            </a:r>
            <a:r>
              <a:rPr lang="zh-CN" altLang="en-US" sz="1300" dirty="0">
                <a:ea typeface="华文细黑" pitchFamily="2" charset="-122"/>
              </a:rPr>
              <a:t>级、</a:t>
            </a:r>
            <a:r>
              <a:rPr lang="en-US" altLang="zh-CN" sz="1300" dirty="0">
                <a:ea typeface="华文细黑" pitchFamily="2" charset="-122"/>
              </a:rPr>
              <a:t>B</a:t>
            </a:r>
            <a:r>
              <a:rPr lang="zh-CN" altLang="en-US" sz="1300" dirty="0">
                <a:ea typeface="华文细黑" pitchFamily="2" charset="-122"/>
              </a:rPr>
              <a:t>级、</a:t>
            </a:r>
            <a:r>
              <a:rPr lang="en-US" altLang="zh-CN" sz="1300" dirty="0">
                <a:ea typeface="华文细黑" pitchFamily="2" charset="-122"/>
              </a:rPr>
              <a:t>C</a:t>
            </a:r>
            <a:r>
              <a:rPr lang="zh-CN" altLang="en-US" sz="1300" dirty="0" smtClean="0">
                <a:ea typeface="华文细黑" pitchFamily="2" charset="-122"/>
              </a:rPr>
              <a:t>级 ；而</a:t>
            </a:r>
            <a:r>
              <a:rPr lang="en-US" altLang="zh-CN" sz="1300" dirty="0" smtClean="0">
                <a:ea typeface="华文细黑" pitchFamily="2" charset="-122"/>
              </a:rPr>
              <a:t>A00</a:t>
            </a:r>
            <a:r>
              <a:rPr lang="zh-CN" altLang="en-US" sz="1300" dirty="0" smtClean="0">
                <a:ea typeface="华文细黑" pitchFamily="2" charset="-122"/>
              </a:rPr>
              <a:t>级、</a:t>
            </a:r>
            <a:r>
              <a:rPr lang="en-US" altLang="zh-CN" sz="1300" dirty="0">
                <a:ea typeface="华文细黑" pitchFamily="2" charset="-122"/>
              </a:rPr>
              <a:t>MPV</a:t>
            </a:r>
            <a:r>
              <a:rPr lang="zh-CN" altLang="en-US" sz="1300" dirty="0" smtClean="0">
                <a:ea typeface="华文细黑" pitchFamily="2" charset="-122"/>
              </a:rPr>
              <a:t>级、</a:t>
            </a:r>
            <a:r>
              <a:rPr lang="en-US" altLang="zh-CN" sz="1300" dirty="0">
                <a:ea typeface="华文细黑" pitchFamily="2" charset="-122"/>
              </a:rPr>
              <a:t>SUV</a:t>
            </a:r>
            <a:r>
              <a:rPr lang="zh-CN" altLang="en-US" sz="1300" dirty="0" smtClean="0">
                <a:ea typeface="华文细黑" pitchFamily="2" charset="-122"/>
              </a:rPr>
              <a:t>级则呈</a:t>
            </a:r>
            <a:r>
              <a:rPr lang="zh-CN" altLang="en-US" sz="1300" dirty="0">
                <a:ea typeface="华文细黑" pitchFamily="2" charset="-122"/>
              </a:rPr>
              <a:t>下滑</a:t>
            </a:r>
            <a:r>
              <a:rPr lang="zh-CN" altLang="en-US" sz="1300" dirty="0" smtClean="0">
                <a:ea typeface="华文细黑" pitchFamily="2" charset="-122"/>
              </a:rPr>
              <a:t>趋势</a:t>
            </a:r>
            <a:r>
              <a:rPr lang="zh-CN" altLang="en-US" sz="1300" dirty="0">
                <a:ea typeface="华文细黑" pitchFamily="2" charset="-122"/>
              </a:rPr>
              <a:t>。</a:t>
            </a:r>
            <a:endParaRPr lang="en-US" altLang="zh-CN" sz="1300" dirty="0" smtClean="0">
              <a:ea typeface="华文细黑" pitchFamily="2" charset="-122"/>
            </a:endParaRPr>
          </a:p>
          <a:p>
            <a:pPr marL="180975" indent="-180975" algn="l">
              <a:lnSpc>
                <a:spcPts val="2000"/>
              </a:lnSpc>
              <a:spcBef>
                <a:spcPts val="300"/>
              </a:spcBef>
              <a:buClr>
                <a:prstClr val="black"/>
              </a:buClr>
              <a:buSzPct val="70000"/>
              <a:buFont typeface="Wingdings" pitchFamily="2" charset="2"/>
              <a:buChar char="u"/>
            </a:pPr>
            <a:r>
              <a:rPr lang="zh-CN" altLang="en-US" sz="1300" dirty="0" smtClean="0">
                <a:solidFill>
                  <a:srgbClr val="5F5F5F"/>
                </a:solidFill>
                <a:ea typeface="华文细黑" pitchFamily="2" charset="-122"/>
                <a:cs typeface="Arial" charset="0"/>
              </a:rPr>
              <a:t>从</a:t>
            </a:r>
            <a:r>
              <a:rPr lang="zh-CN" altLang="en-US" sz="1300" dirty="0">
                <a:solidFill>
                  <a:srgbClr val="5F5F5F"/>
                </a:solidFill>
                <a:ea typeface="华文细黑" pitchFamily="2" charset="-122"/>
                <a:cs typeface="Arial" charset="0"/>
              </a:rPr>
              <a:t>市场</a:t>
            </a:r>
            <a:r>
              <a:rPr lang="zh-CN" altLang="en-US" sz="1300" dirty="0" smtClean="0">
                <a:solidFill>
                  <a:srgbClr val="5F5F5F"/>
                </a:solidFill>
                <a:ea typeface="华文细黑" pitchFamily="2" charset="-122"/>
                <a:cs typeface="Arial" charset="0"/>
              </a:rPr>
              <a:t>份额的变化上来看，本月</a:t>
            </a:r>
            <a:r>
              <a:rPr lang="en-US" altLang="zh-CN" sz="1300" dirty="0" smtClean="0">
                <a:solidFill>
                  <a:srgbClr val="5F5F5F"/>
                </a:solidFill>
                <a:ea typeface="华文细黑" pitchFamily="2" charset="-122"/>
              </a:rPr>
              <a:t>A0</a:t>
            </a:r>
            <a:r>
              <a:rPr lang="zh-CN" altLang="en-US" sz="1300" dirty="0" smtClean="0">
                <a:solidFill>
                  <a:srgbClr val="5F5F5F"/>
                </a:solidFill>
                <a:ea typeface="华文细黑" pitchFamily="2" charset="-122"/>
              </a:rPr>
              <a:t>级、</a:t>
            </a:r>
            <a:r>
              <a:rPr lang="en-US" altLang="zh-CN" sz="1300" dirty="0" smtClean="0">
                <a:solidFill>
                  <a:srgbClr val="5F5F5F"/>
                </a:solidFill>
                <a:ea typeface="华文细黑" pitchFamily="2" charset="-122"/>
              </a:rPr>
              <a:t>A</a:t>
            </a:r>
            <a:r>
              <a:rPr lang="zh-CN" altLang="en-US" sz="1300" dirty="0" smtClean="0">
                <a:solidFill>
                  <a:srgbClr val="5F5F5F"/>
                </a:solidFill>
                <a:ea typeface="华文细黑" pitchFamily="2" charset="-122"/>
              </a:rPr>
              <a:t>级、</a:t>
            </a:r>
            <a:r>
              <a:rPr lang="en-US" altLang="zh-CN" sz="1300" dirty="0" smtClean="0">
                <a:solidFill>
                  <a:srgbClr val="5F5F5F"/>
                </a:solidFill>
                <a:ea typeface="华文细黑" pitchFamily="2" charset="-122"/>
              </a:rPr>
              <a:t>B</a:t>
            </a:r>
            <a:r>
              <a:rPr lang="zh-CN" altLang="en-US" sz="1300" dirty="0" smtClean="0">
                <a:solidFill>
                  <a:srgbClr val="5F5F5F"/>
                </a:solidFill>
                <a:ea typeface="华文细黑" pitchFamily="2" charset="-122"/>
              </a:rPr>
              <a:t>级、</a:t>
            </a:r>
            <a:r>
              <a:rPr lang="en-US" altLang="zh-CN" sz="1300" dirty="0" smtClean="0">
                <a:solidFill>
                  <a:srgbClr val="5F5F5F"/>
                </a:solidFill>
                <a:ea typeface="华文细黑" pitchFamily="2" charset="-122"/>
              </a:rPr>
              <a:t>C</a:t>
            </a:r>
            <a:r>
              <a:rPr lang="zh-CN" altLang="en-US" sz="1300" dirty="0" smtClean="0">
                <a:solidFill>
                  <a:srgbClr val="5F5F5F"/>
                </a:solidFill>
                <a:ea typeface="华文细黑" pitchFamily="2" charset="-122"/>
              </a:rPr>
              <a:t>级份额上升</a:t>
            </a:r>
            <a:r>
              <a:rPr lang="zh-CN" altLang="en-US" sz="1300" dirty="0" smtClean="0">
                <a:solidFill>
                  <a:srgbClr val="5F5F5F"/>
                </a:solidFill>
                <a:ea typeface="华文细黑" pitchFamily="2" charset="-122"/>
                <a:cs typeface="Arial" charset="0"/>
              </a:rPr>
              <a:t>，分别增加</a:t>
            </a:r>
            <a:r>
              <a:rPr lang="en-US" altLang="zh-CN" sz="1300" dirty="0" smtClean="0">
                <a:solidFill>
                  <a:srgbClr val="5F5F5F"/>
                </a:solidFill>
                <a:ea typeface="华文细黑" pitchFamily="2" charset="-122"/>
                <a:cs typeface="Arial" charset="0"/>
              </a:rPr>
              <a:t>0.1%</a:t>
            </a:r>
            <a:r>
              <a:rPr lang="zh-CN" altLang="en-US" sz="1300" dirty="0" smtClean="0">
                <a:solidFill>
                  <a:srgbClr val="5F5F5F"/>
                </a:solidFill>
                <a:ea typeface="华文细黑" pitchFamily="2" charset="-122"/>
                <a:cs typeface="Arial" charset="0"/>
              </a:rPr>
              <a:t>、</a:t>
            </a:r>
            <a:r>
              <a:rPr lang="en-US" altLang="zh-CN" sz="1300" dirty="0" smtClean="0">
                <a:solidFill>
                  <a:srgbClr val="5F5F5F"/>
                </a:solidFill>
                <a:ea typeface="华文细黑" pitchFamily="2" charset="-122"/>
                <a:cs typeface="Arial" charset="0"/>
              </a:rPr>
              <a:t>1.9%</a:t>
            </a:r>
            <a:r>
              <a:rPr lang="zh-CN" altLang="en-US" sz="1300" dirty="0" smtClean="0">
                <a:solidFill>
                  <a:srgbClr val="5F5F5F"/>
                </a:solidFill>
                <a:ea typeface="华文细黑" pitchFamily="2" charset="-122"/>
                <a:cs typeface="Arial" charset="0"/>
              </a:rPr>
              <a:t>、</a:t>
            </a:r>
            <a:r>
              <a:rPr lang="en-US" altLang="zh-CN" sz="1300" dirty="0" smtClean="0">
                <a:solidFill>
                  <a:srgbClr val="5F5F5F"/>
                </a:solidFill>
                <a:ea typeface="华文细黑" pitchFamily="2" charset="-122"/>
                <a:cs typeface="Arial" charset="0"/>
              </a:rPr>
              <a:t>0.2%</a:t>
            </a:r>
            <a:r>
              <a:rPr lang="zh-CN" altLang="en-US" sz="1300" dirty="0" smtClean="0">
                <a:solidFill>
                  <a:srgbClr val="5F5F5F"/>
                </a:solidFill>
                <a:ea typeface="华文细黑" pitchFamily="2" charset="-122"/>
                <a:cs typeface="Arial" charset="0"/>
              </a:rPr>
              <a:t> 、</a:t>
            </a:r>
            <a:r>
              <a:rPr lang="en-US" altLang="zh-CN" sz="1300" dirty="0" smtClean="0">
                <a:solidFill>
                  <a:srgbClr val="5F5F5F"/>
                </a:solidFill>
                <a:ea typeface="华文细黑" pitchFamily="2" charset="-122"/>
                <a:cs typeface="Arial" charset="0"/>
              </a:rPr>
              <a:t>0.1%</a:t>
            </a:r>
            <a:r>
              <a:rPr lang="zh-CN" altLang="en-US" sz="1300" dirty="0" smtClean="0">
                <a:solidFill>
                  <a:srgbClr val="5F5F5F"/>
                </a:solidFill>
                <a:ea typeface="华文细黑" pitchFamily="2" charset="-122"/>
                <a:cs typeface="Arial" charset="0"/>
              </a:rPr>
              <a:t>；而</a:t>
            </a:r>
            <a:r>
              <a:rPr lang="en-US" altLang="zh-CN" sz="1300" dirty="0" smtClean="0">
                <a:solidFill>
                  <a:srgbClr val="5F5F5F"/>
                </a:solidFill>
                <a:ea typeface="华文细黑" pitchFamily="2" charset="-122"/>
              </a:rPr>
              <a:t>A00</a:t>
            </a:r>
            <a:r>
              <a:rPr lang="zh-CN" altLang="en-US" sz="1300" dirty="0" smtClean="0">
                <a:solidFill>
                  <a:srgbClr val="5F5F5F"/>
                </a:solidFill>
                <a:ea typeface="华文细黑" pitchFamily="2" charset="-122"/>
              </a:rPr>
              <a:t>级</a:t>
            </a:r>
            <a:r>
              <a:rPr lang="zh-CN" altLang="en-US" sz="1300" dirty="0">
                <a:solidFill>
                  <a:srgbClr val="5F5F5F"/>
                </a:solidFill>
                <a:ea typeface="华文细黑" pitchFamily="2" charset="-122"/>
              </a:rPr>
              <a:t>、</a:t>
            </a:r>
            <a:r>
              <a:rPr lang="en-US" altLang="zh-CN" sz="1300" dirty="0" smtClean="0">
                <a:solidFill>
                  <a:srgbClr val="5F5F5F"/>
                </a:solidFill>
                <a:ea typeface="华文细黑" pitchFamily="2" charset="-122"/>
              </a:rPr>
              <a:t>MPV</a:t>
            </a:r>
            <a:r>
              <a:rPr lang="zh-CN" altLang="en-US" sz="1300" dirty="0" smtClean="0">
                <a:solidFill>
                  <a:srgbClr val="5F5F5F"/>
                </a:solidFill>
                <a:ea typeface="华文细黑" pitchFamily="2" charset="-122"/>
              </a:rPr>
              <a:t>级别、</a:t>
            </a:r>
            <a:r>
              <a:rPr lang="en-US" altLang="zh-CN" sz="1300" dirty="0" smtClean="0">
                <a:solidFill>
                  <a:srgbClr val="5F5F5F"/>
                </a:solidFill>
                <a:ea typeface="华文细黑" pitchFamily="2" charset="-122"/>
              </a:rPr>
              <a:t>SUV</a:t>
            </a:r>
            <a:r>
              <a:rPr lang="zh-CN" altLang="en-US" sz="1300" dirty="0" smtClean="0">
                <a:solidFill>
                  <a:srgbClr val="5F5F5F"/>
                </a:solidFill>
                <a:ea typeface="华文细黑" pitchFamily="2" charset="-122"/>
              </a:rPr>
              <a:t>级别份额则出现下滑，分别减少</a:t>
            </a:r>
            <a:r>
              <a:rPr lang="en-US" altLang="zh-CN" sz="1300" dirty="0" smtClean="0">
                <a:solidFill>
                  <a:srgbClr val="5F5F5F"/>
                </a:solidFill>
                <a:ea typeface="华文细黑" pitchFamily="2" charset="-122"/>
              </a:rPr>
              <a:t>0.1%</a:t>
            </a:r>
            <a:r>
              <a:rPr lang="zh-CN" altLang="en-US" sz="1300" dirty="0" smtClean="0">
                <a:solidFill>
                  <a:srgbClr val="5F5F5F"/>
                </a:solidFill>
                <a:ea typeface="华文细黑" pitchFamily="2" charset="-122"/>
              </a:rPr>
              <a:t>、</a:t>
            </a:r>
            <a:r>
              <a:rPr lang="en-US" altLang="zh-CN" sz="1300" dirty="0" smtClean="0">
                <a:solidFill>
                  <a:srgbClr val="5F5F5F"/>
                </a:solidFill>
                <a:ea typeface="华文细黑" pitchFamily="2" charset="-122"/>
              </a:rPr>
              <a:t>0.2%</a:t>
            </a:r>
            <a:r>
              <a:rPr lang="zh-CN" altLang="en-US" sz="1300" dirty="0" smtClean="0">
                <a:solidFill>
                  <a:srgbClr val="5F5F5F"/>
                </a:solidFill>
                <a:ea typeface="华文细黑" pitchFamily="2" charset="-122"/>
              </a:rPr>
              <a:t>、</a:t>
            </a:r>
            <a:r>
              <a:rPr lang="en-US" altLang="zh-CN" sz="1300" dirty="0" smtClean="0">
                <a:solidFill>
                  <a:srgbClr val="5F5F5F"/>
                </a:solidFill>
                <a:ea typeface="华文细黑" pitchFamily="2" charset="-122"/>
              </a:rPr>
              <a:t>1.9%</a:t>
            </a:r>
            <a:r>
              <a:rPr lang="zh-CN" altLang="en-US" sz="1300" dirty="0" smtClean="0">
                <a:solidFill>
                  <a:srgbClr val="5F5F5F"/>
                </a:solidFill>
                <a:ea typeface="华文细黑" pitchFamily="2" charset="-122"/>
                <a:cs typeface="Arial" charset="0"/>
              </a:rPr>
              <a:t> 。</a:t>
            </a:r>
            <a:endParaRPr lang="en-US" altLang="zh-CN" sz="1300" dirty="0" smtClean="0">
              <a:solidFill>
                <a:prstClr val="black"/>
              </a:solidFill>
              <a:ea typeface="华文细黑" pitchFamily="2" charset="-122"/>
              <a:cs typeface="Arial" charset="0"/>
            </a:endParaRPr>
          </a:p>
        </p:txBody>
      </p:sp>
      <p:graphicFrame>
        <p:nvGraphicFramePr>
          <p:cNvPr id="20" name="Object 45"/>
          <p:cNvGraphicFramePr>
            <a:graphicFrameLocks noChangeAspect="1"/>
          </p:cNvGraphicFramePr>
          <p:nvPr>
            <p:extLst>
              <p:ext uri="{D42A27DB-BD31-4B8C-83A1-F6EECF244321}">
                <p14:modId xmlns:p14="http://schemas.microsoft.com/office/powerpoint/2010/main" val="1250830584"/>
              </p:ext>
            </p:extLst>
          </p:nvPr>
        </p:nvGraphicFramePr>
        <p:xfrm>
          <a:off x="4346356" y="1813102"/>
          <a:ext cx="4464050" cy="2401534"/>
        </p:xfrm>
        <a:graphic>
          <a:graphicData uri="http://schemas.openxmlformats.org/drawingml/2006/chart">
            <c:chart xmlns:c="http://schemas.openxmlformats.org/drawingml/2006/chart" xmlns:r="http://schemas.openxmlformats.org/officeDocument/2006/relationships" r:id="rId2"/>
          </a:graphicData>
        </a:graphic>
      </p:graphicFrame>
      <p:sp>
        <p:nvSpPr>
          <p:cNvPr id="18" name="内容占位符 2"/>
          <p:cNvSpPr txBox="1">
            <a:spLocks/>
          </p:cNvSpPr>
          <p:nvPr/>
        </p:nvSpPr>
        <p:spPr>
          <a:xfrm>
            <a:off x="215516" y="836613"/>
            <a:ext cx="8353425" cy="736600"/>
          </a:xfrm>
          <a:prstGeom prst="rect">
            <a:avLst/>
          </a:prstGeom>
        </p:spPr>
        <p:txBody>
          <a:bodyPr vert="horz" lIns="91440" tIns="45720" rIns="91440" bIns="45720" rtlCol="0">
            <a:normAutofit/>
          </a:bodyPr>
          <a:lstStyle>
            <a:lvl1pPr marL="449263" indent="-363538" algn="just" defTabSz="914400" rtl="0" eaLnBrk="1" latinLnBrk="0" hangingPunct="1">
              <a:lnSpc>
                <a:spcPct val="110000"/>
              </a:lnSpc>
              <a:spcBef>
                <a:spcPts val="1800"/>
              </a:spcBef>
              <a:spcAft>
                <a:spcPts val="0"/>
              </a:spcAft>
              <a:buClr>
                <a:schemeClr val="accent1"/>
              </a:buClr>
              <a:buSzPct val="70000"/>
              <a:buFont typeface="Wingdings" panose="05000000000000000000" pitchFamily="2" charset="2"/>
              <a:buChar char=""/>
              <a:defRPr sz="2000" kern="1200" baseline="0">
                <a:solidFill>
                  <a:schemeClr val="accent1"/>
                </a:solidFill>
                <a:latin typeface="Arial" panose="020B0604020202020204" pitchFamily="34" charset="0"/>
                <a:ea typeface="微软雅黑" panose="020B0503020204020204" pitchFamily="34" charset="-122"/>
                <a:cs typeface="+mn-cs"/>
              </a:defRPr>
            </a:lvl1pPr>
            <a:lvl2pPr marL="449263" indent="-449263" algn="just" defTabSz="914400" rtl="0" eaLnBrk="1" latinLnBrk="0" hangingPunct="1">
              <a:lnSpc>
                <a:spcPct val="130000"/>
              </a:lnSpc>
              <a:spcBef>
                <a:spcPts val="0"/>
              </a:spcBef>
              <a:spcAft>
                <a:spcPts val="600"/>
              </a:spcAft>
              <a:buClr>
                <a:schemeClr val="accent2">
                  <a:lumMod val="60000"/>
                  <a:lumOff val="40000"/>
                </a:schemeClr>
              </a:buClr>
              <a:buFont typeface="幼圆" panose="02010509060101010101" pitchFamily="49" charset="-122"/>
              <a:buChar char=" "/>
              <a:defRPr sz="1600" kern="1200" baseline="0">
                <a:solidFill>
                  <a:srgbClr val="7D7D7D"/>
                </a:solidFill>
                <a:latin typeface="幼圆" panose="02010509060101010101" pitchFamily="49" charset="-122"/>
                <a:ea typeface="幼圆" panose="02010509060101010101" pitchFamily="49" charset="-122"/>
                <a:cs typeface="+mn-cs"/>
              </a:defRPr>
            </a:lvl2pPr>
            <a:lvl3pPr marL="914400" indent="0" algn="l" defTabSz="914400" rtl="0" eaLnBrk="1" latinLnBrk="0" hangingPunct="1">
              <a:lnSpc>
                <a:spcPct val="90000"/>
              </a:lnSpc>
              <a:spcBef>
                <a:spcPts val="500"/>
              </a:spcBef>
              <a:buFont typeface="Arial" panose="020B0604020202020204" pitchFamily="34" charset="0"/>
              <a:buNone/>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000"/>
              </a:lnSpc>
              <a:buClr>
                <a:srgbClr val="275C9D"/>
              </a:buClr>
              <a:buSzPct val="100000"/>
              <a:buFont typeface="Wingdings" panose="05000000000000000000" pitchFamily="2" charset="2"/>
              <a:buChar char="n"/>
              <a:defRPr/>
            </a:pPr>
            <a:r>
              <a:rPr lang="zh-CN" altLang="en-US" sz="1400" dirty="0" smtClean="0">
                <a:solidFill>
                  <a:srgbClr val="5F5F5F"/>
                </a:solidFill>
                <a:latin typeface="+mn-ea"/>
                <a:ea typeface="+mn-ea"/>
              </a:rPr>
              <a:t>整体价格变化指数走势主要受各级别终端“价格、销量”两方面因素的影响。</a:t>
            </a:r>
            <a:r>
              <a:rPr lang="en-US" altLang="zh-CN" sz="1400" dirty="0">
                <a:solidFill>
                  <a:srgbClr val="5F5F5F"/>
                </a:solidFill>
                <a:latin typeface="+mn-ea"/>
                <a:ea typeface="+mn-ea"/>
              </a:rPr>
              <a:t>6</a:t>
            </a:r>
            <a:r>
              <a:rPr lang="zh-CN" altLang="en-US" sz="1400" dirty="0" smtClean="0">
                <a:solidFill>
                  <a:srgbClr val="5F5F5F"/>
                </a:solidFill>
                <a:latin typeface="+mn-ea"/>
                <a:ea typeface="+mn-ea"/>
              </a:rPr>
              <a:t>月整体价格变化指数呈走高</a:t>
            </a:r>
            <a:r>
              <a:rPr lang="zh-CN" altLang="en-US" sz="1400" dirty="0" smtClean="0">
                <a:solidFill>
                  <a:srgbClr val="5F5F5F"/>
                </a:solidFill>
                <a:latin typeface="+mn-ea"/>
              </a:rPr>
              <a:t>态</a:t>
            </a:r>
            <a:r>
              <a:rPr lang="zh-CN" altLang="en-US" sz="1400" dirty="0" smtClean="0">
                <a:solidFill>
                  <a:srgbClr val="5F5F5F"/>
                </a:solidFill>
                <a:latin typeface="+mn-ea"/>
                <a:ea typeface="+mn-ea"/>
              </a:rPr>
              <a:t>势，成交价上涨，其影响因素表现如下</a:t>
            </a:r>
            <a:r>
              <a:rPr lang="zh-CN" altLang="en-US" sz="1400" dirty="0" smtClean="0">
                <a:solidFill>
                  <a:srgbClr val="474747"/>
                </a:solidFill>
                <a:latin typeface="+mn-ea"/>
                <a:ea typeface="+mn-ea"/>
              </a:rPr>
              <a:t>：</a:t>
            </a:r>
            <a:endParaRPr lang="zh-CN" altLang="en-US" sz="1400" dirty="0">
              <a:solidFill>
                <a:srgbClr val="474747"/>
              </a:solidFill>
              <a:latin typeface="+mn-ea"/>
              <a:ea typeface="+mn-ea"/>
            </a:endParaRPr>
          </a:p>
        </p:txBody>
      </p:sp>
      <p:graphicFrame>
        <p:nvGraphicFramePr>
          <p:cNvPr id="30" name="Object 10"/>
          <p:cNvGraphicFramePr>
            <a:graphicFrameLocks noChangeAspect="1"/>
          </p:cNvGraphicFramePr>
          <p:nvPr>
            <p:extLst>
              <p:ext uri="{D42A27DB-BD31-4B8C-83A1-F6EECF244321}">
                <p14:modId xmlns:p14="http://schemas.microsoft.com/office/powerpoint/2010/main" val="862178101"/>
              </p:ext>
            </p:extLst>
          </p:nvPr>
        </p:nvGraphicFramePr>
        <p:xfrm>
          <a:off x="4338513" y="4334669"/>
          <a:ext cx="4349750" cy="2130425"/>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57668654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对象 2" hidden="1"/>
          <p:cNvGraphicFramePr>
            <a:graphicFrameLocks noChangeAspect="1"/>
          </p:cNvGraphicFramePr>
          <p:nvPr>
            <p:custDataLst>
              <p:tags r:id="rId2"/>
            </p:custDataLst>
            <p:extLst>
              <p:ext uri="{D42A27DB-BD31-4B8C-83A1-F6EECF244321}">
                <p14:modId xmlns:p14="http://schemas.microsoft.com/office/powerpoint/2010/main" val="2342685948"/>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34126" name="think-cell Slide" r:id="rId15" imgW="270" imgH="270" progId="">
                  <p:embed/>
                </p:oleObj>
              </mc:Choice>
              <mc:Fallback>
                <p:oleObj name="think-cell Slide" r:id="rId15" imgW="270" imgH="270" progId="">
                  <p:embed/>
                  <p:pic>
                    <p:nvPicPr>
                      <p:cNvPr id="0" name="Picture 2044"/>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8" name="Object 4"/>
          <p:cNvGraphicFramePr>
            <a:graphicFrameLocks noChangeAspect="1"/>
          </p:cNvGraphicFramePr>
          <p:nvPr>
            <p:custDataLst>
              <p:tags r:id="rId3"/>
            </p:custDataLst>
            <p:extLst>
              <p:ext uri="{D42A27DB-BD31-4B8C-83A1-F6EECF244321}">
                <p14:modId xmlns:p14="http://schemas.microsoft.com/office/powerpoint/2010/main" val="1010055110"/>
              </p:ext>
            </p:extLst>
          </p:nvPr>
        </p:nvGraphicFramePr>
        <p:xfrm>
          <a:off x="388607" y="3447332"/>
          <a:ext cx="7999744" cy="2893798"/>
        </p:xfrm>
        <a:graphic>
          <a:graphicData uri="http://schemas.openxmlformats.org/drawingml/2006/chart">
            <c:chart xmlns:c="http://schemas.openxmlformats.org/drawingml/2006/chart" xmlns:r="http://schemas.openxmlformats.org/officeDocument/2006/relationships" r:id="rId17"/>
          </a:graphicData>
        </a:graphic>
      </p:graphicFrame>
      <p:sp>
        <p:nvSpPr>
          <p:cNvPr id="16394" name="灯片编号占位符 21"/>
          <p:cNvSpPr>
            <a:spLocks noGrp="1"/>
          </p:cNvSpPr>
          <p:nvPr>
            <p:ph type="sldNum" sz="quarter" idx="12"/>
            <p:custDataLst>
              <p:tags r:id="rId4"/>
            </p:custDataLst>
          </p:nvPr>
        </p:nvSpPr>
        <p:spPr bwMode="auto">
          <a:noFill/>
          <a:ln>
            <a:miter lim="800000"/>
            <a:headEnd/>
            <a:tailEnd/>
          </a:ln>
        </p:spPr>
        <p:txBody>
          <a:bodyPr vert="horz" wrap="square" lIns="91440" tIns="45720" rIns="91440" bIns="45720" numCol="1" anchorCtr="0" compatLnSpc="1">
            <a:prstTxWarp prst="textNoShape">
              <a:avLst/>
            </a:prstTxWarp>
          </a:bodyPr>
          <a:lstStyle/>
          <a:p>
            <a:fld id="{DB2811A4-376F-4581-9234-31D28ABFB0E3}" type="slidenum">
              <a:rPr lang="zh-CN" altLang="en-US" smtClean="0"/>
              <a:pPr/>
              <a:t>11</a:t>
            </a:fld>
            <a:endParaRPr lang="zh-CN" altLang="en-US" dirty="0" smtClean="0"/>
          </a:p>
        </p:txBody>
      </p:sp>
      <p:sp>
        <p:nvSpPr>
          <p:cNvPr id="2" name="标题 1"/>
          <p:cNvSpPr>
            <a:spLocks noGrp="1"/>
          </p:cNvSpPr>
          <p:nvPr>
            <p:ph type="title" idx="4294967295"/>
            <p:custDataLst>
              <p:tags r:id="rId5"/>
            </p:custDataLst>
          </p:nvPr>
        </p:nvSpPr>
        <p:spPr>
          <a:xfrm>
            <a:off x="1187412" y="296652"/>
            <a:ext cx="6084888" cy="432010"/>
          </a:xfrm>
          <a:prstGeom prst="rect">
            <a:avLst/>
          </a:prstGeom>
          <a:noFill/>
        </p:spPr>
        <p:txBody>
          <a:bodyPr/>
          <a:lstStyle/>
          <a:p>
            <a:pPr>
              <a:defRPr/>
            </a:pPr>
            <a:r>
              <a:rPr lang="en-US" altLang="en-US" b="1" dirty="0" smtClean="0">
                <a:solidFill>
                  <a:srgbClr val="075A77"/>
                </a:solidFill>
                <a:latin typeface="+mn-ea"/>
                <a:ea typeface="+mn-ea"/>
              </a:rPr>
              <a:t>2016 </a:t>
            </a:r>
            <a:r>
              <a:rPr lang="en-US" altLang="en-US" b="1" dirty="0">
                <a:solidFill>
                  <a:srgbClr val="075A77"/>
                </a:solidFill>
                <a:latin typeface="+mn-ea"/>
                <a:ea typeface="+mn-ea"/>
              </a:rPr>
              <a:t>GAIN</a:t>
            </a:r>
            <a:r>
              <a:rPr lang="en-US" altLang="zh-CN" b="1" dirty="0">
                <a:solidFill>
                  <a:srgbClr val="075A77"/>
                </a:solidFill>
                <a:latin typeface="+mn-ea"/>
                <a:ea typeface="+mn-ea"/>
              </a:rPr>
              <a:t>·</a:t>
            </a:r>
            <a:r>
              <a:rPr lang="zh-CN" altLang="en-US" b="1" dirty="0">
                <a:solidFill>
                  <a:srgbClr val="075A77"/>
                </a:solidFill>
                <a:latin typeface="+mn-ea"/>
                <a:ea typeface="+mn-ea"/>
              </a:rPr>
              <a:t>整体终端优惠</a:t>
            </a:r>
            <a:r>
              <a:rPr lang="en-US" altLang="en-US" b="1" dirty="0" err="1">
                <a:solidFill>
                  <a:srgbClr val="075A77"/>
                </a:solidFill>
                <a:latin typeface="+mn-ea"/>
                <a:ea typeface="+mn-ea"/>
              </a:rPr>
              <a:t>指数</a:t>
            </a:r>
            <a:r>
              <a:rPr lang="en-US" altLang="en-US" b="1" dirty="0" smtClean="0">
                <a:solidFill>
                  <a:srgbClr val="075A77"/>
                </a:solidFill>
                <a:latin typeface="+mn-ea"/>
                <a:ea typeface="+mn-ea"/>
              </a:rPr>
              <a:t>—6</a:t>
            </a:r>
            <a:r>
              <a:rPr lang="zh-CN" altLang="en-US" b="1" dirty="0" smtClean="0">
                <a:solidFill>
                  <a:srgbClr val="075A77"/>
                </a:solidFill>
                <a:latin typeface="+mn-ea"/>
                <a:ea typeface="+mn-ea"/>
              </a:rPr>
              <a:t>月</a:t>
            </a:r>
            <a:endParaRPr lang="zh-CN" altLang="en-US" b="1" dirty="0">
              <a:solidFill>
                <a:srgbClr val="075A77"/>
              </a:solidFill>
              <a:latin typeface="+mn-ea"/>
              <a:ea typeface="+mn-ea"/>
            </a:endParaRPr>
          </a:p>
        </p:txBody>
      </p:sp>
      <p:sp>
        <p:nvSpPr>
          <p:cNvPr id="45" name="TextBox 44"/>
          <p:cNvSpPr txBox="1"/>
          <p:nvPr>
            <p:custDataLst>
              <p:tags r:id="rId6"/>
            </p:custDataLst>
          </p:nvPr>
        </p:nvSpPr>
        <p:spPr>
          <a:xfrm>
            <a:off x="395536" y="6322211"/>
            <a:ext cx="1319212" cy="203133"/>
          </a:xfrm>
          <a:prstGeom prst="rect">
            <a:avLst/>
          </a:prstGeom>
          <a:noFill/>
        </p:spPr>
        <p:txBody>
          <a:bodyPr>
            <a:spAutoFit/>
          </a:bodyPr>
          <a:lstStyle/>
          <a:p>
            <a:pPr eaLnBrk="0" hangingPunct="0">
              <a:lnSpc>
                <a:spcPct val="80000"/>
              </a:lnSpc>
              <a:spcBef>
                <a:spcPct val="20000"/>
              </a:spcBef>
              <a:buFont typeface="Arial" charset="0"/>
              <a:buNone/>
              <a:defRPr/>
            </a:pPr>
            <a:r>
              <a:rPr lang="zh-CN" altLang="en-US" sz="900" dirty="0">
                <a:latin typeface="+mn-lt"/>
                <a:ea typeface="华文细黑" pitchFamily="2" charset="-122"/>
              </a:rPr>
              <a:t>注</a:t>
            </a:r>
            <a:r>
              <a:rPr lang="zh-CN" altLang="en-US" sz="900" dirty="0" smtClean="0">
                <a:latin typeface="+mn-lt"/>
                <a:ea typeface="华文细黑" pitchFamily="2" charset="-122"/>
              </a:rPr>
              <a:t>：基期为上年</a:t>
            </a:r>
            <a:r>
              <a:rPr lang="en-US" altLang="zh-CN" sz="900" dirty="0" smtClean="0">
                <a:latin typeface="+mn-lt"/>
                <a:ea typeface="华文细黑" pitchFamily="2" charset="-122"/>
              </a:rPr>
              <a:t>12</a:t>
            </a:r>
            <a:r>
              <a:rPr lang="zh-CN" altLang="en-US" sz="900" dirty="0" smtClean="0">
                <a:latin typeface="+mn-lt"/>
                <a:ea typeface="华文细黑" pitchFamily="2" charset="-122"/>
              </a:rPr>
              <a:t>月</a:t>
            </a:r>
            <a:endParaRPr lang="zh-CN" altLang="en-US" sz="900" dirty="0">
              <a:latin typeface="+mn-lt"/>
              <a:ea typeface="华文细黑" pitchFamily="2" charset="-122"/>
            </a:endParaRPr>
          </a:p>
        </p:txBody>
      </p:sp>
      <p:sp>
        <p:nvSpPr>
          <p:cNvPr id="37" name="AutoShape 66"/>
          <p:cNvSpPr>
            <a:spLocks noChangeArrowheads="1"/>
          </p:cNvSpPr>
          <p:nvPr>
            <p:custDataLst>
              <p:tags r:id="rId7"/>
            </p:custDataLst>
          </p:nvPr>
        </p:nvSpPr>
        <p:spPr bwMode="auto">
          <a:xfrm>
            <a:off x="8312596" y="3760606"/>
            <a:ext cx="250825" cy="900112"/>
          </a:xfrm>
          <a:prstGeom prst="upArrow">
            <a:avLst>
              <a:gd name="adj1" fmla="val 50000"/>
              <a:gd name="adj2" fmla="val 89715"/>
            </a:avLst>
          </a:prstGeom>
          <a:solidFill>
            <a:srgbClr val="BFBFBF"/>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38" name="AutoShape 67"/>
          <p:cNvSpPr>
            <a:spLocks noChangeArrowheads="1"/>
          </p:cNvSpPr>
          <p:nvPr>
            <p:custDataLst>
              <p:tags r:id="rId8"/>
            </p:custDataLst>
          </p:nvPr>
        </p:nvSpPr>
        <p:spPr bwMode="auto">
          <a:xfrm rot="10800000">
            <a:off x="8312596" y="4878206"/>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41" name="Text Box 68"/>
          <p:cNvSpPr txBox="1">
            <a:spLocks noChangeArrowheads="1"/>
          </p:cNvSpPr>
          <p:nvPr>
            <p:custDataLst>
              <p:tags r:id="rId9"/>
            </p:custDataLst>
          </p:nvPr>
        </p:nvSpPr>
        <p:spPr bwMode="auto">
          <a:xfrm>
            <a:off x="8523733" y="3717743"/>
            <a:ext cx="334963" cy="947738"/>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优惠减少</a:t>
            </a:r>
          </a:p>
        </p:txBody>
      </p:sp>
      <p:sp>
        <p:nvSpPr>
          <p:cNvPr id="42" name="Text Box 69"/>
          <p:cNvSpPr txBox="1">
            <a:spLocks noChangeArrowheads="1"/>
          </p:cNvSpPr>
          <p:nvPr>
            <p:custDataLst>
              <p:tags r:id="rId10"/>
            </p:custDataLst>
          </p:nvPr>
        </p:nvSpPr>
        <p:spPr bwMode="auto">
          <a:xfrm>
            <a:off x="8520558" y="4722631"/>
            <a:ext cx="334963" cy="1109662"/>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优惠增加</a:t>
            </a:r>
          </a:p>
        </p:txBody>
      </p:sp>
      <p:grpSp>
        <p:nvGrpSpPr>
          <p:cNvPr id="43" name="组合 42"/>
          <p:cNvGrpSpPr>
            <a:grpSpLocks/>
          </p:cNvGrpSpPr>
          <p:nvPr>
            <p:custDataLst>
              <p:tags r:id="rId11"/>
            </p:custDataLst>
          </p:nvPr>
        </p:nvGrpSpPr>
        <p:grpSpPr bwMode="auto">
          <a:xfrm>
            <a:off x="2409704" y="3081851"/>
            <a:ext cx="4308475" cy="352425"/>
            <a:chOff x="2330450" y="2103438"/>
            <a:chExt cx="4308475" cy="352425"/>
          </a:xfrm>
          <a:solidFill>
            <a:srgbClr val="275C9D"/>
          </a:solidFill>
        </p:grpSpPr>
        <p:sp>
          <p:nvSpPr>
            <p:cNvPr id="44"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46" name="Text Box 10"/>
            <p:cNvSpPr txBox="1">
              <a:spLocks noChangeArrowheads="1"/>
            </p:cNvSpPr>
            <p:nvPr/>
          </p:nvSpPr>
          <p:spPr bwMode="auto">
            <a:xfrm>
              <a:off x="2544763" y="2149145"/>
              <a:ext cx="3924300" cy="305340"/>
            </a:xfrm>
            <a:prstGeom prst="rect">
              <a:avLst/>
            </a:prstGeom>
            <a:noFill/>
            <a:ln w="12700" algn="ctr">
              <a:noFill/>
              <a:miter lim="800000"/>
              <a:headEnd/>
              <a:tailEnd/>
            </a:ln>
          </p:spPr>
          <p:txBody>
            <a:bodyPr>
              <a:spAutoFit/>
            </a:bodyPr>
            <a:lstStyle/>
            <a:p>
              <a:pP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a:solidFill>
                    <a:srgbClr val="FFFFFF"/>
                  </a:solidFill>
                  <a:ea typeface="华文细黑" pitchFamily="2" charset="-122"/>
                </a:rPr>
                <a:t>月度终端优惠指数</a:t>
              </a:r>
              <a:r>
                <a:rPr lang="en-US" altLang="zh-CN" sz="1700" b="1" kern="0" dirty="0">
                  <a:solidFill>
                    <a:srgbClr val="FFFFFF"/>
                  </a:solidFill>
                  <a:ea typeface="华文细黑" pitchFamily="2" charset="-122"/>
                </a:rPr>
                <a:t>-</a:t>
              </a:r>
              <a:r>
                <a:rPr lang="zh-CN" altLang="en-US" sz="1700" b="1" kern="0" dirty="0">
                  <a:solidFill>
                    <a:srgbClr val="FFFFFF"/>
                  </a:solidFill>
                  <a:ea typeface="华文细黑" pitchFamily="2" charset="-122"/>
                </a:rPr>
                <a:t>整体</a:t>
              </a:r>
              <a:endParaRPr lang="zh-HK" altLang="en-US" sz="1700" b="1" kern="0" dirty="0">
                <a:solidFill>
                  <a:srgbClr val="FFFFFF"/>
                </a:solidFill>
                <a:ea typeface="华文细黑" pitchFamily="2" charset="-122"/>
              </a:endParaRPr>
            </a:p>
          </p:txBody>
        </p:sp>
      </p:grpSp>
      <p:sp>
        <p:nvSpPr>
          <p:cNvPr id="14" name="内容占位符 2"/>
          <p:cNvSpPr txBox="1">
            <a:spLocks/>
          </p:cNvSpPr>
          <p:nvPr>
            <p:custDataLst>
              <p:tags r:id="rId12"/>
            </p:custDataLst>
          </p:nvPr>
        </p:nvSpPr>
        <p:spPr bwMode="auto">
          <a:xfrm>
            <a:off x="395288" y="836613"/>
            <a:ext cx="8353425" cy="1871662"/>
          </a:xfrm>
          <a:prstGeom prst="rect">
            <a:avLst/>
          </a:prstGeom>
        </p:spPr>
        <p:txBody>
          <a:bodyPr/>
          <a:lstStyle>
            <a:lvl1pPr marL="342900" indent="-342900" algn="l" rtl="0" eaLnBrk="1" fontAlgn="base" hangingPunct="1">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000" indent="-342000">
              <a:lnSpc>
                <a:spcPts val="1800"/>
              </a:lnSpc>
              <a:spcBef>
                <a:spcPts val="0"/>
              </a:spcBef>
              <a:spcAft>
                <a:spcPts val="600"/>
              </a:spcAft>
              <a:buClr>
                <a:srgbClr val="275C9D"/>
              </a:buClr>
              <a:buFont typeface="Wingdings" pitchFamily="2" charset="2"/>
              <a:buChar char="n"/>
              <a:defRPr/>
            </a:pPr>
            <a:r>
              <a:rPr lang="en-US" altLang="zh-CN" sz="1600" b="1" dirty="0" smtClean="0">
                <a:latin typeface="+mj-lt"/>
              </a:rPr>
              <a:t>2016</a:t>
            </a:r>
            <a:r>
              <a:rPr lang="zh-CN" altLang="en-US" sz="1600" b="1" dirty="0" smtClean="0">
                <a:latin typeface="+mj-lt"/>
              </a:rPr>
              <a:t>年</a:t>
            </a:r>
            <a:r>
              <a:rPr lang="en-US" altLang="zh-CN" sz="1600" b="1" dirty="0" smtClean="0">
                <a:latin typeface="+mj-lt"/>
              </a:rPr>
              <a:t>GAIN·6</a:t>
            </a:r>
            <a:r>
              <a:rPr lang="zh-CN" altLang="en-US" sz="1600" b="1" dirty="0" smtClean="0">
                <a:latin typeface="+mj-lt"/>
              </a:rPr>
              <a:t>月整体终端优惠指数为</a:t>
            </a:r>
            <a:r>
              <a:rPr lang="en-US" altLang="zh-CN" sz="1600" b="1" dirty="0" smtClean="0">
                <a:latin typeface="+mj-lt"/>
              </a:rPr>
              <a:t>-2.63</a:t>
            </a:r>
            <a:r>
              <a:rPr lang="zh-CN" altLang="en-US" sz="1600" b="1" dirty="0" smtClean="0">
                <a:latin typeface="+mj-lt"/>
              </a:rPr>
              <a:t>，环比下降</a:t>
            </a:r>
            <a:r>
              <a:rPr lang="en-US" altLang="zh-CN" sz="1600" b="1" dirty="0" smtClean="0">
                <a:latin typeface="+mj-lt"/>
              </a:rPr>
              <a:t>5.7%</a:t>
            </a:r>
            <a:r>
              <a:rPr lang="zh-CN" altLang="en-US" sz="1600" b="1" dirty="0" smtClean="0">
                <a:latin typeface="+mj-lt"/>
              </a:rPr>
              <a:t>，优惠额度增加</a:t>
            </a:r>
            <a:r>
              <a:rPr lang="en-US" altLang="zh-CN" sz="1600" b="1" dirty="0" smtClean="0">
                <a:latin typeface="+mj-lt"/>
              </a:rPr>
              <a:t>1006</a:t>
            </a:r>
            <a:r>
              <a:rPr lang="zh-CN" altLang="en-US" sz="1600" b="1" dirty="0" smtClean="0">
                <a:latin typeface="+mj-lt"/>
              </a:rPr>
              <a:t>元。</a:t>
            </a:r>
          </a:p>
          <a:p>
            <a:pPr marL="342000" lvl="1" indent="-342000">
              <a:lnSpc>
                <a:spcPts val="2000"/>
              </a:lnSpc>
              <a:spcBef>
                <a:spcPts val="0"/>
              </a:spcBef>
              <a:spcAft>
                <a:spcPts val="600"/>
              </a:spcAft>
              <a:buFont typeface="Wingdings" pitchFamily="2" charset="2"/>
              <a:buChar char="Ø"/>
              <a:defRPr/>
            </a:pPr>
            <a:r>
              <a:rPr lang="en-US" altLang="zh-CN" sz="1400" dirty="0" smtClean="0">
                <a:latin typeface="+mn-ea"/>
              </a:rPr>
              <a:t>6</a:t>
            </a:r>
            <a:r>
              <a:rPr lang="zh-CN" altLang="en-US" sz="1400" dirty="0" smtClean="0">
                <a:latin typeface="+mn-ea"/>
              </a:rPr>
              <a:t>月乘用车市场整体终端优惠小幅增加，对整体影响较大的细分市场有</a:t>
            </a:r>
            <a:r>
              <a:rPr lang="en-US" altLang="zh-CN" sz="1400" dirty="0" smtClean="0">
                <a:latin typeface="+mn-ea"/>
              </a:rPr>
              <a:t>A</a:t>
            </a:r>
            <a:r>
              <a:rPr lang="zh-CN" altLang="en-US" sz="1400" dirty="0" smtClean="0">
                <a:latin typeface="+mn-ea"/>
              </a:rPr>
              <a:t>级别和</a:t>
            </a:r>
            <a:r>
              <a:rPr lang="en-US" altLang="zh-CN" sz="1400" dirty="0" smtClean="0">
                <a:latin typeface="+mn-ea"/>
              </a:rPr>
              <a:t>C</a:t>
            </a:r>
            <a:r>
              <a:rPr lang="zh-CN" altLang="en-US" sz="1400" dirty="0" smtClean="0">
                <a:latin typeface="+mn-ea"/>
              </a:rPr>
              <a:t>级别。</a:t>
            </a:r>
            <a:endParaRPr lang="en-US" altLang="zh-CN" sz="1400" dirty="0" smtClean="0">
              <a:latin typeface="+mn-ea"/>
            </a:endParaRPr>
          </a:p>
          <a:p>
            <a:pPr marL="342000" lvl="1" indent="-342000">
              <a:lnSpc>
                <a:spcPts val="2000"/>
              </a:lnSpc>
              <a:spcBef>
                <a:spcPts val="0"/>
              </a:spcBef>
              <a:spcAft>
                <a:spcPts val="600"/>
              </a:spcAft>
              <a:buFont typeface="Wingdings" pitchFamily="2" charset="2"/>
              <a:buChar char="Ø"/>
              <a:defRPr/>
            </a:pPr>
            <a:r>
              <a:rPr lang="zh-CN" altLang="en-US" sz="1400" dirty="0" smtClean="0"/>
              <a:t>本月车市进入销售</a:t>
            </a:r>
            <a:r>
              <a:rPr lang="zh-CN" altLang="en-US" sz="1400" dirty="0"/>
              <a:t>淡季</a:t>
            </a:r>
            <a:r>
              <a:rPr lang="zh-CN" altLang="en-US" sz="1400" dirty="0" smtClean="0"/>
              <a:t>，而新能源</a:t>
            </a:r>
            <a:r>
              <a:rPr lang="zh-CN" altLang="en-US" sz="1400" dirty="0"/>
              <a:t>车政策红利正在迎来密集落地</a:t>
            </a:r>
            <a:r>
              <a:rPr lang="zh-CN" altLang="en-US" sz="1400" dirty="0" smtClean="0"/>
              <a:t>期，各大车企也纷纷</a:t>
            </a:r>
            <a:r>
              <a:rPr lang="zh-CN" altLang="en-US" sz="1400" dirty="0"/>
              <a:t>在</a:t>
            </a:r>
            <a:r>
              <a:rPr lang="zh-CN" altLang="en-US" sz="1400" dirty="0" smtClean="0"/>
              <a:t>新能源车</a:t>
            </a:r>
            <a:r>
              <a:rPr lang="zh-CN" altLang="en-US" sz="1400" dirty="0"/>
              <a:t>领域</a:t>
            </a:r>
            <a:r>
              <a:rPr lang="zh-CN" altLang="en-US" sz="1400" dirty="0" smtClean="0"/>
              <a:t>加大投入，</a:t>
            </a:r>
            <a:r>
              <a:rPr lang="zh-CN" altLang="en-US" sz="1400" dirty="0"/>
              <a:t>消费者</a:t>
            </a:r>
            <a:r>
              <a:rPr lang="zh-CN" altLang="en-US" sz="1400" dirty="0" smtClean="0"/>
              <a:t>的需求也</a:t>
            </a:r>
            <a:r>
              <a:rPr lang="zh-CN" altLang="en-US" sz="1400" dirty="0"/>
              <a:t>在进一步</a:t>
            </a:r>
            <a:r>
              <a:rPr lang="zh-CN" altLang="en-US" sz="1400" dirty="0" smtClean="0"/>
              <a:t>提升，对乘</a:t>
            </a:r>
            <a:r>
              <a:rPr lang="zh-CN" altLang="en-US" sz="1400" dirty="0"/>
              <a:t>用车</a:t>
            </a:r>
            <a:r>
              <a:rPr lang="zh-CN" altLang="en-US" sz="1400" dirty="0" smtClean="0"/>
              <a:t>市场带来不小的影响，为保份额不跌，必定扩大让利幅度，故本月整体优惠额度增加。</a:t>
            </a:r>
            <a:endParaRPr lang="en-US" altLang="zh-CN" sz="1400" dirty="0" smtClean="0"/>
          </a:p>
        </p:txBody>
      </p:sp>
    </p:spTree>
    <p:extLst>
      <p:ext uri="{BB962C8B-B14F-4D97-AF65-F5344CB8AC3E}">
        <p14:creationId xmlns:p14="http://schemas.microsoft.com/office/powerpoint/2010/main" val="230269398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灯片编号占位符 12"/>
          <p:cNvSpPr>
            <a:spLocks noGrp="1"/>
          </p:cNvSpPr>
          <p:nvPr>
            <p:ph type="sldNum" sz="quarter" idx="12"/>
          </p:nvPr>
        </p:nvSpPr>
        <p:spPr bwMode="auto">
          <a:noFill/>
          <a:ln>
            <a:miter lim="800000"/>
            <a:headEnd/>
            <a:tailEnd/>
          </a:ln>
        </p:spPr>
        <p:txBody>
          <a:bodyPr vert="horz" wrap="square" lIns="91440" tIns="45720" rIns="91440" bIns="45720" numCol="1" anchorCtr="0" compatLnSpc="1">
            <a:prstTxWarp prst="textNoShape">
              <a:avLst/>
            </a:prstTxWarp>
          </a:bodyPr>
          <a:lstStyle/>
          <a:p>
            <a:fld id="{19899898-781C-4C11-ABFD-7DFEEAC345D7}" type="slidenum">
              <a:rPr lang="zh-CN" altLang="en-US" smtClean="0"/>
              <a:pPr/>
              <a:t>12</a:t>
            </a:fld>
            <a:endParaRPr lang="zh-CN" altLang="en-US" smtClean="0"/>
          </a:p>
        </p:txBody>
      </p:sp>
      <p:sp>
        <p:nvSpPr>
          <p:cNvPr id="2" name="标题 1"/>
          <p:cNvSpPr>
            <a:spLocks noGrp="1"/>
          </p:cNvSpPr>
          <p:nvPr>
            <p:ph type="title" idx="4294967295"/>
          </p:nvPr>
        </p:nvSpPr>
        <p:spPr>
          <a:xfrm>
            <a:off x="1166936" y="260648"/>
            <a:ext cx="6938421" cy="468015"/>
          </a:xfrm>
          <a:prstGeom prst="rect">
            <a:avLst/>
          </a:prstGeom>
          <a:noFill/>
        </p:spPr>
        <p:txBody>
          <a:bodyPr/>
          <a:lstStyle/>
          <a:p>
            <a:pPr>
              <a:defRPr/>
            </a:pPr>
            <a:r>
              <a:rPr lang="zh-CN" altLang="en-US" b="1" dirty="0">
                <a:solidFill>
                  <a:srgbClr val="075A77"/>
                </a:solidFill>
                <a:latin typeface="+mn-ea"/>
                <a:ea typeface="+mn-ea"/>
              </a:rPr>
              <a:t>指数解读</a:t>
            </a:r>
          </a:p>
        </p:txBody>
      </p:sp>
      <p:sp>
        <p:nvSpPr>
          <p:cNvPr id="6" name="AutoShape 66"/>
          <p:cNvSpPr>
            <a:spLocks noChangeArrowheads="1"/>
          </p:cNvSpPr>
          <p:nvPr/>
        </p:nvSpPr>
        <p:spPr bwMode="auto">
          <a:xfrm>
            <a:off x="7524332" y="3615878"/>
            <a:ext cx="250825" cy="900113"/>
          </a:xfrm>
          <a:prstGeom prst="upArrow">
            <a:avLst>
              <a:gd name="adj1" fmla="val 50000"/>
              <a:gd name="adj2" fmla="val 89715"/>
            </a:avLst>
          </a:prstGeom>
          <a:solidFill>
            <a:srgbClr val="BFBFBF"/>
          </a:solidFill>
          <a:ln>
            <a:noFill/>
            <a:headEnd/>
            <a:tailEnd/>
          </a:ln>
          <a:effectLst>
            <a:outerShdw dist="17780" dir="2700000" algn="t"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solidFill>
                <a:prstClr val="black"/>
              </a:solidFill>
              <a:ea typeface="华文细黑" pitchFamily="2" charset="-122"/>
            </a:endParaRPr>
          </a:p>
        </p:txBody>
      </p:sp>
      <p:sp>
        <p:nvSpPr>
          <p:cNvPr id="7" name="AutoShape 67"/>
          <p:cNvSpPr>
            <a:spLocks noChangeArrowheads="1"/>
          </p:cNvSpPr>
          <p:nvPr/>
        </p:nvSpPr>
        <p:spPr bwMode="auto">
          <a:xfrm rot="10800000">
            <a:off x="7524332" y="4736703"/>
            <a:ext cx="250825" cy="900113"/>
          </a:xfrm>
          <a:prstGeom prst="upArrow">
            <a:avLst>
              <a:gd name="adj1" fmla="val 50000"/>
              <a:gd name="adj2" fmla="val 89715"/>
            </a:avLst>
          </a:prstGeom>
          <a:solidFill>
            <a:srgbClr val="275C9D"/>
          </a:solidFill>
          <a:ln>
            <a:noFill/>
            <a:headEnd/>
            <a:tailEnd/>
          </a:ln>
          <a:effectLst>
            <a:outerShdw dist="17780" dir="2700000" algn="tl"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solidFill>
                <a:prstClr val="black"/>
              </a:solidFill>
              <a:ea typeface="华文细黑" pitchFamily="2" charset="-122"/>
            </a:endParaRPr>
          </a:p>
        </p:txBody>
      </p:sp>
      <p:sp>
        <p:nvSpPr>
          <p:cNvPr id="8" name="Text Box 68"/>
          <p:cNvSpPr txBox="1">
            <a:spLocks noChangeArrowheads="1"/>
          </p:cNvSpPr>
          <p:nvPr/>
        </p:nvSpPr>
        <p:spPr bwMode="auto">
          <a:xfrm>
            <a:off x="7738035" y="3573016"/>
            <a:ext cx="332399" cy="947737"/>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solidFill>
                  <a:prstClr val="black"/>
                </a:solidFill>
                <a:latin typeface="Calibri"/>
                <a:ea typeface="华文细黑" pitchFamily="2" charset="-122"/>
              </a:rPr>
              <a:t>优惠减少</a:t>
            </a:r>
          </a:p>
        </p:txBody>
      </p:sp>
      <p:sp>
        <p:nvSpPr>
          <p:cNvPr id="9" name="Text Box 69"/>
          <p:cNvSpPr txBox="1">
            <a:spLocks noChangeArrowheads="1"/>
          </p:cNvSpPr>
          <p:nvPr/>
        </p:nvSpPr>
        <p:spPr bwMode="auto">
          <a:xfrm>
            <a:off x="7772958" y="4581128"/>
            <a:ext cx="332399" cy="1109663"/>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solidFill>
                  <a:prstClr val="black"/>
                </a:solidFill>
                <a:latin typeface="Calibri"/>
                <a:ea typeface="华文细黑" pitchFamily="2" charset="-122"/>
              </a:rPr>
              <a:t>优惠增加</a:t>
            </a:r>
          </a:p>
        </p:txBody>
      </p:sp>
      <p:sp>
        <p:nvSpPr>
          <p:cNvPr id="10" name="Text Box 26"/>
          <p:cNvSpPr txBox="1">
            <a:spLocks noChangeArrowheads="1"/>
          </p:cNvSpPr>
          <p:nvPr/>
        </p:nvSpPr>
        <p:spPr bwMode="auto">
          <a:xfrm>
            <a:off x="2713583" y="3358569"/>
            <a:ext cx="3730625" cy="264688"/>
          </a:xfrm>
          <a:prstGeom prst="rect">
            <a:avLst/>
          </a:prstGeom>
          <a:noFill/>
          <a:ln w="19050" algn="ctr">
            <a:solidFill>
              <a:srgbClr val="C0C0C0"/>
            </a:solidFill>
            <a:prstDash val="sysDot"/>
            <a:miter lim="800000"/>
            <a:headEnd/>
            <a:tailEnd/>
          </a:ln>
        </p:spPr>
        <p:txBody>
          <a:bodyPr anchor="ctr">
            <a:spAutoFit/>
          </a:bodyPr>
          <a:lstStyle/>
          <a:p>
            <a:pPr algn="ctr" eaLnBrk="0" hangingPunct="0">
              <a:lnSpc>
                <a:spcPct val="80000"/>
              </a:lnSpc>
              <a:spcBef>
                <a:spcPct val="50000"/>
              </a:spcBef>
              <a:buFont typeface="Arial" charset="0"/>
              <a:buNone/>
              <a:defRPr/>
            </a:pPr>
            <a:r>
              <a:rPr lang="zh-CN" altLang="en-US" sz="1400" b="1" dirty="0">
                <a:solidFill>
                  <a:prstClr val="black"/>
                </a:solidFill>
                <a:effectLst>
                  <a:outerShdw blurRad="38100" dist="38100" dir="2700000" algn="tl">
                    <a:srgbClr val="C0C0C0"/>
                  </a:outerShdw>
                </a:effectLst>
                <a:latin typeface="Calibri"/>
                <a:ea typeface="华文细黑" pitchFamily="2" charset="-122"/>
              </a:rPr>
              <a:t>各级别市场终端优惠幅度环比变化情况</a:t>
            </a:r>
          </a:p>
        </p:txBody>
      </p:sp>
      <p:sp>
        <p:nvSpPr>
          <p:cNvPr id="12" name="Text Box 6"/>
          <p:cNvSpPr txBox="1">
            <a:spLocks noChangeArrowheads="1"/>
          </p:cNvSpPr>
          <p:nvPr/>
        </p:nvSpPr>
        <p:spPr bwMode="auto">
          <a:xfrm>
            <a:off x="395288" y="801690"/>
            <a:ext cx="1655762" cy="282573"/>
          </a:xfrm>
          <a:prstGeom prst="rect">
            <a:avLst/>
          </a:prstGeom>
          <a:ln>
            <a:solidFill>
              <a:srgbClr val="275C9D"/>
            </a:solidFill>
            <a:headEnd/>
            <a:tailEnd/>
          </a:ln>
        </p:spPr>
        <p:style>
          <a:lnRef idx="2">
            <a:schemeClr val="dk1"/>
          </a:lnRef>
          <a:fillRef idx="1">
            <a:schemeClr val="lt1"/>
          </a:fillRef>
          <a:effectRef idx="0">
            <a:schemeClr val="dk1"/>
          </a:effectRef>
          <a:fontRef idx="minor">
            <a:schemeClr val="dk1"/>
          </a:fontRef>
        </p:style>
        <p:txBody>
          <a:bodyPr lIns="18000" tIns="18000" rIns="18000" bIns="18000">
            <a:spAutoFit/>
          </a:bodyPr>
          <a:lstStyle/>
          <a:p>
            <a:pPr algn="ctr" fontAlgn="auto">
              <a:spcBef>
                <a:spcPct val="50000"/>
              </a:spcBef>
              <a:spcAft>
                <a:spcPts val="0"/>
              </a:spcAft>
              <a:buFont typeface="Arial" charset="0"/>
              <a:buNone/>
              <a:defRPr/>
            </a:pPr>
            <a:r>
              <a:rPr lang="zh-CN" altLang="en-US" sz="1600" b="1" kern="0" dirty="0">
                <a:solidFill>
                  <a:prstClr val="black"/>
                </a:solidFill>
                <a:ea typeface="华文细黑" pitchFamily="2" charset="-122"/>
              </a:rPr>
              <a:t>终端优惠变化</a:t>
            </a:r>
          </a:p>
        </p:txBody>
      </p:sp>
      <p:graphicFrame>
        <p:nvGraphicFramePr>
          <p:cNvPr id="15" name="Object 11"/>
          <p:cNvGraphicFramePr>
            <a:graphicFrameLocks noChangeAspect="1"/>
          </p:cNvGraphicFramePr>
          <p:nvPr>
            <p:extLst>
              <p:ext uri="{D42A27DB-BD31-4B8C-83A1-F6EECF244321}">
                <p14:modId xmlns:p14="http://schemas.microsoft.com/office/powerpoint/2010/main" val="2671095816"/>
              </p:ext>
            </p:extLst>
          </p:nvPr>
        </p:nvGraphicFramePr>
        <p:xfrm>
          <a:off x="899593" y="3501008"/>
          <a:ext cx="6534150" cy="2439988"/>
        </p:xfrm>
        <a:graphic>
          <a:graphicData uri="http://schemas.openxmlformats.org/drawingml/2006/chart">
            <c:chart xmlns:c="http://schemas.openxmlformats.org/drawingml/2006/chart" xmlns:r="http://schemas.openxmlformats.org/officeDocument/2006/relationships" r:id="rId3"/>
          </a:graphicData>
        </a:graphic>
      </p:graphicFrame>
      <p:sp>
        <p:nvSpPr>
          <p:cNvPr id="13" name="内容占位符 2"/>
          <p:cNvSpPr txBox="1">
            <a:spLocks/>
          </p:cNvSpPr>
          <p:nvPr/>
        </p:nvSpPr>
        <p:spPr bwMode="auto">
          <a:xfrm>
            <a:off x="395039" y="1268413"/>
            <a:ext cx="8353425" cy="1584325"/>
          </a:xfrm>
          <a:prstGeom prst="rect">
            <a:avLst/>
          </a:prstGeom>
          <a:noFill/>
          <a:ln>
            <a:miter lim="800000"/>
            <a:headEnd/>
            <a:tailEnd/>
          </a:ln>
        </p:spPr>
        <p:txBody>
          <a:bodyPr vert="horz" lIns="91440" tIns="45720" rIns="91440" bIns="45720" rtlCol="0">
            <a:noAutofit/>
          </a:bodyPr>
          <a:lstStyle>
            <a:lvl1pPr marL="449263" indent="-363538" algn="just" defTabSz="914400" rtl="0" eaLnBrk="1" latinLnBrk="0" hangingPunct="1">
              <a:lnSpc>
                <a:spcPct val="110000"/>
              </a:lnSpc>
              <a:spcBef>
                <a:spcPts val="1800"/>
              </a:spcBef>
              <a:spcAft>
                <a:spcPts val="0"/>
              </a:spcAft>
              <a:buClr>
                <a:schemeClr val="accent1"/>
              </a:buClr>
              <a:buSzPct val="70000"/>
              <a:buFont typeface="Wingdings" panose="05000000000000000000" pitchFamily="2" charset="2"/>
              <a:buChar char=""/>
              <a:defRPr sz="2000" kern="1200" baseline="0">
                <a:solidFill>
                  <a:schemeClr val="accent1"/>
                </a:solidFill>
                <a:latin typeface="Arial" panose="020B0604020202020204" pitchFamily="34" charset="0"/>
                <a:ea typeface="微软雅黑" panose="020B0503020204020204" pitchFamily="34" charset="-122"/>
                <a:cs typeface="+mn-cs"/>
              </a:defRPr>
            </a:lvl1pPr>
            <a:lvl2pPr marL="449263" indent="-449263" algn="just" defTabSz="914400" rtl="0" eaLnBrk="1" latinLnBrk="0" hangingPunct="1">
              <a:lnSpc>
                <a:spcPct val="130000"/>
              </a:lnSpc>
              <a:spcBef>
                <a:spcPts val="0"/>
              </a:spcBef>
              <a:spcAft>
                <a:spcPts val="600"/>
              </a:spcAft>
              <a:buClr>
                <a:schemeClr val="accent2">
                  <a:lumMod val="60000"/>
                  <a:lumOff val="40000"/>
                </a:schemeClr>
              </a:buClr>
              <a:buFont typeface="幼圆" panose="02010509060101010101" pitchFamily="49" charset="-122"/>
              <a:buChar char=" "/>
              <a:defRPr sz="1600" kern="1200" baseline="0">
                <a:solidFill>
                  <a:srgbClr val="7D7D7D"/>
                </a:solidFill>
                <a:latin typeface="幼圆" panose="02010509060101010101" pitchFamily="49" charset="-122"/>
                <a:ea typeface="幼圆" panose="02010509060101010101" pitchFamily="49" charset="-122"/>
                <a:cs typeface="+mn-cs"/>
              </a:defRPr>
            </a:lvl2pPr>
            <a:lvl3pPr marL="914400" indent="0" algn="l" defTabSz="914400" rtl="0" eaLnBrk="1" latinLnBrk="0" hangingPunct="1">
              <a:lnSpc>
                <a:spcPct val="90000"/>
              </a:lnSpc>
              <a:spcBef>
                <a:spcPts val="500"/>
              </a:spcBef>
              <a:buFont typeface="Arial" panose="020B0604020202020204" pitchFamily="34" charset="0"/>
              <a:buNone/>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lvl="1" indent="-342900">
              <a:lnSpc>
                <a:spcPts val="2000"/>
              </a:lnSpc>
              <a:buClr>
                <a:srgbClr val="275C9D"/>
              </a:buClr>
              <a:buFont typeface="Wingdings" pitchFamily="2" charset="2"/>
              <a:buChar char="n"/>
            </a:pPr>
            <a:r>
              <a:rPr lang="en-US" altLang="zh-CN" sz="1400" dirty="0">
                <a:solidFill>
                  <a:srgbClr val="5F5F5F"/>
                </a:solidFill>
                <a:latin typeface="+mn-ea"/>
                <a:ea typeface="+mn-ea"/>
              </a:rPr>
              <a:t>6</a:t>
            </a:r>
            <a:r>
              <a:rPr lang="zh-CN" altLang="en-US" sz="1400" dirty="0" smtClean="0">
                <a:solidFill>
                  <a:srgbClr val="5F5F5F"/>
                </a:solidFill>
                <a:latin typeface="+mn-ea"/>
                <a:ea typeface="+mn-ea"/>
              </a:rPr>
              <a:t>月车市终端优惠幅度具体变化情况表现如下</a:t>
            </a:r>
            <a:r>
              <a:rPr lang="zh-CN" altLang="en-US" sz="1400" dirty="0">
                <a:solidFill>
                  <a:srgbClr val="5F5F5F"/>
                </a:solidFill>
                <a:latin typeface="+mn-ea"/>
                <a:ea typeface="+mn-ea"/>
              </a:rPr>
              <a:t>：</a:t>
            </a:r>
            <a:endParaRPr lang="en-US" altLang="zh-CN" sz="1400" dirty="0" smtClean="0">
              <a:solidFill>
                <a:srgbClr val="5F5F5F"/>
              </a:solidFill>
              <a:latin typeface="+mn-ea"/>
              <a:ea typeface="+mn-ea"/>
            </a:endParaRPr>
          </a:p>
          <a:p>
            <a:pPr lvl="1">
              <a:lnSpc>
                <a:spcPts val="2000"/>
              </a:lnSpc>
              <a:buClr>
                <a:srgbClr val="5F5F5F"/>
              </a:buClr>
              <a:buFont typeface="Wingdings" pitchFamily="2" charset="2"/>
              <a:buChar char="Ø"/>
              <a:defRPr/>
            </a:pPr>
            <a:r>
              <a:rPr lang="zh-CN" altLang="en-US" sz="1400" dirty="0">
                <a:solidFill>
                  <a:srgbClr val="5F5F5F"/>
                </a:solidFill>
                <a:latin typeface="+mn-ea"/>
                <a:ea typeface="+mn-ea"/>
              </a:rPr>
              <a:t>本月各级别车型优惠</a:t>
            </a:r>
            <a:r>
              <a:rPr lang="zh-CN" altLang="en-US" sz="1400" dirty="0" smtClean="0">
                <a:solidFill>
                  <a:srgbClr val="5F5F5F"/>
                </a:solidFill>
                <a:latin typeface="+mn-ea"/>
                <a:ea typeface="+mn-ea"/>
              </a:rPr>
              <a:t>额度</a:t>
            </a:r>
            <a:r>
              <a:rPr lang="zh-CN" altLang="en-US" sz="1400" dirty="0">
                <a:solidFill>
                  <a:srgbClr val="5F5F5F"/>
                </a:solidFill>
                <a:latin typeface="+mn-ea"/>
                <a:ea typeface="+mn-ea"/>
              </a:rPr>
              <a:t>均</a:t>
            </a:r>
            <a:r>
              <a:rPr lang="zh-CN" altLang="en-US" sz="1400" dirty="0" smtClean="0">
                <a:solidFill>
                  <a:srgbClr val="5F5F5F"/>
                </a:solidFill>
                <a:latin typeface="+mn-ea"/>
                <a:ea typeface="+mn-ea"/>
              </a:rPr>
              <a:t>呈现上升趋势</a:t>
            </a:r>
            <a:r>
              <a:rPr lang="zh-CN" altLang="en-US" sz="1400" dirty="0" smtClean="0">
                <a:solidFill>
                  <a:srgbClr val="5F5F5F"/>
                </a:solidFill>
                <a:latin typeface="+mn-lt"/>
                <a:ea typeface="+mn-ea"/>
              </a:rPr>
              <a:t>。</a:t>
            </a:r>
            <a:endParaRPr lang="en-US" altLang="zh-CN" sz="1400" dirty="0" smtClean="0">
              <a:solidFill>
                <a:srgbClr val="5F5F5F"/>
              </a:solidFill>
              <a:latin typeface="+mn-lt"/>
              <a:ea typeface="+mn-ea"/>
            </a:endParaRPr>
          </a:p>
          <a:p>
            <a:pPr lvl="1">
              <a:lnSpc>
                <a:spcPts val="2000"/>
              </a:lnSpc>
              <a:buClr>
                <a:srgbClr val="5F5F5F"/>
              </a:buClr>
              <a:buFont typeface="Wingdings" pitchFamily="2" charset="2"/>
              <a:buChar char="Ø"/>
              <a:defRPr/>
            </a:pPr>
            <a:r>
              <a:rPr lang="en-US" altLang="zh-CN" sz="1400" dirty="0">
                <a:solidFill>
                  <a:srgbClr val="5F5F5F"/>
                </a:solidFill>
                <a:latin typeface="+mn-ea"/>
                <a:ea typeface="+mn-ea"/>
              </a:rPr>
              <a:t>6</a:t>
            </a:r>
            <a:r>
              <a:rPr lang="zh-CN" altLang="en-US" sz="1400" dirty="0">
                <a:solidFill>
                  <a:srgbClr val="5F5F5F"/>
                </a:solidFill>
                <a:latin typeface="+mn-ea"/>
                <a:ea typeface="+mn-ea"/>
              </a:rPr>
              <a:t>月车市开始</a:t>
            </a:r>
            <a:r>
              <a:rPr lang="zh-CN" altLang="en-US" sz="1400" dirty="0" smtClean="0">
                <a:solidFill>
                  <a:srgbClr val="5F5F5F"/>
                </a:solidFill>
                <a:latin typeface="+mn-ea"/>
                <a:ea typeface="+mn-ea"/>
              </a:rPr>
              <a:t>进入销售低谷</a:t>
            </a:r>
            <a:r>
              <a:rPr lang="zh-CN" altLang="en-US" sz="1400" dirty="0">
                <a:solidFill>
                  <a:srgbClr val="5F5F5F"/>
                </a:solidFill>
                <a:latin typeface="+mn-ea"/>
                <a:ea typeface="+mn-ea"/>
              </a:rPr>
              <a:t>期</a:t>
            </a:r>
            <a:r>
              <a:rPr lang="zh-CN" altLang="en-US" sz="1400" dirty="0" smtClean="0">
                <a:solidFill>
                  <a:srgbClr val="5F5F5F"/>
                </a:solidFill>
                <a:latin typeface="+mn-ea"/>
                <a:ea typeface="+mn-ea"/>
              </a:rPr>
              <a:t>，各地均出现库存</a:t>
            </a:r>
            <a:r>
              <a:rPr lang="zh-CN" altLang="en-US" sz="1400" dirty="0">
                <a:solidFill>
                  <a:srgbClr val="5F5F5F"/>
                </a:solidFill>
                <a:latin typeface="+mn-ea"/>
                <a:ea typeface="+mn-ea"/>
              </a:rPr>
              <a:t>积压，加之众多新车上市，势必加大终端优惠，以刺激消费减轻库存压力</a:t>
            </a:r>
            <a:r>
              <a:rPr lang="zh-CN" altLang="en-US" sz="1400" dirty="0" smtClean="0">
                <a:solidFill>
                  <a:srgbClr val="5F5F5F"/>
                </a:solidFill>
                <a:latin typeface="+mn-ea"/>
                <a:ea typeface="+mn-ea"/>
              </a:rPr>
              <a:t>。</a:t>
            </a:r>
            <a:endParaRPr lang="en-US" altLang="zh-CN" sz="1400" dirty="0" smtClean="0">
              <a:solidFill>
                <a:srgbClr val="5F5F5F"/>
              </a:solidFill>
              <a:latin typeface="+mn-lt"/>
              <a:ea typeface="+mn-ea"/>
            </a:endParaRPr>
          </a:p>
        </p:txBody>
      </p:sp>
    </p:spTree>
    <p:extLst>
      <p:ext uri="{BB962C8B-B14F-4D97-AF65-F5344CB8AC3E}">
        <p14:creationId xmlns:p14="http://schemas.microsoft.com/office/powerpoint/2010/main" val="49749910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defRPr/>
            </a:pPr>
            <a:fld id="{E570C9EB-4F0F-4D9E-919E-4C8C8723CC0C}" type="slidenum">
              <a:rPr lang="zh-CN" altLang="en-US" smtClean="0">
                <a:latin typeface="+mn-lt"/>
                <a:ea typeface="华文细黑" pitchFamily="2" charset="-122"/>
              </a:rPr>
              <a:pPr>
                <a:defRPr/>
              </a:pPr>
              <a:t>13</a:t>
            </a:fld>
            <a:endParaRPr lang="zh-CN" altLang="en-US">
              <a:latin typeface="+mn-lt"/>
              <a:ea typeface="华文细黑" pitchFamily="2" charset="-122"/>
            </a:endParaRPr>
          </a:p>
        </p:txBody>
      </p:sp>
      <p:sp>
        <p:nvSpPr>
          <p:cNvPr id="4" name="Rectangle 2"/>
          <p:cNvSpPr txBox="1">
            <a:spLocks noChangeArrowheads="1"/>
          </p:cNvSpPr>
          <p:nvPr/>
        </p:nvSpPr>
        <p:spPr>
          <a:xfrm>
            <a:off x="3305175" y="2514600"/>
            <a:ext cx="5076825" cy="338554"/>
          </a:xfrm>
          <a:prstGeom prst="rect">
            <a:avLst/>
          </a:prstGeom>
        </p:spPr>
        <p:txBody>
          <a:bodyPr>
            <a:spAutoFit/>
          </a:bodyPr>
          <a:lstStyle/>
          <a:p>
            <a:pPr marL="342900" indent="-342900" algn="ctr" eaLnBrk="0" hangingPunct="0">
              <a:lnSpc>
                <a:spcPct val="80000"/>
              </a:lnSpc>
              <a:spcBef>
                <a:spcPct val="20000"/>
              </a:spcBef>
              <a:buFont typeface="Wingdings" pitchFamily="2" charset="2"/>
              <a:buChar char="v"/>
              <a:tabLst>
                <a:tab pos="6400800" algn="r"/>
              </a:tabLst>
              <a:defRPr/>
            </a:pPr>
            <a:r>
              <a:rPr lang="zh-CN" altLang="en-US" sz="2000" b="1">
                <a:latin typeface="+mn-lt"/>
                <a:ea typeface="华文细黑" pitchFamily="2" charset="-122"/>
                <a:cs typeface="Arial" pitchFamily="34" charset="0"/>
              </a:rPr>
              <a:t>第三部分：分级别情况</a:t>
            </a:r>
            <a:endParaRPr lang="en-US" altLang="zh-CN" sz="2000" b="1">
              <a:latin typeface="+mn-lt"/>
              <a:ea typeface="华文细黑" pitchFamily="2" charset="-122"/>
              <a:cs typeface="Arial" pitchFamily="34" charset="0"/>
            </a:endParaRPr>
          </a:p>
        </p:txBody>
      </p:sp>
    </p:spTree>
    <p:extLst>
      <p:ext uri="{BB962C8B-B14F-4D97-AF65-F5344CB8AC3E}">
        <p14:creationId xmlns:p14="http://schemas.microsoft.com/office/powerpoint/2010/main" val="3525658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对象 5" hidden="1"/>
          <p:cNvGraphicFramePr>
            <a:graphicFrameLocks noChangeAspect="1"/>
          </p:cNvGraphicFramePr>
          <p:nvPr>
            <p:custDataLst>
              <p:tags r:id="rId2"/>
            </p:custDataLst>
            <p:extLst>
              <p:ext uri="{D42A27DB-BD31-4B8C-83A1-F6EECF244321}">
                <p14:modId xmlns:p14="http://schemas.microsoft.com/office/powerpoint/2010/main" val="2009236828"/>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37175" name="think-cell Slide" r:id="rId15" imgW="270" imgH="270" progId="">
                  <p:embed/>
                </p:oleObj>
              </mc:Choice>
              <mc:Fallback>
                <p:oleObj name="think-cell Slide" r:id="rId15" imgW="270" imgH="270" progId="">
                  <p:embed/>
                  <p:pic>
                    <p:nvPicPr>
                      <p:cNvPr id="0" name="Picture 2027"/>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1" name="Object 4"/>
          <p:cNvGraphicFramePr>
            <a:graphicFrameLocks noChangeAspect="1"/>
          </p:cNvGraphicFramePr>
          <p:nvPr>
            <p:custDataLst>
              <p:tags r:id="rId3"/>
            </p:custDataLst>
            <p:extLst>
              <p:ext uri="{D42A27DB-BD31-4B8C-83A1-F6EECF244321}">
                <p14:modId xmlns:p14="http://schemas.microsoft.com/office/powerpoint/2010/main" val="4288285358"/>
              </p:ext>
            </p:extLst>
          </p:nvPr>
        </p:nvGraphicFramePr>
        <p:xfrm>
          <a:off x="395287" y="3500139"/>
          <a:ext cx="7993063" cy="2881313"/>
        </p:xfrm>
        <a:graphic>
          <a:graphicData uri="http://schemas.openxmlformats.org/drawingml/2006/chart">
            <c:chart xmlns:c="http://schemas.openxmlformats.org/drawingml/2006/chart" xmlns:r="http://schemas.openxmlformats.org/officeDocument/2006/relationships" r:id="rId17"/>
          </a:graphicData>
        </a:graphic>
      </p:graphicFrame>
      <p:sp>
        <p:nvSpPr>
          <p:cNvPr id="14" name="灯片编号占位符 21"/>
          <p:cNvSpPr>
            <a:spLocks noGrp="1"/>
          </p:cNvSpPr>
          <p:nvPr>
            <p:ph type="sldNum" sz="quarter" idx="12"/>
            <p:custDataLst>
              <p:tags r:id="rId4"/>
            </p:custDataLst>
          </p:nvPr>
        </p:nvSpPr>
        <p:spPr bwMode="auto">
          <a:noFill/>
          <a:ln>
            <a:miter lim="800000"/>
            <a:headEnd/>
            <a:tailEnd/>
          </a:ln>
        </p:spPr>
        <p:txBody>
          <a:bodyPr vert="horz" wrap="square" lIns="91440" tIns="45720" rIns="91440" bIns="45720" numCol="1" anchorCtr="0" compatLnSpc="1">
            <a:prstTxWarp prst="textNoShape">
              <a:avLst/>
            </a:prstTxWarp>
          </a:bodyPr>
          <a:lstStyle/>
          <a:p>
            <a:fld id="{5EBAF4FC-0199-4588-8571-378F07794EAE}" type="slidenum">
              <a:rPr lang="zh-CN" altLang="en-US" smtClean="0"/>
              <a:pPr/>
              <a:t>14</a:t>
            </a:fld>
            <a:endParaRPr lang="zh-CN" altLang="en-US" smtClean="0"/>
          </a:p>
        </p:txBody>
      </p:sp>
      <p:sp>
        <p:nvSpPr>
          <p:cNvPr id="2" name="标题 1"/>
          <p:cNvSpPr>
            <a:spLocks noGrp="1"/>
          </p:cNvSpPr>
          <p:nvPr>
            <p:ph type="title" idx="4294967295"/>
            <p:custDataLst>
              <p:tags r:id="rId5"/>
            </p:custDataLst>
          </p:nvPr>
        </p:nvSpPr>
        <p:spPr>
          <a:xfrm>
            <a:off x="1188479" y="296652"/>
            <a:ext cx="7019925" cy="432011"/>
          </a:xfrm>
          <a:prstGeom prst="rect">
            <a:avLst/>
          </a:prstGeom>
          <a:noFill/>
        </p:spPr>
        <p:txBody>
          <a:bodyPr/>
          <a:lstStyle/>
          <a:p>
            <a:pPr>
              <a:defRPr/>
            </a:pPr>
            <a:r>
              <a:rPr lang="en-US" altLang="zh-CN" b="1" dirty="0" smtClean="0">
                <a:solidFill>
                  <a:srgbClr val="075A77"/>
                </a:solidFill>
                <a:latin typeface="+mn-ea"/>
                <a:ea typeface="+mn-ea"/>
              </a:rPr>
              <a:t>2016 </a:t>
            </a:r>
            <a:r>
              <a:rPr lang="en-US" altLang="zh-CN" b="1" dirty="0">
                <a:solidFill>
                  <a:srgbClr val="075A77"/>
                </a:solidFill>
                <a:latin typeface="+mn-ea"/>
                <a:ea typeface="+mn-ea"/>
              </a:rPr>
              <a:t>GAIN· A00</a:t>
            </a:r>
            <a:r>
              <a:rPr lang="zh-CN" altLang="en-US" b="1" dirty="0">
                <a:solidFill>
                  <a:srgbClr val="075A77"/>
                </a:solidFill>
                <a:latin typeface="+mn-ea"/>
                <a:ea typeface="+mn-ea"/>
              </a:rPr>
              <a:t>级价格变化指数</a:t>
            </a:r>
            <a:r>
              <a:rPr lang="en-US" altLang="zh-CN" b="1" dirty="0" smtClean="0">
                <a:solidFill>
                  <a:srgbClr val="075A77"/>
                </a:solidFill>
                <a:latin typeface="+mn-ea"/>
                <a:ea typeface="+mn-ea"/>
              </a:rPr>
              <a:t>—6</a:t>
            </a:r>
            <a:r>
              <a:rPr lang="zh-CN" altLang="en-US" b="1" dirty="0" smtClean="0">
                <a:solidFill>
                  <a:srgbClr val="075A77"/>
                </a:solidFill>
                <a:latin typeface="+mn-ea"/>
                <a:ea typeface="+mn-ea"/>
              </a:rPr>
              <a:t>月</a:t>
            </a:r>
            <a:endParaRPr lang="zh-CN" altLang="en-US" b="1" dirty="0">
              <a:solidFill>
                <a:srgbClr val="075A77"/>
              </a:solidFill>
              <a:latin typeface="+mn-ea"/>
              <a:ea typeface="+mn-ea"/>
            </a:endParaRPr>
          </a:p>
        </p:txBody>
      </p:sp>
      <p:sp>
        <p:nvSpPr>
          <p:cNvPr id="41" name="TextBox 40"/>
          <p:cNvSpPr txBox="1"/>
          <p:nvPr>
            <p:custDataLst>
              <p:tags r:id="rId6"/>
            </p:custDataLst>
          </p:nvPr>
        </p:nvSpPr>
        <p:spPr>
          <a:xfrm>
            <a:off x="395536" y="6322144"/>
            <a:ext cx="1319212" cy="203200"/>
          </a:xfrm>
          <a:prstGeom prst="rect">
            <a:avLst/>
          </a:prstGeom>
          <a:noFill/>
        </p:spPr>
        <p:txBody>
          <a:bodyPr>
            <a:spAutoFit/>
          </a:bodyPr>
          <a:lstStyle/>
          <a:p>
            <a:pPr eaLnBrk="0" hangingPunct="0">
              <a:lnSpc>
                <a:spcPct val="80000"/>
              </a:lnSpc>
              <a:spcBef>
                <a:spcPct val="20000"/>
              </a:spcBef>
              <a:buFont typeface="Arial" charset="0"/>
              <a:buNone/>
              <a:defRPr/>
            </a:pPr>
            <a:r>
              <a:rPr lang="zh-CN" altLang="en-US" sz="900" dirty="0">
                <a:latin typeface="+mn-lt"/>
                <a:ea typeface="华文细黑" pitchFamily="2" charset="-122"/>
              </a:rPr>
              <a:t>注</a:t>
            </a:r>
            <a:r>
              <a:rPr lang="zh-CN" altLang="en-US" sz="900" dirty="0" smtClean="0">
                <a:latin typeface="+mn-lt"/>
                <a:ea typeface="华文细黑" pitchFamily="2" charset="-122"/>
              </a:rPr>
              <a:t>：基期为上年</a:t>
            </a:r>
            <a:r>
              <a:rPr lang="en-US" altLang="zh-CN" sz="900" dirty="0" smtClean="0">
                <a:latin typeface="+mn-lt"/>
                <a:ea typeface="华文细黑" pitchFamily="2" charset="-122"/>
              </a:rPr>
              <a:t>12</a:t>
            </a:r>
            <a:r>
              <a:rPr lang="zh-CN" altLang="en-US" sz="900" dirty="0" smtClean="0">
                <a:latin typeface="+mn-lt"/>
                <a:ea typeface="华文细黑" pitchFamily="2" charset="-122"/>
              </a:rPr>
              <a:t>月</a:t>
            </a:r>
            <a:endParaRPr lang="zh-CN" altLang="en-US" sz="900" dirty="0">
              <a:latin typeface="+mn-lt"/>
              <a:ea typeface="华文细黑" pitchFamily="2" charset="-122"/>
            </a:endParaRPr>
          </a:p>
        </p:txBody>
      </p:sp>
      <p:grpSp>
        <p:nvGrpSpPr>
          <p:cNvPr id="4" name="组合 51"/>
          <p:cNvGrpSpPr>
            <a:grpSpLocks/>
          </p:cNvGrpSpPr>
          <p:nvPr>
            <p:custDataLst>
              <p:tags r:id="rId7"/>
            </p:custDataLst>
          </p:nvPr>
        </p:nvGrpSpPr>
        <p:grpSpPr bwMode="auto">
          <a:xfrm>
            <a:off x="2411354" y="3153792"/>
            <a:ext cx="4308475" cy="395711"/>
            <a:chOff x="2330450" y="2103438"/>
            <a:chExt cx="4308475" cy="395711"/>
          </a:xfrm>
          <a:solidFill>
            <a:srgbClr val="275C9D"/>
          </a:solidFill>
        </p:grpSpPr>
        <p:sp>
          <p:nvSpPr>
            <p:cNvPr id="53"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54" name="Text Box 10"/>
            <p:cNvSpPr txBox="1">
              <a:spLocks noChangeArrowheads="1"/>
            </p:cNvSpPr>
            <p:nvPr/>
          </p:nvSpPr>
          <p:spPr bwMode="auto">
            <a:xfrm>
              <a:off x="2364652" y="2145206"/>
              <a:ext cx="3924300" cy="353943"/>
            </a:xfrm>
            <a:prstGeom prst="rect">
              <a:avLst/>
            </a:prstGeom>
            <a:noFill/>
            <a:ln w="12700" algn="ctr">
              <a:noFill/>
              <a:miter lim="800000"/>
              <a:headEnd/>
              <a:tailEnd/>
            </a:ln>
          </p:spPr>
          <p:txBody>
            <a:bodyPr>
              <a:spAutoFit/>
            </a:bodyPr>
            <a:lstStyle/>
            <a:p>
              <a:pPr algn="ct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smtClean="0">
                  <a:solidFill>
                    <a:srgbClr val="FFFFFF"/>
                  </a:solidFill>
                  <a:ea typeface="华文细黑" pitchFamily="2" charset="-122"/>
                </a:rPr>
                <a:t>月度价格变化指数</a:t>
              </a:r>
              <a:r>
                <a:rPr lang="en-US" altLang="zh-CN" sz="1700" b="1" kern="0" dirty="0">
                  <a:solidFill>
                    <a:srgbClr val="FFFFFF"/>
                  </a:solidFill>
                  <a:ea typeface="华文细黑" pitchFamily="2" charset="-122"/>
                </a:rPr>
                <a:t>-A00</a:t>
              </a:r>
              <a:r>
                <a:rPr lang="zh-CN" altLang="en-US" sz="1700" b="1" kern="0" dirty="0">
                  <a:solidFill>
                    <a:srgbClr val="FFFFFF"/>
                  </a:solidFill>
                  <a:ea typeface="华文细黑" pitchFamily="2" charset="-122"/>
                </a:rPr>
                <a:t>级</a:t>
              </a:r>
              <a:endParaRPr lang="zh-HK" altLang="en-US" sz="1700" b="1" kern="0" dirty="0">
                <a:solidFill>
                  <a:srgbClr val="FFFFFF"/>
                </a:solidFill>
                <a:ea typeface="华文细黑" pitchFamily="2" charset="-122"/>
              </a:endParaRPr>
            </a:p>
          </p:txBody>
        </p:sp>
      </p:grpSp>
      <p:sp>
        <p:nvSpPr>
          <p:cNvPr id="55" name="AutoShape 66"/>
          <p:cNvSpPr>
            <a:spLocks noChangeArrowheads="1"/>
          </p:cNvSpPr>
          <p:nvPr>
            <p:custDataLst>
              <p:tags r:id="rId8"/>
            </p:custDataLst>
          </p:nvPr>
        </p:nvSpPr>
        <p:spPr bwMode="auto">
          <a:xfrm>
            <a:off x="8316417" y="3984947"/>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56" name="AutoShape 67"/>
          <p:cNvSpPr>
            <a:spLocks noChangeArrowheads="1"/>
          </p:cNvSpPr>
          <p:nvPr>
            <p:custDataLst>
              <p:tags r:id="rId9"/>
            </p:custDataLst>
          </p:nvPr>
        </p:nvSpPr>
        <p:spPr bwMode="auto">
          <a:xfrm rot="10800000">
            <a:off x="8316417" y="5102547"/>
            <a:ext cx="250825" cy="900112"/>
          </a:xfrm>
          <a:prstGeom prst="upArrow">
            <a:avLst>
              <a:gd name="adj1" fmla="val 50000"/>
              <a:gd name="adj2" fmla="val 89715"/>
            </a:avLst>
          </a:prstGeom>
          <a:solidFill>
            <a:srgbClr val="BFBFBF"/>
          </a:solidFill>
          <a:ln>
            <a:solidFill>
              <a:srgbClr val="BFBFBF"/>
            </a:solid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57" name="Text Box 68"/>
          <p:cNvSpPr txBox="1">
            <a:spLocks noChangeArrowheads="1"/>
          </p:cNvSpPr>
          <p:nvPr>
            <p:custDataLst>
              <p:tags r:id="rId10"/>
            </p:custDataLst>
          </p:nvPr>
        </p:nvSpPr>
        <p:spPr bwMode="auto">
          <a:xfrm>
            <a:off x="8527554" y="3942084"/>
            <a:ext cx="334963" cy="947738"/>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均价上升</a:t>
            </a:r>
          </a:p>
        </p:txBody>
      </p:sp>
      <p:sp>
        <p:nvSpPr>
          <p:cNvPr id="58" name="Text Box 69"/>
          <p:cNvSpPr txBox="1">
            <a:spLocks noChangeArrowheads="1"/>
          </p:cNvSpPr>
          <p:nvPr>
            <p:custDataLst>
              <p:tags r:id="rId11"/>
            </p:custDataLst>
          </p:nvPr>
        </p:nvSpPr>
        <p:spPr bwMode="auto">
          <a:xfrm>
            <a:off x="8524379" y="4946972"/>
            <a:ext cx="334963" cy="1109662"/>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均价下降</a:t>
            </a:r>
          </a:p>
        </p:txBody>
      </p:sp>
      <p:sp>
        <p:nvSpPr>
          <p:cNvPr id="15" name="内容占位符 2"/>
          <p:cNvSpPr txBox="1">
            <a:spLocks/>
          </p:cNvSpPr>
          <p:nvPr>
            <p:custDataLst>
              <p:tags r:id="rId12"/>
            </p:custDataLst>
          </p:nvPr>
        </p:nvSpPr>
        <p:spPr bwMode="auto">
          <a:xfrm>
            <a:off x="387350" y="836613"/>
            <a:ext cx="8356600" cy="2087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1313" indent="-341313" eaLnBrk="0" hangingPunct="0">
              <a:defRPr>
                <a:solidFill>
                  <a:schemeClr val="tx1"/>
                </a:solidFill>
                <a:latin typeface="Calibri" pitchFamily="34" charset="0"/>
                <a:ea typeface="宋体" pitchFamily="2" charset="-122"/>
              </a:defRPr>
            </a:lvl1pPr>
            <a:lvl2pPr marL="341313" indent="-341313"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l" eaLnBrk="1" hangingPunct="1">
              <a:spcAft>
                <a:spcPts val="600"/>
              </a:spcAft>
              <a:buClr>
                <a:srgbClr val="275C9D"/>
              </a:buClr>
              <a:buFont typeface="Wingdings" pitchFamily="2" charset="2"/>
              <a:buChar char="n"/>
            </a:pPr>
            <a:r>
              <a:rPr lang="en-US" altLang="zh-CN" sz="1600" b="1" dirty="0" smtClean="0">
                <a:ea typeface="微软雅黑" pitchFamily="34" charset="-122"/>
              </a:rPr>
              <a:t>2016 GAIN·6</a:t>
            </a:r>
            <a:r>
              <a:rPr lang="zh-CN" altLang="en-US" sz="1600" b="1" dirty="0" smtClean="0">
                <a:ea typeface="微软雅黑" pitchFamily="34" charset="-122"/>
              </a:rPr>
              <a:t>月</a:t>
            </a:r>
            <a:r>
              <a:rPr lang="en-US" altLang="zh-CN" sz="1600" b="1" dirty="0">
                <a:ea typeface="微软雅黑" pitchFamily="34" charset="-122"/>
              </a:rPr>
              <a:t>A00</a:t>
            </a:r>
            <a:r>
              <a:rPr lang="zh-CN" altLang="en-US" sz="1600" b="1" dirty="0">
                <a:ea typeface="微软雅黑" pitchFamily="34" charset="-122"/>
              </a:rPr>
              <a:t>级别市场价格变化指数</a:t>
            </a:r>
            <a:r>
              <a:rPr lang="zh-CN" altLang="en-US" sz="1600" b="1" dirty="0" smtClean="0">
                <a:ea typeface="微软雅黑" pitchFamily="34" charset="-122"/>
              </a:rPr>
              <a:t>为</a:t>
            </a:r>
            <a:r>
              <a:rPr lang="en-US" altLang="zh-CN" sz="1600" b="1" dirty="0" smtClean="0">
                <a:ea typeface="微软雅黑" pitchFamily="34" charset="-122"/>
              </a:rPr>
              <a:t>-10.04</a:t>
            </a:r>
            <a:r>
              <a:rPr lang="zh-CN" altLang="en-US" sz="1600" b="1" dirty="0" smtClean="0">
                <a:ea typeface="微软雅黑" pitchFamily="34" charset="-122"/>
              </a:rPr>
              <a:t>，</a:t>
            </a:r>
            <a:r>
              <a:rPr lang="zh-CN" altLang="en-US" sz="1600" b="1" dirty="0">
                <a:ea typeface="微软雅黑" pitchFamily="34" charset="-122"/>
              </a:rPr>
              <a:t>环</a:t>
            </a:r>
            <a:r>
              <a:rPr lang="zh-CN" altLang="en-US" sz="1600" b="1" dirty="0" smtClean="0">
                <a:ea typeface="微软雅黑" pitchFamily="34" charset="-122"/>
              </a:rPr>
              <a:t>比下降</a:t>
            </a:r>
            <a:r>
              <a:rPr lang="en-US" altLang="zh-CN" sz="1600" b="1" dirty="0" smtClean="0">
                <a:ea typeface="微软雅黑" pitchFamily="34" charset="-122"/>
              </a:rPr>
              <a:t>1.0%</a:t>
            </a:r>
            <a:r>
              <a:rPr lang="zh-CN" altLang="en-US" sz="1600" b="1" dirty="0">
                <a:ea typeface="微软雅黑" pitchFamily="34" charset="-122"/>
              </a:rPr>
              <a:t>，市场均价</a:t>
            </a:r>
            <a:r>
              <a:rPr lang="zh-CN" altLang="en-US" sz="1600" b="1" dirty="0" smtClean="0">
                <a:ea typeface="微软雅黑" pitchFamily="34" charset="-122"/>
              </a:rPr>
              <a:t>由</a:t>
            </a:r>
            <a:r>
              <a:rPr lang="en-US" altLang="zh-CN" sz="1600" b="1" dirty="0" smtClean="0">
                <a:ea typeface="微软雅黑" pitchFamily="34" charset="-122"/>
              </a:rPr>
              <a:t>3.33</a:t>
            </a:r>
            <a:r>
              <a:rPr lang="zh-CN" altLang="en-US" sz="1600" b="1" dirty="0" smtClean="0">
                <a:ea typeface="微软雅黑" pitchFamily="34" charset="-122"/>
              </a:rPr>
              <a:t>万减少至</a:t>
            </a:r>
            <a:r>
              <a:rPr lang="en-US" altLang="zh-CN" sz="1600" b="1" dirty="0" smtClean="0">
                <a:ea typeface="微软雅黑" pitchFamily="34" charset="-122"/>
              </a:rPr>
              <a:t>3.30</a:t>
            </a:r>
            <a:r>
              <a:rPr lang="zh-CN" altLang="en-US" sz="1600" b="1" dirty="0" smtClean="0">
                <a:ea typeface="微软雅黑" pitchFamily="34" charset="-122"/>
              </a:rPr>
              <a:t>万</a:t>
            </a:r>
            <a:r>
              <a:rPr lang="zh-CN" altLang="en-US" sz="1600" b="1" dirty="0">
                <a:ea typeface="微软雅黑" pitchFamily="34" charset="-122"/>
              </a:rPr>
              <a:t>。</a:t>
            </a:r>
          </a:p>
          <a:p>
            <a:pPr marL="342000" lvl="1" indent="-342000" algn="l" eaLnBrk="1" hangingPunct="1">
              <a:lnSpc>
                <a:spcPts val="2000"/>
              </a:lnSpc>
              <a:spcBef>
                <a:spcPts val="0"/>
              </a:spcBef>
              <a:spcAft>
                <a:spcPts val="600"/>
              </a:spcAft>
              <a:buFont typeface="Wingdings" pitchFamily="2" charset="2"/>
              <a:buChar char="Ø"/>
              <a:defRPr/>
            </a:pPr>
            <a:r>
              <a:rPr lang="zh-CN" altLang="en-US" sz="1400" dirty="0" smtClean="0">
                <a:latin typeface="+mn-ea"/>
                <a:ea typeface="+mn-ea"/>
              </a:rPr>
              <a:t>本月</a:t>
            </a:r>
            <a:r>
              <a:rPr lang="en-US" altLang="zh-CN" sz="1400" dirty="0">
                <a:latin typeface="+mn-ea"/>
                <a:ea typeface="+mn-ea"/>
              </a:rPr>
              <a:t>A00</a:t>
            </a:r>
            <a:r>
              <a:rPr lang="zh-CN" altLang="en-US" sz="1400" dirty="0">
                <a:latin typeface="+mn-ea"/>
                <a:ea typeface="+mn-ea"/>
              </a:rPr>
              <a:t>级别的整体市场价格环</a:t>
            </a:r>
            <a:r>
              <a:rPr lang="zh-CN" altLang="en-US" sz="1400" dirty="0" smtClean="0">
                <a:latin typeface="+mn-ea"/>
                <a:ea typeface="+mn-ea"/>
              </a:rPr>
              <a:t>比下降，主要受车型奥拓、乐驰的</a:t>
            </a:r>
            <a:r>
              <a:rPr lang="zh-CN" altLang="en-US" sz="1400" dirty="0">
                <a:latin typeface="+mn-ea"/>
                <a:ea typeface="+mn-ea"/>
              </a:rPr>
              <a:t>影响</a:t>
            </a:r>
            <a:r>
              <a:rPr lang="zh-CN" altLang="en-US" sz="1400" dirty="0" smtClean="0">
                <a:latin typeface="+mn-ea"/>
                <a:ea typeface="+mn-ea"/>
              </a:rPr>
              <a:t>。</a:t>
            </a:r>
            <a:endParaRPr lang="en-US" altLang="zh-CN" sz="1400" dirty="0" smtClean="0">
              <a:latin typeface="+mn-ea"/>
              <a:ea typeface="+mn-ea"/>
            </a:endParaRPr>
          </a:p>
          <a:p>
            <a:pPr marL="342000" lvl="1" indent="-342000" algn="l" eaLnBrk="1" hangingPunct="1">
              <a:lnSpc>
                <a:spcPts val="2000"/>
              </a:lnSpc>
              <a:spcBef>
                <a:spcPts val="0"/>
              </a:spcBef>
              <a:spcAft>
                <a:spcPts val="600"/>
              </a:spcAft>
              <a:buFont typeface="Wingdings" pitchFamily="2" charset="2"/>
              <a:buChar char="Ø"/>
              <a:defRPr/>
            </a:pPr>
            <a:r>
              <a:rPr lang="zh-CN" altLang="en-US" sz="1400" dirty="0">
                <a:latin typeface="+mn-ea"/>
                <a:ea typeface="+mn-ea"/>
              </a:rPr>
              <a:t>本月权重</a:t>
            </a:r>
            <a:r>
              <a:rPr lang="zh-CN" altLang="en-US" sz="1400" dirty="0" smtClean="0">
                <a:latin typeface="+mn-ea"/>
                <a:ea typeface="+mn-ea"/>
              </a:rPr>
              <a:t>车型奥拓、</a:t>
            </a:r>
            <a:r>
              <a:rPr lang="zh-CN" altLang="en-US" sz="1400" dirty="0">
                <a:latin typeface="+mn-ea"/>
                <a:ea typeface="+mn-ea"/>
              </a:rPr>
              <a:t>乐驰在级别内销量</a:t>
            </a:r>
            <a:r>
              <a:rPr lang="zh-CN" altLang="en-US" sz="1400" dirty="0" smtClean="0">
                <a:latin typeface="+mn-ea"/>
                <a:ea typeface="+mn-ea"/>
              </a:rPr>
              <a:t>权重下滑</a:t>
            </a:r>
            <a:r>
              <a:rPr lang="zh-CN" altLang="en-US" sz="1400" dirty="0">
                <a:latin typeface="+mn-ea"/>
                <a:ea typeface="+mn-ea"/>
              </a:rPr>
              <a:t>，市场占有率被奔奔</a:t>
            </a:r>
            <a:r>
              <a:rPr lang="en-US" altLang="zh-CN" sz="1400" dirty="0" smtClean="0">
                <a:latin typeface="+mn-ea"/>
                <a:ea typeface="+mn-ea"/>
              </a:rPr>
              <a:t>Mini</a:t>
            </a:r>
            <a:r>
              <a:rPr lang="zh-CN" altLang="en-US" sz="1400" dirty="0" smtClean="0">
                <a:latin typeface="+mn-ea"/>
                <a:ea typeface="+mn-ea"/>
              </a:rPr>
              <a:t>等车型抢占，</a:t>
            </a:r>
            <a:r>
              <a:rPr lang="zh-CN" altLang="en-US" sz="1400" dirty="0" smtClean="0">
                <a:latin typeface="+mn-ea"/>
                <a:ea typeface="+mn-ea"/>
              </a:rPr>
              <a:t>最终对整体</a:t>
            </a:r>
            <a:r>
              <a:rPr lang="zh-CN" altLang="en-US" sz="1400" dirty="0">
                <a:latin typeface="+mn-ea"/>
                <a:ea typeface="+mn-ea"/>
              </a:rPr>
              <a:t>价格</a:t>
            </a:r>
            <a:r>
              <a:rPr lang="zh-CN" altLang="en-US" sz="1400" dirty="0" smtClean="0">
                <a:latin typeface="+mn-ea"/>
                <a:ea typeface="+mn-ea"/>
              </a:rPr>
              <a:t>走势带来轻微影响。</a:t>
            </a:r>
            <a:endParaRPr lang="en-US" altLang="zh-CN" sz="1400" dirty="0">
              <a:latin typeface="+mn-ea"/>
              <a:ea typeface="+mn-ea"/>
            </a:endParaRPr>
          </a:p>
        </p:txBody>
      </p:sp>
    </p:spTree>
    <p:extLst>
      <p:ext uri="{BB962C8B-B14F-4D97-AF65-F5344CB8AC3E}">
        <p14:creationId xmlns:p14="http://schemas.microsoft.com/office/powerpoint/2010/main" val="247293092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对象 5" hidden="1"/>
          <p:cNvGraphicFramePr>
            <a:graphicFrameLocks noChangeAspect="1"/>
          </p:cNvGraphicFramePr>
          <p:nvPr>
            <p:custDataLst>
              <p:tags r:id="rId2"/>
            </p:custDataLst>
            <p:extLst>
              <p:ext uri="{D42A27DB-BD31-4B8C-83A1-F6EECF244321}">
                <p14:modId xmlns:p14="http://schemas.microsoft.com/office/powerpoint/2010/main" val="1291774246"/>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47410" name="think-cell Slide" r:id="rId14" imgW="270" imgH="270" progId="">
                  <p:embed/>
                </p:oleObj>
              </mc:Choice>
              <mc:Fallback>
                <p:oleObj name="think-cell Slide" r:id="rId14" imgW="270" imgH="270" progId="">
                  <p:embed/>
                  <p:pic>
                    <p:nvPicPr>
                      <p:cNvPr id="0" name="Picture 2020"/>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8" name="Object 4"/>
          <p:cNvGraphicFramePr>
            <a:graphicFrameLocks noChangeAspect="1"/>
          </p:cNvGraphicFramePr>
          <p:nvPr>
            <p:custDataLst>
              <p:tags r:id="rId3"/>
            </p:custDataLst>
            <p:extLst>
              <p:ext uri="{D42A27DB-BD31-4B8C-83A1-F6EECF244321}">
                <p14:modId xmlns:p14="http://schemas.microsoft.com/office/powerpoint/2010/main" val="142948622"/>
              </p:ext>
            </p:extLst>
          </p:nvPr>
        </p:nvGraphicFramePr>
        <p:xfrm>
          <a:off x="391508" y="3487738"/>
          <a:ext cx="7972580" cy="2881311"/>
        </p:xfrm>
        <a:graphic>
          <a:graphicData uri="http://schemas.openxmlformats.org/drawingml/2006/chart">
            <c:chart xmlns:c="http://schemas.openxmlformats.org/drawingml/2006/chart" xmlns:r="http://schemas.openxmlformats.org/officeDocument/2006/relationships" r:id="rId16"/>
          </a:graphicData>
        </a:graphic>
      </p:graphicFrame>
      <p:sp>
        <p:nvSpPr>
          <p:cNvPr id="20491" name="灯片编号占位符 21"/>
          <p:cNvSpPr>
            <a:spLocks noGrp="1"/>
          </p:cNvSpPr>
          <p:nvPr>
            <p:ph type="sldNum" sz="quarter" idx="12"/>
            <p:custDataLst>
              <p:tags r:id="rId4"/>
            </p:custDataLst>
          </p:nvPr>
        </p:nvSpPr>
        <p:spPr bwMode="auto">
          <a:noFill/>
          <a:ln>
            <a:miter lim="800000"/>
            <a:headEnd/>
            <a:tailEnd/>
          </a:ln>
        </p:spPr>
        <p:txBody>
          <a:bodyPr vert="horz" wrap="square" lIns="91440" tIns="45720" rIns="91440" bIns="45720" numCol="1" anchorCtr="0" compatLnSpc="1">
            <a:prstTxWarp prst="textNoShape">
              <a:avLst/>
            </a:prstTxWarp>
          </a:bodyPr>
          <a:lstStyle/>
          <a:p>
            <a:fld id="{5EBAF4FC-0199-4588-8571-378F07794EAE}" type="slidenum">
              <a:rPr lang="zh-CN" altLang="en-US" smtClean="0"/>
              <a:pPr/>
              <a:t>15</a:t>
            </a:fld>
            <a:endParaRPr lang="zh-CN" altLang="en-US" smtClean="0"/>
          </a:p>
        </p:txBody>
      </p:sp>
      <p:sp>
        <p:nvSpPr>
          <p:cNvPr id="2" name="标题 1"/>
          <p:cNvSpPr>
            <a:spLocks noGrp="1"/>
          </p:cNvSpPr>
          <p:nvPr>
            <p:ph type="title" idx="4294967295"/>
            <p:custDataLst>
              <p:tags r:id="rId5"/>
            </p:custDataLst>
          </p:nvPr>
        </p:nvSpPr>
        <p:spPr>
          <a:xfrm>
            <a:off x="1188132" y="296652"/>
            <a:ext cx="5868144" cy="432011"/>
          </a:xfrm>
          <a:prstGeom prst="rect">
            <a:avLst/>
          </a:prstGeom>
          <a:noFill/>
        </p:spPr>
        <p:txBody>
          <a:bodyPr/>
          <a:lstStyle/>
          <a:p>
            <a:pPr>
              <a:defRPr/>
            </a:pPr>
            <a:r>
              <a:rPr lang="en-US" altLang="zh-CN" b="1" dirty="0" smtClean="0">
                <a:solidFill>
                  <a:srgbClr val="075A77"/>
                </a:solidFill>
                <a:latin typeface="+mn-ea"/>
                <a:ea typeface="+mn-ea"/>
              </a:rPr>
              <a:t>2016 </a:t>
            </a:r>
            <a:r>
              <a:rPr lang="en-US" altLang="zh-CN" b="1" dirty="0">
                <a:solidFill>
                  <a:srgbClr val="075A77"/>
                </a:solidFill>
                <a:latin typeface="+mn-ea"/>
                <a:ea typeface="+mn-ea"/>
              </a:rPr>
              <a:t>GAIN· A00</a:t>
            </a:r>
            <a:r>
              <a:rPr lang="zh-CN" altLang="en-US" b="1" dirty="0">
                <a:solidFill>
                  <a:srgbClr val="075A77"/>
                </a:solidFill>
                <a:latin typeface="+mn-ea"/>
                <a:ea typeface="+mn-ea"/>
              </a:rPr>
              <a:t>级终端优惠指数</a:t>
            </a:r>
            <a:r>
              <a:rPr lang="en-US" altLang="zh-CN" b="1" dirty="0" smtClean="0">
                <a:solidFill>
                  <a:srgbClr val="075A77"/>
                </a:solidFill>
                <a:latin typeface="+mn-ea"/>
                <a:ea typeface="+mn-ea"/>
              </a:rPr>
              <a:t>—6</a:t>
            </a:r>
            <a:r>
              <a:rPr lang="zh-CN" altLang="en-US" b="1" dirty="0" smtClean="0">
                <a:solidFill>
                  <a:srgbClr val="075A77"/>
                </a:solidFill>
                <a:latin typeface="+mn-ea"/>
                <a:ea typeface="+mn-ea"/>
              </a:rPr>
              <a:t>月</a:t>
            </a:r>
            <a:endParaRPr lang="zh-CN" altLang="en-US" b="1" dirty="0">
              <a:solidFill>
                <a:srgbClr val="075A77"/>
              </a:solidFill>
              <a:latin typeface="+mn-ea"/>
              <a:ea typeface="+mn-ea"/>
            </a:endParaRPr>
          </a:p>
        </p:txBody>
      </p:sp>
      <p:grpSp>
        <p:nvGrpSpPr>
          <p:cNvPr id="4" name="组合 51"/>
          <p:cNvGrpSpPr>
            <a:grpSpLocks/>
          </p:cNvGrpSpPr>
          <p:nvPr>
            <p:custDataLst>
              <p:tags r:id="rId6"/>
            </p:custDataLst>
          </p:nvPr>
        </p:nvGrpSpPr>
        <p:grpSpPr bwMode="auto">
          <a:xfrm>
            <a:off x="2409704" y="3140968"/>
            <a:ext cx="4308475" cy="386002"/>
            <a:chOff x="2330450" y="2103438"/>
            <a:chExt cx="4308475" cy="386002"/>
          </a:xfrm>
          <a:solidFill>
            <a:srgbClr val="275C9D"/>
          </a:solidFill>
        </p:grpSpPr>
        <p:sp>
          <p:nvSpPr>
            <p:cNvPr id="43" name="AutoShape 12"/>
            <p:cNvSpPr>
              <a:spLocks noChangeArrowheads="1"/>
            </p:cNvSpPr>
            <p:nvPr/>
          </p:nvSpPr>
          <p:spPr bwMode="gray">
            <a:xfrm>
              <a:off x="2330450" y="2103438"/>
              <a:ext cx="4308475" cy="352425"/>
            </a:xfrm>
            <a:prstGeom prst="roundRect">
              <a:avLst>
                <a:gd name="adj" fmla="val 50000"/>
              </a:avLst>
            </a:prstGeom>
            <a:grpFill/>
            <a:ln w="635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44" name="Text Box 10"/>
            <p:cNvSpPr txBox="1">
              <a:spLocks noChangeArrowheads="1"/>
            </p:cNvSpPr>
            <p:nvPr/>
          </p:nvSpPr>
          <p:spPr bwMode="auto">
            <a:xfrm>
              <a:off x="2544763" y="2135497"/>
              <a:ext cx="3924300" cy="353943"/>
            </a:xfrm>
            <a:prstGeom prst="rect">
              <a:avLst/>
            </a:prstGeom>
            <a:noFill/>
            <a:ln w="12700" algn="ctr">
              <a:noFill/>
              <a:miter lim="800000"/>
              <a:headEnd/>
              <a:tailEnd/>
            </a:ln>
          </p:spPr>
          <p:txBody>
            <a:bodyPr>
              <a:spAutoFit/>
            </a:bodyPr>
            <a:lstStyle/>
            <a:p>
              <a:pPr algn="ct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a:solidFill>
                    <a:srgbClr val="FFFFFF"/>
                  </a:solidFill>
                  <a:ea typeface="华文细黑" pitchFamily="2" charset="-122"/>
                </a:rPr>
                <a:t>月度终端优惠指数</a:t>
              </a:r>
              <a:r>
                <a:rPr lang="en-US" altLang="zh-CN" sz="1700" b="1" kern="0" dirty="0">
                  <a:solidFill>
                    <a:srgbClr val="FFFFFF"/>
                  </a:solidFill>
                  <a:ea typeface="华文细黑" pitchFamily="2" charset="-122"/>
                </a:rPr>
                <a:t>-A00</a:t>
              </a:r>
              <a:r>
                <a:rPr lang="zh-CN" altLang="en-US" sz="1700" b="1" kern="0" dirty="0">
                  <a:solidFill>
                    <a:srgbClr val="FFFFFF"/>
                  </a:solidFill>
                  <a:ea typeface="华文细黑" pitchFamily="2" charset="-122"/>
                </a:rPr>
                <a:t>级</a:t>
              </a:r>
              <a:endParaRPr lang="zh-HK" altLang="en-US" sz="1700" b="1" kern="0" dirty="0">
                <a:solidFill>
                  <a:srgbClr val="FFFFFF"/>
                </a:solidFill>
                <a:ea typeface="华文细黑" pitchFamily="2" charset="-122"/>
              </a:endParaRPr>
            </a:p>
          </p:txBody>
        </p:sp>
      </p:grpSp>
      <p:sp>
        <p:nvSpPr>
          <p:cNvPr id="34" name="TextBox 33"/>
          <p:cNvSpPr txBox="1"/>
          <p:nvPr>
            <p:custDataLst>
              <p:tags r:id="rId7"/>
            </p:custDataLst>
          </p:nvPr>
        </p:nvSpPr>
        <p:spPr>
          <a:xfrm>
            <a:off x="395536" y="6322144"/>
            <a:ext cx="1319212" cy="203200"/>
          </a:xfrm>
          <a:prstGeom prst="rect">
            <a:avLst/>
          </a:prstGeom>
          <a:noFill/>
        </p:spPr>
        <p:txBody>
          <a:bodyPr>
            <a:spAutoFit/>
          </a:bodyPr>
          <a:lstStyle/>
          <a:p>
            <a:pPr eaLnBrk="0" hangingPunct="0">
              <a:lnSpc>
                <a:spcPct val="80000"/>
              </a:lnSpc>
              <a:spcBef>
                <a:spcPct val="20000"/>
              </a:spcBef>
              <a:buFont typeface="Arial" charset="0"/>
              <a:buNone/>
              <a:defRPr/>
            </a:pPr>
            <a:r>
              <a:rPr lang="zh-CN" altLang="en-US" sz="900" dirty="0">
                <a:latin typeface="+mn-lt"/>
                <a:ea typeface="华文细黑" pitchFamily="2" charset="-122"/>
              </a:rPr>
              <a:t>注</a:t>
            </a:r>
            <a:r>
              <a:rPr lang="zh-CN" altLang="en-US" sz="900" dirty="0" smtClean="0">
                <a:latin typeface="+mn-lt"/>
                <a:ea typeface="华文细黑" pitchFamily="2" charset="-122"/>
              </a:rPr>
              <a:t>：基期为上年</a:t>
            </a:r>
            <a:r>
              <a:rPr lang="en-US" altLang="zh-CN" sz="900" dirty="0" smtClean="0">
                <a:latin typeface="+mn-lt"/>
                <a:ea typeface="华文细黑" pitchFamily="2" charset="-122"/>
              </a:rPr>
              <a:t>12</a:t>
            </a:r>
            <a:r>
              <a:rPr lang="zh-CN" altLang="en-US" sz="900" dirty="0" smtClean="0">
                <a:latin typeface="+mn-lt"/>
                <a:ea typeface="华文细黑" pitchFamily="2" charset="-122"/>
              </a:rPr>
              <a:t>月</a:t>
            </a:r>
            <a:endParaRPr lang="zh-CN" altLang="en-US" sz="900" dirty="0">
              <a:latin typeface="+mn-lt"/>
              <a:ea typeface="华文细黑" pitchFamily="2" charset="-122"/>
            </a:endParaRPr>
          </a:p>
        </p:txBody>
      </p:sp>
      <p:sp>
        <p:nvSpPr>
          <p:cNvPr id="46" name="AutoShape 66"/>
          <p:cNvSpPr>
            <a:spLocks noChangeArrowheads="1"/>
          </p:cNvSpPr>
          <p:nvPr>
            <p:custDataLst>
              <p:tags r:id="rId8"/>
            </p:custDataLst>
          </p:nvPr>
        </p:nvSpPr>
        <p:spPr bwMode="auto">
          <a:xfrm>
            <a:off x="8316417" y="3921323"/>
            <a:ext cx="250825" cy="900112"/>
          </a:xfrm>
          <a:prstGeom prst="upArrow">
            <a:avLst>
              <a:gd name="adj1" fmla="val 50000"/>
              <a:gd name="adj2" fmla="val 89715"/>
            </a:avLst>
          </a:prstGeom>
          <a:solidFill>
            <a:srgbClr val="BFBFBF"/>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47" name="AutoShape 67"/>
          <p:cNvSpPr>
            <a:spLocks noChangeArrowheads="1"/>
          </p:cNvSpPr>
          <p:nvPr>
            <p:custDataLst>
              <p:tags r:id="rId9"/>
            </p:custDataLst>
          </p:nvPr>
        </p:nvSpPr>
        <p:spPr bwMode="auto">
          <a:xfrm rot="10800000">
            <a:off x="8316417" y="5038923"/>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48" name="Text Box 68"/>
          <p:cNvSpPr txBox="1">
            <a:spLocks noChangeArrowheads="1"/>
          </p:cNvSpPr>
          <p:nvPr>
            <p:custDataLst>
              <p:tags r:id="rId10"/>
            </p:custDataLst>
          </p:nvPr>
        </p:nvSpPr>
        <p:spPr bwMode="auto">
          <a:xfrm>
            <a:off x="8527554" y="3878460"/>
            <a:ext cx="334963" cy="947738"/>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优惠减少</a:t>
            </a:r>
          </a:p>
        </p:txBody>
      </p:sp>
      <p:sp>
        <p:nvSpPr>
          <p:cNvPr id="50" name="Text Box 69"/>
          <p:cNvSpPr txBox="1">
            <a:spLocks noChangeArrowheads="1"/>
          </p:cNvSpPr>
          <p:nvPr>
            <p:custDataLst>
              <p:tags r:id="rId11"/>
            </p:custDataLst>
          </p:nvPr>
        </p:nvSpPr>
        <p:spPr bwMode="auto">
          <a:xfrm>
            <a:off x="8524379" y="4883348"/>
            <a:ext cx="334963" cy="1109662"/>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优惠增加</a:t>
            </a:r>
          </a:p>
        </p:txBody>
      </p:sp>
      <p:sp>
        <p:nvSpPr>
          <p:cNvPr id="14" name="内容占位符 2"/>
          <p:cNvSpPr txBox="1">
            <a:spLocks/>
          </p:cNvSpPr>
          <p:nvPr>
            <p:custDataLst>
              <p:tags r:id="rId12"/>
            </p:custDataLst>
          </p:nvPr>
        </p:nvSpPr>
        <p:spPr>
          <a:xfrm>
            <a:off x="392113" y="836613"/>
            <a:ext cx="8356600" cy="1728787"/>
          </a:xfrm>
          <a:prstGeom prst="rect">
            <a:avLst/>
          </a:prstGeom>
        </p:spPr>
        <p:txBody>
          <a:bodyPr/>
          <a:lstStyle>
            <a:lvl1pPr marL="342900" indent="-342900" algn="l" rtl="0" eaLnBrk="1" fontAlgn="base" hangingPunct="1">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000" indent="-342000">
              <a:lnSpc>
                <a:spcPts val="1800"/>
              </a:lnSpc>
              <a:spcBef>
                <a:spcPts val="0"/>
              </a:spcBef>
              <a:spcAft>
                <a:spcPts val="600"/>
              </a:spcAft>
              <a:buClr>
                <a:srgbClr val="275C9D"/>
              </a:buClr>
              <a:buFont typeface="Wingdings" pitchFamily="2" charset="2"/>
              <a:buChar char="n"/>
              <a:defRPr/>
            </a:pPr>
            <a:r>
              <a:rPr lang="en-US" altLang="zh-CN" sz="1600" b="1" dirty="0" smtClean="0">
                <a:latin typeface="+mj-lt"/>
                <a:cs typeface="Arial" pitchFamily="34" charset="0"/>
              </a:rPr>
              <a:t>2016 GAIN·6</a:t>
            </a:r>
            <a:r>
              <a:rPr lang="zh-CN" altLang="en-US" sz="1600" b="1" dirty="0" smtClean="0">
                <a:latin typeface="+mj-lt"/>
                <a:cs typeface="Arial" pitchFamily="34" charset="0"/>
              </a:rPr>
              <a:t>月</a:t>
            </a:r>
            <a:r>
              <a:rPr lang="en-US" altLang="zh-CN" sz="1600" b="1" dirty="0" smtClean="0">
                <a:latin typeface="+mj-lt"/>
                <a:cs typeface="Arial" pitchFamily="34" charset="0"/>
              </a:rPr>
              <a:t>A00</a:t>
            </a:r>
            <a:r>
              <a:rPr lang="zh-CN" altLang="en-US" sz="1600" b="1" dirty="0" smtClean="0">
                <a:latin typeface="+mj-lt"/>
                <a:cs typeface="Arial" pitchFamily="34" charset="0"/>
              </a:rPr>
              <a:t>级终端优惠指数为</a:t>
            </a:r>
            <a:r>
              <a:rPr lang="en-US" altLang="zh-CN" sz="1600" b="1" dirty="0" smtClean="0">
                <a:latin typeface="+mj-lt"/>
                <a:cs typeface="Arial" pitchFamily="34" charset="0"/>
              </a:rPr>
              <a:t>-2.65</a:t>
            </a:r>
            <a:r>
              <a:rPr lang="zh-CN" altLang="en-US" sz="1600" b="1" dirty="0" smtClean="0">
                <a:latin typeface="+mj-lt"/>
                <a:cs typeface="Arial" pitchFamily="34" charset="0"/>
              </a:rPr>
              <a:t>，环比下降</a:t>
            </a:r>
            <a:r>
              <a:rPr lang="en-US" altLang="zh-CN" sz="1600" b="1" dirty="0" smtClean="0">
                <a:latin typeface="+mj-lt"/>
                <a:cs typeface="Arial" pitchFamily="34" charset="0"/>
              </a:rPr>
              <a:t>2.9%</a:t>
            </a:r>
            <a:r>
              <a:rPr lang="zh-CN" altLang="en-US" sz="1600" b="1" dirty="0" smtClean="0">
                <a:latin typeface="+mj-lt"/>
                <a:cs typeface="Arial" pitchFamily="34" charset="0"/>
              </a:rPr>
              <a:t>，优惠额度增加</a:t>
            </a:r>
            <a:r>
              <a:rPr lang="en-US" altLang="zh-CN" sz="1600" b="1" dirty="0" smtClean="0">
                <a:latin typeface="+mj-lt"/>
                <a:cs typeface="Arial" pitchFamily="34" charset="0"/>
              </a:rPr>
              <a:t>239</a:t>
            </a:r>
            <a:r>
              <a:rPr lang="zh-CN" altLang="en-US" sz="1600" b="1" dirty="0" smtClean="0">
                <a:latin typeface="+mj-lt"/>
                <a:cs typeface="Arial" pitchFamily="34" charset="0"/>
              </a:rPr>
              <a:t>元。</a:t>
            </a:r>
          </a:p>
          <a:p>
            <a:pPr marL="342000" lvl="1" indent="-342000">
              <a:lnSpc>
                <a:spcPct val="150000"/>
              </a:lnSpc>
              <a:spcBef>
                <a:spcPts val="0"/>
              </a:spcBef>
              <a:spcAft>
                <a:spcPts val="600"/>
              </a:spcAft>
              <a:buFont typeface="Wingdings" pitchFamily="2" charset="2"/>
              <a:buChar char="Ø"/>
              <a:defRPr/>
            </a:pPr>
            <a:r>
              <a:rPr lang="zh-CN" altLang="en-US" sz="1400" dirty="0" smtClean="0"/>
              <a:t>本月</a:t>
            </a:r>
            <a:r>
              <a:rPr lang="en-US" altLang="zh-CN" sz="1400" dirty="0" smtClean="0"/>
              <a:t>A00</a:t>
            </a:r>
            <a:r>
              <a:rPr lang="zh-CN" altLang="en-US" sz="1400" dirty="0" smtClean="0"/>
              <a:t>级别市场的整体优惠小幅增加，主要受权重</a:t>
            </a:r>
            <a:r>
              <a:rPr lang="zh-CN" altLang="en-US" sz="1400" dirty="0"/>
              <a:t>车型奔奔</a:t>
            </a:r>
            <a:r>
              <a:rPr lang="en-US" altLang="zh-CN" sz="1400" dirty="0" smtClean="0"/>
              <a:t>Mini</a:t>
            </a:r>
            <a:r>
              <a:rPr lang="zh-CN" altLang="en-US" sz="1400" dirty="0" smtClean="0"/>
              <a:t>、</a:t>
            </a:r>
            <a:r>
              <a:rPr lang="en-US" altLang="zh-CN" sz="1400" dirty="0" smtClean="0"/>
              <a:t>QQ3</a:t>
            </a:r>
            <a:r>
              <a:rPr lang="zh-CN" altLang="en-US" sz="1400" dirty="0" smtClean="0">
                <a:ea typeface="微软雅黑" pitchFamily="34" charset="-122"/>
              </a:rPr>
              <a:t>的影响</a:t>
            </a:r>
            <a:r>
              <a:rPr lang="zh-CN" altLang="en-US" sz="1400" dirty="0" smtClean="0"/>
              <a:t>。</a:t>
            </a:r>
            <a:endParaRPr lang="en-US" altLang="zh-CN" sz="1400" dirty="0" smtClean="0"/>
          </a:p>
          <a:p>
            <a:pPr marL="342000" lvl="1" indent="-342000">
              <a:lnSpc>
                <a:spcPct val="150000"/>
              </a:lnSpc>
              <a:spcBef>
                <a:spcPts val="0"/>
              </a:spcBef>
              <a:spcAft>
                <a:spcPts val="600"/>
              </a:spcAft>
              <a:buFont typeface="Wingdings" pitchFamily="2" charset="2"/>
              <a:buChar char="Ø"/>
              <a:defRPr/>
            </a:pPr>
            <a:r>
              <a:rPr lang="zh-CN" altLang="en-US" sz="1400" dirty="0" smtClean="0"/>
              <a:t>本月权重车型</a:t>
            </a:r>
            <a:r>
              <a:rPr lang="zh-CN" altLang="en-US" sz="1400" dirty="0"/>
              <a:t>奔奔</a:t>
            </a:r>
            <a:r>
              <a:rPr lang="en-US" altLang="zh-CN" sz="1400" dirty="0"/>
              <a:t>Mini</a:t>
            </a:r>
            <a:r>
              <a:rPr lang="zh-CN" altLang="en-US" sz="1400" dirty="0" smtClean="0"/>
              <a:t>、</a:t>
            </a:r>
            <a:r>
              <a:rPr lang="en-US" altLang="zh-CN" sz="1400" dirty="0" smtClean="0"/>
              <a:t>QQ3</a:t>
            </a:r>
            <a:r>
              <a:rPr lang="zh-CN" altLang="en-US" sz="1400" dirty="0" smtClean="0"/>
              <a:t>在级别内销量权重小幅提升，市场份额上涨，一定程度上拉高了整体优惠额度。</a:t>
            </a:r>
            <a:endParaRPr lang="en-US" altLang="zh-CN" sz="1400" dirty="0" smtClean="0"/>
          </a:p>
        </p:txBody>
      </p:sp>
    </p:spTree>
    <p:extLst>
      <p:ext uri="{BB962C8B-B14F-4D97-AF65-F5344CB8AC3E}">
        <p14:creationId xmlns:p14="http://schemas.microsoft.com/office/powerpoint/2010/main" val="375958279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灯片编号占位符 1"/>
          <p:cNvSpPr>
            <a:spLocks noGrp="1"/>
          </p:cNvSpPr>
          <p:nvPr>
            <p:ph type="sldNum" sz="quarter" idx="12"/>
          </p:nvPr>
        </p:nvSpPr>
        <p:spPr bwMode="auto">
          <a:noFill/>
          <a:ln>
            <a:miter lim="800000"/>
            <a:headEnd/>
            <a:tailEnd/>
          </a:ln>
        </p:spPr>
        <p:txBody>
          <a:bodyPr vert="horz" wrap="square" lIns="91440" tIns="45720" rIns="91440" bIns="45720" numCol="1" anchor="t" anchorCtr="0" compatLnSpc="1">
            <a:prstTxWarp prst="textNoShape">
              <a:avLst/>
            </a:prstTxWarp>
          </a:bodyPr>
          <a:lstStyle/>
          <a:p>
            <a:fld id="{F7D72958-8BA8-4CD3-A7D8-16600378C173}" type="slidenum">
              <a:rPr lang="zh-CN" altLang="en-US" smtClean="0">
                <a:solidFill>
                  <a:srgbClr val="5F5F5F">
                    <a:tint val="75000"/>
                  </a:srgbClr>
                </a:solidFill>
              </a:rPr>
              <a:pPr/>
              <a:t>16</a:t>
            </a:fld>
            <a:endParaRPr lang="zh-CN" altLang="en-US" smtClean="0">
              <a:solidFill>
                <a:srgbClr val="5F5F5F">
                  <a:tint val="75000"/>
                </a:srgbClr>
              </a:solidFill>
            </a:endParaRPr>
          </a:p>
        </p:txBody>
      </p:sp>
      <p:sp>
        <p:nvSpPr>
          <p:cNvPr id="3" name="标题 2"/>
          <p:cNvSpPr>
            <a:spLocks noGrp="1"/>
          </p:cNvSpPr>
          <p:nvPr>
            <p:ph type="title" idx="4294967295"/>
          </p:nvPr>
        </p:nvSpPr>
        <p:spPr>
          <a:xfrm>
            <a:off x="1166936" y="296652"/>
            <a:ext cx="6573416" cy="432011"/>
          </a:xfrm>
          <a:prstGeom prst="rect">
            <a:avLst/>
          </a:prstGeom>
          <a:noFill/>
        </p:spPr>
        <p:txBody>
          <a:bodyPr/>
          <a:lstStyle/>
          <a:p>
            <a:pPr>
              <a:defRPr/>
            </a:pPr>
            <a:r>
              <a:rPr lang="en-US" altLang="zh-CN" b="1" dirty="0">
                <a:solidFill>
                  <a:srgbClr val="075A77"/>
                </a:solidFill>
                <a:latin typeface="+mn-ea"/>
                <a:ea typeface="+mn-ea"/>
              </a:rPr>
              <a:t>A00</a:t>
            </a:r>
            <a:r>
              <a:rPr lang="zh-CN" altLang="en-US" b="1" dirty="0">
                <a:solidFill>
                  <a:srgbClr val="075A77"/>
                </a:solidFill>
                <a:latin typeface="+mn-ea"/>
                <a:ea typeface="+mn-ea"/>
              </a:rPr>
              <a:t>级别重点车型经销商利润：</a:t>
            </a:r>
            <a:r>
              <a:rPr lang="en-US" altLang="zh-CN" b="1" dirty="0">
                <a:solidFill>
                  <a:srgbClr val="075A77"/>
                </a:solidFill>
                <a:latin typeface="+mn-ea"/>
                <a:ea typeface="+mn-ea"/>
              </a:rPr>
              <a:t>QQ</a:t>
            </a:r>
            <a:r>
              <a:rPr lang="zh-CN" altLang="en-US" b="1" dirty="0">
                <a:solidFill>
                  <a:srgbClr val="075A77"/>
                </a:solidFill>
                <a:latin typeface="+mn-ea"/>
                <a:ea typeface="+mn-ea"/>
              </a:rPr>
              <a:t>、奔奔迷你</a:t>
            </a:r>
          </a:p>
        </p:txBody>
      </p:sp>
      <p:sp>
        <p:nvSpPr>
          <p:cNvPr id="20" name="矩形 19"/>
          <p:cNvSpPr/>
          <p:nvPr/>
        </p:nvSpPr>
        <p:spPr>
          <a:xfrm>
            <a:off x="428626" y="857250"/>
            <a:ext cx="8286750" cy="2643188"/>
          </a:xfrm>
          <a:prstGeom prst="rect">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zh-CN" altLang="en-US">
              <a:solidFill>
                <a:prstClr val="white"/>
              </a:solidFill>
            </a:endParaRPr>
          </a:p>
        </p:txBody>
      </p:sp>
      <p:sp>
        <p:nvSpPr>
          <p:cNvPr id="23" name="矩形 22"/>
          <p:cNvSpPr/>
          <p:nvPr/>
        </p:nvSpPr>
        <p:spPr>
          <a:xfrm>
            <a:off x="428626" y="3643314"/>
            <a:ext cx="8286750" cy="2643187"/>
          </a:xfrm>
          <a:prstGeom prst="rect">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zh-CN" altLang="en-US">
              <a:solidFill>
                <a:prstClr val="white"/>
              </a:solidFill>
            </a:endParaRPr>
          </a:p>
        </p:txBody>
      </p:sp>
      <p:sp>
        <p:nvSpPr>
          <p:cNvPr id="37" name="TextBox 36"/>
          <p:cNvSpPr txBox="1"/>
          <p:nvPr/>
        </p:nvSpPr>
        <p:spPr>
          <a:xfrm>
            <a:off x="500064" y="928690"/>
            <a:ext cx="1143000" cy="307777"/>
          </a:xfrm>
          <a:prstGeom prst="rect">
            <a:avLst/>
          </a:prstGeom>
          <a:noFill/>
        </p:spPr>
        <p:txBody>
          <a:bodyPr>
            <a:spAutoFit/>
          </a:bodyPr>
          <a:lstStyle/>
          <a:p>
            <a:pPr>
              <a:defRPr/>
            </a:pPr>
            <a:r>
              <a:rPr lang="en-US" altLang="zh-CN" sz="1400" b="1" dirty="0" smtClean="0">
                <a:solidFill>
                  <a:prstClr val="black"/>
                </a:solidFill>
                <a:latin typeface="Calibri"/>
                <a:ea typeface="华文细黑" pitchFamily="2" charset="-122"/>
              </a:rPr>
              <a:t>QQ</a:t>
            </a:r>
            <a:endParaRPr lang="en-US" altLang="zh-CN" sz="1400" b="1" dirty="0">
              <a:solidFill>
                <a:prstClr val="black"/>
              </a:solidFill>
              <a:latin typeface="Calibri"/>
              <a:ea typeface="华文细黑" pitchFamily="2" charset="-122"/>
            </a:endParaRPr>
          </a:p>
        </p:txBody>
      </p:sp>
      <p:sp>
        <p:nvSpPr>
          <p:cNvPr id="39" name="TextBox 38"/>
          <p:cNvSpPr txBox="1"/>
          <p:nvPr/>
        </p:nvSpPr>
        <p:spPr>
          <a:xfrm>
            <a:off x="395288" y="3714752"/>
            <a:ext cx="1143000" cy="267702"/>
          </a:xfrm>
          <a:prstGeom prst="rect">
            <a:avLst/>
          </a:prstGeom>
          <a:noFill/>
        </p:spPr>
        <p:txBody>
          <a:bodyPr>
            <a:spAutoFit/>
          </a:bodyPr>
          <a:lstStyle/>
          <a:p>
            <a:pPr>
              <a:defRPr/>
            </a:pPr>
            <a:r>
              <a:rPr lang="zh-CN" altLang="en-US" sz="1400" b="1" dirty="0" smtClean="0">
                <a:solidFill>
                  <a:prstClr val="black"/>
                </a:solidFill>
                <a:latin typeface="Calibri"/>
                <a:ea typeface="华文细黑" pitchFamily="2" charset="-122"/>
              </a:rPr>
              <a:t>奔奔</a:t>
            </a:r>
            <a:endParaRPr lang="en-US" altLang="zh-CN" sz="1400" b="1" dirty="0">
              <a:solidFill>
                <a:prstClr val="black"/>
              </a:solidFill>
              <a:latin typeface="Calibri"/>
              <a:ea typeface="华文细黑" pitchFamily="2" charset="-122"/>
            </a:endParaRPr>
          </a:p>
        </p:txBody>
      </p:sp>
      <p:sp>
        <p:nvSpPr>
          <p:cNvPr id="14" name="TextBox 13"/>
          <p:cNvSpPr txBox="1"/>
          <p:nvPr/>
        </p:nvSpPr>
        <p:spPr>
          <a:xfrm>
            <a:off x="0" y="6286506"/>
            <a:ext cx="4071938" cy="246221"/>
          </a:xfrm>
          <a:prstGeom prst="rect">
            <a:avLst/>
          </a:prstGeom>
          <a:noFill/>
        </p:spPr>
        <p:txBody>
          <a:bodyPr>
            <a:spAutoFit/>
          </a:bodyPr>
          <a:lstStyle/>
          <a:p>
            <a:pPr>
              <a:defRPr/>
            </a:pPr>
            <a:r>
              <a:rPr lang="zh-CN" altLang="en-US" sz="1000" dirty="0">
                <a:solidFill>
                  <a:prstClr val="black"/>
                </a:solidFill>
                <a:latin typeface="Calibri"/>
                <a:ea typeface="华文细黑" pitchFamily="2" charset="-122"/>
              </a:rPr>
              <a:t>注：级别重点车型指的是该款车</a:t>
            </a:r>
            <a:r>
              <a:rPr lang="en-US" altLang="zh-CN" sz="1000" dirty="0" smtClean="0">
                <a:solidFill>
                  <a:prstClr val="black"/>
                </a:solidFill>
                <a:latin typeface="Calibri"/>
                <a:ea typeface="华文细黑" pitchFamily="2" charset="-122"/>
              </a:rPr>
              <a:t>2011</a:t>
            </a:r>
            <a:r>
              <a:rPr lang="zh-CN" altLang="en-US" sz="1000" dirty="0" smtClean="0">
                <a:solidFill>
                  <a:prstClr val="black"/>
                </a:solidFill>
                <a:latin typeface="Calibri"/>
                <a:ea typeface="华文细黑" pitchFamily="2" charset="-122"/>
              </a:rPr>
              <a:t>年</a:t>
            </a:r>
            <a:r>
              <a:rPr lang="zh-CN" altLang="en-US" sz="1000" dirty="0">
                <a:solidFill>
                  <a:prstClr val="black"/>
                </a:solidFill>
                <a:latin typeface="Calibri"/>
                <a:ea typeface="华文细黑" pitchFamily="2" charset="-122"/>
              </a:rPr>
              <a:t>年度销量列级别</a:t>
            </a:r>
            <a:r>
              <a:rPr lang="en-US" altLang="zh-CN" sz="1000" dirty="0">
                <a:solidFill>
                  <a:prstClr val="black"/>
                </a:solidFill>
                <a:latin typeface="Calibri"/>
                <a:ea typeface="华文细黑" pitchFamily="2" charset="-122"/>
              </a:rPr>
              <a:t>TOP4</a:t>
            </a:r>
            <a:endParaRPr lang="zh-CN" altLang="en-US" sz="1000" dirty="0">
              <a:solidFill>
                <a:prstClr val="black"/>
              </a:solidFill>
              <a:latin typeface="Calibri"/>
              <a:ea typeface="华文细黑" pitchFamily="2" charset="-122"/>
            </a:endParaRPr>
          </a:p>
        </p:txBody>
      </p:sp>
      <p:pic>
        <p:nvPicPr>
          <p:cNvPr id="6146" name="Picture 2" descr="\\user\mydoc\zhouty\桌面\0500040575_1.jp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330896" y="3789369"/>
            <a:ext cx="1440904" cy="792497"/>
          </a:xfrm>
          <a:prstGeom prst="rect">
            <a:avLst/>
          </a:prstGeom>
          <a:noFill/>
        </p:spPr>
      </p:pic>
      <p:pic>
        <p:nvPicPr>
          <p:cNvPr id="6147" name="Picture 3" descr="\\user\mydoc\zhouty\桌面\19141699179793_1911660_7.jp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flipH="1">
            <a:off x="1258888" y="981079"/>
            <a:ext cx="1368896" cy="928066"/>
          </a:xfrm>
          <a:prstGeom prst="rect">
            <a:avLst/>
          </a:prstGeom>
          <a:noFill/>
        </p:spPr>
      </p:pic>
      <p:sp>
        <p:nvSpPr>
          <p:cNvPr id="17" name="矩形 16"/>
          <p:cNvSpPr/>
          <p:nvPr/>
        </p:nvSpPr>
        <p:spPr>
          <a:xfrm>
            <a:off x="509343" y="1950928"/>
            <a:ext cx="3071812" cy="1126462"/>
          </a:xfrm>
          <a:prstGeom prst="rect">
            <a:avLst/>
          </a:prstGeom>
          <a:noFill/>
          <a:ln>
            <a:noFill/>
          </a:ln>
        </p:spPr>
        <p:txBody>
          <a:bodyPr>
            <a:spAutoFit/>
          </a:bodyPr>
          <a:lstStyle/>
          <a:p>
            <a:pPr marL="179388" indent="-179388" algn="l">
              <a:buFont typeface="Wingdings" pitchFamily="2" charset="2"/>
              <a:buChar char="n"/>
            </a:pPr>
            <a:r>
              <a:rPr lang="en-US" altLang="zh-CN" sz="1400" dirty="0">
                <a:solidFill>
                  <a:srgbClr val="5F5F5F"/>
                </a:solidFill>
                <a:ea typeface="华文细黑" pitchFamily="2" charset="-122"/>
              </a:rPr>
              <a:t>6</a:t>
            </a:r>
            <a:r>
              <a:rPr lang="zh-CN" altLang="en-US" sz="1400" dirty="0" smtClean="0">
                <a:solidFill>
                  <a:srgbClr val="5F5F5F"/>
                </a:solidFill>
                <a:ea typeface="华文细黑" pitchFamily="2" charset="-122"/>
              </a:rPr>
              <a:t>月成交均价：</a:t>
            </a:r>
            <a:r>
              <a:rPr lang="en-US" altLang="zh-CN" sz="1400" dirty="0" smtClean="0">
                <a:solidFill>
                  <a:srgbClr val="5F5F5F"/>
                </a:solidFill>
                <a:ea typeface="华文细黑" pitchFamily="2" charset="-122"/>
              </a:rPr>
              <a:t>35,202</a:t>
            </a:r>
          </a:p>
          <a:p>
            <a:pPr marL="179388" indent="-179388" algn="l">
              <a:buFont typeface="Wingdings" pitchFamily="2" charset="2"/>
              <a:buChar char="n"/>
            </a:pPr>
            <a:r>
              <a:rPr lang="en-US" altLang="zh-CN" sz="1400" dirty="0">
                <a:solidFill>
                  <a:srgbClr val="5F5F5F"/>
                </a:solidFill>
                <a:ea typeface="华文细黑" pitchFamily="2" charset="-122"/>
              </a:rPr>
              <a:t>6</a:t>
            </a:r>
            <a:r>
              <a:rPr lang="zh-CN" altLang="en-US" sz="1400" dirty="0" smtClean="0">
                <a:solidFill>
                  <a:srgbClr val="5F5F5F"/>
                </a:solidFill>
                <a:ea typeface="华文细黑" pitchFamily="2" charset="-122"/>
              </a:rPr>
              <a:t>月经销商利润率：</a:t>
            </a:r>
            <a:r>
              <a:rPr lang="en-US" altLang="zh-CN" sz="1400" dirty="0" smtClean="0">
                <a:solidFill>
                  <a:srgbClr val="5F5F5F"/>
                </a:solidFill>
                <a:ea typeface="华文细黑" pitchFamily="2" charset="-122"/>
              </a:rPr>
              <a:t>-4.9%</a:t>
            </a:r>
            <a:r>
              <a:rPr lang="zh-CN" altLang="en-US" sz="1400" dirty="0" smtClean="0">
                <a:solidFill>
                  <a:srgbClr val="5F5F5F"/>
                </a:solidFill>
                <a:ea typeface="华文细黑" pitchFamily="2" charset="-122"/>
              </a:rPr>
              <a:t> </a:t>
            </a:r>
            <a:endParaRPr lang="en-US" altLang="zh-CN" sz="1400" dirty="0" smtClean="0">
              <a:solidFill>
                <a:srgbClr val="5F5F5F"/>
              </a:solidFill>
              <a:ea typeface="华文细黑" pitchFamily="2" charset="-122"/>
            </a:endParaRPr>
          </a:p>
          <a:p>
            <a:pPr marL="179388" indent="-179388" algn="l">
              <a:buFont typeface="Wingdings" pitchFamily="2" charset="2"/>
              <a:buChar char="n"/>
            </a:pPr>
            <a:r>
              <a:rPr lang="en-US" altLang="zh-CN" sz="1400" dirty="0">
                <a:solidFill>
                  <a:srgbClr val="5F5F5F"/>
                </a:solidFill>
                <a:ea typeface="华文细黑" pitchFamily="2" charset="-122"/>
              </a:rPr>
              <a:t>6</a:t>
            </a:r>
            <a:r>
              <a:rPr lang="zh-CN" altLang="en-US" sz="1400" dirty="0" smtClean="0">
                <a:solidFill>
                  <a:srgbClr val="5F5F5F"/>
                </a:solidFill>
                <a:ea typeface="华文细黑" pitchFamily="2" charset="-122"/>
              </a:rPr>
              <a:t>月主要</a:t>
            </a:r>
            <a:r>
              <a:rPr lang="zh-CN" altLang="en-US" sz="1400" dirty="0">
                <a:solidFill>
                  <a:srgbClr val="5F5F5F"/>
                </a:solidFill>
                <a:ea typeface="华文细黑" pitchFamily="2" charset="-122"/>
              </a:rPr>
              <a:t>城市促销活动：</a:t>
            </a:r>
            <a:endParaRPr lang="en-US" altLang="zh-CN" sz="1400" dirty="0">
              <a:solidFill>
                <a:srgbClr val="5F5F5F"/>
              </a:solidFill>
              <a:ea typeface="华文细黑" pitchFamily="2" charset="-122"/>
            </a:endParaRPr>
          </a:p>
          <a:p>
            <a:pPr algn="l"/>
            <a:r>
              <a:rPr lang="zh-CN" altLang="en-US" sz="1400" dirty="0" smtClean="0">
                <a:solidFill>
                  <a:srgbClr val="5F5F5F"/>
                </a:solidFill>
                <a:ea typeface="华文细黑" pitchFamily="2" charset="-122"/>
              </a:rPr>
              <a:t>    </a:t>
            </a:r>
            <a:r>
              <a:rPr lang="zh-CN" altLang="en-US" sz="1400" dirty="0">
                <a:solidFill>
                  <a:srgbClr val="5F5F5F"/>
                </a:solidFill>
                <a:ea typeface="华文细黑" pitchFamily="2" charset="-122"/>
              </a:rPr>
              <a:t>杭州</a:t>
            </a:r>
            <a:r>
              <a:rPr lang="zh-CN" altLang="en-US" sz="1400" dirty="0" smtClean="0">
                <a:solidFill>
                  <a:srgbClr val="5F5F5F"/>
                </a:solidFill>
                <a:ea typeface="华文细黑" pitchFamily="2" charset="-122"/>
              </a:rPr>
              <a:t>：赠送</a:t>
            </a:r>
            <a:r>
              <a:rPr lang="en-US" altLang="zh-CN" sz="1400" dirty="0" smtClean="0">
                <a:solidFill>
                  <a:srgbClr val="5F5F5F"/>
                </a:solidFill>
                <a:ea typeface="华文细黑" pitchFamily="2" charset="-122"/>
              </a:rPr>
              <a:t>1000</a:t>
            </a:r>
            <a:r>
              <a:rPr lang="zh-CN" altLang="en-US" sz="1400" dirty="0" smtClean="0">
                <a:solidFill>
                  <a:srgbClr val="5F5F5F"/>
                </a:solidFill>
                <a:ea typeface="华文细黑" pitchFamily="2" charset="-122"/>
              </a:rPr>
              <a:t>元礼包</a:t>
            </a:r>
            <a:endParaRPr lang="en-US" altLang="zh-CN" sz="1400" dirty="0" smtClean="0">
              <a:solidFill>
                <a:srgbClr val="5F5F5F"/>
              </a:solidFill>
              <a:ea typeface="华文细黑" pitchFamily="2" charset="-122"/>
            </a:endParaRPr>
          </a:p>
          <a:p>
            <a:pPr algn="l"/>
            <a:r>
              <a:rPr lang="zh-CN" altLang="en-US" sz="1400" dirty="0" smtClean="0">
                <a:solidFill>
                  <a:srgbClr val="5F5F5F"/>
                </a:solidFill>
                <a:ea typeface="华文细黑" pitchFamily="2" charset="-122"/>
              </a:rPr>
              <a:t>    苏州：赠送</a:t>
            </a:r>
            <a:r>
              <a:rPr lang="en-US" altLang="zh-CN" sz="1400" dirty="0" smtClean="0">
                <a:solidFill>
                  <a:srgbClr val="5F5F5F"/>
                </a:solidFill>
                <a:ea typeface="华文细黑" pitchFamily="2" charset="-122"/>
              </a:rPr>
              <a:t>1000</a:t>
            </a:r>
            <a:r>
              <a:rPr lang="zh-CN" altLang="en-US" sz="1400" dirty="0" smtClean="0">
                <a:solidFill>
                  <a:srgbClr val="5F5F5F"/>
                </a:solidFill>
                <a:ea typeface="华文细黑" pitchFamily="2" charset="-122"/>
              </a:rPr>
              <a:t>元礼</a:t>
            </a:r>
            <a:r>
              <a:rPr lang="zh-CN" altLang="en-US" sz="1400" dirty="0">
                <a:solidFill>
                  <a:srgbClr val="5F5F5F"/>
                </a:solidFill>
                <a:ea typeface="华文细黑" pitchFamily="2" charset="-122"/>
              </a:rPr>
              <a:t>包</a:t>
            </a:r>
            <a:endParaRPr lang="en-US" altLang="zh-CN" sz="1400" dirty="0">
              <a:solidFill>
                <a:srgbClr val="5F5F5F"/>
              </a:solidFill>
              <a:ea typeface="华文细黑" pitchFamily="2" charset="-122"/>
            </a:endParaRPr>
          </a:p>
        </p:txBody>
      </p:sp>
      <p:sp>
        <p:nvSpPr>
          <p:cNvPr id="18" name="矩形 17"/>
          <p:cNvSpPr/>
          <p:nvPr/>
        </p:nvSpPr>
        <p:spPr>
          <a:xfrm>
            <a:off x="500064" y="4709463"/>
            <a:ext cx="3071812" cy="1126462"/>
          </a:xfrm>
          <a:prstGeom prst="rect">
            <a:avLst/>
          </a:prstGeom>
          <a:noFill/>
          <a:ln>
            <a:noFill/>
          </a:ln>
        </p:spPr>
        <p:txBody>
          <a:bodyPr>
            <a:spAutoFit/>
          </a:bodyPr>
          <a:lstStyle/>
          <a:p>
            <a:pPr marL="179388" indent="-179388" algn="l">
              <a:buFont typeface="Wingdings" pitchFamily="2" charset="2"/>
              <a:buChar char="n"/>
              <a:defRPr/>
            </a:pPr>
            <a:r>
              <a:rPr lang="en-US" altLang="zh-CN" sz="1400" dirty="0">
                <a:solidFill>
                  <a:srgbClr val="5F5F5F"/>
                </a:solidFill>
                <a:ea typeface="华文细黑" pitchFamily="2" charset="-122"/>
              </a:rPr>
              <a:t>6</a:t>
            </a:r>
            <a:r>
              <a:rPr lang="zh-CN" altLang="en-US" sz="1400" dirty="0" smtClean="0">
                <a:solidFill>
                  <a:srgbClr val="5F5F5F"/>
                </a:solidFill>
                <a:ea typeface="华文细黑" pitchFamily="2" charset="-122"/>
              </a:rPr>
              <a:t>月成交均价：</a:t>
            </a:r>
            <a:r>
              <a:rPr lang="en-US" altLang="zh-CN" sz="1400" dirty="0" smtClean="0">
                <a:solidFill>
                  <a:srgbClr val="5F5F5F"/>
                </a:solidFill>
                <a:ea typeface="华文细黑" pitchFamily="2" charset="-122"/>
              </a:rPr>
              <a:t>40,490</a:t>
            </a:r>
          </a:p>
          <a:p>
            <a:pPr marL="179388" indent="-179388" algn="l">
              <a:buFont typeface="Wingdings" pitchFamily="2" charset="2"/>
              <a:buChar char="n"/>
              <a:defRPr/>
            </a:pPr>
            <a:r>
              <a:rPr lang="en-US" altLang="zh-CN" sz="1400" dirty="0">
                <a:solidFill>
                  <a:srgbClr val="5F5F5F"/>
                </a:solidFill>
                <a:ea typeface="华文细黑" pitchFamily="2" charset="-122"/>
              </a:rPr>
              <a:t>6</a:t>
            </a:r>
            <a:r>
              <a:rPr lang="zh-CN" altLang="en-US" sz="1400" dirty="0" smtClean="0">
                <a:solidFill>
                  <a:srgbClr val="5F5F5F"/>
                </a:solidFill>
                <a:ea typeface="华文细黑" pitchFamily="2" charset="-122"/>
              </a:rPr>
              <a:t>月经销商利润率：</a:t>
            </a:r>
            <a:r>
              <a:rPr lang="en-US" altLang="zh-CN" sz="1400" dirty="0" smtClean="0">
                <a:solidFill>
                  <a:srgbClr val="5F5F5F"/>
                </a:solidFill>
                <a:ea typeface="华文细黑" pitchFamily="2" charset="-122"/>
              </a:rPr>
              <a:t>-5.6%</a:t>
            </a:r>
            <a:r>
              <a:rPr lang="zh-CN" altLang="en-US" sz="1400" dirty="0" smtClean="0">
                <a:solidFill>
                  <a:srgbClr val="5F5F5F"/>
                </a:solidFill>
                <a:ea typeface="华文细黑" pitchFamily="2" charset="-122"/>
              </a:rPr>
              <a:t> </a:t>
            </a:r>
            <a:endParaRPr lang="en-US" altLang="zh-CN" sz="1400" dirty="0" smtClean="0">
              <a:solidFill>
                <a:srgbClr val="5F5F5F"/>
              </a:solidFill>
              <a:ea typeface="华文细黑" pitchFamily="2" charset="-122"/>
            </a:endParaRPr>
          </a:p>
          <a:p>
            <a:pPr marL="179388" indent="-179388" algn="l">
              <a:buFont typeface="Wingdings" pitchFamily="2" charset="2"/>
              <a:buChar char="n"/>
              <a:defRPr/>
            </a:pPr>
            <a:r>
              <a:rPr lang="en-US" altLang="zh-CN" sz="1400" dirty="0">
                <a:solidFill>
                  <a:srgbClr val="5F5F5F"/>
                </a:solidFill>
                <a:ea typeface="华文细黑" pitchFamily="2" charset="-122"/>
              </a:rPr>
              <a:t>6</a:t>
            </a:r>
            <a:r>
              <a:rPr lang="zh-CN" altLang="en-US" sz="1400" dirty="0" smtClean="0">
                <a:solidFill>
                  <a:srgbClr val="5F5F5F"/>
                </a:solidFill>
                <a:ea typeface="华文细黑" pitchFamily="2" charset="-122"/>
              </a:rPr>
              <a:t>月主要城市促销活动：</a:t>
            </a:r>
            <a:endParaRPr lang="en-US" altLang="zh-CN" sz="1400" dirty="0" smtClean="0">
              <a:solidFill>
                <a:srgbClr val="5F5F5F"/>
              </a:solidFill>
              <a:ea typeface="华文细黑" pitchFamily="2" charset="-122"/>
            </a:endParaRPr>
          </a:p>
          <a:p>
            <a:pPr marL="179388" indent="-179388" algn="l">
              <a:defRPr/>
            </a:pPr>
            <a:r>
              <a:rPr lang="zh-CN" altLang="en-US" sz="1400" dirty="0" smtClean="0">
                <a:solidFill>
                  <a:srgbClr val="5F5F5F"/>
                </a:solidFill>
                <a:ea typeface="华文细黑" pitchFamily="2" charset="-122"/>
              </a:rPr>
              <a:t>    </a:t>
            </a:r>
            <a:r>
              <a:rPr lang="zh-CN" altLang="en-US" sz="1400" dirty="0">
                <a:solidFill>
                  <a:srgbClr val="5F5F5F"/>
                </a:solidFill>
                <a:ea typeface="华文细黑" pitchFamily="2" charset="-122"/>
              </a:rPr>
              <a:t>徐州</a:t>
            </a:r>
            <a:r>
              <a:rPr lang="zh-CN" altLang="en-US" sz="1400" dirty="0" smtClean="0">
                <a:solidFill>
                  <a:srgbClr val="5F5F5F"/>
                </a:solidFill>
                <a:ea typeface="华文细黑" pitchFamily="2" charset="-122"/>
              </a:rPr>
              <a:t>：赠送</a:t>
            </a:r>
            <a:r>
              <a:rPr lang="en-US" altLang="zh-CN" sz="1400" dirty="0">
                <a:solidFill>
                  <a:srgbClr val="5F5F5F"/>
                </a:solidFill>
                <a:ea typeface="华文细黑" pitchFamily="2" charset="-122"/>
              </a:rPr>
              <a:t>3</a:t>
            </a:r>
            <a:r>
              <a:rPr lang="en-US" altLang="zh-CN" sz="1400" dirty="0" smtClean="0">
                <a:solidFill>
                  <a:srgbClr val="5F5F5F"/>
                </a:solidFill>
                <a:ea typeface="华文细黑" pitchFamily="2" charset="-122"/>
              </a:rPr>
              <a:t>000</a:t>
            </a:r>
            <a:r>
              <a:rPr lang="zh-CN" altLang="en-US" sz="1400" dirty="0">
                <a:solidFill>
                  <a:srgbClr val="5F5F5F"/>
                </a:solidFill>
                <a:ea typeface="华文细黑" pitchFamily="2" charset="-122"/>
              </a:rPr>
              <a:t>元礼包</a:t>
            </a:r>
            <a:endParaRPr lang="en-US" altLang="zh-CN" sz="1400" dirty="0">
              <a:solidFill>
                <a:srgbClr val="5F5F5F"/>
              </a:solidFill>
              <a:ea typeface="华文细黑" pitchFamily="2" charset="-122"/>
            </a:endParaRPr>
          </a:p>
          <a:p>
            <a:pPr marL="179388" indent="-179388" algn="l">
              <a:defRPr/>
            </a:pPr>
            <a:r>
              <a:rPr lang="en-US" altLang="zh-CN" sz="1400" dirty="0">
                <a:solidFill>
                  <a:srgbClr val="5F5F5F"/>
                </a:solidFill>
                <a:ea typeface="华文细黑" pitchFamily="2" charset="-122"/>
              </a:rPr>
              <a:t>    </a:t>
            </a:r>
            <a:r>
              <a:rPr lang="zh-CN" altLang="en-US" sz="1400" dirty="0" smtClean="0">
                <a:solidFill>
                  <a:srgbClr val="5F5F5F"/>
                </a:solidFill>
                <a:ea typeface="华文细黑" pitchFamily="2" charset="-122"/>
              </a:rPr>
              <a:t>上海：赠送</a:t>
            </a:r>
            <a:r>
              <a:rPr lang="en-US" altLang="zh-CN" sz="1400" dirty="0">
                <a:solidFill>
                  <a:srgbClr val="5F5F5F"/>
                </a:solidFill>
                <a:ea typeface="华文细黑" pitchFamily="2" charset="-122"/>
              </a:rPr>
              <a:t>3</a:t>
            </a:r>
            <a:r>
              <a:rPr lang="en-US" altLang="zh-CN" sz="1400" dirty="0" smtClean="0">
                <a:solidFill>
                  <a:srgbClr val="5F5F5F"/>
                </a:solidFill>
                <a:ea typeface="华文细黑" pitchFamily="2" charset="-122"/>
              </a:rPr>
              <a:t>000</a:t>
            </a:r>
            <a:r>
              <a:rPr lang="zh-CN" altLang="en-US" sz="1400" dirty="0">
                <a:solidFill>
                  <a:srgbClr val="5F5F5F"/>
                </a:solidFill>
                <a:ea typeface="华文细黑" pitchFamily="2" charset="-122"/>
              </a:rPr>
              <a:t>元礼包</a:t>
            </a:r>
            <a:endParaRPr lang="en-US" altLang="zh-CN" sz="1400" dirty="0">
              <a:solidFill>
                <a:srgbClr val="5F5F5F"/>
              </a:solidFill>
              <a:ea typeface="华文细黑" pitchFamily="2" charset="-122"/>
            </a:endParaRPr>
          </a:p>
        </p:txBody>
      </p:sp>
      <p:graphicFrame>
        <p:nvGraphicFramePr>
          <p:cNvPr id="21" name="图表 34"/>
          <p:cNvGraphicFramePr>
            <a:graphicFrameLocks/>
          </p:cNvGraphicFramePr>
          <p:nvPr>
            <p:extLst>
              <p:ext uri="{D42A27DB-BD31-4B8C-83A1-F6EECF244321}">
                <p14:modId xmlns:p14="http://schemas.microsoft.com/office/powerpoint/2010/main" val="457514533"/>
              </p:ext>
            </p:extLst>
          </p:nvPr>
        </p:nvGraphicFramePr>
        <p:xfrm>
          <a:off x="3429000" y="1000127"/>
          <a:ext cx="5214938" cy="2416175"/>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22" name="图表 35"/>
          <p:cNvGraphicFramePr>
            <a:graphicFrameLocks/>
          </p:cNvGraphicFramePr>
          <p:nvPr>
            <p:extLst>
              <p:ext uri="{D42A27DB-BD31-4B8C-83A1-F6EECF244321}">
                <p14:modId xmlns:p14="http://schemas.microsoft.com/office/powerpoint/2010/main" val="2215247292"/>
              </p:ext>
            </p:extLst>
          </p:nvPr>
        </p:nvGraphicFramePr>
        <p:xfrm>
          <a:off x="3491310" y="3714752"/>
          <a:ext cx="5224066" cy="2543254"/>
        </p:xfrm>
        <a:graphic>
          <a:graphicData uri="http://schemas.openxmlformats.org/drawingml/2006/chart">
            <c:chart xmlns:c="http://schemas.openxmlformats.org/drawingml/2006/chart" xmlns:r="http://schemas.openxmlformats.org/officeDocument/2006/relationships" r:id="rId6"/>
          </a:graphicData>
        </a:graphic>
      </p:graphicFrame>
    </p:spTree>
    <p:extLst>
      <p:ext uri="{BB962C8B-B14F-4D97-AF65-F5344CB8AC3E}">
        <p14:creationId xmlns:p14="http://schemas.microsoft.com/office/powerpoint/2010/main" val="148491566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23" name="Picture 2"/>
          <p:cNvPicPr>
            <a:picLocks noChangeAspect="1" noChangeArrowheads="1"/>
          </p:cNvPicPr>
          <p:nvPr/>
        </p:nvPicPr>
        <p:blipFill>
          <a:blip r:embed="rId2" cstate="screen">
            <a:extLst>
              <a:ext uri="{28A0092B-C50C-407E-A947-70E740481C1C}">
                <a14:useLocalDpi xmlns:a14="http://schemas.microsoft.com/office/drawing/2010/main"/>
              </a:ext>
            </a:extLst>
          </a:blip>
          <a:srcRect l="4313" r="4347" b="9563"/>
          <a:stretch>
            <a:fillRect/>
          </a:stretch>
        </p:blipFill>
        <p:spPr bwMode="auto">
          <a:xfrm>
            <a:off x="1258889" y="981076"/>
            <a:ext cx="1656928" cy="867733"/>
          </a:xfrm>
          <a:prstGeom prst="rect">
            <a:avLst/>
          </a:prstGeom>
          <a:noFill/>
          <a:ln w="9525">
            <a:noFill/>
            <a:miter lim="800000"/>
            <a:headEnd/>
            <a:tailEnd/>
          </a:ln>
        </p:spPr>
      </p:pic>
      <p:sp>
        <p:nvSpPr>
          <p:cNvPr id="13314" name="灯片编号占位符 1"/>
          <p:cNvSpPr>
            <a:spLocks noGrp="1"/>
          </p:cNvSpPr>
          <p:nvPr>
            <p:ph type="sldNum" sz="quarter" idx="12"/>
          </p:nvPr>
        </p:nvSpPr>
        <p:spPr bwMode="auto">
          <a:noFill/>
          <a:ln>
            <a:miter lim="800000"/>
            <a:headEnd/>
            <a:tailEnd/>
          </a:ln>
        </p:spPr>
        <p:txBody>
          <a:bodyPr vert="horz" wrap="square" lIns="91440" tIns="45720" rIns="91440" bIns="45720" numCol="1" anchor="t" anchorCtr="0" compatLnSpc="1">
            <a:prstTxWarp prst="textNoShape">
              <a:avLst/>
            </a:prstTxWarp>
          </a:bodyPr>
          <a:lstStyle/>
          <a:p>
            <a:fld id="{042C0E5A-27B7-4E18-9F81-9DA2D3B8B410}" type="slidenum">
              <a:rPr lang="zh-CN" altLang="en-US" smtClean="0"/>
              <a:pPr/>
              <a:t>17</a:t>
            </a:fld>
            <a:endParaRPr lang="zh-CN" altLang="en-US" smtClean="0"/>
          </a:p>
        </p:txBody>
      </p:sp>
      <p:sp>
        <p:nvSpPr>
          <p:cNvPr id="3" name="标题 2"/>
          <p:cNvSpPr>
            <a:spLocks noGrp="1"/>
          </p:cNvSpPr>
          <p:nvPr>
            <p:ph type="title" idx="4294967295"/>
          </p:nvPr>
        </p:nvSpPr>
        <p:spPr>
          <a:xfrm>
            <a:off x="1188132" y="296652"/>
            <a:ext cx="5868144" cy="432011"/>
          </a:xfrm>
          <a:prstGeom prst="rect">
            <a:avLst/>
          </a:prstGeom>
          <a:noFill/>
        </p:spPr>
        <p:txBody>
          <a:bodyPr/>
          <a:lstStyle/>
          <a:p>
            <a:pPr>
              <a:defRPr/>
            </a:pPr>
            <a:r>
              <a:rPr lang="en-US" altLang="zh-CN" b="1" dirty="0">
                <a:solidFill>
                  <a:srgbClr val="075A77"/>
                </a:solidFill>
                <a:latin typeface="+mn-ea"/>
                <a:ea typeface="+mn-ea"/>
              </a:rPr>
              <a:t>A00</a:t>
            </a:r>
            <a:r>
              <a:rPr lang="zh-CN" altLang="en-US" b="1" dirty="0">
                <a:solidFill>
                  <a:srgbClr val="075A77"/>
                </a:solidFill>
                <a:latin typeface="+mn-ea"/>
                <a:ea typeface="+mn-ea"/>
              </a:rPr>
              <a:t>级别重点车型经销商利润：</a:t>
            </a:r>
            <a:r>
              <a:rPr lang="en-US" altLang="zh-CN" b="1" dirty="0">
                <a:solidFill>
                  <a:srgbClr val="075A77"/>
                </a:solidFill>
                <a:latin typeface="+mn-ea"/>
                <a:ea typeface="+mn-ea"/>
              </a:rPr>
              <a:t>F0</a:t>
            </a:r>
            <a:r>
              <a:rPr lang="zh-CN" altLang="en-US" b="1" dirty="0">
                <a:solidFill>
                  <a:srgbClr val="075A77"/>
                </a:solidFill>
                <a:latin typeface="+mn-ea"/>
                <a:ea typeface="+mn-ea"/>
              </a:rPr>
              <a:t>、奥拓</a:t>
            </a:r>
          </a:p>
        </p:txBody>
      </p:sp>
      <p:sp>
        <p:nvSpPr>
          <p:cNvPr id="20" name="矩形 19"/>
          <p:cNvSpPr/>
          <p:nvPr/>
        </p:nvSpPr>
        <p:spPr>
          <a:xfrm>
            <a:off x="428626" y="857250"/>
            <a:ext cx="8286750" cy="2643188"/>
          </a:xfrm>
          <a:prstGeom prst="rect">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4" name="TextBox 13"/>
          <p:cNvSpPr txBox="1"/>
          <p:nvPr/>
        </p:nvSpPr>
        <p:spPr>
          <a:xfrm>
            <a:off x="548680" y="928690"/>
            <a:ext cx="1143000" cy="267702"/>
          </a:xfrm>
          <a:prstGeom prst="rect">
            <a:avLst/>
          </a:prstGeom>
          <a:noFill/>
        </p:spPr>
        <p:txBody>
          <a:bodyPr>
            <a:spAutoFit/>
          </a:bodyPr>
          <a:lstStyle/>
          <a:p>
            <a:pPr>
              <a:defRPr/>
            </a:pPr>
            <a:r>
              <a:rPr lang="zh-CN" altLang="en-US" sz="1400" b="1" dirty="0">
                <a:solidFill>
                  <a:srgbClr val="000000"/>
                </a:solidFill>
                <a:latin typeface="Calibri"/>
                <a:ea typeface="华文细黑" pitchFamily="2" charset="-122"/>
              </a:rPr>
              <a:t>比亚迪</a:t>
            </a:r>
            <a:r>
              <a:rPr lang="en-US" altLang="zh-CN" sz="1400" b="1" dirty="0" smtClean="0">
                <a:solidFill>
                  <a:srgbClr val="000000"/>
                </a:solidFill>
                <a:latin typeface="Calibri"/>
                <a:ea typeface="华文细黑" pitchFamily="2" charset="-122"/>
              </a:rPr>
              <a:t>F0</a:t>
            </a:r>
            <a:endParaRPr lang="en-US" altLang="zh-CN" sz="1400" b="1" dirty="0">
              <a:solidFill>
                <a:srgbClr val="000000"/>
              </a:solidFill>
              <a:latin typeface="Calibri"/>
              <a:ea typeface="华文细黑" pitchFamily="2" charset="-122"/>
            </a:endParaRPr>
          </a:p>
        </p:txBody>
      </p:sp>
      <p:sp>
        <p:nvSpPr>
          <p:cNvPr id="10" name="矩形 9"/>
          <p:cNvSpPr/>
          <p:nvPr/>
        </p:nvSpPr>
        <p:spPr>
          <a:xfrm>
            <a:off x="428626" y="3643314"/>
            <a:ext cx="8286750" cy="2643187"/>
          </a:xfrm>
          <a:prstGeom prst="rect">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6" name="TextBox 15"/>
          <p:cNvSpPr txBox="1"/>
          <p:nvPr/>
        </p:nvSpPr>
        <p:spPr>
          <a:xfrm>
            <a:off x="500064" y="3714752"/>
            <a:ext cx="1143000" cy="307777"/>
          </a:xfrm>
          <a:prstGeom prst="rect">
            <a:avLst/>
          </a:prstGeom>
          <a:noFill/>
        </p:spPr>
        <p:txBody>
          <a:bodyPr>
            <a:spAutoFit/>
          </a:bodyPr>
          <a:lstStyle/>
          <a:p>
            <a:pPr>
              <a:defRPr/>
            </a:pPr>
            <a:r>
              <a:rPr lang="zh-CN" altLang="en-US" sz="1400" b="1" dirty="0">
                <a:solidFill>
                  <a:prstClr val="black"/>
                </a:solidFill>
                <a:latin typeface="Calibri"/>
                <a:ea typeface="华文细黑" pitchFamily="2" charset="-122"/>
              </a:rPr>
              <a:t>奥拓</a:t>
            </a:r>
            <a:endParaRPr lang="en-US" altLang="zh-CN" sz="1400" b="1" dirty="0">
              <a:solidFill>
                <a:prstClr val="black"/>
              </a:solidFill>
              <a:latin typeface="Calibri"/>
              <a:ea typeface="华文细黑" pitchFamily="2" charset="-122"/>
            </a:endParaRPr>
          </a:p>
        </p:txBody>
      </p:sp>
      <p:sp>
        <p:nvSpPr>
          <p:cNvPr id="17" name="TextBox 16"/>
          <p:cNvSpPr txBox="1"/>
          <p:nvPr/>
        </p:nvSpPr>
        <p:spPr>
          <a:xfrm>
            <a:off x="0" y="6286506"/>
            <a:ext cx="4071938" cy="246221"/>
          </a:xfrm>
          <a:prstGeom prst="rect">
            <a:avLst/>
          </a:prstGeom>
          <a:noFill/>
        </p:spPr>
        <p:txBody>
          <a:bodyPr>
            <a:spAutoFit/>
          </a:bodyPr>
          <a:lstStyle/>
          <a:p>
            <a:pPr>
              <a:defRPr/>
            </a:pPr>
            <a:r>
              <a:rPr lang="zh-CN" altLang="en-US" sz="1000" dirty="0">
                <a:solidFill>
                  <a:prstClr val="black"/>
                </a:solidFill>
                <a:latin typeface="Calibri"/>
                <a:ea typeface="华文细黑" pitchFamily="2" charset="-122"/>
              </a:rPr>
              <a:t>注：级别重点车型指的是该款车</a:t>
            </a:r>
            <a:r>
              <a:rPr lang="en-US" altLang="zh-CN" sz="1000" dirty="0">
                <a:solidFill>
                  <a:prstClr val="black"/>
                </a:solidFill>
                <a:latin typeface="Calibri"/>
                <a:ea typeface="华文细黑" pitchFamily="2" charset="-122"/>
              </a:rPr>
              <a:t>2011</a:t>
            </a:r>
            <a:r>
              <a:rPr lang="zh-CN" altLang="en-US" sz="1000" dirty="0">
                <a:solidFill>
                  <a:prstClr val="black"/>
                </a:solidFill>
                <a:latin typeface="Calibri"/>
                <a:ea typeface="华文细黑" pitchFamily="2" charset="-122"/>
              </a:rPr>
              <a:t>年年度销量列级别</a:t>
            </a:r>
            <a:r>
              <a:rPr lang="en-US" altLang="zh-CN" sz="1000" dirty="0">
                <a:solidFill>
                  <a:prstClr val="black"/>
                </a:solidFill>
                <a:latin typeface="Calibri"/>
                <a:ea typeface="华文细黑" pitchFamily="2" charset="-122"/>
              </a:rPr>
              <a:t>TOP4</a:t>
            </a:r>
            <a:endParaRPr lang="zh-CN" altLang="en-US" sz="1000" dirty="0">
              <a:solidFill>
                <a:prstClr val="black"/>
              </a:solidFill>
              <a:latin typeface="Calibri"/>
              <a:ea typeface="华文细黑" pitchFamily="2" charset="-122"/>
            </a:endParaRPr>
          </a:p>
        </p:txBody>
      </p:sp>
      <p:graphicFrame>
        <p:nvGraphicFramePr>
          <p:cNvPr id="18" name="对象 4"/>
          <p:cNvGraphicFramePr>
            <a:graphicFrameLocks/>
          </p:cNvGraphicFramePr>
          <p:nvPr>
            <p:extLst>
              <p:ext uri="{D42A27DB-BD31-4B8C-83A1-F6EECF244321}">
                <p14:modId xmlns:p14="http://schemas.microsoft.com/office/powerpoint/2010/main" val="1107174412"/>
              </p:ext>
            </p:extLst>
          </p:nvPr>
        </p:nvGraphicFramePr>
        <p:xfrm>
          <a:off x="3500438" y="1000127"/>
          <a:ext cx="5143500" cy="2416175"/>
        </p:xfrm>
        <a:graphic>
          <a:graphicData uri="http://schemas.openxmlformats.org/drawingml/2006/chart">
            <c:chart xmlns:c="http://schemas.openxmlformats.org/drawingml/2006/chart" xmlns:r="http://schemas.openxmlformats.org/officeDocument/2006/relationships" r:id="rId3"/>
          </a:graphicData>
        </a:graphic>
      </p:graphicFrame>
      <p:pic>
        <p:nvPicPr>
          <p:cNvPr id="7170" name="Picture 2" descr="\\user\mydoc\zhouty\桌面\11492811790035_2318563_7.jp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flipH="1">
            <a:off x="1258888" y="3789365"/>
            <a:ext cx="1440904" cy="849491"/>
          </a:xfrm>
          <a:prstGeom prst="rect">
            <a:avLst/>
          </a:prstGeom>
          <a:noFill/>
        </p:spPr>
      </p:pic>
      <p:sp>
        <p:nvSpPr>
          <p:cNvPr id="19" name="矩形 18"/>
          <p:cNvSpPr/>
          <p:nvPr/>
        </p:nvSpPr>
        <p:spPr>
          <a:xfrm>
            <a:off x="500064" y="1972579"/>
            <a:ext cx="3071812" cy="1126462"/>
          </a:xfrm>
          <a:prstGeom prst="rect">
            <a:avLst/>
          </a:prstGeom>
          <a:noFill/>
          <a:ln>
            <a:noFill/>
          </a:ln>
        </p:spPr>
        <p:txBody>
          <a:bodyPr>
            <a:spAutoFit/>
          </a:bodyPr>
          <a:lstStyle/>
          <a:p>
            <a:pPr marL="179388" indent="-179388" algn="l">
              <a:buFont typeface="Wingdings" pitchFamily="2" charset="2"/>
              <a:buChar char="n"/>
              <a:defRPr/>
            </a:pPr>
            <a:r>
              <a:rPr lang="en-US" altLang="zh-CN" sz="1400" dirty="0">
                <a:solidFill>
                  <a:srgbClr val="5F5F5F"/>
                </a:solidFill>
                <a:ea typeface="华文细黑" pitchFamily="2" charset="-122"/>
              </a:rPr>
              <a:t>6</a:t>
            </a:r>
            <a:r>
              <a:rPr lang="zh-CN" altLang="en-US" sz="1400" dirty="0" smtClean="0">
                <a:solidFill>
                  <a:srgbClr val="5F5F5F"/>
                </a:solidFill>
                <a:ea typeface="华文细黑" pitchFamily="2" charset="-122"/>
              </a:rPr>
              <a:t>月成交均价：</a:t>
            </a:r>
            <a:r>
              <a:rPr lang="en-US" altLang="zh-CN" sz="1400" dirty="0" smtClean="0">
                <a:solidFill>
                  <a:srgbClr val="5F5F5F"/>
                </a:solidFill>
                <a:ea typeface="华文细黑" pitchFamily="2" charset="-122"/>
              </a:rPr>
              <a:t>34,742</a:t>
            </a:r>
          </a:p>
          <a:p>
            <a:pPr marL="179388" indent="-179388" algn="l">
              <a:buFont typeface="Wingdings" pitchFamily="2" charset="2"/>
              <a:buChar char="n"/>
              <a:defRPr/>
            </a:pPr>
            <a:r>
              <a:rPr lang="en-US" altLang="zh-CN" sz="1400" dirty="0">
                <a:solidFill>
                  <a:srgbClr val="5F5F5F"/>
                </a:solidFill>
                <a:ea typeface="华文细黑" pitchFamily="2" charset="-122"/>
              </a:rPr>
              <a:t>6</a:t>
            </a:r>
            <a:r>
              <a:rPr lang="zh-CN" altLang="en-US" sz="1400" dirty="0" smtClean="0">
                <a:solidFill>
                  <a:srgbClr val="5F5F5F"/>
                </a:solidFill>
                <a:ea typeface="华文细黑" pitchFamily="2" charset="-122"/>
              </a:rPr>
              <a:t>月经销商利润率：</a:t>
            </a:r>
            <a:r>
              <a:rPr lang="en-US" altLang="zh-CN" sz="1400" dirty="0" smtClean="0">
                <a:solidFill>
                  <a:srgbClr val="5F5F5F"/>
                </a:solidFill>
                <a:ea typeface="华文细黑" pitchFamily="2" charset="-122"/>
              </a:rPr>
              <a:t>4.1%</a:t>
            </a:r>
            <a:r>
              <a:rPr lang="zh-CN" altLang="en-US" sz="1400" dirty="0" smtClean="0">
                <a:solidFill>
                  <a:srgbClr val="5F5F5F"/>
                </a:solidFill>
                <a:ea typeface="华文细黑" pitchFamily="2" charset="-122"/>
              </a:rPr>
              <a:t> </a:t>
            </a:r>
            <a:endParaRPr lang="en-US" altLang="zh-CN" sz="1400" dirty="0" smtClean="0">
              <a:solidFill>
                <a:srgbClr val="5F5F5F"/>
              </a:solidFill>
              <a:ea typeface="华文细黑" pitchFamily="2" charset="-122"/>
            </a:endParaRPr>
          </a:p>
          <a:p>
            <a:pPr marL="179388" indent="-179388" algn="l">
              <a:buFont typeface="Wingdings" pitchFamily="2" charset="2"/>
              <a:buChar char="n"/>
              <a:defRPr/>
            </a:pPr>
            <a:r>
              <a:rPr lang="en-US" altLang="zh-CN" sz="1400" dirty="0">
                <a:solidFill>
                  <a:srgbClr val="5F5F5F"/>
                </a:solidFill>
                <a:ea typeface="华文细黑" pitchFamily="2" charset="-122"/>
              </a:rPr>
              <a:t>6</a:t>
            </a:r>
            <a:r>
              <a:rPr lang="zh-CN" altLang="en-US" sz="1400" dirty="0" smtClean="0">
                <a:solidFill>
                  <a:srgbClr val="5F5F5F"/>
                </a:solidFill>
                <a:ea typeface="华文细黑" pitchFamily="2" charset="-122"/>
              </a:rPr>
              <a:t>月主要城市促销活动：</a:t>
            </a:r>
            <a:endParaRPr lang="en-US" altLang="zh-CN" sz="1400" dirty="0" smtClean="0">
              <a:solidFill>
                <a:srgbClr val="5F5F5F"/>
              </a:solidFill>
              <a:ea typeface="华文细黑" pitchFamily="2" charset="-122"/>
            </a:endParaRPr>
          </a:p>
          <a:p>
            <a:pPr marL="179388" indent="-179388" algn="l">
              <a:defRPr/>
            </a:pPr>
            <a:r>
              <a:rPr lang="zh-CN" altLang="en-US" sz="1400" dirty="0" smtClean="0">
                <a:solidFill>
                  <a:srgbClr val="5F5F5F"/>
                </a:solidFill>
                <a:ea typeface="华文细黑" pitchFamily="2" charset="-122"/>
              </a:rPr>
              <a:t>     </a:t>
            </a:r>
            <a:r>
              <a:rPr lang="zh-CN" altLang="en-US" sz="1400" dirty="0">
                <a:solidFill>
                  <a:srgbClr val="5F5F5F"/>
                </a:solidFill>
                <a:ea typeface="华文细黑" pitchFamily="2" charset="-122"/>
              </a:rPr>
              <a:t>昆明</a:t>
            </a:r>
            <a:r>
              <a:rPr lang="zh-CN" altLang="en-US" sz="1400" dirty="0" smtClean="0">
                <a:solidFill>
                  <a:srgbClr val="5F5F5F"/>
                </a:solidFill>
                <a:ea typeface="华文细黑" pitchFamily="2" charset="-122"/>
              </a:rPr>
              <a:t>：赠送</a:t>
            </a:r>
            <a:r>
              <a:rPr lang="en-US" altLang="zh-CN" sz="1400" dirty="0" smtClean="0">
                <a:solidFill>
                  <a:srgbClr val="5F5F5F"/>
                </a:solidFill>
                <a:ea typeface="华文细黑" pitchFamily="2" charset="-122"/>
              </a:rPr>
              <a:t>1000</a:t>
            </a:r>
            <a:r>
              <a:rPr lang="zh-CN" altLang="en-US" sz="1400" dirty="0" smtClean="0">
                <a:solidFill>
                  <a:srgbClr val="5F5F5F"/>
                </a:solidFill>
                <a:ea typeface="华文细黑" pitchFamily="2" charset="-122"/>
              </a:rPr>
              <a:t>元</a:t>
            </a:r>
            <a:r>
              <a:rPr lang="zh-CN" altLang="en-US" sz="1400" dirty="0">
                <a:solidFill>
                  <a:srgbClr val="5F5F5F"/>
                </a:solidFill>
                <a:ea typeface="华文细黑" pitchFamily="2" charset="-122"/>
              </a:rPr>
              <a:t>礼</a:t>
            </a:r>
            <a:r>
              <a:rPr lang="zh-CN" altLang="en-US" sz="1400" dirty="0" smtClean="0">
                <a:solidFill>
                  <a:srgbClr val="5F5F5F"/>
                </a:solidFill>
                <a:ea typeface="华文细黑" pitchFamily="2" charset="-122"/>
              </a:rPr>
              <a:t>包</a:t>
            </a:r>
            <a:endParaRPr lang="en-US" altLang="zh-CN" sz="1400" dirty="0" smtClean="0">
              <a:solidFill>
                <a:srgbClr val="5F5F5F"/>
              </a:solidFill>
              <a:ea typeface="华文细黑" pitchFamily="2" charset="-122"/>
            </a:endParaRPr>
          </a:p>
          <a:p>
            <a:pPr marL="179388" indent="-179388" algn="l">
              <a:defRPr/>
            </a:pPr>
            <a:r>
              <a:rPr lang="zh-CN" altLang="en-US" sz="1400" dirty="0" smtClean="0">
                <a:solidFill>
                  <a:srgbClr val="5F5F5F"/>
                </a:solidFill>
                <a:ea typeface="华文细黑" pitchFamily="2" charset="-122"/>
              </a:rPr>
              <a:t>     </a:t>
            </a:r>
            <a:r>
              <a:rPr lang="zh-CN" altLang="en-US" sz="1400" dirty="0">
                <a:solidFill>
                  <a:srgbClr val="5F5F5F"/>
                </a:solidFill>
                <a:ea typeface="华文细黑" pitchFamily="2" charset="-122"/>
              </a:rPr>
              <a:t>上海</a:t>
            </a:r>
            <a:r>
              <a:rPr lang="zh-CN" altLang="en-US" sz="1400" dirty="0" smtClean="0">
                <a:solidFill>
                  <a:srgbClr val="5F5F5F"/>
                </a:solidFill>
                <a:ea typeface="华文细黑" pitchFamily="2" charset="-122"/>
              </a:rPr>
              <a:t>：赠送</a:t>
            </a:r>
            <a:r>
              <a:rPr lang="en-US" altLang="zh-CN" sz="1400" dirty="0">
                <a:solidFill>
                  <a:srgbClr val="5F5F5F"/>
                </a:solidFill>
                <a:ea typeface="华文细黑" pitchFamily="2" charset="-122"/>
              </a:rPr>
              <a:t>2</a:t>
            </a:r>
            <a:r>
              <a:rPr lang="en-US" altLang="zh-CN" sz="1400" dirty="0" smtClean="0">
                <a:solidFill>
                  <a:srgbClr val="5F5F5F"/>
                </a:solidFill>
                <a:ea typeface="华文细黑" pitchFamily="2" charset="-122"/>
              </a:rPr>
              <a:t>000</a:t>
            </a:r>
            <a:r>
              <a:rPr lang="zh-CN" altLang="en-US" sz="1400" dirty="0">
                <a:solidFill>
                  <a:srgbClr val="5F5F5F"/>
                </a:solidFill>
                <a:ea typeface="华文细黑" pitchFamily="2" charset="-122"/>
              </a:rPr>
              <a:t>元礼包</a:t>
            </a:r>
            <a:endParaRPr lang="en-US" altLang="zh-CN" sz="1400" dirty="0">
              <a:solidFill>
                <a:srgbClr val="5F5F5F"/>
              </a:solidFill>
              <a:ea typeface="华文细黑" pitchFamily="2" charset="-122"/>
            </a:endParaRPr>
          </a:p>
        </p:txBody>
      </p:sp>
      <p:sp>
        <p:nvSpPr>
          <p:cNvPr id="21" name="矩形 20"/>
          <p:cNvSpPr/>
          <p:nvPr/>
        </p:nvSpPr>
        <p:spPr>
          <a:xfrm>
            <a:off x="500064" y="4708883"/>
            <a:ext cx="3071812" cy="1169551"/>
          </a:xfrm>
          <a:prstGeom prst="rect">
            <a:avLst/>
          </a:prstGeom>
          <a:noFill/>
          <a:ln>
            <a:noFill/>
          </a:ln>
        </p:spPr>
        <p:txBody>
          <a:bodyPr>
            <a:spAutoFit/>
          </a:bodyPr>
          <a:lstStyle/>
          <a:p>
            <a:pPr marL="179388" indent="-179388" algn="l">
              <a:buFont typeface="Wingdings" pitchFamily="2" charset="2"/>
              <a:buChar char="n"/>
              <a:defRPr/>
            </a:pPr>
            <a:r>
              <a:rPr lang="en-US" altLang="zh-CN" sz="1400" dirty="0">
                <a:solidFill>
                  <a:srgbClr val="5F5F5F"/>
                </a:solidFill>
                <a:ea typeface="华文细黑" pitchFamily="2" charset="-122"/>
              </a:rPr>
              <a:t>6</a:t>
            </a:r>
            <a:r>
              <a:rPr lang="zh-CN" altLang="en-US" sz="1400" dirty="0" smtClean="0">
                <a:solidFill>
                  <a:srgbClr val="5F5F5F"/>
                </a:solidFill>
                <a:ea typeface="华文细黑" pitchFamily="2" charset="-122"/>
              </a:rPr>
              <a:t>月成交均价：</a:t>
            </a:r>
            <a:r>
              <a:rPr lang="en-US" altLang="zh-CN" sz="1400" dirty="0" smtClean="0">
                <a:solidFill>
                  <a:srgbClr val="5F5F5F"/>
                </a:solidFill>
                <a:ea typeface="华文细黑" pitchFamily="2" charset="-122"/>
              </a:rPr>
              <a:t>42,035</a:t>
            </a:r>
          </a:p>
          <a:p>
            <a:pPr marL="179388" indent="-179388" algn="l">
              <a:buFont typeface="Wingdings" pitchFamily="2" charset="2"/>
              <a:buChar char="n"/>
              <a:defRPr/>
            </a:pPr>
            <a:r>
              <a:rPr lang="en-US" altLang="zh-CN" sz="1400" dirty="0">
                <a:solidFill>
                  <a:srgbClr val="5F5F5F"/>
                </a:solidFill>
                <a:ea typeface="华文细黑" pitchFamily="2" charset="-122"/>
              </a:rPr>
              <a:t>6</a:t>
            </a:r>
            <a:r>
              <a:rPr lang="zh-CN" altLang="en-US" sz="1400" dirty="0" smtClean="0">
                <a:solidFill>
                  <a:srgbClr val="5F5F5F"/>
                </a:solidFill>
                <a:ea typeface="华文细黑" pitchFamily="2" charset="-122"/>
              </a:rPr>
              <a:t>月经销商利润率：</a:t>
            </a:r>
            <a:r>
              <a:rPr lang="en-US" altLang="zh-CN" sz="1400" dirty="0" smtClean="0">
                <a:solidFill>
                  <a:srgbClr val="5F5F5F"/>
                </a:solidFill>
                <a:ea typeface="华文细黑" pitchFamily="2" charset="-122"/>
              </a:rPr>
              <a:t>-3.1%</a:t>
            </a:r>
            <a:r>
              <a:rPr lang="zh-CN" altLang="en-US" sz="1400" dirty="0" smtClean="0">
                <a:solidFill>
                  <a:srgbClr val="5F5F5F"/>
                </a:solidFill>
                <a:ea typeface="华文细黑" pitchFamily="2" charset="-122"/>
              </a:rPr>
              <a:t> </a:t>
            </a:r>
            <a:endParaRPr lang="en-US" altLang="zh-CN" sz="1400" dirty="0" smtClean="0">
              <a:solidFill>
                <a:srgbClr val="5F5F5F"/>
              </a:solidFill>
              <a:ea typeface="华文细黑" pitchFamily="2" charset="-122"/>
            </a:endParaRPr>
          </a:p>
          <a:p>
            <a:pPr marL="179388" indent="-179388" algn="l">
              <a:buFont typeface="Wingdings" pitchFamily="2" charset="2"/>
              <a:buChar char="n"/>
              <a:defRPr/>
            </a:pPr>
            <a:r>
              <a:rPr lang="en-US" altLang="zh-CN" sz="1400" dirty="0">
                <a:solidFill>
                  <a:srgbClr val="5F5F5F"/>
                </a:solidFill>
                <a:ea typeface="华文细黑" pitchFamily="2" charset="-122"/>
              </a:rPr>
              <a:t>6</a:t>
            </a:r>
            <a:r>
              <a:rPr lang="zh-CN" altLang="en-US" sz="1400" dirty="0" smtClean="0">
                <a:solidFill>
                  <a:srgbClr val="5F5F5F"/>
                </a:solidFill>
                <a:ea typeface="华文细黑" pitchFamily="2" charset="-122"/>
              </a:rPr>
              <a:t>月主要城市促销活动：</a:t>
            </a:r>
            <a:endParaRPr lang="en-US" altLang="zh-CN" sz="1400" dirty="0" smtClean="0">
              <a:solidFill>
                <a:srgbClr val="5F5F5F"/>
              </a:solidFill>
              <a:ea typeface="华文细黑" pitchFamily="2" charset="-122"/>
            </a:endParaRPr>
          </a:p>
          <a:p>
            <a:pPr marL="179388" indent="-179388" algn="l">
              <a:defRPr/>
            </a:pPr>
            <a:r>
              <a:rPr lang="zh-CN" altLang="en-US" sz="1400" dirty="0" smtClean="0">
                <a:solidFill>
                  <a:srgbClr val="5F5F5F"/>
                </a:solidFill>
                <a:ea typeface="华文细黑" pitchFamily="2" charset="-122"/>
              </a:rPr>
              <a:t>    北京：赠送</a:t>
            </a:r>
            <a:r>
              <a:rPr lang="en-US" altLang="zh-CN" sz="1400" dirty="0" smtClean="0">
                <a:solidFill>
                  <a:srgbClr val="5F5F5F"/>
                </a:solidFill>
                <a:ea typeface="华文细黑" pitchFamily="2" charset="-122"/>
              </a:rPr>
              <a:t>3000</a:t>
            </a:r>
            <a:r>
              <a:rPr lang="zh-CN" altLang="en-US" sz="1400" dirty="0" smtClean="0">
                <a:solidFill>
                  <a:srgbClr val="5F5F5F"/>
                </a:solidFill>
                <a:ea typeface="华文细黑" pitchFamily="2" charset="-122"/>
              </a:rPr>
              <a:t>元礼包</a:t>
            </a:r>
            <a:endParaRPr lang="en-US" altLang="zh-CN" sz="1400" dirty="0">
              <a:solidFill>
                <a:srgbClr val="5F5F5F"/>
              </a:solidFill>
              <a:ea typeface="华文细黑" pitchFamily="2" charset="-122"/>
            </a:endParaRPr>
          </a:p>
          <a:p>
            <a:pPr marL="179388" indent="-179388" algn="l">
              <a:defRPr/>
            </a:pPr>
            <a:r>
              <a:rPr lang="en-US" altLang="zh-CN" sz="1400" dirty="0" smtClean="0">
                <a:solidFill>
                  <a:srgbClr val="5F5F5F"/>
                </a:solidFill>
                <a:ea typeface="华文细黑" pitchFamily="2" charset="-122"/>
              </a:rPr>
              <a:t>    </a:t>
            </a:r>
            <a:r>
              <a:rPr lang="zh-CN" altLang="en-US" sz="1400" dirty="0">
                <a:solidFill>
                  <a:srgbClr val="5F5F5F"/>
                </a:solidFill>
                <a:ea typeface="华文细黑" pitchFamily="2" charset="-122"/>
              </a:rPr>
              <a:t>合肥</a:t>
            </a:r>
            <a:r>
              <a:rPr lang="zh-CN" altLang="en-US" sz="1400" dirty="0" smtClean="0">
                <a:solidFill>
                  <a:srgbClr val="5F5F5F"/>
                </a:solidFill>
                <a:ea typeface="华文细黑" pitchFamily="2" charset="-122"/>
              </a:rPr>
              <a:t>：赠送</a:t>
            </a:r>
            <a:r>
              <a:rPr lang="en-US" altLang="zh-CN" sz="1400" dirty="0" smtClean="0">
                <a:solidFill>
                  <a:srgbClr val="5F5F5F"/>
                </a:solidFill>
                <a:ea typeface="华文细黑" pitchFamily="2" charset="-122"/>
              </a:rPr>
              <a:t>3000</a:t>
            </a:r>
            <a:r>
              <a:rPr lang="zh-CN" altLang="en-US" sz="1400" dirty="0">
                <a:solidFill>
                  <a:srgbClr val="5F5F5F"/>
                </a:solidFill>
                <a:ea typeface="华文细黑" pitchFamily="2" charset="-122"/>
              </a:rPr>
              <a:t>元礼包</a:t>
            </a:r>
            <a:endParaRPr lang="en-US" altLang="zh-CN" sz="1400" dirty="0" smtClean="0">
              <a:solidFill>
                <a:srgbClr val="5F5F5F"/>
              </a:solidFill>
              <a:ea typeface="华文细黑" pitchFamily="2" charset="-122"/>
            </a:endParaRPr>
          </a:p>
        </p:txBody>
      </p:sp>
      <p:graphicFrame>
        <p:nvGraphicFramePr>
          <p:cNvPr id="22" name="对象 3"/>
          <p:cNvGraphicFramePr>
            <a:graphicFrameLocks/>
          </p:cNvGraphicFramePr>
          <p:nvPr>
            <p:extLst>
              <p:ext uri="{D42A27DB-BD31-4B8C-83A1-F6EECF244321}">
                <p14:modId xmlns:p14="http://schemas.microsoft.com/office/powerpoint/2010/main" val="4119264476"/>
              </p:ext>
            </p:extLst>
          </p:nvPr>
        </p:nvGraphicFramePr>
        <p:xfrm>
          <a:off x="3429000" y="3786192"/>
          <a:ext cx="5214938" cy="2416175"/>
        </p:xfrm>
        <a:graphic>
          <a:graphicData uri="http://schemas.openxmlformats.org/drawingml/2006/chart">
            <c:chart xmlns:c="http://schemas.openxmlformats.org/drawingml/2006/chart" xmlns:r="http://schemas.openxmlformats.org/officeDocument/2006/relationships" r:id="rId5"/>
          </a:graphicData>
        </a:graphic>
      </p:graphicFrame>
    </p:spTree>
    <p:extLst>
      <p:ext uri="{BB962C8B-B14F-4D97-AF65-F5344CB8AC3E}">
        <p14:creationId xmlns:p14="http://schemas.microsoft.com/office/powerpoint/2010/main" val="247193582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对象 5" hidden="1"/>
          <p:cNvGraphicFramePr>
            <a:graphicFrameLocks noChangeAspect="1"/>
          </p:cNvGraphicFramePr>
          <p:nvPr>
            <p:custDataLst>
              <p:tags r:id="rId2"/>
            </p:custDataLst>
            <p:extLst>
              <p:ext uri="{D42A27DB-BD31-4B8C-83A1-F6EECF244321}">
                <p14:modId xmlns:p14="http://schemas.microsoft.com/office/powerpoint/2010/main" val="332377005"/>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39224" name="think-cell Slide" r:id="rId14" imgW="270" imgH="270" progId="">
                  <p:embed/>
                </p:oleObj>
              </mc:Choice>
              <mc:Fallback>
                <p:oleObj name="think-cell Slide" r:id="rId14" imgW="270" imgH="270" progId="">
                  <p:embed/>
                  <p:pic>
                    <p:nvPicPr>
                      <p:cNvPr id="0" name="Picture 2025"/>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8" name="Object 4"/>
          <p:cNvGraphicFramePr>
            <a:graphicFrameLocks noChangeAspect="1"/>
          </p:cNvGraphicFramePr>
          <p:nvPr>
            <p:custDataLst>
              <p:tags r:id="rId3"/>
            </p:custDataLst>
            <p:extLst>
              <p:ext uri="{D42A27DB-BD31-4B8C-83A1-F6EECF244321}">
                <p14:modId xmlns:p14="http://schemas.microsoft.com/office/powerpoint/2010/main" val="1636521622"/>
              </p:ext>
            </p:extLst>
          </p:nvPr>
        </p:nvGraphicFramePr>
        <p:xfrm>
          <a:off x="395535" y="3513832"/>
          <a:ext cx="7992815" cy="2881312"/>
        </p:xfrm>
        <a:graphic>
          <a:graphicData uri="http://schemas.openxmlformats.org/drawingml/2006/chart">
            <c:chart xmlns:c="http://schemas.openxmlformats.org/drawingml/2006/chart" xmlns:r="http://schemas.openxmlformats.org/officeDocument/2006/relationships" r:id="rId16"/>
          </a:graphicData>
        </a:graphic>
      </p:graphicFrame>
      <p:sp>
        <p:nvSpPr>
          <p:cNvPr id="23563" name="灯片编号占位符 21"/>
          <p:cNvSpPr>
            <a:spLocks noGrp="1"/>
          </p:cNvSpPr>
          <p:nvPr>
            <p:ph type="sldNum" sz="quarter" idx="12"/>
            <p:custDataLst>
              <p:tags r:id="rId4"/>
            </p:custDataLst>
          </p:nvPr>
        </p:nvSpPr>
        <p:spPr bwMode="auto">
          <a:noFill/>
          <a:ln>
            <a:miter lim="800000"/>
            <a:headEnd/>
            <a:tailEnd/>
          </a:ln>
        </p:spPr>
        <p:txBody>
          <a:bodyPr vert="horz" wrap="square" lIns="91440" tIns="45720" rIns="91440" bIns="45720" numCol="1" anchorCtr="0" compatLnSpc="1">
            <a:prstTxWarp prst="textNoShape">
              <a:avLst/>
            </a:prstTxWarp>
          </a:bodyPr>
          <a:lstStyle/>
          <a:p>
            <a:fld id="{5CBE58D0-51FD-4497-8E22-38D4397F5966}" type="slidenum">
              <a:rPr lang="zh-CN" altLang="en-US" smtClean="0"/>
              <a:pPr/>
              <a:t>18</a:t>
            </a:fld>
            <a:endParaRPr lang="zh-CN" altLang="en-US" smtClean="0"/>
          </a:p>
        </p:txBody>
      </p:sp>
      <p:sp>
        <p:nvSpPr>
          <p:cNvPr id="2" name="标题 1"/>
          <p:cNvSpPr>
            <a:spLocks noGrp="1"/>
          </p:cNvSpPr>
          <p:nvPr>
            <p:ph type="title" idx="4294967295"/>
            <p:custDataLst>
              <p:tags r:id="rId5"/>
            </p:custDataLst>
          </p:nvPr>
        </p:nvSpPr>
        <p:spPr>
          <a:xfrm>
            <a:off x="1166936" y="296652"/>
            <a:ext cx="5382742" cy="432011"/>
          </a:xfrm>
          <a:prstGeom prst="rect">
            <a:avLst/>
          </a:prstGeom>
          <a:noFill/>
        </p:spPr>
        <p:txBody>
          <a:bodyPr/>
          <a:lstStyle/>
          <a:p>
            <a:pPr>
              <a:defRPr/>
            </a:pPr>
            <a:r>
              <a:rPr lang="en-US" altLang="zh-CN" b="1" dirty="0" smtClean="0">
                <a:solidFill>
                  <a:srgbClr val="075A77"/>
                </a:solidFill>
                <a:latin typeface="+mn-ea"/>
                <a:ea typeface="+mn-ea"/>
              </a:rPr>
              <a:t>2016 </a:t>
            </a:r>
            <a:r>
              <a:rPr lang="en-US" altLang="zh-CN" b="1" dirty="0">
                <a:solidFill>
                  <a:srgbClr val="075A77"/>
                </a:solidFill>
                <a:latin typeface="+mn-ea"/>
                <a:ea typeface="+mn-ea"/>
              </a:rPr>
              <a:t>GAIN· A0</a:t>
            </a:r>
            <a:r>
              <a:rPr lang="zh-CN" altLang="en-US" b="1" dirty="0">
                <a:solidFill>
                  <a:srgbClr val="075A77"/>
                </a:solidFill>
                <a:latin typeface="+mn-ea"/>
                <a:ea typeface="+mn-ea"/>
              </a:rPr>
              <a:t>级价格变化指数</a:t>
            </a:r>
            <a:r>
              <a:rPr lang="en-US" altLang="zh-CN" b="1" dirty="0" smtClean="0">
                <a:solidFill>
                  <a:srgbClr val="075A77"/>
                </a:solidFill>
                <a:latin typeface="+mn-ea"/>
                <a:ea typeface="+mn-ea"/>
              </a:rPr>
              <a:t>—6</a:t>
            </a:r>
            <a:r>
              <a:rPr lang="zh-CN" altLang="en-US" b="1" dirty="0" smtClean="0">
                <a:solidFill>
                  <a:srgbClr val="075A77"/>
                </a:solidFill>
                <a:latin typeface="+mn-ea"/>
                <a:ea typeface="+mn-ea"/>
              </a:rPr>
              <a:t>月</a:t>
            </a:r>
            <a:endParaRPr lang="zh-CN" altLang="en-US" b="1" dirty="0">
              <a:solidFill>
                <a:srgbClr val="075A77"/>
              </a:solidFill>
              <a:latin typeface="+mn-ea"/>
              <a:ea typeface="+mn-ea"/>
            </a:endParaRPr>
          </a:p>
        </p:txBody>
      </p:sp>
      <p:sp>
        <p:nvSpPr>
          <p:cNvPr id="34" name="TextBox 33"/>
          <p:cNvSpPr txBox="1"/>
          <p:nvPr>
            <p:custDataLst>
              <p:tags r:id="rId6"/>
            </p:custDataLst>
          </p:nvPr>
        </p:nvSpPr>
        <p:spPr>
          <a:xfrm>
            <a:off x="395536" y="6322144"/>
            <a:ext cx="1319212" cy="203200"/>
          </a:xfrm>
          <a:prstGeom prst="rect">
            <a:avLst/>
          </a:prstGeom>
          <a:noFill/>
        </p:spPr>
        <p:txBody>
          <a:bodyPr>
            <a:spAutoFit/>
          </a:bodyPr>
          <a:lstStyle/>
          <a:p>
            <a:pPr eaLnBrk="0" hangingPunct="0">
              <a:lnSpc>
                <a:spcPct val="80000"/>
              </a:lnSpc>
              <a:spcBef>
                <a:spcPct val="20000"/>
              </a:spcBef>
              <a:buFont typeface="Arial" charset="0"/>
              <a:buNone/>
              <a:defRPr/>
            </a:pPr>
            <a:r>
              <a:rPr lang="zh-CN" altLang="en-US" sz="900" dirty="0">
                <a:latin typeface="+mn-lt"/>
                <a:ea typeface="华文细黑" pitchFamily="2" charset="-122"/>
              </a:rPr>
              <a:t>注</a:t>
            </a:r>
            <a:r>
              <a:rPr lang="zh-CN" altLang="en-US" sz="900" dirty="0" smtClean="0">
                <a:latin typeface="+mn-lt"/>
                <a:ea typeface="华文细黑" pitchFamily="2" charset="-122"/>
              </a:rPr>
              <a:t>：基期为上年</a:t>
            </a:r>
            <a:r>
              <a:rPr lang="en-US" altLang="zh-CN" sz="900" dirty="0" smtClean="0">
                <a:latin typeface="+mn-lt"/>
                <a:ea typeface="华文细黑" pitchFamily="2" charset="-122"/>
              </a:rPr>
              <a:t>12</a:t>
            </a:r>
            <a:r>
              <a:rPr lang="zh-CN" altLang="en-US" sz="900" dirty="0" smtClean="0">
                <a:latin typeface="+mn-lt"/>
                <a:ea typeface="华文细黑" pitchFamily="2" charset="-122"/>
              </a:rPr>
              <a:t>月</a:t>
            </a:r>
            <a:endParaRPr lang="zh-CN" altLang="en-US" sz="900" dirty="0">
              <a:latin typeface="+mn-lt"/>
              <a:ea typeface="华文细黑" pitchFamily="2" charset="-122"/>
            </a:endParaRPr>
          </a:p>
        </p:txBody>
      </p:sp>
      <p:grpSp>
        <p:nvGrpSpPr>
          <p:cNvPr id="5" name="组合 46"/>
          <p:cNvGrpSpPr>
            <a:grpSpLocks/>
          </p:cNvGrpSpPr>
          <p:nvPr>
            <p:custDataLst>
              <p:tags r:id="rId7"/>
            </p:custDataLst>
          </p:nvPr>
        </p:nvGrpSpPr>
        <p:grpSpPr bwMode="auto">
          <a:xfrm>
            <a:off x="2411065" y="3166492"/>
            <a:ext cx="4308475" cy="386002"/>
            <a:chOff x="2330450" y="2103438"/>
            <a:chExt cx="4308475" cy="386002"/>
          </a:xfrm>
          <a:solidFill>
            <a:srgbClr val="275C9D"/>
          </a:solidFill>
        </p:grpSpPr>
        <p:sp>
          <p:nvSpPr>
            <p:cNvPr id="48"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49" name="Text Box 10"/>
            <p:cNvSpPr txBox="1">
              <a:spLocks noChangeArrowheads="1"/>
            </p:cNvSpPr>
            <p:nvPr/>
          </p:nvSpPr>
          <p:spPr bwMode="auto">
            <a:xfrm>
              <a:off x="2544763" y="2135497"/>
              <a:ext cx="3924300" cy="353943"/>
            </a:xfrm>
            <a:prstGeom prst="rect">
              <a:avLst/>
            </a:prstGeom>
            <a:noFill/>
            <a:ln w="12700" algn="ctr">
              <a:noFill/>
              <a:miter lim="800000"/>
              <a:headEnd/>
              <a:tailEnd/>
            </a:ln>
          </p:spPr>
          <p:txBody>
            <a:bodyPr>
              <a:spAutoFit/>
            </a:bodyPr>
            <a:lstStyle/>
            <a:p>
              <a:pPr algn="ct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smtClean="0">
                  <a:solidFill>
                    <a:srgbClr val="FFFFFF"/>
                  </a:solidFill>
                  <a:ea typeface="华文细黑" pitchFamily="2" charset="-122"/>
                </a:rPr>
                <a:t>月度价格变化指数</a:t>
              </a:r>
              <a:r>
                <a:rPr lang="en-US" altLang="zh-CN" sz="1700" b="1" kern="0" dirty="0">
                  <a:solidFill>
                    <a:srgbClr val="FFFFFF"/>
                  </a:solidFill>
                  <a:ea typeface="华文细黑" pitchFamily="2" charset="-122"/>
                </a:rPr>
                <a:t>-</a:t>
              </a:r>
              <a:r>
                <a:rPr lang="en-US" altLang="zh-CN" sz="1700" b="1" kern="0" dirty="0" smtClean="0">
                  <a:solidFill>
                    <a:srgbClr val="FFFFFF"/>
                  </a:solidFill>
                  <a:ea typeface="华文细黑" pitchFamily="2" charset="-122"/>
                </a:rPr>
                <a:t>A0</a:t>
              </a:r>
              <a:r>
                <a:rPr lang="zh-CN" altLang="en-US" sz="1700" b="1" kern="0" dirty="0" smtClean="0">
                  <a:solidFill>
                    <a:srgbClr val="FFFFFF"/>
                  </a:solidFill>
                  <a:ea typeface="华文细黑" pitchFamily="2" charset="-122"/>
                </a:rPr>
                <a:t>级</a:t>
              </a:r>
              <a:endParaRPr lang="zh-HK" altLang="en-US" sz="1700" b="1" kern="0" dirty="0">
                <a:solidFill>
                  <a:srgbClr val="FFFFFF"/>
                </a:solidFill>
                <a:ea typeface="华文细黑" pitchFamily="2" charset="-122"/>
              </a:endParaRPr>
            </a:p>
          </p:txBody>
        </p:sp>
      </p:grpSp>
      <p:sp>
        <p:nvSpPr>
          <p:cNvPr id="50" name="AutoShape 66"/>
          <p:cNvSpPr>
            <a:spLocks noChangeArrowheads="1"/>
          </p:cNvSpPr>
          <p:nvPr>
            <p:custDataLst>
              <p:tags r:id="rId8"/>
            </p:custDataLst>
          </p:nvPr>
        </p:nvSpPr>
        <p:spPr bwMode="auto">
          <a:xfrm>
            <a:off x="8316417" y="3996010"/>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51" name="AutoShape 67"/>
          <p:cNvSpPr>
            <a:spLocks noChangeArrowheads="1"/>
          </p:cNvSpPr>
          <p:nvPr>
            <p:custDataLst>
              <p:tags r:id="rId9"/>
            </p:custDataLst>
          </p:nvPr>
        </p:nvSpPr>
        <p:spPr bwMode="auto">
          <a:xfrm rot="10800000">
            <a:off x="8316417" y="5113610"/>
            <a:ext cx="250825" cy="900112"/>
          </a:xfrm>
          <a:prstGeom prst="upArrow">
            <a:avLst>
              <a:gd name="adj1" fmla="val 50000"/>
              <a:gd name="adj2" fmla="val 89715"/>
            </a:avLst>
          </a:prstGeom>
          <a:solidFill>
            <a:srgbClr val="BFBFBF"/>
          </a:solidFill>
          <a:ln>
            <a:solidFill>
              <a:srgbClr val="BFBFBF"/>
            </a:solid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52" name="Text Box 68"/>
          <p:cNvSpPr txBox="1">
            <a:spLocks noChangeArrowheads="1"/>
          </p:cNvSpPr>
          <p:nvPr>
            <p:custDataLst>
              <p:tags r:id="rId10"/>
            </p:custDataLst>
          </p:nvPr>
        </p:nvSpPr>
        <p:spPr bwMode="auto">
          <a:xfrm>
            <a:off x="8527554" y="3953147"/>
            <a:ext cx="334963" cy="947738"/>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均价上升</a:t>
            </a:r>
          </a:p>
        </p:txBody>
      </p:sp>
      <p:sp>
        <p:nvSpPr>
          <p:cNvPr id="53" name="Text Box 69"/>
          <p:cNvSpPr txBox="1">
            <a:spLocks noChangeArrowheads="1"/>
          </p:cNvSpPr>
          <p:nvPr>
            <p:custDataLst>
              <p:tags r:id="rId11"/>
            </p:custDataLst>
          </p:nvPr>
        </p:nvSpPr>
        <p:spPr bwMode="auto">
          <a:xfrm>
            <a:off x="8537079" y="4958035"/>
            <a:ext cx="334963" cy="1109662"/>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均价下降</a:t>
            </a:r>
          </a:p>
        </p:txBody>
      </p:sp>
      <p:sp>
        <p:nvSpPr>
          <p:cNvPr id="15" name="内容占位符 2"/>
          <p:cNvSpPr txBox="1">
            <a:spLocks/>
          </p:cNvSpPr>
          <p:nvPr>
            <p:custDataLst>
              <p:tags r:id="rId12"/>
            </p:custDataLst>
          </p:nvPr>
        </p:nvSpPr>
        <p:spPr>
          <a:xfrm>
            <a:off x="395288" y="836613"/>
            <a:ext cx="8355012" cy="2089150"/>
          </a:xfrm>
          <a:prstGeom prst="rect">
            <a:avLst/>
          </a:prstGeom>
        </p:spPr>
        <p:txBody>
          <a:bodyPr/>
          <a:lstStyle>
            <a:lvl1pPr marL="342900" indent="-342900" algn="l" rtl="0" eaLnBrk="1" fontAlgn="base" hangingPunct="1">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ts val="1800"/>
              </a:lnSpc>
              <a:spcBef>
                <a:spcPts val="0"/>
              </a:spcBef>
              <a:spcAft>
                <a:spcPts val="600"/>
              </a:spcAft>
              <a:buClr>
                <a:srgbClr val="275C9D"/>
              </a:buClr>
              <a:buFont typeface="Wingdings" pitchFamily="2" charset="2"/>
              <a:buChar char="n"/>
              <a:defRPr/>
            </a:pPr>
            <a:r>
              <a:rPr lang="en-US" altLang="zh-CN" sz="1600" b="1" dirty="0" smtClean="0">
                <a:latin typeface="+mj-lt"/>
              </a:rPr>
              <a:t>2016</a:t>
            </a:r>
            <a:r>
              <a:rPr lang="zh-CN" altLang="en-US" sz="1600" b="1" dirty="0" smtClean="0">
                <a:latin typeface="+mj-lt"/>
              </a:rPr>
              <a:t> </a:t>
            </a:r>
            <a:r>
              <a:rPr lang="en-US" altLang="zh-CN" sz="1600" b="1" dirty="0" smtClean="0">
                <a:latin typeface="+mj-lt"/>
              </a:rPr>
              <a:t>GAIN·6</a:t>
            </a:r>
            <a:r>
              <a:rPr lang="zh-CN" altLang="en-US" sz="1600" b="1" dirty="0" smtClean="0">
                <a:latin typeface="+mj-lt"/>
              </a:rPr>
              <a:t>月</a:t>
            </a:r>
            <a:r>
              <a:rPr lang="en-US" altLang="zh-CN" sz="1600" b="1" dirty="0" smtClean="0">
                <a:latin typeface="+mj-lt"/>
              </a:rPr>
              <a:t>A0</a:t>
            </a:r>
            <a:r>
              <a:rPr lang="zh-CN" altLang="en-US" sz="1600" b="1" dirty="0" smtClean="0">
                <a:latin typeface="+mj-lt"/>
              </a:rPr>
              <a:t>级别市场价格变化指数为</a:t>
            </a:r>
            <a:r>
              <a:rPr lang="en-US" altLang="zh-CN" sz="1600" b="1" dirty="0" smtClean="0">
                <a:latin typeface="+mj-lt"/>
              </a:rPr>
              <a:t>-3.29</a:t>
            </a:r>
            <a:r>
              <a:rPr lang="zh-CN" altLang="en-US" sz="1600" b="1" dirty="0" smtClean="0">
                <a:latin typeface="+mj-lt"/>
              </a:rPr>
              <a:t>，环比上升</a:t>
            </a:r>
            <a:r>
              <a:rPr lang="en-US" altLang="zh-CN" sz="1600" b="1" dirty="0" smtClean="0">
                <a:latin typeface="+mj-lt"/>
              </a:rPr>
              <a:t>0.7%</a:t>
            </a:r>
            <a:r>
              <a:rPr lang="zh-CN" altLang="en-US" sz="1600" b="1" dirty="0" smtClean="0">
                <a:latin typeface="+mj-lt"/>
              </a:rPr>
              <a:t>，市场均价由</a:t>
            </a:r>
            <a:r>
              <a:rPr lang="en-US" altLang="zh-CN" sz="1600" b="1" dirty="0" smtClean="0"/>
              <a:t>6.72</a:t>
            </a:r>
            <a:r>
              <a:rPr lang="zh-CN" altLang="en-US" sz="1600" b="1" dirty="0" smtClean="0">
                <a:latin typeface="+mj-lt"/>
              </a:rPr>
              <a:t>万</a:t>
            </a:r>
            <a:r>
              <a:rPr lang="zh-CN" altLang="en-US" sz="1600" b="1" dirty="0">
                <a:latin typeface="+mj-lt"/>
              </a:rPr>
              <a:t>增加</a:t>
            </a:r>
            <a:r>
              <a:rPr lang="zh-CN" altLang="en-US" sz="1600" b="1" dirty="0" smtClean="0">
                <a:latin typeface="+mj-lt"/>
              </a:rPr>
              <a:t>至</a:t>
            </a:r>
            <a:r>
              <a:rPr lang="en-US" altLang="zh-CN" sz="1600" b="1" dirty="0" smtClean="0">
                <a:latin typeface="+mj-lt"/>
              </a:rPr>
              <a:t>6.77</a:t>
            </a:r>
            <a:r>
              <a:rPr lang="zh-CN" altLang="en-US" sz="1600" b="1" dirty="0" smtClean="0">
                <a:latin typeface="+mj-lt"/>
              </a:rPr>
              <a:t>万。</a:t>
            </a:r>
          </a:p>
          <a:p>
            <a:pPr marL="342000" lvl="1" indent="-342000">
              <a:lnSpc>
                <a:spcPts val="2000"/>
              </a:lnSpc>
              <a:spcBef>
                <a:spcPts val="0"/>
              </a:spcBef>
              <a:spcAft>
                <a:spcPts val="600"/>
              </a:spcAft>
              <a:buFont typeface="Wingdings" pitchFamily="2" charset="2"/>
              <a:buChar char="Ø"/>
              <a:defRPr/>
            </a:pPr>
            <a:r>
              <a:rPr lang="zh-CN" altLang="en-US" sz="1400" dirty="0" smtClean="0"/>
              <a:t>本月</a:t>
            </a:r>
            <a:r>
              <a:rPr lang="en-US" altLang="zh-CN" sz="1400" dirty="0" smtClean="0"/>
              <a:t>A0</a:t>
            </a:r>
            <a:r>
              <a:rPr lang="zh-CN" altLang="en-US" sz="1400" dirty="0" smtClean="0"/>
              <a:t>级市场整体成交价上涨，主要受权重车型</a:t>
            </a:r>
            <a:r>
              <a:rPr lang="en-US" altLang="zh-CN" sz="1400" dirty="0"/>
              <a:t>Polo HB </a:t>
            </a:r>
            <a:r>
              <a:rPr lang="zh-CN" altLang="en-US" sz="1400" dirty="0" smtClean="0"/>
              <a:t>、理念</a:t>
            </a:r>
            <a:r>
              <a:rPr lang="en-US" altLang="zh-CN" sz="1400" dirty="0" smtClean="0"/>
              <a:t>S1</a:t>
            </a:r>
            <a:r>
              <a:rPr lang="zh-CN" altLang="en-US" sz="1400" dirty="0" smtClean="0"/>
              <a:t>的影响。</a:t>
            </a:r>
            <a:endParaRPr lang="en-US" altLang="zh-CN" sz="1400" dirty="0" smtClean="0"/>
          </a:p>
          <a:p>
            <a:pPr marL="342000" lvl="1" indent="-342000">
              <a:lnSpc>
                <a:spcPts val="2000"/>
              </a:lnSpc>
              <a:spcBef>
                <a:spcPts val="0"/>
              </a:spcBef>
              <a:spcAft>
                <a:spcPts val="600"/>
              </a:spcAft>
              <a:buFont typeface="Wingdings" pitchFamily="2" charset="2"/>
              <a:buChar char="Ø"/>
              <a:defRPr/>
            </a:pPr>
            <a:r>
              <a:rPr lang="zh-CN" altLang="en-US" sz="1400" dirty="0" smtClean="0"/>
              <a:t>权重车型</a:t>
            </a:r>
            <a:r>
              <a:rPr lang="en-US" altLang="zh-CN" sz="1400" dirty="0"/>
              <a:t>Polo HB </a:t>
            </a:r>
            <a:r>
              <a:rPr lang="zh-CN" altLang="en-US" sz="1400" dirty="0"/>
              <a:t>、理念</a:t>
            </a:r>
            <a:r>
              <a:rPr lang="en-US" altLang="zh-CN" sz="1400" dirty="0" smtClean="0"/>
              <a:t>S1</a:t>
            </a:r>
            <a:r>
              <a:rPr lang="zh-CN" altLang="en-US" sz="1400" dirty="0" smtClean="0"/>
              <a:t>在级别内销量权重小幅提升，份额</a:t>
            </a:r>
            <a:r>
              <a:rPr lang="zh-CN" altLang="en-US" sz="1400" dirty="0"/>
              <a:t>随</a:t>
            </a:r>
            <a:r>
              <a:rPr lang="zh-CN" altLang="en-US" sz="1400" dirty="0" smtClean="0"/>
              <a:t>之提升，</a:t>
            </a:r>
            <a:r>
              <a:rPr lang="zh-CN" altLang="en-US" sz="1400" dirty="0"/>
              <a:t>使得整体成交价</a:t>
            </a:r>
            <a:r>
              <a:rPr lang="zh-CN" altLang="en-US" sz="1400" dirty="0" smtClean="0"/>
              <a:t>指数小幅走高。</a:t>
            </a:r>
            <a:endParaRPr lang="en-US" altLang="zh-CN" sz="1400" dirty="0"/>
          </a:p>
        </p:txBody>
      </p:sp>
      <p:sp>
        <p:nvSpPr>
          <p:cNvPr id="20" name="矩形 19"/>
          <p:cNvSpPr/>
          <p:nvPr/>
        </p:nvSpPr>
        <p:spPr>
          <a:xfrm>
            <a:off x="1216506" y="5677088"/>
            <a:ext cx="524504" cy="203133"/>
          </a:xfrm>
          <a:prstGeom prst="rect">
            <a:avLst/>
          </a:prstGeom>
        </p:spPr>
        <p:txBody>
          <a:bodyPr wrap="none">
            <a:spAutoFit/>
          </a:bodyPr>
          <a:lstStyle/>
          <a:p>
            <a:r>
              <a:rPr lang="en-US" altLang="zh-CN" sz="900" dirty="0" smtClean="0">
                <a:solidFill>
                  <a:srgbClr val="FF9933"/>
                </a:solidFill>
                <a:latin typeface="+mn-lt"/>
              </a:rPr>
              <a:t>6.54</a:t>
            </a:r>
            <a:r>
              <a:rPr lang="zh-CN" altLang="en-US" sz="900" dirty="0" smtClean="0">
                <a:solidFill>
                  <a:srgbClr val="FF9933"/>
                </a:solidFill>
                <a:latin typeface="+mn-lt"/>
              </a:rPr>
              <a:t>万</a:t>
            </a:r>
            <a:endParaRPr lang="zh-CN" altLang="en-US" sz="900" dirty="0">
              <a:solidFill>
                <a:srgbClr val="FF9933"/>
              </a:solidFill>
              <a:latin typeface="+mn-lt"/>
            </a:endParaRPr>
          </a:p>
        </p:txBody>
      </p:sp>
    </p:spTree>
    <p:extLst>
      <p:ext uri="{BB962C8B-B14F-4D97-AF65-F5344CB8AC3E}">
        <p14:creationId xmlns:p14="http://schemas.microsoft.com/office/powerpoint/2010/main" val="3441358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对象 6" hidden="1"/>
          <p:cNvGraphicFramePr>
            <a:graphicFrameLocks noChangeAspect="1"/>
          </p:cNvGraphicFramePr>
          <p:nvPr>
            <p:custDataLst>
              <p:tags r:id="rId2"/>
            </p:custDataLst>
            <p:extLst>
              <p:ext uri="{D42A27DB-BD31-4B8C-83A1-F6EECF244321}">
                <p14:modId xmlns:p14="http://schemas.microsoft.com/office/powerpoint/2010/main" val="3674071156"/>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44341" name="think-cell Slide" r:id="rId15" imgW="270" imgH="270" progId="">
                  <p:embed/>
                </p:oleObj>
              </mc:Choice>
              <mc:Fallback>
                <p:oleObj name="think-cell Slide" r:id="rId15" imgW="270" imgH="270" progId="">
                  <p:embed/>
                  <p:pic>
                    <p:nvPicPr>
                      <p:cNvPr id="0" name="Picture 2022"/>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0" name="Object 4"/>
          <p:cNvGraphicFramePr>
            <a:graphicFrameLocks noChangeAspect="1"/>
          </p:cNvGraphicFramePr>
          <p:nvPr>
            <p:custDataLst>
              <p:tags r:id="rId3"/>
            </p:custDataLst>
            <p:extLst>
              <p:ext uri="{D42A27DB-BD31-4B8C-83A1-F6EECF244321}">
                <p14:modId xmlns:p14="http://schemas.microsoft.com/office/powerpoint/2010/main" val="2203339863"/>
              </p:ext>
            </p:extLst>
          </p:nvPr>
        </p:nvGraphicFramePr>
        <p:xfrm>
          <a:off x="395287" y="3504704"/>
          <a:ext cx="8046542" cy="2881311"/>
        </p:xfrm>
        <a:graphic>
          <a:graphicData uri="http://schemas.openxmlformats.org/drawingml/2006/chart">
            <c:chart xmlns:c="http://schemas.openxmlformats.org/drawingml/2006/chart" xmlns:r="http://schemas.openxmlformats.org/officeDocument/2006/relationships" r:id="rId17"/>
          </a:graphicData>
        </a:graphic>
      </p:graphicFrame>
      <p:sp>
        <p:nvSpPr>
          <p:cNvPr id="24587" name="灯片编号占位符 21"/>
          <p:cNvSpPr>
            <a:spLocks noGrp="1"/>
          </p:cNvSpPr>
          <p:nvPr>
            <p:ph type="sldNum" sz="quarter" idx="12"/>
            <p:custDataLst>
              <p:tags r:id="rId4"/>
            </p:custDataLst>
          </p:nvPr>
        </p:nvSpPr>
        <p:spPr bwMode="auto">
          <a:noFill/>
          <a:ln>
            <a:miter lim="800000"/>
            <a:headEnd/>
            <a:tailEnd/>
          </a:ln>
        </p:spPr>
        <p:txBody>
          <a:bodyPr vert="horz" wrap="square" lIns="91440" tIns="45720" rIns="91440" bIns="45720" numCol="1" anchorCtr="0" compatLnSpc="1">
            <a:prstTxWarp prst="textNoShape">
              <a:avLst/>
            </a:prstTxWarp>
          </a:bodyPr>
          <a:lstStyle/>
          <a:p>
            <a:fld id="{A3815707-D496-4ADC-A4A1-8944FC3BB32E}" type="slidenum">
              <a:rPr lang="zh-CN" altLang="en-US" smtClean="0"/>
              <a:pPr/>
              <a:t>19</a:t>
            </a:fld>
            <a:endParaRPr lang="zh-CN" altLang="en-US" smtClean="0"/>
          </a:p>
        </p:txBody>
      </p:sp>
      <p:sp>
        <p:nvSpPr>
          <p:cNvPr id="2" name="标题 1"/>
          <p:cNvSpPr>
            <a:spLocks noGrp="1"/>
          </p:cNvSpPr>
          <p:nvPr>
            <p:ph type="title" idx="4294967295"/>
            <p:custDataLst>
              <p:tags r:id="rId5"/>
            </p:custDataLst>
          </p:nvPr>
        </p:nvSpPr>
        <p:spPr>
          <a:xfrm>
            <a:off x="1188132" y="296652"/>
            <a:ext cx="5472100" cy="432011"/>
          </a:xfrm>
          <a:prstGeom prst="rect">
            <a:avLst/>
          </a:prstGeom>
          <a:noFill/>
        </p:spPr>
        <p:txBody>
          <a:bodyPr/>
          <a:lstStyle/>
          <a:p>
            <a:pPr>
              <a:defRPr/>
            </a:pPr>
            <a:r>
              <a:rPr lang="en-US" altLang="zh-CN" b="1" dirty="0" smtClean="0">
                <a:solidFill>
                  <a:srgbClr val="075A77"/>
                </a:solidFill>
                <a:latin typeface="+mn-ea"/>
                <a:ea typeface="+mn-ea"/>
              </a:rPr>
              <a:t>2016 </a:t>
            </a:r>
            <a:r>
              <a:rPr lang="en-US" altLang="zh-CN" b="1" dirty="0">
                <a:solidFill>
                  <a:srgbClr val="075A77"/>
                </a:solidFill>
                <a:latin typeface="+mn-ea"/>
                <a:ea typeface="+mn-ea"/>
              </a:rPr>
              <a:t>GAIN· A0</a:t>
            </a:r>
            <a:r>
              <a:rPr lang="zh-CN" altLang="en-US" b="1" dirty="0">
                <a:solidFill>
                  <a:srgbClr val="075A77"/>
                </a:solidFill>
                <a:latin typeface="+mn-ea"/>
                <a:ea typeface="+mn-ea"/>
              </a:rPr>
              <a:t>级终端优惠指数</a:t>
            </a:r>
            <a:r>
              <a:rPr lang="en-US" altLang="zh-CN" b="1" dirty="0" smtClean="0">
                <a:solidFill>
                  <a:srgbClr val="075A77"/>
                </a:solidFill>
                <a:latin typeface="+mn-ea"/>
                <a:ea typeface="+mn-ea"/>
              </a:rPr>
              <a:t>—6</a:t>
            </a:r>
            <a:r>
              <a:rPr lang="zh-CN" altLang="en-US" b="1" dirty="0" smtClean="0">
                <a:solidFill>
                  <a:srgbClr val="075A77"/>
                </a:solidFill>
                <a:latin typeface="+mn-ea"/>
                <a:ea typeface="+mn-ea"/>
              </a:rPr>
              <a:t>月</a:t>
            </a:r>
            <a:endParaRPr lang="zh-CN" altLang="en-US" b="1" dirty="0">
              <a:solidFill>
                <a:srgbClr val="075A77"/>
              </a:solidFill>
              <a:latin typeface="+mn-ea"/>
              <a:ea typeface="+mn-ea"/>
            </a:endParaRPr>
          </a:p>
        </p:txBody>
      </p:sp>
      <p:sp>
        <p:nvSpPr>
          <p:cNvPr id="34" name="TextBox 33"/>
          <p:cNvSpPr txBox="1"/>
          <p:nvPr>
            <p:custDataLst>
              <p:tags r:id="rId6"/>
            </p:custDataLst>
          </p:nvPr>
        </p:nvSpPr>
        <p:spPr>
          <a:xfrm>
            <a:off x="395536" y="6322144"/>
            <a:ext cx="1319212" cy="203200"/>
          </a:xfrm>
          <a:prstGeom prst="rect">
            <a:avLst/>
          </a:prstGeom>
          <a:noFill/>
        </p:spPr>
        <p:txBody>
          <a:bodyPr>
            <a:spAutoFit/>
          </a:bodyPr>
          <a:lstStyle/>
          <a:p>
            <a:pPr eaLnBrk="0" hangingPunct="0">
              <a:lnSpc>
                <a:spcPct val="80000"/>
              </a:lnSpc>
              <a:spcBef>
                <a:spcPct val="20000"/>
              </a:spcBef>
              <a:buFont typeface="Arial" charset="0"/>
              <a:buNone/>
              <a:defRPr/>
            </a:pPr>
            <a:r>
              <a:rPr lang="zh-CN" altLang="en-US" sz="900" dirty="0">
                <a:latin typeface="+mn-lt"/>
                <a:ea typeface="华文细黑" pitchFamily="2" charset="-122"/>
              </a:rPr>
              <a:t>注</a:t>
            </a:r>
            <a:r>
              <a:rPr lang="zh-CN" altLang="en-US" sz="900" dirty="0" smtClean="0">
                <a:latin typeface="+mn-lt"/>
                <a:ea typeface="华文细黑" pitchFamily="2" charset="-122"/>
              </a:rPr>
              <a:t>：基期为上年</a:t>
            </a:r>
            <a:r>
              <a:rPr lang="en-US" altLang="zh-CN" sz="900" dirty="0" smtClean="0">
                <a:latin typeface="+mn-lt"/>
                <a:ea typeface="华文细黑" pitchFamily="2" charset="-122"/>
              </a:rPr>
              <a:t>12</a:t>
            </a:r>
            <a:r>
              <a:rPr lang="zh-CN" altLang="en-US" sz="900" dirty="0" smtClean="0">
                <a:latin typeface="+mn-lt"/>
                <a:ea typeface="华文细黑" pitchFamily="2" charset="-122"/>
              </a:rPr>
              <a:t>月</a:t>
            </a:r>
            <a:endParaRPr lang="zh-CN" altLang="en-US" sz="900" dirty="0">
              <a:latin typeface="+mn-lt"/>
              <a:ea typeface="华文细黑" pitchFamily="2" charset="-122"/>
            </a:endParaRPr>
          </a:p>
        </p:txBody>
      </p:sp>
      <p:grpSp>
        <p:nvGrpSpPr>
          <p:cNvPr id="5" name="组合 46"/>
          <p:cNvGrpSpPr>
            <a:grpSpLocks/>
          </p:cNvGrpSpPr>
          <p:nvPr>
            <p:custDataLst>
              <p:tags r:id="rId7"/>
            </p:custDataLst>
          </p:nvPr>
        </p:nvGrpSpPr>
        <p:grpSpPr bwMode="auto">
          <a:xfrm>
            <a:off x="2413004" y="3153792"/>
            <a:ext cx="4308475" cy="386002"/>
            <a:chOff x="2330450" y="2103438"/>
            <a:chExt cx="4308475" cy="386002"/>
          </a:xfrm>
          <a:solidFill>
            <a:srgbClr val="275C9D"/>
          </a:solidFill>
        </p:grpSpPr>
        <p:sp>
          <p:nvSpPr>
            <p:cNvPr id="48"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50" name="Text Box 10"/>
            <p:cNvSpPr txBox="1">
              <a:spLocks noChangeArrowheads="1"/>
            </p:cNvSpPr>
            <p:nvPr/>
          </p:nvSpPr>
          <p:spPr bwMode="auto">
            <a:xfrm>
              <a:off x="2544763" y="2135497"/>
              <a:ext cx="3924300" cy="353943"/>
            </a:xfrm>
            <a:prstGeom prst="rect">
              <a:avLst/>
            </a:prstGeom>
            <a:noFill/>
            <a:ln w="12700" algn="ctr">
              <a:noFill/>
              <a:miter lim="800000"/>
              <a:headEnd/>
              <a:tailEnd/>
            </a:ln>
          </p:spPr>
          <p:txBody>
            <a:bodyPr>
              <a:spAutoFit/>
            </a:bodyPr>
            <a:lstStyle/>
            <a:p>
              <a:pPr algn="ct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smtClean="0">
                  <a:solidFill>
                    <a:srgbClr val="FFFFFF"/>
                  </a:solidFill>
                  <a:ea typeface="华文细黑" pitchFamily="2" charset="-122"/>
                </a:rPr>
                <a:t>月度终端优惠指数</a:t>
              </a:r>
              <a:r>
                <a:rPr lang="en-US" altLang="zh-CN" sz="1700" b="1" kern="0" dirty="0">
                  <a:solidFill>
                    <a:srgbClr val="FFFFFF"/>
                  </a:solidFill>
                  <a:ea typeface="华文细黑" pitchFamily="2" charset="-122"/>
                </a:rPr>
                <a:t>-</a:t>
              </a:r>
              <a:r>
                <a:rPr lang="en-US" altLang="zh-CN" sz="1700" b="1" kern="0" dirty="0" smtClean="0">
                  <a:solidFill>
                    <a:srgbClr val="FFFFFF"/>
                  </a:solidFill>
                  <a:ea typeface="华文细黑" pitchFamily="2" charset="-122"/>
                </a:rPr>
                <a:t>A0</a:t>
              </a:r>
              <a:r>
                <a:rPr lang="zh-CN" altLang="en-US" sz="1700" b="1" kern="0" dirty="0" smtClean="0">
                  <a:solidFill>
                    <a:srgbClr val="FFFFFF"/>
                  </a:solidFill>
                  <a:ea typeface="华文细黑" pitchFamily="2" charset="-122"/>
                </a:rPr>
                <a:t>级</a:t>
              </a:r>
              <a:endParaRPr lang="zh-HK" altLang="en-US" sz="1700" b="1" kern="0" dirty="0">
                <a:solidFill>
                  <a:srgbClr val="FFFFFF"/>
                </a:solidFill>
                <a:ea typeface="华文细黑" pitchFamily="2" charset="-122"/>
              </a:endParaRPr>
            </a:p>
          </p:txBody>
        </p:sp>
      </p:grpSp>
      <p:sp>
        <p:nvSpPr>
          <p:cNvPr id="51" name="AutoShape 66"/>
          <p:cNvSpPr>
            <a:spLocks noChangeArrowheads="1"/>
          </p:cNvSpPr>
          <p:nvPr>
            <p:custDataLst>
              <p:tags r:id="rId8"/>
            </p:custDataLst>
          </p:nvPr>
        </p:nvSpPr>
        <p:spPr bwMode="auto">
          <a:xfrm>
            <a:off x="8316417" y="3987452"/>
            <a:ext cx="250825" cy="900112"/>
          </a:xfrm>
          <a:prstGeom prst="upArrow">
            <a:avLst>
              <a:gd name="adj1" fmla="val 50000"/>
              <a:gd name="adj2" fmla="val 89715"/>
            </a:avLst>
          </a:prstGeom>
          <a:solidFill>
            <a:srgbClr val="BFBFBF"/>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52" name="AutoShape 67"/>
          <p:cNvSpPr>
            <a:spLocks noChangeArrowheads="1"/>
          </p:cNvSpPr>
          <p:nvPr>
            <p:custDataLst>
              <p:tags r:id="rId9"/>
            </p:custDataLst>
          </p:nvPr>
        </p:nvSpPr>
        <p:spPr bwMode="auto">
          <a:xfrm rot="10800000">
            <a:off x="8316417" y="5105052"/>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53" name="Text Box 68"/>
          <p:cNvSpPr txBox="1">
            <a:spLocks noChangeArrowheads="1"/>
          </p:cNvSpPr>
          <p:nvPr>
            <p:custDataLst>
              <p:tags r:id="rId10"/>
            </p:custDataLst>
          </p:nvPr>
        </p:nvSpPr>
        <p:spPr bwMode="auto">
          <a:xfrm>
            <a:off x="8527554" y="3944589"/>
            <a:ext cx="334963" cy="947738"/>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优惠减少</a:t>
            </a:r>
          </a:p>
        </p:txBody>
      </p:sp>
      <p:sp>
        <p:nvSpPr>
          <p:cNvPr id="54" name="Text Box 69"/>
          <p:cNvSpPr txBox="1">
            <a:spLocks noChangeArrowheads="1"/>
          </p:cNvSpPr>
          <p:nvPr>
            <p:custDataLst>
              <p:tags r:id="rId11"/>
            </p:custDataLst>
          </p:nvPr>
        </p:nvSpPr>
        <p:spPr bwMode="auto">
          <a:xfrm>
            <a:off x="8524379" y="4949477"/>
            <a:ext cx="334963" cy="1109662"/>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优惠增加</a:t>
            </a:r>
          </a:p>
        </p:txBody>
      </p:sp>
      <p:sp>
        <p:nvSpPr>
          <p:cNvPr id="14" name="内容占位符 2"/>
          <p:cNvSpPr txBox="1">
            <a:spLocks/>
          </p:cNvSpPr>
          <p:nvPr>
            <p:custDataLst>
              <p:tags r:id="rId12"/>
            </p:custDataLst>
          </p:nvPr>
        </p:nvSpPr>
        <p:spPr>
          <a:xfrm>
            <a:off x="395288" y="836613"/>
            <a:ext cx="8331200" cy="2087562"/>
          </a:xfrm>
          <a:prstGeom prst="rect">
            <a:avLst/>
          </a:prstGeom>
        </p:spPr>
        <p:txBody>
          <a:bodyPr/>
          <a:lstStyle>
            <a:lvl1pPr marL="342900" indent="-342900" algn="l" rtl="0" eaLnBrk="1" fontAlgn="base" hangingPunct="1">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000" indent="-342000">
              <a:lnSpc>
                <a:spcPts val="1800"/>
              </a:lnSpc>
              <a:spcBef>
                <a:spcPts val="0"/>
              </a:spcBef>
              <a:spcAft>
                <a:spcPts val="600"/>
              </a:spcAft>
              <a:buClr>
                <a:srgbClr val="275C9D"/>
              </a:buClr>
              <a:buFont typeface="Wingdings" pitchFamily="2" charset="2"/>
              <a:buChar char="n"/>
              <a:defRPr/>
            </a:pPr>
            <a:r>
              <a:rPr lang="en-US" altLang="zh-CN" sz="1600" b="1" dirty="0" smtClean="0">
                <a:latin typeface="+mj-lt"/>
              </a:rPr>
              <a:t>2016 GAIN·6</a:t>
            </a:r>
            <a:r>
              <a:rPr lang="zh-CN" altLang="en-US" sz="1600" b="1" dirty="0" smtClean="0">
                <a:latin typeface="+mj-lt"/>
              </a:rPr>
              <a:t>月</a:t>
            </a:r>
            <a:r>
              <a:rPr lang="en-US" altLang="zh-CN" sz="1600" b="1" dirty="0" smtClean="0">
                <a:latin typeface="+mj-lt"/>
              </a:rPr>
              <a:t>A0</a:t>
            </a:r>
            <a:r>
              <a:rPr lang="zh-CN" altLang="en-US" sz="1600" b="1" dirty="0" smtClean="0">
                <a:latin typeface="+mj-lt"/>
              </a:rPr>
              <a:t>级别终端优惠指数为</a:t>
            </a:r>
            <a:r>
              <a:rPr lang="en-US" altLang="zh-CN" sz="1600" b="1" dirty="0" smtClean="0">
                <a:latin typeface="+mj-lt"/>
              </a:rPr>
              <a:t>-3.80</a:t>
            </a:r>
            <a:r>
              <a:rPr lang="zh-CN" altLang="en-US" sz="1600" b="1" dirty="0" smtClean="0">
                <a:latin typeface="+mj-lt"/>
              </a:rPr>
              <a:t>，环比下降</a:t>
            </a:r>
            <a:r>
              <a:rPr lang="en-US" altLang="zh-CN" sz="1600" b="1" dirty="0" smtClean="0">
                <a:latin typeface="+mj-lt"/>
              </a:rPr>
              <a:t>2.9%</a:t>
            </a:r>
            <a:r>
              <a:rPr lang="zh-CN" altLang="en-US" sz="1600" b="1" dirty="0" smtClean="0">
                <a:latin typeface="+mj-lt"/>
              </a:rPr>
              <a:t>，优惠额度增加</a:t>
            </a:r>
            <a:r>
              <a:rPr lang="en-US" altLang="zh-CN" sz="1600" b="1" dirty="0" smtClean="0">
                <a:latin typeface="+mj-lt"/>
              </a:rPr>
              <a:t>345</a:t>
            </a:r>
            <a:r>
              <a:rPr lang="zh-CN" altLang="en-US" sz="1600" b="1" dirty="0" smtClean="0">
                <a:latin typeface="+mj-lt"/>
              </a:rPr>
              <a:t>元。</a:t>
            </a:r>
          </a:p>
          <a:p>
            <a:pPr marL="342000" lvl="1" indent="-342000">
              <a:lnSpc>
                <a:spcPct val="150000"/>
              </a:lnSpc>
              <a:spcBef>
                <a:spcPts val="0"/>
              </a:spcBef>
              <a:spcAft>
                <a:spcPts val="600"/>
              </a:spcAft>
              <a:buFont typeface="Wingdings" pitchFamily="2" charset="2"/>
              <a:buChar char="Ø"/>
              <a:defRPr/>
            </a:pPr>
            <a:r>
              <a:rPr lang="zh-CN" altLang="en-US" sz="1400" dirty="0" smtClean="0"/>
              <a:t>本月</a:t>
            </a:r>
            <a:r>
              <a:rPr lang="en-US" altLang="zh-CN" sz="1400" dirty="0" smtClean="0"/>
              <a:t>A0</a:t>
            </a:r>
            <a:r>
              <a:rPr lang="zh-CN" altLang="en-US" sz="1400" dirty="0" smtClean="0"/>
              <a:t>级别市场的整体优惠小幅增加，主要受权重车型</a:t>
            </a:r>
            <a:r>
              <a:rPr lang="en-US" altLang="zh-CN" sz="1400" dirty="0"/>
              <a:t>Polo HB </a:t>
            </a:r>
            <a:r>
              <a:rPr lang="zh-CN" altLang="en-US" sz="1400" dirty="0" smtClean="0"/>
              <a:t>、威驰的影响。</a:t>
            </a:r>
            <a:endParaRPr lang="en-US" altLang="zh-CN" sz="1400" dirty="0" smtClean="0"/>
          </a:p>
          <a:p>
            <a:pPr marL="342000" lvl="1" indent="-342000">
              <a:lnSpc>
                <a:spcPct val="150000"/>
              </a:lnSpc>
              <a:spcBef>
                <a:spcPts val="0"/>
              </a:spcBef>
              <a:spcAft>
                <a:spcPts val="600"/>
              </a:spcAft>
              <a:buFont typeface="Wingdings" pitchFamily="2" charset="2"/>
              <a:buChar char="Ø"/>
              <a:defRPr/>
            </a:pPr>
            <a:r>
              <a:rPr lang="zh-CN" altLang="en-US" sz="1400" dirty="0" smtClean="0"/>
              <a:t>权重车型</a:t>
            </a:r>
            <a:r>
              <a:rPr lang="en-US" altLang="zh-CN" sz="1400" dirty="0" smtClean="0"/>
              <a:t>Polo </a:t>
            </a:r>
            <a:r>
              <a:rPr lang="en-US" altLang="zh-CN" sz="1400" dirty="0"/>
              <a:t>HB </a:t>
            </a:r>
            <a:r>
              <a:rPr lang="zh-CN" altLang="en-US" sz="1400" dirty="0"/>
              <a:t>、威驰在级别内销量权重小幅提升</a:t>
            </a:r>
            <a:r>
              <a:rPr lang="zh-CN" altLang="en-US" sz="1400" dirty="0" smtClean="0"/>
              <a:t>，抢占了</a:t>
            </a:r>
            <a:r>
              <a:rPr lang="en-US" altLang="zh-CN" sz="1400" dirty="0" smtClean="0"/>
              <a:t>K2</a:t>
            </a:r>
            <a:r>
              <a:rPr lang="zh-CN" altLang="en-US" sz="1400" dirty="0" smtClean="0"/>
              <a:t>三厢等车型的份额，</a:t>
            </a:r>
            <a:r>
              <a:rPr lang="zh-CN" altLang="en-US" sz="1400" dirty="0"/>
              <a:t>最终带动整体市场优惠额度增加</a:t>
            </a:r>
            <a:r>
              <a:rPr lang="zh-CN" altLang="en-US" sz="1400" dirty="0" smtClean="0"/>
              <a:t>。</a:t>
            </a:r>
            <a:endParaRPr lang="en-US" altLang="zh-CN" sz="1400" dirty="0"/>
          </a:p>
        </p:txBody>
      </p:sp>
    </p:spTree>
    <p:extLst>
      <p:ext uri="{BB962C8B-B14F-4D97-AF65-F5344CB8AC3E}">
        <p14:creationId xmlns:p14="http://schemas.microsoft.com/office/powerpoint/2010/main" val="274225728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灯片编号占位符 1"/>
          <p:cNvSpPr>
            <a:spLocks noGrp="1"/>
          </p:cNvSpPr>
          <p:nvPr>
            <p:ph type="sldNum" sz="quarter" idx="12"/>
          </p:nvPr>
        </p:nvSpPr>
        <p:spPr bwMode="auto">
          <a:noFill/>
          <a:ln>
            <a:miter lim="800000"/>
            <a:headEnd/>
            <a:tailEnd/>
          </a:ln>
        </p:spPr>
        <p:txBody>
          <a:bodyPr vert="horz" wrap="square" lIns="91440" tIns="45720" rIns="91440" bIns="45720" numCol="1" anchorCtr="0" compatLnSpc="1">
            <a:prstTxWarp prst="textNoShape">
              <a:avLst/>
            </a:prstTxWarp>
          </a:bodyPr>
          <a:lstStyle/>
          <a:p>
            <a:fld id="{9F6EAB7A-5545-4659-9ECD-35323F1AAD0D}" type="slidenum">
              <a:rPr lang="zh-CN" altLang="en-US" smtClean="0"/>
              <a:pPr/>
              <a:t>2</a:t>
            </a:fld>
            <a:endParaRPr lang="zh-CN" altLang="en-US" smtClean="0"/>
          </a:p>
        </p:txBody>
      </p:sp>
      <p:sp>
        <p:nvSpPr>
          <p:cNvPr id="3" name="标题 2"/>
          <p:cNvSpPr>
            <a:spLocks noGrp="1"/>
          </p:cNvSpPr>
          <p:nvPr>
            <p:ph type="title" idx="4294967295"/>
          </p:nvPr>
        </p:nvSpPr>
        <p:spPr>
          <a:xfrm>
            <a:off x="1130932" y="296652"/>
            <a:ext cx="4737212" cy="432011"/>
          </a:xfrm>
          <a:prstGeom prst="rect">
            <a:avLst/>
          </a:prstGeom>
        </p:spPr>
        <p:txBody>
          <a:bodyPr/>
          <a:lstStyle/>
          <a:p>
            <a:pPr>
              <a:defRPr/>
            </a:pPr>
            <a:r>
              <a:rPr lang="zh-CN" altLang="en-US" dirty="0" smtClean="0"/>
              <a:t>目录</a:t>
            </a:r>
            <a:endParaRPr lang="zh-CN" altLang="en-US" dirty="0"/>
          </a:p>
        </p:txBody>
      </p:sp>
      <p:sp>
        <p:nvSpPr>
          <p:cNvPr id="8196" name="Rectangle 2"/>
          <p:cNvSpPr txBox="1">
            <a:spLocks noChangeArrowheads="1"/>
          </p:cNvSpPr>
          <p:nvPr/>
        </p:nvSpPr>
        <p:spPr bwMode="auto">
          <a:xfrm>
            <a:off x="439519" y="1295398"/>
            <a:ext cx="8135937" cy="2279651"/>
          </a:xfrm>
          <a:prstGeom prst="rect">
            <a:avLst/>
          </a:prstGeom>
          <a:noFill/>
          <a:ln w="9525">
            <a:noFill/>
            <a:miter lim="800000"/>
            <a:headEnd/>
            <a:tailEnd/>
          </a:ln>
        </p:spPr>
        <p:txBody>
          <a:bodyPr/>
          <a:lstStyle/>
          <a:p>
            <a:pPr marL="342900" indent="-342900" eaLnBrk="0" hangingPunct="0">
              <a:lnSpc>
                <a:spcPct val="80000"/>
              </a:lnSpc>
              <a:spcBef>
                <a:spcPct val="20000"/>
              </a:spcBef>
              <a:buFont typeface="Wingdings" pitchFamily="2" charset="2"/>
              <a:buChar char="v"/>
              <a:tabLst>
                <a:tab pos="6400800" algn="r"/>
              </a:tabLst>
            </a:pPr>
            <a:r>
              <a:rPr lang="zh-CN" altLang="en-US" b="1" dirty="0">
                <a:latin typeface="华文细黑" pitchFamily="2" charset="-122"/>
                <a:ea typeface="华文细黑" pitchFamily="2" charset="-122"/>
                <a:cs typeface="Arial" charset="0"/>
              </a:rPr>
              <a:t>第一部分：指数编制说明</a:t>
            </a:r>
            <a:endParaRPr lang="en-US" altLang="zh-CN" b="1" dirty="0">
              <a:ea typeface="华文细黑" pitchFamily="2" charset="-122"/>
              <a:cs typeface="Arial" charset="0"/>
            </a:endParaRPr>
          </a:p>
          <a:p>
            <a:pPr marL="342900" indent="-342900" eaLnBrk="0" hangingPunct="0">
              <a:lnSpc>
                <a:spcPct val="80000"/>
              </a:lnSpc>
              <a:spcBef>
                <a:spcPct val="20000"/>
              </a:spcBef>
              <a:buFont typeface="Arial" charset="0"/>
              <a:buNone/>
              <a:tabLst>
                <a:tab pos="6400800" algn="r"/>
              </a:tabLst>
            </a:pPr>
            <a:r>
              <a:rPr lang="en-US" altLang="zh-CN" dirty="0">
                <a:latin typeface="华文细黑" pitchFamily="2" charset="-122"/>
                <a:ea typeface="华文细黑" pitchFamily="2" charset="-122"/>
                <a:cs typeface="Arial" charset="0"/>
              </a:rPr>
              <a:t>	</a:t>
            </a:r>
          </a:p>
          <a:p>
            <a:pPr marL="342900" indent="-342900" eaLnBrk="0" hangingPunct="0">
              <a:lnSpc>
                <a:spcPct val="80000"/>
              </a:lnSpc>
              <a:spcBef>
                <a:spcPct val="20000"/>
              </a:spcBef>
              <a:buFont typeface="Wingdings" pitchFamily="2" charset="2"/>
              <a:buChar char="v"/>
              <a:tabLst>
                <a:tab pos="6400800" algn="r"/>
              </a:tabLst>
            </a:pPr>
            <a:r>
              <a:rPr lang="zh-CN" altLang="en-US" b="1" dirty="0">
                <a:latin typeface="华文细黑" pitchFamily="2" charset="-122"/>
                <a:ea typeface="华文细黑" pitchFamily="2" charset="-122"/>
                <a:cs typeface="Arial" charset="0"/>
              </a:rPr>
              <a:t>第二部分：整体市场情况</a:t>
            </a:r>
            <a:endParaRPr lang="en-US" altLang="zh-CN" b="1" dirty="0">
              <a:latin typeface="华文细黑" pitchFamily="2" charset="-122"/>
              <a:ea typeface="华文细黑" pitchFamily="2" charset="-122"/>
              <a:cs typeface="Arial" charset="0"/>
            </a:endParaRPr>
          </a:p>
          <a:p>
            <a:pPr marL="342900" indent="-342900" eaLnBrk="0" hangingPunct="0">
              <a:lnSpc>
                <a:spcPct val="80000"/>
              </a:lnSpc>
              <a:spcBef>
                <a:spcPct val="20000"/>
              </a:spcBef>
              <a:buFont typeface="Wingdings" pitchFamily="2" charset="2"/>
              <a:buChar char="v"/>
              <a:tabLst>
                <a:tab pos="6400800" algn="r"/>
              </a:tabLst>
            </a:pPr>
            <a:endParaRPr lang="en-US" altLang="zh-CN" b="1" dirty="0">
              <a:latin typeface="华文细黑" pitchFamily="2" charset="-122"/>
              <a:ea typeface="华文细黑" pitchFamily="2" charset="-122"/>
              <a:cs typeface="Arial" charset="0"/>
            </a:endParaRPr>
          </a:p>
          <a:p>
            <a:pPr marL="342900" indent="-342900" eaLnBrk="0" hangingPunct="0">
              <a:lnSpc>
                <a:spcPct val="80000"/>
              </a:lnSpc>
              <a:spcBef>
                <a:spcPct val="20000"/>
              </a:spcBef>
              <a:buFont typeface="Wingdings" pitchFamily="2" charset="2"/>
              <a:buChar char="v"/>
              <a:tabLst>
                <a:tab pos="6400800" algn="r"/>
              </a:tabLst>
            </a:pPr>
            <a:r>
              <a:rPr lang="zh-CN" altLang="en-US" b="1" dirty="0">
                <a:latin typeface="华文细黑" pitchFamily="2" charset="-122"/>
                <a:ea typeface="华文细黑" pitchFamily="2" charset="-122"/>
                <a:cs typeface="Arial" charset="0"/>
              </a:rPr>
              <a:t>第三部分：级别市场情况</a:t>
            </a:r>
            <a:endParaRPr lang="en-US" altLang="zh-CN" dirty="0">
              <a:latin typeface="华文细黑" pitchFamily="2" charset="-122"/>
              <a:ea typeface="华文细黑" pitchFamily="2" charset="-122"/>
              <a:cs typeface="Arial" charset="0"/>
            </a:endParaRPr>
          </a:p>
        </p:txBody>
      </p:sp>
    </p:spTree>
    <p:extLst>
      <p:ext uri="{BB962C8B-B14F-4D97-AF65-F5344CB8AC3E}">
        <p14:creationId xmlns:p14="http://schemas.microsoft.com/office/powerpoint/2010/main" val="383568617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灯片编号占位符 1"/>
          <p:cNvSpPr>
            <a:spLocks noGrp="1"/>
          </p:cNvSpPr>
          <p:nvPr>
            <p:ph type="sldNum" sz="quarter" idx="12"/>
          </p:nvPr>
        </p:nvSpPr>
        <p:spPr bwMode="auto">
          <a:noFill/>
          <a:ln>
            <a:miter lim="800000"/>
            <a:headEnd/>
            <a:tailEnd/>
          </a:ln>
        </p:spPr>
        <p:txBody>
          <a:bodyPr vert="horz" wrap="square" lIns="91440" tIns="45720" rIns="91440" bIns="45720" numCol="1" anchor="t" anchorCtr="0" compatLnSpc="1">
            <a:prstTxWarp prst="textNoShape">
              <a:avLst/>
            </a:prstTxWarp>
          </a:bodyPr>
          <a:lstStyle/>
          <a:p>
            <a:fld id="{CF194F30-A986-446C-B5B7-E09AEAD5AB10}" type="slidenum">
              <a:rPr lang="zh-CN" altLang="en-US" smtClean="0">
                <a:solidFill>
                  <a:srgbClr val="5F5F5F">
                    <a:tint val="75000"/>
                  </a:srgbClr>
                </a:solidFill>
              </a:rPr>
              <a:pPr/>
              <a:t>20</a:t>
            </a:fld>
            <a:endParaRPr lang="zh-CN" altLang="en-US" smtClean="0">
              <a:solidFill>
                <a:srgbClr val="5F5F5F">
                  <a:tint val="75000"/>
                </a:srgbClr>
              </a:solidFill>
            </a:endParaRPr>
          </a:p>
        </p:txBody>
      </p:sp>
      <p:sp>
        <p:nvSpPr>
          <p:cNvPr id="3" name="标题 2"/>
          <p:cNvSpPr>
            <a:spLocks noGrp="1"/>
          </p:cNvSpPr>
          <p:nvPr>
            <p:ph type="title" idx="4294967295"/>
          </p:nvPr>
        </p:nvSpPr>
        <p:spPr>
          <a:xfrm>
            <a:off x="1187624" y="296652"/>
            <a:ext cx="5472608" cy="432011"/>
          </a:xfrm>
          <a:prstGeom prst="rect">
            <a:avLst/>
          </a:prstGeom>
          <a:noFill/>
        </p:spPr>
        <p:txBody>
          <a:bodyPr/>
          <a:lstStyle/>
          <a:p>
            <a:pPr>
              <a:defRPr/>
            </a:pPr>
            <a:r>
              <a:rPr lang="en-US" altLang="zh-CN" b="1" dirty="0">
                <a:solidFill>
                  <a:srgbClr val="075A77"/>
                </a:solidFill>
                <a:latin typeface="+mn-ea"/>
                <a:ea typeface="+mn-ea"/>
              </a:rPr>
              <a:t>A0</a:t>
            </a:r>
            <a:r>
              <a:rPr lang="zh-CN" altLang="en-US" b="1" dirty="0">
                <a:solidFill>
                  <a:srgbClr val="075A77"/>
                </a:solidFill>
                <a:latin typeface="+mn-ea"/>
                <a:ea typeface="+mn-ea"/>
              </a:rPr>
              <a:t>级别重点车型经销商利润：</a:t>
            </a:r>
            <a:r>
              <a:rPr lang="en-US" altLang="zh-CN" b="1" dirty="0">
                <a:solidFill>
                  <a:srgbClr val="075A77"/>
                </a:solidFill>
                <a:latin typeface="+mn-ea"/>
                <a:ea typeface="+mn-ea"/>
              </a:rPr>
              <a:t>POLO</a:t>
            </a:r>
            <a:r>
              <a:rPr lang="zh-CN" altLang="en-US" b="1" dirty="0">
                <a:solidFill>
                  <a:srgbClr val="075A77"/>
                </a:solidFill>
                <a:latin typeface="+mn-ea"/>
                <a:ea typeface="+mn-ea"/>
              </a:rPr>
              <a:t>、赛</a:t>
            </a:r>
            <a:r>
              <a:rPr lang="zh-CN" altLang="en-US" b="1" dirty="0" smtClean="0">
                <a:solidFill>
                  <a:srgbClr val="075A77"/>
                </a:solidFill>
                <a:latin typeface="+mn-ea"/>
                <a:ea typeface="+mn-ea"/>
              </a:rPr>
              <a:t>欧</a:t>
            </a:r>
            <a:r>
              <a:rPr lang="en-US" altLang="zh-CN" b="1" dirty="0" smtClean="0">
                <a:solidFill>
                  <a:srgbClr val="075A77"/>
                </a:solidFill>
                <a:latin typeface="+mn-ea"/>
                <a:ea typeface="+mn-ea"/>
              </a:rPr>
              <a:t>3</a:t>
            </a:r>
            <a:endParaRPr lang="zh-CN" altLang="en-US" b="1" dirty="0">
              <a:solidFill>
                <a:srgbClr val="075A77"/>
              </a:solidFill>
              <a:latin typeface="+mn-ea"/>
              <a:ea typeface="+mn-ea"/>
            </a:endParaRPr>
          </a:p>
        </p:txBody>
      </p:sp>
      <p:sp>
        <p:nvSpPr>
          <p:cNvPr id="20" name="矩形 19"/>
          <p:cNvSpPr/>
          <p:nvPr/>
        </p:nvSpPr>
        <p:spPr>
          <a:xfrm>
            <a:off x="428626" y="857250"/>
            <a:ext cx="8286750" cy="2643188"/>
          </a:xfrm>
          <a:prstGeom prst="rect">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zh-CN" altLang="en-US">
              <a:solidFill>
                <a:prstClr val="white"/>
              </a:solidFill>
            </a:endParaRPr>
          </a:p>
        </p:txBody>
      </p:sp>
      <p:sp>
        <p:nvSpPr>
          <p:cNvPr id="23" name="矩形 22"/>
          <p:cNvSpPr/>
          <p:nvPr/>
        </p:nvSpPr>
        <p:spPr>
          <a:xfrm>
            <a:off x="428626" y="3643314"/>
            <a:ext cx="8286750" cy="2643187"/>
          </a:xfrm>
          <a:prstGeom prst="rect">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zh-CN" altLang="en-US">
              <a:solidFill>
                <a:prstClr val="white"/>
              </a:solidFill>
            </a:endParaRPr>
          </a:p>
        </p:txBody>
      </p:sp>
      <p:graphicFrame>
        <p:nvGraphicFramePr>
          <p:cNvPr id="17" name="图表 32"/>
          <p:cNvGraphicFramePr>
            <a:graphicFrameLocks/>
          </p:cNvGraphicFramePr>
          <p:nvPr>
            <p:extLst>
              <p:ext uri="{D42A27DB-BD31-4B8C-83A1-F6EECF244321}">
                <p14:modId xmlns:p14="http://schemas.microsoft.com/office/powerpoint/2010/main" val="834305192"/>
              </p:ext>
            </p:extLst>
          </p:nvPr>
        </p:nvGraphicFramePr>
        <p:xfrm>
          <a:off x="3429000" y="3786192"/>
          <a:ext cx="5246688" cy="2416175"/>
        </p:xfrm>
        <a:graphic>
          <a:graphicData uri="http://schemas.openxmlformats.org/drawingml/2006/chart">
            <c:chart xmlns:c="http://schemas.openxmlformats.org/drawingml/2006/chart" xmlns:r="http://schemas.openxmlformats.org/officeDocument/2006/relationships" r:id="rId2"/>
          </a:graphicData>
        </a:graphic>
      </p:graphicFrame>
      <p:sp>
        <p:nvSpPr>
          <p:cNvPr id="36" name="TextBox 35"/>
          <p:cNvSpPr txBox="1"/>
          <p:nvPr/>
        </p:nvSpPr>
        <p:spPr>
          <a:xfrm>
            <a:off x="467544" y="908720"/>
            <a:ext cx="1143000" cy="307777"/>
          </a:xfrm>
          <a:prstGeom prst="rect">
            <a:avLst/>
          </a:prstGeom>
          <a:noFill/>
        </p:spPr>
        <p:txBody>
          <a:bodyPr>
            <a:spAutoFit/>
          </a:bodyPr>
          <a:lstStyle/>
          <a:p>
            <a:pPr>
              <a:defRPr/>
            </a:pPr>
            <a:r>
              <a:rPr lang="en-US" altLang="zh-CN" sz="1400" b="1" dirty="0">
                <a:solidFill>
                  <a:prstClr val="black"/>
                </a:solidFill>
                <a:latin typeface="Calibri"/>
                <a:ea typeface="华文细黑" pitchFamily="2" charset="-122"/>
              </a:rPr>
              <a:t>POLO</a:t>
            </a:r>
          </a:p>
        </p:txBody>
      </p:sp>
      <p:sp>
        <p:nvSpPr>
          <p:cNvPr id="38" name="TextBox 37"/>
          <p:cNvSpPr txBox="1"/>
          <p:nvPr/>
        </p:nvSpPr>
        <p:spPr>
          <a:xfrm>
            <a:off x="395536" y="3714752"/>
            <a:ext cx="1143000" cy="267702"/>
          </a:xfrm>
          <a:prstGeom prst="rect">
            <a:avLst/>
          </a:prstGeom>
          <a:noFill/>
        </p:spPr>
        <p:txBody>
          <a:bodyPr>
            <a:spAutoFit/>
          </a:bodyPr>
          <a:lstStyle/>
          <a:p>
            <a:pPr>
              <a:defRPr/>
            </a:pPr>
            <a:r>
              <a:rPr lang="zh-CN" altLang="en-US" sz="1400" b="1" dirty="0">
                <a:solidFill>
                  <a:prstClr val="black"/>
                </a:solidFill>
                <a:latin typeface="Calibri"/>
                <a:ea typeface="华文细黑" pitchFamily="2" charset="-122"/>
              </a:rPr>
              <a:t>赛</a:t>
            </a:r>
            <a:r>
              <a:rPr lang="zh-CN" altLang="en-US" sz="1400" b="1" dirty="0" smtClean="0">
                <a:solidFill>
                  <a:prstClr val="black"/>
                </a:solidFill>
                <a:latin typeface="Calibri"/>
                <a:ea typeface="华文细黑" pitchFamily="2" charset="-122"/>
              </a:rPr>
              <a:t>欧</a:t>
            </a:r>
            <a:r>
              <a:rPr lang="en-US" altLang="zh-CN" sz="1400" b="1" dirty="0" smtClean="0">
                <a:solidFill>
                  <a:prstClr val="black"/>
                </a:solidFill>
                <a:latin typeface="Calibri"/>
                <a:ea typeface="华文细黑" pitchFamily="2" charset="-122"/>
              </a:rPr>
              <a:t>3</a:t>
            </a:r>
            <a:endParaRPr lang="en-US" altLang="zh-CN" sz="1400" b="1" dirty="0">
              <a:solidFill>
                <a:prstClr val="black"/>
              </a:solidFill>
              <a:latin typeface="Calibri"/>
              <a:ea typeface="华文细黑" pitchFamily="2" charset="-122"/>
            </a:endParaRPr>
          </a:p>
        </p:txBody>
      </p:sp>
      <p:sp>
        <p:nvSpPr>
          <p:cNvPr id="14" name="TextBox 13"/>
          <p:cNvSpPr txBox="1"/>
          <p:nvPr/>
        </p:nvSpPr>
        <p:spPr>
          <a:xfrm>
            <a:off x="0" y="6286506"/>
            <a:ext cx="4071938" cy="246221"/>
          </a:xfrm>
          <a:prstGeom prst="rect">
            <a:avLst/>
          </a:prstGeom>
          <a:noFill/>
        </p:spPr>
        <p:txBody>
          <a:bodyPr>
            <a:spAutoFit/>
          </a:bodyPr>
          <a:lstStyle/>
          <a:p>
            <a:pPr>
              <a:defRPr/>
            </a:pPr>
            <a:r>
              <a:rPr lang="zh-CN" altLang="en-US" sz="1000" dirty="0">
                <a:solidFill>
                  <a:prstClr val="black"/>
                </a:solidFill>
                <a:latin typeface="Calibri"/>
                <a:ea typeface="华文细黑" pitchFamily="2" charset="-122"/>
              </a:rPr>
              <a:t>注：级别重点车型指的是该款车</a:t>
            </a:r>
            <a:r>
              <a:rPr lang="en-US" altLang="zh-CN" sz="1000" dirty="0">
                <a:solidFill>
                  <a:prstClr val="black"/>
                </a:solidFill>
                <a:latin typeface="Calibri"/>
                <a:ea typeface="华文细黑" pitchFamily="2" charset="-122"/>
              </a:rPr>
              <a:t>2011</a:t>
            </a:r>
            <a:r>
              <a:rPr lang="zh-CN" altLang="en-US" sz="1000" dirty="0">
                <a:solidFill>
                  <a:prstClr val="black"/>
                </a:solidFill>
                <a:latin typeface="Calibri"/>
                <a:ea typeface="华文细黑" pitchFamily="2" charset="-122"/>
              </a:rPr>
              <a:t>年年度销量列级别</a:t>
            </a:r>
            <a:r>
              <a:rPr lang="en-US" altLang="zh-CN" sz="1000" dirty="0">
                <a:solidFill>
                  <a:prstClr val="black"/>
                </a:solidFill>
                <a:latin typeface="Calibri"/>
                <a:ea typeface="华文细黑" pitchFamily="2" charset="-122"/>
              </a:rPr>
              <a:t>TOP4</a:t>
            </a:r>
            <a:endParaRPr lang="zh-CN" altLang="en-US" sz="1000" dirty="0">
              <a:solidFill>
                <a:prstClr val="black"/>
              </a:solidFill>
              <a:latin typeface="Calibri"/>
              <a:ea typeface="华文细黑" pitchFamily="2" charset="-122"/>
            </a:endParaRPr>
          </a:p>
        </p:txBody>
      </p:sp>
      <p:pic>
        <p:nvPicPr>
          <p:cNvPr id="1026" name="Picture 2" descr="\\user\mydoc\zhouty\桌面\18323544169874_1632275_7.jp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259632" y="1024240"/>
            <a:ext cx="1368896" cy="820584"/>
          </a:xfrm>
          <a:prstGeom prst="rect">
            <a:avLst/>
          </a:prstGeom>
          <a:noFill/>
        </p:spPr>
      </p:pic>
      <p:pic>
        <p:nvPicPr>
          <p:cNvPr id="1028" name="Picture 4" descr="\\user\mydoc\zhouty\桌面\0138216825_2.jp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flipH="1">
            <a:off x="1258888" y="3789364"/>
            <a:ext cx="1296888" cy="753032"/>
          </a:xfrm>
          <a:prstGeom prst="rect">
            <a:avLst/>
          </a:prstGeom>
          <a:noFill/>
        </p:spPr>
      </p:pic>
      <p:sp>
        <p:nvSpPr>
          <p:cNvPr id="19" name="矩形 18"/>
          <p:cNvSpPr/>
          <p:nvPr/>
        </p:nvSpPr>
        <p:spPr>
          <a:xfrm>
            <a:off x="500064" y="1971997"/>
            <a:ext cx="3071812" cy="1169551"/>
          </a:xfrm>
          <a:prstGeom prst="rect">
            <a:avLst/>
          </a:prstGeom>
          <a:noFill/>
          <a:ln>
            <a:noFill/>
          </a:ln>
        </p:spPr>
        <p:txBody>
          <a:bodyPr>
            <a:spAutoFit/>
          </a:bodyPr>
          <a:lstStyle/>
          <a:p>
            <a:pPr marL="179388" indent="-179388" algn="l">
              <a:buFont typeface="Wingdings" pitchFamily="2" charset="2"/>
              <a:buChar char="n"/>
              <a:defRPr/>
            </a:pPr>
            <a:r>
              <a:rPr lang="en-US" altLang="zh-CN" sz="1400" dirty="0">
                <a:solidFill>
                  <a:srgbClr val="5F5F5F"/>
                </a:solidFill>
                <a:ea typeface="华文细黑" pitchFamily="2" charset="-122"/>
              </a:rPr>
              <a:t>6</a:t>
            </a:r>
            <a:r>
              <a:rPr lang="zh-CN" altLang="en-US" sz="1400" dirty="0" smtClean="0">
                <a:solidFill>
                  <a:srgbClr val="5F5F5F"/>
                </a:solidFill>
                <a:ea typeface="华文细黑" pitchFamily="2" charset="-122"/>
              </a:rPr>
              <a:t>月成交均价：</a:t>
            </a:r>
            <a:r>
              <a:rPr lang="en-US" altLang="zh-CN" sz="1400" dirty="0" smtClean="0">
                <a:solidFill>
                  <a:srgbClr val="5F5F5F"/>
                </a:solidFill>
                <a:ea typeface="华文细黑" pitchFamily="2" charset="-122"/>
              </a:rPr>
              <a:t>88,758</a:t>
            </a:r>
          </a:p>
          <a:p>
            <a:pPr marL="179388" indent="-179388" algn="l">
              <a:buFont typeface="Wingdings" pitchFamily="2" charset="2"/>
              <a:buChar char="n"/>
              <a:defRPr/>
            </a:pPr>
            <a:r>
              <a:rPr lang="en-US" altLang="zh-CN" sz="1400" dirty="0">
                <a:solidFill>
                  <a:srgbClr val="5F5F5F"/>
                </a:solidFill>
                <a:ea typeface="华文细黑" pitchFamily="2" charset="-122"/>
              </a:rPr>
              <a:t>6</a:t>
            </a:r>
            <a:r>
              <a:rPr lang="zh-CN" altLang="en-US" sz="1400" dirty="0" smtClean="0">
                <a:solidFill>
                  <a:srgbClr val="5F5F5F"/>
                </a:solidFill>
                <a:ea typeface="华文细黑" pitchFamily="2" charset="-122"/>
              </a:rPr>
              <a:t>月经销商利润率：</a:t>
            </a:r>
            <a:r>
              <a:rPr lang="en-US" altLang="zh-CN" sz="1400" dirty="0" smtClean="0">
                <a:solidFill>
                  <a:srgbClr val="5F5F5F"/>
                </a:solidFill>
                <a:ea typeface="华文细黑" pitchFamily="2" charset="-122"/>
              </a:rPr>
              <a:t>1.7%</a:t>
            </a:r>
            <a:r>
              <a:rPr lang="zh-CN" altLang="en-US" sz="1400" dirty="0" smtClean="0">
                <a:solidFill>
                  <a:srgbClr val="5F5F5F"/>
                </a:solidFill>
                <a:ea typeface="华文细黑" pitchFamily="2" charset="-122"/>
              </a:rPr>
              <a:t>  </a:t>
            </a:r>
            <a:endParaRPr lang="en-US" altLang="zh-CN" sz="1400" dirty="0" smtClean="0">
              <a:solidFill>
                <a:srgbClr val="5F5F5F"/>
              </a:solidFill>
              <a:ea typeface="华文细黑" pitchFamily="2" charset="-122"/>
            </a:endParaRPr>
          </a:p>
          <a:p>
            <a:pPr marL="179388" indent="-179388" algn="l">
              <a:buFont typeface="Wingdings" pitchFamily="2" charset="2"/>
              <a:buChar char="n"/>
              <a:defRPr/>
            </a:pPr>
            <a:r>
              <a:rPr lang="en-US" altLang="zh-CN" sz="1400" dirty="0">
                <a:solidFill>
                  <a:srgbClr val="5F5F5F"/>
                </a:solidFill>
                <a:ea typeface="华文细黑" pitchFamily="2" charset="-122"/>
              </a:rPr>
              <a:t>6</a:t>
            </a:r>
            <a:r>
              <a:rPr lang="zh-CN" altLang="en-US" sz="1400" dirty="0" smtClean="0">
                <a:solidFill>
                  <a:srgbClr val="5F5F5F"/>
                </a:solidFill>
                <a:ea typeface="华文细黑" pitchFamily="2" charset="-122"/>
              </a:rPr>
              <a:t>月主要城市促销活动：</a:t>
            </a:r>
          </a:p>
          <a:p>
            <a:pPr marL="179388" indent="-179388" algn="l">
              <a:defRPr/>
            </a:pPr>
            <a:r>
              <a:rPr lang="en-US" altLang="zh-CN" sz="1400" dirty="0" smtClean="0">
                <a:solidFill>
                  <a:srgbClr val="5F5F5F"/>
                </a:solidFill>
                <a:ea typeface="华文细黑" pitchFamily="2" charset="-122"/>
              </a:rPr>
              <a:t>    </a:t>
            </a:r>
            <a:r>
              <a:rPr lang="zh-CN" altLang="en-US" sz="1400" dirty="0">
                <a:solidFill>
                  <a:srgbClr val="5F5F5F"/>
                </a:solidFill>
                <a:ea typeface="华文细黑" pitchFamily="2" charset="-122"/>
              </a:rPr>
              <a:t>广州</a:t>
            </a:r>
            <a:r>
              <a:rPr lang="zh-CN" altLang="en-US" sz="1400" dirty="0" smtClean="0">
                <a:solidFill>
                  <a:srgbClr val="5F5F5F"/>
                </a:solidFill>
                <a:ea typeface="华文细黑" pitchFamily="2" charset="-122"/>
              </a:rPr>
              <a:t>：赠送</a:t>
            </a:r>
            <a:r>
              <a:rPr lang="en-US" altLang="zh-CN" sz="1400" dirty="0" smtClean="0">
                <a:solidFill>
                  <a:srgbClr val="5F5F5F"/>
                </a:solidFill>
                <a:ea typeface="华文细黑" pitchFamily="2" charset="-122"/>
              </a:rPr>
              <a:t>5000</a:t>
            </a:r>
            <a:r>
              <a:rPr lang="zh-CN" altLang="en-US" sz="1400" dirty="0" smtClean="0">
                <a:solidFill>
                  <a:srgbClr val="5F5F5F"/>
                </a:solidFill>
                <a:ea typeface="华文细黑" pitchFamily="2" charset="-122"/>
              </a:rPr>
              <a:t>元礼包</a:t>
            </a:r>
            <a:endParaRPr lang="en-US" altLang="zh-CN" sz="1400" dirty="0" smtClean="0">
              <a:solidFill>
                <a:srgbClr val="5F5F5F"/>
              </a:solidFill>
              <a:ea typeface="华文细黑" pitchFamily="2" charset="-122"/>
            </a:endParaRPr>
          </a:p>
          <a:p>
            <a:pPr marL="179388" indent="-179388" algn="l">
              <a:defRPr/>
            </a:pPr>
            <a:r>
              <a:rPr lang="en-US" altLang="zh-CN" sz="1400" dirty="0">
                <a:solidFill>
                  <a:srgbClr val="5F5F5F"/>
                </a:solidFill>
                <a:ea typeface="华文细黑" pitchFamily="2" charset="-122"/>
              </a:rPr>
              <a:t> </a:t>
            </a:r>
            <a:r>
              <a:rPr lang="en-US" altLang="zh-CN" sz="1400" dirty="0" smtClean="0">
                <a:solidFill>
                  <a:srgbClr val="5F5F5F"/>
                </a:solidFill>
                <a:ea typeface="华文细黑" pitchFamily="2" charset="-122"/>
              </a:rPr>
              <a:t>   </a:t>
            </a:r>
            <a:r>
              <a:rPr lang="zh-CN" altLang="en-US" sz="1400" dirty="0">
                <a:solidFill>
                  <a:srgbClr val="5F5F5F"/>
                </a:solidFill>
                <a:ea typeface="华文细黑" pitchFamily="2" charset="-122"/>
              </a:rPr>
              <a:t>厦门</a:t>
            </a:r>
            <a:r>
              <a:rPr lang="zh-CN" altLang="en-US" sz="1400" dirty="0" smtClean="0">
                <a:solidFill>
                  <a:srgbClr val="5F5F5F"/>
                </a:solidFill>
                <a:ea typeface="华文细黑" pitchFamily="2" charset="-122"/>
              </a:rPr>
              <a:t>：赠送</a:t>
            </a:r>
            <a:r>
              <a:rPr lang="en-US" altLang="zh-CN" sz="1400" dirty="0">
                <a:solidFill>
                  <a:srgbClr val="5F5F5F"/>
                </a:solidFill>
                <a:ea typeface="华文细黑" pitchFamily="2" charset="-122"/>
              </a:rPr>
              <a:t>5</a:t>
            </a:r>
            <a:r>
              <a:rPr lang="en-US" altLang="zh-CN" sz="1400" dirty="0" smtClean="0">
                <a:solidFill>
                  <a:srgbClr val="5F5F5F"/>
                </a:solidFill>
                <a:ea typeface="华文细黑" pitchFamily="2" charset="-122"/>
              </a:rPr>
              <a:t>000</a:t>
            </a:r>
            <a:r>
              <a:rPr lang="zh-CN" altLang="en-US" sz="1400" dirty="0" smtClean="0">
                <a:solidFill>
                  <a:srgbClr val="5F5F5F"/>
                </a:solidFill>
                <a:ea typeface="华文细黑" pitchFamily="2" charset="-122"/>
              </a:rPr>
              <a:t>元礼包</a:t>
            </a:r>
            <a:r>
              <a:rPr lang="en-US" altLang="zh-CN" sz="1400" dirty="0" smtClean="0">
                <a:solidFill>
                  <a:prstClr val="black"/>
                </a:solidFill>
                <a:ea typeface="华文细黑" pitchFamily="2" charset="-122"/>
              </a:rPr>
              <a:t>	</a:t>
            </a:r>
            <a:endParaRPr lang="zh-CN" altLang="en-US" sz="1400" dirty="0">
              <a:solidFill>
                <a:prstClr val="black"/>
              </a:solidFill>
              <a:ea typeface="华文细黑" pitchFamily="2" charset="-122"/>
            </a:endParaRPr>
          </a:p>
        </p:txBody>
      </p:sp>
      <p:sp>
        <p:nvSpPr>
          <p:cNvPr id="21" name="矩形 20"/>
          <p:cNvSpPr/>
          <p:nvPr/>
        </p:nvSpPr>
        <p:spPr>
          <a:xfrm>
            <a:off x="500065" y="4851737"/>
            <a:ext cx="3063875" cy="1384995"/>
          </a:xfrm>
          <a:prstGeom prst="rect">
            <a:avLst/>
          </a:prstGeom>
          <a:noFill/>
          <a:ln>
            <a:noFill/>
          </a:ln>
        </p:spPr>
        <p:txBody>
          <a:bodyPr>
            <a:spAutoFit/>
          </a:bodyPr>
          <a:lstStyle/>
          <a:p>
            <a:pPr marL="179388" indent="-179388" algn="l">
              <a:buFont typeface="Wingdings" pitchFamily="2" charset="2"/>
              <a:buChar char="n"/>
              <a:defRPr/>
            </a:pPr>
            <a:r>
              <a:rPr lang="en-US" altLang="zh-CN" sz="1400" dirty="0">
                <a:solidFill>
                  <a:srgbClr val="5F5F5F"/>
                </a:solidFill>
                <a:ea typeface="华文细黑" pitchFamily="2" charset="-122"/>
              </a:rPr>
              <a:t>6</a:t>
            </a:r>
            <a:r>
              <a:rPr lang="zh-CN" altLang="en-US" sz="1400" dirty="0" smtClean="0">
                <a:solidFill>
                  <a:srgbClr val="5F5F5F"/>
                </a:solidFill>
                <a:ea typeface="华文细黑" pitchFamily="2" charset="-122"/>
              </a:rPr>
              <a:t>月成交均价：</a:t>
            </a:r>
            <a:r>
              <a:rPr lang="en-US" altLang="zh-CN" sz="1400" dirty="0" smtClean="0">
                <a:solidFill>
                  <a:srgbClr val="5F5F5F"/>
                </a:solidFill>
                <a:ea typeface="华文细黑" pitchFamily="2" charset="-122"/>
              </a:rPr>
              <a:t>59,660</a:t>
            </a:r>
          </a:p>
          <a:p>
            <a:pPr marL="179388" indent="-179388" algn="l">
              <a:buFont typeface="Wingdings" pitchFamily="2" charset="2"/>
              <a:buChar char="n"/>
              <a:defRPr/>
            </a:pPr>
            <a:r>
              <a:rPr lang="en-US" altLang="zh-CN" sz="1400" dirty="0">
                <a:solidFill>
                  <a:srgbClr val="5F5F5F"/>
                </a:solidFill>
                <a:ea typeface="华文细黑" pitchFamily="2" charset="-122"/>
              </a:rPr>
              <a:t>6</a:t>
            </a:r>
            <a:r>
              <a:rPr lang="zh-CN" altLang="en-US" sz="1400" dirty="0" smtClean="0">
                <a:solidFill>
                  <a:srgbClr val="5F5F5F"/>
                </a:solidFill>
                <a:ea typeface="华文细黑" pitchFamily="2" charset="-122"/>
              </a:rPr>
              <a:t>月经销商利润率：</a:t>
            </a:r>
            <a:r>
              <a:rPr lang="en-US" altLang="zh-CN" sz="1400" dirty="0" smtClean="0">
                <a:solidFill>
                  <a:srgbClr val="5F5F5F"/>
                </a:solidFill>
                <a:ea typeface="华文细黑" pitchFamily="2" charset="-122"/>
              </a:rPr>
              <a:t>4.2%</a:t>
            </a:r>
            <a:r>
              <a:rPr lang="zh-CN" altLang="en-US" sz="1400" dirty="0" smtClean="0">
                <a:solidFill>
                  <a:srgbClr val="5F5F5F"/>
                </a:solidFill>
                <a:ea typeface="华文细黑" pitchFamily="2" charset="-122"/>
              </a:rPr>
              <a:t> </a:t>
            </a:r>
            <a:endParaRPr lang="en-US" altLang="zh-CN" sz="1400" dirty="0" smtClean="0">
              <a:solidFill>
                <a:srgbClr val="5F5F5F"/>
              </a:solidFill>
              <a:ea typeface="华文细黑" pitchFamily="2" charset="-122"/>
            </a:endParaRPr>
          </a:p>
          <a:p>
            <a:pPr marL="179388" indent="-179388" algn="l">
              <a:buFont typeface="Wingdings" pitchFamily="2" charset="2"/>
              <a:buChar char="n"/>
              <a:defRPr/>
            </a:pPr>
            <a:r>
              <a:rPr lang="en-US" altLang="zh-CN" sz="1400" dirty="0">
                <a:solidFill>
                  <a:srgbClr val="5F5F5F"/>
                </a:solidFill>
                <a:ea typeface="华文细黑" pitchFamily="2" charset="-122"/>
              </a:rPr>
              <a:t>6</a:t>
            </a:r>
            <a:r>
              <a:rPr lang="zh-CN" altLang="en-US" sz="1400" dirty="0" smtClean="0">
                <a:solidFill>
                  <a:srgbClr val="5F5F5F"/>
                </a:solidFill>
                <a:ea typeface="华文细黑" pitchFamily="2" charset="-122"/>
              </a:rPr>
              <a:t>月主要城市促销活动：</a:t>
            </a:r>
          </a:p>
          <a:p>
            <a:pPr marL="179388" indent="-179388" algn="l">
              <a:defRPr/>
            </a:pPr>
            <a:r>
              <a:rPr lang="zh-CN" altLang="en-US" sz="1400" dirty="0" smtClean="0">
                <a:solidFill>
                  <a:srgbClr val="5F5F5F"/>
                </a:solidFill>
                <a:ea typeface="华文细黑" pitchFamily="2" charset="-122"/>
              </a:rPr>
              <a:t>    合肥：赠送</a:t>
            </a:r>
            <a:r>
              <a:rPr lang="en-US" altLang="zh-CN" sz="1400" dirty="0">
                <a:solidFill>
                  <a:srgbClr val="5F5F5F"/>
                </a:solidFill>
                <a:ea typeface="华文细黑" pitchFamily="2" charset="-122"/>
              </a:rPr>
              <a:t>3</a:t>
            </a:r>
            <a:r>
              <a:rPr lang="en-US" altLang="zh-CN" sz="1400" dirty="0" smtClean="0">
                <a:solidFill>
                  <a:srgbClr val="5F5F5F"/>
                </a:solidFill>
                <a:ea typeface="华文细黑" pitchFamily="2" charset="-122"/>
              </a:rPr>
              <a:t>000</a:t>
            </a:r>
            <a:r>
              <a:rPr lang="zh-CN" altLang="en-US" sz="1400" dirty="0" smtClean="0">
                <a:solidFill>
                  <a:srgbClr val="5F5F5F"/>
                </a:solidFill>
                <a:ea typeface="华文细黑" pitchFamily="2" charset="-122"/>
              </a:rPr>
              <a:t>元礼包</a:t>
            </a:r>
            <a:endParaRPr lang="en-US" altLang="zh-CN" sz="1400" dirty="0" smtClean="0">
              <a:solidFill>
                <a:srgbClr val="5F5F5F"/>
              </a:solidFill>
              <a:ea typeface="华文细黑" pitchFamily="2" charset="-122"/>
            </a:endParaRPr>
          </a:p>
          <a:p>
            <a:pPr marL="179388" indent="-179388" algn="l">
              <a:defRPr/>
            </a:pPr>
            <a:r>
              <a:rPr lang="zh-CN" altLang="en-US" sz="1400" dirty="0" smtClean="0">
                <a:solidFill>
                  <a:srgbClr val="5F5F5F"/>
                </a:solidFill>
                <a:ea typeface="华文细黑" pitchFamily="2" charset="-122"/>
              </a:rPr>
              <a:t>    广州：赠送</a:t>
            </a:r>
            <a:r>
              <a:rPr lang="en-US" altLang="zh-CN" sz="1400" dirty="0">
                <a:solidFill>
                  <a:srgbClr val="5F5F5F"/>
                </a:solidFill>
                <a:ea typeface="华文细黑" pitchFamily="2" charset="-122"/>
              </a:rPr>
              <a:t>8</a:t>
            </a:r>
            <a:r>
              <a:rPr lang="en-US" altLang="zh-CN" sz="1400" dirty="0" smtClean="0">
                <a:solidFill>
                  <a:srgbClr val="5F5F5F"/>
                </a:solidFill>
                <a:ea typeface="华文细黑" pitchFamily="2" charset="-122"/>
              </a:rPr>
              <a:t>000</a:t>
            </a:r>
            <a:r>
              <a:rPr lang="zh-CN" altLang="en-US" sz="1400" dirty="0" smtClean="0">
                <a:solidFill>
                  <a:srgbClr val="5F5F5F"/>
                </a:solidFill>
                <a:ea typeface="华文细黑" pitchFamily="2" charset="-122"/>
              </a:rPr>
              <a:t>元礼包</a:t>
            </a:r>
            <a:endParaRPr lang="en-US" altLang="zh-CN" sz="1400" dirty="0">
              <a:solidFill>
                <a:srgbClr val="5F5F5F"/>
              </a:solidFill>
              <a:ea typeface="华文细黑" pitchFamily="2" charset="-122"/>
            </a:endParaRPr>
          </a:p>
          <a:p>
            <a:pPr marL="179388" indent="-179388">
              <a:defRPr/>
            </a:pPr>
            <a:endParaRPr lang="zh-CN" altLang="en-US" sz="1400" dirty="0">
              <a:solidFill>
                <a:prstClr val="black"/>
              </a:solidFill>
              <a:ea typeface="华文细黑" pitchFamily="2" charset="-122"/>
            </a:endParaRPr>
          </a:p>
        </p:txBody>
      </p:sp>
      <p:graphicFrame>
        <p:nvGraphicFramePr>
          <p:cNvPr id="24" name="图表 34"/>
          <p:cNvGraphicFramePr>
            <a:graphicFrameLocks/>
          </p:cNvGraphicFramePr>
          <p:nvPr>
            <p:extLst>
              <p:ext uri="{D42A27DB-BD31-4B8C-83A1-F6EECF244321}">
                <p14:modId xmlns:p14="http://schemas.microsoft.com/office/powerpoint/2010/main" val="2195895697"/>
              </p:ext>
            </p:extLst>
          </p:nvPr>
        </p:nvGraphicFramePr>
        <p:xfrm>
          <a:off x="3444716" y="928690"/>
          <a:ext cx="5246688" cy="2416175"/>
        </p:xfrm>
        <a:graphic>
          <a:graphicData uri="http://schemas.openxmlformats.org/drawingml/2006/chart">
            <c:chart xmlns:c="http://schemas.openxmlformats.org/drawingml/2006/chart" xmlns:r="http://schemas.openxmlformats.org/officeDocument/2006/relationships" r:id="rId5"/>
          </a:graphicData>
        </a:graphic>
      </p:graphicFrame>
    </p:spTree>
    <p:extLst>
      <p:ext uri="{BB962C8B-B14F-4D97-AF65-F5344CB8AC3E}">
        <p14:creationId xmlns:p14="http://schemas.microsoft.com/office/powerpoint/2010/main" val="383416783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图片 16" descr="锋范.jpg"/>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bwMode="auto">
          <a:xfrm>
            <a:off x="1258888" y="3789368"/>
            <a:ext cx="1512912" cy="897789"/>
          </a:xfrm>
          <a:prstGeom prst="rect">
            <a:avLst/>
          </a:prstGeom>
          <a:noFill/>
          <a:ln w="9525">
            <a:noFill/>
            <a:miter lim="800000"/>
            <a:headEnd/>
            <a:tailEnd/>
          </a:ln>
        </p:spPr>
      </p:pic>
      <p:sp>
        <p:nvSpPr>
          <p:cNvPr id="11268" name="灯片编号占位符 1"/>
          <p:cNvSpPr>
            <a:spLocks noGrp="1"/>
          </p:cNvSpPr>
          <p:nvPr>
            <p:ph type="sldNum" sz="quarter" idx="12"/>
          </p:nvPr>
        </p:nvSpPr>
        <p:spPr bwMode="auto">
          <a:noFill/>
          <a:ln>
            <a:miter lim="800000"/>
            <a:headEnd/>
            <a:tailEnd/>
          </a:ln>
        </p:spPr>
        <p:txBody>
          <a:bodyPr vert="horz" wrap="square" lIns="91440" tIns="45720" rIns="91440" bIns="45720" numCol="1" anchor="t" anchorCtr="0" compatLnSpc="1">
            <a:prstTxWarp prst="textNoShape">
              <a:avLst/>
            </a:prstTxWarp>
          </a:bodyPr>
          <a:lstStyle/>
          <a:p>
            <a:fld id="{89069267-0594-4058-9775-C15586F3129C}" type="slidenum">
              <a:rPr lang="zh-CN" altLang="en-US" smtClean="0">
                <a:solidFill>
                  <a:srgbClr val="5F5F5F">
                    <a:tint val="75000"/>
                  </a:srgbClr>
                </a:solidFill>
              </a:rPr>
              <a:pPr/>
              <a:t>21</a:t>
            </a:fld>
            <a:endParaRPr lang="zh-CN" altLang="en-US" smtClean="0">
              <a:solidFill>
                <a:srgbClr val="5F5F5F">
                  <a:tint val="75000"/>
                </a:srgbClr>
              </a:solidFill>
            </a:endParaRPr>
          </a:p>
        </p:txBody>
      </p:sp>
      <p:sp>
        <p:nvSpPr>
          <p:cNvPr id="3" name="标题 2"/>
          <p:cNvSpPr>
            <a:spLocks noGrp="1"/>
          </p:cNvSpPr>
          <p:nvPr>
            <p:ph type="title" idx="4294967295"/>
          </p:nvPr>
        </p:nvSpPr>
        <p:spPr>
          <a:xfrm>
            <a:off x="1187624" y="296652"/>
            <a:ext cx="5184576" cy="432011"/>
          </a:xfrm>
          <a:prstGeom prst="rect">
            <a:avLst/>
          </a:prstGeom>
          <a:noFill/>
        </p:spPr>
        <p:txBody>
          <a:bodyPr/>
          <a:lstStyle/>
          <a:p>
            <a:pPr>
              <a:defRPr/>
            </a:pPr>
            <a:r>
              <a:rPr lang="en-US" altLang="zh-CN" b="1" dirty="0">
                <a:solidFill>
                  <a:srgbClr val="075A77"/>
                </a:solidFill>
                <a:latin typeface="+mn-ea"/>
                <a:ea typeface="+mn-ea"/>
              </a:rPr>
              <a:t>A0</a:t>
            </a:r>
            <a:r>
              <a:rPr lang="zh-CN" altLang="en-US" b="1" dirty="0">
                <a:solidFill>
                  <a:srgbClr val="075A77"/>
                </a:solidFill>
                <a:latin typeface="+mn-ea"/>
                <a:ea typeface="+mn-ea"/>
              </a:rPr>
              <a:t>级别重点车型经销商利润：瑞纳、锋范</a:t>
            </a:r>
          </a:p>
        </p:txBody>
      </p:sp>
      <p:sp>
        <p:nvSpPr>
          <p:cNvPr id="20" name="矩形 19"/>
          <p:cNvSpPr/>
          <p:nvPr/>
        </p:nvSpPr>
        <p:spPr>
          <a:xfrm>
            <a:off x="428626" y="857250"/>
            <a:ext cx="8286750" cy="2643188"/>
          </a:xfrm>
          <a:prstGeom prst="rect">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zh-CN" altLang="en-US">
              <a:solidFill>
                <a:prstClr val="white"/>
              </a:solidFill>
            </a:endParaRPr>
          </a:p>
        </p:txBody>
      </p:sp>
      <p:sp>
        <p:nvSpPr>
          <p:cNvPr id="23" name="矩形 22"/>
          <p:cNvSpPr/>
          <p:nvPr/>
        </p:nvSpPr>
        <p:spPr>
          <a:xfrm>
            <a:off x="428626" y="3643314"/>
            <a:ext cx="8286750" cy="2643187"/>
          </a:xfrm>
          <a:prstGeom prst="rect">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zh-CN" altLang="en-US">
              <a:solidFill>
                <a:prstClr val="white"/>
              </a:solidFill>
            </a:endParaRPr>
          </a:p>
        </p:txBody>
      </p:sp>
      <p:graphicFrame>
        <p:nvGraphicFramePr>
          <p:cNvPr id="15" name="图表 11"/>
          <p:cNvGraphicFramePr>
            <a:graphicFrameLocks/>
          </p:cNvGraphicFramePr>
          <p:nvPr>
            <p:extLst>
              <p:ext uri="{D42A27DB-BD31-4B8C-83A1-F6EECF244321}">
                <p14:modId xmlns:p14="http://schemas.microsoft.com/office/powerpoint/2010/main" val="1965315715"/>
              </p:ext>
            </p:extLst>
          </p:nvPr>
        </p:nvGraphicFramePr>
        <p:xfrm>
          <a:off x="3429003" y="1000127"/>
          <a:ext cx="5246685" cy="2416175"/>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7" name="图表 12"/>
          <p:cNvGraphicFramePr>
            <a:graphicFrameLocks/>
          </p:cNvGraphicFramePr>
          <p:nvPr>
            <p:extLst>
              <p:ext uri="{D42A27DB-BD31-4B8C-83A1-F6EECF244321}">
                <p14:modId xmlns:p14="http://schemas.microsoft.com/office/powerpoint/2010/main" val="2480228527"/>
              </p:ext>
            </p:extLst>
          </p:nvPr>
        </p:nvGraphicFramePr>
        <p:xfrm>
          <a:off x="3347864" y="3715657"/>
          <a:ext cx="5246688" cy="2416175"/>
        </p:xfrm>
        <a:graphic>
          <a:graphicData uri="http://schemas.openxmlformats.org/drawingml/2006/chart">
            <c:chart xmlns:c="http://schemas.openxmlformats.org/drawingml/2006/chart" xmlns:r="http://schemas.openxmlformats.org/officeDocument/2006/relationships" r:id="rId4"/>
          </a:graphicData>
        </a:graphic>
      </p:graphicFrame>
      <p:sp>
        <p:nvSpPr>
          <p:cNvPr id="14" name="TextBox 13"/>
          <p:cNvSpPr txBox="1"/>
          <p:nvPr/>
        </p:nvSpPr>
        <p:spPr>
          <a:xfrm>
            <a:off x="500064" y="928690"/>
            <a:ext cx="1143000" cy="307777"/>
          </a:xfrm>
          <a:prstGeom prst="rect">
            <a:avLst/>
          </a:prstGeom>
          <a:noFill/>
        </p:spPr>
        <p:txBody>
          <a:bodyPr>
            <a:spAutoFit/>
          </a:bodyPr>
          <a:lstStyle/>
          <a:p>
            <a:pPr>
              <a:defRPr/>
            </a:pPr>
            <a:r>
              <a:rPr lang="zh-CN" altLang="en-US" sz="1400" b="1" dirty="0">
                <a:solidFill>
                  <a:prstClr val="black"/>
                </a:solidFill>
                <a:latin typeface="Calibri"/>
                <a:ea typeface="华文细黑" pitchFamily="2" charset="-122"/>
              </a:rPr>
              <a:t>瑞纳</a:t>
            </a:r>
            <a:endParaRPr lang="en-US" altLang="zh-CN" sz="1400" b="1" dirty="0">
              <a:solidFill>
                <a:prstClr val="black"/>
              </a:solidFill>
              <a:latin typeface="Calibri"/>
              <a:ea typeface="华文细黑" pitchFamily="2" charset="-122"/>
            </a:endParaRPr>
          </a:p>
        </p:txBody>
      </p:sp>
      <p:sp>
        <p:nvSpPr>
          <p:cNvPr id="16" name="TextBox 15"/>
          <p:cNvSpPr txBox="1"/>
          <p:nvPr/>
        </p:nvSpPr>
        <p:spPr>
          <a:xfrm>
            <a:off x="500064" y="3714752"/>
            <a:ext cx="1143000" cy="307777"/>
          </a:xfrm>
          <a:prstGeom prst="rect">
            <a:avLst/>
          </a:prstGeom>
          <a:noFill/>
        </p:spPr>
        <p:txBody>
          <a:bodyPr>
            <a:spAutoFit/>
          </a:bodyPr>
          <a:lstStyle/>
          <a:p>
            <a:pPr>
              <a:defRPr/>
            </a:pPr>
            <a:r>
              <a:rPr lang="zh-CN" altLang="en-US" sz="1400" b="1" dirty="0">
                <a:solidFill>
                  <a:prstClr val="black"/>
                </a:solidFill>
                <a:latin typeface="Calibri"/>
                <a:ea typeface="华文细黑" pitchFamily="2" charset="-122"/>
              </a:rPr>
              <a:t>锋范</a:t>
            </a:r>
            <a:endParaRPr lang="en-US" altLang="zh-CN" sz="1400" b="1" dirty="0">
              <a:solidFill>
                <a:prstClr val="black"/>
              </a:solidFill>
              <a:latin typeface="Calibri"/>
              <a:ea typeface="华文细黑" pitchFamily="2" charset="-122"/>
            </a:endParaRPr>
          </a:p>
        </p:txBody>
      </p:sp>
      <p:sp>
        <p:nvSpPr>
          <p:cNvPr id="18" name="TextBox 17"/>
          <p:cNvSpPr txBox="1"/>
          <p:nvPr/>
        </p:nvSpPr>
        <p:spPr>
          <a:xfrm>
            <a:off x="0" y="6286506"/>
            <a:ext cx="4071938" cy="246221"/>
          </a:xfrm>
          <a:prstGeom prst="rect">
            <a:avLst/>
          </a:prstGeom>
          <a:noFill/>
        </p:spPr>
        <p:txBody>
          <a:bodyPr>
            <a:spAutoFit/>
          </a:bodyPr>
          <a:lstStyle/>
          <a:p>
            <a:pPr>
              <a:defRPr/>
            </a:pPr>
            <a:r>
              <a:rPr lang="zh-CN" altLang="en-US" sz="1000" dirty="0">
                <a:solidFill>
                  <a:prstClr val="black"/>
                </a:solidFill>
                <a:latin typeface="Calibri"/>
                <a:ea typeface="华文细黑" pitchFamily="2" charset="-122"/>
              </a:rPr>
              <a:t>注：级别重点车型指的是该款车</a:t>
            </a:r>
            <a:r>
              <a:rPr lang="en-US" altLang="zh-CN" sz="1000" dirty="0">
                <a:solidFill>
                  <a:prstClr val="black"/>
                </a:solidFill>
                <a:latin typeface="Calibri"/>
                <a:ea typeface="华文细黑" pitchFamily="2" charset="-122"/>
              </a:rPr>
              <a:t>2011</a:t>
            </a:r>
            <a:r>
              <a:rPr lang="zh-CN" altLang="en-US" sz="1000" dirty="0">
                <a:solidFill>
                  <a:prstClr val="black"/>
                </a:solidFill>
                <a:latin typeface="Calibri"/>
                <a:ea typeface="华文细黑" pitchFamily="2" charset="-122"/>
              </a:rPr>
              <a:t>年年度销量列级别</a:t>
            </a:r>
            <a:r>
              <a:rPr lang="en-US" altLang="zh-CN" sz="1000" dirty="0">
                <a:solidFill>
                  <a:prstClr val="black"/>
                </a:solidFill>
                <a:latin typeface="Calibri"/>
                <a:ea typeface="华文细黑" pitchFamily="2" charset="-122"/>
              </a:rPr>
              <a:t>TOP4</a:t>
            </a:r>
            <a:endParaRPr lang="zh-CN" altLang="en-US" sz="1000" dirty="0">
              <a:solidFill>
                <a:prstClr val="black"/>
              </a:solidFill>
              <a:latin typeface="Calibri"/>
              <a:ea typeface="华文细黑" pitchFamily="2" charset="-122"/>
            </a:endParaRPr>
          </a:p>
        </p:txBody>
      </p:sp>
      <p:pic>
        <p:nvPicPr>
          <p:cNvPr id="5122" name="Picture 2" descr="\\user\mydoc\zhouty\桌面\11470996295369_1632617_7.jp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258891" y="981081"/>
            <a:ext cx="1728787" cy="852219"/>
          </a:xfrm>
          <a:prstGeom prst="rect">
            <a:avLst/>
          </a:prstGeom>
          <a:noFill/>
        </p:spPr>
      </p:pic>
      <p:sp>
        <p:nvSpPr>
          <p:cNvPr id="21" name="矩形 20"/>
          <p:cNvSpPr/>
          <p:nvPr/>
        </p:nvSpPr>
        <p:spPr>
          <a:xfrm>
            <a:off x="500064" y="2115433"/>
            <a:ext cx="3071812" cy="1126462"/>
          </a:xfrm>
          <a:prstGeom prst="rect">
            <a:avLst/>
          </a:prstGeom>
          <a:noFill/>
          <a:ln>
            <a:noFill/>
          </a:ln>
        </p:spPr>
        <p:txBody>
          <a:bodyPr>
            <a:spAutoFit/>
          </a:bodyPr>
          <a:lstStyle/>
          <a:p>
            <a:pPr marL="179388" indent="-179388" algn="l">
              <a:buFont typeface="Wingdings" pitchFamily="2" charset="2"/>
              <a:buChar char="n"/>
              <a:defRPr/>
            </a:pPr>
            <a:r>
              <a:rPr lang="en-US" altLang="zh-CN" sz="1400" dirty="0">
                <a:solidFill>
                  <a:srgbClr val="5F5F5F"/>
                </a:solidFill>
                <a:ea typeface="华文细黑" pitchFamily="2" charset="-122"/>
              </a:rPr>
              <a:t>6</a:t>
            </a:r>
            <a:r>
              <a:rPr lang="zh-CN" altLang="en-US" sz="1400" dirty="0" smtClean="0">
                <a:solidFill>
                  <a:srgbClr val="5F5F5F"/>
                </a:solidFill>
                <a:ea typeface="华文细黑" pitchFamily="2" charset="-122"/>
              </a:rPr>
              <a:t>月成交均价：</a:t>
            </a:r>
            <a:r>
              <a:rPr lang="en-US" altLang="zh-CN" sz="1400" dirty="0" smtClean="0">
                <a:solidFill>
                  <a:srgbClr val="5F5F5F"/>
                </a:solidFill>
                <a:ea typeface="华文细黑" pitchFamily="2" charset="-122"/>
              </a:rPr>
              <a:t>72,714</a:t>
            </a:r>
          </a:p>
          <a:p>
            <a:pPr marL="179388" indent="-179388" algn="l">
              <a:buFont typeface="Wingdings" pitchFamily="2" charset="2"/>
              <a:buChar char="n"/>
              <a:defRPr/>
            </a:pPr>
            <a:r>
              <a:rPr lang="en-US" altLang="zh-CN" sz="1400" dirty="0">
                <a:solidFill>
                  <a:srgbClr val="5F5F5F"/>
                </a:solidFill>
                <a:ea typeface="华文细黑" pitchFamily="2" charset="-122"/>
              </a:rPr>
              <a:t>6</a:t>
            </a:r>
            <a:r>
              <a:rPr lang="zh-CN" altLang="en-US" sz="1400" dirty="0" smtClean="0">
                <a:solidFill>
                  <a:srgbClr val="5F5F5F"/>
                </a:solidFill>
                <a:ea typeface="华文细黑" pitchFamily="2" charset="-122"/>
              </a:rPr>
              <a:t>月经销商利润率：</a:t>
            </a:r>
            <a:r>
              <a:rPr lang="en-US" altLang="zh-CN" sz="1400" dirty="0" smtClean="0">
                <a:solidFill>
                  <a:srgbClr val="5F5F5F"/>
                </a:solidFill>
                <a:ea typeface="华文细黑" pitchFamily="2" charset="-122"/>
              </a:rPr>
              <a:t>0.9%</a:t>
            </a:r>
            <a:r>
              <a:rPr lang="zh-CN" altLang="en-US" sz="1400" dirty="0" smtClean="0">
                <a:solidFill>
                  <a:srgbClr val="5F5F5F"/>
                </a:solidFill>
                <a:ea typeface="华文细黑" pitchFamily="2" charset="-122"/>
              </a:rPr>
              <a:t> </a:t>
            </a:r>
            <a:endParaRPr lang="en-US" altLang="zh-CN" sz="1400" dirty="0" smtClean="0">
              <a:solidFill>
                <a:srgbClr val="5F5F5F"/>
              </a:solidFill>
              <a:ea typeface="华文细黑" pitchFamily="2" charset="-122"/>
            </a:endParaRPr>
          </a:p>
          <a:p>
            <a:pPr marL="179388" indent="-179388" algn="l">
              <a:buFont typeface="Wingdings" pitchFamily="2" charset="2"/>
              <a:buChar char="n"/>
              <a:defRPr/>
            </a:pPr>
            <a:r>
              <a:rPr lang="en-US" altLang="zh-CN" sz="1400" dirty="0">
                <a:solidFill>
                  <a:srgbClr val="5F5F5F"/>
                </a:solidFill>
                <a:ea typeface="华文细黑" pitchFamily="2" charset="-122"/>
              </a:rPr>
              <a:t>6</a:t>
            </a:r>
            <a:r>
              <a:rPr lang="zh-CN" altLang="en-US" sz="1400" dirty="0" smtClean="0">
                <a:solidFill>
                  <a:srgbClr val="5F5F5F"/>
                </a:solidFill>
                <a:ea typeface="华文细黑" pitchFamily="2" charset="-122"/>
              </a:rPr>
              <a:t>月主要城市促销活动：</a:t>
            </a:r>
            <a:endParaRPr lang="en-US" altLang="zh-CN" sz="1400" dirty="0" smtClean="0">
              <a:solidFill>
                <a:srgbClr val="5F5F5F"/>
              </a:solidFill>
              <a:ea typeface="华文细黑" pitchFamily="2" charset="-122"/>
            </a:endParaRPr>
          </a:p>
          <a:p>
            <a:pPr marL="179388" indent="-179388" algn="l">
              <a:defRPr/>
            </a:pPr>
            <a:r>
              <a:rPr lang="zh-CN" altLang="en-US" sz="1400" dirty="0" smtClean="0">
                <a:solidFill>
                  <a:srgbClr val="5F5F5F"/>
                </a:solidFill>
                <a:ea typeface="华文细黑" pitchFamily="2" charset="-122"/>
              </a:rPr>
              <a:t>    </a:t>
            </a:r>
            <a:r>
              <a:rPr lang="zh-CN" altLang="en-US" sz="1400" dirty="0">
                <a:solidFill>
                  <a:srgbClr val="5F5F5F"/>
                </a:solidFill>
                <a:ea typeface="华文细黑" pitchFamily="2" charset="-122"/>
              </a:rPr>
              <a:t>上海</a:t>
            </a:r>
            <a:r>
              <a:rPr lang="zh-CN" altLang="en-US" sz="1400" dirty="0" smtClean="0">
                <a:solidFill>
                  <a:srgbClr val="5F5F5F"/>
                </a:solidFill>
                <a:ea typeface="华文细黑" pitchFamily="2" charset="-122"/>
              </a:rPr>
              <a:t>：赠送</a:t>
            </a:r>
            <a:r>
              <a:rPr lang="en-US" altLang="zh-CN" sz="1400" dirty="0" smtClean="0">
                <a:solidFill>
                  <a:srgbClr val="5F5F5F"/>
                </a:solidFill>
                <a:ea typeface="华文细黑" pitchFamily="2" charset="-122"/>
              </a:rPr>
              <a:t>1500</a:t>
            </a:r>
            <a:r>
              <a:rPr lang="zh-CN" altLang="en-US" sz="1400" dirty="0" smtClean="0">
                <a:solidFill>
                  <a:srgbClr val="5F5F5F"/>
                </a:solidFill>
                <a:ea typeface="华文细黑" pitchFamily="2" charset="-122"/>
              </a:rPr>
              <a:t>元礼</a:t>
            </a:r>
            <a:r>
              <a:rPr lang="zh-CN" altLang="en-US" sz="1400" dirty="0">
                <a:solidFill>
                  <a:srgbClr val="5F5F5F"/>
                </a:solidFill>
                <a:ea typeface="华文细黑" pitchFamily="2" charset="-122"/>
              </a:rPr>
              <a:t>包</a:t>
            </a:r>
            <a:endParaRPr lang="en-US" altLang="zh-CN" sz="1400" dirty="0">
              <a:solidFill>
                <a:srgbClr val="5F5F5F"/>
              </a:solidFill>
              <a:ea typeface="华文细黑" pitchFamily="2" charset="-122"/>
            </a:endParaRPr>
          </a:p>
          <a:p>
            <a:pPr marL="179388" indent="-179388" algn="l">
              <a:defRPr/>
            </a:pPr>
            <a:r>
              <a:rPr lang="zh-CN" altLang="en-US" sz="1400" dirty="0">
                <a:solidFill>
                  <a:srgbClr val="5F5F5F"/>
                </a:solidFill>
                <a:ea typeface="华文细黑" pitchFamily="2" charset="-122"/>
              </a:rPr>
              <a:t>   </a:t>
            </a:r>
            <a:r>
              <a:rPr lang="zh-CN" altLang="en-US" sz="1400" dirty="0" smtClean="0">
                <a:solidFill>
                  <a:srgbClr val="5F5F5F"/>
                </a:solidFill>
                <a:ea typeface="华文细黑" pitchFamily="2" charset="-122"/>
              </a:rPr>
              <a:t> 广州：赠送</a:t>
            </a:r>
            <a:r>
              <a:rPr lang="en-US" altLang="zh-CN" sz="1400" dirty="0">
                <a:solidFill>
                  <a:srgbClr val="5F5F5F"/>
                </a:solidFill>
                <a:ea typeface="华文细黑" pitchFamily="2" charset="-122"/>
              </a:rPr>
              <a:t>3</a:t>
            </a:r>
            <a:r>
              <a:rPr lang="en-US" altLang="zh-CN" sz="1400" dirty="0" smtClean="0">
                <a:solidFill>
                  <a:srgbClr val="5F5F5F"/>
                </a:solidFill>
                <a:ea typeface="华文细黑" pitchFamily="2" charset="-122"/>
              </a:rPr>
              <a:t>000</a:t>
            </a:r>
            <a:r>
              <a:rPr lang="zh-CN" altLang="en-US" sz="1400" dirty="0">
                <a:solidFill>
                  <a:srgbClr val="5F5F5F"/>
                </a:solidFill>
                <a:ea typeface="华文细黑" pitchFamily="2" charset="-122"/>
              </a:rPr>
              <a:t>元礼包</a:t>
            </a:r>
            <a:endParaRPr lang="en-US" altLang="zh-CN" sz="1400" dirty="0">
              <a:solidFill>
                <a:srgbClr val="5F5F5F"/>
              </a:solidFill>
              <a:ea typeface="华文细黑" pitchFamily="2" charset="-122"/>
            </a:endParaRPr>
          </a:p>
        </p:txBody>
      </p:sp>
      <p:sp>
        <p:nvSpPr>
          <p:cNvPr id="22" name="矩形 21"/>
          <p:cNvSpPr/>
          <p:nvPr/>
        </p:nvSpPr>
        <p:spPr>
          <a:xfrm>
            <a:off x="500067" y="4923745"/>
            <a:ext cx="3063822" cy="1126462"/>
          </a:xfrm>
          <a:prstGeom prst="rect">
            <a:avLst/>
          </a:prstGeom>
          <a:noFill/>
          <a:ln>
            <a:noFill/>
          </a:ln>
        </p:spPr>
        <p:txBody>
          <a:bodyPr wrap="square">
            <a:spAutoFit/>
          </a:bodyPr>
          <a:lstStyle/>
          <a:p>
            <a:pPr marL="179388" indent="-179388" algn="l">
              <a:buFont typeface="Wingdings" pitchFamily="2" charset="2"/>
              <a:buChar char="n"/>
              <a:defRPr/>
            </a:pPr>
            <a:r>
              <a:rPr lang="en-US" altLang="zh-CN" sz="1400" dirty="0">
                <a:solidFill>
                  <a:srgbClr val="5F5F5F"/>
                </a:solidFill>
                <a:ea typeface="华文细黑" pitchFamily="2" charset="-122"/>
              </a:rPr>
              <a:t>6</a:t>
            </a:r>
            <a:r>
              <a:rPr lang="zh-CN" altLang="en-US" sz="1400" dirty="0" smtClean="0">
                <a:solidFill>
                  <a:srgbClr val="5F5F5F"/>
                </a:solidFill>
                <a:ea typeface="华文细黑" pitchFamily="2" charset="-122"/>
              </a:rPr>
              <a:t>月成交均价：</a:t>
            </a:r>
            <a:r>
              <a:rPr lang="en-US" altLang="zh-CN" sz="1400" dirty="0" smtClean="0">
                <a:solidFill>
                  <a:srgbClr val="5F5F5F"/>
                </a:solidFill>
                <a:ea typeface="华文细黑" pitchFamily="2" charset="-122"/>
              </a:rPr>
              <a:t>90,030</a:t>
            </a:r>
          </a:p>
          <a:p>
            <a:pPr marL="179388" indent="-179388" algn="l">
              <a:buFont typeface="Wingdings" pitchFamily="2" charset="2"/>
              <a:buChar char="n"/>
              <a:defRPr/>
            </a:pPr>
            <a:r>
              <a:rPr lang="en-US" altLang="zh-CN" sz="1400" dirty="0">
                <a:solidFill>
                  <a:srgbClr val="5F5F5F"/>
                </a:solidFill>
                <a:ea typeface="华文细黑" pitchFamily="2" charset="-122"/>
              </a:rPr>
              <a:t>6</a:t>
            </a:r>
            <a:r>
              <a:rPr lang="zh-CN" altLang="en-US" sz="1400" dirty="0" smtClean="0">
                <a:solidFill>
                  <a:srgbClr val="5F5F5F"/>
                </a:solidFill>
                <a:ea typeface="华文细黑" pitchFamily="2" charset="-122"/>
              </a:rPr>
              <a:t>月经销商利润率：</a:t>
            </a:r>
            <a:r>
              <a:rPr lang="en-US" altLang="zh-CN" sz="1400" dirty="0" smtClean="0">
                <a:solidFill>
                  <a:srgbClr val="5F5F5F"/>
                </a:solidFill>
                <a:ea typeface="华文细黑" pitchFamily="2" charset="-122"/>
              </a:rPr>
              <a:t>1.4%</a:t>
            </a:r>
            <a:r>
              <a:rPr lang="zh-CN" altLang="en-US" sz="1400" dirty="0" smtClean="0">
                <a:solidFill>
                  <a:srgbClr val="5F5F5F"/>
                </a:solidFill>
                <a:ea typeface="华文细黑" pitchFamily="2" charset="-122"/>
              </a:rPr>
              <a:t> </a:t>
            </a:r>
            <a:endParaRPr lang="en-US" altLang="zh-CN" sz="1400" dirty="0" smtClean="0">
              <a:solidFill>
                <a:srgbClr val="5F5F5F"/>
              </a:solidFill>
              <a:ea typeface="华文细黑" pitchFamily="2" charset="-122"/>
            </a:endParaRPr>
          </a:p>
          <a:p>
            <a:pPr marL="179388" indent="-179388" algn="l">
              <a:buFont typeface="Wingdings" pitchFamily="2" charset="2"/>
              <a:buChar char="n"/>
              <a:defRPr/>
            </a:pPr>
            <a:r>
              <a:rPr lang="en-US" altLang="zh-CN" sz="1400" dirty="0">
                <a:solidFill>
                  <a:srgbClr val="5F5F5F"/>
                </a:solidFill>
                <a:ea typeface="华文细黑" pitchFamily="2" charset="-122"/>
              </a:rPr>
              <a:t>6</a:t>
            </a:r>
            <a:r>
              <a:rPr lang="zh-CN" altLang="en-US" sz="1400" dirty="0" smtClean="0">
                <a:solidFill>
                  <a:srgbClr val="5F5F5F"/>
                </a:solidFill>
                <a:ea typeface="华文细黑" pitchFamily="2" charset="-122"/>
              </a:rPr>
              <a:t>月主要城市促销活动：</a:t>
            </a:r>
            <a:endParaRPr lang="en-US" altLang="zh-CN" sz="1400" dirty="0" smtClean="0">
              <a:solidFill>
                <a:srgbClr val="5F5F5F"/>
              </a:solidFill>
              <a:ea typeface="华文细黑" pitchFamily="2" charset="-122"/>
            </a:endParaRPr>
          </a:p>
          <a:p>
            <a:pPr marL="179388" indent="-179388" algn="l">
              <a:defRPr/>
            </a:pPr>
            <a:r>
              <a:rPr lang="en-US" altLang="zh-CN" sz="1400" dirty="0" smtClean="0">
                <a:solidFill>
                  <a:srgbClr val="5F5F5F"/>
                </a:solidFill>
                <a:ea typeface="华文细黑" pitchFamily="2" charset="-122"/>
              </a:rPr>
              <a:t>     </a:t>
            </a:r>
            <a:r>
              <a:rPr lang="zh-CN" altLang="en-US" sz="1400" dirty="0" smtClean="0">
                <a:solidFill>
                  <a:srgbClr val="5F5F5F"/>
                </a:solidFill>
                <a:ea typeface="华文细黑" pitchFamily="2" charset="-122"/>
              </a:rPr>
              <a:t>合肥：赠送</a:t>
            </a:r>
            <a:r>
              <a:rPr lang="en-US" altLang="zh-CN" sz="1400" dirty="0" smtClean="0">
                <a:solidFill>
                  <a:srgbClr val="5F5F5F"/>
                </a:solidFill>
                <a:ea typeface="华文细黑" pitchFamily="2" charset="-122"/>
              </a:rPr>
              <a:t>2200</a:t>
            </a:r>
            <a:r>
              <a:rPr lang="zh-CN" altLang="en-US" sz="1400" dirty="0" smtClean="0">
                <a:solidFill>
                  <a:srgbClr val="5F5F5F"/>
                </a:solidFill>
                <a:ea typeface="华文细黑" pitchFamily="2" charset="-122"/>
              </a:rPr>
              <a:t>元礼</a:t>
            </a:r>
            <a:r>
              <a:rPr lang="zh-CN" altLang="en-US" sz="1400" dirty="0">
                <a:solidFill>
                  <a:srgbClr val="5F5F5F"/>
                </a:solidFill>
                <a:ea typeface="华文细黑" pitchFamily="2" charset="-122"/>
              </a:rPr>
              <a:t>包</a:t>
            </a:r>
            <a:endParaRPr lang="en-US" altLang="zh-CN" sz="1400" dirty="0">
              <a:solidFill>
                <a:srgbClr val="5F5F5F"/>
              </a:solidFill>
              <a:ea typeface="华文细黑" pitchFamily="2" charset="-122"/>
            </a:endParaRPr>
          </a:p>
          <a:p>
            <a:pPr marL="179388" indent="-179388" algn="l">
              <a:defRPr/>
            </a:pPr>
            <a:r>
              <a:rPr lang="en-US" altLang="zh-CN" sz="1400" dirty="0">
                <a:solidFill>
                  <a:srgbClr val="5F5F5F"/>
                </a:solidFill>
                <a:ea typeface="华文细黑" pitchFamily="2" charset="-122"/>
              </a:rPr>
              <a:t> </a:t>
            </a:r>
            <a:r>
              <a:rPr lang="en-US" altLang="zh-CN" sz="1400" dirty="0" smtClean="0">
                <a:solidFill>
                  <a:srgbClr val="5F5F5F"/>
                </a:solidFill>
                <a:ea typeface="华文细黑" pitchFamily="2" charset="-122"/>
              </a:rPr>
              <a:t>    </a:t>
            </a:r>
            <a:r>
              <a:rPr lang="zh-CN" altLang="en-US" sz="1400" dirty="0" smtClean="0">
                <a:solidFill>
                  <a:srgbClr val="5F5F5F"/>
                </a:solidFill>
                <a:ea typeface="华文细黑" pitchFamily="2" charset="-122"/>
              </a:rPr>
              <a:t>广州：赠送</a:t>
            </a:r>
            <a:r>
              <a:rPr lang="en-US" altLang="zh-CN" sz="1400" dirty="0" smtClean="0">
                <a:solidFill>
                  <a:srgbClr val="5F5F5F"/>
                </a:solidFill>
                <a:ea typeface="华文细黑" pitchFamily="2" charset="-122"/>
              </a:rPr>
              <a:t>3880</a:t>
            </a:r>
            <a:r>
              <a:rPr lang="zh-CN" altLang="en-US" sz="1400" dirty="0">
                <a:solidFill>
                  <a:srgbClr val="5F5F5F"/>
                </a:solidFill>
                <a:ea typeface="华文细黑" pitchFamily="2" charset="-122"/>
              </a:rPr>
              <a:t>元礼包</a:t>
            </a:r>
          </a:p>
        </p:txBody>
      </p:sp>
    </p:spTree>
    <p:extLst>
      <p:ext uri="{BB962C8B-B14F-4D97-AF65-F5344CB8AC3E}">
        <p14:creationId xmlns:p14="http://schemas.microsoft.com/office/powerpoint/2010/main" val="287568638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对象 5" hidden="1"/>
          <p:cNvGraphicFramePr>
            <a:graphicFrameLocks noChangeAspect="1"/>
          </p:cNvGraphicFramePr>
          <p:nvPr>
            <p:custDataLst>
              <p:tags r:id="rId2"/>
            </p:custDataLst>
            <p:extLst>
              <p:ext uri="{D42A27DB-BD31-4B8C-83A1-F6EECF244321}">
                <p14:modId xmlns:p14="http://schemas.microsoft.com/office/powerpoint/2010/main" val="721216926"/>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45367" name="think-cell Slide" r:id="rId14" imgW="270" imgH="270" progId="">
                  <p:embed/>
                </p:oleObj>
              </mc:Choice>
              <mc:Fallback>
                <p:oleObj name="think-cell Slide" r:id="rId14" imgW="270" imgH="270" progId="">
                  <p:embed/>
                  <p:pic>
                    <p:nvPicPr>
                      <p:cNvPr id="0" name="Picture 2023"/>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7659" name="灯片编号占位符 21"/>
          <p:cNvSpPr>
            <a:spLocks noGrp="1"/>
          </p:cNvSpPr>
          <p:nvPr>
            <p:ph type="sldNum" sz="quarter" idx="12"/>
            <p:custDataLst>
              <p:tags r:id="rId3"/>
            </p:custDataLst>
          </p:nvPr>
        </p:nvSpPr>
        <p:spPr bwMode="auto">
          <a:noFill/>
          <a:ln>
            <a:miter lim="800000"/>
            <a:headEnd/>
            <a:tailEnd/>
          </a:ln>
        </p:spPr>
        <p:txBody>
          <a:bodyPr vert="horz" wrap="square" lIns="91440" tIns="45720" rIns="91440" bIns="45720" numCol="1" anchorCtr="0" compatLnSpc="1">
            <a:prstTxWarp prst="textNoShape">
              <a:avLst/>
            </a:prstTxWarp>
          </a:bodyPr>
          <a:lstStyle/>
          <a:p>
            <a:fld id="{758005A3-811E-47C3-8625-DFA2678B152B}" type="slidenum">
              <a:rPr lang="zh-CN" altLang="en-US" smtClean="0"/>
              <a:pPr/>
              <a:t>22</a:t>
            </a:fld>
            <a:endParaRPr lang="zh-CN" altLang="en-US" smtClean="0"/>
          </a:p>
        </p:txBody>
      </p:sp>
      <p:sp>
        <p:nvSpPr>
          <p:cNvPr id="2" name="标题 1"/>
          <p:cNvSpPr>
            <a:spLocks noGrp="1"/>
          </p:cNvSpPr>
          <p:nvPr>
            <p:ph type="title" idx="4294967295"/>
            <p:custDataLst>
              <p:tags r:id="rId4"/>
            </p:custDataLst>
          </p:nvPr>
        </p:nvSpPr>
        <p:spPr>
          <a:xfrm>
            <a:off x="1187624" y="296652"/>
            <a:ext cx="5531091" cy="432011"/>
          </a:xfrm>
          <a:prstGeom prst="rect">
            <a:avLst/>
          </a:prstGeom>
          <a:noFill/>
        </p:spPr>
        <p:txBody>
          <a:bodyPr/>
          <a:lstStyle/>
          <a:p>
            <a:pPr>
              <a:defRPr/>
            </a:pPr>
            <a:r>
              <a:rPr lang="en-US" altLang="zh-CN" b="1" dirty="0" smtClean="0">
                <a:solidFill>
                  <a:srgbClr val="075A77"/>
                </a:solidFill>
                <a:latin typeface="+mn-ea"/>
                <a:ea typeface="+mn-ea"/>
              </a:rPr>
              <a:t>2016 </a:t>
            </a:r>
            <a:r>
              <a:rPr lang="en-US" altLang="zh-CN" b="1" dirty="0">
                <a:solidFill>
                  <a:srgbClr val="075A77"/>
                </a:solidFill>
                <a:latin typeface="+mn-ea"/>
                <a:ea typeface="+mn-ea"/>
              </a:rPr>
              <a:t>GAIN· A</a:t>
            </a:r>
            <a:r>
              <a:rPr lang="zh-CN" altLang="en-US" b="1" dirty="0">
                <a:solidFill>
                  <a:srgbClr val="075A77"/>
                </a:solidFill>
                <a:latin typeface="+mn-ea"/>
                <a:ea typeface="+mn-ea"/>
              </a:rPr>
              <a:t>级价格变化指数</a:t>
            </a:r>
            <a:r>
              <a:rPr lang="en-US" altLang="zh-CN" b="1" dirty="0" smtClean="0">
                <a:solidFill>
                  <a:srgbClr val="075A77"/>
                </a:solidFill>
                <a:latin typeface="+mn-ea"/>
                <a:ea typeface="+mn-ea"/>
              </a:rPr>
              <a:t>—6</a:t>
            </a:r>
            <a:r>
              <a:rPr lang="zh-CN" altLang="en-US" b="1" dirty="0" smtClean="0">
                <a:solidFill>
                  <a:srgbClr val="075A77"/>
                </a:solidFill>
                <a:latin typeface="+mn-ea"/>
                <a:ea typeface="+mn-ea"/>
              </a:rPr>
              <a:t>月</a:t>
            </a:r>
            <a:endParaRPr lang="zh-CN" altLang="en-US" b="1" dirty="0">
              <a:solidFill>
                <a:srgbClr val="075A77"/>
              </a:solidFill>
              <a:latin typeface="+mn-ea"/>
              <a:ea typeface="+mn-ea"/>
            </a:endParaRPr>
          </a:p>
        </p:txBody>
      </p:sp>
      <p:sp>
        <p:nvSpPr>
          <p:cNvPr id="34" name="TextBox 33"/>
          <p:cNvSpPr txBox="1"/>
          <p:nvPr>
            <p:custDataLst>
              <p:tags r:id="rId5"/>
            </p:custDataLst>
          </p:nvPr>
        </p:nvSpPr>
        <p:spPr>
          <a:xfrm>
            <a:off x="395536" y="6322144"/>
            <a:ext cx="1319212" cy="203200"/>
          </a:xfrm>
          <a:prstGeom prst="rect">
            <a:avLst/>
          </a:prstGeom>
          <a:noFill/>
        </p:spPr>
        <p:txBody>
          <a:bodyPr>
            <a:spAutoFit/>
          </a:bodyPr>
          <a:lstStyle/>
          <a:p>
            <a:pPr eaLnBrk="0" hangingPunct="0">
              <a:lnSpc>
                <a:spcPct val="80000"/>
              </a:lnSpc>
              <a:spcBef>
                <a:spcPct val="20000"/>
              </a:spcBef>
              <a:buFont typeface="Arial" charset="0"/>
              <a:buNone/>
              <a:defRPr/>
            </a:pPr>
            <a:r>
              <a:rPr lang="zh-CN" altLang="en-US" sz="900" dirty="0">
                <a:latin typeface="+mn-lt"/>
                <a:ea typeface="华文细黑" pitchFamily="2" charset="-122"/>
              </a:rPr>
              <a:t>注</a:t>
            </a:r>
            <a:r>
              <a:rPr lang="zh-CN" altLang="en-US" sz="900" dirty="0" smtClean="0">
                <a:latin typeface="+mn-lt"/>
                <a:ea typeface="华文细黑" pitchFamily="2" charset="-122"/>
              </a:rPr>
              <a:t>：基期为上年</a:t>
            </a:r>
            <a:r>
              <a:rPr lang="en-US" altLang="zh-CN" sz="900" dirty="0" smtClean="0">
                <a:latin typeface="+mn-lt"/>
                <a:ea typeface="华文细黑" pitchFamily="2" charset="-122"/>
              </a:rPr>
              <a:t>12</a:t>
            </a:r>
            <a:r>
              <a:rPr lang="zh-CN" altLang="en-US" sz="900" dirty="0" smtClean="0">
                <a:latin typeface="+mn-lt"/>
                <a:ea typeface="华文细黑" pitchFamily="2" charset="-122"/>
              </a:rPr>
              <a:t>月</a:t>
            </a:r>
            <a:endParaRPr lang="zh-CN" altLang="en-US" sz="900" dirty="0">
              <a:latin typeface="+mn-lt"/>
              <a:ea typeface="华文细黑" pitchFamily="2" charset="-122"/>
            </a:endParaRPr>
          </a:p>
        </p:txBody>
      </p:sp>
      <p:grpSp>
        <p:nvGrpSpPr>
          <p:cNvPr id="5" name="组合 46"/>
          <p:cNvGrpSpPr>
            <a:grpSpLocks/>
          </p:cNvGrpSpPr>
          <p:nvPr>
            <p:custDataLst>
              <p:tags r:id="rId6"/>
            </p:custDataLst>
          </p:nvPr>
        </p:nvGrpSpPr>
        <p:grpSpPr bwMode="auto">
          <a:xfrm>
            <a:off x="2410240" y="3153792"/>
            <a:ext cx="4308475" cy="358706"/>
            <a:chOff x="2330450" y="2103438"/>
            <a:chExt cx="4308475" cy="358706"/>
          </a:xfrm>
          <a:solidFill>
            <a:srgbClr val="275C9D"/>
          </a:solidFill>
        </p:grpSpPr>
        <p:sp>
          <p:nvSpPr>
            <p:cNvPr id="49"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50" name="Text Box 10"/>
            <p:cNvSpPr txBox="1">
              <a:spLocks noChangeArrowheads="1"/>
            </p:cNvSpPr>
            <p:nvPr/>
          </p:nvSpPr>
          <p:spPr bwMode="auto">
            <a:xfrm>
              <a:off x="2544763" y="2108201"/>
              <a:ext cx="3924300" cy="353943"/>
            </a:xfrm>
            <a:prstGeom prst="rect">
              <a:avLst/>
            </a:prstGeom>
            <a:grpFill/>
            <a:ln w="12700" algn="ctr">
              <a:noFill/>
              <a:miter lim="800000"/>
              <a:headEnd/>
              <a:tailEnd/>
            </a:ln>
          </p:spPr>
          <p:txBody>
            <a:bodyPr>
              <a:spAutoFit/>
            </a:bodyPr>
            <a:lstStyle/>
            <a:p>
              <a:pPr algn="ctr" fontAlgn="auto">
                <a:spcBef>
                  <a:spcPct val="50000"/>
                </a:spcBef>
                <a:spcAft>
                  <a:spcPts val="0"/>
                </a:spcAft>
                <a:defRPr/>
              </a:pPr>
              <a:r>
                <a:rPr lang="en-US" altLang="zh-CN" sz="1700" b="1" kern="0" dirty="0">
                  <a:solidFill>
                    <a:srgbClr val="FFFFFF"/>
                  </a:solidFill>
                  <a:ea typeface="华文细黑" pitchFamily="2" charset="-122"/>
                </a:rPr>
                <a:t>GAIN</a:t>
              </a:r>
              <a:r>
                <a:rPr lang="en-US" altLang="zh-CN" sz="1700" b="1" kern="0">
                  <a:solidFill>
                    <a:srgbClr val="FFFFFF"/>
                  </a:solidFill>
                  <a:ea typeface="华文细黑" pitchFamily="2" charset="-122"/>
                </a:rPr>
                <a:t>·</a:t>
              </a:r>
              <a:r>
                <a:rPr lang="zh-CN" altLang="en-US" sz="1700" b="1" kern="0" smtClean="0">
                  <a:solidFill>
                    <a:srgbClr val="FFFFFF"/>
                  </a:solidFill>
                  <a:ea typeface="华文细黑" pitchFamily="2" charset="-122"/>
                </a:rPr>
                <a:t>月度价格变化指数</a:t>
              </a:r>
              <a:r>
                <a:rPr lang="en-US" altLang="zh-CN" sz="1700" b="1" kern="0">
                  <a:solidFill>
                    <a:srgbClr val="FFFFFF"/>
                  </a:solidFill>
                  <a:ea typeface="华文细黑" pitchFamily="2" charset="-122"/>
                </a:rPr>
                <a:t>-</a:t>
              </a:r>
              <a:r>
                <a:rPr lang="en-US" altLang="zh-CN" sz="1700" b="1" kern="0" smtClean="0">
                  <a:solidFill>
                    <a:srgbClr val="FFFFFF"/>
                  </a:solidFill>
                  <a:ea typeface="华文细黑" pitchFamily="2" charset="-122"/>
                </a:rPr>
                <a:t>A</a:t>
              </a:r>
              <a:r>
                <a:rPr lang="zh-CN" altLang="en-US" sz="1700" b="1" kern="0" smtClean="0">
                  <a:solidFill>
                    <a:srgbClr val="FFFFFF"/>
                  </a:solidFill>
                  <a:ea typeface="华文细黑" pitchFamily="2" charset="-122"/>
                </a:rPr>
                <a:t>级</a:t>
              </a:r>
              <a:endParaRPr lang="zh-HK" altLang="en-US" sz="1700" b="1" kern="0" dirty="0">
                <a:solidFill>
                  <a:srgbClr val="FFFFFF"/>
                </a:solidFill>
                <a:ea typeface="华文细黑" pitchFamily="2" charset="-122"/>
              </a:endParaRPr>
            </a:p>
          </p:txBody>
        </p:sp>
      </p:grpSp>
      <p:sp>
        <p:nvSpPr>
          <p:cNvPr id="51" name="AutoShape 66"/>
          <p:cNvSpPr>
            <a:spLocks noChangeArrowheads="1"/>
          </p:cNvSpPr>
          <p:nvPr>
            <p:custDataLst>
              <p:tags r:id="rId7"/>
            </p:custDataLst>
          </p:nvPr>
        </p:nvSpPr>
        <p:spPr bwMode="auto">
          <a:xfrm>
            <a:off x="8316417" y="3948068"/>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52" name="AutoShape 67"/>
          <p:cNvSpPr>
            <a:spLocks noChangeArrowheads="1"/>
          </p:cNvSpPr>
          <p:nvPr>
            <p:custDataLst>
              <p:tags r:id="rId8"/>
            </p:custDataLst>
          </p:nvPr>
        </p:nvSpPr>
        <p:spPr bwMode="auto">
          <a:xfrm rot="10800000">
            <a:off x="8316417" y="5065668"/>
            <a:ext cx="250825" cy="900112"/>
          </a:xfrm>
          <a:prstGeom prst="upArrow">
            <a:avLst>
              <a:gd name="adj1" fmla="val 50000"/>
              <a:gd name="adj2" fmla="val 89715"/>
            </a:avLst>
          </a:prstGeom>
          <a:solidFill>
            <a:srgbClr val="BFBFBF"/>
          </a:solidFill>
          <a:ln>
            <a:solidFill>
              <a:srgbClr val="BFBFBF"/>
            </a:solid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53" name="Text Box 68"/>
          <p:cNvSpPr txBox="1">
            <a:spLocks noChangeArrowheads="1"/>
          </p:cNvSpPr>
          <p:nvPr>
            <p:custDataLst>
              <p:tags r:id="rId9"/>
            </p:custDataLst>
          </p:nvPr>
        </p:nvSpPr>
        <p:spPr bwMode="auto">
          <a:xfrm>
            <a:off x="8527554" y="3905205"/>
            <a:ext cx="334963" cy="947738"/>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均价上升</a:t>
            </a:r>
          </a:p>
        </p:txBody>
      </p:sp>
      <p:sp>
        <p:nvSpPr>
          <p:cNvPr id="54" name="Text Box 69"/>
          <p:cNvSpPr txBox="1">
            <a:spLocks noChangeArrowheads="1"/>
          </p:cNvSpPr>
          <p:nvPr>
            <p:custDataLst>
              <p:tags r:id="rId10"/>
            </p:custDataLst>
          </p:nvPr>
        </p:nvSpPr>
        <p:spPr bwMode="auto">
          <a:xfrm>
            <a:off x="8524379" y="4910093"/>
            <a:ext cx="334963" cy="1109662"/>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均价下降</a:t>
            </a:r>
          </a:p>
        </p:txBody>
      </p:sp>
      <p:sp>
        <p:nvSpPr>
          <p:cNvPr id="14" name="内容占位符 2"/>
          <p:cNvSpPr txBox="1">
            <a:spLocks/>
          </p:cNvSpPr>
          <p:nvPr>
            <p:custDataLst>
              <p:tags r:id="rId11"/>
            </p:custDataLst>
          </p:nvPr>
        </p:nvSpPr>
        <p:spPr>
          <a:xfrm>
            <a:off x="395288" y="836613"/>
            <a:ext cx="8353425" cy="1920875"/>
          </a:xfrm>
          <a:prstGeom prst="rect">
            <a:avLst/>
          </a:prstGeom>
        </p:spPr>
        <p:txBody>
          <a:bodyPr/>
          <a:lstStyle>
            <a:lvl1pPr marL="342900" indent="-342900" algn="l" rtl="0" eaLnBrk="1" fontAlgn="base" hangingPunct="1">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000" indent="-342000">
              <a:lnSpc>
                <a:spcPts val="1800"/>
              </a:lnSpc>
              <a:spcBef>
                <a:spcPts val="0"/>
              </a:spcBef>
              <a:spcAft>
                <a:spcPts val="600"/>
              </a:spcAft>
              <a:buClr>
                <a:srgbClr val="275C9D"/>
              </a:buClr>
              <a:buFont typeface="Wingdings" pitchFamily="2" charset="2"/>
              <a:buChar char="n"/>
              <a:defRPr/>
            </a:pPr>
            <a:r>
              <a:rPr lang="en-US" altLang="zh-CN" sz="1600" b="1" dirty="0" smtClean="0">
                <a:latin typeface="+mj-lt"/>
              </a:rPr>
              <a:t>2016 GAIN·6</a:t>
            </a:r>
            <a:r>
              <a:rPr lang="zh-CN" altLang="en-US" sz="1600" b="1" dirty="0" smtClean="0">
                <a:latin typeface="+mj-lt"/>
              </a:rPr>
              <a:t>月</a:t>
            </a:r>
            <a:r>
              <a:rPr lang="en-US" altLang="zh-CN" sz="1600" b="1" dirty="0" smtClean="0">
                <a:latin typeface="+mj-lt"/>
              </a:rPr>
              <a:t>A</a:t>
            </a:r>
            <a:r>
              <a:rPr lang="zh-CN" altLang="en-US" sz="1600" b="1" dirty="0" smtClean="0">
                <a:latin typeface="+mj-lt"/>
              </a:rPr>
              <a:t>级市场价格变化指数为</a:t>
            </a:r>
            <a:r>
              <a:rPr lang="en-US" altLang="zh-CN" sz="1600" b="1" dirty="0" smtClean="0">
                <a:latin typeface="+mj-lt"/>
              </a:rPr>
              <a:t>-1.07</a:t>
            </a:r>
            <a:r>
              <a:rPr lang="zh-CN" altLang="en-US" sz="1600" b="1" dirty="0" smtClean="0">
                <a:latin typeface="+mj-lt"/>
              </a:rPr>
              <a:t>，环比上升</a:t>
            </a:r>
            <a:r>
              <a:rPr lang="en-US" altLang="zh-CN" sz="1600" b="1" dirty="0" smtClean="0">
                <a:latin typeface="+mj-lt"/>
              </a:rPr>
              <a:t>0.6%</a:t>
            </a:r>
            <a:r>
              <a:rPr lang="zh-CN" altLang="en-US" sz="1600" b="1" dirty="0" smtClean="0">
                <a:latin typeface="+mj-lt"/>
              </a:rPr>
              <a:t>，市场均价从</a:t>
            </a:r>
            <a:r>
              <a:rPr lang="en-US" altLang="zh-CN" sz="1600" b="1" dirty="0" smtClean="0"/>
              <a:t>10.09</a:t>
            </a:r>
            <a:r>
              <a:rPr lang="zh-CN" altLang="en-US" sz="1600" b="1" dirty="0" smtClean="0">
                <a:latin typeface="+mj-lt"/>
              </a:rPr>
              <a:t>万增加至</a:t>
            </a:r>
            <a:r>
              <a:rPr lang="en-US" altLang="zh-CN" sz="1600" b="1" dirty="0" smtClean="0">
                <a:latin typeface="+mj-lt"/>
              </a:rPr>
              <a:t>10.15</a:t>
            </a:r>
            <a:r>
              <a:rPr lang="zh-CN" altLang="en-US" sz="1600" b="1" dirty="0" smtClean="0">
                <a:latin typeface="+mj-lt"/>
              </a:rPr>
              <a:t>万。</a:t>
            </a:r>
          </a:p>
          <a:p>
            <a:pPr marL="342000" lvl="1" indent="-342000">
              <a:lnSpc>
                <a:spcPts val="2000"/>
              </a:lnSpc>
              <a:spcBef>
                <a:spcPts val="0"/>
              </a:spcBef>
              <a:spcAft>
                <a:spcPts val="600"/>
              </a:spcAft>
              <a:buFont typeface="Wingdings" pitchFamily="2" charset="2"/>
              <a:buChar char="Ø"/>
              <a:defRPr/>
            </a:pPr>
            <a:r>
              <a:rPr lang="zh-CN" altLang="en-US" sz="1400" dirty="0"/>
              <a:t>本月</a:t>
            </a:r>
            <a:r>
              <a:rPr lang="en-US" altLang="zh-CN" sz="1400" dirty="0" smtClean="0"/>
              <a:t>A</a:t>
            </a:r>
            <a:r>
              <a:rPr lang="zh-CN" altLang="en-US" sz="1400" dirty="0" smtClean="0"/>
              <a:t>级别市场</a:t>
            </a:r>
            <a:r>
              <a:rPr lang="zh-CN" altLang="en-US" sz="1400" dirty="0"/>
              <a:t>整体成交</a:t>
            </a:r>
            <a:r>
              <a:rPr lang="zh-CN" altLang="en-US" sz="1400" dirty="0" smtClean="0"/>
              <a:t>价格</a:t>
            </a:r>
            <a:r>
              <a:rPr lang="zh-CN" altLang="en-US" sz="1400" dirty="0"/>
              <a:t>上涨</a:t>
            </a:r>
            <a:r>
              <a:rPr lang="zh-CN" altLang="en-US" sz="1400" dirty="0" smtClean="0"/>
              <a:t>，主要受权重车型宝来、悦动的影响。</a:t>
            </a:r>
            <a:endParaRPr lang="en-US" altLang="zh-CN" sz="1400" dirty="0" smtClean="0"/>
          </a:p>
          <a:p>
            <a:pPr marL="342000" lvl="1" indent="-342000">
              <a:lnSpc>
                <a:spcPts val="2000"/>
              </a:lnSpc>
              <a:spcBef>
                <a:spcPts val="0"/>
              </a:spcBef>
              <a:spcAft>
                <a:spcPts val="600"/>
              </a:spcAft>
              <a:buFont typeface="Wingdings" pitchFamily="2" charset="2"/>
              <a:buChar char="Ø"/>
              <a:defRPr/>
            </a:pPr>
            <a:r>
              <a:rPr lang="zh-CN" altLang="en-US" sz="1400" dirty="0" smtClean="0"/>
              <a:t>本月</a:t>
            </a:r>
            <a:r>
              <a:rPr lang="zh-CN" altLang="en-US" sz="1400" dirty="0"/>
              <a:t>权重车型宝来、悦</a:t>
            </a:r>
            <a:r>
              <a:rPr lang="zh-CN" altLang="en-US" sz="1400" dirty="0" smtClean="0"/>
              <a:t>动权重出现小幅</a:t>
            </a:r>
            <a:r>
              <a:rPr lang="zh-CN" altLang="en-US" sz="1400" dirty="0"/>
              <a:t>的增长，市场</a:t>
            </a:r>
            <a:r>
              <a:rPr lang="zh-CN" altLang="en-US" sz="1400" dirty="0" smtClean="0"/>
              <a:t>份额提升，影响</a:t>
            </a:r>
            <a:r>
              <a:rPr lang="en-US" altLang="zh-CN" sz="1400" dirty="0" smtClean="0"/>
              <a:t>A</a:t>
            </a:r>
            <a:r>
              <a:rPr lang="zh-CN" altLang="en-US" sz="1400" dirty="0" smtClean="0"/>
              <a:t>级市场价格</a:t>
            </a:r>
            <a:r>
              <a:rPr lang="zh-CN" altLang="en-US" sz="1400" dirty="0"/>
              <a:t>变化</a:t>
            </a:r>
            <a:r>
              <a:rPr lang="zh-CN" altLang="en-US" sz="1400" dirty="0" smtClean="0"/>
              <a:t>指数，加之上月多</a:t>
            </a:r>
            <a:r>
              <a:rPr lang="zh-CN" altLang="en-US" sz="1400" dirty="0"/>
              <a:t>款新车上市</a:t>
            </a:r>
            <a:r>
              <a:rPr lang="zh-CN" altLang="en-US" sz="1400" dirty="0" smtClean="0"/>
              <a:t>，新款</a:t>
            </a:r>
            <a:r>
              <a:rPr lang="zh-CN" altLang="en-US" sz="1400" dirty="0"/>
              <a:t>车型价格相对</a:t>
            </a:r>
            <a:r>
              <a:rPr lang="zh-CN" altLang="en-US" sz="1400" dirty="0" smtClean="0"/>
              <a:t>较高，故本月整体均价小幅走高。</a:t>
            </a:r>
            <a:endParaRPr lang="en-US" altLang="zh-CN" sz="1400" dirty="0" smtClean="0"/>
          </a:p>
        </p:txBody>
      </p:sp>
      <p:graphicFrame>
        <p:nvGraphicFramePr>
          <p:cNvPr id="15" name="Object 4"/>
          <p:cNvGraphicFramePr>
            <a:graphicFrameLocks noChangeAspect="1"/>
          </p:cNvGraphicFramePr>
          <p:nvPr>
            <p:custDataLst>
              <p:tags r:id="rId12"/>
            </p:custDataLst>
            <p:extLst>
              <p:ext uri="{D42A27DB-BD31-4B8C-83A1-F6EECF244321}">
                <p14:modId xmlns:p14="http://schemas.microsoft.com/office/powerpoint/2010/main" val="3573359434"/>
              </p:ext>
            </p:extLst>
          </p:nvPr>
        </p:nvGraphicFramePr>
        <p:xfrm>
          <a:off x="395287" y="3506217"/>
          <a:ext cx="8005443" cy="2899300"/>
        </p:xfrm>
        <a:graphic>
          <a:graphicData uri="http://schemas.openxmlformats.org/drawingml/2006/chart">
            <c:chart xmlns:c="http://schemas.openxmlformats.org/drawingml/2006/chart" xmlns:r="http://schemas.openxmlformats.org/officeDocument/2006/relationships" r:id="rId16"/>
          </a:graphicData>
        </a:graphic>
      </p:graphicFrame>
    </p:spTree>
    <p:extLst>
      <p:ext uri="{BB962C8B-B14F-4D97-AF65-F5344CB8AC3E}">
        <p14:creationId xmlns:p14="http://schemas.microsoft.com/office/powerpoint/2010/main" val="53735297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对象 5" hidden="1"/>
          <p:cNvGraphicFramePr>
            <a:graphicFrameLocks noChangeAspect="1"/>
          </p:cNvGraphicFramePr>
          <p:nvPr>
            <p:custDataLst>
              <p:tags r:id="rId2"/>
            </p:custDataLst>
            <p:extLst>
              <p:ext uri="{D42A27DB-BD31-4B8C-83A1-F6EECF244321}">
                <p14:modId xmlns:p14="http://schemas.microsoft.com/office/powerpoint/2010/main" val="1209472786"/>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48437" name="think-cell Slide" r:id="rId15" imgW="270" imgH="270" progId="">
                  <p:embed/>
                </p:oleObj>
              </mc:Choice>
              <mc:Fallback>
                <p:oleObj name="think-cell Slide" r:id="rId15" imgW="270" imgH="270" progId="">
                  <p:embed/>
                  <p:pic>
                    <p:nvPicPr>
                      <p:cNvPr id="0" name="Picture 2020"/>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0" name="Object 4"/>
          <p:cNvGraphicFramePr>
            <a:graphicFrameLocks noChangeAspect="1"/>
          </p:cNvGraphicFramePr>
          <p:nvPr>
            <p:custDataLst>
              <p:tags r:id="rId3"/>
            </p:custDataLst>
            <p:extLst>
              <p:ext uri="{D42A27DB-BD31-4B8C-83A1-F6EECF244321}">
                <p14:modId xmlns:p14="http://schemas.microsoft.com/office/powerpoint/2010/main" val="3018413088"/>
              </p:ext>
            </p:extLst>
          </p:nvPr>
        </p:nvGraphicFramePr>
        <p:xfrm>
          <a:off x="385920" y="3506092"/>
          <a:ext cx="8064500" cy="2888357"/>
        </p:xfrm>
        <a:graphic>
          <a:graphicData uri="http://schemas.openxmlformats.org/drawingml/2006/chart">
            <c:chart xmlns:c="http://schemas.openxmlformats.org/drawingml/2006/chart" xmlns:r="http://schemas.openxmlformats.org/officeDocument/2006/relationships" r:id="rId17"/>
          </a:graphicData>
        </a:graphic>
      </p:graphicFrame>
      <p:sp>
        <p:nvSpPr>
          <p:cNvPr id="28683" name="灯片编号占位符 21"/>
          <p:cNvSpPr>
            <a:spLocks noGrp="1"/>
          </p:cNvSpPr>
          <p:nvPr>
            <p:ph type="sldNum" sz="quarter" idx="12"/>
            <p:custDataLst>
              <p:tags r:id="rId4"/>
            </p:custDataLst>
          </p:nvPr>
        </p:nvSpPr>
        <p:spPr bwMode="auto">
          <a:noFill/>
          <a:ln>
            <a:miter lim="800000"/>
            <a:headEnd/>
            <a:tailEnd/>
          </a:ln>
        </p:spPr>
        <p:txBody>
          <a:bodyPr vert="horz" wrap="square" lIns="91440" tIns="45720" rIns="91440" bIns="45720" numCol="1" anchorCtr="0" compatLnSpc="1">
            <a:prstTxWarp prst="textNoShape">
              <a:avLst/>
            </a:prstTxWarp>
          </a:bodyPr>
          <a:lstStyle/>
          <a:p>
            <a:fld id="{C20B3698-1B9C-4548-B7E3-B2946E26558A}" type="slidenum">
              <a:rPr lang="zh-CN" altLang="en-US" smtClean="0"/>
              <a:pPr/>
              <a:t>23</a:t>
            </a:fld>
            <a:endParaRPr lang="zh-CN" altLang="en-US" smtClean="0"/>
          </a:p>
        </p:txBody>
      </p:sp>
      <p:sp>
        <p:nvSpPr>
          <p:cNvPr id="2" name="标题 1"/>
          <p:cNvSpPr>
            <a:spLocks noGrp="1"/>
          </p:cNvSpPr>
          <p:nvPr>
            <p:ph type="title" idx="4294967295"/>
            <p:custDataLst>
              <p:tags r:id="rId5"/>
            </p:custDataLst>
          </p:nvPr>
        </p:nvSpPr>
        <p:spPr>
          <a:xfrm>
            <a:off x="1202940" y="296652"/>
            <a:ext cx="5637312" cy="432011"/>
          </a:xfrm>
          <a:prstGeom prst="rect">
            <a:avLst/>
          </a:prstGeom>
          <a:noFill/>
        </p:spPr>
        <p:txBody>
          <a:bodyPr/>
          <a:lstStyle/>
          <a:p>
            <a:pPr>
              <a:defRPr/>
            </a:pPr>
            <a:r>
              <a:rPr lang="en-US" altLang="zh-CN" b="1" dirty="0" smtClean="0">
                <a:solidFill>
                  <a:srgbClr val="075A77"/>
                </a:solidFill>
                <a:latin typeface="+mn-ea"/>
                <a:ea typeface="+mn-ea"/>
              </a:rPr>
              <a:t>2016 </a:t>
            </a:r>
            <a:r>
              <a:rPr lang="en-US" altLang="zh-CN" b="1" dirty="0">
                <a:solidFill>
                  <a:srgbClr val="075A77"/>
                </a:solidFill>
                <a:latin typeface="+mn-ea"/>
                <a:ea typeface="+mn-ea"/>
              </a:rPr>
              <a:t>GAIN· A</a:t>
            </a:r>
            <a:r>
              <a:rPr lang="zh-CN" altLang="en-US" b="1" dirty="0">
                <a:solidFill>
                  <a:srgbClr val="075A77"/>
                </a:solidFill>
                <a:latin typeface="+mn-ea"/>
                <a:ea typeface="+mn-ea"/>
              </a:rPr>
              <a:t>级终端优惠指数</a:t>
            </a:r>
            <a:r>
              <a:rPr lang="en-US" altLang="zh-CN" b="1" dirty="0" smtClean="0">
                <a:solidFill>
                  <a:srgbClr val="075A77"/>
                </a:solidFill>
                <a:latin typeface="+mn-ea"/>
                <a:ea typeface="+mn-ea"/>
              </a:rPr>
              <a:t>—6</a:t>
            </a:r>
            <a:r>
              <a:rPr lang="zh-CN" altLang="en-US" b="1" dirty="0" smtClean="0">
                <a:solidFill>
                  <a:srgbClr val="075A77"/>
                </a:solidFill>
                <a:latin typeface="+mn-ea"/>
                <a:ea typeface="+mn-ea"/>
              </a:rPr>
              <a:t>月</a:t>
            </a:r>
            <a:endParaRPr lang="zh-CN" altLang="en-US" b="1" dirty="0">
              <a:solidFill>
                <a:srgbClr val="075A77"/>
              </a:solidFill>
              <a:latin typeface="+mn-ea"/>
              <a:ea typeface="+mn-ea"/>
            </a:endParaRPr>
          </a:p>
        </p:txBody>
      </p:sp>
      <p:sp>
        <p:nvSpPr>
          <p:cNvPr id="34" name="TextBox 33"/>
          <p:cNvSpPr txBox="1"/>
          <p:nvPr>
            <p:custDataLst>
              <p:tags r:id="rId6"/>
            </p:custDataLst>
          </p:nvPr>
        </p:nvSpPr>
        <p:spPr>
          <a:xfrm>
            <a:off x="395536" y="6322144"/>
            <a:ext cx="1319212" cy="203200"/>
          </a:xfrm>
          <a:prstGeom prst="rect">
            <a:avLst/>
          </a:prstGeom>
          <a:noFill/>
        </p:spPr>
        <p:txBody>
          <a:bodyPr>
            <a:spAutoFit/>
          </a:bodyPr>
          <a:lstStyle/>
          <a:p>
            <a:pPr eaLnBrk="0" hangingPunct="0">
              <a:lnSpc>
                <a:spcPct val="80000"/>
              </a:lnSpc>
              <a:spcBef>
                <a:spcPct val="20000"/>
              </a:spcBef>
              <a:buFont typeface="Arial" charset="0"/>
              <a:buNone/>
              <a:defRPr/>
            </a:pPr>
            <a:r>
              <a:rPr lang="zh-CN" altLang="en-US" sz="900" dirty="0">
                <a:latin typeface="+mn-lt"/>
                <a:ea typeface="华文细黑" pitchFamily="2" charset="-122"/>
              </a:rPr>
              <a:t>注</a:t>
            </a:r>
            <a:r>
              <a:rPr lang="zh-CN" altLang="en-US" sz="900" dirty="0" smtClean="0">
                <a:latin typeface="+mn-lt"/>
                <a:ea typeface="华文细黑" pitchFamily="2" charset="-122"/>
              </a:rPr>
              <a:t>：基期为上年</a:t>
            </a:r>
            <a:r>
              <a:rPr lang="en-US" altLang="zh-CN" sz="900" dirty="0" smtClean="0">
                <a:latin typeface="+mn-lt"/>
                <a:ea typeface="华文细黑" pitchFamily="2" charset="-122"/>
              </a:rPr>
              <a:t>12</a:t>
            </a:r>
            <a:r>
              <a:rPr lang="zh-CN" altLang="en-US" sz="900" dirty="0" smtClean="0">
                <a:latin typeface="+mn-lt"/>
                <a:ea typeface="华文细黑" pitchFamily="2" charset="-122"/>
              </a:rPr>
              <a:t>月</a:t>
            </a:r>
            <a:endParaRPr lang="zh-CN" altLang="en-US" sz="900" dirty="0">
              <a:latin typeface="+mn-lt"/>
              <a:ea typeface="华文细黑" pitchFamily="2" charset="-122"/>
            </a:endParaRPr>
          </a:p>
        </p:txBody>
      </p:sp>
      <p:grpSp>
        <p:nvGrpSpPr>
          <p:cNvPr id="5" name="组合 46"/>
          <p:cNvGrpSpPr>
            <a:grpSpLocks/>
          </p:cNvGrpSpPr>
          <p:nvPr>
            <p:custDataLst>
              <p:tags r:id="rId7"/>
            </p:custDataLst>
          </p:nvPr>
        </p:nvGrpSpPr>
        <p:grpSpPr bwMode="auto">
          <a:xfrm>
            <a:off x="2411065" y="3153668"/>
            <a:ext cx="4308475" cy="386002"/>
            <a:chOff x="2330450" y="2103438"/>
            <a:chExt cx="4308475" cy="386002"/>
          </a:xfrm>
          <a:solidFill>
            <a:srgbClr val="275C9D"/>
          </a:solidFill>
        </p:grpSpPr>
        <p:sp>
          <p:nvSpPr>
            <p:cNvPr id="48"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49" name="Text Box 10"/>
            <p:cNvSpPr txBox="1">
              <a:spLocks noChangeArrowheads="1"/>
            </p:cNvSpPr>
            <p:nvPr/>
          </p:nvSpPr>
          <p:spPr bwMode="auto">
            <a:xfrm>
              <a:off x="2544763" y="2135497"/>
              <a:ext cx="3924300" cy="353943"/>
            </a:xfrm>
            <a:prstGeom prst="rect">
              <a:avLst/>
            </a:prstGeom>
            <a:noFill/>
            <a:ln w="12700" algn="ctr">
              <a:noFill/>
              <a:miter lim="800000"/>
              <a:headEnd/>
              <a:tailEnd/>
            </a:ln>
          </p:spPr>
          <p:txBody>
            <a:bodyPr>
              <a:spAutoFit/>
            </a:bodyPr>
            <a:lstStyle/>
            <a:p>
              <a:pPr algn="ct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smtClean="0">
                  <a:solidFill>
                    <a:srgbClr val="FFFFFF"/>
                  </a:solidFill>
                  <a:ea typeface="华文细黑" pitchFamily="2" charset="-122"/>
                </a:rPr>
                <a:t>月度终端优惠指数</a:t>
              </a:r>
              <a:r>
                <a:rPr lang="en-US" altLang="zh-CN" sz="1700" b="1" kern="0" dirty="0">
                  <a:solidFill>
                    <a:srgbClr val="FFFFFF"/>
                  </a:solidFill>
                  <a:ea typeface="华文细黑" pitchFamily="2" charset="-122"/>
                </a:rPr>
                <a:t>-</a:t>
              </a:r>
              <a:r>
                <a:rPr lang="en-US" altLang="zh-CN" sz="1700" b="1" kern="0" dirty="0" smtClean="0">
                  <a:solidFill>
                    <a:srgbClr val="FFFFFF"/>
                  </a:solidFill>
                  <a:ea typeface="华文细黑" pitchFamily="2" charset="-122"/>
                </a:rPr>
                <a:t>A</a:t>
              </a:r>
              <a:r>
                <a:rPr lang="zh-CN" altLang="en-US" sz="1700" b="1" kern="0" dirty="0" smtClean="0">
                  <a:solidFill>
                    <a:srgbClr val="FFFFFF"/>
                  </a:solidFill>
                  <a:ea typeface="华文细黑" pitchFamily="2" charset="-122"/>
                </a:rPr>
                <a:t>级</a:t>
              </a:r>
              <a:endParaRPr lang="zh-HK" altLang="en-US" sz="1700" b="1" kern="0" dirty="0">
                <a:solidFill>
                  <a:srgbClr val="FFFFFF"/>
                </a:solidFill>
                <a:ea typeface="华文细黑" pitchFamily="2" charset="-122"/>
              </a:endParaRPr>
            </a:p>
          </p:txBody>
        </p:sp>
      </p:grpSp>
      <p:sp>
        <p:nvSpPr>
          <p:cNvPr id="50" name="AutoShape 66"/>
          <p:cNvSpPr>
            <a:spLocks noChangeArrowheads="1"/>
          </p:cNvSpPr>
          <p:nvPr>
            <p:custDataLst>
              <p:tags r:id="rId8"/>
            </p:custDataLst>
          </p:nvPr>
        </p:nvSpPr>
        <p:spPr bwMode="auto">
          <a:xfrm>
            <a:off x="8316417" y="3953474"/>
            <a:ext cx="250825" cy="900112"/>
          </a:xfrm>
          <a:prstGeom prst="upArrow">
            <a:avLst>
              <a:gd name="adj1" fmla="val 50000"/>
              <a:gd name="adj2" fmla="val 89715"/>
            </a:avLst>
          </a:prstGeom>
          <a:solidFill>
            <a:srgbClr val="BFBFBF"/>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51" name="AutoShape 67"/>
          <p:cNvSpPr>
            <a:spLocks noChangeArrowheads="1"/>
          </p:cNvSpPr>
          <p:nvPr>
            <p:custDataLst>
              <p:tags r:id="rId9"/>
            </p:custDataLst>
          </p:nvPr>
        </p:nvSpPr>
        <p:spPr bwMode="auto">
          <a:xfrm rot="10800000">
            <a:off x="8316417" y="5071074"/>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52" name="Text Box 68"/>
          <p:cNvSpPr txBox="1">
            <a:spLocks noChangeArrowheads="1"/>
          </p:cNvSpPr>
          <p:nvPr>
            <p:custDataLst>
              <p:tags r:id="rId10"/>
            </p:custDataLst>
          </p:nvPr>
        </p:nvSpPr>
        <p:spPr bwMode="auto">
          <a:xfrm>
            <a:off x="8527554" y="3910611"/>
            <a:ext cx="334963" cy="947738"/>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优惠减少</a:t>
            </a:r>
          </a:p>
        </p:txBody>
      </p:sp>
      <p:sp>
        <p:nvSpPr>
          <p:cNvPr id="53" name="Text Box 69"/>
          <p:cNvSpPr txBox="1">
            <a:spLocks noChangeArrowheads="1"/>
          </p:cNvSpPr>
          <p:nvPr>
            <p:custDataLst>
              <p:tags r:id="rId11"/>
            </p:custDataLst>
          </p:nvPr>
        </p:nvSpPr>
        <p:spPr bwMode="auto">
          <a:xfrm>
            <a:off x="8511679" y="4915499"/>
            <a:ext cx="334963" cy="1109662"/>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优惠增加</a:t>
            </a:r>
          </a:p>
        </p:txBody>
      </p:sp>
      <p:sp>
        <p:nvSpPr>
          <p:cNvPr id="22" name="Oval 178"/>
          <p:cNvSpPr>
            <a:spLocks noChangeArrowheads="1"/>
          </p:cNvSpPr>
          <p:nvPr/>
        </p:nvSpPr>
        <p:spPr bwMode="auto">
          <a:xfrm rot="10800000" flipV="1">
            <a:off x="1055142" y="5179906"/>
            <a:ext cx="771208" cy="216252"/>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smtClean="0">
                <a:solidFill>
                  <a:srgbClr val="FF9933"/>
                </a:solidFill>
              </a:rPr>
              <a:t>￥</a:t>
            </a:r>
            <a:r>
              <a:rPr lang="en-US" altLang="en-US" sz="900" dirty="0" smtClean="0">
                <a:solidFill>
                  <a:srgbClr val="FF9933"/>
                </a:solidFill>
              </a:rPr>
              <a:t>16443</a:t>
            </a:r>
          </a:p>
        </p:txBody>
      </p:sp>
      <p:sp>
        <p:nvSpPr>
          <p:cNvPr id="16" name="内容占位符 2"/>
          <p:cNvSpPr txBox="1">
            <a:spLocks/>
          </p:cNvSpPr>
          <p:nvPr>
            <p:custDataLst>
              <p:tags r:id="rId12"/>
            </p:custDataLst>
          </p:nvPr>
        </p:nvSpPr>
        <p:spPr>
          <a:xfrm>
            <a:off x="390525" y="836613"/>
            <a:ext cx="8358188" cy="1708150"/>
          </a:xfrm>
          <a:prstGeom prst="rect">
            <a:avLst/>
          </a:prstGeom>
        </p:spPr>
        <p:txBody>
          <a:bodyPr/>
          <a:lstStyle>
            <a:lvl1pPr marL="342900" indent="-342900" algn="l" rtl="0" eaLnBrk="1" fontAlgn="base" hangingPunct="1">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000" indent="-342000">
              <a:lnSpc>
                <a:spcPts val="1800"/>
              </a:lnSpc>
              <a:spcBef>
                <a:spcPts val="0"/>
              </a:spcBef>
              <a:spcAft>
                <a:spcPts val="600"/>
              </a:spcAft>
              <a:buClr>
                <a:srgbClr val="275C9D"/>
              </a:buClr>
              <a:buFont typeface="Wingdings" pitchFamily="2" charset="2"/>
              <a:buChar char="n"/>
              <a:defRPr/>
            </a:pPr>
            <a:r>
              <a:rPr lang="en-US" altLang="zh-CN" sz="1600" b="1" dirty="0" smtClean="0">
                <a:latin typeface="+mj-lt"/>
              </a:rPr>
              <a:t>2016 GAIN·6</a:t>
            </a:r>
            <a:r>
              <a:rPr lang="zh-CN" altLang="en-US" sz="1600" b="1" dirty="0" smtClean="0">
                <a:latin typeface="+mj-lt"/>
              </a:rPr>
              <a:t>月</a:t>
            </a:r>
            <a:r>
              <a:rPr lang="en-US" altLang="zh-CN" sz="1600" b="1" dirty="0" smtClean="0">
                <a:latin typeface="+mj-lt"/>
              </a:rPr>
              <a:t>A</a:t>
            </a:r>
            <a:r>
              <a:rPr lang="zh-CN" altLang="en-US" sz="1600" b="1" dirty="0" smtClean="0">
                <a:latin typeface="+mj-lt"/>
              </a:rPr>
              <a:t>级别终端优惠指数为</a:t>
            </a:r>
            <a:r>
              <a:rPr lang="en-US" altLang="zh-CN" sz="1600" b="1" dirty="0" smtClean="0">
                <a:latin typeface="+mj-lt"/>
              </a:rPr>
              <a:t>-2.54</a:t>
            </a:r>
            <a:r>
              <a:rPr lang="zh-CN" altLang="en-US" sz="1600" b="1" dirty="0" smtClean="0">
                <a:latin typeface="+mj-lt"/>
              </a:rPr>
              <a:t>，环比下降</a:t>
            </a:r>
            <a:r>
              <a:rPr lang="en-US" altLang="zh-CN" sz="1600" b="1" dirty="0" smtClean="0">
                <a:latin typeface="+mj-lt"/>
              </a:rPr>
              <a:t>2.4%</a:t>
            </a:r>
            <a:r>
              <a:rPr lang="zh-CN" altLang="en-US" sz="1600" b="1" dirty="0" smtClean="0">
                <a:latin typeface="+mj-lt"/>
              </a:rPr>
              <a:t>，优惠额度增加</a:t>
            </a:r>
            <a:r>
              <a:rPr lang="en-US" altLang="zh-CN" sz="1600" b="1" dirty="0" smtClean="0">
                <a:latin typeface="+mj-lt"/>
              </a:rPr>
              <a:t>408</a:t>
            </a:r>
            <a:r>
              <a:rPr lang="zh-CN" altLang="en-US" sz="1600" b="1" dirty="0" smtClean="0">
                <a:latin typeface="+mj-lt"/>
              </a:rPr>
              <a:t>元。</a:t>
            </a:r>
          </a:p>
          <a:p>
            <a:pPr marL="342000" lvl="1" indent="-342000">
              <a:lnSpc>
                <a:spcPts val="2000"/>
              </a:lnSpc>
              <a:spcBef>
                <a:spcPts val="0"/>
              </a:spcBef>
              <a:spcAft>
                <a:spcPts val="600"/>
              </a:spcAft>
              <a:buFont typeface="Wingdings" pitchFamily="2" charset="2"/>
              <a:buChar char="Ø"/>
              <a:defRPr/>
            </a:pPr>
            <a:r>
              <a:rPr lang="zh-CN" altLang="en-US" sz="1400" dirty="0" smtClean="0"/>
              <a:t>本月</a:t>
            </a:r>
            <a:r>
              <a:rPr lang="en-US" altLang="zh-CN" sz="1400" dirty="0" smtClean="0"/>
              <a:t>A</a:t>
            </a:r>
            <a:r>
              <a:rPr lang="zh-CN" altLang="en-US" sz="1400" dirty="0" smtClean="0"/>
              <a:t>级别市场的整体优惠幅度小幅增加，主要受权重车型秦、轩逸的影响。</a:t>
            </a:r>
            <a:endParaRPr lang="en-US" altLang="zh-CN" sz="1400" dirty="0" smtClean="0"/>
          </a:p>
          <a:p>
            <a:pPr marL="342000" lvl="1" indent="-342000">
              <a:lnSpc>
                <a:spcPts val="2000"/>
              </a:lnSpc>
              <a:spcBef>
                <a:spcPts val="0"/>
              </a:spcBef>
              <a:spcAft>
                <a:spcPts val="600"/>
              </a:spcAft>
              <a:buFont typeface="Wingdings" pitchFamily="2" charset="2"/>
              <a:buChar char="Ø"/>
              <a:defRPr/>
            </a:pPr>
            <a:r>
              <a:rPr lang="zh-CN" altLang="en-US" sz="1400" dirty="0" smtClean="0"/>
              <a:t>本月权重</a:t>
            </a:r>
            <a:r>
              <a:rPr lang="zh-CN" altLang="en-US" sz="1400" dirty="0"/>
              <a:t>车型轩逸、秦在级别内销量权重有所提升</a:t>
            </a:r>
            <a:r>
              <a:rPr lang="zh-CN" altLang="en-US" sz="1400" dirty="0" smtClean="0"/>
              <a:t>，同时</a:t>
            </a:r>
            <a:r>
              <a:rPr lang="en-US" altLang="zh-CN" sz="1400" dirty="0" smtClean="0"/>
              <a:t>5</a:t>
            </a:r>
            <a:r>
              <a:rPr lang="zh-CN" altLang="en-US" sz="1400" dirty="0"/>
              <a:t>月底</a:t>
            </a:r>
            <a:r>
              <a:rPr lang="zh-CN" altLang="en-US" sz="1400" dirty="0" smtClean="0"/>
              <a:t>上市新</a:t>
            </a:r>
            <a:r>
              <a:rPr lang="zh-CN" altLang="en-US" sz="1400" dirty="0"/>
              <a:t>车</a:t>
            </a:r>
            <a:r>
              <a:rPr lang="zh-CN" altLang="en-US" sz="1400" dirty="0" smtClean="0"/>
              <a:t>高尔夫嘉</a:t>
            </a:r>
            <a:r>
              <a:rPr lang="zh-CN" altLang="en-US" sz="1400" dirty="0"/>
              <a:t>旅终端已出现小幅优惠</a:t>
            </a:r>
            <a:r>
              <a:rPr lang="zh-CN" altLang="en-US" sz="1400" dirty="0" smtClean="0"/>
              <a:t>，</a:t>
            </a:r>
            <a:r>
              <a:rPr lang="zh-CN" altLang="en-US" sz="1400" dirty="0"/>
              <a:t>致使</a:t>
            </a:r>
            <a:r>
              <a:rPr lang="zh-CN" altLang="en-US" sz="1400" dirty="0" smtClean="0"/>
              <a:t>级别</a:t>
            </a:r>
            <a:r>
              <a:rPr lang="zh-CN" altLang="en-US" sz="1400" dirty="0" smtClean="0"/>
              <a:t>整体优惠额度增加。</a:t>
            </a:r>
            <a:endParaRPr lang="en-US" altLang="zh-CN" sz="1400" dirty="0" smtClean="0"/>
          </a:p>
        </p:txBody>
      </p:sp>
      <p:sp>
        <p:nvSpPr>
          <p:cNvPr id="17" name="Oval 178"/>
          <p:cNvSpPr>
            <a:spLocks noChangeArrowheads="1"/>
          </p:cNvSpPr>
          <p:nvPr/>
        </p:nvSpPr>
        <p:spPr bwMode="auto">
          <a:xfrm rot="10800000" flipV="1">
            <a:off x="2411064" y="5224180"/>
            <a:ext cx="771208" cy="216252"/>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smtClean="0">
                <a:solidFill>
                  <a:srgbClr val="FF9933"/>
                </a:solidFill>
              </a:rPr>
              <a:t>￥</a:t>
            </a:r>
            <a:r>
              <a:rPr lang="en-US" altLang="en-US" sz="900" dirty="0" smtClean="0">
                <a:solidFill>
                  <a:srgbClr val="FF9933"/>
                </a:solidFill>
              </a:rPr>
              <a:t>16726</a:t>
            </a:r>
          </a:p>
        </p:txBody>
      </p:sp>
      <p:sp>
        <p:nvSpPr>
          <p:cNvPr id="18" name="Oval 178"/>
          <p:cNvSpPr>
            <a:spLocks noChangeArrowheads="1"/>
          </p:cNvSpPr>
          <p:nvPr/>
        </p:nvSpPr>
        <p:spPr bwMode="auto">
          <a:xfrm rot="10800000" flipV="1">
            <a:off x="2987675" y="5254078"/>
            <a:ext cx="771208" cy="216252"/>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smtClean="0">
                <a:solidFill>
                  <a:srgbClr val="FF9933"/>
                </a:solidFill>
              </a:rPr>
              <a:t>￥</a:t>
            </a:r>
            <a:r>
              <a:rPr lang="en-US" altLang="en-US" sz="900" dirty="0" smtClean="0">
                <a:solidFill>
                  <a:srgbClr val="FF9933"/>
                </a:solidFill>
              </a:rPr>
              <a:t>16917</a:t>
            </a:r>
          </a:p>
        </p:txBody>
      </p:sp>
      <p:sp>
        <p:nvSpPr>
          <p:cNvPr id="19" name="Oval 178"/>
          <p:cNvSpPr>
            <a:spLocks noChangeArrowheads="1"/>
          </p:cNvSpPr>
          <p:nvPr/>
        </p:nvSpPr>
        <p:spPr bwMode="auto">
          <a:xfrm rot="10800000" flipV="1">
            <a:off x="3563888" y="5252613"/>
            <a:ext cx="771208" cy="216252"/>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smtClean="0">
                <a:solidFill>
                  <a:srgbClr val="FF9933"/>
                </a:solidFill>
              </a:rPr>
              <a:t>￥</a:t>
            </a:r>
            <a:r>
              <a:rPr lang="en-US" altLang="en-US" sz="900" dirty="0" smtClean="0">
                <a:solidFill>
                  <a:srgbClr val="FF9933"/>
                </a:solidFill>
              </a:rPr>
              <a:t>17164</a:t>
            </a:r>
          </a:p>
        </p:txBody>
      </p:sp>
      <p:sp>
        <p:nvSpPr>
          <p:cNvPr id="21" name="Oval 178"/>
          <p:cNvSpPr>
            <a:spLocks noChangeArrowheads="1"/>
          </p:cNvSpPr>
          <p:nvPr/>
        </p:nvSpPr>
        <p:spPr bwMode="auto">
          <a:xfrm rot="10800000" flipV="1">
            <a:off x="4201924" y="5368142"/>
            <a:ext cx="771208" cy="216252"/>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smtClean="0">
                <a:solidFill>
                  <a:srgbClr val="FF9933"/>
                </a:solidFill>
              </a:rPr>
              <a:t>￥</a:t>
            </a:r>
            <a:r>
              <a:rPr lang="en-US" altLang="en-US" sz="900" dirty="0" smtClean="0">
                <a:solidFill>
                  <a:srgbClr val="FF9933"/>
                </a:solidFill>
              </a:rPr>
              <a:t>17572</a:t>
            </a:r>
          </a:p>
        </p:txBody>
      </p:sp>
    </p:spTree>
    <p:extLst>
      <p:ext uri="{BB962C8B-B14F-4D97-AF65-F5344CB8AC3E}">
        <p14:creationId xmlns:p14="http://schemas.microsoft.com/office/powerpoint/2010/main" val="3373084240"/>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灯片编号占位符 1"/>
          <p:cNvSpPr>
            <a:spLocks noGrp="1"/>
          </p:cNvSpPr>
          <p:nvPr>
            <p:ph type="sldNum" sz="quarter" idx="12"/>
          </p:nvPr>
        </p:nvSpPr>
        <p:spPr bwMode="auto">
          <a:noFill/>
          <a:ln>
            <a:miter lim="800000"/>
            <a:headEnd/>
            <a:tailEnd/>
          </a:ln>
        </p:spPr>
        <p:txBody>
          <a:bodyPr vert="horz" wrap="square" lIns="91440" tIns="45720" rIns="91440" bIns="45720" numCol="1" anchor="t" anchorCtr="0" compatLnSpc="1">
            <a:prstTxWarp prst="textNoShape">
              <a:avLst/>
            </a:prstTxWarp>
          </a:bodyPr>
          <a:lstStyle/>
          <a:p>
            <a:fld id="{42B1B78F-5BDF-4A28-BBFF-3FFC8E73D2BF}" type="slidenum">
              <a:rPr lang="zh-CN" altLang="en-US" smtClean="0"/>
              <a:pPr/>
              <a:t>24</a:t>
            </a:fld>
            <a:endParaRPr lang="zh-CN" altLang="en-US" smtClean="0"/>
          </a:p>
        </p:txBody>
      </p:sp>
      <p:sp>
        <p:nvSpPr>
          <p:cNvPr id="3" name="标题 2"/>
          <p:cNvSpPr>
            <a:spLocks noGrp="1"/>
          </p:cNvSpPr>
          <p:nvPr>
            <p:ph type="title" idx="4294967295"/>
          </p:nvPr>
        </p:nvSpPr>
        <p:spPr>
          <a:xfrm>
            <a:off x="1187624" y="296652"/>
            <a:ext cx="4897264" cy="432011"/>
          </a:xfrm>
          <a:prstGeom prst="rect">
            <a:avLst/>
          </a:prstGeom>
          <a:noFill/>
        </p:spPr>
        <p:txBody>
          <a:bodyPr/>
          <a:lstStyle/>
          <a:p>
            <a:pPr>
              <a:defRPr/>
            </a:pPr>
            <a:r>
              <a:rPr lang="en-US" altLang="zh-CN" b="1" dirty="0">
                <a:solidFill>
                  <a:srgbClr val="075A77"/>
                </a:solidFill>
                <a:latin typeface="+mn-ea"/>
                <a:ea typeface="+mn-ea"/>
              </a:rPr>
              <a:t>A</a:t>
            </a:r>
            <a:r>
              <a:rPr lang="zh-CN" altLang="en-US" b="1" dirty="0">
                <a:solidFill>
                  <a:srgbClr val="075A77"/>
                </a:solidFill>
                <a:latin typeface="+mn-ea"/>
                <a:ea typeface="+mn-ea"/>
              </a:rPr>
              <a:t>级别重点车型经销商利润：凯越、朗逸</a:t>
            </a:r>
          </a:p>
        </p:txBody>
      </p:sp>
      <p:sp>
        <p:nvSpPr>
          <p:cNvPr id="20" name="矩形 19"/>
          <p:cNvSpPr/>
          <p:nvPr/>
        </p:nvSpPr>
        <p:spPr>
          <a:xfrm>
            <a:off x="428626" y="857250"/>
            <a:ext cx="8286750" cy="2643188"/>
          </a:xfrm>
          <a:prstGeom prst="rect">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23" name="矩形 22"/>
          <p:cNvSpPr/>
          <p:nvPr/>
        </p:nvSpPr>
        <p:spPr>
          <a:xfrm>
            <a:off x="428626" y="3643314"/>
            <a:ext cx="8286750" cy="2643187"/>
          </a:xfrm>
          <a:prstGeom prst="rect">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graphicFrame>
        <p:nvGraphicFramePr>
          <p:cNvPr id="16" name="图表 33"/>
          <p:cNvGraphicFramePr>
            <a:graphicFrameLocks/>
          </p:cNvGraphicFramePr>
          <p:nvPr>
            <p:extLst>
              <p:ext uri="{D42A27DB-BD31-4B8C-83A1-F6EECF244321}">
                <p14:modId xmlns:p14="http://schemas.microsoft.com/office/powerpoint/2010/main" val="380133587"/>
              </p:ext>
            </p:extLst>
          </p:nvPr>
        </p:nvGraphicFramePr>
        <p:xfrm>
          <a:off x="3468688" y="3807225"/>
          <a:ext cx="5246688" cy="2416175"/>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7" name="图表 34"/>
          <p:cNvGraphicFramePr>
            <a:graphicFrameLocks/>
          </p:cNvGraphicFramePr>
          <p:nvPr>
            <p:extLst>
              <p:ext uri="{D42A27DB-BD31-4B8C-83A1-F6EECF244321}">
                <p14:modId xmlns:p14="http://schemas.microsoft.com/office/powerpoint/2010/main" val="3815645232"/>
              </p:ext>
            </p:extLst>
          </p:nvPr>
        </p:nvGraphicFramePr>
        <p:xfrm>
          <a:off x="3429000" y="1000127"/>
          <a:ext cx="5246688" cy="2416175"/>
        </p:xfrm>
        <a:graphic>
          <a:graphicData uri="http://schemas.openxmlformats.org/drawingml/2006/chart">
            <c:chart xmlns:c="http://schemas.openxmlformats.org/drawingml/2006/chart" xmlns:r="http://schemas.openxmlformats.org/officeDocument/2006/relationships" r:id="rId3"/>
          </a:graphicData>
        </a:graphic>
      </p:graphicFrame>
      <p:sp>
        <p:nvSpPr>
          <p:cNvPr id="37" name="TextBox 36"/>
          <p:cNvSpPr txBox="1"/>
          <p:nvPr/>
        </p:nvSpPr>
        <p:spPr>
          <a:xfrm>
            <a:off x="500064" y="928690"/>
            <a:ext cx="1143000" cy="307777"/>
          </a:xfrm>
          <a:prstGeom prst="rect">
            <a:avLst/>
          </a:prstGeom>
          <a:noFill/>
        </p:spPr>
        <p:txBody>
          <a:bodyPr>
            <a:spAutoFit/>
          </a:bodyPr>
          <a:lstStyle/>
          <a:p>
            <a:pPr>
              <a:defRPr/>
            </a:pPr>
            <a:r>
              <a:rPr lang="zh-CN" altLang="en-US" sz="1400" b="1" dirty="0">
                <a:solidFill>
                  <a:prstClr val="black"/>
                </a:solidFill>
                <a:latin typeface="Calibri"/>
                <a:ea typeface="华文细黑" pitchFamily="2" charset="-122"/>
              </a:rPr>
              <a:t>凯越</a:t>
            </a:r>
            <a:endParaRPr lang="en-US" altLang="zh-CN" sz="1400" b="1" dirty="0">
              <a:solidFill>
                <a:prstClr val="black"/>
              </a:solidFill>
              <a:latin typeface="Calibri"/>
              <a:ea typeface="华文细黑" pitchFamily="2" charset="-122"/>
            </a:endParaRPr>
          </a:p>
        </p:txBody>
      </p:sp>
      <p:sp>
        <p:nvSpPr>
          <p:cNvPr id="38" name="TextBox 37"/>
          <p:cNvSpPr txBox="1"/>
          <p:nvPr/>
        </p:nvSpPr>
        <p:spPr>
          <a:xfrm>
            <a:off x="500064" y="3714752"/>
            <a:ext cx="1143000" cy="307777"/>
          </a:xfrm>
          <a:prstGeom prst="rect">
            <a:avLst/>
          </a:prstGeom>
          <a:noFill/>
        </p:spPr>
        <p:txBody>
          <a:bodyPr>
            <a:spAutoFit/>
          </a:bodyPr>
          <a:lstStyle/>
          <a:p>
            <a:pPr>
              <a:defRPr/>
            </a:pPr>
            <a:r>
              <a:rPr lang="zh-CN" altLang="en-US" sz="1400" b="1" dirty="0">
                <a:solidFill>
                  <a:prstClr val="black"/>
                </a:solidFill>
                <a:latin typeface="Calibri"/>
                <a:ea typeface="华文细黑" pitchFamily="2" charset="-122"/>
              </a:rPr>
              <a:t>朗逸</a:t>
            </a:r>
            <a:endParaRPr lang="en-US" altLang="zh-CN" sz="1400" b="1" dirty="0">
              <a:solidFill>
                <a:prstClr val="black"/>
              </a:solidFill>
              <a:latin typeface="Calibri"/>
              <a:ea typeface="华文细黑" pitchFamily="2" charset="-122"/>
            </a:endParaRPr>
          </a:p>
        </p:txBody>
      </p:sp>
      <p:sp>
        <p:nvSpPr>
          <p:cNvPr id="14" name="TextBox 13"/>
          <p:cNvSpPr txBox="1"/>
          <p:nvPr/>
        </p:nvSpPr>
        <p:spPr>
          <a:xfrm>
            <a:off x="0" y="6286506"/>
            <a:ext cx="4071938" cy="246221"/>
          </a:xfrm>
          <a:prstGeom prst="rect">
            <a:avLst/>
          </a:prstGeom>
          <a:noFill/>
        </p:spPr>
        <p:txBody>
          <a:bodyPr>
            <a:spAutoFit/>
          </a:bodyPr>
          <a:lstStyle/>
          <a:p>
            <a:pPr>
              <a:defRPr/>
            </a:pPr>
            <a:r>
              <a:rPr lang="zh-CN" altLang="en-US" sz="1000" dirty="0">
                <a:solidFill>
                  <a:prstClr val="black"/>
                </a:solidFill>
                <a:latin typeface="Calibri"/>
                <a:ea typeface="华文细黑" pitchFamily="2" charset="-122"/>
              </a:rPr>
              <a:t>注：级别重点车型指的是该款车</a:t>
            </a:r>
            <a:r>
              <a:rPr lang="en-US" altLang="zh-CN" sz="1000" dirty="0">
                <a:solidFill>
                  <a:prstClr val="black"/>
                </a:solidFill>
                <a:latin typeface="Calibri"/>
                <a:ea typeface="华文细黑" pitchFamily="2" charset="-122"/>
              </a:rPr>
              <a:t>2011</a:t>
            </a:r>
            <a:r>
              <a:rPr lang="zh-CN" altLang="en-US" sz="1000" dirty="0">
                <a:solidFill>
                  <a:prstClr val="black"/>
                </a:solidFill>
                <a:latin typeface="Calibri"/>
                <a:ea typeface="华文细黑" pitchFamily="2" charset="-122"/>
              </a:rPr>
              <a:t>年年度销量列级别</a:t>
            </a:r>
            <a:r>
              <a:rPr lang="en-US" altLang="zh-CN" sz="1000" dirty="0">
                <a:solidFill>
                  <a:prstClr val="black"/>
                </a:solidFill>
                <a:latin typeface="Calibri"/>
                <a:ea typeface="华文细黑" pitchFamily="2" charset="-122"/>
              </a:rPr>
              <a:t>TOP4</a:t>
            </a:r>
            <a:endParaRPr lang="zh-CN" altLang="en-US" sz="1000" dirty="0">
              <a:solidFill>
                <a:prstClr val="black"/>
              </a:solidFill>
              <a:latin typeface="Calibri"/>
              <a:ea typeface="华文细黑" pitchFamily="2" charset="-122"/>
            </a:endParaRPr>
          </a:p>
        </p:txBody>
      </p:sp>
      <p:pic>
        <p:nvPicPr>
          <p:cNvPr id="1026" name="Picture 2" descr="\\user\mydoc\zhouty\桌面\10431270990634_2301810_7.jp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flipH="1">
            <a:off x="1258891" y="3789364"/>
            <a:ext cx="1728787" cy="864395"/>
          </a:xfrm>
          <a:prstGeom prst="rect">
            <a:avLst/>
          </a:prstGeom>
          <a:noFill/>
        </p:spPr>
      </p:pic>
      <p:pic>
        <p:nvPicPr>
          <p:cNvPr id="1027" name="Picture 3" descr="\\user\mydoc\zhouty\桌面\kaiyue.jp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rot="235932">
            <a:off x="1258889" y="981075"/>
            <a:ext cx="1728788" cy="737616"/>
          </a:xfrm>
          <a:prstGeom prst="rect">
            <a:avLst/>
          </a:prstGeom>
          <a:noFill/>
        </p:spPr>
      </p:pic>
      <p:sp>
        <p:nvSpPr>
          <p:cNvPr id="18" name="矩形 17"/>
          <p:cNvSpPr/>
          <p:nvPr/>
        </p:nvSpPr>
        <p:spPr>
          <a:xfrm>
            <a:off x="500064" y="1972582"/>
            <a:ext cx="3071812" cy="1126462"/>
          </a:xfrm>
          <a:prstGeom prst="rect">
            <a:avLst/>
          </a:prstGeom>
          <a:noFill/>
          <a:ln>
            <a:noFill/>
          </a:ln>
        </p:spPr>
        <p:txBody>
          <a:bodyPr wrap="square">
            <a:spAutoFit/>
          </a:bodyPr>
          <a:lstStyle/>
          <a:p>
            <a:pPr marL="179388" indent="-179388" algn="l">
              <a:buFont typeface="Wingdings" pitchFamily="2" charset="2"/>
              <a:buChar char="n"/>
              <a:defRPr/>
            </a:pPr>
            <a:r>
              <a:rPr lang="en-US" altLang="zh-CN" sz="1400" dirty="0">
                <a:solidFill>
                  <a:srgbClr val="5F5F5F"/>
                </a:solidFill>
                <a:ea typeface="华文细黑" pitchFamily="2" charset="-122"/>
              </a:rPr>
              <a:t>6</a:t>
            </a:r>
            <a:r>
              <a:rPr lang="zh-CN" altLang="en-US" sz="1400" dirty="0" smtClean="0">
                <a:solidFill>
                  <a:srgbClr val="5F5F5F"/>
                </a:solidFill>
                <a:ea typeface="华文细黑" pitchFamily="2" charset="-122"/>
              </a:rPr>
              <a:t>月成交均价：</a:t>
            </a:r>
            <a:r>
              <a:rPr lang="en-US" altLang="zh-CN" sz="1400" dirty="0" smtClean="0">
                <a:solidFill>
                  <a:srgbClr val="5F5F5F"/>
                </a:solidFill>
                <a:ea typeface="华文细黑" pitchFamily="2" charset="-122"/>
              </a:rPr>
              <a:t>76,750</a:t>
            </a:r>
          </a:p>
          <a:p>
            <a:pPr marL="179388" indent="-179388" algn="l">
              <a:buFont typeface="Wingdings" pitchFamily="2" charset="2"/>
              <a:buChar char="n"/>
              <a:defRPr/>
            </a:pPr>
            <a:r>
              <a:rPr lang="en-US" altLang="zh-CN" sz="1400" dirty="0">
                <a:solidFill>
                  <a:srgbClr val="5F5F5F"/>
                </a:solidFill>
                <a:ea typeface="华文细黑" pitchFamily="2" charset="-122"/>
              </a:rPr>
              <a:t>6</a:t>
            </a:r>
            <a:r>
              <a:rPr lang="zh-CN" altLang="en-US" sz="1400" dirty="0" smtClean="0">
                <a:solidFill>
                  <a:srgbClr val="5F5F5F"/>
                </a:solidFill>
                <a:ea typeface="华文细黑" pitchFamily="2" charset="-122"/>
              </a:rPr>
              <a:t>月经销商利润率：</a:t>
            </a:r>
            <a:r>
              <a:rPr lang="en-US" altLang="zh-CN" sz="1400" dirty="0" smtClean="0">
                <a:solidFill>
                  <a:srgbClr val="5F5F5F"/>
                </a:solidFill>
                <a:ea typeface="华文细黑" pitchFamily="2" charset="-122"/>
              </a:rPr>
              <a:t>1.8%</a:t>
            </a:r>
            <a:r>
              <a:rPr lang="zh-CN" altLang="en-US" sz="1400" dirty="0" smtClean="0">
                <a:solidFill>
                  <a:srgbClr val="5F5F5F"/>
                </a:solidFill>
                <a:ea typeface="华文细黑" pitchFamily="2" charset="-122"/>
              </a:rPr>
              <a:t> </a:t>
            </a:r>
            <a:endParaRPr lang="en-US" altLang="zh-CN" sz="1400" dirty="0" smtClean="0">
              <a:solidFill>
                <a:srgbClr val="5F5F5F"/>
              </a:solidFill>
              <a:ea typeface="华文细黑" pitchFamily="2" charset="-122"/>
            </a:endParaRPr>
          </a:p>
          <a:p>
            <a:pPr marL="179388" indent="-179388" algn="l">
              <a:buFont typeface="Wingdings" pitchFamily="2" charset="2"/>
              <a:buChar char="n"/>
              <a:defRPr/>
            </a:pPr>
            <a:r>
              <a:rPr lang="en-US" altLang="zh-CN" sz="1400" dirty="0">
                <a:solidFill>
                  <a:srgbClr val="5F5F5F"/>
                </a:solidFill>
                <a:ea typeface="华文细黑" pitchFamily="2" charset="-122"/>
              </a:rPr>
              <a:t>6</a:t>
            </a:r>
            <a:r>
              <a:rPr lang="zh-CN" altLang="en-US" sz="1400" dirty="0" smtClean="0">
                <a:solidFill>
                  <a:srgbClr val="5F5F5F"/>
                </a:solidFill>
                <a:ea typeface="华文细黑" pitchFamily="2" charset="-122"/>
              </a:rPr>
              <a:t>月主要城市促销活动：</a:t>
            </a:r>
            <a:endParaRPr lang="en-US" altLang="zh-CN" sz="1400" dirty="0" smtClean="0">
              <a:solidFill>
                <a:srgbClr val="5F5F5F"/>
              </a:solidFill>
              <a:ea typeface="华文细黑" pitchFamily="2" charset="-122"/>
            </a:endParaRPr>
          </a:p>
          <a:p>
            <a:pPr marL="179388" indent="-179388" algn="l">
              <a:defRPr/>
            </a:pPr>
            <a:r>
              <a:rPr lang="en-US" altLang="zh-CN" sz="1400" dirty="0" smtClean="0">
                <a:solidFill>
                  <a:srgbClr val="5F5F5F"/>
                </a:solidFill>
                <a:ea typeface="华文细黑" pitchFamily="2" charset="-122"/>
              </a:rPr>
              <a:t>    </a:t>
            </a:r>
            <a:r>
              <a:rPr lang="zh-CN" altLang="en-US" sz="1400" dirty="0" smtClean="0">
                <a:solidFill>
                  <a:srgbClr val="5F5F5F"/>
                </a:solidFill>
                <a:ea typeface="华文细黑" pitchFamily="2" charset="-122"/>
              </a:rPr>
              <a:t>郑州：赠送</a:t>
            </a:r>
            <a:r>
              <a:rPr lang="en-US" altLang="zh-CN" sz="1400" dirty="0"/>
              <a:t>5000</a:t>
            </a:r>
            <a:r>
              <a:rPr lang="zh-CN" altLang="en-US" sz="1400" dirty="0"/>
              <a:t>元</a:t>
            </a:r>
            <a:r>
              <a:rPr lang="zh-CN" altLang="en-US" sz="1400" dirty="0" smtClean="0">
                <a:solidFill>
                  <a:srgbClr val="5F5F5F"/>
                </a:solidFill>
                <a:ea typeface="华文细黑" pitchFamily="2" charset="-122"/>
              </a:rPr>
              <a:t>礼包</a:t>
            </a:r>
            <a:endParaRPr lang="en-US" altLang="zh-CN" sz="1400" dirty="0" smtClean="0">
              <a:solidFill>
                <a:srgbClr val="5F5F5F"/>
              </a:solidFill>
              <a:ea typeface="华文细黑" pitchFamily="2" charset="-122"/>
            </a:endParaRPr>
          </a:p>
          <a:p>
            <a:pPr marL="179388" indent="-179388" algn="l">
              <a:defRPr/>
            </a:pPr>
            <a:r>
              <a:rPr lang="en-US" altLang="zh-CN" sz="1400" dirty="0">
                <a:solidFill>
                  <a:srgbClr val="5F5F5F"/>
                </a:solidFill>
                <a:ea typeface="华文细黑" pitchFamily="2" charset="-122"/>
              </a:rPr>
              <a:t> </a:t>
            </a:r>
            <a:r>
              <a:rPr lang="en-US" altLang="zh-CN" sz="1400" dirty="0" smtClean="0">
                <a:solidFill>
                  <a:srgbClr val="5F5F5F"/>
                </a:solidFill>
                <a:ea typeface="华文细黑" pitchFamily="2" charset="-122"/>
              </a:rPr>
              <a:t>  </a:t>
            </a:r>
            <a:r>
              <a:rPr lang="zh-CN" altLang="en-US" sz="1400" dirty="0" smtClean="0">
                <a:solidFill>
                  <a:srgbClr val="5F5F5F"/>
                </a:solidFill>
                <a:ea typeface="华文细黑" pitchFamily="2" charset="-122"/>
              </a:rPr>
              <a:t> 深圳：赠送</a:t>
            </a:r>
            <a:r>
              <a:rPr lang="en-US" altLang="zh-CN" sz="1400" dirty="0">
                <a:solidFill>
                  <a:srgbClr val="5F5F5F"/>
                </a:solidFill>
                <a:ea typeface="华文细黑" pitchFamily="2" charset="-122"/>
              </a:rPr>
              <a:t>3</a:t>
            </a:r>
            <a:r>
              <a:rPr lang="en-US" altLang="zh-CN" sz="1400" dirty="0" smtClean="0">
                <a:solidFill>
                  <a:srgbClr val="5F5F5F"/>
                </a:solidFill>
                <a:ea typeface="华文细黑" pitchFamily="2" charset="-122"/>
              </a:rPr>
              <a:t>000</a:t>
            </a:r>
            <a:r>
              <a:rPr lang="zh-CN" altLang="en-US" sz="1400" dirty="0" smtClean="0">
                <a:solidFill>
                  <a:srgbClr val="5F5F5F"/>
                </a:solidFill>
                <a:ea typeface="华文细黑" pitchFamily="2" charset="-122"/>
              </a:rPr>
              <a:t>元礼</a:t>
            </a:r>
            <a:r>
              <a:rPr lang="zh-CN" altLang="en-US" sz="1400" dirty="0">
                <a:solidFill>
                  <a:srgbClr val="5F5F5F"/>
                </a:solidFill>
                <a:ea typeface="华文细黑" pitchFamily="2" charset="-122"/>
              </a:rPr>
              <a:t>包</a:t>
            </a:r>
          </a:p>
        </p:txBody>
      </p:sp>
      <p:sp>
        <p:nvSpPr>
          <p:cNvPr id="19" name="矩形 18"/>
          <p:cNvSpPr/>
          <p:nvPr/>
        </p:nvSpPr>
        <p:spPr>
          <a:xfrm>
            <a:off x="500064" y="4923745"/>
            <a:ext cx="3071812" cy="1126462"/>
          </a:xfrm>
          <a:prstGeom prst="rect">
            <a:avLst/>
          </a:prstGeom>
          <a:noFill/>
          <a:ln>
            <a:noFill/>
          </a:ln>
        </p:spPr>
        <p:txBody>
          <a:bodyPr>
            <a:spAutoFit/>
          </a:bodyPr>
          <a:lstStyle/>
          <a:p>
            <a:pPr marL="179388" indent="-179388" algn="l">
              <a:buFont typeface="Wingdings" pitchFamily="2" charset="2"/>
              <a:buChar char="n"/>
              <a:defRPr/>
            </a:pPr>
            <a:r>
              <a:rPr lang="en-US" altLang="zh-CN" sz="1400" dirty="0">
                <a:solidFill>
                  <a:srgbClr val="5F5F5F"/>
                </a:solidFill>
                <a:ea typeface="华文细黑" pitchFamily="2" charset="-122"/>
              </a:rPr>
              <a:t>6</a:t>
            </a:r>
            <a:r>
              <a:rPr lang="zh-CN" altLang="en-US" sz="1400" dirty="0" smtClean="0">
                <a:solidFill>
                  <a:srgbClr val="5F5F5F"/>
                </a:solidFill>
                <a:ea typeface="华文细黑" pitchFamily="2" charset="-122"/>
              </a:rPr>
              <a:t>月成交均价：</a:t>
            </a:r>
            <a:r>
              <a:rPr lang="en-US" altLang="zh-CN" sz="1400" dirty="0" smtClean="0">
                <a:solidFill>
                  <a:srgbClr val="5F5F5F"/>
                </a:solidFill>
                <a:ea typeface="华文细黑" pitchFamily="2" charset="-122"/>
              </a:rPr>
              <a:t>125,055</a:t>
            </a:r>
          </a:p>
          <a:p>
            <a:pPr marL="179388" indent="-179388" algn="l">
              <a:buFont typeface="Wingdings" pitchFamily="2" charset="2"/>
              <a:buChar char="n"/>
              <a:defRPr/>
            </a:pPr>
            <a:r>
              <a:rPr lang="en-US" altLang="zh-CN" sz="1400" dirty="0">
                <a:solidFill>
                  <a:srgbClr val="5F5F5F"/>
                </a:solidFill>
                <a:ea typeface="华文细黑" pitchFamily="2" charset="-122"/>
              </a:rPr>
              <a:t>6</a:t>
            </a:r>
            <a:r>
              <a:rPr lang="zh-CN" altLang="en-US" sz="1400" dirty="0" smtClean="0">
                <a:solidFill>
                  <a:srgbClr val="5F5F5F"/>
                </a:solidFill>
                <a:ea typeface="华文细黑" pitchFamily="2" charset="-122"/>
              </a:rPr>
              <a:t>月经销商利润率：</a:t>
            </a:r>
            <a:r>
              <a:rPr lang="en-US" altLang="zh-CN" sz="1400" dirty="0" smtClean="0">
                <a:solidFill>
                  <a:srgbClr val="5F5F5F"/>
                </a:solidFill>
                <a:ea typeface="华文细黑" pitchFamily="2" charset="-122"/>
              </a:rPr>
              <a:t>1.5%</a:t>
            </a:r>
            <a:r>
              <a:rPr lang="zh-CN" altLang="en-US" sz="1400" dirty="0" smtClean="0">
                <a:solidFill>
                  <a:srgbClr val="5F5F5F"/>
                </a:solidFill>
                <a:ea typeface="华文细黑" pitchFamily="2" charset="-122"/>
              </a:rPr>
              <a:t> </a:t>
            </a:r>
            <a:endParaRPr lang="en-US" altLang="zh-CN" sz="1400" dirty="0" smtClean="0">
              <a:solidFill>
                <a:srgbClr val="5F5F5F"/>
              </a:solidFill>
              <a:ea typeface="华文细黑" pitchFamily="2" charset="-122"/>
            </a:endParaRPr>
          </a:p>
          <a:p>
            <a:pPr marL="179388" indent="-179388" algn="l">
              <a:buFont typeface="Wingdings" pitchFamily="2" charset="2"/>
              <a:buChar char="n"/>
              <a:defRPr/>
            </a:pPr>
            <a:r>
              <a:rPr lang="en-US" altLang="zh-CN" sz="1400" dirty="0">
                <a:solidFill>
                  <a:srgbClr val="5F5F5F"/>
                </a:solidFill>
                <a:ea typeface="华文细黑" pitchFamily="2" charset="-122"/>
              </a:rPr>
              <a:t>6</a:t>
            </a:r>
            <a:r>
              <a:rPr lang="zh-CN" altLang="en-US" sz="1400" dirty="0" smtClean="0">
                <a:solidFill>
                  <a:srgbClr val="5F5F5F"/>
                </a:solidFill>
                <a:ea typeface="华文细黑" pitchFamily="2" charset="-122"/>
              </a:rPr>
              <a:t>月主要城市促销活动：</a:t>
            </a:r>
          </a:p>
          <a:p>
            <a:pPr marL="179388" indent="-179388" algn="l">
              <a:defRPr/>
            </a:pPr>
            <a:r>
              <a:rPr lang="zh-CN" altLang="en-US" sz="1400" dirty="0" smtClean="0">
                <a:solidFill>
                  <a:srgbClr val="5F5F5F"/>
                </a:solidFill>
                <a:ea typeface="华文细黑" pitchFamily="2" charset="-122"/>
              </a:rPr>
              <a:t> </a:t>
            </a:r>
            <a:r>
              <a:rPr lang="en-US" altLang="zh-CN" sz="1400" dirty="0" smtClean="0">
                <a:solidFill>
                  <a:srgbClr val="5F5F5F"/>
                </a:solidFill>
                <a:ea typeface="华文细黑" pitchFamily="2" charset="-122"/>
              </a:rPr>
              <a:t>	 </a:t>
            </a:r>
            <a:r>
              <a:rPr lang="zh-CN" altLang="en-US" sz="1400" dirty="0">
                <a:solidFill>
                  <a:srgbClr val="5F5F5F"/>
                </a:solidFill>
                <a:ea typeface="华文细黑" pitchFamily="2" charset="-122"/>
              </a:rPr>
              <a:t>郑州</a:t>
            </a:r>
            <a:r>
              <a:rPr lang="zh-CN" altLang="en-US" sz="1400" dirty="0" smtClean="0">
                <a:solidFill>
                  <a:srgbClr val="5F5F5F"/>
                </a:solidFill>
                <a:ea typeface="华文细黑" pitchFamily="2" charset="-122"/>
              </a:rPr>
              <a:t>：赠送</a:t>
            </a:r>
            <a:r>
              <a:rPr lang="en-US" altLang="zh-CN" sz="1400" dirty="0">
                <a:solidFill>
                  <a:srgbClr val="5F5F5F"/>
                </a:solidFill>
                <a:ea typeface="华文细黑" pitchFamily="2" charset="-122"/>
              </a:rPr>
              <a:t>5</a:t>
            </a:r>
            <a:r>
              <a:rPr lang="en-US" altLang="zh-CN" sz="1400" dirty="0" smtClean="0">
                <a:solidFill>
                  <a:srgbClr val="5F5F5F"/>
                </a:solidFill>
                <a:ea typeface="华文细黑" pitchFamily="2" charset="-122"/>
              </a:rPr>
              <a:t>000</a:t>
            </a:r>
            <a:r>
              <a:rPr lang="zh-CN" altLang="en-US" sz="1400" dirty="0" smtClean="0">
                <a:solidFill>
                  <a:srgbClr val="5F5F5F"/>
                </a:solidFill>
                <a:ea typeface="华文细黑" pitchFamily="2" charset="-122"/>
              </a:rPr>
              <a:t>元礼包</a:t>
            </a:r>
            <a:endParaRPr lang="en-US" altLang="zh-CN" sz="1400" dirty="0" smtClean="0">
              <a:solidFill>
                <a:srgbClr val="5F5F5F"/>
              </a:solidFill>
              <a:ea typeface="华文细黑" pitchFamily="2" charset="-122"/>
            </a:endParaRPr>
          </a:p>
          <a:p>
            <a:pPr marL="179388" indent="-179388" algn="l">
              <a:defRPr/>
            </a:pPr>
            <a:r>
              <a:rPr lang="en-US" altLang="zh-CN" sz="1400" dirty="0">
                <a:solidFill>
                  <a:srgbClr val="5F5F5F"/>
                </a:solidFill>
                <a:ea typeface="华文细黑" pitchFamily="2" charset="-122"/>
              </a:rPr>
              <a:t>	</a:t>
            </a:r>
            <a:r>
              <a:rPr lang="en-US" altLang="zh-CN" sz="1400" dirty="0" smtClean="0">
                <a:solidFill>
                  <a:srgbClr val="5F5F5F"/>
                </a:solidFill>
                <a:ea typeface="华文细黑" pitchFamily="2" charset="-122"/>
              </a:rPr>
              <a:t> </a:t>
            </a:r>
            <a:r>
              <a:rPr lang="zh-CN" altLang="en-US" sz="1400" dirty="0" smtClean="0">
                <a:solidFill>
                  <a:srgbClr val="5F5F5F"/>
                </a:solidFill>
                <a:ea typeface="华文细黑" pitchFamily="2" charset="-122"/>
              </a:rPr>
              <a:t>沈阳：</a:t>
            </a:r>
            <a:r>
              <a:rPr lang="zh-CN" altLang="en-US" sz="1400" dirty="0">
                <a:solidFill>
                  <a:srgbClr val="5F5F5F"/>
                </a:solidFill>
                <a:ea typeface="华文细黑" pitchFamily="2" charset="-122"/>
              </a:rPr>
              <a:t>赠送</a:t>
            </a:r>
            <a:r>
              <a:rPr lang="en-US" altLang="zh-CN" sz="1400" dirty="0">
                <a:solidFill>
                  <a:srgbClr val="5F5F5F"/>
                </a:solidFill>
                <a:ea typeface="华文细黑" pitchFamily="2" charset="-122"/>
              </a:rPr>
              <a:t>4800</a:t>
            </a:r>
            <a:r>
              <a:rPr lang="zh-CN" altLang="en-US" sz="1400" dirty="0">
                <a:solidFill>
                  <a:srgbClr val="5F5F5F"/>
                </a:solidFill>
                <a:ea typeface="华文细黑" pitchFamily="2" charset="-122"/>
              </a:rPr>
              <a:t>元礼包</a:t>
            </a:r>
            <a:endParaRPr lang="en-US" altLang="zh-CN" sz="1400" dirty="0">
              <a:solidFill>
                <a:srgbClr val="5F5F5F"/>
              </a:solidFill>
              <a:ea typeface="华文细黑" pitchFamily="2" charset="-122"/>
            </a:endParaRPr>
          </a:p>
        </p:txBody>
      </p:sp>
    </p:spTree>
    <p:extLst>
      <p:ext uri="{BB962C8B-B14F-4D97-AF65-F5344CB8AC3E}">
        <p14:creationId xmlns:p14="http://schemas.microsoft.com/office/powerpoint/2010/main" val="1365639389"/>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灯片编号占位符 1"/>
          <p:cNvSpPr>
            <a:spLocks noGrp="1"/>
          </p:cNvSpPr>
          <p:nvPr>
            <p:ph type="sldNum" sz="quarter" idx="12"/>
          </p:nvPr>
        </p:nvSpPr>
        <p:spPr bwMode="auto">
          <a:noFill/>
          <a:ln>
            <a:miter lim="800000"/>
            <a:headEnd/>
            <a:tailEnd/>
          </a:ln>
        </p:spPr>
        <p:txBody>
          <a:bodyPr vert="horz" wrap="square" lIns="91440" tIns="45720" rIns="91440" bIns="45720" numCol="1" anchor="t" anchorCtr="0" compatLnSpc="1">
            <a:prstTxWarp prst="textNoShape">
              <a:avLst/>
            </a:prstTxWarp>
          </a:bodyPr>
          <a:lstStyle/>
          <a:p>
            <a:fld id="{7E5F7A69-BDF7-45CD-8DB7-35BD905181A9}" type="slidenum">
              <a:rPr lang="zh-CN" altLang="en-US" smtClean="0"/>
              <a:pPr/>
              <a:t>25</a:t>
            </a:fld>
            <a:endParaRPr lang="zh-CN" altLang="en-US" smtClean="0"/>
          </a:p>
        </p:txBody>
      </p:sp>
      <p:sp>
        <p:nvSpPr>
          <p:cNvPr id="3" name="标题 2"/>
          <p:cNvSpPr>
            <a:spLocks noGrp="1"/>
          </p:cNvSpPr>
          <p:nvPr>
            <p:ph type="title" idx="4294967295"/>
          </p:nvPr>
        </p:nvSpPr>
        <p:spPr>
          <a:xfrm>
            <a:off x="1166936" y="296652"/>
            <a:ext cx="4773216" cy="432011"/>
          </a:xfrm>
          <a:prstGeom prst="rect">
            <a:avLst/>
          </a:prstGeom>
          <a:noFill/>
        </p:spPr>
        <p:txBody>
          <a:bodyPr/>
          <a:lstStyle/>
          <a:p>
            <a:pPr>
              <a:defRPr/>
            </a:pPr>
            <a:r>
              <a:rPr lang="en-US" altLang="zh-CN" b="1" dirty="0">
                <a:solidFill>
                  <a:srgbClr val="075A77"/>
                </a:solidFill>
                <a:latin typeface="+mn-ea"/>
                <a:ea typeface="+mn-ea"/>
              </a:rPr>
              <a:t>A</a:t>
            </a:r>
            <a:r>
              <a:rPr lang="zh-CN" altLang="en-US" b="1" dirty="0">
                <a:solidFill>
                  <a:srgbClr val="075A77"/>
                </a:solidFill>
                <a:latin typeface="+mn-ea"/>
                <a:ea typeface="+mn-ea"/>
              </a:rPr>
              <a:t>级别重点车型经销商利润：科鲁兹、捷达</a:t>
            </a:r>
          </a:p>
        </p:txBody>
      </p:sp>
      <p:sp>
        <p:nvSpPr>
          <p:cNvPr id="20" name="矩形 19"/>
          <p:cNvSpPr/>
          <p:nvPr/>
        </p:nvSpPr>
        <p:spPr>
          <a:xfrm>
            <a:off x="428626" y="857250"/>
            <a:ext cx="8286750" cy="2643188"/>
          </a:xfrm>
          <a:prstGeom prst="rect">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23" name="矩形 22"/>
          <p:cNvSpPr/>
          <p:nvPr/>
        </p:nvSpPr>
        <p:spPr>
          <a:xfrm>
            <a:off x="428626" y="3643314"/>
            <a:ext cx="8286750" cy="2643187"/>
          </a:xfrm>
          <a:prstGeom prst="rect">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graphicFrame>
        <p:nvGraphicFramePr>
          <p:cNvPr id="16" name="图表 33"/>
          <p:cNvGraphicFramePr>
            <a:graphicFrameLocks/>
          </p:cNvGraphicFramePr>
          <p:nvPr>
            <p:extLst>
              <p:ext uri="{D42A27DB-BD31-4B8C-83A1-F6EECF244321}">
                <p14:modId xmlns:p14="http://schemas.microsoft.com/office/powerpoint/2010/main" val="1227931917"/>
              </p:ext>
            </p:extLst>
          </p:nvPr>
        </p:nvGraphicFramePr>
        <p:xfrm>
          <a:off x="3429000" y="3786192"/>
          <a:ext cx="5246688" cy="2416175"/>
        </p:xfrm>
        <a:graphic>
          <a:graphicData uri="http://schemas.openxmlformats.org/drawingml/2006/chart">
            <c:chart xmlns:c="http://schemas.openxmlformats.org/drawingml/2006/chart" xmlns:r="http://schemas.openxmlformats.org/officeDocument/2006/relationships" r:id="rId2"/>
          </a:graphicData>
        </a:graphic>
      </p:graphicFrame>
      <p:sp>
        <p:nvSpPr>
          <p:cNvPr id="13" name="TextBox 12"/>
          <p:cNvSpPr txBox="1"/>
          <p:nvPr/>
        </p:nvSpPr>
        <p:spPr>
          <a:xfrm>
            <a:off x="500064" y="928690"/>
            <a:ext cx="1143000" cy="307777"/>
          </a:xfrm>
          <a:prstGeom prst="rect">
            <a:avLst/>
          </a:prstGeom>
          <a:noFill/>
        </p:spPr>
        <p:txBody>
          <a:bodyPr>
            <a:spAutoFit/>
          </a:bodyPr>
          <a:lstStyle/>
          <a:p>
            <a:pPr>
              <a:defRPr/>
            </a:pPr>
            <a:r>
              <a:rPr lang="zh-CN" altLang="en-US" sz="1400" b="1" dirty="0">
                <a:solidFill>
                  <a:prstClr val="black"/>
                </a:solidFill>
                <a:latin typeface="Calibri"/>
                <a:ea typeface="华文细黑" pitchFamily="2" charset="-122"/>
              </a:rPr>
              <a:t>科鲁兹</a:t>
            </a:r>
            <a:endParaRPr lang="en-US" altLang="zh-CN" sz="1400" b="1" dirty="0">
              <a:solidFill>
                <a:prstClr val="black"/>
              </a:solidFill>
              <a:latin typeface="Calibri"/>
              <a:ea typeface="华文细黑" pitchFamily="2" charset="-122"/>
            </a:endParaRPr>
          </a:p>
        </p:txBody>
      </p:sp>
      <p:sp>
        <p:nvSpPr>
          <p:cNvPr id="15" name="TextBox 14"/>
          <p:cNvSpPr txBox="1"/>
          <p:nvPr/>
        </p:nvSpPr>
        <p:spPr>
          <a:xfrm>
            <a:off x="500064" y="3714752"/>
            <a:ext cx="1143000" cy="307777"/>
          </a:xfrm>
          <a:prstGeom prst="rect">
            <a:avLst/>
          </a:prstGeom>
          <a:noFill/>
        </p:spPr>
        <p:txBody>
          <a:bodyPr>
            <a:spAutoFit/>
          </a:bodyPr>
          <a:lstStyle/>
          <a:p>
            <a:pPr>
              <a:defRPr/>
            </a:pPr>
            <a:r>
              <a:rPr lang="zh-CN" altLang="en-US" sz="1400" b="1" dirty="0">
                <a:solidFill>
                  <a:prstClr val="black"/>
                </a:solidFill>
                <a:latin typeface="Calibri"/>
                <a:ea typeface="华文细黑" pitchFamily="2" charset="-122"/>
              </a:rPr>
              <a:t>捷达</a:t>
            </a:r>
            <a:endParaRPr lang="en-US" altLang="zh-CN" sz="1400" b="1" dirty="0">
              <a:solidFill>
                <a:prstClr val="black"/>
              </a:solidFill>
              <a:latin typeface="Calibri"/>
              <a:ea typeface="华文细黑" pitchFamily="2" charset="-122"/>
            </a:endParaRPr>
          </a:p>
        </p:txBody>
      </p:sp>
      <p:sp>
        <p:nvSpPr>
          <p:cNvPr id="17" name="TextBox 16"/>
          <p:cNvSpPr txBox="1"/>
          <p:nvPr/>
        </p:nvSpPr>
        <p:spPr>
          <a:xfrm>
            <a:off x="0" y="6286506"/>
            <a:ext cx="4071938" cy="246221"/>
          </a:xfrm>
          <a:prstGeom prst="rect">
            <a:avLst/>
          </a:prstGeom>
          <a:noFill/>
        </p:spPr>
        <p:txBody>
          <a:bodyPr>
            <a:spAutoFit/>
          </a:bodyPr>
          <a:lstStyle/>
          <a:p>
            <a:pPr>
              <a:defRPr/>
            </a:pPr>
            <a:r>
              <a:rPr lang="zh-CN" altLang="en-US" sz="1000" dirty="0">
                <a:solidFill>
                  <a:prstClr val="black"/>
                </a:solidFill>
                <a:latin typeface="Calibri"/>
                <a:ea typeface="华文细黑" pitchFamily="2" charset="-122"/>
              </a:rPr>
              <a:t>注：级别重点车型指的是该款车</a:t>
            </a:r>
            <a:r>
              <a:rPr lang="en-US" altLang="zh-CN" sz="1000" dirty="0">
                <a:solidFill>
                  <a:prstClr val="black"/>
                </a:solidFill>
                <a:latin typeface="Calibri"/>
                <a:ea typeface="华文细黑" pitchFamily="2" charset="-122"/>
              </a:rPr>
              <a:t>2011</a:t>
            </a:r>
            <a:r>
              <a:rPr lang="zh-CN" altLang="en-US" sz="1000" dirty="0">
                <a:solidFill>
                  <a:prstClr val="black"/>
                </a:solidFill>
                <a:latin typeface="Calibri"/>
                <a:ea typeface="华文细黑" pitchFamily="2" charset="-122"/>
              </a:rPr>
              <a:t>年年度销量列级别</a:t>
            </a:r>
            <a:r>
              <a:rPr lang="en-US" altLang="zh-CN" sz="1000" dirty="0">
                <a:solidFill>
                  <a:prstClr val="black"/>
                </a:solidFill>
                <a:latin typeface="Calibri"/>
                <a:ea typeface="华文细黑" pitchFamily="2" charset="-122"/>
              </a:rPr>
              <a:t>TOP4</a:t>
            </a:r>
            <a:endParaRPr lang="zh-CN" altLang="en-US" sz="1000" dirty="0">
              <a:solidFill>
                <a:prstClr val="black"/>
              </a:solidFill>
              <a:latin typeface="Calibri"/>
              <a:ea typeface="华文细黑" pitchFamily="2" charset="-122"/>
            </a:endParaRPr>
          </a:p>
        </p:txBody>
      </p:sp>
      <p:pic>
        <p:nvPicPr>
          <p:cNvPr id="4098" name="Picture 2" descr="\\user\mydoc\zhouty\桌面\16530956036479_2253403_7.jp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367049" y="928690"/>
            <a:ext cx="1728787" cy="844126"/>
          </a:xfrm>
          <a:prstGeom prst="rect">
            <a:avLst/>
          </a:prstGeom>
          <a:noFill/>
        </p:spPr>
      </p:pic>
      <p:pic>
        <p:nvPicPr>
          <p:cNvPr id="4099" name="Picture 3" descr="\\user\mydoc\zhouty\桌面\10130145010634_1511770_7.jp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flipH="1">
            <a:off x="1258891" y="3789363"/>
            <a:ext cx="1728787" cy="663096"/>
          </a:xfrm>
          <a:prstGeom prst="rect">
            <a:avLst/>
          </a:prstGeom>
          <a:noFill/>
        </p:spPr>
      </p:pic>
      <p:sp>
        <p:nvSpPr>
          <p:cNvPr id="22" name="矩形 21"/>
          <p:cNvSpPr/>
          <p:nvPr/>
        </p:nvSpPr>
        <p:spPr>
          <a:xfrm>
            <a:off x="500064" y="2187441"/>
            <a:ext cx="3071812" cy="1126462"/>
          </a:xfrm>
          <a:prstGeom prst="rect">
            <a:avLst/>
          </a:prstGeom>
          <a:noFill/>
          <a:ln>
            <a:noFill/>
          </a:ln>
        </p:spPr>
        <p:txBody>
          <a:bodyPr>
            <a:spAutoFit/>
          </a:bodyPr>
          <a:lstStyle/>
          <a:p>
            <a:pPr marL="179388" indent="-179388" algn="l">
              <a:buFont typeface="Wingdings" pitchFamily="2" charset="2"/>
              <a:buChar char="n"/>
              <a:defRPr/>
            </a:pPr>
            <a:r>
              <a:rPr lang="en-US" altLang="zh-CN" sz="1400" dirty="0">
                <a:solidFill>
                  <a:srgbClr val="5F5F5F"/>
                </a:solidFill>
                <a:ea typeface="华文细黑" pitchFamily="2" charset="-122"/>
              </a:rPr>
              <a:t>6</a:t>
            </a:r>
            <a:r>
              <a:rPr lang="zh-CN" altLang="en-US" sz="1400" dirty="0" smtClean="0">
                <a:solidFill>
                  <a:srgbClr val="5F5F5F"/>
                </a:solidFill>
                <a:ea typeface="华文细黑" pitchFamily="2" charset="-122"/>
              </a:rPr>
              <a:t>月成交均价：</a:t>
            </a:r>
            <a:r>
              <a:rPr lang="en-US" altLang="zh-CN" sz="1400" dirty="0" smtClean="0">
                <a:solidFill>
                  <a:srgbClr val="5F5F5F"/>
                </a:solidFill>
                <a:ea typeface="华文细黑" pitchFamily="2" charset="-122"/>
              </a:rPr>
              <a:t>117,177</a:t>
            </a:r>
          </a:p>
          <a:p>
            <a:pPr marL="179388" indent="-179388" algn="l">
              <a:buFont typeface="Wingdings" pitchFamily="2" charset="2"/>
              <a:buChar char="n"/>
              <a:defRPr/>
            </a:pPr>
            <a:r>
              <a:rPr lang="en-US" altLang="zh-CN" sz="1400" dirty="0">
                <a:solidFill>
                  <a:srgbClr val="5F5F5F"/>
                </a:solidFill>
                <a:ea typeface="华文细黑" pitchFamily="2" charset="-122"/>
              </a:rPr>
              <a:t>6</a:t>
            </a:r>
            <a:r>
              <a:rPr lang="zh-CN" altLang="en-US" sz="1400" dirty="0" smtClean="0">
                <a:solidFill>
                  <a:srgbClr val="5F5F5F"/>
                </a:solidFill>
                <a:ea typeface="华文细黑" pitchFamily="2" charset="-122"/>
              </a:rPr>
              <a:t>月经销商利润率：</a:t>
            </a:r>
            <a:r>
              <a:rPr lang="en-US" altLang="zh-CN" sz="1400" dirty="0" smtClean="0">
                <a:solidFill>
                  <a:srgbClr val="5F5F5F"/>
                </a:solidFill>
                <a:ea typeface="华文细黑" pitchFamily="2" charset="-122"/>
              </a:rPr>
              <a:t>0.5%</a:t>
            </a:r>
            <a:r>
              <a:rPr lang="zh-CN" altLang="en-US" sz="1400" dirty="0" smtClean="0">
                <a:solidFill>
                  <a:srgbClr val="5F5F5F"/>
                </a:solidFill>
                <a:ea typeface="华文细黑" pitchFamily="2" charset="-122"/>
              </a:rPr>
              <a:t> </a:t>
            </a:r>
            <a:endParaRPr lang="en-US" altLang="zh-CN" sz="1400" dirty="0" smtClean="0">
              <a:solidFill>
                <a:srgbClr val="5F5F5F"/>
              </a:solidFill>
              <a:ea typeface="华文细黑" pitchFamily="2" charset="-122"/>
            </a:endParaRPr>
          </a:p>
          <a:p>
            <a:pPr marL="179388" indent="-179388" algn="l">
              <a:buFont typeface="Wingdings" pitchFamily="2" charset="2"/>
              <a:buChar char="n"/>
              <a:defRPr/>
            </a:pPr>
            <a:r>
              <a:rPr lang="en-US" altLang="zh-CN" sz="1400" dirty="0">
                <a:solidFill>
                  <a:srgbClr val="5F5F5F"/>
                </a:solidFill>
                <a:ea typeface="华文细黑" pitchFamily="2" charset="-122"/>
              </a:rPr>
              <a:t>6</a:t>
            </a:r>
            <a:r>
              <a:rPr lang="zh-CN" altLang="en-US" sz="1400" dirty="0" smtClean="0">
                <a:solidFill>
                  <a:srgbClr val="5F5F5F"/>
                </a:solidFill>
                <a:ea typeface="华文细黑" pitchFamily="2" charset="-122"/>
              </a:rPr>
              <a:t>月主要城市促销活动：</a:t>
            </a:r>
          </a:p>
          <a:p>
            <a:pPr marL="179388" indent="-179388" algn="l">
              <a:defRPr/>
            </a:pPr>
            <a:r>
              <a:rPr lang="zh-CN" altLang="en-US" sz="1400" dirty="0" smtClean="0">
                <a:solidFill>
                  <a:srgbClr val="5F5F5F"/>
                </a:solidFill>
                <a:ea typeface="华文细黑" pitchFamily="2" charset="-122"/>
              </a:rPr>
              <a:t>    </a:t>
            </a:r>
            <a:r>
              <a:rPr lang="zh-CN" altLang="en-US" sz="1400" dirty="0">
                <a:solidFill>
                  <a:srgbClr val="5F5F5F"/>
                </a:solidFill>
                <a:ea typeface="华文细黑" pitchFamily="2" charset="-122"/>
              </a:rPr>
              <a:t>上海</a:t>
            </a:r>
            <a:r>
              <a:rPr lang="zh-CN" altLang="en-US" sz="1400" dirty="0" smtClean="0">
                <a:solidFill>
                  <a:srgbClr val="5F5F5F"/>
                </a:solidFill>
                <a:ea typeface="华文细黑" pitchFamily="2" charset="-122"/>
              </a:rPr>
              <a:t>：赠送</a:t>
            </a:r>
            <a:r>
              <a:rPr lang="en-US" altLang="zh-CN" sz="1400" dirty="0" smtClean="0">
                <a:solidFill>
                  <a:srgbClr val="5F5F5F"/>
                </a:solidFill>
                <a:ea typeface="华文细黑" pitchFamily="2" charset="-122"/>
              </a:rPr>
              <a:t>588</a:t>
            </a:r>
            <a:r>
              <a:rPr lang="zh-CN" altLang="en-US" sz="1400" dirty="0" smtClean="0">
                <a:solidFill>
                  <a:srgbClr val="5F5F5F"/>
                </a:solidFill>
                <a:ea typeface="华文细黑" pitchFamily="2" charset="-122"/>
              </a:rPr>
              <a:t>元礼</a:t>
            </a:r>
            <a:r>
              <a:rPr lang="zh-CN" altLang="en-US" sz="1400" dirty="0">
                <a:solidFill>
                  <a:srgbClr val="5F5F5F"/>
                </a:solidFill>
                <a:ea typeface="华文细黑" pitchFamily="2" charset="-122"/>
              </a:rPr>
              <a:t>包</a:t>
            </a:r>
            <a:endParaRPr lang="en-US" altLang="zh-CN" sz="1400" dirty="0">
              <a:solidFill>
                <a:srgbClr val="5F5F5F"/>
              </a:solidFill>
              <a:ea typeface="华文细黑" pitchFamily="2" charset="-122"/>
            </a:endParaRPr>
          </a:p>
          <a:p>
            <a:pPr marL="179388" indent="-179388" algn="l">
              <a:defRPr/>
            </a:pPr>
            <a:r>
              <a:rPr lang="en-US" altLang="zh-CN" sz="1400" dirty="0">
                <a:solidFill>
                  <a:srgbClr val="5F5F5F"/>
                </a:solidFill>
                <a:ea typeface="华文细黑" pitchFamily="2" charset="-122"/>
              </a:rPr>
              <a:t>    </a:t>
            </a:r>
            <a:r>
              <a:rPr lang="zh-CN" altLang="en-US" sz="1400" dirty="0">
                <a:solidFill>
                  <a:srgbClr val="5F5F5F"/>
                </a:solidFill>
                <a:ea typeface="华文细黑" pitchFamily="2" charset="-122"/>
              </a:rPr>
              <a:t>深圳</a:t>
            </a:r>
            <a:r>
              <a:rPr lang="zh-CN" altLang="en-US" sz="1400" dirty="0" smtClean="0">
                <a:solidFill>
                  <a:srgbClr val="5F5F5F"/>
                </a:solidFill>
                <a:ea typeface="华文细黑" pitchFamily="2" charset="-122"/>
              </a:rPr>
              <a:t>：赠送</a:t>
            </a:r>
            <a:r>
              <a:rPr lang="en-US" altLang="zh-CN" sz="1400" dirty="0">
                <a:solidFill>
                  <a:srgbClr val="5F5F5F"/>
                </a:solidFill>
                <a:ea typeface="华文细黑" pitchFamily="2" charset="-122"/>
              </a:rPr>
              <a:t>6</a:t>
            </a:r>
            <a:r>
              <a:rPr lang="en-US" altLang="zh-CN" sz="1400" dirty="0" smtClean="0">
                <a:solidFill>
                  <a:srgbClr val="5F5F5F"/>
                </a:solidFill>
                <a:ea typeface="华文细黑" pitchFamily="2" charset="-122"/>
              </a:rPr>
              <a:t>000</a:t>
            </a:r>
            <a:r>
              <a:rPr lang="zh-CN" altLang="en-US" sz="1400" dirty="0" smtClean="0">
                <a:solidFill>
                  <a:srgbClr val="5F5F5F"/>
                </a:solidFill>
                <a:ea typeface="华文细黑" pitchFamily="2" charset="-122"/>
              </a:rPr>
              <a:t>元礼</a:t>
            </a:r>
            <a:r>
              <a:rPr lang="zh-CN" altLang="en-US" sz="1400" dirty="0">
                <a:solidFill>
                  <a:srgbClr val="5F5F5F"/>
                </a:solidFill>
                <a:ea typeface="华文细黑" pitchFamily="2" charset="-122"/>
              </a:rPr>
              <a:t>包</a:t>
            </a:r>
          </a:p>
        </p:txBody>
      </p:sp>
      <p:sp>
        <p:nvSpPr>
          <p:cNvPr id="24" name="矩形 23"/>
          <p:cNvSpPr/>
          <p:nvPr/>
        </p:nvSpPr>
        <p:spPr>
          <a:xfrm>
            <a:off x="500064" y="4923165"/>
            <a:ext cx="3071812" cy="1126462"/>
          </a:xfrm>
          <a:prstGeom prst="rect">
            <a:avLst/>
          </a:prstGeom>
          <a:noFill/>
          <a:ln>
            <a:noFill/>
          </a:ln>
        </p:spPr>
        <p:txBody>
          <a:bodyPr>
            <a:spAutoFit/>
          </a:bodyPr>
          <a:lstStyle/>
          <a:p>
            <a:pPr marL="179388" indent="-179388" algn="l">
              <a:buFont typeface="Wingdings" pitchFamily="2" charset="2"/>
              <a:buChar char="n"/>
              <a:defRPr/>
            </a:pPr>
            <a:r>
              <a:rPr lang="en-US" altLang="zh-CN" sz="1400" dirty="0">
                <a:solidFill>
                  <a:srgbClr val="5F5F5F"/>
                </a:solidFill>
                <a:ea typeface="华文细黑" pitchFamily="2" charset="-122"/>
              </a:rPr>
              <a:t>6</a:t>
            </a:r>
            <a:r>
              <a:rPr lang="zh-CN" altLang="en-US" sz="1400" dirty="0" smtClean="0">
                <a:solidFill>
                  <a:srgbClr val="5F5F5F"/>
                </a:solidFill>
                <a:ea typeface="华文细黑" pitchFamily="2" charset="-122"/>
              </a:rPr>
              <a:t>月成交均价：</a:t>
            </a:r>
            <a:r>
              <a:rPr lang="en-US" altLang="zh-CN" sz="1400" dirty="0" smtClean="0">
                <a:solidFill>
                  <a:srgbClr val="5F5F5F"/>
                </a:solidFill>
                <a:ea typeface="华文细黑" pitchFamily="2" charset="-122"/>
              </a:rPr>
              <a:t>79,350</a:t>
            </a:r>
          </a:p>
          <a:p>
            <a:pPr marL="179388" indent="-179388" algn="l">
              <a:buFont typeface="Wingdings" pitchFamily="2" charset="2"/>
              <a:buChar char="n"/>
              <a:defRPr/>
            </a:pPr>
            <a:r>
              <a:rPr lang="en-US" altLang="zh-CN" sz="1400" dirty="0">
                <a:solidFill>
                  <a:srgbClr val="5F5F5F"/>
                </a:solidFill>
                <a:ea typeface="华文细黑" pitchFamily="2" charset="-122"/>
              </a:rPr>
              <a:t>6</a:t>
            </a:r>
            <a:r>
              <a:rPr lang="zh-CN" altLang="en-US" sz="1400" dirty="0" smtClean="0">
                <a:solidFill>
                  <a:srgbClr val="5F5F5F"/>
                </a:solidFill>
                <a:ea typeface="华文细黑" pitchFamily="2" charset="-122"/>
              </a:rPr>
              <a:t>月经销商利润率：</a:t>
            </a:r>
            <a:r>
              <a:rPr lang="en-US" altLang="zh-CN" sz="1400" dirty="0" smtClean="0">
                <a:solidFill>
                  <a:srgbClr val="5F5F5F"/>
                </a:solidFill>
                <a:ea typeface="华文细黑" pitchFamily="2" charset="-122"/>
              </a:rPr>
              <a:t>0.9%</a:t>
            </a:r>
          </a:p>
          <a:p>
            <a:pPr marL="179388" indent="-179388" algn="l">
              <a:buFont typeface="Wingdings" pitchFamily="2" charset="2"/>
              <a:buChar char="n"/>
              <a:defRPr/>
            </a:pPr>
            <a:r>
              <a:rPr lang="en-US" altLang="zh-CN" sz="1400" dirty="0">
                <a:solidFill>
                  <a:srgbClr val="5F5F5F"/>
                </a:solidFill>
                <a:ea typeface="华文细黑" pitchFamily="2" charset="-122"/>
              </a:rPr>
              <a:t>6</a:t>
            </a:r>
            <a:r>
              <a:rPr lang="zh-CN" altLang="en-US" sz="1400" dirty="0" smtClean="0">
                <a:solidFill>
                  <a:srgbClr val="5F5F5F"/>
                </a:solidFill>
                <a:ea typeface="华文细黑" pitchFamily="2" charset="-122"/>
              </a:rPr>
              <a:t>月</a:t>
            </a:r>
            <a:r>
              <a:rPr lang="zh-CN" altLang="en-US" sz="1400" dirty="0">
                <a:solidFill>
                  <a:srgbClr val="5F5F5F"/>
                </a:solidFill>
                <a:ea typeface="华文细黑" pitchFamily="2" charset="-122"/>
              </a:rPr>
              <a:t>主要城市促销活动</a:t>
            </a:r>
            <a:r>
              <a:rPr lang="zh-CN" altLang="en-US" sz="1400" dirty="0" smtClean="0">
                <a:solidFill>
                  <a:srgbClr val="5F5F5F"/>
                </a:solidFill>
                <a:ea typeface="华文细黑" pitchFamily="2" charset="-122"/>
              </a:rPr>
              <a:t>：</a:t>
            </a:r>
            <a:endParaRPr lang="en-US" altLang="zh-CN" sz="1400" dirty="0" smtClean="0">
              <a:solidFill>
                <a:srgbClr val="5F5F5F"/>
              </a:solidFill>
              <a:ea typeface="华文细黑" pitchFamily="2" charset="-122"/>
            </a:endParaRPr>
          </a:p>
          <a:p>
            <a:pPr marL="179388" indent="-179388" algn="l">
              <a:defRPr/>
            </a:pPr>
            <a:r>
              <a:rPr lang="zh-CN" altLang="en-US" sz="1400" dirty="0" smtClean="0">
                <a:solidFill>
                  <a:srgbClr val="5F5F5F"/>
                </a:solidFill>
                <a:ea typeface="华文细黑" pitchFamily="2" charset="-122"/>
              </a:rPr>
              <a:t>    </a:t>
            </a:r>
            <a:r>
              <a:rPr lang="zh-CN" altLang="en-US" sz="1400" dirty="0">
                <a:solidFill>
                  <a:srgbClr val="5F5F5F"/>
                </a:solidFill>
                <a:ea typeface="华文细黑" pitchFamily="2" charset="-122"/>
              </a:rPr>
              <a:t>重庆</a:t>
            </a:r>
            <a:r>
              <a:rPr lang="zh-CN" altLang="en-US" sz="1400" dirty="0" smtClean="0">
                <a:solidFill>
                  <a:srgbClr val="5F5F5F"/>
                </a:solidFill>
                <a:ea typeface="华文细黑" pitchFamily="2" charset="-122"/>
              </a:rPr>
              <a:t>：</a:t>
            </a:r>
            <a:r>
              <a:rPr lang="zh-CN" altLang="en-US" sz="1400" dirty="0">
                <a:latin typeface="华文细黑" panose="02010600040101010101" pitchFamily="2" charset="-122"/>
                <a:ea typeface="华文细黑" panose="02010600040101010101" pitchFamily="2" charset="-122"/>
              </a:rPr>
              <a:t>赠送</a:t>
            </a:r>
            <a:r>
              <a:rPr lang="en-US" altLang="zh-CN" sz="1400" dirty="0"/>
              <a:t>8000</a:t>
            </a:r>
            <a:r>
              <a:rPr lang="zh-CN" altLang="en-US" sz="1400" dirty="0" smtClean="0"/>
              <a:t>元礼包</a:t>
            </a:r>
            <a:endParaRPr lang="en-US" altLang="zh-CN" sz="1400" dirty="0" smtClean="0"/>
          </a:p>
          <a:p>
            <a:pPr marL="179388" indent="-179388" algn="l">
              <a:defRPr/>
            </a:pPr>
            <a:r>
              <a:rPr lang="en-US" altLang="zh-CN" sz="1400" dirty="0">
                <a:solidFill>
                  <a:srgbClr val="5F5F5F"/>
                </a:solidFill>
                <a:ea typeface="华文细黑" pitchFamily="2" charset="-122"/>
              </a:rPr>
              <a:t> </a:t>
            </a:r>
            <a:r>
              <a:rPr lang="en-US" altLang="zh-CN" sz="1400" dirty="0" smtClean="0">
                <a:solidFill>
                  <a:srgbClr val="5F5F5F"/>
                </a:solidFill>
                <a:ea typeface="华文细黑" pitchFamily="2" charset="-122"/>
              </a:rPr>
              <a:t>   </a:t>
            </a:r>
            <a:r>
              <a:rPr lang="zh-CN" altLang="en-US" sz="1400" dirty="0">
                <a:solidFill>
                  <a:srgbClr val="5F5F5F"/>
                </a:solidFill>
                <a:ea typeface="华文细黑" pitchFamily="2" charset="-122"/>
              </a:rPr>
              <a:t>深圳</a:t>
            </a:r>
            <a:r>
              <a:rPr lang="zh-CN" altLang="en-US" sz="1400" dirty="0" smtClean="0">
                <a:solidFill>
                  <a:srgbClr val="5F5F5F"/>
                </a:solidFill>
                <a:ea typeface="华文细黑" pitchFamily="2" charset="-122"/>
              </a:rPr>
              <a:t>：赠送</a:t>
            </a:r>
            <a:r>
              <a:rPr lang="en-US" altLang="zh-CN" sz="1400" dirty="0" smtClean="0">
                <a:solidFill>
                  <a:srgbClr val="5F5F5F"/>
                </a:solidFill>
                <a:ea typeface="华文细黑" pitchFamily="2" charset="-122"/>
              </a:rPr>
              <a:t>3000</a:t>
            </a:r>
            <a:r>
              <a:rPr lang="zh-CN" altLang="en-US" sz="1400" dirty="0" smtClean="0">
                <a:solidFill>
                  <a:srgbClr val="5F5F5F"/>
                </a:solidFill>
                <a:ea typeface="华文细黑" pitchFamily="2" charset="-122"/>
              </a:rPr>
              <a:t>元礼包</a:t>
            </a:r>
            <a:endParaRPr lang="en-US" altLang="zh-CN" sz="1400" dirty="0">
              <a:solidFill>
                <a:srgbClr val="5F5F5F"/>
              </a:solidFill>
              <a:ea typeface="华文细黑" pitchFamily="2" charset="-122"/>
            </a:endParaRPr>
          </a:p>
        </p:txBody>
      </p:sp>
      <p:graphicFrame>
        <p:nvGraphicFramePr>
          <p:cNvPr id="18" name="图表 11"/>
          <p:cNvGraphicFramePr>
            <a:graphicFrameLocks/>
          </p:cNvGraphicFramePr>
          <p:nvPr>
            <p:extLst>
              <p:ext uri="{D42A27DB-BD31-4B8C-83A1-F6EECF244321}">
                <p14:modId xmlns:p14="http://schemas.microsoft.com/office/powerpoint/2010/main" val="2699407421"/>
              </p:ext>
            </p:extLst>
          </p:nvPr>
        </p:nvGraphicFramePr>
        <p:xfrm>
          <a:off x="3429000" y="1000127"/>
          <a:ext cx="5246688" cy="2416175"/>
        </p:xfrm>
        <a:graphic>
          <a:graphicData uri="http://schemas.openxmlformats.org/drawingml/2006/chart">
            <c:chart xmlns:c="http://schemas.openxmlformats.org/drawingml/2006/chart" xmlns:r="http://schemas.openxmlformats.org/officeDocument/2006/relationships" r:id="rId5"/>
          </a:graphicData>
        </a:graphic>
      </p:graphicFrame>
    </p:spTree>
    <p:extLst>
      <p:ext uri="{BB962C8B-B14F-4D97-AF65-F5344CB8AC3E}">
        <p14:creationId xmlns:p14="http://schemas.microsoft.com/office/powerpoint/2010/main" val="3074949536"/>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对象 5" hidden="1"/>
          <p:cNvGraphicFramePr>
            <a:graphicFrameLocks noChangeAspect="1"/>
          </p:cNvGraphicFramePr>
          <p:nvPr>
            <p:custDataLst>
              <p:tags r:id="rId2"/>
            </p:custDataLst>
            <p:extLst>
              <p:ext uri="{D42A27DB-BD31-4B8C-83A1-F6EECF244321}">
                <p14:modId xmlns:p14="http://schemas.microsoft.com/office/powerpoint/2010/main" val="699269992"/>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40249" name="think-cell Slide" r:id="rId15" imgW="270" imgH="270" progId="">
                  <p:embed/>
                </p:oleObj>
              </mc:Choice>
              <mc:Fallback>
                <p:oleObj name="think-cell Slide" r:id="rId15" imgW="270" imgH="270" progId="">
                  <p:embed/>
                  <p:pic>
                    <p:nvPicPr>
                      <p:cNvPr id="0" name="Picture 2024"/>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9" name="Object 4"/>
          <p:cNvGraphicFramePr>
            <a:graphicFrameLocks noChangeAspect="1"/>
          </p:cNvGraphicFramePr>
          <p:nvPr>
            <p:custDataLst>
              <p:tags r:id="rId3"/>
            </p:custDataLst>
            <p:extLst>
              <p:ext uri="{D42A27DB-BD31-4B8C-83A1-F6EECF244321}">
                <p14:modId xmlns:p14="http://schemas.microsoft.com/office/powerpoint/2010/main" val="971004167"/>
              </p:ext>
            </p:extLst>
          </p:nvPr>
        </p:nvGraphicFramePr>
        <p:xfrm>
          <a:off x="395288" y="3513832"/>
          <a:ext cx="7993062" cy="2888356"/>
        </p:xfrm>
        <a:graphic>
          <a:graphicData uri="http://schemas.openxmlformats.org/drawingml/2006/chart">
            <c:chart xmlns:c="http://schemas.openxmlformats.org/drawingml/2006/chart" xmlns:r="http://schemas.openxmlformats.org/officeDocument/2006/relationships" r:id="rId17"/>
          </a:graphicData>
        </a:graphic>
      </p:graphicFrame>
      <p:sp>
        <p:nvSpPr>
          <p:cNvPr id="31755" name="灯片编号占位符 21"/>
          <p:cNvSpPr>
            <a:spLocks noGrp="1"/>
          </p:cNvSpPr>
          <p:nvPr>
            <p:ph type="sldNum" sz="quarter" idx="12"/>
            <p:custDataLst>
              <p:tags r:id="rId4"/>
            </p:custDataLst>
          </p:nvPr>
        </p:nvSpPr>
        <p:spPr bwMode="auto">
          <a:noFill/>
          <a:ln>
            <a:miter lim="800000"/>
            <a:headEnd/>
            <a:tailEnd/>
          </a:ln>
        </p:spPr>
        <p:txBody>
          <a:bodyPr vert="horz" wrap="square" lIns="91440" tIns="45720" rIns="91440" bIns="45720" numCol="1" anchorCtr="0" compatLnSpc="1">
            <a:prstTxWarp prst="textNoShape">
              <a:avLst/>
            </a:prstTxWarp>
          </a:bodyPr>
          <a:lstStyle/>
          <a:p>
            <a:fld id="{FB6EF3DB-5ACF-4C55-93E8-48112E8AF184}" type="slidenum">
              <a:rPr lang="zh-CN" altLang="en-US" smtClean="0"/>
              <a:pPr/>
              <a:t>26</a:t>
            </a:fld>
            <a:endParaRPr lang="zh-CN" altLang="en-US" dirty="0" smtClean="0"/>
          </a:p>
        </p:txBody>
      </p:sp>
      <p:sp>
        <p:nvSpPr>
          <p:cNvPr id="2" name="标题 1"/>
          <p:cNvSpPr>
            <a:spLocks noGrp="1"/>
          </p:cNvSpPr>
          <p:nvPr>
            <p:ph type="title" idx="4294967295"/>
            <p:custDataLst>
              <p:tags r:id="rId5"/>
            </p:custDataLst>
          </p:nvPr>
        </p:nvSpPr>
        <p:spPr>
          <a:xfrm>
            <a:off x="1187624" y="296652"/>
            <a:ext cx="4680520" cy="432011"/>
          </a:xfrm>
          <a:prstGeom prst="rect">
            <a:avLst/>
          </a:prstGeom>
          <a:noFill/>
        </p:spPr>
        <p:txBody>
          <a:bodyPr/>
          <a:lstStyle/>
          <a:p>
            <a:pPr>
              <a:defRPr/>
            </a:pPr>
            <a:r>
              <a:rPr lang="en-US" altLang="zh-CN" b="1" dirty="0" smtClean="0">
                <a:solidFill>
                  <a:srgbClr val="075A77"/>
                </a:solidFill>
                <a:latin typeface="+mn-ea"/>
                <a:ea typeface="+mn-ea"/>
              </a:rPr>
              <a:t>2016 </a:t>
            </a:r>
            <a:r>
              <a:rPr lang="en-US" altLang="zh-CN" b="1" dirty="0">
                <a:solidFill>
                  <a:srgbClr val="075A77"/>
                </a:solidFill>
                <a:latin typeface="+mn-ea"/>
                <a:ea typeface="+mn-ea"/>
              </a:rPr>
              <a:t>GAIN· B</a:t>
            </a:r>
            <a:r>
              <a:rPr lang="zh-CN" altLang="en-US" b="1" dirty="0">
                <a:solidFill>
                  <a:srgbClr val="075A77"/>
                </a:solidFill>
                <a:latin typeface="+mn-ea"/>
                <a:ea typeface="+mn-ea"/>
              </a:rPr>
              <a:t>级价格变化指数</a:t>
            </a:r>
            <a:r>
              <a:rPr lang="en-US" altLang="zh-CN" b="1" dirty="0" smtClean="0">
                <a:solidFill>
                  <a:srgbClr val="075A77"/>
                </a:solidFill>
                <a:latin typeface="+mn-ea"/>
                <a:ea typeface="+mn-ea"/>
              </a:rPr>
              <a:t>—6</a:t>
            </a:r>
            <a:r>
              <a:rPr lang="zh-CN" altLang="en-US" b="1" dirty="0" smtClean="0">
                <a:solidFill>
                  <a:srgbClr val="075A77"/>
                </a:solidFill>
                <a:latin typeface="+mn-ea"/>
                <a:ea typeface="+mn-ea"/>
              </a:rPr>
              <a:t>月</a:t>
            </a:r>
            <a:endParaRPr lang="zh-CN" altLang="en-US" b="1" dirty="0">
              <a:solidFill>
                <a:srgbClr val="075A77"/>
              </a:solidFill>
              <a:latin typeface="+mn-ea"/>
              <a:ea typeface="+mn-ea"/>
            </a:endParaRPr>
          </a:p>
        </p:txBody>
      </p:sp>
      <p:sp>
        <p:nvSpPr>
          <p:cNvPr id="34" name="TextBox 33"/>
          <p:cNvSpPr txBox="1"/>
          <p:nvPr>
            <p:custDataLst>
              <p:tags r:id="rId6"/>
            </p:custDataLst>
          </p:nvPr>
        </p:nvSpPr>
        <p:spPr>
          <a:xfrm>
            <a:off x="395536" y="6322144"/>
            <a:ext cx="1319212" cy="203200"/>
          </a:xfrm>
          <a:prstGeom prst="rect">
            <a:avLst/>
          </a:prstGeom>
          <a:noFill/>
        </p:spPr>
        <p:txBody>
          <a:bodyPr>
            <a:spAutoFit/>
          </a:bodyPr>
          <a:lstStyle/>
          <a:p>
            <a:pPr eaLnBrk="0" hangingPunct="0">
              <a:lnSpc>
                <a:spcPct val="80000"/>
              </a:lnSpc>
              <a:spcBef>
                <a:spcPct val="20000"/>
              </a:spcBef>
              <a:buFont typeface="Arial" charset="0"/>
              <a:buNone/>
              <a:defRPr/>
            </a:pPr>
            <a:r>
              <a:rPr lang="zh-CN" altLang="en-US" sz="900" dirty="0">
                <a:latin typeface="+mn-lt"/>
                <a:ea typeface="华文细黑" pitchFamily="2" charset="-122"/>
              </a:rPr>
              <a:t>注</a:t>
            </a:r>
            <a:r>
              <a:rPr lang="zh-CN" altLang="en-US" sz="900" dirty="0" smtClean="0">
                <a:latin typeface="+mn-lt"/>
                <a:ea typeface="华文细黑" pitchFamily="2" charset="-122"/>
              </a:rPr>
              <a:t>：基期为上年</a:t>
            </a:r>
            <a:r>
              <a:rPr lang="en-US" altLang="zh-CN" sz="900" dirty="0" smtClean="0">
                <a:latin typeface="+mn-lt"/>
                <a:ea typeface="华文细黑" pitchFamily="2" charset="-122"/>
              </a:rPr>
              <a:t>12</a:t>
            </a:r>
            <a:r>
              <a:rPr lang="zh-CN" altLang="en-US" sz="900" dirty="0" smtClean="0">
                <a:latin typeface="+mn-lt"/>
                <a:ea typeface="华文细黑" pitchFamily="2" charset="-122"/>
              </a:rPr>
              <a:t>月</a:t>
            </a:r>
            <a:endParaRPr lang="zh-CN" altLang="en-US" sz="900" dirty="0">
              <a:latin typeface="+mn-lt"/>
              <a:ea typeface="华文细黑" pitchFamily="2" charset="-122"/>
            </a:endParaRPr>
          </a:p>
        </p:txBody>
      </p:sp>
      <p:grpSp>
        <p:nvGrpSpPr>
          <p:cNvPr id="5" name="组合 45"/>
          <p:cNvGrpSpPr>
            <a:grpSpLocks/>
          </p:cNvGrpSpPr>
          <p:nvPr>
            <p:custDataLst>
              <p:tags r:id="rId7"/>
            </p:custDataLst>
          </p:nvPr>
        </p:nvGrpSpPr>
        <p:grpSpPr bwMode="auto">
          <a:xfrm>
            <a:off x="2398365" y="3153792"/>
            <a:ext cx="4308475" cy="386002"/>
            <a:chOff x="2330450" y="2103438"/>
            <a:chExt cx="4308475" cy="386002"/>
          </a:xfrm>
          <a:solidFill>
            <a:srgbClr val="275C9D"/>
          </a:solidFill>
        </p:grpSpPr>
        <p:sp>
          <p:nvSpPr>
            <p:cNvPr id="47"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49" name="Text Box 10"/>
            <p:cNvSpPr txBox="1">
              <a:spLocks noChangeArrowheads="1"/>
            </p:cNvSpPr>
            <p:nvPr/>
          </p:nvSpPr>
          <p:spPr bwMode="auto">
            <a:xfrm>
              <a:off x="2544763" y="2135497"/>
              <a:ext cx="3924300" cy="353943"/>
            </a:xfrm>
            <a:prstGeom prst="rect">
              <a:avLst/>
            </a:prstGeom>
            <a:noFill/>
            <a:ln w="12700" algn="ctr">
              <a:noFill/>
              <a:miter lim="800000"/>
              <a:headEnd/>
              <a:tailEnd/>
            </a:ln>
          </p:spPr>
          <p:txBody>
            <a:bodyPr>
              <a:spAutoFit/>
            </a:bodyPr>
            <a:lstStyle/>
            <a:p>
              <a:pPr algn="ct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smtClean="0">
                  <a:solidFill>
                    <a:srgbClr val="FFFFFF"/>
                  </a:solidFill>
                  <a:ea typeface="华文细黑" pitchFamily="2" charset="-122"/>
                </a:rPr>
                <a:t>月度价格变化指数</a:t>
              </a:r>
              <a:r>
                <a:rPr lang="en-US" altLang="zh-CN" sz="1700" b="1" kern="0" dirty="0" smtClean="0">
                  <a:solidFill>
                    <a:srgbClr val="FFFFFF"/>
                  </a:solidFill>
                  <a:ea typeface="华文细黑" pitchFamily="2" charset="-122"/>
                </a:rPr>
                <a:t>-B</a:t>
              </a:r>
              <a:r>
                <a:rPr lang="zh-CN" altLang="en-US" sz="1700" b="1" kern="0" dirty="0" smtClean="0">
                  <a:solidFill>
                    <a:srgbClr val="FFFFFF"/>
                  </a:solidFill>
                  <a:ea typeface="华文细黑" pitchFamily="2" charset="-122"/>
                </a:rPr>
                <a:t>级</a:t>
              </a:r>
              <a:endParaRPr lang="zh-HK" altLang="en-US" sz="1700" b="1" kern="0" dirty="0">
                <a:solidFill>
                  <a:srgbClr val="FFFFFF"/>
                </a:solidFill>
                <a:ea typeface="华文细黑" pitchFamily="2" charset="-122"/>
              </a:endParaRPr>
            </a:p>
          </p:txBody>
        </p:sp>
      </p:grpSp>
      <p:sp>
        <p:nvSpPr>
          <p:cNvPr id="50" name="AutoShape 66"/>
          <p:cNvSpPr>
            <a:spLocks noChangeArrowheads="1"/>
          </p:cNvSpPr>
          <p:nvPr>
            <p:custDataLst>
              <p:tags r:id="rId8"/>
            </p:custDataLst>
          </p:nvPr>
        </p:nvSpPr>
        <p:spPr bwMode="auto">
          <a:xfrm>
            <a:off x="8316417" y="3966298"/>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51" name="AutoShape 67"/>
          <p:cNvSpPr>
            <a:spLocks noChangeArrowheads="1"/>
          </p:cNvSpPr>
          <p:nvPr>
            <p:custDataLst>
              <p:tags r:id="rId9"/>
            </p:custDataLst>
          </p:nvPr>
        </p:nvSpPr>
        <p:spPr bwMode="auto">
          <a:xfrm rot="10800000">
            <a:off x="8316417" y="5083898"/>
            <a:ext cx="250825" cy="900112"/>
          </a:xfrm>
          <a:prstGeom prst="upArrow">
            <a:avLst>
              <a:gd name="adj1" fmla="val 50000"/>
              <a:gd name="adj2" fmla="val 89715"/>
            </a:avLst>
          </a:prstGeom>
          <a:solidFill>
            <a:srgbClr val="BFBFBF"/>
          </a:solidFill>
          <a:ln>
            <a:solidFill>
              <a:srgbClr val="BFBFBF"/>
            </a:solid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52" name="Text Box 68"/>
          <p:cNvSpPr txBox="1">
            <a:spLocks noChangeArrowheads="1"/>
          </p:cNvSpPr>
          <p:nvPr>
            <p:custDataLst>
              <p:tags r:id="rId10"/>
            </p:custDataLst>
          </p:nvPr>
        </p:nvSpPr>
        <p:spPr bwMode="auto">
          <a:xfrm>
            <a:off x="8527554" y="3923435"/>
            <a:ext cx="334963" cy="947738"/>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均价上升</a:t>
            </a:r>
          </a:p>
        </p:txBody>
      </p:sp>
      <p:sp>
        <p:nvSpPr>
          <p:cNvPr id="53" name="Text Box 69"/>
          <p:cNvSpPr txBox="1">
            <a:spLocks noChangeArrowheads="1"/>
          </p:cNvSpPr>
          <p:nvPr>
            <p:custDataLst>
              <p:tags r:id="rId11"/>
            </p:custDataLst>
          </p:nvPr>
        </p:nvSpPr>
        <p:spPr bwMode="auto">
          <a:xfrm>
            <a:off x="8527553" y="4928323"/>
            <a:ext cx="334963" cy="1109662"/>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均价下降</a:t>
            </a:r>
          </a:p>
        </p:txBody>
      </p:sp>
      <p:sp>
        <p:nvSpPr>
          <p:cNvPr id="20" name="Oval 178"/>
          <p:cNvSpPr>
            <a:spLocks noChangeArrowheads="1"/>
          </p:cNvSpPr>
          <p:nvPr/>
        </p:nvSpPr>
        <p:spPr bwMode="auto">
          <a:xfrm>
            <a:off x="1226432" y="5486218"/>
            <a:ext cx="616745" cy="266119"/>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900" kern="0" dirty="0" smtClean="0">
                <a:solidFill>
                  <a:srgbClr val="FF9933"/>
                </a:solidFill>
              </a:rPr>
              <a:t>19.71</a:t>
            </a:r>
            <a:r>
              <a:rPr kumimoji="0" lang="zh-CN" altLang="en-US" sz="900" i="0" u="none" strike="noStrike" kern="0" cap="none" spc="0" normalizeH="0" baseline="0" noProof="0" dirty="0" smtClean="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
        <p:nvSpPr>
          <p:cNvPr id="16" name="内容占位符 2"/>
          <p:cNvSpPr txBox="1">
            <a:spLocks/>
          </p:cNvSpPr>
          <p:nvPr>
            <p:custDataLst>
              <p:tags r:id="rId12"/>
            </p:custDataLst>
          </p:nvPr>
        </p:nvSpPr>
        <p:spPr>
          <a:xfrm>
            <a:off x="395288" y="836613"/>
            <a:ext cx="8353425" cy="2160587"/>
          </a:xfrm>
          <a:prstGeom prst="rect">
            <a:avLst/>
          </a:prstGeom>
        </p:spPr>
        <p:txBody>
          <a:bodyPr/>
          <a:lstStyle>
            <a:lvl1pPr marL="342900" indent="-342900" algn="l" rtl="0" eaLnBrk="1" fontAlgn="base" hangingPunct="1">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000" indent="-342000">
              <a:lnSpc>
                <a:spcPts val="1800"/>
              </a:lnSpc>
              <a:spcBef>
                <a:spcPts val="0"/>
              </a:spcBef>
              <a:spcAft>
                <a:spcPts val="600"/>
              </a:spcAft>
              <a:buClr>
                <a:srgbClr val="275C9D"/>
              </a:buClr>
              <a:buFont typeface="Wingdings" pitchFamily="2" charset="2"/>
              <a:buChar char="n"/>
              <a:defRPr/>
            </a:pPr>
            <a:r>
              <a:rPr lang="en-US" altLang="zh-CN" sz="1600" b="1" dirty="0" smtClean="0">
                <a:latin typeface="+mj-lt"/>
              </a:rPr>
              <a:t>2016 GAIN·6</a:t>
            </a:r>
            <a:r>
              <a:rPr lang="zh-CN" altLang="en-US" sz="1600" b="1" dirty="0" smtClean="0">
                <a:latin typeface="+mj-lt"/>
              </a:rPr>
              <a:t>月</a:t>
            </a:r>
            <a:r>
              <a:rPr lang="en-US" altLang="zh-CN" sz="1600" b="1" dirty="0" smtClean="0">
                <a:latin typeface="+mj-lt"/>
              </a:rPr>
              <a:t>B</a:t>
            </a:r>
            <a:r>
              <a:rPr lang="zh-CN" altLang="en-US" sz="1600" b="1" dirty="0" smtClean="0">
                <a:latin typeface="+mj-lt"/>
              </a:rPr>
              <a:t>级市场价格变化指数为</a:t>
            </a:r>
            <a:r>
              <a:rPr lang="en-US" altLang="zh-CN" sz="1600" b="1" dirty="0" smtClean="0">
                <a:latin typeface="+mj-lt"/>
              </a:rPr>
              <a:t>-1.35</a:t>
            </a:r>
            <a:r>
              <a:rPr lang="zh-CN" altLang="en-US" sz="1600" b="1" dirty="0" smtClean="0">
                <a:latin typeface="+mj-lt"/>
              </a:rPr>
              <a:t>，环比下降</a:t>
            </a:r>
            <a:r>
              <a:rPr lang="en-US" altLang="zh-CN" sz="1600" b="1" dirty="0" smtClean="0">
                <a:latin typeface="+mj-lt"/>
              </a:rPr>
              <a:t>0.8%</a:t>
            </a:r>
            <a:r>
              <a:rPr lang="zh-CN" altLang="en-US" sz="1600" b="1" dirty="0" smtClean="0">
                <a:latin typeface="+mj-lt"/>
              </a:rPr>
              <a:t>，市场均价从</a:t>
            </a:r>
            <a:r>
              <a:rPr lang="en-US" altLang="zh-CN" sz="1600" b="1" dirty="0" smtClean="0"/>
              <a:t>20.35</a:t>
            </a:r>
            <a:r>
              <a:rPr lang="zh-CN" altLang="en-US" sz="1600" b="1" dirty="0" smtClean="0">
                <a:latin typeface="+mj-lt"/>
              </a:rPr>
              <a:t>万减少至</a:t>
            </a:r>
            <a:r>
              <a:rPr lang="en-US" altLang="zh-CN" sz="1600" b="1" dirty="0" smtClean="0">
                <a:latin typeface="+mj-lt"/>
              </a:rPr>
              <a:t>20.19</a:t>
            </a:r>
            <a:r>
              <a:rPr lang="zh-CN" altLang="en-US" sz="1600" b="1" dirty="0" smtClean="0">
                <a:latin typeface="+mj-lt"/>
              </a:rPr>
              <a:t>万。</a:t>
            </a:r>
          </a:p>
          <a:p>
            <a:pPr marL="342000" lvl="1" indent="-342000">
              <a:lnSpc>
                <a:spcPts val="2000"/>
              </a:lnSpc>
              <a:spcBef>
                <a:spcPts val="0"/>
              </a:spcBef>
              <a:spcAft>
                <a:spcPts val="600"/>
              </a:spcAft>
              <a:buFont typeface="Wingdings" pitchFamily="2" charset="2"/>
              <a:buChar char="Ø"/>
              <a:defRPr/>
            </a:pPr>
            <a:r>
              <a:rPr lang="en-US" altLang="zh-CN" sz="1400" dirty="0"/>
              <a:t>6</a:t>
            </a:r>
            <a:r>
              <a:rPr lang="zh-CN" altLang="en-US" sz="1400" dirty="0" smtClean="0"/>
              <a:t>月</a:t>
            </a:r>
            <a:r>
              <a:rPr lang="en-US" altLang="zh-CN" sz="1400" dirty="0" smtClean="0"/>
              <a:t>B</a:t>
            </a:r>
            <a:r>
              <a:rPr lang="zh-CN" altLang="en-US" sz="1400" dirty="0" smtClean="0"/>
              <a:t>级车市场均价</a:t>
            </a:r>
            <a:r>
              <a:rPr lang="zh-CN" altLang="en-US" sz="1400" dirty="0"/>
              <a:t>下滑</a:t>
            </a:r>
            <a:r>
              <a:rPr lang="zh-CN" altLang="en-US" sz="1400" dirty="0" smtClean="0"/>
              <a:t>，主要受车型君越、迈腾的影响。</a:t>
            </a:r>
            <a:endParaRPr lang="en-US" altLang="zh-CN" sz="1400" dirty="0" smtClean="0"/>
          </a:p>
          <a:p>
            <a:pPr marL="342000" lvl="1" indent="-342000">
              <a:lnSpc>
                <a:spcPts val="2000"/>
              </a:lnSpc>
              <a:spcBef>
                <a:spcPts val="0"/>
              </a:spcBef>
              <a:spcAft>
                <a:spcPts val="600"/>
              </a:spcAft>
              <a:buFont typeface="Wingdings" pitchFamily="2" charset="2"/>
              <a:buChar char="Ø"/>
              <a:defRPr/>
            </a:pPr>
            <a:r>
              <a:rPr lang="zh-CN" altLang="en-US" sz="1400" dirty="0" smtClean="0"/>
              <a:t>本月权重车型</a:t>
            </a:r>
            <a:r>
              <a:rPr lang="zh-CN" altLang="en-US" sz="1400" dirty="0"/>
              <a:t>君越、迈</a:t>
            </a:r>
            <a:r>
              <a:rPr lang="zh-CN" altLang="en-US" sz="1400" dirty="0" smtClean="0"/>
              <a:t>腾在级别内销量权重小幅下滑，</a:t>
            </a:r>
            <a:r>
              <a:rPr lang="zh-CN" altLang="en-US" sz="1400" dirty="0"/>
              <a:t>市场份额随</a:t>
            </a:r>
            <a:r>
              <a:rPr lang="zh-CN" altLang="en-US" sz="1400" dirty="0" smtClean="0"/>
              <a:t>之减少，影响了整体</a:t>
            </a:r>
            <a:r>
              <a:rPr lang="zh-CN" altLang="en-US" sz="1400" dirty="0"/>
              <a:t>优惠</a:t>
            </a:r>
            <a:r>
              <a:rPr lang="zh-CN" altLang="en-US" sz="1400" dirty="0" smtClean="0"/>
              <a:t>额度，另外新款帕萨特终端已放出较大优惠，最终带动</a:t>
            </a:r>
            <a:r>
              <a:rPr lang="zh-CN" altLang="en-US" sz="1400" dirty="0"/>
              <a:t>整体</a:t>
            </a:r>
            <a:r>
              <a:rPr lang="zh-CN" altLang="en-US" sz="1400" dirty="0" smtClean="0"/>
              <a:t>市场均价走低。</a:t>
            </a:r>
            <a:endParaRPr lang="en-US" altLang="zh-CN" sz="1400" dirty="0" smtClean="0"/>
          </a:p>
        </p:txBody>
      </p:sp>
      <p:sp>
        <p:nvSpPr>
          <p:cNvPr id="17" name="Oval 178"/>
          <p:cNvSpPr>
            <a:spLocks noChangeArrowheads="1"/>
          </p:cNvSpPr>
          <p:nvPr/>
        </p:nvSpPr>
        <p:spPr bwMode="auto">
          <a:xfrm>
            <a:off x="1843176" y="5206700"/>
            <a:ext cx="616745" cy="266119"/>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900" kern="0" noProof="0" dirty="0" smtClean="0">
                <a:solidFill>
                  <a:srgbClr val="FF9933"/>
                </a:solidFill>
              </a:rPr>
              <a:t>20.20</a:t>
            </a:r>
            <a:r>
              <a:rPr kumimoji="0" lang="zh-CN" altLang="en-US" sz="900" i="0" u="none" strike="noStrike" kern="0" cap="none" spc="0" normalizeH="0" baseline="0" noProof="0" dirty="0" smtClean="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
        <p:nvSpPr>
          <p:cNvPr id="18" name="Oval 178"/>
          <p:cNvSpPr>
            <a:spLocks noChangeArrowheads="1"/>
          </p:cNvSpPr>
          <p:nvPr/>
        </p:nvSpPr>
        <p:spPr bwMode="auto">
          <a:xfrm>
            <a:off x="2398365" y="4999469"/>
            <a:ext cx="616745" cy="266119"/>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900" kern="0" noProof="0" dirty="0" smtClean="0">
                <a:solidFill>
                  <a:srgbClr val="FF9933"/>
                </a:solidFill>
              </a:rPr>
              <a:t>20.59</a:t>
            </a:r>
            <a:r>
              <a:rPr kumimoji="0" lang="zh-CN" altLang="en-US" sz="900" i="0" u="none" strike="noStrike" kern="0" cap="none" spc="0" normalizeH="0" baseline="0" noProof="0" dirty="0" smtClean="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
        <p:nvSpPr>
          <p:cNvPr id="21" name="Oval 178"/>
          <p:cNvSpPr>
            <a:spLocks noChangeArrowheads="1"/>
          </p:cNvSpPr>
          <p:nvPr/>
        </p:nvSpPr>
        <p:spPr bwMode="auto">
          <a:xfrm>
            <a:off x="3041611" y="4795263"/>
            <a:ext cx="616745" cy="266119"/>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900" kern="0" noProof="0" dirty="0" smtClean="0">
                <a:solidFill>
                  <a:srgbClr val="FF9933"/>
                </a:solidFill>
              </a:rPr>
              <a:t>20.88</a:t>
            </a:r>
            <a:r>
              <a:rPr kumimoji="0" lang="zh-CN" altLang="en-US" sz="900" i="0" u="none" strike="noStrike" kern="0" cap="none" spc="0" normalizeH="0" baseline="0" noProof="0" dirty="0" smtClean="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
        <p:nvSpPr>
          <p:cNvPr id="22" name="Oval 178"/>
          <p:cNvSpPr>
            <a:spLocks noChangeArrowheads="1"/>
          </p:cNvSpPr>
          <p:nvPr/>
        </p:nvSpPr>
        <p:spPr bwMode="auto">
          <a:xfrm>
            <a:off x="3647502" y="5142429"/>
            <a:ext cx="616745" cy="266119"/>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900" kern="0" noProof="0" dirty="0" smtClean="0">
                <a:solidFill>
                  <a:srgbClr val="FF9933"/>
                </a:solidFill>
              </a:rPr>
              <a:t>20.35</a:t>
            </a:r>
            <a:r>
              <a:rPr kumimoji="0" lang="zh-CN" altLang="en-US" sz="900" i="0" u="none" strike="noStrike" kern="0" cap="none" spc="0" normalizeH="0" baseline="0" noProof="0" dirty="0" smtClean="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
        <p:nvSpPr>
          <p:cNvPr id="23" name="Oval 178"/>
          <p:cNvSpPr>
            <a:spLocks noChangeArrowheads="1"/>
          </p:cNvSpPr>
          <p:nvPr/>
        </p:nvSpPr>
        <p:spPr bwMode="auto">
          <a:xfrm>
            <a:off x="4266455" y="5211520"/>
            <a:ext cx="616745" cy="266119"/>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900" kern="0" noProof="0" dirty="0" smtClean="0">
                <a:solidFill>
                  <a:srgbClr val="FF9933"/>
                </a:solidFill>
              </a:rPr>
              <a:t>20.19</a:t>
            </a:r>
            <a:r>
              <a:rPr kumimoji="0" lang="zh-CN" altLang="en-US" sz="900" i="0" u="none" strike="noStrike" kern="0" cap="none" spc="0" normalizeH="0" baseline="0" noProof="0" dirty="0" smtClean="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Tree>
    <p:extLst>
      <p:ext uri="{BB962C8B-B14F-4D97-AF65-F5344CB8AC3E}">
        <p14:creationId xmlns:p14="http://schemas.microsoft.com/office/powerpoint/2010/main" val="3100344110"/>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对象 5" hidden="1"/>
          <p:cNvGraphicFramePr>
            <a:graphicFrameLocks noChangeAspect="1"/>
          </p:cNvGraphicFramePr>
          <p:nvPr>
            <p:custDataLst>
              <p:tags r:id="rId2"/>
            </p:custDataLst>
            <p:extLst>
              <p:ext uri="{D42A27DB-BD31-4B8C-83A1-F6EECF244321}">
                <p14:modId xmlns:p14="http://schemas.microsoft.com/office/powerpoint/2010/main" val="1837808691"/>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41271" name="think-cell Slide" r:id="rId14" imgW="270" imgH="270" progId="">
                  <p:embed/>
                </p:oleObj>
              </mc:Choice>
              <mc:Fallback>
                <p:oleObj name="think-cell Slide" r:id="rId14" imgW="270" imgH="270" progId="">
                  <p:embed/>
                  <p:pic>
                    <p:nvPicPr>
                      <p:cNvPr id="0" name="Picture 2026"/>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9" name="Object 4"/>
          <p:cNvGraphicFramePr>
            <a:graphicFrameLocks noChangeAspect="1"/>
          </p:cNvGraphicFramePr>
          <p:nvPr>
            <p:custDataLst>
              <p:tags r:id="rId3"/>
            </p:custDataLst>
            <p:extLst>
              <p:ext uri="{D42A27DB-BD31-4B8C-83A1-F6EECF244321}">
                <p14:modId xmlns:p14="http://schemas.microsoft.com/office/powerpoint/2010/main" val="3947172676"/>
              </p:ext>
            </p:extLst>
          </p:nvPr>
        </p:nvGraphicFramePr>
        <p:xfrm>
          <a:off x="395288" y="3513832"/>
          <a:ext cx="7993062" cy="2888357"/>
        </p:xfrm>
        <a:graphic>
          <a:graphicData uri="http://schemas.openxmlformats.org/drawingml/2006/chart">
            <c:chart xmlns:c="http://schemas.openxmlformats.org/drawingml/2006/chart" xmlns:r="http://schemas.openxmlformats.org/officeDocument/2006/relationships" r:id="rId16"/>
          </a:graphicData>
        </a:graphic>
      </p:graphicFrame>
      <p:sp>
        <p:nvSpPr>
          <p:cNvPr id="32779" name="灯片编号占位符 21"/>
          <p:cNvSpPr>
            <a:spLocks noGrp="1"/>
          </p:cNvSpPr>
          <p:nvPr>
            <p:ph type="sldNum" sz="quarter" idx="12"/>
            <p:custDataLst>
              <p:tags r:id="rId4"/>
            </p:custDataLst>
          </p:nvPr>
        </p:nvSpPr>
        <p:spPr bwMode="auto">
          <a:noFill/>
          <a:ln>
            <a:miter lim="800000"/>
            <a:headEnd/>
            <a:tailEnd/>
          </a:ln>
        </p:spPr>
        <p:txBody>
          <a:bodyPr vert="horz" wrap="square" lIns="91440" tIns="45720" rIns="91440" bIns="45720" numCol="1" anchorCtr="0" compatLnSpc="1">
            <a:prstTxWarp prst="textNoShape">
              <a:avLst/>
            </a:prstTxWarp>
          </a:bodyPr>
          <a:lstStyle/>
          <a:p>
            <a:fld id="{C91F9E7A-D19B-42E6-9C89-0CBC6F1427B5}" type="slidenum">
              <a:rPr lang="zh-CN" altLang="en-US" smtClean="0"/>
              <a:pPr/>
              <a:t>27</a:t>
            </a:fld>
            <a:endParaRPr lang="zh-CN" altLang="en-US" smtClean="0"/>
          </a:p>
        </p:txBody>
      </p:sp>
      <p:sp>
        <p:nvSpPr>
          <p:cNvPr id="2" name="标题 1"/>
          <p:cNvSpPr>
            <a:spLocks noGrp="1"/>
          </p:cNvSpPr>
          <p:nvPr>
            <p:ph type="title" idx="4294967295"/>
            <p:custDataLst>
              <p:tags r:id="rId5"/>
            </p:custDataLst>
          </p:nvPr>
        </p:nvSpPr>
        <p:spPr>
          <a:xfrm>
            <a:off x="1166936" y="296652"/>
            <a:ext cx="4557192" cy="432011"/>
          </a:xfrm>
          <a:prstGeom prst="rect">
            <a:avLst/>
          </a:prstGeom>
          <a:noFill/>
        </p:spPr>
        <p:txBody>
          <a:bodyPr/>
          <a:lstStyle/>
          <a:p>
            <a:pPr>
              <a:defRPr/>
            </a:pPr>
            <a:r>
              <a:rPr lang="en-US" altLang="zh-CN" b="1" dirty="0" smtClean="0">
                <a:solidFill>
                  <a:srgbClr val="075A77"/>
                </a:solidFill>
                <a:latin typeface="+mn-ea"/>
                <a:ea typeface="+mn-ea"/>
              </a:rPr>
              <a:t>2016 </a:t>
            </a:r>
            <a:r>
              <a:rPr lang="en-US" altLang="zh-CN" b="1" dirty="0">
                <a:solidFill>
                  <a:srgbClr val="075A77"/>
                </a:solidFill>
                <a:latin typeface="+mn-ea"/>
                <a:ea typeface="+mn-ea"/>
              </a:rPr>
              <a:t>GAIN· B</a:t>
            </a:r>
            <a:r>
              <a:rPr lang="zh-CN" altLang="en-US" b="1" dirty="0">
                <a:solidFill>
                  <a:srgbClr val="075A77"/>
                </a:solidFill>
                <a:latin typeface="+mn-ea"/>
                <a:ea typeface="+mn-ea"/>
              </a:rPr>
              <a:t>级终端优惠指数</a:t>
            </a:r>
            <a:r>
              <a:rPr lang="en-US" altLang="zh-CN" b="1" dirty="0" smtClean="0">
                <a:solidFill>
                  <a:srgbClr val="075A77"/>
                </a:solidFill>
                <a:latin typeface="+mn-ea"/>
                <a:ea typeface="+mn-ea"/>
              </a:rPr>
              <a:t>—</a:t>
            </a:r>
            <a:r>
              <a:rPr lang="en-US" altLang="zh-CN" b="1" dirty="0">
                <a:solidFill>
                  <a:srgbClr val="075A77"/>
                </a:solidFill>
                <a:latin typeface="+mn-ea"/>
                <a:ea typeface="+mn-ea"/>
              </a:rPr>
              <a:t>6</a:t>
            </a:r>
            <a:r>
              <a:rPr lang="zh-CN" altLang="en-US" b="1" dirty="0" smtClean="0">
                <a:solidFill>
                  <a:srgbClr val="075A77"/>
                </a:solidFill>
                <a:latin typeface="+mn-ea"/>
                <a:ea typeface="+mn-ea"/>
              </a:rPr>
              <a:t>月</a:t>
            </a:r>
            <a:endParaRPr lang="zh-CN" altLang="en-US" b="1" dirty="0">
              <a:solidFill>
                <a:srgbClr val="075A77"/>
              </a:solidFill>
              <a:latin typeface="+mn-ea"/>
              <a:ea typeface="+mn-ea"/>
            </a:endParaRPr>
          </a:p>
        </p:txBody>
      </p:sp>
      <p:sp>
        <p:nvSpPr>
          <p:cNvPr id="34" name="TextBox 33"/>
          <p:cNvSpPr txBox="1"/>
          <p:nvPr>
            <p:custDataLst>
              <p:tags r:id="rId6"/>
            </p:custDataLst>
          </p:nvPr>
        </p:nvSpPr>
        <p:spPr>
          <a:xfrm>
            <a:off x="395536" y="6322144"/>
            <a:ext cx="1319212" cy="203200"/>
          </a:xfrm>
          <a:prstGeom prst="rect">
            <a:avLst/>
          </a:prstGeom>
          <a:noFill/>
        </p:spPr>
        <p:txBody>
          <a:bodyPr>
            <a:spAutoFit/>
          </a:bodyPr>
          <a:lstStyle/>
          <a:p>
            <a:pPr eaLnBrk="0" hangingPunct="0">
              <a:lnSpc>
                <a:spcPct val="80000"/>
              </a:lnSpc>
              <a:spcBef>
                <a:spcPct val="20000"/>
              </a:spcBef>
              <a:buFont typeface="Arial" charset="0"/>
              <a:buNone/>
              <a:defRPr/>
            </a:pPr>
            <a:r>
              <a:rPr lang="zh-CN" altLang="en-US" sz="900" dirty="0">
                <a:latin typeface="+mn-lt"/>
                <a:ea typeface="华文细黑" pitchFamily="2" charset="-122"/>
              </a:rPr>
              <a:t>注</a:t>
            </a:r>
            <a:r>
              <a:rPr lang="zh-CN" altLang="en-US" sz="900" dirty="0" smtClean="0">
                <a:latin typeface="+mn-lt"/>
                <a:ea typeface="华文细黑" pitchFamily="2" charset="-122"/>
              </a:rPr>
              <a:t>：基期为上年</a:t>
            </a:r>
            <a:r>
              <a:rPr lang="en-US" altLang="zh-CN" sz="900" dirty="0" smtClean="0">
                <a:latin typeface="+mn-lt"/>
                <a:ea typeface="华文细黑" pitchFamily="2" charset="-122"/>
              </a:rPr>
              <a:t>12</a:t>
            </a:r>
            <a:r>
              <a:rPr lang="zh-CN" altLang="en-US" sz="900" dirty="0" smtClean="0">
                <a:latin typeface="+mn-lt"/>
                <a:ea typeface="华文细黑" pitchFamily="2" charset="-122"/>
              </a:rPr>
              <a:t>月</a:t>
            </a:r>
            <a:endParaRPr lang="zh-CN" altLang="en-US" sz="900" dirty="0">
              <a:latin typeface="+mn-lt"/>
              <a:ea typeface="华文细黑" pitchFamily="2" charset="-122"/>
            </a:endParaRPr>
          </a:p>
        </p:txBody>
      </p:sp>
      <p:grpSp>
        <p:nvGrpSpPr>
          <p:cNvPr id="5" name="组合 45"/>
          <p:cNvGrpSpPr>
            <a:grpSpLocks/>
          </p:cNvGrpSpPr>
          <p:nvPr>
            <p:custDataLst>
              <p:tags r:id="rId7"/>
            </p:custDataLst>
          </p:nvPr>
        </p:nvGrpSpPr>
        <p:grpSpPr bwMode="auto">
          <a:xfrm>
            <a:off x="2411412" y="3153792"/>
            <a:ext cx="4308475" cy="399650"/>
            <a:chOff x="2330450" y="2103438"/>
            <a:chExt cx="4308475" cy="399650"/>
          </a:xfrm>
          <a:solidFill>
            <a:srgbClr val="275C9D"/>
          </a:solidFill>
        </p:grpSpPr>
        <p:sp>
          <p:nvSpPr>
            <p:cNvPr id="47"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49" name="Text Box 10"/>
            <p:cNvSpPr txBox="1">
              <a:spLocks noChangeArrowheads="1"/>
            </p:cNvSpPr>
            <p:nvPr/>
          </p:nvSpPr>
          <p:spPr bwMode="auto">
            <a:xfrm>
              <a:off x="2544763" y="2149145"/>
              <a:ext cx="3924300" cy="353943"/>
            </a:xfrm>
            <a:prstGeom prst="rect">
              <a:avLst/>
            </a:prstGeom>
            <a:noFill/>
            <a:ln w="12700" algn="ctr">
              <a:noFill/>
              <a:miter lim="800000"/>
              <a:headEnd/>
              <a:tailEnd/>
            </a:ln>
          </p:spPr>
          <p:txBody>
            <a:bodyPr>
              <a:spAutoFit/>
            </a:bodyPr>
            <a:lstStyle/>
            <a:p>
              <a:pPr algn="ct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smtClean="0">
                  <a:solidFill>
                    <a:srgbClr val="FFFFFF"/>
                  </a:solidFill>
                  <a:ea typeface="华文细黑" pitchFamily="2" charset="-122"/>
                </a:rPr>
                <a:t>月度终端优惠指数</a:t>
              </a:r>
              <a:r>
                <a:rPr lang="en-US" altLang="zh-CN" sz="1700" b="1" kern="0" dirty="0" smtClean="0">
                  <a:solidFill>
                    <a:srgbClr val="FFFFFF"/>
                  </a:solidFill>
                  <a:ea typeface="华文细黑" pitchFamily="2" charset="-122"/>
                </a:rPr>
                <a:t>-B</a:t>
              </a:r>
              <a:r>
                <a:rPr lang="zh-CN" altLang="en-US" sz="1700" b="1" kern="0" dirty="0" smtClean="0">
                  <a:solidFill>
                    <a:srgbClr val="FFFFFF"/>
                  </a:solidFill>
                  <a:ea typeface="华文细黑" pitchFamily="2" charset="-122"/>
                </a:rPr>
                <a:t>级</a:t>
              </a:r>
              <a:endParaRPr lang="zh-HK" altLang="en-US" sz="1700" b="1" kern="0" dirty="0">
                <a:solidFill>
                  <a:srgbClr val="FFFFFF"/>
                </a:solidFill>
                <a:ea typeface="华文细黑" pitchFamily="2" charset="-122"/>
              </a:endParaRPr>
            </a:p>
          </p:txBody>
        </p:sp>
      </p:grpSp>
      <p:sp>
        <p:nvSpPr>
          <p:cNvPr id="50" name="AutoShape 66"/>
          <p:cNvSpPr>
            <a:spLocks noChangeArrowheads="1"/>
          </p:cNvSpPr>
          <p:nvPr>
            <p:custDataLst>
              <p:tags r:id="rId8"/>
            </p:custDataLst>
          </p:nvPr>
        </p:nvSpPr>
        <p:spPr bwMode="auto">
          <a:xfrm>
            <a:off x="8316417" y="3963440"/>
            <a:ext cx="250825" cy="900112"/>
          </a:xfrm>
          <a:prstGeom prst="upArrow">
            <a:avLst>
              <a:gd name="adj1" fmla="val 50000"/>
              <a:gd name="adj2" fmla="val 89715"/>
            </a:avLst>
          </a:prstGeom>
          <a:solidFill>
            <a:srgbClr val="BFBFBF"/>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51" name="AutoShape 67"/>
          <p:cNvSpPr>
            <a:spLocks noChangeArrowheads="1"/>
          </p:cNvSpPr>
          <p:nvPr>
            <p:custDataLst>
              <p:tags r:id="rId9"/>
            </p:custDataLst>
          </p:nvPr>
        </p:nvSpPr>
        <p:spPr bwMode="auto">
          <a:xfrm rot="10800000">
            <a:off x="8316417" y="5081040"/>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52" name="Text Box 68"/>
          <p:cNvSpPr txBox="1">
            <a:spLocks noChangeArrowheads="1"/>
          </p:cNvSpPr>
          <p:nvPr>
            <p:custDataLst>
              <p:tags r:id="rId10"/>
            </p:custDataLst>
          </p:nvPr>
        </p:nvSpPr>
        <p:spPr bwMode="auto">
          <a:xfrm>
            <a:off x="8527554" y="3920577"/>
            <a:ext cx="334963" cy="947738"/>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优惠减少</a:t>
            </a:r>
          </a:p>
        </p:txBody>
      </p:sp>
      <p:sp>
        <p:nvSpPr>
          <p:cNvPr id="53" name="Text Box 69"/>
          <p:cNvSpPr txBox="1">
            <a:spLocks noChangeArrowheads="1"/>
          </p:cNvSpPr>
          <p:nvPr>
            <p:custDataLst>
              <p:tags r:id="rId11"/>
            </p:custDataLst>
          </p:nvPr>
        </p:nvSpPr>
        <p:spPr bwMode="auto">
          <a:xfrm>
            <a:off x="8524379" y="4925465"/>
            <a:ext cx="334963" cy="1109662"/>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优惠增加</a:t>
            </a:r>
          </a:p>
        </p:txBody>
      </p:sp>
      <p:sp>
        <p:nvSpPr>
          <p:cNvPr id="14" name="内容占位符 2"/>
          <p:cNvSpPr txBox="1">
            <a:spLocks/>
          </p:cNvSpPr>
          <p:nvPr>
            <p:custDataLst>
              <p:tags r:id="rId12"/>
            </p:custDataLst>
          </p:nvPr>
        </p:nvSpPr>
        <p:spPr>
          <a:xfrm>
            <a:off x="395288" y="836613"/>
            <a:ext cx="8353425" cy="1944687"/>
          </a:xfrm>
          <a:prstGeom prst="rect">
            <a:avLst/>
          </a:prstGeom>
        </p:spPr>
        <p:txBody>
          <a:bodyPr/>
          <a:lstStyle>
            <a:lvl1pPr marL="342900" indent="-342900" algn="l" rtl="0" eaLnBrk="1" fontAlgn="base" hangingPunct="1">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000" indent="-342000">
              <a:lnSpc>
                <a:spcPts val="1800"/>
              </a:lnSpc>
              <a:spcBef>
                <a:spcPts val="0"/>
              </a:spcBef>
              <a:spcAft>
                <a:spcPts val="600"/>
              </a:spcAft>
              <a:buClr>
                <a:srgbClr val="275C9D"/>
              </a:buClr>
              <a:buFont typeface="Wingdings" pitchFamily="2" charset="2"/>
              <a:buChar char="n"/>
              <a:defRPr/>
            </a:pPr>
            <a:r>
              <a:rPr lang="en-US" altLang="zh-CN" sz="1600" b="1" dirty="0" smtClean="0">
                <a:latin typeface="+mj-lt"/>
              </a:rPr>
              <a:t>2016 GAIN·6</a:t>
            </a:r>
            <a:r>
              <a:rPr lang="zh-CN" altLang="en-US" sz="1600" b="1" dirty="0" smtClean="0">
                <a:latin typeface="+mj-lt"/>
              </a:rPr>
              <a:t>月</a:t>
            </a:r>
            <a:r>
              <a:rPr lang="en-US" altLang="zh-CN" sz="1600" b="1" dirty="0" smtClean="0">
                <a:latin typeface="+mj-lt"/>
              </a:rPr>
              <a:t>B</a:t>
            </a:r>
            <a:r>
              <a:rPr lang="zh-CN" altLang="en-US" sz="1600" b="1" dirty="0" smtClean="0">
                <a:latin typeface="+mj-lt"/>
              </a:rPr>
              <a:t>级别终端优惠指数为</a:t>
            </a:r>
            <a:r>
              <a:rPr lang="en-US" altLang="zh-CN" sz="1600" b="1" dirty="0" smtClean="0">
                <a:latin typeface="+mj-lt"/>
              </a:rPr>
              <a:t>-4.85</a:t>
            </a:r>
            <a:r>
              <a:rPr lang="zh-CN" altLang="en-US" sz="1600" b="1" dirty="0" smtClean="0">
                <a:latin typeface="+mj-lt"/>
              </a:rPr>
              <a:t>，环比下降</a:t>
            </a:r>
            <a:r>
              <a:rPr lang="en-US" altLang="zh-CN" sz="1600" b="1" dirty="0" smtClean="0">
                <a:latin typeface="+mj-lt"/>
              </a:rPr>
              <a:t>2.2%</a:t>
            </a:r>
            <a:r>
              <a:rPr lang="zh-CN" altLang="en-US" sz="1600" b="1" dirty="0" smtClean="0">
                <a:latin typeface="+mj-lt"/>
              </a:rPr>
              <a:t>，优惠额度增加</a:t>
            </a:r>
            <a:r>
              <a:rPr lang="en-US" altLang="zh-CN" sz="1600" b="1" dirty="0" smtClean="0">
                <a:latin typeface="+mj-lt"/>
              </a:rPr>
              <a:t>737</a:t>
            </a:r>
            <a:r>
              <a:rPr lang="zh-CN" altLang="en-US" sz="1600" b="1" dirty="0" smtClean="0">
                <a:latin typeface="+mj-lt"/>
              </a:rPr>
              <a:t>元。</a:t>
            </a:r>
          </a:p>
          <a:p>
            <a:pPr marL="342000" lvl="1" indent="-342000">
              <a:lnSpc>
                <a:spcPts val="2000"/>
              </a:lnSpc>
              <a:spcBef>
                <a:spcPts val="0"/>
              </a:spcBef>
              <a:spcAft>
                <a:spcPts val="600"/>
              </a:spcAft>
              <a:buFont typeface="Wingdings" pitchFamily="2" charset="2"/>
              <a:buChar char="Ø"/>
              <a:defRPr/>
            </a:pPr>
            <a:r>
              <a:rPr lang="en-US" altLang="zh-CN" sz="1400" dirty="0"/>
              <a:t>6</a:t>
            </a:r>
            <a:r>
              <a:rPr lang="zh-CN" altLang="en-US" sz="1400" dirty="0" smtClean="0"/>
              <a:t>月</a:t>
            </a:r>
            <a:r>
              <a:rPr lang="en-US" altLang="zh-CN" sz="1400" dirty="0" smtClean="0"/>
              <a:t>B</a:t>
            </a:r>
            <a:r>
              <a:rPr lang="zh-CN" altLang="en-US" sz="1400" dirty="0" smtClean="0"/>
              <a:t>级车市场终端优惠额度增加，主要受雅阁、帕萨特的影响。</a:t>
            </a:r>
            <a:endParaRPr lang="en-US" altLang="zh-CN" sz="1400" dirty="0" smtClean="0"/>
          </a:p>
          <a:p>
            <a:pPr marL="342000" lvl="1" indent="-342000">
              <a:lnSpc>
                <a:spcPts val="2000"/>
              </a:lnSpc>
              <a:spcBef>
                <a:spcPts val="0"/>
              </a:spcBef>
              <a:spcAft>
                <a:spcPts val="600"/>
              </a:spcAft>
              <a:buFont typeface="Wingdings" pitchFamily="2" charset="2"/>
              <a:buChar char="Ø"/>
              <a:defRPr/>
            </a:pPr>
            <a:r>
              <a:rPr lang="zh-CN" altLang="en-US" sz="1400" dirty="0" smtClean="0">
                <a:latin typeface="+mn-ea"/>
              </a:rPr>
              <a:t>进入淡季</a:t>
            </a:r>
            <a:r>
              <a:rPr lang="zh-CN" altLang="en-US" sz="1400" dirty="0">
                <a:latin typeface="+mn-ea"/>
              </a:rPr>
              <a:t>，经销商纷纷提升终端让利幅度，以吸引</a:t>
            </a:r>
            <a:r>
              <a:rPr lang="zh-CN" altLang="en-US" sz="1400" dirty="0" smtClean="0">
                <a:latin typeface="+mn-ea"/>
              </a:rPr>
              <a:t>消费者撬动终端销量增长，加之权重车型</a:t>
            </a:r>
            <a:r>
              <a:rPr lang="zh-CN" altLang="en-US" sz="1400" dirty="0"/>
              <a:t>雅阁、</a:t>
            </a:r>
            <a:r>
              <a:rPr lang="zh-CN" altLang="en-US" sz="1400" dirty="0" smtClean="0"/>
              <a:t>帕萨特销量权重小幅提升，直接影响了整体优惠额度增加。</a:t>
            </a:r>
            <a:endParaRPr lang="en-US" altLang="zh-CN" sz="1400" dirty="0" smtClean="0">
              <a:latin typeface="+mn-ea"/>
            </a:endParaRPr>
          </a:p>
        </p:txBody>
      </p:sp>
    </p:spTree>
    <p:extLst>
      <p:ext uri="{BB962C8B-B14F-4D97-AF65-F5344CB8AC3E}">
        <p14:creationId xmlns:p14="http://schemas.microsoft.com/office/powerpoint/2010/main" val="2327551696"/>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灯片编号占位符 1"/>
          <p:cNvSpPr>
            <a:spLocks noGrp="1"/>
          </p:cNvSpPr>
          <p:nvPr>
            <p:ph type="sldNum" sz="quarter" idx="12"/>
          </p:nvPr>
        </p:nvSpPr>
        <p:spPr bwMode="auto">
          <a:noFill/>
          <a:ln>
            <a:miter lim="800000"/>
            <a:headEnd/>
            <a:tailEnd/>
          </a:ln>
        </p:spPr>
        <p:txBody>
          <a:bodyPr vert="horz" wrap="square" lIns="91440" tIns="45720" rIns="91440" bIns="45720" numCol="1" anchor="t" anchorCtr="0" compatLnSpc="1">
            <a:prstTxWarp prst="textNoShape">
              <a:avLst/>
            </a:prstTxWarp>
          </a:bodyPr>
          <a:lstStyle/>
          <a:p>
            <a:fld id="{6BE67B85-6F74-4067-B7A0-87EAAB0DDD5C}" type="slidenum">
              <a:rPr lang="zh-CN" altLang="en-US" smtClean="0"/>
              <a:pPr/>
              <a:t>28</a:t>
            </a:fld>
            <a:endParaRPr lang="zh-CN" altLang="en-US" smtClean="0"/>
          </a:p>
        </p:txBody>
      </p:sp>
      <p:sp>
        <p:nvSpPr>
          <p:cNvPr id="3" name="标题 2"/>
          <p:cNvSpPr>
            <a:spLocks noGrp="1"/>
          </p:cNvSpPr>
          <p:nvPr>
            <p:ph type="title" idx="4294967295"/>
          </p:nvPr>
        </p:nvSpPr>
        <p:spPr>
          <a:xfrm>
            <a:off x="1202940" y="296652"/>
            <a:ext cx="5025244" cy="432011"/>
          </a:xfrm>
          <a:prstGeom prst="rect">
            <a:avLst/>
          </a:prstGeom>
          <a:noFill/>
        </p:spPr>
        <p:txBody>
          <a:bodyPr/>
          <a:lstStyle/>
          <a:p>
            <a:pPr>
              <a:defRPr/>
            </a:pPr>
            <a:r>
              <a:rPr lang="en-US" altLang="zh-CN" b="1" dirty="0">
                <a:solidFill>
                  <a:srgbClr val="075A77"/>
                </a:solidFill>
                <a:latin typeface="+mn-ea"/>
                <a:ea typeface="+mn-ea"/>
              </a:rPr>
              <a:t>B</a:t>
            </a:r>
            <a:r>
              <a:rPr lang="zh-CN" altLang="en-US" b="1" dirty="0">
                <a:solidFill>
                  <a:srgbClr val="075A77"/>
                </a:solidFill>
                <a:latin typeface="+mn-ea"/>
                <a:ea typeface="+mn-ea"/>
              </a:rPr>
              <a:t>级别重点车型经销商利润率：帕萨特、雅阁</a:t>
            </a:r>
          </a:p>
        </p:txBody>
      </p:sp>
      <p:sp>
        <p:nvSpPr>
          <p:cNvPr id="6" name="矩形 5"/>
          <p:cNvSpPr/>
          <p:nvPr/>
        </p:nvSpPr>
        <p:spPr>
          <a:xfrm>
            <a:off x="428626" y="857250"/>
            <a:ext cx="8286750" cy="2643188"/>
          </a:xfrm>
          <a:prstGeom prst="rect">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8" name="矩形 7"/>
          <p:cNvSpPr/>
          <p:nvPr/>
        </p:nvSpPr>
        <p:spPr>
          <a:xfrm>
            <a:off x="428626" y="3643314"/>
            <a:ext cx="8286750" cy="2643187"/>
          </a:xfrm>
          <a:prstGeom prst="rect">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graphicFrame>
        <p:nvGraphicFramePr>
          <p:cNvPr id="16" name="图表 16"/>
          <p:cNvGraphicFramePr>
            <a:graphicFrameLocks/>
          </p:cNvGraphicFramePr>
          <p:nvPr>
            <p:extLst>
              <p:ext uri="{D42A27DB-BD31-4B8C-83A1-F6EECF244321}">
                <p14:modId xmlns:p14="http://schemas.microsoft.com/office/powerpoint/2010/main" val="1656955985"/>
              </p:ext>
            </p:extLst>
          </p:nvPr>
        </p:nvGraphicFramePr>
        <p:xfrm>
          <a:off x="3429000" y="1000127"/>
          <a:ext cx="5246688" cy="2416175"/>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7" name="图表 27"/>
          <p:cNvGraphicFramePr>
            <a:graphicFrameLocks/>
          </p:cNvGraphicFramePr>
          <p:nvPr>
            <p:extLst>
              <p:ext uri="{D42A27DB-BD31-4B8C-83A1-F6EECF244321}">
                <p14:modId xmlns:p14="http://schemas.microsoft.com/office/powerpoint/2010/main" val="759063126"/>
              </p:ext>
            </p:extLst>
          </p:nvPr>
        </p:nvGraphicFramePr>
        <p:xfrm>
          <a:off x="3429000" y="3786192"/>
          <a:ext cx="5246688" cy="2416175"/>
        </p:xfrm>
        <a:graphic>
          <a:graphicData uri="http://schemas.openxmlformats.org/drawingml/2006/chart">
            <c:chart xmlns:c="http://schemas.openxmlformats.org/drawingml/2006/chart" xmlns:r="http://schemas.openxmlformats.org/officeDocument/2006/relationships" r:id="rId4"/>
          </a:graphicData>
        </a:graphic>
      </p:graphicFrame>
      <p:sp>
        <p:nvSpPr>
          <p:cNvPr id="27" name="TextBox 26"/>
          <p:cNvSpPr txBox="1"/>
          <p:nvPr/>
        </p:nvSpPr>
        <p:spPr>
          <a:xfrm>
            <a:off x="500064" y="928690"/>
            <a:ext cx="1143000" cy="307777"/>
          </a:xfrm>
          <a:prstGeom prst="rect">
            <a:avLst/>
          </a:prstGeom>
          <a:noFill/>
        </p:spPr>
        <p:txBody>
          <a:bodyPr>
            <a:spAutoFit/>
          </a:bodyPr>
          <a:lstStyle/>
          <a:p>
            <a:pPr>
              <a:defRPr/>
            </a:pPr>
            <a:r>
              <a:rPr lang="zh-CN" altLang="en-US" sz="1400" b="1" dirty="0">
                <a:solidFill>
                  <a:prstClr val="black"/>
                </a:solidFill>
                <a:latin typeface="Calibri"/>
                <a:ea typeface="华文细黑" pitchFamily="2" charset="-122"/>
              </a:rPr>
              <a:t>帕萨特</a:t>
            </a:r>
            <a:endParaRPr lang="en-US" altLang="zh-CN" sz="1400" b="1" dirty="0">
              <a:solidFill>
                <a:prstClr val="black"/>
              </a:solidFill>
              <a:latin typeface="Calibri"/>
              <a:ea typeface="华文细黑" pitchFamily="2" charset="-122"/>
            </a:endParaRPr>
          </a:p>
        </p:txBody>
      </p:sp>
      <p:sp>
        <p:nvSpPr>
          <p:cNvPr id="31" name="TextBox 30"/>
          <p:cNvSpPr txBox="1"/>
          <p:nvPr/>
        </p:nvSpPr>
        <p:spPr>
          <a:xfrm>
            <a:off x="500064" y="3714752"/>
            <a:ext cx="1143000" cy="307777"/>
          </a:xfrm>
          <a:prstGeom prst="rect">
            <a:avLst/>
          </a:prstGeom>
          <a:noFill/>
        </p:spPr>
        <p:txBody>
          <a:bodyPr>
            <a:spAutoFit/>
          </a:bodyPr>
          <a:lstStyle/>
          <a:p>
            <a:pPr>
              <a:defRPr/>
            </a:pPr>
            <a:r>
              <a:rPr lang="zh-CN" altLang="en-US" sz="1400" b="1" dirty="0">
                <a:solidFill>
                  <a:prstClr val="black"/>
                </a:solidFill>
                <a:latin typeface="Calibri"/>
                <a:ea typeface="华文细黑" pitchFamily="2" charset="-122"/>
              </a:rPr>
              <a:t>雅阁</a:t>
            </a:r>
            <a:endParaRPr lang="en-US" altLang="zh-CN" sz="1400" b="1" dirty="0">
              <a:solidFill>
                <a:prstClr val="black"/>
              </a:solidFill>
              <a:latin typeface="Calibri"/>
              <a:ea typeface="华文细黑" pitchFamily="2" charset="-122"/>
            </a:endParaRPr>
          </a:p>
        </p:txBody>
      </p:sp>
      <p:sp>
        <p:nvSpPr>
          <p:cNvPr id="15" name="TextBox 14"/>
          <p:cNvSpPr txBox="1"/>
          <p:nvPr/>
        </p:nvSpPr>
        <p:spPr>
          <a:xfrm>
            <a:off x="0" y="6286506"/>
            <a:ext cx="4071938" cy="246221"/>
          </a:xfrm>
          <a:prstGeom prst="rect">
            <a:avLst/>
          </a:prstGeom>
          <a:noFill/>
        </p:spPr>
        <p:txBody>
          <a:bodyPr>
            <a:spAutoFit/>
          </a:bodyPr>
          <a:lstStyle/>
          <a:p>
            <a:pPr>
              <a:defRPr/>
            </a:pPr>
            <a:r>
              <a:rPr lang="zh-CN" altLang="en-US" sz="1000" dirty="0">
                <a:solidFill>
                  <a:prstClr val="black"/>
                </a:solidFill>
                <a:latin typeface="Calibri"/>
                <a:ea typeface="华文细黑" pitchFamily="2" charset="-122"/>
              </a:rPr>
              <a:t>注：级别重点车型指的是该款车</a:t>
            </a:r>
            <a:r>
              <a:rPr lang="en-US" altLang="zh-CN" sz="1000" dirty="0">
                <a:solidFill>
                  <a:prstClr val="black"/>
                </a:solidFill>
                <a:latin typeface="Calibri"/>
                <a:ea typeface="华文细黑" pitchFamily="2" charset="-122"/>
              </a:rPr>
              <a:t>2011</a:t>
            </a:r>
            <a:r>
              <a:rPr lang="zh-CN" altLang="en-US" sz="1000" dirty="0">
                <a:solidFill>
                  <a:prstClr val="black"/>
                </a:solidFill>
                <a:latin typeface="Calibri"/>
                <a:ea typeface="华文细黑" pitchFamily="2" charset="-122"/>
              </a:rPr>
              <a:t>年年度销量列级别</a:t>
            </a:r>
            <a:r>
              <a:rPr lang="en-US" altLang="zh-CN" sz="1000" dirty="0">
                <a:solidFill>
                  <a:prstClr val="black"/>
                </a:solidFill>
                <a:latin typeface="Calibri"/>
                <a:ea typeface="华文细黑" pitchFamily="2" charset="-122"/>
              </a:rPr>
              <a:t>TOP4</a:t>
            </a:r>
            <a:endParaRPr lang="zh-CN" altLang="en-US" sz="1000" dirty="0">
              <a:solidFill>
                <a:prstClr val="black"/>
              </a:solidFill>
              <a:latin typeface="Calibri"/>
              <a:ea typeface="华文细黑" pitchFamily="2" charset="-122"/>
            </a:endParaRPr>
          </a:p>
        </p:txBody>
      </p:sp>
      <p:pic>
        <p:nvPicPr>
          <p:cNvPr id="2050" name="Picture 2" descr="\\user\mydoc\zhouty\桌面\15024908192862_1632031_7.jp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330895" y="981077"/>
            <a:ext cx="1800945" cy="733116"/>
          </a:xfrm>
          <a:prstGeom prst="rect">
            <a:avLst/>
          </a:prstGeom>
          <a:noFill/>
        </p:spPr>
      </p:pic>
      <p:pic>
        <p:nvPicPr>
          <p:cNvPr id="2053" name="Picture 5" descr="\\user\mydoc\zhouty\桌面\18335969739874_2349945_7.jpg"/>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rot="21247283" flipH="1">
            <a:off x="1301031" y="3789362"/>
            <a:ext cx="1584920" cy="889779"/>
          </a:xfrm>
          <a:prstGeom prst="rect">
            <a:avLst/>
          </a:prstGeom>
          <a:noFill/>
        </p:spPr>
      </p:pic>
      <p:sp>
        <p:nvSpPr>
          <p:cNvPr id="19" name="矩形 18"/>
          <p:cNvSpPr/>
          <p:nvPr/>
        </p:nvSpPr>
        <p:spPr>
          <a:xfrm>
            <a:off x="500064" y="2115433"/>
            <a:ext cx="3071812" cy="1126462"/>
          </a:xfrm>
          <a:prstGeom prst="rect">
            <a:avLst/>
          </a:prstGeom>
          <a:noFill/>
          <a:ln>
            <a:noFill/>
          </a:ln>
        </p:spPr>
        <p:txBody>
          <a:bodyPr>
            <a:spAutoFit/>
          </a:bodyPr>
          <a:lstStyle/>
          <a:p>
            <a:pPr marL="179388" indent="-179388" algn="l">
              <a:buFont typeface="Wingdings" pitchFamily="2" charset="2"/>
              <a:buChar char="n"/>
              <a:defRPr/>
            </a:pPr>
            <a:r>
              <a:rPr lang="en-US" altLang="zh-CN" sz="1400" dirty="0">
                <a:solidFill>
                  <a:srgbClr val="5F5F5F"/>
                </a:solidFill>
                <a:ea typeface="华文细黑" pitchFamily="2" charset="-122"/>
                <a:cs typeface="Arial" pitchFamily="34" charset="0"/>
              </a:rPr>
              <a:t>6</a:t>
            </a:r>
            <a:r>
              <a:rPr lang="zh-CN" altLang="en-US" sz="1400" dirty="0" smtClean="0">
                <a:solidFill>
                  <a:srgbClr val="5F5F5F"/>
                </a:solidFill>
                <a:ea typeface="华文细黑" pitchFamily="2" charset="-122"/>
                <a:cs typeface="Arial" pitchFamily="34" charset="0"/>
              </a:rPr>
              <a:t>月成交均价：</a:t>
            </a:r>
            <a:r>
              <a:rPr lang="en-US" altLang="zh-CN" sz="1400" dirty="0" smtClean="0">
                <a:solidFill>
                  <a:srgbClr val="5F5F5F"/>
                </a:solidFill>
                <a:ea typeface="华文细黑" pitchFamily="2" charset="-122"/>
                <a:cs typeface="Arial" pitchFamily="34" charset="0"/>
              </a:rPr>
              <a:t>230,093</a:t>
            </a:r>
          </a:p>
          <a:p>
            <a:pPr marL="179388" indent="-179388" algn="l">
              <a:buFont typeface="Wingdings" pitchFamily="2" charset="2"/>
              <a:buChar char="n"/>
              <a:defRPr/>
            </a:pPr>
            <a:r>
              <a:rPr lang="en-US" altLang="zh-CN" sz="1400" dirty="0">
                <a:solidFill>
                  <a:srgbClr val="5F5F5F"/>
                </a:solidFill>
                <a:ea typeface="华文细黑" pitchFamily="2" charset="-122"/>
                <a:cs typeface="Arial" pitchFamily="34" charset="0"/>
              </a:rPr>
              <a:t>6</a:t>
            </a:r>
            <a:r>
              <a:rPr lang="zh-CN" altLang="en-US" sz="1400" dirty="0" smtClean="0">
                <a:solidFill>
                  <a:srgbClr val="5F5F5F"/>
                </a:solidFill>
                <a:ea typeface="华文细黑" pitchFamily="2" charset="-122"/>
                <a:cs typeface="Arial" pitchFamily="34" charset="0"/>
              </a:rPr>
              <a:t>月经销商利润率：</a:t>
            </a:r>
            <a:r>
              <a:rPr lang="en-US" altLang="zh-CN" sz="1400" dirty="0" smtClean="0">
                <a:solidFill>
                  <a:srgbClr val="5F5F5F"/>
                </a:solidFill>
                <a:ea typeface="华文细黑" pitchFamily="2" charset="-122"/>
                <a:cs typeface="Arial" pitchFamily="34" charset="0"/>
              </a:rPr>
              <a:t>1.3%</a:t>
            </a:r>
            <a:r>
              <a:rPr lang="zh-CN" altLang="en-US" sz="1400" dirty="0" smtClean="0">
                <a:solidFill>
                  <a:srgbClr val="5F5F5F"/>
                </a:solidFill>
                <a:ea typeface="华文细黑" pitchFamily="2" charset="-122"/>
                <a:cs typeface="Arial" pitchFamily="34" charset="0"/>
              </a:rPr>
              <a:t> </a:t>
            </a:r>
            <a:endParaRPr lang="en-US" altLang="zh-CN" sz="1400" dirty="0" smtClean="0">
              <a:solidFill>
                <a:srgbClr val="5F5F5F"/>
              </a:solidFill>
              <a:ea typeface="华文细黑" pitchFamily="2" charset="-122"/>
              <a:cs typeface="Arial" pitchFamily="34" charset="0"/>
            </a:endParaRPr>
          </a:p>
          <a:p>
            <a:pPr marL="179388" indent="-179388" algn="l">
              <a:buFont typeface="Wingdings" pitchFamily="2" charset="2"/>
              <a:buChar char="n"/>
              <a:defRPr/>
            </a:pPr>
            <a:r>
              <a:rPr lang="en-US" altLang="zh-CN" sz="1400" dirty="0">
                <a:solidFill>
                  <a:srgbClr val="5F5F5F"/>
                </a:solidFill>
                <a:ea typeface="华文细黑" pitchFamily="2" charset="-122"/>
                <a:cs typeface="Arial" pitchFamily="34" charset="0"/>
              </a:rPr>
              <a:t>6</a:t>
            </a:r>
            <a:r>
              <a:rPr lang="zh-CN" altLang="en-US" sz="1400" dirty="0" smtClean="0">
                <a:solidFill>
                  <a:srgbClr val="5F5F5F"/>
                </a:solidFill>
                <a:ea typeface="华文细黑" pitchFamily="2" charset="-122"/>
                <a:cs typeface="Arial" pitchFamily="34" charset="0"/>
              </a:rPr>
              <a:t>月主要城市促销活动：</a:t>
            </a:r>
          </a:p>
          <a:p>
            <a:pPr marL="179388" indent="-179388" algn="l">
              <a:defRPr/>
            </a:pPr>
            <a:r>
              <a:rPr lang="zh-CN" altLang="en-US" sz="1400" dirty="0" smtClean="0">
                <a:solidFill>
                  <a:srgbClr val="5F5F5F"/>
                </a:solidFill>
                <a:ea typeface="华文细黑" pitchFamily="2" charset="-122"/>
                <a:cs typeface="Arial" pitchFamily="34" charset="0"/>
              </a:rPr>
              <a:t>    </a:t>
            </a:r>
            <a:r>
              <a:rPr lang="zh-CN" altLang="en-US" sz="1400" dirty="0">
                <a:solidFill>
                  <a:srgbClr val="5F5F5F"/>
                </a:solidFill>
                <a:ea typeface="华文细黑" pitchFamily="2" charset="-122"/>
                <a:cs typeface="Arial" pitchFamily="34" charset="0"/>
              </a:rPr>
              <a:t>上海</a:t>
            </a:r>
            <a:r>
              <a:rPr lang="zh-CN" altLang="en-US" sz="1400" dirty="0" smtClean="0">
                <a:solidFill>
                  <a:srgbClr val="5F5F5F"/>
                </a:solidFill>
                <a:ea typeface="华文细黑" pitchFamily="2" charset="-122"/>
                <a:cs typeface="Arial" pitchFamily="34" charset="0"/>
              </a:rPr>
              <a:t>：赠送</a:t>
            </a:r>
            <a:r>
              <a:rPr lang="en-US" altLang="zh-CN" sz="1400" dirty="0">
                <a:solidFill>
                  <a:srgbClr val="5F5F5F"/>
                </a:solidFill>
                <a:ea typeface="华文细黑" pitchFamily="2" charset="-122"/>
                <a:cs typeface="Arial" pitchFamily="34" charset="0"/>
              </a:rPr>
              <a:t>5</a:t>
            </a:r>
            <a:r>
              <a:rPr lang="en-US" altLang="zh-CN" sz="1400" dirty="0" smtClean="0">
                <a:solidFill>
                  <a:srgbClr val="5F5F5F"/>
                </a:solidFill>
                <a:ea typeface="华文细黑" pitchFamily="2" charset="-122"/>
                <a:cs typeface="Arial" pitchFamily="34" charset="0"/>
              </a:rPr>
              <a:t>000</a:t>
            </a:r>
            <a:r>
              <a:rPr lang="zh-CN" altLang="en-US" sz="1400" dirty="0" smtClean="0">
                <a:solidFill>
                  <a:srgbClr val="5F5F5F"/>
                </a:solidFill>
                <a:ea typeface="华文细黑" pitchFamily="2" charset="-122"/>
                <a:cs typeface="Arial" pitchFamily="34" charset="0"/>
              </a:rPr>
              <a:t>元礼包</a:t>
            </a:r>
            <a:endParaRPr lang="en-US" altLang="zh-CN" sz="1400" dirty="0">
              <a:solidFill>
                <a:srgbClr val="5F5F5F"/>
              </a:solidFill>
              <a:ea typeface="华文细黑" pitchFamily="2" charset="-122"/>
              <a:cs typeface="Arial" pitchFamily="34" charset="0"/>
            </a:endParaRPr>
          </a:p>
          <a:p>
            <a:pPr marL="179388" indent="-179388" algn="l">
              <a:defRPr/>
            </a:pPr>
            <a:r>
              <a:rPr lang="en-US" altLang="zh-CN" sz="1400" dirty="0">
                <a:solidFill>
                  <a:srgbClr val="5F5F5F"/>
                </a:solidFill>
                <a:ea typeface="华文细黑" pitchFamily="2" charset="-122"/>
                <a:cs typeface="Arial" pitchFamily="34" charset="0"/>
              </a:rPr>
              <a:t>    </a:t>
            </a:r>
            <a:r>
              <a:rPr lang="zh-CN" altLang="en-US" sz="1400" dirty="0">
                <a:solidFill>
                  <a:srgbClr val="5F5F5F"/>
                </a:solidFill>
                <a:ea typeface="华文细黑" pitchFamily="2" charset="-122"/>
                <a:cs typeface="Arial" pitchFamily="34" charset="0"/>
              </a:rPr>
              <a:t>合肥</a:t>
            </a:r>
            <a:r>
              <a:rPr lang="zh-CN" altLang="en-US" sz="1400" dirty="0" smtClean="0">
                <a:solidFill>
                  <a:srgbClr val="5F5F5F"/>
                </a:solidFill>
                <a:ea typeface="华文细黑" pitchFamily="2" charset="-122"/>
                <a:cs typeface="Arial" pitchFamily="34" charset="0"/>
              </a:rPr>
              <a:t>：赠送</a:t>
            </a:r>
            <a:r>
              <a:rPr lang="en-US" altLang="zh-CN" sz="1400" dirty="0">
                <a:solidFill>
                  <a:srgbClr val="5F5F5F"/>
                </a:solidFill>
                <a:ea typeface="华文细黑" pitchFamily="2" charset="-122"/>
                <a:cs typeface="Arial" pitchFamily="34" charset="0"/>
              </a:rPr>
              <a:t>5</a:t>
            </a:r>
            <a:r>
              <a:rPr lang="en-US" altLang="zh-CN" sz="1400" dirty="0" smtClean="0">
                <a:solidFill>
                  <a:srgbClr val="5F5F5F"/>
                </a:solidFill>
                <a:ea typeface="华文细黑" pitchFamily="2" charset="-122"/>
                <a:cs typeface="Arial" pitchFamily="34" charset="0"/>
              </a:rPr>
              <a:t>000</a:t>
            </a:r>
            <a:r>
              <a:rPr lang="zh-CN" altLang="en-US" sz="1400" dirty="0">
                <a:solidFill>
                  <a:srgbClr val="5F5F5F"/>
                </a:solidFill>
                <a:ea typeface="华文细黑" pitchFamily="2" charset="-122"/>
                <a:cs typeface="Arial" pitchFamily="34" charset="0"/>
              </a:rPr>
              <a:t>元礼包</a:t>
            </a:r>
            <a:endParaRPr lang="en-US" altLang="zh-CN" sz="1400" dirty="0">
              <a:solidFill>
                <a:srgbClr val="5F5F5F"/>
              </a:solidFill>
              <a:ea typeface="华文细黑" pitchFamily="2" charset="-122"/>
              <a:cs typeface="Arial" pitchFamily="34" charset="0"/>
            </a:endParaRPr>
          </a:p>
        </p:txBody>
      </p:sp>
      <p:sp>
        <p:nvSpPr>
          <p:cNvPr id="20" name="矩形 19"/>
          <p:cNvSpPr/>
          <p:nvPr/>
        </p:nvSpPr>
        <p:spPr>
          <a:xfrm>
            <a:off x="500064" y="4923745"/>
            <a:ext cx="3071812" cy="1126462"/>
          </a:xfrm>
          <a:prstGeom prst="rect">
            <a:avLst/>
          </a:prstGeom>
          <a:noFill/>
          <a:ln>
            <a:noFill/>
          </a:ln>
        </p:spPr>
        <p:txBody>
          <a:bodyPr>
            <a:spAutoFit/>
          </a:bodyPr>
          <a:lstStyle/>
          <a:p>
            <a:pPr marL="179388" indent="-179388" algn="l">
              <a:buFont typeface="Wingdings" pitchFamily="2" charset="2"/>
              <a:buChar char="n"/>
              <a:defRPr/>
            </a:pPr>
            <a:r>
              <a:rPr lang="en-US" altLang="zh-CN" sz="1400" dirty="0">
                <a:solidFill>
                  <a:srgbClr val="5F5F5F"/>
                </a:solidFill>
                <a:ea typeface="华文细黑" pitchFamily="2" charset="-122"/>
              </a:rPr>
              <a:t>6</a:t>
            </a:r>
            <a:r>
              <a:rPr lang="zh-CN" altLang="en-US" sz="1400" dirty="0" smtClean="0">
                <a:solidFill>
                  <a:srgbClr val="5F5F5F"/>
                </a:solidFill>
                <a:ea typeface="华文细黑" pitchFamily="2" charset="-122"/>
              </a:rPr>
              <a:t>月成交均价：</a:t>
            </a:r>
            <a:r>
              <a:rPr lang="en-US" altLang="zh-CN" sz="1400" dirty="0" smtClean="0">
                <a:solidFill>
                  <a:srgbClr val="5F5F5F"/>
                </a:solidFill>
                <a:ea typeface="华文细黑" pitchFamily="2" charset="-122"/>
                <a:cs typeface="Arial" pitchFamily="34" charset="0"/>
              </a:rPr>
              <a:t>195,721</a:t>
            </a:r>
          </a:p>
          <a:p>
            <a:pPr marL="179388" indent="-179388" algn="l">
              <a:buFont typeface="Wingdings" pitchFamily="2" charset="2"/>
              <a:buChar char="n"/>
              <a:defRPr/>
            </a:pPr>
            <a:r>
              <a:rPr lang="en-US" altLang="zh-CN" sz="1400" dirty="0">
                <a:solidFill>
                  <a:srgbClr val="5F5F5F"/>
                </a:solidFill>
                <a:ea typeface="华文细黑" pitchFamily="2" charset="-122"/>
              </a:rPr>
              <a:t>6</a:t>
            </a:r>
            <a:r>
              <a:rPr lang="zh-CN" altLang="en-US" sz="1400" dirty="0" smtClean="0">
                <a:solidFill>
                  <a:srgbClr val="5F5F5F"/>
                </a:solidFill>
                <a:ea typeface="华文细黑" pitchFamily="2" charset="-122"/>
              </a:rPr>
              <a:t>月经销商利润率：</a:t>
            </a:r>
            <a:r>
              <a:rPr lang="en-US" altLang="zh-CN" sz="1400" dirty="0" smtClean="0">
                <a:solidFill>
                  <a:srgbClr val="5F5F5F"/>
                </a:solidFill>
                <a:ea typeface="华文细黑" pitchFamily="2" charset="-122"/>
              </a:rPr>
              <a:t>4.8%</a:t>
            </a:r>
            <a:r>
              <a:rPr lang="zh-CN" altLang="en-US" sz="1400" dirty="0" smtClean="0">
                <a:solidFill>
                  <a:srgbClr val="5F5F5F"/>
                </a:solidFill>
                <a:ea typeface="华文细黑" pitchFamily="2" charset="-122"/>
              </a:rPr>
              <a:t> </a:t>
            </a:r>
            <a:endParaRPr lang="en-US" altLang="zh-CN" sz="1400" dirty="0" smtClean="0">
              <a:solidFill>
                <a:srgbClr val="5F5F5F"/>
              </a:solidFill>
              <a:ea typeface="华文细黑" pitchFamily="2" charset="-122"/>
            </a:endParaRPr>
          </a:p>
          <a:p>
            <a:pPr marL="179388" indent="-179388" algn="l">
              <a:buFont typeface="Wingdings" pitchFamily="2" charset="2"/>
              <a:buChar char="n"/>
              <a:defRPr/>
            </a:pPr>
            <a:r>
              <a:rPr lang="en-US" altLang="zh-CN" sz="1400" dirty="0">
                <a:solidFill>
                  <a:srgbClr val="5F5F5F"/>
                </a:solidFill>
                <a:ea typeface="华文细黑" pitchFamily="2" charset="-122"/>
              </a:rPr>
              <a:t>6</a:t>
            </a:r>
            <a:r>
              <a:rPr lang="zh-CN" altLang="en-US" sz="1400" dirty="0" smtClean="0">
                <a:solidFill>
                  <a:srgbClr val="5F5F5F"/>
                </a:solidFill>
                <a:ea typeface="华文细黑" pitchFamily="2" charset="-122"/>
              </a:rPr>
              <a:t>月主要城市促销活动：</a:t>
            </a:r>
            <a:endParaRPr lang="en-US" altLang="zh-CN" sz="1400" dirty="0" smtClean="0">
              <a:solidFill>
                <a:srgbClr val="5F5F5F"/>
              </a:solidFill>
              <a:ea typeface="华文细黑" pitchFamily="2" charset="-122"/>
            </a:endParaRPr>
          </a:p>
          <a:p>
            <a:pPr marL="179388" indent="-179388" algn="l">
              <a:defRPr/>
            </a:pPr>
            <a:r>
              <a:rPr lang="zh-CN" altLang="en-US" sz="1400" dirty="0" smtClean="0">
                <a:solidFill>
                  <a:srgbClr val="5F5F5F"/>
                </a:solidFill>
                <a:ea typeface="华文细黑" pitchFamily="2" charset="-122"/>
              </a:rPr>
              <a:t>    </a:t>
            </a:r>
            <a:r>
              <a:rPr lang="zh-CN" altLang="en-US" sz="1400" dirty="0">
                <a:solidFill>
                  <a:srgbClr val="5F5F5F"/>
                </a:solidFill>
                <a:ea typeface="华文细黑" pitchFamily="2" charset="-122"/>
              </a:rPr>
              <a:t>北京</a:t>
            </a:r>
            <a:r>
              <a:rPr lang="zh-CN" altLang="en-US" sz="1400" dirty="0" smtClean="0">
                <a:solidFill>
                  <a:srgbClr val="5F5F5F"/>
                </a:solidFill>
                <a:ea typeface="华文细黑" pitchFamily="2" charset="-122"/>
              </a:rPr>
              <a:t>：置换补贴</a:t>
            </a:r>
            <a:r>
              <a:rPr lang="en-US" altLang="zh-CN" sz="1400" dirty="0" smtClean="0">
                <a:solidFill>
                  <a:srgbClr val="5F5F5F"/>
                </a:solidFill>
                <a:ea typeface="华文细黑" pitchFamily="2" charset="-122"/>
              </a:rPr>
              <a:t>5000</a:t>
            </a:r>
            <a:r>
              <a:rPr lang="zh-CN" altLang="en-US" sz="1400" dirty="0" smtClean="0">
                <a:solidFill>
                  <a:srgbClr val="5F5F5F"/>
                </a:solidFill>
                <a:ea typeface="华文细黑" pitchFamily="2" charset="-122"/>
              </a:rPr>
              <a:t>元</a:t>
            </a:r>
            <a:endParaRPr lang="en-US" altLang="zh-CN" sz="1400" dirty="0" smtClean="0">
              <a:solidFill>
                <a:srgbClr val="5F5F5F"/>
              </a:solidFill>
              <a:ea typeface="华文细黑" pitchFamily="2" charset="-122"/>
            </a:endParaRPr>
          </a:p>
          <a:p>
            <a:pPr marL="179388" indent="-179388" algn="l">
              <a:defRPr/>
            </a:pPr>
            <a:r>
              <a:rPr lang="zh-CN" altLang="en-US" sz="1400" dirty="0">
                <a:solidFill>
                  <a:srgbClr val="5F5F5F"/>
                </a:solidFill>
                <a:ea typeface="华文细黑" pitchFamily="2" charset="-122"/>
              </a:rPr>
              <a:t> </a:t>
            </a:r>
            <a:r>
              <a:rPr lang="zh-CN" altLang="en-US" sz="1400" dirty="0" smtClean="0">
                <a:solidFill>
                  <a:srgbClr val="5F5F5F"/>
                </a:solidFill>
                <a:ea typeface="华文细黑" pitchFamily="2" charset="-122"/>
              </a:rPr>
              <a:t>   </a:t>
            </a:r>
            <a:r>
              <a:rPr lang="zh-CN" altLang="en-US" sz="1400" dirty="0">
                <a:solidFill>
                  <a:srgbClr val="5F5F5F"/>
                </a:solidFill>
                <a:ea typeface="华文细黑" pitchFamily="2" charset="-122"/>
              </a:rPr>
              <a:t>重庆</a:t>
            </a:r>
            <a:r>
              <a:rPr lang="zh-CN" altLang="en-US" sz="1400" dirty="0" smtClean="0">
                <a:solidFill>
                  <a:srgbClr val="5F5F5F"/>
                </a:solidFill>
                <a:ea typeface="华文细黑" pitchFamily="2" charset="-122"/>
              </a:rPr>
              <a:t>：赠送</a:t>
            </a:r>
            <a:r>
              <a:rPr lang="en-US" altLang="zh-CN" sz="1400" dirty="0">
                <a:solidFill>
                  <a:srgbClr val="5F5F5F"/>
                </a:solidFill>
                <a:ea typeface="华文细黑" pitchFamily="2" charset="-122"/>
              </a:rPr>
              <a:t>1</a:t>
            </a:r>
            <a:r>
              <a:rPr lang="en-US" altLang="zh-CN" sz="1400" dirty="0" smtClean="0">
                <a:solidFill>
                  <a:srgbClr val="5F5F5F"/>
                </a:solidFill>
                <a:ea typeface="华文细黑" pitchFamily="2" charset="-122"/>
              </a:rPr>
              <a:t>000</a:t>
            </a:r>
            <a:r>
              <a:rPr lang="zh-CN" altLang="en-US" sz="1400" dirty="0" smtClean="0">
                <a:solidFill>
                  <a:srgbClr val="5F5F5F"/>
                </a:solidFill>
                <a:ea typeface="华文细黑" pitchFamily="2" charset="-122"/>
              </a:rPr>
              <a:t>元礼包</a:t>
            </a:r>
            <a:endParaRPr lang="zh-CN" altLang="en-US" sz="1400" dirty="0">
              <a:solidFill>
                <a:srgbClr val="5F5F5F"/>
              </a:solidFill>
              <a:ea typeface="华文细黑" pitchFamily="2" charset="-122"/>
            </a:endParaRPr>
          </a:p>
        </p:txBody>
      </p:sp>
    </p:spTree>
    <p:extLst>
      <p:ext uri="{BB962C8B-B14F-4D97-AF65-F5344CB8AC3E}">
        <p14:creationId xmlns:p14="http://schemas.microsoft.com/office/powerpoint/2010/main" val="1578943587"/>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灯片编号占位符 1"/>
          <p:cNvSpPr>
            <a:spLocks noGrp="1"/>
          </p:cNvSpPr>
          <p:nvPr>
            <p:ph type="sldNum" sz="quarter" idx="12"/>
          </p:nvPr>
        </p:nvSpPr>
        <p:spPr bwMode="auto">
          <a:noFill/>
          <a:ln>
            <a:miter lim="800000"/>
            <a:headEnd/>
            <a:tailEnd/>
          </a:ln>
        </p:spPr>
        <p:txBody>
          <a:bodyPr vert="horz" wrap="square" lIns="91440" tIns="45720" rIns="91440" bIns="45720" numCol="1" anchor="t" anchorCtr="0" compatLnSpc="1">
            <a:prstTxWarp prst="textNoShape">
              <a:avLst/>
            </a:prstTxWarp>
          </a:bodyPr>
          <a:lstStyle/>
          <a:p>
            <a:fld id="{F36C24BD-EB7E-4EB7-B9A3-0B0411B89CD4}" type="slidenum">
              <a:rPr lang="zh-CN" altLang="en-US" smtClean="0"/>
              <a:pPr/>
              <a:t>29</a:t>
            </a:fld>
            <a:endParaRPr lang="zh-CN" altLang="en-US" smtClean="0"/>
          </a:p>
        </p:txBody>
      </p:sp>
      <p:sp>
        <p:nvSpPr>
          <p:cNvPr id="3" name="标题 2"/>
          <p:cNvSpPr>
            <a:spLocks noGrp="1"/>
          </p:cNvSpPr>
          <p:nvPr>
            <p:ph type="title" idx="4294967295"/>
          </p:nvPr>
        </p:nvSpPr>
        <p:spPr>
          <a:xfrm>
            <a:off x="1166936" y="296652"/>
            <a:ext cx="4917952" cy="432011"/>
          </a:xfrm>
          <a:prstGeom prst="rect">
            <a:avLst/>
          </a:prstGeom>
          <a:noFill/>
        </p:spPr>
        <p:txBody>
          <a:bodyPr/>
          <a:lstStyle/>
          <a:p>
            <a:pPr>
              <a:defRPr/>
            </a:pPr>
            <a:r>
              <a:rPr lang="en-US" altLang="zh-CN" b="1" dirty="0">
                <a:solidFill>
                  <a:srgbClr val="075A77"/>
                </a:solidFill>
                <a:latin typeface="+mn-ea"/>
                <a:ea typeface="+mn-ea"/>
              </a:rPr>
              <a:t>B</a:t>
            </a:r>
            <a:r>
              <a:rPr lang="zh-CN" altLang="en-US" b="1" dirty="0">
                <a:solidFill>
                  <a:srgbClr val="075A77"/>
                </a:solidFill>
                <a:latin typeface="+mn-ea"/>
                <a:ea typeface="+mn-ea"/>
              </a:rPr>
              <a:t>级别重点车型经销商利润率：天籁、凯美瑞</a:t>
            </a:r>
          </a:p>
        </p:txBody>
      </p:sp>
      <p:sp>
        <p:nvSpPr>
          <p:cNvPr id="6" name="矩形 5"/>
          <p:cNvSpPr/>
          <p:nvPr/>
        </p:nvSpPr>
        <p:spPr>
          <a:xfrm>
            <a:off x="428626" y="857250"/>
            <a:ext cx="8286750" cy="2643188"/>
          </a:xfrm>
          <a:prstGeom prst="rect">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8" name="矩形 7"/>
          <p:cNvSpPr/>
          <p:nvPr/>
        </p:nvSpPr>
        <p:spPr>
          <a:xfrm>
            <a:off x="428626" y="3643314"/>
            <a:ext cx="8286750" cy="2643187"/>
          </a:xfrm>
          <a:prstGeom prst="rect">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graphicFrame>
        <p:nvGraphicFramePr>
          <p:cNvPr id="18" name="图表 11"/>
          <p:cNvGraphicFramePr>
            <a:graphicFrameLocks/>
          </p:cNvGraphicFramePr>
          <p:nvPr>
            <p:extLst>
              <p:ext uri="{D42A27DB-BD31-4B8C-83A1-F6EECF244321}">
                <p14:modId xmlns:p14="http://schemas.microsoft.com/office/powerpoint/2010/main" val="459103092"/>
              </p:ext>
            </p:extLst>
          </p:nvPr>
        </p:nvGraphicFramePr>
        <p:xfrm>
          <a:off x="3429000" y="1000128"/>
          <a:ext cx="5246688" cy="2428875"/>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9" name="图表 12"/>
          <p:cNvGraphicFramePr>
            <a:graphicFrameLocks/>
          </p:cNvGraphicFramePr>
          <p:nvPr>
            <p:extLst>
              <p:ext uri="{D42A27DB-BD31-4B8C-83A1-F6EECF244321}">
                <p14:modId xmlns:p14="http://schemas.microsoft.com/office/powerpoint/2010/main" val="2572705771"/>
              </p:ext>
            </p:extLst>
          </p:nvPr>
        </p:nvGraphicFramePr>
        <p:xfrm>
          <a:off x="3429000" y="3786192"/>
          <a:ext cx="5246688" cy="2416175"/>
        </p:xfrm>
        <a:graphic>
          <a:graphicData uri="http://schemas.openxmlformats.org/drawingml/2006/chart">
            <c:chart xmlns:c="http://schemas.openxmlformats.org/drawingml/2006/chart" xmlns:r="http://schemas.openxmlformats.org/officeDocument/2006/relationships" r:id="rId4"/>
          </a:graphicData>
        </a:graphic>
      </p:graphicFrame>
      <p:sp>
        <p:nvSpPr>
          <p:cNvPr id="16" name="TextBox 15"/>
          <p:cNvSpPr txBox="1"/>
          <p:nvPr/>
        </p:nvSpPr>
        <p:spPr>
          <a:xfrm>
            <a:off x="500064" y="928690"/>
            <a:ext cx="1143000" cy="307777"/>
          </a:xfrm>
          <a:prstGeom prst="rect">
            <a:avLst/>
          </a:prstGeom>
          <a:noFill/>
        </p:spPr>
        <p:txBody>
          <a:bodyPr>
            <a:spAutoFit/>
          </a:bodyPr>
          <a:lstStyle/>
          <a:p>
            <a:pPr>
              <a:defRPr/>
            </a:pPr>
            <a:r>
              <a:rPr lang="zh-CN" altLang="en-US" sz="1400" b="1" dirty="0">
                <a:solidFill>
                  <a:prstClr val="black"/>
                </a:solidFill>
                <a:latin typeface="Calibri"/>
                <a:ea typeface="华文细黑" pitchFamily="2" charset="-122"/>
              </a:rPr>
              <a:t>天籁</a:t>
            </a:r>
            <a:endParaRPr lang="en-US" altLang="zh-CN" sz="1400" b="1" dirty="0">
              <a:solidFill>
                <a:prstClr val="black"/>
              </a:solidFill>
              <a:latin typeface="Calibri"/>
              <a:ea typeface="华文细黑" pitchFamily="2" charset="-122"/>
            </a:endParaRPr>
          </a:p>
        </p:txBody>
      </p:sp>
      <p:sp>
        <p:nvSpPr>
          <p:cNvPr id="20" name="TextBox 19"/>
          <p:cNvSpPr txBox="1"/>
          <p:nvPr/>
        </p:nvSpPr>
        <p:spPr>
          <a:xfrm>
            <a:off x="500064" y="3714752"/>
            <a:ext cx="1143000" cy="307777"/>
          </a:xfrm>
          <a:prstGeom prst="rect">
            <a:avLst/>
          </a:prstGeom>
          <a:noFill/>
        </p:spPr>
        <p:txBody>
          <a:bodyPr>
            <a:spAutoFit/>
          </a:bodyPr>
          <a:lstStyle/>
          <a:p>
            <a:pPr>
              <a:defRPr/>
            </a:pPr>
            <a:r>
              <a:rPr lang="zh-CN" altLang="en-US" sz="1400" b="1" dirty="0">
                <a:solidFill>
                  <a:prstClr val="black"/>
                </a:solidFill>
                <a:latin typeface="Calibri"/>
                <a:ea typeface="华文细黑" pitchFamily="2" charset="-122"/>
              </a:rPr>
              <a:t>凯美瑞</a:t>
            </a:r>
            <a:endParaRPr lang="en-US" altLang="zh-CN" sz="1400" b="1" dirty="0">
              <a:solidFill>
                <a:prstClr val="black"/>
              </a:solidFill>
              <a:latin typeface="Calibri"/>
              <a:ea typeface="华文细黑" pitchFamily="2" charset="-122"/>
            </a:endParaRPr>
          </a:p>
        </p:txBody>
      </p:sp>
      <p:sp>
        <p:nvSpPr>
          <p:cNvPr id="15" name="TextBox 14"/>
          <p:cNvSpPr txBox="1"/>
          <p:nvPr/>
        </p:nvSpPr>
        <p:spPr>
          <a:xfrm>
            <a:off x="0" y="6286506"/>
            <a:ext cx="4071938" cy="246221"/>
          </a:xfrm>
          <a:prstGeom prst="rect">
            <a:avLst/>
          </a:prstGeom>
          <a:noFill/>
        </p:spPr>
        <p:txBody>
          <a:bodyPr>
            <a:spAutoFit/>
          </a:bodyPr>
          <a:lstStyle/>
          <a:p>
            <a:pPr>
              <a:defRPr/>
            </a:pPr>
            <a:r>
              <a:rPr lang="zh-CN" altLang="en-US" sz="1000" dirty="0">
                <a:solidFill>
                  <a:prstClr val="black"/>
                </a:solidFill>
                <a:latin typeface="Calibri"/>
                <a:ea typeface="华文细黑" pitchFamily="2" charset="-122"/>
              </a:rPr>
              <a:t>注：级别重点车型指的是该款车</a:t>
            </a:r>
            <a:r>
              <a:rPr lang="en-US" altLang="zh-CN" sz="1000" dirty="0">
                <a:solidFill>
                  <a:prstClr val="black"/>
                </a:solidFill>
                <a:latin typeface="Calibri"/>
                <a:ea typeface="华文细黑" pitchFamily="2" charset="-122"/>
              </a:rPr>
              <a:t>2011</a:t>
            </a:r>
            <a:r>
              <a:rPr lang="zh-CN" altLang="en-US" sz="1000" dirty="0">
                <a:solidFill>
                  <a:prstClr val="black"/>
                </a:solidFill>
                <a:latin typeface="Calibri"/>
                <a:ea typeface="华文细黑" pitchFamily="2" charset="-122"/>
              </a:rPr>
              <a:t>年年度销量列级别</a:t>
            </a:r>
            <a:r>
              <a:rPr lang="en-US" altLang="zh-CN" sz="1000" dirty="0">
                <a:solidFill>
                  <a:prstClr val="black"/>
                </a:solidFill>
                <a:latin typeface="Calibri"/>
                <a:ea typeface="华文细黑" pitchFamily="2" charset="-122"/>
              </a:rPr>
              <a:t>TOP4</a:t>
            </a:r>
            <a:endParaRPr lang="zh-CN" altLang="en-US" sz="1000" dirty="0">
              <a:solidFill>
                <a:prstClr val="black"/>
              </a:solidFill>
              <a:latin typeface="Calibri"/>
              <a:ea typeface="华文细黑" pitchFamily="2" charset="-122"/>
            </a:endParaRPr>
          </a:p>
        </p:txBody>
      </p:sp>
      <p:pic>
        <p:nvPicPr>
          <p:cNvPr id="3074" name="Picture 2" descr="\\user\mydoc\zhouty\桌面\18335969739874_2349945_7.jp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403053" y="3789364"/>
            <a:ext cx="1728787" cy="720328"/>
          </a:xfrm>
          <a:prstGeom prst="rect">
            <a:avLst/>
          </a:prstGeom>
          <a:noFill/>
        </p:spPr>
      </p:pic>
      <p:pic>
        <p:nvPicPr>
          <p:cNvPr id="3075" name="Picture 3" descr="\\user\mydoc\zhouty\桌面\18335969739874_2349945_7.jpg"/>
          <p:cNvPicPr>
            <a:picLocks noChangeAspect="1" noChangeArrowheads="1"/>
          </p:cNvPicPr>
          <p:nvPr/>
        </p:nvPicPr>
        <p:blipFill>
          <a:blip r:embed="rId6" cstate="screen">
            <a:extLst>
              <a:ext uri="{28A0092B-C50C-407E-A947-70E740481C1C}">
                <a14:useLocalDpi xmlns:a14="http://schemas.microsoft.com/office/drawing/2010/main"/>
              </a:ext>
            </a:extLst>
          </a:blip>
          <a:srcRect r="-408"/>
          <a:stretch>
            <a:fillRect/>
          </a:stretch>
        </p:blipFill>
        <p:spPr bwMode="auto">
          <a:xfrm flipH="1">
            <a:off x="1258891" y="981079"/>
            <a:ext cx="1754349" cy="719733"/>
          </a:xfrm>
          <a:prstGeom prst="rect">
            <a:avLst/>
          </a:prstGeom>
          <a:noFill/>
        </p:spPr>
      </p:pic>
      <p:sp>
        <p:nvSpPr>
          <p:cNvPr id="21" name="矩形 20"/>
          <p:cNvSpPr/>
          <p:nvPr/>
        </p:nvSpPr>
        <p:spPr>
          <a:xfrm>
            <a:off x="500064" y="1971421"/>
            <a:ext cx="3071812" cy="1126462"/>
          </a:xfrm>
          <a:prstGeom prst="rect">
            <a:avLst/>
          </a:prstGeom>
          <a:noFill/>
          <a:ln>
            <a:noFill/>
          </a:ln>
        </p:spPr>
        <p:txBody>
          <a:bodyPr>
            <a:spAutoFit/>
          </a:bodyPr>
          <a:lstStyle/>
          <a:p>
            <a:pPr marL="179388" indent="-179388" algn="l">
              <a:buFont typeface="Wingdings" pitchFamily="2" charset="2"/>
              <a:buChar char="n"/>
              <a:defRPr/>
            </a:pPr>
            <a:r>
              <a:rPr lang="en-US" altLang="zh-CN" sz="1400" dirty="0">
                <a:solidFill>
                  <a:srgbClr val="5F5F5F"/>
                </a:solidFill>
                <a:ea typeface="华文细黑" pitchFamily="2" charset="-122"/>
                <a:cs typeface="Arial" pitchFamily="34" charset="0"/>
              </a:rPr>
              <a:t>6</a:t>
            </a:r>
            <a:r>
              <a:rPr lang="zh-CN" altLang="en-US" sz="1400" dirty="0" smtClean="0">
                <a:solidFill>
                  <a:srgbClr val="5F5F5F"/>
                </a:solidFill>
                <a:ea typeface="华文细黑" pitchFamily="2" charset="-122"/>
                <a:cs typeface="Arial" pitchFamily="34" charset="0"/>
              </a:rPr>
              <a:t>成交均价：</a:t>
            </a:r>
            <a:r>
              <a:rPr lang="en-US" altLang="zh-CN" sz="1400" dirty="0" smtClean="0">
                <a:solidFill>
                  <a:srgbClr val="5F5F5F"/>
                </a:solidFill>
                <a:ea typeface="华文细黑" pitchFamily="2" charset="-122"/>
                <a:cs typeface="Arial" pitchFamily="34" charset="0"/>
              </a:rPr>
              <a:t>190,820</a:t>
            </a:r>
          </a:p>
          <a:p>
            <a:pPr marL="179388" indent="-179388" algn="l">
              <a:buFont typeface="Wingdings" pitchFamily="2" charset="2"/>
              <a:buChar char="n"/>
              <a:defRPr/>
            </a:pPr>
            <a:r>
              <a:rPr lang="en-US" altLang="zh-CN" sz="1400" dirty="0">
                <a:solidFill>
                  <a:srgbClr val="5F5F5F"/>
                </a:solidFill>
                <a:ea typeface="华文细黑" pitchFamily="2" charset="-122"/>
                <a:cs typeface="Arial" pitchFamily="34" charset="0"/>
              </a:rPr>
              <a:t>6</a:t>
            </a:r>
            <a:r>
              <a:rPr lang="zh-CN" altLang="en-US" sz="1400" dirty="0" smtClean="0">
                <a:solidFill>
                  <a:srgbClr val="5F5F5F"/>
                </a:solidFill>
                <a:ea typeface="华文细黑" pitchFamily="2" charset="-122"/>
                <a:cs typeface="Arial" pitchFamily="34" charset="0"/>
              </a:rPr>
              <a:t>月经销商利润率：</a:t>
            </a:r>
            <a:r>
              <a:rPr lang="en-US" altLang="zh-CN" sz="1400" dirty="0" smtClean="0">
                <a:solidFill>
                  <a:srgbClr val="5F5F5F"/>
                </a:solidFill>
                <a:ea typeface="华文细黑" pitchFamily="2" charset="-122"/>
                <a:cs typeface="Arial" pitchFamily="34" charset="0"/>
              </a:rPr>
              <a:t>1.1%</a:t>
            </a:r>
          </a:p>
          <a:p>
            <a:pPr marL="179388" indent="-179388" algn="l">
              <a:buFont typeface="Wingdings" pitchFamily="2" charset="2"/>
              <a:buChar char="n"/>
              <a:defRPr/>
            </a:pPr>
            <a:r>
              <a:rPr lang="en-US" altLang="zh-CN" sz="1400" dirty="0">
                <a:solidFill>
                  <a:srgbClr val="5F5F5F"/>
                </a:solidFill>
                <a:ea typeface="华文细黑" pitchFamily="2" charset="-122"/>
                <a:cs typeface="Arial" pitchFamily="34" charset="0"/>
              </a:rPr>
              <a:t>6</a:t>
            </a:r>
            <a:r>
              <a:rPr lang="zh-CN" altLang="en-US" sz="1400" dirty="0" smtClean="0">
                <a:solidFill>
                  <a:srgbClr val="5F5F5F"/>
                </a:solidFill>
                <a:ea typeface="华文细黑" pitchFamily="2" charset="-122"/>
                <a:cs typeface="Arial" pitchFamily="34" charset="0"/>
              </a:rPr>
              <a:t>月主要城市促销活动：</a:t>
            </a:r>
            <a:endParaRPr lang="en-US" altLang="zh-CN" sz="1400" dirty="0" smtClean="0">
              <a:solidFill>
                <a:srgbClr val="5F5F5F"/>
              </a:solidFill>
              <a:ea typeface="华文细黑" pitchFamily="2" charset="-122"/>
              <a:cs typeface="Arial" pitchFamily="34" charset="0"/>
            </a:endParaRPr>
          </a:p>
          <a:p>
            <a:pPr algn="l">
              <a:defRPr/>
            </a:pPr>
            <a:r>
              <a:rPr lang="en-US" altLang="zh-CN" sz="1400" dirty="0" smtClean="0">
                <a:solidFill>
                  <a:srgbClr val="5F5F5F"/>
                </a:solidFill>
                <a:ea typeface="华文细黑" pitchFamily="2" charset="-122"/>
                <a:cs typeface="Arial" pitchFamily="34" charset="0"/>
              </a:rPr>
              <a:t>    </a:t>
            </a:r>
            <a:r>
              <a:rPr lang="zh-CN" altLang="en-US" sz="1400" dirty="0" smtClean="0">
                <a:solidFill>
                  <a:srgbClr val="5F5F5F"/>
                </a:solidFill>
                <a:ea typeface="华文细黑" pitchFamily="2" charset="-122"/>
                <a:cs typeface="Arial" pitchFamily="34" charset="0"/>
              </a:rPr>
              <a:t>北京：</a:t>
            </a:r>
            <a:r>
              <a:rPr lang="zh-CN" altLang="en-US" sz="1400" dirty="0">
                <a:latin typeface="华文细黑" panose="02010600040101010101" pitchFamily="2" charset="-122"/>
                <a:ea typeface="华文细黑" panose="02010600040101010101" pitchFamily="2" charset="-122"/>
              </a:rPr>
              <a:t>置换送</a:t>
            </a:r>
            <a:r>
              <a:rPr lang="en-US" altLang="zh-CN" sz="1400" dirty="0">
                <a:latin typeface="华文细黑" panose="02010600040101010101" pitchFamily="2" charset="-122"/>
                <a:ea typeface="华文细黑" panose="02010600040101010101" pitchFamily="2" charset="-122"/>
              </a:rPr>
              <a:t>8000</a:t>
            </a:r>
            <a:r>
              <a:rPr lang="zh-CN" altLang="en-US" sz="1400" dirty="0">
                <a:latin typeface="华文细黑" panose="02010600040101010101" pitchFamily="2" charset="-122"/>
                <a:ea typeface="华文细黑" panose="02010600040101010101" pitchFamily="2" charset="-122"/>
              </a:rPr>
              <a:t>礼</a:t>
            </a:r>
            <a:r>
              <a:rPr lang="zh-CN" altLang="en-US" sz="1400" dirty="0" smtClean="0">
                <a:latin typeface="华文细黑" panose="02010600040101010101" pitchFamily="2" charset="-122"/>
                <a:ea typeface="华文细黑" panose="02010600040101010101" pitchFamily="2" charset="-122"/>
              </a:rPr>
              <a:t>包</a:t>
            </a:r>
            <a:endParaRPr lang="en-US" altLang="zh-CN" sz="1400" dirty="0" smtClean="0">
              <a:latin typeface="华文细黑" panose="02010600040101010101" pitchFamily="2" charset="-122"/>
              <a:ea typeface="华文细黑" panose="02010600040101010101" pitchFamily="2" charset="-122"/>
            </a:endParaRPr>
          </a:p>
          <a:p>
            <a:pPr algn="l">
              <a:defRPr/>
            </a:pPr>
            <a:r>
              <a:rPr lang="en-US" altLang="zh-CN" sz="1400" dirty="0">
                <a:solidFill>
                  <a:srgbClr val="5F5F5F"/>
                </a:solidFill>
                <a:latin typeface="华文细黑" panose="02010600040101010101" pitchFamily="2" charset="-122"/>
                <a:ea typeface="华文细黑" panose="02010600040101010101" pitchFamily="2" charset="-122"/>
                <a:cs typeface="Arial" pitchFamily="34" charset="0"/>
              </a:rPr>
              <a:t> </a:t>
            </a:r>
            <a:r>
              <a:rPr lang="en-US" altLang="zh-CN" sz="1400" dirty="0" smtClean="0">
                <a:solidFill>
                  <a:srgbClr val="5F5F5F"/>
                </a:solidFill>
                <a:latin typeface="华文细黑" panose="02010600040101010101" pitchFamily="2" charset="-122"/>
                <a:ea typeface="华文细黑" panose="02010600040101010101" pitchFamily="2" charset="-122"/>
                <a:cs typeface="Arial" pitchFamily="34" charset="0"/>
              </a:rPr>
              <a:t>   </a:t>
            </a:r>
            <a:r>
              <a:rPr lang="zh-CN" altLang="en-US" sz="1400" dirty="0" smtClean="0">
                <a:solidFill>
                  <a:srgbClr val="5F5F5F"/>
                </a:solidFill>
                <a:latin typeface="华文细黑" panose="02010600040101010101" pitchFamily="2" charset="-122"/>
                <a:ea typeface="华文细黑" panose="02010600040101010101" pitchFamily="2" charset="-122"/>
                <a:cs typeface="Arial" pitchFamily="34" charset="0"/>
              </a:rPr>
              <a:t>广州：</a:t>
            </a:r>
            <a:r>
              <a:rPr lang="zh-CN" altLang="en-US" sz="1400" dirty="0">
                <a:latin typeface="华文细黑" panose="02010600040101010101" pitchFamily="2" charset="-122"/>
                <a:ea typeface="华文细黑" panose="02010600040101010101" pitchFamily="2" charset="-122"/>
              </a:rPr>
              <a:t>置换补贴</a:t>
            </a:r>
            <a:r>
              <a:rPr lang="en-US" altLang="zh-CN" sz="1400" dirty="0">
                <a:latin typeface="华文细黑" panose="02010600040101010101" pitchFamily="2" charset="-122"/>
                <a:ea typeface="华文细黑" panose="02010600040101010101" pitchFamily="2" charset="-122"/>
              </a:rPr>
              <a:t>8000</a:t>
            </a:r>
            <a:r>
              <a:rPr lang="zh-CN" altLang="en-US" sz="1400" dirty="0">
                <a:latin typeface="华文细黑" panose="02010600040101010101" pitchFamily="2" charset="-122"/>
                <a:ea typeface="华文细黑" panose="02010600040101010101" pitchFamily="2" charset="-122"/>
              </a:rPr>
              <a:t>元</a:t>
            </a:r>
            <a:endParaRPr lang="en-US" altLang="zh-CN" sz="1400" dirty="0">
              <a:latin typeface="华文细黑" panose="02010600040101010101" pitchFamily="2" charset="-122"/>
              <a:ea typeface="华文细黑" panose="02010600040101010101" pitchFamily="2" charset="-122"/>
            </a:endParaRPr>
          </a:p>
        </p:txBody>
      </p:sp>
      <p:sp>
        <p:nvSpPr>
          <p:cNvPr id="22" name="矩形 21"/>
          <p:cNvSpPr/>
          <p:nvPr/>
        </p:nvSpPr>
        <p:spPr>
          <a:xfrm>
            <a:off x="500064" y="4779729"/>
            <a:ext cx="3071812" cy="1126462"/>
          </a:xfrm>
          <a:prstGeom prst="rect">
            <a:avLst/>
          </a:prstGeom>
          <a:noFill/>
          <a:ln>
            <a:noFill/>
          </a:ln>
        </p:spPr>
        <p:txBody>
          <a:bodyPr>
            <a:spAutoFit/>
          </a:bodyPr>
          <a:lstStyle/>
          <a:p>
            <a:pPr marL="179388" indent="-179388" algn="l">
              <a:buFont typeface="Wingdings" pitchFamily="2" charset="2"/>
              <a:buChar char="n"/>
              <a:defRPr/>
            </a:pPr>
            <a:r>
              <a:rPr lang="en-US" altLang="zh-CN" sz="1400" dirty="0">
                <a:solidFill>
                  <a:srgbClr val="5F5F5F"/>
                </a:solidFill>
                <a:ea typeface="华文细黑" pitchFamily="2" charset="-122"/>
                <a:cs typeface="Arial" pitchFamily="34" charset="0"/>
              </a:rPr>
              <a:t>6</a:t>
            </a:r>
            <a:r>
              <a:rPr lang="zh-CN" altLang="en-US" sz="1400" dirty="0" smtClean="0">
                <a:solidFill>
                  <a:srgbClr val="5F5F5F"/>
                </a:solidFill>
                <a:ea typeface="华文细黑" pitchFamily="2" charset="-122"/>
                <a:cs typeface="Arial" pitchFamily="34" charset="0"/>
              </a:rPr>
              <a:t>月成交均价：</a:t>
            </a:r>
            <a:r>
              <a:rPr lang="en-US" altLang="zh-CN" sz="1400" dirty="0" smtClean="0">
                <a:solidFill>
                  <a:srgbClr val="5F5F5F"/>
                </a:solidFill>
                <a:ea typeface="华文细黑" pitchFamily="2" charset="-122"/>
                <a:cs typeface="Arial" pitchFamily="34" charset="0"/>
              </a:rPr>
              <a:t>203,789</a:t>
            </a:r>
          </a:p>
          <a:p>
            <a:pPr marL="179388" indent="-179388" algn="l">
              <a:buFont typeface="Wingdings" pitchFamily="2" charset="2"/>
              <a:buChar char="n"/>
              <a:defRPr/>
            </a:pPr>
            <a:r>
              <a:rPr lang="en-US" altLang="zh-CN" sz="1400" dirty="0">
                <a:solidFill>
                  <a:srgbClr val="5F5F5F"/>
                </a:solidFill>
                <a:ea typeface="华文细黑" pitchFamily="2" charset="-122"/>
                <a:cs typeface="Arial" pitchFamily="34" charset="0"/>
              </a:rPr>
              <a:t>6</a:t>
            </a:r>
            <a:r>
              <a:rPr lang="zh-CN" altLang="en-US" sz="1400" dirty="0" smtClean="0">
                <a:solidFill>
                  <a:srgbClr val="5F5F5F"/>
                </a:solidFill>
                <a:ea typeface="华文细黑" pitchFamily="2" charset="-122"/>
                <a:cs typeface="Arial" pitchFamily="34" charset="0"/>
              </a:rPr>
              <a:t>月经销商利润率：</a:t>
            </a:r>
            <a:r>
              <a:rPr lang="en-US" altLang="zh-CN" sz="1400" dirty="0" smtClean="0">
                <a:solidFill>
                  <a:srgbClr val="5F5F5F"/>
                </a:solidFill>
                <a:ea typeface="华文细黑" pitchFamily="2" charset="-122"/>
                <a:cs typeface="Arial" pitchFamily="34" charset="0"/>
              </a:rPr>
              <a:t>1.4%</a:t>
            </a:r>
            <a:r>
              <a:rPr lang="zh-CN" altLang="en-US" sz="1400" dirty="0" smtClean="0">
                <a:solidFill>
                  <a:srgbClr val="5F5F5F"/>
                </a:solidFill>
                <a:ea typeface="华文细黑" pitchFamily="2" charset="-122"/>
                <a:cs typeface="Arial" pitchFamily="34" charset="0"/>
              </a:rPr>
              <a:t> </a:t>
            </a:r>
            <a:endParaRPr lang="en-US" altLang="zh-CN" sz="1400" dirty="0" smtClean="0">
              <a:solidFill>
                <a:srgbClr val="5F5F5F"/>
              </a:solidFill>
              <a:ea typeface="华文细黑" pitchFamily="2" charset="-122"/>
              <a:cs typeface="Arial" pitchFamily="34" charset="0"/>
            </a:endParaRPr>
          </a:p>
          <a:p>
            <a:pPr marL="179388" indent="-179388" algn="l">
              <a:buFont typeface="Wingdings" pitchFamily="2" charset="2"/>
              <a:buChar char="n"/>
              <a:defRPr/>
            </a:pPr>
            <a:r>
              <a:rPr lang="en-US" altLang="zh-CN" sz="1400" dirty="0">
                <a:solidFill>
                  <a:srgbClr val="5F5F5F"/>
                </a:solidFill>
                <a:ea typeface="华文细黑" pitchFamily="2" charset="-122"/>
                <a:cs typeface="Arial" pitchFamily="34" charset="0"/>
              </a:rPr>
              <a:t>6</a:t>
            </a:r>
            <a:r>
              <a:rPr lang="zh-CN" altLang="en-US" sz="1400" dirty="0" smtClean="0">
                <a:solidFill>
                  <a:srgbClr val="5F5F5F"/>
                </a:solidFill>
                <a:ea typeface="华文细黑" pitchFamily="2" charset="-122"/>
                <a:cs typeface="Arial" pitchFamily="34" charset="0"/>
              </a:rPr>
              <a:t>月主要城市促销活动：</a:t>
            </a:r>
            <a:endParaRPr lang="en-US" altLang="zh-CN" sz="1400" dirty="0" smtClean="0">
              <a:solidFill>
                <a:srgbClr val="5F5F5F"/>
              </a:solidFill>
              <a:ea typeface="华文细黑" pitchFamily="2" charset="-122"/>
              <a:cs typeface="Arial" pitchFamily="34" charset="0"/>
            </a:endParaRPr>
          </a:p>
          <a:p>
            <a:pPr marL="179388" indent="-179388" algn="l">
              <a:defRPr/>
            </a:pPr>
            <a:r>
              <a:rPr lang="zh-CN" altLang="en-US" sz="1400" dirty="0" smtClean="0">
                <a:solidFill>
                  <a:srgbClr val="5F5F5F"/>
                </a:solidFill>
                <a:ea typeface="华文细黑" pitchFamily="2" charset="-122"/>
                <a:cs typeface="Arial" pitchFamily="34" charset="0"/>
              </a:rPr>
              <a:t>    北京：赠</a:t>
            </a:r>
            <a:r>
              <a:rPr lang="zh-CN" altLang="en-US" sz="1400" dirty="0"/>
              <a:t>送</a:t>
            </a:r>
            <a:r>
              <a:rPr lang="en-US" altLang="zh-CN" sz="1400" dirty="0"/>
              <a:t>8000</a:t>
            </a:r>
            <a:r>
              <a:rPr lang="zh-CN" altLang="en-US" sz="1400" dirty="0" smtClean="0"/>
              <a:t>元礼包</a:t>
            </a:r>
            <a:endParaRPr lang="en-US" altLang="zh-CN" sz="1400" dirty="0" smtClean="0"/>
          </a:p>
          <a:p>
            <a:pPr marL="179388" indent="-179388" algn="l">
              <a:defRPr/>
            </a:pPr>
            <a:r>
              <a:rPr lang="zh-CN" altLang="en-US" sz="1400" dirty="0" smtClean="0">
                <a:solidFill>
                  <a:srgbClr val="5F5F5F"/>
                </a:solidFill>
                <a:ea typeface="华文细黑" pitchFamily="2" charset="-122"/>
                <a:cs typeface="Arial" pitchFamily="34" charset="0"/>
              </a:rPr>
              <a:t>    广州：赠送</a:t>
            </a:r>
            <a:r>
              <a:rPr lang="en-US" altLang="zh-CN" sz="1400" dirty="0" smtClean="0"/>
              <a:t>6500</a:t>
            </a:r>
            <a:r>
              <a:rPr lang="zh-CN" altLang="en-US" sz="1400" dirty="0" smtClean="0"/>
              <a:t>元礼包</a:t>
            </a:r>
            <a:endParaRPr lang="en-US" altLang="zh-CN" sz="1400" dirty="0">
              <a:solidFill>
                <a:srgbClr val="5F5F5F"/>
              </a:solidFill>
              <a:ea typeface="华文细黑" pitchFamily="2" charset="-122"/>
              <a:cs typeface="Arial" pitchFamily="34" charset="0"/>
            </a:endParaRPr>
          </a:p>
        </p:txBody>
      </p:sp>
    </p:spTree>
    <p:extLst>
      <p:ext uri="{BB962C8B-B14F-4D97-AF65-F5344CB8AC3E}">
        <p14:creationId xmlns:p14="http://schemas.microsoft.com/office/powerpoint/2010/main" val="413833445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defRPr/>
            </a:pPr>
            <a:fld id="{1E52E169-3B6E-4FD9-BBAD-B20C030BD78A}" type="slidenum">
              <a:rPr lang="zh-CN" altLang="en-US" smtClean="0">
                <a:latin typeface="+mn-lt"/>
                <a:ea typeface="华文细黑" pitchFamily="2" charset="-122"/>
              </a:rPr>
              <a:pPr>
                <a:defRPr/>
              </a:pPr>
              <a:t>3</a:t>
            </a:fld>
            <a:endParaRPr lang="zh-CN" altLang="en-US">
              <a:latin typeface="+mn-lt"/>
              <a:ea typeface="华文细黑" pitchFamily="2" charset="-122"/>
            </a:endParaRPr>
          </a:p>
        </p:txBody>
      </p:sp>
      <p:sp>
        <p:nvSpPr>
          <p:cNvPr id="4" name="Rectangle 2"/>
          <p:cNvSpPr txBox="1">
            <a:spLocks noChangeArrowheads="1"/>
          </p:cNvSpPr>
          <p:nvPr/>
        </p:nvSpPr>
        <p:spPr>
          <a:xfrm>
            <a:off x="3305175" y="2514600"/>
            <a:ext cx="5076825" cy="338554"/>
          </a:xfrm>
          <a:prstGeom prst="rect">
            <a:avLst/>
          </a:prstGeom>
        </p:spPr>
        <p:txBody>
          <a:bodyPr>
            <a:spAutoFit/>
          </a:bodyPr>
          <a:lstStyle/>
          <a:p>
            <a:pPr marL="342900" indent="-342900" algn="ctr" eaLnBrk="0" hangingPunct="0">
              <a:lnSpc>
                <a:spcPct val="80000"/>
              </a:lnSpc>
              <a:spcBef>
                <a:spcPct val="20000"/>
              </a:spcBef>
              <a:buFont typeface="Wingdings" pitchFamily="2" charset="2"/>
              <a:buChar char="v"/>
              <a:tabLst>
                <a:tab pos="6400800" algn="r"/>
              </a:tabLst>
              <a:defRPr/>
            </a:pPr>
            <a:r>
              <a:rPr lang="zh-CN" altLang="en-US" sz="2000" b="1" dirty="0">
                <a:latin typeface="+mn-lt"/>
                <a:ea typeface="华文细黑" pitchFamily="2" charset="-122"/>
                <a:cs typeface="Arial" pitchFamily="34" charset="0"/>
              </a:rPr>
              <a:t>第一部分：指数编制说明</a:t>
            </a:r>
            <a:endParaRPr lang="en-US" altLang="zh-CN" sz="2000" b="1" dirty="0">
              <a:latin typeface="+mn-lt"/>
              <a:ea typeface="华文细黑" pitchFamily="2" charset="-122"/>
              <a:cs typeface="Arial" pitchFamily="34" charset="0"/>
            </a:endParaRPr>
          </a:p>
        </p:txBody>
      </p:sp>
    </p:spTree>
    <p:extLst>
      <p:ext uri="{BB962C8B-B14F-4D97-AF65-F5344CB8AC3E}">
        <p14:creationId xmlns:p14="http://schemas.microsoft.com/office/powerpoint/2010/main" val="2698304818"/>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对象 5" hidden="1"/>
          <p:cNvGraphicFramePr>
            <a:graphicFrameLocks noChangeAspect="1"/>
          </p:cNvGraphicFramePr>
          <p:nvPr>
            <p:custDataLst>
              <p:tags r:id="rId2"/>
            </p:custDataLst>
            <p:extLst>
              <p:ext uri="{D42A27DB-BD31-4B8C-83A1-F6EECF244321}">
                <p14:modId xmlns:p14="http://schemas.microsoft.com/office/powerpoint/2010/main" val="2709528949"/>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42295" name="think-cell Slide" r:id="rId14" imgW="270" imgH="270" progId="">
                  <p:embed/>
                </p:oleObj>
              </mc:Choice>
              <mc:Fallback>
                <p:oleObj name="think-cell Slide" r:id="rId14" imgW="270" imgH="270" progId="">
                  <p:embed/>
                  <p:pic>
                    <p:nvPicPr>
                      <p:cNvPr id="0" name="Picture 2022"/>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1" name="Object 4"/>
          <p:cNvGraphicFramePr>
            <a:graphicFrameLocks noChangeAspect="1"/>
          </p:cNvGraphicFramePr>
          <p:nvPr>
            <p:custDataLst>
              <p:tags r:id="rId3"/>
            </p:custDataLst>
            <p:extLst>
              <p:ext uri="{D42A27DB-BD31-4B8C-83A1-F6EECF244321}">
                <p14:modId xmlns:p14="http://schemas.microsoft.com/office/powerpoint/2010/main" val="3711181940"/>
              </p:ext>
            </p:extLst>
          </p:nvPr>
        </p:nvGraphicFramePr>
        <p:xfrm>
          <a:off x="395287" y="3513263"/>
          <a:ext cx="7993761" cy="2881312"/>
        </p:xfrm>
        <a:graphic>
          <a:graphicData uri="http://schemas.openxmlformats.org/drawingml/2006/chart">
            <c:chart xmlns:c="http://schemas.openxmlformats.org/drawingml/2006/chart" xmlns:r="http://schemas.openxmlformats.org/officeDocument/2006/relationships" r:id="rId16"/>
          </a:graphicData>
        </a:graphic>
      </p:graphicFrame>
      <p:sp>
        <p:nvSpPr>
          <p:cNvPr id="35851" name="灯片编号占位符 21"/>
          <p:cNvSpPr>
            <a:spLocks noGrp="1"/>
          </p:cNvSpPr>
          <p:nvPr>
            <p:ph type="sldNum" sz="quarter" idx="12"/>
            <p:custDataLst>
              <p:tags r:id="rId4"/>
            </p:custDataLst>
          </p:nvPr>
        </p:nvSpPr>
        <p:spPr bwMode="auto">
          <a:noFill/>
          <a:ln>
            <a:miter lim="800000"/>
            <a:headEnd/>
            <a:tailEnd/>
          </a:ln>
        </p:spPr>
        <p:txBody>
          <a:bodyPr vert="horz" wrap="square" lIns="91440" tIns="45720" rIns="91440" bIns="45720" numCol="1" anchorCtr="0" compatLnSpc="1">
            <a:prstTxWarp prst="textNoShape">
              <a:avLst/>
            </a:prstTxWarp>
          </a:bodyPr>
          <a:lstStyle/>
          <a:p>
            <a:fld id="{98246022-0611-4706-8216-4065FB8019B3}" type="slidenum">
              <a:rPr lang="zh-CN" altLang="en-US" smtClean="0"/>
              <a:pPr/>
              <a:t>30</a:t>
            </a:fld>
            <a:endParaRPr lang="zh-CN" altLang="en-US" smtClean="0"/>
          </a:p>
        </p:txBody>
      </p:sp>
      <p:sp>
        <p:nvSpPr>
          <p:cNvPr id="2" name="标题 1"/>
          <p:cNvSpPr>
            <a:spLocks noGrp="1"/>
          </p:cNvSpPr>
          <p:nvPr>
            <p:ph type="title" idx="4294967295"/>
            <p:custDataLst>
              <p:tags r:id="rId5"/>
            </p:custDataLst>
          </p:nvPr>
        </p:nvSpPr>
        <p:spPr>
          <a:xfrm>
            <a:off x="1202940" y="296652"/>
            <a:ext cx="5385284" cy="432011"/>
          </a:xfrm>
          <a:prstGeom prst="rect">
            <a:avLst/>
          </a:prstGeom>
          <a:noFill/>
        </p:spPr>
        <p:txBody>
          <a:bodyPr/>
          <a:lstStyle/>
          <a:p>
            <a:pPr>
              <a:defRPr/>
            </a:pPr>
            <a:r>
              <a:rPr lang="en-US" altLang="zh-CN" b="1" dirty="0" smtClean="0">
                <a:solidFill>
                  <a:srgbClr val="075A77"/>
                </a:solidFill>
                <a:latin typeface="+mn-ea"/>
                <a:ea typeface="+mn-ea"/>
              </a:rPr>
              <a:t>2016 </a:t>
            </a:r>
            <a:r>
              <a:rPr lang="en-US" altLang="zh-CN" b="1" dirty="0">
                <a:solidFill>
                  <a:srgbClr val="075A77"/>
                </a:solidFill>
                <a:latin typeface="+mn-ea"/>
                <a:ea typeface="+mn-ea"/>
              </a:rPr>
              <a:t>GAIN· C</a:t>
            </a:r>
            <a:r>
              <a:rPr lang="zh-CN" altLang="en-US" b="1" dirty="0">
                <a:solidFill>
                  <a:srgbClr val="075A77"/>
                </a:solidFill>
                <a:latin typeface="+mn-ea"/>
                <a:ea typeface="+mn-ea"/>
              </a:rPr>
              <a:t>级价格变化指数</a:t>
            </a:r>
            <a:r>
              <a:rPr lang="en-US" altLang="zh-CN" b="1" dirty="0" smtClean="0">
                <a:solidFill>
                  <a:srgbClr val="075A77"/>
                </a:solidFill>
                <a:latin typeface="+mn-ea"/>
                <a:ea typeface="+mn-ea"/>
              </a:rPr>
              <a:t>—6</a:t>
            </a:r>
            <a:r>
              <a:rPr lang="zh-CN" altLang="en-US" b="1" dirty="0" smtClean="0">
                <a:solidFill>
                  <a:srgbClr val="075A77"/>
                </a:solidFill>
                <a:latin typeface="+mn-ea"/>
                <a:ea typeface="+mn-ea"/>
              </a:rPr>
              <a:t>月</a:t>
            </a:r>
            <a:endParaRPr lang="zh-CN" altLang="en-US" b="1" dirty="0">
              <a:solidFill>
                <a:srgbClr val="075A77"/>
              </a:solidFill>
              <a:latin typeface="+mn-ea"/>
              <a:ea typeface="+mn-ea"/>
            </a:endParaRPr>
          </a:p>
        </p:txBody>
      </p:sp>
      <p:sp>
        <p:nvSpPr>
          <p:cNvPr id="34" name="TextBox 33"/>
          <p:cNvSpPr txBox="1"/>
          <p:nvPr>
            <p:custDataLst>
              <p:tags r:id="rId6"/>
            </p:custDataLst>
          </p:nvPr>
        </p:nvSpPr>
        <p:spPr>
          <a:xfrm>
            <a:off x="395536" y="6322144"/>
            <a:ext cx="1319212" cy="203200"/>
          </a:xfrm>
          <a:prstGeom prst="rect">
            <a:avLst/>
          </a:prstGeom>
          <a:noFill/>
        </p:spPr>
        <p:txBody>
          <a:bodyPr>
            <a:spAutoFit/>
          </a:bodyPr>
          <a:lstStyle/>
          <a:p>
            <a:pPr eaLnBrk="0" hangingPunct="0">
              <a:lnSpc>
                <a:spcPct val="80000"/>
              </a:lnSpc>
              <a:spcBef>
                <a:spcPct val="20000"/>
              </a:spcBef>
              <a:buFont typeface="Arial" charset="0"/>
              <a:buNone/>
              <a:defRPr/>
            </a:pPr>
            <a:r>
              <a:rPr lang="zh-CN" altLang="en-US" sz="900" dirty="0">
                <a:latin typeface="+mn-lt"/>
                <a:ea typeface="华文细黑" pitchFamily="2" charset="-122"/>
              </a:rPr>
              <a:t>注</a:t>
            </a:r>
            <a:r>
              <a:rPr lang="zh-CN" altLang="en-US" sz="900" dirty="0" smtClean="0">
                <a:latin typeface="+mn-lt"/>
                <a:ea typeface="华文细黑" pitchFamily="2" charset="-122"/>
              </a:rPr>
              <a:t>：基期为上年</a:t>
            </a:r>
            <a:r>
              <a:rPr lang="en-US" altLang="zh-CN" sz="900" dirty="0" smtClean="0">
                <a:latin typeface="+mn-lt"/>
                <a:ea typeface="华文细黑" pitchFamily="2" charset="-122"/>
              </a:rPr>
              <a:t>12</a:t>
            </a:r>
            <a:r>
              <a:rPr lang="zh-CN" altLang="en-US" sz="900" dirty="0" smtClean="0">
                <a:latin typeface="+mn-lt"/>
                <a:ea typeface="华文细黑" pitchFamily="2" charset="-122"/>
              </a:rPr>
              <a:t>月</a:t>
            </a:r>
            <a:endParaRPr lang="zh-CN" altLang="en-US" sz="900" dirty="0">
              <a:latin typeface="+mn-lt"/>
              <a:ea typeface="华文细黑" pitchFamily="2" charset="-122"/>
            </a:endParaRPr>
          </a:p>
        </p:txBody>
      </p:sp>
      <p:grpSp>
        <p:nvGrpSpPr>
          <p:cNvPr id="5" name="组合 47"/>
          <p:cNvGrpSpPr>
            <a:grpSpLocks/>
          </p:cNvGrpSpPr>
          <p:nvPr>
            <p:custDataLst>
              <p:tags r:id="rId7"/>
            </p:custDataLst>
          </p:nvPr>
        </p:nvGrpSpPr>
        <p:grpSpPr bwMode="auto">
          <a:xfrm>
            <a:off x="2411760" y="3153792"/>
            <a:ext cx="4308475" cy="386002"/>
            <a:chOff x="2330450" y="2103438"/>
            <a:chExt cx="4308475" cy="386002"/>
          </a:xfrm>
          <a:solidFill>
            <a:srgbClr val="275C9D"/>
          </a:solidFill>
        </p:grpSpPr>
        <p:sp>
          <p:nvSpPr>
            <p:cNvPr id="49"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50" name="Text Box 10"/>
            <p:cNvSpPr txBox="1">
              <a:spLocks noChangeArrowheads="1"/>
            </p:cNvSpPr>
            <p:nvPr/>
          </p:nvSpPr>
          <p:spPr bwMode="auto">
            <a:xfrm>
              <a:off x="2478502" y="2135497"/>
              <a:ext cx="3924300" cy="353943"/>
            </a:xfrm>
            <a:prstGeom prst="rect">
              <a:avLst/>
            </a:prstGeom>
            <a:noFill/>
            <a:ln w="12700" algn="ctr">
              <a:noFill/>
              <a:miter lim="800000"/>
              <a:headEnd/>
              <a:tailEnd/>
            </a:ln>
          </p:spPr>
          <p:txBody>
            <a:bodyPr>
              <a:spAutoFit/>
            </a:bodyPr>
            <a:lstStyle/>
            <a:p>
              <a:pPr algn="ct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smtClean="0">
                  <a:solidFill>
                    <a:srgbClr val="FFFFFF"/>
                  </a:solidFill>
                  <a:ea typeface="华文细黑" pitchFamily="2" charset="-122"/>
                </a:rPr>
                <a:t>月度价格变化指数</a:t>
              </a:r>
              <a:r>
                <a:rPr lang="en-US" altLang="zh-CN" sz="1700" b="1" kern="0" dirty="0" smtClean="0">
                  <a:solidFill>
                    <a:srgbClr val="FFFFFF"/>
                  </a:solidFill>
                  <a:ea typeface="华文细黑" pitchFamily="2" charset="-122"/>
                </a:rPr>
                <a:t>-C</a:t>
              </a:r>
              <a:r>
                <a:rPr lang="zh-CN" altLang="en-US" sz="1700" b="1" kern="0" dirty="0" smtClean="0">
                  <a:solidFill>
                    <a:srgbClr val="FFFFFF"/>
                  </a:solidFill>
                  <a:ea typeface="华文细黑" pitchFamily="2" charset="-122"/>
                </a:rPr>
                <a:t>级</a:t>
              </a:r>
              <a:endParaRPr lang="zh-HK" altLang="en-US" sz="1700" b="1" kern="0" dirty="0">
                <a:solidFill>
                  <a:srgbClr val="FFFFFF"/>
                </a:solidFill>
                <a:ea typeface="华文细黑" pitchFamily="2" charset="-122"/>
              </a:endParaRPr>
            </a:p>
          </p:txBody>
        </p:sp>
      </p:grpSp>
      <p:sp>
        <p:nvSpPr>
          <p:cNvPr id="51" name="AutoShape 66"/>
          <p:cNvSpPr>
            <a:spLocks noChangeArrowheads="1"/>
          </p:cNvSpPr>
          <p:nvPr>
            <p:custDataLst>
              <p:tags r:id="rId8"/>
            </p:custDataLst>
          </p:nvPr>
        </p:nvSpPr>
        <p:spPr bwMode="auto">
          <a:xfrm>
            <a:off x="8316417" y="4061147"/>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52" name="AutoShape 67"/>
          <p:cNvSpPr>
            <a:spLocks noChangeArrowheads="1"/>
          </p:cNvSpPr>
          <p:nvPr>
            <p:custDataLst>
              <p:tags r:id="rId9"/>
            </p:custDataLst>
          </p:nvPr>
        </p:nvSpPr>
        <p:spPr bwMode="auto">
          <a:xfrm rot="10800000">
            <a:off x="8316417" y="5178747"/>
            <a:ext cx="250825" cy="900112"/>
          </a:xfrm>
          <a:prstGeom prst="upArrow">
            <a:avLst>
              <a:gd name="adj1" fmla="val 50000"/>
              <a:gd name="adj2" fmla="val 89715"/>
            </a:avLst>
          </a:prstGeom>
          <a:solidFill>
            <a:srgbClr val="BFBFBF"/>
          </a:solidFill>
          <a:ln>
            <a:solidFill>
              <a:srgbClr val="BFBFBF"/>
            </a:solid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53" name="Text Box 68"/>
          <p:cNvSpPr txBox="1">
            <a:spLocks noChangeArrowheads="1"/>
          </p:cNvSpPr>
          <p:nvPr>
            <p:custDataLst>
              <p:tags r:id="rId10"/>
            </p:custDataLst>
          </p:nvPr>
        </p:nvSpPr>
        <p:spPr bwMode="auto">
          <a:xfrm>
            <a:off x="8527554" y="4018284"/>
            <a:ext cx="334963" cy="947738"/>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均价上升</a:t>
            </a:r>
          </a:p>
        </p:txBody>
      </p:sp>
      <p:sp>
        <p:nvSpPr>
          <p:cNvPr id="54" name="Text Box 69"/>
          <p:cNvSpPr txBox="1">
            <a:spLocks noChangeArrowheads="1"/>
          </p:cNvSpPr>
          <p:nvPr>
            <p:custDataLst>
              <p:tags r:id="rId11"/>
            </p:custDataLst>
          </p:nvPr>
        </p:nvSpPr>
        <p:spPr bwMode="auto">
          <a:xfrm>
            <a:off x="8533854" y="5023172"/>
            <a:ext cx="334963" cy="1109662"/>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均价下降</a:t>
            </a:r>
          </a:p>
        </p:txBody>
      </p:sp>
      <p:sp>
        <p:nvSpPr>
          <p:cNvPr id="16" name="内容占位符 2"/>
          <p:cNvSpPr txBox="1">
            <a:spLocks/>
          </p:cNvSpPr>
          <p:nvPr>
            <p:custDataLst>
              <p:tags r:id="rId12"/>
            </p:custDataLst>
          </p:nvPr>
        </p:nvSpPr>
        <p:spPr>
          <a:xfrm>
            <a:off x="395288" y="836613"/>
            <a:ext cx="8353425" cy="1944687"/>
          </a:xfrm>
          <a:prstGeom prst="rect">
            <a:avLst/>
          </a:prstGeom>
        </p:spPr>
        <p:txBody>
          <a:bodyPr/>
          <a:lstStyle>
            <a:lvl1pPr marL="342900" indent="-342900" algn="l" rtl="0" eaLnBrk="1" fontAlgn="base" hangingPunct="1">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000" indent="-342000">
              <a:lnSpc>
                <a:spcPts val="1800"/>
              </a:lnSpc>
              <a:spcBef>
                <a:spcPts val="0"/>
              </a:spcBef>
              <a:spcAft>
                <a:spcPts val="600"/>
              </a:spcAft>
              <a:buClr>
                <a:srgbClr val="275C9D"/>
              </a:buClr>
              <a:buFont typeface="Wingdings" pitchFamily="2" charset="2"/>
              <a:buChar char="n"/>
              <a:tabLst>
                <a:tab pos="6729413" algn="l"/>
              </a:tabLst>
              <a:defRPr/>
            </a:pPr>
            <a:r>
              <a:rPr lang="en-US" altLang="zh-CN" sz="1600" b="1" dirty="0" smtClean="0">
                <a:latin typeface="+mj-lt"/>
              </a:rPr>
              <a:t>2016 GAIN·6</a:t>
            </a:r>
            <a:r>
              <a:rPr lang="zh-CN" altLang="en-US" sz="1600" b="1" dirty="0" smtClean="0">
                <a:latin typeface="+mj-lt"/>
              </a:rPr>
              <a:t>月</a:t>
            </a:r>
            <a:r>
              <a:rPr lang="en-US" altLang="zh-CN" sz="1600" b="1" dirty="0" smtClean="0">
                <a:latin typeface="+mj-lt"/>
              </a:rPr>
              <a:t>C</a:t>
            </a:r>
            <a:r>
              <a:rPr lang="zh-CN" altLang="en-US" sz="1600" b="1" dirty="0" smtClean="0">
                <a:latin typeface="+mj-lt"/>
              </a:rPr>
              <a:t>级市场价格变化指数为</a:t>
            </a:r>
            <a:r>
              <a:rPr lang="en-US" altLang="zh-CN" sz="1600" b="1" dirty="0" smtClean="0">
                <a:latin typeface="+mj-lt"/>
              </a:rPr>
              <a:t>-10.11</a:t>
            </a:r>
            <a:r>
              <a:rPr lang="zh-CN" altLang="en-US" sz="1600" b="1" dirty="0" smtClean="0">
                <a:latin typeface="+mj-lt"/>
              </a:rPr>
              <a:t>，环比下降</a:t>
            </a:r>
            <a:r>
              <a:rPr lang="en-US" altLang="zh-CN" sz="1600" b="1" dirty="0" smtClean="0">
                <a:latin typeface="+mj-lt"/>
              </a:rPr>
              <a:t>0.9%</a:t>
            </a:r>
            <a:r>
              <a:rPr lang="zh-CN" altLang="en-US" sz="1600" b="1" dirty="0" smtClean="0">
                <a:latin typeface="+mj-lt"/>
              </a:rPr>
              <a:t>，市场均价从</a:t>
            </a:r>
            <a:r>
              <a:rPr lang="en-US" altLang="zh-CN" sz="1600" b="1" dirty="0" smtClean="0"/>
              <a:t>36.85</a:t>
            </a:r>
            <a:r>
              <a:rPr lang="zh-CN" altLang="en-US" sz="1600" b="1" dirty="0" smtClean="0">
                <a:latin typeface="+mj-lt"/>
              </a:rPr>
              <a:t>万减少至</a:t>
            </a:r>
            <a:r>
              <a:rPr lang="en-US" altLang="zh-CN" sz="1600" b="1" dirty="0" smtClean="0">
                <a:latin typeface="+mj-lt"/>
              </a:rPr>
              <a:t>35.54</a:t>
            </a:r>
            <a:r>
              <a:rPr lang="zh-CN" altLang="en-US" sz="1600" b="1" dirty="0" smtClean="0">
                <a:latin typeface="+mj-lt"/>
              </a:rPr>
              <a:t>万。</a:t>
            </a:r>
          </a:p>
          <a:p>
            <a:pPr marL="342000" lvl="1" indent="-342000">
              <a:lnSpc>
                <a:spcPts val="2000"/>
              </a:lnSpc>
              <a:spcBef>
                <a:spcPts val="0"/>
              </a:spcBef>
              <a:spcAft>
                <a:spcPts val="600"/>
              </a:spcAft>
              <a:buFont typeface="Wingdings" pitchFamily="2" charset="2"/>
              <a:buChar char="Ø"/>
              <a:defRPr/>
            </a:pPr>
            <a:r>
              <a:rPr lang="en-US" altLang="zh-CN" sz="1400" dirty="0"/>
              <a:t>6</a:t>
            </a:r>
            <a:r>
              <a:rPr lang="zh-CN" altLang="en-US" sz="1400" dirty="0" smtClean="0"/>
              <a:t>月</a:t>
            </a:r>
            <a:r>
              <a:rPr lang="en-US" altLang="zh-CN" sz="1400" dirty="0" smtClean="0"/>
              <a:t>C</a:t>
            </a:r>
            <a:r>
              <a:rPr lang="zh-CN" altLang="en-US" sz="1400" dirty="0" smtClean="0"/>
              <a:t>级别市场</a:t>
            </a:r>
            <a:r>
              <a:rPr lang="zh-CN" altLang="en-US" sz="1400" dirty="0" smtClean="0"/>
              <a:t>成交价</a:t>
            </a:r>
            <a:r>
              <a:rPr lang="zh-CN" altLang="en-US" sz="1400" dirty="0" smtClean="0"/>
              <a:t>下降</a:t>
            </a:r>
            <a:r>
              <a:rPr lang="zh-CN" altLang="en-US" sz="1400" dirty="0" smtClean="0"/>
              <a:t>，</a:t>
            </a:r>
            <a:r>
              <a:rPr lang="zh-CN" altLang="en-US" sz="1400" dirty="0" smtClean="0"/>
              <a:t>主要受权重车型</a:t>
            </a:r>
            <a:r>
              <a:rPr lang="zh-CN" altLang="en-US" sz="1400" dirty="0"/>
              <a:t>奥迪</a:t>
            </a:r>
            <a:r>
              <a:rPr lang="zh-CN" altLang="en-US" sz="1400" dirty="0" smtClean="0"/>
              <a:t> </a:t>
            </a:r>
            <a:r>
              <a:rPr lang="en-US" altLang="zh-CN" sz="1400" dirty="0" smtClean="0"/>
              <a:t>A6L</a:t>
            </a:r>
            <a:r>
              <a:rPr lang="zh-CN" altLang="en-US" sz="1400" dirty="0" smtClean="0"/>
              <a:t>、皇冠的影响。</a:t>
            </a:r>
            <a:endParaRPr lang="en-US" altLang="zh-CN" sz="1400" dirty="0" smtClean="0"/>
          </a:p>
          <a:p>
            <a:pPr marL="342000" lvl="1" indent="-342000">
              <a:lnSpc>
                <a:spcPts val="2000"/>
              </a:lnSpc>
              <a:spcBef>
                <a:spcPts val="0"/>
              </a:spcBef>
              <a:spcAft>
                <a:spcPts val="600"/>
              </a:spcAft>
              <a:buFont typeface="Wingdings" pitchFamily="2" charset="2"/>
              <a:buChar char="Ø"/>
              <a:defRPr/>
            </a:pPr>
            <a:r>
              <a:rPr lang="zh-CN" altLang="en-US" sz="1400" dirty="0" smtClean="0"/>
              <a:t>本月权重车型奥迪 </a:t>
            </a:r>
            <a:r>
              <a:rPr lang="en-US" altLang="zh-CN" sz="1400" dirty="0"/>
              <a:t>A6L</a:t>
            </a:r>
            <a:r>
              <a:rPr lang="zh-CN" altLang="en-US" sz="1400" dirty="0"/>
              <a:t>、</a:t>
            </a:r>
            <a:r>
              <a:rPr lang="zh-CN" altLang="en-US" sz="1400" dirty="0" smtClean="0"/>
              <a:t>皇冠降低了终端价格，以增加</a:t>
            </a:r>
            <a:r>
              <a:rPr lang="zh-CN" altLang="en-US" sz="1400" dirty="0"/>
              <a:t>其市场竞争力抢占市场份额，进而影响了整体均价小幅</a:t>
            </a:r>
            <a:r>
              <a:rPr lang="zh-CN" altLang="en-US" sz="1400" dirty="0" smtClean="0"/>
              <a:t>下滑。</a:t>
            </a:r>
            <a:endParaRPr lang="en-US" altLang="zh-CN" sz="1400" dirty="0" smtClean="0"/>
          </a:p>
        </p:txBody>
      </p:sp>
    </p:spTree>
    <p:extLst>
      <p:ext uri="{BB962C8B-B14F-4D97-AF65-F5344CB8AC3E}">
        <p14:creationId xmlns:p14="http://schemas.microsoft.com/office/powerpoint/2010/main" val="1626836006"/>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对象 5" hidden="1"/>
          <p:cNvGraphicFramePr>
            <a:graphicFrameLocks noChangeAspect="1"/>
          </p:cNvGraphicFramePr>
          <p:nvPr>
            <p:custDataLst>
              <p:tags r:id="rId2"/>
            </p:custDataLst>
            <p:extLst>
              <p:ext uri="{D42A27DB-BD31-4B8C-83A1-F6EECF244321}">
                <p14:modId xmlns:p14="http://schemas.microsoft.com/office/powerpoint/2010/main" val="1975287965"/>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38199" name="think-cell Slide" r:id="rId15" imgW="270" imgH="270" progId="">
                  <p:embed/>
                </p:oleObj>
              </mc:Choice>
              <mc:Fallback>
                <p:oleObj name="think-cell Slide" r:id="rId15" imgW="270" imgH="270" progId="">
                  <p:embed/>
                  <p:pic>
                    <p:nvPicPr>
                      <p:cNvPr id="0" name="Picture 2024"/>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1" name="Object 4"/>
          <p:cNvGraphicFramePr>
            <a:graphicFrameLocks noChangeAspect="1"/>
          </p:cNvGraphicFramePr>
          <p:nvPr>
            <p:custDataLst>
              <p:tags r:id="rId3"/>
            </p:custDataLst>
            <p:extLst>
              <p:ext uri="{D42A27DB-BD31-4B8C-83A1-F6EECF244321}">
                <p14:modId xmlns:p14="http://schemas.microsoft.com/office/powerpoint/2010/main" val="3028959255"/>
              </p:ext>
            </p:extLst>
          </p:nvPr>
        </p:nvGraphicFramePr>
        <p:xfrm>
          <a:off x="395288" y="3505664"/>
          <a:ext cx="7993062" cy="2888909"/>
        </p:xfrm>
        <a:graphic>
          <a:graphicData uri="http://schemas.openxmlformats.org/drawingml/2006/chart">
            <c:chart xmlns:c="http://schemas.openxmlformats.org/drawingml/2006/chart" xmlns:r="http://schemas.openxmlformats.org/officeDocument/2006/relationships" r:id="rId17"/>
          </a:graphicData>
        </a:graphic>
      </p:graphicFrame>
      <p:sp>
        <p:nvSpPr>
          <p:cNvPr id="36869" name="灯片编号占位符 21"/>
          <p:cNvSpPr>
            <a:spLocks noGrp="1"/>
          </p:cNvSpPr>
          <p:nvPr>
            <p:ph type="sldNum" sz="quarter" idx="12"/>
            <p:custDataLst>
              <p:tags r:id="rId4"/>
            </p:custDataLst>
          </p:nvPr>
        </p:nvSpPr>
        <p:spPr bwMode="auto">
          <a:noFill/>
          <a:ln>
            <a:miter lim="800000"/>
            <a:headEnd/>
            <a:tailEnd/>
          </a:ln>
        </p:spPr>
        <p:txBody>
          <a:bodyPr vert="horz" wrap="square" lIns="91440" tIns="45720" rIns="91440" bIns="45720" numCol="1" anchorCtr="0" compatLnSpc="1">
            <a:prstTxWarp prst="textNoShape">
              <a:avLst/>
            </a:prstTxWarp>
          </a:bodyPr>
          <a:lstStyle/>
          <a:p>
            <a:fld id="{0A5530FB-449B-4B3D-B50D-DABCEF96E553}" type="slidenum">
              <a:rPr lang="zh-CN" altLang="en-US" smtClean="0"/>
              <a:pPr/>
              <a:t>31</a:t>
            </a:fld>
            <a:endParaRPr lang="zh-CN" altLang="en-US" dirty="0" smtClean="0"/>
          </a:p>
        </p:txBody>
      </p:sp>
      <p:sp>
        <p:nvSpPr>
          <p:cNvPr id="2" name="标题 1"/>
          <p:cNvSpPr>
            <a:spLocks noGrp="1"/>
          </p:cNvSpPr>
          <p:nvPr>
            <p:ph type="title" idx="4294967295"/>
            <p:custDataLst>
              <p:tags r:id="rId5"/>
            </p:custDataLst>
          </p:nvPr>
        </p:nvSpPr>
        <p:spPr>
          <a:xfrm>
            <a:off x="1187624" y="296652"/>
            <a:ext cx="4897264" cy="432011"/>
          </a:xfrm>
          <a:prstGeom prst="rect">
            <a:avLst/>
          </a:prstGeom>
          <a:noFill/>
        </p:spPr>
        <p:txBody>
          <a:bodyPr/>
          <a:lstStyle/>
          <a:p>
            <a:pPr>
              <a:defRPr/>
            </a:pPr>
            <a:r>
              <a:rPr lang="en-US" altLang="zh-CN" b="1" dirty="0" smtClean="0">
                <a:solidFill>
                  <a:srgbClr val="075A77"/>
                </a:solidFill>
                <a:latin typeface="+mn-ea"/>
                <a:ea typeface="+mn-ea"/>
              </a:rPr>
              <a:t>2016 </a:t>
            </a:r>
            <a:r>
              <a:rPr lang="en-US" altLang="zh-CN" b="1" dirty="0">
                <a:solidFill>
                  <a:srgbClr val="075A77"/>
                </a:solidFill>
                <a:latin typeface="+mn-ea"/>
                <a:ea typeface="+mn-ea"/>
              </a:rPr>
              <a:t>GAIN· C</a:t>
            </a:r>
            <a:r>
              <a:rPr lang="zh-CN" altLang="en-US" b="1" dirty="0">
                <a:solidFill>
                  <a:srgbClr val="075A77"/>
                </a:solidFill>
                <a:latin typeface="+mn-ea"/>
                <a:ea typeface="+mn-ea"/>
              </a:rPr>
              <a:t>级终端优惠指数</a:t>
            </a:r>
            <a:r>
              <a:rPr lang="en-US" altLang="zh-CN" b="1" dirty="0" smtClean="0">
                <a:solidFill>
                  <a:srgbClr val="075A77"/>
                </a:solidFill>
                <a:latin typeface="+mn-ea"/>
                <a:ea typeface="+mn-ea"/>
              </a:rPr>
              <a:t>—6</a:t>
            </a:r>
            <a:r>
              <a:rPr lang="zh-CN" altLang="en-US" b="1" dirty="0" smtClean="0">
                <a:solidFill>
                  <a:srgbClr val="075A77"/>
                </a:solidFill>
                <a:latin typeface="+mn-ea"/>
                <a:ea typeface="+mn-ea"/>
              </a:rPr>
              <a:t>月</a:t>
            </a:r>
            <a:endParaRPr lang="zh-CN" altLang="en-US" b="1" dirty="0">
              <a:solidFill>
                <a:srgbClr val="075A77"/>
              </a:solidFill>
              <a:latin typeface="+mn-ea"/>
              <a:ea typeface="+mn-ea"/>
            </a:endParaRPr>
          </a:p>
        </p:txBody>
      </p:sp>
      <p:sp>
        <p:nvSpPr>
          <p:cNvPr id="38" name="TextBox 37"/>
          <p:cNvSpPr txBox="1"/>
          <p:nvPr>
            <p:custDataLst>
              <p:tags r:id="rId6"/>
            </p:custDataLst>
          </p:nvPr>
        </p:nvSpPr>
        <p:spPr>
          <a:xfrm>
            <a:off x="395536" y="6322144"/>
            <a:ext cx="1319212" cy="203200"/>
          </a:xfrm>
          <a:prstGeom prst="rect">
            <a:avLst/>
          </a:prstGeom>
          <a:noFill/>
        </p:spPr>
        <p:txBody>
          <a:bodyPr>
            <a:spAutoFit/>
          </a:bodyPr>
          <a:lstStyle/>
          <a:p>
            <a:pPr eaLnBrk="0" hangingPunct="0">
              <a:lnSpc>
                <a:spcPct val="80000"/>
              </a:lnSpc>
              <a:spcBef>
                <a:spcPct val="20000"/>
              </a:spcBef>
              <a:buFont typeface="Arial" charset="0"/>
              <a:buNone/>
              <a:defRPr/>
            </a:pPr>
            <a:r>
              <a:rPr lang="zh-CN" altLang="en-US" sz="900" dirty="0">
                <a:latin typeface="+mn-lt"/>
                <a:ea typeface="华文细黑" pitchFamily="2" charset="-122"/>
              </a:rPr>
              <a:t>注</a:t>
            </a:r>
            <a:r>
              <a:rPr lang="zh-CN" altLang="en-US" sz="900" dirty="0" smtClean="0">
                <a:latin typeface="+mn-lt"/>
                <a:ea typeface="华文细黑" pitchFamily="2" charset="-122"/>
              </a:rPr>
              <a:t>：基期为上年</a:t>
            </a:r>
            <a:r>
              <a:rPr lang="en-US" altLang="zh-CN" sz="900" dirty="0" smtClean="0">
                <a:latin typeface="+mn-lt"/>
                <a:ea typeface="华文细黑" pitchFamily="2" charset="-122"/>
              </a:rPr>
              <a:t>12</a:t>
            </a:r>
            <a:r>
              <a:rPr lang="zh-CN" altLang="en-US" sz="900" dirty="0" smtClean="0">
                <a:latin typeface="+mn-lt"/>
                <a:ea typeface="华文细黑" pitchFamily="2" charset="-122"/>
              </a:rPr>
              <a:t>月</a:t>
            </a:r>
            <a:endParaRPr lang="zh-CN" altLang="en-US" sz="900" dirty="0">
              <a:latin typeface="+mn-lt"/>
              <a:ea typeface="华文细黑" pitchFamily="2" charset="-122"/>
            </a:endParaRPr>
          </a:p>
        </p:txBody>
      </p:sp>
      <p:grpSp>
        <p:nvGrpSpPr>
          <p:cNvPr id="5" name="组合 49"/>
          <p:cNvGrpSpPr>
            <a:grpSpLocks/>
          </p:cNvGrpSpPr>
          <p:nvPr>
            <p:custDataLst>
              <p:tags r:id="rId7"/>
            </p:custDataLst>
          </p:nvPr>
        </p:nvGrpSpPr>
        <p:grpSpPr bwMode="auto">
          <a:xfrm>
            <a:off x="2411065" y="3153240"/>
            <a:ext cx="4308475" cy="399650"/>
            <a:chOff x="2330450" y="2103438"/>
            <a:chExt cx="4308475" cy="399650"/>
          </a:xfrm>
          <a:solidFill>
            <a:srgbClr val="275C9D"/>
          </a:solidFill>
        </p:grpSpPr>
        <p:sp>
          <p:nvSpPr>
            <p:cNvPr id="51"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52" name="Text Box 10"/>
            <p:cNvSpPr txBox="1">
              <a:spLocks noChangeArrowheads="1"/>
            </p:cNvSpPr>
            <p:nvPr/>
          </p:nvSpPr>
          <p:spPr bwMode="auto">
            <a:xfrm>
              <a:off x="2468906" y="2149145"/>
              <a:ext cx="3924300" cy="353943"/>
            </a:xfrm>
            <a:prstGeom prst="rect">
              <a:avLst/>
            </a:prstGeom>
            <a:noFill/>
            <a:ln w="12700" algn="ctr">
              <a:noFill/>
              <a:miter lim="800000"/>
              <a:headEnd/>
              <a:tailEnd/>
            </a:ln>
          </p:spPr>
          <p:txBody>
            <a:bodyPr>
              <a:spAutoFit/>
            </a:bodyPr>
            <a:lstStyle/>
            <a:p>
              <a:pPr algn="ct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smtClean="0">
                  <a:solidFill>
                    <a:srgbClr val="FFFFFF"/>
                  </a:solidFill>
                  <a:ea typeface="华文细黑" pitchFamily="2" charset="-122"/>
                </a:rPr>
                <a:t>月度终端优惠指数</a:t>
              </a:r>
              <a:r>
                <a:rPr lang="en-US" altLang="zh-CN" sz="1700" b="1" kern="0" dirty="0" smtClean="0">
                  <a:solidFill>
                    <a:srgbClr val="FFFFFF"/>
                  </a:solidFill>
                  <a:ea typeface="华文细黑" pitchFamily="2" charset="-122"/>
                </a:rPr>
                <a:t>-C</a:t>
              </a:r>
              <a:r>
                <a:rPr lang="zh-CN" altLang="en-US" sz="1700" b="1" kern="0" dirty="0" smtClean="0">
                  <a:solidFill>
                    <a:srgbClr val="FFFFFF"/>
                  </a:solidFill>
                  <a:ea typeface="华文细黑" pitchFamily="2" charset="-122"/>
                </a:rPr>
                <a:t>级</a:t>
              </a:r>
              <a:endParaRPr lang="zh-HK" altLang="en-US" sz="1700" b="1" kern="0" dirty="0">
                <a:solidFill>
                  <a:srgbClr val="FFFFFF"/>
                </a:solidFill>
                <a:ea typeface="华文细黑" pitchFamily="2" charset="-122"/>
              </a:endParaRPr>
            </a:p>
          </p:txBody>
        </p:sp>
      </p:grpSp>
      <p:sp>
        <p:nvSpPr>
          <p:cNvPr id="53" name="AutoShape 66"/>
          <p:cNvSpPr>
            <a:spLocks noChangeArrowheads="1"/>
          </p:cNvSpPr>
          <p:nvPr>
            <p:custDataLst>
              <p:tags r:id="rId8"/>
            </p:custDataLst>
          </p:nvPr>
        </p:nvSpPr>
        <p:spPr bwMode="auto">
          <a:xfrm>
            <a:off x="8316417" y="3963386"/>
            <a:ext cx="250825" cy="900112"/>
          </a:xfrm>
          <a:prstGeom prst="upArrow">
            <a:avLst>
              <a:gd name="adj1" fmla="val 50000"/>
              <a:gd name="adj2" fmla="val 89715"/>
            </a:avLst>
          </a:prstGeom>
          <a:solidFill>
            <a:srgbClr val="BFBFBF"/>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54" name="AutoShape 67"/>
          <p:cNvSpPr>
            <a:spLocks noChangeArrowheads="1"/>
          </p:cNvSpPr>
          <p:nvPr>
            <p:custDataLst>
              <p:tags r:id="rId9"/>
            </p:custDataLst>
          </p:nvPr>
        </p:nvSpPr>
        <p:spPr bwMode="auto">
          <a:xfrm rot="10800000">
            <a:off x="8316417" y="5080986"/>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55" name="Text Box 68"/>
          <p:cNvSpPr txBox="1">
            <a:spLocks noChangeArrowheads="1"/>
          </p:cNvSpPr>
          <p:nvPr>
            <p:custDataLst>
              <p:tags r:id="rId10"/>
            </p:custDataLst>
          </p:nvPr>
        </p:nvSpPr>
        <p:spPr bwMode="auto">
          <a:xfrm>
            <a:off x="8527554" y="3920523"/>
            <a:ext cx="334963" cy="947738"/>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优惠减少</a:t>
            </a:r>
          </a:p>
        </p:txBody>
      </p:sp>
      <p:sp>
        <p:nvSpPr>
          <p:cNvPr id="56" name="Text Box 69"/>
          <p:cNvSpPr txBox="1">
            <a:spLocks noChangeArrowheads="1"/>
          </p:cNvSpPr>
          <p:nvPr>
            <p:custDataLst>
              <p:tags r:id="rId11"/>
            </p:custDataLst>
          </p:nvPr>
        </p:nvSpPr>
        <p:spPr bwMode="auto">
          <a:xfrm>
            <a:off x="8512646" y="4925411"/>
            <a:ext cx="334963" cy="1109662"/>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优惠增加</a:t>
            </a:r>
          </a:p>
        </p:txBody>
      </p:sp>
      <p:sp>
        <p:nvSpPr>
          <p:cNvPr id="14" name="内容占位符 2"/>
          <p:cNvSpPr txBox="1">
            <a:spLocks/>
          </p:cNvSpPr>
          <p:nvPr>
            <p:custDataLst>
              <p:tags r:id="rId12"/>
            </p:custDataLst>
          </p:nvPr>
        </p:nvSpPr>
        <p:spPr bwMode="auto">
          <a:xfrm>
            <a:off x="395288" y="836613"/>
            <a:ext cx="8331200" cy="1503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1313" indent="-341313" eaLnBrk="0" hangingPunct="0">
              <a:defRPr>
                <a:solidFill>
                  <a:schemeClr val="tx1"/>
                </a:solidFill>
                <a:latin typeface="Calibri" pitchFamily="34" charset="0"/>
                <a:ea typeface="宋体" pitchFamily="2" charset="-122"/>
              </a:defRPr>
            </a:lvl1pPr>
            <a:lvl2pPr marL="341313" indent="-341313"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l" eaLnBrk="1" hangingPunct="1">
              <a:lnSpc>
                <a:spcPts val="1800"/>
              </a:lnSpc>
              <a:spcAft>
                <a:spcPts val="600"/>
              </a:spcAft>
              <a:buClr>
                <a:srgbClr val="275C9D"/>
              </a:buClr>
              <a:buFont typeface="Wingdings" pitchFamily="2" charset="2"/>
              <a:buChar char="n"/>
            </a:pPr>
            <a:r>
              <a:rPr lang="en-US" altLang="zh-CN" sz="1600" b="1" dirty="0" smtClean="0">
                <a:solidFill>
                  <a:srgbClr val="5F5F5F"/>
                </a:solidFill>
                <a:latin typeface="+mn-ea"/>
                <a:ea typeface="+mn-ea"/>
              </a:rPr>
              <a:t>2016 GAIN·6</a:t>
            </a:r>
            <a:r>
              <a:rPr lang="zh-CN" altLang="en-US" sz="1600" b="1" dirty="0" smtClean="0">
                <a:solidFill>
                  <a:srgbClr val="5F5F5F"/>
                </a:solidFill>
                <a:latin typeface="+mn-ea"/>
                <a:ea typeface="+mn-ea"/>
              </a:rPr>
              <a:t>月</a:t>
            </a:r>
            <a:r>
              <a:rPr lang="en-US" altLang="zh-CN" sz="1600" b="1" dirty="0">
                <a:solidFill>
                  <a:srgbClr val="5F5F5F"/>
                </a:solidFill>
                <a:latin typeface="+mn-ea"/>
                <a:ea typeface="+mn-ea"/>
              </a:rPr>
              <a:t>C</a:t>
            </a:r>
            <a:r>
              <a:rPr lang="zh-CN" altLang="en-US" sz="1600" b="1" dirty="0">
                <a:solidFill>
                  <a:srgbClr val="5F5F5F"/>
                </a:solidFill>
                <a:latin typeface="+mn-ea"/>
                <a:ea typeface="+mn-ea"/>
              </a:rPr>
              <a:t>级别终端优惠指数</a:t>
            </a:r>
            <a:r>
              <a:rPr lang="zh-CN" altLang="en-US" sz="1600" b="1" dirty="0" smtClean="0">
                <a:solidFill>
                  <a:srgbClr val="5F5F5F"/>
                </a:solidFill>
                <a:latin typeface="+mn-ea"/>
                <a:ea typeface="+mn-ea"/>
              </a:rPr>
              <a:t>为</a:t>
            </a:r>
            <a:r>
              <a:rPr lang="en-US" altLang="zh-CN" sz="1600" b="1" dirty="0" smtClean="0">
                <a:solidFill>
                  <a:srgbClr val="5F5F5F"/>
                </a:solidFill>
                <a:latin typeface="+mn-ea"/>
                <a:ea typeface="+mn-ea"/>
              </a:rPr>
              <a:t>-2.46</a:t>
            </a:r>
            <a:r>
              <a:rPr lang="zh-CN" altLang="en-US" sz="1600" b="1" dirty="0" smtClean="0">
                <a:solidFill>
                  <a:srgbClr val="5F5F5F"/>
                </a:solidFill>
                <a:latin typeface="+mn-ea"/>
                <a:ea typeface="+mn-ea"/>
              </a:rPr>
              <a:t>，</a:t>
            </a:r>
            <a:r>
              <a:rPr lang="zh-CN" altLang="en-US" sz="1600" b="1" dirty="0">
                <a:solidFill>
                  <a:srgbClr val="5F5F5F"/>
                </a:solidFill>
                <a:latin typeface="+mn-ea"/>
                <a:ea typeface="+mn-ea"/>
              </a:rPr>
              <a:t>环</a:t>
            </a:r>
            <a:r>
              <a:rPr lang="zh-CN" altLang="en-US" sz="1600" b="1" dirty="0" smtClean="0">
                <a:solidFill>
                  <a:srgbClr val="5F5F5F"/>
                </a:solidFill>
                <a:latin typeface="+mn-ea"/>
                <a:ea typeface="+mn-ea"/>
              </a:rPr>
              <a:t>比下降</a:t>
            </a:r>
            <a:r>
              <a:rPr lang="en-US" altLang="zh-CN" sz="1600" b="1" dirty="0" smtClean="0">
                <a:solidFill>
                  <a:srgbClr val="5F5F5F"/>
                </a:solidFill>
                <a:latin typeface="+mn-ea"/>
                <a:ea typeface="+mn-ea"/>
              </a:rPr>
              <a:t>2.6%</a:t>
            </a:r>
            <a:r>
              <a:rPr lang="zh-CN" altLang="en-US" sz="1600" b="1" dirty="0">
                <a:solidFill>
                  <a:srgbClr val="5F5F5F"/>
                </a:solidFill>
                <a:latin typeface="+mn-ea"/>
                <a:ea typeface="+mn-ea"/>
              </a:rPr>
              <a:t>，优惠</a:t>
            </a:r>
            <a:r>
              <a:rPr lang="zh-CN" altLang="en-US" sz="1600" b="1" dirty="0" smtClean="0">
                <a:solidFill>
                  <a:srgbClr val="5F5F5F"/>
                </a:solidFill>
                <a:latin typeface="+mn-ea"/>
                <a:ea typeface="+mn-ea"/>
              </a:rPr>
              <a:t>额度增加</a:t>
            </a:r>
            <a:r>
              <a:rPr lang="en-US" altLang="zh-CN" sz="1600" b="1" dirty="0" smtClean="0">
                <a:solidFill>
                  <a:srgbClr val="5F5F5F"/>
                </a:solidFill>
                <a:latin typeface="+mn-ea"/>
                <a:ea typeface="+mn-ea"/>
              </a:rPr>
              <a:t>2087</a:t>
            </a:r>
            <a:r>
              <a:rPr lang="zh-CN" altLang="en-US" sz="1600" b="1" dirty="0" smtClean="0">
                <a:solidFill>
                  <a:srgbClr val="5F5F5F"/>
                </a:solidFill>
                <a:latin typeface="+mn-ea"/>
                <a:ea typeface="+mn-ea"/>
              </a:rPr>
              <a:t>元</a:t>
            </a:r>
            <a:r>
              <a:rPr lang="zh-CN" altLang="en-US" sz="1600" b="1" dirty="0">
                <a:solidFill>
                  <a:srgbClr val="5F5F5F"/>
                </a:solidFill>
                <a:latin typeface="+mn-ea"/>
                <a:ea typeface="+mn-ea"/>
              </a:rPr>
              <a:t>。</a:t>
            </a:r>
          </a:p>
          <a:p>
            <a:pPr lvl="1" algn="l" eaLnBrk="1" hangingPunct="1">
              <a:lnSpc>
                <a:spcPts val="2000"/>
              </a:lnSpc>
              <a:spcAft>
                <a:spcPts val="600"/>
              </a:spcAft>
              <a:buFont typeface="Wingdings" pitchFamily="2" charset="2"/>
              <a:buChar char="Ø"/>
            </a:pPr>
            <a:r>
              <a:rPr lang="zh-CN" altLang="en-US" sz="1400" dirty="0" smtClean="0">
                <a:latin typeface="+mn-ea"/>
                <a:ea typeface="+mn-ea"/>
              </a:rPr>
              <a:t>本月</a:t>
            </a:r>
            <a:r>
              <a:rPr lang="en-US" altLang="zh-CN" sz="1400" dirty="0">
                <a:latin typeface="+mn-ea"/>
                <a:ea typeface="+mn-ea"/>
              </a:rPr>
              <a:t>C</a:t>
            </a:r>
            <a:r>
              <a:rPr lang="zh-CN" altLang="en-US" sz="1400" dirty="0" smtClean="0">
                <a:latin typeface="+mn-ea"/>
                <a:ea typeface="+mn-ea"/>
              </a:rPr>
              <a:t>级别</a:t>
            </a:r>
            <a:r>
              <a:rPr lang="zh-CN" altLang="en-US" sz="1400" dirty="0">
                <a:latin typeface="+mn-ea"/>
                <a:ea typeface="+mn-ea"/>
              </a:rPr>
              <a:t>终端优惠指数环</a:t>
            </a:r>
            <a:r>
              <a:rPr lang="zh-CN" altLang="en-US" sz="1400" dirty="0" smtClean="0">
                <a:latin typeface="+mn-ea"/>
                <a:ea typeface="+mn-ea"/>
              </a:rPr>
              <a:t>比下降，</a:t>
            </a:r>
            <a:r>
              <a:rPr lang="zh-CN" altLang="en-US" sz="1400" dirty="0">
                <a:latin typeface="+mn-ea"/>
                <a:ea typeface="+mn-ea"/>
              </a:rPr>
              <a:t>主要</a:t>
            </a:r>
            <a:r>
              <a:rPr lang="zh-CN" altLang="en-US" sz="1400" dirty="0" smtClean="0">
                <a:latin typeface="+mn-ea"/>
                <a:ea typeface="+mn-ea"/>
              </a:rPr>
              <a:t>受</a:t>
            </a:r>
            <a:r>
              <a:rPr lang="zh-CN" altLang="en-US" sz="1400" dirty="0">
                <a:latin typeface="+mn-ea"/>
                <a:ea typeface="+mn-ea"/>
              </a:rPr>
              <a:t>宝马 </a:t>
            </a:r>
            <a:r>
              <a:rPr lang="en-US" altLang="zh-CN" sz="1400" dirty="0">
                <a:latin typeface="+mn-ea"/>
                <a:ea typeface="+mn-ea"/>
              </a:rPr>
              <a:t>5</a:t>
            </a:r>
            <a:r>
              <a:rPr lang="zh-CN" altLang="en-US" sz="1400" dirty="0" smtClean="0">
                <a:latin typeface="+mn-ea"/>
                <a:ea typeface="+mn-ea"/>
              </a:rPr>
              <a:t>系</a:t>
            </a:r>
            <a:r>
              <a:rPr lang="en-US" altLang="zh-CN" sz="1400" dirty="0" smtClean="0">
                <a:latin typeface="+mn-ea"/>
                <a:ea typeface="+mn-ea"/>
              </a:rPr>
              <a:t>L</a:t>
            </a:r>
            <a:r>
              <a:rPr lang="zh-CN" altLang="en-US" sz="1400" dirty="0" smtClean="0">
                <a:latin typeface="+mn-ea"/>
                <a:ea typeface="+mn-ea"/>
              </a:rPr>
              <a:t>的</a:t>
            </a:r>
            <a:r>
              <a:rPr lang="zh-CN" altLang="en-US" sz="1400" dirty="0">
                <a:latin typeface="+mn-ea"/>
                <a:ea typeface="+mn-ea"/>
              </a:rPr>
              <a:t>影响</a:t>
            </a:r>
            <a:r>
              <a:rPr lang="zh-CN" altLang="en-US" sz="1400" dirty="0" smtClean="0">
                <a:latin typeface="+mn-ea"/>
                <a:ea typeface="+mn-ea"/>
              </a:rPr>
              <a:t>。</a:t>
            </a:r>
            <a:endParaRPr lang="en-US" altLang="zh-CN" sz="1400" dirty="0" smtClean="0">
              <a:latin typeface="+mn-ea"/>
              <a:ea typeface="+mn-ea"/>
            </a:endParaRPr>
          </a:p>
          <a:p>
            <a:pPr lvl="1" algn="l" eaLnBrk="1" hangingPunct="1">
              <a:lnSpc>
                <a:spcPts val="2000"/>
              </a:lnSpc>
              <a:spcAft>
                <a:spcPts val="600"/>
              </a:spcAft>
              <a:buFont typeface="Wingdings" pitchFamily="2" charset="2"/>
              <a:buChar char="Ø"/>
            </a:pPr>
            <a:r>
              <a:rPr lang="zh-CN" altLang="en-US" sz="1400" dirty="0" smtClean="0">
                <a:latin typeface="+mn-ea"/>
                <a:ea typeface="+mn-ea"/>
              </a:rPr>
              <a:t>宝马</a:t>
            </a:r>
            <a:r>
              <a:rPr lang="en-US" altLang="zh-CN" sz="1400" dirty="0">
                <a:latin typeface="+mn-ea"/>
                <a:ea typeface="+mn-ea"/>
              </a:rPr>
              <a:t>5</a:t>
            </a:r>
            <a:r>
              <a:rPr lang="zh-CN" altLang="en-US" sz="1400" dirty="0">
                <a:latin typeface="+mn-ea"/>
                <a:ea typeface="+mn-ea"/>
              </a:rPr>
              <a:t>系</a:t>
            </a:r>
            <a:r>
              <a:rPr lang="en-US" altLang="zh-CN" sz="1400" dirty="0">
                <a:latin typeface="+mn-ea"/>
                <a:ea typeface="+mn-ea"/>
              </a:rPr>
              <a:t>L</a:t>
            </a:r>
            <a:r>
              <a:rPr lang="zh-CN" altLang="en-US" sz="1400" dirty="0">
                <a:latin typeface="+mn-ea"/>
                <a:ea typeface="+mn-ea"/>
              </a:rPr>
              <a:t>在级别</a:t>
            </a:r>
            <a:r>
              <a:rPr lang="zh-CN" altLang="en-US" sz="1400" dirty="0" smtClean="0">
                <a:latin typeface="+mn-ea"/>
                <a:ea typeface="+mn-ea"/>
              </a:rPr>
              <a:t>内</a:t>
            </a:r>
            <a:r>
              <a:rPr lang="zh-CN" altLang="en-US" sz="1400" dirty="0">
                <a:latin typeface="+mn-ea"/>
                <a:ea typeface="+mn-ea"/>
              </a:rPr>
              <a:t>销量</a:t>
            </a:r>
            <a:r>
              <a:rPr lang="zh-CN" altLang="en-US" sz="1400" dirty="0" smtClean="0">
                <a:latin typeface="+mn-ea"/>
                <a:ea typeface="+mn-ea"/>
              </a:rPr>
              <a:t>权重小幅提升，</a:t>
            </a:r>
            <a:r>
              <a:rPr lang="zh-CN" altLang="en-US" sz="1400" dirty="0">
                <a:latin typeface="+mn-ea"/>
                <a:ea typeface="+mn-ea"/>
              </a:rPr>
              <a:t>直接拉</a:t>
            </a:r>
            <a:r>
              <a:rPr lang="zh-CN" altLang="en-US" sz="1400" dirty="0" smtClean="0">
                <a:latin typeface="+mn-ea"/>
                <a:ea typeface="+mn-ea"/>
              </a:rPr>
              <a:t>高了级别</a:t>
            </a:r>
            <a:r>
              <a:rPr lang="zh-CN" altLang="en-US" sz="1400" dirty="0">
                <a:latin typeface="+mn-ea"/>
                <a:ea typeface="+mn-ea"/>
              </a:rPr>
              <a:t>整体优惠</a:t>
            </a:r>
            <a:r>
              <a:rPr lang="zh-CN" altLang="en-US" sz="1400" dirty="0" smtClean="0">
                <a:latin typeface="+mn-ea"/>
                <a:ea typeface="+mn-ea"/>
              </a:rPr>
              <a:t>，加上新款</a:t>
            </a:r>
            <a:r>
              <a:rPr lang="en-US" altLang="zh-CN" sz="1400" dirty="0" smtClean="0">
                <a:latin typeface="+mn-ea"/>
                <a:ea typeface="+mn-ea"/>
              </a:rPr>
              <a:t>5</a:t>
            </a:r>
            <a:r>
              <a:rPr lang="zh-CN" altLang="en-US" sz="1400" dirty="0" smtClean="0">
                <a:latin typeface="+mn-ea"/>
                <a:ea typeface="+mn-ea"/>
              </a:rPr>
              <a:t>系即将上市，老款加大降价力度，故</a:t>
            </a:r>
            <a:r>
              <a:rPr lang="zh-CN" altLang="en-US" sz="1400" dirty="0" smtClean="0">
                <a:latin typeface="+mn-ea"/>
                <a:ea typeface="+mn-ea"/>
              </a:rPr>
              <a:t>本月级别整体优惠额度有所增加。</a:t>
            </a:r>
            <a:endParaRPr lang="en-US" altLang="zh-CN" sz="1400" dirty="0">
              <a:latin typeface="+mn-ea"/>
              <a:ea typeface="+mn-ea"/>
            </a:endParaRPr>
          </a:p>
        </p:txBody>
      </p:sp>
    </p:spTree>
    <p:extLst>
      <p:ext uri="{BB962C8B-B14F-4D97-AF65-F5344CB8AC3E}">
        <p14:creationId xmlns:p14="http://schemas.microsoft.com/office/powerpoint/2010/main" val="1040662828"/>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对象 5" hidden="1"/>
          <p:cNvGraphicFramePr>
            <a:graphicFrameLocks noChangeAspect="1"/>
          </p:cNvGraphicFramePr>
          <p:nvPr>
            <p:custDataLst>
              <p:tags r:id="rId2"/>
            </p:custDataLst>
            <p:extLst>
              <p:ext uri="{D42A27DB-BD31-4B8C-83A1-F6EECF244321}">
                <p14:modId xmlns:p14="http://schemas.microsoft.com/office/powerpoint/2010/main" val="1378467444"/>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36163" name="think-cell Slide" r:id="rId14" imgW="270" imgH="270" progId="">
                  <p:embed/>
                </p:oleObj>
              </mc:Choice>
              <mc:Fallback>
                <p:oleObj name="think-cell Slide" r:id="rId14" imgW="270" imgH="270" progId="">
                  <p:embed/>
                  <p:pic>
                    <p:nvPicPr>
                      <p:cNvPr id="0" name="Picture 2033"/>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0" name="Object 4"/>
          <p:cNvGraphicFramePr>
            <a:graphicFrameLocks noChangeAspect="1"/>
          </p:cNvGraphicFramePr>
          <p:nvPr>
            <p:custDataLst>
              <p:tags r:id="rId3"/>
            </p:custDataLst>
            <p:extLst>
              <p:ext uri="{D42A27DB-BD31-4B8C-83A1-F6EECF244321}">
                <p14:modId xmlns:p14="http://schemas.microsoft.com/office/powerpoint/2010/main" val="1996012075"/>
              </p:ext>
            </p:extLst>
          </p:nvPr>
        </p:nvGraphicFramePr>
        <p:xfrm>
          <a:off x="395288" y="3512840"/>
          <a:ext cx="7992740" cy="2881312"/>
        </p:xfrm>
        <a:graphic>
          <a:graphicData uri="http://schemas.openxmlformats.org/drawingml/2006/chart">
            <c:chart xmlns:c="http://schemas.openxmlformats.org/drawingml/2006/chart" xmlns:r="http://schemas.openxmlformats.org/officeDocument/2006/relationships" r:id="rId16"/>
          </a:graphicData>
        </a:graphic>
      </p:graphicFrame>
      <p:sp>
        <p:nvSpPr>
          <p:cNvPr id="37899" name="灯片编号占位符 21"/>
          <p:cNvSpPr>
            <a:spLocks noGrp="1"/>
          </p:cNvSpPr>
          <p:nvPr>
            <p:ph type="sldNum" sz="quarter" idx="12"/>
            <p:custDataLst>
              <p:tags r:id="rId4"/>
            </p:custDataLst>
          </p:nvPr>
        </p:nvSpPr>
        <p:spPr bwMode="auto">
          <a:noFill/>
          <a:ln>
            <a:miter lim="800000"/>
            <a:headEnd/>
            <a:tailEnd/>
          </a:ln>
        </p:spPr>
        <p:txBody>
          <a:bodyPr vert="horz" wrap="square" lIns="91440" tIns="45720" rIns="91440" bIns="45720" numCol="1" anchorCtr="0" compatLnSpc="1">
            <a:prstTxWarp prst="textNoShape">
              <a:avLst/>
            </a:prstTxWarp>
          </a:bodyPr>
          <a:lstStyle/>
          <a:p>
            <a:fld id="{2A105492-C102-4ECE-A3EC-D3089EE48F6A}" type="slidenum">
              <a:rPr lang="zh-CN" altLang="en-US" smtClean="0"/>
              <a:pPr/>
              <a:t>32</a:t>
            </a:fld>
            <a:endParaRPr lang="zh-CN" altLang="en-US" smtClean="0"/>
          </a:p>
        </p:txBody>
      </p:sp>
      <p:sp>
        <p:nvSpPr>
          <p:cNvPr id="2" name="标题 1"/>
          <p:cNvSpPr>
            <a:spLocks noGrp="1"/>
          </p:cNvSpPr>
          <p:nvPr>
            <p:ph type="title" idx="4294967295"/>
            <p:custDataLst>
              <p:tags r:id="rId5"/>
            </p:custDataLst>
          </p:nvPr>
        </p:nvSpPr>
        <p:spPr>
          <a:xfrm>
            <a:off x="1166936" y="296652"/>
            <a:ext cx="5370042" cy="432011"/>
          </a:xfrm>
          <a:prstGeom prst="rect">
            <a:avLst/>
          </a:prstGeom>
          <a:noFill/>
        </p:spPr>
        <p:txBody>
          <a:bodyPr/>
          <a:lstStyle/>
          <a:p>
            <a:pPr>
              <a:defRPr/>
            </a:pPr>
            <a:r>
              <a:rPr lang="en-US" altLang="zh-CN" b="1" dirty="0" smtClean="0">
                <a:solidFill>
                  <a:srgbClr val="075A77"/>
                </a:solidFill>
                <a:latin typeface="+mn-ea"/>
                <a:ea typeface="+mn-ea"/>
              </a:rPr>
              <a:t>2016 </a:t>
            </a:r>
            <a:r>
              <a:rPr lang="en-US" altLang="zh-CN" b="1" dirty="0">
                <a:solidFill>
                  <a:srgbClr val="075A77"/>
                </a:solidFill>
                <a:latin typeface="+mn-ea"/>
                <a:ea typeface="+mn-ea"/>
              </a:rPr>
              <a:t>GAIN· MPV</a:t>
            </a:r>
            <a:r>
              <a:rPr lang="zh-CN" altLang="en-US" b="1" dirty="0">
                <a:solidFill>
                  <a:srgbClr val="075A77"/>
                </a:solidFill>
                <a:latin typeface="+mn-ea"/>
                <a:ea typeface="+mn-ea"/>
              </a:rPr>
              <a:t>级价格变化指数</a:t>
            </a:r>
            <a:r>
              <a:rPr lang="en-US" altLang="zh-CN" b="1" dirty="0" smtClean="0">
                <a:solidFill>
                  <a:srgbClr val="075A77"/>
                </a:solidFill>
                <a:latin typeface="+mn-ea"/>
                <a:ea typeface="+mn-ea"/>
              </a:rPr>
              <a:t>—6</a:t>
            </a:r>
            <a:r>
              <a:rPr lang="zh-CN" altLang="en-US" b="1" dirty="0" smtClean="0">
                <a:solidFill>
                  <a:srgbClr val="075A77"/>
                </a:solidFill>
                <a:latin typeface="+mn-ea"/>
                <a:ea typeface="+mn-ea"/>
              </a:rPr>
              <a:t>月</a:t>
            </a:r>
            <a:endParaRPr lang="zh-CN" altLang="en-US" b="1" dirty="0">
              <a:solidFill>
                <a:srgbClr val="075A77"/>
              </a:solidFill>
              <a:latin typeface="+mn-ea"/>
              <a:ea typeface="+mn-ea"/>
            </a:endParaRPr>
          </a:p>
        </p:txBody>
      </p:sp>
      <p:sp>
        <p:nvSpPr>
          <p:cNvPr id="34" name="TextBox 33"/>
          <p:cNvSpPr txBox="1"/>
          <p:nvPr>
            <p:custDataLst>
              <p:tags r:id="rId6"/>
            </p:custDataLst>
          </p:nvPr>
        </p:nvSpPr>
        <p:spPr>
          <a:xfrm>
            <a:off x="395536" y="6322144"/>
            <a:ext cx="3024336" cy="203133"/>
          </a:xfrm>
          <a:prstGeom prst="rect">
            <a:avLst/>
          </a:prstGeom>
          <a:noFill/>
        </p:spPr>
        <p:txBody>
          <a:bodyPr wrap="square">
            <a:spAutoFit/>
          </a:bodyPr>
          <a:lstStyle/>
          <a:p>
            <a:pPr eaLnBrk="0" hangingPunct="0">
              <a:lnSpc>
                <a:spcPct val="80000"/>
              </a:lnSpc>
              <a:spcBef>
                <a:spcPct val="20000"/>
              </a:spcBef>
              <a:buFont typeface="Arial" charset="0"/>
              <a:buNone/>
              <a:defRPr/>
            </a:pPr>
            <a:r>
              <a:rPr lang="zh-CN" altLang="en-US" sz="900" dirty="0">
                <a:latin typeface="+mn-lt"/>
                <a:ea typeface="华文细黑" pitchFamily="2" charset="-122"/>
              </a:rPr>
              <a:t>注</a:t>
            </a:r>
            <a:r>
              <a:rPr lang="zh-CN" altLang="en-US" sz="900" dirty="0" smtClean="0">
                <a:latin typeface="+mn-lt"/>
                <a:ea typeface="华文细黑" pitchFamily="2" charset="-122"/>
              </a:rPr>
              <a:t>：基期为上年</a:t>
            </a:r>
            <a:r>
              <a:rPr lang="en-US" altLang="zh-CN" sz="900" dirty="0" smtClean="0">
                <a:latin typeface="+mn-lt"/>
                <a:ea typeface="华文细黑" pitchFamily="2" charset="-122"/>
              </a:rPr>
              <a:t>12</a:t>
            </a:r>
            <a:r>
              <a:rPr lang="zh-CN" altLang="en-US" sz="900" dirty="0" smtClean="0">
                <a:latin typeface="+mn-lt"/>
                <a:ea typeface="华文细黑" pitchFamily="2" charset="-122"/>
              </a:rPr>
              <a:t>月</a:t>
            </a:r>
            <a:r>
              <a:rPr lang="en-US" altLang="zh-CN" sz="900" dirty="0" smtClean="0">
                <a:latin typeface="+mn-lt"/>
                <a:ea typeface="华文细黑" pitchFamily="2" charset="-122"/>
              </a:rPr>
              <a:t>,2016</a:t>
            </a:r>
            <a:r>
              <a:rPr lang="zh-CN" altLang="en-US" sz="900" dirty="0" smtClean="0">
                <a:latin typeface="+mn-lt"/>
                <a:ea typeface="华文细黑" pitchFamily="2" charset="-122"/>
              </a:rPr>
              <a:t>年对</a:t>
            </a:r>
            <a:r>
              <a:rPr lang="en-US" altLang="zh-CN" sz="900" dirty="0" smtClean="0">
                <a:latin typeface="+mn-lt"/>
                <a:ea typeface="华文细黑" pitchFamily="2" charset="-122"/>
              </a:rPr>
              <a:t>MPV</a:t>
            </a:r>
            <a:r>
              <a:rPr lang="zh-CN" altLang="en-US" sz="900" dirty="0" smtClean="0">
                <a:latin typeface="+mn-lt"/>
                <a:ea typeface="华文细黑" pitchFamily="2" charset="-122"/>
              </a:rPr>
              <a:t>产品进行了调整</a:t>
            </a:r>
            <a:endParaRPr lang="zh-CN" altLang="en-US" sz="900" dirty="0">
              <a:latin typeface="+mn-lt"/>
              <a:ea typeface="华文细黑" pitchFamily="2" charset="-122"/>
            </a:endParaRPr>
          </a:p>
        </p:txBody>
      </p:sp>
      <p:grpSp>
        <p:nvGrpSpPr>
          <p:cNvPr id="5" name="组合 48"/>
          <p:cNvGrpSpPr>
            <a:grpSpLocks/>
          </p:cNvGrpSpPr>
          <p:nvPr>
            <p:custDataLst>
              <p:tags r:id="rId7"/>
            </p:custDataLst>
          </p:nvPr>
        </p:nvGrpSpPr>
        <p:grpSpPr bwMode="auto">
          <a:xfrm>
            <a:off x="2398365" y="3167826"/>
            <a:ext cx="4308475" cy="386002"/>
            <a:chOff x="2330450" y="2103438"/>
            <a:chExt cx="4308475" cy="386002"/>
          </a:xfrm>
          <a:solidFill>
            <a:srgbClr val="275C9D"/>
          </a:solidFill>
        </p:grpSpPr>
        <p:sp>
          <p:nvSpPr>
            <p:cNvPr id="50"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51" name="Text Box 10"/>
            <p:cNvSpPr txBox="1">
              <a:spLocks noChangeArrowheads="1"/>
            </p:cNvSpPr>
            <p:nvPr/>
          </p:nvSpPr>
          <p:spPr bwMode="auto">
            <a:xfrm>
              <a:off x="2544763" y="2135497"/>
              <a:ext cx="3924300" cy="353943"/>
            </a:xfrm>
            <a:prstGeom prst="rect">
              <a:avLst/>
            </a:prstGeom>
            <a:noFill/>
            <a:ln w="12700" algn="ctr">
              <a:noFill/>
              <a:miter lim="800000"/>
              <a:headEnd/>
              <a:tailEnd/>
            </a:ln>
          </p:spPr>
          <p:txBody>
            <a:bodyPr>
              <a:spAutoFit/>
            </a:bodyPr>
            <a:lstStyle/>
            <a:p>
              <a:pPr algn="ct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smtClean="0">
                  <a:solidFill>
                    <a:srgbClr val="FFFFFF"/>
                  </a:solidFill>
                  <a:ea typeface="华文细黑" pitchFamily="2" charset="-122"/>
                </a:rPr>
                <a:t>月度价格变化指数</a:t>
              </a:r>
              <a:r>
                <a:rPr lang="en-US" altLang="zh-CN" sz="1700" b="1" kern="0" dirty="0" smtClean="0">
                  <a:solidFill>
                    <a:srgbClr val="FFFFFF"/>
                  </a:solidFill>
                  <a:ea typeface="华文细黑" pitchFamily="2" charset="-122"/>
                </a:rPr>
                <a:t>-MPV</a:t>
              </a:r>
              <a:r>
                <a:rPr lang="zh-CN" altLang="en-US" sz="1700" b="1" kern="0" dirty="0" smtClean="0">
                  <a:solidFill>
                    <a:srgbClr val="FFFFFF"/>
                  </a:solidFill>
                  <a:ea typeface="华文细黑" pitchFamily="2" charset="-122"/>
                </a:rPr>
                <a:t>级</a:t>
              </a:r>
              <a:endParaRPr lang="zh-HK" altLang="en-US" sz="1700" b="1" kern="0" dirty="0">
                <a:solidFill>
                  <a:srgbClr val="FFFFFF"/>
                </a:solidFill>
                <a:ea typeface="华文细黑" pitchFamily="2" charset="-122"/>
              </a:endParaRPr>
            </a:p>
          </p:txBody>
        </p:sp>
      </p:grpSp>
      <p:sp>
        <p:nvSpPr>
          <p:cNvPr id="52" name="AutoShape 66"/>
          <p:cNvSpPr>
            <a:spLocks noChangeArrowheads="1"/>
          </p:cNvSpPr>
          <p:nvPr>
            <p:custDataLst>
              <p:tags r:id="rId8"/>
            </p:custDataLst>
          </p:nvPr>
        </p:nvSpPr>
        <p:spPr bwMode="auto">
          <a:xfrm>
            <a:off x="8320980" y="3877394"/>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53" name="AutoShape 67"/>
          <p:cNvSpPr>
            <a:spLocks noChangeArrowheads="1"/>
          </p:cNvSpPr>
          <p:nvPr>
            <p:custDataLst>
              <p:tags r:id="rId9"/>
            </p:custDataLst>
          </p:nvPr>
        </p:nvSpPr>
        <p:spPr bwMode="auto">
          <a:xfrm rot="10800000">
            <a:off x="8320980" y="4994994"/>
            <a:ext cx="250825" cy="900112"/>
          </a:xfrm>
          <a:prstGeom prst="upArrow">
            <a:avLst>
              <a:gd name="adj1" fmla="val 50000"/>
              <a:gd name="adj2" fmla="val 89715"/>
            </a:avLst>
          </a:prstGeom>
          <a:solidFill>
            <a:srgbClr val="BFBFBF"/>
          </a:solidFill>
          <a:ln>
            <a:solidFill>
              <a:srgbClr val="BFBFBF"/>
            </a:solid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54" name="Text Box 68"/>
          <p:cNvSpPr txBox="1">
            <a:spLocks noChangeArrowheads="1"/>
          </p:cNvSpPr>
          <p:nvPr>
            <p:custDataLst>
              <p:tags r:id="rId10"/>
            </p:custDataLst>
          </p:nvPr>
        </p:nvSpPr>
        <p:spPr bwMode="auto">
          <a:xfrm>
            <a:off x="8532117" y="3834531"/>
            <a:ext cx="334963" cy="947738"/>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均价上升</a:t>
            </a:r>
          </a:p>
        </p:txBody>
      </p:sp>
      <p:sp>
        <p:nvSpPr>
          <p:cNvPr id="55" name="Text Box 69"/>
          <p:cNvSpPr txBox="1">
            <a:spLocks noChangeArrowheads="1"/>
          </p:cNvSpPr>
          <p:nvPr>
            <p:custDataLst>
              <p:tags r:id="rId11"/>
            </p:custDataLst>
          </p:nvPr>
        </p:nvSpPr>
        <p:spPr bwMode="auto">
          <a:xfrm>
            <a:off x="8528942" y="4839419"/>
            <a:ext cx="334963" cy="1109662"/>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均价下降</a:t>
            </a:r>
          </a:p>
        </p:txBody>
      </p:sp>
      <p:sp>
        <p:nvSpPr>
          <p:cNvPr id="14" name="内容占位符 2"/>
          <p:cNvSpPr txBox="1">
            <a:spLocks/>
          </p:cNvSpPr>
          <p:nvPr>
            <p:custDataLst>
              <p:tags r:id="rId12"/>
            </p:custDataLst>
          </p:nvPr>
        </p:nvSpPr>
        <p:spPr bwMode="auto">
          <a:xfrm>
            <a:off x="395288" y="836613"/>
            <a:ext cx="8353425" cy="1995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1313" indent="-341313" eaLnBrk="0" hangingPunct="0">
              <a:defRPr>
                <a:solidFill>
                  <a:schemeClr val="tx1"/>
                </a:solidFill>
                <a:latin typeface="Calibri" pitchFamily="34" charset="0"/>
                <a:ea typeface="宋体" pitchFamily="2" charset="-122"/>
              </a:defRPr>
            </a:lvl1pPr>
            <a:lvl2pPr marL="341313" indent="-341313"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l" eaLnBrk="1" hangingPunct="1">
              <a:lnSpc>
                <a:spcPts val="1800"/>
              </a:lnSpc>
              <a:spcAft>
                <a:spcPts val="600"/>
              </a:spcAft>
              <a:buClr>
                <a:srgbClr val="275C9D"/>
              </a:buClr>
              <a:buFont typeface="Wingdings" pitchFamily="2" charset="2"/>
              <a:buChar char="n"/>
            </a:pPr>
            <a:r>
              <a:rPr lang="en-US" altLang="zh-CN" sz="1600" b="1" dirty="0" smtClean="0">
                <a:solidFill>
                  <a:srgbClr val="5F5F5F"/>
                </a:solidFill>
                <a:latin typeface="+mn-ea"/>
                <a:ea typeface="+mn-ea"/>
              </a:rPr>
              <a:t>2016 GAIN·6</a:t>
            </a:r>
            <a:r>
              <a:rPr lang="zh-CN" altLang="en-US" sz="1600" b="1" dirty="0" smtClean="0">
                <a:solidFill>
                  <a:srgbClr val="5F5F5F"/>
                </a:solidFill>
                <a:latin typeface="+mn-ea"/>
                <a:ea typeface="+mn-ea"/>
              </a:rPr>
              <a:t>月</a:t>
            </a:r>
            <a:r>
              <a:rPr lang="en-US" altLang="zh-CN" sz="1600" b="1" dirty="0">
                <a:solidFill>
                  <a:srgbClr val="5F5F5F"/>
                </a:solidFill>
                <a:latin typeface="+mn-ea"/>
                <a:ea typeface="+mn-ea"/>
              </a:rPr>
              <a:t>MPV</a:t>
            </a:r>
            <a:r>
              <a:rPr lang="zh-CN" altLang="en-US" sz="1600" b="1" dirty="0">
                <a:solidFill>
                  <a:srgbClr val="5F5F5F"/>
                </a:solidFill>
                <a:latin typeface="+mn-ea"/>
                <a:ea typeface="+mn-ea"/>
              </a:rPr>
              <a:t>级价格变化</a:t>
            </a:r>
            <a:r>
              <a:rPr lang="zh-CN" altLang="en-US" sz="1600" b="1" dirty="0" smtClean="0">
                <a:solidFill>
                  <a:srgbClr val="5F5F5F"/>
                </a:solidFill>
                <a:latin typeface="+mn-ea"/>
                <a:ea typeface="+mn-ea"/>
              </a:rPr>
              <a:t>指</a:t>
            </a:r>
            <a:r>
              <a:rPr lang="en-US" altLang="zh-CN" sz="1600" b="1" dirty="0" smtClean="0">
                <a:solidFill>
                  <a:srgbClr val="5F5F5F"/>
                </a:solidFill>
                <a:latin typeface="+mn-ea"/>
                <a:ea typeface="+mn-ea"/>
              </a:rPr>
              <a:t>-39.42</a:t>
            </a:r>
            <a:r>
              <a:rPr lang="zh-CN" altLang="en-US" sz="1600" b="1" dirty="0" smtClean="0">
                <a:solidFill>
                  <a:srgbClr val="5F5F5F"/>
                </a:solidFill>
                <a:latin typeface="+mn-ea"/>
                <a:ea typeface="+mn-ea"/>
              </a:rPr>
              <a:t>，</a:t>
            </a:r>
            <a:r>
              <a:rPr lang="zh-CN" altLang="en-US" sz="1600" b="1" dirty="0">
                <a:solidFill>
                  <a:srgbClr val="5F5F5F"/>
                </a:solidFill>
                <a:latin typeface="+mn-ea"/>
                <a:ea typeface="+mn-ea"/>
              </a:rPr>
              <a:t>环</a:t>
            </a:r>
            <a:r>
              <a:rPr lang="zh-CN" altLang="en-US" sz="1600" b="1" dirty="0" smtClean="0">
                <a:solidFill>
                  <a:srgbClr val="5F5F5F"/>
                </a:solidFill>
                <a:latin typeface="+mn-ea"/>
                <a:ea typeface="+mn-ea"/>
              </a:rPr>
              <a:t>比下降</a:t>
            </a:r>
            <a:r>
              <a:rPr lang="en-US" altLang="zh-CN" sz="1600" b="1" dirty="0" smtClean="0">
                <a:solidFill>
                  <a:srgbClr val="5F5F5F"/>
                </a:solidFill>
                <a:latin typeface="+mn-ea"/>
                <a:ea typeface="+mn-ea"/>
              </a:rPr>
              <a:t>0.1%</a:t>
            </a:r>
            <a:r>
              <a:rPr lang="zh-CN" altLang="en-US" sz="1600" b="1" dirty="0">
                <a:solidFill>
                  <a:srgbClr val="5F5F5F"/>
                </a:solidFill>
                <a:latin typeface="+mn-ea"/>
                <a:ea typeface="+mn-ea"/>
              </a:rPr>
              <a:t>，市场均价</a:t>
            </a:r>
            <a:r>
              <a:rPr lang="zh-CN" altLang="en-US" sz="1600" b="1" dirty="0" smtClean="0">
                <a:solidFill>
                  <a:srgbClr val="5F5F5F"/>
                </a:solidFill>
                <a:latin typeface="+mn-ea"/>
                <a:ea typeface="+mn-ea"/>
              </a:rPr>
              <a:t>从</a:t>
            </a:r>
            <a:r>
              <a:rPr lang="en-US" altLang="zh-CN" sz="1600" b="1" dirty="0" smtClean="0">
                <a:solidFill>
                  <a:srgbClr val="5F5F5F"/>
                </a:solidFill>
                <a:latin typeface="+mn-ea"/>
              </a:rPr>
              <a:t>10.91</a:t>
            </a:r>
            <a:r>
              <a:rPr lang="zh-CN" altLang="en-US" sz="1600" b="1" dirty="0" smtClean="0">
                <a:solidFill>
                  <a:srgbClr val="5F5F5F"/>
                </a:solidFill>
                <a:latin typeface="+mn-ea"/>
                <a:ea typeface="+mn-ea"/>
              </a:rPr>
              <a:t>万减少</a:t>
            </a:r>
            <a:r>
              <a:rPr lang="en-US" altLang="zh-CN" sz="1600" b="1" dirty="0" smtClean="0">
                <a:solidFill>
                  <a:srgbClr val="5F5F5F"/>
                </a:solidFill>
                <a:latin typeface="+mn-ea"/>
                <a:ea typeface="+mn-ea"/>
              </a:rPr>
              <a:t>10.89</a:t>
            </a:r>
            <a:r>
              <a:rPr lang="zh-CN" altLang="en-US" sz="1600" b="1" dirty="0" smtClean="0">
                <a:solidFill>
                  <a:srgbClr val="5F5F5F"/>
                </a:solidFill>
                <a:latin typeface="+mn-ea"/>
                <a:ea typeface="+mn-ea"/>
              </a:rPr>
              <a:t>万</a:t>
            </a:r>
            <a:r>
              <a:rPr lang="zh-CN" altLang="en-US" sz="1600" b="1" dirty="0">
                <a:solidFill>
                  <a:srgbClr val="5F5F5F"/>
                </a:solidFill>
                <a:latin typeface="+mn-ea"/>
              </a:rPr>
              <a:t>。 </a:t>
            </a:r>
            <a:endParaRPr lang="zh-CN" altLang="en-US" sz="1600" b="1" dirty="0" smtClean="0">
              <a:solidFill>
                <a:srgbClr val="5F5F5F"/>
              </a:solidFill>
              <a:latin typeface="+mn-ea"/>
              <a:ea typeface="+mn-ea"/>
            </a:endParaRPr>
          </a:p>
          <a:p>
            <a:pPr lvl="1" algn="l" eaLnBrk="1" hangingPunct="1">
              <a:lnSpc>
                <a:spcPts val="2000"/>
              </a:lnSpc>
              <a:spcAft>
                <a:spcPts val="600"/>
              </a:spcAft>
              <a:buFont typeface="Wingdings" pitchFamily="2" charset="2"/>
              <a:buChar char="Ø"/>
            </a:pPr>
            <a:r>
              <a:rPr lang="en-US" altLang="zh-CN" sz="1400" dirty="0" smtClean="0">
                <a:latin typeface="+mn-ea"/>
                <a:ea typeface="+mn-ea"/>
              </a:rPr>
              <a:t>6</a:t>
            </a:r>
            <a:r>
              <a:rPr lang="zh-CN" altLang="en-US" sz="1400" dirty="0" smtClean="0">
                <a:latin typeface="+mn-ea"/>
                <a:ea typeface="+mn-ea"/>
              </a:rPr>
              <a:t>月</a:t>
            </a:r>
            <a:r>
              <a:rPr lang="en-US" altLang="zh-CN" sz="1400" dirty="0" smtClean="0">
                <a:latin typeface="+mn-ea"/>
                <a:ea typeface="+mn-ea"/>
              </a:rPr>
              <a:t>MPV</a:t>
            </a:r>
            <a:r>
              <a:rPr lang="zh-CN" altLang="en-US" sz="1400" dirty="0" smtClean="0">
                <a:latin typeface="+mn-ea"/>
                <a:ea typeface="+mn-ea"/>
              </a:rPr>
              <a:t>级别市场价格环比下降，主要受幻</a:t>
            </a:r>
            <a:r>
              <a:rPr lang="zh-CN" altLang="en-US" sz="1400" dirty="0">
                <a:latin typeface="+mn-ea"/>
                <a:ea typeface="+mn-ea"/>
              </a:rPr>
              <a:t>速</a:t>
            </a:r>
            <a:r>
              <a:rPr lang="en-US" altLang="zh-CN" sz="1400" dirty="0" smtClean="0">
                <a:latin typeface="+mn-ea"/>
                <a:ea typeface="+mn-ea"/>
              </a:rPr>
              <a:t>H3</a:t>
            </a:r>
            <a:r>
              <a:rPr lang="zh-CN" altLang="en-US" sz="1400" dirty="0" smtClean="0">
                <a:latin typeface="+mn-ea"/>
                <a:ea typeface="+mn-ea"/>
              </a:rPr>
              <a:t>、瑞</a:t>
            </a:r>
            <a:r>
              <a:rPr lang="zh-CN" altLang="en-US" sz="1400" dirty="0">
                <a:latin typeface="+mn-ea"/>
                <a:ea typeface="+mn-ea"/>
              </a:rPr>
              <a:t>风的</a:t>
            </a:r>
            <a:r>
              <a:rPr lang="zh-CN" altLang="en-US" sz="1400" dirty="0" smtClean="0">
                <a:latin typeface="+mn-ea"/>
                <a:ea typeface="+mn-ea"/>
              </a:rPr>
              <a:t>影响。</a:t>
            </a:r>
            <a:endParaRPr lang="en-US" altLang="zh-CN" sz="1400" dirty="0" smtClean="0">
              <a:latin typeface="+mn-ea"/>
              <a:ea typeface="+mn-ea"/>
            </a:endParaRPr>
          </a:p>
          <a:p>
            <a:pPr lvl="1" algn="l" eaLnBrk="1" hangingPunct="1">
              <a:lnSpc>
                <a:spcPts val="2000"/>
              </a:lnSpc>
              <a:spcAft>
                <a:spcPts val="600"/>
              </a:spcAft>
              <a:buFont typeface="Wingdings" pitchFamily="2" charset="2"/>
              <a:buChar char="Ø"/>
            </a:pPr>
            <a:r>
              <a:rPr lang="zh-CN" altLang="en-US" sz="1400" dirty="0" smtClean="0">
                <a:latin typeface="+mn-ea"/>
                <a:ea typeface="+mn-ea"/>
              </a:rPr>
              <a:t>本月</a:t>
            </a:r>
            <a:r>
              <a:rPr lang="zh-CN" altLang="en-US" sz="1400" dirty="0">
                <a:latin typeface="+mn-ea"/>
                <a:ea typeface="+mn-ea"/>
              </a:rPr>
              <a:t>权重车型幻速</a:t>
            </a:r>
            <a:r>
              <a:rPr lang="en-US" altLang="zh-CN" sz="1400" dirty="0" smtClean="0">
                <a:latin typeface="+mn-ea"/>
                <a:ea typeface="+mn-ea"/>
              </a:rPr>
              <a:t>H3</a:t>
            </a:r>
            <a:r>
              <a:rPr lang="zh-CN" altLang="en-US" sz="1400" dirty="0" smtClean="0">
                <a:latin typeface="+mn-ea"/>
                <a:ea typeface="+mn-ea"/>
              </a:rPr>
              <a:t>、瑞风在级别内销量权重大幅减少</a:t>
            </a:r>
            <a:r>
              <a:rPr lang="zh-CN" altLang="en-US" sz="1400" dirty="0">
                <a:latin typeface="+mn-ea"/>
                <a:ea typeface="+mn-ea"/>
              </a:rPr>
              <a:t>，</a:t>
            </a:r>
            <a:r>
              <a:rPr lang="zh-CN" altLang="en-US" sz="1400" dirty="0" smtClean="0">
                <a:latin typeface="+mn-ea"/>
                <a:ea typeface="+mn-ea"/>
              </a:rPr>
              <a:t>市场随之份额下跌</a:t>
            </a:r>
            <a:r>
              <a:rPr lang="zh-CN" altLang="en-US" sz="1400" dirty="0" smtClean="0">
                <a:latin typeface="+mn-ea"/>
                <a:ea typeface="+mn-ea"/>
              </a:rPr>
              <a:t>，小幅拉</a:t>
            </a:r>
            <a:r>
              <a:rPr lang="zh-CN" altLang="en-US" sz="1400" dirty="0">
                <a:latin typeface="+mn-ea"/>
                <a:ea typeface="+mn-ea"/>
              </a:rPr>
              <a:t>低级别整体市场均价</a:t>
            </a:r>
            <a:r>
              <a:rPr lang="zh-CN" altLang="en-US" sz="1400" dirty="0" smtClean="0">
                <a:latin typeface="+mn-ea"/>
                <a:ea typeface="+mn-ea"/>
              </a:rPr>
              <a:t>。</a:t>
            </a:r>
            <a:endParaRPr lang="en-US" altLang="zh-CN" sz="1400" dirty="0" smtClean="0">
              <a:latin typeface="+mn-ea"/>
              <a:ea typeface="+mn-ea"/>
            </a:endParaRPr>
          </a:p>
        </p:txBody>
      </p:sp>
    </p:spTree>
    <p:extLst>
      <p:ext uri="{BB962C8B-B14F-4D97-AF65-F5344CB8AC3E}">
        <p14:creationId xmlns:p14="http://schemas.microsoft.com/office/powerpoint/2010/main" val="566286801"/>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对象 5" hidden="1"/>
          <p:cNvGraphicFramePr>
            <a:graphicFrameLocks noChangeAspect="1"/>
          </p:cNvGraphicFramePr>
          <p:nvPr>
            <p:custDataLst>
              <p:tags r:id="rId2"/>
            </p:custDataLst>
            <p:extLst>
              <p:ext uri="{D42A27DB-BD31-4B8C-83A1-F6EECF244321}">
                <p14:modId xmlns:p14="http://schemas.microsoft.com/office/powerpoint/2010/main" val="2229761092"/>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49457" name="think-cell Slide" r:id="rId14" imgW="270" imgH="270" progId="">
                  <p:embed/>
                </p:oleObj>
              </mc:Choice>
              <mc:Fallback>
                <p:oleObj name="think-cell Slide" r:id="rId14" imgW="270" imgH="270" progId="">
                  <p:embed/>
                  <p:pic>
                    <p:nvPicPr>
                      <p:cNvPr id="0" name="Picture 2020"/>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0" name="Object 4"/>
          <p:cNvGraphicFramePr>
            <a:graphicFrameLocks noChangeAspect="1"/>
          </p:cNvGraphicFramePr>
          <p:nvPr>
            <p:custDataLst>
              <p:tags r:id="rId3"/>
            </p:custDataLst>
            <p:extLst>
              <p:ext uri="{D42A27DB-BD31-4B8C-83A1-F6EECF244321}">
                <p14:modId xmlns:p14="http://schemas.microsoft.com/office/powerpoint/2010/main" val="379748359"/>
              </p:ext>
            </p:extLst>
          </p:nvPr>
        </p:nvGraphicFramePr>
        <p:xfrm>
          <a:off x="395287" y="3513262"/>
          <a:ext cx="7982577" cy="2881312"/>
        </p:xfrm>
        <a:graphic>
          <a:graphicData uri="http://schemas.openxmlformats.org/drawingml/2006/chart">
            <c:chart xmlns:c="http://schemas.openxmlformats.org/drawingml/2006/chart" xmlns:r="http://schemas.openxmlformats.org/officeDocument/2006/relationships" r:id="rId16"/>
          </a:graphicData>
        </a:graphic>
      </p:graphicFrame>
      <p:sp>
        <p:nvSpPr>
          <p:cNvPr id="38923" name="灯片编号占位符 21"/>
          <p:cNvSpPr>
            <a:spLocks noGrp="1"/>
          </p:cNvSpPr>
          <p:nvPr>
            <p:ph type="sldNum" sz="quarter" idx="12"/>
            <p:custDataLst>
              <p:tags r:id="rId4"/>
            </p:custDataLst>
          </p:nvPr>
        </p:nvSpPr>
        <p:spPr bwMode="auto">
          <a:noFill/>
          <a:ln>
            <a:miter lim="800000"/>
            <a:headEnd/>
            <a:tailEnd/>
          </a:ln>
        </p:spPr>
        <p:txBody>
          <a:bodyPr vert="horz" wrap="square" lIns="91440" tIns="45720" rIns="91440" bIns="45720" numCol="1" anchorCtr="0" compatLnSpc="1">
            <a:prstTxWarp prst="textNoShape">
              <a:avLst/>
            </a:prstTxWarp>
          </a:bodyPr>
          <a:lstStyle/>
          <a:p>
            <a:fld id="{AEAF9621-43C5-43E2-8429-592DFB16AC98}" type="slidenum">
              <a:rPr lang="zh-CN" altLang="en-US" smtClean="0"/>
              <a:pPr/>
              <a:t>33</a:t>
            </a:fld>
            <a:endParaRPr lang="zh-CN" altLang="en-US" dirty="0" smtClean="0"/>
          </a:p>
        </p:txBody>
      </p:sp>
      <p:sp>
        <p:nvSpPr>
          <p:cNvPr id="2" name="标题 1"/>
          <p:cNvSpPr>
            <a:spLocks noGrp="1"/>
          </p:cNvSpPr>
          <p:nvPr>
            <p:ph type="title" idx="4294967295"/>
            <p:custDataLst>
              <p:tags r:id="rId5"/>
            </p:custDataLst>
          </p:nvPr>
        </p:nvSpPr>
        <p:spPr>
          <a:xfrm>
            <a:off x="1202940" y="296652"/>
            <a:ext cx="5025244" cy="432011"/>
          </a:xfrm>
          <a:prstGeom prst="rect">
            <a:avLst/>
          </a:prstGeom>
          <a:noFill/>
        </p:spPr>
        <p:txBody>
          <a:bodyPr/>
          <a:lstStyle/>
          <a:p>
            <a:pPr>
              <a:defRPr/>
            </a:pPr>
            <a:r>
              <a:rPr lang="en-US" altLang="zh-CN" b="1" dirty="0" smtClean="0">
                <a:solidFill>
                  <a:srgbClr val="075A77"/>
                </a:solidFill>
                <a:latin typeface="+mn-ea"/>
                <a:ea typeface="+mn-ea"/>
              </a:rPr>
              <a:t>2016 </a:t>
            </a:r>
            <a:r>
              <a:rPr lang="en-US" altLang="zh-CN" b="1" dirty="0">
                <a:solidFill>
                  <a:srgbClr val="075A77"/>
                </a:solidFill>
                <a:latin typeface="+mn-ea"/>
                <a:ea typeface="+mn-ea"/>
              </a:rPr>
              <a:t>GAIN· MPV</a:t>
            </a:r>
            <a:r>
              <a:rPr lang="zh-CN" altLang="en-US" b="1" dirty="0">
                <a:solidFill>
                  <a:srgbClr val="075A77"/>
                </a:solidFill>
                <a:latin typeface="+mn-ea"/>
                <a:ea typeface="+mn-ea"/>
              </a:rPr>
              <a:t>终端优惠指数</a:t>
            </a:r>
            <a:r>
              <a:rPr lang="en-US" altLang="zh-CN" b="1" dirty="0" smtClean="0">
                <a:solidFill>
                  <a:srgbClr val="075A77"/>
                </a:solidFill>
                <a:latin typeface="+mn-ea"/>
                <a:ea typeface="+mn-ea"/>
              </a:rPr>
              <a:t>—6</a:t>
            </a:r>
            <a:r>
              <a:rPr lang="zh-CN" altLang="en-US" b="1" dirty="0" smtClean="0">
                <a:solidFill>
                  <a:srgbClr val="075A77"/>
                </a:solidFill>
                <a:latin typeface="+mn-ea"/>
                <a:ea typeface="+mn-ea"/>
              </a:rPr>
              <a:t>月</a:t>
            </a:r>
            <a:endParaRPr lang="zh-CN" altLang="en-US" b="1" dirty="0">
              <a:solidFill>
                <a:srgbClr val="075A77"/>
              </a:solidFill>
              <a:latin typeface="+mn-ea"/>
              <a:ea typeface="+mn-ea"/>
            </a:endParaRPr>
          </a:p>
        </p:txBody>
      </p:sp>
      <p:grpSp>
        <p:nvGrpSpPr>
          <p:cNvPr id="5" name="组合 58"/>
          <p:cNvGrpSpPr>
            <a:grpSpLocks/>
          </p:cNvGrpSpPr>
          <p:nvPr>
            <p:custDataLst>
              <p:tags r:id="rId6"/>
            </p:custDataLst>
          </p:nvPr>
        </p:nvGrpSpPr>
        <p:grpSpPr bwMode="auto">
          <a:xfrm>
            <a:off x="2398365" y="3166492"/>
            <a:ext cx="4308475" cy="399650"/>
            <a:chOff x="2330450" y="2103438"/>
            <a:chExt cx="4308475" cy="399650"/>
          </a:xfrm>
          <a:solidFill>
            <a:srgbClr val="275C9D"/>
          </a:solidFill>
        </p:grpSpPr>
        <p:sp>
          <p:nvSpPr>
            <p:cNvPr id="60"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61" name="Text Box 10"/>
            <p:cNvSpPr txBox="1">
              <a:spLocks noChangeArrowheads="1"/>
            </p:cNvSpPr>
            <p:nvPr/>
          </p:nvSpPr>
          <p:spPr bwMode="auto">
            <a:xfrm>
              <a:off x="2544763" y="2149145"/>
              <a:ext cx="3924300" cy="353943"/>
            </a:xfrm>
            <a:prstGeom prst="rect">
              <a:avLst/>
            </a:prstGeom>
            <a:noFill/>
            <a:ln w="12700" algn="ctr">
              <a:noFill/>
              <a:miter lim="800000"/>
              <a:headEnd/>
              <a:tailEnd/>
            </a:ln>
          </p:spPr>
          <p:txBody>
            <a:bodyPr>
              <a:spAutoFit/>
            </a:bodyPr>
            <a:lstStyle/>
            <a:p>
              <a:pPr algn="ct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smtClean="0">
                  <a:solidFill>
                    <a:srgbClr val="FFFFFF"/>
                  </a:solidFill>
                  <a:ea typeface="华文细黑" pitchFamily="2" charset="-122"/>
                </a:rPr>
                <a:t>月度终端优惠指数</a:t>
              </a:r>
              <a:r>
                <a:rPr lang="en-US" altLang="zh-CN" sz="1700" b="1" kern="0" dirty="0" smtClean="0">
                  <a:solidFill>
                    <a:srgbClr val="FFFFFF"/>
                  </a:solidFill>
                  <a:ea typeface="华文细黑" pitchFamily="2" charset="-122"/>
                </a:rPr>
                <a:t>-MPV</a:t>
              </a:r>
              <a:r>
                <a:rPr lang="zh-CN" altLang="en-US" sz="1700" b="1" kern="0" dirty="0" smtClean="0">
                  <a:solidFill>
                    <a:srgbClr val="FFFFFF"/>
                  </a:solidFill>
                  <a:ea typeface="华文细黑" pitchFamily="2" charset="-122"/>
                </a:rPr>
                <a:t>级</a:t>
              </a:r>
              <a:endParaRPr lang="zh-HK" altLang="en-US" sz="1700" b="1" kern="0" dirty="0">
                <a:solidFill>
                  <a:srgbClr val="FFFFFF"/>
                </a:solidFill>
                <a:ea typeface="华文细黑" pitchFamily="2" charset="-122"/>
              </a:endParaRPr>
            </a:p>
          </p:txBody>
        </p:sp>
      </p:grpSp>
      <p:sp>
        <p:nvSpPr>
          <p:cNvPr id="62" name="AutoShape 66"/>
          <p:cNvSpPr>
            <a:spLocks noChangeArrowheads="1"/>
          </p:cNvSpPr>
          <p:nvPr>
            <p:custDataLst>
              <p:tags r:id="rId7"/>
            </p:custDataLst>
          </p:nvPr>
        </p:nvSpPr>
        <p:spPr bwMode="auto">
          <a:xfrm>
            <a:off x="8316417" y="4118025"/>
            <a:ext cx="250825" cy="900112"/>
          </a:xfrm>
          <a:prstGeom prst="upArrow">
            <a:avLst>
              <a:gd name="adj1" fmla="val 50000"/>
              <a:gd name="adj2" fmla="val 89715"/>
            </a:avLst>
          </a:prstGeom>
          <a:solidFill>
            <a:srgbClr val="BFBFBF"/>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63" name="AutoShape 67"/>
          <p:cNvSpPr>
            <a:spLocks noChangeArrowheads="1"/>
          </p:cNvSpPr>
          <p:nvPr>
            <p:custDataLst>
              <p:tags r:id="rId8"/>
            </p:custDataLst>
          </p:nvPr>
        </p:nvSpPr>
        <p:spPr bwMode="auto">
          <a:xfrm rot="10800000">
            <a:off x="8316417" y="5235625"/>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64" name="Text Box 68"/>
          <p:cNvSpPr txBox="1">
            <a:spLocks noChangeArrowheads="1"/>
          </p:cNvSpPr>
          <p:nvPr>
            <p:custDataLst>
              <p:tags r:id="rId9"/>
            </p:custDataLst>
          </p:nvPr>
        </p:nvSpPr>
        <p:spPr bwMode="auto">
          <a:xfrm>
            <a:off x="8527554" y="4075162"/>
            <a:ext cx="334963" cy="947738"/>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优惠减少</a:t>
            </a:r>
          </a:p>
        </p:txBody>
      </p:sp>
      <p:sp>
        <p:nvSpPr>
          <p:cNvPr id="65" name="Text Box 69"/>
          <p:cNvSpPr txBox="1">
            <a:spLocks noChangeArrowheads="1"/>
          </p:cNvSpPr>
          <p:nvPr>
            <p:custDataLst>
              <p:tags r:id="rId10"/>
            </p:custDataLst>
          </p:nvPr>
        </p:nvSpPr>
        <p:spPr bwMode="auto">
          <a:xfrm>
            <a:off x="8525006" y="5068466"/>
            <a:ext cx="334963" cy="1109662"/>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优惠增加</a:t>
            </a:r>
          </a:p>
        </p:txBody>
      </p:sp>
      <p:sp>
        <p:nvSpPr>
          <p:cNvPr id="14" name="内容占位符 2"/>
          <p:cNvSpPr txBox="1">
            <a:spLocks/>
          </p:cNvSpPr>
          <p:nvPr>
            <p:custDataLst>
              <p:tags r:id="rId11"/>
            </p:custDataLst>
          </p:nvPr>
        </p:nvSpPr>
        <p:spPr bwMode="auto">
          <a:xfrm>
            <a:off x="376238" y="836613"/>
            <a:ext cx="8353425" cy="164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1313" indent="-341313" eaLnBrk="0" hangingPunct="0">
              <a:defRPr>
                <a:solidFill>
                  <a:schemeClr val="tx1"/>
                </a:solidFill>
                <a:latin typeface="Calibri" pitchFamily="34" charset="0"/>
                <a:ea typeface="宋体" pitchFamily="2" charset="-122"/>
              </a:defRPr>
            </a:lvl1pPr>
            <a:lvl2pPr marL="341313" indent="-341313"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l" eaLnBrk="1" hangingPunct="1">
              <a:lnSpc>
                <a:spcPts val="1800"/>
              </a:lnSpc>
              <a:spcAft>
                <a:spcPts val="600"/>
              </a:spcAft>
              <a:buClr>
                <a:srgbClr val="275C9D"/>
              </a:buClr>
              <a:buFont typeface="Wingdings" pitchFamily="2" charset="2"/>
              <a:buChar char="n"/>
            </a:pPr>
            <a:r>
              <a:rPr lang="en-US" altLang="zh-CN" sz="1600" b="1" dirty="0" smtClean="0">
                <a:solidFill>
                  <a:srgbClr val="5F5F5F"/>
                </a:solidFill>
                <a:latin typeface="+mn-ea"/>
                <a:ea typeface="+mn-ea"/>
              </a:rPr>
              <a:t>2016 GAIN·6</a:t>
            </a:r>
            <a:r>
              <a:rPr lang="zh-CN" altLang="en-US" sz="1600" b="1" dirty="0" smtClean="0">
                <a:solidFill>
                  <a:srgbClr val="5F5F5F"/>
                </a:solidFill>
                <a:latin typeface="+mn-ea"/>
                <a:ea typeface="+mn-ea"/>
              </a:rPr>
              <a:t>月</a:t>
            </a:r>
            <a:r>
              <a:rPr lang="en-US" altLang="zh-CN" sz="1600" b="1" dirty="0">
                <a:solidFill>
                  <a:srgbClr val="5F5F5F"/>
                </a:solidFill>
                <a:latin typeface="+mn-ea"/>
                <a:ea typeface="+mn-ea"/>
              </a:rPr>
              <a:t>MPV</a:t>
            </a:r>
            <a:r>
              <a:rPr lang="zh-CN" altLang="en-US" sz="1600" b="1" dirty="0">
                <a:solidFill>
                  <a:srgbClr val="5F5F5F"/>
                </a:solidFill>
                <a:latin typeface="+mn-ea"/>
                <a:ea typeface="+mn-ea"/>
              </a:rPr>
              <a:t>市场终端优惠指数</a:t>
            </a:r>
            <a:r>
              <a:rPr lang="zh-CN" altLang="en-US" sz="1600" b="1" dirty="0" smtClean="0">
                <a:solidFill>
                  <a:srgbClr val="5F5F5F"/>
                </a:solidFill>
                <a:latin typeface="+mn-ea"/>
                <a:ea typeface="+mn-ea"/>
              </a:rPr>
              <a:t>为</a:t>
            </a:r>
            <a:r>
              <a:rPr lang="en-US" altLang="zh-CN" sz="1600" b="1" dirty="0" smtClean="0">
                <a:solidFill>
                  <a:srgbClr val="5F5F5F"/>
                </a:solidFill>
                <a:latin typeface="+mn-ea"/>
                <a:ea typeface="+mn-ea"/>
              </a:rPr>
              <a:t>3.59</a:t>
            </a:r>
            <a:r>
              <a:rPr lang="zh-CN" altLang="en-US" sz="1600" b="1" dirty="0" smtClean="0">
                <a:solidFill>
                  <a:srgbClr val="5F5F5F"/>
                </a:solidFill>
                <a:latin typeface="+mn-ea"/>
                <a:ea typeface="+mn-ea"/>
              </a:rPr>
              <a:t>，</a:t>
            </a:r>
            <a:r>
              <a:rPr lang="zh-CN" altLang="en-US" sz="1600" b="1" dirty="0">
                <a:solidFill>
                  <a:srgbClr val="5F5F5F"/>
                </a:solidFill>
                <a:latin typeface="+mn-ea"/>
                <a:ea typeface="+mn-ea"/>
              </a:rPr>
              <a:t>环</a:t>
            </a:r>
            <a:r>
              <a:rPr lang="zh-CN" altLang="en-US" sz="1600" b="1" dirty="0" smtClean="0">
                <a:solidFill>
                  <a:srgbClr val="5F5F5F"/>
                </a:solidFill>
                <a:latin typeface="+mn-ea"/>
                <a:ea typeface="+mn-ea"/>
              </a:rPr>
              <a:t>比下降</a:t>
            </a:r>
            <a:r>
              <a:rPr lang="en-US" altLang="zh-CN" sz="1600" b="1" dirty="0" smtClean="0">
                <a:solidFill>
                  <a:srgbClr val="5F5F5F"/>
                </a:solidFill>
                <a:latin typeface="+mn-ea"/>
                <a:ea typeface="+mn-ea"/>
              </a:rPr>
              <a:t>11.3%</a:t>
            </a:r>
            <a:r>
              <a:rPr lang="zh-CN" altLang="en-US" sz="1600" b="1" dirty="0">
                <a:solidFill>
                  <a:srgbClr val="5F5F5F"/>
                </a:solidFill>
                <a:latin typeface="+mn-ea"/>
                <a:ea typeface="+mn-ea"/>
              </a:rPr>
              <a:t>，优惠</a:t>
            </a:r>
            <a:r>
              <a:rPr lang="zh-CN" altLang="en-US" sz="1600" b="1" dirty="0" smtClean="0">
                <a:solidFill>
                  <a:srgbClr val="5F5F5F"/>
                </a:solidFill>
                <a:latin typeface="+mn-ea"/>
                <a:ea typeface="+mn-ea"/>
              </a:rPr>
              <a:t>额度增加</a:t>
            </a:r>
            <a:r>
              <a:rPr lang="en-US" altLang="zh-CN" sz="1600" b="1" dirty="0" smtClean="0">
                <a:solidFill>
                  <a:srgbClr val="5F5F5F"/>
                </a:solidFill>
                <a:latin typeface="+mn-ea"/>
                <a:ea typeface="+mn-ea"/>
              </a:rPr>
              <a:t>887</a:t>
            </a:r>
            <a:r>
              <a:rPr lang="zh-CN" altLang="en-US" sz="1600" b="1" dirty="0" smtClean="0">
                <a:solidFill>
                  <a:srgbClr val="5F5F5F"/>
                </a:solidFill>
                <a:latin typeface="+mn-ea"/>
                <a:ea typeface="+mn-ea"/>
              </a:rPr>
              <a:t>元。</a:t>
            </a:r>
            <a:endParaRPr lang="zh-CN" altLang="en-US" sz="1600" b="1" dirty="0">
              <a:solidFill>
                <a:srgbClr val="5F5F5F"/>
              </a:solidFill>
              <a:latin typeface="+mn-ea"/>
              <a:ea typeface="+mn-ea"/>
            </a:endParaRPr>
          </a:p>
          <a:p>
            <a:pPr lvl="1" algn="l" eaLnBrk="1" hangingPunct="1">
              <a:lnSpc>
                <a:spcPts val="2000"/>
              </a:lnSpc>
              <a:spcAft>
                <a:spcPts val="600"/>
              </a:spcAft>
              <a:buFont typeface="Wingdings" pitchFamily="2" charset="2"/>
              <a:buChar char="Ø"/>
            </a:pPr>
            <a:r>
              <a:rPr lang="en-US" altLang="zh-CN" sz="1400" dirty="0" smtClean="0">
                <a:latin typeface="+mn-ea"/>
                <a:ea typeface="+mn-ea"/>
              </a:rPr>
              <a:t>6</a:t>
            </a:r>
            <a:r>
              <a:rPr lang="zh-CN" altLang="en-US" sz="1400" dirty="0" smtClean="0">
                <a:latin typeface="+mn-ea"/>
                <a:ea typeface="+mn-ea"/>
              </a:rPr>
              <a:t>月本级别市场终端优惠指数小幅</a:t>
            </a:r>
            <a:r>
              <a:rPr lang="zh-CN" altLang="en-US" sz="1400" dirty="0">
                <a:latin typeface="+mn-ea"/>
                <a:ea typeface="+mn-ea"/>
              </a:rPr>
              <a:t>下降</a:t>
            </a:r>
            <a:r>
              <a:rPr lang="zh-CN" altLang="en-US" sz="1400" dirty="0" smtClean="0">
                <a:latin typeface="+mn-ea"/>
                <a:ea typeface="+mn-ea"/>
              </a:rPr>
              <a:t>，主要受权重车型奥德赛、北斗星的影响。</a:t>
            </a:r>
            <a:endParaRPr lang="en-US" altLang="zh-CN" sz="1400" dirty="0" smtClean="0">
              <a:latin typeface="+mn-ea"/>
              <a:ea typeface="+mn-ea"/>
            </a:endParaRPr>
          </a:p>
          <a:p>
            <a:pPr lvl="1" algn="l" eaLnBrk="1" hangingPunct="1">
              <a:lnSpc>
                <a:spcPts val="2000"/>
              </a:lnSpc>
              <a:spcAft>
                <a:spcPts val="600"/>
              </a:spcAft>
              <a:buFont typeface="Wingdings" pitchFamily="2" charset="2"/>
              <a:buChar char="Ø"/>
            </a:pPr>
            <a:r>
              <a:rPr lang="zh-CN" altLang="en-US" sz="1400" dirty="0">
                <a:latin typeface="+mn-ea"/>
                <a:ea typeface="+mn-ea"/>
              </a:rPr>
              <a:t>本月奥德赛销量权重小幅变动，经销商增加终端让利幅度，提升竞争优势，以抢占市场份额，而另一权重车型北斗星的销量权重则大幅增加，直接拉升级别整体优惠力度</a:t>
            </a:r>
            <a:r>
              <a:rPr lang="zh-CN" altLang="en-US" sz="1400" dirty="0" smtClean="0">
                <a:latin typeface="+mn-ea"/>
                <a:ea typeface="+mn-ea"/>
              </a:rPr>
              <a:t>。</a:t>
            </a:r>
            <a:endParaRPr lang="en-US" altLang="zh-CN" sz="1400" dirty="0">
              <a:latin typeface="+mn-ea"/>
              <a:ea typeface="+mn-ea"/>
            </a:endParaRPr>
          </a:p>
        </p:txBody>
      </p:sp>
      <p:sp>
        <p:nvSpPr>
          <p:cNvPr id="15" name="TextBox 14"/>
          <p:cNvSpPr txBox="1"/>
          <p:nvPr>
            <p:custDataLst>
              <p:tags r:id="rId12"/>
            </p:custDataLst>
          </p:nvPr>
        </p:nvSpPr>
        <p:spPr>
          <a:xfrm>
            <a:off x="395536" y="6322144"/>
            <a:ext cx="3024336" cy="203133"/>
          </a:xfrm>
          <a:prstGeom prst="rect">
            <a:avLst/>
          </a:prstGeom>
          <a:noFill/>
        </p:spPr>
        <p:txBody>
          <a:bodyPr wrap="square">
            <a:spAutoFit/>
          </a:bodyPr>
          <a:lstStyle/>
          <a:p>
            <a:pPr eaLnBrk="0" hangingPunct="0">
              <a:lnSpc>
                <a:spcPct val="80000"/>
              </a:lnSpc>
              <a:spcBef>
                <a:spcPct val="20000"/>
              </a:spcBef>
              <a:buFont typeface="Arial" charset="0"/>
              <a:buNone/>
              <a:defRPr/>
            </a:pPr>
            <a:r>
              <a:rPr lang="zh-CN" altLang="en-US" sz="900" dirty="0">
                <a:latin typeface="+mn-lt"/>
                <a:ea typeface="华文细黑" pitchFamily="2" charset="-122"/>
              </a:rPr>
              <a:t>注</a:t>
            </a:r>
            <a:r>
              <a:rPr lang="zh-CN" altLang="en-US" sz="900" dirty="0" smtClean="0">
                <a:latin typeface="+mn-lt"/>
                <a:ea typeface="华文细黑" pitchFamily="2" charset="-122"/>
              </a:rPr>
              <a:t>：基期为上年</a:t>
            </a:r>
            <a:r>
              <a:rPr lang="en-US" altLang="zh-CN" sz="900" dirty="0" smtClean="0">
                <a:latin typeface="+mn-lt"/>
                <a:ea typeface="华文细黑" pitchFamily="2" charset="-122"/>
              </a:rPr>
              <a:t>12</a:t>
            </a:r>
            <a:r>
              <a:rPr lang="zh-CN" altLang="en-US" sz="900" dirty="0" smtClean="0">
                <a:latin typeface="+mn-lt"/>
                <a:ea typeface="华文细黑" pitchFamily="2" charset="-122"/>
              </a:rPr>
              <a:t>月</a:t>
            </a:r>
            <a:r>
              <a:rPr lang="en-US" altLang="zh-CN" sz="900" dirty="0" smtClean="0">
                <a:latin typeface="+mn-lt"/>
                <a:ea typeface="华文细黑" pitchFamily="2" charset="-122"/>
              </a:rPr>
              <a:t>,2016</a:t>
            </a:r>
            <a:r>
              <a:rPr lang="zh-CN" altLang="en-US" sz="900" dirty="0" smtClean="0">
                <a:latin typeface="+mn-lt"/>
                <a:ea typeface="华文细黑" pitchFamily="2" charset="-122"/>
              </a:rPr>
              <a:t>年对</a:t>
            </a:r>
            <a:r>
              <a:rPr lang="en-US" altLang="zh-CN" sz="900" dirty="0" smtClean="0">
                <a:latin typeface="+mn-lt"/>
                <a:ea typeface="华文细黑" pitchFamily="2" charset="-122"/>
              </a:rPr>
              <a:t>MPV</a:t>
            </a:r>
            <a:r>
              <a:rPr lang="zh-CN" altLang="en-US" sz="900" dirty="0" smtClean="0">
                <a:latin typeface="+mn-lt"/>
                <a:ea typeface="华文细黑" pitchFamily="2" charset="-122"/>
              </a:rPr>
              <a:t>级别产品进行了调整</a:t>
            </a:r>
            <a:endParaRPr lang="zh-CN" altLang="en-US" sz="900" dirty="0">
              <a:latin typeface="+mn-lt"/>
              <a:ea typeface="华文细黑" pitchFamily="2" charset="-122"/>
            </a:endParaRPr>
          </a:p>
        </p:txBody>
      </p:sp>
    </p:spTree>
    <p:extLst>
      <p:ext uri="{BB962C8B-B14F-4D97-AF65-F5344CB8AC3E}">
        <p14:creationId xmlns:p14="http://schemas.microsoft.com/office/powerpoint/2010/main" val="1021077012"/>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对象 5" hidden="1"/>
          <p:cNvGraphicFramePr>
            <a:graphicFrameLocks noChangeAspect="1"/>
          </p:cNvGraphicFramePr>
          <p:nvPr>
            <p:custDataLst>
              <p:tags r:id="rId2"/>
            </p:custDataLst>
            <p:extLst>
              <p:ext uri="{D42A27DB-BD31-4B8C-83A1-F6EECF244321}">
                <p14:modId xmlns:p14="http://schemas.microsoft.com/office/powerpoint/2010/main" val="2371222667"/>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43317" name="think-cell Slide" r:id="rId14" imgW="270" imgH="270" progId="">
                  <p:embed/>
                </p:oleObj>
              </mc:Choice>
              <mc:Fallback>
                <p:oleObj name="think-cell Slide" r:id="rId14" imgW="270" imgH="270" progId="">
                  <p:embed/>
                  <p:pic>
                    <p:nvPicPr>
                      <p:cNvPr id="0" name="Picture 2023"/>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0" name="Object 4"/>
          <p:cNvGraphicFramePr>
            <a:graphicFrameLocks noChangeAspect="1"/>
          </p:cNvGraphicFramePr>
          <p:nvPr>
            <p:custDataLst>
              <p:tags r:id="rId3"/>
            </p:custDataLst>
            <p:extLst>
              <p:ext uri="{D42A27DB-BD31-4B8C-83A1-F6EECF244321}">
                <p14:modId xmlns:p14="http://schemas.microsoft.com/office/powerpoint/2010/main" val="3483248476"/>
              </p:ext>
            </p:extLst>
          </p:nvPr>
        </p:nvGraphicFramePr>
        <p:xfrm>
          <a:off x="395286" y="3513261"/>
          <a:ext cx="8001171" cy="2881313"/>
        </p:xfrm>
        <a:graphic>
          <a:graphicData uri="http://schemas.openxmlformats.org/drawingml/2006/chart">
            <c:chart xmlns:c="http://schemas.openxmlformats.org/drawingml/2006/chart" xmlns:r="http://schemas.openxmlformats.org/officeDocument/2006/relationships" r:id="rId16"/>
          </a:graphicData>
        </a:graphic>
      </p:graphicFrame>
      <p:sp>
        <p:nvSpPr>
          <p:cNvPr id="39947" name="灯片编号占位符 21"/>
          <p:cNvSpPr>
            <a:spLocks noGrp="1"/>
          </p:cNvSpPr>
          <p:nvPr>
            <p:ph type="sldNum" sz="quarter" idx="12"/>
            <p:custDataLst>
              <p:tags r:id="rId4"/>
            </p:custDataLst>
          </p:nvPr>
        </p:nvSpPr>
        <p:spPr bwMode="auto">
          <a:noFill/>
          <a:ln>
            <a:miter lim="800000"/>
            <a:headEnd/>
            <a:tailEnd/>
          </a:ln>
        </p:spPr>
        <p:txBody>
          <a:bodyPr vert="horz" wrap="square" lIns="91440" tIns="45720" rIns="91440" bIns="45720" numCol="1" anchorCtr="0" compatLnSpc="1">
            <a:prstTxWarp prst="textNoShape">
              <a:avLst/>
            </a:prstTxWarp>
          </a:bodyPr>
          <a:lstStyle/>
          <a:p>
            <a:fld id="{D4919393-5694-47C7-B267-9F65E3DF5B4A}" type="slidenum">
              <a:rPr lang="zh-CN" altLang="en-US" smtClean="0"/>
              <a:pPr/>
              <a:t>34</a:t>
            </a:fld>
            <a:endParaRPr lang="zh-CN" altLang="en-US" smtClean="0"/>
          </a:p>
        </p:txBody>
      </p:sp>
      <p:sp>
        <p:nvSpPr>
          <p:cNvPr id="2" name="标题 1"/>
          <p:cNvSpPr>
            <a:spLocks noGrp="1"/>
          </p:cNvSpPr>
          <p:nvPr>
            <p:ph type="title" idx="4294967295"/>
            <p:custDataLst>
              <p:tags r:id="rId5"/>
            </p:custDataLst>
          </p:nvPr>
        </p:nvSpPr>
        <p:spPr>
          <a:xfrm>
            <a:off x="1166936" y="296652"/>
            <a:ext cx="5133256" cy="432011"/>
          </a:xfrm>
          <a:prstGeom prst="rect">
            <a:avLst/>
          </a:prstGeom>
          <a:noFill/>
        </p:spPr>
        <p:txBody>
          <a:bodyPr/>
          <a:lstStyle/>
          <a:p>
            <a:pPr>
              <a:defRPr/>
            </a:pPr>
            <a:r>
              <a:rPr lang="en-US" altLang="zh-CN" b="1" dirty="0" smtClean="0">
                <a:solidFill>
                  <a:srgbClr val="075A77"/>
                </a:solidFill>
                <a:latin typeface="+mn-ea"/>
                <a:ea typeface="+mn-ea"/>
              </a:rPr>
              <a:t>2016 </a:t>
            </a:r>
            <a:r>
              <a:rPr lang="en-US" altLang="zh-CN" b="1" dirty="0">
                <a:solidFill>
                  <a:srgbClr val="075A77"/>
                </a:solidFill>
                <a:latin typeface="+mn-ea"/>
                <a:ea typeface="+mn-ea"/>
              </a:rPr>
              <a:t>GAIN· SUV</a:t>
            </a:r>
            <a:r>
              <a:rPr lang="zh-CN" altLang="en-US" b="1" dirty="0">
                <a:solidFill>
                  <a:srgbClr val="075A77"/>
                </a:solidFill>
                <a:latin typeface="+mn-ea"/>
                <a:ea typeface="+mn-ea"/>
              </a:rPr>
              <a:t>级价格变化指数</a:t>
            </a:r>
            <a:r>
              <a:rPr lang="en-US" altLang="zh-CN" b="1" dirty="0" smtClean="0">
                <a:solidFill>
                  <a:srgbClr val="075A77"/>
                </a:solidFill>
                <a:latin typeface="+mn-ea"/>
                <a:ea typeface="+mn-ea"/>
              </a:rPr>
              <a:t>—6</a:t>
            </a:r>
            <a:r>
              <a:rPr lang="zh-CN" altLang="en-US" b="1" dirty="0" smtClean="0">
                <a:solidFill>
                  <a:srgbClr val="075A77"/>
                </a:solidFill>
                <a:latin typeface="+mn-ea"/>
                <a:ea typeface="+mn-ea"/>
              </a:rPr>
              <a:t>月</a:t>
            </a:r>
            <a:endParaRPr lang="zh-CN" altLang="en-US" b="1" dirty="0">
              <a:solidFill>
                <a:srgbClr val="075A77"/>
              </a:solidFill>
              <a:latin typeface="+mn-ea"/>
              <a:ea typeface="+mn-ea"/>
            </a:endParaRPr>
          </a:p>
        </p:txBody>
      </p:sp>
      <p:sp>
        <p:nvSpPr>
          <p:cNvPr id="26" name="TextBox 25"/>
          <p:cNvSpPr txBox="1"/>
          <p:nvPr>
            <p:custDataLst>
              <p:tags r:id="rId6"/>
            </p:custDataLst>
          </p:nvPr>
        </p:nvSpPr>
        <p:spPr>
          <a:xfrm>
            <a:off x="395536" y="6322144"/>
            <a:ext cx="1319212" cy="203200"/>
          </a:xfrm>
          <a:prstGeom prst="rect">
            <a:avLst/>
          </a:prstGeom>
          <a:noFill/>
        </p:spPr>
        <p:txBody>
          <a:bodyPr>
            <a:spAutoFit/>
          </a:bodyPr>
          <a:lstStyle/>
          <a:p>
            <a:pPr eaLnBrk="0" hangingPunct="0">
              <a:lnSpc>
                <a:spcPct val="80000"/>
              </a:lnSpc>
              <a:spcBef>
                <a:spcPct val="20000"/>
              </a:spcBef>
              <a:buFont typeface="Arial" charset="0"/>
              <a:buNone/>
              <a:defRPr/>
            </a:pPr>
            <a:r>
              <a:rPr lang="zh-CN" altLang="en-US" sz="900" dirty="0">
                <a:latin typeface="+mn-lt"/>
                <a:ea typeface="华文细黑" pitchFamily="2" charset="-122"/>
              </a:rPr>
              <a:t>注</a:t>
            </a:r>
            <a:r>
              <a:rPr lang="zh-CN" altLang="en-US" sz="900" dirty="0" smtClean="0">
                <a:latin typeface="+mn-lt"/>
                <a:ea typeface="华文细黑" pitchFamily="2" charset="-122"/>
              </a:rPr>
              <a:t>：基期为上年</a:t>
            </a:r>
            <a:r>
              <a:rPr lang="en-US" altLang="zh-CN" sz="900" dirty="0" smtClean="0">
                <a:latin typeface="+mn-lt"/>
                <a:ea typeface="华文细黑" pitchFamily="2" charset="-122"/>
              </a:rPr>
              <a:t>12</a:t>
            </a:r>
            <a:r>
              <a:rPr lang="zh-CN" altLang="en-US" sz="900" dirty="0" smtClean="0">
                <a:latin typeface="+mn-lt"/>
                <a:ea typeface="华文细黑" pitchFamily="2" charset="-122"/>
              </a:rPr>
              <a:t>月</a:t>
            </a:r>
            <a:endParaRPr lang="zh-CN" altLang="en-US" sz="900" dirty="0">
              <a:latin typeface="+mn-lt"/>
              <a:ea typeface="华文细黑" pitchFamily="2" charset="-122"/>
            </a:endParaRPr>
          </a:p>
        </p:txBody>
      </p:sp>
      <p:grpSp>
        <p:nvGrpSpPr>
          <p:cNvPr id="5" name="组合 47"/>
          <p:cNvGrpSpPr>
            <a:grpSpLocks/>
          </p:cNvGrpSpPr>
          <p:nvPr>
            <p:custDataLst>
              <p:tags r:id="rId7"/>
            </p:custDataLst>
          </p:nvPr>
        </p:nvGrpSpPr>
        <p:grpSpPr bwMode="auto">
          <a:xfrm>
            <a:off x="2411065" y="3162350"/>
            <a:ext cx="4308475" cy="413298"/>
            <a:chOff x="2330450" y="2103438"/>
            <a:chExt cx="4308475" cy="413298"/>
          </a:xfrm>
          <a:solidFill>
            <a:srgbClr val="275C9D"/>
          </a:solidFill>
        </p:grpSpPr>
        <p:sp>
          <p:nvSpPr>
            <p:cNvPr id="49"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50" name="Text Box 10"/>
            <p:cNvSpPr txBox="1">
              <a:spLocks noChangeArrowheads="1"/>
            </p:cNvSpPr>
            <p:nvPr/>
          </p:nvSpPr>
          <p:spPr bwMode="auto">
            <a:xfrm>
              <a:off x="2544763" y="2162793"/>
              <a:ext cx="3924300" cy="353943"/>
            </a:xfrm>
            <a:prstGeom prst="rect">
              <a:avLst/>
            </a:prstGeom>
            <a:noFill/>
            <a:ln w="12700" algn="ctr">
              <a:noFill/>
              <a:miter lim="800000"/>
              <a:headEnd/>
              <a:tailEnd/>
            </a:ln>
          </p:spPr>
          <p:txBody>
            <a:bodyPr>
              <a:spAutoFit/>
            </a:bodyPr>
            <a:lstStyle/>
            <a:p>
              <a:pPr algn="ct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smtClean="0">
                  <a:solidFill>
                    <a:srgbClr val="FFFFFF"/>
                  </a:solidFill>
                  <a:ea typeface="华文细黑" pitchFamily="2" charset="-122"/>
                </a:rPr>
                <a:t>月度价格变化指数</a:t>
              </a:r>
              <a:r>
                <a:rPr lang="en-US" altLang="zh-CN" sz="1700" b="1" kern="0" dirty="0" smtClean="0">
                  <a:solidFill>
                    <a:srgbClr val="FFFFFF"/>
                  </a:solidFill>
                  <a:ea typeface="华文细黑" pitchFamily="2" charset="-122"/>
                </a:rPr>
                <a:t>-SUV</a:t>
              </a:r>
              <a:r>
                <a:rPr lang="zh-CN" altLang="en-US" sz="1700" b="1" kern="0" dirty="0" smtClean="0">
                  <a:solidFill>
                    <a:srgbClr val="FFFFFF"/>
                  </a:solidFill>
                  <a:ea typeface="华文细黑" pitchFamily="2" charset="-122"/>
                </a:rPr>
                <a:t>级</a:t>
              </a:r>
              <a:endParaRPr lang="zh-HK" altLang="en-US" sz="1700" b="1" kern="0" dirty="0">
                <a:solidFill>
                  <a:srgbClr val="FFFFFF"/>
                </a:solidFill>
                <a:ea typeface="华文细黑" pitchFamily="2" charset="-122"/>
              </a:endParaRPr>
            </a:p>
          </p:txBody>
        </p:sp>
      </p:grpSp>
      <p:sp>
        <p:nvSpPr>
          <p:cNvPr id="51" name="AutoShape 66"/>
          <p:cNvSpPr>
            <a:spLocks noChangeArrowheads="1"/>
          </p:cNvSpPr>
          <p:nvPr>
            <p:custDataLst>
              <p:tags r:id="rId8"/>
            </p:custDataLst>
          </p:nvPr>
        </p:nvSpPr>
        <p:spPr bwMode="auto">
          <a:xfrm>
            <a:off x="8269163" y="3957910"/>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52" name="AutoShape 67"/>
          <p:cNvSpPr>
            <a:spLocks noChangeArrowheads="1"/>
          </p:cNvSpPr>
          <p:nvPr>
            <p:custDataLst>
              <p:tags r:id="rId9"/>
            </p:custDataLst>
          </p:nvPr>
        </p:nvSpPr>
        <p:spPr bwMode="auto">
          <a:xfrm rot="10800000">
            <a:off x="8269163" y="5075510"/>
            <a:ext cx="250825" cy="900112"/>
          </a:xfrm>
          <a:prstGeom prst="upArrow">
            <a:avLst>
              <a:gd name="adj1" fmla="val 50000"/>
              <a:gd name="adj2" fmla="val 89715"/>
            </a:avLst>
          </a:prstGeom>
          <a:solidFill>
            <a:srgbClr val="BFBFBF"/>
          </a:solidFill>
          <a:ln>
            <a:solidFill>
              <a:srgbClr val="BFBFBF"/>
            </a:solid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53" name="Text Box 68"/>
          <p:cNvSpPr txBox="1">
            <a:spLocks noChangeArrowheads="1"/>
          </p:cNvSpPr>
          <p:nvPr>
            <p:custDataLst>
              <p:tags r:id="rId10"/>
            </p:custDataLst>
          </p:nvPr>
        </p:nvSpPr>
        <p:spPr bwMode="auto">
          <a:xfrm>
            <a:off x="8480300" y="3915047"/>
            <a:ext cx="334963" cy="947738"/>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均价上升</a:t>
            </a:r>
          </a:p>
        </p:txBody>
      </p:sp>
      <p:sp>
        <p:nvSpPr>
          <p:cNvPr id="54" name="Text Box 69"/>
          <p:cNvSpPr txBox="1">
            <a:spLocks noChangeArrowheads="1"/>
          </p:cNvSpPr>
          <p:nvPr>
            <p:custDataLst>
              <p:tags r:id="rId11"/>
            </p:custDataLst>
          </p:nvPr>
        </p:nvSpPr>
        <p:spPr bwMode="auto">
          <a:xfrm>
            <a:off x="8489825" y="4919935"/>
            <a:ext cx="334963" cy="1109662"/>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均价下降</a:t>
            </a:r>
          </a:p>
        </p:txBody>
      </p:sp>
      <p:sp>
        <p:nvSpPr>
          <p:cNvPr id="14" name="内容占位符 2"/>
          <p:cNvSpPr txBox="1">
            <a:spLocks/>
          </p:cNvSpPr>
          <p:nvPr>
            <p:custDataLst>
              <p:tags r:id="rId12"/>
            </p:custDataLst>
          </p:nvPr>
        </p:nvSpPr>
        <p:spPr bwMode="auto">
          <a:xfrm>
            <a:off x="395288" y="836613"/>
            <a:ext cx="8353425" cy="2066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1313" indent="-341313" eaLnBrk="0" hangingPunct="0">
              <a:defRPr>
                <a:solidFill>
                  <a:schemeClr val="tx1"/>
                </a:solidFill>
                <a:latin typeface="Calibri" pitchFamily="34" charset="0"/>
                <a:ea typeface="宋体" pitchFamily="2" charset="-122"/>
              </a:defRPr>
            </a:lvl1pPr>
            <a:lvl2pPr marL="341313" indent="-341313"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l" eaLnBrk="1" hangingPunct="1">
              <a:lnSpc>
                <a:spcPts val="1800"/>
              </a:lnSpc>
              <a:spcAft>
                <a:spcPts val="600"/>
              </a:spcAft>
              <a:buClr>
                <a:srgbClr val="275C9D"/>
              </a:buClr>
              <a:buFont typeface="Wingdings" pitchFamily="2" charset="2"/>
              <a:buChar char="n"/>
            </a:pPr>
            <a:r>
              <a:rPr lang="en-US" altLang="zh-CN" sz="1600" b="1" dirty="0" smtClean="0">
                <a:solidFill>
                  <a:srgbClr val="5F5F5F"/>
                </a:solidFill>
                <a:latin typeface="+mn-ea"/>
                <a:ea typeface="+mn-ea"/>
              </a:rPr>
              <a:t>2016 GAIN·6</a:t>
            </a:r>
            <a:r>
              <a:rPr lang="zh-CN" altLang="en-US" sz="1600" b="1" dirty="0" smtClean="0">
                <a:solidFill>
                  <a:srgbClr val="5F5F5F"/>
                </a:solidFill>
                <a:latin typeface="+mn-ea"/>
                <a:ea typeface="+mn-ea"/>
              </a:rPr>
              <a:t>月</a:t>
            </a:r>
            <a:r>
              <a:rPr lang="en-US" altLang="zh-CN" sz="1600" b="1" dirty="0">
                <a:solidFill>
                  <a:srgbClr val="5F5F5F"/>
                </a:solidFill>
                <a:latin typeface="+mn-ea"/>
                <a:ea typeface="+mn-ea"/>
              </a:rPr>
              <a:t>SUV</a:t>
            </a:r>
            <a:r>
              <a:rPr lang="zh-CN" altLang="en-US" sz="1600" b="1" dirty="0">
                <a:solidFill>
                  <a:srgbClr val="5F5F5F"/>
                </a:solidFill>
                <a:latin typeface="+mn-ea"/>
                <a:ea typeface="+mn-ea"/>
              </a:rPr>
              <a:t>级价格变化指数为</a:t>
            </a:r>
            <a:r>
              <a:rPr lang="en-US" altLang="zh-CN" sz="1600" b="1" dirty="0" smtClean="0">
                <a:solidFill>
                  <a:srgbClr val="5F5F5F"/>
                </a:solidFill>
                <a:latin typeface="+mn-ea"/>
                <a:ea typeface="+mn-ea"/>
              </a:rPr>
              <a:t>-6.23</a:t>
            </a:r>
            <a:r>
              <a:rPr lang="zh-CN" altLang="en-US" sz="1600" b="1" dirty="0" smtClean="0">
                <a:solidFill>
                  <a:srgbClr val="5F5F5F"/>
                </a:solidFill>
                <a:latin typeface="+mn-ea"/>
                <a:ea typeface="+mn-ea"/>
              </a:rPr>
              <a:t>，环比上升</a:t>
            </a:r>
            <a:r>
              <a:rPr lang="en-US" altLang="zh-CN" sz="1600" b="1" dirty="0" smtClean="0">
                <a:solidFill>
                  <a:srgbClr val="5F5F5F"/>
                </a:solidFill>
                <a:latin typeface="+mn-ea"/>
                <a:ea typeface="+mn-ea"/>
              </a:rPr>
              <a:t>2.7%</a:t>
            </a:r>
            <a:r>
              <a:rPr lang="zh-CN" altLang="en-US" sz="1600" b="1" dirty="0" smtClean="0">
                <a:solidFill>
                  <a:srgbClr val="5F5F5F"/>
                </a:solidFill>
                <a:latin typeface="+mn-ea"/>
                <a:ea typeface="+mn-ea"/>
              </a:rPr>
              <a:t>，</a:t>
            </a:r>
            <a:r>
              <a:rPr lang="zh-CN" altLang="en-US" sz="1600" b="1" dirty="0">
                <a:solidFill>
                  <a:srgbClr val="5F5F5F"/>
                </a:solidFill>
                <a:latin typeface="+mn-ea"/>
                <a:ea typeface="+mn-ea"/>
              </a:rPr>
              <a:t>市场均价</a:t>
            </a:r>
            <a:r>
              <a:rPr lang="zh-CN" altLang="en-US" sz="1600" b="1" dirty="0" smtClean="0">
                <a:solidFill>
                  <a:srgbClr val="5F5F5F"/>
                </a:solidFill>
                <a:latin typeface="+mn-ea"/>
                <a:ea typeface="+mn-ea"/>
              </a:rPr>
              <a:t>从</a:t>
            </a:r>
            <a:r>
              <a:rPr lang="en-US" altLang="zh-CN" sz="1600" b="1" dirty="0" smtClean="0">
                <a:solidFill>
                  <a:srgbClr val="5F5F5F"/>
                </a:solidFill>
                <a:latin typeface="+mn-ea"/>
              </a:rPr>
              <a:t>14.95</a:t>
            </a:r>
            <a:r>
              <a:rPr lang="zh-CN" altLang="en-US" sz="1600" b="1" dirty="0" smtClean="0">
                <a:solidFill>
                  <a:srgbClr val="5F5F5F"/>
                </a:solidFill>
                <a:latin typeface="+mn-ea"/>
                <a:ea typeface="+mn-ea"/>
              </a:rPr>
              <a:t>万增加至</a:t>
            </a:r>
            <a:r>
              <a:rPr lang="en-US" altLang="zh-CN" sz="1600" b="1" dirty="0" smtClean="0">
                <a:solidFill>
                  <a:srgbClr val="5F5F5F"/>
                </a:solidFill>
                <a:latin typeface="+mn-ea"/>
                <a:ea typeface="+mn-ea"/>
              </a:rPr>
              <a:t>15.36</a:t>
            </a:r>
            <a:r>
              <a:rPr lang="zh-CN" altLang="en-US" sz="1600" b="1" dirty="0" smtClean="0">
                <a:solidFill>
                  <a:srgbClr val="5F5F5F"/>
                </a:solidFill>
                <a:latin typeface="+mn-ea"/>
                <a:ea typeface="+mn-ea"/>
              </a:rPr>
              <a:t>万</a:t>
            </a:r>
            <a:r>
              <a:rPr lang="zh-CN" altLang="en-US" sz="1600" b="1" dirty="0">
                <a:ea typeface="微软雅黑" pitchFamily="34" charset="-122"/>
              </a:rPr>
              <a:t>。</a:t>
            </a:r>
          </a:p>
          <a:p>
            <a:pPr lvl="1" algn="l" eaLnBrk="1" hangingPunct="1">
              <a:lnSpc>
                <a:spcPts val="2000"/>
              </a:lnSpc>
              <a:spcAft>
                <a:spcPts val="600"/>
              </a:spcAft>
              <a:buFont typeface="Wingdings" pitchFamily="2" charset="2"/>
              <a:buChar char="Ø"/>
            </a:pPr>
            <a:r>
              <a:rPr lang="en-US" altLang="zh-CN" sz="1400" dirty="0">
                <a:ea typeface="微软雅黑" pitchFamily="34" charset="-122"/>
              </a:rPr>
              <a:t>6</a:t>
            </a:r>
            <a:r>
              <a:rPr lang="zh-CN" altLang="en-US" sz="1400" dirty="0" smtClean="0">
                <a:ea typeface="微软雅黑" pitchFamily="34" charset="-122"/>
              </a:rPr>
              <a:t>月</a:t>
            </a:r>
            <a:r>
              <a:rPr lang="en-US" altLang="zh-CN" sz="1400" dirty="0" smtClean="0">
                <a:ea typeface="微软雅黑" pitchFamily="34" charset="-122"/>
              </a:rPr>
              <a:t>SUV</a:t>
            </a:r>
            <a:r>
              <a:rPr lang="zh-CN" altLang="en-US" sz="1400" dirty="0" smtClean="0">
                <a:ea typeface="微软雅黑" pitchFamily="34" charset="-122"/>
              </a:rPr>
              <a:t>级别成交价</a:t>
            </a:r>
            <a:r>
              <a:rPr lang="zh-CN" altLang="en-US" sz="1400" dirty="0">
                <a:ea typeface="微软雅黑" pitchFamily="34" charset="-122"/>
              </a:rPr>
              <a:t>上涨</a:t>
            </a:r>
            <a:r>
              <a:rPr lang="zh-CN" altLang="en-US" sz="1400" dirty="0" smtClean="0">
                <a:ea typeface="微软雅黑" pitchFamily="34" charset="-122"/>
              </a:rPr>
              <a:t>，</a:t>
            </a:r>
            <a:r>
              <a:rPr lang="zh-CN" altLang="en-US" sz="1400" dirty="0">
                <a:ea typeface="微软雅黑" pitchFamily="34" charset="-122"/>
              </a:rPr>
              <a:t>主要受权重</a:t>
            </a:r>
            <a:r>
              <a:rPr lang="zh-CN" altLang="en-US" sz="1400" dirty="0" smtClean="0">
                <a:ea typeface="微软雅黑" pitchFamily="34" charset="-122"/>
              </a:rPr>
              <a:t>车型锐界、奇骏的</a:t>
            </a:r>
            <a:r>
              <a:rPr lang="zh-CN" altLang="en-US" sz="1400" dirty="0">
                <a:ea typeface="微软雅黑" pitchFamily="34" charset="-122"/>
              </a:rPr>
              <a:t>影响</a:t>
            </a:r>
            <a:r>
              <a:rPr lang="zh-CN" altLang="en-US" sz="1400" dirty="0" smtClean="0">
                <a:ea typeface="微软雅黑" pitchFamily="34" charset="-122"/>
              </a:rPr>
              <a:t>。</a:t>
            </a:r>
            <a:endParaRPr lang="en-US" altLang="zh-CN" sz="1400" dirty="0" smtClean="0">
              <a:ea typeface="微软雅黑" pitchFamily="34" charset="-122"/>
            </a:endParaRPr>
          </a:p>
          <a:p>
            <a:pPr lvl="1" algn="l" eaLnBrk="1" hangingPunct="1">
              <a:lnSpc>
                <a:spcPts val="2000"/>
              </a:lnSpc>
              <a:spcAft>
                <a:spcPts val="600"/>
              </a:spcAft>
              <a:buFont typeface="Wingdings" pitchFamily="2" charset="2"/>
              <a:buChar char="Ø"/>
            </a:pPr>
            <a:r>
              <a:rPr lang="zh-CN" altLang="en-US" sz="1400" dirty="0">
                <a:ea typeface="微软雅黑" pitchFamily="34" charset="-122"/>
              </a:rPr>
              <a:t>本月新上市新车马自达</a:t>
            </a:r>
            <a:r>
              <a:rPr lang="en-US" altLang="zh-CN" sz="1400" dirty="0">
                <a:ea typeface="微软雅黑" pitchFamily="34" charset="-122"/>
              </a:rPr>
              <a:t>CX-4</a:t>
            </a:r>
            <a:r>
              <a:rPr lang="zh-CN" altLang="en-US" sz="1400" dirty="0">
                <a:ea typeface="微软雅黑" pitchFamily="34" charset="-122"/>
              </a:rPr>
              <a:t>、风光 </a:t>
            </a:r>
            <a:r>
              <a:rPr lang="en-US" altLang="zh-CN" sz="1400" dirty="0">
                <a:ea typeface="微软雅黑" pitchFamily="34" charset="-122"/>
              </a:rPr>
              <a:t>580</a:t>
            </a:r>
            <a:r>
              <a:rPr lang="zh-CN" altLang="en-US" sz="1400" dirty="0">
                <a:ea typeface="微软雅黑" pitchFamily="34" charset="-122"/>
              </a:rPr>
              <a:t>、凯翼 </a:t>
            </a:r>
            <a:r>
              <a:rPr lang="en-US" altLang="zh-CN" sz="1400" dirty="0">
                <a:ea typeface="微软雅黑" pitchFamily="34" charset="-122"/>
              </a:rPr>
              <a:t>X3</a:t>
            </a:r>
            <a:r>
              <a:rPr lang="zh-CN" altLang="en-US" sz="1400" dirty="0">
                <a:ea typeface="微软雅黑" pitchFamily="34" charset="-122"/>
              </a:rPr>
              <a:t>终端暂未出现优惠</a:t>
            </a:r>
            <a:r>
              <a:rPr lang="zh-CN" altLang="en-US" sz="1400" dirty="0" smtClean="0">
                <a:ea typeface="微软雅黑" pitchFamily="34" charset="-122"/>
              </a:rPr>
              <a:t>，</a:t>
            </a:r>
            <a:r>
              <a:rPr lang="zh-CN" altLang="en-US" sz="1400" dirty="0">
                <a:ea typeface="微软雅黑" pitchFamily="34" charset="-122"/>
              </a:rPr>
              <a:t>同时</a:t>
            </a:r>
            <a:r>
              <a:rPr lang="zh-CN" altLang="en-US" sz="1400" dirty="0" smtClean="0">
                <a:ea typeface="微软雅黑" pitchFamily="34" charset="-122"/>
              </a:rPr>
              <a:t>锐</a:t>
            </a:r>
            <a:r>
              <a:rPr lang="zh-CN" altLang="en-US" sz="1400" dirty="0">
                <a:ea typeface="微软雅黑" pitchFamily="34" charset="-122"/>
              </a:rPr>
              <a:t>界、奇骏销量权重出现小幅增长，市场份额增加，因此整体市场均价相对走高。</a:t>
            </a:r>
            <a:endParaRPr lang="en-US" altLang="zh-CN" sz="1400" dirty="0">
              <a:ea typeface="微软雅黑" pitchFamily="34" charset="-122"/>
            </a:endParaRPr>
          </a:p>
        </p:txBody>
      </p:sp>
    </p:spTree>
    <p:extLst>
      <p:ext uri="{BB962C8B-B14F-4D97-AF65-F5344CB8AC3E}">
        <p14:creationId xmlns:p14="http://schemas.microsoft.com/office/powerpoint/2010/main" val="1406434617"/>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对象 5" hidden="1"/>
          <p:cNvGraphicFramePr>
            <a:graphicFrameLocks noChangeAspect="1"/>
          </p:cNvGraphicFramePr>
          <p:nvPr>
            <p:custDataLst>
              <p:tags r:id="rId2"/>
            </p:custDataLst>
            <p:extLst>
              <p:ext uri="{D42A27DB-BD31-4B8C-83A1-F6EECF244321}">
                <p14:modId xmlns:p14="http://schemas.microsoft.com/office/powerpoint/2010/main" val="2295832501"/>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46386" name="think-cell Slide" r:id="rId15" imgW="270" imgH="270" progId="">
                  <p:embed/>
                </p:oleObj>
              </mc:Choice>
              <mc:Fallback>
                <p:oleObj name="think-cell Slide" r:id="rId15" imgW="270" imgH="270" progId="">
                  <p:embed/>
                  <p:pic>
                    <p:nvPicPr>
                      <p:cNvPr id="0" name="Picture 2021"/>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0" name="Object 4"/>
          <p:cNvGraphicFramePr>
            <a:graphicFrameLocks noChangeAspect="1"/>
          </p:cNvGraphicFramePr>
          <p:nvPr>
            <p:custDataLst>
              <p:tags r:id="rId3"/>
            </p:custDataLst>
            <p:extLst>
              <p:ext uri="{D42A27DB-BD31-4B8C-83A1-F6EECF244321}">
                <p14:modId xmlns:p14="http://schemas.microsoft.com/office/powerpoint/2010/main" val="1544097391"/>
              </p:ext>
            </p:extLst>
          </p:nvPr>
        </p:nvGraphicFramePr>
        <p:xfrm>
          <a:off x="395288" y="3519369"/>
          <a:ext cx="8154016" cy="2875205"/>
        </p:xfrm>
        <a:graphic>
          <a:graphicData uri="http://schemas.openxmlformats.org/drawingml/2006/chart">
            <c:chart xmlns:c="http://schemas.openxmlformats.org/drawingml/2006/chart" xmlns:r="http://schemas.openxmlformats.org/officeDocument/2006/relationships" r:id="rId17"/>
          </a:graphicData>
        </a:graphic>
      </p:graphicFrame>
      <p:sp>
        <p:nvSpPr>
          <p:cNvPr id="40970" name="灯片编号占位符 20"/>
          <p:cNvSpPr>
            <a:spLocks noGrp="1"/>
          </p:cNvSpPr>
          <p:nvPr>
            <p:ph type="sldNum" sz="quarter" idx="12"/>
            <p:custDataLst>
              <p:tags r:id="rId4"/>
            </p:custDataLst>
          </p:nvPr>
        </p:nvSpPr>
        <p:spPr bwMode="auto">
          <a:noFill/>
          <a:ln>
            <a:miter lim="800000"/>
            <a:headEnd/>
            <a:tailEnd/>
          </a:ln>
        </p:spPr>
        <p:txBody>
          <a:bodyPr vert="horz" wrap="square" lIns="91440" tIns="45720" rIns="91440" bIns="45720" numCol="1" anchorCtr="0" compatLnSpc="1">
            <a:prstTxWarp prst="textNoShape">
              <a:avLst/>
            </a:prstTxWarp>
          </a:bodyPr>
          <a:lstStyle/>
          <a:p>
            <a:fld id="{D5E67A66-DB67-4CCE-9010-B17A1C50F85B}" type="slidenum">
              <a:rPr lang="zh-CN" altLang="en-US" smtClean="0"/>
              <a:pPr/>
              <a:t>35</a:t>
            </a:fld>
            <a:endParaRPr lang="zh-CN" altLang="en-US" dirty="0" smtClean="0"/>
          </a:p>
        </p:txBody>
      </p:sp>
      <p:sp>
        <p:nvSpPr>
          <p:cNvPr id="2" name="标题 1"/>
          <p:cNvSpPr>
            <a:spLocks noGrp="1"/>
          </p:cNvSpPr>
          <p:nvPr>
            <p:ph type="title" idx="4294967295"/>
            <p:custDataLst>
              <p:tags r:id="rId5"/>
            </p:custDataLst>
          </p:nvPr>
        </p:nvSpPr>
        <p:spPr>
          <a:xfrm>
            <a:off x="1202940" y="296652"/>
            <a:ext cx="5503900" cy="432011"/>
          </a:xfrm>
          <a:prstGeom prst="rect">
            <a:avLst/>
          </a:prstGeom>
          <a:noFill/>
        </p:spPr>
        <p:txBody>
          <a:bodyPr/>
          <a:lstStyle/>
          <a:p>
            <a:pPr>
              <a:defRPr/>
            </a:pPr>
            <a:r>
              <a:rPr lang="en-US" altLang="zh-CN" b="1" dirty="0" smtClean="0">
                <a:solidFill>
                  <a:srgbClr val="075A77"/>
                </a:solidFill>
                <a:latin typeface="+mn-ea"/>
                <a:ea typeface="+mn-ea"/>
              </a:rPr>
              <a:t>2016 </a:t>
            </a:r>
            <a:r>
              <a:rPr lang="en-US" altLang="zh-CN" b="1" dirty="0">
                <a:solidFill>
                  <a:srgbClr val="075A77"/>
                </a:solidFill>
                <a:latin typeface="+mn-ea"/>
                <a:ea typeface="+mn-ea"/>
              </a:rPr>
              <a:t>GAIN· SUV</a:t>
            </a:r>
            <a:r>
              <a:rPr lang="zh-CN" altLang="en-US" b="1" dirty="0">
                <a:solidFill>
                  <a:srgbClr val="075A77"/>
                </a:solidFill>
                <a:latin typeface="+mn-ea"/>
                <a:ea typeface="+mn-ea"/>
              </a:rPr>
              <a:t>终端优惠指数</a:t>
            </a:r>
            <a:r>
              <a:rPr lang="en-US" altLang="zh-CN" b="1" dirty="0" smtClean="0">
                <a:solidFill>
                  <a:srgbClr val="075A77"/>
                </a:solidFill>
                <a:latin typeface="+mn-ea"/>
                <a:ea typeface="+mn-ea"/>
              </a:rPr>
              <a:t>—6</a:t>
            </a:r>
            <a:r>
              <a:rPr lang="zh-CN" altLang="en-US" b="1" dirty="0" smtClean="0">
                <a:solidFill>
                  <a:srgbClr val="075A77"/>
                </a:solidFill>
                <a:latin typeface="+mn-ea"/>
                <a:ea typeface="+mn-ea"/>
              </a:rPr>
              <a:t>月</a:t>
            </a:r>
            <a:endParaRPr lang="zh-CN" altLang="en-US" b="1" dirty="0">
              <a:solidFill>
                <a:srgbClr val="075A77"/>
              </a:solidFill>
              <a:latin typeface="+mn-ea"/>
              <a:ea typeface="+mn-ea"/>
            </a:endParaRPr>
          </a:p>
        </p:txBody>
      </p:sp>
      <p:sp>
        <p:nvSpPr>
          <p:cNvPr id="33" name="TextBox 32"/>
          <p:cNvSpPr txBox="1"/>
          <p:nvPr>
            <p:custDataLst>
              <p:tags r:id="rId6"/>
            </p:custDataLst>
          </p:nvPr>
        </p:nvSpPr>
        <p:spPr>
          <a:xfrm>
            <a:off x="395536" y="6322144"/>
            <a:ext cx="1319212" cy="203200"/>
          </a:xfrm>
          <a:prstGeom prst="rect">
            <a:avLst/>
          </a:prstGeom>
          <a:noFill/>
        </p:spPr>
        <p:txBody>
          <a:bodyPr>
            <a:spAutoFit/>
          </a:bodyPr>
          <a:lstStyle/>
          <a:p>
            <a:pPr eaLnBrk="0" hangingPunct="0">
              <a:lnSpc>
                <a:spcPct val="80000"/>
              </a:lnSpc>
              <a:spcBef>
                <a:spcPct val="20000"/>
              </a:spcBef>
              <a:buFont typeface="Arial" charset="0"/>
              <a:buNone/>
              <a:defRPr/>
            </a:pPr>
            <a:r>
              <a:rPr lang="zh-CN" altLang="en-US" sz="900" dirty="0">
                <a:latin typeface="+mn-lt"/>
                <a:ea typeface="华文细黑" pitchFamily="2" charset="-122"/>
              </a:rPr>
              <a:t>注</a:t>
            </a:r>
            <a:r>
              <a:rPr lang="zh-CN" altLang="en-US" sz="900" dirty="0" smtClean="0">
                <a:latin typeface="+mn-lt"/>
                <a:ea typeface="华文细黑" pitchFamily="2" charset="-122"/>
              </a:rPr>
              <a:t>：基期为上年</a:t>
            </a:r>
            <a:r>
              <a:rPr lang="en-US" altLang="zh-CN" sz="900" dirty="0" smtClean="0">
                <a:latin typeface="+mn-lt"/>
                <a:ea typeface="华文细黑" pitchFamily="2" charset="-122"/>
              </a:rPr>
              <a:t>12</a:t>
            </a:r>
            <a:r>
              <a:rPr lang="zh-CN" altLang="en-US" sz="900" dirty="0" smtClean="0">
                <a:latin typeface="+mn-lt"/>
                <a:ea typeface="华文细黑" pitchFamily="2" charset="-122"/>
              </a:rPr>
              <a:t>月</a:t>
            </a:r>
            <a:endParaRPr lang="zh-CN" altLang="en-US" sz="900" dirty="0">
              <a:latin typeface="+mn-lt"/>
              <a:ea typeface="华文细黑" pitchFamily="2" charset="-122"/>
            </a:endParaRPr>
          </a:p>
        </p:txBody>
      </p:sp>
      <p:grpSp>
        <p:nvGrpSpPr>
          <p:cNvPr id="5" name="组合 45"/>
          <p:cNvGrpSpPr>
            <a:grpSpLocks/>
          </p:cNvGrpSpPr>
          <p:nvPr>
            <p:custDataLst>
              <p:tags r:id="rId7"/>
            </p:custDataLst>
          </p:nvPr>
        </p:nvGrpSpPr>
        <p:grpSpPr bwMode="auto">
          <a:xfrm>
            <a:off x="2398365" y="3160663"/>
            <a:ext cx="4308475" cy="399650"/>
            <a:chOff x="2330450" y="2103438"/>
            <a:chExt cx="4308475" cy="399650"/>
          </a:xfrm>
          <a:solidFill>
            <a:srgbClr val="275C9D"/>
          </a:solidFill>
        </p:grpSpPr>
        <p:sp>
          <p:nvSpPr>
            <p:cNvPr id="48"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49" name="Text Box 10"/>
            <p:cNvSpPr txBox="1">
              <a:spLocks noChangeArrowheads="1"/>
            </p:cNvSpPr>
            <p:nvPr/>
          </p:nvSpPr>
          <p:spPr bwMode="auto">
            <a:xfrm>
              <a:off x="2544763" y="2149145"/>
              <a:ext cx="3924300" cy="353943"/>
            </a:xfrm>
            <a:prstGeom prst="rect">
              <a:avLst/>
            </a:prstGeom>
            <a:noFill/>
            <a:ln w="12700" algn="ctr">
              <a:noFill/>
              <a:miter lim="800000"/>
              <a:headEnd/>
              <a:tailEnd/>
            </a:ln>
          </p:spPr>
          <p:txBody>
            <a:bodyPr>
              <a:spAutoFit/>
            </a:bodyPr>
            <a:lstStyle/>
            <a:p>
              <a:pPr algn="ct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smtClean="0">
                  <a:solidFill>
                    <a:srgbClr val="FFFFFF"/>
                  </a:solidFill>
                  <a:ea typeface="华文细黑" pitchFamily="2" charset="-122"/>
                </a:rPr>
                <a:t>月度终端优惠指数</a:t>
              </a:r>
              <a:r>
                <a:rPr lang="en-US" altLang="zh-CN" sz="1700" b="1" kern="0" dirty="0" smtClean="0">
                  <a:solidFill>
                    <a:srgbClr val="FFFFFF"/>
                  </a:solidFill>
                  <a:ea typeface="华文细黑" pitchFamily="2" charset="-122"/>
                </a:rPr>
                <a:t>-SUV</a:t>
              </a:r>
              <a:r>
                <a:rPr lang="zh-CN" altLang="en-US" sz="1700" b="1" kern="0" dirty="0" smtClean="0">
                  <a:solidFill>
                    <a:srgbClr val="FFFFFF"/>
                  </a:solidFill>
                  <a:ea typeface="华文细黑" pitchFamily="2" charset="-122"/>
                </a:rPr>
                <a:t>级</a:t>
              </a:r>
              <a:endParaRPr lang="zh-HK" altLang="en-US" sz="1700" b="1" kern="0" dirty="0">
                <a:solidFill>
                  <a:srgbClr val="FFFFFF"/>
                </a:solidFill>
                <a:ea typeface="华文细黑" pitchFamily="2" charset="-122"/>
              </a:endParaRPr>
            </a:p>
          </p:txBody>
        </p:sp>
      </p:grpSp>
      <p:sp>
        <p:nvSpPr>
          <p:cNvPr id="50" name="AutoShape 66"/>
          <p:cNvSpPr>
            <a:spLocks noChangeArrowheads="1"/>
          </p:cNvSpPr>
          <p:nvPr>
            <p:custDataLst>
              <p:tags r:id="rId8"/>
            </p:custDataLst>
          </p:nvPr>
        </p:nvSpPr>
        <p:spPr bwMode="auto">
          <a:xfrm>
            <a:off x="8320980" y="4118818"/>
            <a:ext cx="250825" cy="900112"/>
          </a:xfrm>
          <a:prstGeom prst="upArrow">
            <a:avLst>
              <a:gd name="adj1" fmla="val 50000"/>
              <a:gd name="adj2" fmla="val 89715"/>
            </a:avLst>
          </a:prstGeom>
          <a:solidFill>
            <a:srgbClr val="BFBFBF"/>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51" name="AutoShape 67"/>
          <p:cNvSpPr>
            <a:spLocks noChangeArrowheads="1"/>
          </p:cNvSpPr>
          <p:nvPr>
            <p:custDataLst>
              <p:tags r:id="rId9"/>
            </p:custDataLst>
          </p:nvPr>
        </p:nvSpPr>
        <p:spPr bwMode="auto">
          <a:xfrm rot="10800000">
            <a:off x="8320980" y="5236418"/>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52" name="Text Box 68"/>
          <p:cNvSpPr txBox="1">
            <a:spLocks noChangeArrowheads="1"/>
          </p:cNvSpPr>
          <p:nvPr>
            <p:custDataLst>
              <p:tags r:id="rId10"/>
            </p:custDataLst>
          </p:nvPr>
        </p:nvSpPr>
        <p:spPr bwMode="auto">
          <a:xfrm>
            <a:off x="8532117" y="4075955"/>
            <a:ext cx="334963" cy="947738"/>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优惠减少</a:t>
            </a:r>
          </a:p>
        </p:txBody>
      </p:sp>
      <p:sp>
        <p:nvSpPr>
          <p:cNvPr id="53" name="Text Box 69"/>
          <p:cNvSpPr txBox="1">
            <a:spLocks noChangeArrowheads="1"/>
          </p:cNvSpPr>
          <p:nvPr>
            <p:custDataLst>
              <p:tags r:id="rId11"/>
            </p:custDataLst>
          </p:nvPr>
        </p:nvSpPr>
        <p:spPr bwMode="auto">
          <a:xfrm>
            <a:off x="8523299" y="5080843"/>
            <a:ext cx="334963" cy="1109662"/>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优惠增加</a:t>
            </a:r>
          </a:p>
        </p:txBody>
      </p:sp>
      <p:sp>
        <p:nvSpPr>
          <p:cNvPr id="14" name="内容占位符 2"/>
          <p:cNvSpPr txBox="1">
            <a:spLocks/>
          </p:cNvSpPr>
          <p:nvPr>
            <p:custDataLst>
              <p:tags r:id="rId12"/>
            </p:custDataLst>
          </p:nvPr>
        </p:nvSpPr>
        <p:spPr bwMode="auto">
          <a:xfrm>
            <a:off x="287523" y="838200"/>
            <a:ext cx="8569139" cy="19427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1313" indent="-341313" eaLnBrk="0" hangingPunct="0">
              <a:defRPr>
                <a:solidFill>
                  <a:schemeClr val="tx1"/>
                </a:solidFill>
                <a:latin typeface="Calibri" pitchFamily="34" charset="0"/>
                <a:ea typeface="宋体" pitchFamily="2" charset="-122"/>
              </a:defRPr>
            </a:lvl1pPr>
            <a:lvl2pPr marL="341313" indent="-341313"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l" eaLnBrk="1" hangingPunct="1">
              <a:lnSpc>
                <a:spcPts val="1800"/>
              </a:lnSpc>
              <a:spcAft>
                <a:spcPts val="600"/>
              </a:spcAft>
              <a:buClr>
                <a:srgbClr val="275C9D"/>
              </a:buClr>
              <a:buFont typeface="Wingdings" pitchFamily="2" charset="2"/>
              <a:buChar char="n"/>
            </a:pPr>
            <a:r>
              <a:rPr lang="en-US" altLang="zh-CN" sz="1600" b="1" dirty="0" smtClean="0">
                <a:solidFill>
                  <a:srgbClr val="5F5F5F"/>
                </a:solidFill>
                <a:latin typeface="+mn-ea"/>
                <a:ea typeface="+mn-ea"/>
              </a:rPr>
              <a:t>2016 GAIN·6</a:t>
            </a:r>
            <a:r>
              <a:rPr lang="zh-CN" altLang="en-US" sz="1600" b="1" dirty="0" smtClean="0">
                <a:solidFill>
                  <a:srgbClr val="5F5F5F"/>
                </a:solidFill>
                <a:latin typeface="+mn-ea"/>
                <a:ea typeface="+mn-ea"/>
              </a:rPr>
              <a:t>月</a:t>
            </a:r>
            <a:r>
              <a:rPr lang="en-US" altLang="zh-CN" sz="1600" b="1" dirty="0">
                <a:solidFill>
                  <a:srgbClr val="5F5F5F"/>
                </a:solidFill>
                <a:latin typeface="+mn-ea"/>
                <a:ea typeface="+mn-ea"/>
              </a:rPr>
              <a:t>SUV</a:t>
            </a:r>
            <a:r>
              <a:rPr lang="zh-CN" altLang="en-US" sz="1600" b="1" dirty="0">
                <a:solidFill>
                  <a:srgbClr val="5F5F5F"/>
                </a:solidFill>
                <a:latin typeface="+mn-ea"/>
                <a:ea typeface="+mn-ea"/>
              </a:rPr>
              <a:t>市场终端优惠指数</a:t>
            </a:r>
            <a:r>
              <a:rPr lang="zh-CN" altLang="en-US" sz="1600" b="1" dirty="0" smtClean="0">
                <a:solidFill>
                  <a:srgbClr val="5F5F5F"/>
                </a:solidFill>
                <a:latin typeface="+mn-ea"/>
                <a:ea typeface="+mn-ea"/>
              </a:rPr>
              <a:t>为</a:t>
            </a:r>
            <a:r>
              <a:rPr lang="en-US" altLang="zh-CN" sz="1600" b="1" dirty="0" smtClean="0">
                <a:solidFill>
                  <a:srgbClr val="5F5F5F"/>
                </a:solidFill>
                <a:latin typeface="+mn-ea"/>
                <a:ea typeface="+mn-ea"/>
              </a:rPr>
              <a:t>-1.15</a:t>
            </a:r>
            <a:r>
              <a:rPr lang="zh-CN" altLang="en-US" sz="1600" b="1" dirty="0" smtClean="0">
                <a:solidFill>
                  <a:srgbClr val="5F5F5F"/>
                </a:solidFill>
                <a:latin typeface="+mn-ea"/>
                <a:ea typeface="+mn-ea"/>
              </a:rPr>
              <a:t>，环比下降</a:t>
            </a:r>
            <a:r>
              <a:rPr lang="en-US" altLang="zh-CN" sz="1600" b="1" dirty="0" smtClean="0">
                <a:solidFill>
                  <a:srgbClr val="5F5F5F"/>
                </a:solidFill>
                <a:latin typeface="+mn-ea"/>
                <a:ea typeface="+mn-ea"/>
              </a:rPr>
              <a:t>9.4%</a:t>
            </a:r>
            <a:r>
              <a:rPr lang="zh-CN" altLang="en-US" sz="1600" b="1" dirty="0">
                <a:solidFill>
                  <a:srgbClr val="5F5F5F"/>
                </a:solidFill>
                <a:latin typeface="+mn-ea"/>
                <a:ea typeface="+mn-ea"/>
              </a:rPr>
              <a:t>，优惠</a:t>
            </a:r>
            <a:r>
              <a:rPr lang="zh-CN" altLang="en-US" sz="1600" b="1" dirty="0" smtClean="0">
                <a:solidFill>
                  <a:srgbClr val="5F5F5F"/>
                </a:solidFill>
                <a:latin typeface="+mn-ea"/>
                <a:ea typeface="+mn-ea"/>
              </a:rPr>
              <a:t>额度增加</a:t>
            </a:r>
            <a:r>
              <a:rPr lang="en-US" altLang="zh-CN" sz="1600" b="1" dirty="0" smtClean="0">
                <a:solidFill>
                  <a:srgbClr val="5F5F5F"/>
                </a:solidFill>
                <a:latin typeface="+mn-ea"/>
                <a:ea typeface="+mn-ea"/>
              </a:rPr>
              <a:t>1177</a:t>
            </a:r>
            <a:r>
              <a:rPr lang="zh-CN" altLang="en-US" sz="1600" b="1" dirty="0" smtClean="0">
                <a:solidFill>
                  <a:srgbClr val="5F5F5F"/>
                </a:solidFill>
                <a:latin typeface="+mn-ea"/>
                <a:ea typeface="+mn-ea"/>
              </a:rPr>
              <a:t>元</a:t>
            </a:r>
            <a:r>
              <a:rPr lang="zh-CN" altLang="en-US" sz="1600" b="1" dirty="0">
                <a:solidFill>
                  <a:srgbClr val="5F5F5F"/>
                </a:solidFill>
                <a:latin typeface="+mn-ea"/>
                <a:ea typeface="+mn-ea"/>
              </a:rPr>
              <a:t>。</a:t>
            </a:r>
          </a:p>
          <a:p>
            <a:pPr lvl="1" algn="l" eaLnBrk="1" hangingPunct="1">
              <a:lnSpc>
                <a:spcPts val="2000"/>
              </a:lnSpc>
              <a:spcAft>
                <a:spcPts val="600"/>
              </a:spcAft>
              <a:buFont typeface="Wingdings" pitchFamily="2" charset="2"/>
              <a:buChar char="Ø"/>
            </a:pPr>
            <a:r>
              <a:rPr lang="en-US" altLang="zh-CN" sz="1400" dirty="0">
                <a:latin typeface="+mn-ea"/>
                <a:ea typeface="+mn-ea"/>
              </a:rPr>
              <a:t>6</a:t>
            </a:r>
            <a:r>
              <a:rPr lang="zh-CN" altLang="en-US" sz="1400" dirty="0" smtClean="0">
                <a:latin typeface="+mn-ea"/>
                <a:ea typeface="+mn-ea"/>
              </a:rPr>
              <a:t>月</a:t>
            </a:r>
            <a:r>
              <a:rPr lang="en-US" altLang="zh-CN" sz="1400" dirty="0">
                <a:latin typeface="+mn-ea"/>
                <a:ea typeface="+mn-ea"/>
              </a:rPr>
              <a:t>SUV</a:t>
            </a:r>
            <a:r>
              <a:rPr lang="zh-CN" altLang="en-US" sz="1400" dirty="0">
                <a:latin typeface="+mn-ea"/>
                <a:ea typeface="+mn-ea"/>
              </a:rPr>
              <a:t>级市场终端</a:t>
            </a:r>
            <a:r>
              <a:rPr lang="zh-CN" altLang="en-US" sz="1400" dirty="0" smtClean="0">
                <a:latin typeface="+mn-ea"/>
                <a:ea typeface="+mn-ea"/>
              </a:rPr>
              <a:t>优惠环比下降，</a:t>
            </a:r>
            <a:r>
              <a:rPr lang="zh-CN" altLang="en-US" sz="1400" dirty="0">
                <a:latin typeface="+mn-ea"/>
                <a:ea typeface="+mn-ea"/>
              </a:rPr>
              <a:t>主要是受</a:t>
            </a:r>
            <a:r>
              <a:rPr lang="zh-CN" altLang="en-US" sz="1400" dirty="0" smtClean="0">
                <a:latin typeface="+mn-ea"/>
                <a:ea typeface="+mn-ea"/>
              </a:rPr>
              <a:t>车型逍客、</a:t>
            </a:r>
            <a:r>
              <a:rPr lang="en-US" altLang="zh-CN" sz="1400" dirty="0" smtClean="0">
                <a:latin typeface="+mn-ea"/>
                <a:ea typeface="+mn-ea"/>
              </a:rPr>
              <a:t>RAV4</a:t>
            </a:r>
            <a:r>
              <a:rPr lang="zh-CN" altLang="en-US" sz="1400" dirty="0" smtClean="0">
                <a:latin typeface="+mn-ea"/>
                <a:ea typeface="+mn-ea"/>
              </a:rPr>
              <a:t>的</a:t>
            </a:r>
            <a:r>
              <a:rPr lang="zh-CN" altLang="en-US" sz="1400" dirty="0">
                <a:latin typeface="+mn-ea"/>
                <a:ea typeface="+mn-ea"/>
              </a:rPr>
              <a:t>影响</a:t>
            </a:r>
            <a:r>
              <a:rPr lang="zh-CN" altLang="en-US" sz="1400" dirty="0" smtClean="0">
                <a:latin typeface="+mn-ea"/>
                <a:ea typeface="+mn-ea"/>
              </a:rPr>
              <a:t>。</a:t>
            </a:r>
            <a:endParaRPr lang="en-US" altLang="zh-CN" sz="1400" dirty="0" smtClean="0">
              <a:latin typeface="+mn-ea"/>
              <a:ea typeface="+mn-ea"/>
            </a:endParaRPr>
          </a:p>
          <a:p>
            <a:pPr lvl="1" algn="l" eaLnBrk="1" hangingPunct="1">
              <a:lnSpc>
                <a:spcPts val="2000"/>
              </a:lnSpc>
              <a:spcAft>
                <a:spcPts val="600"/>
              </a:spcAft>
              <a:buFont typeface="Wingdings" pitchFamily="2" charset="2"/>
              <a:buChar char="Ø"/>
            </a:pPr>
            <a:r>
              <a:rPr lang="zh-CN" altLang="en-US" sz="1400" dirty="0" smtClean="0">
                <a:latin typeface="+mn-ea"/>
                <a:ea typeface="+mn-ea"/>
              </a:rPr>
              <a:t>权重车型逍</a:t>
            </a:r>
            <a:r>
              <a:rPr lang="zh-CN" altLang="en-US" sz="1400" dirty="0">
                <a:latin typeface="+mn-ea"/>
                <a:ea typeface="+mn-ea"/>
              </a:rPr>
              <a:t>客、</a:t>
            </a:r>
            <a:r>
              <a:rPr lang="en-US" altLang="zh-CN" sz="1400" dirty="0">
                <a:latin typeface="+mn-ea"/>
                <a:ea typeface="+mn-ea"/>
              </a:rPr>
              <a:t>RAV4</a:t>
            </a:r>
            <a:r>
              <a:rPr lang="zh-CN" altLang="en-US" sz="1400" dirty="0">
                <a:latin typeface="+mn-ea"/>
                <a:ea typeface="+mn-ea"/>
              </a:rPr>
              <a:t>在级别内销量权重小幅提升，市场</a:t>
            </a:r>
            <a:r>
              <a:rPr lang="zh-CN" altLang="en-US" sz="1400" dirty="0" smtClean="0">
                <a:latin typeface="+mn-ea"/>
                <a:ea typeface="+mn-ea"/>
              </a:rPr>
              <a:t>份额上升</a:t>
            </a:r>
            <a:r>
              <a:rPr lang="zh-CN" altLang="en-US" sz="1400" dirty="0">
                <a:latin typeface="+mn-ea"/>
                <a:ea typeface="+mn-ea"/>
              </a:rPr>
              <a:t>，一定程度上影响整体优惠额度</a:t>
            </a:r>
            <a:r>
              <a:rPr lang="zh-CN" altLang="en-US" sz="1400" dirty="0" smtClean="0">
                <a:latin typeface="+mn-ea"/>
                <a:ea typeface="+mn-ea"/>
              </a:rPr>
              <a:t>，车市的低迷</a:t>
            </a:r>
            <a:r>
              <a:rPr lang="zh-CN" altLang="en-US" sz="1400" dirty="0" smtClean="0">
                <a:latin typeface="+mn-ea"/>
                <a:ea typeface="+mn-ea"/>
              </a:rPr>
              <a:t>，</a:t>
            </a:r>
            <a:r>
              <a:rPr lang="zh-CN" altLang="en-US" sz="1400" dirty="0">
                <a:latin typeface="+mn-ea"/>
                <a:ea typeface="+mn-ea"/>
              </a:rPr>
              <a:t>迫使</a:t>
            </a:r>
            <a:r>
              <a:rPr lang="zh-CN" altLang="en-US" sz="1400" dirty="0" smtClean="0">
                <a:latin typeface="+mn-ea"/>
                <a:ea typeface="+mn-ea"/>
              </a:rPr>
              <a:t>经销商为</a:t>
            </a:r>
            <a:r>
              <a:rPr lang="zh-CN" altLang="en-US" sz="1400" dirty="0" smtClean="0">
                <a:latin typeface="+mn-ea"/>
                <a:ea typeface="+mn-ea"/>
              </a:rPr>
              <a:t>保住市场份额</a:t>
            </a:r>
            <a:r>
              <a:rPr lang="zh-CN" altLang="en-US" sz="1400" dirty="0" smtClean="0">
                <a:latin typeface="+mn-ea"/>
                <a:ea typeface="+mn-ea"/>
              </a:rPr>
              <a:t>，积极</a:t>
            </a:r>
            <a:r>
              <a:rPr lang="zh-CN" altLang="en-US" sz="1400" dirty="0">
                <a:latin typeface="+mn-ea"/>
                <a:ea typeface="+mn-ea"/>
              </a:rPr>
              <a:t>加大促销力度，提升终端让利，故本月终端优惠小幅增加</a:t>
            </a:r>
            <a:r>
              <a:rPr lang="zh-CN" altLang="en-US" sz="1400" dirty="0" smtClean="0">
                <a:latin typeface="+mn-ea"/>
                <a:ea typeface="+mn-ea"/>
              </a:rPr>
              <a:t>。</a:t>
            </a:r>
            <a:endParaRPr lang="en-US" altLang="zh-CN" sz="1400" dirty="0">
              <a:latin typeface="+mn-ea"/>
              <a:ea typeface="+mn-ea"/>
            </a:endParaRPr>
          </a:p>
        </p:txBody>
      </p:sp>
    </p:spTree>
    <p:extLst>
      <p:ext uri="{BB962C8B-B14F-4D97-AF65-F5344CB8AC3E}">
        <p14:creationId xmlns:p14="http://schemas.microsoft.com/office/powerpoint/2010/main" val="3363570778"/>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95" name="灯片编号占位符 19"/>
          <p:cNvSpPr>
            <a:spLocks noGrp="1"/>
          </p:cNvSpPr>
          <p:nvPr>
            <p:ph type="sldNum" sz="quarter" idx="12"/>
          </p:nvPr>
        </p:nvSpPr>
        <p:spPr bwMode="auto">
          <a:noFill/>
          <a:ln>
            <a:miter lim="800000"/>
            <a:headEnd/>
            <a:tailEnd/>
          </a:ln>
        </p:spPr>
        <p:txBody>
          <a:bodyPr vert="horz" wrap="square" lIns="91440" tIns="45720" rIns="91440" bIns="45720" numCol="1" anchorCtr="0" compatLnSpc="1">
            <a:prstTxWarp prst="textNoShape">
              <a:avLst/>
            </a:prstTxWarp>
          </a:bodyPr>
          <a:lstStyle/>
          <a:p>
            <a:fld id="{18987509-D8FB-4C85-85B8-83A8B892B1F2}" type="slidenum">
              <a:rPr lang="zh-CN" altLang="en-US" smtClean="0">
                <a:solidFill>
                  <a:srgbClr val="5F5F5F">
                    <a:tint val="75000"/>
                  </a:srgbClr>
                </a:solidFill>
              </a:rPr>
              <a:pPr/>
              <a:t>36</a:t>
            </a:fld>
            <a:endParaRPr lang="zh-CN" altLang="en-US" dirty="0" smtClean="0">
              <a:solidFill>
                <a:srgbClr val="5F5F5F">
                  <a:tint val="75000"/>
                </a:srgbClr>
              </a:solidFill>
            </a:endParaRPr>
          </a:p>
        </p:txBody>
      </p:sp>
      <p:sp>
        <p:nvSpPr>
          <p:cNvPr id="2" name="标题 1"/>
          <p:cNvSpPr>
            <a:spLocks noGrp="1"/>
          </p:cNvSpPr>
          <p:nvPr>
            <p:ph type="title" idx="4294967295"/>
          </p:nvPr>
        </p:nvSpPr>
        <p:spPr>
          <a:xfrm>
            <a:off x="1202940" y="296652"/>
            <a:ext cx="4593196" cy="432011"/>
          </a:xfrm>
          <a:prstGeom prst="rect">
            <a:avLst/>
          </a:prstGeom>
          <a:noFill/>
        </p:spPr>
        <p:txBody>
          <a:bodyPr/>
          <a:lstStyle/>
          <a:p>
            <a:pPr>
              <a:defRPr/>
            </a:pPr>
            <a:r>
              <a:rPr lang="en-US" altLang="en-US" b="1" dirty="0" smtClean="0">
                <a:solidFill>
                  <a:srgbClr val="075A77"/>
                </a:solidFill>
                <a:latin typeface="+mn-ea"/>
                <a:ea typeface="+mn-ea"/>
              </a:rPr>
              <a:t>2016 </a:t>
            </a:r>
            <a:r>
              <a:rPr lang="en-US" altLang="en-US" b="1" dirty="0">
                <a:solidFill>
                  <a:srgbClr val="075A77"/>
                </a:solidFill>
                <a:latin typeface="+mn-ea"/>
                <a:ea typeface="+mn-ea"/>
              </a:rPr>
              <a:t>GAIN</a:t>
            </a:r>
            <a:r>
              <a:rPr lang="en-US" altLang="zh-CN" b="1" dirty="0">
                <a:solidFill>
                  <a:srgbClr val="075A77"/>
                </a:solidFill>
                <a:latin typeface="+mn-ea"/>
                <a:ea typeface="+mn-ea"/>
              </a:rPr>
              <a:t>·</a:t>
            </a:r>
            <a:r>
              <a:rPr lang="zh-CN" altLang="en-US" b="1" dirty="0">
                <a:solidFill>
                  <a:srgbClr val="075A77"/>
                </a:solidFill>
                <a:latin typeface="+mn-ea"/>
                <a:ea typeface="+mn-ea"/>
              </a:rPr>
              <a:t>城市价格变化指数</a:t>
            </a:r>
            <a:r>
              <a:rPr lang="en-US" altLang="en-US" b="1" dirty="0" smtClean="0">
                <a:solidFill>
                  <a:srgbClr val="075A77"/>
                </a:solidFill>
                <a:latin typeface="+mn-ea"/>
                <a:ea typeface="+mn-ea"/>
              </a:rPr>
              <a:t>—6</a:t>
            </a:r>
            <a:r>
              <a:rPr lang="zh-CN" altLang="en-US" b="1" dirty="0" smtClean="0">
                <a:solidFill>
                  <a:srgbClr val="075A77"/>
                </a:solidFill>
                <a:latin typeface="+mn-ea"/>
                <a:ea typeface="+mn-ea"/>
              </a:rPr>
              <a:t>月</a:t>
            </a:r>
            <a:r>
              <a:rPr lang="zh-CN" altLang="en-US" b="1" dirty="0">
                <a:solidFill>
                  <a:srgbClr val="075A77"/>
                </a:solidFill>
                <a:latin typeface="+mn-ea"/>
                <a:ea typeface="+mn-ea"/>
              </a:rPr>
              <a:t>上海</a:t>
            </a:r>
          </a:p>
        </p:txBody>
      </p:sp>
      <p:sp>
        <p:nvSpPr>
          <p:cNvPr id="45" name="TextBox 44"/>
          <p:cNvSpPr txBox="1"/>
          <p:nvPr/>
        </p:nvSpPr>
        <p:spPr>
          <a:xfrm>
            <a:off x="393676" y="6310314"/>
            <a:ext cx="1319212" cy="203133"/>
          </a:xfrm>
          <a:prstGeom prst="rect">
            <a:avLst/>
          </a:prstGeom>
          <a:noFill/>
        </p:spPr>
        <p:txBody>
          <a:bodyPr>
            <a:spAutoFit/>
          </a:bodyPr>
          <a:lstStyle/>
          <a:p>
            <a:pPr>
              <a:defRPr/>
            </a:pPr>
            <a:r>
              <a:rPr lang="zh-CN" altLang="en-US" sz="900" dirty="0">
                <a:solidFill>
                  <a:prstClr val="black"/>
                </a:solidFill>
                <a:latin typeface="Calibri"/>
                <a:ea typeface="华文细黑" pitchFamily="2" charset="-122"/>
              </a:rPr>
              <a:t>注</a:t>
            </a:r>
            <a:r>
              <a:rPr lang="zh-CN" altLang="en-US" sz="900" dirty="0" smtClean="0">
                <a:solidFill>
                  <a:prstClr val="black"/>
                </a:solidFill>
                <a:latin typeface="Calibri"/>
                <a:ea typeface="华文细黑" pitchFamily="2" charset="-122"/>
              </a:rPr>
              <a:t>：基期为上年</a:t>
            </a:r>
            <a:r>
              <a:rPr lang="en-US" altLang="zh-CN" sz="900" dirty="0" smtClean="0">
                <a:solidFill>
                  <a:prstClr val="black"/>
                </a:solidFill>
                <a:latin typeface="Calibri"/>
                <a:ea typeface="华文细黑" pitchFamily="2" charset="-122"/>
              </a:rPr>
              <a:t>12</a:t>
            </a:r>
            <a:r>
              <a:rPr lang="zh-CN" altLang="en-US" sz="900" dirty="0" smtClean="0">
                <a:solidFill>
                  <a:prstClr val="black"/>
                </a:solidFill>
                <a:latin typeface="Calibri"/>
                <a:ea typeface="华文细黑" pitchFamily="2" charset="-122"/>
              </a:rPr>
              <a:t>月</a:t>
            </a:r>
            <a:endParaRPr lang="zh-CN" altLang="en-US" sz="900" dirty="0">
              <a:solidFill>
                <a:prstClr val="black"/>
              </a:solidFill>
              <a:latin typeface="Calibri"/>
              <a:ea typeface="华文细黑" pitchFamily="2" charset="-122"/>
            </a:endParaRPr>
          </a:p>
        </p:txBody>
      </p:sp>
      <p:graphicFrame>
        <p:nvGraphicFramePr>
          <p:cNvPr id="21" name="Object 4"/>
          <p:cNvGraphicFramePr>
            <a:graphicFrameLocks noChangeAspect="1"/>
          </p:cNvGraphicFramePr>
          <p:nvPr>
            <p:extLst>
              <p:ext uri="{D42A27DB-BD31-4B8C-83A1-F6EECF244321}">
                <p14:modId xmlns:p14="http://schemas.microsoft.com/office/powerpoint/2010/main" val="61211914"/>
              </p:ext>
            </p:extLst>
          </p:nvPr>
        </p:nvGraphicFramePr>
        <p:xfrm>
          <a:off x="348928" y="3500016"/>
          <a:ext cx="8064500" cy="2881312"/>
        </p:xfrm>
        <a:graphic>
          <a:graphicData uri="http://schemas.openxmlformats.org/drawingml/2006/chart">
            <c:chart xmlns:c="http://schemas.openxmlformats.org/drawingml/2006/chart" xmlns:r="http://schemas.openxmlformats.org/officeDocument/2006/relationships" r:id="rId2"/>
          </a:graphicData>
        </a:graphic>
      </p:graphicFrame>
      <p:grpSp>
        <p:nvGrpSpPr>
          <p:cNvPr id="30" name="组合 29"/>
          <p:cNvGrpSpPr>
            <a:grpSpLocks/>
          </p:cNvGrpSpPr>
          <p:nvPr/>
        </p:nvGrpSpPr>
        <p:grpSpPr bwMode="auto">
          <a:xfrm>
            <a:off x="2400015" y="3144838"/>
            <a:ext cx="4308475" cy="399650"/>
            <a:chOff x="2330450" y="2103438"/>
            <a:chExt cx="4308475" cy="399650"/>
          </a:xfrm>
          <a:solidFill>
            <a:srgbClr val="275C9D"/>
          </a:solidFill>
        </p:grpSpPr>
        <p:sp>
          <p:nvSpPr>
            <p:cNvPr id="31"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32" name="Text Box 10"/>
            <p:cNvSpPr txBox="1">
              <a:spLocks noChangeArrowheads="1"/>
            </p:cNvSpPr>
            <p:nvPr/>
          </p:nvSpPr>
          <p:spPr bwMode="auto">
            <a:xfrm>
              <a:off x="2544763" y="2149145"/>
              <a:ext cx="3924300" cy="353943"/>
            </a:xfrm>
            <a:prstGeom prst="rect">
              <a:avLst/>
            </a:prstGeom>
            <a:noFill/>
            <a:ln w="12700" algn="ctr">
              <a:noFill/>
              <a:miter lim="800000"/>
              <a:headEnd/>
              <a:tailEnd/>
            </a:ln>
          </p:spPr>
          <p:txBody>
            <a:bodyPr>
              <a:spAutoFit/>
            </a:bodyPr>
            <a:lstStyle/>
            <a:p>
              <a:pP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smtClean="0">
                  <a:solidFill>
                    <a:srgbClr val="FFFFFF"/>
                  </a:solidFill>
                  <a:ea typeface="华文细黑" pitchFamily="2" charset="-122"/>
                </a:rPr>
                <a:t>月度价格变化指数</a:t>
              </a:r>
              <a:r>
                <a:rPr lang="en-US" altLang="zh-CN" sz="1700" b="1" kern="0" dirty="0" smtClean="0">
                  <a:solidFill>
                    <a:srgbClr val="FFFFFF"/>
                  </a:solidFill>
                  <a:ea typeface="华文细黑" pitchFamily="2" charset="-122"/>
                </a:rPr>
                <a:t>-</a:t>
              </a:r>
              <a:r>
                <a:rPr lang="zh-CN" altLang="en-US" sz="1700" b="1" kern="0" dirty="0" smtClean="0">
                  <a:solidFill>
                    <a:srgbClr val="FFFFFF"/>
                  </a:solidFill>
                  <a:ea typeface="华文细黑" pitchFamily="2" charset="-122"/>
                </a:rPr>
                <a:t>上海</a:t>
              </a:r>
              <a:endParaRPr lang="zh-HK" altLang="en-US" sz="1700" b="1" kern="0" dirty="0">
                <a:solidFill>
                  <a:srgbClr val="FFFFFF"/>
                </a:solidFill>
                <a:ea typeface="华文细黑" pitchFamily="2" charset="-122"/>
              </a:endParaRPr>
            </a:p>
          </p:txBody>
        </p:sp>
      </p:grpSp>
      <p:sp>
        <p:nvSpPr>
          <p:cNvPr id="34" name="AutoShape 66"/>
          <p:cNvSpPr>
            <a:spLocks noChangeArrowheads="1"/>
          </p:cNvSpPr>
          <p:nvPr/>
        </p:nvSpPr>
        <p:spPr bwMode="auto">
          <a:xfrm>
            <a:off x="8315003" y="4106317"/>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defRPr/>
            </a:pPr>
            <a:endParaRPr lang="zh-CN" altLang="en-US">
              <a:solidFill>
                <a:prstClr val="black"/>
              </a:solidFill>
              <a:ea typeface="华文细黑" pitchFamily="2" charset="-122"/>
            </a:endParaRPr>
          </a:p>
        </p:txBody>
      </p:sp>
      <p:sp>
        <p:nvSpPr>
          <p:cNvPr id="35" name="AutoShape 67"/>
          <p:cNvSpPr>
            <a:spLocks noChangeArrowheads="1"/>
          </p:cNvSpPr>
          <p:nvPr/>
        </p:nvSpPr>
        <p:spPr bwMode="auto">
          <a:xfrm rot="10800000">
            <a:off x="8315003" y="5223917"/>
            <a:ext cx="250825" cy="900112"/>
          </a:xfrm>
          <a:prstGeom prst="upArrow">
            <a:avLst>
              <a:gd name="adj1" fmla="val 50000"/>
              <a:gd name="adj2" fmla="val 89715"/>
            </a:avLst>
          </a:prstGeom>
          <a:solidFill>
            <a:srgbClr val="BFBFBF"/>
          </a:solidFill>
          <a:ln>
            <a:solidFill>
              <a:srgbClr val="BFBFBF"/>
            </a:solid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defRPr/>
            </a:pPr>
            <a:endParaRPr lang="zh-CN" altLang="en-US">
              <a:solidFill>
                <a:prstClr val="black"/>
              </a:solidFill>
              <a:ea typeface="华文细黑" pitchFamily="2" charset="-122"/>
            </a:endParaRPr>
          </a:p>
        </p:txBody>
      </p:sp>
      <p:sp>
        <p:nvSpPr>
          <p:cNvPr id="36" name="Text Box 68"/>
          <p:cNvSpPr txBox="1">
            <a:spLocks noChangeArrowheads="1"/>
          </p:cNvSpPr>
          <p:nvPr/>
        </p:nvSpPr>
        <p:spPr bwMode="auto">
          <a:xfrm>
            <a:off x="8526140" y="4063454"/>
            <a:ext cx="334963" cy="947738"/>
          </a:xfrm>
          <a:prstGeom prst="rect">
            <a:avLst/>
          </a:prstGeom>
          <a:noFill/>
          <a:ln w="12700" algn="ctr">
            <a:noFill/>
            <a:miter lim="800000"/>
            <a:headEnd/>
            <a:tailEnd/>
          </a:ln>
        </p:spPr>
        <p:txBody>
          <a:bodyPr vert="eaVert">
            <a:spAutoFit/>
          </a:bodyPr>
          <a:lstStyle/>
          <a:p>
            <a:pPr>
              <a:spcBef>
                <a:spcPct val="50000"/>
              </a:spcBef>
              <a:defRPr/>
            </a:pPr>
            <a:r>
              <a:rPr lang="zh-CN" altLang="en-US" sz="1200" b="1" dirty="0">
                <a:solidFill>
                  <a:prstClr val="black"/>
                </a:solidFill>
                <a:latin typeface="Calibri"/>
                <a:ea typeface="华文细黑" pitchFamily="2" charset="-122"/>
              </a:rPr>
              <a:t>均价上升</a:t>
            </a:r>
          </a:p>
        </p:txBody>
      </p:sp>
      <p:sp>
        <p:nvSpPr>
          <p:cNvPr id="37" name="Text Box 69"/>
          <p:cNvSpPr txBox="1">
            <a:spLocks noChangeArrowheads="1"/>
          </p:cNvSpPr>
          <p:nvPr/>
        </p:nvSpPr>
        <p:spPr bwMode="auto">
          <a:xfrm>
            <a:off x="8522965" y="5068342"/>
            <a:ext cx="334963" cy="1109662"/>
          </a:xfrm>
          <a:prstGeom prst="rect">
            <a:avLst/>
          </a:prstGeom>
          <a:noFill/>
          <a:ln w="12700" algn="ctr">
            <a:noFill/>
            <a:miter lim="800000"/>
            <a:headEnd/>
            <a:tailEnd/>
          </a:ln>
        </p:spPr>
        <p:txBody>
          <a:bodyPr vert="eaVert">
            <a:spAutoFit/>
          </a:bodyPr>
          <a:lstStyle/>
          <a:p>
            <a:pPr>
              <a:spcBef>
                <a:spcPct val="50000"/>
              </a:spcBef>
              <a:defRPr/>
            </a:pPr>
            <a:r>
              <a:rPr lang="zh-CN" altLang="en-US" sz="1200" b="1" dirty="0">
                <a:solidFill>
                  <a:prstClr val="black"/>
                </a:solidFill>
                <a:latin typeface="Calibri"/>
                <a:ea typeface="华文细黑" pitchFamily="2" charset="-122"/>
              </a:rPr>
              <a:t>均价下降</a:t>
            </a:r>
          </a:p>
        </p:txBody>
      </p:sp>
      <p:sp>
        <p:nvSpPr>
          <p:cNvPr id="14" name="内容占位符 2"/>
          <p:cNvSpPr txBox="1">
            <a:spLocks/>
          </p:cNvSpPr>
          <p:nvPr/>
        </p:nvSpPr>
        <p:spPr>
          <a:xfrm>
            <a:off x="395039" y="836613"/>
            <a:ext cx="8353425" cy="2305050"/>
          </a:xfrm>
          <a:prstGeom prst="rect">
            <a:avLst/>
          </a:prstGeom>
        </p:spPr>
        <p:txBody>
          <a:bodyPr vert="horz" lIns="91440" tIns="45720" rIns="91440" bIns="45720" rtlCol="0">
            <a:noAutofit/>
          </a:bodyPr>
          <a:lstStyle>
            <a:lvl1pPr marL="449263" indent="-363538" algn="just" defTabSz="914400" rtl="0" eaLnBrk="1" latinLnBrk="0" hangingPunct="1">
              <a:lnSpc>
                <a:spcPct val="110000"/>
              </a:lnSpc>
              <a:spcBef>
                <a:spcPts val="1800"/>
              </a:spcBef>
              <a:spcAft>
                <a:spcPts val="0"/>
              </a:spcAft>
              <a:buClr>
                <a:schemeClr val="accent1"/>
              </a:buClr>
              <a:buSzPct val="70000"/>
              <a:buFont typeface="Wingdings" panose="05000000000000000000" pitchFamily="2" charset="2"/>
              <a:buChar char=""/>
              <a:defRPr sz="2000" kern="1200" baseline="0">
                <a:solidFill>
                  <a:schemeClr val="accent1"/>
                </a:solidFill>
                <a:latin typeface="Arial" panose="020B0604020202020204" pitchFamily="34" charset="0"/>
                <a:ea typeface="微软雅黑" panose="020B0503020204020204" pitchFamily="34" charset="-122"/>
                <a:cs typeface="+mn-cs"/>
              </a:defRPr>
            </a:lvl1pPr>
            <a:lvl2pPr marL="449263" indent="-449263" algn="just" defTabSz="914400" rtl="0" eaLnBrk="1" latinLnBrk="0" hangingPunct="1">
              <a:lnSpc>
                <a:spcPct val="130000"/>
              </a:lnSpc>
              <a:spcBef>
                <a:spcPts val="0"/>
              </a:spcBef>
              <a:spcAft>
                <a:spcPts val="600"/>
              </a:spcAft>
              <a:buClr>
                <a:schemeClr val="accent2">
                  <a:lumMod val="60000"/>
                  <a:lumOff val="40000"/>
                </a:schemeClr>
              </a:buClr>
              <a:buFont typeface="幼圆" panose="02010509060101010101" pitchFamily="49" charset="-122"/>
              <a:buChar char=" "/>
              <a:defRPr sz="1600" kern="1200" baseline="0">
                <a:solidFill>
                  <a:srgbClr val="7D7D7D"/>
                </a:solidFill>
                <a:latin typeface="幼圆" panose="02010509060101010101" pitchFamily="49" charset="-122"/>
                <a:ea typeface="幼圆" panose="02010509060101010101" pitchFamily="49" charset="-122"/>
                <a:cs typeface="+mn-cs"/>
              </a:defRPr>
            </a:lvl2pPr>
            <a:lvl3pPr marL="914400" indent="0" algn="l" defTabSz="914400" rtl="0" eaLnBrk="1" latinLnBrk="0" hangingPunct="1">
              <a:lnSpc>
                <a:spcPct val="90000"/>
              </a:lnSpc>
              <a:spcBef>
                <a:spcPts val="500"/>
              </a:spcBef>
              <a:buFont typeface="Arial" panose="020B0604020202020204" pitchFamily="34" charset="0"/>
              <a:buNone/>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1313" indent="-341313" algn="l">
              <a:lnSpc>
                <a:spcPts val="1800"/>
              </a:lnSpc>
              <a:spcBef>
                <a:spcPct val="20000"/>
              </a:spcBef>
              <a:spcAft>
                <a:spcPts val="600"/>
              </a:spcAft>
              <a:buClr>
                <a:srgbClr val="275C9D"/>
              </a:buClr>
              <a:buSzPct val="100000"/>
              <a:buFont typeface="Wingdings" panose="05000000000000000000" pitchFamily="2" charset="2"/>
              <a:buChar char="n"/>
              <a:defRPr/>
            </a:pPr>
            <a:r>
              <a:rPr lang="en-US" altLang="zh-CN" sz="1600" b="1" dirty="0" smtClean="0">
                <a:solidFill>
                  <a:srgbClr val="5F5F5F"/>
                </a:solidFill>
                <a:latin typeface="微软雅黑"/>
                <a:ea typeface="微软雅黑"/>
              </a:rPr>
              <a:t>2016 GAIN·6</a:t>
            </a:r>
            <a:r>
              <a:rPr lang="zh-CN" altLang="en-US" sz="1600" b="1" dirty="0" smtClean="0">
                <a:solidFill>
                  <a:srgbClr val="5F5F5F"/>
                </a:solidFill>
                <a:latin typeface="微软雅黑"/>
                <a:ea typeface="微软雅黑"/>
              </a:rPr>
              <a:t>月</a:t>
            </a:r>
            <a:r>
              <a:rPr lang="zh-CN" altLang="en-US" sz="1600" b="1" dirty="0">
                <a:solidFill>
                  <a:srgbClr val="5F5F5F"/>
                </a:solidFill>
                <a:latin typeface="微软雅黑"/>
                <a:ea typeface="微软雅黑"/>
              </a:rPr>
              <a:t>上海地区价格变化</a:t>
            </a:r>
            <a:r>
              <a:rPr lang="zh-CN" altLang="en-US" sz="1600" b="1" dirty="0" smtClean="0">
                <a:solidFill>
                  <a:srgbClr val="5F5F5F"/>
                </a:solidFill>
                <a:latin typeface="微软雅黑"/>
                <a:ea typeface="微软雅黑"/>
              </a:rPr>
              <a:t>指数</a:t>
            </a:r>
            <a:r>
              <a:rPr lang="en-US" altLang="zh-CN" sz="1600" b="1" dirty="0" smtClean="0">
                <a:solidFill>
                  <a:srgbClr val="5F5F5F"/>
                </a:solidFill>
                <a:latin typeface="微软雅黑"/>
                <a:ea typeface="微软雅黑"/>
              </a:rPr>
              <a:t>-0.02</a:t>
            </a:r>
            <a:r>
              <a:rPr lang="zh-CN" altLang="en-US" sz="1600" b="1" dirty="0" smtClean="0">
                <a:solidFill>
                  <a:srgbClr val="5F5F5F"/>
                </a:solidFill>
                <a:latin typeface="微软雅黑"/>
                <a:ea typeface="微软雅黑"/>
              </a:rPr>
              <a:t>，</a:t>
            </a:r>
            <a:r>
              <a:rPr lang="zh-CN" altLang="en-US" sz="1600" b="1" dirty="0">
                <a:solidFill>
                  <a:srgbClr val="5F5F5F"/>
                </a:solidFill>
                <a:latin typeface="微软雅黑"/>
                <a:ea typeface="微软雅黑"/>
              </a:rPr>
              <a:t>环</a:t>
            </a:r>
            <a:r>
              <a:rPr lang="zh-CN" altLang="en-US" sz="1600" b="1" dirty="0" smtClean="0">
                <a:solidFill>
                  <a:srgbClr val="5F5F5F"/>
                </a:solidFill>
                <a:latin typeface="微软雅黑"/>
                <a:ea typeface="微软雅黑"/>
              </a:rPr>
              <a:t>比上升</a:t>
            </a:r>
            <a:r>
              <a:rPr lang="en-US" altLang="zh-CN" sz="1600" b="1" dirty="0" smtClean="0">
                <a:solidFill>
                  <a:srgbClr val="5F5F5F"/>
                </a:solidFill>
                <a:latin typeface="微软雅黑"/>
                <a:ea typeface="微软雅黑"/>
              </a:rPr>
              <a:t>0.6%</a:t>
            </a:r>
            <a:r>
              <a:rPr lang="zh-CN" altLang="en-US" sz="1600" b="1" dirty="0">
                <a:solidFill>
                  <a:srgbClr val="5F5F5F"/>
                </a:solidFill>
                <a:latin typeface="微软雅黑"/>
                <a:ea typeface="微软雅黑"/>
              </a:rPr>
              <a:t>，市场均价</a:t>
            </a:r>
            <a:r>
              <a:rPr lang="zh-CN" altLang="en-US" sz="1600" b="1" dirty="0" smtClean="0">
                <a:solidFill>
                  <a:srgbClr val="5F5F5F"/>
                </a:solidFill>
                <a:latin typeface="微软雅黑"/>
                <a:ea typeface="微软雅黑"/>
              </a:rPr>
              <a:t>由</a:t>
            </a:r>
            <a:r>
              <a:rPr lang="en-US" altLang="zh-CN" sz="1600" b="1" dirty="0" smtClean="0">
                <a:solidFill>
                  <a:srgbClr val="5F5F5F"/>
                </a:solidFill>
                <a:latin typeface="微软雅黑"/>
              </a:rPr>
              <a:t>13.24</a:t>
            </a:r>
            <a:r>
              <a:rPr lang="zh-CN" altLang="en-US" sz="1600" b="1" dirty="0" smtClean="0">
                <a:solidFill>
                  <a:srgbClr val="5F5F5F"/>
                </a:solidFill>
                <a:latin typeface="微软雅黑"/>
                <a:ea typeface="微软雅黑"/>
              </a:rPr>
              <a:t>万增加至</a:t>
            </a:r>
            <a:r>
              <a:rPr lang="en-US" altLang="zh-CN" sz="1600" b="1" dirty="0" smtClean="0">
                <a:solidFill>
                  <a:srgbClr val="5F5F5F"/>
                </a:solidFill>
                <a:latin typeface="微软雅黑"/>
                <a:ea typeface="微软雅黑"/>
              </a:rPr>
              <a:t>13.32</a:t>
            </a:r>
            <a:r>
              <a:rPr lang="zh-CN" altLang="en-US" sz="1600" b="1" dirty="0" smtClean="0">
                <a:solidFill>
                  <a:srgbClr val="5F5F5F"/>
                </a:solidFill>
                <a:latin typeface="微软雅黑"/>
                <a:ea typeface="微软雅黑"/>
              </a:rPr>
              <a:t>万</a:t>
            </a:r>
            <a:r>
              <a:rPr lang="zh-CN" altLang="en-US" sz="1600" b="1" dirty="0">
                <a:solidFill>
                  <a:srgbClr val="5F5F5F"/>
                </a:solidFill>
                <a:latin typeface="微软雅黑"/>
                <a:ea typeface="微软雅黑"/>
              </a:rPr>
              <a:t>。</a:t>
            </a:r>
          </a:p>
          <a:p>
            <a:pPr marL="342000" lvl="1" indent="-342000">
              <a:lnSpc>
                <a:spcPts val="2000"/>
              </a:lnSpc>
              <a:buClr>
                <a:srgbClr val="474747"/>
              </a:buClr>
              <a:buFont typeface="Wingdings" pitchFamily="2" charset="2"/>
              <a:buChar char="Ø"/>
              <a:defRPr/>
            </a:pPr>
            <a:r>
              <a:rPr lang="zh-CN" altLang="en-US" sz="1400" dirty="0" smtClean="0">
                <a:solidFill>
                  <a:srgbClr val="474747"/>
                </a:solidFill>
                <a:latin typeface="微软雅黑"/>
                <a:ea typeface="微软雅黑"/>
              </a:rPr>
              <a:t>上海地区成交价指数环比</a:t>
            </a:r>
            <a:r>
              <a:rPr lang="zh-CN" altLang="en-US" sz="1400" dirty="0">
                <a:solidFill>
                  <a:srgbClr val="474747"/>
                </a:solidFill>
                <a:latin typeface="微软雅黑"/>
                <a:ea typeface="微软雅黑"/>
              </a:rPr>
              <a:t>上升</a:t>
            </a:r>
            <a:r>
              <a:rPr lang="zh-CN" altLang="en-US" sz="1400" dirty="0" smtClean="0">
                <a:solidFill>
                  <a:srgbClr val="474747"/>
                </a:solidFill>
                <a:latin typeface="微软雅黑"/>
                <a:ea typeface="微软雅黑"/>
              </a:rPr>
              <a:t>，对整体影响较大的主要是</a:t>
            </a:r>
            <a:r>
              <a:rPr lang="en-US" altLang="zh-CN" sz="1400" dirty="0" smtClean="0">
                <a:solidFill>
                  <a:srgbClr val="474747"/>
                </a:solidFill>
                <a:latin typeface="微软雅黑"/>
                <a:ea typeface="微软雅黑"/>
              </a:rPr>
              <a:t>A</a:t>
            </a:r>
            <a:r>
              <a:rPr lang="zh-CN" altLang="en-US" sz="1400" dirty="0" smtClean="0">
                <a:solidFill>
                  <a:srgbClr val="474747"/>
                </a:solidFill>
                <a:latin typeface="微软雅黑"/>
                <a:ea typeface="微软雅黑"/>
              </a:rPr>
              <a:t>级、</a:t>
            </a:r>
            <a:r>
              <a:rPr lang="en-US" altLang="zh-CN" sz="1400" dirty="0" smtClean="0">
                <a:solidFill>
                  <a:srgbClr val="474747"/>
                </a:solidFill>
                <a:latin typeface="微软雅黑"/>
                <a:ea typeface="微软雅黑"/>
              </a:rPr>
              <a:t>B</a:t>
            </a:r>
            <a:r>
              <a:rPr lang="zh-CN" altLang="en-US" sz="1400" dirty="0" smtClean="0">
                <a:solidFill>
                  <a:srgbClr val="474747"/>
                </a:solidFill>
                <a:latin typeface="微软雅黑"/>
                <a:ea typeface="微软雅黑"/>
              </a:rPr>
              <a:t>级别细分市场。</a:t>
            </a:r>
            <a:endParaRPr lang="en-US" altLang="zh-CN" sz="1400" dirty="0" smtClean="0">
              <a:solidFill>
                <a:srgbClr val="474747"/>
              </a:solidFill>
              <a:latin typeface="微软雅黑"/>
              <a:ea typeface="微软雅黑"/>
            </a:endParaRPr>
          </a:p>
          <a:p>
            <a:pPr marL="342000" lvl="1" indent="-342000">
              <a:lnSpc>
                <a:spcPts val="2000"/>
              </a:lnSpc>
              <a:buClr>
                <a:srgbClr val="474747"/>
              </a:buClr>
              <a:buFont typeface="Wingdings" pitchFamily="2" charset="2"/>
              <a:buChar char="Ø"/>
              <a:defRPr/>
            </a:pPr>
            <a:r>
              <a:rPr lang="zh-CN" altLang="en-US" sz="1400" dirty="0" smtClean="0">
                <a:solidFill>
                  <a:srgbClr val="474747"/>
                </a:solidFill>
                <a:latin typeface="微软雅黑"/>
                <a:ea typeface="微软雅黑"/>
              </a:rPr>
              <a:t>本月权重车型宝来、雅阁销量权重出现小幅上升，市场份额随之增加，直接拉高了上海地区整体成交价水平。</a:t>
            </a:r>
            <a:endParaRPr lang="en-US" altLang="zh-CN" sz="1400" dirty="0" smtClean="0">
              <a:solidFill>
                <a:srgbClr val="474747"/>
              </a:solidFill>
              <a:latin typeface="微软雅黑"/>
              <a:ea typeface="微软雅黑"/>
            </a:endParaRPr>
          </a:p>
        </p:txBody>
      </p:sp>
    </p:spTree>
    <p:extLst>
      <p:ext uri="{BB962C8B-B14F-4D97-AF65-F5344CB8AC3E}">
        <p14:creationId xmlns:p14="http://schemas.microsoft.com/office/powerpoint/2010/main" val="106946857"/>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9" name="灯片编号占位符 19"/>
          <p:cNvSpPr>
            <a:spLocks noGrp="1"/>
          </p:cNvSpPr>
          <p:nvPr>
            <p:ph type="sldNum" sz="quarter" idx="12"/>
          </p:nvPr>
        </p:nvSpPr>
        <p:spPr bwMode="auto">
          <a:noFill/>
          <a:ln>
            <a:miter lim="800000"/>
            <a:headEnd/>
            <a:tailEnd/>
          </a:ln>
        </p:spPr>
        <p:txBody>
          <a:bodyPr vert="horz" wrap="square" lIns="91440" tIns="45720" rIns="91440" bIns="45720" numCol="1" anchorCtr="0" compatLnSpc="1">
            <a:prstTxWarp prst="textNoShape">
              <a:avLst/>
            </a:prstTxWarp>
          </a:bodyPr>
          <a:lstStyle/>
          <a:p>
            <a:fld id="{E5E8E29B-DBD1-4AB2-8695-0476B00DF9CD}" type="slidenum">
              <a:rPr lang="zh-CN" altLang="en-US" smtClean="0">
                <a:solidFill>
                  <a:srgbClr val="5F5F5F">
                    <a:tint val="75000"/>
                  </a:srgbClr>
                </a:solidFill>
              </a:rPr>
              <a:pPr/>
              <a:t>37</a:t>
            </a:fld>
            <a:endParaRPr lang="zh-CN" altLang="en-US" smtClean="0">
              <a:solidFill>
                <a:srgbClr val="5F5F5F">
                  <a:tint val="75000"/>
                </a:srgbClr>
              </a:solidFill>
            </a:endParaRPr>
          </a:p>
        </p:txBody>
      </p:sp>
      <p:sp>
        <p:nvSpPr>
          <p:cNvPr id="2" name="标题 1"/>
          <p:cNvSpPr>
            <a:spLocks noGrp="1"/>
          </p:cNvSpPr>
          <p:nvPr>
            <p:ph type="title" idx="4294967295"/>
          </p:nvPr>
        </p:nvSpPr>
        <p:spPr>
          <a:xfrm>
            <a:off x="1166936" y="296652"/>
            <a:ext cx="6141368" cy="432011"/>
          </a:xfrm>
          <a:prstGeom prst="rect">
            <a:avLst/>
          </a:prstGeom>
          <a:noFill/>
        </p:spPr>
        <p:txBody>
          <a:bodyPr/>
          <a:lstStyle/>
          <a:p>
            <a:pPr>
              <a:defRPr/>
            </a:pPr>
            <a:r>
              <a:rPr lang="en-US" altLang="en-US" b="1" dirty="0" smtClean="0">
                <a:solidFill>
                  <a:srgbClr val="075A77"/>
                </a:solidFill>
                <a:latin typeface="+mn-ea"/>
                <a:ea typeface="+mn-ea"/>
              </a:rPr>
              <a:t>2016 </a:t>
            </a:r>
            <a:r>
              <a:rPr lang="en-US" altLang="en-US" b="1" dirty="0">
                <a:solidFill>
                  <a:srgbClr val="075A77"/>
                </a:solidFill>
                <a:latin typeface="+mn-ea"/>
                <a:ea typeface="+mn-ea"/>
              </a:rPr>
              <a:t>GAIN</a:t>
            </a:r>
            <a:r>
              <a:rPr lang="en-US" altLang="zh-CN" b="1" dirty="0">
                <a:solidFill>
                  <a:srgbClr val="075A77"/>
                </a:solidFill>
                <a:latin typeface="+mn-ea"/>
                <a:ea typeface="+mn-ea"/>
              </a:rPr>
              <a:t>·</a:t>
            </a:r>
            <a:r>
              <a:rPr lang="zh-CN" altLang="en-US" b="1" dirty="0">
                <a:solidFill>
                  <a:srgbClr val="075A77"/>
                </a:solidFill>
                <a:latin typeface="+mn-ea"/>
                <a:ea typeface="+mn-ea"/>
              </a:rPr>
              <a:t>城市终端优惠</a:t>
            </a:r>
            <a:r>
              <a:rPr lang="en-US" altLang="en-US" b="1" dirty="0" err="1">
                <a:solidFill>
                  <a:srgbClr val="075A77"/>
                </a:solidFill>
                <a:latin typeface="+mn-ea"/>
                <a:ea typeface="+mn-ea"/>
              </a:rPr>
              <a:t>指数</a:t>
            </a:r>
            <a:r>
              <a:rPr lang="en-US" altLang="en-US" b="1" dirty="0" smtClean="0">
                <a:solidFill>
                  <a:srgbClr val="075A77"/>
                </a:solidFill>
                <a:latin typeface="+mn-ea"/>
                <a:ea typeface="+mn-ea"/>
              </a:rPr>
              <a:t>—6</a:t>
            </a:r>
            <a:r>
              <a:rPr lang="zh-CN" altLang="en-US" b="1" dirty="0" smtClean="0">
                <a:solidFill>
                  <a:srgbClr val="075A77"/>
                </a:solidFill>
                <a:latin typeface="+mn-ea"/>
                <a:ea typeface="+mn-ea"/>
              </a:rPr>
              <a:t>月</a:t>
            </a:r>
            <a:r>
              <a:rPr lang="zh-CN" altLang="en-US" b="1" dirty="0">
                <a:solidFill>
                  <a:srgbClr val="075A77"/>
                </a:solidFill>
                <a:latin typeface="+mn-ea"/>
                <a:ea typeface="+mn-ea"/>
              </a:rPr>
              <a:t>上海</a:t>
            </a:r>
          </a:p>
        </p:txBody>
      </p:sp>
      <p:sp>
        <p:nvSpPr>
          <p:cNvPr id="49" name="TextBox 48"/>
          <p:cNvSpPr txBox="1"/>
          <p:nvPr/>
        </p:nvSpPr>
        <p:spPr>
          <a:xfrm>
            <a:off x="393005" y="6310314"/>
            <a:ext cx="1319212" cy="203133"/>
          </a:xfrm>
          <a:prstGeom prst="rect">
            <a:avLst/>
          </a:prstGeom>
          <a:noFill/>
        </p:spPr>
        <p:txBody>
          <a:bodyPr>
            <a:spAutoFit/>
          </a:bodyPr>
          <a:lstStyle/>
          <a:p>
            <a:pPr>
              <a:defRPr/>
            </a:pPr>
            <a:r>
              <a:rPr lang="zh-CN" altLang="en-US" sz="900" dirty="0">
                <a:solidFill>
                  <a:prstClr val="black"/>
                </a:solidFill>
                <a:latin typeface="Calibri"/>
                <a:ea typeface="华文细黑" pitchFamily="2" charset="-122"/>
              </a:rPr>
              <a:t>注</a:t>
            </a:r>
            <a:r>
              <a:rPr lang="zh-CN" altLang="en-US" sz="900" dirty="0" smtClean="0">
                <a:solidFill>
                  <a:prstClr val="black"/>
                </a:solidFill>
                <a:latin typeface="Calibri"/>
                <a:ea typeface="华文细黑" pitchFamily="2" charset="-122"/>
              </a:rPr>
              <a:t>：基期为上年</a:t>
            </a:r>
            <a:r>
              <a:rPr lang="en-US" altLang="zh-CN" sz="900" dirty="0" smtClean="0">
                <a:solidFill>
                  <a:prstClr val="black"/>
                </a:solidFill>
                <a:latin typeface="Calibri"/>
                <a:ea typeface="华文细黑" pitchFamily="2" charset="-122"/>
              </a:rPr>
              <a:t>12</a:t>
            </a:r>
            <a:r>
              <a:rPr lang="zh-CN" altLang="en-US" sz="900" dirty="0" smtClean="0">
                <a:solidFill>
                  <a:prstClr val="black"/>
                </a:solidFill>
                <a:latin typeface="Calibri"/>
                <a:ea typeface="华文细黑" pitchFamily="2" charset="-122"/>
              </a:rPr>
              <a:t>月</a:t>
            </a:r>
            <a:endParaRPr lang="zh-CN" altLang="en-US" sz="900" dirty="0">
              <a:solidFill>
                <a:prstClr val="black"/>
              </a:solidFill>
              <a:latin typeface="Calibri"/>
              <a:ea typeface="华文细黑" pitchFamily="2" charset="-122"/>
            </a:endParaRPr>
          </a:p>
        </p:txBody>
      </p:sp>
      <p:graphicFrame>
        <p:nvGraphicFramePr>
          <p:cNvPr id="25" name="Object 4"/>
          <p:cNvGraphicFramePr>
            <a:graphicFrameLocks noChangeAspect="1"/>
          </p:cNvGraphicFramePr>
          <p:nvPr>
            <p:extLst>
              <p:ext uri="{D42A27DB-BD31-4B8C-83A1-F6EECF244321}">
                <p14:modId xmlns:p14="http://schemas.microsoft.com/office/powerpoint/2010/main" val="1125969937"/>
              </p:ext>
            </p:extLst>
          </p:nvPr>
        </p:nvGraphicFramePr>
        <p:xfrm>
          <a:off x="393005" y="3501008"/>
          <a:ext cx="7995345" cy="2881312"/>
        </p:xfrm>
        <a:graphic>
          <a:graphicData uri="http://schemas.openxmlformats.org/drawingml/2006/chart">
            <c:chart xmlns:c="http://schemas.openxmlformats.org/drawingml/2006/chart" xmlns:r="http://schemas.openxmlformats.org/officeDocument/2006/relationships" r:id="rId2"/>
          </a:graphicData>
        </a:graphic>
      </p:graphicFrame>
      <p:grpSp>
        <p:nvGrpSpPr>
          <p:cNvPr id="30" name="组合 29"/>
          <p:cNvGrpSpPr>
            <a:grpSpLocks/>
          </p:cNvGrpSpPr>
          <p:nvPr/>
        </p:nvGrpSpPr>
        <p:grpSpPr bwMode="auto">
          <a:xfrm>
            <a:off x="2411890" y="3144838"/>
            <a:ext cx="4308475" cy="399650"/>
            <a:chOff x="2330450" y="2103438"/>
            <a:chExt cx="4308475" cy="399650"/>
          </a:xfrm>
          <a:solidFill>
            <a:srgbClr val="275C9D"/>
          </a:solidFill>
        </p:grpSpPr>
        <p:sp>
          <p:nvSpPr>
            <p:cNvPr id="31"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32" name="Text Box 10"/>
            <p:cNvSpPr txBox="1">
              <a:spLocks noChangeArrowheads="1"/>
            </p:cNvSpPr>
            <p:nvPr/>
          </p:nvSpPr>
          <p:spPr bwMode="auto">
            <a:xfrm>
              <a:off x="2544763" y="2149145"/>
              <a:ext cx="3924300" cy="353943"/>
            </a:xfrm>
            <a:prstGeom prst="rect">
              <a:avLst/>
            </a:prstGeom>
            <a:noFill/>
            <a:ln w="12700" algn="ctr">
              <a:noFill/>
              <a:miter lim="800000"/>
              <a:headEnd/>
              <a:tailEnd/>
            </a:ln>
          </p:spPr>
          <p:txBody>
            <a:bodyPr>
              <a:spAutoFit/>
            </a:bodyPr>
            <a:lstStyle/>
            <a:p>
              <a:pP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smtClean="0">
                  <a:solidFill>
                    <a:srgbClr val="FFFFFF"/>
                  </a:solidFill>
                  <a:ea typeface="华文细黑" pitchFamily="2" charset="-122"/>
                </a:rPr>
                <a:t>月度终端优惠指数</a:t>
              </a:r>
              <a:r>
                <a:rPr lang="en-US" altLang="zh-CN" sz="1700" b="1" kern="0" dirty="0" smtClean="0">
                  <a:solidFill>
                    <a:srgbClr val="FFFFFF"/>
                  </a:solidFill>
                  <a:ea typeface="华文细黑" pitchFamily="2" charset="-122"/>
                </a:rPr>
                <a:t>-</a:t>
              </a:r>
              <a:r>
                <a:rPr lang="zh-CN" altLang="en-US" sz="1700" b="1" kern="0" dirty="0" smtClean="0">
                  <a:solidFill>
                    <a:srgbClr val="FFFFFF"/>
                  </a:solidFill>
                  <a:ea typeface="华文细黑" pitchFamily="2" charset="-122"/>
                </a:rPr>
                <a:t>上海</a:t>
              </a:r>
              <a:endParaRPr lang="zh-HK" altLang="en-US" sz="1700" b="1" kern="0" dirty="0">
                <a:solidFill>
                  <a:srgbClr val="FFFFFF"/>
                </a:solidFill>
                <a:ea typeface="华文细黑" pitchFamily="2" charset="-122"/>
              </a:endParaRPr>
            </a:p>
          </p:txBody>
        </p:sp>
      </p:grpSp>
      <p:sp>
        <p:nvSpPr>
          <p:cNvPr id="33" name="AutoShape 66"/>
          <p:cNvSpPr>
            <a:spLocks noChangeArrowheads="1"/>
          </p:cNvSpPr>
          <p:nvPr/>
        </p:nvSpPr>
        <p:spPr bwMode="auto">
          <a:xfrm>
            <a:off x="8320980" y="4102993"/>
            <a:ext cx="250825" cy="900112"/>
          </a:xfrm>
          <a:prstGeom prst="upArrow">
            <a:avLst>
              <a:gd name="adj1" fmla="val 50000"/>
              <a:gd name="adj2" fmla="val 89715"/>
            </a:avLst>
          </a:prstGeom>
          <a:solidFill>
            <a:srgbClr val="BFBFBF"/>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defRPr/>
            </a:pPr>
            <a:endParaRPr lang="zh-CN" altLang="en-US">
              <a:solidFill>
                <a:prstClr val="black"/>
              </a:solidFill>
              <a:ea typeface="华文细黑" pitchFamily="2" charset="-122"/>
            </a:endParaRPr>
          </a:p>
        </p:txBody>
      </p:sp>
      <p:sp>
        <p:nvSpPr>
          <p:cNvPr id="34" name="AutoShape 67"/>
          <p:cNvSpPr>
            <a:spLocks noChangeArrowheads="1"/>
          </p:cNvSpPr>
          <p:nvPr/>
        </p:nvSpPr>
        <p:spPr bwMode="auto">
          <a:xfrm rot="10800000">
            <a:off x="8320980" y="5220593"/>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defRPr/>
            </a:pPr>
            <a:endParaRPr lang="zh-CN" altLang="en-US">
              <a:solidFill>
                <a:prstClr val="black"/>
              </a:solidFill>
              <a:ea typeface="华文细黑" pitchFamily="2" charset="-122"/>
            </a:endParaRPr>
          </a:p>
        </p:txBody>
      </p:sp>
      <p:sp>
        <p:nvSpPr>
          <p:cNvPr id="36" name="Text Box 68"/>
          <p:cNvSpPr txBox="1">
            <a:spLocks noChangeArrowheads="1"/>
          </p:cNvSpPr>
          <p:nvPr/>
        </p:nvSpPr>
        <p:spPr bwMode="auto">
          <a:xfrm>
            <a:off x="8532117" y="4060130"/>
            <a:ext cx="334963" cy="947738"/>
          </a:xfrm>
          <a:prstGeom prst="rect">
            <a:avLst/>
          </a:prstGeom>
          <a:noFill/>
          <a:ln w="12700" algn="ctr">
            <a:noFill/>
            <a:miter lim="800000"/>
            <a:headEnd/>
            <a:tailEnd/>
          </a:ln>
        </p:spPr>
        <p:txBody>
          <a:bodyPr vert="eaVert">
            <a:spAutoFit/>
          </a:bodyPr>
          <a:lstStyle/>
          <a:p>
            <a:pPr>
              <a:spcBef>
                <a:spcPct val="50000"/>
              </a:spcBef>
              <a:defRPr/>
            </a:pPr>
            <a:r>
              <a:rPr lang="zh-CN" altLang="en-US" sz="1200" b="1" dirty="0">
                <a:solidFill>
                  <a:prstClr val="black"/>
                </a:solidFill>
                <a:latin typeface="Calibri"/>
                <a:ea typeface="华文细黑" pitchFamily="2" charset="-122"/>
              </a:rPr>
              <a:t>优惠减少</a:t>
            </a:r>
          </a:p>
        </p:txBody>
      </p:sp>
      <p:sp>
        <p:nvSpPr>
          <p:cNvPr id="37" name="Text Box 69"/>
          <p:cNvSpPr txBox="1">
            <a:spLocks noChangeArrowheads="1"/>
          </p:cNvSpPr>
          <p:nvPr/>
        </p:nvSpPr>
        <p:spPr bwMode="auto">
          <a:xfrm>
            <a:off x="8528942" y="5065018"/>
            <a:ext cx="334963" cy="1109662"/>
          </a:xfrm>
          <a:prstGeom prst="rect">
            <a:avLst/>
          </a:prstGeom>
          <a:noFill/>
          <a:ln w="12700" algn="ctr">
            <a:noFill/>
            <a:miter lim="800000"/>
            <a:headEnd/>
            <a:tailEnd/>
          </a:ln>
        </p:spPr>
        <p:txBody>
          <a:bodyPr vert="eaVert">
            <a:spAutoFit/>
          </a:bodyPr>
          <a:lstStyle/>
          <a:p>
            <a:pPr>
              <a:spcBef>
                <a:spcPct val="50000"/>
              </a:spcBef>
              <a:defRPr/>
            </a:pPr>
            <a:r>
              <a:rPr lang="zh-CN" altLang="en-US" sz="1200" b="1" dirty="0">
                <a:solidFill>
                  <a:prstClr val="black"/>
                </a:solidFill>
                <a:latin typeface="Calibri"/>
                <a:ea typeface="华文细黑" pitchFamily="2" charset="-122"/>
              </a:rPr>
              <a:t>优惠增加</a:t>
            </a:r>
          </a:p>
        </p:txBody>
      </p:sp>
      <p:sp>
        <p:nvSpPr>
          <p:cNvPr id="14" name="内容占位符 2"/>
          <p:cNvSpPr txBox="1">
            <a:spLocks/>
          </p:cNvSpPr>
          <p:nvPr/>
        </p:nvSpPr>
        <p:spPr>
          <a:xfrm>
            <a:off x="395039" y="833438"/>
            <a:ext cx="8353425" cy="2308225"/>
          </a:xfrm>
          <a:prstGeom prst="rect">
            <a:avLst/>
          </a:prstGeom>
        </p:spPr>
        <p:txBody>
          <a:bodyPr vert="horz" lIns="91440" tIns="45720" rIns="91440" bIns="45720" rtlCol="0">
            <a:noAutofit/>
          </a:bodyPr>
          <a:lstStyle>
            <a:lvl1pPr marL="449263" indent="-363538" algn="just" defTabSz="914400" rtl="0" eaLnBrk="1" latinLnBrk="0" hangingPunct="1">
              <a:lnSpc>
                <a:spcPct val="110000"/>
              </a:lnSpc>
              <a:spcBef>
                <a:spcPts val="1800"/>
              </a:spcBef>
              <a:spcAft>
                <a:spcPts val="0"/>
              </a:spcAft>
              <a:buClr>
                <a:schemeClr val="accent1"/>
              </a:buClr>
              <a:buSzPct val="70000"/>
              <a:buFont typeface="Wingdings" panose="05000000000000000000" pitchFamily="2" charset="2"/>
              <a:buChar char=""/>
              <a:defRPr sz="2000" kern="1200" baseline="0">
                <a:solidFill>
                  <a:schemeClr val="accent1"/>
                </a:solidFill>
                <a:latin typeface="Arial" panose="020B0604020202020204" pitchFamily="34" charset="0"/>
                <a:ea typeface="微软雅黑" panose="020B0503020204020204" pitchFamily="34" charset="-122"/>
                <a:cs typeface="+mn-cs"/>
              </a:defRPr>
            </a:lvl1pPr>
            <a:lvl2pPr marL="449263" indent="-449263" algn="just" defTabSz="914400" rtl="0" eaLnBrk="1" latinLnBrk="0" hangingPunct="1">
              <a:lnSpc>
                <a:spcPct val="130000"/>
              </a:lnSpc>
              <a:spcBef>
                <a:spcPts val="0"/>
              </a:spcBef>
              <a:spcAft>
                <a:spcPts val="600"/>
              </a:spcAft>
              <a:buClr>
                <a:schemeClr val="accent2">
                  <a:lumMod val="60000"/>
                  <a:lumOff val="40000"/>
                </a:schemeClr>
              </a:buClr>
              <a:buFont typeface="幼圆" panose="02010509060101010101" pitchFamily="49" charset="-122"/>
              <a:buChar char=" "/>
              <a:defRPr sz="1600" kern="1200" baseline="0">
                <a:solidFill>
                  <a:srgbClr val="7D7D7D"/>
                </a:solidFill>
                <a:latin typeface="幼圆" panose="02010509060101010101" pitchFamily="49" charset="-122"/>
                <a:ea typeface="幼圆" panose="02010509060101010101" pitchFamily="49" charset="-122"/>
                <a:cs typeface="+mn-cs"/>
              </a:defRPr>
            </a:lvl2pPr>
            <a:lvl3pPr marL="914400" indent="0" algn="l" defTabSz="914400" rtl="0" eaLnBrk="1" latinLnBrk="0" hangingPunct="1">
              <a:lnSpc>
                <a:spcPct val="90000"/>
              </a:lnSpc>
              <a:spcBef>
                <a:spcPts val="500"/>
              </a:spcBef>
              <a:buFont typeface="Arial" panose="020B0604020202020204" pitchFamily="34" charset="0"/>
              <a:buNone/>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800"/>
              </a:lnSpc>
              <a:spcBef>
                <a:spcPts val="0"/>
              </a:spcBef>
              <a:spcAft>
                <a:spcPts val="600"/>
              </a:spcAft>
              <a:buClr>
                <a:srgbClr val="275C9D"/>
              </a:buClr>
              <a:buSzPct val="100000"/>
              <a:buFont typeface="Wingdings" panose="05000000000000000000" pitchFamily="2" charset="2"/>
              <a:buChar char="n"/>
              <a:defRPr/>
            </a:pPr>
            <a:r>
              <a:rPr lang="en-US" altLang="zh-CN" sz="1600" b="1" dirty="0" smtClean="0">
                <a:solidFill>
                  <a:srgbClr val="5F5F5F"/>
                </a:solidFill>
                <a:latin typeface="微软雅黑"/>
                <a:ea typeface="微软雅黑"/>
              </a:rPr>
              <a:t>2016 GAIN·6</a:t>
            </a:r>
            <a:r>
              <a:rPr lang="zh-CN" altLang="en-US" sz="1600" b="1" dirty="0" smtClean="0">
                <a:solidFill>
                  <a:srgbClr val="5F5F5F"/>
                </a:solidFill>
                <a:latin typeface="微软雅黑"/>
                <a:ea typeface="微软雅黑"/>
              </a:rPr>
              <a:t>月上海终端优惠指数为</a:t>
            </a:r>
            <a:r>
              <a:rPr lang="en-US" altLang="zh-CN" sz="1600" b="1" dirty="0" smtClean="0">
                <a:solidFill>
                  <a:srgbClr val="5F5F5F"/>
                </a:solidFill>
                <a:latin typeface="微软雅黑"/>
                <a:ea typeface="微软雅黑"/>
              </a:rPr>
              <a:t>-1.17</a:t>
            </a:r>
            <a:r>
              <a:rPr lang="zh-CN" altLang="en-US" sz="1600" b="1" dirty="0" smtClean="0">
                <a:solidFill>
                  <a:srgbClr val="5F5F5F"/>
                </a:solidFill>
                <a:latin typeface="微软雅黑"/>
                <a:ea typeface="微软雅黑"/>
              </a:rPr>
              <a:t>，环比下降</a:t>
            </a:r>
            <a:r>
              <a:rPr lang="en-US" altLang="zh-CN" sz="1600" b="1" dirty="0" smtClean="0">
                <a:solidFill>
                  <a:srgbClr val="5F5F5F"/>
                </a:solidFill>
                <a:latin typeface="微软雅黑"/>
                <a:ea typeface="微软雅黑"/>
              </a:rPr>
              <a:t>6.0%</a:t>
            </a:r>
            <a:r>
              <a:rPr lang="zh-CN" altLang="en-US" sz="1600" b="1" dirty="0" smtClean="0">
                <a:solidFill>
                  <a:srgbClr val="5F5F5F"/>
                </a:solidFill>
                <a:latin typeface="微软雅黑"/>
                <a:ea typeface="微软雅黑"/>
              </a:rPr>
              <a:t>，终端优惠增加</a:t>
            </a:r>
            <a:r>
              <a:rPr lang="en-US" altLang="zh-CN" sz="1600" b="1" dirty="0" smtClean="0">
                <a:solidFill>
                  <a:srgbClr val="5F5F5F"/>
                </a:solidFill>
                <a:latin typeface="微软雅黑"/>
                <a:ea typeface="微软雅黑"/>
              </a:rPr>
              <a:t>1114</a:t>
            </a:r>
            <a:r>
              <a:rPr lang="zh-CN" altLang="en-US" sz="1600" b="1" dirty="0" smtClean="0">
                <a:solidFill>
                  <a:srgbClr val="5F5F5F"/>
                </a:solidFill>
                <a:latin typeface="微软雅黑"/>
                <a:ea typeface="微软雅黑"/>
              </a:rPr>
              <a:t>元。</a:t>
            </a:r>
          </a:p>
          <a:p>
            <a:pPr marL="342000" lvl="1" indent="-342000">
              <a:lnSpc>
                <a:spcPts val="2000"/>
              </a:lnSpc>
              <a:buClr>
                <a:srgbClr val="474747"/>
              </a:buClr>
              <a:buFont typeface="Wingdings" pitchFamily="2" charset="2"/>
              <a:buChar char="Ø"/>
              <a:defRPr/>
            </a:pPr>
            <a:r>
              <a:rPr lang="zh-CN" altLang="en-US" sz="1400" dirty="0" smtClean="0">
                <a:solidFill>
                  <a:srgbClr val="474747"/>
                </a:solidFill>
                <a:latin typeface="微软雅黑"/>
                <a:ea typeface="微软雅黑"/>
              </a:rPr>
              <a:t>本月上海地区优惠略有增加，对整体影响较大的有</a:t>
            </a:r>
            <a:r>
              <a:rPr lang="en-US" altLang="zh-CN" sz="1400" dirty="0" smtClean="0">
                <a:solidFill>
                  <a:srgbClr val="474747"/>
                </a:solidFill>
                <a:latin typeface="微软雅黑"/>
                <a:ea typeface="微软雅黑"/>
              </a:rPr>
              <a:t>A</a:t>
            </a:r>
            <a:r>
              <a:rPr lang="zh-CN" altLang="en-US" sz="1400" dirty="0" smtClean="0">
                <a:solidFill>
                  <a:srgbClr val="474747"/>
                </a:solidFill>
                <a:latin typeface="微软雅黑"/>
                <a:ea typeface="微软雅黑"/>
              </a:rPr>
              <a:t>级和</a:t>
            </a:r>
            <a:r>
              <a:rPr lang="en-US" altLang="zh-CN" sz="1400" dirty="0" smtClean="0">
                <a:solidFill>
                  <a:srgbClr val="474747"/>
                </a:solidFill>
                <a:latin typeface="微软雅黑"/>
                <a:ea typeface="微软雅黑"/>
              </a:rPr>
              <a:t>C</a:t>
            </a:r>
            <a:r>
              <a:rPr lang="zh-CN" altLang="en-US" sz="1400" dirty="0" smtClean="0">
                <a:solidFill>
                  <a:srgbClr val="474747"/>
                </a:solidFill>
                <a:latin typeface="微软雅黑"/>
              </a:rPr>
              <a:t>级</a:t>
            </a:r>
            <a:r>
              <a:rPr lang="zh-CN" altLang="en-US" sz="1400" dirty="0" smtClean="0">
                <a:solidFill>
                  <a:srgbClr val="474747"/>
                </a:solidFill>
                <a:latin typeface="微软雅黑"/>
                <a:ea typeface="微软雅黑"/>
              </a:rPr>
              <a:t>市场 。</a:t>
            </a:r>
            <a:endParaRPr lang="en-US" altLang="zh-CN" sz="1400" dirty="0" smtClean="0">
              <a:solidFill>
                <a:srgbClr val="474747"/>
              </a:solidFill>
              <a:latin typeface="微软雅黑"/>
              <a:ea typeface="微软雅黑"/>
            </a:endParaRPr>
          </a:p>
          <a:p>
            <a:pPr marL="342000" lvl="1" indent="-342000">
              <a:lnSpc>
                <a:spcPts val="2000"/>
              </a:lnSpc>
              <a:buClr>
                <a:srgbClr val="474747"/>
              </a:buClr>
              <a:buFont typeface="Wingdings" pitchFamily="2" charset="2"/>
              <a:buChar char="Ø"/>
              <a:defRPr/>
            </a:pPr>
            <a:r>
              <a:rPr lang="zh-CN" altLang="en-US" sz="1400" dirty="0" smtClean="0">
                <a:solidFill>
                  <a:srgbClr val="474747"/>
                </a:solidFill>
                <a:latin typeface="微软雅黑"/>
                <a:ea typeface="微软雅黑"/>
              </a:rPr>
              <a:t>本月权重车型宝来、轩逸、宝马</a:t>
            </a:r>
            <a:r>
              <a:rPr lang="en-US" altLang="zh-CN" sz="1400" dirty="0" smtClean="0">
                <a:solidFill>
                  <a:srgbClr val="474747"/>
                </a:solidFill>
                <a:latin typeface="微软雅黑"/>
                <a:ea typeface="微软雅黑"/>
              </a:rPr>
              <a:t>5</a:t>
            </a:r>
            <a:r>
              <a:rPr lang="zh-CN" altLang="en-US" sz="1400" dirty="0" smtClean="0">
                <a:solidFill>
                  <a:srgbClr val="474747"/>
                </a:solidFill>
                <a:latin typeface="微软雅黑"/>
                <a:ea typeface="微软雅黑"/>
              </a:rPr>
              <a:t>系</a:t>
            </a:r>
            <a:r>
              <a:rPr lang="en-US" altLang="zh-CN" sz="1400" dirty="0" smtClean="0">
                <a:solidFill>
                  <a:srgbClr val="474747"/>
                </a:solidFill>
                <a:latin typeface="微软雅黑"/>
                <a:ea typeface="微软雅黑"/>
              </a:rPr>
              <a:t>L</a:t>
            </a:r>
            <a:r>
              <a:rPr lang="zh-CN" altLang="en-US" sz="1400" dirty="0" smtClean="0">
                <a:solidFill>
                  <a:srgbClr val="474747"/>
                </a:solidFill>
                <a:latin typeface="微软雅黑"/>
                <a:ea typeface="微软雅黑"/>
              </a:rPr>
              <a:t>在级别内销量权重小幅提升，份额上涨，带动整体优惠上升。</a:t>
            </a:r>
            <a:endParaRPr lang="en-US" altLang="zh-CN" sz="1400" dirty="0" smtClean="0">
              <a:solidFill>
                <a:srgbClr val="474747"/>
              </a:solidFill>
              <a:latin typeface="微软雅黑"/>
              <a:ea typeface="微软雅黑"/>
            </a:endParaRPr>
          </a:p>
          <a:p>
            <a:pPr marL="342000" lvl="1" indent="-342000">
              <a:lnSpc>
                <a:spcPts val="2000"/>
              </a:lnSpc>
              <a:buClr>
                <a:srgbClr val="474747"/>
              </a:buClr>
              <a:buFont typeface="Wingdings" pitchFamily="2" charset="2"/>
              <a:buChar char="Ø"/>
              <a:defRPr/>
            </a:pPr>
            <a:r>
              <a:rPr lang="zh-CN" altLang="en-US" sz="1400" dirty="0">
                <a:solidFill>
                  <a:srgbClr val="474747"/>
                </a:solidFill>
                <a:latin typeface="微软雅黑"/>
                <a:ea typeface="微软雅黑"/>
              </a:rPr>
              <a:t>上海市</a:t>
            </a:r>
            <a:r>
              <a:rPr lang="en-US" altLang="zh-CN" sz="1400" dirty="0">
                <a:solidFill>
                  <a:srgbClr val="474747"/>
                </a:solidFill>
                <a:latin typeface="微软雅黑"/>
                <a:ea typeface="微软雅黑"/>
              </a:rPr>
              <a:t>2016</a:t>
            </a:r>
            <a:r>
              <a:rPr lang="zh-CN" altLang="en-US" sz="1400" dirty="0">
                <a:solidFill>
                  <a:srgbClr val="474747"/>
                </a:solidFill>
                <a:latin typeface="微软雅黑"/>
                <a:ea typeface="微软雅黑"/>
              </a:rPr>
              <a:t>年新的新能源汽车补贴政策给市场竞争环境带来了新的变化</a:t>
            </a:r>
            <a:r>
              <a:rPr lang="zh-CN" altLang="en-US" sz="1400" dirty="0" smtClean="0">
                <a:solidFill>
                  <a:srgbClr val="474747"/>
                </a:solidFill>
                <a:latin typeface="微软雅黑"/>
                <a:ea typeface="微软雅黑"/>
              </a:rPr>
              <a:t>，这势必</a:t>
            </a:r>
            <a:r>
              <a:rPr lang="zh-CN" altLang="en-US" sz="1400" dirty="0">
                <a:solidFill>
                  <a:srgbClr val="474747"/>
                </a:solidFill>
                <a:latin typeface="微软雅黑"/>
                <a:ea typeface="微软雅黑"/>
              </a:rPr>
              <a:t>会</a:t>
            </a:r>
            <a:r>
              <a:rPr lang="zh-CN" altLang="en-US" sz="1400" dirty="0" smtClean="0">
                <a:solidFill>
                  <a:srgbClr val="474747"/>
                </a:solidFill>
                <a:latin typeface="微软雅黑"/>
                <a:ea typeface="微软雅黑"/>
              </a:rPr>
              <a:t>对上海整体市场带来一定的影响。</a:t>
            </a:r>
            <a:endParaRPr lang="en-US" altLang="zh-CN" sz="1400" dirty="0">
              <a:solidFill>
                <a:srgbClr val="474747"/>
              </a:solidFill>
              <a:latin typeface="微软雅黑"/>
              <a:ea typeface="微软雅黑"/>
            </a:endParaRPr>
          </a:p>
        </p:txBody>
      </p:sp>
    </p:spTree>
    <p:extLst>
      <p:ext uri="{BB962C8B-B14F-4D97-AF65-F5344CB8AC3E}">
        <p14:creationId xmlns:p14="http://schemas.microsoft.com/office/powerpoint/2010/main" val="548874292"/>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43" name="灯片编号占位符 19"/>
          <p:cNvSpPr>
            <a:spLocks noGrp="1"/>
          </p:cNvSpPr>
          <p:nvPr>
            <p:ph type="sldNum" sz="quarter" idx="12"/>
          </p:nvPr>
        </p:nvSpPr>
        <p:spPr bwMode="auto">
          <a:noFill/>
          <a:ln>
            <a:miter lim="800000"/>
            <a:headEnd/>
            <a:tailEnd/>
          </a:ln>
        </p:spPr>
        <p:txBody>
          <a:bodyPr vert="horz" wrap="square" lIns="91440" tIns="45720" rIns="91440" bIns="45720" numCol="1" anchorCtr="0" compatLnSpc="1">
            <a:prstTxWarp prst="textNoShape">
              <a:avLst/>
            </a:prstTxWarp>
          </a:bodyPr>
          <a:lstStyle/>
          <a:p>
            <a:fld id="{22B73B6C-A21E-48A9-BAF4-DD1184CA9DF4}" type="slidenum">
              <a:rPr lang="zh-CN" altLang="en-US" smtClean="0">
                <a:solidFill>
                  <a:srgbClr val="5F5F5F">
                    <a:tint val="75000"/>
                  </a:srgbClr>
                </a:solidFill>
              </a:rPr>
              <a:pPr/>
              <a:t>38</a:t>
            </a:fld>
            <a:endParaRPr lang="zh-CN" altLang="en-US" dirty="0" smtClean="0">
              <a:solidFill>
                <a:srgbClr val="5F5F5F">
                  <a:tint val="75000"/>
                </a:srgbClr>
              </a:solidFill>
            </a:endParaRPr>
          </a:p>
        </p:txBody>
      </p:sp>
      <p:sp>
        <p:nvSpPr>
          <p:cNvPr id="2" name="标题 1"/>
          <p:cNvSpPr>
            <a:spLocks noGrp="1"/>
          </p:cNvSpPr>
          <p:nvPr>
            <p:ph type="title" idx="4294967295"/>
          </p:nvPr>
        </p:nvSpPr>
        <p:spPr>
          <a:xfrm>
            <a:off x="1202940" y="296652"/>
            <a:ext cx="5133256" cy="432011"/>
          </a:xfrm>
          <a:prstGeom prst="rect">
            <a:avLst/>
          </a:prstGeom>
          <a:noFill/>
        </p:spPr>
        <p:txBody>
          <a:bodyPr/>
          <a:lstStyle/>
          <a:p>
            <a:pPr>
              <a:defRPr/>
            </a:pPr>
            <a:r>
              <a:rPr lang="en-US" altLang="en-US" b="1" dirty="0" smtClean="0">
                <a:solidFill>
                  <a:srgbClr val="075A77"/>
                </a:solidFill>
                <a:latin typeface="+mn-ea"/>
                <a:ea typeface="+mn-ea"/>
              </a:rPr>
              <a:t>2016 </a:t>
            </a:r>
            <a:r>
              <a:rPr lang="en-US" altLang="en-US" b="1" dirty="0">
                <a:solidFill>
                  <a:srgbClr val="075A77"/>
                </a:solidFill>
                <a:latin typeface="+mn-ea"/>
                <a:ea typeface="+mn-ea"/>
              </a:rPr>
              <a:t>GAIN</a:t>
            </a:r>
            <a:r>
              <a:rPr lang="en-US" altLang="zh-CN" b="1" dirty="0">
                <a:solidFill>
                  <a:srgbClr val="075A77"/>
                </a:solidFill>
                <a:latin typeface="+mn-ea"/>
                <a:ea typeface="+mn-ea"/>
              </a:rPr>
              <a:t>·</a:t>
            </a:r>
            <a:r>
              <a:rPr lang="zh-CN" altLang="en-US" b="1" dirty="0">
                <a:solidFill>
                  <a:srgbClr val="075A77"/>
                </a:solidFill>
                <a:latin typeface="+mn-ea"/>
                <a:ea typeface="+mn-ea"/>
              </a:rPr>
              <a:t>城市价格变化指数</a:t>
            </a:r>
            <a:r>
              <a:rPr lang="en-US" altLang="en-US" b="1" dirty="0" smtClean="0">
                <a:solidFill>
                  <a:srgbClr val="075A77"/>
                </a:solidFill>
                <a:latin typeface="+mn-ea"/>
                <a:ea typeface="+mn-ea"/>
              </a:rPr>
              <a:t>—6</a:t>
            </a:r>
            <a:r>
              <a:rPr lang="zh-CN" altLang="en-US" b="1" dirty="0" smtClean="0">
                <a:solidFill>
                  <a:srgbClr val="075A77"/>
                </a:solidFill>
                <a:latin typeface="+mn-ea"/>
                <a:ea typeface="+mn-ea"/>
              </a:rPr>
              <a:t>月</a:t>
            </a:r>
            <a:r>
              <a:rPr lang="zh-CN" altLang="en-US" b="1" dirty="0">
                <a:solidFill>
                  <a:srgbClr val="075A77"/>
                </a:solidFill>
                <a:latin typeface="+mn-ea"/>
                <a:ea typeface="+mn-ea"/>
              </a:rPr>
              <a:t>北京</a:t>
            </a:r>
          </a:p>
        </p:txBody>
      </p:sp>
      <p:sp>
        <p:nvSpPr>
          <p:cNvPr id="45" name="TextBox 44"/>
          <p:cNvSpPr txBox="1"/>
          <p:nvPr/>
        </p:nvSpPr>
        <p:spPr>
          <a:xfrm>
            <a:off x="395288" y="6310314"/>
            <a:ext cx="1319212" cy="203133"/>
          </a:xfrm>
          <a:prstGeom prst="rect">
            <a:avLst/>
          </a:prstGeom>
          <a:noFill/>
        </p:spPr>
        <p:txBody>
          <a:bodyPr>
            <a:spAutoFit/>
          </a:bodyPr>
          <a:lstStyle/>
          <a:p>
            <a:pPr>
              <a:defRPr/>
            </a:pPr>
            <a:r>
              <a:rPr lang="zh-CN" altLang="en-US" sz="900" dirty="0">
                <a:solidFill>
                  <a:prstClr val="black"/>
                </a:solidFill>
                <a:latin typeface="Calibri"/>
                <a:ea typeface="华文细黑" pitchFamily="2" charset="-122"/>
              </a:rPr>
              <a:t>注</a:t>
            </a:r>
            <a:r>
              <a:rPr lang="zh-CN" altLang="en-US" sz="900" dirty="0" smtClean="0">
                <a:solidFill>
                  <a:prstClr val="black"/>
                </a:solidFill>
                <a:latin typeface="Calibri"/>
                <a:ea typeface="华文细黑" pitchFamily="2" charset="-122"/>
              </a:rPr>
              <a:t>：基期为上年</a:t>
            </a:r>
            <a:r>
              <a:rPr lang="en-US" altLang="zh-CN" sz="900" dirty="0" smtClean="0">
                <a:solidFill>
                  <a:prstClr val="black"/>
                </a:solidFill>
                <a:latin typeface="Calibri"/>
                <a:ea typeface="华文细黑" pitchFamily="2" charset="-122"/>
              </a:rPr>
              <a:t>12</a:t>
            </a:r>
            <a:r>
              <a:rPr lang="zh-CN" altLang="en-US" sz="900" dirty="0" smtClean="0">
                <a:solidFill>
                  <a:prstClr val="black"/>
                </a:solidFill>
                <a:latin typeface="Calibri"/>
                <a:ea typeface="华文细黑" pitchFamily="2" charset="-122"/>
              </a:rPr>
              <a:t>月</a:t>
            </a:r>
            <a:endParaRPr lang="zh-CN" altLang="en-US" sz="900" dirty="0">
              <a:solidFill>
                <a:prstClr val="black"/>
              </a:solidFill>
              <a:latin typeface="Calibri"/>
              <a:ea typeface="华文细黑" pitchFamily="2" charset="-122"/>
            </a:endParaRPr>
          </a:p>
        </p:txBody>
      </p:sp>
      <p:graphicFrame>
        <p:nvGraphicFramePr>
          <p:cNvPr id="21" name="Object 4"/>
          <p:cNvGraphicFramePr>
            <a:graphicFrameLocks noChangeAspect="1"/>
          </p:cNvGraphicFramePr>
          <p:nvPr>
            <p:extLst>
              <p:ext uri="{D42A27DB-BD31-4B8C-83A1-F6EECF244321}">
                <p14:modId xmlns:p14="http://schemas.microsoft.com/office/powerpoint/2010/main" val="1418588002"/>
              </p:ext>
            </p:extLst>
          </p:nvPr>
        </p:nvGraphicFramePr>
        <p:xfrm>
          <a:off x="382588" y="3500439"/>
          <a:ext cx="8064500" cy="2881312"/>
        </p:xfrm>
        <a:graphic>
          <a:graphicData uri="http://schemas.openxmlformats.org/drawingml/2006/chart">
            <c:chart xmlns:c="http://schemas.openxmlformats.org/drawingml/2006/chart" xmlns:r="http://schemas.openxmlformats.org/officeDocument/2006/relationships" r:id="rId3"/>
          </a:graphicData>
        </a:graphic>
      </p:graphicFrame>
      <p:grpSp>
        <p:nvGrpSpPr>
          <p:cNvPr id="30" name="组合 29"/>
          <p:cNvGrpSpPr>
            <a:grpSpLocks/>
          </p:cNvGrpSpPr>
          <p:nvPr/>
        </p:nvGrpSpPr>
        <p:grpSpPr bwMode="auto">
          <a:xfrm>
            <a:off x="2411890" y="3144838"/>
            <a:ext cx="4308475" cy="399650"/>
            <a:chOff x="2330450" y="2103438"/>
            <a:chExt cx="4308475" cy="399650"/>
          </a:xfrm>
          <a:solidFill>
            <a:srgbClr val="275C9D"/>
          </a:solidFill>
        </p:grpSpPr>
        <p:sp>
          <p:nvSpPr>
            <p:cNvPr id="31"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32" name="Text Box 10"/>
            <p:cNvSpPr txBox="1">
              <a:spLocks noChangeArrowheads="1"/>
            </p:cNvSpPr>
            <p:nvPr/>
          </p:nvSpPr>
          <p:spPr bwMode="auto">
            <a:xfrm>
              <a:off x="2544763" y="2149145"/>
              <a:ext cx="3924300" cy="353943"/>
            </a:xfrm>
            <a:prstGeom prst="rect">
              <a:avLst/>
            </a:prstGeom>
            <a:noFill/>
            <a:ln w="12700" algn="ctr">
              <a:noFill/>
              <a:miter lim="800000"/>
              <a:headEnd/>
              <a:tailEnd/>
            </a:ln>
          </p:spPr>
          <p:txBody>
            <a:bodyPr>
              <a:spAutoFit/>
            </a:bodyPr>
            <a:lstStyle/>
            <a:p>
              <a:pP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smtClean="0">
                  <a:solidFill>
                    <a:srgbClr val="FFFFFF"/>
                  </a:solidFill>
                  <a:ea typeface="华文细黑" pitchFamily="2" charset="-122"/>
                </a:rPr>
                <a:t>月度价格变化指数</a:t>
              </a:r>
              <a:r>
                <a:rPr lang="en-US" altLang="zh-CN" sz="1700" b="1" kern="0" dirty="0" smtClean="0">
                  <a:solidFill>
                    <a:srgbClr val="FFFFFF"/>
                  </a:solidFill>
                  <a:ea typeface="华文细黑" pitchFamily="2" charset="-122"/>
                </a:rPr>
                <a:t>-</a:t>
              </a:r>
              <a:r>
                <a:rPr lang="zh-CN" altLang="en-US" sz="1700" b="1" kern="0" dirty="0" smtClean="0">
                  <a:solidFill>
                    <a:srgbClr val="FFFFFF"/>
                  </a:solidFill>
                  <a:ea typeface="华文细黑" pitchFamily="2" charset="-122"/>
                </a:rPr>
                <a:t>北京</a:t>
              </a:r>
              <a:endParaRPr lang="zh-HK" altLang="en-US" sz="1700" b="1" kern="0" dirty="0">
                <a:solidFill>
                  <a:srgbClr val="FFFFFF"/>
                </a:solidFill>
                <a:ea typeface="华文细黑" pitchFamily="2" charset="-122"/>
              </a:endParaRPr>
            </a:p>
          </p:txBody>
        </p:sp>
      </p:grpSp>
      <p:sp>
        <p:nvSpPr>
          <p:cNvPr id="34" name="AutoShape 66"/>
          <p:cNvSpPr>
            <a:spLocks noChangeArrowheads="1"/>
          </p:cNvSpPr>
          <p:nvPr/>
        </p:nvSpPr>
        <p:spPr bwMode="auto">
          <a:xfrm>
            <a:off x="8323263" y="4093617"/>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defRPr/>
            </a:pPr>
            <a:endParaRPr lang="zh-CN" altLang="en-US">
              <a:solidFill>
                <a:prstClr val="black"/>
              </a:solidFill>
              <a:ea typeface="华文细黑" pitchFamily="2" charset="-122"/>
            </a:endParaRPr>
          </a:p>
        </p:txBody>
      </p:sp>
      <p:sp>
        <p:nvSpPr>
          <p:cNvPr id="36" name="AutoShape 67"/>
          <p:cNvSpPr>
            <a:spLocks noChangeArrowheads="1"/>
          </p:cNvSpPr>
          <p:nvPr/>
        </p:nvSpPr>
        <p:spPr bwMode="auto">
          <a:xfrm rot="10800000">
            <a:off x="8323263" y="5211217"/>
            <a:ext cx="250825" cy="900112"/>
          </a:xfrm>
          <a:prstGeom prst="upArrow">
            <a:avLst>
              <a:gd name="adj1" fmla="val 50000"/>
              <a:gd name="adj2" fmla="val 89715"/>
            </a:avLst>
          </a:prstGeom>
          <a:solidFill>
            <a:srgbClr val="BFBFBF"/>
          </a:solidFill>
          <a:ln>
            <a:solidFill>
              <a:srgbClr val="BFBFBF"/>
            </a:solid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defRPr/>
            </a:pPr>
            <a:endParaRPr lang="zh-CN" altLang="en-US">
              <a:solidFill>
                <a:prstClr val="black"/>
              </a:solidFill>
              <a:ea typeface="华文细黑" pitchFamily="2" charset="-122"/>
            </a:endParaRPr>
          </a:p>
        </p:txBody>
      </p:sp>
      <p:sp>
        <p:nvSpPr>
          <p:cNvPr id="37" name="Text Box 68"/>
          <p:cNvSpPr txBox="1">
            <a:spLocks noChangeArrowheads="1"/>
          </p:cNvSpPr>
          <p:nvPr/>
        </p:nvSpPr>
        <p:spPr bwMode="auto">
          <a:xfrm>
            <a:off x="8534400" y="4050754"/>
            <a:ext cx="334963" cy="947738"/>
          </a:xfrm>
          <a:prstGeom prst="rect">
            <a:avLst/>
          </a:prstGeom>
          <a:noFill/>
          <a:ln w="12700" algn="ctr">
            <a:noFill/>
            <a:miter lim="800000"/>
            <a:headEnd/>
            <a:tailEnd/>
          </a:ln>
        </p:spPr>
        <p:txBody>
          <a:bodyPr vert="eaVert">
            <a:spAutoFit/>
          </a:bodyPr>
          <a:lstStyle/>
          <a:p>
            <a:pPr>
              <a:spcBef>
                <a:spcPct val="50000"/>
              </a:spcBef>
              <a:defRPr/>
            </a:pPr>
            <a:r>
              <a:rPr lang="zh-CN" altLang="en-US" sz="1200" b="1" dirty="0">
                <a:solidFill>
                  <a:prstClr val="black"/>
                </a:solidFill>
                <a:latin typeface="Calibri"/>
                <a:ea typeface="华文细黑" pitchFamily="2" charset="-122"/>
              </a:rPr>
              <a:t>均价上升</a:t>
            </a:r>
          </a:p>
        </p:txBody>
      </p:sp>
      <p:sp>
        <p:nvSpPr>
          <p:cNvPr id="38" name="Text Box 69"/>
          <p:cNvSpPr txBox="1">
            <a:spLocks noChangeArrowheads="1"/>
          </p:cNvSpPr>
          <p:nvPr/>
        </p:nvSpPr>
        <p:spPr bwMode="auto">
          <a:xfrm>
            <a:off x="8531225" y="5055642"/>
            <a:ext cx="334963" cy="1109662"/>
          </a:xfrm>
          <a:prstGeom prst="rect">
            <a:avLst/>
          </a:prstGeom>
          <a:noFill/>
          <a:ln w="12700" algn="ctr">
            <a:noFill/>
            <a:miter lim="800000"/>
            <a:headEnd/>
            <a:tailEnd/>
          </a:ln>
        </p:spPr>
        <p:txBody>
          <a:bodyPr vert="eaVert">
            <a:spAutoFit/>
          </a:bodyPr>
          <a:lstStyle/>
          <a:p>
            <a:pPr>
              <a:spcBef>
                <a:spcPct val="50000"/>
              </a:spcBef>
              <a:defRPr/>
            </a:pPr>
            <a:r>
              <a:rPr lang="zh-CN" altLang="en-US" sz="1200" b="1" dirty="0">
                <a:solidFill>
                  <a:prstClr val="black"/>
                </a:solidFill>
                <a:latin typeface="Calibri"/>
                <a:ea typeface="华文细黑" pitchFamily="2" charset="-122"/>
              </a:rPr>
              <a:t>均价下降</a:t>
            </a:r>
          </a:p>
        </p:txBody>
      </p:sp>
      <p:sp>
        <p:nvSpPr>
          <p:cNvPr id="14" name="内容占位符 2"/>
          <p:cNvSpPr txBox="1">
            <a:spLocks/>
          </p:cNvSpPr>
          <p:nvPr/>
        </p:nvSpPr>
        <p:spPr>
          <a:xfrm>
            <a:off x="395536" y="836613"/>
            <a:ext cx="8331200" cy="1995487"/>
          </a:xfrm>
          <a:prstGeom prst="rect">
            <a:avLst/>
          </a:prstGeom>
        </p:spPr>
        <p:txBody>
          <a:bodyPr vert="horz" lIns="91440" tIns="45720" rIns="91440" bIns="45720" rtlCol="0">
            <a:noAutofit/>
          </a:bodyPr>
          <a:lstStyle>
            <a:lvl1pPr marL="449263" indent="-363538" algn="just" defTabSz="914400" rtl="0" eaLnBrk="1" latinLnBrk="0" hangingPunct="1">
              <a:lnSpc>
                <a:spcPct val="110000"/>
              </a:lnSpc>
              <a:spcBef>
                <a:spcPts val="1800"/>
              </a:spcBef>
              <a:spcAft>
                <a:spcPts val="0"/>
              </a:spcAft>
              <a:buClr>
                <a:schemeClr val="accent1"/>
              </a:buClr>
              <a:buSzPct val="70000"/>
              <a:buFont typeface="Wingdings" panose="05000000000000000000" pitchFamily="2" charset="2"/>
              <a:buChar char=""/>
              <a:defRPr sz="2000" kern="1200" baseline="0">
                <a:solidFill>
                  <a:schemeClr val="accent1"/>
                </a:solidFill>
                <a:latin typeface="Arial" panose="020B0604020202020204" pitchFamily="34" charset="0"/>
                <a:ea typeface="微软雅黑" panose="020B0503020204020204" pitchFamily="34" charset="-122"/>
                <a:cs typeface="+mn-cs"/>
              </a:defRPr>
            </a:lvl1pPr>
            <a:lvl2pPr marL="449263" indent="-449263" algn="just" defTabSz="914400" rtl="0" eaLnBrk="1" latinLnBrk="0" hangingPunct="1">
              <a:lnSpc>
                <a:spcPct val="130000"/>
              </a:lnSpc>
              <a:spcBef>
                <a:spcPts val="0"/>
              </a:spcBef>
              <a:spcAft>
                <a:spcPts val="600"/>
              </a:spcAft>
              <a:buClr>
                <a:schemeClr val="accent2">
                  <a:lumMod val="60000"/>
                  <a:lumOff val="40000"/>
                </a:schemeClr>
              </a:buClr>
              <a:buFont typeface="幼圆" panose="02010509060101010101" pitchFamily="49" charset="-122"/>
              <a:buChar char=" "/>
              <a:defRPr sz="1600" kern="1200" baseline="0">
                <a:solidFill>
                  <a:srgbClr val="7D7D7D"/>
                </a:solidFill>
                <a:latin typeface="幼圆" panose="02010509060101010101" pitchFamily="49" charset="-122"/>
                <a:ea typeface="幼圆" panose="02010509060101010101" pitchFamily="49" charset="-122"/>
                <a:cs typeface="+mn-cs"/>
              </a:defRPr>
            </a:lvl2pPr>
            <a:lvl3pPr marL="914400" indent="0" algn="l" defTabSz="914400" rtl="0" eaLnBrk="1" latinLnBrk="0" hangingPunct="1">
              <a:lnSpc>
                <a:spcPct val="90000"/>
              </a:lnSpc>
              <a:spcBef>
                <a:spcPts val="500"/>
              </a:spcBef>
              <a:buFont typeface="Arial" panose="020B0604020202020204" pitchFamily="34" charset="0"/>
              <a:buNone/>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000" indent="-342000">
              <a:lnSpc>
                <a:spcPts val="1800"/>
              </a:lnSpc>
              <a:spcBef>
                <a:spcPts val="0"/>
              </a:spcBef>
              <a:spcAft>
                <a:spcPts val="600"/>
              </a:spcAft>
              <a:buClr>
                <a:srgbClr val="275C9D"/>
              </a:buClr>
              <a:buSzPct val="100000"/>
              <a:buFont typeface="Wingdings" panose="05000000000000000000" pitchFamily="2" charset="2"/>
              <a:buChar char="n"/>
              <a:defRPr/>
            </a:pPr>
            <a:r>
              <a:rPr lang="en-US" altLang="zh-CN" sz="1600" b="1" dirty="0" smtClean="0">
                <a:solidFill>
                  <a:srgbClr val="5F5F5F"/>
                </a:solidFill>
                <a:latin typeface="微软雅黑"/>
                <a:ea typeface="微软雅黑"/>
              </a:rPr>
              <a:t>2016 GAIN·6</a:t>
            </a:r>
            <a:r>
              <a:rPr lang="zh-CN" altLang="en-US" sz="1600" b="1" dirty="0" smtClean="0">
                <a:solidFill>
                  <a:srgbClr val="5F5F5F"/>
                </a:solidFill>
                <a:latin typeface="微软雅黑"/>
                <a:ea typeface="微软雅黑"/>
              </a:rPr>
              <a:t>月北京地区价格变化指数为</a:t>
            </a:r>
            <a:r>
              <a:rPr lang="en-US" altLang="zh-CN" sz="1600" b="1" dirty="0" smtClean="0">
                <a:solidFill>
                  <a:srgbClr val="5F5F5F"/>
                </a:solidFill>
                <a:latin typeface="微软雅黑"/>
                <a:ea typeface="微软雅黑"/>
              </a:rPr>
              <a:t>-0.91</a:t>
            </a:r>
            <a:r>
              <a:rPr lang="zh-CN" altLang="en-US" sz="1600" b="1" dirty="0" smtClean="0">
                <a:solidFill>
                  <a:srgbClr val="5F5F5F"/>
                </a:solidFill>
                <a:latin typeface="微软雅黑"/>
                <a:ea typeface="微软雅黑"/>
              </a:rPr>
              <a:t>，环比上升</a:t>
            </a:r>
            <a:r>
              <a:rPr lang="en-US" altLang="zh-CN" sz="1600" b="1" dirty="0" smtClean="0">
                <a:solidFill>
                  <a:srgbClr val="5F5F5F"/>
                </a:solidFill>
                <a:latin typeface="微软雅黑"/>
                <a:ea typeface="微软雅黑"/>
              </a:rPr>
              <a:t>0.4%</a:t>
            </a:r>
            <a:r>
              <a:rPr lang="zh-CN" altLang="en-US" sz="1600" b="1" dirty="0" smtClean="0">
                <a:solidFill>
                  <a:srgbClr val="5F5F5F"/>
                </a:solidFill>
                <a:latin typeface="微软雅黑"/>
                <a:ea typeface="微软雅黑"/>
              </a:rPr>
              <a:t>，市场均价由</a:t>
            </a:r>
            <a:r>
              <a:rPr lang="en-US" altLang="zh-CN" sz="1600" b="1" dirty="0" smtClean="0">
                <a:solidFill>
                  <a:srgbClr val="5F5F5F"/>
                </a:solidFill>
                <a:latin typeface="微软雅黑"/>
              </a:rPr>
              <a:t>13.23</a:t>
            </a:r>
            <a:r>
              <a:rPr lang="zh-CN" altLang="en-US" sz="1600" b="1" dirty="0" smtClean="0">
                <a:solidFill>
                  <a:srgbClr val="5F5F5F"/>
                </a:solidFill>
                <a:latin typeface="微软雅黑"/>
                <a:ea typeface="微软雅黑"/>
              </a:rPr>
              <a:t>万增加至</a:t>
            </a:r>
            <a:r>
              <a:rPr lang="en-US" altLang="zh-CN" sz="1600" b="1" dirty="0" smtClean="0">
                <a:solidFill>
                  <a:srgbClr val="5F5F5F"/>
                </a:solidFill>
                <a:latin typeface="微软雅黑"/>
                <a:ea typeface="微软雅黑"/>
              </a:rPr>
              <a:t>13.28</a:t>
            </a:r>
            <a:r>
              <a:rPr lang="zh-CN" altLang="en-US" sz="1600" b="1" dirty="0" smtClean="0">
                <a:solidFill>
                  <a:srgbClr val="5F5F5F"/>
                </a:solidFill>
                <a:latin typeface="微软雅黑"/>
                <a:ea typeface="微软雅黑"/>
              </a:rPr>
              <a:t>万</a:t>
            </a:r>
            <a:r>
              <a:rPr lang="zh-CN" altLang="en-US" sz="1600" b="1" dirty="0" smtClean="0">
                <a:solidFill>
                  <a:srgbClr val="474747"/>
                </a:solidFill>
                <a:latin typeface="微软雅黑"/>
                <a:ea typeface="微软雅黑"/>
              </a:rPr>
              <a:t>。</a:t>
            </a:r>
          </a:p>
          <a:p>
            <a:pPr marL="342000" lvl="1" indent="-342000">
              <a:lnSpc>
                <a:spcPts val="2000"/>
              </a:lnSpc>
              <a:buClr>
                <a:srgbClr val="474747"/>
              </a:buClr>
              <a:buFont typeface="Wingdings" pitchFamily="2" charset="2"/>
              <a:buChar char="Ø"/>
              <a:defRPr/>
            </a:pPr>
            <a:r>
              <a:rPr lang="zh-CN" altLang="en-US" sz="1400" dirty="0" smtClean="0">
                <a:solidFill>
                  <a:srgbClr val="5F5F5F"/>
                </a:solidFill>
                <a:latin typeface="微软雅黑"/>
                <a:ea typeface="微软雅黑"/>
              </a:rPr>
              <a:t>本月北京地区市场成交价呈现上升趋势，其中</a:t>
            </a:r>
            <a:r>
              <a:rPr lang="en-US" altLang="zh-CN" sz="1400" dirty="0" smtClean="0">
                <a:solidFill>
                  <a:srgbClr val="5F5F5F"/>
                </a:solidFill>
                <a:latin typeface="微软雅黑"/>
                <a:ea typeface="微软雅黑"/>
              </a:rPr>
              <a:t>A</a:t>
            </a:r>
            <a:r>
              <a:rPr lang="zh-CN" altLang="en-US" sz="1400" dirty="0" smtClean="0">
                <a:solidFill>
                  <a:srgbClr val="5F5F5F"/>
                </a:solidFill>
                <a:latin typeface="微软雅黑"/>
                <a:ea typeface="微软雅黑"/>
              </a:rPr>
              <a:t>级别和</a:t>
            </a:r>
            <a:r>
              <a:rPr lang="en-US" altLang="zh-CN" sz="1400" dirty="0" smtClean="0">
                <a:solidFill>
                  <a:srgbClr val="5F5F5F"/>
                </a:solidFill>
                <a:latin typeface="微软雅黑"/>
                <a:ea typeface="微软雅黑"/>
              </a:rPr>
              <a:t>B</a:t>
            </a:r>
            <a:r>
              <a:rPr lang="zh-CN" altLang="en-US" sz="1400" dirty="0" smtClean="0">
                <a:solidFill>
                  <a:srgbClr val="5F5F5F"/>
                </a:solidFill>
                <a:latin typeface="微软雅黑"/>
                <a:ea typeface="微软雅黑"/>
              </a:rPr>
              <a:t>级别</a:t>
            </a:r>
            <a:r>
              <a:rPr lang="zh-CN" altLang="en-US" sz="1400" dirty="0">
                <a:solidFill>
                  <a:srgbClr val="5F5F5F"/>
                </a:solidFill>
                <a:latin typeface="微软雅黑"/>
                <a:ea typeface="微软雅黑"/>
              </a:rPr>
              <a:t>对整体影响较大</a:t>
            </a:r>
            <a:r>
              <a:rPr lang="zh-CN" altLang="en-US" sz="1400" dirty="0" smtClean="0">
                <a:solidFill>
                  <a:srgbClr val="5F5F5F"/>
                </a:solidFill>
                <a:latin typeface="微软雅黑"/>
                <a:ea typeface="微软雅黑"/>
              </a:rPr>
              <a:t>。</a:t>
            </a:r>
            <a:endParaRPr lang="en-US" altLang="zh-CN" sz="1400" dirty="0" smtClean="0">
              <a:solidFill>
                <a:srgbClr val="5F5F5F"/>
              </a:solidFill>
              <a:latin typeface="微软雅黑"/>
              <a:ea typeface="微软雅黑"/>
            </a:endParaRPr>
          </a:p>
          <a:p>
            <a:pPr marL="342000" lvl="1" indent="-342000">
              <a:lnSpc>
                <a:spcPts val="2000"/>
              </a:lnSpc>
              <a:buClr>
                <a:srgbClr val="474747"/>
              </a:buClr>
              <a:buFont typeface="Wingdings" pitchFamily="2" charset="2"/>
              <a:buChar char="Ø"/>
              <a:defRPr/>
            </a:pPr>
            <a:r>
              <a:rPr lang="zh-CN" altLang="en-US" sz="1400" dirty="0">
                <a:solidFill>
                  <a:srgbClr val="5F5F5F"/>
                </a:solidFill>
                <a:latin typeface="微软雅黑"/>
                <a:ea typeface="微软雅黑"/>
              </a:rPr>
              <a:t>本月权重车型宝来、思域、雅阁等车型在级别内销量权重呈现小幅上涨，市场份额随之上升</a:t>
            </a:r>
            <a:r>
              <a:rPr lang="zh-CN" altLang="en-US" sz="1400" dirty="0" smtClean="0">
                <a:solidFill>
                  <a:srgbClr val="5F5F5F"/>
                </a:solidFill>
                <a:latin typeface="微软雅黑"/>
                <a:ea typeface="微软雅黑"/>
              </a:rPr>
              <a:t>，影响整体成交价水平。</a:t>
            </a:r>
            <a:endParaRPr lang="en-US" altLang="zh-CN" sz="1400" dirty="0">
              <a:solidFill>
                <a:srgbClr val="5F5F5F"/>
              </a:solidFill>
              <a:latin typeface="微软雅黑"/>
              <a:ea typeface="微软雅黑"/>
            </a:endParaRPr>
          </a:p>
        </p:txBody>
      </p:sp>
    </p:spTree>
    <p:extLst>
      <p:ext uri="{BB962C8B-B14F-4D97-AF65-F5344CB8AC3E}">
        <p14:creationId xmlns:p14="http://schemas.microsoft.com/office/powerpoint/2010/main" val="1971760473"/>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67" name="灯片编号占位符 19"/>
          <p:cNvSpPr>
            <a:spLocks noGrp="1"/>
          </p:cNvSpPr>
          <p:nvPr>
            <p:ph type="sldNum" sz="quarter" idx="12"/>
          </p:nvPr>
        </p:nvSpPr>
        <p:spPr bwMode="auto">
          <a:noFill/>
          <a:ln>
            <a:miter lim="800000"/>
            <a:headEnd/>
            <a:tailEnd/>
          </a:ln>
        </p:spPr>
        <p:txBody>
          <a:bodyPr vert="horz" wrap="square" lIns="91440" tIns="45720" rIns="91440" bIns="45720" numCol="1" anchorCtr="0" compatLnSpc="1">
            <a:prstTxWarp prst="textNoShape">
              <a:avLst/>
            </a:prstTxWarp>
          </a:bodyPr>
          <a:lstStyle/>
          <a:p>
            <a:fld id="{54C13182-E29B-4085-A80E-721A34FE9D95}" type="slidenum">
              <a:rPr lang="zh-CN" altLang="en-US" smtClean="0">
                <a:solidFill>
                  <a:srgbClr val="5F5F5F">
                    <a:tint val="75000"/>
                  </a:srgbClr>
                </a:solidFill>
              </a:rPr>
              <a:pPr/>
              <a:t>39</a:t>
            </a:fld>
            <a:endParaRPr lang="zh-CN" altLang="en-US" smtClean="0">
              <a:solidFill>
                <a:srgbClr val="5F5F5F">
                  <a:tint val="75000"/>
                </a:srgbClr>
              </a:solidFill>
            </a:endParaRPr>
          </a:p>
        </p:txBody>
      </p:sp>
      <p:sp>
        <p:nvSpPr>
          <p:cNvPr id="2" name="标题 1"/>
          <p:cNvSpPr>
            <a:spLocks noGrp="1"/>
          </p:cNvSpPr>
          <p:nvPr>
            <p:ph type="title" idx="4294967295"/>
          </p:nvPr>
        </p:nvSpPr>
        <p:spPr>
          <a:xfrm>
            <a:off x="1166936" y="296652"/>
            <a:ext cx="5169260" cy="432011"/>
          </a:xfrm>
          <a:prstGeom prst="rect">
            <a:avLst/>
          </a:prstGeom>
          <a:noFill/>
        </p:spPr>
        <p:txBody>
          <a:bodyPr/>
          <a:lstStyle/>
          <a:p>
            <a:pPr>
              <a:defRPr/>
            </a:pPr>
            <a:r>
              <a:rPr lang="en-US" altLang="en-US" b="1" dirty="0" smtClean="0">
                <a:solidFill>
                  <a:srgbClr val="075A77"/>
                </a:solidFill>
                <a:latin typeface="+mn-ea"/>
                <a:ea typeface="+mn-ea"/>
              </a:rPr>
              <a:t>2016 </a:t>
            </a:r>
            <a:r>
              <a:rPr lang="en-US" altLang="en-US" b="1" dirty="0">
                <a:solidFill>
                  <a:srgbClr val="075A77"/>
                </a:solidFill>
                <a:latin typeface="+mn-ea"/>
                <a:ea typeface="+mn-ea"/>
              </a:rPr>
              <a:t>GAIN</a:t>
            </a:r>
            <a:r>
              <a:rPr lang="en-US" altLang="zh-CN" b="1" dirty="0">
                <a:solidFill>
                  <a:srgbClr val="075A77"/>
                </a:solidFill>
                <a:latin typeface="+mn-ea"/>
                <a:ea typeface="+mn-ea"/>
              </a:rPr>
              <a:t>·</a:t>
            </a:r>
            <a:r>
              <a:rPr lang="zh-CN" altLang="en-US" b="1" dirty="0">
                <a:solidFill>
                  <a:srgbClr val="075A77"/>
                </a:solidFill>
                <a:latin typeface="+mn-ea"/>
                <a:ea typeface="+mn-ea"/>
              </a:rPr>
              <a:t>城市终端优惠指数</a:t>
            </a:r>
            <a:r>
              <a:rPr lang="en-US" altLang="en-US" b="1" dirty="0" smtClean="0">
                <a:solidFill>
                  <a:srgbClr val="075A77"/>
                </a:solidFill>
                <a:latin typeface="+mn-ea"/>
                <a:ea typeface="+mn-ea"/>
              </a:rPr>
              <a:t>—6</a:t>
            </a:r>
            <a:r>
              <a:rPr lang="zh-CN" altLang="en-US" b="1" dirty="0" smtClean="0">
                <a:solidFill>
                  <a:srgbClr val="075A77"/>
                </a:solidFill>
                <a:latin typeface="+mn-ea"/>
                <a:ea typeface="+mn-ea"/>
              </a:rPr>
              <a:t>月</a:t>
            </a:r>
            <a:r>
              <a:rPr lang="zh-CN" altLang="en-US" b="1" dirty="0">
                <a:solidFill>
                  <a:srgbClr val="075A77"/>
                </a:solidFill>
                <a:latin typeface="+mn-ea"/>
                <a:ea typeface="+mn-ea"/>
              </a:rPr>
              <a:t>北京</a:t>
            </a:r>
          </a:p>
        </p:txBody>
      </p:sp>
      <p:sp>
        <p:nvSpPr>
          <p:cNvPr id="66" name="TextBox 65"/>
          <p:cNvSpPr txBox="1"/>
          <p:nvPr/>
        </p:nvSpPr>
        <p:spPr>
          <a:xfrm>
            <a:off x="395288" y="6309511"/>
            <a:ext cx="1319212" cy="203133"/>
          </a:xfrm>
          <a:prstGeom prst="rect">
            <a:avLst/>
          </a:prstGeom>
          <a:noFill/>
        </p:spPr>
        <p:txBody>
          <a:bodyPr>
            <a:spAutoFit/>
          </a:bodyPr>
          <a:lstStyle/>
          <a:p>
            <a:pPr>
              <a:defRPr/>
            </a:pPr>
            <a:r>
              <a:rPr lang="zh-CN" altLang="en-US" sz="900" dirty="0">
                <a:solidFill>
                  <a:prstClr val="black"/>
                </a:solidFill>
                <a:latin typeface="Calibri"/>
                <a:ea typeface="华文细黑" pitchFamily="2" charset="-122"/>
              </a:rPr>
              <a:t>注</a:t>
            </a:r>
            <a:r>
              <a:rPr lang="zh-CN" altLang="en-US" sz="900" dirty="0" smtClean="0">
                <a:solidFill>
                  <a:prstClr val="black"/>
                </a:solidFill>
                <a:latin typeface="Calibri"/>
                <a:ea typeface="华文细黑" pitchFamily="2" charset="-122"/>
              </a:rPr>
              <a:t>：基期为上年</a:t>
            </a:r>
            <a:r>
              <a:rPr lang="en-US" altLang="zh-CN" sz="900" dirty="0" smtClean="0">
                <a:solidFill>
                  <a:prstClr val="black"/>
                </a:solidFill>
                <a:latin typeface="Calibri"/>
                <a:ea typeface="华文细黑" pitchFamily="2" charset="-122"/>
              </a:rPr>
              <a:t>12</a:t>
            </a:r>
            <a:r>
              <a:rPr lang="zh-CN" altLang="en-US" sz="900" dirty="0" smtClean="0">
                <a:solidFill>
                  <a:prstClr val="black"/>
                </a:solidFill>
                <a:latin typeface="Calibri"/>
                <a:ea typeface="华文细黑" pitchFamily="2" charset="-122"/>
              </a:rPr>
              <a:t>月</a:t>
            </a:r>
            <a:endParaRPr lang="zh-CN" altLang="en-US" sz="900" dirty="0">
              <a:solidFill>
                <a:prstClr val="black"/>
              </a:solidFill>
              <a:latin typeface="Calibri"/>
              <a:ea typeface="华文细黑" pitchFamily="2" charset="-122"/>
            </a:endParaRPr>
          </a:p>
        </p:txBody>
      </p:sp>
      <p:graphicFrame>
        <p:nvGraphicFramePr>
          <p:cNvPr id="25" name="Object 4"/>
          <p:cNvGraphicFramePr>
            <a:graphicFrameLocks noChangeAspect="1"/>
          </p:cNvGraphicFramePr>
          <p:nvPr>
            <p:extLst>
              <p:ext uri="{D42A27DB-BD31-4B8C-83A1-F6EECF244321}">
                <p14:modId xmlns:p14="http://schemas.microsoft.com/office/powerpoint/2010/main" val="193866975"/>
              </p:ext>
            </p:extLst>
          </p:nvPr>
        </p:nvGraphicFramePr>
        <p:xfrm>
          <a:off x="395288" y="3500016"/>
          <a:ext cx="8005067" cy="2881312"/>
        </p:xfrm>
        <a:graphic>
          <a:graphicData uri="http://schemas.openxmlformats.org/drawingml/2006/chart">
            <c:chart xmlns:c="http://schemas.openxmlformats.org/drawingml/2006/chart" xmlns:r="http://schemas.openxmlformats.org/officeDocument/2006/relationships" r:id="rId2"/>
          </a:graphicData>
        </a:graphic>
      </p:graphicFrame>
      <p:grpSp>
        <p:nvGrpSpPr>
          <p:cNvPr id="30" name="组合 29"/>
          <p:cNvGrpSpPr>
            <a:grpSpLocks/>
          </p:cNvGrpSpPr>
          <p:nvPr/>
        </p:nvGrpSpPr>
        <p:grpSpPr bwMode="auto">
          <a:xfrm>
            <a:off x="2411890" y="3144838"/>
            <a:ext cx="4308475" cy="399650"/>
            <a:chOff x="2330450" y="2103438"/>
            <a:chExt cx="4308475" cy="399650"/>
          </a:xfrm>
          <a:solidFill>
            <a:srgbClr val="275C9D"/>
          </a:solidFill>
        </p:grpSpPr>
        <p:sp>
          <p:nvSpPr>
            <p:cNvPr id="31"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32" name="Text Box 10"/>
            <p:cNvSpPr txBox="1">
              <a:spLocks noChangeArrowheads="1"/>
            </p:cNvSpPr>
            <p:nvPr/>
          </p:nvSpPr>
          <p:spPr bwMode="auto">
            <a:xfrm>
              <a:off x="2544763" y="2149145"/>
              <a:ext cx="3924300" cy="353943"/>
            </a:xfrm>
            <a:prstGeom prst="rect">
              <a:avLst/>
            </a:prstGeom>
            <a:noFill/>
            <a:ln w="12700" algn="ctr">
              <a:noFill/>
              <a:miter lim="800000"/>
              <a:headEnd/>
              <a:tailEnd/>
            </a:ln>
          </p:spPr>
          <p:txBody>
            <a:bodyPr>
              <a:spAutoFit/>
            </a:bodyPr>
            <a:lstStyle/>
            <a:p>
              <a:pP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smtClean="0">
                  <a:solidFill>
                    <a:srgbClr val="FFFFFF"/>
                  </a:solidFill>
                  <a:ea typeface="华文细黑" pitchFamily="2" charset="-122"/>
                </a:rPr>
                <a:t>月度终端优惠指数</a:t>
              </a:r>
              <a:r>
                <a:rPr lang="en-US" altLang="zh-CN" sz="1700" b="1" kern="0" dirty="0" smtClean="0">
                  <a:solidFill>
                    <a:srgbClr val="FFFFFF"/>
                  </a:solidFill>
                  <a:ea typeface="华文细黑" pitchFamily="2" charset="-122"/>
                </a:rPr>
                <a:t>-</a:t>
              </a:r>
              <a:r>
                <a:rPr lang="zh-CN" altLang="en-US" sz="1700" b="1" kern="0" dirty="0" smtClean="0">
                  <a:solidFill>
                    <a:srgbClr val="FFFFFF"/>
                  </a:solidFill>
                  <a:ea typeface="华文细黑" pitchFamily="2" charset="-122"/>
                </a:rPr>
                <a:t>北京</a:t>
              </a:r>
              <a:endParaRPr lang="zh-HK" altLang="en-US" sz="1700" b="1" kern="0" dirty="0">
                <a:solidFill>
                  <a:srgbClr val="FFFFFF"/>
                </a:solidFill>
                <a:ea typeface="华文细黑" pitchFamily="2" charset="-122"/>
              </a:endParaRPr>
            </a:p>
          </p:txBody>
        </p:sp>
      </p:grpSp>
      <p:sp>
        <p:nvSpPr>
          <p:cNvPr id="33" name="AutoShape 66"/>
          <p:cNvSpPr>
            <a:spLocks noChangeArrowheads="1"/>
          </p:cNvSpPr>
          <p:nvPr/>
        </p:nvSpPr>
        <p:spPr bwMode="auto">
          <a:xfrm>
            <a:off x="8316416" y="4093617"/>
            <a:ext cx="250825" cy="900112"/>
          </a:xfrm>
          <a:prstGeom prst="upArrow">
            <a:avLst>
              <a:gd name="adj1" fmla="val 50000"/>
              <a:gd name="adj2" fmla="val 89715"/>
            </a:avLst>
          </a:prstGeom>
          <a:solidFill>
            <a:srgbClr val="BFBFBF"/>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defRPr/>
            </a:pPr>
            <a:endParaRPr lang="zh-CN" altLang="en-US">
              <a:solidFill>
                <a:prstClr val="black"/>
              </a:solidFill>
              <a:ea typeface="华文细黑" pitchFamily="2" charset="-122"/>
            </a:endParaRPr>
          </a:p>
        </p:txBody>
      </p:sp>
      <p:sp>
        <p:nvSpPr>
          <p:cNvPr id="34" name="AutoShape 67"/>
          <p:cNvSpPr>
            <a:spLocks noChangeArrowheads="1"/>
          </p:cNvSpPr>
          <p:nvPr/>
        </p:nvSpPr>
        <p:spPr bwMode="auto">
          <a:xfrm rot="10800000">
            <a:off x="8316416" y="5211217"/>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defRPr/>
            </a:pPr>
            <a:endParaRPr lang="zh-CN" altLang="en-US">
              <a:solidFill>
                <a:prstClr val="black"/>
              </a:solidFill>
              <a:ea typeface="华文细黑" pitchFamily="2" charset="-122"/>
            </a:endParaRPr>
          </a:p>
        </p:txBody>
      </p:sp>
      <p:sp>
        <p:nvSpPr>
          <p:cNvPr id="35" name="Text Box 68"/>
          <p:cNvSpPr txBox="1">
            <a:spLocks noChangeArrowheads="1"/>
          </p:cNvSpPr>
          <p:nvPr/>
        </p:nvSpPr>
        <p:spPr bwMode="auto">
          <a:xfrm>
            <a:off x="8514853" y="4050754"/>
            <a:ext cx="334963" cy="947738"/>
          </a:xfrm>
          <a:prstGeom prst="rect">
            <a:avLst/>
          </a:prstGeom>
          <a:noFill/>
          <a:ln w="12700" algn="ctr">
            <a:noFill/>
            <a:miter lim="800000"/>
            <a:headEnd/>
            <a:tailEnd/>
          </a:ln>
        </p:spPr>
        <p:txBody>
          <a:bodyPr vert="eaVert">
            <a:spAutoFit/>
          </a:bodyPr>
          <a:lstStyle/>
          <a:p>
            <a:pPr>
              <a:spcBef>
                <a:spcPct val="50000"/>
              </a:spcBef>
              <a:defRPr/>
            </a:pPr>
            <a:r>
              <a:rPr lang="zh-CN" altLang="en-US" sz="1200" b="1" dirty="0">
                <a:solidFill>
                  <a:prstClr val="black"/>
                </a:solidFill>
                <a:latin typeface="Calibri"/>
                <a:ea typeface="华文细黑" pitchFamily="2" charset="-122"/>
              </a:rPr>
              <a:t>优惠减少</a:t>
            </a:r>
          </a:p>
        </p:txBody>
      </p:sp>
      <p:sp>
        <p:nvSpPr>
          <p:cNvPr id="36" name="Text Box 69"/>
          <p:cNvSpPr txBox="1">
            <a:spLocks noChangeArrowheads="1"/>
          </p:cNvSpPr>
          <p:nvPr/>
        </p:nvSpPr>
        <p:spPr bwMode="auto">
          <a:xfrm>
            <a:off x="8524378" y="5055642"/>
            <a:ext cx="334963" cy="1109662"/>
          </a:xfrm>
          <a:prstGeom prst="rect">
            <a:avLst/>
          </a:prstGeom>
          <a:noFill/>
          <a:ln w="12700" algn="ctr">
            <a:noFill/>
            <a:miter lim="800000"/>
            <a:headEnd/>
            <a:tailEnd/>
          </a:ln>
        </p:spPr>
        <p:txBody>
          <a:bodyPr vert="eaVert">
            <a:spAutoFit/>
          </a:bodyPr>
          <a:lstStyle/>
          <a:p>
            <a:pPr>
              <a:spcBef>
                <a:spcPct val="50000"/>
              </a:spcBef>
              <a:defRPr/>
            </a:pPr>
            <a:r>
              <a:rPr lang="zh-CN" altLang="en-US" sz="1200" b="1" dirty="0">
                <a:solidFill>
                  <a:prstClr val="black"/>
                </a:solidFill>
                <a:latin typeface="Calibri"/>
                <a:ea typeface="华文细黑" pitchFamily="2" charset="-122"/>
              </a:rPr>
              <a:t>优惠增加</a:t>
            </a:r>
          </a:p>
        </p:txBody>
      </p:sp>
      <p:sp>
        <p:nvSpPr>
          <p:cNvPr id="14" name="内容占位符 2"/>
          <p:cNvSpPr txBox="1">
            <a:spLocks/>
          </p:cNvSpPr>
          <p:nvPr/>
        </p:nvSpPr>
        <p:spPr>
          <a:xfrm>
            <a:off x="395536" y="836613"/>
            <a:ext cx="8353425" cy="1871662"/>
          </a:xfrm>
          <a:prstGeom prst="rect">
            <a:avLst/>
          </a:prstGeom>
        </p:spPr>
        <p:txBody>
          <a:bodyPr vert="horz" lIns="91440" tIns="45720" rIns="91440" bIns="45720" rtlCol="0">
            <a:noAutofit/>
          </a:bodyPr>
          <a:lstStyle>
            <a:lvl1pPr marL="449263" indent="-363538" algn="just" defTabSz="914400" rtl="0" eaLnBrk="1" latinLnBrk="0" hangingPunct="1">
              <a:lnSpc>
                <a:spcPct val="110000"/>
              </a:lnSpc>
              <a:spcBef>
                <a:spcPts val="1800"/>
              </a:spcBef>
              <a:spcAft>
                <a:spcPts val="0"/>
              </a:spcAft>
              <a:buClr>
                <a:schemeClr val="accent1"/>
              </a:buClr>
              <a:buSzPct val="70000"/>
              <a:buFont typeface="Wingdings" panose="05000000000000000000" pitchFamily="2" charset="2"/>
              <a:buChar char=""/>
              <a:defRPr sz="2000" kern="1200" baseline="0">
                <a:solidFill>
                  <a:schemeClr val="accent1"/>
                </a:solidFill>
                <a:latin typeface="Arial" panose="020B0604020202020204" pitchFamily="34" charset="0"/>
                <a:ea typeface="微软雅黑" panose="020B0503020204020204" pitchFamily="34" charset="-122"/>
                <a:cs typeface="+mn-cs"/>
              </a:defRPr>
            </a:lvl1pPr>
            <a:lvl2pPr marL="449263" indent="-449263" algn="just" defTabSz="914400" rtl="0" eaLnBrk="1" latinLnBrk="0" hangingPunct="1">
              <a:lnSpc>
                <a:spcPct val="130000"/>
              </a:lnSpc>
              <a:spcBef>
                <a:spcPts val="0"/>
              </a:spcBef>
              <a:spcAft>
                <a:spcPts val="600"/>
              </a:spcAft>
              <a:buClr>
                <a:schemeClr val="accent2">
                  <a:lumMod val="60000"/>
                  <a:lumOff val="40000"/>
                </a:schemeClr>
              </a:buClr>
              <a:buFont typeface="幼圆" panose="02010509060101010101" pitchFamily="49" charset="-122"/>
              <a:buChar char=" "/>
              <a:defRPr sz="1600" kern="1200" baseline="0">
                <a:solidFill>
                  <a:srgbClr val="7D7D7D"/>
                </a:solidFill>
                <a:latin typeface="幼圆" panose="02010509060101010101" pitchFamily="49" charset="-122"/>
                <a:ea typeface="幼圆" panose="02010509060101010101" pitchFamily="49" charset="-122"/>
                <a:cs typeface="+mn-cs"/>
              </a:defRPr>
            </a:lvl2pPr>
            <a:lvl3pPr marL="914400" indent="0" algn="l" defTabSz="914400" rtl="0" eaLnBrk="1" latinLnBrk="0" hangingPunct="1">
              <a:lnSpc>
                <a:spcPct val="90000"/>
              </a:lnSpc>
              <a:spcBef>
                <a:spcPts val="500"/>
              </a:spcBef>
              <a:buFont typeface="Arial" panose="020B0604020202020204" pitchFamily="34" charset="0"/>
              <a:buNone/>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000" indent="-342000">
              <a:lnSpc>
                <a:spcPts val="1800"/>
              </a:lnSpc>
              <a:spcBef>
                <a:spcPts val="0"/>
              </a:spcBef>
              <a:spcAft>
                <a:spcPts val="600"/>
              </a:spcAft>
              <a:buClr>
                <a:srgbClr val="275C9D"/>
              </a:buClr>
              <a:buSzPct val="100000"/>
              <a:buFont typeface="Wingdings" panose="05000000000000000000" pitchFamily="2" charset="2"/>
              <a:buChar char="n"/>
              <a:defRPr/>
            </a:pPr>
            <a:r>
              <a:rPr lang="en-US" altLang="zh-CN" sz="1600" b="1" dirty="0" smtClean="0">
                <a:solidFill>
                  <a:srgbClr val="474747"/>
                </a:solidFill>
                <a:latin typeface="微软雅黑"/>
                <a:ea typeface="微软雅黑"/>
              </a:rPr>
              <a:t>2016 GAIN·6</a:t>
            </a:r>
            <a:r>
              <a:rPr lang="zh-CN" altLang="en-US" sz="1600" b="1" dirty="0" smtClean="0">
                <a:solidFill>
                  <a:srgbClr val="474747"/>
                </a:solidFill>
                <a:latin typeface="微软雅黑"/>
                <a:ea typeface="微软雅黑"/>
              </a:rPr>
              <a:t>月北京终端优惠指数为</a:t>
            </a:r>
            <a:r>
              <a:rPr lang="en-US" altLang="zh-CN" sz="1600" b="1" dirty="0" smtClean="0">
                <a:solidFill>
                  <a:srgbClr val="474747"/>
                </a:solidFill>
                <a:latin typeface="微软雅黑"/>
                <a:ea typeface="微软雅黑"/>
              </a:rPr>
              <a:t>-0.78</a:t>
            </a:r>
            <a:r>
              <a:rPr lang="zh-CN" altLang="en-US" sz="1600" b="1" dirty="0" smtClean="0">
                <a:solidFill>
                  <a:srgbClr val="474747"/>
                </a:solidFill>
                <a:latin typeface="微软雅黑"/>
                <a:ea typeface="微软雅黑"/>
              </a:rPr>
              <a:t>，环比下降</a:t>
            </a:r>
            <a:r>
              <a:rPr lang="en-US" altLang="zh-CN" sz="1600" b="1" dirty="0" smtClean="0">
                <a:solidFill>
                  <a:srgbClr val="474747"/>
                </a:solidFill>
                <a:latin typeface="微软雅黑"/>
                <a:ea typeface="微软雅黑"/>
              </a:rPr>
              <a:t>4.3%</a:t>
            </a:r>
            <a:r>
              <a:rPr lang="zh-CN" altLang="en-US" sz="1600" b="1" dirty="0" smtClean="0">
                <a:solidFill>
                  <a:srgbClr val="474747"/>
                </a:solidFill>
                <a:latin typeface="微软雅黑"/>
                <a:ea typeface="微软雅黑"/>
              </a:rPr>
              <a:t>，终端优惠增加</a:t>
            </a:r>
            <a:r>
              <a:rPr lang="en-US" altLang="zh-CN" sz="1600" b="1" dirty="0" smtClean="0">
                <a:solidFill>
                  <a:srgbClr val="474747"/>
                </a:solidFill>
                <a:latin typeface="微软雅黑"/>
                <a:ea typeface="微软雅黑"/>
              </a:rPr>
              <a:t>854</a:t>
            </a:r>
            <a:r>
              <a:rPr lang="zh-CN" altLang="en-US" sz="1600" b="1" dirty="0" smtClean="0">
                <a:solidFill>
                  <a:srgbClr val="474747"/>
                </a:solidFill>
                <a:latin typeface="微软雅黑"/>
                <a:ea typeface="微软雅黑"/>
              </a:rPr>
              <a:t>元。</a:t>
            </a:r>
          </a:p>
          <a:p>
            <a:pPr marL="342000" lvl="1" indent="-342000">
              <a:lnSpc>
                <a:spcPts val="2000"/>
              </a:lnSpc>
              <a:buClr>
                <a:srgbClr val="474747"/>
              </a:buClr>
              <a:buFont typeface="Wingdings" pitchFamily="2" charset="2"/>
              <a:buChar char="Ø"/>
              <a:defRPr/>
            </a:pPr>
            <a:r>
              <a:rPr lang="zh-CN" altLang="en-US" sz="1400" dirty="0" smtClean="0">
                <a:solidFill>
                  <a:srgbClr val="474747"/>
                </a:solidFill>
                <a:latin typeface="微软雅黑"/>
                <a:ea typeface="微软雅黑"/>
              </a:rPr>
              <a:t>本月北京地区终端优惠小幅</a:t>
            </a:r>
            <a:r>
              <a:rPr lang="zh-CN" altLang="en-US" sz="1400" dirty="0">
                <a:solidFill>
                  <a:srgbClr val="474747"/>
                </a:solidFill>
                <a:latin typeface="微软雅黑"/>
                <a:ea typeface="微软雅黑"/>
              </a:rPr>
              <a:t>增加</a:t>
            </a:r>
            <a:r>
              <a:rPr lang="zh-CN" altLang="en-US" sz="1400" dirty="0" smtClean="0">
                <a:solidFill>
                  <a:srgbClr val="474747"/>
                </a:solidFill>
                <a:latin typeface="微软雅黑"/>
                <a:ea typeface="微软雅黑"/>
              </a:rPr>
              <a:t>，对整体影响较大的有</a:t>
            </a:r>
            <a:r>
              <a:rPr lang="en-US" altLang="zh-CN" sz="1400" dirty="0" smtClean="0">
                <a:solidFill>
                  <a:srgbClr val="474747"/>
                </a:solidFill>
                <a:latin typeface="微软雅黑"/>
                <a:ea typeface="微软雅黑"/>
              </a:rPr>
              <a:t>A</a:t>
            </a:r>
            <a:r>
              <a:rPr lang="zh-CN" altLang="en-US" sz="1400" dirty="0" smtClean="0">
                <a:solidFill>
                  <a:srgbClr val="474747"/>
                </a:solidFill>
                <a:latin typeface="微软雅黑"/>
                <a:ea typeface="微软雅黑"/>
              </a:rPr>
              <a:t>级别和</a:t>
            </a:r>
            <a:r>
              <a:rPr lang="en-US" altLang="zh-CN" sz="1400" dirty="0" smtClean="0">
                <a:solidFill>
                  <a:srgbClr val="474747"/>
                </a:solidFill>
                <a:latin typeface="微软雅黑"/>
                <a:ea typeface="微软雅黑"/>
              </a:rPr>
              <a:t>SUV</a:t>
            </a:r>
            <a:r>
              <a:rPr lang="zh-CN" altLang="en-US" sz="1400" dirty="0" smtClean="0">
                <a:solidFill>
                  <a:srgbClr val="474747"/>
                </a:solidFill>
                <a:latin typeface="微软雅黑"/>
                <a:ea typeface="微软雅黑"/>
              </a:rPr>
              <a:t>级别。</a:t>
            </a:r>
            <a:endParaRPr lang="en-US" altLang="zh-CN" sz="1400" dirty="0" smtClean="0">
              <a:solidFill>
                <a:srgbClr val="474747"/>
              </a:solidFill>
              <a:latin typeface="微软雅黑"/>
              <a:ea typeface="微软雅黑"/>
            </a:endParaRPr>
          </a:p>
          <a:p>
            <a:pPr marL="342000" lvl="1" indent="-342000">
              <a:lnSpc>
                <a:spcPts val="2000"/>
              </a:lnSpc>
              <a:buClr>
                <a:srgbClr val="474747"/>
              </a:buClr>
              <a:buFont typeface="Wingdings" pitchFamily="2" charset="2"/>
              <a:buChar char="Ø"/>
              <a:defRPr/>
            </a:pPr>
            <a:r>
              <a:rPr lang="en-US" altLang="zh-CN" sz="1400" dirty="0">
                <a:solidFill>
                  <a:srgbClr val="5F5F5F"/>
                </a:solidFill>
                <a:latin typeface="微软雅黑"/>
                <a:ea typeface="微软雅黑"/>
              </a:rPr>
              <a:t>6</a:t>
            </a:r>
            <a:r>
              <a:rPr lang="zh-CN" altLang="en-US" sz="1400" dirty="0">
                <a:solidFill>
                  <a:srgbClr val="5F5F5F"/>
                </a:solidFill>
                <a:latin typeface="微软雅黑"/>
                <a:ea typeface="微软雅黑"/>
              </a:rPr>
              <a:t>月，北京</a:t>
            </a:r>
            <a:r>
              <a:rPr lang="zh-CN" altLang="en-US" sz="1400" dirty="0" smtClean="0">
                <a:solidFill>
                  <a:srgbClr val="5F5F5F"/>
                </a:solidFill>
                <a:latin typeface="微软雅黑"/>
                <a:ea typeface="微软雅黑"/>
              </a:rPr>
              <a:t>车市亦步入</a:t>
            </a:r>
            <a:r>
              <a:rPr lang="zh-CN" altLang="en-US" sz="1400" dirty="0">
                <a:solidFill>
                  <a:srgbClr val="5F5F5F"/>
                </a:solidFill>
                <a:latin typeface="微软雅黑"/>
                <a:ea typeface="微软雅黑"/>
              </a:rPr>
              <a:t>传统的销售淡季，经销商提升终端让利，增加销量以减轻库存压力</a:t>
            </a:r>
            <a:r>
              <a:rPr lang="zh-CN" altLang="en-US" sz="1400" dirty="0" smtClean="0">
                <a:solidFill>
                  <a:srgbClr val="5F5F5F"/>
                </a:solidFill>
                <a:latin typeface="微软雅黑"/>
                <a:ea typeface="微软雅黑"/>
              </a:rPr>
              <a:t>，同时权重车型宝来、轩逸</a:t>
            </a:r>
            <a:r>
              <a:rPr lang="zh-CN" altLang="en-US" sz="1400" dirty="0">
                <a:solidFill>
                  <a:srgbClr val="474747"/>
                </a:solidFill>
                <a:latin typeface="微软雅黑"/>
                <a:ea typeface="微软雅黑"/>
              </a:rPr>
              <a:t>在级别内销量权重小幅提升，份额</a:t>
            </a:r>
            <a:r>
              <a:rPr lang="zh-CN" altLang="en-US" sz="1400" dirty="0" smtClean="0">
                <a:solidFill>
                  <a:srgbClr val="474747"/>
                </a:solidFill>
                <a:latin typeface="微软雅黑"/>
                <a:ea typeface="微软雅黑"/>
              </a:rPr>
              <a:t>上涨</a:t>
            </a:r>
            <a:r>
              <a:rPr lang="zh-CN" altLang="en-US" sz="1400" dirty="0">
                <a:solidFill>
                  <a:srgbClr val="474747"/>
                </a:solidFill>
                <a:latin typeface="微软雅黑"/>
                <a:ea typeface="微软雅黑"/>
              </a:rPr>
              <a:t>，进而</a:t>
            </a:r>
            <a:r>
              <a:rPr lang="zh-CN" altLang="en-US" sz="1400" dirty="0" smtClean="0">
                <a:solidFill>
                  <a:srgbClr val="474747"/>
                </a:solidFill>
                <a:latin typeface="微软雅黑"/>
                <a:ea typeface="微软雅黑"/>
              </a:rPr>
              <a:t>抬升北京地区</a:t>
            </a:r>
            <a:r>
              <a:rPr lang="zh-CN" altLang="en-US" sz="1400" dirty="0">
                <a:solidFill>
                  <a:srgbClr val="474747"/>
                </a:solidFill>
                <a:latin typeface="微软雅黑"/>
                <a:ea typeface="微软雅黑"/>
              </a:rPr>
              <a:t>终端让利幅度</a:t>
            </a:r>
            <a:r>
              <a:rPr lang="zh-CN" altLang="en-US" sz="1400" dirty="0" smtClean="0">
                <a:solidFill>
                  <a:srgbClr val="474747"/>
                </a:solidFill>
                <a:latin typeface="微软雅黑"/>
                <a:ea typeface="微软雅黑"/>
              </a:rPr>
              <a:t>。</a:t>
            </a:r>
            <a:endParaRPr lang="en-US" altLang="zh-CN" sz="1400" dirty="0" smtClean="0">
              <a:solidFill>
                <a:srgbClr val="474747"/>
              </a:solidFill>
              <a:latin typeface="微软雅黑"/>
              <a:ea typeface="微软雅黑"/>
            </a:endParaRPr>
          </a:p>
        </p:txBody>
      </p:sp>
    </p:spTree>
    <p:extLst>
      <p:ext uri="{BB962C8B-B14F-4D97-AF65-F5344CB8AC3E}">
        <p14:creationId xmlns:p14="http://schemas.microsoft.com/office/powerpoint/2010/main" val="197209616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defRPr/>
            </a:pPr>
            <a:fld id="{2E56F3F6-EC52-4763-86E3-6FA93034F11F}" type="slidenum">
              <a:rPr lang="zh-CN" altLang="en-US" smtClean="0">
                <a:latin typeface="+mn-lt"/>
                <a:ea typeface="华文细黑" pitchFamily="2" charset="-122"/>
              </a:rPr>
              <a:pPr>
                <a:defRPr/>
              </a:pPr>
              <a:t>4</a:t>
            </a:fld>
            <a:endParaRPr lang="zh-CN" altLang="en-US" dirty="0">
              <a:latin typeface="+mn-lt"/>
              <a:ea typeface="华文细黑" pitchFamily="2" charset="-122"/>
            </a:endParaRPr>
          </a:p>
        </p:txBody>
      </p:sp>
      <p:sp>
        <p:nvSpPr>
          <p:cNvPr id="3" name="标题 2"/>
          <p:cNvSpPr>
            <a:spLocks noGrp="1"/>
          </p:cNvSpPr>
          <p:nvPr>
            <p:ph type="title" idx="4294967295"/>
          </p:nvPr>
        </p:nvSpPr>
        <p:spPr>
          <a:xfrm>
            <a:off x="1187624" y="296651"/>
            <a:ext cx="7128792" cy="432011"/>
          </a:xfrm>
          <a:prstGeom prst="rect">
            <a:avLst/>
          </a:prstGeom>
        </p:spPr>
        <p:txBody>
          <a:bodyPr/>
          <a:lstStyle/>
          <a:p>
            <a:pPr>
              <a:defRPr/>
            </a:pPr>
            <a:r>
              <a:rPr lang="en-US" altLang="zh-CN" b="1" dirty="0">
                <a:solidFill>
                  <a:srgbClr val="075A77"/>
                </a:solidFill>
                <a:latin typeface="+mn-ea"/>
                <a:ea typeface="+mn-ea"/>
              </a:rPr>
              <a:t>GAIN·</a:t>
            </a:r>
            <a:r>
              <a:rPr lang="zh-CN" altLang="en-US" b="1" dirty="0">
                <a:solidFill>
                  <a:srgbClr val="075A77"/>
                </a:solidFill>
                <a:latin typeface="+mn-ea"/>
                <a:ea typeface="+mn-ea"/>
              </a:rPr>
              <a:t>指数介绍</a:t>
            </a:r>
          </a:p>
        </p:txBody>
      </p:sp>
      <p:sp>
        <p:nvSpPr>
          <p:cNvPr id="5" name="内容占位符 2"/>
          <p:cNvSpPr txBox="1">
            <a:spLocks/>
          </p:cNvSpPr>
          <p:nvPr/>
        </p:nvSpPr>
        <p:spPr>
          <a:xfrm>
            <a:off x="395289" y="969963"/>
            <a:ext cx="8353425" cy="1008063"/>
          </a:xfrm>
          <a:prstGeom prst="rect">
            <a:avLst/>
          </a:prstGeom>
        </p:spPr>
        <p:txBody>
          <a:bodyPr/>
          <a:lstStyle/>
          <a:p>
            <a:pPr marL="342900" indent="-342900" algn="l" eaLnBrk="0" hangingPunct="0">
              <a:lnSpc>
                <a:spcPct val="200000"/>
              </a:lnSpc>
              <a:spcBef>
                <a:spcPct val="20000"/>
              </a:spcBef>
              <a:buClr>
                <a:srgbClr val="275C9D"/>
              </a:buClr>
              <a:buSzPct val="75000"/>
              <a:buFont typeface="Wingdings" pitchFamily="2" charset="2"/>
              <a:buChar char="n"/>
              <a:defRPr/>
            </a:pPr>
            <a:r>
              <a:rPr lang="en-US" altLang="zh-CN" sz="1600" dirty="0">
                <a:latin typeface="+mn-ea"/>
                <a:ea typeface="+mn-ea"/>
              </a:rPr>
              <a:t>GAIN·</a:t>
            </a:r>
            <a:r>
              <a:rPr lang="zh-CN" altLang="en-US" sz="1600" dirty="0">
                <a:latin typeface="+mn-ea"/>
                <a:ea typeface="+mn-ea"/>
              </a:rPr>
              <a:t>指数由</a:t>
            </a:r>
            <a:r>
              <a:rPr lang="zh-CN" altLang="en-US" sz="1600" b="1" dirty="0">
                <a:latin typeface="+mn-ea"/>
                <a:ea typeface="+mn-ea"/>
              </a:rPr>
              <a:t>安路勤</a:t>
            </a:r>
            <a:r>
              <a:rPr lang="zh-CN" altLang="en-US" sz="1600" dirty="0">
                <a:latin typeface="+mn-ea"/>
                <a:ea typeface="+mn-ea"/>
              </a:rPr>
              <a:t>发布，反映乘用车市场终端价格、优惠变化的综合指数体系。</a:t>
            </a:r>
          </a:p>
          <a:p>
            <a:pPr marL="342900" indent="-342900" algn="l" eaLnBrk="0" hangingPunct="0">
              <a:lnSpc>
                <a:spcPct val="200000"/>
              </a:lnSpc>
              <a:spcBef>
                <a:spcPct val="20000"/>
              </a:spcBef>
              <a:buClr>
                <a:srgbClr val="275C9D"/>
              </a:buClr>
              <a:buSzPct val="75000"/>
              <a:buFont typeface="Wingdings" pitchFamily="2" charset="2"/>
              <a:buChar char="n"/>
              <a:defRPr/>
            </a:pPr>
            <a:r>
              <a:rPr lang="en-US" altLang="zh-CN" sz="1600" dirty="0">
                <a:latin typeface="+mn-ea"/>
                <a:ea typeface="+mn-ea"/>
              </a:rPr>
              <a:t>GAIN·</a:t>
            </a:r>
            <a:r>
              <a:rPr lang="zh-CN" altLang="en-US" sz="1600" dirty="0">
                <a:latin typeface="+mn-ea"/>
                <a:ea typeface="+mn-ea"/>
              </a:rPr>
              <a:t>指数每月在北京、上海通过“汽车市场信息研讨会”向各大媒体发布。</a:t>
            </a:r>
          </a:p>
          <a:p>
            <a:pPr marL="342900" indent="-342900" algn="l" eaLnBrk="0" hangingPunct="0">
              <a:lnSpc>
                <a:spcPct val="200000"/>
              </a:lnSpc>
              <a:spcBef>
                <a:spcPct val="20000"/>
              </a:spcBef>
              <a:buClr>
                <a:srgbClr val="275C9D"/>
              </a:buClr>
              <a:buSzPct val="75000"/>
              <a:buFont typeface="Wingdings" pitchFamily="2" charset="2"/>
              <a:buChar char="n"/>
              <a:defRPr/>
            </a:pPr>
            <a:r>
              <a:rPr lang="en-US" altLang="zh-CN" sz="1600" dirty="0">
                <a:latin typeface="+mn-ea"/>
                <a:ea typeface="+mn-ea"/>
              </a:rPr>
              <a:t>GAIN·</a:t>
            </a:r>
            <a:r>
              <a:rPr lang="zh-CN" altLang="en-US" sz="1600" dirty="0">
                <a:latin typeface="+mn-ea"/>
                <a:ea typeface="+mn-ea"/>
              </a:rPr>
              <a:t>指数由价格变化指数和终端优惠指数两大体系组成</a:t>
            </a:r>
            <a:r>
              <a:rPr lang="zh-CN" altLang="en-US" sz="1600" dirty="0">
                <a:latin typeface="+mn-lt"/>
                <a:ea typeface="华文细黑" pitchFamily="2" charset="-122"/>
              </a:rPr>
              <a:t>。</a:t>
            </a:r>
          </a:p>
        </p:txBody>
      </p:sp>
      <p:sp>
        <p:nvSpPr>
          <p:cNvPr id="12" name="AutoShape 36"/>
          <p:cNvSpPr>
            <a:spLocks noChangeArrowheads="1"/>
          </p:cNvSpPr>
          <p:nvPr/>
        </p:nvSpPr>
        <p:spPr bwMode="auto">
          <a:xfrm>
            <a:off x="3489327" y="3206754"/>
            <a:ext cx="5148263" cy="1008063"/>
          </a:xfrm>
          <a:prstGeom prst="roundRect">
            <a:avLst>
              <a:gd name="adj" fmla="val 16667"/>
            </a:avLst>
          </a:prstGeom>
          <a:solidFill>
            <a:srgbClr val="FFFFFF"/>
          </a:solidFill>
          <a:ln w="12700" algn="ctr">
            <a:solidFill>
              <a:srgbClr val="275C9D"/>
            </a:solidFill>
            <a:round/>
            <a:headEnd/>
            <a:tailEnd/>
          </a:ln>
          <a:effectLst>
            <a:outerShdw dist="81320" dir="3080412" algn="ctr" rotWithShape="0">
              <a:srgbClr val="808080">
                <a:alpha val="50000"/>
              </a:srgbClr>
            </a:outerShdw>
          </a:effectLst>
        </p:spPr>
        <p:txBody>
          <a:bodyPr anchor="ctr"/>
          <a:lstStyle/>
          <a:p>
            <a:pPr algn="l" fontAlgn="auto">
              <a:lnSpc>
                <a:spcPct val="150000"/>
              </a:lnSpc>
              <a:spcBef>
                <a:spcPts val="0"/>
              </a:spcBef>
              <a:spcAft>
                <a:spcPts val="0"/>
              </a:spcAft>
              <a:defRPr/>
            </a:pPr>
            <a:r>
              <a:rPr lang="zh-CN" altLang="en-US" sz="1600" b="1" kern="0" dirty="0">
                <a:solidFill>
                  <a:srgbClr val="000099"/>
                </a:solidFill>
                <a:latin typeface="+mn-lt"/>
                <a:ea typeface="华文细黑" pitchFamily="2" charset="-122"/>
              </a:rPr>
              <a:t>以车型均价为基础，各车型销量为权重，结果反映终端市场成交价的变化趋势</a:t>
            </a:r>
            <a:endParaRPr lang="en-US" altLang="zh-CN" sz="1600" b="1" kern="0" dirty="0">
              <a:solidFill>
                <a:srgbClr val="000099"/>
              </a:solidFill>
              <a:latin typeface="+mn-lt"/>
              <a:ea typeface="华文细黑" pitchFamily="2" charset="-122"/>
            </a:endParaRPr>
          </a:p>
        </p:txBody>
      </p:sp>
      <p:sp>
        <p:nvSpPr>
          <p:cNvPr id="13" name="AutoShape 37"/>
          <p:cNvSpPr>
            <a:spLocks noChangeArrowheads="1"/>
          </p:cNvSpPr>
          <p:nvPr/>
        </p:nvSpPr>
        <p:spPr bwMode="auto">
          <a:xfrm>
            <a:off x="3495677" y="4787904"/>
            <a:ext cx="5148263" cy="1008063"/>
          </a:xfrm>
          <a:prstGeom prst="roundRect">
            <a:avLst>
              <a:gd name="adj" fmla="val 16667"/>
            </a:avLst>
          </a:prstGeom>
          <a:solidFill>
            <a:srgbClr val="FFFFFF"/>
          </a:solidFill>
          <a:ln w="12700" algn="ctr">
            <a:solidFill>
              <a:srgbClr val="275C9D"/>
            </a:solidFill>
            <a:round/>
            <a:headEnd/>
            <a:tailEnd/>
          </a:ln>
          <a:effectLst>
            <a:outerShdw dist="81320" dir="3080412" algn="ctr" rotWithShape="0">
              <a:srgbClr val="808080">
                <a:alpha val="50000"/>
              </a:srgbClr>
            </a:outerShdw>
          </a:effectLst>
        </p:spPr>
        <p:txBody>
          <a:bodyPr anchor="ctr"/>
          <a:lstStyle/>
          <a:p>
            <a:pPr algn="l" fontAlgn="auto">
              <a:lnSpc>
                <a:spcPct val="150000"/>
              </a:lnSpc>
              <a:spcBef>
                <a:spcPts val="0"/>
              </a:spcBef>
              <a:spcAft>
                <a:spcPts val="0"/>
              </a:spcAft>
              <a:defRPr/>
            </a:pPr>
            <a:r>
              <a:rPr lang="zh-CN" altLang="en-US" sz="1600" b="1" kern="0" dirty="0">
                <a:solidFill>
                  <a:srgbClr val="000099"/>
                </a:solidFill>
                <a:latin typeface="+mn-lt"/>
                <a:ea typeface="华文细黑" pitchFamily="2" charset="-122"/>
              </a:rPr>
              <a:t>以车型优惠</a:t>
            </a:r>
            <a:r>
              <a:rPr lang="zh-CN" altLang="en-US" sz="1600" b="1" kern="0" dirty="0" smtClean="0">
                <a:solidFill>
                  <a:srgbClr val="000099"/>
                </a:solidFill>
                <a:latin typeface="+mn-lt"/>
                <a:ea typeface="华文细黑" pitchFamily="2" charset="-122"/>
              </a:rPr>
              <a:t>幅度为</a:t>
            </a:r>
            <a:r>
              <a:rPr lang="zh-CN" altLang="en-US" sz="1600" b="1" kern="0" dirty="0">
                <a:solidFill>
                  <a:srgbClr val="000099"/>
                </a:solidFill>
                <a:latin typeface="+mn-lt"/>
                <a:ea typeface="华文细黑" pitchFamily="2" charset="-122"/>
              </a:rPr>
              <a:t>基础，各车型销量作为权重，结果反映终端市场优惠变化幅度</a:t>
            </a:r>
          </a:p>
        </p:txBody>
      </p:sp>
      <p:grpSp>
        <p:nvGrpSpPr>
          <p:cNvPr id="4" name="组合 3"/>
          <p:cNvGrpSpPr/>
          <p:nvPr/>
        </p:nvGrpSpPr>
        <p:grpSpPr>
          <a:xfrm>
            <a:off x="278923" y="3250410"/>
            <a:ext cx="2489200" cy="920751"/>
            <a:chOff x="278923" y="3250410"/>
            <a:chExt cx="2489200" cy="920751"/>
          </a:xfrm>
        </p:grpSpPr>
        <p:sp>
          <p:nvSpPr>
            <p:cNvPr id="20" name="Freeform 14"/>
            <p:cNvSpPr>
              <a:spLocks/>
            </p:cNvSpPr>
            <p:nvPr/>
          </p:nvSpPr>
          <p:spPr bwMode="auto">
            <a:xfrm>
              <a:off x="278923" y="3250410"/>
              <a:ext cx="2489200" cy="920751"/>
            </a:xfrm>
            <a:custGeom>
              <a:avLst/>
              <a:gdLst/>
              <a:ahLst/>
              <a:cxnLst>
                <a:cxn ang="0">
                  <a:pos x="0" y="517"/>
                </a:cxn>
                <a:cxn ang="0">
                  <a:pos x="0" y="0"/>
                </a:cxn>
                <a:cxn ang="0">
                  <a:pos x="856" y="0"/>
                </a:cxn>
                <a:cxn ang="0">
                  <a:pos x="856" y="517"/>
                </a:cxn>
                <a:cxn ang="0">
                  <a:pos x="847" y="525"/>
                </a:cxn>
                <a:cxn ang="0">
                  <a:pos x="831" y="533"/>
                </a:cxn>
                <a:cxn ang="0">
                  <a:pos x="812" y="546"/>
                </a:cxn>
                <a:cxn ang="0">
                  <a:pos x="753" y="567"/>
                </a:cxn>
                <a:cxn ang="0">
                  <a:pos x="664" y="579"/>
                </a:cxn>
                <a:cxn ang="0">
                  <a:pos x="610" y="575"/>
                </a:cxn>
                <a:cxn ang="0">
                  <a:pos x="566" y="558"/>
                </a:cxn>
                <a:cxn ang="0">
                  <a:pos x="482" y="517"/>
                </a:cxn>
                <a:cxn ang="0">
                  <a:pos x="388" y="475"/>
                </a:cxn>
                <a:cxn ang="0">
                  <a:pos x="335" y="459"/>
                </a:cxn>
                <a:cxn ang="0">
                  <a:pos x="271" y="454"/>
                </a:cxn>
                <a:cxn ang="0">
                  <a:pos x="167" y="463"/>
                </a:cxn>
                <a:cxn ang="0">
                  <a:pos x="84" y="483"/>
                </a:cxn>
                <a:cxn ang="0">
                  <a:pos x="25" y="504"/>
                </a:cxn>
                <a:cxn ang="0">
                  <a:pos x="5" y="513"/>
                </a:cxn>
                <a:cxn ang="0">
                  <a:pos x="0" y="517"/>
                </a:cxn>
              </a:cxnLst>
              <a:rect l="0" t="0" r="r" b="b"/>
              <a:pathLst>
                <a:path w="857" h="580">
                  <a:moveTo>
                    <a:pt x="0" y="517"/>
                  </a:moveTo>
                  <a:lnTo>
                    <a:pt x="0" y="0"/>
                  </a:lnTo>
                  <a:lnTo>
                    <a:pt x="856" y="0"/>
                  </a:lnTo>
                  <a:lnTo>
                    <a:pt x="856" y="517"/>
                  </a:lnTo>
                  <a:lnTo>
                    <a:pt x="847" y="525"/>
                  </a:lnTo>
                  <a:lnTo>
                    <a:pt x="831" y="533"/>
                  </a:lnTo>
                  <a:lnTo>
                    <a:pt x="812" y="546"/>
                  </a:lnTo>
                  <a:lnTo>
                    <a:pt x="753" y="567"/>
                  </a:lnTo>
                  <a:lnTo>
                    <a:pt x="664" y="579"/>
                  </a:lnTo>
                  <a:lnTo>
                    <a:pt x="610" y="575"/>
                  </a:lnTo>
                  <a:lnTo>
                    <a:pt x="566" y="558"/>
                  </a:lnTo>
                  <a:lnTo>
                    <a:pt x="482" y="517"/>
                  </a:lnTo>
                  <a:lnTo>
                    <a:pt x="388" y="475"/>
                  </a:lnTo>
                  <a:lnTo>
                    <a:pt x="335" y="459"/>
                  </a:lnTo>
                  <a:lnTo>
                    <a:pt x="271" y="454"/>
                  </a:lnTo>
                  <a:lnTo>
                    <a:pt x="167" y="463"/>
                  </a:lnTo>
                  <a:lnTo>
                    <a:pt x="84" y="483"/>
                  </a:lnTo>
                  <a:lnTo>
                    <a:pt x="25" y="504"/>
                  </a:lnTo>
                  <a:lnTo>
                    <a:pt x="5" y="513"/>
                  </a:lnTo>
                  <a:lnTo>
                    <a:pt x="0" y="517"/>
                  </a:lnTo>
                </a:path>
              </a:pathLst>
            </a:custGeom>
            <a:solidFill>
              <a:srgbClr val="275C9D"/>
            </a:solidFill>
            <a:ln w="12700" cap="rnd" cmpd="sng">
              <a:solidFill>
                <a:srgbClr val="009999"/>
              </a:solidFill>
              <a:prstDash val="solid"/>
              <a:round/>
              <a:headEnd type="none" w="med" len="med"/>
              <a:tailEnd type="none" w="med" len="med"/>
            </a:ln>
            <a:effectLst>
              <a:outerShdw dist="40161" dir="4293903" algn="ctr" rotWithShape="0">
                <a:srgbClr val="C0C0C0"/>
              </a:outerShdw>
            </a:effectLst>
          </p:spPr>
          <p:txBody>
            <a:bodyPr/>
            <a:lstStyle/>
            <a:p>
              <a:pPr algn="ctr" eaLnBrk="0" hangingPunct="0">
                <a:lnSpc>
                  <a:spcPct val="80000"/>
                </a:lnSpc>
                <a:spcBef>
                  <a:spcPct val="20000"/>
                </a:spcBef>
                <a:buFont typeface="Arial" charset="0"/>
                <a:buNone/>
                <a:defRPr/>
              </a:pPr>
              <a:endParaRPr lang="zh-CN" altLang="zh-CN" sz="1200" b="1">
                <a:latin typeface="+mn-lt"/>
                <a:ea typeface="华文细黑" pitchFamily="2" charset="-122"/>
              </a:endParaRPr>
            </a:p>
          </p:txBody>
        </p:sp>
        <p:sp>
          <p:nvSpPr>
            <p:cNvPr id="21" name="Rectangle 27"/>
            <p:cNvSpPr>
              <a:spLocks noChangeArrowheads="1"/>
            </p:cNvSpPr>
            <p:nvPr/>
          </p:nvSpPr>
          <p:spPr bwMode="auto">
            <a:xfrm>
              <a:off x="353536" y="3527429"/>
              <a:ext cx="2339975" cy="366713"/>
            </a:xfrm>
            <a:prstGeom prst="rect">
              <a:avLst/>
            </a:prstGeom>
            <a:noFill/>
            <a:ln w="9525" algn="ctr">
              <a:noFill/>
              <a:miter lim="800000"/>
              <a:headEnd/>
              <a:tailEnd/>
            </a:ln>
          </p:spPr>
          <p:txBody>
            <a:bodyPr lIns="54000" rIns="54000"/>
            <a:lstStyle/>
            <a:p>
              <a:pPr algn="ctr" eaLnBrk="0" hangingPunct="0">
                <a:lnSpc>
                  <a:spcPct val="80000"/>
                </a:lnSpc>
                <a:spcBef>
                  <a:spcPct val="20000"/>
                </a:spcBef>
                <a:buFont typeface="Arial" charset="0"/>
                <a:buNone/>
                <a:defRPr/>
              </a:pPr>
              <a:r>
                <a:rPr lang="zh-CN" altLang="zh-CN" sz="2000" b="1" dirty="0">
                  <a:solidFill>
                    <a:schemeClr val="bg1"/>
                  </a:solidFill>
                  <a:latin typeface="+mj-lt"/>
                  <a:ea typeface="华文细黑" pitchFamily="2" charset="-122"/>
                </a:rPr>
                <a:t>GAIN</a:t>
              </a:r>
              <a:r>
                <a:rPr lang="zh-CN" altLang="zh-CN" sz="2000" b="1" dirty="0">
                  <a:solidFill>
                    <a:schemeClr val="bg1"/>
                  </a:solidFill>
                  <a:latin typeface="+mn-lt"/>
                  <a:ea typeface="华文细黑" pitchFamily="2" charset="-122"/>
                </a:rPr>
                <a:t>.</a:t>
              </a:r>
              <a:r>
                <a:rPr lang="zh-CN" altLang="en-US" sz="2000" b="1" dirty="0">
                  <a:solidFill>
                    <a:schemeClr val="bg1"/>
                  </a:solidFill>
                  <a:latin typeface="+mn-lt"/>
                  <a:ea typeface="华文细黑" pitchFamily="2" charset="-122"/>
                </a:rPr>
                <a:t>价格变化指数</a:t>
              </a:r>
              <a:endParaRPr lang="en-US" altLang="zh-CN" sz="2000" b="1" dirty="0">
                <a:solidFill>
                  <a:schemeClr val="bg1"/>
                </a:solidFill>
                <a:latin typeface="+mn-lt"/>
                <a:ea typeface="华文细黑" pitchFamily="2" charset="-122"/>
              </a:endParaRPr>
            </a:p>
          </p:txBody>
        </p:sp>
      </p:grpSp>
      <p:grpSp>
        <p:nvGrpSpPr>
          <p:cNvPr id="6" name="组合 5"/>
          <p:cNvGrpSpPr/>
          <p:nvPr/>
        </p:nvGrpSpPr>
        <p:grpSpPr>
          <a:xfrm>
            <a:off x="250825" y="4831560"/>
            <a:ext cx="2490788" cy="920751"/>
            <a:chOff x="250825" y="4831560"/>
            <a:chExt cx="2490788" cy="920751"/>
          </a:xfrm>
        </p:grpSpPr>
        <p:sp>
          <p:nvSpPr>
            <p:cNvPr id="23" name="Freeform 14"/>
            <p:cNvSpPr>
              <a:spLocks/>
            </p:cNvSpPr>
            <p:nvPr/>
          </p:nvSpPr>
          <p:spPr bwMode="auto">
            <a:xfrm>
              <a:off x="250825" y="4831560"/>
              <a:ext cx="2490788" cy="920751"/>
            </a:xfrm>
            <a:custGeom>
              <a:avLst/>
              <a:gdLst/>
              <a:ahLst/>
              <a:cxnLst>
                <a:cxn ang="0">
                  <a:pos x="0" y="517"/>
                </a:cxn>
                <a:cxn ang="0">
                  <a:pos x="0" y="0"/>
                </a:cxn>
                <a:cxn ang="0">
                  <a:pos x="856" y="0"/>
                </a:cxn>
                <a:cxn ang="0">
                  <a:pos x="856" y="517"/>
                </a:cxn>
                <a:cxn ang="0">
                  <a:pos x="847" y="525"/>
                </a:cxn>
                <a:cxn ang="0">
                  <a:pos x="831" y="533"/>
                </a:cxn>
                <a:cxn ang="0">
                  <a:pos x="812" y="546"/>
                </a:cxn>
                <a:cxn ang="0">
                  <a:pos x="753" y="567"/>
                </a:cxn>
                <a:cxn ang="0">
                  <a:pos x="664" y="579"/>
                </a:cxn>
                <a:cxn ang="0">
                  <a:pos x="610" y="575"/>
                </a:cxn>
                <a:cxn ang="0">
                  <a:pos x="566" y="558"/>
                </a:cxn>
                <a:cxn ang="0">
                  <a:pos x="482" y="517"/>
                </a:cxn>
                <a:cxn ang="0">
                  <a:pos x="388" y="475"/>
                </a:cxn>
                <a:cxn ang="0">
                  <a:pos x="335" y="459"/>
                </a:cxn>
                <a:cxn ang="0">
                  <a:pos x="271" y="454"/>
                </a:cxn>
                <a:cxn ang="0">
                  <a:pos x="167" y="463"/>
                </a:cxn>
                <a:cxn ang="0">
                  <a:pos x="84" y="483"/>
                </a:cxn>
                <a:cxn ang="0">
                  <a:pos x="25" y="504"/>
                </a:cxn>
                <a:cxn ang="0">
                  <a:pos x="5" y="513"/>
                </a:cxn>
                <a:cxn ang="0">
                  <a:pos x="0" y="517"/>
                </a:cxn>
              </a:cxnLst>
              <a:rect l="0" t="0" r="r" b="b"/>
              <a:pathLst>
                <a:path w="857" h="580">
                  <a:moveTo>
                    <a:pt x="0" y="517"/>
                  </a:moveTo>
                  <a:lnTo>
                    <a:pt x="0" y="0"/>
                  </a:lnTo>
                  <a:lnTo>
                    <a:pt x="856" y="0"/>
                  </a:lnTo>
                  <a:lnTo>
                    <a:pt x="856" y="517"/>
                  </a:lnTo>
                  <a:lnTo>
                    <a:pt x="847" y="525"/>
                  </a:lnTo>
                  <a:lnTo>
                    <a:pt x="831" y="533"/>
                  </a:lnTo>
                  <a:lnTo>
                    <a:pt x="812" y="546"/>
                  </a:lnTo>
                  <a:lnTo>
                    <a:pt x="753" y="567"/>
                  </a:lnTo>
                  <a:lnTo>
                    <a:pt x="664" y="579"/>
                  </a:lnTo>
                  <a:lnTo>
                    <a:pt x="610" y="575"/>
                  </a:lnTo>
                  <a:lnTo>
                    <a:pt x="566" y="558"/>
                  </a:lnTo>
                  <a:lnTo>
                    <a:pt x="482" y="517"/>
                  </a:lnTo>
                  <a:lnTo>
                    <a:pt x="388" y="475"/>
                  </a:lnTo>
                  <a:lnTo>
                    <a:pt x="335" y="459"/>
                  </a:lnTo>
                  <a:lnTo>
                    <a:pt x="271" y="454"/>
                  </a:lnTo>
                  <a:lnTo>
                    <a:pt x="167" y="463"/>
                  </a:lnTo>
                  <a:lnTo>
                    <a:pt x="84" y="483"/>
                  </a:lnTo>
                  <a:lnTo>
                    <a:pt x="25" y="504"/>
                  </a:lnTo>
                  <a:lnTo>
                    <a:pt x="5" y="513"/>
                  </a:lnTo>
                  <a:lnTo>
                    <a:pt x="0" y="517"/>
                  </a:lnTo>
                </a:path>
              </a:pathLst>
            </a:custGeom>
            <a:solidFill>
              <a:srgbClr val="275C9D"/>
            </a:solidFill>
            <a:ln w="12700" cap="rnd" cmpd="sng">
              <a:solidFill>
                <a:srgbClr val="009999"/>
              </a:solidFill>
              <a:prstDash val="solid"/>
              <a:round/>
              <a:headEnd type="none" w="med" len="med"/>
              <a:tailEnd type="none" w="med" len="med"/>
            </a:ln>
            <a:effectLst>
              <a:outerShdw dist="40161" dir="4293903" algn="ctr" rotWithShape="0">
                <a:srgbClr val="C0C0C0"/>
              </a:outerShdw>
            </a:effectLst>
          </p:spPr>
          <p:txBody>
            <a:bodyPr/>
            <a:lstStyle/>
            <a:p>
              <a:pPr algn="ctr" eaLnBrk="0" hangingPunct="0">
                <a:lnSpc>
                  <a:spcPct val="80000"/>
                </a:lnSpc>
                <a:spcBef>
                  <a:spcPct val="20000"/>
                </a:spcBef>
                <a:buFont typeface="Arial" charset="0"/>
                <a:buNone/>
                <a:defRPr/>
              </a:pPr>
              <a:endParaRPr lang="zh-CN" altLang="zh-CN" sz="1200" b="1">
                <a:latin typeface="+mn-lt"/>
                <a:ea typeface="华文细黑" pitchFamily="2" charset="-122"/>
              </a:endParaRPr>
            </a:p>
          </p:txBody>
        </p:sp>
        <p:sp>
          <p:nvSpPr>
            <p:cNvPr id="9" name="Rectangle 28"/>
            <p:cNvSpPr>
              <a:spLocks noChangeArrowheads="1"/>
            </p:cNvSpPr>
            <p:nvPr/>
          </p:nvSpPr>
          <p:spPr bwMode="auto">
            <a:xfrm>
              <a:off x="307975" y="5108579"/>
              <a:ext cx="2376488" cy="366712"/>
            </a:xfrm>
            <a:prstGeom prst="rect">
              <a:avLst/>
            </a:prstGeom>
            <a:noFill/>
            <a:ln w="9525" algn="ctr">
              <a:noFill/>
              <a:miter lim="800000"/>
              <a:headEnd/>
              <a:tailEnd/>
            </a:ln>
          </p:spPr>
          <p:txBody>
            <a:bodyPr lIns="54000" rIns="54000"/>
            <a:lstStyle/>
            <a:p>
              <a:pPr algn="ctr" eaLnBrk="0" hangingPunct="0">
                <a:lnSpc>
                  <a:spcPct val="80000"/>
                </a:lnSpc>
                <a:spcBef>
                  <a:spcPct val="20000"/>
                </a:spcBef>
                <a:buFont typeface="Arial" charset="0"/>
                <a:buNone/>
                <a:defRPr/>
              </a:pPr>
              <a:r>
                <a:rPr lang="zh-CN" altLang="zh-CN" sz="2000" b="1" dirty="0">
                  <a:solidFill>
                    <a:schemeClr val="bg1"/>
                  </a:solidFill>
                  <a:latin typeface="+mn-lt"/>
                  <a:ea typeface="华文细黑" pitchFamily="2" charset="-122"/>
                </a:rPr>
                <a:t>GAIN.</a:t>
              </a:r>
              <a:r>
                <a:rPr lang="zh-CN" altLang="en-US" sz="2000" b="1" dirty="0">
                  <a:solidFill>
                    <a:schemeClr val="bg1"/>
                  </a:solidFill>
                  <a:latin typeface="+mn-lt"/>
                  <a:ea typeface="华文细黑" pitchFamily="2" charset="-122"/>
                </a:rPr>
                <a:t>终端优惠指数</a:t>
              </a:r>
              <a:endParaRPr lang="en-US" altLang="zh-CN" sz="2000" b="1" dirty="0">
                <a:solidFill>
                  <a:schemeClr val="bg1"/>
                </a:solidFill>
                <a:latin typeface="+mn-lt"/>
                <a:ea typeface="华文细黑" pitchFamily="2" charset="-122"/>
              </a:endParaRPr>
            </a:p>
          </p:txBody>
        </p:sp>
      </p:grpSp>
      <p:sp>
        <p:nvSpPr>
          <p:cNvPr id="24" name="AutoShape 4"/>
          <p:cNvSpPr>
            <a:spLocks noChangeArrowheads="1"/>
          </p:cNvSpPr>
          <p:nvPr/>
        </p:nvSpPr>
        <p:spPr bwMode="auto">
          <a:xfrm rot="5400000">
            <a:off x="2715181" y="3604422"/>
            <a:ext cx="827087" cy="212725"/>
          </a:xfrm>
          <a:prstGeom prst="triangle">
            <a:avLst>
              <a:gd name="adj" fmla="val 50000"/>
            </a:avLst>
          </a:prstGeom>
          <a:solidFill>
            <a:srgbClr val="BFBFBF"/>
          </a:solidFill>
          <a:ln w="6350" algn="ctr">
            <a:noFill/>
            <a:miter lim="800000"/>
            <a:headEnd type="none" w="sm" len="sm"/>
            <a:tailEnd type="none" w="sm" len="sm"/>
          </a:ln>
          <a:effectLst>
            <a:outerShdw dist="17961" dir="2700000" algn="ctr" rotWithShape="0">
              <a:srgbClr val="808080"/>
            </a:outerShdw>
          </a:effectLst>
        </p:spPr>
        <p:txBody>
          <a:bodyPr tIns="91440" bIns="91440" anchor="ctr"/>
          <a:lstStyle/>
          <a:p>
            <a:pPr algn="ctr" eaLnBrk="0" hangingPunct="0">
              <a:lnSpc>
                <a:spcPct val="80000"/>
              </a:lnSpc>
              <a:spcBef>
                <a:spcPct val="20000"/>
              </a:spcBef>
              <a:buFont typeface="Arial" charset="0"/>
              <a:buNone/>
              <a:defRPr/>
            </a:pPr>
            <a:endParaRPr lang="en-ZA" b="1" dirty="0">
              <a:latin typeface="+mn-lt"/>
              <a:ea typeface="华文细黑" pitchFamily="2" charset="-122"/>
            </a:endParaRPr>
          </a:p>
        </p:txBody>
      </p:sp>
      <p:sp>
        <p:nvSpPr>
          <p:cNvPr id="25" name="AutoShape 4"/>
          <p:cNvSpPr>
            <a:spLocks noChangeArrowheads="1"/>
          </p:cNvSpPr>
          <p:nvPr/>
        </p:nvSpPr>
        <p:spPr bwMode="auto">
          <a:xfrm rot="5400000">
            <a:off x="2705101" y="5185573"/>
            <a:ext cx="827087" cy="212725"/>
          </a:xfrm>
          <a:prstGeom prst="triangle">
            <a:avLst>
              <a:gd name="adj" fmla="val 50000"/>
            </a:avLst>
          </a:prstGeom>
          <a:solidFill>
            <a:srgbClr val="BFBFBF"/>
          </a:solidFill>
          <a:ln w="6350" algn="ctr">
            <a:noFill/>
            <a:miter lim="800000"/>
            <a:headEnd type="none" w="sm" len="sm"/>
            <a:tailEnd type="none" w="sm" len="sm"/>
          </a:ln>
          <a:effectLst>
            <a:outerShdw dist="17961" dir="2700000" algn="ctr" rotWithShape="0">
              <a:srgbClr val="808080"/>
            </a:outerShdw>
          </a:effectLst>
        </p:spPr>
        <p:txBody>
          <a:bodyPr tIns="91440" bIns="91440" anchor="ctr"/>
          <a:lstStyle/>
          <a:p>
            <a:pPr algn="ctr" eaLnBrk="0" hangingPunct="0">
              <a:lnSpc>
                <a:spcPct val="80000"/>
              </a:lnSpc>
              <a:spcBef>
                <a:spcPct val="20000"/>
              </a:spcBef>
              <a:buFont typeface="Arial" charset="0"/>
              <a:buNone/>
              <a:defRPr/>
            </a:pPr>
            <a:endParaRPr lang="en-ZA" b="1" dirty="0">
              <a:latin typeface="+mn-lt"/>
              <a:ea typeface="华文细黑" pitchFamily="2" charset="-122"/>
            </a:endParaRPr>
          </a:p>
        </p:txBody>
      </p:sp>
    </p:spTree>
    <p:extLst>
      <p:ext uri="{BB962C8B-B14F-4D97-AF65-F5344CB8AC3E}">
        <p14:creationId xmlns:p14="http://schemas.microsoft.com/office/powerpoint/2010/main" val="2648854606"/>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bwMode="auto">
          <a:prstGeom prst="rect">
            <a:avLst/>
          </a:prstGeom>
          <a:noFill/>
          <a:ln>
            <a:miter lim="800000"/>
            <a:headEnd/>
            <a:tailEnd/>
          </a:ln>
        </p:spPr>
        <p:txBody>
          <a:bodyPr>
            <a:normAutofit fontScale="90000"/>
          </a:bodyPr>
          <a:lstStyle/>
          <a:p>
            <a:pPr algn="ctr"/>
            <a:r>
              <a:rPr lang="en-US" altLang="zh-CN" sz="4800" b="1" dirty="0" smtClean="0">
                <a:solidFill>
                  <a:srgbClr val="1F497D"/>
                </a:solidFill>
                <a:latin typeface="微软雅黑" panose="020B0503020204020204" pitchFamily="34" charset="-122"/>
                <a:ea typeface="微软雅黑" panose="020B0503020204020204" pitchFamily="34" charset="-122"/>
              </a:rPr>
              <a:t>Thank you !</a:t>
            </a:r>
            <a:endParaRPr lang="zh-CN" altLang="en-US" sz="4800" b="1" dirty="0" smtClean="0">
              <a:solidFill>
                <a:srgbClr val="1F497D"/>
              </a:solidFill>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3361" y="-1"/>
            <a:ext cx="9146272" cy="4329113"/>
          </a:xfrm>
          <a:prstGeom prst="rect">
            <a:avLst/>
          </a:prstGeom>
        </p:spPr>
      </p:pic>
      <p:graphicFrame>
        <p:nvGraphicFramePr>
          <p:cNvPr id="10" name="表格 9"/>
          <p:cNvGraphicFramePr>
            <a:graphicFrameLocks noGrp="1"/>
          </p:cNvGraphicFramePr>
          <p:nvPr>
            <p:extLst>
              <p:ext uri="{D42A27DB-BD31-4B8C-83A1-F6EECF244321}">
                <p14:modId xmlns:p14="http://schemas.microsoft.com/office/powerpoint/2010/main" val="3869670791"/>
              </p:ext>
            </p:extLst>
          </p:nvPr>
        </p:nvGraphicFramePr>
        <p:xfrm>
          <a:off x="0" y="6701934"/>
          <a:ext cx="9144000" cy="125730"/>
        </p:xfrm>
        <a:graphic>
          <a:graphicData uri="http://schemas.openxmlformats.org/drawingml/2006/table">
            <a:tbl>
              <a:tblPr firstRow="1" bandRow="1">
                <a:tableStyleId>{5C22544A-7EE6-4342-B048-85BDC9FD1C3A}</a:tableStyleId>
              </a:tblPr>
              <a:tblGrid>
                <a:gridCol w="1524000"/>
                <a:gridCol w="1524000"/>
                <a:gridCol w="1524000"/>
                <a:gridCol w="1524000"/>
                <a:gridCol w="1524000"/>
                <a:gridCol w="1524000"/>
              </a:tblGrid>
              <a:tr h="125730">
                <a:tc>
                  <a:txBody>
                    <a:bodyPr/>
                    <a:lstStyle/>
                    <a:p>
                      <a:endParaRPr lang="zh-CN" altLang="en-US" sz="200" dirty="0"/>
                    </a:p>
                  </a:txBody>
                  <a:tcPr>
                    <a:lnL w="12700" cap="flat" cmpd="sng" algn="ctr">
                      <a:noFill/>
                      <a:prstDash val="solid"/>
                      <a:round/>
                      <a:headEnd type="none" w="med" len="med"/>
                      <a:tailEnd type="none" w="med" len="med"/>
                    </a:lnL>
                    <a:lnR w="635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093E5D"/>
                    </a:solidFill>
                  </a:tcPr>
                </a:tc>
                <a:tc>
                  <a:txBody>
                    <a:bodyPr/>
                    <a:lstStyle/>
                    <a:p>
                      <a:endParaRPr lang="zh-CN" altLang="en-US" sz="200" dirty="0"/>
                    </a:p>
                  </a:txBody>
                  <a:tcP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1F497D"/>
                    </a:solidFill>
                  </a:tcPr>
                </a:tc>
                <a:tc>
                  <a:txBody>
                    <a:bodyPr/>
                    <a:lstStyle/>
                    <a:p>
                      <a:endParaRPr lang="zh-CN" altLang="en-US" sz="200" dirty="0"/>
                    </a:p>
                  </a:txBody>
                  <a:tcP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0377B0"/>
                    </a:solidFill>
                  </a:tcPr>
                </a:tc>
                <a:tc>
                  <a:txBody>
                    <a:bodyPr/>
                    <a:lstStyle/>
                    <a:p>
                      <a:endParaRPr lang="zh-CN" altLang="en-US" sz="200" dirty="0"/>
                    </a:p>
                  </a:txBody>
                  <a:tcP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91B6E3"/>
                    </a:solidFill>
                  </a:tcPr>
                </a:tc>
                <a:tc>
                  <a:txBody>
                    <a:bodyPr/>
                    <a:lstStyle/>
                    <a:p>
                      <a:endParaRPr lang="zh-CN" altLang="en-US" sz="200" dirty="0"/>
                    </a:p>
                  </a:txBody>
                  <a:tcP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E8E8EF"/>
                    </a:solidFill>
                  </a:tcPr>
                </a:tc>
                <a:tc>
                  <a:txBody>
                    <a:bodyPr/>
                    <a:lstStyle/>
                    <a:p>
                      <a:endParaRPr lang="zh-CN" altLang="en-US" sz="200" dirty="0"/>
                    </a:p>
                  </a:txBody>
                  <a:tcPr>
                    <a:lnL w="6350" cap="flat" cmpd="sng" algn="ctr">
                      <a:solidFill>
                        <a:schemeClr val="bg1"/>
                      </a:solid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91CEE3"/>
                    </a:solidFill>
                  </a:tcPr>
                </a:tc>
              </a:tr>
            </a:tbl>
          </a:graphicData>
        </a:graphic>
      </p:graphicFrame>
    </p:spTree>
    <p:extLst>
      <p:ext uri="{BB962C8B-B14F-4D97-AF65-F5344CB8AC3E}">
        <p14:creationId xmlns:p14="http://schemas.microsoft.com/office/powerpoint/2010/main" val="139451907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defRPr/>
            </a:pPr>
            <a:fld id="{1DD66162-4F84-4156-93D3-F06BCC6ED210}" type="slidenum">
              <a:rPr lang="zh-CN" altLang="en-US" smtClean="0">
                <a:latin typeface="+mn-lt"/>
                <a:ea typeface="华文细黑" pitchFamily="2" charset="-122"/>
              </a:rPr>
              <a:pPr>
                <a:defRPr/>
              </a:pPr>
              <a:t>5</a:t>
            </a:fld>
            <a:endParaRPr lang="zh-CN" altLang="en-US">
              <a:latin typeface="+mn-lt"/>
              <a:ea typeface="华文细黑" pitchFamily="2" charset="-122"/>
            </a:endParaRPr>
          </a:p>
        </p:txBody>
      </p:sp>
      <p:sp>
        <p:nvSpPr>
          <p:cNvPr id="3" name="标题 2"/>
          <p:cNvSpPr>
            <a:spLocks noGrp="1"/>
          </p:cNvSpPr>
          <p:nvPr>
            <p:ph type="title" idx="4294967295"/>
          </p:nvPr>
        </p:nvSpPr>
        <p:spPr>
          <a:xfrm>
            <a:off x="1202940" y="296652"/>
            <a:ext cx="7221923" cy="432011"/>
          </a:xfrm>
          <a:prstGeom prst="rect">
            <a:avLst/>
          </a:prstGeom>
        </p:spPr>
        <p:txBody>
          <a:bodyPr/>
          <a:lstStyle/>
          <a:p>
            <a:pPr>
              <a:defRPr/>
            </a:pPr>
            <a:r>
              <a:rPr lang="en-US" altLang="zh-CN" b="1" dirty="0" smtClean="0">
                <a:solidFill>
                  <a:srgbClr val="075A77"/>
                </a:solidFill>
                <a:latin typeface="+mj-ea"/>
                <a:ea typeface="+mj-ea"/>
              </a:rPr>
              <a:t>GAIN·</a:t>
            </a:r>
            <a:r>
              <a:rPr lang="zh-CN" altLang="en-US" b="1" dirty="0" smtClean="0">
                <a:solidFill>
                  <a:srgbClr val="075A77"/>
                </a:solidFill>
                <a:latin typeface="+mj-ea"/>
                <a:ea typeface="+mj-ea"/>
              </a:rPr>
              <a:t>指数</a:t>
            </a:r>
            <a:r>
              <a:rPr lang="zh-CN" altLang="en-US" b="1" dirty="0">
                <a:solidFill>
                  <a:srgbClr val="075A77"/>
                </a:solidFill>
                <a:latin typeface="+mj-ea"/>
                <a:ea typeface="+mj-ea"/>
              </a:rPr>
              <a:t>研究信息</a:t>
            </a:r>
          </a:p>
        </p:txBody>
      </p:sp>
      <p:sp>
        <p:nvSpPr>
          <p:cNvPr id="4" name="内容占位符 2"/>
          <p:cNvSpPr txBox="1">
            <a:spLocks/>
          </p:cNvSpPr>
          <p:nvPr/>
        </p:nvSpPr>
        <p:spPr>
          <a:xfrm>
            <a:off x="2122490" y="836513"/>
            <a:ext cx="6842125" cy="576263"/>
          </a:xfrm>
          <a:prstGeom prst="rect">
            <a:avLst/>
          </a:prstGeom>
          <a:noFill/>
        </p:spPr>
        <p:txBody>
          <a:bodyPr/>
          <a:lstStyle/>
          <a:p>
            <a:pPr marL="342900" indent="-342900" algn="l" eaLnBrk="0" hangingPunct="0">
              <a:lnSpc>
                <a:spcPct val="120000"/>
              </a:lnSpc>
              <a:spcBef>
                <a:spcPct val="20000"/>
              </a:spcBef>
              <a:buClr>
                <a:srgbClr val="275C9D"/>
              </a:buClr>
              <a:buSzPct val="75000"/>
              <a:buFont typeface="Wingdings" pitchFamily="2" charset="2"/>
              <a:buChar char="n"/>
              <a:defRPr/>
            </a:pPr>
            <a:r>
              <a:rPr lang="zh-CN" altLang="en-US" sz="1300" dirty="0">
                <a:latin typeface="+mn-ea"/>
                <a:ea typeface="+mn-ea"/>
              </a:rPr>
              <a:t>目前参加研究的城市为北京、上海、广州、成都、</a:t>
            </a:r>
            <a:r>
              <a:rPr lang="zh-CN" altLang="en-US" sz="1300" dirty="0" smtClean="0">
                <a:latin typeface="+mn-ea"/>
                <a:ea typeface="+mn-ea"/>
              </a:rPr>
              <a:t>武汉等</a:t>
            </a:r>
            <a:r>
              <a:rPr lang="en-US" altLang="zh-CN" sz="1300" dirty="0" smtClean="0">
                <a:latin typeface="+mn-ea"/>
                <a:ea typeface="+mn-ea"/>
              </a:rPr>
              <a:t>46</a:t>
            </a:r>
            <a:r>
              <a:rPr lang="zh-CN" altLang="en-US" sz="1300" dirty="0" smtClean="0">
                <a:latin typeface="+mn-ea"/>
                <a:ea typeface="+mn-ea"/>
              </a:rPr>
              <a:t>个</a:t>
            </a:r>
            <a:r>
              <a:rPr lang="zh-CN" altLang="en-US" sz="1300" dirty="0">
                <a:latin typeface="+mn-ea"/>
                <a:ea typeface="+mn-ea"/>
              </a:rPr>
              <a:t>城市，覆盖了全国乘用车主销区域的</a:t>
            </a:r>
            <a:r>
              <a:rPr lang="zh-CN" altLang="en-US" sz="1300" dirty="0" smtClean="0">
                <a:latin typeface="+mn-ea"/>
                <a:ea typeface="+mn-ea"/>
              </a:rPr>
              <a:t>一、二、三线</a:t>
            </a:r>
            <a:r>
              <a:rPr lang="zh-CN" altLang="en-US" sz="1300" dirty="0">
                <a:latin typeface="+mn-ea"/>
                <a:ea typeface="+mn-ea"/>
              </a:rPr>
              <a:t>城市。</a:t>
            </a:r>
          </a:p>
        </p:txBody>
      </p:sp>
      <p:sp>
        <p:nvSpPr>
          <p:cNvPr id="6" name="内容占位符 2"/>
          <p:cNvSpPr txBox="1">
            <a:spLocks/>
          </p:cNvSpPr>
          <p:nvPr/>
        </p:nvSpPr>
        <p:spPr bwMode="auto">
          <a:xfrm>
            <a:off x="2124079" y="1340892"/>
            <a:ext cx="6335713" cy="431800"/>
          </a:xfrm>
          <a:prstGeom prst="rect">
            <a:avLst/>
          </a:prstGeom>
          <a:noFill/>
          <a:ln w="9525">
            <a:noFill/>
            <a:miter lim="800000"/>
            <a:headEnd/>
            <a:tailEnd/>
          </a:ln>
          <a:effectLst/>
        </p:spPr>
        <p:txBody>
          <a:bodyPr anchor="ctr"/>
          <a:lstStyle/>
          <a:p>
            <a:pPr marL="342900" indent="-342900" algn="l">
              <a:spcBef>
                <a:spcPct val="20000"/>
              </a:spcBef>
              <a:buClr>
                <a:srgbClr val="275C9D"/>
              </a:buClr>
              <a:buSzPct val="75000"/>
              <a:buFont typeface="Wingdings" pitchFamily="2" charset="2"/>
              <a:buChar char="n"/>
              <a:defRPr/>
            </a:pPr>
            <a:r>
              <a:rPr lang="zh-CN" altLang="en-US" sz="1300" kern="0" dirty="0">
                <a:latin typeface="+mn-ea"/>
                <a:ea typeface="+mn-ea"/>
              </a:rPr>
              <a:t>参考国际通用的分级标准，个别品牌因车价差异有所调整。</a:t>
            </a:r>
          </a:p>
        </p:txBody>
      </p:sp>
      <p:sp>
        <p:nvSpPr>
          <p:cNvPr id="8" name="内容占位符 2"/>
          <p:cNvSpPr txBox="1">
            <a:spLocks/>
          </p:cNvSpPr>
          <p:nvPr/>
        </p:nvSpPr>
        <p:spPr bwMode="auto">
          <a:xfrm>
            <a:off x="2124077" y="1700808"/>
            <a:ext cx="6697663" cy="431800"/>
          </a:xfrm>
          <a:prstGeom prst="rect">
            <a:avLst/>
          </a:prstGeom>
          <a:noFill/>
        </p:spPr>
        <p:txBody>
          <a:bodyPr/>
          <a:lstStyle>
            <a:defPPr>
              <a:defRPr lang="zh-CN"/>
            </a:defPPr>
            <a:lvl1pPr marL="342900" indent="-342900" algn="l">
              <a:lnSpc>
                <a:spcPct val="120000"/>
              </a:lnSpc>
              <a:buClr>
                <a:srgbClr val="275C9D"/>
              </a:buClr>
              <a:buSzPct val="75000"/>
              <a:buFont typeface="Wingdings" pitchFamily="2" charset="2"/>
              <a:buChar char="n"/>
              <a:defRPr sz="1300">
                <a:latin typeface="+mn-ea"/>
                <a:ea typeface="+mn-ea"/>
              </a:defRPr>
            </a:lvl1pPr>
          </a:lstStyle>
          <a:p>
            <a:r>
              <a:rPr lang="zh-CN" altLang="en-US" dirty="0"/>
              <a:t>为反映真实市场价格变化，参与</a:t>
            </a:r>
            <a:r>
              <a:rPr lang="en-US" altLang="zh-CN" dirty="0" smtClean="0"/>
              <a:t>2016</a:t>
            </a:r>
            <a:r>
              <a:rPr lang="zh-CN" altLang="en-US" dirty="0" smtClean="0"/>
              <a:t>年</a:t>
            </a:r>
            <a:r>
              <a:rPr lang="en-US" altLang="zh-CN" dirty="0"/>
              <a:t>GAIN·</a:t>
            </a:r>
            <a:r>
              <a:rPr lang="zh-CN" altLang="en-US" dirty="0"/>
              <a:t>指数计算的车型为以下指定</a:t>
            </a:r>
            <a:r>
              <a:rPr lang="en-US" altLang="zh-CN" dirty="0" smtClean="0"/>
              <a:t>268</a:t>
            </a:r>
            <a:r>
              <a:rPr lang="zh-CN" altLang="en-US" dirty="0" smtClean="0"/>
              <a:t>个</a:t>
            </a:r>
            <a:r>
              <a:rPr lang="zh-CN" altLang="en-US" dirty="0"/>
              <a:t>品牌的在销车型</a:t>
            </a:r>
            <a:r>
              <a:rPr lang="en-US" altLang="zh-CN" dirty="0"/>
              <a:t>:</a:t>
            </a:r>
          </a:p>
        </p:txBody>
      </p:sp>
      <p:sp>
        <p:nvSpPr>
          <p:cNvPr id="13" name="Text Box 1785"/>
          <p:cNvSpPr txBox="1">
            <a:spLocks noChangeArrowheads="1"/>
          </p:cNvSpPr>
          <p:nvPr/>
        </p:nvSpPr>
        <p:spPr bwMode="auto">
          <a:xfrm>
            <a:off x="756188" y="836513"/>
            <a:ext cx="1005403" cy="289310"/>
          </a:xfrm>
          <a:prstGeom prst="rect">
            <a:avLst/>
          </a:prstGeom>
          <a:noFill/>
          <a:ln w="9525" algn="ctr">
            <a:noFill/>
            <a:miter lim="800000"/>
            <a:headEnd/>
            <a:tailEnd/>
          </a:ln>
          <a:effectLst/>
        </p:spPr>
        <p:txBody>
          <a:bodyPr wrap="none">
            <a:spAutoFit/>
          </a:bodyPr>
          <a:lstStyle/>
          <a:p>
            <a:pPr algn="ctr" eaLnBrk="0" hangingPunct="0">
              <a:lnSpc>
                <a:spcPct val="80000"/>
              </a:lnSpc>
              <a:spcBef>
                <a:spcPct val="20000"/>
              </a:spcBef>
              <a:buFont typeface="Arial" charset="0"/>
              <a:buNone/>
              <a:defRPr/>
            </a:pPr>
            <a:r>
              <a:rPr lang="zh-CN" altLang="en-US" sz="1600" b="1" dirty="0">
                <a:solidFill>
                  <a:srgbClr val="002060"/>
                </a:solidFill>
                <a:latin typeface="+mn-lt"/>
                <a:ea typeface="华文细黑" pitchFamily="2" charset="-122"/>
              </a:rPr>
              <a:t>研究城市</a:t>
            </a:r>
            <a:endParaRPr lang="en-US" altLang="ko-KR" sz="1600" b="1" dirty="0">
              <a:solidFill>
                <a:srgbClr val="002060"/>
              </a:solidFill>
              <a:latin typeface="+mn-lt"/>
              <a:ea typeface="华文细黑" pitchFamily="2" charset="-122"/>
            </a:endParaRPr>
          </a:p>
        </p:txBody>
      </p:sp>
      <p:sp>
        <p:nvSpPr>
          <p:cNvPr id="17" name="Text Box 1785"/>
          <p:cNvSpPr txBox="1">
            <a:spLocks noChangeArrowheads="1"/>
          </p:cNvSpPr>
          <p:nvPr/>
        </p:nvSpPr>
        <p:spPr bwMode="auto">
          <a:xfrm>
            <a:off x="755653" y="1340892"/>
            <a:ext cx="1004888" cy="288925"/>
          </a:xfrm>
          <a:prstGeom prst="rect">
            <a:avLst/>
          </a:prstGeom>
          <a:noFill/>
          <a:ln w="9525" algn="ctr">
            <a:noFill/>
            <a:miter lim="800000"/>
            <a:headEnd/>
            <a:tailEnd/>
          </a:ln>
          <a:effectLst/>
        </p:spPr>
        <p:txBody>
          <a:bodyPr wrap="none">
            <a:spAutoFit/>
          </a:bodyPr>
          <a:lstStyle/>
          <a:p>
            <a:pPr algn="ctr" eaLnBrk="0" hangingPunct="0">
              <a:lnSpc>
                <a:spcPct val="80000"/>
              </a:lnSpc>
              <a:spcBef>
                <a:spcPct val="20000"/>
              </a:spcBef>
              <a:buFont typeface="Arial" charset="0"/>
              <a:buNone/>
              <a:defRPr/>
            </a:pPr>
            <a:r>
              <a:rPr lang="zh-CN" altLang="en-US" sz="1600" b="1" dirty="0">
                <a:solidFill>
                  <a:srgbClr val="002060"/>
                </a:solidFill>
                <a:latin typeface="+mn-lt"/>
                <a:ea typeface="华文细黑" pitchFamily="2" charset="-122"/>
              </a:rPr>
              <a:t>分级标准</a:t>
            </a:r>
            <a:endParaRPr lang="en-US" altLang="ko-KR" sz="1600" b="1" dirty="0">
              <a:solidFill>
                <a:srgbClr val="002060"/>
              </a:solidFill>
              <a:latin typeface="+mn-lt"/>
              <a:ea typeface="华文细黑" pitchFamily="2" charset="-122"/>
            </a:endParaRPr>
          </a:p>
        </p:txBody>
      </p:sp>
      <p:sp>
        <p:nvSpPr>
          <p:cNvPr id="21" name="Text Box 1785"/>
          <p:cNvSpPr txBox="1">
            <a:spLocks noChangeArrowheads="1"/>
          </p:cNvSpPr>
          <p:nvPr/>
        </p:nvSpPr>
        <p:spPr bwMode="auto">
          <a:xfrm>
            <a:off x="755394" y="1700808"/>
            <a:ext cx="1005403" cy="289310"/>
          </a:xfrm>
          <a:prstGeom prst="rect">
            <a:avLst/>
          </a:prstGeom>
          <a:noFill/>
          <a:ln w="9525" algn="ctr">
            <a:noFill/>
            <a:miter lim="800000"/>
            <a:headEnd/>
            <a:tailEnd/>
          </a:ln>
          <a:effectLst/>
        </p:spPr>
        <p:txBody>
          <a:bodyPr wrap="none">
            <a:spAutoFit/>
          </a:bodyPr>
          <a:lstStyle/>
          <a:p>
            <a:pPr algn="ctr" eaLnBrk="0" hangingPunct="0">
              <a:lnSpc>
                <a:spcPct val="80000"/>
              </a:lnSpc>
              <a:spcBef>
                <a:spcPct val="20000"/>
              </a:spcBef>
              <a:buFont typeface="Arial" charset="0"/>
              <a:buNone/>
              <a:defRPr/>
            </a:pPr>
            <a:r>
              <a:rPr lang="zh-CN" altLang="en-US" sz="1600" b="1" dirty="0">
                <a:solidFill>
                  <a:srgbClr val="002060"/>
                </a:solidFill>
                <a:latin typeface="+mn-lt"/>
                <a:ea typeface="华文细黑" pitchFamily="2" charset="-122"/>
              </a:rPr>
              <a:t>研究品牌</a:t>
            </a:r>
            <a:endParaRPr lang="en-US" altLang="ko-KR" sz="1600" b="1" dirty="0">
              <a:solidFill>
                <a:srgbClr val="002060"/>
              </a:solidFill>
              <a:latin typeface="+mn-lt"/>
              <a:ea typeface="华文细黑" pitchFamily="2" charset="-122"/>
            </a:endParaRPr>
          </a:p>
        </p:txBody>
      </p:sp>
      <p:sp>
        <p:nvSpPr>
          <p:cNvPr id="23" name="Freeform 12"/>
          <p:cNvSpPr>
            <a:spLocks/>
          </p:cNvSpPr>
          <p:nvPr/>
        </p:nvSpPr>
        <p:spPr bwMode="auto">
          <a:xfrm>
            <a:off x="179391" y="836513"/>
            <a:ext cx="619125" cy="314325"/>
          </a:xfrm>
          <a:custGeom>
            <a:avLst/>
            <a:gdLst>
              <a:gd name="T0" fmla="*/ 0 w 1262"/>
              <a:gd name="T1" fmla="*/ 0 h 816"/>
              <a:gd name="T2" fmla="*/ 301 w 1262"/>
              <a:gd name="T3" fmla="*/ 415 h 816"/>
              <a:gd name="T4" fmla="*/ 9 w 1262"/>
              <a:gd name="T5" fmla="*/ 815 h 816"/>
              <a:gd name="T6" fmla="*/ 960 w 1262"/>
              <a:gd name="T7" fmla="*/ 815 h 816"/>
              <a:gd name="T8" fmla="*/ 1261 w 1262"/>
              <a:gd name="T9" fmla="*/ 408 h 816"/>
              <a:gd name="T10" fmla="*/ 951 w 1262"/>
              <a:gd name="T11" fmla="*/ 0 h 816"/>
              <a:gd name="T12" fmla="*/ 0 w 1262"/>
              <a:gd name="T13" fmla="*/ 0 h 816"/>
              <a:gd name="T14" fmla="*/ 0 60000 65536"/>
              <a:gd name="T15" fmla="*/ 0 60000 65536"/>
              <a:gd name="T16" fmla="*/ 0 60000 65536"/>
              <a:gd name="T17" fmla="*/ 0 60000 65536"/>
              <a:gd name="T18" fmla="*/ 0 60000 65536"/>
              <a:gd name="T19" fmla="*/ 0 60000 65536"/>
              <a:gd name="T20" fmla="*/ 0 60000 65536"/>
              <a:gd name="T21" fmla="*/ 0 w 1262"/>
              <a:gd name="T22" fmla="*/ 0 h 816"/>
              <a:gd name="T23" fmla="*/ 1262 w 1262"/>
              <a:gd name="T24" fmla="*/ 816 h 81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62" h="816">
                <a:moveTo>
                  <a:pt x="0" y="0"/>
                </a:moveTo>
                <a:lnTo>
                  <a:pt x="301" y="415"/>
                </a:lnTo>
                <a:lnTo>
                  <a:pt x="9" y="815"/>
                </a:lnTo>
                <a:lnTo>
                  <a:pt x="960" y="815"/>
                </a:lnTo>
                <a:lnTo>
                  <a:pt x="1261" y="408"/>
                </a:lnTo>
                <a:lnTo>
                  <a:pt x="951" y="0"/>
                </a:lnTo>
                <a:lnTo>
                  <a:pt x="0" y="0"/>
                </a:lnTo>
              </a:path>
            </a:pathLst>
          </a:custGeom>
          <a:solidFill>
            <a:srgbClr val="275C9D"/>
          </a:solidFill>
          <a:ln w="57150" cap="rnd">
            <a:solidFill>
              <a:srgbClr val="FFFFFF"/>
            </a:solidFill>
            <a:round/>
            <a:headEnd/>
            <a:tailEnd/>
          </a:ln>
        </p:spPr>
        <p:txBody>
          <a:bodyPr/>
          <a:lstStyle/>
          <a:p>
            <a:pPr algn="ctr" eaLnBrk="0" hangingPunct="0">
              <a:lnSpc>
                <a:spcPct val="80000"/>
              </a:lnSpc>
              <a:spcBef>
                <a:spcPct val="20000"/>
              </a:spcBef>
              <a:buFont typeface="Arial" charset="0"/>
              <a:buNone/>
              <a:defRPr/>
            </a:pPr>
            <a:endParaRPr lang="zh-CN" altLang="zh-CN" b="1" i="1">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latin typeface="+mn-lt"/>
              <a:ea typeface="华文细黑" pitchFamily="2" charset="-122"/>
            </a:endParaRPr>
          </a:p>
        </p:txBody>
      </p:sp>
      <p:sp>
        <p:nvSpPr>
          <p:cNvPr id="24" name="Freeform 12"/>
          <p:cNvSpPr>
            <a:spLocks/>
          </p:cNvSpPr>
          <p:nvPr/>
        </p:nvSpPr>
        <p:spPr bwMode="auto">
          <a:xfrm>
            <a:off x="179391" y="1340892"/>
            <a:ext cx="619125" cy="315913"/>
          </a:xfrm>
          <a:custGeom>
            <a:avLst/>
            <a:gdLst>
              <a:gd name="T0" fmla="*/ 0 w 1262"/>
              <a:gd name="T1" fmla="*/ 0 h 816"/>
              <a:gd name="T2" fmla="*/ 301 w 1262"/>
              <a:gd name="T3" fmla="*/ 415 h 816"/>
              <a:gd name="T4" fmla="*/ 9 w 1262"/>
              <a:gd name="T5" fmla="*/ 815 h 816"/>
              <a:gd name="T6" fmla="*/ 960 w 1262"/>
              <a:gd name="T7" fmla="*/ 815 h 816"/>
              <a:gd name="T8" fmla="*/ 1261 w 1262"/>
              <a:gd name="T9" fmla="*/ 408 h 816"/>
              <a:gd name="T10" fmla="*/ 951 w 1262"/>
              <a:gd name="T11" fmla="*/ 0 h 816"/>
              <a:gd name="T12" fmla="*/ 0 w 1262"/>
              <a:gd name="T13" fmla="*/ 0 h 816"/>
              <a:gd name="T14" fmla="*/ 0 60000 65536"/>
              <a:gd name="T15" fmla="*/ 0 60000 65536"/>
              <a:gd name="T16" fmla="*/ 0 60000 65536"/>
              <a:gd name="T17" fmla="*/ 0 60000 65536"/>
              <a:gd name="T18" fmla="*/ 0 60000 65536"/>
              <a:gd name="T19" fmla="*/ 0 60000 65536"/>
              <a:gd name="T20" fmla="*/ 0 60000 65536"/>
              <a:gd name="T21" fmla="*/ 0 w 1262"/>
              <a:gd name="T22" fmla="*/ 0 h 816"/>
              <a:gd name="T23" fmla="*/ 1262 w 1262"/>
              <a:gd name="T24" fmla="*/ 816 h 81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62" h="816">
                <a:moveTo>
                  <a:pt x="0" y="0"/>
                </a:moveTo>
                <a:lnTo>
                  <a:pt x="301" y="415"/>
                </a:lnTo>
                <a:lnTo>
                  <a:pt x="9" y="815"/>
                </a:lnTo>
                <a:lnTo>
                  <a:pt x="960" y="815"/>
                </a:lnTo>
                <a:lnTo>
                  <a:pt x="1261" y="408"/>
                </a:lnTo>
                <a:lnTo>
                  <a:pt x="951" y="0"/>
                </a:lnTo>
                <a:lnTo>
                  <a:pt x="0" y="0"/>
                </a:lnTo>
              </a:path>
            </a:pathLst>
          </a:custGeom>
          <a:solidFill>
            <a:srgbClr val="275C9D"/>
          </a:solidFill>
          <a:ln w="57150" cap="rnd">
            <a:solidFill>
              <a:srgbClr val="FFFFFF"/>
            </a:solidFill>
            <a:round/>
            <a:headEnd/>
            <a:tailEnd/>
          </a:ln>
        </p:spPr>
        <p:txBody>
          <a:bodyPr/>
          <a:lstStyle/>
          <a:p>
            <a:pPr algn="ctr" eaLnBrk="0" hangingPunct="0">
              <a:lnSpc>
                <a:spcPct val="80000"/>
              </a:lnSpc>
              <a:spcBef>
                <a:spcPct val="20000"/>
              </a:spcBef>
              <a:buFont typeface="Arial" charset="0"/>
              <a:buNone/>
              <a:defRPr/>
            </a:pPr>
            <a:endParaRPr lang="zh-CN" altLang="zh-CN" b="1" i="1">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latin typeface="+mn-lt"/>
              <a:ea typeface="华文细黑" pitchFamily="2" charset="-122"/>
            </a:endParaRPr>
          </a:p>
        </p:txBody>
      </p:sp>
      <p:sp>
        <p:nvSpPr>
          <p:cNvPr id="25" name="Freeform 12"/>
          <p:cNvSpPr>
            <a:spLocks/>
          </p:cNvSpPr>
          <p:nvPr/>
        </p:nvSpPr>
        <p:spPr bwMode="auto">
          <a:xfrm>
            <a:off x="179391" y="1700808"/>
            <a:ext cx="619125" cy="315912"/>
          </a:xfrm>
          <a:custGeom>
            <a:avLst/>
            <a:gdLst>
              <a:gd name="T0" fmla="*/ 0 w 1262"/>
              <a:gd name="T1" fmla="*/ 0 h 816"/>
              <a:gd name="T2" fmla="*/ 301 w 1262"/>
              <a:gd name="T3" fmla="*/ 415 h 816"/>
              <a:gd name="T4" fmla="*/ 9 w 1262"/>
              <a:gd name="T5" fmla="*/ 815 h 816"/>
              <a:gd name="T6" fmla="*/ 960 w 1262"/>
              <a:gd name="T7" fmla="*/ 815 h 816"/>
              <a:gd name="T8" fmla="*/ 1261 w 1262"/>
              <a:gd name="T9" fmla="*/ 408 h 816"/>
              <a:gd name="T10" fmla="*/ 951 w 1262"/>
              <a:gd name="T11" fmla="*/ 0 h 816"/>
              <a:gd name="T12" fmla="*/ 0 w 1262"/>
              <a:gd name="T13" fmla="*/ 0 h 816"/>
              <a:gd name="T14" fmla="*/ 0 60000 65536"/>
              <a:gd name="T15" fmla="*/ 0 60000 65536"/>
              <a:gd name="T16" fmla="*/ 0 60000 65536"/>
              <a:gd name="T17" fmla="*/ 0 60000 65536"/>
              <a:gd name="T18" fmla="*/ 0 60000 65536"/>
              <a:gd name="T19" fmla="*/ 0 60000 65536"/>
              <a:gd name="T20" fmla="*/ 0 60000 65536"/>
              <a:gd name="T21" fmla="*/ 0 w 1262"/>
              <a:gd name="T22" fmla="*/ 0 h 816"/>
              <a:gd name="T23" fmla="*/ 1262 w 1262"/>
              <a:gd name="T24" fmla="*/ 816 h 81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62" h="816">
                <a:moveTo>
                  <a:pt x="0" y="0"/>
                </a:moveTo>
                <a:lnTo>
                  <a:pt x="301" y="415"/>
                </a:lnTo>
                <a:lnTo>
                  <a:pt x="9" y="815"/>
                </a:lnTo>
                <a:lnTo>
                  <a:pt x="960" y="815"/>
                </a:lnTo>
                <a:lnTo>
                  <a:pt x="1261" y="408"/>
                </a:lnTo>
                <a:lnTo>
                  <a:pt x="951" y="0"/>
                </a:lnTo>
                <a:lnTo>
                  <a:pt x="0" y="0"/>
                </a:lnTo>
              </a:path>
            </a:pathLst>
          </a:custGeom>
          <a:solidFill>
            <a:srgbClr val="275C9D"/>
          </a:solidFill>
          <a:ln w="57150" cap="rnd">
            <a:solidFill>
              <a:srgbClr val="FFFFFF"/>
            </a:solidFill>
            <a:round/>
            <a:headEnd/>
            <a:tailEnd/>
          </a:ln>
        </p:spPr>
        <p:txBody>
          <a:bodyPr/>
          <a:lstStyle/>
          <a:p>
            <a:pPr algn="ctr" eaLnBrk="0" hangingPunct="0">
              <a:lnSpc>
                <a:spcPct val="80000"/>
              </a:lnSpc>
              <a:spcBef>
                <a:spcPct val="20000"/>
              </a:spcBef>
              <a:buFont typeface="Arial" charset="0"/>
              <a:buNone/>
              <a:defRPr/>
            </a:pPr>
            <a:endParaRPr lang="zh-CN" altLang="zh-CN" b="1" i="1">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latin typeface="+mn-lt"/>
              <a:ea typeface="华文细黑" pitchFamily="2" charset="-122"/>
            </a:endParaRPr>
          </a:p>
        </p:txBody>
      </p:sp>
      <p:sp>
        <p:nvSpPr>
          <p:cNvPr id="19" name="AutoShape 5"/>
          <p:cNvSpPr>
            <a:spLocks noChangeAspect="1" noChangeArrowheads="1"/>
          </p:cNvSpPr>
          <p:nvPr/>
        </p:nvSpPr>
        <p:spPr bwMode="auto">
          <a:xfrm rot="10800000">
            <a:off x="3419873" y="2204864"/>
            <a:ext cx="1080122" cy="245526"/>
          </a:xfrm>
          <a:prstGeom prst="triangle">
            <a:avLst>
              <a:gd name="adj" fmla="val 50000"/>
            </a:avLst>
          </a:prstGeom>
          <a:solidFill>
            <a:srgbClr val="275C9D"/>
          </a:solidFill>
          <a:ln w="6350" algn="ctr">
            <a:noFill/>
            <a:miter lim="800000"/>
            <a:headEnd type="none" w="sm" len="sm"/>
            <a:tailEnd/>
          </a:ln>
          <a:effectLst>
            <a:outerShdw dist="17961" dir="2700000" algn="ctr" rotWithShape="0">
              <a:srgbClr val="808080"/>
            </a:outerShdw>
          </a:effectLst>
        </p:spPr>
        <p:txBody>
          <a:bodyPr tIns="91440" bIns="91440" anchor="ctr"/>
          <a:lstStyle/>
          <a:p>
            <a:pPr marL="12700" indent="-12700">
              <a:lnSpc>
                <a:spcPct val="110000"/>
              </a:lnSpc>
            </a:pPr>
            <a:endParaRPr lang="en-ZA" altLang="zh-CN" sz="1400" dirty="0">
              <a:solidFill>
                <a:srgbClr val="275C9D"/>
              </a:solidFill>
              <a:latin typeface="Calibri" pitchFamily="34" charset="0"/>
            </a:endParaRPr>
          </a:p>
        </p:txBody>
      </p:sp>
      <p:sp>
        <p:nvSpPr>
          <p:cNvPr id="20" name="Rectangle 8"/>
          <p:cNvSpPr>
            <a:spLocks noChangeArrowheads="1"/>
          </p:cNvSpPr>
          <p:nvPr/>
        </p:nvSpPr>
        <p:spPr bwMode="auto">
          <a:xfrm>
            <a:off x="7236296" y="3014165"/>
            <a:ext cx="1656184" cy="3367163"/>
          </a:xfrm>
          <a:prstGeom prst="rect">
            <a:avLst/>
          </a:prstGeom>
          <a:noFill/>
          <a:ln w="9525">
            <a:solidFill>
              <a:srgbClr val="B2B2B2"/>
            </a:solidFill>
            <a:prstDash val="dash"/>
            <a:miter lim="800000"/>
            <a:headEnd/>
            <a:tailEnd/>
          </a:ln>
        </p:spPr>
        <p:txBody>
          <a:bodyPr wrap="square">
            <a:spAutoFit/>
          </a:bodyPr>
          <a:lstStyle/>
          <a:p>
            <a:pPr indent="180975" eaLnBrk="0" hangingPunct="0">
              <a:lnSpc>
                <a:spcPct val="130000"/>
              </a:lnSpc>
              <a:spcBef>
                <a:spcPct val="50000"/>
              </a:spcBef>
              <a:buSzPct val="80000"/>
              <a:buFont typeface="Wingdings" pitchFamily="2" charset="2"/>
              <a:buChar char="l"/>
              <a:defRPr/>
            </a:pPr>
            <a:r>
              <a:rPr lang="zh-CN" altLang="en-US" sz="1100" dirty="0">
                <a:latin typeface="+mn-lt"/>
                <a:ea typeface="华文细黑" pitchFamily="2" charset="-122"/>
              </a:rPr>
              <a:t>目前选取</a:t>
            </a:r>
            <a:r>
              <a:rPr lang="zh-CN" altLang="en-US" sz="1100" b="1" dirty="0">
                <a:solidFill>
                  <a:srgbClr val="000099"/>
                </a:solidFill>
                <a:latin typeface="+mn-lt"/>
                <a:ea typeface="华文细黑" pitchFamily="2" charset="-122"/>
              </a:rPr>
              <a:t>安路勤价格监测体系跟踪品牌中，占</a:t>
            </a:r>
            <a:r>
              <a:rPr lang="en-US" altLang="zh-CN" sz="1100" b="1" dirty="0" smtClean="0">
                <a:solidFill>
                  <a:srgbClr val="000099"/>
                </a:solidFill>
                <a:latin typeface="+mn-lt"/>
                <a:ea typeface="华文细黑" pitchFamily="2" charset="-122"/>
              </a:rPr>
              <a:t>2015</a:t>
            </a:r>
            <a:r>
              <a:rPr lang="zh-CN" altLang="en-US" sz="1100" b="1" dirty="0" smtClean="0">
                <a:solidFill>
                  <a:srgbClr val="000099"/>
                </a:solidFill>
                <a:latin typeface="+mn-lt"/>
                <a:ea typeface="华文细黑" pitchFamily="2" charset="-122"/>
              </a:rPr>
              <a:t>年</a:t>
            </a:r>
            <a:r>
              <a:rPr lang="zh-CN" altLang="en-US" sz="1100" b="1" dirty="0">
                <a:solidFill>
                  <a:srgbClr val="000099"/>
                </a:solidFill>
                <a:latin typeface="+mn-lt"/>
                <a:ea typeface="华文细黑" pitchFamily="2" charset="-122"/>
              </a:rPr>
              <a:t>各级别总销量</a:t>
            </a:r>
            <a:r>
              <a:rPr lang="en-US" altLang="zh-CN" sz="1100" b="1" dirty="0">
                <a:solidFill>
                  <a:srgbClr val="000099"/>
                </a:solidFill>
                <a:latin typeface="+mn-lt"/>
                <a:ea typeface="华文细黑" pitchFamily="2" charset="-122"/>
              </a:rPr>
              <a:t>80%</a:t>
            </a:r>
            <a:r>
              <a:rPr lang="zh-CN" altLang="en-US" sz="1100" b="1" dirty="0">
                <a:solidFill>
                  <a:srgbClr val="000099"/>
                </a:solidFill>
                <a:latin typeface="+mn-lt"/>
                <a:ea typeface="华文细黑" pitchFamily="2" charset="-122"/>
              </a:rPr>
              <a:t>的品牌</a:t>
            </a:r>
            <a:r>
              <a:rPr lang="zh-CN" altLang="en-US" sz="1100" dirty="0">
                <a:latin typeface="+mn-lt"/>
                <a:ea typeface="华文细黑" pitchFamily="2" charset="-122"/>
              </a:rPr>
              <a:t>进行跟踪。</a:t>
            </a:r>
          </a:p>
          <a:p>
            <a:pPr indent="180975" eaLnBrk="0" hangingPunct="0">
              <a:lnSpc>
                <a:spcPct val="130000"/>
              </a:lnSpc>
              <a:spcBef>
                <a:spcPct val="50000"/>
              </a:spcBef>
              <a:buSzPct val="80000"/>
              <a:buFont typeface="Wingdings" pitchFamily="2" charset="2"/>
              <a:buChar char="l"/>
              <a:defRPr/>
            </a:pPr>
            <a:r>
              <a:rPr lang="zh-CN" altLang="en-US" sz="1100" dirty="0">
                <a:latin typeface="+mn-lt"/>
                <a:ea typeface="华文细黑" pitchFamily="2" charset="-122"/>
              </a:rPr>
              <a:t>对于跟踪列表中确认已停产且连续两期无销量的车型，取消跟踪。</a:t>
            </a:r>
          </a:p>
          <a:p>
            <a:pPr indent="180975" eaLnBrk="0" hangingPunct="0">
              <a:lnSpc>
                <a:spcPct val="130000"/>
              </a:lnSpc>
              <a:spcBef>
                <a:spcPct val="50000"/>
              </a:spcBef>
              <a:buSzPct val="80000"/>
              <a:buFont typeface="Wingdings" pitchFamily="2" charset="2"/>
              <a:buChar char="l"/>
              <a:defRPr/>
            </a:pPr>
            <a:r>
              <a:rPr lang="zh-CN" altLang="en-US" sz="1100" dirty="0">
                <a:latin typeface="+mn-lt"/>
                <a:ea typeface="华文细黑" pitchFamily="2" charset="-122"/>
              </a:rPr>
              <a:t>对于未进入以上列表的品牌（包括新增品牌和未进入列表的品牌），在其月销量超过以上列表中各级别销量的最低品牌月销量时，进行跟踪。</a:t>
            </a:r>
          </a:p>
        </p:txBody>
      </p:sp>
      <p:sp>
        <p:nvSpPr>
          <p:cNvPr id="22" name="Rectangle 8"/>
          <p:cNvSpPr>
            <a:spLocks noChangeArrowheads="1"/>
          </p:cNvSpPr>
          <p:nvPr/>
        </p:nvSpPr>
        <p:spPr bwMode="auto">
          <a:xfrm>
            <a:off x="7236296" y="2492896"/>
            <a:ext cx="1656879" cy="377825"/>
          </a:xfrm>
          <a:prstGeom prst="rect">
            <a:avLst/>
          </a:prstGeom>
          <a:solidFill>
            <a:schemeClr val="bg1"/>
          </a:solidFill>
          <a:ln w="6350" algn="ctr">
            <a:noFill/>
            <a:miter lim="800000"/>
            <a:headEnd/>
            <a:tailEnd/>
          </a:ln>
          <a:effectLst>
            <a:outerShdw dist="17961" dir="2700000" algn="ctr" rotWithShape="0">
              <a:srgbClr val="808080"/>
            </a:outerShdw>
          </a:effectLst>
        </p:spPr>
        <p:txBody>
          <a:bodyPr wrap="none" tIns="91440" bIns="91440" anchor="ctr"/>
          <a:lstStyle/>
          <a:p>
            <a:pPr algn="ctr" eaLnBrk="0" hangingPunct="0">
              <a:lnSpc>
                <a:spcPct val="80000"/>
              </a:lnSpc>
              <a:spcBef>
                <a:spcPct val="20000"/>
              </a:spcBef>
              <a:buFont typeface="Arial" charset="0"/>
              <a:buNone/>
              <a:defRPr/>
            </a:pPr>
            <a:r>
              <a:rPr lang="zh-CN" altLang="en-US" sz="1400" b="1" dirty="0">
                <a:latin typeface="+mn-lt"/>
                <a:ea typeface="华文细黑" pitchFamily="2" charset="-122"/>
              </a:rPr>
              <a:t>研究车型选取标准</a:t>
            </a:r>
            <a:endParaRPr lang="en-US" altLang="zh-CN" sz="1400" b="1" dirty="0">
              <a:latin typeface="+mn-lt"/>
              <a:ea typeface="华文细黑" pitchFamily="2" charset="-122"/>
            </a:endParaRPr>
          </a:p>
        </p:txBody>
      </p:sp>
      <p:graphicFrame>
        <p:nvGraphicFramePr>
          <p:cNvPr id="11" name="表格 10"/>
          <p:cNvGraphicFramePr>
            <a:graphicFrameLocks noGrp="1"/>
          </p:cNvGraphicFramePr>
          <p:nvPr>
            <p:extLst>
              <p:ext uri="{D42A27DB-BD31-4B8C-83A1-F6EECF244321}">
                <p14:modId xmlns:p14="http://schemas.microsoft.com/office/powerpoint/2010/main" val="3389852669"/>
              </p:ext>
            </p:extLst>
          </p:nvPr>
        </p:nvGraphicFramePr>
        <p:xfrm>
          <a:off x="251520" y="2537524"/>
          <a:ext cx="6768748" cy="3866203"/>
        </p:xfrm>
        <a:graphic>
          <a:graphicData uri="http://schemas.openxmlformats.org/drawingml/2006/table">
            <a:tbl>
              <a:tblPr/>
              <a:tblGrid>
                <a:gridCol w="483482"/>
                <a:gridCol w="483482"/>
                <a:gridCol w="483482"/>
                <a:gridCol w="483482"/>
                <a:gridCol w="483482"/>
                <a:gridCol w="483482"/>
                <a:gridCol w="483482"/>
                <a:gridCol w="483482"/>
                <a:gridCol w="483482"/>
                <a:gridCol w="483482"/>
                <a:gridCol w="483482"/>
                <a:gridCol w="483482"/>
                <a:gridCol w="483482"/>
                <a:gridCol w="483482"/>
              </a:tblGrid>
              <a:tr h="156889">
                <a:tc>
                  <a:txBody>
                    <a:bodyPr/>
                    <a:lstStyle/>
                    <a:p>
                      <a:pPr algn="ctr" rtl="0" fontAlgn="ctr"/>
                      <a:r>
                        <a:rPr lang="en-US" sz="700" b="1" i="0" u="none" strike="noStrike" dirty="0">
                          <a:solidFill>
                            <a:srgbClr val="FFFFFF"/>
                          </a:solidFill>
                          <a:effectLst/>
                          <a:latin typeface="Calibri"/>
                        </a:rPr>
                        <a:t>A00 </a:t>
                      </a:r>
                    </a:p>
                  </a:txBody>
                  <a:tcPr marL="0" marR="0" marT="0" marB="0" anchor="ctr">
                    <a:lnL w="19050" cap="flat" cmpd="sng" algn="ctr">
                      <a:solidFill>
                        <a:srgbClr val="275C9D"/>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275C9D"/>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275C9D"/>
                    </a:solidFill>
                  </a:tcPr>
                </a:tc>
                <a:tc gridSpan="2">
                  <a:txBody>
                    <a:bodyPr/>
                    <a:lstStyle/>
                    <a:p>
                      <a:pPr algn="ctr" rtl="0" fontAlgn="ctr"/>
                      <a:r>
                        <a:rPr lang="en-US" sz="700" b="1" i="0" u="none" strike="noStrike">
                          <a:solidFill>
                            <a:srgbClr val="FFFFFF"/>
                          </a:solidFill>
                          <a:effectLst/>
                          <a:latin typeface="Calibri"/>
                        </a:rPr>
                        <a:t>A0</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275C9D"/>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275C9D"/>
                    </a:solidFill>
                  </a:tcPr>
                </a:tc>
                <a:tc hMerge="1">
                  <a:txBody>
                    <a:bodyPr/>
                    <a:lstStyle/>
                    <a:p>
                      <a:endParaRPr lang="zh-CN" altLang="en-US"/>
                    </a:p>
                  </a:txBody>
                  <a:tcPr/>
                </a:tc>
                <a:tc gridSpan="4">
                  <a:txBody>
                    <a:bodyPr/>
                    <a:lstStyle/>
                    <a:p>
                      <a:pPr algn="ctr" rtl="0" fontAlgn="ctr"/>
                      <a:r>
                        <a:rPr lang="en-US" sz="700" b="1" i="0" u="none" strike="noStrike">
                          <a:solidFill>
                            <a:srgbClr val="FFFFFF"/>
                          </a:solidFill>
                          <a:effectLst/>
                          <a:latin typeface="Calibri"/>
                        </a:rPr>
                        <a:t>A</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275C9D"/>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275C9D"/>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gridSpan="2">
                  <a:txBody>
                    <a:bodyPr/>
                    <a:lstStyle/>
                    <a:p>
                      <a:pPr algn="ctr" rtl="0" fontAlgn="ctr"/>
                      <a:r>
                        <a:rPr lang="en-US" sz="700" b="1" i="0" u="none" strike="noStrike">
                          <a:solidFill>
                            <a:srgbClr val="FFFFFF"/>
                          </a:solidFill>
                          <a:effectLst/>
                          <a:latin typeface="Calibri"/>
                        </a:rPr>
                        <a:t>B</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275C9D"/>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275C9D"/>
                    </a:solidFill>
                  </a:tcPr>
                </a:tc>
                <a:tc hMerge="1">
                  <a:txBody>
                    <a:bodyPr/>
                    <a:lstStyle/>
                    <a:p>
                      <a:endParaRPr lang="zh-CN" altLang="en-US"/>
                    </a:p>
                  </a:txBody>
                  <a:tcPr/>
                </a:tc>
                <a:tc>
                  <a:txBody>
                    <a:bodyPr/>
                    <a:lstStyle/>
                    <a:p>
                      <a:pPr algn="ctr" rtl="0" fontAlgn="ctr"/>
                      <a:r>
                        <a:rPr lang="en-US" sz="700" b="1" i="0" u="none" strike="noStrike">
                          <a:solidFill>
                            <a:srgbClr val="FFFFFF"/>
                          </a:solidFill>
                          <a:effectLst/>
                          <a:latin typeface="Calibri"/>
                        </a:rPr>
                        <a:t>C</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275C9D"/>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275C9D"/>
                    </a:solidFill>
                  </a:tcPr>
                </a:tc>
                <a:tc>
                  <a:txBody>
                    <a:bodyPr/>
                    <a:lstStyle/>
                    <a:p>
                      <a:pPr algn="ctr" rtl="0" fontAlgn="ctr"/>
                      <a:r>
                        <a:rPr lang="en-US" sz="700" b="1" i="0" u="none" strike="noStrike">
                          <a:solidFill>
                            <a:srgbClr val="FFFFFF"/>
                          </a:solidFill>
                          <a:effectLst/>
                          <a:latin typeface="Calibri"/>
                        </a:rPr>
                        <a:t>MPV</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275C9D"/>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275C9D"/>
                    </a:solidFill>
                  </a:tcPr>
                </a:tc>
                <a:tc gridSpan="3">
                  <a:txBody>
                    <a:bodyPr/>
                    <a:lstStyle/>
                    <a:p>
                      <a:pPr algn="ctr" rtl="0" fontAlgn="ctr"/>
                      <a:r>
                        <a:rPr lang="en-US" sz="700" b="1" i="0" u="none" strike="noStrike">
                          <a:solidFill>
                            <a:srgbClr val="FFFFFF"/>
                          </a:solidFill>
                          <a:effectLst/>
                          <a:latin typeface="Calibri"/>
                        </a:rPr>
                        <a:t>SUV </a:t>
                      </a:r>
                    </a:p>
                  </a:txBody>
                  <a:tcPr marL="0" marR="0" marT="0" marB="0" anchor="ctr">
                    <a:lnL w="12700" cap="flat" cmpd="sng" algn="ctr">
                      <a:solidFill>
                        <a:srgbClr val="FFFFFF"/>
                      </a:solidFill>
                      <a:prstDash val="solid"/>
                      <a:round/>
                      <a:headEnd type="none" w="med" len="med"/>
                      <a:tailEnd type="none" w="med" len="med"/>
                    </a:lnL>
                    <a:lnR w="19050" cap="flat" cmpd="sng" algn="ctr">
                      <a:solidFill>
                        <a:srgbClr val="275C9D"/>
                      </a:solidFill>
                      <a:prstDash val="solid"/>
                      <a:round/>
                      <a:headEnd type="none" w="med" len="med"/>
                      <a:tailEnd type="none" w="med" len="med"/>
                    </a:lnR>
                    <a:lnT w="19050" cap="flat" cmpd="sng" algn="ctr">
                      <a:solidFill>
                        <a:srgbClr val="275C9D"/>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275C9D"/>
                    </a:solidFill>
                  </a:tcPr>
                </a:tc>
                <a:tc hMerge="1">
                  <a:txBody>
                    <a:bodyPr/>
                    <a:lstStyle/>
                    <a:p>
                      <a:endParaRPr lang="zh-CN" altLang="en-US"/>
                    </a:p>
                  </a:txBody>
                  <a:tcPr/>
                </a:tc>
                <a:tc hMerge="1">
                  <a:txBody>
                    <a:bodyPr/>
                    <a:lstStyle/>
                    <a:p>
                      <a:endParaRPr lang="zh-CN" altLang="en-US"/>
                    </a:p>
                  </a:txBody>
                  <a:tcPr/>
                </a:tc>
              </a:tr>
              <a:tr h="149046">
                <a:tc>
                  <a:txBody>
                    <a:bodyPr/>
                    <a:lstStyle/>
                    <a:p>
                      <a:pPr algn="ctr" rtl="0" fontAlgn="ctr"/>
                      <a:r>
                        <a:rPr lang="en-US" sz="500" b="0" i="0" u="none" strike="noStrike" dirty="0">
                          <a:solidFill>
                            <a:srgbClr val="000000"/>
                          </a:solidFill>
                          <a:effectLst/>
                          <a:latin typeface="Arial"/>
                        </a:rPr>
                        <a:t>QQ3</a:t>
                      </a:r>
                    </a:p>
                  </a:txBody>
                  <a:tcPr marL="0" marR="0" marT="0" marB="0" anchor="ctr">
                    <a:lnL w="190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Arial"/>
                        </a:rPr>
                        <a:t>CROSS POLO</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悦翔</a:t>
                      </a:r>
                      <a:r>
                        <a:rPr lang="en-US" sz="500" b="0" i="0" u="none" strike="noStrike">
                          <a:solidFill>
                            <a:srgbClr val="000000"/>
                          </a:solidFill>
                          <a:effectLst/>
                          <a:latin typeface="微软雅黑"/>
                        </a:rPr>
                        <a:t>V3</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Arial"/>
                        </a:rPr>
                        <a:t>C4 L</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和悦 </a:t>
                      </a:r>
                      <a:r>
                        <a:rPr lang="en-US" sz="500" b="0" i="0" u="none" strike="noStrike">
                          <a:solidFill>
                            <a:srgbClr val="000000"/>
                          </a:solidFill>
                          <a:effectLst/>
                          <a:latin typeface="微软雅黑"/>
                        </a:rPr>
                        <a:t>A30</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思铭</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英朗</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Arial"/>
                        </a:rPr>
                        <a:t>C5</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锐志</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微软雅黑"/>
                        </a:rPr>
                        <a:t>A6L</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Arial"/>
                        </a:rPr>
                        <a:t>GL8</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Arial"/>
                        </a:rPr>
                        <a:t>CR-V</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狮跑</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比亚迪 </a:t>
                      </a:r>
                      <a:r>
                        <a:rPr lang="en-US" sz="500" b="0" i="0" u="none" strike="noStrike">
                          <a:solidFill>
                            <a:srgbClr val="000000"/>
                          </a:solidFill>
                          <a:effectLst/>
                          <a:latin typeface="微软雅黑"/>
                        </a:rPr>
                        <a:t>S7</a:t>
                      </a:r>
                    </a:p>
                  </a:txBody>
                  <a:tcPr marL="0" marR="0" marT="0" marB="0" anchor="ctr">
                    <a:lnL w="6350" cap="flat" cmpd="sng" algn="ctr">
                      <a:solidFill>
                        <a:srgbClr val="D9D9D9"/>
                      </a:solidFill>
                      <a:prstDash val="solid"/>
                      <a:round/>
                      <a:headEnd type="none" w="med" len="med"/>
                      <a:tailEnd type="none" w="med" len="med"/>
                    </a:lnL>
                    <a:lnR w="19050" cap="flat" cmpd="sng" algn="ctr">
                      <a:solidFill>
                        <a:srgbClr val="275C9D"/>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r>
              <a:tr h="141201">
                <a:tc>
                  <a:txBody>
                    <a:bodyPr/>
                    <a:lstStyle/>
                    <a:p>
                      <a:pPr algn="ctr" rtl="0" fontAlgn="ctr"/>
                      <a:r>
                        <a:rPr lang="zh-CN" altLang="en-US" sz="500" b="0" i="0" u="none" strike="noStrike">
                          <a:solidFill>
                            <a:srgbClr val="000000"/>
                          </a:solidFill>
                          <a:effectLst/>
                          <a:latin typeface="微软雅黑"/>
                        </a:rPr>
                        <a:t>奥拓</a:t>
                      </a:r>
                    </a:p>
                  </a:txBody>
                  <a:tcPr marL="0" marR="0" marT="0" marB="0" anchor="ctr">
                    <a:lnL w="190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dirty="0">
                          <a:solidFill>
                            <a:srgbClr val="000000"/>
                          </a:solidFill>
                          <a:effectLst/>
                          <a:latin typeface="Arial"/>
                        </a:rPr>
                        <a:t>K2 HB</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致炫</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Arial"/>
                        </a:rPr>
                        <a:t>K3</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花冠</a:t>
                      </a:r>
                      <a:r>
                        <a:rPr lang="en-US" sz="500" b="0" i="0" u="none" strike="noStrike">
                          <a:solidFill>
                            <a:srgbClr val="000000"/>
                          </a:solidFill>
                          <a:effectLst/>
                          <a:latin typeface="微软雅黑"/>
                        </a:rPr>
                        <a:t>EX</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思域</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威朗</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Arial"/>
                        </a:rPr>
                        <a:t>CC</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睿骋</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altLang="zh-CN" sz="500" b="0" i="0" u="none" strike="noStrike">
                          <a:solidFill>
                            <a:srgbClr val="000000"/>
                          </a:solidFill>
                          <a:effectLst/>
                          <a:latin typeface="微软雅黑"/>
                        </a:rPr>
                        <a:t>5</a:t>
                      </a:r>
                      <a:r>
                        <a:rPr lang="zh-CN" altLang="en-US" sz="500" b="0" i="0" u="none" strike="noStrike">
                          <a:solidFill>
                            <a:srgbClr val="000000"/>
                          </a:solidFill>
                          <a:effectLst/>
                          <a:latin typeface="微软雅黑"/>
                        </a:rPr>
                        <a:t>系</a:t>
                      </a:r>
                      <a:r>
                        <a:rPr lang="en-US" sz="500" b="0" i="0" u="none" strike="noStrike">
                          <a:solidFill>
                            <a:srgbClr val="000000"/>
                          </a:solidFill>
                          <a:effectLst/>
                          <a:latin typeface="微软雅黑"/>
                        </a:rPr>
                        <a:t>L</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艾力绅</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Arial"/>
                        </a:rPr>
                        <a:t>ix35</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途观</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绅宝 </a:t>
                      </a:r>
                      <a:r>
                        <a:rPr lang="en-US" sz="500" b="0" i="0" u="none" strike="noStrike">
                          <a:solidFill>
                            <a:srgbClr val="000000"/>
                          </a:solidFill>
                          <a:effectLst/>
                          <a:latin typeface="微软雅黑"/>
                        </a:rPr>
                        <a:t>X65</a:t>
                      </a:r>
                    </a:p>
                  </a:txBody>
                  <a:tcPr marL="0" marR="0" marT="0" marB="0" anchor="ctr">
                    <a:lnL w="6350" cap="flat" cmpd="sng" algn="ctr">
                      <a:solidFill>
                        <a:srgbClr val="D9D9D9"/>
                      </a:solidFill>
                      <a:prstDash val="solid"/>
                      <a:round/>
                      <a:headEnd type="none" w="med" len="med"/>
                      <a:tailEnd type="none" w="med" len="med"/>
                    </a:lnL>
                    <a:lnR w="190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r>
              <a:tr h="141201">
                <a:tc>
                  <a:txBody>
                    <a:bodyPr/>
                    <a:lstStyle/>
                    <a:p>
                      <a:pPr algn="ctr" rtl="0" fontAlgn="ctr"/>
                      <a:r>
                        <a:rPr lang="zh-CN" altLang="en-US" sz="500" b="0" i="0" u="none" strike="noStrike">
                          <a:solidFill>
                            <a:srgbClr val="000000"/>
                          </a:solidFill>
                          <a:effectLst/>
                          <a:latin typeface="微软雅黑"/>
                        </a:rPr>
                        <a:t>乐驰</a:t>
                      </a:r>
                    </a:p>
                  </a:txBody>
                  <a:tcPr marL="0" marR="0" marT="0" marB="0" anchor="ctr">
                    <a:lnL w="190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dirty="0">
                          <a:solidFill>
                            <a:srgbClr val="000000"/>
                          </a:solidFill>
                          <a:effectLst/>
                          <a:latin typeface="Arial"/>
                        </a:rPr>
                        <a:t>K2 NB</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dirty="0">
                          <a:solidFill>
                            <a:srgbClr val="000000"/>
                          </a:solidFill>
                          <a:effectLst/>
                          <a:latin typeface="微软雅黑"/>
                        </a:rPr>
                        <a:t>H220</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Arial"/>
                        </a:rPr>
                        <a:t>MG6</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捷达</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速锐</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桑塔纳 浩纳</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Arial"/>
                        </a:rPr>
                        <a:t>DS5</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思铂睿</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微软雅黑"/>
                        </a:rPr>
                        <a:t>E</a:t>
                      </a:r>
                      <a:r>
                        <a:rPr lang="zh-CN" altLang="en-US" sz="500" b="0" i="0" u="none" strike="noStrike">
                          <a:solidFill>
                            <a:srgbClr val="000000"/>
                          </a:solidFill>
                          <a:effectLst/>
                          <a:latin typeface="微软雅黑"/>
                        </a:rPr>
                        <a:t>级</a:t>
                      </a:r>
                      <a:r>
                        <a:rPr lang="en-US" sz="500" b="0" i="0" u="none" strike="noStrike">
                          <a:solidFill>
                            <a:srgbClr val="000000"/>
                          </a:solidFill>
                          <a:effectLst/>
                          <a:latin typeface="微软雅黑"/>
                        </a:rPr>
                        <a:t>L</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奥德赛</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Arial"/>
                        </a:rPr>
                        <a:t>RAV4</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途胜</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微软雅黑"/>
                        </a:rPr>
                        <a:t>V3</a:t>
                      </a:r>
                    </a:p>
                  </a:txBody>
                  <a:tcPr marL="0" marR="0" marT="0" marB="0" anchor="ctr">
                    <a:lnL w="6350" cap="flat" cmpd="sng" algn="ctr">
                      <a:solidFill>
                        <a:srgbClr val="D9D9D9"/>
                      </a:solidFill>
                      <a:prstDash val="solid"/>
                      <a:round/>
                      <a:headEnd type="none" w="med" len="med"/>
                      <a:tailEnd type="none" w="med" len="med"/>
                    </a:lnL>
                    <a:lnR w="190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r>
              <a:tr h="141201">
                <a:tc>
                  <a:txBody>
                    <a:bodyPr/>
                    <a:lstStyle/>
                    <a:p>
                      <a:pPr algn="ctr" rtl="0" fontAlgn="ctr"/>
                      <a:r>
                        <a:rPr lang="zh-CN" altLang="en-US" sz="500" b="0" i="0" u="none" strike="noStrike">
                          <a:solidFill>
                            <a:srgbClr val="000000"/>
                          </a:solidFill>
                          <a:effectLst/>
                          <a:latin typeface="微软雅黑"/>
                        </a:rPr>
                        <a:t>奔奔</a:t>
                      </a:r>
                      <a:r>
                        <a:rPr lang="en-US" sz="500" b="0" i="0" u="none" strike="noStrike">
                          <a:solidFill>
                            <a:srgbClr val="000000"/>
                          </a:solidFill>
                          <a:effectLst/>
                          <a:latin typeface="微软雅黑"/>
                        </a:rPr>
                        <a:t>Mini</a:t>
                      </a:r>
                    </a:p>
                  </a:txBody>
                  <a:tcPr marL="0" marR="0" marT="0" marB="0" anchor="ctr">
                    <a:lnL w="190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Arial"/>
                        </a:rPr>
                        <a:t>MG3</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微软雅黑"/>
                        </a:rPr>
                        <a:t>H230</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菱悦</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福克斯 经典版 </a:t>
                      </a:r>
                      <a:r>
                        <a:rPr lang="en-US" altLang="zh-CN" sz="500" b="0" i="0" u="none" strike="noStrike">
                          <a:solidFill>
                            <a:srgbClr val="000000"/>
                          </a:solidFill>
                          <a:effectLst/>
                          <a:latin typeface="微软雅黑"/>
                        </a:rPr>
                        <a:t>HB</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速腾</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altLang="zh-CN" sz="500" b="0" i="0" u="none" strike="noStrike">
                          <a:solidFill>
                            <a:srgbClr val="000000"/>
                          </a:solidFill>
                          <a:effectLst/>
                          <a:latin typeface="微软雅黑"/>
                        </a:rPr>
                        <a:t>360</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Arial"/>
                        </a:rPr>
                        <a:t>K5</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速派</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皇冠</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北斗星</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昂科拉</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逍客</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瑞风</a:t>
                      </a:r>
                      <a:r>
                        <a:rPr lang="en-US" sz="500" b="0" i="0" u="none" strike="noStrike">
                          <a:solidFill>
                            <a:srgbClr val="000000"/>
                          </a:solidFill>
                          <a:effectLst/>
                          <a:latin typeface="微软雅黑"/>
                        </a:rPr>
                        <a:t>S2</a:t>
                      </a:r>
                    </a:p>
                  </a:txBody>
                  <a:tcPr marL="0" marR="0" marT="0" marB="0" anchor="ctr">
                    <a:lnL w="6350" cap="flat" cmpd="sng" algn="ctr">
                      <a:solidFill>
                        <a:srgbClr val="D9D9D9"/>
                      </a:solidFill>
                      <a:prstDash val="solid"/>
                      <a:round/>
                      <a:headEnd type="none" w="med" len="med"/>
                      <a:tailEnd type="none" w="med" len="med"/>
                    </a:lnL>
                    <a:lnR w="190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r>
              <a:tr h="141201">
                <a:tc>
                  <a:txBody>
                    <a:bodyPr/>
                    <a:lstStyle/>
                    <a:p>
                      <a:pPr algn="ctr" rtl="0" fontAlgn="ctr"/>
                      <a:r>
                        <a:rPr lang="zh-CN" altLang="en-US" sz="500" b="0" i="0" u="none" strike="noStrike">
                          <a:solidFill>
                            <a:srgbClr val="000000"/>
                          </a:solidFill>
                          <a:effectLst/>
                          <a:latin typeface="微软雅黑"/>
                        </a:rPr>
                        <a:t>比亚迪 </a:t>
                      </a:r>
                      <a:r>
                        <a:rPr lang="en-US" sz="500" b="0" i="0" u="none" strike="noStrike">
                          <a:solidFill>
                            <a:srgbClr val="000000"/>
                          </a:solidFill>
                          <a:effectLst/>
                          <a:latin typeface="微软雅黑"/>
                        </a:rPr>
                        <a:t>F0</a:t>
                      </a:r>
                    </a:p>
                  </a:txBody>
                  <a:tcPr marL="0" marR="0" marT="0" marB="0" anchor="ctr">
                    <a:lnL w="190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Arial"/>
                        </a:rPr>
                        <a:t>Polo HB</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自由舰</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dirty="0">
                          <a:solidFill>
                            <a:srgbClr val="000000"/>
                          </a:solidFill>
                          <a:effectLst/>
                          <a:latin typeface="Arial"/>
                        </a:rPr>
                        <a:t>V5</a:t>
                      </a:r>
                      <a:r>
                        <a:rPr lang="zh-CN" altLang="en-US" sz="500" b="0" i="0" u="none" strike="noStrike" dirty="0">
                          <a:solidFill>
                            <a:srgbClr val="000000"/>
                          </a:solidFill>
                          <a:effectLst/>
                          <a:latin typeface="Arial"/>
                        </a:rPr>
                        <a:t>菱致</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卡罗拉</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昕锐</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绅宝 </a:t>
                      </a:r>
                      <a:r>
                        <a:rPr lang="en-US" sz="500" b="0" i="0" u="none" strike="noStrike">
                          <a:solidFill>
                            <a:srgbClr val="000000"/>
                          </a:solidFill>
                          <a:effectLst/>
                          <a:latin typeface="微软雅黑"/>
                        </a:rPr>
                        <a:t>D50</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Arial"/>
                        </a:rPr>
                        <a:t>A4L</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索纳塔 </a:t>
                      </a:r>
                      <a:r>
                        <a:rPr lang="en-US" sz="500" b="0" i="0" u="none" strike="noStrike">
                          <a:solidFill>
                            <a:srgbClr val="000000"/>
                          </a:solidFill>
                          <a:effectLst/>
                          <a:latin typeface="微软雅黑"/>
                        </a:rPr>
                        <a:t>LF</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微软雅黑"/>
                        </a:rPr>
                        <a:t>XTS</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比亚迪 </a:t>
                      </a:r>
                      <a:r>
                        <a:rPr lang="en-US" sz="500" b="0" i="0" u="none" strike="noStrike">
                          <a:solidFill>
                            <a:srgbClr val="000000"/>
                          </a:solidFill>
                          <a:effectLst/>
                          <a:latin typeface="Arial"/>
                        </a:rPr>
                        <a:t>M6</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Arial"/>
                        </a:rPr>
                        <a:t>Q3</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微软雅黑"/>
                        </a:rPr>
                        <a:t>Yeti</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宝骏</a:t>
                      </a:r>
                      <a:r>
                        <a:rPr lang="en-US" altLang="zh-CN" sz="500" b="0" i="0" u="none" strike="noStrike">
                          <a:solidFill>
                            <a:srgbClr val="000000"/>
                          </a:solidFill>
                          <a:effectLst/>
                          <a:latin typeface="微软雅黑"/>
                        </a:rPr>
                        <a:t>560</a:t>
                      </a:r>
                    </a:p>
                  </a:txBody>
                  <a:tcPr marL="0" marR="0" marT="0" marB="0" anchor="ctr">
                    <a:lnL w="6350" cap="flat" cmpd="sng" algn="ctr">
                      <a:solidFill>
                        <a:srgbClr val="D9D9D9"/>
                      </a:solidFill>
                      <a:prstDash val="solid"/>
                      <a:round/>
                      <a:headEnd type="none" w="med" len="med"/>
                      <a:tailEnd type="none" w="med" len="med"/>
                    </a:lnL>
                    <a:lnR w="190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r>
              <a:tr h="141201">
                <a:tc>
                  <a:txBody>
                    <a:bodyPr/>
                    <a:lstStyle/>
                    <a:p>
                      <a:pPr algn="ctr" rtl="0" fontAlgn="ctr"/>
                      <a:r>
                        <a:rPr lang="zh-CN" altLang="en-US" sz="500" b="0" i="0" u="none" strike="noStrike">
                          <a:solidFill>
                            <a:srgbClr val="000000"/>
                          </a:solidFill>
                          <a:effectLst/>
                          <a:latin typeface="微软雅黑"/>
                        </a:rPr>
                        <a:t>熊猫</a:t>
                      </a:r>
                    </a:p>
                  </a:txBody>
                  <a:tcPr marL="0" marR="0" marT="0" marB="0" anchor="ctr">
                    <a:lnL w="190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爱唯欧 </a:t>
                      </a:r>
                      <a:r>
                        <a:rPr lang="en-US" sz="500" b="0" i="0" u="none" strike="noStrike">
                          <a:solidFill>
                            <a:srgbClr val="000000"/>
                          </a:solidFill>
                          <a:effectLst/>
                          <a:latin typeface="Arial"/>
                        </a:rPr>
                        <a:t>HB</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altLang="zh-CN" sz="500" b="0" i="0" u="none" strike="noStrike">
                          <a:solidFill>
                            <a:srgbClr val="000000"/>
                          </a:solidFill>
                          <a:effectLst/>
                          <a:latin typeface="微软雅黑"/>
                        </a:rPr>
                        <a:t>330</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dirty="0">
                          <a:solidFill>
                            <a:srgbClr val="000000"/>
                          </a:solidFill>
                          <a:effectLst/>
                          <a:latin typeface="Arial"/>
                        </a:rPr>
                        <a:t>艾瑞泽</a:t>
                      </a:r>
                      <a:r>
                        <a:rPr lang="en-US" altLang="zh-CN" sz="500" b="0" i="0" u="none" strike="noStrike" dirty="0">
                          <a:solidFill>
                            <a:srgbClr val="000000"/>
                          </a:solidFill>
                          <a:effectLst/>
                          <a:latin typeface="Arial"/>
                        </a:rPr>
                        <a:t>7</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凯越 </a:t>
                      </a:r>
                      <a:r>
                        <a:rPr lang="en-US" sz="500" b="0" i="0" u="none" strike="noStrike">
                          <a:solidFill>
                            <a:srgbClr val="000000"/>
                          </a:solidFill>
                          <a:effectLst/>
                          <a:latin typeface="微软雅黑"/>
                        </a:rPr>
                        <a:t>NB</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朗逸</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蓝鸟</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altLang="zh-CN" sz="500" b="0" i="0" u="none" strike="noStrike">
                          <a:solidFill>
                            <a:srgbClr val="000000"/>
                          </a:solidFill>
                          <a:effectLst/>
                          <a:latin typeface="Arial"/>
                        </a:rPr>
                        <a:t>3</a:t>
                      </a:r>
                      <a:r>
                        <a:rPr lang="zh-CN" altLang="en-US" sz="500" b="0" i="0" u="none" strike="noStrike">
                          <a:solidFill>
                            <a:srgbClr val="000000"/>
                          </a:solidFill>
                          <a:effectLst/>
                          <a:latin typeface="Arial"/>
                        </a:rPr>
                        <a:t>系</a:t>
                      </a:r>
                      <a:r>
                        <a:rPr lang="en-US" sz="500" b="0" i="0" u="none" strike="noStrike">
                          <a:solidFill>
                            <a:srgbClr val="000000"/>
                          </a:solidFill>
                          <a:effectLst/>
                          <a:latin typeface="Arial"/>
                        </a:rPr>
                        <a:t>L</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天籁</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微软雅黑"/>
                        </a:rPr>
                        <a:t>S80L</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杰德</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Arial"/>
                        </a:rPr>
                        <a:t>Q5</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翼搏</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大迈</a:t>
                      </a:r>
                      <a:r>
                        <a:rPr lang="en-US" sz="500" b="0" i="0" u="none" strike="noStrike">
                          <a:solidFill>
                            <a:srgbClr val="000000"/>
                          </a:solidFill>
                          <a:effectLst/>
                          <a:latin typeface="微软雅黑"/>
                        </a:rPr>
                        <a:t>X5</a:t>
                      </a:r>
                    </a:p>
                  </a:txBody>
                  <a:tcPr marL="0" marR="0" marT="0" marB="0" anchor="ctr">
                    <a:lnL w="6350" cap="flat" cmpd="sng" algn="ctr">
                      <a:solidFill>
                        <a:srgbClr val="D9D9D9"/>
                      </a:solidFill>
                      <a:prstDash val="solid"/>
                      <a:round/>
                      <a:headEnd type="none" w="med" len="med"/>
                      <a:tailEnd type="none" w="med" len="med"/>
                    </a:lnL>
                    <a:lnR w="190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r>
              <a:tr h="141201">
                <a:tc>
                  <a:txBody>
                    <a:bodyPr/>
                    <a:lstStyle/>
                    <a:p>
                      <a:pPr algn="ctr" rtl="0" fontAlgn="ctr"/>
                      <a:r>
                        <a:rPr lang="en-US" sz="500" b="0" i="0" u="none" strike="noStrike">
                          <a:solidFill>
                            <a:srgbClr val="000000"/>
                          </a:solidFill>
                          <a:effectLst/>
                          <a:latin typeface="微软雅黑"/>
                        </a:rPr>
                        <a:t>Z100</a:t>
                      </a:r>
                    </a:p>
                  </a:txBody>
                  <a:tcPr marL="0" marR="0" marT="0" marB="0" anchor="ctr">
                    <a:lnL w="190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爱唯欧 </a:t>
                      </a:r>
                      <a:r>
                        <a:rPr lang="en-US" sz="500" b="0" i="0" u="none" strike="noStrike">
                          <a:solidFill>
                            <a:srgbClr val="000000"/>
                          </a:solidFill>
                          <a:effectLst/>
                          <a:latin typeface="Arial"/>
                        </a:rPr>
                        <a:t>NB</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瑞奕</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爱丽舍 </a:t>
                      </a:r>
                      <a:r>
                        <a:rPr lang="en-US" sz="500" b="0" i="0" u="none" strike="noStrike">
                          <a:solidFill>
                            <a:srgbClr val="000000"/>
                          </a:solidFill>
                          <a:effectLst/>
                          <a:latin typeface="Arial"/>
                        </a:rPr>
                        <a:t>NB</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科鲁兹</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轩逸</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哥瑞</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Arial"/>
                        </a:rPr>
                        <a:t>C</a:t>
                      </a:r>
                      <a:r>
                        <a:rPr lang="zh-CN" altLang="en-US" sz="500" b="0" i="0" u="none" strike="noStrike">
                          <a:solidFill>
                            <a:srgbClr val="000000"/>
                          </a:solidFill>
                          <a:effectLst/>
                          <a:latin typeface="Arial"/>
                        </a:rPr>
                        <a:t>级</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天籁 公爵</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金牛座</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君阁</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Arial"/>
                        </a:rPr>
                        <a:t>X1</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翼虎</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锐界</a:t>
                      </a:r>
                    </a:p>
                  </a:txBody>
                  <a:tcPr marL="0" marR="0" marT="0" marB="0" anchor="ctr">
                    <a:lnL w="6350" cap="flat" cmpd="sng" algn="ctr">
                      <a:solidFill>
                        <a:srgbClr val="D9D9D9"/>
                      </a:solidFill>
                      <a:prstDash val="solid"/>
                      <a:round/>
                      <a:headEnd type="none" w="med" len="med"/>
                      <a:tailEnd type="none" w="med" len="med"/>
                    </a:lnL>
                    <a:lnR w="190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r>
              <a:tr h="141201">
                <a:tc>
                  <a:txBody>
                    <a:bodyPr/>
                    <a:lstStyle/>
                    <a:p>
                      <a:pPr algn="ctr" rtl="0" fontAlgn="ctr"/>
                      <a:r>
                        <a:rPr lang="zh-CN" altLang="en-US" sz="500" b="0" i="0" u="none" strike="noStrike">
                          <a:solidFill>
                            <a:srgbClr val="000000"/>
                          </a:solidFill>
                          <a:effectLst/>
                          <a:latin typeface="微软雅黑"/>
                        </a:rPr>
                        <a:t>　</a:t>
                      </a:r>
                    </a:p>
                  </a:txBody>
                  <a:tcPr marL="0" marR="0" marT="0" marB="0" anchor="ctr">
                    <a:lnL w="190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Arial"/>
                        </a:rPr>
                        <a:t>CX20</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绅宝 </a:t>
                      </a:r>
                      <a:r>
                        <a:rPr lang="en-US" sz="500" b="0" i="0" u="none" strike="noStrike">
                          <a:solidFill>
                            <a:srgbClr val="000000"/>
                          </a:solidFill>
                          <a:effectLst/>
                          <a:latin typeface="微软雅黑"/>
                        </a:rPr>
                        <a:t>D20</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altLang="zh-CN" sz="500" b="0" i="0" u="none" strike="noStrike">
                          <a:solidFill>
                            <a:srgbClr val="000000"/>
                          </a:solidFill>
                          <a:effectLst/>
                          <a:latin typeface="Arial"/>
                        </a:rPr>
                        <a:t>630</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蓝瑟</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阳光</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dirty="0">
                          <a:solidFill>
                            <a:srgbClr val="000000"/>
                          </a:solidFill>
                          <a:effectLst/>
                          <a:latin typeface="微软雅黑"/>
                        </a:rPr>
                        <a:t>福美来</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奔腾</a:t>
                      </a:r>
                      <a:r>
                        <a:rPr lang="en-US" sz="500" b="0" i="0" u="none" strike="noStrike">
                          <a:solidFill>
                            <a:srgbClr val="000000"/>
                          </a:solidFill>
                          <a:effectLst/>
                          <a:latin typeface="Arial"/>
                        </a:rPr>
                        <a:t>B70</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雅阁</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马自达</a:t>
                      </a:r>
                      <a:r>
                        <a:rPr lang="en-US" altLang="zh-CN" sz="500" b="0" i="0" u="none" strike="noStrike">
                          <a:solidFill>
                            <a:srgbClr val="000000"/>
                          </a:solidFill>
                          <a:effectLst/>
                          <a:latin typeface="Arial"/>
                        </a:rPr>
                        <a:t>8</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胜达</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智跑</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绅宝 </a:t>
                      </a:r>
                      <a:r>
                        <a:rPr lang="en-US" sz="500" b="0" i="0" u="none" strike="noStrike">
                          <a:solidFill>
                            <a:srgbClr val="000000"/>
                          </a:solidFill>
                          <a:effectLst/>
                          <a:latin typeface="微软雅黑"/>
                        </a:rPr>
                        <a:t>X25</a:t>
                      </a:r>
                    </a:p>
                  </a:txBody>
                  <a:tcPr marL="0" marR="0" marT="0" marB="0" anchor="ctr">
                    <a:lnL w="6350" cap="flat" cmpd="sng" algn="ctr">
                      <a:solidFill>
                        <a:srgbClr val="D9D9D9"/>
                      </a:solidFill>
                      <a:prstDash val="solid"/>
                      <a:round/>
                      <a:headEnd type="none" w="med" len="med"/>
                      <a:tailEnd type="none" w="med" len="med"/>
                    </a:lnL>
                    <a:lnR w="190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r>
              <a:tr h="141201">
                <a:tc>
                  <a:txBody>
                    <a:bodyPr/>
                    <a:lstStyle/>
                    <a:p>
                      <a:pPr algn="ctr" rtl="0" fontAlgn="ctr"/>
                      <a:r>
                        <a:rPr lang="zh-CN" altLang="en-US" sz="500" b="0" i="0" u="none" strike="noStrike">
                          <a:solidFill>
                            <a:srgbClr val="000000"/>
                          </a:solidFill>
                          <a:effectLst/>
                          <a:latin typeface="微软雅黑"/>
                        </a:rPr>
                        <a:t>　</a:t>
                      </a:r>
                    </a:p>
                  </a:txBody>
                  <a:tcPr marL="0" marR="0" marT="0" marB="0" anchor="ctr">
                    <a:lnL w="190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飞度 </a:t>
                      </a:r>
                      <a:r>
                        <a:rPr lang="en-US" sz="500" b="0" i="0" u="none" strike="noStrike">
                          <a:solidFill>
                            <a:srgbClr val="000000"/>
                          </a:solidFill>
                          <a:effectLst/>
                          <a:latin typeface="Arial"/>
                        </a:rPr>
                        <a:t>HB</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利亚纳</a:t>
                      </a:r>
                      <a:r>
                        <a:rPr lang="en-US" sz="500" b="0" i="0" u="none" strike="noStrike">
                          <a:solidFill>
                            <a:srgbClr val="000000"/>
                          </a:solidFill>
                          <a:effectLst/>
                          <a:latin typeface="微软雅黑"/>
                        </a:rPr>
                        <a:t>A6</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宝来</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蓝瑟 翼神</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伊兰特 </a:t>
                      </a:r>
                      <a:r>
                        <a:rPr lang="en-US" sz="500" b="0" i="0" u="none" strike="noStrike">
                          <a:solidFill>
                            <a:srgbClr val="000000"/>
                          </a:solidFill>
                          <a:effectLst/>
                          <a:latin typeface="微软雅黑"/>
                        </a:rPr>
                        <a:t>NB</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dirty="0">
                          <a:solidFill>
                            <a:srgbClr val="000000"/>
                          </a:solidFill>
                          <a:effectLst/>
                          <a:latin typeface="微软雅黑"/>
                        </a:rPr>
                        <a:t>A3 </a:t>
                      </a:r>
                      <a:r>
                        <a:rPr lang="en-US" sz="500" b="0" i="0" u="none" strike="noStrike" dirty="0" err="1">
                          <a:solidFill>
                            <a:srgbClr val="000000"/>
                          </a:solidFill>
                          <a:effectLst/>
                          <a:latin typeface="微软雅黑"/>
                        </a:rPr>
                        <a:t>Sportback</a:t>
                      </a:r>
                      <a:endParaRPr lang="en-US" sz="500" b="0" i="0" u="none" strike="noStrike" dirty="0">
                        <a:solidFill>
                          <a:srgbClr val="000000"/>
                        </a:solidFill>
                        <a:effectLst/>
                        <a:latin typeface="微软雅黑"/>
                      </a:endParaRP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奔腾</a:t>
                      </a:r>
                      <a:r>
                        <a:rPr lang="en-US" sz="500" b="0" i="0" u="none" strike="noStrike">
                          <a:solidFill>
                            <a:srgbClr val="000000"/>
                          </a:solidFill>
                          <a:effectLst/>
                          <a:latin typeface="Arial"/>
                        </a:rPr>
                        <a:t>B90</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微软雅黑"/>
                        </a:rPr>
                        <a:t>K4</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普力马</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奔腾</a:t>
                      </a:r>
                      <a:r>
                        <a:rPr lang="en-US" sz="500" b="0" i="0" u="none" strike="noStrike">
                          <a:solidFill>
                            <a:srgbClr val="000000"/>
                          </a:solidFill>
                          <a:effectLst/>
                          <a:latin typeface="Arial"/>
                        </a:rPr>
                        <a:t>X80</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微软雅黑"/>
                        </a:rPr>
                        <a:t>V5</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唐</a:t>
                      </a:r>
                    </a:p>
                  </a:txBody>
                  <a:tcPr marL="0" marR="0" marT="0" marB="0" anchor="ctr">
                    <a:lnL w="6350" cap="flat" cmpd="sng" algn="ctr">
                      <a:solidFill>
                        <a:srgbClr val="D9D9D9"/>
                      </a:solidFill>
                      <a:prstDash val="solid"/>
                      <a:round/>
                      <a:headEnd type="none" w="med" len="med"/>
                      <a:tailEnd type="none" w="med" len="med"/>
                    </a:lnL>
                    <a:lnR w="190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r>
              <a:tr h="141201">
                <a:tc>
                  <a:txBody>
                    <a:bodyPr/>
                    <a:lstStyle/>
                    <a:p>
                      <a:pPr algn="ctr" rtl="0" fontAlgn="ctr"/>
                      <a:r>
                        <a:rPr lang="zh-CN" altLang="en-US" sz="500" b="0" i="0" u="none" strike="noStrike">
                          <a:solidFill>
                            <a:srgbClr val="000000"/>
                          </a:solidFill>
                          <a:effectLst/>
                          <a:latin typeface="微软雅黑"/>
                        </a:rPr>
                        <a:t>　</a:t>
                      </a:r>
                    </a:p>
                  </a:txBody>
                  <a:tcPr marL="0" marR="0" marT="0" marB="0" anchor="ctr">
                    <a:lnL w="190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风云</a:t>
                      </a:r>
                      <a:r>
                        <a:rPr lang="en-US" altLang="zh-CN" sz="500" b="0" i="0" u="none" strike="noStrike">
                          <a:solidFill>
                            <a:srgbClr val="000000"/>
                          </a:solidFill>
                          <a:effectLst/>
                          <a:latin typeface="Arial"/>
                        </a:rPr>
                        <a:t>2 </a:t>
                      </a:r>
                      <a:r>
                        <a:rPr lang="en-US" sz="500" b="0" i="0" u="none" strike="noStrike">
                          <a:solidFill>
                            <a:srgbClr val="000000"/>
                          </a:solidFill>
                          <a:effectLst/>
                          <a:latin typeface="Arial"/>
                        </a:rPr>
                        <a:t>HB</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微软雅黑"/>
                        </a:rPr>
                        <a:t>N3 NB</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奔腾</a:t>
                      </a:r>
                      <a:r>
                        <a:rPr lang="en-US" sz="500" b="0" i="0" u="none" strike="noStrike">
                          <a:solidFill>
                            <a:srgbClr val="000000"/>
                          </a:solidFill>
                          <a:effectLst/>
                          <a:latin typeface="Arial"/>
                        </a:rPr>
                        <a:t>B50</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朗行</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伊兰特 朗动</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微软雅黑"/>
                        </a:rPr>
                        <a:t>A3 Limousine</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altLang="zh-CN" sz="500" b="0" i="0" u="none" strike="noStrike">
                          <a:solidFill>
                            <a:srgbClr val="000000"/>
                          </a:solidFill>
                          <a:effectLst/>
                          <a:latin typeface="Arial"/>
                        </a:rPr>
                        <a:t>508</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传祺</a:t>
                      </a:r>
                      <a:r>
                        <a:rPr lang="en-US" sz="500" b="0" i="0" u="none" strike="noStrike">
                          <a:solidFill>
                            <a:srgbClr val="000000"/>
                          </a:solidFill>
                          <a:effectLst/>
                          <a:latin typeface="微软雅黑"/>
                        </a:rPr>
                        <a:t>GA6</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途安</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比亚迪 </a:t>
                      </a:r>
                      <a:r>
                        <a:rPr lang="en-US" sz="500" b="0" i="0" u="none" strike="noStrike">
                          <a:solidFill>
                            <a:srgbClr val="000000"/>
                          </a:solidFill>
                          <a:effectLst/>
                          <a:latin typeface="Arial"/>
                        </a:rPr>
                        <a:t>S6</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锋驭</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幻速</a:t>
                      </a:r>
                      <a:r>
                        <a:rPr lang="en-US" sz="500" b="0" i="0" u="none" strike="noStrike">
                          <a:solidFill>
                            <a:srgbClr val="000000"/>
                          </a:solidFill>
                          <a:effectLst/>
                          <a:latin typeface="微软雅黑"/>
                        </a:rPr>
                        <a:t>S6</a:t>
                      </a:r>
                    </a:p>
                  </a:txBody>
                  <a:tcPr marL="0" marR="0" marT="0" marB="0" anchor="ctr">
                    <a:lnL w="6350" cap="flat" cmpd="sng" algn="ctr">
                      <a:solidFill>
                        <a:srgbClr val="D9D9D9"/>
                      </a:solidFill>
                      <a:prstDash val="solid"/>
                      <a:round/>
                      <a:headEnd type="none" w="med" len="med"/>
                      <a:tailEnd type="none" w="med" len="med"/>
                    </a:lnL>
                    <a:lnR w="190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r>
              <a:tr h="141201">
                <a:tc>
                  <a:txBody>
                    <a:bodyPr/>
                    <a:lstStyle/>
                    <a:p>
                      <a:pPr algn="ctr" rtl="0" fontAlgn="ctr"/>
                      <a:r>
                        <a:rPr lang="zh-CN" altLang="en-US" sz="500" b="0" i="0" u="none" strike="noStrike">
                          <a:solidFill>
                            <a:srgbClr val="000000"/>
                          </a:solidFill>
                          <a:effectLst/>
                          <a:latin typeface="微软雅黑"/>
                        </a:rPr>
                        <a:t>　</a:t>
                      </a:r>
                    </a:p>
                  </a:txBody>
                  <a:tcPr marL="0" marR="0" marT="0" marB="0" anchor="ctr">
                    <a:lnL w="190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嘉年华 </a:t>
                      </a:r>
                      <a:r>
                        <a:rPr lang="en-US" sz="500" b="0" i="0" u="none" strike="noStrike">
                          <a:solidFill>
                            <a:srgbClr val="000000"/>
                          </a:solidFill>
                          <a:effectLst/>
                          <a:latin typeface="Arial"/>
                        </a:rPr>
                        <a:t>HB</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比亚迪 </a:t>
                      </a:r>
                      <a:r>
                        <a:rPr lang="en-US" sz="500" b="0" i="0" u="none" strike="noStrike">
                          <a:solidFill>
                            <a:srgbClr val="000000"/>
                          </a:solidFill>
                          <a:effectLst/>
                          <a:latin typeface="Arial"/>
                        </a:rPr>
                        <a:t>F3</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凌派</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伊兰特 悦动</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dirty="0">
                          <a:solidFill>
                            <a:srgbClr val="000000"/>
                          </a:solidFill>
                          <a:effectLst/>
                          <a:latin typeface="微软雅黑"/>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dirty="0">
                          <a:solidFill>
                            <a:srgbClr val="000000"/>
                          </a:solidFill>
                          <a:effectLst/>
                          <a:latin typeface="Arial"/>
                        </a:rPr>
                        <a:t>EC8</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微软雅黑"/>
                        </a:rPr>
                        <a:t>S60L</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逸致</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altLang="zh-CN" sz="500" b="0" i="0" u="none" strike="noStrike">
                          <a:solidFill>
                            <a:srgbClr val="000000"/>
                          </a:solidFill>
                          <a:effectLst/>
                          <a:latin typeface="Arial"/>
                        </a:rPr>
                        <a:t>3008</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微软雅黑"/>
                        </a:rPr>
                        <a:t>CX-5</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altLang="zh-CN" sz="500" b="0" i="0" u="none" strike="noStrike">
                          <a:solidFill>
                            <a:srgbClr val="000000"/>
                          </a:solidFill>
                          <a:effectLst/>
                          <a:latin typeface="微软雅黑"/>
                        </a:rPr>
                        <a:t>2008</a:t>
                      </a:r>
                    </a:p>
                  </a:txBody>
                  <a:tcPr marL="0" marR="0" marT="0" marB="0" anchor="ctr">
                    <a:lnL w="6350" cap="flat" cmpd="sng" algn="ctr">
                      <a:solidFill>
                        <a:srgbClr val="D9D9D9"/>
                      </a:solidFill>
                      <a:prstDash val="solid"/>
                      <a:round/>
                      <a:headEnd type="none" w="med" len="med"/>
                      <a:tailEnd type="none" w="med" len="med"/>
                    </a:lnL>
                    <a:lnR w="190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r>
              <a:tr h="141201">
                <a:tc>
                  <a:txBody>
                    <a:bodyPr/>
                    <a:lstStyle/>
                    <a:p>
                      <a:pPr algn="ctr" rtl="0" fontAlgn="ctr"/>
                      <a:r>
                        <a:rPr lang="zh-CN" altLang="en-US" sz="500" b="0" i="0" u="none" strike="noStrike">
                          <a:solidFill>
                            <a:srgbClr val="000000"/>
                          </a:solidFill>
                          <a:effectLst/>
                          <a:latin typeface="微软雅黑"/>
                        </a:rPr>
                        <a:t>　</a:t>
                      </a:r>
                    </a:p>
                  </a:txBody>
                  <a:tcPr marL="0" marR="0" marT="0" marB="0" anchor="ctr">
                    <a:lnL w="190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嘉年华 </a:t>
                      </a:r>
                      <a:r>
                        <a:rPr lang="en-US" sz="500" b="0" i="0" u="none" strike="noStrike">
                          <a:solidFill>
                            <a:srgbClr val="000000"/>
                          </a:solidFill>
                          <a:effectLst/>
                          <a:latin typeface="Arial"/>
                        </a:rPr>
                        <a:t>NB</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altLang="zh-CN" sz="500" b="0" i="0" u="none" strike="noStrike">
                          <a:solidFill>
                            <a:srgbClr val="000000"/>
                          </a:solidFill>
                          <a:effectLst/>
                          <a:latin typeface="Arial"/>
                        </a:rPr>
                        <a:t>301</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马自达</a:t>
                      </a:r>
                      <a:r>
                        <a:rPr lang="en-US" altLang="zh-CN" sz="500" b="0" i="0" u="none" strike="noStrike">
                          <a:solidFill>
                            <a:srgbClr val="000000"/>
                          </a:solidFill>
                          <a:effectLst/>
                          <a:latin typeface="微软雅黑"/>
                        </a:rPr>
                        <a:t>3 </a:t>
                      </a:r>
                      <a:r>
                        <a:rPr lang="zh-CN" altLang="en-US" sz="500" b="0" i="0" u="none" strike="noStrike">
                          <a:solidFill>
                            <a:srgbClr val="000000"/>
                          </a:solidFill>
                          <a:effectLst/>
                          <a:latin typeface="微软雅黑"/>
                        </a:rPr>
                        <a:t>星骋</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逸动</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dirty="0">
                          <a:solidFill>
                            <a:srgbClr val="000000"/>
                          </a:solidFill>
                          <a:effectLst/>
                          <a:latin typeface="微软雅黑"/>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歌诗图</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博瑞</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Arial"/>
                        </a:rPr>
                        <a:t>NV200</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Arial"/>
                        </a:rPr>
                        <a:t>CS35</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微软雅黑"/>
                        </a:rPr>
                        <a:t>CX-7</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景逸</a:t>
                      </a:r>
                      <a:r>
                        <a:rPr lang="en-US" sz="500" b="0" i="0" u="none" strike="noStrike">
                          <a:solidFill>
                            <a:srgbClr val="000000"/>
                          </a:solidFill>
                          <a:effectLst/>
                          <a:latin typeface="微软雅黑"/>
                        </a:rPr>
                        <a:t>X3</a:t>
                      </a:r>
                    </a:p>
                  </a:txBody>
                  <a:tcPr marL="0" marR="0" marT="0" marB="0" anchor="ctr">
                    <a:lnL w="6350" cap="flat" cmpd="sng" algn="ctr">
                      <a:solidFill>
                        <a:srgbClr val="D9D9D9"/>
                      </a:solidFill>
                      <a:prstDash val="solid"/>
                      <a:round/>
                      <a:headEnd type="none" w="med" len="med"/>
                      <a:tailEnd type="none" w="med" len="med"/>
                    </a:lnL>
                    <a:lnR w="190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r>
              <a:tr h="141201">
                <a:tc>
                  <a:txBody>
                    <a:bodyPr/>
                    <a:lstStyle/>
                    <a:p>
                      <a:pPr algn="ctr" rtl="0" fontAlgn="ctr"/>
                      <a:r>
                        <a:rPr lang="zh-CN" altLang="en-US" sz="500" b="0" i="0" u="none" strike="noStrike">
                          <a:solidFill>
                            <a:srgbClr val="000000"/>
                          </a:solidFill>
                          <a:effectLst/>
                          <a:latin typeface="微软雅黑"/>
                        </a:rPr>
                        <a:t>　</a:t>
                      </a:r>
                    </a:p>
                  </a:txBody>
                  <a:tcPr marL="0" marR="0" marT="0" marB="0" anchor="ctr">
                    <a:lnL w="190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金刚三厢</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Arial"/>
                        </a:rPr>
                        <a:t>308 NB</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明锐</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英朗</a:t>
                      </a:r>
                      <a:r>
                        <a:rPr lang="en-US" sz="500" b="0" i="0" u="none" strike="noStrike">
                          <a:solidFill>
                            <a:srgbClr val="000000"/>
                          </a:solidFill>
                          <a:effectLst/>
                          <a:latin typeface="微软雅黑"/>
                        </a:rPr>
                        <a:t>XT</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海马</a:t>
                      </a:r>
                      <a:r>
                        <a:rPr lang="en-US" sz="500" b="0" i="0" u="none" strike="noStrike">
                          <a:solidFill>
                            <a:srgbClr val="000000"/>
                          </a:solidFill>
                          <a:effectLst/>
                          <a:latin typeface="Arial"/>
                        </a:rPr>
                        <a:t>M8</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微软雅黑"/>
                        </a:rPr>
                        <a:t>ATS-L</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宝骏</a:t>
                      </a:r>
                      <a:r>
                        <a:rPr lang="en-US" altLang="zh-CN" sz="500" b="0" i="0" u="none" strike="noStrike">
                          <a:solidFill>
                            <a:srgbClr val="000000"/>
                          </a:solidFill>
                          <a:effectLst/>
                          <a:latin typeface="Arial"/>
                        </a:rPr>
                        <a:t>730</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传祺</a:t>
                      </a:r>
                      <a:r>
                        <a:rPr lang="en-US" sz="500" b="0" i="0" u="none" strike="noStrike">
                          <a:solidFill>
                            <a:srgbClr val="000000"/>
                          </a:solidFill>
                          <a:effectLst/>
                          <a:latin typeface="Arial"/>
                        </a:rPr>
                        <a:t>GS5</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微软雅黑"/>
                        </a:rPr>
                        <a:t>ix25</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优</a:t>
                      </a:r>
                      <a:r>
                        <a:rPr lang="en-US" altLang="zh-CN" sz="500" b="0" i="0" u="none" strike="noStrike">
                          <a:solidFill>
                            <a:srgbClr val="000000"/>
                          </a:solidFill>
                          <a:effectLst/>
                          <a:latin typeface="微软雅黑"/>
                        </a:rPr>
                        <a:t>6</a:t>
                      </a:r>
                    </a:p>
                  </a:txBody>
                  <a:tcPr marL="0" marR="0" marT="0" marB="0" anchor="ctr">
                    <a:lnL w="6350" cap="flat" cmpd="sng" algn="ctr">
                      <a:solidFill>
                        <a:srgbClr val="D9D9D9"/>
                      </a:solidFill>
                      <a:prstDash val="solid"/>
                      <a:round/>
                      <a:headEnd type="none" w="med" len="med"/>
                      <a:tailEnd type="none" w="med" len="med"/>
                    </a:lnL>
                    <a:lnR w="190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r>
              <a:tr h="141201">
                <a:tc>
                  <a:txBody>
                    <a:bodyPr/>
                    <a:lstStyle/>
                    <a:p>
                      <a:pPr algn="ctr" rtl="0" fontAlgn="ctr"/>
                      <a:r>
                        <a:rPr lang="zh-CN" altLang="en-US" sz="500" b="0" i="0" u="none" strike="noStrike">
                          <a:solidFill>
                            <a:srgbClr val="000000"/>
                          </a:solidFill>
                          <a:effectLst/>
                          <a:latin typeface="微软雅黑"/>
                        </a:rPr>
                        <a:t>　</a:t>
                      </a:r>
                    </a:p>
                  </a:txBody>
                  <a:tcPr marL="0" marR="0" marT="0" marB="0" anchor="ctr">
                    <a:lnL w="190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金刚</a:t>
                      </a:r>
                      <a:r>
                        <a:rPr lang="en-US" sz="500" b="0" i="0" u="none" strike="noStrike">
                          <a:solidFill>
                            <a:srgbClr val="000000"/>
                          </a:solidFill>
                          <a:effectLst/>
                          <a:latin typeface="Arial"/>
                        </a:rPr>
                        <a:t>Cross</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altLang="zh-CN" sz="500" b="0" i="0" u="none" strike="noStrike">
                          <a:solidFill>
                            <a:srgbClr val="000000"/>
                          </a:solidFill>
                          <a:effectLst/>
                          <a:latin typeface="Arial"/>
                        </a:rPr>
                        <a:t>408</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纳智捷 </a:t>
                      </a:r>
                      <a:r>
                        <a:rPr lang="en-US" altLang="zh-CN" sz="500" b="0" i="0" u="none" strike="noStrike">
                          <a:solidFill>
                            <a:srgbClr val="000000"/>
                          </a:solidFill>
                          <a:effectLst/>
                          <a:latin typeface="微软雅黑"/>
                        </a:rPr>
                        <a:t>5 </a:t>
                      </a:r>
                      <a:r>
                        <a:rPr lang="en-US" sz="500" b="0" i="0" u="none" strike="noStrike">
                          <a:solidFill>
                            <a:srgbClr val="000000"/>
                          </a:solidFill>
                          <a:effectLst/>
                          <a:latin typeface="微软雅黑"/>
                        </a:rPr>
                        <a:t>Sedan</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远景</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dirty="0">
                          <a:solidFill>
                            <a:srgbClr val="000000"/>
                          </a:solidFill>
                          <a:effectLst/>
                          <a:latin typeface="Arial"/>
                        </a:rPr>
                        <a:t>景程</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瑞风</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大</a:t>
                      </a:r>
                      <a:r>
                        <a:rPr lang="en-US" altLang="zh-CN" sz="500" b="0" i="0" u="none" strike="noStrike">
                          <a:solidFill>
                            <a:srgbClr val="000000"/>
                          </a:solidFill>
                          <a:effectLst/>
                          <a:latin typeface="Arial"/>
                        </a:rPr>
                        <a:t>7</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哈弗</a:t>
                      </a:r>
                      <a:r>
                        <a:rPr lang="en-US" sz="500" b="0" i="0" u="none" strike="noStrike">
                          <a:solidFill>
                            <a:srgbClr val="000000"/>
                          </a:solidFill>
                          <a:effectLst/>
                          <a:latin typeface="微软雅黑"/>
                        </a:rPr>
                        <a:t>H1</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传祺</a:t>
                      </a:r>
                      <a:r>
                        <a:rPr lang="en-US" sz="500" b="0" i="0" u="none" strike="noStrike">
                          <a:solidFill>
                            <a:srgbClr val="000000"/>
                          </a:solidFill>
                          <a:effectLst/>
                          <a:latin typeface="微软雅黑"/>
                        </a:rPr>
                        <a:t>GS4</a:t>
                      </a:r>
                    </a:p>
                  </a:txBody>
                  <a:tcPr marL="0" marR="0" marT="0" marB="0" anchor="ctr">
                    <a:lnL w="6350" cap="flat" cmpd="sng" algn="ctr">
                      <a:solidFill>
                        <a:srgbClr val="D9D9D9"/>
                      </a:solidFill>
                      <a:prstDash val="solid"/>
                      <a:round/>
                      <a:headEnd type="none" w="med" len="med"/>
                      <a:tailEnd type="none" w="med" len="med"/>
                    </a:lnL>
                    <a:lnR w="190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r>
              <a:tr h="141201">
                <a:tc>
                  <a:txBody>
                    <a:bodyPr/>
                    <a:lstStyle/>
                    <a:p>
                      <a:pPr algn="ctr" rtl="0" fontAlgn="ctr"/>
                      <a:r>
                        <a:rPr lang="zh-CN" altLang="en-US" sz="500" b="0" i="0" u="none" strike="noStrike">
                          <a:solidFill>
                            <a:srgbClr val="000000"/>
                          </a:solidFill>
                          <a:effectLst/>
                          <a:latin typeface="微软雅黑"/>
                        </a:rPr>
                        <a:t>　</a:t>
                      </a:r>
                    </a:p>
                  </a:txBody>
                  <a:tcPr marL="0" marR="0" marT="0" marB="0" anchor="ctr">
                    <a:lnL w="190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晶锐</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长城</a:t>
                      </a:r>
                      <a:r>
                        <a:rPr lang="en-US" sz="500" b="0" i="0" u="none" strike="noStrike">
                          <a:solidFill>
                            <a:srgbClr val="000000"/>
                          </a:solidFill>
                          <a:effectLst/>
                          <a:latin typeface="Arial"/>
                        </a:rPr>
                        <a:t>C30</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微软雅黑"/>
                        </a:rPr>
                        <a:t>E5</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微软雅黑"/>
                        </a:rPr>
                        <a:t>H330</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dirty="0">
                          <a:solidFill>
                            <a:srgbClr val="000000"/>
                          </a:solidFill>
                          <a:effectLst/>
                          <a:latin typeface="Arial"/>
                        </a:rPr>
                        <a:t>君威</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幻速</a:t>
                      </a:r>
                      <a:r>
                        <a:rPr lang="en-US" sz="500" b="0" i="0" u="none" strike="noStrike">
                          <a:solidFill>
                            <a:srgbClr val="000000"/>
                          </a:solidFill>
                          <a:effectLst/>
                          <a:latin typeface="Arial"/>
                        </a:rPr>
                        <a:t>H3</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锋驭</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哈弗</a:t>
                      </a:r>
                      <a:r>
                        <a:rPr lang="en-US" sz="500" b="0" i="0" u="none" strike="noStrike">
                          <a:solidFill>
                            <a:srgbClr val="000000"/>
                          </a:solidFill>
                          <a:effectLst/>
                          <a:latin typeface="微软雅黑"/>
                        </a:rPr>
                        <a:t>H2</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创酷</a:t>
                      </a:r>
                    </a:p>
                  </a:txBody>
                  <a:tcPr marL="0" marR="0" marT="0" marB="0" anchor="ctr">
                    <a:lnL w="6350" cap="flat" cmpd="sng" algn="ctr">
                      <a:solidFill>
                        <a:srgbClr val="D9D9D9"/>
                      </a:solidFill>
                      <a:prstDash val="solid"/>
                      <a:round/>
                      <a:headEnd type="none" w="med" len="med"/>
                      <a:tailEnd type="none" w="med" len="med"/>
                    </a:lnL>
                    <a:lnR w="190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r>
              <a:tr h="141201">
                <a:tc>
                  <a:txBody>
                    <a:bodyPr/>
                    <a:lstStyle/>
                    <a:p>
                      <a:pPr algn="ctr" rtl="0" fontAlgn="ctr"/>
                      <a:r>
                        <a:rPr lang="zh-CN" altLang="en-US" sz="500" b="0" i="0" u="none" strike="noStrike">
                          <a:solidFill>
                            <a:srgbClr val="000000"/>
                          </a:solidFill>
                          <a:effectLst/>
                          <a:latin typeface="微软雅黑"/>
                        </a:rPr>
                        <a:t>　</a:t>
                      </a:r>
                    </a:p>
                  </a:txBody>
                  <a:tcPr marL="0" marR="0" marT="0" marB="0" anchor="ctr">
                    <a:lnL w="190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骊威</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长城</a:t>
                      </a:r>
                      <a:r>
                        <a:rPr lang="en-US" sz="500" b="0" i="0" u="none" strike="noStrike">
                          <a:solidFill>
                            <a:srgbClr val="000000"/>
                          </a:solidFill>
                          <a:effectLst/>
                          <a:latin typeface="Arial"/>
                        </a:rPr>
                        <a:t>C50</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骐达</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微软雅黑"/>
                        </a:rPr>
                        <a:t>H530</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dirty="0">
                          <a:solidFill>
                            <a:srgbClr val="000000"/>
                          </a:solidFill>
                          <a:effectLst/>
                          <a:latin typeface="Arial"/>
                        </a:rPr>
                        <a:t>君越</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菱智</a:t>
                      </a:r>
                      <a:r>
                        <a:rPr lang="en-US" sz="500" b="0" i="0" u="none" strike="noStrike">
                          <a:solidFill>
                            <a:srgbClr val="000000"/>
                          </a:solidFill>
                          <a:effectLst/>
                          <a:latin typeface="Arial"/>
                        </a:rPr>
                        <a:t>M3</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哈弗</a:t>
                      </a:r>
                      <a:r>
                        <a:rPr lang="en-US" sz="500" b="0" i="0" u="none" strike="noStrike">
                          <a:solidFill>
                            <a:srgbClr val="000000"/>
                          </a:solidFill>
                          <a:effectLst/>
                          <a:latin typeface="Arial"/>
                        </a:rPr>
                        <a:t>H5 </a:t>
                      </a:r>
                      <a:r>
                        <a:rPr lang="zh-CN" altLang="en-US" sz="500" b="0" i="0" u="none" strike="noStrike">
                          <a:solidFill>
                            <a:srgbClr val="000000"/>
                          </a:solidFill>
                          <a:effectLst/>
                          <a:latin typeface="Arial"/>
                        </a:rPr>
                        <a:t>智尊版</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缤智</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微软雅黑"/>
                        </a:rPr>
                        <a:t>T600</a:t>
                      </a:r>
                    </a:p>
                  </a:txBody>
                  <a:tcPr marL="0" marR="0" marT="0" marB="0" anchor="ctr">
                    <a:lnL w="6350" cap="flat" cmpd="sng" algn="ctr">
                      <a:solidFill>
                        <a:srgbClr val="D9D9D9"/>
                      </a:solidFill>
                      <a:prstDash val="solid"/>
                      <a:round/>
                      <a:headEnd type="none" w="med" len="med"/>
                      <a:tailEnd type="none" w="med" len="med"/>
                    </a:lnL>
                    <a:lnR w="190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r>
              <a:tr h="141201">
                <a:tc>
                  <a:txBody>
                    <a:bodyPr/>
                    <a:lstStyle/>
                    <a:p>
                      <a:pPr algn="ctr" rtl="0" fontAlgn="ctr"/>
                      <a:r>
                        <a:rPr lang="zh-CN" altLang="en-US" sz="500" b="0" i="0" u="none" strike="noStrike">
                          <a:solidFill>
                            <a:srgbClr val="000000"/>
                          </a:solidFill>
                          <a:effectLst/>
                          <a:latin typeface="微软雅黑"/>
                        </a:rPr>
                        <a:t>　</a:t>
                      </a:r>
                    </a:p>
                  </a:txBody>
                  <a:tcPr marL="0" marR="0" marT="0" marB="0" anchor="ctr">
                    <a:lnL w="190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Arial"/>
                        </a:rPr>
                        <a:t>S1</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菲翔</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旗云</a:t>
                      </a:r>
                      <a:r>
                        <a:rPr lang="en-US" altLang="zh-CN" sz="500" b="0" i="0" u="none" strike="noStrike">
                          <a:solidFill>
                            <a:srgbClr val="000000"/>
                          </a:solidFill>
                          <a:effectLst/>
                          <a:latin typeface="微软雅黑"/>
                        </a:rPr>
                        <a:t>2</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马自达 </a:t>
                      </a:r>
                      <a:r>
                        <a:rPr lang="en-US" altLang="zh-CN" sz="500" b="0" i="0" u="none" strike="noStrike">
                          <a:solidFill>
                            <a:srgbClr val="000000"/>
                          </a:solidFill>
                          <a:effectLst/>
                          <a:latin typeface="微软雅黑"/>
                        </a:rPr>
                        <a:t>3 Axela</a:t>
                      </a:r>
                      <a:r>
                        <a:rPr lang="zh-CN" altLang="en-US" sz="500" b="0" i="0" u="none" strike="noStrike">
                          <a:solidFill>
                            <a:srgbClr val="000000"/>
                          </a:solidFill>
                          <a:effectLst/>
                          <a:latin typeface="微软雅黑"/>
                        </a:rPr>
                        <a:t>昂克赛拉</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凯美瑞</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dirty="0">
                          <a:solidFill>
                            <a:srgbClr val="000000"/>
                          </a:solidFill>
                          <a:effectLst/>
                          <a:latin typeface="微软雅黑"/>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风行</a:t>
                      </a:r>
                      <a:r>
                        <a:rPr lang="en-US" sz="500" b="0" i="0" u="none" strike="noStrike">
                          <a:solidFill>
                            <a:srgbClr val="000000"/>
                          </a:solidFill>
                          <a:effectLst/>
                          <a:latin typeface="Arial"/>
                        </a:rPr>
                        <a:t>S500</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哈弗</a:t>
                      </a:r>
                      <a:r>
                        <a:rPr lang="en-US" sz="500" b="0" i="0" u="none" strike="noStrike">
                          <a:solidFill>
                            <a:srgbClr val="000000"/>
                          </a:solidFill>
                          <a:effectLst/>
                          <a:latin typeface="Arial"/>
                        </a:rPr>
                        <a:t>H6</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昂科威</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自由光</a:t>
                      </a:r>
                    </a:p>
                  </a:txBody>
                  <a:tcPr marL="0" marR="0" marT="0" marB="0" anchor="ctr">
                    <a:lnL w="6350" cap="flat" cmpd="sng" algn="ctr">
                      <a:solidFill>
                        <a:srgbClr val="D9D9D9"/>
                      </a:solidFill>
                      <a:prstDash val="solid"/>
                      <a:round/>
                      <a:headEnd type="none" w="med" len="med"/>
                      <a:tailEnd type="none" w="med" len="med"/>
                    </a:lnL>
                    <a:lnR w="190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r>
              <a:tr h="141201">
                <a:tc>
                  <a:txBody>
                    <a:bodyPr/>
                    <a:lstStyle/>
                    <a:p>
                      <a:pPr algn="ctr" rtl="0" fontAlgn="ctr"/>
                      <a:r>
                        <a:rPr lang="zh-CN" altLang="en-US" sz="500" b="0" i="0" u="none" strike="noStrike">
                          <a:solidFill>
                            <a:srgbClr val="000000"/>
                          </a:solidFill>
                          <a:effectLst/>
                          <a:latin typeface="微软雅黑"/>
                        </a:rPr>
                        <a:t>　</a:t>
                      </a:r>
                    </a:p>
                  </a:txBody>
                  <a:tcPr marL="0" marR="0" marT="0" marB="0" anchor="ctr">
                    <a:lnL w="190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玛驰</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风神</a:t>
                      </a:r>
                      <a:r>
                        <a:rPr lang="en-US" sz="500" b="0" i="0" u="none" strike="noStrike">
                          <a:solidFill>
                            <a:srgbClr val="000000"/>
                          </a:solidFill>
                          <a:effectLst/>
                          <a:latin typeface="Arial"/>
                        </a:rPr>
                        <a:t>A60</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微软雅黑"/>
                        </a:rPr>
                        <a:t>D50</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传祺</a:t>
                      </a:r>
                      <a:r>
                        <a:rPr lang="en-US" sz="500" b="0" i="0" u="none" strike="noStrike">
                          <a:solidFill>
                            <a:srgbClr val="000000"/>
                          </a:solidFill>
                          <a:effectLst/>
                          <a:latin typeface="微软雅黑"/>
                        </a:rPr>
                        <a:t>GA3S</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马自达</a:t>
                      </a:r>
                      <a:r>
                        <a:rPr lang="en-US" altLang="zh-CN" sz="500" b="0" i="0" u="none" strike="noStrike">
                          <a:solidFill>
                            <a:srgbClr val="000000"/>
                          </a:solidFill>
                          <a:effectLst/>
                          <a:latin typeface="Arial"/>
                        </a:rPr>
                        <a:t>6</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zh-CN" altLang="en-US" sz="500" b="0" i="0" u="none" strike="noStrike" dirty="0" smtClean="0">
                          <a:solidFill>
                            <a:srgbClr val="000000"/>
                          </a:solidFill>
                          <a:effectLst/>
                          <a:latin typeface="+mn-lt"/>
                        </a:rPr>
                        <a:t>欧尚</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汉兰达</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瑞风</a:t>
                      </a:r>
                      <a:r>
                        <a:rPr lang="en-US" sz="500" b="0" i="0" u="none" strike="noStrike">
                          <a:solidFill>
                            <a:srgbClr val="000000"/>
                          </a:solidFill>
                          <a:effectLst/>
                          <a:latin typeface="微软雅黑"/>
                        </a:rPr>
                        <a:t>S3Ⅱ</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微软雅黑"/>
                        </a:rPr>
                        <a:t>GLC</a:t>
                      </a:r>
                      <a:r>
                        <a:rPr lang="zh-CN" altLang="en-US" sz="500" b="0" i="0" u="none" strike="noStrike">
                          <a:solidFill>
                            <a:srgbClr val="000000"/>
                          </a:solidFill>
                          <a:effectLst/>
                          <a:latin typeface="微软雅黑"/>
                        </a:rPr>
                        <a:t>级</a:t>
                      </a:r>
                    </a:p>
                  </a:txBody>
                  <a:tcPr marL="0" marR="0" marT="0" marB="0" anchor="ctr">
                    <a:lnL w="6350" cap="flat" cmpd="sng" algn="ctr">
                      <a:solidFill>
                        <a:srgbClr val="D9D9D9"/>
                      </a:solidFill>
                      <a:prstDash val="solid"/>
                      <a:round/>
                      <a:headEnd type="none" w="med" len="med"/>
                      <a:tailEnd type="none" w="med" len="med"/>
                    </a:lnL>
                    <a:lnR w="190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r>
              <a:tr h="141201">
                <a:tc>
                  <a:txBody>
                    <a:bodyPr/>
                    <a:lstStyle/>
                    <a:p>
                      <a:pPr algn="ctr" rtl="0" fontAlgn="ctr"/>
                      <a:r>
                        <a:rPr lang="zh-CN" altLang="en-US" sz="500" b="0" i="0" u="none" strike="noStrike">
                          <a:solidFill>
                            <a:srgbClr val="000000"/>
                          </a:solidFill>
                          <a:effectLst/>
                          <a:latin typeface="微软雅黑"/>
                        </a:rPr>
                        <a:t>　</a:t>
                      </a:r>
                    </a:p>
                  </a:txBody>
                  <a:tcPr marL="0" marR="0" marT="0" marB="0" anchor="ctr">
                    <a:lnL w="190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Arial"/>
                        </a:rPr>
                        <a:t>E3</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风神</a:t>
                      </a:r>
                      <a:r>
                        <a:rPr lang="en-US" sz="500" b="0" i="0" u="none" strike="noStrike">
                          <a:solidFill>
                            <a:srgbClr val="000000"/>
                          </a:solidFill>
                          <a:effectLst/>
                          <a:latin typeface="Arial"/>
                        </a:rPr>
                        <a:t>H30 Cross</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微软雅黑"/>
                        </a:rPr>
                        <a:t>R50</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雷凌</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马自达</a:t>
                      </a:r>
                      <a:r>
                        <a:rPr lang="en-US" altLang="zh-CN" sz="500" b="0" i="0" u="none" strike="noStrike">
                          <a:solidFill>
                            <a:srgbClr val="000000"/>
                          </a:solidFill>
                          <a:effectLst/>
                          <a:latin typeface="Arial"/>
                        </a:rPr>
                        <a:t>6 </a:t>
                      </a:r>
                      <a:r>
                        <a:rPr lang="zh-CN" altLang="en-US" sz="500" b="0" i="0" u="none" strike="noStrike">
                          <a:solidFill>
                            <a:srgbClr val="000000"/>
                          </a:solidFill>
                          <a:effectLst/>
                          <a:latin typeface="Arial"/>
                        </a:rPr>
                        <a:t>睿翼</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dirty="0">
                          <a:solidFill>
                            <a:srgbClr val="000000"/>
                          </a:solidFill>
                          <a:effectLst/>
                          <a:latin typeface="微软雅黑"/>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dirty="0">
                          <a:solidFill>
                            <a:srgbClr val="000000"/>
                          </a:solidFill>
                          <a:effectLst/>
                          <a:latin typeface="Arial"/>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dirty="0">
                          <a:solidFill>
                            <a:srgbClr val="000000"/>
                          </a:solidFill>
                          <a:effectLst/>
                          <a:latin typeface="Arial"/>
                        </a:rPr>
                        <a:t>劲炫</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微软雅黑"/>
                        </a:rPr>
                        <a:t>C3-XR</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ctr"/>
                      <a:r>
                        <a:rPr lang="en-US" sz="500" b="0" i="0" u="none" strike="noStrike" dirty="0">
                          <a:solidFill>
                            <a:srgbClr val="000000"/>
                          </a:solidFill>
                          <a:effectLst/>
                          <a:latin typeface="+mn-ea"/>
                          <a:ea typeface="+mn-ea"/>
                        </a:rPr>
                        <a:t>CS10</a:t>
                      </a:r>
                    </a:p>
                  </a:txBody>
                  <a:tcPr marL="0" marR="0" marT="0" marB="0" anchor="ctr">
                    <a:lnL w="6350" cap="flat" cmpd="sng" algn="ctr">
                      <a:solidFill>
                        <a:srgbClr val="D9D9D9"/>
                      </a:solidFill>
                      <a:prstDash val="solid"/>
                      <a:round/>
                      <a:headEnd type="none" w="med" len="med"/>
                      <a:tailEnd type="none" w="med" len="med"/>
                    </a:lnL>
                    <a:lnR w="190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r>
              <a:tr h="141201">
                <a:tc>
                  <a:txBody>
                    <a:bodyPr/>
                    <a:lstStyle/>
                    <a:p>
                      <a:pPr algn="ctr" rtl="0" fontAlgn="ctr"/>
                      <a:r>
                        <a:rPr lang="zh-CN" altLang="en-US" sz="500" b="0" i="0" u="none" strike="noStrike">
                          <a:solidFill>
                            <a:srgbClr val="000000"/>
                          </a:solidFill>
                          <a:effectLst/>
                          <a:latin typeface="微软雅黑"/>
                        </a:rPr>
                        <a:t>　</a:t>
                      </a:r>
                    </a:p>
                  </a:txBody>
                  <a:tcPr marL="0" marR="0" marT="0" marB="0" anchor="ctr">
                    <a:lnL w="190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丘比特</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风神</a:t>
                      </a:r>
                      <a:r>
                        <a:rPr lang="en-US" sz="500" b="0" i="0" u="none" strike="noStrike">
                          <a:solidFill>
                            <a:srgbClr val="000000"/>
                          </a:solidFill>
                          <a:effectLst/>
                          <a:latin typeface="Arial"/>
                        </a:rPr>
                        <a:t>S30</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秦</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观致</a:t>
                      </a:r>
                      <a:r>
                        <a:rPr lang="en-US" altLang="zh-CN" sz="500" b="0" i="0" u="none" strike="noStrike">
                          <a:solidFill>
                            <a:srgbClr val="000000"/>
                          </a:solidFill>
                          <a:effectLst/>
                          <a:latin typeface="微软雅黑"/>
                        </a:rPr>
                        <a:t>3</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迈锐宝</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dirty="0">
                          <a:solidFill>
                            <a:srgbClr val="000000"/>
                          </a:solidFill>
                          <a:effectLst/>
                          <a:latin typeface="Arial"/>
                        </a:rPr>
                        <a:t>科帕奇</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微软雅黑"/>
                        </a:rPr>
                        <a:t>XR-V</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ctr"/>
                      <a:r>
                        <a:rPr lang="zh-CN" altLang="en-US" sz="500" b="0" i="0" u="none" strike="noStrike" dirty="0">
                          <a:solidFill>
                            <a:srgbClr val="000000"/>
                          </a:solidFill>
                          <a:effectLst/>
                          <a:latin typeface="+mn-ea"/>
                          <a:ea typeface="+mn-ea"/>
                        </a:rPr>
                        <a:t>风神</a:t>
                      </a:r>
                      <a:r>
                        <a:rPr lang="en-US" sz="500" b="0" i="0" u="none" strike="noStrike" dirty="0">
                          <a:solidFill>
                            <a:srgbClr val="000000"/>
                          </a:solidFill>
                          <a:effectLst/>
                          <a:latin typeface="+mn-ea"/>
                          <a:ea typeface="+mn-ea"/>
                        </a:rPr>
                        <a:t>AX7</a:t>
                      </a:r>
                    </a:p>
                  </a:txBody>
                  <a:tcPr marL="0" marR="0" marT="0" marB="0" anchor="ctr">
                    <a:lnL w="6350" cap="flat" cmpd="sng" algn="ctr">
                      <a:solidFill>
                        <a:srgbClr val="D9D9D9"/>
                      </a:solidFill>
                      <a:prstDash val="solid"/>
                      <a:round/>
                      <a:headEnd type="none" w="med" len="med"/>
                      <a:tailEnd type="none" w="med" len="med"/>
                    </a:lnL>
                    <a:lnR w="190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r>
              <a:tr h="141201">
                <a:tc>
                  <a:txBody>
                    <a:bodyPr/>
                    <a:lstStyle/>
                    <a:p>
                      <a:pPr algn="ctr" rtl="0" fontAlgn="ctr"/>
                      <a:r>
                        <a:rPr lang="zh-CN" altLang="en-US" sz="500" b="0" i="0" u="none" strike="noStrike">
                          <a:solidFill>
                            <a:srgbClr val="000000"/>
                          </a:solidFill>
                          <a:effectLst/>
                          <a:latin typeface="微软雅黑"/>
                        </a:rPr>
                        <a:t>　</a:t>
                      </a:r>
                    </a:p>
                  </a:txBody>
                  <a:tcPr marL="0" marR="0" marT="0" marB="0" anchor="ctr">
                    <a:lnL w="190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瑞纳 </a:t>
                      </a:r>
                      <a:r>
                        <a:rPr lang="en-US" sz="500" b="0" i="0" u="none" strike="noStrike">
                          <a:solidFill>
                            <a:srgbClr val="000000"/>
                          </a:solidFill>
                          <a:effectLst/>
                          <a:latin typeface="Arial"/>
                        </a:rPr>
                        <a:t>NB</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福克斯 </a:t>
                      </a:r>
                      <a:r>
                        <a:rPr lang="en-US" sz="500" b="0" i="0" u="none" strike="noStrike">
                          <a:solidFill>
                            <a:srgbClr val="000000"/>
                          </a:solidFill>
                          <a:effectLst/>
                          <a:latin typeface="Arial"/>
                        </a:rPr>
                        <a:t>HB</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altLang="zh-CN" sz="500" b="0" i="0" u="none" strike="noStrike">
                          <a:solidFill>
                            <a:srgbClr val="000000"/>
                          </a:solidFill>
                          <a:effectLst/>
                          <a:latin typeface="微软雅黑"/>
                        </a:rPr>
                        <a:t>350</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观致</a:t>
                      </a:r>
                      <a:r>
                        <a:rPr lang="en-US" altLang="zh-CN" sz="500" b="0" i="0" u="none" strike="noStrike">
                          <a:solidFill>
                            <a:srgbClr val="000000"/>
                          </a:solidFill>
                          <a:effectLst/>
                          <a:latin typeface="微软雅黑"/>
                        </a:rPr>
                        <a:t>3 </a:t>
                      </a:r>
                      <a:r>
                        <a:rPr lang="en-US" sz="500" b="0" i="0" u="none" strike="noStrike">
                          <a:solidFill>
                            <a:srgbClr val="000000"/>
                          </a:solidFill>
                          <a:effectLst/>
                          <a:latin typeface="微软雅黑"/>
                        </a:rPr>
                        <a:t>HB</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迈腾</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dirty="0">
                          <a:solidFill>
                            <a:srgbClr val="000000"/>
                          </a:solidFill>
                          <a:effectLst/>
                          <a:latin typeface="微软雅黑"/>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普拉多</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锐腾</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ctr"/>
                      <a:r>
                        <a:rPr lang="en-US" sz="500" b="0" i="0" u="none" strike="noStrike" dirty="0">
                          <a:solidFill>
                            <a:srgbClr val="000000"/>
                          </a:solidFill>
                          <a:effectLst/>
                          <a:latin typeface="+mn-ea"/>
                          <a:ea typeface="+mn-ea"/>
                        </a:rPr>
                        <a:t>GLA</a:t>
                      </a:r>
                      <a:r>
                        <a:rPr lang="zh-CN" altLang="en-US" sz="500" b="0" i="0" u="none" strike="noStrike" dirty="0">
                          <a:solidFill>
                            <a:srgbClr val="000000"/>
                          </a:solidFill>
                          <a:effectLst/>
                          <a:latin typeface="+mn-ea"/>
                          <a:ea typeface="+mn-ea"/>
                        </a:rPr>
                        <a:t>级</a:t>
                      </a:r>
                    </a:p>
                  </a:txBody>
                  <a:tcPr marL="0" marR="0" marT="0" marB="0" anchor="ctr">
                    <a:lnL w="6350" cap="flat" cmpd="sng" algn="ctr">
                      <a:solidFill>
                        <a:srgbClr val="D9D9D9"/>
                      </a:solidFill>
                      <a:prstDash val="solid"/>
                      <a:round/>
                      <a:headEnd type="none" w="med" len="med"/>
                      <a:tailEnd type="none" w="med" len="med"/>
                    </a:lnL>
                    <a:lnR w="190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r>
              <a:tr h="141201">
                <a:tc>
                  <a:txBody>
                    <a:bodyPr/>
                    <a:lstStyle/>
                    <a:p>
                      <a:pPr algn="ctr" rtl="0" fontAlgn="ctr"/>
                      <a:r>
                        <a:rPr lang="zh-CN" altLang="en-US" sz="500" b="0" i="0" u="none" strike="noStrike">
                          <a:solidFill>
                            <a:srgbClr val="000000"/>
                          </a:solidFill>
                          <a:effectLst/>
                          <a:latin typeface="微软雅黑"/>
                        </a:rPr>
                        <a:t>　</a:t>
                      </a:r>
                    </a:p>
                  </a:txBody>
                  <a:tcPr marL="0" marR="0" marT="0" marB="0" anchor="ctr">
                    <a:lnL w="190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赛欧 </a:t>
                      </a:r>
                      <a:r>
                        <a:rPr lang="en-US" sz="500" b="0" i="0" u="none" strike="noStrike">
                          <a:solidFill>
                            <a:srgbClr val="000000"/>
                          </a:solidFill>
                          <a:effectLst/>
                          <a:latin typeface="Arial"/>
                        </a:rPr>
                        <a:t>NB</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福克斯 </a:t>
                      </a:r>
                      <a:r>
                        <a:rPr lang="en-US" sz="500" b="0" i="0" u="none" strike="noStrike">
                          <a:solidFill>
                            <a:srgbClr val="000000"/>
                          </a:solidFill>
                          <a:effectLst/>
                          <a:latin typeface="Arial"/>
                        </a:rPr>
                        <a:t>NB</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altLang="zh-CN" sz="500" b="0" i="0" u="none" strike="noStrike">
                          <a:solidFill>
                            <a:srgbClr val="000000"/>
                          </a:solidFill>
                          <a:effectLst/>
                          <a:latin typeface="微软雅黑"/>
                        </a:rPr>
                        <a:t>550</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艾瑞泽</a:t>
                      </a:r>
                      <a:r>
                        <a:rPr lang="en-US" altLang="zh-CN" sz="500" b="0" i="0" u="none" strike="noStrike">
                          <a:solidFill>
                            <a:srgbClr val="000000"/>
                          </a:solidFill>
                          <a:effectLst/>
                          <a:latin typeface="微软雅黑"/>
                        </a:rPr>
                        <a:t>3</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蒙迪欧</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dirty="0">
                          <a:solidFill>
                            <a:srgbClr val="000000"/>
                          </a:solidFill>
                          <a:effectLst/>
                          <a:latin typeface="Arial"/>
                        </a:rPr>
                        <a:t>奇骏</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微软雅黑"/>
                        </a:rPr>
                        <a:t>CS75</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　</a:t>
                      </a:r>
                    </a:p>
                  </a:txBody>
                  <a:tcPr marL="0" marR="0" marT="0" marB="0" anchor="ctr">
                    <a:lnL w="6350" cap="flat" cmpd="sng" algn="ctr">
                      <a:solidFill>
                        <a:srgbClr val="D9D9D9"/>
                      </a:solidFill>
                      <a:prstDash val="solid"/>
                      <a:round/>
                      <a:headEnd type="none" w="med" len="med"/>
                      <a:tailEnd type="none" w="med" len="med"/>
                    </a:lnL>
                    <a:lnR w="190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r>
              <a:tr h="141201">
                <a:tc>
                  <a:txBody>
                    <a:bodyPr/>
                    <a:lstStyle/>
                    <a:p>
                      <a:pPr algn="ctr" rtl="0" fontAlgn="ctr"/>
                      <a:r>
                        <a:rPr lang="zh-CN" altLang="en-US" sz="500" b="0" i="0" u="none" strike="noStrike">
                          <a:solidFill>
                            <a:srgbClr val="000000"/>
                          </a:solidFill>
                          <a:effectLst/>
                          <a:latin typeface="微软雅黑"/>
                        </a:rPr>
                        <a:t>　</a:t>
                      </a:r>
                    </a:p>
                  </a:txBody>
                  <a:tcPr marL="0" marR="0" marT="0" marB="0" anchor="ctr">
                    <a:lnL w="190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天语 </a:t>
                      </a:r>
                      <a:r>
                        <a:rPr lang="en-US" sz="500" b="0" i="0" u="none" strike="noStrike">
                          <a:solidFill>
                            <a:srgbClr val="000000"/>
                          </a:solidFill>
                          <a:effectLst/>
                          <a:latin typeface="Arial"/>
                        </a:rPr>
                        <a:t>SX4</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福瑞迪</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赛拉图</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微软雅黑"/>
                        </a:rPr>
                        <a:t>MG GT</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致胜</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dirty="0">
                          <a:solidFill>
                            <a:srgbClr val="000000"/>
                          </a:solidFill>
                          <a:effectLst/>
                          <a:latin typeface="Arial"/>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Arial"/>
                        </a:rPr>
                        <a:t>GX7</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幻速</a:t>
                      </a:r>
                      <a:r>
                        <a:rPr lang="en-US" sz="500" b="0" i="0" u="none" strike="noStrike">
                          <a:solidFill>
                            <a:srgbClr val="000000"/>
                          </a:solidFill>
                          <a:effectLst/>
                          <a:latin typeface="微软雅黑"/>
                        </a:rPr>
                        <a:t>S3</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　</a:t>
                      </a:r>
                    </a:p>
                  </a:txBody>
                  <a:tcPr marL="0" marR="0" marT="0" marB="0" anchor="ctr">
                    <a:lnL w="6350" cap="flat" cmpd="sng" algn="ctr">
                      <a:solidFill>
                        <a:srgbClr val="D9D9D9"/>
                      </a:solidFill>
                      <a:prstDash val="solid"/>
                      <a:round/>
                      <a:headEnd type="none" w="med" len="med"/>
                      <a:tailEnd type="none" w="med" len="med"/>
                    </a:lnL>
                    <a:lnR w="190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r>
              <a:tr h="141201">
                <a:tc>
                  <a:txBody>
                    <a:bodyPr/>
                    <a:lstStyle/>
                    <a:p>
                      <a:pPr algn="ctr" rtl="0" fontAlgn="ctr"/>
                      <a:r>
                        <a:rPr lang="zh-CN" altLang="en-US" sz="500" b="0" i="0" u="none" strike="noStrike">
                          <a:solidFill>
                            <a:srgbClr val="000000"/>
                          </a:solidFill>
                          <a:effectLst/>
                          <a:latin typeface="微软雅黑"/>
                        </a:rPr>
                        <a:t>　</a:t>
                      </a:r>
                    </a:p>
                  </a:txBody>
                  <a:tcPr marL="0" marR="0" marT="0" marB="0" anchor="ctr">
                    <a:lnL w="190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威驰</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高尔夫</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桑塔纳</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凌渡</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名图</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dirty="0">
                          <a:solidFill>
                            <a:srgbClr val="000000"/>
                          </a:solidFill>
                          <a:effectLst/>
                          <a:latin typeface="Arial"/>
                        </a:rPr>
                        <a:t>W5</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dirty="0">
                          <a:solidFill>
                            <a:srgbClr val="000000"/>
                          </a:solidFill>
                          <a:effectLst/>
                          <a:latin typeface="微软雅黑"/>
                        </a:rPr>
                        <a:t>启辰</a:t>
                      </a:r>
                      <a:r>
                        <a:rPr lang="en-US" sz="500" b="0" i="0" u="none" strike="noStrike" dirty="0">
                          <a:solidFill>
                            <a:srgbClr val="000000"/>
                          </a:solidFill>
                          <a:effectLst/>
                          <a:latin typeface="微软雅黑"/>
                        </a:rPr>
                        <a:t>T70</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dirty="0">
                          <a:solidFill>
                            <a:srgbClr val="000000"/>
                          </a:solidFill>
                          <a:effectLst/>
                          <a:latin typeface="微软雅黑"/>
                        </a:rPr>
                        <a:t>　</a:t>
                      </a:r>
                    </a:p>
                  </a:txBody>
                  <a:tcPr marL="0" marR="0" marT="0" marB="0" anchor="ctr">
                    <a:lnL w="6350" cap="flat" cmpd="sng" algn="ctr">
                      <a:solidFill>
                        <a:srgbClr val="D9D9D9"/>
                      </a:solidFill>
                      <a:prstDash val="solid"/>
                      <a:round/>
                      <a:headEnd type="none" w="med" len="med"/>
                      <a:tailEnd type="none" w="med" len="med"/>
                    </a:lnL>
                    <a:lnR w="190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r>
              <a:tr h="141201">
                <a:tc>
                  <a:txBody>
                    <a:bodyPr/>
                    <a:lstStyle/>
                    <a:p>
                      <a:pPr algn="ctr" rtl="0" fontAlgn="ctr"/>
                      <a:r>
                        <a:rPr lang="zh-CN" altLang="en-US" sz="500" b="0" i="0" u="none" strike="noStrike">
                          <a:solidFill>
                            <a:srgbClr val="000000"/>
                          </a:solidFill>
                          <a:effectLst/>
                          <a:latin typeface="微软雅黑"/>
                        </a:rPr>
                        <a:t>　</a:t>
                      </a:r>
                    </a:p>
                  </a:txBody>
                  <a:tcPr marL="0" marR="0" marT="0" marB="0" anchor="ctr">
                    <a:lnL w="190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秀尔</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海马</a:t>
                      </a:r>
                      <a:r>
                        <a:rPr lang="en-US" sz="500" b="0" i="0" u="none" strike="noStrike">
                          <a:solidFill>
                            <a:srgbClr val="000000"/>
                          </a:solidFill>
                          <a:effectLst/>
                          <a:latin typeface="Arial"/>
                        </a:rPr>
                        <a:t>M3</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世嘉 </a:t>
                      </a:r>
                      <a:r>
                        <a:rPr lang="en-US" sz="500" b="0" i="0" u="none" strike="noStrike">
                          <a:solidFill>
                            <a:srgbClr val="000000"/>
                          </a:solidFill>
                          <a:effectLst/>
                          <a:latin typeface="微软雅黑"/>
                        </a:rPr>
                        <a:t>NB</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福睿斯</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帕萨特</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瑞虎</a:t>
                      </a:r>
                      <a:r>
                        <a:rPr lang="en-US" altLang="zh-CN" sz="500" b="0" i="0" u="none" strike="noStrike">
                          <a:solidFill>
                            <a:srgbClr val="000000"/>
                          </a:solidFill>
                          <a:effectLst/>
                          <a:latin typeface="Arial"/>
                        </a:rPr>
                        <a:t>3</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海马</a:t>
                      </a:r>
                      <a:r>
                        <a:rPr lang="en-US" sz="500" b="0" i="0" u="none" strike="noStrike">
                          <a:solidFill>
                            <a:srgbClr val="000000"/>
                          </a:solidFill>
                          <a:effectLst/>
                          <a:latin typeface="微软雅黑"/>
                        </a:rPr>
                        <a:t>S5</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dirty="0">
                          <a:solidFill>
                            <a:srgbClr val="000000"/>
                          </a:solidFill>
                          <a:effectLst/>
                          <a:latin typeface="微软雅黑"/>
                        </a:rPr>
                        <a:t>　</a:t>
                      </a:r>
                    </a:p>
                  </a:txBody>
                  <a:tcPr marL="0" marR="0" marT="0" marB="0" anchor="ctr">
                    <a:lnL w="6350" cap="flat" cmpd="sng" algn="ctr">
                      <a:solidFill>
                        <a:srgbClr val="D9D9D9"/>
                      </a:solidFill>
                      <a:prstDash val="solid"/>
                      <a:round/>
                      <a:headEnd type="none" w="med" len="med"/>
                      <a:tailEnd type="none" w="med" len="med"/>
                    </a:lnL>
                    <a:lnR w="190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r>
              <a:tr h="149046">
                <a:tc>
                  <a:txBody>
                    <a:bodyPr/>
                    <a:lstStyle/>
                    <a:p>
                      <a:pPr algn="ctr" rtl="0" fontAlgn="ctr"/>
                      <a:r>
                        <a:rPr lang="zh-CN" altLang="en-US" sz="500" b="0" i="0" u="none" strike="noStrike">
                          <a:solidFill>
                            <a:srgbClr val="000000"/>
                          </a:solidFill>
                          <a:effectLst/>
                          <a:latin typeface="微软雅黑"/>
                        </a:rPr>
                        <a:t>　</a:t>
                      </a:r>
                    </a:p>
                  </a:txBody>
                  <a:tcPr marL="0" marR="0" marT="0" marB="0" anchor="ctr">
                    <a:lnL w="190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19050" cap="flat" cmpd="sng" algn="ctr">
                      <a:solidFill>
                        <a:srgbClr val="275C9D"/>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雨燕</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19050" cap="flat" cmpd="sng" algn="ctr">
                      <a:solidFill>
                        <a:srgbClr val="275C9D"/>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19050" cap="flat" cmpd="sng" algn="ctr">
                      <a:solidFill>
                        <a:srgbClr val="275C9D"/>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和悦</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19050" cap="flat" cmpd="sng" algn="ctr">
                      <a:solidFill>
                        <a:srgbClr val="275C9D"/>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锋范</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19050" cap="flat" cmpd="sng" algn="ctr">
                      <a:solidFill>
                        <a:srgbClr val="275C9D"/>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帝豪</a:t>
                      </a:r>
                      <a:r>
                        <a:rPr lang="en-US" sz="500" b="0" i="0" u="none" strike="noStrike">
                          <a:solidFill>
                            <a:srgbClr val="000000"/>
                          </a:solidFill>
                          <a:effectLst/>
                          <a:latin typeface="微软雅黑"/>
                        </a:rPr>
                        <a:t>EC7</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19050" cap="flat" cmpd="sng" algn="ctr">
                      <a:solidFill>
                        <a:srgbClr val="275C9D"/>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19050" cap="flat" cmpd="sng" algn="ctr">
                      <a:solidFill>
                        <a:srgbClr val="275C9D"/>
                      </a:solidFill>
                      <a:prstDash val="solid"/>
                      <a:round/>
                      <a:headEnd type="none" w="med" len="med"/>
                      <a:tailEnd type="none" w="med" len="med"/>
                    </a:lnB>
                  </a:tcPr>
                </a:tc>
                <a:tc>
                  <a:txBody>
                    <a:bodyPr/>
                    <a:lstStyle/>
                    <a:p>
                      <a:pPr algn="ctr" rtl="0" fontAlgn="ctr"/>
                      <a:r>
                        <a:rPr lang="en-US" altLang="zh-CN" sz="500" b="0" i="0" u="none" strike="noStrike">
                          <a:solidFill>
                            <a:srgbClr val="000000"/>
                          </a:solidFill>
                          <a:effectLst/>
                          <a:latin typeface="Arial"/>
                        </a:rPr>
                        <a:t>950</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19050" cap="flat" cmpd="sng" algn="ctr">
                      <a:solidFill>
                        <a:srgbClr val="275C9D"/>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19050" cap="flat" cmpd="sng" algn="ctr">
                      <a:solidFill>
                        <a:srgbClr val="275C9D"/>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19050" cap="flat" cmpd="sng" algn="ctr">
                      <a:solidFill>
                        <a:srgbClr val="275C9D"/>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19050" cap="flat" cmpd="sng" algn="ctr">
                      <a:solidFill>
                        <a:srgbClr val="275C9D"/>
                      </a:solidFill>
                      <a:prstDash val="solid"/>
                      <a:round/>
                      <a:headEnd type="none" w="med" len="med"/>
                      <a:tailEnd type="none" w="med" len="med"/>
                    </a:lnB>
                  </a:tcPr>
                </a:tc>
                <a:tc>
                  <a:txBody>
                    <a:bodyPr/>
                    <a:lstStyle/>
                    <a:p>
                      <a:pPr algn="ctr" rtl="0" fontAlgn="ctr"/>
                      <a:r>
                        <a:rPr lang="zh-CN" altLang="en-US" sz="500" b="0" i="0" u="none" strike="noStrike" dirty="0">
                          <a:solidFill>
                            <a:srgbClr val="000000"/>
                          </a:solidFill>
                          <a:effectLst/>
                          <a:latin typeface="Arial"/>
                        </a:rPr>
                        <a:t>瑞虎</a:t>
                      </a:r>
                      <a:r>
                        <a:rPr lang="en-US" altLang="zh-CN" sz="500" b="0" i="0" u="none" strike="noStrike" dirty="0">
                          <a:solidFill>
                            <a:srgbClr val="000000"/>
                          </a:solidFill>
                          <a:effectLst/>
                          <a:latin typeface="Arial"/>
                        </a:rPr>
                        <a:t>5</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19050" cap="flat" cmpd="sng" algn="ctr">
                      <a:solidFill>
                        <a:srgbClr val="275C9D"/>
                      </a:solidFill>
                      <a:prstDash val="solid"/>
                      <a:round/>
                      <a:headEnd type="none" w="med" len="med"/>
                      <a:tailEnd type="none" w="med" len="med"/>
                    </a:lnB>
                  </a:tcPr>
                </a:tc>
                <a:tc>
                  <a:txBody>
                    <a:bodyPr/>
                    <a:lstStyle/>
                    <a:p>
                      <a:pPr algn="ctr" rtl="0" fontAlgn="ctr"/>
                      <a:r>
                        <a:rPr lang="zh-CN" altLang="en-US" sz="500" b="0" i="0" u="none" strike="noStrike" dirty="0">
                          <a:solidFill>
                            <a:srgbClr val="000000"/>
                          </a:solidFill>
                          <a:effectLst/>
                          <a:latin typeface="微软雅黑"/>
                        </a:rPr>
                        <a:t>傲跑</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19050" cap="flat" cmpd="sng" algn="ctr">
                      <a:solidFill>
                        <a:srgbClr val="275C9D"/>
                      </a:solidFill>
                      <a:prstDash val="solid"/>
                      <a:round/>
                      <a:headEnd type="none" w="med" len="med"/>
                      <a:tailEnd type="none" w="med" len="med"/>
                    </a:lnB>
                  </a:tcPr>
                </a:tc>
                <a:tc>
                  <a:txBody>
                    <a:bodyPr/>
                    <a:lstStyle/>
                    <a:p>
                      <a:pPr algn="ctr" rtl="0" fontAlgn="ctr"/>
                      <a:r>
                        <a:rPr lang="zh-CN" altLang="en-US" sz="500" b="0" i="0" u="none" strike="noStrike" dirty="0">
                          <a:solidFill>
                            <a:srgbClr val="000000"/>
                          </a:solidFill>
                          <a:effectLst/>
                          <a:latin typeface="微软雅黑"/>
                        </a:rPr>
                        <a:t>　</a:t>
                      </a:r>
                    </a:p>
                  </a:txBody>
                  <a:tcPr marL="0" marR="0" marT="0" marB="0" anchor="ctr">
                    <a:lnL w="6350" cap="flat" cmpd="sng" algn="ctr">
                      <a:solidFill>
                        <a:srgbClr val="D9D9D9"/>
                      </a:solidFill>
                      <a:prstDash val="solid"/>
                      <a:round/>
                      <a:headEnd type="none" w="med" len="med"/>
                      <a:tailEnd type="none" w="med" len="med"/>
                    </a:lnL>
                    <a:lnR w="190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19050" cap="flat" cmpd="sng" algn="ctr">
                      <a:solidFill>
                        <a:srgbClr val="275C9D"/>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97630183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defRPr/>
            </a:pPr>
            <a:fld id="{A0DEB702-C736-4118-AF7A-57772E62D146}" type="slidenum">
              <a:rPr lang="zh-CN" altLang="en-US" smtClean="0">
                <a:latin typeface="+mn-lt"/>
                <a:ea typeface="华文细黑" pitchFamily="2" charset="-122"/>
              </a:rPr>
              <a:pPr>
                <a:defRPr/>
              </a:pPr>
              <a:t>6</a:t>
            </a:fld>
            <a:endParaRPr lang="zh-CN" altLang="en-US">
              <a:latin typeface="+mn-lt"/>
              <a:ea typeface="华文细黑" pitchFamily="2" charset="-122"/>
            </a:endParaRPr>
          </a:p>
        </p:txBody>
      </p:sp>
      <p:sp>
        <p:nvSpPr>
          <p:cNvPr id="3" name="标题 2"/>
          <p:cNvSpPr>
            <a:spLocks noGrp="1"/>
          </p:cNvSpPr>
          <p:nvPr>
            <p:ph type="title" idx="4294967295"/>
          </p:nvPr>
        </p:nvSpPr>
        <p:spPr>
          <a:xfrm>
            <a:off x="1188132" y="296651"/>
            <a:ext cx="6228184" cy="432011"/>
          </a:xfrm>
          <a:prstGeom prst="rect">
            <a:avLst/>
          </a:prstGeom>
        </p:spPr>
        <p:txBody>
          <a:bodyPr/>
          <a:lstStyle/>
          <a:p>
            <a:pPr>
              <a:defRPr/>
            </a:pPr>
            <a:r>
              <a:rPr lang="en-US" altLang="zh-CN" b="1" dirty="0" smtClean="0">
                <a:solidFill>
                  <a:srgbClr val="075A77"/>
                </a:solidFill>
                <a:latin typeface="+mn-ea"/>
                <a:ea typeface="+mn-ea"/>
              </a:rPr>
              <a:t>GAIN·</a:t>
            </a:r>
            <a:r>
              <a:rPr lang="zh-CN" altLang="en-US" b="1" dirty="0" smtClean="0">
                <a:solidFill>
                  <a:srgbClr val="075A77"/>
                </a:solidFill>
                <a:latin typeface="+mn-ea"/>
                <a:ea typeface="+mn-ea"/>
              </a:rPr>
              <a:t>价格</a:t>
            </a:r>
            <a:r>
              <a:rPr lang="zh-CN" altLang="en-US" b="1" dirty="0">
                <a:solidFill>
                  <a:srgbClr val="075A77"/>
                </a:solidFill>
                <a:latin typeface="+mn-ea"/>
                <a:ea typeface="+mn-ea"/>
              </a:rPr>
              <a:t>变化指数定义及计算实例</a:t>
            </a:r>
          </a:p>
        </p:txBody>
      </p:sp>
      <p:sp>
        <p:nvSpPr>
          <p:cNvPr id="4" name="内容占位符 2"/>
          <p:cNvSpPr txBox="1">
            <a:spLocks/>
          </p:cNvSpPr>
          <p:nvPr/>
        </p:nvSpPr>
        <p:spPr>
          <a:xfrm>
            <a:off x="395289" y="728159"/>
            <a:ext cx="8353425" cy="612609"/>
          </a:xfrm>
          <a:prstGeom prst="rect">
            <a:avLst/>
          </a:prstGeom>
        </p:spPr>
        <p:txBody>
          <a:bodyPr/>
          <a:lstStyle/>
          <a:p>
            <a:pPr marL="342900" indent="-342900" algn="l" eaLnBrk="0" hangingPunct="0">
              <a:lnSpc>
                <a:spcPts val="2000"/>
              </a:lnSpc>
              <a:spcBef>
                <a:spcPct val="20000"/>
              </a:spcBef>
              <a:buClr>
                <a:srgbClr val="275C9D"/>
              </a:buClr>
              <a:buSzPct val="75000"/>
              <a:buFont typeface="Wingdings" pitchFamily="2" charset="2"/>
              <a:buChar char="n"/>
              <a:defRPr/>
            </a:pPr>
            <a:r>
              <a:rPr lang="en-US" altLang="zh-CN" sz="1600" dirty="0">
                <a:latin typeface="+mn-lt"/>
                <a:ea typeface="华文细黑" pitchFamily="2" charset="-122"/>
              </a:rPr>
              <a:t>GAIN·</a:t>
            </a:r>
            <a:r>
              <a:rPr lang="zh-CN" altLang="en-US" sz="1600" dirty="0">
                <a:latin typeface="+mn-ea"/>
                <a:ea typeface="+mn-ea"/>
              </a:rPr>
              <a:t>价格变化指数简称</a:t>
            </a:r>
            <a:r>
              <a:rPr lang="en-US" altLang="zh-CN" sz="1600" dirty="0">
                <a:latin typeface="+mn-ea"/>
                <a:ea typeface="+mn-ea"/>
              </a:rPr>
              <a:t>GAIN·</a:t>
            </a:r>
            <a:r>
              <a:rPr lang="zh-CN" altLang="en-US" sz="1600" dirty="0">
                <a:latin typeface="+mn-ea"/>
                <a:ea typeface="+mn-ea"/>
              </a:rPr>
              <a:t>价格</a:t>
            </a:r>
            <a:r>
              <a:rPr lang="zh-CN" altLang="en-US" sz="1600" dirty="0" smtClean="0">
                <a:latin typeface="+mn-ea"/>
                <a:ea typeface="+mn-ea"/>
              </a:rPr>
              <a:t>指数，</a:t>
            </a:r>
            <a:r>
              <a:rPr lang="zh-CN" altLang="en-US" sz="1600" dirty="0">
                <a:latin typeface="+mn-ea"/>
                <a:ea typeface="+mn-ea"/>
              </a:rPr>
              <a:t>是反映中国乘用车市场在销车型实际销售价格变化趋势的综合指数体系。</a:t>
            </a:r>
          </a:p>
        </p:txBody>
      </p:sp>
      <p:graphicFrame>
        <p:nvGraphicFramePr>
          <p:cNvPr id="5" name="Group 212"/>
          <p:cNvGraphicFramePr>
            <a:graphicFrameLocks noGrp="1"/>
          </p:cNvGraphicFramePr>
          <p:nvPr>
            <p:extLst>
              <p:ext uri="{D42A27DB-BD31-4B8C-83A1-F6EECF244321}">
                <p14:modId xmlns:p14="http://schemas.microsoft.com/office/powerpoint/2010/main" val="3486823276"/>
              </p:ext>
            </p:extLst>
          </p:nvPr>
        </p:nvGraphicFramePr>
        <p:xfrm>
          <a:off x="323850" y="1931993"/>
          <a:ext cx="3257550" cy="1962935"/>
        </p:xfrm>
        <a:graphic>
          <a:graphicData uri="http://schemas.openxmlformats.org/drawingml/2006/table">
            <a:tbl>
              <a:tblPr/>
              <a:tblGrid>
                <a:gridCol w="595313"/>
                <a:gridCol w="595312"/>
                <a:gridCol w="636588"/>
                <a:gridCol w="595312"/>
                <a:gridCol w="835025"/>
              </a:tblGrid>
              <a:tr h="358775">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smtClean="0">
                          <a:ln>
                            <a:noFill/>
                          </a:ln>
                          <a:solidFill>
                            <a:schemeClr val="bg1"/>
                          </a:solidFill>
                          <a:effectLst/>
                          <a:latin typeface="Calibri" pitchFamily="34" charset="0"/>
                          <a:ea typeface="华文细黑" pitchFamily="2" charset="-122"/>
                        </a:rPr>
                        <a:t>级别</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smtClean="0">
                          <a:ln>
                            <a:noFill/>
                          </a:ln>
                          <a:solidFill>
                            <a:schemeClr val="bg1"/>
                          </a:solidFill>
                          <a:effectLst/>
                          <a:latin typeface="Calibri" pitchFamily="34" charset="0"/>
                          <a:ea typeface="华文细黑" pitchFamily="2" charset="-122"/>
                        </a:rPr>
                        <a:t>车型</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smtClean="0">
                          <a:ln>
                            <a:noFill/>
                          </a:ln>
                          <a:solidFill>
                            <a:schemeClr val="bg1"/>
                          </a:solidFill>
                          <a:effectLst/>
                          <a:latin typeface="Calibri" pitchFamily="34" charset="0"/>
                          <a:ea typeface="华文细黑" pitchFamily="2" charset="-122"/>
                        </a:rPr>
                        <a:t>排量</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smtClean="0">
                          <a:ln>
                            <a:noFill/>
                          </a:ln>
                          <a:solidFill>
                            <a:schemeClr val="bg1"/>
                          </a:solidFill>
                          <a:effectLst/>
                          <a:latin typeface="Calibri" pitchFamily="34" charset="0"/>
                          <a:ea typeface="华文细黑" pitchFamily="2" charset="-122"/>
                        </a:rPr>
                        <a:t>排档</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smtClean="0">
                          <a:ln>
                            <a:noFill/>
                          </a:ln>
                          <a:solidFill>
                            <a:schemeClr val="bg1"/>
                          </a:solidFill>
                          <a:effectLst/>
                          <a:latin typeface="Calibri" pitchFamily="34" charset="0"/>
                          <a:ea typeface="华文细黑" pitchFamily="2" charset="-122"/>
                        </a:rPr>
                        <a:t>车型平均成交价（万）</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r>
              <a:tr h="178240">
                <a:tc rowSpan="5">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1" i="0" u="none" strike="noStrike" cap="none" normalizeH="0" baseline="0" dirty="0" smtClean="0">
                          <a:ln>
                            <a:noFill/>
                          </a:ln>
                          <a:solidFill>
                            <a:schemeClr val="tx1"/>
                          </a:solidFill>
                          <a:effectLst/>
                          <a:latin typeface="Calibri" pitchFamily="34" charset="0"/>
                          <a:ea typeface="华文细黑" pitchFamily="2" charset="-122"/>
                        </a:rPr>
                        <a:t>A</a:t>
                      </a:r>
                      <a:r>
                        <a:rPr kumimoji="0" lang="zh-CN" altLang="en-US" sz="900" b="1" i="0" u="none" strike="noStrike" cap="none" normalizeH="0" baseline="0" dirty="0" smtClean="0">
                          <a:ln>
                            <a:noFill/>
                          </a:ln>
                          <a:solidFill>
                            <a:schemeClr val="tx1"/>
                          </a:solidFill>
                          <a:effectLst/>
                          <a:latin typeface="Calibri" pitchFamily="34" charset="0"/>
                          <a:ea typeface="华文细黑" pitchFamily="2" charset="-122"/>
                        </a:rPr>
                        <a:t>级</a:t>
                      </a:r>
                      <a:endParaRPr kumimoji="0" lang="zh-HK" altLang="en-US" sz="900" b="1"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3">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A1</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1.6L</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MT</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10.88</a:t>
                      </a:r>
                      <a:endParaRPr kumimoji="0" lang="zh-HK" altLang="en-US" sz="900" b="0" i="0" u="none" strike="noStrike" cap="none" normalizeH="0" baseline="0" smtClean="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AT</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11.45</a:t>
                      </a:r>
                      <a:endParaRPr kumimoji="0" lang="zh-HK" altLang="en-US" sz="900" b="0" i="0" u="none" strike="noStrike" cap="none" normalizeH="0" baseline="0" smtClean="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2.0L</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16.25</a:t>
                      </a:r>
                      <a:endParaRPr kumimoji="0" lang="zh-HK" altLang="en-US" sz="900" b="0" i="0" u="none" strike="noStrike" cap="none" normalizeH="0" baseline="0" smtClean="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A2</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1.6L</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MT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11.50</a:t>
                      </a:r>
                      <a:endParaRPr kumimoji="0" lang="zh-HK" altLang="en-US" sz="900" b="0" i="0" u="none" strike="noStrike" cap="none" normalizeH="0" baseline="0" smtClean="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12.42</a:t>
                      </a:r>
                      <a:endParaRPr kumimoji="0" lang="zh-HK" altLang="en-US" sz="900" b="0" i="0" u="none" strike="noStrike" cap="none" normalizeH="0" baseline="0" smtClean="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rowSpan="4">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1" i="0" u="none" strike="noStrike" cap="none" normalizeH="0" baseline="0" dirty="0" smtClean="0">
                          <a:ln>
                            <a:noFill/>
                          </a:ln>
                          <a:solidFill>
                            <a:schemeClr val="tx1"/>
                          </a:solidFill>
                          <a:effectLst/>
                          <a:latin typeface="Calibri" pitchFamily="34" charset="0"/>
                          <a:ea typeface="华文细黑" pitchFamily="2" charset="-122"/>
                        </a:rPr>
                        <a:t>B</a:t>
                      </a:r>
                      <a:r>
                        <a:rPr kumimoji="0" lang="zh-CN" altLang="en-US" sz="900" b="1" i="0" u="none" strike="noStrike" cap="none" normalizeH="0" baseline="0" smtClean="0">
                          <a:ln>
                            <a:noFill/>
                          </a:ln>
                          <a:solidFill>
                            <a:schemeClr val="tx1"/>
                          </a:solidFill>
                          <a:effectLst/>
                          <a:latin typeface="Calibri" pitchFamily="34" charset="0"/>
                          <a:ea typeface="华文细黑" pitchFamily="2" charset="-122"/>
                        </a:rPr>
                        <a:t>级</a:t>
                      </a:r>
                      <a:endParaRPr kumimoji="0" lang="zh-HK" altLang="en-US" sz="900" b="1" i="0" u="none" strike="noStrike" cap="none" normalizeH="0" baseline="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3">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B1</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2.0L</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19.55</a:t>
                      </a:r>
                      <a:endParaRPr kumimoji="0" lang="zh-HK" altLang="en-US" sz="900" b="0" i="0" u="none" strike="noStrike" cap="none" normalizeH="0" baseline="0" smtClean="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CVT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21.05</a:t>
                      </a:r>
                      <a:endParaRPr kumimoji="0" lang="zh-HK" altLang="en-US" sz="900" b="0" i="0" u="none" strike="noStrike" cap="none" normalizeH="0" baseline="0" smtClean="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2.4L</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23.13</a:t>
                      </a:r>
                      <a:endParaRPr kumimoji="0" lang="zh-HK" altLang="en-US" sz="900" b="0" i="0" u="none" strike="noStrike" cap="none" normalizeH="0" baseline="0" smtClean="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B2</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2.5L</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25.12</a:t>
                      </a:r>
                      <a:endParaRPr kumimoji="0" lang="zh-HK" altLang="en-US" sz="900" b="0" i="0" u="none" strike="noStrike" cap="none" normalizeH="0" baseline="0" dirty="0" smtClean="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bl>
          </a:graphicData>
        </a:graphic>
      </p:graphicFrame>
      <p:graphicFrame>
        <p:nvGraphicFramePr>
          <p:cNvPr id="6" name="Group 225"/>
          <p:cNvGraphicFramePr>
            <a:graphicFrameLocks noGrp="1"/>
          </p:cNvGraphicFramePr>
          <p:nvPr>
            <p:extLst>
              <p:ext uri="{D42A27DB-BD31-4B8C-83A1-F6EECF244321}">
                <p14:modId xmlns:p14="http://schemas.microsoft.com/office/powerpoint/2010/main" val="3196409109"/>
              </p:ext>
            </p:extLst>
          </p:nvPr>
        </p:nvGraphicFramePr>
        <p:xfrm>
          <a:off x="323850" y="4502151"/>
          <a:ext cx="4572000" cy="1960640"/>
        </p:xfrm>
        <a:graphic>
          <a:graphicData uri="http://schemas.openxmlformats.org/drawingml/2006/table">
            <a:tbl>
              <a:tblPr/>
              <a:tblGrid>
                <a:gridCol w="539750"/>
                <a:gridCol w="539750"/>
                <a:gridCol w="539750"/>
                <a:gridCol w="576263"/>
                <a:gridCol w="757237"/>
                <a:gridCol w="863600"/>
                <a:gridCol w="755650"/>
              </a:tblGrid>
              <a:tr h="35648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smtClean="0">
                          <a:ln>
                            <a:noFill/>
                          </a:ln>
                          <a:solidFill>
                            <a:schemeClr val="bg1"/>
                          </a:solidFill>
                          <a:effectLst/>
                          <a:latin typeface="Calibri" pitchFamily="34" charset="0"/>
                          <a:ea typeface="华文细黑" pitchFamily="2" charset="-122"/>
                        </a:rPr>
                        <a:t>级别</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smtClean="0">
                          <a:ln>
                            <a:noFill/>
                          </a:ln>
                          <a:solidFill>
                            <a:schemeClr val="bg1"/>
                          </a:solidFill>
                          <a:effectLst/>
                          <a:latin typeface="Calibri" pitchFamily="34" charset="0"/>
                          <a:ea typeface="华文细黑" pitchFamily="2" charset="-122"/>
                        </a:rPr>
                        <a:t>车型</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smtClean="0">
                          <a:ln>
                            <a:noFill/>
                          </a:ln>
                          <a:solidFill>
                            <a:schemeClr val="bg1"/>
                          </a:solidFill>
                          <a:effectLst/>
                          <a:latin typeface="Calibri" pitchFamily="34" charset="0"/>
                          <a:ea typeface="华文细黑" pitchFamily="2" charset="-122"/>
                        </a:rPr>
                        <a:t>排量</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smtClean="0">
                          <a:ln>
                            <a:noFill/>
                          </a:ln>
                          <a:solidFill>
                            <a:schemeClr val="bg1"/>
                          </a:solidFill>
                          <a:effectLst/>
                          <a:latin typeface="Calibri" pitchFamily="34" charset="0"/>
                          <a:ea typeface="华文细黑" pitchFamily="2" charset="-122"/>
                        </a:rPr>
                        <a:t>排档</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smtClean="0">
                          <a:ln>
                            <a:noFill/>
                          </a:ln>
                          <a:solidFill>
                            <a:schemeClr val="bg1"/>
                          </a:solidFill>
                          <a:effectLst/>
                          <a:latin typeface="Calibri" pitchFamily="34" charset="0"/>
                          <a:ea typeface="华文细黑" pitchFamily="2" charset="-122"/>
                        </a:rPr>
                        <a:t>车型细分销量（辆）</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rowSpan="10">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zh-CN" altLang="en-US" sz="900" b="1" i="0" u="none" strike="noStrike" cap="none" normalizeH="0" baseline="0" smtClean="0">
                        <a:ln>
                          <a:noFill/>
                        </a:ln>
                        <a:solidFill>
                          <a:schemeClr val="bg1"/>
                        </a:solidFill>
                        <a:effectLst/>
                        <a:latin typeface="Calibri" pitchFamily="34" charset="0"/>
                        <a:ea typeface="华文细黑" pitchFamily="2" charset="-122"/>
                      </a:endParaRP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smtClean="0">
                          <a:ln>
                            <a:noFill/>
                          </a:ln>
                          <a:solidFill>
                            <a:schemeClr val="bg1"/>
                          </a:solidFill>
                          <a:effectLst/>
                          <a:latin typeface="Calibri" pitchFamily="34" charset="0"/>
                          <a:ea typeface="华文细黑" pitchFamily="2" charset="-122"/>
                        </a:rPr>
                        <a:t>车型权重</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r>
              <a:tr h="178240">
                <a:tc rowSpan="5">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1" i="0" u="none" strike="noStrike" cap="none" normalizeH="0" baseline="0" dirty="0" smtClean="0">
                          <a:ln>
                            <a:noFill/>
                          </a:ln>
                          <a:solidFill>
                            <a:schemeClr val="tx1"/>
                          </a:solidFill>
                          <a:effectLst/>
                          <a:latin typeface="Calibri" pitchFamily="34" charset="0"/>
                          <a:ea typeface="华文细黑" pitchFamily="2" charset="-122"/>
                        </a:rPr>
                        <a:t>A</a:t>
                      </a:r>
                      <a:r>
                        <a:rPr kumimoji="0" lang="zh-CN" altLang="en-US" sz="900" b="1" i="0" u="none" strike="noStrike" cap="none" normalizeH="0" baseline="0" smtClean="0">
                          <a:ln>
                            <a:noFill/>
                          </a:ln>
                          <a:solidFill>
                            <a:schemeClr val="tx1"/>
                          </a:solidFill>
                          <a:effectLst/>
                          <a:latin typeface="Calibri" pitchFamily="34" charset="0"/>
                          <a:ea typeface="华文细黑" pitchFamily="2" charset="-122"/>
                        </a:rPr>
                        <a:t>级</a:t>
                      </a:r>
                      <a:endParaRPr kumimoji="0" lang="zh-HK" altLang="en-US" sz="900" b="1" i="0" u="none" strike="noStrike" cap="none" normalizeH="0" baseline="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3">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A1</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1.6L</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MT</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1000</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5.62%</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AT</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800</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4.49%</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2.0L</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1500</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8.43%</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A2</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1.6L</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MT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2000</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11.24%</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2300</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12.92%</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rowSpan="4">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1" i="0" u="none" strike="noStrike" cap="none" normalizeH="0" baseline="0" dirty="0" smtClean="0">
                          <a:ln>
                            <a:noFill/>
                          </a:ln>
                          <a:solidFill>
                            <a:schemeClr val="tx1"/>
                          </a:solidFill>
                          <a:effectLst/>
                          <a:latin typeface="Calibri" pitchFamily="34" charset="0"/>
                          <a:ea typeface="华文细黑" pitchFamily="2" charset="-122"/>
                        </a:rPr>
                        <a:t>B</a:t>
                      </a:r>
                      <a:r>
                        <a:rPr kumimoji="0" lang="zh-CN" altLang="en-US" sz="900" b="1" i="0" u="none" strike="noStrike" cap="none" normalizeH="0" baseline="0" smtClean="0">
                          <a:ln>
                            <a:noFill/>
                          </a:ln>
                          <a:solidFill>
                            <a:schemeClr val="tx1"/>
                          </a:solidFill>
                          <a:effectLst/>
                          <a:latin typeface="Calibri" pitchFamily="34" charset="0"/>
                          <a:ea typeface="华文细黑" pitchFamily="2" charset="-122"/>
                        </a:rPr>
                        <a:t>级</a:t>
                      </a:r>
                      <a:endParaRPr kumimoji="0" lang="zh-HK" altLang="en-US" sz="900" b="1" i="0" u="none" strike="noStrike" cap="none" normalizeH="0" baseline="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3">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B1</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2.0L</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3400</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19.10%</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CVT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4000</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22.47%</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2.4L</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1500</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8.43%</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B2</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2.5L</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1300</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7.30%</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bl>
          </a:graphicData>
        </a:graphic>
      </p:graphicFrame>
      <p:sp>
        <p:nvSpPr>
          <p:cNvPr id="7" name="AutoShape 133"/>
          <p:cNvSpPr>
            <a:spLocks noChangeArrowheads="1"/>
          </p:cNvSpPr>
          <p:nvPr/>
        </p:nvSpPr>
        <p:spPr bwMode="auto">
          <a:xfrm>
            <a:off x="3384550" y="4502151"/>
            <a:ext cx="755650" cy="1981200"/>
          </a:xfrm>
          <a:prstGeom prst="rightArrow">
            <a:avLst>
              <a:gd name="adj1" fmla="val 54880"/>
              <a:gd name="adj2" fmla="val 55000"/>
            </a:avLst>
          </a:prstGeom>
          <a:solidFill>
            <a:srgbClr val="C0C0C0"/>
          </a:solidFill>
          <a:ln w="50800" algn="ctr">
            <a:noFill/>
            <a:prstDash val="sysDot"/>
            <a:miter lim="800000"/>
            <a:headEnd/>
            <a:tailEnd/>
          </a:ln>
        </p:spPr>
        <p:txBody>
          <a:bodyPr wrap="none" anchor="ctr"/>
          <a:lstStyle/>
          <a:p>
            <a:pPr algn="ctr" eaLnBrk="0" hangingPunct="0">
              <a:lnSpc>
                <a:spcPct val="80000"/>
              </a:lnSpc>
              <a:spcBef>
                <a:spcPct val="20000"/>
              </a:spcBef>
              <a:buFont typeface="Arial" charset="0"/>
              <a:buNone/>
              <a:defRPr/>
            </a:pPr>
            <a:endParaRPr lang="zh-CN" altLang="en-US">
              <a:latin typeface="+mn-lt"/>
              <a:ea typeface="华文细黑" pitchFamily="2" charset="-122"/>
            </a:endParaRPr>
          </a:p>
        </p:txBody>
      </p:sp>
      <p:sp>
        <p:nvSpPr>
          <p:cNvPr id="8" name="Text Box 134"/>
          <p:cNvSpPr txBox="1">
            <a:spLocks noChangeArrowheads="1"/>
          </p:cNvSpPr>
          <p:nvPr/>
        </p:nvSpPr>
        <p:spPr bwMode="auto">
          <a:xfrm>
            <a:off x="3384550" y="5222880"/>
            <a:ext cx="755650" cy="461665"/>
          </a:xfrm>
          <a:prstGeom prst="rect">
            <a:avLst/>
          </a:prstGeom>
          <a:noFill/>
          <a:ln w="50800" algn="ctr">
            <a:noFill/>
            <a:prstDash val="sysDot"/>
            <a:miter lim="800000"/>
            <a:headEnd/>
            <a:tailEnd/>
          </a:ln>
        </p:spPr>
        <p:txBody>
          <a:bodyPr>
            <a:spAutoFit/>
          </a:bodyPr>
          <a:lstStyle/>
          <a:p>
            <a:pPr algn="ctr" eaLnBrk="0" hangingPunct="0">
              <a:lnSpc>
                <a:spcPct val="80000"/>
              </a:lnSpc>
              <a:spcBef>
                <a:spcPct val="50000"/>
              </a:spcBef>
              <a:buFont typeface="Arial" charset="0"/>
              <a:buNone/>
              <a:defRPr/>
            </a:pPr>
            <a:r>
              <a:rPr lang="zh-CN" altLang="en-US" sz="1000">
                <a:latin typeface="+mn-lt"/>
                <a:ea typeface="华文细黑" pitchFamily="2" charset="-122"/>
              </a:rPr>
              <a:t>以车型占整体比重为权重</a:t>
            </a:r>
          </a:p>
        </p:txBody>
      </p:sp>
      <p:sp>
        <p:nvSpPr>
          <p:cNvPr id="9" name="Line 135"/>
          <p:cNvSpPr>
            <a:spLocks noChangeShapeType="1"/>
          </p:cNvSpPr>
          <p:nvPr/>
        </p:nvSpPr>
        <p:spPr bwMode="auto">
          <a:xfrm flipV="1">
            <a:off x="4498975" y="2695575"/>
            <a:ext cx="1588" cy="1670051"/>
          </a:xfrm>
          <a:prstGeom prst="line">
            <a:avLst/>
          </a:prstGeom>
          <a:noFill/>
          <a:ln w="38100">
            <a:solidFill>
              <a:schemeClr val="bg1">
                <a:lumMod val="85000"/>
              </a:schemeClr>
            </a:solidFill>
            <a:round/>
            <a:headEnd type="oval" w="med" len="med"/>
            <a:tailEnd type="triangle" w="med" len="med"/>
          </a:ln>
        </p:spPr>
        <p:txBody>
          <a:bodyPr/>
          <a:lstStyle/>
          <a:p>
            <a:pPr algn="ctr" eaLnBrk="0" hangingPunct="0">
              <a:lnSpc>
                <a:spcPct val="80000"/>
              </a:lnSpc>
              <a:spcBef>
                <a:spcPct val="20000"/>
              </a:spcBef>
              <a:buFont typeface="Arial" charset="0"/>
              <a:buNone/>
              <a:defRPr/>
            </a:pPr>
            <a:endParaRPr lang="zh-CN" altLang="en-US">
              <a:latin typeface="+mn-lt"/>
              <a:ea typeface="华文细黑" pitchFamily="2" charset="-122"/>
            </a:endParaRPr>
          </a:p>
        </p:txBody>
      </p:sp>
      <p:sp>
        <p:nvSpPr>
          <p:cNvPr id="10" name="Line 136"/>
          <p:cNvSpPr>
            <a:spLocks noChangeShapeType="1"/>
          </p:cNvSpPr>
          <p:nvPr/>
        </p:nvSpPr>
        <p:spPr bwMode="auto">
          <a:xfrm rot="5400000" flipV="1">
            <a:off x="4437857" y="1913732"/>
            <a:ext cx="0" cy="1550987"/>
          </a:xfrm>
          <a:prstGeom prst="line">
            <a:avLst/>
          </a:prstGeom>
          <a:noFill/>
          <a:ln w="38100">
            <a:solidFill>
              <a:schemeClr val="bg1">
                <a:lumMod val="85000"/>
              </a:schemeClr>
            </a:solidFill>
            <a:round/>
            <a:headEnd type="oval" w="med" len="med"/>
            <a:tailEnd type="triangle" w="med" len="med"/>
          </a:ln>
        </p:spPr>
        <p:txBody>
          <a:bodyPr/>
          <a:lstStyle/>
          <a:p>
            <a:pPr algn="ctr" eaLnBrk="0" hangingPunct="0">
              <a:lnSpc>
                <a:spcPct val="80000"/>
              </a:lnSpc>
              <a:spcBef>
                <a:spcPct val="20000"/>
              </a:spcBef>
              <a:buFont typeface="Arial" charset="0"/>
              <a:buNone/>
              <a:defRPr/>
            </a:pPr>
            <a:endParaRPr lang="zh-CN" altLang="en-US">
              <a:latin typeface="+mn-lt"/>
              <a:ea typeface="华文细黑" pitchFamily="2" charset="-122"/>
            </a:endParaRPr>
          </a:p>
        </p:txBody>
      </p:sp>
      <p:sp>
        <p:nvSpPr>
          <p:cNvPr id="11" name="Rectangle 137"/>
          <p:cNvSpPr>
            <a:spLocks noChangeArrowheads="1"/>
          </p:cNvSpPr>
          <p:nvPr/>
        </p:nvSpPr>
        <p:spPr bwMode="auto">
          <a:xfrm>
            <a:off x="4140200" y="2436813"/>
            <a:ext cx="647700" cy="468312"/>
          </a:xfrm>
          <a:prstGeom prst="rect">
            <a:avLst/>
          </a:prstGeom>
          <a:solidFill>
            <a:schemeClr val="bg1"/>
          </a:solidFill>
          <a:ln w="19050" algn="ctr">
            <a:solidFill>
              <a:schemeClr val="bg2"/>
            </a:solidFill>
            <a:miter lim="800000"/>
            <a:headEnd/>
            <a:tailEnd/>
          </a:ln>
        </p:spPr>
        <p:txBody>
          <a:bodyPr lIns="54000" rIns="54000" anchor="ctr"/>
          <a:lstStyle/>
          <a:p>
            <a:pPr algn="ctr" eaLnBrk="0" hangingPunct="0">
              <a:lnSpc>
                <a:spcPct val="80000"/>
              </a:lnSpc>
              <a:spcBef>
                <a:spcPct val="20000"/>
              </a:spcBef>
              <a:buFont typeface="Arial" charset="0"/>
              <a:buNone/>
              <a:defRPr/>
            </a:pPr>
            <a:r>
              <a:rPr lang="zh-CN" altLang="en-US" sz="1200" b="1">
                <a:latin typeface="+mn-lt"/>
                <a:ea typeface="华文细黑" pitchFamily="2" charset="-122"/>
              </a:rPr>
              <a:t>根据细分匹配</a:t>
            </a:r>
          </a:p>
        </p:txBody>
      </p:sp>
      <p:graphicFrame>
        <p:nvGraphicFramePr>
          <p:cNvPr id="12" name="Group 213"/>
          <p:cNvGraphicFramePr>
            <a:graphicFrameLocks noGrp="1"/>
          </p:cNvGraphicFramePr>
          <p:nvPr>
            <p:extLst>
              <p:ext uri="{D42A27DB-BD31-4B8C-83A1-F6EECF244321}">
                <p14:modId xmlns:p14="http://schemas.microsoft.com/office/powerpoint/2010/main" val="2362378979"/>
              </p:ext>
            </p:extLst>
          </p:nvPr>
        </p:nvGraphicFramePr>
        <p:xfrm>
          <a:off x="5256217" y="1968500"/>
          <a:ext cx="3709987" cy="1962935"/>
        </p:xfrm>
        <a:graphic>
          <a:graphicData uri="http://schemas.openxmlformats.org/drawingml/2006/table">
            <a:tbl>
              <a:tblPr/>
              <a:tblGrid>
                <a:gridCol w="539750"/>
                <a:gridCol w="539750"/>
                <a:gridCol w="539750"/>
                <a:gridCol w="576262"/>
                <a:gridCol w="757238"/>
                <a:gridCol w="757237"/>
              </a:tblGrid>
              <a:tr h="358775">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smtClean="0">
                          <a:ln>
                            <a:noFill/>
                          </a:ln>
                          <a:solidFill>
                            <a:schemeClr val="bg1"/>
                          </a:solidFill>
                          <a:effectLst/>
                          <a:latin typeface="Calibri" pitchFamily="34" charset="0"/>
                          <a:ea typeface="华文细黑" pitchFamily="2" charset="-122"/>
                        </a:rPr>
                        <a:t>级别</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smtClean="0">
                          <a:ln>
                            <a:noFill/>
                          </a:ln>
                          <a:solidFill>
                            <a:schemeClr val="bg1"/>
                          </a:solidFill>
                          <a:effectLst/>
                          <a:latin typeface="Calibri" pitchFamily="34" charset="0"/>
                          <a:ea typeface="华文细黑" pitchFamily="2" charset="-122"/>
                        </a:rPr>
                        <a:t>车型</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smtClean="0">
                          <a:ln>
                            <a:noFill/>
                          </a:ln>
                          <a:solidFill>
                            <a:schemeClr val="bg1"/>
                          </a:solidFill>
                          <a:effectLst/>
                          <a:latin typeface="Calibri" pitchFamily="34" charset="0"/>
                          <a:ea typeface="华文细黑" pitchFamily="2" charset="-122"/>
                        </a:rPr>
                        <a:t>排量</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smtClean="0">
                          <a:ln>
                            <a:noFill/>
                          </a:ln>
                          <a:solidFill>
                            <a:schemeClr val="bg1"/>
                          </a:solidFill>
                          <a:effectLst/>
                          <a:latin typeface="Calibri" pitchFamily="34" charset="0"/>
                          <a:ea typeface="华文细黑" pitchFamily="2" charset="-122"/>
                        </a:rPr>
                        <a:t>排档</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smtClean="0">
                          <a:ln>
                            <a:noFill/>
                          </a:ln>
                          <a:solidFill>
                            <a:schemeClr val="bg1"/>
                          </a:solidFill>
                          <a:effectLst/>
                          <a:latin typeface="Calibri" pitchFamily="34" charset="0"/>
                          <a:ea typeface="华文细黑" pitchFamily="2" charset="-122"/>
                        </a:rPr>
                        <a:t>车型平均成交价（万）</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smtClean="0">
                          <a:ln>
                            <a:noFill/>
                          </a:ln>
                          <a:solidFill>
                            <a:schemeClr val="bg1"/>
                          </a:solidFill>
                          <a:effectLst/>
                          <a:latin typeface="Calibri" pitchFamily="34" charset="0"/>
                          <a:ea typeface="华文细黑" pitchFamily="2" charset="-122"/>
                        </a:rPr>
                        <a:t>车型权重</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r>
              <a:tr h="178240">
                <a:tc rowSpan="5">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1" i="0" u="none" strike="noStrike" cap="none" normalizeH="0" baseline="0" dirty="0" smtClean="0">
                          <a:ln>
                            <a:noFill/>
                          </a:ln>
                          <a:solidFill>
                            <a:schemeClr val="tx1"/>
                          </a:solidFill>
                          <a:effectLst/>
                          <a:latin typeface="Calibri" pitchFamily="34" charset="0"/>
                          <a:ea typeface="华文细黑" pitchFamily="2" charset="-122"/>
                        </a:rPr>
                        <a:t>A</a:t>
                      </a:r>
                      <a:r>
                        <a:rPr kumimoji="0" lang="zh-CN" altLang="en-US" sz="900" b="1" i="0" u="none" strike="noStrike" cap="none" normalizeH="0" baseline="0" smtClean="0">
                          <a:ln>
                            <a:noFill/>
                          </a:ln>
                          <a:solidFill>
                            <a:schemeClr val="tx1"/>
                          </a:solidFill>
                          <a:effectLst/>
                          <a:latin typeface="Calibri" pitchFamily="34" charset="0"/>
                          <a:ea typeface="华文细黑" pitchFamily="2" charset="-122"/>
                        </a:rPr>
                        <a:t>级</a:t>
                      </a:r>
                      <a:endParaRPr kumimoji="0" lang="zh-HK" altLang="en-US" sz="900" b="1" i="0" u="none" strike="noStrike" cap="none" normalizeH="0" baseline="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3">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A1</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1.6L</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MT</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10.88</a:t>
                      </a:r>
                      <a:endParaRPr kumimoji="0" lang="zh-HK" altLang="en-US" sz="900" b="0" i="0" u="none" strike="noStrike" cap="none" normalizeH="0" baseline="0" smtClean="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ea typeface="华文细黑" pitchFamily="2" charset="-122"/>
                        </a:rPr>
                        <a:t>5.62%</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AT</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11.45</a:t>
                      </a:r>
                      <a:endParaRPr kumimoji="0" lang="zh-HK" altLang="en-US" sz="900" b="0" i="0" u="none" strike="noStrike" cap="none" normalizeH="0" baseline="0" smtClean="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ea typeface="华文细黑" pitchFamily="2" charset="-122"/>
                        </a:rPr>
                        <a:t>4.49%</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2.0L</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16.25</a:t>
                      </a:r>
                      <a:endParaRPr kumimoji="0" lang="zh-HK" altLang="en-US" sz="900" b="0" i="0" u="none" strike="noStrike" cap="none" normalizeH="0" baseline="0" smtClean="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ea typeface="华文细黑" pitchFamily="2" charset="-122"/>
                        </a:rPr>
                        <a:t>8.43%</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A2</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1.6L</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MT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11.50</a:t>
                      </a:r>
                      <a:endParaRPr kumimoji="0" lang="zh-HK" altLang="en-US" sz="900" b="0" i="0" u="none" strike="noStrike" cap="none" normalizeH="0" baseline="0" smtClean="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ea typeface="华文细黑" pitchFamily="2" charset="-122"/>
                        </a:rPr>
                        <a:t>11.24%</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12.42</a:t>
                      </a:r>
                      <a:endParaRPr kumimoji="0" lang="zh-HK" altLang="en-US" sz="900" b="0" i="0" u="none" strike="noStrike" cap="none" normalizeH="0" baseline="0" smtClean="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ea typeface="华文细黑" pitchFamily="2" charset="-122"/>
                        </a:rPr>
                        <a:t>12.92%</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rowSpan="4">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1" i="0" u="none" strike="noStrike" cap="none" normalizeH="0" baseline="0" dirty="0" smtClean="0">
                          <a:ln>
                            <a:noFill/>
                          </a:ln>
                          <a:solidFill>
                            <a:schemeClr val="tx1"/>
                          </a:solidFill>
                          <a:effectLst/>
                          <a:latin typeface="Calibri" pitchFamily="34" charset="0"/>
                          <a:ea typeface="华文细黑" pitchFamily="2" charset="-122"/>
                        </a:rPr>
                        <a:t>B</a:t>
                      </a:r>
                      <a:r>
                        <a:rPr kumimoji="0" lang="zh-CN" altLang="en-US" sz="900" b="1" i="0" u="none" strike="noStrike" cap="none" normalizeH="0" baseline="0" smtClean="0">
                          <a:ln>
                            <a:noFill/>
                          </a:ln>
                          <a:solidFill>
                            <a:schemeClr val="tx1"/>
                          </a:solidFill>
                          <a:effectLst/>
                          <a:latin typeface="Calibri" pitchFamily="34" charset="0"/>
                          <a:ea typeface="华文细黑" pitchFamily="2" charset="-122"/>
                        </a:rPr>
                        <a:t>级</a:t>
                      </a:r>
                      <a:endParaRPr kumimoji="0" lang="zh-HK" altLang="en-US" sz="900" b="1" i="0" u="none" strike="noStrike" cap="none" normalizeH="0" baseline="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3">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B1</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2.0L</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19.55</a:t>
                      </a:r>
                      <a:endParaRPr kumimoji="0" lang="zh-HK" altLang="en-US" sz="900" b="0" i="0" u="none" strike="noStrike" cap="none" normalizeH="0" baseline="0" smtClean="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ea typeface="华文细黑" pitchFamily="2" charset="-122"/>
                        </a:rPr>
                        <a:t>19.10%</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CVT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21.05</a:t>
                      </a:r>
                      <a:endParaRPr kumimoji="0" lang="zh-HK" altLang="en-US" sz="900" b="0" i="0" u="none" strike="noStrike" cap="none" normalizeH="0" baseline="0" smtClean="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ea typeface="华文细黑" pitchFamily="2" charset="-122"/>
                        </a:rPr>
                        <a:t>22.47%</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2.4L</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23.13</a:t>
                      </a:r>
                      <a:endParaRPr kumimoji="0" lang="zh-HK" altLang="en-US" sz="900" b="0" i="0" u="none" strike="noStrike" cap="none" normalizeH="0" baseline="0" smtClean="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ea typeface="华文细黑" pitchFamily="2" charset="-122"/>
                        </a:rPr>
                        <a:t>8.43%</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B2</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2.5L</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25.12</a:t>
                      </a:r>
                      <a:endParaRPr kumimoji="0" lang="zh-HK" altLang="en-US" sz="900" b="0" i="0" u="none" strike="noStrike" cap="none" normalizeH="0" baseline="0" smtClean="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ea typeface="华文细黑" pitchFamily="2" charset="-122"/>
                        </a:rPr>
                        <a:t>7.30%</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bl>
          </a:graphicData>
        </a:graphic>
      </p:graphicFrame>
      <p:sp>
        <p:nvSpPr>
          <p:cNvPr id="13" name="Rectangle 203"/>
          <p:cNvSpPr>
            <a:spLocks noChangeArrowheads="1"/>
          </p:cNvSpPr>
          <p:nvPr/>
        </p:nvSpPr>
        <p:spPr bwMode="auto">
          <a:xfrm>
            <a:off x="5508629" y="4572005"/>
            <a:ext cx="3311525" cy="360363"/>
          </a:xfrm>
          <a:prstGeom prst="rect">
            <a:avLst/>
          </a:prstGeom>
          <a:solidFill>
            <a:schemeClr val="bg1"/>
          </a:solidFill>
          <a:ln w="12700" algn="ctr">
            <a:solidFill>
              <a:schemeClr val="bg2"/>
            </a:solidFill>
            <a:miter lim="800000"/>
            <a:headEnd/>
            <a:tailEnd/>
          </a:ln>
          <a:effectLst>
            <a:outerShdw dist="107763" dir="2700000" algn="ctr" rotWithShape="0">
              <a:schemeClr val="bg2">
                <a:alpha val="50000"/>
              </a:schemeClr>
            </a:outerShdw>
          </a:effectLst>
        </p:spPr>
        <p:txBody>
          <a:bodyPr wrap="none" anchor="ctr"/>
          <a:lstStyle/>
          <a:p>
            <a:pPr algn="ctr" eaLnBrk="0" hangingPunct="0">
              <a:lnSpc>
                <a:spcPct val="80000"/>
              </a:lnSpc>
              <a:spcBef>
                <a:spcPct val="20000"/>
              </a:spcBef>
              <a:buFont typeface="Arial" charset="0"/>
              <a:buNone/>
              <a:defRPr/>
            </a:pPr>
            <a:r>
              <a:rPr lang="zh-CN" altLang="en-US" sz="1400">
                <a:ea typeface="华文细黑" pitchFamily="2" charset="-122"/>
              </a:rPr>
              <a:t>加权计算得</a:t>
            </a:r>
            <a:r>
              <a:rPr lang="zh-CN" altLang="en-US" sz="1400" b="1">
                <a:ea typeface="华文细黑" pitchFamily="2" charset="-122"/>
              </a:rPr>
              <a:t>市场整体成交价：</a:t>
            </a:r>
            <a:r>
              <a:rPr lang="en-US" altLang="zh-CN" sz="1400" b="1" dirty="0">
                <a:ea typeface="华文细黑" pitchFamily="2" charset="-122"/>
              </a:rPr>
              <a:t>17.64</a:t>
            </a:r>
            <a:r>
              <a:rPr lang="zh-CN" altLang="en-US" sz="1400" b="1">
                <a:ea typeface="华文细黑" pitchFamily="2" charset="-122"/>
              </a:rPr>
              <a:t>万</a:t>
            </a:r>
          </a:p>
        </p:txBody>
      </p:sp>
      <p:sp>
        <p:nvSpPr>
          <p:cNvPr id="14" name="Rectangle 205"/>
          <p:cNvSpPr>
            <a:spLocks noChangeArrowheads="1"/>
          </p:cNvSpPr>
          <p:nvPr/>
        </p:nvSpPr>
        <p:spPr bwMode="auto">
          <a:xfrm>
            <a:off x="5508629" y="5661025"/>
            <a:ext cx="3311525" cy="649288"/>
          </a:xfrm>
          <a:prstGeom prst="rect">
            <a:avLst/>
          </a:prstGeom>
          <a:solidFill>
            <a:schemeClr val="bg1"/>
          </a:solidFill>
          <a:ln w="12700" algn="ctr">
            <a:solidFill>
              <a:schemeClr val="bg2"/>
            </a:solidFill>
            <a:miter lim="800000"/>
            <a:headEnd/>
            <a:tailEnd/>
          </a:ln>
          <a:effectLst>
            <a:outerShdw dist="107763" dir="2700000" algn="ctr" rotWithShape="0">
              <a:schemeClr val="bg2">
                <a:alpha val="50000"/>
              </a:schemeClr>
            </a:outerShdw>
          </a:effectLst>
        </p:spPr>
        <p:txBody>
          <a:bodyPr wrap="none" anchor="ctr"/>
          <a:lstStyle/>
          <a:p>
            <a:pPr algn="ctr" eaLnBrk="0" hangingPunct="0">
              <a:lnSpc>
                <a:spcPct val="80000"/>
              </a:lnSpc>
              <a:spcBef>
                <a:spcPct val="20000"/>
              </a:spcBef>
              <a:buFont typeface="Arial" charset="0"/>
              <a:buNone/>
              <a:defRPr/>
            </a:pPr>
            <a:r>
              <a:rPr lang="zh-CN" altLang="en-US" sz="1400" dirty="0">
                <a:ea typeface="华文细黑" pitchFamily="2" charset="-122"/>
              </a:rPr>
              <a:t>设基值为</a:t>
            </a:r>
            <a:r>
              <a:rPr lang="en-US" altLang="zh-CN" sz="1400" dirty="0">
                <a:ea typeface="华文细黑" pitchFamily="2" charset="-122"/>
              </a:rPr>
              <a:t>16</a:t>
            </a:r>
            <a:r>
              <a:rPr lang="zh-CN" altLang="en-US" sz="1400" dirty="0">
                <a:ea typeface="华文细黑" pitchFamily="2" charset="-122"/>
              </a:rPr>
              <a:t>万，则价格变化指数为：</a:t>
            </a:r>
          </a:p>
          <a:p>
            <a:pPr algn="ctr" eaLnBrk="0" hangingPunct="0">
              <a:lnSpc>
                <a:spcPct val="80000"/>
              </a:lnSpc>
              <a:spcBef>
                <a:spcPct val="20000"/>
              </a:spcBef>
              <a:buFont typeface="Arial" charset="0"/>
              <a:buNone/>
              <a:defRPr/>
            </a:pPr>
            <a:r>
              <a:rPr lang="zh-CN" altLang="en-US" sz="1400" b="1" dirty="0">
                <a:ea typeface="华文细黑" pitchFamily="2" charset="-122"/>
              </a:rPr>
              <a:t>（</a:t>
            </a:r>
            <a:r>
              <a:rPr lang="en-US" altLang="zh-CN" sz="1400" b="1" dirty="0">
                <a:ea typeface="华文细黑" pitchFamily="2" charset="-122"/>
              </a:rPr>
              <a:t>17.64/16-1</a:t>
            </a:r>
            <a:r>
              <a:rPr lang="zh-CN" altLang="en-US" sz="1400" b="1" dirty="0">
                <a:ea typeface="华文细黑" pitchFamily="2" charset="-122"/>
              </a:rPr>
              <a:t>）* </a:t>
            </a:r>
            <a:r>
              <a:rPr lang="en-US" altLang="zh-CN" sz="1400" b="1" dirty="0">
                <a:ea typeface="华文细黑" pitchFamily="2" charset="-122"/>
              </a:rPr>
              <a:t>100 = 10.25</a:t>
            </a:r>
          </a:p>
        </p:txBody>
      </p:sp>
      <p:sp>
        <p:nvSpPr>
          <p:cNvPr id="20" name="AutoShape 8"/>
          <p:cNvSpPr>
            <a:spLocks noChangeArrowheads="1"/>
          </p:cNvSpPr>
          <p:nvPr/>
        </p:nvSpPr>
        <p:spPr bwMode="auto">
          <a:xfrm rot="10800000">
            <a:off x="6643692" y="4078288"/>
            <a:ext cx="827087" cy="214312"/>
          </a:xfrm>
          <a:prstGeom prst="triangle">
            <a:avLst>
              <a:gd name="adj" fmla="val 50000"/>
            </a:avLst>
          </a:prstGeom>
          <a:solidFill>
            <a:srgbClr val="BFBFBF"/>
          </a:solidFill>
          <a:ln w="6350" algn="ctr">
            <a:noFill/>
            <a:miter lim="800000"/>
            <a:headEnd type="none" w="sm" len="sm"/>
            <a:tailEnd type="none" w="sm" len="sm"/>
          </a:ln>
          <a:effectLst>
            <a:outerShdw dist="17961" dir="2700000" algn="ctr" rotWithShape="0">
              <a:srgbClr val="808080"/>
            </a:outerShdw>
          </a:effectLst>
        </p:spPr>
        <p:txBody>
          <a:bodyPr tIns="91440" bIns="91440" anchor="ctr"/>
          <a:lstStyle/>
          <a:p>
            <a:pPr algn="ctr" eaLnBrk="0" hangingPunct="0">
              <a:lnSpc>
                <a:spcPct val="80000"/>
              </a:lnSpc>
              <a:spcBef>
                <a:spcPct val="20000"/>
              </a:spcBef>
              <a:buFont typeface="Arial" charset="0"/>
              <a:buNone/>
              <a:defRPr/>
            </a:pPr>
            <a:endParaRPr lang="en-ZA" b="1" dirty="0">
              <a:latin typeface="+mn-lt"/>
              <a:ea typeface="华文细黑" pitchFamily="2" charset="-122"/>
            </a:endParaRPr>
          </a:p>
        </p:txBody>
      </p:sp>
      <p:sp>
        <p:nvSpPr>
          <p:cNvPr id="21" name="AutoShape 8"/>
          <p:cNvSpPr>
            <a:spLocks noChangeArrowheads="1"/>
          </p:cNvSpPr>
          <p:nvPr/>
        </p:nvSpPr>
        <p:spPr bwMode="auto">
          <a:xfrm rot="10800000">
            <a:off x="6643692" y="5229230"/>
            <a:ext cx="827087" cy="214313"/>
          </a:xfrm>
          <a:prstGeom prst="triangle">
            <a:avLst>
              <a:gd name="adj" fmla="val 50000"/>
            </a:avLst>
          </a:prstGeom>
          <a:solidFill>
            <a:srgbClr val="BFBFBF"/>
          </a:solidFill>
          <a:ln w="6350" algn="ctr">
            <a:noFill/>
            <a:miter lim="800000"/>
            <a:headEnd type="none" w="sm" len="sm"/>
            <a:tailEnd type="none" w="sm" len="sm"/>
          </a:ln>
          <a:effectLst>
            <a:outerShdw dist="17961" dir="2700000" algn="ctr" rotWithShape="0">
              <a:srgbClr val="808080"/>
            </a:outerShdw>
          </a:effectLst>
        </p:spPr>
        <p:txBody>
          <a:bodyPr tIns="91440" bIns="91440" anchor="ctr"/>
          <a:lstStyle/>
          <a:p>
            <a:pPr algn="ctr" eaLnBrk="0" hangingPunct="0">
              <a:lnSpc>
                <a:spcPct val="80000"/>
              </a:lnSpc>
              <a:spcBef>
                <a:spcPct val="20000"/>
              </a:spcBef>
              <a:buFont typeface="Arial" charset="0"/>
              <a:buNone/>
              <a:defRPr/>
            </a:pPr>
            <a:endParaRPr lang="en-ZA" b="1" dirty="0">
              <a:latin typeface="+mn-lt"/>
              <a:ea typeface="华文细黑" pitchFamily="2" charset="-122"/>
            </a:endParaRPr>
          </a:p>
        </p:txBody>
      </p:sp>
      <p:sp>
        <p:nvSpPr>
          <p:cNvPr id="22" name="Rectangle 8"/>
          <p:cNvSpPr>
            <a:spLocks noChangeArrowheads="1"/>
          </p:cNvSpPr>
          <p:nvPr/>
        </p:nvSpPr>
        <p:spPr bwMode="auto">
          <a:xfrm>
            <a:off x="349252" y="1412881"/>
            <a:ext cx="2365375" cy="377825"/>
          </a:xfrm>
          <a:prstGeom prst="rect">
            <a:avLst/>
          </a:prstGeom>
          <a:solidFill>
            <a:schemeClr val="bg1"/>
          </a:solidFill>
          <a:ln w="6350" algn="ctr">
            <a:noFill/>
            <a:miter lim="800000"/>
            <a:headEnd/>
            <a:tailEnd/>
          </a:ln>
          <a:effectLst>
            <a:outerShdw dist="17961" dir="2700000" algn="ctr" rotWithShape="0">
              <a:srgbClr val="808080"/>
            </a:outerShdw>
          </a:effectLst>
        </p:spPr>
        <p:txBody>
          <a:bodyPr wrap="none" tIns="91440" bIns="91440" anchor="ctr"/>
          <a:lstStyle/>
          <a:p>
            <a:pPr algn="ctr" eaLnBrk="0" hangingPunct="0">
              <a:lnSpc>
                <a:spcPct val="80000"/>
              </a:lnSpc>
              <a:spcBef>
                <a:spcPct val="20000"/>
              </a:spcBef>
              <a:buFont typeface="Arial" charset="0"/>
              <a:buNone/>
              <a:defRPr/>
            </a:pPr>
            <a:r>
              <a:rPr lang="zh-CN" altLang="en-US" sz="1400" b="1">
                <a:latin typeface="+mn-lt"/>
                <a:ea typeface="华文细黑" pitchFamily="2" charset="-122"/>
              </a:rPr>
              <a:t>车型平均成交价</a:t>
            </a:r>
            <a:endParaRPr lang="en-US" altLang="zh-CN" sz="1400" b="1" dirty="0">
              <a:latin typeface="+mn-lt"/>
              <a:ea typeface="华文细黑" pitchFamily="2" charset="-122"/>
            </a:endParaRPr>
          </a:p>
        </p:txBody>
      </p:sp>
      <p:sp>
        <p:nvSpPr>
          <p:cNvPr id="23" name="Rectangle 8"/>
          <p:cNvSpPr>
            <a:spLocks noChangeArrowheads="1"/>
          </p:cNvSpPr>
          <p:nvPr/>
        </p:nvSpPr>
        <p:spPr bwMode="auto">
          <a:xfrm>
            <a:off x="5278442" y="1412881"/>
            <a:ext cx="2365375" cy="377825"/>
          </a:xfrm>
          <a:prstGeom prst="rect">
            <a:avLst/>
          </a:prstGeom>
          <a:solidFill>
            <a:schemeClr val="bg1"/>
          </a:solidFill>
          <a:ln w="6350" algn="ctr">
            <a:noFill/>
            <a:miter lim="800000"/>
            <a:headEnd/>
            <a:tailEnd/>
          </a:ln>
          <a:effectLst>
            <a:outerShdw dist="17961" dir="2700000" algn="ctr" rotWithShape="0">
              <a:srgbClr val="808080"/>
            </a:outerShdw>
          </a:effectLst>
        </p:spPr>
        <p:txBody>
          <a:bodyPr wrap="none" tIns="91440" bIns="91440" anchor="ctr"/>
          <a:lstStyle/>
          <a:p>
            <a:pPr algn="ctr" eaLnBrk="0" hangingPunct="0">
              <a:lnSpc>
                <a:spcPct val="80000"/>
              </a:lnSpc>
              <a:spcBef>
                <a:spcPct val="20000"/>
              </a:spcBef>
              <a:buFont typeface="Arial" charset="0"/>
              <a:buNone/>
              <a:defRPr/>
            </a:pPr>
            <a:r>
              <a:rPr lang="zh-CN" altLang="en-US" sz="1400" b="1">
                <a:latin typeface="+mn-lt"/>
                <a:ea typeface="华文细黑" pitchFamily="2" charset="-122"/>
              </a:rPr>
              <a:t>计算市场整体成交价</a:t>
            </a:r>
            <a:endParaRPr lang="en-US" altLang="zh-CN" sz="1400" b="1" dirty="0">
              <a:latin typeface="+mn-lt"/>
              <a:ea typeface="华文细黑" pitchFamily="2" charset="-122"/>
            </a:endParaRPr>
          </a:p>
        </p:txBody>
      </p:sp>
      <p:sp>
        <p:nvSpPr>
          <p:cNvPr id="24" name="Rectangle 8"/>
          <p:cNvSpPr>
            <a:spLocks noChangeArrowheads="1"/>
          </p:cNvSpPr>
          <p:nvPr/>
        </p:nvSpPr>
        <p:spPr bwMode="auto">
          <a:xfrm>
            <a:off x="357189" y="4005265"/>
            <a:ext cx="2365375" cy="377825"/>
          </a:xfrm>
          <a:prstGeom prst="rect">
            <a:avLst/>
          </a:prstGeom>
          <a:solidFill>
            <a:schemeClr val="bg1"/>
          </a:solidFill>
          <a:ln w="6350" algn="ctr">
            <a:noFill/>
            <a:miter lim="800000"/>
            <a:headEnd/>
            <a:tailEnd/>
          </a:ln>
          <a:effectLst>
            <a:outerShdw dist="17961" dir="2700000" algn="ctr" rotWithShape="0">
              <a:srgbClr val="808080"/>
            </a:outerShdw>
          </a:effectLst>
        </p:spPr>
        <p:txBody>
          <a:bodyPr wrap="none" tIns="91440" bIns="91440" anchor="ctr"/>
          <a:lstStyle/>
          <a:p>
            <a:pPr algn="ctr" eaLnBrk="0" hangingPunct="0">
              <a:lnSpc>
                <a:spcPct val="80000"/>
              </a:lnSpc>
              <a:spcBef>
                <a:spcPct val="20000"/>
              </a:spcBef>
              <a:buFont typeface="Arial" charset="0"/>
              <a:buNone/>
              <a:defRPr/>
            </a:pPr>
            <a:r>
              <a:rPr lang="zh-CN" altLang="en-US" sz="1400" b="1">
                <a:latin typeface="+mn-lt"/>
                <a:ea typeface="华文细黑" pitchFamily="2" charset="-122"/>
              </a:rPr>
              <a:t>车型细分销量</a:t>
            </a:r>
            <a:endParaRPr lang="en-US" altLang="zh-CN" sz="1400" b="1" dirty="0">
              <a:latin typeface="+mn-lt"/>
              <a:ea typeface="华文细黑" pitchFamily="2" charset="-122"/>
            </a:endParaRPr>
          </a:p>
        </p:txBody>
      </p:sp>
    </p:spTree>
    <p:extLst>
      <p:ext uri="{BB962C8B-B14F-4D97-AF65-F5344CB8AC3E}">
        <p14:creationId xmlns:p14="http://schemas.microsoft.com/office/powerpoint/2010/main" val="168200633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defRPr/>
            </a:pPr>
            <a:fld id="{41B6DBB9-1DC1-4B8B-8C7C-2E7E0E9D050D}" type="slidenum">
              <a:rPr lang="zh-CN" altLang="en-US" smtClean="0">
                <a:latin typeface="+mn-lt"/>
                <a:ea typeface="华文细黑" pitchFamily="2" charset="-122"/>
              </a:rPr>
              <a:pPr>
                <a:defRPr/>
              </a:pPr>
              <a:t>7</a:t>
            </a:fld>
            <a:endParaRPr lang="zh-CN" altLang="en-US">
              <a:latin typeface="+mn-lt"/>
              <a:ea typeface="华文细黑" pitchFamily="2" charset="-122"/>
            </a:endParaRPr>
          </a:p>
        </p:txBody>
      </p:sp>
      <p:sp>
        <p:nvSpPr>
          <p:cNvPr id="13" name="内容占位符 12"/>
          <p:cNvSpPr>
            <a:spLocks noGrp="1"/>
          </p:cNvSpPr>
          <p:nvPr>
            <p:ph sz="quarter" idx="13"/>
          </p:nvPr>
        </p:nvSpPr>
        <p:spPr/>
        <p:txBody>
          <a:bodyPr/>
          <a:lstStyle/>
          <a:p>
            <a:r>
              <a:rPr lang="en-US" altLang="zh-CN" dirty="0"/>
              <a:t>GAIN·</a:t>
            </a:r>
            <a:r>
              <a:rPr lang="zh-CN" altLang="en-US" dirty="0"/>
              <a:t>终端优惠指数定义及计算实例</a:t>
            </a:r>
          </a:p>
        </p:txBody>
      </p:sp>
      <p:sp>
        <p:nvSpPr>
          <p:cNvPr id="4" name="内容占位符 2"/>
          <p:cNvSpPr txBox="1">
            <a:spLocks/>
          </p:cNvSpPr>
          <p:nvPr/>
        </p:nvSpPr>
        <p:spPr>
          <a:xfrm>
            <a:off x="179389" y="836068"/>
            <a:ext cx="8569326" cy="360362"/>
          </a:xfrm>
          <a:prstGeom prst="rect">
            <a:avLst/>
          </a:prstGeom>
        </p:spPr>
        <p:txBody>
          <a:bodyPr/>
          <a:lstStyle/>
          <a:p>
            <a:pPr marL="342900" indent="-342900" eaLnBrk="0" hangingPunct="0">
              <a:spcBef>
                <a:spcPct val="20000"/>
              </a:spcBef>
              <a:buClr>
                <a:srgbClr val="275C9D"/>
              </a:buClr>
              <a:buSzPct val="75000"/>
              <a:buFont typeface="Wingdings" pitchFamily="2" charset="2"/>
              <a:buChar char="n"/>
              <a:defRPr/>
            </a:pPr>
            <a:r>
              <a:rPr lang="en-US" altLang="zh-CN" sz="1600" dirty="0">
                <a:latin typeface="+mn-lt"/>
                <a:ea typeface="华文细黑" pitchFamily="2" charset="-122"/>
              </a:rPr>
              <a:t>GAIN·</a:t>
            </a:r>
            <a:r>
              <a:rPr lang="zh-CN" altLang="en-US" sz="1600" dirty="0">
                <a:solidFill>
                  <a:srgbClr val="474747"/>
                </a:solidFill>
                <a:latin typeface="+mn-ea"/>
                <a:ea typeface="+mn-ea"/>
              </a:rPr>
              <a:t>终端优惠指数是反映中国乘用车市场在销车型终端优惠幅度变化的综合指数体系</a:t>
            </a:r>
            <a:r>
              <a:rPr lang="zh-CN" altLang="en-US" sz="1600" dirty="0">
                <a:latin typeface="+mn-ea"/>
                <a:ea typeface="+mn-ea"/>
              </a:rPr>
              <a:t>。</a:t>
            </a:r>
          </a:p>
        </p:txBody>
      </p:sp>
      <p:graphicFrame>
        <p:nvGraphicFramePr>
          <p:cNvPr id="5" name="Group 212"/>
          <p:cNvGraphicFramePr>
            <a:graphicFrameLocks noGrp="1"/>
          </p:cNvGraphicFramePr>
          <p:nvPr>
            <p:extLst>
              <p:ext uri="{D42A27DB-BD31-4B8C-83A1-F6EECF244321}">
                <p14:modId xmlns:p14="http://schemas.microsoft.com/office/powerpoint/2010/main" val="3782492370"/>
              </p:ext>
            </p:extLst>
          </p:nvPr>
        </p:nvGraphicFramePr>
        <p:xfrm>
          <a:off x="323853" y="1931993"/>
          <a:ext cx="3257549" cy="1962935"/>
        </p:xfrm>
        <a:graphic>
          <a:graphicData uri="http://schemas.openxmlformats.org/drawingml/2006/table">
            <a:tbl>
              <a:tblPr/>
              <a:tblGrid>
                <a:gridCol w="473849"/>
                <a:gridCol w="473848"/>
                <a:gridCol w="506702"/>
                <a:gridCol w="473848"/>
                <a:gridCol w="748267"/>
                <a:gridCol w="581035"/>
              </a:tblGrid>
              <a:tr h="358775">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smtClean="0">
                          <a:ln>
                            <a:noFill/>
                          </a:ln>
                          <a:solidFill>
                            <a:schemeClr val="bg1"/>
                          </a:solidFill>
                          <a:effectLst/>
                          <a:latin typeface="Calibri" pitchFamily="34" charset="0"/>
                          <a:ea typeface="华文细黑" pitchFamily="2" charset="-122"/>
                        </a:rPr>
                        <a:t>级别</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smtClean="0">
                          <a:ln>
                            <a:noFill/>
                          </a:ln>
                          <a:solidFill>
                            <a:schemeClr val="bg1"/>
                          </a:solidFill>
                          <a:effectLst/>
                          <a:latin typeface="Calibri" pitchFamily="34" charset="0"/>
                          <a:ea typeface="华文细黑" pitchFamily="2" charset="-122"/>
                        </a:rPr>
                        <a:t>车型</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smtClean="0">
                          <a:ln>
                            <a:noFill/>
                          </a:ln>
                          <a:solidFill>
                            <a:schemeClr val="bg1"/>
                          </a:solidFill>
                          <a:effectLst/>
                          <a:latin typeface="Calibri" pitchFamily="34" charset="0"/>
                          <a:ea typeface="华文细黑" pitchFamily="2" charset="-122"/>
                        </a:rPr>
                        <a:t>排量</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smtClean="0">
                          <a:ln>
                            <a:noFill/>
                          </a:ln>
                          <a:solidFill>
                            <a:schemeClr val="bg1"/>
                          </a:solidFill>
                          <a:effectLst/>
                          <a:latin typeface="Calibri" pitchFamily="34" charset="0"/>
                          <a:ea typeface="华文细黑" pitchFamily="2" charset="-122"/>
                        </a:rPr>
                        <a:t>排档</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smtClean="0">
                          <a:ln>
                            <a:noFill/>
                          </a:ln>
                          <a:solidFill>
                            <a:schemeClr val="bg1"/>
                          </a:solidFill>
                          <a:effectLst/>
                          <a:latin typeface="Calibri" pitchFamily="34" charset="0"/>
                          <a:ea typeface="华文细黑" pitchFamily="2" charset="-122"/>
                        </a:rPr>
                        <a:t>车型平均成交价</a:t>
                      </a:r>
                      <a:r>
                        <a:rPr kumimoji="0" lang="en-US" altLang="zh-CN" sz="900" b="1" i="0" u="none" strike="noStrike" cap="none" normalizeH="0" baseline="0" dirty="0" smtClean="0">
                          <a:ln>
                            <a:noFill/>
                          </a:ln>
                          <a:solidFill>
                            <a:schemeClr val="bg1"/>
                          </a:solidFill>
                          <a:effectLst/>
                          <a:latin typeface="Calibri" pitchFamily="34" charset="0"/>
                          <a:ea typeface="华文细黑" pitchFamily="2" charset="-122"/>
                        </a:rPr>
                        <a:t>(</a:t>
                      </a:r>
                      <a:r>
                        <a:rPr kumimoji="0" lang="zh-CN" altLang="en-US" sz="900" b="1" i="0" u="none" strike="noStrike" cap="none" normalizeH="0" baseline="0" dirty="0" smtClean="0">
                          <a:ln>
                            <a:noFill/>
                          </a:ln>
                          <a:solidFill>
                            <a:schemeClr val="bg1"/>
                          </a:solidFill>
                          <a:effectLst/>
                          <a:latin typeface="Calibri" pitchFamily="34" charset="0"/>
                          <a:ea typeface="华文细黑" pitchFamily="2" charset="-122"/>
                        </a:rPr>
                        <a:t>万</a:t>
                      </a:r>
                      <a:r>
                        <a:rPr kumimoji="0" lang="en-US" altLang="zh-CN" sz="900" b="1" i="0" u="none" strike="noStrike" cap="none" normalizeH="0" baseline="0" dirty="0" smtClean="0">
                          <a:ln>
                            <a:noFill/>
                          </a:ln>
                          <a:solidFill>
                            <a:schemeClr val="bg1"/>
                          </a:solidFill>
                          <a:effectLst/>
                          <a:latin typeface="Calibri" pitchFamily="34" charset="0"/>
                          <a:ea typeface="华文细黑" pitchFamily="2" charset="-122"/>
                        </a:rPr>
                        <a:t>)</a:t>
                      </a:r>
                      <a:endParaRPr kumimoji="0" lang="zh-CN" altLang="en-US" sz="900" b="1" i="0" u="none" strike="noStrike" cap="none" normalizeH="0" baseline="0" dirty="0" smtClean="0">
                        <a:ln>
                          <a:noFill/>
                        </a:ln>
                        <a:solidFill>
                          <a:schemeClr val="bg1"/>
                        </a:solidFill>
                        <a:effectLst/>
                        <a:latin typeface="Calibri" pitchFamily="34" charset="0"/>
                        <a:ea typeface="华文细黑" pitchFamily="2" charset="-122"/>
                      </a:endParaRP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defRPr/>
                      </a:pPr>
                      <a:r>
                        <a:rPr kumimoji="0" lang="en-US" altLang="zh-CN" sz="900" b="1" i="0" u="none" strike="noStrike" cap="none" normalizeH="0" baseline="0" dirty="0" smtClean="0">
                          <a:ln>
                            <a:noFill/>
                          </a:ln>
                          <a:solidFill>
                            <a:srgbClr val="FFFFFF"/>
                          </a:solidFill>
                          <a:effectLst/>
                          <a:latin typeface="Calibri" pitchFamily="34" charset="0"/>
                          <a:ea typeface="华文细黑" pitchFamily="2" charset="-122"/>
                        </a:rPr>
                        <a:t>MSRP</a:t>
                      </a:r>
                      <a:r>
                        <a:rPr kumimoji="0" lang="zh-CN" altLang="en-US" sz="900" b="1" i="0" u="none" strike="noStrike" cap="none" normalizeH="0" baseline="0" dirty="0" smtClean="0">
                          <a:ln>
                            <a:noFill/>
                          </a:ln>
                          <a:solidFill>
                            <a:srgbClr val="FFFFFF"/>
                          </a:solidFill>
                          <a:effectLst/>
                          <a:latin typeface="Calibri" pitchFamily="34" charset="0"/>
                          <a:ea typeface="华文细黑" pitchFamily="2" charset="-122"/>
                        </a:rPr>
                        <a:t>（万）</a:t>
                      </a:r>
                      <a:endParaRPr kumimoji="0" lang="en-US" altLang="zh-CN" sz="900" b="1" i="0" u="none" strike="noStrike" cap="none" normalizeH="0" baseline="0" dirty="0" smtClean="0">
                        <a:ln>
                          <a:noFill/>
                        </a:ln>
                        <a:solidFill>
                          <a:srgbClr val="FFFFFF"/>
                        </a:solidFill>
                        <a:effectLst/>
                        <a:latin typeface="Calibri" pitchFamily="34" charset="0"/>
                        <a:ea typeface="华文细黑" pitchFamily="2" charset="-122"/>
                      </a:endParaRP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r>
              <a:tr h="178240">
                <a:tc rowSpan="5">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1" i="0" u="none" strike="noStrike" cap="none" normalizeH="0" baseline="0" dirty="0" smtClean="0">
                          <a:ln>
                            <a:noFill/>
                          </a:ln>
                          <a:solidFill>
                            <a:schemeClr val="tx1"/>
                          </a:solidFill>
                          <a:effectLst/>
                          <a:latin typeface="Calibri" pitchFamily="34" charset="0"/>
                          <a:ea typeface="华文细黑" pitchFamily="2" charset="-122"/>
                        </a:rPr>
                        <a:t>A</a:t>
                      </a:r>
                      <a:r>
                        <a:rPr kumimoji="0" lang="zh-CN" altLang="en-US" sz="900" b="1" i="0" u="none" strike="noStrike" cap="none" normalizeH="0" baseline="0" dirty="0" smtClean="0">
                          <a:ln>
                            <a:noFill/>
                          </a:ln>
                          <a:solidFill>
                            <a:schemeClr val="tx1"/>
                          </a:solidFill>
                          <a:effectLst/>
                          <a:latin typeface="Calibri" pitchFamily="34" charset="0"/>
                          <a:ea typeface="华文细黑" pitchFamily="2" charset="-122"/>
                        </a:rPr>
                        <a:t>级</a:t>
                      </a:r>
                      <a:endParaRPr kumimoji="0" lang="zh-HK" altLang="en-US" sz="900" b="1"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3">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A1</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1.6L</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MT</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smtClean="0">
                          <a:ln>
                            <a:noFill/>
                          </a:ln>
                          <a:solidFill>
                            <a:srgbClr val="000000"/>
                          </a:solidFill>
                          <a:effectLst/>
                          <a:latin typeface="Calibri" pitchFamily="34" charset="0"/>
                          <a:ea typeface="华文细黑" pitchFamily="2" charset="-122"/>
                        </a:rPr>
                        <a:t>11.78</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smtClean="0">
                          <a:ln>
                            <a:noFill/>
                          </a:ln>
                          <a:solidFill>
                            <a:srgbClr val="000000"/>
                          </a:solidFill>
                          <a:effectLst/>
                          <a:latin typeface="Calibri" pitchFamily="34" charset="0"/>
                          <a:ea typeface="华文细黑" pitchFamily="2" charset="-122"/>
                        </a:rPr>
                        <a:t>12.28</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AT</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smtClean="0">
                          <a:ln>
                            <a:noFill/>
                          </a:ln>
                          <a:solidFill>
                            <a:srgbClr val="000000"/>
                          </a:solidFill>
                          <a:effectLst/>
                          <a:latin typeface="Calibri" pitchFamily="34" charset="0"/>
                          <a:ea typeface="华文细黑" pitchFamily="2" charset="-122"/>
                        </a:rPr>
                        <a:t>11.45</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smtClean="0">
                          <a:ln>
                            <a:noFill/>
                          </a:ln>
                          <a:solidFill>
                            <a:srgbClr val="000000"/>
                          </a:solidFill>
                          <a:effectLst/>
                          <a:latin typeface="Calibri" pitchFamily="34" charset="0"/>
                          <a:ea typeface="华文细黑" pitchFamily="2" charset="-122"/>
                        </a:rPr>
                        <a:t>11.67</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2.0L</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smtClean="0">
                          <a:ln>
                            <a:noFill/>
                          </a:ln>
                          <a:solidFill>
                            <a:srgbClr val="000000"/>
                          </a:solidFill>
                          <a:effectLst/>
                          <a:latin typeface="Calibri" pitchFamily="34" charset="0"/>
                          <a:ea typeface="华文细黑" pitchFamily="2" charset="-122"/>
                        </a:rPr>
                        <a:t>16.15</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smtClean="0">
                          <a:ln>
                            <a:noFill/>
                          </a:ln>
                          <a:solidFill>
                            <a:srgbClr val="000000"/>
                          </a:solidFill>
                          <a:effectLst/>
                          <a:latin typeface="Calibri" pitchFamily="34" charset="0"/>
                          <a:ea typeface="华文细黑" pitchFamily="2" charset="-122"/>
                        </a:rPr>
                        <a:t>15.75</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A2</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1.6L</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MT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smtClean="0">
                          <a:ln>
                            <a:noFill/>
                          </a:ln>
                          <a:solidFill>
                            <a:srgbClr val="000000"/>
                          </a:solidFill>
                          <a:effectLst/>
                          <a:latin typeface="Calibri" pitchFamily="34" charset="0"/>
                          <a:ea typeface="华文细黑" pitchFamily="2" charset="-122"/>
                        </a:rPr>
                        <a:t>11.5</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smtClean="0">
                          <a:ln>
                            <a:noFill/>
                          </a:ln>
                          <a:solidFill>
                            <a:srgbClr val="000000"/>
                          </a:solidFill>
                          <a:effectLst/>
                          <a:latin typeface="Calibri" pitchFamily="34" charset="0"/>
                          <a:ea typeface="华文细黑" pitchFamily="2" charset="-122"/>
                        </a:rPr>
                        <a:t>12.2</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smtClean="0">
                          <a:ln>
                            <a:noFill/>
                          </a:ln>
                          <a:solidFill>
                            <a:srgbClr val="000000"/>
                          </a:solidFill>
                          <a:effectLst/>
                          <a:latin typeface="Calibri" pitchFamily="34" charset="0"/>
                          <a:ea typeface="华文细黑" pitchFamily="2" charset="-122"/>
                        </a:rPr>
                        <a:t>11.82</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smtClean="0">
                          <a:ln>
                            <a:noFill/>
                          </a:ln>
                          <a:solidFill>
                            <a:srgbClr val="000000"/>
                          </a:solidFill>
                          <a:effectLst/>
                          <a:latin typeface="Calibri" pitchFamily="34" charset="0"/>
                          <a:ea typeface="华文细黑" pitchFamily="2" charset="-122"/>
                        </a:rPr>
                        <a:t>12.72</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rowSpan="4">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1" i="0" u="none" strike="noStrike" cap="none" normalizeH="0" baseline="0" dirty="0" smtClean="0">
                          <a:ln>
                            <a:noFill/>
                          </a:ln>
                          <a:solidFill>
                            <a:schemeClr val="tx1"/>
                          </a:solidFill>
                          <a:effectLst/>
                          <a:latin typeface="Calibri" pitchFamily="34" charset="0"/>
                          <a:ea typeface="华文细黑" pitchFamily="2" charset="-122"/>
                        </a:rPr>
                        <a:t>B</a:t>
                      </a:r>
                      <a:r>
                        <a:rPr kumimoji="0" lang="zh-CN" altLang="en-US" sz="900" b="1" i="0" u="none" strike="noStrike" cap="none" normalizeH="0" baseline="0" smtClean="0">
                          <a:ln>
                            <a:noFill/>
                          </a:ln>
                          <a:solidFill>
                            <a:schemeClr val="tx1"/>
                          </a:solidFill>
                          <a:effectLst/>
                          <a:latin typeface="Calibri" pitchFamily="34" charset="0"/>
                          <a:ea typeface="华文细黑" pitchFamily="2" charset="-122"/>
                        </a:rPr>
                        <a:t>级</a:t>
                      </a:r>
                      <a:endParaRPr kumimoji="0" lang="zh-HK" altLang="en-US" sz="900" b="1" i="0" u="none" strike="noStrike" cap="none" normalizeH="0" baseline="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3">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B1</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2.0L</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smtClean="0">
                          <a:ln>
                            <a:noFill/>
                          </a:ln>
                          <a:solidFill>
                            <a:srgbClr val="000000"/>
                          </a:solidFill>
                          <a:effectLst/>
                          <a:latin typeface="Calibri" pitchFamily="34" charset="0"/>
                          <a:ea typeface="华文细黑" pitchFamily="2" charset="-122"/>
                        </a:rPr>
                        <a:t>19.55</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smtClean="0">
                          <a:ln>
                            <a:noFill/>
                          </a:ln>
                          <a:solidFill>
                            <a:srgbClr val="000000"/>
                          </a:solidFill>
                          <a:effectLst/>
                          <a:latin typeface="Calibri" pitchFamily="34" charset="0"/>
                          <a:ea typeface="华文细黑" pitchFamily="2" charset="-122"/>
                        </a:rPr>
                        <a:t>20.35</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CVT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smtClean="0">
                          <a:ln>
                            <a:noFill/>
                          </a:ln>
                          <a:solidFill>
                            <a:srgbClr val="000000"/>
                          </a:solidFill>
                          <a:effectLst/>
                          <a:latin typeface="Calibri" pitchFamily="34" charset="0"/>
                          <a:ea typeface="华文细黑" pitchFamily="2" charset="-122"/>
                        </a:rPr>
                        <a:t>20.35</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smtClean="0">
                          <a:ln>
                            <a:noFill/>
                          </a:ln>
                          <a:solidFill>
                            <a:srgbClr val="000000"/>
                          </a:solidFill>
                          <a:effectLst/>
                          <a:latin typeface="Calibri" pitchFamily="34" charset="0"/>
                          <a:ea typeface="华文细黑" pitchFamily="2" charset="-122"/>
                        </a:rPr>
                        <a:t>21.45</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2.4L</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smtClean="0">
                          <a:ln>
                            <a:noFill/>
                          </a:ln>
                          <a:solidFill>
                            <a:srgbClr val="000000"/>
                          </a:solidFill>
                          <a:effectLst/>
                          <a:latin typeface="Calibri" pitchFamily="34" charset="0"/>
                          <a:ea typeface="华文细黑" pitchFamily="2" charset="-122"/>
                        </a:rPr>
                        <a:t>22.13</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smtClean="0">
                          <a:ln>
                            <a:noFill/>
                          </a:ln>
                          <a:solidFill>
                            <a:srgbClr val="000000"/>
                          </a:solidFill>
                          <a:effectLst/>
                          <a:latin typeface="Calibri" pitchFamily="34" charset="0"/>
                          <a:ea typeface="华文细黑" pitchFamily="2" charset="-122"/>
                        </a:rPr>
                        <a:t>23.43</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B2</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2.5L</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smtClean="0">
                          <a:ln>
                            <a:noFill/>
                          </a:ln>
                          <a:solidFill>
                            <a:srgbClr val="000000"/>
                          </a:solidFill>
                          <a:effectLst/>
                          <a:latin typeface="Calibri" pitchFamily="34" charset="0"/>
                          <a:ea typeface="华文细黑" pitchFamily="2" charset="-122"/>
                        </a:rPr>
                        <a:t>23.72</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smtClean="0">
                          <a:ln>
                            <a:noFill/>
                          </a:ln>
                          <a:solidFill>
                            <a:srgbClr val="000000"/>
                          </a:solidFill>
                          <a:effectLst/>
                          <a:latin typeface="Calibri" pitchFamily="34" charset="0"/>
                          <a:ea typeface="华文细黑" pitchFamily="2" charset="-122"/>
                        </a:rPr>
                        <a:t>25.72</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bl>
          </a:graphicData>
        </a:graphic>
      </p:graphicFrame>
      <p:graphicFrame>
        <p:nvGraphicFramePr>
          <p:cNvPr id="6" name="Group 225"/>
          <p:cNvGraphicFramePr>
            <a:graphicFrameLocks noGrp="1"/>
          </p:cNvGraphicFramePr>
          <p:nvPr>
            <p:extLst>
              <p:ext uri="{D42A27DB-BD31-4B8C-83A1-F6EECF244321}">
                <p14:modId xmlns:p14="http://schemas.microsoft.com/office/powerpoint/2010/main" val="268324754"/>
              </p:ext>
            </p:extLst>
          </p:nvPr>
        </p:nvGraphicFramePr>
        <p:xfrm>
          <a:off x="323850" y="4502151"/>
          <a:ext cx="4572000" cy="1960640"/>
        </p:xfrm>
        <a:graphic>
          <a:graphicData uri="http://schemas.openxmlformats.org/drawingml/2006/table">
            <a:tbl>
              <a:tblPr/>
              <a:tblGrid>
                <a:gridCol w="539750"/>
                <a:gridCol w="539750"/>
                <a:gridCol w="539750"/>
                <a:gridCol w="576263"/>
                <a:gridCol w="757237"/>
                <a:gridCol w="863600"/>
                <a:gridCol w="755650"/>
              </a:tblGrid>
              <a:tr h="35648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smtClean="0">
                          <a:ln>
                            <a:noFill/>
                          </a:ln>
                          <a:solidFill>
                            <a:schemeClr val="bg1"/>
                          </a:solidFill>
                          <a:effectLst/>
                          <a:latin typeface="Calibri" pitchFamily="34" charset="0"/>
                          <a:ea typeface="华文细黑" pitchFamily="2" charset="-122"/>
                        </a:rPr>
                        <a:t>级别</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smtClean="0">
                          <a:ln>
                            <a:noFill/>
                          </a:ln>
                          <a:solidFill>
                            <a:schemeClr val="bg1"/>
                          </a:solidFill>
                          <a:effectLst/>
                          <a:latin typeface="Calibri" pitchFamily="34" charset="0"/>
                          <a:ea typeface="华文细黑" pitchFamily="2" charset="-122"/>
                        </a:rPr>
                        <a:t>车型</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smtClean="0">
                          <a:ln>
                            <a:noFill/>
                          </a:ln>
                          <a:solidFill>
                            <a:schemeClr val="bg1"/>
                          </a:solidFill>
                          <a:effectLst/>
                          <a:latin typeface="Calibri" pitchFamily="34" charset="0"/>
                          <a:ea typeface="华文细黑" pitchFamily="2" charset="-122"/>
                        </a:rPr>
                        <a:t>排量</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smtClean="0">
                          <a:ln>
                            <a:noFill/>
                          </a:ln>
                          <a:solidFill>
                            <a:schemeClr val="bg1"/>
                          </a:solidFill>
                          <a:effectLst/>
                          <a:latin typeface="Calibri" pitchFamily="34" charset="0"/>
                          <a:ea typeface="华文细黑" pitchFamily="2" charset="-122"/>
                        </a:rPr>
                        <a:t>排档</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smtClean="0">
                          <a:ln>
                            <a:noFill/>
                          </a:ln>
                          <a:solidFill>
                            <a:schemeClr val="bg1"/>
                          </a:solidFill>
                          <a:effectLst/>
                          <a:latin typeface="Calibri" pitchFamily="34" charset="0"/>
                          <a:ea typeface="华文细黑" pitchFamily="2" charset="-122"/>
                        </a:rPr>
                        <a:t>车型细分销量（辆）</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rowSpan="10">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zh-CN" altLang="en-US" sz="900" b="1" i="0" u="none" strike="noStrike" cap="none" normalizeH="0" baseline="0" smtClean="0">
                        <a:ln>
                          <a:noFill/>
                        </a:ln>
                        <a:solidFill>
                          <a:schemeClr val="bg1"/>
                        </a:solidFill>
                        <a:effectLst/>
                        <a:latin typeface="Calibri" pitchFamily="34" charset="0"/>
                        <a:ea typeface="华文细黑" pitchFamily="2" charset="-122"/>
                      </a:endParaRP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smtClean="0">
                          <a:ln>
                            <a:noFill/>
                          </a:ln>
                          <a:solidFill>
                            <a:schemeClr val="bg1"/>
                          </a:solidFill>
                          <a:effectLst/>
                          <a:latin typeface="Calibri" pitchFamily="34" charset="0"/>
                          <a:ea typeface="华文细黑" pitchFamily="2" charset="-122"/>
                        </a:rPr>
                        <a:t>车型权重</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r>
              <a:tr h="178240">
                <a:tc rowSpan="5">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1" i="0" u="none" strike="noStrike" cap="none" normalizeH="0" baseline="0" dirty="0" smtClean="0">
                          <a:ln>
                            <a:noFill/>
                          </a:ln>
                          <a:solidFill>
                            <a:schemeClr val="tx1"/>
                          </a:solidFill>
                          <a:effectLst/>
                          <a:latin typeface="Calibri" pitchFamily="34" charset="0"/>
                          <a:ea typeface="华文细黑" pitchFamily="2" charset="-122"/>
                        </a:rPr>
                        <a:t>A</a:t>
                      </a:r>
                      <a:r>
                        <a:rPr kumimoji="0" lang="zh-CN" altLang="en-US" sz="900" b="1" i="0" u="none" strike="noStrike" cap="none" normalizeH="0" baseline="0" smtClean="0">
                          <a:ln>
                            <a:noFill/>
                          </a:ln>
                          <a:solidFill>
                            <a:schemeClr val="tx1"/>
                          </a:solidFill>
                          <a:effectLst/>
                          <a:latin typeface="Calibri" pitchFamily="34" charset="0"/>
                          <a:ea typeface="华文细黑" pitchFamily="2" charset="-122"/>
                        </a:rPr>
                        <a:t>级</a:t>
                      </a:r>
                      <a:endParaRPr kumimoji="0" lang="zh-HK" altLang="en-US" sz="900" b="1" i="0" u="none" strike="noStrike" cap="none" normalizeH="0" baseline="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3">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A1</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1.6L</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MT</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1000</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5.62%</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AT</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800</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4.49%</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2.0L</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1500</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8.43%</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A2</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1.6L</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MT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2000</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11.24%</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2300</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12.92%</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rowSpan="4">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1" i="0" u="none" strike="noStrike" cap="none" normalizeH="0" baseline="0" dirty="0" smtClean="0">
                          <a:ln>
                            <a:noFill/>
                          </a:ln>
                          <a:solidFill>
                            <a:schemeClr val="tx1"/>
                          </a:solidFill>
                          <a:effectLst/>
                          <a:latin typeface="Calibri" pitchFamily="34" charset="0"/>
                          <a:ea typeface="华文细黑" pitchFamily="2" charset="-122"/>
                        </a:rPr>
                        <a:t>B</a:t>
                      </a:r>
                      <a:r>
                        <a:rPr kumimoji="0" lang="zh-CN" altLang="en-US" sz="900" b="1" i="0" u="none" strike="noStrike" cap="none" normalizeH="0" baseline="0" smtClean="0">
                          <a:ln>
                            <a:noFill/>
                          </a:ln>
                          <a:solidFill>
                            <a:schemeClr val="tx1"/>
                          </a:solidFill>
                          <a:effectLst/>
                          <a:latin typeface="Calibri" pitchFamily="34" charset="0"/>
                          <a:ea typeface="华文细黑" pitchFamily="2" charset="-122"/>
                        </a:rPr>
                        <a:t>级</a:t>
                      </a:r>
                      <a:endParaRPr kumimoji="0" lang="zh-HK" altLang="en-US" sz="900" b="1" i="0" u="none" strike="noStrike" cap="none" normalizeH="0" baseline="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3">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B1</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2.0L</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3400</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19.10%</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CVT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4000</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22.47%</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2.4L</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1500</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8.43%</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B2</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2.5L</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1300</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7.30%</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bl>
          </a:graphicData>
        </a:graphic>
      </p:graphicFrame>
      <p:sp>
        <p:nvSpPr>
          <p:cNvPr id="7" name="AutoShape 133"/>
          <p:cNvSpPr>
            <a:spLocks noChangeArrowheads="1"/>
          </p:cNvSpPr>
          <p:nvPr/>
        </p:nvSpPr>
        <p:spPr bwMode="auto">
          <a:xfrm>
            <a:off x="3384550" y="4502151"/>
            <a:ext cx="755650" cy="1981200"/>
          </a:xfrm>
          <a:prstGeom prst="rightArrow">
            <a:avLst>
              <a:gd name="adj1" fmla="val 54880"/>
              <a:gd name="adj2" fmla="val 55000"/>
            </a:avLst>
          </a:prstGeom>
          <a:solidFill>
            <a:srgbClr val="C0C0C0"/>
          </a:solidFill>
          <a:ln w="50800" algn="ctr">
            <a:noFill/>
            <a:prstDash val="sysDot"/>
            <a:miter lim="800000"/>
            <a:headEnd/>
            <a:tailEnd/>
          </a:ln>
        </p:spPr>
        <p:txBody>
          <a:bodyPr wrap="none" anchor="ctr"/>
          <a:lstStyle/>
          <a:p>
            <a:pPr algn="ctr" eaLnBrk="0" hangingPunct="0">
              <a:lnSpc>
                <a:spcPct val="80000"/>
              </a:lnSpc>
              <a:spcBef>
                <a:spcPct val="20000"/>
              </a:spcBef>
              <a:buFont typeface="Arial" charset="0"/>
              <a:buNone/>
              <a:defRPr/>
            </a:pPr>
            <a:endParaRPr lang="zh-CN" altLang="en-US">
              <a:latin typeface="+mn-lt"/>
              <a:ea typeface="华文细黑" pitchFamily="2" charset="-122"/>
            </a:endParaRPr>
          </a:p>
        </p:txBody>
      </p:sp>
      <p:sp>
        <p:nvSpPr>
          <p:cNvPr id="8" name="Text Box 134"/>
          <p:cNvSpPr txBox="1">
            <a:spLocks noChangeArrowheads="1"/>
          </p:cNvSpPr>
          <p:nvPr/>
        </p:nvSpPr>
        <p:spPr bwMode="auto">
          <a:xfrm>
            <a:off x="3384550" y="5222880"/>
            <a:ext cx="755650" cy="461665"/>
          </a:xfrm>
          <a:prstGeom prst="rect">
            <a:avLst/>
          </a:prstGeom>
          <a:noFill/>
          <a:ln w="50800" algn="ctr">
            <a:noFill/>
            <a:prstDash val="sysDot"/>
            <a:miter lim="800000"/>
            <a:headEnd/>
            <a:tailEnd/>
          </a:ln>
        </p:spPr>
        <p:txBody>
          <a:bodyPr>
            <a:spAutoFit/>
          </a:bodyPr>
          <a:lstStyle/>
          <a:p>
            <a:pPr algn="ctr" eaLnBrk="0" hangingPunct="0">
              <a:lnSpc>
                <a:spcPct val="80000"/>
              </a:lnSpc>
              <a:spcBef>
                <a:spcPct val="50000"/>
              </a:spcBef>
              <a:buFont typeface="Arial" charset="0"/>
              <a:buNone/>
              <a:defRPr/>
            </a:pPr>
            <a:r>
              <a:rPr lang="zh-CN" altLang="en-US" sz="1000" dirty="0">
                <a:latin typeface="+mn-lt"/>
                <a:ea typeface="华文细黑" pitchFamily="2" charset="-122"/>
              </a:rPr>
              <a:t>以车型占整体比重为权重</a:t>
            </a:r>
          </a:p>
        </p:txBody>
      </p:sp>
      <p:sp>
        <p:nvSpPr>
          <p:cNvPr id="9" name="Line 135"/>
          <p:cNvSpPr>
            <a:spLocks noChangeShapeType="1"/>
          </p:cNvSpPr>
          <p:nvPr/>
        </p:nvSpPr>
        <p:spPr bwMode="auto">
          <a:xfrm flipV="1">
            <a:off x="4498975" y="2695575"/>
            <a:ext cx="1588" cy="1670051"/>
          </a:xfrm>
          <a:prstGeom prst="line">
            <a:avLst/>
          </a:prstGeom>
          <a:noFill/>
          <a:ln w="38100">
            <a:solidFill>
              <a:schemeClr val="bg1">
                <a:lumMod val="85000"/>
              </a:schemeClr>
            </a:solidFill>
            <a:round/>
            <a:headEnd type="oval" w="med" len="med"/>
            <a:tailEnd type="triangle" w="med" len="med"/>
          </a:ln>
        </p:spPr>
        <p:txBody>
          <a:bodyPr/>
          <a:lstStyle/>
          <a:p>
            <a:pPr algn="ctr" eaLnBrk="0" hangingPunct="0">
              <a:lnSpc>
                <a:spcPct val="80000"/>
              </a:lnSpc>
              <a:spcBef>
                <a:spcPct val="20000"/>
              </a:spcBef>
              <a:buFont typeface="Arial" charset="0"/>
              <a:buNone/>
              <a:defRPr/>
            </a:pPr>
            <a:endParaRPr lang="zh-CN" altLang="en-US">
              <a:latin typeface="+mn-lt"/>
              <a:ea typeface="华文细黑" pitchFamily="2" charset="-122"/>
            </a:endParaRPr>
          </a:p>
        </p:txBody>
      </p:sp>
      <p:sp>
        <p:nvSpPr>
          <p:cNvPr id="10" name="Line 136"/>
          <p:cNvSpPr>
            <a:spLocks noChangeShapeType="1"/>
          </p:cNvSpPr>
          <p:nvPr/>
        </p:nvSpPr>
        <p:spPr bwMode="auto">
          <a:xfrm rot="5400000" flipV="1">
            <a:off x="4437857" y="1913732"/>
            <a:ext cx="0" cy="1550987"/>
          </a:xfrm>
          <a:prstGeom prst="line">
            <a:avLst/>
          </a:prstGeom>
          <a:noFill/>
          <a:ln w="38100">
            <a:solidFill>
              <a:schemeClr val="bg1">
                <a:lumMod val="85000"/>
              </a:schemeClr>
            </a:solidFill>
            <a:round/>
            <a:headEnd type="oval" w="med" len="med"/>
            <a:tailEnd type="triangle" w="med" len="med"/>
          </a:ln>
        </p:spPr>
        <p:txBody>
          <a:bodyPr/>
          <a:lstStyle/>
          <a:p>
            <a:pPr algn="ctr" eaLnBrk="0" hangingPunct="0">
              <a:lnSpc>
                <a:spcPct val="80000"/>
              </a:lnSpc>
              <a:spcBef>
                <a:spcPct val="20000"/>
              </a:spcBef>
              <a:buFont typeface="Arial" charset="0"/>
              <a:buNone/>
              <a:defRPr/>
            </a:pPr>
            <a:endParaRPr lang="zh-CN" altLang="en-US">
              <a:latin typeface="+mn-lt"/>
              <a:ea typeface="华文细黑" pitchFamily="2" charset="-122"/>
            </a:endParaRPr>
          </a:p>
        </p:txBody>
      </p:sp>
      <p:sp>
        <p:nvSpPr>
          <p:cNvPr id="11" name="Rectangle 137"/>
          <p:cNvSpPr>
            <a:spLocks noChangeArrowheads="1"/>
          </p:cNvSpPr>
          <p:nvPr/>
        </p:nvSpPr>
        <p:spPr bwMode="auto">
          <a:xfrm>
            <a:off x="4140200" y="2436813"/>
            <a:ext cx="647700" cy="468312"/>
          </a:xfrm>
          <a:prstGeom prst="rect">
            <a:avLst/>
          </a:prstGeom>
          <a:solidFill>
            <a:schemeClr val="bg1"/>
          </a:solidFill>
          <a:ln w="19050" algn="ctr">
            <a:solidFill>
              <a:schemeClr val="bg2"/>
            </a:solidFill>
            <a:miter lim="800000"/>
            <a:headEnd/>
            <a:tailEnd/>
          </a:ln>
        </p:spPr>
        <p:txBody>
          <a:bodyPr lIns="54000" rIns="54000" anchor="ctr"/>
          <a:lstStyle/>
          <a:p>
            <a:pPr algn="ctr" eaLnBrk="0" hangingPunct="0">
              <a:lnSpc>
                <a:spcPct val="80000"/>
              </a:lnSpc>
              <a:spcBef>
                <a:spcPct val="20000"/>
              </a:spcBef>
              <a:buFont typeface="Arial" charset="0"/>
              <a:buNone/>
              <a:defRPr/>
            </a:pPr>
            <a:r>
              <a:rPr lang="zh-CN" altLang="en-US" sz="1200" b="1">
                <a:latin typeface="+mn-lt"/>
                <a:ea typeface="华文细黑" pitchFamily="2" charset="-122"/>
              </a:rPr>
              <a:t>根据细分匹配</a:t>
            </a:r>
          </a:p>
        </p:txBody>
      </p:sp>
      <p:graphicFrame>
        <p:nvGraphicFramePr>
          <p:cNvPr id="12" name="Group 213"/>
          <p:cNvGraphicFramePr>
            <a:graphicFrameLocks noGrp="1"/>
          </p:cNvGraphicFramePr>
          <p:nvPr>
            <p:extLst>
              <p:ext uri="{D42A27DB-BD31-4B8C-83A1-F6EECF244321}">
                <p14:modId xmlns:p14="http://schemas.microsoft.com/office/powerpoint/2010/main" val="2670552792"/>
              </p:ext>
            </p:extLst>
          </p:nvPr>
        </p:nvGraphicFramePr>
        <p:xfrm>
          <a:off x="5256217" y="1968500"/>
          <a:ext cx="3709987" cy="1962935"/>
        </p:xfrm>
        <a:graphic>
          <a:graphicData uri="http://schemas.openxmlformats.org/drawingml/2006/table">
            <a:tbl>
              <a:tblPr/>
              <a:tblGrid>
                <a:gridCol w="539750"/>
                <a:gridCol w="539750"/>
                <a:gridCol w="539750"/>
                <a:gridCol w="576262"/>
                <a:gridCol w="757238"/>
                <a:gridCol w="757237"/>
              </a:tblGrid>
              <a:tr h="358775">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smtClean="0">
                          <a:ln>
                            <a:noFill/>
                          </a:ln>
                          <a:solidFill>
                            <a:schemeClr val="bg1"/>
                          </a:solidFill>
                          <a:effectLst/>
                          <a:latin typeface="Calibri" pitchFamily="34" charset="0"/>
                          <a:ea typeface="华文细黑" pitchFamily="2" charset="-122"/>
                        </a:rPr>
                        <a:t>级别</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smtClean="0">
                          <a:ln>
                            <a:noFill/>
                          </a:ln>
                          <a:solidFill>
                            <a:schemeClr val="bg1"/>
                          </a:solidFill>
                          <a:effectLst/>
                          <a:latin typeface="Calibri" pitchFamily="34" charset="0"/>
                          <a:ea typeface="华文细黑" pitchFamily="2" charset="-122"/>
                        </a:rPr>
                        <a:t>车型</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smtClean="0">
                          <a:ln>
                            <a:noFill/>
                          </a:ln>
                          <a:solidFill>
                            <a:schemeClr val="bg1"/>
                          </a:solidFill>
                          <a:effectLst/>
                          <a:latin typeface="Calibri" pitchFamily="34" charset="0"/>
                          <a:ea typeface="华文细黑" pitchFamily="2" charset="-122"/>
                        </a:rPr>
                        <a:t>排量</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smtClean="0">
                          <a:ln>
                            <a:noFill/>
                          </a:ln>
                          <a:solidFill>
                            <a:schemeClr val="bg1"/>
                          </a:solidFill>
                          <a:effectLst/>
                          <a:latin typeface="Calibri" pitchFamily="34" charset="0"/>
                          <a:ea typeface="华文细黑" pitchFamily="2" charset="-122"/>
                        </a:rPr>
                        <a:t>排档</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zh-CN" altLang="en-US" sz="900" b="1" i="0" u="none" strike="noStrike" cap="none" normalizeH="0" baseline="0" dirty="0" smtClean="0">
                          <a:ln>
                            <a:noFill/>
                          </a:ln>
                          <a:solidFill>
                            <a:srgbClr val="FFFFFF"/>
                          </a:solidFill>
                          <a:effectLst/>
                          <a:latin typeface="Calibri" pitchFamily="34" charset="0"/>
                          <a:ea typeface="微软雅黑" pitchFamily="34" charset="-122"/>
                        </a:rPr>
                        <a:t>优惠幅度（元）</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smtClean="0">
                          <a:ln>
                            <a:noFill/>
                          </a:ln>
                          <a:solidFill>
                            <a:schemeClr val="bg1"/>
                          </a:solidFill>
                          <a:effectLst/>
                          <a:latin typeface="Calibri" pitchFamily="34" charset="0"/>
                          <a:ea typeface="华文细黑" pitchFamily="2" charset="-122"/>
                        </a:rPr>
                        <a:t>车型权重</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r>
              <a:tr h="178240">
                <a:tc rowSpan="5">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1" i="0" u="none" strike="noStrike" cap="none" normalizeH="0" baseline="0" dirty="0" smtClean="0">
                          <a:ln>
                            <a:noFill/>
                          </a:ln>
                          <a:solidFill>
                            <a:schemeClr val="tx1"/>
                          </a:solidFill>
                          <a:effectLst/>
                          <a:latin typeface="Calibri" pitchFamily="34" charset="0"/>
                          <a:ea typeface="华文细黑" pitchFamily="2" charset="-122"/>
                        </a:rPr>
                        <a:t>A</a:t>
                      </a:r>
                      <a:r>
                        <a:rPr kumimoji="0" lang="zh-CN" altLang="en-US" sz="900" b="1" i="0" u="none" strike="noStrike" cap="none" normalizeH="0" baseline="0" smtClean="0">
                          <a:ln>
                            <a:noFill/>
                          </a:ln>
                          <a:solidFill>
                            <a:schemeClr val="tx1"/>
                          </a:solidFill>
                          <a:effectLst/>
                          <a:latin typeface="Calibri" pitchFamily="34" charset="0"/>
                          <a:ea typeface="华文细黑" pitchFamily="2" charset="-122"/>
                        </a:rPr>
                        <a:t>级</a:t>
                      </a:r>
                      <a:endParaRPr kumimoji="0" lang="zh-HK" altLang="en-US" sz="900" b="1" i="0" u="none" strike="noStrike" cap="none" normalizeH="0" baseline="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3">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A1</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1.6L</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MT</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smtClean="0">
                          <a:ln>
                            <a:noFill/>
                          </a:ln>
                          <a:solidFill>
                            <a:srgbClr val="000000"/>
                          </a:solidFill>
                          <a:effectLst/>
                          <a:latin typeface="Calibri" pitchFamily="34" charset="0"/>
                          <a:ea typeface="宋体" pitchFamily="2" charset="-122"/>
                        </a:rPr>
                        <a:t>-5000</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rPr>
                        <a:t>5.62%</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AT</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smtClean="0">
                          <a:ln>
                            <a:noFill/>
                          </a:ln>
                          <a:solidFill>
                            <a:srgbClr val="000000"/>
                          </a:solidFill>
                          <a:effectLst/>
                          <a:latin typeface="Calibri" pitchFamily="34" charset="0"/>
                          <a:ea typeface="宋体" pitchFamily="2" charset="-122"/>
                        </a:rPr>
                        <a:t>-2200</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rPr>
                        <a:t>4.49%</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2.0L</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smtClean="0">
                          <a:ln>
                            <a:noFill/>
                          </a:ln>
                          <a:solidFill>
                            <a:srgbClr val="000000"/>
                          </a:solidFill>
                          <a:effectLst/>
                          <a:latin typeface="Calibri" pitchFamily="34" charset="0"/>
                          <a:ea typeface="宋体" pitchFamily="2" charset="-122"/>
                        </a:rPr>
                        <a:t>4000</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rPr>
                        <a:t>8.43%</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A2</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1.6L</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MT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smtClean="0">
                          <a:ln>
                            <a:noFill/>
                          </a:ln>
                          <a:solidFill>
                            <a:srgbClr val="000000"/>
                          </a:solidFill>
                          <a:effectLst/>
                          <a:latin typeface="Calibri" pitchFamily="34" charset="0"/>
                          <a:ea typeface="宋体" pitchFamily="2" charset="-122"/>
                        </a:rPr>
                        <a:t>-7000</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rPr>
                        <a:t>11.24%</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smtClean="0">
                          <a:ln>
                            <a:noFill/>
                          </a:ln>
                          <a:solidFill>
                            <a:srgbClr val="000000"/>
                          </a:solidFill>
                          <a:effectLst/>
                          <a:latin typeface="Calibri" pitchFamily="34" charset="0"/>
                          <a:ea typeface="宋体" pitchFamily="2" charset="-122"/>
                        </a:rPr>
                        <a:t>-9000</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rPr>
                        <a:t>12.92%</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rowSpan="4">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1" i="0" u="none" strike="noStrike" cap="none" normalizeH="0" baseline="0" dirty="0" smtClean="0">
                          <a:ln>
                            <a:noFill/>
                          </a:ln>
                          <a:solidFill>
                            <a:schemeClr val="tx1"/>
                          </a:solidFill>
                          <a:effectLst/>
                          <a:latin typeface="Calibri" pitchFamily="34" charset="0"/>
                          <a:ea typeface="华文细黑" pitchFamily="2" charset="-122"/>
                        </a:rPr>
                        <a:t>B</a:t>
                      </a:r>
                      <a:r>
                        <a:rPr kumimoji="0" lang="zh-CN" altLang="en-US" sz="900" b="1" i="0" u="none" strike="noStrike" cap="none" normalizeH="0" baseline="0" smtClean="0">
                          <a:ln>
                            <a:noFill/>
                          </a:ln>
                          <a:solidFill>
                            <a:schemeClr val="tx1"/>
                          </a:solidFill>
                          <a:effectLst/>
                          <a:latin typeface="Calibri" pitchFamily="34" charset="0"/>
                          <a:ea typeface="华文细黑" pitchFamily="2" charset="-122"/>
                        </a:rPr>
                        <a:t>级</a:t>
                      </a:r>
                      <a:endParaRPr kumimoji="0" lang="zh-HK" altLang="en-US" sz="900" b="1" i="0" u="none" strike="noStrike" cap="none" normalizeH="0" baseline="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3">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B1</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2.0L</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smtClean="0">
                          <a:ln>
                            <a:noFill/>
                          </a:ln>
                          <a:solidFill>
                            <a:srgbClr val="000000"/>
                          </a:solidFill>
                          <a:effectLst/>
                          <a:latin typeface="Calibri" pitchFamily="34" charset="0"/>
                          <a:ea typeface="宋体" pitchFamily="2" charset="-122"/>
                        </a:rPr>
                        <a:t>-8000</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rPr>
                        <a:t>19.10%</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CVT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smtClean="0">
                          <a:ln>
                            <a:noFill/>
                          </a:ln>
                          <a:solidFill>
                            <a:srgbClr val="000000"/>
                          </a:solidFill>
                          <a:effectLst/>
                          <a:latin typeface="Calibri" pitchFamily="34" charset="0"/>
                          <a:ea typeface="宋体" pitchFamily="2" charset="-122"/>
                        </a:rPr>
                        <a:t>-11000</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rPr>
                        <a:t>22.47%</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2.4L</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smtClean="0">
                          <a:ln>
                            <a:noFill/>
                          </a:ln>
                          <a:solidFill>
                            <a:srgbClr val="000000"/>
                          </a:solidFill>
                          <a:effectLst/>
                          <a:latin typeface="Calibri" pitchFamily="34" charset="0"/>
                          <a:ea typeface="宋体" pitchFamily="2" charset="-122"/>
                        </a:rPr>
                        <a:t>-13000</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rPr>
                        <a:t>8.43%</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B2</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2.5L</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smtClean="0">
                          <a:ln>
                            <a:noFill/>
                          </a:ln>
                          <a:solidFill>
                            <a:srgbClr val="000000"/>
                          </a:solidFill>
                          <a:effectLst/>
                          <a:latin typeface="Calibri" pitchFamily="34" charset="0"/>
                          <a:ea typeface="宋体" pitchFamily="2" charset="-122"/>
                        </a:rPr>
                        <a:t>-20000</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rPr>
                        <a:t>7.30%</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bl>
          </a:graphicData>
        </a:graphic>
      </p:graphicFrame>
      <p:sp>
        <p:nvSpPr>
          <p:cNvPr id="20" name="AutoShape 8"/>
          <p:cNvSpPr>
            <a:spLocks noChangeArrowheads="1"/>
          </p:cNvSpPr>
          <p:nvPr/>
        </p:nvSpPr>
        <p:spPr bwMode="auto">
          <a:xfrm rot="10800000">
            <a:off x="6643692" y="3929063"/>
            <a:ext cx="827087" cy="214312"/>
          </a:xfrm>
          <a:prstGeom prst="triangle">
            <a:avLst>
              <a:gd name="adj" fmla="val 50000"/>
            </a:avLst>
          </a:prstGeom>
          <a:solidFill>
            <a:srgbClr val="BFBFBF"/>
          </a:solidFill>
          <a:ln w="6350" algn="ctr">
            <a:noFill/>
            <a:miter lim="800000"/>
            <a:headEnd type="none" w="sm" len="sm"/>
            <a:tailEnd type="none" w="sm" len="sm"/>
          </a:ln>
          <a:effectLst>
            <a:outerShdw dist="17961" dir="2700000" algn="ctr" rotWithShape="0">
              <a:srgbClr val="808080"/>
            </a:outerShdw>
          </a:effectLst>
        </p:spPr>
        <p:txBody>
          <a:bodyPr tIns="91440" bIns="91440" anchor="ctr"/>
          <a:lstStyle/>
          <a:p>
            <a:pPr algn="ctr" eaLnBrk="0" hangingPunct="0">
              <a:lnSpc>
                <a:spcPct val="80000"/>
              </a:lnSpc>
              <a:spcBef>
                <a:spcPct val="20000"/>
              </a:spcBef>
              <a:buFont typeface="Arial" charset="0"/>
              <a:buNone/>
              <a:defRPr/>
            </a:pPr>
            <a:endParaRPr lang="en-ZA" b="1" dirty="0">
              <a:latin typeface="+mn-lt"/>
              <a:ea typeface="华文细黑" pitchFamily="2" charset="-122"/>
            </a:endParaRPr>
          </a:p>
        </p:txBody>
      </p:sp>
      <p:sp>
        <p:nvSpPr>
          <p:cNvPr id="21" name="AutoShape 8"/>
          <p:cNvSpPr>
            <a:spLocks noChangeArrowheads="1"/>
          </p:cNvSpPr>
          <p:nvPr/>
        </p:nvSpPr>
        <p:spPr bwMode="auto">
          <a:xfrm rot="10800000">
            <a:off x="6643692" y="4714881"/>
            <a:ext cx="827087" cy="214313"/>
          </a:xfrm>
          <a:prstGeom prst="triangle">
            <a:avLst>
              <a:gd name="adj" fmla="val 50000"/>
            </a:avLst>
          </a:prstGeom>
          <a:solidFill>
            <a:srgbClr val="BFBFBF"/>
          </a:solidFill>
          <a:ln w="6350" algn="ctr">
            <a:noFill/>
            <a:miter lim="800000"/>
            <a:headEnd type="none" w="sm" len="sm"/>
            <a:tailEnd type="none" w="sm" len="sm"/>
          </a:ln>
          <a:effectLst>
            <a:outerShdw dist="17961" dir="2700000" algn="ctr" rotWithShape="0">
              <a:srgbClr val="808080"/>
            </a:outerShdw>
          </a:effectLst>
        </p:spPr>
        <p:txBody>
          <a:bodyPr tIns="91440" bIns="91440" anchor="ctr"/>
          <a:lstStyle/>
          <a:p>
            <a:pPr algn="ctr" eaLnBrk="0" hangingPunct="0">
              <a:lnSpc>
                <a:spcPct val="80000"/>
              </a:lnSpc>
              <a:spcBef>
                <a:spcPct val="20000"/>
              </a:spcBef>
              <a:buFont typeface="Arial" charset="0"/>
              <a:buNone/>
              <a:defRPr/>
            </a:pPr>
            <a:endParaRPr lang="en-ZA" b="1" dirty="0">
              <a:latin typeface="+mn-lt"/>
              <a:ea typeface="华文细黑" pitchFamily="2" charset="-122"/>
            </a:endParaRPr>
          </a:p>
        </p:txBody>
      </p:sp>
      <p:sp>
        <p:nvSpPr>
          <p:cNvPr id="22" name="Rectangle 8"/>
          <p:cNvSpPr>
            <a:spLocks noChangeArrowheads="1"/>
          </p:cNvSpPr>
          <p:nvPr/>
        </p:nvSpPr>
        <p:spPr bwMode="auto">
          <a:xfrm>
            <a:off x="323853" y="1412881"/>
            <a:ext cx="2365375" cy="377825"/>
          </a:xfrm>
          <a:prstGeom prst="rect">
            <a:avLst/>
          </a:prstGeom>
          <a:solidFill>
            <a:schemeClr val="bg1"/>
          </a:solidFill>
          <a:ln w="6350" algn="ctr">
            <a:noFill/>
            <a:miter lim="800000"/>
            <a:headEnd/>
            <a:tailEnd/>
          </a:ln>
          <a:effectLst>
            <a:outerShdw dist="17961" dir="2700000" algn="ctr" rotWithShape="0">
              <a:srgbClr val="808080"/>
            </a:outerShdw>
          </a:effectLst>
        </p:spPr>
        <p:txBody>
          <a:bodyPr wrap="none" tIns="91440" bIns="91440" anchor="ctr"/>
          <a:lstStyle/>
          <a:p>
            <a:pPr algn="ctr" eaLnBrk="0" hangingPunct="0">
              <a:lnSpc>
                <a:spcPct val="80000"/>
              </a:lnSpc>
              <a:spcBef>
                <a:spcPct val="20000"/>
              </a:spcBef>
              <a:buFont typeface="Arial" charset="0"/>
              <a:buNone/>
              <a:defRPr/>
            </a:pPr>
            <a:r>
              <a:rPr lang="zh-CN" altLang="en-US" sz="1400" b="1">
                <a:latin typeface="+mn-lt"/>
                <a:ea typeface="华文细黑" pitchFamily="2" charset="-122"/>
              </a:rPr>
              <a:t>车型平均成交价</a:t>
            </a:r>
            <a:endParaRPr lang="en-US" altLang="zh-CN" sz="1400" b="1" dirty="0">
              <a:latin typeface="+mn-lt"/>
              <a:ea typeface="华文细黑" pitchFamily="2" charset="-122"/>
            </a:endParaRPr>
          </a:p>
        </p:txBody>
      </p:sp>
      <p:sp>
        <p:nvSpPr>
          <p:cNvPr id="23" name="Rectangle 8"/>
          <p:cNvSpPr>
            <a:spLocks noChangeArrowheads="1"/>
          </p:cNvSpPr>
          <p:nvPr/>
        </p:nvSpPr>
        <p:spPr bwMode="auto">
          <a:xfrm>
            <a:off x="5286378" y="1412881"/>
            <a:ext cx="2365375" cy="377825"/>
          </a:xfrm>
          <a:prstGeom prst="rect">
            <a:avLst/>
          </a:prstGeom>
          <a:solidFill>
            <a:schemeClr val="bg1"/>
          </a:solidFill>
          <a:ln w="6350" algn="ctr">
            <a:noFill/>
            <a:miter lim="800000"/>
            <a:headEnd/>
            <a:tailEnd/>
          </a:ln>
          <a:effectLst>
            <a:outerShdw dist="17961" dir="2700000" algn="ctr" rotWithShape="0">
              <a:srgbClr val="808080"/>
            </a:outerShdw>
          </a:effectLst>
        </p:spPr>
        <p:txBody>
          <a:bodyPr wrap="none" tIns="91440" bIns="91440" anchor="ctr"/>
          <a:lstStyle/>
          <a:p>
            <a:pPr algn="ctr" eaLnBrk="0" hangingPunct="0">
              <a:lnSpc>
                <a:spcPct val="80000"/>
              </a:lnSpc>
              <a:spcBef>
                <a:spcPct val="20000"/>
              </a:spcBef>
              <a:buFont typeface="Arial" charset="0"/>
              <a:buNone/>
              <a:defRPr/>
            </a:pPr>
            <a:r>
              <a:rPr lang="zh-CN" altLang="en-US" sz="1400" b="1" dirty="0">
                <a:latin typeface="+mn-lt"/>
                <a:ea typeface="华文细黑" pitchFamily="2" charset="-122"/>
              </a:rPr>
              <a:t>计算市场整体成交价</a:t>
            </a:r>
            <a:endParaRPr lang="en-US" altLang="zh-CN" sz="1400" b="1" dirty="0">
              <a:latin typeface="+mn-lt"/>
              <a:ea typeface="华文细黑" pitchFamily="2" charset="-122"/>
            </a:endParaRPr>
          </a:p>
        </p:txBody>
      </p:sp>
      <p:sp>
        <p:nvSpPr>
          <p:cNvPr id="24" name="Rectangle 8"/>
          <p:cNvSpPr>
            <a:spLocks noChangeArrowheads="1"/>
          </p:cNvSpPr>
          <p:nvPr/>
        </p:nvSpPr>
        <p:spPr bwMode="auto">
          <a:xfrm>
            <a:off x="349252" y="4005265"/>
            <a:ext cx="2365375" cy="377825"/>
          </a:xfrm>
          <a:prstGeom prst="rect">
            <a:avLst/>
          </a:prstGeom>
          <a:solidFill>
            <a:schemeClr val="bg1"/>
          </a:solidFill>
          <a:ln w="6350" algn="ctr">
            <a:noFill/>
            <a:miter lim="800000"/>
            <a:headEnd/>
            <a:tailEnd/>
          </a:ln>
          <a:effectLst>
            <a:outerShdw dist="17961" dir="2700000" algn="ctr" rotWithShape="0">
              <a:srgbClr val="808080"/>
            </a:outerShdw>
          </a:effectLst>
        </p:spPr>
        <p:txBody>
          <a:bodyPr wrap="none" tIns="91440" bIns="91440" anchor="ctr"/>
          <a:lstStyle/>
          <a:p>
            <a:pPr algn="ctr" eaLnBrk="0" hangingPunct="0">
              <a:lnSpc>
                <a:spcPct val="80000"/>
              </a:lnSpc>
              <a:spcBef>
                <a:spcPct val="20000"/>
              </a:spcBef>
              <a:buFont typeface="Arial" charset="0"/>
              <a:buNone/>
              <a:defRPr/>
            </a:pPr>
            <a:r>
              <a:rPr lang="zh-CN" altLang="en-US" sz="1400" b="1">
                <a:latin typeface="+mn-lt"/>
                <a:ea typeface="华文细黑" pitchFamily="2" charset="-122"/>
              </a:rPr>
              <a:t>车型细分销量</a:t>
            </a:r>
            <a:endParaRPr lang="en-US" altLang="zh-CN" sz="1400" b="1" dirty="0">
              <a:latin typeface="+mn-lt"/>
              <a:ea typeface="华文细黑" pitchFamily="2" charset="-122"/>
            </a:endParaRPr>
          </a:p>
        </p:txBody>
      </p:sp>
      <p:sp>
        <p:nvSpPr>
          <p:cNvPr id="25" name="Rectangle 214"/>
          <p:cNvSpPr>
            <a:spLocks noChangeArrowheads="1"/>
          </p:cNvSpPr>
          <p:nvPr/>
        </p:nvSpPr>
        <p:spPr bwMode="auto">
          <a:xfrm>
            <a:off x="5500692" y="4214813"/>
            <a:ext cx="3311525" cy="360363"/>
          </a:xfrm>
          <a:prstGeom prst="rect">
            <a:avLst/>
          </a:prstGeom>
          <a:solidFill>
            <a:schemeClr val="bg1"/>
          </a:solidFill>
          <a:ln w="12700" algn="ctr">
            <a:solidFill>
              <a:schemeClr val="bg2"/>
            </a:solidFill>
            <a:miter lim="800000"/>
            <a:headEnd/>
            <a:tailEnd/>
          </a:ln>
          <a:effectLst>
            <a:outerShdw dist="107763" dir="2700000" algn="ctr" rotWithShape="0">
              <a:schemeClr val="bg2">
                <a:alpha val="50000"/>
              </a:schemeClr>
            </a:outerShdw>
          </a:effectLst>
        </p:spPr>
        <p:txBody>
          <a:bodyPr wrap="none" anchor="ctr"/>
          <a:lstStyle/>
          <a:p>
            <a:pPr algn="ctr" eaLnBrk="0" hangingPunct="0">
              <a:lnSpc>
                <a:spcPct val="80000"/>
              </a:lnSpc>
              <a:spcBef>
                <a:spcPct val="20000"/>
              </a:spcBef>
              <a:buFont typeface="Arial" charset="0"/>
              <a:buNone/>
              <a:defRPr/>
            </a:pPr>
            <a:r>
              <a:rPr lang="zh-CN" altLang="en-US" sz="1400" dirty="0">
                <a:latin typeface="+mn-lt"/>
                <a:ea typeface="华文细黑" pitchFamily="2" charset="-122"/>
              </a:rPr>
              <a:t>加权计算得</a:t>
            </a:r>
            <a:r>
              <a:rPr lang="zh-CN" altLang="en-US" sz="1400" b="1" dirty="0">
                <a:latin typeface="+mn-lt"/>
                <a:ea typeface="华文细黑" pitchFamily="2" charset="-122"/>
              </a:rPr>
              <a:t>市场整体优惠幅度：</a:t>
            </a:r>
            <a:r>
              <a:rPr lang="en-US" altLang="zh-CN" sz="1400" b="1" dirty="0">
                <a:latin typeface="+mn-lt"/>
                <a:ea typeface="华文细黑" pitchFamily="2" charset="-122"/>
              </a:rPr>
              <a:t>-8548</a:t>
            </a:r>
            <a:r>
              <a:rPr lang="zh-CN" altLang="en-US" sz="1400" b="1" dirty="0">
                <a:latin typeface="+mn-lt"/>
                <a:ea typeface="华文细黑" pitchFamily="2" charset="-122"/>
              </a:rPr>
              <a:t>元</a:t>
            </a:r>
          </a:p>
        </p:txBody>
      </p:sp>
      <p:sp>
        <p:nvSpPr>
          <p:cNvPr id="26" name="Rectangle 215"/>
          <p:cNvSpPr>
            <a:spLocks noChangeArrowheads="1"/>
          </p:cNvSpPr>
          <p:nvPr/>
        </p:nvSpPr>
        <p:spPr bwMode="auto">
          <a:xfrm>
            <a:off x="5508629" y="5672137"/>
            <a:ext cx="3311525" cy="614363"/>
          </a:xfrm>
          <a:prstGeom prst="rect">
            <a:avLst/>
          </a:prstGeom>
          <a:solidFill>
            <a:schemeClr val="bg1"/>
          </a:solidFill>
          <a:ln w="12700" algn="ctr">
            <a:solidFill>
              <a:schemeClr val="bg2"/>
            </a:solidFill>
            <a:miter lim="800000"/>
            <a:headEnd/>
            <a:tailEnd/>
          </a:ln>
          <a:effectLst>
            <a:outerShdw dist="107763" dir="2700000" algn="ctr" rotWithShape="0">
              <a:schemeClr val="bg2">
                <a:alpha val="50000"/>
              </a:schemeClr>
            </a:outerShdw>
          </a:effectLst>
        </p:spPr>
        <p:txBody>
          <a:bodyPr wrap="none" anchor="ctr"/>
          <a:lstStyle/>
          <a:p>
            <a:pPr algn="ctr" eaLnBrk="0" hangingPunct="0">
              <a:lnSpc>
                <a:spcPct val="80000"/>
              </a:lnSpc>
              <a:spcBef>
                <a:spcPct val="20000"/>
              </a:spcBef>
              <a:buFont typeface="Arial" charset="0"/>
              <a:buNone/>
              <a:defRPr/>
            </a:pPr>
            <a:r>
              <a:rPr lang="zh-CN" altLang="en-US" sz="1400" b="1" dirty="0">
                <a:latin typeface="+mn-lt"/>
                <a:ea typeface="华文细黑" pitchFamily="2" charset="-122"/>
              </a:rPr>
              <a:t>设基值为</a:t>
            </a:r>
            <a:r>
              <a:rPr lang="en-US" altLang="zh-CN" sz="1400" b="1" dirty="0">
                <a:latin typeface="+mn-lt"/>
                <a:ea typeface="华文细黑" pitchFamily="2" charset="-122"/>
              </a:rPr>
              <a:t>16</a:t>
            </a:r>
            <a:r>
              <a:rPr lang="zh-CN" altLang="en-US" sz="1400" b="1" dirty="0">
                <a:latin typeface="+mn-lt"/>
                <a:ea typeface="华文细黑" pitchFamily="2" charset="-122"/>
              </a:rPr>
              <a:t>万，则终端优惠指数为：</a:t>
            </a:r>
          </a:p>
          <a:p>
            <a:pPr algn="ctr" eaLnBrk="0" hangingPunct="0">
              <a:lnSpc>
                <a:spcPct val="80000"/>
              </a:lnSpc>
              <a:spcBef>
                <a:spcPct val="20000"/>
              </a:spcBef>
              <a:buFont typeface="Arial" charset="0"/>
              <a:buNone/>
              <a:defRPr/>
            </a:pPr>
            <a:r>
              <a:rPr lang="en-US" altLang="zh-CN" sz="1400" b="1" dirty="0">
                <a:latin typeface="+mn-lt"/>
                <a:ea typeface="华文细黑" pitchFamily="2" charset="-122"/>
              </a:rPr>
              <a:t>-5348 / 160000*100 = -3.34</a:t>
            </a:r>
          </a:p>
        </p:txBody>
      </p:sp>
      <p:sp>
        <p:nvSpPr>
          <p:cNvPr id="27" name="Rectangle 217"/>
          <p:cNvSpPr>
            <a:spLocks noChangeArrowheads="1"/>
          </p:cNvSpPr>
          <p:nvPr/>
        </p:nvSpPr>
        <p:spPr bwMode="auto">
          <a:xfrm>
            <a:off x="5508629" y="5000630"/>
            <a:ext cx="3311525" cy="544513"/>
          </a:xfrm>
          <a:prstGeom prst="rect">
            <a:avLst/>
          </a:prstGeom>
          <a:solidFill>
            <a:schemeClr val="bg1"/>
          </a:solidFill>
          <a:ln w="12700" algn="ctr">
            <a:solidFill>
              <a:schemeClr val="bg2"/>
            </a:solidFill>
            <a:miter lim="800000"/>
            <a:headEnd/>
            <a:tailEnd/>
          </a:ln>
          <a:effectLst>
            <a:outerShdw dist="107763" dir="2700000" algn="ctr" rotWithShape="0">
              <a:schemeClr val="bg2">
                <a:alpha val="50000"/>
              </a:schemeClr>
            </a:outerShdw>
          </a:effectLst>
        </p:spPr>
        <p:txBody>
          <a:bodyPr wrap="none" anchor="ctr"/>
          <a:lstStyle/>
          <a:p>
            <a:pPr algn="ctr" eaLnBrk="0" hangingPunct="0">
              <a:lnSpc>
                <a:spcPct val="80000"/>
              </a:lnSpc>
              <a:spcBef>
                <a:spcPct val="20000"/>
              </a:spcBef>
              <a:buFont typeface="Arial" charset="0"/>
              <a:buNone/>
              <a:defRPr/>
            </a:pPr>
            <a:r>
              <a:rPr lang="zh-CN" altLang="en-US" sz="1400" b="1" dirty="0">
                <a:latin typeface="+mn-lt"/>
                <a:ea typeface="华文细黑" pitchFamily="2" charset="-122"/>
              </a:rPr>
              <a:t>与基期比较的市场整体优惠幅度：</a:t>
            </a:r>
            <a:endParaRPr lang="en-US" altLang="zh-CN" sz="1400" b="1" dirty="0">
              <a:latin typeface="+mn-lt"/>
              <a:ea typeface="华文细黑" pitchFamily="2" charset="-122"/>
            </a:endParaRPr>
          </a:p>
          <a:p>
            <a:pPr algn="ctr" eaLnBrk="0" hangingPunct="0">
              <a:lnSpc>
                <a:spcPct val="80000"/>
              </a:lnSpc>
              <a:spcBef>
                <a:spcPct val="20000"/>
              </a:spcBef>
              <a:buFont typeface="Arial" charset="0"/>
              <a:buNone/>
              <a:defRPr/>
            </a:pPr>
            <a:r>
              <a:rPr lang="en-US" altLang="zh-CN" sz="1400" b="1" dirty="0">
                <a:latin typeface="+mn-lt"/>
                <a:ea typeface="华文细黑" pitchFamily="2" charset="-122"/>
              </a:rPr>
              <a:t>-8548-（-3200）（</a:t>
            </a:r>
            <a:r>
              <a:rPr lang="zh-CN" altLang="en-US" sz="1400" b="1" dirty="0">
                <a:latin typeface="+mn-lt"/>
                <a:ea typeface="华文细黑" pitchFamily="2" charset="-122"/>
              </a:rPr>
              <a:t>基期）</a:t>
            </a:r>
            <a:r>
              <a:rPr lang="en-US" altLang="zh-CN" sz="1400" b="1" dirty="0">
                <a:latin typeface="+mn-lt"/>
                <a:ea typeface="华文细黑" pitchFamily="2" charset="-122"/>
              </a:rPr>
              <a:t>=-5348</a:t>
            </a:r>
            <a:r>
              <a:rPr lang="zh-CN" altLang="en-US" sz="1400" b="1" dirty="0">
                <a:latin typeface="+mn-lt"/>
                <a:ea typeface="华文细黑" pitchFamily="2" charset="-122"/>
              </a:rPr>
              <a:t>元</a:t>
            </a:r>
          </a:p>
        </p:txBody>
      </p:sp>
    </p:spTree>
    <p:extLst>
      <p:ext uri="{BB962C8B-B14F-4D97-AF65-F5344CB8AC3E}">
        <p14:creationId xmlns:p14="http://schemas.microsoft.com/office/powerpoint/2010/main" val="184386123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defRPr/>
            </a:pPr>
            <a:fld id="{5B2B4133-BC07-4248-AFCC-CADA204F548B}" type="slidenum">
              <a:rPr lang="zh-CN" altLang="en-US" smtClean="0">
                <a:latin typeface="+mn-lt"/>
                <a:ea typeface="华文细黑" pitchFamily="2" charset="-122"/>
              </a:rPr>
              <a:pPr>
                <a:defRPr/>
              </a:pPr>
              <a:t>8</a:t>
            </a:fld>
            <a:endParaRPr lang="zh-CN" altLang="en-US">
              <a:latin typeface="+mn-lt"/>
              <a:ea typeface="华文细黑" pitchFamily="2" charset="-122"/>
            </a:endParaRPr>
          </a:p>
        </p:txBody>
      </p:sp>
      <p:sp>
        <p:nvSpPr>
          <p:cNvPr id="4" name="Rectangle 2"/>
          <p:cNvSpPr txBox="1">
            <a:spLocks noChangeArrowheads="1"/>
          </p:cNvSpPr>
          <p:nvPr/>
        </p:nvSpPr>
        <p:spPr>
          <a:xfrm>
            <a:off x="3305175" y="2514600"/>
            <a:ext cx="5076825" cy="338554"/>
          </a:xfrm>
          <a:prstGeom prst="rect">
            <a:avLst/>
          </a:prstGeom>
        </p:spPr>
        <p:txBody>
          <a:bodyPr>
            <a:spAutoFit/>
          </a:bodyPr>
          <a:lstStyle/>
          <a:p>
            <a:pPr marL="342900" indent="-342900" algn="ctr" eaLnBrk="0" hangingPunct="0">
              <a:lnSpc>
                <a:spcPct val="80000"/>
              </a:lnSpc>
              <a:spcBef>
                <a:spcPct val="20000"/>
              </a:spcBef>
              <a:buFont typeface="Wingdings" pitchFamily="2" charset="2"/>
              <a:buChar char="v"/>
              <a:tabLst>
                <a:tab pos="6400800" algn="r"/>
              </a:tabLst>
              <a:defRPr/>
            </a:pPr>
            <a:r>
              <a:rPr lang="zh-CN" altLang="en-US" sz="2000" b="1" dirty="0">
                <a:latin typeface="+mn-lt"/>
                <a:ea typeface="华文细黑" pitchFamily="2" charset="-122"/>
                <a:cs typeface="Arial" pitchFamily="34" charset="0"/>
              </a:rPr>
              <a:t>第二部分：整体市场情况</a:t>
            </a:r>
            <a:endParaRPr lang="en-US" altLang="zh-CN" sz="2000" b="1" dirty="0">
              <a:latin typeface="+mn-lt"/>
              <a:ea typeface="华文细黑" pitchFamily="2" charset="-122"/>
              <a:cs typeface="Arial" pitchFamily="34" charset="0"/>
            </a:endParaRPr>
          </a:p>
        </p:txBody>
      </p:sp>
    </p:spTree>
    <p:extLst>
      <p:ext uri="{BB962C8B-B14F-4D97-AF65-F5344CB8AC3E}">
        <p14:creationId xmlns:p14="http://schemas.microsoft.com/office/powerpoint/2010/main" val="37982469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对象 2" hidden="1"/>
          <p:cNvGraphicFramePr>
            <a:graphicFrameLocks noChangeAspect="1"/>
          </p:cNvGraphicFramePr>
          <p:nvPr>
            <p:custDataLst>
              <p:tags r:id="rId2"/>
            </p:custDataLst>
            <p:extLst>
              <p:ext uri="{D42A27DB-BD31-4B8C-83A1-F6EECF244321}">
                <p14:modId xmlns:p14="http://schemas.microsoft.com/office/powerpoint/2010/main" val="423481825"/>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35145" name="think-cell Slide" r:id="rId14" imgW="270" imgH="270" progId="">
                  <p:embed/>
                </p:oleObj>
              </mc:Choice>
              <mc:Fallback>
                <p:oleObj name="think-cell Slide" r:id="rId14" imgW="270" imgH="270" progId="">
                  <p:embed/>
                  <p:pic>
                    <p:nvPicPr>
                      <p:cNvPr id="0" name="Picture 2038"/>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4345" name="灯片编号占位符 18"/>
          <p:cNvSpPr>
            <a:spLocks noGrp="1"/>
          </p:cNvSpPr>
          <p:nvPr>
            <p:ph type="sldNum" sz="quarter" idx="12"/>
            <p:custDataLst>
              <p:tags r:id="rId3"/>
            </p:custDataLst>
          </p:nvPr>
        </p:nvSpPr>
        <p:spPr bwMode="auto">
          <a:noFill/>
          <a:ln>
            <a:miter lim="800000"/>
            <a:headEnd/>
            <a:tailEnd/>
          </a:ln>
        </p:spPr>
        <p:txBody>
          <a:bodyPr vert="horz" wrap="square" lIns="91440" tIns="45720" rIns="91440" bIns="45720" numCol="1" anchorCtr="0" compatLnSpc="1">
            <a:prstTxWarp prst="textNoShape">
              <a:avLst/>
            </a:prstTxWarp>
          </a:bodyPr>
          <a:lstStyle/>
          <a:p>
            <a:fld id="{16EE5A02-4B08-4007-A6DB-1C644455D889}" type="slidenum">
              <a:rPr lang="zh-CN" altLang="en-US"/>
              <a:pPr/>
              <a:t>9</a:t>
            </a:fld>
            <a:endParaRPr lang="zh-CN" altLang="en-US" dirty="0"/>
          </a:p>
        </p:txBody>
      </p:sp>
      <p:sp>
        <p:nvSpPr>
          <p:cNvPr id="4" name="内容占位符 3"/>
          <p:cNvSpPr>
            <a:spLocks noGrp="1"/>
          </p:cNvSpPr>
          <p:nvPr>
            <p:ph sz="quarter" idx="13"/>
          </p:nvPr>
        </p:nvSpPr>
        <p:spPr/>
        <p:txBody>
          <a:bodyPr/>
          <a:lstStyle/>
          <a:p>
            <a:r>
              <a:rPr lang="en-US" altLang="en-US" dirty="0" smtClean="0"/>
              <a:t>2016</a:t>
            </a:r>
            <a:r>
              <a:rPr lang="en-US" altLang="zh-CN" dirty="0" smtClean="0"/>
              <a:t> </a:t>
            </a:r>
            <a:r>
              <a:rPr lang="en-US" altLang="en-US" dirty="0"/>
              <a:t>GAIN</a:t>
            </a:r>
            <a:r>
              <a:rPr lang="en-US" altLang="zh-CN" dirty="0"/>
              <a:t>·</a:t>
            </a:r>
            <a:r>
              <a:rPr lang="zh-CN" altLang="en-US" dirty="0"/>
              <a:t>整体价格变化</a:t>
            </a:r>
            <a:r>
              <a:rPr lang="en-US" altLang="en-US" dirty="0" err="1"/>
              <a:t>指数</a:t>
            </a:r>
            <a:r>
              <a:rPr lang="en-US" altLang="en-US" dirty="0" smtClean="0"/>
              <a:t>—6</a:t>
            </a:r>
            <a:r>
              <a:rPr lang="zh-CN" altLang="en-US" dirty="0" smtClean="0"/>
              <a:t>月</a:t>
            </a:r>
            <a:endParaRPr lang="zh-CN" altLang="en-US" dirty="0"/>
          </a:p>
        </p:txBody>
      </p:sp>
      <p:sp>
        <p:nvSpPr>
          <p:cNvPr id="39" name="TextBox 38"/>
          <p:cNvSpPr txBox="1"/>
          <p:nvPr>
            <p:custDataLst>
              <p:tags r:id="rId4"/>
            </p:custDataLst>
          </p:nvPr>
        </p:nvSpPr>
        <p:spPr>
          <a:xfrm>
            <a:off x="395536" y="6322211"/>
            <a:ext cx="1319212" cy="203133"/>
          </a:xfrm>
          <a:prstGeom prst="rect">
            <a:avLst/>
          </a:prstGeom>
          <a:noFill/>
        </p:spPr>
        <p:txBody>
          <a:bodyPr>
            <a:spAutoFit/>
          </a:bodyPr>
          <a:lstStyle/>
          <a:p>
            <a:pPr eaLnBrk="0" hangingPunct="0">
              <a:lnSpc>
                <a:spcPct val="80000"/>
              </a:lnSpc>
              <a:spcBef>
                <a:spcPct val="20000"/>
              </a:spcBef>
              <a:buFont typeface="Arial" charset="0"/>
              <a:buNone/>
              <a:defRPr/>
            </a:pPr>
            <a:r>
              <a:rPr lang="zh-CN" altLang="en-US" sz="900" dirty="0">
                <a:solidFill>
                  <a:prstClr val="black"/>
                </a:solidFill>
                <a:latin typeface="Calibri"/>
                <a:ea typeface="华文细黑" pitchFamily="2" charset="-122"/>
              </a:rPr>
              <a:t>注</a:t>
            </a:r>
            <a:r>
              <a:rPr lang="zh-CN" altLang="en-US" sz="900" dirty="0" smtClean="0">
                <a:solidFill>
                  <a:prstClr val="black"/>
                </a:solidFill>
                <a:latin typeface="Calibri"/>
                <a:ea typeface="华文细黑" pitchFamily="2" charset="-122"/>
              </a:rPr>
              <a:t>：基期为上年</a:t>
            </a:r>
            <a:r>
              <a:rPr lang="en-US" altLang="zh-CN" sz="900" dirty="0" smtClean="0">
                <a:solidFill>
                  <a:prstClr val="black"/>
                </a:solidFill>
                <a:latin typeface="Calibri"/>
                <a:ea typeface="华文细黑" pitchFamily="2" charset="-122"/>
              </a:rPr>
              <a:t>12</a:t>
            </a:r>
            <a:r>
              <a:rPr lang="zh-CN" altLang="en-US" sz="900" dirty="0" smtClean="0">
                <a:solidFill>
                  <a:prstClr val="black"/>
                </a:solidFill>
                <a:latin typeface="Calibri"/>
                <a:ea typeface="华文细黑" pitchFamily="2" charset="-122"/>
              </a:rPr>
              <a:t>月</a:t>
            </a:r>
            <a:endParaRPr lang="zh-CN" altLang="en-US" sz="900" dirty="0">
              <a:solidFill>
                <a:prstClr val="black"/>
              </a:solidFill>
              <a:latin typeface="Calibri"/>
              <a:ea typeface="华文细黑" pitchFamily="2" charset="-122"/>
            </a:endParaRPr>
          </a:p>
        </p:txBody>
      </p:sp>
      <p:sp>
        <p:nvSpPr>
          <p:cNvPr id="41" name="AutoShape 66"/>
          <p:cNvSpPr>
            <a:spLocks noChangeArrowheads="1"/>
          </p:cNvSpPr>
          <p:nvPr>
            <p:custDataLst>
              <p:tags r:id="rId5"/>
            </p:custDataLst>
          </p:nvPr>
        </p:nvSpPr>
        <p:spPr bwMode="auto">
          <a:xfrm>
            <a:off x="8425631" y="3986997"/>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solidFill>
                <a:prstClr val="black"/>
              </a:solidFill>
              <a:ea typeface="华文细黑" pitchFamily="2" charset="-122"/>
            </a:endParaRPr>
          </a:p>
        </p:txBody>
      </p:sp>
      <p:sp>
        <p:nvSpPr>
          <p:cNvPr id="42" name="AutoShape 67"/>
          <p:cNvSpPr>
            <a:spLocks noChangeArrowheads="1"/>
          </p:cNvSpPr>
          <p:nvPr>
            <p:custDataLst>
              <p:tags r:id="rId6"/>
            </p:custDataLst>
          </p:nvPr>
        </p:nvSpPr>
        <p:spPr bwMode="auto">
          <a:xfrm rot="10800000">
            <a:off x="8425631" y="5104597"/>
            <a:ext cx="250825" cy="900112"/>
          </a:xfrm>
          <a:prstGeom prst="upArrow">
            <a:avLst>
              <a:gd name="adj1" fmla="val 50000"/>
              <a:gd name="adj2" fmla="val 89715"/>
            </a:avLst>
          </a:prstGeom>
          <a:solidFill>
            <a:srgbClr val="BFBFBF"/>
          </a:solidFill>
          <a:ln>
            <a:solidFill>
              <a:srgbClr val="BFBFBF"/>
            </a:solid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solidFill>
                <a:prstClr val="black"/>
              </a:solidFill>
              <a:ea typeface="华文细黑" pitchFamily="2" charset="-122"/>
            </a:endParaRPr>
          </a:p>
        </p:txBody>
      </p:sp>
      <p:sp>
        <p:nvSpPr>
          <p:cNvPr id="43" name="Text Box 68"/>
          <p:cNvSpPr txBox="1">
            <a:spLocks noChangeArrowheads="1"/>
          </p:cNvSpPr>
          <p:nvPr>
            <p:custDataLst>
              <p:tags r:id="rId7"/>
            </p:custDataLst>
          </p:nvPr>
        </p:nvSpPr>
        <p:spPr bwMode="auto">
          <a:xfrm>
            <a:off x="8526784" y="3944134"/>
            <a:ext cx="334963" cy="947738"/>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solidFill>
                  <a:prstClr val="black"/>
                </a:solidFill>
                <a:latin typeface="Calibri"/>
                <a:ea typeface="华文细黑" pitchFamily="2" charset="-122"/>
              </a:rPr>
              <a:t>均价上升</a:t>
            </a:r>
          </a:p>
        </p:txBody>
      </p:sp>
      <p:sp>
        <p:nvSpPr>
          <p:cNvPr id="44" name="Text Box 69"/>
          <p:cNvSpPr txBox="1">
            <a:spLocks noChangeArrowheads="1"/>
          </p:cNvSpPr>
          <p:nvPr>
            <p:custDataLst>
              <p:tags r:id="rId8"/>
            </p:custDataLst>
          </p:nvPr>
        </p:nvSpPr>
        <p:spPr bwMode="auto">
          <a:xfrm>
            <a:off x="8536309" y="4949022"/>
            <a:ext cx="334963" cy="1109662"/>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solidFill>
                  <a:prstClr val="black"/>
                </a:solidFill>
                <a:latin typeface="Calibri"/>
                <a:ea typeface="华文细黑" pitchFamily="2" charset="-122"/>
              </a:rPr>
              <a:t>均价下降</a:t>
            </a:r>
          </a:p>
        </p:txBody>
      </p:sp>
      <p:grpSp>
        <p:nvGrpSpPr>
          <p:cNvPr id="47" name="组合 46"/>
          <p:cNvGrpSpPr>
            <a:grpSpLocks/>
          </p:cNvGrpSpPr>
          <p:nvPr>
            <p:custDataLst>
              <p:tags r:id="rId9"/>
            </p:custDataLst>
          </p:nvPr>
        </p:nvGrpSpPr>
        <p:grpSpPr bwMode="auto">
          <a:xfrm>
            <a:off x="2411065" y="3148583"/>
            <a:ext cx="4308475" cy="364695"/>
            <a:chOff x="2330450" y="2103438"/>
            <a:chExt cx="4308475" cy="364695"/>
          </a:xfrm>
          <a:solidFill>
            <a:srgbClr val="275C9D"/>
          </a:solidFill>
        </p:grpSpPr>
        <p:sp>
          <p:nvSpPr>
            <p:cNvPr id="48"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49" name="Text Box 10"/>
            <p:cNvSpPr txBox="1">
              <a:spLocks noChangeArrowheads="1"/>
            </p:cNvSpPr>
            <p:nvPr/>
          </p:nvSpPr>
          <p:spPr bwMode="auto">
            <a:xfrm>
              <a:off x="2544763" y="2162793"/>
              <a:ext cx="3924300" cy="305340"/>
            </a:xfrm>
            <a:prstGeom prst="rect">
              <a:avLst/>
            </a:prstGeom>
            <a:noFill/>
            <a:ln w="12700" algn="ctr">
              <a:noFill/>
              <a:miter lim="800000"/>
              <a:headEnd/>
              <a:tailEnd/>
            </a:ln>
          </p:spPr>
          <p:txBody>
            <a:bodyPr>
              <a:spAutoFit/>
            </a:bodyPr>
            <a:lstStyle/>
            <a:p>
              <a:pP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a:solidFill>
                    <a:srgbClr val="FFFFFF"/>
                  </a:solidFill>
                  <a:ea typeface="华文细黑" pitchFamily="2" charset="-122"/>
                </a:rPr>
                <a:t>月度价格变化指数</a:t>
              </a:r>
              <a:r>
                <a:rPr lang="en-US" altLang="zh-CN" sz="1700" b="1" kern="0" dirty="0">
                  <a:solidFill>
                    <a:srgbClr val="FFFFFF"/>
                  </a:solidFill>
                  <a:ea typeface="华文细黑" pitchFamily="2" charset="-122"/>
                </a:rPr>
                <a:t>-</a:t>
              </a:r>
              <a:r>
                <a:rPr lang="zh-CN" altLang="en-US" sz="1700" b="1" kern="0" dirty="0">
                  <a:solidFill>
                    <a:srgbClr val="FFFFFF"/>
                  </a:solidFill>
                  <a:ea typeface="华文细黑" pitchFamily="2" charset="-122"/>
                </a:rPr>
                <a:t>整体</a:t>
              </a:r>
              <a:endParaRPr lang="zh-HK" altLang="en-US" sz="1700" b="1" kern="0" dirty="0">
                <a:solidFill>
                  <a:srgbClr val="FFFFFF"/>
                </a:solidFill>
                <a:ea typeface="华文细黑" pitchFamily="2" charset="-122"/>
              </a:endParaRPr>
            </a:p>
          </p:txBody>
        </p:sp>
      </p:grpSp>
      <p:sp>
        <p:nvSpPr>
          <p:cNvPr id="14" name="内容占位符 2"/>
          <p:cNvSpPr txBox="1">
            <a:spLocks/>
          </p:cNvSpPr>
          <p:nvPr>
            <p:custDataLst>
              <p:tags r:id="rId10"/>
            </p:custDataLst>
          </p:nvPr>
        </p:nvSpPr>
        <p:spPr bwMode="auto">
          <a:xfrm>
            <a:off x="395288" y="844550"/>
            <a:ext cx="8353425" cy="185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4488"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l" eaLnBrk="1" hangingPunct="1">
              <a:lnSpc>
                <a:spcPts val="1800"/>
              </a:lnSpc>
              <a:spcAft>
                <a:spcPts val="600"/>
              </a:spcAft>
              <a:buClr>
                <a:srgbClr val="275C9D"/>
              </a:buClr>
              <a:buFont typeface="Wingdings" pitchFamily="2" charset="2"/>
              <a:buChar char="n"/>
            </a:pPr>
            <a:r>
              <a:rPr lang="en-US" altLang="zh-CN" sz="1600" b="1" dirty="0" smtClean="0">
                <a:ea typeface="微软雅黑" pitchFamily="34" charset="-122"/>
              </a:rPr>
              <a:t>2016</a:t>
            </a:r>
            <a:r>
              <a:rPr lang="zh-CN" altLang="en-US" sz="1600" b="1" dirty="0" smtClean="0">
                <a:ea typeface="微软雅黑" pitchFamily="34" charset="-122"/>
              </a:rPr>
              <a:t>年</a:t>
            </a:r>
            <a:r>
              <a:rPr lang="en-US" altLang="zh-CN" sz="1600" b="1" dirty="0" smtClean="0">
                <a:ea typeface="微软雅黑" pitchFamily="34" charset="-122"/>
              </a:rPr>
              <a:t>GAIN·6</a:t>
            </a:r>
            <a:r>
              <a:rPr lang="zh-CN" altLang="en-US" sz="1600" b="1" dirty="0" smtClean="0">
                <a:ea typeface="微软雅黑" pitchFamily="34" charset="-122"/>
              </a:rPr>
              <a:t>月整体价格变化指数</a:t>
            </a:r>
            <a:r>
              <a:rPr lang="en-US" altLang="zh-CN" sz="1600" b="1" dirty="0" smtClean="0">
                <a:ea typeface="微软雅黑" pitchFamily="34" charset="-122"/>
              </a:rPr>
              <a:t>-2.43</a:t>
            </a:r>
            <a:r>
              <a:rPr lang="zh-CN" altLang="en-US" sz="1600" b="1" dirty="0" smtClean="0">
                <a:ea typeface="微软雅黑" pitchFamily="34" charset="-122"/>
              </a:rPr>
              <a:t>，环比上升</a:t>
            </a:r>
            <a:r>
              <a:rPr lang="en-US" altLang="zh-CN" sz="1600" b="1" dirty="0" smtClean="0">
                <a:ea typeface="微软雅黑" pitchFamily="34" charset="-122"/>
              </a:rPr>
              <a:t>0.9%</a:t>
            </a:r>
            <a:r>
              <a:rPr lang="zh-CN" altLang="en-US" sz="1600" b="1" dirty="0" smtClean="0">
                <a:ea typeface="微软雅黑" pitchFamily="34" charset="-122"/>
              </a:rPr>
              <a:t>，市场均价从</a:t>
            </a:r>
            <a:r>
              <a:rPr lang="en-US" altLang="zh-CN" sz="1600" b="1" dirty="0" smtClean="0">
                <a:ea typeface="微软雅黑" pitchFamily="34" charset="-122"/>
              </a:rPr>
              <a:t>13.36</a:t>
            </a:r>
            <a:r>
              <a:rPr lang="zh-CN" altLang="en-US" sz="1600" b="1" dirty="0" smtClean="0">
                <a:ea typeface="微软雅黑" pitchFamily="34" charset="-122"/>
              </a:rPr>
              <a:t>万上升至</a:t>
            </a:r>
            <a:r>
              <a:rPr lang="en-US" altLang="zh-CN" sz="1600" b="1" dirty="0" smtClean="0">
                <a:ea typeface="微软雅黑" pitchFamily="34" charset="-122"/>
              </a:rPr>
              <a:t>13.48</a:t>
            </a:r>
            <a:r>
              <a:rPr lang="zh-CN" altLang="en-US" sz="1600" b="1" dirty="0" smtClean="0">
                <a:ea typeface="微软雅黑" pitchFamily="34" charset="-122"/>
              </a:rPr>
              <a:t>万。</a:t>
            </a:r>
          </a:p>
          <a:p>
            <a:pPr algn="l" eaLnBrk="1" hangingPunct="1">
              <a:lnSpc>
                <a:spcPts val="2000"/>
              </a:lnSpc>
              <a:spcAft>
                <a:spcPts val="600"/>
              </a:spcAft>
              <a:buFont typeface="Wingdings" pitchFamily="2" charset="2"/>
              <a:buChar char="Ø"/>
            </a:pPr>
            <a:r>
              <a:rPr lang="en-US" altLang="zh-CN" sz="1400" dirty="0">
                <a:latin typeface="+mn-ea"/>
                <a:ea typeface="+mn-ea"/>
              </a:rPr>
              <a:t>6</a:t>
            </a:r>
            <a:r>
              <a:rPr lang="zh-CN" altLang="en-US" sz="1400" dirty="0" smtClean="0">
                <a:latin typeface="+mn-ea"/>
                <a:ea typeface="+mn-ea"/>
              </a:rPr>
              <a:t>月</a:t>
            </a:r>
            <a:r>
              <a:rPr lang="zh-CN" altLang="en-US" sz="1400" dirty="0">
                <a:latin typeface="+mn-ea"/>
                <a:ea typeface="+mn-ea"/>
              </a:rPr>
              <a:t>整体乘用车市场</a:t>
            </a:r>
            <a:r>
              <a:rPr lang="zh-CN" altLang="en-US" sz="1400" dirty="0" smtClean="0">
                <a:latin typeface="+mn-ea"/>
                <a:ea typeface="+mn-ea"/>
              </a:rPr>
              <a:t>成交价小幅</a:t>
            </a:r>
            <a:r>
              <a:rPr lang="zh-CN" altLang="en-US" sz="1400" dirty="0">
                <a:latin typeface="+mn-ea"/>
                <a:ea typeface="+mn-ea"/>
              </a:rPr>
              <a:t>上涨</a:t>
            </a:r>
            <a:r>
              <a:rPr lang="zh-CN" altLang="en-US" sz="1400" dirty="0" smtClean="0">
                <a:latin typeface="+mn-ea"/>
                <a:ea typeface="+mn-ea"/>
              </a:rPr>
              <a:t>，其中</a:t>
            </a:r>
            <a:r>
              <a:rPr lang="en-US" altLang="zh-CN" sz="1400" dirty="0" smtClean="0">
                <a:latin typeface="+mn-ea"/>
                <a:ea typeface="+mn-ea"/>
              </a:rPr>
              <a:t>A</a:t>
            </a:r>
            <a:r>
              <a:rPr lang="zh-CN" altLang="en-US" sz="1400" dirty="0" smtClean="0">
                <a:latin typeface="+mn-ea"/>
                <a:ea typeface="+mn-ea"/>
              </a:rPr>
              <a:t>级和</a:t>
            </a:r>
            <a:r>
              <a:rPr lang="en-US" altLang="zh-CN" sz="1400" dirty="0" smtClean="0">
                <a:latin typeface="+mn-ea"/>
                <a:ea typeface="+mn-ea"/>
              </a:rPr>
              <a:t>B</a:t>
            </a:r>
            <a:r>
              <a:rPr lang="zh-CN" altLang="en-US" sz="1400" dirty="0" smtClean="0">
                <a:latin typeface="+mn-ea"/>
                <a:ea typeface="+mn-ea"/>
              </a:rPr>
              <a:t>级别</a:t>
            </a:r>
            <a:r>
              <a:rPr lang="zh-CN" altLang="en-US" sz="1400" dirty="0">
                <a:latin typeface="+mn-ea"/>
                <a:ea typeface="+mn-ea"/>
              </a:rPr>
              <a:t>市场对整体影响较大</a:t>
            </a:r>
            <a:r>
              <a:rPr lang="zh-CN" altLang="en-US" sz="1400" dirty="0" smtClean="0">
                <a:latin typeface="+mn-ea"/>
                <a:ea typeface="+mn-ea"/>
              </a:rPr>
              <a:t>。</a:t>
            </a:r>
            <a:endParaRPr lang="en-US" altLang="zh-CN" sz="1400" dirty="0" smtClean="0">
              <a:latin typeface="+mn-ea"/>
              <a:ea typeface="+mn-ea"/>
            </a:endParaRPr>
          </a:p>
          <a:p>
            <a:pPr algn="l" eaLnBrk="1" hangingPunct="1">
              <a:lnSpc>
                <a:spcPts val="2000"/>
              </a:lnSpc>
              <a:spcAft>
                <a:spcPts val="600"/>
              </a:spcAft>
              <a:buFont typeface="Wingdings" pitchFamily="2" charset="2"/>
              <a:buChar char="Ø"/>
            </a:pPr>
            <a:r>
              <a:rPr lang="en-US" altLang="zh-CN" sz="1400" dirty="0" smtClean="0">
                <a:latin typeface="+mn-ea"/>
                <a:ea typeface="+mn-ea"/>
              </a:rPr>
              <a:t>6</a:t>
            </a:r>
            <a:r>
              <a:rPr lang="zh-CN" altLang="en-US" sz="1400" dirty="0" smtClean="0">
                <a:latin typeface="+mn-ea"/>
                <a:ea typeface="+mn-ea"/>
              </a:rPr>
              <a:t>月天气开始逐渐炎热，</a:t>
            </a:r>
            <a:r>
              <a:rPr lang="zh-CN" altLang="en-US" sz="1400" dirty="0">
                <a:latin typeface="+mn-ea"/>
                <a:ea typeface="+mn-ea"/>
              </a:rPr>
              <a:t>消费者购车</a:t>
            </a:r>
            <a:r>
              <a:rPr lang="zh-CN" altLang="en-US" sz="1400" dirty="0" smtClean="0">
                <a:latin typeface="+mn-ea"/>
                <a:ea typeface="+mn-ea"/>
              </a:rPr>
              <a:t>意愿薄弱，加之近期多</a:t>
            </a:r>
            <a:r>
              <a:rPr lang="zh-CN" altLang="en-US" sz="1400" dirty="0">
                <a:latin typeface="+mn-ea"/>
                <a:ea typeface="+mn-ea"/>
              </a:rPr>
              <a:t>款新车上市，终端</a:t>
            </a:r>
            <a:r>
              <a:rPr lang="zh-CN" altLang="en-US" sz="1400" dirty="0" smtClean="0">
                <a:latin typeface="+mn-ea"/>
                <a:ea typeface="+mn-ea"/>
              </a:rPr>
              <a:t>让利相对</a:t>
            </a:r>
            <a:r>
              <a:rPr lang="zh-CN" altLang="en-US" sz="1400" dirty="0">
                <a:latin typeface="+mn-ea"/>
                <a:ea typeface="+mn-ea"/>
              </a:rPr>
              <a:t>于老款有所</a:t>
            </a:r>
            <a:r>
              <a:rPr lang="zh-CN" altLang="en-US" sz="1400" dirty="0" smtClean="0">
                <a:latin typeface="+mn-ea"/>
                <a:ea typeface="+mn-ea"/>
              </a:rPr>
              <a:t>减弱；另外权重车型宝来、轩逸、雅阁在级别内销量权重</a:t>
            </a:r>
            <a:r>
              <a:rPr lang="zh-CN" altLang="en-US" sz="1400" dirty="0">
                <a:latin typeface="+mn-ea"/>
                <a:ea typeface="+mn-ea"/>
              </a:rPr>
              <a:t>有所提升</a:t>
            </a:r>
            <a:r>
              <a:rPr lang="zh-CN" altLang="en-US" sz="1400" dirty="0" smtClean="0">
                <a:latin typeface="+mn-ea"/>
                <a:ea typeface="+mn-ea"/>
              </a:rPr>
              <a:t>，市场份额上涨，一定</a:t>
            </a:r>
            <a:r>
              <a:rPr lang="zh-CN" altLang="en-US" sz="1400" dirty="0">
                <a:latin typeface="+mn-ea"/>
                <a:ea typeface="+mn-ea"/>
              </a:rPr>
              <a:t>程度上影响了整体价格走势</a:t>
            </a:r>
            <a:r>
              <a:rPr lang="zh-CN" altLang="en-US" sz="1400" dirty="0" smtClean="0">
                <a:latin typeface="+mn-ea"/>
                <a:ea typeface="+mn-ea"/>
              </a:rPr>
              <a:t>。</a:t>
            </a:r>
            <a:endParaRPr lang="en-US" altLang="zh-CN" sz="1400" dirty="0">
              <a:latin typeface="+mn-ea"/>
              <a:ea typeface="+mn-ea"/>
            </a:endParaRPr>
          </a:p>
        </p:txBody>
      </p:sp>
      <p:graphicFrame>
        <p:nvGraphicFramePr>
          <p:cNvPr id="16" name="Object 4"/>
          <p:cNvGraphicFramePr>
            <a:graphicFrameLocks noChangeAspect="1"/>
          </p:cNvGraphicFramePr>
          <p:nvPr>
            <p:custDataLst>
              <p:tags r:id="rId11"/>
            </p:custDataLst>
            <p:extLst>
              <p:ext uri="{D42A27DB-BD31-4B8C-83A1-F6EECF244321}">
                <p14:modId xmlns:p14="http://schemas.microsoft.com/office/powerpoint/2010/main" val="1940981998"/>
              </p:ext>
            </p:extLst>
          </p:nvPr>
        </p:nvGraphicFramePr>
        <p:xfrm>
          <a:off x="395287" y="3501008"/>
          <a:ext cx="8031487" cy="2893441"/>
        </p:xfrm>
        <a:graphic>
          <a:graphicData uri="http://schemas.openxmlformats.org/drawingml/2006/chart">
            <c:chart xmlns:c="http://schemas.openxmlformats.org/drawingml/2006/chart" xmlns:r="http://schemas.openxmlformats.org/officeDocument/2006/relationships" r:id="rId16"/>
          </a:graphicData>
        </a:graphic>
      </p:graphicFrame>
    </p:spTree>
    <p:extLst>
      <p:ext uri="{BB962C8B-B14F-4D97-AF65-F5344CB8AC3E}">
        <p14:creationId xmlns:p14="http://schemas.microsoft.com/office/powerpoint/2010/main" val="999725683"/>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pfpGkUxPWu0CshinIeZsUfg"/>
</p:tagLst>
</file>

<file path=ppt/tags/tag100.xml><?xml version="1.0" encoding="utf-8"?>
<p:tagLst xmlns:a="http://schemas.openxmlformats.org/drawingml/2006/main" xmlns:r="http://schemas.openxmlformats.org/officeDocument/2006/relationships" xmlns:p="http://schemas.openxmlformats.org/presentationml/2006/main">
  <p:tag name="THINKCELLSHAPEDONOTDELETE" val="p_gT4Xl7H30uFdhvL7ZLJsw"/>
</p:tagLst>
</file>

<file path=ppt/tags/tag101.xml><?xml version="1.0" encoding="utf-8"?>
<p:tagLst xmlns:a="http://schemas.openxmlformats.org/drawingml/2006/main" xmlns:r="http://schemas.openxmlformats.org/officeDocument/2006/relationships" xmlns:p="http://schemas.openxmlformats.org/presentationml/2006/main">
  <p:tag name="THINKCELLSHAPEDONOTDELETE" val="pX1rplPSB10.WML4m5LLctA"/>
</p:tagLst>
</file>

<file path=ppt/tags/tag102.xml><?xml version="1.0" encoding="utf-8"?>
<p:tagLst xmlns:a="http://schemas.openxmlformats.org/drawingml/2006/main" xmlns:r="http://schemas.openxmlformats.org/officeDocument/2006/relationships" xmlns:p="http://schemas.openxmlformats.org/presentationml/2006/main">
  <p:tag name="THINKCELLSHAPEDONOTDELETE" val="pueo60UjVmkG2DnWnmlGY3w"/>
</p:tagLst>
</file>

<file path=ppt/tags/tag103.xml><?xml version="1.0" encoding="utf-8"?>
<p:tagLst xmlns:a="http://schemas.openxmlformats.org/drawingml/2006/main" xmlns:r="http://schemas.openxmlformats.org/officeDocument/2006/relationships" xmlns:p="http://schemas.openxmlformats.org/presentationml/2006/main">
  <p:tag name="THINKCELLSHAPEDONOTDELETE" val="p1uQL4dzwsUSNX3solzo_2g"/>
</p:tagLst>
</file>

<file path=ppt/tags/tag104.xml><?xml version="1.0" encoding="utf-8"?>
<p:tagLst xmlns:a="http://schemas.openxmlformats.org/drawingml/2006/main" xmlns:r="http://schemas.openxmlformats.org/officeDocument/2006/relationships" xmlns:p="http://schemas.openxmlformats.org/presentationml/2006/main">
  <p:tag name="THINKCELLSHAPEDONOTDELETE" val="phsYOT740eE6d5y0VwnWoLQ"/>
</p:tagLst>
</file>

<file path=ppt/tags/tag105.xml><?xml version="1.0" encoding="utf-8"?>
<p:tagLst xmlns:a="http://schemas.openxmlformats.org/drawingml/2006/main" xmlns:r="http://schemas.openxmlformats.org/officeDocument/2006/relationships" xmlns:p="http://schemas.openxmlformats.org/presentationml/2006/main">
  <p:tag name="THINKCELLSHAPEDONOTDELETE" val="pLdbODtEBOESBz0KTRRKkkw"/>
</p:tagLst>
</file>

<file path=ppt/tags/tag106.xml><?xml version="1.0" encoding="utf-8"?>
<p:tagLst xmlns:a="http://schemas.openxmlformats.org/drawingml/2006/main" xmlns:r="http://schemas.openxmlformats.org/officeDocument/2006/relationships" xmlns:p="http://schemas.openxmlformats.org/presentationml/2006/main">
  <p:tag name="THINKCELLSHAPEDONOTDELETE" val="pGI9eLyIJG0q3yP4bupFlDg"/>
</p:tagLst>
</file>

<file path=ppt/tags/tag107.xml><?xml version="1.0" encoding="utf-8"?>
<p:tagLst xmlns:a="http://schemas.openxmlformats.org/drawingml/2006/main" xmlns:r="http://schemas.openxmlformats.org/officeDocument/2006/relationships" xmlns:p="http://schemas.openxmlformats.org/presentationml/2006/main">
  <p:tag name="THINKCELLSHAPEDONOTDELETE" val="paVgUkBuQjUGJ3UD5EpNK2g"/>
</p:tagLst>
</file>

<file path=ppt/tags/tag108.xml><?xml version="1.0" encoding="utf-8"?>
<p:tagLst xmlns:a="http://schemas.openxmlformats.org/drawingml/2006/main" xmlns:r="http://schemas.openxmlformats.org/officeDocument/2006/relationships" xmlns:p="http://schemas.openxmlformats.org/presentationml/2006/main">
  <p:tag name="THINKCELLSHAPEDONOTDELETE" val="pEhllmpUvtUyZK5OG0RqefQ"/>
</p:tagLst>
</file>

<file path=ppt/tags/tag109.xml><?xml version="1.0" encoding="utf-8"?>
<p:tagLst xmlns:a="http://schemas.openxmlformats.org/drawingml/2006/main" xmlns:r="http://schemas.openxmlformats.org/officeDocument/2006/relationships" xmlns:p="http://schemas.openxmlformats.org/presentationml/2006/main">
  <p:tag name="THINKCELLSHAPEDONOTDELETE" val="pujCSx51AM0iyHdn6UtD1BA"/>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1.xml><?xml version="1.0" encoding="utf-8"?>
<p:tagLst xmlns:a="http://schemas.openxmlformats.org/drawingml/2006/main" xmlns:r="http://schemas.openxmlformats.org/officeDocument/2006/relationships" xmlns:p="http://schemas.openxmlformats.org/presentationml/2006/main">
  <p:tag name="THINKCELLSHAPEDONOTDELETE" val="pfqVt7q1fK02_wPp0IBvD4A"/>
</p:tagLst>
</file>

<file path=ppt/tags/tag112.xml><?xml version="1.0" encoding="utf-8"?>
<p:tagLst xmlns:a="http://schemas.openxmlformats.org/drawingml/2006/main" xmlns:r="http://schemas.openxmlformats.org/officeDocument/2006/relationships" xmlns:p="http://schemas.openxmlformats.org/presentationml/2006/main">
  <p:tag name="THINKCELLSHAPEDONOTDELETE" val="pHqz.4FbxB060_B.RK3pPtw"/>
</p:tagLst>
</file>

<file path=ppt/tags/tag113.xml><?xml version="1.0" encoding="utf-8"?>
<p:tagLst xmlns:a="http://schemas.openxmlformats.org/drawingml/2006/main" xmlns:r="http://schemas.openxmlformats.org/officeDocument/2006/relationships" xmlns:p="http://schemas.openxmlformats.org/presentationml/2006/main">
  <p:tag name="THINKCELLSHAPEDONOTDELETE" val="pzzH7NrvtSEKjEMmjk28ETw"/>
</p:tagLst>
</file>

<file path=ppt/tags/tag114.xml><?xml version="1.0" encoding="utf-8"?>
<p:tagLst xmlns:a="http://schemas.openxmlformats.org/drawingml/2006/main" xmlns:r="http://schemas.openxmlformats.org/officeDocument/2006/relationships" xmlns:p="http://schemas.openxmlformats.org/presentationml/2006/main">
  <p:tag name="THINKCELLSHAPEDONOTDELETE" val="p2Z1rnw740EO5HfbnR3AyZA"/>
</p:tagLst>
</file>

<file path=ppt/tags/tag115.xml><?xml version="1.0" encoding="utf-8"?>
<p:tagLst xmlns:a="http://schemas.openxmlformats.org/drawingml/2006/main" xmlns:r="http://schemas.openxmlformats.org/officeDocument/2006/relationships" xmlns:p="http://schemas.openxmlformats.org/presentationml/2006/main">
  <p:tag name="THINKCELLSHAPEDONOTDELETE" val="pOdGxjDj1vE6w8NWWZURnlg"/>
</p:tagLst>
</file>

<file path=ppt/tags/tag116.xml><?xml version="1.0" encoding="utf-8"?>
<p:tagLst xmlns:a="http://schemas.openxmlformats.org/drawingml/2006/main" xmlns:r="http://schemas.openxmlformats.org/officeDocument/2006/relationships" xmlns:p="http://schemas.openxmlformats.org/presentationml/2006/main">
  <p:tag name="THINKCELLSHAPEDONOTDELETE" val="pVBh2YDOWXE.gvA0Qnj5Feg"/>
</p:tagLst>
</file>

<file path=ppt/tags/tag117.xml><?xml version="1.0" encoding="utf-8"?>
<p:tagLst xmlns:a="http://schemas.openxmlformats.org/drawingml/2006/main" xmlns:r="http://schemas.openxmlformats.org/officeDocument/2006/relationships" xmlns:p="http://schemas.openxmlformats.org/presentationml/2006/main">
  <p:tag name="THINKCELLSHAPEDONOTDELETE" val="pxmy1IdM1_kyaTOAYZvClFw"/>
</p:tagLst>
</file>

<file path=ppt/tags/tag118.xml><?xml version="1.0" encoding="utf-8"?>
<p:tagLst xmlns:a="http://schemas.openxmlformats.org/drawingml/2006/main" xmlns:r="http://schemas.openxmlformats.org/officeDocument/2006/relationships" xmlns:p="http://schemas.openxmlformats.org/presentationml/2006/main">
  <p:tag name="THINKCELLSHAPEDONOTDELETE" val="pr85MgcFfQUKcQgTa6VUKRQ"/>
</p:tagLst>
</file>

<file path=ppt/tags/tag119.xml><?xml version="1.0" encoding="utf-8"?>
<p:tagLst xmlns:a="http://schemas.openxmlformats.org/drawingml/2006/main" xmlns:r="http://schemas.openxmlformats.org/officeDocument/2006/relationships" xmlns:p="http://schemas.openxmlformats.org/presentationml/2006/main">
  <p:tag name="THINKCELLSHAPEDONOTDELETE" val="psefMWeYqIUCHy8m5nb21nQ"/>
</p:tagLst>
</file>

<file path=ppt/tags/tag12.xml><?xml version="1.0" encoding="utf-8"?>
<p:tagLst xmlns:a="http://schemas.openxmlformats.org/drawingml/2006/main" xmlns:r="http://schemas.openxmlformats.org/officeDocument/2006/relationships" xmlns:p="http://schemas.openxmlformats.org/presentationml/2006/main">
  <p:tag name="THINKCELLSHAPEDONOTDELETE" val="pnCq5CTTwJku6dShyTIUVQQ"/>
</p:tagLst>
</file>

<file path=ppt/tags/tag120.xml><?xml version="1.0" encoding="utf-8"?>
<p:tagLst xmlns:a="http://schemas.openxmlformats.org/drawingml/2006/main" xmlns:r="http://schemas.openxmlformats.org/officeDocument/2006/relationships" xmlns:p="http://schemas.openxmlformats.org/presentationml/2006/main">
  <p:tag name="THINKCELLSHAPEDONOTDELETE" val="pNHljfuJSrUK3iEL1FvJ2NA"/>
</p:tagLst>
</file>

<file path=ppt/tags/tag12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22.xml><?xml version="1.0" encoding="utf-8"?>
<p:tagLst xmlns:a="http://schemas.openxmlformats.org/drawingml/2006/main" xmlns:r="http://schemas.openxmlformats.org/officeDocument/2006/relationships" xmlns:p="http://schemas.openxmlformats.org/presentationml/2006/main">
  <p:tag name="THINKCELLSHAPEDONOTDELETE" val="pfRhXZ4ZQhkqbBI66Hl_NGA"/>
</p:tagLst>
</file>

<file path=ppt/tags/tag123.xml><?xml version="1.0" encoding="utf-8"?>
<p:tagLst xmlns:a="http://schemas.openxmlformats.org/drawingml/2006/main" xmlns:r="http://schemas.openxmlformats.org/officeDocument/2006/relationships" xmlns:p="http://schemas.openxmlformats.org/presentationml/2006/main">
  <p:tag name="THINKCELLSHAPEDONOTDELETE" val="pPcZYlNzd_kye.2kV6g75Gw"/>
</p:tagLst>
</file>

<file path=ppt/tags/tag124.xml><?xml version="1.0" encoding="utf-8"?>
<p:tagLst xmlns:a="http://schemas.openxmlformats.org/drawingml/2006/main" xmlns:r="http://schemas.openxmlformats.org/officeDocument/2006/relationships" xmlns:p="http://schemas.openxmlformats.org/presentationml/2006/main">
  <p:tag name="THINKCELLSHAPEDONOTDELETE" val="pZhyr91nxe0C9ZuIXnP5qVA"/>
</p:tagLst>
</file>

<file path=ppt/tags/tag125.xml><?xml version="1.0" encoding="utf-8"?>
<p:tagLst xmlns:a="http://schemas.openxmlformats.org/drawingml/2006/main" xmlns:r="http://schemas.openxmlformats.org/officeDocument/2006/relationships" xmlns:p="http://schemas.openxmlformats.org/presentationml/2006/main">
  <p:tag name="THINKCELLSHAPEDONOTDELETE" val="pICf6Ad9vek6oQx3KzI4hLg"/>
</p:tagLst>
</file>

<file path=ppt/tags/tag126.xml><?xml version="1.0" encoding="utf-8"?>
<p:tagLst xmlns:a="http://schemas.openxmlformats.org/drawingml/2006/main" xmlns:r="http://schemas.openxmlformats.org/officeDocument/2006/relationships" xmlns:p="http://schemas.openxmlformats.org/presentationml/2006/main">
  <p:tag name="THINKCELLSHAPEDONOTDELETE" val="pEfKfjAIyBUSVKXvCMpqenw"/>
</p:tagLst>
</file>

<file path=ppt/tags/tag127.xml><?xml version="1.0" encoding="utf-8"?>
<p:tagLst xmlns:a="http://schemas.openxmlformats.org/drawingml/2006/main" xmlns:r="http://schemas.openxmlformats.org/officeDocument/2006/relationships" xmlns:p="http://schemas.openxmlformats.org/presentationml/2006/main">
  <p:tag name="THINKCELLSHAPEDONOTDELETE" val="pGg44W0YEAkW3sTgKZG6B5w"/>
</p:tagLst>
</file>

<file path=ppt/tags/tag128.xml><?xml version="1.0" encoding="utf-8"?>
<p:tagLst xmlns:a="http://schemas.openxmlformats.org/drawingml/2006/main" xmlns:r="http://schemas.openxmlformats.org/officeDocument/2006/relationships" xmlns:p="http://schemas.openxmlformats.org/presentationml/2006/main">
  <p:tag name="THINKCELLSHAPEDONOTDELETE" val="pMaw8p4beHU2aVgeqbLfWOA"/>
</p:tagLst>
</file>

<file path=ppt/tags/tag129.xml><?xml version="1.0" encoding="utf-8"?>
<p:tagLst xmlns:a="http://schemas.openxmlformats.org/drawingml/2006/main" xmlns:r="http://schemas.openxmlformats.org/officeDocument/2006/relationships" xmlns:p="http://schemas.openxmlformats.org/presentationml/2006/main">
  <p:tag name="THINKCELLSHAPEDONOTDELETE" val="p5SwHa6JXPk.Wv7nbImRFWA"/>
</p:tagLst>
</file>

<file path=ppt/tags/tag13.xml><?xml version="1.0" encoding="utf-8"?>
<p:tagLst xmlns:a="http://schemas.openxmlformats.org/drawingml/2006/main" xmlns:r="http://schemas.openxmlformats.org/officeDocument/2006/relationships" xmlns:p="http://schemas.openxmlformats.org/presentationml/2006/main">
  <p:tag name="THINKCELLSHAPEDONOTDELETE" val="pzGguzlSWCEqD.RjtDaJPOA"/>
</p:tagLst>
</file>

<file path=ppt/tags/tag130.xml><?xml version="1.0" encoding="utf-8"?>
<p:tagLst xmlns:a="http://schemas.openxmlformats.org/drawingml/2006/main" xmlns:r="http://schemas.openxmlformats.org/officeDocument/2006/relationships" xmlns:p="http://schemas.openxmlformats.org/presentationml/2006/main">
  <p:tag name="THINKCELLSHAPEDONOTDELETE" val="p3HUETuhURkmkh.GIH_jXqg"/>
</p:tagLst>
</file>

<file path=ppt/tags/tag131.xml><?xml version="1.0" encoding="utf-8"?>
<p:tagLst xmlns:a="http://schemas.openxmlformats.org/drawingml/2006/main" xmlns:r="http://schemas.openxmlformats.org/officeDocument/2006/relationships" xmlns:p="http://schemas.openxmlformats.org/presentationml/2006/main">
  <p:tag name="THINKCELLSHAPEDONOTDELETE" val="pAF0D0zF760yAkVk26rhadg"/>
</p:tagLst>
</file>

<file path=ppt/tags/tag13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33.xml><?xml version="1.0" encoding="utf-8"?>
<p:tagLst xmlns:a="http://schemas.openxmlformats.org/drawingml/2006/main" xmlns:r="http://schemas.openxmlformats.org/officeDocument/2006/relationships" xmlns:p="http://schemas.openxmlformats.org/presentationml/2006/main">
  <p:tag name="THINKCELLSHAPEDONOTDELETE" val="p47j5TiiiDUSW.yRzz8kjGw"/>
</p:tagLst>
</file>

<file path=ppt/tags/tag134.xml><?xml version="1.0" encoding="utf-8"?>
<p:tagLst xmlns:a="http://schemas.openxmlformats.org/drawingml/2006/main" xmlns:r="http://schemas.openxmlformats.org/officeDocument/2006/relationships" xmlns:p="http://schemas.openxmlformats.org/presentationml/2006/main">
  <p:tag name="THINKCELLSHAPEDONOTDELETE" val="pqGmAdyG.9kexIkcEJGpLYA"/>
</p:tagLst>
</file>

<file path=ppt/tags/tag135.xml><?xml version="1.0" encoding="utf-8"?>
<p:tagLst xmlns:a="http://schemas.openxmlformats.org/drawingml/2006/main" xmlns:r="http://schemas.openxmlformats.org/officeDocument/2006/relationships" xmlns:p="http://schemas.openxmlformats.org/presentationml/2006/main">
  <p:tag name="THINKCELLSHAPEDONOTDELETE" val="pKuCQvd1M5kKSYLxSCsNC.Q"/>
</p:tagLst>
</file>

<file path=ppt/tags/tag136.xml><?xml version="1.0" encoding="utf-8"?>
<p:tagLst xmlns:a="http://schemas.openxmlformats.org/drawingml/2006/main" xmlns:r="http://schemas.openxmlformats.org/officeDocument/2006/relationships" xmlns:p="http://schemas.openxmlformats.org/presentationml/2006/main">
  <p:tag name="THINKCELLSHAPEDONOTDELETE" val="pNJxSpKOxVEWhwiWnS8cygQ"/>
</p:tagLst>
</file>

<file path=ppt/tags/tag137.xml><?xml version="1.0" encoding="utf-8"?>
<p:tagLst xmlns:a="http://schemas.openxmlformats.org/drawingml/2006/main" xmlns:r="http://schemas.openxmlformats.org/officeDocument/2006/relationships" xmlns:p="http://schemas.openxmlformats.org/presentationml/2006/main">
  <p:tag name="THINKCELLSHAPEDONOTDELETE" val="pt8SyM.slYkOQWIFHQcGLVg"/>
</p:tagLst>
</file>

<file path=ppt/tags/tag138.xml><?xml version="1.0" encoding="utf-8"?>
<p:tagLst xmlns:a="http://schemas.openxmlformats.org/drawingml/2006/main" xmlns:r="http://schemas.openxmlformats.org/officeDocument/2006/relationships" xmlns:p="http://schemas.openxmlformats.org/presentationml/2006/main">
  <p:tag name="THINKCELLSHAPEDONOTDELETE" val="pFJQ4TsPYO0KB02aiZjxkPg"/>
</p:tagLst>
</file>

<file path=ppt/tags/tag139.xml><?xml version="1.0" encoding="utf-8"?>
<p:tagLst xmlns:a="http://schemas.openxmlformats.org/drawingml/2006/main" xmlns:r="http://schemas.openxmlformats.org/officeDocument/2006/relationships" xmlns:p="http://schemas.openxmlformats.org/presentationml/2006/main">
  <p:tag name="THINKCELLSHAPEDONOTDELETE" val="pv1bj9cXq70KwInYiKD8ZgA"/>
</p:tagLst>
</file>

<file path=ppt/tags/tag14.xml><?xml version="1.0" encoding="utf-8"?>
<p:tagLst xmlns:a="http://schemas.openxmlformats.org/drawingml/2006/main" xmlns:r="http://schemas.openxmlformats.org/officeDocument/2006/relationships" xmlns:p="http://schemas.openxmlformats.org/presentationml/2006/main">
  <p:tag name="THINKCELLSHAPEDONOTDELETE" val="pPbvzCtyb9U2T.4CytcsFpw"/>
</p:tagLst>
</file>

<file path=ppt/tags/tag140.xml><?xml version="1.0" encoding="utf-8"?>
<p:tagLst xmlns:a="http://schemas.openxmlformats.org/drawingml/2006/main" xmlns:r="http://schemas.openxmlformats.org/officeDocument/2006/relationships" xmlns:p="http://schemas.openxmlformats.org/presentationml/2006/main">
  <p:tag name="THINKCELLSHAPEDONOTDELETE" val="p_ikLu2pvFEm070W.7I7Hnw"/>
</p:tagLst>
</file>

<file path=ppt/tags/tag141.xml><?xml version="1.0" encoding="utf-8"?>
<p:tagLst xmlns:a="http://schemas.openxmlformats.org/drawingml/2006/main" xmlns:r="http://schemas.openxmlformats.org/officeDocument/2006/relationships" xmlns:p="http://schemas.openxmlformats.org/presentationml/2006/main">
  <p:tag name="THINKCELLSHAPEDONOTDELETE" val="p6cdY9XAuWkOiYizl1uyNDQ"/>
</p:tagLst>
</file>

<file path=ppt/tags/tag142.xml><?xml version="1.0" encoding="utf-8"?>
<p:tagLst xmlns:a="http://schemas.openxmlformats.org/drawingml/2006/main" xmlns:r="http://schemas.openxmlformats.org/officeDocument/2006/relationships" xmlns:p="http://schemas.openxmlformats.org/presentationml/2006/main">
  <p:tag name="THINKCELLSHAPEDONOTDELETE" val="p80_onmkMVU2HK0Y4eYv_2A"/>
</p:tagLst>
</file>

<file path=ppt/tags/tag14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44.xml><?xml version="1.0" encoding="utf-8"?>
<p:tagLst xmlns:a="http://schemas.openxmlformats.org/drawingml/2006/main" xmlns:r="http://schemas.openxmlformats.org/officeDocument/2006/relationships" xmlns:p="http://schemas.openxmlformats.org/presentationml/2006/main">
  <p:tag name="THINKCELLSHAPEDONOTDELETE" val="p4c7IQbZDU0ilbN6y_60UIg"/>
</p:tagLst>
</file>

<file path=ppt/tags/tag145.xml><?xml version="1.0" encoding="utf-8"?>
<p:tagLst xmlns:a="http://schemas.openxmlformats.org/drawingml/2006/main" xmlns:r="http://schemas.openxmlformats.org/officeDocument/2006/relationships" xmlns:p="http://schemas.openxmlformats.org/presentationml/2006/main">
  <p:tag name="THINKCELLSHAPEDONOTDELETE" val="p.8g_l23Ax0qwrDnDFbdaEA"/>
</p:tagLst>
</file>

<file path=ppt/tags/tag146.xml><?xml version="1.0" encoding="utf-8"?>
<p:tagLst xmlns:a="http://schemas.openxmlformats.org/drawingml/2006/main" xmlns:r="http://schemas.openxmlformats.org/officeDocument/2006/relationships" xmlns:p="http://schemas.openxmlformats.org/presentationml/2006/main">
  <p:tag name="THINKCELLSHAPEDONOTDELETE" val="p7XS07hYjEkC4D15_3xiEtw"/>
</p:tagLst>
</file>

<file path=ppt/tags/tag147.xml><?xml version="1.0" encoding="utf-8"?>
<p:tagLst xmlns:a="http://schemas.openxmlformats.org/drawingml/2006/main" xmlns:r="http://schemas.openxmlformats.org/officeDocument/2006/relationships" xmlns:p="http://schemas.openxmlformats.org/presentationml/2006/main">
  <p:tag name="THINKCELLSHAPEDONOTDELETE" val="pk7zDATI9.kSLopWFY8m8hg"/>
</p:tagLst>
</file>

<file path=ppt/tags/tag148.xml><?xml version="1.0" encoding="utf-8"?>
<p:tagLst xmlns:a="http://schemas.openxmlformats.org/drawingml/2006/main" xmlns:r="http://schemas.openxmlformats.org/officeDocument/2006/relationships" xmlns:p="http://schemas.openxmlformats.org/presentationml/2006/main">
  <p:tag name="THINKCELLSHAPEDONOTDELETE" val="p.I.l4MkVVUO6ikjm68TZTQ"/>
</p:tagLst>
</file>

<file path=ppt/tags/tag149.xml><?xml version="1.0" encoding="utf-8"?>
<p:tagLst xmlns:a="http://schemas.openxmlformats.org/drawingml/2006/main" xmlns:r="http://schemas.openxmlformats.org/officeDocument/2006/relationships" xmlns:p="http://schemas.openxmlformats.org/presentationml/2006/main">
  <p:tag name="THINKCELLSHAPEDONOTDELETE" val="pGsdrWZaxVkK6Spa5U6b4PQ"/>
</p:tagLst>
</file>

<file path=ppt/tags/tag15.xml><?xml version="1.0" encoding="utf-8"?>
<p:tagLst xmlns:a="http://schemas.openxmlformats.org/drawingml/2006/main" xmlns:r="http://schemas.openxmlformats.org/officeDocument/2006/relationships" xmlns:p="http://schemas.openxmlformats.org/presentationml/2006/main">
  <p:tag name="THINKCELLSHAPEDONOTDELETE" val="p06qC.ZOf0EW8m0fHxNusPg"/>
</p:tagLst>
</file>

<file path=ppt/tags/tag150.xml><?xml version="1.0" encoding="utf-8"?>
<p:tagLst xmlns:a="http://schemas.openxmlformats.org/drawingml/2006/main" xmlns:r="http://schemas.openxmlformats.org/officeDocument/2006/relationships" xmlns:p="http://schemas.openxmlformats.org/presentationml/2006/main">
  <p:tag name="THINKCELLSHAPEDONOTDELETE" val="pBUx1PTqPCEeFDTAJsHDSMA"/>
</p:tagLst>
</file>

<file path=ppt/tags/tag151.xml><?xml version="1.0" encoding="utf-8"?>
<p:tagLst xmlns:a="http://schemas.openxmlformats.org/drawingml/2006/main" xmlns:r="http://schemas.openxmlformats.org/officeDocument/2006/relationships" xmlns:p="http://schemas.openxmlformats.org/presentationml/2006/main">
  <p:tag name="THINKCELLSHAPEDONOTDELETE" val="pvkDQ7r2rBkaYX2hYbmR4gw"/>
</p:tagLst>
</file>

<file path=ppt/tags/tag152.xml><?xml version="1.0" encoding="utf-8"?>
<p:tagLst xmlns:a="http://schemas.openxmlformats.org/drawingml/2006/main" xmlns:r="http://schemas.openxmlformats.org/officeDocument/2006/relationships" xmlns:p="http://schemas.openxmlformats.org/presentationml/2006/main">
  <p:tag name="THINKCELLSHAPEDONOTDELETE" val="pEU6zbgSCy0OpkDgECubmGA"/>
</p:tagLst>
</file>

<file path=ppt/tags/tag153.xml><?xml version="1.0" encoding="utf-8"?>
<p:tagLst xmlns:a="http://schemas.openxmlformats.org/drawingml/2006/main" xmlns:r="http://schemas.openxmlformats.org/officeDocument/2006/relationships" xmlns:p="http://schemas.openxmlformats.org/presentationml/2006/main">
  <p:tag name="THINKCELLSHAPEDONOTDELETE" val="pNJxSpKOxVEWhwiWnS8cygQ"/>
</p:tagLst>
</file>

<file path=ppt/tags/tag15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55.xml><?xml version="1.0" encoding="utf-8"?>
<p:tagLst xmlns:a="http://schemas.openxmlformats.org/drawingml/2006/main" xmlns:r="http://schemas.openxmlformats.org/officeDocument/2006/relationships" xmlns:p="http://schemas.openxmlformats.org/presentationml/2006/main">
  <p:tag name="THINKCELLSHAPEDONOTDELETE" val="phrmJ.ZO3wka3uSJgLxdpYA"/>
</p:tagLst>
</file>

<file path=ppt/tags/tag156.xml><?xml version="1.0" encoding="utf-8"?>
<p:tagLst xmlns:a="http://schemas.openxmlformats.org/drawingml/2006/main" xmlns:r="http://schemas.openxmlformats.org/officeDocument/2006/relationships" xmlns:p="http://schemas.openxmlformats.org/presentationml/2006/main">
  <p:tag name="THINKCELLSHAPEDONOTDELETE" val="pxNG2Icw9OUqKg96O1GJJIw"/>
</p:tagLst>
</file>

<file path=ppt/tags/tag157.xml><?xml version="1.0" encoding="utf-8"?>
<p:tagLst xmlns:a="http://schemas.openxmlformats.org/drawingml/2006/main" xmlns:r="http://schemas.openxmlformats.org/officeDocument/2006/relationships" xmlns:p="http://schemas.openxmlformats.org/presentationml/2006/main">
  <p:tag name="THINKCELLSHAPEDONOTDELETE" val="pDSKGPOu36kW8KlPFFeCwOA"/>
</p:tagLst>
</file>

<file path=ppt/tags/tag158.xml><?xml version="1.0" encoding="utf-8"?>
<p:tagLst xmlns:a="http://schemas.openxmlformats.org/drawingml/2006/main" xmlns:r="http://schemas.openxmlformats.org/officeDocument/2006/relationships" xmlns:p="http://schemas.openxmlformats.org/presentationml/2006/main">
  <p:tag name="THINKCELLSHAPEDONOTDELETE" val="pYU9vivUnMkaI5H_9sjU6Hw"/>
</p:tagLst>
</file>

<file path=ppt/tags/tag159.xml><?xml version="1.0" encoding="utf-8"?>
<p:tagLst xmlns:a="http://schemas.openxmlformats.org/drawingml/2006/main" xmlns:r="http://schemas.openxmlformats.org/officeDocument/2006/relationships" xmlns:p="http://schemas.openxmlformats.org/presentationml/2006/main">
  <p:tag name="THINKCELLSHAPEDONOTDELETE" val="piTlKtnBns0m0MsfH0JfpsQ"/>
</p:tagLst>
</file>

<file path=ppt/tags/tag16.xml><?xml version="1.0" encoding="utf-8"?>
<p:tagLst xmlns:a="http://schemas.openxmlformats.org/drawingml/2006/main" xmlns:r="http://schemas.openxmlformats.org/officeDocument/2006/relationships" xmlns:p="http://schemas.openxmlformats.org/presentationml/2006/main">
  <p:tag name="THINKCELLSHAPEDONOTDELETE" val="pcNpQFtSuZ0u8QL_yGDTZhg"/>
</p:tagLst>
</file>

<file path=ppt/tags/tag160.xml><?xml version="1.0" encoding="utf-8"?>
<p:tagLst xmlns:a="http://schemas.openxmlformats.org/drawingml/2006/main" xmlns:r="http://schemas.openxmlformats.org/officeDocument/2006/relationships" xmlns:p="http://schemas.openxmlformats.org/presentationml/2006/main">
  <p:tag name="THINKCELLSHAPEDONOTDELETE" val="pW.2RGPo850WG6wamAkgGRw"/>
</p:tagLst>
</file>

<file path=ppt/tags/tag161.xml><?xml version="1.0" encoding="utf-8"?>
<p:tagLst xmlns:a="http://schemas.openxmlformats.org/drawingml/2006/main" xmlns:r="http://schemas.openxmlformats.org/officeDocument/2006/relationships" xmlns:p="http://schemas.openxmlformats.org/presentationml/2006/main">
  <p:tag name="THINKCELLSHAPEDONOTDELETE" val="pR9GIUrMcG0meQySSxEQwUQ"/>
</p:tagLst>
</file>

<file path=ppt/tags/tag162.xml><?xml version="1.0" encoding="utf-8"?>
<p:tagLst xmlns:a="http://schemas.openxmlformats.org/drawingml/2006/main" xmlns:r="http://schemas.openxmlformats.org/officeDocument/2006/relationships" xmlns:p="http://schemas.openxmlformats.org/presentationml/2006/main">
  <p:tag name="THINKCELLSHAPEDONOTDELETE" val="pI2S2B558JUqWCZIe1zgOxA"/>
</p:tagLst>
</file>

<file path=ppt/tags/tag163.xml><?xml version="1.0" encoding="utf-8"?>
<p:tagLst xmlns:a="http://schemas.openxmlformats.org/drawingml/2006/main" xmlns:r="http://schemas.openxmlformats.org/officeDocument/2006/relationships" xmlns:p="http://schemas.openxmlformats.org/presentationml/2006/main">
  <p:tag name="THINKCELLSHAPEDONOTDELETE" val="p2cmIVTba30mNEKQRKohjuw"/>
</p:tagLst>
</file>

<file path=ppt/tags/tag164.xml><?xml version="1.0" encoding="utf-8"?>
<p:tagLst xmlns:a="http://schemas.openxmlformats.org/drawingml/2006/main" xmlns:r="http://schemas.openxmlformats.org/officeDocument/2006/relationships" xmlns:p="http://schemas.openxmlformats.org/presentationml/2006/main">
  <p:tag name="THINKCELLSHAPEDONOTDELETE" val="p2HtKZ8ApBEqv4WNBQSDXFw"/>
</p:tagLst>
</file>

<file path=ppt/tags/tag16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66.xml><?xml version="1.0" encoding="utf-8"?>
<p:tagLst xmlns:a="http://schemas.openxmlformats.org/drawingml/2006/main" xmlns:r="http://schemas.openxmlformats.org/officeDocument/2006/relationships" xmlns:p="http://schemas.openxmlformats.org/presentationml/2006/main">
  <p:tag name="THINKCELLSHAPEDONOTDELETE" val="pD7Gku0fTnky_7kzrxt33Og"/>
</p:tagLst>
</file>

<file path=ppt/tags/tag167.xml><?xml version="1.0" encoding="utf-8"?>
<p:tagLst xmlns:a="http://schemas.openxmlformats.org/drawingml/2006/main" xmlns:r="http://schemas.openxmlformats.org/officeDocument/2006/relationships" xmlns:p="http://schemas.openxmlformats.org/presentationml/2006/main">
  <p:tag name="THINKCELLSHAPEDONOTDELETE" val="puJM1S6oGzkKaBLyTytcF3g"/>
</p:tagLst>
</file>

<file path=ppt/tags/tag168.xml><?xml version="1.0" encoding="utf-8"?>
<p:tagLst xmlns:a="http://schemas.openxmlformats.org/drawingml/2006/main" xmlns:r="http://schemas.openxmlformats.org/officeDocument/2006/relationships" xmlns:p="http://schemas.openxmlformats.org/presentationml/2006/main">
  <p:tag name="THINKCELLSHAPEDONOTDELETE" val="p61DO9GVHZUqG709x7gigtw"/>
</p:tagLst>
</file>

<file path=ppt/tags/tag169.xml><?xml version="1.0" encoding="utf-8"?>
<p:tagLst xmlns:a="http://schemas.openxmlformats.org/drawingml/2006/main" xmlns:r="http://schemas.openxmlformats.org/officeDocument/2006/relationships" xmlns:p="http://schemas.openxmlformats.org/presentationml/2006/main">
  <p:tag name="THINKCELLSHAPEDONOTDELETE" val="pmep7.ZhpS06BQroVOZkhwQ"/>
</p:tagLst>
</file>

<file path=ppt/tags/tag17.xml><?xml version="1.0" encoding="utf-8"?>
<p:tagLst xmlns:a="http://schemas.openxmlformats.org/drawingml/2006/main" xmlns:r="http://schemas.openxmlformats.org/officeDocument/2006/relationships" xmlns:p="http://schemas.openxmlformats.org/presentationml/2006/main">
  <p:tag name="THINKCELLSHAPEDONOTDELETE" val="pEB9I2fyMiEq4Dik4u6y6qQ"/>
</p:tagLst>
</file>

<file path=ppt/tags/tag170.xml><?xml version="1.0" encoding="utf-8"?>
<p:tagLst xmlns:a="http://schemas.openxmlformats.org/drawingml/2006/main" xmlns:r="http://schemas.openxmlformats.org/officeDocument/2006/relationships" xmlns:p="http://schemas.openxmlformats.org/presentationml/2006/main">
  <p:tag name="THINKCELLSHAPEDONOTDELETE" val="pT_xPywL1Yk6qI.STau..hw"/>
</p:tagLst>
</file>

<file path=ppt/tags/tag171.xml><?xml version="1.0" encoding="utf-8"?>
<p:tagLst xmlns:a="http://schemas.openxmlformats.org/drawingml/2006/main" xmlns:r="http://schemas.openxmlformats.org/officeDocument/2006/relationships" xmlns:p="http://schemas.openxmlformats.org/presentationml/2006/main">
  <p:tag name="THINKCELLSHAPEDONOTDELETE" val="pn4uDtWI_MkCU1tttMWbV_A"/>
</p:tagLst>
</file>

<file path=ppt/tags/tag172.xml><?xml version="1.0" encoding="utf-8"?>
<p:tagLst xmlns:a="http://schemas.openxmlformats.org/drawingml/2006/main" xmlns:r="http://schemas.openxmlformats.org/officeDocument/2006/relationships" xmlns:p="http://schemas.openxmlformats.org/presentationml/2006/main">
  <p:tag name="THINKCELLSHAPEDONOTDELETE" val="pus7DQkXt1kqgfqnvELcJcg"/>
</p:tagLst>
</file>

<file path=ppt/tags/tag173.xml><?xml version="1.0" encoding="utf-8"?>
<p:tagLst xmlns:a="http://schemas.openxmlformats.org/drawingml/2006/main" xmlns:r="http://schemas.openxmlformats.org/officeDocument/2006/relationships" xmlns:p="http://schemas.openxmlformats.org/presentationml/2006/main">
  <p:tag name="THINKCELLSHAPEDONOTDELETE" val="pqTDAZQQ9fESlhHjr9P871A"/>
</p:tagLst>
</file>

<file path=ppt/tags/tag174.xml><?xml version="1.0" encoding="utf-8"?>
<p:tagLst xmlns:a="http://schemas.openxmlformats.org/drawingml/2006/main" xmlns:r="http://schemas.openxmlformats.org/officeDocument/2006/relationships" xmlns:p="http://schemas.openxmlformats.org/presentationml/2006/main">
  <p:tag name="THINKCELLSHAPEDONOTDELETE" val="pAeto_1nLmUGCF40omwoVIg"/>
</p:tagLst>
</file>

<file path=ppt/tags/tag175.xml><?xml version="1.0" encoding="utf-8"?>
<p:tagLst xmlns:a="http://schemas.openxmlformats.org/drawingml/2006/main" xmlns:r="http://schemas.openxmlformats.org/officeDocument/2006/relationships" xmlns:p="http://schemas.openxmlformats.org/presentationml/2006/main">
  <p:tag name="THINKCELLSHAPEDONOTDELETE" val="pZoZvgydTdk28cISrDToSSg"/>
</p:tagLst>
</file>

<file path=ppt/tags/tag18.xml><?xml version="1.0" encoding="utf-8"?>
<p:tagLst xmlns:a="http://schemas.openxmlformats.org/drawingml/2006/main" xmlns:r="http://schemas.openxmlformats.org/officeDocument/2006/relationships" xmlns:p="http://schemas.openxmlformats.org/presentationml/2006/main">
  <p:tag name="THINKCELLSHAPEDONOTDELETE" val="p9..MrYdcDUWbUIGmtFd8tQ"/>
</p:tagLst>
</file>

<file path=ppt/tags/tag19.xml><?xml version="1.0" encoding="utf-8"?>
<p:tagLst xmlns:a="http://schemas.openxmlformats.org/drawingml/2006/main" xmlns:r="http://schemas.openxmlformats.org/officeDocument/2006/relationships" xmlns:p="http://schemas.openxmlformats.org/presentationml/2006/main">
  <p:tag name="THINKCELLSHAPEDONOTDELETE" val="pfehkGlynVkKd5tGNeSaIWA"/>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pSE1kMERjPUCy2EAVwqpt1w"/>
</p:tagLst>
</file>

<file path=ppt/tags/tag20.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21.xml><?xml version="1.0" encoding="utf-8"?>
<p:tagLst xmlns:a="http://schemas.openxmlformats.org/drawingml/2006/main" xmlns:r="http://schemas.openxmlformats.org/officeDocument/2006/relationships" xmlns:p="http://schemas.openxmlformats.org/presentationml/2006/main">
  <p:tag name="THINKCELLSHAPEDONOTDELETE" val="ptYM.kTBYqEe5dT4zroXZEQ"/>
</p:tagLst>
</file>

<file path=ppt/tags/tag2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3.xml><?xml version="1.0" encoding="utf-8"?>
<p:tagLst xmlns:a="http://schemas.openxmlformats.org/drawingml/2006/main" xmlns:r="http://schemas.openxmlformats.org/officeDocument/2006/relationships" xmlns:p="http://schemas.openxmlformats.org/presentationml/2006/main">
  <p:tag name="THINKCELLSHAPEDONOTDELETE" val="pOVEh8kdAa0.VX_RXQflJvw"/>
</p:tagLst>
</file>

<file path=ppt/tags/tag24.xml><?xml version="1.0" encoding="utf-8"?>
<p:tagLst xmlns:a="http://schemas.openxmlformats.org/drawingml/2006/main" xmlns:r="http://schemas.openxmlformats.org/officeDocument/2006/relationships" xmlns:p="http://schemas.openxmlformats.org/presentationml/2006/main">
  <p:tag name="THINKCELLSHAPEDONOTDELETE" val="pxQOAFJ9FiUOgCZ.OotdvaA"/>
</p:tagLst>
</file>

<file path=ppt/tags/tag25.xml><?xml version="1.0" encoding="utf-8"?>
<p:tagLst xmlns:a="http://schemas.openxmlformats.org/drawingml/2006/main" xmlns:r="http://schemas.openxmlformats.org/officeDocument/2006/relationships" xmlns:p="http://schemas.openxmlformats.org/presentationml/2006/main">
  <p:tag name="THINKCELLSHAPEDONOTDELETE" val="pxhcgBt29aECii58YApnsLA"/>
</p:tagLst>
</file>

<file path=ppt/tags/tag26.xml><?xml version="1.0" encoding="utf-8"?>
<p:tagLst xmlns:a="http://schemas.openxmlformats.org/drawingml/2006/main" xmlns:r="http://schemas.openxmlformats.org/officeDocument/2006/relationships" xmlns:p="http://schemas.openxmlformats.org/presentationml/2006/main">
  <p:tag name="THINKCELLSHAPEDONOTDELETE" val="psRg9qIlfe0SXnXRzpdW2PA"/>
</p:tagLst>
</file>

<file path=ppt/tags/tag27.xml><?xml version="1.0" encoding="utf-8"?>
<p:tagLst xmlns:a="http://schemas.openxmlformats.org/drawingml/2006/main" xmlns:r="http://schemas.openxmlformats.org/officeDocument/2006/relationships" xmlns:p="http://schemas.openxmlformats.org/presentationml/2006/main">
  <p:tag name="THINKCELLSHAPEDONOTDELETE" val="pCrCT7v20zU.bwJMk8dEV6Q"/>
</p:tagLst>
</file>

<file path=ppt/tags/tag28.xml><?xml version="1.0" encoding="utf-8"?>
<p:tagLst xmlns:a="http://schemas.openxmlformats.org/drawingml/2006/main" xmlns:r="http://schemas.openxmlformats.org/officeDocument/2006/relationships" xmlns:p="http://schemas.openxmlformats.org/presentationml/2006/main">
  <p:tag name="THINKCELLSHAPEDONOTDELETE" val="p5TGmJFD040.FCvRqckhHXg"/>
</p:tagLst>
</file>

<file path=ppt/tags/tag29.xml><?xml version="1.0" encoding="utf-8"?>
<p:tagLst xmlns:a="http://schemas.openxmlformats.org/drawingml/2006/main" xmlns:r="http://schemas.openxmlformats.org/officeDocument/2006/relationships" xmlns:p="http://schemas.openxmlformats.org/presentationml/2006/main">
  <p:tag name="THINKCELLSHAPEDONOTDELETE" val="p34rk_0yXZkiF7wJh5GS8Zw"/>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p6QDkO3QNIEySCqn1BmvrBg"/>
</p:tagLst>
</file>

<file path=ppt/tags/tag30.xml><?xml version="1.0" encoding="utf-8"?>
<p:tagLst xmlns:a="http://schemas.openxmlformats.org/drawingml/2006/main" xmlns:r="http://schemas.openxmlformats.org/officeDocument/2006/relationships" xmlns:p="http://schemas.openxmlformats.org/presentationml/2006/main">
  <p:tag name="THINKCELLSHAPEDONOTDELETE" val="p3WjUdf7XCEG3JaphIupUCQ"/>
</p:tagLst>
</file>

<file path=ppt/tags/tag31.xml><?xml version="1.0" encoding="utf-8"?>
<p:tagLst xmlns:a="http://schemas.openxmlformats.org/drawingml/2006/main" xmlns:r="http://schemas.openxmlformats.org/officeDocument/2006/relationships" xmlns:p="http://schemas.openxmlformats.org/presentationml/2006/main">
  <p:tag name="THINKCELLSHAPEDONOTDELETE" val="p1etuiRyYAEiSms_yWTAx2w"/>
</p:tagLst>
</file>

<file path=ppt/tags/tag32.xml><?xml version="1.0" encoding="utf-8"?>
<p:tagLst xmlns:a="http://schemas.openxmlformats.org/drawingml/2006/main" xmlns:r="http://schemas.openxmlformats.org/officeDocument/2006/relationships" xmlns:p="http://schemas.openxmlformats.org/presentationml/2006/main">
  <p:tag name="THINKCELLSHAPEDONOTDELETE" val="p7AKXG9VajU6fmGZWhtV4OA"/>
</p:tagLst>
</file>

<file path=ppt/tags/tag3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4.xml><?xml version="1.0" encoding="utf-8"?>
<p:tagLst xmlns:a="http://schemas.openxmlformats.org/drawingml/2006/main" xmlns:r="http://schemas.openxmlformats.org/officeDocument/2006/relationships" xmlns:p="http://schemas.openxmlformats.org/presentationml/2006/main">
  <p:tag name="THINKCELLSHAPEDONOTDELETE" val="pm0PEUX8smU.NubZrc_ABvw"/>
</p:tagLst>
</file>

<file path=ppt/tags/tag35.xml><?xml version="1.0" encoding="utf-8"?>
<p:tagLst xmlns:a="http://schemas.openxmlformats.org/drawingml/2006/main" xmlns:r="http://schemas.openxmlformats.org/officeDocument/2006/relationships" xmlns:p="http://schemas.openxmlformats.org/presentationml/2006/main">
  <p:tag name="THINKCELLSHAPEDONOTDELETE" val="pxQOAFJ9FiUOgCZ.OotdvaA"/>
</p:tagLst>
</file>

<file path=ppt/tags/tag36.xml><?xml version="1.0" encoding="utf-8"?>
<p:tagLst xmlns:a="http://schemas.openxmlformats.org/drawingml/2006/main" xmlns:r="http://schemas.openxmlformats.org/officeDocument/2006/relationships" xmlns:p="http://schemas.openxmlformats.org/presentationml/2006/main">
  <p:tag name="THINKCELLSHAPEDONOTDELETE" val="pvjXOAgERVkKaOANpN5k3Vw"/>
</p:tagLst>
</file>

<file path=ppt/tags/tag37.xml><?xml version="1.0" encoding="utf-8"?>
<p:tagLst xmlns:a="http://schemas.openxmlformats.org/drawingml/2006/main" xmlns:r="http://schemas.openxmlformats.org/officeDocument/2006/relationships" xmlns:p="http://schemas.openxmlformats.org/presentationml/2006/main">
  <p:tag name="THINKCELLSHAPEDONOTDELETE" val="piSViDGI1H0WU4ULMW5SOjQ"/>
</p:tagLst>
</file>

<file path=ppt/tags/tag38.xml><?xml version="1.0" encoding="utf-8"?>
<p:tagLst xmlns:a="http://schemas.openxmlformats.org/drawingml/2006/main" xmlns:r="http://schemas.openxmlformats.org/officeDocument/2006/relationships" xmlns:p="http://schemas.openxmlformats.org/presentationml/2006/main">
  <p:tag name="THINKCELLSHAPEDONOTDELETE" val="pVVspuZGrgU2gQ8wu8CCIgA"/>
</p:tagLst>
</file>

<file path=ppt/tags/tag39.xml><?xml version="1.0" encoding="utf-8"?>
<p:tagLst xmlns:a="http://schemas.openxmlformats.org/drawingml/2006/main" xmlns:r="http://schemas.openxmlformats.org/officeDocument/2006/relationships" xmlns:p="http://schemas.openxmlformats.org/presentationml/2006/main">
  <p:tag name="THINKCELLSHAPEDONOTDELETE" val="pLyXukXzymkepx4oMCSr.fw"/>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pxnfkF9qB0kiJU8B1SeI.Xw"/>
</p:tagLst>
</file>

<file path=ppt/tags/tag40.xml><?xml version="1.0" encoding="utf-8"?>
<p:tagLst xmlns:a="http://schemas.openxmlformats.org/drawingml/2006/main" xmlns:r="http://schemas.openxmlformats.org/officeDocument/2006/relationships" xmlns:p="http://schemas.openxmlformats.org/presentationml/2006/main">
  <p:tag name="THINKCELLSHAPEDONOTDELETE" val="pvLhuqz9zSE.7.JSh76gNKg"/>
</p:tagLst>
</file>

<file path=ppt/tags/tag41.xml><?xml version="1.0" encoding="utf-8"?>
<p:tagLst xmlns:a="http://schemas.openxmlformats.org/drawingml/2006/main" xmlns:r="http://schemas.openxmlformats.org/officeDocument/2006/relationships" xmlns:p="http://schemas.openxmlformats.org/presentationml/2006/main">
  <p:tag name="THINKCELLSHAPEDONOTDELETE" val="pQRZWjs1C_0GkUfbGsV54JA"/>
</p:tagLst>
</file>

<file path=ppt/tags/tag42.xml><?xml version="1.0" encoding="utf-8"?>
<p:tagLst xmlns:a="http://schemas.openxmlformats.org/drawingml/2006/main" xmlns:r="http://schemas.openxmlformats.org/officeDocument/2006/relationships" xmlns:p="http://schemas.openxmlformats.org/presentationml/2006/main">
  <p:tag name="THINKCELLSHAPEDONOTDELETE" val="p17OW3TPwP0mZQAdosvwyJQ"/>
</p:tagLst>
</file>

<file path=ppt/tags/tag43.xml><?xml version="1.0" encoding="utf-8"?>
<p:tagLst xmlns:a="http://schemas.openxmlformats.org/drawingml/2006/main" xmlns:r="http://schemas.openxmlformats.org/officeDocument/2006/relationships" xmlns:p="http://schemas.openxmlformats.org/presentationml/2006/main">
  <p:tag name="THINKCELLSHAPEDONOTDELETE" val="pesw0rbgtQUiS44e7URFuPg"/>
</p:tagLst>
</file>

<file path=ppt/tags/tag4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5.xml><?xml version="1.0" encoding="utf-8"?>
<p:tagLst xmlns:a="http://schemas.openxmlformats.org/drawingml/2006/main" xmlns:r="http://schemas.openxmlformats.org/officeDocument/2006/relationships" xmlns:p="http://schemas.openxmlformats.org/presentationml/2006/main">
  <p:tag name="THINKCELLSHAPEDONOTDELETE" val="pPl6p2KR.aUOd0ETijjtiNw"/>
</p:tagLst>
</file>

<file path=ppt/tags/tag46.xml><?xml version="1.0" encoding="utf-8"?>
<p:tagLst xmlns:a="http://schemas.openxmlformats.org/drawingml/2006/main" xmlns:r="http://schemas.openxmlformats.org/officeDocument/2006/relationships" xmlns:p="http://schemas.openxmlformats.org/presentationml/2006/main">
  <p:tag name="THINKCELLSHAPEDONOTDELETE" val="phKeDsMNAu0aWtcW1x0QIww"/>
</p:tagLst>
</file>

<file path=ppt/tags/tag47.xml><?xml version="1.0" encoding="utf-8"?>
<p:tagLst xmlns:a="http://schemas.openxmlformats.org/drawingml/2006/main" xmlns:r="http://schemas.openxmlformats.org/officeDocument/2006/relationships" xmlns:p="http://schemas.openxmlformats.org/presentationml/2006/main">
  <p:tag name="THINKCELLSHAPEDONOTDELETE" val="pkP0EoX9_LESrheoNXq9M5A"/>
</p:tagLst>
</file>

<file path=ppt/tags/tag48.xml><?xml version="1.0" encoding="utf-8"?>
<p:tagLst xmlns:a="http://schemas.openxmlformats.org/drawingml/2006/main" xmlns:r="http://schemas.openxmlformats.org/officeDocument/2006/relationships" xmlns:p="http://schemas.openxmlformats.org/presentationml/2006/main">
  <p:tag name="THINKCELLSHAPEDONOTDELETE" val="paATm904fLUanCN.QABGCXA"/>
</p:tagLst>
</file>

<file path=ppt/tags/tag49.xml><?xml version="1.0" encoding="utf-8"?>
<p:tagLst xmlns:a="http://schemas.openxmlformats.org/drawingml/2006/main" xmlns:r="http://schemas.openxmlformats.org/officeDocument/2006/relationships" xmlns:p="http://schemas.openxmlformats.org/presentationml/2006/main">
  <p:tag name="THINKCELLSHAPEDONOTDELETE" val="pt1gIB7ZxkUeSJU_SYf_FWg"/>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pBF4iHLiL0EiGpoQkKy8Rgg"/>
</p:tagLst>
</file>

<file path=ppt/tags/tag50.xml><?xml version="1.0" encoding="utf-8"?>
<p:tagLst xmlns:a="http://schemas.openxmlformats.org/drawingml/2006/main" xmlns:r="http://schemas.openxmlformats.org/officeDocument/2006/relationships" xmlns:p="http://schemas.openxmlformats.org/presentationml/2006/main">
  <p:tag name="THINKCELLSHAPEDONOTDELETE" val="pRYM15oG4Ik6ywkkAq.OtlQ"/>
</p:tagLst>
</file>

<file path=ppt/tags/tag51.xml><?xml version="1.0" encoding="utf-8"?>
<p:tagLst xmlns:a="http://schemas.openxmlformats.org/drawingml/2006/main" xmlns:r="http://schemas.openxmlformats.org/officeDocument/2006/relationships" xmlns:p="http://schemas.openxmlformats.org/presentationml/2006/main">
  <p:tag name="THINKCELLSHAPEDONOTDELETE" val="pE6BAqtEkxEyW.ZofRsDpfQ"/>
</p:tagLst>
</file>

<file path=ppt/tags/tag52.xml><?xml version="1.0" encoding="utf-8"?>
<p:tagLst xmlns:a="http://schemas.openxmlformats.org/drawingml/2006/main" xmlns:r="http://schemas.openxmlformats.org/officeDocument/2006/relationships" xmlns:p="http://schemas.openxmlformats.org/presentationml/2006/main">
  <p:tag name="THINKCELLSHAPEDONOTDELETE" val="pngUQs3wa_E6zdLKKlk89zQ"/>
</p:tagLst>
</file>

<file path=ppt/tags/tag53.xml><?xml version="1.0" encoding="utf-8"?>
<p:tagLst xmlns:a="http://schemas.openxmlformats.org/drawingml/2006/main" xmlns:r="http://schemas.openxmlformats.org/officeDocument/2006/relationships" xmlns:p="http://schemas.openxmlformats.org/presentationml/2006/main">
  <p:tag name="THINKCELLSHAPEDONOTDELETE" val="plPiz5C3HC0iaqOwTvFS3aQ"/>
</p:tagLst>
</file>

<file path=ppt/tags/tag54.xml><?xml version="1.0" encoding="utf-8"?>
<p:tagLst xmlns:a="http://schemas.openxmlformats.org/drawingml/2006/main" xmlns:r="http://schemas.openxmlformats.org/officeDocument/2006/relationships" xmlns:p="http://schemas.openxmlformats.org/presentationml/2006/main">
  <p:tag name="THINKCELLSHAPEDONOTDELETE" val="pv1mOGbLuZEW_d5YPaOaIZg"/>
</p:tagLst>
</file>

<file path=ppt/tags/tag5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6.xml><?xml version="1.0" encoding="utf-8"?>
<p:tagLst xmlns:a="http://schemas.openxmlformats.org/drawingml/2006/main" xmlns:r="http://schemas.openxmlformats.org/officeDocument/2006/relationships" xmlns:p="http://schemas.openxmlformats.org/presentationml/2006/main">
  <p:tag name="THINKCELLSHAPEDONOTDELETE" val="pZH2XfOXZ4EucZNg_D9Z34Q"/>
</p:tagLst>
</file>

<file path=ppt/tags/tag57.xml><?xml version="1.0" encoding="utf-8"?>
<p:tagLst xmlns:a="http://schemas.openxmlformats.org/drawingml/2006/main" xmlns:r="http://schemas.openxmlformats.org/officeDocument/2006/relationships" xmlns:p="http://schemas.openxmlformats.org/presentationml/2006/main">
  <p:tag name="THINKCELLSHAPEDONOTDELETE" val="pLNgRcUvXv0OQOxF.pFR6qg"/>
</p:tagLst>
</file>

<file path=ppt/tags/tag58.xml><?xml version="1.0" encoding="utf-8"?>
<p:tagLst xmlns:a="http://schemas.openxmlformats.org/drawingml/2006/main" xmlns:r="http://schemas.openxmlformats.org/officeDocument/2006/relationships" xmlns:p="http://schemas.openxmlformats.org/presentationml/2006/main">
  <p:tag name="THINKCELLSHAPEDONOTDELETE" val="pGWWx7xByu0OQDGgXYMG2nw"/>
</p:tagLst>
</file>

<file path=ppt/tags/tag59.xml><?xml version="1.0" encoding="utf-8"?>
<p:tagLst xmlns:a="http://schemas.openxmlformats.org/drawingml/2006/main" xmlns:r="http://schemas.openxmlformats.org/officeDocument/2006/relationships" xmlns:p="http://schemas.openxmlformats.org/presentationml/2006/main">
  <p:tag name="THINKCELLSHAPEDONOTDELETE" val="pGAv5pTmtI0KMrbC8.fWeNA"/>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p_C3XGVOG_kWQPpzNBMlURQ"/>
</p:tagLst>
</file>

<file path=ppt/tags/tag60.xml><?xml version="1.0" encoding="utf-8"?>
<p:tagLst xmlns:a="http://schemas.openxmlformats.org/drawingml/2006/main" xmlns:r="http://schemas.openxmlformats.org/officeDocument/2006/relationships" xmlns:p="http://schemas.openxmlformats.org/presentationml/2006/main">
  <p:tag name="THINKCELLSHAPEDONOTDELETE" val="plLN.I2tgkkWHy6E.qn__LQ"/>
</p:tagLst>
</file>

<file path=ppt/tags/tag61.xml><?xml version="1.0" encoding="utf-8"?>
<p:tagLst xmlns:a="http://schemas.openxmlformats.org/drawingml/2006/main" xmlns:r="http://schemas.openxmlformats.org/officeDocument/2006/relationships" xmlns:p="http://schemas.openxmlformats.org/presentationml/2006/main">
  <p:tag name="THINKCELLSHAPEDONOTDELETE" val="pjZkZ5w3G2EODPiMaN8gyow"/>
</p:tagLst>
</file>

<file path=ppt/tags/tag62.xml><?xml version="1.0" encoding="utf-8"?>
<p:tagLst xmlns:a="http://schemas.openxmlformats.org/drawingml/2006/main" xmlns:r="http://schemas.openxmlformats.org/officeDocument/2006/relationships" xmlns:p="http://schemas.openxmlformats.org/presentationml/2006/main">
  <p:tag name="THINKCELLSHAPEDONOTDELETE" val="pGXVhLhNyqUGETh0y5ScS3w"/>
</p:tagLst>
</file>

<file path=ppt/tags/tag63.xml><?xml version="1.0" encoding="utf-8"?>
<p:tagLst xmlns:a="http://schemas.openxmlformats.org/drawingml/2006/main" xmlns:r="http://schemas.openxmlformats.org/officeDocument/2006/relationships" xmlns:p="http://schemas.openxmlformats.org/presentationml/2006/main">
  <p:tag name="THINKCELLSHAPEDONOTDELETE" val="pt.1fT8LA9k26HL7toVmeUw"/>
</p:tagLst>
</file>

<file path=ppt/tags/tag64.xml><?xml version="1.0" encoding="utf-8"?>
<p:tagLst xmlns:a="http://schemas.openxmlformats.org/drawingml/2006/main" xmlns:r="http://schemas.openxmlformats.org/officeDocument/2006/relationships" xmlns:p="http://schemas.openxmlformats.org/presentationml/2006/main">
  <p:tag name="THINKCELLSHAPEDONOTDELETE" val="p5cxlp7Q98Euga2vql36c3w"/>
</p:tagLst>
</file>

<file path=ppt/tags/tag65.xml><?xml version="1.0" encoding="utf-8"?>
<p:tagLst xmlns:a="http://schemas.openxmlformats.org/drawingml/2006/main" xmlns:r="http://schemas.openxmlformats.org/officeDocument/2006/relationships" xmlns:p="http://schemas.openxmlformats.org/presentationml/2006/main">
  <p:tag name="THINKCELLSHAPEDONOTDELETE" val="pitFNV8t9jUWP5jMNh09pug"/>
</p:tagLst>
</file>

<file path=ppt/tags/tag6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7.xml><?xml version="1.0" encoding="utf-8"?>
<p:tagLst xmlns:a="http://schemas.openxmlformats.org/drawingml/2006/main" xmlns:r="http://schemas.openxmlformats.org/officeDocument/2006/relationships" xmlns:p="http://schemas.openxmlformats.org/presentationml/2006/main">
  <p:tag name="THINKCELLSHAPEDONOTDELETE" val="pP_hCTMrUgEGLXLaknXtkEA"/>
</p:tagLst>
</file>

<file path=ppt/tags/tag68.xml><?xml version="1.0" encoding="utf-8"?>
<p:tagLst xmlns:a="http://schemas.openxmlformats.org/drawingml/2006/main" xmlns:r="http://schemas.openxmlformats.org/officeDocument/2006/relationships" xmlns:p="http://schemas.openxmlformats.org/presentationml/2006/main">
  <p:tag name="THINKCELLSHAPEDONOTDELETE" val="p.Ufx87iFyk.BZm3nTzZcig"/>
</p:tagLst>
</file>

<file path=ppt/tags/tag69.xml><?xml version="1.0" encoding="utf-8"?>
<p:tagLst xmlns:a="http://schemas.openxmlformats.org/drawingml/2006/main" xmlns:r="http://schemas.openxmlformats.org/officeDocument/2006/relationships" xmlns:p="http://schemas.openxmlformats.org/presentationml/2006/main">
  <p:tag name="THINKCELLSHAPEDONOTDELETE" val="p4xCSws6aG0yRM2r6OHnqXg"/>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pC6LIkiO2nUqDHNZVXFVvCw"/>
</p:tagLst>
</file>

<file path=ppt/tags/tag70.xml><?xml version="1.0" encoding="utf-8"?>
<p:tagLst xmlns:a="http://schemas.openxmlformats.org/drawingml/2006/main" xmlns:r="http://schemas.openxmlformats.org/officeDocument/2006/relationships" xmlns:p="http://schemas.openxmlformats.org/presentationml/2006/main">
  <p:tag name="THINKCELLSHAPEDONOTDELETE" val="pFlGHSK_rB0eiUJn_9sAqsg"/>
</p:tagLst>
</file>

<file path=ppt/tags/tag71.xml><?xml version="1.0" encoding="utf-8"?>
<p:tagLst xmlns:a="http://schemas.openxmlformats.org/drawingml/2006/main" xmlns:r="http://schemas.openxmlformats.org/officeDocument/2006/relationships" xmlns:p="http://schemas.openxmlformats.org/presentationml/2006/main">
  <p:tag name="THINKCELLSHAPEDONOTDELETE" val="pMqKafJyJmk6nlr.er1eClw"/>
</p:tagLst>
</file>

<file path=ppt/tags/tag72.xml><?xml version="1.0" encoding="utf-8"?>
<p:tagLst xmlns:a="http://schemas.openxmlformats.org/drawingml/2006/main" xmlns:r="http://schemas.openxmlformats.org/officeDocument/2006/relationships" xmlns:p="http://schemas.openxmlformats.org/presentationml/2006/main">
  <p:tag name="THINKCELLSHAPEDONOTDELETE" val="pf4_tKquQaUe55VvG1uQ27A"/>
</p:tagLst>
</file>

<file path=ppt/tags/tag73.xml><?xml version="1.0" encoding="utf-8"?>
<p:tagLst xmlns:a="http://schemas.openxmlformats.org/drawingml/2006/main" xmlns:r="http://schemas.openxmlformats.org/officeDocument/2006/relationships" xmlns:p="http://schemas.openxmlformats.org/presentationml/2006/main">
  <p:tag name="THINKCELLSHAPEDONOTDELETE" val="pS0USpCMppUePKiTtRF111Q"/>
</p:tagLst>
</file>

<file path=ppt/tags/tag74.xml><?xml version="1.0" encoding="utf-8"?>
<p:tagLst xmlns:a="http://schemas.openxmlformats.org/drawingml/2006/main" xmlns:r="http://schemas.openxmlformats.org/officeDocument/2006/relationships" xmlns:p="http://schemas.openxmlformats.org/presentationml/2006/main">
  <p:tag name="THINKCELLSHAPEDONOTDELETE" val="pi12JIzQcNESLCrgwB7UB7w"/>
</p:tagLst>
</file>

<file path=ppt/tags/tag75.xml><?xml version="1.0" encoding="utf-8"?>
<p:tagLst xmlns:a="http://schemas.openxmlformats.org/drawingml/2006/main" xmlns:r="http://schemas.openxmlformats.org/officeDocument/2006/relationships" xmlns:p="http://schemas.openxmlformats.org/presentationml/2006/main">
  <p:tag name="THINKCELLSHAPEDONOTDELETE" val="pILH5UkQZikGqWbG2.R9crQ"/>
</p:tagLst>
</file>

<file path=ppt/tags/tag76.xml><?xml version="1.0" encoding="utf-8"?>
<p:tagLst xmlns:a="http://schemas.openxmlformats.org/drawingml/2006/main" xmlns:r="http://schemas.openxmlformats.org/officeDocument/2006/relationships" xmlns:p="http://schemas.openxmlformats.org/presentationml/2006/main">
  <p:tag name="THINKCELLSHAPEDONOTDELETE" val="p_zMn6roxR0Cdw9RRfi4bpQ"/>
</p:tagLst>
</file>

<file path=ppt/tags/tag7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8.xml><?xml version="1.0" encoding="utf-8"?>
<p:tagLst xmlns:a="http://schemas.openxmlformats.org/drawingml/2006/main" xmlns:r="http://schemas.openxmlformats.org/officeDocument/2006/relationships" xmlns:p="http://schemas.openxmlformats.org/presentationml/2006/main">
  <p:tag name="THINKCELLSHAPEDONOTDELETE" val="p2Jbd.gsKyEiRK9O1azGODQ"/>
</p:tagLst>
</file>

<file path=ppt/tags/tag79.xml><?xml version="1.0" encoding="utf-8"?>
<p:tagLst xmlns:a="http://schemas.openxmlformats.org/drawingml/2006/main" xmlns:r="http://schemas.openxmlformats.org/officeDocument/2006/relationships" xmlns:p="http://schemas.openxmlformats.org/presentationml/2006/main">
  <p:tag name="THINKCELLSHAPEDONOTDELETE" val="p.5b_8SEEZUCZDLEER71GvA"/>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pf9nQoPCXvk65v_h3vuQyqA"/>
</p:tagLst>
</file>

<file path=ppt/tags/tag80.xml><?xml version="1.0" encoding="utf-8"?>
<p:tagLst xmlns:a="http://schemas.openxmlformats.org/drawingml/2006/main" xmlns:r="http://schemas.openxmlformats.org/officeDocument/2006/relationships" xmlns:p="http://schemas.openxmlformats.org/presentationml/2006/main">
  <p:tag name="THINKCELLSHAPEDONOTDELETE" val="pwGA2huw8Dk2TskkzZA7a9g"/>
</p:tagLst>
</file>

<file path=ppt/tags/tag81.xml><?xml version="1.0" encoding="utf-8"?>
<p:tagLst xmlns:a="http://schemas.openxmlformats.org/drawingml/2006/main" xmlns:r="http://schemas.openxmlformats.org/officeDocument/2006/relationships" xmlns:p="http://schemas.openxmlformats.org/presentationml/2006/main">
  <p:tag name="THINKCELLSHAPEDONOTDELETE" val="pxNWSfIKt40O3rbsfbd3zPQ"/>
</p:tagLst>
</file>

<file path=ppt/tags/tag82.xml><?xml version="1.0" encoding="utf-8"?>
<p:tagLst xmlns:a="http://schemas.openxmlformats.org/drawingml/2006/main" xmlns:r="http://schemas.openxmlformats.org/officeDocument/2006/relationships" xmlns:p="http://schemas.openxmlformats.org/presentationml/2006/main">
  <p:tag name="THINKCELLSHAPEDONOTDELETE" val="pP5Uw2Ep0O0iqceSUAuF0Ig"/>
</p:tagLst>
</file>

<file path=ppt/tags/tag83.xml><?xml version="1.0" encoding="utf-8"?>
<p:tagLst xmlns:a="http://schemas.openxmlformats.org/drawingml/2006/main" xmlns:r="http://schemas.openxmlformats.org/officeDocument/2006/relationships" xmlns:p="http://schemas.openxmlformats.org/presentationml/2006/main">
  <p:tag name="THINKCELLSHAPEDONOTDELETE" val="ppzEPPs5D50uegLwHE5H4Iw"/>
</p:tagLst>
</file>

<file path=ppt/tags/tag84.xml><?xml version="1.0" encoding="utf-8"?>
<p:tagLst xmlns:a="http://schemas.openxmlformats.org/drawingml/2006/main" xmlns:r="http://schemas.openxmlformats.org/officeDocument/2006/relationships" xmlns:p="http://schemas.openxmlformats.org/presentationml/2006/main">
  <p:tag name="THINKCELLSHAPEDONOTDELETE" val="pqkd4aakVk0ebMgLzNjF4.g"/>
</p:tagLst>
</file>

<file path=ppt/tags/tag85.xml><?xml version="1.0" encoding="utf-8"?>
<p:tagLst xmlns:a="http://schemas.openxmlformats.org/drawingml/2006/main" xmlns:r="http://schemas.openxmlformats.org/officeDocument/2006/relationships" xmlns:p="http://schemas.openxmlformats.org/presentationml/2006/main">
  <p:tag name="THINKCELLSHAPEDONOTDELETE" val="prGBKTwXp5kKZ1t7U22qSPg"/>
</p:tagLst>
</file>

<file path=ppt/tags/tag86.xml><?xml version="1.0" encoding="utf-8"?>
<p:tagLst xmlns:a="http://schemas.openxmlformats.org/drawingml/2006/main" xmlns:r="http://schemas.openxmlformats.org/officeDocument/2006/relationships" xmlns:p="http://schemas.openxmlformats.org/presentationml/2006/main">
  <p:tag name="THINKCELLSHAPEDONOTDELETE" val="pvMh8tQ8cVEOgwPp7hFMGsQ"/>
</p:tagLst>
</file>

<file path=ppt/tags/tag87.xml><?xml version="1.0" encoding="utf-8"?>
<p:tagLst xmlns:a="http://schemas.openxmlformats.org/drawingml/2006/main" xmlns:r="http://schemas.openxmlformats.org/officeDocument/2006/relationships" xmlns:p="http://schemas.openxmlformats.org/presentationml/2006/main">
  <p:tag name="THINKCELLSHAPEDONOTDELETE" val="peUEhm8jEhkW4Mk3Rog1vEg"/>
</p:tagLst>
</file>

<file path=ppt/tags/tag8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9.xml><?xml version="1.0" encoding="utf-8"?>
<p:tagLst xmlns:a="http://schemas.openxmlformats.org/drawingml/2006/main" xmlns:r="http://schemas.openxmlformats.org/officeDocument/2006/relationships" xmlns:p="http://schemas.openxmlformats.org/presentationml/2006/main">
  <p:tag name="THINKCELLSHAPEDONOTDELETE" val="p8v_yfHJ7KEqFIpBaRAzvuA"/>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p_PmsR02GhEqyZqYCGdzQbA"/>
</p:tagLst>
</file>

<file path=ppt/tags/tag90.xml><?xml version="1.0" encoding="utf-8"?>
<p:tagLst xmlns:a="http://schemas.openxmlformats.org/drawingml/2006/main" xmlns:r="http://schemas.openxmlformats.org/officeDocument/2006/relationships" xmlns:p="http://schemas.openxmlformats.org/presentationml/2006/main">
  <p:tag name="THINKCELLSHAPEDONOTDELETE" val="p3L0jrkjad0qw32Vlcmk9sw"/>
</p:tagLst>
</file>

<file path=ppt/tags/tag91.xml><?xml version="1.0" encoding="utf-8"?>
<p:tagLst xmlns:a="http://schemas.openxmlformats.org/drawingml/2006/main" xmlns:r="http://schemas.openxmlformats.org/officeDocument/2006/relationships" xmlns:p="http://schemas.openxmlformats.org/presentationml/2006/main">
  <p:tag name="THINKCELLSHAPEDONOTDELETE" val="pAoxYG5YVTESBQCbfNzxkDA"/>
</p:tagLst>
</file>

<file path=ppt/tags/tag92.xml><?xml version="1.0" encoding="utf-8"?>
<p:tagLst xmlns:a="http://schemas.openxmlformats.org/drawingml/2006/main" xmlns:r="http://schemas.openxmlformats.org/officeDocument/2006/relationships" xmlns:p="http://schemas.openxmlformats.org/presentationml/2006/main">
  <p:tag name="THINKCELLSHAPEDONOTDELETE" val="pAVUGgH3vJEykCOvy3qkpzA"/>
</p:tagLst>
</file>

<file path=ppt/tags/tag93.xml><?xml version="1.0" encoding="utf-8"?>
<p:tagLst xmlns:a="http://schemas.openxmlformats.org/drawingml/2006/main" xmlns:r="http://schemas.openxmlformats.org/officeDocument/2006/relationships" xmlns:p="http://schemas.openxmlformats.org/presentationml/2006/main">
  <p:tag name="THINKCELLSHAPEDONOTDELETE" val="pUfOTkIAKeU29JoHCKBUUgw"/>
</p:tagLst>
</file>

<file path=ppt/tags/tag94.xml><?xml version="1.0" encoding="utf-8"?>
<p:tagLst xmlns:a="http://schemas.openxmlformats.org/drawingml/2006/main" xmlns:r="http://schemas.openxmlformats.org/officeDocument/2006/relationships" xmlns:p="http://schemas.openxmlformats.org/presentationml/2006/main">
  <p:tag name="THINKCELLSHAPEDONOTDELETE" val="pgwcaILNViEutNA82iVOyFg"/>
</p:tagLst>
</file>

<file path=ppt/tags/tag95.xml><?xml version="1.0" encoding="utf-8"?>
<p:tagLst xmlns:a="http://schemas.openxmlformats.org/drawingml/2006/main" xmlns:r="http://schemas.openxmlformats.org/officeDocument/2006/relationships" xmlns:p="http://schemas.openxmlformats.org/presentationml/2006/main">
  <p:tag name="THINKCELLSHAPEDONOTDELETE" val="pu0mb4lkhRkKWWD7feTXmFQ"/>
</p:tagLst>
</file>

<file path=ppt/tags/tag96.xml><?xml version="1.0" encoding="utf-8"?>
<p:tagLst xmlns:a="http://schemas.openxmlformats.org/drawingml/2006/main" xmlns:r="http://schemas.openxmlformats.org/officeDocument/2006/relationships" xmlns:p="http://schemas.openxmlformats.org/presentationml/2006/main">
  <p:tag name="THINKCELLSHAPEDONOTDELETE" val="pSN5829Cn2EWft3nKtV2vIA"/>
</p:tagLst>
</file>

<file path=ppt/tags/tag97.xml><?xml version="1.0" encoding="utf-8"?>
<p:tagLst xmlns:a="http://schemas.openxmlformats.org/drawingml/2006/main" xmlns:r="http://schemas.openxmlformats.org/officeDocument/2006/relationships" xmlns:p="http://schemas.openxmlformats.org/presentationml/2006/main">
  <p:tag name="THINKCELLSHAPEDONOTDELETE" val="pBqMXBx0wr0C3znGlIGqAag"/>
</p:tagLst>
</file>

<file path=ppt/tags/tag98.xml><?xml version="1.0" encoding="utf-8"?>
<p:tagLst xmlns:a="http://schemas.openxmlformats.org/drawingml/2006/main" xmlns:r="http://schemas.openxmlformats.org/officeDocument/2006/relationships" xmlns:p="http://schemas.openxmlformats.org/presentationml/2006/main">
  <p:tag name="THINKCELLSHAPEDONOTDELETE" val="pDRDEPxlkxkaWZKNHg8LtvA"/>
</p:tagLst>
</file>

<file path=ppt/tags/tag9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A000120140530A99PPBG">
  <a:themeElements>
    <a:clrScheme name="自定义 94">
      <a:dk1>
        <a:srgbClr val="5F5F5F"/>
      </a:dk1>
      <a:lt1>
        <a:sysClr val="window" lastClr="FFFFFF"/>
      </a:lt1>
      <a:dk2>
        <a:srgbClr val="4D4D4D"/>
      </a:dk2>
      <a:lt2>
        <a:srgbClr val="E5DEDB"/>
      </a:lt2>
      <a:accent1>
        <a:srgbClr val="FFCA08"/>
      </a:accent1>
      <a:accent2>
        <a:srgbClr val="F8931D"/>
      </a:accent2>
      <a:accent3>
        <a:srgbClr val="CE8D3E"/>
      </a:accent3>
      <a:accent4>
        <a:srgbClr val="EC7016"/>
      </a:accent4>
      <a:accent5>
        <a:srgbClr val="E64823"/>
      </a:accent5>
      <a:accent6>
        <a:srgbClr val="2998E3"/>
      </a:accent6>
      <a:hlink>
        <a:srgbClr val="9C6A6A"/>
      </a:hlink>
      <a:folHlink>
        <a:srgbClr val="7F723D"/>
      </a:folHlink>
    </a:clrScheme>
    <a:fontScheme name="微软雅黑">
      <a:majorFont>
        <a:latin typeface="Arial"/>
        <a:ea typeface="微软雅黑"/>
        <a:cs typeface=""/>
      </a:majorFont>
      <a:minorFont>
        <a:latin typeface="Arial"/>
        <a:ea typeface="微软雅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spAutoFit/>
      </a:bodyPr>
      <a:lstStyle>
        <a:defPPr>
          <a:lnSpc>
            <a:spcPct val="130000"/>
          </a:lnSpc>
          <a:defRPr sz="1400" dirty="0" smtClean="0">
            <a:latin typeface="Arial" panose="020B0604020202020204" pitchFamily="34" charset="0"/>
            <a:ea typeface="微软雅黑" panose="020B0503020204020204" pitchFamily="34" charset="-122"/>
          </a:defRPr>
        </a:defPPr>
      </a:lstStyle>
    </a:txDef>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1_A000120140530A99PPBG">
  <a:themeElements>
    <a:clrScheme name="自定义 94">
      <a:dk1>
        <a:srgbClr val="5F5F5F"/>
      </a:dk1>
      <a:lt1>
        <a:sysClr val="window" lastClr="FFFFFF"/>
      </a:lt1>
      <a:dk2>
        <a:srgbClr val="4D4D4D"/>
      </a:dk2>
      <a:lt2>
        <a:srgbClr val="E5DEDB"/>
      </a:lt2>
      <a:accent1>
        <a:srgbClr val="FFCA08"/>
      </a:accent1>
      <a:accent2>
        <a:srgbClr val="F8931D"/>
      </a:accent2>
      <a:accent3>
        <a:srgbClr val="CE8D3E"/>
      </a:accent3>
      <a:accent4>
        <a:srgbClr val="EC7016"/>
      </a:accent4>
      <a:accent5>
        <a:srgbClr val="E64823"/>
      </a:accent5>
      <a:accent6>
        <a:srgbClr val="2998E3"/>
      </a:accent6>
      <a:hlink>
        <a:srgbClr val="9C6A6A"/>
      </a:hlink>
      <a:folHlink>
        <a:srgbClr val="7F723D"/>
      </a:folHlink>
    </a:clrScheme>
    <a:fontScheme name="微软雅黑">
      <a:majorFont>
        <a:latin typeface="Arial"/>
        <a:ea typeface="微软雅黑"/>
        <a:cs typeface=""/>
      </a:majorFont>
      <a:minorFont>
        <a:latin typeface="Arial"/>
        <a:ea typeface="微软雅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spAutoFit/>
      </a:bodyPr>
      <a:lstStyle>
        <a:defPPr>
          <a:lnSpc>
            <a:spcPct val="130000"/>
          </a:lnSpc>
          <a:defRPr sz="1400" dirty="0" smtClean="0">
            <a:latin typeface="Arial" panose="020B0604020202020204" pitchFamily="34" charset="0"/>
            <a:ea typeface="微软雅黑" panose="020B0503020204020204" pitchFamily="34" charset="-122"/>
          </a:defRPr>
        </a:defPPr>
      </a:lstStyle>
    </a:txDef>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2_A000120140530A99PPBG">
  <a:themeElements>
    <a:clrScheme name="自定义 94">
      <a:dk1>
        <a:srgbClr val="5F5F5F"/>
      </a:dk1>
      <a:lt1>
        <a:sysClr val="window" lastClr="FFFFFF"/>
      </a:lt1>
      <a:dk2>
        <a:srgbClr val="4D4D4D"/>
      </a:dk2>
      <a:lt2>
        <a:srgbClr val="E5DEDB"/>
      </a:lt2>
      <a:accent1>
        <a:srgbClr val="FFCA08"/>
      </a:accent1>
      <a:accent2>
        <a:srgbClr val="F8931D"/>
      </a:accent2>
      <a:accent3>
        <a:srgbClr val="CE8D3E"/>
      </a:accent3>
      <a:accent4>
        <a:srgbClr val="EC7016"/>
      </a:accent4>
      <a:accent5>
        <a:srgbClr val="E64823"/>
      </a:accent5>
      <a:accent6>
        <a:srgbClr val="2998E3"/>
      </a:accent6>
      <a:hlink>
        <a:srgbClr val="9C6A6A"/>
      </a:hlink>
      <a:folHlink>
        <a:srgbClr val="7F723D"/>
      </a:folHlink>
    </a:clrScheme>
    <a:fontScheme name="微软雅黑">
      <a:majorFont>
        <a:latin typeface="Arial"/>
        <a:ea typeface="微软雅黑"/>
        <a:cs typeface=""/>
      </a:majorFont>
      <a:minorFont>
        <a:latin typeface="Arial"/>
        <a:ea typeface="微软雅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spAutoFit/>
      </a:bodyPr>
      <a:lstStyle>
        <a:defPPr>
          <a:lnSpc>
            <a:spcPct val="130000"/>
          </a:lnSpc>
          <a:defRPr sz="1400" dirty="0" smtClean="0">
            <a:latin typeface="Arial" panose="020B0604020202020204" pitchFamily="34" charset="0"/>
            <a:ea typeface="微软雅黑" panose="020B0503020204020204" pitchFamily="34" charset="-122"/>
          </a:defRPr>
        </a:defPPr>
      </a:lstStyle>
    </a:txDef>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4.xml><?xml version="1.0" encoding="utf-8"?>
<a:theme xmlns:a="http://schemas.openxmlformats.org/drawingml/2006/main" name="3_A000120140530A99PPBG">
  <a:themeElements>
    <a:clrScheme name="自定义 94">
      <a:dk1>
        <a:srgbClr val="5F5F5F"/>
      </a:dk1>
      <a:lt1>
        <a:sysClr val="window" lastClr="FFFFFF"/>
      </a:lt1>
      <a:dk2>
        <a:srgbClr val="4D4D4D"/>
      </a:dk2>
      <a:lt2>
        <a:srgbClr val="E5DEDB"/>
      </a:lt2>
      <a:accent1>
        <a:srgbClr val="FFCA08"/>
      </a:accent1>
      <a:accent2>
        <a:srgbClr val="F8931D"/>
      </a:accent2>
      <a:accent3>
        <a:srgbClr val="CE8D3E"/>
      </a:accent3>
      <a:accent4>
        <a:srgbClr val="EC7016"/>
      </a:accent4>
      <a:accent5>
        <a:srgbClr val="E64823"/>
      </a:accent5>
      <a:accent6>
        <a:srgbClr val="2998E3"/>
      </a:accent6>
      <a:hlink>
        <a:srgbClr val="9C6A6A"/>
      </a:hlink>
      <a:folHlink>
        <a:srgbClr val="7F723D"/>
      </a:folHlink>
    </a:clrScheme>
    <a:fontScheme name="微软雅黑">
      <a:majorFont>
        <a:latin typeface="Arial"/>
        <a:ea typeface="微软雅黑"/>
        <a:cs typeface=""/>
      </a:majorFont>
      <a:minorFont>
        <a:latin typeface="Arial"/>
        <a:ea typeface="微软雅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spAutoFit/>
      </a:bodyPr>
      <a:lstStyle>
        <a:defPPr>
          <a:lnSpc>
            <a:spcPct val="130000"/>
          </a:lnSpc>
          <a:defRPr sz="1400" dirty="0" smtClean="0">
            <a:latin typeface="Arial" panose="020B0604020202020204" pitchFamily="34" charset="0"/>
            <a:ea typeface="微软雅黑" panose="020B0503020204020204" pitchFamily="34" charset="-122"/>
          </a:defRPr>
        </a:defPPr>
      </a:lstStyle>
    </a:txDef>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5.xml><?xml version="1.0" encoding="utf-8"?>
<a:theme xmlns:a="http://schemas.openxmlformats.org/drawingml/2006/main" name="4_A000120140530A99PPBG">
  <a:themeElements>
    <a:clrScheme name="自定义 94">
      <a:dk1>
        <a:srgbClr val="5F5F5F"/>
      </a:dk1>
      <a:lt1>
        <a:sysClr val="window" lastClr="FFFFFF"/>
      </a:lt1>
      <a:dk2>
        <a:srgbClr val="4D4D4D"/>
      </a:dk2>
      <a:lt2>
        <a:srgbClr val="E5DEDB"/>
      </a:lt2>
      <a:accent1>
        <a:srgbClr val="FFCA08"/>
      </a:accent1>
      <a:accent2>
        <a:srgbClr val="F8931D"/>
      </a:accent2>
      <a:accent3>
        <a:srgbClr val="CE8D3E"/>
      </a:accent3>
      <a:accent4>
        <a:srgbClr val="EC7016"/>
      </a:accent4>
      <a:accent5>
        <a:srgbClr val="E64823"/>
      </a:accent5>
      <a:accent6>
        <a:srgbClr val="2998E3"/>
      </a:accent6>
      <a:hlink>
        <a:srgbClr val="9C6A6A"/>
      </a:hlink>
      <a:folHlink>
        <a:srgbClr val="7F723D"/>
      </a:folHlink>
    </a:clrScheme>
    <a:fontScheme name="微软雅黑">
      <a:majorFont>
        <a:latin typeface="Arial"/>
        <a:ea typeface="微软雅黑"/>
        <a:cs typeface=""/>
      </a:majorFont>
      <a:minorFont>
        <a:latin typeface="Arial"/>
        <a:ea typeface="微软雅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spAutoFit/>
      </a:bodyPr>
      <a:lstStyle>
        <a:defPPr>
          <a:lnSpc>
            <a:spcPct val="130000"/>
          </a:lnSpc>
          <a:defRPr sz="1400" dirty="0" smtClean="0">
            <a:latin typeface="Arial" panose="020B0604020202020204" pitchFamily="34" charset="0"/>
            <a:ea typeface="微软雅黑" panose="020B0503020204020204" pitchFamily="34" charset="-122"/>
          </a:defRPr>
        </a:defPPr>
      </a:lstStyle>
    </a:txDef>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A000120140929A77PPBG</Template>
  <TotalTime>28496</TotalTime>
  <Words>5361</Words>
  <Application>Microsoft Office PowerPoint</Application>
  <PresentationFormat>全屏显示(4:3)</PresentationFormat>
  <Paragraphs>1188</Paragraphs>
  <Slides>40</Slides>
  <Notes>16</Notes>
  <HiddenSlides>0</HiddenSlides>
  <MMClips>0</MMClips>
  <ScaleCrop>false</ScaleCrop>
  <HeadingPairs>
    <vt:vector size="6" baseType="variant">
      <vt:variant>
        <vt:lpstr>主题</vt:lpstr>
      </vt:variant>
      <vt:variant>
        <vt:i4>5</vt:i4>
      </vt:variant>
      <vt:variant>
        <vt:lpstr>嵌入 OLE 服务器</vt:lpstr>
      </vt:variant>
      <vt:variant>
        <vt:i4>1</vt:i4>
      </vt:variant>
      <vt:variant>
        <vt:lpstr>幻灯片标题</vt:lpstr>
      </vt:variant>
      <vt:variant>
        <vt:i4>40</vt:i4>
      </vt:variant>
    </vt:vector>
  </HeadingPairs>
  <TitlesOfParts>
    <vt:vector size="46" baseType="lpstr">
      <vt:lpstr>A000120140530A99PPBG</vt:lpstr>
      <vt:lpstr>1_A000120140530A99PPBG</vt:lpstr>
      <vt:lpstr>2_A000120140530A99PPBG</vt:lpstr>
      <vt:lpstr>3_A000120140530A99PPBG</vt:lpstr>
      <vt:lpstr>4_A000120140530A99PPBG</vt:lpstr>
      <vt:lpstr>think-cell Slide</vt:lpstr>
      <vt:lpstr>PowerPoint 演示文稿</vt:lpstr>
      <vt:lpstr>目录</vt:lpstr>
      <vt:lpstr>PowerPoint 演示文稿</vt:lpstr>
      <vt:lpstr>GAIN·指数介绍</vt:lpstr>
      <vt:lpstr>GAIN·指数研究信息</vt:lpstr>
      <vt:lpstr>GAIN·价格变化指数定义及计算实例</vt:lpstr>
      <vt:lpstr>PowerPoint 演示文稿</vt:lpstr>
      <vt:lpstr>PowerPoint 演示文稿</vt:lpstr>
      <vt:lpstr>PowerPoint 演示文稿</vt:lpstr>
      <vt:lpstr>指数解读</vt:lpstr>
      <vt:lpstr>2016 GAIN·整体终端优惠指数—6月</vt:lpstr>
      <vt:lpstr>指数解读</vt:lpstr>
      <vt:lpstr>PowerPoint 演示文稿</vt:lpstr>
      <vt:lpstr>2016 GAIN· A00级价格变化指数—6月</vt:lpstr>
      <vt:lpstr>2016 GAIN· A00级终端优惠指数—6月</vt:lpstr>
      <vt:lpstr>A00级别重点车型经销商利润：QQ、奔奔迷你</vt:lpstr>
      <vt:lpstr>A00级别重点车型经销商利润：F0、奥拓</vt:lpstr>
      <vt:lpstr>2016 GAIN· A0级价格变化指数—6月</vt:lpstr>
      <vt:lpstr>2016 GAIN· A0级终端优惠指数—6月</vt:lpstr>
      <vt:lpstr>A0级别重点车型经销商利润：POLO、赛欧3</vt:lpstr>
      <vt:lpstr>A0级别重点车型经销商利润：瑞纳、锋范</vt:lpstr>
      <vt:lpstr>2016 GAIN· A级价格变化指数—6月</vt:lpstr>
      <vt:lpstr>2016 GAIN· A级终端优惠指数—6月</vt:lpstr>
      <vt:lpstr>A级别重点车型经销商利润：凯越、朗逸</vt:lpstr>
      <vt:lpstr>A级别重点车型经销商利润：科鲁兹、捷达</vt:lpstr>
      <vt:lpstr>2016 GAIN· B级价格变化指数—6月</vt:lpstr>
      <vt:lpstr>2016 GAIN· B级终端优惠指数—6月</vt:lpstr>
      <vt:lpstr>B级别重点车型经销商利润率：帕萨特、雅阁</vt:lpstr>
      <vt:lpstr>B级别重点车型经销商利润率：天籁、凯美瑞</vt:lpstr>
      <vt:lpstr>2016 GAIN· C级价格变化指数—6月</vt:lpstr>
      <vt:lpstr>2016 GAIN· C级终端优惠指数—6月</vt:lpstr>
      <vt:lpstr>2016 GAIN· MPV级价格变化指数—6月</vt:lpstr>
      <vt:lpstr>2016 GAIN· MPV终端优惠指数—6月</vt:lpstr>
      <vt:lpstr>2016 GAIN· SUV级价格变化指数—6月</vt:lpstr>
      <vt:lpstr>2016 GAIN· SUV终端优惠指数—6月</vt:lpstr>
      <vt:lpstr>2016 GAIN·城市价格变化指数—6月上海</vt:lpstr>
      <vt:lpstr>2016 GAIN·城市终端优惠指数—6月上海</vt:lpstr>
      <vt:lpstr>2016 GAIN·城市价格变化指数—6月北京</vt:lpstr>
      <vt:lpstr>2016 GAIN·城市终端优惠指数—6月北京</vt:lpstr>
      <vt:lpstr>Thank you !</vt:lpstr>
    </vt:vector>
  </TitlesOfParts>
  <Company>锐普PPT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SHUHUA</dc:creator>
  <cp:lastModifiedBy>Sky123.Org</cp:lastModifiedBy>
  <cp:revision>3363</cp:revision>
  <cp:lastPrinted>2015-01-04T13:47:55Z</cp:lastPrinted>
  <dcterms:created xsi:type="dcterms:W3CDTF">2010-12-01T03:37:10Z</dcterms:created>
  <dcterms:modified xsi:type="dcterms:W3CDTF">2016-07-07T09:34:03Z</dcterms:modified>
</cp:coreProperties>
</file>