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4"/>
  </p:notesMasterIdLst>
  <p:handoutMasterIdLst>
    <p:handoutMasterId r:id="rId15"/>
  </p:handoutMasterIdLst>
  <p:sldIdLst>
    <p:sldId id="261" r:id="rId2"/>
    <p:sldId id="680" r:id="rId3"/>
    <p:sldId id="710" r:id="rId4"/>
    <p:sldId id="682" r:id="rId5"/>
    <p:sldId id="686" r:id="rId6"/>
    <p:sldId id="713" r:id="rId7"/>
    <p:sldId id="714" r:id="rId8"/>
    <p:sldId id="703" r:id="rId9"/>
    <p:sldId id="715" r:id="rId10"/>
    <p:sldId id="706" r:id="rId11"/>
    <p:sldId id="716" r:id="rId12"/>
    <p:sldId id="357" r:id="rId13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8FF"/>
    <a:srgbClr val="92D050"/>
    <a:srgbClr val="D9D9D9"/>
    <a:srgbClr val="003366"/>
    <a:srgbClr val="DBEEF4"/>
    <a:srgbClr val="A6A6A6"/>
    <a:srgbClr val="006384"/>
    <a:srgbClr val="0070C0"/>
    <a:srgbClr val="0080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>
        <p:scale>
          <a:sx n="70" d="100"/>
          <a:sy n="70" d="100"/>
        </p:scale>
        <p:origin x="1140" y="588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pos="3120"/>
        <p:guide pos="260"/>
        <p:guide pos="5977"/>
        <p:guide orient="horz" pos="1142"/>
        <p:guide orient="horz" pos="2269"/>
        <p:guide orient="horz" pos="629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5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3536275538759558E-2"/>
          <c:y val="8.0480269965325715E-2"/>
          <c:w val="0.84146466442293244"/>
          <c:h val="0.828088936195642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383971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1770466496"/>
        <c:axId val="-1770464864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Sheet1!$C$2:$C$9</c:f>
              <c:numCache>
                <c:formatCode>0.00%</c:formatCode>
                <c:ptCount val="8"/>
                <c:pt idx="0">
                  <c:v>3.0000000000000002E-2</c:v>
                </c:pt>
                <c:pt idx="1">
                  <c:v>0.93</c:v>
                </c:pt>
                <c:pt idx="2">
                  <c:v>0.30100000000000016</c:v>
                </c:pt>
                <c:pt idx="3">
                  <c:v>8.8000000000000037E-2</c:v>
                </c:pt>
                <c:pt idx="4">
                  <c:v>7.3000000000000009E-2</c:v>
                </c:pt>
                <c:pt idx="5">
                  <c:v>0.21600000000000005</c:v>
                </c:pt>
                <c:pt idx="6">
                  <c:v>-0.24200000000000005</c:v>
                </c:pt>
                <c:pt idx="7">
                  <c:v>-0.12300000000000003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70465408"/>
        <c:axId val="-1770465952"/>
      </c:lineChart>
      <c:catAx>
        <c:axId val="-177046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-1770464864"/>
        <c:crosses val="autoZero"/>
        <c:auto val="1"/>
        <c:lblAlgn val="ctr"/>
        <c:lblOffset val="100"/>
        <c:noMultiLvlLbl val="0"/>
      </c:catAx>
      <c:valAx>
        <c:axId val="-17704648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70466496"/>
        <c:crosses val="autoZero"/>
        <c:crossBetween val="between"/>
      </c:valAx>
      <c:valAx>
        <c:axId val="-177046595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70465408"/>
        <c:crosses val="max"/>
        <c:crossBetween val="between"/>
      </c:valAx>
      <c:catAx>
        <c:axId val="-1770465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70465952"/>
        <c:crosses val="autoZero"/>
        <c:auto val="1"/>
        <c:lblAlgn val="ctr"/>
        <c:lblOffset val="100"/>
        <c:noMultiLvlLbl val="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086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6808260318088243E-2"/>
          <c:y val="9.065782125481929E-2"/>
          <c:w val="0.87468306266769391"/>
          <c:h val="0.751528799114738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-0.12731152204836416</c:v>
                </c:pt>
                <c:pt idx="1">
                  <c:v>-8.3653846153846287E-2</c:v>
                </c:pt>
                <c:pt idx="2">
                  <c:v>-1.4197823000473564E-3</c:v>
                </c:pt>
                <c:pt idx="3">
                  <c:v>7.1225071225071712E-3</c:v>
                </c:pt>
                <c:pt idx="4">
                  <c:v>0.23230088495575218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0A85FF"/>
              </a:solidFill>
            </a:ln>
          </c:spPr>
          <c:marker>
            <c:symbol val="square"/>
            <c:size val="5"/>
            <c:spPr>
              <a:solidFill>
                <a:srgbClr val="0A85FF"/>
              </a:solidFill>
              <a:ln>
                <a:solidFill>
                  <a:srgbClr val="0A85FF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0.27872634979233957</c:v>
                </c:pt>
                <c:pt idx="1">
                  <c:v>7.2098475967174794E-2</c:v>
                </c:pt>
                <c:pt idx="2">
                  <c:v>-2.2933333333333378E-2</c:v>
                </c:pt>
                <c:pt idx="3">
                  <c:v>6.5545641729581439E-2</c:v>
                </c:pt>
                <c:pt idx="4">
                  <c:v>3.9460703715883411E-3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-0.16008220097299114</c:v>
                </c:pt>
                <c:pt idx="1">
                  <c:v>-0.34592434736281319</c:v>
                </c:pt>
                <c:pt idx="2">
                  <c:v>-0.36222441795837723</c:v>
                </c:pt>
                <c:pt idx="3">
                  <c:v>-0.36209464879110809</c:v>
                </c:pt>
                <c:pt idx="4">
                  <c:v>-0.43172106039405533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5CADFF"/>
              </a:solidFill>
            </a:ln>
          </c:spPr>
          <c:marker>
            <c:symbol val="circle"/>
            <c:size val="5"/>
            <c:spPr>
              <a:solidFill>
                <a:srgbClr val="5CADFF"/>
              </a:solidFill>
              <a:ln>
                <a:solidFill>
                  <a:srgbClr val="5CADFF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-4.1766271255243403E-2</c:v>
                </c:pt>
                <c:pt idx="1">
                  <c:v>-4.5379642540245964E-2</c:v>
                </c:pt>
                <c:pt idx="2">
                  <c:v>4.8365494320154814E-2</c:v>
                </c:pt>
                <c:pt idx="3">
                  <c:v>2.3746701846965694E-2</c:v>
                </c:pt>
                <c:pt idx="4">
                  <c:v>1.4955469668963115E-2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595959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0.18417014747250884</c:v>
                </c:pt>
                <c:pt idx="1">
                  <c:v>-8.7856541100012116E-3</c:v>
                </c:pt>
                <c:pt idx="2">
                  <c:v>9.3999052255201929E-2</c:v>
                </c:pt>
                <c:pt idx="3">
                  <c:v>4.5522496021603888E-2</c:v>
                </c:pt>
                <c:pt idx="4">
                  <c:v>1.8217936915548179E-2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3366"/>
              </a:solidFill>
            </a:ln>
          </c:spPr>
          <c:marker>
            <c:symbol val="triangle"/>
            <c:size val="5"/>
            <c:spPr>
              <a:solidFill>
                <a:srgbClr val="00264D"/>
              </a:solidFill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-2.819616821303772E-2</c:v>
                </c:pt>
                <c:pt idx="1">
                  <c:v>-0.23761423761423767</c:v>
                </c:pt>
                <c:pt idx="2">
                  <c:v>-0.19169960474308295</c:v>
                </c:pt>
                <c:pt idx="3">
                  <c:v>-0.21353717174207873</c:v>
                </c:pt>
                <c:pt idx="4">
                  <c:v>-5.5947580645161275E-2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641243328"/>
        <c:axId val="-1641242240"/>
      </c:lineChart>
      <c:catAx>
        <c:axId val="-1641243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-1641242240"/>
        <c:crossesAt val="0"/>
        <c:auto val="1"/>
        <c:lblAlgn val="ctr"/>
        <c:lblOffset val="100"/>
        <c:noMultiLvlLbl val="0"/>
      </c:catAx>
      <c:valAx>
        <c:axId val="-1641242240"/>
        <c:scaling>
          <c:orientation val="minMax"/>
          <c:max val="0.30000000000000032"/>
          <c:min val="-0.30000000000000032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-1641243328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11237875762222305"/>
          <c:y val="0.88584621601687408"/>
          <c:w val="0.8593164960952826"/>
          <c:h val="8.0432226351821123E-2"/>
        </c:manualLayout>
      </c:layout>
      <c:overlay val="0"/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679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0.0%</c:formatCode>
                <c:ptCount val="6"/>
                <c:pt idx="0">
                  <c:v>0.2555874731494428</c:v>
                </c:pt>
                <c:pt idx="1">
                  <c:v>0.29321786805117678</c:v>
                </c:pt>
                <c:pt idx="2">
                  <c:v>0.30530043978729776</c:v>
                </c:pt>
                <c:pt idx="3">
                  <c:v>0.31971364620776471</c:v>
                </c:pt>
                <c:pt idx="4">
                  <c:v>0.32076784429171828</c:v>
                </c:pt>
                <c:pt idx="5">
                  <c:v>0.24575425444882196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2.4151295077681937E-2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4.2061195337622342E-2</c:v>
                </c:pt>
                <c:pt idx="5">
                  <c:v>4.1839523292853446E-2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Sheet1!$D$2:$D$7</c:f>
              <c:numCache>
                <c:formatCode>0.0%</c:formatCode>
                <c:ptCount val="6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1.714240987784774E-2</c:v>
                </c:pt>
                <c:pt idx="3">
                  <c:v>1.5352599238589868E-2</c:v>
                </c:pt>
                <c:pt idx="4">
                  <c:v>1.4975964099431013E-2</c:v>
                </c:pt>
                <c:pt idx="5">
                  <c:v>2.1395540444098887E-2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Sheet1!$E$2:$E$7</c:f>
              <c:numCache>
                <c:formatCode>0.0%</c:formatCode>
                <c:ptCount val="6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0.27696228787233951</c:v>
                </c:pt>
                <c:pt idx="3">
                  <c:v>0.26746971507158412</c:v>
                </c:pt>
                <c:pt idx="4">
                  <c:v>0.23358851320941776</c:v>
                </c:pt>
                <c:pt idx="5">
                  <c:v>0.26783445218713181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Sheet1!$F$2:$F$7</c:f>
              <c:numCache>
                <c:formatCode>0.0%</c:formatCode>
                <c:ptCount val="6"/>
                <c:pt idx="0">
                  <c:v>0.27999306715764843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0.28903306322387645</c:v>
                </c:pt>
                <c:pt idx="5">
                  <c:v>0.32557194993878713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Sheet1!$G$2:$G$7</c:f>
              <c:numCache>
                <c:formatCode>0.0%</c:formatCode>
                <c:ptCount val="6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0.10518672862302599</c:v>
                </c:pt>
                <c:pt idx="4">
                  <c:v>9.9573419837934329E-2</c:v>
                </c:pt>
                <c:pt idx="5">
                  <c:v>9.7604279688306872E-2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-1641238432"/>
        <c:axId val="-1641236256"/>
      </c:barChart>
      <c:catAx>
        <c:axId val="-1641238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-1641236256"/>
        <c:crosses val="autoZero"/>
        <c:auto val="1"/>
        <c:lblAlgn val="ctr"/>
        <c:lblOffset val="100"/>
        <c:noMultiLvlLbl val="0"/>
      </c:catAx>
      <c:valAx>
        <c:axId val="-164123625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1641238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41"/>
          <c:y val="3.4663557435655315E-2"/>
          <c:w val="7.3011552761098455E-2"/>
          <c:h val="0.72697919577555725"/>
        </c:manualLayout>
      </c:layout>
      <c:overlay val="0"/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919066976275701E-2"/>
          <c:y val="1.9515522685752029E-2"/>
          <c:w val="0.94158657655580835"/>
          <c:h val="0.854805510670491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86797</c:v>
                </c:pt>
                <c:pt idx="1">
                  <c:v>53200</c:v>
                </c:pt>
                <c:pt idx="2">
                  <c:v>89250</c:v>
                </c:pt>
                <c:pt idx="3">
                  <c:v>89936</c:v>
                </c:pt>
                <c:pt idx="4">
                  <c:v>107813</c:v>
                </c:pt>
                <c:pt idx="5">
                  <c:v>99607</c:v>
                </c:pt>
                <c:pt idx="6">
                  <c:v>110221</c:v>
                </c:pt>
                <c:pt idx="7">
                  <c:v>102996</c:v>
                </c:pt>
                <c:pt idx="8">
                  <c:v>95307</c:v>
                </c:pt>
                <c:pt idx="9">
                  <c:v>102626</c:v>
                </c:pt>
                <c:pt idx="10">
                  <c:v>115649</c:v>
                </c:pt>
                <c:pt idx="11">
                  <c:v>117719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0"/>
                  <c:y val="-2.5938827258643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8549276200913605E-2"/>
                  <c:y val="-9.7270602219914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1640822234399081E-2"/>
                  <c:y val="-5.944245911669897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5457730167427909E-2"/>
                  <c:y val="2.2696473851313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190098435312564E-2"/>
                  <c:y val="-1.6211767036652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915460334855809E-2"/>
                  <c:y val="1.6211767036652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70469216"/>
        <c:axId val="-1770462688"/>
      </c:lineChart>
      <c:catAx>
        <c:axId val="-1770469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-1770462688"/>
        <c:crosses val="autoZero"/>
        <c:auto val="1"/>
        <c:lblAlgn val="ctr"/>
        <c:lblOffset val="100"/>
        <c:noMultiLvlLbl val="0"/>
      </c:catAx>
      <c:valAx>
        <c:axId val="-1770462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1770469216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11329299068617001"/>
          <c:y val="0.76148967501917453"/>
          <c:w val="0.79323076923076807"/>
          <c:h val="6.288429546979403E-2"/>
        </c:manualLayout>
      </c:layout>
      <c:overlay val="0"/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365031650039918E-2"/>
          <c:y val="3.4334188799652582E-2"/>
          <c:w val="0.93708303726423692"/>
          <c:h val="0.8761876487629188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dLbls>
            <c:dLbl>
              <c:idx val="1"/>
              <c:layout>
                <c:manualLayout>
                  <c:x val="-3.784677931060218E-2"/>
                  <c:y val="-4.2658720930833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1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81349</c:v>
                </c:pt>
                <c:pt idx="1">
                  <c:v>60149</c:v>
                </c:pt>
                <c:pt idx="2">
                  <c:v>90223</c:v>
                </c:pt>
                <c:pt idx="3">
                  <c:v>76023</c:v>
                </c:pt>
                <c:pt idx="4">
                  <c:v>77268</c:v>
                </c:pt>
                <c:pt idx="5">
                  <c:v>79267</c:v>
                </c:pt>
                <c:pt idx="6">
                  <c:v>63751</c:v>
                </c:pt>
                <c:pt idx="7">
                  <c:v>68363</c:v>
                </c:pt>
                <c:pt idx="8">
                  <c:v>81527</c:v>
                </c:pt>
                <c:pt idx="9">
                  <c:v>78917</c:v>
                </c:pt>
                <c:pt idx="10">
                  <c:v>78863</c:v>
                </c:pt>
                <c:pt idx="11">
                  <c:v>84174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5138711724240856E-2"/>
                  <c:y val="4.5940161002436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5096460414235724E-2"/>
                  <c:y val="3.28144007160251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5138713528812664E-2"/>
                  <c:y val="-2.95329606444234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66352</c:v>
                </c:pt>
                <c:pt idx="4">
                  <c:v>66378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70474656"/>
        <c:axId val="-1770473568"/>
      </c:lineChart>
      <c:catAx>
        <c:axId val="-1770474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-1770473568"/>
        <c:crosses val="autoZero"/>
        <c:auto val="1"/>
        <c:lblAlgn val="ctr"/>
        <c:lblOffset val="100"/>
        <c:noMultiLvlLbl val="0"/>
      </c:catAx>
      <c:valAx>
        <c:axId val="-1770473568"/>
        <c:scaling>
          <c:orientation val="minMax"/>
          <c:max val="100000"/>
          <c:min val="40000"/>
        </c:scaling>
        <c:delete val="1"/>
        <c:axPos val="l"/>
        <c:numFmt formatCode="General" sourceLinked="1"/>
        <c:majorTickMark val="out"/>
        <c:minorTickMark val="none"/>
        <c:tickLblPos val="none"/>
        <c:crossAx val="-1770474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988209923628177"/>
          <c:y val="0.70525743543314678"/>
          <c:w val="0.26816737788811157"/>
          <c:h val="0.14099443653798485"/>
        </c:manualLayout>
      </c:layout>
      <c:overlay val="0"/>
      <c:txPr>
        <a:bodyPr/>
        <a:lstStyle/>
        <a:p>
          <a:pPr>
            <a:defRPr sz="1200" b="1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076923076923092E-2"/>
          <c:y val="9.3238023856892713E-2"/>
          <c:w val="0.95769230769230773"/>
          <c:h val="0.7900728364130058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2012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2.4924652922504729</c:v>
                </c:pt>
                <c:pt idx="1">
                  <c:v>2.5535410735598796</c:v>
                </c:pt>
                <c:pt idx="2">
                  <c:v>2.4087558427873303</c:v>
                </c:pt>
                <c:pt idx="3">
                  <c:v>2.4049542348663837</c:v>
                </c:pt>
                <c:pt idx="4">
                  <c:v>2.7657197094285371</c:v>
                </c:pt>
                <c:pt idx="5">
                  <c:v>3.2272940393544784</c:v>
                </c:pt>
                <c:pt idx="6">
                  <c:v>3.4795737944221141</c:v>
                </c:pt>
                <c:pt idx="7">
                  <c:v>3.8567992503123709</c:v>
                </c:pt>
                <c:pt idx="8">
                  <c:v>3.8554586629503627</c:v>
                </c:pt>
                <c:pt idx="9">
                  <c:v>3.8456290779365054</c:v>
                </c:pt>
                <c:pt idx="10">
                  <c:v>3.8191207461347472</c:v>
                </c:pt>
                <c:pt idx="11">
                  <c:v>3.3680188359239378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3.2043862539214159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3.3011984233367389</c:v>
                </c:pt>
                <c:pt idx="8">
                  <c:v>3.1532922838929478</c:v>
                </c:pt>
                <c:pt idx="9">
                  <c:v>3.216968618154743</c:v>
                </c:pt>
                <c:pt idx="10">
                  <c:v>3.1173139689360521</c:v>
                </c:pt>
                <c:pt idx="11">
                  <c:v>2.8610233363761908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2.9310841792234972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3.7356086935239112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4.3797927698595567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5.1645361243776007</c:v>
                </c:pt>
                <c:pt idx="4">
                  <c:v>4.7655077044646399</c:v>
                </c:pt>
                <c:pt idx="5">
                  <c:v>4.7572042783217556</c:v>
                </c:pt>
                <c:pt idx="6">
                  <c:v>5.177540928034456</c:v>
                </c:pt>
                <c:pt idx="7">
                  <c:v>4.9555092680474235</c:v>
                </c:pt>
                <c:pt idx="8">
                  <c:v>4.9353699560101703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3.8771499112937216</c:v>
                </c:pt>
                <c:pt idx="1">
                  <c:v>4.2898470714492092</c:v>
                </c:pt>
                <c:pt idx="2">
                  <c:v>4.3327825924309495</c:v>
                </c:pt>
                <c:pt idx="3">
                  <c:v>4.8974399088156071</c:v>
                </c:pt>
                <c:pt idx="4">
                  <c:v>4.3599999999999985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70472480"/>
        <c:axId val="-1770462144"/>
      </c:lineChart>
      <c:catAx>
        <c:axId val="-17704724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0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70462144"/>
        <c:crosses val="autoZero"/>
        <c:auto val="1"/>
        <c:lblAlgn val="ctr"/>
        <c:lblOffset val="100"/>
        <c:noMultiLvlLbl val="0"/>
      </c:catAx>
      <c:valAx>
        <c:axId val="-177046214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7047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696"/>
          <c:y val="0.74705367001104128"/>
          <c:w val="0.8"/>
          <c:h val="6.98083899682478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3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141192</c:v>
                </c:pt>
                <c:pt idx="1">
                  <c:v>12062</c:v>
                </c:pt>
                <c:pt idx="2">
                  <c:v>231758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143294</c:v>
                </c:pt>
                <c:pt idx="1">
                  <c:v>10925</c:v>
                </c:pt>
                <c:pt idx="2">
                  <c:v>190479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986454912"/>
        <c:axId val="-19864592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9.0586145648312744E-2"/>
                  <c:y val="1.7307690997297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2971380855769247E-2"/>
                  <c:y val="-7.4999994321623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628774422735403E-2"/>
                  <c:y val="-4.9038457825677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1.4887529038472468E-2</c:v>
                </c:pt>
                <c:pt idx="1">
                  <c:v>-9.4262974631072832E-2</c:v>
                </c:pt>
                <c:pt idx="2">
                  <c:v>-0.1781125139153773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86465792"/>
        <c:axId val="-1986456544"/>
      </c:lineChart>
      <c:catAx>
        <c:axId val="-1986454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-1986459264"/>
        <c:crosses val="autoZero"/>
        <c:auto val="1"/>
        <c:lblAlgn val="ctr"/>
        <c:lblOffset val="100"/>
        <c:noMultiLvlLbl val="0"/>
      </c:catAx>
      <c:valAx>
        <c:axId val="-19864592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-1986454912"/>
        <c:crosses val="autoZero"/>
        <c:crossBetween val="between"/>
      </c:valAx>
      <c:valAx>
        <c:axId val="-198645654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-1986465792"/>
        <c:crosses val="max"/>
        <c:crossBetween val="between"/>
      </c:valAx>
      <c:catAx>
        <c:axId val="-1986465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8645654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4444036999202536"/>
          <c:y val="2.9163791714568112E-3"/>
          <c:w val="0.30380106571936266"/>
          <c:h val="9.1810713824143339E-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29567879484044E-2"/>
          <c:y val="3.0439297678028596E-2"/>
          <c:w val="0.90937645810029344"/>
          <c:h val="0.939121404643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strRef>
              <c:f>Sheet1!$A$2:$A$11</c:f>
              <c:strCache>
                <c:ptCount val="10"/>
                <c:pt idx="0">
                  <c:v>JEEP</c:v>
                </c:pt>
                <c:pt idx="1">
                  <c:v>捷豹</c:v>
                </c:pt>
                <c:pt idx="2">
                  <c:v>斯巴鲁</c:v>
                </c:pt>
                <c:pt idx="3">
                  <c:v>雷克萨斯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保时捷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6977</c:v>
                </c:pt>
                <c:pt idx="1">
                  <c:v>1716</c:v>
                </c:pt>
                <c:pt idx="2">
                  <c:v>857</c:v>
                </c:pt>
                <c:pt idx="3">
                  <c:v>4657</c:v>
                </c:pt>
                <c:pt idx="4">
                  <c:v>3871</c:v>
                </c:pt>
                <c:pt idx="5">
                  <c:v>6617</c:v>
                </c:pt>
                <c:pt idx="6">
                  <c:v>5608</c:v>
                </c:pt>
                <c:pt idx="7">
                  <c:v>5815</c:v>
                </c:pt>
                <c:pt idx="8">
                  <c:v>11683</c:v>
                </c:pt>
                <c:pt idx="9">
                  <c:v>15203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Sheet1!$A$2:$A$11</c:f>
              <c:strCache>
                <c:ptCount val="10"/>
                <c:pt idx="0">
                  <c:v>JEEP</c:v>
                </c:pt>
                <c:pt idx="1">
                  <c:v>捷豹</c:v>
                </c:pt>
                <c:pt idx="2">
                  <c:v>斯巴鲁</c:v>
                </c:pt>
                <c:pt idx="3">
                  <c:v>雷克萨斯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保时捷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2236</c:v>
                </c:pt>
                <c:pt idx="1">
                  <c:v>2314</c:v>
                </c:pt>
                <c:pt idx="2">
                  <c:v>2960</c:v>
                </c:pt>
                <c:pt idx="3">
                  <c:v>3120</c:v>
                </c:pt>
                <c:pt idx="4">
                  <c:v>3324</c:v>
                </c:pt>
                <c:pt idx="5">
                  <c:v>5181</c:v>
                </c:pt>
                <c:pt idx="6">
                  <c:v>5199</c:v>
                </c:pt>
                <c:pt idx="7">
                  <c:v>5417</c:v>
                </c:pt>
                <c:pt idx="8">
                  <c:v>11908</c:v>
                </c:pt>
                <c:pt idx="9">
                  <c:v>18571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41231360"/>
        <c:axId val="-1641244960"/>
      </c:barChart>
      <c:catAx>
        <c:axId val="-16412313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-1641244960"/>
        <c:crosses val="autoZero"/>
        <c:auto val="1"/>
        <c:lblAlgn val="ctr"/>
        <c:lblOffset val="100"/>
        <c:noMultiLvlLbl val="0"/>
      </c:catAx>
      <c:valAx>
        <c:axId val="-1641244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6412313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23"/>
          <c:y val="0.78250740500738358"/>
          <c:w val="0.29200074341433807"/>
          <c:h val="0.1604887389672316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568E-2"/>
          <c:w val="0.93520378036253549"/>
          <c:h val="0.903205430178962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Cadillac</c:v>
                </c:pt>
                <c:pt idx="11">
                  <c:v>Smart</c:v>
                </c:pt>
                <c:pt idx="12">
                  <c:v>Volvo</c:v>
                </c:pt>
                <c:pt idx="13">
                  <c:v>Infiniti</c:v>
                </c:pt>
                <c:pt idx="14">
                  <c:v>Jaguar</c:v>
                </c:pt>
                <c:pt idx="15">
                  <c:v>Ford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Citroen</c:v>
                </c:pt>
                <c:pt idx="23">
                  <c:v>Hyundai</c:v>
                </c:pt>
                <c:pt idx="24">
                  <c:v>Buick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12589</c:v>
                </c:pt>
                <c:pt idx="1">
                  <c:v>10420</c:v>
                </c:pt>
                <c:pt idx="2">
                  <c:v>6297</c:v>
                </c:pt>
                <c:pt idx="3">
                  <c:v>5391</c:v>
                </c:pt>
                <c:pt idx="4">
                  <c:v>4835</c:v>
                </c:pt>
                <c:pt idx="5">
                  <c:v>4450</c:v>
                </c:pt>
                <c:pt idx="6">
                  <c:v>4684</c:v>
                </c:pt>
                <c:pt idx="7">
                  <c:v>4345</c:v>
                </c:pt>
                <c:pt idx="8">
                  <c:v>2587</c:v>
                </c:pt>
                <c:pt idx="9">
                  <c:v>7266</c:v>
                </c:pt>
                <c:pt idx="10">
                  <c:v>1991</c:v>
                </c:pt>
                <c:pt idx="11">
                  <c:v>1255</c:v>
                </c:pt>
                <c:pt idx="12">
                  <c:v>1103</c:v>
                </c:pt>
                <c:pt idx="13">
                  <c:v>1676</c:v>
                </c:pt>
                <c:pt idx="14">
                  <c:v>1000</c:v>
                </c:pt>
                <c:pt idx="15">
                  <c:v>418</c:v>
                </c:pt>
                <c:pt idx="16">
                  <c:v>1670</c:v>
                </c:pt>
                <c:pt idx="17">
                  <c:v>575</c:v>
                </c:pt>
                <c:pt idx="18">
                  <c:v>1457</c:v>
                </c:pt>
                <c:pt idx="19">
                  <c:v>1710</c:v>
                </c:pt>
                <c:pt idx="20">
                  <c:v>390</c:v>
                </c:pt>
                <c:pt idx="21">
                  <c:v>445</c:v>
                </c:pt>
                <c:pt idx="22">
                  <c:v>36</c:v>
                </c:pt>
                <c:pt idx="23">
                  <c:v>615</c:v>
                </c:pt>
                <c:pt idx="24">
                  <c:v>1</c:v>
                </c:pt>
                <c:pt idx="25">
                  <c:v>50</c:v>
                </c:pt>
                <c:pt idx="26">
                  <c:v>7</c:v>
                </c:pt>
                <c:pt idx="27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 MTD</c:v>
                </c:pt>
              </c:strCache>
            </c:strRef>
          </c:tx>
          <c:invertIfNegative val="0"/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Cadillac</c:v>
                </c:pt>
                <c:pt idx="11">
                  <c:v>Smart</c:v>
                </c:pt>
                <c:pt idx="12">
                  <c:v>Volvo</c:v>
                </c:pt>
                <c:pt idx="13">
                  <c:v>Infiniti</c:v>
                </c:pt>
                <c:pt idx="14">
                  <c:v>Jaguar</c:v>
                </c:pt>
                <c:pt idx="15">
                  <c:v>Ford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Citroen</c:v>
                </c:pt>
                <c:pt idx="23">
                  <c:v>Hyundai</c:v>
                </c:pt>
                <c:pt idx="24">
                  <c:v>Buick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13497</c:v>
                </c:pt>
                <c:pt idx="1">
                  <c:v>11576</c:v>
                </c:pt>
                <c:pt idx="2">
                  <c:v>4906</c:v>
                </c:pt>
                <c:pt idx="3">
                  <c:v>4703</c:v>
                </c:pt>
                <c:pt idx="4">
                  <c:v>4092</c:v>
                </c:pt>
                <c:pt idx="5">
                  <c:v>3749</c:v>
                </c:pt>
                <c:pt idx="6">
                  <c:v>3580</c:v>
                </c:pt>
                <c:pt idx="7">
                  <c:v>3050</c:v>
                </c:pt>
                <c:pt idx="8">
                  <c:v>2636</c:v>
                </c:pt>
                <c:pt idx="9">
                  <c:v>2191</c:v>
                </c:pt>
                <c:pt idx="10">
                  <c:v>1776</c:v>
                </c:pt>
                <c:pt idx="11">
                  <c:v>1653</c:v>
                </c:pt>
                <c:pt idx="12">
                  <c:v>1547</c:v>
                </c:pt>
                <c:pt idx="13">
                  <c:v>1322</c:v>
                </c:pt>
                <c:pt idx="14">
                  <c:v>1216</c:v>
                </c:pt>
                <c:pt idx="15">
                  <c:v>1054</c:v>
                </c:pt>
                <c:pt idx="16">
                  <c:v>900</c:v>
                </c:pt>
                <c:pt idx="17">
                  <c:v>793</c:v>
                </c:pt>
                <c:pt idx="18">
                  <c:v>700</c:v>
                </c:pt>
                <c:pt idx="19">
                  <c:v>570</c:v>
                </c:pt>
                <c:pt idx="20">
                  <c:v>260</c:v>
                </c:pt>
                <c:pt idx="21">
                  <c:v>219</c:v>
                </c:pt>
                <c:pt idx="22">
                  <c:v>133</c:v>
                </c:pt>
                <c:pt idx="23">
                  <c:v>113</c:v>
                </c:pt>
                <c:pt idx="24">
                  <c:v>90</c:v>
                </c:pt>
                <c:pt idx="25">
                  <c:v>51</c:v>
                </c:pt>
                <c:pt idx="26">
                  <c:v>1</c:v>
                </c:pt>
                <c:pt idx="2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41246592"/>
        <c:axId val="-16412395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2.7899966521358283E-3"/>
                  <c:y val="1.3836044399103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1417096779307115E-2"/>
                  <c:y val="2.8766633966327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1417096779307115E-2"/>
                  <c:y val="-1.4383316983163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6503924733686627E-2"/>
                  <c:y val="1.9370462158745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1417096779307115E-2"/>
                  <c:y val="-1.1506653586531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5596563955666995E-2"/>
                  <c:y val="1.7259980379796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7898888368357876E-2"/>
                  <c:y val="-2.5123690863331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510893207609918E-2"/>
                  <c:y val="2.3998394504712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2554490663325247E-2"/>
                  <c:y val="3.5973715437670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3.2839548394937572E-2"/>
                  <c:y val="-2.01366437764293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8.1724493390099451E-3"/>
                  <c:y val="-1.2272933292893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4.2834193558614279E-2"/>
                  <c:y val="1.1506653586531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2.3319676982961876E-2"/>
                  <c:y val="2.1699781894552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3.1411741942983767E-2"/>
                  <c:y val="1.4383316983163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4.8348224680072965E-2"/>
                  <c:y val="3.6429431029956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5.4402792874409481E-2"/>
                  <c:y val="2.76720887982077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3.5695161298845181E-2"/>
                  <c:y val="2.87666339663276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Cadillac</c:v>
                </c:pt>
                <c:pt idx="11">
                  <c:v>Smart</c:v>
                </c:pt>
                <c:pt idx="12">
                  <c:v>Volvo</c:v>
                </c:pt>
                <c:pt idx="13">
                  <c:v>Infiniti</c:v>
                </c:pt>
                <c:pt idx="14">
                  <c:v>Jaguar</c:v>
                </c:pt>
                <c:pt idx="15">
                  <c:v>Ford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Citroen</c:v>
                </c:pt>
                <c:pt idx="23">
                  <c:v>Hyundai</c:v>
                </c:pt>
                <c:pt idx="24">
                  <c:v>Buick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7.212645960759391E-2</c:v>
                </c:pt>
                <c:pt idx="1">
                  <c:v>0.11094049904030706</c:v>
                </c:pt>
                <c:pt idx="2">
                  <c:v>-0.22089884071780214</c:v>
                </c:pt>
                <c:pt idx="3">
                  <c:v>-0.1276201075867186</c:v>
                </c:pt>
                <c:pt idx="4">
                  <c:v>-0.15367114788004138</c:v>
                </c:pt>
                <c:pt idx="5">
                  <c:v>-0.15752808988764053</c:v>
                </c:pt>
                <c:pt idx="6">
                  <c:v>-0.23569598633646471</c:v>
                </c:pt>
                <c:pt idx="7">
                  <c:v>-0.29804372842347526</c:v>
                </c:pt>
                <c:pt idx="8">
                  <c:v>1.8940858136838004E-2</c:v>
                </c:pt>
                <c:pt idx="9">
                  <c:v>-0.69845857418111768</c:v>
                </c:pt>
                <c:pt idx="10">
                  <c:v>-0.10798593671521853</c:v>
                </c:pt>
                <c:pt idx="11">
                  <c:v>0.31713147410358555</c:v>
                </c:pt>
                <c:pt idx="12">
                  <c:v>0.40253853127833183</c:v>
                </c:pt>
                <c:pt idx="13">
                  <c:v>-0.21121718377088317</c:v>
                </c:pt>
                <c:pt idx="14">
                  <c:v>0.21600000000000005</c:v>
                </c:pt>
                <c:pt idx="15">
                  <c:v>1.5215311004784686</c:v>
                </c:pt>
                <c:pt idx="16">
                  <c:v>-0.46107784431137722</c:v>
                </c:pt>
                <c:pt idx="17">
                  <c:v>0.37913043478260888</c:v>
                </c:pt>
                <c:pt idx="18">
                  <c:v>-0.51956074124914187</c:v>
                </c:pt>
                <c:pt idx="19">
                  <c:v>-0.66666666666666674</c:v>
                </c:pt>
                <c:pt idx="20">
                  <c:v>-0.33333333333333337</c:v>
                </c:pt>
                <c:pt idx="21">
                  <c:v>-0.50786516853932562</c:v>
                </c:pt>
                <c:pt idx="22">
                  <c:v>2.6944444444444438</c:v>
                </c:pt>
                <c:pt idx="23">
                  <c:v>-0.81626016260162582</c:v>
                </c:pt>
                <c:pt idx="25">
                  <c:v>2.0000000000000025E-2</c:v>
                </c:pt>
                <c:pt idx="26">
                  <c:v>-0.85714285714285743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41238976"/>
        <c:axId val="-1641234624"/>
      </c:lineChart>
      <c:catAx>
        <c:axId val="-1641246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-1641239520"/>
        <c:crosses val="autoZero"/>
        <c:auto val="1"/>
        <c:lblAlgn val="ctr"/>
        <c:lblOffset val="100"/>
        <c:noMultiLvlLbl val="0"/>
      </c:catAx>
      <c:valAx>
        <c:axId val="-1641239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-1641246592"/>
        <c:crosses val="autoZero"/>
        <c:crossBetween val="between"/>
      </c:valAx>
      <c:valAx>
        <c:axId val="-1641234624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ln>
            <a:noFill/>
          </a:ln>
        </c:spPr>
        <c:crossAx val="-1641238976"/>
        <c:crosses val="max"/>
        <c:crossBetween val="between"/>
      </c:valAx>
      <c:catAx>
        <c:axId val="-16412389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64123462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5.6859101489491977E-2"/>
          <c:y val="1.3209609318042092E-2"/>
          <c:w val="0.32518096919349959"/>
          <c:h val="7.1470686542344189E-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521"/>
          <c:h val="0.87257449067496462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264D"/>
            </a:solidFill>
          </c:spPr>
          <c:invertIfNegative val="0"/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Sheet1!$B$2:$B$10</c:f>
              <c:numCache>
                <c:formatCode>0.0%</c:formatCode>
                <c:ptCount val="9"/>
                <c:pt idx="0">
                  <c:v>7.3413415826336214E-3</c:v>
                </c:pt>
                <c:pt idx="1">
                  <c:v>5.3734130789749807E-3</c:v>
                </c:pt>
                <c:pt idx="2">
                  <c:v>1.5759011483895431E-2</c:v>
                </c:pt>
                <c:pt idx="3">
                  <c:v>1.8188278415678653E-2</c:v>
                </c:pt>
                <c:pt idx="4">
                  <c:v>1.3490235897807842E-2</c:v>
                </c:pt>
                <c:pt idx="5">
                  <c:v>1.5927633359740033E-2</c:v>
                </c:pt>
                <c:pt idx="6">
                  <c:v>1.8741907286130326E-2</c:v>
                </c:pt>
                <c:pt idx="7">
                  <c:v>2.8959585464971002E-2</c:v>
                </c:pt>
                <c:pt idx="8">
                  <c:v>2.8211478410681601E-2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5CAD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0">
                  <c:v>1.0983889759350779E-2</c:v>
                </c:pt>
                <c:pt idx="1">
                  <c:v>1.2748425845971004E-2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3.7051523479693434E-2</c:v>
                </c:pt>
                <c:pt idx="5">
                  <c:v>3.3701137566624982E-2</c:v>
                </c:pt>
                <c:pt idx="6">
                  <c:v>6.0873101572031581E-2</c:v>
                </c:pt>
                <c:pt idx="7">
                  <c:v>5.4802267317227177E-2</c:v>
                </c:pt>
                <c:pt idx="8">
                  <c:v>5.6086464951006824E-2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0.22512822573085317</c:v>
                </c:pt>
                <c:pt idx="1">
                  <c:v>0.24591688254496322</c:v>
                </c:pt>
                <c:pt idx="2">
                  <c:v>0.21718996234554436</c:v>
                </c:pt>
                <c:pt idx="3">
                  <c:v>0.30449096757302635</c:v>
                </c:pt>
                <c:pt idx="4">
                  <c:v>0.3608957571895689</c:v>
                </c:pt>
                <c:pt idx="5">
                  <c:v>0.34611460129898303</c:v>
                </c:pt>
                <c:pt idx="6">
                  <c:v>0.37545424373734987</c:v>
                </c:pt>
                <c:pt idx="7">
                  <c:v>0.40835382774175732</c:v>
                </c:pt>
                <c:pt idx="8">
                  <c:v>0.43968719715731686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Sheet1!$E$2:$E$10</c:f>
              <c:numCache>
                <c:formatCode>0.0%</c:formatCode>
                <c:ptCount val="9"/>
                <c:pt idx="0">
                  <c:v>0.19976430570621248</c:v>
                </c:pt>
                <c:pt idx="1">
                  <c:v>0.2542946848176873</c:v>
                </c:pt>
                <c:pt idx="2">
                  <c:v>0.21904516292126824</c:v>
                </c:pt>
                <c:pt idx="3">
                  <c:v>0.16883719190634708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0.14147068859938208</c:v>
                </c:pt>
                <c:pt idx="7">
                  <c:v>9.232610439654379E-2</c:v>
                </c:pt>
                <c:pt idx="8">
                  <c:v>4.7485732744696904E-2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Sheet1!$F$2:$F$10</c:f>
              <c:numCache>
                <c:formatCode>0.0%</c:formatCode>
                <c:ptCount val="9"/>
                <c:pt idx="0">
                  <c:v>0.28939241760743517</c:v>
                </c:pt>
                <c:pt idx="1">
                  <c:v>0.26909378867404976</c:v>
                </c:pt>
                <c:pt idx="2">
                  <c:v>0.32900555133095372</c:v>
                </c:pt>
                <c:pt idx="3">
                  <c:v>0.31156262856715422</c:v>
                </c:pt>
                <c:pt idx="4">
                  <c:v>0.31419539947037184</c:v>
                </c:pt>
                <c:pt idx="5">
                  <c:v>0.34547545523214052</c:v>
                </c:pt>
                <c:pt idx="6">
                  <c:v>0.33483571498688824</c:v>
                </c:pt>
                <c:pt idx="7">
                  <c:v>0.33160435051356585</c:v>
                </c:pt>
                <c:pt idx="8">
                  <c:v>0.34926510175514158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Sheet1!$G$2:$G$10</c:f>
              <c:numCache>
                <c:formatCode>0.0%</c:formatCode>
                <c:ptCount val="9"/>
                <c:pt idx="0">
                  <c:v>0.22728161450591242</c:v>
                </c:pt>
                <c:pt idx="1">
                  <c:v>0.16661427224143358</c:v>
                </c:pt>
                <c:pt idx="2">
                  <c:v>0.13666406394937539</c:v>
                </c:pt>
                <c:pt idx="3">
                  <c:v>0.11167109249354824</c:v>
                </c:pt>
                <c:pt idx="4">
                  <c:v>8.4122292822044462E-2</c:v>
                </c:pt>
                <c:pt idx="5">
                  <c:v>6.4254728759730706E-2</c:v>
                </c:pt>
                <c:pt idx="6">
                  <c:v>5.8379727664109718E-2</c:v>
                </c:pt>
                <c:pt idx="7">
                  <c:v>6.9466180938227498E-2</c:v>
                </c:pt>
                <c:pt idx="8">
                  <c:v>6.3973834392161089E-2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00445D"/>
            </a:solidFill>
          </c:spPr>
          <c:invertIfNegative val="0"/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Sheet1!$H$2:$H$10</c:f>
              <c:numCache>
                <c:formatCode>0.0%</c:formatCode>
                <c:ptCount val="9"/>
                <c:pt idx="0">
                  <c:v>4.0108205107602476E-2</c:v>
                </c:pt>
                <c:pt idx="1">
                  <c:v>4.5958532796920512E-2</c:v>
                </c:pt>
                <c:pt idx="2">
                  <c:v>5.3254449933029302E-2</c:v>
                </c:pt>
                <c:pt idx="3">
                  <c:v>4.0304634027751841E-2</c:v>
                </c:pt>
                <c:pt idx="4">
                  <c:v>2.2595972442756743E-2</c:v>
                </c:pt>
                <c:pt idx="5">
                  <c:v>1.6219571474528401E-2</c:v>
                </c:pt>
                <c:pt idx="6">
                  <c:v>1.0244616154108641E-2</c:v>
                </c:pt>
                <c:pt idx="7">
                  <c:v>1.4487683627707568E-2</c:v>
                </c:pt>
                <c:pt idx="8">
                  <c:v>1.529019058899537E-2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-1641245504"/>
        <c:axId val="-1641241696"/>
      </c:barChart>
      <c:catAx>
        <c:axId val="-16412455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-1641241696"/>
        <c:crosses val="autoZero"/>
        <c:auto val="1"/>
        <c:lblAlgn val="ctr"/>
        <c:lblOffset val="100"/>
        <c:noMultiLvlLbl val="0"/>
      </c:catAx>
      <c:valAx>
        <c:axId val="-16412416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1641245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overlay val="0"/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769795378391542"/>
          <c:y val="0.12210149218679615"/>
          <c:w val="0.73795287855089975"/>
          <c:h val="0.82209713942699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7F7F7F"/>
            </a:solidFill>
          </c:spPr>
          <c:invertIfNegative val="0"/>
          <c:dLbls>
            <c:dLbl>
              <c:idx val="2"/>
              <c:layout>
                <c:manualLayout>
                  <c:x val="-2.8001396983081041E-2"/>
                  <c:y val="2.18937270104230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-2.931034482758621E-2</c:v>
                </c:pt>
                <c:pt idx="1">
                  <c:v>-6.6033842344201399E-2</c:v>
                </c:pt>
                <c:pt idx="2">
                  <c:v>-0.20005014416447295</c:v>
                </c:pt>
                <c:pt idx="3">
                  <c:v>-0.24473523297052724</c:v>
                </c:pt>
                <c:pt idx="4">
                  <c:v>-0.16345108695652183</c:v>
                </c:pt>
                <c:pt idx="5">
                  <c:v>-0.25757862826828348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264D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7.11532121300925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7.6513184861319878E-3</c:v>
                </c:pt>
                <c:pt idx="1">
                  <c:v>6.2159375460303368E-2</c:v>
                </c:pt>
                <c:pt idx="2">
                  <c:v>-0.33624553375540667</c:v>
                </c:pt>
                <c:pt idx="3">
                  <c:v>-3.4003691829398441E-3</c:v>
                </c:pt>
                <c:pt idx="4">
                  <c:v>7.2179919555933419E-2</c:v>
                </c:pt>
                <c:pt idx="5">
                  <c:v>-0.14140615031261966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641234080"/>
        <c:axId val="-1641244416"/>
      </c:barChart>
      <c:catAx>
        <c:axId val="-1641234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crossAx val="-1641244416"/>
        <c:crosses val="autoZero"/>
        <c:auto val="1"/>
        <c:lblAlgn val="ctr"/>
        <c:lblOffset val="100"/>
        <c:noMultiLvlLbl val="0"/>
      </c:catAx>
      <c:valAx>
        <c:axId val="-1641244416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crossAx val="-1641234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0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17278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65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11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01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31" name="图片 30" descr="组合标志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186434" y="414678"/>
            <a:ext cx="1529082" cy="6166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pic>
        <p:nvPicPr>
          <p:cNvPr id="30" name="图片 29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411876" y="6288128"/>
            <a:ext cx="938459" cy="378485"/>
          </a:xfrm>
          <a:prstGeom prst="rect">
            <a:avLst/>
          </a:prstGeom>
        </p:spPr>
      </p:pic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7" name="图片 26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390610" y="6326374"/>
            <a:ext cx="949089" cy="3827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中国进口汽车市场情况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2016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</a:t>
            </a:fld>
            <a:endParaRPr lang="de-DE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4246" y="470342"/>
            <a:ext cx="91170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排量份额达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92.1%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93.1%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44.0%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208054917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631825" y="3649001"/>
            <a:ext cx="4183062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18637" y="1358514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083166" y="3649001"/>
            <a:ext cx="4676073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1-5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38407" y="1593951"/>
            <a:ext cx="4102926" cy="195438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是进口车三大级别，其中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占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1/3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左右；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年开局，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级细分市场份额大幅提升；</a:t>
            </a:r>
            <a:endParaRPr kumimoji="0" lang="en-US" altLang="zh-CN" sz="1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A00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A0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级细分市场出现明显反弹，其他细分市场仍出现下滑；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buFont typeface="Wingdings" pitchFamily="2" charset="2"/>
              <a:buChar char="n"/>
            </a:pPr>
            <a:endParaRPr kumimoji="0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351" y="462964"/>
            <a:ext cx="9128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A00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级细分市场增速出现反弹，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级细分市场份额有所提升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926294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5307476" y="3926294"/>
            <a:ext cx="41810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307476" y="1593951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116859013"/>
              </p:ext>
            </p:extLst>
          </p:nvPr>
        </p:nvGraphicFramePr>
        <p:xfrm>
          <a:off x="5233108" y="1649761"/>
          <a:ext cx="4329748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2982812618"/>
              </p:ext>
            </p:extLst>
          </p:nvPr>
        </p:nvGraphicFramePr>
        <p:xfrm>
          <a:off x="5314950" y="4105275"/>
          <a:ext cx="4173538" cy="216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823478522"/>
              </p:ext>
            </p:extLst>
          </p:nvPr>
        </p:nvGraphicFramePr>
        <p:xfrm>
          <a:off x="271001" y="4071747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12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725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2015637"/>
            <a:ext cx="44894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38.4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累计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12.3%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，延续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年的调整态势。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36843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7.5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同比下滑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14.9%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311417"/>
            <a:ext cx="2849562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8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8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2647" y="477458"/>
            <a:ext cx="9081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月累计进口量分别下滑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14.9%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12.3%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，市场延续调整态势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161335001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599897563"/>
              </p:ext>
            </p:extLst>
          </p:nvPr>
        </p:nvGraphicFramePr>
        <p:xfrm>
          <a:off x="5295330" y="2224585"/>
          <a:ext cx="4107977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74033" y="900097"/>
            <a:ext cx="9104312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月进口车销售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6.6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万辆，同比下滑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14.1%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，下滑幅度相比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月份累计降幅有所扩大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621753177"/>
              </p:ext>
            </p:extLst>
          </p:nvPr>
        </p:nvGraphicFramePr>
        <p:xfrm>
          <a:off x="691403" y="2127661"/>
          <a:ext cx="8389089" cy="387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988447" y="5160518"/>
            <a:ext cx="7582816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11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11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5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10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11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-0.3%     -14.6%     -11.9%    -12.7%    -14.1%</a:t>
            </a:r>
            <a:endParaRPr lang="zh-CN" altLang="en-US" sz="1100" b="1" cap="all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933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月正常进口累计销量下滑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10.5%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，但比去年降幅收窄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6428" y="1647631"/>
            <a:ext cx="31037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月份进口汽车市场月度销量</a:t>
            </a:r>
          </a:p>
        </p:txBody>
      </p:sp>
    </p:spTree>
    <p:extLst>
      <p:ext uri="{BB962C8B-B14F-4D97-AF65-F5344CB8AC3E}">
        <p14:creationId xmlns:p14="http://schemas.microsoft.com/office/powerpoint/2010/main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900097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月份中国进口汽车行业为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4.36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8933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正常进口汽车：中国进口汽车行业仍处高位，去库存压力仍很大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23396627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2063247"/>
            <a:ext cx="9157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14.9%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2.40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4.75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0.26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32.4%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64.0%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3425"/>
              </p:ext>
            </p:extLst>
          </p:nvPr>
        </p:nvGraphicFramePr>
        <p:xfrm>
          <a:off x="1110611" y="2664188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74296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87369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380185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434423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24068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27042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133300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136354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35.1%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47545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56729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234161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278022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2683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3598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-25.4%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12724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20047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-36.5%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月所有车型均出现下滑</a:t>
            </a:r>
          </a:p>
          <a:p>
            <a:pPr>
              <a:spcBef>
                <a:spcPct val="20000"/>
              </a:spcBef>
              <a:buClr>
                <a:srgbClr val="FF0000"/>
              </a:buClr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7.4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万辆，同比下滑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15.0%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主体地位稳固，占比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64.0%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，但同比下滑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16.2%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553785214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正常进口：在奔驰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A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B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级、宝马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GT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、雷克萨斯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ES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等带动下，轿车实现正增长，其他两个车型仍处下滑中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8459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年第二季度进口汽车市场销量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459771"/>
            <a:ext cx="91076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除了宝马、奔驰、斯巴鲁、捷豹实现增长外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其他品牌均出现下滑，斯巴鲁品牌增长超过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617045"/>
              </p:ext>
            </p:extLst>
          </p:nvPr>
        </p:nvGraphicFramePr>
        <p:xfrm>
          <a:off x="1455325" y="2517776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22.2%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-21.7%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-33.0%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245.4%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34.8%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-68.0%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317661"/>
              </p:ext>
            </p:extLst>
          </p:nvPr>
        </p:nvGraphicFramePr>
        <p:xfrm>
          <a:off x="2219325" y="2381249"/>
          <a:ext cx="726916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474919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正常进口：宝马和奔驰稳居前两名，雷克萨斯稳居第三，第二集团竞争激烈，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保时捷、大众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斯巴鲁和奥迪排名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有所提升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15534"/>
              </p:ext>
            </p:extLst>
          </p:nvPr>
        </p:nvGraphicFramePr>
        <p:xfrm>
          <a:off x="1507599" y="2133587"/>
          <a:ext cx="7099300" cy="3716880"/>
        </p:xfrm>
        <a:graphic>
          <a:graphicData uri="http://schemas.openxmlformats.org/drawingml/2006/table">
            <a:tbl>
              <a:tblPr/>
              <a:tblGrid>
                <a:gridCol w="691492"/>
                <a:gridCol w="1067968"/>
                <a:gridCol w="1067968"/>
                <a:gridCol w="1067968"/>
                <a:gridCol w="1067968"/>
                <a:gridCol w="1067968"/>
                <a:gridCol w="106796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 YTD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2016MTD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Cadillac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Cadillac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Dodge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4809188"/>
              </p:ext>
            </p:extLst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558800" y="216422"/>
            <a:ext cx="90942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：雷克萨斯、保时捷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大众、斯巴鲁、奥迪和路虎等品牌销售均出现下滑，只有奔驰、宝马、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等实现增长；雷克萨斯下滑是由于受日本地震影响，卡宴、途锐通关受阻影响销售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22217</TotalTime>
  <Words>1076</Words>
  <Application>Microsoft Office PowerPoint</Application>
  <PresentationFormat>A4 纸张(210x297 毫米)</PresentationFormat>
  <Paragraphs>238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Unicode MS</vt:lpstr>
      <vt:lpstr>宋体</vt:lpstr>
      <vt:lpstr>微软雅黑</vt:lpstr>
      <vt:lpstr>Arial</vt:lpstr>
      <vt:lpstr>Arial Bold</vt:lpstr>
      <vt:lpstr>Times New Roman</vt:lpstr>
      <vt:lpstr>Wingdings</vt:lpstr>
      <vt:lpstr>120316_VWAG_Template_draft</vt:lpstr>
      <vt:lpstr>PowerPoint 演示文稿</vt:lpstr>
      <vt:lpstr>PowerPoint 演示文稿</vt:lpstr>
      <vt:lpstr>5月进口车销售6.6万辆，同比下滑14.1%，下滑幅度相比1-4月份累计降幅有所扩大</vt:lpstr>
      <vt:lpstr>2016年5月份中国进口汽车行业为4.36个月</vt:lpstr>
      <vt:lpstr>5月进口乘用车7.4万辆，同比下滑15.0%，SUV主体地位稳固，占比64.0%，但同比下滑16.2%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Lisa Hu</dc:creator>
  <cp:lastModifiedBy>崔东树</cp:lastModifiedBy>
  <cp:revision>2312</cp:revision>
  <cp:lastPrinted>2013-12-11T01:16:46Z</cp:lastPrinted>
  <dcterms:created xsi:type="dcterms:W3CDTF">2012-04-10T02:52:52Z</dcterms:created>
  <dcterms:modified xsi:type="dcterms:W3CDTF">2016-07-07T01:12:37Z</dcterms:modified>
</cp:coreProperties>
</file>