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7" autoAdjust="0"/>
    <p:restoredTop sz="94636" autoAdjust="0"/>
  </p:normalViewPr>
  <p:slideViewPr>
    <p:cSldViewPr>
      <p:cViewPr varScale="1">
        <p:scale>
          <a:sx n="105" d="100"/>
          <a:sy n="105" d="100"/>
        </p:scale>
        <p:origin x="-15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A8EE8635-1D7E-4019-A0AF-E656033035C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2549819-B8BD-4011-844A-68C69198BC3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55" name="Rectangle 1035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33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0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F241C1F2-43BB-49C2-8101-E99EC8E532F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169E49-F570-4BF6-82AA-00CD5AF08A3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029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029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F2CF96-F8F9-424B-8456-D65B11001A79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BF2AF9-4719-44EC-918B-23B715C3C5CE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DE89CF-42FB-41BE-B7CB-80E6AC6B5385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8179B9-39BB-4EAE-9EB6-1E568CD992A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08DD08-EEE7-4946-8057-435103DF8D6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7914A7-74A4-45A2-B259-179BFF9CD04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FA95E0-5F79-438F-B68F-6E4A0CCF67F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74388C-B66E-4785-A7F3-F0E70093D3B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B833A9-ACE9-4277-8A51-5CF885186AA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EEF8DE-E41F-48F8-97C6-A911DC7A9A5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fld id="{D8C4D5DD-E847-4276-9F89-2345528AF485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5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6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33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2000" y="6308725"/>
            <a:ext cx="8382000" cy="549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 sz="1500" b="1">
                <a:latin typeface="Times New Roman" pitchFamily="18" charset="0"/>
                <a:ea typeface="黑体" pitchFamily="49" charset="-122"/>
              </a:defRPr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E4CAF03-D90F-489C-94C8-399AA8140AA0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5123" name="Rectangle 6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2016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7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月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上海汽车市场上牌情况</a:t>
            </a:r>
            <a:br>
              <a:rPr lang="zh-CN" altLang="en-US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及上海市场消费特点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46613" y="3644900"/>
            <a:ext cx="3741737" cy="1174750"/>
          </a:xfrm>
          <a:noFill/>
        </p:spPr>
        <p:txBody>
          <a:bodyPr/>
          <a:lstStyle/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上海市信息中心</a:t>
            </a:r>
          </a:p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汽车产业研究室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2016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7</a:t>
            </a:r>
            <a:r>
              <a:rPr lang="zh-CN" altLang="en-US" sz="3200" dirty="0" smtClean="0"/>
              <a:t>月</a:t>
            </a:r>
            <a:r>
              <a:rPr lang="zh-CN" altLang="en-US" sz="3200" dirty="0" smtClean="0"/>
              <a:t>上海各车型</a:t>
            </a:r>
            <a:r>
              <a:rPr lang="zh-CN" altLang="en-US" sz="3200" dirty="0" smtClean="0">
                <a:latin typeface="宋体" pitchFamily="2" charset="-122"/>
              </a:rPr>
              <a:t>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8763" cy="3938586"/>
        </p:xfrm>
        <a:graphic>
          <a:graphicData uri="http://schemas.openxmlformats.org/drawingml/2006/table">
            <a:tbl>
              <a:tblPr/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进口小客车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（含轿车）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4445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38595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27.51%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国产轿车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16458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131637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20.64%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小型客车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（除轿车）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13925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-23.88%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30.85%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108027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66.10%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-28.33%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-35.38%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3336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-18.51%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-22.60%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6559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1523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-25.53%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25.56%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13837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33.63%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37490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-27.77%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301991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34.18%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D185AC9-7D98-4CF7-AFB7-27BE7B23C941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52383989</a:t>
            </a:r>
            <a:r>
              <a:rPr lang="en-US" altLang="zh-CN" smtClean="0"/>
              <a:t> 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7B9C430-7357-467F-9C27-1BCDF36C9C0E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125538"/>
            <a:ext cx="8001000" cy="779462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近两年上海车辆月度上牌数累计情况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7203" name="Picture 35" descr="C:\Users\Administrator\AppData\Roaming\Tencent\Users\544216252\QQ\WinTemp\RichOle\Z5T%U35ENN@)`~C5~S4UD4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0"/>
            <a:ext cx="6840760" cy="3989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78C8E75-37AF-4190-8405-E876F20640DD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近两年上海车辆月度上牌数量情况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8223" name="Picture 31" descr="C:\Users\Administrator\AppData\Roaming\Tencent\Users\544216252\QQ\WinTemp\RichOle\C%HQRJ(Z[QM}SL{6H(HE66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0"/>
            <a:ext cx="6781005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66A82C8-A363-43B8-AC11-CEA25BAB8D2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3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62123126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52383989</a:t>
            </a:r>
            <a:r>
              <a:rPr lang="en-US" altLang="zh-CN" dirty="0" smtClean="0"/>
              <a:t> </a:t>
            </a:r>
          </a:p>
        </p:txBody>
      </p:sp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2016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7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上海上牌进口车来源国情况</a:t>
            </a:r>
            <a:r>
              <a:rPr lang="zh-CN" altLang="en-US" dirty="0" smtClean="0"/>
              <a:t>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900113" y="2420938"/>
          <a:ext cx="6696223" cy="3745905"/>
        </p:xfrm>
        <a:graphic>
          <a:graphicData uri="http://schemas.openxmlformats.org/drawingml/2006/table">
            <a:tbl>
              <a:tblPr/>
              <a:tblGrid>
                <a:gridCol w="1209675"/>
                <a:gridCol w="1093787"/>
                <a:gridCol w="1093788"/>
                <a:gridCol w="1093787"/>
                <a:gridCol w="1093788"/>
                <a:gridCol w="1111398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国别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2016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环比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2016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德国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2352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-27.09%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6.81%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19362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33.74%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日本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884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-16.37%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7.80%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7736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36.73%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美国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583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-44.00%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-10.86%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5562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17.81%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英国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409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-37.94%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-8.30%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3585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6.13%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瑞典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104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-50.94%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-7.96%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1074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26.20%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意大利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77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-30.63%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-13.48%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665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24.53%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法国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22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-61.40%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-29.03%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340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24.54%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韩国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-45.45%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-73.91%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221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-13.33%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捷克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-60.00%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-94.59%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50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-58.33%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4445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-30.44%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0.16%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38595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27.51%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BD114F1-CFC3-4C6C-8AB6-583F53636FE6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2016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7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上海国产轿车分类型上牌情况</a:t>
            </a:r>
            <a:r>
              <a:rPr lang="zh-CN" altLang="en-US" sz="3200" dirty="0" smtClean="0"/>
              <a:t>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4000" cy="379095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豪华型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-38.43%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102.69%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35.82%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中高级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3730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-34.80%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123.84%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31470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42.66%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-26.78%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91.73%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51593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12.95%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普及型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-24.63%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96.74%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33816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14.65%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微型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-84.49%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28.15%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1482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-29.86%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16458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-30.45%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131637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20.64%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343ED28-4BB5-4040-B037-08553F090F43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3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62123126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52383989</a:t>
            </a:r>
            <a:r>
              <a:rPr lang="en-US" altLang="zh-CN" dirty="0" smtClean="0"/>
              <a:t> </a:t>
            </a:r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2016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7</a:t>
            </a:r>
            <a:r>
              <a:rPr lang="zh-CN" altLang="en-US" sz="3200" dirty="0" smtClean="0"/>
              <a:t>月</a:t>
            </a:r>
            <a:r>
              <a:rPr lang="zh-CN" altLang="en-US" sz="3100" dirty="0" smtClean="0"/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842963" y="2420938"/>
          <a:ext cx="6681787" cy="3446462"/>
        </p:xfrm>
        <a:graphic>
          <a:graphicData uri="http://schemas.openxmlformats.org/drawingml/2006/table">
            <a:tbl>
              <a:tblPr/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MPV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2840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-13.36%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22771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38.93%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10187</a:t>
                      </a:r>
                    </a:p>
                  </a:txBody>
                  <a:tcPr marL="9525" marR="9525" marT="9525" marB="108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-28.49%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65.51%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75441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96.68%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一般小客车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16.62%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-46.58%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9815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-4.61%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13925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-23.88%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30.85%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108027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66.10%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779497-578A-4546-A01F-183E3D9D4DB6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/>
              <a:t>The  End</a:t>
            </a:r>
            <a:r>
              <a:rPr lang="zh-CN" altLang="en-US" sz="6000" smtClean="0"/>
              <a:t>！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8000" b="1" smtClean="0"/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apsules 2">
    <a:dk1>
      <a:srgbClr val="003366"/>
    </a:dk1>
    <a:lt1>
      <a:srgbClr val="FFFFFF"/>
    </a:lt1>
    <a:dk2>
      <a:srgbClr val="006666"/>
    </a:dk2>
    <a:lt2>
      <a:srgbClr val="003366"/>
    </a:lt2>
    <a:accent1>
      <a:srgbClr val="99CC99"/>
    </a:accent1>
    <a:accent2>
      <a:srgbClr val="33CCCC"/>
    </a:accent2>
    <a:accent3>
      <a:srgbClr val="FFFFFF"/>
    </a:accent3>
    <a:accent4>
      <a:srgbClr val="002A56"/>
    </a:accent4>
    <a:accent5>
      <a:srgbClr val="CAE2CA"/>
    </a:accent5>
    <a:accent6>
      <a:srgbClr val="2DB9B9"/>
    </a:accent6>
    <a:hlink>
      <a:srgbClr val="666699"/>
    </a:hlink>
    <a:folHlink>
      <a:srgbClr val="CC99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4378</TotalTime>
  <Words>494</Words>
  <Application>Microsoft Office PowerPoint</Application>
  <PresentationFormat>全屏显示(4:3)</PresentationFormat>
  <Paragraphs>239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Times New Roman</vt:lpstr>
      <vt:lpstr>黑体</vt:lpstr>
      <vt:lpstr>华文行楷</vt:lpstr>
      <vt:lpstr>华文楷体</vt:lpstr>
      <vt:lpstr>Capsules</vt:lpstr>
      <vt:lpstr>2016年7月上海汽车市场上牌情况 及上海市场消费特点</vt:lpstr>
      <vt:lpstr>2016年7月上海各车型上牌量同比情况</vt:lpstr>
      <vt:lpstr>近两年上海车辆月度上牌数累计情况</vt:lpstr>
      <vt:lpstr>近两年上海车辆月度上牌数量情况</vt:lpstr>
      <vt:lpstr>2016年7月上海上牌进口车来源国情况 </vt:lpstr>
      <vt:lpstr>2016年7月上海国产轿车分类型上牌情况 </vt:lpstr>
      <vt:lpstr>2016年7月上海国产小客车分类型上牌情况</vt:lpstr>
      <vt:lpstr>The  End！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515</cp:revision>
  <dcterms:created xsi:type="dcterms:W3CDTF">2002-12-18T04:51:24Z</dcterms:created>
  <dcterms:modified xsi:type="dcterms:W3CDTF">2016-08-03T03:23:11Z</dcterms:modified>
</cp:coreProperties>
</file>