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57" autoAdjust="0"/>
    <p:restoredTop sz="94636" autoAdjust="0"/>
  </p:normalViewPr>
  <p:slideViewPr>
    <p:cSldViewPr>
      <p:cViewPr varScale="1">
        <p:scale>
          <a:sx n="84" d="100"/>
          <a:sy n="84" d="100"/>
        </p:scale>
        <p:origin x="-72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A8EE8635-1D7E-4019-A0AF-E656033035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2549819-B8BD-4011-844A-68C69198BC3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F241C1F2-43BB-49C2-8101-E99EC8E532F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169E49-F570-4BF6-82AA-00CD5AF08A3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2CF96-F8F9-424B-8456-D65B11001A7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BF2AF9-4719-44EC-918B-23B715C3C5CE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DE89CF-42FB-41BE-B7CB-80E6AC6B538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179B9-39BB-4EAE-9EB6-1E568CD992A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08DD08-EEE7-4946-8057-435103DF8D6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7914A7-74A4-45A2-B259-179BFF9CD04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FA95E0-5F79-438F-B68F-6E4A0CCF67F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74388C-B66E-4785-A7F3-F0E70093D3B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B833A9-ACE9-4277-8A51-5CF885186AA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EEF8DE-E41F-48F8-97C6-A911DC7A9A5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8C4D5DD-E847-4276-9F89-2345528AF485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4CAF03-D90F-489C-94C8-399AA8140AA0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2016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8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8</a:t>
            </a:r>
            <a:r>
              <a:rPr lang="zh-CN" altLang="en-US" sz="3200" dirty="0" smtClean="0"/>
              <a:t>月上海各车型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6062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36.38%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31.58%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44657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28.05%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22640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37.56%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43.57%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154277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23.53%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19247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38.22%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70.10%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127274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66.69%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533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26.90%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-2.02%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3869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-16.58%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18.64%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35.83%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7412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8.78%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1446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-5.06%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52.37%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15283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35.20%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50781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35.45%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50.19%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352772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56.75%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D185AC9-7D98-4CF7-AFB7-27BE7B23C941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52383989</a:t>
            </a:r>
            <a:r>
              <a:rPr lang="en-US" altLang="zh-CN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7B9C430-7357-467F-9C27-1BCDF36C9C0E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7169" name="Picture 1" descr="C:\Users\Administrator\AppData\Roaming\Tencent\Users\544216252\QQ\WinTemp\RichOle\NMXNT4@N8[`_5DVT72MO8Q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19657"/>
            <a:ext cx="6768752" cy="4021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78C8E75-37AF-4190-8405-E876F20640DD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6145" name="Picture 1" descr="C:\Users\Administrator\AppData\Roaming\Tencent\Users\544216252\QQ\WinTemp\RichOle\I[OY5QC)4$3O}}T431B_V{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6768752" cy="3985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6A82C8-A363-43B8-AC11-CEA25BAB8D2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3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62123126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52383989</a:t>
            </a:r>
            <a:r>
              <a:rPr lang="en-US" altLang="zh-CN" dirty="0" smtClean="0"/>
              <a:t> </a:t>
            </a:r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8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827584" y="2348880"/>
          <a:ext cx="6696744" cy="3918662"/>
        </p:xfrm>
        <a:graphic>
          <a:graphicData uri="http://schemas.openxmlformats.org/drawingml/2006/table">
            <a:tbl>
              <a:tblPr/>
              <a:tblGrid>
                <a:gridCol w="1209769"/>
                <a:gridCol w="1093872"/>
                <a:gridCol w="1093873"/>
                <a:gridCol w="1093872"/>
                <a:gridCol w="1093873"/>
                <a:gridCol w="1111485"/>
              </a:tblGrid>
              <a:tr h="66917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2016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2016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1-8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1-8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009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德国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27.76%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27.38%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22367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32.85%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1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日本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47.40%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51.16%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38.63%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1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美国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42.71%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30.82%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19.36%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1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英国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39.85%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21.19%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7.97%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1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瑞典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76.92%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33.40%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1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意大利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35.06%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18.18%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23.63%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1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法国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63.64%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16.13%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1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韩国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66.67%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-54.55%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-19.40%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9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捷克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150.00%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-86.49%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-61.54%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9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奥地利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en-US" altLang="zh-CN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lang="en-US" altLang="zh-CN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lang="en-US" altLang="zh-CN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en-US" altLang="zh-CN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lang="en-US" altLang="zh-CN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36.38%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31.58%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44657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28.05%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D114F1-CFC3-4C6C-8AB6-583F53636FE6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8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1923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32.62%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16.76%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15199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33.07%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5438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45.79%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55.15%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36908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9185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28.44%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39.25%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60778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16.27%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5569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37.17%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41.20%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39385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17.79%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525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683.58%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581.82%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2007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-8.36%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22640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37.56%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43.57%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154277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23.53%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343ED28-4BB5-4040-B037-08553F090F43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3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62123126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52383989</a:t>
            </a:r>
            <a:r>
              <a:rPr lang="en-US" altLang="zh-CN" dirty="0" smtClean="0"/>
              <a:t> </a:t>
            </a:r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8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1-8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4341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52.85%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42.75%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27112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39.53%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13597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33.47%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97.29%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89038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96.77%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1309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45.77%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-5.28%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11124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-4.69%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19247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38.22%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70.10%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127274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66.69%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779497-578A-4546-A01F-183E3D9D4DB6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apsules 2">
    <a:dk1>
      <a:srgbClr val="003366"/>
    </a:dk1>
    <a:lt1>
      <a:srgbClr val="FFFFFF"/>
    </a:lt1>
    <a:dk2>
      <a:srgbClr val="006666"/>
    </a:dk2>
    <a:lt2>
      <a:srgbClr val="003366"/>
    </a:lt2>
    <a:accent1>
      <a:srgbClr val="99CC99"/>
    </a:accent1>
    <a:accent2>
      <a:srgbClr val="33CCCC"/>
    </a:accent2>
    <a:accent3>
      <a:srgbClr val="FFFFFF"/>
    </a:accent3>
    <a:accent4>
      <a:srgbClr val="002A56"/>
    </a:accent4>
    <a:accent5>
      <a:srgbClr val="CAE2CA"/>
    </a:accent5>
    <a:accent6>
      <a:srgbClr val="2DB9B9"/>
    </a:accent6>
    <a:hlink>
      <a:srgbClr val="666699"/>
    </a:hlink>
    <a:folHlink>
      <a:srgbClr val="CC99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4444</TotalTime>
  <Words>467</Words>
  <Application>Microsoft Office PowerPoint</Application>
  <PresentationFormat>全屏显示(4:3)</PresentationFormat>
  <Paragraphs>245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Capsules</vt:lpstr>
      <vt:lpstr>2016年8月上海汽车市场上牌情况 及上海市场消费特点</vt:lpstr>
      <vt:lpstr>2016年8月上海各车型上牌量同比情况</vt:lpstr>
      <vt:lpstr>近两年上海车辆月度上牌数累计情况</vt:lpstr>
      <vt:lpstr>近两年上海车辆月度上牌数量情况</vt:lpstr>
      <vt:lpstr>2016年8月上海上牌进口车来源国情况 </vt:lpstr>
      <vt:lpstr>2016年8月上海国产轿车分类型上牌情况 </vt:lpstr>
      <vt:lpstr>2016年8月上海国产小客车分类型上牌情况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523</cp:revision>
  <dcterms:created xsi:type="dcterms:W3CDTF">2002-12-18T04:51:24Z</dcterms:created>
  <dcterms:modified xsi:type="dcterms:W3CDTF">2016-09-01T06:08:16Z</dcterms:modified>
</cp:coreProperties>
</file>