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1"/>
  </p:notesMasterIdLst>
  <p:handoutMasterIdLst>
    <p:handoutMasterId r:id="rId22"/>
  </p:handoutMasterIdLst>
  <p:sldIdLst>
    <p:sldId id="261" r:id="rId2"/>
    <p:sldId id="717" r:id="rId3"/>
    <p:sldId id="728" r:id="rId4"/>
    <p:sldId id="729" r:id="rId5"/>
    <p:sldId id="730" r:id="rId6"/>
    <p:sldId id="731" r:id="rId7"/>
    <p:sldId id="732" r:id="rId8"/>
    <p:sldId id="718" r:id="rId9"/>
    <p:sldId id="733" r:id="rId10"/>
    <p:sldId id="734" r:id="rId11"/>
    <p:sldId id="735" r:id="rId12"/>
    <p:sldId id="736" r:id="rId13"/>
    <p:sldId id="737" r:id="rId14"/>
    <p:sldId id="738" r:id="rId15"/>
    <p:sldId id="739" r:id="rId16"/>
    <p:sldId id="740" r:id="rId17"/>
    <p:sldId id="741" r:id="rId18"/>
    <p:sldId id="742" r:id="rId19"/>
    <p:sldId id="357" r:id="rId20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4359"/>
    <a:srgbClr val="63D8FF"/>
    <a:srgbClr val="92D050"/>
    <a:srgbClr val="FFFFFF"/>
    <a:srgbClr val="D9D9D9"/>
    <a:srgbClr val="A0AFBC"/>
    <a:srgbClr val="738FA2"/>
    <a:srgbClr val="006384"/>
    <a:srgbClr val="002C3C"/>
    <a:srgbClr val="1F497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3378" autoAdjust="0"/>
  </p:normalViewPr>
  <p:slideViewPr>
    <p:cSldViewPr snapToGrid="0">
      <p:cViewPr>
        <p:scale>
          <a:sx n="100" d="100"/>
          <a:sy n="100" d="100"/>
        </p:scale>
        <p:origin x="-1620" y="-240"/>
      </p:cViewPr>
      <p:guideLst>
        <p:guide orient="horz" pos="1170"/>
        <p:guide orient="horz" pos="3941"/>
        <p:guide orient="horz" pos="2276"/>
        <p:guide orient="horz" pos="487"/>
        <p:guide orient="horz" pos="351"/>
        <p:guide orient="horz" pos="636"/>
        <p:guide orient="horz" pos="3951"/>
        <p:guide orient="horz" pos="1142"/>
        <p:guide orient="horz" pos="2269"/>
        <p:guide orient="horz" pos="629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1.xlsx"/><Relationship Id="rId1" Type="http://schemas.openxmlformats.org/officeDocument/2006/relationships/themeOverride" Target="../theme/themeOverride3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2.xlsx"/><Relationship Id="rId1" Type="http://schemas.openxmlformats.org/officeDocument/2006/relationships/themeOverride" Target="../theme/themeOverride4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3.xlsx"/><Relationship Id="rId1" Type="http://schemas.openxmlformats.org/officeDocument/2006/relationships/themeOverride" Target="../theme/themeOverride5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4.xlsx"/><Relationship Id="rId1" Type="http://schemas.openxmlformats.org/officeDocument/2006/relationships/themeOverride" Target="../theme/themeOverride6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5.xlsx"/><Relationship Id="rId1" Type="http://schemas.openxmlformats.org/officeDocument/2006/relationships/themeOverride" Target="../theme/themeOverride7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6.xlsx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6&#24180;&#24037;&#20316;\0.&#20215;&#26684;&#20248;&#24800;&#24133;&#24230;-Reg&#19978;&#20256;&#30340;&#26356;&#26032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8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3536275538759655E-2"/>
          <c:y val="8.048026996532566E-2"/>
          <c:w val="0.84146466442293211"/>
          <c:h val="0.828088936195642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gapWidth val="0"/>
        <c:axId val="221648768"/>
        <c:axId val="221650304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2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4345641639336161E-2"/>
                  <c:y val="-6.1761246973952594E-4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Sheet1!$C$2:$C$9</c:f>
              <c:numCache>
                <c:formatCode>0.0%</c:formatCode>
                <c:ptCount val="8"/>
                <c:pt idx="0">
                  <c:v>3.0000000000000002E-2</c:v>
                </c:pt>
                <c:pt idx="1">
                  <c:v>0.93</c:v>
                </c:pt>
                <c:pt idx="2">
                  <c:v>0.30100000000000032</c:v>
                </c:pt>
                <c:pt idx="3">
                  <c:v>8.8000000000000064E-2</c:v>
                </c:pt>
                <c:pt idx="4">
                  <c:v>7.3000000000000009E-2</c:v>
                </c:pt>
                <c:pt idx="5">
                  <c:v>0.21600000000000014</c:v>
                </c:pt>
                <c:pt idx="6">
                  <c:v>-0.24200000000000013</c:v>
                </c:pt>
                <c:pt idx="7">
                  <c:v>-3.4000000000000002E-2</c:v>
                </c:pt>
              </c:numCache>
            </c:numRef>
          </c:val>
        </c:ser>
        <c:marker val="1"/>
        <c:axId val="221661824"/>
        <c:axId val="221660288"/>
      </c:lineChart>
      <c:catAx>
        <c:axId val="2216487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21650304"/>
        <c:crosses val="autoZero"/>
        <c:auto val="1"/>
        <c:lblAlgn val="ctr"/>
        <c:lblOffset val="100"/>
      </c:catAx>
      <c:valAx>
        <c:axId val="221650304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21648768"/>
        <c:crosses val="autoZero"/>
        <c:crossBetween val="between"/>
      </c:valAx>
      <c:valAx>
        <c:axId val="221660288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21661824"/>
        <c:crosses val="max"/>
        <c:crossBetween val="between"/>
      </c:valAx>
      <c:catAx>
        <c:axId val="221661824"/>
        <c:scaling>
          <c:orientation val="minMax"/>
        </c:scaling>
        <c:delete val="1"/>
        <c:axPos val="b"/>
        <c:numFmt formatCode="General" sourceLinked="1"/>
        <c:tickLblPos val="none"/>
        <c:crossAx val="221660288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03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9.0429567879484044E-2"/>
          <c:y val="3.0439297678028623E-2"/>
          <c:w val="0.90937645810029344"/>
          <c:h val="0.9391214046439443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2060"/>
            </a:solidFill>
          </c:spPr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林肯</c:v>
                </c:pt>
                <c:pt idx="2">
                  <c:v>斯巴鲁</c:v>
                </c:pt>
                <c:pt idx="3">
                  <c:v>奥迪</c:v>
                </c:pt>
                <c:pt idx="4">
                  <c:v>路虎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51694</c:v>
                </c:pt>
                <c:pt idx="1">
                  <c:v>20110</c:v>
                </c:pt>
                <c:pt idx="2">
                  <c:v>38846</c:v>
                </c:pt>
                <c:pt idx="3">
                  <c:v>48196</c:v>
                </c:pt>
                <c:pt idx="4">
                  <c:v>64021</c:v>
                </c:pt>
                <c:pt idx="5">
                  <c:v>58382</c:v>
                </c:pt>
                <c:pt idx="6">
                  <c:v>73655</c:v>
                </c:pt>
                <c:pt idx="7">
                  <c:v>83391</c:v>
                </c:pt>
                <c:pt idx="8">
                  <c:v>141803</c:v>
                </c:pt>
                <c:pt idx="9">
                  <c:v>153047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林肯</c:v>
                </c:pt>
                <c:pt idx="2">
                  <c:v>斯巴鲁</c:v>
                </c:pt>
                <c:pt idx="3">
                  <c:v>奥迪</c:v>
                </c:pt>
                <c:pt idx="4">
                  <c:v>路虎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33962</c:v>
                </c:pt>
                <c:pt idx="1">
                  <c:v>36259</c:v>
                </c:pt>
                <c:pt idx="2">
                  <c:v>44615</c:v>
                </c:pt>
                <c:pt idx="3">
                  <c:v>56616</c:v>
                </c:pt>
                <c:pt idx="4">
                  <c:v>56625</c:v>
                </c:pt>
                <c:pt idx="5">
                  <c:v>64194</c:v>
                </c:pt>
                <c:pt idx="6">
                  <c:v>75369</c:v>
                </c:pt>
                <c:pt idx="7">
                  <c:v>107047</c:v>
                </c:pt>
                <c:pt idx="8">
                  <c:v>156140</c:v>
                </c:pt>
                <c:pt idx="9">
                  <c:v>171711</c:v>
                </c:pt>
              </c:numCache>
            </c:numRef>
          </c:val>
        </c:ser>
        <c:axId val="257902464"/>
        <c:axId val="257904000"/>
      </c:barChart>
      <c:catAx>
        <c:axId val="257902464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57904000"/>
        <c:crosses val="autoZero"/>
        <c:auto val="1"/>
        <c:lblAlgn val="ctr"/>
        <c:lblOffset val="100"/>
      </c:catAx>
      <c:valAx>
        <c:axId val="257904000"/>
        <c:scaling>
          <c:orientation val="minMax"/>
        </c:scaling>
        <c:delete val="1"/>
        <c:axPos val="b"/>
        <c:numFmt formatCode="General" sourceLinked="1"/>
        <c:tickLblPos val="none"/>
        <c:crossAx val="2579024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68"/>
          <c:y val="0.78250740500738358"/>
          <c:w val="0.29200074341433807"/>
          <c:h val="0.16048873896723176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5.9851200178552763E-2"/>
          <c:y val="3.0439297678028606E-2"/>
          <c:w val="0.93520378036253549"/>
          <c:h val="0.9032054301789621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Subaru</c:v>
                </c:pt>
                <c:pt idx="7">
                  <c:v>Land Rover</c:v>
                </c:pt>
                <c:pt idx="8">
                  <c:v>MINI</c:v>
                </c:pt>
                <c:pt idx="9">
                  <c:v>Jeep</c:v>
                </c:pt>
                <c:pt idx="10">
                  <c:v>Smart</c:v>
                </c:pt>
                <c:pt idx="11">
                  <c:v>Volvo</c:v>
                </c:pt>
                <c:pt idx="12">
                  <c:v>Jaguar</c:v>
                </c:pt>
                <c:pt idx="13">
                  <c:v>Infiniti</c:v>
                </c:pt>
                <c:pt idx="14">
                  <c:v>Ford</c:v>
                </c:pt>
                <c:pt idx="15">
                  <c:v>Cadillac</c:v>
                </c:pt>
                <c:pt idx="16">
                  <c:v>Kia</c:v>
                </c:pt>
                <c:pt idx="17">
                  <c:v>Maserati</c:v>
                </c:pt>
                <c:pt idx="18">
                  <c:v>Dodge</c:v>
                </c:pt>
                <c:pt idx="19">
                  <c:v>Renault</c:v>
                </c:pt>
                <c:pt idx="20">
                  <c:v>Chrysler</c:v>
                </c:pt>
                <c:pt idx="21">
                  <c:v>Acura</c:v>
                </c:pt>
                <c:pt idx="22">
                  <c:v>Hyundai</c:v>
                </c:pt>
                <c:pt idx="23">
                  <c:v>Citroen</c:v>
                </c:pt>
                <c:pt idx="24">
                  <c:v>Peugeot</c:v>
                </c:pt>
                <c:pt idx="25">
                  <c:v>Buick</c:v>
                </c:pt>
                <c:pt idx="26">
                  <c:v>Chevrolet</c:v>
                </c:pt>
                <c:pt idx="27">
                  <c:v>Honda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150589</c:v>
                </c:pt>
                <c:pt idx="1">
                  <c:v>125548</c:v>
                </c:pt>
                <c:pt idx="2">
                  <c:v>86903</c:v>
                </c:pt>
                <c:pt idx="3">
                  <c:v>57897</c:v>
                </c:pt>
                <c:pt idx="4">
                  <c:v>54455</c:v>
                </c:pt>
                <c:pt idx="5">
                  <c:v>55690</c:v>
                </c:pt>
                <c:pt idx="6">
                  <c:v>47040</c:v>
                </c:pt>
                <c:pt idx="7">
                  <c:v>55991</c:v>
                </c:pt>
                <c:pt idx="8">
                  <c:v>30886</c:v>
                </c:pt>
                <c:pt idx="9">
                  <c:v>66336</c:v>
                </c:pt>
                <c:pt idx="10">
                  <c:v>13012</c:v>
                </c:pt>
                <c:pt idx="11">
                  <c:v>13609</c:v>
                </c:pt>
                <c:pt idx="12">
                  <c:v>14473</c:v>
                </c:pt>
                <c:pt idx="13">
                  <c:v>16757</c:v>
                </c:pt>
                <c:pt idx="14">
                  <c:v>21956</c:v>
                </c:pt>
                <c:pt idx="15">
                  <c:v>24737</c:v>
                </c:pt>
                <c:pt idx="16">
                  <c:v>19192</c:v>
                </c:pt>
                <c:pt idx="17">
                  <c:v>6802</c:v>
                </c:pt>
                <c:pt idx="18">
                  <c:v>19233</c:v>
                </c:pt>
                <c:pt idx="19">
                  <c:v>23395</c:v>
                </c:pt>
                <c:pt idx="20">
                  <c:v>2055</c:v>
                </c:pt>
                <c:pt idx="21">
                  <c:v>4203</c:v>
                </c:pt>
                <c:pt idx="22">
                  <c:v>7063</c:v>
                </c:pt>
                <c:pt idx="23">
                  <c:v>1141</c:v>
                </c:pt>
                <c:pt idx="24">
                  <c:v>861</c:v>
                </c:pt>
                <c:pt idx="25">
                  <c:v>12</c:v>
                </c:pt>
                <c:pt idx="26">
                  <c:v>117</c:v>
                </c:pt>
                <c:pt idx="27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Subaru</c:v>
                </c:pt>
                <c:pt idx="7">
                  <c:v>Land Rover</c:v>
                </c:pt>
                <c:pt idx="8">
                  <c:v>MINI</c:v>
                </c:pt>
                <c:pt idx="9">
                  <c:v>Jeep</c:v>
                </c:pt>
                <c:pt idx="10">
                  <c:v>Smart</c:v>
                </c:pt>
                <c:pt idx="11">
                  <c:v>Volvo</c:v>
                </c:pt>
                <c:pt idx="12">
                  <c:v>Jaguar</c:v>
                </c:pt>
                <c:pt idx="13">
                  <c:v>Infiniti</c:v>
                </c:pt>
                <c:pt idx="14">
                  <c:v>Ford</c:v>
                </c:pt>
                <c:pt idx="15">
                  <c:v>Cadillac</c:v>
                </c:pt>
                <c:pt idx="16">
                  <c:v>Kia</c:v>
                </c:pt>
                <c:pt idx="17">
                  <c:v>Maserati</c:v>
                </c:pt>
                <c:pt idx="18">
                  <c:v>Dodge</c:v>
                </c:pt>
                <c:pt idx="19">
                  <c:v>Renault</c:v>
                </c:pt>
                <c:pt idx="20">
                  <c:v>Chrysler</c:v>
                </c:pt>
                <c:pt idx="21">
                  <c:v>Acura</c:v>
                </c:pt>
                <c:pt idx="22">
                  <c:v>Hyundai</c:v>
                </c:pt>
                <c:pt idx="23">
                  <c:v>Citroen</c:v>
                </c:pt>
                <c:pt idx="24">
                  <c:v>Peugeot</c:v>
                </c:pt>
                <c:pt idx="25">
                  <c:v>Buick</c:v>
                </c:pt>
                <c:pt idx="26">
                  <c:v>Chevrolet</c:v>
                </c:pt>
                <c:pt idx="27">
                  <c:v>Honda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>
                  <c:v>165985</c:v>
                </c:pt>
                <c:pt idx="1">
                  <c:v>145027</c:v>
                </c:pt>
                <c:pt idx="2">
                  <c:v>109150</c:v>
                </c:pt>
                <c:pt idx="3">
                  <c:v>65587</c:v>
                </c:pt>
                <c:pt idx="4">
                  <c:v>53653</c:v>
                </c:pt>
                <c:pt idx="5">
                  <c:v>50088</c:v>
                </c:pt>
                <c:pt idx="6">
                  <c:v>45522</c:v>
                </c:pt>
                <c:pt idx="7">
                  <c:v>39688</c:v>
                </c:pt>
                <c:pt idx="8">
                  <c:v>34169</c:v>
                </c:pt>
                <c:pt idx="9">
                  <c:v>28523</c:v>
                </c:pt>
                <c:pt idx="10">
                  <c:v>21024</c:v>
                </c:pt>
                <c:pt idx="11">
                  <c:v>20508</c:v>
                </c:pt>
                <c:pt idx="12">
                  <c:v>20064</c:v>
                </c:pt>
                <c:pt idx="13">
                  <c:v>14882</c:v>
                </c:pt>
                <c:pt idx="14">
                  <c:v>14379</c:v>
                </c:pt>
                <c:pt idx="15">
                  <c:v>13390</c:v>
                </c:pt>
                <c:pt idx="16">
                  <c:v>13065</c:v>
                </c:pt>
                <c:pt idx="17">
                  <c:v>12146</c:v>
                </c:pt>
                <c:pt idx="18">
                  <c:v>10145</c:v>
                </c:pt>
                <c:pt idx="19">
                  <c:v>8679</c:v>
                </c:pt>
                <c:pt idx="20">
                  <c:v>3519</c:v>
                </c:pt>
                <c:pt idx="21">
                  <c:v>3013</c:v>
                </c:pt>
                <c:pt idx="22">
                  <c:v>2955</c:v>
                </c:pt>
                <c:pt idx="23">
                  <c:v>1283</c:v>
                </c:pt>
                <c:pt idx="24">
                  <c:v>1173</c:v>
                </c:pt>
                <c:pt idx="25">
                  <c:v>424</c:v>
                </c:pt>
                <c:pt idx="26">
                  <c:v>419</c:v>
                </c:pt>
                <c:pt idx="27">
                  <c:v>11</c:v>
                </c:pt>
              </c:numCache>
            </c:numRef>
          </c:val>
        </c:ser>
        <c:axId val="260814336"/>
        <c:axId val="260815872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864646"/>
              </a:solidFill>
            </a:ln>
          </c:spPr>
          <c:marker>
            <c:symbol val="triangle"/>
            <c:size val="7"/>
            <c:spPr>
              <a:solidFill>
                <a:srgbClr val="864646"/>
              </a:solidFill>
            </c:spPr>
          </c:marker>
          <c:dLbls>
            <c:dLbl>
              <c:idx val="0"/>
              <c:layout>
                <c:manualLayout>
                  <c:x val="-3.5629504687196285E-2"/>
                  <c:y val="2.534272499754800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00516135168525E-2"/>
                  <c:y val="-2.01366437764293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7128322587122396E-2"/>
                  <c:y val="2.876663396632761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1417096779307129E-2"/>
                  <c:y val="-1.43833169831638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6503924733686627E-2"/>
                  <c:y val="1.93704621587454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5695161298845174E-2"/>
                  <c:y val="5.465660453602250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274095105175933E-2"/>
                  <c:y val="4.31499509494914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3.0754501272265488E-2"/>
                  <c:y val="3.240957706932328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4278064519538071E-2"/>
                  <c:y val="2.30133071730621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9386996595637228E-2"/>
                  <c:y val="2.399839450471207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9.698853134142019E-3"/>
                  <c:y val="3.597369506507265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3.2839548394937586E-2"/>
                  <c:y val="-2.01366437764293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8.1724493390099625E-3"/>
                  <c:y val="-1.22729332928939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855077420275279E-2"/>
                  <c:y val="-2.30133071730621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-2.9030902790777031E-2"/>
                  <c:y val="-2.432683245157183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-4.2834193558614266E-2"/>
                  <c:y val="1.43833169831638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-2.5503321448812091E-2"/>
                  <c:y val="-1.93703640700665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-4.8691572782771114E-2"/>
                  <c:y val="1.616548923550294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-1.9989290327353301E-2"/>
                  <c:y val="2.30133071730621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-8.566838711722851E-3"/>
                  <c:y val="-1.0547643940370633E-1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-2.1417096779307129E-2"/>
                  <c:y val="-1.43833169831638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1"/>
              <c:layout>
                <c:manualLayout>
                  <c:x val="-4.2834193558614264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Subaru</c:v>
                </c:pt>
                <c:pt idx="7">
                  <c:v>Land Rover</c:v>
                </c:pt>
                <c:pt idx="8">
                  <c:v>MINI</c:v>
                </c:pt>
                <c:pt idx="9">
                  <c:v>Jeep</c:v>
                </c:pt>
                <c:pt idx="10">
                  <c:v>Smart</c:v>
                </c:pt>
                <c:pt idx="11">
                  <c:v>Volvo</c:v>
                </c:pt>
                <c:pt idx="12">
                  <c:v>Jaguar</c:v>
                </c:pt>
                <c:pt idx="13">
                  <c:v>Infiniti</c:v>
                </c:pt>
                <c:pt idx="14">
                  <c:v>Ford</c:v>
                </c:pt>
                <c:pt idx="15">
                  <c:v>Cadillac</c:v>
                </c:pt>
                <c:pt idx="16">
                  <c:v>Kia</c:v>
                </c:pt>
                <c:pt idx="17">
                  <c:v>Maserati</c:v>
                </c:pt>
                <c:pt idx="18">
                  <c:v>Dodge</c:v>
                </c:pt>
                <c:pt idx="19">
                  <c:v>Renault</c:v>
                </c:pt>
                <c:pt idx="20">
                  <c:v>Chrysler</c:v>
                </c:pt>
                <c:pt idx="21">
                  <c:v>Acura</c:v>
                </c:pt>
                <c:pt idx="22">
                  <c:v>Hyundai</c:v>
                </c:pt>
                <c:pt idx="23">
                  <c:v>Citroen</c:v>
                </c:pt>
                <c:pt idx="24">
                  <c:v>Peugeot</c:v>
                </c:pt>
                <c:pt idx="25">
                  <c:v>Buick</c:v>
                </c:pt>
                <c:pt idx="26">
                  <c:v>Chevrolet</c:v>
                </c:pt>
                <c:pt idx="27">
                  <c:v>Honda</c:v>
                </c:pt>
              </c:strCache>
            </c:strRef>
          </c:cat>
          <c:val>
            <c:numRef>
              <c:f>Sheet1!$D$2:$D$29</c:f>
              <c:numCache>
                <c:formatCode>0.0%</c:formatCode>
                <c:ptCount val="28"/>
                <c:pt idx="0">
                  <c:v>0.10223854331989712</c:v>
                </c:pt>
                <c:pt idx="1">
                  <c:v>0.1551518144454711</c:v>
                </c:pt>
                <c:pt idx="2">
                  <c:v>0.25599806681012161</c:v>
                </c:pt>
                <c:pt idx="3">
                  <c:v>0.13282208059139511</c:v>
                </c:pt>
                <c:pt idx="4">
                  <c:v>-1.472775686346528E-2</c:v>
                </c:pt>
                <c:pt idx="5">
                  <c:v>-0.10059256599030342</c:v>
                </c:pt>
                <c:pt idx="6">
                  <c:v>-3.2270408163265318E-2</c:v>
                </c:pt>
                <c:pt idx="7">
                  <c:v>-0.29117179546712868</c:v>
                </c:pt>
                <c:pt idx="8">
                  <c:v>0.10629411383798493</c:v>
                </c:pt>
                <c:pt idx="9">
                  <c:v>-0.57002231066087794</c:v>
                </c:pt>
                <c:pt idx="10">
                  <c:v>0.61573931755302791</c:v>
                </c:pt>
                <c:pt idx="11">
                  <c:v>0.50694393416121675</c:v>
                </c:pt>
                <c:pt idx="12">
                  <c:v>0.38630553444344651</c:v>
                </c:pt>
                <c:pt idx="13">
                  <c:v>-0.11189353702930116</c:v>
                </c:pt>
                <c:pt idx="14">
                  <c:v>-0.34509928948806701</c:v>
                </c:pt>
                <c:pt idx="15">
                  <c:v>-0.45870558273032302</c:v>
                </c:pt>
                <c:pt idx="16">
                  <c:v>-0.31924760316798662</c:v>
                </c:pt>
                <c:pt idx="17">
                  <c:v>0.78565127903557785</c:v>
                </c:pt>
                <c:pt idx="18">
                  <c:v>-0.47252118754224515</c:v>
                </c:pt>
                <c:pt idx="19">
                  <c:v>-0.6290232955759778</c:v>
                </c:pt>
                <c:pt idx="20">
                  <c:v>0.71240875912408752</c:v>
                </c:pt>
                <c:pt idx="21">
                  <c:v>-0.28313109683559368</c:v>
                </c:pt>
                <c:pt idx="22">
                  <c:v>-0.5816225399971684</c:v>
                </c:pt>
                <c:pt idx="23">
                  <c:v>0.12445223488168278</c:v>
                </c:pt>
                <c:pt idx="24">
                  <c:v>0.36236933797909399</c:v>
                </c:pt>
                <c:pt idx="26">
                  <c:v>2.5811965811965814</c:v>
                </c:pt>
                <c:pt idx="27">
                  <c:v>-0.26666666666666672</c:v>
                </c:pt>
              </c:numCache>
            </c:numRef>
          </c:val>
        </c:ser>
        <c:marker val="1"/>
        <c:axId val="260933888"/>
        <c:axId val="260932352"/>
      </c:lineChart>
      <c:catAx>
        <c:axId val="260814336"/>
        <c:scaling>
          <c:orientation val="minMax"/>
        </c:scaling>
        <c:axPos val="b"/>
        <c:numFmt formatCode="General" sourceLinked="0"/>
        <c:tickLblPos val="nextTo"/>
        <c:txPr>
          <a:bodyPr rot="0" vert="eaVert"/>
          <a:lstStyle/>
          <a:p>
            <a:pPr>
              <a:defRPr sz="1000"/>
            </a:pPr>
            <a:endParaRPr lang="zh-CN"/>
          </a:p>
        </c:txPr>
        <c:crossAx val="260815872"/>
        <c:crosses val="autoZero"/>
        <c:auto val="1"/>
        <c:lblAlgn val="ctr"/>
        <c:lblOffset val="100"/>
      </c:catAx>
      <c:valAx>
        <c:axId val="26081587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60814336"/>
        <c:crosses val="autoZero"/>
        <c:crossBetween val="between"/>
      </c:valAx>
      <c:valAx>
        <c:axId val="260932352"/>
        <c:scaling>
          <c:orientation val="minMax"/>
        </c:scaling>
        <c:axPos val="r"/>
        <c:numFmt formatCode="0.0%" sourceLinked="1"/>
        <c:tickLblPos val="none"/>
        <c:spPr>
          <a:ln>
            <a:noFill/>
          </a:ln>
        </c:spPr>
        <c:crossAx val="260933888"/>
        <c:crosses val="max"/>
        <c:crossBetween val="between"/>
      </c:valAx>
      <c:catAx>
        <c:axId val="260933888"/>
        <c:scaling>
          <c:orientation val="minMax"/>
        </c:scaling>
        <c:delete val="1"/>
        <c:axPos val="b"/>
        <c:numFmt formatCode="General" sourceLinked="1"/>
        <c:tickLblPos val="none"/>
        <c:crossAx val="260932352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5.6859101489491977E-2"/>
          <c:y val="1.3209609318042104E-2"/>
          <c:w val="0.32518096919350004"/>
          <c:h val="7.147068654234418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361E-2"/>
          <c:y val="0"/>
          <c:w val="0.8912060717550413"/>
          <c:h val="0.909525063766802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1.2129375066183322E-2"/>
                  <c:y val="-2.8237288384313857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0970312996374748E-3"/>
                  <c:y val="-1.0353552802456216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2277312316003034E-3"/>
                  <c:y val="1.169713447836296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4320064362093401E-3"/>
                  <c:y val="-2.5413559545882147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2.8237288384313692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508889482888688E-3"/>
                  <c:y val="-7.497683833143558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4.9693555170265385E-2"/>
                      <c:h val="4.2977517427083271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-1.5306173004285136E-3"/>
                  <c:y val="6.715360795837998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9312258464566812E-3"/>
                  <c:y val="5.9369454680153824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6.038303754650449E-3"/>
                  <c:y val="-1.331574877919428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4.5557980502029631E-3"/>
                  <c:y val="-7.745158215005947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0660099453711492E-3"/>
                  <c:y val="-2.223408534197937E-7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8.4165447063575577E-5"/>
                  <c:y val="0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Land Rover</c:v>
                </c:pt>
                <c:pt idx="2">
                  <c:v>MB</c:v>
                </c:pt>
                <c:pt idx="3">
                  <c:v>BMW</c:v>
                </c:pt>
                <c:pt idx="4">
                  <c:v>Ford</c:v>
                </c:pt>
                <c:pt idx="5">
                  <c:v>NISSAN</c:v>
                </c:pt>
                <c:pt idx="6">
                  <c:v>Audi</c:v>
                </c:pt>
                <c:pt idx="7">
                  <c:v>Dodge</c:v>
                </c:pt>
                <c:pt idx="8">
                  <c:v>Maserati</c:v>
                </c:pt>
                <c:pt idx="9">
                  <c:v>Jeep</c:v>
                </c:pt>
                <c:pt idx="10">
                  <c:v>Lincoin</c:v>
                </c:pt>
                <c:pt idx="11">
                  <c:v>Porsche</c:v>
                </c:pt>
                <c:pt idx="12">
                  <c:v>Chevrolet</c:v>
                </c:pt>
                <c:pt idx="13">
                  <c:v>Lexus</c:v>
                </c:pt>
                <c:pt idx="14">
                  <c:v>Cadillac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68851</c:v>
                </c:pt>
                <c:pt idx="1">
                  <c:v>12982</c:v>
                </c:pt>
                <c:pt idx="2">
                  <c:v>9265</c:v>
                </c:pt>
                <c:pt idx="3">
                  <c:v>6072</c:v>
                </c:pt>
                <c:pt idx="4">
                  <c:v>6881</c:v>
                </c:pt>
                <c:pt idx="6">
                  <c:v>1989</c:v>
                </c:pt>
                <c:pt idx="7">
                  <c:v>557</c:v>
                </c:pt>
                <c:pt idx="8">
                  <c:v>713</c:v>
                </c:pt>
                <c:pt idx="9">
                  <c:v>266</c:v>
                </c:pt>
                <c:pt idx="10">
                  <c:v>436</c:v>
                </c:pt>
                <c:pt idx="11">
                  <c:v>1872</c:v>
                </c:pt>
                <c:pt idx="13">
                  <c:v>1447</c:v>
                </c:pt>
                <c:pt idx="14">
                  <c:v>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3366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3.3648262789768035E-5"/>
                  <c:y val="-9.074489562840334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161718832728561E-3"/>
                  <c:y val="9.667889143738655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237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2.9818444983077353E-3"/>
                  <c:y val="5.729992833971821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06468753309159E-3"/>
                  <c:y val="2.9946876128166058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0323437665459364E-3"/>
                  <c:y val="-5.1286972896673333E-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9.0970312996374748E-3"/>
                  <c:y val="-1.0353552802456296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Land Rover</c:v>
                </c:pt>
                <c:pt idx="2">
                  <c:v>MB</c:v>
                </c:pt>
                <c:pt idx="3">
                  <c:v>BMW</c:v>
                </c:pt>
                <c:pt idx="4">
                  <c:v>Ford</c:v>
                </c:pt>
                <c:pt idx="5">
                  <c:v>NISSAN</c:v>
                </c:pt>
                <c:pt idx="6">
                  <c:v>Audi</c:v>
                </c:pt>
                <c:pt idx="7">
                  <c:v>Dodge</c:v>
                </c:pt>
                <c:pt idx="8">
                  <c:v>Maserati</c:v>
                </c:pt>
                <c:pt idx="9">
                  <c:v>Jeep</c:v>
                </c:pt>
                <c:pt idx="10">
                  <c:v>Lincoin</c:v>
                </c:pt>
                <c:pt idx="11">
                  <c:v>Porsche</c:v>
                </c:pt>
                <c:pt idx="12">
                  <c:v>Chevrolet</c:v>
                </c:pt>
                <c:pt idx="13">
                  <c:v>Lexus</c:v>
                </c:pt>
                <c:pt idx="14">
                  <c:v>Cadillac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66130</c:v>
                </c:pt>
                <c:pt idx="1">
                  <c:v>18526</c:v>
                </c:pt>
                <c:pt idx="2">
                  <c:v>12233</c:v>
                </c:pt>
                <c:pt idx="3">
                  <c:v>10298</c:v>
                </c:pt>
                <c:pt idx="4">
                  <c:v>7047</c:v>
                </c:pt>
                <c:pt idx="5">
                  <c:v>4349</c:v>
                </c:pt>
                <c:pt idx="6">
                  <c:v>4154</c:v>
                </c:pt>
                <c:pt idx="7">
                  <c:v>1115</c:v>
                </c:pt>
                <c:pt idx="8">
                  <c:v>1053</c:v>
                </c:pt>
                <c:pt idx="9">
                  <c:v>987</c:v>
                </c:pt>
                <c:pt idx="10">
                  <c:v>975</c:v>
                </c:pt>
                <c:pt idx="11">
                  <c:v>810</c:v>
                </c:pt>
                <c:pt idx="12">
                  <c:v>762</c:v>
                </c:pt>
                <c:pt idx="13">
                  <c:v>688</c:v>
                </c:pt>
                <c:pt idx="14">
                  <c:v>516</c:v>
                </c:pt>
              </c:numCache>
            </c:numRef>
          </c:val>
        </c:ser>
        <c:dLbls>
          <c:showVal val="1"/>
        </c:dLbls>
        <c:gapWidth val="100"/>
        <c:axId val="260895488"/>
        <c:axId val="260897024"/>
      </c:barChart>
      <c:catAx>
        <c:axId val="2608954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0897024"/>
        <c:crosses val="autoZero"/>
        <c:auto val="1"/>
        <c:lblAlgn val="ctr"/>
        <c:lblOffset val="100"/>
      </c:catAx>
      <c:valAx>
        <c:axId val="26089702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60895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511"/>
          <c:y val="7.3858910143100184E-2"/>
          <c:w val="0.30542222240974354"/>
          <c:h val="0.153743865912155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88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2016MTD</c:v>
                </c:pt>
              </c:strCache>
            </c:strRef>
          </c:cat>
          <c:val>
            <c:numRef>
              <c:f>Sheet1!$B$2:$B$10</c:f>
              <c:numCache>
                <c:formatCode>0.0%</c:formatCode>
                <c:ptCount val="9"/>
                <c:pt idx="0">
                  <c:v>7.3413415826336162E-3</c:v>
                </c:pt>
                <c:pt idx="1">
                  <c:v>5.373413078974979E-3</c:v>
                </c:pt>
                <c:pt idx="2">
                  <c:v>1.5759011483895431E-2</c:v>
                </c:pt>
                <c:pt idx="3">
                  <c:v>1.8188278415678646E-2</c:v>
                </c:pt>
                <c:pt idx="4">
                  <c:v>1.3490235897807836E-2</c:v>
                </c:pt>
                <c:pt idx="5">
                  <c:v>1.5927633359740033E-2</c:v>
                </c:pt>
                <c:pt idx="6">
                  <c:v>1.8741907286130316E-2</c:v>
                </c:pt>
                <c:pt idx="7">
                  <c:v>3.4307400526998981E-2</c:v>
                </c:pt>
                <c:pt idx="8">
                  <c:v>4.1720034898182698E-2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2016MTD</c:v>
                </c:pt>
              </c:strCache>
            </c:strRef>
          </c:cat>
          <c:val>
            <c:numRef>
              <c:f>Sheet1!$C$2:$C$10</c:f>
              <c:numCache>
                <c:formatCode>0.0%</c:formatCode>
                <c:ptCount val="9"/>
                <c:pt idx="0">
                  <c:v>1.098388975935077E-2</c:v>
                </c:pt>
                <c:pt idx="1">
                  <c:v>1.2748425845971001E-2</c:v>
                </c:pt>
                <c:pt idx="2">
                  <c:v>2.9081798035933807E-2</c:v>
                </c:pt>
                <c:pt idx="3">
                  <c:v>4.4945207016493995E-2</c:v>
                </c:pt>
                <c:pt idx="4">
                  <c:v>3.7051523479693413E-2</c:v>
                </c:pt>
                <c:pt idx="5">
                  <c:v>3.3701137566624954E-2</c:v>
                </c:pt>
                <c:pt idx="6">
                  <c:v>6.0873101572031581E-2</c:v>
                </c:pt>
                <c:pt idx="7">
                  <c:v>5.7923250915252654E-2</c:v>
                </c:pt>
                <c:pt idx="8">
                  <c:v>4.8978114384362642E-2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2016MTD</c:v>
                </c:pt>
              </c:strCache>
            </c:strRef>
          </c:cat>
          <c:val>
            <c:numRef>
              <c:f>Sheet1!$D$2:$D$10</c:f>
              <c:numCache>
                <c:formatCode>0.0%</c:formatCode>
                <c:ptCount val="9"/>
                <c:pt idx="0">
                  <c:v>0.2251282257308532</c:v>
                </c:pt>
                <c:pt idx="1">
                  <c:v>0.24591688254496305</c:v>
                </c:pt>
                <c:pt idx="2">
                  <c:v>0.21718996234554436</c:v>
                </c:pt>
                <c:pt idx="3">
                  <c:v>0.30449096757302613</c:v>
                </c:pt>
                <c:pt idx="4">
                  <c:v>0.36089575718956873</c:v>
                </c:pt>
                <c:pt idx="5">
                  <c:v>0.34611460129898292</c:v>
                </c:pt>
                <c:pt idx="6">
                  <c:v>0.37545424373734965</c:v>
                </c:pt>
                <c:pt idx="7">
                  <c:v>0.41618539793086828</c:v>
                </c:pt>
                <c:pt idx="8">
                  <c:v>0.39550036197583116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2016MTD</c:v>
                </c:pt>
              </c:strCache>
            </c:strRef>
          </c:cat>
          <c:val>
            <c:numRef>
              <c:f>Sheet1!$E$2:$E$10</c:f>
              <c:numCache>
                <c:formatCode>0.0%</c:formatCode>
                <c:ptCount val="9"/>
                <c:pt idx="0">
                  <c:v>0.19976430570621242</c:v>
                </c:pt>
                <c:pt idx="1">
                  <c:v>0.2542946848176873</c:v>
                </c:pt>
                <c:pt idx="2">
                  <c:v>0.21904516292126813</c:v>
                </c:pt>
                <c:pt idx="3">
                  <c:v>0.16883719190634702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0.14147068859938203</c:v>
                </c:pt>
                <c:pt idx="7">
                  <c:v>8.7295865623032501E-2</c:v>
                </c:pt>
                <c:pt idx="8">
                  <c:v>0.11054184997494014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2016MTD</c:v>
                </c:pt>
              </c:strCache>
            </c:strRef>
          </c:cat>
          <c:val>
            <c:numRef>
              <c:f>Sheet1!$F$2:$F$10</c:f>
              <c:numCache>
                <c:formatCode>0.0%</c:formatCode>
                <c:ptCount val="9"/>
                <c:pt idx="0">
                  <c:v>0.28939241760743506</c:v>
                </c:pt>
                <c:pt idx="1">
                  <c:v>0.26909378867404965</c:v>
                </c:pt>
                <c:pt idx="2">
                  <c:v>0.32900555133095349</c:v>
                </c:pt>
                <c:pt idx="3">
                  <c:v>0.31156262856715411</c:v>
                </c:pt>
                <c:pt idx="4">
                  <c:v>0.31419539947037184</c:v>
                </c:pt>
                <c:pt idx="5">
                  <c:v>0.3454754552321404</c:v>
                </c:pt>
                <c:pt idx="6">
                  <c:v>0.33483571498688808</c:v>
                </c:pt>
                <c:pt idx="7">
                  <c:v>0.31984291077549687</c:v>
                </c:pt>
                <c:pt idx="8">
                  <c:v>0.30913664123554419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2016MTD</c:v>
                </c:pt>
              </c:strCache>
            </c:strRef>
          </c:cat>
          <c:val>
            <c:numRef>
              <c:f>Sheet1!$G$2:$G$10</c:f>
              <c:numCache>
                <c:formatCode>0.0%</c:formatCode>
                <c:ptCount val="9"/>
                <c:pt idx="0">
                  <c:v>0.22728161450591244</c:v>
                </c:pt>
                <c:pt idx="1">
                  <c:v>0.16661427224143352</c:v>
                </c:pt>
                <c:pt idx="2">
                  <c:v>0.13666406394937544</c:v>
                </c:pt>
                <c:pt idx="3">
                  <c:v>0.11167109249354827</c:v>
                </c:pt>
                <c:pt idx="4">
                  <c:v>8.412229282204442E-2</c:v>
                </c:pt>
                <c:pt idx="5">
                  <c:v>6.4254728759730678E-2</c:v>
                </c:pt>
                <c:pt idx="6">
                  <c:v>5.8379727664109718E-2</c:v>
                </c:pt>
                <c:pt idx="7">
                  <c:v>6.7285644330097233E-2</c:v>
                </c:pt>
                <c:pt idx="8">
                  <c:v>7.7045163446009909E-2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2016MTD</c:v>
                </c:pt>
              </c:strCache>
            </c:strRef>
          </c:cat>
          <c:val>
            <c:numRef>
              <c:f>Sheet1!$H$2:$H$10</c:f>
              <c:numCache>
                <c:formatCode>0.0%</c:formatCode>
                <c:ptCount val="9"/>
                <c:pt idx="0">
                  <c:v>4.0108205107602483E-2</c:v>
                </c:pt>
                <c:pt idx="1">
                  <c:v>4.5958532796920533E-2</c:v>
                </c:pt>
                <c:pt idx="2">
                  <c:v>5.3254449933029295E-2</c:v>
                </c:pt>
                <c:pt idx="3">
                  <c:v>4.0304634027751807E-2</c:v>
                </c:pt>
                <c:pt idx="4">
                  <c:v>2.2595972442756726E-2</c:v>
                </c:pt>
                <c:pt idx="5">
                  <c:v>1.6219571474528398E-2</c:v>
                </c:pt>
                <c:pt idx="6">
                  <c:v>1.0244616154108644E-2</c:v>
                </c:pt>
                <c:pt idx="7">
                  <c:v>1.715952989825344E-2</c:v>
                </c:pt>
                <c:pt idx="8">
                  <c:v>1.7077834085129289E-2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57066112"/>
        <c:axId val="257067648"/>
      </c:barChart>
      <c:catAx>
        <c:axId val="25706611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57067648"/>
        <c:crosses val="autoZero"/>
        <c:auto val="1"/>
        <c:lblAlgn val="ctr"/>
        <c:lblOffset val="100"/>
      </c:catAx>
      <c:valAx>
        <c:axId val="257067648"/>
        <c:scaling>
          <c:orientation val="minMax"/>
        </c:scaling>
        <c:delete val="1"/>
        <c:axPos val="l"/>
        <c:numFmt formatCode="0%" sourceLinked="1"/>
        <c:tickLblPos val="none"/>
        <c:crossAx val="257066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&lt;2.5L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0.0%</c:formatCode>
                <c:ptCount val="2"/>
                <c:pt idx="0">
                  <c:v>6.0000000000000032E-2</c:v>
                </c:pt>
                <c:pt idx="1">
                  <c:v>8.9420626165024567E-2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2.5-3.0L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Sheet1!$C$2:$C$3</c:f>
              <c:numCache>
                <c:formatCode>0.0%</c:formatCode>
                <c:ptCount val="2"/>
                <c:pt idx="0">
                  <c:v>0.59</c:v>
                </c:pt>
                <c:pt idx="1">
                  <c:v>0.53238482900292827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Sheet1!$D$2:$D$3</c:f>
              <c:numCache>
                <c:formatCode>0.0%</c:formatCode>
                <c:ptCount val="2"/>
                <c:pt idx="0">
                  <c:v>0.29000000000000026</c:v>
                </c:pt>
                <c:pt idx="1">
                  <c:v>0.30627306273062732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Sheet1!$E$2:$E$3</c:f>
              <c:numCache>
                <c:formatCode>0.0%</c:formatCode>
                <c:ptCount val="2"/>
                <c:pt idx="0">
                  <c:v>2.0000000000000011E-2</c:v>
                </c:pt>
                <c:pt idx="1">
                  <c:v>2.3989044014151483E-2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Sheet1!$F$2:$F$3</c:f>
              <c:numCache>
                <c:formatCode>0.0%</c:formatCode>
                <c:ptCount val="2"/>
                <c:pt idx="0">
                  <c:v>4.0000000000000022E-2</c:v>
                </c:pt>
                <c:pt idx="1">
                  <c:v>4.343591889527143E-2</c:v>
                </c:pt>
              </c:numCache>
            </c:numRef>
          </c:val>
        </c:ser>
        <c:dLbls>
          <c:showVal val="1"/>
        </c:dLbls>
        <c:gapWidth val="289"/>
        <c:overlap val="100"/>
        <c:serLines/>
        <c:axId val="266011776"/>
        <c:axId val="266067968"/>
      </c:barChart>
      <c:catAx>
        <c:axId val="2660117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6067968"/>
        <c:crosses val="autoZero"/>
        <c:auto val="1"/>
        <c:lblAlgn val="ctr"/>
        <c:lblOffset val="100"/>
      </c:catAx>
      <c:valAx>
        <c:axId val="266067968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66011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919E-2"/>
          <c:w val="0.11638727221679358"/>
          <c:h val="0.9409690015889599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0769795378391551"/>
          <c:y val="0.12210149218679615"/>
          <c:w val="0.73795287855090019"/>
          <c:h val="0.822097139426994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7F7F7F"/>
            </a:solidFill>
          </c:spPr>
          <c:dLbls>
            <c:dLbl>
              <c:idx val="1"/>
              <c:layout>
                <c:manualLayout>
                  <c:x val="5.8663922242125919E-3"/>
                  <c:y val="4.499538911141941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001396983081041E-2"/>
                  <c:y val="2.189372701042313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>
                  <c:v>-0.22484807562457787</c:v>
                </c:pt>
                <c:pt idx="1">
                  <c:v>5.2300913838120182E-2</c:v>
                </c:pt>
                <c:pt idx="2">
                  <c:v>-0.20247935000824124</c:v>
                </c:pt>
                <c:pt idx="3">
                  <c:v>-0.30601382339642186</c:v>
                </c:pt>
                <c:pt idx="4">
                  <c:v>-0.11836428810653617</c:v>
                </c:pt>
                <c:pt idx="5">
                  <c:v>-0.24775999277284594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264D"/>
            </a:solidFill>
          </c:spPr>
          <c:dLbls>
            <c:dLbl>
              <c:idx val="0"/>
              <c:layout>
                <c:manualLayout>
                  <c:x val="0"/>
                  <c:y val="-1.001235981329697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0.59480255516840852</c:v>
                </c:pt>
                <c:pt idx="1">
                  <c:v>8.3481946705952242E-2</c:v>
                </c:pt>
                <c:pt idx="2">
                  <c:v>-0.33834869223472086</c:v>
                </c:pt>
                <c:pt idx="3">
                  <c:v>0.1331304218325329</c:v>
                </c:pt>
                <c:pt idx="4">
                  <c:v>0.12644711404650341</c:v>
                </c:pt>
                <c:pt idx="5">
                  <c:v>5.1542114744254471E-2</c:v>
                </c:pt>
              </c:numCache>
            </c:numRef>
          </c:val>
        </c:ser>
        <c:dLbls>
          <c:showVal val="1"/>
        </c:dLbls>
        <c:axId val="267764864"/>
        <c:axId val="267766400"/>
      </c:barChart>
      <c:catAx>
        <c:axId val="267764864"/>
        <c:scaling>
          <c:orientation val="minMax"/>
        </c:scaling>
        <c:axPos val="b"/>
        <c:numFmt formatCode="General" sourceLinked="1"/>
        <c:tickLblPos val="high"/>
        <c:crossAx val="267766400"/>
        <c:crosses val="autoZero"/>
        <c:auto val="1"/>
        <c:lblAlgn val="ctr"/>
        <c:lblOffset val="100"/>
      </c:catAx>
      <c:valAx>
        <c:axId val="267766400"/>
        <c:scaling>
          <c:orientation val="minMax"/>
        </c:scaling>
        <c:axPos val="l"/>
        <c:numFmt formatCode="0%" sourceLinked="0"/>
        <c:tickLblPos val="nextTo"/>
        <c:crossAx val="2677648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133326928033649"/>
          <c:y val="0.22231366392037888"/>
          <c:w val="0.13479607927526224"/>
          <c:h val="0.23982899094746724"/>
        </c:manualLayout>
      </c:layout>
    </c:legend>
    <c:plotVisOnly val="1"/>
    <c:dispBlanksAs val="gap"/>
  </c:chart>
  <c:txPr>
    <a:bodyPr/>
    <a:lstStyle/>
    <a:p>
      <a:pPr>
        <a:defRPr sz="1000"/>
      </a:pPr>
      <a:endParaRPr lang="zh-CN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9.6808260318088243E-2"/>
          <c:y val="9.0657821254819387E-2"/>
          <c:w val="0.87468306266769424"/>
          <c:h val="0.75152879911473891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A00</c:v>
                </c:pt>
              </c:strCache>
            </c:strRef>
          </c:tx>
          <c:spPr>
            <a:ln w="12700">
              <a:solidFill>
                <a:srgbClr val="BFBFBF"/>
              </a:solidFill>
            </a:ln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6.0388092788420784E-2"/>
                  <c:y val="-3.280573786605803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216.5%</a:t>
                    </a:r>
                    <a:endParaRPr lang="en-US" altLang="zh-CN" dirty="0"/>
                  </a:p>
                </c:rich>
              </c:tx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7.3244570913215595E-2"/>
                  <c:y val="-2.69449333575764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mtClean="0"/>
                      <a:t>178.6%</a:t>
                    </a:r>
                    <a:endParaRPr lang="en-US" altLang="zh-CN" dirty="0"/>
                  </a:p>
                </c:rich>
              </c:tx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altLang="zh-CN" smtClean="0"/>
                      <a:t>100.8%</a:t>
                    </a:r>
                    <a:endParaRPr lang="en-US" altLang="zh-CN" dirty="0"/>
                  </a:p>
                </c:rich>
              </c:tx>
              <c:dLblPos val="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-0.12731152204836416</c:v>
                </c:pt>
                <c:pt idx="1">
                  <c:v>-8.365384615384644E-2</c:v>
                </c:pt>
                <c:pt idx="2">
                  <c:v>-1.4197823000473564E-3</c:v>
                </c:pt>
                <c:pt idx="3">
                  <c:v>7.1225071225071712E-3</c:v>
                </c:pt>
                <c:pt idx="4">
                  <c:v>0.23230088495575218</c:v>
                </c:pt>
                <c:pt idx="5">
                  <c:v>0.37593423019431982</c:v>
                </c:pt>
                <c:pt idx="6">
                  <c:v>0.85000000000000053</c:v>
                </c:pt>
                <c:pt idx="7">
                  <c:v>0.85000000000000053</c:v>
                </c:pt>
                <c:pt idx="8">
                  <c:v>0.70000000000000051</c:v>
                </c:pt>
                <c:pt idx="9">
                  <c:v>0.6500000000000008</c:v>
                </c:pt>
                <c:pt idx="10">
                  <c:v>0.60000000000000053</c:v>
                </c:pt>
                <c:pt idx="11">
                  <c:v>0.55000000000000004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ln w="12700">
              <a:solidFill>
                <a:srgbClr val="A0AFBC"/>
              </a:solidFill>
            </a:ln>
          </c:spPr>
          <c:marker>
            <c:symbol val="square"/>
            <c:size val="5"/>
            <c:spPr>
              <a:solidFill>
                <a:srgbClr val="A0AFBC"/>
              </a:solidFill>
              <a:ln>
                <a:solidFill>
                  <a:srgbClr val="A0AFBC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0.27872634979233957</c:v>
                </c:pt>
                <c:pt idx="1">
                  <c:v>7.2098475967174794E-2</c:v>
                </c:pt>
                <c:pt idx="2">
                  <c:v>-2.2933333333333396E-2</c:v>
                </c:pt>
                <c:pt idx="3">
                  <c:v>6.5545641729581439E-2</c:v>
                </c:pt>
                <c:pt idx="4">
                  <c:v>3.9460703715883411E-3</c:v>
                </c:pt>
                <c:pt idx="5">
                  <c:v>4.5502092050209206E-2</c:v>
                </c:pt>
                <c:pt idx="6">
                  <c:v>-1.4776632302405446E-2</c:v>
                </c:pt>
                <c:pt idx="7">
                  <c:v>0.37714940771876232</c:v>
                </c:pt>
                <c:pt idx="8">
                  <c:v>7.6356694845923251E-2</c:v>
                </c:pt>
                <c:pt idx="9">
                  <c:v>5.641521598968402E-2</c:v>
                </c:pt>
                <c:pt idx="10">
                  <c:v>0.25035082795397173</c:v>
                </c:pt>
                <c:pt idx="11">
                  <c:v>-1.4548802946593E-2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-0.16008220097299125</c:v>
                </c:pt>
                <c:pt idx="1">
                  <c:v>-0.34592434736281358</c:v>
                </c:pt>
                <c:pt idx="2">
                  <c:v>-0.36222441795837745</c:v>
                </c:pt>
                <c:pt idx="3">
                  <c:v>-0.36209464879110809</c:v>
                </c:pt>
                <c:pt idx="4">
                  <c:v>-0.43172106039405567</c:v>
                </c:pt>
                <c:pt idx="5">
                  <c:v>-0.37447682529840409</c:v>
                </c:pt>
                <c:pt idx="6">
                  <c:v>-0.32486801383579161</c:v>
                </c:pt>
                <c:pt idx="7">
                  <c:v>-0.36229246204386073</c:v>
                </c:pt>
                <c:pt idx="8">
                  <c:v>-0.33199324595963697</c:v>
                </c:pt>
                <c:pt idx="9">
                  <c:v>-0.47348091985265278</c:v>
                </c:pt>
                <c:pt idx="10">
                  <c:v>-0.29309588560400063</c:v>
                </c:pt>
                <c:pt idx="11">
                  <c:v>-0.17999166705245148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ln w="12700">
              <a:solidFill>
                <a:srgbClr val="738FA2"/>
              </a:solidFill>
            </a:ln>
          </c:spPr>
          <c:marker>
            <c:symbol val="circle"/>
            <c:size val="5"/>
            <c:spPr>
              <a:solidFill>
                <a:srgbClr val="738FA2"/>
              </a:solidFill>
              <a:ln>
                <a:solidFill>
                  <a:srgbClr val="738FA2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-4.1766271255243459E-2</c:v>
                </c:pt>
                <c:pt idx="1">
                  <c:v>-4.5379642540245964E-2</c:v>
                </c:pt>
                <c:pt idx="2">
                  <c:v>4.8365494320154814E-2</c:v>
                </c:pt>
                <c:pt idx="3">
                  <c:v>2.3746701846965687E-2</c:v>
                </c:pt>
                <c:pt idx="4">
                  <c:v>1.4955469668963125E-2</c:v>
                </c:pt>
                <c:pt idx="5">
                  <c:v>0.2302043604485684</c:v>
                </c:pt>
                <c:pt idx="6">
                  <c:v>0.38240000000000046</c:v>
                </c:pt>
                <c:pt idx="7">
                  <c:v>0.42534936626584402</c:v>
                </c:pt>
                <c:pt idx="8">
                  <c:v>0.29431072210065706</c:v>
                </c:pt>
                <c:pt idx="9">
                  <c:v>0.1977645472927432</c:v>
                </c:pt>
                <c:pt idx="10">
                  <c:v>0.13015470721790998</c:v>
                </c:pt>
                <c:pt idx="11">
                  <c:v>7.3371888358058759E-2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0.18417014747250884</c:v>
                </c:pt>
                <c:pt idx="1">
                  <c:v>-8.7856541100012238E-3</c:v>
                </c:pt>
                <c:pt idx="2">
                  <c:v>9.3999052255202012E-2</c:v>
                </c:pt>
                <c:pt idx="3">
                  <c:v>4.5522496021603923E-2</c:v>
                </c:pt>
                <c:pt idx="4">
                  <c:v>1.8217936915548179E-2</c:v>
                </c:pt>
                <c:pt idx="5">
                  <c:v>5.7789719420340994E-2</c:v>
                </c:pt>
                <c:pt idx="6">
                  <c:v>0.31794410391947442</c:v>
                </c:pt>
                <c:pt idx="7">
                  <c:v>0.19421388475747287</c:v>
                </c:pt>
                <c:pt idx="8">
                  <c:v>0.10753348428445342</c:v>
                </c:pt>
                <c:pt idx="9">
                  <c:v>0.18609158103479381</c:v>
                </c:pt>
                <c:pt idx="10">
                  <c:v>0.16846245237412452</c:v>
                </c:pt>
                <c:pt idx="11">
                  <c:v>0.15024612445815891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ln w="12700">
              <a:solidFill>
                <a:srgbClr val="004359"/>
              </a:solidFill>
            </a:ln>
          </c:spPr>
          <c:marker>
            <c:symbol val="triangle"/>
            <c:size val="5"/>
            <c:spPr>
              <a:solidFill>
                <a:srgbClr val="004359"/>
              </a:solidFill>
              <a:ln>
                <a:solidFill>
                  <a:srgbClr val="004359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-2.819616821303772E-2</c:v>
                </c:pt>
                <c:pt idx="1">
                  <c:v>-0.23761423761423778</c:v>
                </c:pt>
                <c:pt idx="2">
                  <c:v>-0.19169960474308287</c:v>
                </c:pt>
                <c:pt idx="3">
                  <c:v>-0.21353717174207881</c:v>
                </c:pt>
                <c:pt idx="4">
                  <c:v>-5.5947580645161303E-2</c:v>
                </c:pt>
                <c:pt idx="5">
                  <c:v>6.9729797036483743E-2</c:v>
                </c:pt>
                <c:pt idx="6">
                  <c:v>0.28031906234738757</c:v>
                </c:pt>
                <c:pt idx="7">
                  <c:v>0.30770440251572317</c:v>
                </c:pt>
                <c:pt idx="8">
                  <c:v>0.2486900958466455</c:v>
                </c:pt>
                <c:pt idx="9">
                  <c:v>0.13042850959457519</c:v>
                </c:pt>
                <c:pt idx="10">
                  <c:v>8.4940200146448541E-2</c:v>
                </c:pt>
                <c:pt idx="11">
                  <c:v>0.27548734035402217</c:v>
                </c:pt>
              </c:numCache>
            </c:numRef>
          </c:val>
        </c:ser>
        <c:marker val="1"/>
        <c:axId val="147548416"/>
        <c:axId val="147579264"/>
      </c:lineChart>
      <c:catAx>
        <c:axId val="14754841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47579264"/>
        <c:crossesAt val="0"/>
        <c:auto val="1"/>
        <c:lblAlgn val="ctr"/>
        <c:lblOffset val="100"/>
      </c:catAx>
      <c:valAx>
        <c:axId val="147579264"/>
        <c:scaling>
          <c:orientation val="minMax"/>
          <c:max val="1"/>
          <c:min val="-0.5"/>
        </c:scaling>
        <c:axPos val="l"/>
        <c:numFmt formatCode="0%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147548416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11237875762222305"/>
          <c:y val="0.88584621601687474"/>
          <c:w val="0.8593164960952826"/>
          <c:h val="8.0432226351821123E-2"/>
        </c:manualLayout>
      </c:layout>
      <c:spPr>
        <a:ln w="3175">
          <a:noFill/>
        </a:ln>
      </c:spPr>
      <c:txPr>
        <a:bodyPr/>
        <a:lstStyle/>
        <a:p>
          <a:pPr>
            <a:defRPr sz="8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4291757969046168"/>
          <c:h val="0.72572111354153745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0.0%</c:formatCode>
                <c:ptCount val="6"/>
                <c:pt idx="0">
                  <c:v>0.25558747314944313</c:v>
                </c:pt>
                <c:pt idx="1">
                  <c:v>0.29321786805117678</c:v>
                </c:pt>
                <c:pt idx="2">
                  <c:v>0.30530043978729804</c:v>
                </c:pt>
                <c:pt idx="3">
                  <c:v>0.31971364620776482</c:v>
                </c:pt>
                <c:pt idx="4">
                  <c:v>0.32076784429171828</c:v>
                </c:pt>
                <c:pt idx="5">
                  <c:v>0.21736149525137732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Sheet1!$C$2:$C$7</c:f>
              <c:numCache>
                <c:formatCode>0.0%</c:formatCode>
                <c:ptCount val="6"/>
                <c:pt idx="0">
                  <c:v>2.4151295077681951E-2</c:v>
                </c:pt>
                <c:pt idx="1">
                  <c:v>3.4126430459222687E-2</c:v>
                </c:pt>
                <c:pt idx="2">
                  <c:v>3.586198799512761E-2</c:v>
                </c:pt>
                <c:pt idx="3">
                  <c:v>3.1762568580040069E-2</c:v>
                </c:pt>
                <c:pt idx="4">
                  <c:v>4.206119533762237E-2</c:v>
                </c:pt>
                <c:pt idx="5">
                  <c:v>4.6658155911543056E-2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A00</c:v>
                </c:pt>
              </c:strCache>
            </c:strRef>
          </c:tx>
          <c:spPr>
            <a:solidFill>
              <a:srgbClr val="006384"/>
            </a:solidFill>
          </c:spPr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Sheet1!$D$2:$D$7</c:f>
              <c:numCache>
                <c:formatCode>0.0%</c:formatCode>
                <c:ptCount val="6"/>
                <c:pt idx="0">
                  <c:v>1.8647641128803117E-2</c:v>
                </c:pt>
                <c:pt idx="1">
                  <c:v>1.7544506902426916E-2</c:v>
                </c:pt>
                <c:pt idx="2">
                  <c:v>1.7142409877847743E-2</c:v>
                </c:pt>
                <c:pt idx="3">
                  <c:v>1.535259923858988E-2</c:v>
                </c:pt>
                <c:pt idx="4">
                  <c:v>1.4975964099431013E-2</c:v>
                </c:pt>
                <c:pt idx="5">
                  <c:v>2.4452653452365192E-2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Sheet1!$E$2:$E$7</c:f>
              <c:numCache>
                <c:formatCode>0.0%</c:formatCode>
                <c:ptCount val="6"/>
                <c:pt idx="0">
                  <c:v>0.26704371100276181</c:v>
                </c:pt>
                <c:pt idx="1">
                  <c:v>0.26510059610852477</c:v>
                </c:pt>
                <c:pt idx="2">
                  <c:v>0.27696228787233967</c:v>
                </c:pt>
                <c:pt idx="3">
                  <c:v>0.26746971507158412</c:v>
                </c:pt>
                <c:pt idx="4">
                  <c:v>0.23358851320941768</c:v>
                </c:pt>
                <c:pt idx="5">
                  <c:v>0.27099149555188762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Sheet1!$F$2:$F$7</c:f>
              <c:numCache>
                <c:formatCode>0.0%</c:formatCode>
                <c:ptCount val="6"/>
                <c:pt idx="0">
                  <c:v>0.27999306715764877</c:v>
                </c:pt>
                <c:pt idx="1">
                  <c:v>0.25775768389702036</c:v>
                </c:pt>
                <c:pt idx="2">
                  <c:v>0.26109178786500142</c:v>
                </c:pt>
                <c:pt idx="3">
                  <c:v>0.2605147422789954</c:v>
                </c:pt>
                <c:pt idx="4">
                  <c:v>0.28903306322387662</c:v>
                </c:pt>
                <c:pt idx="5">
                  <c:v>0.3333363013386082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Sheet1!$G$2:$G$7</c:f>
              <c:numCache>
                <c:formatCode>0.0%</c:formatCode>
                <c:ptCount val="6"/>
                <c:pt idx="0">
                  <c:v>0.1545768124836624</c:v>
                </c:pt>
                <c:pt idx="1">
                  <c:v>0.13225291458162841</c:v>
                </c:pt>
                <c:pt idx="2">
                  <c:v>0.1036410866023863</c:v>
                </c:pt>
                <c:pt idx="3">
                  <c:v>0.10518672862302603</c:v>
                </c:pt>
                <c:pt idx="4">
                  <c:v>9.9573419837934329E-2</c:v>
                </c:pt>
                <c:pt idx="5">
                  <c:v>0.10719989849421969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147844096"/>
        <c:axId val="147907328"/>
      </c:barChart>
      <c:catAx>
        <c:axId val="14784409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147907328"/>
        <c:crosses val="autoZero"/>
        <c:auto val="1"/>
        <c:lblAlgn val="ctr"/>
        <c:lblOffset val="100"/>
      </c:catAx>
      <c:valAx>
        <c:axId val="147907328"/>
        <c:scaling>
          <c:orientation val="minMax"/>
        </c:scaling>
        <c:delete val="1"/>
        <c:axPos val="l"/>
        <c:numFmt formatCode="0%" sourceLinked="1"/>
        <c:tickLblPos val="none"/>
        <c:crossAx val="147844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36501360062464"/>
          <c:y val="3.4663557435655315E-2"/>
          <c:w val="7.3011552761098455E-2"/>
          <c:h val="0.72697919577555725"/>
        </c:manualLayout>
      </c:layout>
      <c:txPr>
        <a:bodyPr/>
        <a:lstStyle/>
        <a:p>
          <a:pPr>
            <a:defRPr sz="8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2.2919066976275718E-2"/>
          <c:y val="1.9515522685752046E-2"/>
          <c:w val="0.94158657655580835"/>
          <c:h val="0.85480551067049182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86797</c:v>
                </c:pt>
                <c:pt idx="1">
                  <c:v>53200</c:v>
                </c:pt>
                <c:pt idx="2">
                  <c:v>89250</c:v>
                </c:pt>
                <c:pt idx="3">
                  <c:v>89936</c:v>
                </c:pt>
                <c:pt idx="4">
                  <c:v>107813</c:v>
                </c:pt>
                <c:pt idx="5">
                  <c:v>99607</c:v>
                </c:pt>
                <c:pt idx="6">
                  <c:v>110221</c:v>
                </c:pt>
                <c:pt idx="7">
                  <c:v>102996</c:v>
                </c:pt>
                <c:pt idx="8">
                  <c:v>95307</c:v>
                </c:pt>
                <c:pt idx="9">
                  <c:v>102626</c:v>
                </c:pt>
                <c:pt idx="10">
                  <c:v>115649</c:v>
                </c:pt>
                <c:pt idx="11">
                  <c:v>117719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1640822234399081E-2"/>
                  <c:y val="-5.9442459116699131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5457730167427909E-2"/>
                  <c:y val="2.269647385131338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0190098435312564E-2"/>
                  <c:y val="-1.621176703665238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0915460334855798E-2"/>
                  <c:y val="1.621176703665232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5.5647828602740465E-2"/>
                  <c:y val="-1.296941362932196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2.593882725864381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6.18309206697117E-2"/>
                  <c:y val="-2.26964738513133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1.1335537840346748E-16"/>
                  <c:y val="-6.4847068146609271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  <c:pt idx="11">
                  <c:v>109020</c:v>
                </c:pt>
              </c:numCache>
            </c:numRef>
          </c:val>
        </c:ser>
        <c:marker val="1"/>
        <c:axId val="221698688"/>
        <c:axId val="246768000"/>
      </c:lineChart>
      <c:catAx>
        <c:axId val="22169868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46768000"/>
        <c:crosses val="autoZero"/>
        <c:auto val="1"/>
        <c:lblAlgn val="ctr"/>
        <c:lblOffset val="100"/>
      </c:catAx>
      <c:valAx>
        <c:axId val="246768000"/>
        <c:scaling>
          <c:orientation val="minMax"/>
        </c:scaling>
        <c:delete val="1"/>
        <c:axPos val="l"/>
        <c:numFmt formatCode="General" sourceLinked="1"/>
        <c:tickLblPos val="none"/>
        <c:crossAx val="221698688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11329299068617008"/>
          <c:y val="0.76148967501917508"/>
          <c:w val="0.79323076923076763"/>
          <c:h val="6.288429546979403E-2"/>
        </c:manualLayout>
      </c:layout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5.3365031650039946E-2"/>
          <c:y val="3.4334188799652582E-2"/>
          <c:w val="0.93708303726423692"/>
          <c:h val="0.87618764876291855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dLbls>
            <c:dLbl>
              <c:idx val="1"/>
              <c:layout>
                <c:manualLayout>
                  <c:x val="-3.7846779310602201E-2"/>
                  <c:y val="-4.265872093083351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zh-CN" altLang="en-US" sz="11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81349</c:v>
                </c:pt>
                <c:pt idx="1">
                  <c:v>60149</c:v>
                </c:pt>
                <c:pt idx="2">
                  <c:v>90223</c:v>
                </c:pt>
                <c:pt idx="3">
                  <c:v>76023</c:v>
                </c:pt>
                <c:pt idx="4">
                  <c:v>77268</c:v>
                </c:pt>
                <c:pt idx="5">
                  <c:v>79267</c:v>
                </c:pt>
                <c:pt idx="6">
                  <c:v>63751</c:v>
                </c:pt>
                <c:pt idx="7">
                  <c:v>68363</c:v>
                </c:pt>
                <c:pt idx="8">
                  <c:v>81527</c:v>
                </c:pt>
                <c:pt idx="9">
                  <c:v>78917</c:v>
                </c:pt>
                <c:pt idx="10">
                  <c:v>78957</c:v>
                </c:pt>
                <c:pt idx="11">
                  <c:v>84174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1.5138711724240856E-2"/>
                  <c:y val="4.594016100243602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5096460414235779E-2"/>
                  <c:y val="3.281440071602518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5138713528812664E-2"/>
                  <c:y val="-2.953296064442345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81118</c:v>
                </c:pt>
                <c:pt idx="1">
                  <c:v>51348</c:v>
                </c:pt>
                <c:pt idx="2">
                  <c:v>79502</c:v>
                </c:pt>
                <c:pt idx="3">
                  <c:v>66354</c:v>
                </c:pt>
                <c:pt idx="4">
                  <c:v>66396</c:v>
                </c:pt>
                <c:pt idx="5">
                  <c:v>76194</c:v>
                </c:pt>
                <c:pt idx="6">
                  <c:v>70673</c:v>
                </c:pt>
                <c:pt idx="7">
                  <c:v>75109</c:v>
                </c:pt>
                <c:pt idx="8">
                  <c:v>85149</c:v>
                </c:pt>
                <c:pt idx="9">
                  <c:v>75575</c:v>
                </c:pt>
                <c:pt idx="10">
                  <c:v>81719</c:v>
                </c:pt>
                <c:pt idx="11">
                  <c:v>89334</c:v>
                </c:pt>
              </c:numCache>
            </c:numRef>
          </c:val>
        </c:ser>
        <c:marker val="1"/>
        <c:axId val="246810112"/>
        <c:axId val="246811648"/>
      </c:lineChart>
      <c:catAx>
        <c:axId val="2468101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46811648"/>
        <c:crosses val="autoZero"/>
        <c:auto val="1"/>
        <c:lblAlgn val="ctr"/>
        <c:lblOffset val="100"/>
      </c:catAx>
      <c:valAx>
        <c:axId val="246811648"/>
        <c:scaling>
          <c:orientation val="minMax"/>
          <c:max val="100000"/>
          <c:min val="40000"/>
        </c:scaling>
        <c:delete val="1"/>
        <c:axPos val="l"/>
        <c:numFmt formatCode="General" sourceLinked="1"/>
        <c:tickLblPos val="none"/>
        <c:crossAx val="246810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988209923628177"/>
          <c:y val="0.70525743543314712"/>
          <c:w val="0.26816737788811157"/>
          <c:h val="0.14099443653798505"/>
        </c:manualLayout>
      </c:layout>
      <c:txPr>
        <a:bodyPr/>
        <a:lstStyle/>
        <a:p>
          <a:pPr>
            <a:defRPr sz="1200" b="1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2.3076923076923109E-2"/>
          <c:y val="9.323802385689281E-2"/>
          <c:w val="0.95769230769230773"/>
          <c:h val="0.79007283641300663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2012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2.4924652922504729</c:v>
                </c:pt>
                <c:pt idx="1">
                  <c:v>2.5535410735598796</c:v>
                </c:pt>
                <c:pt idx="2">
                  <c:v>2.4087558427873303</c:v>
                </c:pt>
                <c:pt idx="3">
                  <c:v>2.4049542348663837</c:v>
                </c:pt>
                <c:pt idx="4">
                  <c:v>2.7657197094285371</c:v>
                </c:pt>
                <c:pt idx="5">
                  <c:v>3.2272940393544784</c:v>
                </c:pt>
                <c:pt idx="6">
                  <c:v>3.4795737944221141</c:v>
                </c:pt>
                <c:pt idx="7">
                  <c:v>3.8567992503123709</c:v>
                </c:pt>
                <c:pt idx="8">
                  <c:v>3.8554586629503627</c:v>
                </c:pt>
                <c:pt idx="9">
                  <c:v>3.8456290779365054</c:v>
                </c:pt>
                <c:pt idx="10">
                  <c:v>3.8191207461347472</c:v>
                </c:pt>
                <c:pt idx="11">
                  <c:v>3.3680188359239378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3.2043862539214159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3.1855285346996332</c:v>
                </c:pt>
                <c:pt idx="6">
                  <c:v>3.2778582155993421</c:v>
                </c:pt>
                <c:pt idx="7">
                  <c:v>3.3011984233367389</c:v>
                </c:pt>
                <c:pt idx="8">
                  <c:v>3.1532922838929478</c:v>
                </c:pt>
                <c:pt idx="9">
                  <c:v>3.216968618154743</c:v>
                </c:pt>
                <c:pt idx="10">
                  <c:v>3.1173139689360521</c:v>
                </c:pt>
                <c:pt idx="11">
                  <c:v>2.8610233363761908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3.1257975145798111</c:v>
                </c:pt>
                <c:pt idx="2">
                  <c:v>2.9310841792234972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3.7356086935239112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4.3797927698595567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5.1645361243776007</c:v>
                </c:pt>
                <c:pt idx="4">
                  <c:v>4.7655077044646399</c:v>
                </c:pt>
                <c:pt idx="5">
                  <c:v>4.7572042783217556</c:v>
                </c:pt>
                <c:pt idx="6">
                  <c:v>5.177540928034456</c:v>
                </c:pt>
                <c:pt idx="7">
                  <c:v>4.9555092680474235</c:v>
                </c:pt>
                <c:pt idx="8">
                  <c:v>4.9353699560101703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4.3599999999999985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  <c:pt idx="11">
                  <c:v>3.44</c:v>
                </c:pt>
              </c:numCache>
            </c:numRef>
          </c:val>
        </c:ser>
        <c:marker val="1"/>
        <c:axId val="247069696"/>
        <c:axId val="246953088"/>
      </c:lineChart>
      <c:catAx>
        <c:axId val="247069696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32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6953088"/>
        <c:crosses val="autoZero"/>
        <c:auto val="1"/>
        <c:lblAlgn val="ctr"/>
        <c:lblOffset val="100"/>
      </c:catAx>
      <c:valAx>
        <c:axId val="246953088"/>
        <c:scaling>
          <c:orientation val="minMax"/>
        </c:scaling>
        <c:axPos val="l"/>
        <c:numFmt formatCode="0.0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7069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05"/>
          <c:y val="0.74705367001104162"/>
          <c:w val="0.8"/>
          <c:h val="6.9808389968247939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2821954947939203E-2"/>
          <c:y val="0.12199386344312622"/>
          <c:w val="0.89153701941103458"/>
          <c:h val="0.8363065321060219"/>
        </c:manualLayout>
      </c:layout>
      <c:lineChart>
        <c:grouping val="standard"/>
        <c:ser>
          <c:idx val="0"/>
          <c:order val="0"/>
          <c:tx>
            <c:strRef>
              <c:f>Sheet1!$A$26</c:f>
              <c:strCache>
                <c:ptCount val="1"/>
                <c:pt idx="0">
                  <c:v>优惠幅度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ln>
                <a:solidFill>
                  <a:srgbClr val="4198AF"/>
                </a:solidFill>
              </a:ln>
            </c:spPr>
          </c:marker>
          <c:dLbls>
            <c:dLbl>
              <c:idx val="2"/>
              <c:layout>
                <c:manualLayout>
                  <c:x val="-2.0533880903490759E-2"/>
                  <c:y val="-7.511737089201900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2108843537415011E-2"/>
                  <c:y val="4.131455399061033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9123025432909238E-2"/>
                  <c:y val="2.25352112676057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1.232032854209446E-2"/>
                  <c:y val="1.87793427230046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1.2320328542094507E-2"/>
                  <c:y val="4.507042253521140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2"/>
              <c:layout>
                <c:manualLayout>
                  <c:x val="-1.1904761904761921E-2"/>
                  <c:y val="-2.629107981220661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3"/>
              <c:layout>
                <c:manualLayout>
                  <c:x val="-2.7210884353741478E-2"/>
                  <c:y val="4.131455399061033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5"/>
              <c:layout>
                <c:manualLayout>
                  <c:x val="-2.0408163265306246E-2"/>
                  <c:y val="-4.507042253521142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6"/>
              <c:layout>
                <c:manualLayout>
                  <c:x val="-1.0204081632653047E-2"/>
                  <c:y val="3.380281690140844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8"/>
              <c:layout>
                <c:manualLayout>
                  <c:x val="-2.7210884353741478E-2"/>
                  <c:y val="4.131455399061033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9"/>
              <c:layout>
                <c:manualLayout>
                  <c:x val="-1.7006802721088437E-2"/>
                  <c:y val="-2.253521126760585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0"/>
              <c:layout>
                <c:manualLayout>
                  <c:x val="-1.5306256360811919E-2"/>
                  <c:y val="4.507042253521142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3"/>
              <c:layout>
                <c:manualLayout>
                  <c:x val="-6.1224489795918373E-2"/>
                  <c:y val="1.50234741784037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4"/>
              <c:layout>
                <c:manualLayout>
                  <c:x val="-1.5306122448979605E-2"/>
                  <c:y val="-3.380281690140844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6"/>
              <c:layout>
                <c:manualLayout>
                  <c:x val="-3.4013605442177054E-2"/>
                  <c:y val="3.380281690140844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1"/>
              <c:layout>
                <c:manualLayout>
                  <c:x val="-1.9164955509924711E-2"/>
                  <c:y val="4.131455399061033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6"/>
              <c:layout>
                <c:manualLayout>
                  <c:x val="-1.8149333281767422E-2"/>
                  <c:y val="2.629100156254788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7"/>
              <c:layout>
                <c:manualLayout>
                  <c:x val="0"/>
                  <c:y val="-2.253521126760570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ysClr val="windowText" lastClr="000000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Sheet1!$Y$25:$BT$25</c:f>
              <c:numCache>
                <c:formatCode>mmm/yy</c:formatCode>
                <c:ptCount val="48"/>
                <c:pt idx="0">
                  <c:v>41244</c:v>
                </c:pt>
                <c:pt idx="1">
                  <c:v>41275</c:v>
                </c:pt>
                <c:pt idx="2">
                  <c:v>41306</c:v>
                </c:pt>
                <c:pt idx="3">
                  <c:v>41334</c:v>
                </c:pt>
                <c:pt idx="4">
                  <c:v>41365</c:v>
                </c:pt>
                <c:pt idx="5">
                  <c:v>41395</c:v>
                </c:pt>
                <c:pt idx="6">
                  <c:v>41426</c:v>
                </c:pt>
                <c:pt idx="7">
                  <c:v>41456</c:v>
                </c:pt>
                <c:pt idx="8">
                  <c:v>41487</c:v>
                </c:pt>
                <c:pt idx="9">
                  <c:v>41518</c:v>
                </c:pt>
                <c:pt idx="10">
                  <c:v>41548</c:v>
                </c:pt>
                <c:pt idx="11">
                  <c:v>41579</c:v>
                </c:pt>
                <c:pt idx="12">
                  <c:v>41609</c:v>
                </c:pt>
                <c:pt idx="13">
                  <c:v>41640</c:v>
                </c:pt>
                <c:pt idx="14">
                  <c:v>41671</c:v>
                </c:pt>
                <c:pt idx="15">
                  <c:v>41699</c:v>
                </c:pt>
                <c:pt idx="16">
                  <c:v>41730</c:v>
                </c:pt>
                <c:pt idx="17">
                  <c:v>41760</c:v>
                </c:pt>
                <c:pt idx="18">
                  <c:v>41791</c:v>
                </c:pt>
                <c:pt idx="19">
                  <c:v>41821</c:v>
                </c:pt>
                <c:pt idx="20">
                  <c:v>41852</c:v>
                </c:pt>
                <c:pt idx="21">
                  <c:v>41883</c:v>
                </c:pt>
                <c:pt idx="22">
                  <c:v>41913</c:v>
                </c:pt>
                <c:pt idx="23">
                  <c:v>41944</c:v>
                </c:pt>
                <c:pt idx="24">
                  <c:v>41974</c:v>
                </c:pt>
                <c:pt idx="25">
                  <c:v>42005</c:v>
                </c:pt>
                <c:pt idx="26">
                  <c:v>42036</c:v>
                </c:pt>
                <c:pt idx="27">
                  <c:v>42064</c:v>
                </c:pt>
                <c:pt idx="28">
                  <c:v>42095</c:v>
                </c:pt>
                <c:pt idx="29">
                  <c:v>42125</c:v>
                </c:pt>
                <c:pt idx="30">
                  <c:v>42156</c:v>
                </c:pt>
                <c:pt idx="31">
                  <c:v>42186</c:v>
                </c:pt>
                <c:pt idx="32">
                  <c:v>42217</c:v>
                </c:pt>
                <c:pt idx="33">
                  <c:v>42248</c:v>
                </c:pt>
                <c:pt idx="34">
                  <c:v>42278</c:v>
                </c:pt>
                <c:pt idx="35">
                  <c:v>42309</c:v>
                </c:pt>
                <c:pt idx="36">
                  <c:v>42339</c:v>
                </c:pt>
                <c:pt idx="37">
                  <c:v>42370</c:v>
                </c:pt>
                <c:pt idx="38">
                  <c:v>42401</c:v>
                </c:pt>
                <c:pt idx="39">
                  <c:v>42430</c:v>
                </c:pt>
                <c:pt idx="40">
                  <c:v>42461</c:v>
                </c:pt>
                <c:pt idx="41">
                  <c:v>42491</c:v>
                </c:pt>
                <c:pt idx="42">
                  <c:v>42522</c:v>
                </c:pt>
                <c:pt idx="43">
                  <c:v>42552</c:v>
                </c:pt>
                <c:pt idx="44">
                  <c:v>42583</c:v>
                </c:pt>
                <c:pt idx="45">
                  <c:v>42614</c:v>
                </c:pt>
                <c:pt idx="46">
                  <c:v>42644</c:v>
                </c:pt>
                <c:pt idx="47">
                  <c:v>42675</c:v>
                </c:pt>
              </c:numCache>
            </c:numRef>
          </c:cat>
          <c:val>
            <c:numRef>
              <c:f>Sheet1!$Y$26:$BT$26</c:f>
              <c:numCache>
                <c:formatCode>0.0%</c:formatCode>
                <c:ptCount val="48"/>
                <c:pt idx="0">
                  <c:v>-9.0232358017338657E-2</c:v>
                </c:pt>
                <c:pt idx="1">
                  <c:v>-7.6440016091413307E-2</c:v>
                </c:pt>
                <c:pt idx="2">
                  <c:v>-6.622358506475938E-2</c:v>
                </c:pt>
                <c:pt idx="3">
                  <c:v>-6.6542159251741603E-2</c:v>
                </c:pt>
                <c:pt idx="4">
                  <c:v>-6.3577105812255105E-2</c:v>
                </c:pt>
                <c:pt idx="5">
                  <c:v>-6.8042147956633131E-2</c:v>
                </c:pt>
                <c:pt idx="6">
                  <c:v>-7.7551942425047371E-2</c:v>
                </c:pt>
                <c:pt idx="7">
                  <c:v>-7.9538646990120754E-2</c:v>
                </c:pt>
                <c:pt idx="8">
                  <c:v>-9.248676843348777E-2</c:v>
                </c:pt>
                <c:pt idx="9">
                  <c:v>-9.4524059498782897E-2</c:v>
                </c:pt>
                <c:pt idx="10">
                  <c:v>-8.0101679587141733E-2</c:v>
                </c:pt>
                <c:pt idx="11">
                  <c:v>-8.5685821082331873E-2</c:v>
                </c:pt>
                <c:pt idx="12">
                  <c:v>-8.9558101901695192E-2</c:v>
                </c:pt>
                <c:pt idx="13">
                  <c:v>-8.763207472359523E-2</c:v>
                </c:pt>
                <c:pt idx="14">
                  <c:v>-7.7199858503743723E-2</c:v>
                </c:pt>
                <c:pt idx="15">
                  <c:v>-7.6435933790286958E-2</c:v>
                </c:pt>
                <c:pt idx="16">
                  <c:v>-7.1193546719040698E-2</c:v>
                </c:pt>
                <c:pt idx="17">
                  <c:v>-7.7500262725889738E-2</c:v>
                </c:pt>
                <c:pt idx="18">
                  <c:v>-7.3846692163696173E-2</c:v>
                </c:pt>
                <c:pt idx="19">
                  <c:v>-7.5294959429792849E-2</c:v>
                </c:pt>
                <c:pt idx="20">
                  <c:v>-6.8273988583173642E-2</c:v>
                </c:pt>
                <c:pt idx="21">
                  <c:v>-8.180724814970676E-2</c:v>
                </c:pt>
                <c:pt idx="22">
                  <c:v>-9.5258811977424168E-2</c:v>
                </c:pt>
                <c:pt idx="23">
                  <c:v>-0.10092305004236032</c:v>
                </c:pt>
                <c:pt idx="24">
                  <c:v>-0.10721180969352118</c:v>
                </c:pt>
                <c:pt idx="25">
                  <c:v>-0.10739902917316317</c:v>
                </c:pt>
                <c:pt idx="26">
                  <c:v>-0.10457068899666842</c:v>
                </c:pt>
                <c:pt idx="27">
                  <c:v>-0.10658324501852914</c:v>
                </c:pt>
                <c:pt idx="28">
                  <c:v>-0.11168232794449291</c:v>
                </c:pt>
                <c:pt idx="29">
                  <c:v>-0.11796553220072969</c:v>
                </c:pt>
                <c:pt idx="30">
                  <c:v>-0.12139605810828615</c:v>
                </c:pt>
                <c:pt idx="31">
                  <c:v>-0.13636064454137539</c:v>
                </c:pt>
                <c:pt idx="32">
                  <c:v>-0.14155644823909791</c:v>
                </c:pt>
                <c:pt idx="33">
                  <c:v>-0.1416894228893773</c:v>
                </c:pt>
                <c:pt idx="34">
                  <c:v>-0.13803268986456971</c:v>
                </c:pt>
                <c:pt idx="35">
                  <c:v>-0.13378779931883586</c:v>
                </c:pt>
                <c:pt idx="36">
                  <c:v>-0.10585022330309959</c:v>
                </c:pt>
                <c:pt idx="37">
                  <c:v>-0.10946726129794354</c:v>
                </c:pt>
                <c:pt idx="38">
                  <c:v>-0.1208557185678638</c:v>
                </c:pt>
                <c:pt idx="39">
                  <c:v>-0.12219393350875848</c:v>
                </c:pt>
                <c:pt idx="40">
                  <c:v>-0.12716323255239381</c:v>
                </c:pt>
                <c:pt idx="41">
                  <c:v>-0.13262615273197756</c:v>
                </c:pt>
                <c:pt idx="42">
                  <c:v>-0.12760783305538026</c:v>
                </c:pt>
                <c:pt idx="43">
                  <c:v>-0.13099142245506329</c:v>
                </c:pt>
                <c:pt idx="44">
                  <c:v>-0.1318988364087369</c:v>
                </c:pt>
                <c:pt idx="45">
                  <c:v>-0.13329716473410333</c:v>
                </c:pt>
                <c:pt idx="46">
                  <c:v>-0.12931347981017074</c:v>
                </c:pt>
                <c:pt idx="47">
                  <c:v>-0.12823513419268698</c:v>
                </c:pt>
              </c:numCache>
            </c:numRef>
          </c:val>
        </c:ser>
        <c:marker val="1"/>
        <c:axId val="183679616"/>
        <c:axId val="130183552"/>
      </c:lineChart>
      <c:dateAx>
        <c:axId val="183679616"/>
        <c:scaling>
          <c:orientation val="minMax"/>
        </c:scaling>
        <c:axPos val="t"/>
        <c:numFmt formatCode="mmm/yy" sourceLinked="1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30183552"/>
        <c:crosses val="max"/>
        <c:auto val="1"/>
        <c:lblOffset val="100"/>
        <c:baseTimeUnit val="months"/>
        <c:majorUnit val="2"/>
        <c:majorTimeUnit val="months"/>
      </c:dateAx>
      <c:valAx>
        <c:axId val="130183552"/>
        <c:scaling>
          <c:orientation val="minMax"/>
        </c:scaling>
        <c:axPos val="l"/>
        <c:numFmt formatCode="0.0%" sourceLinked="1"/>
        <c:tickLblPos val="nextTo"/>
        <c:crossAx val="183679616"/>
        <c:crosses val="autoZero"/>
        <c:crossBetween val="between"/>
      </c:valAx>
      <c:spPr>
        <a:noFill/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900"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082"/>
          <c:h val="0.83639864644054929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dirty="0" smtClean="0"/>
                      <a:t>14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</c:v>
                </c:pt>
                <c:pt idx="1">
                  <c:v>109</c:v>
                </c:pt>
                <c:pt idx="2">
                  <c:v>114</c:v>
                </c:pt>
                <c:pt idx="3">
                  <c:v>133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86"/>
        <c:overlap val="100"/>
        <c:axId val="247249536"/>
        <c:axId val="247249152"/>
      </c:barChart>
      <c:catAx>
        <c:axId val="2472495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7249152"/>
        <c:crosses val="autoZero"/>
        <c:auto val="1"/>
        <c:lblAlgn val="ctr"/>
        <c:lblOffset val="100"/>
      </c:catAx>
      <c:valAx>
        <c:axId val="24724915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47249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1104709776698952"/>
          <c:y val="3.6595511928512792E-2"/>
          <c:w val="0.87575838660287553"/>
          <c:h val="0.8776046469227294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7229</c:v>
                </c:pt>
                <c:pt idx="1">
                  <c:v>4856</c:v>
                </c:pt>
                <c:pt idx="2">
                  <c:v>8561</c:v>
                </c:pt>
                <c:pt idx="3">
                  <c:v>10973</c:v>
                </c:pt>
                <c:pt idx="4">
                  <c:v>8675</c:v>
                </c:pt>
                <c:pt idx="5">
                  <c:v>9681</c:v>
                </c:pt>
                <c:pt idx="6">
                  <c:v>12228</c:v>
                </c:pt>
                <c:pt idx="7">
                  <c:v>8568</c:v>
                </c:pt>
                <c:pt idx="8">
                  <c:v>10484</c:v>
                </c:pt>
                <c:pt idx="9">
                  <c:v>9779</c:v>
                </c:pt>
                <c:pt idx="10">
                  <c:v>10992</c:v>
                </c:pt>
                <c:pt idx="11">
                  <c:v>12235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10474</c:v>
                </c:pt>
                <c:pt idx="1">
                  <c:v>5173</c:v>
                </c:pt>
                <c:pt idx="2">
                  <c:v>10581</c:v>
                </c:pt>
                <c:pt idx="3">
                  <c:v>7167</c:v>
                </c:pt>
                <c:pt idx="4">
                  <c:v>9537</c:v>
                </c:pt>
                <c:pt idx="5">
                  <c:v>11527</c:v>
                </c:pt>
                <c:pt idx="6">
                  <c:v>9975</c:v>
                </c:pt>
                <c:pt idx="7">
                  <c:v>10198</c:v>
                </c:pt>
                <c:pt idx="8">
                  <c:v>10641</c:v>
                </c:pt>
                <c:pt idx="9">
                  <c:v>10035</c:v>
                </c:pt>
                <c:pt idx="10">
                  <c:v>17791</c:v>
                </c:pt>
                <c:pt idx="11">
                  <c:v>19651</c:v>
                </c:pt>
              </c:numCache>
            </c:numRef>
          </c:val>
        </c:ser>
        <c:marker val="1"/>
        <c:axId val="247305344"/>
        <c:axId val="247306880"/>
      </c:lineChart>
      <c:catAx>
        <c:axId val="24730534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47306880"/>
        <c:crosses val="autoZero"/>
        <c:auto val="1"/>
        <c:lblAlgn val="ctr"/>
        <c:lblOffset val="100"/>
      </c:catAx>
      <c:valAx>
        <c:axId val="24730688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473053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413"/>
          <c:y val="0.73983734513051791"/>
          <c:w val="0.47114844762432495"/>
          <c:h val="6.8373095042500123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44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355036</c:v>
                </c:pt>
                <c:pt idx="1">
                  <c:v>27641</c:v>
                </c:pt>
                <c:pt idx="2">
                  <c:v>537291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3366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386900</c:v>
                </c:pt>
                <c:pt idx="1">
                  <c:v>29781</c:v>
                </c:pt>
                <c:pt idx="2">
                  <c:v>481790</c:v>
                </c:pt>
              </c:numCache>
            </c:numRef>
          </c:val>
        </c:ser>
        <c:axId val="248091008"/>
        <c:axId val="248092544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9.0586145648312744E-2"/>
                  <c:y val="1.730769099729777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0184714594131499E-2"/>
                  <c:y val="4.73031235839424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628774422735403E-2"/>
                  <c:y val="-4.90384578256772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8.974864520781009E-2</c:v>
                </c:pt>
                <c:pt idx="1">
                  <c:v>7.742122209760878E-2</c:v>
                </c:pt>
                <c:pt idx="2">
                  <c:v>-0.10329784046261727</c:v>
                </c:pt>
              </c:numCache>
            </c:numRef>
          </c:val>
        </c:ser>
        <c:marker val="1"/>
        <c:axId val="248108160"/>
        <c:axId val="248094080"/>
      </c:lineChart>
      <c:catAx>
        <c:axId val="24809100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48092544"/>
        <c:crosses val="autoZero"/>
        <c:auto val="1"/>
        <c:lblAlgn val="ctr"/>
        <c:lblOffset val="100"/>
      </c:catAx>
      <c:valAx>
        <c:axId val="24809254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48091008"/>
        <c:crosses val="autoZero"/>
        <c:crossBetween val="between"/>
      </c:valAx>
      <c:valAx>
        <c:axId val="248094080"/>
        <c:scaling>
          <c:orientation val="minMax"/>
        </c:scaling>
        <c:axPos val="r"/>
        <c:numFmt formatCode="0%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48108160"/>
        <c:crosses val="max"/>
        <c:crossBetween val="between"/>
      </c:valAx>
      <c:catAx>
        <c:axId val="248108160"/>
        <c:scaling>
          <c:orientation val="minMax"/>
        </c:scaling>
        <c:delete val="1"/>
        <c:axPos val="b"/>
        <c:numFmt formatCode="General" sourceLinked="1"/>
        <c:tickLblPos val="none"/>
        <c:crossAx val="248094080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4444036999202553"/>
          <c:y val="2.9163791714568112E-3"/>
          <c:w val="0.30380106571936294"/>
          <c:h val="9.181071382414333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88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0.0%</c:formatCode>
                <c:ptCount val="4"/>
                <c:pt idx="0">
                  <c:v>0.9</c:v>
                </c:pt>
                <c:pt idx="1">
                  <c:v>0.88</c:v>
                </c:pt>
                <c:pt idx="2">
                  <c:v>0.87000000000000055</c:v>
                </c:pt>
                <c:pt idx="3">
                  <c:v>0.83426304418196673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0.0%</c:formatCode>
                <c:ptCount val="4"/>
                <c:pt idx="0">
                  <c:v>4.0000000000000022E-2</c:v>
                </c:pt>
                <c:pt idx="1">
                  <c:v>4.0000000000000022E-2</c:v>
                </c:pt>
                <c:pt idx="2">
                  <c:v>2.0000000000000011E-2</c:v>
                </c:pt>
                <c:pt idx="3">
                  <c:v>4.1938616499920964E-2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0.0%</c:formatCode>
                <c:ptCount val="4"/>
                <c:pt idx="0">
                  <c:v>0</c:v>
                </c:pt>
                <c:pt idx="1">
                  <c:v>2.0000000000000011E-2</c:v>
                </c:pt>
                <c:pt idx="2">
                  <c:v>0.05</c:v>
                </c:pt>
                <c:pt idx="3">
                  <c:v>5.0196857803172359E-2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Sheet1!$E$2:$E$5</c:f>
              <c:numCache>
                <c:formatCode>0.0%</c:formatCode>
                <c:ptCount val="4"/>
                <c:pt idx="0">
                  <c:v>0.05</c:v>
                </c:pt>
                <c:pt idx="1">
                  <c:v>3.0000000000000002E-2</c:v>
                </c:pt>
                <c:pt idx="2">
                  <c:v>0.05</c:v>
                </c:pt>
                <c:pt idx="3">
                  <c:v>6.3047193176599889E-2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Sheet1!$F$2:$F$5</c:f>
              <c:numCache>
                <c:formatCode>0.0%</c:formatCode>
                <c:ptCount val="4"/>
                <c:pt idx="0">
                  <c:v>1.0000000000000005E-2</c:v>
                </c:pt>
                <c:pt idx="1">
                  <c:v>3.0000000000000002E-2</c:v>
                </c:pt>
                <c:pt idx="2">
                  <c:v>1.0000000000000005E-2</c:v>
                </c:pt>
                <c:pt idx="3">
                  <c:v>1.0554288338339469E-2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57514880"/>
        <c:axId val="257528960"/>
      </c:barChart>
      <c:catAx>
        <c:axId val="25751488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257528960"/>
        <c:crosses val="autoZero"/>
        <c:auto val="1"/>
        <c:lblAlgn val="ctr"/>
        <c:lblOffset val="100"/>
      </c:catAx>
      <c:valAx>
        <c:axId val="257528960"/>
        <c:scaling>
          <c:orientation val="minMax"/>
        </c:scaling>
        <c:delete val="1"/>
        <c:axPos val="l"/>
        <c:numFmt formatCode="0%" sourceLinked="1"/>
        <c:tickLblPos val="none"/>
        <c:crossAx val="257514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52"/>
          <c:y val="4.4453924549461274E-2"/>
          <c:w val="0.1060105789510752"/>
          <c:h val="0.85425211466005013"/>
        </c:manualLayout>
      </c:layout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="" xmlns:p14="http://schemas.microsoft.com/office/powerpoint/2010/main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="" xmlns:p14="http://schemas.microsoft.com/office/powerpoint/2010/main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8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xmlns="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7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8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10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2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F757E94-1CBA-4EEA-950E-574D09541E4D}" type="slidenum">
              <a:rPr lang="de-DE" altLang="de-DE" sz="1200" b="0" smtClean="0">
                <a:solidFill>
                  <a:schemeClr val="tx1"/>
                </a:solidFill>
              </a:rPr>
              <a:pPr/>
              <a:t>18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7011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31" name="图片 30" descr="组合标志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186434" y="414678"/>
            <a:ext cx="1529082" cy="6166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pic>
        <p:nvPicPr>
          <p:cNvPr id="30" name="图片 29" descr="组合标志.jpg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411876" y="6288128"/>
            <a:ext cx="938459" cy="378485"/>
          </a:xfrm>
          <a:prstGeom prst="rect">
            <a:avLst/>
          </a:prstGeom>
        </p:spPr>
      </p:pic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7" name="图片 26" descr="组合标志.jpg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390610" y="6326374"/>
            <a:ext cx="949089" cy="3827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王    存</a:t>
            </a:r>
            <a:endParaRPr lang="en-US" altLang="zh-CN" sz="140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2016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12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</a:t>
            </a:fld>
            <a:endParaRPr lang="de-DE" altLang="zh-CN"/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市场研究报告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563735963"/>
              </p:ext>
            </p:extLst>
          </p:nvPr>
        </p:nvGraphicFramePr>
        <p:xfrm>
          <a:off x="1556887" y="2135627"/>
          <a:ext cx="7000259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452188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正常进口：在奔驰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A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级、宝马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系、雷克萨斯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RX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等带动下，轿车持续出现正增长，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车型仍处下滑中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2303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2015-2016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463132"/>
            <a:ext cx="92701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是绝对主力车型，占比超过八成，但份额逐年下降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83.4%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6.3%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的份额位居第二大车型</a:t>
            </a:r>
          </a:p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77635616"/>
              </p:ext>
            </p:extLst>
          </p:nvPr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年乘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459771"/>
            <a:ext cx="89336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十品牌中，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除了路虎、大众品牌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出现下滑外，其他品牌均现实增长，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林肯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增长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超过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1338346"/>
              </p:ext>
            </p:extLst>
          </p:nvPr>
        </p:nvGraphicFramePr>
        <p:xfrm>
          <a:off x="1455325" y="2517776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/>
              </a:tblGrid>
              <a:tr h="3276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12.2%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10.1%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28.4%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2.3%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10.0%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00435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-11.6%</a:t>
                      </a:r>
                      <a:endParaRPr lang="en-US" altLang="zh-CN" sz="1100" b="0" i="0" u="none" strike="noStrike" kern="1200" dirty="0">
                        <a:solidFill>
                          <a:srgbClr val="00435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17.5%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14.9%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80.3%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00435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-34.3%</a:t>
                      </a:r>
                      <a:endParaRPr lang="en-US" altLang="zh-CN" sz="1100" b="0" i="0" u="none" strike="noStrike" kern="1200" dirty="0">
                        <a:solidFill>
                          <a:srgbClr val="00435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62542613"/>
              </p:ext>
            </p:extLst>
          </p:nvPr>
        </p:nvGraphicFramePr>
        <p:xfrm>
          <a:off x="2219325" y="2381249"/>
          <a:ext cx="7269163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561170"/>
            <a:ext cx="9164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正常进口：宝马和奔驰稳居前两名，雷克萨斯稳居第三，第二集团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竞争激烈，奥迪、保时捷、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等品牌排名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有所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8874063"/>
              </p:ext>
            </p:extLst>
          </p:nvPr>
        </p:nvGraphicFramePr>
        <p:xfrm>
          <a:off x="1507599" y="2133587"/>
          <a:ext cx="7099300" cy="3716880"/>
        </p:xfrm>
        <a:graphic>
          <a:graphicData uri="http://schemas.openxmlformats.org/drawingml/2006/table">
            <a:tbl>
              <a:tblPr/>
              <a:tblGrid>
                <a:gridCol w="691492"/>
                <a:gridCol w="1067968"/>
                <a:gridCol w="1067968"/>
                <a:gridCol w="1067968"/>
                <a:gridCol w="1067968"/>
                <a:gridCol w="1067968"/>
                <a:gridCol w="1067968"/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2016 YTD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2016MTD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2722700"/>
              </p:ext>
            </p:extLst>
          </p:nvPr>
        </p:nvGraphicFramePr>
        <p:xfrm>
          <a:off x="593724" y="1976438"/>
          <a:ext cx="8894763" cy="4414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490220" y="509711"/>
            <a:ext cx="89982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正常进口：奔驰、宝马、雷克萨斯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、保时捷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品牌销售均实现增长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，路虎、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、凯迪拉克和雷诺等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受车型国产化影响，销售大幅下滑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</p:spTree>
    <p:extLst>
      <p:ext uri="{BB962C8B-B14F-4D97-AF65-F5344CB8AC3E}">
        <p14:creationId xmlns:p14="http://schemas.microsoft.com/office/powerpoint/2010/main" xmlns="" val="33194546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2888988017"/>
              </p:ext>
            </p:extLst>
          </p:nvPr>
        </p:nvGraphicFramePr>
        <p:xfrm>
          <a:off x="86264" y="2199736"/>
          <a:ext cx="9480430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4" y="439928"/>
            <a:ext cx="92049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年，丰田、路虎、奔驰、福特、奥迪、宝马等六大品牌占比达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96%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；其中丰田占比最高，单一品牌占比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50%</a:t>
            </a: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-2016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706" y="470342"/>
            <a:ext cx="92647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排量份额达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91.6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93.1%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41.6%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412401253"/>
              </p:ext>
            </p:extLst>
          </p:nvPr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526541" y="456327"/>
            <a:ext cx="9164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平行进口：大排量盛行，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2.5-4.0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份额超过八成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2.5-3.0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升是第一大区间，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份额超过五成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xmlns="" val="3530550202"/>
              </p:ext>
            </p:extLst>
          </p:nvPr>
        </p:nvGraphicFramePr>
        <p:xfrm>
          <a:off x="1466850" y="2150534"/>
          <a:ext cx="6727916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-2016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" y="439685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631825" y="3649001"/>
            <a:ext cx="4183062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2011-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进口汽车市场销量累计份额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218637" y="1358514"/>
            <a:ext cx="4269851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5083166" y="3649001"/>
            <a:ext cx="4676073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1-12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主要细分市场分月度走势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682670" y="6362234"/>
            <a:ext cx="277018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进口汽车联席会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638407" y="1878643"/>
            <a:ext cx="4102926" cy="138499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0975"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是进口车三大级别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级份额快速下滑，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级细分市场份额大幅提升；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级细分市场由于国产化影响，市场份额快速下滑；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2351" y="462964"/>
            <a:ext cx="91286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细分市场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年走势来看，由于国产化影响，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级车持续下滑，其他细分市场走势有所好转；从全年累计来看，只有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级车细分市场下滑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631825" y="3926294"/>
            <a:ext cx="410950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5307476" y="3926294"/>
            <a:ext cx="41810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5307476" y="1593951"/>
            <a:ext cx="4181012" cy="4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236069949"/>
              </p:ext>
            </p:extLst>
          </p:nvPr>
        </p:nvGraphicFramePr>
        <p:xfrm>
          <a:off x="5233108" y="1649761"/>
          <a:ext cx="4329748" cy="197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xmlns="" val="1890446454"/>
              </p:ext>
            </p:extLst>
          </p:nvPr>
        </p:nvGraphicFramePr>
        <p:xfrm>
          <a:off x="5314950" y="4105275"/>
          <a:ext cx="4173538" cy="2166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xmlns="" val="3568413674"/>
              </p:ext>
            </p:extLst>
          </p:nvPr>
        </p:nvGraphicFramePr>
        <p:xfrm>
          <a:off x="271001" y="4071747"/>
          <a:ext cx="5258532" cy="245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3898570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19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3725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63000" y="6549840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fld id="{245F87FC-B5D6-40FB-8AD8-7E0382B3CD6F}" type="slidenum">
              <a:rPr lang="zh-CN" altLang="de-DE"/>
              <a:pPr/>
              <a:t>2</a:t>
            </a:fld>
            <a:endParaRPr lang="de-DE" altLang="zh-CN"/>
          </a:p>
        </p:txBody>
      </p:sp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087834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2015637"/>
            <a:ext cx="44727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1-12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104.1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累计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，延续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年的调整态势。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490" y="2008217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10.9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4.9%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311417"/>
            <a:ext cx="2849562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8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8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8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8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8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8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2009-2016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2013-2016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6" y="391212"/>
            <a:ext cx="93433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12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月和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1-12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月累计进口量增速分别为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4.9%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-3.4%</a:t>
            </a: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1461244801"/>
              </p:ext>
            </p:extLst>
          </p:nvPr>
        </p:nvGraphicFramePr>
        <p:xfrm>
          <a:off x="462888" y="2402894"/>
          <a:ext cx="4654445" cy="354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xmlns="" val="4081961948"/>
              </p:ext>
            </p:extLst>
          </p:nvPr>
        </p:nvGraphicFramePr>
        <p:xfrm>
          <a:off x="5295330" y="2224585"/>
          <a:ext cx="4107977" cy="3916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65406" y="770707"/>
            <a:ext cx="9331967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月进口车销售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8.93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6.1%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，奥迪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Q7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、雷克萨斯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RX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、宝马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系、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奔驰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GLE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级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车等车型热销</a:t>
            </a:r>
            <a:endParaRPr lang="en-US" altLang="zh-CN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690766375"/>
              </p:ext>
            </p:extLst>
          </p:nvPr>
        </p:nvGraphicFramePr>
        <p:xfrm>
          <a:off x="691403" y="2127661"/>
          <a:ext cx="8389089" cy="387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988447" y="5160518"/>
            <a:ext cx="865529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11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11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5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10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11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-0.3%     -14.6%     -11.9%    -12.7%    -14.1%     -3.9%      </a:t>
            </a:r>
            <a:r>
              <a:rPr lang="en-US" altLang="zh-CN" sz="11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10.9%</a:t>
            </a:r>
            <a:r>
              <a:rPr lang="en-US" altLang="zh-CN" sz="11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     </a:t>
            </a:r>
            <a:r>
              <a:rPr lang="en-US" altLang="zh-CN" sz="11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9.9%</a:t>
            </a:r>
            <a:r>
              <a:rPr lang="en-US" altLang="zh-CN" sz="11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     </a:t>
            </a:r>
            <a:r>
              <a:rPr lang="en-US" altLang="zh-CN" sz="11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4.4</a:t>
            </a:r>
            <a:r>
              <a:rPr lang="en-US" altLang="zh-CN" sz="11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</a:t>
            </a:r>
            <a:r>
              <a:rPr lang="en-US" altLang="zh-CN" sz="1100" b="1" cap="all" dirty="0" smtClean="0">
                <a:solidFill>
                  <a:srgbClr val="00435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-4.2%       </a:t>
            </a:r>
            <a:r>
              <a:rPr lang="en-US" altLang="zh-CN" sz="11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3.5%       6.1%</a:t>
            </a:r>
            <a:endParaRPr lang="zh-CN" altLang="en-US" sz="1100" b="1" cap="all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420325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1-12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月正常进口累计销量下滑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2.3%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，但比去年降幅收窄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86428" y="1647631"/>
            <a:ext cx="31983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2015-2016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月份进口汽车市场月度销量</a:t>
            </a:r>
          </a:p>
        </p:txBody>
      </p:sp>
    </p:spTree>
    <p:extLst>
      <p:ext uri="{BB962C8B-B14F-4D97-AF65-F5344CB8AC3E}">
        <p14:creationId xmlns:p14="http://schemas.microsoft.com/office/powerpoint/2010/main" xmlns="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月行业库存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个月，低于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年同期水平，仍高于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年水平，行业库存压力犹存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54829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正常进口汽车：中国进口汽车行业去库存压力有所减轻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/>
          </p:nvPr>
        </p:nvGraphicFramePr>
        <p:xfrm>
          <a:off x="1443537" y="2143511"/>
          <a:ext cx="7329202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608259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D1C3B-8C27-40F0-9E0F-3DF57956D056}" type="slidenum">
              <a:rPr lang="zh-CN" altLang="de-DE" smtClean="0"/>
              <a:pPr>
                <a:defRPr/>
              </a:pPr>
              <a:t>6</a:t>
            </a:fld>
            <a:endParaRPr lang="de-DE" altLang="zh-CN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4931" y="452188"/>
            <a:ext cx="90384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 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月进口车总体市场平均优惠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万元，优惠幅度为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-12.8%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，环比减少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个百分点</a:t>
            </a:r>
          </a:p>
          <a:p>
            <a:pPr>
              <a:spcBef>
                <a:spcPct val="20000"/>
              </a:spcBef>
              <a:buClr>
                <a:srgbClr val="FF0000"/>
              </a:buClr>
            </a:pP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78639" y="1635756"/>
            <a:ext cx="3352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月进口车市场终端优惠幅度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593726" y="2085975"/>
          <a:ext cx="8894762" cy="4079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89177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2000" b="0">
              <a:latin typeface="宋体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054840034"/>
              </p:ext>
            </p:extLst>
          </p:nvPr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142876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7.2%                   7.7%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10.6%       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/>
                <a:ea typeface="微软雅黑" pitchFamily="34" charset="-122"/>
              </a:rPr>
              <a:t>12.8%</a:t>
            </a:r>
            <a:endParaRPr lang="zh-CN" altLang="en-US" sz="1100" b="1" dirty="0">
              <a:solidFill>
                <a:srgbClr val="FF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44931" y="397596"/>
            <a:ext cx="10065560" cy="3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平行进口汽车：在一系列利好政策带动下，当月平行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进口汽车数量实现了爆发性的增长</a:t>
            </a:r>
            <a:endParaRPr lang="zh-CN" altLang="en-US" sz="185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544932" y="777265"/>
            <a:ext cx="9049444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月平行进口车为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1.96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1-12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月累计平行进口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13.28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万辆，同比增速分别为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60.6%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16.3%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1-12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月平行进口车占比为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12.8%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，相比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1-11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月份的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12.1%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上升了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个百分点</a:t>
            </a:r>
            <a:endParaRPr lang="en-US" altLang="zh-CN" sz="1400" kern="1200" cap="all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1868354633"/>
              </p:ext>
            </p:extLst>
          </p:nvPr>
        </p:nvGraphicFramePr>
        <p:xfrm>
          <a:off x="4581525" y="2060575"/>
          <a:ext cx="4906963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0636362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63000" y="6549840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fld id="{245F87FC-B5D6-40FB-8AD8-7E0382B3CD6F}" type="slidenum">
              <a:rPr lang="zh-CN" altLang="de-DE"/>
              <a:pPr/>
              <a:t>8</a:t>
            </a:fld>
            <a:endParaRPr lang="de-DE" altLang="zh-CN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087834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2063247"/>
            <a:ext cx="9157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4.9%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3.57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6.67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0.53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33.2%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61.9%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4.9%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0059715"/>
              </p:ext>
            </p:extLst>
          </p:nvPr>
        </p:nvGraphicFramePr>
        <p:xfrm>
          <a:off x="1110611" y="2664188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/>
                <a:gridCol w="814388"/>
                <a:gridCol w="815975"/>
                <a:gridCol w="814387"/>
                <a:gridCol w="814388"/>
                <a:gridCol w="814387"/>
                <a:gridCol w="815975"/>
                <a:gridCol w="814388"/>
                <a:gridCol w="814387"/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2015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2015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107742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103224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1029224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1069635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35720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39059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378910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349970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8.3%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66735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60736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9.9%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61.9%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606395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672704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-9.9%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58.9%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5287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3429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4.9%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43919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46961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352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2015-2016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397596"/>
            <a:ext cx="90384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整体市场：当月只有轿车出现下滑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74032" y="777265"/>
            <a:ext cx="9020343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月进口乘用车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10.7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4.4%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CAR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分别同比增速为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-8.5%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9.9%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54.2%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29420</TotalTime>
  <Words>1700</Words>
  <Application>Microsoft Office PowerPoint</Application>
  <PresentationFormat>A4 纸张(210x297 毫米)</PresentationFormat>
  <Paragraphs>359</Paragraphs>
  <Slides>19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120316_VWAG_Template_draft</vt:lpstr>
      <vt:lpstr>幻灯片 1</vt:lpstr>
      <vt:lpstr>幻灯片 2</vt:lpstr>
      <vt:lpstr>幻灯片 3</vt:lpstr>
      <vt:lpstr>12月进口车销售8.93万辆，同比增长6.1%，奥迪Q7、雷克萨斯RX、宝马7系、奔驰GLE和A级车等车型热销</vt:lpstr>
      <vt:lpstr>2016年12月行业库存3.4个月，低于2012年同期水平，仍高于2013年水平，行业库存压力犹存</vt:lpstr>
      <vt:lpstr>幻灯片 6</vt:lpstr>
      <vt:lpstr>12月平行进口车为1.96万辆，1-12月累计平行进口13.28万辆，同比增速分别为60.6%和16.3%；1-12月平行进口车占比为12.8%，相比1-11月份的12.1%上升了0.7个百分点</vt:lpstr>
      <vt:lpstr>幻灯片 8</vt:lpstr>
      <vt:lpstr>12月进口乘用车10.7万辆，同比增长4.4%，CAR、suv和mpv分别同比增速为-8.5%、9.9%、54.2%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Lisa Hu</dc:creator>
  <cp:lastModifiedBy>王存</cp:lastModifiedBy>
  <cp:revision>2506</cp:revision>
  <cp:lastPrinted>2013-12-11T01:16:46Z</cp:lastPrinted>
  <dcterms:created xsi:type="dcterms:W3CDTF">2012-04-10T02:52:52Z</dcterms:created>
  <dcterms:modified xsi:type="dcterms:W3CDTF">2017-02-08T12:27:45Z</dcterms:modified>
</cp:coreProperties>
</file>