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5"/>
  </p:notesMasterIdLst>
  <p:handoutMasterIdLst>
    <p:handoutMasterId r:id="rId16"/>
  </p:handoutMasterIdLst>
  <p:sldIdLst>
    <p:sldId id="679" r:id="rId2"/>
    <p:sldId id="680" r:id="rId3"/>
    <p:sldId id="681" r:id="rId4"/>
    <p:sldId id="682" r:id="rId5"/>
    <p:sldId id="683" r:id="rId6"/>
    <p:sldId id="684" r:id="rId7"/>
    <p:sldId id="685" r:id="rId8"/>
    <p:sldId id="686" r:id="rId9"/>
    <p:sldId id="687" r:id="rId10"/>
    <p:sldId id="689" r:id="rId11"/>
    <p:sldId id="688" r:id="rId12"/>
    <p:sldId id="636" r:id="rId13"/>
    <p:sldId id="637" r:id="rId14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CD9F0"/>
    <a:srgbClr val="B8D7EE"/>
    <a:srgbClr val="BFDCF1"/>
    <a:srgbClr val="BDDAF0"/>
    <a:srgbClr val="B7D6ED"/>
    <a:srgbClr val="BCDAF0"/>
    <a:srgbClr val="000000"/>
    <a:srgbClr val="7F7F7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06" autoAdjust="0"/>
    <p:restoredTop sz="95056" autoAdjust="0"/>
  </p:normalViewPr>
  <p:slideViewPr>
    <p:cSldViewPr>
      <p:cViewPr>
        <p:scale>
          <a:sx n="75" d="100"/>
          <a:sy n="75" d="100"/>
        </p:scale>
        <p:origin x="1212" y="258"/>
      </p:cViewPr>
      <p:guideLst>
        <p:guide orient="horz" pos="981"/>
        <p:guide pos="6114"/>
        <p:guide/>
        <p:guide pos="126"/>
        <p:guide pos="312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7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 userDrawn="1"/>
        </p:nvCxnSpPr>
        <p:spPr>
          <a:xfrm>
            <a:off x="0" y="1196752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 userDrawn="1"/>
        </p:nvSpPr>
        <p:spPr>
          <a:xfrm>
            <a:off x="1138987" y="565363"/>
            <a:ext cx="2661885" cy="626701"/>
          </a:xfrm>
          <a:prstGeom prst="rect">
            <a:avLst/>
          </a:prstGeom>
          <a:noFill/>
        </p:spPr>
        <p:txBody>
          <a:bodyPr wrap="square" lIns="72000" tIns="36000" rIns="72000" bIns="36000" rtlCol="0" anchor="ctr">
            <a:spAutoFit/>
          </a:bodyPr>
          <a:lstStyle/>
          <a:p>
            <a:r>
              <a:rPr lang="en-US" altLang="zh-CN" sz="3600" dirty="0">
                <a:solidFill>
                  <a:srgbClr val="E62129"/>
                </a:solidFill>
              </a:rPr>
              <a:t>CAM</a:t>
            </a:r>
            <a:r>
              <a:rPr lang="zh-CN" altLang="en-US" sz="3600" dirty="0" smtClean="0">
                <a:solidFill>
                  <a:srgbClr val="E62129"/>
                </a:solidFill>
              </a:rPr>
              <a:t>观点</a:t>
            </a:r>
            <a:endParaRPr lang="zh-CN" altLang="en-US" sz="3600" dirty="0">
              <a:solidFill>
                <a:srgbClr val="E62129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37" y="573938"/>
            <a:ext cx="609550" cy="6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19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7" r:id="rId2"/>
    <p:sldLayoutId id="2147483698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5632978" y="1322280"/>
            <a:ext cx="39934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简析新能源补贴调整方案</a:t>
            </a: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61109" y="4961973"/>
            <a:ext cx="1563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2017/2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13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698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2480" y="1484784"/>
            <a:ext cx="936103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</a:t>
            </a:r>
            <a:r>
              <a:rPr lang="en-US" altLang="zh-CN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2015</a:t>
            </a:r>
            <a:r>
              <a:rPr lang="zh-CN" altLang="en-US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新能源车补贴政策的基础上，四部委出台了新一轮的补贴方案，重申退坡额度，并对现有内容进行调整，既有新的要求，也针对原先不完善之处提出了改进。随着补贴逐渐退坡，以及碳积分与平均油耗“并行”管理机制的试运行，新能源车下阶段的政策趋势将由财政激励向配额约束的方向展开，整车企业的任务也将越发艰巨。</a:t>
            </a:r>
            <a:endParaRPr lang="en-US" altLang="zh-CN" sz="1600" b="1" dirty="0" smtClean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新政要点</a:t>
            </a:r>
            <a:r>
              <a:rPr lang="en-US" altLang="zh-CN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首度提出整车能耗要求：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新能源车补贴政策首次涉及动力电池密度。就目前来看，磷酸铁锂电池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被普遍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使用，但其能量密度却处于补贴标准临界线，部分补贴目录中的车型甚至将因此有被剔除的风险，这一举措旨在倒逼厂家加强动力电池研发。同时，一系列鼓励促进本土动力电池企业的政策将陆续推出，动力电池将成为新一轮政策的重点扶持对象。</a:t>
            </a:r>
            <a:endParaRPr lang="en-US" altLang="zh-CN" sz="1600" dirty="0" smtClean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补贴退坡，“双积分并行”试行，政策变数有待观察。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下阶段在新能源车的推广应用上，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碳配额与平均油耗并行管理将逐渐介入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，对国内新能源汽车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行业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发展具有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积极的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意义。然而，并行管理也将同时带来诸多问题：管理与规范化难度较大，减排效果也可能不明显，这些问题都将为政策带来更多不确定性。</a:t>
            </a:r>
            <a:endParaRPr lang="en-US" altLang="zh-CN" sz="1600" dirty="0" smtClean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620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2418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0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897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37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859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719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952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059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379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716362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53789</TotalTime>
  <Words>320</Words>
  <Application>Microsoft Office PowerPoint</Application>
  <PresentationFormat>A4 纸张(210x297 毫米)</PresentationFormat>
  <Paragraphs>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宋体</vt:lpstr>
      <vt:lpstr>微软雅黑</vt:lpstr>
      <vt:lpstr>Arial</vt:lpstr>
      <vt:lpstr>Calibri</vt:lpstr>
      <vt:lpstr>Wingdings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aa</cp:lastModifiedBy>
  <cp:revision>8073</cp:revision>
  <cp:lastPrinted>2016-08-18T05:59:21Z</cp:lastPrinted>
  <dcterms:created xsi:type="dcterms:W3CDTF">2013-12-03T00:55:47Z</dcterms:created>
  <dcterms:modified xsi:type="dcterms:W3CDTF">2017-02-14T05:39:20Z</dcterms:modified>
</cp:coreProperties>
</file>