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56" autoAdjust="0"/>
    <p:restoredTop sz="94636" autoAdjust="0"/>
  </p:normalViewPr>
  <p:slideViewPr>
    <p:cSldViewPr>
      <p:cViewPr varScale="1">
        <p:scale>
          <a:sx n="84" d="100"/>
          <a:sy n="84" d="100"/>
        </p:scale>
        <p:origin x="-96" y="-2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26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5" name="AutoShape 1027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grpSp>
        <p:nvGrpSpPr>
          <p:cNvPr id="6" name="Group 1029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7" name="AutoShape 1030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8" name="AutoShape 1031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6148" name="Rectangle 102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6155" name="Rectangle 1035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9" name="Rectangle 1032"/>
          <p:cNvSpPr>
            <a:spLocks noGrp="1" noChangeArrowheads="1"/>
          </p:cNvSpPr>
          <p:nvPr>
            <p:ph type="dt" sz="quarter" idx="10"/>
          </p:nvPr>
        </p:nvSpPr>
        <p:spPr>
          <a:xfrm>
            <a:off x="2667000" y="6553200"/>
            <a:ext cx="1905000" cy="304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1033"/>
          <p:cNvSpPr>
            <a:spLocks noGrp="1" noChangeArrowheads="1"/>
          </p:cNvSpPr>
          <p:nvPr>
            <p:ph type="ftr" sz="quarter" idx="11"/>
          </p:nvPr>
        </p:nvSpPr>
        <p:spPr>
          <a:xfrm>
            <a:off x="5195888" y="6553200"/>
            <a:ext cx="3279775" cy="304800"/>
          </a:xfrm>
        </p:spPr>
        <p:txBody>
          <a:bodyPr/>
          <a:lstStyle>
            <a:lvl1pPr algn="r">
              <a:defRPr sz="1400" b="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1" name="Rectangle 1034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525" y="6359525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495E56E3-6AF0-48FC-BC27-75612B22C1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209A1E-48E3-4996-B840-E251923392E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0292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0292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F875AF-9F7A-4F1C-934C-D119044FE02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11FA3B-F71C-4996-930F-95046E10E1B2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E708D1F-62C3-4E60-8C37-D399D1BCB38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429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1BC4C1-D66A-478E-B873-D6CC1EF78A3D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43BAAB-C4D4-4398-9368-7F08F393430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1333FE0-D4BC-489E-8591-FFB0EFAA0EFC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E418C4-7AB9-4DA8-A3EA-B7093B94318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E83965-FB08-45B8-B971-F2B8353E77A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CDDB06-0AB5-43E5-92D4-91C04630E7D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3200400" cy="6858000"/>
            <a:chOff x="0" y="0"/>
            <a:chExt cx="2016" cy="4320"/>
          </a:xfrm>
        </p:grpSpPr>
        <p:sp>
          <p:nvSpPr>
            <p:cNvPr id="103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480" cy="4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8" name="Rectangle 4"/>
            <p:cNvSpPr>
              <a:spLocks noChangeArrowheads="1"/>
            </p:cNvSpPr>
            <p:nvPr/>
          </p:nvSpPr>
          <p:spPr bwMode="auto">
            <a:xfrm>
              <a:off x="432" y="0"/>
              <a:ext cx="1584" cy="6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27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defRPr/>
            </a:pPr>
            <a:endParaRPr kumimoji="1" lang="zh-CN" altLang="zh-CN" sz="2400" smtClean="0">
              <a:latin typeface="Times New Roman" pitchFamily="18" charset="0"/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9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2362200"/>
            <a:ext cx="8001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1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 eaLnBrk="1" hangingPunct="1"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  <a:spAutoFit/>
          </a:bodyPr>
          <a:lstStyle>
            <a:lvl1pPr eaLnBrk="1" hangingPunct="1">
              <a:defRPr sz="2600" b="1">
                <a:solidFill>
                  <a:schemeClr val="bg1"/>
                </a:solidFill>
              </a:defRPr>
            </a:lvl1pPr>
          </a:lstStyle>
          <a:p>
            <a:fld id="{DB353A82-4581-4DF8-A66D-C48856731B5B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1032" name="Group 11"/>
          <p:cNvGrpSpPr>
            <a:grpSpLocks/>
          </p:cNvGrpSpPr>
          <p:nvPr/>
        </p:nvGrpSpPr>
        <p:grpSpPr bwMode="auto">
          <a:xfrm>
            <a:off x="228600" y="1981200"/>
            <a:ext cx="7391400" cy="319088"/>
            <a:chOff x="144" y="1248"/>
            <a:chExt cx="4656" cy="201"/>
          </a:xfrm>
        </p:grpSpPr>
        <p:sp>
          <p:nvSpPr>
            <p:cNvPr id="1035" name="AutoShape 12"/>
            <p:cNvSpPr>
              <a:spLocks noChangeArrowheads="1"/>
            </p:cNvSpPr>
            <p:nvPr/>
          </p:nvSpPr>
          <p:spPr bwMode="auto">
            <a:xfrm>
              <a:off x="384" y="1248"/>
              <a:ext cx="4416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  <p:sp>
          <p:nvSpPr>
            <p:cNvPr id="1036" name="AutoShape 13"/>
            <p:cNvSpPr>
              <a:spLocks noChangeArrowheads="1"/>
            </p:cNvSpPr>
            <p:nvPr/>
          </p:nvSpPr>
          <p:spPr bwMode="auto">
            <a:xfrm flipH="1">
              <a:off x="144" y="1248"/>
              <a:ext cx="248" cy="201"/>
            </a:xfrm>
            <a:prstGeom prst="flowChartDelay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 eaLnBrk="0" hangingPunct="0"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algn="r" eaLnBrk="0" fontAlgn="base" hangingPunct="0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algn="r" eaLnBrk="1" hangingPunct="1">
                <a:defRPr/>
              </a:pPr>
              <a:endParaRPr lang="zh-CN" altLang="en-US" smtClean="0"/>
            </a:p>
          </p:txBody>
        </p:sp>
      </p:grpSp>
      <p:sp>
        <p:nvSpPr>
          <p:cNvPr id="1033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  <p:sp>
        <p:nvSpPr>
          <p:cNvPr id="513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2000" y="6308725"/>
            <a:ext cx="8382000" cy="5492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ctr" eaLnBrk="1" hangingPunct="1">
              <a:defRPr sz="1500" b="1">
                <a:latin typeface="Times New Roman" pitchFamily="18" charset="0"/>
                <a:ea typeface="黑体" pitchFamily="49" charset="-122"/>
              </a:defRPr>
            </a:lvl1pPr>
          </a:lstStyle>
          <a:p>
            <a:pPr>
              <a:defRPr/>
            </a:pPr>
            <a:r>
              <a:rPr lang="zh-CN" altLang="en-US"/>
              <a:t>上海市信息中心汽车产业研究室</a:t>
            </a:r>
            <a:br>
              <a:rPr lang="zh-CN" altLang="en-US"/>
            </a:br>
            <a:r>
              <a:rPr lang="zh-CN" altLang="en-US">
                <a:ea typeface="+mn-ea"/>
              </a:rPr>
              <a:t>地址：华山路</a:t>
            </a:r>
            <a:r>
              <a:rPr lang="en-US" altLang="zh-CN">
                <a:ea typeface="+mn-ea"/>
              </a:rPr>
              <a:t>1076</a:t>
            </a:r>
            <a:r>
              <a:rPr lang="zh-CN" altLang="en-US">
                <a:ea typeface="+mn-ea"/>
              </a:rPr>
              <a:t>号</a:t>
            </a:r>
            <a:r>
              <a:rPr lang="en-US" altLang="zh-CN">
                <a:ea typeface="+mn-ea"/>
              </a:rPr>
              <a:t>5</a:t>
            </a:r>
            <a:r>
              <a:rPr lang="zh-CN" altLang="en-US">
                <a:ea typeface="+mn-ea"/>
              </a:rPr>
              <a:t>号楼    邮编：</a:t>
            </a:r>
            <a:r>
              <a:rPr lang="en-US" altLang="zh-CN">
                <a:ea typeface="+mn-ea"/>
              </a:rPr>
              <a:t>200050  </a:t>
            </a:r>
            <a:r>
              <a:rPr lang="zh-CN" altLang="en-US">
                <a:ea typeface="+mn-ea"/>
              </a:rPr>
              <a:t>电话：</a:t>
            </a:r>
            <a:r>
              <a:rPr lang="en-US" altLang="zh-CN">
                <a:ea typeface="+mn-ea"/>
              </a:rPr>
              <a:t>62123126  </a:t>
            </a:r>
            <a:r>
              <a:rPr lang="zh-CN" altLang="en-US">
                <a:ea typeface="+mn-ea"/>
              </a:rPr>
              <a:t>传真：</a:t>
            </a:r>
            <a:r>
              <a:rPr lang="en-US" altLang="zh-CN">
                <a:ea typeface="+mn-ea"/>
              </a:rPr>
              <a:t>62511172</a:t>
            </a:r>
            <a:r>
              <a:rPr lang="en-US" altLang="zh-CN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</p:sldLayoutIdLst>
  <p:hf hd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kumimoji="1"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6"/>
          <p:cNvSpPr>
            <a:spLocks noGrp="1" noChangeArrowheads="1"/>
          </p:cNvSpPr>
          <p:nvPr>
            <p:ph type="ctr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2017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年</a:t>
            </a:r>
            <a:r>
              <a:rPr lang="en-US" altLang="zh-CN" dirty="0" smtClean="0">
                <a:latin typeface="华文行楷" pitchFamily="2" charset="-122"/>
                <a:ea typeface="华文行楷" pitchFamily="2" charset="-122"/>
              </a:rPr>
              <a:t>3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月</a:t>
            </a: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上海汽车市场上牌情况</a:t>
            </a:r>
            <a:br>
              <a:rPr lang="zh-CN" altLang="en-US" dirty="0" smtClean="0">
                <a:latin typeface="华文行楷" pitchFamily="2" charset="-122"/>
                <a:ea typeface="华文行楷" pitchFamily="2" charset="-122"/>
              </a:rPr>
            </a:br>
            <a:r>
              <a:rPr lang="zh-CN" altLang="en-US" dirty="0" smtClean="0">
                <a:latin typeface="华文行楷" pitchFamily="2" charset="-122"/>
                <a:ea typeface="华文行楷" pitchFamily="2" charset="-122"/>
              </a:rPr>
              <a:t>及上海市场消费特点</a:t>
            </a:r>
          </a:p>
        </p:txBody>
      </p:sp>
      <p:sp>
        <p:nvSpPr>
          <p:cNvPr id="512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46613" y="3644900"/>
            <a:ext cx="3741737" cy="1174750"/>
          </a:xfrm>
          <a:noFill/>
        </p:spPr>
        <p:txBody>
          <a:bodyPr/>
          <a:lstStyle/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上海市信息中心</a:t>
            </a:r>
          </a:p>
          <a:p>
            <a:pPr algn="ctr" eaLnBrk="1" hangingPunct="1"/>
            <a:r>
              <a:rPr lang="zh-CN" altLang="en-US" b="1" smtClean="0">
                <a:latin typeface="华文楷体" pitchFamily="2" charset="-122"/>
                <a:ea typeface="华文楷体" pitchFamily="2" charset="-122"/>
              </a:rPr>
              <a:t>汽车产业研究室</a:t>
            </a:r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1"/>
          </p:nvPr>
        </p:nvSpPr>
        <p:spPr>
          <a:xfrm>
            <a:off x="107504" y="6309320"/>
            <a:ext cx="587375" cy="54868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pPr algn="ctr"/>
            <a:fld id="{684BF272-735A-4879-82F5-F45F4EFB2653}" type="slidenum">
              <a:rPr lang="en-US" altLang="zh-CN" sz="2600" b="1">
                <a:solidFill>
                  <a:schemeClr val="bg1"/>
                </a:solidFill>
                <a:latin typeface="Arial" charset="0"/>
                <a:ea typeface="宋体" pitchFamily="2" charset="-122"/>
              </a:rPr>
              <a:pPr algn="ctr"/>
              <a:t>1</a:t>
            </a:fld>
            <a:endParaRPr lang="en-US" altLang="zh-CN" sz="2600" b="1" dirty="0">
              <a:solidFill>
                <a:schemeClr val="bg1"/>
              </a:solidFill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52383989</a:t>
            </a:r>
            <a:r>
              <a:rPr lang="en-US" altLang="zh-CN" smtClean="0"/>
              <a:t> </a:t>
            </a:r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月</a:t>
            </a:r>
            <a:r>
              <a:rPr lang="zh-CN" altLang="en-US" sz="3200" dirty="0" smtClean="0"/>
              <a:t>上海各车型</a:t>
            </a:r>
            <a:r>
              <a:rPr lang="zh-CN" altLang="en-US" sz="3200" dirty="0" smtClean="0">
                <a:latin typeface="宋体" pitchFamily="2" charset="-122"/>
              </a:rPr>
              <a:t>上牌量同比情况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8763" cy="3938586"/>
        </p:xfrm>
        <a:graphic>
          <a:graphicData uri="http://schemas.openxmlformats.org/drawingml/2006/table">
            <a:tbl>
              <a:tblPr/>
              <a:tblGrid>
                <a:gridCol w="13541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3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3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3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1-3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1-3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进口小客车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（含轿车）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5556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41.05%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-2.68%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17440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10.08%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国产轿车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14658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44.96%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-25.58%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49091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-11.50%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小型客车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（除轿车）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14731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39.41%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-13.20%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48599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9.21%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60.23%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-57.14%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2099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35.86%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小型货车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695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97.44%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-33.56%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2471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-13.05%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大型货车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2218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94.56%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-13.43%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4683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-11.44%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37999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45.05%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-17.95%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124383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-0.88%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125538"/>
            <a:ext cx="8001000" cy="779462"/>
          </a:xfrm>
        </p:spPr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近两年上海车辆月度上牌数累计情况</a:t>
            </a:r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Picture 1" descr="C:\Users\Administrator\AppData\Roaming\Tencent\Users\544216252\QQ\WinTemp\RichOle\8AD$8ZTCQ(PM3)VEQX@1IL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6871"/>
            <a:ext cx="6912768" cy="39798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200" smtClean="0"/>
              <a:t>近两年上海车辆月度上牌数量情况</a:t>
            </a:r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Picture 1" descr="C:\Users\Administrator\AppData\Roaming\Tencent\Users\544216252\QQ\WinTemp\RichOle\W@@Z]0S3H[)KZYIG`}GDU(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276872"/>
            <a:ext cx="6768752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上海上牌进口车来源国情况</a:t>
            </a:r>
            <a:r>
              <a:rPr lang="zh-CN" altLang="en-US" dirty="0" smtClean="0"/>
              <a:t>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</p:nvPr>
        </p:nvGraphicFramePr>
        <p:xfrm>
          <a:off x="900113" y="2420938"/>
          <a:ext cx="6678612" cy="3678881"/>
        </p:xfrm>
        <a:graphic>
          <a:graphicData uri="http://schemas.openxmlformats.org/drawingml/2006/table">
            <a:tbl>
              <a:tblPr/>
              <a:tblGrid>
                <a:gridCol w="1209675"/>
                <a:gridCol w="1093787"/>
                <a:gridCol w="1093788"/>
                <a:gridCol w="1093787"/>
                <a:gridCol w="1093788"/>
                <a:gridCol w="1093787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国别</a:t>
                      </a:r>
                    </a:p>
                  </a:txBody>
                  <a:tcPr marL="9525" marR="9525" marT="9527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环比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3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2017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年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1-3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1-3</a:t>
                      </a: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月</a:t>
                      </a:r>
                      <a:endParaRPr kumimoji="1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同比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2887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42.01%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8930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13.92%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1104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62.11%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-12.73%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3323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-1.54%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665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2.47%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-14.96%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2398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4.76%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523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56.59%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4.18%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1512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10.61%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196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71.93%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17.37%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653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58.88%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46.08%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65.56%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511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95.79%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17.65%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-48.72%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-45.79%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41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法国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11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22.22%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-81.67%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51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-68.90%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9563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捷克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-85.71%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-86.67%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2" marB="45722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5556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41.05%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-2.68%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17440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10.08%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月</a:t>
            </a:r>
            <a:r>
              <a:rPr lang="zh-CN" altLang="en-US" sz="3200" dirty="0" smtClean="0">
                <a:latin typeface="宋体" pitchFamily="2" charset="-122"/>
              </a:rPr>
              <a:t>上海国产轿车分类型上牌情况</a:t>
            </a:r>
            <a:r>
              <a:rPr lang="zh-CN" altLang="en-US" sz="3200" dirty="0" smtClean="0"/>
              <a:t>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</p:nvPr>
        </p:nvGraphicFramePr>
        <p:xfrm>
          <a:off x="914400" y="2362200"/>
          <a:ext cx="6604000" cy="3790950"/>
        </p:xfrm>
        <a:graphic>
          <a:graphicData uri="http://schemas.openxmlformats.org/drawingml/2006/table">
            <a:tbl>
              <a:tblPr/>
              <a:tblGrid>
                <a:gridCol w="13335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3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3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3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1-3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1-3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豪华型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2040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40.59%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2.82%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6308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14.34%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中高级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4369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46.71%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-11.33%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14141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9.82%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中级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4989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52.90%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-30.25%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16927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-20.17%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普及型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3230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35.09%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-41.95%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11494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-23.89%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微型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3.45%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-55.22%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221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-71.30%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3" marB="4572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14658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44.96%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-25.58%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49091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-11.50%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200" dirty="0" smtClean="0"/>
              <a:t>2017</a:t>
            </a:r>
            <a:r>
              <a:rPr lang="zh-CN" altLang="en-US" sz="3200" dirty="0" smtClean="0"/>
              <a:t>年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月</a:t>
            </a:r>
            <a:r>
              <a:rPr lang="zh-CN" altLang="en-US" sz="3100" dirty="0" smtClean="0"/>
              <a:t>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</p:nvPr>
        </p:nvGraphicFramePr>
        <p:xfrm>
          <a:off x="842963" y="2420938"/>
          <a:ext cx="6681787" cy="3446462"/>
        </p:xfrm>
        <a:graphic>
          <a:graphicData uri="http://schemas.openxmlformats.org/drawingml/2006/table">
            <a:tbl>
              <a:tblPr/>
              <a:tblGrid>
                <a:gridCol w="150653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3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3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环</a:t>
                      </a:r>
                      <a:r>
                        <a:rPr kumimoji="1" lang="zh-CN" altLang="en-US" sz="18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3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2017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年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1-3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1-3</a:t>
                      </a: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月</a:t>
                      </a:r>
                      <a:endParaRPr kumimoji="1" lang="en-US" altLang="zh-CN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+mn-cs"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0C0C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MPV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2821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46.77%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-17.49%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8873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-8.45%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SUV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11228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37.70%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-0.35%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37294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25.52%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一般小客车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682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38.90%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-70.17%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2432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-52.30%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合计</a:t>
                      </a:r>
                    </a:p>
                  </a:txBody>
                  <a:tcPr marT="45724" marB="45724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14731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39.41%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-13.20%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48599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9.21%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日期占位符 3"/>
          <p:cNvSpPr>
            <a:spLocks noGrp="1"/>
          </p:cNvSpPr>
          <p:nvPr>
            <p:ph type="dt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2291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891EF4F-81FF-45C3-851F-77FA40498F80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2292" name="页脚占位符 5"/>
          <p:cNvSpPr>
            <a:spLocks noGrp="1"/>
          </p:cNvSpPr>
          <p:nvPr>
            <p:ph type="ftr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mtClean="0"/>
              <a:t>上海市信息中心汽车产业研究室</a:t>
            </a:r>
            <a:br>
              <a:rPr lang="zh-CN" altLang="en-US" smtClean="0"/>
            </a:br>
            <a:r>
              <a:rPr lang="zh-CN" altLang="en-US" smtClean="0">
                <a:ea typeface="宋体" pitchFamily="2" charset="-122"/>
              </a:rPr>
              <a:t>地址：华山路</a:t>
            </a:r>
            <a:r>
              <a:rPr lang="en-US" altLang="zh-CN" smtClean="0">
                <a:ea typeface="宋体" pitchFamily="2" charset="-122"/>
              </a:rPr>
              <a:t>1076</a:t>
            </a:r>
            <a:r>
              <a:rPr lang="zh-CN" altLang="en-US" smtClean="0">
                <a:ea typeface="宋体" pitchFamily="2" charset="-122"/>
              </a:rPr>
              <a:t>号</a:t>
            </a:r>
            <a:r>
              <a:rPr lang="en-US" altLang="zh-CN" smtClean="0">
                <a:ea typeface="宋体" pitchFamily="2" charset="-122"/>
              </a:rPr>
              <a:t>3</a:t>
            </a:r>
            <a:r>
              <a:rPr lang="zh-CN" altLang="en-US" smtClean="0">
                <a:ea typeface="宋体" pitchFamily="2" charset="-122"/>
              </a:rPr>
              <a:t>号楼    邮编：</a:t>
            </a:r>
            <a:r>
              <a:rPr lang="en-US" altLang="zh-CN" smtClean="0">
                <a:ea typeface="宋体" pitchFamily="2" charset="-122"/>
              </a:rPr>
              <a:t>200050  </a:t>
            </a:r>
            <a:r>
              <a:rPr lang="zh-CN" altLang="en-US" smtClean="0">
                <a:ea typeface="宋体" pitchFamily="2" charset="-122"/>
              </a:rPr>
              <a:t>电话：</a:t>
            </a:r>
            <a:r>
              <a:rPr lang="en-US" altLang="zh-CN" smtClean="0">
                <a:ea typeface="宋体" pitchFamily="2" charset="-122"/>
              </a:rPr>
              <a:t>62123126  </a:t>
            </a:r>
            <a:r>
              <a:rPr lang="zh-CN" altLang="en-US" smtClean="0">
                <a:ea typeface="宋体" pitchFamily="2" charset="-122"/>
              </a:rPr>
              <a:t>传真：</a:t>
            </a:r>
            <a:r>
              <a:rPr lang="en-US" altLang="zh-CN" smtClean="0">
                <a:ea typeface="宋体" pitchFamily="2" charset="-122"/>
              </a:rPr>
              <a:t> 52383989</a:t>
            </a:r>
            <a:r>
              <a:rPr lang="en-US" altLang="zh-CN" smtClean="0"/>
              <a:t> </a:t>
            </a:r>
          </a:p>
        </p:txBody>
      </p:sp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上海市汽车统计报表 </a:t>
            </a:r>
          </a:p>
        </p:txBody>
      </p:sp>
      <p:graphicFrame>
        <p:nvGraphicFramePr>
          <p:cNvPr id="246925" name="Group 141"/>
          <p:cNvGraphicFramePr>
            <a:graphicFrameLocks noGrp="1"/>
          </p:cNvGraphicFramePr>
          <p:nvPr>
            <p:ph idx="1"/>
          </p:nvPr>
        </p:nvGraphicFramePr>
        <p:xfrm>
          <a:off x="755575" y="2276867"/>
          <a:ext cx="7416825" cy="4055695"/>
        </p:xfrm>
        <a:graphic>
          <a:graphicData uri="http://schemas.openxmlformats.org/drawingml/2006/table">
            <a:tbl>
              <a:tblPr/>
              <a:tblGrid>
                <a:gridCol w="40345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549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20936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936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6709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612043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636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CN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695" marB="45695"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2016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年</a:t>
                      </a:r>
                      <a:r>
                        <a:rPr lang="en-US" altLang="zh-CN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12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月</a:t>
                      </a:r>
                      <a:endParaRPr lang="zh-CN" altLang="en-US" sz="1800" b="1" i="0" u="none" strike="noStrike" dirty="0">
                        <a:solidFill>
                          <a:srgbClr val="003366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2017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3366"/>
                          </a:solidFill>
                          <a:latin typeface="宋体"/>
                        </a:rPr>
                        <a:t>年</a:t>
                      </a:r>
                      <a:r>
                        <a:rPr lang="en-US" altLang="zh-CN" sz="1800" b="1" i="0" u="none" strike="noStrike" dirty="0" smtClean="0">
                          <a:solidFill>
                            <a:srgbClr val="003366"/>
                          </a:solidFill>
                          <a:latin typeface="Times New Roman"/>
                        </a:rPr>
                        <a:t>3</a:t>
                      </a:r>
                      <a:r>
                        <a:rPr lang="zh-CN" altLang="en-US" sz="1800" b="1" i="0" u="none" strike="noStrike" dirty="0" smtClean="0">
                          <a:solidFill>
                            <a:srgbClr val="003366"/>
                          </a:solidFill>
                          <a:latin typeface="宋体"/>
                        </a:rPr>
                        <a:t>月</a:t>
                      </a:r>
                      <a:endParaRPr lang="zh-CN" altLang="en-US" sz="1800" b="1" i="0" u="none" strike="noStrike" dirty="0">
                        <a:solidFill>
                          <a:srgbClr val="003366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增减量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增减百分比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6969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2218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73676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73145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-531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-0.72%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22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149652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153799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4147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2.77%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22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63871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140213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76342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119.53%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22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287199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294012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2.37%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2218">
                <a:tc vMerge="1">
                  <a:txBody>
                    <a:bodyPr/>
                    <a:lstStyle/>
                    <a:p>
                      <a:pPr algn="ctr" rtl="0" fontAlgn="ctr"/>
                      <a:endParaRPr lang="zh-CN" altLang="en-US" sz="1600" b="0" i="0" u="none" strike="noStrike" dirty="0">
                        <a:solidFill>
                          <a:srgbClr val="003366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 smtClean="0">
                          <a:solidFill>
                            <a:srgbClr val="003366"/>
                          </a:solidFill>
                          <a:latin typeface="宋体"/>
                        </a:rPr>
                        <a:t>其中大型新能源车</a:t>
                      </a:r>
                      <a:endParaRPr lang="zh-CN" altLang="en-US" sz="1800" b="0" i="0" u="none" strike="noStrike" dirty="0">
                        <a:solidFill>
                          <a:srgbClr val="003366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680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207.21%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2218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2836904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2915348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78444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2.77%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22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68267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68441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0.25%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22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7641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7813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2.25%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22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其中郊区小客车</a:t>
                      </a:r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1040845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1090450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49605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4.77%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8221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2912812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2991602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78790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2.70%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82218">
                <a:tc>
                  <a:txBody>
                    <a:bodyPr/>
                    <a:lstStyle/>
                    <a:p>
                      <a:pPr algn="ctr" rtl="0" fontAlgn="ctr"/>
                      <a:endParaRPr lang="zh-CN" altLang="en-US" sz="1800" b="0" i="0" u="none" strike="noStrike">
                        <a:solidFill>
                          <a:srgbClr val="003366"/>
                        </a:solidFill>
                        <a:latin typeface="宋体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800" b="0" i="0" u="none" strike="noStrike" kern="1200" dirty="0" smtClean="0">
                          <a:solidFill>
                            <a:srgbClr val="003366"/>
                          </a:solidFill>
                          <a:latin typeface="宋体"/>
                          <a:ea typeface="+mn-ea"/>
                          <a:cs typeface="+mn-cs"/>
                        </a:rPr>
                        <a:t>其中小型新能源车</a:t>
                      </a:r>
                      <a:endParaRPr lang="zh-CN" altLang="en-US" sz="1800" b="0" i="0" u="none" strike="noStrike" kern="1200" dirty="0">
                        <a:solidFill>
                          <a:srgbClr val="003366"/>
                        </a:solidFill>
                        <a:latin typeface="宋体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6358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13331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6973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109.67%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221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91317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102629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11312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12.39%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8221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3291328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3388243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latin typeface="Times New Roman"/>
                        </a:rPr>
                        <a:t>96915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latin typeface="Times New Roman"/>
                        </a:rPr>
                        <a:t>2.94%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3B3B3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sz="6000" smtClean="0"/>
              <a:t>The  End</a:t>
            </a:r>
            <a:r>
              <a:rPr lang="zh-CN" altLang="en-US" sz="6000" smtClean="0"/>
              <a:t>！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zh-CN" altLang="en-US" sz="8000" b="1" smtClean="0"/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apsules">
  <a:themeElements>
    <a:clrScheme name="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=""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=""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b" anchorCtr="0" compatLnSpc="1">
        <a:prstTxWarp prst="textNoShape">
          <a:avLst/>
        </a:prstTxWarp>
        <a:spAutoFit/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D:\Program Files\Microsoft Office\Templates\Presentation Designs\Capsules.pot</Template>
  <TotalTime>4615</TotalTime>
  <Words>597</Words>
  <Application>Microsoft Office PowerPoint</Application>
  <PresentationFormat>全屏显示(4:3)</PresentationFormat>
  <Paragraphs>314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Capsules</vt:lpstr>
      <vt:lpstr>2017年3月上海汽车市场上牌情况 及上海市场消费特点</vt:lpstr>
      <vt:lpstr>2017年3月上海各车型上牌量同比情况</vt:lpstr>
      <vt:lpstr>近两年上海车辆月度上牌数累计情况</vt:lpstr>
      <vt:lpstr>近两年上海车辆月度上牌数量情况</vt:lpstr>
      <vt:lpstr>2017年3月上海上牌进口车来源国情况 </vt:lpstr>
      <vt:lpstr>2017年3月上海国产轿车分类型上牌情况 </vt:lpstr>
      <vt:lpstr>2017年3月上海国产小客车分类型上牌情况</vt:lpstr>
      <vt:lpstr>上海市汽车统计报表 </vt:lpstr>
      <vt:lpstr>The  End！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534</cp:revision>
  <dcterms:created xsi:type="dcterms:W3CDTF">2002-12-18T04:51:24Z</dcterms:created>
  <dcterms:modified xsi:type="dcterms:W3CDTF">2017-04-01T02:57:53Z</dcterms:modified>
</cp:coreProperties>
</file>