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vml" ContentType="application/vnd.openxmlformats-officedocument.vmlDrawing"/>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notesSlides/notesSlide4.xml" ContentType="application/vnd.openxmlformats-officedocument.presentationml.notesSlide+xml"/>
  <Override PartName="/ppt/charts/chart1.xml" ContentType="application/vnd.openxmlformats-officedocument.drawingml.chart+xml"/>
  <Override PartName="/ppt/drawings/drawing1.xml" ContentType="application/vnd.openxmlformats-officedocument.drawingml.chartshapes+xml"/>
  <Override PartName="/ppt/charts/chart2.xml" ContentType="application/vnd.openxmlformats-officedocument.drawingml.chart+xml"/>
  <Override PartName="/ppt/charts/chart3.xml" ContentType="application/vnd.openxmlformats-officedocument.drawingml.chart+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notesSlides/notesSlide5.xml" ContentType="application/vnd.openxmlformats-officedocument.presentationml.notesSlide+xml"/>
  <Override PartName="/ppt/charts/chart4.xml" ContentType="application/vnd.openxmlformats-officedocument.drawingml.chart+xml"/>
  <Override PartName="/ppt/drawings/drawing2.xml" ContentType="application/vnd.openxmlformats-officedocument.drawingml.chartshapes+xml"/>
  <Override PartName="/ppt/notesSlides/notesSlide6.xml" ContentType="application/vnd.openxmlformats-officedocument.presentationml.notesSlide+xml"/>
  <Override PartName="/ppt/charts/chart5.xml" ContentType="application/vnd.openxmlformats-officedocument.drawingml.chart+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notesSlides/notesSlide7.xml" ContentType="application/vnd.openxmlformats-officedocument.presentationml.notesSlide+xml"/>
  <Override PartName="/ppt/charts/chart6.xml" ContentType="application/vnd.openxmlformats-officedocument.drawingml.chart+xml"/>
  <Override PartName="/ppt/drawings/drawing3.xml" ContentType="application/vnd.openxmlformats-officedocument.drawingml.chartshape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charts/chart7.xml" ContentType="application/vnd.openxmlformats-officedocument.drawingml.chart+xml"/>
  <Override PartName="/ppt/drawings/drawing4.xml" ContentType="application/vnd.openxmlformats-officedocument.drawingml.chartshapes+xml"/>
  <Override PartName="/ppt/notesSlides/notesSlide8.xml" ContentType="application/vnd.openxmlformats-officedocument.presentationml.notesSlide+xml"/>
  <Override PartName="/ppt/charts/chart8.xml" ContentType="application/vnd.openxmlformats-officedocument.drawingml.chart+xml"/>
  <Override PartName="/ppt/charts/chart9.xml" ContentType="application/vnd.openxmlformats-officedocument.drawingml.chart+xml"/>
  <Override PartName="/ppt/charts/chart10.xml" ContentType="application/vnd.openxmlformats-officedocument.drawingml.chart+xml"/>
  <Override PartName="/ppt/charts/chart11.xml" ContentType="application/vnd.openxmlformats-officedocument.drawingml.chart+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charts/chart12.xml" ContentType="application/vnd.openxmlformats-officedocument.drawingml.chart+xml"/>
  <Override PartName="/ppt/drawings/drawing5.xml" ContentType="application/vnd.openxmlformats-officedocument.drawingml.chartshape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notesSlides/notesSlide9.xml" ContentType="application/vnd.openxmlformats-officedocument.presentationml.notesSlide+xml"/>
  <Override PartName="/ppt/charts/chart13.xml" ContentType="application/vnd.openxmlformats-officedocument.drawingml.chart+xml"/>
  <Override PartName="/ppt/drawings/drawing6.xml" ContentType="application/vnd.openxmlformats-officedocument.drawingml.chartshapes+xml"/>
  <Override PartName="/ppt/charts/chart14.xml" ContentType="application/vnd.openxmlformats-officedocument.drawingml.chart+xml"/>
  <Override PartName="/ppt/charts/chart15.xml" ContentType="application/vnd.openxmlformats-officedocument.drawingml.chart+xml"/>
  <Override PartName="/ppt/charts/chart16.xml" ContentType="application/vnd.openxmlformats-officedocument.drawingml.chart+xml"/>
  <Override PartName="/ppt/charts/chart17.xml" ContentType="application/vnd.openxmlformats-officedocument.drawingml.chart+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charts/chart18.xml" ContentType="application/vnd.openxmlformats-officedocument.drawingml.chart+xml"/>
  <Override PartName="/ppt/drawings/drawing7.xml" ContentType="application/vnd.openxmlformats-officedocument.drawingml.chartshape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notesSlides/notesSlide10.xml" ContentType="application/vnd.openxmlformats-officedocument.presentationml.notesSlide+xml"/>
  <Override PartName="/ppt/charts/chart19.xml" ContentType="application/vnd.openxmlformats-officedocument.drawingml.chart+xml"/>
  <Override PartName="/ppt/charts/chart20.xml" ContentType="application/vnd.openxmlformats-officedocument.drawingml.chart+xml"/>
  <Override PartName="/ppt/charts/chart21.xml" ContentType="application/vnd.openxmlformats-officedocument.drawingml.chart+xml"/>
  <Override PartName="/ppt/charts/chart22.xml" ContentType="application/vnd.openxmlformats-officedocument.drawingml.chart+xml"/>
  <Override PartName="/ppt/charts/chart23.xml" ContentType="application/vnd.openxmlformats-officedocument.drawingml.chart+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notesSlides/notesSlide11.xml" ContentType="application/vnd.openxmlformats-officedocument.presentationml.notesSlide+xml"/>
  <Override PartName="/ppt/charts/chart24.xml" ContentType="application/vnd.openxmlformats-officedocument.drawingml.chart+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charts/chart25.xml" ContentType="application/vnd.openxmlformats-officedocument.drawingml.chart+xml"/>
  <Override PartName="/ppt/drawings/drawing8.xml" ContentType="application/vnd.openxmlformats-officedocument.drawingml.chartshapes+xml"/>
  <Override PartName="/ppt/notesSlides/notesSlide12.xml" ContentType="application/vnd.openxmlformats-officedocument.presentationml.notesSlide+xml"/>
  <Override PartName="/ppt/charts/chart26.xml" ContentType="application/vnd.openxmlformats-officedocument.drawingml.chart+xml"/>
  <Override PartName="/ppt/charts/chart27.xml" ContentType="application/vnd.openxmlformats-officedocument.drawingml.chart+xml"/>
  <Override PartName="/ppt/notesSlides/notesSlide13.xml" ContentType="application/vnd.openxmlformats-officedocument.presentationml.notesSlide+xml"/>
  <Override PartName="/ppt/charts/chart28.xml" ContentType="application/vnd.openxmlformats-officedocument.drawingml.chart+xml"/>
  <Override PartName="/ppt/charts/chart29.xml" ContentType="application/vnd.openxmlformats-officedocument.drawingml.chart+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0.xml" ContentType="application/vnd.openxmlformats-officedocument.presentationml.tags+xml"/>
  <Override PartName="/ppt/charts/chart30.xml" ContentType="application/vnd.openxmlformats-officedocument.drawingml.chart+xml"/>
  <Override PartName="/ppt/drawings/drawing9.xml" ContentType="application/vnd.openxmlformats-officedocument.drawingml.chartshape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0.xml" ContentType="application/vnd.openxmlformats-officedocument.presentationml.tags+xml"/>
  <Override PartName="/ppt/notesSlides/notesSlide14.xml" ContentType="application/vnd.openxmlformats-officedocument.presentationml.notesSlide+xml"/>
  <Override PartName="/ppt/charts/chart31.xml" ContentType="application/vnd.openxmlformats-officedocument.drawingml.chart+xml"/>
  <Override PartName="/ppt/drawings/drawing10.xml" ContentType="application/vnd.openxmlformats-officedocument.drawingml.chartshape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0.xml" ContentType="application/vnd.openxmlformats-officedocument.presentationml.tags+xml"/>
  <Override PartName="/ppt/charts/chart32.xml" ContentType="application/vnd.openxmlformats-officedocument.drawingml.chart+xml"/>
  <Override PartName="/ppt/drawings/drawing11.xml" ContentType="application/vnd.openxmlformats-officedocument.drawingml.chartshape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0.xml" ContentType="application/vnd.openxmlformats-officedocument.presentationml.tags+xml"/>
  <Override PartName="/ppt/charts/chart33.xml" ContentType="application/vnd.openxmlformats-officedocument.drawingml.chart+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0.xml" ContentType="application/vnd.openxmlformats-officedocument.presentationml.tags+xml"/>
  <Override PartName="/ppt/charts/chart34.xml" ContentType="application/vnd.openxmlformats-officedocument.drawingml.chart+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0.xml" ContentType="application/vnd.openxmlformats-officedocument.presentationml.tags+xml"/>
  <Override PartName="/ppt/notesSlides/notesSlide15.xml" ContentType="application/vnd.openxmlformats-officedocument.presentationml.notesSlide+xml"/>
  <Override PartName="/ppt/charts/chart35.xml" ContentType="application/vnd.openxmlformats-officedocument.drawingml.chart+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charts/chart36.xml" ContentType="application/vnd.openxmlformats-officedocument.drawingml.chart+xml"/>
  <Override PartName="/ppt/drawings/drawing12.xml" ContentType="application/vnd.openxmlformats-officedocument.drawingml.chartshape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0.xml" ContentType="application/vnd.openxmlformats-officedocument.presentationml.tags+xml"/>
  <Override PartName="/ppt/charts/chart37.xml" ContentType="application/vnd.openxmlformats-officedocument.drawingml.chart+xml"/>
  <Override PartName="/ppt/drawings/drawing13.xml" ContentType="application/vnd.openxmlformats-officedocument.drawingml.chartshape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notesSlides/notesSlide16.xml" ContentType="application/vnd.openxmlformats-officedocument.presentationml.notesSlide+xml"/>
  <Override PartName="/ppt/charts/chart38.xml" ContentType="application/vnd.openxmlformats-officedocument.drawingml.chart+xml"/>
  <Override PartName="/ppt/drawings/drawing14.xml" ContentType="application/vnd.openxmlformats-officedocument.drawingml.chartshape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0.xml" ContentType="application/vnd.openxmlformats-officedocument.presentationml.tags+xml"/>
  <Override PartName="/ppt/charts/chart39.xml" ContentType="application/vnd.openxmlformats-officedocument.drawingml.chart+xml"/>
  <Override PartName="/ppt/drawings/drawing15.xml" ContentType="application/vnd.openxmlformats-officedocument.drawingml.chartshape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99" r:id="rId1"/>
    <p:sldMasterId id="2147483809" r:id="rId2"/>
    <p:sldMasterId id="2147483828" r:id="rId3"/>
  </p:sldMasterIdLst>
  <p:notesMasterIdLst>
    <p:notesMasterId r:id="rId44"/>
  </p:notesMasterIdLst>
  <p:handoutMasterIdLst>
    <p:handoutMasterId r:id="rId45"/>
  </p:handoutMasterIdLst>
  <p:sldIdLst>
    <p:sldId id="903" r:id="rId4"/>
    <p:sldId id="865" r:id="rId5"/>
    <p:sldId id="866" r:id="rId6"/>
    <p:sldId id="867" r:id="rId7"/>
    <p:sldId id="904" r:id="rId8"/>
    <p:sldId id="905" r:id="rId9"/>
    <p:sldId id="906" r:id="rId10"/>
    <p:sldId id="871" r:id="rId11"/>
    <p:sldId id="872" r:id="rId12"/>
    <p:sldId id="873" r:id="rId13"/>
    <p:sldId id="874" r:id="rId14"/>
    <p:sldId id="875" r:id="rId15"/>
    <p:sldId id="876" r:id="rId16"/>
    <p:sldId id="877" r:id="rId17"/>
    <p:sldId id="878" r:id="rId18"/>
    <p:sldId id="928" r:id="rId19"/>
    <p:sldId id="927" r:id="rId20"/>
    <p:sldId id="881" r:id="rId21"/>
    <p:sldId id="882" r:id="rId22"/>
    <p:sldId id="929" r:id="rId23"/>
    <p:sldId id="930" r:id="rId24"/>
    <p:sldId id="885" r:id="rId25"/>
    <p:sldId id="886" r:id="rId26"/>
    <p:sldId id="931" r:id="rId27"/>
    <p:sldId id="932" r:id="rId28"/>
    <p:sldId id="889" r:id="rId29"/>
    <p:sldId id="890" r:id="rId30"/>
    <p:sldId id="933" r:id="rId31"/>
    <p:sldId id="934" r:id="rId32"/>
    <p:sldId id="893" r:id="rId33"/>
    <p:sldId id="894" r:id="rId34"/>
    <p:sldId id="895" r:id="rId35"/>
    <p:sldId id="920" r:id="rId36"/>
    <p:sldId id="897" r:id="rId37"/>
    <p:sldId id="898" r:id="rId38"/>
    <p:sldId id="922" r:id="rId39"/>
    <p:sldId id="923" r:id="rId40"/>
    <p:sldId id="924" r:id="rId41"/>
    <p:sldId id="925" r:id="rId42"/>
    <p:sldId id="532" r:id="rId43"/>
  </p:sldIdLst>
  <p:sldSz cx="9144000" cy="6858000" type="screen4x3"/>
  <p:notesSz cx="6735763" cy="9866313"/>
  <p:defaultTextStyle>
    <a:defPPr>
      <a:defRPr lang="zh-CN"/>
    </a:defPPr>
    <a:lvl1pPr algn="ctr" rtl="0" eaLnBrk="0" fontAlgn="base" hangingPunct="0">
      <a:lnSpc>
        <a:spcPct val="80000"/>
      </a:lnSpc>
      <a:spcBef>
        <a:spcPct val="20000"/>
      </a:spcBef>
      <a:spcAft>
        <a:spcPct val="0"/>
      </a:spcAft>
      <a:buFont typeface="Arial" charset="0"/>
      <a:defRPr kern="1200">
        <a:solidFill>
          <a:schemeClr val="tx1"/>
        </a:solidFill>
        <a:latin typeface="Calibri" pitchFamily="34" charset="0"/>
        <a:ea typeface="宋体" pitchFamily="2" charset="-122"/>
        <a:cs typeface="+mn-cs"/>
      </a:defRPr>
    </a:lvl1pPr>
    <a:lvl2pPr marL="457200" algn="ctr" rtl="0" eaLnBrk="0" fontAlgn="base" hangingPunct="0">
      <a:lnSpc>
        <a:spcPct val="80000"/>
      </a:lnSpc>
      <a:spcBef>
        <a:spcPct val="20000"/>
      </a:spcBef>
      <a:spcAft>
        <a:spcPct val="0"/>
      </a:spcAft>
      <a:buFont typeface="Arial" charset="0"/>
      <a:defRPr kern="1200">
        <a:solidFill>
          <a:schemeClr val="tx1"/>
        </a:solidFill>
        <a:latin typeface="Calibri" pitchFamily="34" charset="0"/>
        <a:ea typeface="宋体" pitchFamily="2" charset="-122"/>
        <a:cs typeface="+mn-cs"/>
      </a:defRPr>
    </a:lvl2pPr>
    <a:lvl3pPr marL="914400" algn="ctr" rtl="0" eaLnBrk="0" fontAlgn="base" hangingPunct="0">
      <a:lnSpc>
        <a:spcPct val="80000"/>
      </a:lnSpc>
      <a:spcBef>
        <a:spcPct val="20000"/>
      </a:spcBef>
      <a:spcAft>
        <a:spcPct val="0"/>
      </a:spcAft>
      <a:buFont typeface="Arial" charset="0"/>
      <a:defRPr kern="1200">
        <a:solidFill>
          <a:schemeClr val="tx1"/>
        </a:solidFill>
        <a:latin typeface="Calibri" pitchFamily="34" charset="0"/>
        <a:ea typeface="宋体" pitchFamily="2" charset="-122"/>
        <a:cs typeface="+mn-cs"/>
      </a:defRPr>
    </a:lvl3pPr>
    <a:lvl4pPr marL="1371600" algn="ctr" rtl="0" eaLnBrk="0" fontAlgn="base" hangingPunct="0">
      <a:lnSpc>
        <a:spcPct val="80000"/>
      </a:lnSpc>
      <a:spcBef>
        <a:spcPct val="20000"/>
      </a:spcBef>
      <a:spcAft>
        <a:spcPct val="0"/>
      </a:spcAft>
      <a:buFont typeface="Arial" charset="0"/>
      <a:defRPr kern="1200">
        <a:solidFill>
          <a:schemeClr val="tx1"/>
        </a:solidFill>
        <a:latin typeface="Calibri" pitchFamily="34" charset="0"/>
        <a:ea typeface="宋体" pitchFamily="2" charset="-122"/>
        <a:cs typeface="+mn-cs"/>
      </a:defRPr>
    </a:lvl4pPr>
    <a:lvl5pPr marL="1828800" algn="ctr" rtl="0" eaLnBrk="0" fontAlgn="base" hangingPunct="0">
      <a:lnSpc>
        <a:spcPct val="80000"/>
      </a:lnSpc>
      <a:spcBef>
        <a:spcPct val="20000"/>
      </a:spcBef>
      <a:spcAft>
        <a:spcPct val="0"/>
      </a:spcAft>
      <a:buFont typeface="Arial"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p:defaultTextStyle>
  <p:extLst>
    <p:ext uri="{EFAFB233-063F-42B5-8137-9DF3F51BA10A}">
      <p15:sldGuideLst xmlns:p15="http://schemas.microsoft.com/office/powerpoint/2012/main">
        <p15:guide id="3" pos="1882" userDrawn="1">
          <p15:clr>
            <a:srgbClr val="F26B43"/>
          </p15:clr>
        </p15:guide>
        <p15:guide id="13" pos="3833" userDrawn="1">
          <p15:clr>
            <a:srgbClr val="5ACBF0"/>
          </p15:clr>
        </p15:guide>
        <p15:guide id="17" orient="horz" pos="3974" userDrawn="1">
          <p15:clr>
            <a:srgbClr val="C35EA4"/>
          </p15:clr>
        </p15:guide>
        <p15:guide id="20" pos="453" userDrawn="1">
          <p15:clr>
            <a:srgbClr val="F26B43"/>
          </p15:clr>
        </p15:guide>
        <p15:guide id="21" pos="5307" userDrawn="1">
          <p15:clr>
            <a:srgbClr val="F26B43"/>
          </p15:clr>
        </p15:guide>
        <p15:guide id="22" pos="2290" userDrawn="1">
          <p15:clr>
            <a:srgbClr val="F26B43"/>
          </p15:clr>
        </p15:guide>
        <p15:guide id="23" pos="295" userDrawn="1">
          <p15:clr>
            <a:srgbClr val="F26B43"/>
          </p15:clr>
        </p15:guide>
        <p15:guide id="24" pos="5579" userDrawn="1">
          <p15:clr>
            <a:srgbClr val="F26B43"/>
          </p15:clr>
        </p15:guide>
        <p15:guide id="25" orient="horz" pos="459" userDrawn="1">
          <p15:clr>
            <a:srgbClr val="000000"/>
          </p15:clr>
        </p15:guide>
        <p15:guide id="26" orient="horz" pos="4042" userDrawn="1">
          <p15:clr>
            <a:srgbClr val="000000"/>
          </p15:clr>
        </p15:guide>
        <p15:guide id="27" orient="horz" pos="1344" userDrawn="1">
          <p15:clr>
            <a:srgbClr val="000000"/>
          </p15:clr>
        </p15:guide>
        <p15:guide id="28" orient="horz" pos="3113" userDrawn="1">
          <p15:clr>
            <a:srgbClr val="000000"/>
          </p15:clr>
        </p15:guide>
        <p15:guide id="29" orient="horz" pos="2024" userDrawn="1">
          <p15:clr>
            <a:srgbClr val="000000"/>
          </p15:clr>
        </p15:guide>
        <p15:guide id="30" orient="horz" pos="3929" userDrawn="1">
          <p15:clr>
            <a:srgbClr val="A4A3A4"/>
          </p15:clr>
        </p15:guide>
        <p15:guide id="31" pos="249">
          <p15:clr>
            <a:srgbClr val="A4A3A4"/>
          </p15:clr>
        </p15:guide>
        <p15:guide id="32" pos="4422">
          <p15:clr>
            <a:srgbClr val="A4A3A4"/>
          </p15:clr>
        </p15:guide>
      </p15:sldGuideLst>
    </p:ext>
    <p:ext uri="{2D200454-40CA-4A62-9FC3-DE9A4176ACB9}">
      <p15:notesGuideLst xmlns:p15="http://schemas.microsoft.com/office/powerpoint/2012/main">
        <p15:guide id="1" orient="horz" pos="3108" userDrawn="1">
          <p15:clr>
            <a:srgbClr val="A4A3A4"/>
          </p15:clr>
        </p15:guide>
        <p15:guide id="2" pos="2122" userDrawn="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电脑公司" initials="电脑公司" lastIdx="1" clrIdx="0">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33"/>
    <a:srgbClr val="5F5F5F"/>
    <a:srgbClr val="275C9D"/>
    <a:srgbClr val="BFBFBF"/>
    <a:srgbClr val="00A4DE"/>
    <a:srgbClr val="000000"/>
    <a:srgbClr val="E8E8EF"/>
    <a:srgbClr val="474747"/>
    <a:srgbClr val="F8F8FA"/>
    <a:srgbClr val="1F497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D27102A9-8310-4765-A935-A1911B00CA55}" styleName="浅色样式 1 - 强调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9D7B26C5-4107-4FEC-AEDC-1716B250A1EF}" styleName="浅色样式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21E4AEA4-8DFA-4A89-87EB-49C32662AFE0}" styleName="中度样式 2 - 强调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93296810-A885-4BE3-A3E7-6D5BEEA58F35}" styleName="中度样式 2 - 强调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6029" autoAdjust="0"/>
    <p:restoredTop sz="98261" autoAdjust="0"/>
  </p:normalViewPr>
  <p:slideViewPr>
    <p:cSldViewPr showGuides="1">
      <p:cViewPr varScale="1">
        <p:scale>
          <a:sx n="116" d="100"/>
          <a:sy n="116" d="100"/>
        </p:scale>
        <p:origin x="120" y="198"/>
      </p:cViewPr>
      <p:guideLst>
        <p:guide pos="1882"/>
        <p:guide pos="3833"/>
        <p:guide orient="horz" pos="3974"/>
        <p:guide pos="453"/>
        <p:guide pos="5307"/>
        <p:guide pos="2290"/>
        <p:guide pos="295"/>
        <p:guide pos="5579"/>
        <p:guide orient="horz" pos="459"/>
        <p:guide orient="horz" pos="4042"/>
        <p:guide orient="horz" pos="1344"/>
        <p:guide orient="horz" pos="3113"/>
        <p:guide orient="horz" pos="2024"/>
        <p:guide orient="horz" pos="3929"/>
        <p:guide pos="249"/>
        <p:guide pos="4422"/>
      </p:guideLst>
    </p:cSldViewPr>
  </p:slideViewPr>
  <p:outlineViewPr>
    <p:cViewPr>
      <p:scale>
        <a:sx n="33" d="100"/>
        <a:sy n="33" d="100"/>
      </p:scale>
      <p:origin x="0" y="0"/>
    </p:cViewPr>
  </p:outlineViewPr>
  <p:notesTextViewPr>
    <p:cViewPr>
      <p:scale>
        <a:sx n="100" d="100"/>
        <a:sy n="100" d="100"/>
      </p:scale>
      <p:origin x="0" y="0"/>
    </p:cViewPr>
  </p:notesTextViewPr>
  <p:sorterViewPr>
    <p:cViewPr varScale="1">
      <p:scale>
        <a:sx n="1" d="1"/>
        <a:sy n="1" d="1"/>
      </p:scale>
      <p:origin x="0" y="0"/>
    </p:cViewPr>
  </p:sorterViewPr>
  <p:notesViewPr>
    <p:cSldViewPr showGuides="1">
      <p:cViewPr varScale="1">
        <p:scale>
          <a:sx n="73" d="100"/>
          <a:sy n="73" d="100"/>
        </p:scale>
        <p:origin x="-2244" y="-90"/>
      </p:cViewPr>
      <p:guideLst>
        <p:guide orient="horz" pos="3108"/>
        <p:guide pos="2122"/>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slide" Target="slides/slide36.xml"/><Relationship Id="rId3" Type="http://schemas.openxmlformats.org/officeDocument/2006/relationships/slideMaster" Target="slideMasters/slideMaster3.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slide" Target="slides/slide39.xml"/><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commentAuthors" Target="commentAuthors.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41" Type="http://schemas.openxmlformats.org/officeDocument/2006/relationships/slide" Target="slides/slide38.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slide" Target="slides/slide37.xml"/><Relationship Id="rId45" Type="http://schemas.openxmlformats.org/officeDocument/2006/relationships/handoutMaster" Target="handoutMasters/handoutMaster1.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49" Type="http://schemas.openxmlformats.org/officeDocument/2006/relationships/theme" Target="theme/theme1.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4" Type="http://schemas.openxmlformats.org/officeDocument/2006/relationships/notesMaster" Target="notesMasters/notesMaster1.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slide" Target="slides/slide40.xml"/><Relationship Id="rId48" Type="http://schemas.openxmlformats.org/officeDocument/2006/relationships/viewProps" Target="viewProps.xml"/><Relationship Id="rId8" Type="http://schemas.openxmlformats.org/officeDocument/2006/relationships/slide" Target="slides/slide5.xml"/></Relationships>
</file>

<file path=ppt/charts/_rels/chart1.xml.rels><?xml version="1.0" encoding="UTF-8" standalone="yes"?>
<Relationships xmlns="http://schemas.openxmlformats.org/package/2006/relationships"><Relationship Id="rId2" Type="http://schemas.openxmlformats.org/officeDocument/2006/relationships/chartUserShapes" Target="../drawings/drawing1.xml"/><Relationship Id="rId1" Type="http://schemas.openxmlformats.org/officeDocument/2006/relationships/package" Target="../embeddings/Microsoft_Excel____1.xlsx"/></Relationships>
</file>

<file path=ppt/charts/_rels/chart10.xml.rels><?xml version="1.0" encoding="UTF-8" standalone="yes"?>
<Relationships xmlns="http://schemas.openxmlformats.org/package/2006/relationships"><Relationship Id="rId1" Type="http://schemas.openxmlformats.org/officeDocument/2006/relationships/package" Target="../embeddings/Microsoft_Excel____10.xlsx"/></Relationships>
</file>

<file path=ppt/charts/_rels/chart11.xml.rels><?xml version="1.0" encoding="UTF-8" standalone="yes"?>
<Relationships xmlns="http://schemas.openxmlformats.org/package/2006/relationships"><Relationship Id="rId1" Type="http://schemas.openxmlformats.org/officeDocument/2006/relationships/package" Target="../embeddings/Microsoft_Excel____11.xlsx"/></Relationships>
</file>

<file path=ppt/charts/_rels/chart12.xml.rels><?xml version="1.0" encoding="UTF-8" standalone="yes"?>
<Relationships xmlns="http://schemas.openxmlformats.org/package/2006/relationships"><Relationship Id="rId2" Type="http://schemas.openxmlformats.org/officeDocument/2006/relationships/chartUserShapes" Target="../drawings/drawing5.xml"/><Relationship Id="rId1" Type="http://schemas.openxmlformats.org/officeDocument/2006/relationships/package" Target="../embeddings/Microsoft_Excel____12.xlsx"/></Relationships>
</file>

<file path=ppt/charts/_rels/chart13.xml.rels><?xml version="1.0" encoding="UTF-8" standalone="yes"?>
<Relationships xmlns="http://schemas.openxmlformats.org/package/2006/relationships"><Relationship Id="rId2" Type="http://schemas.openxmlformats.org/officeDocument/2006/relationships/chartUserShapes" Target="../drawings/drawing6.xml"/><Relationship Id="rId1" Type="http://schemas.openxmlformats.org/officeDocument/2006/relationships/package" Target="../embeddings/Microsoft_Excel____13.xlsx"/></Relationships>
</file>

<file path=ppt/charts/_rels/chart14.xml.rels><?xml version="1.0" encoding="UTF-8" standalone="yes"?>
<Relationships xmlns="http://schemas.openxmlformats.org/package/2006/relationships"><Relationship Id="rId1" Type="http://schemas.openxmlformats.org/officeDocument/2006/relationships/package" Target="../embeddings/Microsoft_Excel____14.xlsx"/></Relationships>
</file>

<file path=ppt/charts/_rels/chart15.xml.rels><?xml version="1.0" encoding="UTF-8" standalone="yes"?>
<Relationships xmlns="http://schemas.openxmlformats.org/package/2006/relationships"><Relationship Id="rId1" Type="http://schemas.openxmlformats.org/officeDocument/2006/relationships/package" Target="../embeddings/Microsoft_Excel____15.xlsx"/></Relationships>
</file>

<file path=ppt/charts/_rels/chart16.xml.rels><?xml version="1.0" encoding="UTF-8" standalone="yes"?>
<Relationships xmlns="http://schemas.openxmlformats.org/package/2006/relationships"><Relationship Id="rId1" Type="http://schemas.openxmlformats.org/officeDocument/2006/relationships/package" Target="../embeddings/Microsoft_Excel____16.xlsx"/></Relationships>
</file>

<file path=ppt/charts/_rels/chart17.xml.rels><?xml version="1.0" encoding="UTF-8" standalone="yes"?>
<Relationships xmlns="http://schemas.openxmlformats.org/package/2006/relationships"><Relationship Id="rId1" Type="http://schemas.openxmlformats.org/officeDocument/2006/relationships/package" Target="../embeddings/Microsoft_Excel____17.xlsx"/></Relationships>
</file>

<file path=ppt/charts/_rels/chart18.xml.rels><?xml version="1.0" encoding="UTF-8" standalone="yes"?>
<Relationships xmlns="http://schemas.openxmlformats.org/package/2006/relationships"><Relationship Id="rId2" Type="http://schemas.openxmlformats.org/officeDocument/2006/relationships/chartUserShapes" Target="../drawings/drawing7.xml"/><Relationship Id="rId1" Type="http://schemas.openxmlformats.org/officeDocument/2006/relationships/package" Target="../embeddings/Microsoft_Excel____18.xlsx"/></Relationships>
</file>

<file path=ppt/charts/_rels/chart19.xml.rels><?xml version="1.0" encoding="UTF-8" standalone="yes"?>
<Relationships xmlns="http://schemas.openxmlformats.org/package/2006/relationships"><Relationship Id="rId1" Type="http://schemas.openxmlformats.org/officeDocument/2006/relationships/package" Target="../embeddings/Microsoft_Excel____19.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___2.xlsx"/></Relationships>
</file>

<file path=ppt/charts/_rels/chart20.xml.rels><?xml version="1.0" encoding="UTF-8" standalone="yes"?>
<Relationships xmlns="http://schemas.openxmlformats.org/package/2006/relationships"><Relationship Id="rId1" Type="http://schemas.openxmlformats.org/officeDocument/2006/relationships/package" Target="../embeddings/Microsoft_Excel____20.xlsx"/></Relationships>
</file>

<file path=ppt/charts/_rels/chart21.xml.rels><?xml version="1.0" encoding="UTF-8" standalone="yes"?>
<Relationships xmlns="http://schemas.openxmlformats.org/package/2006/relationships"><Relationship Id="rId1" Type="http://schemas.openxmlformats.org/officeDocument/2006/relationships/package" Target="../embeddings/Microsoft_Excel____21.xlsx"/></Relationships>
</file>

<file path=ppt/charts/_rels/chart22.xml.rels><?xml version="1.0" encoding="UTF-8" standalone="yes"?>
<Relationships xmlns="http://schemas.openxmlformats.org/package/2006/relationships"><Relationship Id="rId1" Type="http://schemas.openxmlformats.org/officeDocument/2006/relationships/package" Target="../embeddings/Microsoft_Excel____22.xlsx"/></Relationships>
</file>

<file path=ppt/charts/_rels/chart23.xml.rels><?xml version="1.0" encoding="UTF-8" standalone="yes"?>
<Relationships xmlns="http://schemas.openxmlformats.org/package/2006/relationships"><Relationship Id="rId1" Type="http://schemas.openxmlformats.org/officeDocument/2006/relationships/package" Target="../embeddings/Microsoft_Excel____23.xlsx"/></Relationships>
</file>

<file path=ppt/charts/_rels/chart24.xml.rels><?xml version="1.0" encoding="UTF-8" standalone="yes"?>
<Relationships xmlns="http://schemas.openxmlformats.org/package/2006/relationships"><Relationship Id="rId1" Type="http://schemas.openxmlformats.org/officeDocument/2006/relationships/package" Target="../embeddings/Microsoft_Excel____24.xlsx"/></Relationships>
</file>

<file path=ppt/charts/_rels/chart25.xml.rels><?xml version="1.0" encoding="UTF-8" standalone="yes"?>
<Relationships xmlns="http://schemas.openxmlformats.org/package/2006/relationships"><Relationship Id="rId2" Type="http://schemas.openxmlformats.org/officeDocument/2006/relationships/chartUserShapes" Target="../drawings/drawing8.xml"/><Relationship Id="rId1" Type="http://schemas.openxmlformats.org/officeDocument/2006/relationships/package" Target="../embeddings/Microsoft_Excel____25.xlsx"/></Relationships>
</file>

<file path=ppt/charts/_rels/chart26.xml.rels><?xml version="1.0" encoding="UTF-8" standalone="yes"?>
<Relationships xmlns="http://schemas.openxmlformats.org/package/2006/relationships"><Relationship Id="rId1" Type="http://schemas.openxmlformats.org/officeDocument/2006/relationships/package" Target="../embeddings/Microsoft_Excel____26.xlsx"/></Relationships>
</file>

<file path=ppt/charts/_rels/chart27.xml.rels><?xml version="1.0" encoding="UTF-8" standalone="yes"?>
<Relationships xmlns="http://schemas.openxmlformats.org/package/2006/relationships"><Relationship Id="rId1" Type="http://schemas.openxmlformats.org/officeDocument/2006/relationships/package" Target="../embeddings/Microsoft_Excel____27.xlsx"/></Relationships>
</file>

<file path=ppt/charts/_rels/chart28.xml.rels><?xml version="1.0" encoding="UTF-8" standalone="yes"?>
<Relationships xmlns="http://schemas.openxmlformats.org/package/2006/relationships"><Relationship Id="rId1" Type="http://schemas.openxmlformats.org/officeDocument/2006/relationships/package" Target="../embeddings/Microsoft_Excel____28.xlsx"/></Relationships>
</file>

<file path=ppt/charts/_rels/chart29.xml.rels><?xml version="1.0" encoding="UTF-8" standalone="yes"?>
<Relationships xmlns="http://schemas.openxmlformats.org/package/2006/relationships"><Relationship Id="rId1" Type="http://schemas.openxmlformats.org/officeDocument/2006/relationships/package" Target="../embeddings/Microsoft_Excel____29.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___3.xlsx"/></Relationships>
</file>

<file path=ppt/charts/_rels/chart30.xml.rels><?xml version="1.0" encoding="UTF-8" standalone="yes"?>
<Relationships xmlns="http://schemas.openxmlformats.org/package/2006/relationships"><Relationship Id="rId2" Type="http://schemas.openxmlformats.org/officeDocument/2006/relationships/chartUserShapes" Target="../drawings/drawing9.xml"/><Relationship Id="rId1" Type="http://schemas.openxmlformats.org/officeDocument/2006/relationships/package" Target="../embeddings/Microsoft_Excel____30.xlsx"/></Relationships>
</file>

<file path=ppt/charts/_rels/chart31.xml.rels><?xml version="1.0" encoding="UTF-8" standalone="yes"?>
<Relationships xmlns="http://schemas.openxmlformats.org/package/2006/relationships"><Relationship Id="rId2" Type="http://schemas.openxmlformats.org/officeDocument/2006/relationships/chartUserShapes" Target="../drawings/drawing10.xml"/><Relationship Id="rId1" Type="http://schemas.openxmlformats.org/officeDocument/2006/relationships/package" Target="../embeddings/Microsoft_Excel____31.xlsx"/></Relationships>
</file>

<file path=ppt/charts/_rels/chart32.xml.rels><?xml version="1.0" encoding="UTF-8" standalone="yes"?>
<Relationships xmlns="http://schemas.openxmlformats.org/package/2006/relationships"><Relationship Id="rId2" Type="http://schemas.openxmlformats.org/officeDocument/2006/relationships/chartUserShapes" Target="../drawings/drawing11.xml"/><Relationship Id="rId1" Type="http://schemas.openxmlformats.org/officeDocument/2006/relationships/package" Target="../embeddings/Microsoft_Excel____32.xlsx"/></Relationships>
</file>

<file path=ppt/charts/_rels/chart33.xml.rels><?xml version="1.0" encoding="UTF-8" standalone="yes"?>
<Relationships xmlns="http://schemas.openxmlformats.org/package/2006/relationships"><Relationship Id="rId1" Type="http://schemas.openxmlformats.org/officeDocument/2006/relationships/package" Target="../embeddings/Microsoft_Excel____33.xlsx"/></Relationships>
</file>

<file path=ppt/charts/_rels/chart34.xml.rels><?xml version="1.0" encoding="UTF-8" standalone="yes"?>
<Relationships xmlns="http://schemas.openxmlformats.org/package/2006/relationships"><Relationship Id="rId1" Type="http://schemas.openxmlformats.org/officeDocument/2006/relationships/package" Target="../embeddings/Microsoft_Excel____34.xlsx"/></Relationships>
</file>

<file path=ppt/charts/_rels/chart35.xml.rels><?xml version="1.0" encoding="UTF-8" standalone="yes"?>
<Relationships xmlns="http://schemas.openxmlformats.org/package/2006/relationships"><Relationship Id="rId1" Type="http://schemas.openxmlformats.org/officeDocument/2006/relationships/package" Target="../embeddings/Microsoft_Excel____35.xlsx"/></Relationships>
</file>

<file path=ppt/charts/_rels/chart36.xml.rels><?xml version="1.0" encoding="UTF-8" standalone="yes"?>
<Relationships xmlns="http://schemas.openxmlformats.org/package/2006/relationships"><Relationship Id="rId2" Type="http://schemas.openxmlformats.org/officeDocument/2006/relationships/chartUserShapes" Target="../drawings/drawing12.xml"/><Relationship Id="rId1" Type="http://schemas.openxmlformats.org/officeDocument/2006/relationships/package" Target="../embeddings/Microsoft_Excel____36.xlsx"/></Relationships>
</file>

<file path=ppt/charts/_rels/chart37.xml.rels><?xml version="1.0" encoding="UTF-8" standalone="yes"?>
<Relationships xmlns="http://schemas.openxmlformats.org/package/2006/relationships"><Relationship Id="rId2" Type="http://schemas.openxmlformats.org/officeDocument/2006/relationships/chartUserShapes" Target="../drawings/drawing13.xml"/><Relationship Id="rId1" Type="http://schemas.openxmlformats.org/officeDocument/2006/relationships/package" Target="../embeddings/Microsoft_Excel____37.xlsx"/></Relationships>
</file>

<file path=ppt/charts/_rels/chart38.xml.rels><?xml version="1.0" encoding="UTF-8" standalone="yes"?>
<Relationships xmlns="http://schemas.openxmlformats.org/package/2006/relationships"><Relationship Id="rId2" Type="http://schemas.openxmlformats.org/officeDocument/2006/relationships/chartUserShapes" Target="../drawings/drawing14.xml"/><Relationship Id="rId1" Type="http://schemas.openxmlformats.org/officeDocument/2006/relationships/package" Target="../embeddings/Microsoft_Excel____38.xlsx"/></Relationships>
</file>

<file path=ppt/charts/_rels/chart39.xml.rels><?xml version="1.0" encoding="UTF-8" standalone="yes"?>
<Relationships xmlns="http://schemas.openxmlformats.org/package/2006/relationships"><Relationship Id="rId2" Type="http://schemas.openxmlformats.org/officeDocument/2006/relationships/chartUserShapes" Target="../drawings/drawing15.xml"/><Relationship Id="rId1" Type="http://schemas.openxmlformats.org/officeDocument/2006/relationships/package" Target="../embeddings/Microsoft_Excel____39.xlsx"/></Relationships>
</file>

<file path=ppt/charts/_rels/chart4.xml.rels><?xml version="1.0" encoding="UTF-8" standalone="yes"?>
<Relationships xmlns="http://schemas.openxmlformats.org/package/2006/relationships"><Relationship Id="rId2" Type="http://schemas.openxmlformats.org/officeDocument/2006/relationships/chartUserShapes" Target="../drawings/drawing2.xml"/><Relationship Id="rId1" Type="http://schemas.openxmlformats.org/officeDocument/2006/relationships/package" Target="../embeddings/Microsoft_Excel____4.xlsx"/></Relationships>
</file>

<file path=ppt/charts/_rels/chart5.xml.rels><?xml version="1.0" encoding="UTF-8" standalone="yes"?>
<Relationships xmlns="http://schemas.openxmlformats.org/package/2006/relationships"><Relationship Id="rId1" Type="http://schemas.openxmlformats.org/officeDocument/2006/relationships/package" Target="../embeddings/Microsoft_Excel____5.xlsx"/></Relationships>
</file>

<file path=ppt/charts/_rels/chart6.xml.rels><?xml version="1.0" encoding="UTF-8" standalone="yes"?>
<Relationships xmlns="http://schemas.openxmlformats.org/package/2006/relationships"><Relationship Id="rId2" Type="http://schemas.openxmlformats.org/officeDocument/2006/relationships/chartUserShapes" Target="../drawings/drawing3.xml"/><Relationship Id="rId1" Type="http://schemas.openxmlformats.org/officeDocument/2006/relationships/package" Target="../embeddings/Microsoft_Excel____6.xlsx"/></Relationships>
</file>

<file path=ppt/charts/_rels/chart7.xml.rels><?xml version="1.0" encoding="UTF-8" standalone="yes"?>
<Relationships xmlns="http://schemas.openxmlformats.org/package/2006/relationships"><Relationship Id="rId2" Type="http://schemas.openxmlformats.org/officeDocument/2006/relationships/chartUserShapes" Target="../drawings/drawing4.xml"/><Relationship Id="rId1" Type="http://schemas.openxmlformats.org/officeDocument/2006/relationships/package" Target="../embeddings/Microsoft_Excel____7.xlsx"/></Relationships>
</file>

<file path=ppt/charts/_rels/chart8.xml.rels><?xml version="1.0" encoding="UTF-8" standalone="yes"?>
<Relationships xmlns="http://schemas.openxmlformats.org/package/2006/relationships"><Relationship Id="rId1" Type="http://schemas.openxmlformats.org/officeDocument/2006/relationships/package" Target="../embeddings/Microsoft_Excel____8.xlsx"/></Relationships>
</file>

<file path=ppt/charts/_rels/chart9.xml.rels><?xml version="1.0" encoding="UTF-8" standalone="yes"?>
<Relationships xmlns="http://schemas.openxmlformats.org/package/2006/relationships"><Relationship Id="rId1" Type="http://schemas.openxmlformats.org/officeDocument/2006/relationships/package" Target="../embeddings/Microsoft_Excel____9.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4.3393832300295122E-2"/>
          <c:y val="7.6739425479904394E-2"/>
          <c:w val="0.95345033864837903"/>
          <c:h val="0.7958555228878007"/>
        </c:manualLayout>
      </c:layout>
      <c:lineChart>
        <c:grouping val="standard"/>
        <c:varyColors val="0"/>
        <c:ser>
          <c:idx val="0"/>
          <c:order val="0"/>
          <c:tx>
            <c:strRef>
              <c:f>Sheet1!$A$3</c:f>
              <c:strCache>
                <c:ptCount val="1"/>
                <c:pt idx="0">
                  <c:v>Y2013</c:v>
                </c:pt>
              </c:strCache>
            </c:strRef>
          </c:tx>
          <c:spPr>
            <a:ln w="31794" cmpd="sng">
              <a:solidFill>
                <a:srgbClr val="BFBFBF"/>
              </a:solidFill>
              <a:prstDash val="solid"/>
            </a:ln>
            <a:effectLst/>
          </c:spPr>
          <c:marker>
            <c:symbol val="circle"/>
            <c:size val="10"/>
            <c:spPr>
              <a:solidFill>
                <a:schemeClr val="bg1"/>
              </a:solidFill>
              <a:ln>
                <a:solidFill>
                  <a:srgbClr val="BFBFBF"/>
                </a:solidFill>
                <a:prstDash val="solid"/>
              </a:ln>
              <a:effectLst/>
            </c:spPr>
          </c:marker>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Sheet1!$B$3:$Z$3</c:f>
            </c:numRef>
          </c:val>
          <c:smooth val="0"/>
        </c:ser>
        <c:ser>
          <c:idx val="1"/>
          <c:order val="1"/>
          <c:tx>
            <c:strRef>
              <c:f>Sheet1!$A$4</c:f>
              <c:strCache>
                <c:ptCount val="1"/>
                <c:pt idx="0">
                  <c:v>Y2014</c:v>
                </c:pt>
              </c:strCache>
            </c:strRef>
          </c:tx>
          <c:spPr>
            <a:ln w="15875" cmpd="sng">
              <a:solidFill>
                <a:srgbClr val="BFBFBF"/>
              </a:solidFill>
            </a:ln>
            <a:effectLst/>
          </c:spPr>
          <c:marker>
            <c:symbol val="circle"/>
            <c:size val="7"/>
            <c:spPr>
              <a:solidFill>
                <a:schemeClr val="bg1"/>
              </a:solidFill>
              <a:ln>
                <a:solidFill>
                  <a:srgbClr val="BFBFBF"/>
                </a:solidFill>
              </a:ln>
              <a:effectLst/>
            </c:spPr>
          </c:marker>
          <c:dPt>
            <c:idx val="0"/>
            <c:marker>
              <c:symbol val="circle"/>
              <c:size val="10"/>
            </c:marker>
            <c:bubble3D val="0"/>
          </c:dPt>
          <c:dPt>
            <c:idx val="2"/>
            <c:marker>
              <c:symbol val="circle"/>
              <c:size val="10"/>
            </c:marker>
            <c:bubble3D val="0"/>
          </c:dPt>
          <c:dPt>
            <c:idx val="4"/>
            <c:marker>
              <c:symbol val="circle"/>
              <c:size val="10"/>
            </c:marker>
            <c:bubble3D val="0"/>
          </c:dPt>
          <c:dPt>
            <c:idx val="6"/>
            <c:marker>
              <c:symbol val="circle"/>
              <c:size val="10"/>
            </c:marker>
            <c:bubble3D val="0"/>
          </c:dPt>
          <c:dPt>
            <c:idx val="8"/>
            <c:marker>
              <c:symbol val="circle"/>
              <c:size val="10"/>
            </c:marker>
            <c:bubble3D val="0"/>
          </c:dPt>
          <c:dPt>
            <c:idx val="10"/>
            <c:marker>
              <c:symbol val="circle"/>
              <c:size val="10"/>
            </c:marker>
            <c:bubble3D val="0"/>
          </c:dPt>
          <c:dPt>
            <c:idx val="12"/>
            <c:marker>
              <c:symbol val="circle"/>
              <c:size val="10"/>
            </c:marker>
            <c:bubble3D val="0"/>
          </c:dPt>
          <c:dPt>
            <c:idx val="14"/>
            <c:marker>
              <c:symbol val="circle"/>
              <c:size val="9"/>
            </c:marker>
            <c:bubble3D val="0"/>
          </c:dPt>
          <c:dPt>
            <c:idx val="16"/>
            <c:marker>
              <c:symbol val="circle"/>
              <c:size val="10"/>
            </c:marker>
            <c:bubble3D val="0"/>
          </c:dPt>
          <c:dPt>
            <c:idx val="18"/>
            <c:marker>
              <c:symbol val="circle"/>
              <c:size val="10"/>
            </c:marker>
            <c:bubble3D val="0"/>
          </c:dPt>
          <c:dPt>
            <c:idx val="20"/>
            <c:marker>
              <c:symbol val="circle"/>
              <c:size val="10"/>
            </c:marker>
            <c:bubble3D val="0"/>
          </c:dPt>
          <c:dPt>
            <c:idx val="22"/>
            <c:marker>
              <c:symbol val="circle"/>
              <c:size val="10"/>
            </c:marker>
            <c:bubble3D val="0"/>
          </c:dPt>
          <c:dPt>
            <c:idx val="24"/>
            <c:marker>
              <c:symbol val="circle"/>
              <c:size val="10"/>
            </c:marker>
            <c:bubble3D val="0"/>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Sheet1!$B$4:$Z$4</c:f>
              <c:numCache>
                <c:formatCode>0.00_ </c:formatCode>
                <c:ptCount val="25"/>
                <c:pt idx="0">
                  <c:v>0</c:v>
                </c:pt>
                <c:pt idx="1">
                  <c:v>-0.40816613195090445</c:v>
                </c:pt>
                <c:pt idx="2">
                  <c:v>-2.0692171193200002</c:v>
                </c:pt>
                <c:pt idx="3">
                  <c:v>-1.6729298090723099</c:v>
                </c:pt>
                <c:pt idx="4">
                  <c:v>-2.9248205089206558</c:v>
                </c:pt>
                <c:pt idx="5">
                  <c:v>1.7417004629122879</c:v>
                </c:pt>
                <c:pt idx="6">
                  <c:v>1.3758748800688059</c:v>
                </c:pt>
                <c:pt idx="7">
                  <c:v>1.3361217935358161</c:v>
                </c:pt>
                <c:pt idx="8">
                  <c:v>1.4301166323921422</c:v>
                </c:pt>
                <c:pt idx="9">
                  <c:v>2.2115716535802799</c:v>
                </c:pt>
                <c:pt idx="10">
                  <c:v>2.0265821955046004</c:v>
                </c:pt>
                <c:pt idx="11">
                  <c:v>2.0363673697783691</c:v>
                </c:pt>
                <c:pt idx="12">
                  <c:v>1.7784046852153956</c:v>
                </c:pt>
                <c:pt idx="13">
                  <c:v>3.0081356599330089</c:v>
                </c:pt>
                <c:pt idx="14">
                  <c:v>2.6418275971580307</c:v>
                </c:pt>
                <c:pt idx="15">
                  <c:v>4.6579753639845345</c:v>
                </c:pt>
                <c:pt idx="16">
                  <c:v>4.2758380059957579</c:v>
                </c:pt>
                <c:pt idx="17">
                  <c:v>2.9433953859496098</c:v>
                </c:pt>
                <c:pt idx="18">
                  <c:v>2.8115656922239829</c:v>
                </c:pt>
                <c:pt idx="19">
                  <c:v>0.69893768028543857</c:v>
                </c:pt>
                <c:pt idx="20">
                  <c:v>0.5840666831154806</c:v>
                </c:pt>
                <c:pt idx="21">
                  <c:v>0.30089285247703046</c:v>
                </c:pt>
                <c:pt idx="22">
                  <c:v>-7.0527064779402071E-2</c:v>
                </c:pt>
                <c:pt idx="23">
                  <c:v>-4.5709646492675393E-2</c:v>
                </c:pt>
                <c:pt idx="24">
                  <c:v>-0.48494678958387327</c:v>
                </c:pt>
              </c:numCache>
            </c:numRef>
          </c:val>
          <c:smooth val="0"/>
        </c:ser>
        <c:ser>
          <c:idx val="2"/>
          <c:order val="2"/>
          <c:tx>
            <c:strRef>
              <c:f>Sheet1!$A$5</c:f>
              <c:strCache>
                <c:ptCount val="1"/>
                <c:pt idx="0">
                  <c:v>Y2015</c:v>
                </c:pt>
              </c:strCache>
            </c:strRef>
          </c:tx>
          <c:spPr>
            <a:ln>
              <a:solidFill>
                <a:srgbClr val="00A4DE"/>
              </a:solidFill>
            </a:ln>
          </c:spPr>
          <c:marker>
            <c:symbol val="circle"/>
            <c:size val="10"/>
            <c:spPr>
              <a:solidFill>
                <a:schemeClr val="bg1"/>
              </a:solidFill>
              <a:ln>
                <a:solidFill>
                  <a:srgbClr val="00A4DE"/>
                </a:solidFill>
              </a:ln>
            </c:spPr>
          </c:marker>
          <c:dPt>
            <c:idx val="1"/>
            <c:marker>
              <c:symbol val="circle"/>
              <c:size val="7"/>
            </c:marker>
            <c:bubble3D val="0"/>
            <c:spPr>
              <a:ln w="31750">
                <a:solidFill>
                  <a:srgbClr val="00A4DE"/>
                </a:solidFill>
              </a:ln>
            </c:spPr>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Pt>
            <c:idx val="11"/>
            <c:marker>
              <c:symbol val="circle"/>
              <c:size val="7"/>
            </c:marker>
            <c:bubble3D val="0"/>
          </c:dPt>
          <c:dPt>
            <c:idx val="13"/>
            <c:marker>
              <c:symbol val="circle"/>
              <c:size val="7"/>
            </c:marker>
            <c:bubble3D val="0"/>
          </c:dPt>
          <c:dPt>
            <c:idx val="15"/>
            <c:marker>
              <c:symbol val="circle"/>
              <c:size val="7"/>
            </c:marker>
            <c:bubble3D val="0"/>
          </c:dPt>
          <c:dPt>
            <c:idx val="17"/>
            <c:marker>
              <c:symbol val="circle"/>
              <c:size val="7"/>
            </c:marker>
            <c:bubble3D val="0"/>
          </c:dPt>
          <c:dPt>
            <c:idx val="19"/>
            <c:marker>
              <c:symbol val="circle"/>
              <c:size val="7"/>
            </c:marker>
            <c:bubble3D val="0"/>
          </c:dPt>
          <c:dPt>
            <c:idx val="21"/>
            <c:marker>
              <c:symbol val="circle"/>
              <c:size val="7"/>
            </c:marker>
            <c:bubble3D val="0"/>
          </c:dPt>
          <c:dPt>
            <c:idx val="23"/>
            <c:marker>
              <c:symbol val="circle"/>
              <c:size val="7"/>
            </c:marker>
            <c:bubble3D val="0"/>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Sheet1!$B$5:$Z$5</c:f>
              <c:numCache>
                <c:formatCode>0.00_ </c:formatCode>
                <c:ptCount val="25"/>
                <c:pt idx="0">
                  <c:v>0</c:v>
                </c:pt>
                <c:pt idx="1">
                  <c:v>-1.0330310052111602</c:v>
                </c:pt>
                <c:pt idx="2">
                  <c:v>-1.3131036145598185</c:v>
                </c:pt>
                <c:pt idx="3">
                  <c:v>-1.9375090538792938</c:v>
                </c:pt>
                <c:pt idx="4">
                  <c:v>-1.6107286650194119</c:v>
                </c:pt>
                <c:pt idx="5">
                  <c:v>-1.2372238952630288</c:v>
                </c:pt>
                <c:pt idx="6">
                  <c:v>-1.4448705746460178</c:v>
                </c:pt>
                <c:pt idx="7">
                  <c:v>-0.37592662241823227</c:v>
                </c:pt>
                <c:pt idx="8">
                  <c:v>-0.67661536017140644</c:v>
                </c:pt>
                <c:pt idx="9">
                  <c:v>1.4362669868411393</c:v>
                </c:pt>
                <c:pt idx="10">
                  <c:v>0.8729605076882585</c:v>
                </c:pt>
                <c:pt idx="11">
                  <c:v>0.46641298918224106</c:v>
                </c:pt>
                <c:pt idx="12">
                  <c:v>0.65881255761657265</c:v>
                </c:pt>
                <c:pt idx="13">
                  <c:v>1.3290905397008945</c:v>
                </c:pt>
                <c:pt idx="14">
                  <c:v>1.1325926719742085</c:v>
                </c:pt>
                <c:pt idx="15">
                  <c:v>2.4839403916463443</c:v>
                </c:pt>
                <c:pt idx="16">
                  <c:v>1.3930141188903011</c:v>
                </c:pt>
                <c:pt idx="17">
                  <c:v>3.2059549866459758</c:v>
                </c:pt>
                <c:pt idx="18">
                  <c:v>-0.32280155712739456</c:v>
                </c:pt>
                <c:pt idx="19">
                  <c:v>0.6973395179254549</c:v>
                </c:pt>
                <c:pt idx="20">
                  <c:v>-0.86213543363761191</c:v>
                </c:pt>
                <c:pt idx="21">
                  <c:v>-1.5778638222261998</c:v>
                </c:pt>
                <c:pt idx="22">
                  <c:v>-1.7681204622397084</c:v>
                </c:pt>
                <c:pt idx="23">
                  <c:v>-2.2095277474572961</c:v>
                </c:pt>
                <c:pt idx="24">
                  <c:v>-2.3469298576613506</c:v>
                </c:pt>
              </c:numCache>
            </c:numRef>
          </c:val>
          <c:smooth val="0"/>
        </c:ser>
        <c:ser>
          <c:idx val="3"/>
          <c:order val="3"/>
          <c:tx>
            <c:strRef>
              <c:f>Sheet1!$A$6</c:f>
              <c:strCache>
                <c:ptCount val="1"/>
                <c:pt idx="0">
                  <c:v>Y2016</c:v>
                </c:pt>
              </c:strCache>
            </c:strRef>
          </c:tx>
          <c:spPr>
            <a:ln>
              <a:solidFill>
                <a:srgbClr val="92D050"/>
              </a:solidFill>
            </a:ln>
          </c:spPr>
          <c:marker>
            <c:symbol val="circle"/>
            <c:size val="10"/>
            <c:spPr>
              <a:solidFill>
                <a:schemeClr val="bg1"/>
              </a:solidFill>
              <a:ln>
                <a:solidFill>
                  <a:srgbClr val="92D050"/>
                </a:solidFill>
              </a:ln>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Pt>
            <c:idx val="11"/>
            <c:marker>
              <c:symbol val="circle"/>
              <c:size val="7"/>
            </c:marker>
            <c:bubble3D val="0"/>
          </c:dPt>
          <c:dPt>
            <c:idx val="13"/>
            <c:marker>
              <c:symbol val="circle"/>
              <c:size val="7"/>
            </c:marker>
            <c:bubble3D val="0"/>
          </c:dPt>
          <c:dPt>
            <c:idx val="15"/>
            <c:marker>
              <c:symbol val="circle"/>
              <c:size val="7"/>
            </c:marker>
            <c:bubble3D val="0"/>
          </c:dPt>
          <c:dPt>
            <c:idx val="17"/>
            <c:marker>
              <c:symbol val="circle"/>
              <c:size val="7"/>
            </c:marker>
            <c:bubble3D val="0"/>
          </c:dPt>
          <c:dPt>
            <c:idx val="19"/>
            <c:marker>
              <c:symbol val="circle"/>
              <c:size val="7"/>
            </c:marker>
            <c:bubble3D val="0"/>
          </c:dPt>
          <c:dPt>
            <c:idx val="21"/>
            <c:marker>
              <c:symbol val="circle"/>
              <c:size val="7"/>
            </c:marker>
            <c:bubble3D val="0"/>
          </c:dPt>
          <c:dPt>
            <c:idx val="23"/>
            <c:marker>
              <c:symbol val="circle"/>
              <c:size val="7"/>
            </c:marker>
            <c:bubble3D val="0"/>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Sheet1!$B$6:$Z$6</c:f>
              <c:numCache>
                <c:formatCode>0.00_ </c:formatCode>
                <c:ptCount val="25"/>
                <c:pt idx="0">
                  <c:v>0</c:v>
                </c:pt>
                <c:pt idx="1">
                  <c:v>-9.7858761372484278</c:v>
                </c:pt>
                <c:pt idx="2">
                  <c:v>-9.4466425325008494</c:v>
                </c:pt>
                <c:pt idx="3">
                  <c:v>-6.5579307539038396</c:v>
                </c:pt>
                <c:pt idx="4">
                  <c:v>-5.8475099600874492</c:v>
                </c:pt>
                <c:pt idx="5">
                  <c:v>-6.7713963252382658</c:v>
                </c:pt>
                <c:pt idx="6">
                  <c:v>-6.0317445978683164</c:v>
                </c:pt>
                <c:pt idx="7">
                  <c:v>-5.5451788555091923</c:v>
                </c:pt>
                <c:pt idx="8">
                  <c:v>-5.3120732277034399</c:v>
                </c:pt>
                <c:pt idx="9">
                  <c:v>-2.9037152813918055</c:v>
                </c:pt>
                <c:pt idx="10">
                  <c:v>-3.2665528185052195</c:v>
                </c:pt>
                <c:pt idx="11">
                  <c:v>-2.1520905247857658</c:v>
                </c:pt>
                <c:pt idx="12">
                  <c:v>-2.4281551285958658</c:v>
                </c:pt>
                <c:pt idx="13">
                  <c:v>-2.21</c:v>
                </c:pt>
                <c:pt idx="14">
                  <c:v>-2.186203026597644</c:v>
                </c:pt>
                <c:pt idx="15">
                  <c:v>-1.0036059987601598</c:v>
                </c:pt>
                <c:pt idx="16">
                  <c:v>-1.1066026097969472</c:v>
                </c:pt>
                <c:pt idx="17">
                  <c:v>-2.5733606292717925</c:v>
                </c:pt>
                <c:pt idx="18">
                  <c:v>-3.3594703031933904</c:v>
                </c:pt>
                <c:pt idx="19">
                  <c:v>-4.4513455494228911</c:v>
                </c:pt>
                <c:pt idx="20">
                  <c:v>-4.1070252994184875</c:v>
                </c:pt>
                <c:pt idx="21">
                  <c:v>-5.1542343610050834</c:v>
                </c:pt>
                <c:pt idx="22">
                  <c:v>-4.9998719657107777</c:v>
                </c:pt>
                <c:pt idx="23">
                  <c:v>-3.9475198242308385</c:v>
                </c:pt>
                <c:pt idx="24">
                  <c:v>-4.1617663199745252</c:v>
                </c:pt>
              </c:numCache>
            </c:numRef>
          </c:val>
          <c:smooth val="0"/>
        </c:ser>
        <c:ser>
          <c:idx val="4"/>
          <c:order val="4"/>
          <c:tx>
            <c:strRef>
              <c:f>Sheet1!$A$7</c:f>
              <c:strCache>
                <c:ptCount val="1"/>
                <c:pt idx="0">
                  <c:v>Y2017</c:v>
                </c:pt>
              </c:strCache>
            </c:strRef>
          </c:tx>
          <c:spPr>
            <a:ln w="31750">
              <a:solidFill>
                <a:srgbClr val="FF9933"/>
              </a:solidFill>
            </a:ln>
          </c:spPr>
          <c:marker>
            <c:symbol val="circle"/>
            <c:size val="10"/>
            <c:spPr>
              <a:solidFill>
                <a:schemeClr val="bg1"/>
              </a:solidFill>
              <a:ln>
                <a:solidFill>
                  <a:srgbClr val="FF9933"/>
                </a:solidFill>
              </a:ln>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Pt>
            <c:idx val="11"/>
            <c:marker>
              <c:symbol val="circle"/>
              <c:size val="7"/>
            </c:marker>
            <c:bubble3D val="0"/>
          </c:dPt>
          <c:dPt>
            <c:idx val="13"/>
            <c:marker>
              <c:symbol val="circle"/>
              <c:size val="7"/>
            </c:marker>
            <c:bubble3D val="0"/>
          </c:dPt>
          <c:dPt>
            <c:idx val="15"/>
            <c:marker>
              <c:symbol val="circle"/>
              <c:size val="7"/>
            </c:marker>
            <c:bubble3D val="0"/>
          </c:dPt>
          <c:dPt>
            <c:idx val="17"/>
            <c:marker>
              <c:symbol val="circle"/>
              <c:size val="7"/>
            </c:marker>
            <c:bubble3D val="0"/>
          </c:dPt>
          <c:dPt>
            <c:idx val="19"/>
            <c:marker>
              <c:symbol val="circle"/>
              <c:size val="7"/>
            </c:marker>
            <c:bubble3D val="0"/>
          </c:dPt>
          <c:dPt>
            <c:idx val="21"/>
            <c:marker>
              <c:symbol val="circle"/>
              <c:size val="7"/>
            </c:marker>
            <c:bubble3D val="0"/>
          </c:dPt>
          <c:dPt>
            <c:idx val="23"/>
            <c:marker>
              <c:symbol val="circle"/>
              <c:size val="7"/>
            </c:marker>
            <c:bubble3D val="0"/>
          </c:dPt>
          <c:dLbls>
            <c:dLbl>
              <c:idx val="1"/>
              <c:delete val="1"/>
              <c:extLst>
                <c:ext xmlns:c15="http://schemas.microsoft.com/office/drawing/2012/chart" uri="{CE6537A1-D6FC-4f65-9D91-7224C49458BB}"/>
              </c:extLst>
            </c:dLbl>
            <c:dLbl>
              <c:idx val="2"/>
              <c:layout>
                <c:manualLayout>
                  <c:x val="-3.0234002744448211E-2"/>
                  <c:y val="-7.5044903282976916E-2"/>
                </c:manualLayout>
              </c:layout>
              <c:dLblPos val="r"/>
              <c:showLegendKey val="0"/>
              <c:showVal val="1"/>
              <c:showCatName val="0"/>
              <c:showSerName val="0"/>
              <c:showPercent val="0"/>
              <c:showBubbleSize val="0"/>
              <c:extLst>
                <c:ext xmlns:c15="http://schemas.microsoft.com/office/drawing/2012/chart" uri="{CE6537A1-D6FC-4f65-9D91-7224C49458BB}">
                  <c15:layout/>
                </c:ext>
              </c:extLst>
            </c:dLbl>
            <c:dLbl>
              <c:idx val="3"/>
              <c:delete val="1"/>
              <c:extLst>
                <c:ext xmlns:c15="http://schemas.microsoft.com/office/drawing/2012/chart" uri="{CE6537A1-D6FC-4f65-9D91-7224C49458BB}"/>
              </c:extLst>
            </c:dLbl>
            <c:dLbl>
              <c:idx val="5"/>
              <c:delete val="1"/>
              <c:extLst>
                <c:ext xmlns:c15="http://schemas.microsoft.com/office/drawing/2012/chart" uri="{CE6537A1-D6FC-4f65-9D91-7224C49458BB}"/>
              </c:extLst>
            </c:dLbl>
            <c:spPr>
              <a:noFill/>
              <a:ln>
                <a:noFill/>
              </a:ln>
              <a:effectLst/>
            </c:spPr>
            <c:dLblPos val="t"/>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Sheet1!$B$7:$Z$7</c:f>
              <c:numCache>
                <c:formatCode>0.00_ </c:formatCode>
                <c:ptCount val="25"/>
                <c:pt idx="0">
                  <c:v>0</c:v>
                </c:pt>
                <c:pt idx="1">
                  <c:v>-2.69</c:v>
                </c:pt>
                <c:pt idx="2">
                  <c:v>-1.88</c:v>
                </c:pt>
                <c:pt idx="3">
                  <c:v>3.42</c:v>
                </c:pt>
                <c:pt idx="4">
                  <c:v>4.29</c:v>
                </c:pt>
                <c:pt idx="5">
                  <c:v>3.16</c:v>
                </c:pt>
                <c:pt idx="6">
                  <c:v>2.86</c:v>
                </c:pt>
              </c:numCache>
            </c:numRef>
          </c:val>
          <c:smooth val="0"/>
        </c:ser>
        <c:dLbls>
          <c:showLegendKey val="0"/>
          <c:showVal val="0"/>
          <c:showCatName val="0"/>
          <c:showSerName val="0"/>
          <c:showPercent val="0"/>
          <c:showBubbleSize val="0"/>
        </c:dLbls>
        <c:marker val="1"/>
        <c:smooth val="0"/>
        <c:axId val="802178296"/>
        <c:axId val="802176336"/>
      </c:lineChart>
      <c:catAx>
        <c:axId val="802178296"/>
        <c:scaling>
          <c:orientation val="minMax"/>
        </c:scaling>
        <c:delete val="0"/>
        <c:axPos val="b"/>
        <c:majorGridlines>
          <c:spPr>
            <a:ln>
              <a:solidFill>
                <a:schemeClr val="bg1">
                  <a:lumMod val="95000"/>
                </a:schemeClr>
              </a:solidFill>
            </a:ln>
          </c:spPr>
        </c:majorGridlines>
        <c:numFmt formatCode="@" sourceLinked="0"/>
        <c:majorTickMark val="none"/>
        <c:minorTickMark val="none"/>
        <c:tickLblPos val="low"/>
        <c:spPr>
          <a:ln w="25436">
            <a:solidFill>
              <a:srgbClr val="808080"/>
            </a:solidFill>
            <a:prstDash val="solid"/>
          </a:ln>
        </c:spPr>
        <c:txPr>
          <a:bodyPr rot="0" vert="horz"/>
          <a:lstStyle/>
          <a:p>
            <a:pPr>
              <a:defRPr b="0"/>
            </a:pPr>
            <a:endParaRPr lang="zh-CN"/>
          </a:p>
        </c:txPr>
        <c:crossAx val="802176336"/>
        <c:crosses val="autoZero"/>
        <c:auto val="1"/>
        <c:lblAlgn val="ctr"/>
        <c:lblOffset val="100"/>
        <c:tickLblSkip val="1"/>
        <c:tickMarkSkip val="1"/>
        <c:noMultiLvlLbl val="0"/>
      </c:catAx>
      <c:valAx>
        <c:axId val="802176336"/>
        <c:scaling>
          <c:orientation val="minMax"/>
          <c:max val="13"/>
          <c:min val="-15"/>
        </c:scaling>
        <c:delete val="0"/>
        <c:axPos val="l"/>
        <c:majorGridlines>
          <c:spPr>
            <a:ln>
              <a:solidFill>
                <a:schemeClr val="bg1">
                  <a:lumMod val="95000"/>
                </a:schemeClr>
              </a:solidFill>
            </a:ln>
          </c:spPr>
        </c:majorGridlines>
        <c:numFmt formatCode="0.0_ " sourceLinked="0"/>
        <c:majorTickMark val="none"/>
        <c:minorTickMark val="none"/>
        <c:tickLblPos val="low"/>
        <c:spPr>
          <a:noFill/>
          <a:ln w="39318">
            <a:noFill/>
            <a:prstDash val="solid"/>
          </a:ln>
        </c:spPr>
        <c:txPr>
          <a:bodyPr rot="0" vert="horz"/>
          <a:lstStyle/>
          <a:p>
            <a:pPr>
              <a:defRPr/>
            </a:pPr>
            <a:endParaRPr lang="zh-CN"/>
          </a:p>
        </c:txPr>
        <c:crossAx val="802178296"/>
        <c:crosses val="autoZero"/>
        <c:crossBetween val="between"/>
        <c:majorUnit val="4"/>
      </c:valAx>
      <c:spPr>
        <a:noFill/>
        <a:ln w="25409">
          <a:noFill/>
        </a:ln>
      </c:spPr>
    </c:plotArea>
    <c:legend>
      <c:legendPos val="t"/>
      <c:layout>
        <c:manualLayout>
          <c:xMode val="edge"/>
          <c:yMode val="edge"/>
          <c:x val="4.506575183400096E-2"/>
          <c:y val="7.5005158218190718E-2"/>
          <c:w val="0.41859695471087732"/>
          <c:h val="6.876760231157325E-2"/>
        </c:manualLayout>
      </c:layout>
      <c:overlay val="1"/>
      <c:txPr>
        <a:bodyPr/>
        <a:lstStyle/>
        <a:p>
          <a:pPr>
            <a:defRPr b="0"/>
          </a:pPr>
          <a:endParaRPr lang="zh-CN"/>
        </a:p>
      </c:txPr>
    </c:legend>
    <c:plotVisOnly val="1"/>
    <c:dispBlanksAs val="gap"/>
    <c:showDLblsOverMax val="0"/>
  </c:chart>
  <c:spPr>
    <a:noFill/>
    <a:ln>
      <a:noFill/>
    </a:ln>
  </c:spPr>
  <c:txPr>
    <a:bodyPr/>
    <a:lstStyle/>
    <a:p>
      <a:pPr>
        <a:defRPr sz="800" b="1" i="0" u="none" strike="noStrike" baseline="0">
          <a:solidFill>
            <a:schemeClr val="tx1"/>
          </a:solidFill>
          <a:latin typeface="+mn-lt"/>
          <a:ea typeface="华文细黑" pitchFamily="2" charset="-122"/>
          <a:cs typeface="宋体"/>
        </a:defRPr>
      </a:pPr>
      <a:endParaRPr lang="zh-CN"/>
    </a:p>
  </c:txPr>
  <c:externalData r:id="rId1">
    <c:autoUpdate val="0"/>
  </c:externalData>
  <c:userShapes r:id="rId2"/>
</c:chartSpace>
</file>

<file path=ppt/charts/chart10.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13736035773306121"/>
          <c:y val="0.17600750440772606"/>
          <c:w val="0.75759968892777363"/>
          <c:h val="0.64034894171209622"/>
        </c:manualLayout>
      </c:layout>
      <c:barChart>
        <c:barDir val="col"/>
        <c:grouping val="clustered"/>
        <c:varyColors val="0"/>
        <c:ser>
          <c:idx val="0"/>
          <c:order val="0"/>
          <c:tx>
            <c:strRef>
              <c:f>Sheet1!$A$2</c:f>
              <c:strCache>
                <c:ptCount val="1"/>
                <c:pt idx="0">
                  <c:v>2016成交均价</c:v>
                </c:pt>
              </c:strCache>
            </c:strRef>
          </c:tx>
          <c:spPr>
            <a:solidFill>
              <a:srgbClr val="BFBFBF"/>
            </a:solidFill>
            <a:ln>
              <a:solidFill>
                <a:schemeClr val="bg1"/>
              </a:solidFill>
            </a:ln>
            <a:effectLst>
              <a:outerShdw blurRad="40005" dist="20320" dir="5400000" algn="tl" rotWithShape="0">
                <a:prstClr val="black">
                  <a:alpha val="38000"/>
                </a:prstClr>
              </a:outerShdw>
            </a:effectLst>
          </c:spPr>
          <c:invertIfNegative val="0"/>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Sheet1!$B$2:$M$2</c:f>
              <c:numCache>
                <c:formatCode>#,##0_);[Red]\(#,##0\)</c:formatCode>
                <c:ptCount val="12"/>
                <c:pt idx="0">
                  <c:v>35032</c:v>
                </c:pt>
                <c:pt idx="1">
                  <c:v>35032</c:v>
                </c:pt>
                <c:pt idx="2" formatCode="#,##0_);\(#,##0\)">
                  <c:v>34932</c:v>
                </c:pt>
                <c:pt idx="3">
                  <c:v>34742</c:v>
                </c:pt>
                <c:pt idx="4">
                  <c:v>34742</c:v>
                </c:pt>
                <c:pt idx="5" formatCode="#,##0_ ">
                  <c:v>34742</c:v>
                </c:pt>
                <c:pt idx="6">
                  <c:v>34742</c:v>
                </c:pt>
                <c:pt idx="7">
                  <c:v>34242</c:v>
                </c:pt>
                <c:pt idx="8">
                  <c:v>34242</c:v>
                </c:pt>
                <c:pt idx="9">
                  <c:v>33342</c:v>
                </c:pt>
                <c:pt idx="10">
                  <c:v>32132.5</c:v>
                </c:pt>
                <c:pt idx="11">
                  <c:v>34306</c:v>
                </c:pt>
              </c:numCache>
            </c:numRef>
          </c:val>
        </c:ser>
        <c:ser>
          <c:idx val="1"/>
          <c:order val="1"/>
          <c:tx>
            <c:strRef>
              <c:f>Sheet1!$A$3</c:f>
              <c:strCache>
                <c:ptCount val="1"/>
                <c:pt idx="0">
                  <c:v>2017成交均价</c:v>
                </c:pt>
              </c:strCache>
            </c:strRef>
          </c:tx>
          <c:spPr>
            <a:solidFill>
              <a:srgbClr val="275C9D"/>
            </a:solidFill>
            <a:ln>
              <a:solidFill>
                <a:prstClr val="white"/>
              </a:solidFill>
            </a:ln>
            <a:effectLst>
              <a:outerShdw blurRad="40005" dist="20320" dir="5400000" algn="tl" rotWithShape="0">
                <a:prstClr val="black">
                  <a:alpha val="38000"/>
                </a:prstClr>
              </a:outerShdw>
            </a:effectLst>
          </c:spPr>
          <c:invertIfNegative val="0"/>
          <c:dLbls>
            <c:spPr>
              <a:noFill/>
              <a:ln>
                <a:noFill/>
              </a:ln>
              <a:effectLst/>
            </c:spPr>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Sheet1!$B$3:$M$3</c:f>
              <c:numCache>
                <c:formatCode>#,##0_);[Red]\(#,##0\)</c:formatCode>
                <c:ptCount val="12"/>
                <c:pt idx="0">
                  <c:v>35412</c:v>
                </c:pt>
                <c:pt idx="1">
                  <c:v>33559</c:v>
                </c:pt>
                <c:pt idx="2" formatCode="#,##0_);\(#,##0\)">
                  <c:v>35584</c:v>
                </c:pt>
              </c:numCache>
            </c:numRef>
          </c:val>
        </c:ser>
        <c:dLbls>
          <c:showLegendKey val="0"/>
          <c:showVal val="0"/>
          <c:showCatName val="0"/>
          <c:showSerName val="0"/>
          <c:showPercent val="0"/>
          <c:showBubbleSize val="0"/>
        </c:dLbls>
        <c:gapWidth val="100"/>
        <c:axId val="802195152"/>
        <c:axId val="802190840"/>
      </c:barChart>
      <c:lineChart>
        <c:grouping val="standard"/>
        <c:varyColors val="0"/>
        <c:ser>
          <c:idx val="2"/>
          <c:order val="2"/>
          <c:tx>
            <c:strRef>
              <c:f>Sheet1!$A$4</c:f>
              <c:strCache>
                <c:ptCount val="1"/>
                <c:pt idx="0">
                  <c:v>利润率</c:v>
                </c:pt>
              </c:strCache>
            </c:strRef>
          </c:tx>
          <c:spPr>
            <a:ln>
              <a:solidFill>
                <a:srgbClr val="FF5C00"/>
              </a:solidFill>
              <a:prstDash val="sysDash"/>
            </a:ln>
          </c:spPr>
          <c:marker>
            <c:symbol val="circle"/>
            <c:size val="5"/>
            <c:spPr>
              <a:solidFill>
                <a:schemeClr val="bg1"/>
              </a:solidFill>
              <a:ln>
                <a:solidFill>
                  <a:srgbClr val="FF5C00"/>
                </a:solidFill>
              </a:ln>
            </c:spPr>
          </c:marker>
          <c:dLbls>
            <c:dLbl>
              <c:idx val="9"/>
              <c:tx>
                <c:rich>
                  <a:bodyPr/>
                  <a:lstStyle/>
                  <a:p>
                    <a:r>
                      <a:rPr lang="en-US" altLang="en-US" dirty="0" smtClean="0"/>
                      <a:t>3.4%</a:t>
                    </a:r>
                    <a:endParaRPr lang="en-US" altLang="en-US" dirty="0"/>
                  </a:p>
                </c:rich>
              </c:tx>
              <c:dLblPos val="r"/>
              <c:showLegendKey val="0"/>
              <c:showVal val="1"/>
              <c:showCatName val="0"/>
              <c:showSerName val="0"/>
              <c:showPercent val="0"/>
              <c:showBubbleSize val="0"/>
              <c:extLst>
                <c:ext xmlns:c15="http://schemas.microsoft.com/office/drawing/2012/chart" uri="{CE6537A1-D6FC-4f65-9D91-7224C49458BB}"/>
              </c:extLst>
            </c:dLbl>
            <c:spPr>
              <a:noFill/>
              <a:ln>
                <a:noFill/>
              </a:ln>
              <a:effectLst/>
            </c:spPr>
            <c:dLblPos val="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Sheet1!$B$4:$M$4</c:f>
              <c:numCache>
                <c:formatCode>0.0%</c:formatCode>
                <c:ptCount val="12"/>
                <c:pt idx="0">
                  <c:v>2.1999999999999999E-2</c:v>
                </c:pt>
                <c:pt idx="1">
                  <c:v>1.2E-2</c:v>
                </c:pt>
                <c:pt idx="2">
                  <c:v>2.3E-2</c:v>
                </c:pt>
              </c:numCache>
            </c:numRef>
          </c:val>
          <c:smooth val="0"/>
        </c:ser>
        <c:dLbls>
          <c:showLegendKey val="0"/>
          <c:showVal val="0"/>
          <c:showCatName val="0"/>
          <c:showSerName val="0"/>
          <c:showPercent val="0"/>
          <c:showBubbleSize val="0"/>
        </c:dLbls>
        <c:marker val="1"/>
        <c:smooth val="0"/>
        <c:axId val="802190056"/>
        <c:axId val="802196328"/>
      </c:lineChart>
      <c:catAx>
        <c:axId val="802195152"/>
        <c:scaling>
          <c:orientation val="minMax"/>
        </c:scaling>
        <c:delete val="0"/>
        <c:axPos val="b"/>
        <c:numFmt formatCode="General" sourceLinked="1"/>
        <c:majorTickMark val="out"/>
        <c:minorTickMark val="none"/>
        <c:tickLblPos val="nextTo"/>
        <c:txPr>
          <a:bodyPr/>
          <a:lstStyle/>
          <a:p>
            <a:pPr>
              <a:defRPr>
                <a:latin typeface="+mn-lt"/>
              </a:defRPr>
            </a:pPr>
            <a:endParaRPr lang="zh-CN"/>
          </a:p>
        </c:txPr>
        <c:crossAx val="802190840"/>
        <c:crosses val="autoZero"/>
        <c:auto val="1"/>
        <c:lblAlgn val="ctr"/>
        <c:lblOffset val="100"/>
        <c:noMultiLvlLbl val="0"/>
      </c:catAx>
      <c:valAx>
        <c:axId val="802190840"/>
        <c:scaling>
          <c:orientation val="minMax"/>
          <c:max val="40000"/>
          <c:min val="20000"/>
        </c:scaling>
        <c:delete val="0"/>
        <c:axPos val="l"/>
        <c:numFmt formatCode="0_);[Red]\(0\)" sourceLinked="0"/>
        <c:majorTickMark val="out"/>
        <c:minorTickMark val="none"/>
        <c:tickLblPos val="nextTo"/>
        <c:txPr>
          <a:bodyPr/>
          <a:lstStyle/>
          <a:p>
            <a:pPr>
              <a:defRPr>
                <a:latin typeface="+mn-lt"/>
              </a:defRPr>
            </a:pPr>
            <a:endParaRPr lang="zh-CN"/>
          </a:p>
        </c:txPr>
        <c:crossAx val="802195152"/>
        <c:crosses val="autoZero"/>
        <c:crossBetween val="between"/>
        <c:majorUnit val="5000"/>
        <c:minorUnit val="200"/>
      </c:valAx>
      <c:catAx>
        <c:axId val="802190056"/>
        <c:scaling>
          <c:orientation val="minMax"/>
        </c:scaling>
        <c:delete val="1"/>
        <c:axPos val="b"/>
        <c:numFmt formatCode="General" sourceLinked="1"/>
        <c:majorTickMark val="out"/>
        <c:minorTickMark val="none"/>
        <c:tickLblPos val="none"/>
        <c:crossAx val="802196328"/>
        <c:crosses val="autoZero"/>
        <c:auto val="1"/>
        <c:lblAlgn val="ctr"/>
        <c:lblOffset val="100"/>
        <c:noMultiLvlLbl val="0"/>
      </c:catAx>
      <c:valAx>
        <c:axId val="802196328"/>
        <c:scaling>
          <c:orientation val="minMax"/>
          <c:max val="0.1"/>
          <c:min val="0"/>
        </c:scaling>
        <c:delete val="0"/>
        <c:axPos val="r"/>
        <c:numFmt formatCode="0.0%" sourceLinked="0"/>
        <c:majorTickMark val="out"/>
        <c:minorTickMark val="none"/>
        <c:tickLblPos val="nextTo"/>
        <c:crossAx val="802190056"/>
        <c:crosses val="max"/>
        <c:crossBetween val="between"/>
        <c:majorUnit val="2.0000000000000004E-2"/>
      </c:valAx>
      <c:spPr>
        <a:noFill/>
        <a:ln w="25399">
          <a:noFill/>
        </a:ln>
      </c:spPr>
    </c:plotArea>
    <c:legend>
      <c:legendPos val="t"/>
      <c:layout>
        <c:manualLayout>
          <c:xMode val="edge"/>
          <c:yMode val="edge"/>
          <c:x val="0.13734363760085538"/>
          <c:y val="0"/>
          <c:w val="0.82933333333333337"/>
          <c:h val="0.10131882003580039"/>
        </c:manualLayout>
      </c:layout>
      <c:overlay val="0"/>
      <c:txPr>
        <a:bodyPr/>
        <a:lstStyle/>
        <a:p>
          <a:pPr>
            <a:defRPr sz="1200">
              <a:latin typeface="+mn-lt"/>
              <a:ea typeface="华文细黑" pitchFamily="2" charset="-122"/>
            </a:defRPr>
          </a:pPr>
          <a:endParaRPr lang="zh-CN"/>
        </a:p>
      </c:txPr>
    </c:legend>
    <c:plotVisOnly val="1"/>
    <c:dispBlanksAs val="gap"/>
    <c:showDLblsOverMax val="0"/>
  </c:chart>
  <c:txPr>
    <a:bodyPr/>
    <a:lstStyle/>
    <a:p>
      <a:pPr>
        <a:defRPr sz="1000"/>
      </a:pPr>
      <a:endParaRPr lang="zh-CN"/>
    </a:p>
  </c:txPr>
  <c:externalData r:id="rId1">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13753785179563199"/>
          <c:y val="0.17600750440772611"/>
          <c:w val="0.75989112440121132"/>
          <c:h val="0.64034894171209622"/>
        </c:manualLayout>
      </c:layout>
      <c:barChart>
        <c:barDir val="col"/>
        <c:grouping val="clustered"/>
        <c:varyColors val="0"/>
        <c:ser>
          <c:idx val="0"/>
          <c:order val="0"/>
          <c:tx>
            <c:strRef>
              <c:f>Sheet1!$A$2</c:f>
              <c:strCache>
                <c:ptCount val="1"/>
                <c:pt idx="0">
                  <c:v>2016成交均价</c:v>
                </c:pt>
              </c:strCache>
            </c:strRef>
          </c:tx>
          <c:spPr>
            <a:solidFill>
              <a:srgbClr val="BFBFBF"/>
            </a:solidFill>
            <a:ln>
              <a:solidFill>
                <a:prstClr val="white"/>
              </a:solidFill>
            </a:ln>
            <a:effectLst>
              <a:outerShdw blurRad="40005" dist="20320" dir="5400000" algn="tl" rotWithShape="0">
                <a:prstClr val="black">
                  <a:alpha val="38000"/>
                </a:prstClr>
              </a:outerShdw>
            </a:effectLst>
          </c:spPr>
          <c:invertIfNegative val="0"/>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Sheet1!$B$2:$M$2</c:f>
              <c:numCache>
                <c:formatCode>_ * #,##0_ ;_ * \-#,##0_ ;_ * "-"??_ ;_ @_ </c:formatCode>
                <c:ptCount val="12"/>
                <c:pt idx="0">
                  <c:v>42385</c:v>
                </c:pt>
                <c:pt idx="1">
                  <c:v>42185</c:v>
                </c:pt>
                <c:pt idx="2">
                  <c:v>42185</c:v>
                </c:pt>
                <c:pt idx="3">
                  <c:v>42185</c:v>
                </c:pt>
                <c:pt idx="4" formatCode="#,##0_);\(#,##0\)">
                  <c:v>42135</c:v>
                </c:pt>
                <c:pt idx="5" formatCode="#,##0_ ">
                  <c:v>42035</c:v>
                </c:pt>
                <c:pt idx="6" formatCode="#,##0;[Red]#,##0">
                  <c:v>42032.5</c:v>
                </c:pt>
                <c:pt idx="7" formatCode="_-* #,##0_-;\-* #,##0_-;_-* &quot;-&quot;_-;_-@_-">
                  <c:v>41132.5</c:v>
                </c:pt>
                <c:pt idx="8" formatCode="_-* #,##0_-;\-* #,##0_-;_-* &quot;-&quot;_-;_-@_-">
                  <c:v>41132.5</c:v>
                </c:pt>
                <c:pt idx="9" formatCode="_-* #,##0_-;\-* #,##0_-;_-* &quot;-&quot;_-;_-@_-">
                  <c:v>40132.5</c:v>
                </c:pt>
                <c:pt idx="10" formatCode="#,##0_);\(#,##0\)">
                  <c:v>39582.5</c:v>
                </c:pt>
                <c:pt idx="11" formatCode="#,##0_);\(#,##0\)">
                  <c:v>41690</c:v>
                </c:pt>
              </c:numCache>
            </c:numRef>
          </c:val>
        </c:ser>
        <c:ser>
          <c:idx val="1"/>
          <c:order val="1"/>
          <c:tx>
            <c:strRef>
              <c:f>Sheet1!$A$3</c:f>
              <c:strCache>
                <c:ptCount val="1"/>
                <c:pt idx="0">
                  <c:v>2017成交均价</c:v>
                </c:pt>
              </c:strCache>
            </c:strRef>
          </c:tx>
          <c:spPr>
            <a:solidFill>
              <a:srgbClr val="275C9D"/>
            </a:solidFill>
            <a:ln>
              <a:solidFill>
                <a:prstClr val="white"/>
              </a:solidFill>
            </a:ln>
            <a:effectLst>
              <a:outerShdw blurRad="40005" dist="20320" dir="5400000" algn="tl" rotWithShape="0">
                <a:prstClr val="black">
                  <a:alpha val="38000"/>
                </a:prstClr>
              </a:outerShdw>
            </a:effectLst>
          </c:spPr>
          <c:invertIfNegative val="0"/>
          <c:dLbls>
            <c:dLbl>
              <c:idx val="0"/>
              <c:layout>
                <c:manualLayout>
                  <c:x val="4.8706235817185172E-3"/>
                  <c:y val="1.0512483574244415E-2"/>
                </c:manualLayout>
              </c:layout>
              <c:showLegendKey val="0"/>
              <c:showVal val="1"/>
              <c:showCatName val="0"/>
              <c:showSerName val="0"/>
              <c:showPercent val="0"/>
              <c:showBubbleSize val="0"/>
              <c:extLst>
                <c:ext xmlns:c15="http://schemas.microsoft.com/office/drawing/2012/chart" uri="{CE6537A1-D6FC-4f65-9D91-7224C49458BB}"/>
              </c:extLst>
            </c:dLbl>
            <c:dLbl>
              <c:idx val="1"/>
              <c:layout>
                <c:manualLayout>
                  <c:x val="0"/>
                  <c:y val="-4.2049934296977662E-2"/>
                </c:manualLayout>
              </c:layout>
              <c:showLegendKey val="0"/>
              <c:showVal val="1"/>
              <c:showCatName val="0"/>
              <c:showSerName val="0"/>
              <c:showPercent val="0"/>
              <c:showBubbleSize val="0"/>
              <c:extLst>
                <c:ext xmlns:c15="http://schemas.microsoft.com/office/drawing/2012/chart" uri="{CE6537A1-D6FC-4f65-9D91-7224C49458BB}"/>
              </c:extLst>
            </c:dLbl>
            <c:dLbl>
              <c:idx val="2"/>
              <c:showLegendKey val="0"/>
              <c:showVal val="1"/>
              <c:showCatName val="0"/>
              <c:showSerName val="0"/>
              <c:showPercent val="0"/>
              <c:showBubbleSize val="0"/>
              <c:extLst>
                <c:ext xmlns:c15="http://schemas.microsoft.com/office/drawing/2012/chart" uri="{CE6537A1-D6FC-4f65-9D91-7224C49458BB}"/>
              </c:extLst>
            </c:dLbl>
            <c:dLbl>
              <c:idx val="3"/>
              <c:showLegendKey val="0"/>
              <c:showVal val="1"/>
              <c:showCatName val="0"/>
              <c:showSerName val="0"/>
              <c:showPercent val="0"/>
              <c:showBubbleSize val="0"/>
              <c:extLst>
                <c:ext xmlns:c15="http://schemas.microsoft.com/office/drawing/2012/chart" uri="{CE6537A1-D6FC-4f65-9D91-7224C49458BB}"/>
              </c:extLst>
            </c:dLbl>
            <c:dLbl>
              <c:idx val="4"/>
              <c:showLegendKey val="0"/>
              <c:showVal val="1"/>
              <c:showCatName val="0"/>
              <c:showSerName val="0"/>
              <c:showPercent val="0"/>
              <c:showBubbleSize val="0"/>
              <c:extLst>
                <c:ext xmlns:c15="http://schemas.microsoft.com/office/drawing/2012/chart" uri="{CE6537A1-D6FC-4f65-9D91-7224C49458BB}"/>
              </c:extLst>
            </c:dLbl>
            <c:dLbl>
              <c:idx val="5"/>
              <c:showLegendKey val="0"/>
              <c:showVal val="1"/>
              <c:showCatName val="0"/>
              <c:showSerName val="0"/>
              <c:showPercent val="0"/>
              <c:showBubbleSize val="0"/>
              <c:extLst>
                <c:ext xmlns:c15="http://schemas.microsoft.com/office/drawing/2012/chart" uri="{CE6537A1-D6FC-4f65-9D91-7224C49458BB}"/>
              </c:extLst>
            </c:dLbl>
            <c:dLbl>
              <c:idx val="6"/>
              <c:showLegendKey val="0"/>
              <c:showVal val="1"/>
              <c:showCatName val="0"/>
              <c:showSerName val="0"/>
              <c:showPercent val="0"/>
              <c:showBubbleSize val="0"/>
              <c:extLst>
                <c:ext xmlns:c15="http://schemas.microsoft.com/office/drawing/2012/chart" uri="{CE6537A1-D6FC-4f65-9D91-7224C49458BB}"/>
              </c:extLst>
            </c:dLbl>
            <c:dLbl>
              <c:idx val="7"/>
              <c:showLegendKey val="0"/>
              <c:showVal val="1"/>
              <c:showCatName val="0"/>
              <c:showSerName val="0"/>
              <c:showPercent val="0"/>
              <c:showBubbleSize val="0"/>
              <c:extLst>
                <c:ext xmlns:c15="http://schemas.microsoft.com/office/drawing/2012/chart" uri="{CE6537A1-D6FC-4f65-9D91-7224C49458BB}"/>
              </c:extLst>
            </c:dLbl>
            <c:dLbl>
              <c:idx val="8"/>
              <c:showLegendKey val="0"/>
              <c:showVal val="1"/>
              <c:showCatName val="0"/>
              <c:showSerName val="0"/>
              <c:showPercent val="0"/>
              <c:showBubbleSize val="0"/>
              <c:extLst>
                <c:ext xmlns:c15="http://schemas.microsoft.com/office/drawing/2012/chart" uri="{CE6537A1-D6FC-4f65-9D91-7224C49458BB}"/>
              </c:extLst>
            </c:dLbl>
            <c:dLbl>
              <c:idx val="9"/>
              <c:showLegendKey val="0"/>
              <c:showVal val="1"/>
              <c:showCatName val="0"/>
              <c:showSerName val="0"/>
              <c:showPercent val="0"/>
              <c:showBubbleSize val="0"/>
              <c:extLst>
                <c:ext xmlns:c15="http://schemas.microsoft.com/office/drawing/2012/chart" uri="{CE6537A1-D6FC-4f65-9D91-7224C49458BB}"/>
              </c:extLst>
            </c:dLbl>
            <c:dLbl>
              <c:idx val="10"/>
              <c:showLegendKey val="0"/>
              <c:showVal val="1"/>
              <c:showCatName val="0"/>
              <c:showSerName val="0"/>
              <c:showPercent val="0"/>
              <c:showBubbleSize val="0"/>
              <c:extLst>
                <c:ext xmlns:c15="http://schemas.microsoft.com/office/drawing/2012/chart" uri="{CE6537A1-D6FC-4f65-9D91-7224C49458BB}"/>
              </c:extLst>
            </c:dLbl>
            <c:spPr>
              <a:noFill/>
              <a:ln>
                <a:noFill/>
              </a:ln>
              <a:effectLst/>
            </c:sp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trendline>
            <c:spPr>
              <a:ln>
                <a:noFill/>
              </a:ln>
            </c:spPr>
            <c:trendlineType val="exp"/>
            <c:dispRSqr val="0"/>
            <c:dispEq val="0"/>
          </c:trendline>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Sheet1!$B$3:$M$3</c:f>
              <c:numCache>
                <c:formatCode>_ * #,##0_ ;_ * \-#,##0_ ;_ * "-"??_ ;_ @_ </c:formatCode>
                <c:ptCount val="12"/>
                <c:pt idx="0">
                  <c:v>43978</c:v>
                </c:pt>
                <c:pt idx="1">
                  <c:v>43940</c:v>
                </c:pt>
                <c:pt idx="2">
                  <c:v>44083</c:v>
                </c:pt>
              </c:numCache>
            </c:numRef>
          </c:val>
        </c:ser>
        <c:dLbls>
          <c:showLegendKey val="0"/>
          <c:showVal val="0"/>
          <c:showCatName val="0"/>
          <c:showSerName val="0"/>
          <c:showPercent val="0"/>
          <c:showBubbleSize val="0"/>
        </c:dLbls>
        <c:gapWidth val="100"/>
        <c:axId val="802196720"/>
        <c:axId val="802191232"/>
      </c:barChart>
      <c:lineChart>
        <c:grouping val="standard"/>
        <c:varyColors val="0"/>
        <c:ser>
          <c:idx val="2"/>
          <c:order val="2"/>
          <c:tx>
            <c:strRef>
              <c:f>Sheet1!$A$4</c:f>
              <c:strCache>
                <c:ptCount val="1"/>
                <c:pt idx="0">
                  <c:v>利润率</c:v>
                </c:pt>
              </c:strCache>
            </c:strRef>
          </c:tx>
          <c:spPr>
            <a:ln>
              <a:solidFill>
                <a:srgbClr val="FF5C00"/>
              </a:solidFill>
              <a:prstDash val="sysDash"/>
            </a:ln>
          </c:spPr>
          <c:marker>
            <c:symbol val="circle"/>
            <c:size val="5"/>
            <c:spPr>
              <a:solidFill>
                <a:prstClr val="white"/>
              </a:solidFill>
              <a:ln>
                <a:solidFill>
                  <a:srgbClr val="FF5C00"/>
                </a:solidFill>
              </a:ln>
            </c:spPr>
          </c:marker>
          <c:dLbls>
            <c:dLbl>
              <c:idx val="0"/>
              <c:showLegendKey val="0"/>
              <c:showVal val="1"/>
              <c:showCatName val="0"/>
              <c:showSerName val="0"/>
              <c:showPercent val="0"/>
              <c:showBubbleSize val="0"/>
              <c:extLst>
                <c:ext xmlns:c15="http://schemas.microsoft.com/office/drawing/2012/chart" uri="{CE6537A1-D6FC-4f65-9D91-7224C49458BB}"/>
              </c:extLst>
            </c:dLbl>
            <c:dLbl>
              <c:idx val="1"/>
              <c:showLegendKey val="0"/>
              <c:showVal val="1"/>
              <c:showCatName val="0"/>
              <c:showSerName val="0"/>
              <c:showPercent val="0"/>
              <c:showBubbleSize val="0"/>
              <c:extLst>
                <c:ext xmlns:c15="http://schemas.microsoft.com/office/drawing/2012/chart" uri="{CE6537A1-D6FC-4f65-9D91-7224C49458BB}"/>
              </c:extLst>
            </c:dLbl>
            <c:dLbl>
              <c:idx val="2"/>
              <c:showLegendKey val="0"/>
              <c:showVal val="1"/>
              <c:showCatName val="0"/>
              <c:showSerName val="0"/>
              <c:showPercent val="0"/>
              <c:showBubbleSize val="0"/>
              <c:extLst>
                <c:ext xmlns:c15="http://schemas.microsoft.com/office/drawing/2012/chart" uri="{CE6537A1-D6FC-4f65-9D91-7224C49458BB}"/>
              </c:extLst>
            </c:dLbl>
            <c:dLbl>
              <c:idx val="3"/>
              <c:showLegendKey val="0"/>
              <c:showVal val="1"/>
              <c:showCatName val="0"/>
              <c:showSerName val="0"/>
              <c:showPercent val="0"/>
              <c:showBubbleSize val="0"/>
              <c:extLst>
                <c:ext xmlns:c15="http://schemas.microsoft.com/office/drawing/2012/chart" uri="{CE6537A1-D6FC-4f65-9D91-7224C49458BB}"/>
              </c:extLst>
            </c:dLbl>
            <c:dLbl>
              <c:idx val="4"/>
              <c:showLegendKey val="0"/>
              <c:showVal val="1"/>
              <c:showCatName val="0"/>
              <c:showSerName val="0"/>
              <c:showPercent val="0"/>
              <c:showBubbleSize val="0"/>
              <c:extLst>
                <c:ext xmlns:c15="http://schemas.microsoft.com/office/drawing/2012/chart" uri="{CE6537A1-D6FC-4f65-9D91-7224C49458BB}"/>
              </c:extLst>
            </c:dLbl>
            <c:dLbl>
              <c:idx val="5"/>
              <c:showLegendKey val="0"/>
              <c:showVal val="1"/>
              <c:showCatName val="0"/>
              <c:showSerName val="0"/>
              <c:showPercent val="0"/>
              <c:showBubbleSize val="0"/>
              <c:extLst>
                <c:ext xmlns:c15="http://schemas.microsoft.com/office/drawing/2012/chart" uri="{CE6537A1-D6FC-4f65-9D91-7224C49458BB}"/>
              </c:extLst>
            </c:dLbl>
            <c:dLbl>
              <c:idx val="6"/>
              <c:showLegendKey val="0"/>
              <c:showVal val="1"/>
              <c:showCatName val="0"/>
              <c:showSerName val="0"/>
              <c:showPercent val="0"/>
              <c:showBubbleSize val="0"/>
              <c:extLst>
                <c:ext xmlns:c15="http://schemas.microsoft.com/office/drawing/2012/chart" uri="{CE6537A1-D6FC-4f65-9D91-7224C49458BB}"/>
              </c:extLst>
            </c:dLbl>
            <c:dLbl>
              <c:idx val="7"/>
              <c:showLegendKey val="0"/>
              <c:showVal val="1"/>
              <c:showCatName val="0"/>
              <c:showSerName val="0"/>
              <c:showPercent val="0"/>
              <c:showBubbleSize val="0"/>
              <c:extLst>
                <c:ext xmlns:c15="http://schemas.microsoft.com/office/drawing/2012/chart" uri="{CE6537A1-D6FC-4f65-9D91-7224C49458BB}"/>
              </c:extLst>
            </c:dLbl>
            <c:dLbl>
              <c:idx val="8"/>
              <c:showLegendKey val="0"/>
              <c:showVal val="1"/>
              <c:showCatName val="0"/>
              <c:showSerName val="0"/>
              <c:showPercent val="0"/>
              <c:showBubbleSize val="0"/>
              <c:extLst>
                <c:ext xmlns:c15="http://schemas.microsoft.com/office/drawing/2012/chart" uri="{CE6537A1-D6FC-4f65-9D91-7224C49458BB}"/>
              </c:extLst>
            </c:dLbl>
            <c:dLbl>
              <c:idx val="9"/>
              <c:showLegendKey val="0"/>
              <c:showVal val="1"/>
              <c:showCatName val="0"/>
              <c:showSerName val="0"/>
              <c:showPercent val="0"/>
              <c:showBubbleSize val="0"/>
              <c:extLst>
                <c:ext xmlns:c15="http://schemas.microsoft.com/office/drawing/2012/chart" uri="{CE6537A1-D6FC-4f65-9D91-7224C49458BB}"/>
              </c:extLst>
            </c:dLbl>
            <c:dLbl>
              <c:idx val="10"/>
              <c:showLegendKey val="0"/>
              <c:showVal val="1"/>
              <c:showCatName val="0"/>
              <c:showSerName val="0"/>
              <c:showPercent val="0"/>
              <c:showBubbleSize val="0"/>
              <c:extLst>
                <c:ext xmlns:c15="http://schemas.microsoft.com/office/drawing/2012/chart" uri="{CE6537A1-D6FC-4f65-9D91-7224C49458BB}"/>
              </c:extLst>
            </c:dLbl>
            <c:dLbl>
              <c:idx val="11"/>
              <c:layout>
                <c:manualLayout>
                  <c:x val="-5.2505322210925791E-2"/>
                  <c:y val="5.3876478318002637E-2"/>
                </c:manualLayout>
              </c:layout>
              <c:dLblPos val="r"/>
              <c:showLegendKey val="0"/>
              <c:showVal val="1"/>
              <c:showCatName val="0"/>
              <c:showSerName val="0"/>
              <c:showPercent val="0"/>
              <c:showBubbleSize val="0"/>
              <c:extLst>
                <c:ext xmlns:c15="http://schemas.microsoft.com/office/drawing/2012/chart" uri="{CE6537A1-D6FC-4f65-9D91-7224C49458BB}"/>
              </c:extLst>
            </c:dLbl>
            <c:spPr>
              <a:noFill/>
              <a:ln>
                <a:noFill/>
              </a:ln>
              <a:effectLst/>
            </c:spPr>
            <c:dLblPos val="t"/>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Sheet1!$B$4:$M$4</c:f>
              <c:numCache>
                <c:formatCode>0.0%</c:formatCode>
                <c:ptCount val="12"/>
                <c:pt idx="0">
                  <c:v>0.01</c:v>
                </c:pt>
                <c:pt idx="1">
                  <c:v>2.5000000000000001E-2</c:v>
                </c:pt>
                <c:pt idx="2">
                  <c:v>1.2E-2</c:v>
                </c:pt>
              </c:numCache>
            </c:numRef>
          </c:val>
          <c:smooth val="0"/>
        </c:ser>
        <c:dLbls>
          <c:showLegendKey val="0"/>
          <c:showVal val="0"/>
          <c:showCatName val="0"/>
          <c:showSerName val="0"/>
          <c:showPercent val="0"/>
          <c:showBubbleSize val="0"/>
        </c:dLbls>
        <c:marker val="1"/>
        <c:smooth val="0"/>
        <c:axId val="802186920"/>
        <c:axId val="802210832"/>
      </c:lineChart>
      <c:catAx>
        <c:axId val="802196720"/>
        <c:scaling>
          <c:orientation val="minMax"/>
        </c:scaling>
        <c:delete val="0"/>
        <c:axPos val="b"/>
        <c:numFmt formatCode="General" sourceLinked="1"/>
        <c:majorTickMark val="out"/>
        <c:minorTickMark val="none"/>
        <c:tickLblPos val="nextTo"/>
        <c:txPr>
          <a:bodyPr/>
          <a:lstStyle/>
          <a:p>
            <a:pPr>
              <a:defRPr>
                <a:latin typeface="+mn-lt"/>
              </a:defRPr>
            </a:pPr>
            <a:endParaRPr lang="zh-CN"/>
          </a:p>
        </c:txPr>
        <c:crossAx val="802191232"/>
        <c:crosses val="autoZero"/>
        <c:auto val="1"/>
        <c:lblAlgn val="ctr"/>
        <c:lblOffset val="100"/>
        <c:noMultiLvlLbl val="0"/>
      </c:catAx>
      <c:valAx>
        <c:axId val="802191232"/>
        <c:scaling>
          <c:orientation val="minMax"/>
          <c:max val="48000"/>
          <c:min val="35000"/>
        </c:scaling>
        <c:delete val="0"/>
        <c:axPos val="l"/>
        <c:numFmt formatCode="0_);[Red]\(0\)" sourceLinked="0"/>
        <c:majorTickMark val="out"/>
        <c:minorTickMark val="none"/>
        <c:tickLblPos val="nextTo"/>
        <c:txPr>
          <a:bodyPr/>
          <a:lstStyle/>
          <a:p>
            <a:pPr>
              <a:defRPr>
                <a:latin typeface="+mn-lt"/>
              </a:defRPr>
            </a:pPr>
            <a:endParaRPr lang="zh-CN"/>
          </a:p>
        </c:txPr>
        <c:crossAx val="802196720"/>
        <c:crosses val="autoZero"/>
        <c:crossBetween val="between"/>
        <c:majorUnit val="5000"/>
      </c:valAx>
      <c:catAx>
        <c:axId val="802186920"/>
        <c:scaling>
          <c:orientation val="minMax"/>
        </c:scaling>
        <c:delete val="1"/>
        <c:axPos val="b"/>
        <c:numFmt formatCode="General" sourceLinked="1"/>
        <c:majorTickMark val="out"/>
        <c:minorTickMark val="none"/>
        <c:tickLblPos val="none"/>
        <c:crossAx val="802210832"/>
        <c:crosses val="autoZero"/>
        <c:auto val="1"/>
        <c:lblAlgn val="ctr"/>
        <c:lblOffset val="100"/>
        <c:noMultiLvlLbl val="0"/>
      </c:catAx>
      <c:valAx>
        <c:axId val="802210832"/>
        <c:scaling>
          <c:orientation val="minMax"/>
          <c:max val="0.1"/>
          <c:min val="-4.0000000000000022E-2"/>
        </c:scaling>
        <c:delete val="0"/>
        <c:axPos val="r"/>
        <c:numFmt formatCode="0.0%" sourceLinked="0"/>
        <c:majorTickMark val="out"/>
        <c:minorTickMark val="none"/>
        <c:tickLblPos val="nextTo"/>
        <c:spPr>
          <a:solidFill>
            <a:schemeClr val="bg1"/>
          </a:solidFill>
        </c:spPr>
        <c:txPr>
          <a:bodyPr/>
          <a:lstStyle/>
          <a:p>
            <a:pPr>
              <a:defRPr>
                <a:latin typeface="+mn-lt"/>
              </a:defRPr>
            </a:pPr>
            <a:endParaRPr lang="zh-CN"/>
          </a:p>
        </c:txPr>
        <c:crossAx val="802186920"/>
        <c:crosses val="max"/>
        <c:crossBetween val="between"/>
        <c:majorUnit val="2.0000000000000011E-2"/>
        <c:minorUnit val="2.0000000000000052E-3"/>
      </c:valAx>
      <c:spPr>
        <a:noFill/>
        <a:ln w="25399">
          <a:noFill/>
        </a:ln>
      </c:spPr>
    </c:plotArea>
    <c:legend>
      <c:legendPos val="t"/>
      <c:legendEntry>
        <c:idx val="3"/>
        <c:delete val="1"/>
      </c:legendEntry>
      <c:overlay val="0"/>
      <c:txPr>
        <a:bodyPr/>
        <a:lstStyle/>
        <a:p>
          <a:pPr>
            <a:defRPr sz="1200">
              <a:latin typeface="+mn-lt"/>
              <a:ea typeface="华文细黑" pitchFamily="2" charset="-122"/>
            </a:defRPr>
          </a:pPr>
          <a:endParaRPr lang="zh-CN"/>
        </a:p>
      </c:txPr>
    </c:legend>
    <c:plotVisOnly val="1"/>
    <c:dispBlanksAs val="gap"/>
    <c:showDLblsOverMax val="0"/>
  </c:chart>
  <c:txPr>
    <a:bodyPr/>
    <a:lstStyle/>
    <a:p>
      <a:pPr>
        <a:defRPr sz="1000"/>
      </a:pPr>
      <a:endParaRPr lang="zh-CN"/>
    </a:p>
  </c:txPr>
  <c:externalData r:id="rId1">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4.4441163720166175E-2"/>
          <c:y val="7.2554794482513521E-2"/>
          <c:w val="0.95183173888048755"/>
          <c:h val="0.79509612287735021"/>
        </c:manualLayout>
      </c:layout>
      <c:lineChart>
        <c:grouping val="standard"/>
        <c:varyColors val="0"/>
        <c:ser>
          <c:idx val="0"/>
          <c:order val="0"/>
          <c:tx>
            <c:strRef>
              <c:f>Sheet1!$A$2</c:f>
              <c:strCache>
                <c:ptCount val="1"/>
                <c:pt idx="0">
                  <c:v>Y2011</c:v>
                </c:pt>
              </c:strCache>
            </c:strRef>
          </c:tx>
          <c:spPr>
            <a:ln w="31783">
              <a:solidFill>
                <a:srgbClr val="BFBFBF"/>
              </a:solidFill>
              <a:prstDash val="solid"/>
            </a:ln>
            <a:effectLst/>
          </c:spPr>
          <c:marker>
            <c:symbol val="circle"/>
            <c:size val="10"/>
            <c:spPr>
              <a:solidFill>
                <a:schemeClr val="bg1"/>
              </a:solidFill>
              <a:ln w="9525">
                <a:solidFill>
                  <a:srgbClr val="BFBFBF"/>
                </a:solidFill>
              </a:ln>
              <a:effectLst/>
            </c:spPr>
          </c:marker>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Sheet1!$B$2:$Z$2</c:f>
            </c:numRef>
          </c:val>
          <c:smooth val="0"/>
        </c:ser>
        <c:ser>
          <c:idx val="1"/>
          <c:order val="1"/>
          <c:tx>
            <c:strRef>
              <c:f>Sheet1!$A$3</c:f>
              <c:strCache>
                <c:ptCount val="1"/>
                <c:pt idx="0">
                  <c:v>Y2013</c:v>
                </c:pt>
              </c:strCache>
            </c:strRef>
          </c:tx>
          <c:spPr>
            <a:ln w="31783" cmpd="sng">
              <a:solidFill>
                <a:srgbClr val="BFBFBF"/>
              </a:solidFill>
            </a:ln>
            <a:effectLst/>
          </c:spPr>
          <c:marker>
            <c:symbol val="circle"/>
            <c:size val="10"/>
            <c:spPr>
              <a:solidFill>
                <a:schemeClr val="bg1"/>
              </a:solidFill>
              <a:ln>
                <a:solidFill>
                  <a:srgbClr val="BFBFBF"/>
                </a:solidFill>
              </a:ln>
              <a:effectLst/>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Pt>
            <c:idx val="11"/>
            <c:marker>
              <c:symbol val="circle"/>
              <c:size val="7"/>
            </c:marker>
            <c:bubble3D val="0"/>
          </c:dPt>
          <c:dPt>
            <c:idx val="13"/>
            <c:marker>
              <c:symbol val="circle"/>
              <c:size val="7"/>
            </c:marker>
            <c:bubble3D val="0"/>
          </c:dPt>
          <c:dPt>
            <c:idx val="15"/>
            <c:marker>
              <c:symbol val="circle"/>
              <c:size val="7"/>
            </c:marker>
            <c:bubble3D val="0"/>
          </c:dPt>
          <c:dPt>
            <c:idx val="17"/>
            <c:marker>
              <c:symbol val="circle"/>
              <c:size val="7"/>
            </c:marker>
            <c:bubble3D val="0"/>
          </c:dPt>
          <c:dPt>
            <c:idx val="19"/>
            <c:marker>
              <c:symbol val="circle"/>
              <c:size val="7"/>
            </c:marker>
            <c:bubble3D val="0"/>
          </c:dPt>
          <c:dPt>
            <c:idx val="21"/>
            <c:marker>
              <c:symbol val="circle"/>
              <c:size val="7"/>
            </c:marker>
            <c:bubble3D val="0"/>
          </c:dPt>
          <c:dPt>
            <c:idx val="23"/>
            <c:marker>
              <c:symbol val="circle"/>
              <c:size val="7"/>
            </c:marker>
            <c:bubble3D val="0"/>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Sheet1!$B$3:$Z$3</c:f>
            </c:numRef>
          </c:val>
          <c:smooth val="0"/>
        </c:ser>
        <c:ser>
          <c:idx val="2"/>
          <c:order val="2"/>
          <c:tx>
            <c:strRef>
              <c:f>Sheet1!$A$4</c:f>
              <c:strCache>
                <c:ptCount val="1"/>
                <c:pt idx="0">
                  <c:v>Y2014</c:v>
                </c:pt>
              </c:strCache>
            </c:strRef>
          </c:tx>
          <c:spPr>
            <a:ln w="19050">
              <a:solidFill>
                <a:srgbClr val="BFBFBF"/>
              </a:solidFill>
            </a:ln>
          </c:spPr>
          <c:marker>
            <c:symbol val="circle"/>
            <c:size val="10"/>
            <c:spPr>
              <a:solidFill>
                <a:schemeClr val="bg1"/>
              </a:solidFill>
              <a:ln w="9525">
                <a:solidFill>
                  <a:srgbClr val="BFBFBF"/>
                </a:solidFill>
              </a:ln>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Pt>
            <c:idx val="11"/>
            <c:marker>
              <c:symbol val="circle"/>
              <c:size val="7"/>
            </c:marker>
            <c:bubble3D val="0"/>
          </c:dPt>
          <c:dPt>
            <c:idx val="13"/>
            <c:marker>
              <c:symbol val="circle"/>
              <c:size val="7"/>
            </c:marker>
            <c:bubble3D val="0"/>
          </c:dPt>
          <c:dPt>
            <c:idx val="15"/>
            <c:marker>
              <c:symbol val="circle"/>
              <c:size val="7"/>
            </c:marker>
            <c:bubble3D val="0"/>
          </c:dPt>
          <c:dPt>
            <c:idx val="17"/>
            <c:marker>
              <c:symbol val="circle"/>
              <c:size val="7"/>
            </c:marker>
            <c:bubble3D val="0"/>
          </c:dPt>
          <c:dPt>
            <c:idx val="19"/>
            <c:marker>
              <c:symbol val="circle"/>
              <c:size val="7"/>
            </c:marker>
            <c:bubble3D val="0"/>
          </c:dPt>
          <c:dPt>
            <c:idx val="21"/>
            <c:marker>
              <c:symbol val="circle"/>
              <c:size val="7"/>
            </c:marker>
            <c:bubble3D val="0"/>
          </c:dPt>
          <c:dPt>
            <c:idx val="23"/>
            <c:marker>
              <c:symbol val="circle"/>
              <c:size val="7"/>
            </c:marker>
            <c:bubble3D val="0"/>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Sheet1!$B$4:$Z$4</c:f>
              <c:numCache>
                <c:formatCode>0.00_ </c:formatCode>
                <c:ptCount val="25"/>
                <c:pt idx="0">
                  <c:v>0</c:v>
                </c:pt>
                <c:pt idx="1">
                  <c:v>1.8323894797057649</c:v>
                </c:pt>
                <c:pt idx="2">
                  <c:v>-1.4341069191134759</c:v>
                </c:pt>
                <c:pt idx="3">
                  <c:v>-3.1562688334274558</c:v>
                </c:pt>
                <c:pt idx="4">
                  <c:v>-2.6543604413272526</c:v>
                </c:pt>
                <c:pt idx="5">
                  <c:v>1.558962142271092</c:v>
                </c:pt>
                <c:pt idx="6">
                  <c:v>1.3436698252629053</c:v>
                </c:pt>
                <c:pt idx="7">
                  <c:v>2.4476151078630437</c:v>
                </c:pt>
                <c:pt idx="8">
                  <c:v>2.3930530116051951</c:v>
                </c:pt>
                <c:pt idx="9">
                  <c:v>3.3641345681155954</c:v>
                </c:pt>
                <c:pt idx="10">
                  <c:v>3.0940563047928027</c:v>
                </c:pt>
                <c:pt idx="11">
                  <c:v>2.9842965460288751</c:v>
                </c:pt>
                <c:pt idx="12">
                  <c:v>2.5548874099790009</c:v>
                </c:pt>
                <c:pt idx="13">
                  <c:v>2.4769517250710971</c:v>
                </c:pt>
                <c:pt idx="14">
                  <c:v>2.2455797348213791</c:v>
                </c:pt>
                <c:pt idx="15">
                  <c:v>4.2663864449269173</c:v>
                </c:pt>
                <c:pt idx="16">
                  <c:v>3.9236965397855927</c:v>
                </c:pt>
                <c:pt idx="17">
                  <c:v>5.4161745882754575</c:v>
                </c:pt>
                <c:pt idx="18">
                  <c:v>4.5458717416500871</c:v>
                </c:pt>
                <c:pt idx="19">
                  <c:v>1.5718179143239031</c:v>
                </c:pt>
                <c:pt idx="20">
                  <c:v>1.1493580838446871</c:v>
                </c:pt>
                <c:pt idx="21">
                  <c:v>1.20941800256682</c:v>
                </c:pt>
                <c:pt idx="22">
                  <c:v>0.85348539293332859</c:v>
                </c:pt>
                <c:pt idx="23">
                  <c:v>-0.46827393027708553</c:v>
                </c:pt>
                <c:pt idx="24">
                  <c:v>-0.40667487126440083</c:v>
                </c:pt>
              </c:numCache>
            </c:numRef>
          </c:val>
          <c:smooth val="0"/>
        </c:ser>
        <c:ser>
          <c:idx val="3"/>
          <c:order val="3"/>
          <c:tx>
            <c:strRef>
              <c:f>Sheet1!$A$5</c:f>
              <c:strCache>
                <c:ptCount val="1"/>
                <c:pt idx="0">
                  <c:v>Y2015</c:v>
                </c:pt>
              </c:strCache>
            </c:strRef>
          </c:tx>
          <c:spPr>
            <a:ln>
              <a:solidFill>
                <a:srgbClr val="00A4DE"/>
              </a:solidFill>
            </a:ln>
          </c:spPr>
          <c:marker>
            <c:symbol val="circle"/>
            <c:size val="10"/>
            <c:spPr>
              <a:solidFill>
                <a:schemeClr val="bg1"/>
              </a:solidFill>
              <a:ln>
                <a:solidFill>
                  <a:srgbClr val="00A4DE"/>
                </a:solidFill>
              </a:ln>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Pt>
            <c:idx val="11"/>
            <c:marker>
              <c:symbol val="circle"/>
              <c:size val="7"/>
            </c:marker>
            <c:bubble3D val="0"/>
          </c:dPt>
          <c:dPt>
            <c:idx val="13"/>
            <c:marker>
              <c:symbol val="circle"/>
              <c:size val="7"/>
            </c:marker>
            <c:bubble3D val="0"/>
          </c:dPt>
          <c:dPt>
            <c:idx val="15"/>
            <c:marker>
              <c:symbol val="circle"/>
              <c:size val="7"/>
            </c:marker>
            <c:bubble3D val="0"/>
          </c:dPt>
          <c:dPt>
            <c:idx val="17"/>
            <c:marker>
              <c:symbol val="circle"/>
              <c:size val="7"/>
            </c:marker>
            <c:bubble3D val="0"/>
          </c:dPt>
          <c:dPt>
            <c:idx val="19"/>
            <c:marker>
              <c:symbol val="circle"/>
              <c:size val="7"/>
            </c:marker>
            <c:bubble3D val="0"/>
          </c:dPt>
          <c:dPt>
            <c:idx val="21"/>
            <c:marker>
              <c:symbol val="circle"/>
              <c:size val="7"/>
            </c:marker>
            <c:bubble3D val="0"/>
          </c:dPt>
          <c:dPt>
            <c:idx val="23"/>
            <c:marker>
              <c:symbol val="circle"/>
              <c:size val="7"/>
            </c:marker>
            <c:bubble3D val="0"/>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Sheet1!$B$5:$Z$5</c:f>
              <c:numCache>
                <c:formatCode>0.00_ </c:formatCode>
                <c:ptCount val="25"/>
                <c:pt idx="0">
                  <c:v>0</c:v>
                </c:pt>
                <c:pt idx="1">
                  <c:v>-0.11714886386064993</c:v>
                </c:pt>
                <c:pt idx="2">
                  <c:v>-0.13997930276208326</c:v>
                </c:pt>
                <c:pt idx="3">
                  <c:v>-5.5058096155382703</c:v>
                </c:pt>
                <c:pt idx="4">
                  <c:v>-2.2368883019401431</c:v>
                </c:pt>
                <c:pt idx="5">
                  <c:v>-1.6180906945184814</c:v>
                </c:pt>
                <c:pt idx="6">
                  <c:v>-1.860801591019412</c:v>
                </c:pt>
                <c:pt idx="7">
                  <c:v>1.6294930098962768</c:v>
                </c:pt>
                <c:pt idx="8">
                  <c:v>1.2952806427861452</c:v>
                </c:pt>
                <c:pt idx="9">
                  <c:v>3.4527587826524764</c:v>
                </c:pt>
                <c:pt idx="10">
                  <c:v>2.9783587151162472</c:v>
                </c:pt>
                <c:pt idx="11">
                  <c:v>3.1127927984083925</c:v>
                </c:pt>
                <c:pt idx="12">
                  <c:v>2.7252252282102596</c:v>
                </c:pt>
                <c:pt idx="13">
                  <c:v>0.27318457510265848</c:v>
                </c:pt>
                <c:pt idx="14">
                  <c:v>-0.3519705279779628</c:v>
                </c:pt>
                <c:pt idx="15">
                  <c:v>-0.32264185975861004</c:v>
                </c:pt>
                <c:pt idx="16">
                  <c:v>-1.1222127439288854</c:v>
                </c:pt>
                <c:pt idx="17">
                  <c:v>-0.73947673709863215</c:v>
                </c:pt>
                <c:pt idx="18">
                  <c:v>-2.4419544795390768</c:v>
                </c:pt>
                <c:pt idx="19">
                  <c:v>-3.2256484716649103</c:v>
                </c:pt>
                <c:pt idx="20">
                  <c:v>-1.3472236568146112</c:v>
                </c:pt>
                <c:pt idx="21">
                  <c:v>-1.0238870165899749</c:v>
                </c:pt>
                <c:pt idx="22">
                  <c:v>-1.1441891125391623</c:v>
                </c:pt>
                <c:pt idx="23">
                  <c:v>0.23723998307436656</c:v>
                </c:pt>
                <c:pt idx="24">
                  <c:v>-2.7859190408896062</c:v>
                </c:pt>
              </c:numCache>
            </c:numRef>
          </c:val>
          <c:smooth val="0"/>
        </c:ser>
        <c:ser>
          <c:idx val="4"/>
          <c:order val="4"/>
          <c:tx>
            <c:strRef>
              <c:f>Sheet1!$A$6</c:f>
              <c:strCache>
                <c:ptCount val="1"/>
                <c:pt idx="0">
                  <c:v>Y2016</c:v>
                </c:pt>
              </c:strCache>
            </c:strRef>
          </c:tx>
          <c:spPr>
            <a:ln>
              <a:solidFill>
                <a:srgbClr val="92D050"/>
              </a:solidFill>
            </a:ln>
          </c:spPr>
          <c:marker>
            <c:symbol val="circle"/>
            <c:size val="10"/>
            <c:spPr>
              <a:solidFill>
                <a:schemeClr val="bg1"/>
              </a:solidFill>
              <a:ln>
                <a:solidFill>
                  <a:srgbClr val="92D050"/>
                </a:solidFill>
              </a:ln>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Pt>
            <c:idx val="11"/>
            <c:marker>
              <c:symbol val="circle"/>
              <c:size val="7"/>
            </c:marker>
            <c:bubble3D val="0"/>
          </c:dPt>
          <c:dPt>
            <c:idx val="13"/>
            <c:marker>
              <c:symbol val="circle"/>
              <c:size val="7"/>
            </c:marker>
            <c:bubble3D val="0"/>
          </c:dPt>
          <c:dPt>
            <c:idx val="15"/>
            <c:marker>
              <c:symbol val="circle"/>
              <c:size val="7"/>
            </c:marker>
            <c:bubble3D val="0"/>
          </c:dPt>
          <c:dPt>
            <c:idx val="17"/>
            <c:marker>
              <c:symbol val="circle"/>
              <c:size val="7"/>
            </c:marker>
            <c:bubble3D val="0"/>
          </c:dPt>
          <c:dPt>
            <c:idx val="19"/>
            <c:marker>
              <c:symbol val="circle"/>
              <c:size val="7"/>
            </c:marker>
            <c:bubble3D val="0"/>
          </c:dPt>
          <c:dPt>
            <c:idx val="21"/>
            <c:marker>
              <c:symbol val="circle"/>
              <c:size val="7"/>
            </c:marker>
            <c:bubble3D val="0"/>
          </c:dPt>
          <c:dPt>
            <c:idx val="23"/>
            <c:marker>
              <c:symbol val="circle"/>
              <c:size val="7"/>
            </c:marker>
            <c:bubble3D val="0"/>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Sheet1!$B$6:$Z$6</c:f>
              <c:numCache>
                <c:formatCode>0.00_ </c:formatCode>
                <c:ptCount val="25"/>
                <c:pt idx="0">
                  <c:v>0</c:v>
                </c:pt>
                <c:pt idx="1">
                  <c:v>-6.7270118723477097</c:v>
                </c:pt>
                <c:pt idx="2">
                  <c:v>-6.5802326701356328</c:v>
                </c:pt>
                <c:pt idx="3">
                  <c:v>-7.3666828761426046</c:v>
                </c:pt>
                <c:pt idx="4">
                  <c:v>-7.177737508498172</c:v>
                </c:pt>
                <c:pt idx="5">
                  <c:v>-8.9048224140011456</c:v>
                </c:pt>
                <c:pt idx="6">
                  <c:v>-9.1379973693080707</c:v>
                </c:pt>
                <c:pt idx="7">
                  <c:v>-2.436360931027115</c:v>
                </c:pt>
                <c:pt idx="8">
                  <c:v>-2.4886327890901616</c:v>
                </c:pt>
                <c:pt idx="9">
                  <c:v>-3.792502127403985</c:v>
                </c:pt>
                <c:pt idx="10">
                  <c:v>-3.9585346812188615</c:v>
                </c:pt>
                <c:pt idx="11">
                  <c:v>-3.1852486121278445</c:v>
                </c:pt>
                <c:pt idx="12">
                  <c:v>-3.2892245741794279</c:v>
                </c:pt>
                <c:pt idx="13">
                  <c:v>-3.09</c:v>
                </c:pt>
                <c:pt idx="14">
                  <c:v>-3.1656259913996676</c:v>
                </c:pt>
                <c:pt idx="15">
                  <c:v>-3.4002042466903748</c:v>
                </c:pt>
                <c:pt idx="16">
                  <c:v>-3.790316752731282</c:v>
                </c:pt>
                <c:pt idx="17">
                  <c:v>-4.186792021075747</c:v>
                </c:pt>
                <c:pt idx="18">
                  <c:v>-5.7200416155901435</c:v>
                </c:pt>
                <c:pt idx="19">
                  <c:v>-6.0677179179754237</c:v>
                </c:pt>
                <c:pt idx="20">
                  <c:v>-6.7500345947935525</c:v>
                </c:pt>
                <c:pt idx="21">
                  <c:v>-5.4000448535726608</c:v>
                </c:pt>
                <c:pt idx="22">
                  <c:v>-5.0401980281813081</c:v>
                </c:pt>
                <c:pt idx="23">
                  <c:v>-2.964220229423864</c:v>
                </c:pt>
                <c:pt idx="24">
                  <c:v>-3.6796729211918455</c:v>
                </c:pt>
              </c:numCache>
            </c:numRef>
          </c:val>
          <c:smooth val="0"/>
        </c:ser>
        <c:ser>
          <c:idx val="5"/>
          <c:order val="5"/>
          <c:tx>
            <c:strRef>
              <c:f>Sheet1!$A$7</c:f>
              <c:strCache>
                <c:ptCount val="1"/>
                <c:pt idx="0">
                  <c:v>Y2017</c:v>
                </c:pt>
              </c:strCache>
            </c:strRef>
          </c:tx>
          <c:spPr>
            <a:ln w="31750">
              <a:solidFill>
                <a:srgbClr val="FF9933"/>
              </a:solidFill>
            </a:ln>
          </c:spPr>
          <c:marker>
            <c:symbol val="circle"/>
            <c:size val="10"/>
            <c:spPr>
              <a:solidFill>
                <a:schemeClr val="bg1"/>
              </a:solidFill>
              <a:ln>
                <a:solidFill>
                  <a:srgbClr val="FF9933"/>
                </a:solidFill>
              </a:ln>
            </c:spPr>
          </c:marker>
          <c:dPt>
            <c:idx val="1"/>
            <c:marker>
              <c:symbol val="circle"/>
              <c:size val="7"/>
            </c:marker>
            <c:bubble3D val="0"/>
          </c:dPt>
          <c:dPt>
            <c:idx val="3"/>
            <c:marker>
              <c:symbol val="circle"/>
              <c:size val="7"/>
            </c:marker>
            <c:bubble3D val="0"/>
          </c:dPt>
          <c:dPt>
            <c:idx val="5"/>
            <c:marker>
              <c:symbol val="circle"/>
              <c:size val="7"/>
            </c:marker>
            <c:bubble3D val="0"/>
          </c:dPt>
          <c:dLbls>
            <c:dLbl>
              <c:idx val="1"/>
              <c:delete val="1"/>
              <c:extLst>
                <c:ext xmlns:c15="http://schemas.microsoft.com/office/drawing/2012/chart" uri="{CE6537A1-D6FC-4f65-9D91-7224C49458BB}"/>
              </c:extLst>
            </c:dLbl>
            <c:dLbl>
              <c:idx val="3"/>
              <c:delete val="1"/>
              <c:extLst>
                <c:ext xmlns:c15="http://schemas.microsoft.com/office/drawing/2012/chart" uri="{CE6537A1-D6FC-4f65-9D91-7224C49458BB}"/>
              </c:extLst>
            </c:dLbl>
            <c:dLbl>
              <c:idx val="5"/>
              <c:delete val="1"/>
              <c:extLst>
                <c:ext xmlns:c15="http://schemas.microsoft.com/office/drawing/2012/chart" uri="{CE6537A1-D6FC-4f65-9D91-7224C49458BB}"/>
              </c:extLst>
            </c:dLbl>
            <c:dLbl>
              <c:idx val="6"/>
              <c:layout>
                <c:manualLayout>
                  <c:x val="-3.5147066459063549E-2"/>
                  <c:y val="-0.14588423607023468"/>
                </c:manualLayout>
              </c:layout>
              <c:dLblPos val="r"/>
              <c:showLegendKey val="0"/>
              <c:showVal val="1"/>
              <c:showCatName val="0"/>
              <c:showSerName val="0"/>
              <c:showPercent val="0"/>
              <c:showBubbleSize val="0"/>
              <c:extLst>
                <c:ext xmlns:c15="http://schemas.microsoft.com/office/drawing/2012/chart" uri="{CE6537A1-D6FC-4f65-9D91-7224C49458BB}">
                  <c15:layout/>
                </c:ext>
              </c:extLst>
            </c:dLbl>
            <c:spPr>
              <a:noFill/>
              <a:ln>
                <a:noFill/>
              </a:ln>
              <a:effectLst/>
            </c:spPr>
            <c:dLblPos val="t"/>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Sheet1!$B$7:$Z$7</c:f>
              <c:numCache>
                <c:formatCode>General</c:formatCode>
                <c:ptCount val="25"/>
                <c:pt idx="0" formatCode="0.00_ ">
                  <c:v>0</c:v>
                </c:pt>
                <c:pt idx="1">
                  <c:v>0.4</c:v>
                </c:pt>
                <c:pt idx="2">
                  <c:v>0.77</c:v>
                </c:pt>
                <c:pt idx="3">
                  <c:v>-5.4</c:v>
                </c:pt>
                <c:pt idx="4">
                  <c:v>-5.82</c:v>
                </c:pt>
                <c:pt idx="5">
                  <c:v>-0.56999999999999995</c:v>
                </c:pt>
                <c:pt idx="6">
                  <c:v>-1.49</c:v>
                </c:pt>
              </c:numCache>
            </c:numRef>
          </c:val>
          <c:smooth val="0"/>
        </c:ser>
        <c:dLbls>
          <c:showLegendKey val="0"/>
          <c:showVal val="0"/>
          <c:showCatName val="0"/>
          <c:showSerName val="0"/>
          <c:showPercent val="0"/>
          <c:showBubbleSize val="0"/>
        </c:dLbls>
        <c:marker val="1"/>
        <c:smooth val="0"/>
        <c:axId val="802204560"/>
        <c:axId val="802205344"/>
      </c:lineChart>
      <c:catAx>
        <c:axId val="802204560"/>
        <c:scaling>
          <c:orientation val="minMax"/>
        </c:scaling>
        <c:delete val="0"/>
        <c:axPos val="b"/>
        <c:majorGridlines>
          <c:spPr>
            <a:ln>
              <a:solidFill>
                <a:schemeClr val="bg1">
                  <a:lumMod val="95000"/>
                </a:schemeClr>
              </a:solidFill>
            </a:ln>
          </c:spPr>
        </c:majorGridlines>
        <c:numFmt formatCode="@" sourceLinked="0"/>
        <c:majorTickMark val="none"/>
        <c:minorTickMark val="none"/>
        <c:tickLblPos val="low"/>
        <c:spPr>
          <a:ln w="25427">
            <a:solidFill>
              <a:srgbClr val="808080"/>
            </a:solidFill>
            <a:prstDash val="solid"/>
          </a:ln>
        </c:spPr>
        <c:txPr>
          <a:bodyPr rot="0" vert="horz"/>
          <a:lstStyle/>
          <a:p>
            <a:pPr>
              <a:defRPr b="0"/>
            </a:pPr>
            <a:endParaRPr lang="zh-CN"/>
          </a:p>
        </c:txPr>
        <c:crossAx val="802205344"/>
        <c:crosses val="autoZero"/>
        <c:auto val="1"/>
        <c:lblAlgn val="ctr"/>
        <c:lblOffset val="100"/>
        <c:tickLblSkip val="1"/>
        <c:tickMarkSkip val="1"/>
        <c:noMultiLvlLbl val="0"/>
      </c:catAx>
      <c:valAx>
        <c:axId val="802205344"/>
        <c:scaling>
          <c:orientation val="minMax"/>
          <c:max val="12"/>
          <c:min val="-12"/>
        </c:scaling>
        <c:delete val="0"/>
        <c:axPos val="l"/>
        <c:majorGridlines>
          <c:spPr>
            <a:ln w="13102">
              <a:solidFill>
                <a:schemeClr val="bg1">
                  <a:lumMod val="95000"/>
                </a:schemeClr>
              </a:solidFill>
              <a:prstDash val="solid"/>
            </a:ln>
          </c:spPr>
        </c:majorGridlines>
        <c:numFmt formatCode="0.0_ " sourceLinked="0"/>
        <c:majorTickMark val="none"/>
        <c:minorTickMark val="none"/>
        <c:tickLblPos val="low"/>
        <c:spPr>
          <a:noFill/>
          <a:ln w="39304">
            <a:noFill/>
            <a:prstDash val="solid"/>
          </a:ln>
        </c:spPr>
        <c:txPr>
          <a:bodyPr rot="0" vert="horz"/>
          <a:lstStyle/>
          <a:p>
            <a:pPr>
              <a:defRPr/>
            </a:pPr>
            <a:endParaRPr lang="zh-CN"/>
          </a:p>
        </c:txPr>
        <c:crossAx val="802204560"/>
        <c:crosses val="autoZero"/>
        <c:crossBetween val="between"/>
        <c:majorUnit val="4"/>
      </c:valAx>
      <c:spPr>
        <a:noFill/>
        <a:ln w="25400">
          <a:noFill/>
        </a:ln>
      </c:spPr>
    </c:plotArea>
    <c:legend>
      <c:legendPos val="t"/>
      <c:layout>
        <c:manualLayout>
          <c:xMode val="edge"/>
          <c:yMode val="edge"/>
          <c:x val="4.5036323247817527E-2"/>
          <c:y val="7.4931142479537097E-2"/>
          <c:w val="0.35949186863451738"/>
          <c:h val="6.5435121222554168E-2"/>
        </c:manualLayout>
      </c:layout>
      <c:overlay val="0"/>
    </c:legend>
    <c:plotVisOnly val="1"/>
    <c:dispBlanksAs val="gap"/>
    <c:showDLblsOverMax val="0"/>
  </c:chart>
  <c:spPr>
    <a:noFill/>
    <a:ln>
      <a:noFill/>
    </a:ln>
  </c:spPr>
  <c:txPr>
    <a:bodyPr/>
    <a:lstStyle/>
    <a:p>
      <a:pPr>
        <a:defRPr sz="800" b="1" i="0" u="none" strike="noStrike" baseline="0">
          <a:solidFill>
            <a:schemeClr val="tx1"/>
          </a:solidFill>
          <a:latin typeface="+mn-lt"/>
          <a:ea typeface="华文细黑" pitchFamily="2" charset="-122"/>
          <a:cs typeface="宋体"/>
        </a:defRPr>
      </a:pPr>
      <a:endParaRPr lang="zh-CN"/>
    </a:p>
  </c:txPr>
  <c:externalData r:id="rId1">
    <c:autoUpdate val="0"/>
  </c:externalData>
  <c:userShapes r:id="rId2"/>
</c:chartSpace>
</file>

<file path=ppt/charts/chart1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4.4469464938930926E-2"/>
          <c:y val="7.6776509026620199E-2"/>
          <c:w val="0.95180428857153165"/>
          <c:h val="0.79050786256672745"/>
        </c:manualLayout>
      </c:layout>
      <c:lineChart>
        <c:grouping val="standard"/>
        <c:varyColors val="0"/>
        <c:ser>
          <c:idx val="0"/>
          <c:order val="0"/>
          <c:tx>
            <c:strRef>
              <c:f>Sheet1!$A$2</c:f>
              <c:strCache>
                <c:ptCount val="1"/>
                <c:pt idx="0">
                  <c:v>Y2011</c:v>
                </c:pt>
              </c:strCache>
            </c:strRef>
          </c:tx>
          <c:spPr>
            <a:ln w="31783">
              <a:solidFill>
                <a:srgbClr val="BFBFBF"/>
              </a:solidFill>
              <a:prstDash val="solid"/>
            </a:ln>
            <a:effectLst/>
          </c:spPr>
          <c:marker>
            <c:symbol val="circle"/>
            <c:size val="10"/>
            <c:spPr>
              <a:solidFill>
                <a:schemeClr val="bg1"/>
              </a:solidFill>
              <a:ln>
                <a:solidFill>
                  <a:srgbClr val="BFBFBF"/>
                </a:solidFill>
                <a:prstDash val="solid"/>
              </a:ln>
              <a:effectLst/>
            </c:spPr>
          </c:marker>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Sheet1!$B$2:$Z$2</c:f>
            </c:numRef>
          </c:val>
          <c:smooth val="0"/>
        </c:ser>
        <c:ser>
          <c:idx val="1"/>
          <c:order val="1"/>
          <c:tx>
            <c:strRef>
              <c:f>Sheet1!$A$3</c:f>
              <c:strCache>
                <c:ptCount val="1"/>
                <c:pt idx="0">
                  <c:v>Y2013</c:v>
                </c:pt>
              </c:strCache>
            </c:strRef>
          </c:tx>
          <c:spPr>
            <a:ln w="31783" cmpd="sng">
              <a:solidFill>
                <a:srgbClr val="BFBFBF"/>
              </a:solidFill>
            </a:ln>
            <a:effectLst/>
          </c:spPr>
          <c:marker>
            <c:symbol val="circle"/>
            <c:size val="9"/>
            <c:spPr>
              <a:solidFill>
                <a:schemeClr val="bg1"/>
              </a:solidFill>
              <a:ln>
                <a:solidFill>
                  <a:srgbClr val="BFBFBF"/>
                </a:solidFill>
              </a:ln>
              <a:effectLst/>
            </c:spPr>
          </c:marker>
          <c:dPt>
            <c:idx val="0"/>
            <c:marker>
              <c:symbol val="circle"/>
              <c:size val="10"/>
            </c:marker>
            <c:bubble3D val="0"/>
          </c:dPt>
          <c:dPt>
            <c:idx val="1"/>
            <c:marker>
              <c:symbol val="circle"/>
              <c:size val="7"/>
            </c:marker>
            <c:bubble3D val="0"/>
          </c:dPt>
          <c:dPt>
            <c:idx val="2"/>
            <c:marker>
              <c:symbol val="circle"/>
              <c:size val="10"/>
            </c:marker>
            <c:bubble3D val="0"/>
          </c:dPt>
          <c:dPt>
            <c:idx val="3"/>
            <c:marker>
              <c:symbol val="circle"/>
              <c:size val="7"/>
            </c:marker>
            <c:bubble3D val="0"/>
          </c:dPt>
          <c:dPt>
            <c:idx val="4"/>
            <c:marker>
              <c:symbol val="circle"/>
              <c:size val="10"/>
            </c:marker>
            <c:bubble3D val="0"/>
          </c:dPt>
          <c:dPt>
            <c:idx val="5"/>
            <c:marker>
              <c:symbol val="circle"/>
              <c:size val="7"/>
            </c:marker>
            <c:bubble3D val="0"/>
          </c:dPt>
          <c:dPt>
            <c:idx val="6"/>
            <c:marker>
              <c:symbol val="circle"/>
              <c:size val="10"/>
            </c:marker>
            <c:bubble3D val="0"/>
          </c:dPt>
          <c:dPt>
            <c:idx val="7"/>
            <c:marker>
              <c:symbol val="circle"/>
              <c:size val="7"/>
            </c:marker>
            <c:bubble3D val="0"/>
          </c:dPt>
          <c:dPt>
            <c:idx val="8"/>
            <c:marker>
              <c:symbol val="circle"/>
              <c:size val="10"/>
            </c:marker>
            <c:bubble3D val="0"/>
          </c:dPt>
          <c:dPt>
            <c:idx val="9"/>
            <c:marker>
              <c:symbol val="circle"/>
              <c:size val="7"/>
            </c:marker>
            <c:bubble3D val="0"/>
          </c:dPt>
          <c:dPt>
            <c:idx val="10"/>
            <c:marker>
              <c:symbol val="circle"/>
              <c:size val="10"/>
            </c:marker>
            <c:bubble3D val="0"/>
          </c:dPt>
          <c:dPt>
            <c:idx val="11"/>
            <c:marker>
              <c:symbol val="circle"/>
              <c:size val="7"/>
            </c:marker>
            <c:bubble3D val="0"/>
          </c:dPt>
          <c:dPt>
            <c:idx val="12"/>
            <c:marker>
              <c:symbol val="circle"/>
              <c:size val="10"/>
            </c:marker>
            <c:bubble3D val="0"/>
          </c:dPt>
          <c:dPt>
            <c:idx val="13"/>
            <c:marker>
              <c:symbol val="circle"/>
              <c:size val="7"/>
            </c:marker>
            <c:bubble3D val="0"/>
          </c:dPt>
          <c:dPt>
            <c:idx val="14"/>
            <c:marker>
              <c:symbol val="circle"/>
              <c:size val="10"/>
            </c:marker>
            <c:bubble3D val="0"/>
          </c:dPt>
          <c:dPt>
            <c:idx val="15"/>
            <c:marker>
              <c:symbol val="circle"/>
              <c:size val="7"/>
            </c:marker>
            <c:bubble3D val="0"/>
          </c:dPt>
          <c:dPt>
            <c:idx val="16"/>
            <c:marker>
              <c:symbol val="circle"/>
              <c:size val="10"/>
            </c:marker>
            <c:bubble3D val="0"/>
          </c:dPt>
          <c:dPt>
            <c:idx val="17"/>
            <c:marker>
              <c:symbol val="circle"/>
              <c:size val="7"/>
            </c:marker>
            <c:bubble3D val="0"/>
          </c:dPt>
          <c:dPt>
            <c:idx val="18"/>
            <c:marker>
              <c:symbol val="circle"/>
              <c:size val="10"/>
            </c:marker>
            <c:bubble3D val="0"/>
          </c:dPt>
          <c:dPt>
            <c:idx val="19"/>
            <c:marker>
              <c:symbol val="circle"/>
              <c:size val="7"/>
            </c:marker>
            <c:bubble3D val="0"/>
          </c:dPt>
          <c:dPt>
            <c:idx val="20"/>
            <c:marker>
              <c:symbol val="circle"/>
              <c:size val="10"/>
            </c:marker>
            <c:bubble3D val="0"/>
          </c:dPt>
          <c:dPt>
            <c:idx val="21"/>
            <c:marker>
              <c:symbol val="circle"/>
              <c:size val="7"/>
            </c:marker>
            <c:bubble3D val="0"/>
          </c:dPt>
          <c:dPt>
            <c:idx val="22"/>
            <c:marker>
              <c:symbol val="circle"/>
              <c:size val="10"/>
            </c:marker>
            <c:bubble3D val="0"/>
          </c:dPt>
          <c:dPt>
            <c:idx val="23"/>
            <c:marker>
              <c:symbol val="circle"/>
              <c:size val="7"/>
            </c:marker>
            <c:bubble3D val="0"/>
          </c:dPt>
          <c:dPt>
            <c:idx val="24"/>
            <c:marker>
              <c:symbol val="circle"/>
              <c:size val="10"/>
            </c:marker>
            <c:bubble3D val="0"/>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Sheet1!$B$3:$Z$3</c:f>
            </c:numRef>
          </c:val>
          <c:smooth val="0"/>
        </c:ser>
        <c:ser>
          <c:idx val="2"/>
          <c:order val="2"/>
          <c:tx>
            <c:strRef>
              <c:f>Sheet1!$A$4</c:f>
              <c:strCache>
                <c:ptCount val="1"/>
                <c:pt idx="0">
                  <c:v>Y2014</c:v>
                </c:pt>
              </c:strCache>
            </c:strRef>
          </c:tx>
          <c:spPr>
            <a:ln>
              <a:solidFill>
                <a:srgbClr val="BFBFBF"/>
              </a:solidFill>
            </a:ln>
          </c:spPr>
          <c:marker>
            <c:symbol val="circle"/>
            <c:size val="10"/>
            <c:spPr>
              <a:solidFill>
                <a:schemeClr val="bg1"/>
              </a:solidFill>
              <a:ln>
                <a:solidFill>
                  <a:srgbClr val="BFBFBF"/>
                </a:solidFill>
              </a:ln>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Pt>
            <c:idx val="11"/>
            <c:marker>
              <c:symbol val="circle"/>
              <c:size val="7"/>
            </c:marker>
            <c:bubble3D val="0"/>
          </c:dPt>
          <c:dPt>
            <c:idx val="13"/>
            <c:marker>
              <c:symbol val="circle"/>
              <c:size val="7"/>
            </c:marker>
            <c:bubble3D val="0"/>
          </c:dPt>
          <c:dPt>
            <c:idx val="15"/>
            <c:marker>
              <c:symbol val="circle"/>
              <c:size val="7"/>
            </c:marker>
            <c:bubble3D val="0"/>
          </c:dPt>
          <c:dPt>
            <c:idx val="17"/>
            <c:marker>
              <c:symbol val="circle"/>
              <c:size val="7"/>
            </c:marker>
            <c:bubble3D val="0"/>
          </c:dPt>
          <c:dPt>
            <c:idx val="19"/>
            <c:marker>
              <c:symbol val="circle"/>
              <c:size val="7"/>
            </c:marker>
            <c:bubble3D val="0"/>
          </c:dPt>
          <c:dPt>
            <c:idx val="21"/>
            <c:marker>
              <c:symbol val="circle"/>
              <c:size val="7"/>
            </c:marker>
            <c:bubble3D val="0"/>
          </c:dPt>
          <c:dPt>
            <c:idx val="23"/>
            <c:marker>
              <c:symbol val="circle"/>
              <c:size val="7"/>
            </c:marker>
            <c:bubble3D val="0"/>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Sheet1!$B$4:$Z$4</c:f>
              <c:numCache>
                <c:formatCode>0.00_ </c:formatCode>
                <c:ptCount val="25"/>
                <c:pt idx="0">
                  <c:v>0</c:v>
                </c:pt>
                <c:pt idx="1">
                  <c:v>1.6669001416110181</c:v>
                </c:pt>
                <c:pt idx="2">
                  <c:v>1.337766814890198</c:v>
                </c:pt>
                <c:pt idx="3">
                  <c:v>2.2662265668910173</c:v>
                </c:pt>
                <c:pt idx="4">
                  <c:v>2.2253533740523079</c:v>
                </c:pt>
                <c:pt idx="5">
                  <c:v>1.8053164427249586</c:v>
                </c:pt>
                <c:pt idx="6">
                  <c:v>1.7151061848887452</c:v>
                </c:pt>
                <c:pt idx="7">
                  <c:v>2.2146485865636221</c:v>
                </c:pt>
                <c:pt idx="8">
                  <c:v>2.1728463567959273</c:v>
                </c:pt>
                <c:pt idx="9">
                  <c:v>1.6726246178386652</c:v>
                </c:pt>
                <c:pt idx="10">
                  <c:v>1.403475512586553</c:v>
                </c:pt>
                <c:pt idx="11">
                  <c:v>1.3262264649377493</c:v>
                </c:pt>
                <c:pt idx="12">
                  <c:v>0.92542626678118567</c:v>
                </c:pt>
                <c:pt idx="13">
                  <c:v>1.3838424288675477</c:v>
                </c:pt>
                <c:pt idx="14">
                  <c:v>1.1465506774578951</c:v>
                </c:pt>
                <c:pt idx="15">
                  <c:v>1.8776113186136409</c:v>
                </c:pt>
                <c:pt idx="16">
                  <c:v>1.6849116172666594</c:v>
                </c:pt>
                <c:pt idx="17">
                  <c:v>0.93419940390032186</c:v>
                </c:pt>
                <c:pt idx="18">
                  <c:v>0.22707310765776642</c:v>
                </c:pt>
                <c:pt idx="19">
                  <c:v>0.41026270154815392</c:v>
                </c:pt>
                <c:pt idx="20">
                  <c:v>-1.2197128931118855E-2</c:v>
                </c:pt>
                <c:pt idx="21">
                  <c:v>-0.52255460155540223</c:v>
                </c:pt>
                <c:pt idx="22">
                  <c:v>-0.87848721118889661</c:v>
                </c:pt>
                <c:pt idx="23">
                  <c:v>-0.87430601298076471</c:v>
                </c:pt>
                <c:pt idx="24">
                  <c:v>-0.99803804705681132</c:v>
                </c:pt>
              </c:numCache>
            </c:numRef>
          </c:val>
          <c:smooth val="0"/>
        </c:ser>
        <c:ser>
          <c:idx val="3"/>
          <c:order val="3"/>
          <c:tx>
            <c:strRef>
              <c:f>Sheet1!$A$5</c:f>
              <c:strCache>
                <c:ptCount val="1"/>
                <c:pt idx="0">
                  <c:v>Y2015</c:v>
                </c:pt>
              </c:strCache>
            </c:strRef>
          </c:tx>
          <c:spPr>
            <a:ln>
              <a:solidFill>
                <a:srgbClr val="00A4DE"/>
              </a:solidFill>
            </a:ln>
          </c:spPr>
          <c:marker>
            <c:symbol val="circle"/>
            <c:size val="10"/>
            <c:spPr>
              <a:solidFill>
                <a:schemeClr val="bg1"/>
              </a:solidFill>
              <a:ln>
                <a:solidFill>
                  <a:srgbClr val="00A4DE"/>
                </a:solidFill>
              </a:ln>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Pt>
            <c:idx val="11"/>
            <c:marker>
              <c:symbol val="circle"/>
              <c:size val="7"/>
            </c:marker>
            <c:bubble3D val="0"/>
          </c:dPt>
          <c:dPt>
            <c:idx val="13"/>
            <c:marker>
              <c:symbol val="circle"/>
              <c:size val="7"/>
            </c:marker>
            <c:bubble3D val="0"/>
          </c:dPt>
          <c:dPt>
            <c:idx val="15"/>
            <c:marker>
              <c:symbol val="circle"/>
              <c:size val="7"/>
            </c:marker>
            <c:bubble3D val="0"/>
          </c:dPt>
          <c:dPt>
            <c:idx val="17"/>
            <c:marker>
              <c:symbol val="circle"/>
              <c:size val="7"/>
            </c:marker>
            <c:bubble3D val="0"/>
          </c:dPt>
          <c:dPt>
            <c:idx val="19"/>
            <c:marker>
              <c:symbol val="circle"/>
              <c:size val="7"/>
            </c:marker>
            <c:bubble3D val="0"/>
          </c:dPt>
          <c:dPt>
            <c:idx val="21"/>
            <c:marker>
              <c:symbol val="circle"/>
              <c:size val="7"/>
            </c:marker>
            <c:bubble3D val="0"/>
          </c:dPt>
          <c:dPt>
            <c:idx val="23"/>
            <c:marker>
              <c:symbol val="circle"/>
              <c:size val="7"/>
            </c:marker>
            <c:bubble3D val="0"/>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Sheet1!$B$5:$Z$5</c:f>
              <c:numCache>
                <c:formatCode>0.00_ </c:formatCode>
                <c:ptCount val="25"/>
                <c:pt idx="0">
                  <c:v>0</c:v>
                </c:pt>
                <c:pt idx="1">
                  <c:v>0.42257355755171144</c:v>
                </c:pt>
                <c:pt idx="2">
                  <c:v>0.47961480507102183</c:v>
                </c:pt>
                <c:pt idx="3">
                  <c:v>1.2042923338220437</c:v>
                </c:pt>
                <c:pt idx="4">
                  <c:v>0.71032203003371797</c:v>
                </c:pt>
                <c:pt idx="5">
                  <c:v>0.76946419353890916</c:v>
                </c:pt>
                <c:pt idx="6">
                  <c:v>0.5267532970379798</c:v>
                </c:pt>
                <c:pt idx="7">
                  <c:v>2.1144723869986133</c:v>
                </c:pt>
                <c:pt idx="8">
                  <c:v>1.7802600198884213</c:v>
                </c:pt>
                <c:pt idx="9">
                  <c:v>1.2092780848146032</c:v>
                </c:pt>
                <c:pt idx="10">
                  <c:v>0.73487801727833879</c:v>
                </c:pt>
                <c:pt idx="11">
                  <c:v>0.61796973523039167</c:v>
                </c:pt>
                <c:pt idx="12">
                  <c:v>0.23040216503221489</c:v>
                </c:pt>
                <c:pt idx="13">
                  <c:v>-0.37407081379799439</c:v>
                </c:pt>
                <c:pt idx="14">
                  <c:v>-0.91093401717744404</c:v>
                </c:pt>
                <c:pt idx="15">
                  <c:v>-0.98292915187974639</c:v>
                </c:pt>
                <c:pt idx="16">
                  <c:v>-1.7274002819700773</c:v>
                </c:pt>
                <c:pt idx="17">
                  <c:v>-2.6974328076239358</c:v>
                </c:pt>
                <c:pt idx="18">
                  <c:v>-2.5815381362293692</c:v>
                </c:pt>
                <c:pt idx="19">
                  <c:v>-1.2548584170101995</c:v>
                </c:pt>
                <c:pt idx="20">
                  <c:v>-1.3619914272949447</c:v>
                </c:pt>
                <c:pt idx="21">
                  <c:v>-1.8512539035370104</c:v>
                </c:pt>
                <c:pt idx="22">
                  <c:v>-2.0709212504163976</c:v>
                </c:pt>
                <c:pt idx="23">
                  <c:v>-1.921946612689077</c:v>
                </c:pt>
                <c:pt idx="24">
                  <c:v>-2.494018284017935</c:v>
                </c:pt>
              </c:numCache>
            </c:numRef>
          </c:val>
          <c:smooth val="0"/>
        </c:ser>
        <c:ser>
          <c:idx val="4"/>
          <c:order val="4"/>
          <c:tx>
            <c:strRef>
              <c:f>Sheet1!$A$6</c:f>
              <c:strCache>
                <c:ptCount val="1"/>
                <c:pt idx="0">
                  <c:v>Y2016</c:v>
                </c:pt>
              </c:strCache>
            </c:strRef>
          </c:tx>
          <c:spPr>
            <a:ln>
              <a:solidFill>
                <a:srgbClr val="92D050"/>
              </a:solidFill>
            </a:ln>
          </c:spPr>
          <c:marker>
            <c:symbol val="circle"/>
            <c:size val="10"/>
            <c:spPr>
              <a:solidFill>
                <a:schemeClr val="bg1"/>
              </a:solidFill>
              <a:ln>
                <a:solidFill>
                  <a:srgbClr val="92D050"/>
                </a:solidFill>
              </a:ln>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Pt>
            <c:idx val="11"/>
            <c:marker>
              <c:symbol val="circle"/>
              <c:size val="7"/>
            </c:marker>
            <c:bubble3D val="0"/>
          </c:dPt>
          <c:dPt>
            <c:idx val="13"/>
            <c:marker>
              <c:symbol val="circle"/>
              <c:size val="7"/>
            </c:marker>
            <c:bubble3D val="0"/>
          </c:dPt>
          <c:dPt>
            <c:idx val="15"/>
            <c:marker>
              <c:symbol val="circle"/>
              <c:size val="7"/>
            </c:marker>
            <c:bubble3D val="0"/>
          </c:dPt>
          <c:dPt>
            <c:idx val="17"/>
            <c:marker>
              <c:symbol val="circle"/>
              <c:size val="7"/>
            </c:marker>
            <c:bubble3D val="0"/>
          </c:dPt>
          <c:dPt>
            <c:idx val="19"/>
            <c:marker>
              <c:symbol val="circle"/>
              <c:size val="7"/>
            </c:marker>
            <c:bubble3D val="0"/>
          </c:dPt>
          <c:dPt>
            <c:idx val="21"/>
            <c:marker>
              <c:symbol val="circle"/>
              <c:size val="7"/>
            </c:marker>
            <c:bubble3D val="0"/>
          </c:dPt>
          <c:dPt>
            <c:idx val="23"/>
            <c:marker>
              <c:symbol val="circle"/>
              <c:size val="7"/>
            </c:marker>
            <c:bubble3D val="0"/>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Sheet1!$B$6:$Z$6</c:f>
              <c:numCache>
                <c:formatCode>0.00_ </c:formatCode>
                <c:ptCount val="25"/>
                <c:pt idx="0">
                  <c:v>0</c:v>
                </c:pt>
                <c:pt idx="1">
                  <c:v>-1.5929983089639979</c:v>
                </c:pt>
                <c:pt idx="2">
                  <c:v>0.7486961897875597</c:v>
                </c:pt>
                <c:pt idx="3">
                  <c:v>-2.2023127136571485</c:v>
                </c:pt>
                <c:pt idx="4">
                  <c:v>-0.65112671876620931</c:v>
                </c:pt>
                <c:pt idx="5">
                  <c:v>-1.7181316169558278</c:v>
                </c:pt>
                <c:pt idx="6">
                  <c:v>-1.8067533718396998</c:v>
                </c:pt>
                <c:pt idx="7">
                  <c:v>-3.203762175804707</c:v>
                </c:pt>
                <c:pt idx="8">
                  <c:v>-3.2586340619014988</c:v>
                </c:pt>
                <c:pt idx="9">
                  <c:v>-3.192061010598414</c:v>
                </c:pt>
                <c:pt idx="10">
                  <c:v>-3.3069053843699256</c:v>
                </c:pt>
                <c:pt idx="11">
                  <c:v>-3.5843216169659464</c:v>
                </c:pt>
                <c:pt idx="12">
                  <c:v>-3.7998273125980613</c:v>
                </c:pt>
                <c:pt idx="13">
                  <c:v>-4.03</c:v>
                </c:pt>
                <c:pt idx="14">
                  <c:v>-4.1422637334696866</c:v>
                </c:pt>
                <c:pt idx="15">
                  <c:v>-4.3897604043075589</c:v>
                </c:pt>
                <c:pt idx="16">
                  <c:v>-5.0330083850390919</c:v>
                </c:pt>
                <c:pt idx="17">
                  <c:v>-3.9939795483058962</c:v>
                </c:pt>
                <c:pt idx="18">
                  <c:v>-5.5594725797152709</c:v>
                </c:pt>
                <c:pt idx="19">
                  <c:v>-5.3053625933810995</c:v>
                </c:pt>
                <c:pt idx="20">
                  <c:v>-5.7809962566579962</c:v>
                </c:pt>
                <c:pt idx="21">
                  <c:v>-5.6196683428526963</c:v>
                </c:pt>
                <c:pt idx="22">
                  <c:v>-5.267918837158394</c:v>
                </c:pt>
                <c:pt idx="23">
                  <c:v>-4.4116343112656615</c:v>
                </c:pt>
                <c:pt idx="24">
                  <c:v>-4.6560749826460448</c:v>
                </c:pt>
              </c:numCache>
            </c:numRef>
          </c:val>
          <c:smooth val="0"/>
        </c:ser>
        <c:ser>
          <c:idx val="5"/>
          <c:order val="5"/>
          <c:tx>
            <c:strRef>
              <c:f>Sheet1!$A$7</c:f>
              <c:strCache>
                <c:ptCount val="1"/>
                <c:pt idx="0">
                  <c:v>Y2017</c:v>
                </c:pt>
              </c:strCache>
            </c:strRef>
          </c:tx>
          <c:spPr>
            <a:ln w="31750">
              <a:solidFill>
                <a:srgbClr val="FF9933"/>
              </a:solidFill>
            </a:ln>
          </c:spPr>
          <c:marker>
            <c:symbol val="circle"/>
            <c:size val="10"/>
            <c:spPr>
              <a:solidFill>
                <a:schemeClr val="bg1"/>
              </a:solidFill>
              <a:ln>
                <a:solidFill>
                  <a:srgbClr val="FF9933"/>
                </a:solidFill>
              </a:ln>
            </c:spPr>
          </c:marker>
          <c:dPt>
            <c:idx val="1"/>
            <c:marker>
              <c:symbol val="circle"/>
              <c:size val="7"/>
            </c:marker>
            <c:bubble3D val="0"/>
          </c:dPt>
          <c:dPt>
            <c:idx val="3"/>
            <c:marker>
              <c:symbol val="circle"/>
              <c:size val="7"/>
            </c:marker>
            <c:bubble3D val="0"/>
          </c:dPt>
          <c:dPt>
            <c:idx val="5"/>
            <c:marker>
              <c:symbol val="circle"/>
              <c:size val="7"/>
            </c:marker>
            <c:bubble3D val="0"/>
          </c:dPt>
          <c:dLbls>
            <c:dLbl>
              <c:idx val="1"/>
              <c:delete val="1"/>
              <c:extLst>
                <c:ext xmlns:c15="http://schemas.microsoft.com/office/drawing/2012/chart" uri="{CE6537A1-D6FC-4f65-9D91-7224C49458BB}"/>
              </c:extLst>
            </c:dLbl>
            <c:dLbl>
              <c:idx val="3"/>
              <c:delete val="1"/>
              <c:extLst>
                <c:ext xmlns:c15="http://schemas.microsoft.com/office/drawing/2012/chart" uri="{CE6537A1-D6FC-4f65-9D91-7224C49458BB}"/>
              </c:extLst>
            </c:dLbl>
            <c:dLbl>
              <c:idx val="5"/>
              <c:delete val="1"/>
              <c:extLst>
                <c:ext xmlns:c15="http://schemas.microsoft.com/office/drawing/2012/chart" uri="{CE6537A1-D6FC-4f65-9D91-7224C49458BB}"/>
              </c:extLst>
            </c:dLbl>
            <c:spPr>
              <a:noFill/>
              <a:ln>
                <a:noFill/>
              </a:ln>
              <a:effectLst/>
            </c:spPr>
            <c:dLblPos val="t"/>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Sheet1!$B$7:$Z$7</c:f>
              <c:numCache>
                <c:formatCode>0.00_ </c:formatCode>
                <c:ptCount val="25"/>
                <c:pt idx="0">
                  <c:v>0</c:v>
                </c:pt>
                <c:pt idx="1">
                  <c:v>2.0099999999999998</c:v>
                </c:pt>
                <c:pt idx="2">
                  <c:v>2.0099999999999998</c:v>
                </c:pt>
                <c:pt idx="3">
                  <c:v>2.92</c:v>
                </c:pt>
                <c:pt idx="4">
                  <c:v>2.91</c:v>
                </c:pt>
                <c:pt idx="5">
                  <c:v>0.93</c:v>
                </c:pt>
                <c:pt idx="6">
                  <c:v>0.01</c:v>
                </c:pt>
              </c:numCache>
            </c:numRef>
          </c:val>
          <c:smooth val="0"/>
        </c:ser>
        <c:dLbls>
          <c:showLegendKey val="0"/>
          <c:showVal val="0"/>
          <c:showCatName val="0"/>
          <c:showSerName val="0"/>
          <c:showPercent val="0"/>
          <c:showBubbleSize val="0"/>
        </c:dLbls>
        <c:marker val="1"/>
        <c:smooth val="0"/>
        <c:axId val="802208872"/>
        <c:axId val="802219456"/>
      </c:lineChart>
      <c:catAx>
        <c:axId val="802208872"/>
        <c:scaling>
          <c:orientation val="minMax"/>
        </c:scaling>
        <c:delete val="0"/>
        <c:axPos val="b"/>
        <c:majorGridlines>
          <c:spPr>
            <a:ln>
              <a:solidFill>
                <a:schemeClr val="bg1">
                  <a:lumMod val="95000"/>
                </a:schemeClr>
              </a:solidFill>
            </a:ln>
          </c:spPr>
        </c:majorGridlines>
        <c:numFmt formatCode="@" sourceLinked="0"/>
        <c:majorTickMark val="none"/>
        <c:minorTickMark val="none"/>
        <c:tickLblPos val="low"/>
        <c:spPr>
          <a:ln w="25427">
            <a:solidFill>
              <a:srgbClr val="808080"/>
            </a:solidFill>
            <a:prstDash val="solid"/>
          </a:ln>
        </c:spPr>
        <c:txPr>
          <a:bodyPr rot="0" vert="horz"/>
          <a:lstStyle/>
          <a:p>
            <a:pPr>
              <a:defRPr b="0"/>
            </a:pPr>
            <a:endParaRPr lang="zh-CN"/>
          </a:p>
        </c:txPr>
        <c:crossAx val="802219456"/>
        <c:crosses val="autoZero"/>
        <c:auto val="1"/>
        <c:lblAlgn val="ctr"/>
        <c:lblOffset val="100"/>
        <c:tickLblSkip val="1"/>
        <c:tickMarkSkip val="1"/>
        <c:noMultiLvlLbl val="0"/>
      </c:catAx>
      <c:valAx>
        <c:axId val="802219456"/>
        <c:scaling>
          <c:orientation val="minMax"/>
          <c:max val="6"/>
          <c:min val="-8"/>
        </c:scaling>
        <c:delete val="0"/>
        <c:axPos val="l"/>
        <c:majorGridlines>
          <c:spPr>
            <a:ln w="13102">
              <a:solidFill>
                <a:schemeClr val="bg1">
                  <a:lumMod val="95000"/>
                </a:schemeClr>
              </a:solidFill>
              <a:prstDash val="solid"/>
            </a:ln>
          </c:spPr>
        </c:majorGridlines>
        <c:numFmt formatCode="0.0_ " sourceLinked="0"/>
        <c:majorTickMark val="none"/>
        <c:minorTickMark val="none"/>
        <c:tickLblPos val="low"/>
        <c:spPr>
          <a:noFill/>
          <a:ln w="39304">
            <a:noFill/>
            <a:prstDash val="solid"/>
          </a:ln>
        </c:spPr>
        <c:txPr>
          <a:bodyPr rot="0" vert="horz"/>
          <a:lstStyle/>
          <a:p>
            <a:pPr>
              <a:defRPr/>
            </a:pPr>
            <a:endParaRPr lang="zh-CN"/>
          </a:p>
        </c:txPr>
        <c:crossAx val="802208872"/>
        <c:crosses val="autoZero"/>
        <c:crossBetween val="between"/>
        <c:majorUnit val="2"/>
      </c:valAx>
      <c:spPr>
        <a:noFill/>
        <a:ln w="25409">
          <a:noFill/>
        </a:ln>
      </c:spPr>
    </c:plotArea>
    <c:legend>
      <c:legendPos val="t"/>
      <c:layout>
        <c:manualLayout>
          <c:xMode val="edge"/>
          <c:yMode val="edge"/>
          <c:x val="4.5078618865097578E-2"/>
          <c:y val="7.4931168485456792E-2"/>
          <c:w val="0.35709153074699668"/>
          <c:h val="6.5435143932744508E-2"/>
        </c:manualLayout>
      </c:layout>
      <c:overlay val="0"/>
    </c:legend>
    <c:plotVisOnly val="1"/>
    <c:dispBlanksAs val="gap"/>
    <c:showDLblsOverMax val="0"/>
  </c:chart>
  <c:spPr>
    <a:noFill/>
    <a:ln>
      <a:noFill/>
    </a:ln>
  </c:spPr>
  <c:txPr>
    <a:bodyPr/>
    <a:lstStyle/>
    <a:p>
      <a:pPr>
        <a:defRPr sz="800" b="1" i="0" u="none" strike="noStrike" baseline="0">
          <a:solidFill>
            <a:schemeClr val="tx1"/>
          </a:solidFill>
          <a:latin typeface="+mn-lt"/>
          <a:ea typeface="华文细黑" pitchFamily="2" charset="-122"/>
          <a:cs typeface="宋体"/>
        </a:defRPr>
      </a:pPr>
      <a:endParaRPr lang="zh-CN"/>
    </a:p>
  </c:txPr>
  <c:externalData r:id="rId1">
    <c:autoUpdate val="0"/>
  </c:externalData>
  <c:userShapes r:id="rId2"/>
</c:chartSpace>
</file>

<file path=ppt/charts/chart1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14980734190895464"/>
          <c:y val="0.17600750440772603"/>
          <c:w val="0.74036001378393379"/>
          <c:h val="0.64034894171209622"/>
        </c:manualLayout>
      </c:layout>
      <c:barChart>
        <c:barDir val="col"/>
        <c:grouping val="clustered"/>
        <c:varyColors val="0"/>
        <c:ser>
          <c:idx val="0"/>
          <c:order val="0"/>
          <c:tx>
            <c:strRef>
              <c:f>Sheet1!$A$2</c:f>
              <c:strCache>
                <c:ptCount val="1"/>
                <c:pt idx="0">
                  <c:v>2016成交均价</c:v>
                </c:pt>
              </c:strCache>
            </c:strRef>
          </c:tx>
          <c:spPr>
            <a:solidFill>
              <a:srgbClr val="BFBFBF"/>
            </a:solidFill>
            <a:ln>
              <a:solidFill>
                <a:prstClr val="white"/>
              </a:solidFill>
            </a:ln>
            <a:effectLst>
              <a:outerShdw blurRad="40005" dist="20320" dir="5400000" algn="tl" rotWithShape="0">
                <a:prstClr val="black">
                  <a:alpha val="38000"/>
                </a:prstClr>
              </a:outerShdw>
            </a:effectLst>
          </c:spPr>
          <c:invertIfNegative val="0"/>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Sheet1!$B$2:$M$2</c:f>
              <c:numCache>
                <c:formatCode>#,##0_);[Red]\(#,##0\)</c:formatCode>
                <c:ptCount val="12"/>
                <c:pt idx="0">
                  <c:v>57750</c:v>
                </c:pt>
                <c:pt idx="1">
                  <c:v>57750</c:v>
                </c:pt>
                <c:pt idx="2">
                  <c:v>57887.5</c:v>
                </c:pt>
                <c:pt idx="3">
                  <c:v>57887.5</c:v>
                </c:pt>
                <c:pt idx="4">
                  <c:v>57887.5</c:v>
                </c:pt>
                <c:pt idx="5" formatCode="#,##0_ ">
                  <c:v>59660</c:v>
                </c:pt>
                <c:pt idx="6" formatCode="_-* #,##0_-;\-* #,##0_-;_-* &quot;-&quot;_-;_-@_-">
                  <c:v>57930</c:v>
                </c:pt>
                <c:pt idx="7">
                  <c:v>57330</c:v>
                </c:pt>
                <c:pt idx="8">
                  <c:v>57330</c:v>
                </c:pt>
                <c:pt idx="9">
                  <c:v>57210</c:v>
                </c:pt>
                <c:pt idx="10">
                  <c:v>57180</c:v>
                </c:pt>
                <c:pt idx="11">
                  <c:v>58320</c:v>
                </c:pt>
              </c:numCache>
            </c:numRef>
          </c:val>
        </c:ser>
        <c:ser>
          <c:idx val="1"/>
          <c:order val="1"/>
          <c:tx>
            <c:strRef>
              <c:f>Sheet1!$A$3</c:f>
              <c:strCache>
                <c:ptCount val="1"/>
                <c:pt idx="0">
                  <c:v>2017成交均价</c:v>
                </c:pt>
              </c:strCache>
            </c:strRef>
          </c:tx>
          <c:spPr>
            <a:solidFill>
              <a:srgbClr val="275C9D"/>
            </a:solidFill>
            <a:ln>
              <a:solidFill>
                <a:prstClr val="white"/>
              </a:solidFill>
            </a:ln>
            <a:effectLst>
              <a:outerShdw blurRad="40005" dist="20320" dir="5400000" algn="tl" rotWithShape="0">
                <a:prstClr val="black">
                  <a:alpha val="38000"/>
                </a:prstClr>
              </a:outerShdw>
            </a:effectLst>
          </c:spPr>
          <c:invertIfNegative val="0"/>
          <c:dLbls>
            <c:dLbl>
              <c:idx val="0"/>
              <c:layout>
                <c:manualLayout>
                  <c:x val="2.4205746558590866E-3"/>
                  <c:y val="-3.1537450722733243E-2"/>
                </c:manualLayout>
              </c:layout>
              <c:showLegendKey val="0"/>
              <c:showVal val="1"/>
              <c:showCatName val="0"/>
              <c:showSerName val="0"/>
              <c:showPercent val="0"/>
              <c:showBubbleSize val="0"/>
              <c:extLst>
                <c:ext xmlns:c15="http://schemas.microsoft.com/office/drawing/2012/chart" uri="{CE6537A1-D6FC-4f65-9D91-7224C49458BB}"/>
              </c:extLst>
            </c:dLbl>
            <c:dLbl>
              <c:idx val="1"/>
              <c:showLegendKey val="0"/>
              <c:showVal val="1"/>
              <c:showCatName val="0"/>
              <c:showSerName val="0"/>
              <c:showPercent val="0"/>
              <c:showBubbleSize val="0"/>
              <c:extLst>
                <c:ext xmlns:c15="http://schemas.microsoft.com/office/drawing/2012/chart" uri="{CE6537A1-D6FC-4f65-9D91-7224C49458BB}"/>
              </c:extLst>
            </c:dLbl>
            <c:dLbl>
              <c:idx val="2"/>
              <c:showLegendKey val="0"/>
              <c:showVal val="1"/>
              <c:showCatName val="0"/>
              <c:showSerName val="0"/>
              <c:showPercent val="0"/>
              <c:showBubbleSize val="0"/>
              <c:extLst>
                <c:ext xmlns:c15="http://schemas.microsoft.com/office/drawing/2012/chart" uri="{CE6537A1-D6FC-4f65-9D91-7224C49458BB}"/>
              </c:extLst>
            </c:dLbl>
            <c:dLbl>
              <c:idx val="3"/>
              <c:showLegendKey val="0"/>
              <c:showVal val="1"/>
              <c:showCatName val="0"/>
              <c:showSerName val="0"/>
              <c:showPercent val="0"/>
              <c:showBubbleSize val="0"/>
              <c:extLst>
                <c:ext xmlns:c15="http://schemas.microsoft.com/office/drawing/2012/chart" uri="{CE6537A1-D6FC-4f65-9D91-7224C49458BB}"/>
              </c:extLst>
            </c:dLbl>
            <c:dLbl>
              <c:idx val="4"/>
              <c:showLegendKey val="0"/>
              <c:showVal val="1"/>
              <c:showCatName val="0"/>
              <c:showSerName val="0"/>
              <c:showPercent val="0"/>
              <c:showBubbleSize val="0"/>
              <c:extLst>
                <c:ext xmlns:c15="http://schemas.microsoft.com/office/drawing/2012/chart" uri="{CE6537A1-D6FC-4f65-9D91-7224C49458BB}"/>
              </c:extLst>
            </c:dLbl>
            <c:dLbl>
              <c:idx val="5"/>
              <c:showLegendKey val="0"/>
              <c:showVal val="1"/>
              <c:showCatName val="0"/>
              <c:showSerName val="0"/>
              <c:showPercent val="0"/>
              <c:showBubbleSize val="0"/>
              <c:extLst>
                <c:ext xmlns:c15="http://schemas.microsoft.com/office/drawing/2012/chart" uri="{CE6537A1-D6FC-4f65-9D91-7224C49458BB}"/>
              </c:extLst>
            </c:dLbl>
            <c:dLbl>
              <c:idx val="6"/>
              <c:showLegendKey val="0"/>
              <c:showVal val="1"/>
              <c:showCatName val="0"/>
              <c:showSerName val="0"/>
              <c:showPercent val="0"/>
              <c:showBubbleSize val="0"/>
              <c:extLst>
                <c:ext xmlns:c15="http://schemas.microsoft.com/office/drawing/2012/chart" uri="{CE6537A1-D6FC-4f65-9D91-7224C49458BB}"/>
              </c:extLst>
            </c:dLbl>
            <c:dLbl>
              <c:idx val="7"/>
              <c:showLegendKey val="0"/>
              <c:showVal val="1"/>
              <c:showCatName val="0"/>
              <c:showSerName val="0"/>
              <c:showPercent val="0"/>
              <c:showBubbleSize val="0"/>
              <c:extLst>
                <c:ext xmlns:c15="http://schemas.microsoft.com/office/drawing/2012/chart" uri="{CE6537A1-D6FC-4f65-9D91-7224C49458BB}"/>
              </c:extLst>
            </c:dLbl>
            <c:dLbl>
              <c:idx val="8"/>
              <c:showLegendKey val="0"/>
              <c:showVal val="1"/>
              <c:showCatName val="0"/>
              <c:showSerName val="0"/>
              <c:showPercent val="0"/>
              <c:showBubbleSize val="0"/>
              <c:extLst>
                <c:ext xmlns:c15="http://schemas.microsoft.com/office/drawing/2012/chart" uri="{CE6537A1-D6FC-4f65-9D91-7224C49458BB}"/>
              </c:extLst>
            </c:dLbl>
            <c:dLbl>
              <c:idx val="9"/>
              <c:showLegendKey val="0"/>
              <c:showVal val="1"/>
              <c:showCatName val="0"/>
              <c:showSerName val="0"/>
              <c:showPercent val="0"/>
              <c:showBubbleSize val="0"/>
              <c:extLst>
                <c:ext xmlns:c15="http://schemas.microsoft.com/office/drawing/2012/chart" uri="{CE6537A1-D6FC-4f65-9D91-7224C49458BB}"/>
              </c:extLst>
            </c:dLbl>
            <c:dLbl>
              <c:idx val="10"/>
              <c:showLegendKey val="0"/>
              <c:showVal val="1"/>
              <c:showCatName val="0"/>
              <c:showSerName val="0"/>
              <c:showPercent val="0"/>
              <c:showBubbleSize val="0"/>
              <c:extLst>
                <c:ext xmlns:c15="http://schemas.microsoft.com/office/drawing/2012/chart" uri="{CE6537A1-D6FC-4f65-9D91-7224C49458BB}"/>
              </c:extLst>
            </c:dLbl>
            <c:dLbl>
              <c:idx val="11"/>
              <c:layout>
                <c:manualLayout>
                  <c:x val="-1.6944022591013609E-2"/>
                  <c:y val="-6.30749014454665E-2"/>
                </c:manualLayout>
              </c:layout>
              <c:dLblPos val="outEnd"/>
              <c:showLegendKey val="0"/>
              <c:showVal val="1"/>
              <c:showCatName val="0"/>
              <c:showSerName val="0"/>
              <c:showPercent val="0"/>
              <c:showBubbleSize val="0"/>
              <c:extLst>
                <c:ext xmlns:c15="http://schemas.microsoft.com/office/drawing/2012/chart" uri="{CE6537A1-D6FC-4f65-9D91-7224C49458BB}"/>
              </c:extLst>
            </c:dLbl>
            <c:spPr>
              <a:noFill/>
              <a:ln>
                <a:noFill/>
              </a:ln>
              <a:effectLst/>
            </c:sp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Sheet1!$B$3:$M$3</c:f>
              <c:numCache>
                <c:formatCode>#,##0_);[Red]\(#,##0\)</c:formatCode>
                <c:ptCount val="12"/>
                <c:pt idx="0">
                  <c:v>59270</c:v>
                </c:pt>
                <c:pt idx="1">
                  <c:v>59020</c:v>
                </c:pt>
                <c:pt idx="2">
                  <c:v>58020</c:v>
                </c:pt>
              </c:numCache>
            </c:numRef>
          </c:val>
        </c:ser>
        <c:dLbls>
          <c:showLegendKey val="0"/>
          <c:showVal val="0"/>
          <c:showCatName val="0"/>
          <c:showSerName val="0"/>
          <c:showPercent val="0"/>
          <c:showBubbleSize val="0"/>
        </c:dLbls>
        <c:gapWidth val="100"/>
        <c:axId val="802170064"/>
        <c:axId val="802213184"/>
      </c:barChart>
      <c:lineChart>
        <c:grouping val="standard"/>
        <c:varyColors val="0"/>
        <c:ser>
          <c:idx val="2"/>
          <c:order val="2"/>
          <c:tx>
            <c:strRef>
              <c:f>Sheet1!$A$4</c:f>
              <c:strCache>
                <c:ptCount val="1"/>
                <c:pt idx="0">
                  <c:v>利润率</c:v>
                </c:pt>
              </c:strCache>
            </c:strRef>
          </c:tx>
          <c:spPr>
            <a:ln>
              <a:solidFill>
                <a:srgbClr val="FF5C00"/>
              </a:solidFill>
              <a:prstDash val="sysDash"/>
            </a:ln>
          </c:spPr>
          <c:marker>
            <c:symbol val="circle"/>
            <c:size val="5"/>
            <c:spPr>
              <a:solidFill>
                <a:prstClr val="white"/>
              </a:solidFill>
              <a:ln>
                <a:solidFill>
                  <a:srgbClr val="FF5C00"/>
                </a:solidFill>
              </a:ln>
            </c:spPr>
          </c:marker>
          <c:dLbls>
            <c:dLbl>
              <c:idx val="0"/>
              <c:showLegendKey val="0"/>
              <c:showVal val="1"/>
              <c:showCatName val="0"/>
              <c:showSerName val="0"/>
              <c:showPercent val="0"/>
              <c:showBubbleSize val="0"/>
              <c:extLst>
                <c:ext xmlns:c15="http://schemas.microsoft.com/office/drawing/2012/chart" uri="{CE6537A1-D6FC-4f65-9D91-7224C49458BB}"/>
              </c:extLst>
            </c:dLbl>
            <c:dLbl>
              <c:idx val="1"/>
              <c:showLegendKey val="0"/>
              <c:showVal val="1"/>
              <c:showCatName val="0"/>
              <c:showSerName val="0"/>
              <c:showPercent val="0"/>
              <c:showBubbleSize val="0"/>
              <c:extLst>
                <c:ext xmlns:c15="http://schemas.microsoft.com/office/drawing/2012/chart" uri="{CE6537A1-D6FC-4f65-9D91-7224C49458BB}"/>
              </c:extLst>
            </c:dLbl>
            <c:dLbl>
              <c:idx val="2"/>
              <c:showLegendKey val="0"/>
              <c:showVal val="1"/>
              <c:showCatName val="0"/>
              <c:showSerName val="0"/>
              <c:showPercent val="0"/>
              <c:showBubbleSize val="0"/>
              <c:extLst>
                <c:ext xmlns:c15="http://schemas.microsoft.com/office/drawing/2012/chart" uri="{CE6537A1-D6FC-4f65-9D91-7224C49458BB}"/>
              </c:extLst>
            </c:dLbl>
            <c:dLbl>
              <c:idx val="3"/>
              <c:showLegendKey val="0"/>
              <c:showVal val="1"/>
              <c:showCatName val="0"/>
              <c:showSerName val="0"/>
              <c:showPercent val="0"/>
              <c:showBubbleSize val="0"/>
              <c:extLst>
                <c:ext xmlns:c15="http://schemas.microsoft.com/office/drawing/2012/chart" uri="{CE6537A1-D6FC-4f65-9D91-7224C49458BB}"/>
              </c:extLst>
            </c:dLbl>
            <c:dLbl>
              <c:idx val="4"/>
              <c:showLegendKey val="0"/>
              <c:showVal val="1"/>
              <c:showCatName val="0"/>
              <c:showSerName val="0"/>
              <c:showPercent val="0"/>
              <c:showBubbleSize val="0"/>
              <c:extLst>
                <c:ext xmlns:c15="http://schemas.microsoft.com/office/drawing/2012/chart" uri="{CE6537A1-D6FC-4f65-9D91-7224C49458BB}"/>
              </c:extLst>
            </c:dLbl>
            <c:dLbl>
              <c:idx val="5"/>
              <c:showLegendKey val="0"/>
              <c:showVal val="1"/>
              <c:showCatName val="0"/>
              <c:showSerName val="0"/>
              <c:showPercent val="0"/>
              <c:showBubbleSize val="0"/>
              <c:extLst>
                <c:ext xmlns:c15="http://schemas.microsoft.com/office/drawing/2012/chart" uri="{CE6537A1-D6FC-4f65-9D91-7224C49458BB}"/>
              </c:extLst>
            </c:dLbl>
            <c:dLbl>
              <c:idx val="6"/>
              <c:showLegendKey val="0"/>
              <c:showVal val="1"/>
              <c:showCatName val="0"/>
              <c:showSerName val="0"/>
              <c:showPercent val="0"/>
              <c:showBubbleSize val="0"/>
              <c:extLst>
                <c:ext xmlns:c15="http://schemas.microsoft.com/office/drawing/2012/chart" uri="{CE6537A1-D6FC-4f65-9D91-7224C49458BB}"/>
              </c:extLst>
            </c:dLbl>
            <c:dLbl>
              <c:idx val="7"/>
              <c:showLegendKey val="0"/>
              <c:showVal val="1"/>
              <c:showCatName val="0"/>
              <c:showSerName val="0"/>
              <c:showPercent val="0"/>
              <c:showBubbleSize val="0"/>
              <c:extLst>
                <c:ext xmlns:c15="http://schemas.microsoft.com/office/drawing/2012/chart" uri="{CE6537A1-D6FC-4f65-9D91-7224C49458BB}"/>
              </c:extLst>
            </c:dLbl>
            <c:dLbl>
              <c:idx val="8"/>
              <c:showLegendKey val="0"/>
              <c:showVal val="1"/>
              <c:showCatName val="0"/>
              <c:showSerName val="0"/>
              <c:showPercent val="0"/>
              <c:showBubbleSize val="0"/>
              <c:extLst>
                <c:ext xmlns:c15="http://schemas.microsoft.com/office/drawing/2012/chart" uri="{CE6537A1-D6FC-4f65-9D91-7224C49458BB}"/>
              </c:extLst>
            </c:dLbl>
            <c:dLbl>
              <c:idx val="9"/>
              <c:showLegendKey val="0"/>
              <c:showVal val="1"/>
              <c:showCatName val="0"/>
              <c:showSerName val="0"/>
              <c:showPercent val="0"/>
              <c:showBubbleSize val="0"/>
              <c:extLst>
                <c:ext xmlns:c15="http://schemas.microsoft.com/office/drawing/2012/chart" uri="{CE6537A1-D6FC-4f65-9D91-7224C49458BB}"/>
              </c:extLst>
            </c:dLbl>
            <c:dLbl>
              <c:idx val="10"/>
              <c:showLegendKey val="0"/>
              <c:showVal val="1"/>
              <c:showCatName val="0"/>
              <c:showSerName val="0"/>
              <c:showPercent val="0"/>
              <c:showBubbleSize val="0"/>
              <c:extLst>
                <c:ext xmlns:c15="http://schemas.microsoft.com/office/drawing/2012/chart" uri="{CE6537A1-D6FC-4f65-9D91-7224C49458BB}"/>
              </c:extLst>
            </c:dLbl>
            <c:dLbl>
              <c:idx val="11"/>
              <c:layout>
                <c:manualLayout>
                  <c:x val="-5.0578002732390409E-2"/>
                  <c:y val="8.5413929040735845E-2"/>
                </c:manualLayout>
              </c:layout>
              <c:dLblPos val="r"/>
              <c:showLegendKey val="0"/>
              <c:showVal val="1"/>
              <c:showCatName val="0"/>
              <c:showSerName val="0"/>
              <c:showPercent val="0"/>
              <c:showBubbleSize val="0"/>
              <c:extLst>
                <c:ext xmlns:c15="http://schemas.microsoft.com/office/drawing/2012/chart" uri="{CE6537A1-D6FC-4f65-9D91-7224C49458BB}"/>
              </c:extLst>
            </c:dLbl>
            <c:spPr>
              <a:noFill/>
              <a:ln>
                <a:noFill/>
              </a:ln>
              <a:effectLst/>
            </c:spPr>
            <c:dLblPos val="t"/>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Sheet1!$B$4:$M$4</c:f>
              <c:numCache>
                <c:formatCode>0.0%</c:formatCode>
                <c:ptCount val="12"/>
                <c:pt idx="0">
                  <c:v>5.3999999999999999E-2</c:v>
                </c:pt>
                <c:pt idx="1">
                  <c:v>6.6000000000000003E-2</c:v>
                </c:pt>
                <c:pt idx="2">
                  <c:v>4.1000000000000002E-2</c:v>
                </c:pt>
              </c:numCache>
            </c:numRef>
          </c:val>
          <c:smooth val="0"/>
        </c:ser>
        <c:dLbls>
          <c:showLegendKey val="0"/>
          <c:showVal val="0"/>
          <c:showCatName val="0"/>
          <c:showSerName val="0"/>
          <c:showPercent val="0"/>
          <c:showBubbleSize val="0"/>
        </c:dLbls>
        <c:marker val="1"/>
        <c:smooth val="0"/>
        <c:axId val="802213968"/>
        <c:axId val="802223376"/>
      </c:lineChart>
      <c:catAx>
        <c:axId val="802170064"/>
        <c:scaling>
          <c:orientation val="minMax"/>
        </c:scaling>
        <c:delete val="0"/>
        <c:axPos val="b"/>
        <c:numFmt formatCode="General" sourceLinked="1"/>
        <c:majorTickMark val="out"/>
        <c:minorTickMark val="none"/>
        <c:tickLblPos val="nextTo"/>
        <c:txPr>
          <a:bodyPr/>
          <a:lstStyle/>
          <a:p>
            <a:pPr>
              <a:defRPr>
                <a:latin typeface="+mn-lt"/>
              </a:defRPr>
            </a:pPr>
            <a:endParaRPr lang="zh-CN"/>
          </a:p>
        </c:txPr>
        <c:crossAx val="802213184"/>
        <c:crosses val="autoZero"/>
        <c:auto val="1"/>
        <c:lblAlgn val="ctr"/>
        <c:lblOffset val="100"/>
        <c:noMultiLvlLbl val="0"/>
      </c:catAx>
      <c:valAx>
        <c:axId val="802213184"/>
        <c:scaling>
          <c:orientation val="minMax"/>
          <c:max val="67000"/>
          <c:min val="45000"/>
        </c:scaling>
        <c:delete val="0"/>
        <c:axPos val="l"/>
        <c:numFmt formatCode="0_);[Red]\(0\)" sourceLinked="0"/>
        <c:majorTickMark val="out"/>
        <c:minorTickMark val="none"/>
        <c:tickLblPos val="nextTo"/>
        <c:txPr>
          <a:bodyPr/>
          <a:lstStyle/>
          <a:p>
            <a:pPr>
              <a:defRPr>
                <a:latin typeface="+mn-lt"/>
              </a:defRPr>
            </a:pPr>
            <a:endParaRPr lang="zh-CN"/>
          </a:p>
        </c:txPr>
        <c:crossAx val="802170064"/>
        <c:crosses val="autoZero"/>
        <c:crossBetween val="between"/>
        <c:majorUnit val="4000"/>
      </c:valAx>
      <c:catAx>
        <c:axId val="802213968"/>
        <c:scaling>
          <c:orientation val="minMax"/>
        </c:scaling>
        <c:delete val="1"/>
        <c:axPos val="b"/>
        <c:numFmt formatCode="General" sourceLinked="1"/>
        <c:majorTickMark val="out"/>
        <c:minorTickMark val="none"/>
        <c:tickLblPos val="none"/>
        <c:crossAx val="802223376"/>
        <c:crosses val="autoZero"/>
        <c:auto val="1"/>
        <c:lblAlgn val="ctr"/>
        <c:lblOffset val="100"/>
        <c:noMultiLvlLbl val="0"/>
      </c:catAx>
      <c:valAx>
        <c:axId val="802223376"/>
        <c:scaling>
          <c:orientation val="minMax"/>
          <c:max val="0.13"/>
          <c:min val="0"/>
        </c:scaling>
        <c:delete val="0"/>
        <c:axPos val="r"/>
        <c:numFmt formatCode="0.0%" sourceLinked="0"/>
        <c:majorTickMark val="out"/>
        <c:minorTickMark val="none"/>
        <c:tickLblPos val="nextTo"/>
        <c:txPr>
          <a:bodyPr/>
          <a:lstStyle/>
          <a:p>
            <a:pPr>
              <a:defRPr>
                <a:latin typeface="+mn-lt"/>
              </a:defRPr>
            </a:pPr>
            <a:endParaRPr lang="zh-CN"/>
          </a:p>
        </c:txPr>
        <c:crossAx val="802213968"/>
        <c:crosses val="max"/>
        <c:crossBetween val="between"/>
        <c:majorUnit val="4.0000000000000022E-2"/>
      </c:valAx>
      <c:spPr>
        <a:noFill/>
        <a:ln w="25400">
          <a:noFill/>
        </a:ln>
      </c:spPr>
    </c:plotArea>
    <c:legend>
      <c:legendPos val="t"/>
      <c:layout>
        <c:manualLayout>
          <c:xMode val="edge"/>
          <c:yMode val="edge"/>
          <c:x val="0.14740328648203055"/>
          <c:y val="1.6132432264864814E-3"/>
          <c:w val="0.74538642645415965"/>
          <c:h val="0.11709127029292229"/>
        </c:manualLayout>
      </c:layout>
      <c:overlay val="0"/>
      <c:txPr>
        <a:bodyPr/>
        <a:lstStyle/>
        <a:p>
          <a:pPr>
            <a:defRPr sz="1200">
              <a:latin typeface="+mn-lt"/>
              <a:ea typeface="华文细黑" pitchFamily="2" charset="-122"/>
            </a:defRPr>
          </a:pPr>
          <a:endParaRPr lang="zh-CN"/>
        </a:p>
      </c:txPr>
    </c:legend>
    <c:plotVisOnly val="1"/>
    <c:dispBlanksAs val="gap"/>
    <c:showDLblsOverMax val="0"/>
  </c:chart>
  <c:txPr>
    <a:bodyPr/>
    <a:lstStyle/>
    <a:p>
      <a:pPr>
        <a:defRPr sz="1000"/>
      </a:pPr>
      <a:endParaRPr lang="zh-CN"/>
    </a:p>
  </c:txPr>
  <c:externalData r:id="rId1">
    <c:autoUpdate val="0"/>
  </c:externalData>
</c:chartSpace>
</file>

<file path=ppt/charts/chart15.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14980734190895464"/>
          <c:y val="0.17600750440772589"/>
          <c:w val="0.74036001378393379"/>
          <c:h val="0.64034894171209622"/>
        </c:manualLayout>
      </c:layout>
      <c:barChart>
        <c:barDir val="col"/>
        <c:grouping val="clustered"/>
        <c:varyColors val="0"/>
        <c:ser>
          <c:idx val="0"/>
          <c:order val="0"/>
          <c:tx>
            <c:strRef>
              <c:f>Sheet1!$A$2</c:f>
              <c:strCache>
                <c:ptCount val="1"/>
                <c:pt idx="0">
                  <c:v>2016成交均价</c:v>
                </c:pt>
              </c:strCache>
            </c:strRef>
          </c:tx>
          <c:spPr>
            <a:solidFill>
              <a:srgbClr val="BFBFBF"/>
            </a:solidFill>
            <a:ln>
              <a:solidFill>
                <a:prstClr val="white"/>
              </a:solidFill>
            </a:ln>
            <a:effectLst>
              <a:outerShdw blurRad="40005" dist="20320" dir="5400000" algn="tl" rotWithShape="0">
                <a:prstClr val="black">
                  <a:alpha val="38000"/>
                </a:prstClr>
              </a:outerShdw>
            </a:effectLst>
          </c:spPr>
          <c:invertIfNegative val="0"/>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Sheet1!$B$2:$M$2</c:f>
              <c:numCache>
                <c:formatCode>#,##0_);\(#,##0\)</c:formatCode>
                <c:ptCount val="12"/>
                <c:pt idx="0" formatCode="#,##0_ ">
                  <c:v>93483.333333333328</c:v>
                </c:pt>
                <c:pt idx="1">
                  <c:v>87730.769230769234</c:v>
                </c:pt>
                <c:pt idx="2">
                  <c:v>85907.692307692312</c:v>
                </c:pt>
                <c:pt idx="3" formatCode="_ * #,##0_ ;_ * \-#,##0_ ;_ * &quot;-&quot;??_ ;_ @_ ">
                  <c:v>89850</c:v>
                </c:pt>
                <c:pt idx="4" formatCode="_ * #,##0_ ;_ * \-#,##0_ ;_ * &quot;-&quot;??_ ;_ @_ ">
                  <c:v>89116.666666666672</c:v>
                </c:pt>
                <c:pt idx="5" formatCode="#,##0_ ">
                  <c:v>88758.333333333328</c:v>
                </c:pt>
                <c:pt idx="6" formatCode="#,##0_ ">
                  <c:v>88700</c:v>
                </c:pt>
                <c:pt idx="7" formatCode="#,##0_ ">
                  <c:v>88383.333333333328</c:v>
                </c:pt>
                <c:pt idx="8" formatCode="#,##0_ ">
                  <c:v>89100</c:v>
                </c:pt>
                <c:pt idx="9" formatCode="#,##0_ ">
                  <c:v>89033.333333333328</c:v>
                </c:pt>
                <c:pt idx="10" formatCode="#,##0_ ">
                  <c:v>89380</c:v>
                </c:pt>
                <c:pt idx="11" formatCode="#,##0_ ">
                  <c:v>91996.666666666672</c:v>
                </c:pt>
              </c:numCache>
            </c:numRef>
          </c:val>
        </c:ser>
        <c:ser>
          <c:idx val="1"/>
          <c:order val="1"/>
          <c:tx>
            <c:strRef>
              <c:f>Sheet1!$A$3</c:f>
              <c:strCache>
                <c:ptCount val="1"/>
                <c:pt idx="0">
                  <c:v>2017成交均价</c:v>
                </c:pt>
              </c:strCache>
            </c:strRef>
          </c:tx>
          <c:spPr>
            <a:solidFill>
              <a:srgbClr val="275C9D"/>
            </a:solidFill>
            <a:ln>
              <a:solidFill>
                <a:prstClr val="white"/>
              </a:solidFill>
            </a:ln>
            <a:effectLst>
              <a:outerShdw blurRad="40005" dist="20320" dir="5400000" algn="tl" rotWithShape="0">
                <a:prstClr val="black">
                  <a:alpha val="38000"/>
                </a:prstClr>
              </a:outerShdw>
            </a:effectLst>
          </c:spPr>
          <c:invertIfNegative val="0"/>
          <c:dLbls>
            <c:dLbl>
              <c:idx val="1"/>
              <c:layout>
                <c:manualLayout>
                  <c:x val="4.8411493117181291E-3"/>
                  <c:y val="-4.7306176084099871E-2"/>
                </c:manualLayout>
              </c:layout>
              <c:dLblPos val="outEnd"/>
              <c:showLegendKey val="0"/>
              <c:showVal val="1"/>
              <c:showCatName val="0"/>
              <c:showSerName val="0"/>
              <c:showPercent val="0"/>
              <c:showBubbleSize val="0"/>
              <c:extLst>
                <c:ext xmlns:c15="http://schemas.microsoft.com/office/drawing/2012/chart" uri="{CE6537A1-D6FC-4f65-9D91-7224C49458BB}"/>
              </c:extLst>
            </c:dLbl>
            <c:spPr>
              <a:noFill/>
              <a:ln>
                <a:noFill/>
              </a:ln>
              <a:effectLst/>
            </c:sp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Sheet1!$B$3:$M$3</c:f>
              <c:numCache>
                <c:formatCode>#,##0_);\(#,##0\)</c:formatCode>
                <c:ptCount val="12"/>
                <c:pt idx="0" formatCode="#,##0_ ">
                  <c:v>90630</c:v>
                </c:pt>
                <c:pt idx="1">
                  <c:v>91830</c:v>
                </c:pt>
                <c:pt idx="2">
                  <c:v>91213</c:v>
                </c:pt>
              </c:numCache>
            </c:numRef>
          </c:val>
        </c:ser>
        <c:dLbls>
          <c:showLegendKey val="0"/>
          <c:showVal val="0"/>
          <c:showCatName val="0"/>
          <c:showSerName val="0"/>
          <c:showPercent val="0"/>
          <c:showBubbleSize val="0"/>
        </c:dLbls>
        <c:gapWidth val="100"/>
        <c:axId val="802215144"/>
        <c:axId val="802215536"/>
      </c:barChart>
      <c:lineChart>
        <c:grouping val="standard"/>
        <c:varyColors val="0"/>
        <c:ser>
          <c:idx val="2"/>
          <c:order val="2"/>
          <c:tx>
            <c:strRef>
              <c:f>Sheet1!$A$4</c:f>
              <c:strCache>
                <c:ptCount val="1"/>
                <c:pt idx="0">
                  <c:v>利润率</c:v>
                </c:pt>
              </c:strCache>
            </c:strRef>
          </c:tx>
          <c:spPr>
            <a:ln>
              <a:solidFill>
                <a:srgbClr val="FF5C00"/>
              </a:solidFill>
              <a:prstDash val="sysDash"/>
            </a:ln>
          </c:spPr>
          <c:marker>
            <c:symbol val="circle"/>
            <c:size val="5"/>
            <c:spPr>
              <a:solidFill>
                <a:prstClr val="white"/>
              </a:solidFill>
              <a:ln>
                <a:solidFill>
                  <a:srgbClr val="FF5C00"/>
                </a:solidFill>
              </a:ln>
            </c:spPr>
          </c:marker>
          <c:dLbls>
            <c:spPr>
              <a:noFill/>
              <a:ln>
                <a:noFill/>
              </a:ln>
              <a:effectLst/>
            </c:spPr>
            <c:dLblPos val="t"/>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Sheet1!$B$4:$M$4</c:f>
              <c:numCache>
                <c:formatCode>0.0%</c:formatCode>
                <c:ptCount val="12"/>
                <c:pt idx="0">
                  <c:v>1.0999999999999999E-2</c:v>
                </c:pt>
                <c:pt idx="1">
                  <c:v>1.7999999999999999E-2</c:v>
                </c:pt>
                <c:pt idx="2">
                  <c:v>1.4E-2</c:v>
                </c:pt>
              </c:numCache>
            </c:numRef>
          </c:val>
          <c:smooth val="0"/>
        </c:ser>
        <c:dLbls>
          <c:showLegendKey val="0"/>
          <c:showVal val="0"/>
          <c:showCatName val="0"/>
          <c:showSerName val="0"/>
          <c:showPercent val="0"/>
          <c:showBubbleSize val="0"/>
        </c:dLbls>
        <c:marker val="1"/>
        <c:smooth val="0"/>
        <c:axId val="802216320"/>
        <c:axId val="802215928"/>
      </c:lineChart>
      <c:catAx>
        <c:axId val="802215144"/>
        <c:scaling>
          <c:orientation val="minMax"/>
        </c:scaling>
        <c:delete val="0"/>
        <c:axPos val="b"/>
        <c:numFmt formatCode="General" sourceLinked="1"/>
        <c:majorTickMark val="out"/>
        <c:minorTickMark val="none"/>
        <c:tickLblPos val="nextTo"/>
        <c:txPr>
          <a:bodyPr/>
          <a:lstStyle/>
          <a:p>
            <a:pPr>
              <a:defRPr>
                <a:latin typeface="+mn-lt"/>
              </a:defRPr>
            </a:pPr>
            <a:endParaRPr lang="zh-CN"/>
          </a:p>
        </c:txPr>
        <c:crossAx val="802215536"/>
        <c:crosses val="autoZero"/>
        <c:auto val="1"/>
        <c:lblAlgn val="ctr"/>
        <c:lblOffset val="100"/>
        <c:noMultiLvlLbl val="0"/>
      </c:catAx>
      <c:valAx>
        <c:axId val="802215536"/>
        <c:scaling>
          <c:orientation val="minMax"/>
          <c:max val="100000"/>
          <c:min val="80000"/>
        </c:scaling>
        <c:delete val="0"/>
        <c:axPos val="l"/>
        <c:numFmt formatCode="0_);[Red]\(0\)" sourceLinked="0"/>
        <c:majorTickMark val="out"/>
        <c:minorTickMark val="none"/>
        <c:tickLblPos val="nextTo"/>
        <c:txPr>
          <a:bodyPr/>
          <a:lstStyle/>
          <a:p>
            <a:pPr>
              <a:defRPr>
                <a:latin typeface="+mn-lt"/>
              </a:defRPr>
            </a:pPr>
            <a:endParaRPr lang="zh-CN"/>
          </a:p>
        </c:txPr>
        <c:crossAx val="802215144"/>
        <c:crosses val="autoZero"/>
        <c:crossBetween val="between"/>
        <c:majorUnit val="5000"/>
      </c:valAx>
      <c:catAx>
        <c:axId val="802216320"/>
        <c:scaling>
          <c:orientation val="minMax"/>
        </c:scaling>
        <c:delete val="1"/>
        <c:axPos val="b"/>
        <c:numFmt formatCode="General" sourceLinked="1"/>
        <c:majorTickMark val="out"/>
        <c:minorTickMark val="none"/>
        <c:tickLblPos val="none"/>
        <c:crossAx val="802215928"/>
        <c:crosses val="autoZero"/>
        <c:auto val="1"/>
        <c:lblAlgn val="ctr"/>
        <c:lblOffset val="100"/>
        <c:noMultiLvlLbl val="0"/>
      </c:catAx>
      <c:valAx>
        <c:axId val="802215928"/>
        <c:scaling>
          <c:orientation val="minMax"/>
          <c:max val="0.1"/>
          <c:min val="0"/>
        </c:scaling>
        <c:delete val="0"/>
        <c:axPos val="r"/>
        <c:numFmt formatCode="0.0%" sourceLinked="0"/>
        <c:majorTickMark val="out"/>
        <c:minorTickMark val="none"/>
        <c:tickLblPos val="nextTo"/>
        <c:crossAx val="802216320"/>
        <c:crosses val="max"/>
        <c:crossBetween val="between"/>
        <c:majorUnit val="2.0000000000000011E-2"/>
      </c:valAx>
      <c:spPr>
        <a:noFill/>
        <a:ln w="25399">
          <a:noFill/>
        </a:ln>
      </c:spPr>
    </c:plotArea>
    <c:legend>
      <c:legendPos val="t"/>
      <c:layout>
        <c:manualLayout>
          <c:xMode val="edge"/>
          <c:yMode val="edge"/>
          <c:x val="0.14792524858397449"/>
          <c:y val="0"/>
          <c:w val="0.74171934751981661"/>
          <c:h val="0.11183502850579946"/>
        </c:manualLayout>
      </c:layout>
      <c:overlay val="0"/>
      <c:txPr>
        <a:bodyPr/>
        <a:lstStyle/>
        <a:p>
          <a:pPr>
            <a:defRPr sz="1200">
              <a:latin typeface="+mn-lt"/>
              <a:ea typeface="华文细黑" pitchFamily="2" charset="-122"/>
            </a:defRPr>
          </a:pPr>
          <a:endParaRPr lang="zh-CN"/>
        </a:p>
      </c:txPr>
    </c:legend>
    <c:plotVisOnly val="1"/>
    <c:dispBlanksAs val="gap"/>
    <c:showDLblsOverMax val="0"/>
  </c:chart>
  <c:txPr>
    <a:bodyPr/>
    <a:lstStyle/>
    <a:p>
      <a:pPr>
        <a:defRPr sz="1000"/>
      </a:pPr>
      <a:endParaRPr lang="zh-CN"/>
    </a:p>
  </c:txPr>
  <c:externalData r:id="rId1">
    <c:autoUpdate val="0"/>
  </c:externalData>
</c:chartSpace>
</file>

<file path=ppt/charts/chart16.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14973511846051371"/>
          <c:y val="0.17600750440772606"/>
          <c:w val="0.74150897185556208"/>
          <c:h val="0.64034894171209622"/>
        </c:manualLayout>
      </c:layout>
      <c:barChart>
        <c:barDir val="col"/>
        <c:grouping val="clustered"/>
        <c:varyColors val="0"/>
        <c:ser>
          <c:idx val="0"/>
          <c:order val="0"/>
          <c:tx>
            <c:strRef>
              <c:f>Sheet1!$A$2</c:f>
              <c:strCache>
                <c:ptCount val="1"/>
                <c:pt idx="0">
                  <c:v>2016成交均价</c:v>
                </c:pt>
              </c:strCache>
            </c:strRef>
          </c:tx>
          <c:spPr>
            <a:solidFill>
              <a:srgbClr val="BFBFBF"/>
            </a:solidFill>
            <a:ln>
              <a:solidFill>
                <a:prstClr val="white"/>
              </a:solidFill>
            </a:ln>
            <a:effectLst>
              <a:outerShdw blurRad="40005" dist="20320" dir="5400000" algn="tl" rotWithShape="0">
                <a:prstClr val="black">
                  <a:alpha val="38000"/>
                </a:prstClr>
              </a:outerShdw>
            </a:effectLst>
          </c:spPr>
          <c:invertIfNegative val="0"/>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Sheet1!$B$2:$M$2</c:f>
              <c:numCache>
                <c:formatCode>#,##0_ </c:formatCode>
                <c:ptCount val="12"/>
                <c:pt idx="0">
                  <c:v>74022.222222222219</c:v>
                </c:pt>
                <c:pt idx="1">
                  <c:v>74172.222222222219</c:v>
                </c:pt>
                <c:pt idx="2">
                  <c:v>74022.222222222219</c:v>
                </c:pt>
                <c:pt idx="3">
                  <c:v>73553.333333333328</c:v>
                </c:pt>
                <c:pt idx="4">
                  <c:v>73453.333333333328</c:v>
                </c:pt>
                <c:pt idx="5">
                  <c:v>72714.444444444438</c:v>
                </c:pt>
                <c:pt idx="6">
                  <c:v>71824.444444444438</c:v>
                </c:pt>
                <c:pt idx="7">
                  <c:v>71166.666666666672</c:v>
                </c:pt>
                <c:pt idx="8">
                  <c:v>71111.111111111109</c:v>
                </c:pt>
                <c:pt idx="9">
                  <c:v>71033.333333333328</c:v>
                </c:pt>
                <c:pt idx="10">
                  <c:v>67914.28571428571</c:v>
                </c:pt>
                <c:pt idx="11">
                  <c:v>71644.444444444394</c:v>
                </c:pt>
              </c:numCache>
            </c:numRef>
          </c:val>
        </c:ser>
        <c:ser>
          <c:idx val="1"/>
          <c:order val="1"/>
          <c:tx>
            <c:strRef>
              <c:f>Sheet1!$A$3</c:f>
              <c:strCache>
                <c:ptCount val="1"/>
                <c:pt idx="0">
                  <c:v>2017成交均价</c:v>
                </c:pt>
              </c:strCache>
            </c:strRef>
          </c:tx>
          <c:spPr>
            <a:solidFill>
              <a:srgbClr val="275C9D"/>
            </a:solidFill>
            <a:ln>
              <a:solidFill>
                <a:prstClr val="white"/>
              </a:solidFill>
            </a:ln>
            <a:effectLst>
              <a:outerShdw blurRad="40005" dist="20320" dir="5400000" algn="tl" rotWithShape="0">
                <a:prstClr val="black">
                  <a:alpha val="38000"/>
                </a:prstClr>
              </a:outerShdw>
            </a:effectLst>
          </c:spPr>
          <c:invertIfNegative val="0"/>
          <c:dLbls>
            <c:dLbl>
              <c:idx val="11"/>
              <c:layout>
                <c:manualLayout>
                  <c:x val="-1.9364608319348321E-2"/>
                  <c:y val="-7.3587385019710905E-2"/>
                </c:manualLayout>
              </c:layout>
              <c:showLegendKey val="0"/>
              <c:showVal val="1"/>
              <c:showCatName val="0"/>
              <c:showSerName val="0"/>
              <c:showPercent val="0"/>
              <c:showBubbleSize val="0"/>
              <c:extLst>
                <c:ext xmlns:c15="http://schemas.microsoft.com/office/drawing/2012/chart" uri="{CE6537A1-D6FC-4f65-9D91-7224C49458BB}"/>
              </c:extLst>
            </c:dLbl>
            <c:spPr>
              <a:noFill/>
              <a:ln>
                <a:noFill/>
              </a:ln>
              <a:effectLst/>
            </c:spPr>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Sheet1!$B$3:$M$3</c:f>
              <c:numCache>
                <c:formatCode>#,##0_ </c:formatCode>
                <c:ptCount val="12"/>
                <c:pt idx="0">
                  <c:v>72586</c:v>
                </c:pt>
                <c:pt idx="1">
                  <c:v>75733</c:v>
                </c:pt>
                <c:pt idx="2">
                  <c:v>72007</c:v>
                </c:pt>
              </c:numCache>
            </c:numRef>
          </c:val>
        </c:ser>
        <c:dLbls>
          <c:showLegendKey val="0"/>
          <c:showVal val="0"/>
          <c:showCatName val="0"/>
          <c:showSerName val="0"/>
          <c:showPercent val="0"/>
          <c:showBubbleSize val="0"/>
        </c:dLbls>
        <c:gapWidth val="100"/>
        <c:axId val="802216712"/>
        <c:axId val="802219848"/>
      </c:barChart>
      <c:lineChart>
        <c:grouping val="standard"/>
        <c:varyColors val="0"/>
        <c:ser>
          <c:idx val="2"/>
          <c:order val="2"/>
          <c:tx>
            <c:strRef>
              <c:f>Sheet1!$A$4</c:f>
              <c:strCache>
                <c:ptCount val="1"/>
                <c:pt idx="0">
                  <c:v>利润率</c:v>
                </c:pt>
              </c:strCache>
            </c:strRef>
          </c:tx>
          <c:spPr>
            <a:ln>
              <a:solidFill>
                <a:srgbClr val="FF5C00"/>
              </a:solidFill>
              <a:prstDash val="sysDash"/>
            </a:ln>
          </c:spPr>
          <c:marker>
            <c:symbol val="circle"/>
            <c:size val="5"/>
            <c:spPr>
              <a:solidFill>
                <a:prstClr val="white"/>
              </a:solidFill>
              <a:ln>
                <a:solidFill>
                  <a:srgbClr val="FF5C00"/>
                </a:solidFill>
              </a:ln>
            </c:spPr>
          </c:marker>
          <c:dLbls>
            <c:dLbl>
              <c:idx val="0"/>
              <c:showLegendKey val="0"/>
              <c:showVal val="1"/>
              <c:showCatName val="0"/>
              <c:showSerName val="0"/>
              <c:showPercent val="0"/>
              <c:showBubbleSize val="0"/>
              <c:extLst>
                <c:ext xmlns:c15="http://schemas.microsoft.com/office/drawing/2012/chart" uri="{CE6537A1-D6FC-4f65-9D91-7224C49458BB}"/>
              </c:extLst>
            </c:dLbl>
            <c:dLbl>
              <c:idx val="1"/>
              <c:showLegendKey val="0"/>
              <c:showVal val="1"/>
              <c:showCatName val="0"/>
              <c:showSerName val="0"/>
              <c:showPercent val="0"/>
              <c:showBubbleSize val="0"/>
              <c:extLst>
                <c:ext xmlns:c15="http://schemas.microsoft.com/office/drawing/2012/chart" uri="{CE6537A1-D6FC-4f65-9D91-7224C49458BB}"/>
              </c:extLst>
            </c:dLbl>
            <c:dLbl>
              <c:idx val="2"/>
              <c:showLegendKey val="0"/>
              <c:showVal val="1"/>
              <c:showCatName val="0"/>
              <c:showSerName val="0"/>
              <c:showPercent val="0"/>
              <c:showBubbleSize val="0"/>
              <c:extLst>
                <c:ext xmlns:c15="http://schemas.microsoft.com/office/drawing/2012/chart" uri="{CE6537A1-D6FC-4f65-9D91-7224C49458BB}"/>
              </c:extLst>
            </c:dLbl>
            <c:dLbl>
              <c:idx val="3"/>
              <c:showLegendKey val="0"/>
              <c:showVal val="1"/>
              <c:showCatName val="0"/>
              <c:showSerName val="0"/>
              <c:showPercent val="0"/>
              <c:showBubbleSize val="0"/>
              <c:extLst>
                <c:ext xmlns:c15="http://schemas.microsoft.com/office/drawing/2012/chart" uri="{CE6537A1-D6FC-4f65-9D91-7224C49458BB}"/>
              </c:extLst>
            </c:dLbl>
            <c:dLbl>
              <c:idx val="4"/>
              <c:showLegendKey val="0"/>
              <c:showVal val="1"/>
              <c:showCatName val="0"/>
              <c:showSerName val="0"/>
              <c:showPercent val="0"/>
              <c:showBubbleSize val="0"/>
              <c:extLst>
                <c:ext xmlns:c15="http://schemas.microsoft.com/office/drawing/2012/chart" uri="{CE6537A1-D6FC-4f65-9D91-7224C49458BB}"/>
              </c:extLst>
            </c:dLbl>
            <c:dLbl>
              <c:idx val="5"/>
              <c:showLegendKey val="0"/>
              <c:showVal val="1"/>
              <c:showCatName val="0"/>
              <c:showSerName val="0"/>
              <c:showPercent val="0"/>
              <c:showBubbleSize val="0"/>
              <c:extLst>
                <c:ext xmlns:c15="http://schemas.microsoft.com/office/drawing/2012/chart" uri="{CE6537A1-D6FC-4f65-9D91-7224C49458BB}"/>
              </c:extLst>
            </c:dLbl>
            <c:dLbl>
              <c:idx val="6"/>
              <c:showLegendKey val="0"/>
              <c:showVal val="1"/>
              <c:showCatName val="0"/>
              <c:showSerName val="0"/>
              <c:showPercent val="0"/>
              <c:showBubbleSize val="0"/>
              <c:extLst>
                <c:ext xmlns:c15="http://schemas.microsoft.com/office/drawing/2012/chart" uri="{CE6537A1-D6FC-4f65-9D91-7224C49458BB}"/>
              </c:extLst>
            </c:dLbl>
            <c:dLbl>
              <c:idx val="7"/>
              <c:showLegendKey val="0"/>
              <c:showVal val="1"/>
              <c:showCatName val="0"/>
              <c:showSerName val="0"/>
              <c:showPercent val="0"/>
              <c:showBubbleSize val="0"/>
              <c:extLst>
                <c:ext xmlns:c15="http://schemas.microsoft.com/office/drawing/2012/chart" uri="{CE6537A1-D6FC-4f65-9D91-7224C49458BB}"/>
              </c:extLst>
            </c:dLbl>
            <c:dLbl>
              <c:idx val="8"/>
              <c:showLegendKey val="0"/>
              <c:showVal val="1"/>
              <c:showCatName val="0"/>
              <c:showSerName val="0"/>
              <c:showPercent val="0"/>
              <c:showBubbleSize val="0"/>
              <c:extLst>
                <c:ext xmlns:c15="http://schemas.microsoft.com/office/drawing/2012/chart" uri="{CE6537A1-D6FC-4f65-9D91-7224C49458BB}"/>
              </c:extLst>
            </c:dLbl>
            <c:dLbl>
              <c:idx val="9"/>
              <c:showLegendKey val="0"/>
              <c:showVal val="1"/>
              <c:showCatName val="0"/>
              <c:showSerName val="0"/>
              <c:showPercent val="0"/>
              <c:showBubbleSize val="0"/>
              <c:extLst>
                <c:ext xmlns:c15="http://schemas.microsoft.com/office/drawing/2012/chart" uri="{CE6537A1-D6FC-4f65-9D91-7224C49458BB}"/>
              </c:extLst>
            </c:dLbl>
            <c:dLbl>
              <c:idx val="10"/>
              <c:showLegendKey val="0"/>
              <c:showVal val="1"/>
              <c:showCatName val="0"/>
              <c:showSerName val="0"/>
              <c:showPercent val="0"/>
              <c:showBubbleSize val="0"/>
              <c:extLst>
                <c:ext xmlns:c15="http://schemas.microsoft.com/office/drawing/2012/chart" uri="{CE6537A1-D6FC-4f65-9D91-7224C49458BB}"/>
              </c:extLst>
            </c:dLbl>
            <c:spPr>
              <a:noFill/>
              <a:ln>
                <a:noFill/>
              </a:ln>
              <a:effectLst/>
            </c:spPr>
            <c:dLblPos val="b"/>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Sheet1!$B$4:$M$4</c:f>
              <c:numCache>
                <c:formatCode>0.0%</c:formatCode>
                <c:ptCount val="12"/>
                <c:pt idx="0">
                  <c:v>-5.0000000000000001E-3</c:v>
                </c:pt>
                <c:pt idx="1">
                  <c:v>-8.9999999999999993E-3</c:v>
                </c:pt>
                <c:pt idx="2">
                  <c:v>-1E-3</c:v>
                </c:pt>
              </c:numCache>
            </c:numRef>
          </c:val>
          <c:smooth val="0"/>
        </c:ser>
        <c:dLbls>
          <c:showLegendKey val="0"/>
          <c:showVal val="0"/>
          <c:showCatName val="0"/>
          <c:showSerName val="0"/>
          <c:showPercent val="0"/>
          <c:showBubbleSize val="0"/>
        </c:dLbls>
        <c:marker val="1"/>
        <c:smooth val="0"/>
        <c:axId val="802217104"/>
        <c:axId val="802218280"/>
      </c:lineChart>
      <c:catAx>
        <c:axId val="802216712"/>
        <c:scaling>
          <c:orientation val="minMax"/>
        </c:scaling>
        <c:delete val="0"/>
        <c:axPos val="b"/>
        <c:numFmt formatCode="General" sourceLinked="1"/>
        <c:majorTickMark val="out"/>
        <c:minorTickMark val="none"/>
        <c:tickLblPos val="nextTo"/>
        <c:txPr>
          <a:bodyPr/>
          <a:lstStyle/>
          <a:p>
            <a:pPr>
              <a:defRPr>
                <a:latin typeface="+mn-lt"/>
              </a:defRPr>
            </a:pPr>
            <a:endParaRPr lang="zh-CN"/>
          </a:p>
        </c:txPr>
        <c:crossAx val="802219848"/>
        <c:crosses val="autoZero"/>
        <c:auto val="1"/>
        <c:lblAlgn val="ctr"/>
        <c:lblOffset val="100"/>
        <c:noMultiLvlLbl val="0"/>
      </c:catAx>
      <c:valAx>
        <c:axId val="802219848"/>
        <c:scaling>
          <c:orientation val="minMax"/>
          <c:max val="90000"/>
          <c:min val="50000"/>
        </c:scaling>
        <c:delete val="0"/>
        <c:axPos val="l"/>
        <c:numFmt formatCode="0_);[Red]\(0\)" sourceLinked="0"/>
        <c:majorTickMark val="out"/>
        <c:minorTickMark val="none"/>
        <c:tickLblPos val="nextTo"/>
        <c:txPr>
          <a:bodyPr/>
          <a:lstStyle/>
          <a:p>
            <a:pPr>
              <a:defRPr>
                <a:latin typeface="+mn-lt"/>
              </a:defRPr>
            </a:pPr>
            <a:endParaRPr lang="zh-CN"/>
          </a:p>
        </c:txPr>
        <c:crossAx val="802216712"/>
        <c:crosses val="autoZero"/>
        <c:crossBetween val="between"/>
        <c:majorUnit val="6000"/>
      </c:valAx>
      <c:catAx>
        <c:axId val="802217104"/>
        <c:scaling>
          <c:orientation val="minMax"/>
        </c:scaling>
        <c:delete val="1"/>
        <c:axPos val="b"/>
        <c:numFmt formatCode="General" sourceLinked="1"/>
        <c:majorTickMark val="out"/>
        <c:minorTickMark val="none"/>
        <c:tickLblPos val="none"/>
        <c:crossAx val="802218280"/>
        <c:crosses val="autoZero"/>
        <c:auto val="1"/>
        <c:lblAlgn val="ctr"/>
        <c:lblOffset val="100"/>
        <c:noMultiLvlLbl val="0"/>
      </c:catAx>
      <c:valAx>
        <c:axId val="802218280"/>
        <c:scaling>
          <c:orientation val="minMax"/>
          <c:max val="0.1"/>
          <c:min val="-6.0000000000000026E-2"/>
        </c:scaling>
        <c:delete val="0"/>
        <c:axPos val="r"/>
        <c:numFmt formatCode="0.0%" sourceLinked="0"/>
        <c:majorTickMark val="out"/>
        <c:minorTickMark val="none"/>
        <c:tickLblPos val="nextTo"/>
        <c:crossAx val="802217104"/>
        <c:crosses val="max"/>
        <c:crossBetween val="between"/>
        <c:majorUnit val="4.0000000000000022E-2"/>
      </c:valAx>
      <c:spPr>
        <a:noFill/>
        <a:ln w="25389">
          <a:noFill/>
        </a:ln>
      </c:spPr>
    </c:plotArea>
    <c:legend>
      <c:legendPos val="t"/>
      <c:layout>
        <c:manualLayout>
          <c:xMode val="edge"/>
          <c:yMode val="edge"/>
          <c:x val="0.14731740136867374"/>
          <c:y val="0"/>
          <c:w val="0.74042295277875469"/>
          <c:h val="0.11183502850579946"/>
        </c:manualLayout>
      </c:layout>
      <c:overlay val="0"/>
      <c:txPr>
        <a:bodyPr/>
        <a:lstStyle/>
        <a:p>
          <a:pPr>
            <a:defRPr sz="1194">
              <a:latin typeface="+mn-lt"/>
              <a:ea typeface="华文细黑" pitchFamily="2" charset="-122"/>
            </a:defRPr>
          </a:pPr>
          <a:endParaRPr lang="zh-CN"/>
        </a:p>
      </c:txPr>
    </c:legend>
    <c:plotVisOnly val="1"/>
    <c:dispBlanksAs val="gap"/>
    <c:showDLblsOverMax val="0"/>
  </c:chart>
  <c:spPr>
    <a:ln>
      <a:solidFill>
        <a:prstClr val="white">
          <a:alpha val="88000"/>
        </a:prstClr>
      </a:solidFill>
    </a:ln>
  </c:spPr>
  <c:txPr>
    <a:bodyPr/>
    <a:lstStyle/>
    <a:p>
      <a:pPr>
        <a:defRPr sz="1000"/>
      </a:pPr>
      <a:endParaRPr lang="zh-CN"/>
    </a:p>
  </c:txPr>
  <c:externalData r:id="rId1">
    <c:autoUpdate val="0"/>
  </c:externalData>
</c:chartSpace>
</file>

<file path=ppt/charts/chart17.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14980734190895464"/>
          <c:y val="0.17600750440772606"/>
          <c:w val="0.74036001378393379"/>
          <c:h val="0.64034894171209622"/>
        </c:manualLayout>
      </c:layout>
      <c:barChart>
        <c:barDir val="col"/>
        <c:grouping val="clustered"/>
        <c:varyColors val="0"/>
        <c:ser>
          <c:idx val="0"/>
          <c:order val="0"/>
          <c:tx>
            <c:strRef>
              <c:f>Sheet1!$A$2</c:f>
              <c:strCache>
                <c:ptCount val="1"/>
                <c:pt idx="0">
                  <c:v>2016成交均价</c:v>
                </c:pt>
              </c:strCache>
            </c:strRef>
          </c:tx>
          <c:spPr>
            <a:solidFill>
              <a:srgbClr val="BFBFBF"/>
            </a:solidFill>
            <a:ln>
              <a:solidFill>
                <a:prstClr val="white"/>
              </a:solidFill>
            </a:ln>
            <a:effectLst>
              <a:outerShdw blurRad="40005" dist="20320" dir="5400000" algn="tl" rotWithShape="0">
                <a:prstClr val="black">
                  <a:alpha val="38000"/>
                </a:prstClr>
              </a:outerShdw>
            </a:effectLst>
          </c:spPr>
          <c:invertIfNegative val="0"/>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Sheet1!$B$2:$M$2</c:f>
              <c:numCache>
                <c:formatCode>#,##0_ </c:formatCode>
                <c:ptCount val="12"/>
                <c:pt idx="0">
                  <c:v>92892.857142857145</c:v>
                </c:pt>
                <c:pt idx="1">
                  <c:v>92892.857142857145</c:v>
                </c:pt>
                <c:pt idx="2">
                  <c:v>91521.428571428565</c:v>
                </c:pt>
                <c:pt idx="3">
                  <c:v>90635.71428571429</c:v>
                </c:pt>
                <c:pt idx="4">
                  <c:v>90535.71428571429</c:v>
                </c:pt>
                <c:pt idx="5">
                  <c:v>90030</c:v>
                </c:pt>
                <c:pt idx="6" formatCode="_-* #,##0_-;\-* #,##0_-;_-* &quot;-&quot;_-;_-@_-">
                  <c:v>89815.71428571429</c:v>
                </c:pt>
                <c:pt idx="7">
                  <c:v>89172.857142857145</c:v>
                </c:pt>
                <c:pt idx="8">
                  <c:v>89122.857142857145</c:v>
                </c:pt>
                <c:pt idx="9">
                  <c:v>90008.571428571435</c:v>
                </c:pt>
                <c:pt idx="10">
                  <c:v>91727.142857142855</c:v>
                </c:pt>
                <c:pt idx="11">
                  <c:v>93076.428571428565</c:v>
                </c:pt>
              </c:numCache>
            </c:numRef>
          </c:val>
        </c:ser>
        <c:ser>
          <c:idx val="1"/>
          <c:order val="1"/>
          <c:tx>
            <c:strRef>
              <c:f>Sheet1!$A$3</c:f>
              <c:strCache>
                <c:ptCount val="1"/>
                <c:pt idx="0">
                  <c:v>2017成交均价</c:v>
                </c:pt>
              </c:strCache>
            </c:strRef>
          </c:tx>
          <c:spPr>
            <a:solidFill>
              <a:srgbClr val="275C9D"/>
            </a:solidFill>
            <a:ln>
              <a:solidFill>
                <a:prstClr val="white"/>
              </a:solidFill>
            </a:ln>
            <a:effectLst>
              <a:outerShdw blurRad="40005" dist="20320" dir="5400000" algn="tl" rotWithShape="0">
                <a:prstClr val="black">
                  <a:alpha val="38000"/>
                </a:prstClr>
              </a:outerShdw>
            </a:effectLst>
          </c:spPr>
          <c:invertIfNegative val="0"/>
          <c:dLbls>
            <c:dLbl>
              <c:idx val="11"/>
              <c:layout>
                <c:manualLayout>
                  <c:x val="-1.4523447935154518E-2"/>
                  <c:y val="-5.2562417871222103E-3"/>
                </c:manualLayout>
              </c:layout>
              <c:showLegendKey val="0"/>
              <c:showVal val="1"/>
              <c:showCatName val="0"/>
              <c:showSerName val="0"/>
              <c:showPercent val="0"/>
              <c:showBubbleSize val="0"/>
              <c:extLst>
                <c:ext xmlns:c15="http://schemas.microsoft.com/office/drawing/2012/chart" uri="{CE6537A1-D6FC-4f65-9D91-7224C49458BB}"/>
              </c:extLst>
            </c:dLbl>
            <c:spPr>
              <a:noFill/>
              <a:ln>
                <a:noFill/>
              </a:ln>
              <a:effectLst/>
            </c:spPr>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Sheet1!$B$3:$M$3</c:f>
              <c:numCache>
                <c:formatCode>#,##0_ </c:formatCode>
                <c:ptCount val="12"/>
                <c:pt idx="0">
                  <c:v>91616</c:v>
                </c:pt>
                <c:pt idx="1">
                  <c:v>90309</c:v>
                </c:pt>
                <c:pt idx="2">
                  <c:v>90309</c:v>
                </c:pt>
              </c:numCache>
            </c:numRef>
          </c:val>
        </c:ser>
        <c:dLbls>
          <c:showLegendKey val="0"/>
          <c:showVal val="0"/>
          <c:showCatName val="0"/>
          <c:showSerName val="0"/>
          <c:showPercent val="0"/>
          <c:showBubbleSize val="0"/>
        </c:dLbls>
        <c:gapWidth val="100"/>
        <c:axId val="802219064"/>
        <c:axId val="802220240"/>
      </c:barChart>
      <c:lineChart>
        <c:grouping val="standard"/>
        <c:varyColors val="0"/>
        <c:ser>
          <c:idx val="2"/>
          <c:order val="2"/>
          <c:tx>
            <c:strRef>
              <c:f>Sheet1!$A$4</c:f>
              <c:strCache>
                <c:ptCount val="1"/>
                <c:pt idx="0">
                  <c:v>利润率</c:v>
                </c:pt>
              </c:strCache>
            </c:strRef>
          </c:tx>
          <c:spPr>
            <a:ln>
              <a:solidFill>
                <a:srgbClr val="FF5C00"/>
              </a:solidFill>
              <a:prstDash val="sysDash"/>
            </a:ln>
          </c:spPr>
          <c:marker>
            <c:symbol val="circle"/>
            <c:size val="5"/>
            <c:spPr>
              <a:solidFill>
                <a:prstClr val="white"/>
              </a:solidFill>
              <a:ln>
                <a:solidFill>
                  <a:srgbClr val="FF5C00"/>
                </a:solidFill>
              </a:ln>
            </c:spPr>
          </c:marker>
          <c:dLbls>
            <c:dLbl>
              <c:idx val="0"/>
              <c:showLegendKey val="0"/>
              <c:showVal val="1"/>
              <c:showCatName val="0"/>
              <c:showSerName val="0"/>
              <c:showPercent val="0"/>
              <c:showBubbleSize val="0"/>
              <c:extLst>
                <c:ext xmlns:c15="http://schemas.microsoft.com/office/drawing/2012/chart" uri="{CE6537A1-D6FC-4f65-9D91-7224C49458BB}"/>
              </c:extLst>
            </c:dLbl>
            <c:dLbl>
              <c:idx val="1"/>
              <c:showLegendKey val="0"/>
              <c:showVal val="1"/>
              <c:showCatName val="0"/>
              <c:showSerName val="0"/>
              <c:showPercent val="0"/>
              <c:showBubbleSize val="0"/>
              <c:extLst>
                <c:ext xmlns:c15="http://schemas.microsoft.com/office/drawing/2012/chart" uri="{CE6537A1-D6FC-4f65-9D91-7224C49458BB}"/>
              </c:extLst>
            </c:dLbl>
            <c:dLbl>
              <c:idx val="2"/>
              <c:showLegendKey val="0"/>
              <c:showVal val="1"/>
              <c:showCatName val="0"/>
              <c:showSerName val="0"/>
              <c:showPercent val="0"/>
              <c:showBubbleSize val="0"/>
              <c:extLst>
                <c:ext xmlns:c15="http://schemas.microsoft.com/office/drawing/2012/chart" uri="{CE6537A1-D6FC-4f65-9D91-7224C49458BB}"/>
              </c:extLst>
            </c:dLbl>
            <c:dLbl>
              <c:idx val="3"/>
              <c:showLegendKey val="0"/>
              <c:showVal val="1"/>
              <c:showCatName val="0"/>
              <c:showSerName val="0"/>
              <c:showPercent val="0"/>
              <c:showBubbleSize val="0"/>
              <c:extLst>
                <c:ext xmlns:c15="http://schemas.microsoft.com/office/drawing/2012/chart" uri="{CE6537A1-D6FC-4f65-9D91-7224C49458BB}"/>
              </c:extLst>
            </c:dLbl>
            <c:dLbl>
              <c:idx val="4"/>
              <c:showLegendKey val="0"/>
              <c:showVal val="1"/>
              <c:showCatName val="0"/>
              <c:showSerName val="0"/>
              <c:showPercent val="0"/>
              <c:showBubbleSize val="0"/>
              <c:extLst>
                <c:ext xmlns:c15="http://schemas.microsoft.com/office/drawing/2012/chart" uri="{CE6537A1-D6FC-4f65-9D91-7224C49458BB}"/>
              </c:extLst>
            </c:dLbl>
            <c:dLbl>
              <c:idx val="5"/>
              <c:showLegendKey val="0"/>
              <c:showVal val="1"/>
              <c:showCatName val="0"/>
              <c:showSerName val="0"/>
              <c:showPercent val="0"/>
              <c:showBubbleSize val="0"/>
              <c:extLst>
                <c:ext xmlns:c15="http://schemas.microsoft.com/office/drawing/2012/chart" uri="{CE6537A1-D6FC-4f65-9D91-7224C49458BB}"/>
              </c:extLst>
            </c:dLbl>
            <c:dLbl>
              <c:idx val="6"/>
              <c:showLegendKey val="0"/>
              <c:showVal val="1"/>
              <c:showCatName val="0"/>
              <c:showSerName val="0"/>
              <c:showPercent val="0"/>
              <c:showBubbleSize val="0"/>
              <c:extLst>
                <c:ext xmlns:c15="http://schemas.microsoft.com/office/drawing/2012/chart" uri="{CE6537A1-D6FC-4f65-9D91-7224C49458BB}"/>
              </c:extLst>
            </c:dLbl>
            <c:dLbl>
              <c:idx val="7"/>
              <c:showLegendKey val="0"/>
              <c:showVal val="1"/>
              <c:showCatName val="0"/>
              <c:showSerName val="0"/>
              <c:showPercent val="0"/>
              <c:showBubbleSize val="0"/>
              <c:extLst>
                <c:ext xmlns:c15="http://schemas.microsoft.com/office/drawing/2012/chart" uri="{CE6537A1-D6FC-4f65-9D91-7224C49458BB}"/>
              </c:extLst>
            </c:dLbl>
            <c:dLbl>
              <c:idx val="8"/>
              <c:showLegendKey val="0"/>
              <c:showVal val="1"/>
              <c:showCatName val="0"/>
              <c:showSerName val="0"/>
              <c:showPercent val="0"/>
              <c:showBubbleSize val="0"/>
              <c:extLst>
                <c:ext xmlns:c15="http://schemas.microsoft.com/office/drawing/2012/chart" uri="{CE6537A1-D6FC-4f65-9D91-7224C49458BB}"/>
              </c:extLst>
            </c:dLbl>
            <c:dLbl>
              <c:idx val="9"/>
              <c:showLegendKey val="0"/>
              <c:showVal val="1"/>
              <c:showCatName val="0"/>
              <c:showSerName val="0"/>
              <c:showPercent val="0"/>
              <c:showBubbleSize val="0"/>
              <c:extLst>
                <c:ext xmlns:c15="http://schemas.microsoft.com/office/drawing/2012/chart" uri="{CE6537A1-D6FC-4f65-9D91-7224C49458BB}"/>
              </c:extLst>
            </c:dLbl>
            <c:dLbl>
              <c:idx val="10"/>
              <c:showLegendKey val="0"/>
              <c:showVal val="1"/>
              <c:showCatName val="0"/>
              <c:showSerName val="0"/>
              <c:showPercent val="0"/>
              <c:showBubbleSize val="0"/>
              <c:extLst>
                <c:ext xmlns:c15="http://schemas.microsoft.com/office/drawing/2012/chart" uri="{CE6537A1-D6FC-4f65-9D91-7224C49458BB}"/>
              </c:extLst>
            </c:dLbl>
            <c:spPr>
              <a:noFill/>
              <a:ln>
                <a:noFill/>
              </a:ln>
              <a:effectLst/>
            </c:spPr>
            <c:dLblPos val="b"/>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Sheet1!$B$4:$M$4</c:f>
              <c:numCache>
                <c:formatCode>0.0%</c:formatCode>
                <c:ptCount val="12"/>
                <c:pt idx="0">
                  <c:v>2.3E-2</c:v>
                </c:pt>
                <c:pt idx="1">
                  <c:v>8.9999999999999993E-3</c:v>
                </c:pt>
                <c:pt idx="2">
                  <c:v>8.9999999999999993E-3</c:v>
                </c:pt>
              </c:numCache>
            </c:numRef>
          </c:val>
          <c:smooth val="0"/>
        </c:ser>
        <c:dLbls>
          <c:showLegendKey val="0"/>
          <c:showVal val="0"/>
          <c:showCatName val="0"/>
          <c:showSerName val="0"/>
          <c:showPercent val="0"/>
          <c:showBubbleSize val="0"/>
        </c:dLbls>
        <c:marker val="1"/>
        <c:smooth val="0"/>
        <c:axId val="802221808"/>
        <c:axId val="802222200"/>
      </c:lineChart>
      <c:catAx>
        <c:axId val="802219064"/>
        <c:scaling>
          <c:orientation val="minMax"/>
        </c:scaling>
        <c:delete val="0"/>
        <c:axPos val="b"/>
        <c:numFmt formatCode="General" sourceLinked="1"/>
        <c:majorTickMark val="out"/>
        <c:minorTickMark val="none"/>
        <c:tickLblPos val="nextTo"/>
        <c:txPr>
          <a:bodyPr/>
          <a:lstStyle/>
          <a:p>
            <a:pPr>
              <a:defRPr>
                <a:latin typeface="+mn-lt"/>
              </a:defRPr>
            </a:pPr>
            <a:endParaRPr lang="zh-CN"/>
          </a:p>
        </c:txPr>
        <c:crossAx val="802220240"/>
        <c:crosses val="autoZero"/>
        <c:auto val="1"/>
        <c:lblAlgn val="ctr"/>
        <c:lblOffset val="100"/>
        <c:noMultiLvlLbl val="0"/>
      </c:catAx>
      <c:valAx>
        <c:axId val="802220240"/>
        <c:scaling>
          <c:orientation val="minMax"/>
          <c:max val="100000"/>
          <c:min val="70000"/>
        </c:scaling>
        <c:delete val="0"/>
        <c:axPos val="l"/>
        <c:numFmt formatCode="0_);[Red]\(0\)" sourceLinked="0"/>
        <c:majorTickMark val="out"/>
        <c:minorTickMark val="none"/>
        <c:tickLblPos val="nextTo"/>
        <c:txPr>
          <a:bodyPr/>
          <a:lstStyle/>
          <a:p>
            <a:pPr>
              <a:defRPr>
                <a:latin typeface="+mn-lt"/>
              </a:defRPr>
            </a:pPr>
            <a:endParaRPr lang="zh-CN"/>
          </a:p>
        </c:txPr>
        <c:crossAx val="802219064"/>
        <c:crosses val="autoZero"/>
        <c:crossBetween val="between"/>
        <c:majorUnit val="8000"/>
      </c:valAx>
      <c:catAx>
        <c:axId val="802221808"/>
        <c:scaling>
          <c:orientation val="minMax"/>
        </c:scaling>
        <c:delete val="1"/>
        <c:axPos val="b"/>
        <c:numFmt formatCode="General" sourceLinked="1"/>
        <c:majorTickMark val="out"/>
        <c:minorTickMark val="none"/>
        <c:tickLblPos val="none"/>
        <c:crossAx val="802222200"/>
        <c:crosses val="autoZero"/>
        <c:auto val="1"/>
        <c:lblAlgn val="ctr"/>
        <c:lblOffset val="100"/>
        <c:noMultiLvlLbl val="0"/>
      </c:catAx>
      <c:valAx>
        <c:axId val="802222200"/>
        <c:scaling>
          <c:orientation val="minMax"/>
          <c:max val="0.15000000000000008"/>
          <c:min val="-5.0000000000000024E-2"/>
        </c:scaling>
        <c:delete val="0"/>
        <c:axPos val="r"/>
        <c:numFmt formatCode="0.0%" sourceLinked="0"/>
        <c:majorTickMark val="out"/>
        <c:minorTickMark val="none"/>
        <c:tickLblPos val="nextTo"/>
        <c:txPr>
          <a:bodyPr/>
          <a:lstStyle/>
          <a:p>
            <a:pPr>
              <a:defRPr>
                <a:latin typeface="+mn-lt"/>
              </a:defRPr>
            </a:pPr>
            <a:endParaRPr lang="zh-CN"/>
          </a:p>
        </c:txPr>
        <c:crossAx val="802221808"/>
        <c:crosses val="max"/>
        <c:crossBetween val="between"/>
        <c:majorUnit val="0.05"/>
      </c:valAx>
      <c:spPr>
        <a:noFill/>
        <a:ln w="25399">
          <a:noFill/>
        </a:ln>
      </c:spPr>
    </c:plotArea>
    <c:legend>
      <c:legendPos val="t"/>
      <c:layout>
        <c:manualLayout>
          <c:xMode val="edge"/>
          <c:yMode val="edge"/>
          <c:x val="0.14740328648203055"/>
          <c:y val="1.6132432264864831E-3"/>
          <c:w val="0.74782173824502884"/>
          <c:h val="0.11709127029292229"/>
        </c:manualLayout>
      </c:layout>
      <c:overlay val="0"/>
      <c:txPr>
        <a:bodyPr/>
        <a:lstStyle/>
        <a:p>
          <a:pPr>
            <a:defRPr sz="1200">
              <a:latin typeface="+mn-lt"/>
              <a:ea typeface="华文细黑" pitchFamily="2" charset="-122"/>
            </a:defRPr>
          </a:pPr>
          <a:endParaRPr lang="zh-CN"/>
        </a:p>
      </c:txPr>
    </c:legend>
    <c:plotVisOnly val="1"/>
    <c:dispBlanksAs val="gap"/>
    <c:showDLblsOverMax val="0"/>
  </c:chart>
  <c:txPr>
    <a:bodyPr/>
    <a:lstStyle/>
    <a:p>
      <a:pPr>
        <a:defRPr sz="1000"/>
      </a:pPr>
      <a:endParaRPr lang="zh-CN"/>
    </a:p>
  </c:txPr>
  <c:externalData r:id="rId1">
    <c:autoUpdate val="0"/>
  </c:externalData>
</c:chartSpace>
</file>

<file path=ppt/charts/chart18.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4.6044268088536178E-2"/>
          <c:y val="7.6612285724140333E-2"/>
          <c:w val="0.95027195871608861"/>
          <c:h val="0.79056254958092209"/>
        </c:manualLayout>
      </c:layout>
      <c:lineChart>
        <c:grouping val="standard"/>
        <c:varyColors val="0"/>
        <c:ser>
          <c:idx val="0"/>
          <c:order val="0"/>
          <c:tx>
            <c:strRef>
              <c:f>Sheet1!$A$2</c:f>
              <c:strCache>
                <c:ptCount val="1"/>
                <c:pt idx="0">
                  <c:v>Y2011</c:v>
                </c:pt>
              </c:strCache>
            </c:strRef>
          </c:tx>
          <c:spPr>
            <a:ln w="31783">
              <a:solidFill>
                <a:srgbClr val="BFBFBF"/>
              </a:solidFill>
              <a:prstDash val="solid"/>
            </a:ln>
            <a:effectLst/>
          </c:spPr>
          <c:marker>
            <c:symbol val="circle"/>
            <c:size val="10"/>
            <c:spPr>
              <a:solidFill>
                <a:schemeClr val="bg1"/>
              </a:solidFill>
              <a:ln>
                <a:solidFill>
                  <a:srgbClr val="BFBFBF"/>
                </a:solidFill>
                <a:prstDash val="solid"/>
              </a:ln>
              <a:effectLst/>
            </c:spPr>
          </c:marker>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Sheet1!$B$2:$Z$2</c:f>
            </c:numRef>
          </c:val>
          <c:smooth val="0"/>
        </c:ser>
        <c:ser>
          <c:idx val="1"/>
          <c:order val="1"/>
          <c:tx>
            <c:strRef>
              <c:f>Sheet1!$A$3</c:f>
              <c:strCache>
                <c:ptCount val="1"/>
                <c:pt idx="0">
                  <c:v>Y2013</c:v>
                </c:pt>
              </c:strCache>
            </c:strRef>
          </c:tx>
          <c:spPr>
            <a:ln w="31783" cmpd="sng">
              <a:solidFill>
                <a:srgbClr val="BFBFBF"/>
              </a:solidFill>
            </a:ln>
            <a:effectLst/>
          </c:spPr>
          <c:marker>
            <c:symbol val="circle"/>
            <c:size val="7"/>
            <c:spPr>
              <a:solidFill>
                <a:schemeClr val="bg1"/>
              </a:solidFill>
              <a:ln>
                <a:solidFill>
                  <a:srgbClr val="BFBFBF"/>
                </a:solidFill>
              </a:ln>
              <a:effectLst/>
            </c:spPr>
          </c:marker>
          <c:dPt>
            <c:idx val="0"/>
            <c:marker>
              <c:symbol val="circle"/>
              <c:size val="10"/>
            </c:marker>
            <c:bubble3D val="0"/>
          </c:dPt>
          <c:dPt>
            <c:idx val="2"/>
            <c:marker>
              <c:symbol val="circle"/>
              <c:size val="10"/>
            </c:marker>
            <c:bubble3D val="0"/>
          </c:dPt>
          <c:dPt>
            <c:idx val="4"/>
            <c:marker>
              <c:symbol val="circle"/>
              <c:size val="10"/>
            </c:marker>
            <c:bubble3D val="0"/>
          </c:dPt>
          <c:dPt>
            <c:idx val="6"/>
            <c:marker>
              <c:symbol val="circle"/>
              <c:size val="10"/>
            </c:marker>
            <c:bubble3D val="0"/>
          </c:dPt>
          <c:dPt>
            <c:idx val="8"/>
            <c:marker>
              <c:symbol val="circle"/>
              <c:size val="10"/>
            </c:marker>
            <c:bubble3D val="0"/>
          </c:dPt>
          <c:dPt>
            <c:idx val="10"/>
            <c:marker>
              <c:symbol val="circle"/>
              <c:size val="10"/>
            </c:marker>
            <c:bubble3D val="0"/>
          </c:dPt>
          <c:dPt>
            <c:idx val="12"/>
            <c:marker>
              <c:symbol val="circle"/>
              <c:size val="10"/>
            </c:marker>
            <c:bubble3D val="0"/>
          </c:dPt>
          <c:dPt>
            <c:idx val="14"/>
            <c:marker>
              <c:symbol val="circle"/>
              <c:size val="10"/>
            </c:marker>
            <c:bubble3D val="0"/>
          </c:dPt>
          <c:dPt>
            <c:idx val="16"/>
            <c:marker>
              <c:symbol val="circle"/>
              <c:size val="10"/>
            </c:marker>
            <c:bubble3D val="0"/>
          </c:dPt>
          <c:dPt>
            <c:idx val="18"/>
            <c:marker>
              <c:symbol val="circle"/>
              <c:size val="10"/>
            </c:marker>
            <c:bubble3D val="0"/>
          </c:dPt>
          <c:dPt>
            <c:idx val="20"/>
            <c:marker>
              <c:symbol val="circle"/>
              <c:size val="10"/>
            </c:marker>
            <c:bubble3D val="0"/>
          </c:dPt>
          <c:dPt>
            <c:idx val="22"/>
            <c:marker>
              <c:symbol val="circle"/>
              <c:size val="10"/>
            </c:marker>
            <c:bubble3D val="0"/>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Sheet1!$B$3:$Z$3</c:f>
            </c:numRef>
          </c:val>
          <c:smooth val="0"/>
        </c:ser>
        <c:ser>
          <c:idx val="2"/>
          <c:order val="2"/>
          <c:tx>
            <c:strRef>
              <c:f>Sheet1!$A$4</c:f>
              <c:strCache>
                <c:ptCount val="1"/>
                <c:pt idx="0">
                  <c:v>Y2014</c:v>
                </c:pt>
              </c:strCache>
            </c:strRef>
          </c:tx>
          <c:spPr>
            <a:ln w="19050">
              <a:solidFill>
                <a:srgbClr val="BFBFBF"/>
              </a:solidFill>
            </a:ln>
          </c:spPr>
          <c:marker>
            <c:symbol val="circle"/>
            <c:size val="10"/>
            <c:spPr>
              <a:solidFill>
                <a:schemeClr val="bg1"/>
              </a:solidFill>
              <a:ln>
                <a:solidFill>
                  <a:srgbClr val="BFBFBF"/>
                </a:solidFill>
              </a:ln>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Pt>
            <c:idx val="11"/>
            <c:marker>
              <c:symbol val="circle"/>
              <c:size val="7"/>
            </c:marker>
            <c:bubble3D val="0"/>
          </c:dPt>
          <c:dPt>
            <c:idx val="13"/>
            <c:marker>
              <c:symbol val="circle"/>
              <c:size val="7"/>
            </c:marker>
            <c:bubble3D val="0"/>
          </c:dPt>
          <c:dPt>
            <c:idx val="15"/>
            <c:marker>
              <c:symbol val="circle"/>
              <c:size val="7"/>
            </c:marker>
            <c:bubble3D val="0"/>
          </c:dPt>
          <c:dPt>
            <c:idx val="17"/>
            <c:marker>
              <c:symbol val="circle"/>
              <c:size val="7"/>
            </c:marker>
            <c:bubble3D val="0"/>
          </c:dPt>
          <c:dPt>
            <c:idx val="19"/>
            <c:marker>
              <c:symbol val="circle"/>
              <c:size val="7"/>
            </c:marker>
            <c:bubble3D val="0"/>
          </c:dPt>
          <c:dPt>
            <c:idx val="21"/>
            <c:marker>
              <c:symbol val="circle"/>
              <c:size val="7"/>
            </c:marker>
            <c:bubble3D val="0"/>
          </c:dPt>
          <c:dPt>
            <c:idx val="23"/>
            <c:marker>
              <c:symbol val="circle"/>
              <c:size val="7"/>
            </c:marker>
            <c:bubble3D val="0"/>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Sheet1!$B$4:$Z$4</c:f>
              <c:numCache>
                <c:formatCode>0.00_ </c:formatCode>
                <c:ptCount val="25"/>
                <c:pt idx="0">
                  <c:v>0</c:v>
                </c:pt>
                <c:pt idx="1">
                  <c:v>-3.6985262817138986</c:v>
                </c:pt>
                <c:pt idx="2">
                  <c:v>-3.9968670722229205</c:v>
                </c:pt>
                <c:pt idx="3">
                  <c:v>-3.0173753812490323</c:v>
                </c:pt>
                <c:pt idx="4">
                  <c:v>-3.1683523297744043</c:v>
                </c:pt>
                <c:pt idx="5">
                  <c:v>-1.5452506187817239</c:v>
                </c:pt>
                <c:pt idx="6">
                  <c:v>-1.8682628381519129</c:v>
                </c:pt>
                <c:pt idx="7">
                  <c:v>-1.8416323200900142</c:v>
                </c:pt>
                <c:pt idx="8">
                  <c:v>-1.5352048993768519</c:v>
                </c:pt>
                <c:pt idx="9">
                  <c:v>-0.60896654453044263</c:v>
                </c:pt>
                <c:pt idx="10">
                  <c:v>-0.83558049082572694</c:v>
                </c:pt>
                <c:pt idx="11">
                  <c:v>-1.53659493403282</c:v>
                </c:pt>
                <c:pt idx="12">
                  <c:v>-1.7133221647539609</c:v>
                </c:pt>
                <c:pt idx="13">
                  <c:v>-1.9778007956369859</c:v>
                </c:pt>
                <c:pt idx="14">
                  <c:v>-2.4272048476352337</c:v>
                </c:pt>
                <c:pt idx="15">
                  <c:v>5.6193571878049298E-2</c:v>
                </c:pt>
                <c:pt idx="16">
                  <c:v>-0.2274555936053857</c:v>
                </c:pt>
                <c:pt idx="17">
                  <c:v>-0.62021354695341868</c:v>
                </c:pt>
                <c:pt idx="18">
                  <c:v>-0.5293867450543388</c:v>
                </c:pt>
                <c:pt idx="19">
                  <c:v>-0.46071592484869806</c:v>
                </c:pt>
                <c:pt idx="20">
                  <c:v>-0.40191800836468783</c:v>
                </c:pt>
                <c:pt idx="21">
                  <c:v>0.50375311393584532</c:v>
                </c:pt>
                <c:pt idx="22">
                  <c:v>0.24975946042664621</c:v>
                </c:pt>
                <c:pt idx="23">
                  <c:v>-0.54234557194504651</c:v>
                </c:pt>
                <c:pt idx="24">
                  <c:v>-0.89144733693746758</c:v>
                </c:pt>
              </c:numCache>
            </c:numRef>
          </c:val>
          <c:smooth val="0"/>
        </c:ser>
        <c:ser>
          <c:idx val="3"/>
          <c:order val="3"/>
          <c:tx>
            <c:strRef>
              <c:f>Sheet1!$A$5</c:f>
              <c:strCache>
                <c:ptCount val="1"/>
                <c:pt idx="0">
                  <c:v>Y2015</c:v>
                </c:pt>
              </c:strCache>
            </c:strRef>
          </c:tx>
          <c:spPr>
            <a:ln>
              <a:solidFill>
                <a:srgbClr val="00A4DE"/>
              </a:solidFill>
            </a:ln>
          </c:spPr>
          <c:marker>
            <c:symbol val="circle"/>
            <c:size val="10"/>
            <c:spPr>
              <a:solidFill>
                <a:schemeClr val="bg1"/>
              </a:solidFill>
              <a:ln>
                <a:solidFill>
                  <a:srgbClr val="00A4DE"/>
                </a:solidFill>
              </a:ln>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Pt>
            <c:idx val="11"/>
            <c:marker>
              <c:symbol val="circle"/>
              <c:size val="7"/>
            </c:marker>
            <c:bubble3D val="0"/>
          </c:dPt>
          <c:dPt>
            <c:idx val="13"/>
            <c:marker>
              <c:symbol val="circle"/>
              <c:size val="7"/>
            </c:marker>
            <c:bubble3D val="0"/>
          </c:dPt>
          <c:dPt>
            <c:idx val="15"/>
            <c:marker>
              <c:symbol val="circle"/>
              <c:size val="7"/>
            </c:marker>
            <c:bubble3D val="0"/>
          </c:dPt>
          <c:dPt>
            <c:idx val="17"/>
            <c:marker>
              <c:symbol val="circle"/>
              <c:size val="7"/>
            </c:marker>
            <c:bubble3D val="0"/>
          </c:dPt>
          <c:dPt>
            <c:idx val="19"/>
            <c:marker>
              <c:symbol val="circle"/>
              <c:size val="7"/>
            </c:marker>
            <c:bubble3D val="0"/>
          </c:dPt>
          <c:dPt>
            <c:idx val="21"/>
            <c:marker>
              <c:symbol val="circle"/>
              <c:size val="7"/>
            </c:marker>
            <c:bubble3D val="0"/>
          </c:dPt>
          <c:dPt>
            <c:idx val="23"/>
            <c:marker>
              <c:symbol val="circle"/>
              <c:size val="7"/>
            </c:marker>
            <c:bubble3D val="0"/>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Sheet1!$B$5:$Z$5</c:f>
              <c:numCache>
                <c:formatCode>0.00_ </c:formatCode>
                <c:ptCount val="25"/>
                <c:pt idx="0">
                  <c:v>0</c:v>
                </c:pt>
                <c:pt idx="1">
                  <c:v>-0.26698812679117889</c:v>
                </c:pt>
                <c:pt idx="2">
                  <c:v>-0.7813104254167369</c:v>
                </c:pt>
                <c:pt idx="3">
                  <c:v>-1.0217178036700303</c:v>
                </c:pt>
                <c:pt idx="4">
                  <c:v>-0.48138527096663886</c:v>
                </c:pt>
                <c:pt idx="5">
                  <c:v>-0.55274881633272654</c:v>
                </c:pt>
                <c:pt idx="6">
                  <c:v>-0.86959397885236767</c:v>
                </c:pt>
                <c:pt idx="7">
                  <c:v>-1.0310870821955698</c:v>
                </c:pt>
                <c:pt idx="8">
                  <c:v>-1.3706983405553208</c:v>
                </c:pt>
                <c:pt idx="9">
                  <c:v>1.5930759467358779</c:v>
                </c:pt>
                <c:pt idx="10">
                  <c:v>0.74490379196754386</c:v>
                </c:pt>
                <c:pt idx="11">
                  <c:v>1.4842219627143605</c:v>
                </c:pt>
                <c:pt idx="12">
                  <c:v>1.6990762743532173</c:v>
                </c:pt>
                <c:pt idx="13">
                  <c:v>5.5669068032870861E-2</c:v>
                </c:pt>
                <c:pt idx="14">
                  <c:v>-0.5746278166096741</c:v>
                </c:pt>
                <c:pt idx="15">
                  <c:v>0.96421325974247463</c:v>
                </c:pt>
                <c:pt idx="16">
                  <c:v>-0.276015358458781</c:v>
                </c:pt>
                <c:pt idx="17">
                  <c:v>0.61985328766769321</c:v>
                </c:pt>
                <c:pt idx="18">
                  <c:v>-0.98586192620307989</c:v>
                </c:pt>
                <c:pt idx="19">
                  <c:v>-0.60952806932416115</c:v>
                </c:pt>
                <c:pt idx="20">
                  <c:v>-2.534575155724117</c:v>
                </c:pt>
                <c:pt idx="21">
                  <c:v>-2.5174187125410419</c:v>
                </c:pt>
                <c:pt idx="22">
                  <c:v>-2.7291237405227986</c:v>
                </c:pt>
                <c:pt idx="23">
                  <c:v>-3.0474200587042533</c:v>
                </c:pt>
                <c:pt idx="24">
                  <c:v>-3.3843363560607242</c:v>
                </c:pt>
              </c:numCache>
            </c:numRef>
          </c:val>
          <c:smooth val="0"/>
        </c:ser>
        <c:ser>
          <c:idx val="4"/>
          <c:order val="4"/>
          <c:tx>
            <c:strRef>
              <c:f>Sheet1!$A$6</c:f>
              <c:strCache>
                <c:ptCount val="1"/>
                <c:pt idx="0">
                  <c:v>Y2016</c:v>
                </c:pt>
              </c:strCache>
            </c:strRef>
          </c:tx>
          <c:spPr>
            <a:ln>
              <a:solidFill>
                <a:srgbClr val="92D050"/>
              </a:solidFill>
            </a:ln>
          </c:spPr>
          <c:marker>
            <c:symbol val="circle"/>
            <c:size val="10"/>
            <c:spPr>
              <a:solidFill>
                <a:schemeClr val="bg1"/>
              </a:solidFill>
              <a:ln>
                <a:solidFill>
                  <a:srgbClr val="92D050"/>
                </a:solidFill>
              </a:ln>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Pt>
            <c:idx val="11"/>
            <c:marker>
              <c:symbol val="circle"/>
              <c:size val="7"/>
            </c:marker>
            <c:bubble3D val="0"/>
          </c:dPt>
          <c:dPt>
            <c:idx val="13"/>
            <c:marker>
              <c:symbol val="circle"/>
              <c:size val="7"/>
            </c:marker>
            <c:bubble3D val="0"/>
          </c:dPt>
          <c:dPt>
            <c:idx val="15"/>
            <c:marker>
              <c:symbol val="circle"/>
              <c:size val="7"/>
            </c:marker>
            <c:bubble3D val="0"/>
          </c:dPt>
          <c:dPt>
            <c:idx val="17"/>
            <c:marker>
              <c:symbol val="circle"/>
              <c:size val="7"/>
            </c:marker>
            <c:bubble3D val="0"/>
          </c:dPt>
          <c:dPt>
            <c:idx val="19"/>
            <c:marker>
              <c:symbol val="circle"/>
              <c:size val="7"/>
            </c:marker>
            <c:bubble3D val="0"/>
          </c:dPt>
          <c:dPt>
            <c:idx val="21"/>
            <c:marker>
              <c:symbol val="circle"/>
              <c:size val="7"/>
            </c:marker>
            <c:bubble3D val="0"/>
          </c:dPt>
          <c:dPt>
            <c:idx val="23"/>
            <c:marker>
              <c:symbol val="circle"/>
              <c:size val="7"/>
            </c:marker>
            <c:bubble3D val="0"/>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Sheet1!$B$6:$Z$6</c:f>
              <c:numCache>
                <c:formatCode>0.00_ </c:formatCode>
                <c:ptCount val="25"/>
                <c:pt idx="0">
                  <c:v>0</c:v>
                </c:pt>
                <c:pt idx="1">
                  <c:v>-1.2402971476657365</c:v>
                </c:pt>
                <c:pt idx="2">
                  <c:v>-1.2792534285442692</c:v>
                </c:pt>
                <c:pt idx="3">
                  <c:v>-1.7180053349995728</c:v>
                </c:pt>
                <c:pt idx="4">
                  <c:v>-1.841884890117329</c:v>
                </c:pt>
                <c:pt idx="5">
                  <c:v>-1.9705926289877995</c:v>
                </c:pt>
                <c:pt idx="6">
                  <c:v>-2.3533383158224508</c:v>
                </c:pt>
                <c:pt idx="7">
                  <c:v>-2.5585499821344615</c:v>
                </c:pt>
                <c:pt idx="8">
                  <c:v>-2.5177940449324199</c:v>
                </c:pt>
                <c:pt idx="9">
                  <c:v>-1.0329116676022987</c:v>
                </c:pt>
                <c:pt idx="10">
                  <c:v>-1.7064475777532007</c:v>
                </c:pt>
                <c:pt idx="11">
                  <c:v>-0.97850163812978064</c:v>
                </c:pt>
                <c:pt idx="12">
                  <c:v>-1.0676367168390266</c:v>
                </c:pt>
                <c:pt idx="13">
                  <c:v>-1.58</c:v>
                </c:pt>
                <c:pt idx="14">
                  <c:v>-1.92230051610498</c:v>
                </c:pt>
                <c:pt idx="15">
                  <c:v>-0.95208872027677804</c:v>
                </c:pt>
                <c:pt idx="16">
                  <c:v>-1.4628451607507142</c:v>
                </c:pt>
                <c:pt idx="17">
                  <c:v>-1.4191470291804786</c:v>
                </c:pt>
                <c:pt idx="18">
                  <c:v>-2.4864885260886482</c:v>
                </c:pt>
                <c:pt idx="19">
                  <c:v>-3.0622576868574169</c:v>
                </c:pt>
                <c:pt idx="20">
                  <c:v>-3.2620724685239355</c:v>
                </c:pt>
                <c:pt idx="21">
                  <c:v>-1.8183454071732497</c:v>
                </c:pt>
                <c:pt idx="22">
                  <c:v>-0.82201917576419925</c:v>
                </c:pt>
                <c:pt idx="23">
                  <c:v>-0.29514596067585774</c:v>
                </c:pt>
                <c:pt idx="24">
                  <c:v>-0.2935922889542808</c:v>
                </c:pt>
              </c:numCache>
            </c:numRef>
          </c:val>
          <c:smooth val="0"/>
        </c:ser>
        <c:ser>
          <c:idx val="5"/>
          <c:order val="5"/>
          <c:tx>
            <c:strRef>
              <c:f>Sheet1!$A$7</c:f>
              <c:strCache>
                <c:ptCount val="1"/>
                <c:pt idx="0">
                  <c:v>Y2017</c:v>
                </c:pt>
              </c:strCache>
            </c:strRef>
          </c:tx>
          <c:spPr>
            <a:ln w="31750">
              <a:solidFill>
                <a:srgbClr val="FF9933"/>
              </a:solidFill>
            </a:ln>
          </c:spPr>
          <c:marker>
            <c:symbol val="circle"/>
            <c:size val="10"/>
            <c:spPr>
              <a:solidFill>
                <a:schemeClr val="bg1"/>
              </a:solidFill>
              <a:ln>
                <a:solidFill>
                  <a:srgbClr val="FF9933"/>
                </a:solidFill>
              </a:ln>
            </c:spPr>
          </c:marker>
          <c:dPt>
            <c:idx val="1"/>
            <c:marker>
              <c:symbol val="circle"/>
              <c:size val="7"/>
            </c:marker>
            <c:bubble3D val="0"/>
          </c:dPt>
          <c:dPt>
            <c:idx val="3"/>
            <c:marker>
              <c:symbol val="circle"/>
              <c:size val="7"/>
            </c:marker>
            <c:bubble3D val="0"/>
          </c:dPt>
          <c:dPt>
            <c:idx val="5"/>
            <c:marker>
              <c:symbol val="circle"/>
              <c:size val="7"/>
            </c:marker>
            <c:bubble3D val="0"/>
          </c:dPt>
          <c:dLbls>
            <c:dLbl>
              <c:idx val="1"/>
              <c:delete val="1"/>
              <c:extLst>
                <c:ext xmlns:c15="http://schemas.microsoft.com/office/drawing/2012/chart" uri="{CE6537A1-D6FC-4f65-9D91-7224C49458BB}"/>
              </c:extLst>
            </c:dLbl>
            <c:dLbl>
              <c:idx val="3"/>
              <c:delete val="1"/>
              <c:extLst>
                <c:ext xmlns:c15="http://schemas.microsoft.com/office/drawing/2012/chart" uri="{CE6537A1-D6FC-4f65-9D91-7224C49458BB}"/>
              </c:extLst>
            </c:dLbl>
            <c:dLbl>
              <c:idx val="5"/>
              <c:delete val="1"/>
              <c:extLst>
                <c:ext xmlns:c15="http://schemas.microsoft.com/office/drawing/2012/chart" uri="{CE6537A1-D6FC-4f65-9D91-7224C49458BB}"/>
              </c:extLst>
            </c:dLbl>
            <c:dLbl>
              <c:idx val="6"/>
              <c:layout>
                <c:manualLayout>
                  <c:x val="-3.1918783257841005E-2"/>
                  <c:y val="-0.13621839754423481"/>
                </c:manualLayout>
              </c:layout>
              <c:dLblPos val="r"/>
              <c:showLegendKey val="0"/>
              <c:showVal val="1"/>
              <c:showCatName val="0"/>
              <c:showSerName val="0"/>
              <c:showPercent val="0"/>
              <c:showBubbleSize val="0"/>
              <c:extLst>
                <c:ext xmlns:c15="http://schemas.microsoft.com/office/drawing/2012/chart" uri="{CE6537A1-D6FC-4f65-9D91-7224C49458BB}"/>
              </c:extLst>
            </c:dLbl>
            <c:spPr>
              <a:noFill/>
              <a:ln>
                <a:noFill/>
              </a:ln>
              <a:effectLst/>
            </c:spPr>
            <c:dLblPos val="t"/>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Sheet1!$B$7:$Z$7</c:f>
              <c:numCache>
                <c:formatCode>0.00_ </c:formatCode>
                <c:ptCount val="25"/>
                <c:pt idx="0">
                  <c:v>0</c:v>
                </c:pt>
                <c:pt idx="1">
                  <c:v>-0.19</c:v>
                </c:pt>
                <c:pt idx="2">
                  <c:v>1.55</c:v>
                </c:pt>
                <c:pt idx="3">
                  <c:v>1.7</c:v>
                </c:pt>
                <c:pt idx="4">
                  <c:v>0.73</c:v>
                </c:pt>
                <c:pt idx="5">
                  <c:v>-1.36</c:v>
                </c:pt>
                <c:pt idx="6">
                  <c:v>-2.21</c:v>
                </c:pt>
              </c:numCache>
            </c:numRef>
          </c:val>
          <c:smooth val="0"/>
        </c:ser>
        <c:dLbls>
          <c:showLegendKey val="0"/>
          <c:showVal val="0"/>
          <c:showCatName val="0"/>
          <c:showSerName val="0"/>
          <c:showPercent val="0"/>
          <c:showBubbleSize val="0"/>
        </c:dLbls>
        <c:marker val="1"/>
        <c:smooth val="0"/>
        <c:axId val="802224944"/>
        <c:axId val="802229256"/>
      </c:lineChart>
      <c:catAx>
        <c:axId val="802224944"/>
        <c:scaling>
          <c:orientation val="minMax"/>
        </c:scaling>
        <c:delete val="0"/>
        <c:axPos val="b"/>
        <c:majorGridlines>
          <c:spPr>
            <a:ln>
              <a:solidFill>
                <a:schemeClr val="bg1">
                  <a:lumMod val="95000"/>
                </a:schemeClr>
              </a:solidFill>
            </a:ln>
          </c:spPr>
        </c:majorGridlines>
        <c:numFmt formatCode="@" sourceLinked="0"/>
        <c:majorTickMark val="none"/>
        <c:minorTickMark val="none"/>
        <c:tickLblPos val="low"/>
        <c:spPr>
          <a:ln w="25427">
            <a:solidFill>
              <a:srgbClr val="808080"/>
            </a:solidFill>
            <a:prstDash val="solid"/>
          </a:ln>
        </c:spPr>
        <c:txPr>
          <a:bodyPr rot="0" vert="horz"/>
          <a:lstStyle/>
          <a:p>
            <a:pPr>
              <a:defRPr b="0"/>
            </a:pPr>
            <a:endParaRPr lang="zh-CN"/>
          </a:p>
        </c:txPr>
        <c:crossAx val="802229256"/>
        <c:crosses val="autoZero"/>
        <c:auto val="1"/>
        <c:lblAlgn val="ctr"/>
        <c:lblOffset val="100"/>
        <c:tickLblSkip val="1"/>
        <c:tickMarkSkip val="1"/>
        <c:noMultiLvlLbl val="0"/>
      </c:catAx>
      <c:valAx>
        <c:axId val="802229256"/>
        <c:scaling>
          <c:orientation val="minMax"/>
          <c:max val="8"/>
          <c:min val="-8"/>
        </c:scaling>
        <c:delete val="0"/>
        <c:axPos val="l"/>
        <c:majorGridlines>
          <c:spPr>
            <a:ln w="13102">
              <a:solidFill>
                <a:schemeClr val="bg1">
                  <a:lumMod val="95000"/>
                </a:schemeClr>
              </a:solidFill>
              <a:prstDash val="solid"/>
            </a:ln>
          </c:spPr>
        </c:majorGridlines>
        <c:numFmt formatCode="0.0_ " sourceLinked="0"/>
        <c:majorTickMark val="none"/>
        <c:minorTickMark val="none"/>
        <c:tickLblPos val="low"/>
        <c:spPr>
          <a:noFill/>
          <a:ln w="39304">
            <a:noFill/>
            <a:prstDash val="solid"/>
          </a:ln>
        </c:spPr>
        <c:txPr>
          <a:bodyPr rot="0" vert="horz"/>
          <a:lstStyle/>
          <a:p>
            <a:pPr>
              <a:defRPr/>
            </a:pPr>
            <a:endParaRPr lang="zh-CN"/>
          </a:p>
        </c:txPr>
        <c:crossAx val="802224944"/>
        <c:crosses val="autoZero"/>
        <c:crossBetween val="between"/>
        <c:majorUnit val="4"/>
      </c:valAx>
      <c:spPr>
        <a:noFill/>
        <a:ln w="25400">
          <a:noFill/>
        </a:ln>
      </c:spPr>
    </c:plotArea>
    <c:legend>
      <c:legendPos val="t"/>
      <c:layout>
        <c:manualLayout>
          <c:xMode val="edge"/>
          <c:yMode val="edge"/>
          <c:x val="4.351551812935274E-2"/>
          <c:y val="7.5013279067361133E-2"/>
          <c:w val="0.35892479654155302"/>
          <c:h val="6.5029144966026284E-2"/>
        </c:manualLayout>
      </c:layout>
      <c:overlay val="0"/>
    </c:legend>
    <c:plotVisOnly val="1"/>
    <c:dispBlanksAs val="gap"/>
    <c:showDLblsOverMax val="0"/>
  </c:chart>
  <c:spPr>
    <a:noFill/>
    <a:ln>
      <a:noFill/>
    </a:ln>
  </c:spPr>
  <c:txPr>
    <a:bodyPr/>
    <a:lstStyle/>
    <a:p>
      <a:pPr>
        <a:defRPr sz="800" b="1" i="0" u="none" strike="noStrike" baseline="0">
          <a:solidFill>
            <a:schemeClr val="tx1"/>
          </a:solidFill>
          <a:latin typeface="+mn-lt"/>
          <a:ea typeface="华文细黑" pitchFamily="2" charset="-122"/>
          <a:cs typeface="宋体"/>
        </a:defRPr>
      </a:pPr>
      <a:endParaRPr lang="zh-CN"/>
    </a:p>
  </c:txPr>
  <c:externalData r:id="rId1">
    <c:autoUpdate val="0"/>
  </c:externalData>
  <c:userShapes r:id="rId2"/>
</c:chartSpace>
</file>

<file path=ppt/charts/chart19.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4.4469464938930815E-2"/>
          <c:y val="2.8388457521005883E-2"/>
          <c:w val="0.95030925661852605"/>
          <c:h val="0.79932316971011175"/>
        </c:manualLayout>
      </c:layout>
      <c:lineChart>
        <c:grouping val="standard"/>
        <c:varyColors val="0"/>
        <c:ser>
          <c:idx val="0"/>
          <c:order val="0"/>
          <c:tx>
            <c:strRef>
              <c:f>Sheet1!$A$2</c:f>
              <c:strCache>
                <c:ptCount val="1"/>
                <c:pt idx="0">
                  <c:v>Y2011</c:v>
                </c:pt>
              </c:strCache>
            </c:strRef>
          </c:tx>
          <c:spPr>
            <a:ln w="31783">
              <a:solidFill>
                <a:srgbClr val="BFBFBF"/>
              </a:solidFill>
              <a:prstDash val="solid"/>
            </a:ln>
            <a:effectLst/>
          </c:spPr>
          <c:marker>
            <c:symbol val="circle"/>
            <c:size val="10"/>
            <c:spPr>
              <a:solidFill>
                <a:schemeClr val="bg1"/>
              </a:solidFill>
              <a:ln>
                <a:solidFill>
                  <a:srgbClr val="BFBFBF"/>
                </a:solidFill>
                <a:prstDash val="solid"/>
              </a:ln>
              <a:effectLst/>
            </c:spPr>
          </c:marker>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Sheet1!$B$2:$Z$2</c:f>
            </c:numRef>
          </c:val>
          <c:smooth val="0"/>
        </c:ser>
        <c:ser>
          <c:idx val="1"/>
          <c:order val="1"/>
          <c:tx>
            <c:strRef>
              <c:f>Sheet1!$A$3</c:f>
              <c:strCache>
                <c:ptCount val="1"/>
                <c:pt idx="0">
                  <c:v>Y2013</c:v>
                </c:pt>
              </c:strCache>
            </c:strRef>
          </c:tx>
          <c:spPr>
            <a:ln w="31783" cmpd="sng">
              <a:solidFill>
                <a:srgbClr val="BFBFBF"/>
              </a:solidFill>
            </a:ln>
            <a:effectLst/>
          </c:spPr>
          <c:marker>
            <c:symbol val="circle"/>
            <c:size val="10"/>
            <c:spPr>
              <a:solidFill>
                <a:schemeClr val="bg1"/>
              </a:solidFill>
              <a:ln>
                <a:solidFill>
                  <a:srgbClr val="BFBFBF"/>
                </a:solidFill>
              </a:ln>
              <a:effectLst/>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Pt>
            <c:idx val="11"/>
            <c:marker>
              <c:symbol val="circle"/>
              <c:size val="7"/>
            </c:marker>
            <c:bubble3D val="0"/>
          </c:dPt>
          <c:dPt>
            <c:idx val="13"/>
            <c:marker>
              <c:symbol val="circle"/>
              <c:size val="7"/>
            </c:marker>
            <c:bubble3D val="0"/>
          </c:dPt>
          <c:dPt>
            <c:idx val="15"/>
            <c:marker>
              <c:symbol val="circle"/>
              <c:size val="7"/>
            </c:marker>
            <c:bubble3D val="0"/>
          </c:dPt>
          <c:dPt>
            <c:idx val="17"/>
            <c:marker>
              <c:symbol val="circle"/>
              <c:size val="7"/>
            </c:marker>
            <c:bubble3D val="0"/>
          </c:dPt>
          <c:dPt>
            <c:idx val="19"/>
            <c:marker>
              <c:symbol val="circle"/>
              <c:size val="7"/>
            </c:marker>
            <c:bubble3D val="0"/>
          </c:dPt>
          <c:dPt>
            <c:idx val="21"/>
            <c:marker>
              <c:symbol val="circle"/>
              <c:size val="7"/>
            </c:marker>
            <c:bubble3D val="0"/>
          </c:dPt>
          <c:dPt>
            <c:idx val="23"/>
            <c:marker>
              <c:symbol val="circle"/>
              <c:size val="7"/>
            </c:marker>
            <c:bubble3D val="0"/>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Sheet1!$B$3:$Z$3</c:f>
            </c:numRef>
          </c:val>
          <c:smooth val="0"/>
        </c:ser>
        <c:ser>
          <c:idx val="2"/>
          <c:order val="2"/>
          <c:tx>
            <c:strRef>
              <c:f>Sheet1!$A$4</c:f>
              <c:strCache>
                <c:ptCount val="1"/>
                <c:pt idx="0">
                  <c:v>Y2014</c:v>
                </c:pt>
              </c:strCache>
            </c:strRef>
          </c:tx>
          <c:spPr>
            <a:ln w="19050">
              <a:solidFill>
                <a:srgbClr val="BFBFBF"/>
              </a:solidFill>
            </a:ln>
          </c:spPr>
          <c:marker>
            <c:symbol val="circle"/>
            <c:size val="10"/>
            <c:spPr>
              <a:solidFill>
                <a:schemeClr val="bg1"/>
              </a:solidFill>
              <a:ln>
                <a:solidFill>
                  <a:srgbClr val="BFBFBF"/>
                </a:solidFill>
              </a:ln>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Pt>
            <c:idx val="11"/>
            <c:marker>
              <c:symbol val="circle"/>
              <c:size val="7"/>
            </c:marker>
            <c:bubble3D val="0"/>
          </c:dPt>
          <c:dPt>
            <c:idx val="13"/>
            <c:marker>
              <c:symbol val="circle"/>
              <c:size val="7"/>
            </c:marker>
            <c:bubble3D val="0"/>
          </c:dPt>
          <c:dPt>
            <c:idx val="15"/>
            <c:marker>
              <c:symbol val="circle"/>
              <c:size val="7"/>
            </c:marker>
            <c:bubble3D val="0"/>
          </c:dPt>
          <c:dPt>
            <c:idx val="17"/>
            <c:marker>
              <c:symbol val="circle"/>
              <c:size val="7"/>
            </c:marker>
            <c:bubble3D val="0"/>
          </c:dPt>
          <c:dPt>
            <c:idx val="19"/>
            <c:marker>
              <c:symbol val="circle"/>
              <c:size val="7"/>
            </c:marker>
            <c:bubble3D val="0"/>
          </c:dPt>
          <c:dPt>
            <c:idx val="21"/>
            <c:marker>
              <c:symbol val="circle"/>
              <c:size val="7"/>
            </c:marker>
            <c:bubble3D val="0"/>
          </c:dPt>
          <c:dPt>
            <c:idx val="23"/>
            <c:marker>
              <c:symbol val="circle"/>
              <c:size val="7"/>
            </c:marker>
            <c:bubble3D val="0"/>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Sheet1!$B$4:$Z$4</c:f>
              <c:numCache>
                <c:formatCode>0.00_ </c:formatCode>
                <c:ptCount val="25"/>
                <c:pt idx="0">
                  <c:v>0</c:v>
                </c:pt>
                <c:pt idx="1">
                  <c:v>1.3113271601249288</c:v>
                </c:pt>
                <c:pt idx="2">
                  <c:v>1.1960084515428098</c:v>
                </c:pt>
                <c:pt idx="3">
                  <c:v>1.1810279950199718</c:v>
                </c:pt>
                <c:pt idx="4">
                  <c:v>0.95299303362659671</c:v>
                </c:pt>
                <c:pt idx="5">
                  <c:v>0.99382821991714754</c:v>
                </c:pt>
                <c:pt idx="6">
                  <c:v>0.62846152638264763</c:v>
                </c:pt>
                <c:pt idx="7">
                  <c:v>0.69252196592557447</c:v>
                </c:pt>
                <c:pt idx="8">
                  <c:v>0.43601946641413752</c:v>
                </c:pt>
                <c:pt idx="9">
                  <c:v>0.45190895844772533</c:v>
                </c:pt>
                <c:pt idx="10">
                  <c:v>0.23184940676171276</c:v>
                </c:pt>
                <c:pt idx="11">
                  <c:v>2.3890723205989801E-2</c:v>
                </c:pt>
                <c:pt idx="12">
                  <c:v>-0.21278476231411375</c:v>
                </c:pt>
                <c:pt idx="13">
                  <c:v>-0.21887679904409327</c:v>
                </c:pt>
                <c:pt idx="14">
                  <c:v>-0.67796054303123932</c:v>
                </c:pt>
                <c:pt idx="15">
                  <c:v>-0.50484599294475663</c:v>
                </c:pt>
                <c:pt idx="16">
                  <c:v>-0.78368495700873086</c:v>
                </c:pt>
                <c:pt idx="17">
                  <c:v>-1.445226795148411</c:v>
                </c:pt>
                <c:pt idx="18">
                  <c:v>-1.507828998747512</c:v>
                </c:pt>
                <c:pt idx="19">
                  <c:v>-1.4276968506172418</c:v>
                </c:pt>
                <c:pt idx="20">
                  <c:v>-1.7022075560604704</c:v>
                </c:pt>
                <c:pt idx="21">
                  <c:v>-1.0189822947440046</c:v>
                </c:pt>
                <c:pt idx="22">
                  <c:v>-1.2592736240704556</c:v>
                </c:pt>
                <c:pt idx="23">
                  <c:v>-1.3496240513729048</c:v>
                </c:pt>
                <c:pt idx="24">
                  <c:v>-1.5353430397684964</c:v>
                </c:pt>
              </c:numCache>
            </c:numRef>
          </c:val>
          <c:smooth val="0"/>
        </c:ser>
        <c:ser>
          <c:idx val="3"/>
          <c:order val="3"/>
          <c:tx>
            <c:strRef>
              <c:f>Sheet1!$A$5</c:f>
              <c:strCache>
                <c:ptCount val="1"/>
                <c:pt idx="0">
                  <c:v>Y2015</c:v>
                </c:pt>
              </c:strCache>
            </c:strRef>
          </c:tx>
          <c:spPr>
            <a:ln>
              <a:solidFill>
                <a:srgbClr val="00A4DE"/>
              </a:solidFill>
            </a:ln>
          </c:spPr>
          <c:marker>
            <c:symbol val="circle"/>
            <c:size val="10"/>
            <c:spPr>
              <a:solidFill>
                <a:schemeClr val="bg1"/>
              </a:solidFill>
              <a:ln>
                <a:solidFill>
                  <a:srgbClr val="00A4DE"/>
                </a:solidFill>
              </a:ln>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Pt>
            <c:idx val="11"/>
            <c:marker>
              <c:symbol val="circle"/>
              <c:size val="7"/>
            </c:marker>
            <c:bubble3D val="0"/>
          </c:dPt>
          <c:dPt>
            <c:idx val="13"/>
            <c:marker>
              <c:symbol val="circle"/>
              <c:size val="7"/>
            </c:marker>
            <c:bubble3D val="0"/>
          </c:dPt>
          <c:dPt>
            <c:idx val="15"/>
            <c:marker>
              <c:symbol val="circle"/>
              <c:size val="7"/>
            </c:marker>
            <c:bubble3D val="0"/>
          </c:dPt>
          <c:dPt>
            <c:idx val="17"/>
            <c:marker>
              <c:symbol val="circle"/>
              <c:size val="7"/>
            </c:marker>
            <c:bubble3D val="0"/>
          </c:dPt>
          <c:dPt>
            <c:idx val="19"/>
            <c:marker>
              <c:symbol val="circle"/>
              <c:size val="7"/>
            </c:marker>
            <c:bubble3D val="0"/>
          </c:dPt>
          <c:dPt>
            <c:idx val="21"/>
            <c:marker>
              <c:symbol val="circle"/>
              <c:size val="7"/>
            </c:marker>
            <c:bubble3D val="0"/>
          </c:dPt>
          <c:dPt>
            <c:idx val="23"/>
            <c:marker>
              <c:symbol val="circle"/>
              <c:size val="7"/>
            </c:marker>
            <c:bubble3D val="0"/>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Sheet1!$B$5:$Z$5</c:f>
              <c:numCache>
                <c:formatCode>0.00_ </c:formatCode>
                <c:ptCount val="25"/>
                <c:pt idx="0">
                  <c:v>0</c:v>
                </c:pt>
                <c:pt idx="1">
                  <c:v>0.47892130671244026</c:v>
                </c:pt>
                <c:pt idx="2">
                  <c:v>0.38784837892579221</c:v>
                </c:pt>
                <c:pt idx="3">
                  <c:v>0.97715306986140893</c:v>
                </c:pt>
                <c:pt idx="4">
                  <c:v>0.82075013334100921</c:v>
                </c:pt>
                <c:pt idx="5">
                  <c:v>0.75409930819819138</c:v>
                </c:pt>
                <c:pt idx="6">
                  <c:v>0.43161740119728809</c:v>
                </c:pt>
                <c:pt idx="7">
                  <c:v>0.57597437247016037</c:v>
                </c:pt>
                <c:pt idx="8">
                  <c:v>0.21844041257315724</c:v>
                </c:pt>
                <c:pt idx="9">
                  <c:v>0.77494677441216009</c:v>
                </c:pt>
                <c:pt idx="10">
                  <c:v>-7.3213730509805661E-2</c:v>
                </c:pt>
                <c:pt idx="11">
                  <c:v>-0.97064311254507785</c:v>
                </c:pt>
                <c:pt idx="12">
                  <c:v>-0.75382978827593283</c:v>
                </c:pt>
                <c:pt idx="13">
                  <c:v>-2.2430026326786656</c:v>
                </c:pt>
                <c:pt idx="14">
                  <c:v>-1.7855892855706983</c:v>
                </c:pt>
                <c:pt idx="15">
                  <c:v>-1.950235135871883</c:v>
                </c:pt>
                <c:pt idx="16">
                  <c:v>-2.7318682312432481</c:v>
                </c:pt>
                <c:pt idx="17">
                  <c:v>-2.8142000272350458</c:v>
                </c:pt>
                <c:pt idx="18">
                  <c:v>-2.9637172010493429</c:v>
                </c:pt>
                <c:pt idx="19">
                  <c:v>-3.9187945150738193</c:v>
                </c:pt>
                <c:pt idx="20">
                  <c:v>-3.5846358514927741</c:v>
                </c:pt>
                <c:pt idx="21">
                  <c:v>-3.8663903475660453</c:v>
                </c:pt>
                <c:pt idx="22">
                  <c:v>-4.1768998642303687</c:v>
                </c:pt>
                <c:pt idx="23">
                  <c:v>-4.194555847039692</c:v>
                </c:pt>
                <c:pt idx="24">
                  <c:v>-4.3649249632569447</c:v>
                </c:pt>
              </c:numCache>
            </c:numRef>
          </c:val>
          <c:smooth val="0"/>
        </c:ser>
        <c:ser>
          <c:idx val="4"/>
          <c:order val="4"/>
          <c:tx>
            <c:strRef>
              <c:f>Sheet1!$A$6</c:f>
              <c:strCache>
                <c:ptCount val="1"/>
                <c:pt idx="0">
                  <c:v>Y2016</c:v>
                </c:pt>
              </c:strCache>
            </c:strRef>
          </c:tx>
          <c:spPr>
            <a:ln>
              <a:solidFill>
                <a:srgbClr val="92D050"/>
              </a:solidFill>
            </a:ln>
          </c:spPr>
          <c:marker>
            <c:symbol val="circle"/>
            <c:size val="10"/>
            <c:spPr>
              <a:solidFill>
                <a:schemeClr val="bg1"/>
              </a:solidFill>
              <a:ln>
                <a:solidFill>
                  <a:srgbClr val="92D050"/>
                </a:solidFill>
              </a:ln>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Pt>
            <c:idx val="11"/>
            <c:marker>
              <c:symbol val="circle"/>
              <c:size val="7"/>
            </c:marker>
            <c:bubble3D val="0"/>
          </c:dPt>
          <c:dPt>
            <c:idx val="13"/>
            <c:marker>
              <c:symbol val="circle"/>
              <c:size val="7"/>
            </c:marker>
            <c:bubble3D val="0"/>
          </c:dPt>
          <c:dPt>
            <c:idx val="15"/>
            <c:marker>
              <c:symbol val="circle"/>
              <c:size val="7"/>
            </c:marker>
            <c:bubble3D val="0"/>
          </c:dPt>
          <c:dPt>
            <c:idx val="17"/>
            <c:marker>
              <c:symbol val="circle"/>
              <c:size val="7"/>
            </c:marker>
            <c:bubble3D val="0"/>
          </c:dPt>
          <c:dPt>
            <c:idx val="19"/>
            <c:marker>
              <c:symbol val="circle"/>
              <c:size val="7"/>
            </c:marker>
            <c:bubble3D val="0"/>
          </c:dPt>
          <c:dPt>
            <c:idx val="21"/>
            <c:marker>
              <c:symbol val="circle"/>
              <c:size val="7"/>
            </c:marker>
            <c:bubble3D val="0"/>
          </c:dPt>
          <c:dPt>
            <c:idx val="23"/>
            <c:marker>
              <c:symbol val="circle"/>
              <c:size val="7"/>
            </c:marker>
            <c:bubble3D val="0"/>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Sheet1!$B$6:$Z$6</c:f>
              <c:numCache>
                <c:formatCode>0.00_ </c:formatCode>
                <c:ptCount val="25"/>
                <c:pt idx="0">
                  <c:v>0</c:v>
                </c:pt>
                <c:pt idx="1">
                  <c:v>-1.4252391428119853</c:v>
                </c:pt>
                <c:pt idx="2">
                  <c:v>-1.444838815039363</c:v>
                </c:pt>
                <c:pt idx="3">
                  <c:v>-1.2272874839275245</c:v>
                </c:pt>
                <c:pt idx="4">
                  <c:v>-1.1389942202507837</c:v>
                </c:pt>
                <c:pt idx="5">
                  <c:v>-1.2859849219848098</c:v>
                </c:pt>
                <c:pt idx="6">
                  <c:v>-1.7207683329149193</c:v>
                </c:pt>
                <c:pt idx="7">
                  <c:v>-1.4576623703314415</c:v>
                </c:pt>
                <c:pt idx="8">
                  <c:v>-1.9068814307550821</c:v>
                </c:pt>
                <c:pt idx="9">
                  <c:v>-1.8422742831400996</c:v>
                </c:pt>
                <c:pt idx="10">
                  <c:v>-2.1476047981594442</c:v>
                </c:pt>
                <c:pt idx="11">
                  <c:v>-2.4697103828250415</c:v>
                </c:pt>
                <c:pt idx="12">
                  <c:v>-2.5449443104440168</c:v>
                </c:pt>
                <c:pt idx="13">
                  <c:v>-2.59</c:v>
                </c:pt>
                <c:pt idx="14">
                  <c:v>-2.783467540578644</c:v>
                </c:pt>
                <c:pt idx="15">
                  <c:v>-2.7531970328178383</c:v>
                </c:pt>
                <c:pt idx="16">
                  <c:v>-3.3681946425610407</c:v>
                </c:pt>
                <c:pt idx="17">
                  <c:v>-3.1122463169728452</c:v>
                </c:pt>
                <c:pt idx="18">
                  <c:v>-4.1703889323907521</c:v>
                </c:pt>
                <c:pt idx="19">
                  <c:v>-3.8828049907859659</c:v>
                </c:pt>
                <c:pt idx="20">
                  <c:v>-4.2108427778359356</c:v>
                </c:pt>
                <c:pt idx="21">
                  <c:v>-3.2724707503907489</c:v>
                </c:pt>
                <c:pt idx="22">
                  <c:v>-2.5387524976142597</c:v>
                </c:pt>
                <c:pt idx="23">
                  <c:v>-2.2790975438683536</c:v>
                </c:pt>
                <c:pt idx="24">
                  <c:v>-2.2775438721467722</c:v>
                </c:pt>
              </c:numCache>
            </c:numRef>
          </c:val>
          <c:smooth val="0"/>
        </c:ser>
        <c:ser>
          <c:idx val="5"/>
          <c:order val="5"/>
          <c:tx>
            <c:strRef>
              <c:f>Sheet1!$A$7</c:f>
              <c:strCache>
                <c:ptCount val="1"/>
                <c:pt idx="0">
                  <c:v>Y2017</c:v>
                </c:pt>
              </c:strCache>
            </c:strRef>
          </c:tx>
          <c:spPr>
            <a:ln w="31750">
              <a:solidFill>
                <a:srgbClr val="FF9933"/>
              </a:solidFill>
            </a:ln>
          </c:spPr>
          <c:marker>
            <c:symbol val="circle"/>
            <c:size val="10"/>
            <c:spPr>
              <a:solidFill>
                <a:schemeClr val="bg1"/>
              </a:solidFill>
              <a:ln>
                <a:solidFill>
                  <a:srgbClr val="FF9933"/>
                </a:solidFill>
              </a:ln>
            </c:spPr>
          </c:marker>
          <c:dPt>
            <c:idx val="1"/>
            <c:marker>
              <c:symbol val="circle"/>
              <c:size val="7"/>
            </c:marker>
            <c:bubble3D val="0"/>
          </c:dPt>
          <c:dPt>
            <c:idx val="3"/>
            <c:marker>
              <c:symbol val="circle"/>
              <c:size val="7"/>
            </c:marker>
            <c:bubble3D val="0"/>
          </c:dPt>
          <c:dPt>
            <c:idx val="5"/>
            <c:marker>
              <c:symbol val="circle"/>
              <c:size val="7"/>
            </c:marker>
            <c:bubble3D val="0"/>
          </c:dPt>
          <c:dLbls>
            <c:dLbl>
              <c:idx val="1"/>
              <c:delete val="1"/>
              <c:extLst>
                <c:ext xmlns:c15="http://schemas.microsoft.com/office/drawing/2012/chart" uri="{CE6537A1-D6FC-4f65-9D91-7224C49458BB}"/>
              </c:extLst>
            </c:dLbl>
            <c:dLbl>
              <c:idx val="3"/>
              <c:delete val="1"/>
              <c:extLst>
                <c:ext xmlns:c15="http://schemas.microsoft.com/office/drawing/2012/chart" uri="{CE6537A1-D6FC-4f65-9D91-7224C49458BB}"/>
              </c:extLst>
            </c:dLbl>
            <c:dLbl>
              <c:idx val="5"/>
              <c:delete val="1"/>
              <c:extLst>
                <c:ext xmlns:c15="http://schemas.microsoft.com/office/drawing/2012/chart" uri="{CE6537A1-D6FC-4f65-9D91-7224C49458BB}"/>
              </c:extLst>
            </c:dLbl>
            <c:spPr>
              <a:noFill/>
              <a:ln>
                <a:noFill/>
              </a:ln>
              <a:effectLst/>
            </c:spPr>
            <c:dLblPos val="t"/>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Sheet1!$B$7:$Z$7</c:f>
              <c:numCache>
                <c:formatCode>0.00_ </c:formatCode>
                <c:ptCount val="25"/>
                <c:pt idx="0">
                  <c:v>0</c:v>
                </c:pt>
                <c:pt idx="1">
                  <c:v>1.59</c:v>
                </c:pt>
                <c:pt idx="2">
                  <c:v>1.47</c:v>
                </c:pt>
                <c:pt idx="3">
                  <c:v>1.33</c:v>
                </c:pt>
                <c:pt idx="4">
                  <c:v>1.26</c:v>
                </c:pt>
                <c:pt idx="5">
                  <c:v>1.34</c:v>
                </c:pt>
                <c:pt idx="6">
                  <c:v>0.5</c:v>
                </c:pt>
              </c:numCache>
            </c:numRef>
          </c:val>
          <c:smooth val="0"/>
        </c:ser>
        <c:dLbls>
          <c:showLegendKey val="0"/>
          <c:showVal val="0"/>
          <c:showCatName val="0"/>
          <c:showSerName val="0"/>
          <c:showPercent val="0"/>
          <c:showBubbleSize val="0"/>
        </c:dLbls>
        <c:marker val="1"/>
        <c:smooth val="0"/>
        <c:axId val="801986216"/>
        <c:axId val="801992096"/>
      </c:lineChart>
      <c:catAx>
        <c:axId val="801986216"/>
        <c:scaling>
          <c:orientation val="minMax"/>
        </c:scaling>
        <c:delete val="0"/>
        <c:axPos val="b"/>
        <c:majorGridlines>
          <c:spPr>
            <a:ln>
              <a:solidFill>
                <a:schemeClr val="bg1">
                  <a:lumMod val="95000"/>
                </a:schemeClr>
              </a:solidFill>
            </a:ln>
          </c:spPr>
        </c:majorGridlines>
        <c:numFmt formatCode="@" sourceLinked="0"/>
        <c:majorTickMark val="none"/>
        <c:minorTickMark val="none"/>
        <c:tickLblPos val="low"/>
        <c:spPr>
          <a:ln w="25427">
            <a:solidFill>
              <a:srgbClr val="808080"/>
            </a:solidFill>
            <a:prstDash val="solid"/>
          </a:ln>
        </c:spPr>
        <c:txPr>
          <a:bodyPr rot="0" vert="horz"/>
          <a:lstStyle/>
          <a:p>
            <a:pPr>
              <a:defRPr b="0"/>
            </a:pPr>
            <a:endParaRPr lang="zh-CN"/>
          </a:p>
        </c:txPr>
        <c:crossAx val="801992096"/>
        <c:crosses val="autoZero"/>
        <c:auto val="1"/>
        <c:lblAlgn val="ctr"/>
        <c:lblOffset val="100"/>
        <c:tickLblSkip val="1"/>
        <c:tickMarkSkip val="1"/>
        <c:noMultiLvlLbl val="0"/>
      </c:catAx>
      <c:valAx>
        <c:axId val="801992096"/>
        <c:scaling>
          <c:orientation val="minMax"/>
          <c:max val="7"/>
          <c:min val="-7"/>
        </c:scaling>
        <c:delete val="0"/>
        <c:axPos val="l"/>
        <c:majorGridlines>
          <c:spPr>
            <a:ln w="13102">
              <a:solidFill>
                <a:schemeClr val="bg1">
                  <a:lumMod val="95000"/>
                </a:schemeClr>
              </a:solidFill>
              <a:prstDash val="solid"/>
            </a:ln>
          </c:spPr>
        </c:majorGridlines>
        <c:numFmt formatCode="0.0_ " sourceLinked="0"/>
        <c:majorTickMark val="none"/>
        <c:minorTickMark val="none"/>
        <c:tickLblPos val="low"/>
        <c:spPr>
          <a:noFill/>
          <a:ln w="39304">
            <a:noFill/>
            <a:prstDash val="solid"/>
          </a:ln>
        </c:spPr>
        <c:txPr>
          <a:bodyPr rot="0" vert="horz"/>
          <a:lstStyle/>
          <a:p>
            <a:pPr>
              <a:defRPr/>
            </a:pPr>
            <a:endParaRPr lang="zh-CN"/>
          </a:p>
        </c:txPr>
        <c:crossAx val="801986216"/>
        <c:crosses val="autoZero"/>
        <c:crossBetween val="between"/>
        <c:majorUnit val="2"/>
      </c:valAx>
      <c:spPr>
        <a:noFill/>
        <a:ln w="25409">
          <a:noFill/>
        </a:ln>
      </c:spPr>
    </c:plotArea>
    <c:legend>
      <c:legendPos val="t"/>
      <c:layout>
        <c:manualLayout>
          <c:xMode val="edge"/>
          <c:yMode val="edge"/>
          <c:x val="4.3503875007749986E-2"/>
          <c:y val="7.0609346420819868E-2"/>
          <c:w val="0.35629636059272118"/>
          <c:h val="6.5275518227144363E-2"/>
        </c:manualLayout>
      </c:layout>
      <c:overlay val="0"/>
    </c:legend>
    <c:plotVisOnly val="1"/>
    <c:dispBlanksAs val="gap"/>
    <c:showDLblsOverMax val="0"/>
  </c:chart>
  <c:spPr>
    <a:noFill/>
    <a:ln>
      <a:noFill/>
    </a:ln>
  </c:spPr>
  <c:txPr>
    <a:bodyPr/>
    <a:lstStyle/>
    <a:p>
      <a:pPr>
        <a:defRPr sz="800" b="1" i="0" u="none" strike="noStrike" baseline="0">
          <a:solidFill>
            <a:schemeClr val="tx1"/>
          </a:solidFill>
          <a:latin typeface="+mn-lt"/>
          <a:ea typeface="华文细黑" pitchFamily="2" charset="-122"/>
          <a:cs typeface="宋体"/>
        </a:defRPr>
      </a:pPr>
      <a:endParaRPr lang="zh-CN"/>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10291740904649688"/>
          <c:y val="5.7363202177969183E-2"/>
          <c:w val="0.84023242715098567"/>
          <c:h val="0.76168224299065423"/>
        </c:manualLayout>
      </c:layout>
      <c:barChart>
        <c:barDir val="col"/>
        <c:grouping val="clustered"/>
        <c:varyColors val="0"/>
        <c:ser>
          <c:idx val="0"/>
          <c:order val="0"/>
          <c:spPr>
            <a:solidFill>
              <a:srgbClr val="275C9D"/>
            </a:solidFill>
            <a:ln w="9525">
              <a:solidFill>
                <a:srgbClr val="275C9D"/>
              </a:solidFill>
            </a:ln>
            <a:effectLst>
              <a:outerShdw blurRad="40005" dist="20320" dir="5400000" algn="tl" rotWithShape="0">
                <a:prstClr val="black">
                  <a:alpha val="38000"/>
                </a:prstClr>
              </a:outerShdw>
            </a:effectLst>
          </c:spPr>
          <c:invertIfNegative val="0"/>
          <c:dPt>
            <c:idx val="0"/>
            <c:invertIfNegative val="0"/>
            <c:bubble3D val="0"/>
            <c:spPr>
              <a:solidFill>
                <a:srgbClr val="BFBFBF"/>
              </a:solidFill>
              <a:ln w="9525">
                <a:solidFill>
                  <a:srgbClr val="BFBFBF"/>
                </a:solidFill>
              </a:ln>
              <a:effectLst>
                <a:outerShdw blurRad="40005" dist="20320" dir="5400000" algn="tl" rotWithShape="0">
                  <a:prstClr val="black">
                    <a:alpha val="38000"/>
                  </a:prstClr>
                </a:outerShdw>
              </a:effectLst>
            </c:spPr>
          </c:dPt>
          <c:dPt>
            <c:idx val="1"/>
            <c:invertIfNegative val="0"/>
            <c:bubble3D val="0"/>
            <c:spPr>
              <a:solidFill>
                <a:srgbClr val="BFBFBF"/>
              </a:solidFill>
              <a:ln w="9525">
                <a:solidFill>
                  <a:srgbClr val="BFBFBF"/>
                </a:solidFill>
              </a:ln>
              <a:effectLst>
                <a:outerShdw blurRad="40005" dist="20320" dir="5400000" algn="tl" rotWithShape="0">
                  <a:prstClr val="black">
                    <a:alpha val="38000"/>
                  </a:prstClr>
                </a:outerShdw>
              </a:effectLst>
            </c:spPr>
          </c:dPt>
          <c:dPt>
            <c:idx val="2"/>
            <c:invertIfNegative val="0"/>
            <c:bubble3D val="0"/>
            <c:spPr>
              <a:solidFill>
                <a:srgbClr val="BFBFBF"/>
              </a:solidFill>
              <a:ln w="9525">
                <a:solidFill>
                  <a:srgbClr val="BFBFBF"/>
                </a:solidFill>
              </a:ln>
              <a:effectLst>
                <a:outerShdw blurRad="40005" dist="20320" dir="5400000" algn="tl" rotWithShape="0">
                  <a:prstClr val="black">
                    <a:alpha val="38000"/>
                  </a:prstClr>
                </a:outerShdw>
              </a:effectLst>
            </c:spPr>
          </c:dPt>
          <c:dPt>
            <c:idx val="3"/>
            <c:invertIfNegative val="0"/>
            <c:bubble3D val="0"/>
          </c:dPt>
          <c:dPt>
            <c:idx val="5"/>
            <c:invertIfNegative val="0"/>
            <c:bubble3D val="0"/>
            <c:spPr>
              <a:solidFill>
                <a:srgbClr val="275C9D"/>
              </a:solidFill>
              <a:ln w="9525">
                <a:solidFill>
                  <a:srgbClr val="BFBFBF"/>
                </a:solidFill>
              </a:ln>
              <a:effectLst>
                <a:outerShdw blurRad="40005" dist="20320" dir="5400000" algn="tl" rotWithShape="0">
                  <a:prstClr val="black">
                    <a:alpha val="38000"/>
                  </a:prstClr>
                </a:outerShdw>
              </a:effectLst>
            </c:spPr>
          </c:dPt>
          <c:dPt>
            <c:idx val="6"/>
            <c:invertIfNegative val="0"/>
            <c:bubble3D val="0"/>
            <c:spPr>
              <a:solidFill>
                <a:srgbClr val="275C9D"/>
              </a:solidFill>
              <a:ln w="9525">
                <a:solidFill>
                  <a:srgbClr val="BFBFBF"/>
                </a:solidFill>
              </a:ln>
              <a:effectLst>
                <a:outerShdw blurRad="40005" dist="20320" dir="5400000" algn="tl" rotWithShape="0">
                  <a:prstClr val="black">
                    <a:alpha val="38000"/>
                  </a:prstClr>
                </a:outerShdw>
              </a:effectLst>
            </c:spPr>
          </c:dPt>
          <c:dLbls>
            <c:dLbl>
              <c:idx val="2"/>
              <c:layout>
                <c:manualLayout>
                  <c:x val="2.9197080291971339E-3"/>
                  <c:y val="-2.9805789924545592E-2"/>
                </c:manualLayout>
              </c:layout>
              <c:showLegendKey val="0"/>
              <c:showVal val="1"/>
              <c:showCatName val="0"/>
              <c:showSerName val="0"/>
              <c:showPercent val="0"/>
              <c:showBubbleSize val="0"/>
              <c:extLst>
                <c:ext xmlns:c15="http://schemas.microsoft.com/office/drawing/2012/chart" uri="{CE6537A1-D6FC-4f65-9D91-7224C49458BB}">
                  <c15:layout/>
                </c:ext>
              </c:extLst>
            </c:dLbl>
            <c:dLbl>
              <c:idx val="5"/>
              <c:layout>
                <c:manualLayout>
                  <c:x val="-5.8394160583941914E-3"/>
                  <c:y val="-5.9607824729808979E-3"/>
                </c:manualLayout>
              </c:layout>
              <c:showLegendKey val="0"/>
              <c:showVal val="1"/>
              <c:showCatName val="0"/>
              <c:showSerName val="0"/>
              <c:showPercent val="0"/>
              <c:showBubbleSize val="0"/>
              <c:extLst>
                <c:ext xmlns:c15="http://schemas.microsoft.com/office/drawing/2012/chart" uri="{CE6537A1-D6FC-4f65-9D91-7224C49458BB}">
                  <c15:layout/>
                </c:ext>
              </c:extLst>
            </c:dLbl>
            <c:dLbl>
              <c:idx val="6"/>
              <c:layout>
                <c:manualLayout>
                  <c:x val="1.0705472436525191E-16"/>
                  <c:y val="1.7885163758405143E-2"/>
                </c:manualLayout>
              </c:layout>
              <c:showLegendKey val="0"/>
              <c:showVal val="1"/>
              <c:showCatName val="0"/>
              <c:showSerName val="0"/>
              <c:showPercent val="0"/>
              <c:showBubbleSize val="0"/>
              <c:extLst>
                <c:ext xmlns:c15="http://schemas.microsoft.com/office/drawing/2012/chart" uri="{CE6537A1-D6FC-4f65-9D91-7224C49458BB}">
                  <c15:layout/>
                </c:ext>
              </c:extLst>
            </c:dLbl>
            <c:spPr>
              <a:noFill/>
              <a:ln>
                <a:noFill/>
              </a:ln>
              <a:effectLst/>
            </c:spPr>
            <c:txPr>
              <a:bodyPr/>
              <a:lstStyle/>
              <a:p>
                <a:pPr>
                  <a:defRPr sz="900" b="0">
                    <a:latin typeface="Arial" pitchFamily="34" charset="0"/>
                    <a:ea typeface="宋体" pitchFamily="2" charset="-122"/>
                    <a:cs typeface="Arial" pitchFamily="34" charset="0"/>
                  </a:defRPr>
                </a:pPr>
                <a:endParaRPr lang="zh-CN"/>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Sheet1!$B$1:$H$1</c:f>
              <c:strCache>
                <c:ptCount val="7"/>
                <c:pt idx="0">
                  <c:v>A00</c:v>
                </c:pt>
                <c:pt idx="1">
                  <c:v>A0</c:v>
                </c:pt>
                <c:pt idx="2">
                  <c:v>A</c:v>
                </c:pt>
                <c:pt idx="3">
                  <c:v>B</c:v>
                </c:pt>
                <c:pt idx="4">
                  <c:v>C</c:v>
                </c:pt>
                <c:pt idx="5">
                  <c:v>MPV</c:v>
                </c:pt>
                <c:pt idx="6">
                  <c:v>SUV</c:v>
                </c:pt>
              </c:strCache>
            </c:strRef>
          </c:cat>
          <c:val>
            <c:numRef>
              <c:f>Sheet1!$B$2:$H$2</c:f>
              <c:numCache>
                <c:formatCode>0.0%</c:formatCode>
                <c:ptCount val="7"/>
                <c:pt idx="0">
                  <c:v>5.8000000000000003E-2</c:v>
                </c:pt>
                <c:pt idx="1">
                  <c:v>6.9000000000000006E-2</c:v>
                </c:pt>
                <c:pt idx="2">
                  <c:v>-2.9000000000000001E-2</c:v>
                </c:pt>
                <c:pt idx="3">
                  <c:v>3.3000000000000002E-2</c:v>
                </c:pt>
                <c:pt idx="4">
                  <c:v>2E-3</c:v>
                </c:pt>
                <c:pt idx="5">
                  <c:v>5.8999999999999997E-2</c:v>
                </c:pt>
                <c:pt idx="6">
                  <c:v>-0.02</c:v>
                </c:pt>
              </c:numCache>
            </c:numRef>
          </c:val>
        </c:ser>
        <c:dLbls>
          <c:showLegendKey val="0"/>
          <c:showVal val="0"/>
          <c:showCatName val="0"/>
          <c:showSerName val="0"/>
          <c:showPercent val="0"/>
          <c:showBubbleSize val="0"/>
        </c:dLbls>
        <c:gapWidth val="150"/>
        <c:axId val="802179080"/>
        <c:axId val="802175160"/>
      </c:barChart>
      <c:catAx>
        <c:axId val="802179080"/>
        <c:scaling>
          <c:orientation val="minMax"/>
        </c:scaling>
        <c:delete val="0"/>
        <c:axPos val="b"/>
        <c:numFmt formatCode="General" sourceLinked="1"/>
        <c:majorTickMark val="none"/>
        <c:minorTickMark val="none"/>
        <c:tickLblPos val="low"/>
        <c:spPr>
          <a:ln w="12687">
            <a:solidFill>
              <a:srgbClr val="969696"/>
            </a:solidFill>
            <a:prstDash val="solid"/>
          </a:ln>
        </c:spPr>
        <c:txPr>
          <a:bodyPr rot="0" vert="horz"/>
          <a:lstStyle/>
          <a:p>
            <a:pPr>
              <a:defRPr sz="1000"/>
            </a:pPr>
            <a:endParaRPr lang="zh-CN"/>
          </a:p>
        </c:txPr>
        <c:crossAx val="802175160"/>
        <c:crossesAt val="0"/>
        <c:auto val="1"/>
        <c:lblAlgn val="ctr"/>
        <c:lblOffset val="100"/>
        <c:tickLblSkip val="1"/>
        <c:tickMarkSkip val="1"/>
        <c:noMultiLvlLbl val="0"/>
      </c:catAx>
      <c:valAx>
        <c:axId val="802175160"/>
        <c:scaling>
          <c:orientation val="minMax"/>
          <c:max val="0.15000000000000008"/>
          <c:min val="-0.15000000000000008"/>
        </c:scaling>
        <c:delete val="0"/>
        <c:axPos val="l"/>
        <c:numFmt formatCode="0.0%" sourceLinked="0"/>
        <c:majorTickMark val="cross"/>
        <c:minorTickMark val="none"/>
        <c:tickLblPos val="low"/>
        <c:spPr>
          <a:ln w="12687">
            <a:solidFill>
              <a:srgbClr val="969696"/>
            </a:solidFill>
            <a:prstDash val="solid"/>
          </a:ln>
        </c:spPr>
        <c:txPr>
          <a:bodyPr rot="0" vert="horz"/>
          <a:lstStyle/>
          <a:p>
            <a:pPr>
              <a:defRPr sz="900"/>
            </a:pPr>
            <a:endParaRPr lang="zh-CN"/>
          </a:p>
        </c:txPr>
        <c:crossAx val="802179080"/>
        <c:crosses val="autoZero"/>
        <c:crossBetween val="between"/>
        <c:majorUnit val="5.0000000000000024E-2"/>
      </c:valAx>
      <c:spPr>
        <a:noFill/>
        <a:ln w="25405">
          <a:noFill/>
        </a:ln>
      </c:spPr>
    </c:plotArea>
    <c:plotVisOnly val="1"/>
    <c:dispBlanksAs val="gap"/>
    <c:showDLblsOverMax val="0"/>
  </c:chart>
  <c:spPr>
    <a:noFill/>
    <a:ln>
      <a:noFill/>
    </a:ln>
  </c:spPr>
  <c:txPr>
    <a:bodyPr/>
    <a:lstStyle/>
    <a:p>
      <a:pPr>
        <a:defRPr sz="923" b="1" i="0" u="none" strike="noStrike" baseline="0">
          <a:solidFill>
            <a:schemeClr val="tx1"/>
          </a:solidFill>
          <a:latin typeface="+mn-lt"/>
          <a:ea typeface="华文细黑" pitchFamily="2" charset="-122"/>
          <a:cs typeface="宋体"/>
        </a:defRPr>
      </a:pPr>
      <a:endParaRPr lang="zh-CN"/>
    </a:p>
  </c:txPr>
  <c:externalData r:id="rId1">
    <c:autoUpdate val="0"/>
  </c:externalData>
</c:chartSpace>
</file>

<file path=ppt/charts/chart20.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14985167785848905"/>
          <c:y val="0.17600750440772611"/>
          <c:w val="0.74031579541226356"/>
          <c:h val="0.64034894171209622"/>
        </c:manualLayout>
      </c:layout>
      <c:barChart>
        <c:barDir val="col"/>
        <c:grouping val="clustered"/>
        <c:varyColors val="0"/>
        <c:ser>
          <c:idx val="0"/>
          <c:order val="0"/>
          <c:tx>
            <c:strRef>
              <c:f>Sheet1!$A$2</c:f>
              <c:strCache>
                <c:ptCount val="1"/>
                <c:pt idx="0">
                  <c:v>2016成交均价</c:v>
                </c:pt>
              </c:strCache>
            </c:strRef>
          </c:tx>
          <c:spPr>
            <a:solidFill>
              <a:srgbClr val="BFBFBF"/>
            </a:solidFill>
            <a:ln>
              <a:solidFill>
                <a:prstClr val="white"/>
              </a:solidFill>
            </a:ln>
            <a:effectLst>
              <a:outerShdw blurRad="40005" dist="20320" dir="5400000" algn="tl" rotWithShape="0">
                <a:prstClr val="black">
                  <a:alpha val="38000"/>
                </a:prstClr>
              </a:outerShdw>
            </a:effectLst>
          </c:spPr>
          <c:invertIfNegative val="0"/>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Sheet1!$B$2:$M$2</c:f>
              <c:numCache>
                <c:formatCode>#,##0_);[Red]\(#,##0\)</c:formatCode>
                <c:ptCount val="12"/>
                <c:pt idx="0">
                  <c:v>126110</c:v>
                </c:pt>
                <c:pt idx="1">
                  <c:v>126210</c:v>
                </c:pt>
                <c:pt idx="2">
                  <c:v>125315</c:v>
                </c:pt>
                <c:pt idx="3" formatCode="_ * #,##0_ ;_ * \-#,##0_ ;_ * &quot;-&quot;??_ ;_ @_ ">
                  <c:v>124965</c:v>
                </c:pt>
                <c:pt idx="4" formatCode="_ * #,##0_ ;_ * \-#,##0_ ;_ * &quot;-&quot;??_ ;_ @_ ">
                  <c:v>125527.27272727272</c:v>
                </c:pt>
                <c:pt idx="5">
                  <c:v>125054.54545454546</c:v>
                </c:pt>
                <c:pt idx="6">
                  <c:v>124536.36363636363</c:v>
                </c:pt>
                <c:pt idx="7">
                  <c:v>123772.72727272728</c:v>
                </c:pt>
                <c:pt idx="8">
                  <c:v>124186.36363636363</c:v>
                </c:pt>
                <c:pt idx="9">
                  <c:v>124590.909090909</c:v>
                </c:pt>
                <c:pt idx="10">
                  <c:v>125217.27272727272</c:v>
                </c:pt>
                <c:pt idx="11">
                  <c:v>127355</c:v>
                </c:pt>
              </c:numCache>
            </c:numRef>
          </c:val>
        </c:ser>
        <c:ser>
          <c:idx val="1"/>
          <c:order val="1"/>
          <c:tx>
            <c:strRef>
              <c:f>Sheet1!$A$3</c:f>
              <c:strCache>
                <c:ptCount val="1"/>
                <c:pt idx="0">
                  <c:v>2017成交均价</c:v>
                </c:pt>
              </c:strCache>
            </c:strRef>
          </c:tx>
          <c:spPr>
            <a:solidFill>
              <a:srgbClr val="275C9D"/>
            </a:solidFill>
            <a:ln>
              <a:solidFill>
                <a:prstClr val="white"/>
              </a:solidFill>
            </a:ln>
            <a:effectLst>
              <a:outerShdw blurRad="40005" dist="20320" dir="5400000" algn="tl" rotWithShape="0">
                <a:prstClr val="black">
                  <a:alpha val="38000"/>
                </a:prstClr>
              </a:outerShdw>
            </a:effectLst>
          </c:spPr>
          <c:invertIfNegative val="0"/>
          <c:dLbls>
            <c:dLbl>
              <c:idx val="0"/>
              <c:layout>
                <c:manualLayout>
                  <c:x val="-2.2188344690390361E-17"/>
                  <c:y val="-3.6793692509855452E-2"/>
                </c:manualLayout>
              </c:layout>
              <c:showLegendKey val="0"/>
              <c:showVal val="1"/>
              <c:showCatName val="0"/>
              <c:showSerName val="0"/>
              <c:showPercent val="0"/>
              <c:showBubbleSize val="0"/>
              <c:extLst>
                <c:ext xmlns:c15="http://schemas.microsoft.com/office/drawing/2012/chart" uri="{CE6537A1-D6FC-4f65-9D91-7224C49458BB}"/>
              </c:extLst>
            </c:dLbl>
            <c:dLbl>
              <c:idx val="11"/>
              <c:layout>
                <c:manualLayout>
                  <c:x val="-1.93645972468727E-2"/>
                  <c:y val="-2.1024967148488827E-2"/>
                </c:manualLayout>
              </c:layout>
              <c:showLegendKey val="0"/>
              <c:showVal val="1"/>
              <c:showCatName val="0"/>
              <c:showSerName val="0"/>
              <c:showPercent val="0"/>
              <c:showBubbleSize val="0"/>
              <c:extLst>
                <c:ext xmlns:c15="http://schemas.microsoft.com/office/drawing/2012/chart" uri="{CE6537A1-D6FC-4f65-9D91-7224C49458BB}"/>
              </c:extLst>
            </c:dLbl>
            <c:spPr>
              <a:noFill/>
              <a:ln>
                <a:noFill/>
              </a:ln>
              <a:effectLst/>
            </c:sp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Sheet1!$B$3:$M$3</c:f>
              <c:numCache>
                <c:formatCode>#,##0_);[Red]\(#,##0\)</c:formatCode>
                <c:ptCount val="12"/>
                <c:pt idx="0">
                  <c:v>121590</c:v>
                </c:pt>
                <c:pt idx="1">
                  <c:v>128563</c:v>
                </c:pt>
                <c:pt idx="2">
                  <c:v>122644</c:v>
                </c:pt>
              </c:numCache>
            </c:numRef>
          </c:val>
        </c:ser>
        <c:dLbls>
          <c:showLegendKey val="0"/>
          <c:showVal val="0"/>
          <c:showCatName val="0"/>
          <c:showSerName val="0"/>
          <c:showPercent val="0"/>
          <c:showBubbleSize val="0"/>
        </c:dLbls>
        <c:gapWidth val="100"/>
        <c:axId val="802000720"/>
        <c:axId val="802001112"/>
      </c:barChart>
      <c:lineChart>
        <c:grouping val="standard"/>
        <c:varyColors val="0"/>
        <c:ser>
          <c:idx val="2"/>
          <c:order val="2"/>
          <c:tx>
            <c:strRef>
              <c:f>Sheet1!$A$4</c:f>
              <c:strCache>
                <c:ptCount val="1"/>
                <c:pt idx="0">
                  <c:v>利润率</c:v>
                </c:pt>
              </c:strCache>
            </c:strRef>
          </c:tx>
          <c:spPr>
            <a:ln>
              <a:solidFill>
                <a:srgbClr val="FF5C00"/>
              </a:solidFill>
              <a:prstDash val="sysDash"/>
            </a:ln>
          </c:spPr>
          <c:marker>
            <c:symbol val="circle"/>
            <c:size val="5"/>
            <c:spPr>
              <a:solidFill>
                <a:prstClr val="white"/>
              </a:solidFill>
              <a:ln>
                <a:solidFill>
                  <a:srgbClr val="FF5C00"/>
                </a:solidFill>
              </a:ln>
            </c:spPr>
          </c:marker>
          <c:dLbls>
            <c:dLbl>
              <c:idx val="0"/>
              <c:showLegendKey val="0"/>
              <c:showVal val="1"/>
              <c:showCatName val="0"/>
              <c:showSerName val="0"/>
              <c:showPercent val="0"/>
              <c:showBubbleSize val="0"/>
              <c:extLst>
                <c:ext xmlns:c15="http://schemas.microsoft.com/office/drawing/2012/chart" uri="{CE6537A1-D6FC-4f65-9D91-7224C49458BB}"/>
              </c:extLst>
            </c:dLbl>
            <c:dLbl>
              <c:idx val="1"/>
              <c:showLegendKey val="0"/>
              <c:showVal val="1"/>
              <c:showCatName val="0"/>
              <c:showSerName val="0"/>
              <c:showPercent val="0"/>
              <c:showBubbleSize val="0"/>
              <c:extLst>
                <c:ext xmlns:c15="http://schemas.microsoft.com/office/drawing/2012/chart" uri="{CE6537A1-D6FC-4f65-9D91-7224C49458BB}"/>
              </c:extLst>
            </c:dLbl>
            <c:dLbl>
              <c:idx val="2"/>
              <c:showLegendKey val="0"/>
              <c:showVal val="1"/>
              <c:showCatName val="0"/>
              <c:showSerName val="0"/>
              <c:showPercent val="0"/>
              <c:showBubbleSize val="0"/>
              <c:extLst>
                <c:ext xmlns:c15="http://schemas.microsoft.com/office/drawing/2012/chart" uri="{CE6537A1-D6FC-4f65-9D91-7224C49458BB}"/>
              </c:extLst>
            </c:dLbl>
            <c:dLbl>
              <c:idx val="3"/>
              <c:showLegendKey val="0"/>
              <c:showVal val="1"/>
              <c:showCatName val="0"/>
              <c:showSerName val="0"/>
              <c:showPercent val="0"/>
              <c:showBubbleSize val="0"/>
              <c:extLst>
                <c:ext xmlns:c15="http://schemas.microsoft.com/office/drawing/2012/chart" uri="{CE6537A1-D6FC-4f65-9D91-7224C49458BB}"/>
              </c:extLst>
            </c:dLbl>
            <c:dLbl>
              <c:idx val="4"/>
              <c:showLegendKey val="0"/>
              <c:showVal val="1"/>
              <c:showCatName val="0"/>
              <c:showSerName val="0"/>
              <c:showPercent val="0"/>
              <c:showBubbleSize val="0"/>
              <c:extLst>
                <c:ext xmlns:c15="http://schemas.microsoft.com/office/drawing/2012/chart" uri="{CE6537A1-D6FC-4f65-9D91-7224C49458BB}"/>
              </c:extLst>
            </c:dLbl>
            <c:dLbl>
              <c:idx val="5"/>
              <c:showLegendKey val="0"/>
              <c:showVal val="1"/>
              <c:showCatName val="0"/>
              <c:showSerName val="0"/>
              <c:showPercent val="0"/>
              <c:showBubbleSize val="0"/>
              <c:extLst>
                <c:ext xmlns:c15="http://schemas.microsoft.com/office/drawing/2012/chart" uri="{CE6537A1-D6FC-4f65-9D91-7224C49458BB}"/>
              </c:extLst>
            </c:dLbl>
            <c:dLbl>
              <c:idx val="6"/>
              <c:showLegendKey val="0"/>
              <c:showVal val="1"/>
              <c:showCatName val="0"/>
              <c:showSerName val="0"/>
              <c:showPercent val="0"/>
              <c:showBubbleSize val="0"/>
              <c:extLst>
                <c:ext xmlns:c15="http://schemas.microsoft.com/office/drawing/2012/chart" uri="{CE6537A1-D6FC-4f65-9D91-7224C49458BB}"/>
              </c:extLst>
            </c:dLbl>
            <c:dLbl>
              <c:idx val="7"/>
              <c:showLegendKey val="0"/>
              <c:showVal val="1"/>
              <c:showCatName val="0"/>
              <c:showSerName val="0"/>
              <c:showPercent val="0"/>
              <c:showBubbleSize val="0"/>
              <c:extLst>
                <c:ext xmlns:c15="http://schemas.microsoft.com/office/drawing/2012/chart" uri="{CE6537A1-D6FC-4f65-9D91-7224C49458BB}"/>
              </c:extLst>
            </c:dLbl>
            <c:dLbl>
              <c:idx val="8"/>
              <c:showLegendKey val="0"/>
              <c:showVal val="1"/>
              <c:showCatName val="0"/>
              <c:showSerName val="0"/>
              <c:showPercent val="0"/>
              <c:showBubbleSize val="0"/>
              <c:extLst>
                <c:ext xmlns:c15="http://schemas.microsoft.com/office/drawing/2012/chart" uri="{CE6537A1-D6FC-4f65-9D91-7224C49458BB}"/>
              </c:extLst>
            </c:dLbl>
            <c:dLbl>
              <c:idx val="9"/>
              <c:showLegendKey val="0"/>
              <c:showVal val="1"/>
              <c:showCatName val="0"/>
              <c:showSerName val="0"/>
              <c:showPercent val="0"/>
              <c:showBubbleSize val="0"/>
              <c:extLst>
                <c:ext xmlns:c15="http://schemas.microsoft.com/office/drawing/2012/chart" uri="{CE6537A1-D6FC-4f65-9D91-7224C49458BB}"/>
              </c:extLst>
            </c:dLbl>
            <c:dLbl>
              <c:idx val="10"/>
              <c:showLegendKey val="0"/>
              <c:showVal val="1"/>
              <c:showCatName val="0"/>
              <c:showSerName val="0"/>
              <c:showPercent val="0"/>
              <c:showBubbleSize val="0"/>
              <c:extLst>
                <c:ext xmlns:c15="http://schemas.microsoft.com/office/drawing/2012/chart" uri="{CE6537A1-D6FC-4f65-9D91-7224C49458BB}"/>
              </c:extLst>
            </c:dLbl>
            <c:spPr>
              <a:noFill/>
              <a:ln>
                <a:noFill/>
              </a:ln>
              <a:effectLst/>
            </c:spPr>
            <c:dLblPos val="t"/>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Sheet1!$B$4:$M$4</c:f>
              <c:numCache>
                <c:formatCode>0.0%</c:formatCode>
                <c:ptCount val="12"/>
                <c:pt idx="0">
                  <c:v>3.0000000000000001E-3</c:v>
                </c:pt>
                <c:pt idx="1">
                  <c:v>1.4E-2</c:v>
                </c:pt>
                <c:pt idx="2">
                  <c:v>1.0999999999999999E-2</c:v>
                </c:pt>
              </c:numCache>
            </c:numRef>
          </c:val>
          <c:smooth val="0"/>
        </c:ser>
        <c:dLbls>
          <c:showLegendKey val="0"/>
          <c:showVal val="0"/>
          <c:showCatName val="0"/>
          <c:showSerName val="0"/>
          <c:showPercent val="0"/>
          <c:showBubbleSize val="0"/>
        </c:dLbls>
        <c:marker val="1"/>
        <c:smooth val="0"/>
        <c:axId val="802002288"/>
        <c:axId val="802005424"/>
      </c:lineChart>
      <c:catAx>
        <c:axId val="802000720"/>
        <c:scaling>
          <c:orientation val="minMax"/>
        </c:scaling>
        <c:delete val="0"/>
        <c:axPos val="b"/>
        <c:numFmt formatCode="General" sourceLinked="1"/>
        <c:majorTickMark val="out"/>
        <c:minorTickMark val="none"/>
        <c:tickLblPos val="nextTo"/>
        <c:txPr>
          <a:bodyPr/>
          <a:lstStyle/>
          <a:p>
            <a:pPr>
              <a:defRPr>
                <a:latin typeface="+mn-lt"/>
              </a:defRPr>
            </a:pPr>
            <a:endParaRPr lang="zh-CN"/>
          </a:p>
        </c:txPr>
        <c:crossAx val="802001112"/>
        <c:crosses val="autoZero"/>
        <c:auto val="1"/>
        <c:lblAlgn val="ctr"/>
        <c:lblOffset val="100"/>
        <c:noMultiLvlLbl val="0"/>
      </c:catAx>
      <c:valAx>
        <c:axId val="802001112"/>
        <c:scaling>
          <c:orientation val="minMax"/>
          <c:max val="150000"/>
          <c:min val="80000"/>
        </c:scaling>
        <c:delete val="0"/>
        <c:axPos val="l"/>
        <c:numFmt formatCode="0_);[Red]\(0\)" sourceLinked="0"/>
        <c:majorTickMark val="out"/>
        <c:minorTickMark val="none"/>
        <c:tickLblPos val="nextTo"/>
        <c:txPr>
          <a:bodyPr/>
          <a:lstStyle/>
          <a:p>
            <a:pPr>
              <a:defRPr>
                <a:latin typeface="+mn-lt"/>
              </a:defRPr>
            </a:pPr>
            <a:endParaRPr lang="zh-CN"/>
          </a:p>
        </c:txPr>
        <c:crossAx val="802000720"/>
        <c:crosses val="autoZero"/>
        <c:crossBetween val="between"/>
        <c:majorUnit val="10000"/>
      </c:valAx>
      <c:catAx>
        <c:axId val="802002288"/>
        <c:scaling>
          <c:orientation val="minMax"/>
        </c:scaling>
        <c:delete val="1"/>
        <c:axPos val="b"/>
        <c:numFmt formatCode="General" sourceLinked="1"/>
        <c:majorTickMark val="out"/>
        <c:minorTickMark val="none"/>
        <c:tickLblPos val="none"/>
        <c:crossAx val="802005424"/>
        <c:crosses val="autoZero"/>
        <c:auto val="1"/>
        <c:lblAlgn val="ctr"/>
        <c:lblOffset val="100"/>
        <c:noMultiLvlLbl val="0"/>
      </c:catAx>
      <c:valAx>
        <c:axId val="802005424"/>
        <c:scaling>
          <c:orientation val="minMax"/>
          <c:max val="0.15000000000000024"/>
          <c:min val="-1.0000000000000002E-2"/>
        </c:scaling>
        <c:delete val="0"/>
        <c:axPos val="r"/>
        <c:numFmt formatCode="0.0%" sourceLinked="0"/>
        <c:majorTickMark val="out"/>
        <c:minorTickMark val="none"/>
        <c:tickLblPos val="nextTo"/>
        <c:txPr>
          <a:bodyPr/>
          <a:lstStyle/>
          <a:p>
            <a:pPr>
              <a:defRPr>
                <a:latin typeface="+mn-lt"/>
              </a:defRPr>
            </a:pPr>
            <a:endParaRPr lang="zh-CN"/>
          </a:p>
        </c:txPr>
        <c:crossAx val="802002288"/>
        <c:crosses val="max"/>
        <c:crossBetween val="between"/>
        <c:majorUnit val="2.0000000000000011E-2"/>
      </c:valAx>
      <c:spPr>
        <a:noFill/>
        <a:ln w="25399">
          <a:noFill/>
        </a:ln>
      </c:spPr>
    </c:plotArea>
    <c:legend>
      <c:legendPos val="t"/>
      <c:layout>
        <c:manualLayout>
          <c:xMode val="edge"/>
          <c:yMode val="edge"/>
          <c:x val="0.14740328648203055"/>
          <c:y val="0"/>
          <c:w val="0.74055994943858861"/>
          <c:h val="0.12234751208004387"/>
        </c:manualLayout>
      </c:layout>
      <c:overlay val="0"/>
      <c:txPr>
        <a:bodyPr/>
        <a:lstStyle/>
        <a:p>
          <a:pPr>
            <a:defRPr sz="1200">
              <a:latin typeface="+mn-lt"/>
              <a:ea typeface="华文细黑" pitchFamily="2" charset="-122"/>
            </a:defRPr>
          </a:pPr>
          <a:endParaRPr lang="zh-CN"/>
        </a:p>
      </c:txPr>
    </c:legend>
    <c:plotVisOnly val="1"/>
    <c:dispBlanksAs val="gap"/>
    <c:showDLblsOverMax val="0"/>
  </c:chart>
  <c:txPr>
    <a:bodyPr/>
    <a:lstStyle/>
    <a:p>
      <a:pPr>
        <a:defRPr sz="1000"/>
      </a:pPr>
      <a:endParaRPr lang="zh-CN"/>
    </a:p>
  </c:txPr>
  <c:externalData r:id="rId1">
    <c:autoUpdate val="0"/>
  </c:externalData>
</c:chartSpace>
</file>

<file path=ppt/charts/chart2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14985167785848905"/>
          <c:y val="0.17600750440772606"/>
          <c:w val="0.74031579541226356"/>
          <c:h val="0.64034894171209622"/>
        </c:manualLayout>
      </c:layout>
      <c:barChart>
        <c:barDir val="col"/>
        <c:grouping val="clustered"/>
        <c:varyColors val="0"/>
        <c:ser>
          <c:idx val="0"/>
          <c:order val="0"/>
          <c:tx>
            <c:strRef>
              <c:f>Sheet1!$A$2</c:f>
              <c:strCache>
                <c:ptCount val="1"/>
                <c:pt idx="0">
                  <c:v>2016成交均价</c:v>
                </c:pt>
              </c:strCache>
            </c:strRef>
          </c:tx>
          <c:spPr>
            <a:solidFill>
              <a:srgbClr val="BFBFBF"/>
            </a:solidFill>
            <a:ln>
              <a:solidFill>
                <a:prstClr val="white"/>
              </a:solidFill>
            </a:ln>
            <a:effectLst>
              <a:outerShdw blurRad="40005" dist="20320" dir="5400000" algn="tl" rotWithShape="0">
                <a:prstClr val="black">
                  <a:alpha val="38000"/>
                </a:prstClr>
              </a:outerShdw>
            </a:effectLst>
          </c:spPr>
          <c:invertIfNegative val="0"/>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Sheet1!$B$2:$M$2</c:f>
              <c:numCache>
                <c:formatCode>_ * #,##0_ ;_ * \-#,##0_ ;_ * "-"??_ ;_ @_ </c:formatCode>
                <c:ptCount val="12"/>
                <c:pt idx="0">
                  <c:v>92350</c:v>
                </c:pt>
                <c:pt idx="1">
                  <c:v>92350</c:v>
                </c:pt>
                <c:pt idx="2">
                  <c:v>88400</c:v>
                </c:pt>
                <c:pt idx="3">
                  <c:v>88400</c:v>
                </c:pt>
                <c:pt idx="4" formatCode="#,##0_);[Red]\(#,##0\)">
                  <c:v>86050</c:v>
                </c:pt>
                <c:pt idx="5" formatCode="#,##0_ ">
                  <c:v>86050</c:v>
                </c:pt>
                <c:pt idx="6" formatCode="#,##0_);[Red]\(#,##0\)">
                  <c:v>85950</c:v>
                </c:pt>
                <c:pt idx="7" formatCode="#,##0_);[Red]\(#,##0\)">
                  <c:v>85450</c:v>
                </c:pt>
                <c:pt idx="8" formatCode="#,##0_);[Red]\(#,##0\)">
                  <c:v>85150</c:v>
                </c:pt>
                <c:pt idx="9" formatCode="#,##0_);[Red]\(#,##0\)">
                  <c:v>84700</c:v>
                </c:pt>
                <c:pt idx="10" formatCode="#,##0_);[Red]\(#,##0\)">
                  <c:v>86012.5</c:v>
                </c:pt>
                <c:pt idx="11" formatCode="#,##0_);[Red]\(#,##0\)">
                  <c:v>88062.5</c:v>
                </c:pt>
              </c:numCache>
            </c:numRef>
          </c:val>
        </c:ser>
        <c:ser>
          <c:idx val="1"/>
          <c:order val="1"/>
          <c:tx>
            <c:strRef>
              <c:f>Sheet1!$A$3</c:f>
              <c:strCache>
                <c:ptCount val="1"/>
                <c:pt idx="0">
                  <c:v>2017成交均价</c:v>
                </c:pt>
              </c:strCache>
            </c:strRef>
          </c:tx>
          <c:spPr>
            <a:solidFill>
              <a:srgbClr val="275C9D"/>
            </a:solidFill>
            <a:ln>
              <a:solidFill>
                <a:prstClr val="white"/>
              </a:solidFill>
            </a:ln>
            <a:effectLst>
              <a:outerShdw blurRad="40005" dist="20320" dir="5400000" algn="tl" rotWithShape="0">
                <a:prstClr val="black">
                  <a:alpha val="38000"/>
                </a:prstClr>
              </a:outerShdw>
            </a:effectLst>
          </c:spPr>
          <c:invertIfNegative val="0"/>
          <c:dLbls>
            <c:dLbl>
              <c:idx val="0"/>
              <c:layout>
                <c:manualLayout>
                  <c:x val="4.8411493117181516E-3"/>
                  <c:y val="-6.3074901445466541E-2"/>
                </c:manualLayout>
              </c:layout>
              <c:showLegendKey val="0"/>
              <c:showVal val="1"/>
              <c:showCatName val="0"/>
              <c:showSerName val="0"/>
              <c:showPercent val="0"/>
              <c:showBubbleSize val="0"/>
              <c:extLst>
                <c:ext xmlns:c15="http://schemas.microsoft.com/office/drawing/2012/chart" uri="{CE6537A1-D6FC-4f65-9D91-7224C49458BB}"/>
              </c:extLst>
            </c:dLbl>
            <c:dLbl>
              <c:idx val="11"/>
              <c:layout>
                <c:manualLayout>
                  <c:x val="-1.93645972468727E-2"/>
                  <c:y val="-6.3075315322772607E-2"/>
                </c:manualLayout>
              </c:layout>
              <c:showLegendKey val="0"/>
              <c:showVal val="1"/>
              <c:showCatName val="0"/>
              <c:showSerName val="0"/>
              <c:showPercent val="0"/>
              <c:showBubbleSize val="0"/>
              <c:extLst>
                <c:ext xmlns:c15="http://schemas.microsoft.com/office/drawing/2012/chart" uri="{CE6537A1-D6FC-4f65-9D91-7224C49458BB}"/>
              </c:extLst>
            </c:dLbl>
            <c:spPr>
              <a:noFill/>
              <a:ln>
                <a:noFill/>
              </a:ln>
              <a:effectLst/>
            </c:sp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Sheet1!$B$3:$M$3</c:f>
              <c:numCache>
                <c:formatCode>_ * #,##0_ ;_ * \-#,##0_ ;_ * "-"??_ ;_ @_ </c:formatCode>
                <c:ptCount val="12"/>
                <c:pt idx="0">
                  <c:v>87513</c:v>
                </c:pt>
                <c:pt idx="1">
                  <c:v>87488</c:v>
                </c:pt>
                <c:pt idx="2">
                  <c:v>83083</c:v>
                </c:pt>
              </c:numCache>
            </c:numRef>
          </c:val>
        </c:ser>
        <c:dLbls>
          <c:showLegendKey val="0"/>
          <c:showVal val="0"/>
          <c:showCatName val="0"/>
          <c:showSerName val="0"/>
          <c:showPercent val="0"/>
          <c:showBubbleSize val="0"/>
        </c:dLbls>
        <c:gapWidth val="100"/>
        <c:axId val="802021888"/>
        <c:axId val="802022280"/>
      </c:barChart>
      <c:lineChart>
        <c:grouping val="standard"/>
        <c:varyColors val="0"/>
        <c:ser>
          <c:idx val="2"/>
          <c:order val="2"/>
          <c:tx>
            <c:strRef>
              <c:f>Sheet1!$A$4</c:f>
              <c:strCache>
                <c:ptCount val="1"/>
                <c:pt idx="0">
                  <c:v>利润率</c:v>
                </c:pt>
              </c:strCache>
            </c:strRef>
          </c:tx>
          <c:spPr>
            <a:ln>
              <a:solidFill>
                <a:srgbClr val="FF5C00"/>
              </a:solidFill>
              <a:prstDash val="sysDash"/>
            </a:ln>
          </c:spPr>
          <c:marker>
            <c:symbol val="circle"/>
            <c:size val="5"/>
            <c:spPr>
              <a:solidFill>
                <a:prstClr val="white"/>
              </a:solidFill>
              <a:ln>
                <a:solidFill>
                  <a:srgbClr val="FF5C00"/>
                </a:solidFill>
              </a:ln>
            </c:spPr>
          </c:marker>
          <c:dLbls>
            <c:spPr>
              <a:noFill/>
              <a:ln>
                <a:noFill/>
              </a:ln>
              <a:effectLst/>
            </c:sp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Sheet1!$B$4:$M$4</c:f>
              <c:numCache>
                <c:formatCode>0.0%</c:formatCode>
                <c:ptCount val="12"/>
                <c:pt idx="0">
                  <c:v>-1E-3</c:v>
                </c:pt>
                <c:pt idx="1">
                  <c:v>-4.7E-2</c:v>
                </c:pt>
                <c:pt idx="2">
                  <c:v>-8.5000000000000006E-2</c:v>
                </c:pt>
              </c:numCache>
            </c:numRef>
          </c:val>
          <c:smooth val="0"/>
        </c:ser>
        <c:dLbls>
          <c:showLegendKey val="0"/>
          <c:showVal val="0"/>
          <c:showCatName val="0"/>
          <c:showSerName val="0"/>
          <c:showPercent val="0"/>
          <c:showBubbleSize val="0"/>
        </c:dLbls>
        <c:marker val="1"/>
        <c:smooth val="0"/>
        <c:axId val="802017576"/>
        <c:axId val="802012872"/>
      </c:lineChart>
      <c:catAx>
        <c:axId val="802021888"/>
        <c:scaling>
          <c:orientation val="minMax"/>
        </c:scaling>
        <c:delete val="0"/>
        <c:axPos val="b"/>
        <c:numFmt formatCode="General" sourceLinked="1"/>
        <c:majorTickMark val="out"/>
        <c:minorTickMark val="none"/>
        <c:tickLblPos val="nextTo"/>
        <c:txPr>
          <a:bodyPr/>
          <a:lstStyle/>
          <a:p>
            <a:pPr>
              <a:defRPr>
                <a:latin typeface="+mn-lt"/>
              </a:defRPr>
            </a:pPr>
            <a:endParaRPr lang="zh-CN"/>
          </a:p>
        </c:txPr>
        <c:crossAx val="802022280"/>
        <c:crosses val="autoZero"/>
        <c:auto val="1"/>
        <c:lblAlgn val="ctr"/>
        <c:lblOffset val="100"/>
        <c:noMultiLvlLbl val="0"/>
      </c:catAx>
      <c:valAx>
        <c:axId val="802022280"/>
        <c:scaling>
          <c:orientation val="minMax"/>
          <c:max val="100000"/>
          <c:min val="60000"/>
        </c:scaling>
        <c:delete val="0"/>
        <c:axPos val="l"/>
        <c:numFmt formatCode="0_);[Red]\(0\)" sourceLinked="0"/>
        <c:majorTickMark val="out"/>
        <c:minorTickMark val="none"/>
        <c:tickLblPos val="nextTo"/>
        <c:txPr>
          <a:bodyPr/>
          <a:lstStyle/>
          <a:p>
            <a:pPr>
              <a:defRPr>
                <a:latin typeface="+mn-lt"/>
              </a:defRPr>
            </a:pPr>
            <a:endParaRPr lang="zh-CN"/>
          </a:p>
        </c:txPr>
        <c:crossAx val="802021888"/>
        <c:crosses val="autoZero"/>
        <c:crossBetween val="between"/>
        <c:majorUnit val="10000"/>
      </c:valAx>
      <c:catAx>
        <c:axId val="802017576"/>
        <c:scaling>
          <c:orientation val="minMax"/>
        </c:scaling>
        <c:delete val="1"/>
        <c:axPos val="b"/>
        <c:numFmt formatCode="General" sourceLinked="1"/>
        <c:majorTickMark val="out"/>
        <c:minorTickMark val="none"/>
        <c:tickLblPos val="none"/>
        <c:crossAx val="802012872"/>
        <c:crosses val="autoZero"/>
        <c:auto val="1"/>
        <c:lblAlgn val="ctr"/>
        <c:lblOffset val="100"/>
        <c:noMultiLvlLbl val="0"/>
      </c:catAx>
      <c:valAx>
        <c:axId val="802012872"/>
        <c:scaling>
          <c:orientation val="minMax"/>
          <c:max val="0.15000000000000002"/>
          <c:min val="-0.1"/>
        </c:scaling>
        <c:delete val="0"/>
        <c:axPos val="r"/>
        <c:numFmt formatCode="0.0%" sourceLinked="0"/>
        <c:majorTickMark val="out"/>
        <c:minorTickMark val="none"/>
        <c:tickLblPos val="nextTo"/>
        <c:crossAx val="802017576"/>
        <c:crosses val="max"/>
        <c:crossBetween val="between"/>
        <c:majorUnit val="4.0000000000000008E-2"/>
      </c:valAx>
      <c:spPr>
        <a:noFill/>
        <a:ln w="25399">
          <a:noFill/>
        </a:ln>
      </c:spPr>
    </c:plotArea>
    <c:legend>
      <c:legendPos val="t"/>
      <c:layout>
        <c:manualLayout>
          <c:xMode val="edge"/>
          <c:yMode val="edge"/>
          <c:x val="0.14792524858397449"/>
          <c:y val="0"/>
          <c:w val="0.74171934751981661"/>
          <c:h val="0.11183502850579946"/>
        </c:manualLayout>
      </c:layout>
      <c:overlay val="0"/>
      <c:txPr>
        <a:bodyPr/>
        <a:lstStyle/>
        <a:p>
          <a:pPr>
            <a:defRPr sz="1200">
              <a:latin typeface="+mn-lt"/>
              <a:ea typeface="华文细黑" pitchFamily="2" charset="-122"/>
            </a:defRPr>
          </a:pPr>
          <a:endParaRPr lang="zh-CN"/>
        </a:p>
      </c:txPr>
    </c:legend>
    <c:plotVisOnly val="1"/>
    <c:dispBlanksAs val="gap"/>
    <c:showDLblsOverMax val="0"/>
  </c:chart>
  <c:txPr>
    <a:bodyPr/>
    <a:lstStyle/>
    <a:p>
      <a:pPr>
        <a:defRPr sz="1000"/>
      </a:pPr>
      <a:endParaRPr lang="zh-CN"/>
    </a:p>
  </c:txPr>
  <c:externalData r:id="rId1">
    <c:autoUpdate val="0"/>
  </c:externalData>
</c:chartSpace>
</file>

<file path=ppt/charts/chart2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14985167785848905"/>
          <c:y val="0.17600750440772614"/>
          <c:w val="0.74031579541226356"/>
          <c:h val="0.64034894171209622"/>
        </c:manualLayout>
      </c:layout>
      <c:barChart>
        <c:barDir val="col"/>
        <c:grouping val="clustered"/>
        <c:varyColors val="0"/>
        <c:ser>
          <c:idx val="0"/>
          <c:order val="0"/>
          <c:tx>
            <c:strRef>
              <c:f>Sheet1!$A$2</c:f>
              <c:strCache>
                <c:ptCount val="1"/>
                <c:pt idx="0">
                  <c:v>2016成交均价</c:v>
                </c:pt>
              </c:strCache>
            </c:strRef>
          </c:tx>
          <c:spPr>
            <a:solidFill>
              <a:srgbClr val="BFBFBF"/>
            </a:solidFill>
            <a:ln>
              <a:solidFill>
                <a:prstClr val="white"/>
              </a:solidFill>
            </a:ln>
            <a:effectLst>
              <a:outerShdw blurRad="40005" dist="20320" dir="5400000" algn="tl" rotWithShape="0">
                <a:prstClr val="black">
                  <a:alpha val="38000"/>
                </a:prstClr>
              </a:outerShdw>
            </a:effectLst>
          </c:spPr>
          <c:invertIfNegative val="0"/>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Sheet1!$B$2:$M$2</c:f>
              <c:numCache>
                <c:formatCode>#,##0_);[Red]\(#,##0\)</c:formatCode>
                <c:ptCount val="12"/>
                <c:pt idx="0">
                  <c:v>81578.571428571435</c:v>
                </c:pt>
                <c:pt idx="1">
                  <c:v>81578.571428571435</c:v>
                </c:pt>
                <c:pt idx="2">
                  <c:v>81142.857142857145</c:v>
                </c:pt>
                <c:pt idx="3">
                  <c:v>79892.857142857145</c:v>
                </c:pt>
                <c:pt idx="4">
                  <c:v>79635.71428571429</c:v>
                </c:pt>
                <c:pt idx="5">
                  <c:v>79350</c:v>
                </c:pt>
                <c:pt idx="6">
                  <c:v>78767.142857142855</c:v>
                </c:pt>
                <c:pt idx="7">
                  <c:v>77788.571428571435</c:v>
                </c:pt>
                <c:pt idx="8">
                  <c:v>77518.571428571435</c:v>
                </c:pt>
                <c:pt idx="9">
                  <c:v>76518.571428571435</c:v>
                </c:pt>
                <c:pt idx="10">
                  <c:v>78751.428571428565</c:v>
                </c:pt>
                <c:pt idx="11">
                  <c:v>92406.25</c:v>
                </c:pt>
              </c:numCache>
            </c:numRef>
          </c:val>
        </c:ser>
        <c:ser>
          <c:idx val="1"/>
          <c:order val="1"/>
          <c:tx>
            <c:strRef>
              <c:f>Sheet1!$A$3</c:f>
              <c:strCache>
                <c:ptCount val="1"/>
                <c:pt idx="0">
                  <c:v>2017成交均价</c:v>
                </c:pt>
              </c:strCache>
            </c:strRef>
          </c:tx>
          <c:spPr>
            <a:solidFill>
              <a:srgbClr val="275C9D"/>
            </a:solidFill>
            <a:ln>
              <a:solidFill>
                <a:prstClr val="white"/>
              </a:solidFill>
            </a:ln>
            <a:effectLst>
              <a:outerShdw blurRad="40005" dist="20320" dir="5400000" algn="tl" rotWithShape="0">
                <a:prstClr val="black">
                  <a:alpha val="38000"/>
                </a:prstClr>
              </a:outerShdw>
            </a:effectLst>
          </c:spPr>
          <c:invertIfNegative val="0"/>
          <c:dLbls>
            <c:dLbl>
              <c:idx val="1"/>
              <c:layout>
                <c:manualLayout>
                  <c:x val="7.2617239675772599E-3"/>
                  <c:y val="1.5768725361366621E-2"/>
                </c:manualLayout>
              </c:layout>
              <c:showLegendKey val="0"/>
              <c:showVal val="1"/>
              <c:showCatName val="0"/>
              <c:showSerName val="0"/>
              <c:showPercent val="0"/>
              <c:showBubbleSize val="0"/>
              <c:extLst>
                <c:ext xmlns:c15="http://schemas.microsoft.com/office/drawing/2012/chart" uri="{CE6537A1-D6FC-4f65-9D91-7224C49458BB}"/>
              </c:extLst>
            </c:dLbl>
            <c:dLbl>
              <c:idx val="3"/>
              <c:delete val="1"/>
              <c:extLst>
                <c:ext xmlns:c15="http://schemas.microsoft.com/office/drawing/2012/chart" uri="{CE6537A1-D6FC-4f65-9D91-7224C49458BB}"/>
              </c:extLst>
            </c:dLbl>
            <c:dLbl>
              <c:idx val="4"/>
              <c:delete val="1"/>
              <c:extLst>
                <c:ext xmlns:c15="http://schemas.microsoft.com/office/drawing/2012/chart" uri="{CE6537A1-D6FC-4f65-9D91-7224C49458BB}"/>
              </c:extLst>
            </c:dLbl>
            <c:dLbl>
              <c:idx val="5"/>
              <c:delete val="1"/>
              <c:extLst>
                <c:ext xmlns:c15="http://schemas.microsoft.com/office/drawing/2012/chart" uri="{CE6537A1-D6FC-4f65-9D91-7224C49458BB}"/>
              </c:extLst>
            </c:dLbl>
            <c:dLbl>
              <c:idx val="6"/>
              <c:delete val="1"/>
              <c:extLst>
                <c:ext xmlns:c15="http://schemas.microsoft.com/office/drawing/2012/chart" uri="{CE6537A1-D6FC-4f65-9D91-7224C49458BB}"/>
              </c:extLst>
            </c:dLbl>
            <c:dLbl>
              <c:idx val="7"/>
              <c:delete val="1"/>
              <c:extLst>
                <c:ext xmlns:c15="http://schemas.microsoft.com/office/drawing/2012/chart" uri="{CE6537A1-D6FC-4f65-9D91-7224C49458BB}"/>
              </c:extLst>
            </c:dLbl>
            <c:dLbl>
              <c:idx val="8"/>
              <c:delete val="1"/>
              <c:extLst>
                <c:ext xmlns:c15="http://schemas.microsoft.com/office/drawing/2012/chart" uri="{CE6537A1-D6FC-4f65-9D91-7224C49458BB}"/>
              </c:extLst>
            </c:dLbl>
            <c:dLbl>
              <c:idx val="9"/>
              <c:delete val="1"/>
              <c:extLst>
                <c:ext xmlns:c15="http://schemas.microsoft.com/office/drawing/2012/chart" uri="{CE6537A1-D6FC-4f65-9D91-7224C49458BB}"/>
              </c:extLst>
            </c:dLbl>
            <c:dLbl>
              <c:idx val="10"/>
              <c:delete val="1"/>
              <c:extLst>
                <c:ext xmlns:c15="http://schemas.microsoft.com/office/drawing/2012/chart" uri="{CE6537A1-D6FC-4f65-9D91-7224C49458BB}"/>
              </c:extLst>
            </c:dLbl>
            <c:dLbl>
              <c:idx val="11"/>
              <c:layout>
                <c:manualLayout>
                  <c:x val="-1.694402259101379E-2"/>
                  <c:y val="5.2562417871222103E-3"/>
                </c:manualLayout>
              </c:layout>
              <c:showLegendKey val="0"/>
              <c:showVal val="1"/>
              <c:showCatName val="0"/>
              <c:showSerName val="0"/>
              <c:showPercent val="0"/>
              <c:showBubbleSize val="0"/>
              <c:extLst>
                <c:ext xmlns:c15="http://schemas.microsoft.com/office/drawing/2012/chart" uri="{CE6537A1-D6FC-4f65-9D91-7224C49458BB}"/>
              </c:extLst>
            </c:dLbl>
            <c:spPr>
              <a:noFill/>
              <a:ln>
                <a:noFill/>
              </a:ln>
              <a:effectLst/>
            </c:spPr>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Sheet1!$B$3:$M$3</c:f>
              <c:numCache>
                <c:formatCode>#,##0_);[Red]\(#,##0\)</c:formatCode>
                <c:ptCount val="12"/>
                <c:pt idx="0">
                  <c:v>90417</c:v>
                </c:pt>
                <c:pt idx="1">
                  <c:v>89561</c:v>
                </c:pt>
                <c:pt idx="2">
                  <c:v>93263</c:v>
                </c:pt>
              </c:numCache>
            </c:numRef>
          </c:val>
        </c:ser>
        <c:dLbls>
          <c:showLegendKey val="0"/>
          <c:showVal val="0"/>
          <c:showCatName val="0"/>
          <c:showSerName val="0"/>
          <c:showPercent val="0"/>
          <c:showBubbleSize val="0"/>
        </c:dLbls>
        <c:gapWidth val="100"/>
        <c:axId val="802030512"/>
        <c:axId val="802024632"/>
      </c:barChart>
      <c:lineChart>
        <c:grouping val="standard"/>
        <c:varyColors val="0"/>
        <c:ser>
          <c:idx val="2"/>
          <c:order val="2"/>
          <c:tx>
            <c:strRef>
              <c:f>Sheet1!$A$4</c:f>
              <c:strCache>
                <c:ptCount val="1"/>
                <c:pt idx="0">
                  <c:v>利润率</c:v>
                </c:pt>
              </c:strCache>
            </c:strRef>
          </c:tx>
          <c:spPr>
            <a:ln>
              <a:solidFill>
                <a:srgbClr val="FF5C00"/>
              </a:solidFill>
              <a:prstDash val="sysDash"/>
            </a:ln>
          </c:spPr>
          <c:marker>
            <c:symbol val="circle"/>
            <c:size val="5"/>
            <c:spPr>
              <a:solidFill>
                <a:prstClr val="white"/>
              </a:solidFill>
              <a:ln>
                <a:solidFill>
                  <a:srgbClr val="FF5C00"/>
                </a:solidFill>
              </a:ln>
            </c:spPr>
          </c:marker>
          <c:dLbls>
            <c:dLbl>
              <c:idx val="0"/>
              <c:showLegendKey val="0"/>
              <c:showVal val="1"/>
              <c:showCatName val="0"/>
              <c:showSerName val="0"/>
              <c:showPercent val="0"/>
              <c:showBubbleSize val="0"/>
              <c:extLst>
                <c:ext xmlns:c15="http://schemas.microsoft.com/office/drawing/2012/chart" uri="{CE6537A1-D6FC-4f65-9D91-7224C49458BB}"/>
              </c:extLst>
            </c:dLbl>
            <c:dLbl>
              <c:idx val="1"/>
              <c:showLegendKey val="0"/>
              <c:showVal val="1"/>
              <c:showCatName val="0"/>
              <c:showSerName val="0"/>
              <c:showPercent val="0"/>
              <c:showBubbleSize val="0"/>
              <c:extLst>
                <c:ext xmlns:c15="http://schemas.microsoft.com/office/drawing/2012/chart" uri="{CE6537A1-D6FC-4f65-9D91-7224C49458BB}"/>
              </c:extLst>
            </c:dLbl>
            <c:dLbl>
              <c:idx val="2"/>
              <c:showLegendKey val="0"/>
              <c:showVal val="1"/>
              <c:showCatName val="0"/>
              <c:showSerName val="0"/>
              <c:showPercent val="0"/>
              <c:showBubbleSize val="0"/>
              <c:extLst>
                <c:ext xmlns:c15="http://schemas.microsoft.com/office/drawing/2012/chart" uri="{CE6537A1-D6FC-4f65-9D91-7224C49458BB}"/>
              </c:extLst>
            </c:dLbl>
            <c:dLbl>
              <c:idx val="3"/>
              <c:showLegendKey val="0"/>
              <c:showVal val="1"/>
              <c:showCatName val="0"/>
              <c:showSerName val="0"/>
              <c:showPercent val="0"/>
              <c:showBubbleSize val="0"/>
              <c:extLst>
                <c:ext xmlns:c15="http://schemas.microsoft.com/office/drawing/2012/chart" uri="{CE6537A1-D6FC-4f65-9D91-7224C49458BB}"/>
              </c:extLst>
            </c:dLbl>
            <c:dLbl>
              <c:idx val="4"/>
              <c:showLegendKey val="0"/>
              <c:showVal val="1"/>
              <c:showCatName val="0"/>
              <c:showSerName val="0"/>
              <c:showPercent val="0"/>
              <c:showBubbleSize val="0"/>
              <c:extLst>
                <c:ext xmlns:c15="http://schemas.microsoft.com/office/drawing/2012/chart" uri="{CE6537A1-D6FC-4f65-9D91-7224C49458BB}"/>
              </c:extLst>
            </c:dLbl>
            <c:dLbl>
              <c:idx val="5"/>
              <c:showLegendKey val="0"/>
              <c:showVal val="1"/>
              <c:showCatName val="0"/>
              <c:showSerName val="0"/>
              <c:showPercent val="0"/>
              <c:showBubbleSize val="0"/>
              <c:extLst>
                <c:ext xmlns:c15="http://schemas.microsoft.com/office/drawing/2012/chart" uri="{CE6537A1-D6FC-4f65-9D91-7224C49458BB}"/>
              </c:extLst>
            </c:dLbl>
            <c:dLbl>
              <c:idx val="6"/>
              <c:showLegendKey val="0"/>
              <c:showVal val="1"/>
              <c:showCatName val="0"/>
              <c:showSerName val="0"/>
              <c:showPercent val="0"/>
              <c:showBubbleSize val="0"/>
              <c:extLst>
                <c:ext xmlns:c15="http://schemas.microsoft.com/office/drawing/2012/chart" uri="{CE6537A1-D6FC-4f65-9D91-7224C49458BB}"/>
              </c:extLst>
            </c:dLbl>
            <c:dLbl>
              <c:idx val="7"/>
              <c:showLegendKey val="0"/>
              <c:showVal val="1"/>
              <c:showCatName val="0"/>
              <c:showSerName val="0"/>
              <c:showPercent val="0"/>
              <c:showBubbleSize val="0"/>
              <c:extLst>
                <c:ext xmlns:c15="http://schemas.microsoft.com/office/drawing/2012/chart" uri="{CE6537A1-D6FC-4f65-9D91-7224C49458BB}"/>
              </c:extLst>
            </c:dLbl>
            <c:dLbl>
              <c:idx val="8"/>
              <c:showLegendKey val="0"/>
              <c:showVal val="1"/>
              <c:showCatName val="0"/>
              <c:showSerName val="0"/>
              <c:showPercent val="0"/>
              <c:showBubbleSize val="0"/>
              <c:extLst>
                <c:ext xmlns:c15="http://schemas.microsoft.com/office/drawing/2012/chart" uri="{CE6537A1-D6FC-4f65-9D91-7224C49458BB}"/>
              </c:extLst>
            </c:dLbl>
            <c:dLbl>
              <c:idx val="9"/>
              <c:showLegendKey val="0"/>
              <c:showVal val="1"/>
              <c:showCatName val="0"/>
              <c:showSerName val="0"/>
              <c:showPercent val="0"/>
              <c:showBubbleSize val="0"/>
              <c:extLst>
                <c:ext xmlns:c15="http://schemas.microsoft.com/office/drawing/2012/chart" uri="{CE6537A1-D6FC-4f65-9D91-7224C49458BB}"/>
              </c:extLst>
            </c:dLbl>
            <c:dLbl>
              <c:idx val="10"/>
              <c:showLegendKey val="0"/>
              <c:showVal val="1"/>
              <c:showCatName val="0"/>
              <c:showSerName val="0"/>
              <c:showPercent val="0"/>
              <c:showBubbleSize val="0"/>
              <c:extLst>
                <c:ext xmlns:c15="http://schemas.microsoft.com/office/drawing/2012/chart" uri="{CE6537A1-D6FC-4f65-9D91-7224C49458BB}"/>
              </c:extLst>
            </c:dLbl>
            <c:spPr>
              <a:noFill/>
              <a:ln>
                <a:noFill/>
              </a:ln>
              <a:effectLst/>
            </c:spPr>
            <c:dLblPos val="b"/>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Sheet1!$B$4:$M$4</c:f>
              <c:numCache>
                <c:formatCode>0.0%</c:formatCode>
                <c:ptCount val="12"/>
                <c:pt idx="0">
                  <c:v>4.2999999999999997E-2</c:v>
                </c:pt>
                <c:pt idx="1">
                  <c:v>3.5999999999999997E-2</c:v>
                </c:pt>
                <c:pt idx="2">
                  <c:v>3.2000000000000001E-2</c:v>
                </c:pt>
              </c:numCache>
            </c:numRef>
          </c:val>
          <c:smooth val="0"/>
        </c:ser>
        <c:dLbls>
          <c:showLegendKey val="0"/>
          <c:showVal val="0"/>
          <c:showCatName val="0"/>
          <c:showSerName val="0"/>
          <c:showPercent val="0"/>
          <c:showBubbleSize val="0"/>
        </c:dLbls>
        <c:marker val="1"/>
        <c:smooth val="0"/>
        <c:axId val="802031296"/>
        <c:axId val="802031688"/>
      </c:lineChart>
      <c:catAx>
        <c:axId val="802030512"/>
        <c:scaling>
          <c:orientation val="minMax"/>
        </c:scaling>
        <c:delete val="0"/>
        <c:axPos val="b"/>
        <c:numFmt formatCode="General" sourceLinked="1"/>
        <c:majorTickMark val="out"/>
        <c:minorTickMark val="none"/>
        <c:tickLblPos val="nextTo"/>
        <c:txPr>
          <a:bodyPr/>
          <a:lstStyle/>
          <a:p>
            <a:pPr>
              <a:defRPr>
                <a:latin typeface="+mn-lt"/>
              </a:defRPr>
            </a:pPr>
            <a:endParaRPr lang="zh-CN"/>
          </a:p>
        </c:txPr>
        <c:crossAx val="802024632"/>
        <c:crosses val="autoZero"/>
        <c:auto val="1"/>
        <c:lblAlgn val="ctr"/>
        <c:lblOffset val="100"/>
        <c:noMultiLvlLbl val="0"/>
      </c:catAx>
      <c:valAx>
        <c:axId val="802024632"/>
        <c:scaling>
          <c:orientation val="minMax"/>
          <c:max val="100000"/>
          <c:min val="50000"/>
        </c:scaling>
        <c:delete val="0"/>
        <c:axPos val="l"/>
        <c:numFmt formatCode="0_);[Red]\(0\)" sourceLinked="0"/>
        <c:majorTickMark val="out"/>
        <c:minorTickMark val="none"/>
        <c:tickLblPos val="nextTo"/>
        <c:txPr>
          <a:bodyPr/>
          <a:lstStyle/>
          <a:p>
            <a:pPr>
              <a:defRPr>
                <a:latin typeface="+mn-lt"/>
              </a:defRPr>
            </a:pPr>
            <a:endParaRPr lang="zh-CN"/>
          </a:p>
        </c:txPr>
        <c:crossAx val="802030512"/>
        <c:crosses val="autoZero"/>
        <c:crossBetween val="between"/>
        <c:majorUnit val="9000"/>
        <c:minorUnit val="2500"/>
      </c:valAx>
      <c:catAx>
        <c:axId val="802031296"/>
        <c:scaling>
          <c:orientation val="minMax"/>
        </c:scaling>
        <c:delete val="1"/>
        <c:axPos val="b"/>
        <c:numFmt formatCode="General" sourceLinked="1"/>
        <c:majorTickMark val="out"/>
        <c:minorTickMark val="none"/>
        <c:tickLblPos val="none"/>
        <c:crossAx val="802031688"/>
        <c:crosses val="autoZero"/>
        <c:auto val="1"/>
        <c:lblAlgn val="ctr"/>
        <c:lblOffset val="100"/>
        <c:noMultiLvlLbl val="0"/>
      </c:catAx>
      <c:valAx>
        <c:axId val="802031688"/>
        <c:scaling>
          <c:orientation val="minMax"/>
          <c:max val="0.12000000000000002"/>
          <c:min val="-2.0000000000000011E-2"/>
        </c:scaling>
        <c:delete val="0"/>
        <c:axPos val="r"/>
        <c:numFmt formatCode="0.0%" sourceLinked="0"/>
        <c:majorTickMark val="out"/>
        <c:minorTickMark val="none"/>
        <c:tickLblPos val="nextTo"/>
        <c:txPr>
          <a:bodyPr/>
          <a:lstStyle/>
          <a:p>
            <a:pPr>
              <a:defRPr>
                <a:latin typeface="+mn-lt"/>
              </a:defRPr>
            </a:pPr>
            <a:endParaRPr lang="zh-CN"/>
          </a:p>
        </c:txPr>
        <c:crossAx val="802031296"/>
        <c:crosses val="max"/>
        <c:crossBetween val="between"/>
        <c:majorUnit val="2.0000000000000011E-2"/>
      </c:valAx>
      <c:spPr>
        <a:noFill/>
        <a:ln w="25400">
          <a:noFill/>
        </a:ln>
      </c:spPr>
    </c:plotArea>
    <c:legend>
      <c:legendPos val="t"/>
      <c:layout>
        <c:manualLayout>
          <c:xMode val="edge"/>
          <c:yMode val="edge"/>
          <c:x val="0.14740328648203055"/>
          <c:y val="0"/>
          <c:w val="0.74055994943858861"/>
          <c:h val="0.12234751208004387"/>
        </c:manualLayout>
      </c:layout>
      <c:overlay val="0"/>
      <c:txPr>
        <a:bodyPr/>
        <a:lstStyle/>
        <a:p>
          <a:pPr>
            <a:defRPr sz="1200">
              <a:latin typeface="+mn-lt"/>
              <a:ea typeface="华文细黑" pitchFamily="2" charset="-122"/>
            </a:defRPr>
          </a:pPr>
          <a:endParaRPr lang="zh-CN"/>
        </a:p>
      </c:txPr>
    </c:legend>
    <c:plotVisOnly val="1"/>
    <c:dispBlanksAs val="gap"/>
    <c:showDLblsOverMax val="0"/>
  </c:chart>
  <c:txPr>
    <a:bodyPr/>
    <a:lstStyle/>
    <a:p>
      <a:pPr>
        <a:defRPr sz="1000"/>
      </a:pPr>
      <a:endParaRPr lang="zh-CN"/>
    </a:p>
  </c:txPr>
  <c:externalData r:id="rId1">
    <c:autoUpdate val="0"/>
  </c:externalData>
</c:chartSpace>
</file>

<file path=ppt/charts/chart2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14985167785848905"/>
          <c:y val="0.17600750440772606"/>
          <c:w val="0.74031579541226356"/>
          <c:h val="0.64034894171209622"/>
        </c:manualLayout>
      </c:layout>
      <c:barChart>
        <c:barDir val="col"/>
        <c:grouping val="clustered"/>
        <c:varyColors val="0"/>
        <c:ser>
          <c:idx val="0"/>
          <c:order val="0"/>
          <c:tx>
            <c:strRef>
              <c:f>Sheet1!$A$2</c:f>
              <c:strCache>
                <c:ptCount val="1"/>
                <c:pt idx="0">
                  <c:v>2016成交均价</c:v>
                </c:pt>
              </c:strCache>
            </c:strRef>
          </c:tx>
          <c:spPr>
            <a:solidFill>
              <a:srgbClr val="BFBFBF"/>
            </a:solidFill>
            <a:ln>
              <a:solidFill>
                <a:prstClr val="white"/>
              </a:solidFill>
            </a:ln>
            <a:effectLst>
              <a:outerShdw blurRad="40005" dist="20320" dir="5400000" algn="tl" rotWithShape="0">
                <a:prstClr val="black">
                  <a:alpha val="38000"/>
                </a:prstClr>
              </a:outerShdw>
            </a:effectLst>
          </c:spPr>
          <c:invertIfNegative val="0"/>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Sheet1!$B$2:$M$2</c:f>
              <c:numCache>
                <c:formatCode>#,##0_ </c:formatCode>
                <c:ptCount val="12"/>
                <c:pt idx="0">
                  <c:v>108457.77777777778</c:v>
                </c:pt>
                <c:pt idx="1">
                  <c:v>108324.44444444444</c:v>
                </c:pt>
                <c:pt idx="2">
                  <c:v>109889.33333333333</c:v>
                </c:pt>
                <c:pt idx="3">
                  <c:v>117806.66666666667</c:v>
                </c:pt>
                <c:pt idx="4">
                  <c:v>117176.66666666667</c:v>
                </c:pt>
                <c:pt idx="5">
                  <c:v>117176.66666666667</c:v>
                </c:pt>
                <c:pt idx="6">
                  <c:v>116893.33333333333</c:v>
                </c:pt>
                <c:pt idx="7">
                  <c:v>121658.46153846153</c:v>
                </c:pt>
                <c:pt idx="8">
                  <c:v>121443.07692307692</c:v>
                </c:pt>
                <c:pt idx="9">
                  <c:v>124274.28571428571</c:v>
                </c:pt>
                <c:pt idx="10">
                  <c:v>122742.85714285714</c:v>
                </c:pt>
                <c:pt idx="11">
                  <c:v>121071.42857142857</c:v>
                </c:pt>
              </c:numCache>
            </c:numRef>
          </c:val>
        </c:ser>
        <c:ser>
          <c:idx val="1"/>
          <c:order val="1"/>
          <c:tx>
            <c:strRef>
              <c:f>Sheet1!$A$3</c:f>
              <c:strCache>
                <c:ptCount val="1"/>
                <c:pt idx="0">
                  <c:v>2017成交均价</c:v>
                </c:pt>
              </c:strCache>
            </c:strRef>
          </c:tx>
          <c:spPr>
            <a:solidFill>
              <a:srgbClr val="275C9D"/>
            </a:solidFill>
            <a:ln>
              <a:solidFill>
                <a:prstClr val="white"/>
              </a:solidFill>
            </a:ln>
            <a:effectLst>
              <a:outerShdw blurRad="40005" dist="20320" dir="5400000" algn="tl" rotWithShape="0">
                <a:prstClr val="black">
                  <a:alpha val="38000"/>
                </a:prstClr>
              </a:outerShdw>
            </a:effectLst>
          </c:spPr>
          <c:invertIfNegative val="0"/>
          <c:dLbls>
            <c:dLbl>
              <c:idx val="0"/>
              <c:layout>
                <c:manualLayout>
                  <c:x val="-2.4205746558590866E-3"/>
                  <c:y val="-3.1537450722733243E-2"/>
                </c:manualLayout>
              </c:layout>
              <c:showLegendKey val="0"/>
              <c:showVal val="1"/>
              <c:showCatName val="0"/>
              <c:showSerName val="0"/>
              <c:showPercent val="0"/>
              <c:showBubbleSize val="0"/>
              <c:extLst>
                <c:ext xmlns:c15="http://schemas.microsoft.com/office/drawing/2012/chart" uri="{CE6537A1-D6FC-4f65-9D91-7224C49458BB}"/>
              </c:extLst>
            </c:dLbl>
            <c:spPr>
              <a:noFill/>
              <a:ln>
                <a:noFill/>
              </a:ln>
              <a:effectLst/>
            </c:sp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Sheet1!$B$3:$M$3</c:f>
              <c:numCache>
                <c:formatCode>#,##0_ </c:formatCode>
                <c:ptCount val="12"/>
                <c:pt idx="0">
                  <c:v>120871</c:v>
                </c:pt>
                <c:pt idx="1">
                  <c:v>120021</c:v>
                </c:pt>
                <c:pt idx="2">
                  <c:v>121150</c:v>
                </c:pt>
              </c:numCache>
            </c:numRef>
          </c:val>
        </c:ser>
        <c:dLbls>
          <c:showLegendKey val="0"/>
          <c:showVal val="0"/>
          <c:showCatName val="0"/>
          <c:showSerName val="0"/>
          <c:showPercent val="0"/>
          <c:showBubbleSize val="0"/>
        </c:dLbls>
        <c:gapWidth val="100"/>
        <c:axId val="802047760"/>
        <c:axId val="802043840"/>
      </c:barChart>
      <c:lineChart>
        <c:grouping val="standard"/>
        <c:varyColors val="0"/>
        <c:ser>
          <c:idx val="2"/>
          <c:order val="2"/>
          <c:tx>
            <c:strRef>
              <c:f>Sheet1!$A$4</c:f>
              <c:strCache>
                <c:ptCount val="1"/>
                <c:pt idx="0">
                  <c:v>利润率</c:v>
                </c:pt>
              </c:strCache>
            </c:strRef>
          </c:tx>
          <c:spPr>
            <a:ln>
              <a:solidFill>
                <a:srgbClr val="FF5C00"/>
              </a:solidFill>
              <a:prstDash val="sysDash"/>
            </a:ln>
          </c:spPr>
          <c:marker>
            <c:symbol val="circle"/>
            <c:size val="5"/>
            <c:spPr>
              <a:solidFill>
                <a:prstClr val="white"/>
              </a:solidFill>
              <a:ln>
                <a:solidFill>
                  <a:srgbClr val="FF5C00"/>
                </a:solidFill>
              </a:ln>
            </c:spPr>
          </c:marker>
          <c:dLbls>
            <c:dLbl>
              <c:idx val="0"/>
              <c:showLegendKey val="0"/>
              <c:showVal val="1"/>
              <c:showCatName val="0"/>
              <c:showSerName val="0"/>
              <c:showPercent val="0"/>
              <c:showBubbleSize val="0"/>
              <c:extLst>
                <c:ext xmlns:c15="http://schemas.microsoft.com/office/drawing/2012/chart" uri="{CE6537A1-D6FC-4f65-9D91-7224C49458BB}"/>
              </c:extLst>
            </c:dLbl>
            <c:dLbl>
              <c:idx val="1"/>
              <c:showLegendKey val="0"/>
              <c:showVal val="1"/>
              <c:showCatName val="0"/>
              <c:showSerName val="0"/>
              <c:showPercent val="0"/>
              <c:showBubbleSize val="0"/>
              <c:extLst>
                <c:ext xmlns:c15="http://schemas.microsoft.com/office/drawing/2012/chart" uri="{CE6537A1-D6FC-4f65-9D91-7224C49458BB}"/>
              </c:extLst>
            </c:dLbl>
            <c:dLbl>
              <c:idx val="2"/>
              <c:showLegendKey val="0"/>
              <c:showVal val="1"/>
              <c:showCatName val="0"/>
              <c:showSerName val="0"/>
              <c:showPercent val="0"/>
              <c:showBubbleSize val="0"/>
              <c:extLst>
                <c:ext xmlns:c15="http://schemas.microsoft.com/office/drawing/2012/chart" uri="{CE6537A1-D6FC-4f65-9D91-7224C49458BB}"/>
              </c:extLst>
            </c:dLbl>
            <c:dLbl>
              <c:idx val="3"/>
              <c:showLegendKey val="0"/>
              <c:showVal val="1"/>
              <c:showCatName val="0"/>
              <c:showSerName val="0"/>
              <c:showPercent val="0"/>
              <c:showBubbleSize val="0"/>
              <c:extLst>
                <c:ext xmlns:c15="http://schemas.microsoft.com/office/drawing/2012/chart" uri="{CE6537A1-D6FC-4f65-9D91-7224C49458BB}"/>
              </c:extLst>
            </c:dLbl>
            <c:dLbl>
              <c:idx val="4"/>
              <c:showLegendKey val="0"/>
              <c:showVal val="1"/>
              <c:showCatName val="0"/>
              <c:showSerName val="0"/>
              <c:showPercent val="0"/>
              <c:showBubbleSize val="0"/>
              <c:extLst>
                <c:ext xmlns:c15="http://schemas.microsoft.com/office/drawing/2012/chart" uri="{CE6537A1-D6FC-4f65-9D91-7224C49458BB}"/>
              </c:extLst>
            </c:dLbl>
            <c:dLbl>
              <c:idx val="5"/>
              <c:showLegendKey val="0"/>
              <c:showVal val="1"/>
              <c:showCatName val="0"/>
              <c:showSerName val="0"/>
              <c:showPercent val="0"/>
              <c:showBubbleSize val="0"/>
              <c:extLst>
                <c:ext xmlns:c15="http://schemas.microsoft.com/office/drawing/2012/chart" uri="{CE6537A1-D6FC-4f65-9D91-7224C49458BB}"/>
              </c:extLst>
            </c:dLbl>
            <c:dLbl>
              <c:idx val="6"/>
              <c:showLegendKey val="0"/>
              <c:showVal val="1"/>
              <c:showCatName val="0"/>
              <c:showSerName val="0"/>
              <c:showPercent val="0"/>
              <c:showBubbleSize val="0"/>
              <c:extLst>
                <c:ext xmlns:c15="http://schemas.microsoft.com/office/drawing/2012/chart" uri="{CE6537A1-D6FC-4f65-9D91-7224C49458BB}"/>
              </c:extLst>
            </c:dLbl>
            <c:dLbl>
              <c:idx val="7"/>
              <c:showLegendKey val="0"/>
              <c:showVal val="1"/>
              <c:showCatName val="0"/>
              <c:showSerName val="0"/>
              <c:showPercent val="0"/>
              <c:showBubbleSize val="0"/>
              <c:extLst>
                <c:ext xmlns:c15="http://schemas.microsoft.com/office/drawing/2012/chart" uri="{CE6537A1-D6FC-4f65-9D91-7224C49458BB}"/>
              </c:extLst>
            </c:dLbl>
            <c:dLbl>
              <c:idx val="8"/>
              <c:showLegendKey val="0"/>
              <c:showVal val="1"/>
              <c:showCatName val="0"/>
              <c:showSerName val="0"/>
              <c:showPercent val="0"/>
              <c:showBubbleSize val="0"/>
              <c:extLst>
                <c:ext xmlns:c15="http://schemas.microsoft.com/office/drawing/2012/chart" uri="{CE6537A1-D6FC-4f65-9D91-7224C49458BB}"/>
              </c:extLst>
            </c:dLbl>
            <c:dLbl>
              <c:idx val="9"/>
              <c:showLegendKey val="0"/>
              <c:showVal val="1"/>
              <c:showCatName val="0"/>
              <c:showSerName val="0"/>
              <c:showPercent val="0"/>
              <c:showBubbleSize val="0"/>
              <c:extLst>
                <c:ext xmlns:c15="http://schemas.microsoft.com/office/drawing/2012/chart" uri="{CE6537A1-D6FC-4f65-9D91-7224C49458BB}"/>
              </c:extLst>
            </c:dLbl>
            <c:dLbl>
              <c:idx val="10"/>
              <c:showLegendKey val="0"/>
              <c:showVal val="1"/>
              <c:showCatName val="0"/>
              <c:showSerName val="0"/>
              <c:showPercent val="0"/>
              <c:showBubbleSize val="0"/>
              <c:extLst>
                <c:ext xmlns:c15="http://schemas.microsoft.com/office/drawing/2012/chart" uri="{CE6537A1-D6FC-4f65-9D91-7224C49458BB}"/>
              </c:extLst>
            </c:dLbl>
            <c:spPr>
              <a:noFill/>
              <a:ln>
                <a:noFill/>
              </a:ln>
              <a:effectLst/>
            </c:spPr>
            <c:dLblPos val="b"/>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Sheet1!$B$4:$M$4</c:f>
              <c:numCache>
                <c:formatCode>0.0%</c:formatCode>
                <c:ptCount val="12"/>
                <c:pt idx="0">
                  <c:v>1.9E-2</c:v>
                </c:pt>
                <c:pt idx="1">
                  <c:v>3.7999999999999999E-2</c:v>
                </c:pt>
                <c:pt idx="2">
                  <c:v>4.8000000000000001E-2</c:v>
                </c:pt>
              </c:numCache>
            </c:numRef>
          </c:val>
          <c:smooth val="0"/>
        </c:ser>
        <c:dLbls>
          <c:showLegendKey val="0"/>
          <c:showVal val="0"/>
          <c:showCatName val="0"/>
          <c:showSerName val="0"/>
          <c:showPercent val="0"/>
          <c:showBubbleSize val="0"/>
        </c:dLbls>
        <c:marker val="1"/>
        <c:smooth val="0"/>
        <c:axId val="802039136"/>
        <c:axId val="802046192"/>
      </c:lineChart>
      <c:catAx>
        <c:axId val="802047760"/>
        <c:scaling>
          <c:orientation val="minMax"/>
        </c:scaling>
        <c:delete val="0"/>
        <c:axPos val="b"/>
        <c:numFmt formatCode="General" sourceLinked="1"/>
        <c:majorTickMark val="out"/>
        <c:minorTickMark val="none"/>
        <c:tickLblPos val="nextTo"/>
        <c:txPr>
          <a:bodyPr/>
          <a:lstStyle/>
          <a:p>
            <a:pPr>
              <a:defRPr>
                <a:latin typeface="+mn-lt"/>
              </a:defRPr>
            </a:pPr>
            <a:endParaRPr lang="zh-CN"/>
          </a:p>
        </c:txPr>
        <c:crossAx val="802043840"/>
        <c:crosses val="autoZero"/>
        <c:auto val="1"/>
        <c:lblAlgn val="ctr"/>
        <c:lblOffset val="100"/>
        <c:noMultiLvlLbl val="0"/>
      </c:catAx>
      <c:valAx>
        <c:axId val="802043840"/>
        <c:scaling>
          <c:orientation val="minMax"/>
          <c:max val="140000"/>
          <c:min val="60000"/>
        </c:scaling>
        <c:delete val="0"/>
        <c:axPos val="l"/>
        <c:numFmt formatCode="0_);[Red]\(0\)" sourceLinked="0"/>
        <c:majorTickMark val="out"/>
        <c:minorTickMark val="none"/>
        <c:tickLblPos val="nextTo"/>
        <c:txPr>
          <a:bodyPr/>
          <a:lstStyle/>
          <a:p>
            <a:pPr>
              <a:defRPr>
                <a:latin typeface="+mn-lt"/>
              </a:defRPr>
            </a:pPr>
            <a:endParaRPr lang="zh-CN"/>
          </a:p>
        </c:txPr>
        <c:crossAx val="802047760"/>
        <c:crosses val="autoZero"/>
        <c:crossBetween val="between"/>
        <c:majorUnit val="20000"/>
      </c:valAx>
      <c:catAx>
        <c:axId val="802039136"/>
        <c:scaling>
          <c:orientation val="minMax"/>
        </c:scaling>
        <c:delete val="1"/>
        <c:axPos val="b"/>
        <c:numFmt formatCode="General" sourceLinked="1"/>
        <c:majorTickMark val="out"/>
        <c:minorTickMark val="none"/>
        <c:tickLblPos val="none"/>
        <c:crossAx val="802046192"/>
        <c:crosses val="autoZero"/>
        <c:auto val="1"/>
        <c:lblAlgn val="ctr"/>
        <c:lblOffset val="100"/>
        <c:noMultiLvlLbl val="0"/>
      </c:catAx>
      <c:valAx>
        <c:axId val="802046192"/>
        <c:scaling>
          <c:orientation val="minMax"/>
          <c:max val="0.1"/>
          <c:min val="-2.0000000000000011E-2"/>
        </c:scaling>
        <c:delete val="0"/>
        <c:axPos val="r"/>
        <c:numFmt formatCode="0.0%" sourceLinked="0"/>
        <c:majorTickMark val="out"/>
        <c:minorTickMark val="none"/>
        <c:tickLblPos val="nextTo"/>
        <c:crossAx val="802039136"/>
        <c:crosses val="max"/>
        <c:crossBetween val="between"/>
        <c:majorUnit val="3.0000000000000016E-2"/>
      </c:valAx>
      <c:spPr>
        <a:noFill/>
        <a:ln w="25399">
          <a:noFill/>
        </a:ln>
      </c:spPr>
    </c:plotArea>
    <c:legend>
      <c:legendPos val="t"/>
      <c:layout>
        <c:manualLayout>
          <c:xMode val="edge"/>
          <c:yMode val="edge"/>
          <c:x val="0.14728765711117003"/>
          <c:y val="0"/>
          <c:w val="0.74076255344323882"/>
          <c:h val="0.11183502850579946"/>
        </c:manualLayout>
      </c:layout>
      <c:overlay val="0"/>
      <c:txPr>
        <a:bodyPr/>
        <a:lstStyle/>
        <a:p>
          <a:pPr>
            <a:defRPr sz="1200">
              <a:latin typeface="+mn-lt"/>
              <a:ea typeface="华文细黑" pitchFamily="2" charset="-122"/>
            </a:defRPr>
          </a:pPr>
          <a:endParaRPr lang="zh-CN"/>
        </a:p>
      </c:txPr>
    </c:legend>
    <c:plotVisOnly val="1"/>
    <c:dispBlanksAs val="gap"/>
    <c:showDLblsOverMax val="0"/>
  </c:chart>
  <c:txPr>
    <a:bodyPr/>
    <a:lstStyle/>
    <a:p>
      <a:pPr>
        <a:defRPr sz="1000"/>
      </a:pPr>
      <a:endParaRPr lang="zh-CN"/>
    </a:p>
  </c:txPr>
  <c:externalData r:id="rId1">
    <c:autoUpdate val="0"/>
  </c:externalData>
</c:chartSpace>
</file>

<file path=ppt/charts/chart2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4.4441205393894866E-2"/>
          <c:y val="7.6712150441289109E-2"/>
          <c:w val="0.95190310206512463"/>
          <c:h val="0.79565849916008213"/>
        </c:manualLayout>
      </c:layout>
      <c:lineChart>
        <c:grouping val="standard"/>
        <c:varyColors val="0"/>
        <c:ser>
          <c:idx val="0"/>
          <c:order val="0"/>
          <c:tx>
            <c:strRef>
              <c:f>Sheet1!$A$2</c:f>
              <c:strCache>
                <c:ptCount val="1"/>
                <c:pt idx="0">
                  <c:v>Y2011</c:v>
                </c:pt>
              </c:strCache>
            </c:strRef>
          </c:tx>
          <c:spPr>
            <a:ln w="31783">
              <a:solidFill>
                <a:srgbClr val="BFBFBF"/>
              </a:solidFill>
              <a:prstDash val="solid"/>
            </a:ln>
            <a:effectLst/>
          </c:spPr>
          <c:marker>
            <c:symbol val="circle"/>
            <c:size val="10"/>
            <c:spPr>
              <a:solidFill>
                <a:schemeClr val="bg1"/>
              </a:solidFill>
              <a:ln>
                <a:solidFill>
                  <a:srgbClr val="BFBFBF"/>
                </a:solidFill>
                <a:prstDash val="solid"/>
              </a:ln>
              <a:effectLst/>
            </c:spPr>
          </c:marker>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Sheet1!$B$2:$Z$2</c:f>
            </c:numRef>
          </c:val>
          <c:smooth val="0"/>
        </c:ser>
        <c:ser>
          <c:idx val="1"/>
          <c:order val="1"/>
          <c:tx>
            <c:strRef>
              <c:f>Sheet1!$A$3</c:f>
              <c:strCache>
                <c:ptCount val="1"/>
                <c:pt idx="0">
                  <c:v>Y2013</c:v>
                </c:pt>
              </c:strCache>
            </c:strRef>
          </c:tx>
          <c:spPr>
            <a:ln w="31783" cmpd="sng">
              <a:solidFill>
                <a:srgbClr val="BFBFBF"/>
              </a:solidFill>
            </a:ln>
            <a:effectLst/>
          </c:spPr>
          <c:marker>
            <c:symbol val="circle"/>
            <c:size val="10"/>
            <c:spPr>
              <a:solidFill>
                <a:schemeClr val="bg1"/>
              </a:solidFill>
              <a:ln>
                <a:solidFill>
                  <a:srgbClr val="BFBFBF"/>
                </a:solidFill>
              </a:ln>
              <a:effectLst/>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Pt>
            <c:idx val="11"/>
            <c:marker>
              <c:symbol val="circle"/>
              <c:size val="7"/>
            </c:marker>
            <c:bubble3D val="0"/>
          </c:dPt>
          <c:dPt>
            <c:idx val="13"/>
            <c:marker>
              <c:symbol val="circle"/>
              <c:size val="7"/>
            </c:marker>
            <c:bubble3D val="0"/>
          </c:dPt>
          <c:dPt>
            <c:idx val="15"/>
            <c:marker>
              <c:symbol val="circle"/>
              <c:size val="7"/>
            </c:marker>
            <c:bubble3D val="0"/>
          </c:dPt>
          <c:dPt>
            <c:idx val="17"/>
            <c:marker>
              <c:symbol val="circle"/>
              <c:size val="7"/>
            </c:marker>
            <c:bubble3D val="0"/>
          </c:dPt>
          <c:dPt>
            <c:idx val="19"/>
            <c:marker>
              <c:symbol val="circle"/>
              <c:size val="7"/>
            </c:marker>
            <c:bubble3D val="0"/>
          </c:dPt>
          <c:dPt>
            <c:idx val="21"/>
            <c:marker>
              <c:symbol val="circle"/>
              <c:size val="7"/>
            </c:marker>
            <c:bubble3D val="0"/>
          </c:dPt>
          <c:dPt>
            <c:idx val="23"/>
            <c:marker>
              <c:symbol val="circle"/>
              <c:size val="7"/>
            </c:marker>
            <c:bubble3D val="0"/>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Sheet1!$B$3:$Z$3</c:f>
            </c:numRef>
          </c:val>
          <c:smooth val="0"/>
        </c:ser>
        <c:ser>
          <c:idx val="2"/>
          <c:order val="2"/>
          <c:tx>
            <c:strRef>
              <c:f>Sheet1!$A$4</c:f>
              <c:strCache>
                <c:ptCount val="1"/>
                <c:pt idx="0">
                  <c:v>Y2014</c:v>
                </c:pt>
              </c:strCache>
            </c:strRef>
          </c:tx>
          <c:spPr>
            <a:ln w="19050">
              <a:solidFill>
                <a:srgbClr val="BFBFBF"/>
              </a:solidFill>
            </a:ln>
          </c:spPr>
          <c:marker>
            <c:symbol val="circle"/>
            <c:size val="10"/>
            <c:spPr>
              <a:solidFill>
                <a:schemeClr val="bg1"/>
              </a:solidFill>
              <a:ln w="9525">
                <a:solidFill>
                  <a:srgbClr val="BFBFBF"/>
                </a:solidFill>
              </a:ln>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Pt>
            <c:idx val="11"/>
            <c:marker>
              <c:symbol val="circle"/>
              <c:size val="7"/>
            </c:marker>
            <c:bubble3D val="0"/>
          </c:dPt>
          <c:dPt>
            <c:idx val="13"/>
            <c:marker>
              <c:symbol val="circle"/>
              <c:size val="7"/>
            </c:marker>
            <c:bubble3D val="0"/>
          </c:dPt>
          <c:dPt>
            <c:idx val="15"/>
            <c:marker>
              <c:symbol val="circle"/>
              <c:size val="7"/>
            </c:marker>
            <c:bubble3D val="0"/>
          </c:dPt>
          <c:dPt>
            <c:idx val="17"/>
            <c:marker>
              <c:symbol val="circle"/>
              <c:size val="7"/>
            </c:marker>
            <c:bubble3D val="0"/>
          </c:dPt>
          <c:dPt>
            <c:idx val="19"/>
            <c:marker>
              <c:symbol val="circle"/>
              <c:size val="7"/>
            </c:marker>
            <c:bubble3D val="0"/>
          </c:dPt>
          <c:dPt>
            <c:idx val="21"/>
            <c:marker>
              <c:symbol val="circle"/>
              <c:size val="7"/>
            </c:marker>
            <c:bubble3D val="0"/>
          </c:dPt>
          <c:dPt>
            <c:idx val="23"/>
            <c:marker>
              <c:symbol val="circle"/>
              <c:size val="7"/>
            </c:marker>
            <c:bubble3D val="0"/>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Sheet1!$B$4:$Z$4</c:f>
              <c:numCache>
                <c:formatCode>0.00_ </c:formatCode>
                <c:ptCount val="25"/>
                <c:pt idx="0">
                  <c:v>0</c:v>
                </c:pt>
                <c:pt idx="1">
                  <c:v>-2.687117261754457</c:v>
                </c:pt>
                <c:pt idx="2">
                  <c:v>-2.7823894868557186</c:v>
                </c:pt>
                <c:pt idx="3">
                  <c:v>-4.5668572038983442</c:v>
                </c:pt>
                <c:pt idx="4">
                  <c:v>-5.2249748149263091</c:v>
                </c:pt>
                <c:pt idx="5">
                  <c:v>-1.6924679764043105</c:v>
                </c:pt>
                <c:pt idx="6">
                  <c:v>-2.63066322470763</c:v>
                </c:pt>
                <c:pt idx="7">
                  <c:v>-3.3058066417635978</c:v>
                </c:pt>
                <c:pt idx="8">
                  <c:v>-3.1952277294349796</c:v>
                </c:pt>
                <c:pt idx="9">
                  <c:v>-3.4735242616761308</c:v>
                </c:pt>
                <c:pt idx="10">
                  <c:v>-3.3354536974419036</c:v>
                </c:pt>
                <c:pt idx="11">
                  <c:v>-3.1578136500018172</c:v>
                </c:pt>
                <c:pt idx="12">
                  <c:v>-3.2479318513043975</c:v>
                </c:pt>
                <c:pt idx="13">
                  <c:v>-3.5097596138406573</c:v>
                </c:pt>
                <c:pt idx="14">
                  <c:v>-3.7540152166898766</c:v>
                </c:pt>
                <c:pt idx="15">
                  <c:v>-4.5814713835180543</c:v>
                </c:pt>
                <c:pt idx="16">
                  <c:v>-4.8858122257817715</c:v>
                </c:pt>
                <c:pt idx="17">
                  <c:v>-5.4606556654232419</c:v>
                </c:pt>
                <c:pt idx="18">
                  <c:v>-5.4944736310586269</c:v>
                </c:pt>
                <c:pt idx="19">
                  <c:v>-4.777133593130789</c:v>
                </c:pt>
                <c:pt idx="20">
                  <c:v>-4.8891506950626606</c:v>
                </c:pt>
                <c:pt idx="21">
                  <c:v>-5.9298936046331292</c:v>
                </c:pt>
                <c:pt idx="22">
                  <c:v>-6.1963212098635427</c:v>
                </c:pt>
                <c:pt idx="23">
                  <c:v>-5.9925602754985041</c:v>
                </c:pt>
                <c:pt idx="24">
                  <c:v>-6.3138792678761995</c:v>
                </c:pt>
              </c:numCache>
            </c:numRef>
          </c:val>
          <c:smooth val="0"/>
        </c:ser>
        <c:ser>
          <c:idx val="3"/>
          <c:order val="3"/>
          <c:tx>
            <c:strRef>
              <c:f>Sheet1!$A$5</c:f>
              <c:strCache>
                <c:ptCount val="1"/>
                <c:pt idx="0">
                  <c:v>Y2015</c:v>
                </c:pt>
              </c:strCache>
            </c:strRef>
          </c:tx>
          <c:spPr>
            <a:ln>
              <a:solidFill>
                <a:srgbClr val="00A4DE"/>
              </a:solidFill>
            </a:ln>
          </c:spPr>
          <c:marker>
            <c:symbol val="circle"/>
            <c:size val="10"/>
            <c:spPr>
              <a:solidFill>
                <a:schemeClr val="bg1"/>
              </a:solidFill>
              <a:ln>
                <a:solidFill>
                  <a:srgbClr val="00A4DE"/>
                </a:solidFill>
              </a:ln>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Pt>
            <c:idx val="11"/>
            <c:marker>
              <c:symbol val="circle"/>
              <c:size val="7"/>
            </c:marker>
            <c:bubble3D val="0"/>
          </c:dPt>
          <c:dPt>
            <c:idx val="13"/>
            <c:marker>
              <c:symbol val="circle"/>
              <c:size val="7"/>
            </c:marker>
            <c:bubble3D val="0"/>
          </c:dPt>
          <c:dPt>
            <c:idx val="15"/>
            <c:marker>
              <c:symbol val="circle"/>
              <c:size val="7"/>
            </c:marker>
            <c:bubble3D val="0"/>
          </c:dPt>
          <c:dPt>
            <c:idx val="17"/>
            <c:marker>
              <c:symbol val="circle"/>
              <c:size val="7"/>
            </c:marker>
            <c:bubble3D val="0"/>
          </c:dPt>
          <c:dPt>
            <c:idx val="19"/>
            <c:marker>
              <c:symbol val="circle"/>
              <c:size val="7"/>
            </c:marker>
            <c:bubble3D val="0"/>
          </c:dPt>
          <c:dPt>
            <c:idx val="21"/>
            <c:marker>
              <c:symbol val="circle"/>
              <c:size val="7"/>
            </c:marker>
            <c:bubble3D val="0"/>
          </c:dPt>
          <c:dPt>
            <c:idx val="23"/>
            <c:marker>
              <c:symbol val="circle"/>
              <c:size val="7"/>
            </c:marker>
            <c:bubble3D val="0"/>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Sheet1!$B$5:$Z$5</c:f>
              <c:numCache>
                <c:formatCode>0.00_ </c:formatCode>
                <c:ptCount val="25"/>
                <c:pt idx="0">
                  <c:v>0</c:v>
                </c:pt>
                <c:pt idx="1">
                  <c:v>-0.62124832142361752</c:v>
                </c:pt>
                <c:pt idx="2">
                  <c:v>-0.13004176532580569</c:v>
                </c:pt>
                <c:pt idx="3">
                  <c:v>0.75018772274311196</c:v>
                </c:pt>
                <c:pt idx="4">
                  <c:v>0.68618613799351635</c:v>
                </c:pt>
                <c:pt idx="5">
                  <c:v>0.68598555935346361</c:v>
                </c:pt>
                <c:pt idx="6">
                  <c:v>0.47110550569515741</c:v>
                </c:pt>
                <c:pt idx="7">
                  <c:v>1.5308842939662171</c:v>
                </c:pt>
                <c:pt idx="8">
                  <c:v>0.81291149686455455</c:v>
                </c:pt>
                <c:pt idx="9">
                  <c:v>0.61199041855493075</c:v>
                </c:pt>
                <c:pt idx="10">
                  <c:v>0.33798000638349812</c:v>
                </c:pt>
                <c:pt idx="11">
                  <c:v>0.35415016355422324</c:v>
                </c:pt>
                <c:pt idx="12">
                  <c:v>0.52458745952339569</c:v>
                </c:pt>
                <c:pt idx="13">
                  <c:v>1.4734284511860318</c:v>
                </c:pt>
                <c:pt idx="14">
                  <c:v>1.9012717230760146</c:v>
                </c:pt>
                <c:pt idx="15">
                  <c:v>1.5943395000556082</c:v>
                </c:pt>
                <c:pt idx="16">
                  <c:v>1.731424072591925</c:v>
                </c:pt>
                <c:pt idx="17">
                  <c:v>2.9305073081721478</c:v>
                </c:pt>
                <c:pt idx="18">
                  <c:v>0.91761398078804568</c:v>
                </c:pt>
                <c:pt idx="19">
                  <c:v>-0.17343428513756365</c:v>
                </c:pt>
                <c:pt idx="20">
                  <c:v>-0.33758427252896794</c:v>
                </c:pt>
                <c:pt idx="21">
                  <c:v>0.52179638084532964</c:v>
                </c:pt>
                <c:pt idx="22">
                  <c:v>0.57590062172798717</c:v>
                </c:pt>
                <c:pt idx="23">
                  <c:v>-0.70028072491356008</c:v>
                </c:pt>
                <c:pt idx="24">
                  <c:v>0.14820428399620056</c:v>
                </c:pt>
              </c:numCache>
            </c:numRef>
          </c:val>
          <c:smooth val="0"/>
        </c:ser>
        <c:ser>
          <c:idx val="4"/>
          <c:order val="4"/>
          <c:tx>
            <c:strRef>
              <c:f>Sheet1!$A$6</c:f>
              <c:strCache>
                <c:ptCount val="1"/>
                <c:pt idx="0">
                  <c:v>Y2016</c:v>
                </c:pt>
              </c:strCache>
            </c:strRef>
          </c:tx>
          <c:spPr>
            <a:ln>
              <a:solidFill>
                <a:srgbClr val="92D050"/>
              </a:solidFill>
            </a:ln>
          </c:spPr>
          <c:marker>
            <c:symbol val="circle"/>
            <c:size val="10"/>
            <c:spPr>
              <a:solidFill>
                <a:schemeClr val="bg1"/>
              </a:solidFill>
              <a:ln>
                <a:solidFill>
                  <a:srgbClr val="92D050"/>
                </a:solidFill>
              </a:ln>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Pt>
            <c:idx val="11"/>
            <c:marker>
              <c:symbol val="circle"/>
              <c:size val="7"/>
            </c:marker>
            <c:bubble3D val="0"/>
          </c:dPt>
          <c:dPt>
            <c:idx val="13"/>
            <c:marker>
              <c:symbol val="circle"/>
              <c:size val="7"/>
            </c:marker>
            <c:bubble3D val="0"/>
          </c:dPt>
          <c:dPt>
            <c:idx val="15"/>
            <c:marker>
              <c:symbol val="circle"/>
              <c:size val="7"/>
            </c:marker>
            <c:bubble3D val="0"/>
          </c:dPt>
          <c:dPt>
            <c:idx val="17"/>
            <c:marker>
              <c:symbol val="circle"/>
              <c:size val="7"/>
            </c:marker>
            <c:bubble3D val="0"/>
          </c:dPt>
          <c:dPt>
            <c:idx val="19"/>
            <c:marker>
              <c:symbol val="circle"/>
              <c:size val="7"/>
            </c:marker>
            <c:bubble3D val="0"/>
          </c:dPt>
          <c:dPt>
            <c:idx val="21"/>
            <c:marker>
              <c:symbol val="circle"/>
              <c:size val="7"/>
            </c:marker>
            <c:bubble3D val="0"/>
          </c:dPt>
          <c:dPt>
            <c:idx val="23"/>
            <c:marker>
              <c:symbol val="circle"/>
              <c:size val="7"/>
            </c:marker>
            <c:bubble3D val="0"/>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Sheet1!$B$6:$Z$6</c:f>
              <c:numCache>
                <c:formatCode>0.00_ </c:formatCode>
                <c:ptCount val="25"/>
                <c:pt idx="0">
                  <c:v>0</c:v>
                </c:pt>
                <c:pt idx="1">
                  <c:v>-7.3437100882090434</c:v>
                </c:pt>
                <c:pt idx="2">
                  <c:v>-3.6923451987290967</c:v>
                </c:pt>
                <c:pt idx="3">
                  <c:v>-1.0624719619759304</c:v>
                </c:pt>
                <c:pt idx="4">
                  <c:v>-1.3093089713677397</c:v>
                </c:pt>
                <c:pt idx="5">
                  <c:v>1.9326264015710359</c:v>
                </c:pt>
                <c:pt idx="6">
                  <c:v>0.58643595157616968</c:v>
                </c:pt>
                <c:pt idx="7">
                  <c:v>1.5906543327222966</c:v>
                </c:pt>
                <c:pt idx="8">
                  <c:v>2.0108251166725655</c:v>
                </c:pt>
                <c:pt idx="9">
                  <c:v>-0.58978849407587131</c:v>
                </c:pt>
                <c:pt idx="10">
                  <c:v>-0.58035382654301193</c:v>
                </c:pt>
                <c:pt idx="11">
                  <c:v>-0.94701896623239357</c:v>
                </c:pt>
                <c:pt idx="12">
                  <c:v>-1.3506117150006935</c:v>
                </c:pt>
                <c:pt idx="13">
                  <c:v>-0.45</c:v>
                </c:pt>
                <c:pt idx="14">
                  <c:v>-0.62637842669700516</c:v>
                </c:pt>
                <c:pt idx="15">
                  <c:v>0.38073055454004301</c:v>
                </c:pt>
                <c:pt idx="16">
                  <c:v>2.6654649021974341</c:v>
                </c:pt>
                <c:pt idx="17">
                  <c:v>0.89583780465860574</c:v>
                </c:pt>
                <c:pt idx="18">
                  <c:v>0.30074877830474911</c:v>
                </c:pt>
                <c:pt idx="19">
                  <c:v>1.1349702649376958E-2</c:v>
                </c:pt>
                <c:pt idx="20">
                  <c:v>-0.63568411361034638</c:v>
                </c:pt>
                <c:pt idx="21">
                  <c:v>-2.538315170508243</c:v>
                </c:pt>
                <c:pt idx="22">
                  <c:v>-1.9686304478953254</c:v>
                </c:pt>
                <c:pt idx="23">
                  <c:v>-2.3853909484053637</c:v>
                </c:pt>
                <c:pt idx="24">
                  <c:v>-3.0853995335118678</c:v>
                </c:pt>
              </c:numCache>
            </c:numRef>
          </c:val>
          <c:smooth val="0"/>
        </c:ser>
        <c:ser>
          <c:idx val="5"/>
          <c:order val="5"/>
          <c:tx>
            <c:strRef>
              <c:f>Sheet1!$A$7</c:f>
              <c:strCache>
                <c:ptCount val="1"/>
                <c:pt idx="0">
                  <c:v>Y2017</c:v>
                </c:pt>
              </c:strCache>
            </c:strRef>
          </c:tx>
          <c:spPr>
            <a:ln w="31750">
              <a:solidFill>
                <a:srgbClr val="FF9933"/>
              </a:solidFill>
            </a:ln>
          </c:spPr>
          <c:marker>
            <c:symbol val="circle"/>
            <c:size val="10"/>
            <c:spPr>
              <a:solidFill>
                <a:schemeClr val="bg1"/>
              </a:solidFill>
              <a:ln>
                <a:solidFill>
                  <a:srgbClr val="FF9933"/>
                </a:solidFill>
              </a:ln>
            </c:spPr>
          </c:marker>
          <c:dPt>
            <c:idx val="1"/>
            <c:marker>
              <c:symbol val="circle"/>
              <c:size val="7"/>
            </c:marker>
            <c:bubble3D val="0"/>
          </c:dPt>
          <c:dPt>
            <c:idx val="3"/>
            <c:marker>
              <c:symbol val="circle"/>
              <c:size val="7"/>
            </c:marker>
            <c:bubble3D val="0"/>
          </c:dPt>
          <c:dPt>
            <c:idx val="5"/>
            <c:marker>
              <c:symbol val="circle"/>
              <c:size val="7"/>
            </c:marker>
            <c:bubble3D val="0"/>
          </c:dPt>
          <c:dLbls>
            <c:dLbl>
              <c:idx val="1"/>
              <c:delete val="1"/>
              <c:extLst>
                <c:ext xmlns:c15="http://schemas.microsoft.com/office/drawing/2012/chart" uri="{CE6537A1-D6FC-4f65-9D91-7224C49458BB}"/>
              </c:extLst>
            </c:dLbl>
            <c:dLbl>
              <c:idx val="3"/>
              <c:delete val="1"/>
              <c:extLst>
                <c:ext xmlns:c15="http://schemas.microsoft.com/office/drawing/2012/chart" uri="{CE6537A1-D6FC-4f65-9D91-7224C49458BB}"/>
              </c:extLst>
            </c:dLbl>
            <c:dLbl>
              <c:idx val="5"/>
              <c:delete val="1"/>
              <c:extLst>
                <c:ext xmlns:c15="http://schemas.microsoft.com/office/drawing/2012/chart" uri="{CE6537A1-D6FC-4f65-9D91-7224C49458BB}"/>
              </c:extLst>
            </c:dLbl>
            <c:dLbl>
              <c:idx val="6"/>
              <c:layout>
                <c:manualLayout>
                  <c:x val="-2.8262260445371248E-2"/>
                  <c:y val="-4.4398266695656649E-2"/>
                </c:manualLayout>
              </c:layout>
              <c:dLblPos val="r"/>
              <c:showLegendKey val="0"/>
              <c:showVal val="1"/>
              <c:showCatName val="0"/>
              <c:showSerName val="0"/>
              <c:showPercent val="0"/>
              <c:showBubbleSize val="0"/>
              <c:extLst>
                <c:ext xmlns:c15="http://schemas.microsoft.com/office/drawing/2012/chart" uri="{CE6537A1-D6FC-4f65-9D91-7224C49458BB}"/>
              </c:extLst>
            </c:dLbl>
            <c:spPr>
              <a:noFill/>
              <a:ln>
                <a:noFill/>
              </a:ln>
              <a:effectLst/>
            </c:spPr>
            <c:dLblPos val="t"/>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Sheet1!$B$7:$Z$7</c:f>
              <c:numCache>
                <c:formatCode>0.00_ </c:formatCode>
                <c:ptCount val="25"/>
                <c:pt idx="0">
                  <c:v>0</c:v>
                </c:pt>
                <c:pt idx="1">
                  <c:v>-0.56000000000000005</c:v>
                </c:pt>
                <c:pt idx="2">
                  <c:v>1.06</c:v>
                </c:pt>
                <c:pt idx="3">
                  <c:v>3.37</c:v>
                </c:pt>
                <c:pt idx="4">
                  <c:v>3.78</c:v>
                </c:pt>
                <c:pt idx="5">
                  <c:v>6.08</c:v>
                </c:pt>
                <c:pt idx="6">
                  <c:v>7.16</c:v>
                </c:pt>
              </c:numCache>
            </c:numRef>
          </c:val>
          <c:smooth val="0"/>
        </c:ser>
        <c:dLbls>
          <c:showLegendKey val="0"/>
          <c:showVal val="0"/>
          <c:showCatName val="0"/>
          <c:showSerName val="0"/>
          <c:showPercent val="0"/>
          <c:showBubbleSize val="0"/>
        </c:dLbls>
        <c:marker val="1"/>
        <c:smooth val="0"/>
        <c:axId val="802072456"/>
        <c:axId val="802065792"/>
      </c:lineChart>
      <c:catAx>
        <c:axId val="802072456"/>
        <c:scaling>
          <c:orientation val="minMax"/>
        </c:scaling>
        <c:delete val="0"/>
        <c:axPos val="b"/>
        <c:majorGridlines>
          <c:spPr>
            <a:ln>
              <a:solidFill>
                <a:schemeClr val="bg1">
                  <a:lumMod val="95000"/>
                </a:schemeClr>
              </a:solidFill>
            </a:ln>
          </c:spPr>
        </c:majorGridlines>
        <c:numFmt formatCode="@" sourceLinked="0"/>
        <c:majorTickMark val="none"/>
        <c:minorTickMark val="none"/>
        <c:tickLblPos val="low"/>
        <c:spPr>
          <a:ln w="25427">
            <a:solidFill>
              <a:srgbClr val="808080"/>
            </a:solidFill>
            <a:prstDash val="solid"/>
          </a:ln>
        </c:spPr>
        <c:txPr>
          <a:bodyPr rot="0" vert="horz"/>
          <a:lstStyle/>
          <a:p>
            <a:pPr>
              <a:defRPr b="0"/>
            </a:pPr>
            <a:endParaRPr lang="zh-CN"/>
          </a:p>
        </c:txPr>
        <c:crossAx val="802065792"/>
        <c:crosses val="autoZero"/>
        <c:auto val="1"/>
        <c:lblAlgn val="ctr"/>
        <c:lblOffset val="100"/>
        <c:tickLblSkip val="1"/>
        <c:tickMarkSkip val="1"/>
        <c:noMultiLvlLbl val="0"/>
      </c:catAx>
      <c:valAx>
        <c:axId val="802065792"/>
        <c:scaling>
          <c:orientation val="minMax"/>
          <c:max val="12"/>
          <c:min val="-12"/>
        </c:scaling>
        <c:delete val="0"/>
        <c:axPos val="l"/>
        <c:majorGridlines>
          <c:spPr>
            <a:ln w="13102">
              <a:solidFill>
                <a:schemeClr val="bg1">
                  <a:lumMod val="95000"/>
                </a:schemeClr>
              </a:solidFill>
              <a:prstDash val="solid"/>
            </a:ln>
          </c:spPr>
        </c:majorGridlines>
        <c:numFmt formatCode="0.0_ " sourceLinked="0"/>
        <c:majorTickMark val="none"/>
        <c:minorTickMark val="none"/>
        <c:tickLblPos val="low"/>
        <c:spPr>
          <a:noFill/>
          <a:ln w="39304">
            <a:noFill/>
            <a:prstDash val="solid"/>
          </a:ln>
        </c:spPr>
        <c:txPr>
          <a:bodyPr rot="0" vert="horz"/>
          <a:lstStyle/>
          <a:p>
            <a:pPr>
              <a:defRPr/>
            </a:pPr>
            <a:endParaRPr lang="zh-CN"/>
          </a:p>
        </c:txPr>
        <c:crossAx val="802072456"/>
        <c:crosses val="autoZero"/>
        <c:crossBetween val="between"/>
        <c:majorUnit val="4"/>
      </c:valAx>
      <c:spPr>
        <a:noFill/>
        <a:ln w="25409">
          <a:noFill/>
        </a:ln>
      </c:spPr>
    </c:plotArea>
    <c:legend>
      <c:legendPos val="t"/>
      <c:layout>
        <c:manualLayout>
          <c:xMode val="edge"/>
          <c:yMode val="edge"/>
          <c:x val="4.4488082289365453E-2"/>
          <c:y val="7.0587905369005763E-2"/>
          <c:w val="0.35948075968884013"/>
          <c:h val="6.5275540826684797E-2"/>
        </c:manualLayout>
      </c:layout>
      <c:overlay val="0"/>
    </c:legend>
    <c:plotVisOnly val="1"/>
    <c:dispBlanksAs val="gap"/>
    <c:showDLblsOverMax val="0"/>
  </c:chart>
  <c:spPr>
    <a:noFill/>
    <a:ln>
      <a:noFill/>
    </a:ln>
  </c:spPr>
  <c:txPr>
    <a:bodyPr/>
    <a:lstStyle/>
    <a:p>
      <a:pPr>
        <a:defRPr sz="800" b="1" i="0" u="none" strike="noStrike" baseline="0">
          <a:solidFill>
            <a:schemeClr val="tx1"/>
          </a:solidFill>
          <a:latin typeface="+mn-lt"/>
          <a:ea typeface="华文细黑" pitchFamily="2" charset="-122"/>
          <a:cs typeface="宋体"/>
        </a:defRPr>
      </a:pPr>
      <a:endParaRPr lang="zh-CN"/>
    </a:p>
  </c:txPr>
  <c:externalData r:id="rId1">
    <c:autoUpdate val="0"/>
  </c:externalData>
</c:chartSpace>
</file>

<file path=ppt/charts/chart25.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4.6042555406175766E-2"/>
          <c:y val="7.675505486337042E-2"/>
          <c:w val="0.95054630989053657"/>
          <c:h val="0.79561563892552623"/>
        </c:manualLayout>
      </c:layout>
      <c:lineChart>
        <c:grouping val="standard"/>
        <c:varyColors val="0"/>
        <c:ser>
          <c:idx val="0"/>
          <c:order val="0"/>
          <c:tx>
            <c:strRef>
              <c:f>Sheet1!$A$2</c:f>
              <c:strCache>
                <c:ptCount val="1"/>
                <c:pt idx="0">
                  <c:v>Y2011</c:v>
                </c:pt>
              </c:strCache>
            </c:strRef>
          </c:tx>
          <c:spPr>
            <a:ln w="31783">
              <a:solidFill>
                <a:srgbClr val="BFBFBF"/>
              </a:solidFill>
              <a:prstDash val="solid"/>
            </a:ln>
            <a:effectLst/>
          </c:spPr>
          <c:marker>
            <c:symbol val="circle"/>
            <c:size val="10"/>
            <c:spPr>
              <a:solidFill>
                <a:schemeClr val="bg1"/>
              </a:solidFill>
              <a:ln>
                <a:solidFill>
                  <a:srgbClr val="BFBFBF"/>
                </a:solidFill>
                <a:prstDash val="solid"/>
              </a:ln>
              <a:effectLst/>
            </c:spPr>
          </c:marker>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Sheet1!$B$2:$Z$2</c:f>
            </c:numRef>
          </c:val>
          <c:smooth val="0"/>
        </c:ser>
        <c:ser>
          <c:idx val="1"/>
          <c:order val="1"/>
          <c:tx>
            <c:strRef>
              <c:f>Sheet1!$A$3</c:f>
              <c:strCache>
                <c:ptCount val="1"/>
                <c:pt idx="0">
                  <c:v>Y2013</c:v>
                </c:pt>
              </c:strCache>
            </c:strRef>
          </c:tx>
          <c:spPr>
            <a:ln w="31783" cmpd="sng">
              <a:solidFill>
                <a:srgbClr val="BFBFBF"/>
              </a:solidFill>
            </a:ln>
            <a:effectLst/>
          </c:spPr>
          <c:marker>
            <c:symbol val="circle"/>
            <c:size val="10"/>
            <c:spPr>
              <a:solidFill>
                <a:schemeClr val="bg1"/>
              </a:solidFill>
              <a:ln>
                <a:solidFill>
                  <a:srgbClr val="BFBFBF"/>
                </a:solidFill>
              </a:ln>
              <a:effectLst/>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Pt>
            <c:idx val="11"/>
            <c:marker>
              <c:symbol val="circle"/>
              <c:size val="7"/>
            </c:marker>
            <c:bubble3D val="0"/>
          </c:dPt>
          <c:dPt>
            <c:idx val="13"/>
            <c:marker>
              <c:symbol val="circle"/>
              <c:size val="7"/>
            </c:marker>
            <c:bubble3D val="0"/>
          </c:dPt>
          <c:dPt>
            <c:idx val="15"/>
            <c:marker>
              <c:symbol val="circle"/>
              <c:size val="7"/>
            </c:marker>
            <c:bubble3D val="0"/>
          </c:dPt>
          <c:dPt>
            <c:idx val="17"/>
            <c:marker>
              <c:symbol val="circle"/>
              <c:size val="7"/>
            </c:marker>
            <c:bubble3D val="0"/>
          </c:dPt>
          <c:dPt>
            <c:idx val="19"/>
            <c:marker>
              <c:symbol val="circle"/>
              <c:size val="7"/>
            </c:marker>
            <c:bubble3D val="0"/>
          </c:dPt>
          <c:dPt>
            <c:idx val="21"/>
            <c:marker>
              <c:symbol val="circle"/>
              <c:size val="7"/>
            </c:marker>
            <c:bubble3D val="0"/>
          </c:dPt>
          <c:dPt>
            <c:idx val="23"/>
            <c:marker>
              <c:symbol val="circle"/>
              <c:size val="7"/>
            </c:marker>
            <c:bubble3D val="0"/>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Sheet1!$B$3:$Z$3</c:f>
            </c:numRef>
          </c:val>
          <c:smooth val="0"/>
        </c:ser>
        <c:ser>
          <c:idx val="2"/>
          <c:order val="2"/>
          <c:tx>
            <c:strRef>
              <c:f>Sheet1!$A$4</c:f>
              <c:strCache>
                <c:ptCount val="1"/>
                <c:pt idx="0">
                  <c:v>Y2014</c:v>
                </c:pt>
              </c:strCache>
            </c:strRef>
          </c:tx>
          <c:spPr>
            <a:ln w="19050">
              <a:solidFill>
                <a:srgbClr val="BFBFBF"/>
              </a:solidFill>
            </a:ln>
          </c:spPr>
          <c:marker>
            <c:symbol val="circle"/>
            <c:size val="10"/>
            <c:spPr>
              <a:solidFill>
                <a:schemeClr val="bg1"/>
              </a:solidFill>
              <a:ln w="9525">
                <a:solidFill>
                  <a:srgbClr val="BFBFBF"/>
                </a:solidFill>
              </a:ln>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Pt>
            <c:idx val="11"/>
            <c:marker>
              <c:symbol val="circle"/>
              <c:size val="7"/>
            </c:marker>
            <c:bubble3D val="0"/>
          </c:dPt>
          <c:dPt>
            <c:idx val="13"/>
            <c:marker>
              <c:symbol val="circle"/>
              <c:size val="7"/>
            </c:marker>
            <c:bubble3D val="0"/>
          </c:dPt>
          <c:dPt>
            <c:idx val="15"/>
            <c:marker>
              <c:symbol val="circle"/>
              <c:size val="7"/>
            </c:marker>
            <c:bubble3D val="0"/>
          </c:dPt>
          <c:dPt>
            <c:idx val="17"/>
            <c:marker>
              <c:symbol val="circle"/>
              <c:size val="7"/>
            </c:marker>
            <c:bubble3D val="0"/>
          </c:dPt>
          <c:dPt>
            <c:idx val="19"/>
            <c:marker>
              <c:symbol val="circle"/>
              <c:size val="7"/>
            </c:marker>
            <c:bubble3D val="0"/>
          </c:dPt>
          <c:dPt>
            <c:idx val="21"/>
            <c:marker>
              <c:symbol val="circle"/>
              <c:size val="7"/>
            </c:marker>
            <c:bubble3D val="0"/>
          </c:dPt>
          <c:dPt>
            <c:idx val="23"/>
            <c:marker>
              <c:symbol val="circle"/>
              <c:size val="7"/>
            </c:marker>
            <c:bubble3D val="0"/>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Sheet1!$B$4:$Z$4</c:f>
              <c:numCache>
                <c:formatCode>0.00_ </c:formatCode>
                <c:ptCount val="25"/>
                <c:pt idx="0">
                  <c:v>0</c:v>
                </c:pt>
                <c:pt idx="1">
                  <c:v>1.9204972830724638</c:v>
                </c:pt>
                <c:pt idx="2">
                  <c:v>1.8611615438716695</c:v>
                </c:pt>
                <c:pt idx="3">
                  <c:v>1.9951543667174294</c:v>
                </c:pt>
                <c:pt idx="4">
                  <c:v>1.4013949021861067</c:v>
                </c:pt>
                <c:pt idx="5">
                  <c:v>1.7315491522393982</c:v>
                </c:pt>
                <c:pt idx="6">
                  <c:v>1.4110480315771079</c:v>
                </c:pt>
                <c:pt idx="7">
                  <c:v>1.6188632430470418</c:v>
                </c:pt>
                <c:pt idx="8">
                  <c:v>1.397845292276769</c:v>
                </c:pt>
                <c:pt idx="9">
                  <c:v>1.4915753685303517</c:v>
                </c:pt>
                <c:pt idx="10">
                  <c:v>1.2359355231109266</c:v>
                </c:pt>
                <c:pt idx="11">
                  <c:v>0.91067187983420239</c:v>
                </c:pt>
                <c:pt idx="12">
                  <c:v>0.82055367853164063</c:v>
                </c:pt>
                <c:pt idx="13">
                  <c:v>0.8042679394275174</c:v>
                </c:pt>
                <c:pt idx="14">
                  <c:v>0.64252183513419292</c:v>
                </c:pt>
                <c:pt idx="15" formatCode="0.00_ ;[Red]\-0.00\ ">
                  <c:v>0.69389147573455279</c:v>
                </c:pt>
                <c:pt idx="16" formatCode="0.00_ ;[Red]\-0.00\ ">
                  <c:v>0.38767076546447532</c:v>
                </c:pt>
                <c:pt idx="17">
                  <c:v>0.53531761184413851</c:v>
                </c:pt>
                <c:pt idx="18">
                  <c:v>0.28480149112910236</c:v>
                </c:pt>
                <c:pt idx="19">
                  <c:v>0.3074310340791635</c:v>
                </c:pt>
                <c:pt idx="20">
                  <c:v>0.17801297576354255</c:v>
                </c:pt>
                <c:pt idx="21">
                  <c:v>0.10077781414759056</c:v>
                </c:pt>
                <c:pt idx="22">
                  <c:v>-0.16564979108284777</c:v>
                </c:pt>
                <c:pt idx="23">
                  <c:v>-0.39529524829188223</c:v>
                </c:pt>
                <c:pt idx="24">
                  <c:v>-0.54504076470907237</c:v>
                </c:pt>
              </c:numCache>
            </c:numRef>
          </c:val>
          <c:smooth val="0"/>
        </c:ser>
        <c:ser>
          <c:idx val="3"/>
          <c:order val="3"/>
          <c:tx>
            <c:strRef>
              <c:f>Sheet1!$A$5</c:f>
              <c:strCache>
                <c:ptCount val="1"/>
                <c:pt idx="0">
                  <c:v>Y2015</c:v>
                </c:pt>
              </c:strCache>
            </c:strRef>
          </c:tx>
          <c:spPr>
            <a:ln>
              <a:solidFill>
                <a:srgbClr val="00A4DE"/>
              </a:solidFill>
            </a:ln>
          </c:spPr>
          <c:marker>
            <c:symbol val="circle"/>
            <c:size val="10"/>
            <c:spPr>
              <a:solidFill>
                <a:schemeClr val="bg1"/>
              </a:solidFill>
              <a:ln>
                <a:solidFill>
                  <a:srgbClr val="00A4DE"/>
                </a:solidFill>
              </a:ln>
              <a:effectLst/>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Pt>
            <c:idx val="11"/>
            <c:marker>
              <c:symbol val="circle"/>
              <c:size val="7"/>
            </c:marker>
            <c:bubble3D val="0"/>
          </c:dPt>
          <c:dPt>
            <c:idx val="13"/>
            <c:marker>
              <c:symbol val="circle"/>
              <c:size val="7"/>
            </c:marker>
            <c:bubble3D val="0"/>
          </c:dPt>
          <c:dPt>
            <c:idx val="15"/>
            <c:marker>
              <c:symbol val="circle"/>
              <c:size val="7"/>
            </c:marker>
            <c:bubble3D val="0"/>
          </c:dPt>
          <c:dPt>
            <c:idx val="17"/>
            <c:marker>
              <c:symbol val="circle"/>
              <c:size val="7"/>
            </c:marker>
            <c:bubble3D val="0"/>
          </c:dPt>
          <c:dPt>
            <c:idx val="19"/>
            <c:marker>
              <c:symbol val="circle"/>
              <c:size val="7"/>
            </c:marker>
            <c:bubble3D val="0"/>
          </c:dPt>
          <c:dPt>
            <c:idx val="21"/>
            <c:marker>
              <c:symbol val="circle"/>
              <c:size val="7"/>
            </c:marker>
            <c:bubble3D val="0"/>
          </c:dPt>
          <c:dPt>
            <c:idx val="23"/>
            <c:marker>
              <c:symbol val="circle"/>
              <c:size val="7"/>
            </c:marker>
            <c:bubble3D val="0"/>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Sheet1!$B$5:$Z$5</c:f>
              <c:numCache>
                <c:formatCode>0.00_ </c:formatCode>
                <c:ptCount val="25"/>
                <c:pt idx="0">
                  <c:v>0</c:v>
                </c:pt>
                <c:pt idx="1">
                  <c:v>0.53099879429088992</c:v>
                </c:pt>
                <c:pt idx="2">
                  <c:v>0.82347686539726506</c:v>
                </c:pt>
                <c:pt idx="3">
                  <c:v>0.43935454762589449</c:v>
                </c:pt>
                <c:pt idx="4">
                  <c:v>0.37535296287631453</c:v>
                </c:pt>
                <c:pt idx="5">
                  <c:v>0.84522413978666433</c:v>
                </c:pt>
                <c:pt idx="6">
                  <c:v>0.63034408612836745</c:v>
                </c:pt>
                <c:pt idx="7">
                  <c:v>0.56714182201071583</c:v>
                </c:pt>
                <c:pt idx="8">
                  <c:v>0.29447422718039873</c:v>
                </c:pt>
                <c:pt idx="9">
                  <c:v>0.39987033562120289</c:v>
                </c:pt>
                <c:pt idx="10">
                  <c:v>4.7127047578285848E-2</c:v>
                </c:pt>
                <c:pt idx="11">
                  <c:v>-0.33122299798461435</c:v>
                </c:pt>
                <c:pt idx="12">
                  <c:v>-0.15859478288386095</c:v>
                </c:pt>
                <c:pt idx="13">
                  <c:v>-1.1415960816021706</c:v>
                </c:pt>
                <c:pt idx="14">
                  <c:v>-0.61637776128734101</c:v>
                </c:pt>
                <c:pt idx="15">
                  <c:v>-0.78617676274450699</c:v>
                </c:pt>
                <c:pt idx="16">
                  <c:v>-0.8813788139045422</c:v>
                </c:pt>
                <c:pt idx="17">
                  <c:v>-1.7324163097558025</c:v>
                </c:pt>
                <c:pt idx="18">
                  <c:v>-1.5106552435236553</c:v>
                </c:pt>
                <c:pt idx="19">
                  <c:v>-1.4752045580551287</c:v>
                </c:pt>
                <c:pt idx="20">
                  <c:v>-1.2476982910338976</c:v>
                </c:pt>
                <c:pt idx="21">
                  <c:v>-0.90539294305656015</c:v>
                </c:pt>
                <c:pt idx="22">
                  <c:v>-1.3588797750066259</c:v>
                </c:pt>
                <c:pt idx="23">
                  <c:v>-0.91761878463433622</c:v>
                </c:pt>
                <c:pt idx="24">
                  <c:v>-1.4295126693223141</c:v>
                </c:pt>
              </c:numCache>
            </c:numRef>
          </c:val>
          <c:smooth val="0"/>
        </c:ser>
        <c:ser>
          <c:idx val="4"/>
          <c:order val="4"/>
          <c:tx>
            <c:strRef>
              <c:f>Sheet1!$A$6</c:f>
              <c:strCache>
                <c:ptCount val="1"/>
                <c:pt idx="0">
                  <c:v>Y2016</c:v>
                </c:pt>
              </c:strCache>
            </c:strRef>
          </c:tx>
          <c:spPr>
            <a:ln>
              <a:solidFill>
                <a:srgbClr val="92D050"/>
              </a:solidFill>
            </a:ln>
          </c:spPr>
          <c:marker>
            <c:symbol val="circle"/>
            <c:size val="10"/>
            <c:spPr>
              <a:solidFill>
                <a:schemeClr val="bg1"/>
              </a:solidFill>
              <a:ln>
                <a:solidFill>
                  <a:srgbClr val="92D050"/>
                </a:solidFill>
              </a:ln>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Pt>
            <c:idx val="11"/>
            <c:marker>
              <c:symbol val="circle"/>
              <c:size val="7"/>
            </c:marker>
            <c:bubble3D val="0"/>
          </c:dPt>
          <c:dPt>
            <c:idx val="13"/>
            <c:marker>
              <c:symbol val="circle"/>
              <c:size val="7"/>
            </c:marker>
            <c:bubble3D val="0"/>
          </c:dPt>
          <c:dPt>
            <c:idx val="15"/>
            <c:marker>
              <c:symbol val="circle"/>
              <c:size val="7"/>
            </c:marker>
            <c:bubble3D val="0"/>
          </c:dPt>
          <c:dPt>
            <c:idx val="17"/>
            <c:marker>
              <c:symbol val="circle"/>
              <c:size val="7"/>
            </c:marker>
            <c:bubble3D val="0"/>
          </c:dPt>
          <c:dPt>
            <c:idx val="19"/>
            <c:marker>
              <c:symbol val="circle"/>
              <c:size val="7"/>
            </c:marker>
            <c:bubble3D val="0"/>
          </c:dPt>
          <c:dPt>
            <c:idx val="21"/>
            <c:marker>
              <c:symbol val="circle"/>
              <c:size val="7"/>
            </c:marker>
            <c:bubble3D val="0"/>
          </c:dPt>
          <c:dPt>
            <c:idx val="23"/>
            <c:marker>
              <c:symbol val="circle"/>
              <c:size val="7"/>
            </c:marker>
            <c:bubble3D val="0"/>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Sheet1!$B$6:$Z$6</c:f>
              <c:numCache>
                <c:formatCode>0.00_ </c:formatCode>
                <c:ptCount val="25"/>
                <c:pt idx="0">
                  <c:v>0</c:v>
                </c:pt>
                <c:pt idx="1">
                  <c:v>-3.768571294918297</c:v>
                </c:pt>
                <c:pt idx="2">
                  <c:v>-3.7198212079529309</c:v>
                </c:pt>
                <c:pt idx="3">
                  <c:v>-3.7847941018898013</c:v>
                </c:pt>
                <c:pt idx="4">
                  <c:v>-4.0316311112816061</c:v>
                </c:pt>
                <c:pt idx="5">
                  <c:v>-4.7628569167277055</c:v>
                </c:pt>
                <c:pt idx="6">
                  <c:v>-4.8425940698587411</c:v>
                </c:pt>
                <c:pt idx="7">
                  <c:v>-5.102687325576043</c:v>
                </c:pt>
                <c:pt idx="8">
                  <c:v>-4.937300007811948</c:v>
                </c:pt>
                <c:pt idx="9">
                  <c:v>-4.6016378133326459</c:v>
                </c:pt>
                <c:pt idx="10">
                  <c:v>-4.4880721102584262</c:v>
                </c:pt>
                <c:pt idx="11">
                  <c:v>-4.4378958607126862</c:v>
                </c:pt>
                <c:pt idx="12">
                  <c:v>-4.8483858105650546</c:v>
                </c:pt>
                <c:pt idx="13">
                  <c:v>-5.45</c:v>
                </c:pt>
                <c:pt idx="14">
                  <c:v>-5.7551239669086076</c:v>
                </c:pt>
                <c:pt idx="15">
                  <c:v>-5.4547403093063407</c:v>
                </c:pt>
                <c:pt idx="16">
                  <c:v>-5.2847572099184639</c:v>
                </c:pt>
                <c:pt idx="17">
                  <c:v>-4.5462444392244743</c:v>
                </c:pt>
                <c:pt idx="18">
                  <c:v>-5.1692313311305478</c:v>
                </c:pt>
                <c:pt idx="19">
                  <c:v>-5.3059902824965315</c:v>
                </c:pt>
                <c:pt idx="20">
                  <c:v>-5.4775574325397489</c:v>
                </c:pt>
                <c:pt idx="21">
                  <c:v>-5.4363324982416046</c:v>
                </c:pt>
                <c:pt idx="22">
                  <c:v>-4.9316293559106272</c:v>
                </c:pt>
                <c:pt idx="23">
                  <c:v>-4.2350564662622778</c:v>
                </c:pt>
                <c:pt idx="24">
                  <c:v>-5.0464060042015193</c:v>
                </c:pt>
              </c:numCache>
            </c:numRef>
          </c:val>
          <c:smooth val="0"/>
        </c:ser>
        <c:ser>
          <c:idx val="5"/>
          <c:order val="5"/>
          <c:tx>
            <c:strRef>
              <c:f>Sheet1!$A$7</c:f>
              <c:strCache>
                <c:ptCount val="1"/>
                <c:pt idx="0">
                  <c:v>Y2017</c:v>
                </c:pt>
              </c:strCache>
            </c:strRef>
          </c:tx>
          <c:spPr>
            <a:ln w="31750">
              <a:solidFill>
                <a:srgbClr val="FF9933"/>
              </a:solidFill>
            </a:ln>
          </c:spPr>
          <c:marker>
            <c:symbol val="circle"/>
            <c:size val="10"/>
            <c:spPr>
              <a:solidFill>
                <a:schemeClr val="bg1"/>
              </a:solidFill>
              <a:ln>
                <a:solidFill>
                  <a:srgbClr val="FF9933"/>
                </a:solidFill>
              </a:ln>
            </c:spPr>
          </c:marker>
          <c:dPt>
            <c:idx val="1"/>
            <c:marker>
              <c:symbol val="circle"/>
              <c:size val="7"/>
            </c:marker>
            <c:bubble3D val="0"/>
          </c:dPt>
          <c:dPt>
            <c:idx val="3"/>
            <c:marker>
              <c:symbol val="circle"/>
              <c:size val="7"/>
            </c:marker>
            <c:bubble3D val="0"/>
          </c:dPt>
          <c:dPt>
            <c:idx val="5"/>
            <c:marker>
              <c:symbol val="circle"/>
              <c:size val="7"/>
            </c:marker>
            <c:bubble3D val="0"/>
          </c:dPt>
          <c:dLbls>
            <c:dLbl>
              <c:idx val="1"/>
              <c:delete val="1"/>
              <c:extLst>
                <c:ext xmlns:c15="http://schemas.microsoft.com/office/drawing/2012/chart" uri="{CE6537A1-D6FC-4f65-9D91-7224C49458BB}"/>
              </c:extLst>
            </c:dLbl>
            <c:dLbl>
              <c:idx val="2"/>
              <c:dLblPos val="t"/>
              <c:showLegendKey val="0"/>
              <c:showVal val="1"/>
              <c:showCatName val="0"/>
              <c:showSerName val="0"/>
              <c:showPercent val="0"/>
              <c:showBubbleSize val="0"/>
              <c:extLst>
                <c:ext xmlns:c15="http://schemas.microsoft.com/office/drawing/2012/chart" uri="{CE6537A1-D6FC-4f65-9D91-7224C49458BB}">
                  <c15:layout>
                    <c:manualLayout>
                      <c:w val="3.4280104420558725E-2"/>
                      <c:h val="5.3621141707898286E-2"/>
                    </c:manualLayout>
                  </c15:layout>
                </c:ext>
              </c:extLst>
            </c:dLbl>
            <c:dLbl>
              <c:idx val="3"/>
              <c:delete val="1"/>
              <c:extLst>
                <c:ext xmlns:c15="http://schemas.microsoft.com/office/drawing/2012/chart" uri="{CE6537A1-D6FC-4f65-9D91-7224C49458BB}"/>
              </c:extLst>
            </c:dLbl>
            <c:dLbl>
              <c:idx val="5"/>
              <c:delete val="1"/>
              <c:extLst>
                <c:ext xmlns:c15="http://schemas.microsoft.com/office/drawing/2012/chart" uri="{CE6537A1-D6FC-4f65-9D91-7224C49458BB}"/>
              </c:extLst>
            </c:dLbl>
            <c:spPr>
              <a:noFill/>
              <a:ln>
                <a:noFill/>
              </a:ln>
              <a:effectLst/>
            </c:spPr>
            <c:dLblPos val="t"/>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Sheet1!$B$7:$Z$7</c:f>
              <c:numCache>
                <c:formatCode>0.00_ </c:formatCode>
                <c:ptCount val="25"/>
                <c:pt idx="0">
                  <c:v>0</c:v>
                </c:pt>
                <c:pt idx="1">
                  <c:v>0.62</c:v>
                </c:pt>
                <c:pt idx="2">
                  <c:v>0.75</c:v>
                </c:pt>
                <c:pt idx="3">
                  <c:v>0.11</c:v>
                </c:pt>
                <c:pt idx="4">
                  <c:v>-0.02</c:v>
                </c:pt>
                <c:pt idx="5">
                  <c:v>-1.22</c:v>
                </c:pt>
                <c:pt idx="6">
                  <c:v>-1.42</c:v>
                </c:pt>
              </c:numCache>
            </c:numRef>
          </c:val>
          <c:smooth val="0"/>
        </c:ser>
        <c:dLbls>
          <c:showLegendKey val="0"/>
          <c:showVal val="0"/>
          <c:showCatName val="0"/>
          <c:showSerName val="0"/>
          <c:showPercent val="0"/>
          <c:showBubbleSize val="0"/>
        </c:dLbls>
        <c:marker val="1"/>
        <c:smooth val="0"/>
        <c:axId val="802097936"/>
        <c:axId val="802096760"/>
      </c:lineChart>
      <c:catAx>
        <c:axId val="802097936"/>
        <c:scaling>
          <c:orientation val="minMax"/>
        </c:scaling>
        <c:delete val="0"/>
        <c:axPos val="b"/>
        <c:majorGridlines>
          <c:spPr>
            <a:ln>
              <a:solidFill>
                <a:schemeClr val="bg1">
                  <a:lumMod val="95000"/>
                </a:schemeClr>
              </a:solidFill>
            </a:ln>
          </c:spPr>
        </c:majorGridlines>
        <c:numFmt formatCode="@" sourceLinked="0"/>
        <c:majorTickMark val="none"/>
        <c:minorTickMark val="none"/>
        <c:tickLblPos val="low"/>
        <c:spPr>
          <a:ln w="25427">
            <a:solidFill>
              <a:srgbClr val="808080"/>
            </a:solidFill>
            <a:prstDash val="solid"/>
          </a:ln>
        </c:spPr>
        <c:txPr>
          <a:bodyPr rot="0" vert="horz"/>
          <a:lstStyle/>
          <a:p>
            <a:pPr>
              <a:defRPr b="0"/>
            </a:pPr>
            <a:endParaRPr lang="zh-CN"/>
          </a:p>
        </c:txPr>
        <c:crossAx val="802096760"/>
        <c:crosses val="autoZero"/>
        <c:auto val="1"/>
        <c:lblAlgn val="ctr"/>
        <c:lblOffset val="100"/>
        <c:tickLblSkip val="1"/>
        <c:tickMarkSkip val="1"/>
        <c:noMultiLvlLbl val="0"/>
      </c:catAx>
      <c:valAx>
        <c:axId val="802096760"/>
        <c:scaling>
          <c:orientation val="minMax"/>
          <c:max val="6"/>
          <c:min val="-8"/>
        </c:scaling>
        <c:delete val="0"/>
        <c:axPos val="l"/>
        <c:majorGridlines>
          <c:spPr>
            <a:ln w="13102">
              <a:solidFill>
                <a:schemeClr val="bg1">
                  <a:lumMod val="95000"/>
                </a:schemeClr>
              </a:solidFill>
              <a:prstDash val="solid"/>
            </a:ln>
          </c:spPr>
        </c:majorGridlines>
        <c:numFmt formatCode="0.0_ " sourceLinked="0"/>
        <c:majorTickMark val="none"/>
        <c:minorTickMark val="none"/>
        <c:tickLblPos val="low"/>
        <c:spPr>
          <a:noFill/>
          <a:ln w="39304">
            <a:noFill/>
            <a:prstDash val="solid"/>
          </a:ln>
        </c:spPr>
        <c:txPr>
          <a:bodyPr rot="0" vert="horz"/>
          <a:lstStyle/>
          <a:p>
            <a:pPr>
              <a:defRPr/>
            </a:pPr>
            <a:endParaRPr lang="zh-CN"/>
          </a:p>
        </c:txPr>
        <c:crossAx val="802097936"/>
        <c:crosses val="autoZero"/>
        <c:crossBetween val="between"/>
        <c:majorUnit val="2"/>
      </c:valAx>
      <c:spPr>
        <a:noFill/>
        <a:ln w="25409">
          <a:noFill/>
        </a:ln>
        <a:effectLst>
          <a:outerShdw sx="1000" sy="1000" algn="ctr" rotWithShape="0">
            <a:srgbClr val="000000"/>
          </a:outerShdw>
        </a:effectLst>
      </c:spPr>
    </c:plotArea>
    <c:legend>
      <c:legendPos val="t"/>
      <c:layout>
        <c:manualLayout>
          <c:xMode val="edge"/>
          <c:yMode val="edge"/>
          <c:x val="4.4974379030213972E-2"/>
          <c:y val="7.9406042951062114E-2"/>
          <c:w val="0.35948075968884013"/>
          <c:h val="6.5275518227144363E-2"/>
        </c:manualLayout>
      </c:layout>
      <c:overlay val="0"/>
    </c:legend>
    <c:plotVisOnly val="1"/>
    <c:dispBlanksAs val="gap"/>
    <c:showDLblsOverMax val="0"/>
  </c:chart>
  <c:spPr>
    <a:noFill/>
    <a:ln>
      <a:noFill/>
    </a:ln>
  </c:spPr>
  <c:txPr>
    <a:bodyPr/>
    <a:lstStyle/>
    <a:p>
      <a:pPr>
        <a:defRPr sz="800" b="1" i="0" u="none" strike="noStrike" baseline="0">
          <a:solidFill>
            <a:schemeClr val="tx1"/>
          </a:solidFill>
          <a:latin typeface="+mn-lt"/>
          <a:ea typeface="华文细黑" pitchFamily="2" charset="-122"/>
          <a:cs typeface="宋体"/>
        </a:defRPr>
      </a:pPr>
      <a:endParaRPr lang="zh-CN"/>
    </a:p>
  </c:txPr>
  <c:externalData r:id="rId1">
    <c:autoUpdate val="0"/>
  </c:externalData>
  <c:userShapes r:id="rId2"/>
</c:chartSpace>
</file>

<file path=ppt/charts/chart26.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14985167785848905"/>
          <c:y val="0.17389313191950001"/>
          <c:w val="0.74031579541226356"/>
          <c:h val="0.64246296367032052"/>
        </c:manualLayout>
      </c:layout>
      <c:barChart>
        <c:barDir val="col"/>
        <c:grouping val="clustered"/>
        <c:varyColors val="0"/>
        <c:ser>
          <c:idx val="0"/>
          <c:order val="0"/>
          <c:tx>
            <c:strRef>
              <c:f>Sheet1!$A$2</c:f>
              <c:strCache>
                <c:ptCount val="1"/>
                <c:pt idx="0">
                  <c:v>2016成交均价</c:v>
                </c:pt>
              </c:strCache>
            </c:strRef>
          </c:tx>
          <c:spPr>
            <a:solidFill>
              <a:srgbClr val="BFBFBF"/>
            </a:solidFill>
            <a:ln>
              <a:solidFill>
                <a:prstClr val="white"/>
              </a:solidFill>
            </a:ln>
            <a:effectLst>
              <a:outerShdw blurRad="40005" dist="20320" dir="5400000" algn="tl" rotWithShape="0">
                <a:prstClr val="black">
                  <a:alpha val="38000"/>
                </a:prstClr>
              </a:outerShdw>
            </a:effectLst>
          </c:spPr>
          <c:invertIfNegative val="0"/>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Sheet1!$B$2:$M$2</c:f>
              <c:numCache>
                <c:formatCode>_ * #,##0_ ;_ * \-#,##0_ ;_ * "-"??_ ;_ @_ </c:formatCode>
                <c:ptCount val="12"/>
                <c:pt idx="0">
                  <c:v>207715.38461538462</c:v>
                </c:pt>
                <c:pt idx="1">
                  <c:v>221175</c:v>
                </c:pt>
                <c:pt idx="2">
                  <c:v>218430</c:v>
                </c:pt>
                <c:pt idx="3">
                  <c:v>236034.28571428571</c:v>
                </c:pt>
                <c:pt idx="4">
                  <c:v>231845.71428571429</c:v>
                </c:pt>
                <c:pt idx="5">
                  <c:v>230092.85714285713</c:v>
                </c:pt>
                <c:pt idx="6">
                  <c:v>227728.57142857142</c:v>
                </c:pt>
                <c:pt idx="7">
                  <c:v>225550</c:v>
                </c:pt>
                <c:pt idx="8">
                  <c:v>224350</c:v>
                </c:pt>
                <c:pt idx="9">
                  <c:v>222800</c:v>
                </c:pt>
                <c:pt idx="10">
                  <c:v>217706.66666666701</c:v>
                </c:pt>
                <c:pt idx="11">
                  <c:v>223225.71428571429</c:v>
                </c:pt>
              </c:numCache>
            </c:numRef>
          </c:val>
        </c:ser>
        <c:ser>
          <c:idx val="1"/>
          <c:order val="1"/>
          <c:tx>
            <c:strRef>
              <c:f>Sheet1!$A$3</c:f>
              <c:strCache>
                <c:ptCount val="1"/>
                <c:pt idx="0">
                  <c:v>2017成交均价</c:v>
                </c:pt>
              </c:strCache>
            </c:strRef>
          </c:tx>
          <c:spPr>
            <a:solidFill>
              <a:srgbClr val="275C9D"/>
            </a:solidFill>
            <a:ln>
              <a:solidFill>
                <a:prstClr val="white"/>
              </a:solidFill>
            </a:ln>
            <a:effectLst>
              <a:outerShdw blurRad="40005" dist="20320" dir="5400000" algn="tl" rotWithShape="0">
                <a:prstClr val="black">
                  <a:alpha val="38000"/>
                </a:prstClr>
              </a:outerShdw>
            </a:effectLst>
          </c:spPr>
          <c:invertIfNegative val="0"/>
          <c:dLbls>
            <c:dLbl>
              <c:idx val="0"/>
              <c:layout>
                <c:manualLayout>
                  <c:x val="0"/>
                  <c:y val="-1.5768725361366621E-2"/>
                </c:manualLayout>
              </c:layout>
              <c:showLegendKey val="0"/>
              <c:showVal val="1"/>
              <c:showCatName val="0"/>
              <c:showSerName val="0"/>
              <c:showPercent val="0"/>
              <c:showBubbleSize val="0"/>
              <c:extLst>
                <c:ext xmlns:c15="http://schemas.microsoft.com/office/drawing/2012/chart" uri="{CE6537A1-D6FC-4f65-9D91-7224C49458BB}"/>
              </c:extLst>
            </c:dLbl>
            <c:dLbl>
              <c:idx val="1"/>
              <c:layout>
                <c:manualLayout>
                  <c:x val="4.8411493117181733E-3"/>
                  <c:y val="2.6281208935611037E-2"/>
                </c:manualLayout>
              </c:layout>
              <c:showLegendKey val="0"/>
              <c:showVal val="1"/>
              <c:showCatName val="0"/>
              <c:showSerName val="0"/>
              <c:showPercent val="0"/>
              <c:showBubbleSize val="0"/>
              <c:extLst>
                <c:ext xmlns:c15="http://schemas.microsoft.com/office/drawing/2012/chart" uri="{CE6537A1-D6FC-4f65-9D91-7224C49458BB}"/>
              </c:extLst>
            </c:dLbl>
            <c:dLbl>
              <c:idx val="3"/>
              <c:delete val="1"/>
              <c:extLst>
                <c:ext xmlns:c15="http://schemas.microsoft.com/office/drawing/2012/chart" uri="{CE6537A1-D6FC-4f65-9D91-7224C49458BB}"/>
              </c:extLst>
            </c:dLbl>
            <c:dLbl>
              <c:idx val="4"/>
              <c:delete val="1"/>
              <c:extLst>
                <c:ext xmlns:c15="http://schemas.microsoft.com/office/drawing/2012/chart" uri="{CE6537A1-D6FC-4f65-9D91-7224C49458BB}"/>
              </c:extLst>
            </c:dLbl>
            <c:dLbl>
              <c:idx val="5"/>
              <c:delete val="1"/>
              <c:extLst>
                <c:ext xmlns:c15="http://schemas.microsoft.com/office/drawing/2012/chart" uri="{CE6537A1-D6FC-4f65-9D91-7224C49458BB}"/>
              </c:extLst>
            </c:dLbl>
            <c:dLbl>
              <c:idx val="6"/>
              <c:delete val="1"/>
              <c:extLst>
                <c:ext xmlns:c15="http://schemas.microsoft.com/office/drawing/2012/chart" uri="{CE6537A1-D6FC-4f65-9D91-7224C49458BB}"/>
              </c:extLst>
            </c:dLbl>
            <c:dLbl>
              <c:idx val="7"/>
              <c:delete val="1"/>
              <c:extLst>
                <c:ext xmlns:c15="http://schemas.microsoft.com/office/drawing/2012/chart" uri="{CE6537A1-D6FC-4f65-9D91-7224C49458BB}"/>
              </c:extLst>
            </c:dLbl>
            <c:dLbl>
              <c:idx val="8"/>
              <c:delete val="1"/>
              <c:extLst>
                <c:ext xmlns:c15="http://schemas.microsoft.com/office/drawing/2012/chart" uri="{CE6537A1-D6FC-4f65-9D91-7224C49458BB}"/>
              </c:extLst>
            </c:dLbl>
            <c:dLbl>
              <c:idx val="9"/>
              <c:delete val="1"/>
              <c:extLst>
                <c:ext xmlns:c15="http://schemas.microsoft.com/office/drawing/2012/chart" uri="{CE6537A1-D6FC-4f65-9D91-7224C49458BB}"/>
              </c:extLst>
            </c:dLbl>
            <c:dLbl>
              <c:idx val="10"/>
              <c:delete val="1"/>
              <c:extLst>
                <c:ext xmlns:c15="http://schemas.microsoft.com/office/drawing/2012/chart" uri="{CE6537A1-D6FC-4f65-9D91-7224C49458BB}"/>
              </c:extLst>
            </c:dLbl>
            <c:dLbl>
              <c:idx val="11"/>
              <c:layout>
                <c:manualLayout>
                  <c:x val="-2.1785171902731781E-2"/>
                  <c:y val="-1.5768725361366625E-2"/>
                </c:manualLayout>
              </c:layout>
              <c:showLegendKey val="0"/>
              <c:showVal val="1"/>
              <c:showCatName val="0"/>
              <c:showSerName val="0"/>
              <c:showPercent val="0"/>
              <c:showBubbleSize val="0"/>
              <c:extLst>
                <c:ext xmlns:c15="http://schemas.microsoft.com/office/drawing/2012/chart" uri="{CE6537A1-D6FC-4f65-9D91-7224C49458BB}"/>
              </c:extLst>
            </c:dLbl>
            <c:spPr>
              <a:noFill/>
              <a:ln>
                <a:noFill/>
              </a:ln>
              <a:effectLst/>
            </c:sp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Sheet1!$B$3:$M$3</c:f>
              <c:numCache>
                <c:formatCode>_ * #,##0_ ;_ * \-#,##0_ ;_ * "-"??_ ;_ @_ </c:formatCode>
                <c:ptCount val="12"/>
                <c:pt idx="0">
                  <c:v>222453</c:v>
                </c:pt>
                <c:pt idx="1">
                  <c:v>220406</c:v>
                </c:pt>
                <c:pt idx="2">
                  <c:v>218938</c:v>
                </c:pt>
              </c:numCache>
            </c:numRef>
          </c:val>
        </c:ser>
        <c:dLbls>
          <c:showLegendKey val="0"/>
          <c:showVal val="0"/>
          <c:showCatName val="0"/>
          <c:showSerName val="0"/>
          <c:showPercent val="0"/>
          <c:showBubbleSize val="0"/>
        </c:dLbls>
        <c:gapWidth val="100"/>
        <c:axId val="802099504"/>
        <c:axId val="802112832"/>
      </c:barChart>
      <c:lineChart>
        <c:grouping val="standard"/>
        <c:varyColors val="0"/>
        <c:ser>
          <c:idx val="2"/>
          <c:order val="2"/>
          <c:tx>
            <c:strRef>
              <c:f>Sheet1!$A$4</c:f>
              <c:strCache>
                <c:ptCount val="1"/>
                <c:pt idx="0">
                  <c:v>利润率</c:v>
                </c:pt>
              </c:strCache>
            </c:strRef>
          </c:tx>
          <c:spPr>
            <a:ln>
              <a:solidFill>
                <a:srgbClr val="FF5C00"/>
              </a:solidFill>
              <a:prstDash val="sysDash"/>
            </a:ln>
          </c:spPr>
          <c:marker>
            <c:symbol val="circle"/>
            <c:size val="5"/>
            <c:spPr>
              <a:solidFill>
                <a:prstClr val="white"/>
              </a:solidFill>
              <a:ln>
                <a:solidFill>
                  <a:srgbClr val="FF5C00"/>
                </a:solidFill>
              </a:ln>
            </c:spPr>
          </c:marker>
          <c:dLbls>
            <c:dLbl>
              <c:idx val="0"/>
              <c:showLegendKey val="0"/>
              <c:showVal val="1"/>
              <c:showCatName val="0"/>
              <c:showSerName val="0"/>
              <c:showPercent val="0"/>
              <c:showBubbleSize val="0"/>
              <c:extLst>
                <c:ext xmlns:c15="http://schemas.microsoft.com/office/drawing/2012/chart" uri="{CE6537A1-D6FC-4f65-9D91-7224C49458BB}"/>
              </c:extLst>
            </c:dLbl>
            <c:dLbl>
              <c:idx val="1"/>
              <c:showLegendKey val="0"/>
              <c:showVal val="1"/>
              <c:showCatName val="0"/>
              <c:showSerName val="0"/>
              <c:showPercent val="0"/>
              <c:showBubbleSize val="0"/>
              <c:extLst>
                <c:ext xmlns:c15="http://schemas.microsoft.com/office/drawing/2012/chart" uri="{CE6537A1-D6FC-4f65-9D91-7224C49458BB}"/>
              </c:extLst>
            </c:dLbl>
            <c:dLbl>
              <c:idx val="2"/>
              <c:showLegendKey val="0"/>
              <c:showVal val="1"/>
              <c:showCatName val="0"/>
              <c:showSerName val="0"/>
              <c:showPercent val="0"/>
              <c:showBubbleSize val="0"/>
              <c:extLst>
                <c:ext xmlns:c15="http://schemas.microsoft.com/office/drawing/2012/chart" uri="{CE6537A1-D6FC-4f65-9D91-7224C49458BB}"/>
              </c:extLst>
            </c:dLbl>
            <c:dLbl>
              <c:idx val="3"/>
              <c:showLegendKey val="0"/>
              <c:showVal val="1"/>
              <c:showCatName val="0"/>
              <c:showSerName val="0"/>
              <c:showPercent val="0"/>
              <c:showBubbleSize val="0"/>
              <c:extLst>
                <c:ext xmlns:c15="http://schemas.microsoft.com/office/drawing/2012/chart" uri="{CE6537A1-D6FC-4f65-9D91-7224C49458BB}"/>
              </c:extLst>
            </c:dLbl>
            <c:dLbl>
              <c:idx val="4"/>
              <c:showLegendKey val="0"/>
              <c:showVal val="1"/>
              <c:showCatName val="0"/>
              <c:showSerName val="0"/>
              <c:showPercent val="0"/>
              <c:showBubbleSize val="0"/>
              <c:extLst>
                <c:ext xmlns:c15="http://schemas.microsoft.com/office/drawing/2012/chart" uri="{CE6537A1-D6FC-4f65-9D91-7224C49458BB}"/>
              </c:extLst>
            </c:dLbl>
            <c:dLbl>
              <c:idx val="5"/>
              <c:showLegendKey val="0"/>
              <c:showVal val="1"/>
              <c:showCatName val="0"/>
              <c:showSerName val="0"/>
              <c:showPercent val="0"/>
              <c:showBubbleSize val="0"/>
              <c:extLst>
                <c:ext xmlns:c15="http://schemas.microsoft.com/office/drawing/2012/chart" uri="{CE6537A1-D6FC-4f65-9D91-7224C49458BB}"/>
              </c:extLst>
            </c:dLbl>
            <c:dLbl>
              <c:idx val="6"/>
              <c:showLegendKey val="0"/>
              <c:showVal val="1"/>
              <c:showCatName val="0"/>
              <c:showSerName val="0"/>
              <c:showPercent val="0"/>
              <c:showBubbleSize val="0"/>
              <c:extLst>
                <c:ext xmlns:c15="http://schemas.microsoft.com/office/drawing/2012/chart" uri="{CE6537A1-D6FC-4f65-9D91-7224C49458BB}"/>
              </c:extLst>
            </c:dLbl>
            <c:dLbl>
              <c:idx val="7"/>
              <c:showLegendKey val="0"/>
              <c:showVal val="1"/>
              <c:showCatName val="0"/>
              <c:showSerName val="0"/>
              <c:showPercent val="0"/>
              <c:showBubbleSize val="0"/>
              <c:extLst>
                <c:ext xmlns:c15="http://schemas.microsoft.com/office/drawing/2012/chart" uri="{CE6537A1-D6FC-4f65-9D91-7224C49458BB}"/>
              </c:extLst>
            </c:dLbl>
            <c:dLbl>
              <c:idx val="8"/>
              <c:showLegendKey val="0"/>
              <c:showVal val="1"/>
              <c:showCatName val="0"/>
              <c:showSerName val="0"/>
              <c:showPercent val="0"/>
              <c:showBubbleSize val="0"/>
              <c:extLst>
                <c:ext xmlns:c15="http://schemas.microsoft.com/office/drawing/2012/chart" uri="{CE6537A1-D6FC-4f65-9D91-7224C49458BB}"/>
              </c:extLst>
            </c:dLbl>
            <c:dLbl>
              <c:idx val="9"/>
              <c:showLegendKey val="0"/>
              <c:showVal val="1"/>
              <c:showCatName val="0"/>
              <c:showSerName val="0"/>
              <c:showPercent val="0"/>
              <c:showBubbleSize val="0"/>
              <c:extLst>
                <c:ext xmlns:c15="http://schemas.microsoft.com/office/drawing/2012/chart" uri="{CE6537A1-D6FC-4f65-9D91-7224C49458BB}"/>
              </c:extLst>
            </c:dLbl>
            <c:dLbl>
              <c:idx val="10"/>
              <c:showLegendKey val="0"/>
              <c:showVal val="1"/>
              <c:showCatName val="0"/>
              <c:showSerName val="0"/>
              <c:showPercent val="0"/>
              <c:showBubbleSize val="0"/>
              <c:extLst>
                <c:ext xmlns:c15="http://schemas.microsoft.com/office/drawing/2012/chart" uri="{CE6537A1-D6FC-4f65-9D91-7224C49458BB}"/>
              </c:extLst>
            </c:dLbl>
            <c:spPr>
              <a:noFill/>
              <a:ln>
                <a:noFill/>
              </a:ln>
              <a:effectLst/>
            </c:spPr>
            <c:dLblPos val="b"/>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Sheet1!$B$4:$M$4</c:f>
              <c:numCache>
                <c:formatCode>0.0%</c:formatCode>
                <c:ptCount val="12"/>
                <c:pt idx="0">
                  <c:v>2E-3</c:v>
                </c:pt>
                <c:pt idx="1">
                  <c:v>-8.0000000000000002E-3</c:v>
                </c:pt>
                <c:pt idx="2">
                  <c:v>1.2999999999999999E-2</c:v>
                </c:pt>
              </c:numCache>
            </c:numRef>
          </c:val>
          <c:smooth val="0"/>
        </c:ser>
        <c:dLbls>
          <c:showLegendKey val="0"/>
          <c:showVal val="0"/>
          <c:showCatName val="0"/>
          <c:showSerName val="0"/>
          <c:showPercent val="0"/>
          <c:showBubbleSize val="0"/>
        </c:dLbls>
        <c:marker val="1"/>
        <c:smooth val="0"/>
        <c:axId val="802112048"/>
        <c:axId val="802117928"/>
      </c:lineChart>
      <c:catAx>
        <c:axId val="802099504"/>
        <c:scaling>
          <c:orientation val="minMax"/>
        </c:scaling>
        <c:delete val="0"/>
        <c:axPos val="b"/>
        <c:numFmt formatCode="General" sourceLinked="1"/>
        <c:majorTickMark val="out"/>
        <c:minorTickMark val="none"/>
        <c:tickLblPos val="nextTo"/>
        <c:txPr>
          <a:bodyPr/>
          <a:lstStyle/>
          <a:p>
            <a:pPr>
              <a:defRPr>
                <a:latin typeface="+mn-lt"/>
              </a:defRPr>
            </a:pPr>
            <a:endParaRPr lang="zh-CN"/>
          </a:p>
        </c:txPr>
        <c:crossAx val="802112832"/>
        <c:crosses val="autoZero"/>
        <c:auto val="1"/>
        <c:lblAlgn val="ctr"/>
        <c:lblOffset val="100"/>
        <c:noMultiLvlLbl val="0"/>
      </c:catAx>
      <c:valAx>
        <c:axId val="802112832"/>
        <c:scaling>
          <c:orientation val="minMax"/>
          <c:max val="280000"/>
          <c:min val="120000"/>
        </c:scaling>
        <c:delete val="0"/>
        <c:axPos val="l"/>
        <c:numFmt formatCode="0_);[Red]\(0\)" sourceLinked="0"/>
        <c:majorTickMark val="out"/>
        <c:minorTickMark val="none"/>
        <c:tickLblPos val="nextTo"/>
        <c:txPr>
          <a:bodyPr/>
          <a:lstStyle/>
          <a:p>
            <a:pPr>
              <a:defRPr>
                <a:latin typeface="+mn-lt"/>
              </a:defRPr>
            </a:pPr>
            <a:endParaRPr lang="zh-CN"/>
          </a:p>
        </c:txPr>
        <c:crossAx val="802099504"/>
        <c:crosses val="autoZero"/>
        <c:crossBetween val="between"/>
        <c:majorUnit val="40000"/>
      </c:valAx>
      <c:catAx>
        <c:axId val="802112048"/>
        <c:scaling>
          <c:orientation val="minMax"/>
        </c:scaling>
        <c:delete val="1"/>
        <c:axPos val="b"/>
        <c:numFmt formatCode="General" sourceLinked="1"/>
        <c:majorTickMark val="out"/>
        <c:minorTickMark val="none"/>
        <c:tickLblPos val="none"/>
        <c:crossAx val="802117928"/>
        <c:crosses val="autoZero"/>
        <c:auto val="1"/>
        <c:lblAlgn val="ctr"/>
        <c:lblOffset val="100"/>
        <c:noMultiLvlLbl val="0"/>
      </c:catAx>
      <c:valAx>
        <c:axId val="802117928"/>
        <c:scaling>
          <c:orientation val="minMax"/>
          <c:max val="0.1"/>
          <c:min val="-2.0000000000000004E-2"/>
        </c:scaling>
        <c:delete val="0"/>
        <c:axPos val="r"/>
        <c:numFmt formatCode="0.0%" sourceLinked="0"/>
        <c:majorTickMark val="out"/>
        <c:minorTickMark val="none"/>
        <c:tickLblPos val="nextTo"/>
        <c:crossAx val="802112048"/>
        <c:crosses val="max"/>
        <c:crossBetween val="between"/>
        <c:majorUnit val="5.0000000000000024E-2"/>
        <c:minorUnit val="2.0000000000000007E-2"/>
      </c:valAx>
      <c:spPr>
        <a:noFill/>
        <a:ln w="25399">
          <a:noFill/>
        </a:ln>
      </c:spPr>
    </c:plotArea>
    <c:legend>
      <c:legendPos val="t"/>
      <c:layout>
        <c:manualLayout>
          <c:xMode val="edge"/>
          <c:yMode val="edge"/>
          <c:x val="0.14792531974457029"/>
          <c:y val="0"/>
          <c:w val="0.74656055354828765"/>
          <c:h val="0.11183502850579946"/>
        </c:manualLayout>
      </c:layout>
      <c:overlay val="0"/>
      <c:txPr>
        <a:bodyPr/>
        <a:lstStyle/>
        <a:p>
          <a:pPr>
            <a:defRPr sz="1200">
              <a:latin typeface="+mn-lt"/>
              <a:ea typeface="华文细黑" pitchFamily="2" charset="-122"/>
            </a:defRPr>
          </a:pPr>
          <a:endParaRPr lang="zh-CN"/>
        </a:p>
      </c:txPr>
    </c:legend>
    <c:plotVisOnly val="1"/>
    <c:dispBlanksAs val="gap"/>
    <c:showDLblsOverMax val="0"/>
  </c:chart>
  <c:txPr>
    <a:bodyPr/>
    <a:lstStyle/>
    <a:p>
      <a:pPr>
        <a:defRPr sz="1000"/>
      </a:pPr>
      <a:endParaRPr lang="zh-CN"/>
    </a:p>
  </c:txPr>
  <c:externalData r:id="rId1">
    <c:autoUpdate val="0"/>
  </c:externalData>
</c:chartSpace>
</file>

<file path=ppt/charts/chart27.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14985167785848902"/>
          <c:y val="0.17914927519736776"/>
          <c:w val="0.74031579541226356"/>
          <c:h val="0.64246296367032052"/>
        </c:manualLayout>
      </c:layout>
      <c:barChart>
        <c:barDir val="col"/>
        <c:grouping val="clustered"/>
        <c:varyColors val="0"/>
        <c:ser>
          <c:idx val="0"/>
          <c:order val="0"/>
          <c:tx>
            <c:strRef>
              <c:f>Sheet1!$A$2</c:f>
              <c:strCache>
                <c:ptCount val="1"/>
                <c:pt idx="0">
                  <c:v>2016成交均价</c:v>
                </c:pt>
              </c:strCache>
            </c:strRef>
          </c:tx>
          <c:spPr>
            <a:solidFill>
              <a:srgbClr val="BFBFBF"/>
            </a:solidFill>
            <a:ln>
              <a:solidFill>
                <a:prstClr val="white"/>
              </a:solidFill>
            </a:ln>
            <a:effectLst>
              <a:outerShdw blurRad="40005" dist="20320" dir="5400000" algn="tl" rotWithShape="0">
                <a:prstClr val="black">
                  <a:alpha val="38000"/>
                </a:prstClr>
              </a:outerShdw>
            </a:effectLst>
          </c:spPr>
          <c:invertIfNegative val="0"/>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Sheet1!$B$2:$M$2</c:f>
              <c:numCache>
                <c:formatCode>_ * #,##0_ ;_ * \-#,##0_ ;_ * "-"??_ ;_ @_ </c:formatCode>
                <c:ptCount val="12"/>
                <c:pt idx="0">
                  <c:v>203283.33333333334</c:v>
                </c:pt>
                <c:pt idx="1">
                  <c:v>203394.44444444444</c:v>
                </c:pt>
                <c:pt idx="2">
                  <c:v>200479.41176470587</c:v>
                </c:pt>
                <c:pt idx="3">
                  <c:v>192587.5</c:v>
                </c:pt>
                <c:pt idx="4">
                  <c:v>190150</c:v>
                </c:pt>
                <c:pt idx="5" formatCode="#,##0_ ">
                  <c:v>195720.58823529413</c:v>
                </c:pt>
                <c:pt idx="6" formatCode="#,##0_ ">
                  <c:v>189685.71428571429</c:v>
                </c:pt>
                <c:pt idx="7" formatCode="#,##0_ ">
                  <c:v>188471.42857142858</c:v>
                </c:pt>
                <c:pt idx="8" formatCode="#,##0_ ">
                  <c:v>188201.42857142858</c:v>
                </c:pt>
                <c:pt idx="9" formatCode="#,##0_ ">
                  <c:v>186644.28571428571</c:v>
                </c:pt>
                <c:pt idx="10" formatCode="#,##0_ ">
                  <c:v>188565.71428571429</c:v>
                </c:pt>
                <c:pt idx="11" formatCode="#,##0_ ">
                  <c:v>190815.71428571429</c:v>
                </c:pt>
              </c:numCache>
            </c:numRef>
          </c:val>
        </c:ser>
        <c:ser>
          <c:idx val="1"/>
          <c:order val="1"/>
          <c:tx>
            <c:strRef>
              <c:f>Sheet1!$A$3</c:f>
              <c:strCache>
                <c:ptCount val="1"/>
                <c:pt idx="0">
                  <c:v>2017成交均价</c:v>
                </c:pt>
              </c:strCache>
            </c:strRef>
          </c:tx>
          <c:spPr>
            <a:solidFill>
              <a:srgbClr val="275C9D"/>
            </a:solidFill>
            <a:ln>
              <a:solidFill>
                <a:prstClr val="white"/>
              </a:solidFill>
            </a:ln>
            <a:effectLst>
              <a:outerShdw blurRad="40005" dist="20320" dir="5400000" algn="tl" rotWithShape="0">
                <a:prstClr val="black">
                  <a:alpha val="38000"/>
                </a:prstClr>
              </a:outerShdw>
            </a:effectLst>
          </c:spPr>
          <c:invertIfNegative val="0"/>
          <c:dLbls>
            <c:dLbl>
              <c:idx val="0"/>
              <c:layout>
                <c:manualLayout>
                  <c:x val="0"/>
                  <c:y val="-6.3074901445466541E-2"/>
                </c:manualLayout>
              </c:layout>
              <c:showLegendKey val="0"/>
              <c:showVal val="1"/>
              <c:showCatName val="0"/>
              <c:showSerName val="0"/>
              <c:showPercent val="0"/>
              <c:showBubbleSize val="0"/>
              <c:extLst>
                <c:ext xmlns:c15="http://schemas.microsoft.com/office/drawing/2012/chart" uri="{CE6537A1-D6FC-4f65-9D91-7224C49458BB}"/>
              </c:extLst>
            </c:dLbl>
            <c:dLbl>
              <c:idx val="11"/>
              <c:layout>
                <c:manualLayout>
                  <c:x val="-9.6822986234363466E-3"/>
                  <c:y val="-3.153745072273325E-2"/>
                </c:manualLayout>
              </c:layout>
              <c:showLegendKey val="0"/>
              <c:showVal val="1"/>
              <c:showCatName val="0"/>
              <c:showSerName val="0"/>
              <c:showPercent val="0"/>
              <c:showBubbleSize val="0"/>
              <c:extLst>
                <c:ext xmlns:c15="http://schemas.microsoft.com/office/drawing/2012/chart" uri="{CE6537A1-D6FC-4f65-9D91-7224C49458BB}"/>
              </c:extLst>
            </c:dLbl>
            <c:spPr>
              <a:noFill/>
              <a:ln>
                <a:noFill/>
              </a:ln>
              <a:effectLst/>
            </c:sp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Sheet1!$B$3:$M$3</c:f>
              <c:numCache>
                <c:formatCode>_ * #,##0_ ;_ * \-#,##0_ ;_ * "-"??_ ;_ @_ </c:formatCode>
                <c:ptCount val="12"/>
                <c:pt idx="0">
                  <c:v>192020</c:v>
                </c:pt>
                <c:pt idx="1">
                  <c:v>190229</c:v>
                </c:pt>
                <c:pt idx="2">
                  <c:v>208412</c:v>
                </c:pt>
              </c:numCache>
            </c:numRef>
          </c:val>
        </c:ser>
        <c:dLbls>
          <c:showLegendKey val="0"/>
          <c:showVal val="0"/>
          <c:showCatName val="0"/>
          <c:showSerName val="0"/>
          <c:showPercent val="0"/>
          <c:showBubbleSize val="0"/>
        </c:dLbls>
        <c:gapWidth val="100"/>
        <c:axId val="802115184"/>
        <c:axId val="802115576"/>
      </c:barChart>
      <c:lineChart>
        <c:grouping val="standard"/>
        <c:varyColors val="0"/>
        <c:ser>
          <c:idx val="2"/>
          <c:order val="2"/>
          <c:tx>
            <c:strRef>
              <c:f>Sheet1!$A$4</c:f>
              <c:strCache>
                <c:ptCount val="1"/>
                <c:pt idx="0">
                  <c:v>利润率</c:v>
                </c:pt>
              </c:strCache>
            </c:strRef>
          </c:tx>
          <c:spPr>
            <a:ln>
              <a:solidFill>
                <a:srgbClr val="FF5C00"/>
              </a:solidFill>
              <a:prstDash val="sysDash"/>
            </a:ln>
          </c:spPr>
          <c:marker>
            <c:symbol val="circle"/>
            <c:size val="5"/>
            <c:spPr>
              <a:solidFill>
                <a:prstClr val="white"/>
              </a:solidFill>
              <a:ln>
                <a:solidFill>
                  <a:srgbClr val="FF5C00"/>
                </a:solidFill>
              </a:ln>
            </c:spPr>
          </c:marker>
          <c:dLbls>
            <c:dLbl>
              <c:idx val="0"/>
              <c:showLegendKey val="0"/>
              <c:showVal val="1"/>
              <c:showCatName val="0"/>
              <c:showSerName val="0"/>
              <c:showPercent val="0"/>
              <c:showBubbleSize val="0"/>
              <c:extLst>
                <c:ext xmlns:c15="http://schemas.microsoft.com/office/drawing/2012/chart" uri="{CE6537A1-D6FC-4f65-9D91-7224C49458BB}"/>
              </c:extLst>
            </c:dLbl>
            <c:dLbl>
              <c:idx val="1"/>
              <c:showLegendKey val="0"/>
              <c:showVal val="1"/>
              <c:showCatName val="0"/>
              <c:showSerName val="0"/>
              <c:showPercent val="0"/>
              <c:showBubbleSize val="0"/>
              <c:extLst>
                <c:ext xmlns:c15="http://schemas.microsoft.com/office/drawing/2012/chart" uri="{CE6537A1-D6FC-4f65-9D91-7224C49458BB}"/>
              </c:extLst>
            </c:dLbl>
            <c:dLbl>
              <c:idx val="2"/>
              <c:showLegendKey val="0"/>
              <c:showVal val="1"/>
              <c:showCatName val="0"/>
              <c:showSerName val="0"/>
              <c:showPercent val="0"/>
              <c:showBubbleSize val="0"/>
              <c:extLst>
                <c:ext xmlns:c15="http://schemas.microsoft.com/office/drawing/2012/chart" uri="{CE6537A1-D6FC-4f65-9D91-7224C49458BB}"/>
              </c:extLst>
            </c:dLbl>
            <c:dLbl>
              <c:idx val="3"/>
              <c:showLegendKey val="0"/>
              <c:showVal val="1"/>
              <c:showCatName val="0"/>
              <c:showSerName val="0"/>
              <c:showPercent val="0"/>
              <c:showBubbleSize val="0"/>
              <c:extLst>
                <c:ext xmlns:c15="http://schemas.microsoft.com/office/drawing/2012/chart" uri="{CE6537A1-D6FC-4f65-9D91-7224C49458BB}"/>
              </c:extLst>
            </c:dLbl>
            <c:dLbl>
              <c:idx val="4"/>
              <c:showLegendKey val="0"/>
              <c:showVal val="1"/>
              <c:showCatName val="0"/>
              <c:showSerName val="0"/>
              <c:showPercent val="0"/>
              <c:showBubbleSize val="0"/>
              <c:extLst>
                <c:ext xmlns:c15="http://schemas.microsoft.com/office/drawing/2012/chart" uri="{CE6537A1-D6FC-4f65-9D91-7224C49458BB}"/>
              </c:extLst>
            </c:dLbl>
            <c:dLbl>
              <c:idx val="5"/>
              <c:showLegendKey val="0"/>
              <c:showVal val="1"/>
              <c:showCatName val="0"/>
              <c:showSerName val="0"/>
              <c:showPercent val="0"/>
              <c:showBubbleSize val="0"/>
              <c:extLst>
                <c:ext xmlns:c15="http://schemas.microsoft.com/office/drawing/2012/chart" uri="{CE6537A1-D6FC-4f65-9D91-7224C49458BB}"/>
              </c:extLst>
            </c:dLbl>
            <c:dLbl>
              <c:idx val="6"/>
              <c:showLegendKey val="0"/>
              <c:showVal val="1"/>
              <c:showCatName val="0"/>
              <c:showSerName val="0"/>
              <c:showPercent val="0"/>
              <c:showBubbleSize val="0"/>
              <c:extLst>
                <c:ext xmlns:c15="http://schemas.microsoft.com/office/drawing/2012/chart" uri="{CE6537A1-D6FC-4f65-9D91-7224C49458BB}"/>
              </c:extLst>
            </c:dLbl>
            <c:dLbl>
              <c:idx val="7"/>
              <c:showLegendKey val="0"/>
              <c:showVal val="1"/>
              <c:showCatName val="0"/>
              <c:showSerName val="0"/>
              <c:showPercent val="0"/>
              <c:showBubbleSize val="0"/>
              <c:extLst>
                <c:ext xmlns:c15="http://schemas.microsoft.com/office/drawing/2012/chart" uri="{CE6537A1-D6FC-4f65-9D91-7224C49458BB}"/>
              </c:extLst>
            </c:dLbl>
            <c:dLbl>
              <c:idx val="8"/>
              <c:showLegendKey val="0"/>
              <c:showVal val="1"/>
              <c:showCatName val="0"/>
              <c:showSerName val="0"/>
              <c:showPercent val="0"/>
              <c:showBubbleSize val="0"/>
              <c:extLst>
                <c:ext xmlns:c15="http://schemas.microsoft.com/office/drawing/2012/chart" uri="{CE6537A1-D6FC-4f65-9D91-7224C49458BB}"/>
              </c:extLst>
            </c:dLbl>
            <c:dLbl>
              <c:idx val="9"/>
              <c:showLegendKey val="0"/>
              <c:showVal val="1"/>
              <c:showCatName val="0"/>
              <c:showSerName val="0"/>
              <c:showPercent val="0"/>
              <c:showBubbleSize val="0"/>
              <c:extLst>
                <c:ext xmlns:c15="http://schemas.microsoft.com/office/drawing/2012/chart" uri="{CE6537A1-D6FC-4f65-9D91-7224C49458BB}"/>
              </c:extLst>
            </c:dLbl>
            <c:dLbl>
              <c:idx val="10"/>
              <c:showLegendKey val="0"/>
              <c:showVal val="1"/>
              <c:showCatName val="0"/>
              <c:showSerName val="0"/>
              <c:showPercent val="0"/>
              <c:showBubbleSize val="0"/>
              <c:extLst>
                <c:ext xmlns:c15="http://schemas.microsoft.com/office/drawing/2012/chart" uri="{CE6537A1-D6FC-4f65-9D91-7224C49458BB}"/>
              </c:extLst>
            </c:dLbl>
            <c:spPr>
              <a:noFill/>
              <a:ln>
                <a:noFill/>
              </a:ln>
              <a:effectLst/>
            </c:spPr>
            <c:dLblPos val="b"/>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Sheet1!$B$4:$M$4</c:f>
              <c:numCache>
                <c:formatCode>0.0%</c:formatCode>
                <c:ptCount val="12"/>
                <c:pt idx="0">
                  <c:v>2.9000000000000001E-2</c:v>
                </c:pt>
                <c:pt idx="1">
                  <c:v>-4.2000000000000003E-2</c:v>
                </c:pt>
                <c:pt idx="2">
                  <c:v>4.7E-2</c:v>
                </c:pt>
              </c:numCache>
            </c:numRef>
          </c:val>
          <c:smooth val="0"/>
        </c:ser>
        <c:dLbls>
          <c:showLegendKey val="0"/>
          <c:showVal val="0"/>
          <c:showCatName val="0"/>
          <c:showSerName val="0"/>
          <c:showPercent val="0"/>
          <c:showBubbleSize val="0"/>
        </c:dLbls>
        <c:marker val="1"/>
        <c:smooth val="0"/>
        <c:axId val="802123024"/>
        <c:axId val="802115968"/>
      </c:lineChart>
      <c:catAx>
        <c:axId val="802115184"/>
        <c:scaling>
          <c:orientation val="minMax"/>
        </c:scaling>
        <c:delete val="0"/>
        <c:axPos val="b"/>
        <c:numFmt formatCode="General" sourceLinked="1"/>
        <c:majorTickMark val="out"/>
        <c:minorTickMark val="none"/>
        <c:tickLblPos val="nextTo"/>
        <c:txPr>
          <a:bodyPr/>
          <a:lstStyle/>
          <a:p>
            <a:pPr>
              <a:defRPr>
                <a:latin typeface="+mn-lt"/>
              </a:defRPr>
            </a:pPr>
            <a:endParaRPr lang="zh-CN"/>
          </a:p>
        </c:txPr>
        <c:crossAx val="802115576"/>
        <c:crosses val="autoZero"/>
        <c:auto val="1"/>
        <c:lblAlgn val="ctr"/>
        <c:lblOffset val="100"/>
        <c:noMultiLvlLbl val="0"/>
      </c:catAx>
      <c:valAx>
        <c:axId val="802115576"/>
        <c:scaling>
          <c:orientation val="minMax"/>
          <c:max val="250000"/>
          <c:min val="100000"/>
        </c:scaling>
        <c:delete val="0"/>
        <c:axPos val="l"/>
        <c:numFmt formatCode="0_);[Red]\(0\)" sourceLinked="0"/>
        <c:majorTickMark val="out"/>
        <c:minorTickMark val="none"/>
        <c:tickLblPos val="nextTo"/>
        <c:txPr>
          <a:bodyPr/>
          <a:lstStyle/>
          <a:p>
            <a:pPr>
              <a:defRPr>
                <a:latin typeface="+mn-lt"/>
              </a:defRPr>
            </a:pPr>
            <a:endParaRPr lang="zh-CN"/>
          </a:p>
        </c:txPr>
        <c:crossAx val="802115184"/>
        <c:crosses val="autoZero"/>
        <c:crossBetween val="between"/>
        <c:majorUnit val="30000"/>
      </c:valAx>
      <c:catAx>
        <c:axId val="802123024"/>
        <c:scaling>
          <c:orientation val="minMax"/>
        </c:scaling>
        <c:delete val="1"/>
        <c:axPos val="b"/>
        <c:numFmt formatCode="General" sourceLinked="1"/>
        <c:majorTickMark val="out"/>
        <c:minorTickMark val="none"/>
        <c:tickLblPos val="none"/>
        <c:crossAx val="802115968"/>
        <c:crosses val="autoZero"/>
        <c:auto val="1"/>
        <c:lblAlgn val="ctr"/>
        <c:lblOffset val="100"/>
        <c:noMultiLvlLbl val="0"/>
      </c:catAx>
      <c:valAx>
        <c:axId val="802115968"/>
        <c:scaling>
          <c:orientation val="minMax"/>
          <c:max val="0.15000000000000002"/>
          <c:min val="-5.000000000000001E-2"/>
        </c:scaling>
        <c:delete val="0"/>
        <c:axPos val="r"/>
        <c:numFmt formatCode="0.0%" sourceLinked="0"/>
        <c:majorTickMark val="out"/>
        <c:minorTickMark val="none"/>
        <c:tickLblPos val="nextTo"/>
        <c:txPr>
          <a:bodyPr/>
          <a:lstStyle/>
          <a:p>
            <a:pPr>
              <a:defRPr>
                <a:latin typeface="+mn-lt"/>
              </a:defRPr>
            </a:pPr>
            <a:endParaRPr lang="zh-CN"/>
          </a:p>
        </c:txPr>
        <c:crossAx val="802123024"/>
        <c:crosses val="max"/>
        <c:crossBetween val="between"/>
        <c:majorUnit val="4.0000000000000008E-2"/>
      </c:valAx>
      <c:spPr>
        <a:noFill/>
        <a:ln w="25399">
          <a:noFill/>
        </a:ln>
      </c:spPr>
    </c:plotArea>
    <c:legend>
      <c:legendPos val="t"/>
      <c:layout>
        <c:manualLayout>
          <c:xMode val="edge"/>
          <c:yMode val="edge"/>
          <c:x val="0.14740328648203055"/>
          <c:y val="0"/>
          <c:w val="0.74664741939406898"/>
          <c:h val="0.12234751208004387"/>
        </c:manualLayout>
      </c:layout>
      <c:overlay val="0"/>
      <c:txPr>
        <a:bodyPr/>
        <a:lstStyle/>
        <a:p>
          <a:pPr>
            <a:defRPr sz="1200">
              <a:latin typeface="+mn-lt"/>
              <a:ea typeface="华文细黑" pitchFamily="2" charset="-122"/>
            </a:defRPr>
          </a:pPr>
          <a:endParaRPr lang="zh-CN"/>
        </a:p>
      </c:txPr>
    </c:legend>
    <c:plotVisOnly val="1"/>
    <c:dispBlanksAs val="gap"/>
    <c:showDLblsOverMax val="0"/>
  </c:chart>
  <c:txPr>
    <a:bodyPr/>
    <a:lstStyle/>
    <a:p>
      <a:pPr>
        <a:defRPr sz="1000"/>
      </a:pPr>
      <a:endParaRPr lang="zh-CN"/>
    </a:p>
  </c:txPr>
  <c:externalData r:id="rId1">
    <c:autoUpdate val="0"/>
  </c:externalData>
</c:chartSpace>
</file>

<file path=ppt/charts/chart28.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14980734190895464"/>
          <c:y val="0.17560599647905301"/>
          <c:w val="0.74036001378393379"/>
          <c:h val="0.64075018568137265"/>
        </c:manualLayout>
      </c:layout>
      <c:barChart>
        <c:barDir val="col"/>
        <c:grouping val="clustered"/>
        <c:varyColors val="0"/>
        <c:ser>
          <c:idx val="0"/>
          <c:order val="0"/>
          <c:tx>
            <c:strRef>
              <c:f>Sheet1!$A$2</c:f>
              <c:strCache>
                <c:ptCount val="1"/>
                <c:pt idx="0">
                  <c:v>2016成交均价</c:v>
                </c:pt>
              </c:strCache>
            </c:strRef>
          </c:tx>
          <c:spPr>
            <a:solidFill>
              <a:srgbClr val="BFBFBF"/>
            </a:solidFill>
            <a:ln>
              <a:solidFill>
                <a:prstClr val="white"/>
              </a:solidFill>
            </a:ln>
            <a:effectLst>
              <a:outerShdw blurRad="40005" dist="20320" dir="5400000" algn="tl" rotWithShape="0">
                <a:prstClr val="black">
                  <a:alpha val="38000"/>
                </a:prstClr>
              </a:outerShdw>
            </a:effectLst>
          </c:spPr>
          <c:invertIfNegative val="0"/>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Sheet1!$B$2:$M$2</c:f>
              <c:numCache>
                <c:formatCode>_ * #,##0_ ;_ * \-#,##0_ ;_ * "-"??_ ;_ @_ </c:formatCode>
                <c:ptCount val="12"/>
                <c:pt idx="0">
                  <c:v>193513.33333333334</c:v>
                </c:pt>
                <c:pt idx="1">
                  <c:v>193146.66666666666</c:v>
                </c:pt>
                <c:pt idx="2">
                  <c:v>192250</c:v>
                </c:pt>
                <c:pt idx="3">
                  <c:v>192176.66666666666</c:v>
                </c:pt>
                <c:pt idx="4" formatCode="#,##0_ ">
                  <c:v>191220</c:v>
                </c:pt>
                <c:pt idx="5" formatCode="#,##0_ ">
                  <c:v>190820</c:v>
                </c:pt>
                <c:pt idx="6" formatCode="#,##0_ ">
                  <c:v>190673.33333333334</c:v>
                </c:pt>
                <c:pt idx="7" formatCode="#,##0_ ">
                  <c:v>204712.5</c:v>
                </c:pt>
                <c:pt idx="8" formatCode="#,##0_ ">
                  <c:v>201700</c:v>
                </c:pt>
                <c:pt idx="9" formatCode="#,##0_ ">
                  <c:v>198106.25</c:v>
                </c:pt>
                <c:pt idx="10" formatCode="#,##0_ ">
                  <c:v>195538.75</c:v>
                </c:pt>
                <c:pt idx="11" formatCode="#,##0_ ">
                  <c:v>196381.25</c:v>
                </c:pt>
              </c:numCache>
            </c:numRef>
          </c:val>
        </c:ser>
        <c:ser>
          <c:idx val="1"/>
          <c:order val="1"/>
          <c:tx>
            <c:strRef>
              <c:f>Sheet1!$A$3</c:f>
              <c:strCache>
                <c:ptCount val="1"/>
                <c:pt idx="0">
                  <c:v>2017成交均价</c:v>
                </c:pt>
              </c:strCache>
            </c:strRef>
          </c:tx>
          <c:spPr>
            <a:solidFill>
              <a:srgbClr val="275C9D"/>
            </a:solidFill>
            <a:ln>
              <a:solidFill>
                <a:prstClr val="white"/>
              </a:solidFill>
            </a:ln>
            <a:effectLst>
              <a:outerShdw blurRad="40005" dist="20320" dir="5400000" algn="tl" rotWithShape="0">
                <a:prstClr val="black">
                  <a:alpha val="38000"/>
                </a:prstClr>
              </a:outerShdw>
            </a:effectLst>
          </c:spPr>
          <c:invertIfNegative val="0"/>
          <c:dLbls>
            <c:dLbl>
              <c:idx val="1"/>
              <c:layout>
                <c:manualLayout>
                  <c:x val="4.8411493117181291E-3"/>
                  <c:y val="-2.6143790849673203E-2"/>
                </c:manualLayout>
              </c:layout>
              <c:showLegendKey val="0"/>
              <c:showVal val="1"/>
              <c:showCatName val="0"/>
              <c:showSerName val="0"/>
              <c:showPercent val="0"/>
              <c:showBubbleSize val="0"/>
              <c:extLst>
                <c:ext xmlns:c15="http://schemas.microsoft.com/office/drawing/2012/chart" uri="{CE6537A1-D6FC-4f65-9D91-7224C49458BB}"/>
              </c:extLst>
            </c:dLbl>
            <c:dLbl>
              <c:idx val="11"/>
              <c:layout>
                <c:manualLayout>
                  <c:x val="0"/>
                  <c:y val="0"/>
                </c:manualLayout>
              </c:layout>
              <c:showLegendKey val="0"/>
              <c:showVal val="1"/>
              <c:showCatName val="0"/>
              <c:showSerName val="0"/>
              <c:showPercent val="0"/>
              <c:showBubbleSize val="0"/>
              <c:extLst>
                <c:ext xmlns:c15="http://schemas.microsoft.com/office/drawing/2012/chart" uri="{CE6537A1-D6FC-4f65-9D91-7224C49458BB}"/>
              </c:extLst>
            </c:dLbl>
            <c:spPr>
              <a:noFill/>
              <a:ln>
                <a:noFill/>
              </a:ln>
              <a:effectLst/>
            </c:sp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Sheet1!$B$3:$M$3</c:f>
              <c:numCache>
                <c:formatCode>_ * #,##0_ ;_ * \-#,##0_ ;_ * "-"??_ ;_ @_ </c:formatCode>
                <c:ptCount val="12"/>
                <c:pt idx="0">
                  <c:v>195970</c:v>
                </c:pt>
                <c:pt idx="1">
                  <c:v>196345</c:v>
                </c:pt>
                <c:pt idx="2">
                  <c:v>195806</c:v>
                </c:pt>
              </c:numCache>
            </c:numRef>
          </c:val>
        </c:ser>
        <c:dLbls>
          <c:showLegendKey val="0"/>
          <c:showVal val="0"/>
          <c:showCatName val="0"/>
          <c:showSerName val="0"/>
          <c:showPercent val="0"/>
          <c:showBubbleSize val="0"/>
        </c:dLbls>
        <c:gapWidth val="100"/>
        <c:axId val="802144192"/>
        <c:axId val="802137136"/>
      </c:barChart>
      <c:lineChart>
        <c:grouping val="standard"/>
        <c:varyColors val="0"/>
        <c:ser>
          <c:idx val="2"/>
          <c:order val="2"/>
          <c:tx>
            <c:strRef>
              <c:f>Sheet1!$A$4</c:f>
              <c:strCache>
                <c:ptCount val="1"/>
                <c:pt idx="0">
                  <c:v>利润率</c:v>
                </c:pt>
              </c:strCache>
            </c:strRef>
          </c:tx>
          <c:spPr>
            <a:ln>
              <a:solidFill>
                <a:srgbClr val="FF5C00"/>
              </a:solidFill>
              <a:prstDash val="sysDash"/>
            </a:ln>
          </c:spPr>
          <c:marker>
            <c:symbol val="circle"/>
            <c:size val="5"/>
            <c:spPr>
              <a:solidFill>
                <a:prstClr val="white"/>
              </a:solidFill>
              <a:ln>
                <a:solidFill>
                  <a:srgbClr val="FF5C00"/>
                </a:solidFill>
              </a:ln>
            </c:spPr>
          </c:marker>
          <c:dLbls>
            <c:dLbl>
              <c:idx val="0"/>
              <c:showLegendKey val="0"/>
              <c:showVal val="1"/>
              <c:showCatName val="0"/>
              <c:showSerName val="0"/>
              <c:showPercent val="0"/>
              <c:showBubbleSize val="0"/>
              <c:extLst>
                <c:ext xmlns:c15="http://schemas.microsoft.com/office/drawing/2012/chart" uri="{CE6537A1-D6FC-4f65-9D91-7224C49458BB}"/>
              </c:extLst>
            </c:dLbl>
            <c:dLbl>
              <c:idx val="1"/>
              <c:showLegendKey val="0"/>
              <c:showVal val="1"/>
              <c:showCatName val="0"/>
              <c:showSerName val="0"/>
              <c:showPercent val="0"/>
              <c:showBubbleSize val="0"/>
              <c:extLst>
                <c:ext xmlns:c15="http://schemas.microsoft.com/office/drawing/2012/chart" uri="{CE6537A1-D6FC-4f65-9D91-7224C49458BB}"/>
              </c:extLst>
            </c:dLbl>
            <c:dLbl>
              <c:idx val="2"/>
              <c:showLegendKey val="0"/>
              <c:showVal val="1"/>
              <c:showCatName val="0"/>
              <c:showSerName val="0"/>
              <c:showPercent val="0"/>
              <c:showBubbleSize val="0"/>
              <c:extLst>
                <c:ext xmlns:c15="http://schemas.microsoft.com/office/drawing/2012/chart" uri="{CE6537A1-D6FC-4f65-9D91-7224C49458BB}"/>
              </c:extLst>
            </c:dLbl>
            <c:dLbl>
              <c:idx val="3"/>
              <c:showLegendKey val="0"/>
              <c:showVal val="1"/>
              <c:showCatName val="0"/>
              <c:showSerName val="0"/>
              <c:showPercent val="0"/>
              <c:showBubbleSize val="0"/>
              <c:extLst>
                <c:ext xmlns:c15="http://schemas.microsoft.com/office/drawing/2012/chart" uri="{CE6537A1-D6FC-4f65-9D91-7224C49458BB}"/>
              </c:extLst>
            </c:dLbl>
            <c:dLbl>
              <c:idx val="4"/>
              <c:showLegendKey val="0"/>
              <c:showVal val="1"/>
              <c:showCatName val="0"/>
              <c:showSerName val="0"/>
              <c:showPercent val="0"/>
              <c:showBubbleSize val="0"/>
              <c:extLst>
                <c:ext xmlns:c15="http://schemas.microsoft.com/office/drawing/2012/chart" uri="{CE6537A1-D6FC-4f65-9D91-7224C49458BB}"/>
              </c:extLst>
            </c:dLbl>
            <c:dLbl>
              <c:idx val="5"/>
              <c:showLegendKey val="0"/>
              <c:showVal val="1"/>
              <c:showCatName val="0"/>
              <c:showSerName val="0"/>
              <c:showPercent val="0"/>
              <c:showBubbleSize val="0"/>
              <c:extLst>
                <c:ext xmlns:c15="http://schemas.microsoft.com/office/drawing/2012/chart" uri="{CE6537A1-D6FC-4f65-9D91-7224C49458BB}"/>
              </c:extLst>
            </c:dLbl>
            <c:dLbl>
              <c:idx val="6"/>
              <c:showLegendKey val="0"/>
              <c:showVal val="1"/>
              <c:showCatName val="0"/>
              <c:showSerName val="0"/>
              <c:showPercent val="0"/>
              <c:showBubbleSize val="0"/>
              <c:extLst>
                <c:ext xmlns:c15="http://schemas.microsoft.com/office/drawing/2012/chart" uri="{CE6537A1-D6FC-4f65-9D91-7224C49458BB}"/>
              </c:extLst>
            </c:dLbl>
            <c:dLbl>
              <c:idx val="7"/>
              <c:showLegendKey val="0"/>
              <c:showVal val="1"/>
              <c:showCatName val="0"/>
              <c:showSerName val="0"/>
              <c:showPercent val="0"/>
              <c:showBubbleSize val="0"/>
              <c:extLst>
                <c:ext xmlns:c15="http://schemas.microsoft.com/office/drawing/2012/chart" uri="{CE6537A1-D6FC-4f65-9D91-7224C49458BB}"/>
              </c:extLst>
            </c:dLbl>
            <c:dLbl>
              <c:idx val="8"/>
              <c:showLegendKey val="0"/>
              <c:showVal val="1"/>
              <c:showCatName val="0"/>
              <c:showSerName val="0"/>
              <c:showPercent val="0"/>
              <c:showBubbleSize val="0"/>
              <c:extLst>
                <c:ext xmlns:c15="http://schemas.microsoft.com/office/drawing/2012/chart" uri="{CE6537A1-D6FC-4f65-9D91-7224C49458BB}"/>
              </c:extLst>
            </c:dLbl>
            <c:dLbl>
              <c:idx val="9"/>
              <c:showLegendKey val="0"/>
              <c:showVal val="1"/>
              <c:showCatName val="0"/>
              <c:showSerName val="0"/>
              <c:showPercent val="0"/>
              <c:showBubbleSize val="0"/>
              <c:extLst>
                <c:ext xmlns:c15="http://schemas.microsoft.com/office/drawing/2012/chart" uri="{CE6537A1-D6FC-4f65-9D91-7224C49458BB}"/>
              </c:extLst>
            </c:dLbl>
            <c:dLbl>
              <c:idx val="10"/>
              <c:showLegendKey val="0"/>
              <c:showVal val="1"/>
              <c:showCatName val="0"/>
              <c:showSerName val="0"/>
              <c:showPercent val="0"/>
              <c:showBubbleSize val="0"/>
              <c:extLst>
                <c:ext xmlns:c15="http://schemas.microsoft.com/office/drawing/2012/chart" uri="{CE6537A1-D6FC-4f65-9D91-7224C49458BB}"/>
              </c:extLst>
            </c:dLbl>
            <c:spPr>
              <a:noFill/>
              <a:ln>
                <a:noFill/>
              </a:ln>
              <a:effectLst/>
            </c:spPr>
            <c:dLblPos val="b"/>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Sheet1!$B$4:$M$4</c:f>
              <c:numCache>
                <c:formatCode>0.0%</c:formatCode>
                <c:ptCount val="12"/>
                <c:pt idx="0">
                  <c:v>1.4E-2</c:v>
                </c:pt>
                <c:pt idx="1">
                  <c:v>2.9999999999999997E-4</c:v>
                </c:pt>
                <c:pt idx="2">
                  <c:v>0.01</c:v>
                </c:pt>
              </c:numCache>
            </c:numRef>
          </c:val>
          <c:smooth val="0"/>
        </c:ser>
        <c:dLbls>
          <c:showLegendKey val="0"/>
          <c:showVal val="0"/>
          <c:showCatName val="0"/>
          <c:showSerName val="0"/>
          <c:showPercent val="0"/>
          <c:showBubbleSize val="0"/>
        </c:dLbls>
        <c:marker val="1"/>
        <c:smooth val="0"/>
        <c:axId val="802148112"/>
        <c:axId val="802137528"/>
      </c:lineChart>
      <c:catAx>
        <c:axId val="802144192"/>
        <c:scaling>
          <c:orientation val="minMax"/>
        </c:scaling>
        <c:delete val="0"/>
        <c:axPos val="b"/>
        <c:numFmt formatCode="General" sourceLinked="1"/>
        <c:majorTickMark val="out"/>
        <c:minorTickMark val="none"/>
        <c:tickLblPos val="nextTo"/>
        <c:txPr>
          <a:bodyPr/>
          <a:lstStyle/>
          <a:p>
            <a:pPr>
              <a:defRPr>
                <a:latin typeface="+mn-lt"/>
              </a:defRPr>
            </a:pPr>
            <a:endParaRPr lang="zh-CN"/>
          </a:p>
        </c:txPr>
        <c:crossAx val="802137136"/>
        <c:crosses val="autoZero"/>
        <c:auto val="1"/>
        <c:lblAlgn val="ctr"/>
        <c:lblOffset val="100"/>
        <c:noMultiLvlLbl val="0"/>
      </c:catAx>
      <c:valAx>
        <c:axId val="802137136"/>
        <c:scaling>
          <c:orientation val="minMax"/>
          <c:max val="240000"/>
          <c:min val="120000"/>
        </c:scaling>
        <c:delete val="0"/>
        <c:axPos val="l"/>
        <c:numFmt formatCode="0_);[Red]\(0\)" sourceLinked="0"/>
        <c:majorTickMark val="out"/>
        <c:minorTickMark val="none"/>
        <c:tickLblPos val="nextTo"/>
        <c:txPr>
          <a:bodyPr/>
          <a:lstStyle/>
          <a:p>
            <a:pPr>
              <a:defRPr>
                <a:latin typeface="+mn-lt"/>
              </a:defRPr>
            </a:pPr>
            <a:endParaRPr lang="zh-CN"/>
          </a:p>
        </c:txPr>
        <c:crossAx val="802144192"/>
        <c:crosses val="autoZero"/>
        <c:crossBetween val="between"/>
        <c:majorUnit val="20000"/>
      </c:valAx>
      <c:catAx>
        <c:axId val="802148112"/>
        <c:scaling>
          <c:orientation val="minMax"/>
        </c:scaling>
        <c:delete val="1"/>
        <c:axPos val="b"/>
        <c:numFmt formatCode="General" sourceLinked="1"/>
        <c:majorTickMark val="out"/>
        <c:minorTickMark val="none"/>
        <c:tickLblPos val="none"/>
        <c:crossAx val="802137528"/>
        <c:crosses val="autoZero"/>
        <c:auto val="1"/>
        <c:lblAlgn val="ctr"/>
        <c:lblOffset val="100"/>
        <c:noMultiLvlLbl val="0"/>
      </c:catAx>
      <c:valAx>
        <c:axId val="802137528"/>
        <c:scaling>
          <c:orientation val="minMax"/>
          <c:max val="0.14000000000000001"/>
          <c:min val="-6.0000000000000032E-2"/>
        </c:scaling>
        <c:delete val="0"/>
        <c:axPos val="r"/>
        <c:numFmt formatCode="0.0%" sourceLinked="0"/>
        <c:majorTickMark val="out"/>
        <c:minorTickMark val="none"/>
        <c:tickLblPos val="nextTo"/>
        <c:crossAx val="802148112"/>
        <c:crosses val="max"/>
        <c:crossBetween val="between"/>
        <c:minorUnit val="5.0000000000000024E-2"/>
      </c:valAx>
      <c:spPr>
        <a:noFill/>
        <a:ln w="25400">
          <a:noFill/>
        </a:ln>
      </c:spPr>
    </c:plotArea>
    <c:legend>
      <c:legendPos val="t"/>
      <c:layout>
        <c:manualLayout>
          <c:xMode val="edge"/>
          <c:yMode val="edge"/>
          <c:x val="0.14728765711117003"/>
          <c:y val="0"/>
          <c:w val="0.74560387870384004"/>
          <c:h val="0.11230260923266946"/>
        </c:manualLayout>
      </c:layout>
      <c:overlay val="0"/>
      <c:txPr>
        <a:bodyPr/>
        <a:lstStyle/>
        <a:p>
          <a:pPr>
            <a:defRPr sz="1200">
              <a:latin typeface="+mn-lt"/>
              <a:ea typeface="华文细黑" pitchFamily="2" charset="-122"/>
            </a:defRPr>
          </a:pPr>
          <a:endParaRPr lang="zh-CN"/>
        </a:p>
      </c:txPr>
    </c:legend>
    <c:plotVisOnly val="1"/>
    <c:dispBlanksAs val="gap"/>
    <c:showDLblsOverMax val="0"/>
  </c:chart>
  <c:txPr>
    <a:bodyPr/>
    <a:lstStyle/>
    <a:p>
      <a:pPr>
        <a:defRPr sz="1000"/>
      </a:pPr>
      <a:endParaRPr lang="zh-CN"/>
    </a:p>
  </c:txPr>
  <c:externalData r:id="rId1">
    <c:autoUpdate val="0"/>
  </c:externalData>
</c:chartSpace>
</file>

<file path=ppt/charts/chart29.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14980734190895464"/>
          <c:y val="0.17600750440772606"/>
          <c:w val="0.74036001378393379"/>
          <c:h val="0.64034894171209622"/>
        </c:manualLayout>
      </c:layout>
      <c:barChart>
        <c:barDir val="col"/>
        <c:grouping val="clustered"/>
        <c:varyColors val="0"/>
        <c:ser>
          <c:idx val="0"/>
          <c:order val="0"/>
          <c:tx>
            <c:strRef>
              <c:f>Sheet1!$A$2</c:f>
              <c:strCache>
                <c:ptCount val="1"/>
                <c:pt idx="0">
                  <c:v>2016成交均价</c:v>
                </c:pt>
              </c:strCache>
            </c:strRef>
          </c:tx>
          <c:spPr>
            <a:solidFill>
              <a:srgbClr val="BFBFBF"/>
            </a:solidFill>
            <a:ln>
              <a:solidFill>
                <a:prstClr val="white"/>
              </a:solidFill>
            </a:ln>
            <a:effectLst>
              <a:outerShdw blurRad="40005" dist="20320" dir="5400000" algn="tl" rotWithShape="0">
                <a:prstClr val="black">
                  <a:alpha val="38000"/>
                </a:prstClr>
              </a:outerShdw>
            </a:effectLst>
          </c:spPr>
          <c:invertIfNegative val="0"/>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Sheet1!$B$2:$M$2</c:f>
              <c:numCache>
                <c:formatCode>#,##0_);[Red]\(#,##0\)</c:formatCode>
                <c:ptCount val="12"/>
                <c:pt idx="0">
                  <c:v>205466.66666666666</c:v>
                </c:pt>
                <c:pt idx="1">
                  <c:v>205227.77777777778</c:v>
                </c:pt>
                <c:pt idx="2">
                  <c:v>204927.77777777778</c:v>
                </c:pt>
                <c:pt idx="3">
                  <c:v>204272.22222222222</c:v>
                </c:pt>
                <c:pt idx="4">
                  <c:v>203844.44444444444</c:v>
                </c:pt>
                <c:pt idx="5">
                  <c:v>203788.88888888888</c:v>
                </c:pt>
                <c:pt idx="6">
                  <c:v>203716.66666666666</c:v>
                </c:pt>
                <c:pt idx="7">
                  <c:v>204936.11111111112</c:v>
                </c:pt>
                <c:pt idx="8">
                  <c:v>204670.5</c:v>
                </c:pt>
                <c:pt idx="9">
                  <c:v>203573.27777777778</c:v>
                </c:pt>
                <c:pt idx="10">
                  <c:v>204494.44444444444</c:v>
                </c:pt>
                <c:pt idx="11" formatCode="#,##0_ ">
                  <c:v>207755.55555555556</c:v>
                </c:pt>
              </c:numCache>
            </c:numRef>
          </c:val>
        </c:ser>
        <c:ser>
          <c:idx val="1"/>
          <c:order val="1"/>
          <c:tx>
            <c:strRef>
              <c:f>Sheet1!$A$3</c:f>
              <c:strCache>
                <c:ptCount val="1"/>
                <c:pt idx="0">
                  <c:v>2017成交均价</c:v>
                </c:pt>
              </c:strCache>
            </c:strRef>
          </c:tx>
          <c:spPr>
            <a:solidFill>
              <a:srgbClr val="275C9D"/>
            </a:solidFill>
            <a:ln>
              <a:solidFill>
                <a:prstClr val="white"/>
              </a:solidFill>
            </a:ln>
            <a:effectLst>
              <a:outerShdw blurRad="40005" dist="20320" dir="5400000" algn="tl" rotWithShape="0">
                <a:prstClr val="black">
                  <a:alpha val="38000"/>
                </a:prstClr>
              </a:outerShdw>
            </a:effectLst>
          </c:spPr>
          <c:invertIfNegative val="0"/>
          <c:dLbls>
            <c:dLbl>
              <c:idx val="1"/>
              <c:layout>
                <c:manualLayout>
                  <c:x val="2.4205746558590424E-3"/>
                  <c:y val="-3.6793692509855452E-2"/>
                </c:manualLayout>
              </c:layout>
              <c:showLegendKey val="0"/>
              <c:showVal val="1"/>
              <c:showCatName val="0"/>
              <c:showSerName val="0"/>
              <c:showPercent val="0"/>
              <c:showBubbleSize val="0"/>
              <c:extLst>
                <c:ext xmlns:c15="http://schemas.microsoft.com/office/drawing/2012/chart" uri="{CE6537A1-D6FC-4f65-9D91-7224C49458BB}"/>
              </c:extLst>
            </c:dLbl>
            <c:dLbl>
              <c:idx val="11"/>
              <c:layout>
                <c:manualLayout>
                  <c:x val="-1.2102873279295503E-2"/>
                  <c:y val="2.1024967148488827E-2"/>
                </c:manualLayout>
              </c:layout>
              <c:showLegendKey val="0"/>
              <c:showVal val="1"/>
              <c:showCatName val="0"/>
              <c:showSerName val="0"/>
              <c:showPercent val="0"/>
              <c:showBubbleSize val="0"/>
              <c:extLst>
                <c:ext xmlns:c15="http://schemas.microsoft.com/office/drawing/2012/chart" uri="{CE6537A1-D6FC-4f65-9D91-7224C49458BB}"/>
              </c:extLst>
            </c:dLbl>
            <c:spPr>
              <a:noFill/>
              <a:ln>
                <a:noFill/>
              </a:ln>
              <a:effectLst/>
            </c:sp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Sheet1!$B$3:$M$3</c:f>
              <c:numCache>
                <c:formatCode>#,##0_);[Red]\(#,##0\)</c:formatCode>
                <c:ptCount val="12"/>
                <c:pt idx="0">
                  <c:v>208522</c:v>
                </c:pt>
                <c:pt idx="1">
                  <c:v>208222</c:v>
                </c:pt>
                <c:pt idx="2">
                  <c:v>207722</c:v>
                </c:pt>
              </c:numCache>
            </c:numRef>
          </c:val>
        </c:ser>
        <c:dLbls>
          <c:showLegendKey val="0"/>
          <c:showVal val="0"/>
          <c:showCatName val="0"/>
          <c:showSerName val="0"/>
          <c:showPercent val="0"/>
          <c:showBubbleSize val="0"/>
        </c:dLbls>
        <c:gapWidth val="100"/>
        <c:axId val="802154384"/>
        <c:axId val="802154776"/>
      </c:barChart>
      <c:lineChart>
        <c:grouping val="standard"/>
        <c:varyColors val="0"/>
        <c:ser>
          <c:idx val="2"/>
          <c:order val="2"/>
          <c:tx>
            <c:strRef>
              <c:f>Sheet1!$A$4</c:f>
              <c:strCache>
                <c:ptCount val="1"/>
                <c:pt idx="0">
                  <c:v>利润率</c:v>
                </c:pt>
              </c:strCache>
            </c:strRef>
          </c:tx>
          <c:spPr>
            <a:ln>
              <a:solidFill>
                <a:srgbClr val="FF5C00"/>
              </a:solidFill>
              <a:prstDash val="sysDash"/>
            </a:ln>
          </c:spPr>
          <c:marker>
            <c:symbol val="circle"/>
            <c:size val="5"/>
            <c:spPr>
              <a:solidFill>
                <a:prstClr val="white"/>
              </a:solidFill>
              <a:ln>
                <a:solidFill>
                  <a:srgbClr val="FF5C00"/>
                </a:solidFill>
              </a:ln>
            </c:spPr>
          </c:marker>
          <c:dLbls>
            <c:dLbl>
              <c:idx val="0"/>
              <c:showLegendKey val="0"/>
              <c:showVal val="1"/>
              <c:showCatName val="0"/>
              <c:showSerName val="0"/>
              <c:showPercent val="0"/>
              <c:showBubbleSize val="0"/>
              <c:extLst>
                <c:ext xmlns:c15="http://schemas.microsoft.com/office/drawing/2012/chart" uri="{CE6537A1-D6FC-4f65-9D91-7224C49458BB}"/>
              </c:extLst>
            </c:dLbl>
            <c:dLbl>
              <c:idx val="1"/>
              <c:showLegendKey val="0"/>
              <c:showVal val="1"/>
              <c:showCatName val="0"/>
              <c:showSerName val="0"/>
              <c:showPercent val="0"/>
              <c:showBubbleSize val="0"/>
              <c:extLst>
                <c:ext xmlns:c15="http://schemas.microsoft.com/office/drawing/2012/chart" uri="{CE6537A1-D6FC-4f65-9D91-7224C49458BB}"/>
              </c:extLst>
            </c:dLbl>
            <c:dLbl>
              <c:idx val="2"/>
              <c:showLegendKey val="0"/>
              <c:showVal val="1"/>
              <c:showCatName val="0"/>
              <c:showSerName val="0"/>
              <c:showPercent val="0"/>
              <c:showBubbleSize val="0"/>
              <c:extLst>
                <c:ext xmlns:c15="http://schemas.microsoft.com/office/drawing/2012/chart" uri="{CE6537A1-D6FC-4f65-9D91-7224C49458BB}"/>
              </c:extLst>
            </c:dLbl>
            <c:dLbl>
              <c:idx val="3"/>
              <c:showLegendKey val="0"/>
              <c:showVal val="1"/>
              <c:showCatName val="0"/>
              <c:showSerName val="0"/>
              <c:showPercent val="0"/>
              <c:showBubbleSize val="0"/>
              <c:extLst>
                <c:ext xmlns:c15="http://schemas.microsoft.com/office/drawing/2012/chart" uri="{CE6537A1-D6FC-4f65-9D91-7224C49458BB}"/>
              </c:extLst>
            </c:dLbl>
            <c:dLbl>
              <c:idx val="4"/>
              <c:showLegendKey val="0"/>
              <c:showVal val="1"/>
              <c:showCatName val="0"/>
              <c:showSerName val="0"/>
              <c:showPercent val="0"/>
              <c:showBubbleSize val="0"/>
              <c:extLst>
                <c:ext xmlns:c15="http://schemas.microsoft.com/office/drawing/2012/chart" uri="{CE6537A1-D6FC-4f65-9D91-7224C49458BB}"/>
              </c:extLst>
            </c:dLbl>
            <c:dLbl>
              <c:idx val="5"/>
              <c:showLegendKey val="0"/>
              <c:showVal val="1"/>
              <c:showCatName val="0"/>
              <c:showSerName val="0"/>
              <c:showPercent val="0"/>
              <c:showBubbleSize val="0"/>
              <c:extLst>
                <c:ext xmlns:c15="http://schemas.microsoft.com/office/drawing/2012/chart" uri="{CE6537A1-D6FC-4f65-9D91-7224C49458BB}"/>
              </c:extLst>
            </c:dLbl>
            <c:dLbl>
              <c:idx val="6"/>
              <c:showLegendKey val="0"/>
              <c:showVal val="1"/>
              <c:showCatName val="0"/>
              <c:showSerName val="0"/>
              <c:showPercent val="0"/>
              <c:showBubbleSize val="0"/>
              <c:extLst>
                <c:ext xmlns:c15="http://schemas.microsoft.com/office/drawing/2012/chart" uri="{CE6537A1-D6FC-4f65-9D91-7224C49458BB}"/>
              </c:extLst>
            </c:dLbl>
            <c:dLbl>
              <c:idx val="7"/>
              <c:showLegendKey val="0"/>
              <c:showVal val="1"/>
              <c:showCatName val="0"/>
              <c:showSerName val="0"/>
              <c:showPercent val="0"/>
              <c:showBubbleSize val="0"/>
              <c:extLst>
                <c:ext xmlns:c15="http://schemas.microsoft.com/office/drawing/2012/chart" uri="{CE6537A1-D6FC-4f65-9D91-7224C49458BB}"/>
              </c:extLst>
            </c:dLbl>
            <c:dLbl>
              <c:idx val="8"/>
              <c:showLegendKey val="0"/>
              <c:showVal val="1"/>
              <c:showCatName val="0"/>
              <c:showSerName val="0"/>
              <c:showPercent val="0"/>
              <c:showBubbleSize val="0"/>
              <c:extLst>
                <c:ext xmlns:c15="http://schemas.microsoft.com/office/drawing/2012/chart" uri="{CE6537A1-D6FC-4f65-9D91-7224C49458BB}"/>
              </c:extLst>
            </c:dLbl>
            <c:dLbl>
              <c:idx val="9"/>
              <c:showLegendKey val="0"/>
              <c:showVal val="1"/>
              <c:showCatName val="0"/>
              <c:showSerName val="0"/>
              <c:showPercent val="0"/>
              <c:showBubbleSize val="0"/>
              <c:extLst>
                <c:ext xmlns:c15="http://schemas.microsoft.com/office/drawing/2012/chart" uri="{CE6537A1-D6FC-4f65-9D91-7224C49458BB}"/>
              </c:extLst>
            </c:dLbl>
            <c:dLbl>
              <c:idx val="10"/>
              <c:showLegendKey val="0"/>
              <c:showVal val="1"/>
              <c:showCatName val="0"/>
              <c:showSerName val="0"/>
              <c:showPercent val="0"/>
              <c:showBubbleSize val="0"/>
              <c:extLst>
                <c:ext xmlns:c15="http://schemas.microsoft.com/office/drawing/2012/chart" uri="{CE6537A1-D6FC-4f65-9D91-7224C49458BB}"/>
              </c:extLst>
            </c:dLbl>
            <c:spPr>
              <a:noFill/>
              <a:ln>
                <a:noFill/>
              </a:ln>
              <a:effectLst/>
            </c:spPr>
            <c:dLblPos val="b"/>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Sheet1!$B$4:$M$4</c:f>
              <c:numCache>
                <c:formatCode>0.0%</c:formatCode>
                <c:ptCount val="12"/>
                <c:pt idx="0">
                  <c:v>-5.0000000000000001E-3</c:v>
                </c:pt>
                <c:pt idx="1">
                  <c:v>3.0000000000000001E-3</c:v>
                </c:pt>
                <c:pt idx="2">
                  <c:v>-6.0000000000000001E-3</c:v>
                </c:pt>
              </c:numCache>
            </c:numRef>
          </c:val>
          <c:smooth val="0"/>
        </c:ser>
        <c:dLbls>
          <c:showLegendKey val="0"/>
          <c:showVal val="0"/>
          <c:showCatName val="0"/>
          <c:showSerName val="0"/>
          <c:showPercent val="0"/>
          <c:showBubbleSize val="0"/>
        </c:dLbls>
        <c:marker val="1"/>
        <c:smooth val="0"/>
        <c:axId val="802153992"/>
        <c:axId val="802150072"/>
      </c:lineChart>
      <c:catAx>
        <c:axId val="802154384"/>
        <c:scaling>
          <c:orientation val="minMax"/>
        </c:scaling>
        <c:delete val="0"/>
        <c:axPos val="b"/>
        <c:numFmt formatCode="General" sourceLinked="1"/>
        <c:majorTickMark val="out"/>
        <c:minorTickMark val="none"/>
        <c:tickLblPos val="nextTo"/>
        <c:txPr>
          <a:bodyPr/>
          <a:lstStyle/>
          <a:p>
            <a:pPr>
              <a:defRPr>
                <a:latin typeface="+mn-lt"/>
              </a:defRPr>
            </a:pPr>
            <a:endParaRPr lang="zh-CN"/>
          </a:p>
        </c:txPr>
        <c:crossAx val="802154776"/>
        <c:crosses val="autoZero"/>
        <c:auto val="1"/>
        <c:lblAlgn val="ctr"/>
        <c:lblOffset val="100"/>
        <c:noMultiLvlLbl val="0"/>
      </c:catAx>
      <c:valAx>
        <c:axId val="802154776"/>
        <c:scaling>
          <c:orientation val="minMax"/>
          <c:max val="250000"/>
          <c:min val="100000"/>
        </c:scaling>
        <c:delete val="0"/>
        <c:axPos val="l"/>
        <c:numFmt formatCode="0_);[Red]\(0\)" sourceLinked="0"/>
        <c:majorTickMark val="out"/>
        <c:minorTickMark val="none"/>
        <c:tickLblPos val="nextTo"/>
        <c:txPr>
          <a:bodyPr/>
          <a:lstStyle/>
          <a:p>
            <a:pPr>
              <a:defRPr>
                <a:latin typeface="+mn-lt"/>
              </a:defRPr>
            </a:pPr>
            <a:endParaRPr lang="zh-CN"/>
          </a:p>
        </c:txPr>
        <c:crossAx val="802154384"/>
        <c:crosses val="autoZero"/>
        <c:crossBetween val="between"/>
        <c:majorUnit val="25000"/>
      </c:valAx>
      <c:catAx>
        <c:axId val="802153992"/>
        <c:scaling>
          <c:orientation val="minMax"/>
        </c:scaling>
        <c:delete val="1"/>
        <c:axPos val="b"/>
        <c:numFmt formatCode="General" sourceLinked="1"/>
        <c:majorTickMark val="out"/>
        <c:minorTickMark val="none"/>
        <c:tickLblPos val="none"/>
        <c:crossAx val="802150072"/>
        <c:crosses val="autoZero"/>
        <c:auto val="1"/>
        <c:lblAlgn val="ctr"/>
        <c:lblOffset val="100"/>
        <c:noMultiLvlLbl val="0"/>
      </c:catAx>
      <c:valAx>
        <c:axId val="802150072"/>
        <c:scaling>
          <c:orientation val="minMax"/>
          <c:max val="5.000000000000001E-2"/>
          <c:min val="-2.0000000000000004E-2"/>
        </c:scaling>
        <c:delete val="0"/>
        <c:axPos val="r"/>
        <c:numFmt formatCode="0.0%" sourceLinked="0"/>
        <c:majorTickMark val="out"/>
        <c:minorTickMark val="none"/>
        <c:tickLblPos val="nextTo"/>
        <c:txPr>
          <a:bodyPr/>
          <a:lstStyle/>
          <a:p>
            <a:pPr>
              <a:defRPr>
                <a:latin typeface="+mn-lt"/>
              </a:defRPr>
            </a:pPr>
            <a:endParaRPr lang="zh-CN"/>
          </a:p>
        </c:txPr>
        <c:crossAx val="802153992"/>
        <c:crosses val="max"/>
        <c:crossBetween val="between"/>
        <c:majorUnit val="2.0000000000000004E-2"/>
      </c:valAx>
      <c:spPr>
        <a:noFill/>
        <a:ln w="25399">
          <a:noFill/>
        </a:ln>
      </c:spPr>
    </c:plotArea>
    <c:legend>
      <c:legendPos val="t"/>
      <c:layout>
        <c:manualLayout>
          <c:xMode val="edge"/>
          <c:yMode val="edge"/>
          <c:x val="0.14740328648203055"/>
          <c:y val="0"/>
          <c:w val="0.74782173824502884"/>
          <c:h val="0.12234751208004387"/>
        </c:manualLayout>
      </c:layout>
      <c:overlay val="0"/>
      <c:txPr>
        <a:bodyPr/>
        <a:lstStyle/>
        <a:p>
          <a:pPr>
            <a:defRPr sz="1200">
              <a:latin typeface="+mn-lt"/>
              <a:ea typeface="华文细黑" pitchFamily="2" charset="-122"/>
            </a:defRPr>
          </a:pPr>
          <a:endParaRPr lang="zh-CN"/>
        </a:p>
      </c:txPr>
    </c:legend>
    <c:plotVisOnly val="1"/>
    <c:dispBlanksAs val="gap"/>
    <c:showDLblsOverMax val="0"/>
  </c:chart>
  <c:txPr>
    <a:bodyPr/>
    <a:lstStyle/>
    <a:p>
      <a:pPr>
        <a:defRPr sz="1000"/>
      </a:pPr>
      <a:endParaRPr lang="zh-CN"/>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10400815049976495"/>
          <c:y val="0.13415491668192639"/>
          <c:w val="0.85825673995586949"/>
          <c:h val="0.71538017050194258"/>
        </c:manualLayout>
      </c:layout>
      <c:barChart>
        <c:barDir val="col"/>
        <c:grouping val="clustered"/>
        <c:varyColors val="0"/>
        <c:ser>
          <c:idx val="0"/>
          <c:order val="0"/>
          <c:tx>
            <c:strRef>
              <c:f>Sheet1!$A$3</c:f>
              <c:strCache>
                <c:ptCount val="1"/>
                <c:pt idx="0">
                  <c:v>17年2月市场份额</c:v>
                </c:pt>
              </c:strCache>
            </c:strRef>
          </c:tx>
          <c:spPr>
            <a:solidFill>
              <a:srgbClr val="BFBFBF"/>
            </a:solidFill>
            <a:ln w="9525">
              <a:solidFill>
                <a:prstClr val="white"/>
              </a:solidFill>
              <a:prstDash val="solid"/>
            </a:ln>
            <a:effectLst>
              <a:outerShdw blurRad="40005" dist="20320" dir="5400000" algn="l" rotWithShape="0">
                <a:prstClr val="black">
                  <a:alpha val="38000"/>
                </a:prstClr>
              </a:outerShdw>
            </a:effectLst>
          </c:spPr>
          <c:invertIfNegative val="0"/>
          <c:cat>
            <c:strRef>
              <c:f>Sheet1!$B$1:$H$1</c:f>
              <c:strCache>
                <c:ptCount val="7"/>
                <c:pt idx="0">
                  <c:v>A00</c:v>
                </c:pt>
                <c:pt idx="1">
                  <c:v>A0</c:v>
                </c:pt>
                <c:pt idx="2">
                  <c:v>A</c:v>
                </c:pt>
                <c:pt idx="3">
                  <c:v>B</c:v>
                </c:pt>
                <c:pt idx="4">
                  <c:v>C</c:v>
                </c:pt>
                <c:pt idx="5">
                  <c:v>MPV</c:v>
                </c:pt>
                <c:pt idx="6">
                  <c:v>SUV</c:v>
                </c:pt>
              </c:strCache>
            </c:strRef>
          </c:cat>
          <c:val>
            <c:numRef>
              <c:f>Sheet1!$B$3:$H$3</c:f>
              <c:numCache>
                <c:formatCode>0.00%</c:formatCode>
                <c:ptCount val="7"/>
                <c:pt idx="0">
                  <c:v>1.8908466299502554E-3</c:v>
                </c:pt>
                <c:pt idx="1">
                  <c:v>4.4487494247888108E-2</c:v>
                </c:pt>
                <c:pt idx="2">
                  <c:v>0.32169963645034411</c:v>
                </c:pt>
                <c:pt idx="3">
                  <c:v>0.10382123650040703</c:v>
                </c:pt>
                <c:pt idx="4">
                  <c:v>2.4538927434107637E-2</c:v>
                </c:pt>
                <c:pt idx="5">
                  <c:v>5.3128744267443934E-2</c:v>
                </c:pt>
                <c:pt idx="6">
                  <c:v>0.44788519189261072</c:v>
                </c:pt>
              </c:numCache>
            </c:numRef>
          </c:val>
        </c:ser>
        <c:ser>
          <c:idx val="1"/>
          <c:order val="1"/>
          <c:tx>
            <c:strRef>
              <c:f>Sheet1!$A$4</c:f>
              <c:strCache>
                <c:ptCount val="1"/>
                <c:pt idx="0">
                  <c:v>17年3月市场份额</c:v>
                </c:pt>
              </c:strCache>
            </c:strRef>
          </c:tx>
          <c:spPr>
            <a:solidFill>
              <a:srgbClr val="275C9D"/>
            </a:solidFill>
            <a:ln>
              <a:solidFill>
                <a:schemeClr val="bg1"/>
              </a:solidFill>
            </a:ln>
            <a:effectLst>
              <a:outerShdw blurRad="40005" dist="20320" dir="5400000" rotWithShape="0">
                <a:prstClr val="black">
                  <a:alpha val="38000"/>
                </a:prstClr>
              </a:outerShdw>
            </a:effectLst>
          </c:spPr>
          <c:invertIfNegative val="0"/>
          <c:cat>
            <c:strRef>
              <c:f>Sheet1!$B$1:$H$1</c:f>
              <c:strCache>
                <c:ptCount val="7"/>
                <c:pt idx="0">
                  <c:v>A00</c:v>
                </c:pt>
                <c:pt idx="1">
                  <c:v>A0</c:v>
                </c:pt>
                <c:pt idx="2">
                  <c:v>A</c:v>
                </c:pt>
                <c:pt idx="3">
                  <c:v>B</c:v>
                </c:pt>
                <c:pt idx="4">
                  <c:v>C</c:v>
                </c:pt>
                <c:pt idx="5">
                  <c:v>MPV</c:v>
                </c:pt>
                <c:pt idx="6">
                  <c:v>SUV</c:v>
                </c:pt>
              </c:strCache>
            </c:strRef>
          </c:cat>
          <c:val>
            <c:numRef>
              <c:f>Sheet1!$B$4:$H$4</c:f>
              <c:numCache>
                <c:formatCode>0.00%</c:formatCode>
                <c:ptCount val="7"/>
                <c:pt idx="0">
                  <c:v>2.8793996492516008E-3</c:v>
                </c:pt>
                <c:pt idx="1">
                  <c:v>5.1660345038541541E-2</c:v>
                </c:pt>
                <c:pt idx="2">
                  <c:v>0.33453566621803499</c:v>
                </c:pt>
                <c:pt idx="3">
                  <c:v>8.9191239446959503E-2</c:v>
                </c:pt>
                <c:pt idx="4">
                  <c:v>3.0117867776010439E-2</c:v>
                </c:pt>
                <c:pt idx="5">
                  <c:v>5.4493250132550269E-2</c:v>
                </c:pt>
                <c:pt idx="6">
                  <c:v>0.43545495330152129</c:v>
                </c:pt>
              </c:numCache>
            </c:numRef>
          </c:val>
        </c:ser>
        <c:dLbls>
          <c:showLegendKey val="0"/>
          <c:showVal val="0"/>
          <c:showCatName val="0"/>
          <c:showSerName val="0"/>
          <c:showPercent val="0"/>
          <c:showBubbleSize val="0"/>
        </c:dLbls>
        <c:gapWidth val="100"/>
        <c:axId val="802186528"/>
        <c:axId val="802177120"/>
      </c:barChart>
      <c:lineChart>
        <c:grouping val="standard"/>
        <c:varyColors val="0"/>
        <c:ser>
          <c:idx val="2"/>
          <c:order val="2"/>
          <c:tx>
            <c:strRef>
              <c:f>Sheet1!$A$5</c:f>
              <c:strCache>
                <c:ptCount val="1"/>
                <c:pt idx="0">
                  <c:v>月度份额差值</c:v>
                </c:pt>
              </c:strCache>
            </c:strRef>
          </c:tx>
          <c:spPr>
            <a:ln w="12678">
              <a:solidFill>
                <a:srgbClr val="FF5C00"/>
              </a:solidFill>
              <a:prstDash val="sysDash"/>
            </a:ln>
            <a:effectLst/>
          </c:spPr>
          <c:marker>
            <c:symbol val="triangle"/>
            <c:size val="5"/>
            <c:spPr>
              <a:solidFill>
                <a:srgbClr val="FF5C00"/>
              </a:solidFill>
              <a:ln w="6350">
                <a:solidFill>
                  <a:schemeClr val="bg1"/>
                </a:solidFill>
                <a:prstDash val="solid"/>
              </a:ln>
              <a:effectLst/>
            </c:spPr>
          </c:marker>
          <c:dLbls>
            <c:dLbl>
              <c:idx val="0"/>
              <c:layout>
                <c:manualLayout>
                  <c:x val="-6.8278789825653857E-2"/>
                  <c:y val="-6.2015503875968991E-2"/>
                </c:manualLayout>
              </c:layout>
              <c:dLblPos val="r"/>
              <c:showLegendKey val="0"/>
              <c:showVal val="1"/>
              <c:showCatName val="0"/>
              <c:showSerName val="0"/>
              <c:showPercent val="0"/>
              <c:showBubbleSize val="0"/>
              <c:extLst>
                <c:ext xmlns:c15="http://schemas.microsoft.com/office/drawing/2012/chart" uri="{CE6537A1-D6FC-4f65-9D91-7224C49458BB}">
                  <c15:layout/>
                </c:ext>
              </c:extLst>
            </c:dLbl>
            <c:dLbl>
              <c:idx val="1"/>
              <c:layout>
                <c:manualLayout>
                  <c:x val="-6.258889067351607E-2"/>
                  <c:y val="-7.2351421188633053E-2"/>
                </c:manualLayout>
              </c:layout>
              <c:tx>
                <c:rich>
                  <a:bodyPr/>
                  <a:lstStyle/>
                  <a:p>
                    <a:r>
                      <a:rPr lang="en-US" altLang="en-US" dirty="0" smtClean="0"/>
                      <a:t>0.1%</a:t>
                    </a:r>
                    <a:endParaRPr lang="en-US" altLang="en-US" dirty="0"/>
                  </a:p>
                </c:rich>
              </c:tx>
              <c:dLblPos val="r"/>
              <c:showLegendKey val="0"/>
              <c:showVal val="1"/>
              <c:showCatName val="0"/>
              <c:showSerName val="0"/>
              <c:showPercent val="0"/>
              <c:showBubbleSize val="0"/>
              <c:extLst>
                <c:ext xmlns:c15="http://schemas.microsoft.com/office/drawing/2012/chart" uri="{CE6537A1-D6FC-4f65-9D91-7224C49458BB}">
                  <c15:layout/>
                </c:ext>
              </c:extLst>
            </c:dLbl>
            <c:dLbl>
              <c:idx val="2"/>
              <c:layout>
                <c:manualLayout>
                  <c:x val="-5.4054054054054092E-2"/>
                  <c:y val="-0.11502814451096674"/>
                </c:manualLayout>
              </c:layout>
              <c:dLblPos val="r"/>
              <c:showLegendKey val="0"/>
              <c:showVal val="1"/>
              <c:showCatName val="0"/>
              <c:showSerName val="0"/>
              <c:showPercent val="0"/>
              <c:showBubbleSize val="0"/>
              <c:extLst>
                <c:ext xmlns:c15="http://schemas.microsoft.com/office/drawing/2012/chart" uri="{CE6537A1-D6FC-4f65-9D91-7224C49458BB}">
                  <c15:layout/>
                </c:ext>
              </c:extLst>
            </c:dLbl>
            <c:dLbl>
              <c:idx val="3"/>
              <c:layout>
                <c:manualLayout>
                  <c:x val="-4.8364142793171465E-2"/>
                  <c:y val="-6.2015503875968991E-2"/>
                </c:manualLayout>
              </c:layout>
              <c:dLblPos val="r"/>
              <c:showLegendKey val="0"/>
              <c:showVal val="1"/>
              <c:showCatName val="0"/>
              <c:showSerName val="0"/>
              <c:showPercent val="0"/>
              <c:showBubbleSize val="0"/>
              <c:extLst>
                <c:ext xmlns:c15="http://schemas.microsoft.com/office/drawing/2012/chart" uri="{CE6537A1-D6FC-4f65-9D91-7224C49458BB}">
                  <c15:layout/>
                </c:ext>
              </c:extLst>
            </c:dLbl>
            <c:dLbl>
              <c:idx val="4"/>
              <c:layout>
                <c:manualLayout>
                  <c:x val="-4.2674243641033692E-2"/>
                  <c:y val="-5.1679586563306845E-2"/>
                </c:manualLayout>
              </c:layout>
              <c:dLblPos val="r"/>
              <c:showLegendKey val="0"/>
              <c:showVal val="1"/>
              <c:showCatName val="0"/>
              <c:showSerName val="0"/>
              <c:showPercent val="0"/>
              <c:showBubbleSize val="0"/>
              <c:extLst>
                <c:ext xmlns:c15="http://schemas.microsoft.com/office/drawing/2012/chart" uri="{CE6537A1-D6FC-4f65-9D91-7224C49458BB}">
                  <c15:layout/>
                </c:ext>
              </c:extLst>
            </c:dLbl>
            <c:dLbl>
              <c:idx val="5"/>
              <c:layout>
                <c:manualLayout>
                  <c:x val="-6.8278789825653871E-2"/>
                  <c:y val="-5.6847545219638244E-2"/>
                </c:manualLayout>
              </c:layout>
              <c:dLblPos val="r"/>
              <c:showLegendKey val="0"/>
              <c:showVal val="1"/>
              <c:showCatName val="0"/>
              <c:showSerName val="0"/>
              <c:showPercent val="0"/>
              <c:showBubbleSize val="0"/>
              <c:extLst>
                <c:ext xmlns:c15="http://schemas.microsoft.com/office/drawing/2012/chart" uri="{CE6537A1-D6FC-4f65-9D91-7224C49458BB}">
                  <c15:layout/>
                </c:ext>
              </c:extLst>
            </c:dLbl>
            <c:dLbl>
              <c:idx val="6"/>
              <c:layout>
                <c:manualLayout>
                  <c:x val="-5.6898991521378534E-2"/>
                  <c:y val="-5.1679586563306845E-2"/>
                </c:manualLayout>
              </c:layout>
              <c:spPr>
                <a:noFill/>
                <a:ln>
                  <a:noFill/>
                </a:ln>
                <a:effectLst/>
              </c:spPr>
              <c:txPr>
                <a:bodyPr/>
                <a:lstStyle/>
                <a:p>
                  <a:pPr>
                    <a:defRPr sz="1000">
                      <a:solidFill>
                        <a:schemeClr val="bg1">
                          <a:lumMod val="95000"/>
                        </a:schemeClr>
                      </a:solidFill>
                      <a:latin typeface="+mn-lt"/>
                    </a:defRPr>
                  </a:pPr>
                  <a:endParaRPr lang="zh-CN"/>
                </a:p>
              </c:txPr>
              <c:dLblPos val="r"/>
              <c:showLegendKey val="0"/>
              <c:showVal val="1"/>
              <c:showCatName val="0"/>
              <c:showSerName val="0"/>
              <c:showPercent val="0"/>
              <c:showBubbleSize val="0"/>
              <c:extLst>
                <c:ext xmlns:c15="http://schemas.microsoft.com/office/drawing/2012/chart" uri="{CE6537A1-D6FC-4f65-9D91-7224C49458BB}">
                  <c15:layout/>
                </c:ext>
              </c:extLst>
            </c:dLbl>
            <c:spPr>
              <a:noFill/>
              <a:ln>
                <a:noFill/>
              </a:ln>
              <a:effectLst/>
            </c:spPr>
            <c:txPr>
              <a:bodyPr/>
              <a:lstStyle/>
              <a:p>
                <a:pPr>
                  <a:defRPr sz="1000">
                    <a:latin typeface="+mn-lt"/>
                  </a:defRPr>
                </a:pPr>
                <a:endParaRPr lang="zh-CN"/>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Sheet1!$B$1:$H$1</c:f>
              <c:strCache>
                <c:ptCount val="7"/>
                <c:pt idx="0">
                  <c:v>A00</c:v>
                </c:pt>
                <c:pt idx="1">
                  <c:v>A0</c:v>
                </c:pt>
                <c:pt idx="2">
                  <c:v>A</c:v>
                </c:pt>
                <c:pt idx="3">
                  <c:v>B</c:v>
                </c:pt>
                <c:pt idx="4">
                  <c:v>C</c:v>
                </c:pt>
                <c:pt idx="5">
                  <c:v>MPV</c:v>
                </c:pt>
                <c:pt idx="6">
                  <c:v>SUV</c:v>
                </c:pt>
              </c:strCache>
            </c:strRef>
          </c:cat>
          <c:val>
            <c:numRef>
              <c:f>Sheet1!$B$5:$H$5</c:f>
              <c:numCache>
                <c:formatCode>0.00%</c:formatCode>
                <c:ptCount val="7"/>
                <c:pt idx="0">
                  <c:v>9.8855301930134533E-4</c:v>
                </c:pt>
                <c:pt idx="1">
                  <c:v>7.1728507906534331E-3</c:v>
                </c:pt>
                <c:pt idx="2">
                  <c:v>1.2836029767690882E-2</c:v>
                </c:pt>
                <c:pt idx="3">
                  <c:v>-1.462999705344753E-2</c:v>
                </c:pt>
                <c:pt idx="4">
                  <c:v>5.5789403419028022E-3</c:v>
                </c:pt>
                <c:pt idx="5">
                  <c:v>1.3645058651063358E-3</c:v>
                </c:pt>
                <c:pt idx="6">
                  <c:v>-1.2430238591089438E-2</c:v>
                </c:pt>
              </c:numCache>
            </c:numRef>
          </c:val>
          <c:smooth val="0"/>
        </c:ser>
        <c:dLbls>
          <c:showLegendKey val="0"/>
          <c:showVal val="0"/>
          <c:showCatName val="0"/>
          <c:showSerName val="0"/>
          <c:showPercent val="0"/>
          <c:showBubbleSize val="0"/>
        </c:dLbls>
        <c:marker val="1"/>
        <c:smooth val="0"/>
        <c:axId val="802184176"/>
        <c:axId val="802179472"/>
      </c:lineChart>
      <c:catAx>
        <c:axId val="802186528"/>
        <c:scaling>
          <c:orientation val="minMax"/>
        </c:scaling>
        <c:delete val="0"/>
        <c:axPos val="b"/>
        <c:numFmt formatCode="General" sourceLinked="1"/>
        <c:majorTickMark val="none"/>
        <c:minorTickMark val="none"/>
        <c:tickLblPos val="nextTo"/>
        <c:spPr>
          <a:ln w="3169">
            <a:solidFill>
              <a:schemeClr val="bg1">
                <a:lumMod val="50000"/>
              </a:schemeClr>
            </a:solidFill>
            <a:prstDash val="solid"/>
          </a:ln>
        </c:spPr>
        <c:txPr>
          <a:bodyPr rot="0" vert="horz"/>
          <a:lstStyle/>
          <a:p>
            <a:pPr>
              <a:defRPr sz="997"/>
            </a:pPr>
            <a:endParaRPr lang="zh-CN"/>
          </a:p>
        </c:txPr>
        <c:crossAx val="802177120"/>
        <c:crosses val="autoZero"/>
        <c:auto val="1"/>
        <c:lblAlgn val="ctr"/>
        <c:lblOffset val="100"/>
        <c:tickLblSkip val="1"/>
        <c:tickMarkSkip val="1"/>
        <c:noMultiLvlLbl val="0"/>
      </c:catAx>
      <c:valAx>
        <c:axId val="802177120"/>
        <c:scaling>
          <c:orientation val="minMax"/>
          <c:max val="0.8"/>
          <c:min val="0"/>
        </c:scaling>
        <c:delete val="0"/>
        <c:axPos val="l"/>
        <c:numFmt formatCode="0.0%" sourceLinked="0"/>
        <c:majorTickMark val="out"/>
        <c:minorTickMark val="none"/>
        <c:tickLblPos val="nextTo"/>
        <c:spPr>
          <a:ln w="12678">
            <a:solidFill>
              <a:srgbClr val="969696"/>
            </a:solidFill>
            <a:prstDash val="solid"/>
          </a:ln>
        </c:spPr>
        <c:txPr>
          <a:bodyPr rot="0" vert="horz"/>
          <a:lstStyle/>
          <a:p>
            <a:pPr>
              <a:defRPr sz="897" b="0"/>
            </a:pPr>
            <a:endParaRPr lang="zh-CN"/>
          </a:p>
        </c:txPr>
        <c:crossAx val="802186528"/>
        <c:crosses val="autoZero"/>
        <c:crossBetween val="between"/>
        <c:majorUnit val="0.2"/>
      </c:valAx>
      <c:valAx>
        <c:axId val="802179472"/>
        <c:scaling>
          <c:orientation val="minMax"/>
          <c:max val="3.0000000000000006E-2"/>
        </c:scaling>
        <c:delete val="0"/>
        <c:axPos val="r"/>
        <c:numFmt formatCode="0.0%" sourceLinked="0"/>
        <c:majorTickMark val="out"/>
        <c:minorTickMark val="none"/>
        <c:tickLblPos val="nextTo"/>
        <c:crossAx val="802184176"/>
        <c:crosses val="max"/>
        <c:crossBetween val="between"/>
        <c:majorUnit val="1.0000000000000002E-2"/>
      </c:valAx>
      <c:catAx>
        <c:axId val="802184176"/>
        <c:scaling>
          <c:orientation val="minMax"/>
        </c:scaling>
        <c:delete val="1"/>
        <c:axPos val="b"/>
        <c:numFmt formatCode="General" sourceLinked="1"/>
        <c:majorTickMark val="out"/>
        <c:minorTickMark val="none"/>
        <c:tickLblPos val="nextTo"/>
        <c:crossAx val="802179472"/>
        <c:crosses val="autoZero"/>
        <c:auto val="1"/>
        <c:lblAlgn val="ctr"/>
        <c:lblOffset val="100"/>
        <c:noMultiLvlLbl val="0"/>
      </c:catAx>
      <c:spPr>
        <a:noFill/>
        <a:ln w="25385">
          <a:noFill/>
        </a:ln>
      </c:spPr>
    </c:plotArea>
    <c:legend>
      <c:legendPos val="r"/>
      <c:layout>
        <c:manualLayout>
          <c:xMode val="edge"/>
          <c:yMode val="edge"/>
          <c:x val="9.2002105711181531E-2"/>
          <c:y val="2.4316685481678021E-2"/>
          <c:w val="0.87385849172836361"/>
          <c:h val="6.6242161556399712E-2"/>
        </c:manualLayout>
      </c:layout>
      <c:overlay val="0"/>
      <c:spPr>
        <a:noFill/>
        <a:ln w="25353">
          <a:noFill/>
        </a:ln>
      </c:spPr>
      <c:txPr>
        <a:bodyPr/>
        <a:lstStyle/>
        <a:p>
          <a:pPr>
            <a:defRPr sz="900" b="0"/>
          </a:pPr>
          <a:endParaRPr lang="zh-CN"/>
        </a:p>
      </c:txPr>
    </c:legend>
    <c:plotVisOnly val="1"/>
    <c:dispBlanksAs val="gap"/>
    <c:showDLblsOverMax val="0"/>
  </c:chart>
  <c:spPr>
    <a:noFill/>
    <a:ln>
      <a:noFill/>
    </a:ln>
  </c:spPr>
  <c:txPr>
    <a:bodyPr/>
    <a:lstStyle/>
    <a:p>
      <a:pPr>
        <a:defRPr sz="1072" b="1" i="0" u="none" strike="noStrike" baseline="0">
          <a:solidFill>
            <a:schemeClr val="tx1"/>
          </a:solidFill>
          <a:latin typeface="+mn-lt"/>
          <a:ea typeface="华文细黑" pitchFamily="2" charset="-122"/>
          <a:cs typeface="宋体"/>
        </a:defRPr>
      </a:pPr>
      <a:endParaRPr lang="zh-CN"/>
    </a:p>
  </c:txPr>
  <c:externalData r:id="rId1">
    <c:autoUpdate val="0"/>
  </c:externalData>
</c:chartSpace>
</file>

<file path=ppt/charts/chart30.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4.4441533841204424E-2"/>
          <c:y val="7.6776482380248992E-2"/>
          <c:w val="0.9519056173933762"/>
          <c:h val="0.79528214924312257"/>
        </c:manualLayout>
      </c:layout>
      <c:lineChart>
        <c:grouping val="standard"/>
        <c:varyColors val="0"/>
        <c:ser>
          <c:idx val="0"/>
          <c:order val="0"/>
          <c:tx>
            <c:strRef>
              <c:f>Sheet1!$A$2</c:f>
              <c:strCache>
                <c:ptCount val="1"/>
                <c:pt idx="0">
                  <c:v>Y2011</c:v>
                </c:pt>
              </c:strCache>
            </c:strRef>
          </c:tx>
          <c:spPr>
            <a:ln w="31783">
              <a:solidFill>
                <a:srgbClr val="BFBFBF"/>
              </a:solidFill>
              <a:prstDash val="solid"/>
            </a:ln>
            <a:effectLst/>
          </c:spPr>
          <c:marker>
            <c:symbol val="circle"/>
            <c:size val="10"/>
            <c:spPr>
              <a:solidFill>
                <a:schemeClr val="bg1"/>
              </a:solidFill>
              <a:ln>
                <a:solidFill>
                  <a:srgbClr val="BFBFBF"/>
                </a:solidFill>
                <a:prstDash val="solid"/>
              </a:ln>
              <a:effectLst/>
            </c:spPr>
          </c:marker>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Sheet1!$B$2:$Z$2</c:f>
            </c:numRef>
          </c:val>
          <c:smooth val="0"/>
        </c:ser>
        <c:ser>
          <c:idx val="1"/>
          <c:order val="1"/>
          <c:tx>
            <c:strRef>
              <c:f>Sheet1!$A$3</c:f>
              <c:strCache>
                <c:ptCount val="1"/>
                <c:pt idx="0">
                  <c:v>Y2013</c:v>
                </c:pt>
              </c:strCache>
            </c:strRef>
          </c:tx>
          <c:spPr>
            <a:ln w="31783" cmpd="sng">
              <a:solidFill>
                <a:srgbClr val="BFBFBF"/>
              </a:solidFill>
            </a:ln>
            <a:effectLst/>
          </c:spPr>
          <c:marker>
            <c:symbol val="circle"/>
            <c:size val="7"/>
            <c:spPr>
              <a:solidFill>
                <a:schemeClr val="bg1"/>
              </a:solidFill>
              <a:ln>
                <a:solidFill>
                  <a:srgbClr val="BFBFBF"/>
                </a:solidFill>
              </a:ln>
              <a:effectLst/>
            </c:spPr>
          </c:marker>
          <c:dPt>
            <c:idx val="0"/>
            <c:marker>
              <c:symbol val="circle"/>
              <c:size val="10"/>
            </c:marker>
            <c:bubble3D val="0"/>
          </c:dPt>
          <c:dPt>
            <c:idx val="2"/>
            <c:marker>
              <c:symbol val="circle"/>
              <c:size val="10"/>
            </c:marker>
            <c:bubble3D val="0"/>
          </c:dPt>
          <c:dPt>
            <c:idx val="4"/>
            <c:marker>
              <c:symbol val="circle"/>
              <c:size val="10"/>
            </c:marker>
            <c:bubble3D val="0"/>
          </c:dPt>
          <c:dPt>
            <c:idx val="6"/>
            <c:marker>
              <c:symbol val="circle"/>
              <c:size val="10"/>
            </c:marker>
            <c:bubble3D val="0"/>
          </c:dPt>
          <c:dPt>
            <c:idx val="8"/>
            <c:marker>
              <c:symbol val="circle"/>
              <c:size val="10"/>
            </c:marker>
            <c:bubble3D val="0"/>
          </c:dPt>
          <c:dPt>
            <c:idx val="10"/>
            <c:marker>
              <c:symbol val="circle"/>
              <c:size val="10"/>
            </c:marker>
            <c:bubble3D val="0"/>
          </c:dPt>
          <c:dPt>
            <c:idx val="12"/>
            <c:marker>
              <c:symbol val="circle"/>
              <c:size val="10"/>
            </c:marker>
            <c:bubble3D val="0"/>
          </c:dPt>
          <c:dPt>
            <c:idx val="14"/>
            <c:marker>
              <c:symbol val="circle"/>
              <c:size val="9"/>
            </c:marker>
            <c:bubble3D val="0"/>
          </c:dPt>
          <c:dPt>
            <c:idx val="16"/>
            <c:marker>
              <c:symbol val="circle"/>
              <c:size val="9"/>
            </c:marker>
            <c:bubble3D val="0"/>
          </c:dPt>
          <c:dPt>
            <c:idx val="18"/>
            <c:marker>
              <c:symbol val="circle"/>
              <c:size val="9"/>
            </c:marker>
            <c:bubble3D val="0"/>
          </c:dPt>
          <c:dPt>
            <c:idx val="20"/>
            <c:marker>
              <c:symbol val="circle"/>
              <c:size val="9"/>
            </c:marker>
            <c:bubble3D val="0"/>
          </c:dPt>
          <c:dPt>
            <c:idx val="22"/>
            <c:marker>
              <c:symbol val="circle"/>
              <c:size val="10"/>
            </c:marker>
            <c:bubble3D val="0"/>
          </c:dPt>
          <c:dPt>
            <c:idx val="24"/>
            <c:marker>
              <c:symbol val="circle"/>
              <c:size val="10"/>
            </c:marker>
            <c:bubble3D val="0"/>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Sheet1!$B$3:$Z$3</c:f>
            </c:numRef>
          </c:val>
          <c:smooth val="0"/>
        </c:ser>
        <c:ser>
          <c:idx val="2"/>
          <c:order val="2"/>
          <c:tx>
            <c:strRef>
              <c:f>Sheet1!$A$4</c:f>
              <c:strCache>
                <c:ptCount val="1"/>
                <c:pt idx="0">
                  <c:v>Y2014</c:v>
                </c:pt>
              </c:strCache>
            </c:strRef>
          </c:tx>
          <c:spPr>
            <a:ln w="19050">
              <a:solidFill>
                <a:srgbClr val="BFBFBF"/>
              </a:solidFill>
            </a:ln>
          </c:spPr>
          <c:marker>
            <c:symbol val="circle"/>
            <c:size val="10"/>
            <c:spPr>
              <a:solidFill>
                <a:schemeClr val="bg1"/>
              </a:solidFill>
              <a:ln w="9525">
                <a:solidFill>
                  <a:srgbClr val="BFBFBF"/>
                </a:solidFill>
              </a:ln>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Pt>
            <c:idx val="11"/>
            <c:marker>
              <c:symbol val="circle"/>
              <c:size val="7"/>
            </c:marker>
            <c:bubble3D val="0"/>
          </c:dPt>
          <c:dPt>
            <c:idx val="13"/>
            <c:marker>
              <c:symbol val="circle"/>
              <c:size val="7"/>
            </c:marker>
            <c:bubble3D val="0"/>
          </c:dPt>
          <c:dPt>
            <c:idx val="15"/>
            <c:marker>
              <c:symbol val="circle"/>
              <c:size val="7"/>
            </c:marker>
            <c:bubble3D val="0"/>
          </c:dPt>
          <c:dPt>
            <c:idx val="17"/>
            <c:marker>
              <c:symbol val="circle"/>
              <c:size val="7"/>
            </c:marker>
            <c:bubble3D val="0"/>
          </c:dPt>
          <c:dPt>
            <c:idx val="19"/>
            <c:marker>
              <c:symbol val="circle"/>
              <c:size val="7"/>
            </c:marker>
            <c:bubble3D val="0"/>
          </c:dPt>
          <c:dPt>
            <c:idx val="21"/>
            <c:marker>
              <c:symbol val="circle"/>
              <c:size val="7"/>
            </c:marker>
            <c:bubble3D val="0"/>
          </c:dPt>
          <c:dPt>
            <c:idx val="23"/>
            <c:marker>
              <c:symbol val="circle"/>
              <c:size val="7"/>
            </c:marker>
            <c:bubble3D val="0"/>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Sheet1!$B$4:$Z$4</c:f>
              <c:numCache>
                <c:formatCode>0.00_ </c:formatCode>
                <c:ptCount val="25"/>
                <c:pt idx="0">
                  <c:v>0</c:v>
                </c:pt>
                <c:pt idx="1">
                  <c:v>-4.6856402013417453</c:v>
                </c:pt>
                <c:pt idx="2">
                  <c:v>-7.484340121685495</c:v>
                </c:pt>
                <c:pt idx="3">
                  <c:v>-1.0797134986267665</c:v>
                </c:pt>
                <c:pt idx="4">
                  <c:v>-13.578503108827555</c:v>
                </c:pt>
                <c:pt idx="5">
                  <c:v>-4.1517274565767037</c:v>
                </c:pt>
                <c:pt idx="6">
                  <c:v>-3.9648450758049902</c:v>
                </c:pt>
                <c:pt idx="7">
                  <c:v>-6.2880997498930284</c:v>
                </c:pt>
                <c:pt idx="8">
                  <c:v>-6.6476607303060149</c:v>
                </c:pt>
                <c:pt idx="9">
                  <c:v>-9.2843414063903289</c:v>
                </c:pt>
                <c:pt idx="10">
                  <c:v>-2.6368942707510112</c:v>
                </c:pt>
                <c:pt idx="11">
                  <c:v>-3.2753236105231065</c:v>
                </c:pt>
                <c:pt idx="12">
                  <c:v>-3.5128787760735136</c:v>
                </c:pt>
                <c:pt idx="13">
                  <c:v>-3.2893858250248598</c:v>
                </c:pt>
                <c:pt idx="14">
                  <c:v>-3.4219205353146265</c:v>
                </c:pt>
                <c:pt idx="15">
                  <c:v>-1.6767638870065715</c:v>
                </c:pt>
                <c:pt idx="16">
                  <c:v>-1.6145759466877019</c:v>
                </c:pt>
                <c:pt idx="17">
                  <c:v>-0.51099010466210126</c:v>
                </c:pt>
                <c:pt idx="18">
                  <c:v>-0.98472673971921054</c:v>
                </c:pt>
                <c:pt idx="19">
                  <c:v>-3.3281695128525746</c:v>
                </c:pt>
                <c:pt idx="20">
                  <c:v>-4.0657780575416025</c:v>
                </c:pt>
                <c:pt idx="21">
                  <c:v>-4.3079214062981315</c:v>
                </c:pt>
                <c:pt idx="22">
                  <c:v>-4.5644239325313922</c:v>
                </c:pt>
                <c:pt idx="23">
                  <c:v>-6.1782441341931893</c:v>
                </c:pt>
                <c:pt idx="24">
                  <c:v>-7.1505363833877951</c:v>
                </c:pt>
              </c:numCache>
            </c:numRef>
          </c:val>
          <c:smooth val="0"/>
        </c:ser>
        <c:ser>
          <c:idx val="3"/>
          <c:order val="3"/>
          <c:tx>
            <c:strRef>
              <c:f>Sheet1!$A$5</c:f>
              <c:strCache>
                <c:ptCount val="1"/>
                <c:pt idx="0">
                  <c:v>Y2015</c:v>
                </c:pt>
              </c:strCache>
            </c:strRef>
          </c:tx>
          <c:spPr>
            <a:ln>
              <a:solidFill>
                <a:srgbClr val="00A4DE"/>
              </a:solidFill>
            </a:ln>
          </c:spPr>
          <c:marker>
            <c:symbol val="circle"/>
            <c:size val="10"/>
            <c:spPr>
              <a:solidFill>
                <a:schemeClr val="bg1"/>
              </a:solidFill>
              <a:ln>
                <a:solidFill>
                  <a:srgbClr val="00A4DE"/>
                </a:solidFill>
              </a:ln>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Pt>
            <c:idx val="11"/>
            <c:marker>
              <c:symbol val="circle"/>
              <c:size val="7"/>
            </c:marker>
            <c:bubble3D val="0"/>
          </c:dPt>
          <c:dPt>
            <c:idx val="13"/>
            <c:marker>
              <c:symbol val="circle"/>
              <c:size val="7"/>
            </c:marker>
            <c:bubble3D val="0"/>
          </c:dPt>
          <c:dPt>
            <c:idx val="15"/>
            <c:marker>
              <c:symbol val="circle"/>
              <c:size val="7"/>
            </c:marker>
            <c:bubble3D val="0"/>
          </c:dPt>
          <c:dPt>
            <c:idx val="17"/>
            <c:marker>
              <c:symbol val="circle"/>
              <c:size val="7"/>
            </c:marker>
            <c:bubble3D val="0"/>
          </c:dPt>
          <c:dPt>
            <c:idx val="19"/>
            <c:marker>
              <c:symbol val="circle"/>
              <c:size val="7"/>
            </c:marker>
            <c:bubble3D val="0"/>
          </c:dPt>
          <c:dPt>
            <c:idx val="21"/>
            <c:marker>
              <c:symbol val="circle"/>
              <c:size val="7"/>
            </c:marker>
            <c:bubble3D val="0"/>
          </c:dPt>
          <c:dPt>
            <c:idx val="23"/>
            <c:marker>
              <c:symbol val="circle"/>
              <c:size val="7"/>
            </c:marker>
            <c:bubble3D val="0"/>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Sheet1!$B$5:$Z$5</c:f>
              <c:numCache>
                <c:formatCode>0.00_ </c:formatCode>
                <c:ptCount val="25"/>
                <c:pt idx="0">
                  <c:v>0</c:v>
                </c:pt>
                <c:pt idx="1">
                  <c:v>-9.7985464458383298E-2</c:v>
                </c:pt>
                <c:pt idx="2">
                  <c:v>-0.20484472673572007</c:v>
                </c:pt>
                <c:pt idx="3">
                  <c:v>1.5693954467930871</c:v>
                </c:pt>
                <c:pt idx="4">
                  <c:v>1.5451619564752272</c:v>
                </c:pt>
                <c:pt idx="5">
                  <c:v>1.8518747358954757</c:v>
                </c:pt>
                <c:pt idx="6">
                  <c:v>1.5699805191338845</c:v>
                </c:pt>
                <c:pt idx="7">
                  <c:v>2.5327415189272617</c:v>
                </c:pt>
                <c:pt idx="8">
                  <c:v>2.3484100871503211</c:v>
                </c:pt>
                <c:pt idx="9">
                  <c:v>1.9781291598559569</c:v>
                </c:pt>
                <c:pt idx="10">
                  <c:v>1.737423979002406</c:v>
                </c:pt>
                <c:pt idx="11">
                  <c:v>1.0122454946338788</c:v>
                </c:pt>
                <c:pt idx="12">
                  <c:v>0.98046667121747255</c:v>
                </c:pt>
                <c:pt idx="13">
                  <c:v>-0.83020607950579084</c:v>
                </c:pt>
                <c:pt idx="14">
                  <c:v>-1.3564112508846926</c:v>
                </c:pt>
                <c:pt idx="15">
                  <c:v>-1.0471100713758008</c:v>
                </c:pt>
                <c:pt idx="16">
                  <c:v>-1.7406191054518461</c:v>
                </c:pt>
                <c:pt idx="17">
                  <c:v>0.9803690821700517</c:v>
                </c:pt>
                <c:pt idx="18">
                  <c:v>-2.2110035513817961</c:v>
                </c:pt>
                <c:pt idx="19">
                  <c:v>-1.5635399429253516</c:v>
                </c:pt>
                <c:pt idx="20">
                  <c:v>-2.5677332477480608</c:v>
                </c:pt>
                <c:pt idx="21">
                  <c:v>-2.2824852061820389</c:v>
                </c:pt>
                <c:pt idx="22">
                  <c:v>-2.7737263486307673</c:v>
                </c:pt>
                <c:pt idx="23">
                  <c:v>-3.2249906400791395</c:v>
                </c:pt>
                <c:pt idx="24">
                  <c:v>-3.2190356693138966</c:v>
                </c:pt>
              </c:numCache>
            </c:numRef>
          </c:val>
          <c:smooth val="0"/>
        </c:ser>
        <c:ser>
          <c:idx val="4"/>
          <c:order val="4"/>
          <c:tx>
            <c:strRef>
              <c:f>Sheet1!$A$6</c:f>
              <c:strCache>
                <c:ptCount val="1"/>
                <c:pt idx="0">
                  <c:v>Y2016</c:v>
                </c:pt>
              </c:strCache>
            </c:strRef>
          </c:tx>
          <c:spPr>
            <a:ln>
              <a:solidFill>
                <a:srgbClr val="92D050"/>
              </a:solidFill>
            </a:ln>
          </c:spPr>
          <c:marker>
            <c:symbol val="circle"/>
            <c:size val="10"/>
            <c:spPr>
              <a:solidFill>
                <a:schemeClr val="bg1"/>
              </a:solidFill>
              <a:ln>
                <a:solidFill>
                  <a:srgbClr val="92D050"/>
                </a:solidFill>
              </a:ln>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Pt>
            <c:idx val="11"/>
            <c:marker>
              <c:symbol val="circle"/>
              <c:size val="7"/>
            </c:marker>
            <c:bubble3D val="0"/>
          </c:dPt>
          <c:dPt>
            <c:idx val="13"/>
            <c:marker>
              <c:symbol val="circle"/>
              <c:size val="7"/>
            </c:marker>
            <c:bubble3D val="0"/>
          </c:dPt>
          <c:dPt>
            <c:idx val="15"/>
            <c:marker>
              <c:symbol val="circle"/>
              <c:size val="7"/>
            </c:marker>
            <c:bubble3D val="0"/>
          </c:dPt>
          <c:dPt>
            <c:idx val="17"/>
            <c:marker>
              <c:symbol val="circle"/>
              <c:size val="7"/>
            </c:marker>
            <c:bubble3D val="0"/>
          </c:dPt>
          <c:dPt>
            <c:idx val="19"/>
            <c:marker>
              <c:symbol val="circle"/>
              <c:size val="7"/>
            </c:marker>
            <c:bubble3D val="0"/>
          </c:dPt>
          <c:dPt>
            <c:idx val="21"/>
            <c:marker>
              <c:symbol val="circle"/>
              <c:size val="7"/>
            </c:marker>
            <c:bubble3D val="0"/>
          </c:dPt>
          <c:dPt>
            <c:idx val="23"/>
            <c:marker>
              <c:symbol val="circle"/>
              <c:size val="7"/>
            </c:marker>
            <c:bubble3D val="0"/>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Sheet1!$B$6:$Z$6</c:f>
              <c:numCache>
                <c:formatCode>0.00_ </c:formatCode>
                <c:ptCount val="25"/>
                <c:pt idx="0">
                  <c:v>0</c:v>
                </c:pt>
                <c:pt idx="1">
                  <c:v>-9.8676985721657058</c:v>
                </c:pt>
                <c:pt idx="2">
                  <c:v>-9.8462670165823774</c:v>
                </c:pt>
                <c:pt idx="3">
                  <c:v>-8.5651413604840965</c:v>
                </c:pt>
                <c:pt idx="4">
                  <c:v>-7.274085970540467</c:v>
                </c:pt>
                <c:pt idx="5">
                  <c:v>-5.1665939996033643</c:v>
                </c:pt>
                <c:pt idx="6">
                  <c:v>-7.75909770851354</c:v>
                </c:pt>
                <c:pt idx="7">
                  <c:v>-8.3250184642989051</c:v>
                </c:pt>
                <c:pt idx="8">
                  <c:v>-8.6398199329125625</c:v>
                </c:pt>
                <c:pt idx="9">
                  <c:v>-8.8451932806083313</c:v>
                </c:pt>
                <c:pt idx="10">
                  <c:v>-9.3224770920104838</c:v>
                </c:pt>
                <c:pt idx="11">
                  <c:v>-9.6361759447919138</c:v>
                </c:pt>
                <c:pt idx="12">
                  <c:v>-10.108285059141476</c:v>
                </c:pt>
                <c:pt idx="13">
                  <c:v>-9.7100000000000009</c:v>
                </c:pt>
                <c:pt idx="14">
                  <c:v>-9.7987195397467701</c:v>
                </c:pt>
                <c:pt idx="15">
                  <c:v>-10.877547035233871</c:v>
                </c:pt>
                <c:pt idx="16">
                  <c:v>-11.029561240730079</c:v>
                </c:pt>
                <c:pt idx="17">
                  <c:v>-11.896210052333045</c:v>
                </c:pt>
                <c:pt idx="18">
                  <c:v>-12.107387767722477</c:v>
                </c:pt>
                <c:pt idx="19">
                  <c:v>-11.926353977486226</c:v>
                </c:pt>
                <c:pt idx="20">
                  <c:v>-10.87130423315854</c:v>
                </c:pt>
                <c:pt idx="21">
                  <c:v>-9.3583505122329829</c:v>
                </c:pt>
                <c:pt idx="22">
                  <c:v>-9.726091875700293</c:v>
                </c:pt>
                <c:pt idx="23">
                  <c:v>-9.0937781151314674</c:v>
                </c:pt>
                <c:pt idx="24">
                  <c:v>-8.8902285009992639</c:v>
                </c:pt>
              </c:numCache>
            </c:numRef>
          </c:val>
          <c:smooth val="0"/>
        </c:ser>
        <c:ser>
          <c:idx val="5"/>
          <c:order val="5"/>
          <c:tx>
            <c:strRef>
              <c:f>Sheet1!$A$7</c:f>
              <c:strCache>
                <c:ptCount val="1"/>
                <c:pt idx="0">
                  <c:v>Y2017</c:v>
                </c:pt>
              </c:strCache>
            </c:strRef>
          </c:tx>
          <c:spPr>
            <a:ln w="31750">
              <a:solidFill>
                <a:srgbClr val="FF9933"/>
              </a:solidFill>
            </a:ln>
          </c:spPr>
          <c:marker>
            <c:symbol val="circle"/>
            <c:size val="10"/>
            <c:spPr>
              <a:solidFill>
                <a:schemeClr val="bg1"/>
              </a:solidFill>
              <a:ln>
                <a:solidFill>
                  <a:srgbClr val="FF9933"/>
                </a:solidFill>
              </a:ln>
            </c:spPr>
          </c:marker>
          <c:dPt>
            <c:idx val="1"/>
            <c:marker>
              <c:symbol val="circle"/>
              <c:size val="7"/>
            </c:marker>
            <c:bubble3D val="0"/>
          </c:dPt>
          <c:dPt>
            <c:idx val="3"/>
            <c:marker>
              <c:symbol val="circle"/>
              <c:size val="7"/>
            </c:marker>
            <c:bubble3D val="0"/>
          </c:dPt>
          <c:dPt>
            <c:idx val="5"/>
            <c:marker>
              <c:symbol val="circle"/>
              <c:size val="7"/>
            </c:marker>
            <c:bubble3D val="0"/>
          </c:dPt>
          <c:dLbls>
            <c:dLbl>
              <c:idx val="1"/>
              <c:delete val="1"/>
              <c:extLst>
                <c:ext xmlns:c15="http://schemas.microsoft.com/office/drawing/2012/chart" uri="{CE6537A1-D6FC-4f65-9D91-7224C49458BB}"/>
              </c:extLst>
            </c:dLbl>
            <c:dLbl>
              <c:idx val="3"/>
              <c:delete val="1"/>
              <c:extLst>
                <c:ext xmlns:c15="http://schemas.microsoft.com/office/drawing/2012/chart" uri="{CE6537A1-D6FC-4f65-9D91-7224C49458BB}"/>
              </c:extLst>
            </c:dLbl>
            <c:dLbl>
              <c:idx val="5"/>
              <c:delete val="1"/>
              <c:extLst>
                <c:ext xmlns:c15="http://schemas.microsoft.com/office/drawing/2012/chart" uri="{CE6537A1-D6FC-4f65-9D91-7224C49458BB}"/>
              </c:extLst>
            </c:dLbl>
            <c:spPr>
              <a:noFill/>
              <a:ln>
                <a:noFill/>
              </a:ln>
              <a:effectLst/>
            </c:spPr>
            <c:dLblPos val="t"/>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Sheet1!$B$7:$Z$7</c:f>
              <c:numCache>
                <c:formatCode>0.00_ </c:formatCode>
                <c:ptCount val="25"/>
                <c:pt idx="0">
                  <c:v>0</c:v>
                </c:pt>
                <c:pt idx="1">
                  <c:v>2.62</c:v>
                </c:pt>
                <c:pt idx="2">
                  <c:v>2.52</c:v>
                </c:pt>
                <c:pt idx="3">
                  <c:v>6.47</c:v>
                </c:pt>
                <c:pt idx="4">
                  <c:v>6.22</c:v>
                </c:pt>
                <c:pt idx="5">
                  <c:v>6.65</c:v>
                </c:pt>
                <c:pt idx="6">
                  <c:v>6.48</c:v>
                </c:pt>
              </c:numCache>
            </c:numRef>
          </c:val>
          <c:smooth val="0"/>
        </c:ser>
        <c:dLbls>
          <c:showLegendKey val="0"/>
          <c:showVal val="0"/>
          <c:showCatName val="0"/>
          <c:showSerName val="0"/>
          <c:showPercent val="0"/>
          <c:showBubbleSize val="0"/>
        </c:dLbls>
        <c:marker val="1"/>
        <c:smooth val="0"/>
        <c:axId val="802156736"/>
        <c:axId val="802157912"/>
      </c:lineChart>
      <c:catAx>
        <c:axId val="802156736"/>
        <c:scaling>
          <c:orientation val="minMax"/>
        </c:scaling>
        <c:delete val="0"/>
        <c:axPos val="b"/>
        <c:majorGridlines>
          <c:spPr>
            <a:ln>
              <a:solidFill>
                <a:schemeClr val="bg1">
                  <a:lumMod val="95000"/>
                </a:schemeClr>
              </a:solidFill>
            </a:ln>
          </c:spPr>
        </c:majorGridlines>
        <c:numFmt formatCode="@" sourceLinked="0"/>
        <c:majorTickMark val="none"/>
        <c:minorTickMark val="none"/>
        <c:tickLblPos val="low"/>
        <c:spPr>
          <a:ln w="25427">
            <a:solidFill>
              <a:srgbClr val="808080"/>
            </a:solidFill>
            <a:prstDash val="solid"/>
          </a:ln>
        </c:spPr>
        <c:txPr>
          <a:bodyPr rot="0" vert="horz"/>
          <a:lstStyle/>
          <a:p>
            <a:pPr>
              <a:defRPr b="0"/>
            </a:pPr>
            <a:endParaRPr lang="zh-CN"/>
          </a:p>
        </c:txPr>
        <c:crossAx val="802157912"/>
        <c:crosses val="autoZero"/>
        <c:auto val="1"/>
        <c:lblAlgn val="ctr"/>
        <c:lblOffset val="100"/>
        <c:tickLblSkip val="1"/>
        <c:tickMarkSkip val="1"/>
        <c:noMultiLvlLbl val="0"/>
      </c:catAx>
      <c:valAx>
        <c:axId val="802157912"/>
        <c:scaling>
          <c:orientation val="minMax"/>
          <c:max val="18"/>
          <c:min val="-18"/>
        </c:scaling>
        <c:delete val="0"/>
        <c:axPos val="l"/>
        <c:majorGridlines>
          <c:spPr>
            <a:ln w="13102">
              <a:solidFill>
                <a:schemeClr val="bg1">
                  <a:lumMod val="95000"/>
                </a:schemeClr>
              </a:solidFill>
              <a:prstDash val="solid"/>
            </a:ln>
          </c:spPr>
        </c:majorGridlines>
        <c:numFmt formatCode="0.0_ " sourceLinked="0"/>
        <c:majorTickMark val="none"/>
        <c:minorTickMark val="none"/>
        <c:tickLblPos val="low"/>
        <c:spPr>
          <a:noFill/>
          <a:ln w="39304">
            <a:noFill/>
            <a:prstDash val="solid"/>
          </a:ln>
        </c:spPr>
        <c:txPr>
          <a:bodyPr rot="0" vert="horz"/>
          <a:lstStyle/>
          <a:p>
            <a:pPr>
              <a:defRPr/>
            </a:pPr>
            <a:endParaRPr lang="zh-CN"/>
          </a:p>
        </c:txPr>
        <c:crossAx val="802156736"/>
        <c:crosses val="autoZero"/>
        <c:crossBetween val="between"/>
        <c:majorUnit val="6"/>
      </c:valAx>
      <c:spPr>
        <a:noFill/>
        <a:ln w="25409">
          <a:noFill/>
        </a:ln>
      </c:spPr>
    </c:plotArea>
    <c:legend>
      <c:legendPos val="t"/>
      <c:layout>
        <c:manualLayout>
          <c:xMode val="edge"/>
          <c:yMode val="edge"/>
          <c:x val="4.1845509266539245E-2"/>
          <c:y val="7.0523428216034911E-2"/>
          <c:w val="0.35944932554275766"/>
          <c:h val="6.5435121222554168E-2"/>
        </c:manualLayout>
      </c:layout>
      <c:overlay val="0"/>
    </c:legend>
    <c:plotVisOnly val="1"/>
    <c:dispBlanksAs val="gap"/>
    <c:showDLblsOverMax val="0"/>
  </c:chart>
  <c:spPr>
    <a:noFill/>
    <a:ln>
      <a:noFill/>
    </a:ln>
  </c:spPr>
  <c:txPr>
    <a:bodyPr/>
    <a:lstStyle/>
    <a:p>
      <a:pPr>
        <a:defRPr sz="800" b="1" i="0" u="none" strike="noStrike" baseline="0">
          <a:solidFill>
            <a:schemeClr val="tx1"/>
          </a:solidFill>
          <a:latin typeface="+mn-lt"/>
          <a:ea typeface="华文细黑" pitchFamily="2" charset="-122"/>
          <a:cs typeface="宋体"/>
        </a:defRPr>
      </a:pPr>
      <a:endParaRPr lang="zh-CN"/>
    </a:p>
  </c:txPr>
  <c:externalData r:id="rId1">
    <c:autoUpdate val="0"/>
  </c:externalData>
  <c:userShapes r:id="rId2"/>
</c:chartSpace>
</file>

<file path=ppt/charts/chart3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4.9193874387749033E-2"/>
          <c:y val="7.2735614886552544E-2"/>
          <c:w val="0.94698277704175349"/>
          <c:h val="0.79932316971011119"/>
        </c:manualLayout>
      </c:layout>
      <c:lineChart>
        <c:grouping val="standard"/>
        <c:varyColors val="0"/>
        <c:ser>
          <c:idx val="1"/>
          <c:order val="0"/>
          <c:tx>
            <c:strRef>
              <c:f>Sheet1!$A$2</c:f>
              <c:strCache>
                <c:ptCount val="1"/>
                <c:pt idx="0">
                  <c:v>Y2013</c:v>
                </c:pt>
              </c:strCache>
            </c:strRef>
          </c:tx>
          <c:spPr>
            <a:ln w="31772" cmpd="sng">
              <a:solidFill>
                <a:srgbClr val="BFBFBF"/>
              </a:solidFill>
            </a:ln>
            <a:effectLst/>
          </c:spPr>
          <c:marker>
            <c:symbol val="circle"/>
            <c:size val="10"/>
            <c:spPr>
              <a:solidFill>
                <a:schemeClr val="bg1"/>
              </a:solidFill>
              <a:ln w="9525">
                <a:solidFill>
                  <a:srgbClr val="BFBFBF"/>
                </a:solidFill>
              </a:ln>
              <a:effectLst/>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Pt>
            <c:idx val="11"/>
            <c:marker>
              <c:symbol val="circle"/>
              <c:size val="7"/>
            </c:marker>
            <c:bubble3D val="0"/>
          </c:dPt>
          <c:dPt>
            <c:idx val="13"/>
            <c:marker>
              <c:symbol val="circle"/>
              <c:size val="7"/>
            </c:marker>
            <c:bubble3D val="0"/>
          </c:dPt>
          <c:dPt>
            <c:idx val="15"/>
            <c:marker>
              <c:symbol val="circle"/>
              <c:size val="7"/>
            </c:marker>
            <c:bubble3D val="0"/>
          </c:dPt>
          <c:dPt>
            <c:idx val="17"/>
            <c:marker>
              <c:symbol val="circle"/>
              <c:size val="7"/>
            </c:marker>
            <c:bubble3D val="0"/>
          </c:dPt>
          <c:dPt>
            <c:idx val="19"/>
            <c:marker>
              <c:symbol val="circle"/>
              <c:size val="7"/>
            </c:marker>
            <c:bubble3D val="0"/>
          </c:dPt>
          <c:dPt>
            <c:idx val="21"/>
            <c:marker>
              <c:symbol val="circle"/>
              <c:size val="7"/>
            </c:marker>
            <c:bubble3D val="0"/>
          </c:dPt>
          <c:dPt>
            <c:idx val="23"/>
            <c:marker>
              <c:symbol val="circle"/>
              <c:size val="7"/>
            </c:marker>
            <c:bubble3D val="0"/>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Sheet1!$B$2:$Z$2</c:f>
            </c:numRef>
          </c:val>
          <c:smooth val="0"/>
        </c:ser>
        <c:ser>
          <c:idx val="2"/>
          <c:order val="1"/>
          <c:tx>
            <c:strRef>
              <c:f>Sheet1!$A$3</c:f>
              <c:strCache>
                <c:ptCount val="1"/>
                <c:pt idx="0">
                  <c:v>Y2014</c:v>
                </c:pt>
              </c:strCache>
            </c:strRef>
          </c:tx>
          <c:spPr>
            <a:ln w="19050">
              <a:solidFill>
                <a:srgbClr val="BFBFBF"/>
              </a:solidFill>
            </a:ln>
          </c:spPr>
          <c:marker>
            <c:symbol val="circle"/>
            <c:size val="10"/>
            <c:spPr>
              <a:solidFill>
                <a:schemeClr val="bg1"/>
              </a:solidFill>
              <a:ln w="9525">
                <a:solidFill>
                  <a:srgbClr val="BFBFBF"/>
                </a:solidFill>
              </a:ln>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Pt>
            <c:idx val="11"/>
            <c:marker>
              <c:symbol val="circle"/>
              <c:size val="7"/>
            </c:marker>
            <c:bubble3D val="0"/>
          </c:dPt>
          <c:dPt>
            <c:idx val="13"/>
            <c:marker>
              <c:symbol val="circle"/>
              <c:size val="7"/>
            </c:marker>
            <c:bubble3D val="0"/>
          </c:dPt>
          <c:dPt>
            <c:idx val="15"/>
            <c:marker>
              <c:symbol val="circle"/>
              <c:size val="7"/>
            </c:marker>
            <c:bubble3D val="0"/>
          </c:dPt>
          <c:dPt>
            <c:idx val="17"/>
            <c:marker>
              <c:symbol val="circle"/>
              <c:size val="7"/>
            </c:marker>
            <c:bubble3D val="0"/>
          </c:dPt>
          <c:dPt>
            <c:idx val="19"/>
            <c:marker>
              <c:symbol val="circle"/>
              <c:size val="7"/>
            </c:marker>
            <c:bubble3D val="0"/>
          </c:dPt>
          <c:dPt>
            <c:idx val="21"/>
            <c:marker>
              <c:symbol val="circle"/>
              <c:size val="7"/>
            </c:marker>
            <c:bubble3D val="0"/>
          </c:dPt>
          <c:dPt>
            <c:idx val="23"/>
            <c:marker>
              <c:symbol val="circle"/>
              <c:size val="7"/>
            </c:marker>
            <c:bubble3D val="0"/>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Sheet1!$B$3:$Z$3</c:f>
              <c:numCache>
                <c:formatCode>0.00_ </c:formatCode>
                <c:ptCount val="25"/>
                <c:pt idx="0">
                  <c:v>0</c:v>
                </c:pt>
                <c:pt idx="1">
                  <c:v>3.4570257920617622</c:v>
                </c:pt>
                <c:pt idx="2">
                  <c:v>3.2174502101720321</c:v>
                </c:pt>
                <c:pt idx="3">
                  <c:v>2.9095126289149733</c:v>
                </c:pt>
                <c:pt idx="4">
                  <c:v>3.6317263159552589</c:v>
                </c:pt>
                <c:pt idx="5">
                  <c:v>2.9908542043104762</c:v>
                </c:pt>
                <c:pt idx="6">
                  <c:v>2.5605214088393233</c:v>
                </c:pt>
                <c:pt idx="7">
                  <c:v>3.2330600970732233</c:v>
                </c:pt>
                <c:pt idx="8">
                  <c:v>2.9697163674838802</c:v>
                </c:pt>
                <c:pt idx="9">
                  <c:v>2.8515237445107715</c:v>
                </c:pt>
                <c:pt idx="10">
                  <c:v>2.2250070945653353</c:v>
                </c:pt>
                <c:pt idx="11">
                  <c:v>1.9023777413689855</c:v>
                </c:pt>
                <c:pt idx="12">
                  <c:v>1.6648225758185693</c:v>
                </c:pt>
                <c:pt idx="13">
                  <c:v>1.376223452097127</c:v>
                </c:pt>
                <c:pt idx="14">
                  <c:v>1.2436887418073452</c:v>
                </c:pt>
                <c:pt idx="15">
                  <c:v>0.77859315000272589</c:v>
                </c:pt>
                <c:pt idx="16">
                  <c:v>0.33063141645696609</c:v>
                </c:pt>
                <c:pt idx="17">
                  <c:v>0.24229033827042049</c:v>
                </c:pt>
                <c:pt idx="18">
                  <c:v>-0.23144629678672232</c:v>
                </c:pt>
                <c:pt idx="19">
                  <c:v>-0.63963942222332448</c:v>
                </c:pt>
                <c:pt idx="20">
                  <c:v>-1.4555828355779636</c:v>
                </c:pt>
                <c:pt idx="21">
                  <c:v>-2.0282781235396832</c:v>
                </c:pt>
                <c:pt idx="22">
                  <c:v>-2.2847806497729324</c:v>
                </c:pt>
                <c:pt idx="23">
                  <c:v>-2.5542375813647484</c:v>
                </c:pt>
                <c:pt idx="24">
                  <c:v>-2.6670193203276358</c:v>
                </c:pt>
              </c:numCache>
            </c:numRef>
          </c:val>
          <c:smooth val="0"/>
        </c:ser>
        <c:ser>
          <c:idx val="3"/>
          <c:order val="2"/>
          <c:tx>
            <c:strRef>
              <c:f>Sheet1!$A$4</c:f>
              <c:strCache>
                <c:ptCount val="1"/>
                <c:pt idx="0">
                  <c:v>Y2015</c:v>
                </c:pt>
              </c:strCache>
            </c:strRef>
          </c:tx>
          <c:spPr>
            <a:ln>
              <a:solidFill>
                <a:srgbClr val="00A4DE"/>
              </a:solidFill>
            </a:ln>
          </c:spPr>
          <c:marker>
            <c:symbol val="circle"/>
            <c:size val="10"/>
            <c:spPr>
              <a:solidFill>
                <a:schemeClr val="bg1"/>
              </a:solidFill>
              <a:ln>
                <a:solidFill>
                  <a:srgbClr val="00A4DE"/>
                </a:solidFill>
              </a:ln>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Pt>
            <c:idx val="11"/>
            <c:marker>
              <c:symbol val="circle"/>
              <c:size val="7"/>
            </c:marker>
            <c:bubble3D val="0"/>
          </c:dPt>
          <c:dPt>
            <c:idx val="13"/>
            <c:marker>
              <c:symbol val="circle"/>
              <c:size val="7"/>
            </c:marker>
            <c:bubble3D val="0"/>
          </c:dPt>
          <c:dPt>
            <c:idx val="15"/>
            <c:marker>
              <c:symbol val="circle"/>
              <c:size val="7"/>
            </c:marker>
            <c:bubble3D val="0"/>
          </c:dPt>
          <c:dPt>
            <c:idx val="17"/>
            <c:marker>
              <c:symbol val="circle"/>
              <c:size val="7"/>
            </c:marker>
            <c:bubble3D val="0"/>
          </c:dPt>
          <c:dPt>
            <c:idx val="19"/>
            <c:marker>
              <c:symbol val="circle"/>
              <c:size val="7"/>
            </c:marker>
            <c:bubble3D val="0"/>
          </c:dPt>
          <c:dPt>
            <c:idx val="21"/>
            <c:marker>
              <c:symbol val="circle"/>
              <c:size val="7"/>
            </c:marker>
            <c:bubble3D val="0"/>
          </c:dPt>
          <c:dPt>
            <c:idx val="23"/>
            <c:marker>
              <c:symbol val="circle"/>
              <c:size val="7"/>
            </c:marker>
            <c:bubble3D val="0"/>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Sheet1!$B$4:$Z$4</c:f>
              <c:numCache>
                <c:formatCode>0.00_ </c:formatCode>
                <c:ptCount val="25"/>
                <c:pt idx="0">
                  <c:v>0</c:v>
                </c:pt>
                <c:pt idx="1">
                  <c:v>1.1227192996746211</c:v>
                </c:pt>
                <c:pt idx="2">
                  <c:v>1.2967541442477521</c:v>
                </c:pt>
                <c:pt idx="3">
                  <c:v>0.48736232486335485</c:v>
                </c:pt>
                <c:pt idx="4">
                  <c:v>0.46312883454549247</c:v>
                </c:pt>
                <c:pt idx="5">
                  <c:v>0.62002246411085571</c:v>
                </c:pt>
                <c:pt idx="6">
                  <c:v>0.33812824734926228</c:v>
                </c:pt>
                <c:pt idx="7">
                  <c:v>0.38861375147144994</c:v>
                </c:pt>
                <c:pt idx="8">
                  <c:v>0.2042823196945176</c:v>
                </c:pt>
                <c:pt idx="9">
                  <c:v>0.26088029636465621</c:v>
                </c:pt>
                <c:pt idx="10">
                  <c:v>2.0175115511126541E-2</c:v>
                </c:pt>
                <c:pt idx="11">
                  <c:v>-0.252487032827166</c:v>
                </c:pt>
                <c:pt idx="12">
                  <c:v>-0.28426585624355527</c:v>
                </c:pt>
                <c:pt idx="13">
                  <c:v>-1.4324035013962968</c:v>
                </c:pt>
                <c:pt idx="14">
                  <c:v>-1.1020100817133358</c:v>
                </c:pt>
                <c:pt idx="15">
                  <c:v>-0.91502400344660673</c:v>
                </c:pt>
                <c:pt idx="16">
                  <c:v>-1.710036678953224</c:v>
                </c:pt>
                <c:pt idx="17">
                  <c:v>-2.2369318561065064</c:v>
                </c:pt>
                <c:pt idx="18">
                  <c:v>-2.1563847674126393</c:v>
                </c:pt>
                <c:pt idx="19">
                  <c:v>-1.6396769008686647</c:v>
                </c:pt>
                <c:pt idx="20">
                  <c:v>-2.4999112856712307</c:v>
                </c:pt>
                <c:pt idx="21">
                  <c:v>-2.8527247865838046</c:v>
                </c:pt>
                <c:pt idx="22">
                  <c:v>-2.9064743390511389</c:v>
                </c:pt>
                <c:pt idx="23">
                  <c:v>-2.9135747956563294</c:v>
                </c:pt>
                <c:pt idx="24">
                  <c:v>-2.9541890071832744</c:v>
                </c:pt>
              </c:numCache>
            </c:numRef>
          </c:val>
          <c:smooth val="0"/>
        </c:ser>
        <c:ser>
          <c:idx val="4"/>
          <c:order val="3"/>
          <c:tx>
            <c:strRef>
              <c:f>Sheet1!$A$5</c:f>
              <c:strCache>
                <c:ptCount val="1"/>
                <c:pt idx="0">
                  <c:v>Y2016</c:v>
                </c:pt>
              </c:strCache>
            </c:strRef>
          </c:tx>
          <c:spPr>
            <a:ln>
              <a:solidFill>
                <a:srgbClr val="92D050"/>
              </a:solidFill>
            </a:ln>
          </c:spPr>
          <c:marker>
            <c:symbol val="circle"/>
            <c:size val="10"/>
            <c:spPr>
              <a:solidFill>
                <a:schemeClr val="bg1"/>
              </a:solidFill>
              <a:ln>
                <a:solidFill>
                  <a:srgbClr val="92D050"/>
                </a:solidFill>
              </a:ln>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Pt>
            <c:idx val="11"/>
            <c:marker>
              <c:symbol val="circle"/>
              <c:size val="7"/>
            </c:marker>
            <c:bubble3D val="0"/>
          </c:dPt>
          <c:dPt>
            <c:idx val="13"/>
            <c:marker>
              <c:symbol val="circle"/>
              <c:size val="7"/>
            </c:marker>
            <c:bubble3D val="0"/>
          </c:dPt>
          <c:dPt>
            <c:idx val="15"/>
            <c:marker>
              <c:symbol val="circle"/>
              <c:size val="7"/>
            </c:marker>
            <c:bubble3D val="0"/>
          </c:dPt>
          <c:dPt>
            <c:idx val="17"/>
            <c:marker>
              <c:symbol val="circle"/>
              <c:size val="7"/>
            </c:marker>
            <c:bubble3D val="0"/>
          </c:dPt>
          <c:dPt>
            <c:idx val="19"/>
            <c:marker>
              <c:symbol val="circle"/>
              <c:size val="7"/>
            </c:marker>
            <c:bubble3D val="0"/>
          </c:dPt>
          <c:dPt>
            <c:idx val="21"/>
            <c:marker>
              <c:symbol val="circle"/>
              <c:size val="7"/>
            </c:marker>
            <c:bubble3D val="0"/>
          </c:dPt>
          <c:dPt>
            <c:idx val="23"/>
            <c:marker>
              <c:symbol val="circle"/>
              <c:size val="7"/>
            </c:marker>
            <c:bubble3D val="0"/>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Sheet1!$B$5:$Z$5</c:f>
              <c:numCache>
                <c:formatCode>0.00_ </c:formatCode>
                <c:ptCount val="25"/>
                <c:pt idx="0">
                  <c:v>0</c:v>
                </c:pt>
                <c:pt idx="1">
                  <c:v>-1.2690539859201181E-2</c:v>
                </c:pt>
                <c:pt idx="2">
                  <c:v>0.16910172297320231</c:v>
                </c:pt>
                <c:pt idx="3">
                  <c:v>-0.15126375124001287</c:v>
                </c:pt>
                <c:pt idx="4">
                  <c:v>-0.39098349635788598</c:v>
                </c:pt>
                <c:pt idx="5">
                  <c:v>-1.703346567134022</c:v>
                </c:pt>
                <c:pt idx="6">
                  <c:v>-1.6850786796911026</c:v>
                </c:pt>
                <c:pt idx="7">
                  <c:v>-0.70849011312371624</c:v>
                </c:pt>
                <c:pt idx="8">
                  <c:v>-1.023291581737364</c:v>
                </c:pt>
                <c:pt idx="9">
                  <c:v>-1.4501690406324035</c:v>
                </c:pt>
                <c:pt idx="10">
                  <c:v>-1.9309720086311088</c:v>
                </c:pt>
                <c:pt idx="11">
                  <c:v>-2.2388936805076503</c:v>
                </c:pt>
                <c:pt idx="12">
                  <c:v>-2.4589619034688988</c:v>
                </c:pt>
                <c:pt idx="13">
                  <c:v>-3.13</c:v>
                </c:pt>
                <c:pt idx="14">
                  <c:v>-3.2157397088200561</c:v>
                </c:pt>
                <c:pt idx="15">
                  <c:v>-2.921301733274575</c:v>
                </c:pt>
                <c:pt idx="16">
                  <c:v>-3.0188158887914338</c:v>
                </c:pt>
                <c:pt idx="17">
                  <c:v>-2.1216985643471715</c:v>
                </c:pt>
                <c:pt idx="18">
                  <c:v>-2.3328762797366149</c:v>
                </c:pt>
                <c:pt idx="19">
                  <c:v>-2.1265049987530937</c:v>
                </c:pt>
                <c:pt idx="20">
                  <c:v>-1.5773604468067477</c:v>
                </c:pt>
                <c:pt idx="21">
                  <c:v>-0.72623983165717765</c:v>
                </c:pt>
                <c:pt idx="22">
                  <c:v>-1.3251314908501863</c:v>
                </c:pt>
                <c:pt idx="23">
                  <c:v>-0.59270008053760481</c:v>
                </c:pt>
                <c:pt idx="24">
                  <c:v>-0.64210306259607242</c:v>
                </c:pt>
              </c:numCache>
            </c:numRef>
          </c:val>
          <c:smooth val="0"/>
        </c:ser>
        <c:ser>
          <c:idx val="0"/>
          <c:order val="4"/>
          <c:tx>
            <c:strRef>
              <c:f>Sheet1!$A$6</c:f>
              <c:strCache>
                <c:ptCount val="1"/>
                <c:pt idx="0">
                  <c:v>Y2017</c:v>
                </c:pt>
              </c:strCache>
            </c:strRef>
          </c:tx>
          <c:spPr>
            <a:ln w="31750">
              <a:solidFill>
                <a:srgbClr val="FF9933"/>
              </a:solidFill>
            </a:ln>
          </c:spPr>
          <c:marker>
            <c:symbol val="circle"/>
            <c:size val="10"/>
            <c:spPr>
              <a:solidFill>
                <a:schemeClr val="bg1"/>
              </a:solidFill>
              <a:ln>
                <a:solidFill>
                  <a:srgbClr val="FF9933"/>
                </a:solidFill>
              </a:ln>
            </c:spPr>
          </c:marker>
          <c:dPt>
            <c:idx val="1"/>
            <c:marker>
              <c:symbol val="circle"/>
              <c:size val="7"/>
            </c:marker>
            <c:bubble3D val="0"/>
          </c:dPt>
          <c:dPt>
            <c:idx val="3"/>
            <c:marker>
              <c:symbol val="circle"/>
              <c:size val="7"/>
            </c:marker>
            <c:bubble3D val="0"/>
          </c:dPt>
          <c:dPt>
            <c:idx val="5"/>
            <c:marker>
              <c:symbol val="circle"/>
              <c:size val="7"/>
            </c:marker>
            <c:bubble3D val="0"/>
          </c:dPt>
          <c:dLbls>
            <c:dLbl>
              <c:idx val="1"/>
              <c:delete val="1"/>
              <c:extLst>
                <c:ext xmlns:c15="http://schemas.microsoft.com/office/drawing/2012/chart" uri="{CE6537A1-D6FC-4f65-9D91-7224C49458BB}"/>
              </c:extLst>
            </c:dLbl>
            <c:dLbl>
              <c:idx val="3"/>
              <c:delete val="1"/>
              <c:extLst>
                <c:ext xmlns:c15="http://schemas.microsoft.com/office/drawing/2012/chart" uri="{CE6537A1-D6FC-4f65-9D91-7224C49458BB}"/>
              </c:extLst>
            </c:dLbl>
            <c:dLbl>
              <c:idx val="4"/>
              <c:layout>
                <c:manualLayout>
                  <c:x val="-2.6673382490965288E-2"/>
                  <c:y val="-0.1103316165375926"/>
                </c:manualLayout>
              </c:layout>
              <c:dLblPos val="r"/>
              <c:showLegendKey val="0"/>
              <c:showVal val="1"/>
              <c:showCatName val="0"/>
              <c:showSerName val="0"/>
              <c:showPercent val="0"/>
              <c:showBubbleSize val="0"/>
              <c:extLst>
                <c:ext xmlns:c15="http://schemas.microsoft.com/office/drawing/2012/chart" uri="{CE6537A1-D6FC-4f65-9D91-7224C49458BB}"/>
              </c:extLst>
            </c:dLbl>
            <c:dLbl>
              <c:idx val="5"/>
              <c:delete val="1"/>
              <c:extLst>
                <c:ext xmlns:c15="http://schemas.microsoft.com/office/drawing/2012/chart" uri="{CE6537A1-D6FC-4f65-9D91-7224C49458BB}"/>
              </c:extLst>
            </c:dLbl>
            <c:spPr>
              <a:noFill/>
              <a:ln>
                <a:noFill/>
              </a:ln>
              <a:effectLst/>
            </c:spPr>
            <c:dLblPos val="t"/>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Sheet1!$B$6:$Z$6</c:f>
              <c:numCache>
                <c:formatCode>0.00_ </c:formatCode>
                <c:ptCount val="25"/>
                <c:pt idx="0">
                  <c:v>0</c:v>
                </c:pt>
                <c:pt idx="1">
                  <c:v>2.27</c:v>
                </c:pt>
                <c:pt idx="2">
                  <c:v>2.2799999999999998</c:v>
                </c:pt>
                <c:pt idx="3">
                  <c:v>2.38</c:v>
                </c:pt>
                <c:pt idx="4">
                  <c:v>2.13</c:v>
                </c:pt>
                <c:pt idx="5">
                  <c:v>0.04</c:v>
                </c:pt>
                <c:pt idx="6">
                  <c:v>-0.13</c:v>
                </c:pt>
              </c:numCache>
            </c:numRef>
          </c:val>
          <c:smooth val="0"/>
        </c:ser>
        <c:dLbls>
          <c:showLegendKey val="0"/>
          <c:showVal val="0"/>
          <c:showCatName val="0"/>
          <c:showSerName val="0"/>
          <c:showPercent val="0"/>
          <c:showBubbleSize val="0"/>
        </c:dLbls>
        <c:marker val="1"/>
        <c:smooth val="0"/>
        <c:axId val="802152032"/>
        <c:axId val="802160264"/>
      </c:lineChart>
      <c:catAx>
        <c:axId val="802152032"/>
        <c:scaling>
          <c:orientation val="minMax"/>
        </c:scaling>
        <c:delete val="0"/>
        <c:axPos val="b"/>
        <c:majorGridlines>
          <c:spPr>
            <a:ln>
              <a:solidFill>
                <a:schemeClr val="bg1">
                  <a:lumMod val="95000"/>
                </a:schemeClr>
              </a:solidFill>
            </a:ln>
          </c:spPr>
        </c:majorGridlines>
        <c:numFmt formatCode="@" sourceLinked="0"/>
        <c:majorTickMark val="none"/>
        <c:minorTickMark val="none"/>
        <c:tickLblPos val="low"/>
        <c:spPr>
          <a:ln w="25418">
            <a:solidFill>
              <a:srgbClr val="808080"/>
            </a:solidFill>
            <a:prstDash val="solid"/>
          </a:ln>
        </c:spPr>
        <c:txPr>
          <a:bodyPr rot="0" vert="horz"/>
          <a:lstStyle/>
          <a:p>
            <a:pPr>
              <a:defRPr b="0"/>
            </a:pPr>
            <a:endParaRPr lang="zh-CN"/>
          </a:p>
        </c:txPr>
        <c:crossAx val="802160264"/>
        <c:crosses val="autoZero"/>
        <c:auto val="1"/>
        <c:lblAlgn val="ctr"/>
        <c:lblOffset val="100"/>
        <c:tickLblSkip val="1"/>
        <c:tickMarkSkip val="1"/>
        <c:noMultiLvlLbl val="0"/>
      </c:catAx>
      <c:valAx>
        <c:axId val="802160264"/>
        <c:scaling>
          <c:orientation val="minMax"/>
          <c:max val="10"/>
          <c:min val="-9"/>
        </c:scaling>
        <c:delete val="0"/>
        <c:axPos val="l"/>
        <c:majorGridlines>
          <c:spPr>
            <a:ln w="13097">
              <a:solidFill>
                <a:schemeClr val="bg1">
                  <a:lumMod val="95000"/>
                </a:schemeClr>
              </a:solidFill>
              <a:prstDash val="solid"/>
            </a:ln>
          </c:spPr>
        </c:majorGridlines>
        <c:numFmt formatCode="0.0_ " sourceLinked="0"/>
        <c:majorTickMark val="none"/>
        <c:minorTickMark val="none"/>
        <c:tickLblPos val="low"/>
        <c:spPr>
          <a:noFill/>
          <a:ln w="39290">
            <a:noFill/>
            <a:prstDash val="solid"/>
          </a:ln>
        </c:spPr>
        <c:txPr>
          <a:bodyPr rot="0" vert="horz"/>
          <a:lstStyle/>
          <a:p>
            <a:pPr>
              <a:defRPr/>
            </a:pPr>
            <a:endParaRPr lang="zh-CN"/>
          </a:p>
        </c:txPr>
        <c:crossAx val="802152032"/>
        <c:crosses val="autoZero"/>
        <c:crossBetween val="between"/>
        <c:majorUnit val="3"/>
      </c:valAx>
      <c:spPr>
        <a:noFill/>
        <a:ln w="25400">
          <a:noFill/>
        </a:ln>
      </c:spPr>
    </c:plotArea>
    <c:legend>
      <c:legendPos val="t"/>
      <c:layout>
        <c:manualLayout>
          <c:xMode val="edge"/>
          <c:yMode val="edge"/>
          <c:x val="4.5050570106925314E-2"/>
          <c:y val="7.4966016582731498E-2"/>
          <c:w val="0.35948075968884013"/>
          <c:h val="6.5263045668797454E-2"/>
        </c:manualLayout>
      </c:layout>
      <c:overlay val="0"/>
    </c:legend>
    <c:plotVisOnly val="1"/>
    <c:dispBlanksAs val="gap"/>
    <c:showDLblsOverMax val="0"/>
  </c:chart>
  <c:spPr>
    <a:noFill/>
    <a:ln>
      <a:noFill/>
    </a:ln>
  </c:spPr>
  <c:txPr>
    <a:bodyPr/>
    <a:lstStyle/>
    <a:p>
      <a:pPr>
        <a:defRPr sz="800" b="1" i="0" u="none" strike="noStrike" baseline="0">
          <a:solidFill>
            <a:schemeClr val="tx1"/>
          </a:solidFill>
          <a:latin typeface="+mn-lt"/>
          <a:ea typeface="华文细黑" pitchFamily="2" charset="-122"/>
          <a:cs typeface="宋体"/>
        </a:defRPr>
      </a:pPr>
      <a:endParaRPr lang="zh-CN"/>
    </a:p>
  </c:txPr>
  <c:externalData r:id="rId1">
    <c:autoUpdate val="0"/>
  </c:externalData>
  <c:userShapes r:id="rId2"/>
</c:chartSpace>
</file>

<file path=ppt/charts/chart3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4.4384654073572033E-2"/>
          <c:y val="7.6963207165342024E-2"/>
          <c:w val="0.95196077940731216"/>
          <c:h val="0.79032117443334982"/>
        </c:manualLayout>
      </c:layout>
      <c:lineChart>
        <c:grouping val="standard"/>
        <c:varyColors val="0"/>
        <c:ser>
          <c:idx val="0"/>
          <c:order val="0"/>
          <c:tx>
            <c:strRef>
              <c:f>Sheet1!$A$2</c:f>
              <c:strCache>
                <c:ptCount val="1"/>
                <c:pt idx="0">
                  <c:v>Y2011</c:v>
                </c:pt>
              </c:strCache>
            </c:strRef>
          </c:tx>
          <c:spPr>
            <a:ln w="31783">
              <a:solidFill>
                <a:srgbClr val="BFBFBF"/>
              </a:solidFill>
              <a:prstDash val="solid"/>
            </a:ln>
            <a:effectLst/>
          </c:spPr>
          <c:marker>
            <c:symbol val="circle"/>
            <c:size val="10"/>
            <c:spPr>
              <a:solidFill>
                <a:schemeClr val="bg1"/>
              </a:solidFill>
              <a:ln>
                <a:solidFill>
                  <a:srgbClr val="BFBFBF"/>
                </a:solidFill>
                <a:prstDash val="solid"/>
              </a:ln>
              <a:effectLst/>
            </c:spPr>
          </c:marker>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Sheet1!$B$2:$Z$2</c:f>
            </c:numRef>
          </c:val>
          <c:smooth val="0"/>
        </c:ser>
        <c:ser>
          <c:idx val="1"/>
          <c:order val="1"/>
          <c:tx>
            <c:strRef>
              <c:f>Sheet1!$A$3</c:f>
              <c:strCache>
                <c:ptCount val="1"/>
                <c:pt idx="0">
                  <c:v>Y2013</c:v>
                </c:pt>
              </c:strCache>
            </c:strRef>
          </c:tx>
          <c:spPr>
            <a:ln w="31783" cmpd="sng">
              <a:solidFill>
                <a:srgbClr val="BFBFBF"/>
              </a:solidFill>
            </a:ln>
            <a:effectLst/>
          </c:spPr>
          <c:marker>
            <c:symbol val="circle"/>
            <c:size val="10"/>
            <c:spPr>
              <a:solidFill>
                <a:schemeClr val="bg1"/>
              </a:solidFill>
              <a:ln>
                <a:solidFill>
                  <a:srgbClr val="BFBFBF"/>
                </a:solidFill>
              </a:ln>
              <a:effectLst/>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Pt>
            <c:idx val="11"/>
            <c:marker>
              <c:symbol val="circle"/>
              <c:size val="7"/>
            </c:marker>
            <c:bubble3D val="0"/>
          </c:dPt>
          <c:dPt>
            <c:idx val="13"/>
            <c:marker>
              <c:symbol val="circle"/>
              <c:size val="7"/>
            </c:marker>
            <c:bubble3D val="0"/>
          </c:dPt>
          <c:dPt>
            <c:idx val="15"/>
            <c:marker>
              <c:symbol val="circle"/>
              <c:size val="7"/>
            </c:marker>
            <c:bubble3D val="0"/>
          </c:dPt>
          <c:dPt>
            <c:idx val="17"/>
            <c:marker>
              <c:symbol val="circle"/>
              <c:size val="7"/>
            </c:marker>
            <c:bubble3D val="0"/>
          </c:dPt>
          <c:dPt>
            <c:idx val="19"/>
            <c:marker>
              <c:symbol val="circle"/>
              <c:size val="7"/>
            </c:marker>
            <c:bubble3D val="0"/>
          </c:dPt>
          <c:dPt>
            <c:idx val="21"/>
            <c:marker>
              <c:symbol val="circle"/>
              <c:size val="7"/>
            </c:marker>
            <c:bubble3D val="0"/>
          </c:dPt>
          <c:dPt>
            <c:idx val="23"/>
            <c:marker>
              <c:symbol val="circle"/>
              <c:size val="7"/>
            </c:marker>
            <c:bubble3D val="0"/>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Sheet1!$B$3:$Z$3</c:f>
            </c:numRef>
          </c:val>
          <c:smooth val="0"/>
        </c:ser>
        <c:ser>
          <c:idx val="2"/>
          <c:order val="2"/>
          <c:tx>
            <c:strRef>
              <c:f>Sheet1!$A$4</c:f>
              <c:strCache>
                <c:ptCount val="1"/>
                <c:pt idx="0">
                  <c:v>Y2014</c:v>
                </c:pt>
              </c:strCache>
            </c:strRef>
          </c:tx>
          <c:spPr>
            <a:ln w="19050">
              <a:solidFill>
                <a:srgbClr val="BFBFBF"/>
              </a:solidFill>
            </a:ln>
          </c:spPr>
          <c:marker>
            <c:symbol val="circle"/>
            <c:size val="9"/>
            <c:spPr>
              <a:solidFill>
                <a:schemeClr val="bg1"/>
              </a:solidFill>
              <a:ln>
                <a:solidFill>
                  <a:srgbClr val="BFBFBF"/>
                </a:solidFill>
              </a:ln>
            </c:spPr>
          </c:marker>
          <c:dPt>
            <c:idx val="0"/>
            <c:marker>
              <c:symbol val="circle"/>
              <c:size val="10"/>
            </c:marker>
            <c:bubble3D val="0"/>
          </c:dPt>
          <c:dPt>
            <c:idx val="1"/>
            <c:marker>
              <c:symbol val="circle"/>
              <c:size val="7"/>
            </c:marker>
            <c:bubble3D val="0"/>
          </c:dPt>
          <c:dPt>
            <c:idx val="2"/>
            <c:marker>
              <c:symbol val="circle"/>
              <c:size val="10"/>
            </c:marker>
            <c:bubble3D val="0"/>
          </c:dPt>
          <c:dPt>
            <c:idx val="3"/>
            <c:marker>
              <c:symbol val="circle"/>
              <c:size val="7"/>
            </c:marker>
            <c:bubble3D val="0"/>
          </c:dPt>
          <c:dPt>
            <c:idx val="4"/>
            <c:marker>
              <c:symbol val="circle"/>
              <c:size val="10"/>
            </c:marker>
            <c:bubble3D val="0"/>
          </c:dPt>
          <c:dPt>
            <c:idx val="5"/>
            <c:marker>
              <c:symbol val="circle"/>
              <c:size val="7"/>
            </c:marker>
            <c:bubble3D val="0"/>
          </c:dPt>
          <c:dPt>
            <c:idx val="6"/>
            <c:marker>
              <c:symbol val="circle"/>
              <c:size val="10"/>
            </c:marker>
            <c:bubble3D val="0"/>
          </c:dPt>
          <c:dPt>
            <c:idx val="7"/>
            <c:marker>
              <c:symbol val="circle"/>
              <c:size val="7"/>
            </c:marker>
            <c:bubble3D val="0"/>
          </c:dPt>
          <c:dPt>
            <c:idx val="8"/>
            <c:marker>
              <c:symbol val="circle"/>
              <c:size val="10"/>
            </c:marker>
            <c:bubble3D val="0"/>
          </c:dPt>
          <c:dPt>
            <c:idx val="9"/>
            <c:marker>
              <c:symbol val="circle"/>
              <c:size val="7"/>
            </c:marker>
            <c:bubble3D val="0"/>
          </c:dPt>
          <c:dPt>
            <c:idx val="10"/>
            <c:marker>
              <c:symbol val="circle"/>
              <c:size val="10"/>
            </c:marker>
            <c:bubble3D val="0"/>
          </c:dPt>
          <c:dPt>
            <c:idx val="11"/>
            <c:marker>
              <c:symbol val="circle"/>
              <c:size val="7"/>
            </c:marker>
            <c:bubble3D val="0"/>
          </c:dPt>
          <c:dPt>
            <c:idx val="12"/>
            <c:marker>
              <c:symbol val="circle"/>
              <c:size val="10"/>
            </c:marker>
            <c:bubble3D val="0"/>
          </c:dPt>
          <c:dPt>
            <c:idx val="13"/>
            <c:marker>
              <c:symbol val="circle"/>
              <c:size val="7"/>
            </c:marker>
            <c:bubble3D val="0"/>
          </c:dPt>
          <c:dPt>
            <c:idx val="14"/>
            <c:marker>
              <c:symbol val="circle"/>
              <c:size val="10"/>
            </c:marker>
            <c:bubble3D val="0"/>
          </c:dPt>
          <c:dPt>
            <c:idx val="15"/>
            <c:marker>
              <c:symbol val="circle"/>
              <c:size val="7"/>
            </c:marker>
            <c:bubble3D val="0"/>
          </c:dPt>
          <c:dPt>
            <c:idx val="16"/>
            <c:marker>
              <c:symbol val="circle"/>
              <c:size val="10"/>
            </c:marker>
            <c:bubble3D val="0"/>
          </c:dPt>
          <c:dPt>
            <c:idx val="17"/>
            <c:marker>
              <c:symbol val="circle"/>
              <c:size val="7"/>
            </c:marker>
            <c:bubble3D val="0"/>
          </c:dPt>
          <c:dPt>
            <c:idx val="18"/>
            <c:marker>
              <c:symbol val="circle"/>
              <c:size val="10"/>
            </c:marker>
            <c:bubble3D val="0"/>
          </c:dPt>
          <c:dPt>
            <c:idx val="19"/>
            <c:marker>
              <c:symbol val="circle"/>
              <c:size val="7"/>
            </c:marker>
            <c:bubble3D val="0"/>
          </c:dPt>
          <c:dPt>
            <c:idx val="20"/>
            <c:marker>
              <c:symbol val="circle"/>
              <c:size val="10"/>
            </c:marker>
            <c:bubble3D val="0"/>
          </c:dPt>
          <c:dPt>
            <c:idx val="21"/>
            <c:marker>
              <c:symbol val="circle"/>
              <c:size val="7"/>
            </c:marker>
            <c:bubble3D val="0"/>
          </c:dPt>
          <c:dPt>
            <c:idx val="22"/>
            <c:marker>
              <c:symbol val="circle"/>
              <c:size val="10"/>
            </c:marker>
            <c:bubble3D val="0"/>
          </c:dPt>
          <c:dPt>
            <c:idx val="23"/>
            <c:marker>
              <c:symbol val="circle"/>
              <c:size val="7"/>
            </c:marker>
            <c:bubble3D val="0"/>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Sheet1!$B$4:$Z$4</c:f>
              <c:numCache>
                <c:formatCode>0.00_ </c:formatCode>
                <c:ptCount val="25"/>
                <c:pt idx="0">
                  <c:v>0</c:v>
                </c:pt>
                <c:pt idx="1">
                  <c:v>-5.8663875695081131</c:v>
                </c:pt>
                <c:pt idx="2">
                  <c:v>-6.815231402744681</c:v>
                </c:pt>
                <c:pt idx="3">
                  <c:v>2.2992577118691626</c:v>
                </c:pt>
                <c:pt idx="4">
                  <c:v>1.9486827162056297</c:v>
                </c:pt>
                <c:pt idx="5">
                  <c:v>-1.3052841851316277</c:v>
                </c:pt>
                <c:pt idx="6">
                  <c:v>-1.2899115323314447</c:v>
                </c:pt>
                <c:pt idx="7">
                  <c:v>2.2395281904692199</c:v>
                </c:pt>
                <c:pt idx="8">
                  <c:v>2.2206872690727186</c:v>
                </c:pt>
                <c:pt idx="9">
                  <c:v>7.9097045682496425</c:v>
                </c:pt>
                <c:pt idx="10">
                  <c:v>7.9015020298077943</c:v>
                </c:pt>
                <c:pt idx="11">
                  <c:v>2.3659015609268197</c:v>
                </c:pt>
                <c:pt idx="12">
                  <c:v>2.2653095757890096</c:v>
                </c:pt>
                <c:pt idx="13">
                  <c:v>1.1338427871065093</c:v>
                </c:pt>
                <c:pt idx="14">
                  <c:v>0.87544411115900722</c:v>
                </c:pt>
                <c:pt idx="15">
                  <c:v>4.7965757836607725</c:v>
                </c:pt>
                <c:pt idx="16">
                  <c:v>5.0088579507123976</c:v>
                </c:pt>
                <c:pt idx="17">
                  <c:v>4.0066334275510096</c:v>
                </c:pt>
                <c:pt idx="18">
                  <c:v>3.8773008822978738</c:v>
                </c:pt>
                <c:pt idx="19">
                  <c:v>5.1377771692139529</c:v>
                </c:pt>
                <c:pt idx="20">
                  <c:v>4.9829196479338256</c:v>
                </c:pt>
                <c:pt idx="21">
                  <c:v>2.2337120028836255</c:v>
                </c:pt>
                <c:pt idx="22">
                  <c:v>2.1857795416249326</c:v>
                </c:pt>
                <c:pt idx="23">
                  <c:v>6.2783740437787339</c:v>
                </c:pt>
                <c:pt idx="24">
                  <c:v>6.2532770221503053</c:v>
                </c:pt>
              </c:numCache>
            </c:numRef>
          </c:val>
          <c:smooth val="0"/>
        </c:ser>
        <c:ser>
          <c:idx val="3"/>
          <c:order val="3"/>
          <c:tx>
            <c:strRef>
              <c:f>Sheet1!$A$5</c:f>
              <c:strCache>
                <c:ptCount val="1"/>
                <c:pt idx="0">
                  <c:v>Y2015</c:v>
                </c:pt>
              </c:strCache>
            </c:strRef>
          </c:tx>
          <c:spPr>
            <a:ln>
              <a:solidFill>
                <a:srgbClr val="00A4DE"/>
              </a:solidFill>
            </a:ln>
          </c:spPr>
          <c:marker>
            <c:symbol val="circle"/>
            <c:size val="10"/>
            <c:spPr>
              <a:solidFill>
                <a:schemeClr val="bg1"/>
              </a:solidFill>
              <a:ln>
                <a:solidFill>
                  <a:srgbClr val="00A4DE"/>
                </a:solidFill>
              </a:ln>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Pt>
            <c:idx val="11"/>
            <c:marker>
              <c:symbol val="circle"/>
              <c:size val="7"/>
            </c:marker>
            <c:bubble3D val="0"/>
          </c:dPt>
          <c:dPt>
            <c:idx val="13"/>
            <c:marker>
              <c:symbol val="circle"/>
              <c:size val="7"/>
            </c:marker>
            <c:bubble3D val="0"/>
          </c:dPt>
          <c:dPt>
            <c:idx val="15"/>
            <c:marker>
              <c:symbol val="circle"/>
              <c:size val="7"/>
            </c:marker>
            <c:bubble3D val="0"/>
          </c:dPt>
          <c:dPt>
            <c:idx val="17"/>
            <c:marker>
              <c:symbol val="circle"/>
              <c:size val="7"/>
            </c:marker>
            <c:bubble3D val="0"/>
          </c:dPt>
          <c:dPt>
            <c:idx val="19"/>
            <c:marker>
              <c:symbol val="circle"/>
              <c:size val="7"/>
            </c:marker>
            <c:bubble3D val="0"/>
          </c:dPt>
          <c:dPt>
            <c:idx val="21"/>
            <c:marker>
              <c:symbol val="circle"/>
              <c:size val="7"/>
            </c:marker>
            <c:bubble3D val="0"/>
          </c:dPt>
          <c:dPt>
            <c:idx val="23"/>
            <c:marker>
              <c:symbol val="circle"/>
              <c:size val="7"/>
            </c:marker>
            <c:bubble3D val="0"/>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Sheet1!$B$5:$Z$5</c:f>
              <c:numCache>
                <c:formatCode>0.00_ </c:formatCode>
                <c:ptCount val="25"/>
                <c:pt idx="0">
                  <c:v>0</c:v>
                </c:pt>
                <c:pt idx="1">
                  <c:v>1.8203980362939687</c:v>
                </c:pt>
                <c:pt idx="2">
                  <c:v>1.6129083424301527</c:v>
                </c:pt>
                <c:pt idx="3">
                  <c:v>7.1087241456253114</c:v>
                </c:pt>
                <c:pt idx="4">
                  <c:v>-4.5362754111211938</c:v>
                </c:pt>
                <c:pt idx="5">
                  <c:v>-4.2491915091916184</c:v>
                </c:pt>
                <c:pt idx="6">
                  <c:v>-5.0329396755619982</c:v>
                </c:pt>
                <c:pt idx="7">
                  <c:v>-0.69055964973746553</c:v>
                </c:pt>
                <c:pt idx="8">
                  <c:v>-5.9418397209483604</c:v>
                </c:pt>
                <c:pt idx="9">
                  <c:v>-5.3796548565850477</c:v>
                </c:pt>
                <c:pt idx="10">
                  <c:v>1.8599350886865373</c:v>
                </c:pt>
                <c:pt idx="11">
                  <c:v>1.9477700246095075</c:v>
                </c:pt>
                <c:pt idx="12">
                  <c:v>-6.490720933056382</c:v>
                </c:pt>
                <c:pt idx="13">
                  <c:v>-7.7489352365298858</c:v>
                </c:pt>
                <c:pt idx="14">
                  <c:v>-8.487046254497411</c:v>
                </c:pt>
                <c:pt idx="15">
                  <c:v>-8.7006080043336649</c:v>
                </c:pt>
                <c:pt idx="16">
                  <c:v>-8.0657835701592351</c:v>
                </c:pt>
                <c:pt idx="17">
                  <c:v>-6.8659017972974246</c:v>
                </c:pt>
                <c:pt idx="18">
                  <c:v>-9.5429783445578398</c:v>
                </c:pt>
                <c:pt idx="19">
                  <c:v>-9.7369464689954555</c:v>
                </c:pt>
                <c:pt idx="20">
                  <c:v>-8.1608285594379169</c:v>
                </c:pt>
                <c:pt idx="21">
                  <c:v>-8.6720310430606133</c:v>
                </c:pt>
                <c:pt idx="22">
                  <c:v>-8.7975082213689877</c:v>
                </c:pt>
                <c:pt idx="23">
                  <c:v>-8.2030991153672517</c:v>
                </c:pt>
                <c:pt idx="24">
                  <c:v>-8.7242011007928273</c:v>
                </c:pt>
              </c:numCache>
            </c:numRef>
          </c:val>
          <c:smooth val="0"/>
        </c:ser>
        <c:ser>
          <c:idx val="4"/>
          <c:order val="4"/>
          <c:tx>
            <c:strRef>
              <c:f>Sheet1!$A$6</c:f>
              <c:strCache>
                <c:ptCount val="1"/>
                <c:pt idx="0">
                  <c:v>Y2016</c:v>
                </c:pt>
              </c:strCache>
            </c:strRef>
          </c:tx>
          <c:spPr>
            <a:ln>
              <a:solidFill>
                <a:srgbClr val="92D050"/>
              </a:solidFill>
            </a:ln>
          </c:spPr>
          <c:marker>
            <c:symbol val="circle"/>
            <c:size val="10"/>
            <c:spPr>
              <a:solidFill>
                <a:schemeClr val="bg1"/>
              </a:solidFill>
              <a:ln>
                <a:solidFill>
                  <a:srgbClr val="92D050"/>
                </a:solidFill>
              </a:ln>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Pt>
            <c:idx val="11"/>
            <c:marker>
              <c:symbol val="circle"/>
              <c:size val="7"/>
            </c:marker>
            <c:bubble3D val="0"/>
          </c:dPt>
          <c:dPt>
            <c:idx val="13"/>
            <c:marker>
              <c:symbol val="circle"/>
              <c:size val="7"/>
            </c:marker>
            <c:bubble3D val="0"/>
          </c:dPt>
          <c:dPt>
            <c:idx val="15"/>
            <c:marker>
              <c:symbol val="circle"/>
              <c:size val="7"/>
            </c:marker>
            <c:bubble3D val="0"/>
          </c:dPt>
          <c:dPt>
            <c:idx val="17"/>
            <c:marker>
              <c:symbol val="circle"/>
              <c:size val="7"/>
            </c:marker>
            <c:bubble3D val="0"/>
          </c:dPt>
          <c:dPt>
            <c:idx val="19"/>
            <c:marker>
              <c:symbol val="circle"/>
              <c:size val="7"/>
            </c:marker>
            <c:bubble3D val="0"/>
          </c:dPt>
          <c:dPt>
            <c:idx val="21"/>
            <c:marker>
              <c:symbol val="circle"/>
              <c:size val="7"/>
            </c:marker>
            <c:bubble3D val="0"/>
          </c:dPt>
          <c:dPt>
            <c:idx val="23"/>
            <c:marker>
              <c:symbol val="circle"/>
              <c:size val="7"/>
            </c:marker>
            <c:bubble3D val="0"/>
          </c:dPt>
          <c:dLbls>
            <c:dLbl>
              <c:idx val="1"/>
              <c:delete val="1"/>
              <c:extLst>
                <c:ext xmlns:c15="http://schemas.microsoft.com/office/drawing/2012/chart" uri="{CE6537A1-D6FC-4f65-9D91-7224C49458BB}"/>
              </c:extLst>
            </c:dLbl>
            <c:dLbl>
              <c:idx val="2"/>
              <c:delete val="1"/>
              <c:extLst>
                <c:ext xmlns:c15="http://schemas.microsoft.com/office/drawing/2012/chart" uri="{CE6537A1-D6FC-4f65-9D91-7224C49458BB}"/>
              </c:extLst>
            </c:dLbl>
            <c:dLbl>
              <c:idx val="3"/>
              <c:delete val="1"/>
              <c:extLst>
                <c:ext xmlns:c15="http://schemas.microsoft.com/office/drawing/2012/chart" uri="{CE6537A1-D6FC-4f65-9D91-7224C49458BB}"/>
              </c:extLst>
            </c:dLbl>
            <c:dLbl>
              <c:idx val="4"/>
              <c:delete val="1"/>
              <c:extLst>
                <c:ext xmlns:c15="http://schemas.microsoft.com/office/drawing/2012/chart" uri="{CE6537A1-D6FC-4f65-9D91-7224C49458BB}"/>
              </c:extLst>
            </c:dLbl>
            <c:dLbl>
              <c:idx val="5"/>
              <c:delete val="1"/>
              <c:extLst>
                <c:ext xmlns:c15="http://schemas.microsoft.com/office/drawing/2012/chart" uri="{CE6537A1-D6FC-4f65-9D91-7224C49458BB}"/>
              </c:extLst>
            </c:dLbl>
            <c:dLbl>
              <c:idx val="6"/>
              <c:delete val="1"/>
              <c:extLst>
                <c:ext xmlns:c15="http://schemas.microsoft.com/office/drawing/2012/chart" uri="{CE6537A1-D6FC-4f65-9D91-7224C49458BB}"/>
              </c:extLst>
            </c:dLbl>
            <c:dLbl>
              <c:idx val="7"/>
              <c:delete val="1"/>
              <c:extLst>
                <c:ext xmlns:c15="http://schemas.microsoft.com/office/drawing/2012/chart" uri="{CE6537A1-D6FC-4f65-9D91-7224C49458BB}"/>
              </c:extLst>
            </c:dLbl>
            <c:dLbl>
              <c:idx val="8"/>
              <c:delete val="1"/>
              <c:extLst>
                <c:ext xmlns:c15="http://schemas.microsoft.com/office/drawing/2012/chart" uri="{CE6537A1-D6FC-4f65-9D91-7224C49458BB}"/>
              </c:extLst>
            </c:dLbl>
            <c:dLbl>
              <c:idx val="9"/>
              <c:delete val="1"/>
              <c:extLst>
                <c:ext xmlns:c15="http://schemas.microsoft.com/office/drawing/2012/chart" uri="{CE6537A1-D6FC-4f65-9D91-7224C49458BB}"/>
              </c:extLst>
            </c:dLbl>
            <c:dLbl>
              <c:idx val="10"/>
              <c:delete val="1"/>
              <c:extLst>
                <c:ext xmlns:c15="http://schemas.microsoft.com/office/drawing/2012/chart" uri="{CE6537A1-D6FC-4f65-9D91-7224C49458BB}"/>
              </c:extLst>
            </c:dLbl>
            <c:dLbl>
              <c:idx val="11"/>
              <c:delete val="1"/>
              <c:extLst>
                <c:ext xmlns:c15="http://schemas.microsoft.com/office/drawing/2012/chart" uri="{CE6537A1-D6FC-4f65-9D91-7224C49458BB}"/>
              </c:extLst>
            </c:dLbl>
            <c:dLbl>
              <c:idx val="12"/>
              <c:delete val="1"/>
              <c:extLst>
                <c:ext xmlns:c15="http://schemas.microsoft.com/office/drawing/2012/chart" uri="{CE6537A1-D6FC-4f65-9D91-7224C49458BB}"/>
              </c:extLst>
            </c:dLbl>
            <c:dLbl>
              <c:idx val="13"/>
              <c:delete val="1"/>
              <c:extLst>
                <c:ext xmlns:c15="http://schemas.microsoft.com/office/drawing/2012/chart" uri="{CE6537A1-D6FC-4f65-9D91-7224C49458BB}"/>
              </c:extLst>
            </c:dLbl>
            <c:dLbl>
              <c:idx val="14"/>
              <c:delete val="1"/>
              <c:extLst>
                <c:ext xmlns:c15="http://schemas.microsoft.com/office/drawing/2012/chart" uri="{CE6537A1-D6FC-4f65-9D91-7224C49458BB}"/>
              </c:extLst>
            </c:dLbl>
            <c:dLbl>
              <c:idx val="15"/>
              <c:delete val="1"/>
              <c:extLst>
                <c:ext xmlns:c15="http://schemas.microsoft.com/office/drawing/2012/chart" uri="{CE6537A1-D6FC-4f65-9D91-7224C49458BB}"/>
              </c:extLst>
            </c:dLbl>
            <c:dLbl>
              <c:idx val="16"/>
              <c:delete val="1"/>
              <c:extLst>
                <c:ext xmlns:c15="http://schemas.microsoft.com/office/drawing/2012/chart" uri="{CE6537A1-D6FC-4f65-9D91-7224C49458BB}"/>
              </c:extLst>
            </c:dLbl>
            <c:dLbl>
              <c:idx val="17"/>
              <c:delete val="1"/>
              <c:extLst>
                <c:ext xmlns:c15="http://schemas.microsoft.com/office/drawing/2012/chart" uri="{CE6537A1-D6FC-4f65-9D91-7224C49458BB}"/>
              </c:extLst>
            </c:dLbl>
            <c:dLbl>
              <c:idx val="18"/>
              <c:delete val="1"/>
              <c:extLst>
                <c:ext xmlns:c15="http://schemas.microsoft.com/office/drawing/2012/chart" uri="{CE6537A1-D6FC-4f65-9D91-7224C49458BB}"/>
              </c:extLst>
            </c:dLbl>
            <c:dLbl>
              <c:idx val="19"/>
              <c:delete val="1"/>
              <c:extLst>
                <c:ext xmlns:c15="http://schemas.microsoft.com/office/drawing/2012/chart" uri="{CE6537A1-D6FC-4f65-9D91-7224C49458BB}"/>
              </c:extLst>
            </c:dLbl>
            <c:dLbl>
              <c:idx val="20"/>
              <c:delete val="1"/>
              <c:extLst>
                <c:ext xmlns:c15="http://schemas.microsoft.com/office/drawing/2012/chart" uri="{CE6537A1-D6FC-4f65-9D91-7224C49458BB}"/>
              </c:extLst>
            </c:dLbl>
            <c:dLbl>
              <c:idx val="21"/>
              <c:delete val="1"/>
              <c:extLst>
                <c:ext xmlns:c15="http://schemas.microsoft.com/office/drawing/2012/chart" uri="{CE6537A1-D6FC-4f65-9D91-7224C49458BB}"/>
              </c:extLst>
            </c:dLbl>
            <c:dLbl>
              <c:idx val="22"/>
              <c:delete val="1"/>
              <c:extLst>
                <c:ext xmlns:c15="http://schemas.microsoft.com/office/drawing/2012/chart" uri="{CE6537A1-D6FC-4f65-9D91-7224C49458BB}"/>
              </c:extLst>
            </c:dLbl>
            <c:dLbl>
              <c:idx val="23"/>
              <c:delete val="1"/>
              <c:extLst>
                <c:ext xmlns:c15="http://schemas.microsoft.com/office/drawing/2012/chart" uri="{CE6537A1-D6FC-4f65-9D91-7224C49458BB}"/>
              </c:extLst>
            </c:dLbl>
            <c:dLbl>
              <c:idx val="24"/>
              <c:delete val="1"/>
              <c:extLst>
                <c:ext xmlns:c15="http://schemas.microsoft.com/office/drawing/2012/chart" uri="{CE6537A1-D6FC-4f65-9D91-7224C49458BB}"/>
              </c:extLst>
            </c:dLbl>
            <c:spPr>
              <a:noFill/>
              <a:ln>
                <a:noFill/>
              </a:ln>
              <a:effectLst/>
            </c:spPr>
            <c:dLblPos val="t"/>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Sheet1!$B$6:$Z$6</c:f>
              <c:numCache>
                <c:formatCode>0.00_ </c:formatCode>
                <c:ptCount val="25"/>
                <c:pt idx="0">
                  <c:v>0</c:v>
                </c:pt>
                <c:pt idx="1">
                  <c:v>-47.509672474985187</c:v>
                </c:pt>
                <c:pt idx="2">
                  <c:v>-47.603657105811727</c:v>
                </c:pt>
                <c:pt idx="3">
                  <c:v>-45.311906693464977</c:v>
                </c:pt>
                <c:pt idx="4">
                  <c:v>-45.281029726063807</c:v>
                </c:pt>
                <c:pt idx="5">
                  <c:v>-47.375923822915368</c:v>
                </c:pt>
                <c:pt idx="6">
                  <c:v>-47.386618280674931</c:v>
                </c:pt>
                <c:pt idx="7">
                  <c:v>-44.506033820560454</c:v>
                </c:pt>
                <c:pt idx="8">
                  <c:v>-44.516979570496048</c:v>
                </c:pt>
                <c:pt idx="9">
                  <c:v>-39.904925976346142</c:v>
                </c:pt>
                <c:pt idx="10">
                  <c:v>-39.339751886456533</c:v>
                </c:pt>
                <c:pt idx="11">
                  <c:v>-39.079499624827918</c:v>
                </c:pt>
                <c:pt idx="12">
                  <c:v>-39.424744339075737</c:v>
                </c:pt>
                <c:pt idx="13">
                  <c:v>-39.909999999999997</c:v>
                </c:pt>
                <c:pt idx="14">
                  <c:v>-39.806216598475011</c:v>
                </c:pt>
                <c:pt idx="15">
                  <c:v>-35.68848931325094</c:v>
                </c:pt>
                <c:pt idx="16">
                  <c:v>-35.897291616030181</c:v>
                </c:pt>
                <c:pt idx="17">
                  <c:v>-40.808634594586024</c:v>
                </c:pt>
                <c:pt idx="18">
                  <c:v>-41.407260103225731</c:v>
                </c:pt>
                <c:pt idx="19">
                  <c:v>-41.906164404448319</c:v>
                </c:pt>
                <c:pt idx="20">
                  <c:v>-41.841758018030852</c:v>
                </c:pt>
                <c:pt idx="21">
                  <c:v>-41.519900207859926</c:v>
                </c:pt>
                <c:pt idx="22">
                  <c:v>-42.371519657056048</c:v>
                </c:pt>
                <c:pt idx="23">
                  <c:v>-41.880140569141858</c:v>
                </c:pt>
                <c:pt idx="24">
                  <c:v>-43.442257866059599</c:v>
                </c:pt>
              </c:numCache>
            </c:numRef>
          </c:val>
          <c:smooth val="0"/>
        </c:ser>
        <c:ser>
          <c:idx val="5"/>
          <c:order val="5"/>
          <c:tx>
            <c:strRef>
              <c:f>Sheet1!$A$7</c:f>
              <c:strCache>
                <c:ptCount val="1"/>
                <c:pt idx="0">
                  <c:v>Y2017</c:v>
                </c:pt>
              </c:strCache>
            </c:strRef>
          </c:tx>
          <c:spPr>
            <a:ln w="31750">
              <a:solidFill>
                <a:srgbClr val="FF9933"/>
              </a:solidFill>
            </a:ln>
          </c:spPr>
          <c:marker>
            <c:symbol val="circle"/>
            <c:size val="10"/>
            <c:spPr>
              <a:solidFill>
                <a:schemeClr val="bg1"/>
              </a:solidFill>
              <a:ln>
                <a:solidFill>
                  <a:srgbClr val="FF9933"/>
                </a:solidFill>
              </a:ln>
            </c:spPr>
          </c:marker>
          <c:dPt>
            <c:idx val="1"/>
            <c:marker>
              <c:symbol val="circle"/>
              <c:size val="7"/>
            </c:marker>
            <c:bubble3D val="0"/>
          </c:dPt>
          <c:dPt>
            <c:idx val="3"/>
            <c:marker>
              <c:symbol val="circle"/>
              <c:size val="7"/>
            </c:marker>
            <c:bubble3D val="0"/>
          </c:dPt>
          <c:dPt>
            <c:idx val="5"/>
            <c:marker>
              <c:symbol val="circle"/>
              <c:size val="7"/>
            </c:marker>
            <c:bubble3D val="0"/>
          </c:dPt>
          <c:dLbls>
            <c:dLbl>
              <c:idx val="1"/>
              <c:delete val="1"/>
              <c:extLst>
                <c:ext xmlns:c15="http://schemas.microsoft.com/office/drawing/2012/chart" uri="{CE6537A1-D6FC-4f65-9D91-7224C49458BB}"/>
              </c:extLst>
            </c:dLbl>
            <c:dLbl>
              <c:idx val="3"/>
              <c:delete val="1"/>
              <c:extLst>
                <c:ext xmlns:c15="http://schemas.microsoft.com/office/drawing/2012/chart" uri="{CE6537A1-D6FC-4f65-9D91-7224C49458BB}"/>
              </c:extLst>
            </c:dLbl>
            <c:dLbl>
              <c:idx val="5"/>
              <c:delete val="1"/>
              <c:extLst>
                <c:ext xmlns:c15="http://schemas.microsoft.com/office/drawing/2012/chart" uri="{CE6537A1-D6FC-4f65-9D91-7224C49458BB}"/>
              </c:extLst>
            </c:dLbl>
            <c:spPr>
              <a:noFill/>
              <a:ln>
                <a:noFill/>
              </a:ln>
              <a:effectLst/>
            </c:spPr>
            <c:dLblPos val="t"/>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Sheet1!$B$7:$Z$7</c:f>
              <c:numCache>
                <c:formatCode>0.00_ </c:formatCode>
                <c:ptCount val="25"/>
                <c:pt idx="0">
                  <c:v>0</c:v>
                </c:pt>
                <c:pt idx="1">
                  <c:v>-0.96</c:v>
                </c:pt>
                <c:pt idx="2">
                  <c:v>-0.46</c:v>
                </c:pt>
                <c:pt idx="3">
                  <c:v>12.12</c:v>
                </c:pt>
                <c:pt idx="4">
                  <c:v>6.55</c:v>
                </c:pt>
                <c:pt idx="5">
                  <c:v>20.03</c:v>
                </c:pt>
                <c:pt idx="6">
                  <c:v>12.88</c:v>
                </c:pt>
              </c:numCache>
            </c:numRef>
          </c:val>
          <c:smooth val="0"/>
        </c:ser>
        <c:dLbls>
          <c:showLegendKey val="0"/>
          <c:showVal val="0"/>
          <c:showCatName val="0"/>
          <c:showSerName val="0"/>
          <c:showPercent val="0"/>
          <c:showBubbleSize val="0"/>
        </c:dLbls>
        <c:marker val="1"/>
        <c:smooth val="0"/>
        <c:axId val="650006792"/>
        <c:axId val="650000520"/>
      </c:lineChart>
      <c:catAx>
        <c:axId val="650006792"/>
        <c:scaling>
          <c:orientation val="minMax"/>
        </c:scaling>
        <c:delete val="0"/>
        <c:axPos val="b"/>
        <c:majorGridlines>
          <c:spPr>
            <a:ln>
              <a:solidFill>
                <a:schemeClr val="bg1">
                  <a:lumMod val="95000"/>
                </a:schemeClr>
              </a:solidFill>
            </a:ln>
          </c:spPr>
        </c:majorGridlines>
        <c:numFmt formatCode="@" sourceLinked="0"/>
        <c:majorTickMark val="none"/>
        <c:minorTickMark val="none"/>
        <c:tickLblPos val="low"/>
        <c:spPr>
          <a:ln w="25427">
            <a:solidFill>
              <a:srgbClr val="808080"/>
            </a:solidFill>
            <a:prstDash val="solid"/>
          </a:ln>
        </c:spPr>
        <c:txPr>
          <a:bodyPr rot="0" vert="horz"/>
          <a:lstStyle/>
          <a:p>
            <a:pPr>
              <a:defRPr b="0"/>
            </a:pPr>
            <a:endParaRPr lang="zh-CN"/>
          </a:p>
        </c:txPr>
        <c:crossAx val="650000520"/>
        <c:crosses val="autoZero"/>
        <c:auto val="1"/>
        <c:lblAlgn val="ctr"/>
        <c:lblOffset val="100"/>
        <c:tickLblSkip val="1"/>
        <c:tickMarkSkip val="1"/>
        <c:noMultiLvlLbl val="0"/>
      </c:catAx>
      <c:valAx>
        <c:axId val="650000520"/>
        <c:scaling>
          <c:orientation val="minMax"/>
          <c:max val="50"/>
          <c:min val="-70"/>
        </c:scaling>
        <c:delete val="0"/>
        <c:axPos val="l"/>
        <c:majorGridlines>
          <c:spPr>
            <a:ln w="13102">
              <a:solidFill>
                <a:schemeClr val="bg1">
                  <a:lumMod val="95000"/>
                </a:schemeClr>
              </a:solidFill>
              <a:prstDash val="solid"/>
            </a:ln>
          </c:spPr>
        </c:majorGridlines>
        <c:numFmt formatCode="0.0_ " sourceLinked="0"/>
        <c:majorTickMark val="none"/>
        <c:minorTickMark val="none"/>
        <c:tickLblPos val="low"/>
        <c:spPr>
          <a:noFill/>
          <a:ln w="39304">
            <a:noFill/>
            <a:prstDash val="solid"/>
          </a:ln>
        </c:spPr>
        <c:txPr>
          <a:bodyPr rot="0" vert="horz"/>
          <a:lstStyle/>
          <a:p>
            <a:pPr>
              <a:defRPr/>
            </a:pPr>
            <a:endParaRPr lang="zh-CN"/>
          </a:p>
        </c:txPr>
        <c:crossAx val="650006792"/>
        <c:crosses val="autoZero"/>
        <c:crossBetween val="between"/>
        <c:majorUnit val="20"/>
      </c:valAx>
      <c:spPr>
        <a:noFill/>
        <a:ln w="25409">
          <a:noFill/>
        </a:ln>
      </c:spPr>
    </c:plotArea>
    <c:legend>
      <c:legendPos val="t"/>
      <c:layout>
        <c:manualLayout>
          <c:xMode val="edge"/>
          <c:yMode val="edge"/>
          <c:x val="4.4937280582128855E-2"/>
          <c:y val="7.4931142479537097E-2"/>
          <c:w val="0.35949524193205334"/>
          <c:h val="6.5435121222554168E-2"/>
        </c:manualLayout>
      </c:layout>
      <c:overlay val="0"/>
    </c:legend>
    <c:plotVisOnly val="1"/>
    <c:dispBlanksAs val="gap"/>
    <c:showDLblsOverMax val="0"/>
  </c:chart>
  <c:spPr>
    <a:noFill/>
    <a:ln>
      <a:noFill/>
    </a:ln>
  </c:spPr>
  <c:txPr>
    <a:bodyPr/>
    <a:lstStyle/>
    <a:p>
      <a:pPr>
        <a:defRPr sz="800" b="1" i="0" u="none" strike="noStrike" baseline="0">
          <a:solidFill>
            <a:schemeClr val="tx1"/>
          </a:solidFill>
          <a:latin typeface="+mn-lt"/>
          <a:ea typeface="华文细黑" pitchFamily="2" charset="-122"/>
          <a:cs typeface="宋体"/>
        </a:defRPr>
      </a:pPr>
      <a:endParaRPr lang="zh-CN"/>
    </a:p>
  </c:txPr>
  <c:externalData r:id="rId1">
    <c:autoUpdate val="0"/>
  </c:externalData>
  <c:userShapes r:id="rId2"/>
</c:chartSpace>
</file>

<file path=ppt/charts/chart3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4.4431391015709025E-2"/>
          <c:y val="7.6962508746015693E-2"/>
          <c:w val="0.95184461204214499"/>
          <c:h val="0.79509612287735021"/>
        </c:manualLayout>
      </c:layout>
      <c:lineChart>
        <c:grouping val="standard"/>
        <c:varyColors val="0"/>
        <c:ser>
          <c:idx val="0"/>
          <c:order val="0"/>
          <c:tx>
            <c:strRef>
              <c:f>Sheet1!$A$2</c:f>
              <c:strCache>
                <c:ptCount val="1"/>
                <c:pt idx="0">
                  <c:v>Y2011</c:v>
                </c:pt>
              </c:strCache>
            </c:strRef>
          </c:tx>
          <c:spPr>
            <a:ln w="31783">
              <a:solidFill>
                <a:srgbClr val="BFBFBF"/>
              </a:solidFill>
              <a:prstDash val="solid"/>
            </a:ln>
            <a:effectLst/>
          </c:spPr>
          <c:marker>
            <c:symbol val="circle"/>
            <c:size val="10"/>
            <c:spPr>
              <a:solidFill>
                <a:schemeClr val="bg1"/>
              </a:solidFill>
              <a:ln>
                <a:solidFill>
                  <a:srgbClr val="BFBFBF"/>
                </a:solidFill>
                <a:prstDash val="solid"/>
              </a:ln>
              <a:effectLst/>
            </c:spPr>
          </c:marker>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Sheet1!$B$2:$Z$2</c:f>
            </c:numRef>
          </c:val>
          <c:smooth val="0"/>
        </c:ser>
        <c:ser>
          <c:idx val="1"/>
          <c:order val="1"/>
          <c:tx>
            <c:strRef>
              <c:f>Sheet1!$A$3</c:f>
              <c:strCache>
                <c:ptCount val="1"/>
                <c:pt idx="0">
                  <c:v>Y2013</c:v>
                </c:pt>
              </c:strCache>
            </c:strRef>
          </c:tx>
          <c:spPr>
            <a:ln w="31783" cmpd="sng">
              <a:solidFill>
                <a:srgbClr val="BFBFBF"/>
              </a:solidFill>
            </a:ln>
            <a:effectLst/>
          </c:spPr>
          <c:marker>
            <c:symbol val="circle"/>
            <c:size val="10"/>
            <c:spPr>
              <a:solidFill>
                <a:schemeClr val="bg1"/>
              </a:solidFill>
              <a:ln>
                <a:solidFill>
                  <a:srgbClr val="BFBFBF"/>
                </a:solidFill>
              </a:ln>
              <a:effectLst/>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11"/>
            <c:marker>
              <c:symbol val="circle"/>
              <c:size val="7"/>
            </c:marker>
            <c:bubble3D val="0"/>
          </c:dPt>
          <c:dPt>
            <c:idx val="13"/>
            <c:marker>
              <c:symbol val="circle"/>
              <c:size val="7"/>
            </c:marker>
            <c:bubble3D val="0"/>
          </c:dPt>
          <c:dPt>
            <c:idx val="15"/>
            <c:marker>
              <c:symbol val="circle"/>
              <c:size val="7"/>
            </c:marker>
            <c:bubble3D val="0"/>
          </c:dPt>
          <c:dPt>
            <c:idx val="17"/>
            <c:marker>
              <c:symbol val="circle"/>
              <c:size val="7"/>
            </c:marker>
            <c:bubble3D val="0"/>
          </c:dPt>
          <c:dPt>
            <c:idx val="19"/>
            <c:marker>
              <c:symbol val="circle"/>
              <c:size val="7"/>
            </c:marker>
            <c:bubble3D val="0"/>
          </c:dPt>
          <c:dPt>
            <c:idx val="21"/>
            <c:marker>
              <c:symbol val="circle"/>
              <c:size val="7"/>
            </c:marker>
            <c:bubble3D val="0"/>
          </c:dPt>
          <c:dPt>
            <c:idx val="23"/>
            <c:marker>
              <c:symbol val="circle"/>
              <c:size val="7"/>
            </c:marker>
            <c:bubble3D val="0"/>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Sheet1!$B$3:$Z$3</c:f>
            </c:numRef>
          </c:val>
          <c:smooth val="0"/>
        </c:ser>
        <c:ser>
          <c:idx val="2"/>
          <c:order val="2"/>
          <c:tx>
            <c:strRef>
              <c:f>Sheet1!$A$4</c:f>
              <c:strCache>
                <c:ptCount val="1"/>
                <c:pt idx="0">
                  <c:v>Y2014</c:v>
                </c:pt>
              </c:strCache>
            </c:strRef>
          </c:tx>
          <c:spPr>
            <a:ln>
              <a:solidFill>
                <a:srgbClr val="BFBFBF"/>
              </a:solidFill>
            </a:ln>
          </c:spPr>
          <c:marker>
            <c:symbol val="circle"/>
            <c:size val="10"/>
            <c:spPr>
              <a:solidFill>
                <a:schemeClr val="bg1"/>
              </a:solidFill>
              <a:ln>
                <a:solidFill>
                  <a:srgbClr val="BFBFBF"/>
                </a:solidFill>
              </a:ln>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Pt>
            <c:idx val="11"/>
            <c:marker>
              <c:symbol val="circle"/>
              <c:size val="7"/>
            </c:marker>
            <c:bubble3D val="0"/>
          </c:dPt>
          <c:dPt>
            <c:idx val="13"/>
            <c:marker>
              <c:symbol val="circle"/>
              <c:size val="7"/>
            </c:marker>
            <c:bubble3D val="0"/>
          </c:dPt>
          <c:dPt>
            <c:idx val="15"/>
            <c:marker>
              <c:symbol val="circle"/>
              <c:size val="7"/>
            </c:marker>
            <c:bubble3D val="0"/>
          </c:dPt>
          <c:dPt>
            <c:idx val="17"/>
            <c:marker>
              <c:symbol val="circle"/>
              <c:size val="7"/>
            </c:marker>
            <c:bubble3D val="0"/>
          </c:dPt>
          <c:dPt>
            <c:idx val="19"/>
            <c:marker>
              <c:symbol val="circle"/>
              <c:size val="7"/>
            </c:marker>
            <c:bubble3D val="0"/>
          </c:dPt>
          <c:dPt>
            <c:idx val="21"/>
            <c:marker>
              <c:symbol val="circle"/>
              <c:size val="7"/>
            </c:marker>
            <c:bubble3D val="0"/>
          </c:dPt>
          <c:dPt>
            <c:idx val="23"/>
            <c:marker>
              <c:symbol val="circle"/>
              <c:size val="7"/>
            </c:marker>
            <c:bubble3D val="0"/>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Sheet1!$B$4:$Z$4</c:f>
              <c:numCache>
                <c:formatCode>0.00_ </c:formatCode>
                <c:ptCount val="25"/>
                <c:pt idx="0">
                  <c:v>0</c:v>
                </c:pt>
                <c:pt idx="1">
                  <c:v>1.9576935544149809</c:v>
                </c:pt>
                <c:pt idx="2">
                  <c:v>1.973378698777565</c:v>
                </c:pt>
                <c:pt idx="3">
                  <c:v>2.4523941171250252</c:v>
                </c:pt>
                <c:pt idx="4">
                  <c:v>2.0595384213826442</c:v>
                </c:pt>
                <c:pt idx="5">
                  <c:v>1.8524131739220586</c:v>
                </c:pt>
                <c:pt idx="6">
                  <c:v>1.8677858267222445</c:v>
                </c:pt>
                <c:pt idx="7">
                  <c:v>1.3207669821700831</c:v>
                </c:pt>
                <c:pt idx="8">
                  <c:v>1.3019260607735663</c:v>
                </c:pt>
                <c:pt idx="9">
                  <c:v>1.4022813986742668</c:v>
                </c:pt>
                <c:pt idx="10">
                  <c:v>1.3940788602323999</c:v>
                </c:pt>
                <c:pt idx="11">
                  <c:v>1.1824443613718911</c:v>
                </c:pt>
                <c:pt idx="12">
                  <c:v>1.0340423886229901</c:v>
                </c:pt>
                <c:pt idx="13">
                  <c:v>0.99926157901001322</c:v>
                </c:pt>
                <c:pt idx="14">
                  <c:v>0.74086290306249214</c:v>
                </c:pt>
                <c:pt idx="15">
                  <c:v>0.78601836417440762</c:v>
                </c:pt>
                <c:pt idx="16">
                  <c:v>0.53423555091454256</c:v>
                </c:pt>
                <c:pt idx="17">
                  <c:v>0.24460572421465027</c:v>
                </c:pt>
                <c:pt idx="18">
                  <c:v>0.39082840793096107</c:v>
                </c:pt>
                <c:pt idx="19">
                  <c:v>2.0018128788326761</c:v>
                </c:pt>
                <c:pt idx="20">
                  <c:v>1.8469553575525335</c:v>
                </c:pt>
                <c:pt idx="21">
                  <c:v>1.8509916100507391</c:v>
                </c:pt>
                <c:pt idx="22">
                  <c:v>1.8028520141778377</c:v>
                </c:pt>
                <c:pt idx="23">
                  <c:v>2.4435475584335786</c:v>
                </c:pt>
                <c:pt idx="24">
                  <c:v>2.2178359609623088</c:v>
                </c:pt>
              </c:numCache>
            </c:numRef>
          </c:val>
          <c:smooth val="0"/>
        </c:ser>
        <c:ser>
          <c:idx val="3"/>
          <c:order val="3"/>
          <c:tx>
            <c:strRef>
              <c:f>Sheet1!$A$5</c:f>
              <c:strCache>
                <c:ptCount val="1"/>
                <c:pt idx="0">
                  <c:v>Y2015</c:v>
                </c:pt>
              </c:strCache>
            </c:strRef>
          </c:tx>
          <c:spPr>
            <a:ln>
              <a:solidFill>
                <a:srgbClr val="00A4DE"/>
              </a:solidFill>
            </a:ln>
          </c:spPr>
          <c:marker>
            <c:symbol val="circle"/>
            <c:size val="10"/>
            <c:spPr>
              <a:solidFill>
                <a:schemeClr val="bg1"/>
              </a:solidFill>
              <a:ln>
                <a:solidFill>
                  <a:srgbClr val="00A4DE"/>
                </a:solidFill>
              </a:ln>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Pt>
            <c:idx val="11"/>
            <c:marker>
              <c:symbol val="circle"/>
              <c:size val="7"/>
            </c:marker>
            <c:bubble3D val="0"/>
          </c:dPt>
          <c:dPt>
            <c:idx val="13"/>
            <c:marker>
              <c:symbol val="circle"/>
              <c:size val="7"/>
            </c:marker>
            <c:bubble3D val="0"/>
          </c:dPt>
          <c:dPt>
            <c:idx val="15"/>
            <c:marker>
              <c:symbol val="circle"/>
              <c:size val="7"/>
            </c:marker>
            <c:bubble3D val="0"/>
          </c:dPt>
          <c:dPt>
            <c:idx val="17"/>
            <c:marker>
              <c:symbol val="circle"/>
              <c:size val="7"/>
            </c:marker>
            <c:bubble3D val="0"/>
          </c:dPt>
          <c:dPt>
            <c:idx val="19"/>
            <c:marker>
              <c:symbol val="circle"/>
              <c:size val="7"/>
            </c:marker>
            <c:bubble3D val="0"/>
          </c:dPt>
          <c:dPt>
            <c:idx val="21"/>
            <c:marker>
              <c:symbol val="circle"/>
              <c:size val="7"/>
            </c:marker>
            <c:bubble3D val="0"/>
          </c:dPt>
          <c:dPt>
            <c:idx val="23"/>
            <c:marker>
              <c:symbol val="circle"/>
              <c:size val="7"/>
            </c:marker>
            <c:bubble3D val="0"/>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Sheet1!$B$5:$Z$5</c:f>
              <c:numCache>
                <c:formatCode>0.00_ </c:formatCode>
                <c:ptCount val="25"/>
                <c:pt idx="0">
                  <c:v>0</c:v>
                </c:pt>
                <c:pt idx="1">
                  <c:v>-0.44223867631550523</c:v>
                </c:pt>
                <c:pt idx="2">
                  <c:v>-0.46181739462469956</c:v>
                </c:pt>
                <c:pt idx="3">
                  <c:v>-0.51619787714008614</c:v>
                </c:pt>
                <c:pt idx="4">
                  <c:v>-1.2625859192463014</c:v>
                </c:pt>
                <c:pt idx="5">
                  <c:v>-0.93864168014567373</c:v>
                </c:pt>
                <c:pt idx="6">
                  <c:v>-1.6270955931060476</c:v>
                </c:pt>
                <c:pt idx="7">
                  <c:v>-7.9041955605618844E-2</c:v>
                </c:pt>
                <c:pt idx="8">
                  <c:v>-1.7565630015741389</c:v>
                </c:pt>
                <c:pt idx="9">
                  <c:v>-1.8085333045064771</c:v>
                </c:pt>
                <c:pt idx="10">
                  <c:v>-1.6769579417966898</c:v>
                </c:pt>
                <c:pt idx="11">
                  <c:v>-2.0900760403435923</c:v>
                </c:pt>
                <c:pt idx="12">
                  <c:v>-2.049285518690326</c:v>
                </c:pt>
                <c:pt idx="13">
                  <c:v>-2.1673067492695619</c:v>
                </c:pt>
                <c:pt idx="14">
                  <c:v>-2.1889316220787678</c:v>
                </c:pt>
                <c:pt idx="15">
                  <c:v>-2.2973977324897197</c:v>
                </c:pt>
                <c:pt idx="16">
                  <c:v>-2.9310082284294969</c:v>
                </c:pt>
                <c:pt idx="17">
                  <c:v>-3.0489158721592236</c:v>
                </c:pt>
                <c:pt idx="18">
                  <c:v>-3.0205135882556098</c:v>
                </c:pt>
                <c:pt idx="19">
                  <c:v>-3.1974973483443803</c:v>
                </c:pt>
                <c:pt idx="20">
                  <c:v>-2.6099339810767752</c:v>
                </c:pt>
                <c:pt idx="21">
                  <c:v>-2.1897107250628314</c:v>
                </c:pt>
                <c:pt idx="22">
                  <c:v>-2.9743310291554805</c:v>
                </c:pt>
                <c:pt idx="23">
                  <c:v>-3.5113063970384815</c:v>
                </c:pt>
                <c:pt idx="24">
                  <c:v>-2.7850700893463016</c:v>
                </c:pt>
              </c:numCache>
            </c:numRef>
          </c:val>
          <c:smooth val="0"/>
        </c:ser>
        <c:ser>
          <c:idx val="4"/>
          <c:order val="4"/>
          <c:tx>
            <c:strRef>
              <c:f>Sheet1!$A$6</c:f>
              <c:strCache>
                <c:ptCount val="1"/>
                <c:pt idx="0">
                  <c:v>Y2016</c:v>
                </c:pt>
              </c:strCache>
            </c:strRef>
          </c:tx>
          <c:spPr>
            <a:ln>
              <a:solidFill>
                <a:srgbClr val="92D050"/>
              </a:solidFill>
            </a:ln>
          </c:spPr>
          <c:marker>
            <c:symbol val="circle"/>
            <c:size val="10"/>
            <c:spPr>
              <a:solidFill>
                <a:schemeClr val="bg1"/>
              </a:solidFill>
              <a:ln>
                <a:solidFill>
                  <a:srgbClr val="92D050"/>
                </a:solidFill>
              </a:ln>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Pt>
            <c:idx val="11"/>
            <c:marker>
              <c:symbol val="circle"/>
              <c:size val="7"/>
            </c:marker>
            <c:bubble3D val="0"/>
          </c:dPt>
          <c:dPt>
            <c:idx val="13"/>
            <c:marker>
              <c:symbol val="circle"/>
              <c:size val="7"/>
            </c:marker>
            <c:bubble3D val="0"/>
          </c:dPt>
          <c:dPt>
            <c:idx val="15"/>
            <c:marker>
              <c:symbol val="circle"/>
              <c:size val="7"/>
            </c:marker>
            <c:bubble3D val="0"/>
          </c:dPt>
          <c:dPt>
            <c:idx val="17"/>
            <c:marker>
              <c:symbol val="circle"/>
              <c:size val="7"/>
            </c:marker>
            <c:bubble3D val="0"/>
          </c:dPt>
          <c:dPt>
            <c:idx val="19"/>
            <c:marker>
              <c:symbol val="circle"/>
              <c:size val="7"/>
            </c:marker>
            <c:bubble3D val="0"/>
          </c:dPt>
          <c:dPt>
            <c:idx val="21"/>
            <c:marker>
              <c:symbol val="circle"/>
              <c:size val="7"/>
            </c:marker>
            <c:bubble3D val="0"/>
          </c:dPt>
          <c:dPt>
            <c:idx val="23"/>
            <c:marker>
              <c:symbol val="circle"/>
              <c:size val="7"/>
            </c:marker>
            <c:bubble3D val="0"/>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Sheet1!$B$6:$Z$6</c:f>
              <c:numCache>
                <c:formatCode>0.00_ </c:formatCode>
                <c:ptCount val="25"/>
                <c:pt idx="0">
                  <c:v>0</c:v>
                </c:pt>
                <c:pt idx="1">
                  <c:v>4.8043752040225458</c:v>
                </c:pt>
                <c:pt idx="2">
                  <c:v>4.7104190962814281</c:v>
                </c:pt>
                <c:pt idx="3">
                  <c:v>4.5906061027448102</c:v>
                </c:pt>
                <c:pt idx="4">
                  <c:v>4.5798251796149048</c:v>
                </c:pt>
                <c:pt idx="5">
                  <c:v>4.7525463103705734</c:v>
                </c:pt>
                <c:pt idx="6">
                  <c:v>4.7016399898257042</c:v>
                </c:pt>
                <c:pt idx="7">
                  <c:v>4.6055599453723168</c:v>
                </c:pt>
                <c:pt idx="8">
                  <c:v>4.5946141954367192</c:v>
                </c:pt>
                <c:pt idx="9">
                  <c:v>4.0649079069676546</c:v>
                </c:pt>
                <c:pt idx="10">
                  <c:v>4.0817538831452982</c:v>
                </c:pt>
                <c:pt idx="11">
                  <c:v>3.9334002689751291</c:v>
                </c:pt>
                <c:pt idx="12">
                  <c:v>3.5881555547273085</c:v>
                </c:pt>
                <c:pt idx="13">
                  <c:v>3.69</c:v>
                </c:pt>
                <c:pt idx="14">
                  <c:v>3.6279513567928663</c:v>
                </c:pt>
                <c:pt idx="15">
                  <c:v>2.974676548603238</c:v>
                </c:pt>
                <c:pt idx="16">
                  <c:v>2.6321634272638681</c:v>
                </c:pt>
                <c:pt idx="17">
                  <c:v>3.2099605896316383</c:v>
                </c:pt>
                <c:pt idx="18">
                  <c:v>2.6113350809919318</c:v>
                </c:pt>
                <c:pt idx="19">
                  <c:v>3.1915918268204981</c:v>
                </c:pt>
                <c:pt idx="20">
                  <c:v>2.4311123187291477</c:v>
                </c:pt>
                <c:pt idx="21">
                  <c:v>2.5887694772167165</c:v>
                </c:pt>
                <c:pt idx="22">
                  <c:v>2.8471257612002856</c:v>
                </c:pt>
                <c:pt idx="23">
                  <c:v>3.1732000971717254</c:v>
                </c:pt>
                <c:pt idx="24">
                  <c:v>3.1348355013767524</c:v>
                </c:pt>
              </c:numCache>
            </c:numRef>
          </c:val>
          <c:smooth val="0"/>
        </c:ser>
        <c:ser>
          <c:idx val="5"/>
          <c:order val="5"/>
          <c:tx>
            <c:strRef>
              <c:f>Sheet1!$A$7</c:f>
              <c:strCache>
                <c:ptCount val="1"/>
                <c:pt idx="0">
                  <c:v>Y2017</c:v>
                </c:pt>
              </c:strCache>
            </c:strRef>
          </c:tx>
          <c:spPr>
            <a:ln w="31750">
              <a:solidFill>
                <a:srgbClr val="FF9933"/>
              </a:solidFill>
            </a:ln>
          </c:spPr>
          <c:marker>
            <c:symbol val="circle"/>
            <c:size val="10"/>
            <c:spPr>
              <a:solidFill>
                <a:schemeClr val="bg1"/>
              </a:solidFill>
              <a:ln>
                <a:solidFill>
                  <a:srgbClr val="FF9933"/>
                </a:solidFill>
              </a:ln>
            </c:spPr>
          </c:marker>
          <c:dPt>
            <c:idx val="1"/>
            <c:marker>
              <c:symbol val="circle"/>
              <c:size val="7"/>
            </c:marker>
            <c:bubble3D val="0"/>
          </c:dPt>
          <c:dPt>
            <c:idx val="3"/>
            <c:marker>
              <c:symbol val="circle"/>
              <c:size val="7"/>
            </c:marker>
            <c:bubble3D val="0"/>
          </c:dPt>
          <c:dPt>
            <c:idx val="5"/>
            <c:marker>
              <c:symbol val="circle"/>
              <c:size val="7"/>
            </c:marker>
            <c:bubble3D val="0"/>
          </c:dPt>
          <c:dLbls>
            <c:dLbl>
              <c:idx val="1"/>
              <c:delete val="1"/>
              <c:extLst>
                <c:ext xmlns:c15="http://schemas.microsoft.com/office/drawing/2012/chart" uri="{CE6537A1-D6FC-4f65-9D91-7224C49458BB}"/>
              </c:extLst>
            </c:dLbl>
            <c:dLbl>
              <c:idx val="3"/>
              <c:delete val="1"/>
              <c:extLst>
                <c:ext xmlns:c15="http://schemas.microsoft.com/office/drawing/2012/chart" uri="{CE6537A1-D6FC-4f65-9D91-7224C49458BB}"/>
              </c:extLst>
            </c:dLbl>
            <c:dLbl>
              <c:idx val="5"/>
              <c:delete val="1"/>
              <c:extLst>
                <c:ext xmlns:c15="http://schemas.microsoft.com/office/drawing/2012/chart" uri="{CE6537A1-D6FC-4f65-9D91-7224C49458BB}"/>
              </c:extLst>
            </c:dLbl>
            <c:dLbl>
              <c:idx val="6"/>
              <c:layout>
                <c:manualLayout>
                  <c:x val="-2.6708292322141083E-2"/>
                  <c:y val="-8.8583950644706339E-2"/>
                </c:manualLayout>
              </c:layout>
              <c:dLblPos val="r"/>
              <c:showLegendKey val="0"/>
              <c:showVal val="1"/>
              <c:showCatName val="0"/>
              <c:showSerName val="0"/>
              <c:showPercent val="0"/>
              <c:showBubbleSize val="0"/>
              <c:extLst>
                <c:ext xmlns:c15="http://schemas.microsoft.com/office/drawing/2012/chart" uri="{CE6537A1-D6FC-4f65-9D91-7224C49458BB}"/>
              </c:extLst>
            </c:dLbl>
            <c:spPr>
              <a:noFill/>
              <a:ln>
                <a:noFill/>
              </a:ln>
              <a:effectLst/>
            </c:spPr>
            <c:dLblPos val="t"/>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Sheet1!$B$7:$Z$7</c:f>
              <c:numCache>
                <c:formatCode>0.00_ </c:formatCode>
                <c:ptCount val="25"/>
                <c:pt idx="0">
                  <c:v>0</c:v>
                </c:pt>
                <c:pt idx="1">
                  <c:v>2.36</c:v>
                </c:pt>
                <c:pt idx="2">
                  <c:v>3.38</c:v>
                </c:pt>
                <c:pt idx="3">
                  <c:v>4.75</c:v>
                </c:pt>
                <c:pt idx="4">
                  <c:v>2.19</c:v>
                </c:pt>
                <c:pt idx="5">
                  <c:v>4.96</c:v>
                </c:pt>
                <c:pt idx="6">
                  <c:v>4.0999999999999996</c:v>
                </c:pt>
              </c:numCache>
            </c:numRef>
          </c:val>
          <c:smooth val="0"/>
        </c:ser>
        <c:dLbls>
          <c:showLegendKey val="0"/>
          <c:showVal val="0"/>
          <c:showCatName val="0"/>
          <c:showSerName val="0"/>
          <c:showPercent val="0"/>
          <c:showBubbleSize val="0"/>
        </c:dLbls>
        <c:marker val="1"/>
        <c:smooth val="0"/>
        <c:axId val="649997384"/>
        <c:axId val="649995032"/>
      </c:lineChart>
      <c:catAx>
        <c:axId val="649997384"/>
        <c:scaling>
          <c:orientation val="minMax"/>
        </c:scaling>
        <c:delete val="0"/>
        <c:axPos val="b"/>
        <c:majorGridlines>
          <c:spPr>
            <a:ln>
              <a:solidFill>
                <a:schemeClr val="bg1">
                  <a:lumMod val="95000"/>
                </a:schemeClr>
              </a:solidFill>
            </a:ln>
          </c:spPr>
        </c:majorGridlines>
        <c:numFmt formatCode="@" sourceLinked="0"/>
        <c:majorTickMark val="none"/>
        <c:minorTickMark val="none"/>
        <c:tickLblPos val="low"/>
        <c:spPr>
          <a:ln w="25427">
            <a:solidFill>
              <a:srgbClr val="808080"/>
            </a:solidFill>
            <a:prstDash val="solid"/>
          </a:ln>
        </c:spPr>
        <c:txPr>
          <a:bodyPr rot="0" vert="horz"/>
          <a:lstStyle/>
          <a:p>
            <a:pPr>
              <a:defRPr b="0"/>
            </a:pPr>
            <a:endParaRPr lang="zh-CN"/>
          </a:p>
        </c:txPr>
        <c:crossAx val="649995032"/>
        <c:crosses val="autoZero"/>
        <c:auto val="1"/>
        <c:lblAlgn val="ctr"/>
        <c:lblOffset val="100"/>
        <c:tickLblSkip val="1"/>
        <c:tickMarkSkip val="1"/>
        <c:noMultiLvlLbl val="0"/>
      </c:catAx>
      <c:valAx>
        <c:axId val="649995032"/>
        <c:scaling>
          <c:orientation val="minMax"/>
          <c:max val="10"/>
          <c:min val="-5"/>
        </c:scaling>
        <c:delete val="0"/>
        <c:axPos val="l"/>
        <c:majorGridlines>
          <c:spPr>
            <a:ln w="13102">
              <a:solidFill>
                <a:schemeClr val="bg1">
                  <a:lumMod val="95000"/>
                </a:schemeClr>
              </a:solidFill>
              <a:prstDash val="solid"/>
            </a:ln>
          </c:spPr>
        </c:majorGridlines>
        <c:numFmt formatCode="0.0_ " sourceLinked="0"/>
        <c:majorTickMark val="none"/>
        <c:minorTickMark val="none"/>
        <c:tickLblPos val="low"/>
        <c:spPr>
          <a:noFill/>
          <a:ln w="39304">
            <a:noFill/>
            <a:prstDash val="solid"/>
          </a:ln>
        </c:spPr>
        <c:txPr>
          <a:bodyPr rot="0" vert="horz"/>
          <a:lstStyle/>
          <a:p>
            <a:pPr>
              <a:defRPr/>
            </a:pPr>
            <a:endParaRPr lang="zh-CN"/>
          </a:p>
        </c:txPr>
        <c:crossAx val="649997384"/>
        <c:crosses val="autoZero"/>
        <c:crossBetween val="between"/>
        <c:majorUnit val="3"/>
      </c:valAx>
      <c:spPr>
        <a:noFill/>
        <a:ln w="25409">
          <a:noFill/>
        </a:ln>
      </c:spPr>
    </c:plotArea>
    <c:legend>
      <c:legendPos val="t"/>
      <c:layout>
        <c:manualLayout>
          <c:xMode val="edge"/>
          <c:yMode val="edge"/>
          <c:x val="4.5014034941349104E-2"/>
          <c:y val="7.4931142479537097E-2"/>
          <c:w val="0.35995293249285287"/>
          <c:h val="6.5435121222554168E-2"/>
        </c:manualLayout>
      </c:layout>
      <c:overlay val="0"/>
    </c:legend>
    <c:plotVisOnly val="1"/>
    <c:dispBlanksAs val="gap"/>
    <c:showDLblsOverMax val="0"/>
  </c:chart>
  <c:spPr>
    <a:noFill/>
    <a:ln>
      <a:noFill/>
    </a:ln>
  </c:spPr>
  <c:txPr>
    <a:bodyPr/>
    <a:lstStyle/>
    <a:p>
      <a:pPr>
        <a:defRPr sz="800" b="1" i="0" u="none" strike="noStrike" baseline="0">
          <a:solidFill>
            <a:schemeClr val="tx1"/>
          </a:solidFill>
          <a:latin typeface="+mn-lt"/>
          <a:ea typeface="华文细黑" pitchFamily="2" charset="-122"/>
          <a:cs typeface="宋体"/>
        </a:defRPr>
      </a:pPr>
      <a:endParaRPr lang="zh-CN"/>
    </a:p>
  </c:txPr>
  <c:externalData r:id="rId1">
    <c:autoUpdate val="0"/>
  </c:externalData>
</c:chartSpace>
</file>

<file path=ppt/charts/chart3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4.4444494437127467E-2"/>
          <c:y val="7.2853938464859602E-2"/>
          <c:w val="0.93384180890522162"/>
          <c:h val="0.79920473756235444"/>
        </c:manualLayout>
      </c:layout>
      <c:lineChart>
        <c:grouping val="standard"/>
        <c:varyColors val="0"/>
        <c:ser>
          <c:idx val="0"/>
          <c:order val="0"/>
          <c:tx>
            <c:strRef>
              <c:f>Sheet1!$A$2</c:f>
              <c:strCache>
                <c:ptCount val="1"/>
                <c:pt idx="0">
                  <c:v>Y2011</c:v>
                </c:pt>
              </c:strCache>
            </c:strRef>
          </c:tx>
          <c:spPr>
            <a:ln w="31783">
              <a:solidFill>
                <a:srgbClr val="BFBFBF"/>
              </a:solidFill>
              <a:prstDash val="solid"/>
            </a:ln>
            <a:effectLst/>
          </c:spPr>
          <c:marker>
            <c:symbol val="circle"/>
            <c:size val="10"/>
            <c:spPr>
              <a:solidFill>
                <a:schemeClr val="bg1"/>
              </a:solidFill>
              <a:ln>
                <a:solidFill>
                  <a:srgbClr val="BFBFBF"/>
                </a:solidFill>
                <a:prstDash val="solid"/>
              </a:ln>
              <a:effectLst/>
            </c:spPr>
          </c:marker>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Sheet1!$B$2:$Z$2</c:f>
            </c:numRef>
          </c:val>
          <c:smooth val="0"/>
        </c:ser>
        <c:ser>
          <c:idx val="1"/>
          <c:order val="1"/>
          <c:tx>
            <c:strRef>
              <c:f>Sheet1!$A$3</c:f>
              <c:strCache>
                <c:ptCount val="1"/>
                <c:pt idx="0">
                  <c:v>Y2013</c:v>
                </c:pt>
              </c:strCache>
            </c:strRef>
          </c:tx>
          <c:spPr>
            <a:ln w="31783" cmpd="sng">
              <a:solidFill>
                <a:srgbClr val="BFBFBF"/>
              </a:solidFill>
            </a:ln>
            <a:effectLst/>
          </c:spPr>
          <c:marker>
            <c:symbol val="circle"/>
            <c:size val="10"/>
            <c:spPr>
              <a:solidFill>
                <a:schemeClr val="bg1"/>
              </a:solidFill>
              <a:ln>
                <a:solidFill>
                  <a:srgbClr val="BFBFBF"/>
                </a:solidFill>
              </a:ln>
              <a:effectLst/>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Pt>
            <c:idx val="11"/>
            <c:marker>
              <c:symbol val="circle"/>
              <c:size val="7"/>
            </c:marker>
            <c:bubble3D val="0"/>
          </c:dPt>
          <c:dPt>
            <c:idx val="13"/>
            <c:marker>
              <c:symbol val="circle"/>
              <c:size val="7"/>
            </c:marker>
            <c:bubble3D val="0"/>
          </c:dPt>
          <c:dPt>
            <c:idx val="15"/>
            <c:marker>
              <c:symbol val="circle"/>
              <c:size val="7"/>
            </c:marker>
            <c:bubble3D val="0"/>
          </c:dPt>
          <c:dPt>
            <c:idx val="17"/>
            <c:marker>
              <c:symbol val="circle"/>
              <c:size val="7"/>
            </c:marker>
            <c:bubble3D val="0"/>
          </c:dPt>
          <c:dPt>
            <c:idx val="19"/>
            <c:marker>
              <c:symbol val="circle"/>
              <c:size val="7"/>
            </c:marker>
            <c:bubble3D val="0"/>
          </c:dPt>
          <c:dPt>
            <c:idx val="21"/>
            <c:marker>
              <c:symbol val="circle"/>
              <c:size val="7"/>
            </c:marker>
            <c:bubble3D val="0"/>
          </c:dPt>
          <c:dPt>
            <c:idx val="23"/>
            <c:marker>
              <c:symbol val="circle"/>
              <c:size val="7"/>
            </c:marker>
            <c:bubble3D val="0"/>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Sheet1!$B$3:$Z$3</c:f>
            </c:numRef>
          </c:val>
          <c:smooth val="0"/>
        </c:ser>
        <c:ser>
          <c:idx val="2"/>
          <c:order val="2"/>
          <c:tx>
            <c:strRef>
              <c:f>Sheet1!$A$4</c:f>
              <c:strCache>
                <c:ptCount val="1"/>
                <c:pt idx="0">
                  <c:v>Y2014</c:v>
                </c:pt>
              </c:strCache>
            </c:strRef>
          </c:tx>
          <c:spPr>
            <a:ln>
              <a:solidFill>
                <a:srgbClr val="BFBFBF"/>
              </a:solidFill>
            </a:ln>
          </c:spPr>
          <c:marker>
            <c:symbol val="circle"/>
            <c:size val="10"/>
            <c:spPr>
              <a:solidFill>
                <a:schemeClr val="bg1"/>
              </a:solidFill>
              <a:ln w="9525">
                <a:solidFill>
                  <a:srgbClr val="BFBFBF"/>
                </a:solidFill>
              </a:ln>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Pt>
            <c:idx val="11"/>
            <c:marker>
              <c:symbol val="circle"/>
              <c:size val="7"/>
            </c:marker>
            <c:bubble3D val="0"/>
          </c:dPt>
          <c:dPt>
            <c:idx val="13"/>
            <c:marker>
              <c:symbol val="circle"/>
              <c:size val="7"/>
            </c:marker>
            <c:bubble3D val="0"/>
          </c:dPt>
          <c:dPt>
            <c:idx val="15"/>
            <c:marker>
              <c:symbol val="circle"/>
              <c:size val="7"/>
            </c:marker>
            <c:bubble3D val="0"/>
          </c:dPt>
          <c:dPt>
            <c:idx val="17"/>
            <c:marker>
              <c:symbol val="circle"/>
              <c:size val="7"/>
            </c:marker>
            <c:bubble3D val="0"/>
          </c:dPt>
          <c:dPt>
            <c:idx val="19"/>
            <c:marker>
              <c:symbol val="circle"/>
              <c:size val="7"/>
            </c:marker>
            <c:bubble3D val="0"/>
          </c:dPt>
          <c:dPt>
            <c:idx val="21"/>
            <c:marker>
              <c:symbol val="circle"/>
              <c:size val="7"/>
            </c:marker>
            <c:bubble3D val="0"/>
          </c:dPt>
          <c:dPt>
            <c:idx val="23"/>
            <c:marker>
              <c:symbol val="circle"/>
              <c:size val="7"/>
            </c:marker>
            <c:bubble3D val="0"/>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Sheet1!$B$4:$Z$4</c:f>
              <c:numCache>
                <c:formatCode>0.00_ </c:formatCode>
                <c:ptCount val="25"/>
                <c:pt idx="0">
                  <c:v>0</c:v>
                </c:pt>
                <c:pt idx="1">
                  <c:v>3.1051584636028196</c:v>
                </c:pt>
                <c:pt idx="2">
                  <c:v>1.3767402418706665</c:v>
                </c:pt>
                <c:pt idx="3">
                  <c:v>-0.22430909568555979</c:v>
                </c:pt>
                <c:pt idx="4">
                  <c:v>-0.3152206710455463</c:v>
                </c:pt>
                <c:pt idx="5">
                  <c:v>1.2625608460355986</c:v>
                </c:pt>
                <c:pt idx="6">
                  <c:v>1.0166506658876528</c:v>
                </c:pt>
                <c:pt idx="7">
                  <c:v>0.72757864233927716</c:v>
                </c:pt>
                <c:pt idx="8">
                  <c:v>0.58420574972781747</c:v>
                </c:pt>
                <c:pt idx="9">
                  <c:v>1.130557739982474</c:v>
                </c:pt>
                <c:pt idx="10">
                  <c:v>0.56431184939420564</c:v>
                </c:pt>
                <c:pt idx="11">
                  <c:v>1.9431379683690686</c:v>
                </c:pt>
                <c:pt idx="12">
                  <c:v>1.4961436002907114</c:v>
                </c:pt>
                <c:pt idx="13">
                  <c:v>1.7410335807174881</c:v>
                </c:pt>
                <c:pt idx="14">
                  <c:v>1.2879183569434183</c:v>
                </c:pt>
                <c:pt idx="15">
                  <c:v>4.7372499599427353</c:v>
                </c:pt>
                <c:pt idx="16">
                  <c:v>3.5710127321604501</c:v>
                </c:pt>
                <c:pt idx="17">
                  <c:v>1.9089172828852696</c:v>
                </c:pt>
                <c:pt idx="18">
                  <c:v>1.704273270724177</c:v>
                </c:pt>
                <c:pt idx="19">
                  <c:v>-2.9860961017647236</c:v>
                </c:pt>
                <c:pt idx="20">
                  <c:v>-3.0609981181196622</c:v>
                </c:pt>
                <c:pt idx="21">
                  <c:v>-4.0005911381511661</c:v>
                </c:pt>
                <c:pt idx="22">
                  <c:v>-4.21</c:v>
                </c:pt>
                <c:pt idx="23">
                  <c:v>-3.835746687002406</c:v>
                </c:pt>
                <c:pt idx="24">
                  <c:v>-4.3690201268872801</c:v>
                </c:pt>
              </c:numCache>
            </c:numRef>
          </c:val>
          <c:smooth val="0"/>
        </c:ser>
        <c:ser>
          <c:idx val="3"/>
          <c:order val="3"/>
          <c:tx>
            <c:strRef>
              <c:f>Sheet1!$A$5</c:f>
              <c:strCache>
                <c:ptCount val="1"/>
                <c:pt idx="0">
                  <c:v>Y2015</c:v>
                </c:pt>
              </c:strCache>
            </c:strRef>
          </c:tx>
          <c:spPr>
            <a:ln>
              <a:solidFill>
                <a:srgbClr val="00A4DE"/>
              </a:solidFill>
            </a:ln>
          </c:spPr>
          <c:marker>
            <c:symbol val="circle"/>
            <c:size val="10"/>
            <c:spPr>
              <a:solidFill>
                <a:schemeClr val="bg1"/>
              </a:solidFill>
              <a:ln w="9525">
                <a:solidFill>
                  <a:srgbClr val="00A4DE"/>
                </a:solidFill>
              </a:ln>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Pt>
            <c:idx val="11"/>
            <c:marker>
              <c:symbol val="circle"/>
              <c:size val="7"/>
            </c:marker>
            <c:bubble3D val="0"/>
          </c:dPt>
          <c:dPt>
            <c:idx val="13"/>
            <c:marker>
              <c:symbol val="circle"/>
              <c:size val="7"/>
            </c:marker>
            <c:bubble3D val="0"/>
          </c:dPt>
          <c:dPt>
            <c:idx val="15"/>
            <c:marker>
              <c:symbol val="circle"/>
              <c:size val="7"/>
            </c:marker>
            <c:bubble3D val="0"/>
          </c:dPt>
          <c:dPt>
            <c:idx val="17"/>
            <c:marker>
              <c:symbol val="circle"/>
              <c:size val="7"/>
            </c:marker>
            <c:bubble3D val="0"/>
          </c:dPt>
          <c:dPt>
            <c:idx val="19"/>
            <c:marker>
              <c:symbol val="circle"/>
              <c:size val="7"/>
            </c:marker>
            <c:bubble3D val="0"/>
          </c:dPt>
          <c:dPt>
            <c:idx val="21"/>
            <c:marker>
              <c:symbol val="circle"/>
              <c:size val="7"/>
            </c:marker>
            <c:bubble3D val="0"/>
          </c:dPt>
          <c:dPt>
            <c:idx val="23"/>
            <c:marker>
              <c:symbol val="circle"/>
              <c:size val="7"/>
            </c:marker>
            <c:bubble3D val="0"/>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Sheet1!$B$5:$Z$5</c:f>
              <c:numCache>
                <c:formatCode>0.00_ </c:formatCode>
                <c:ptCount val="25"/>
                <c:pt idx="0">
                  <c:v>0</c:v>
                </c:pt>
                <c:pt idx="1">
                  <c:v>-4.0072525507610308</c:v>
                </c:pt>
                <c:pt idx="2">
                  <c:v>-4.2698250749405142</c:v>
                </c:pt>
                <c:pt idx="3">
                  <c:v>-7.0401075577811723</c:v>
                </c:pt>
                <c:pt idx="4">
                  <c:v>-7.0923265638183741</c:v>
                </c:pt>
                <c:pt idx="5">
                  <c:v>-7.4942712682671608</c:v>
                </c:pt>
                <c:pt idx="6">
                  <c:v>-8.0764264279479807</c:v>
                </c:pt>
                <c:pt idx="7">
                  <c:v>-6.7332672990274567</c:v>
                </c:pt>
                <c:pt idx="8">
                  <c:v>-6.9660234128573917</c:v>
                </c:pt>
                <c:pt idx="9">
                  <c:v>-8.199814859889166</c:v>
                </c:pt>
                <c:pt idx="10">
                  <c:v>-9.0667855924463243</c:v>
                </c:pt>
                <c:pt idx="11">
                  <c:v>-8.248768121687533</c:v>
                </c:pt>
                <c:pt idx="12">
                  <c:v>-8.3194876171956427</c:v>
                </c:pt>
                <c:pt idx="13">
                  <c:v>-8.4178445096814603</c:v>
                </c:pt>
                <c:pt idx="14">
                  <c:v>-8.8845220504273783</c:v>
                </c:pt>
                <c:pt idx="15">
                  <c:v>-9.4316064057945468</c:v>
                </c:pt>
                <c:pt idx="16">
                  <c:v>-7.3505884301084627</c:v>
                </c:pt>
                <c:pt idx="17">
                  <c:v>-5.3120452071560802</c:v>
                </c:pt>
                <c:pt idx="18">
                  <c:v>-9.1587787100007709</c:v>
                </c:pt>
                <c:pt idx="19">
                  <c:v>-8.0788350670705444</c:v>
                </c:pt>
                <c:pt idx="20">
                  <c:v>-8.8964579376593083</c:v>
                </c:pt>
                <c:pt idx="21">
                  <c:v>-9.044163163460972</c:v>
                </c:pt>
                <c:pt idx="22">
                  <c:v>-9.5466366804713658</c:v>
                </c:pt>
                <c:pt idx="23">
                  <c:v>-10.479939123719529</c:v>
                </c:pt>
                <c:pt idx="24">
                  <c:v>-8.8258969234670914</c:v>
                </c:pt>
              </c:numCache>
            </c:numRef>
          </c:val>
          <c:smooth val="0"/>
        </c:ser>
        <c:ser>
          <c:idx val="4"/>
          <c:order val="4"/>
          <c:tx>
            <c:strRef>
              <c:f>Sheet1!$A$6</c:f>
              <c:strCache>
                <c:ptCount val="1"/>
                <c:pt idx="0">
                  <c:v>Y2016</c:v>
                </c:pt>
              </c:strCache>
            </c:strRef>
          </c:tx>
          <c:spPr>
            <a:ln>
              <a:solidFill>
                <a:srgbClr val="92D050"/>
              </a:solidFill>
            </a:ln>
          </c:spPr>
          <c:marker>
            <c:symbol val="circle"/>
            <c:size val="10"/>
            <c:spPr>
              <a:solidFill>
                <a:schemeClr val="bg1"/>
              </a:solidFill>
              <a:ln>
                <a:solidFill>
                  <a:srgbClr val="92D050"/>
                </a:solidFill>
              </a:ln>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Pt>
            <c:idx val="11"/>
            <c:marker>
              <c:symbol val="circle"/>
              <c:size val="7"/>
            </c:marker>
            <c:bubble3D val="0"/>
          </c:dPt>
          <c:dPt>
            <c:idx val="13"/>
            <c:marker>
              <c:symbol val="circle"/>
              <c:size val="7"/>
            </c:marker>
            <c:bubble3D val="0"/>
          </c:dPt>
          <c:dPt>
            <c:idx val="15"/>
            <c:marker>
              <c:symbol val="circle"/>
              <c:size val="7"/>
            </c:marker>
            <c:bubble3D val="0"/>
          </c:dPt>
          <c:dPt>
            <c:idx val="17"/>
            <c:marker>
              <c:symbol val="circle"/>
              <c:size val="7"/>
            </c:marker>
            <c:bubble3D val="0"/>
          </c:dPt>
          <c:dPt>
            <c:idx val="19"/>
            <c:marker>
              <c:symbol val="circle"/>
              <c:size val="7"/>
            </c:marker>
            <c:bubble3D val="0"/>
          </c:dPt>
          <c:dPt>
            <c:idx val="21"/>
            <c:marker>
              <c:symbol val="circle"/>
              <c:size val="7"/>
            </c:marker>
            <c:bubble3D val="0"/>
          </c:dPt>
          <c:dPt>
            <c:idx val="23"/>
            <c:marker>
              <c:symbol val="circle"/>
              <c:size val="7"/>
            </c:marker>
            <c:bubble3D val="0"/>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Sheet1!$B$6:$Z$6</c:f>
              <c:numCache>
                <c:formatCode>0.00_ </c:formatCode>
                <c:ptCount val="25"/>
                <c:pt idx="0">
                  <c:v>0</c:v>
                </c:pt>
                <c:pt idx="1">
                  <c:v>-13.430526629173123</c:v>
                </c:pt>
                <c:pt idx="2">
                  <c:v>-11.806682364139098</c:v>
                </c:pt>
                <c:pt idx="3">
                  <c:v>-13.092721245834548</c:v>
                </c:pt>
                <c:pt idx="4">
                  <c:v>-11.3941375474094</c:v>
                </c:pt>
                <c:pt idx="5">
                  <c:v>-14.190690159590069</c:v>
                </c:pt>
                <c:pt idx="6">
                  <c:v>-14.587587418233294</c:v>
                </c:pt>
                <c:pt idx="7">
                  <c:v>-11.554049465723571</c:v>
                </c:pt>
                <c:pt idx="8">
                  <c:v>-11.129442000400003</c:v>
                </c:pt>
                <c:pt idx="9">
                  <c:v>-8.314281317414796</c:v>
                </c:pt>
                <c:pt idx="10">
                  <c:v>-8.7198701961372915</c:v>
                </c:pt>
                <c:pt idx="11">
                  <c:v>-5.9323846697111655</c:v>
                </c:pt>
                <c:pt idx="12">
                  <c:v>-6.2334360679418115</c:v>
                </c:pt>
                <c:pt idx="13">
                  <c:v>-6.02</c:v>
                </c:pt>
                <c:pt idx="14">
                  <c:v>-6.1430049496438821</c:v>
                </c:pt>
                <c:pt idx="15">
                  <c:v>-3.2915133867482682</c:v>
                </c:pt>
                <c:pt idx="16">
                  <c:v>-3.9102384854371008</c:v>
                </c:pt>
                <c:pt idx="17">
                  <c:v>-4.3758741364660736</c:v>
                </c:pt>
                <c:pt idx="18">
                  <c:v>-5.0200278510247216</c:v>
                </c:pt>
                <c:pt idx="19">
                  <c:v>-5.7172713175229202</c:v>
                </c:pt>
                <c:pt idx="20">
                  <c:v>-5.9977222245790056</c:v>
                </c:pt>
                <c:pt idx="21">
                  <c:v>-7.7300876036439536</c:v>
                </c:pt>
                <c:pt idx="22">
                  <c:v>-7.3259190602328879</c:v>
                </c:pt>
                <c:pt idx="23">
                  <c:v>-8.2346050777962194</c:v>
                </c:pt>
                <c:pt idx="24">
                  <c:v>-10.226667801660883</c:v>
                </c:pt>
              </c:numCache>
            </c:numRef>
          </c:val>
          <c:smooth val="0"/>
        </c:ser>
        <c:ser>
          <c:idx val="5"/>
          <c:order val="5"/>
          <c:tx>
            <c:strRef>
              <c:f>Sheet1!$A$7</c:f>
              <c:strCache>
                <c:ptCount val="1"/>
                <c:pt idx="0">
                  <c:v>Y2017</c:v>
                </c:pt>
              </c:strCache>
            </c:strRef>
          </c:tx>
          <c:spPr>
            <a:ln w="31750">
              <a:solidFill>
                <a:srgbClr val="FF9933"/>
              </a:solidFill>
            </a:ln>
          </c:spPr>
          <c:marker>
            <c:symbol val="circle"/>
            <c:size val="10"/>
            <c:spPr>
              <a:solidFill>
                <a:schemeClr val="bg1"/>
              </a:solidFill>
              <a:ln w="6350">
                <a:noFill/>
              </a:ln>
            </c:spPr>
          </c:marker>
          <c:dPt>
            <c:idx val="0"/>
            <c:marker>
              <c:spPr>
                <a:solidFill>
                  <a:schemeClr val="bg1"/>
                </a:solidFill>
                <a:ln w="6350">
                  <a:solidFill>
                    <a:srgbClr val="FF9933"/>
                  </a:solidFill>
                </a:ln>
              </c:spPr>
            </c:marker>
            <c:bubble3D val="0"/>
          </c:dPt>
          <c:dPt>
            <c:idx val="1"/>
            <c:marker>
              <c:symbol val="circle"/>
              <c:size val="7"/>
              <c:spPr>
                <a:solidFill>
                  <a:schemeClr val="bg1"/>
                </a:solidFill>
                <a:ln w="6350">
                  <a:solidFill>
                    <a:srgbClr val="FF9933"/>
                  </a:solidFill>
                </a:ln>
              </c:spPr>
            </c:marker>
            <c:bubble3D val="0"/>
          </c:dPt>
          <c:dPt>
            <c:idx val="2"/>
            <c:marker>
              <c:spPr>
                <a:solidFill>
                  <a:schemeClr val="bg1"/>
                </a:solidFill>
                <a:ln w="6350">
                  <a:solidFill>
                    <a:srgbClr val="FF9933"/>
                  </a:solidFill>
                </a:ln>
              </c:spPr>
            </c:marker>
            <c:bubble3D val="0"/>
          </c:dPt>
          <c:dPt>
            <c:idx val="3"/>
            <c:marker>
              <c:symbol val="circle"/>
              <c:size val="7"/>
              <c:spPr>
                <a:solidFill>
                  <a:schemeClr val="bg1"/>
                </a:solidFill>
                <a:ln w="6350">
                  <a:solidFill>
                    <a:srgbClr val="FF9933"/>
                  </a:solidFill>
                </a:ln>
              </c:spPr>
            </c:marker>
            <c:bubble3D val="0"/>
          </c:dPt>
          <c:dPt>
            <c:idx val="4"/>
            <c:marker>
              <c:spPr>
                <a:solidFill>
                  <a:schemeClr val="bg1"/>
                </a:solidFill>
                <a:ln w="6350">
                  <a:solidFill>
                    <a:srgbClr val="FF9933"/>
                  </a:solidFill>
                </a:ln>
              </c:spPr>
            </c:marker>
            <c:bubble3D val="0"/>
          </c:dPt>
          <c:dPt>
            <c:idx val="5"/>
            <c:marker>
              <c:symbol val="circle"/>
              <c:size val="7"/>
              <c:spPr>
                <a:solidFill>
                  <a:schemeClr val="bg1"/>
                </a:solidFill>
                <a:ln w="6350">
                  <a:solidFill>
                    <a:srgbClr val="FF9933"/>
                  </a:solidFill>
                </a:ln>
              </c:spPr>
            </c:marker>
            <c:bubble3D val="0"/>
          </c:dPt>
          <c:dPt>
            <c:idx val="6"/>
            <c:marker>
              <c:spPr>
                <a:solidFill>
                  <a:schemeClr val="bg1"/>
                </a:solidFill>
                <a:ln w="6350">
                  <a:solidFill>
                    <a:srgbClr val="FF9933"/>
                  </a:solidFill>
                </a:ln>
              </c:spPr>
            </c:marker>
            <c:bubble3D val="0"/>
          </c:dPt>
          <c:dLbls>
            <c:dLbl>
              <c:idx val="1"/>
              <c:delete val="1"/>
              <c:extLst>
                <c:ext xmlns:c15="http://schemas.microsoft.com/office/drawing/2012/chart" uri="{CE6537A1-D6FC-4f65-9D91-7224C49458BB}"/>
              </c:extLst>
            </c:dLbl>
            <c:dLbl>
              <c:idx val="3"/>
              <c:delete val="1"/>
              <c:extLst>
                <c:ext xmlns:c15="http://schemas.microsoft.com/office/drawing/2012/chart" uri="{CE6537A1-D6FC-4f65-9D91-7224C49458BB}"/>
              </c:extLst>
            </c:dLbl>
            <c:dLbl>
              <c:idx val="5"/>
              <c:delete val="1"/>
              <c:extLst>
                <c:ext xmlns:c15="http://schemas.microsoft.com/office/drawing/2012/chart" uri="{CE6537A1-D6FC-4f65-9D91-7224C49458BB}"/>
              </c:extLst>
            </c:dLbl>
            <c:dLbl>
              <c:idx val="6"/>
              <c:layout>
                <c:manualLayout>
                  <c:x val="-3.034855772986229E-2"/>
                  <c:y val="-0.10621477083537957"/>
                </c:manualLayout>
              </c:layout>
              <c:dLblPos val="r"/>
              <c:showLegendKey val="0"/>
              <c:showVal val="1"/>
              <c:showCatName val="0"/>
              <c:showSerName val="0"/>
              <c:showPercent val="0"/>
              <c:showBubbleSize val="0"/>
              <c:extLst>
                <c:ext xmlns:c15="http://schemas.microsoft.com/office/drawing/2012/chart" uri="{CE6537A1-D6FC-4f65-9D91-7224C49458BB}"/>
              </c:extLst>
            </c:dLbl>
            <c:spPr>
              <a:noFill/>
              <a:ln>
                <a:noFill/>
              </a:ln>
              <a:effectLst/>
            </c:spPr>
            <c:dLblPos val="t"/>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Sheet1!$B$7:$Z$7</c:f>
              <c:numCache>
                <c:formatCode>0.00_ </c:formatCode>
                <c:ptCount val="25"/>
                <c:pt idx="0">
                  <c:v>0</c:v>
                </c:pt>
                <c:pt idx="1">
                  <c:v>-7.54</c:v>
                </c:pt>
                <c:pt idx="2">
                  <c:v>-4.59</c:v>
                </c:pt>
                <c:pt idx="3">
                  <c:v>-0.41</c:v>
                </c:pt>
                <c:pt idx="4">
                  <c:v>-0.72</c:v>
                </c:pt>
                <c:pt idx="5">
                  <c:v>-3.51</c:v>
                </c:pt>
                <c:pt idx="6">
                  <c:v>-2.73</c:v>
                </c:pt>
              </c:numCache>
            </c:numRef>
          </c:val>
          <c:smooth val="0"/>
        </c:ser>
        <c:dLbls>
          <c:showLegendKey val="0"/>
          <c:showVal val="0"/>
          <c:showCatName val="0"/>
          <c:showSerName val="0"/>
          <c:showPercent val="0"/>
          <c:showBubbleSize val="0"/>
        </c:dLbls>
        <c:marker val="1"/>
        <c:smooth val="0"/>
        <c:axId val="650001696"/>
        <c:axId val="650000912"/>
      </c:lineChart>
      <c:catAx>
        <c:axId val="650001696"/>
        <c:scaling>
          <c:orientation val="minMax"/>
        </c:scaling>
        <c:delete val="0"/>
        <c:axPos val="b"/>
        <c:majorGridlines>
          <c:spPr>
            <a:ln>
              <a:solidFill>
                <a:schemeClr val="bg1">
                  <a:lumMod val="95000"/>
                </a:schemeClr>
              </a:solidFill>
            </a:ln>
          </c:spPr>
        </c:majorGridlines>
        <c:numFmt formatCode="@" sourceLinked="0"/>
        <c:majorTickMark val="none"/>
        <c:minorTickMark val="none"/>
        <c:tickLblPos val="low"/>
        <c:spPr>
          <a:ln w="25427">
            <a:solidFill>
              <a:srgbClr val="808080"/>
            </a:solidFill>
            <a:prstDash val="solid"/>
          </a:ln>
        </c:spPr>
        <c:txPr>
          <a:bodyPr rot="0" vert="horz"/>
          <a:lstStyle/>
          <a:p>
            <a:pPr>
              <a:defRPr b="0"/>
            </a:pPr>
            <a:endParaRPr lang="zh-CN"/>
          </a:p>
        </c:txPr>
        <c:crossAx val="650000912"/>
        <c:crosses val="autoZero"/>
        <c:auto val="1"/>
        <c:lblAlgn val="ctr"/>
        <c:lblOffset val="100"/>
        <c:tickLblSkip val="1"/>
        <c:tickMarkSkip val="1"/>
        <c:noMultiLvlLbl val="0"/>
      </c:catAx>
      <c:valAx>
        <c:axId val="650000912"/>
        <c:scaling>
          <c:orientation val="minMax"/>
          <c:max val="30"/>
          <c:min val="-20"/>
        </c:scaling>
        <c:delete val="0"/>
        <c:axPos val="l"/>
        <c:majorGridlines>
          <c:spPr>
            <a:ln w="13102">
              <a:solidFill>
                <a:schemeClr val="bg1">
                  <a:lumMod val="95000"/>
                </a:schemeClr>
              </a:solidFill>
              <a:prstDash val="solid"/>
            </a:ln>
          </c:spPr>
        </c:majorGridlines>
        <c:numFmt formatCode="0.0_ " sourceLinked="0"/>
        <c:majorTickMark val="none"/>
        <c:minorTickMark val="none"/>
        <c:tickLblPos val="low"/>
        <c:spPr>
          <a:noFill/>
          <a:ln w="39304">
            <a:noFill/>
            <a:prstDash val="solid"/>
          </a:ln>
        </c:spPr>
        <c:txPr>
          <a:bodyPr rot="0" vert="horz"/>
          <a:lstStyle/>
          <a:p>
            <a:pPr>
              <a:defRPr/>
            </a:pPr>
            <a:endParaRPr lang="zh-CN"/>
          </a:p>
        </c:txPr>
        <c:crossAx val="650001696"/>
        <c:crosses val="autoZero"/>
        <c:crossBetween val="between"/>
        <c:majorUnit val="6"/>
      </c:valAx>
      <c:spPr>
        <a:noFill/>
        <a:ln w="25409">
          <a:noFill/>
        </a:ln>
      </c:spPr>
    </c:plotArea>
    <c:legend>
      <c:legendPos val="t"/>
      <c:layout>
        <c:manualLayout>
          <c:xMode val="edge"/>
          <c:yMode val="edge"/>
          <c:x val="4.3503882119254766E-2"/>
          <c:y val="7.493111647363547E-2"/>
          <c:w val="0.35911643433192464"/>
          <c:h val="6.5435098512379594E-2"/>
        </c:manualLayout>
      </c:layout>
      <c:overlay val="0"/>
    </c:legend>
    <c:plotVisOnly val="1"/>
    <c:dispBlanksAs val="gap"/>
    <c:showDLblsOverMax val="0"/>
  </c:chart>
  <c:spPr>
    <a:noFill/>
    <a:ln>
      <a:noFill/>
    </a:ln>
  </c:spPr>
  <c:txPr>
    <a:bodyPr/>
    <a:lstStyle/>
    <a:p>
      <a:pPr>
        <a:defRPr sz="800" b="1" i="0" u="none" strike="noStrike" baseline="0">
          <a:solidFill>
            <a:schemeClr val="tx1"/>
          </a:solidFill>
          <a:latin typeface="+mn-lt"/>
          <a:ea typeface="华文细黑" pitchFamily="2" charset="-122"/>
          <a:cs typeface="宋体"/>
        </a:defRPr>
      </a:pPr>
      <a:endParaRPr lang="zh-CN"/>
    </a:p>
  </c:txPr>
  <c:externalData r:id="rId1">
    <c:autoUpdate val="0"/>
  </c:externalData>
</c:chartSpace>
</file>

<file path=ppt/charts/chart35.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4.2990738673345803E-2"/>
          <c:y val="7.250086757571228E-2"/>
          <c:w val="0.93689735217590964"/>
          <c:h val="0.79928596395734652"/>
        </c:manualLayout>
      </c:layout>
      <c:lineChart>
        <c:grouping val="standard"/>
        <c:varyColors val="0"/>
        <c:ser>
          <c:idx val="0"/>
          <c:order val="0"/>
          <c:tx>
            <c:strRef>
              <c:f>Sheet1!$A$2</c:f>
              <c:strCache>
                <c:ptCount val="1"/>
                <c:pt idx="0">
                  <c:v>Y2011</c:v>
                </c:pt>
              </c:strCache>
            </c:strRef>
          </c:tx>
          <c:spPr>
            <a:ln w="31783">
              <a:solidFill>
                <a:srgbClr val="BFBFBF"/>
              </a:solidFill>
              <a:prstDash val="solid"/>
            </a:ln>
            <a:effectLst/>
          </c:spPr>
          <c:marker>
            <c:symbol val="circle"/>
            <c:size val="10"/>
            <c:spPr>
              <a:solidFill>
                <a:schemeClr val="bg1"/>
              </a:solidFill>
              <a:ln>
                <a:solidFill>
                  <a:srgbClr val="BFBFBF"/>
                </a:solidFill>
                <a:prstDash val="solid"/>
              </a:ln>
              <a:effectLst/>
            </c:spPr>
          </c:marker>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Sheet1!$B$2:$Z$2</c:f>
            </c:numRef>
          </c:val>
          <c:smooth val="0"/>
        </c:ser>
        <c:ser>
          <c:idx val="1"/>
          <c:order val="1"/>
          <c:tx>
            <c:strRef>
              <c:f>Sheet1!$A$3</c:f>
              <c:strCache>
                <c:ptCount val="1"/>
                <c:pt idx="0">
                  <c:v>Y2013</c:v>
                </c:pt>
              </c:strCache>
            </c:strRef>
          </c:tx>
          <c:spPr>
            <a:ln w="31783" cmpd="sng">
              <a:solidFill>
                <a:srgbClr val="BFBFBF"/>
              </a:solidFill>
            </a:ln>
            <a:effectLst/>
          </c:spPr>
          <c:marker>
            <c:symbol val="circle"/>
            <c:size val="10"/>
            <c:spPr>
              <a:solidFill>
                <a:schemeClr val="bg1"/>
              </a:solidFill>
              <a:ln>
                <a:solidFill>
                  <a:srgbClr val="BFBFBF"/>
                </a:solidFill>
              </a:ln>
              <a:effectLst/>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Pt>
            <c:idx val="11"/>
            <c:marker>
              <c:symbol val="circle"/>
              <c:size val="7"/>
            </c:marker>
            <c:bubble3D val="0"/>
          </c:dPt>
          <c:dPt>
            <c:idx val="13"/>
            <c:marker>
              <c:symbol val="circle"/>
              <c:size val="7"/>
            </c:marker>
            <c:bubble3D val="0"/>
          </c:dPt>
          <c:dPt>
            <c:idx val="15"/>
            <c:marker>
              <c:symbol val="circle"/>
              <c:size val="7"/>
            </c:marker>
            <c:bubble3D val="0"/>
          </c:dPt>
          <c:dPt>
            <c:idx val="17"/>
            <c:marker>
              <c:symbol val="circle"/>
              <c:size val="7"/>
            </c:marker>
            <c:bubble3D val="0"/>
          </c:dPt>
          <c:dPt>
            <c:idx val="19"/>
            <c:marker>
              <c:symbol val="circle"/>
              <c:size val="7"/>
            </c:marker>
            <c:bubble3D val="0"/>
          </c:dPt>
          <c:dPt>
            <c:idx val="21"/>
            <c:marker>
              <c:symbol val="circle"/>
              <c:size val="7"/>
            </c:marker>
            <c:bubble3D val="0"/>
          </c:dPt>
          <c:dPt>
            <c:idx val="23"/>
            <c:marker>
              <c:symbol val="circle"/>
              <c:size val="7"/>
            </c:marker>
            <c:bubble3D val="0"/>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Sheet1!$B$3:$Z$3</c:f>
            </c:numRef>
          </c:val>
          <c:smooth val="0"/>
        </c:ser>
        <c:ser>
          <c:idx val="2"/>
          <c:order val="2"/>
          <c:tx>
            <c:strRef>
              <c:f>Sheet1!$A$4</c:f>
              <c:strCache>
                <c:ptCount val="1"/>
                <c:pt idx="0">
                  <c:v>Y2014</c:v>
                </c:pt>
              </c:strCache>
            </c:strRef>
          </c:tx>
          <c:spPr>
            <a:ln w="19050">
              <a:solidFill>
                <a:srgbClr val="BFBFBF"/>
              </a:solidFill>
            </a:ln>
          </c:spPr>
          <c:marker>
            <c:symbol val="circle"/>
            <c:size val="10"/>
            <c:spPr>
              <a:solidFill>
                <a:schemeClr val="bg1"/>
              </a:solidFill>
              <a:ln>
                <a:solidFill>
                  <a:srgbClr val="BFBFBF"/>
                </a:solidFill>
              </a:ln>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Pt>
            <c:idx val="11"/>
            <c:marker>
              <c:symbol val="circle"/>
              <c:size val="7"/>
            </c:marker>
            <c:bubble3D val="0"/>
          </c:dPt>
          <c:dPt>
            <c:idx val="13"/>
            <c:marker>
              <c:symbol val="circle"/>
              <c:size val="7"/>
            </c:marker>
            <c:bubble3D val="0"/>
          </c:dPt>
          <c:dPt>
            <c:idx val="15"/>
            <c:marker>
              <c:symbol val="circle"/>
              <c:size val="7"/>
            </c:marker>
            <c:bubble3D val="0"/>
          </c:dPt>
          <c:dPt>
            <c:idx val="17"/>
            <c:marker>
              <c:symbol val="circle"/>
              <c:size val="7"/>
            </c:marker>
            <c:bubble3D val="0"/>
          </c:dPt>
          <c:dPt>
            <c:idx val="19"/>
            <c:marker>
              <c:symbol val="circle"/>
              <c:size val="7"/>
            </c:marker>
            <c:bubble3D val="0"/>
          </c:dPt>
          <c:dPt>
            <c:idx val="21"/>
            <c:marker>
              <c:symbol val="circle"/>
              <c:size val="7"/>
            </c:marker>
            <c:bubble3D val="0"/>
          </c:dPt>
          <c:dPt>
            <c:idx val="23"/>
            <c:marker>
              <c:symbol val="circle"/>
              <c:size val="7"/>
            </c:marker>
            <c:bubble3D val="0"/>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Sheet1!$B$4:$Z$4</c:f>
              <c:numCache>
                <c:formatCode>0.00_ </c:formatCode>
                <c:ptCount val="25"/>
                <c:pt idx="0">
                  <c:v>0</c:v>
                </c:pt>
                <c:pt idx="1">
                  <c:v>0.56929663129606767</c:v>
                </c:pt>
                <c:pt idx="2">
                  <c:v>0.60836549427922582</c:v>
                </c:pt>
                <c:pt idx="3">
                  <c:v>1.0526105880871302</c:v>
                </c:pt>
                <c:pt idx="4">
                  <c:v>0.78840562267547998</c:v>
                </c:pt>
                <c:pt idx="5">
                  <c:v>0.90848649260315095</c:v>
                </c:pt>
                <c:pt idx="6">
                  <c:v>0.69442731466779328</c:v>
                </c:pt>
                <c:pt idx="7">
                  <c:v>0.62124732885669942</c:v>
                </c:pt>
                <c:pt idx="8">
                  <c:v>0.49438202542120868</c:v>
                </c:pt>
                <c:pt idx="9">
                  <c:v>0.40254200633938231</c:v>
                </c:pt>
                <c:pt idx="10">
                  <c:v>0.35466860331264033</c:v>
                </c:pt>
                <c:pt idx="11">
                  <c:v>0.39010666158170981</c:v>
                </c:pt>
                <c:pt idx="12">
                  <c:v>0.27016184955293177</c:v>
                </c:pt>
                <c:pt idx="13">
                  <c:v>0.37992548863058767</c:v>
                </c:pt>
                <c:pt idx="14">
                  <c:v>0.21726937931047918</c:v>
                </c:pt>
                <c:pt idx="15">
                  <c:v>-0.10695968987686824</c:v>
                </c:pt>
                <c:pt idx="16">
                  <c:v>-0.28407852073528456</c:v>
                </c:pt>
                <c:pt idx="17">
                  <c:v>-0.44630451616239569</c:v>
                </c:pt>
                <c:pt idx="18">
                  <c:v>-0.67927623576402152</c:v>
                </c:pt>
                <c:pt idx="19">
                  <c:v>-0.47606273799697307</c:v>
                </c:pt>
                <c:pt idx="20">
                  <c:v>-0.66426705166326627</c:v>
                </c:pt>
                <c:pt idx="21">
                  <c:v>-0.59827721634353659</c:v>
                </c:pt>
                <c:pt idx="22">
                  <c:v>-0.80575340980454313</c:v>
                </c:pt>
                <c:pt idx="23">
                  <c:v>-1.0571291933357501</c:v>
                </c:pt>
                <c:pt idx="24">
                  <c:v>-1.0630832026726922</c:v>
                </c:pt>
              </c:numCache>
            </c:numRef>
          </c:val>
          <c:smooth val="0"/>
        </c:ser>
        <c:ser>
          <c:idx val="3"/>
          <c:order val="3"/>
          <c:tx>
            <c:strRef>
              <c:f>Sheet1!$A$5</c:f>
              <c:strCache>
                <c:ptCount val="1"/>
                <c:pt idx="0">
                  <c:v>Y2015</c:v>
                </c:pt>
              </c:strCache>
            </c:strRef>
          </c:tx>
          <c:spPr>
            <a:ln>
              <a:solidFill>
                <a:srgbClr val="00A4DE"/>
              </a:solidFill>
            </a:ln>
          </c:spPr>
          <c:marker>
            <c:symbol val="circle"/>
            <c:size val="9"/>
            <c:spPr>
              <a:solidFill>
                <a:schemeClr val="bg1"/>
              </a:solidFill>
              <a:ln>
                <a:solidFill>
                  <a:srgbClr val="00A4DE"/>
                </a:solidFill>
              </a:ln>
            </c:spPr>
          </c:marker>
          <c:dPt>
            <c:idx val="0"/>
            <c:marker>
              <c:symbol val="circle"/>
              <c:size val="10"/>
            </c:marker>
            <c:bubble3D val="0"/>
          </c:dPt>
          <c:dPt>
            <c:idx val="1"/>
            <c:marker>
              <c:symbol val="circle"/>
              <c:size val="7"/>
            </c:marker>
            <c:bubble3D val="0"/>
          </c:dPt>
          <c:dPt>
            <c:idx val="2"/>
            <c:marker>
              <c:symbol val="circle"/>
              <c:size val="10"/>
            </c:marker>
            <c:bubble3D val="0"/>
          </c:dPt>
          <c:dPt>
            <c:idx val="3"/>
            <c:marker>
              <c:symbol val="circle"/>
              <c:size val="7"/>
            </c:marker>
            <c:bubble3D val="0"/>
          </c:dPt>
          <c:dPt>
            <c:idx val="4"/>
            <c:marker>
              <c:symbol val="circle"/>
              <c:size val="10"/>
            </c:marker>
            <c:bubble3D val="0"/>
          </c:dPt>
          <c:dPt>
            <c:idx val="5"/>
            <c:marker>
              <c:symbol val="circle"/>
              <c:size val="7"/>
            </c:marker>
            <c:bubble3D val="0"/>
          </c:dPt>
          <c:dPt>
            <c:idx val="6"/>
            <c:marker>
              <c:symbol val="circle"/>
              <c:size val="10"/>
            </c:marker>
            <c:bubble3D val="0"/>
          </c:dPt>
          <c:dPt>
            <c:idx val="7"/>
            <c:marker>
              <c:symbol val="circle"/>
              <c:size val="7"/>
            </c:marker>
            <c:bubble3D val="0"/>
          </c:dPt>
          <c:dPt>
            <c:idx val="8"/>
            <c:marker>
              <c:symbol val="circle"/>
              <c:size val="10"/>
            </c:marker>
            <c:bubble3D val="0"/>
          </c:dPt>
          <c:dPt>
            <c:idx val="9"/>
            <c:marker>
              <c:symbol val="circle"/>
              <c:size val="7"/>
            </c:marker>
            <c:bubble3D val="0"/>
          </c:dPt>
          <c:dPt>
            <c:idx val="10"/>
            <c:marker>
              <c:symbol val="circle"/>
              <c:size val="10"/>
            </c:marker>
            <c:bubble3D val="0"/>
          </c:dPt>
          <c:dPt>
            <c:idx val="11"/>
            <c:marker>
              <c:symbol val="circle"/>
              <c:size val="7"/>
            </c:marker>
            <c:bubble3D val="0"/>
          </c:dPt>
          <c:dPt>
            <c:idx val="12"/>
            <c:marker>
              <c:symbol val="circle"/>
              <c:size val="10"/>
            </c:marker>
            <c:bubble3D val="0"/>
          </c:dPt>
          <c:dPt>
            <c:idx val="13"/>
            <c:marker>
              <c:symbol val="circle"/>
              <c:size val="7"/>
            </c:marker>
            <c:bubble3D val="0"/>
          </c:dPt>
          <c:dPt>
            <c:idx val="14"/>
            <c:marker>
              <c:symbol val="circle"/>
              <c:size val="10"/>
            </c:marker>
            <c:bubble3D val="0"/>
          </c:dPt>
          <c:dPt>
            <c:idx val="16"/>
            <c:marker>
              <c:symbol val="circle"/>
              <c:size val="10"/>
            </c:marker>
            <c:bubble3D val="0"/>
          </c:dPt>
          <c:dPt>
            <c:idx val="17"/>
            <c:marker>
              <c:symbol val="circle"/>
              <c:size val="7"/>
            </c:marker>
            <c:bubble3D val="0"/>
          </c:dPt>
          <c:dPt>
            <c:idx val="18"/>
            <c:marker>
              <c:symbol val="circle"/>
              <c:size val="10"/>
            </c:marker>
            <c:bubble3D val="0"/>
          </c:dPt>
          <c:dPt>
            <c:idx val="19"/>
            <c:marker>
              <c:symbol val="circle"/>
              <c:size val="7"/>
            </c:marker>
            <c:bubble3D val="0"/>
          </c:dPt>
          <c:dPt>
            <c:idx val="20"/>
            <c:marker>
              <c:symbol val="circle"/>
              <c:size val="10"/>
            </c:marker>
            <c:bubble3D val="0"/>
          </c:dPt>
          <c:dPt>
            <c:idx val="21"/>
            <c:marker>
              <c:symbol val="circle"/>
              <c:size val="7"/>
            </c:marker>
            <c:bubble3D val="0"/>
          </c:dPt>
          <c:dPt>
            <c:idx val="22"/>
            <c:marker>
              <c:symbol val="circle"/>
              <c:size val="10"/>
            </c:marker>
            <c:bubble3D val="0"/>
          </c:dPt>
          <c:dPt>
            <c:idx val="23"/>
            <c:marker>
              <c:symbol val="circle"/>
              <c:size val="7"/>
            </c:marker>
            <c:bubble3D val="0"/>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Sheet1!$B$5:$Z$5</c:f>
              <c:numCache>
                <c:formatCode>0.00_ </c:formatCode>
                <c:ptCount val="25"/>
                <c:pt idx="0">
                  <c:v>0</c:v>
                </c:pt>
                <c:pt idx="1">
                  <c:v>0.9257309485639208</c:v>
                </c:pt>
                <c:pt idx="2">
                  <c:v>0.92993872745263284</c:v>
                </c:pt>
                <c:pt idx="3">
                  <c:v>1.9787156038898845</c:v>
                </c:pt>
                <c:pt idx="4">
                  <c:v>1.9264965978526414</c:v>
                </c:pt>
                <c:pt idx="5">
                  <c:v>1.9505365901562794</c:v>
                </c:pt>
                <c:pt idx="6">
                  <c:v>1.3683814304754975</c:v>
                </c:pt>
                <c:pt idx="7">
                  <c:v>1.1083174266876763</c:v>
                </c:pt>
                <c:pt idx="8">
                  <c:v>0.86498289724087651</c:v>
                </c:pt>
                <c:pt idx="9">
                  <c:v>1.2987064271552333</c:v>
                </c:pt>
                <c:pt idx="10">
                  <c:v>1.2638355938039778</c:v>
                </c:pt>
                <c:pt idx="11">
                  <c:v>1.0931043020042774</c:v>
                </c:pt>
                <c:pt idx="12">
                  <c:v>1.0223848064961885</c:v>
                </c:pt>
                <c:pt idx="13">
                  <c:v>-1.6328665953539351E-2</c:v>
                </c:pt>
                <c:pt idx="14">
                  <c:v>0.37345584829731487</c:v>
                </c:pt>
                <c:pt idx="15">
                  <c:v>-6.085508730172437E-2</c:v>
                </c:pt>
                <c:pt idx="16">
                  <c:v>-0.27384111481744156</c:v>
                </c:pt>
                <c:pt idx="17">
                  <c:v>-0.3931556018648143</c:v>
                </c:pt>
                <c:pt idx="18">
                  <c:v>-0.42181120897461699</c:v>
                </c:pt>
                <c:pt idx="19">
                  <c:v>-1.2095752834269444</c:v>
                </c:pt>
                <c:pt idx="20">
                  <c:v>-0.84303730551385614</c:v>
                </c:pt>
                <c:pt idx="21">
                  <c:v>-0.41658038706854161</c:v>
                </c:pt>
                <c:pt idx="22">
                  <c:v>-0.96458432244771763</c:v>
                </c:pt>
                <c:pt idx="23">
                  <c:v>-1.3138833438140853</c:v>
                </c:pt>
                <c:pt idx="24">
                  <c:v>-1.1111372505191122</c:v>
                </c:pt>
              </c:numCache>
            </c:numRef>
          </c:val>
          <c:smooth val="0"/>
        </c:ser>
        <c:ser>
          <c:idx val="4"/>
          <c:order val="4"/>
          <c:tx>
            <c:strRef>
              <c:f>Sheet1!$A$6</c:f>
              <c:strCache>
                <c:ptCount val="1"/>
                <c:pt idx="0">
                  <c:v>Y2016</c:v>
                </c:pt>
              </c:strCache>
            </c:strRef>
          </c:tx>
          <c:spPr>
            <a:ln>
              <a:solidFill>
                <a:srgbClr val="92D050"/>
              </a:solidFill>
            </a:ln>
          </c:spPr>
          <c:marker>
            <c:symbol val="circle"/>
            <c:size val="10"/>
            <c:spPr>
              <a:solidFill>
                <a:schemeClr val="bg1"/>
              </a:solidFill>
              <a:ln>
                <a:solidFill>
                  <a:srgbClr val="92D050"/>
                </a:solidFill>
              </a:ln>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Pt>
            <c:idx val="11"/>
            <c:marker>
              <c:symbol val="circle"/>
              <c:size val="7"/>
            </c:marker>
            <c:bubble3D val="0"/>
          </c:dPt>
          <c:dPt>
            <c:idx val="13"/>
            <c:marker>
              <c:symbol val="circle"/>
              <c:size val="7"/>
            </c:marker>
            <c:bubble3D val="0"/>
          </c:dPt>
          <c:dPt>
            <c:idx val="15"/>
            <c:marker>
              <c:symbol val="circle"/>
              <c:size val="7"/>
            </c:marker>
            <c:bubble3D val="0"/>
          </c:dPt>
          <c:dPt>
            <c:idx val="17"/>
            <c:marker>
              <c:symbol val="circle"/>
              <c:size val="7"/>
            </c:marker>
            <c:bubble3D val="0"/>
          </c:dPt>
          <c:dPt>
            <c:idx val="19"/>
            <c:marker>
              <c:symbol val="circle"/>
              <c:size val="7"/>
            </c:marker>
            <c:bubble3D val="0"/>
          </c:dPt>
          <c:dPt>
            <c:idx val="21"/>
            <c:marker>
              <c:symbol val="circle"/>
              <c:size val="7"/>
            </c:marker>
            <c:bubble3D val="0"/>
          </c:dPt>
          <c:dPt>
            <c:idx val="23"/>
            <c:marker>
              <c:symbol val="circle"/>
              <c:size val="7"/>
            </c:marker>
            <c:bubble3D val="0"/>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Sheet1!$B$6:$Z$6</c:f>
              <c:numCache>
                <c:formatCode>0.00_ </c:formatCode>
                <c:ptCount val="25"/>
                <c:pt idx="0">
                  <c:v>0</c:v>
                </c:pt>
                <c:pt idx="1">
                  <c:v>0.22583527258148495</c:v>
                </c:pt>
                <c:pt idx="2">
                  <c:v>0.31323698629701108</c:v>
                </c:pt>
                <c:pt idx="3">
                  <c:v>0.70476234116042291</c:v>
                </c:pt>
                <c:pt idx="4">
                  <c:v>0.78706286577151818</c:v>
                </c:pt>
                <c:pt idx="5">
                  <c:v>0.86910518218418964</c:v>
                </c:pt>
                <c:pt idx="6">
                  <c:v>0.39817227044956743</c:v>
                </c:pt>
                <c:pt idx="7">
                  <c:v>6.2162114404955011E-2</c:v>
                </c:pt>
                <c:pt idx="8">
                  <c:v>-0.12198065556002016</c:v>
                </c:pt>
                <c:pt idx="9">
                  <c:v>1.9468783810614166E-2</c:v>
                </c:pt>
                <c:pt idx="10">
                  <c:v>-0.43463216954858486</c:v>
                </c:pt>
                <c:pt idx="11">
                  <c:v>-0.88540465916589972</c:v>
                </c:pt>
                <c:pt idx="12">
                  <c:v>-1.1533244607398285</c:v>
                </c:pt>
                <c:pt idx="13">
                  <c:v>-1.24</c:v>
                </c:pt>
                <c:pt idx="14">
                  <c:v>-1.3627584712611358</c:v>
                </c:pt>
                <c:pt idx="15">
                  <c:v>-1.4498231329050335</c:v>
                </c:pt>
                <c:pt idx="16">
                  <c:v>-1.9110931590772033</c:v>
                </c:pt>
                <c:pt idx="17">
                  <c:v>-1.9876072790394841</c:v>
                </c:pt>
                <c:pt idx="18">
                  <c:v>-2.6105630953031005</c:v>
                </c:pt>
                <c:pt idx="19">
                  <c:v>-2.1314320796643629</c:v>
                </c:pt>
                <c:pt idx="20">
                  <c:v>-3.0555575848514973</c:v>
                </c:pt>
                <c:pt idx="21">
                  <c:v>-2.4141782676538379</c:v>
                </c:pt>
                <c:pt idx="22">
                  <c:v>-2.3565877377784195</c:v>
                </c:pt>
                <c:pt idx="23">
                  <c:v>-1.9331925313007692</c:v>
                </c:pt>
                <c:pt idx="24">
                  <c:v>-1.9458376698799893</c:v>
                </c:pt>
              </c:numCache>
            </c:numRef>
          </c:val>
          <c:smooth val="0"/>
        </c:ser>
        <c:ser>
          <c:idx val="5"/>
          <c:order val="5"/>
          <c:tx>
            <c:strRef>
              <c:f>Sheet1!$A$7</c:f>
              <c:strCache>
                <c:ptCount val="1"/>
                <c:pt idx="0">
                  <c:v>Y2017</c:v>
                </c:pt>
              </c:strCache>
            </c:strRef>
          </c:tx>
          <c:spPr>
            <a:ln w="31750">
              <a:solidFill>
                <a:srgbClr val="FF9933"/>
              </a:solidFill>
            </a:ln>
          </c:spPr>
          <c:marker>
            <c:symbol val="circle"/>
            <c:size val="10"/>
            <c:spPr>
              <a:solidFill>
                <a:schemeClr val="bg1"/>
              </a:solidFill>
              <a:ln>
                <a:solidFill>
                  <a:srgbClr val="FF9933"/>
                </a:solidFill>
              </a:ln>
            </c:spPr>
          </c:marker>
          <c:dPt>
            <c:idx val="1"/>
            <c:marker>
              <c:symbol val="circle"/>
              <c:size val="7"/>
            </c:marker>
            <c:bubble3D val="0"/>
          </c:dPt>
          <c:dPt>
            <c:idx val="3"/>
            <c:marker>
              <c:symbol val="circle"/>
              <c:size val="7"/>
            </c:marker>
            <c:bubble3D val="0"/>
          </c:dPt>
          <c:dPt>
            <c:idx val="5"/>
            <c:marker>
              <c:symbol val="circle"/>
              <c:size val="7"/>
            </c:marker>
            <c:bubble3D val="0"/>
          </c:dPt>
          <c:dLbls>
            <c:dLbl>
              <c:idx val="1"/>
              <c:delete val="1"/>
              <c:extLst>
                <c:ext xmlns:c15="http://schemas.microsoft.com/office/drawing/2012/chart" uri="{CE6537A1-D6FC-4f65-9D91-7224C49458BB}"/>
              </c:extLst>
            </c:dLbl>
            <c:dLbl>
              <c:idx val="3"/>
              <c:delete val="1"/>
              <c:extLst>
                <c:ext xmlns:c15="http://schemas.microsoft.com/office/drawing/2012/chart" uri="{CE6537A1-D6FC-4f65-9D91-7224C49458BB}"/>
              </c:extLst>
            </c:dLbl>
            <c:dLbl>
              <c:idx val="5"/>
              <c:delete val="1"/>
              <c:extLst>
                <c:ext xmlns:c15="http://schemas.microsoft.com/office/drawing/2012/chart" uri="{CE6537A1-D6FC-4f65-9D91-7224C49458BB}"/>
              </c:extLst>
            </c:dLbl>
            <c:dLbl>
              <c:idx val="6"/>
              <c:layout>
                <c:manualLayout>
                  <c:x val="-2.9261777264111329E-2"/>
                  <c:y val="-0.10202333398835917"/>
                </c:manualLayout>
              </c:layout>
              <c:dLblPos val="r"/>
              <c:showLegendKey val="0"/>
              <c:showVal val="1"/>
              <c:showCatName val="0"/>
              <c:showSerName val="0"/>
              <c:showPercent val="0"/>
              <c:showBubbleSize val="0"/>
              <c:extLst>
                <c:ext xmlns:c15="http://schemas.microsoft.com/office/drawing/2012/chart" uri="{CE6537A1-D6FC-4f65-9D91-7224C49458BB}"/>
              </c:extLst>
            </c:dLbl>
            <c:spPr>
              <a:noFill/>
              <a:ln>
                <a:noFill/>
              </a:ln>
              <a:effectLst/>
            </c:spPr>
            <c:dLblPos val="t"/>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Sheet1!$B$7:$Z$7</c:f>
              <c:numCache>
                <c:formatCode>General</c:formatCode>
                <c:ptCount val="25"/>
                <c:pt idx="0" formatCode="0.00_ ">
                  <c:v>0</c:v>
                </c:pt>
                <c:pt idx="1">
                  <c:v>1.45</c:v>
                </c:pt>
                <c:pt idx="2">
                  <c:v>2.0299999999999998</c:v>
                </c:pt>
                <c:pt idx="3">
                  <c:v>1.63</c:v>
                </c:pt>
                <c:pt idx="4">
                  <c:v>1.43</c:v>
                </c:pt>
                <c:pt idx="5">
                  <c:v>1.66</c:v>
                </c:pt>
                <c:pt idx="6">
                  <c:v>0.28000000000000003</c:v>
                </c:pt>
              </c:numCache>
            </c:numRef>
          </c:val>
          <c:smooth val="0"/>
        </c:ser>
        <c:dLbls>
          <c:showLegendKey val="0"/>
          <c:showVal val="0"/>
          <c:showCatName val="0"/>
          <c:showSerName val="0"/>
          <c:showPercent val="0"/>
          <c:showBubbleSize val="0"/>
        </c:dLbls>
        <c:marker val="1"/>
        <c:smooth val="0"/>
        <c:axId val="650006400"/>
        <c:axId val="650003264"/>
      </c:lineChart>
      <c:catAx>
        <c:axId val="650006400"/>
        <c:scaling>
          <c:orientation val="minMax"/>
        </c:scaling>
        <c:delete val="0"/>
        <c:axPos val="b"/>
        <c:majorGridlines>
          <c:spPr>
            <a:ln>
              <a:solidFill>
                <a:schemeClr val="bg1">
                  <a:lumMod val="95000"/>
                </a:schemeClr>
              </a:solidFill>
            </a:ln>
          </c:spPr>
        </c:majorGridlines>
        <c:numFmt formatCode="@" sourceLinked="0"/>
        <c:majorTickMark val="none"/>
        <c:minorTickMark val="none"/>
        <c:tickLblPos val="low"/>
        <c:spPr>
          <a:ln w="25427">
            <a:solidFill>
              <a:srgbClr val="808080"/>
            </a:solidFill>
            <a:prstDash val="solid"/>
          </a:ln>
        </c:spPr>
        <c:txPr>
          <a:bodyPr rot="0" vert="horz"/>
          <a:lstStyle/>
          <a:p>
            <a:pPr>
              <a:defRPr b="0"/>
            </a:pPr>
            <a:endParaRPr lang="zh-CN"/>
          </a:p>
        </c:txPr>
        <c:crossAx val="650003264"/>
        <c:crosses val="autoZero"/>
        <c:auto val="1"/>
        <c:lblAlgn val="ctr"/>
        <c:lblOffset val="100"/>
        <c:tickLblSkip val="1"/>
        <c:tickMarkSkip val="1"/>
        <c:noMultiLvlLbl val="0"/>
      </c:catAx>
      <c:valAx>
        <c:axId val="650003264"/>
        <c:scaling>
          <c:orientation val="minMax"/>
          <c:max val="8"/>
          <c:min val="-6"/>
        </c:scaling>
        <c:delete val="0"/>
        <c:axPos val="l"/>
        <c:majorGridlines>
          <c:spPr>
            <a:ln w="13102">
              <a:solidFill>
                <a:schemeClr val="bg1">
                  <a:lumMod val="95000"/>
                </a:schemeClr>
              </a:solidFill>
              <a:prstDash val="solid"/>
            </a:ln>
          </c:spPr>
        </c:majorGridlines>
        <c:numFmt formatCode="0.0_ " sourceLinked="0"/>
        <c:majorTickMark val="none"/>
        <c:minorTickMark val="none"/>
        <c:tickLblPos val="low"/>
        <c:spPr>
          <a:noFill/>
          <a:ln w="39304">
            <a:noFill/>
            <a:prstDash val="solid"/>
          </a:ln>
        </c:spPr>
        <c:txPr>
          <a:bodyPr rot="0" vert="horz"/>
          <a:lstStyle/>
          <a:p>
            <a:pPr>
              <a:defRPr/>
            </a:pPr>
            <a:endParaRPr lang="zh-CN"/>
          </a:p>
        </c:txPr>
        <c:crossAx val="650006400"/>
        <c:crosses val="autoZero"/>
        <c:crossBetween val="between"/>
        <c:majorUnit val="2"/>
      </c:valAx>
      <c:spPr>
        <a:noFill/>
        <a:ln w="25409">
          <a:noFill/>
        </a:ln>
      </c:spPr>
    </c:plotArea>
    <c:legend>
      <c:legendPos val="t"/>
      <c:layout>
        <c:manualLayout>
          <c:xMode val="edge"/>
          <c:yMode val="edge"/>
          <c:x val="4.2418116422631533E-2"/>
          <c:y val="7.5624172885063817E-2"/>
          <c:w val="0.35238488617142766"/>
          <c:h val="6.5574106889769598E-2"/>
        </c:manualLayout>
      </c:layout>
      <c:overlay val="0"/>
    </c:legend>
    <c:plotVisOnly val="1"/>
    <c:dispBlanksAs val="gap"/>
    <c:showDLblsOverMax val="0"/>
  </c:chart>
  <c:spPr>
    <a:noFill/>
    <a:ln>
      <a:noFill/>
    </a:ln>
  </c:spPr>
  <c:txPr>
    <a:bodyPr/>
    <a:lstStyle/>
    <a:p>
      <a:pPr>
        <a:defRPr sz="800" b="1" i="0" u="none" strike="noStrike" baseline="0">
          <a:solidFill>
            <a:schemeClr val="tx1"/>
          </a:solidFill>
          <a:latin typeface="+mn-lt"/>
          <a:ea typeface="华文细黑" pitchFamily="2" charset="-122"/>
          <a:cs typeface="宋体"/>
        </a:defRPr>
      </a:pPr>
      <a:endParaRPr lang="zh-CN"/>
    </a:p>
  </c:txPr>
  <c:externalData r:id="rId1">
    <c:autoUpdate val="0"/>
  </c:externalData>
</c:chartSpace>
</file>

<file path=ppt/charts/chart36.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5.0442556885113794E-2"/>
          <c:y val="6.7961053853245468E-2"/>
          <c:w val="0.94603695207390415"/>
          <c:h val="0.80409757777012691"/>
        </c:manualLayout>
      </c:layout>
      <c:lineChart>
        <c:grouping val="standard"/>
        <c:varyColors val="0"/>
        <c:ser>
          <c:idx val="0"/>
          <c:order val="0"/>
          <c:tx>
            <c:strRef>
              <c:f>Sheet1!$A$2</c:f>
              <c:strCache>
                <c:ptCount val="1"/>
                <c:pt idx="0">
                  <c:v>Y2011</c:v>
                </c:pt>
              </c:strCache>
            </c:strRef>
          </c:tx>
          <c:spPr>
            <a:ln w="31783">
              <a:solidFill>
                <a:srgbClr val="BFBFBF"/>
              </a:solidFill>
              <a:prstDash val="solid"/>
            </a:ln>
            <a:effectLst/>
          </c:spPr>
          <c:marker>
            <c:symbol val="circle"/>
            <c:size val="10"/>
            <c:spPr>
              <a:solidFill>
                <a:schemeClr val="bg1"/>
              </a:solidFill>
              <a:ln>
                <a:solidFill>
                  <a:srgbClr val="BFBFBF"/>
                </a:solidFill>
                <a:prstDash val="solid"/>
              </a:ln>
              <a:effectLst/>
            </c:spPr>
          </c:marker>
          <c:cat>
            <c:strRef>
              <c:f>Sheet1!$B$1:$Z$1</c:f>
              <c:strCache>
                <c:ptCount val="25"/>
                <c:pt idx="0">
                  <c:v>基点</c:v>
                </c:pt>
                <c:pt idx="1">
                  <c:v>1月中</c:v>
                </c:pt>
                <c:pt idx="2">
                  <c:v>1月</c:v>
                </c:pt>
                <c:pt idx="3">
                  <c:v>2月中</c:v>
                </c:pt>
                <c:pt idx="4">
                  <c:v>2月</c:v>
                </c:pt>
                <c:pt idx="5">
                  <c:v>3月中</c:v>
                </c:pt>
                <c:pt idx="6">
                  <c:v>3月</c:v>
                </c:pt>
                <c:pt idx="7">
                  <c:v>4月中</c:v>
                </c:pt>
                <c:pt idx="8">
                  <c:v>4月</c:v>
                </c:pt>
                <c:pt idx="9">
                  <c:v>5月中</c:v>
                </c:pt>
                <c:pt idx="10">
                  <c:v>5月</c:v>
                </c:pt>
                <c:pt idx="11">
                  <c:v>6月中</c:v>
                </c:pt>
                <c:pt idx="12">
                  <c:v>6月</c:v>
                </c:pt>
                <c:pt idx="13">
                  <c:v>7月中</c:v>
                </c:pt>
                <c:pt idx="14">
                  <c:v>7月</c:v>
                </c:pt>
                <c:pt idx="15">
                  <c:v>8月中</c:v>
                </c:pt>
                <c:pt idx="16">
                  <c:v>8月</c:v>
                </c:pt>
                <c:pt idx="17">
                  <c:v>9月中</c:v>
                </c:pt>
                <c:pt idx="18">
                  <c:v>9月</c:v>
                </c:pt>
                <c:pt idx="19">
                  <c:v>10月中</c:v>
                </c:pt>
                <c:pt idx="20">
                  <c:v>10月</c:v>
                </c:pt>
                <c:pt idx="21">
                  <c:v>11月中</c:v>
                </c:pt>
                <c:pt idx="22">
                  <c:v>11月</c:v>
                </c:pt>
                <c:pt idx="23">
                  <c:v>12月中</c:v>
                </c:pt>
                <c:pt idx="24">
                  <c:v>12月</c:v>
                </c:pt>
              </c:strCache>
            </c:strRef>
          </c:cat>
          <c:val>
            <c:numRef>
              <c:f>Sheet1!$B$2:$Z$2</c:f>
            </c:numRef>
          </c:val>
          <c:smooth val="0"/>
        </c:ser>
        <c:ser>
          <c:idx val="1"/>
          <c:order val="1"/>
          <c:tx>
            <c:strRef>
              <c:f>Sheet1!$A$3</c:f>
              <c:strCache>
                <c:ptCount val="1"/>
                <c:pt idx="0">
                  <c:v>Y2014</c:v>
                </c:pt>
              </c:strCache>
            </c:strRef>
          </c:tx>
          <c:spPr>
            <a:ln w="19050" cmpd="sng">
              <a:solidFill>
                <a:schemeClr val="bg1">
                  <a:lumMod val="85000"/>
                </a:schemeClr>
              </a:solidFill>
            </a:ln>
            <a:effectLst/>
          </c:spPr>
          <c:marker>
            <c:symbol val="circle"/>
            <c:size val="9"/>
            <c:spPr>
              <a:solidFill>
                <a:schemeClr val="bg1"/>
              </a:solidFill>
              <a:ln>
                <a:solidFill>
                  <a:srgbClr val="BFBFBF"/>
                </a:solidFill>
              </a:ln>
              <a:effectLst/>
            </c:spPr>
          </c:marker>
          <c:dPt>
            <c:idx val="0"/>
            <c:marker>
              <c:symbol val="circle"/>
              <c:size val="10"/>
            </c:marker>
            <c:bubble3D val="0"/>
          </c:dPt>
          <c:dPt>
            <c:idx val="1"/>
            <c:marker>
              <c:symbol val="circle"/>
              <c:size val="7"/>
            </c:marker>
            <c:bubble3D val="0"/>
          </c:dPt>
          <c:dPt>
            <c:idx val="2"/>
            <c:marker>
              <c:symbol val="circle"/>
              <c:size val="10"/>
            </c:marker>
            <c:bubble3D val="0"/>
          </c:dPt>
          <c:dPt>
            <c:idx val="3"/>
            <c:marker>
              <c:symbol val="circle"/>
              <c:size val="7"/>
            </c:marker>
            <c:bubble3D val="0"/>
          </c:dPt>
          <c:dPt>
            <c:idx val="4"/>
            <c:marker>
              <c:symbol val="circle"/>
              <c:size val="10"/>
            </c:marker>
            <c:bubble3D val="0"/>
          </c:dPt>
          <c:dPt>
            <c:idx val="5"/>
            <c:marker>
              <c:symbol val="circle"/>
              <c:size val="7"/>
            </c:marker>
            <c:bubble3D val="0"/>
          </c:dPt>
          <c:dPt>
            <c:idx val="6"/>
            <c:marker>
              <c:symbol val="circle"/>
              <c:size val="10"/>
            </c:marker>
            <c:bubble3D val="0"/>
            <c:spPr>
              <a:ln w="19050" cmpd="sng">
                <a:solidFill>
                  <a:schemeClr val="bg1">
                    <a:lumMod val="75000"/>
                  </a:schemeClr>
                </a:solidFill>
              </a:ln>
              <a:effectLst/>
            </c:spPr>
          </c:dPt>
          <c:dPt>
            <c:idx val="7"/>
            <c:marker>
              <c:symbol val="circle"/>
              <c:size val="7"/>
            </c:marker>
            <c:bubble3D val="0"/>
          </c:dPt>
          <c:dPt>
            <c:idx val="8"/>
            <c:marker>
              <c:symbol val="circle"/>
              <c:size val="10"/>
            </c:marker>
            <c:bubble3D val="0"/>
          </c:dPt>
          <c:dPt>
            <c:idx val="9"/>
            <c:marker>
              <c:symbol val="circle"/>
              <c:size val="7"/>
            </c:marker>
            <c:bubble3D val="0"/>
          </c:dPt>
          <c:dPt>
            <c:idx val="10"/>
            <c:marker>
              <c:symbol val="circle"/>
              <c:size val="10"/>
            </c:marker>
            <c:bubble3D val="0"/>
          </c:dPt>
          <c:dPt>
            <c:idx val="11"/>
            <c:marker>
              <c:symbol val="circle"/>
              <c:size val="7"/>
            </c:marker>
            <c:bubble3D val="0"/>
          </c:dPt>
          <c:dPt>
            <c:idx val="12"/>
            <c:marker>
              <c:symbol val="circle"/>
              <c:size val="10"/>
            </c:marker>
            <c:bubble3D val="0"/>
          </c:dPt>
          <c:dPt>
            <c:idx val="13"/>
            <c:marker>
              <c:symbol val="circle"/>
              <c:size val="7"/>
            </c:marker>
            <c:bubble3D val="0"/>
          </c:dPt>
          <c:dPt>
            <c:idx val="14"/>
            <c:marker>
              <c:symbol val="circle"/>
              <c:size val="10"/>
            </c:marker>
            <c:bubble3D val="0"/>
          </c:dPt>
          <c:dPt>
            <c:idx val="15"/>
            <c:marker>
              <c:symbol val="circle"/>
              <c:size val="7"/>
            </c:marker>
            <c:bubble3D val="0"/>
          </c:dPt>
          <c:dPt>
            <c:idx val="16"/>
            <c:marker>
              <c:symbol val="circle"/>
              <c:size val="10"/>
            </c:marker>
            <c:bubble3D val="0"/>
          </c:dPt>
          <c:dPt>
            <c:idx val="17"/>
            <c:marker>
              <c:symbol val="circle"/>
              <c:size val="7"/>
            </c:marker>
            <c:bubble3D val="0"/>
          </c:dPt>
          <c:dPt>
            <c:idx val="18"/>
            <c:marker>
              <c:symbol val="circle"/>
              <c:size val="10"/>
            </c:marker>
            <c:bubble3D val="0"/>
          </c:dPt>
          <c:dPt>
            <c:idx val="19"/>
            <c:marker>
              <c:symbol val="circle"/>
              <c:size val="7"/>
            </c:marker>
            <c:bubble3D val="0"/>
          </c:dPt>
          <c:dPt>
            <c:idx val="20"/>
            <c:marker>
              <c:symbol val="circle"/>
              <c:size val="10"/>
            </c:marker>
            <c:bubble3D val="0"/>
          </c:dPt>
          <c:dPt>
            <c:idx val="21"/>
            <c:marker>
              <c:symbol val="circle"/>
              <c:size val="7"/>
            </c:marker>
            <c:bubble3D val="0"/>
          </c:dPt>
          <c:dPt>
            <c:idx val="22"/>
            <c:marker>
              <c:symbol val="circle"/>
              <c:size val="10"/>
            </c:marker>
            <c:bubble3D val="0"/>
          </c:dPt>
          <c:dPt>
            <c:idx val="23"/>
            <c:marker>
              <c:symbol val="circle"/>
              <c:size val="7"/>
            </c:marker>
            <c:bubble3D val="0"/>
          </c:dPt>
          <c:dPt>
            <c:idx val="24"/>
            <c:marker>
              <c:symbol val="circle"/>
              <c:size val="10"/>
            </c:marker>
            <c:bubble3D val="0"/>
          </c:dPt>
          <c:cat>
            <c:strRef>
              <c:f>Sheet1!$B$1:$Z$1</c:f>
              <c:strCache>
                <c:ptCount val="25"/>
                <c:pt idx="0">
                  <c:v>基点</c:v>
                </c:pt>
                <c:pt idx="1">
                  <c:v>1月中</c:v>
                </c:pt>
                <c:pt idx="2">
                  <c:v>1月</c:v>
                </c:pt>
                <c:pt idx="3">
                  <c:v>2月中</c:v>
                </c:pt>
                <c:pt idx="4">
                  <c:v>2月</c:v>
                </c:pt>
                <c:pt idx="5">
                  <c:v>3月中</c:v>
                </c:pt>
                <c:pt idx="6">
                  <c:v>3月</c:v>
                </c:pt>
                <c:pt idx="7">
                  <c:v>4月中</c:v>
                </c:pt>
                <c:pt idx="8">
                  <c:v>4月</c:v>
                </c:pt>
                <c:pt idx="9">
                  <c:v>5月中</c:v>
                </c:pt>
                <c:pt idx="10">
                  <c:v>5月</c:v>
                </c:pt>
                <c:pt idx="11">
                  <c:v>6月中</c:v>
                </c:pt>
                <c:pt idx="12">
                  <c:v>6月</c:v>
                </c:pt>
                <c:pt idx="13">
                  <c:v>7月中</c:v>
                </c:pt>
                <c:pt idx="14">
                  <c:v>7月</c:v>
                </c:pt>
                <c:pt idx="15">
                  <c:v>8月中</c:v>
                </c:pt>
                <c:pt idx="16">
                  <c:v>8月</c:v>
                </c:pt>
                <c:pt idx="17">
                  <c:v>9月中</c:v>
                </c:pt>
                <c:pt idx="18">
                  <c:v>9月</c:v>
                </c:pt>
                <c:pt idx="19">
                  <c:v>10月中</c:v>
                </c:pt>
                <c:pt idx="20">
                  <c:v>10月</c:v>
                </c:pt>
                <c:pt idx="21">
                  <c:v>11月中</c:v>
                </c:pt>
                <c:pt idx="22">
                  <c:v>11月</c:v>
                </c:pt>
                <c:pt idx="23">
                  <c:v>12月中</c:v>
                </c:pt>
                <c:pt idx="24">
                  <c:v>12月</c:v>
                </c:pt>
              </c:strCache>
            </c:strRef>
          </c:cat>
          <c:val>
            <c:numRef>
              <c:f>Sheet1!$B$3:$Z$3</c:f>
              <c:numCache>
                <c:formatCode>0.00_ </c:formatCode>
                <c:ptCount val="25"/>
                <c:pt idx="0">
                  <c:v>0</c:v>
                </c:pt>
                <c:pt idx="1">
                  <c:v>-4.0725588358713765</c:v>
                </c:pt>
                <c:pt idx="2">
                  <c:v>-1.2697208461785014</c:v>
                </c:pt>
                <c:pt idx="3">
                  <c:v>-1.7177372008263414</c:v>
                </c:pt>
                <c:pt idx="4">
                  <c:v>-3.0652314911212231</c:v>
                </c:pt>
                <c:pt idx="5">
                  <c:v>1.3420283194957028</c:v>
                </c:pt>
                <c:pt idx="6">
                  <c:v>0.97923750526180964</c:v>
                </c:pt>
                <c:pt idx="7">
                  <c:v>0.66606838710281391</c:v>
                </c:pt>
                <c:pt idx="8">
                  <c:v>-1.7276637144335805</c:v>
                </c:pt>
                <c:pt idx="9">
                  <c:v>1.4788857908390796</c:v>
                </c:pt>
                <c:pt idx="10">
                  <c:v>2.6163687859894758</c:v>
                </c:pt>
                <c:pt idx="11">
                  <c:v>2.4883275326117449</c:v>
                </c:pt>
                <c:pt idx="12">
                  <c:v>2.1904544630061862</c:v>
                </c:pt>
                <c:pt idx="13">
                  <c:v>1.9125714950710249</c:v>
                </c:pt>
                <c:pt idx="14">
                  <c:v>2.9566171133069696</c:v>
                </c:pt>
                <c:pt idx="15">
                  <c:v>4.461846820074622</c:v>
                </c:pt>
                <c:pt idx="16">
                  <c:v>4.2161835820902382</c:v>
                </c:pt>
                <c:pt idx="17">
                  <c:v>2.8668005985080791</c:v>
                </c:pt>
                <c:pt idx="18">
                  <c:v>2.7043990324636225</c:v>
                </c:pt>
                <c:pt idx="19">
                  <c:v>-0.18668536650211509</c:v>
                </c:pt>
                <c:pt idx="20">
                  <c:v>-0.23280318844044467</c:v>
                </c:pt>
                <c:pt idx="21">
                  <c:v>0.229399706396749</c:v>
                </c:pt>
                <c:pt idx="22">
                  <c:v>-0.62174709301767717</c:v>
                </c:pt>
                <c:pt idx="23">
                  <c:v>-1.8628035995775449</c:v>
                </c:pt>
                <c:pt idx="24">
                  <c:v>-0.66613646244596536</c:v>
                </c:pt>
              </c:numCache>
            </c:numRef>
          </c:val>
          <c:smooth val="0"/>
        </c:ser>
        <c:ser>
          <c:idx val="2"/>
          <c:order val="2"/>
          <c:tx>
            <c:strRef>
              <c:f>Sheet1!$A$4</c:f>
              <c:strCache>
                <c:ptCount val="1"/>
                <c:pt idx="0">
                  <c:v>Y2015</c:v>
                </c:pt>
              </c:strCache>
            </c:strRef>
          </c:tx>
          <c:spPr>
            <a:ln>
              <a:solidFill>
                <a:srgbClr val="00B0F0"/>
              </a:solidFill>
            </a:ln>
          </c:spPr>
          <c:marker>
            <c:symbol val="circle"/>
            <c:size val="10"/>
            <c:spPr>
              <a:solidFill>
                <a:prstClr val="white"/>
              </a:solidFill>
              <a:ln w="9525">
                <a:solidFill>
                  <a:srgbClr val="00B0F0"/>
                </a:solidFill>
              </a:ln>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Pt>
            <c:idx val="11"/>
            <c:marker>
              <c:symbol val="circle"/>
              <c:size val="7"/>
            </c:marker>
            <c:bubble3D val="0"/>
          </c:dPt>
          <c:dPt>
            <c:idx val="13"/>
            <c:marker>
              <c:symbol val="circle"/>
              <c:size val="7"/>
            </c:marker>
            <c:bubble3D val="0"/>
          </c:dPt>
          <c:dPt>
            <c:idx val="15"/>
            <c:marker>
              <c:symbol val="circle"/>
              <c:size val="7"/>
            </c:marker>
            <c:bubble3D val="0"/>
          </c:dPt>
          <c:dPt>
            <c:idx val="17"/>
            <c:marker>
              <c:symbol val="circle"/>
              <c:size val="7"/>
            </c:marker>
            <c:bubble3D val="0"/>
          </c:dPt>
          <c:dPt>
            <c:idx val="19"/>
            <c:marker>
              <c:symbol val="circle"/>
              <c:size val="7"/>
            </c:marker>
            <c:bubble3D val="0"/>
          </c:dPt>
          <c:dPt>
            <c:idx val="21"/>
            <c:marker>
              <c:symbol val="circle"/>
              <c:size val="7"/>
            </c:marker>
            <c:bubble3D val="0"/>
          </c:dPt>
          <c:dPt>
            <c:idx val="23"/>
            <c:marker>
              <c:symbol val="circle"/>
              <c:size val="7"/>
            </c:marker>
            <c:bubble3D val="0"/>
          </c:dPt>
          <c:cat>
            <c:strRef>
              <c:f>Sheet1!$B$1:$Z$1</c:f>
              <c:strCache>
                <c:ptCount val="25"/>
                <c:pt idx="0">
                  <c:v>基点</c:v>
                </c:pt>
                <c:pt idx="1">
                  <c:v>1月中</c:v>
                </c:pt>
                <c:pt idx="2">
                  <c:v>1月</c:v>
                </c:pt>
                <c:pt idx="3">
                  <c:v>2月中</c:v>
                </c:pt>
                <c:pt idx="4">
                  <c:v>2月</c:v>
                </c:pt>
                <c:pt idx="5">
                  <c:v>3月中</c:v>
                </c:pt>
                <c:pt idx="6">
                  <c:v>3月</c:v>
                </c:pt>
                <c:pt idx="7">
                  <c:v>4月中</c:v>
                </c:pt>
                <c:pt idx="8">
                  <c:v>4月</c:v>
                </c:pt>
                <c:pt idx="9">
                  <c:v>5月中</c:v>
                </c:pt>
                <c:pt idx="10">
                  <c:v>5月</c:v>
                </c:pt>
                <c:pt idx="11">
                  <c:v>6月中</c:v>
                </c:pt>
                <c:pt idx="12">
                  <c:v>6月</c:v>
                </c:pt>
                <c:pt idx="13">
                  <c:v>7月中</c:v>
                </c:pt>
                <c:pt idx="14">
                  <c:v>7月</c:v>
                </c:pt>
                <c:pt idx="15">
                  <c:v>8月中</c:v>
                </c:pt>
                <c:pt idx="16">
                  <c:v>8月</c:v>
                </c:pt>
                <c:pt idx="17">
                  <c:v>9月中</c:v>
                </c:pt>
                <c:pt idx="18">
                  <c:v>9月</c:v>
                </c:pt>
                <c:pt idx="19">
                  <c:v>10月中</c:v>
                </c:pt>
                <c:pt idx="20">
                  <c:v>10月</c:v>
                </c:pt>
                <c:pt idx="21">
                  <c:v>11月中</c:v>
                </c:pt>
                <c:pt idx="22">
                  <c:v>11月</c:v>
                </c:pt>
                <c:pt idx="23">
                  <c:v>12月中</c:v>
                </c:pt>
                <c:pt idx="24">
                  <c:v>12月</c:v>
                </c:pt>
              </c:strCache>
            </c:strRef>
          </c:cat>
          <c:val>
            <c:numRef>
              <c:f>Sheet1!$B$4:$Z$4</c:f>
              <c:numCache>
                <c:formatCode>0.00_ </c:formatCode>
                <c:ptCount val="25"/>
                <c:pt idx="0">
                  <c:v>0</c:v>
                </c:pt>
                <c:pt idx="1">
                  <c:v>-1.3706407369160956</c:v>
                </c:pt>
                <c:pt idx="2">
                  <c:v>-1.6648936878352782</c:v>
                </c:pt>
                <c:pt idx="3">
                  <c:v>-1.2384137043098931</c:v>
                </c:pt>
                <c:pt idx="4">
                  <c:v>-1.5375276964696094</c:v>
                </c:pt>
                <c:pt idx="5">
                  <c:v>-0.69093084707138042</c:v>
                </c:pt>
                <c:pt idx="6">
                  <c:v>-0.68557891219227507</c:v>
                </c:pt>
                <c:pt idx="7">
                  <c:v>-0.67715510219148456</c:v>
                </c:pt>
                <c:pt idx="8">
                  <c:v>-0.99356756050194006</c:v>
                </c:pt>
                <c:pt idx="9">
                  <c:v>2.0347374130309737</c:v>
                </c:pt>
                <c:pt idx="10">
                  <c:v>1.220293372709591</c:v>
                </c:pt>
                <c:pt idx="11">
                  <c:v>1.127588545303615</c:v>
                </c:pt>
                <c:pt idx="12">
                  <c:v>0.54643714030424562</c:v>
                </c:pt>
                <c:pt idx="13">
                  <c:v>1.5711652828292566</c:v>
                </c:pt>
                <c:pt idx="14">
                  <c:v>1.0983270357098007</c:v>
                </c:pt>
                <c:pt idx="15">
                  <c:v>2.4842828776974635</c:v>
                </c:pt>
                <c:pt idx="16">
                  <c:v>1.3888963131880816</c:v>
                </c:pt>
                <c:pt idx="17">
                  <c:v>2.2748302856657521</c:v>
                </c:pt>
                <c:pt idx="18">
                  <c:v>-1.2217483776209126</c:v>
                </c:pt>
                <c:pt idx="19">
                  <c:v>0.59410884780093376</c:v>
                </c:pt>
                <c:pt idx="20">
                  <c:v>-2.2852575417094956</c:v>
                </c:pt>
                <c:pt idx="21">
                  <c:v>-2.5716740020984785</c:v>
                </c:pt>
                <c:pt idx="22">
                  <c:v>-3.4391938642053033</c:v>
                </c:pt>
                <c:pt idx="23">
                  <c:v>-5.5899917436602609</c:v>
                </c:pt>
                <c:pt idx="24">
                  <c:v>-4.0545476186286571</c:v>
                </c:pt>
              </c:numCache>
            </c:numRef>
          </c:val>
          <c:smooth val="0"/>
        </c:ser>
        <c:ser>
          <c:idx val="3"/>
          <c:order val="3"/>
          <c:tx>
            <c:strRef>
              <c:f>Sheet1!$A$5</c:f>
              <c:strCache>
                <c:ptCount val="1"/>
                <c:pt idx="0">
                  <c:v>Y2016</c:v>
                </c:pt>
              </c:strCache>
            </c:strRef>
          </c:tx>
          <c:spPr>
            <a:ln>
              <a:solidFill>
                <a:srgbClr val="92D050"/>
              </a:solidFill>
            </a:ln>
          </c:spPr>
          <c:marker>
            <c:symbol val="circle"/>
            <c:size val="7"/>
            <c:spPr>
              <a:solidFill>
                <a:schemeClr val="bg1"/>
              </a:solidFill>
              <a:ln w="9525">
                <a:solidFill>
                  <a:srgbClr val="92D050"/>
                </a:solidFill>
              </a:ln>
            </c:spPr>
          </c:marker>
          <c:dPt>
            <c:idx val="0"/>
            <c:marker>
              <c:symbol val="circle"/>
              <c:size val="10"/>
            </c:marker>
            <c:bubble3D val="0"/>
          </c:dPt>
          <c:dPt>
            <c:idx val="2"/>
            <c:marker>
              <c:symbol val="circle"/>
              <c:size val="10"/>
            </c:marker>
            <c:bubble3D val="0"/>
          </c:dPt>
          <c:dPt>
            <c:idx val="4"/>
            <c:marker>
              <c:symbol val="circle"/>
              <c:size val="10"/>
            </c:marker>
            <c:bubble3D val="0"/>
          </c:dPt>
          <c:dPt>
            <c:idx val="6"/>
            <c:marker>
              <c:symbol val="circle"/>
              <c:size val="10"/>
            </c:marker>
            <c:bubble3D val="0"/>
          </c:dPt>
          <c:dPt>
            <c:idx val="8"/>
            <c:marker>
              <c:symbol val="circle"/>
              <c:size val="10"/>
            </c:marker>
            <c:bubble3D val="0"/>
          </c:dPt>
          <c:dPt>
            <c:idx val="10"/>
            <c:marker>
              <c:symbol val="circle"/>
              <c:size val="10"/>
            </c:marker>
            <c:bubble3D val="0"/>
          </c:dPt>
          <c:dPt>
            <c:idx val="12"/>
            <c:marker>
              <c:symbol val="circle"/>
              <c:size val="10"/>
            </c:marker>
            <c:bubble3D val="0"/>
          </c:dPt>
          <c:dPt>
            <c:idx val="14"/>
            <c:marker>
              <c:symbol val="circle"/>
              <c:size val="10"/>
            </c:marker>
            <c:bubble3D val="0"/>
          </c:dPt>
          <c:dPt>
            <c:idx val="16"/>
            <c:marker>
              <c:symbol val="circle"/>
              <c:size val="10"/>
            </c:marker>
            <c:bubble3D val="0"/>
          </c:dPt>
          <c:dPt>
            <c:idx val="18"/>
            <c:marker>
              <c:symbol val="circle"/>
              <c:size val="10"/>
            </c:marker>
            <c:bubble3D val="0"/>
          </c:dPt>
          <c:dPt>
            <c:idx val="20"/>
            <c:marker>
              <c:symbol val="circle"/>
              <c:size val="10"/>
            </c:marker>
            <c:bubble3D val="0"/>
          </c:dPt>
          <c:dPt>
            <c:idx val="22"/>
            <c:marker>
              <c:symbol val="circle"/>
              <c:size val="10"/>
            </c:marker>
            <c:bubble3D val="0"/>
          </c:dPt>
          <c:dPt>
            <c:idx val="24"/>
            <c:marker>
              <c:symbol val="circle"/>
              <c:size val="10"/>
            </c:marker>
            <c:bubble3D val="0"/>
          </c:dPt>
          <c:cat>
            <c:strRef>
              <c:f>Sheet1!$B$1:$Z$1</c:f>
              <c:strCache>
                <c:ptCount val="25"/>
                <c:pt idx="0">
                  <c:v>基点</c:v>
                </c:pt>
                <c:pt idx="1">
                  <c:v>1月中</c:v>
                </c:pt>
                <c:pt idx="2">
                  <c:v>1月</c:v>
                </c:pt>
                <c:pt idx="3">
                  <c:v>2月中</c:v>
                </c:pt>
                <c:pt idx="4">
                  <c:v>2月</c:v>
                </c:pt>
                <c:pt idx="5">
                  <c:v>3月中</c:v>
                </c:pt>
                <c:pt idx="6">
                  <c:v>3月</c:v>
                </c:pt>
                <c:pt idx="7">
                  <c:v>4月中</c:v>
                </c:pt>
                <c:pt idx="8">
                  <c:v>4月</c:v>
                </c:pt>
                <c:pt idx="9">
                  <c:v>5月中</c:v>
                </c:pt>
                <c:pt idx="10">
                  <c:v>5月</c:v>
                </c:pt>
                <c:pt idx="11">
                  <c:v>6月中</c:v>
                </c:pt>
                <c:pt idx="12">
                  <c:v>6月</c:v>
                </c:pt>
                <c:pt idx="13">
                  <c:v>7月中</c:v>
                </c:pt>
                <c:pt idx="14">
                  <c:v>7月</c:v>
                </c:pt>
                <c:pt idx="15">
                  <c:v>8月中</c:v>
                </c:pt>
                <c:pt idx="16">
                  <c:v>8月</c:v>
                </c:pt>
                <c:pt idx="17">
                  <c:v>9月中</c:v>
                </c:pt>
                <c:pt idx="18">
                  <c:v>9月</c:v>
                </c:pt>
                <c:pt idx="19">
                  <c:v>10月中</c:v>
                </c:pt>
                <c:pt idx="20">
                  <c:v>10月</c:v>
                </c:pt>
                <c:pt idx="21">
                  <c:v>11月中</c:v>
                </c:pt>
                <c:pt idx="22">
                  <c:v>11月</c:v>
                </c:pt>
                <c:pt idx="23">
                  <c:v>12月中</c:v>
                </c:pt>
                <c:pt idx="24">
                  <c:v>12月</c:v>
                </c:pt>
              </c:strCache>
            </c:strRef>
          </c:cat>
          <c:val>
            <c:numRef>
              <c:f>Sheet1!$B$5:$Z$5</c:f>
              <c:numCache>
                <c:formatCode>0.00_ </c:formatCode>
                <c:ptCount val="25"/>
                <c:pt idx="0">
                  <c:v>0</c:v>
                </c:pt>
                <c:pt idx="1">
                  <c:v>-5.278177502001002</c:v>
                </c:pt>
                <c:pt idx="2">
                  <c:v>-5.7900354450361231</c:v>
                </c:pt>
                <c:pt idx="3">
                  <c:v>-2.8434688341877123</c:v>
                </c:pt>
                <c:pt idx="4">
                  <c:v>-2.6083424255766374</c:v>
                </c:pt>
                <c:pt idx="5">
                  <c:v>-3.6656604434281981</c:v>
                </c:pt>
                <c:pt idx="6">
                  <c:v>-3.9321769125149175</c:v>
                </c:pt>
                <c:pt idx="7">
                  <c:v>-3.5210333436141772</c:v>
                </c:pt>
                <c:pt idx="8">
                  <c:v>-3.3779782107658751</c:v>
                </c:pt>
                <c:pt idx="9">
                  <c:v>0.68891483590403091</c:v>
                </c:pt>
                <c:pt idx="10">
                  <c:v>-0.58689198169029622</c:v>
                </c:pt>
                <c:pt idx="11">
                  <c:v>-0.1195147031194721</c:v>
                </c:pt>
                <c:pt idx="12">
                  <c:v>-2.3708799883781495E-2</c:v>
                </c:pt>
                <c:pt idx="13">
                  <c:v>1.3656313208338489</c:v>
                </c:pt>
                <c:pt idx="14">
                  <c:v>0.85319683363713761</c:v>
                </c:pt>
                <c:pt idx="15">
                  <c:v>2.65452179361092</c:v>
                </c:pt>
                <c:pt idx="16">
                  <c:v>2.4231914535034926</c:v>
                </c:pt>
                <c:pt idx="17">
                  <c:v>-7.5542602794942404E-2</c:v>
                </c:pt>
                <c:pt idx="18">
                  <c:v>-8.3690123319246634E-2</c:v>
                </c:pt>
                <c:pt idx="19">
                  <c:v>-1.4541894279370471</c:v>
                </c:pt>
                <c:pt idx="20">
                  <c:v>-0.46412391826662347</c:v>
                </c:pt>
                <c:pt idx="21">
                  <c:v>-1.1223454604715966</c:v>
                </c:pt>
                <c:pt idx="22">
                  <c:v>-1.2110662202174716</c:v>
                </c:pt>
                <c:pt idx="23">
                  <c:v>-0.73128910953761395</c:v>
                </c:pt>
                <c:pt idx="24">
                  <c:v>-0.5747772628942327</c:v>
                </c:pt>
              </c:numCache>
            </c:numRef>
          </c:val>
          <c:smooth val="0"/>
        </c:ser>
        <c:ser>
          <c:idx val="4"/>
          <c:order val="4"/>
          <c:tx>
            <c:strRef>
              <c:f>Sheet1!$A$6</c:f>
              <c:strCache>
                <c:ptCount val="1"/>
                <c:pt idx="0">
                  <c:v>Y2017</c:v>
                </c:pt>
              </c:strCache>
            </c:strRef>
          </c:tx>
          <c:spPr>
            <a:ln w="31750">
              <a:solidFill>
                <a:srgbClr val="FF9933"/>
              </a:solidFill>
            </a:ln>
          </c:spPr>
          <c:marker>
            <c:symbol val="circle"/>
            <c:size val="10"/>
            <c:spPr>
              <a:solidFill>
                <a:schemeClr val="bg1"/>
              </a:solidFill>
              <a:ln>
                <a:solidFill>
                  <a:srgbClr val="FF9933"/>
                </a:solidFill>
              </a:ln>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Pt>
            <c:idx val="11"/>
            <c:marker>
              <c:symbol val="circle"/>
              <c:size val="7"/>
            </c:marker>
            <c:bubble3D val="0"/>
          </c:dPt>
          <c:dPt>
            <c:idx val="13"/>
            <c:marker>
              <c:symbol val="circle"/>
              <c:size val="7"/>
            </c:marker>
            <c:bubble3D val="0"/>
          </c:dPt>
          <c:dPt>
            <c:idx val="15"/>
            <c:marker>
              <c:symbol val="circle"/>
              <c:size val="7"/>
            </c:marker>
            <c:bubble3D val="0"/>
          </c:dPt>
          <c:dPt>
            <c:idx val="17"/>
            <c:marker>
              <c:symbol val="circle"/>
              <c:size val="7"/>
            </c:marker>
            <c:bubble3D val="0"/>
          </c:dPt>
          <c:dPt>
            <c:idx val="19"/>
            <c:marker>
              <c:symbol val="circle"/>
              <c:size val="7"/>
            </c:marker>
            <c:bubble3D val="0"/>
          </c:dPt>
          <c:dPt>
            <c:idx val="21"/>
            <c:marker>
              <c:symbol val="circle"/>
              <c:size val="7"/>
            </c:marker>
            <c:bubble3D val="0"/>
          </c:dPt>
          <c:dPt>
            <c:idx val="23"/>
            <c:marker>
              <c:symbol val="circle"/>
              <c:size val="7"/>
            </c:marker>
            <c:bubble3D val="0"/>
          </c:dPt>
          <c:dLbls>
            <c:dLbl>
              <c:idx val="1"/>
              <c:delete val="1"/>
              <c:extLst>
                <c:ext xmlns:c15="http://schemas.microsoft.com/office/drawing/2012/chart" uri="{CE6537A1-D6FC-4f65-9D91-7224C49458BB}"/>
              </c:extLst>
            </c:dLbl>
            <c:dLbl>
              <c:idx val="3"/>
              <c:delete val="1"/>
              <c:extLst>
                <c:ext xmlns:c15="http://schemas.microsoft.com/office/drawing/2012/chart" uri="{CE6537A1-D6FC-4f65-9D91-7224C49458BB}"/>
              </c:extLst>
            </c:dLbl>
            <c:dLbl>
              <c:idx val="5"/>
              <c:delete val="1"/>
              <c:extLst>
                <c:ext xmlns:c15="http://schemas.microsoft.com/office/drawing/2012/chart" uri="{CE6537A1-D6FC-4f65-9D91-7224C49458BB}"/>
              </c:extLst>
            </c:dLbl>
            <c:dLbl>
              <c:idx val="6"/>
              <c:layout>
                <c:manualLayout>
                  <c:x val="-2.8011904023808046E-2"/>
                  <c:y val="-9.2991664908208524E-2"/>
                </c:manualLayout>
              </c:layout>
              <c:dLblPos val="r"/>
              <c:showLegendKey val="0"/>
              <c:showVal val="1"/>
              <c:showCatName val="0"/>
              <c:showSerName val="0"/>
              <c:showPercent val="0"/>
              <c:showBubbleSize val="0"/>
              <c:extLst>
                <c:ext xmlns:c15="http://schemas.microsoft.com/office/drawing/2012/chart" uri="{CE6537A1-D6FC-4f65-9D91-7224C49458BB}"/>
              </c:extLst>
            </c:dLbl>
            <c:dLbl>
              <c:idx val="7"/>
              <c:delete val="1"/>
              <c:extLst>
                <c:ext xmlns:c15="http://schemas.microsoft.com/office/drawing/2012/chart" uri="{CE6537A1-D6FC-4f65-9D91-7224C49458BB}"/>
              </c:extLst>
            </c:dLbl>
            <c:dLbl>
              <c:idx val="9"/>
              <c:delete val="1"/>
              <c:extLst>
                <c:ext xmlns:c15="http://schemas.microsoft.com/office/drawing/2012/chart" uri="{CE6537A1-D6FC-4f65-9D91-7224C49458BB}"/>
              </c:extLst>
            </c:dLbl>
            <c:dLbl>
              <c:idx val="11"/>
              <c:delete val="1"/>
              <c:extLst>
                <c:ext xmlns:c15="http://schemas.microsoft.com/office/drawing/2012/chart" uri="{CE6537A1-D6FC-4f65-9D91-7224C49458BB}"/>
              </c:extLst>
            </c:dLbl>
            <c:dLbl>
              <c:idx val="13"/>
              <c:delete val="1"/>
              <c:extLst>
                <c:ext xmlns:c15="http://schemas.microsoft.com/office/drawing/2012/chart" uri="{CE6537A1-D6FC-4f65-9D91-7224C49458BB}"/>
              </c:extLst>
            </c:dLbl>
            <c:dLbl>
              <c:idx val="15"/>
              <c:delete val="1"/>
              <c:extLst>
                <c:ext xmlns:c15="http://schemas.microsoft.com/office/drawing/2012/chart" uri="{CE6537A1-D6FC-4f65-9D91-7224C49458BB}"/>
              </c:extLst>
            </c:dLbl>
            <c:dLbl>
              <c:idx val="17"/>
              <c:delete val="1"/>
              <c:extLst>
                <c:ext xmlns:c15="http://schemas.microsoft.com/office/drawing/2012/chart" uri="{CE6537A1-D6FC-4f65-9D91-7224C49458BB}"/>
              </c:extLst>
            </c:dLbl>
            <c:dLbl>
              <c:idx val="19"/>
              <c:delete val="1"/>
              <c:extLst>
                <c:ext xmlns:c15="http://schemas.microsoft.com/office/drawing/2012/chart" uri="{CE6537A1-D6FC-4f65-9D91-7224C49458BB}"/>
              </c:extLst>
            </c:dLbl>
            <c:dLbl>
              <c:idx val="21"/>
              <c:delete val="1"/>
              <c:extLst>
                <c:ext xmlns:c15="http://schemas.microsoft.com/office/drawing/2012/chart" uri="{CE6537A1-D6FC-4f65-9D91-7224C49458BB}"/>
              </c:extLst>
            </c:dLbl>
            <c:dLbl>
              <c:idx val="23"/>
              <c:delete val="1"/>
              <c:extLst>
                <c:ext xmlns:c15="http://schemas.microsoft.com/office/drawing/2012/chart" uri="{CE6537A1-D6FC-4f65-9D91-7224C49458BB}"/>
              </c:extLst>
            </c:dLbl>
            <c:spPr>
              <a:noFill/>
              <a:ln>
                <a:noFill/>
              </a:ln>
              <a:effectLst/>
            </c:spPr>
            <c:dLblPos val="t"/>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Sheet1!$B$1:$Z$1</c:f>
              <c:strCache>
                <c:ptCount val="25"/>
                <c:pt idx="0">
                  <c:v>基点</c:v>
                </c:pt>
                <c:pt idx="1">
                  <c:v>1月中</c:v>
                </c:pt>
                <c:pt idx="2">
                  <c:v>1月</c:v>
                </c:pt>
                <c:pt idx="3">
                  <c:v>2月中</c:v>
                </c:pt>
                <c:pt idx="4">
                  <c:v>2月</c:v>
                </c:pt>
                <c:pt idx="5">
                  <c:v>3月中</c:v>
                </c:pt>
                <c:pt idx="6">
                  <c:v>3月</c:v>
                </c:pt>
                <c:pt idx="7">
                  <c:v>4月中</c:v>
                </c:pt>
                <c:pt idx="8">
                  <c:v>4月</c:v>
                </c:pt>
                <c:pt idx="9">
                  <c:v>5月中</c:v>
                </c:pt>
                <c:pt idx="10">
                  <c:v>5月</c:v>
                </c:pt>
                <c:pt idx="11">
                  <c:v>6月中</c:v>
                </c:pt>
                <c:pt idx="12">
                  <c:v>6月</c:v>
                </c:pt>
                <c:pt idx="13">
                  <c:v>7月中</c:v>
                </c:pt>
                <c:pt idx="14">
                  <c:v>7月</c:v>
                </c:pt>
                <c:pt idx="15">
                  <c:v>8月中</c:v>
                </c:pt>
                <c:pt idx="16">
                  <c:v>8月</c:v>
                </c:pt>
                <c:pt idx="17">
                  <c:v>9月中</c:v>
                </c:pt>
                <c:pt idx="18">
                  <c:v>9月</c:v>
                </c:pt>
                <c:pt idx="19">
                  <c:v>10月中</c:v>
                </c:pt>
                <c:pt idx="20">
                  <c:v>10月</c:v>
                </c:pt>
                <c:pt idx="21">
                  <c:v>11月中</c:v>
                </c:pt>
                <c:pt idx="22">
                  <c:v>11月</c:v>
                </c:pt>
                <c:pt idx="23">
                  <c:v>12月中</c:v>
                </c:pt>
                <c:pt idx="24">
                  <c:v>12月</c:v>
                </c:pt>
              </c:strCache>
            </c:strRef>
          </c:cat>
          <c:val>
            <c:numRef>
              <c:f>Sheet1!$B$6:$Z$6</c:f>
              <c:numCache>
                <c:formatCode>0.00_ </c:formatCode>
                <c:ptCount val="25"/>
                <c:pt idx="0">
                  <c:v>0</c:v>
                </c:pt>
                <c:pt idx="1">
                  <c:v>-3.0351825458983184</c:v>
                </c:pt>
                <c:pt idx="2">
                  <c:v>-2.5448401026450407</c:v>
                </c:pt>
                <c:pt idx="3">
                  <c:v>0.18</c:v>
                </c:pt>
                <c:pt idx="4">
                  <c:v>2.2799999999999998</c:v>
                </c:pt>
                <c:pt idx="5">
                  <c:v>0.88</c:v>
                </c:pt>
                <c:pt idx="6">
                  <c:v>0.04</c:v>
                </c:pt>
              </c:numCache>
            </c:numRef>
          </c:val>
          <c:smooth val="0"/>
        </c:ser>
        <c:dLbls>
          <c:showLegendKey val="0"/>
          <c:showVal val="0"/>
          <c:showCatName val="0"/>
          <c:showSerName val="0"/>
          <c:showPercent val="0"/>
          <c:showBubbleSize val="0"/>
        </c:dLbls>
        <c:marker val="1"/>
        <c:smooth val="0"/>
        <c:axId val="650006008"/>
        <c:axId val="650004440"/>
      </c:lineChart>
      <c:catAx>
        <c:axId val="650006008"/>
        <c:scaling>
          <c:orientation val="minMax"/>
        </c:scaling>
        <c:delete val="0"/>
        <c:axPos val="b"/>
        <c:majorGridlines>
          <c:spPr>
            <a:ln>
              <a:solidFill>
                <a:schemeClr val="bg1">
                  <a:lumMod val="95000"/>
                </a:schemeClr>
              </a:solidFill>
            </a:ln>
          </c:spPr>
        </c:majorGridlines>
        <c:numFmt formatCode="@" sourceLinked="0"/>
        <c:majorTickMark val="none"/>
        <c:minorTickMark val="none"/>
        <c:tickLblPos val="low"/>
        <c:spPr>
          <a:ln w="25427">
            <a:solidFill>
              <a:srgbClr val="808080"/>
            </a:solidFill>
            <a:prstDash val="solid"/>
          </a:ln>
        </c:spPr>
        <c:txPr>
          <a:bodyPr rot="0" vert="horz"/>
          <a:lstStyle/>
          <a:p>
            <a:pPr>
              <a:defRPr b="0"/>
            </a:pPr>
            <a:endParaRPr lang="zh-CN"/>
          </a:p>
        </c:txPr>
        <c:crossAx val="650004440"/>
        <c:crosses val="autoZero"/>
        <c:auto val="1"/>
        <c:lblAlgn val="ctr"/>
        <c:lblOffset val="100"/>
        <c:tickLblSkip val="1"/>
        <c:tickMarkSkip val="1"/>
        <c:noMultiLvlLbl val="0"/>
      </c:catAx>
      <c:valAx>
        <c:axId val="650004440"/>
        <c:scaling>
          <c:orientation val="minMax"/>
          <c:max val="10"/>
          <c:min val="-10"/>
        </c:scaling>
        <c:delete val="0"/>
        <c:axPos val="l"/>
        <c:majorGridlines>
          <c:spPr>
            <a:ln w="13102">
              <a:solidFill>
                <a:schemeClr val="bg1">
                  <a:lumMod val="95000"/>
                </a:schemeClr>
              </a:solidFill>
              <a:prstDash val="solid"/>
            </a:ln>
          </c:spPr>
        </c:majorGridlines>
        <c:numFmt formatCode="0.0_ " sourceLinked="0"/>
        <c:majorTickMark val="none"/>
        <c:minorTickMark val="none"/>
        <c:tickLblPos val="low"/>
        <c:spPr>
          <a:noFill/>
          <a:ln w="39304">
            <a:noFill/>
            <a:prstDash val="solid"/>
          </a:ln>
        </c:spPr>
        <c:txPr>
          <a:bodyPr rot="0" vert="horz"/>
          <a:lstStyle/>
          <a:p>
            <a:pPr>
              <a:defRPr/>
            </a:pPr>
            <a:endParaRPr lang="zh-CN"/>
          </a:p>
        </c:txPr>
        <c:crossAx val="650006008"/>
        <c:crosses val="autoZero"/>
        <c:crossBetween val="between"/>
        <c:majorUnit val="4"/>
      </c:valAx>
      <c:spPr>
        <a:noFill/>
        <a:ln w="25400">
          <a:noFill/>
        </a:ln>
      </c:spPr>
    </c:plotArea>
    <c:legend>
      <c:legendPos val="t"/>
      <c:layout>
        <c:manualLayout>
          <c:xMode val="edge"/>
          <c:yMode val="edge"/>
          <c:x val="4.9802591605183966E-2"/>
          <c:y val="8.815428527004486E-2"/>
          <c:w val="0.41929319858639436"/>
          <c:h val="6.9057082329161523E-2"/>
        </c:manualLayout>
      </c:layout>
      <c:overlay val="0"/>
    </c:legend>
    <c:plotVisOnly val="1"/>
    <c:dispBlanksAs val="gap"/>
    <c:showDLblsOverMax val="0"/>
  </c:chart>
  <c:spPr>
    <a:noFill/>
    <a:ln>
      <a:noFill/>
    </a:ln>
  </c:spPr>
  <c:txPr>
    <a:bodyPr/>
    <a:lstStyle/>
    <a:p>
      <a:pPr>
        <a:defRPr sz="800" b="1" i="0" u="none" strike="noStrike" baseline="0">
          <a:solidFill>
            <a:schemeClr val="tx1"/>
          </a:solidFill>
          <a:latin typeface="+mn-lt"/>
          <a:ea typeface="华文细黑" pitchFamily="2" charset="-122"/>
          <a:cs typeface="宋体"/>
        </a:defRPr>
      </a:pPr>
      <a:endParaRPr lang="zh-CN"/>
    </a:p>
  </c:txPr>
  <c:externalData r:id="rId1">
    <c:autoUpdate val="0"/>
  </c:externalData>
  <c:userShapes r:id="rId2"/>
</c:chartSpace>
</file>

<file path=ppt/charts/chart37.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4.6030659089757855E-2"/>
          <c:y val="7.2368768116747112E-2"/>
          <c:w val="0.95044891746385685"/>
          <c:h val="0.79932316971011497"/>
        </c:manualLayout>
      </c:layout>
      <c:lineChart>
        <c:grouping val="standard"/>
        <c:varyColors val="0"/>
        <c:ser>
          <c:idx val="0"/>
          <c:order val="0"/>
          <c:tx>
            <c:strRef>
              <c:f>Sheet1!$A$2</c:f>
              <c:strCache>
                <c:ptCount val="1"/>
                <c:pt idx="0">
                  <c:v>Y2011</c:v>
                </c:pt>
              </c:strCache>
            </c:strRef>
          </c:tx>
          <c:spPr>
            <a:ln w="31783">
              <a:solidFill>
                <a:srgbClr val="BFBFBF"/>
              </a:solidFill>
              <a:prstDash val="solid"/>
            </a:ln>
            <a:effectLst/>
          </c:spPr>
          <c:marker>
            <c:symbol val="circle"/>
            <c:size val="10"/>
            <c:spPr>
              <a:solidFill>
                <a:schemeClr val="bg1"/>
              </a:solidFill>
              <a:ln>
                <a:solidFill>
                  <a:srgbClr val="BFBFBF"/>
                </a:solidFill>
                <a:prstDash val="solid"/>
              </a:ln>
              <a:effectLst/>
            </c:spPr>
          </c:marker>
          <c:cat>
            <c:strRef>
              <c:f>Sheet1!$B$1:$Z$1</c:f>
              <c:strCache>
                <c:ptCount val="25"/>
                <c:pt idx="0">
                  <c:v>基点</c:v>
                </c:pt>
                <c:pt idx="1">
                  <c:v>1月中</c:v>
                </c:pt>
                <c:pt idx="2">
                  <c:v>1月</c:v>
                </c:pt>
                <c:pt idx="3">
                  <c:v>2月中</c:v>
                </c:pt>
                <c:pt idx="4">
                  <c:v>2月</c:v>
                </c:pt>
                <c:pt idx="5">
                  <c:v>3月中</c:v>
                </c:pt>
                <c:pt idx="6">
                  <c:v>3月</c:v>
                </c:pt>
                <c:pt idx="7">
                  <c:v>4月中</c:v>
                </c:pt>
                <c:pt idx="8">
                  <c:v>4月</c:v>
                </c:pt>
                <c:pt idx="9">
                  <c:v>5月中</c:v>
                </c:pt>
                <c:pt idx="10">
                  <c:v>5月</c:v>
                </c:pt>
                <c:pt idx="11">
                  <c:v>6月中</c:v>
                </c:pt>
                <c:pt idx="12">
                  <c:v>6月</c:v>
                </c:pt>
                <c:pt idx="13">
                  <c:v>7月中</c:v>
                </c:pt>
                <c:pt idx="14">
                  <c:v>7月</c:v>
                </c:pt>
                <c:pt idx="15">
                  <c:v>8月中</c:v>
                </c:pt>
                <c:pt idx="16">
                  <c:v>8月</c:v>
                </c:pt>
                <c:pt idx="17">
                  <c:v>9月中</c:v>
                </c:pt>
                <c:pt idx="18">
                  <c:v>9月</c:v>
                </c:pt>
                <c:pt idx="19">
                  <c:v>10月中</c:v>
                </c:pt>
                <c:pt idx="20">
                  <c:v>10月</c:v>
                </c:pt>
                <c:pt idx="21">
                  <c:v>11月中</c:v>
                </c:pt>
                <c:pt idx="22">
                  <c:v>11月</c:v>
                </c:pt>
                <c:pt idx="23">
                  <c:v>12月中</c:v>
                </c:pt>
                <c:pt idx="24">
                  <c:v>12月</c:v>
                </c:pt>
              </c:strCache>
            </c:strRef>
          </c:cat>
          <c:val>
            <c:numRef>
              <c:f>Sheet1!$B$2:$Z$2</c:f>
            </c:numRef>
          </c:val>
          <c:smooth val="0"/>
        </c:ser>
        <c:ser>
          <c:idx val="1"/>
          <c:order val="1"/>
          <c:tx>
            <c:strRef>
              <c:f>Sheet1!$A$3</c:f>
              <c:strCache>
                <c:ptCount val="1"/>
                <c:pt idx="0">
                  <c:v>Y2014</c:v>
                </c:pt>
              </c:strCache>
            </c:strRef>
          </c:tx>
          <c:spPr>
            <a:ln w="19050" cmpd="sng">
              <a:solidFill>
                <a:schemeClr val="bg1">
                  <a:lumMod val="75000"/>
                </a:schemeClr>
              </a:solidFill>
            </a:ln>
            <a:effectLst/>
          </c:spPr>
          <c:marker>
            <c:symbol val="circle"/>
            <c:size val="10"/>
            <c:spPr>
              <a:solidFill>
                <a:schemeClr val="bg1"/>
              </a:solidFill>
              <a:ln>
                <a:solidFill>
                  <a:srgbClr val="BFBFBF"/>
                </a:solidFill>
              </a:ln>
              <a:effectLst/>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Pt>
            <c:idx val="11"/>
            <c:marker>
              <c:symbol val="circle"/>
              <c:size val="7"/>
            </c:marker>
            <c:bubble3D val="0"/>
          </c:dPt>
          <c:dPt>
            <c:idx val="13"/>
            <c:marker>
              <c:symbol val="circle"/>
              <c:size val="7"/>
            </c:marker>
            <c:bubble3D val="0"/>
          </c:dPt>
          <c:dPt>
            <c:idx val="15"/>
            <c:marker>
              <c:symbol val="circle"/>
              <c:size val="7"/>
            </c:marker>
            <c:bubble3D val="0"/>
          </c:dPt>
          <c:dPt>
            <c:idx val="17"/>
            <c:marker>
              <c:symbol val="circle"/>
              <c:size val="7"/>
            </c:marker>
            <c:bubble3D val="0"/>
          </c:dPt>
          <c:dPt>
            <c:idx val="19"/>
            <c:marker>
              <c:symbol val="circle"/>
              <c:size val="7"/>
            </c:marker>
            <c:bubble3D val="0"/>
          </c:dPt>
          <c:dPt>
            <c:idx val="21"/>
            <c:marker>
              <c:symbol val="circle"/>
              <c:size val="7"/>
            </c:marker>
            <c:bubble3D val="0"/>
          </c:dPt>
          <c:dPt>
            <c:idx val="23"/>
            <c:marker>
              <c:symbol val="circle"/>
              <c:size val="7"/>
            </c:marker>
            <c:bubble3D val="0"/>
          </c:dPt>
          <c:cat>
            <c:strRef>
              <c:f>Sheet1!$B$1:$Z$1</c:f>
              <c:strCache>
                <c:ptCount val="25"/>
                <c:pt idx="0">
                  <c:v>基点</c:v>
                </c:pt>
                <c:pt idx="1">
                  <c:v>1月中</c:v>
                </c:pt>
                <c:pt idx="2">
                  <c:v>1月</c:v>
                </c:pt>
                <c:pt idx="3">
                  <c:v>2月中</c:v>
                </c:pt>
                <c:pt idx="4">
                  <c:v>2月</c:v>
                </c:pt>
                <c:pt idx="5">
                  <c:v>3月中</c:v>
                </c:pt>
                <c:pt idx="6">
                  <c:v>3月</c:v>
                </c:pt>
                <c:pt idx="7">
                  <c:v>4月中</c:v>
                </c:pt>
                <c:pt idx="8">
                  <c:v>4月</c:v>
                </c:pt>
                <c:pt idx="9">
                  <c:v>5月中</c:v>
                </c:pt>
                <c:pt idx="10">
                  <c:v>5月</c:v>
                </c:pt>
                <c:pt idx="11">
                  <c:v>6月中</c:v>
                </c:pt>
                <c:pt idx="12">
                  <c:v>6月</c:v>
                </c:pt>
                <c:pt idx="13">
                  <c:v>7月中</c:v>
                </c:pt>
                <c:pt idx="14">
                  <c:v>7月</c:v>
                </c:pt>
                <c:pt idx="15">
                  <c:v>8月中</c:v>
                </c:pt>
                <c:pt idx="16">
                  <c:v>8月</c:v>
                </c:pt>
                <c:pt idx="17">
                  <c:v>9月中</c:v>
                </c:pt>
                <c:pt idx="18">
                  <c:v>9月</c:v>
                </c:pt>
                <c:pt idx="19">
                  <c:v>10月中</c:v>
                </c:pt>
                <c:pt idx="20">
                  <c:v>10月</c:v>
                </c:pt>
                <c:pt idx="21">
                  <c:v>11月中</c:v>
                </c:pt>
                <c:pt idx="22">
                  <c:v>11月</c:v>
                </c:pt>
                <c:pt idx="23">
                  <c:v>12月中</c:v>
                </c:pt>
                <c:pt idx="24">
                  <c:v>12月</c:v>
                </c:pt>
              </c:strCache>
            </c:strRef>
          </c:cat>
          <c:val>
            <c:numRef>
              <c:f>Sheet1!$B$3:$Z$3</c:f>
              <c:numCache>
                <c:formatCode>0.00_ </c:formatCode>
                <c:ptCount val="25"/>
                <c:pt idx="0">
                  <c:v>0</c:v>
                </c:pt>
                <c:pt idx="1">
                  <c:v>-1.0088586270225699</c:v>
                </c:pt>
                <c:pt idx="2">
                  <c:v>3.0724589061479937</c:v>
                </c:pt>
                <c:pt idx="3">
                  <c:v>3.4983271787990855</c:v>
                </c:pt>
                <c:pt idx="4">
                  <c:v>2.9437214530314231</c:v>
                </c:pt>
                <c:pt idx="5">
                  <c:v>2.7492613321863888</c:v>
                </c:pt>
                <c:pt idx="6">
                  <c:v>2.4780561260242093</c:v>
                </c:pt>
                <c:pt idx="7">
                  <c:v>2.3773829984887067</c:v>
                </c:pt>
                <c:pt idx="8">
                  <c:v>2.2887852272853149</c:v>
                </c:pt>
                <c:pt idx="9">
                  <c:v>2.197785043356649</c:v>
                </c:pt>
                <c:pt idx="10">
                  <c:v>1.9920472715372732</c:v>
                </c:pt>
                <c:pt idx="11">
                  <c:v>1.1824443613718911</c:v>
                </c:pt>
                <c:pt idx="12">
                  <c:v>1.6041804615944542</c:v>
                </c:pt>
                <c:pt idx="13">
                  <c:v>1.5913022772048597</c:v>
                </c:pt>
                <c:pt idx="14">
                  <c:v>1.0216089613751174</c:v>
                </c:pt>
                <c:pt idx="15">
                  <c:v>0.99913107953058866</c:v>
                </c:pt>
                <c:pt idx="16">
                  <c:v>0.71669383429284528</c:v>
                </c:pt>
                <c:pt idx="17">
                  <c:v>0.50780114819366129</c:v>
                </c:pt>
                <c:pt idx="18">
                  <c:v>0.13435778242757385</c:v>
                </c:pt>
                <c:pt idx="19">
                  <c:v>0.35122727219143768</c:v>
                </c:pt>
                <c:pt idx="20">
                  <c:v>0.27240869552011088</c:v>
                </c:pt>
                <c:pt idx="21">
                  <c:v>0.87627817993975798</c:v>
                </c:pt>
                <c:pt idx="22">
                  <c:v>0.59775455735302818</c:v>
                </c:pt>
                <c:pt idx="23">
                  <c:v>0.45306364683177808</c:v>
                </c:pt>
                <c:pt idx="24">
                  <c:v>0.571478696671613</c:v>
                </c:pt>
              </c:numCache>
            </c:numRef>
          </c:val>
          <c:smooth val="0"/>
        </c:ser>
        <c:ser>
          <c:idx val="2"/>
          <c:order val="2"/>
          <c:tx>
            <c:strRef>
              <c:f>Sheet1!$A$4</c:f>
              <c:strCache>
                <c:ptCount val="1"/>
                <c:pt idx="0">
                  <c:v>Y2015</c:v>
                </c:pt>
              </c:strCache>
            </c:strRef>
          </c:tx>
          <c:spPr>
            <a:ln>
              <a:solidFill>
                <a:srgbClr val="00B0F0"/>
              </a:solidFill>
            </a:ln>
          </c:spPr>
          <c:marker>
            <c:symbol val="circle"/>
            <c:size val="10"/>
            <c:spPr>
              <a:solidFill>
                <a:prstClr val="white"/>
              </a:solidFill>
              <a:ln>
                <a:solidFill>
                  <a:srgbClr val="00A4DE"/>
                </a:solidFill>
              </a:ln>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Pt>
            <c:idx val="11"/>
            <c:marker>
              <c:symbol val="circle"/>
              <c:size val="7"/>
            </c:marker>
            <c:bubble3D val="0"/>
          </c:dPt>
          <c:dPt>
            <c:idx val="13"/>
            <c:marker>
              <c:symbol val="circle"/>
              <c:size val="7"/>
            </c:marker>
            <c:bubble3D val="0"/>
          </c:dPt>
          <c:dPt>
            <c:idx val="15"/>
            <c:marker>
              <c:symbol val="circle"/>
              <c:size val="7"/>
            </c:marker>
            <c:bubble3D val="0"/>
          </c:dPt>
          <c:dPt>
            <c:idx val="17"/>
            <c:marker>
              <c:symbol val="circle"/>
              <c:size val="7"/>
            </c:marker>
            <c:bubble3D val="0"/>
          </c:dPt>
          <c:dPt>
            <c:idx val="19"/>
            <c:marker>
              <c:symbol val="circle"/>
              <c:size val="7"/>
            </c:marker>
            <c:bubble3D val="0"/>
          </c:dPt>
          <c:dPt>
            <c:idx val="21"/>
            <c:marker>
              <c:symbol val="circle"/>
              <c:size val="7"/>
            </c:marker>
            <c:bubble3D val="0"/>
          </c:dPt>
          <c:dPt>
            <c:idx val="23"/>
            <c:marker>
              <c:symbol val="circle"/>
              <c:size val="7"/>
            </c:marker>
            <c:bubble3D val="0"/>
          </c:dPt>
          <c:cat>
            <c:strRef>
              <c:f>Sheet1!$B$1:$Z$1</c:f>
              <c:strCache>
                <c:ptCount val="25"/>
                <c:pt idx="0">
                  <c:v>基点</c:v>
                </c:pt>
                <c:pt idx="1">
                  <c:v>1月中</c:v>
                </c:pt>
                <c:pt idx="2">
                  <c:v>1月</c:v>
                </c:pt>
                <c:pt idx="3">
                  <c:v>2月中</c:v>
                </c:pt>
                <c:pt idx="4">
                  <c:v>2月</c:v>
                </c:pt>
                <c:pt idx="5">
                  <c:v>3月中</c:v>
                </c:pt>
                <c:pt idx="6">
                  <c:v>3月</c:v>
                </c:pt>
                <c:pt idx="7">
                  <c:v>4月中</c:v>
                </c:pt>
                <c:pt idx="8">
                  <c:v>4月</c:v>
                </c:pt>
                <c:pt idx="9">
                  <c:v>5月中</c:v>
                </c:pt>
                <c:pt idx="10">
                  <c:v>5月</c:v>
                </c:pt>
                <c:pt idx="11">
                  <c:v>6月中</c:v>
                </c:pt>
                <c:pt idx="12">
                  <c:v>6月</c:v>
                </c:pt>
                <c:pt idx="13">
                  <c:v>7月中</c:v>
                </c:pt>
                <c:pt idx="14">
                  <c:v>7月</c:v>
                </c:pt>
                <c:pt idx="15">
                  <c:v>8月中</c:v>
                </c:pt>
                <c:pt idx="16">
                  <c:v>8月</c:v>
                </c:pt>
                <c:pt idx="17">
                  <c:v>9月中</c:v>
                </c:pt>
                <c:pt idx="18">
                  <c:v>9月</c:v>
                </c:pt>
                <c:pt idx="19">
                  <c:v>10月中</c:v>
                </c:pt>
                <c:pt idx="20">
                  <c:v>10月</c:v>
                </c:pt>
                <c:pt idx="21">
                  <c:v>11月中</c:v>
                </c:pt>
                <c:pt idx="22">
                  <c:v>11月</c:v>
                </c:pt>
                <c:pt idx="23">
                  <c:v>12月中</c:v>
                </c:pt>
                <c:pt idx="24">
                  <c:v>12月</c:v>
                </c:pt>
              </c:strCache>
            </c:strRef>
          </c:cat>
          <c:val>
            <c:numRef>
              <c:f>Sheet1!$B$4:$Z$4</c:f>
              <c:numCache>
                <c:formatCode>0.00_ </c:formatCode>
                <c:ptCount val="25"/>
                <c:pt idx="0">
                  <c:v>0</c:v>
                </c:pt>
                <c:pt idx="1">
                  <c:v>0.85850386778695464</c:v>
                </c:pt>
                <c:pt idx="2">
                  <c:v>0.7067514644740257</c:v>
                </c:pt>
                <c:pt idx="3">
                  <c:v>1.3795889666347916</c:v>
                </c:pt>
                <c:pt idx="4">
                  <c:v>1.3127806072201538</c:v>
                </c:pt>
                <c:pt idx="5">
                  <c:v>1.1264506280171862</c:v>
                </c:pt>
                <c:pt idx="6">
                  <c:v>0.92929814101817798</c:v>
                </c:pt>
                <c:pt idx="7">
                  <c:v>1.2205273483787731</c:v>
                </c:pt>
                <c:pt idx="8">
                  <c:v>0.90759176611351178</c:v>
                </c:pt>
                <c:pt idx="9">
                  <c:v>1.0409889321232018</c:v>
                </c:pt>
                <c:pt idx="10">
                  <c:v>0.42352357506156829</c:v>
                </c:pt>
                <c:pt idx="11">
                  <c:v>-4.5180882690347507E-2</c:v>
                </c:pt>
                <c:pt idx="12">
                  <c:v>0.13723095769617716</c:v>
                </c:pt>
                <c:pt idx="13">
                  <c:v>-1.0333194764808324</c:v>
                </c:pt>
                <c:pt idx="14">
                  <c:v>-0.55274074539273099</c:v>
                </c:pt>
                <c:pt idx="15">
                  <c:v>-1.021337334220185</c:v>
                </c:pt>
                <c:pt idx="16">
                  <c:v>-1.0753187728588445</c:v>
                </c:pt>
                <c:pt idx="17">
                  <c:v>-1.1353441305355811</c:v>
                </c:pt>
                <c:pt idx="18">
                  <c:v>-1.3114811579399102</c:v>
                </c:pt>
                <c:pt idx="19">
                  <c:v>-1.7328543798139191</c:v>
                </c:pt>
                <c:pt idx="20">
                  <c:v>-1.3954621663134725</c:v>
                </c:pt>
                <c:pt idx="21">
                  <c:v>-1.1491076557420159</c:v>
                </c:pt>
                <c:pt idx="22">
                  <c:v>-1.5346485952536923</c:v>
                </c:pt>
                <c:pt idx="23">
                  <c:v>-2.7099167345273254</c:v>
                </c:pt>
                <c:pt idx="24">
                  <c:v>-1.8267499412007049</c:v>
                </c:pt>
              </c:numCache>
            </c:numRef>
          </c:val>
          <c:smooth val="0"/>
        </c:ser>
        <c:ser>
          <c:idx val="3"/>
          <c:order val="3"/>
          <c:tx>
            <c:strRef>
              <c:f>Sheet1!$A$5</c:f>
              <c:strCache>
                <c:ptCount val="1"/>
                <c:pt idx="0">
                  <c:v>Y2016</c:v>
                </c:pt>
              </c:strCache>
            </c:strRef>
          </c:tx>
          <c:spPr>
            <a:ln>
              <a:solidFill>
                <a:srgbClr val="92D050"/>
              </a:solidFill>
            </a:ln>
          </c:spPr>
          <c:marker>
            <c:symbol val="circle"/>
            <c:size val="10"/>
            <c:spPr>
              <a:solidFill>
                <a:schemeClr val="bg1"/>
              </a:solidFill>
              <a:ln>
                <a:solidFill>
                  <a:srgbClr val="92D050"/>
                </a:solidFill>
              </a:ln>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Pt>
            <c:idx val="11"/>
            <c:marker>
              <c:symbol val="circle"/>
              <c:size val="7"/>
            </c:marker>
            <c:bubble3D val="0"/>
          </c:dPt>
          <c:dPt>
            <c:idx val="13"/>
            <c:marker>
              <c:symbol val="circle"/>
              <c:size val="7"/>
            </c:marker>
            <c:bubble3D val="0"/>
          </c:dPt>
          <c:dPt>
            <c:idx val="15"/>
            <c:marker>
              <c:symbol val="circle"/>
              <c:size val="7"/>
            </c:marker>
            <c:bubble3D val="0"/>
          </c:dPt>
          <c:dPt>
            <c:idx val="17"/>
            <c:marker>
              <c:symbol val="circle"/>
              <c:size val="7"/>
            </c:marker>
            <c:bubble3D val="0"/>
          </c:dPt>
          <c:dPt>
            <c:idx val="19"/>
            <c:marker>
              <c:symbol val="circle"/>
              <c:size val="7"/>
            </c:marker>
            <c:bubble3D val="0"/>
          </c:dPt>
          <c:dPt>
            <c:idx val="21"/>
            <c:marker>
              <c:symbol val="circle"/>
              <c:size val="7"/>
            </c:marker>
            <c:bubble3D val="0"/>
          </c:dPt>
          <c:dPt>
            <c:idx val="23"/>
            <c:marker>
              <c:symbol val="circle"/>
              <c:size val="7"/>
            </c:marker>
            <c:bubble3D val="0"/>
          </c:dPt>
          <c:cat>
            <c:strRef>
              <c:f>Sheet1!$B$1:$Z$1</c:f>
              <c:strCache>
                <c:ptCount val="25"/>
                <c:pt idx="0">
                  <c:v>基点</c:v>
                </c:pt>
                <c:pt idx="1">
                  <c:v>1月中</c:v>
                </c:pt>
                <c:pt idx="2">
                  <c:v>1月</c:v>
                </c:pt>
                <c:pt idx="3">
                  <c:v>2月中</c:v>
                </c:pt>
                <c:pt idx="4">
                  <c:v>2月</c:v>
                </c:pt>
                <c:pt idx="5">
                  <c:v>3月中</c:v>
                </c:pt>
                <c:pt idx="6">
                  <c:v>3月</c:v>
                </c:pt>
                <c:pt idx="7">
                  <c:v>4月中</c:v>
                </c:pt>
                <c:pt idx="8">
                  <c:v>4月</c:v>
                </c:pt>
                <c:pt idx="9">
                  <c:v>5月中</c:v>
                </c:pt>
                <c:pt idx="10">
                  <c:v>5月</c:v>
                </c:pt>
                <c:pt idx="11">
                  <c:v>6月中</c:v>
                </c:pt>
                <c:pt idx="12">
                  <c:v>6月</c:v>
                </c:pt>
                <c:pt idx="13">
                  <c:v>7月中</c:v>
                </c:pt>
                <c:pt idx="14">
                  <c:v>7月</c:v>
                </c:pt>
                <c:pt idx="15">
                  <c:v>8月中</c:v>
                </c:pt>
                <c:pt idx="16">
                  <c:v>8月</c:v>
                </c:pt>
                <c:pt idx="17">
                  <c:v>9月中</c:v>
                </c:pt>
                <c:pt idx="18">
                  <c:v>9月</c:v>
                </c:pt>
                <c:pt idx="19">
                  <c:v>10月中</c:v>
                </c:pt>
                <c:pt idx="20">
                  <c:v>10月</c:v>
                </c:pt>
                <c:pt idx="21">
                  <c:v>11月中</c:v>
                </c:pt>
                <c:pt idx="22">
                  <c:v>11月</c:v>
                </c:pt>
                <c:pt idx="23">
                  <c:v>12月中</c:v>
                </c:pt>
                <c:pt idx="24">
                  <c:v>12月</c:v>
                </c:pt>
              </c:strCache>
            </c:strRef>
          </c:cat>
          <c:val>
            <c:numRef>
              <c:f>Sheet1!$B$5:$Z$5</c:f>
              <c:numCache>
                <c:formatCode>0.00_ </c:formatCode>
                <c:ptCount val="25"/>
                <c:pt idx="0">
                  <c:v>0</c:v>
                </c:pt>
                <c:pt idx="1">
                  <c:v>1.0813453354939706</c:v>
                </c:pt>
                <c:pt idx="2">
                  <c:v>0.93616626749082232</c:v>
                </c:pt>
                <c:pt idx="3">
                  <c:v>0.91393151792577476</c:v>
                </c:pt>
                <c:pt idx="4">
                  <c:v>0.81208522243846959</c:v>
                </c:pt>
                <c:pt idx="5">
                  <c:v>0.82677947566024879</c:v>
                </c:pt>
                <c:pt idx="6">
                  <c:v>0.58861998897972778</c:v>
                </c:pt>
                <c:pt idx="7">
                  <c:v>0.29952884762069504</c:v>
                </c:pt>
                <c:pt idx="8">
                  <c:v>0.32182008850280069</c:v>
                </c:pt>
                <c:pt idx="9">
                  <c:v>-1.2589364375485568E-2</c:v>
                </c:pt>
                <c:pt idx="10">
                  <c:v>-0.32980526538692756</c:v>
                </c:pt>
                <c:pt idx="11">
                  <c:v>-0.90715849137476368</c:v>
                </c:pt>
                <c:pt idx="12">
                  <c:v>-1.1659419591805549</c:v>
                </c:pt>
                <c:pt idx="13">
                  <c:v>-1.3601905391225446</c:v>
                </c:pt>
                <c:pt idx="14">
                  <c:v>-1.5783098131613926</c:v>
                </c:pt>
                <c:pt idx="15">
                  <c:v>-1.7729047389445969</c:v>
                </c:pt>
                <c:pt idx="16">
                  <c:v>-1.9499209425744419</c:v>
                </c:pt>
                <c:pt idx="17">
                  <c:v>-1.4546500851363011</c:v>
                </c:pt>
                <c:pt idx="18">
                  <c:v>-2.0737694679035612</c:v>
                </c:pt>
                <c:pt idx="19">
                  <c:v>-1.092450168198893</c:v>
                </c:pt>
                <c:pt idx="20">
                  <c:v>-2.4664249870229376</c:v>
                </c:pt>
                <c:pt idx="21">
                  <c:v>-1.4217193922853666</c:v>
                </c:pt>
                <c:pt idx="22">
                  <c:v>-1.2683605501387105</c:v>
                </c:pt>
                <c:pt idx="23">
                  <c:v>-0.6538522866477835</c:v>
                </c:pt>
                <c:pt idx="24">
                  <c:v>-0.81251071665704933</c:v>
                </c:pt>
              </c:numCache>
            </c:numRef>
          </c:val>
          <c:smooth val="0"/>
        </c:ser>
        <c:ser>
          <c:idx val="4"/>
          <c:order val="4"/>
          <c:tx>
            <c:strRef>
              <c:f>Sheet1!$A$6</c:f>
              <c:strCache>
                <c:ptCount val="1"/>
                <c:pt idx="0">
                  <c:v>Y2017</c:v>
                </c:pt>
              </c:strCache>
            </c:strRef>
          </c:tx>
          <c:spPr>
            <a:ln w="31750">
              <a:solidFill>
                <a:srgbClr val="FF9933"/>
              </a:solidFill>
            </a:ln>
          </c:spPr>
          <c:marker>
            <c:symbol val="circle"/>
            <c:size val="10"/>
            <c:spPr>
              <a:solidFill>
                <a:schemeClr val="bg1"/>
              </a:solidFill>
              <a:ln>
                <a:solidFill>
                  <a:srgbClr val="FF9933"/>
                </a:solidFill>
              </a:ln>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Pt>
            <c:idx val="11"/>
            <c:marker>
              <c:symbol val="circle"/>
              <c:size val="7"/>
            </c:marker>
            <c:bubble3D val="0"/>
          </c:dPt>
          <c:dPt>
            <c:idx val="13"/>
            <c:marker>
              <c:symbol val="circle"/>
              <c:size val="7"/>
            </c:marker>
            <c:bubble3D val="0"/>
          </c:dPt>
          <c:dPt>
            <c:idx val="15"/>
            <c:marker>
              <c:symbol val="circle"/>
              <c:size val="7"/>
            </c:marker>
            <c:bubble3D val="0"/>
          </c:dPt>
          <c:dPt>
            <c:idx val="17"/>
            <c:marker>
              <c:symbol val="circle"/>
              <c:size val="7"/>
            </c:marker>
            <c:bubble3D val="0"/>
          </c:dPt>
          <c:dPt>
            <c:idx val="19"/>
            <c:marker>
              <c:symbol val="circle"/>
              <c:size val="7"/>
            </c:marker>
            <c:bubble3D val="0"/>
          </c:dPt>
          <c:dPt>
            <c:idx val="21"/>
            <c:marker>
              <c:symbol val="circle"/>
              <c:size val="7"/>
            </c:marker>
            <c:bubble3D val="0"/>
          </c:dPt>
          <c:dPt>
            <c:idx val="23"/>
            <c:marker>
              <c:symbol val="circle"/>
              <c:size val="7"/>
            </c:marker>
            <c:bubble3D val="0"/>
          </c:dPt>
          <c:dLbls>
            <c:dLbl>
              <c:idx val="1"/>
              <c:delete val="1"/>
              <c:extLst>
                <c:ext xmlns:c15="http://schemas.microsoft.com/office/drawing/2012/chart" uri="{CE6537A1-D6FC-4f65-9D91-7224C49458BB}"/>
              </c:extLst>
            </c:dLbl>
            <c:dLbl>
              <c:idx val="2"/>
              <c:layout>
                <c:manualLayout>
                  <c:x val="-2.3488792541159903E-2"/>
                  <c:y val="-4.8914522273186621E-2"/>
                </c:manualLayout>
              </c:layout>
              <c:dLblPos val="r"/>
              <c:showLegendKey val="0"/>
              <c:showVal val="1"/>
              <c:showCatName val="0"/>
              <c:showSerName val="0"/>
              <c:showPercent val="0"/>
              <c:showBubbleSize val="0"/>
              <c:extLst>
                <c:ext xmlns:c15="http://schemas.microsoft.com/office/drawing/2012/chart" uri="{CE6537A1-D6FC-4f65-9D91-7224C49458BB}"/>
              </c:extLst>
            </c:dLbl>
            <c:dLbl>
              <c:idx val="3"/>
              <c:delete val="1"/>
              <c:extLst>
                <c:ext xmlns:c15="http://schemas.microsoft.com/office/drawing/2012/chart" uri="{CE6537A1-D6FC-4f65-9D91-7224C49458BB}"/>
              </c:extLst>
            </c:dLbl>
            <c:dLbl>
              <c:idx val="4"/>
              <c:layout>
                <c:manualLayout>
                  <c:x val="-2.9842489598635207E-2"/>
                  <c:y val="-8.8583950644706339E-2"/>
                </c:manualLayout>
              </c:layout>
              <c:dLblPos val="r"/>
              <c:showLegendKey val="0"/>
              <c:showVal val="1"/>
              <c:showCatName val="0"/>
              <c:showSerName val="0"/>
              <c:showPercent val="0"/>
              <c:showBubbleSize val="0"/>
              <c:extLst>
                <c:ext xmlns:c15="http://schemas.microsoft.com/office/drawing/2012/chart" uri="{CE6537A1-D6FC-4f65-9D91-7224C49458BB}"/>
              </c:extLst>
            </c:dLbl>
            <c:dLbl>
              <c:idx val="5"/>
              <c:delete val="1"/>
              <c:extLst>
                <c:ext xmlns:c15="http://schemas.microsoft.com/office/drawing/2012/chart" uri="{CE6537A1-D6FC-4f65-9D91-7224C49458BB}"/>
              </c:extLst>
            </c:dLbl>
            <c:dLbl>
              <c:idx val="6"/>
              <c:layout>
                <c:manualLayout>
                  <c:x val="-2.7193823405994362E-2"/>
                  <c:y val="-0.12384566475272379"/>
                </c:manualLayout>
              </c:layout>
              <c:dLblPos val="r"/>
              <c:showLegendKey val="0"/>
              <c:showVal val="1"/>
              <c:showCatName val="0"/>
              <c:showSerName val="0"/>
              <c:showPercent val="0"/>
              <c:showBubbleSize val="0"/>
              <c:extLst>
                <c:ext xmlns:c15="http://schemas.microsoft.com/office/drawing/2012/chart" uri="{CE6537A1-D6FC-4f65-9D91-7224C49458BB}"/>
              </c:extLst>
            </c:dLbl>
            <c:spPr>
              <a:noFill/>
              <a:ln>
                <a:noFill/>
              </a:ln>
              <a:effectLst/>
            </c:spPr>
            <c:dLblPos val="t"/>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Sheet1!$B$1:$Z$1</c:f>
              <c:strCache>
                <c:ptCount val="25"/>
                <c:pt idx="0">
                  <c:v>基点</c:v>
                </c:pt>
                <c:pt idx="1">
                  <c:v>1月中</c:v>
                </c:pt>
                <c:pt idx="2">
                  <c:v>1月</c:v>
                </c:pt>
                <c:pt idx="3">
                  <c:v>2月中</c:v>
                </c:pt>
                <c:pt idx="4">
                  <c:v>2月</c:v>
                </c:pt>
                <c:pt idx="5">
                  <c:v>3月中</c:v>
                </c:pt>
                <c:pt idx="6">
                  <c:v>3月</c:v>
                </c:pt>
                <c:pt idx="7">
                  <c:v>4月中</c:v>
                </c:pt>
                <c:pt idx="8">
                  <c:v>4月</c:v>
                </c:pt>
                <c:pt idx="9">
                  <c:v>5月中</c:v>
                </c:pt>
                <c:pt idx="10">
                  <c:v>5月</c:v>
                </c:pt>
                <c:pt idx="11">
                  <c:v>6月中</c:v>
                </c:pt>
                <c:pt idx="12">
                  <c:v>6月</c:v>
                </c:pt>
                <c:pt idx="13">
                  <c:v>7月中</c:v>
                </c:pt>
                <c:pt idx="14">
                  <c:v>7月</c:v>
                </c:pt>
                <c:pt idx="15">
                  <c:v>8月中</c:v>
                </c:pt>
                <c:pt idx="16">
                  <c:v>8月</c:v>
                </c:pt>
                <c:pt idx="17">
                  <c:v>9月中</c:v>
                </c:pt>
                <c:pt idx="18">
                  <c:v>9月</c:v>
                </c:pt>
                <c:pt idx="19">
                  <c:v>10月中</c:v>
                </c:pt>
                <c:pt idx="20">
                  <c:v>10月</c:v>
                </c:pt>
                <c:pt idx="21">
                  <c:v>11月中</c:v>
                </c:pt>
                <c:pt idx="22">
                  <c:v>11月</c:v>
                </c:pt>
                <c:pt idx="23">
                  <c:v>12月中</c:v>
                </c:pt>
                <c:pt idx="24">
                  <c:v>12月</c:v>
                </c:pt>
              </c:strCache>
            </c:strRef>
          </c:cat>
          <c:val>
            <c:numRef>
              <c:f>Sheet1!$B$6:$Z$6</c:f>
              <c:numCache>
                <c:formatCode>0.00_ </c:formatCode>
                <c:ptCount val="25"/>
                <c:pt idx="0">
                  <c:v>0</c:v>
                </c:pt>
                <c:pt idx="1">
                  <c:v>1.4238027604110712</c:v>
                </c:pt>
                <c:pt idx="2">
                  <c:v>1.4704670257104557</c:v>
                </c:pt>
                <c:pt idx="3">
                  <c:v>0.88</c:v>
                </c:pt>
                <c:pt idx="4">
                  <c:v>0.22</c:v>
                </c:pt>
                <c:pt idx="5">
                  <c:v>0.14000000000000001</c:v>
                </c:pt>
                <c:pt idx="6">
                  <c:v>-0.6</c:v>
                </c:pt>
              </c:numCache>
            </c:numRef>
          </c:val>
          <c:smooth val="0"/>
        </c:ser>
        <c:dLbls>
          <c:showLegendKey val="0"/>
          <c:showVal val="0"/>
          <c:showCatName val="0"/>
          <c:showSerName val="0"/>
          <c:showPercent val="0"/>
          <c:showBubbleSize val="0"/>
        </c:dLbls>
        <c:marker val="1"/>
        <c:smooth val="0"/>
        <c:axId val="650011104"/>
        <c:axId val="650013456"/>
      </c:lineChart>
      <c:catAx>
        <c:axId val="650011104"/>
        <c:scaling>
          <c:orientation val="minMax"/>
        </c:scaling>
        <c:delete val="0"/>
        <c:axPos val="b"/>
        <c:majorGridlines>
          <c:spPr>
            <a:ln>
              <a:solidFill>
                <a:schemeClr val="bg1">
                  <a:lumMod val="95000"/>
                </a:schemeClr>
              </a:solidFill>
            </a:ln>
          </c:spPr>
        </c:majorGridlines>
        <c:numFmt formatCode="@" sourceLinked="0"/>
        <c:majorTickMark val="none"/>
        <c:minorTickMark val="none"/>
        <c:tickLblPos val="low"/>
        <c:spPr>
          <a:ln w="25427">
            <a:solidFill>
              <a:srgbClr val="808080"/>
            </a:solidFill>
            <a:prstDash val="solid"/>
          </a:ln>
        </c:spPr>
        <c:txPr>
          <a:bodyPr rot="0" vert="horz"/>
          <a:lstStyle/>
          <a:p>
            <a:pPr>
              <a:defRPr b="0"/>
            </a:pPr>
            <a:endParaRPr lang="zh-CN"/>
          </a:p>
        </c:txPr>
        <c:crossAx val="650013456"/>
        <c:crosses val="autoZero"/>
        <c:auto val="1"/>
        <c:lblAlgn val="ctr"/>
        <c:lblOffset val="100"/>
        <c:tickLblSkip val="1"/>
        <c:tickMarkSkip val="1"/>
        <c:noMultiLvlLbl val="0"/>
      </c:catAx>
      <c:valAx>
        <c:axId val="650013456"/>
        <c:scaling>
          <c:orientation val="minMax"/>
          <c:max val="8"/>
          <c:min val="-8"/>
        </c:scaling>
        <c:delete val="0"/>
        <c:axPos val="l"/>
        <c:majorGridlines>
          <c:spPr>
            <a:ln w="13102">
              <a:solidFill>
                <a:schemeClr val="bg1">
                  <a:lumMod val="95000"/>
                </a:schemeClr>
              </a:solidFill>
              <a:prstDash val="solid"/>
            </a:ln>
          </c:spPr>
        </c:majorGridlines>
        <c:numFmt formatCode="0.0_ " sourceLinked="0"/>
        <c:majorTickMark val="none"/>
        <c:minorTickMark val="none"/>
        <c:tickLblPos val="low"/>
        <c:spPr>
          <a:noFill/>
          <a:ln w="39304">
            <a:noFill/>
            <a:prstDash val="solid"/>
          </a:ln>
        </c:spPr>
        <c:txPr>
          <a:bodyPr rot="0" vert="horz"/>
          <a:lstStyle/>
          <a:p>
            <a:pPr>
              <a:defRPr/>
            </a:pPr>
            <a:endParaRPr lang="zh-CN"/>
          </a:p>
        </c:txPr>
        <c:crossAx val="650011104"/>
        <c:crosses val="autoZero"/>
        <c:crossBetween val="between"/>
        <c:majorUnit val="2"/>
      </c:valAx>
      <c:spPr>
        <a:noFill/>
        <a:ln w="25400">
          <a:noFill/>
        </a:ln>
      </c:spPr>
    </c:plotArea>
    <c:legend>
      <c:legendPos val="t"/>
      <c:layout>
        <c:manualLayout>
          <c:xMode val="edge"/>
          <c:yMode val="edge"/>
          <c:x val="4.4996432299044792E-2"/>
          <c:y val="7.0523428216034911E-2"/>
          <c:w val="0.42291983647985493"/>
          <c:h val="6.9057082329161523E-2"/>
        </c:manualLayout>
      </c:layout>
      <c:overlay val="0"/>
    </c:legend>
    <c:plotVisOnly val="1"/>
    <c:dispBlanksAs val="gap"/>
    <c:showDLblsOverMax val="0"/>
  </c:chart>
  <c:spPr>
    <a:noFill/>
    <a:ln>
      <a:noFill/>
    </a:ln>
  </c:spPr>
  <c:txPr>
    <a:bodyPr/>
    <a:lstStyle/>
    <a:p>
      <a:pPr>
        <a:defRPr sz="800" b="1" i="0" u="none" strike="noStrike" baseline="0">
          <a:solidFill>
            <a:schemeClr val="tx1"/>
          </a:solidFill>
          <a:latin typeface="+mn-lt"/>
          <a:ea typeface="华文细黑" pitchFamily="2" charset="-122"/>
          <a:cs typeface="宋体"/>
        </a:defRPr>
      </a:pPr>
      <a:endParaRPr lang="zh-CN"/>
    </a:p>
  </c:txPr>
  <c:externalData r:id="rId1">
    <c:autoUpdate val="0"/>
  </c:externalData>
  <c:userShapes r:id="rId2"/>
</c:chartSpace>
</file>

<file path=ppt/charts/chart38.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4.7619047619047693E-2"/>
          <c:y val="6.7961165048543909E-2"/>
          <c:w val="0.94586831173662256"/>
          <c:h val="0.79932316971011508"/>
        </c:manualLayout>
      </c:layout>
      <c:lineChart>
        <c:grouping val="standard"/>
        <c:varyColors val="0"/>
        <c:ser>
          <c:idx val="0"/>
          <c:order val="0"/>
          <c:tx>
            <c:strRef>
              <c:f>Sheet1!$A$2</c:f>
              <c:strCache>
                <c:ptCount val="1"/>
                <c:pt idx="0">
                  <c:v>Y2011</c:v>
                </c:pt>
              </c:strCache>
            </c:strRef>
          </c:tx>
          <c:spPr>
            <a:ln w="31783">
              <a:solidFill>
                <a:srgbClr val="BFBFBF"/>
              </a:solidFill>
              <a:prstDash val="solid"/>
            </a:ln>
            <a:effectLst/>
          </c:spPr>
          <c:marker>
            <c:symbol val="circle"/>
            <c:size val="10"/>
            <c:spPr>
              <a:solidFill>
                <a:schemeClr val="bg1"/>
              </a:solidFill>
              <a:ln>
                <a:solidFill>
                  <a:srgbClr val="BFBFBF"/>
                </a:solidFill>
                <a:prstDash val="solid"/>
              </a:ln>
              <a:effectLst/>
            </c:spPr>
          </c:marker>
          <c:cat>
            <c:strRef>
              <c:f>Sheet1!$B$1:$Z$1</c:f>
              <c:strCache>
                <c:ptCount val="25"/>
                <c:pt idx="0">
                  <c:v>基点</c:v>
                </c:pt>
                <c:pt idx="1">
                  <c:v>1月中</c:v>
                </c:pt>
                <c:pt idx="2">
                  <c:v>1月</c:v>
                </c:pt>
                <c:pt idx="3">
                  <c:v>2月中</c:v>
                </c:pt>
                <c:pt idx="4">
                  <c:v>2月</c:v>
                </c:pt>
                <c:pt idx="5">
                  <c:v>3月中</c:v>
                </c:pt>
                <c:pt idx="6">
                  <c:v>3月</c:v>
                </c:pt>
                <c:pt idx="7">
                  <c:v>4月中</c:v>
                </c:pt>
                <c:pt idx="8">
                  <c:v>4月</c:v>
                </c:pt>
                <c:pt idx="9">
                  <c:v>5月中</c:v>
                </c:pt>
                <c:pt idx="10">
                  <c:v>5月</c:v>
                </c:pt>
                <c:pt idx="11">
                  <c:v>6月中</c:v>
                </c:pt>
                <c:pt idx="12">
                  <c:v>6月</c:v>
                </c:pt>
                <c:pt idx="13">
                  <c:v>7月中</c:v>
                </c:pt>
                <c:pt idx="14">
                  <c:v>7月</c:v>
                </c:pt>
                <c:pt idx="15">
                  <c:v>8月中</c:v>
                </c:pt>
                <c:pt idx="16">
                  <c:v>8月</c:v>
                </c:pt>
                <c:pt idx="17">
                  <c:v>9月中</c:v>
                </c:pt>
                <c:pt idx="18">
                  <c:v>9月</c:v>
                </c:pt>
                <c:pt idx="19">
                  <c:v>10月中</c:v>
                </c:pt>
                <c:pt idx="20">
                  <c:v>10月</c:v>
                </c:pt>
                <c:pt idx="21">
                  <c:v>11月中</c:v>
                </c:pt>
                <c:pt idx="22">
                  <c:v>11月</c:v>
                </c:pt>
                <c:pt idx="23">
                  <c:v>12月中</c:v>
                </c:pt>
                <c:pt idx="24">
                  <c:v>12月</c:v>
                </c:pt>
              </c:strCache>
            </c:strRef>
          </c:cat>
          <c:val>
            <c:numRef>
              <c:f>Sheet1!$B$2:$Z$2</c:f>
            </c:numRef>
          </c:val>
          <c:smooth val="0"/>
        </c:ser>
        <c:ser>
          <c:idx val="1"/>
          <c:order val="1"/>
          <c:tx>
            <c:strRef>
              <c:f>Sheet1!$A$3</c:f>
              <c:strCache>
                <c:ptCount val="1"/>
                <c:pt idx="0">
                  <c:v>Y2014</c:v>
                </c:pt>
              </c:strCache>
            </c:strRef>
          </c:tx>
          <c:spPr>
            <a:ln w="19050" cmpd="sng">
              <a:solidFill>
                <a:schemeClr val="bg1">
                  <a:lumMod val="75000"/>
                </a:schemeClr>
              </a:solidFill>
            </a:ln>
            <a:effectLst/>
          </c:spPr>
          <c:marker>
            <c:symbol val="circle"/>
            <c:size val="9"/>
            <c:spPr>
              <a:solidFill>
                <a:schemeClr val="bg1"/>
              </a:solidFill>
              <a:ln>
                <a:solidFill>
                  <a:schemeClr val="bg1">
                    <a:lumMod val="75000"/>
                  </a:schemeClr>
                </a:solidFill>
              </a:ln>
              <a:effectLst/>
            </c:spPr>
          </c:marker>
          <c:dPt>
            <c:idx val="0"/>
            <c:marker>
              <c:symbol val="circle"/>
              <c:size val="10"/>
            </c:marker>
            <c:bubble3D val="0"/>
          </c:dPt>
          <c:dPt>
            <c:idx val="1"/>
            <c:marker>
              <c:symbol val="circle"/>
              <c:size val="7"/>
            </c:marker>
            <c:bubble3D val="0"/>
          </c:dPt>
          <c:dPt>
            <c:idx val="2"/>
            <c:marker>
              <c:symbol val="circle"/>
              <c:size val="10"/>
            </c:marker>
            <c:bubble3D val="0"/>
          </c:dPt>
          <c:dPt>
            <c:idx val="3"/>
            <c:marker>
              <c:symbol val="circle"/>
              <c:size val="7"/>
            </c:marker>
            <c:bubble3D val="0"/>
          </c:dPt>
          <c:dPt>
            <c:idx val="4"/>
            <c:marker>
              <c:symbol val="circle"/>
              <c:size val="10"/>
            </c:marker>
            <c:bubble3D val="0"/>
          </c:dPt>
          <c:dPt>
            <c:idx val="5"/>
            <c:marker>
              <c:symbol val="circle"/>
              <c:size val="7"/>
            </c:marker>
            <c:bubble3D val="0"/>
          </c:dPt>
          <c:dPt>
            <c:idx val="6"/>
            <c:marker>
              <c:symbol val="circle"/>
              <c:size val="10"/>
            </c:marker>
            <c:bubble3D val="0"/>
          </c:dPt>
          <c:dPt>
            <c:idx val="7"/>
            <c:marker>
              <c:symbol val="circle"/>
              <c:size val="7"/>
            </c:marker>
            <c:bubble3D val="0"/>
          </c:dPt>
          <c:dPt>
            <c:idx val="8"/>
            <c:marker>
              <c:symbol val="circle"/>
              <c:size val="10"/>
            </c:marker>
            <c:bubble3D val="0"/>
          </c:dPt>
          <c:dPt>
            <c:idx val="9"/>
            <c:marker>
              <c:symbol val="circle"/>
              <c:size val="7"/>
            </c:marker>
            <c:bubble3D val="0"/>
          </c:dPt>
          <c:dPt>
            <c:idx val="10"/>
            <c:marker>
              <c:symbol val="circle"/>
              <c:size val="10"/>
            </c:marker>
            <c:bubble3D val="0"/>
          </c:dPt>
          <c:dPt>
            <c:idx val="11"/>
            <c:marker>
              <c:symbol val="circle"/>
              <c:size val="7"/>
            </c:marker>
            <c:bubble3D val="0"/>
          </c:dPt>
          <c:dPt>
            <c:idx val="12"/>
            <c:marker>
              <c:symbol val="circle"/>
              <c:size val="10"/>
            </c:marker>
            <c:bubble3D val="0"/>
          </c:dPt>
          <c:dPt>
            <c:idx val="13"/>
            <c:marker>
              <c:symbol val="circle"/>
              <c:size val="7"/>
            </c:marker>
            <c:bubble3D val="0"/>
          </c:dPt>
          <c:dPt>
            <c:idx val="14"/>
            <c:marker>
              <c:symbol val="circle"/>
              <c:size val="10"/>
            </c:marker>
            <c:bubble3D val="0"/>
          </c:dPt>
          <c:dPt>
            <c:idx val="15"/>
            <c:marker>
              <c:symbol val="circle"/>
              <c:size val="7"/>
            </c:marker>
            <c:bubble3D val="0"/>
          </c:dPt>
          <c:dPt>
            <c:idx val="16"/>
            <c:marker>
              <c:symbol val="circle"/>
              <c:size val="10"/>
            </c:marker>
            <c:bubble3D val="0"/>
          </c:dPt>
          <c:dPt>
            <c:idx val="17"/>
            <c:marker>
              <c:symbol val="circle"/>
              <c:size val="7"/>
            </c:marker>
            <c:bubble3D val="0"/>
          </c:dPt>
          <c:dPt>
            <c:idx val="18"/>
            <c:marker>
              <c:symbol val="circle"/>
              <c:size val="10"/>
            </c:marker>
            <c:bubble3D val="0"/>
          </c:dPt>
          <c:dPt>
            <c:idx val="19"/>
            <c:marker>
              <c:symbol val="circle"/>
              <c:size val="7"/>
            </c:marker>
            <c:bubble3D val="0"/>
          </c:dPt>
          <c:dPt>
            <c:idx val="20"/>
            <c:marker>
              <c:symbol val="circle"/>
              <c:size val="10"/>
            </c:marker>
            <c:bubble3D val="0"/>
          </c:dPt>
          <c:dPt>
            <c:idx val="21"/>
            <c:marker>
              <c:symbol val="circle"/>
              <c:size val="7"/>
            </c:marker>
            <c:bubble3D val="0"/>
          </c:dPt>
          <c:dPt>
            <c:idx val="22"/>
            <c:marker>
              <c:symbol val="circle"/>
              <c:size val="10"/>
            </c:marker>
            <c:bubble3D val="0"/>
          </c:dPt>
          <c:dPt>
            <c:idx val="23"/>
            <c:marker>
              <c:symbol val="circle"/>
              <c:size val="7"/>
            </c:marker>
            <c:bubble3D val="0"/>
          </c:dPt>
          <c:dPt>
            <c:idx val="24"/>
            <c:marker>
              <c:symbol val="circle"/>
              <c:size val="10"/>
            </c:marker>
            <c:bubble3D val="0"/>
          </c:dPt>
          <c:cat>
            <c:strRef>
              <c:f>Sheet1!$B$1:$Z$1</c:f>
              <c:strCache>
                <c:ptCount val="25"/>
                <c:pt idx="0">
                  <c:v>基点</c:v>
                </c:pt>
                <c:pt idx="1">
                  <c:v>1月中</c:v>
                </c:pt>
                <c:pt idx="2">
                  <c:v>1月</c:v>
                </c:pt>
                <c:pt idx="3">
                  <c:v>2月中</c:v>
                </c:pt>
                <c:pt idx="4">
                  <c:v>2月</c:v>
                </c:pt>
                <c:pt idx="5">
                  <c:v>3月中</c:v>
                </c:pt>
                <c:pt idx="6">
                  <c:v>3月</c:v>
                </c:pt>
                <c:pt idx="7">
                  <c:v>4月中</c:v>
                </c:pt>
                <c:pt idx="8">
                  <c:v>4月</c:v>
                </c:pt>
                <c:pt idx="9">
                  <c:v>5月中</c:v>
                </c:pt>
                <c:pt idx="10">
                  <c:v>5月</c:v>
                </c:pt>
                <c:pt idx="11">
                  <c:v>6月中</c:v>
                </c:pt>
                <c:pt idx="12">
                  <c:v>6月</c:v>
                </c:pt>
                <c:pt idx="13">
                  <c:v>7月中</c:v>
                </c:pt>
                <c:pt idx="14">
                  <c:v>7月</c:v>
                </c:pt>
                <c:pt idx="15">
                  <c:v>8月中</c:v>
                </c:pt>
                <c:pt idx="16">
                  <c:v>8月</c:v>
                </c:pt>
                <c:pt idx="17">
                  <c:v>9月中</c:v>
                </c:pt>
                <c:pt idx="18">
                  <c:v>9月</c:v>
                </c:pt>
                <c:pt idx="19">
                  <c:v>10月中</c:v>
                </c:pt>
                <c:pt idx="20">
                  <c:v>10月</c:v>
                </c:pt>
                <c:pt idx="21">
                  <c:v>11月中</c:v>
                </c:pt>
                <c:pt idx="22">
                  <c:v>11月</c:v>
                </c:pt>
                <c:pt idx="23">
                  <c:v>12月中</c:v>
                </c:pt>
                <c:pt idx="24">
                  <c:v>12月</c:v>
                </c:pt>
              </c:strCache>
            </c:strRef>
          </c:cat>
          <c:val>
            <c:numRef>
              <c:f>Sheet1!$B$3:$Z$3</c:f>
              <c:numCache>
                <c:formatCode>0.00_ </c:formatCode>
                <c:ptCount val="25"/>
                <c:pt idx="0">
                  <c:v>0</c:v>
                </c:pt>
                <c:pt idx="1">
                  <c:v>-1.8901999560893779</c:v>
                </c:pt>
                <c:pt idx="2">
                  <c:v>-0.2447798685352276</c:v>
                </c:pt>
                <c:pt idx="3">
                  <c:v>-1.957590286752553</c:v>
                </c:pt>
                <c:pt idx="4">
                  <c:v>-2.7184535316797098</c:v>
                </c:pt>
                <c:pt idx="5">
                  <c:v>1.8737782208987142</c:v>
                </c:pt>
                <c:pt idx="6">
                  <c:v>1.4728867359428355</c:v>
                </c:pt>
                <c:pt idx="7">
                  <c:v>1.4218509552736736</c:v>
                </c:pt>
                <c:pt idx="8">
                  <c:v>0.83004206931418523</c:v>
                </c:pt>
                <c:pt idx="9">
                  <c:v>0.42371300818084823</c:v>
                </c:pt>
                <c:pt idx="10">
                  <c:v>1.6379377703069409</c:v>
                </c:pt>
                <c:pt idx="11">
                  <c:v>1.4635801670270787</c:v>
                </c:pt>
                <c:pt idx="12">
                  <c:v>1.1978837596329228</c:v>
                </c:pt>
                <c:pt idx="13">
                  <c:v>2.5588157589788274</c:v>
                </c:pt>
                <c:pt idx="14">
                  <c:v>2.9555010453424568</c:v>
                </c:pt>
                <c:pt idx="15">
                  <c:v>3.5127046927602601</c:v>
                </c:pt>
                <c:pt idx="16">
                  <c:v>3.3182628773366085</c:v>
                </c:pt>
                <c:pt idx="17">
                  <c:v>2.5575379015427835</c:v>
                </c:pt>
                <c:pt idx="18">
                  <c:v>2.327041910986094</c:v>
                </c:pt>
                <c:pt idx="19">
                  <c:v>2.5232636445382539E-3</c:v>
                </c:pt>
                <c:pt idx="20">
                  <c:v>-0.77103617305298577</c:v>
                </c:pt>
                <c:pt idx="21">
                  <c:v>-0.57521992824823842</c:v>
                </c:pt>
                <c:pt idx="22">
                  <c:v>-1.2097010505100814</c:v>
                </c:pt>
                <c:pt idx="23">
                  <c:v>-3.6572934721481598</c:v>
                </c:pt>
                <c:pt idx="24">
                  <c:v>-1.2170211726905467</c:v>
                </c:pt>
              </c:numCache>
            </c:numRef>
          </c:val>
          <c:smooth val="0"/>
        </c:ser>
        <c:ser>
          <c:idx val="2"/>
          <c:order val="2"/>
          <c:tx>
            <c:strRef>
              <c:f>Sheet1!$A$4</c:f>
              <c:strCache>
                <c:ptCount val="1"/>
                <c:pt idx="0">
                  <c:v>Y2015</c:v>
                </c:pt>
              </c:strCache>
            </c:strRef>
          </c:tx>
          <c:spPr>
            <a:ln>
              <a:solidFill>
                <a:srgbClr val="00A4DE"/>
              </a:solidFill>
            </a:ln>
          </c:spPr>
          <c:marker>
            <c:symbol val="circle"/>
            <c:size val="10"/>
            <c:spPr>
              <a:solidFill>
                <a:prstClr val="white"/>
              </a:solidFill>
              <a:ln w="9525">
                <a:solidFill>
                  <a:srgbClr val="00A4DE"/>
                </a:solidFill>
              </a:ln>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Pt>
            <c:idx val="11"/>
            <c:marker>
              <c:symbol val="circle"/>
              <c:size val="7"/>
            </c:marker>
            <c:bubble3D val="0"/>
          </c:dPt>
          <c:dPt>
            <c:idx val="15"/>
            <c:marker>
              <c:symbol val="circle"/>
              <c:size val="7"/>
            </c:marker>
            <c:bubble3D val="0"/>
          </c:dPt>
          <c:dPt>
            <c:idx val="17"/>
            <c:marker>
              <c:symbol val="circle"/>
              <c:size val="7"/>
            </c:marker>
            <c:bubble3D val="0"/>
          </c:dPt>
          <c:dPt>
            <c:idx val="19"/>
            <c:marker>
              <c:symbol val="circle"/>
              <c:size val="7"/>
            </c:marker>
            <c:bubble3D val="0"/>
          </c:dPt>
          <c:dPt>
            <c:idx val="21"/>
            <c:marker>
              <c:symbol val="circle"/>
              <c:size val="7"/>
            </c:marker>
            <c:bubble3D val="0"/>
          </c:dPt>
          <c:dPt>
            <c:idx val="23"/>
            <c:marker>
              <c:symbol val="circle"/>
              <c:size val="7"/>
            </c:marker>
            <c:bubble3D val="0"/>
          </c:dPt>
          <c:cat>
            <c:strRef>
              <c:f>Sheet1!$B$1:$Z$1</c:f>
              <c:strCache>
                <c:ptCount val="25"/>
                <c:pt idx="0">
                  <c:v>基点</c:v>
                </c:pt>
                <c:pt idx="1">
                  <c:v>1月中</c:v>
                </c:pt>
                <c:pt idx="2">
                  <c:v>1月</c:v>
                </c:pt>
                <c:pt idx="3">
                  <c:v>2月中</c:v>
                </c:pt>
                <c:pt idx="4">
                  <c:v>2月</c:v>
                </c:pt>
                <c:pt idx="5">
                  <c:v>3月中</c:v>
                </c:pt>
                <c:pt idx="6">
                  <c:v>3月</c:v>
                </c:pt>
                <c:pt idx="7">
                  <c:v>4月中</c:v>
                </c:pt>
                <c:pt idx="8">
                  <c:v>4月</c:v>
                </c:pt>
                <c:pt idx="9">
                  <c:v>5月中</c:v>
                </c:pt>
                <c:pt idx="10">
                  <c:v>5月</c:v>
                </c:pt>
                <c:pt idx="11">
                  <c:v>6月中</c:v>
                </c:pt>
                <c:pt idx="12">
                  <c:v>6月</c:v>
                </c:pt>
                <c:pt idx="13">
                  <c:v>7月中</c:v>
                </c:pt>
                <c:pt idx="14">
                  <c:v>7月</c:v>
                </c:pt>
                <c:pt idx="15">
                  <c:v>8月中</c:v>
                </c:pt>
                <c:pt idx="16">
                  <c:v>8月</c:v>
                </c:pt>
                <c:pt idx="17">
                  <c:v>9月中</c:v>
                </c:pt>
                <c:pt idx="18">
                  <c:v>9月</c:v>
                </c:pt>
                <c:pt idx="19">
                  <c:v>10月中</c:v>
                </c:pt>
                <c:pt idx="20">
                  <c:v>10月</c:v>
                </c:pt>
                <c:pt idx="21">
                  <c:v>11月中</c:v>
                </c:pt>
                <c:pt idx="22">
                  <c:v>11月</c:v>
                </c:pt>
                <c:pt idx="23">
                  <c:v>12月中</c:v>
                </c:pt>
                <c:pt idx="24">
                  <c:v>12月</c:v>
                </c:pt>
              </c:strCache>
            </c:strRef>
          </c:cat>
          <c:val>
            <c:numRef>
              <c:f>Sheet1!$B$4:$Z$4</c:f>
              <c:numCache>
                <c:formatCode>0.00_ </c:formatCode>
                <c:ptCount val="25"/>
                <c:pt idx="0">
                  <c:v>0</c:v>
                </c:pt>
                <c:pt idx="1">
                  <c:v>-1.4052141846223387</c:v>
                </c:pt>
                <c:pt idx="2">
                  <c:v>-1.2009351614047814</c:v>
                </c:pt>
                <c:pt idx="3">
                  <c:v>-0.90656105403537079</c:v>
                </c:pt>
                <c:pt idx="4">
                  <c:v>-1.1784428979481731</c:v>
                </c:pt>
                <c:pt idx="5">
                  <c:v>1.8099135016447221E-2</c:v>
                </c:pt>
                <c:pt idx="6">
                  <c:v>-4.1624117026006768E-2</c:v>
                </c:pt>
                <c:pt idx="7">
                  <c:v>-0.2823969593190534</c:v>
                </c:pt>
                <c:pt idx="8">
                  <c:v>-0.84841679233544909</c:v>
                </c:pt>
                <c:pt idx="9">
                  <c:v>1.7008554864003766</c:v>
                </c:pt>
                <c:pt idx="10">
                  <c:v>1.2364532606638612</c:v>
                </c:pt>
                <c:pt idx="11">
                  <c:v>1.4468057151962199</c:v>
                </c:pt>
                <c:pt idx="12">
                  <c:v>0.62765875137633653</c:v>
                </c:pt>
                <c:pt idx="13">
                  <c:v>2.004484965446629</c:v>
                </c:pt>
                <c:pt idx="14">
                  <c:v>1.4032787632484167</c:v>
                </c:pt>
                <c:pt idx="15">
                  <c:v>2.9260996366411662</c:v>
                </c:pt>
                <c:pt idx="16">
                  <c:v>2.0326418937860247</c:v>
                </c:pt>
                <c:pt idx="17">
                  <c:v>2.2400355651038373</c:v>
                </c:pt>
                <c:pt idx="18">
                  <c:v>-0.58515816534668863</c:v>
                </c:pt>
                <c:pt idx="19">
                  <c:v>0.46702425581686136</c:v>
                </c:pt>
                <c:pt idx="20">
                  <c:v>-1.5910450712609103</c:v>
                </c:pt>
                <c:pt idx="21">
                  <c:v>-1.9826945077305647</c:v>
                </c:pt>
                <c:pt idx="22">
                  <c:v>-2.4143245864303386</c:v>
                </c:pt>
                <c:pt idx="23">
                  <c:v>-4.3833388444261772</c:v>
                </c:pt>
                <c:pt idx="24">
                  <c:v>-3.0050427225159604</c:v>
                </c:pt>
              </c:numCache>
            </c:numRef>
          </c:val>
          <c:smooth val="0"/>
        </c:ser>
        <c:ser>
          <c:idx val="3"/>
          <c:order val="3"/>
          <c:tx>
            <c:strRef>
              <c:f>Sheet1!$A$5</c:f>
              <c:strCache>
                <c:ptCount val="1"/>
                <c:pt idx="0">
                  <c:v>Y2016</c:v>
                </c:pt>
              </c:strCache>
            </c:strRef>
          </c:tx>
          <c:spPr>
            <a:ln>
              <a:solidFill>
                <a:srgbClr val="92D050"/>
              </a:solidFill>
            </a:ln>
          </c:spPr>
          <c:marker>
            <c:symbol val="circle"/>
            <c:size val="10"/>
            <c:spPr>
              <a:solidFill>
                <a:schemeClr val="bg1"/>
              </a:solidFill>
              <a:ln>
                <a:solidFill>
                  <a:srgbClr val="92D050"/>
                </a:solidFill>
              </a:ln>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Pt>
            <c:idx val="11"/>
            <c:marker>
              <c:symbol val="circle"/>
              <c:size val="7"/>
            </c:marker>
            <c:bubble3D val="0"/>
          </c:dPt>
          <c:dPt>
            <c:idx val="13"/>
            <c:marker>
              <c:symbol val="circle"/>
              <c:size val="7"/>
            </c:marker>
            <c:bubble3D val="0"/>
          </c:dPt>
          <c:dPt>
            <c:idx val="15"/>
            <c:marker>
              <c:symbol val="circle"/>
              <c:size val="7"/>
            </c:marker>
            <c:bubble3D val="0"/>
          </c:dPt>
          <c:dPt>
            <c:idx val="17"/>
            <c:marker>
              <c:symbol val="circle"/>
              <c:size val="7"/>
            </c:marker>
            <c:bubble3D val="0"/>
          </c:dPt>
          <c:dPt>
            <c:idx val="19"/>
            <c:marker>
              <c:symbol val="circle"/>
              <c:size val="7"/>
            </c:marker>
            <c:bubble3D val="0"/>
          </c:dPt>
          <c:dPt>
            <c:idx val="21"/>
            <c:marker>
              <c:symbol val="circle"/>
              <c:size val="7"/>
            </c:marker>
            <c:bubble3D val="0"/>
          </c:dPt>
          <c:dPt>
            <c:idx val="23"/>
            <c:marker>
              <c:symbol val="circle"/>
              <c:size val="7"/>
            </c:marker>
            <c:bubble3D val="0"/>
          </c:dPt>
          <c:cat>
            <c:strRef>
              <c:f>Sheet1!$B$1:$Z$1</c:f>
              <c:strCache>
                <c:ptCount val="25"/>
                <c:pt idx="0">
                  <c:v>基点</c:v>
                </c:pt>
                <c:pt idx="1">
                  <c:v>1月中</c:v>
                </c:pt>
                <c:pt idx="2">
                  <c:v>1月</c:v>
                </c:pt>
                <c:pt idx="3">
                  <c:v>2月中</c:v>
                </c:pt>
                <c:pt idx="4">
                  <c:v>2月</c:v>
                </c:pt>
                <c:pt idx="5">
                  <c:v>3月中</c:v>
                </c:pt>
                <c:pt idx="6">
                  <c:v>3月</c:v>
                </c:pt>
                <c:pt idx="7">
                  <c:v>4月中</c:v>
                </c:pt>
                <c:pt idx="8">
                  <c:v>4月</c:v>
                </c:pt>
                <c:pt idx="9">
                  <c:v>5月中</c:v>
                </c:pt>
                <c:pt idx="10">
                  <c:v>5月</c:v>
                </c:pt>
                <c:pt idx="11">
                  <c:v>6月中</c:v>
                </c:pt>
                <c:pt idx="12">
                  <c:v>6月</c:v>
                </c:pt>
                <c:pt idx="13">
                  <c:v>7月中</c:v>
                </c:pt>
                <c:pt idx="14">
                  <c:v>7月</c:v>
                </c:pt>
                <c:pt idx="15">
                  <c:v>8月中</c:v>
                </c:pt>
                <c:pt idx="16">
                  <c:v>8月</c:v>
                </c:pt>
                <c:pt idx="17">
                  <c:v>9月中</c:v>
                </c:pt>
                <c:pt idx="18">
                  <c:v>9月</c:v>
                </c:pt>
                <c:pt idx="19">
                  <c:v>10月中</c:v>
                </c:pt>
                <c:pt idx="20">
                  <c:v>10月</c:v>
                </c:pt>
                <c:pt idx="21">
                  <c:v>11月中</c:v>
                </c:pt>
                <c:pt idx="22">
                  <c:v>11月</c:v>
                </c:pt>
                <c:pt idx="23">
                  <c:v>12月中</c:v>
                </c:pt>
                <c:pt idx="24">
                  <c:v>12月</c:v>
                </c:pt>
              </c:strCache>
            </c:strRef>
          </c:cat>
          <c:val>
            <c:numRef>
              <c:f>Sheet1!$B$5:$Z$5</c:f>
              <c:numCache>
                <c:formatCode>0.00_ </c:formatCode>
                <c:ptCount val="25"/>
                <c:pt idx="0">
                  <c:v>0</c:v>
                </c:pt>
                <c:pt idx="1">
                  <c:v>-5.7578055848875209</c:v>
                </c:pt>
                <c:pt idx="2">
                  <c:v>-5.6362951565685604</c:v>
                </c:pt>
                <c:pt idx="3">
                  <c:v>-3.1669566017198947</c:v>
                </c:pt>
                <c:pt idx="4">
                  <c:v>-3.0346586900928507</c:v>
                </c:pt>
                <c:pt idx="5">
                  <c:v>-4.8976583080178493</c:v>
                </c:pt>
                <c:pt idx="6">
                  <c:v>-4.8697406448170444</c:v>
                </c:pt>
                <c:pt idx="7">
                  <c:v>-4.478740225511868</c:v>
                </c:pt>
                <c:pt idx="8">
                  <c:v>-4.4356612520009548</c:v>
                </c:pt>
                <c:pt idx="9">
                  <c:v>-0.13247803824574245</c:v>
                </c:pt>
                <c:pt idx="10">
                  <c:v>-1.3257633306300143</c:v>
                </c:pt>
                <c:pt idx="11">
                  <c:v>-0.93209071643817198</c:v>
                </c:pt>
                <c:pt idx="12">
                  <c:v>-0.91322790533809872</c:v>
                </c:pt>
                <c:pt idx="13">
                  <c:v>0.51087481368283783</c:v>
                </c:pt>
                <c:pt idx="14">
                  <c:v>-0.22713247824949212</c:v>
                </c:pt>
                <c:pt idx="15">
                  <c:v>1.9674151478788593</c:v>
                </c:pt>
                <c:pt idx="16">
                  <c:v>1.6747834986784671</c:v>
                </c:pt>
                <c:pt idx="17">
                  <c:v>-1.0404949836112065</c:v>
                </c:pt>
                <c:pt idx="18">
                  <c:v>-0.96257878232556271</c:v>
                </c:pt>
                <c:pt idx="19">
                  <c:v>-2.303005353447507</c:v>
                </c:pt>
                <c:pt idx="20">
                  <c:v>-1.1503007527111309</c:v>
                </c:pt>
                <c:pt idx="21">
                  <c:v>-2.2088800859309421</c:v>
                </c:pt>
                <c:pt idx="22">
                  <c:v>-2.4072479376397116</c:v>
                </c:pt>
                <c:pt idx="23">
                  <c:v>-2.9735148836346204</c:v>
                </c:pt>
                <c:pt idx="24">
                  <c:v>-1.800750857461153</c:v>
                </c:pt>
              </c:numCache>
            </c:numRef>
          </c:val>
          <c:smooth val="0"/>
        </c:ser>
        <c:ser>
          <c:idx val="4"/>
          <c:order val="4"/>
          <c:tx>
            <c:strRef>
              <c:f>Sheet1!$A$6</c:f>
              <c:strCache>
                <c:ptCount val="1"/>
                <c:pt idx="0">
                  <c:v>Y2017</c:v>
                </c:pt>
              </c:strCache>
            </c:strRef>
          </c:tx>
          <c:spPr>
            <a:ln w="31750">
              <a:solidFill>
                <a:srgbClr val="FF9933"/>
              </a:solidFill>
            </a:ln>
          </c:spPr>
          <c:marker>
            <c:symbol val="circle"/>
            <c:size val="10"/>
            <c:spPr>
              <a:solidFill>
                <a:schemeClr val="bg1"/>
              </a:solidFill>
              <a:ln>
                <a:solidFill>
                  <a:srgbClr val="FF9933"/>
                </a:solidFill>
              </a:ln>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Pt>
            <c:idx val="11"/>
            <c:marker>
              <c:symbol val="circle"/>
              <c:size val="7"/>
            </c:marker>
            <c:bubble3D val="0"/>
          </c:dPt>
          <c:dPt>
            <c:idx val="13"/>
            <c:marker>
              <c:symbol val="circle"/>
              <c:size val="7"/>
            </c:marker>
            <c:bubble3D val="0"/>
          </c:dPt>
          <c:dPt>
            <c:idx val="15"/>
            <c:marker>
              <c:symbol val="circle"/>
              <c:size val="7"/>
            </c:marker>
            <c:bubble3D val="0"/>
          </c:dPt>
          <c:dPt>
            <c:idx val="17"/>
            <c:marker>
              <c:symbol val="circle"/>
              <c:size val="7"/>
            </c:marker>
            <c:bubble3D val="0"/>
          </c:dPt>
          <c:dPt>
            <c:idx val="19"/>
            <c:marker>
              <c:symbol val="circle"/>
              <c:size val="7"/>
            </c:marker>
            <c:bubble3D val="0"/>
          </c:dPt>
          <c:dPt>
            <c:idx val="21"/>
            <c:marker>
              <c:symbol val="circle"/>
              <c:size val="7"/>
            </c:marker>
            <c:bubble3D val="0"/>
          </c:dPt>
          <c:dPt>
            <c:idx val="23"/>
            <c:marker>
              <c:symbol val="circle"/>
              <c:size val="7"/>
            </c:marker>
            <c:bubble3D val="0"/>
          </c:dPt>
          <c:dLbls>
            <c:dLbl>
              <c:idx val="1"/>
              <c:delete val="1"/>
              <c:extLst>
                <c:ext xmlns:c15="http://schemas.microsoft.com/office/drawing/2012/chart" uri="{CE6537A1-D6FC-4f65-9D91-7224C49458BB}"/>
              </c:extLst>
            </c:dLbl>
            <c:dLbl>
              <c:idx val="3"/>
              <c:delete val="1"/>
              <c:extLst>
                <c:ext xmlns:c15="http://schemas.microsoft.com/office/drawing/2012/chart" uri="{CE6537A1-D6FC-4f65-9D91-7224C49458BB}"/>
              </c:extLst>
            </c:dLbl>
            <c:dLbl>
              <c:idx val="5"/>
              <c:delete val="1"/>
              <c:extLst>
                <c:ext xmlns:c15="http://schemas.microsoft.com/office/drawing/2012/chart" uri="{CE6537A1-D6FC-4f65-9D91-7224C49458BB}"/>
              </c:extLst>
            </c:dLbl>
            <c:dLbl>
              <c:idx val="6"/>
              <c:layout>
                <c:manualLayout>
                  <c:x val="-2.9586707173414346E-2"/>
                  <c:y val="-0.10621480769871511"/>
                </c:manualLayout>
              </c:layout>
              <c:dLblPos val="r"/>
              <c:showLegendKey val="0"/>
              <c:showVal val="1"/>
              <c:showCatName val="0"/>
              <c:showSerName val="0"/>
              <c:showPercent val="0"/>
              <c:showBubbleSize val="0"/>
              <c:extLst>
                <c:ext xmlns:c15="http://schemas.microsoft.com/office/drawing/2012/chart" uri="{CE6537A1-D6FC-4f65-9D91-7224C49458BB}"/>
              </c:extLst>
            </c:dLbl>
            <c:spPr>
              <a:noFill/>
              <a:ln>
                <a:noFill/>
              </a:ln>
              <a:effectLst/>
            </c:spPr>
            <c:dLblPos val="t"/>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Sheet1!$B$1:$Z$1</c:f>
              <c:strCache>
                <c:ptCount val="25"/>
                <c:pt idx="0">
                  <c:v>基点</c:v>
                </c:pt>
                <c:pt idx="1">
                  <c:v>1月中</c:v>
                </c:pt>
                <c:pt idx="2">
                  <c:v>1月</c:v>
                </c:pt>
                <c:pt idx="3">
                  <c:v>2月中</c:v>
                </c:pt>
                <c:pt idx="4">
                  <c:v>2月</c:v>
                </c:pt>
                <c:pt idx="5">
                  <c:v>3月中</c:v>
                </c:pt>
                <c:pt idx="6">
                  <c:v>3月</c:v>
                </c:pt>
                <c:pt idx="7">
                  <c:v>4月中</c:v>
                </c:pt>
                <c:pt idx="8">
                  <c:v>4月</c:v>
                </c:pt>
                <c:pt idx="9">
                  <c:v>5月中</c:v>
                </c:pt>
                <c:pt idx="10">
                  <c:v>5月</c:v>
                </c:pt>
                <c:pt idx="11">
                  <c:v>6月中</c:v>
                </c:pt>
                <c:pt idx="12">
                  <c:v>6月</c:v>
                </c:pt>
                <c:pt idx="13">
                  <c:v>7月中</c:v>
                </c:pt>
                <c:pt idx="14">
                  <c:v>7月</c:v>
                </c:pt>
                <c:pt idx="15">
                  <c:v>8月中</c:v>
                </c:pt>
                <c:pt idx="16">
                  <c:v>8月</c:v>
                </c:pt>
                <c:pt idx="17">
                  <c:v>9月中</c:v>
                </c:pt>
                <c:pt idx="18">
                  <c:v>9月</c:v>
                </c:pt>
                <c:pt idx="19">
                  <c:v>10月中</c:v>
                </c:pt>
                <c:pt idx="20">
                  <c:v>10月</c:v>
                </c:pt>
                <c:pt idx="21">
                  <c:v>11月中</c:v>
                </c:pt>
                <c:pt idx="22">
                  <c:v>11月</c:v>
                </c:pt>
                <c:pt idx="23">
                  <c:v>12月中</c:v>
                </c:pt>
                <c:pt idx="24">
                  <c:v>12月</c:v>
                </c:pt>
              </c:strCache>
            </c:strRef>
          </c:cat>
          <c:val>
            <c:numRef>
              <c:f>Sheet1!$B$6:$Z$6</c:f>
              <c:numCache>
                <c:formatCode>0.00_ </c:formatCode>
                <c:ptCount val="25"/>
                <c:pt idx="0">
                  <c:v>0</c:v>
                </c:pt>
                <c:pt idx="1">
                  <c:v>-2.190894440996094</c:v>
                </c:pt>
                <c:pt idx="2">
                  <c:v>-4.1550172712021443</c:v>
                </c:pt>
                <c:pt idx="3">
                  <c:v>-0.78</c:v>
                </c:pt>
                <c:pt idx="4">
                  <c:v>1.68</c:v>
                </c:pt>
                <c:pt idx="5">
                  <c:v>1.1200000000000001</c:v>
                </c:pt>
                <c:pt idx="6">
                  <c:v>0.16</c:v>
                </c:pt>
              </c:numCache>
            </c:numRef>
          </c:val>
          <c:smooth val="0"/>
        </c:ser>
        <c:dLbls>
          <c:showLegendKey val="0"/>
          <c:showVal val="0"/>
          <c:showCatName val="0"/>
          <c:showSerName val="0"/>
          <c:showPercent val="0"/>
          <c:showBubbleSize val="0"/>
        </c:dLbls>
        <c:marker val="1"/>
        <c:smooth val="0"/>
        <c:axId val="650019728"/>
        <c:axId val="650009536"/>
      </c:lineChart>
      <c:catAx>
        <c:axId val="650019728"/>
        <c:scaling>
          <c:orientation val="minMax"/>
        </c:scaling>
        <c:delete val="0"/>
        <c:axPos val="b"/>
        <c:majorGridlines>
          <c:spPr>
            <a:ln>
              <a:solidFill>
                <a:schemeClr val="bg1">
                  <a:lumMod val="95000"/>
                </a:schemeClr>
              </a:solidFill>
            </a:ln>
          </c:spPr>
        </c:majorGridlines>
        <c:numFmt formatCode="@" sourceLinked="0"/>
        <c:majorTickMark val="none"/>
        <c:minorTickMark val="none"/>
        <c:tickLblPos val="low"/>
        <c:spPr>
          <a:ln w="25427">
            <a:solidFill>
              <a:srgbClr val="808080"/>
            </a:solidFill>
            <a:prstDash val="solid"/>
          </a:ln>
        </c:spPr>
        <c:txPr>
          <a:bodyPr rot="0" vert="horz"/>
          <a:lstStyle/>
          <a:p>
            <a:pPr>
              <a:defRPr b="0"/>
            </a:pPr>
            <a:endParaRPr lang="zh-CN"/>
          </a:p>
        </c:txPr>
        <c:crossAx val="650009536"/>
        <c:crosses val="autoZero"/>
        <c:auto val="1"/>
        <c:lblAlgn val="ctr"/>
        <c:lblOffset val="100"/>
        <c:tickLblSkip val="1"/>
        <c:tickMarkSkip val="1"/>
        <c:noMultiLvlLbl val="0"/>
      </c:catAx>
      <c:valAx>
        <c:axId val="650009536"/>
        <c:scaling>
          <c:orientation val="minMax"/>
          <c:max val="10"/>
          <c:min val="-10"/>
        </c:scaling>
        <c:delete val="0"/>
        <c:axPos val="l"/>
        <c:majorGridlines>
          <c:spPr>
            <a:ln w="13102">
              <a:solidFill>
                <a:schemeClr val="bg1">
                  <a:lumMod val="95000"/>
                </a:schemeClr>
              </a:solidFill>
              <a:prstDash val="solid"/>
            </a:ln>
          </c:spPr>
        </c:majorGridlines>
        <c:numFmt formatCode="0.0_ " sourceLinked="0"/>
        <c:majorTickMark val="none"/>
        <c:minorTickMark val="none"/>
        <c:tickLblPos val="low"/>
        <c:spPr>
          <a:noFill/>
          <a:ln w="39304">
            <a:noFill/>
            <a:prstDash val="solid"/>
          </a:ln>
        </c:spPr>
        <c:txPr>
          <a:bodyPr rot="0" vert="horz"/>
          <a:lstStyle/>
          <a:p>
            <a:pPr>
              <a:defRPr/>
            </a:pPr>
            <a:endParaRPr lang="zh-CN"/>
          </a:p>
        </c:txPr>
        <c:crossAx val="650019728"/>
        <c:crosses val="autoZero"/>
        <c:crossBetween val="between"/>
        <c:majorUnit val="4"/>
      </c:valAx>
      <c:spPr>
        <a:noFill/>
        <a:ln w="25409">
          <a:noFill/>
        </a:ln>
      </c:spPr>
    </c:plotArea>
    <c:legend>
      <c:legendPos val="t"/>
      <c:layout>
        <c:manualLayout>
          <c:xMode val="edge"/>
          <c:yMode val="edge"/>
          <c:x val="4.6652985305970611E-2"/>
          <c:y val="7.0523428216034911E-2"/>
          <c:w val="0.41929319858639436"/>
          <c:h val="6.9057082329161523E-2"/>
        </c:manualLayout>
      </c:layout>
      <c:overlay val="0"/>
    </c:legend>
    <c:plotVisOnly val="1"/>
    <c:dispBlanksAs val="gap"/>
    <c:showDLblsOverMax val="0"/>
  </c:chart>
  <c:spPr>
    <a:noFill/>
    <a:ln>
      <a:noFill/>
    </a:ln>
  </c:spPr>
  <c:txPr>
    <a:bodyPr/>
    <a:lstStyle/>
    <a:p>
      <a:pPr>
        <a:defRPr sz="800" b="1" i="0" u="none" strike="noStrike" baseline="0">
          <a:solidFill>
            <a:schemeClr val="tx1"/>
          </a:solidFill>
          <a:latin typeface="+mn-lt"/>
          <a:ea typeface="华文细黑" pitchFamily="2" charset="-122"/>
          <a:cs typeface="宋体"/>
        </a:defRPr>
      </a:pPr>
      <a:endParaRPr lang="zh-CN"/>
    </a:p>
  </c:txPr>
  <c:externalData r:id="rId1">
    <c:autoUpdate val="0"/>
  </c:externalData>
  <c:userShapes r:id="rId2"/>
</c:chartSpace>
</file>

<file path=ppt/charts/chart39.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4.4446098952077032E-2"/>
          <c:y val="7.6776482380248992E-2"/>
          <c:w val="0.95203338085739386"/>
          <c:h val="0.79528214924312257"/>
        </c:manualLayout>
      </c:layout>
      <c:lineChart>
        <c:grouping val="standard"/>
        <c:varyColors val="0"/>
        <c:ser>
          <c:idx val="0"/>
          <c:order val="0"/>
          <c:tx>
            <c:strRef>
              <c:f>Sheet1!$A$2</c:f>
              <c:strCache>
                <c:ptCount val="1"/>
                <c:pt idx="0">
                  <c:v>Y2011</c:v>
                </c:pt>
              </c:strCache>
            </c:strRef>
          </c:tx>
          <c:spPr>
            <a:ln w="31783">
              <a:solidFill>
                <a:srgbClr val="BFBFBF"/>
              </a:solidFill>
              <a:prstDash val="solid"/>
            </a:ln>
            <a:effectLst/>
          </c:spPr>
          <c:marker>
            <c:symbol val="circle"/>
            <c:size val="10"/>
            <c:spPr>
              <a:solidFill>
                <a:schemeClr val="bg1"/>
              </a:solidFill>
              <a:ln w="9525">
                <a:solidFill>
                  <a:srgbClr val="BFBFBF"/>
                </a:solidFill>
              </a:ln>
              <a:effectLst/>
            </c:spPr>
          </c:marker>
          <c:cat>
            <c:strRef>
              <c:f>Sheet1!$B$1:$Z$1</c:f>
              <c:strCache>
                <c:ptCount val="25"/>
                <c:pt idx="0">
                  <c:v>基点</c:v>
                </c:pt>
                <c:pt idx="1">
                  <c:v>1月中</c:v>
                </c:pt>
                <c:pt idx="2">
                  <c:v>1月</c:v>
                </c:pt>
                <c:pt idx="3">
                  <c:v>2月中</c:v>
                </c:pt>
                <c:pt idx="4">
                  <c:v>2月</c:v>
                </c:pt>
                <c:pt idx="5">
                  <c:v>3月中</c:v>
                </c:pt>
                <c:pt idx="6">
                  <c:v>3月</c:v>
                </c:pt>
                <c:pt idx="7">
                  <c:v>4月中</c:v>
                </c:pt>
                <c:pt idx="8">
                  <c:v>4月</c:v>
                </c:pt>
                <c:pt idx="9">
                  <c:v>5月中</c:v>
                </c:pt>
                <c:pt idx="10">
                  <c:v>5月</c:v>
                </c:pt>
                <c:pt idx="11">
                  <c:v>6月中</c:v>
                </c:pt>
                <c:pt idx="12">
                  <c:v>6月</c:v>
                </c:pt>
                <c:pt idx="13">
                  <c:v>7月中</c:v>
                </c:pt>
                <c:pt idx="14">
                  <c:v>7月</c:v>
                </c:pt>
                <c:pt idx="15">
                  <c:v>8月中</c:v>
                </c:pt>
                <c:pt idx="16">
                  <c:v>8月</c:v>
                </c:pt>
                <c:pt idx="17">
                  <c:v>9月中</c:v>
                </c:pt>
                <c:pt idx="18">
                  <c:v>9月</c:v>
                </c:pt>
                <c:pt idx="19">
                  <c:v>10月中</c:v>
                </c:pt>
                <c:pt idx="20">
                  <c:v>10月</c:v>
                </c:pt>
                <c:pt idx="21">
                  <c:v>11月中</c:v>
                </c:pt>
                <c:pt idx="22">
                  <c:v>11月</c:v>
                </c:pt>
                <c:pt idx="23">
                  <c:v>12月中</c:v>
                </c:pt>
                <c:pt idx="24">
                  <c:v>12月</c:v>
                </c:pt>
              </c:strCache>
            </c:strRef>
          </c:cat>
          <c:val>
            <c:numRef>
              <c:f>Sheet1!$B$2:$Z$2</c:f>
            </c:numRef>
          </c:val>
          <c:smooth val="0"/>
        </c:ser>
        <c:ser>
          <c:idx val="1"/>
          <c:order val="1"/>
          <c:tx>
            <c:strRef>
              <c:f>Sheet1!$A$3</c:f>
              <c:strCache>
                <c:ptCount val="1"/>
                <c:pt idx="0">
                  <c:v>Y2014</c:v>
                </c:pt>
              </c:strCache>
            </c:strRef>
          </c:tx>
          <c:spPr>
            <a:ln w="19050" cmpd="sng">
              <a:solidFill>
                <a:schemeClr val="bg1">
                  <a:lumMod val="75000"/>
                </a:schemeClr>
              </a:solidFill>
            </a:ln>
            <a:effectLst/>
          </c:spPr>
          <c:marker>
            <c:symbol val="circle"/>
            <c:size val="10"/>
            <c:spPr>
              <a:solidFill>
                <a:schemeClr val="bg1"/>
              </a:solidFill>
              <a:ln>
                <a:solidFill>
                  <a:schemeClr val="bg1">
                    <a:lumMod val="75000"/>
                  </a:schemeClr>
                </a:solidFill>
              </a:ln>
              <a:effectLst/>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Pt>
            <c:idx val="11"/>
            <c:marker>
              <c:symbol val="circle"/>
              <c:size val="7"/>
            </c:marker>
            <c:bubble3D val="0"/>
          </c:dPt>
          <c:dPt>
            <c:idx val="13"/>
            <c:marker>
              <c:symbol val="circle"/>
              <c:size val="7"/>
            </c:marker>
            <c:bubble3D val="0"/>
          </c:dPt>
          <c:dPt>
            <c:idx val="15"/>
            <c:marker>
              <c:symbol val="circle"/>
              <c:size val="7"/>
            </c:marker>
            <c:bubble3D val="0"/>
          </c:dPt>
          <c:dPt>
            <c:idx val="17"/>
            <c:marker>
              <c:symbol val="circle"/>
              <c:size val="7"/>
            </c:marker>
            <c:bubble3D val="0"/>
          </c:dPt>
          <c:dPt>
            <c:idx val="19"/>
            <c:marker>
              <c:symbol val="circle"/>
              <c:size val="7"/>
            </c:marker>
            <c:bubble3D val="0"/>
          </c:dPt>
          <c:dPt>
            <c:idx val="21"/>
            <c:marker>
              <c:symbol val="circle"/>
              <c:size val="7"/>
            </c:marker>
            <c:bubble3D val="0"/>
          </c:dPt>
          <c:dPt>
            <c:idx val="23"/>
            <c:marker>
              <c:symbol val="circle"/>
              <c:size val="7"/>
            </c:marker>
            <c:bubble3D val="0"/>
          </c:dPt>
          <c:cat>
            <c:strRef>
              <c:f>Sheet1!$B$1:$Z$1</c:f>
              <c:strCache>
                <c:ptCount val="25"/>
                <c:pt idx="0">
                  <c:v>基点</c:v>
                </c:pt>
                <c:pt idx="1">
                  <c:v>1月中</c:v>
                </c:pt>
                <c:pt idx="2">
                  <c:v>1月</c:v>
                </c:pt>
                <c:pt idx="3">
                  <c:v>2月中</c:v>
                </c:pt>
                <c:pt idx="4">
                  <c:v>2月</c:v>
                </c:pt>
                <c:pt idx="5">
                  <c:v>3月中</c:v>
                </c:pt>
                <c:pt idx="6">
                  <c:v>3月</c:v>
                </c:pt>
                <c:pt idx="7">
                  <c:v>4月中</c:v>
                </c:pt>
                <c:pt idx="8">
                  <c:v>4月</c:v>
                </c:pt>
                <c:pt idx="9">
                  <c:v>5月中</c:v>
                </c:pt>
                <c:pt idx="10">
                  <c:v>5月</c:v>
                </c:pt>
                <c:pt idx="11">
                  <c:v>6月中</c:v>
                </c:pt>
                <c:pt idx="12">
                  <c:v>6月</c:v>
                </c:pt>
                <c:pt idx="13">
                  <c:v>7月中</c:v>
                </c:pt>
                <c:pt idx="14">
                  <c:v>7月</c:v>
                </c:pt>
                <c:pt idx="15">
                  <c:v>8月中</c:v>
                </c:pt>
                <c:pt idx="16">
                  <c:v>8月</c:v>
                </c:pt>
                <c:pt idx="17">
                  <c:v>9月中</c:v>
                </c:pt>
                <c:pt idx="18">
                  <c:v>9月</c:v>
                </c:pt>
                <c:pt idx="19">
                  <c:v>10月中</c:v>
                </c:pt>
                <c:pt idx="20">
                  <c:v>10月</c:v>
                </c:pt>
                <c:pt idx="21">
                  <c:v>11月中</c:v>
                </c:pt>
                <c:pt idx="22">
                  <c:v>11月</c:v>
                </c:pt>
                <c:pt idx="23">
                  <c:v>12月中</c:v>
                </c:pt>
                <c:pt idx="24">
                  <c:v>12月</c:v>
                </c:pt>
              </c:strCache>
            </c:strRef>
          </c:cat>
          <c:val>
            <c:numRef>
              <c:f>Sheet1!$B$3:$Z$3</c:f>
              <c:numCache>
                <c:formatCode>0.00_ </c:formatCode>
                <c:ptCount val="25"/>
                <c:pt idx="0">
                  <c:v>0</c:v>
                </c:pt>
                <c:pt idx="1">
                  <c:v>0.36058829832987505</c:v>
                </c:pt>
                <c:pt idx="2">
                  <c:v>3.4888306453336506</c:v>
                </c:pt>
                <c:pt idx="3">
                  <c:v>3.9784708985660124</c:v>
                </c:pt>
                <c:pt idx="4">
                  <c:v>3.4477074370757164</c:v>
                </c:pt>
                <c:pt idx="5">
                  <c:v>3.4833457266236918</c:v>
                </c:pt>
                <c:pt idx="6">
                  <c:v>3.151291844025871</c:v>
                </c:pt>
                <c:pt idx="7">
                  <c:v>3.0584132182899793</c:v>
                </c:pt>
                <c:pt idx="8">
                  <c:v>2.5967814877573474</c:v>
                </c:pt>
                <c:pt idx="9">
                  <c:v>2.89434508129726</c:v>
                </c:pt>
                <c:pt idx="10">
                  <c:v>2.4785423873230799</c:v>
                </c:pt>
                <c:pt idx="11">
                  <c:v>2.007393383371991</c:v>
                </c:pt>
                <c:pt idx="12">
                  <c:v>1.7242417304566846</c:v>
                </c:pt>
                <c:pt idx="13">
                  <c:v>1.6526734444878393</c:v>
                </c:pt>
                <c:pt idx="14">
                  <c:v>1.1922028745173658</c:v>
                </c:pt>
                <c:pt idx="15">
                  <c:v>1.0272946168273516</c:v>
                </c:pt>
                <c:pt idx="16">
                  <c:v>0.79989919466848747</c:v>
                </c:pt>
                <c:pt idx="17">
                  <c:v>0.58300595105776376</c:v>
                </c:pt>
                <c:pt idx="18">
                  <c:v>0.22753756516572751</c:v>
                </c:pt>
                <c:pt idx="19">
                  <c:v>0.55480659879857053</c:v>
                </c:pt>
                <c:pt idx="20">
                  <c:v>0.24243823727786734</c:v>
                </c:pt>
                <c:pt idx="21">
                  <c:v>0.32008537324989234</c:v>
                </c:pt>
                <c:pt idx="22">
                  <c:v>0.26737770093583701</c:v>
                </c:pt>
                <c:pt idx="23">
                  <c:v>0.26340418250213787</c:v>
                </c:pt>
                <c:pt idx="24">
                  <c:v>0.11780283788347667</c:v>
                </c:pt>
              </c:numCache>
            </c:numRef>
          </c:val>
          <c:smooth val="0"/>
        </c:ser>
        <c:ser>
          <c:idx val="2"/>
          <c:order val="2"/>
          <c:tx>
            <c:strRef>
              <c:f>Sheet1!$A$4</c:f>
              <c:strCache>
                <c:ptCount val="1"/>
                <c:pt idx="0">
                  <c:v>Y2015</c:v>
                </c:pt>
              </c:strCache>
            </c:strRef>
          </c:tx>
          <c:spPr>
            <a:ln>
              <a:solidFill>
                <a:srgbClr val="00B0F0"/>
              </a:solidFill>
            </a:ln>
          </c:spPr>
          <c:marker>
            <c:symbol val="circle"/>
            <c:size val="10"/>
            <c:spPr>
              <a:solidFill>
                <a:schemeClr val="bg1"/>
              </a:solidFill>
              <a:ln w="25400">
                <a:solidFill>
                  <a:srgbClr val="00B0F0"/>
                </a:solidFill>
              </a:ln>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Pt>
            <c:idx val="11"/>
            <c:marker>
              <c:symbol val="circle"/>
              <c:size val="7"/>
            </c:marker>
            <c:bubble3D val="0"/>
          </c:dPt>
          <c:dPt>
            <c:idx val="13"/>
            <c:marker>
              <c:symbol val="circle"/>
              <c:size val="7"/>
            </c:marker>
            <c:bubble3D val="0"/>
          </c:dPt>
          <c:dPt>
            <c:idx val="15"/>
            <c:marker>
              <c:symbol val="circle"/>
              <c:size val="7"/>
            </c:marker>
            <c:bubble3D val="0"/>
          </c:dPt>
          <c:dPt>
            <c:idx val="17"/>
            <c:marker>
              <c:symbol val="circle"/>
              <c:size val="7"/>
            </c:marker>
            <c:bubble3D val="0"/>
          </c:dPt>
          <c:dPt>
            <c:idx val="19"/>
            <c:marker>
              <c:symbol val="circle"/>
              <c:size val="8"/>
            </c:marker>
            <c:bubble3D val="0"/>
          </c:dPt>
          <c:dPt>
            <c:idx val="21"/>
            <c:marker>
              <c:symbol val="circle"/>
              <c:size val="7"/>
            </c:marker>
            <c:bubble3D val="0"/>
          </c:dPt>
          <c:dPt>
            <c:idx val="23"/>
            <c:marker>
              <c:symbol val="circle"/>
              <c:size val="7"/>
            </c:marker>
            <c:bubble3D val="0"/>
          </c:dPt>
          <c:cat>
            <c:strRef>
              <c:f>Sheet1!$B$1:$Z$1</c:f>
              <c:strCache>
                <c:ptCount val="25"/>
                <c:pt idx="0">
                  <c:v>基点</c:v>
                </c:pt>
                <c:pt idx="1">
                  <c:v>1月中</c:v>
                </c:pt>
                <c:pt idx="2">
                  <c:v>1月</c:v>
                </c:pt>
                <c:pt idx="3">
                  <c:v>2月中</c:v>
                </c:pt>
                <c:pt idx="4">
                  <c:v>2月</c:v>
                </c:pt>
                <c:pt idx="5">
                  <c:v>3月中</c:v>
                </c:pt>
                <c:pt idx="6">
                  <c:v>3月</c:v>
                </c:pt>
                <c:pt idx="7">
                  <c:v>4月中</c:v>
                </c:pt>
                <c:pt idx="8">
                  <c:v>4月</c:v>
                </c:pt>
                <c:pt idx="9">
                  <c:v>5月中</c:v>
                </c:pt>
                <c:pt idx="10">
                  <c:v>5月</c:v>
                </c:pt>
                <c:pt idx="11">
                  <c:v>6月中</c:v>
                </c:pt>
                <c:pt idx="12">
                  <c:v>6月</c:v>
                </c:pt>
                <c:pt idx="13">
                  <c:v>7月中</c:v>
                </c:pt>
                <c:pt idx="14">
                  <c:v>7月</c:v>
                </c:pt>
                <c:pt idx="15">
                  <c:v>8月中</c:v>
                </c:pt>
                <c:pt idx="16">
                  <c:v>8月</c:v>
                </c:pt>
                <c:pt idx="17">
                  <c:v>9月中</c:v>
                </c:pt>
                <c:pt idx="18">
                  <c:v>9月</c:v>
                </c:pt>
                <c:pt idx="19">
                  <c:v>10月中</c:v>
                </c:pt>
                <c:pt idx="20">
                  <c:v>10月</c:v>
                </c:pt>
                <c:pt idx="21">
                  <c:v>11月中</c:v>
                </c:pt>
                <c:pt idx="22">
                  <c:v>11月</c:v>
                </c:pt>
                <c:pt idx="23">
                  <c:v>12月中</c:v>
                </c:pt>
                <c:pt idx="24">
                  <c:v>12月</c:v>
                </c:pt>
              </c:strCache>
            </c:strRef>
          </c:cat>
          <c:val>
            <c:numRef>
              <c:f>Sheet1!$B$4:$Z$4</c:f>
              <c:numCache>
                <c:formatCode>0.00_ </c:formatCode>
                <c:ptCount val="25"/>
                <c:pt idx="0">
                  <c:v>0</c:v>
                </c:pt>
                <c:pt idx="1">
                  <c:v>1.0410952749937223</c:v>
                </c:pt>
                <c:pt idx="2">
                  <c:v>1.2719066705013724</c:v>
                </c:pt>
                <c:pt idx="3">
                  <c:v>2.0389135515954369</c:v>
                </c:pt>
                <c:pt idx="4">
                  <c:v>2.0155858716889208</c:v>
                </c:pt>
                <c:pt idx="5">
                  <c:v>1.9275512964865578</c:v>
                </c:pt>
                <c:pt idx="6">
                  <c:v>1.8175058520445635</c:v>
                </c:pt>
                <c:pt idx="7">
                  <c:v>1.9290558320393507</c:v>
                </c:pt>
                <c:pt idx="8">
                  <c:v>1.3355474941183945</c:v>
                </c:pt>
                <c:pt idx="9">
                  <c:v>1.3353088782250522</c:v>
                </c:pt>
                <c:pt idx="10">
                  <c:v>1.0129063715290876</c:v>
                </c:pt>
                <c:pt idx="11">
                  <c:v>0.71898150381071191</c:v>
                </c:pt>
                <c:pt idx="12">
                  <c:v>0.87518376684557941</c:v>
                </c:pt>
                <c:pt idx="13">
                  <c:v>-0.50766799017950504</c:v>
                </c:pt>
                <c:pt idx="14">
                  <c:v>-6.6560791293293717E-2</c:v>
                </c:pt>
                <c:pt idx="15">
                  <c:v>-0.53042540325253695</c:v>
                </c:pt>
                <c:pt idx="16">
                  <c:v>-0.43824963680997359</c:v>
                </c:pt>
                <c:pt idx="17">
                  <c:v>-0.48495021973595448</c:v>
                </c:pt>
                <c:pt idx="18">
                  <c:v>-0.66276616151442169</c:v>
                </c:pt>
                <c:pt idx="19">
                  <c:v>-0.80820738265669556</c:v>
                </c:pt>
                <c:pt idx="20">
                  <c:v>-1.0333084203056992</c:v>
                </c:pt>
                <c:pt idx="21">
                  <c:v>-0.72722688067579244</c:v>
                </c:pt>
                <c:pt idx="22">
                  <c:v>-1.4670151642481279</c:v>
                </c:pt>
                <c:pt idx="23">
                  <c:v>-1.3096534611373798</c:v>
                </c:pt>
                <c:pt idx="24">
                  <c:v>-1.8208250852329462</c:v>
                </c:pt>
              </c:numCache>
            </c:numRef>
          </c:val>
          <c:smooth val="0"/>
        </c:ser>
        <c:ser>
          <c:idx val="3"/>
          <c:order val="3"/>
          <c:tx>
            <c:strRef>
              <c:f>Sheet1!$A$5</c:f>
              <c:strCache>
                <c:ptCount val="1"/>
                <c:pt idx="0">
                  <c:v>Y2016</c:v>
                </c:pt>
              </c:strCache>
            </c:strRef>
          </c:tx>
          <c:spPr>
            <a:ln>
              <a:solidFill>
                <a:srgbClr val="92D050"/>
              </a:solidFill>
            </a:ln>
          </c:spPr>
          <c:marker>
            <c:symbol val="circle"/>
            <c:size val="10"/>
            <c:spPr>
              <a:solidFill>
                <a:schemeClr val="bg1"/>
              </a:solidFill>
              <a:ln>
                <a:solidFill>
                  <a:srgbClr val="92D050"/>
                </a:solidFill>
              </a:ln>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Pt>
            <c:idx val="11"/>
            <c:marker>
              <c:symbol val="circle"/>
              <c:size val="7"/>
            </c:marker>
            <c:bubble3D val="0"/>
          </c:dPt>
          <c:dPt>
            <c:idx val="13"/>
            <c:marker>
              <c:symbol val="circle"/>
              <c:size val="7"/>
            </c:marker>
            <c:bubble3D val="0"/>
          </c:dPt>
          <c:dPt>
            <c:idx val="15"/>
            <c:marker>
              <c:symbol val="circle"/>
              <c:size val="7"/>
            </c:marker>
            <c:bubble3D val="0"/>
          </c:dPt>
          <c:dPt>
            <c:idx val="17"/>
            <c:marker>
              <c:symbol val="circle"/>
              <c:size val="7"/>
            </c:marker>
            <c:bubble3D val="0"/>
          </c:dPt>
          <c:dPt>
            <c:idx val="19"/>
            <c:marker>
              <c:symbol val="circle"/>
              <c:size val="7"/>
            </c:marker>
            <c:bubble3D val="0"/>
          </c:dPt>
          <c:dPt>
            <c:idx val="21"/>
            <c:marker>
              <c:symbol val="circle"/>
              <c:size val="7"/>
            </c:marker>
            <c:bubble3D val="0"/>
          </c:dPt>
          <c:dPt>
            <c:idx val="23"/>
            <c:marker>
              <c:symbol val="circle"/>
              <c:size val="7"/>
            </c:marker>
            <c:bubble3D val="0"/>
          </c:dPt>
          <c:cat>
            <c:strRef>
              <c:f>Sheet1!$B$1:$Z$1</c:f>
              <c:strCache>
                <c:ptCount val="25"/>
                <c:pt idx="0">
                  <c:v>基点</c:v>
                </c:pt>
                <c:pt idx="1">
                  <c:v>1月中</c:v>
                </c:pt>
                <c:pt idx="2">
                  <c:v>1月</c:v>
                </c:pt>
                <c:pt idx="3">
                  <c:v>2月中</c:v>
                </c:pt>
                <c:pt idx="4">
                  <c:v>2月</c:v>
                </c:pt>
                <c:pt idx="5">
                  <c:v>3月中</c:v>
                </c:pt>
                <c:pt idx="6">
                  <c:v>3月</c:v>
                </c:pt>
                <c:pt idx="7">
                  <c:v>4月中</c:v>
                </c:pt>
                <c:pt idx="8">
                  <c:v>4月</c:v>
                </c:pt>
                <c:pt idx="9">
                  <c:v>5月中</c:v>
                </c:pt>
                <c:pt idx="10">
                  <c:v>5月</c:v>
                </c:pt>
                <c:pt idx="11">
                  <c:v>6月中</c:v>
                </c:pt>
                <c:pt idx="12">
                  <c:v>6月</c:v>
                </c:pt>
                <c:pt idx="13">
                  <c:v>7月中</c:v>
                </c:pt>
                <c:pt idx="14">
                  <c:v>7月</c:v>
                </c:pt>
                <c:pt idx="15">
                  <c:v>8月中</c:v>
                </c:pt>
                <c:pt idx="16">
                  <c:v>8月</c:v>
                </c:pt>
                <c:pt idx="17">
                  <c:v>9月中</c:v>
                </c:pt>
                <c:pt idx="18">
                  <c:v>9月</c:v>
                </c:pt>
                <c:pt idx="19">
                  <c:v>10月中</c:v>
                </c:pt>
                <c:pt idx="20">
                  <c:v>10月</c:v>
                </c:pt>
                <c:pt idx="21">
                  <c:v>11月中</c:v>
                </c:pt>
                <c:pt idx="22">
                  <c:v>11月</c:v>
                </c:pt>
                <c:pt idx="23">
                  <c:v>12月中</c:v>
                </c:pt>
                <c:pt idx="24">
                  <c:v>12月</c:v>
                </c:pt>
              </c:strCache>
            </c:strRef>
          </c:cat>
          <c:val>
            <c:numRef>
              <c:f>Sheet1!$B$5:$Z$5</c:f>
              <c:numCache>
                <c:formatCode>0.00_ </c:formatCode>
                <c:ptCount val="25"/>
                <c:pt idx="0">
                  <c:v>0</c:v>
                </c:pt>
                <c:pt idx="1">
                  <c:v>0.91912358607111888</c:v>
                </c:pt>
                <c:pt idx="2">
                  <c:v>1.333743568550174</c:v>
                </c:pt>
                <c:pt idx="3">
                  <c:v>1.4900699242975337</c:v>
                </c:pt>
                <c:pt idx="4">
                  <c:v>1.2777585830494107</c:v>
                </c:pt>
                <c:pt idx="5">
                  <c:v>1.2500267416774233</c:v>
                </c:pt>
                <c:pt idx="6">
                  <c:v>1.217084934215553</c:v>
                </c:pt>
                <c:pt idx="7">
                  <c:v>0.55566952530463709</c:v>
                </c:pt>
                <c:pt idx="8">
                  <c:v>0.50542093740381322</c:v>
                </c:pt>
                <c:pt idx="9">
                  <c:v>0.36491505036159416</c:v>
                </c:pt>
                <c:pt idx="10">
                  <c:v>-0.14671896593670097</c:v>
                </c:pt>
                <c:pt idx="11" formatCode="0.00_ ;[Red]\-0.00\ ">
                  <c:v>-0.44884066857197485</c:v>
                </c:pt>
                <c:pt idx="12">
                  <c:v>-0.78363320735804187</c:v>
                </c:pt>
                <c:pt idx="13">
                  <c:v>-0.90673490307462135</c:v>
                </c:pt>
                <c:pt idx="14">
                  <c:v>-1.0817735526342884</c:v>
                </c:pt>
                <c:pt idx="15">
                  <c:v>-1.4264982904158945</c:v>
                </c:pt>
                <c:pt idx="16">
                  <c:v>-1.3497953369107771</c:v>
                </c:pt>
                <c:pt idx="17">
                  <c:v>-0.74361182043782781</c:v>
                </c:pt>
                <c:pt idx="18">
                  <c:v>-1.510264779684471</c:v>
                </c:pt>
                <c:pt idx="19">
                  <c:v>-0.73769865239681909</c:v>
                </c:pt>
                <c:pt idx="20">
                  <c:v>-1.7810682583172521</c:v>
                </c:pt>
                <c:pt idx="21">
                  <c:v>-1.2399491782811107</c:v>
                </c:pt>
                <c:pt idx="22">
                  <c:v>-1.1195682413070893</c:v>
                </c:pt>
                <c:pt idx="23">
                  <c:v>-0.22368606840139255</c:v>
                </c:pt>
                <c:pt idx="24">
                  <c:v>-0.95356129311856797</c:v>
                </c:pt>
              </c:numCache>
            </c:numRef>
          </c:val>
          <c:smooth val="0"/>
        </c:ser>
        <c:ser>
          <c:idx val="4"/>
          <c:order val="4"/>
          <c:tx>
            <c:strRef>
              <c:f>Sheet1!$A$6</c:f>
              <c:strCache>
                <c:ptCount val="1"/>
                <c:pt idx="0">
                  <c:v>Y2017</c:v>
                </c:pt>
              </c:strCache>
            </c:strRef>
          </c:tx>
          <c:spPr>
            <a:ln w="31750">
              <a:solidFill>
                <a:srgbClr val="F27900"/>
              </a:solidFill>
            </a:ln>
          </c:spPr>
          <c:marker>
            <c:symbol val="circle"/>
            <c:size val="10"/>
            <c:spPr>
              <a:solidFill>
                <a:schemeClr val="bg1"/>
              </a:solidFill>
              <a:ln>
                <a:solidFill>
                  <a:srgbClr val="FF9933"/>
                </a:solidFill>
              </a:ln>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Pt>
            <c:idx val="11"/>
            <c:marker>
              <c:symbol val="circle"/>
              <c:size val="7"/>
            </c:marker>
            <c:bubble3D val="0"/>
          </c:dPt>
          <c:dPt>
            <c:idx val="13"/>
            <c:marker>
              <c:symbol val="circle"/>
              <c:size val="7"/>
            </c:marker>
            <c:bubble3D val="0"/>
          </c:dPt>
          <c:dPt>
            <c:idx val="15"/>
            <c:marker>
              <c:symbol val="circle"/>
              <c:size val="7"/>
            </c:marker>
            <c:bubble3D val="0"/>
          </c:dPt>
          <c:dPt>
            <c:idx val="17"/>
            <c:marker>
              <c:symbol val="circle"/>
              <c:size val="7"/>
            </c:marker>
            <c:bubble3D val="0"/>
          </c:dPt>
          <c:dPt>
            <c:idx val="19"/>
            <c:marker>
              <c:symbol val="circle"/>
              <c:size val="7"/>
            </c:marker>
            <c:bubble3D val="0"/>
          </c:dPt>
          <c:dPt>
            <c:idx val="21"/>
            <c:marker>
              <c:symbol val="circle"/>
              <c:size val="7"/>
            </c:marker>
            <c:bubble3D val="0"/>
          </c:dPt>
          <c:dPt>
            <c:idx val="23"/>
            <c:marker>
              <c:symbol val="circle"/>
              <c:size val="7"/>
            </c:marker>
            <c:bubble3D val="0"/>
          </c:dPt>
          <c:dLbls>
            <c:dLbl>
              <c:idx val="1"/>
              <c:delete val="1"/>
              <c:extLst>
                <c:ext xmlns:c15="http://schemas.microsoft.com/office/drawing/2012/chart" uri="{CE6537A1-D6FC-4f65-9D91-7224C49458BB}"/>
              </c:extLst>
            </c:dLbl>
            <c:dLbl>
              <c:idx val="3"/>
              <c:delete val="1"/>
              <c:extLst>
                <c:ext xmlns:c15="http://schemas.microsoft.com/office/drawing/2012/chart" uri="{CE6537A1-D6FC-4f65-9D91-7224C49458BB}"/>
              </c:extLst>
            </c:dLbl>
            <c:dLbl>
              <c:idx val="5"/>
              <c:delete val="1"/>
              <c:extLst>
                <c:ext xmlns:c15="http://schemas.microsoft.com/office/drawing/2012/chart" uri="{CE6537A1-D6FC-4f65-9D91-7224C49458BB}"/>
              </c:extLst>
            </c:dLbl>
            <c:spPr>
              <a:noFill/>
              <a:ln>
                <a:noFill/>
              </a:ln>
              <a:effectLst/>
            </c:spPr>
            <c:dLblPos val="t"/>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Sheet1!$B$1:$Z$1</c:f>
              <c:strCache>
                <c:ptCount val="25"/>
                <c:pt idx="0">
                  <c:v>基点</c:v>
                </c:pt>
                <c:pt idx="1">
                  <c:v>1月中</c:v>
                </c:pt>
                <c:pt idx="2">
                  <c:v>1月</c:v>
                </c:pt>
                <c:pt idx="3">
                  <c:v>2月中</c:v>
                </c:pt>
                <c:pt idx="4">
                  <c:v>2月</c:v>
                </c:pt>
                <c:pt idx="5">
                  <c:v>3月中</c:v>
                </c:pt>
                <c:pt idx="6">
                  <c:v>3月</c:v>
                </c:pt>
                <c:pt idx="7">
                  <c:v>4月中</c:v>
                </c:pt>
                <c:pt idx="8">
                  <c:v>4月</c:v>
                </c:pt>
                <c:pt idx="9">
                  <c:v>5月中</c:v>
                </c:pt>
                <c:pt idx="10">
                  <c:v>5月</c:v>
                </c:pt>
                <c:pt idx="11">
                  <c:v>6月中</c:v>
                </c:pt>
                <c:pt idx="12">
                  <c:v>6月</c:v>
                </c:pt>
                <c:pt idx="13">
                  <c:v>7月中</c:v>
                </c:pt>
                <c:pt idx="14">
                  <c:v>7月</c:v>
                </c:pt>
                <c:pt idx="15">
                  <c:v>8月中</c:v>
                </c:pt>
                <c:pt idx="16">
                  <c:v>8月</c:v>
                </c:pt>
                <c:pt idx="17">
                  <c:v>9月中</c:v>
                </c:pt>
                <c:pt idx="18">
                  <c:v>9月</c:v>
                </c:pt>
                <c:pt idx="19">
                  <c:v>10月中</c:v>
                </c:pt>
                <c:pt idx="20">
                  <c:v>10月</c:v>
                </c:pt>
                <c:pt idx="21">
                  <c:v>11月中</c:v>
                </c:pt>
                <c:pt idx="22">
                  <c:v>11月</c:v>
                </c:pt>
                <c:pt idx="23">
                  <c:v>12月中</c:v>
                </c:pt>
                <c:pt idx="24">
                  <c:v>12月</c:v>
                </c:pt>
              </c:strCache>
            </c:strRef>
          </c:cat>
          <c:val>
            <c:numRef>
              <c:f>Sheet1!$B$6:$Z$6</c:f>
              <c:numCache>
                <c:formatCode>0.00_ </c:formatCode>
                <c:ptCount val="25"/>
                <c:pt idx="0">
                  <c:v>0</c:v>
                </c:pt>
                <c:pt idx="1">
                  <c:v>1.5336418769723661</c:v>
                </c:pt>
                <c:pt idx="2">
                  <c:v>1.4806568584321655</c:v>
                </c:pt>
                <c:pt idx="3">
                  <c:v>1.08</c:v>
                </c:pt>
                <c:pt idx="4">
                  <c:v>-1.08</c:v>
                </c:pt>
                <c:pt idx="5">
                  <c:v>-1.1399999999999999</c:v>
                </c:pt>
                <c:pt idx="6">
                  <c:v>-1.87</c:v>
                </c:pt>
              </c:numCache>
            </c:numRef>
          </c:val>
          <c:smooth val="0"/>
        </c:ser>
        <c:dLbls>
          <c:showLegendKey val="0"/>
          <c:showVal val="0"/>
          <c:showCatName val="0"/>
          <c:showSerName val="0"/>
          <c:showPercent val="0"/>
          <c:showBubbleSize val="0"/>
        </c:dLbls>
        <c:marker val="1"/>
        <c:smooth val="0"/>
        <c:axId val="650013848"/>
        <c:axId val="650007576"/>
      </c:lineChart>
      <c:catAx>
        <c:axId val="650013848"/>
        <c:scaling>
          <c:orientation val="minMax"/>
        </c:scaling>
        <c:delete val="0"/>
        <c:axPos val="b"/>
        <c:majorGridlines>
          <c:spPr>
            <a:ln>
              <a:solidFill>
                <a:schemeClr val="bg1">
                  <a:lumMod val="95000"/>
                </a:schemeClr>
              </a:solidFill>
            </a:ln>
          </c:spPr>
        </c:majorGridlines>
        <c:numFmt formatCode="@" sourceLinked="0"/>
        <c:majorTickMark val="none"/>
        <c:minorTickMark val="none"/>
        <c:tickLblPos val="low"/>
        <c:spPr>
          <a:ln w="25427">
            <a:solidFill>
              <a:srgbClr val="808080"/>
            </a:solidFill>
            <a:prstDash val="solid"/>
          </a:ln>
        </c:spPr>
        <c:txPr>
          <a:bodyPr rot="0" vert="horz"/>
          <a:lstStyle/>
          <a:p>
            <a:pPr>
              <a:defRPr b="0"/>
            </a:pPr>
            <a:endParaRPr lang="zh-CN"/>
          </a:p>
        </c:txPr>
        <c:crossAx val="650007576"/>
        <c:crosses val="autoZero"/>
        <c:auto val="1"/>
        <c:lblAlgn val="ctr"/>
        <c:lblOffset val="100"/>
        <c:tickLblSkip val="1"/>
        <c:tickMarkSkip val="1"/>
        <c:noMultiLvlLbl val="0"/>
      </c:catAx>
      <c:valAx>
        <c:axId val="650007576"/>
        <c:scaling>
          <c:orientation val="minMax"/>
          <c:max val="8"/>
          <c:min val="-8"/>
        </c:scaling>
        <c:delete val="0"/>
        <c:axPos val="l"/>
        <c:majorGridlines>
          <c:spPr>
            <a:ln w="13102">
              <a:solidFill>
                <a:schemeClr val="bg1">
                  <a:lumMod val="95000"/>
                </a:schemeClr>
              </a:solidFill>
              <a:prstDash val="solid"/>
            </a:ln>
          </c:spPr>
        </c:majorGridlines>
        <c:numFmt formatCode="0.0_ " sourceLinked="0"/>
        <c:majorTickMark val="none"/>
        <c:minorTickMark val="none"/>
        <c:tickLblPos val="low"/>
        <c:spPr>
          <a:noFill/>
          <a:ln w="39304">
            <a:noFill/>
            <a:prstDash val="solid"/>
          </a:ln>
        </c:spPr>
        <c:txPr>
          <a:bodyPr rot="0" vert="horz"/>
          <a:lstStyle/>
          <a:p>
            <a:pPr>
              <a:defRPr/>
            </a:pPr>
            <a:endParaRPr lang="zh-CN"/>
          </a:p>
        </c:txPr>
        <c:crossAx val="650013848"/>
        <c:crosses val="autoZero"/>
        <c:crossBetween val="between"/>
        <c:majorUnit val="2"/>
      </c:valAx>
      <c:spPr>
        <a:noFill/>
        <a:ln w="25409">
          <a:noFill/>
        </a:ln>
      </c:spPr>
    </c:plotArea>
    <c:legend>
      <c:legendPos val="t"/>
      <c:layout>
        <c:manualLayout>
          <c:xMode val="edge"/>
          <c:yMode val="edge"/>
          <c:x val="4.5007993062394107E-2"/>
          <c:y val="8.3746571006541468E-2"/>
          <c:w val="0.42240620846771182"/>
          <c:h val="6.9057082329161523E-2"/>
        </c:manualLayout>
      </c:layout>
      <c:overlay val="0"/>
    </c:legend>
    <c:plotVisOnly val="1"/>
    <c:dispBlanksAs val="gap"/>
    <c:showDLblsOverMax val="0"/>
  </c:chart>
  <c:spPr>
    <a:noFill/>
    <a:ln>
      <a:noFill/>
    </a:ln>
  </c:spPr>
  <c:txPr>
    <a:bodyPr/>
    <a:lstStyle/>
    <a:p>
      <a:pPr>
        <a:defRPr sz="800" b="1" i="0" u="none" strike="noStrike" baseline="0">
          <a:solidFill>
            <a:schemeClr val="tx1"/>
          </a:solidFill>
          <a:latin typeface="+mn-lt"/>
          <a:ea typeface="华文细黑" pitchFamily="2" charset="-122"/>
          <a:cs typeface="宋体"/>
        </a:defRPr>
      </a:pPr>
      <a:endParaRPr lang="zh-CN"/>
    </a:p>
  </c:txPr>
  <c:externalData r:id="rId1">
    <c:autoUpdate val="0"/>
  </c:externalData>
  <c:userShapes r:id="rId2"/>
</c:chartSpace>
</file>

<file path=ppt/charts/chart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3.8729739351659256E-2"/>
          <c:y val="7.3287423655694017E-2"/>
          <c:w val="0.95322900332811744"/>
          <c:h val="0.79932316971011519"/>
        </c:manualLayout>
      </c:layout>
      <c:lineChart>
        <c:grouping val="standard"/>
        <c:varyColors val="0"/>
        <c:ser>
          <c:idx val="0"/>
          <c:order val="0"/>
          <c:tx>
            <c:strRef>
              <c:f>Sheet1!$A$2</c:f>
              <c:strCache>
                <c:ptCount val="1"/>
                <c:pt idx="0">
                  <c:v>Y2011</c:v>
                </c:pt>
              </c:strCache>
            </c:strRef>
          </c:tx>
          <c:spPr>
            <a:ln w="31794">
              <a:solidFill>
                <a:srgbClr val="BFBFBF"/>
              </a:solidFill>
              <a:prstDash val="solid"/>
            </a:ln>
            <a:effectLst/>
          </c:spPr>
          <c:marker>
            <c:symbol val="circle"/>
            <c:size val="10"/>
            <c:spPr>
              <a:solidFill>
                <a:schemeClr val="bg1"/>
              </a:solidFill>
              <a:ln>
                <a:solidFill>
                  <a:srgbClr val="BFBFBF"/>
                </a:solidFill>
                <a:prstDash val="solid"/>
              </a:ln>
              <a:effectLst/>
            </c:spPr>
          </c:marker>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Sheet1!$B$2:$Z$2</c:f>
            </c:numRef>
          </c:val>
          <c:smooth val="0"/>
        </c:ser>
        <c:ser>
          <c:idx val="1"/>
          <c:order val="1"/>
          <c:tx>
            <c:strRef>
              <c:f>Sheet1!$A$3</c:f>
              <c:strCache>
                <c:ptCount val="1"/>
                <c:pt idx="0">
                  <c:v>Y2013</c:v>
                </c:pt>
              </c:strCache>
            </c:strRef>
          </c:tx>
          <c:spPr>
            <a:ln w="31794" cmpd="sng">
              <a:solidFill>
                <a:srgbClr val="BFBFBF"/>
              </a:solidFill>
            </a:ln>
            <a:effectLst/>
          </c:spPr>
          <c:marker>
            <c:symbol val="circle"/>
            <c:size val="7"/>
            <c:spPr>
              <a:solidFill>
                <a:schemeClr val="bg1"/>
              </a:solidFill>
              <a:ln>
                <a:solidFill>
                  <a:srgbClr val="BFBFBF"/>
                </a:solidFill>
              </a:ln>
              <a:effectLst/>
            </c:spPr>
          </c:marker>
          <c:dPt>
            <c:idx val="0"/>
            <c:marker>
              <c:symbol val="circle"/>
              <c:size val="10"/>
            </c:marker>
            <c:bubble3D val="0"/>
          </c:dPt>
          <c:dPt>
            <c:idx val="2"/>
            <c:marker>
              <c:symbol val="circle"/>
              <c:size val="10"/>
            </c:marker>
            <c:bubble3D val="0"/>
          </c:dPt>
          <c:dPt>
            <c:idx val="4"/>
            <c:marker>
              <c:symbol val="circle"/>
              <c:size val="10"/>
            </c:marker>
            <c:bubble3D val="0"/>
          </c:dPt>
          <c:dPt>
            <c:idx val="6"/>
            <c:marker>
              <c:symbol val="circle"/>
              <c:size val="10"/>
            </c:marker>
            <c:bubble3D val="0"/>
          </c:dPt>
          <c:dPt>
            <c:idx val="8"/>
            <c:marker>
              <c:symbol val="circle"/>
              <c:size val="10"/>
            </c:marker>
            <c:bubble3D val="0"/>
          </c:dPt>
          <c:dPt>
            <c:idx val="10"/>
            <c:marker>
              <c:symbol val="circle"/>
              <c:size val="10"/>
            </c:marker>
            <c:bubble3D val="0"/>
          </c:dPt>
          <c:dPt>
            <c:idx val="12"/>
            <c:marker>
              <c:symbol val="circle"/>
              <c:size val="10"/>
            </c:marker>
            <c:bubble3D val="0"/>
          </c:dPt>
          <c:dPt>
            <c:idx val="14"/>
            <c:marker>
              <c:symbol val="circle"/>
              <c:size val="9"/>
            </c:marker>
            <c:bubble3D val="0"/>
          </c:dPt>
          <c:dPt>
            <c:idx val="16"/>
            <c:marker>
              <c:symbol val="circle"/>
              <c:size val="9"/>
            </c:marker>
            <c:bubble3D val="0"/>
          </c:dPt>
          <c:dPt>
            <c:idx val="18"/>
            <c:marker>
              <c:symbol val="circle"/>
              <c:size val="10"/>
            </c:marker>
            <c:bubble3D val="0"/>
          </c:dPt>
          <c:dPt>
            <c:idx val="20"/>
            <c:marker>
              <c:symbol val="circle"/>
              <c:size val="10"/>
            </c:marker>
            <c:bubble3D val="0"/>
          </c:dPt>
          <c:dPt>
            <c:idx val="22"/>
            <c:marker>
              <c:symbol val="circle"/>
              <c:size val="10"/>
            </c:marker>
            <c:bubble3D val="0"/>
          </c:dPt>
          <c:dPt>
            <c:idx val="24"/>
            <c:marker>
              <c:symbol val="circle"/>
              <c:size val="10"/>
            </c:marker>
            <c:bubble3D val="0"/>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Sheet1!$B$3:$Z$3</c:f>
            </c:numRef>
          </c:val>
          <c:smooth val="0"/>
        </c:ser>
        <c:ser>
          <c:idx val="2"/>
          <c:order val="2"/>
          <c:tx>
            <c:strRef>
              <c:f>Sheet1!$A$4</c:f>
              <c:strCache>
                <c:ptCount val="1"/>
                <c:pt idx="0">
                  <c:v>Y2014</c:v>
                </c:pt>
              </c:strCache>
            </c:strRef>
          </c:tx>
          <c:spPr>
            <a:ln w="19050">
              <a:solidFill>
                <a:srgbClr val="BFBFBF"/>
              </a:solidFill>
            </a:ln>
          </c:spPr>
          <c:marker>
            <c:symbol val="circle"/>
            <c:size val="10"/>
            <c:spPr>
              <a:solidFill>
                <a:schemeClr val="bg1"/>
              </a:solidFill>
              <a:ln>
                <a:solidFill>
                  <a:srgbClr val="BFBFBF"/>
                </a:solidFill>
              </a:ln>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Pt>
            <c:idx val="11"/>
            <c:marker>
              <c:symbol val="circle"/>
              <c:size val="7"/>
            </c:marker>
            <c:bubble3D val="0"/>
          </c:dPt>
          <c:dPt>
            <c:idx val="13"/>
            <c:marker>
              <c:symbol val="circle"/>
              <c:size val="7"/>
            </c:marker>
            <c:bubble3D val="0"/>
          </c:dPt>
          <c:dPt>
            <c:idx val="15"/>
            <c:marker>
              <c:symbol val="circle"/>
              <c:size val="7"/>
            </c:marker>
            <c:bubble3D val="0"/>
          </c:dPt>
          <c:dPt>
            <c:idx val="17"/>
            <c:marker>
              <c:symbol val="circle"/>
              <c:size val="7"/>
            </c:marker>
            <c:bubble3D val="0"/>
          </c:dPt>
          <c:dPt>
            <c:idx val="19"/>
            <c:marker>
              <c:symbol val="circle"/>
              <c:size val="7"/>
            </c:marker>
            <c:bubble3D val="0"/>
          </c:dPt>
          <c:dPt>
            <c:idx val="21"/>
            <c:marker>
              <c:symbol val="circle"/>
              <c:size val="7"/>
            </c:marker>
            <c:bubble3D val="0"/>
          </c:dPt>
          <c:dPt>
            <c:idx val="23"/>
            <c:marker>
              <c:symbol val="circle"/>
              <c:size val="7"/>
            </c:marker>
            <c:bubble3D val="0"/>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Sheet1!$B$4:$Z$4</c:f>
              <c:numCache>
                <c:formatCode>0.00_ </c:formatCode>
                <c:ptCount val="25"/>
                <c:pt idx="0">
                  <c:v>0</c:v>
                </c:pt>
                <c:pt idx="1">
                  <c:v>1.6472082510687363</c:v>
                </c:pt>
                <c:pt idx="2">
                  <c:v>1.6087956519382378</c:v>
                </c:pt>
                <c:pt idx="3">
                  <c:v>1.7465728252068695</c:v>
                </c:pt>
                <c:pt idx="4">
                  <c:v>1.5282187172220594</c:v>
                </c:pt>
                <c:pt idx="5">
                  <c:v>1.5204812802918337</c:v>
                </c:pt>
                <c:pt idx="6">
                  <c:v>1.2194977471240795</c:v>
                </c:pt>
                <c:pt idx="7">
                  <c:v>1.2919989471453812</c:v>
                </c:pt>
                <c:pt idx="8">
                  <c:v>1.0839144279138893</c:v>
                </c:pt>
                <c:pt idx="9">
                  <c:v>1.0982751092483833</c:v>
                </c:pt>
                <c:pt idx="10">
                  <c:v>0.9109549851091423</c:v>
                </c:pt>
                <c:pt idx="11">
                  <c:v>0.72139368563064799</c:v>
                </c:pt>
                <c:pt idx="12">
                  <c:v>0.53626876497016207</c:v>
                </c:pt>
                <c:pt idx="13">
                  <c:v>0.45206748065732255</c:v>
                </c:pt>
                <c:pt idx="14">
                  <c:v>0.176900066745317</c:v>
                </c:pt>
                <c:pt idx="15">
                  <c:v>0.12874381804397031</c:v>
                </c:pt>
                <c:pt idx="16">
                  <c:v>-0.14134988088774864</c:v>
                </c:pt>
                <c:pt idx="17">
                  <c:v>-0.40460888670487155</c:v>
                </c:pt>
                <c:pt idx="18">
                  <c:v>-0.63133991975828174</c:v>
                </c:pt>
                <c:pt idx="19">
                  <c:v>-0.43275482118353875</c:v>
                </c:pt>
                <c:pt idx="20">
                  <c:v>-0.72651072415315665</c:v>
                </c:pt>
                <c:pt idx="21">
                  <c:v>-0.49708671524920123</c:v>
                </c:pt>
                <c:pt idx="22">
                  <c:v>-0.73757978552317172</c:v>
                </c:pt>
                <c:pt idx="23">
                  <c:v>-1.0079139906984829</c:v>
                </c:pt>
                <c:pt idx="24">
                  <c:v>-1.1319339467210878</c:v>
                </c:pt>
              </c:numCache>
            </c:numRef>
          </c:val>
          <c:smooth val="0"/>
        </c:ser>
        <c:ser>
          <c:idx val="3"/>
          <c:order val="3"/>
          <c:tx>
            <c:strRef>
              <c:f>Sheet1!$A$5</c:f>
              <c:strCache>
                <c:ptCount val="1"/>
                <c:pt idx="0">
                  <c:v>Y2015</c:v>
                </c:pt>
              </c:strCache>
            </c:strRef>
          </c:tx>
          <c:spPr>
            <a:ln>
              <a:solidFill>
                <a:srgbClr val="00B0F0"/>
              </a:solidFill>
            </a:ln>
          </c:spPr>
          <c:marker>
            <c:symbol val="circle"/>
            <c:size val="10"/>
            <c:spPr>
              <a:solidFill>
                <a:schemeClr val="bg1"/>
              </a:solidFill>
              <a:ln w="6350">
                <a:solidFill>
                  <a:srgbClr val="00B0F0"/>
                </a:solidFill>
              </a:ln>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Pt>
            <c:idx val="13"/>
            <c:marker>
              <c:symbol val="circle"/>
              <c:size val="7"/>
            </c:marker>
            <c:bubble3D val="0"/>
          </c:dPt>
          <c:dPt>
            <c:idx val="15"/>
            <c:marker>
              <c:symbol val="circle"/>
              <c:size val="7"/>
            </c:marker>
            <c:bubble3D val="0"/>
          </c:dPt>
          <c:dPt>
            <c:idx val="17"/>
            <c:marker>
              <c:symbol val="circle"/>
              <c:size val="7"/>
            </c:marker>
            <c:bubble3D val="0"/>
          </c:dPt>
          <c:dPt>
            <c:idx val="19"/>
            <c:marker>
              <c:symbol val="circle"/>
              <c:size val="7"/>
            </c:marker>
            <c:bubble3D val="0"/>
          </c:dPt>
          <c:dPt>
            <c:idx val="21"/>
            <c:marker>
              <c:symbol val="circle"/>
              <c:size val="7"/>
            </c:marker>
            <c:bubble3D val="0"/>
          </c:dPt>
          <c:dPt>
            <c:idx val="23"/>
            <c:marker>
              <c:symbol val="circle"/>
              <c:size val="7"/>
            </c:marker>
            <c:bubble3D val="0"/>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Sheet1!$B$5:$Z$5</c:f>
              <c:numCache>
                <c:formatCode>0.00_ </c:formatCode>
                <c:ptCount val="25"/>
                <c:pt idx="0">
                  <c:v>0</c:v>
                </c:pt>
                <c:pt idx="1">
                  <c:v>0.82378551422125912</c:v>
                </c:pt>
                <c:pt idx="2">
                  <c:v>0.88352925843279262</c:v>
                </c:pt>
                <c:pt idx="3">
                  <c:v>1.3930791657970285</c:v>
                </c:pt>
                <c:pt idx="4">
                  <c:v>1.2525657767974168</c:v>
                </c:pt>
                <c:pt idx="5">
                  <c:v>1.3068589300200897</c:v>
                </c:pt>
                <c:pt idx="6">
                  <c:v>0.92430506099645005</c:v>
                </c:pt>
                <c:pt idx="7">
                  <c:v>1.1239345540827181</c:v>
                </c:pt>
                <c:pt idx="8">
                  <c:v>0.81802778789373354</c:v>
                </c:pt>
                <c:pt idx="9">
                  <c:v>1.0218491958214488</c:v>
                </c:pt>
                <c:pt idx="10">
                  <c:v>0.62575189229178718</c:v>
                </c:pt>
                <c:pt idx="11">
                  <c:v>0.30150040148396223</c:v>
                </c:pt>
                <c:pt idx="12">
                  <c:v>0.4949248986742254</c:v>
                </c:pt>
                <c:pt idx="13">
                  <c:v>-0.39790305149213379</c:v>
                </c:pt>
                <c:pt idx="14">
                  <c:v>-6.1344182442002272E-2</c:v>
                </c:pt>
                <c:pt idx="15">
                  <c:v>-0.13601810299151085</c:v>
                </c:pt>
                <c:pt idx="16">
                  <c:v>-0.58842058833049948</c:v>
                </c:pt>
                <c:pt idx="17">
                  <c:v>-0.80549907405401355</c:v>
                </c:pt>
                <c:pt idx="18">
                  <c:v>-0.822496850891135</c:v>
                </c:pt>
                <c:pt idx="19">
                  <c:v>-0.8733101765941238</c:v>
                </c:pt>
                <c:pt idx="20">
                  <c:v>-1.3121170338299724</c:v>
                </c:pt>
                <c:pt idx="21">
                  <c:v>-1.0335828424308766</c:v>
                </c:pt>
                <c:pt idx="22">
                  <c:v>-1.3793591249038653</c:v>
                </c:pt>
                <c:pt idx="23">
                  <c:v>-1.4980500291753858</c:v>
                </c:pt>
                <c:pt idx="24">
                  <c:v>-1.6067470539746775</c:v>
                </c:pt>
              </c:numCache>
            </c:numRef>
          </c:val>
          <c:smooth val="0"/>
        </c:ser>
        <c:ser>
          <c:idx val="4"/>
          <c:order val="4"/>
          <c:tx>
            <c:strRef>
              <c:f>Sheet1!$A$6</c:f>
              <c:strCache>
                <c:ptCount val="1"/>
                <c:pt idx="0">
                  <c:v>Y2016</c:v>
                </c:pt>
              </c:strCache>
            </c:strRef>
          </c:tx>
          <c:spPr>
            <a:ln>
              <a:solidFill>
                <a:srgbClr val="92D050"/>
              </a:solidFill>
            </a:ln>
          </c:spPr>
          <c:marker>
            <c:symbol val="circle"/>
            <c:size val="10"/>
            <c:spPr>
              <a:solidFill>
                <a:schemeClr val="bg1"/>
              </a:solidFill>
              <a:ln>
                <a:solidFill>
                  <a:srgbClr val="92D050"/>
                </a:solidFill>
              </a:ln>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Pt>
            <c:idx val="11"/>
            <c:marker>
              <c:symbol val="circle"/>
              <c:size val="7"/>
            </c:marker>
            <c:bubble3D val="0"/>
          </c:dPt>
          <c:dPt>
            <c:idx val="13"/>
            <c:marker>
              <c:symbol val="circle"/>
              <c:size val="7"/>
            </c:marker>
            <c:bubble3D val="0"/>
          </c:dPt>
          <c:dPt>
            <c:idx val="15"/>
            <c:marker>
              <c:symbol val="circle"/>
              <c:size val="7"/>
            </c:marker>
            <c:bubble3D val="0"/>
          </c:dPt>
          <c:dPt>
            <c:idx val="17"/>
            <c:marker>
              <c:symbol val="circle"/>
              <c:size val="7"/>
            </c:marker>
            <c:bubble3D val="0"/>
          </c:dPt>
          <c:dPt>
            <c:idx val="19"/>
            <c:marker>
              <c:symbol val="circle"/>
              <c:size val="7"/>
            </c:marker>
            <c:bubble3D val="0"/>
          </c:dPt>
          <c:dPt>
            <c:idx val="21"/>
            <c:marker>
              <c:symbol val="circle"/>
              <c:size val="7"/>
            </c:marker>
            <c:bubble3D val="0"/>
          </c:dPt>
          <c:dPt>
            <c:idx val="23"/>
            <c:marker>
              <c:symbol val="circle"/>
              <c:size val="7"/>
            </c:marker>
            <c:bubble3D val="0"/>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Sheet1!$B$6:$Z$6</c:f>
              <c:numCache>
                <c:formatCode>0.00_ </c:formatCode>
                <c:ptCount val="25"/>
                <c:pt idx="0">
                  <c:v>0</c:v>
                </c:pt>
                <c:pt idx="1">
                  <c:v>-0.67668193627821627</c:v>
                </c:pt>
                <c:pt idx="2">
                  <c:v>0.33504787874211511</c:v>
                </c:pt>
                <c:pt idx="3">
                  <c:v>-0.74947908673974895</c:v>
                </c:pt>
                <c:pt idx="4">
                  <c:v>-0.71961264257856328</c:v>
                </c:pt>
                <c:pt idx="5">
                  <c:v>-0.81335443657254847</c:v>
                </c:pt>
                <c:pt idx="6">
                  <c:v>-1.2256803779367549</c:v>
                </c:pt>
                <c:pt idx="7">
                  <c:v>-1.2481323563469755</c:v>
                </c:pt>
                <c:pt idx="8">
                  <c:v>-1.3607015022237061</c:v>
                </c:pt>
                <c:pt idx="9">
                  <c:v>-1.6011826455491602</c:v>
                </c:pt>
                <c:pt idx="10">
                  <c:v>-1.903112714736626</c:v>
                </c:pt>
                <c:pt idx="11">
                  <c:v>-2.3866018325141933</c:v>
                </c:pt>
                <c:pt idx="12">
                  <c:v>-2.6315938162987123</c:v>
                </c:pt>
                <c:pt idx="13">
                  <c:v>-2.81</c:v>
                </c:pt>
                <c:pt idx="14">
                  <c:v>-2.9808747804891054</c:v>
                </c:pt>
                <c:pt idx="15">
                  <c:v>-3.033167494491352</c:v>
                </c:pt>
                <c:pt idx="16">
                  <c:v>-3.358049513025013</c:v>
                </c:pt>
                <c:pt idx="17">
                  <c:v>-2.9901860039850092</c:v>
                </c:pt>
                <c:pt idx="18">
                  <c:v>-3.7703435536252279</c:v>
                </c:pt>
                <c:pt idx="19">
                  <c:v>-2.8240050854755276</c:v>
                </c:pt>
                <c:pt idx="20">
                  <c:v>-3.9339736738603839</c:v>
                </c:pt>
                <c:pt idx="21">
                  <c:v>-2.4322362314502866</c:v>
                </c:pt>
                <c:pt idx="22">
                  <c:v>-2.695887365886358</c:v>
                </c:pt>
                <c:pt idx="23">
                  <c:v>-2.192948134370051</c:v>
                </c:pt>
                <c:pt idx="24">
                  <c:v>-2.3916464160656994</c:v>
                </c:pt>
              </c:numCache>
            </c:numRef>
          </c:val>
          <c:smooth val="0"/>
        </c:ser>
        <c:ser>
          <c:idx val="5"/>
          <c:order val="5"/>
          <c:tx>
            <c:strRef>
              <c:f>Sheet1!$A$7</c:f>
              <c:strCache>
                <c:ptCount val="1"/>
                <c:pt idx="0">
                  <c:v>Y2017</c:v>
                </c:pt>
              </c:strCache>
            </c:strRef>
          </c:tx>
          <c:spPr>
            <a:ln w="31750">
              <a:solidFill>
                <a:srgbClr val="FF9933"/>
              </a:solidFill>
            </a:ln>
          </c:spPr>
          <c:marker>
            <c:symbol val="circle"/>
            <c:size val="7"/>
            <c:spPr>
              <a:solidFill>
                <a:schemeClr val="bg1"/>
              </a:solidFill>
              <a:ln>
                <a:solidFill>
                  <a:srgbClr val="FF9933"/>
                </a:solidFill>
              </a:ln>
            </c:spPr>
          </c:marker>
          <c:dPt>
            <c:idx val="0"/>
            <c:marker>
              <c:symbol val="circle"/>
              <c:size val="10"/>
            </c:marker>
            <c:bubble3D val="0"/>
          </c:dPt>
          <c:dPt>
            <c:idx val="1"/>
            <c:bubble3D val="0"/>
          </c:dPt>
          <c:dPt>
            <c:idx val="2"/>
            <c:marker>
              <c:symbol val="circle"/>
              <c:size val="10"/>
            </c:marker>
            <c:bubble3D val="0"/>
          </c:dPt>
          <c:dPt>
            <c:idx val="4"/>
            <c:marker>
              <c:symbol val="circle"/>
              <c:size val="10"/>
            </c:marker>
            <c:bubble3D val="0"/>
          </c:dPt>
          <c:dPt>
            <c:idx val="6"/>
            <c:marker>
              <c:symbol val="circle"/>
              <c:size val="10"/>
            </c:marker>
            <c:bubble3D val="0"/>
          </c:dPt>
          <c:dLbls>
            <c:dLbl>
              <c:idx val="1"/>
              <c:delete val="1"/>
              <c:extLst>
                <c:ext xmlns:c15="http://schemas.microsoft.com/office/drawing/2012/chart" uri="{CE6537A1-D6FC-4f65-9D91-7224C49458BB}"/>
              </c:extLst>
            </c:dLbl>
            <c:dLbl>
              <c:idx val="3"/>
              <c:delete val="1"/>
              <c:extLst>
                <c:ext xmlns:c15="http://schemas.microsoft.com/office/drawing/2012/chart" uri="{CE6537A1-D6FC-4f65-9D91-7224C49458BB}"/>
              </c:extLst>
            </c:dLbl>
            <c:dLbl>
              <c:idx val="5"/>
              <c:delete val="1"/>
              <c:extLst>
                <c:ext xmlns:c15="http://schemas.microsoft.com/office/drawing/2012/chart" uri="{CE6537A1-D6FC-4f65-9D91-7224C49458BB}"/>
              </c:extLst>
            </c:dLbl>
            <c:dLbl>
              <c:idx val="6"/>
              <c:layout>
                <c:manualLayout>
                  <c:x val="-3.5382632244231813E-2"/>
                  <c:y val="-0.13867173866316862"/>
                </c:manualLayout>
              </c:layout>
              <c:dLblPos val="r"/>
              <c:showLegendKey val="0"/>
              <c:showVal val="1"/>
              <c:showCatName val="0"/>
              <c:showSerName val="0"/>
              <c:showPercent val="0"/>
              <c:showBubbleSize val="0"/>
              <c:extLst>
                <c:ext xmlns:c15="http://schemas.microsoft.com/office/drawing/2012/chart" uri="{CE6537A1-D6FC-4f65-9D91-7224C49458BB}">
                  <c15:layout/>
                </c:ext>
              </c:extLst>
            </c:dLbl>
            <c:spPr>
              <a:noFill/>
              <a:ln>
                <a:noFill/>
              </a:ln>
              <a:effectLst/>
            </c:spPr>
            <c:dLblPos val="t"/>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Sheet1!$B$7:$Z$7</c:f>
              <c:numCache>
                <c:formatCode>0.00_ </c:formatCode>
                <c:ptCount val="25"/>
                <c:pt idx="0">
                  <c:v>0</c:v>
                </c:pt>
                <c:pt idx="1">
                  <c:v>1.88</c:v>
                </c:pt>
                <c:pt idx="2">
                  <c:v>2.2400000000000002</c:v>
                </c:pt>
                <c:pt idx="3">
                  <c:v>1.57</c:v>
                </c:pt>
                <c:pt idx="4">
                  <c:v>1.31</c:v>
                </c:pt>
                <c:pt idx="5">
                  <c:v>1.1599999999999999</c:v>
                </c:pt>
                <c:pt idx="6">
                  <c:v>0.19</c:v>
                </c:pt>
              </c:numCache>
            </c:numRef>
          </c:val>
          <c:smooth val="0"/>
        </c:ser>
        <c:dLbls>
          <c:showLegendKey val="0"/>
          <c:showVal val="0"/>
          <c:showCatName val="0"/>
          <c:showSerName val="0"/>
          <c:showPercent val="0"/>
          <c:showBubbleSize val="0"/>
        </c:dLbls>
        <c:marker val="1"/>
        <c:smooth val="0"/>
        <c:axId val="802177512"/>
        <c:axId val="802176728"/>
      </c:lineChart>
      <c:catAx>
        <c:axId val="802177512"/>
        <c:scaling>
          <c:orientation val="minMax"/>
        </c:scaling>
        <c:delete val="0"/>
        <c:axPos val="b"/>
        <c:majorGridlines>
          <c:spPr>
            <a:ln>
              <a:solidFill>
                <a:schemeClr val="bg1">
                  <a:lumMod val="95000"/>
                </a:schemeClr>
              </a:solidFill>
            </a:ln>
          </c:spPr>
        </c:majorGridlines>
        <c:numFmt formatCode="@" sourceLinked="0"/>
        <c:majorTickMark val="none"/>
        <c:minorTickMark val="none"/>
        <c:tickLblPos val="low"/>
        <c:spPr>
          <a:ln w="25436">
            <a:solidFill>
              <a:srgbClr val="808080"/>
            </a:solidFill>
            <a:prstDash val="solid"/>
          </a:ln>
        </c:spPr>
        <c:txPr>
          <a:bodyPr rot="0" vert="horz"/>
          <a:lstStyle/>
          <a:p>
            <a:pPr>
              <a:defRPr b="0"/>
            </a:pPr>
            <a:endParaRPr lang="zh-CN"/>
          </a:p>
        </c:txPr>
        <c:crossAx val="802176728"/>
        <c:crosses val="autoZero"/>
        <c:auto val="1"/>
        <c:lblAlgn val="ctr"/>
        <c:lblOffset val="100"/>
        <c:tickLblSkip val="1"/>
        <c:tickMarkSkip val="1"/>
        <c:noMultiLvlLbl val="0"/>
      </c:catAx>
      <c:valAx>
        <c:axId val="802176728"/>
        <c:scaling>
          <c:orientation val="minMax"/>
          <c:max val="5"/>
          <c:min val="-5"/>
        </c:scaling>
        <c:delete val="0"/>
        <c:axPos val="l"/>
        <c:numFmt formatCode="0.0_ " sourceLinked="0"/>
        <c:majorTickMark val="none"/>
        <c:minorTickMark val="none"/>
        <c:tickLblPos val="low"/>
        <c:spPr>
          <a:noFill/>
          <a:ln w="39318">
            <a:noFill/>
            <a:prstDash val="solid"/>
          </a:ln>
        </c:spPr>
        <c:txPr>
          <a:bodyPr rot="0" vert="horz"/>
          <a:lstStyle/>
          <a:p>
            <a:pPr>
              <a:defRPr/>
            </a:pPr>
            <a:endParaRPr lang="zh-CN"/>
          </a:p>
        </c:txPr>
        <c:crossAx val="802177512"/>
        <c:crosses val="autoZero"/>
        <c:crossBetween val="between"/>
        <c:majorUnit val="1"/>
      </c:valAx>
      <c:spPr>
        <a:noFill/>
        <a:ln w="25409">
          <a:noFill/>
        </a:ln>
      </c:spPr>
    </c:plotArea>
    <c:legend>
      <c:legendPos val="t"/>
      <c:layout>
        <c:manualLayout>
          <c:xMode val="edge"/>
          <c:yMode val="edge"/>
          <c:x val="4.5425453614515672E-2"/>
          <c:y val="7.0161773558486129E-2"/>
          <c:w val="0.3591804937758008"/>
          <c:h val="6.5152785370644395E-2"/>
        </c:manualLayout>
      </c:layout>
      <c:overlay val="0"/>
    </c:legend>
    <c:plotVisOnly val="1"/>
    <c:dispBlanksAs val="gap"/>
    <c:showDLblsOverMax val="0"/>
  </c:chart>
  <c:spPr>
    <a:noFill/>
    <a:ln>
      <a:noFill/>
    </a:ln>
  </c:spPr>
  <c:txPr>
    <a:bodyPr/>
    <a:lstStyle/>
    <a:p>
      <a:pPr>
        <a:defRPr sz="800" b="1" i="0" u="none" strike="noStrike" baseline="0">
          <a:solidFill>
            <a:schemeClr val="tx1"/>
          </a:solidFill>
          <a:latin typeface="+mn-lt"/>
          <a:ea typeface="华文细黑" pitchFamily="2" charset="-122"/>
          <a:cs typeface="宋体"/>
        </a:defRPr>
      </a:pPr>
      <a:endParaRPr lang="zh-CN"/>
    </a:p>
  </c:txPr>
  <c:externalData r:id="rId1">
    <c:autoUpdate val="0"/>
  </c:externalData>
  <c:userShapes r:id="rId2"/>
</c:chartSpace>
</file>

<file path=ppt/charts/chart5.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1.6717325227964461E-2"/>
          <c:y val="0.17391304347827877"/>
          <c:w val="0.96504559270516765"/>
          <c:h val="0.76144760669690204"/>
        </c:manualLayout>
      </c:layout>
      <c:barChart>
        <c:barDir val="col"/>
        <c:grouping val="clustered"/>
        <c:varyColors val="0"/>
        <c:ser>
          <c:idx val="0"/>
          <c:order val="0"/>
          <c:tx>
            <c:strRef>
              <c:f>Sheet1!$A$2</c:f>
              <c:strCache>
                <c:ptCount val="1"/>
                <c:pt idx="0">
                  <c:v>环比变化</c:v>
                </c:pt>
              </c:strCache>
            </c:strRef>
          </c:tx>
          <c:spPr>
            <a:solidFill>
              <a:srgbClr val="BFBFBF"/>
            </a:solidFill>
            <a:ln w="9525">
              <a:solidFill>
                <a:srgbClr val="BFBFBF"/>
              </a:solidFill>
              <a:prstDash val="solid"/>
            </a:ln>
            <a:effectLst>
              <a:outerShdw blurRad="40005" dist="20320" dir="5400000" algn="tl" rotWithShape="0">
                <a:prstClr val="black">
                  <a:alpha val="38000"/>
                </a:prstClr>
              </a:outerShdw>
            </a:effectLst>
          </c:spPr>
          <c:invertIfNegative val="0"/>
          <c:dPt>
            <c:idx val="0"/>
            <c:invertIfNegative val="0"/>
            <c:bubble3D val="0"/>
            <c:spPr>
              <a:solidFill>
                <a:srgbClr val="BFBFBF"/>
              </a:solidFill>
              <a:ln w="9525">
                <a:solidFill>
                  <a:srgbClr val="BFBFBF"/>
                </a:solidFill>
              </a:ln>
              <a:effectLst>
                <a:outerShdw blurRad="40005" dist="20320" dir="5400000" algn="tl" rotWithShape="0">
                  <a:prstClr val="black">
                    <a:alpha val="38000"/>
                  </a:prstClr>
                </a:outerShdw>
              </a:effectLst>
            </c:spPr>
          </c:dPt>
          <c:dPt>
            <c:idx val="1"/>
            <c:invertIfNegative val="0"/>
            <c:bubble3D val="0"/>
          </c:dPt>
          <c:dPt>
            <c:idx val="2"/>
            <c:invertIfNegative val="0"/>
            <c:bubble3D val="0"/>
            <c:spPr>
              <a:solidFill>
                <a:srgbClr val="BFBFBF"/>
              </a:solidFill>
              <a:ln w="9525">
                <a:solidFill>
                  <a:srgbClr val="BFBFBF"/>
                </a:solidFill>
              </a:ln>
              <a:effectLst>
                <a:outerShdw blurRad="40005" dist="20320" dir="5400000" algn="tl" rotWithShape="0">
                  <a:prstClr val="black">
                    <a:alpha val="38000"/>
                  </a:prstClr>
                </a:outerShdw>
              </a:effectLst>
            </c:spPr>
          </c:dPt>
          <c:dPt>
            <c:idx val="3"/>
            <c:invertIfNegative val="0"/>
            <c:bubble3D val="0"/>
          </c:dPt>
          <c:dPt>
            <c:idx val="4"/>
            <c:invertIfNegative val="0"/>
            <c:bubble3D val="0"/>
            <c:spPr>
              <a:solidFill>
                <a:srgbClr val="BFBFBF"/>
              </a:solidFill>
              <a:ln w="9525">
                <a:solidFill>
                  <a:srgbClr val="BFBFBF"/>
                </a:solidFill>
              </a:ln>
              <a:effectLst>
                <a:outerShdw blurRad="40005" dist="20320" dir="5400000" algn="tl" rotWithShape="0">
                  <a:prstClr val="black">
                    <a:alpha val="38000"/>
                  </a:prstClr>
                </a:outerShdw>
              </a:effectLst>
            </c:spPr>
          </c:dPt>
          <c:dPt>
            <c:idx val="5"/>
            <c:invertIfNegative val="0"/>
            <c:bubble3D val="0"/>
          </c:dPt>
          <c:dPt>
            <c:idx val="6"/>
            <c:invertIfNegative val="0"/>
            <c:bubble3D val="0"/>
          </c:dPt>
          <c:dLbls>
            <c:spPr>
              <a:noFill/>
              <a:ln>
                <a:noFill/>
              </a:ln>
              <a:effectLst/>
            </c:spPr>
            <c:txPr>
              <a:bodyPr/>
              <a:lstStyle/>
              <a:p>
                <a:pPr>
                  <a:defRPr sz="900" b="1">
                    <a:latin typeface="Arial" pitchFamily="34" charset="0"/>
                    <a:cs typeface="Arial" pitchFamily="34" charset="0"/>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Sheet1!$B$1:$H$1</c:f>
              <c:strCache>
                <c:ptCount val="7"/>
                <c:pt idx="0">
                  <c:v>A00</c:v>
                </c:pt>
                <c:pt idx="1">
                  <c:v>A0</c:v>
                </c:pt>
                <c:pt idx="2">
                  <c:v>A</c:v>
                </c:pt>
                <c:pt idx="3">
                  <c:v>B</c:v>
                </c:pt>
                <c:pt idx="4">
                  <c:v>C</c:v>
                </c:pt>
                <c:pt idx="5">
                  <c:v>MPV</c:v>
                </c:pt>
                <c:pt idx="6">
                  <c:v>SUV</c:v>
                </c:pt>
              </c:strCache>
            </c:strRef>
          </c:cat>
          <c:val>
            <c:numRef>
              <c:f>Sheet1!$B$2:$H$2</c:f>
              <c:numCache>
                <c:formatCode>0.0%</c:formatCode>
                <c:ptCount val="7"/>
                <c:pt idx="0">
                  <c:v>-9.1999999999999998E-2</c:v>
                </c:pt>
                <c:pt idx="1">
                  <c:v>-0.32200000000000001</c:v>
                </c:pt>
                <c:pt idx="2">
                  <c:v>-5.6000000000000001E-2</c:v>
                </c:pt>
                <c:pt idx="3">
                  <c:v>-0.10199999999999999</c:v>
                </c:pt>
                <c:pt idx="4">
                  <c:v>-0.156</c:v>
                </c:pt>
                <c:pt idx="5">
                  <c:v>0.30499999999999999</c:v>
                </c:pt>
                <c:pt idx="6">
                  <c:v>-0.17599999999999999</c:v>
                </c:pt>
              </c:numCache>
            </c:numRef>
          </c:val>
        </c:ser>
        <c:dLbls>
          <c:showLegendKey val="0"/>
          <c:showVal val="1"/>
          <c:showCatName val="0"/>
          <c:showSerName val="0"/>
          <c:showPercent val="0"/>
          <c:showBubbleSize val="0"/>
        </c:dLbls>
        <c:gapWidth val="150"/>
        <c:axId val="802182608"/>
        <c:axId val="802179864"/>
      </c:barChart>
      <c:catAx>
        <c:axId val="802182608"/>
        <c:scaling>
          <c:orientation val="minMax"/>
        </c:scaling>
        <c:delete val="0"/>
        <c:axPos val="b"/>
        <c:numFmt formatCode="General" sourceLinked="1"/>
        <c:majorTickMark val="none"/>
        <c:minorTickMark val="none"/>
        <c:tickLblPos val="low"/>
        <c:spPr>
          <a:ln w="25319">
            <a:solidFill>
              <a:schemeClr val="bg1">
                <a:lumMod val="65000"/>
              </a:schemeClr>
            </a:solidFill>
            <a:prstDash val="solid"/>
          </a:ln>
        </c:spPr>
        <c:txPr>
          <a:bodyPr rot="0" vert="horz"/>
          <a:lstStyle/>
          <a:p>
            <a:pPr>
              <a:defRPr sz="1197" b="1" i="0" u="none" strike="noStrike" baseline="0">
                <a:solidFill>
                  <a:schemeClr val="tx1"/>
                </a:solidFill>
                <a:latin typeface="+mn-lt"/>
                <a:ea typeface="Arial"/>
                <a:cs typeface="Arial"/>
              </a:defRPr>
            </a:pPr>
            <a:endParaRPr lang="zh-CN"/>
          </a:p>
        </c:txPr>
        <c:crossAx val="802179864"/>
        <c:crosses val="autoZero"/>
        <c:auto val="0"/>
        <c:lblAlgn val="ctr"/>
        <c:lblOffset val="200"/>
        <c:tickLblSkip val="1"/>
        <c:tickMarkSkip val="1"/>
        <c:noMultiLvlLbl val="0"/>
      </c:catAx>
      <c:valAx>
        <c:axId val="802179864"/>
        <c:scaling>
          <c:orientation val="minMax"/>
          <c:max val="0.41000000000000031"/>
          <c:min val="-0.51"/>
        </c:scaling>
        <c:delete val="1"/>
        <c:axPos val="l"/>
        <c:numFmt formatCode="0.0%" sourceLinked="1"/>
        <c:majorTickMark val="out"/>
        <c:minorTickMark val="none"/>
        <c:tickLblPos val="none"/>
        <c:crossAx val="802182608"/>
        <c:crosses val="autoZero"/>
        <c:crossBetween val="between"/>
        <c:majorUnit val="0.1"/>
      </c:valAx>
    </c:plotArea>
    <c:plotVisOnly val="1"/>
    <c:dispBlanksAs val="gap"/>
    <c:showDLblsOverMax val="0"/>
  </c:chart>
  <c:spPr>
    <a:noFill/>
    <a:ln>
      <a:noFill/>
    </a:ln>
  </c:spPr>
  <c:txPr>
    <a:bodyPr/>
    <a:lstStyle/>
    <a:p>
      <a:pPr>
        <a:defRPr sz="997" b="1" i="0" u="none" strike="noStrike" baseline="0">
          <a:solidFill>
            <a:schemeClr val="tx1"/>
          </a:solidFill>
          <a:latin typeface="宋体"/>
          <a:ea typeface="宋体"/>
          <a:cs typeface="宋体"/>
        </a:defRPr>
      </a:pPr>
      <a:endParaRPr lang="zh-CN"/>
    </a:p>
  </c:txPr>
  <c:externalData r:id="rId1">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4.4445039404793892E-2"/>
          <c:y val="7.695727607517823E-2"/>
          <c:w val="0.95192588502086095"/>
          <c:h val="0.79510139995203077"/>
        </c:manualLayout>
      </c:layout>
      <c:lineChart>
        <c:grouping val="standard"/>
        <c:varyColors val="0"/>
        <c:ser>
          <c:idx val="0"/>
          <c:order val="0"/>
          <c:tx>
            <c:strRef>
              <c:f>Sheet1!$A$2</c:f>
              <c:strCache>
                <c:ptCount val="1"/>
                <c:pt idx="0">
                  <c:v>Y2011</c:v>
                </c:pt>
              </c:strCache>
            </c:strRef>
          </c:tx>
          <c:spPr>
            <a:ln w="31783">
              <a:solidFill>
                <a:srgbClr val="BFBFBF"/>
              </a:solidFill>
              <a:prstDash val="solid"/>
            </a:ln>
            <a:effectLst/>
          </c:spPr>
          <c:marker>
            <c:symbol val="circle"/>
            <c:size val="10"/>
            <c:spPr>
              <a:solidFill>
                <a:schemeClr val="bg1"/>
              </a:solidFill>
              <a:ln>
                <a:solidFill>
                  <a:schemeClr val="bg1">
                    <a:lumMod val="50000"/>
                  </a:schemeClr>
                </a:solidFill>
                <a:prstDash val="solid"/>
              </a:ln>
              <a:effectLst/>
            </c:spPr>
          </c:marker>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Sheet1!$B$2:$Z$2</c:f>
            </c:numRef>
          </c:val>
          <c:smooth val="0"/>
        </c:ser>
        <c:ser>
          <c:idx val="1"/>
          <c:order val="1"/>
          <c:tx>
            <c:strRef>
              <c:f>Sheet1!$A$3</c:f>
              <c:strCache>
                <c:ptCount val="1"/>
                <c:pt idx="0">
                  <c:v>Y2013</c:v>
                </c:pt>
              </c:strCache>
            </c:strRef>
          </c:tx>
          <c:spPr>
            <a:ln w="31783" cmpd="sng">
              <a:solidFill>
                <a:srgbClr val="BFBFBF"/>
              </a:solidFill>
            </a:ln>
            <a:effectLst/>
          </c:spPr>
          <c:marker>
            <c:symbol val="circle"/>
            <c:size val="9"/>
            <c:spPr>
              <a:solidFill>
                <a:schemeClr val="bg1"/>
              </a:solidFill>
              <a:ln w="9525">
                <a:solidFill>
                  <a:srgbClr val="BFBFBF"/>
                </a:solidFill>
              </a:ln>
              <a:effectLst/>
            </c:spPr>
          </c:marker>
          <c:dPt>
            <c:idx val="0"/>
            <c:marker>
              <c:symbol val="circle"/>
              <c:size val="10"/>
            </c:marker>
            <c:bubble3D val="0"/>
          </c:dPt>
          <c:dPt>
            <c:idx val="1"/>
            <c:marker>
              <c:symbol val="circle"/>
              <c:size val="7"/>
            </c:marker>
            <c:bubble3D val="0"/>
          </c:dPt>
          <c:dPt>
            <c:idx val="2"/>
            <c:marker>
              <c:symbol val="circle"/>
              <c:size val="10"/>
            </c:marker>
            <c:bubble3D val="0"/>
          </c:dPt>
          <c:dPt>
            <c:idx val="3"/>
            <c:marker>
              <c:symbol val="circle"/>
              <c:size val="7"/>
            </c:marker>
            <c:bubble3D val="0"/>
          </c:dPt>
          <c:dPt>
            <c:idx val="4"/>
            <c:marker>
              <c:symbol val="circle"/>
              <c:size val="10"/>
            </c:marker>
            <c:bubble3D val="0"/>
          </c:dPt>
          <c:dPt>
            <c:idx val="5"/>
            <c:marker>
              <c:symbol val="circle"/>
              <c:size val="7"/>
            </c:marker>
            <c:bubble3D val="0"/>
          </c:dPt>
          <c:dPt>
            <c:idx val="6"/>
            <c:marker>
              <c:symbol val="circle"/>
              <c:size val="10"/>
            </c:marker>
            <c:bubble3D val="0"/>
          </c:dPt>
          <c:dPt>
            <c:idx val="7"/>
            <c:marker>
              <c:symbol val="circle"/>
              <c:size val="7"/>
            </c:marker>
            <c:bubble3D val="0"/>
          </c:dPt>
          <c:dPt>
            <c:idx val="8"/>
            <c:marker>
              <c:symbol val="circle"/>
              <c:size val="10"/>
            </c:marker>
            <c:bubble3D val="0"/>
          </c:dPt>
          <c:dPt>
            <c:idx val="9"/>
            <c:marker>
              <c:symbol val="circle"/>
              <c:size val="7"/>
            </c:marker>
            <c:bubble3D val="0"/>
          </c:dPt>
          <c:dPt>
            <c:idx val="10"/>
            <c:marker>
              <c:symbol val="circle"/>
              <c:size val="10"/>
            </c:marker>
            <c:bubble3D val="0"/>
          </c:dPt>
          <c:dPt>
            <c:idx val="11"/>
            <c:marker>
              <c:symbol val="circle"/>
              <c:size val="7"/>
            </c:marker>
            <c:bubble3D val="0"/>
          </c:dPt>
          <c:dPt>
            <c:idx val="12"/>
            <c:marker>
              <c:symbol val="circle"/>
              <c:size val="10"/>
            </c:marker>
            <c:bubble3D val="0"/>
          </c:dPt>
          <c:dPt>
            <c:idx val="13"/>
            <c:marker>
              <c:symbol val="circle"/>
              <c:size val="7"/>
            </c:marker>
            <c:bubble3D val="0"/>
          </c:dPt>
          <c:dPt>
            <c:idx val="14"/>
            <c:marker>
              <c:symbol val="circle"/>
              <c:size val="10"/>
            </c:marker>
            <c:bubble3D val="0"/>
          </c:dPt>
          <c:dPt>
            <c:idx val="15"/>
            <c:marker>
              <c:symbol val="circle"/>
              <c:size val="7"/>
            </c:marker>
            <c:bubble3D val="0"/>
          </c:dPt>
          <c:dPt>
            <c:idx val="16"/>
            <c:marker>
              <c:symbol val="circle"/>
              <c:size val="10"/>
            </c:marker>
            <c:bubble3D val="0"/>
          </c:dPt>
          <c:dPt>
            <c:idx val="17"/>
            <c:marker>
              <c:symbol val="circle"/>
              <c:size val="7"/>
            </c:marker>
            <c:bubble3D val="0"/>
          </c:dPt>
          <c:dPt>
            <c:idx val="18"/>
            <c:marker>
              <c:symbol val="circle"/>
              <c:size val="10"/>
            </c:marker>
            <c:bubble3D val="0"/>
          </c:dPt>
          <c:dPt>
            <c:idx val="19"/>
            <c:marker>
              <c:symbol val="circle"/>
              <c:size val="7"/>
            </c:marker>
            <c:bubble3D val="0"/>
          </c:dPt>
          <c:dPt>
            <c:idx val="20"/>
            <c:marker>
              <c:symbol val="circle"/>
              <c:size val="10"/>
            </c:marker>
            <c:bubble3D val="0"/>
          </c:dPt>
          <c:dPt>
            <c:idx val="21"/>
            <c:marker>
              <c:symbol val="circle"/>
              <c:size val="7"/>
            </c:marker>
            <c:bubble3D val="0"/>
          </c:dPt>
          <c:dPt>
            <c:idx val="22"/>
            <c:marker>
              <c:symbol val="circle"/>
              <c:size val="10"/>
            </c:marker>
            <c:bubble3D val="0"/>
          </c:dPt>
          <c:dPt>
            <c:idx val="23"/>
            <c:marker>
              <c:symbol val="circle"/>
              <c:size val="7"/>
            </c:marker>
            <c:bubble3D val="0"/>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Sheet1!$B$3:$Z$3</c:f>
            </c:numRef>
          </c:val>
          <c:smooth val="0"/>
        </c:ser>
        <c:ser>
          <c:idx val="2"/>
          <c:order val="2"/>
          <c:tx>
            <c:strRef>
              <c:f>Sheet1!$A$4</c:f>
              <c:strCache>
                <c:ptCount val="1"/>
                <c:pt idx="0">
                  <c:v>Y2014</c:v>
                </c:pt>
              </c:strCache>
            </c:strRef>
          </c:tx>
          <c:spPr>
            <a:ln w="19050">
              <a:solidFill>
                <a:srgbClr val="BFBFBF"/>
              </a:solidFill>
            </a:ln>
          </c:spPr>
          <c:marker>
            <c:symbol val="circle"/>
            <c:size val="10"/>
            <c:spPr>
              <a:solidFill>
                <a:schemeClr val="bg1"/>
              </a:solidFill>
              <a:ln w="19050">
                <a:solidFill>
                  <a:srgbClr val="BFBFBF"/>
                </a:solidFill>
              </a:ln>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Pt>
            <c:idx val="11"/>
            <c:marker>
              <c:symbol val="circle"/>
              <c:size val="7"/>
            </c:marker>
            <c:bubble3D val="0"/>
          </c:dPt>
          <c:dPt>
            <c:idx val="13"/>
            <c:marker>
              <c:symbol val="circle"/>
              <c:size val="7"/>
            </c:marker>
            <c:bubble3D val="0"/>
          </c:dPt>
          <c:dPt>
            <c:idx val="15"/>
            <c:marker>
              <c:symbol val="circle"/>
              <c:size val="7"/>
            </c:marker>
            <c:bubble3D val="0"/>
          </c:dPt>
          <c:dPt>
            <c:idx val="17"/>
            <c:marker>
              <c:symbol val="circle"/>
              <c:size val="7"/>
            </c:marker>
            <c:bubble3D val="0"/>
          </c:dPt>
          <c:dPt>
            <c:idx val="19"/>
            <c:marker>
              <c:symbol val="circle"/>
              <c:size val="7"/>
            </c:marker>
            <c:bubble3D val="0"/>
          </c:dPt>
          <c:dPt>
            <c:idx val="21"/>
            <c:marker>
              <c:symbol val="circle"/>
              <c:size val="7"/>
            </c:marker>
            <c:bubble3D val="0"/>
          </c:dPt>
          <c:dPt>
            <c:idx val="23"/>
            <c:marker>
              <c:symbol val="circle"/>
              <c:size val="7"/>
            </c:marker>
            <c:bubble3D val="0"/>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Sheet1!$B$4:$Z$4</c:f>
              <c:numCache>
                <c:formatCode>0.00_ </c:formatCode>
                <c:ptCount val="25"/>
                <c:pt idx="0">
                  <c:v>0</c:v>
                </c:pt>
                <c:pt idx="1">
                  <c:v>-1.9773696171168531</c:v>
                </c:pt>
                <c:pt idx="2">
                  <c:v>-3.1335534352469718</c:v>
                </c:pt>
                <c:pt idx="3">
                  <c:v>-4.042320247745101</c:v>
                </c:pt>
                <c:pt idx="4">
                  <c:v>-3.9632149784111226</c:v>
                </c:pt>
                <c:pt idx="5">
                  <c:v>-4.6672768203963262</c:v>
                </c:pt>
                <c:pt idx="6">
                  <c:v>-4.6701816227024739</c:v>
                </c:pt>
                <c:pt idx="7">
                  <c:v>-3.2272225101355856</c:v>
                </c:pt>
                <c:pt idx="8">
                  <c:v>-3.3606013314226968</c:v>
                </c:pt>
                <c:pt idx="9">
                  <c:v>-5.1521079923106612</c:v>
                </c:pt>
                <c:pt idx="10">
                  <c:v>-5.2008559597396697</c:v>
                </c:pt>
                <c:pt idx="11">
                  <c:v>-4.6870503685127352</c:v>
                </c:pt>
                <c:pt idx="12">
                  <c:v>-5.1519628947926162</c:v>
                </c:pt>
                <c:pt idx="13">
                  <c:v>-4.0484037695195489</c:v>
                </c:pt>
                <c:pt idx="14">
                  <c:v>-2.9367757808859252</c:v>
                </c:pt>
                <c:pt idx="15">
                  <c:v>-6.0897955822301286</c:v>
                </c:pt>
                <c:pt idx="16">
                  <c:v>-3.6418765139728193</c:v>
                </c:pt>
                <c:pt idx="17">
                  <c:v>-5.2058605603320203</c:v>
                </c:pt>
                <c:pt idx="18">
                  <c:v>-6.0294503620203947</c:v>
                </c:pt>
                <c:pt idx="19">
                  <c:v>-5.0273485964839821</c:v>
                </c:pt>
                <c:pt idx="20">
                  <c:v>-5.301919698154089</c:v>
                </c:pt>
                <c:pt idx="21">
                  <c:v>-6.7888634561704242</c:v>
                </c:pt>
                <c:pt idx="22">
                  <c:v>-8.3456304640623706</c:v>
                </c:pt>
                <c:pt idx="23">
                  <c:v>-10.795394184023854</c:v>
                </c:pt>
                <c:pt idx="24">
                  <c:v>-13.153925755672645</c:v>
                </c:pt>
              </c:numCache>
            </c:numRef>
          </c:val>
          <c:smooth val="0"/>
        </c:ser>
        <c:ser>
          <c:idx val="3"/>
          <c:order val="3"/>
          <c:tx>
            <c:strRef>
              <c:f>Sheet1!$A$5</c:f>
              <c:strCache>
                <c:ptCount val="1"/>
                <c:pt idx="0">
                  <c:v>Y2015</c:v>
                </c:pt>
              </c:strCache>
            </c:strRef>
          </c:tx>
          <c:spPr>
            <a:ln>
              <a:solidFill>
                <a:srgbClr val="00A4DE"/>
              </a:solidFill>
            </a:ln>
          </c:spPr>
          <c:marker>
            <c:symbol val="circle"/>
            <c:size val="10"/>
            <c:spPr>
              <a:solidFill>
                <a:schemeClr val="bg1"/>
              </a:solidFill>
              <a:ln>
                <a:solidFill>
                  <a:srgbClr val="00A4DE"/>
                </a:solidFill>
              </a:ln>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Pt>
            <c:idx val="11"/>
            <c:marker>
              <c:symbol val="circle"/>
              <c:size val="7"/>
            </c:marker>
            <c:bubble3D val="0"/>
          </c:dPt>
          <c:dPt>
            <c:idx val="13"/>
            <c:marker>
              <c:symbol val="circle"/>
              <c:size val="7"/>
            </c:marker>
            <c:bubble3D val="0"/>
          </c:dPt>
          <c:dPt>
            <c:idx val="15"/>
            <c:marker>
              <c:symbol val="circle"/>
              <c:size val="7"/>
            </c:marker>
            <c:bubble3D val="0"/>
          </c:dPt>
          <c:dPt>
            <c:idx val="17"/>
            <c:marker>
              <c:symbol val="circle"/>
              <c:size val="7"/>
            </c:marker>
            <c:bubble3D val="0"/>
          </c:dPt>
          <c:dPt>
            <c:idx val="19"/>
            <c:marker>
              <c:symbol val="circle"/>
              <c:size val="7"/>
            </c:marker>
            <c:bubble3D val="0"/>
          </c:dPt>
          <c:dPt>
            <c:idx val="21"/>
            <c:marker>
              <c:symbol val="circle"/>
              <c:size val="7"/>
            </c:marker>
            <c:bubble3D val="0"/>
          </c:dPt>
          <c:dPt>
            <c:idx val="23"/>
            <c:marker>
              <c:symbol val="circle"/>
              <c:size val="7"/>
            </c:marker>
            <c:bubble3D val="0"/>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Sheet1!$B$5:$Z$5</c:f>
              <c:numCache>
                <c:formatCode>0.00_ </c:formatCode>
                <c:ptCount val="25"/>
                <c:pt idx="0">
                  <c:v>0</c:v>
                </c:pt>
                <c:pt idx="1">
                  <c:v>-0.12590459291784706</c:v>
                </c:pt>
                <c:pt idx="2">
                  <c:v>-0.85192124599655639</c:v>
                </c:pt>
                <c:pt idx="3">
                  <c:v>0.47579240220398944</c:v>
                </c:pt>
                <c:pt idx="4">
                  <c:v>0.29029495880572576</c:v>
                </c:pt>
                <c:pt idx="5">
                  <c:v>0.63016649478102593</c:v>
                </c:pt>
                <c:pt idx="6">
                  <c:v>-0.17026001769503418</c:v>
                </c:pt>
                <c:pt idx="7">
                  <c:v>1.9474743226430613</c:v>
                </c:pt>
                <c:pt idx="8">
                  <c:v>1.6176453188215145</c:v>
                </c:pt>
                <c:pt idx="9">
                  <c:v>3.7016869416882425</c:v>
                </c:pt>
                <c:pt idx="10">
                  <c:v>3.5345280866244222</c:v>
                </c:pt>
                <c:pt idx="11">
                  <c:v>4.9203245913947091</c:v>
                </c:pt>
                <c:pt idx="12">
                  <c:v>4.7043643338324781</c:v>
                </c:pt>
                <c:pt idx="13">
                  <c:v>6.6045676205130022</c:v>
                </c:pt>
                <c:pt idx="14">
                  <c:v>6.5861883738406624</c:v>
                </c:pt>
                <c:pt idx="15">
                  <c:v>6.293918194679704</c:v>
                </c:pt>
                <c:pt idx="16">
                  <c:v>7.0084025102091774</c:v>
                </c:pt>
                <c:pt idx="17">
                  <c:v>7.1111939387690226</c:v>
                </c:pt>
                <c:pt idx="18">
                  <c:v>6.180315184144014</c:v>
                </c:pt>
                <c:pt idx="19">
                  <c:v>4.9868532097074869</c:v>
                </c:pt>
                <c:pt idx="20">
                  <c:v>3.9115472262802653</c:v>
                </c:pt>
                <c:pt idx="21">
                  <c:v>3.4130405777988315</c:v>
                </c:pt>
                <c:pt idx="22">
                  <c:v>3.6698120183316307</c:v>
                </c:pt>
                <c:pt idx="23">
                  <c:v>0.22308455136776928</c:v>
                </c:pt>
                <c:pt idx="24">
                  <c:v>1.3304749141795025</c:v>
                </c:pt>
              </c:numCache>
            </c:numRef>
          </c:val>
          <c:smooth val="0"/>
        </c:ser>
        <c:ser>
          <c:idx val="4"/>
          <c:order val="4"/>
          <c:tx>
            <c:strRef>
              <c:f>Sheet1!$A$6</c:f>
              <c:strCache>
                <c:ptCount val="1"/>
                <c:pt idx="0">
                  <c:v>Y2016</c:v>
                </c:pt>
              </c:strCache>
            </c:strRef>
          </c:tx>
          <c:spPr>
            <a:ln>
              <a:solidFill>
                <a:srgbClr val="92D050"/>
              </a:solidFill>
            </a:ln>
          </c:spPr>
          <c:marker>
            <c:symbol val="circle"/>
            <c:size val="10"/>
            <c:spPr>
              <a:solidFill>
                <a:schemeClr val="bg1"/>
              </a:solidFill>
              <a:ln>
                <a:solidFill>
                  <a:srgbClr val="92D050"/>
                </a:solidFill>
              </a:ln>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Pt>
            <c:idx val="11"/>
            <c:marker>
              <c:symbol val="circle"/>
              <c:size val="7"/>
            </c:marker>
            <c:bubble3D val="0"/>
          </c:dPt>
          <c:dPt>
            <c:idx val="13"/>
            <c:marker>
              <c:symbol val="circle"/>
              <c:size val="7"/>
            </c:marker>
            <c:bubble3D val="0"/>
          </c:dPt>
          <c:dPt>
            <c:idx val="15"/>
            <c:marker>
              <c:symbol val="circle"/>
              <c:size val="7"/>
            </c:marker>
            <c:bubble3D val="0"/>
          </c:dPt>
          <c:dPt>
            <c:idx val="17"/>
            <c:marker>
              <c:symbol val="circle"/>
              <c:size val="7"/>
            </c:marker>
            <c:bubble3D val="0"/>
          </c:dPt>
          <c:dPt>
            <c:idx val="19"/>
            <c:marker>
              <c:symbol val="circle"/>
              <c:size val="7"/>
            </c:marker>
            <c:bubble3D val="0"/>
          </c:dPt>
          <c:dPt>
            <c:idx val="21"/>
            <c:marker>
              <c:symbol val="circle"/>
              <c:size val="7"/>
            </c:marker>
            <c:bubble3D val="0"/>
          </c:dPt>
          <c:dPt>
            <c:idx val="23"/>
            <c:marker>
              <c:symbol val="circle"/>
              <c:size val="7"/>
            </c:marker>
            <c:bubble3D val="0"/>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Sheet1!$B$6:$Z$6</c:f>
              <c:numCache>
                <c:formatCode>0.00_ </c:formatCode>
                <c:ptCount val="25"/>
                <c:pt idx="0">
                  <c:v>0</c:v>
                </c:pt>
                <c:pt idx="1">
                  <c:v>-3.4492130587885139</c:v>
                </c:pt>
                <c:pt idx="2">
                  <c:v>-2.3515685919522578</c:v>
                </c:pt>
                <c:pt idx="3">
                  <c:v>-11.840067842210145</c:v>
                </c:pt>
                <c:pt idx="4">
                  <c:v>-9.0056726114330026</c:v>
                </c:pt>
                <c:pt idx="5">
                  <c:v>-9.6465305911436428</c:v>
                </c:pt>
                <c:pt idx="6">
                  <c:v>-9.6609534438610538</c:v>
                </c:pt>
                <c:pt idx="7">
                  <c:v>-11.101091950675702</c:v>
                </c:pt>
                <c:pt idx="8">
                  <c:v>-11.184051330786993</c:v>
                </c:pt>
                <c:pt idx="9">
                  <c:v>-9.1362542061544936</c:v>
                </c:pt>
                <c:pt idx="10">
                  <c:v>-9.1467416907880619</c:v>
                </c:pt>
                <c:pt idx="11">
                  <c:v>-9.9949176302381755</c:v>
                </c:pt>
                <c:pt idx="12">
                  <c:v>-10.036045738086774</c:v>
                </c:pt>
                <c:pt idx="13">
                  <c:v>-11.07</c:v>
                </c:pt>
                <c:pt idx="14">
                  <c:v>-11.074234219686874</c:v>
                </c:pt>
                <c:pt idx="15">
                  <c:v>-12.224796401313466</c:v>
                </c:pt>
                <c:pt idx="16">
                  <c:v>-13.837896938262828</c:v>
                </c:pt>
                <c:pt idx="17">
                  <c:v>-14.502836645996187</c:v>
                </c:pt>
                <c:pt idx="18">
                  <c:v>-16.732439581925597</c:v>
                </c:pt>
                <c:pt idx="19">
                  <c:v>-15.894830593323761</c:v>
                </c:pt>
                <c:pt idx="20">
                  <c:v>-15.612133827764939</c:v>
                </c:pt>
                <c:pt idx="21">
                  <c:v>-15.057640465184551</c:v>
                </c:pt>
                <c:pt idx="22">
                  <c:v>-17.226246143532475</c:v>
                </c:pt>
                <c:pt idx="23">
                  <c:v>-16.932773338810215</c:v>
                </c:pt>
                <c:pt idx="24">
                  <c:v>-17.031620965660487</c:v>
                </c:pt>
              </c:numCache>
            </c:numRef>
          </c:val>
          <c:smooth val="0"/>
        </c:ser>
        <c:ser>
          <c:idx val="5"/>
          <c:order val="5"/>
          <c:tx>
            <c:strRef>
              <c:f>Sheet1!$A$7</c:f>
              <c:strCache>
                <c:ptCount val="1"/>
                <c:pt idx="0">
                  <c:v>Y2017</c:v>
                </c:pt>
              </c:strCache>
            </c:strRef>
          </c:tx>
          <c:spPr>
            <a:ln w="31750">
              <a:solidFill>
                <a:srgbClr val="FF9933"/>
              </a:solidFill>
            </a:ln>
          </c:spPr>
          <c:marker>
            <c:symbol val="circle"/>
            <c:size val="10"/>
            <c:spPr>
              <a:solidFill>
                <a:schemeClr val="bg1"/>
              </a:solidFill>
              <a:ln>
                <a:solidFill>
                  <a:srgbClr val="FF9933"/>
                </a:solidFill>
              </a:ln>
            </c:spPr>
          </c:marker>
          <c:dPt>
            <c:idx val="1"/>
            <c:marker>
              <c:symbol val="circle"/>
              <c:size val="7"/>
            </c:marker>
            <c:bubble3D val="0"/>
          </c:dPt>
          <c:dPt>
            <c:idx val="3"/>
            <c:marker>
              <c:symbol val="circle"/>
              <c:size val="7"/>
            </c:marker>
            <c:bubble3D val="0"/>
          </c:dPt>
          <c:dPt>
            <c:idx val="5"/>
            <c:marker>
              <c:symbol val="circle"/>
              <c:size val="7"/>
            </c:marker>
            <c:bubble3D val="0"/>
          </c:dPt>
          <c:dLbls>
            <c:dLbl>
              <c:idx val="1"/>
              <c:delete val="1"/>
              <c:extLst>
                <c:ext xmlns:c15="http://schemas.microsoft.com/office/drawing/2012/chart" uri="{CE6537A1-D6FC-4f65-9D91-7224C49458BB}"/>
              </c:extLst>
            </c:dLbl>
            <c:dLbl>
              <c:idx val="3"/>
              <c:delete val="1"/>
              <c:extLst>
                <c:ext xmlns:c15="http://schemas.microsoft.com/office/drawing/2012/chart" uri="{CE6537A1-D6FC-4f65-9D91-7224C49458BB}"/>
              </c:extLst>
            </c:dLbl>
            <c:dLbl>
              <c:idx val="4"/>
              <c:layout>
                <c:manualLayout>
                  <c:x val="-3.1968220443151799E-2"/>
                  <c:y val="-0.10621477083537957"/>
                </c:manualLayout>
              </c:layout>
              <c:dLblPos val="r"/>
              <c:showLegendKey val="0"/>
              <c:showVal val="1"/>
              <c:showCatName val="0"/>
              <c:showSerName val="0"/>
              <c:showPercent val="0"/>
              <c:showBubbleSize val="0"/>
              <c:extLst>
                <c:ext xmlns:c15="http://schemas.microsoft.com/office/drawing/2012/chart" uri="{CE6537A1-D6FC-4f65-9D91-7224C49458BB}">
                  <c15:layout/>
                </c:ext>
              </c:extLst>
            </c:dLbl>
            <c:dLbl>
              <c:idx val="5"/>
              <c:delete val="1"/>
              <c:extLst>
                <c:ext xmlns:c15="http://schemas.microsoft.com/office/drawing/2012/chart" uri="{CE6537A1-D6FC-4f65-9D91-7224C49458BB}"/>
              </c:extLst>
            </c:dLbl>
            <c:dLbl>
              <c:idx val="6"/>
              <c:layout>
                <c:manualLayout>
                  <c:x val="-3.5145975954399458E-2"/>
                  <c:y val="-0.1018070581016363"/>
                </c:manualLayout>
              </c:layout>
              <c:dLblPos val="r"/>
              <c:showLegendKey val="0"/>
              <c:showVal val="1"/>
              <c:showCatName val="0"/>
              <c:showSerName val="0"/>
              <c:showPercent val="0"/>
              <c:showBubbleSize val="0"/>
              <c:extLst>
                <c:ext xmlns:c15="http://schemas.microsoft.com/office/drawing/2012/chart" uri="{CE6537A1-D6FC-4f65-9D91-7224C49458BB}">
                  <c15:layout/>
                </c:ext>
              </c:extLst>
            </c:dLbl>
            <c:spPr>
              <a:noFill/>
              <a:ln>
                <a:noFill/>
              </a:ln>
              <a:effectLst/>
            </c:spPr>
            <c:dLblPos val="t"/>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Sheet1!$B$7:$Z$7</c:f>
              <c:numCache>
                <c:formatCode>0.00_ </c:formatCode>
                <c:ptCount val="25"/>
                <c:pt idx="0">
                  <c:v>0</c:v>
                </c:pt>
                <c:pt idx="1">
                  <c:v>0.4</c:v>
                </c:pt>
                <c:pt idx="2">
                  <c:v>0.81</c:v>
                </c:pt>
                <c:pt idx="3">
                  <c:v>-0.63</c:v>
                </c:pt>
                <c:pt idx="4">
                  <c:v>-7.9</c:v>
                </c:pt>
                <c:pt idx="5">
                  <c:v>-2.2999999999999998</c:v>
                </c:pt>
                <c:pt idx="6">
                  <c:v>-2.5299999999999998</c:v>
                </c:pt>
              </c:numCache>
            </c:numRef>
          </c:val>
          <c:smooth val="0"/>
        </c:ser>
        <c:dLbls>
          <c:showLegendKey val="0"/>
          <c:showVal val="0"/>
          <c:showCatName val="0"/>
          <c:showSerName val="0"/>
          <c:showPercent val="0"/>
          <c:showBubbleSize val="0"/>
        </c:dLbls>
        <c:marker val="1"/>
        <c:smooth val="0"/>
        <c:axId val="802183000"/>
        <c:axId val="802178688"/>
      </c:lineChart>
      <c:catAx>
        <c:axId val="802183000"/>
        <c:scaling>
          <c:orientation val="minMax"/>
        </c:scaling>
        <c:delete val="0"/>
        <c:axPos val="b"/>
        <c:majorGridlines>
          <c:spPr>
            <a:ln>
              <a:solidFill>
                <a:schemeClr val="bg1">
                  <a:lumMod val="95000"/>
                </a:schemeClr>
              </a:solidFill>
            </a:ln>
          </c:spPr>
        </c:majorGridlines>
        <c:numFmt formatCode="@" sourceLinked="0"/>
        <c:majorTickMark val="none"/>
        <c:minorTickMark val="none"/>
        <c:tickLblPos val="low"/>
        <c:spPr>
          <a:ln w="12700">
            <a:solidFill>
              <a:schemeClr val="bg1">
                <a:lumMod val="75000"/>
              </a:schemeClr>
            </a:solidFill>
            <a:prstDash val="solid"/>
          </a:ln>
        </c:spPr>
        <c:txPr>
          <a:bodyPr rot="0" vert="horz"/>
          <a:lstStyle/>
          <a:p>
            <a:pPr>
              <a:defRPr b="0"/>
            </a:pPr>
            <a:endParaRPr lang="zh-CN"/>
          </a:p>
        </c:txPr>
        <c:crossAx val="802178688"/>
        <c:crosses val="autoZero"/>
        <c:auto val="1"/>
        <c:lblAlgn val="ctr"/>
        <c:lblOffset val="100"/>
        <c:tickLblSkip val="1"/>
        <c:tickMarkSkip val="1"/>
        <c:noMultiLvlLbl val="0"/>
      </c:catAx>
      <c:valAx>
        <c:axId val="802178688"/>
        <c:scaling>
          <c:orientation val="minMax"/>
          <c:max val="15"/>
          <c:min val="-25"/>
        </c:scaling>
        <c:delete val="0"/>
        <c:axPos val="l"/>
        <c:majorGridlines>
          <c:spPr>
            <a:ln w="13102">
              <a:solidFill>
                <a:schemeClr val="bg1">
                  <a:lumMod val="95000"/>
                </a:schemeClr>
              </a:solidFill>
              <a:prstDash val="solid"/>
            </a:ln>
          </c:spPr>
        </c:majorGridlines>
        <c:numFmt formatCode="0.0_ " sourceLinked="0"/>
        <c:majorTickMark val="none"/>
        <c:minorTickMark val="none"/>
        <c:tickLblPos val="low"/>
        <c:spPr>
          <a:noFill/>
          <a:ln w="39304">
            <a:noFill/>
            <a:prstDash val="solid"/>
          </a:ln>
        </c:spPr>
        <c:txPr>
          <a:bodyPr rot="0" vert="horz"/>
          <a:lstStyle/>
          <a:p>
            <a:pPr>
              <a:defRPr/>
            </a:pPr>
            <a:endParaRPr lang="zh-CN"/>
          </a:p>
        </c:txPr>
        <c:crossAx val="802183000"/>
        <c:crosses val="autoZero"/>
        <c:crossBetween val="between"/>
        <c:majorUnit val="5"/>
      </c:valAx>
      <c:spPr>
        <a:noFill/>
        <a:ln w="25400">
          <a:noFill/>
        </a:ln>
      </c:spPr>
    </c:plotArea>
    <c:legend>
      <c:legendPos val="t"/>
      <c:layout>
        <c:manualLayout>
          <c:xMode val="edge"/>
          <c:yMode val="edge"/>
          <c:x val="4.3489836124149153E-2"/>
          <c:y val="7.9338829207378933E-2"/>
          <c:w val="0.35948071471474702"/>
          <c:h val="6.5435098512379594E-2"/>
        </c:manualLayout>
      </c:layout>
      <c:overlay val="0"/>
    </c:legend>
    <c:plotVisOnly val="1"/>
    <c:dispBlanksAs val="gap"/>
    <c:showDLblsOverMax val="0"/>
  </c:chart>
  <c:spPr>
    <a:noFill/>
    <a:ln>
      <a:solidFill>
        <a:schemeClr val="bg1"/>
      </a:solidFill>
    </a:ln>
  </c:spPr>
  <c:txPr>
    <a:bodyPr/>
    <a:lstStyle/>
    <a:p>
      <a:pPr>
        <a:defRPr sz="800" b="1" i="0" u="none" strike="noStrike" baseline="0">
          <a:solidFill>
            <a:schemeClr val="tx1"/>
          </a:solidFill>
          <a:latin typeface="+mn-lt"/>
          <a:ea typeface="华文细黑" pitchFamily="2" charset="-122"/>
          <a:cs typeface="宋体"/>
        </a:defRPr>
      </a:pPr>
      <a:endParaRPr lang="zh-CN"/>
    </a:p>
  </c:txPr>
  <c:externalData r:id="rId1">
    <c:autoUpdate val="0"/>
  </c:externalData>
  <c:userShapes r:id="rId2"/>
</c:chartSpace>
</file>

<file path=ppt/charts/chart7.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4.6007942221965789E-2"/>
          <c:y val="7.2735614886552544E-2"/>
          <c:w val="0.95110064746920064"/>
          <c:h val="0.79932316971011197"/>
        </c:manualLayout>
      </c:layout>
      <c:lineChart>
        <c:grouping val="standard"/>
        <c:varyColors val="0"/>
        <c:ser>
          <c:idx val="0"/>
          <c:order val="0"/>
          <c:tx>
            <c:strRef>
              <c:f>Sheet1!$A$2</c:f>
              <c:strCache>
                <c:ptCount val="1"/>
                <c:pt idx="0">
                  <c:v>Y2011</c:v>
                </c:pt>
              </c:strCache>
            </c:strRef>
          </c:tx>
          <c:spPr>
            <a:ln w="31783">
              <a:solidFill>
                <a:srgbClr val="BFBFBF"/>
              </a:solidFill>
              <a:prstDash val="solid"/>
            </a:ln>
            <a:effectLst/>
          </c:spPr>
          <c:marker>
            <c:symbol val="circle"/>
            <c:size val="10"/>
            <c:spPr>
              <a:solidFill>
                <a:schemeClr val="bg1"/>
              </a:solidFill>
              <a:ln>
                <a:solidFill>
                  <a:srgbClr val="BFBFBF"/>
                </a:solidFill>
                <a:prstDash val="solid"/>
              </a:ln>
              <a:effectLst/>
            </c:spPr>
          </c:marker>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Sheet1!$B$2:$Z$2</c:f>
            </c:numRef>
          </c:val>
          <c:smooth val="0"/>
        </c:ser>
        <c:ser>
          <c:idx val="1"/>
          <c:order val="1"/>
          <c:tx>
            <c:strRef>
              <c:f>Sheet1!$A$3</c:f>
              <c:strCache>
                <c:ptCount val="1"/>
                <c:pt idx="0">
                  <c:v>Y2013</c:v>
                </c:pt>
              </c:strCache>
            </c:strRef>
          </c:tx>
          <c:spPr>
            <a:ln w="31783" cmpd="sng">
              <a:solidFill>
                <a:srgbClr val="BFBFBF"/>
              </a:solidFill>
            </a:ln>
            <a:effectLst/>
          </c:spPr>
          <c:marker>
            <c:symbol val="circle"/>
            <c:size val="7"/>
            <c:spPr>
              <a:solidFill>
                <a:schemeClr val="bg1"/>
              </a:solidFill>
              <a:ln>
                <a:solidFill>
                  <a:srgbClr val="BFBFBF"/>
                </a:solidFill>
              </a:ln>
              <a:effectLst/>
            </c:spPr>
          </c:marker>
          <c:dPt>
            <c:idx val="0"/>
            <c:marker>
              <c:symbol val="circle"/>
              <c:size val="10"/>
            </c:marker>
            <c:bubble3D val="0"/>
          </c:dPt>
          <c:dPt>
            <c:idx val="2"/>
            <c:marker>
              <c:symbol val="circle"/>
              <c:size val="10"/>
            </c:marker>
            <c:bubble3D val="0"/>
          </c:dPt>
          <c:dPt>
            <c:idx val="4"/>
            <c:marker>
              <c:symbol val="circle"/>
              <c:size val="10"/>
            </c:marker>
            <c:bubble3D val="0"/>
          </c:dPt>
          <c:dPt>
            <c:idx val="6"/>
            <c:marker>
              <c:symbol val="circle"/>
              <c:size val="10"/>
            </c:marker>
            <c:bubble3D val="0"/>
          </c:dPt>
          <c:dPt>
            <c:idx val="8"/>
            <c:marker>
              <c:symbol val="circle"/>
              <c:size val="10"/>
            </c:marker>
            <c:bubble3D val="0"/>
          </c:dPt>
          <c:dPt>
            <c:idx val="10"/>
            <c:marker>
              <c:symbol val="circle"/>
              <c:size val="9"/>
            </c:marker>
            <c:bubble3D val="0"/>
          </c:dPt>
          <c:dPt>
            <c:idx val="12"/>
            <c:marker>
              <c:symbol val="circle"/>
              <c:size val="10"/>
            </c:marker>
            <c:bubble3D val="0"/>
          </c:dPt>
          <c:dPt>
            <c:idx val="14"/>
            <c:marker>
              <c:symbol val="circle"/>
              <c:size val="10"/>
            </c:marker>
            <c:bubble3D val="0"/>
          </c:dPt>
          <c:dPt>
            <c:idx val="16"/>
            <c:marker>
              <c:symbol val="circle"/>
              <c:size val="10"/>
            </c:marker>
            <c:bubble3D val="0"/>
          </c:dPt>
          <c:dPt>
            <c:idx val="18"/>
            <c:marker>
              <c:symbol val="circle"/>
              <c:size val="10"/>
            </c:marker>
            <c:bubble3D val="0"/>
          </c:dPt>
          <c:dPt>
            <c:idx val="20"/>
            <c:marker>
              <c:symbol val="circle"/>
              <c:size val="10"/>
            </c:marker>
            <c:bubble3D val="0"/>
          </c:dPt>
          <c:dPt>
            <c:idx val="22"/>
            <c:marker>
              <c:symbol val="circle"/>
              <c:size val="10"/>
            </c:marker>
            <c:bubble3D val="0"/>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Sheet1!$B$3:$Z$3</c:f>
            </c:numRef>
          </c:val>
          <c:smooth val="0"/>
        </c:ser>
        <c:ser>
          <c:idx val="2"/>
          <c:order val="2"/>
          <c:tx>
            <c:strRef>
              <c:f>Sheet1!$A$4</c:f>
              <c:strCache>
                <c:ptCount val="1"/>
                <c:pt idx="0">
                  <c:v>Y2014</c:v>
                </c:pt>
              </c:strCache>
            </c:strRef>
          </c:tx>
          <c:spPr>
            <a:ln>
              <a:solidFill>
                <a:srgbClr val="BFBFBF"/>
              </a:solidFill>
            </a:ln>
          </c:spPr>
          <c:marker>
            <c:symbol val="circle"/>
            <c:size val="10"/>
            <c:spPr>
              <a:solidFill>
                <a:schemeClr val="bg1"/>
              </a:solidFill>
              <a:ln w="9525">
                <a:solidFill>
                  <a:srgbClr val="BFBFBF"/>
                </a:solidFill>
              </a:ln>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Pt>
            <c:idx val="11"/>
            <c:marker>
              <c:symbol val="circle"/>
              <c:size val="7"/>
            </c:marker>
            <c:bubble3D val="0"/>
          </c:dPt>
          <c:dPt>
            <c:idx val="13"/>
            <c:marker>
              <c:symbol val="circle"/>
              <c:size val="7"/>
            </c:marker>
            <c:bubble3D val="0"/>
          </c:dPt>
          <c:dPt>
            <c:idx val="15"/>
            <c:marker>
              <c:symbol val="circle"/>
              <c:size val="7"/>
            </c:marker>
            <c:bubble3D val="0"/>
          </c:dPt>
          <c:dPt>
            <c:idx val="17"/>
            <c:marker>
              <c:symbol val="circle"/>
              <c:size val="7"/>
            </c:marker>
            <c:bubble3D val="0"/>
          </c:dPt>
          <c:dPt>
            <c:idx val="19"/>
            <c:marker>
              <c:symbol val="circle"/>
              <c:size val="7"/>
            </c:marker>
            <c:bubble3D val="0"/>
          </c:dPt>
          <c:dPt>
            <c:idx val="21"/>
            <c:marker>
              <c:symbol val="circle"/>
              <c:size val="7"/>
            </c:marker>
            <c:bubble3D val="0"/>
          </c:dPt>
          <c:dPt>
            <c:idx val="23"/>
            <c:marker>
              <c:symbol val="circle"/>
              <c:size val="7"/>
            </c:marker>
            <c:bubble3D val="0"/>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Sheet1!$B$4:$Z$4</c:f>
              <c:numCache>
                <c:formatCode>0.00_ </c:formatCode>
                <c:ptCount val="25"/>
                <c:pt idx="0">
                  <c:v>0</c:v>
                </c:pt>
                <c:pt idx="1">
                  <c:v>-6.5586823250064041E-2</c:v>
                </c:pt>
                <c:pt idx="2">
                  <c:v>-1.5922116033466074E-2</c:v>
                </c:pt>
                <c:pt idx="3">
                  <c:v>0.31628866497732816</c:v>
                </c:pt>
                <c:pt idx="4">
                  <c:v>0.28688966081974121</c:v>
                </c:pt>
                <c:pt idx="5">
                  <c:v>0.1040304514372456</c:v>
                </c:pt>
                <c:pt idx="6">
                  <c:v>0.12095203568992535</c:v>
                </c:pt>
                <c:pt idx="7">
                  <c:v>-2.1924526940029825E-2</c:v>
                </c:pt>
                <c:pt idx="8">
                  <c:v>-0.15530334822713443</c:v>
                </c:pt>
                <c:pt idx="9">
                  <c:v>-0.14767479303958714</c:v>
                </c:pt>
                <c:pt idx="10">
                  <c:v>-0.1964227604686101</c:v>
                </c:pt>
                <c:pt idx="11">
                  <c:v>-0.12729265564952116</c:v>
                </c:pt>
                <c:pt idx="12">
                  <c:v>-0.41311241646497748</c:v>
                </c:pt>
                <c:pt idx="13">
                  <c:v>-0.16849363710213638</c:v>
                </c:pt>
                <c:pt idx="14">
                  <c:v>-0.22611569397412914</c:v>
                </c:pt>
                <c:pt idx="15">
                  <c:v>-0.33792114438698162</c:v>
                </c:pt>
                <c:pt idx="16">
                  <c:v>-0.26330119158239285</c:v>
                </c:pt>
                <c:pt idx="17">
                  <c:v>-0.62489325474499213</c:v>
                </c:pt>
                <c:pt idx="18">
                  <c:v>-1.6015760825648369</c:v>
                </c:pt>
                <c:pt idx="19">
                  <c:v>-1.3578217827693597</c:v>
                </c:pt>
                <c:pt idx="20">
                  <c:v>-1.6323928844394506</c:v>
                </c:pt>
                <c:pt idx="21">
                  <c:v>-2.1366919118755869</c:v>
                </c:pt>
                <c:pt idx="22">
                  <c:v>-2.7747791393451386</c:v>
                </c:pt>
                <c:pt idx="23">
                  <c:v>-2.3681419864954165</c:v>
                </c:pt>
                <c:pt idx="24">
                  <c:v>-2.4939395047138904</c:v>
                </c:pt>
              </c:numCache>
            </c:numRef>
          </c:val>
          <c:smooth val="0"/>
        </c:ser>
        <c:ser>
          <c:idx val="3"/>
          <c:order val="3"/>
          <c:tx>
            <c:strRef>
              <c:f>Sheet1!$A$5</c:f>
              <c:strCache>
                <c:ptCount val="1"/>
                <c:pt idx="0">
                  <c:v>Y2015</c:v>
                </c:pt>
              </c:strCache>
            </c:strRef>
          </c:tx>
          <c:spPr>
            <a:ln>
              <a:solidFill>
                <a:srgbClr val="00A4DE"/>
              </a:solidFill>
            </a:ln>
          </c:spPr>
          <c:marker>
            <c:symbol val="circle"/>
            <c:size val="10"/>
            <c:spPr>
              <a:solidFill>
                <a:schemeClr val="bg1"/>
              </a:solidFill>
              <a:ln>
                <a:solidFill>
                  <a:srgbClr val="00A4DE"/>
                </a:solidFill>
              </a:ln>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Pt>
            <c:idx val="11"/>
            <c:marker>
              <c:symbol val="circle"/>
              <c:size val="7"/>
            </c:marker>
            <c:bubble3D val="0"/>
          </c:dPt>
          <c:dPt>
            <c:idx val="13"/>
            <c:marker>
              <c:symbol val="circle"/>
              <c:size val="7"/>
            </c:marker>
            <c:bubble3D val="0"/>
          </c:dPt>
          <c:dPt>
            <c:idx val="15"/>
            <c:marker>
              <c:symbol val="circle"/>
              <c:size val="7"/>
            </c:marker>
            <c:bubble3D val="0"/>
          </c:dPt>
          <c:dPt>
            <c:idx val="17"/>
            <c:marker>
              <c:symbol val="circle"/>
              <c:size val="7"/>
            </c:marker>
            <c:bubble3D val="0"/>
          </c:dPt>
          <c:dPt>
            <c:idx val="19"/>
            <c:marker>
              <c:symbol val="circle"/>
              <c:size val="7"/>
            </c:marker>
            <c:bubble3D val="0"/>
          </c:dPt>
          <c:dPt>
            <c:idx val="21"/>
            <c:marker>
              <c:symbol val="circle"/>
              <c:size val="7"/>
            </c:marker>
            <c:bubble3D val="0"/>
          </c:dPt>
          <c:dPt>
            <c:idx val="23"/>
            <c:marker>
              <c:symbol val="circle"/>
              <c:size val="7"/>
            </c:marker>
            <c:bubble3D val="0"/>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Sheet1!$B$5:$Z$5</c:f>
              <c:numCache>
                <c:formatCode>0.00_ </c:formatCode>
                <c:ptCount val="25"/>
                <c:pt idx="0">
                  <c:v>0</c:v>
                </c:pt>
                <c:pt idx="1">
                  <c:v>1.1006200391717196</c:v>
                </c:pt>
                <c:pt idx="2">
                  <c:v>0.64179509383932154</c:v>
                </c:pt>
                <c:pt idx="3">
                  <c:v>-0.62646381344075275</c:v>
                </c:pt>
                <c:pt idx="4">
                  <c:v>-0.81196125683898857</c:v>
                </c:pt>
                <c:pt idx="5">
                  <c:v>-0.29242616389834181</c:v>
                </c:pt>
                <c:pt idx="6">
                  <c:v>-1.1020728939151161</c:v>
                </c:pt>
                <c:pt idx="7">
                  <c:v>-1.3900004838138806</c:v>
                </c:pt>
                <c:pt idx="8">
                  <c:v>-1.7198294876354185</c:v>
                </c:pt>
                <c:pt idx="9">
                  <c:v>-2.0526034776577622</c:v>
                </c:pt>
                <c:pt idx="10">
                  <c:v>-2.2197623327215843</c:v>
                </c:pt>
                <c:pt idx="11">
                  <c:v>-2.1189824967079471</c:v>
                </c:pt>
                <c:pt idx="12">
                  <c:v>-2.3349427542701653</c:v>
                </c:pt>
                <c:pt idx="13">
                  <c:v>-2.0879893800461811</c:v>
                </c:pt>
                <c:pt idx="14">
                  <c:v>-2.3140908622815113</c:v>
                </c:pt>
                <c:pt idx="15">
                  <c:v>-2.1396759166737898</c:v>
                </c:pt>
                <c:pt idx="16">
                  <c:v>-1.7784837649743805</c:v>
                </c:pt>
                <c:pt idx="17">
                  <c:v>-2.9542644985017787</c:v>
                </c:pt>
                <c:pt idx="18">
                  <c:v>-4.1375312658568575</c:v>
                </c:pt>
                <c:pt idx="19">
                  <c:v>-3.9563691774318399</c:v>
                </c:pt>
                <c:pt idx="20">
                  <c:v>-4.4185669172117246</c:v>
                </c:pt>
                <c:pt idx="21">
                  <c:v>-4.1254003982655059</c:v>
                </c:pt>
                <c:pt idx="22">
                  <c:v>-4.5442143743493713</c:v>
                </c:pt>
                <c:pt idx="23">
                  <c:v>-5.6518122499957357</c:v>
                </c:pt>
                <c:pt idx="24">
                  <c:v>-4.0174506247309809</c:v>
                </c:pt>
              </c:numCache>
            </c:numRef>
          </c:val>
          <c:smooth val="0"/>
        </c:ser>
        <c:ser>
          <c:idx val="4"/>
          <c:order val="4"/>
          <c:tx>
            <c:strRef>
              <c:f>Sheet1!$A$6</c:f>
              <c:strCache>
                <c:ptCount val="1"/>
                <c:pt idx="0">
                  <c:v>Y2016</c:v>
                </c:pt>
              </c:strCache>
            </c:strRef>
          </c:tx>
          <c:spPr>
            <a:ln>
              <a:solidFill>
                <a:srgbClr val="92D050"/>
              </a:solidFill>
            </a:ln>
          </c:spPr>
          <c:marker>
            <c:symbol val="circle"/>
            <c:size val="10"/>
            <c:spPr>
              <a:solidFill>
                <a:schemeClr val="bg1"/>
              </a:solidFill>
              <a:ln>
                <a:solidFill>
                  <a:srgbClr val="92D050"/>
                </a:solidFill>
              </a:ln>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Pt>
            <c:idx val="11"/>
            <c:marker>
              <c:symbol val="circle"/>
              <c:size val="7"/>
            </c:marker>
            <c:bubble3D val="0"/>
          </c:dPt>
          <c:dPt>
            <c:idx val="13"/>
            <c:marker>
              <c:symbol val="circle"/>
              <c:size val="7"/>
            </c:marker>
            <c:bubble3D val="0"/>
          </c:dPt>
          <c:dPt>
            <c:idx val="15"/>
            <c:marker>
              <c:symbol val="circle"/>
              <c:size val="7"/>
            </c:marker>
            <c:bubble3D val="0"/>
          </c:dPt>
          <c:dPt>
            <c:idx val="17"/>
            <c:marker>
              <c:symbol val="circle"/>
              <c:size val="7"/>
            </c:marker>
            <c:bubble3D val="0"/>
          </c:dPt>
          <c:dPt>
            <c:idx val="19"/>
            <c:marker>
              <c:symbol val="circle"/>
              <c:size val="7"/>
            </c:marker>
            <c:bubble3D val="0"/>
          </c:dPt>
          <c:dPt>
            <c:idx val="21"/>
            <c:marker>
              <c:symbol val="circle"/>
              <c:size val="7"/>
            </c:marker>
            <c:bubble3D val="0"/>
          </c:dPt>
          <c:dPt>
            <c:idx val="23"/>
            <c:marker>
              <c:symbol val="circle"/>
              <c:size val="7"/>
            </c:marker>
            <c:bubble3D val="0"/>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Sheet1!$B$6:$Z$6</c:f>
              <c:numCache>
                <c:formatCode>0.00_ </c:formatCode>
                <c:ptCount val="25"/>
                <c:pt idx="0">
                  <c:v>0</c:v>
                </c:pt>
                <c:pt idx="1">
                  <c:v>-1.0642686007734379</c:v>
                </c:pt>
                <c:pt idx="2">
                  <c:v>-0.76484161561524011</c:v>
                </c:pt>
                <c:pt idx="3">
                  <c:v>-2.0580528327400214</c:v>
                </c:pt>
                <c:pt idx="4">
                  <c:v>-1.9524213051543444</c:v>
                </c:pt>
                <c:pt idx="5">
                  <c:v>-2.6279973615943906</c:v>
                </c:pt>
                <c:pt idx="6">
                  <c:v>-2.6432068992903379</c:v>
                </c:pt>
                <c:pt idx="7">
                  <c:v>-3.0213003040650053</c:v>
                </c:pt>
                <c:pt idx="8">
                  <c:v>-3.1042596841762915</c:v>
                </c:pt>
                <c:pt idx="9">
                  <c:v>-1.9845850074068516</c:v>
                </c:pt>
                <c:pt idx="10">
                  <c:v>-1.9950724920404463</c:v>
                </c:pt>
                <c:pt idx="11">
                  <c:v>-2.6070362382666197</c:v>
                </c:pt>
                <c:pt idx="12">
                  <c:v>-2.6481643461152218</c:v>
                </c:pt>
                <c:pt idx="13">
                  <c:v>-2.5299999999999998</c:v>
                </c:pt>
                <c:pt idx="14">
                  <c:v>-2.5348940852024264</c:v>
                </c:pt>
                <c:pt idx="15">
                  <c:v>-3.778543518332707</c:v>
                </c:pt>
                <c:pt idx="16">
                  <c:v>-5.2397944370547682</c:v>
                </c:pt>
                <c:pt idx="17">
                  <c:v>-6.0936650167491209</c:v>
                </c:pt>
                <c:pt idx="18">
                  <c:v>-7.8206937292065852</c:v>
                </c:pt>
                <c:pt idx="19">
                  <c:v>-6.1642211041555255</c:v>
                </c:pt>
                <c:pt idx="20">
                  <c:v>-5.8815243385967042</c:v>
                </c:pt>
                <c:pt idx="21">
                  <c:v>-8.5644061889700165</c:v>
                </c:pt>
                <c:pt idx="22">
                  <c:v>-6.0918497271929866</c:v>
                </c:pt>
                <c:pt idx="23">
                  <c:v>-6.9179230592244112</c:v>
                </c:pt>
                <c:pt idx="24">
                  <c:v>-6.4708151986278812</c:v>
                </c:pt>
              </c:numCache>
            </c:numRef>
          </c:val>
          <c:smooth val="0"/>
        </c:ser>
        <c:ser>
          <c:idx val="5"/>
          <c:order val="5"/>
          <c:tx>
            <c:strRef>
              <c:f>Sheet1!$A$7</c:f>
              <c:strCache>
                <c:ptCount val="1"/>
                <c:pt idx="0">
                  <c:v>Y2017</c:v>
                </c:pt>
              </c:strCache>
            </c:strRef>
          </c:tx>
          <c:spPr>
            <a:ln w="31750">
              <a:solidFill>
                <a:srgbClr val="FF9933"/>
              </a:solidFill>
            </a:ln>
          </c:spPr>
          <c:marker>
            <c:symbol val="circle"/>
            <c:size val="10"/>
            <c:spPr>
              <a:solidFill>
                <a:schemeClr val="bg1"/>
              </a:solidFill>
              <a:ln>
                <a:solidFill>
                  <a:srgbClr val="FF9933"/>
                </a:solidFill>
              </a:ln>
            </c:spPr>
          </c:marker>
          <c:dPt>
            <c:idx val="1"/>
            <c:marker>
              <c:symbol val="circle"/>
              <c:size val="7"/>
            </c:marker>
            <c:bubble3D val="0"/>
          </c:dPt>
          <c:dPt>
            <c:idx val="3"/>
            <c:marker>
              <c:symbol val="circle"/>
              <c:size val="7"/>
            </c:marker>
            <c:bubble3D val="0"/>
          </c:dPt>
          <c:dPt>
            <c:idx val="5"/>
            <c:marker>
              <c:symbol val="circle"/>
              <c:size val="7"/>
            </c:marker>
            <c:bubble3D val="0"/>
          </c:dPt>
          <c:dLbls>
            <c:dLbl>
              <c:idx val="1"/>
              <c:delete val="1"/>
              <c:extLst>
                <c:ext xmlns:c15="http://schemas.microsoft.com/office/drawing/2012/chart" uri="{CE6537A1-D6FC-4f65-9D91-7224C49458BB}"/>
              </c:extLst>
            </c:dLbl>
            <c:dLbl>
              <c:idx val="3"/>
              <c:delete val="1"/>
              <c:extLst>
                <c:ext xmlns:c15="http://schemas.microsoft.com/office/drawing/2012/chart" uri="{CE6537A1-D6FC-4f65-9D91-7224C49458BB}"/>
              </c:extLst>
            </c:dLbl>
            <c:dLbl>
              <c:idx val="5"/>
              <c:delete val="1"/>
              <c:extLst>
                <c:ext xmlns:c15="http://schemas.microsoft.com/office/drawing/2012/chart" uri="{CE6537A1-D6FC-4f65-9D91-7224C49458BB}"/>
              </c:extLst>
            </c:dLbl>
            <c:spPr>
              <a:noFill/>
              <a:ln>
                <a:noFill/>
              </a:ln>
              <a:effectLst/>
            </c:spPr>
            <c:dLblPos val="t"/>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Sheet1!$B$7:$Z$7</c:f>
              <c:numCache>
                <c:formatCode>0.00_ </c:formatCode>
                <c:ptCount val="25"/>
                <c:pt idx="0">
                  <c:v>0</c:v>
                </c:pt>
                <c:pt idx="1">
                  <c:v>1.62</c:v>
                </c:pt>
                <c:pt idx="2">
                  <c:v>2.0299999999999998</c:v>
                </c:pt>
                <c:pt idx="3">
                  <c:v>1.28</c:v>
                </c:pt>
                <c:pt idx="4">
                  <c:v>2.02</c:v>
                </c:pt>
                <c:pt idx="5">
                  <c:v>0.36</c:v>
                </c:pt>
                <c:pt idx="6">
                  <c:v>0.13</c:v>
                </c:pt>
              </c:numCache>
            </c:numRef>
          </c:val>
          <c:smooth val="0"/>
        </c:ser>
        <c:dLbls>
          <c:showLegendKey val="0"/>
          <c:showVal val="0"/>
          <c:showCatName val="0"/>
          <c:showSerName val="0"/>
          <c:showPercent val="0"/>
          <c:showBubbleSize val="0"/>
        </c:dLbls>
        <c:marker val="1"/>
        <c:smooth val="0"/>
        <c:axId val="802180256"/>
        <c:axId val="802180648"/>
      </c:lineChart>
      <c:catAx>
        <c:axId val="802180256"/>
        <c:scaling>
          <c:orientation val="minMax"/>
        </c:scaling>
        <c:delete val="0"/>
        <c:axPos val="b"/>
        <c:majorGridlines>
          <c:spPr>
            <a:ln>
              <a:solidFill>
                <a:schemeClr val="bg1">
                  <a:lumMod val="95000"/>
                </a:schemeClr>
              </a:solidFill>
            </a:ln>
          </c:spPr>
        </c:majorGridlines>
        <c:numFmt formatCode="@" sourceLinked="0"/>
        <c:majorTickMark val="none"/>
        <c:minorTickMark val="none"/>
        <c:tickLblPos val="low"/>
        <c:spPr>
          <a:ln w="25427">
            <a:solidFill>
              <a:srgbClr val="808080"/>
            </a:solidFill>
            <a:prstDash val="solid"/>
          </a:ln>
        </c:spPr>
        <c:txPr>
          <a:bodyPr rot="0" vert="horz"/>
          <a:lstStyle/>
          <a:p>
            <a:pPr>
              <a:defRPr b="0"/>
            </a:pPr>
            <a:endParaRPr lang="zh-CN"/>
          </a:p>
        </c:txPr>
        <c:crossAx val="802180648"/>
        <c:crosses val="autoZero"/>
        <c:auto val="1"/>
        <c:lblAlgn val="ctr"/>
        <c:lblOffset val="100"/>
        <c:tickLblSkip val="1"/>
        <c:tickMarkSkip val="1"/>
        <c:noMultiLvlLbl val="0"/>
      </c:catAx>
      <c:valAx>
        <c:axId val="802180648"/>
        <c:scaling>
          <c:orientation val="minMax"/>
          <c:max val="6"/>
          <c:min val="-10"/>
        </c:scaling>
        <c:delete val="0"/>
        <c:axPos val="l"/>
        <c:majorGridlines>
          <c:spPr>
            <a:ln w="13102">
              <a:solidFill>
                <a:schemeClr val="bg1">
                  <a:lumMod val="95000"/>
                </a:schemeClr>
              </a:solidFill>
              <a:prstDash val="solid"/>
            </a:ln>
          </c:spPr>
        </c:majorGridlines>
        <c:numFmt formatCode="0.0_ " sourceLinked="0"/>
        <c:majorTickMark val="none"/>
        <c:minorTickMark val="none"/>
        <c:tickLblPos val="low"/>
        <c:spPr>
          <a:noFill/>
          <a:ln w="39304">
            <a:noFill/>
            <a:prstDash val="solid"/>
          </a:ln>
        </c:spPr>
        <c:txPr>
          <a:bodyPr rot="0" vert="horz"/>
          <a:lstStyle/>
          <a:p>
            <a:pPr>
              <a:defRPr/>
            </a:pPr>
            <a:endParaRPr lang="zh-CN"/>
          </a:p>
        </c:txPr>
        <c:crossAx val="802180256"/>
        <c:crosses val="autoZero"/>
        <c:crossBetween val="between"/>
        <c:majorUnit val="2"/>
      </c:valAx>
      <c:spPr>
        <a:noFill/>
        <a:ln w="25409">
          <a:noFill/>
        </a:ln>
      </c:spPr>
    </c:plotArea>
    <c:legend>
      <c:legendPos val="t"/>
      <c:layout>
        <c:manualLayout>
          <c:xMode val="edge"/>
          <c:yMode val="edge"/>
          <c:x val="4.5042382766933682E-2"/>
          <c:y val="7.0523452692194635E-2"/>
          <c:w val="0.36040428568919974"/>
          <c:h val="6.5435143932744508E-2"/>
        </c:manualLayout>
      </c:layout>
      <c:overlay val="0"/>
    </c:legend>
    <c:plotVisOnly val="1"/>
    <c:dispBlanksAs val="gap"/>
    <c:showDLblsOverMax val="0"/>
  </c:chart>
  <c:spPr>
    <a:noFill/>
    <a:ln>
      <a:noFill/>
    </a:ln>
  </c:spPr>
  <c:txPr>
    <a:bodyPr/>
    <a:lstStyle/>
    <a:p>
      <a:pPr>
        <a:defRPr sz="800" b="1" i="0" u="none" strike="noStrike" baseline="0">
          <a:solidFill>
            <a:schemeClr val="tx1"/>
          </a:solidFill>
          <a:latin typeface="+mn-lt"/>
          <a:ea typeface="华文细黑" pitchFamily="2" charset="-122"/>
          <a:cs typeface="宋体"/>
        </a:defRPr>
      </a:pPr>
      <a:endParaRPr lang="zh-CN"/>
    </a:p>
  </c:txPr>
  <c:externalData r:id="rId1">
    <c:autoUpdate val="0"/>
  </c:externalData>
  <c:userShapes r:id="rId2"/>
</c:chartSpace>
</file>

<file path=ppt/charts/chart8.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13530955098934552"/>
          <c:y val="0.17600750440772583"/>
          <c:w val="0.76211948249619488"/>
          <c:h val="0.64034894171209622"/>
        </c:manualLayout>
      </c:layout>
      <c:barChart>
        <c:barDir val="col"/>
        <c:grouping val="clustered"/>
        <c:varyColors val="0"/>
        <c:ser>
          <c:idx val="0"/>
          <c:order val="0"/>
          <c:tx>
            <c:strRef>
              <c:f>Sheet1!$A$2</c:f>
              <c:strCache>
                <c:ptCount val="1"/>
                <c:pt idx="0">
                  <c:v>2015成交均价</c:v>
                </c:pt>
              </c:strCache>
            </c:strRef>
          </c:tx>
          <c:spPr>
            <a:solidFill>
              <a:srgbClr val="BFBFBF"/>
            </a:solidFill>
            <a:ln>
              <a:solidFill>
                <a:schemeClr val="bg1"/>
              </a:solidFill>
            </a:ln>
            <a:effectLst>
              <a:outerShdw blurRad="40005" dist="20320" dir="5400000" algn="tl" rotWithShape="0">
                <a:prstClr val="black">
                  <a:alpha val="38000"/>
                </a:prstClr>
              </a:outerShdw>
            </a:effectLst>
          </c:spPr>
          <c:invertIfNegative val="0"/>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Sheet1!$B$2:$M$2</c:f>
            </c:numRef>
          </c:val>
        </c:ser>
        <c:dLbls>
          <c:showLegendKey val="0"/>
          <c:showVal val="0"/>
          <c:showCatName val="0"/>
          <c:showSerName val="0"/>
          <c:showPercent val="0"/>
          <c:showBubbleSize val="0"/>
        </c:dLbls>
        <c:gapWidth val="150"/>
        <c:axId val="802174768"/>
        <c:axId val="802182216"/>
      </c:barChart>
      <c:barChart>
        <c:barDir val="col"/>
        <c:grouping val="clustered"/>
        <c:varyColors val="0"/>
        <c:ser>
          <c:idx val="1"/>
          <c:order val="1"/>
          <c:tx>
            <c:strRef>
              <c:f>Sheet1!$A$3</c:f>
              <c:strCache>
                <c:ptCount val="1"/>
                <c:pt idx="0">
                  <c:v>2016成交均价</c:v>
                </c:pt>
              </c:strCache>
            </c:strRef>
          </c:tx>
          <c:spPr>
            <a:solidFill>
              <a:srgbClr val="BFBFBF"/>
            </a:solidFill>
            <a:ln>
              <a:solidFill>
                <a:schemeClr val="bg1"/>
              </a:solidFill>
            </a:ln>
            <a:effectLst>
              <a:outerShdw blurRad="40005" dist="20320" dir="5400000" algn="tl" rotWithShape="0">
                <a:prstClr val="black">
                  <a:alpha val="38000"/>
                </a:prstClr>
              </a:outerShdw>
            </a:effectLst>
          </c:spPr>
          <c:invertIfNegative val="0"/>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Sheet1!$B$3:$M$3</c:f>
              <c:numCache>
                <c:formatCode>#,##0_);\(#,##0\)</c:formatCode>
                <c:ptCount val="12"/>
                <c:pt idx="0">
                  <c:v>34959.333333333336</c:v>
                </c:pt>
                <c:pt idx="1">
                  <c:v>34959.333333333336</c:v>
                </c:pt>
                <c:pt idx="2">
                  <c:v>35200</c:v>
                </c:pt>
                <c:pt idx="3">
                  <c:v>35200</c:v>
                </c:pt>
                <c:pt idx="4">
                  <c:v>35202.333333333336</c:v>
                </c:pt>
                <c:pt idx="5">
                  <c:v>35202.333333333336</c:v>
                </c:pt>
                <c:pt idx="6">
                  <c:v>35202.333333333336</c:v>
                </c:pt>
                <c:pt idx="7">
                  <c:v>34702.333333333336</c:v>
                </c:pt>
                <c:pt idx="8">
                  <c:v>34702.333333333336</c:v>
                </c:pt>
                <c:pt idx="9">
                  <c:v>33702.333333333336</c:v>
                </c:pt>
                <c:pt idx="10">
                  <c:v>33203</c:v>
                </c:pt>
                <c:pt idx="11">
                  <c:v>33203</c:v>
                </c:pt>
              </c:numCache>
            </c:numRef>
          </c:val>
        </c:ser>
        <c:ser>
          <c:idx val="3"/>
          <c:order val="2"/>
          <c:tx>
            <c:strRef>
              <c:f>Sheet1!$A$4</c:f>
              <c:strCache>
                <c:ptCount val="1"/>
                <c:pt idx="0">
                  <c:v>2017成交均价</c:v>
                </c:pt>
              </c:strCache>
            </c:strRef>
          </c:tx>
          <c:spPr>
            <a:solidFill>
              <a:srgbClr val="275C9D"/>
            </a:solidFill>
            <a:ln>
              <a:noFill/>
              <a:prstDash val="sysDash"/>
            </a:ln>
          </c:spPr>
          <c:invertIfNegative val="0"/>
          <c:dLbls>
            <c:spPr>
              <a:noFill/>
              <a:ln>
                <a:noFill/>
              </a:ln>
              <a:effectLst/>
            </c:spPr>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Sheet1!$B$4:$M$4</c:f>
              <c:numCache>
                <c:formatCode>#,##0_);\(#,##0\)</c:formatCode>
                <c:ptCount val="12"/>
                <c:pt idx="0">
                  <c:v>35230</c:v>
                </c:pt>
                <c:pt idx="1">
                  <c:v>34808</c:v>
                </c:pt>
                <c:pt idx="2">
                  <c:v>35266</c:v>
                </c:pt>
              </c:numCache>
            </c:numRef>
          </c:val>
        </c:ser>
        <c:dLbls>
          <c:showLegendKey val="0"/>
          <c:showVal val="0"/>
          <c:showCatName val="0"/>
          <c:showSerName val="0"/>
          <c:showPercent val="0"/>
          <c:showBubbleSize val="0"/>
        </c:dLbls>
        <c:gapWidth val="150"/>
        <c:axId val="802174768"/>
        <c:axId val="802182216"/>
      </c:barChart>
      <c:lineChart>
        <c:grouping val="standard"/>
        <c:varyColors val="0"/>
        <c:ser>
          <c:idx val="2"/>
          <c:order val="3"/>
          <c:tx>
            <c:strRef>
              <c:f>Sheet1!$A$5</c:f>
              <c:strCache>
                <c:ptCount val="1"/>
                <c:pt idx="0">
                  <c:v>利润率</c:v>
                </c:pt>
              </c:strCache>
            </c:strRef>
          </c:tx>
          <c:spPr>
            <a:ln>
              <a:solidFill>
                <a:srgbClr val="FF9933"/>
              </a:solidFill>
              <a:prstDash val="sysDash"/>
            </a:ln>
          </c:spPr>
          <c:marker>
            <c:symbol val="circle"/>
            <c:size val="5"/>
            <c:spPr>
              <a:noFill/>
              <a:ln>
                <a:solidFill>
                  <a:srgbClr val="FF9933"/>
                </a:solidFill>
              </a:ln>
            </c:spPr>
          </c:marker>
          <c:dLbls>
            <c:spPr>
              <a:noFill/>
              <a:ln>
                <a:noFill/>
              </a:ln>
              <a:effectLst/>
            </c:spPr>
            <c:txPr>
              <a:bodyPr wrap="square" lIns="38100" tIns="19050" rIns="38100" bIns="19050" anchor="ctr">
                <a:spAutoFit/>
              </a:bodyPr>
              <a:lstStyle/>
              <a:p>
                <a:pPr>
                  <a:defRPr>
                    <a:solidFill>
                      <a:srgbClr val="5F5F5F"/>
                    </a:solidFill>
                  </a:defRPr>
                </a:pPr>
                <a:endParaRPr lang="zh-CN"/>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Sheet1!$B$5:$M$5</c:f>
              <c:numCache>
                <c:formatCode>0.0%</c:formatCode>
                <c:ptCount val="12"/>
                <c:pt idx="0">
                  <c:v>-4.4999999999999998E-2</c:v>
                </c:pt>
                <c:pt idx="1">
                  <c:v>-4.8000000000000001E-2</c:v>
                </c:pt>
                <c:pt idx="2">
                  <c:v>-0.05</c:v>
                </c:pt>
              </c:numCache>
            </c:numRef>
          </c:val>
          <c:smooth val="0"/>
        </c:ser>
        <c:dLbls>
          <c:showLegendKey val="0"/>
          <c:showVal val="0"/>
          <c:showCatName val="0"/>
          <c:showSerName val="0"/>
          <c:showPercent val="0"/>
          <c:showBubbleSize val="0"/>
        </c:dLbls>
        <c:marker val="1"/>
        <c:smooth val="0"/>
        <c:axId val="802185352"/>
        <c:axId val="802184568"/>
      </c:lineChart>
      <c:catAx>
        <c:axId val="802174768"/>
        <c:scaling>
          <c:orientation val="minMax"/>
        </c:scaling>
        <c:delete val="0"/>
        <c:axPos val="b"/>
        <c:numFmt formatCode="General" sourceLinked="1"/>
        <c:majorTickMark val="out"/>
        <c:minorTickMark val="none"/>
        <c:tickLblPos val="nextTo"/>
        <c:txPr>
          <a:bodyPr/>
          <a:lstStyle/>
          <a:p>
            <a:pPr>
              <a:defRPr>
                <a:latin typeface="+mn-lt"/>
              </a:defRPr>
            </a:pPr>
            <a:endParaRPr lang="zh-CN"/>
          </a:p>
        </c:txPr>
        <c:crossAx val="802182216"/>
        <c:crosses val="autoZero"/>
        <c:auto val="1"/>
        <c:lblAlgn val="ctr"/>
        <c:lblOffset val="100"/>
        <c:noMultiLvlLbl val="0"/>
      </c:catAx>
      <c:valAx>
        <c:axId val="802182216"/>
        <c:scaling>
          <c:orientation val="minMax"/>
          <c:max val="40000"/>
          <c:min val="28000"/>
        </c:scaling>
        <c:delete val="0"/>
        <c:axPos val="l"/>
        <c:numFmt formatCode="0_);[Red]\(0\)" sourceLinked="0"/>
        <c:majorTickMark val="out"/>
        <c:minorTickMark val="none"/>
        <c:tickLblPos val="nextTo"/>
        <c:txPr>
          <a:bodyPr/>
          <a:lstStyle/>
          <a:p>
            <a:pPr>
              <a:defRPr>
                <a:latin typeface="+mn-lt"/>
              </a:defRPr>
            </a:pPr>
            <a:endParaRPr lang="zh-CN"/>
          </a:p>
        </c:txPr>
        <c:crossAx val="802174768"/>
        <c:crosses val="autoZero"/>
        <c:crossBetween val="between"/>
        <c:majorUnit val="2000"/>
      </c:valAx>
      <c:catAx>
        <c:axId val="802185352"/>
        <c:scaling>
          <c:orientation val="minMax"/>
        </c:scaling>
        <c:delete val="1"/>
        <c:axPos val="b"/>
        <c:numFmt formatCode="General" sourceLinked="1"/>
        <c:majorTickMark val="out"/>
        <c:minorTickMark val="none"/>
        <c:tickLblPos val="none"/>
        <c:crossAx val="802184568"/>
        <c:crosses val="autoZero"/>
        <c:auto val="1"/>
        <c:lblAlgn val="ctr"/>
        <c:lblOffset val="100"/>
        <c:noMultiLvlLbl val="0"/>
      </c:catAx>
      <c:valAx>
        <c:axId val="802184568"/>
        <c:scaling>
          <c:orientation val="minMax"/>
          <c:max val="0.1"/>
          <c:min val="-6.0000000000000032E-2"/>
        </c:scaling>
        <c:delete val="0"/>
        <c:axPos val="r"/>
        <c:numFmt formatCode="0.0%" sourceLinked="0"/>
        <c:majorTickMark val="out"/>
        <c:minorTickMark val="none"/>
        <c:tickLblPos val="nextTo"/>
        <c:crossAx val="802185352"/>
        <c:crosses val="max"/>
        <c:crossBetween val="between"/>
        <c:majorUnit val="3.0000000000000016E-2"/>
      </c:valAx>
      <c:spPr>
        <a:noFill/>
        <a:ln w="25399">
          <a:noFill/>
        </a:ln>
      </c:spPr>
    </c:plotArea>
    <c:legend>
      <c:legendPos val="t"/>
      <c:layout>
        <c:manualLayout>
          <c:xMode val="edge"/>
          <c:yMode val="edge"/>
          <c:x val="0.14792524858397413"/>
          <c:y val="0"/>
          <c:w val="0.75221910596060781"/>
          <c:h val="0.10131882003580039"/>
        </c:manualLayout>
      </c:layout>
      <c:overlay val="0"/>
      <c:txPr>
        <a:bodyPr/>
        <a:lstStyle/>
        <a:p>
          <a:pPr>
            <a:defRPr sz="1200">
              <a:latin typeface="+mn-lt"/>
              <a:ea typeface="华文细黑" pitchFamily="2" charset="-122"/>
            </a:defRPr>
          </a:pPr>
          <a:endParaRPr lang="zh-CN"/>
        </a:p>
      </c:txPr>
    </c:legend>
    <c:plotVisOnly val="1"/>
    <c:dispBlanksAs val="gap"/>
    <c:showDLblsOverMax val="0"/>
  </c:chart>
  <c:txPr>
    <a:bodyPr/>
    <a:lstStyle/>
    <a:p>
      <a:pPr>
        <a:defRPr sz="1000"/>
      </a:pPr>
      <a:endParaRPr lang="zh-CN"/>
    </a:p>
  </c:txPr>
  <c:externalData r:id="rId1">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13533732876712329"/>
          <c:y val="0.12107795760863839"/>
          <c:w val="0.76209208523592087"/>
          <c:h val="0.69527856832231449"/>
        </c:manualLayout>
      </c:layout>
      <c:barChart>
        <c:barDir val="col"/>
        <c:grouping val="clustered"/>
        <c:varyColors val="0"/>
        <c:ser>
          <c:idx val="0"/>
          <c:order val="0"/>
          <c:tx>
            <c:strRef>
              <c:f>Sheet1!$A$2</c:f>
              <c:strCache>
                <c:ptCount val="1"/>
                <c:pt idx="0">
                  <c:v>2015成交均价</c:v>
                </c:pt>
              </c:strCache>
            </c:strRef>
          </c:tx>
          <c:spPr>
            <a:solidFill>
              <a:srgbClr val="BFBFBF"/>
            </a:solidFill>
            <a:ln>
              <a:solidFill>
                <a:prstClr val="white"/>
              </a:solidFill>
            </a:ln>
            <a:effectLst>
              <a:outerShdw blurRad="40005" dist="20320" dir="5400000" algn="tl" rotWithShape="0">
                <a:prstClr val="black">
                  <a:alpha val="38000"/>
                </a:prstClr>
              </a:outerShdw>
            </a:effectLst>
          </c:spPr>
          <c:invertIfNegative val="0"/>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Sheet1!$B$2:$M$2</c:f>
            </c:numRef>
          </c:val>
        </c:ser>
        <c:dLbls>
          <c:showLegendKey val="0"/>
          <c:showVal val="0"/>
          <c:showCatName val="0"/>
          <c:showSerName val="0"/>
          <c:showPercent val="0"/>
          <c:showBubbleSize val="0"/>
        </c:dLbls>
        <c:gapWidth val="100"/>
        <c:axId val="802190448"/>
        <c:axId val="802192800"/>
      </c:barChart>
      <c:barChart>
        <c:barDir val="col"/>
        <c:grouping val="clustered"/>
        <c:varyColors val="0"/>
        <c:ser>
          <c:idx val="1"/>
          <c:order val="1"/>
          <c:tx>
            <c:strRef>
              <c:f>Sheet1!$A$3</c:f>
              <c:strCache>
                <c:ptCount val="1"/>
                <c:pt idx="0">
                  <c:v>2016成交均价</c:v>
                </c:pt>
              </c:strCache>
            </c:strRef>
          </c:tx>
          <c:spPr>
            <a:solidFill>
              <a:srgbClr val="BFBFBF"/>
            </a:solidFill>
            <a:ln>
              <a:solidFill>
                <a:schemeClr val="bg1"/>
              </a:solidFill>
            </a:ln>
            <a:effectLst>
              <a:outerShdw blurRad="40005" dist="20320" dir="5400000" algn="tl" rotWithShape="0">
                <a:prstClr val="black">
                  <a:alpha val="38000"/>
                </a:prstClr>
              </a:outerShdw>
            </a:effectLst>
          </c:spPr>
          <c:invertIfNegative val="0"/>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Sheet1!$B$3:$M$3</c:f>
              <c:numCache>
                <c:formatCode>#,##0_);\(#,##0\)</c:formatCode>
                <c:ptCount val="12"/>
                <c:pt idx="0">
                  <c:v>40852.5</c:v>
                </c:pt>
                <c:pt idx="1">
                  <c:v>40788.333333333336</c:v>
                </c:pt>
                <c:pt idx="2">
                  <c:v>40683.333333333336</c:v>
                </c:pt>
                <c:pt idx="3">
                  <c:v>40507.5</c:v>
                </c:pt>
                <c:pt idx="4">
                  <c:v>40490</c:v>
                </c:pt>
                <c:pt idx="5">
                  <c:v>40490</c:v>
                </c:pt>
                <c:pt idx="6">
                  <c:v>40490</c:v>
                </c:pt>
                <c:pt idx="7">
                  <c:v>39990</c:v>
                </c:pt>
                <c:pt idx="8">
                  <c:v>39955</c:v>
                </c:pt>
                <c:pt idx="9">
                  <c:v>39096.666666666664</c:v>
                </c:pt>
                <c:pt idx="10">
                  <c:v>39420</c:v>
                </c:pt>
                <c:pt idx="11">
                  <c:v>40975.833333333336</c:v>
                </c:pt>
              </c:numCache>
            </c:numRef>
          </c:val>
        </c:ser>
        <c:ser>
          <c:idx val="2"/>
          <c:order val="2"/>
          <c:tx>
            <c:strRef>
              <c:f>Sheet1!$A$4</c:f>
              <c:strCache>
                <c:ptCount val="1"/>
                <c:pt idx="0">
                  <c:v>2017成交均价</c:v>
                </c:pt>
              </c:strCache>
            </c:strRef>
          </c:tx>
          <c:spPr>
            <a:solidFill>
              <a:srgbClr val="275C9D"/>
            </a:solidFill>
            <a:ln>
              <a:noFill/>
              <a:prstDash val="sysDash"/>
            </a:ln>
          </c:spPr>
          <c:invertIfNegative val="0"/>
          <c:dLbls>
            <c:dLbl>
              <c:idx val="1"/>
              <c:layout>
                <c:manualLayout>
                  <c:x val="-2.4310565754720559E-3"/>
                  <c:y val="-3.9948821470446913E-2"/>
                </c:manualLayout>
              </c:layout>
              <c:showLegendKey val="0"/>
              <c:showVal val="1"/>
              <c:showCatName val="0"/>
              <c:showSerName val="0"/>
              <c:showPercent val="0"/>
              <c:showBubbleSize val="0"/>
              <c:extLst>
                <c:ext xmlns:c15="http://schemas.microsoft.com/office/drawing/2012/chart" uri="{CE6537A1-D6FC-4f65-9D91-7224C49458BB}"/>
              </c:extLst>
            </c:dLbl>
            <c:spPr>
              <a:noFill/>
              <a:ln>
                <a:noFill/>
              </a:ln>
              <a:effectLst/>
            </c:sp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Sheet1!$B$4:$M$4</c:f>
              <c:numCache>
                <c:formatCode>#,##0_);\(#,##0\)</c:formatCode>
                <c:ptCount val="12"/>
                <c:pt idx="0">
                  <c:v>41091</c:v>
                </c:pt>
                <c:pt idx="1">
                  <c:v>41173</c:v>
                </c:pt>
                <c:pt idx="2">
                  <c:v>41138</c:v>
                </c:pt>
              </c:numCache>
            </c:numRef>
          </c:val>
        </c:ser>
        <c:dLbls>
          <c:showLegendKey val="0"/>
          <c:showVal val="0"/>
          <c:showCatName val="0"/>
          <c:showSerName val="0"/>
          <c:showPercent val="0"/>
          <c:showBubbleSize val="0"/>
        </c:dLbls>
        <c:gapWidth val="150"/>
        <c:axId val="802190448"/>
        <c:axId val="802192800"/>
      </c:barChart>
      <c:lineChart>
        <c:grouping val="standard"/>
        <c:varyColors val="0"/>
        <c:ser>
          <c:idx val="3"/>
          <c:order val="3"/>
          <c:tx>
            <c:strRef>
              <c:f>Sheet1!$A$5</c:f>
              <c:strCache>
                <c:ptCount val="1"/>
                <c:pt idx="0">
                  <c:v>利润率</c:v>
                </c:pt>
              </c:strCache>
            </c:strRef>
          </c:tx>
          <c:spPr>
            <a:ln>
              <a:solidFill>
                <a:srgbClr val="FF9933"/>
              </a:solidFill>
              <a:prstDash val="sysDash"/>
            </a:ln>
          </c:spPr>
          <c:marker>
            <c:symbol val="circle"/>
            <c:size val="5"/>
            <c:spPr>
              <a:noFill/>
            </c:spPr>
          </c:marker>
          <c:dLbls>
            <c:spPr>
              <a:noFill/>
              <a:ln>
                <a:noFill/>
              </a:ln>
              <a:effectLst/>
            </c:spPr>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Sheet1!$B$5:$M$5</c:f>
              <c:numCache>
                <c:formatCode>0.0%</c:formatCode>
                <c:ptCount val="12"/>
                <c:pt idx="0">
                  <c:v>-2.8000000000000001E-2</c:v>
                </c:pt>
                <c:pt idx="1">
                  <c:v>1.7999999999999999E-2</c:v>
                </c:pt>
                <c:pt idx="2">
                  <c:v>-2.9000000000000001E-2</c:v>
                </c:pt>
              </c:numCache>
            </c:numRef>
          </c:val>
          <c:smooth val="0"/>
        </c:ser>
        <c:dLbls>
          <c:showLegendKey val="0"/>
          <c:showVal val="0"/>
          <c:showCatName val="0"/>
          <c:showSerName val="0"/>
          <c:showPercent val="0"/>
          <c:showBubbleSize val="0"/>
        </c:dLbls>
        <c:marker val="1"/>
        <c:smooth val="0"/>
        <c:axId val="802193192"/>
        <c:axId val="802198680"/>
      </c:lineChart>
      <c:catAx>
        <c:axId val="802190448"/>
        <c:scaling>
          <c:orientation val="minMax"/>
        </c:scaling>
        <c:delete val="0"/>
        <c:axPos val="b"/>
        <c:numFmt formatCode="General" sourceLinked="1"/>
        <c:majorTickMark val="out"/>
        <c:minorTickMark val="none"/>
        <c:tickLblPos val="nextTo"/>
        <c:txPr>
          <a:bodyPr/>
          <a:lstStyle/>
          <a:p>
            <a:pPr>
              <a:defRPr>
                <a:latin typeface="+mn-lt"/>
              </a:defRPr>
            </a:pPr>
            <a:endParaRPr lang="zh-CN"/>
          </a:p>
        </c:txPr>
        <c:crossAx val="802192800"/>
        <c:crosses val="autoZero"/>
        <c:auto val="1"/>
        <c:lblAlgn val="ctr"/>
        <c:lblOffset val="100"/>
        <c:noMultiLvlLbl val="0"/>
      </c:catAx>
      <c:valAx>
        <c:axId val="802192800"/>
        <c:scaling>
          <c:orientation val="minMax"/>
          <c:max val="50000"/>
          <c:min val="28000"/>
        </c:scaling>
        <c:delete val="0"/>
        <c:axPos val="l"/>
        <c:numFmt formatCode="0_);[Red]\(0\)" sourceLinked="0"/>
        <c:majorTickMark val="out"/>
        <c:minorTickMark val="none"/>
        <c:tickLblPos val="nextTo"/>
        <c:txPr>
          <a:bodyPr/>
          <a:lstStyle/>
          <a:p>
            <a:pPr>
              <a:defRPr>
                <a:latin typeface="+mn-lt"/>
              </a:defRPr>
            </a:pPr>
            <a:endParaRPr lang="zh-CN"/>
          </a:p>
        </c:txPr>
        <c:crossAx val="802190448"/>
        <c:crosses val="autoZero"/>
        <c:crossBetween val="between"/>
        <c:majorUnit val="3000"/>
      </c:valAx>
      <c:catAx>
        <c:axId val="802193192"/>
        <c:scaling>
          <c:orientation val="minMax"/>
        </c:scaling>
        <c:delete val="1"/>
        <c:axPos val="b"/>
        <c:numFmt formatCode="General" sourceLinked="1"/>
        <c:majorTickMark val="out"/>
        <c:minorTickMark val="none"/>
        <c:tickLblPos val="none"/>
        <c:crossAx val="802198680"/>
        <c:crosses val="autoZero"/>
        <c:auto val="1"/>
        <c:lblAlgn val="ctr"/>
        <c:lblOffset val="100"/>
        <c:noMultiLvlLbl val="0"/>
      </c:catAx>
      <c:valAx>
        <c:axId val="802198680"/>
        <c:scaling>
          <c:orientation val="minMax"/>
          <c:max val="0.15000000000000016"/>
          <c:min val="-0.1"/>
        </c:scaling>
        <c:delete val="0"/>
        <c:axPos val="r"/>
        <c:numFmt formatCode="0.0%" sourceLinked="0"/>
        <c:majorTickMark val="out"/>
        <c:minorTickMark val="none"/>
        <c:tickLblPos val="nextTo"/>
        <c:txPr>
          <a:bodyPr/>
          <a:lstStyle/>
          <a:p>
            <a:pPr>
              <a:defRPr>
                <a:latin typeface="+mn-lt"/>
              </a:defRPr>
            </a:pPr>
            <a:endParaRPr lang="zh-CN"/>
          </a:p>
        </c:txPr>
        <c:crossAx val="802193192"/>
        <c:crosses val="max"/>
        <c:crossBetween val="between"/>
        <c:majorUnit val="4.0000000000000022E-2"/>
      </c:valAx>
    </c:plotArea>
    <c:legend>
      <c:legendPos val="t"/>
      <c:layout>
        <c:manualLayout>
          <c:xMode val="edge"/>
          <c:yMode val="edge"/>
          <c:x val="0.14985989840097741"/>
          <c:y val="0"/>
          <c:w val="0.75090475503180854"/>
          <c:h val="9.6256213496567794E-2"/>
        </c:manualLayout>
      </c:layout>
      <c:overlay val="0"/>
      <c:txPr>
        <a:bodyPr/>
        <a:lstStyle/>
        <a:p>
          <a:pPr>
            <a:defRPr sz="1200">
              <a:latin typeface="+mn-lt"/>
              <a:ea typeface="华文细黑" pitchFamily="2" charset="-122"/>
            </a:defRPr>
          </a:pPr>
          <a:endParaRPr lang="zh-CN"/>
        </a:p>
      </c:txPr>
    </c:legend>
    <c:plotVisOnly val="1"/>
    <c:dispBlanksAs val="gap"/>
    <c:showDLblsOverMax val="0"/>
  </c:chart>
  <c:txPr>
    <a:bodyPr/>
    <a:lstStyle/>
    <a:p>
      <a:pPr>
        <a:defRPr sz="1000"/>
      </a:pPr>
      <a:endParaRPr lang="zh-CN"/>
    </a:p>
  </c:txPr>
  <c:externalData r:id="rId1">
    <c:autoUpdate val="0"/>
  </c:externalData>
</c:chartSpace>
</file>

<file path=ppt/drawings/_rels/vmlDrawing1.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13.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14.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15.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16.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4.emf"/></Relationships>
</file>

<file path=ppt/drawings/drawing1.xml><?xml version="1.0" encoding="utf-8"?>
<c:userShapes xmlns:c="http://schemas.openxmlformats.org/drawingml/2006/chart">
  <cdr:relSizeAnchor xmlns:cdr="http://schemas.openxmlformats.org/drawingml/2006/chartDrawing">
    <cdr:from>
      <cdr:x>0.10753</cdr:x>
      <cdr:y>0.51195</cdr:y>
    </cdr:from>
    <cdr:to>
      <cdr:x>0.18468</cdr:x>
      <cdr:y>0.59648</cdr:y>
    </cdr:to>
    <cdr:sp macro="" textlink="">
      <cdr:nvSpPr>
        <cdr:cNvPr id="17" name="Oval 178"/>
        <cdr:cNvSpPr>
          <a:spLocks xmlns:a="http://schemas.openxmlformats.org/drawingml/2006/main" noChangeArrowheads="1"/>
        </cdr:cNvSpPr>
      </cdr:nvSpPr>
      <cdr:spPr bwMode="auto">
        <a:xfrm xmlns:a="http://schemas.openxmlformats.org/drawingml/2006/main">
          <a:off x="863600" y="1481298"/>
          <a:ext cx="619629" cy="244582"/>
        </a:xfrm>
        <a:prstGeom xmlns:a="http://schemas.openxmlformats.org/drawingml/2006/main" prst="ellipse">
          <a:avLst/>
        </a:prstGeom>
        <a:noFill xmlns:a="http://schemas.openxmlformats.org/drawingml/2006/main"/>
        <a:ln xmlns:a="http://schemas.openxmlformats.org/drawingml/2006/main" w="9525"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marL="0" marR="0" lvl="0" indent="0" defTabSz="914400" eaLnBrk="1" fontAlgn="auto" latinLnBrk="0" hangingPunct="1">
            <a:lnSpc>
              <a:spcPct val="100000"/>
            </a:lnSpc>
            <a:spcBef>
              <a:spcPts val="0"/>
            </a:spcBef>
            <a:spcAft>
              <a:spcPts val="0"/>
            </a:spcAft>
            <a:buClrTx/>
            <a:buSzTx/>
            <a:buFontTx/>
            <a:buNone/>
            <a:tabLst/>
            <a:defRPr/>
          </a:pPr>
          <a:r>
            <a:rPr lang="en-US" altLang="zh-CN" sz="900" kern="0" dirty="0" smtClean="0">
              <a:solidFill>
                <a:srgbClr val="FF9933"/>
              </a:solidFill>
              <a:ea typeface="宋体-方正超大字符集" panose="03000509000000000000" pitchFamily="65" charset="-122"/>
              <a:cs typeface="Calibri" panose="020F0502020204030204" pitchFamily="34" charset="0"/>
            </a:rPr>
            <a:t>12.99</a:t>
          </a:r>
          <a:r>
            <a:rPr kumimoji="0" lang="zh-CN" altLang="en-US" sz="900" i="0" strike="noStrike" kern="0" cap="none" spc="0" normalizeH="0" baseline="0" noProof="0" dirty="0" smtClean="0">
              <a:ln>
                <a:noFill/>
              </a:ln>
              <a:solidFill>
                <a:srgbClr val="FF9933"/>
              </a:solidFill>
              <a:effectLst/>
              <a:uLnTx/>
              <a:uFillTx/>
              <a:latin typeface="Calibri" panose="020F0502020204030204" pitchFamily="34" charset="0"/>
              <a:ea typeface="宋体-方正超大字符集" panose="03000509000000000000" pitchFamily="65" charset="-122"/>
              <a:cs typeface="Calibri" panose="020F0502020204030204" pitchFamily="34" charset="0"/>
            </a:rPr>
            <a:t>万</a:t>
          </a:r>
          <a:endParaRPr kumimoji="0" lang="zh-HK" altLang="en-US" sz="900" i="0" strike="noStrike" kern="0" cap="none" spc="0" normalizeH="0" baseline="0" noProof="0" dirty="0">
            <a:ln>
              <a:noFill/>
            </a:ln>
            <a:solidFill>
              <a:srgbClr val="FF9933"/>
            </a:solidFill>
            <a:effectLst/>
            <a:uLnTx/>
            <a:uFillTx/>
            <a:latin typeface="Calibri" panose="020F0502020204030204" pitchFamily="34" charset="0"/>
            <a:ea typeface="宋体-方正超大字符集" panose="03000509000000000000" pitchFamily="65" charset="-122"/>
            <a:cs typeface="Calibri" panose="020F0502020204030204" pitchFamily="34" charset="0"/>
          </a:endParaRPr>
        </a:p>
      </cdr:txBody>
    </cdr:sp>
  </cdr:relSizeAnchor>
  <cdr:relSizeAnchor xmlns:cdr="http://schemas.openxmlformats.org/drawingml/2006/chartDrawing">
    <cdr:from>
      <cdr:x>0.1729</cdr:x>
      <cdr:y>0.33007</cdr:y>
    </cdr:from>
    <cdr:to>
      <cdr:x>0.25005</cdr:x>
      <cdr:y>0.4146</cdr:y>
    </cdr:to>
    <cdr:sp macro="" textlink="">
      <cdr:nvSpPr>
        <cdr:cNvPr id="3" name="Oval 178"/>
        <cdr:cNvSpPr>
          <a:spLocks xmlns:a="http://schemas.openxmlformats.org/drawingml/2006/main" noChangeArrowheads="1"/>
        </cdr:cNvSpPr>
      </cdr:nvSpPr>
      <cdr:spPr bwMode="auto">
        <a:xfrm xmlns:a="http://schemas.openxmlformats.org/drawingml/2006/main">
          <a:off x="1388629" y="955039"/>
          <a:ext cx="619629" cy="244583"/>
        </a:xfrm>
        <a:prstGeom xmlns:a="http://schemas.openxmlformats.org/drawingml/2006/main" prst="ellipse">
          <a:avLst/>
        </a:prstGeom>
        <a:noFill xmlns:a="http://schemas.openxmlformats.org/drawingml/2006/main"/>
        <a:ln xmlns:a="http://schemas.openxmlformats.org/drawingml/2006/main" w="9525"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marL="0" marR="0" lvl="0" indent="0" defTabSz="914400" eaLnBrk="1" fontAlgn="auto" latinLnBrk="0" hangingPunct="1">
            <a:lnSpc>
              <a:spcPct val="100000"/>
            </a:lnSpc>
            <a:spcBef>
              <a:spcPts val="0"/>
            </a:spcBef>
            <a:spcAft>
              <a:spcPts val="0"/>
            </a:spcAft>
            <a:buClrTx/>
            <a:buSzTx/>
            <a:buFontTx/>
            <a:buNone/>
            <a:tabLst/>
            <a:defRPr/>
          </a:pPr>
          <a:r>
            <a:rPr lang="en-US" altLang="zh-CN" sz="900" kern="0" dirty="0" smtClean="0">
              <a:solidFill>
                <a:srgbClr val="FF9933"/>
              </a:solidFill>
              <a:ea typeface="宋体-方正超大字符集" panose="03000509000000000000" pitchFamily="65" charset="-122"/>
              <a:cs typeface="Calibri" panose="020F0502020204030204" pitchFamily="34" charset="0"/>
            </a:rPr>
            <a:t>13.80</a:t>
          </a:r>
          <a:r>
            <a:rPr kumimoji="0" lang="zh-CN" altLang="en-US" sz="900" i="0" strike="noStrike" kern="0" cap="none" spc="0" normalizeH="0" baseline="0" noProof="0" dirty="0" smtClean="0">
              <a:ln>
                <a:noFill/>
              </a:ln>
              <a:solidFill>
                <a:srgbClr val="FF9933"/>
              </a:solidFill>
              <a:effectLst/>
              <a:uLnTx/>
              <a:uFillTx/>
              <a:latin typeface="Calibri" panose="020F0502020204030204" pitchFamily="34" charset="0"/>
              <a:ea typeface="宋体-方正超大字符集" panose="03000509000000000000" pitchFamily="65" charset="-122"/>
              <a:cs typeface="Calibri" panose="020F0502020204030204" pitchFamily="34" charset="0"/>
            </a:rPr>
            <a:t>万</a:t>
          </a:r>
          <a:endParaRPr kumimoji="0" lang="zh-HK" altLang="en-US" sz="900" i="0" strike="noStrike" kern="0" cap="none" spc="0" normalizeH="0" baseline="0" noProof="0" dirty="0">
            <a:ln>
              <a:noFill/>
            </a:ln>
            <a:solidFill>
              <a:srgbClr val="FF9933"/>
            </a:solidFill>
            <a:effectLst/>
            <a:uLnTx/>
            <a:uFillTx/>
            <a:latin typeface="Calibri" panose="020F0502020204030204" pitchFamily="34" charset="0"/>
            <a:ea typeface="宋体-方正超大字符集" panose="03000509000000000000" pitchFamily="65" charset="-122"/>
            <a:cs typeface="Calibri" panose="020F0502020204030204" pitchFamily="34" charset="0"/>
          </a:endParaRPr>
        </a:p>
      </cdr:txBody>
    </cdr:sp>
  </cdr:relSizeAnchor>
  <cdr:relSizeAnchor xmlns:cdr="http://schemas.openxmlformats.org/drawingml/2006/chartDrawing">
    <cdr:from>
      <cdr:x>0.25098</cdr:x>
      <cdr:y>0.48936</cdr:y>
    </cdr:from>
    <cdr:to>
      <cdr:x>0.32813</cdr:x>
      <cdr:y>0.57389</cdr:y>
    </cdr:to>
    <cdr:sp macro="" textlink="">
      <cdr:nvSpPr>
        <cdr:cNvPr id="4" name="Oval 178"/>
        <cdr:cNvSpPr>
          <a:spLocks xmlns:a="http://schemas.openxmlformats.org/drawingml/2006/main" noChangeArrowheads="1"/>
        </cdr:cNvSpPr>
      </cdr:nvSpPr>
      <cdr:spPr bwMode="auto">
        <a:xfrm xmlns:a="http://schemas.openxmlformats.org/drawingml/2006/main">
          <a:off x="2015778" y="1415944"/>
          <a:ext cx="619629" cy="244583"/>
        </a:xfrm>
        <a:prstGeom xmlns:a="http://schemas.openxmlformats.org/drawingml/2006/main" prst="ellipse">
          <a:avLst/>
        </a:prstGeom>
        <a:noFill xmlns:a="http://schemas.openxmlformats.org/drawingml/2006/main"/>
        <a:ln xmlns:a="http://schemas.openxmlformats.org/drawingml/2006/main" w="9525"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marL="0" marR="0" lvl="0" indent="0" defTabSz="914400" eaLnBrk="1" fontAlgn="auto" latinLnBrk="0" hangingPunct="1">
            <a:lnSpc>
              <a:spcPct val="100000"/>
            </a:lnSpc>
            <a:spcBef>
              <a:spcPts val="0"/>
            </a:spcBef>
            <a:spcAft>
              <a:spcPts val="0"/>
            </a:spcAft>
            <a:buClrTx/>
            <a:buSzTx/>
            <a:buFontTx/>
            <a:buNone/>
            <a:tabLst/>
            <a:defRPr/>
          </a:pPr>
          <a:r>
            <a:rPr lang="en-US" altLang="zh-CN" sz="900" kern="0" dirty="0" smtClean="0">
              <a:solidFill>
                <a:srgbClr val="FF9933"/>
              </a:solidFill>
              <a:ea typeface="宋体-方正超大字符集" panose="03000509000000000000" pitchFamily="65" charset="-122"/>
              <a:cs typeface="Calibri" panose="020F0502020204030204" pitchFamily="34" charset="0"/>
            </a:rPr>
            <a:t>13.61</a:t>
          </a:r>
          <a:r>
            <a:rPr kumimoji="0" lang="zh-CN" altLang="en-US" sz="900" i="0" strike="noStrike" kern="0" cap="none" spc="0" normalizeH="0" baseline="0" noProof="0" dirty="0" smtClean="0">
              <a:ln>
                <a:noFill/>
              </a:ln>
              <a:solidFill>
                <a:srgbClr val="FF9933"/>
              </a:solidFill>
              <a:effectLst/>
              <a:uLnTx/>
              <a:uFillTx/>
              <a:latin typeface="Calibri" panose="020F0502020204030204" pitchFamily="34" charset="0"/>
              <a:ea typeface="宋体-方正超大字符集" panose="03000509000000000000" pitchFamily="65" charset="-122"/>
              <a:cs typeface="Calibri" panose="020F0502020204030204" pitchFamily="34" charset="0"/>
            </a:rPr>
            <a:t>万</a:t>
          </a:r>
          <a:endParaRPr kumimoji="0" lang="zh-HK" altLang="en-US" sz="900" i="0" strike="noStrike" kern="0" cap="none" spc="0" normalizeH="0" baseline="0" noProof="0" dirty="0">
            <a:ln>
              <a:noFill/>
            </a:ln>
            <a:solidFill>
              <a:srgbClr val="FF9933"/>
            </a:solidFill>
            <a:effectLst/>
            <a:uLnTx/>
            <a:uFillTx/>
            <a:latin typeface="Calibri" panose="020F0502020204030204" pitchFamily="34" charset="0"/>
            <a:ea typeface="宋体-方正超大字符集" panose="03000509000000000000" pitchFamily="65" charset="-122"/>
            <a:cs typeface="Calibri" panose="020F0502020204030204" pitchFamily="34" charset="0"/>
          </a:endParaRPr>
        </a:p>
      </cdr:txBody>
    </cdr:sp>
  </cdr:relSizeAnchor>
</c:userShapes>
</file>

<file path=ppt/drawings/drawing10.xml><?xml version="1.0" encoding="utf-8"?>
<c:userShapes xmlns:c="http://schemas.openxmlformats.org/drawingml/2006/chart">
  <cdr:relSizeAnchor xmlns:cdr="http://schemas.openxmlformats.org/drawingml/2006/chartDrawing">
    <cdr:from>
      <cdr:x>0.09913</cdr:x>
      <cdr:y>0.51822</cdr:y>
    </cdr:from>
    <cdr:to>
      <cdr:x>0.18922</cdr:x>
      <cdr:y>0.58196</cdr:y>
    </cdr:to>
    <cdr:sp macro="" textlink="">
      <cdr:nvSpPr>
        <cdr:cNvPr id="17" name="Oval 178"/>
        <cdr:cNvSpPr>
          <a:spLocks xmlns:a="http://schemas.openxmlformats.org/drawingml/2006/main" noChangeArrowheads="1"/>
        </cdr:cNvSpPr>
      </cdr:nvSpPr>
      <cdr:spPr bwMode="auto">
        <a:xfrm xmlns:a="http://schemas.openxmlformats.org/drawingml/2006/main" rot="10800000" flipV="1">
          <a:off x="792336" y="1497097"/>
          <a:ext cx="720095" cy="184139"/>
        </a:xfrm>
        <a:prstGeom xmlns:a="http://schemas.openxmlformats.org/drawingml/2006/main" prst="ellipse">
          <a:avLst/>
        </a:prstGeom>
        <a:noFill xmlns:a="http://schemas.openxmlformats.org/drawingml/2006/main"/>
        <a:ln xmlns:a="http://schemas.openxmlformats.org/drawingml/2006/main" w="9525"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algn="l" eaLnBrk="1" fontAlgn="auto" hangingPunct="1">
            <a:lnSpc>
              <a:spcPct val="100000"/>
            </a:lnSpc>
            <a:spcBef>
              <a:spcPts val="0"/>
            </a:spcBef>
            <a:spcAft>
              <a:spcPts val="0"/>
            </a:spcAft>
          </a:pPr>
          <a:r>
            <a:rPr lang="en-US" altLang="en-US" sz="900" kern="0" dirty="0" smtClean="0">
              <a:solidFill>
                <a:srgbClr val="FF9933"/>
              </a:solidFill>
            </a:rPr>
            <a:t>￥</a:t>
          </a:r>
          <a:r>
            <a:rPr lang="en-US" altLang="zh-CN" sz="900" dirty="0" smtClean="0">
              <a:solidFill>
                <a:srgbClr val="FF9933"/>
              </a:solidFill>
            </a:rPr>
            <a:t>51885</a:t>
          </a:r>
          <a:endParaRPr lang="en-US" altLang="en-US" sz="900" dirty="0" smtClean="0">
            <a:solidFill>
              <a:srgbClr val="FF9933"/>
            </a:solidFill>
          </a:endParaRPr>
        </a:p>
      </cdr:txBody>
    </cdr:sp>
  </cdr:relSizeAnchor>
</c:userShapes>
</file>

<file path=ppt/drawings/drawing11.xml><?xml version="1.0" encoding="utf-8"?>
<c:userShapes xmlns:c="http://schemas.openxmlformats.org/drawingml/2006/chart">
  <cdr:relSizeAnchor xmlns:cdr="http://schemas.openxmlformats.org/drawingml/2006/chartDrawing">
    <cdr:from>
      <cdr:x>0.09654</cdr:x>
      <cdr:y>0.46962</cdr:y>
    </cdr:from>
    <cdr:to>
      <cdr:x>0.17763</cdr:x>
      <cdr:y>0.54426</cdr:y>
    </cdr:to>
    <cdr:sp macro="" textlink="">
      <cdr:nvSpPr>
        <cdr:cNvPr id="17" name="Oval 178"/>
        <cdr:cNvSpPr>
          <a:spLocks xmlns:a="http://schemas.openxmlformats.org/drawingml/2006/main" noChangeArrowheads="1"/>
        </cdr:cNvSpPr>
      </cdr:nvSpPr>
      <cdr:spPr bwMode="auto">
        <a:xfrm xmlns:a="http://schemas.openxmlformats.org/drawingml/2006/main">
          <a:off x="771648" y="1353125"/>
          <a:ext cx="648131" cy="215061"/>
        </a:xfrm>
        <a:prstGeom xmlns:a="http://schemas.openxmlformats.org/drawingml/2006/main" prst="ellipse">
          <a:avLst/>
        </a:prstGeom>
        <a:noFill xmlns:a="http://schemas.openxmlformats.org/drawingml/2006/main"/>
        <a:ln xmlns:a="http://schemas.openxmlformats.org/drawingml/2006/main" w="12700"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marL="0" marR="0" lvl="0" indent="0" defTabSz="914400" eaLnBrk="1" fontAlgn="auto" latinLnBrk="0" hangingPunct="1">
            <a:lnSpc>
              <a:spcPct val="100000"/>
            </a:lnSpc>
            <a:spcBef>
              <a:spcPts val="0"/>
            </a:spcBef>
            <a:spcAft>
              <a:spcPts val="0"/>
            </a:spcAft>
            <a:buClrTx/>
            <a:buSzTx/>
            <a:buFontTx/>
            <a:buNone/>
            <a:tabLst/>
            <a:defRPr/>
          </a:pPr>
          <a:r>
            <a:rPr lang="en-US" altLang="zh-CN" sz="900" noProof="0" dirty="0" smtClean="0">
              <a:solidFill>
                <a:srgbClr val="FF9933"/>
              </a:solidFill>
            </a:rPr>
            <a:t>10.12</a:t>
          </a:r>
          <a:r>
            <a:rPr lang="zh-CN" altLang="en-US" sz="900" noProof="0" dirty="0" smtClean="0">
              <a:solidFill>
                <a:srgbClr val="FF9933"/>
              </a:solidFill>
            </a:rPr>
            <a:t>万</a:t>
          </a:r>
          <a:endParaRPr kumimoji="0" lang="zh-HK" altLang="en-US" sz="900" i="0" u="none" strike="noStrike" kern="0" cap="none" spc="0" normalizeH="0" baseline="0" noProof="0" dirty="0">
            <a:ln>
              <a:noFill/>
            </a:ln>
            <a:solidFill>
              <a:srgbClr val="FF9933"/>
            </a:solidFill>
            <a:effectLst/>
            <a:uLnTx/>
            <a:uFillTx/>
          </a:endParaRPr>
        </a:p>
      </cdr:txBody>
    </cdr:sp>
  </cdr:relSizeAnchor>
</c:userShapes>
</file>

<file path=ppt/drawings/drawing12.xml><?xml version="1.0" encoding="utf-8"?>
<c:userShapes xmlns:c="http://schemas.openxmlformats.org/drawingml/2006/chart">
  <cdr:relSizeAnchor xmlns:cdr="http://schemas.openxmlformats.org/drawingml/2006/chartDrawing">
    <cdr:from>
      <cdr:x>0.11293</cdr:x>
      <cdr:y>0.62513</cdr:y>
    </cdr:from>
    <cdr:to>
      <cdr:x>0.19008</cdr:x>
      <cdr:y>0.69514</cdr:y>
    </cdr:to>
    <cdr:sp macro="" textlink="">
      <cdr:nvSpPr>
        <cdr:cNvPr id="17" name="Oval 178"/>
        <cdr:cNvSpPr>
          <a:spLocks xmlns:a="http://schemas.openxmlformats.org/drawingml/2006/main" noChangeArrowheads="1"/>
        </cdr:cNvSpPr>
      </cdr:nvSpPr>
      <cdr:spPr bwMode="auto">
        <a:xfrm xmlns:a="http://schemas.openxmlformats.org/drawingml/2006/main">
          <a:off x="910704" y="1801192"/>
          <a:ext cx="622176" cy="201720"/>
        </a:xfrm>
        <a:prstGeom xmlns:a="http://schemas.openxmlformats.org/drawingml/2006/main" prst="ellipse">
          <a:avLst/>
        </a:prstGeom>
        <a:noFill xmlns:a="http://schemas.openxmlformats.org/drawingml/2006/main"/>
        <a:ln xmlns:a="http://schemas.openxmlformats.org/drawingml/2006/main" w="12700"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marL="0" marR="0" lvl="0" indent="0" defTabSz="914400" eaLnBrk="1" fontAlgn="auto" latinLnBrk="0" hangingPunct="1">
            <a:lnSpc>
              <a:spcPct val="100000"/>
            </a:lnSpc>
            <a:spcBef>
              <a:spcPts val="0"/>
            </a:spcBef>
            <a:spcAft>
              <a:spcPts val="0"/>
            </a:spcAft>
            <a:buClrTx/>
            <a:buSzTx/>
            <a:buFontTx/>
            <a:buNone/>
            <a:tabLst/>
            <a:defRPr/>
          </a:pPr>
          <a:r>
            <a:rPr lang="en-US" altLang="zh-CN" sz="900" dirty="0" smtClean="0">
              <a:solidFill>
                <a:srgbClr val="FF9933"/>
              </a:solidFill>
            </a:rPr>
            <a:t>12.91</a:t>
          </a:r>
          <a:r>
            <a:rPr kumimoji="0" lang="zh-CN" altLang="en-US" sz="900" i="0" u="none" strike="noStrike" kern="0" cap="none" spc="0" normalizeH="0" baseline="0" noProof="0" dirty="0" smtClean="0">
              <a:ln>
                <a:noFill/>
              </a:ln>
              <a:solidFill>
                <a:srgbClr val="FF9933"/>
              </a:solidFill>
              <a:effectLst/>
              <a:uLnTx/>
              <a:uFillTx/>
            </a:rPr>
            <a:t>万</a:t>
          </a:r>
          <a:endParaRPr kumimoji="0" lang="zh-HK" altLang="en-US" sz="900" i="0" u="none" strike="noStrike" kern="0" cap="none" spc="0" normalizeH="0" baseline="0" noProof="0" dirty="0">
            <a:ln>
              <a:noFill/>
            </a:ln>
            <a:solidFill>
              <a:srgbClr val="FF9933"/>
            </a:solidFill>
            <a:effectLst/>
            <a:uLnTx/>
            <a:uFillTx/>
          </a:endParaRPr>
        </a:p>
      </cdr:txBody>
    </cdr:sp>
  </cdr:relSizeAnchor>
</c:userShapes>
</file>

<file path=ppt/drawings/drawing13.xml><?xml version="1.0" encoding="utf-8"?>
<c:userShapes xmlns:c="http://schemas.openxmlformats.org/drawingml/2006/chart">
  <cdr:relSizeAnchor xmlns:cdr="http://schemas.openxmlformats.org/drawingml/2006/chartDrawing">
    <cdr:from>
      <cdr:x>0.0968</cdr:x>
      <cdr:y>0.45041</cdr:y>
    </cdr:from>
    <cdr:to>
      <cdr:x>0.18687</cdr:x>
      <cdr:y>0.54959</cdr:y>
    </cdr:to>
    <cdr:sp macro="" textlink="">
      <cdr:nvSpPr>
        <cdr:cNvPr id="14" name="Oval 178"/>
        <cdr:cNvSpPr>
          <a:spLocks xmlns:a="http://schemas.openxmlformats.org/drawingml/2006/main" noChangeArrowheads="1"/>
        </cdr:cNvSpPr>
      </cdr:nvSpPr>
      <cdr:spPr bwMode="auto">
        <a:xfrm xmlns:a="http://schemas.openxmlformats.org/drawingml/2006/main" rot="10800000" flipV="1">
          <a:off x="773931" y="1297786"/>
          <a:ext cx="720141" cy="285740"/>
        </a:xfrm>
        <a:prstGeom xmlns:a="http://schemas.openxmlformats.org/drawingml/2006/main" prst="ellipse">
          <a:avLst/>
        </a:prstGeom>
        <a:noFill xmlns:a="http://schemas.openxmlformats.org/drawingml/2006/main"/>
        <a:ln xmlns:a="http://schemas.openxmlformats.org/drawingml/2006/main" w="9525"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algn="l" eaLnBrk="1" fontAlgn="auto" hangingPunct="1">
            <a:lnSpc>
              <a:spcPct val="100000"/>
            </a:lnSpc>
            <a:spcBef>
              <a:spcPts val="0"/>
            </a:spcBef>
            <a:spcAft>
              <a:spcPts val="0"/>
            </a:spcAft>
          </a:pPr>
          <a:r>
            <a:rPr lang="en-US" altLang="en-US" sz="900" kern="0" dirty="0" smtClean="0">
              <a:solidFill>
                <a:srgbClr val="FF9933"/>
              </a:solidFill>
            </a:rPr>
            <a:t>￥</a:t>
          </a:r>
          <a:r>
            <a:rPr lang="en-US" altLang="en-US" sz="900" dirty="0" smtClean="0">
              <a:solidFill>
                <a:srgbClr val="FF9933"/>
              </a:solidFill>
            </a:rPr>
            <a:t>12871</a:t>
          </a:r>
        </a:p>
      </cdr:txBody>
    </cdr:sp>
  </cdr:relSizeAnchor>
</c:userShapes>
</file>

<file path=ppt/drawings/drawing14.xml><?xml version="1.0" encoding="utf-8"?>
<c:userShapes xmlns:c="http://schemas.openxmlformats.org/drawingml/2006/chart">
  <cdr:relSizeAnchor xmlns:cdr="http://schemas.openxmlformats.org/drawingml/2006/chartDrawing">
    <cdr:from>
      <cdr:x>0.10172</cdr:x>
      <cdr:y>0.70036</cdr:y>
    </cdr:from>
    <cdr:to>
      <cdr:x>0.17887</cdr:x>
      <cdr:y>0.79953</cdr:y>
    </cdr:to>
    <cdr:sp macro="" textlink="">
      <cdr:nvSpPr>
        <cdr:cNvPr id="15" name="Oval 178"/>
        <cdr:cNvSpPr>
          <a:spLocks xmlns:a="http://schemas.openxmlformats.org/drawingml/2006/main" noChangeArrowheads="1"/>
        </cdr:cNvSpPr>
      </cdr:nvSpPr>
      <cdr:spPr bwMode="auto">
        <a:xfrm xmlns:a="http://schemas.openxmlformats.org/drawingml/2006/main">
          <a:off x="820352" y="2017964"/>
          <a:ext cx="622176" cy="285740"/>
        </a:xfrm>
        <a:prstGeom xmlns:a="http://schemas.openxmlformats.org/drawingml/2006/main" prst="ellipse">
          <a:avLst/>
        </a:prstGeom>
        <a:noFill xmlns:a="http://schemas.openxmlformats.org/drawingml/2006/main"/>
        <a:ln xmlns:a="http://schemas.openxmlformats.org/drawingml/2006/main" w="12700"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900" i="0" u="none" strike="noStrike" kern="0" cap="none" spc="0" normalizeH="0" baseline="0" noProof="0" dirty="0" smtClean="0">
              <a:ln>
                <a:noFill/>
              </a:ln>
              <a:solidFill>
                <a:srgbClr val="FF9933"/>
              </a:solidFill>
              <a:effectLst/>
              <a:uLnTx/>
              <a:uFillTx/>
            </a:rPr>
            <a:t>12.62</a:t>
          </a:r>
          <a:r>
            <a:rPr kumimoji="0" lang="zh-CN" altLang="en-US" sz="900" i="0" u="none" strike="noStrike" kern="0" cap="none" spc="0" normalizeH="0" baseline="0" noProof="0" dirty="0" smtClean="0">
              <a:ln>
                <a:noFill/>
              </a:ln>
              <a:solidFill>
                <a:srgbClr val="FF9933"/>
              </a:solidFill>
              <a:effectLst/>
              <a:uLnTx/>
              <a:uFillTx/>
            </a:rPr>
            <a:t>万</a:t>
          </a:r>
          <a:endParaRPr kumimoji="0" lang="zh-HK" altLang="en-US" sz="900" i="0" u="none" strike="noStrike" kern="0" cap="none" spc="0" normalizeH="0" baseline="0" noProof="0" dirty="0">
            <a:ln>
              <a:noFill/>
            </a:ln>
            <a:solidFill>
              <a:srgbClr val="FF9933"/>
            </a:solidFill>
            <a:effectLst/>
            <a:uLnTx/>
            <a:uFillTx/>
          </a:endParaRPr>
        </a:p>
      </cdr:txBody>
    </cdr:sp>
  </cdr:relSizeAnchor>
  <cdr:relSizeAnchor xmlns:cdr="http://schemas.openxmlformats.org/drawingml/2006/chartDrawing">
    <cdr:from>
      <cdr:x>0.17448</cdr:x>
      <cdr:y>0.59375</cdr:y>
    </cdr:from>
    <cdr:to>
      <cdr:x>0.25163</cdr:x>
      <cdr:y>0.69292</cdr:y>
    </cdr:to>
    <cdr:sp macro="" textlink="">
      <cdr:nvSpPr>
        <cdr:cNvPr id="3" name="Oval 178"/>
        <cdr:cNvSpPr>
          <a:spLocks xmlns:a="http://schemas.openxmlformats.org/drawingml/2006/main" noChangeArrowheads="1"/>
        </cdr:cNvSpPr>
      </cdr:nvSpPr>
      <cdr:spPr bwMode="auto">
        <a:xfrm xmlns:a="http://schemas.openxmlformats.org/drawingml/2006/main">
          <a:off x="1407126" y="1710778"/>
          <a:ext cx="622176" cy="285739"/>
        </a:xfrm>
        <a:prstGeom xmlns:a="http://schemas.openxmlformats.org/drawingml/2006/main" prst="ellipse">
          <a:avLst/>
        </a:prstGeom>
        <a:noFill xmlns:a="http://schemas.openxmlformats.org/drawingml/2006/main"/>
        <a:ln xmlns:a="http://schemas.openxmlformats.org/drawingml/2006/main" w="12700"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900" i="0" u="none" strike="noStrike" kern="0" cap="none" spc="0" normalizeH="0" baseline="0" noProof="0" dirty="0" smtClean="0">
              <a:ln>
                <a:noFill/>
              </a:ln>
              <a:solidFill>
                <a:srgbClr val="FF9933"/>
              </a:solidFill>
              <a:effectLst/>
              <a:uLnTx/>
              <a:uFillTx/>
            </a:rPr>
            <a:t>13.38</a:t>
          </a:r>
          <a:r>
            <a:rPr kumimoji="0" lang="zh-CN" altLang="en-US" sz="900" i="0" u="none" strike="noStrike" kern="0" cap="none" spc="0" normalizeH="0" baseline="0" noProof="0" dirty="0" smtClean="0">
              <a:ln>
                <a:noFill/>
              </a:ln>
              <a:solidFill>
                <a:srgbClr val="FF9933"/>
              </a:solidFill>
              <a:effectLst/>
              <a:uLnTx/>
              <a:uFillTx/>
            </a:rPr>
            <a:t>万</a:t>
          </a:r>
          <a:endParaRPr kumimoji="0" lang="zh-HK" altLang="en-US" sz="900" i="0" u="none" strike="noStrike" kern="0" cap="none" spc="0" normalizeH="0" baseline="0" noProof="0" dirty="0">
            <a:ln>
              <a:noFill/>
            </a:ln>
            <a:solidFill>
              <a:srgbClr val="FF9933"/>
            </a:solidFill>
            <a:effectLst/>
            <a:uLnTx/>
            <a:uFillTx/>
          </a:endParaRPr>
        </a:p>
      </cdr:txBody>
    </cdr:sp>
  </cdr:relSizeAnchor>
  <cdr:relSizeAnchor xmlns:cdr="http://schemas.openxmlformats.org/drawingml/2006/chartDrawing">
    <cdr:from>
      <cdr:x>0.25136</cdr:x>
      <cdr:y>0.47832</cdr:y>
    </cdr:from>
    <cdr:to>
      <cdr:x>0.32851</cdr:x>
      <cdr:y>0.57749</cdr:y>
    </cdr:to>
    <cdr:sp macro="" textlink="">
      <cdr:nvSpPr>
        <cdr:cNvPr id="4" name="Oval 178"/>
        <cdr:cNvSpPr>
          <a:spLocks xmlns:a="http://schemas.openxmlformats.org/drawingml/2006/main" noChangeArrowheads="1"/>
        </cdr:cNvSpPr>
      </cdr:nvSpPr>
      <cdr:spPr bwMode="auto">
        <a:xfrm xmlns:a="http://schemas.openxmlformats.org/drawingml/2006/main">
          <a:off x="2027116" y="1378202"/>
          <a:ext cx="622176" cy="285740"/>
        </a:xfrm>
        <a:prstGeom xmlns:a="http://schemas.openxmlformats.org/drawingml/2006/main" prst="ellipse">
          <a:avLst/>
        </a:prstGeom>
        <a:noFill xmlns:a="http://schemas.openxmlformats.org/drawingml/2006/main"/>
        <a:ln xmlns:a="http://schemas.openxmlformats.org/drawingml/2006/main" w="12700"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900" i="0" u="none" strike="noStrike" kern="0" cap="none" spc="0" normalizeH="0" baseline="0" noProof="0" dirty="0" smtClean="0">
              <a:ln>
                <a:noFill/>
              </a:ln>
              <a:solidFill>
                <a:srgbClr val="FF9933"/>
              </a:solidFill>
              <a:effectLst/>
              <a:uLnTx/>
              <a:uFillTx/>
            </a:rPr>
            <a:t>13.18</a:t>
          </a:r>
          <a:r>
            <a:rPr kumimoji="0" lang="zh-CN" altLang="en-US" sz="900" i="0" u="none" strike="noStrike" kern="0" cap="none" spc="0" normalizeH="0" baseline="0" noProof="0" dirty="0" smtClean="0">
              <a:ln>
                <a:noFill/>
              </a:ln>
              <a:solidFill>
                <a:srgbClr val="FF9933"/>
              </a:solidFill>
              <a:effectLst/>
              <a:uLnTx/>
              <a:uFillTx/>
            </a:rPr>
            <a:t>万</a:t>
          </a:r>
          <a:endParaRPr kumimoji="0" lang="zh-HK" altLang="en-US" sz="900" i="0" u="none" strike="noStrike" kern="0" cap="none" spc="0" normalizeH="0" baseline="0" noProof="0" dirty="0">
            <a:ln>
              <a:noFill/>
            </a:ln>
            <a:solidFill>
              <a:srgbClr val="FF9933"/>
            </a:solidFill>
            <a:effectLst/>
            <a:uLnTx/>
            <a:uFillTx/>
          </a:endParaRPr>
        </a:p>
      </cdr:txBody>
    </cdr:sp>
  </cdr:relSizeAnchor>
</c:userShapes>
</file>

<file path=ppt/drawings/drawing15.xml><?xml version="1.0" encoding="utf-8"?>
<c:userShapes xmlns:c="http://schemas.openxmlformats.org/drawingml/2006/chart">
  <cdr:relSizeAnchor xmlns:cdr="http://schemas.openxmlformats.org/drawingml/2006/chartDrawing">
    <cdr:from>
      <cdr:x>0.09372</cdr:x>
      <cdr:y>0.46882</cdr:y>
    </cdr:from>
    <cdr:to>
      <cdr:x>0.18368</cdr:x>
      <cdr:y>0.568</cdr:y>
    </cdr:to>
    <cdr:sp macro="" textlink="">
      <cdr:nvSpPr>
        <cdr:cNvPr id="15" name="Oval 178"/>
        <cdr:cNvSpPr>
          <a:spLocks xmlns:a="http://schemas.openxmlformats.org/drawingml/2006/main" noChangeArrowheads="1"/>
        </cdr:cNvSpPr>
      </cdr:nvSpPr>
      <cdr:spPr bwMode="auto">
        <a:xfrm xmlns:a="http://schemas.openxmlformats.org/drawingml/2006/main" rot="10800000" flipV="1">
          <a:off x="750198" y="1350829"/>
          <a:ext cx="720136" cy="285768"/>
        </a:xfrm>
        <a:prstGeom xmlns:a="http://schemas.openxmlformats.org/drawingml/2006/main" prst="ellipse">
          <a:avLst/>
        </a:prstGeom>
        <a:noFill xmlns:a="http://schemas.openxmlformats.org/drawingml/2006/main"/>
        <a:ln xmlns:a="http://schemas.openxmlformats.org/drawingml/2006/main" w="9525"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algn="l" eaLnBrk="1" fontAlgn="auto" hangingPunct="1">
            <a:lnSpc>
              <a:spcPct val="100000"/>
            </a:lnSpc>
            <a:spcBef>
              <a:spcPts val="0"/>
            </a:spcBef>
            <a:spcAft>
              <a:spcPts val="0"/>
            </a:spcAft>
          </a:pPr>
          <a:r>
            <a:rPr lang="en-US" altLang="en-US" sz="900" kern="0" dirty="0" smtClean="0">
              <a:solidFill>
                <a:srgbClr val="FF9933"/>
              </a:solidFill>
            </a:rPr>
            <a:t>￥</a:t>
          </a:r>
          <a:r>
            <a:rPr lang="en-US" altLang="en-US" sz="900" dirty="0" smtClean="0">
              <a:solidFill>
                <a:srgbClr val="FF9933"/>
              </a:solidFill>
            </a:rPr>
            <a:t>13571</a:t>
          </a:r>
        </a:p>
      </cdr:txBody>
    </cdr:sp>
  </cdr:relSizeAnchor>
</c:userShapes>
</file>

<file path=ppt/drawings/drawing2.xml><?xml version="1.0" encoding="utf-8"?>
<c:userShapes xmlns:c="http://schemas.openxmlformats.org/drawingml/2006/chart">
  <cdr:relSizeAnchor xmlns:cdr="http://schemas.openxmlformats.org/drawingml/2006/chartDrawing">
    <cdr:from>
      <cdr:x>0.08332</cdr:x>
      <cdr:y>0.35748</cdr:y>
    </cdr:from>
    <cdr:to>
      <cdr:x>0.17332</cdr:x>
      <cdr:y>0.42854</cdr:y>
    </cdr:to>
    <cdr:sp macro="" textlink="">
      <cdr:nvSpPr>
        <cdr:cNvPr id="5" name="Oval 178"/>
        <cdr:cNvSpPr>
          <a:spLocks xmlns:a="http://schemas.openxmlformats.org/drawingml/2006/main" noChangeArrowheads="1"/>
        </cdr:cNvSpPr>
      </cdr:nvSpPr>
      <cdr:spPr bwMode="auto">
        <a:xfrm xmlns:a="http://schemas.openxmlformats.org/drawingml/2006/main">
          <a:off x="666535" y="1034465"/>
          <a:ext cx="719977" cy="205634"/>
        </a:xfrm>
        <a:prstGeom xmlns:a="http://schemas.openxmlformats.org/drawingml/2006/main" prst="ellipse">
          <a:avLst/>
        </a:prstGeom>
        <a:noFill xmlns:a="http://schemas.openxmlformats.org/drawingml/2006/main"/>
        <a:ln xmlns:a="http://schemas.openxmlformats.org/drawingml/2006/main" w="9525"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eaLnBrk="1" fontAlgn="auto" hangingPunct="1">
            <a:lnSpc>
              <a:spcPct val="100000"/>
            </a:lnSpc>
            <a:spcBef>
              <a:spcPts val="0"/>
            </a:spcBef>
            <a:spcAft>
              <a:spcPts val="0"/>
            </a:spcAft>
          </a:pPr>
          <a:r>
            <a:rPr lang="en-US" altLang="en-US" sz="900" kern="0" dirty="0" smtClean="0">
              <a:solidFill>
                <a:srgbClr val="FF9933"/>
              </a:solidFill>
            </a:rPr>
            <a:t>￥</a:t>
          </a:r>
          <a:r>
            <a:rPr lang="en-US" altLang="zh-CN" sz="900" kern="0" dirty="0" smtClean="0">
              <a:solidFill>
                <a:srgbClr val="FF9933"/>
              </a:solidFill>
            </a:rPr>
            <a:t>12302</a:t>
          </a:r>
          <a:endParaRPr lang="zh-HK" altLang="en-US" sz="900" kern="0" dirty="0">
            <a:solidFill>
              <a:srgbClr val="FF9933"/>
            </a:solidFill>
          </a:endParaRPr>
        </a:p>
      </cdr:txBody>
    </cdr:sp>
  </cdr:relSizeAnchor>
  <cdr:relSizeAnchor xmlns:cdr="http://schemas.openxmlformats.org/drawingml/2006/chartDrawing">
    <cdr:from>
      <cdr:x>0.16265</cdr:x>
      <cdr:y>0.38378</cdr:y>
    </cdr:from>
    <cdr:to>
      <cdr:x>0.25265</cdr:x>
      <cdr:y>0.45484</cdr:y>
    </cdr:to>
    <cdr:sp macro="" textlink="">
      <cdr:nvSpPr>
        <cdr:cNvPr id="3" name="Oval 178"/>
        <cdr:cNvSpPr>
          <a:spLocks xmlns:a="http://schemas.openxmlformats.org/drawingml/2006/main" noChangeArrowheads="1"/>
        </cdr:cNvSpPr>
      </cdr:nvSpPr>
      <cdr:spPr bwMode="auto">
        <a:xfrm xmlns:a="http://schemas.openxmlformats.org/drawingml/2006/main">
          <a:off x="1301120" y="1110569"/>
          <a:ext cx="719977" cy="205633"/>
        </a:xfrm>
        <a:prstGeom xmlns:a="http://schemas.openxmlformats.org/drawingml/2006/main" prst="ellipse">
          <a:avLst/>
        </a:prstGeom>
        <a:noFill xmlns:a="http://schemas.openxmlformats.org/drawingml/2006/main"/>
        <a:ln xmlns:a="http://schemas.openxmlformats.org/drawingml/2006/main" w="9525"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eaLnBrk="1" fontAlgn="auto" hangingPunct="1">
            <a:lnSpc>
              <a:spcPct val="100000"/>
            </a:lnSpc>
            <a:spcBef>
              <a:spcPts val="0"/>
            </a:spcBef>
            <a:spcAft>
              <a:spcPts val="0"/>
            </a:spcAft>
          </a:pPr>
          <a:r>
            <a:rPr lang="en-US" altLang="en-US" sz="900" kern="0" dirty="0" smtClean="0">
              <a:solidFill>
                <a:srgbClr val="FF9933"/>
              </a:solidFill>
            </a:rPr>
            <a:t>￥</a:t>
          </a:r>
          <a:r>
            <a:rPr lang="en-US" altLang="en-US" sz="900" dirty="0" smtClean="0">
              <a:solidFill>
                <a:srgbClr val="FF9933"/>
              </a:solidFill>
            </a:rPr>
            <a:t>13527</a:t>
          </a:r>
          <a:endParaRPr lang="zh-HK" altLang="en-US" sz="900" kern="0" dirty="0">
            <a:solidFill>
              <a:srgbClr val="FF9933"/>
            </a:solidFill>
          </a:endParaRPr>
        </a:p>
      </cdr:txBody>
    </cdr:sp>
  </cdr:relSizeAnchor>
  <cdr:relSizeAnchor xmlns:cdr="http://schemas.openxmlformats.org/drawingml/2006/chartDrawing">
    <cdr:from>
      <cdr:x>0.23444</cdr:x>
      <cdr:y>0.48113</cdr:y>
    </cdr:from>
    <cdr:to>
      <cdr:x>0.32444</cdr:x>
      <cdr:y>0.55219</cdr:y>
    </cdr:to>
    <cdr:sp macro="" textlink="">
      <cdr:nvSpPr>
        <cdr:cNvPr id="4" name="Oval 178"/>
        <cdr:cNvSpPr>
          <a:spLocks xmlns:a="http://schemas.openxmlformats.org/drawingml/2006/main" noChangeArrowheads="1"/>
        </cdr:cNvSpPr>
      </cdr:nvSpPr>
      <cdr:spPr bwMode="auto">
        <a:xfrm xmlns:a="http://schemas.openxmlformats.org/drawingml/2006/main">
          <a:off x="1875421" y="1392286"/>
          <a:ext cx="719977" cy="205634"/>
        </a:xfrm>
        <a:prstGeom xmlns:a="http://schemas.openxmlformats.org/drawingml/2006/main" prst="ellipse">
          <a:avLst/>
        </a:prstGeom>
        <a:noFill xmlns:a="http://schemas.openxmlformats.org/drawingml/2006/main"/>
        <a:ln xmlns:a="http://schemas.openxmlformats.org/drawingml/2006/main" w="9525"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eaLnBrk="1" fontAlgn="auto" hangingPunct="1">
            <a:lnSpc>
              <a:spcPct val="100000"/>
            </a:lnSpc>
            <a:spcBef>
              <a:spcPts val="0"/>
            </a:spcBef>
            <a:spcAft>
              <a:spcPts val="0"/>
            </a:spcAft>
          </a:pPr>
          <a:r>
            <a:rPr lang="en-US" altLang="en-US" sz="900" kern="0" dirty="0" smtClean="0">
              <a:solidFill>
                <a:srgbClr val="FF9933"/>
              </a:solidFill>
            </a:rPr>
            <a:t>￥</a:t>
          </a:r>
          <a:r>
            <a:rPr lang="en-US" altLang="en-US" sz="900" dirty="0" smtClean="0">
              <a:solidFill>
                <a:srgbClr val="FF9933"/>
              </a:solidFill>
            </a:rPr>
            <a:t>1</a:t>
          </a:r>
          <a:r>
            <a:rPr lang="en-US" altLang="zh-CN" sz="900" dirty="0" smtClean="0">
              <a:solidFill>
                <a:srgbClr val="FF9933"/>
              </a:solidFill>
            </a:rPr>
            <a:t>5023</a:t>
          </a:r>
          <a:endParaRPr lang="zh-HK" altLang="en-US" sz="900" kern="0" dirty="0">
            <a:solidFill>
              <a:srgbClr val="FF9933"/>
            </a:solidFill>
          </a:endParaRPr>
        </a:p>
      </cdr:txBody>
    </cdr:sp>
  </cdr:relSizeAnchor>
</c:userShapes>
</file>

<file path=ppt/drawings/drawing3.xml><?xml version="1.0" encoding="utf-8"?>
<c:userShapes xmlns:c="http://schemas.openxmlformats.org/drawingml/2006/chart">
  <cdr:relSizeAnchor xmlns:cdr="http://schemas.openxmlformats.org/drawingml/2006/chartDrawing">
    <cdr:from>
      <cdr:x>0.09924</cdr:x>
      <cdr:y>0.46549</cdr:y>
    </cdr:from>
    <cdr:to>
      <cdr:x>0.16987</cdr:x>
      <cdr:y>0.5345</cdr:y>
    </cdr:to>
    <cdr:sp macro="" textlink="">
      <cdr:nvSpPr>
        <cdr:cNvPr id="19" name="矩形 18"/>
        <cdr:cNvSpPr/>
      </cdr:nvSpPr>
      <cdr:spPr>
        <a:xfrm xmlns:a="http://schemas.openxmlformats.org/drawingml/2006/main">
          <a:off x="793192" y="1341236"/>
          <a:ext cx="564550" cy="198840"/>
        </a:xfrm>
        <a:prstGeom xmlns:a="http://schemas.openxmlformats.org/drawingml/2006/main" prst="rect">
          <a:avLst/>
        </a:prstGeom>
        <a:noFill xmlns:a="http://schemas.openxmlformats.org/drawingml/2006/main"/>
        <a:ln xmlns:a="http://schemas.openxmlformats.org/drawingml/2006/main" w="12700" cap="flat" cmpd="sng" algn="ctr">
          <a:noFill/>
          <a:prstDash val="solid"/>
          <a:miter lim="800000"/>
        </a:ln>
        <a:effectLst xmlns:a="http://schemas.openxmlformats.org/drawingml/2006/mai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rtlCol="0" anchor="ctr"/>
        <a:lstStyle xmlns:a="http://schemas.openxmlformats.org/drawingml/2006/main">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xmlns:a="http://schemas.openxmlformats.org/drawingml/2006/main">
          <a:r>
            <a:rPr lang="en-US" altLang="zh-CN" sz="900" dirty="0" smtClean="0">
              <a:solidFill>
                <a:srgbClr val="FF9933"/>
              </a:solidFill>
            </a:rPr>
            <a:t>3.53</a:t>
          </a:r>
          <a:r>
            <a:rPr lang="zh-CN" altLang="en-US" sz="900" dirty="0" smtClean="0">
              <a:solidFill>
                <a:srgbClr val="FF9933"/>
              </a:solidFill>
            </a:rPr>
            <a:t>万</a:t>
          </a:r>
          <a:endParaRPr lang="en-US" altLang="zh-CN" sz="900" dirty="0" smtClean="0">
            <a:solidFill>
              <a:srgbClr val="FF9933"/>
            </a:solidFill>
          </a:endParaRPr>
        </a:p>
      </cdr:txBody>
    </cdr:sp>
  </cdr:relSizeAnchor>
  <cdr:relSizeAnchor xmlns:cdr="http://schemas.openxmlformats.org/drawingml/2006/chartDrawing">
    <cdr:from>
      <cdr:x>0.1816</cdr:x>
      <cdr:y>0.60009</cdr:y>
    </cdr:from>
    <cdr:to>
      <cdr:x>0.25223</cdr:x>
      <cdr:y>0.66911</cdr:y>
    </cdr:to>
    <cdr:sp macro="" textlink="">
      <cdr:nvSpPr>
        <cdr:cNvPr id="4" name="矩形 3"/>
        <cdr:cNvSpPr/>
      </cdr:nvSpPr>
      <cdr:spPr>
        <a:xfrm xmlns:a="http://schemas.openxmlformats.org/drawingml/2006/main">
          <a:off x="1451517" y="1729061"/>
          <a:ext cx="564550" cy="198840"/>
        </a:xfrm>
        <a:prstGeom xmlns:a="http://schemas.openxmlformats.org/drawingml/2006/main" prst="rect">
          <a:avLst/>
        </a:prstGeom>
        <a:noFill xmlns:a="http://schemas.openxmlformats.org/drawingml/2006/main"/>
        <a:ln xmlns:a="http://schemas.openxmlformats.org/drawingml/2006/main" w="12700" cap="flat" cmpd="sng" algn="ctr">
          <a:noFill/>
          <a:prstDash val="solid"/>
          <a:miter lim="800000"/>
        </a:ln>
        <a:effectLst xmlns:a="http://schemas.openxmlformats.org/drawingml/2006/mai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rtlCol="0" anchor="ctr"/>
        <a:lstStyle xmlns:a="http://schemas.openxmlformats.org/drawingml/2006/main">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xmlns:a="http://schemas.openxmlformats.org/drawingml/2006/main">
          <a:r>
            <a:rPr lang="en-US" altLang="zh-CN" sz="900" dirty="0" smtClean="0">
              <a:solidFill>
                <a:srgbClr val="FF9933"/>
              </a:solidFill>
            </a:rPr>
            <a:t>3.23</a:t>
          </a:r>
          <a:r>
            <a:rPr lang="zh-CN" altLang="en-US" sz="900" dirty="0" smtClean="0">
              <a:solidFill>
                <a:srgbClr val="FF9933"/>
              </a:solidFill>
            </a:rPr>
            <a:t>万</a:t>
          </a:r>
          <a:endParaRPr lang="en-US" altLang="zh-CN" sz="900" dirty="0" smtClean="0">
            <a:solidFill>
              <a:srgbClr val="FF9933"/>
            </a:solidFill>
          </a:endParaRPr>
        </a:p>
      </cdr:txBody>
    </cdr:sp>
  </cdr:relSizeAnchor>
  <cdr:relSizeAnchor xmlns:cdr="http://schemas.openxmlformats.org/drawingml/2006/chartDrawing">
    <cdr:from>
      <cdr:x>0.26129</cdr:x>
      <cdr:y>0.47402</cdr:y>
    </cdr:from>
    <cdr:to>
      <cdr:x>0.33192</cdr:x>
      <cdr:y>0.54304</cdr:y>
    </cdr:to>
    <cdr:sp macro="" textlink="">
      <cdr:nvSpPr>
        <cdr:cNvPr id="5" name="矩形 4"/>
        <cdr:cNvSpPr/>
      </cdr:nvSpPr>
      <cdr:spPr>
        <a:xfrm xmlns:a="http://schemas.openxmlformats.org/drawingml/2006/main">
          <a:off x="2088481" y="1365797"/>
          <a:ext cx="564550" cy="198868"/>
        </a:xfrm>
        <a:prstGeom xmlns:a="http://schemas.openxmlformats.org/drawingml/2006/main" prst="rect">
          <a:avLst/>
        </a:prstGeom>
        <a:noFill xmlns:a="http://schemas.openxmlformats.org/drawingml/2006/main"/>
        <a:ln xmlns:a="http://schemas.openxmlformats.org/drawingml/2006/main" w="12700" cap="flat" cmpd="sng" algn="ctr">
          <a:noFill/>
          <a:prstDash val="solid"/>
          <a:miter lim="800000"/>
        </a:ln>
        <a:effectLst xmlns:a="http://schemas.openxmlformats.org/drawingml/2006/mai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rtlCol="0" anchor="ctr"/>
        <a:lstStyle xmlns:a="http://schemas.openxmlformats.org/drawingml/2006/main">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xmlns:a="http://schemas.openxmlformats.org/drawingml/2006/main">
          <a:r>
            <a:rPr lang="en-US" altLang="zh-CN" sz="900" dirty="0" smtClean="0">
              <a:solidFill>
                <a:srgbClr val="FF9933"/>
              </a:solidFill>
            </a:rPr>
            <a:t>3.42</a:t>
          </a:r>
          <a:r>
            <a:rPr lang="zh-CN" altLang="en-US" sz="900" dirty="0" smtClean="0">
              <a:solidFill>
                <a:srgbClr val="FF9933"/>
              </a:solidFill>
            </a:rPr>
            <a:t>万</a:t>
          </a:r>
          <a:endParaRPr lang="en-US" altLang="zh-CN" sz="900" dirty="0" smtClean="0">
            <a:solidFill>
              <a:srgbClr val="FF9933"/>
            </a:solidFill>
          </a:endParaRPr>
        </a:p>
      </cdr:txBody>
    </cdr:sp>
  </cdr:relSizeAnchor>
</c:userShapes>
</file>

<file path=ppt/drawings/drawing4.xml><?xml version="1.0" encoding="utf-8"?>
<c:userShapes xmlns:c="http://schemas.openxmlformats.org/drawingml/2006/chart">
  <cdr:relSizeAnchor xmlns:cdr="http://schemas.openxmlformats.org/drawingml/2006/chartDrawing">
    <cdr:from>
      <cdr:x>0.09992</cdr:x>
      <cdr:y>0.27765</cdr:y>
    </cdr:from>
    <cdr:to>
      <cdr:x>0.17816</cdr:x>
      <cdr:y>0.35216</cdr:y>
    </cdr:to>
    <cdr:sp macro="" textlink="">
      <cdr:nvSpPr>
        <cdr:cNvPr id="18" name="Oval 178"/>
        <cdr:cNvSpPr>
          <a:spLocks xmlns:a="http://schemas.openxmlformats.org/drawingml/2006/main" noChangeArrowheads="1"/>
        </cdr:cNvSpPr>
      </cdr:nvSpPr>
      <cdr:spPr bwMode="auto">
        <a:xfrm xmlns:a="http://schemas.openxmlformats.org/drawingml/2006/main">
          <a:off x="796624" y="800002"/>
          <a:ext cx="623775" cy="214686"/>
        </a:xfrm>
        <a:prstGeom xmlns:a="http://schemas.openxmlformats.org/drawingml/2006/main" prst="ellipse">
          <a:avLst/>
        </a:prstGeom>
        <a:noFill xmlns:a="http://schemas.openxmlformats.org/drawingml/2006/main"/>
        <a:ln xmlns:a="http://schemas.openxmlformats.org/drawingml/2006/main" w="9525"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eaLnBrk="1" fontAlgn="auto" hangingPunct="1">
            <a:lnSpc>
              <a:spcPct val="100000"/>
            </a:lnSpc>
            <a:spcBef>
              <a:spcPts val="0"/>
            </a:spcBef>
            <a:spcAft>
              <a:spcPts val="0"/>
            </a:spcAft>
          </a:pPr>
          <a:r>
            <a:rPr lang="en-US" altLang="en-US" sz="900" kern="0" dirty="0" smtClean="0">
              <a:solidFill>
                <a:srgbClr val="FF9933"/>
              </a:solidFill>
            </a:rPr>
            <a:t>￥</a:t>
          </a:r>
          <a:r>
            <a:rPr lang="en-US" altLang="zh-CN" sz="900" dirty="0" smtClean="0">
              <a:solidFill>
                <a:srgbClr val="FF9933"/>
              </a:solidFill>
            </a:rPr>
            <a:t>7153</a:t>
          </a:r>
          <a:endParaRPr lang="zh-HK" altLang="en-US" sz="900" kern="0" dirty="0">
            <a:solidFill>
              <a:srgbClr val="FF9933"/>
            </a:solidFill>
          </a:endParaRPr>
        </a:p>
      </cdr:txBody>
    </cdr:sp>
  </cdr:relSizeAnchor>
</c:userShapes>
</file>

<file path=ppt/drawings/drawing5.xml><?xml version="1.0" encoding="utf-8"?>
<c:userShapes xmlns:c="http://schemas.openxmlformats.org/drawingml/2006/chart">
  <cdr:relSizeAnchor xmlns:cdr="http://schemas.openxmlformats.org/drawingml/2006/chartDrawing">
    <cdr:from>
      <cdr:x>0.09943</cdr:x>
      <cdr:y>0.51517</cdr:y>
    </cdr:from>
    <cdr:to>
      <cdr:x>0.16505</cdr:x>
      <cdr:y>0.59528</cdr:y>
    </cdr:to>
    <cdr:sp macro="" textlink="">
      <cdr:nvSpPr>
        <cdr:cNvPr id="16" name="矩形 15"/>
        <cdr:cNvSpPr/>
      </cdr:nvSpPr>
      <cdr:spPr>
        <a:xfrm xmlns:a="http://schemas.openxmlformats.org/drawingml/2006/main">
          <a:off x="794724" y="1484367"/>
          <a:ext cx="524489" cy="230822"/>
        </a:xfrm>
        <a:prstGeom xmlns:a="http://schemas.openxmlformats.org/drawingml/2006/main" prst="rect">
          <a:avLst/>
        </a:prstGeom>
      </cdr:spPr>
      <cdr:txBody>
        <a:bodyPr xmlns:a="http://schemas.openxmlformats.org/drawingml/2006/main" wrap="none">
          <a:spAutoFit/>
        </a:bodyP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r>
            <a:rPr lang="en-US" altLang="zh-CN" sz="900" dirty="0" smtClean="0">
              <a:solidFill>
                <a:srgbClr val="FF9933"/>
              </a:solidFill>
            </a:rPr>
            <a:t>6.79</a:t>
          </a:r>
          <a:r>
            <a:rPr lang="zh-CN" altLang="en-US" sz="900" dirty="0" smtClean="0">
              <a:solidFill>
                <a:srgbClr val="FF9933"/>
              </a:solidFill>
              <a:latin typeface="+mn-lt"/>
            </a:rPr>
            <a:t>万</a:t>
          </a:r>
          <a:endParaRPr lang="zh-CN" altLang="en-US" sz="900" dirty="0">
            <a:solidFill>
              <a:srgbClr val="FF9933"/>
            </a:solidFill>
            <a:latin typeface="+mn-lt"/>
          </a:endParaRPr>
        </a:p>
      </cdr:txBody>
    </cdr:sp>
  </cdr:relSizeAnchor>
</c:userShapes>
</file>

<file path=ppt/drawings/drawing6.xml><?xml version="1.0" encoding="utf-8"?>
<c:userShapes xmlns:c="http://schemas.openxmlformats.org/drawingml/2006/chart">
  <cdr:relSizeAnchor xmlns:cdr="http://schemas.openxmlformats.org/drawingml/2006/chartDrawing">
    <cdr:from>
      <cdr:x>0.09853</cdr:x>
      <cdr:y>0.4398</cdr:y>
    </cdr:from>
    <cdr:to>
      <cdr:x>0.17676</cdr:x>
      <cdr:y>0.49604</cdr:y>
    </cdr:to>
    <cdr:sp macro="" textlink="">
      <cdr:nvSpPr>
        <cdr:cNvPr id="19" name="Oval 178"/>
        <cdr:cNvSpPr>
          <a:spLocks xmlns:a="http://schemas.openxmlformats.org/drawingml/2006/main" noChangeArrowheads="1"/>
        </cdr:cNvSpPr>
      </cdr:nvSpPr>
      <cdr:spPr bwMode="auto">
        <a:xfrm xmlns:a="http://schemas.openxmlformats.org/drawingml/2006/main">
          <a:off x="792845" y="1267196"/>
          <a:ext cx="629481" cy="162045"/>
        </a:xfrm>
        <a:prstGeom xmlns:a="http://schemas.openxmlformats.org/drawingml/2006/main" prst="ellipse">
          <a:avLst/>
        </a:prstGeom>
        <a:noFill xmlns:a="http://schemas.openxmlformats.org/drawingml/2006/main"/>
        <a:ln xmlns:a="http://schemas.openxmlformats.org/drawingml/2006/main" w="9525"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eaLnBrk="1" fontAlgn="auto" hangingPunct="1">
            <a:lnSpc>
              <a:spcPct val="100000"/>
            </a:lnSpc>
            <a:spcBef>
              <a:spcPts val="0"/>
            </a:spcBef>
            <a:spcAft>
              <a:spcPts val="0"/>
            </a:spcAft>
          </a:pPr>
          <a:r>
            <a:rPr lang="en-US" altLang="en-US" sz="900" kern="0" dirty="0" smtClean="0">
              <a:solidFill>
                <a:srgbClr val="FF9933"/>
              </a:solidFill>
            </a:rPr>
            <a:t>￥</a:t>
          </a:r>
          <a:r>
            <a:rPr lang="en-US" altLang="zh-CN" sz="900" dirty="0" smtClean="0">
              <a:solidFill>
                <a:srgbClr val="FF9933"/>
              </a:solidFill>
            </a:rPr>
            <a:t>6676</a:t>
          </a:r>
          <a:endParaRPr lang="zh-HK" altLang="en-US" sz="900" kern="0" dirty="0">
            <a:solidFill>
              <a:srgbClr val="FF9933"/>
            </a:solidFill>
          </a:endParaRPr>
        </a:p>
      </cdr:txBody>
    </cdr:sp>
  </cdr:relSizeAnchor>
</c:userShapes>
</file>

<file path=ppt/drawings/drawing7.xml><?xml version="1.0" encoding="utf-8"?>
<c:userShapes xmlns:c="http://schemas.openxmlformats.org/drawingml/2006/chart">
  <cdr:relSizeAnchor xmlns:cdr="http://schemas.openxmlformats.org/drawingml/2006/chartDrawing">
    <cdr:from>
      <cdr:x>0.10797</cdr:x>
      <cdr:y>0.40056</cdr:y>
    </cdr:from>
    <cdr:to>
      <cdr:x>0.19046</cdr:x>
      <cdr:y>0.4947</cdr:y>
    </cdr:to>
    <cdr:sp macro="" textlink="">
      <cdr:nvSpPr>
        <cdr:cNvPr id="18" name="Oval 178"/>
        <cdr:cNvSpPr>
          <a:spLocks xmlns:a="http://schemas.openxmlformats.org/drawingml/2006/main" noChangeArrowheads="1"/>
        </cdr:cNvSpPr>
      </cdr:nvSpPr>
      <cdr:spPr bwMode="auto">
        <a:xfrm xmlns:a="http://schemas.openxmlformats.org/drawingml/2006/main">
          <a:off x="864345" y="1161335"/>
          <a:ext cx="660369" cy="272941"/>
        </a:xfrm>
        <a:prstGeom xmlns:a="http://schemas.openxmlformats.org/drawingml/2006/main" prst="ellipse">
          <a:avLst/>
        </a:prstGeom>
        <a:noFill xmlns:a="http://schemas.openxmlformats.org/drawingml/2006/main"/>
        <a:ln xmlns:a="http://schemas.openxmlformats.org/drawingml/2006/main" w="9525"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900" i="0" u="none" strike="noStrike" kern="0" cap="none" spc="0" normalizeH="0" baseline="0" noProof="0" dirty="0" smtClean="0">
              <a:ln>
                <a:noFill/>
              </a:ln>
              <a:solidFill>
                <a:srgbClr val="FF9933"/>
              </a:solidFill>
              <a:effectLst/>
              <a:uLnTx/>
              <a:uFillTx/>
            </a:rPr>
            <a:t>10</a:t>
          </a:r>
          <a:r>
            <a:rPr lang="en-US" altLang="zh-CN" sz="900" kern="0" dirty="0" smtClean="0">
              <a:solidFill>
                <a:srgbClr val="FF9933"/>
              </a:solidFill>
            </a:rPr>
            <a:t>.39</a:t>
          </a:r>
          <a:r>
            <a:rPr kumimoji="0" lang="zh-CN" altLang="en-US" sz="900" i="0" u="none" strike="noStrike" kern="0" cap="none" spc="0" normalizeH="0" baseline="0" noProof="0" dirty="0" smtClean="0">
              <a:ln>
                <a:noFill/>
              </a:ln>
              <a:solidFill>
                <a:srgbClr val="FF9933"/>
              </a:solidFill>
              <a:effectLst/>
              <a:uLnTx/>
              <a:uFillTx/>
            </a:rPr>
            <a:t>万</a:t>
          </a:r>
          <a:endParaRPr kumimoji="0" lang="zh-HK" altLang="en-US" sz="900" i="0" u="none" strike="noStrike" kern="0" cap="none" spc="0" normalizeH="0" baseline="0" noProof="0" dirty="0">
            <a:ln>
              <a:noFill/>
            </a:ln>
            <a:solidFill>
              <a:srgbClr val="FF9933"/>
            </a:solidFill>
            <a:effectLst/>
            <a:uLnTx/>
            <a:uFillTx/>
          </a:endParaRPr>
        </a:p>
      </cdr:txBody>
    </cdr:sp>
  </cdr:relSizeAnchor>
</c:userShapes>
</file>

<file path=ppt/drawings/drawing8.xml><?xml version="1.0" encoding="utf-8"?>
<c:userShapes xmlns:c="http://schemas.openxmlformats.org/drawingml/2006/chart">
  <cdr:relSizeAnchor xmlns:cdr="http://schemas.openxmlformats.org/drawingml/2006/chartDrawing">
    <cdr:from>
      <cdr:x>0.09654</cdr:x>
      <cdr:y>0.43543</cdr:y>
    </cdr:from>
    <cdr:to>
      <cdr:x>0.19563</cdr:x>
      <cdr:y>0.49917</cdr:y>
    </cdr:to>
    <cdr:sp macro="" textlink="">
      <cdr:nvSpPr>
        <cdr:cNvPr id="17" name="Oval 178"/>
        <cdr:cNvSpPr>
          <a:spLocks xmlns:a="http://schemas.openxmlformats.org/drawingml/2006/main" noChangeArrowheads="1"/>
        </cdr:cNvSpPr>
      </cdr:nvSpPr>
      <cdr:spPr bwMode="auto">
        <a:xfrm xmlns:a="http://schemas.openxmlformats.org/drawingml/2006/main" rot="10800000" flipV="1">
          <a:off x="771648" y="1257668"/>
          <a:ext cx="792032" cy="184104"/>
        </a:xfrm>
        <a:prstGeom xmlns:a="http://schemas.openxmlformats.org/drawingml/2006/main" prst="ellipse">
          <a:avLst/>
        </a:prstGeom>
        <a:noFill xmlns:a="http://schemas.openxmlformats.org/drawingml/2006/main"/>
        <a:ln xmlns:a="http://schemas.openxmlformats.org/drawingml/2006/main" w="9525"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algn="l" eaLnBrk="1" fontAlgn="auto" hangingPunct="1">
            <a:lnSpc>
              <a:spcPct val="100000"/>
            </a:lnSpc>
            <a:spcBef>
              <a:spcPts val="0"/>
            </a:spcBef>
            <a:spcAft>
              <a:spcPts val="0"/>
            </a:spcAft>
          </a:pPr>
          <a:r>
            <a:rPr lang="en-US" altLang="en-US" sz="900" kern="0" dirty="0" smtClean="0">
              <a:solidFill>
                <a:srgbClr val="FF9933"/>
              </a:solidFill>
            </a:rPr>
            <a:t>￥</a:t>
          </a:r>
          <a:r>
            <a:rPr lang="en-US" altLang="zh-CN" sz="900" dirty="0" smtClean="0">
              <a:solidFill>
                <a:srgbClr val="FF9933"/>
              </a:solidFill>
            </a:rPr>
            <a:t>26068</a:t>
          </a:r>
          <a:endParaRPr lang="en-US" altLang="en-US" sz="900" dirty="0" smtClean="0">
            <a:solidFill>
              <a:srgbClr val="FF9933"/>
            </a:solidFill>
          </a:endParaRPr>
        </a:p>
      </cdr:txBody>
    </cdr:sp>
  </cdr:relSizeAnchor>
</c:userShapes>
</file>

<file path=ppt/drawings/drawing9.xml><?xml version="1.0" encoding="utf-8"?>
<c:userShapes xmlns:c="http://schemas.openxmlformats.org/drawingml/2006/chart">
  <cdr:relSizeAnchor xmlns:cdr="http://schemas.openxmlformats.org/drawingml/2006/chartDrawing">
    <cdr:from>
      <cdr:x>0.09777</cdr:x>
      <cdr:y>0.49531</cdr:y>
    </cdr:from>
    <cdr:to>
      <cdr:x>0.17885</cdr:x>
      <cdr:y>0.57641</cdr:y>
    </cdr:to>
    <cdr:sp macro="" textlink="">
      <cdr:nvSpPr>
        <cdr:cNvPr id="16" name="Oval 178"/>
        <cdr:cNvSpPr>
          <a:spLocks xmlns:a="http://schemas.openxmlformats.org/drawingml/2006/main" noChangeArrowheads="1"/>
        </cdr:cNvSpPr>
      </cdr:nvSpPr>
      <cdr:spPr bwMode="auto">
        <a:xfrm xmlns:a="http://schemas.openxmlformats.org/drawingml/2006/main">
          <a:off x="781524" y="1427137"/>
          <a:ext cx="648135" cy="233674"/>
        </a:xfrm>
        <a:prstGeom xmlns:a="http://schemas.openxmlformats.org/drawingml/2006/main" prst="ellipse">
          <a:avLst/>
        </a:prstGeom>
        <a:noFill xmlns:a="http://schemas.openxmlformats.org/drawingml/2006/main"/>
        <a:ln xmlns:a="http://schemas.openxmlformats.org/drawingml/2006/main" w="12700"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marL="0" marR="0" lvl="0" indent="0" defTabSz="914400" eaLnBrk="1" fontAlgn="auto" latinLnBrk="0" hangingPunct="1">
            <a:lnSpc>
              <a:spcPct val="100000"/>
            </a:lnSpc>
            <a:spcBef>
              <a:spcPts val="0"/>
            </a:spcBef>
            <a:spcAft>
              <a:spcPts val="0"/>
            </a:spcAft>
            <a:buClrTx/>
            <a:buSzTx/>
            <a:buFontTx/>
            <a:buNone/>
            <a:tabLst/>
            <a:defRPr/>
          </a:pPr>
          <a:r>
            <a:rPr lang="en-US" altLang="zh-CN" sz="900" noProof="0" dirty="0" smtClean="0">
              <a:solidFill>
                <a:srgbClr val="FF9933"/>
              </a:solidFill>
            </a:rPr>
            <a:t>36.93</a:t>
          </a:r>
          <a:r>
            <a:rPr kumimoji="0" lang="zh-CN" altLang="en-US" sz="900" i="0" u="none" strike="noStrike" kern="0" cap="none" spc="0" normalizeH="0" baseline="0" noProof="0" dirty="0" smtClean="0">
              <a:ln>
                <a:noFill/>
              </a:ln>
              <a:solidFill>
                <a:srgbClr val="FF9933"/>
              </a:solidFill>
              <a:effectLst/>
              <a:uLnTx/>
              <a:uFillTx/>
            </a:rPr>
            <a:t>万</a:t>
          </a:r>
          <a:endParaRPr kumimoji="0" lang="zh-HK" altLang="en-US" sz="900" i="0" u="none" strike="noStrike" kern="0" cap="none" spc="0" normalizeH="0" baseline="0" noProof="0" dirty="0">
            <a:ln>
              <a:noFill/>
            </a:ln>
            <a:solidFill>
              <a:srgbClr val="FF9933"/>
            </a:solidFill>
            <a:effectLst/>
            <a:uLnTx/>
            <a:uFillTx/>
          </a:endParaRPr>
        </a:p>
      </cdr:txBody>
    </cdr:sp>
  </cdr:relSizeAnchor>
</c:userShape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2" y="0"/>
            <a:ext cx="2918830" cy="493316"/>
          </a:xfrm>
          <a:prstGeom prst="rect">
            <a:avLst/>
          </a:prstGeom>
        </p:spPr>
        <p:txBody>
          <a:bodyPr vert="horz" lIns="91063" tIns="45533" rIns="91063" bIns="45533" rtlCol="0"/>
          <a:lstStyle>
            <a:lvl1pPr algn="l">
              <a:defRPr sz="1200"/>
            </a:lvl1pPr>
          </a:lstStyle>
          <a:p>
            <a:endParaRPr lang="zh-CN" altLang="en-US"/>
          </a:p>
        </p:txBody>
      </p:sp>
      <p:sp>
        <p:nvSpPr>
          <p:cNvPr id="3" name="日期占位符 2"/>
          <p:cNvSpPr>
            <a:spLocks noGrp="1"/>
          </p:cNvSpPr>
          <p:nvPr>
            <p:ph type="dt" sz="quarter" idx="1"/>
          </p:nvPr>
        </p:nvSpPr>
        <p:spPr>
          <a:xfrm>
            <a:off x="3815376" y="0"/>
            <a:ext cx="2918830" cy="493316"/>
          </a:xfrm>
          <a:prstGeom prst="rect">
            <a:avLst/>
          </a:prstGeom>
        </p:spPr>
        <p:txBody>
          <a:bodyPr vert="horz" lIns="91063" tIns="45533" rIns="91063" bIns="45533" rtlCol="0"/>
          <a:lstStyle>
            <a:lvl1pPr algn="r">
              <a:defRPr sz="1200"/>
            </a:lvl1pPr>
          </a:lstStyle>
          <a:p>
            <a:fld id="{CE1DDEB0-40A2-4EB4-871C-53B732C70E53}" type="datetimeFigureOut">
              <a:rPr lang="zh-CN" altLang="en-US" smtClean="0"/>
              <a:pPr/>
              <a:t>2017/4/10</a:t>
            </a:fld>
            <a:endParaRPr lang="zh-CN" altLang="en-US"/>
          </a:p>
        </p:txBody>
      </p:sp>
      <p:sp>
        <p:nvSpPr>
          <p:cNvPr id="4" name="页脚占位符 3"/>
          <p:cNvSpPr>
            <a:spLocks noGrp="1"/>
          </p:cNvSpPr>
          <p:nvPr>
            <p:ph type="ftr" sz="quarter" idx="2"/>
          </p:nvPr>
        </p:nvSpPr>
        <p:spPr>
          <a:xfrm>
            <a:off x="2" y="9371285"/>
            <a:ext cx="2918830" cy="493316"/>
          </a:xfrm>
          <a:prstGeom prst="rect">
            <a:avLst/>
          </a:prstGeom>
        </p:spPr>
        <p:txBody>
          <a:bodyPr vert="horz" lIns="91063" tIns="45533" rIns="91063" bIns="45533"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15376" y="9371285"/>
            <a:ext cx="2918830" cy="493316"/>
          </a:xfrm>
          <a:prstGeom prst="rect">
            <a:avLst/>
          </a:prstGeom>
        </p:spPr>
        <p:txBody>
          <a:bodyPr vert="horz" lIns="91063" tIns="45533" rIns="91063" bIns="45533" rtlCol="0" anchor="b"/>
          <a:lstStyle>
            <a:lvl1pPr algn="r">
              <a:defRPr sz="1200"/>
            </a:lvl1pPr>
          </a:lstStyle>
          <a:p>
            <a:fld id="{12DEA350-5DD8-443B-830B-BCBCE335A835}" type="slidenum">
              <a:rPr lang="zh-CN" altLang="en-US" smtClean="0"/>
              <a:pPr/>
              <a:t>‹#›</a:t>
            </a:fld>
            <a:endParaRPr lang="zh-CN" altLang="en-US"/>
          </a:p>
        </p:txBody>
      </p:sp>
    </p:spTree>
    <p:extLst>
      <p:ext uri="{BB962C8B-B14F-4D97-AF65-F5344CB8AC3E}">
        <p14:creationId xmlns:p14="http://schemas.microsoft.com/office/powerpoint/2010/main" val="3051154463"/>
      </p:ext>
    </p:extLst>
  </p:cSld>
  <p:clrMap bg1="lt1" tx1="dk1" bg2="lt2" tx2="dk2" accent1="accent1" accent2="accent2" accent3="accent3" accent4="accent4" accent5="accent5" accent6="accent6" hlink="hlink" folHlink="folHlink"/>
  <p:hf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2" y="0"/>
            <a:ext cx="2918830" cy="493316"/>
          </a:xfrm>
          <a:prstGeom prst="rect">
            <a:avLst/>
          </a:prstGeom>
        </p:spPr>
        <p:txBody>
          <a:bodyPr vert="horz" lIns="91063" tIns="45533" rIns="91063" bIns="45533" rtlCol="0"/>
          <a:lstStyle>
            <a:lvl1pPr algn="l">
              <a:defRPr sz="1200"/>
            </a:lvl1pPr>
          </a:lstStyle>
          <a:p>
            <a:endParaRPr lang="zh-CN" altLang="en-US"/>
          </a:p>
        </p:txBody>
      </p:sp>
      <p:sp>
        <p:nvSpPr>
          <p:cNvPr id="3" name="日期占位符 2"/>
          <p:cNvSpPr>
            <a:spLocks noGrp="1"/>
          </p:cNvSpPr>
          <p:nvPr>
            <p:ph type="dt" idx="1"/>
          </p:nvPr>
        </p:nvSpPr>
        <p:spPr>
          <a:xfrm>
            <a:off x="3815376" y="0"/>
            <a:ext cx="2918830" cy="493316"/>
          </a:xfrm>
          <a:prstGeom prst="rect">
            <a:avLst/>
          </a:prstGeom>
        </p:spPr>
        <p:txBody>
          <a:bodyPr vert="horz" lIns="91063" tIns="45533" rIns="91063" bIns="45533" rtlCol="0"/>
          <a:lstStyle>
            <a:lvl1pPr algn="r">
              <a:defRPr sz="1200"/>
            </a:lvl1pPr>
          </a:lstStyle>
          <a:p>
            <a:fld id="{8C63A591-4EAC-4970-9EF3-A0C4980117FB}" type="datetimeFigureOut">
              <a:rPr lang="zh-CN" altLang="en-US" smtClean="0"/>
              <a:pPr/>
              <a:t>2017/4/10</a:t>
            </a:fld>
            <a:endParaRPr lang="zh-CN" altLang="en-US"/>
          </a:p>
        </p:txBody>
      </p:sp>
      <p:sp>
        <p:nvSpPr>
          <p:cNvPr id="4" name="幻灯片图像占位符 3"/>
          <p:cNvSpPr>
            <a:spLocks noGrp="1" noRot="1" noChangeAspect="1"/>
          </p:cNvSpPr>
          <p:nvPr>
            <p:ph type="sldImg" idx="2"/>
          </p:nvPr>
        </p:nvSpPr>
        <p:spPr>
          <a:xfrm>
            <a:off x="901700" y="739775"/>
            <a:ext cx="4932363" cy="3700463"/>
          </a:xfrm>
          <a:prstGeom prst="rect">
            <a:avLst/>
          </a:prstGeom>
          <a:noFill/>
          <a:ln w="12700">
            <a:solidFill>
              <a:prstClr val="black"/>
            </a:solidFill>
          </a:ln>
        </p:spPr>
        <p:txBody>
          <a:bodyPr vert="horz" lIns="91063" tIns="45533" rIns="91063" bIns="45533" rtlCol="0" anchor="ctr"/>
          <a:lstStyle/>
          <a:p>
            <a:endParaRPr lang="zh-CN" altLang="en-US"/>
          </a:p>
        </p:txBody>
      </p:sp>
      <p:sp>
        <p:nvSpPr>
          <p:cNvPr id="5" name="备注占位符 4"/>
          <p:cNvSpPr>
            <a:spLocks noGrp="1"/>
          </p:cNvSpPr>
          <p:nvPr>
            <p:ph type="body" sz="quarter" idx="3"/>
          </p:nvPr>
        </p:nvSpPr>
        <p:spPr>
          <a:xfrm>
            <a:off x="673577" y="4686500"/>
            <a:ext cx="5388610" cy="4439841"/>
          </a:xfrm>
          <a:prstGeom prst="rect">
            <a:avLst/>
          </a:prstGeom>
        </p:spPr>
        <p:txBody>
          <a:bodyPr vert="horz" lIns="91063" tIns="45533" rIns="91063" bIns="45533"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2" y="9371285"/>
            <a:ext cx="2918830" cy="493316"/>
          </a:xfrm>
          <a:prstGeom prst="rect">
            <a:avLst/>
          </a:prstGeom>
        </p:spPr>
        <p:txBody>
          <a:bodyPr vert="horz" lIns="91063" tIns="45533" rIns="91063" bIns="45533"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15376" y="9371285"/>
            <a:ext cx="2918830" cy="493316"/>
          </a:xfrm>
          <a:prstGeom prst="rect">
            <a:avLst/>
          </a:prstGeom>
        </p:spPr>
        <p:txBody>
          <a:bodyPr vert="horz" lIns="91063" tIns="45533" rIns="91063" bIns="45533" rtlCol="0" anchor="b"/>
          <a:lstStyle>
            <a:lvl1pPr algn="r">
              <a:defRPr sz="1200"/>
            </a:lvl1pPr>
          </a:lstStyle>
          <a:p>
            <a:fld id="{7C941870-152C-40AA-B849-8080593845AF}" type="slidenum">
              <a:rPr lang="zh-CN" altLang="en-US" smtClean="0"/>
              <a:pPr/>
              <a:t>‹#›</a:t>
            </a:fld>
            <a:endParaRPr lang="zh-CN" altLang="en-US"/>
          </a:p>
        </p:txBody>
      </p:sp>
    </p:spTree>
    <p:extLst>
      <p:ext uri="{BB962C8B-B14F-4D97-AF65-F5344CB8AC3E}">
        <p14:creationId xmlns:p14="http://schemas.microsoft.com/office/powerpoint/2010/main" val="160417444"/>
      </p:ext>
    </p:extLst>
  </p:cSld>
  <p:clrMap bg1="lt1" tx1="dk1" bg2="lt2" tx2="dk2" accent1="accent1" accent2="accent2" accent3="accent3" accent4="accent4" accent5="accent5" accent6="accent6" hlink="hlink" folHlink="folHlink"/>
  <p:hf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AA6B7365-BC15-4500-9AE6-C1F1309C8683}" type="slidenum">
              <a:rPr lang="zh-CN" altLang="en-US" smtClean="0"/>
              <a:pPr>
                <a:defRPr/>
              </a:pPr>
              <a:t>1</a:t>
            </a:fld>
            <a:endParaRPr lang="zh-CN" altLang="en-US"/>
          </a:p>
        </p:txBody>
      </p:sp>
    </p:spTree>
    <p:extLst>
      <p:ext uri="{BB962C8B-B14F-4D97-AF65-F5344CB8AC3E}">
        <p14:creationId xmlns:p14="http://schemas.microsoft.com/office/powerpoint/2010/main" val="163275521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AA6B7365-BC15-4500-9AE6-C1F1309C8683}" type="slidenum">
              <a:rPr lang="zh-CN" altLang="en-US" smtClean="0"/>
              <a:pPr>
                <a:defRPr/>
              </a:pPr>
              <a:t>23</a:t>
            </a:fld>
            <a:endParaRPr lang="zh-CN" altLang="en-US"/>
          </a:p>
        </p:txBody>
      </p:sp>
    </p:spTree>
    <p:extLst>
      <p:ext uri="{BB962C8B-B14F-4D97-AF65-F5344CB8AC3E}">
        <p14:creationId xmlns:p14="http://schemas.microsoft.com/office/powerpoint/2010/main" val="363927232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AA6B7365-BC15-4500-9AE6-C1F1309C8683}" type="slidenum">
              <a:rPr lang="zh-CN" altLang="en-US" smtClean="0"/>
              <a:pPr>
                <a:defRPr/>
              </a:pPr>
              <a:t>26</a:t>
            </a:fld>
            <a:endParaRPr lang="zh-CN" altLang="en-US"/>
          </a:p>
        </p:txBody>
      </p:sp>
    </p:spTree>
    <p:extLst>
      <p:ext uri="{BB962C8B-B14F-4D97-AF65-F5344CB8AC3E}">
        <p14:creationId xmlns:p14="http://schemas.microsoft.com/office/powerpoint/2010/main" val="321569171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AA6B7365-BC15-4500-9AE6-C1F1309C8683}" type="slidenum">
              <a:rPr lang="zh-CN" altLang="en-US" smtClean="0"/>
              <a:pPr>
                <a:defRPr/>
              </a:pPr>
              <a:t>28</a:t>
            </a:fld>
            <a:endParaRPr lang="zh-CN" altLang="en-US"/>
          </a:p>
        </p:txBody>
      </p:sp>
    </p:spTree>
    <p:extLst>
      <p:ext uri="{BB962C8B-B14F-4D97-AF65-F5344CB8AC3E}">
        <p14:creationId xmlns:p14="http://schemas.microsoft.com/office/powerpoint/2010/main" val="158979133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页眉占位符 3"/>
          <p:cNvSpPr>
            <a:spLocks noGrp="1"/>
          </p:cNvSpPr>
          <p:nvPr>
            <p:ph type="hdr" sz="quarter" idx="10"/>
          </p:nvPr>
        </p:nvSpPr>
        <p:spPr/>
        <p:txBody>
          <a:bodyPr/>
          <a:lstStyle/>
          <a:p>
            <a:endParaRPr lang="zh-CN" altLang="en-US"/>
          </a:p>
        </p:txBody>
      </p:sp>
      <p:sp>
        <p:nvSpPr>
          <p:cNvPr id="5" name="灯片编号占位符 4"/>
          <p:cNvSpPr>
            <a:spLocks noGrp="1"/>
          </p:cNvSpPr>
          <p:nvPr>
            <p:ph type="sldNum" sz="quarter" idx="11"/>
          </p:nvPr>
        </p:nvSpPr>
        <p:spPr/>
        <p:txBody>
          <a:bodyPr/>
          <a:lstStyle/>
          <a:p>
            <a:fld id="{7C941870-152C-40AA-B849-8080593845AF}" type="slidenum">
              <a:rPr lang="zh-CN" altLang="en-US" smtClean="0"/>
              <a:pPr/>
              <a:t>29</a:t>
            </a:fld>
            <a:endParaRPr lang="zh-CN" altLang="en-US"/>
          </a:p>
        </p:txBody>
      </p:sp>
    </p:spTree>
    <p:extLst>
      <p:ext uri="{BB962C8B-B14F-4D97-AF65-F5344CB8AC3E}">
        <p14:creationId xmlns:p14="http://schemas.microsoft.com/office/powerpoint/2010/main" val="393825987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AA6B7365-BC15-4500-9AE6-C1F1309C8683}" type="slidenum">
              <a:rPr lang="zh-CN" altLang="en-US" smtClean="0"/>
              <a:pPr>
                <a:defRPr/>
              </a:pPr>
              <a:t>31</a:t>
            </a:fld>
            <a:endParaRPr lang="zh-CN" altLang="en-US"/>
          </a:p>
        </p:txBody>
      </p:sp>
    </p:spTree>
    <p:extLst>
      <p:ext uri="{BB962C8B-B14F-4D97-AF65-F5344CB8AC3E}">
        <p14:creationId xmlns:p14="http://schemas.microsoft.com/office/powerpoint/2010/main" val="421441879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页眉占位符 3"/>
          <p:cNvSpPr>
            <a:spLocks noGrp="1"/>
          </p:cNvSpPr>
          <p:nvPr>
            <p:ph type="hdr" sz="quarter" idx="10"/>
          </p:nvPr>
        </p:nvSpPr>
        <p:spPr/>
        <p:txBody>
          <a:bodyPr/>
          <a:lstStyle/>
          <a:p>
            <a:endParaRPr lang="zh-CN" altLang="en-US"/>
          </a:p>
        </p:txBody>
      </p:sp>
      <p:sp>
        <p:nvSpPr>
          <p:cNvPr id="5" name="灯片编号占位符 4"/>
          <p:cNvSpPr>
            <a:spLocks noGrp="1"/>
          </p:cNvSpPr>
          <p:nvPr>
            <p:ph type="sldNum" sz="quarter" idx="11"/>
          </p:nvPr>
        </p:nvSpPr>
        <p:spPr/>
        <p:txBody>
          <a:bodyPr/>
          <a:lstStyle/>
          <a:p>
            <a:fld id="{7C941870-152C-40AA-B849-8080593845AF}" type="slidenum">
              <a:rPr lang="zh-CN" altLang="en-US" smtClean="0"/>
              <a:pPr/>
              <a:t>35</a:t>
            </a:fld>
            <a:endParaRPr lang="zh-CN" altLang="en-US"/>
          </a:p>
        </p:txBody>
      </p:sp>
    </p:spTree>
    <p:extLst>
      <p:ext uri="{BB962C8B-B14F-4D97-AF65-F5344CB8AC3E}">
        <p14:creationId xmlns:p14="http://schemas.microsoft.com/office/powerpoint/2010/main" val="4835348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幻灯片图像占位符 1"/>
          <p:cNvSpPr>
            <a:spLocks noGrp="1" noRot="1" noChangeAspect="1" noTextEdit="1"/>
          </p:cNvSpPr>
          <p:nvPr>
            <p:ph type="sldImg"/>
          </p:nvPr>
        </p:nvSpPr>
        <p:spPr bwMode="auto">
          <a:xfrm>
            <a:off x="901700" y="739775"/>
            <a:ext cx="4932363" cy="3700463"/>
          </a:xfrm>
          <a:noFill/>
          <a:ln>
            <a:solidFill>
              <a:srgbClr val="000000"/>
            </a:solidFill>
            <a:miter lim="800000"/>
            <a:headEnd/>
            <a:tailEnd/>
          </a:ln>
        </p:spPr>
      </p:sp>
      <p:sp>
        <p:nvSpPr>
          <p:cNvPr id="49155"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49156"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26A775BC-FA25-4D7A-91B3-D58C3CD31C18}" type="slidenum">
              <a:rPr lang="zh-CN" altLang="en-US" smtClean="0">
                <a:solidFill>
                  <a:prstClr val="black"/>
                </a:solidFill>
              </a:rPr>
              <a:pPr/>
              <a:t>38</a:t>
            </a:fld>
            <a:endParaRPr lang="zh-CN" altLang="en-US" smtClean="0">
              <a:solidFill>
                <a:prstClr val="black"/>
              </a:solidFill>
            </a:endParaRPr>
          </a:p>
        </p:txBody>
      </p:sp>
    </p:spTree>
    <p:extLst>
      <p:ext uri="{BB962C8B-B14F-4D97-AF65-F5344CB8AC3E}">
        <p14:creationId xmlns:p14="http://schemas.microsoft.com/office/powerpoint/2010/main" val="283935668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AA6B7365-BC15-4500-9AE6-C1F1309C8683}" type="slidenum">
              <a:rPr lang="zh-CN" altLang="en-US" smtClean="0"/>
              <a:pPr>
                <a:defRPr/>
              </a:pPr>
              <a:t>5</a:t>
            </a:fld>
            <a:endParaRPr lang="zh-CN" altLang="en-US"/>
          </a:p>
        </p:txBody>
      </p:sp>
    </p:spTree>
    <p:extLst>
      <p:ext uri="{BB962C8B-B14F-4D97-AF65-F5344CB8AC3E}">
        <p14:creationId xmlns:p14="http://schemas.microsoft.com/office/powerpoint/2010/main" val="394825150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AA6B7365-BC15-4500-9AE6-C1F1309C8683}" type="slidenum">
              <a:rPr lang="zh-CN" altLang="en-US" smtClean="0"/>
              <a:pPr>
                <a:defRPr/>
              </a:pPr>
              <a:t>8</a:t>
            </a:fld>
            <a:endParaRPr lang="zh-CN" altLang="en-US"/>
          </a:p>
        </p:txBody>
      </p:sp>
    </p:spTree>
    <p:extLst>
      <p:ext uri="{BB962C8B-B14F-4D97-AF65-F5344CB8AC3E}">
        <p14:creationId xmlns:p14="http://schemas.microsoft.com/office/powerpoint/2010/main" val="13430510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AA6B7365-BC15-4500-9AE6-C1F1309C8683}" type="slidenum">
              <a:rPr lang="zh-CN" altLang="en-US" smtClean="0">
                <a:solidFill>
                  <a:prstClr val="black"/>
                </a:solidFill>
              </a:rPr>
              <a:pPr>
                <a:defRPr/>
              </a:pPr>
              <a:t>9</a:t>
            </a:fld>
            <a:endParaRPr lang="zh-CN" altLang="en-US">
              <a:solidFill>
                <a:prstClr val="black"/>
              </a:solidFill>
            </a:endParaRPr>
          </a:p>
        </p:txBody>
      </p:sp>
    </p:spTree>
    <p:extLst>
      <p:ext uri="{BB962C8B-B14F-4D97-AF65-F5344CB8AC3E}">
        <p14:creationId xmlns:p14="http://schemas.microsoft.com/office/powerpoint/2010/main" val="181305931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幻灯片图像占位符 1"/>
          <p:cNvSpPr>
            <a:spLocks noGrp="1" noRot="1" noChangeAspect="1" noTextEdit="1"/>
          </p:cNvSpPr>
          <p:nvPr>
            <p:ph type="sldImg"/>
          </p:nvPr>
        </p:nvSpPr>
        <p:spPr bwMode="auto">
          <a:xfrm>
            <a:off x="901700" y="739775"/>
            <a:ext cx="4932363" cy="3700463"/>
          </a:xfrm>
          <a:noFill/>
          <a:ln>
            <a:solidFill>
              <a:srgbClr val="000000"/>
            </a:solidFill>
            <a:miter lim="800000"/>
            <a:headEnd/>
            <a:tailEnd/>
          </a:ln>
        </p:spPr>
      </p:sp>
      <p:sp>
        <p:nvSpPr>
          <p:cNvPr id="47107"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dirty="0" smtClean="0"/>
          </a:p>
        </p:txBody>
      </p:sp>
      <p:sp>
        <p:nvSpPr>
          <p:cNvPr id="47108"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9037A874-1161-4D53-8A95-48AEB7D38D79}" type="slidenum">
              <a:rPr lang="zh-CN" altLang="en-US" smtClean="0"/>
              <a:pPr/>
              <a:t>11</a:t>
            </a:fld>
            <a:endParaRPr lang="zh-CN" altLang="en-US" smtClean="0"/>
          </a:p>
        </p:txBody>
      </p:sp>
    </p:spTree>
    <p:extLst>
      <p:ext uri="{BB962C8B-B14F-4D97-AF65-F5344CB8AC3E}">
        <p14:creationId xmlns:p14="http://schemas.microsoft.com/office/powerpoint/2010/main" val="368583401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AA6B7365-BC15-4500-9AE6-C1F1309C8683}" type="slidenum">
              <a:rPr lang="zh-CN" altLang="en-US" smtClean="0">
                <a:solidFill>
                  <a:prstClr val="black"/>
                </a:solidFill>
              </a:rPr>
              <a:pPr>
                <a:defRPr/>
              </a:pPr>
              <a:t>12</a:t>
            </a:fld>
            <a:endParaRPr lang="zh-CN" altLang="en-US">
              <a:solidFill>
                <a:prstClr val="black"/>
              </a:solidFill>
            </a:endParaRPr>
          </a:p>
        </p:txBody>
      </p:sp>
    </p:spTree>
    <p:extLst>
      <p:ext uri="{BB962C8B-B14F-4D97-AF65-F5344CB8AC3E}">
        <p14:creationId xmlns:p14="http://schemas.microsoft.com/office/powerpoint/2010/main" val="365101216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幻灯片图像占位符 1"/>
          <p:cNvSpPr>
            <a:spLocks noGrp="1" noRot="1" noChangeAspect="1" noTextEdit="1"/>
          </p:cNvSpPr>
          <p:nvPr>
            <p:ph type="sldImg"/>
          </p:nvPr>
        </p:nvSpPr>
        <p:spPr bwMode="auto">
          <a:xfrm>
            <a:off x="901700" y="739775"/>
            <a:ext cx="4932363" cy="3700463"/>
          </a:xfrm>
          <a:noFill/>
          <a:ln>
            <a:solidFill>
              <a:srgbClr val="000000"/>
            </a:solidFill>
            <a:miter lim="800000"/>
            <a:headEnd/>
            <a:tailEnd/>
          </a:ln>
        </p:spPr>
      </p:sp>
      <p:sp>
        <p:nvSpPr>
          <p:cNvPr id="48131"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dirty="0" smtClean="0"/>
          </a:p>
        </p:txBody>
      </p:sp>
      <p:sp>
        <p:nvSpPr>
          <p:cNvPr id="48132"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0E84BFF1-4C93-4B93-89D4-AD40387B8776}" type="slidenum">
              <a:rPr lang="zh-CN" altLang="en-US" smtClean="0"/>
              <a:pPr/>
              <a:t>14</a:t>
            </a:fld>
            <a:endParaRPr lang="zh-CN" altLang="en-US" smtClean="0"/>
          </a:p>
        </p:txBody>
      </p:sp>
    </p:spTree>
    <p:extLst>
      <p:ext uri="{BB962C8B-B14F-4D97-AF65-F5344CB8AC3E}">
        <p14:creationId xmlns:p14="http://schemas.microsoft.com/office/powerpoint/2010/main" val="92262661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AA6B7365-BC15-4500-9AE6-C1F1309C8683}" type="slidenum">
              <a:rPr lang="zh-CN" altLang="en-US" smtClean="0">
                <a:solidFill>
                  <a:prstClr val="black"/>
                </a:solidFill>
              </a:rPr>
              <a:pPr>
                <a:defRPr/>
              </a:pPr>
              <a:t>16</a:t>
            </a:fld>
            <a:endParaRPr lang="zh-CN" altLang="en-US">
              <a:solidFill>
                <a:prstClr val="black"/>
              </a:solidFill>
            </a:endParaRPr>
          </a:p>
        </p:txBody>
      </p:sp>
    </p:spTree>
    <p:extLst>
      <p:ext uri="{BB962C8B-B14F-4D97-AF65-F5344CB8AC3E}">
        <p14:creationId xmlns:p14="http://schemas.microsoft.com/office/powerpoint/2010/main" val="254016258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AA6B7365-BC15-4500-9AE6-C1F1309C8683}" type="slidenum">
              <a:rPr lang="zh-CN" altLang="en-US" smtClean="0"/>
              <a:pPr>
                <a:defRPr/>
              </a:pPr>
              <a:t>19</a:t>
            </a:fld>
            <a:endParaRPr lang="zh-CN" altLang="en-US"/>
          </a:p>
        </p:txBody>
      </p:sp>
    </p:spTree>
    <p:extLst>
      <p:ext uri="{BB962C8B-B14F-4D97-AF65-F5344CB8AC3E}">
        <p14:creationId xmlns:p14="http://schemas.microsoft.com/office/powerpoint/2010/main" val="175653308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
        <p:nvSpPr>
          <p:cNvPr id="5" name="KSO_FN"/>
          <p:cNvSpPr>
            <a:spLocks noGrp="1"/>
          </p:cNvSpPr>
          <p:nvPr>
            <p:ph type="sldNum" sz="quarter" idx="12"/>
          </p:nvPr>
        </p:nvSpPr>
        <p:spPr>
          <a:xfrm>
            <a:off x="8471233" y="6356351"/>
            <a:ext cx="672767" cy="313009"/>
          </a:xfrm>
        </p:spPr>
        <p:txBody>
          <a:bodyPr/>
          <a:lstStyle>
            <a:lvl1pPr algn="l">
              <a:defRPr/>
            </a:lvl1pPr>
          </a:lstStyle>
          <a:p>
            <a:pPr eaLnBrk="1" hangingPunct="1">
              <a:lnSpc>
                <a:spcPct val="100000"/>
              </a:lnSpc>
              <a:spcBef>
                <a:spcPct val="0"/>
              </a:spcBef>
              <a:buFontTx/>
              <a:buNone/>
              <a:defRPr/>
            </a:pPr>
            <a:fld id="{D1C0BDC5-500E-44CB-9DC0-EF140F3CE36C}" type="slidenum">
              <a:rPr lang="zh-CN" altLang="en-US" smtClean="0">
                <a:solidFill>
                  <a:prstClr val="black"/>
                </a:solidFill>
                <a:cs typeface="Arial" pitchFamily="34" charset="0"/>
              </a:rPr>
              <a:pPr eaLnBrk="1" hangingPunct="1">
                <a:lnSpc>
                  <a:spcPct val="100000"/>
                </a:lnSpc>
                <a:spcBef>
                  <a:spcPct val="0"/>
                </a:spcBef>
                <a:buFontTx/>
                <a:buNone/>
                <a:defRPr/>
              </a:pPr>
              <a:t>‹#›</a:t>
            </a:fld>
            <a:endParaRPr lang="zh-CN" altLang="en-US" dirty="0">
              <a:solidFill>
                <a:prstClr val="black"/>
              </a:solidFill>
              <a:cs typeface="Arial" pitchFamily="34" charset="0"/>
            </a:endParaRPr>
          </a:p>
        </p:txBody>
      </p:sp>
      <p:sp>
        <p:nvSpPr>
          <p:cNvPr id="8" name="矩形 7"/>
          <p:cNvSpPr/>
          <p:nvPr userDrawn="1"/>
        </p:nvSpPr>
        <p:spPr>
          <a:xfrm>
            <a:off x="-1203" y="238129"/>
            <a:ext cx="180000" cy="504000"/>
          </a:xfrm>
          <a:prstGeom prst="rect">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内容占位符 2"/>
          <p:cNvSpPr>
            <a:spLocks noGrp="1"/>
          </p:cNvSpPr>
          <p:nvPr>
            <p:ph sz="quarter" idx="13"/>
          </p:nvPr>
        </p:nvSpPr>
        <p:spPr>
          <a:xfrm>
            <a:off x="1258888" y="238129"/>
            <a:ext cx="7561584" cy="454567"/>
          </a:xfrm>
        </p:spPr>
        <p:txBody>
          <a:bodyPr anchor="ctr">
            <a:normAutofit/>
          </a:bodyPr>
          <a:lstStyle>
            <a:lvl1pPr marL="85725" indent="0">
              <a:buNone/>
              <a:defRPr lang="zh-CN" altLang="en-US" sz="1800" b="1" i="0" kern="1200" baseline="0" dirty="0" smtClean="0">
                <a:solidFill>
                  <a:srgbClr val="075A77"/>
                </a:solidFill>
                <a:effectLst/>
                <a:latin typeface="+mn-ea"/>
                <a:ea typeface="+mn-ea"/>
                <a:cs typeface="+mj-cs"/>
              </a:defRPr>
            </a:lvl1pPr>
          </a:lstStyle>
          <a:p>
            <a:pPr lvl="0"/>
            <a:r>
              <a:rPr lang="zh-CN" altLang="en-US" dirty="0" smtClean="0"/>
              <a:t>单击此处编辑母版文本样式</a:t>
            </a:r>
          </a:p>
        </p:txBody>
      </p:sp>
    </p:spTree>
    <p:extLst>
      <p:ext uri="{BB962C8B-B14F-4D97-AF65-F5344CB8AC3E}">
        <p14:creationId xmlns:p14="http://schemas.microsoft.com/office/powerpoint/2010/main" val="3646147010"/>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pos="2880" userDrawn="1">
          <p15:clr>
            <a:srgbClr val="FBAE40"/>
          </p15:clr>
        </p15:guide>
        <p15:guide id="2" orient="horz" pos="2160" userDrawn="1">
          <p15:clr>
            <a:srgbClr val="FBAE40"/>
          </p15:clr>
        </p15:guide>
        <p15:guide id="3" pos="113" userDrawn="1">
          <p15:clr>
            <a:srgbClr val="FBAE40"/>
          </p15:clr>
        </p15:guide>
        <p15:guide id="4" pos="5579" userDrawn="1">
          <p15:clr>
            <a:srgbClr val="FBAE40"/>
          </p15:clr>
        </p15:guide>
        <p15:guide id="5" orient="horz" pos="527" userDrawn="1">
          <p15:clr>
            <a:srgbClr val="FBAE40"/>
          </p15:clr>
        </p15:guide>
        <p15:guide id="6" orient="horz" pos="1457"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sp>
        <p:nvSpPr>
          <p:cNvPr id="3" name="灯片编号占位符 2"/>
          <p:cNvSpPr>
            <a:spLocks noGrp="1"/>
          </p:cNvSpPr>
          <p:nvPr>
            <p:ph type="sldNum" sz="quarter" idx="10"/>
          </p:nvPr>
        </p:nvSpPr>
        <p:spPr>
          <a:xfrm>
            <a:off x="8471233" y="6356351"/>
            <a:ext cx="2057400" cy="365125"/>
          </a:xfrm>
          <a:prstGeom prst="rect">
            <a:avLst/>
          </a:prstGeom>
        </p:spPr>
        <p:txBody>
          <a:bodyPr/>
          <a:lstStyle/>
          <a:p>
            <a:pPr algn="l" eaLnBrk="1" hangingPunct="1">
              <a:lnSpc>
                <a:spcPct val="100000"/>
              </a:lnSpc>
              <a:spcBef>
                <a:spcPct val="0"/>
              </a:spcBef>
              <a:buFontTx/>
              <a:buNone/>
              <a:defRPr/>
            </a:pPr>
            <a:fld id="{D1C0BDC5-500E-44CB-9DC0-EF140F3CE36C}" type="slidenum">
              <a:rPr lang="zh-CN" altLang="en-US" sz="1200" smtClean="0">
                <a:solidFill>
                  <a:prstClr val="black"/>
                </a:solidFill>
                <a:cs typeface="Arial" pitchFamily="34" charset="0"/>
              </a:rPr>
              <a:pPr algn="l" eaLnBrk="1" hangingPunct="1">
                <a:lnSpc>
                  <a:spcPct val="100000"/>
                </a:lnSpc>
                <a:spcBef>
                  <a:spcPct val="0"/>
                </a:spcBef>
                <a:buFontTx/>
                <a:buNone/>
                <a:defRPr/>
              </a:pPr>
              <a:t>‹#›</a:t>
            </a:fld>
            <a:endParaRPr lang="zh-CN" altLang="en-US" sz="1200" dirty="0">
              <a:solidFill>
                <a:prstClr val="black"/>
              </a:solidFill>
              <a:cs typeface="Arial" pitchFamily="34" charset="0"/>
            </a:endParaRPr>
          </a:p>
        </p:txBody>
      </p:sp>
      <p:pic>
        <p:nvPicPr>
          <p:cNvPr id="4" name="图片 3"/>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0" y="0"/>
            <a:ext cx="9144000" cy="6858000"/>
          </a:xfrm>
          <a:prstGeom prst="rect">
            <a:avLst/>
          </a:prstGeom>
          <a:effectLst/>
        </p:spPr>
      </p:pic>
      <p:sp>
        <p:nvSpPr>
          <p:cNvPr id="7" name="文本框 6"/>
          <p:cNvSpPr txBox="1"/>
          <p:nvPr/>
        </p:nvSpPr>
        <p:spPr>
          <a:xfrm>
            <a:off x="19235" y="2858684"/>
            <a:ext cx="2333830" cy="437043"/>
          </a:xfrm>
          <a:prstGeom prst="rect">
            <a:avLst/>
          </a:prstGeom>
          <a:noFill/>
        </p:spPr>
        <p:txBody>
          <a:bodyPr wrap="square" rtlCol="0" anchor="ctr">
            <a:spAutoFit/>
          </a:bodyPr>
          <a:lstStyle/>
          <a:p>
            <a:r>
              <a:rPr lang="zh-CN" altLang="en-US" sz="2800" b="1" spc="300" dirty="0" smtClean="0">
                <a:solidFill>
                  <a:schemeClr val="bg1"/>
                </a:solidFill>
                <a:latin typeface="微软雅黑" panose="020B0503020204020204" pitchFamily="34" charset="-122"/>
                <a:ea typeface="微软雅黑" panose="020B0503020204020204" pitchFamily="34" charset="-122"/>
              </a:rPr>
              <a:t>上海安路</a:t>
            </a:r>
            <a:r>
              <a:rPr lang="zh-CN" altLang="en-US" sz="2800" b="1" spc="300" dirty="0">
                <a:solidFill>
                  <a:schemeClr val="bg1"/>
                </a:solidFill>
                <a:latin typeface="微软雅黑" panose="020B0503020204020204" pitchFamily="34" charset="-122"/>
                <a:ea typeface="微软雅黑" panose="020B0503020204020204" pitchFamily="34" charset="-122"/>
              </a:rPr>
              <a:t>勤</a:t>
            </a:r>
          </a:p>
        </p:txBody>
      </p:sp>
      <p:sp>
        <p:nvSpPr>
          <p:cNvPr id="8" name="矩形 7"/>
          <p:cNvSpPr/>
          <p:nvPr/>
        </p:nvSpPr>
        <p:spPr>
          <a:xfrm>
            <a:off x="-1" y="3325046"/>
            <a:ext cx="7092281" cy="610162"/>
          </a:xfrm>
          <a:prstGeom prst="rect">
            <a:avLst/>
          </a:prstGeom>
          <a:solidFill>
            <a:schemeClr val="bg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TextBox 6"/>
          <p:cNvSpPr txBox="1">
            <a:spLocks noChangeArrowheads="1"/>
          </p:cNvSpPr>
          <p:nvPr/>
        </p:nvSpPr>
        <p:spPr bwMode="auto">
          <a:xfrm>
            <a:off x="5543550" y="6096137"/>
            <a:ext cx="3600450" cy="523220"/>
          </a:xfrm>
          <a:prstGeom prst="rect">
            <a:avLst/>
          </a:prstGeom>
          <a:noFill/>
          <a:ln w="9525">
            <a:noFill/>
            <a:miter lim="800000"/>
            <a:headEnd/>
            <a:tailEnd/>
          </a:ln>
        </p:spPr>
        <p:txBody>
          <a:bodyPr>
            <a:spAutoFit/>
          </a:bodyPr>
          <a:lstStyle/>
          <a:p>
            <a:pPr algn="r" eaLnBrk="1" hangingPunct="1">
              <a:lnSpc>
                <a:spcPct val="100000"/>
              </a:lnSpc>
              <a:spcBef>
                <a:spcPct val="0"/>
              </a:spcBef>
              <a:buFontTx/>
              <a:buNone/>
            </a:pPr>
            <a:r>
              <a:rPr lang="en-US" altLang="zh-CN" sz="1400" dirty="0">
                <a:solidFill>
                  <a:schemeClr val="tx1">
                    <a:lumMod val="50000"/>
                    <a:lumOff val="50000"/>
                  </a:schemeClr>
                </a:solidFill>
                <a:latin typeface="+mn-ea"/>
                <a:ea typeface="+mn-ea"/>
                <a:cs typeface="Arial" pitchFamily="34" charset="0"/>
              </a:rPr>
              <a:t>I.S.E</a:t>
            </a:r>
            <a:r>
              <a:rPr lang="en-US" altLang="zh-CN" sz="1400" dirty="0" smtClean="0">
                <a:solidFill>
                  <a:schemeClr val="tx1">
                    <a:lumMod val="50000"/>
                    <a:lumOff val="50000"/>
                  </a:schemeClr>
                </a:solidFill>
                <a:latin typeface="+mn-ea"/>
                <a:ea typeface="+mn-ea"/>
                <a:cs typeface="Arial" pitchFamily="34" charset="0"/>
              </a:rPr>
              <a:t>.</a:t>
            </a:r>
          </a:p>
          <a:p>
            <a:pPr algn="r" eaLnBrk="1" hangingPunct="1">
              <a:lnSpc>
                <a:spcPct val="100000"/>
              </a:lnSpc>
              <a:spcBef>
                <a:spcPct val="0"/>
              </a:spcBef>
              <a:buFontTx/>
              <a:buNone/>
            </a:pPr>
            <a:r>
              <a:rPr lang="zh-CN" altLang="en-US" sz="1400" dirty="0" smtClean="0">
                <a:solidFill>
                  <a:schemeClr val="tx1">
                    <a:lumMod val="50000"/>
                    <a:lumOff val="50000"/>
                  </a:schemeClr>
                </a:solidFill>
                <a:latin typeface="+mn-ea"/>
                <a:ea typeface="+mn-ea"/>
                <a:cs typeface="Arial" pitchFamily="34" charset="0"/>
              </a:rPr>
              <a:t> </a:t>
            </a:r>
            <a:r>
              <a:rPr lang="en-US" altLang="zh-CN" sz="1400" dirty="0" smtClean="0">
                <a:solidFill>
                  <a:schemeClr val="tx1">
                    <a:lumMod val="50000"/>
                    <a:lumOff val="50000"/>
                  </a:schemeClr>
                </a:solidFill>
                <a:latin typeface="+mn-ea"/>
                <a:ea typeface="+mn-ea"/>
                <a:cs typeface="Arial" pitchFamily="34" charset="0"/>
              </a:rPr>
              <a:t>2017</a:t>
            </a:r>
            <a:r>
              <a:rPr lang="zh-CN" altLang="en-US" sz="1400" dirty="0" smtClean="0">
                <a:solidFill>
                  <a:schemeClr val="tx1">
                    <a:lumMod val="50000"/>
                    <a:lumOff val="50000"/>
                  </a:schemeClr>
                </a:solidFill>
                <a:latin typeface="+mn-ea"/>
                <a:ea typeface="+mn-ea"/>
                <a:cs typeface="Arial" pitchFamily="34" charset="0"/>
              </a:rPr>
              <a:t>年</a:t>
            </a:r>
            <a:r>
              <a:rPr lang="en-US" altLang="zh-CN" sz="1400" dirty="0" smtClean="0">
                <a:solidFill>
                  <a:schemeClr val="tx1">
                    <a:lumMod val="50000"/>
                    <a:lumOff val="50000"/>
                  </a:schemeClr>
                </a:solidFill>
                <a:latin typeface="+mn-ea"/>
                <a:ea typeface="+mn-ea"/>
                <a:cs typeface="Arial" pitchFamily="34" charset="0"/>
              </a:rPr>
              <a:t>3</a:t>
            </a:r>
            <a:r>
              <a:rPr lang="zh-CN" altLang="en-US" sz="1400" dirty="0" smtClean="0">
                <a:solidFill>
                  <a:schemeClr val="tx1">
                    <a:lumMod val="50000"/>
                    <a:lumOff val="50000"/>
                  </a:schemeClr>
                </a:solidFill>
                <a:latin typeface="+mn-ea"/>
                <a:ea typeface="+mn-ea"/>
                <a:cs typeface="Arial" pitchFamily="34" charset="0"/>
              </a:rPr>
              <a:t>月</a:t>
            </a:r>
            <a:endParaRPr lang="zh-CN" altLang="en-US" sz="1400" dirty="0">
              <a:solidFill>
                <a:schemeClr val="tx1">
                  <a:lumMod val="50000"/>
                  <a:lumOff val="50000"/>
                </a:schemeClr>
              </a:solidFill>
              <a:latin typeface="+mn-ea"/>
              <a:ea typeface="+mn-ea"/>
              <a:cs typeface="Arial" pitchFamily="34" charset="0"/>
            </a:endParaRPr>
          </a:p>
        </p:txBody>
      </p:sp>
      <p:sp>
        <p:nvSpPr>
          <p:cNvPr id="13" name="内容占位符 12"/>
          <p:cNvSpPr>
            <a:spLocks noGrp="1"/>
          </p:cNvSpPr>
          <p:nvPr>
            <p:ph sz="quarter" idx="11" hasCustomPrompt="1"/>
          </p:nvPr>
        </p:nvSpPr>
        <p:spPr>
          <a:xfrm>
            <a:off x="19050" y="3352008"/>
            <a:ext cx="6962400" cy="583200"/>
          </a:xfrm>
        </p:spPr>
        <p:txBody>
          <a:bodyPr/>
          <a:lstStyle>
            <a:lvl1pPr marL="85725" indent="0" algn="l" rtl="0" eaLnBrk="1" fontAlgn="base" hangingPunct="1">
              <a:lnSpc>
                <a:spcPct val="100000"/>
              </a:lnSpc>
              <a:spcBef>
                <a:spcPct val="0"/>
              </a:spcBef>
              <a:spcAft>
                <a:spcPct val="0"/>
              </a:spcAft>
              <a:buFontTx/>
              <a:buNone/>
              <a:defRPr lang="zh-CN" altLang="en-US" sz="3200" b="1" kern="1200" spc="300" dirty="0" smtClean="0">
                <a:solidFill>
                  <a:srgbClr val="1F497D"/>
                </a:solidFill>
                <a:latin typeface="微软雅黑" panose="020B0503020204020204" pitchFamily="34" charset="-122"/>
                <a:ea typeface="微软雅黑" panose="020B0503020204020204" pitchFamily="34" charset="-122"/>
                <a:cs typeface="+mn-cs"/>
              </a:defRPr>
            </a:lvl1pPr>
          </a:lstStyle>
          <a:p>
            <a:pPr lvl="0"/>
            <a:r>
              <a:rPr lang="zh-CN" altLang="en-US" dirty="0" smtClean="0"/>
              <a:t>单击此处编辑母版文本样式       </a:t>
            </a:r>
          </a:p>
        </p:txBody>
      </p:sp>
    </p:spTree>
    <p:extLst>
      <p:ext uri="{BB962C8B-B14F-4D97-AF65-F5344CB8AC3E}">
        <p14:creationId xmlns:p14="http://schemas.microsoft.com/office/powerpoint/2010/main" val="3760901254"/>
      </p:ext>
    </p:extLst>
  </p:cSld>
  <p:clrMapOvr>
    <a:masterClrMapping/>
  </p:clrMapOvr>
  <p:timing>
    <p:tnLst>
      <p:par>
        <p:cTn id="1" dur="indefinite" restart="never" nodeType="tmRoot"/>
      </p:par>
    </p:tnLst>
  </p:timing>
  <p:hf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3" name="灯片编号占位符 2"/>
          <p:cNvSpPr>
            <a:spLocks noGrp="1"/>
          </p:cNvSpPr>
          <p:nvPr>
            <p:ph type="sldNum" sz="quarter" idx="10"/>
          </p:nvPr>
        </p:nvSpPr>
        <p:spPr>
          <a:xfrm>
            <a:off x="8471233" y="6356351"/>
            <a:ext cx="2057400" cy="365125"/>
          </a:xfrm>
          <a:prstGeom prst="rect">
            <a:avLst/>
          </a:prstGeom>
        </p:spPr>
        <p:txBody>
          <a:bodyPr/>
          <a:lstStyle/>
          <a:p>
            <a:pPr algn="l" eaLnBrk="1" hangingPunct="1">
              <a:lnSpc>
                <a:spcPct val="100000"/>
              </a:lnSpc>
              <a:spcBef>
                <a:spcPct val="0"/>
              </a:spcBef>
              <a:buFontTx/>
              <a:buNone/>
              <a:defRPr/>
            </a:pPr>
            <a:fld id="{D1C0BDC5-500E-44CB-9DC0-EF140F3CE36C}" type="slidenum">
              <a:rPr lang="zh-CN" altLang="en-US" sz="1200" smtClean="0">
                <a:solidFill>
                  <a:prstClr val="black"/>
                </a:solidFill>
                <a:cs typeface="Arial" pitchFamily="34" charset="0"/>
              </a:rPr>
              <a:pPr algn="l" eaLnBrk="1" hangingPunct="1">
                <a:lnSpc>
                  <a:spcPct val="100000"/>
                </a:lnSpc>
                <a:spcBef>
                  <a:spcPct val="0"/>
                </a:spcBef>
                <a:buFontTx/>
                <a:buNone/>
                <a:defRPr/>
              </a:pPr>
              <a:t>‹#›</a:t>
            </a:fld>
            <a:endParaRPr lang="zh-CN" altLang="en-US" sz="1200" dirty="0">
              <a:solidFill>
                <a:prstClr val="black"/>
              </a:solidFill>
              <a:cs typeface="Arial" pitchFamily="34" charset="0"/>
            </a:endParaRPr>
          </a:p>
        </p:txBody>
      </p:sp>
      <p:pic>
        <p:nvPicPr>
          <p:cNvPr id="4" name="图片 3"/>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9144000" cy="6858000"/>
          </a:xfrm>
          <a:prstGeom prst="rect">
            <a:avLst/>
          </a:prstGeom>
          <a:effectLst/>
        </p:spPr>
      </p:pic>
      <p:sp>
        <p:nvSpPr>
          <p:cNvPr id="5" name="矩形 4"/>
          <p:cNvSpPr/>
          <p:nvPr userDrawn="1"/>
        </p:nvSpPr>
        <p:spPr>
          <a:xfrm>
            <a:off x="7088105" y="3323208"/>
            <a:ext cx="1512170" cy="612000"/>
          </a:xfrm>
          <a:prstGeom prst="rect">
            <a:avLst/>
          </a:prstGeom>
          <a:solidFill>
            <a:schemeClr val="accent6">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zh-CN" altLang="en-US" dirty="0"/>
          </a:p>
        </p:txBody>
      </p:sp>
      <p:sp>
        <p:nvSpPr>
          <p:cNvPr id="6" name="矩形 5"/>
          <p:cNvSpPr/>
          <p:nvPr userDrawn="1"/>
        </p:nvSpPr>
        <p:spPr>
          <a:xfrm>
            <a:off x="7063387" y="3448921"/>
            <a:ext cx="1600945" cy="486287"/>
          </a:xfrm>
          <a:prstGeom prst="rect">
            <a:avLst/>
          </a:prstGeom>
          <a:noFill/>
        </p:spPr>
        <p:txBody>
          <a:bodyPr wrap="square" rtlCol="0" anchor="ctr">
            <a:spAutoFit/>
          </a:bodyPr>
          <a:lstStyle/>
          <a:p>
            <a:r>
              <a:rPr lang="en-US" altLang="zh-CN" sz="3200" b="1" spc="300" dirty="0" smtClean="0">
                <a:solidFill>
                  <a:schemeClr val="bg1"/>
                </a:solidFill>
                <a:latin typeface="微软雅黑" panose="020B0503020204020204" pitchFamily="34" charset="-122"/>
                <a:ea typeface="微软雅黑" panose="020B0503020204020204" pitchFamily="34" charset="-122"/>
              </a:rPr>
              <a:t>XXX</a:t>
            </a:r>
            <a:endParaRPr lang="zh-CN" altLang="en-US" sz="3200" b="1" spc="300" dirty="0">
              <a:solidFill>
                <a:schemeClr val="bg1"/>
              </a:solidFill>
              <a:latin typeface="微软雅黑" panose="020B0503020204020204" pitchFamily="34" charset="-122"/>
              <a:ea typeface="微软雅黑" panose="020B0503020204020204" pitchFamily="34" charset="-122"/>
            </a:endParaRPr>
          </a:p>
        </p:txBody>
      </p:sp>
      <p:sp>
        <p:nvSpPr>
          <p:cNvPr id="7" name="文本框 6"/>
          <p:cNvSpPr txBox="1"/>
          <p:nvPr userDrawn="1"/>
        </p:nvSpPr>
        <p:spPr>
          <a:xfrm>
            <a:off x="19235" y="2972888"/>
            <a:ext cx="2333830" cy="437043"/>
          </a:xfrm>
          <a:prstGeom prst="rect">
            <a:avLst/>
          </a:prstGeom>
          <a:noFill/>
        </p:spPr>
        <p:txBody>
          <a:bodyPr wrap="square" rtlCol="0" anchor="ctr">
            <a:spAutoFit/>
          </a:bodyPr>
          <a:lstStyle/>
          <a:p>
            <a:r>
              <a:rPr lang="zh-CN" altLang="en-US" sz="2800" b="1" spc="300" dirty="0" smtClean="0">
                <a:solidFill>
                  <a:schemeClr val="bg1"/>
                </a:solidFill>
                <a:latin typeface="微软雅黑" panose="020B0503020204020204" pitchFamily="34" charset="-122"/>
                <a:ea typeface="微软雅黑" panose="020B0503020204020204" pitchFamily="34" charset="-122"/>
              </a:rPr>
              <a:t>上海安路</a:t>
            </a:r>
            <a:r>
              <a:rPr lang="zh-CN" altLang="en-US" sz="2800" b="1" spc="300" dirty="0">
                <a:solidFill>
                  <a:schemeClr val="bg1"/>
                </a:solidFill>
                <a:latin typeface="微软雅黑" panose="020B0503020204020204" pitchFamily="34" charset="-122"/>
                <a:ea typeface="微软雅黑" panose="020B0503020204020204" pitchFamily="34" charset="-122"/>
              </a:rPr>
              <a:t>勤</a:t>
            </a:r>
          </a:p>
        </p:txBody>
      </p:sp>
      <p:sp>
        <p:nvSpPr>
          <p:cNvPr id="8" name="矩形 7"/>
          <p:cNvSpPr/>
          <p:nvPr userDrawn="1"/>
        </p:nvSpPr>
        <p:spPr>
          <a:xfrm>
            <a:off x="-1" y="3325046"/>
            <a:ext cx="7092281" cy="610162"/>
          </a:xfrm>
          <a:prstGeom prst="rect">
            <a:avLst/>
          </a:prstGeom>
          <a:solidFill>
            <a:schemeClr val="bg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TextBox 14"/>
          <p:cNvSpPr txBox="1">
            <a:spLocks noChangeArrowheads="1"/>
          </p:cNvSpPr>
          <p:nvPr userDrawn="1"/>
        </p:nvSpPr>
        <p:spPr bwMode="auto">
          <a:xfrm>
            <a:off x="128975" y="3350433"/>
            <a:ext cx="6963306" cy="584775"/>
          </a:xfrm>
          <a:prstGeom prst="rect">
            <a:avLst/>
          </a:prstGeom>
          <a:noFill/>
          <a:ln w="9525">
            <a:noFill/>
            <a:miter lim="800000"/>
            <a:headEnd/>
            <a:tailEnd/>
          </a:ln>
        </p:spPr>
        <p:txBody>
          <a:bodyPr wrap="square">
            <a:spAutoFit/>
          </a:bodyPr>
          <a:lstStyle/>
          <a:p>
            <a:pPr algn="l" eaLnBrk="1" hangingPunct="1">
              <a:lnSpc>
                <a:spcPct val="100000"/>
              </a:lnSpc>
              <a:spcBef>
                <a:spcPct val="0"/>
              </a:spcBef>
              <a:buFontTx/>
              <a:buNone/>
            </a:pPr>
            <a:r>
              <a:rPr lang="en-US" altLang="zh-CN" sz="3200" b="1" spc="300" dirty="0" err="1" smtClean="0">
                <a:solidFill>
                  <a:srgbClr val="1F497D"/>
                </a:solidFill>
                <a:latin typeface="微软雅黑" panose="020B0503020204020204" pitchFamily="34" charset="-122"/>
                <a:ea typeface="微软雅黑" panose="020B0503020204020204" pitchFamily="34" charset="-122"/>
              </a:rPr>
              <a:t>XXXXXXXXX</a:t>
            </a:r>
            <a:endParaRPr lang="zh-CN" altLang="en-US" sz="3200" b="1" spc="300" dirty="0">
              <a:solidFill>
                <a:srgbClr val="1F497D"/>
              </a:solidFill>
              <a:latin typeface="微软雅黑" panose="020B0503020204020204" pitchFamily="34" charset="-122"/>
              <a:ea typeface="微软雅黑" panose="020B0503020204020204" pitchFamily="34" charset="-122"/>
            </a:endParaRPr>
          </a:p>
        </p:txBody>
      </p:sp>
      <p:sp>
        <p:nvSpPr>
          <p:cNvPr id="10" name="TextBox 6"/>
          <p:cNvSpPr txBox="1">
            <a:spLocks noChangeArrowheads="1"/>
          </p:cNvSpPr>
          <p:nvPr userDrawn="1"/>
        </p:nvSpPr>
        <p:spPr bwMode="auto">
          <a:xfrm>
            <a:off x="5543550" y="6096137"/>
            <a:ext cx="3600450" cy="523220"/>
          </a:xfrm>
          <a:prstGeom prst="rect">
            <a:avLst/>
          </a:prstGeom>
          <a:noFill/>
          <a:ln w="9525">
            <a:noFill/>
            <a:miter lim="800000"/>
            <a:headEnd/>
            <a:tailEnd/>
          </a:ln>
        </p:spPr>
        <p:txBody>
          <a:bodyPr>
            <a:spAutoFit/>
          </a:bodyPr>
          <a:lstStyle/>
          <a:p>
            <a:pPr algn="r" eaLnBrk="1" hangingPunct="1">
              <a:lnSpc>
                <a:spcPct val="100000"/>
              </a:lnSpc>
              <a:spcBef>
                <a:spcPct val="0"/>
              </a:spcBef>
              <a:buFontTx/>
              <a:buNone/>
            </a:pPr>
            <a:r>
              <a:rPr lang="en-US" altLang="zh-CN" sz="1400">
                <a:solidFill>
                  <a:schemeClr val="tx1">
                    <a:lumMod val="50000"/>
                    <a:lumOff val="50000"/>
                  </a:schemeClr>
                </a:solidFill>
                <a:latin typeface="+mn-ea"/>
                <a:ea typeface="+mn-ea"/>
                <a:cs typeface="Arial" pitchFamily="34" charset="0"/>
              </a:rPr>
              <a:t>I.S.E</a:t>
            </a:r>
            <a:r>
              <a:rPr lang="en-US" altLang="zh-CN" sz="1400" smtClean="0">
                <a:solidFill>
                  <a:schemeClr val="tx1">
                    <a:lumMod val="50000"/>
                    <a:lumOff val="50000"/>
                  </a:schemeClr>
                </a:solidFill>
                <a:latin typeface="+mn-ea"/>
                <a:ea typeface="+mn-ea"/>
                <a:cs typeface="Arial" pitchFamily="34" charset="0"/>
              </a:rPr>
              <a:t>.</a:t>
            </a:r>
          </a:p>
          <a:p>
            <a:pPr algn="r" eaLnBrk="1" hangingPunct="1">
              <a:lnSpc>
                <a:spcPct val="100000"/>
              </a:lnSpc>
              <a:spcBef>
                <a:spcPct val="0"/>
              </a:spcBef>
              <a:buFontTx/>
              <a:buNone/>
            </a:pPr>
            <a:r>
              <a:rPr lang="zh-CN" altLang="en-US" sz="1400" smtClean="0">
                <a:solidFill>
                  <a:schemeClr val="tx1">
                    <a:lumMod val="50000"/>
                    <a:lumOff val="50000"/>
                  </a:schemeClr>
                </a:solidFill>
                <a:latin typeface="+mn-ea"/>
                <a:ea typeface="+mn-ea"/>
                <a:cs typeface="Arial" pitchFamily="34" charset="0"/>
              </a:rPr>
              <a:t> </a:t>
            </a:r>
            <a:r>
              <a:rPr lang="en-US" altLang="zh-CN" sz="1400" smtClean="0">
                <a:solidFill>
                  <a:schemeClr val="tx1">
                    <a:lumMod val="50000"/>
                    <a:lumOff val="50000"/>
                  </a:schemeClr>
                </a:solidFill>
                <a:latin typeface="+mn-ea"/>
                <a:ea typeface="+mn-ea"/>
                <a:cs typeface="Arial" pitchFamily="34" charset="0"/>
              </a:rPr>
              <a:t>201X</a:t>
            </a:r>
            <a:r>
              <a:rPr lang="zh-CN" altLang="en-US" sz="1400" smtClean="0">
                <a:solidFill>
                  <a:schemeClr val="tx1">
                    <a:lumMod val="50000"/>
                    <a:lumOff val="50000"/>
                  </a:schemeClr>
                </a:solidFill>
                <a:latin typeface="+mn-ea"/>
                <a:ea typeface="+mn-ea"/>
                <a:cs typeface="Arial" pitchFamily="34" charset="0"/>
              </a:rPr>
              <a:t>年</a:t>
            </a:r>
            <a:r>
              <a:rPr lang="en-US" altLang="zh-CN" sz="1400" smtClean="0">
                <a:solidFill>
                  <a:schemeClr val="tx1">
                    <a:lumMod val="50000"/>
                    <a:lumOff val="50000"/>
                  </a:schemeClr>
                </a:solidFill>
                <a:latin typeface="+mn-ea"/>
                <a:ea typeface="+mn-ea"/>
                <a:cs typeface="Arial" pitchFamily="34" charset="0"/>
              </a:rPr>
              <a:t>X</a:t>
            </a:r>
            <a:r>
              <a:rPr lang="zh-CN" altLang="en-US" sz="1400" smtClean="0">
                <a:solidFill>
                  <a:schemeClr val="tx1">
                    <a:lumMod val="50000"/>
                    <a:lumOff val="50000"/>
                  </a:schemeClr>
                </a:solidFill>
                <a:latin typeface="+mn-ea"/>
                <a:ea typeface="+mn-ea"/>
                <a:cs typeface="Arial" pitchFamily="34" charset="0"/>
              </a:rPr>
              <a:t>月</a:t>
            </a:r>
            <a:endParaRPr lang="zh-CN" altLang="en-US" sz="1400" dirty="0">
              <a:solidFill>
                <a:schemeClr val="tx1">
                  <a:lumMod val="50000"/>
                  <a:lumOff val="50000"/>
                </a:schemeClr>
              </a:solidFill>
              <a:latin typeface="+mn-ea"/>
              <a:ea typeface="+mn-ea"/>
              <a:cs typeface="Arial" pitchFamily="34" charset="0"/>
            </a:endParaRPr>
          </a:p>
        </p:txBody>
      </p:sp>
    </p:spTree>
    <p:extLst>
      <p:ext uri="{BB962C8B-B14F-4D97-AF65-F5344CB8AC3E}">
        <p14:creationId xmlns:p14="http://schemas.microsoft.com/office/powerpoint/2010/main" val="396073982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Only" preserve="1">
  <p:cSld name="1_仅标题">
    <p:spTree>
      <p:nvGrpSpPr>
        <p:cNvPr id="1" name=""/>
        <p:cNvGrpSpPr/>
        <p:nvPr/>
      </p:nvGrpSpPr>
      <p:grpSpPr>
        <a:xfrm>
          <a:off x="0" y="0"/>
          <a:ext cx="0" cy="0"/>
          <a:chOff x="0" y="0"/>
          <a:chExt cx="0" cy="0"/>
        </a:xfrm>
      </p:grpSpPr>
      <p:sp>
        <p:nvSpPr>
          <p:cNvPr id="2" name="标题 1"/>
          <p:cNvSpPr>
            <a:spLocks noGrp="1"/>
          </p:cNvSpPr>
          <p:nvPr>
            <p:ph type="title"/>
          </p:nvPr>
        </p:nvSpPr>
        <p:spPr>
          <a:xfrm>
            <a:off x="1164479" y="137592"/>
            <a:ext cx="7872018" cy="417512"/>
          </a:xfrm>
          <a:prstGeom prst="rect">
            <a:avLst/>
          </a:prstGeom>
        </p:spPr>
        <p:txBody>
          <a:bodyPr/>
          <a:lstStyle/>
          <a:p>
            <a:r>
              <a:rPr lang="zh-CN" altLang="en-US" smtClean="0"/>
              <a:t>单击此处编辑母版标题样式</a:t>
            </a:r>
            <a:endParaRPr lang="zh-CN" altLang="en-US"/>
          </a:p>
        </p:txBody>
      </p:sp>
      <p:sp>
        <p:nvSpPr>
          <p:cNvPr id="4" name="Rectangle 2"/>
          <p:cNvSpPr txBox="1">
            <a:spLocks noChangeArrowheads="1"/>
          </p:cNvSpPr>
          <p:nvPr userDrawn="1"/>
        </p:nvSpPr>
        <p:spPr bwMode="auto">
          <a:xfrm>
            <a:off x="0" y="4338228"/>
            <a:ext cx="9144000" cy="1143000"/>
          </a:xfrm>
          <a:prstGeom prst="rect">
            <a:avLst/>
          </a:prstGeom>
          <a:noFill/>
          <a:ln>
            <a:miter lim="800000"/>
            <a:headEnd/>
            <a:tailEnd/>
          </a:ln>
        </p:spPr>
        <p:txBody>
          <a:bodyPr>
            <a:normAutofit/>
          </a:bodyPr>
          <a:lstStyle>
            <a:lvl1pPr algn="l" defTabSz="914400" rtl="0" eaLnBrk="1" latinLnBrk="0" hangingPunct="1">
              <a:lnSpc>
                <a:spcPct val="90000"/>
              </a:lnSpc>
              <a:spcBef>
                <a:spcPct val="0"/>
              </a:spcBef>
              <a:buNone/>
              <a:defRPr sz="1800" b="0" i="0" kern="1200" baseline="0">
                <a:solidFill>
                  <a:srgbClr val="000000"/>
                </a:solidFill>
                <a:effectLst/>
                <a:latin typeface="Arial Black" panose="020B0A04020102020204" pitchFamily="34" charset="0"/>
                <a:ea typeface="微软雅黑" panose="020B0503020204020204" pitchFamily="34" charset="-122"/>
                <a:cs typeface="+mj-cs"/>
              </a:defRPr>
            </a:lvl1pPr>
          </a:lstStyle>
          <a:p>
            <a:pPr algn="ctr" fontAlgn="auto">
              <a:spcAft>
                <a:spcPts val="0"/>
              </a:spcAft>
              <a:buFontTx/>
            </a:pPr>
            <a:r>
              <a:rPr lang="en-US" altLang="zh-CN" sz="4800" b="1" smtClean="0">
                <a:solidFill>
                  <a:srgbClr val="1F497D"/>
                </a:solidFill>
                <a:latin typeface="微软雅黑" panose="020B0503020204020204" pitchFamily="34" charset="-122"/>
              </a:rPr>
              <a:t>Thank you !</a:t>
            </a:r>
            <a:endParaRPr lang="zh-CN" altLang="en-US" sz="4800" b="1" dirty="0" smtClean="0">
              <a:solidFill>
                <a:srgbClr val="1F497D"/>
              </a:solidFill>
              <a:latin typeface="微软雅黑" panose="020B0503020204020204" pitchFamily="34" charset="-122"/>
            </a:endParaRPr>
          </a:p>
        </p:txBody>
      </p:sp>
      <p:pic>
        <p:nvPicPr>
          <p:cNvPr id="5" name="图片 4"/>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3361" y="-1"/>
            <a:ext cx="9146272" cy="4329113"/>
          </a:xfrm>
          <a:prstGeom prst="rect">
            <a:avLst/>
          </a:prstGeom>
        </p:spPr>
      </p:pic>
      <p:graphicFrame>
        <p:nvGraphicFramePr>
          <p:cNvPr id="7" name="表格 6"/>
          <p:cNvGraphicFramePr>
            <a:graphicFrameLocks noGrp="1"/>
          </p:cNvGraphicFramePr>
          <p:nvPr userDrawn="1">
            <p:extLst/>
          </p:nvPr>
        </p:nvGraphicFramePr>
        <p:xfrm>
          <a:off x="0" y="6701934"/>
          <a:ext cx="9144000" cy="125730"/>
        </p:xfrm>
        <a:graphic>
          <a:graphicData uri="http://schemas.openxmlformats.org/drawingml/2006/table">
            <a:tbl>
              <a:tblPr firstRow="1" bandRow="1">
                <a:tableStyleId>{5C22544A-7EE6-4342-B048-85BDC9FD1C3A}</a:tableStyleId>
              </a:tblPr>
              <a:tblGrid>
                <a:gridCol w="1524000"/>
                <a:gridCol w="1524000"/>
                <a:gridCol w="1524000"/>
                <a:gridCol w="1524000"/>
                <a:gridCol w="1524000"/>
                <a:gridCol w="1524000"/>
              </a:tblGrid>
              <a:tr h="125730">
                <a:tc>
                  <a:txBody>
                    <a:bodyPr/>
                    <a:lstStyle/>
                    <a:p>
                      <a:endParaRPr lang="zh-CN" altLang="en-US" sz="200" dirty="0"/>
                    </a:p>
                  </a:txBody>
                  <a:tcPr>
                    <a:lnL w="12700" cap="flat" cmpd="sng" algn="ctr">
                      <a:noFill/>
                      <a:prstDash val="solid"/>
                      <a:round/>
                      <a:headEnd type="none" w="med" len="med"/>
                      <a:tailEnd type="none" w="med" len="med"/>
                    </a:lnL>
                    <a:lnR w="635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093E5D"/>
                    </a:solidFill>
                  </a:tcPr>
                </a:tc>
                <a:tc>
                  <a:txBody>
                    <a:bodyPr/>
                    <a:lstStyle/>
                    <a:p>
                      <a:endParaRPr lang="zh-CN" altLang="en-US" sz="200" dirty="0"/>
                    </a:p>
                  </a:txBody>
                  <a:tcP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1F497D"/>
                    </a:solidFill>
                  </a:tcPr>
                </a:tc>
                <a:tc>
                  <a:txBody>
                    <a:bodyPr/>
                    <a:lstStyle/>
                    <a:p>
                      <a:endParaRPr lang="zh-CN" altLang="en-US" sz="200" dirty="0"/>
                    </a:p>
                  </a:txBody>
                  <a:tcP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0377B0"/>
                    </a:solidFill>
                  </a:tcPr>
                </a:tc>
                <a:tc>
                  <a:txBody>
                    <a:bodyPr/>
                    <a:lstStyle/>
                    <a:p>
                      <a:endParaRPr lang="zh-CN" altLang="en-US" sz="200" dirty="0"/>
                    </a:p>
                  </a:txBody>
                  <a:tcP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91B6E3"/>
                    </a:solidFill>
                  </a:tcPr>
                </a:tc>
                <a:tc>
                  <a:txBody>
                    <a:bodyPr/>
                    <a:lstStyle/>
                    <a:p>
                      <a:endParaRPr lang="zh-CN" altLang="en-US" sz="200" dirty="0"/>
                    </a:p>
                  </a:txBody>
                  <a:tcP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rgbClr val="E8E8EF"/>
                    </a:solidFill>
                  </a:tcPr>
                </a:tc>
                <a:tc>
                  <a:txBody>
                    <a:bodyPr/>
                    <a:lstStyle/>
                    <a:p>
                      <a:endParaRPr lang="zh-CN" altLang="en-US" sz="200" dirty="0"/>
                    </a:p>
                  </a:txBody>
                  <a:tcPr>
                    <a:lnL w="6350" cap="flat" cmpd="sng" algn="ctr">
                      <a:solidFill>
                        <a:schemeClr val="bg1"/>
                      </a:solid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rgbClr val="91CEE3"/>
                    </a:solidFill>
                  </a:tcPr>
                </a:tc>
              </a:tr>
            </a:tbl>
          </a:graphicData>
        </a:graphic>
      </p:graphicFrame>
    </p:spTree>
    <p:extLst>
      <p:ext uri="{BB962C8B-B14F-4D97-AF65-F5344CB8AC3E}">
        <p14:creationId xmlns:p14="http://schemas.microsoft.com/office/powerpoint/2010/main" val="633649815"/>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仅标题">
    <p:spTree>
      <p:nvGrpSpPr>
        <p:cNvPr id="1" name=""/>
        <p:cNvGrpSpPr/>
        <p:nvPr/>
      </p:nvGrpSpPr>
      <p:grpSpPr>
        <a:xfrm>
          <a:off x="0" y="0"/>
          <a:ext cx="0" cy="0"/>
          <a:chOff x="0" y="0"/>
          <a:chExt cx="0" cy="0"/>
        </a:xfrm>
      </p:grpSpPr>
      <p:sp>
        <p:nvSpPr>
          <p:cNvPr id="5" name="KSO_FN"/>
          <p:cNvSpPr>
            <a:spLocks noGrp="1"/>
          </p:cNvSpPr>
          <p:nvPr>
            <p:ph type="sldNum" sz="quarter" idx="12"/>
          </p:nvPr>
        </p:nvSpPr>
        <p:spPr>
          <a:xfrm>
            <a:off x="8471233" y="6356351"/>
            <a:ext cx="2057400" cy="365125"/>
          </a:xfrm>
          <a:prstGeom prst="rect">
            <a:avLst/>
          </a:prstGeom>
        </p:spPr>
        <p:txBody>
          <a:bodyPr/>
          <a:lstStyle/>
          <a:p>
            <a:pPr algn="l" eaLnBrk="1" hangingPunct="1">
              <a:lnSpc>
                <a:spcPct val="100000"/>
              </a:lnSpc>
              <a:spcBef>
                <a:spcPct val="0"/>
              </a:spcBef>
              <a:buFontTx/>
              <a:buNone/>
              <a:defRPr/>
            </a:pPr>
            <a:fld id="{D1C0BDC5-500E-44CB-9DC0-EF140F3CE36C}" type="slidenum">
              <a:rPr lang="zh-CN" altLang="en-US" sz="1200" smtClean="0">
                <a:solidFill>
                  <a:prstClr val="black"/>
                </a:solidFill>
                <a:cs typeface="Arial" pitchFamily="34" charset="0"/>
              </a:rPr>
              <a:pPr algn="l" eaLnBrk="1" hangingPunct="1">
                <a:lnSpc>
                  <a:spcPct val="100000"/>
                </a:lnSpc>
                <a:spcBef>
                  <a:spcPct val="0"/>
                </a:spcBef>
                <a:buFontTx/>
                <a:buNone/>
                <a:defRPr/>
              </a:pPr>
              <a:t>‹#›</a:t>
            </a:fld>
            <a:endParaRPr lang="zh-CN" altLang="en-US" sz="1200" dirty="0">
              <a:solidFill>
                <a:prstClr val="black"/>
              </a:solidFill>
              <a:cs typeface="Arial" pitchFamily="34" charset="0"/>
            </a:endParaRPr>
          </a:p>
        </p:txBody>
      </p:sp>
      <p:sp>
        <p:nvSpPr>
          <p:cNvPr id="6" name="内容占位符 5"/>
          <p:cNvSpPr>
            <a:spLocks noGrp="1"/>
          </p:cNvSpPr>
          <p:nvPr>
            <p:ph sz="quarter" idx="13"/>
          </p:nvPr>
        </p:nvSpPr>
        <p:spPr>
          <a:xfrm>
            <a:off x="179387" y="826858"/>
            <a:ext cx="8677275" cy="765406"/>
          </a:xfrm>
          <a:prstGeom prst="rect">
            <a:avLst/>
          </a:prstGeom>
        </p:spPr>
        <p:txBody>
          <a:bodyPr>
            <a:noAutofit/>
          </a:bodyPr>
          <a:lstStyle>
            <a:lvl1pPr marL="85725" indent="0">
              <a:buNone/>
              <a:defRPr sz="1200">
                <a:solidFill>
                  <a:schemeClr val="tx1">
                    <a:lumMod val="75000"/>
                  </a:schemeClr>
                </a:solidFill>
                <a:latin typeface="+mj-ea"/>
                <a:ea typeface="+mj-ea"/>
              </a:defRPr>
            </a:lvl1pPr>
            <a:lvl2pPr>
              <a:defRPr sz="1200">
                <a:solidFill>
                  <a:schemeClr val="tx1">
                    <a:lumMod val="75000"/>
                  </a:schemeClr>
                </a:solidFill>
                <a:latin typeface="+mj-ea"/>
                <a:ea typeface="+mj-ea"/>
              </a:defRPr>
            </a:lvl2pPr>
            <a:lvl3pPr>
              <a:defRPr sz="1200">
                <a:solidFill>
                  <a:schemeClr val="tx1">
                    <a:lumMod val="75000"/>
                  </a:schemeClr>
                </a:solidFill>
                <a:latin typeface="+mj-ea"/>
                <a:ea typeface="+mj-ea"/>
              </a:defRPr>
            </a:lvl3pPr>
            <a:lvl4pPr>
              <a:defRPr sz="1200">
                <a:solidFill>
                  <a:schemeClr val="tx1">
                    <a:lumMod val="75000"/>
                  </a:schemeClr>
                </a:solidFill>
                <a:latin typeface="+mj-ea"/>
                <a:ea typeface="+mj-ea"/>
              </a:defRPr>
            </a:lvl4pPr>
            <a:lvl5pPr>
              <a:defRPr sz="1200">
                <a:solidFill>
                  <a:schemeClr val="tx1">
                    <a:lumMod val="75000"/>
                  </a:schemeClr>
                </a:solidFill>
                <a:latin typeface="+mj-ea"/>
                <a:ea typeface="+mj-ea"/>
              </a:defRPr>
            </a:lvl5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8" name="矩形 7"/>
          <p:cNvSpPr/>
          <p:nvPr userDrawn="1"/>
        </p:nvSpPr>
        <p:spPr>
          <a:xfrm>
            <a:off x="-1203" y="238129"/>
            <a:ext cx="180000" cy="504000"/>
          </a:xfrm>
          <a:prstGeom prst="rect">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078773089"/>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pos="2880">
          <p15:clr>
            <a:srgbClr val="FBAE40"/>
          </p15:clr>
        </p15:guide>
        <p15:guide id="2" orient="horz" pos="2160">
          <p15:clr>
            <a:srgbClr val="FBAE40"/>
          </p15:clr>
        </p15:guide>
        <p15:guide id="3" pos="113">
          <p15:clr>
            <a:srgbClr val="FBAE40"/>
          </p15:clr>
        </p15:guide>
        <p15:guide id="4" pos="5579">
          <p15:clr>
            <a:srgbClr val="FBAE40"/>
          </p15:clr>
        </p15:guide>
        <p15:guide id="5" orient="horz" pos="527">
          <p15:clr>
            <a:srgbClr val="FBAE40"/>
          </p15:clr>
        </p15:guide>
        <p15:guide id="6" orient="horz" pos="1003">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cSld name="1_标题幻灯片">
    <p:spTree>
      <p:nvGrpSpPr>
        <p:cNvPr id="1" name=""/>
        <p:cNvGrpSpPr/>
        <p:nvPr/>
      </p:nvGrpSpPr>
      <p:grpSpPr>
        <a:xfrm>
          <a:off x="0" y="0"/>
          <a:ext cx="0" cy="0"/>
          <a:chOff x="0" y="0"/>
          <a:chExt cx="0" cy="0"/>
        </a:xfrm>
      </p:grpSpPr>
      <p:grpSp>
        <p:nvGrpSpPr>
          <p:cNvPr id="3" name="组合 52"/>
          <p:cNvGrpSpPr>
            <a:grpSpLocks/>
          </p:cNvGrpSpPr>
          <p:nvPr/>
        </p:nvGrpSpPr>
        <p:grpSpPr bwMode="auto">
          <a:xfrm>
            <a:off x="7080250" y="6508750"/>
            <a:ext cx="2030413" cy="203200"/>
            <a:chOff x="7398133" y="6429758"/>
            <a:chExt cx="1663345" cy="166688"/>
          </a:xfrm>
        </p:grpSpPr>
        <p:sp>
          <p:nvSpPr>
            <p:cNvPr id="4" name="Freeform 126"/>
            <p:cNvSpPr>
              <a:spLocks/>
            </p:cNvSpPr>
            <p:nvPr/>
          </p:nvSpPr>
          <p:spPr bwMode="auto">
            <a:xfrm>
              <a:off x="7398133" y="6429758"/>
              <a:ext cx="261402" cy="166688"/>
            </a:xfrm>
            <a:custGeom>
              <a:avLst/>
              <a:gdLst>
                <a:gd name="T0" fmla="*/ 0 w 165"/>
                <a:gd name="T1" fmla="*/ 0 h 105"/>
                <a:gd name="T2" fmla="*/ 2147483647 w 165"/>
                <a:gd name="T3" fmla="*/ 0 h 105"/>
                <a:gd name="T4" fmla="*/ 2147483647 w 165"/>
                <a:gd name="T5" fmla="*/ 2147483647 h 105"/>
                <a:gd name="T6" fmla="*/ 2147483647 w 165"/>
                <a:gd name="T7" fmla="*/ 2147483647 h 105"/>
                <a:gd name="T8" fmla="*/ 0 w 165"/>
                <a:gd name="T9" fmla="*/ 0 h 10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65" h="105">
                  <a:moveTo>
                    <a:pt x="0" y="0"/>
                  </a:moveTo>
                  <a:lnTo>
                    <a:pt x="62" y="0"/>
                  </a:lnTo>
                  <a:lnTo>
                    <a:pt x="165" y="105"/>
                  </a:lnTo>
                  <a:lnTo>
                    <a:pt x="102" y="105"/>
                  </a:lnTo>
                  <a:lnTo>
                    <a:pt x="0" y="0"/>
                  </a:lnTo>
                  <a:close/>
                </a:path>
              </a:pathLst>
            </a:custGeom>
            <a:solidFill>
              <a:srgbClr val="036EB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 name="Freeform 127"/>
            <p:cNvSpPr>
              <a:spLocks/>
            </p:cNvSpPr>
            <p:nvPr/>
          </p:nvSpPr>
          <p:spPr bwMode="auto">
            <a:xfrm>
              <a:off x="7568499" y="6429758"/>
              <a:ext cx="264002" cy="166688"/>
            </a:xfrm>
            <a:custGeom>
              <a:avLst/>
              <a:gdLst>
                <a:gd name="T0" fmla="*/ 0 w 167"/>
                <a:gd name="T1" fmla="*/ 0 h 105"/>
                <a:gd name="T2" fmla="*/ 2147483647 w 167"/>
                <a:gd name="T3" fmla="*/ 0 h 105"/>
                <a:gd name="T4" fmla="*/ 2147483647 w 167"/>
                <a:gd name="T5" fmla="*/ 2147483647 h 105"/>
                <a:gd name="T6" fmla="*/ 2147483647 w 167"/>
                <a:gd name="T7" fmla="*/ 2147483647 h 105"/>
                <a:gd name="T8" fmla="*/ 0 w 167"/>
                <a:gd name="T9" fmla="*/ 0 h 10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67" h="105">
                  <a:moveTo>
                    <a:pt x="0" y="0"/>
                  </a:moveTo>
                  <a:lnTo>
                    <a:pt x="64" y="0"/>
                  </a:lnTo>
                  <a:lnTo>
                    <a:pt x="167" y="105"/>
                  </a:lnTo>
                  <a:lnTo>
                    <a:pt x="105" y="105"/>
                  </a:lnTo>
                  <a:lnTo>
                    <a:pt x="0" y="0"/>
                  </a:lnTo>
                  <a:close/>
                </a:path>
              </a:pathLst>
            </a:custGeom>
            <a:solidFill>
              <a:srgbClr val="036EB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 name="Freeform 128"/>
            <p:cNvSpPr>
              <a:spLocks/>
            </p:cNvSpPr>
            <p:nvPr/>
          </p:nvSpPr>
          <p:spPr bwMode="auto">
            <a:xfrm>
              <a:off x="7741466" y="6429758"/>
              <a:ext cx="265303" cy="166688"/>
            </a:xfrm>
            <a:custGeom>
              <a:avLst/>
              <a:gdLst>
                <a:gd name="T0" fmla="*/ 0 w 167"/>
                <a:gd name="T1" fmla="*/ 0 h 105"/>
                <a:gd name="T2" fmla="*/ 2147483647 w 167"/>
                <a:gd name="T3" fmla="*/ 0 h 105"/>
                <a:gd name="T4" fmla="*/ 2147483647 w 167"/>
                <a:gd name="T5" fmla="*/ 2147483647 h 105"/>
                <a:gd name="T6" fmla="*/ 2147483647 w 167"/>
                <a:gd name="T7" fmla="*/ 2147483647 h 105"/>
                <a:gd name="T8" fmla="*/ 0 w 167"/>
                <a:gd name="T9" fmla="*/ 0 h 10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67" h="105">
                  <a:moveTo>
                    <a:pt x="0" y="0"/>
                  </a:moveTo>
                  <a:lnTo>
                    <a:pt x="62" y="0"/>
                  </a:lnTo>
                  <a:lnTo>
                    <a:pt x="167" y="105"/>
                  </a:lnTo>
                  <a:lnTo>
                    <a:pt x="103" y="105"/>
                  </a:lnTo>
                  <a:lnTo>
                    <a:pt x="0" y="0"/>
                  </a:lnTo>
                  <a:close/>
                </a:path>
              </a:pathLst>
            </a:custGeom>
            <a:solidFill>
              <a:srgbClr val="036EB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 name="Freeform 129"/>
            <p:cNvSpPr>
              <a:spLocks/>
            </p:cNvSpPr>
            <p:nvPr/>
          </p:nvSpPr>
          <p:spPr bwMode="auto">
            <a:xfrm>
              <a:off x="7914433" y="6429758"/>
              <a:ext cx="261401" cy="166688"/>
            </a:xfrm>
            <a:custGeom>
              <a:avLst/>
              <a:gdLst>
                <a:gd name="T0" fmla="*/ 0 w 165"/>
                <a:gd name="T1" fmla="*/ 0 h 105"/>
                <a:gd name="T2" fmla="*/ 2147483647 w 165"/>
                <a:gd name="T3" fmla="*/ 0 h 105"/>
                <a:gd name="T4" fmla="*/ 2147483647 w 165"/>
                <a:gd name="T5" fmla="*/ 2147483647 h 105"/>
                <a:gd name="T6" fmla="*/ 2147483647 w 165"/>
                <a:gd name="T7" fmla="*/ 2147483647 h 105"/>
                <a:gd name="T8" fmla="*/ 0 w 165"/>
                <a:gd name="T9" fmla="*/ 0 h 10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65" h="105">
                  <a:moveTo>
                    <a:pt x="0" y="0"/>
                  </a:moveTo>
                  <a:lnTo>
                    <a:pt x="62" y="0"/>
                  </a:lnTo>
                  <a:lnTo>
                    <a:pt x="165" y="105"/>
                  </a:lnTo>
                  <a:lnTo>
                    <a:pt x="103" y="105"/>
                  </a:lnTo>
                  <a:lnTo>
                    <a:pt x="0" y="0"/>
                  </a:lnTo>
                  <a:close/>
                </a:path>
              </a:pathLst>
            </a:custGeom>
            <a:solidFill>
              <a:srgbClr val="036EB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8" name="Freeform 130"/>
            <p:cNvSpPr>
              <a:spLocks/>
            </p:cNvSpPr>
            <p:nvPr/>
          </p:nvSpPr>
          <p:spPr bwMode="auto">
            <a:xfrm>
              <a:off x="8083499" y="6429758"/>
              <a:ext cx="265303" cy="166688"/>
            </a:xfrm>
            <a:custGeom>
              <a:avLst/>
              <a:gdLst>
                <a:gd name="T0" fmla="*/ 0 w 167"/>
                <a:gd name="T1" fmla="*/ 0 h 105"/>
                <a:gd name="T2" fmla="*/ 2147483647 w 167"/>
                <a:gd name="T3" fmla="*/ 0 h 105"/>
                <a:gd name="T4" fmla="*/ 2147483647 w 167"/>
                <a:gd name="T5" fmla="*/ 2147483647 h 105"/>
                <a:gd name="T6" fmla="*/ 2147483647 w 167"/>
                <a:gd name="T7" fmla="*/ 2147483647 h 105"/>
                <a:gd name="T8" fmla="*/ 0 w 167"/>
                <a:gd name="T9" fmla="*/ 0 h 10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67" h="105">
                  <a:moveTo>
                    <a:pt x="0" y="0"/>
                  </a:moveTo>
                  <a:lnTo>
                    <a:pt x="64" y="0"/>
                  </a:lnTo>
                  <a:lnTo>
                    <a:pt x="167" y="105"/>
                  </a:lnTo>
                  <a:lnTo>
                    <a:pt x="103" y="105"/>
                  </a:lnTo>
                  <a:lnTo>
                    <a:pt x="0" y="0"/>
                  </a:lnTo>
                  <a:close/>
                </a:path>
              </a:pathLst>
            </a:custGeom>
            <a:solidFill>
              <a:srgbClr val="036EB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 name="Freeform 131"/>
            <p:cNvSpPr>
              <a:spLocks/>
            </p:cNvSpPr>
            <p:nvPr/>
          </p:nvSpPr>
          <p:spPr bwMode="auto">
            <a:xfrm>
              <a:off x="8256466" y="6429758"/>
              <a:ext cx="262702" cy="166688"/>
            </a:xfrm>
            <a:custGeom>
              <a:avLst/>
              <a:gdLst>
                <a:gd name="T0" fmla="*/ 0 w 165"/>
                <a:gd name="T1" fmla="*/ 0 h 105"/>
                <a:gd name="T2" fmla="*/ 2147483647 w 165"/>
                <a:gd name="T3" fmla="*/ 0 h 105"/>
                <a:gd name="T4" fmla="*/ 2147483647 w 165"/>
                <a:gd name="T5" fmla="*/ 2147483647 h 105"/>
                <a:gd name="T6" fmla="*/ 2147483647 w 165"/>
                <a:gd name="T7" fmla="*/ 2147483647 h 105"/>
                <a:gd name="T8" fmla="*/ 0 w 165"/>
                <a:gd name="T9" fmla="*/ 0 h 10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65" h="105">
                  <a:moveTo>
                    <a:pt x="0" y="0"/>
                  </a:moveTo>
                  <a:lnTo>
                    <a:pt x="62" y="0"/>
                  </a:lnTo>
                  <a:lnTo>
                    <a:pt x="165" y="105"/>
                  </a:lnTo>
                  <a:lnTo>
                    <a:pt x="103" y="105"/>
                  </a:lnTo>
                  <a:lnTo>
                    <a:pt x="0" y="0"/>
                  </a:lnTo>
                  <a:close/>
                </a:path>
              </a:pathLst>
            </a:custGeom>
            <a:solidFill>
              <a:srgbClr val="036EB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0" name="Freeform 132"/>
            <p:cNvSpPr>
              <a:spLocks/>
            </p:cNvSpPr>
            <p:nvPr/>
          </p:nvSpPr>
          <p:spPr bwMode="auto">
            <a:xfrm>
              <a:off x="8426832" y="6429758"/>
              <a:ext cx="634646" cy="166688"/>
            </a:xfrm>
            <a:custGeom>
              <a:avLst/>
              <a:gdLst>
                <a:gd name="T0" fmla="*/ 0 w 16120"/>
                <a:gd name="T1" fmla="*/ 0 h 10000"/>
                <a:gd name="T2" fmla="*/ 2147483647 w 16120"/>
                <a:gd name="T3" fmla="*/ 0 h 10000"/>
                <a:gd name="T4" fmla="*/ 2147483647 w 16120"/>
                <a:gd name="T5" fmla="*/ 2147483647 h 10000"/>
                <a:gd name="T6" fmla="*/ 2147483647 w 16120"/>
                <a:gd name="T7" fmla="*/ 2147483647 h 10000"/>
                <a:gd name="T8" fmla="*/ 0 w 16120"/>
                <a:gd name="T9" fmla="*/ 0 h 100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6120" h="10000">
                  <a:moveTo>
                    <a:pt x="0" y="0"/>
                  </a:moveTo>
                  <a:lnTo>
                    <a:pt x="12773" y="0"/>
                  </a:lnTo>
                  <a:lnTo>
                    <a:pt x="16120" y="10000"/>
                  </a:lnTo>
                  <a:lnTo>
                    <a:pt x="4234" y="10000"/>
                  </a:lnTo>
                  <a:lnTo>
                    <a:pt x="0" y="0"/>
                  </a:lnTo>
                  <a:close/>
                </a:path>
              </a:pathLst>
            </a:custGeom>
            <a:solidFill>
              <a:srgbClr val="036EB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11" name="任意多边形 10"/>
          <p:cNvSpPr/>
          <p:nvPr/>
        </p:nvSpPr>
        <p:spPr>
          <a:xfrm>
            <a:off x="0" y="6508750"/>
            <a:ext cx="9144000" cy="225425"/>
          </a:xfrm>
          <a:custGeom>
            <a:avLst/>
            <a:gdLst>
              <a:gd name="connsiteX0" fmla="*/ 0 w 9144000"/>
              <a:gd name="connsiteY0" fmla="*/ 0 h 225083"/>
              <a:gd name="connsiteX1" fmla="*/ 6949440 w 9144000"/>
              <a:gd name="connsiteY1" fmla="*/ 0 h 225083"/>
              <a:gd name="connsiteX2" fmla="*/ 7174523 w 9144000"/>
              <a:gd name="connsiteY2" fmla="*/ 225083 h 225083"/>
              <a:gd name="connsiteX3" fmla="*/ 9144000 w 9144000"/>
              <a:gd name="connsiteY3" fmla="*/ 225083 h 225083"/>
            </a:gdLst>
            <a:ahLst/>
            <a:cxnLst>
              <a:cxn ang="0">
                <a:pos x="connsiteX0" y="connsiteY0"/>
              </a:cxn>
              <a:cxn ang="0">
                <a:pos x="connsiteX1" y="connsiteY1"/>
              </a:cxn>
              <a:cxn ang="0">
                <a:pos x="connsiteX2" y="connsiteY2"/>
              </a:cxn>
              <a:cxn ang="0">
                <a:pos x="connsiteX3" y="connsiteY3"/>
              </a:cxn>
            </a:cxnLst>
            <a:rect l="l" t="t" r="r" b="b"/>
            <a:pathLst>
              <a:path w="9144000" h="225083">
                <a:moveTo>
                  <a:pt x="0" y="0"/>
                </a:moveTo>
                <a:lnTo>
                  <a:pt x="6949440" y="0"/>
                </a:lnTo>
                <a:lnTo>
                  <a:pt x="7174523" y="225083"/>
                </a:lnTo>
                <a:lnTo>
                  <a:pt x="9144000" y="225083"/>
                </a:lnTo>
              </a:path>
            </a:pathLst>
          </a:custGeom>
          <a:noFill/>
          <a:ln>
            <a:solidFill>
              <a:schemeClr val="bg1">
                <a:lumMod val="65000"/>
              </a:schemeClr>
            </a:solidFill>
          </a:ln>
        </p:spPr>
        <p:txBody>
          <a:bodyPr/>
          <a:lstStyle/>
          <a:p>
            <a:pPr>
              <a:defRPr/>
            </a:pPr>
            <a:endParaRPr lang="zh-CN" altLang="en-US" dirty="0">
              <a:solidFill>
                <a:prstClr val="black"/>
              </a:solidFill>
              <a:latin typeface="Arial" charset="0"/>
              <a:ea typeface="华文细黑" pitchFamily="2" charset="-122"/>
            </a:endParaRPr>
          </a:p>
        </p:txBody>
      </p:sp>
      <p:sp>
        <p:nvSpPr>
          <p:cNvPr id="12" name="TextBox 12"/>
          <p:cNvSpPr txBox="1">
            <a:spLocks noChangeArrowheads="1"/>
          </p:cNvSpPr>
          <p:nvPr/>
        </p:nvSpPr>
        <p:spPr bwMode="auto">
          <a:xfrm>
            <a:off x="5219700" y="6524625"/>
            <a:ext cx="1730375" cy="261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r>
              <a:rPr lang="en-US" altLang="zh-CN" sz="1100" i="1">
                <a:solidFill>
                  <a:srgbClr val="000000"/>
                </a:solidFill>
                <a:latin typeface="Verdana" pitchFamily="34" charset="0"/>
              </a:rPr>
              <a:t>www.isengine.com.cn</a:t>
            </a:r>
            <a:endParaRPr lang="zh-CN" altLang="en-US" sz="1100" i="1">
              <a:solidFill>
                <a:srgbClr val="000000"/>
              </a:solidFill>
              <a:latin typeface="Verdana" pitchFamily="34" charset="0"/>
            </a:endParaRPr>
          </a:p>
        </p:txBody>
      </p:sp>
      <p:sp>
        <p:nvSpPr>
          <p:cNvPr id="13" name="矩形 12"/>
          <p:cNvSpPr/>
          <p:nvPr/>
        </p:nvSpPr>
        <p:spPr>
          <a:xfrm>
            <a:off x="323850" y="581025"/>
            <a:ext cx="123825" cy="125413"/>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cxnSp>
        <p:nvCxnSpPr>
          <p:cNvPr id="14" name="直接连接符 13"/>
          <p:cNvCxnSpPr/>
          <p:nvPr/>
        </p:nvCxnSpPr>
        <p:spPr>
          <a:xfrm flipV="1">
            <a:off x="539750" y="642938"/>
            <a:ext cx="8604250" cy="1587"/>
          </a:xfrm>
          <a:prstGeom prst="line">
            <a:avLst/>
          </a:prstGeom>
        </p:spPr>
        <p:style>
          <a:lnRef idx="1">
            <a:schemeClr val="accent1"/>
          </a:lnRef>
          <a:fillRef idx="0">
            <a:schemeClr val="accent1"/>
          </a:fillRef>
          <a:effectRef idx="0">
            <a:schemeClr val="accent1"/>
          </a:effectRef>
          <a:fontRef idx="minor">
            <a:schemeClr val="tx1"/>
          </a:fontRef>
        </p:style>
      </p:cxnSp>
      <p:pic>
        <p:nvPicPr>
          <p:cNvPr id="15" name="Picture 2" descr="G:\LOGO\安路勤LOGO(PNG)\中英-横.png"/>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7888288" y="152400"/>
            <a:ext cx="1063625" cy="468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 name="标题 1"/>
          <p:cNvSpPr>
            <a:spLocks noGrp="1"/>
          </p:cNvSpPr>
          <p:nvPr>
            <p:ph type="title"/>
          </p:nvPr>
        </p:nvSpPr>
        <p:spPr>
          <a:xfrm>
            <a:off x="457200" y="216024"/>
            <a:ext cx="8229600" cy="332656"/>
          </a:xfrm>
          <a:prstGeom prst="rect">
            <a:avLst/>
          </a:prstGeom>
        </p:spPr>
        <p:txBody>
          <a:bodyPr/>
          <a:lstStyle>
            <a:lvl1pPr algn="l">
              <a:defRPr sz="2000" b="1">
                <a:latin typeface="华文细黑" pitchFamily="2" charset="-122"/>
                <a:ea typeface="华文细黑" pitchFamily="2" charset="-122"/>
              </a:defRPr>
            </a:lvl1pPr>
          </a:lstStyle>
          <a:p>
            <a:r>
              <a:rPr lang="zh-CN" altLang="en-US" smtClean="0"/>
              <a:t>单击此处编辑母版标题样式</a:t>
            </a:r>
            <a:endParaRPr lang="zh-CN" altLang="en-US" dirty="0"/>
          </a:p>
        </p:txBody>
      </p:sp>
      <p:sp>
        <p:nvSpPr>
          <p:cNvPr id="16" name="灯片编号占位符 5"/>
          <p:cNvSpPr>
            <a:spLocks noGrp="1"/>
          </p:cNvSpPr>
          <p:nvPr>
            <p:ph type="sldNum" sz="quarter" idx="10"/>
          </p:nvPr>
        </p:nvSpPr>
        <p:spPr>
          <a:xfrm>
            <a:off x="8562975" y="6470650"/>
            <a:ext cx="2133600" cy="365125"/>
          </a:xfrm>
          <a:prstGeom prst="rect">
            <a:avLst/>
          </a:prstGeom>
        </p:spPr>
        <p:txBody>
          <a:bodyPr/>
          <a:lstStyle>
            <a:lvl1pPr fontAlgn="auto">
              <a:spcBef>
                <a:spcPts val="0"/>
              </a:spcBef>
              <a:spcAft>
                <a:spcPts val="0"/>
              </a:spcAft>
              <a:defRPr sz="1400">
                <a:solidFill>
                  <a:prstClr val="white"/>
                </a:solidFill>
              </a:defRPr>
            </a:lvl1pPr>
          </a:lstStyle>
          <a:p>
            <a:pPr>
              <a:defRPr/>
            </a:pPr>
            <a:fld id="{6700217E-938F-40C0-B097-5A73A282DECF}" type="slidenum">
              <a:rPr lang="zh-CN" altLang="en-US" smtClean="0"/>
              <a:pPr>
                <a:defRPr/>
              </a:pPr>
              <a:t>‹#›</a:t>
            </a:fld>
            <a:endParaRPr lang="zh-CN" altLang="en-US"/>
          </a:p>
        </p:txBody>
      </p:sp>
    </p:spTree>
    <p:extLst>
      <p:ext uri="{BB962C8B-B14F-4D97-AF65-F5344CB8AC3E}">
        <p14:creationId xmlns:p14="http://schemas.microsoft.com/office/powerpoint/2010/main" val="2178926376"/>
      </p:ext>
    </p:extLst>
  </p:cSld>
  <p:clrMapOvr>
    <a:masterClrMapping/>
  </p:clrMapOvr>
  <p:timing>
    <p:tnLst>
      <p:par>
        <p:cTn id="1" dur="indefinite" restart="never" nodeType="tmRoot"/>
      </p:par>
    </p:tnLst>
  </p:timing>
  <p:hf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p:cSld name="2_标题幻灯片">
    <p:spTree>
      <p:nvGrpSpPr>
        <p:cNvPr id="1" name=""/>
        <p:cNvGrpSpPr/>
        <p:nvPr/>
      </p:nvGrpSpPr>
      <p:grpSpPr>
        <a:xfrm>
          <a:off x="0" y="0"/>
          <a:ext cx="0" cy="0"/>
          <a:chOff x="0" y="0"/>
          <a:chExt cx="0" cy="0"/>
        </a:xfrm>
      </p:grpSpPr>
      <p:grpSp>
        <p:nvGrpSpPr>
          <p:cNvPr id="3" name="组合 52"/>
          <p:cNvGrpSpPr>
            <a:grpSpLocks/>
          </p:cNvGrpSpPr>
          <p:nvPr/>
        </p:nvGrpSpPr>
        <p:grpSpPr bwMode="auto">
          <a:xfrm>
            <a:off x="7080250" y="6508750"/>
            <a:ext cx="2030413" cy="203200"/>
            <a:chOff x="7398133" y="6429758"/>
            <a:chExt cx="1663345" cy="166688"/>
          </a:xfrm>
        </p:grpSpPr>
        <p:sp>
          <p:nvSpPr>
            <p:cNvPr id="4" name="Freeform 126"/>
            <p:cNvSpPr>
              <a:spLocks/>
            </p:cNvSpPr>
            <p:nvPr/>
          </p:nvSpPr>
          <p:spPr bwMode="auto">
            <a:xfrm>
              <a:off x="7398133" y="6429758"/>
              <a:ext cx="261402" cy="166688"/>
            </a:xfrm>
            <a:custGeom>
              <a:avLst/>
              <a:gdLst>
                <a:gd name="T0" fmla="*/ 0 w 165"/>
                <a:gd name="T1" fmla="*/ 0 h 105"/>
                <a:gd name="T2" fmla="*/ 2147483647 w 165"/>
                <a:gd name="T3" fmla="*/ 0 h 105"/>
                <a:gd name="T4" fmla="*/ 2147483647 w 165"/>
                <a:gd name="T5" fmla="*/ 2147483647 h 105"/>
                <a:gd name="T6" fmla="*/ 2147483647 w 165"/>
                <a:gd name="T7" fmla="*/ 2147483647 h 105"/>
                <a:gd name="T8" fmla="*/ 0 w 165"/>
                <a:gd name="T9" fmla="*/ 0 h 10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65" h="105">
                  <a:moveTo>
                    <a:pt x="0" y="0"/>
                  </a:moveTo>
                  <a:lnTo>
                    <a:pt x="62" y="0"/>
                  </a:lnTo>
                  <a:lnTo>
                    <a:pt x="165" y="105"/>
                  </a:lnTo>
                  <a:lnTo>
                    <a:pt x="102" y="105"/>
                  </a:lnTo>
                  <a:lnTo>
                    <a:pt x="0" y="0"/>
                  </a:lnTo>
                  <a:close/>
                </a:path>
              </a:pathLst>
            </a:custGeom>
            <a:solidFill>
              <a:srgbClr val="036EB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 name="Freeform 127"/>
            <p:cNvSpPr>
              <a:spLocks/>
            </p:cNvSpPr>
            <p:nvPr/>
          </p:nvSpPr>
          <p:spPr bwMode="auto">
            <a:xfrm>
              <a:off x="7568499" y="6429758"/>
              <a:ext cx="264002" cy="166688"/>
            </a:xfrm>
            <a:custGeom>
              <a:avLst/>
              <a:gdLst>
                <a:gd name="T0" fmla="*/ 0 w 167"/>
                <a:gd name="T1" fmla="*/ 0 h 105"/>
                <a:gd name="T2" fmla="*/ 2147483647 w 167"/>
                <a:gd name="T3" fmla="*/ 0 h 105"/>
                <a:gd name="T4" fmla="*/ 2147483647 w 167"/>
                <a:gd name="T5" fmla="*/ 2147483647 h 105"/>
                <a:gd name="T6" fmla="*/ 2147483647 w 167"/>
                <a:gd name="T7" fmla="*/ 2147483647 h 105"/>
                <a:gd name="T8" fmla="*/ 0 w 167"/>
                <a:gd name="T9" fmla="*/ 0 h 10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67" h="105">
                  <a:moveTo>
                    <a:pt x="0" y="0"/>
                  </a:moveTo>
                  <a:lnTo>
                    <a:pt x="64" y="0"/>
                  </a:lnTo>
                  <a:lnTo>
                    <a:pt x="167" y="105"/>
                  </a:lnTo>
                  <a:lnTo>
                    <a:pt x="105" y="105"/>
                  </a:lnTo>
                  <a:lnTo>
                    <a:pt x="0" y="0"/>
                  </a:lnTo>
                  <a:close/>
                </a:path>
              </a:pathLst>
            </a:custGeom>
            <a:solidFill>
              <a:srgbClr val="036EB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 name="Freeform 128"/>
            <p:cNvSpPr>
              <a:spLocks/>
            </p:cNvSpPr>
            <p:nvPr/>
          </p:nvSpPr>
          <p:spPr bwMode="auto">
            <a:xfrm>
              <a:off x="7741466" y="6429758"/>
              <a:ext cx="265303" cy="166688"/>
            </a:xfrm>
            <a:custGeom>
              <a:avLst/>
              <a:gdLst>
                <a:gd name="T0" fmla="*/ 0 w 167"/>
                <a:gd name="T1" fmla="*/ 0 h 105"/>
                <a:gd name="T2" fmla="*/ 2147483647 w 167"/>
                <a:gd name="T3" fmla="*/ 0 h 105"/>
                <a:gd name="T4" fmla="*/ 2147483647 w 167"/>
                <a:gd name="T5" fmla="*/ 2147483647 h 105"/>
                <a:gd name="T6" fmla="*/ 2147483647 w 167"/>
                <a:gd name="T7" fmla="*/ 2147483647 h 105"/>
                <a:gd name="T8" fmla="*/ 0 w 167"/>
                <a:gd name="T9" fmla="*/ 0 h 10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67" h="105">
                  <a:moveTo>
                    <a:pt x="0" y="0"/>
                  </a:moveTo>
                  <a:lnTo>
                    <a:pt x="62" y="0"/>
                  </a:lnTo>
                  <a:lnTo>
                    <a:pt x="167" y="105"/>
                  </a:lnTo>
                  <a:lnTo>
                    <a:pt x="103" y="105"/>
                  </a:lnTo>
                  <a:lnTo>
                    <a:pt x="0" y="0"/>
                  </a:lnTo>
                  <a:close/>
                </a:path>
              </a:pathLst>
            </a:custGeom>
            <a:solidFill>
              <a:srgbClr val="036EB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 name="Freeform 129"/>
            <p:cNvSpPr>
              <a:spLocks/>
            </p:cNvSpPr>
            <p:nvPr/>
          </p:nvSpPr>
          <p:spPr bwMode="auto">
            <a:xfrm>
              <a:off x="7914433" y="6429758"/>
              <a:ext cx="261401" cy="166688"/>
            </a:xfrm>
            <a:custGeom>
              <a:avLst/>
              <a:gdLst>
                <a:gd name="T0" fmla="*/ 0 w 165"/>
                <a:gd name="T1" fmla="*/ 0 h 105"/>
                <a:gd name="T2" fmla="*/ 2147483647 w 165"/>
                <a:gd name="T3" fmla="*/ 0 h 105"/>
                <a:gd name="T4" fmla="*/ 2147483647 w 165"/>
                <a:gd name="T5" fmla="*/ 2147483647 h 105"/>
                <a:gd name="T6" fmla="*/ 2147483647 w 165"/>
                <a:gd name="T7" fmla="*/ 2147483647 h 105"/>
                <a:gd name="T8" fmla="*/ 0 w 165"/>
                <a:gd name="T9" fmla="*/ 0 h 10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65" h="105">
                  <a:moveTo>
                    <a:pt x="0" y="0"/>
                  </a:moveTo>
                  <a:lnTo>
                    <a:pt x="62" y="0"/>
                  </a:lnTo>
                  <a:lnTo>
                    <a:pt x="165" y="105"/>
                  </a:lnTo>
                  <a:lnTo>
                    <a:pt x="103" y="105"/>
                  </a:lnTo>
                  <a:lnTo>
                    <a:pt x="0" y="0"/>
                  </a:lnTo>
                  <a:close/>
                </a:path>
              </a:pathLst>
            </a:custGeom>
            <a:solidFill>
              <a:srgbClr val="036EB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8" name="Freeform 130"/>
            <p:cNvSpPr>
              <a:spLocks/>
            </p:cNvSpPr>
            <p:nvPr/>
          </p:nvSpPr>
          <p:spPr bwMode="auto">
            <a:xfrm>
              <a:off x="8083499" y="6429758"/>
              <a:ext cx="265303" cy="166688"/>
            </a:xfrm>
            <a:custGeom>
              <a:avLst/>
              <a:gdLst>
                <a:gd name="T0" fmla="*/ 0 w 167"/>
                <a:gd name="T1" fmla="*/ 0 h 105"/>
                <a:gd name="T2" fmla="*/ 2147483647 w 167"/>
                <a:gd name="T3" fmla="*/ 0 h 105"/>
                <a:gd name="T4" fmla="*/ 2147483647 w 167"/>
                <a:gd name="T5" fmla="*/ 2147483647 h 105"/>
                <a:gd name="T6" fmla="*/ 2147483647 w 167"/>
                <a:gd name="T7" fmla="*/ 2147483647 h 105"/>
                <a:gd name="T8" fmla="*/ 0 w 167"/>
                <a:gd name="T9" fmla="*/ 0 h 10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67" h="105">
                  <a:moveTo>
                    <a:pt x="0" y="0"/>
                  </a:moveTo>
                  <a:lnTo>
                    <a:pt x="64" y="0"/>
                  </a:lnTo>
                  <a:lnTo>
                    <a:pt x="167" y="105"/>
                  </a:lnTo>
                  <a:lnTo>
                    <a:pt x="103" y="105"/>
                  </a:lnTo>
                  <a:lnTo>
                    <a:pt x="0" y="0"/>
                  </a:lnTo>
                  <a:close/>
                </a:path>
              </a:pathLst>
            </a:custGeom>
            <a:solidFill>
              <a:srgbClr val="036EB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 name="Freeform 131"/>
            <p:cNvSpPr>
              <a:spLocks/>
            </p:cNvSpPr>
            <p:nvPr/>
          </p:nvSpPr>
          <p:spPr bwMode="auto">
            <a:xfrm>
              <a:off x="8256466" y="6429758"/>
              <a:ext cx="262702" cy="166688"/>
            </a:xfrm>
            <a:custGeom>
              <a:avLst/>
              <a:gdLst>
                <a:gd name="T0" fmla="*/ 0 w 165"/>
                <a:gd name="T1" fmla="*/ 0 h 105"/>
                <a:gd name="T2" fmla="*/ 2147483647 w 165"/>
                <a:gd name="T3" fmla="*/ 0 h 105"/>
                <a:gd name="T4" fmla="*/ 2147483647 w 165"/>
                <a:gd name="T5" fmla="*/ 2147483647 h 105"/>
                <a:gd name="T6" fmla="*/ 2147483647 w 165"/>
                <a:gd name="T7" fmla="*/ 2147483647 h 105"/>
                <a:gd name="T8" fmla="*/ 0 w 165"/>
                <a:gd name="T9" fmla="*/ 0 h 10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65" h="105">
                  <a:moveTo>
                    <a:pt x="0" y="0"/>
                  </a:moveTo>
                  <a:lnTo>
                    <a:pt x="62" y="0"/>
                  </a:lnTo>
                  <a:lnTo>
                    <a:pt x="165" y="105"/>
                  </a:lnTo>
                  <a:lnTo>
                    <a:pt x="103" y="105"/>
                  </a:lnTo>
                  <a:lnTo>
                    <a:pt x="0" y="0"/>
                  </a:lnTo>
                  <a:close/>
                </a:path>
              </a:pathLst>
            </a:custGeom>
            <a:solidFill>
              <a:srgbClr val="036EB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0" name="Freeform 132"/>
            <p:cNvSpPr>
              <a:spLocks/>
            </p:cNvSpPr>
            <p:nvPr/>
          </p:nvSpPr>
          <p:spPr bwMode="auto">
            <a:xfrm>
              <a:off x="8426832" y="6429758"/>
              <a:ext cx="634646" cy="166688"/>
            </a:xfrm>
            <a:custGeom>
              <a:avLst/>
              <a:gdLst>
                <a:gd name="T0" fmla="*/ 0 w 16120"/>
                <a:gd name="T1" fmla="*/ 0 h 10000"/>
                <a:gd name="T2" fmla="*/ 2147483647 w 16120"/>
                <a:gd name="T3" fmla="*/ 0 h 10000"/>
                <a:gd name="T4" fmla="*/ 2147483647 w 16120"/>
                <a:gd name="T5" fmla="*/ 2147483647 h 10000"/>
                <a:gd name="T6" fmla="*/ 2147483647 w 16120"/>
                <a:gd name="T7" fmla="*/ 2147483647 h 10000"/>
                <a:gd name="T8" fmla="*/ 0 w 16120"/>
                <a:gd name="T9" fmla="*/ 0 h 100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6120" h="10000">
                  <a:moveTo>
                    <a:pt x="0" y="0"/>
                  </a:moveTo>
                  <a:lnTo>
                    <a:pt x="12773" y="0"/>
                  </a:lnTo>
                  <a:lnTo>
                    <a:pt x="16120" y="10000"/>
                  </a:lnTo>
                  <a:lnTo>
                    <a:pt x="4234" y="10000"/>
                  </a:lnTo>
                  <a:lnTo>
                    <a:pt x="0" y="0"/>
                  </a:lnTo>
                  <a:close/>
                </a:path>
              </a:pathLst>
            </a:custGeom>
            <a:solidFill>
              <a:srgbClr val="036EB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11" name="任意多边形 10"/>
          <p:cNvSpPr/>
          <p:nvPr/>
        </p:nvSpPr>
        <p:spPr>
          <a:xfrm>
            <a:off x="0" y="6508750"/>
            <a:ext cx="9144000" cy="225425"/>
          </a:xfrm>
          <a:custGeom>
            <a:avLst/>
            <a:gdLst>
              <a:gd name="connsiteX0" fmla="*/ 0 w 9144000"/>
              <a:gd name="connsiteY0" fmla="*/ 0 h 225083"/>
              <a:gd name="connsiteX1" fmla="*/ 6949440 w 9144000"/>
              <a:gd name="connsiteY1" fmla="*/ 0 h 225083"/>
              <a:gd name="connsiteX2" fmla="*/ 7174523 w 9144000"/>
              <a:gd name="connsiteY2" fmla="*/ 225083 h 225083"/>
              <a:gd name="connsiteX3" fmla="*/ 9144000 w 9144000"/>
              <a:gd name="connsiteY3" fmla="*/ 225083 h 225083"/>
            </a:gdLst>
            <a:ahLst/>
            <a:cxnLst>
              <a:cxn ang="0">
                <a:pos x="connsiteX0" y="connsiteY0"/>
              </a:cxn>
              <a:cxn ang="0">
                <a:pos x="connsiteX1" y="connsiteY1"/>
              </a:cxn>
              <a:cxn ang="0">
                <a:pos x="connsiteX2" y="connsiteY2"/>
              </a:cxn>
              <a:cxn ang="0">
                <a:pos x="connsiteX3" y="connsiteY3"/>
              </a:cxn>
            </a:cxnLst>
            <a:rect l="l" t="t" r="r" b="b"/>
            <a:pathLst>
              <a:path w="9144000" h="225083">
                <a:moveTo>
                  <a:pt x="0" y="0"/>
                </a:moveTo>
                <a:lnTo>
                  <a:pt x="6949440" y="0"/>
                </a:lnTo>
                <a:lnTo>
                  <a:pt x="7174523" y="225083"/>
                </a:lnTo>
                <a:lnTo>
                  <a:pt x="9144000" y="225083"/>
                </a:lnTo>
              </a:path>
            </a:pathLst>
          </a:custGeom>
          <a:noFill/>
          <a:ln>
            <a:solidFill>
              <a:schemeClr val="bg1">
                <a:lumMod val="65000"/>
              </a:schemeClr>
            </a:solidFill>
          </a:ln>
        </p:spPr>
        <p:txBody>
          <a:bodyPr/>
          <a:lstStyle/>
          <a:p>
            <a:pPr>
              <a:defRPr/>
            </a:pPr>
            <a:endParaRPr lang="zh-CN" altLang="en-US" dirty="0">
              <a:solidFill>
                <a:prstClr val="black"/>
              </a:solidFill>
              <a:latin typeface="Arial" charset="0"/>
              <a:ea typeface="华文细黑" pitchFamily="2" charset="-122"/>
            </a:endParaRPr>
          </a:p>
        </p:txBody>
      </p:sp>
      <p:sp>
        <p:nvSpPr>
          <p:cNvPr id="12" name="TextBox 12"/>
          <p:cNvSpPr txBox="1">
            <a:spLocks noChangeArrowheads="1"/>
          </p:cNvSpPr>
          <p:nvPr/>
        </p:nvSpPr>
        <p:spPr bwMode="auto">
          <a:xfrm>
            <a:off x="5219700" y="6524625"/>
            <a:ext cx="1730375" cy="261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r>
              <a:rPr lang="en-US" altLang="zh-CN" sz="1100" i="1">
                <a:solidFill>
                  <a:srgbClr val="000000"/>
                </a:solidFill>
                <a:latin typeface="Verdana" pitchFamily="34" charset="0"/>
              </a:rPr>
              <a:t>www.isengine.com.cn</a:t>
            </a:r>
            <a:endParaRPr lang="zh-CN" altLang="en-US" sz="1100" i="1">
              <a:solidFill>
                <a:srgbClr val="000000"/>
              </a:solidFill>
              <a:latin typeface="Verdana" pitchFamily="34" charset="0"/>
            </a:endParaRPr>
          </a:p>
        </p:txBody>
      </p:sp>
      <p:sp>
        <p:nvSpPr>
          <p:cNvPr id="16" name="灯片编号占位符 5"/>
          <p:cNvSpPr>
            <a:spLocks noGrp="1"/>
          </p:cNvSpPr>
          <p:nvPr>
            <p:ph type="sldNum" sz="quarter" idx="10"/>
          </p:nvPr>
        </p:nvSpPr>
        <p:spPr>
          <a:xfrm>
            <a:off x="8562975" y="6470650"/>
            <a:ext cx="2133600" cy="365125"/>
          </a:xfrm>
          <a:prstGeom prst="rect">
            <a:avLst/>
          </a:prstGeom>
        </p:spPr>
        <p:txBody>
          <a:bodyPr/>
          <a:lstStyle>
            <a:lvl1pPr fontAlgn="auto">
              <a:spcBef>
                <a:spcPts val="0"/>
              </a:spcBef>
              <a:spcAft>
                <a:spcPts val="0"/>
              </a:spcAft>
              <a:defRPr sz="1400">
                <a:solidFill>
                  <a:prstClr val="white"/>
                </a:solidFill>
              </a:defRPr>
            </a:lvl1pPr>
          </a:lstStyle>
          <a:p>
            <a:pPr>
              <a:defRPr/>
            </a:pPr>
            <a:fld id="{6700217E-938F-40C0-B097-5A73A282DECF}" type="slidenum">
              <a:rPr lang="zh-CN" altLang="en-US" smtClean="0"/>
              <a:pPr>
                <a:defRPr/>
              </a:pPr>
              <a:t>‹#›</a:t>
            </a:fld>
            <a:endParaRPr lang="zh-CN" altLang="en-US"/>
          </a:p>
        </p:txBody>
      </p:sp>
    </p:spTree>
    <p:extLst>
      <p:ext uri="{BB962C8B-B14F-4D97-AF65-F5344CB8AC3E}">
        <p14:creationId xmlns:p14="http://schemas.microsoft.com/office/powerpoint/2010/main" val="1766317699"/>
      </p:ext>
    </p:extLst>
  </p:cSld>
  <p:clrMapOvr>
    <a:masterClrMapping/>
  </p:clrMapOvr>
  <p:hf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
        <p:nvSpPr>
          <p:cNvPr id="5" name="KSO_FN"/>
          <p:cNvSpPr>
            <a:spLocks noGrp="1"/>
          </p:cNvSpPr>
          <p:nvPr>
            <p:ph type="sldNum" sz="quarter" idx="12"/>
          </p:nvPr>
        </p:nvSpPr>
        <p:spPr>
          <a:xfrm>
            <a:off x="8471233" y="6356351"/>
            <a:ext cx="672767" cy="313009"/>
          </a:xfrm>
        </p:spPr>
        <p:txBody>
          <a:bodyPr/>
          <a:lstStyle>
            <a:lvl1pPr algn="l">
              <a:defRPr/>
            </a:lvl1pPr>
          </a:lstStyle>
          <a:p>
            <a:pPr eaLnBrk="1" hangingPunct="1">
              <a:lnSpc>
                <a:spcPct val="100000"/>
              </a:lnSpc>
              <a:spcBef>
                <a:spcPct val="0"/>
              </a:spcBef>
              <a:buFontTx/>
              <a:buNone/>
              <a:defRPr/>
            </a:pPr>
            <a:fld id="{D1C0BDC5-500E-44CB-9DC0-EF140F3CE36C}" type="slidenum">
              <a:rPr lang="zh-CN" altLang="en-US" smtClean="0">
                <a:solidFill>
                  <a:prstClr val="black"/>
                </a:solidFill>
                <a:cs typeface="Arial" pitchFamily="34" charset="0"/>
              </a:rPr>
              <a:pPr eaLnBrk="1" hangingPunct="1">
                <a:lnSpc>
                  <a:spcPct val="100000"/>
                </a:lnSpc>
                <a:spcBef>
                  <a:spcPct val="0"/>
                </a:spcBef>
                <a:buFontTx/>
                <a:buNone/>
                <a:defRPr/>
              </a:pPr>
              <a:t>‹#›</a:t>
            </a:fld>
            <a:endParaRPr lang="zh-CN" altLang="en-US" dirty="0">
              <a:solidFill>
                <a:prstClr val="black"/>
              </a:solidFill>
              <a:cs typeface="Arial" pitchFamily="34" charset="0"/>
            </a:endParaRPr>
          </a:p>
        </p:txBody>
      </p:sp>
      <p:sp>
        <p:nvSpPr>
          <p:cNvPr id="8" name="矩形 7"/>
          <p:cNvSpPr/>
          <p:nvPr userDrawn="1"/>
        </p:nvSpPr>
        <p:spPr>
          <a:xfrm>
            <a:off x="-1203" y="238129"/>
            <a:ext cx="180000" cy="504000"/>
          </a:xfrm>
          <a:prstGeom prst="rect">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solidFill>
                <a:prstClr val="white"/>
              </a:solidFill>
            </a:endParaRPr>
          </a:p>
        </p:txBody>
      </p:sp>
      <p:sp>
        <p:nvSpPr>
          <p:cNvPr id="3" name="内容占位符 2"/>
          <p:cNvSpPr>
            <a:spLocks noGrp="1"/>
          </p:cNvSpPr>
          <p:nvPr>
            <p:ph sz="quarter" idx="13"/>
          </p:nvPr>
        </p:nvSpPr>
        <p:spPr>
          <a:xfrm>
            <a:off x="1258888" y="238129"/>
            <a:ext cx="7561584" cy="454567"/>
          </a:xfrm>
        </p:spPr>
        <p:txBody>
          <a:bodyPr anchor="ctr">
            <a:normAutofit/>
          </a:bodyPr>
          <a:lstStyle>
            <a:lvl1pPr marL="85725" indent="0">
              <a:buNone/>
              <a:defRPr lang="zh-CN" altLang="en-US" sz="1800" b="1" i="0" kern="1200" baseline="0" dirty="0" smtClean="0">
                <a:solidFill>
                  <a:srgbClr val="075A77"/>
                </a:solidFill>
                <a:effectLst/>
                <a:latin typeface="+mn-ea"/>
                <a:ea typeface="+mn-ea"/>
                <a:cs typeface="+mj-cs"/>
              </a:defRPr>
            </a:lvl1pPr>
          </a:lstStyle>
          <a:p>
            <a:pPr lvl="0"/>
            <a:r>
              <a:rPr lang="zh-CN" altLang="en-US" dirty="0" smtClean="0"/>
              <a:t>单击此处编辑母版文本样式</a:t>
            </a:r>
          </a:p>
        </p:txBody>
      </p:sp>
    </p:spTree>
    <p:extLst>
      <p:ext uri="{BB962C8B-B14F-4D97-AF65-F5344CB8AC3E}">
        <p14:creationId xmlns:p14="http://schemas.microsoft.com/office/powerpoint/2010/main" val="3797042257"/>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pos="2880" userDrawn="1">
          <p15:clr>
            <a:srgbClr val="FBAE40"/>
          </p15:clr>
        </p15:guide>
        <p15:guide id="2" orient="horz" pos="2160" userDrawn="1">
          <p15:clr>
            <a:srgbClr val="FBAE40"/>
          </p15:clr>
        </p15:guide>
        <p15:guide id="3" pos="113" userDrawn="1">
          <p15:clr>
            <a:srgbClr val="FBAE40"/>
          </p15:clr>
        </p15:guide>
        <p15:guide id="4" pos="5579" userDrawn="1">
          <p15:clr>
            <a:srgbClr val="FBAE40"/>
          </p15:clr>
        </p15:guide>
        <p15:guide id="5" orient="horz" pos="527" userDrawn="1">
          <p15:clr>
            <a:srgbClr val="FBAE40"/>
          </p15:clr>
        </p15:guide>
        <p15:guide id="6" orient="horz" pos="1457" userDrawn="1">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sp>
        <p:nvSpPr>
          <p:cNvPr id="3" name="灯片编号占位符 2"/>
          <p:cNvSpPr>
            <a:spLocks noGrp="1"/>
          </p:cNvSpPr>
          <p:nvPr>
            <p:ph type="sldNum" sz="quarter" idx="10"/>
          </p:nvPr>
        </p:nvSpPr>
        <p:spPr>
          <a:xfrm>
            <a:off x="8471233" y="6356351"/>
            <a:ext cx="2057400" cy="365125"/>
          </a:xfrm>
          <a:prstGeom prst="rect">
            <a:avLst/>
          </a:prstGeom>
        </p:spPr>
        <p:txBody>
          <a:bodyPr/>
          <a:lstStyle/>
          <a:p>
            <a:pPr algn="l" eaLnBrk="1" hangingPunct="1">
              <a:lnSpc>
                <a:spcPct val="100000"/>
              </a:lnSpc>
              <a:spcBef>
                <a:spcPct val="0"/>
              </a:spcBef>
              <a:buFontTx/>
              <a:buNone/>
              <a:defRPr/>
            </a:pPr>
            <a:fld id="{D1C0BDC5-500E-44CB-9DC0-EF140F3CE36C}" type="slidenum">
              <a:rPr lang="zh-CN" altLang="en-US" smtClean="0">
                <a:solidFill>
                  <a:prstClr val="black"/>
                </a:solidFill>
                <a:cs typeface="Arial" pitchFamily="34" charset="0"/>
              </a:rPr>
              <a:pPr algn="l" eaLnBrk="1" hangingPunct="1">
                <a:lnSpc>
                  <a:spcPct val="100000"/>
                </a:lnSpc>
                <a:spcBef>
                  <a:spcPct val="0"/>
                </a:spcBef>
                <a:buFontTx/>
                <a:buNone/>
                <a:defRPr/>
              </a:pPr>
              <a:t>‹#›</a:t>
            </a:fld>
            <a:endParaRPr lang="zh-CN" altLang="en-US" dirty="0">
              <a:solidFill>
                <a:prstClr val="black"/>
              </a:solidFill>
              <a:cs typeface="Arial" pitchFamily="34" charset="0"/>
            </a:endParaRPr>
          </a:p>
        </p:txBody>
      </p:sp>
      <p:pic>
        <p:nvPicPr>
          <p:cNvPr id="4" name="图片 3"/>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0" y="0"/>
            <a:ext cx="9144000" cy="6858000"/>
          </a:xfrm>
          <a:prstGeom prst="rect">
            <a:avLst/>
          </a:prstGeom>
          <a:effectLst/>
        </p:spPr>
      </p:pic>
      <p:sp>
        <p:nvSpPr>
          <p:cNvPr id="7" name="文本框 6"/>
          <p:cNvSpPr txBox="1"/>
          <p:nvPr/>
        </p:nvSpPr>
        <p:spPr>
          <a:xfrm>
            <a:off x="19235" y="2858684"/>
            <a:ext cx="2333830" cy="437043"/>
          </a:xfrm>
          <a:prstGeom prst="rect">
            <a:avLst/>
          </a:prstGeom>
          <a:noFill/>
        </p:spPr>
        <p:txBody>
          <a:bodyPr wrap="square" rtlCol="0" anchor="ctr">
            <a:spAutoFit/>
          </a:bodyPr>
          <a:lstStyle/>
          <a:p>
            <a:r>
              <a:rPr lang="zh-CN" altLang="en-US" sz="2800" b="1" spc="300" dirty="0" smtClean="0">
                <a:solidFill>
                  <a:prstClr val="white"/>
                </a:solidFill>
                <a:latin typeface="微软雅黑" panose="020B0503020204020204" pitchFamily="34" charset="-122"/>
                <a:ea typeface="微软雅黑" panose="020B0503020204020204" pitchFamily="34" charset="-122"/>
              </a:rPr>
              <a:t>上海安路</a:t>
            </a:r>
            <a:r>
              <a:rPr lang="zh-CN" altLang="en-US" sz="2800" b="1" spc="300" dirty="0">
                <a:solidFill>
                  <a:prstClr val="white"/>
                </a:solidFill>
                <a:latin typeface="微软雅黑" panose="020B0503020204020204" pitchFamily="34" charset="-122"/>
                <a:ea typeface="微软雅黑" panose="020B0503020204020204" pitchFamily="34" charset="-122"/>
              </a:rPr>
              <a:t>勤</a:t>
            </a:r>
          </a:p>
        </p:txBody>
      </p:sp>
      <p:sp>
        <p:nvSpPr>
          <p:cNvPr id="8" name="矩形 7"/>
          <p:cNvSpPr/>
          <p:nvPr/>
        </p:nvSpPr>
        <p:spPr>
          <a:xfrm>
            <a:off x="-1" y="3325046"/>
            <a:ext cx="7092281" cy="610162"/>
          </a:xfrm>
          <a:prstGeom prst="rect">
            <a:avLst/>
          </a:prstGeom>
          <a:solidFill>
            <a:schemeClr val="bg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solidFill>
                <a:prstClr val="white"/>
              </a:solidFill>
            </a:endParaRPr>
          </a:p>
        </p:txBody>
      </p:sp>
      <p:sp>
        <p:nvSpPr>
          <p:cNvPr id="10" name="TextBox 6"/>
          <p:cNvSpPr txBox="1">
            <a:spLocks noChangeArrowheads="1"/>
          </p:cNvSpPr>
          <p:nvPr/>
        </p:nvSpPr>
        <p:spPr bwMode="auto">
          <a:xfrm>
            <a:off x="5543550" y="6096137"/>
            <a:ext cx="3600450" cy="523220"/>
          </a:xfrm>
          <a:prstGeom prst="rect">
            <a:avLst/>
          </a:prstGeom>
          <a:noFill/>
          <a:ln w="9525">
            <a:noFill/>
            <a:miter lim="800000"/>
            <a:headEnd/>
            <a:tailEnd/>
          </a:ln>
        </p:spPr>
        <p:txBody>
          <a:bodyPr>
            <a:spAutoFit/>
          </a:bodyPr>
          <a:lstStyle/>
          <a:p>
            <a:pPr algn="r" eaLnBrk="1" hangingPunct="1">
              <a:lnSpc>
                <a:spcPct val="100000"/>
              </a:lnSpc>
              <a:spcBef>
                <a:spcPct val="0"/>
              </a:spcBef>
              <a:buFontTx/>
              <a:buNone/>
            </a:pPr>
            <a:r>
              <a:rPr lang="en-US" altLang="zh-CN" sz="1400" dirty="0">
                <a:solidFill>
                  <a:srgbClr val="5F5F5F">
                    <a:lumMod val="50000"/>
                    <a:lumOff val="50000"/>
                  </a:srgbClr>
                </a:solidFill>
                <a:latin typeface="微软雅黑"/>
                <a:ea typeface="微软雅黑"/>
                <a:cs typeface="Arial" pitchFamily="34" charset="0"/>
              </a:rPr>
              <a:t>I.S.E</a:t>
            </a:r>
            <a:r>
              <a:rPr lang="en-US" altLang="zh-CN" sz="1400" dirty="0" smtClean="0">
                <a:solidFill>
                  <a:srgbClr val="5F5F5F">
                    <a:lumMod val="50000"/>
                    <a:lumOff val="50000"/>
                  </a:srgbClr>
                </a:solidFill>
                <a:latin typeface="微软雅黑"/>
                <a:ea typeface="微软雅黑"/>
                <a:cs typeface="Arial" pitchFamily="34" charset="0"/>
              </a:rPr>
              <a:t>.</a:t>
            </a:r>
          </a:p>
          <a:p>
            <a:pPr algn="r" eaLnBrk="1" hangingPunct="1">
              <a:lnSpc>
                <a:spcPct val="100000"/>
              </a:lnSpc>
              <a:spcBef>
                <a:spcPct val="0"/>
              </a:spcBef>
              <a:buFontTx/>
              <a:buNone/>
            </a:pPr>
            <a:r>
              <a:rPr lang="zh-CN" altLang="en-US" sz="1400" dirty="0" smtClean="0">
                <a:solidFill>
                  <a:srgbClr val="5F5F5F">
                    <a:lumMod val="50000"/>
                    <a:lumOff val="50000"/>
                  </a:srgbClr>
                </a:solidFill>
                <a:latin typeface="微软雅黑"/>
                <a:ea typeface="微软雅黑"/>
                <a:cs typeface="Arial" pitchFamily="34" charset="0"/>
              </a:rPr>
              <a:t> </a:t>
            </a:r>
            <a:r>
              <a:rPr lang="en-US" altLang="zh-CN" sz="1400" dirty="0" smtClean="0">
                <a:solidFill>
                  <a:srgbClr val="5F5F5F">
                    <a:lumMod val="50000"/>
                    <a:lumOff val="50000"/>
                  </a:srgbClr>
                </a:solidFill>
                <a:latin typeface="微软雅黑"/>
                <a:ea typeface="微软雅黑"/>
                <a:cs typeface="Arial" pitchFamily="34" charset="0"/>
              </a:rPr>
              <a:t>2016</a:t>
            </a:r>
            <a:r>
              <a:rPr lang="zh-CN" altLang="en-US" sz="1400" dirty="0" smtClean="0">
                <a:solidFill>
                  <a:srgbClr val="5F5F5F">
                    <a:lumMod val="50000"/>
                    <a:lumOff val="50000"/>
                  </a:srgbClr>
                </a:solidFill>
                <a:latin typeface="微软雅黑"/>
                <a:ea typeface="微软雅黑"/>
                <a:cs typeface="Arial" pitchFamily="34" charset="0"/>
              </a:rPr>
              <a:t>年</a:t>
            </a:r>
            <a:r>
              <a:rPr lang="en-US" altLang="zh-CN" sz="1400" dirty="0" smtClean="0">
                <a:solidFill>
                  <a:srgbClr val="5F5F5F">
                    <a:lumMod val="50000"/>
                    <a:lumOff val="50000"/>
                  </a:srgbClr>
                </a:solidFill>
                <a:latin typeface="微软雅黑"/>
                <a:ea typeface="微软雅黑"/>
                <a:cs typeface="Arial" pitchFamily="34" charset="0"/>
              </a:rPr>
              <a:t>8</a:t>
            </a:r>
            <a:r>
              <a:rPr lang="zh-CN" altLang="en-US" sz="1400" dirty="0" smtClean="0">
                <a:solidFill>
                  <a:srgbClr val="5F5F5F">
                    <a:lumMod val="50000"/>
                    <a:lumOff val="50000"/>
                  </a:srgbClr>
                </a:solidFill>
                <a:latin typeface="微软雅黑"/>
                <a:ea typeface="微软雅黑"/>
                <a:cs typeface="Arial" pitchFamily="34" charset="0"/>
              </a:rPr>
              <a:t>月</a:t>
            </a:r>
            <a:endParaRPr lang="zh-CN" altLang="en-US" sz="1400" dirty="0">
              <a:solidFill>
                <a:srgbClr val="5F5F5F">
                  <a:lumMod val="50000"/>
                  <a:lumOff val="50000"/>
                </a:srgbClr>
              </a:solidFill>
              <a:latin typeface="微软雅黑"/>
              <a:ea typeface="微软雅黑"/>
              <a:cs typeface="Arial" pitchFamily="34" charset="0"/>
            </a:endParaRPr>
          </a:p>
        </p:txBody>
      </p:sp>
      <p:sp>
        <p:nvSpPr>
          <p:cNvPr id="13" name="内容占位符 12"/>
          <p:cNvSpPr>
            <a:spLocks noGrp="1"/>
          </p:cNvSpPr>
          <p:nvPr>
            <p:ph sz="quarter" idx="11" hasCustomPrompt="1"/>
          </p:nvPr>
        </p:nvSpPr>
        <p:spPr>
          <a:xfrm>
            <a:off x="19050" y="3352008"/>
            <a:ext cx="6962400" cy="583200"/>
          </a:xfrm>
        </p:spPr>
        <p:txBody>
          <a:bodyPr/>
          <a:lstStyle>
            <a:lvl1pPr marL="85725" indent="0" algn="l" rtl="0" eaLnBrk="1" fontAlgn="base" hangingPunct="1">
              <a:lnSpc>
                <a:spcPct val="100000"/>
              </a:lnSpc>
              <a:spcBef>
                <a:spcPct val="0"/>
              </a:spcBef>
              <a:spcAft>
                <a:spcPct val="0"/>
              </a:spcAft>
              <a:buFontTx/>
              <a:buNone/>
              <a:defRPr lang="zh-CN" altLang="en-US" sz="3200" b="1" kern="1200" spc="300" dirty="0" smtClean="0">
                <a:solidFill>
                  <a:srgbClr val="1F497D"/>
                </a:solidFill>
                <a:latin typeface="微软雅黑" panose="020B0503020204020204" pitchFamily="34" charset="-122"/>
                <a:ea typeface="微软雅黑" panose="020B0503020204020204" pitchFamily="34" charset="-122"/>
                <a:cs typeface="+mn-cs"/>
              </a:defRPr>
            </a:lvl1pPr>
          </a:lstStyle>
          <a:p>
            <a:pPr lvl="0"/>
            <a:r>
              <a:rPr lang="zh-CN" altLang="en-US" dirty="0" smtClean="0"/>
              <a:t>单击此处编辑母版文本样式       </a:t>
            </a:r>
          </a:p>
        </p:txBody>
      </p:sp>
    </p:spTree>
    <p:extLst>
      <p:ext uri="{BB962C8B-B14F-4D97-AF65-F5344CB8AC3E}">
        <p14:creationId xmlns:p14="http://schemas.microsoft.com/office/powerpoint/2010/main" val="179354457"/>
      </p:ext>
    </p:extLst>
  </p:cSld>
  <p:clrMapOvr>
    <a:masterClrMapping/>
  </p:clrMapOvr>
  <p:timing>
    <p:tnLst>
      <p:par>
        <p:cTn id="1" dur="indefinite" restart="never" nodeType="tmRoot"/>
      </p:par>
    </p:tnLst>
  </p:timing>
  <p:hf hdr="0" ftr="0" dt="0"/>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slideLayout" Target="../slideLayouts/slideLayout4.xml"/><Relationship Id="rId1" Type="http://schemas.openxmlformats.org/officeDocument/2006/relationships/slideLayout" Target="../slideLayouts/slideLayout3.xml"/><Relationship Id="rId6" Type="http://schemas.openxmlformats.org/officeDocument/2006/relationships/theme" Target="../theme/theme2.xml"/><Relationship Id="rId5" Type="http://schemas.openxmlformats.org/officeDocument/2006/relationships/slideLayout" Target="../slideLayouts/slideLayout7.xml"/><Relationship Id="rId4" Type="http://schemas.openxmlformats.org/officeDocument/2006/relationships/slideLayout" Target="../slideLayouts/slideLayout6.xml"/></Relationships>
</file>

<file path=ppt/slideMasters/_rels/slideMaster3.xml.rels><?xml version="1.0" encoding="UTF-8" standalone="yes"?>
<Relationships xmlns="http://schemas.openxmlformats.org/package/2006/relationships"><Relationship Id="rId3" Type="http://schemas.openxmlformats.org/officeDocument/2006/relationships/theme" Target="../theme/theme3.xml"/><Relationship Id="rId2" Type="http://schemas.openxmlformats.org/officeDocument/2006/relationships/slideLayout" Target="../slideLayouts/slideLayout9.xml"/><Relationship Id="rId1"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KSO_FN"/>
          <p:cNvSpPr>
            <a:spLocks noGrp="1"/>
          </p:cNvSpPr>
          <p:nvPr>
            <p:ph type="sldNum" sz="quarter" idx="4"/>
          </p:nvPr>
        </p:nvSpPr>
        <p:spPr>
          <a:xfrm>
            <a:off x="8471233"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algn="l" eaLnBrk="1" hangingPunct="1">
              <a:lnSpc>
                <a:spcPct val="100000"/>
              </a:lnSpc>
              <a:spcBef>
                <a:spcPct val="0"/>
              </a:spcBef>
              <a:buFontTx/>
              <a:buNone/>
              <a:defRPr/>
            </a:pPr>
            <a:fld id="{D1C0BDC5-500E-44CB-9DC0-EF140F3CE36C}" type="slidenum">
              <a:rPr lang="zh-CN" altLang="en-US" sz="1200" smtClean="0">
                <a:solidFill>
                  <a:prstClr val="black"/>
                </a:solidFill>
                <a:cs typeface="Arial" pitchFamily="34" charset="0"/>
              </a:rPr>
              <a:pPr algn="l" eaLnBrk="1" hangingPunct="1">
                <a:lnSpc>
                  <a:spcPct val="100000"/>
                </a:lnSpc>
                <a:spcBef>
                  <a:spcPct val="0"/>
                </a:spcBef>
                <a:buFontTx/>
                <a:buNone/>
                <a:defRPr/>
              </a:pPr>
              <a:t>‹#›</a:t>
            </a:fld>
            <a:endParaRPr lang="zh-CN" altLang="en-US" sz="1200" dirty="0">
              <a:solidFill>
                <a:prstClr val="black"/>
              </a:solidFill>
              <a:cs typeface="Arial" pitchFamily="34" charset="0"/>
            </a:endParaRPr>
          </a:p>
        </p:txBody>
      </p:sp>
      <p:sp>
        <p:nvSpPr>
          <p:cNvPr id="3" name="KSO_BC1"/>
          <p:cNvSpPr>
            <a:spLocks noGrp="1"/>
          </p:cNvSpPr>
          <p:nvPr>
            <p:ph type="body" idx="1"/>
          </p:nvPr>
        </p:nvSpPr>
        <p:spPr>
          <a:xfrm>
            <a:off x="628647" y="1119520"/>
            <a:ext cx="8134252" cy="5193212"/>
          </a:xfrm>
          <a:prstGeom prst="rect">
            <a:avLst/>
          </a:prstGeom>
        </p:spPr>
        <p:txBody>
          <a:bodyPr vert="horz" lIns="91440" tIns="45720" rIns="91440" bIns="45720" rtlCol="0">
            <a:normAutofit/>
          </a:bodyPr>
          <a:lstStyle/>
          <a:p>
            <a:pPr lvl="0"/>
            <a:r>
              <a:rPr lang="zh-CN" altLang="en-US" dirty="0" smtClean="0"/>
              <a:t>单击此处编辑母版文本样式</a:t>
            </a:r>
          </a:p>
          <a:p>
            <a:pPr lvl="1"/>
            <a:r>
              <a:rPr lang="zh-CN" altLang="en-US" dirty="0" smtClean="0"/>
              <a:t>第二级</a:t>
            </a:r>
            <a:endParaRPr lang="en-US" altLang="zh-CN" dirty="0" smtClean="0"/>
          </a:p>
          <a:p>
            <a:pPr lvl="2"/>
            <a:endParaRPr lang="zh-CN" altLang="en-US" dirty="0" smtClean="0"/>
          </a:p>
        </p:txBody>
      </p:sp>
      <p:grpSp>
        <p:nvGrpSpPr>
          <p:cNvPr id="16" name="组合 15"/>
          <p:cNvGrpSpPr/>
          <p:nvPr/>
        </p:nvGrpSpPr>
        <p:grpSpPr>
          <a:xfrm>
            <a:off x="0" y="238129"/>
            <a:ext cx="9140310" cy="504000"/>
            <a:chOff x="0" y="238129"/>
            <a:chExt cx="9140310" cy="504000"/>
          </a:xfrm>
        </p:grpSpPr>
        <p:sp>
          <p:nvSpPr>
            <p:cNvPr id="8" name="矩形 7"/>
            <p:cNvSpPr/>
            <p:nvPr/>
          </p:nvSpPr>
          <p:spPr>
            <a:xfrm>
              <a:off x="1187624" y="238129"/>
              <a:ext cx="7669038" cy="504000"/>
            </a:xfrm>
            <a:prstGeom prst="rect">
              <a:avLst/>
            </a:prstGeom>
            <a:solidFill>
              <a:srgbClr val="E8E8EF">
                <a:alpha val="9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F497D"/>
                </a:solidFill>
              </a:endParaRPr>
            </a:p>
          </p:txBody>
        </p:sp>
        <p:sp>
          <p:nvSpPr>
            <p:cNvPr id="9" name="矩形 8"/>
            <p:cNvSpPr/>
            <p:nvPr/>
          </p:nvSpPr>
          <p:spPr>
            <a:xfrm>
              <a:off x="8856662" y="238129"/>
              <a:ext cx="283648" cy="504000"/>
            </a:xfrm>
            <a:prstGeom prst="rect">
              <a:avLst/>
            </a:prstGeom>
            <a:solidFill>
              <a:srgbClr val="275C9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F497D"/>
                </a:solidFill>
              </a:endParaRPr>
            </a:p>
          </p:txBody>
        </p:sp>
        <p:sp>
          <p:nvSpPr>
            <p:cNvPr id="7" name="矩形 6"/>
            <p:cNvSpPr/>
            <p:nvPr/>
          </p:nvSpPr>
          <p:spPr>
            <a:xfrm>
              <a:off x="0" y="238129"/>
              <a:ext cx="1187622" cy="504000"/>
            </a:xfrm>
            <a:prstGeom prst="rect">
              <a:avLst/>
            </a:prstGeom>
            <a:solidFill>
              <a:srgbClr val="275C9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F497D"/>
                </a:solidFill>
              </a:endParaRPr>
            </a:p>
          </p:txBody>
        </p:sp>
      </p:grpSp>
      <p:sp>
        <p:nvSpPr>
          <p:cNvPr id="45" name="任意多边形 44"/>
          <p:cNvSpPr/>
          <p:nvPr/>
        </p:nvSpPr>
        <p:spPr>
          <a:xfrm>
            <a:off x="0" y="6508750"/>
            <a:ext cx="9144000" cy="225425"/>
          </a:xfrm>
          <a:custGeom>
            <a:avLst/>
            <a:gdLst>
              <a:gd name="connsiteX0" fmla="*/ 0 w 9144000"/>
              <a:gd name="connsiteY0" fmla="*/ 0 h 225083"/>
              <a:gd name="connsiteX1" fmla="*/ 6949440 w 9144000"/>
              <a:gd name="connsiteY1" fmla="*/ 0 h 225083"/>
              <a:gd name="connsiteX2" fmla="*/ 7174523 w 9144000"/>
              <a:gd name="connsiteY2" fmla="*/ 225083 h 225083"/>
              <a:gd name="connsiteX3" fmla="*/ 9144000 w 9144000"/>
              <a:gd name="connsiteY3" fmla="*/ 225083 h 225083"/>
            </a:gdLst>
            <a:ahLst/>
            <a:cxnLst>
              <a:cxn ang="0">
                <a:pos x="connsiteX0" y="connsiteY0"/>
              </a:cxn>
              <a:cxn ang="0">
                <a:pos x="connsiteX1" y="connsiteY1"/>
              </a:cxn>
              <a:cxn ang="0">
                <a:pos x="connsiteX2" y="connsiteY2"/>
              </a:cxn>
              <a:cxn ang="0">
                <a:pos x="connsiteX3" y="connsiteY3"/>
              </a:cxn>
            </a:cxnLst>
            <a:rect l="l" t="t" r="r" b="b"/>
            <a:pathLst>
              <a:path w="9144000" h="225083">
                <a:moveTo>
                  <a:pt x="0" y="0"/>
                </a:moveTo>
                <a:lnTo>
                  <a:pt x="6949440" y="0"/>
                </a:lnTo>
                <a:lnTo>
                  <a:pt x="7174523" y="225083"/>
                </a:lnTo>
                <a:lnTo>
                  <a:pt x="9144000" y="225083"/>
                </a:lnTo>
              </a:path>
            </a:pathLst>
          </a:custGeom>
          <a:noFill/>
          <a:ln>
            <a:solidFill>
              <a:schemeClr val="bg1">
                <a:lumMod val="65000"/>
              </a:schemeClr>
            </a:solidFill>
          </a:ln>
        </p:spPr>
        <p:txBody>
          <a:bodyPr/>
          <a:lstStyle/>
          <a:p>
            <a:pPr algn="l" eaLnBrk="1" hangingPunct="1">
              <a:lnSpc>
                <a:spcPct val="100000"/>
              </a:lnSpc>
              <a:spcBef>
                <a:spcPct val="0"/>
              </a:spcBef>
              <a:buFontTx/>
              <a:buNone/>
              <a:defRPr/>
            </a:pPr>
            <a:endParaRPr lang="zh-CN" altLang="en-US" sz="1200">
              <a:solidFill>
                <a:prstClr val="black"/>
              </a:solidFill>
              <a:latin typeface="Arial" charset="0"/>
              <a:ea typeface="宋体" charset="-122"/>
              <a:cs typeface="Arial" pitchFamily="34" charset="0"/>
            </a:endParaRPr>
          </a:p>
        </p:txBody>
      </p:sp>
      <p:sp>
        <p:nvSpPr>
          <p:cNvPr id="2" name="矩形 1"/>
          <p:cNvSpPr/>
          <p:nvPr/>
        </p:nvSpPr>
        <p:spPr>
          <a:xfrm>
            <a:off x="393295" y="6558017"/>
            <a:ext cx="974349" cy="19022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b="1" dirty="0" smtClean="0">
                <a:solidFill>
                  <a:srgbClr val="1F477D"/>
                </a:solidFill>
              </a:rPr>
              <a:t>I</a:t>
            </a:r>
            <a:r>
              <a:rPr lang="en-US" altLang="zh-CN" sz="1200" b="1" baseline="0" dirty="0" smtClean="0">
                <a:solidFill>
                  <a:srgbClr val="1F477D"/>
                </a:solidFill>
              </a:rPr>
              <a:t>.S.Engine</a:t>
            </a:r>
            <a:endParaRPr lang="zh-CN" altLang="en-US" sz="1200" b="1" dirty="0">
              <a:solidFill>
                <a:srgbClr val="1F477D"/>
              </a:solidFill>
            </a:endParaRPr>
          </a:p>
        </p:txBody>
      </p:sp>
      <p:sp>
        <p:nvSpPr>
          <p:cNvPr id="48" name="矩形 47"/>
          <p:cNvSpPr/>
          <p:nvPr/>
        </p:nvSpPr>
        <p:spPr>
          <a:xfrm>
            <a:off x="2087216" y="6550982"/>
            <a:ext cx="1844916" cy="19022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en-US" altLang="zh-CN" sz="800" b="0" dirty="0" smtClean="0">
                <a:solidFill>
                  <a:srgbClr val="9DA3A5"/>
                </a:solidFill>
              </a:rPr>
              <a:t>http://www.isengine.com.cn/</a:t>
            </a:r>
            <a:endParaRPr lang="zh-CN" altLang="en-US" sz="800" b="0" dirty="0">
              <a:solidFill>
                <a:srgbClr val="9DA3A5"/>
              </a:solidFill>
            </a:endParaRPr>
          </a:p>
        </p:txBody>
      </p:sp>
      <p:sp>
        <p:nvSpPr>
          <p:cNvPr id="4" name="文本框 3"/>
          <p:cNvSpPr txBox="1"/>
          <p:nvPr/>
        </p:nvSpPr>
        <p:spPr>
          <a:xfrm>
            <a:off x="728039" y="6490002"/>
            <a:ext cx="1872208" cy="302390"/>
          </a:xfrm>
          <a:prstGeom prst="rect">
            <a:avLst/>
          </a:prstGeom>
          <a:noFill/>
        </p:spPr>
        <p:txBody>
          <a:bodyPr wrap="square" rtlCol="0">
            <a:spAutoFit/>
          </a:bodyPr>
          <a:lstStyle/>
          <a:p>
            <a:pPr>
              <a:lnSpc>
                <a:spcPct val="130000"/>
              </a:lnSpc>
            </a:pPr>
            <a:r>
              <a:rPr lang="zh-CN" altLang="en-US" sz="1050" b="1" dirty="0" smtClean="0">
                <a:latin typeface="Arial" panose="020B0604020202020204" pitchFamily="34" charset="0"/>
                <a:ea typeface="微软雅黑" panose="020B0503020204020204" pitchFamily="34" charset="-122"/>
              </a:rPr>
              <a:t>产品研究部</a:t>
            </a:r>
          </a:p>
        </p:txBody>
      </p:sp>
      <p:sp>
        <p:nvSpPr>
          <p:cNvPr id="12" name="矩形 11"/>
          <p:cNvSpPr/>
          <p:nvPr/>
        </p:nvSpPr>
        <p:spPr>
          <a:xfrm>
            <a:off x="-1203" y="238129"/>
            <a:ext cx="180000" cy="504000"/>
          </a:xfrm>
          <a:prstGeom prst="rect">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971623453"/>
      </p:ext>
    </p:extLst>
  </p:cSld>
  <p:clrMap bg1="lt1" tx1="dk1" bg2="lt2" tx2="dk2" accent1="accent1" accent2="accent2" accent3="accent3" accent4="accent4" accent5="accent5" accent6="accent6" hlink="hlink" folHlink="folHlink"/>
  <p:sldLayoutIdLst>
    <p:sldLayoutId id="2147483805" r:id="rId1"/>
    <p:sldLayoutId id="2147483818" r:id="rId2"/>
  </p:sldLayoutIdLst>
  <p:timing>
    <p:tnLst>
      <p:par>
        <p:cTn id="1" dur="indefinite" restart="never" nodeType="tmRoot"/>
      </p:par>
    </p:tnLst>
  </p:timing>
  <p:hf hdr="0" ftr="0" dt="0"/>
  <p:txStyles>
    <p:titleStyle>
      <a:lvl1pPr algn="l" defTabSz="914400" rtl="0" eaLnBrk="1" latinLnBrk="0" hangingPunct="1">
        <a:lnSpc>
          <a:spcPct val="90000"/>
        </a:lnSpc>
        <a:spcBef>
          <a:spcPct val="0"/>
        </a:spcBef>
        <a:buNone/>
        <a:defRPr sz="1800" b="0" i="0" kern="1200" baseline="0">
          <a:solidFill>
            <a:srgbClr val="000000"/>
          </a:solidFill>
          <a:effectLst/>
          <a:latin typeface="Arial Black" panose="020B0A04020102020204" pitchFamily="34" charset="0"/>
          <a:ea typeface="微软雅黑" panose="020B0503020204020204" pitchFamily="34" charset="-122"/>
          <a:cs typeface="+mj-cs"/>
        </a:defRPr>
      </a:lvl1pPr>
    </p:titleStyle>
    <p:bodyStyle>
      <a:lvl1pPr marL="449263" indent="-363538" algn="just" defTabSz="914400" rtl="0" eaLnBrk="1" latinLnBrk="0" hangingPunct="1">
        <a:lnSpc>
          <a:spcPct val="110000"/>
        </a:lnSpc>
        <a:spcBef>
          <a:spcPts val="1800"/>
        </a:spcBef>
        <a:spcAft>
          <a:spcPts val="0"/>
        </a:spcAft>
        <a:buClr>
          <a:schemeClr val="accent1"/>
        </a:buClr>
        <a:buSzPct val="70000"/>
        <a:buFont typeface="Wingdings" panose="05000000000000000000" pitchFamily="2" charset="2"/>
        <a:buChar char=""/>
        <a:defRPr sz="2000" kern="1200" baseline="0">
          <a:solidFill>
            <a:schemeClr val="accent1"/>
          </a:solidFill>
          <a:latin typeface="Arial" panose="020B0604020202020204" pitchFamily="34" charset="0"/>
          <a:ea typeface="微软雅黑" panose="020B0503020204020204" pitchFamily="34" charset="-122"/>
          <a:cs typeface="+mn-cs"/>
        </a:defRPr>
      </a:lvl1pPr>
      <a:lvl2pPr marL="449263" indent="-449263" algn="just" defTabSz="914400" rtl="0" eaLnBrk="1" latinLnBrk="0" hangingPunct="1">
        <a:lnSpc>
          <a:spcPct val="130000"/>
        </a:lnSpc>
        <a:spcBef>
          <a:spcPts val="0"/>
        </a:spcBef>
        <a:spcAft>
          <a:spcPts val="600"/>
        </a:spcAft>
        <a:buClr>
          <a:schemeClr val="accent2">
            <a:lumMod val="60000"/>
            <a:lumOff val="40000"/>
          </a:schemeClr>
        </a:buClr>
        <a:buFont typeface="幼圆" panose="02010509060101010101" pitchFamily="49" charset="-122"/>
        <a:buChar char=" "/>
        <a:defRPr sz="1600" kern="1200" baseline="0">
          <a:solidFill>
            <a:srgbClr val="7D7D7D"/>
          </a:solidFill>
          <a:latin typeface="幼圆" panose="02010509060101010101" pitchFamily="49" charset="-122"/>
          <a:ea typeface="幼圆" panose="02010509060101010101" pitchFamily="49" charset="-122"/>
          <a:cs typeface="+mn-cs"/>
        </a:defRPr>
      </a:lvl2pPr>
      <a:lvl3pPr marL="914400" indent="0" algn="l" defTabSz="914400" rtl="0" eaLnBrk="1" latinLnBrk="0" hangingPunct="1">
        <a:lnSpc>
          <a:spcPct val="90000"/>
        </a:lnSpc>
        <a:spcBef>
          <a:spcPts val="500"/>
        </a:spcBef>
        <a:buFont typeface="Arial" panose="020B0604020202020204" pitchFamily="34" charset="0"/>
        <a:buNone/>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KSO_FN"/>
          <p:cNvSpPr>
            <a:spLocks noGrp="1"/>
          </p:cNvSpPr>
          <p:nvPr>
            <p:ph type="sldNum" sz="quarter" idx="4"/>
          </p:nvPr>
        </p:nvSpPr>
        <p:spPr>
          <a:xfrm>
            <a:off x="8471233"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algn="l" eaLnBrk="1" hangingPunct="1">
              <a:lnSpc>
                <a:spcPct val="100000"/>
              </a:lnSpc>
              <a:spcBef>
                <a:spcPct val="0"/>
              </a:spcBef>
              <a:buFontTx/>
              <a:buNone/>
              <a:defRPr/>
            </a:pPr>
            <a:fld id="{D1C0BDC5-500E-44CB-9DC0-EF140F3CE36C}" type="slidenum">
              <a:rPr lang="zh-CN" altLang="en-US" sz="1200" smtClean="0">
                <a:solidFill>
                  <a:prstClr val="black"/>
                </a:solidFill>
                <a:cs typeface="Arial" pitchFamily="34" charset="0"/>
              </a:rPr>
              <a:pPr algn="l" eaLnBrk="1" hangingPunct="1">
                <a:lnSpc>
                  <a:spcPct val="100000"/>
                </a:lnSpc>
                <a:spcBef>
                  <a:spcPct val="0"/>
                </a:spcBef>
                <a:buFontTx/>
                <a:buNone/>
                <a:defRPr/>
              </a:pPr>
              <a:t>‹#›</a:t>
            </a:fld>
            <a:endParaRPr lang="zh-CN" altLang="en-US" sz="1200" dirty="0">
              <a:solidFill>
                <a:prstClr val="black"/>
              </a:solidFill>
              <a:cs typeface="Arial" pitchFamily="34" charset="0"/>
            </a:endParaRPr>
          </a:p>
        </p:txBody>
      </p:sp>
    </p:spTree>
    <p:extLst>
      <p:ext uri="{BB962C8B-B14F-4D97-AF65-F5344CB8AC3E}">
        <p14:creationId xmlns:p14="http://schemas.microsoft.com/office/powerpoint/2010/main" val="2575593110"/>
      </p:ext>
    </p:extLst>
  </p:cSld>
  <p:clrMap bg1="lt1" tx1="dk1" bg2="lt2" tx2="dk2" accent1="accent1" accent2="accent2" accent3="accent3" accent4="accent4" accent5="accent5" accent6="accent6" hlink="hlink" folHlink="folHlink"/>
  <p:sldLayoutIdLst>
    <p:sldLayoutId id="2147483810" r:id="rId1"/>
    <p:sldLayoutId id="2147483813" r:id="rId2"/>
    <p:sldLayoutId id="2147483814" r:id="rId3"/>
    <p:sldLayoutId id="2147483815" r:id="rId4"/>
    <p:sldLayoutId id="2147483817" r:id="rId5"/>
  </p:sldLayoutIdLst>
  <p:timing>
    <p:tnLst>
      <p:par>
        <p:cTn id="1" dur="indefinite" restart="never" nodeType="tmRoot"/>
      </p:par>
    </p:tnLst>
  </p:timing>
  <p:hf hdr="0" ftr="0" dt="0"/>
  <p:txStyles>
    <p:titleStyle>
      <a:lvl1pPr algn="l" defTabSz="914400" rtl="0" eaLnBrk="1" latinLnBrk="0" hangingPunct="1">
        <a:lnSpc>
          <a:spcPct val="90000"/>
        </a:lnSpc>
        <a:spcBef>
          <a:spcPct val="0"/>
        </a:spcBef>
        <a:buNone/>
        <a:defRPr sz="1800" b="0" i="0" kern="1200" baseline="0">
          <a:solidFill>
            <a:srgbClr val="000000"/>
          </a:solidFill>
          <a:effectLst/>
          <a:latin typeface="Arial Black" panose="020B0A04020102020204" pitchFamily="34" charset="0"/>
          <a:ea typeface="微软雅黑" panose="020B0503020204020204" pitchFamily="34" charset="-122"/>
          <a:cs typeface="+mj-cs"/>
        </a:defRPr>
      </a:lvl1pPr>
    </p:titleStyle>
    <p:bodyStyle>
      <a:lvl1pPr marL="449263" indent="-363538" algn="just" defTabSz="914400" rtl="0" eaLnBrk="1" latinLnBrk="0" hangingPunct="1">
        <a:lnSpc>
          <a:spcPct val="110000"/>
        </a:lnSpc>
        <a:spcBef>
          <a:spcPts val="1800"/>
        </a:spcBef>
        <a:spcAft>
          <a:spcPts val="0"/>
        </a:spcAft>
        <a:buClr>
          <a:schemeClr val="accent1"/>
        </a:buClr>
        <a:buSzPct val="70000"/>
        <a:buFont typeface="Wingdings" panose="05000000000000000000" pitchFamily="2" charset="2"/>
        <a:buChar char=""/>
        <a:defRPr sz="2000" kern="1200" baseline="0">
          <a:solidFill>
            <a:schemeClr val="accent1"/>
          </a:solidFill>
          <a:latin typeface="Arial" panose="020B0604020202020204" pitchFamily="34" charset="0"/>
          <a:ea typeface="微软雅黑" panose="020B0503020204020204" pitchFamily="34" charset="-122"/>
          <a:cs typeface="+mn-cs"/>
        </a:defRPr>
      </a:lvl1pPr>
      <a:lvl2pPr marL="449263" indent="-449263" algn="just" defTabSz="914400" rtl="0" eaLnBrk="1" latinLnBrk="0" hangingPunct="1">
        <a:lnSpc>
          <a:spcPct val="130000"/>
        </a:lnSpc>
        <a:spcBef>
          <a:spcPts val="0"/>
        </a:spcBef>
        <a:spcAft>
          <a:spcPts val="600"/>
        </a:spcAft>
        <a:buClr>
          <a:schemeClr val="accent2">
            <a:lumMod val="60000"/>
            <a:lumOff val="40000"/>
          </a:schemeClr>
        </a:buClr>
        <a:buFont typeface="幼圆" panose="02010509060101010101" pitchFamily="49" charset="-122"/>
        <a:buChar char=" "/>
        <a:defRPr sz="1600" kern="1200" baseline="0">
          <a:solidFill>
            <a:srgbClr val="7D7D7D"/>
          </a:solidFill>
          <a:latin typeface="幼圆" panose="02010509060101010101" pitchFamily="49" charset="-122"/>
          <a:ea typeface="幼圆" panose="02010509060101010101" pitchFamily="49" charset="-122"/>
          <a:cs typeface="+mn-cs"/>
        </a:defRPr>
      </a:lvl2pPr>
      <a:lvl3pPr marL="914400" indent="0" algn="l" defTabSz="914400" rtl="0" eaLnBrk="1" latinLnBrk="0" hangingPunct="1">
        <a:lnSpc>
          <a:spcPct val="90000"/>
        </a:lnSpc>
        <a:spcBef>
          <a:spcPts val="500"/>
        </a:spcBef>
        <a:buFont typeface="Arial" panose="020B0604020202020204" pitchFamily="34" charset="0"/>
        <a:buNone/>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KSO_FN"/>
          <p:cNvSpPr>
            <a:spLocks noGrp="1"/>
          </p:cNvSpPr>
          <p:nvPr>
            <p:ph type="sldNum" sz="quarter" idx="4"/>
          </p:nvPr>
        </p:nvSpPr>
        <p:spPr>
          <a:xfrm>
            <a:off x="8471233"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algn="l" eaLnBrk="1" hangingPunct="1">
              <a:lnSpc>
                <a:spcPct val="100000"/>
              </a:lnSpc>
              <a:spcBef>
                <a:spcPct val="0"/>
              </a:spcBef>
              <a:buFontTx/>
              <a:buNone/>
              <a:defRPr/>
            </a:pPr>
            <a:fld id="{D1C0BDC5-500E-44CB-9DC0-EF140F3CE36C}" type="slidenum">
              <a:rPr lang="zh-CN" altLang="en-US" smtClean="0">
                <a:solidFill>
                  <a:prstClr val="black"/>
                </a:solidFill>
                <a:cs typeface="Arial" pitchFamily="34" charset="0"/>
              </a:rPr>
              <a:pPr algn="l" eaLnBrk="1" hangingPunct="1">
                <a:lnSpc>
                  <a:spcPct val="100000"/>
                </a:lnSpc>
                <a:spcBef>
                  <a:spcPct val="0"/>
                </a:spcBef>
                <a:buFontTx/>
                <a:buNone/>
                <a:defRPr/>
              </a:pPr>
              <a:t>‹#›</a:t>
            </a:fld>
            <a:endParaRPr lang="zh-CN" altLang="en-US" dirty="0">
              <a:solidFill>
                <a:prstClr val="black"/>
              </a:solidFill>
              <a:cs typeface="Arial" pitchFamily="34" charset="0"/>
            </a:endParaRPr>
          </a:p>
        </p:txBody>
      </p:sp>
      <p:sp>
        <p:nvSpPr>
          <p:cNvPr id="3" name="KSO_BC1"/>
          <p:cNvSpPr>
            <a:spLocks noGrp="1"/>
          </p:cNvSpPr>
          <p:nvPr>
            <p:ph type="body" idx="1"/>
          </p:nvPr>
        </p:nvSpPr>
        <p:spPr>
          <a:xfrm>
            <a:off x="628647" y="1119520"/>
            <a:ext cx="8134252" cy="5193212"/>
          </a:xfrm>
          <a:prstGeom prst="rect">
            <a:avLst/>
          </a:prstGeom>
        </p:spPr>
        <p:txBody>
          <a:bodyPr vert="horz" lIns="91440" tIns="45720" rIns="91440" bIns="45720" rtlCol="0">
            <a:normAutofit/>
          </a:bodyPr>
          <a:lstStyle/>
          <a:p>
            <a:pPr lvl="0"/>
            <a:r>
              <a:rPr lang="zh-CN" altLang="en-US" dirty="0" smtClean="0"/>
              <a:t>单击此处编辑母版文本样式</a:t>
            </a:r>
          </a:p>
          <a:p>
            <a:pPr lvl="1"/>
            <a:r>
              <a:rPr lang="zh-CN" altLang="en-US" dirty="0" smtClean="0"/>
              <a:t>第二级</a:t>
            </a:r>
            <a:endParaRPr lang="en-US" altLang="zh-CN" dirty="0" smtClean="0"/>
          </a:p>
          <a:p>
            <a:pPr lvl="2"/>
            <a:endParaRPr lang="zh-CN" altLang="en-US" dirty="0" smtClean="0"/>
          </a:p>
        </p:txBody>
      </p:sp>
      <p:grpSp>
        <p:nvGrpSpPr>
          <p:cNvPr id="16" name="组合 15"/>
          <p:cNvGrpSpPr/>
          <p:nvPr/>
        </p:nvGrpSpPr>
        <p:grpSpPr>
          <a:xfrm>
            <a:off x="0" y="238129"/>
            <a:ext cx="9140310" cy="504000"/>
            <a:chOff x="0" y="238129"/>
            <a:chExt cx="9140310" cy="504000"/>
          </a:xfrm>
        </p:grpSpPr>
        <p:sp>
          <p:nvSpPr>
            <p:cNvPr id="8" name="矩形 7"/>
            <p:cNvSpPr/>
            <p:nvPr/>
          </p:nvSpPr>
          <p:spPr>
            <a:xfrm>
              <a:off x="1187624" y="238129"/>
              <a:ext cx="7669038" cy="504000"/>
            </a:xfrm>
            <a:prstGeom prst="rect">
              <a:avLst/>
            </a:prstGeom>
            <a:solidFill>
              <a:srgbClr val="E8E8EF">
                <a:alpha val="9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solidFill>
                  <a:srgbClr val="1F497D"/>
                </a:solidFill>
              </a:endParaRPr>
            </a:p>
          </p:txBody>
        </p:sp>
        <p:sp>
          <p:nvSpPr>
            <p:cNvPr id="9" name="矩形 8"/>
            <p:cNvSpPr/>
            <p:nvPr/>
          </p:nvSpPr>
          <p:spPr>
            <a:xfrm>
              <a:off x="8856662" y="238129"/>
              <a:ext cx="283648" cy="504000"/>
            </a:xfrm>
            <a:prstGeom prst="rect">
              <a:avLst/>
            </a:prstGeom>
            <a:solidFill>
              <a:srgbClr val="275C9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solidFill>
                  <a:srgbClr val="1F497D"/>
                </a:solidFill>
              </a:endParaRPr>
            </a:p>
          </p:txBody>
        </p:sp>
        <p:sp>
          <p:nvSpPr>
            <p:cNvPr id="7" name="矩形 6"/>
            <p:cNvSpPr/>
            <p:nvPr/>
          </p:nvSpPr>
          <p:spPr>
            <a:xfrm>
              <a:off x="0" y="238129"/>
              <a:ext cx="1187622" cy="504000"/>
            </a:xfrm>
            <a:prstGeom prst="rect">
              <a:avLst/>
            </a:prstGeom>
            <a:solidFill>
              <a:srgbClr val="275C9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solidFill>
                  <a:srgbClr val="1F497D"/>
                </a:solidFill>
              </a:endParaRPr>
            </a:p>
          </p:txBody>
        </p:sp>
      </p:grpSp>
      <p:sp>
        <p:nvSpPr>
          <p:cNvPr id="45" name="任意多边形 44"/>
          <p:cNvSpPr/>
          <p:nvPr/>
        </p:nvSpPr>
        <p:spPr>
          <a:xfrm>
            <a:off x="0" y="6508750"/>
            <a:ext cx="9144000" cy="225425"/>
          </a:xfrm>
          <a:custGeom>
            <a:avLst/>
            <a:gdLst>
              <a:gd name="connsiteX0" fmla="*/ 0 w 9144000"/>
              <a:gd name="connsiteY0" fmla="*/ 0 h 225083"/>
              <a:gd name="connsiteX1" fmla="*/ 6949440 w 9144000"/>
              <a:gd name="connsiteY1" fmla="*/ 0 h 225083"/>
              <a:gd name="connsiteX2" fmla="*/ 7174523 w 9144000"/>
              <a:gd name="connsiteY2" fmla="*/ 225083 h 225083"/>
              <a:gd name="connsiteX3" fmla="*/ 9144000 w 9144000"/>
              <a:gd name="connsiteY3" fmla="*/ 225083 h 225083"/>
            </a:gdLst>
            <a:ahLst/>
            <a:cxnLst>
              <a:cxn ang="0">
                <a:pos x="connsiteX0" y="connsiteY0"/>
              </a:cxn>
              <a:cxn ang="0">
                <a:pos x="connsiteX1" y="connsiteY1"/>
              </a:cxn>
              <a:cxn ang="0">
                <a:pos x="connsiteX2" y="connsiteY2"/>
              </a:cxn>
              <a:cxn ang="0">
                <a:pos x="connsiteX3" y="connsiteY3"/>
              </a:cxn>
            </a:cxnLst>
            <a:rect l="l" t="t" r="r" b="b"/>
            <a:pathLst>
              <a:path w="9144000" h="225083">
                <a:moveTo>
                  <a:pt x="0" y="0"/>
                </a:moveTo>
                <a:lnTo>
                  <a:pt x="6949440" y="0"/>
                </a:lnTo>
                <a:lnTo>
                  <a:pt x="7174523" y="225083"/>
                </a:lnTo>
                <a:lnTo>
                  <a:pt x="9144000" y="225083"/>
                </a:lnTo>
              </a:path>
            </a:pathLst>
          </a:custGeom>
          <a:noFill/>
          <a:ln>
            <a:solidFill>
              <a:schemeClr val="bg1">
                <a:lumMod val="65000"/>
              </a:schemeClr>
            </a:solidFill>
          </a:ln>
        </p:spPr>
        <p:txBody>
          <a:bodyPr/>
          <a:lstStyle/>
          <a:p>
            <a:pPr algn="l" eaLnBrk="1" hangingPunct="1">
              <a:lnSpc>
                <a:spcPct val="100000"/>
              </a:lnSpc>
              <a:spcBef>
                <a:spcPct val="0"/>
              </a:spcBef>
              <a:buFontTx/>
              <a:buNone/>
              <a:defRPr/>
            </a:pPr>
            <a:endParaRPr lang="zh-CN" altLang="en-US" sz="1200">
              <a:solidFill>
                <a:prstClr val="black"/>
              </a:solidFill>
              <a:latin typeface="Arial" charset="0"/>
              <a:ea typeface="宋体" charset="-122"/>
              <a:cs typeface="Arial" pitchFamily="34" charset="0"/>
            </a:endParaRPr>
          </a:p>
        </p:txBody>
      </p:sp>
      <p:sp>
        <p:nvSpPr>
          <p:cNvPr id="2" name="矩形 1"/>
          <p:cNvSpPr/>
          <p:nvPr/>
        </p:nvSpPr>
        <p:spPr>
          <a:xfrm>
            <a:off x="393295" y="6558017"/>
            <a:ext cx="974349" cy="19022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1200" b="1" dirty="0" smtClean="0">
                <a:solidFill>
                  <a:srgbClr val="1F477D"/>
                </a:solidFill>
              </a:rPr>
              <a:t>I.S.Engine</a:t>
            </a:r>
            <a:endParaRPr lang="zh-CN" altLang="en-US" sz="1200" b="1" dirty="0">
              <a:solidFill>
                <a:srgbClr val="1F477D"/>
              </a:solidFill>
            </a:endParaRPr>
          </a:p>
        </p:txBody>
      </p:sp>
      <p:sp>
        <p:nvSpPr>
          <p:cNvPr id="48" name="矩形 47"/>
          <p:cNvSpPr/>
          <p:nvPr/>
        </p:nvSpPr>
        <p:spPr>
          <a:xfrm>
            <a:off x="2087216" y="6550982"/>
            <a:ext cx="1844916" cy="19022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en-US" altLang="zh-CN" sz="800" dirty="0" smtClean="0">
                <a:solidFill>
                  <a:srgbClr val="9DA3A5"/>
                </a:solidFill>
              </a:rPr>
              <a:t>http://www.isengine.com.cn/</a:t>
            </a:r>
            <a:endParaRPr lang="zh-CN" altLang="en-US" sz="800" dirty="0">
              <a:solidFill>
                <a:srgbClr val="9DA3A5"/>
              </a:solidFill>
            </a:endParaRPr>
          </a:p>
        </p:txBody>
      </p:sp>
      <p:sp>
        <p:nvSpPr>
          <p:cNvPr id="4" name="文本框 3"/>
          <p:cNvSpPr txBox="1"/>
          <p:nvPr/>
        </p:nvSpPr>
        <p:spPr>
          <a:xfrm>
            <a:off x="728039" y="6490002"/>
            <a:ext cx="1872208" cy="281680"/>
          </a:xfrm>
          <a:prstGeom prst="rect">
            <a:avLst/>
          </a:prstGeom>
          <a:noFill/>
        </p:spPr>
        <p:txBody>
          <a:bodyPr wrap="square" rtlCol="0">
            <a:spAutoFit/>
          </a:bodyPr>
          <a:lstStyle/>
          <a:p>
            <a:pPr>
              <a:lnSpc>
                <a:spcPct val="130000"/>
              </a:lnSpc>
            </a:pPr>
            <a:r>
              <a:rPr lang="zh-CN" altLang="en-US" sz="1050" b="1" dirty="0" smtClean="0">
                <a:solidFill>
                  <a:srgbClr val="5F5F5F"/>
                </a:solidFill>
                <a:latin typeface="Arial" panose="020B0604020202020204" pitchFamily="34" charset="0"/>
                <a:ea typeface="微软雅黑" panose="020B0503020204020204" pitchFamily="34" charset="-122"/>
              </a:rPr>
              <a:t>营销研究部</a:t>
            </a:r>
          </a:p>
        </p:txBody>
      </p:sp>
      <p:sp>
        <p:nvSpPr>
          <p:cNvPr id="12" name="矩形 11"/>
          <p:cNvSpPr/>
          <p:nvPr/>
        </p:nvSpPr>
        <p:spPr>
          <a:xfrm>
            <a:off x="-1203" y="238129"/>
            <a:ext cx="180000" cy="504000"/>
          </a:xfrm>
          <a:prstGeom prst="rect">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solidFill>
                <a:prstClr val="white"/>
              </a:solidFill>
            </a:endParaRPr>
          </a:p>
        </p:txBody>
      </p:sp>
    </p:spTree>
    <p:extLst>
      <p:ext uri="{BB962C8B-B14F-4D97-AF65-F5344CB8AC3E}">
        <p14:creationId xmlns:p14="http://schemas.microsoft.com/office/powerpoint/2010/main" val="3220822104"/>
      </p:ext>
    </p:extLst>
  </p:cSld>
  <p:clrMap bg1="lt1" tx1="dk1" bg2="lt2" tx2="dk2" accent1="accent1" accent2="accent2" accent3="accent3" accent4="accent4" accent5="accent5" accent6="accent6" hlink="hlink" folHlink="folHlink"/>
  <p:sldLayoutIdLst>
    <p:sldLayoutId id="2147483829" r:id="rId1"/>
    <p:sldLayoutId id="2147483830" r:id="rId2"/>
  </p:sldLayoutIdLst>
  <p:timing>
    <p:tnLst>
      <p:par>
        <p:cTn id="1" dur="indefinite" restart="never" nodeType="tmRoot"/>
      </p:par>
    </p:tnLst>
  </p:timing>
  <p:hf hdr="0" ftr="0" dt="0"/>
  <p:txStyles>
    <p:titleStyle>
      <a:lvl1pPr algn="l" defTabSz="914400" rtl="0" eaLnBrk="1" latinLnBrk="0" hangingPunct="1">
        <a:lnSpc>
          <a:spcPct val="90000"/>
        </a:lnSpc>
        <a:spcBef>
          <a:spcPct val="0"/>
        </a:spcBef>
        <a:buNone/>
        <a:defRPr sz="1800" b="0" i="0" kern="1200" baseline="0">
          <a:solidFill>
            <a:srgbClr val="000000"/>
          </a:solidFill>
          <a:effectLst/>
          <a:latin typeface="Arial Black" panose="020B0A04020102020204" pitchFamily="34" charset="0"/>
          <a:ea typeface="微软雅黑" panose="020B0503020204020204" pitchFamily="34" charset="-122"/>
          <a:cs typeface="+mj-cs"/>
        </a:defRPr>
      </a:lvl1pPr>
    </p:titleStyle>
    <p:bodyStyle>
      <a:lvl1pPr marL="449263" indent="-363538" algn="just" defTabSz="914400" rtl="0" eaLnBrk="1" latinLnBrk="0" hangingPunct="1">
        <a:lnSpc>
          <a:spcPct val="110000"/>
        </a:lnSpc>
        <a:spcBef>
          <a:spcPts val="1800"/>
        </a:spcBef>
        <a:spcAft>
          <a:spcPts val="0"/>
        </a:spcAft>
        <a:buClr>
          <a:schemeClr val="accent1"/>
        </a:buClr>
        <a:buSzPct val="70000"/>
        <a:buFont typeface="Wingdings" panose="05000000000000000000" pitchFamily="2" charset="2"/>
        <a:buChar char=""/>
        <a:defRPr sz="2000" kern="1200" baseline="0">
          <a:solidFill>
            <a:schemeClr val="accent1"/>
          </a:solidFill>
          <a:latin typeface="Arial" panose="020B0604020202020204" pitchFamily="34" charset="0"/>
          <a:ea typeface="微软雅黑" panose="020B0503020204020204" pitchFamily="34" charset="-122"/>
          <a:cs typeface="+mn-cs"/>
        </a:defRPr>
      </a:lvl1pPr>
      <a:lvl2pPr marL="449263" indent="-449263" algn="just" defTabSz="914400" rtl="0" eaLnBrk="1" latinLnBrk="0" hangingPunct="1">
        <a:lnSpc>
          <a:spcPct val="130000"/>
        </a:lnSpc>
        <a:spcBef>
          <a:spcPts val="0"/>
        </a:spcBef>
        <a:spcAft>
          <a:spcPts val="600"/>
        </a:spcAft>
        <a:buClr>
          <a:schemeClr val="accent2">
            <a:lumMod val="60000"/>
            <a:lumOff val="40000"/>
          </a:schemeClr>
        </a:buClr>
        <a:buFont typeface="幼圆" panose="02010509060101010101" pitchFamily="49" charset="-122"/>
        <a:buChar char=" "/>
        <a:defRPr sz="1600" kern="1200" baseline="0">
          <a:solidFill>
            <a:srgbClr val="7D7D7D"/>
          </a:solidFill>
          <a:latin typeface="幼圆" panose="02010509060101010101" pitchFamily="49" charset="-122"/>
          <a:ea typeface="幼圆" panose="02010509060101010101" pitchFamily="49" charset="-122"/>
          <a:cs typeface="+mn-cs"/>
        </a:defRPr>
      </a:lvl2pPr>
      <a:lvl3pPr marL="914400" indent="0" algn="l" defTabSz="914400" rtl="0" eaLnBrk="1" latinLnBrk="0" hangingPunct="1">
        <a:lnSpc>
          <a:spcPct val="90000"/>
        </a:lnSpc>
        <a:spcBef>
          <a:spcPts val="500"/>
        </a:spcBef>
        <a:buFont typeface="Arial" panose="020B0604020202020204" pitchFamily="34" charset="0"/>
        <a:buNone/>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chart" Target="../charts/chart2.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8" Type="http://schemas.openxmlformats.org/officeDocument/2006/relationships/tags" Target="../tags/tag17.xml"/><Relationship Id="rId13" Type="http://schemas.openxmlformats.org/officeDocument/2006/relationships/notesSlide" Target="../notesSlides/notesSlide5.xml"/><Relationship Id="rId3" Type="http://schemas.openxmlformats.org/officeDocument/2006/relationships/tags" Target="../tags/tag12.xml"/><Relationship Id="rId7" Type="http://schemas.openxmlformats.org/officeDocument/2006/relationships/tags" Target="../tags/tag16.xml"/><Relationship Id="rId12" Type="http://schemas.openxmlformats.org/officeDocument/2006/relationships/slideLayout" Target="../slideLayouts/slideLayout1.xml"/><Relationship Id="rId2" Type="http://schemas.openxmlformats.org/officeDocument/2006/relationships/tags" Target="../tags/tag11.xml"/><Relationship Id="rId16" Type="http://schemas.openxmlformats.org/officeDocument/2006/relationships/chart" Target="../charts/chart4.xml"/><Relationship Id="rId1" Type="http://schemas.openxmlformats.org/officeDocument/2006/relationships/vmlDrawing" Target="../drawings/vmlDrawing2.vml"/><Relationship Id="rId6" Type="http://schemas.openxmlformats.org/officeDocument/2006/relationships/tags" Target="../tags/tag15.xml"/><Relationship Id="rId11" Type="http://schemas.openxmlformats.org/officeDocument/2006/relationships/tags" Target="../tags/tag20.xml"/><Relationship Id="rId5" Type="http://schemas.openxmlformats.org/officeDocument/2006/relationships/tags" Target="../tags/tag14.xml"/><Relationship Id="rId15" Type="http://schemas.openxmlformats.org/officeDocument/2006/relationships/image" Target="../media/image4.emf"/><Relationship Id="rId10" Type="http://schemas.openxmlformats.org/officeDocument/2006/relationships/tags" Target="../tags/tag19.xml"/><Relationship Id="rId4" Type="http://schemas.openxmlformats.org/officeDocument/2006/relationships/tags" Target="../tags/tag13.xml"/><Relationship Id="rId9" Type="http://schemas.openxmlformats.org/officeDocument/2006/relationships/tags" Target="../tags/tag18.xml"/><Relationship Id="rId14" Type="http://schemas.openxmlformats.org/officeDocument/2006/relationships/oleObject" Target="../embeddings/oleObject2.bin"/></Relationships>
</file>

<file path=ppt/slides/_rels/slide12.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8" Type="http://schemas.openxmlformats.org/officeDocument/2006/relationships/tags" Target="../tags/tag27.xml"/><Relationship Id="rId13" Type="http://schemas.openxmlformats.org/officeDocument/2006/relationships/notesSlide" Target="../notesSlides/notesSlide7.xml"/><Relationship Id="rId3" Type="http://schemas.openxmlformats.org/officeDocument/2006/relationships/tags" Target="../tags/tag22.xml"/><Relationship Id="rId7" Type="http://schemas.openxmlformats.org/officeDocument/2006/relationships/tags" Target="../tags/tag26.xml"/><Relationship Id="rId12" Type="http://schemas.openxmlformats.org/officeDocument/2006/relationships/slideLayout" Target="../slideLayouts/slideLayout1.xml"/><Relationship Id="rId2" Type="http://schemas.openxmlformats.org/officeDocument/2006/relationships/tags" Target="../tags/tag21.xml"/><Relationship Id="rId16" Type="http://schemas.openxmlformats.org/officeDocument/2006/relationships/chart" Target="../charts/chart6.xml"/><Relationship Id="rId1" Type="http://schemas.openxmlformats.org/officeDocument/2006/relationships/vmlDrawing" Target="../drawings/vmlDrawing3.vml"/><Relationship Id="rId6" Type="http://schemas.openxmlformats.org/officeDocument/2006/relationships/tags" Target="../tags/tag25.xml"/><Relationship Id="rId11" Type="http://schemas.openxmlformats.org/officeDocument/2006/relationships/tags" Target="../tags/tag30.xml"/><Relationship Id="rId5" Type="http://schemas.openxmlformats.org/officeDocument/2006/relationships/tags" Target="../tags/tag24.xml"/><Relationship Id="rId15" Type="http://schemas.openxmlformats.org/officeDocument/2006/relationships/image" Target="../media/image4.emf"/><Relationship Id="rId10" Type="http://schemas.openxmlformats.org/officeDocument/2006/relationships/tags" Target="../tags/tag29.xml"/><Relationship Id="rId4" Type="http://schemas.openxmlformats.org/officeDocument/2006/relationships/tags" Target="../tags/tag23.xml"/><Relationship Id="rId9" Type="http://schemas.openxmlformats.org/officeDocument/2006/relationships/tags" Target="../tags/tag28.xml"/><Relationship Id="rId14" Type="http://schemas.openxmlformats.org/officeDocument/2006/relationships/oleObject" Target="../embeddings/oleObject3.bin"/></Relationships>
</file>

<file path=ppt/slides/_rels/slide15.xml.rels><?xml version="1.0" encoding="UTF-8" standalone="yes"?>
<Relationships xmlns="http://schemas.openxmlformats.org/package/2006/relationships"><Relationship Id="rId8" Type="http://schemas.openxmlformats.org/officeDocument/2006/relationships/tags" Target="../tags/tag37.xml"/><Relationship Id="rId13" Type="http://schemas.openxmlformats.org/officeDocument/2006/relationships/oleObject" Target="../embeddings/oleObject4.bin"/><Relationship Id="rId3" Type="http://schemas.openxmlformats.org/officeDocument/2006/relationships/tags" Target="../tags/tag32.xml"/><Relationship Id="rId7" Type="http://schemas.openxmlformats.org/officeDocument/2006/relationships/tags" Target="../tags/tag36.xml"/><Relationship Id="rId12" Type="http://schemas.openxmlformats.org/officeDocument/2006/relationships/slideLayout" Target="../slideLayouts/slideLayout1.xml"/><Relationship Id="rId2" Type="http://schemas.openxmlformats.org/officeDocument/2006/relationships/tags" Target="../tags/tag31.xml"/><Relationship Id="rId1" Type="http://schemas.openxmlformats.org/officeDocument/2006/relationships/vmlDrawing" Target="../drawings/vmlDrawing4.vml"/><Relationship Id="rId6" Type="http://schemas.openxmlformats.org/officeDocument/2006/relationships/tags" Target="../tags/tag35.xml"/><Relationship Id="rId11" Type="http://schemas.openxmlformats.org/officeDocument/2006/relationships/tags" Target="../tags/tag40.xml"/><Relationship Id="rId5" Type="http://schemas.openxmlformats.org/officeDocument/2006/relationships/tags" Target="../tags/tag34.xml"/><Relationship Id="rId15" Type="http://schemas.openxmlformats.org/officeDocument/2006/relationships/chart" Target="../charts/chart7.xml"/><Relationship Id="rId10" Type="http://schemas.openxmlformats.org/officeDocument/2006/relationships/tags" Target="../tags/tag39.xml"/><Relationship Id="rId4" Type="http://schemas.openxmlformats.org/officeDocument/2006/relationships/tags" Target="../tags/tag33.xml"/><Relationship Id="rId9" Type="http://schemas.openxmlformats.org/officeDocument/2006/relationships/tags" Target="../tags/tag38.xml"/><Relationship Id="rId14" Type="http://schemas.openxmlformats.org/officeDocument/2006/relationships/image" Target="../media/image4.emf"/></Relationships>
</file>

<file path=ppt/slides/_rels/slide1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8.xml"/><Relationship Id="rId1" Type="http://schemas.openxmlformats.org/officeDocument/2006/relationships/slideLayout" Target="../slideLayouts/slideLayout1.xml"/><Relationship Id="rId6" Type="http://schemas.openxmlformats.org/officeDocument/2006/relationships/chart" Target="../charts/chart9.xml"/><Relationship Id="rId5" Type="http://schemas.openxmlformats.org/officeDocument/2006/relationships/chart" Target="../charts/chart8.xml"/><Relationship Id="rId4" Type="http://schemas.openxmlformats.org/officeDocument/2006/relationships/image" Target="../media/image6.jpeg"/></Relationships>
</file>

<file path=ppt/slides/_rels/slide17.xml.rels><?xml version="1.0" encoding="UTF-8" standalone="yes"?>
<Relationships xmlns="http://schemas.openxmlformats.org/package/2006/relationships"><Relationship Id="rId3" Type="http://schemas.openxmlformats.org/officeDocument/2006/relationships/chart" Target="../charts/chart10.xml"/><Relationship Id="rId2" Type="http://schemas.openxmlformats.org/officeDocument/2006/relationships/image" Target="../media/image7.png"/><Relationship Id="rId1" Type="http://schemas.openxmlformats.org/officeDocument/2006/relationships/slideLayout" Target="../slideLayouts/slideLayout1.xml"/><Relationship Id="rId5" Type="http://schemas.openxmlformats.org/officeDocument/2006/relationships/chart" Target="../charts/chart11.xml"/><Relationship Id="rId4" Type="http://schemas.openxmlformats.org/officeDocument/2006/relationships/image" Target="../media/image8.jpeg"/></Relationships>
</file>

<file path=ppt/slides/_rels/slide18.xml.rels><?xml version="1.0" encoding="UTF-8" standalone="yes"?>
<Relationships xmlns="http://schemas.openxmlformats.org/package/2006/relationships"><Relationship Id="rId8" Type="http://schemas.openxmlformats.org/officeDocument/2006/relationships/tags" Target="../tags/tag47.xml"/><Relationship Id="rId13" Type="http://schemas.openxmlformats.org/officeDocument/2006/relationships/oleObject" Target="../embeddings/oleObject5.bin"/><Relationship Id="rId3" Type="http://schemas.openxmlformats.org/officeDocument/2006/relationships/tags" Target="../tags/tag42.xml"/><Relationship Id="rId7" Type="http://schemas.openxmlformats.org/officeDocument/2006/relationships/tags" Target="../tags/tag46.xml"/><Relationship Id="rId12" Type="http://schemas.openxmlformats.org/officeDocument/2006/relationships/slideLayout" Target="../slideLayouts/slideLayout1.xml"/><Relationship Id="rId2" Type="http://schemas.openxmlformats.org/officeDocument/2006/relationships/tags" Target="../tags/tag41.xml"/><Relationship Id="rId1" Type="http://schemas.openxmlformats.org/officeDocument/2006/relationships/vmlDrawing" Target="../drawings/vmlDrawing5.vml"/><Relationship Id="rId6" Type="http://schemas.openxmlformats.org/officeDocument/2006/relationships/tags" Target="../tags/tag45.xml"/><Relationship Id="rId11" Type="http://schemas.openxmlformats.org/officeDocument/2006/relationships/tags" Target="../tags/tag50.xml"/><Relationship Id="rId5" Type="http://schemas.openxmlformats.org/officeDocument/2006/relationships/tags" Target="../tags/tag44.xml"/><Relationship Id="rId15" Type="http://schemas.openxmlformats.org/officeDocument/2006/relationships/chart" Target="../charts/chart12.xml"/><Relationship Id="rId10" Type="http://schemas.openxmlformats.org/officeDocument/2006/relationships/tags" Target="../tags/tag49.xml"/><Relationship Id="rId4" Type="http://schemas.openxmlformats.org/officeDocument/2006/relationships/tags" Target="../tags/tag43.xml"/><Relationship Id="rId9" Type="http://schemas.openxmlformats.org/officeDocument/2006/relationships/tags" Target="../tags/tag48.xml"/><Relationship Id="rId14" Type="http://schemas.openxmlformats.org/officeDocument/2006/relationships/image" Target="../media/image4.emf"/></Relationships>
</file>

<file path=ppt/slides/_rels/slide19.xml.rels><?xml version="1.0" encoding="UTF-8" standalone="yes"?>
<Relationships xmlns="http://schemas.openxmlformats.org/package/2006/relationships"><Relationship Id="rId8" Type="http://schemas.openxmlformats.org/officeDocument/2006/relationships/tags" Target="../tags/tag57.xml"/><Relationship Id="rId13" Type="http://schemas.openxmlformats.org/officeDocument/2006/relationships/notesSlide" Target="../notesSlides/notesSlide9.xml"/><Relationship Id="rId3" Type="http://schemas.openxmlformats.org/officeDocument/2006/relationships/tags" Target="../tags/tag52.xml"/><Relationship Id="rId7" Type="http://schemas.openxmlformats.org/officeDocument/2006/relationships/tags" Target="../tags/tag56.xml"/><Relationship Id="rId12" Type="http://schemas.openxmlformats.org/officeDocument/2006/relationships/slideLayout" Target="../slideLayouts/slideLayout1.xml"/><Relationship Id="rId2" Type="http://schemas.openxmlformats.org/officeDocument/2006/relationships/tags" Target="../tags/tag51.xml"/><Relationship Id="rId16" Type="http://schemas.openxmlformats.org/officeDocument/2006/relationships/chart" Target="../charts/chart13.xml"/><Relationship Id="rId1" Type="http://schemas.openxmlformats.org/officeDocument/2006/relationships/vmlDrawing" Target="../drawings/vmlDrawing6.vml"/><Relationship Id="rId6" Type="http://schemas.openxmlformats.org/officeDocument/2006/relationships/tags" Target="../tags/tag55.xml"/><Relationship Id="rId11" Type="http://schemas.openxmlformats.org/officeDocument/2006/relationships/tags" Target="../tags/tag60.xml"/><Relationship Id="rId5" Type="http://schemas.openxmlformats.org/officeDocument/2006/relationships/tags" Target="../tags/tag54.xml"/><Relationship Id="rId15" Type="http://schemas.openxmlformats.org/officeDocument/2006/relationships/image" Target="../media/image4.emf"/><Relationship Id="rId10" Type="http://schemas.openxmlformats.org/officeDocument/2006/relationships/tags" Target="../tags/tag59.xml"/><Relationship Id="rId4" Type="http://schemas.openxmlformats.org/officeDocument/2006/relationships/tags" Target="../tags/tag53.xml"/><Relationship Id="rId9" Type="http://schemas.openxmlformats.org/officeDocument/2006/relationships/tags" Target="../tags/tag58.xml"/><Relationship Id="rId14" Type="http://schemas.openxmlformats.org/officeDocument/2006/relationships/oleObject" Target="../embeddings/oleObject6.bin"/></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chart" Target="../charts/chart14.xml"/><Relationship Id="rId1" Type="http://schemas.openxmlformats.org/officeDocument/2006/relationships/slideLayout" Target="../slideLayouts/slideLayout1.xml"/><Relationship Id="rId5" Type="http://schemas.openxmlformats.org/officeDocument/2006/relationships/chart" Target="../charts/chart15.xml"/><Relationship Id="rId4" Type="http://schemas.openxmlformats.org/officeDocument/2006/relationships/image" Target="../media/image10.jpeg"/></Relationships>
</file>

<file path=ppt/slides/_rels/slide21.xml.rels><?xml version="1.0" encoding="UTF-8" standalone="yes"?>
<Relationships xmlns="http://schemas.openxmlformats.org/package/2006/relationships"><Relationship Id="rId3" Type="http://schemas.openxmlformats.org/officeDocument/2006/relationships/chart" Target="../charts/chart16.xml"/><Relationship Id="rId2" Type="http://schemas.openxmlformats.org/officeDocument/2006/relationships/image" Target="../media/image11.jpeg"/><Relationship Id="rId1" Type="http://schemas.openxmlformats.org/officeDocument/2006/relationships/slideLayout" Target="../slideLayouts/slideLayout1.xml"/><Relationship Id="rId5" Type="http://schemas.openxmlformats.org/officeDocument/2006/relationships/image" Target="../media/image12.jpeg"/><Relationship Id="rId4" Type="http://schemas.openxmlformats.org/officeDocument/2006/relationships/chart" Target="../charts/chart17.xml"/></Relationships>
</file>

<file path=ppt/slides/_rels/slide22.xml.rels><?xml version="1.0" encoding="UTF-8" standalone="yes"?>
<Relationships xmlns="http://schemas.openxmlformats.org/package/2006/relationships"><Relationship Id="rId8" Type="http://schemas.openxmlformats.org/officeDocument/2006/relationships/tags" Target="../tags/tag67.xml"/><Relationship Id="rId13" Type="http://schemas.openxmlformats.org/officeDocument/2006/relationships/oleObject" Target="../embeddings/oleObject7.bin"/><Relationship Id="rId3" Type="http://schemas.openxmlformats.org/officeDocument/2006/relationships/tags" Target="../tags/tag62.xml"/><Relationship Id="rId7" Type="http://schemas.openxmlformats.org/officeDocument/2006/relationships/tags" Target="../tags/tag66.xml"/><Relationship Id="rId12" Type="http://schemas.openxmlformats.org/officeDocument/2006/relationships/slideLayout" Target="../slideLayouts/slideLayout1.xml"/><Relationship Id="rId2" Type="http://schemas.openxmlformats.org/officeDocument/2006/relationships/tags" Target="../tags/tag61.xml"/><Relationship Id="rId1" Type="http://schemas.openxmlformats.org/officeDocument/2006/relationships/vmlDrawing" Target="../drawings/vmlDrawing7.vml"/><Relationship Id="rId6" Type="http://schemas.openxmlformats.org/officeDocument/2006/relationships/tags" Target="../tags/tag65.xml"/><Relationship Id="rId11" Type="http://schemas.openxmlformats.org/officeDocument/2006/relationships/tags" Target="../tags/tag70.xml"/><Relationship Id="rId5" Type="http://schemas.openxmlformats.org/officeDocument/2006/relationships/tags" Target="../tags/tag64.xml"/><Relationship Id="rId15" Type="http://schemas.openxmlformats.org/officeDocument/2006/relationships/chart" Target="../charts/chart18.xml"/><Relationship Id="rId10" Type="http://schemas.openxmlformats.org/officeDocument/2006/relationships/tags" Target="../tags/tag69.xml"/><Relationship Id="rId4" Type="http://schemas.openxmlformats.org/officeDocument/2006/relationships/tags" Target="../tags/tag63.xml"/><Relationship Id="rId9" Type="http://schemas.openxmlformats.org/officeDocument/2006/relationships/tags" Target="../tags/tag68.xml"/><Relationship Id="rId14" Type="http://schemas.openxmlformats.org/officeDocument/2006/relationships/image" Target="../media/image4.emf"/></Relationships>
</file>

<file path=ppt/slides/_rels/slide23.xml.rels><?xml version="1.0" encoding="UTF-8" standalone="yes"?>
<Relationships xmlns="http://schemas.openxmlformats.org/package/2006/relationships"><Relationship Id="rId8" Type="http://schemas.openxmlformats.org/officeDocument/2006/relationships/tags" Target="../tags/tag77.xml"/><Relationship Id="rId13" Type="http://schemas.openxmlformats.org/officeDocument/2006/relationships/notesSlide" Target="../notesSlides/notesSlide10.xml"/><Relationship Id="rId3" Type="http://schemas.openxmlformats.org/officeDocument/2006/relationships/tags" Target="../tags/tag72.xml"/><Relationship Id="rId7" Type="http://schemas.openxmlformats.org/officeDocument/2006/relationships/tags" Target="../tags/tag76.xml"/><Relationship Id="rId12" Type="http://schemas.openxmlformats.org/officeDocument/2006/relationships/slideLayout" Target="../slideLayouts/slideLayout1.xml"/><Relationship Id="rId2" Type="http://schemas.openxmlformats.org/officeDocument/2006/relationships/tags" Target="../tags/tag71.xml"/><Relationship Id="rId16" Type="http://schemas.openxmlformats.org/officeDocument/2006/relationships/chart" Target="../charts/chart19.xml"/><Relationship Id="rId1" Type="http://schemas.openxmlformats.org/officeDocument/2006/relationships/vmlDrawing" Target="../drawings/vmlDrawing8.vml"/><Relationship Id="rId6" Type="http://schemas.openxmlformats.org/officeDocument/2006/relationships/tags" Target="../tags/tag75.xml"/><Relationship Id="rId11" Type="http://schemas.openxmlformats.org/officeDocument/2006/relationships/tags" Target="../tags/tag80.xml"/><Relationship Id="rId5" Type="http://schemas.openxmlformats.org/officeDocument/2006/relationships/tags" Target="../tags/tag74.xml"/><Relationship Id="rId15" Type="http://schemas.openxmlformats.org/officeDocument/2006/relationships/image" Target="../media/image4.emf"/><Relationship Id="rId10" Type="http://schemas.openxmlformats.org/officeDocument/2006/relationships/tags" Target="../tags/tag79.xml"/><Relationship Id="rId4" Type="http://schemas.openxmlformats.org/officeDocument/2006/relationships/tags" Target="../tags/tag73.xml"/><Relationship Id="rId9" Type="http://schemas.openxmlformats.org/officeDocument/2006/relationships/tags" Target="../tags/tag78.xml"/><Relationship Id="rId14" Type="http://schemas.openxmlformats.org/officeDocument/2006/relationships/oleObject" Target="../embeddings/oleObject8.bin"/></Relationships>
</file>

<file path=ppt/slides/_rels/slide24.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chart" Target="../charts/chart20.xml"/><Relationship Id="rId1" Type="http://schemas.openxmlformats.org/officeDocument/2006/relationships/slideLayout" Target="../slideLayouts/slideLayout1.xml"/><Relationship Id="rId5" Type="http://schemas.openxmlformats.org/officeDocument/2006/relationships/image" Target="../media/image14.png"/><Relationship Id="rId4" Type="http://schemas.openxmlformats.org/officeDocument/2006/relationships/chart" Target="../charts/chart21.xml"/></Relationships>
</file>

<file path=ppt/slides/_rels/slide25.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chart" Target="../charts/chart22.xml"/><Relationship Id="rId1" Type="http://schemas.openxmlformats.org/officeDocument/2006/relationships/slideLayout" Target="../slideLayouts/slideLayout1.xml"/><Relationship Id="rId5" Type="http://schemas.openxmlformats.org/officeDocument/2006/relationships/chart" Target="../charts/chart23.xml"/><Relationship Id="rId4" Type="http://schemas.openxmlformats.org/officeDocument/2006/relationships/image" Target="../media/image16.jpeg"/></Relationships>
</file>

<file path=ppt/slides/_rels/slide26.xml.rels><?xml version="1.0" encoding="UTF-8" standalone="yes"?>
<Relationships xmlns="http://schemas.openxmlformats.org/package/2006/relationships"><Relationship Id="rId8" Type="http://schemas.openxmlformats.org/officeDocument/2006/relationships/tags" Target="../tags/tag87.xml"/><Relationship Id="rId13" Type="http://schemas.openxmlformats.org/officeDocument/2006/relationships/notesSlide" Target="../notesSlides/notesSlide11.xml"/><Relationship Id="rId3" Type="http://schemas.openxmlformats.org/officeDocument/2006/relationships/tags" Target="../tags/tag82.xml"/><Relationship Id="rId7" Type="http://schemas.openxmlformats.org/officeDocument/2006/relationships/tags" Target="../tags/tag86.xml"/><Relationship Id="rId12" Type="http://schemas.openxmlformats.org/officeDocument/2006/relationships/slideLayout" Target="../slideLayouts/slideLayout1.xml"/><Relationship Id="rId2" Type="http://schemas.openxmlformats.org/officeDocument/2006/relationships/tags" Target="../tags/tag81.xml"/><Relationship Id="rId16" Type="http://schemas.openxmlformats.org/officeDocument/2006/relationships/chart" Target="../charts/chart24.xml"/><Relationship Id="rId1" Type="http://schemas.openxmlformats.org/officeDocument/2006/relationships/vmlDrawing" Target="../drawings/vmlDrawing9.vml"/><Relationship Id="rId6" Type="http://schemas.openxmlformats.org/officeDocument/2006/relationships/tags" Target="../tags/tag85.xml"/><Relationship Id="rId11" Type="http://schemas.openxmlformats.org/officeDocument/2006/relationships/tags" Target="../tags/tag90.xml"/><Relationship Id="rId5" Type="http://schemas.openxmlformats.org/officeDocument/2006/relationships/tags" Target="../tags/tag84.xml"/><Relationship Id="rId15" Type="http://schemas.openxmlformats.org/officeDocument/2006/relationships/image" Target="../media/image4.emf"/><Relationship Id="rId10" Type="http://schemas.openxmlformats.org/officeDocument/2006/relationships/tags" Target="../tags/tag89.xml"/><Relationship Id="rId4" Type="http://schemas.openxmlformats.org/officeDocument/2006/relationships/tags" Target="../tags/tag83.xml"/><Relationship Id="rId9" Type="http://schemas.openxmlformats.org/officeDocument/2006/relationships/tags" Target="../tags/tag88.xml"/><Relationship Id="rId14" Type="http://schemas.openxmlformats.org/officeDocument/2006/relationships/oleObject" Target="../embeddings/oleObject9.bin"/></Relationships>
</file>

<file path=ppt/slides/_rels/slide27.xml.rels><?xml version="1.0" encoding="UTF-8" standalone="yes"?>
<Relationships xmlns="http://schemas.openxmlformats.org/package/2006/relationships"><Relationship Id="rId8" Type="http://schemas.openxmlformats.org/officeDocument/2006/relationships/tags" Target="../tags/tag97.xml"/><Relationship Id="rId13" Type="http://schemas.openxmlformats.org/officeDocument/2006/relationships/oleObject" Target="../embeddings/oleObject10.bin"/><Relationship Id="rId3" Type="http://schemas.openxmlformats.org/officeDocument/2006/relationships/tags" Target="../tags/tag92.xml"/><Relationship Id="rId7" Type="http://schemas.openxmlformats.org/officeDocument/2006/relationships/tags" Target="../tags/tag96.xml"/><Relationship Id="rId12" Type="http://schemas.openxmlformats.org/officeDocument/2006/relationships/slideLayout" Target="../slideLayouts/slideLayout1.xml"/><Relationship Id="rId2" Type="http://schemas.openxmlformats.org/officeDocument/2006/relationships/tags" Target="../tags/tag91.xml"/><Relationship Id="rId1" Type="http://schemas.openxmlformats.org/officeDocument/2006/relationships/vmlDrawing" Target="../drawings/vmlDrawing10.vml"/><Relationship Id="rId6" Type="http://schemas.openxmlformats.org/officeDocument/2006/relationships/tags" Target="../tags/tag95.xml"/><Relationship Id="rId11" Type="http://schemas.openxmlformats.org/officeDocument/2006/relationships/tags" Target="../tags/tag100.xml"/><Relationship Id="rId5" Type="http://schemas.openxmlformats.org/officeDocument/2006/relationships/tags" Target="../tags/tag94.xml"/><Relationship Id="rId15" Type="http://schemas.openxmlformats.org/officeDocument/2006/relationships/chart" Target="../charts/chart25.xml"/><Relationship Id="rId10" Type="http://schemas.openxmlformats.org/officeDocument/2006/relationships/tags" Target="../tags/tag99.xml"/><Relationship Id="rId4" Type="http://schemas.openxmlformats.org/officeDocument/2006/relationships/tags" Target="../tags/tag93.xml"/><Relationship Id="rId9" Type="http://schemas.openxmlformats.org/officeDocument/2006/relationships/tags" Target="../tags/tag98.xml"/><Relationship Id="rId14" Type="http://schemas.openxmlformats.org/officeDocument/2006/relationships/image" Target="../media/image4.emf"/></Relationships>
</file>

<file path=ppt/slides/_rels/slide28.xml.rels><?xml version="1.0" encoding="UTF-8" standalone="yes"?>
<Relationships xmlns="http://schemas.openxmlformats.org/package/2006/relationships"><Relationship Id="rId3" Type="http://schemas.openxmlformats.org/officeDocument/2006/relationships/chart" Target="../charts/chart26.xml"/><Relationship Id="rId2" Type="http://schemas.openxmlformats.org/officeDocument/2006/relationships/notesSlide" Target="../notesSlides/notesSlide12.xml"/><Relationship Id="rId1" Type="http://schemas.openxmlformats.org/officeDocument/2006/relationships/slideLayout" Target="../slideLayouts/slideLayout1.xml"/><Relationship Id="rId6" Type="http://schemas.openxmlformats.org/officeDocument/2006/relationships/image" Target="../media/image18.jpeg"/><Relationship Id="rId5" Type="http://schemas.openxmlformats.org/officeDocument/2006/relationships/image" Target="../media/image17.jpeg"/><Relationship Id="rId4" Type="http://schemas.openxmlformats.org/officeDocument/2006/relationships/chart" Target="../charts/chart27.xml"/></Relationships>
</file>

<file path=ppt/slides/_rels/slide29.xml.rels><?xml version="1.0" encoding="UTF-8" standalone="yes"?>
<Relationships xmlns="http://schemas.openxmlformats.org/package/2006/relationships"><Relationship Id="rId3" Type="http://schemas.openxmlformats.org/officeDocument/2006/relationships/chart" Target="../charts/chart28.xml"/><Relationship Id="rId2" Type="http://schemas.openxmlformats.org/officeDocument/2006/relationships/notesSlide" Target="../notesSlides/notesSlide13.xml"/><Relationship Id="rId1" Type="http://schemas.openxmlformats.org/officeDocument/2006/relationships/slideLayout" Target="../slideLayouts/slideLayout1.xml"/><Relationship Id="rId6" Type="http://schemas.openxmlformats.org/officeDocument/2006/relationships/image" Target="../media/image20.jpeg"/><Relationship Id="rId5" Type="http://schemas.openxmlformats.org/officeDocument/2006/relationships/image" Target="../media/image19.jpeg"/><Relationship Id="rId4" Type="http://schemas.openxmlformats.org/officeDocument/2006/relationships/chart" Target="../charts/chart2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8" Type="http://schemas.openxmlformats.org/officeDocument/2006/relationships/tags" Target="../tags/tag107.xml"/><Relationship Id="rId13" Type="http://schemas.openxmlformats.org/officeDocument/2006/relationships/oleObject" Target="../embeddings/oleObject11.bin"/><Relationship Id="rId3" Type="http://schemas.openxmlformats.org/officeDocument/2006/relationships/tags" Target="../tags/tag102.xml"/><Relationship Id="rId7" Type="http://schemas.openxmlformats.org/officeDocument/2006/relationships/tags" Target="../tags/tag106.xml"/><Relationship Id="rId12" Type="http://schemas.openxmlformats.org/officeDocument/2006/relationships/slideLayout" Target="../slideLayouts/slideLayout1.xml"/><Relationship Id="rId2" Type="http://schemas.openxmlformats.org/officeDocument/2006/relationships/tags" Target="../tags/tag101.xml"/><Relationship Id="rId1" Type="http://schemas.openxmlformats.org/officeDocument/2006/relationships/vmlDrawing" Target="../drawings/vmlDrawing11.vml"/><Relationship Id="rId6" Type="http://schemas.openxmlformats.org/officeDocument/2006/relationships/tags" Target="../tags/tag105.xml"/><Relationship Id="rId11" Type="http://schemas.openxmlformats.org/officeDocument/2006/relationships/tags" Target="../tags/tag110.xml"/><Relationship Id="rId5" Type="http://schemas.openxmlformats.org/officeDocument/2006/relationships/tags" Target="../tags/tag104.xml"/><Relationship Id="rId15" Type="http://schemas.openxmlformats.org/officeDocument/2006/relationships/chart" Target="../charts/chart30.xml"/><Relationship Id="rId10" Type="http://schemas.openxmlformats.org/officeDocument/2006/relationships/tags" Target="../tags/tag109.xml"/><Relationship Id="rId4" Type="http://schemas.openxmlformats.org/officeDocument/2006/relationships/tags" Target="../tags/tag103.xml"/><Relationship Id="rId9" Type="http://schemas.openxmlformats.org/officeDocument/2006/relationships/tags" Target="../tags/tag108.xml"/><Relationship Id="rId14" Type="http://schemas.openxmlformats.org/officeDocument/2006/relationships/image" Target="../media/image4.emf"/></Relationships>
</file>

<file path=ppt/slides/_rels/slide31.xml.rels><?xml version="1.0" encoding="UTF-8" standalone="yes"?>
<Relationships xmlns="http://schemas.openxmlformats.org/package/2006/relationships"><Relationship Id="rId8" Type="http://schemas.openxmlformats.org/officeDocument/2006/relationships/tags" Target="../tags/tag117.xml"/><Relationship Id="rId13" Type="http://schemas.openxmlformats.org/officeDocument/2006/relationships/notesSlide" Target="../notesSlides/notesSlide14.xml"/><Relationship Id="rId3" Type="http://schemas.openxmlformats.org/officeDocument/2006/relationships/tags" Target="../tags/tag112.xml"/><Relationship Id="rId7" Type="http://schemas.openxmlformats.org/officeDocument/2006/relationships/tags" Target="../tags/tag116.xml"/><Relationship Id="rId12" Type="http://schemas.openxmlformats.org/officeDocument/2006/relationships/slideLayout" Target="../slideLayouts/slideLayout1.xml"/><Relationship Id="rId2" Type="http://schemas.openxmlformats.org/officeDocument/2006/relationships/tags" Target="../tags/tag111.xml"/><Relationship Id="rId16" Type="http://schemas.openxmlformats.org/officeDocument/2006/relationships/chart" Target="../charts/chart31.xml"/><Relationship Id="rId1" Type="http://schemas.openxmlformats.org/officeDocument/2006/relationships/vmlDrawing" Target="../drawings/vmlDrawing12.vml"/><Relationship Id="rId6" Type="http://schemas.openxmlformats.org/officeDocument/2006/relationships/tags" Target="../tags/tag115.xml"/><Relationship Id="rId11" Type="http://schemas.openxmlformats.org/officeDocument/2006/relationships/tags" Target="../tags/tag120.xml"/><Relationship Id="rId5" Type="http://schemas.openxmlformats.org/officeDocument/2006/relationships/tags" Target="../tags/tag114.xml"/><Relationship Id="rId15" Type="http://schemas.openxmlformats.org/officeDocument/2006/relationships/image" Target="../media/image4.emf"/><Relationship Id="rId10" Type="http://schemas.openxmlformats.org/officeDocument/2006/relationships/tags" Target="../tags/tag119.xml"/><Relationship Id="rId4" Type="http://schemas.openxmlformats.org/officeDocument/2006/relationships/tags" Target="../tags/tag113.xml"/><Relationship Id="rId9" Type="http://schemas.openxmlformats.org/officeDocument/2006/relationships/tags" Target="../tags/tag118.xml"/><Relationship Id="rId14" Type="http://schemas.openxmlformats.org/officeDocument/2006/relationships/oleObject" Target="../embeddings/oleObject12.bin"/></Relationships>
</file>

<file path=ppt/slides/_rels/slide32.xml.rels><?xml version="1.0" encoding="UTF-8" standalone="yes"?>
<Relationships xmlns="http://schemas.openxmlformats.org/package/2006/relationships"><Relationship Id="rId8" Type="http://schemas.openxmlformats.org/officeDocument/2006/relationships/tags" Target="../tags/tag127.xml"/><Relationship Id="rId13" Type="http://schemas.openxmlformats.org/officeDocument/2006/relationships/oleObject" Target="../embeddings/oleObject13.bin"/><Relationship Id="rId3" Type="http://schemas.openxmlformats.org/officeDocument/2006/relationships/tags" Target="../tags/tag122.xml"/><Relationship Id="rId7" Type="http://schemas.openxmlformats.org/officeDocument/2006/relationships/tags" Target="../tags/tag126.xml"/><Relationship Id="rId12" Type="http://schemas.openxmlformats.org/officeDocument/2006/relationships/slideLayout" Target="../slideLayouts/slideLayout1.xml"/><Relationship Id="rId2" Type="http://schemas.openxmlformats.org/officeDocument/2006/relationships/tags" Target="../tags/tag121.xml"/><Relationship Id="rId1" Type="http://schemas.openxmlformats.org/officeDocument/2006/relationships/vmlDrawing" Target="../drawings/vmlDrawing13.vml"/><Relationship Id="rId6" Type="http://schemas.openxmlformats.org/officeDocument/2006/relationships/tags" Target="../tags/tag125.xml"/><Relationship Id="rId11" Type="http://schemas.openxmlformats.org/officeDocument/2006/relationships/tags" Target="../tags/tag130.xml"/><Relationship Id="rId5" Type="http://schemas.openxmlformats.org/officeDocument/2006/relationships/tags" Target="../tags/tag124.xml"/><Relationship Id="rId15" Type="http://schemas.openxmlformats.org/officeDocument/2006/relationships/chart" Target="../charts/chart32.xml"/><Relationship Id="rId10" Type="http://schemas.openxmlformats.org/officeDocument/2006/relationships/tags" Target="../tags/tag129.xml"/><Relationship Id="rId4" Type="http://schemas.openxmlformats.org/officeDocument/2006/relationships/tags" Target="../tags/tag123.xml"/><Relationship Id="rId9" Type="http://schemas.openxmlformats.org/officeDocument/2006/relationships/tags" Target="../tags/tag128.xml"/><Relationship Id="rId14" Type="http://schemas.openxmlformats.org/officeDocument/2006/relationships/image" Target="../media/image4.emf"/></Relationships>
</file>

<file path=ppt/slides/_rels/slide33.xml.rels><?xml version="1.0" encoding="UTF-8" standalone="yes"?>
<Relationships xmlns="http://schemas.openxmlformats.org/package/2006/relationships"><Relationship Id="rId8" Type="http://schemas.openxmlformats.org/officeDocument/2006/relationships/tags" Target="../tags/tag137.xml"/><Relationship Id="rId13" Type="http://schemas.openxmlformats.org/officeDocument/2006/relationships/oleObject" Target="../embeddings/oleObject14.bin"/><Relationship Id="rId3" Type="http://schemas.openxmlformats.org/officeDocument/2006/relationships/tags" Target="../tags/tag132.xml"/><Relationship Id="rId7" Type="http://schemas.openxmlformats.org/officeDocument/2006/relationships/tags" Target="../tags/tag136.xml"/><Relationship Id="rId12" Type="http://schemas.openxmlformats.org/officeDocument/2006/relationships/slideLayout" Target="../slideLayouts/slideLayout8.xml"/><Relationship Id="rId2" Type="http://schemas.openxmlformats.org/officeDocument/2006/relationships/tags" Target="../tags/tag131.xml"/><Relationship Id="rId1" Type="http://schemas.openxmlformats.org/officeDocument/2006/relationships/vmlDrawing" Target="../drawings/vmlDrawing14.vml"/><Relationship Id="rId6" Type="http://schemas.openxmlformats.org/officeDocument/2006/relationships/tags" Target="../tags/tag135.xml"/><Relationship Id="rId11" Type="http://schemas.openxmlformats.org/officeDocument/2006/relationships/tags" Target="../tags/tag140.xml"/><Relationship Id="rId5" Type="http://schemas.openxmlformats.org/officeDocument/2006/relationships/tags" Target="../tags/tag134.xml"/><Relationship Id="rId15" Type="http://schemas.openxmlformats.org/officeDocument/2006/relationships/chart" Target="../charts/chart33.xml"/><Relationship Id="rId10" Type="http://schemas.openxmlformats.org/officeDocument/2006/relationships/tags" Target="../tags/tag139.xml"/><Relationship Id="rId4" Type="http://schemas.openxmlformats.org/officeDocument/2006/relationships/tags" Target="../tags/tag133.xml"/><Relationship Id="rId9" Type="http://schemas.openxmlformats.org/officeDocument/2006/relationships/tags" Target="../tags/tag138.xml"/><Relationship Id="rId14" Type="http://schemas.openxmlformats.org/officeDocument/2006/relationships/image" Target="../media/image4.emf"/></Relationships>
</file>

<file path=ppt/slides/_rels/slide34.xml.rels><?xml version="1.0" encoding="UTF-8" standalone="yes"?>
<Relationships xmlns="http://schemas.openxmlformats.org/package/2006/relationships"><Relationship Id="rId8" Type="http://schemas.openxmlformats.org/officeDocument/2006/relationships/tags" Target="../tags/tag147.xml"/><Relationship Id="rId13" Type="http://schemas.openxmlformats.org/officeDocument/2006/relationships/oleObject" Target="../embeddings/oleObject15.bin"/><Relationship Id="rId3" Type="http://schemas.openxmlformats.org/officeDocument/2006/relationships/tags" Target="../tags/tag142.xml"/><Relationship Id="rId7" Type="http://schemas.openxmlformats.org/officeDocument/2006/relationships/tags" Target="../tags/tag146.xml"/><Relationship Id="rId12" Type="http://schemas.openxmlformats.org/officeDocument/2006/relationships/slideLayout" Target="../slideLayouts/slideLayout1.xml"/><Relationship Id="rId2" Type="http://schemas.openxmlformats.org/officeDocument/2006/relationships/tags" Target="../tags/tag141.xml"/><Relationship Id="rId1" Type="http://schemas.openxmlformats.org/officeDocument/2006/relationships/vmlDrawing" Target="../drawings/vmlDrawing15.vml"/><Relationship Id="rId6" Type="http://schemas.openxmlformats.org/officeDocument/2006/relationships/tags" Target="../tags/tag145.xml"/><Relationship Id="rId11" Type="http://schemas.openxmlformats.org/officeDocument/2006/relationships/tags" Target="../tags/tag150.xml"/><Relationship Id="rId5" Type="http://schemas.openxmlformats.org/officeDocument/2006/relationships/tags" Target="../tags/tag144.xml"/><Relationship Id="rId15" Type="http://schemas.openxmlformats.org/officeDocument/2006/relationships/chart" Target="../charts/chart34.xml"/><Relationship Id="rId10" Type="http://schemas.openxmlformats.org/officeDocument/2006/relationships/tags" Target="../tags/tag149.xml"/><Relationship Id="rId4" Type="http://schemas.openxmlformats.org/officeDocument/2006/relationships/tags" Target="../tags/tag143.xml"/><Relationship Id="rId9" Type="http://schemas.openxmlformats.org/officeDocument/2006/relationships/tags" Target="../tags/tag148.xml"/><Relationship Id="rId14" Type="http://schemas.openxmlformats.org/officeDocument/2006/relationships/image" Target="../media/image4.emf"/></Relationships>
</file>

<file path=ppt/slides/_rels/slide35.xml.rels><?xml version="1.0" encoding="UTF-8" standalone="yes"?>
<Relationships xmlns="http://schemas.openxmlformats.org/package/2006/relationships"><Relationship Id="rId8" Type="http://schemas.openxmlformats.org/officeDocument/2006/relationships/tags" Target="../tags/tag157.xml"/><Relationship Id="rId13" Type="http://schemas.openxmlformats.org/officeDocument/2006/relationships/notesSlide" Target="../notesSlides/notesSlide15.xml"/><Relationship Id="rId3" Type="http://schemas.openxmlformats.org/officeDocument/2006/relationships/tags" Target="../tags/tag152.xml"/><Relationship Id="rId7" Type="http://schemas.openxmlformats.org/officeDocument/2006/relationships/tags" Target="../tags/tag156.xml"/><Relationship Id="rId12" Type="http://schemas.openxmlformats.org/officeDocument/2006/relationships/slideLayout" Target="../slideLayouts/slideLayout1.xml"/><Relationship Id="rId2" Type="http://schemas.openxmlformats.org/officeDocument/2006/relationships/tags" Target="../tags/tag151.xml"/><Relationship Id="rId16" Type="http://schemas.openxmlformats.org/officeDocument/2006/relationships/chart" Target="../charts/chart35.xml"/><Relationship Id="rId1" Type="http://schemas.openxmlformats.org/officeDocument/2006/relationships/vmlDrawing" Target="../drawings/vmlDrawing16.vml"/><Relationship Id="rId6" Type="http://schemas.openxmlformats.org/officeDocument/2006/relationships/tags" Target="../tags/tag155.xml"/><Relationship Id="rId11" Type="http://schemas.openxmlformats.org/officeDocument/2006/relationships/tags" Target="../tags/tag160.xml"/><Relationship Id="rId5" Type="http://schemas.openxmlformats.org/officeDocument/2006/relationships/tags" Target="../tags/tag154.xml"/><Relationship Id="rId15" Type="http://schemas.openxmlformats.org/officeDocument/2006/relationships/image" Target="../media/image4.emf"/><Relationship Id="rId10" Type="http://schemas.openxmlformats.org/officeDocument/2006/relationships/tags" Target="../tags/tag159.xml"/><Relationship Id="rId4" Type="http://schemas.openxmlformats.org/officeDocument/2006/relationships/tags" Target="../tags/tag153.xml"/><Relationship Id="rId9" Type="http://schemas.openxmlformats.org/officeDocument/2006/relationships/tags" Target="../tags/tag158.xml"/><Relationship Id="rId14" Type="http://schemas.openxmlformats.org/officeDocument/2006/relationships/oleObject" Target="../embeddings/oleObject16.bin"/></Relationships>
</file>

<file path=ppt/slides/_rels/slide36.xml.rels><?xml version="1.0" encoding="UTF-8" standalone="yes"?>
<Relationships xmlns="http://schemas.openxmlformats.org/package/2006/relationships"><Relationship Id="rId3" Type="http://schemas.openxmlformats.org/officeDocument/2006/relationships/tags" Target="../tags/tag163.xml"/><Relationship Id="rId7" Type="http://schemas.openxmlformats.org/officeDocument/2006/relationships/chart" Target="../charts/chart36.xml"/><Relationship Id="rId2" Type="http://schemas.openxmlformats.org/officeDocument/2006/relationships/tags" Target="../tags/tag162.xml"/><Relationship Id="rId1" Type="http://schemas.openxmlformats.org/officeDocument/2006/relationships/tags" Target="../tags/tag161.xml"/><Relationship Id="rId6" Type="http://schemas.openxmlformats.org/officeDocument/2006/relationships/slideLayout" Target="../slideLayouts/slideLayout1.xml"/><Relationship Id="rId5" Type="http://schemas.openxmlformats.org/officeDocument/2006/relationships/tags" Target="../tags/tag165.xml"/><Relationship Id="rId4" Type="http://schemas.openxmlformats.org/officeDocument/2006/relationships/tags" Target="../tags/tag164.xml"/></Relationships>
</file>

<file path=ppt/slides/_rels/slide37.xml.rels><?xml version="1.0" encoding="UTF-8" standalone="yes"?>
<Relationships xmlns="http://schemas.openxmlformats.org/package/2006/relationships"><Relationship Id="rId3" Type="http://schemas.openxmlformats.org/officeDocument/2006/relationships/tags" Target="../tags/tag168.xml"/><Relationship Id="rId7" Type="http://schemas.openxmlformats.org/officeDocument/2006/relationships/chart" Target="../charts/chart37.xml"/><Relationship Id="rId2" Type="http://schemas.openxmlformats.org/officeDocument/2006/relationships/tags" Target="../tags/tag167.xml"/><Relationship Id="rId1" Type="http://schemas.openxmlformats.org/officeDocument/2006/relationships/tags" Target="../tags/tag166.xml"/><Relationship Id="rId6" Type="http://schemas.openxmlformats.org/officeDocument/2006/relationships/slideLayout" Target="../slideLayouts/slideLayout1.xml"/><Relationship Id="rId5" Type="http://schemas.openxmlformats.org/officeDocument/2006/relationships/tags" Target="../tags/tag170.xml"/><Relationship Id="rId4" Type="http://schemas.openxmlformats.org/officeDocument/2006/relationships/tags" Target="../tags/tag169.xml"/></Relationships>
</file>

<file path=ppt/slides/_rels/slide38.xml.rels><?xml version="1.0" encoding="UTF-8" standalone="yes"?>
<Relationships xmlns="http://schemas.openxmlformats.org/package/2006/relationships"><Relationship Id="rId8" Type="http://schemas.openxmlformats.org/officeDocument/2006/relationships/chart" Target="../charts/chart38.xml"/><Relationship Id="rId3" Type="http://schemas.openxmlformats.org/officeDocument/2006/relationships/tags" Target="../tags/tag173.xml"/><Relationship Id="rId7" Type="http://schemas.openxmlformats.org/officeDocument/2006/relationships/notesSlide" Target="../notesSlides/notesSlide16.xml"/><Relationship Id="rId2" Type="http://schemas.openxmlformats.org/officeDocument/2006/relationships/tags" Target="../tags/tag172.xml"/><Relationship Id="rId1" Type="http://schemas.openxmlformats.org/officeDocument/2006/relationships/tags" Target="../tags/tag171.xml"/><Relationship Id="rId6" Type="http://schemas.openxmlformats.org/officeDocument/2006/relationships/slideLayout" Target="../slideLayouts/slideLayout1.xml"/><Relationship Id="rId5" Type="http://schemas.openxmlformats.org/officeDocument/2006/relationships/tags" Target="../tags/tag175.xml"/><Relationship Id="rId4" Type="http://schemas.openxmlformats.org/officeDocument/2006/relationships/tags" Target="../tags/tag174.xml"/></Relationships>
</file>

<file path=ppt/slides/_rels/slide39.xml.rels><?xml version="1.0" encoding="UTF-8" standalone="yes"?>
<Relationships xmlns="http://schemas.openxmlformats.org/package/2006/relationships"><Relationship Id="rId3" Type="http://schemas.openxmlformats.org/officeDocument/2006/relationships/tags" Target="../tags/tag178.xml"/><Relationship Id="rId7" Type="http://schemas.openxmlformats.org/officeDocument/2006/relationships/chart" Target="../charts/chart39.xml"/><Relationship Id="rId2" Type="http://schemas.openxmlformats.org/officeDocument/2006/relationships/tags" Target="../tags/tag177.xml"/><Relationship Id="rId1" Type="http://schemas.openxmlformats.org/officeDocument/2006/relationships/tags" Target="../tags/tag176.xml"/><Relationship Id="rId6" Type="http://schemas.openxmlformats.org/officeDocument/2006/relationships/slideLayout" Target="../slideLayouts/slideLayout1.xml"/><Relationship Id="rId5" Type="http://schemas.openxmlformats.org/officeDocument/2006/relationships/tags" Target="../tags/tag180.xml"/><Relationship Id="rId4" Type="http://schemas.openxmlformats.org/officeDocument/2006/relationships/tags" Target="../tags/tag179.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8" Type="http://schemas.openxmlformats.org/officeDocument/2006/relationships/tags" Target="../tags/tag7.xml"/><Relationship Id="rId13" Type="http://schemas.openxmlformats.org/officeDocument/2006/relationships/notesSlide" Target="../notesSlides/notesSlide4.xml"/><Relationship Id="rId3" Type="http://schemas.openxmlformats.org/officeDocument/2006/relationships/tags" Target="../tags/tag2.xml"/><Relationship Id="rId7" Type="http://schemas.openxmlformats.org/officeDocument/2006/relationships/tags" Target="../tags/tag6.xml"/><Relationship Id="rId12" Type="http://schemas.openxmlformats.org/officeDocument/2006/relationships/slideLayout" Target="../slideLayouts/slideLayout1.xml"/><Relationship Id="rId2" Type="http://schemas.openxmlformats.org/officeDocument/2006/relationships/tags" Target="../tags/tag1.xml"/><Relationship Id="rId16" Type="http://schemas.openxmlformats.org/officeDocument/2006/relationships/chart" Target="../charts/chart1.xml"/><Relationship Id="rId1" Type="http://schemas.openxmlformats.org/officeDocument/2006/relationships/vmlDrawing" Target="../drawings/vmlDrawing1.vml"/><Relationship Id="rId6" Type="http://schemas.openxmlformats.org/officeDocument/2006/relationships/tags" Target="../tags/tag5.xml"/><Relationship Id="rId11" Type="http://schemas.openxmlformats.org/officeDocument/2006/relationships/tags" Target="../tags/tag10.xml"/><Relationship Id="rId5" Type="http://schemas.openxmlformats.org/officeDocument/2006/relationships/tags" Target="../tags/tag4.xml"/><Relationship Id="rId15" Type="http://schemas.openxmlformats.org/officeDocument/2006/relationships/image" Target="../media/image4.emf"/><Relationship Id="rId10" Type="http://schemas.openxmlformats.org/officeDocument/2006/relationships/tags" Target="../tags/tag9.xml"/><Relationship Id="rId4" Type="http://schemas.openxmlformats.org/officeDocument/2006/relationships/tags" Target="../tags/tag3.xml"/><Relationship Id="rId9" Type="http://schemas.openxmlformats.org/officeDocument/2006/relationships/tags" Target="../tags/tag8.xml"/><Relationship Id="rId14" Type="http://schemas.openxmlformats.org/officeDocument/2006/relationships/oleObject" Target="../embeddings/oleObject1.bin"/></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quarter" idx="11"/>
          </p:nvPr>
        </p:nvSpPr>
        <p:spPr/>
        <p:txBody>
          <a:bodyPr>
            <a:normAutofit/>
          </a:bodyPr>
          <a:lstStyle/>
          <a:p>
            <a:r>
              <a:rPr lang="en-US" altLang="zh-CN" dirty="0"/>
              <a:t>GAIN·</a:t>
            </a:r>
            <a:r>
              <a:rPr lang="zh-CN" altLang="en-US" dirty="0"/>
              <a:t>指数分析</a:t>
            </a:r>
            <a:r>
              <a:rPr lang="en-US" altLang="zh-CN" dirty="0"/>
              <a:t>(</a:t>
            </a:r>
            <a:r>
              <a:rPr lang="en-US" altLang="zh-CN" dirty="0" smtClean="0"/>
              <a:t>2017.3</a:t>
            </a:r>
            <a:r>
              <a:rPr lang="zh-CN" altLang="en-US" dirty="0" smtClean="0"/>
              <a:t>月</a:t>
            </a:r>
            <a:r>
              <a:rPr lang="en-US" altLang="zh-CN" dirty="0" smtClean="0"/>
              <a:t>)</a:t>
            </a:r>
            <a:endParaRPr lang="en-US" altLang="zh-CN" dirty="0"/>
          </a:p>
        </p:txBody>
      </p:sp>
    </p:spTree>
    <p:extLst>
      <p:ext uri="{BB962C8B-B14F-4D97-AF65-F5344CB8AC3E}">
        <p14:creationId xmlns:p14="http://schemas.microsoft.com/office/powerpoint/2010/main" val="66663021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76" name="灯片编号占位符 19"/>
          <p:cNvSpPr>
            <a:spLocks noGrp="1"/>
          </p:cNvSpPr>
          <p:nvPr>
            <p:ph type="sldNum" sz="quarter" idx="12"/>
          </p:nvPr>
        </p:nvSpPr>
        <p:spPr bwMode="auto">
          <a:noFill/>
          <a:ln>
            <a:miter lim="800000"/>
            <a:headEnd/>
            <a:tailEnd/>
          </a:ln>
        </p:spPr>
        <p:txBody>
          <a:bodyPr vert="horz" wrap="square" lIns="91440" tIns="45720" rIns="91440" bIns="45720" numCol="1" anchorCtr="0" compatLnSpc="1">
            <a:prstTxWarp prst="textNoShape">
              <a:avLst/>
            </a:prstTxWarp>
          </a:bodyPr>
          <a:lstStyle/>
          <a:p>
            <a:fld id="{25AB1046-A2C1-43B8-A4E6-F044C2E719E0}" type="slidenum">
              <a:rPr lang="zh-CN" altLang="en-US" smtClean="0"/>
              <a:pPr/>
              <a:t>10</a:t>
            </a:fld>
            <a:endParaRPr lang="zh-CN" altLang="en-US" dirty="0" smtClean="0"/>
          </a:p>
        </p:txBody>
      </p:sp>
      <p:sp>
        <p:nvSpPr>
          <p:cNvPr id="2" name="标题 1"/>
          <p:cNvSpPr>
            <a:spLocks noGrp="1"/>
          </p:cNvSpPr>
          <p:nvPr>
            <p:ph type="title" idx="4294967295"/>
          </p:nvPr>
        </p:nvSpPr>
        <p:spPr>
          <a:xfrm>
            <a:off x="1187624" y="296651"/>
            <a:ext cx="5514851" cy="432011"/>
          </a:xfrm>
          <a:prstGeom prst="rect">
            <a:avLst/>
          </a:prstGeom>
          <a:noFill/>
        </p:spPr>
        <p:txBody>
          <a:bodyPr/>
          <a:lstStyle/>
          <a:p>
            <a:pPr>
              <a:defRPr/>
            </a:pPr>
            <a:r>
              <a:rPr lang="zh-CN" altLang="en-US" b="1" dirty="0">
                <a:solidFill>
                  <a:srgbClr val="075A77"/>
                </a:solidFill>
                <a:latin typeface="+mn-ea"/>
                <a:ea typeface="+mn-ea"/>
              </a:rPr>
              <a:t>指数解读</a:t>
            </a:r>
          </a:p>
        </p:txBody>
      </p:sp>
      <p:sp>
        <p:nvSpPr>
          <p:cNvPr id="16" name="Text Box 3"/>
          <p:cNvSpPr txBox="1">
            <a:spLocks noChangeArrowheads="1"/>
          </p:cNvSpPr>
          <p:nvPr/>
        </p:nvSpPr>
        <p:spPr bwMode="auto">
          <a:xfrm>
            <a:off x="395292" y="1700809"/>
            <a:ext cx="2016125" cy="251795"/>
          </a:xfrm>
          <a:prstGeom prst="rect">
            <a:avLst/>
          </a:prstGeom>
          <a:ln>
            <a:headEnd/>
            <a:tailEnd/>
          </a:ln>
        </p:spPr>
        <p:style>
          <a:lnRef idx="2">
            <a:schemeClr val="dk1"/>
          </a:lnRef>
          <a:fillRef idx="1">
            <a:schemeClr val="lt1"/>
          </a:fillRef>
          <a:effectRef idx="0">
            <a:schemeClr val="dk1"/>
          </a:effectRef>
          <a:fontRef idx="minor">
            <a:schemeClr val="dk1"/>
          </a:fontRef>
        </p:style>
        <p:txBody>
          <a:bodyPr wrap="square" lIns="18000" tIns="18000" rIns="18000" bIns="18000">
            <a:spAutoFit/>
          </a:bodyPr>
          <a:lstStyle/>
          <a:p>
            <a:pPr algn="ctr" fontAlgn="auto">
              <a:spcBef>
                <a:spcPct val="50000"/>
              </a:spcBef>
              <a:spcAft>
                <a:spcPts val="0"/>
              </a:spcAft>
              <a:defRPr/>
            </a:pPr>
            <a:r>
              <a:rPr lang="zh-CN" altLang="en-US" sz="1400" b="1" kern="0" dirty="0">
                <a:solidFill>
                  <a:prstClr val="black"/>
                </a:solidFill>
                <a:ea typeface="华文细黑" pitchFamily="2" charset="-122"/>
              </a:rPr>
              <a:t>各级别市场份额变化</a:t>
            </a:r>
          </a:p>
        </p:txBody>
      </p:sp>
      <p:sp>
        <p:nvSpPr>
          <p:cNvPr id="17" name="Rectangle 4"/>
          <p:cNvSpPr>
            <a:spLocks noChangeArrowheads="1"/>
          </p:cNvSpPr>
          <p:nvPr/>
        </p:nvSpPr>
        <p:spPr bwMode="auto">
          <a:xfrm>
            <a:off x="301628" y="4797152"/>
            <a:ext cx="3766316" cy="1728192"/>
          </a:xfrm>
          <a:prstGeom prst="rect">
            <a:avLst/>
          </a:prstGeom>
          <a:noFill/>
          <a:ln w="50800" algn="ctr">
            <a:noFill/>
            <a:prstDash val="sysDot"/>
            <a:miter lim="800000"/>
            <a:headEnd/>
            <a:tailEnd/>
          </a:ln>
        </p:spPr>
        <p:txBody>
          <a:bodyPr/>
          <a:lstStyle/>
          <a:p>
            <a:pPr marL="180975" indent="-180975" algn="l">
              <a:lnSpc>
                <a:spcPts val="2000"/>
              </a:lnSpc>
              <a:spcBef>
                <a:spcPts val="600"/>
              </a:spcBef>
              <a:buClr>
                <a:prstClr val="black"/>
              </a:buClr>
              <a:buSzPct val="70000"/>
              <a:buFont typeface="Wingdings" pitchFamily="2" charset="2"/>
              <a:buChar char="u"/>
              <a:defRPr/>
            </a:pPr>
            <a:r>
              <a:rPr lang="zh-CN" altLang="en-US" sz="1300" dirty="0" smtClean="0">
                <a:solidFill>
                  <a:srgbClr val="5F5F5F"/>
                </a:solidFill>
                <a:ea typeface="华文细黑" pitchFamily="2" charset="-122"/>
              </a:rPr>
              <a:t>本月各级别市场价格变化</a:t>
            </a:r>
            <a:r>
              <a:rPr lang="zh-CN" altLang="en-US" sz="1300" dirty="0" smtClean="0">
                <a:ea typeface="华文细黑" pitchFamily="2" charset="-122"/>
              </a:rPr>
              <a:t>呈环比</a:t>
            </a:r>
            <a:r>
              <a:rPr lang="zh-CN" altLang="en-US" sz="1300" dirty="0">
                <a:ea typeface="华文细黑" pitchFamily="2" charset="-122"/>
              </a:rPr>
              <a:t>上升</a:t>
            </a:r>
            <a:r>
              <a:rPr lang="zh-CN" altLang="en-US" sz="1300" dirty="0" smtClean="0">
                <a:ea typeface="华文细黑" pitchFamily="2" charset="-122"/>
              </a:rPr>
              <a:t>趋势的有</a:t>
            </a:r>
            <a:r>
              <a:rPr lang="en-US" altLang="zh-CN" sz="1300" dirty="0" smtClean="0">
                <a:ea typeface="华文细黑" pitchFamily="2" charset="-122"/>
              </a:rPr>
              <a:t>A00</a:t>
            </a:r>
            <a:r>
              <a:rPr lang="zh-CN" altLang="en-US" sz="1300" dirty="0" smtClean="0">
                <a:ea typeface="华文细黑" pitchFamily="2" charset="-122"/>
              </a:rPr>
              <a:t>级、</a:t>
            </a:r>
            <a:r>
              <a:rPr lang="en-US" altLang="zh-CN" sz="1300" dirty="0" smtClean="0">
                <a:ea typeface="华文细黑" pitchFamily="2" charset="-122"/>
              </a:rPr>
              <a:t>A0</a:t>
            </a:r>
            <a:r>
              <a:rPr lang="zh-CN" altLang="en-US" sz="1300" dirty="0" smtClean="0">
                <a:ea typeface="华文细黑" pitchFamily="2" charset="-122"/>
              </a:rPr>
              <a:t>级、</a:t>
            </a:r>
            <a:r>
              <a:rPr lang="en-US" altLang="zh-CN" sz="1300" dirty="0" smtClean="0">
                <a:ea typeface="华文细黑" pitchFamily="2" charset="-122"/>
              </a:rPr>
              <a:t>B</a:t>
            </a:r>
            <a:r>
              <a:rPr lang="zh-CN" altLang="en-US" sz="1300" dirty="0" smtClean="0">
                <a:ea typeface="华文细黑" pitchFamily="2" charset="-122"/>
              </a:rPr>
              <a:t>和</a:t>
            </a:r>
            <a:r>
              <a:rPr lang="en-US" altLang="zh-CN" sz="1300" dirty="0" smtClean="0">
                <a:ea typeface="华文细黑" pitchFamily="2" charset="-122"/>
              </a:rPr>
              <a:t>MPV</a:t>
            </a:r>
            <a:r>
              <a:rPr lang="zh-CN" altLang="en-US" sz="1300" dirty="0" smtClean="0">
                <a:ea typeface="华文细黑" pitchFamily="2" charset="-122"/>
              </a:rPr>
              <a:t>级别；而呈下滑趋势的是</a:t>
            </a:r>
            <a:r>
              <a:rPr lang="en-US" altLang="zh-CN" sz="1300" dirty="0" smtClean="0">
                <a:ea typeface="华文细黑" pitchFamily="2" charset="-122"/>
              </a:rPr>
              <a:t>A</a:t>
            </a:r>
            <a:r>
              <a:rPr lang="zh-CN" altLang="en-US" sz="1300" dirty="0" smtClean="0">
                <a:ea typeface="华文细黑" pitchFamily="2" charset="-122"/>
              </a:rPr>
              <a:t>级</a:t>
            </a:r>
            <a:r>
              <a:rPr lang="zh-CN" altLang="en-US" sz="1300" dirty="0">
                <a:ea typeface="华文细黑" pitchFamily="2" charset="-122"/>
              </a:rPr>
              <a:t>和</a:t>
            </a:r>
            <a:r>
              <a:rPr lang="en-US" altLang="zh-CN" sz="1300" dirty="0" smtClean="0">
                <a:ea typeface="华文细黑" pitchFamily="2" charset="-122"/>
              </a:rPr>
              <a:t>SUV</a:t>
            </a:r>
            <a:r>
              <a:rPr lang="zh-CN" altLang="en-US" sz="1300" dirty="0" smtClean="0">
                <a:ea typeface="华文细黑" pitchFamily="2" charset="-122"/>
              </a:rPr>
              <a:t>市场。</a:t>
            </a:r>
            <a:endParaRPr lang="en-US" altLang="zh-CN" sz="1300" dirty="0" smtClean="0">
              <a:solidFill>
                <a:prstClr val="black"/>
              </a:solidFill>
              <a:ea typeface="华文细黑" pitchFamily="2" charset="-122"/>
            </a:endParaRPr>
          </a:p>
        </p:txBody>
      </p:sp>
      <p:sp>
        <p:nvSpPr>
          <p:cNvPr id="19" name="Text Box 8"/>
          <p:cNvSpPr txBox="1">
            <a:spLocks noChangeArrowheads="1"/>
          </p:cNvSpPr>
          <p:nvPr/>
        </p:nvSpPr>
        <p:spPr bwMode="auto">
          <a:xfrm>
            <a:off x="395292" y="4392126"/>
            <a:ext cx="2016125" cy="251795"/>
          </a:xfrm>
          <a:prstGeom prst="rect">
            <a:avLst/>
          </a:prstGeom>
          <a:ln>
            <a:headEnd/>
            <a:tailEnd/>
          </a:ln>
        </p:spPr>
        <p:style>
          <a:lnRef idx="2">
            <a:schemeClr val="dk1"/>
          </a:lnRef>
          <a:fillRef idx="1">
            <a:schemeClr val="lt1"/>
          </a:fillRef>
          <a:effectRef idx="0">
            <a:schemeClr val="dk1"/>
          </a:effectRef>
          <a:fontRef idx="minor">
            <a:schemeClr val="dk1"/>
          </a:fontRef>
        </p:style>
        <p:txBody>
          <a:bodyPr lIns="18000" tIns="18000" rIns="18000" bIns="18000">
            <a:spAutoFit/>
          </a:bodyPr>
          <a:lstStyle/>
          <a:p>
            <a:pPr algn="ctr" fontAlgn="auto">
              <a:spcBef>
                <a:spcPct val="50000"/>
              </a:spcBef>
              <a:spcAft>
                <a:spcPts val="0"/>
              </a:spcAft>
              <a:buFont typeface="Arial" charset="0"/>
              <a:buNone/>
              <a:defRPr/>
            </a:pPr>
            <a:r>
              <a:rPr lang="zh-CN" altLang="en-US" sz="1400" b="1" kern="0" dirty="0">
                <a:solidFill>
                  <a:prstClr val="black"/>
                </a:solidFill>
                <a:ea typeface="华文细黑" pitchFamily="2" charset="-122"/>
              </a:rPr>
              <a:t>各级别市场价格变化</a:t>
            </a:r>
          </a:p>
        </p:txBody>
      </p:sp>
      <p:sp>
        <p:nvSpPr>
          <p:cNvPr id="21" name="Text Box 11"/>
          <p:cNvSpPr txBox="1">
            <a:spLocks noChangeArrowheads="1"/>
          </p:cNvSpPr>
          <p:nvPr/>
        </p:nvSpPr>
        <p:spPr bwMode="auto">
          <a:xfrm>
            <a:off x="5514851" y="4214636"/>
            <a:ext cx="2016125" cy="240066"/>
          </a:xfrm>
          <a:prstGeom prst="rect">
            <a:avLst/>
          </a:prstGeom>
          <a:noFill/>
          <a:ln w="19050" algn="ctr">
            <a:solidFill>
              <a:srgbClr val="C0C0C0"/>
            </a:solidFill>
            <a:prstDash val="sysDot"/>
            <a:miter lim="800000"/>
            <a:headEnd/>
            <a:tailEnd/>
          </a:ln>
        </p:spPr>
        <p:txBody>
          <a:bodyPr anchor="ctr">
            <a:spAutoFit/>
          </a:bodyPr>
          <a:lstStyle/>
          <a:p>
            <a:pPr algn="ctr" eaLnBrk="0" hangingPunct="0">
              <a:lnSpc>
                <a:spcPct val="80000"/>
              </a:lnSpc>
              <a:spcBef>
                <a:spcPct val="50000"/>
              </a:spcBef>
              <a:buFont typeface="Arial" charset="0"/>
              <a:buNone/>
              <a:defRPr/>
            </a:pPr>
            <a:r>
              <a:rPr lang="zh-CN" altLang="en-US" sz="1200" b="1" dirty="0">
                <a:solidFill>
                  <a:prstClr val="black"/>
                </a:solidFill>
                <a:effectLst>
                  <a:outerShdw blurRad="38100" dist="38100" dir="2700000" algn="tl">
                    <a:srgbClr val="C0C0C0"/>
                  </a:outerShdw>
                </a:effectLst>
                <a:latin typeface="Calibri"/>
                <a:ea typeface="华文细黑" pitchFamily="2" charset="-122"/>
              </a:rPr>
              <a:t>各级别市场均价环比变化</a:t>
            </a:r>
          </a:p>
        </p:txBody>
      </p:sp>
      <p:sp>
        <p:nvSpPr>
          <p:cNvPr id="23" name="Text Box 68"/>
          <p:cNvSpPr txBox="1">
            <a:spLocks noChangeArrowheads="1"/>
          </p:cNvSpPr>
          <p:nvPr/>
        </p:nvSpPr>
        <p:spPr bwMode="auto">
          <a:xfrm>
            <a:off x="8518657" y="4518024"/>
            <a:ext cx="295466" cy="719139"/>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900" b="1" dirty="0">
                <a:solidFill>
                  <a:prstClr val="black"/>
                </a:solidFill>
                <a:latin typeface="Calibri"/>
                <a:ea typeface="华文细黑" pitchFamily="2" charset="-122"/>
              </a:rPr>
              <a:t>均价上升</a:t>
            </a:r>
          </a:p>
        </p:txBody>
      </p:sp>
      <p:sp>
        <p:nvSpPr>
          <p:cNvPr id="24" name="Text Box 69"/>
          <p:cNvSpPr txBox="1">
            <a:spLocks noChangeArrowheads="1"/>
          </p:cNvSpPr>
          <p:nvPr/>
        </p:nvSpPr>
        <p:spPr bwMode="auto">
          <a:xfrm>
            <a:off x="8497307" y="5357818"/>
            <a:ext cx="323165" cy="719137"/>
          </a:xfrm>
          <a:prstGeom prst="rect">
            <a:avLst/>
          </a:prstGeom>
          <a:noFill/>
          <a:ln w="12700" algn="ctr">
            <a:noFill/>
            <a:miter lim="800000"/>
            <a:headEnd/>
            <a:tailEnd/>
          </a:ln>
        </p:spPr>
        <p:txBody>
          <a:bodyPr vert="eaVert">
            <a:spAutoFit/>
          </a:bodyPr>
          <a:lstStyle/>
          <a:p>
            <a:pPr algn="ctr" fontAlgn="auto">
              <a:spcBef>
                <a:spcPct val="50000"/>
              </a:spcBef>
              <a:spcAft>
                <a:spcPts val="0"/>
              </a:spcAft>
              <a:defRPr/>
            </a:pPr>
            <a:r>
              <a:rPr lang="zh-CN" altLang="en-US" sz="900" b="1" kern="0">
                <a:solidFill>
                  <a:prstClr val="black"/>
                </a:solidFill>
                <a:latin typeface="Calibri"/>
                <a:ea typeface="华文细黑" pitchFamily="2" charset="-122"/>
              </a:rPr>
              <a:t>均价下降</a:t>
            </a:r>
          </a:p>
        </p:txBody>
      </p:sp>
      <p:sp>
        <p:nvSpPr>
          <p:cNvPr id="25" name="AutoShape 44"/>
          <p:cNvSpPr>
            <a:spLocks noChangeArrowheads="1"/>
          </p:cNvSpPr>
          <p:nvPr/>
        </p:nvSpPr>
        <p:spPr bwMode="auto">
          <a:xfrm>
            <a:off x="8388424" y="4484676"/>
            <a:ext cx="180517" cy="739775"/>
          </a:xfrm>
          <a:prstGeom prst="upArrow">
            <a:avLst>
              <a:gd name="adj1" fmla="val 50000"/>
              <a:gd name="adj2" fmla="val 150798"/>
            </a:avLst>
          </a:prstGeom>
          <a:solidFill>
            <a:srgbClr val="275C9D"/>
          </a:solidFill>
          <a:ln>
            <a:noFill/>
            <a:headEnd/>
            <a:tailEnd/>
          </a:ln>
          <a:effectLst>
            <a:outerShdw dist="17780" dir="2700000" algn="ctr" rotWithShape="0">
              <a:srgbClr val="808080">
                <a:alpha val="43000"/>
              </a:srgbClr>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solidFill>
                <a:prstClr val="black"/>
              </a:solidFill>
              <a:ea typeface="华文细黑" pitchFamily="2" charset="-122"/>
            </a:endParaRPr>
          </a:p>
        </p:txBody>
      </p:sp>
      <p:sp>
        <p:nvSpPr>
          <p:cNvPr id="26" name="AutoShape 45"/>
          <p:cNvSpPr>
            <a:spLocks noChangeArrowheads="1"/>
          </p:cNvSpPr>
          <p:nvPr/>
        </p:nvSpPr>
        <p:spPr bwMode="auto">
          <a:xfrm rot="10800000">
            <a:off x="8388424" y="5347498"/>
            <a:ext cx="173037" cy="739775"/>
          </a:xfrm>
          <a:prstGeom prst="upArrow">
            <a:avLst>
              <a:gd name="adj1" fmla="val 50000"/>
              <a:gd name="adj2" fmla="val 124342"/>
            </a:avLst>
          </a:prstGeom>
          <a:solidFill>
            <a:srgbClr val="BFBFBF"/>
          </a:solidFill>
          <a:ln>
            <a:no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solidFill>
                <a:prstClr val="black"/>
              </a:solidFill>
              <a:ea typeface="华文细黑" pitchFamily="2" charset="-122"/>
            </a:endParaRPr>
          </a:p>
        </p:txBody>
      </p:sp>
      <p:sp>
        <p:nvSpPr>
          <p:cNvPr id="27" name="Text Box 11"/>
          <p:cNvSpPr txBox="1">
            <a:spLocks noChangeArrowheads="1"/>
          </p:cNvSpPr>
          <p:nvPr/>
        </p:nvSpPr>
        <p:spPr bwMode="auto">
          <a:xfrm>
            <a:off x="5473576" y="1573036"/>
            <a:ext cx="2016125" cy="240066"/>
          </a:xfrm>
          <a:prstGeom prst="rect">
            <a:avLst/>
          </a:prstGeom>
          <a:noFill/>
          <a:ln w="19050" algn="ctr">
            <a:solidFill>
              <a:srgbClr val="C0C0C0"/>
            </a:solidFill>
            <a:prstDash val="sysDot"/>
            <a:miter lim="800000"/>
            <a:headEnd/>
            <a:tailEnd/>
          </a:ln>
        </p:spPr>
        <p:txBody>
          <a:bodyPr anchor="ctr">
            <a:spAutoFit/>
          </a:bodyPr>
          <a:lstStyle/>
          <a:p>
            <a:pPr algn="ctr" eaLnBrk="0" hangingPunct="0">
              <a:lnSpc>
                <a:spcPct val="80000"/>
              </a:lnSpc>
              <a:spcBef>
                <a:spcPct val="50000"/>
              </a:spcBef>
              <a:buFont typeface="Arial" charset="0"/>
              <a:buNone/>
              <a:defRPr/>
            </a:pPr>
            <a:r>
              <a:rPr lang="zh-CN" altLang="en-US" sz="1200" b="1" dirty="0">
                <a:solidFill>
                  <a:prstClr val="black"/>
                </a:solidFill>
                <a:effectLst>
                  <a:outerShdw blurRad="38100" dist="38100" dir="2700000" algn="tl">
                    <a:srgbClr val="C0C0C0"/>
                  </a:outerShdw>
                </a:effectLst>
                <a:ea typeface="华文细黑" pitchFamily="2" charset="-122"/>
              </a:rPr>
              <a:t>各级别市场份额变化</a:t>
            </a:r>
          </a:p>
        </p:txBody>
      </p:sp>
      <p:sp>
        <p:nvSpPr>
          <p:cNvPr id="28" name="Rectangle 7"/>
          <p:cNvSpPr>
            <a:spLocks noChangeArrowheads="1"/>
          </p:cNvSpPr>
          <p:nvPr/>
        </p:nvSpPr>
        <p:spPr bwMode="auto">
          <a:xfrm>
            <a:off x="198064" y="2060848"/>
            <a:ext cx="3797674" cy="1944216"/>
          </a:xfrm>
          <a:prstGeom prst="rect">
            <a:avLst/>
          </a:prstGeom>
          <a:noFill/>
          <a:ln w="50800" algn="ctr">
            <a:noFill/>
            <a:prstDash val="sysDot"/>
            <a:miter lim="800000"/>
            <a:headEnd/>
            <a:tailEnd/>
          </a:ln>
        </p:spPr>
        <p:txBody>
          <a:bodyPr/>
          <a:lstStyle/>
          <a:p>
            <a:pPr marL="180975" indent="-180975" algn="l">
              <a:lnSpc>
                <a:spcPts val="2000"/>
              </a:lnSpc>
              <a:spcBef>
                <a:spcPts val="300"/>
              </a:spcBef>
              <a:buClr>
                <a:prstClr val="black"/>
              </a:buClr>
              <a:buSzPct val="70000"/>
              <a:buFont typeface="Wingdings" pitchFamily="2" charset="2"/>
              <a:buChar char="u"/>
            </a:pPr>
            <a:r>
              <a:rPr lang="zh-CN" altLang="en-US" sz="1300" dirty="0">
                <a:solidFill>
                  <a:srgbClr val="5F5F5F"/>
                </a:solidFill>
                <a:ea typeface="华文细黑" pitchFamily="2" charset="-122"/>
              </a:rPr>
              <a:t>从销量绝对值的变化上看</a:t>
            </a:r>
            <a:r>
              <a:rPr lang="zh-CN" altLang="en-US" sz="1300" dirty="0" smtClean="0">
                <a:solidFill>
                  <a:srgbClr val="5F5F5F"/>
                </a:solidFill>
                <a:ea typeface="华文细黑" pitchFamily="2" charset="-122"/>
              </a:rPr>
              <a:t>，</a:t>
            </a:r>
            <a:r>
              <a:rPr lang="zh-CN" altLang="en-US" sz="1300" dirty="0" smtClean="0">
                <a:ea typeface="华文细黑" pitchFamily="2" charset="-122"/>
              </a:rPr>
              <a:t>本月</a:t>
            </a:r>
            <a:r>
              <a:rPr lang="en-US" altLang="zh-CN" sz="1300" dirty="0" smtClean="0">
                <a:ea typeface="华文细黑" pitchFamily="2" charset="-122"/>
              </a:rPr>
              <a:t>A00</a:t>
            </a:r>
            <a:r>
              <a:rPr lang="zh-CN" altLang="en-US" sz="1300" dirty="0" smtClean="0">
                <a:ea typeface="华文细黑" pitchFamily="2" charset="-122"/>
              </a:rPr>
              <a:t>级、</a:t>
            </a:r>
            <a:r>
              <a:rPr lang="en-US" altLang="zh-CN" sz="1300" dirty="0" smtClean="0">
                <a:ea typeface="华文细黑" pitchFamily="2" charset="-122"/>
              </a:rPr>
              <a:t>A0</a:t>
            </a:r>
            <a:r>
              <a:rPr lang="zh-CN" altLang="en-US" sz="1300" dirty="0" smtClean="0">
                <a:ea typeface="华文细黑" pitchFamily="2" charset="-122"/>
              </a:rPr>
              <a:t>级、</a:t>
            </a:r>
            <a:r>
              <a:rPr lang="en-US" altLang="zh-CN" sz="1300" dirty="0" smtClean="0">
                <a:ea typeface="华文细黑" pitchFamily="2" charset="-122"/>
              </a:rPr>
              <a:t>A</a:t>
            </a:r>
            <a:r>
              <a:rPr lang="zh-CN" altLang="en-US" sz="1300" dirty="0" smtClean="0">
                <a:ea typeface="华文细黑" pitchFamily="2" charset="-122"/>
              </a:rPr>
              <a:t>级、</a:t>
            </a:r>
            <a:r>
              <a:rPr lang="en-US" altLang="zh-CN" sz="1300" dirty="0" smtClean="0">
                <a:ea typeface="华文细黑" pitchFamily="2" charset="-122"/>
              </a:rPr>
              <a:t>C</a:t>
            </a:r>
            <a:r>
              <a:rPr lang="zh-CN" altLang="en-US" sz="1300" dirty="0" smtClean="0">
                <a:ea typeface="华文细黑" pitchFamily="2" charset="-122"/>
              </a:rPr>
              <a:t>级、</a:t>
            </a:r>
            <a:r>
              <a:rPr lang="en-US" altLang="zh-CN" sz="1300" dirty="0" smtClean="0">
                <a:ea typeface="华文细黑" pitchFamily="2" charset="-122"/>
              </a:rPr>
              <a:t>MPV</a:t>
            </a:r>
            <a:r>
              <a:rPr lang="zh-CN" altLang="en-US" sz="1300" dirty="0" smtClean="0">
                <a:ea typeface="华文细黑" pitchFamily="2" charset="-122"/>
              </a:rPr>
              <a:t>市场份额同比上升，其它各级别均减少。</a:t>
            </a:r>
            <a:endParaRPr lang="en-US" altLang="zh-CN" sz="1300" dirty="0" smtClean="0">
              <a:ea typeface="华文细黑" pitchFamily="2" charset="-122"/>
            </a:endParaRPr>
          </a:p>
          <a:p>
            <a:pPr marL="180975" indent="-180975" algn="l">
              <a:lnSpc>
                <a:spcPts val="2000"/>
              </a:lnSpc>
              <a:spcBef>
                <a:spcPts val="300"/>
              </a:spcBef>
              <a:buClr>
                <a:prstClr val="black"/>
              </a:buClr>
              <a:buSzPct val="70000"/>
              <a:buFont typeface="Wingdings" pitchFamily="2" charset="2"/>
              <a:buChar char="u"/>
            </a:pPr>
            <a:r>
              <a:rPr lang="zh-CN" altLang="en-US" sz="1300" dirty="0" smtClean="0">
                <a:solidFill>
                  <a:srgbClr val="5F5F5F"/>
                </a:solidFill>
                <a:ea typeface="华文细黑" pitchFamily="2" charset="-122"/>
                <a:cs typeface="Arial" charset="0"/>
              </a:rPr>
              <a:t>从</a:t>
            </a:r>
            <a:r>
              <a:rPr lang="zh-CN" altLang="en-US" sz="1300" dirty="0">
                <a:solidFill>
                  <a:srgbClr val="5F5F5F"/>
                </a:solidFill>
                <a:ea typeface="华文细黑" pitchFamily="2" charset="-122"/>
                <a:cs typeface="Arial" charset="0"/>
              </a:rPr>
              <a:t>市场</a:t>
            </a:r>
            <a:r>
              <a:rPr lang="zh-CN" altLang="en-US" sz="1300" dirty="0" smtClean="0">
                <a:solidFill>
                  <a:srgbClr val="5F5F5F"/>
                </a:solidFill>
                <a:ea typeface="华文细黑" pitchFamily="2" charset="-122"/>
                <a:cs typeface="Arial" charset="0"/>
              </a:rPr>
              <a:t>份额的变化上来看，本月</a:t>
            </a:r>
            <a:r>
              <a:rPr lang="en-US" altLang="zh-CN" sz="1300" dirty="0" smtClean="0">
                <a:solidFill>
                  <a:srgbClr val="5F5F5F"/>
                </a:solidFill>
                <a:ea typeface="华文细黑" pitchFamily="2" charset="-122"/>
                <a:cs typeface="Arial" charset="0"/>
              </a:rPr>
              <a:t>A00</a:t>
            </a:r>
            <a:r>
              <a:rPr lang="zh-CN" altLang="en-US" sz="1300" dirty="0" smtClean="0">
                <a:solidFill>
                  <a:srgbClr val="5F5F5F"/>
                </a:solidFill>
                <a:ea typeface="华文细黑" pitchFamily="2" charset="-122"/>
              </a:rPr>
              <a:t>级、</a:t>
            </a:r>
            <a:r>
              <a:rPr lang="en-US" altLang="zh-CN" sz="1300" dirty="0">
                <a:ea typeface="华文细黑" pitchFamily="2" charset="-122"/>
              </a:rPr>
              <a:t> A0</a:t>
            </a:r>
            <a:r>
              <a:rPr lang="zh-CN" altLang="en-US" sz="1300" dirty="0">
                <a:ea typeface="华文细黑" pitchFamily="2" charset="-122"/>
              </a:rPr>
              <a:t>级、</a:t>
            </a:r>
            <a:r>
              <a:rPr lang="en-US" altLang="zh-CN" sz="1300" dirty="0">
                <a:ea typeface="华文细黑" pitchFamily="2" charset="-122"/>
              </a:rPr>
              <a:t>A</a:t>
            </a:r>
            <a:r>
              <a:rPr lang="zh-CN" altLang="en-US" sz="1300" dirty="0">
                <a:ea typeface="华文细黑" pitchFamily="2" charset="-122"/>
              </a:rPr>
              <a:t>级、</a:t>
            </a:r>
            <a:r>
              <a:rPr lang="en-US" altLang="zh-CN" sz="1300" dirty="0">
                <a:ea typeface="华文细黑" pitchFamily="2" charset="-122"/>
              </a:rPr>
              <a:t>C</a:t>
            </a:r>
            <a:r>
              <a:rPr lang="zh-CN" altLang="en-US" sz="1300" dirty="0">
                <a:ea typeface="华文细黑" pitchFamily="2" charset="-122"/>
              </a:rPr>
              <a:t>级、</a:t>
            </a:r>
            <a:r>
              <a:rPr lang="en-US" altLang="zh-CN" sz="1300" dirty="0" smtClean="0">
                <a:ea typeface="华文细黑" pitchFamily="2" charset="-122"/>
              </a:rPr>
              <a:t>MPV</a:t>
            </a:r>
            <a:r>
              <a:rPr lang="zh-CN" altLang="en-US" sz="1300" dirty="0" smtClean="0">
                <a:ea typeface="华文细黑" pitchFamily="2" charset="-122"/>
              </a:rPr>
              <a:t>的市场份额</a:t>
            </a:r>
            <a:r>
              <a:rPr lang="zh-CN" altLang="en-US" sz="1300" dirty="0" smtClean="0">
                <a:solidFill>
                  <a:srgbClr val="5F5F5F"/>
                </a:solidFill>
                <a:ea typeface="华文细黑" pitchFamily="2" charset="-122"/>
                <a:cs typeface="Arial" charset="0"/>
              </a:rPr>
              <a:t>分别增加</a:t>
            </a:r>
            <a:r>
              <a:rPr lang="en-US" altLang="zh-CN" sz="1300" dirty="0" smtClean="0">
                <a:solidFill>
                  <a:srgbClr val="5F5F5F"/>
                </a:solidFill>
                <a:ea typeface="华文细黑" pitchFamily="2" charset="-122"/>
                <a:cs typeface="Arial" charset="0"/>
              </a:rPr>
              <a:t>0.1%</a:t>
            </a:r>
            <a:r>
              <a:rPr lang="zh-CN" altLang="en-US" sz="1300" dirty="0" smtClean="0">
                <a:solidFill>
                  <a:srgbClr val="5F5F5F"/>
                </a:solidFill>
                <a:ea typeface="华文细黑" pitchFamily="2" charset="-122"/>
                <a:cs typeface="Arial" charset="0"/>
              </a:rPr>
              <a:t>、</a:t>
            </a:r>
            <a:r>
              <a:rPr lang="en-US" altLang="zh-CN" sz="1300" dirty="0" smtClean="0">
                <a:solidFill>
                  <a:srgbClr val="5F5F5F"/>
                </a:solidFill>
                <a:ea typeface="华文细黑" pitchFamily="2" charset="-122"/>
                <a:cs typeface="Arial" charset="0"/>
              </a:rPr>
              <a:t>0.1%</a:t>
            </a:r>
            <a:r>
              <a:rPr lang="zh-CN" altLang="en-US" sz="1300" dirty="0" smtClean="0">
                <a:solidFill>
                  <a:srgbClr val="5F5F5F"/>
                </a:solidFill>
                <a:ea typeface="华文细黑" pitchFamily="2" charset="-122"/>
                <a:cs typeface="Arial" charset="0"/>
              </a:rPr>
              <a:t>、</a:t>
            </a:r>
            <a:r>
              <a:rPr lang="en-US" altLang="zh-CN" sz="1300" dirty="0" smtClean="0">
                <a:solidFill>
                  <a:srgbClr val="5F5F5F"/>
                </a:solidFill>
                <a:ea typeface="华文细黑" pitchFamily="2" charset="-122"/>
                <a:cs typeface="Arial" charset="0"/>
              </a:rPr>
              <a:t>1.28%</a:t>
            </a:r>
            <a:r>
              <a:rPr lang="zh-CN" altLang="en-US" sz="1300" dirty="0" smtClean="0">
                <a:solidFill>
                  <a:srgbClr val="5F5F5F"/>
                </a:solidFill>
                <a:ea typeface="华文细黑" pitchFamily="2" charset="-122"/>
                <a:cs typeface="Arial" charset="0"/>
              </a:rPr>
              <a:t>、</a:t>
            </a:r>
            <a:r>
              <a:rPr lang="en-US" altLang="zh-CN" sz="1300" dirty="0" smtClean="0">
                <a:solidFill>
                  <a:srgbClr val="5F5F5F"/>
                </a:solidFill>
                <a:ea typeface="华文细黑" pitchFamily="2" charset="-122"/>
                <a:cs typeface="Arial" charset="0"/>
              </a:rPr>
              <a:t>0.56%</a:t>
            </a:r>
            <a:r>
              <a:rPr lang="zh-CN" altLang="en-US" sz="1300" dirty="0">
                <a:solidFill>
                  <a:srgbClr val="5F5F5F"/>
                </a:solidFill>
                <a:ea typeface="华文细黑" pitchFamily="2" charset="-122"/>
                <a:cs typeface="Arial" charset="0"/>
              </a:rPr>
              <a:t>和</a:t>
            </a:r>
            <a:r>
              <a:rPr lang="en-US" altLang="zh-CN" sz="1300" dirty="0" smtClean="0">
                <a:solidFill>
                  <a:srgbClr val="5F5F5F"/>
                </a:solidFill>
                <a:ea typeface="华文细黑" pitchFamily="2" charset="-122"/>
                <a:cs typeface="Arial" charset="0"/>
              </a:rPr>
              <a:t>0.14%</a:t>
            </a:r>
            <a:r>
              <a:rPr lang="zh-CN" altLang="en-US" sz="1300" dirty="0" smtClean="0">
                <a:solidFill>
                  <a:srgbClr val="5F5F5F"/>
                </a:solidFill>
                <a:ea typeface="华文细黑" pitchFamily="2" charset="-122"/>
                <a:cs typeface="Arial" charset="0"/>
              </a:rPr>
              <a:t>，而</a:t>
            </a:r>
            <a:r>
              <a:rPr lang="en-US" altLang="zh-CN" sz="1300" dirty="0" smtClean="0">
                <a:solidFill>
                  <a:srgbClr val="5F5F5F"/>
                </a:solidFill>
                <a:ea typeface="华文细黑" pitchFamily="2" charset="-122"/>
                <a:cs typeface="Arial" charset="0"/>
              </a:rPr>
              <a:t>B</a:t>
            </a:r>
            <a:r>
              <a:rPr lang="zh-CN" altLang="en-US" sz="1300" dirty="0" smtClean="0">
                <a:solidFill>
                  <a:srgbClr val="5F5F5F"/>
                </a:solidFill>
                <a:ea typeface="华文细黑" pitchFamily="2" charset="-122"/>
                <a:cs typeface="Arial" charset="0"/>
              </a:rPr>
              <a:t>级、</a:t>
            </a:r>
            <a:r>
              <a:rPr lang="en-US" altLang="zh-CN" sz="1300" dirty="0" smtClean="0">
                <a:solidFill>
                  <a:srgbClr val="5F5F5F"/>
                </a:solidFill>
                <a:ea typeface="华文细黑" pitchFamily="2" charset="-122"/>
                <a:cs typeface="Arial" charset="0"/>
              </a:rPr>
              <a:t>SUV</a:t>
            </a:r>
            <a:r>
              <a:rPr lang="zh-CN" altLang="en-US" sz="1300" dirty="0" smtClean="0">
                <a:solidFill>
                  <a:srgbClr val="5F5F5F"/>
                </a:solidFill>
                <a:ea typeface="华文细黑" pitchFamily="2" charset="-122"/>
                <a:cs typeface="Arial" charset="0"/>
              </a:rPr>
              <a:t>市场</a:t>
            </a:r>
            <a:r>
              <a:rPr lang="zh-CN" altLang="en-US" sz="1300" dirty="0" smtClean="0">
                <a:solidFill>
                  <a:srgbClr val="5F5F5F"/>
                </a:solidFill>
                <a:ea typeface="华文细黑" pitchFamily="2" charset="-122"/>
              </a:rPr>
              <a:t>份额则分别减少</a:t>
            </a:r>
            <a:r>
              <a:rPr lang="en-US" altLang="zh-CN" sz="1300" dirty="0" smtClean="0">
                <a:solidFill>
                  <a:srgbClr val="5F5F5F"/>
                </a:solidFill>
                <a:ea typeface="华文细黑" pitchFamily="2" charset="-122"/>
              </a:rPr>
              <a:t>1.46%</a:t>
            </a:r>
            <a:r>
              <a:rPr lang="zh-CN" altLang="en-US" sz="1300" dirty="0" smtClean="0">
                <a:solidFill>
                  <a:srgbClr val="5F5F5F"/>
                </a:solidFill>
                <a:ea typeface="华文细黑" pitchFamily="2" charset="-122"/>
              </a:rPr>
              <a:t>、</a:t>
            </a:r>
            <a:r>
              <a:rPr lang="en-US" altLang="zh-CN" sz="1300" dirty="0" smtClean="0">
                <a:solidFill>
                  <a:srgbClr val="5F5F5F"/>
                </a:solidFill>
                <a:ea typeface="华文细黑" pitchFamily="2" charset="-122"/>
              </a:rPr>
              <a:t>1.24%</a:t>
            </a:r>
            <a:r>
              <a:rPr lang="zh-CN" altLang="en-US" sz="1300" dirty="0" smtClean="0">
                <a:solidFill>
                  <a:srgbClr val="5F5F5F"/>
                </a:solidFill>
                <a:ea typeface="华文细黑" pitchFamily="2" charset="-122"/>
              </a:rPr>
              <a:t>。</a:t>
            </a:r>
            <a:endParaRPr lang="en-US" altLang="zh-CN" sz="1300" dirty="0" smtClean="0">
              <a:solidFill>
                <a:prstClr val="black"/>
              </a:solidFill>
              <a:ea typeface="华文细黑" pitchFamily="2" charset="-122"/>
              <a:cs typeface="Arial" charset="0"/>
            </a:endParaRPr>
          </a:p>
        </p:txBody>
      </p:sp>
      <p:sp>
        <p:nvSpPr>
          <p:cNvPr id="18" name="内容占位符 2"/>
          <p:cNvSpPr txBox="1">
            <a:spLocks/>
          </p:cNvSpPr>
          <p:nvPr/>
        </p:nvSpPr>
        <p:spPr>
          <a:xfrm>
            <a:off x="215516" y="836613"/>
            <a:ext cx="8353425" cy="736600"/>
          </a:xfrm>
          <a:prstGeom prst="rect">
            <a:avLst/>
          </a:prstGeom>
        </p:spPr>
        <p:txBody>
          <a:bodyPr vert="horz" lIns="91440" tIns="45720" rIns="91440" bIns="45720" rtlCol="0">
            <a:normAutofit/>
          </a:bodyPr>
          <a:lstStyle>
            <a:lvl1pPr marL="449263" indent="-363538" algn="just" defTabSz="914400" rtl="0" eaLnBrk="1" latinLnBrk="0" hangingPunct="1">
              <a:lnSpc>
                <a:spcPct val="110000"/>
              </a:lnSpc>
              <a:spcBef>
                <a:spcPts val="1800"/>
              </a:spcBef>
              <a:spcAft>
                <a:spcPts val="0"/>
              </a:spcAft>
              <a:buClr>
                <a:schemeClr val="accent1"/>
              </a:buClr>
              <a:buSzPct val="70000"/>
              <a:buFont typeface="Wingdings" panose="05000000000000000000" pitchFamily="2" charset="2"/>
              <a:buChar char=""/>
              <a:defRPr sz="2000" kern="1200" baseline="0">
                <a:solidFill>
                  <a:schemeClr val="accent1"/>
                </a:solidFill>
                <a:latin typeface="Arial" panose="020B0604020202020204" pitchFamily="34" charset="0"/>
                <a:ea typeface="微软雅黑" panose="020B0503020204020204" pitchFamily="34" charset="-122"/>
                <a:cs typeface="+mn-cs"/>
              </a:defRPr>
            </a:lvl1pPr>
            <a:lvl2pPr marL="449263" indent="-449263" algn="just" defTabSz="914400" rtl="0" eaLnBrk="1" latinLnBrk="0" hangingPunct="1">
              <a:lnSpc>
                <a:spcPct val="130000"/>
              </a:lnSpc>
              <a:spcBef>
                <a:spcPts val="0"/>
              </a:spcBef>
              <a:spcAft>
                <a:spcPts val="600"/>
              </a:spcAft>
              <a:buClr>
                <a:schemeClr val="accent2">
                  <a:lumMod val="60000"/>
                  <a:lumOff val="40000"/>
                </a:schemeClr>
              </a:buClr>
              <a:buFont typeface="幼圆" panose="02010509060101010101" pitchFamily="49" charset="-122"/>
              <a:buChar char=" "/>
              <a:defRPr sz="1600" kern="1200" baseline="0">
                <a:solidFill>
                  <a:srgbClr val="7D7D7D"/>
                </a:solidFill>
                <a:latin typeface="幼圆" panose="02010509060101010101" pitchFamily="49" charset="-122"/>
                <a:ea typeface="幼圆" panose="02010509060101010101" pitchFamily="49" charset="-122"/>
                <a:cs typeface="+mn-cs"/>
              </a:defRPr>
            </a:lvl2pPr>
            <a:lvl3pPr marL="914400" indent="0" algn="l" defTabSz="914400" rtl="0" eaLnBrk="1" latinLnBrk="0" hangingPunct="1">
              <a:lnSpc>
                <a:spcPct val="90000"/>
              </a:lnSpc>
              <a:spcBef>
                <a:spcPts val="500"/>
              </a:spcBef>
              <a:buFont typeface="Arial" panose="020B0604020202020204" pitchFamily="34" charset="0"/>
              <a:buNone/>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2000"/>
              </a:lnSpc>
              <a:buClr>
                <a:srgbClr val="275C9D"/>
              </a:buClr>
              <a:buSzPct val="100000"/>
              <a:buFont typeface="Wingdings" panose="05000000000000000000" pitchFamily="2" charset="2"/>
              <a:buChar char="n"/>
              <a:defRPr/>
            </a:pPr>
            <a:r>
              <a:rPr lang="zh-CN" altLang="en-US" sz="1400" dirty="0" smtClean="0">
                <a:solidFill>
                  <a:srgbClr val="5F5F5F"/>
                </a:solidFill>
                <a:latin typeface="+mn-ea"/>
                <a:ea typeface="+mn-ea"/>
              </a:rPr>
              <a:t>整体价格变化指数走势主要受各级别终端“价格、销量”两方面因素的影响。</a:t>
            </a:r>
            <a:r>
              <a:rPr lang="en-US" altLang="zh-CN" sz="1400" dirty="0">
                <a:solidFill>
                  <a:srgbClr val="5F5F5F"/>
                </a:solidFill>
                <a:latin typeface="+mn-ea"/>
                <a:ea typeface="+mn-ea"/>
              </a:rPr>
              <a:t>3</a:t>
            </a:r>
            <a:r>
              <a:rPr lang="zh-CN" altLang="en-US" sz="1400" dirty="0" smtClean="0">
                <a:solidFill>
                  <a:srgbClr val="5F5F5F"/>
                </a:solidFill>
                <a:latin typeface="+mn-ea"/>
                <a:ea typeface="+mn-ea"/>
              </a:rPr>
              <a:t>月整体价格变化指数呈</a:t>
            </a:r>
            <a:r>
              <a:rPr lang="zh-CN" altLang="en-US" sz="1400" dirty="0">
                <a:solidFill>
                  <a:srgbClr val="5F5F5F"/>
                </a:solidFill>
                <a:latin typeface="+mn-ea"/>
                <a:ea typeface="+mn-ea"/>
              </a:rPr>
              <a:t>下降</a:t>
            </a:r>
            <a:r>
              <a:rPr lang="zh-CN" altLang="en-US" sz="1400" dirty="0" smtClean="0">
                <a:solidFill>
                  <a:srgbClr val="5F5F5F"/>
                </a:solidFill>
                <a:latin typeface="+mn-ea"/>
              </a:rPr>
              <a:t>态</a:t>
            </a:r>
            <a:r>
              <a:rPr lang="zh-CN" altLang="en-US" sz="1400" dirty="0" smtClean="0">
                <a:solidFill>
                  <a:srgbClr val="5F5F5F"/>
                </a:solidFill>
                <a:latin typeface="+mn-ea"/>
                <a:ea typeface="+mn-ea"/>
              </a:rPr>
              <a:t>势，成交价降低，其影响因素表现如下</a:t>
            </a:r>
            <a:r>
              <a:rPr lang="zh-CN" altLang="en-US" sz="1400" dirty="0" smtClean="0">
                <a:solidFill>
                  <a:srgbClr val="474747"/>
                </a:solidFill>
                <a:latin typeface="+mn-ea"/>
                <a:ea typeface="+mn-ea"/>
              </a:rPr>
              <a:t>：</a:t>
            </a:r>
            <a:endParaRPr lang="zh-CN" altLang="en-US" sz="1400" dirty="0">
              <a:solidFill>
                <a:srgbClr val="474747"/>
              </a:solidFill>
              <a:latin typeface="+mn-ea"/>
              <a:ea typeface="+mn-ea"/>
            </a:endParaRPr>
          </a:p>
        </p:txBody>
      </p:sp>
      <p:graphicFrame>
        <p:nvGraphicFramePr>
          <p:cNvPr id="22" name="Object 10"/>
          <p:cNvGraphicFramePr>
            <a:graphicFrameLocks noChangeAspect="1"/>
          </p:cNvGraphicFramePr>
          <p:nvPr>
            <p:extLst>
              <p:ext uri="{D42A27DB-BD31-4B8C-83A1-F6EECF244321}">
                <p14:modId xmlns:p14="http://schemas.microsoft.com/office/powerpoint/2010/main" val="1398645130"/>
              </p:ext>
            </p:extLst>
          </p:nvPr>
        </p:nvGraphicFramePr>
        <p:xfrm>
          <a:off x="4338513" y="4334669"/>
          <a:ext cx="4049911" cy="2130425"/>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29" name="Object 45"/>
          <p:cNvGraphicFramePr>
            <a:graphicFrameLocks noChangeAspect="1"/>
          </p:cNvGraphicFramePr>
          <p:nvPr>
            <p:extLst>
              <p:ext uri="{D42A27DB-BD31-4B8C-83A1-F6EECF244321}">
                <p14:modId xmlns:p14="http://schemas.microsoft.com/office/powerpoint/2010/main" val="1407543737"/>
              </p:ext>
            </p:extLst>
          </p:nvPr>
        </p:nvGraphicFramePr>
        <p:xfrm>
          <a:off x="4346356" y="1813102"/>
          <a:ext cx="4464050" cy="2401534"/>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57668654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对象 2" hidden="1"/>
          <p:cNvGraphicFramePr>
            <a:graphicFrameLocks noChangeAspect="1"/>
          </p:cNvGraphicFramePr>
          <p:nvPr>
            <p:custDataLst>
              <p:tags r:id="rId2"/>
            </p:custDataLst>
            <p:extLst>
              <p:ext uri="{D42A27DB-BD31-4B8C-83A1-F6EECF244321}">
                <p14:modId xmlns:p14="http://schemas.microsoft.com/office/powerpoint/2010/main" val="2342685948"/>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34783" name="think-cell Slide" r:id="rId14" imgW="360" imgH="360" progId="">
                  <p:embed/>
                </p:oleObj>
              </mc:Choice>
              <mc:Fallback>
                <p:oleObj name="think-cell Slide" r:id="rId14" imgW="360" imgH="360" progId="">
                  <p:embed/>
                  <p:pic>
                    <p:nvPicPr>
                      <p:cNvPr id="0" name="Picture 2912"/>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0" y="0"/>
                        <a:ext cx="158750"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8" name="Object 4"/>
          <p:cNvGraphicFramePr>
            <a:graphicFrameLocks noChangeAspect="1"/>
          </p:cNvGraphicFramePr>
          <p:nvPr>
            <p:custDataLst>
              <p:tags r:id="rId3"/>
            </p:custDataLst>
            <p:extLst>
              <p:ext uri="{D42A27DB-BD31-4B8C-83A1-F6EECF244321}">
                <p14:modId xmlns:p14="http://schemas.microsoft.com/office/powerpoint/2010/main" val="2056722702"/>
              </p:ext>
            </p:extLst>
          </p:nvPr>
        </p:nvGraphicFramePr>
        <p:xfrm>
          <a:off x="467543" y="3447332"/>
          <a:ext cx="7920807" cy="2893798"/>
        </p:xfrm>
        <a:graphic>
          <a:graphicData uri="http://schemas.openxmlformats.org/drawingml/2006/chart">
            <c:chart xmlns:c="http://schemas.openxmlformats.org/drawingml/2006/chart" xmlns:r="http://schemas.openxmlformats.org/officeDocument/2006/relationships" r:id="rId16"/>
          </a:graphicData>
        </a:graphic>
      </p:graphicFrame>
      <p:sp>
        <p:nvSpPr>
          <p:cNvPr id="16394" name="灯片编号占位符 21"/>
          <p:cNvSpPr>
            <a:spLocks noGrp="1"/>
          </p:cNvSpPr>
          <p:nvPr>
            <p:ph type="sldNum" sz="quarter" idx="12"/>
            <p:custDataLst>
              <p:tags r:id="rId4"/>
            </p:custDataLst>
          </p:nvPr>
        </p:nvSpPr>
        <p:spPr bwMode="auto">
          <a:noFill/>
          <a:ln>
            <a:miter lim="800000"/>
            <a:headEnd/>
            <a:tailEnd/>
          </a:ln>
        </p:spPr>
        <p:txBody>
          <a:bodyPr vert="horz" wrap="square" lIns="91440" tIns="45720" rIns="91440" bIns="45720" numCol="1" anchorCtr="0" compatLnSpc="1">
            <a:prstTxWarp prst="textNoShape">
              <a:avLst/>
            </a:prstTxWarp>
          </a:bodyPr>
          <a:lstStyle/>
          <a:p>
            <a:fld id="{DB2811A4-376F-4581-9234-31D28ABFB0E3}" type="slidenum">
              <a:rPr lang="zh-CN" altLang="en-US" smtClean="0"/>
              <a:pPr/>
              <a:t>11</a:t>
            </a:fld>
            <a:endParaRPr lang="zh-CN" altLang="en-US" dirty="0" smtClean="0"/>
          </a:p>
        </p:txBody>
      </p:sp>
      <p:sp>
        <p:nvSpPr>
          <p:cNvPr id="45" name="TextBox 44"/>
          <p:cNvSpPr txBox="1"/>
          <p:nvPr>
            <p:custDataLst>
              <p:tags r:id="rId5"/>
            </p:custDataLst>
          </p:nvPr>
        </p:nvSpPr>
        <p:spPr>
          <a:xfrm>
            <a:off x="395536" y="6322211"/>
            <a:ext cx="1319212" cy="203133"/>
          </a:xfrm>
          <a:prstGeom prst="rect">
            <a:avLst/>
          </a:prstGeom>
          <a:noFill/>
        </p:spPr>
        <p:txBody>
          <a:bodyPr>
            <a:spAutoFit/>
          </a:bodyPr>
          <a:lstStyle/>
          <a:p>
            <a:pPr eaLnBrk="0" hangingPunct="0">
              <a:lnSpc>
                <a:spcPct val="80000"/>
              </a:lnSpc>
              <a:spcBef>
                <a:spcPct val="20000"/>
              </a:spcBef>
              <a:buFont typeface="Arial" charset="0"/>
              <a:buNone/>
              <a:defRPr/>
            </a:pPr>
            <a:r>
              <a:rPr lang="zh-CN" altLang="en-US" sz="900" dirty="0">
                <a:latin typeface="+mn-lt"/>
                <a:ea typeface="华文细黑" pitchFamily="2" charset="-122"/>
              </a:rPr>
              <a:t>注</a:t>
            </a:r>
            <a:r>
              <a:rPr lang="zh-CN" altLang="en-US" sz="900" dirty="0" smtClean="0">
                <a:latin typeface="+mn-lt"/>
                <a:ea typeface="华文细黑" pitchFamily="2" charset="-122"/>
              </a:rPr>
              <a:t>：基期为上年</a:t>
            </a:r>
            <a:r>
              <a:rPr lang="en-US" altLang="zh-CN" sz="900" dirty="0" smtClean="0">
                <a:latin typeface="+mn-lt"/>
                <a:ea typeface="华文细黑" pitchFamily="2" charset="-122"/>
              </a:rPr>
              <a:t>12</a:t>
            </a:r>
            <a:r>
              <a:rPr lang="zh-CN" altLang="en-US" sz="900" dirty="0" smtClean="0">
                <a:latin typeface="+mn-lt"/>
                <a:ea typeface="华文细黑" pitchFamily="2" charset="-122"/>
              </a:rPr>
              <a:t>月</a:t>
            </a:r>
            <a:endParaRPr lang="zh-CN" altLang="en-US" sz="900" dirty="0">
              <a:latin typeface="+mn-lt"/>
              <a:ea typeface="华文细黑" pitchFamily="2" charset="-122"/>
            </a:endParaRPr>
          </a:p>
        </p:txBody>
      </p:sp>
      <p:sp>
        <p:nvSpPr>
          <p:cNvPr id="37" name="AutoShape 66"/>
          <p:cNvSpPr>
            <a:spLocks noChangeArrowheads="1"/>
          </p:cNvSpPr>
          <p:nvPr>
            <p:custDataLst>
              <p:tags r:id="rId6"/>
            </p:custDataLst>
          </p:nvPr>
        </p:nvSpPr>
        <p:spPr bwMode="auto">
          <a:xfrm>
            <a:off x="8490396" y="3877593"/>
            <a:ext cx="250825" cy="900112"/>
          </a:xfrm>
          <a:prstGeom prst="upArrow">
            <a:avLst>
              <a:gd name="adj1" fmla="val 50000"/>
              <a:gd name="adj2" fmla="val 89715"/>
            </a:avLst>
          </a:prstGeom>
          <a:solidFill>
            <a:srgbClr val="BFBFBF"/>
          </a:solidFill>
          <a:ln>
            <a:no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ea typeface="华文细黑" pitchFamily="2" charset="-122"/>
            </a:endParaRPr>
          </a:p>
        </p:txBody>
      </p:sp>
      <p:sp>
        <p:nvSpPr>
          <p:cNvPr id="38" name="AutoShape 67"/>
          <p:cNvSpPr>
            <a:spLocks noChangeArrowheads="1"/>
          </p:cNvSpPr>
          <p:nvPr>
            <p:custDataLst>
              <p:tags r:id="rId7"/>
            </p:custDataLst>
          </p:nvPr>
        </p:nvSpPr>
        <p:spPr bwMode="auto">
          <a:xfrm rot="10800000">
            <a:off x="8490396" y="4995193"/>
            <a:ext cx="250825" cy="900112"/>
          </a:xfrm>
          <a:prstGeom prst="upArrow">
            <a:avLst>
              <a:gd name="adj1" fmla="val 50000"/>
              <a:gd name="adj2" fmla="val 89715"/>
            </a:avLst>
          </a:prstGeom>
          <a:solidFill>
            <a:srgbClr val="275C9D"/>
          </a:solidFill>
          <a:ln>
            <a:no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ea typeface="华文细黑" pitchFamily="2" charset="-122"/>
            </a:endParaRPr>
          </a:p>
        </p:txBody>
      </p:sp>
      <p:sp>
        <p:nvSpPr>
          <p:cNvPr id="41" name="Text Box 68"/>
          <p:cNvSpPr txBox="1">
            <a:spLocks noChangeArrowheads="1"/>
          </p:cNvSpPr>
          <p:nvPr>
            <p:custDataLst>
              <p:tags r:id="rId8"/>
            </p:custDataLst>
          </p:nvPr>
        </p:nvSpPr>
        <p:spPr bwMode="auto">
          <a:xfrm>
            <a:off x="8701533" y="3834730"/>
            <a:ext cx="334963" cy="947738"/>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latin typeface="+mn-lt"/>
                <a:ea typeface="华文细黑" pitchFamily="2" charset="-122"/>
              </a:rPr>
              <a:t>优惠减少</a:t>
            </a:r>
          </a:p>
        </p:txBody>
      </p:sp>
      <p:sp>
        <p:nvSpPr>
          <p:cNvPr id="42" name="Text Box 69"/>
          <p:cNvSpPr txBox="1">
            <a:spLocks noChangeArrowheads="1"/>
          </p:cNvSpPr>
          <p:nvPr>
            <p:custDataLst>
              <p:tags r:id="rId9"/>
            </p:custDataLst>
          </p:nvPr>
        </p:nvSpPr>
        <p:spPr bwMode="auto">
          <a:xfrm>
            <a:off x="8698358" y="4839618"/>
            <a:ext cx="334963" cy="1109662"/>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latin typeface="+mn-lt"/>
                <a:ea typeface="华文细黑" pitchFamily="2" charset="-122"/>
              </a:rPr>
              <a:t>优惠增加</a:t>
            </a:r>
          </a:p>
        </p:txBody>
      </p:sp>
      <p:grpSp>
        <p:nvGrpSpPr>
          <p:cNvPr id="43" name="组合 42"/>
          <p:cNvGrpSpPr>
            <a:grpSpLocks/>
          </p:cNvGrpSpPr>
          <p:nvPr>
            <p:custDataLst>
              <p:tags r:id="rId10"/>
            </p:custDataLst>
          </p:nvPr>
        </p:nvGrpSpPr>
        <p:grpSpPr bwMode="auto">
          <a:xfrm>
            <a:off x="2409704" y="3081851"/>
            <a:ext cx="4308475" cy="352425"/>
            <a:chOff x="2330450" y="2103438"/>
            <a:chExt cx="4308475" cy="352425"/>
          </a:xfrm>
          <a:solidFill>
            <a:srgbClr val="275C9D"/>
          </a:solidFill>
        </p:grpSpPr>
        <p:sp>
          <p:nvSpPr>
            <p:cNvPr id="44" name="AutoShape 12"/>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fontAlgn="auto">
                <a:spcBef>
                  <a:spcPts val="0"/>
                </a:spcBef>
                <a:spcAft>
                  <a:spcPts val="0"/>
                </a:spcAft>
                <a:defRPr/>
              </a:pPr>
              <a:endParaRPr lang="zh-CN" altLang="en-US" kern="0">
                <a:solidFill>
                  <a:srgbClr val="FFFFFF"/>
                </a:solidFill>
              </a:endParaRPr>
            </a:p>
          </p:txBody>
        </p:sp>
        <p:sp>
          <p:nvSpPr>
            <p:cNvPr id="46" name="Text Box 10"/>
            <p:cNvSpPr txBox="1">
              <a:spLocks noChangeArrowheads="1"/>
            </p:cNvSpPr>
            <p:nvPr/>
          </p:nvSpPr>
          <p:spPr bwMode="auto">
            <a:xfrm>
              <a:off x="2544763" y="2149145"/>
              <a:ext cx="3924300" cy="305340"/>
            </a:xfrm>
            <a:prstGeom prst="rect">
              <a:avLst/>
            </a:prstGeom>
            <a:noFill/>
            <a:ln w="12700" algn="ctr">
              <a:noFill/>
              <a:miter lim="800000"/>
              <a:headEnd/>
              <a:tailEnd/>
            </a:ln>
          </p:spPr>
          <p:txBody>
            <a:bodyPr>
              <a:spAutoFit/>
            </a:bodyPr>
            <a:lstStyle/>
            <a:p>
              <a:pPr fontAlgn="auto">
                <a:spcBef>
                  <a:spcPct val="50000"/>
                </a:spcBef>
                <a:spcAft>
                  <a:spcPts val="0"/>
                </a:spcAft>
                <a:defRPr/>
              </a:pPr>
              <a:r>
                <a:rPr lang="en-US" altLang="zh-CN" sz="1700" b="1" kern="0" dirty="0">
                  <a:solidFill>
                    <a:srgbClr val="FFFFFF"/>
                  </a:solidFill>
                  <a:ea typeface="华文细黑" pitchFamily="2" charset="-122"/>
                </a:rPr>
                <a:t>GAIN·</a:t>
              </a:r>
              <a:r>
                <a:rPr lang="zh-CN" altLang="en-US" sz="1700" b="1" kern="0" dirty="0">
                  <a:solidFill>
                    <a:srgbClr val="FFFFFF"/>
                  </a:solidFill>
                  <a:ea typeface="华文细黑" pitchFamily="2" charset="-122"/>
                </a:rPr>
                <a:t>月度终端优惠指数</a:t>
              </a:r>
              <a:r>
                <a:rPr lang="en-US" altLang="zh-CN" sz="1700" b="1" kern="0" dirty="0">
                  <a:solidFill>
                    <a:srgbClr val="FFFFFF"/>
                  </a:solidFill>
                  <a:ea typeface="华文细黑" pitchFamily="2" charset="-122"/>
                </a:rPr>
                <a:t>-</a:t>
              </a:r>
              <a:r>
                <a:rPr lang="zh-CN" altLang="en-US" sz="1700" b="1" kern="0" dirty="0">
                  <a:solidFill>
                    <a:srgbClr val="FFFFFF"/>
                  </a:solidFill>
                  <a:ea typeface="华文细黑" pitchFamily="2" charset="-122"/>
                </a:rPr>
                <a:t>整体</a:t>
              </a:r>
              <a:endParaRPr lang="zh-HK" altLang="en-US" sz="1700" b="1" kern="0" dirty="0">
                <a:solidFill>
                  <a:srgbClr val="FFFFFF"/>
                </a:solidFill>
                <a:ea typeface="华文细黑" pitchFamily="2" charset="-122"/>
              </a:endParaRPr>
            </a:p>
          </p:txBody>
        </p:sp>
      </p:grpSp>
      <p:sp>
        <p:nvSpPr>
          <p:cNvPr id="14" name="内容占位符 2"/>
          <p:cNvSpPr txBox="1">
            <a:spLocks/>
          </p:cNvSpPr>
          <p:nvPr>
            <p:custDataLst>
              <p:tags r:id="rId11"/>
            </p:custDataLst>
          </p:nvPr>
        </p:nvSpPr>
        <p:spPr bwMode="auto">
          <a:xfrm>
            <a:off x="395288" y="836613"/>
            <a:ext cx="8353425" cy="1871662"/>
          </a:xfrm>
          <a:prstGeom prst="rect">
            <a:avLst/>
          </a:prstGeom>
        </p:spPr>
        <p:txBody>
          <a:bodyPr/>
          <a:lstStyle>
            <a:lvl1pPr marL="342900" indent="-342900" algn="l" rtl="0" eaLnBrk="1" fontAlgn="base" hangingPunct="1">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1" fontAlgn="base" hangingPunct="1">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1" fontAlgn="base" hangingPunct="1">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1" fontAlgn="base" hangingPunct="1">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1" fontAlgn="base" hangingPunct="1">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42000" indent="-342000">
              <a:lnSpc>
                <a:spcPts val="1800"/>
              </a:lnSpc>
              <a:spcBef>
                <a:spcPts val="0"/>
              </a:spcBef>
              <a:spcAft>
                <a:spcPts val="600"/>
              </a:spcAft>
              <a:buClr>
                <a:srgbClr val="275C9D"/>
              </a:buClr>
              <a:buFont typeface="Wingdings" pitchFamily="2" charset="2"/>
              <a:buChar char="n"/>
              <a:defRPr/>
            </a:pPr>
            <a:r>
              <a:rPr lang="en-US" altLang="zh-CN" sz="1600" b="1" dirty="0" smtClean="0">
                <a:latin typeface="+mj-ea"/>
                <a:ea typeface="+mj-ea"/>
              </a:rPr>
              <a:t>2017</a:t>
            </a:r>
            <a:r>
              <a:rPr lang="zh-CN" altLang="en-US" sz="1600" b="1" dirty="0" smtClean="0">
                <a:latin typeface="+mj-ea"/>
                <a:ea typeface="+mj-ea"/>
              </a:rPr>
              <a:t>年</a:t>
            </a:r>
            <a:r>
              <a:rPr lang="en-US" altLang="zh-CN" sz="1600" b="1" dirty="0" smtClean="0">
                <a:latin typeface="+mj-ea"/>
                <a:ea typeface="+mj-ea"/>
              </a:rPr>
              <a:t>GAIN·3</a:t>
            </a:r>
            <a:r>
              <a:rPr lang="zh-CN" altLang="en-US" sz="1600" b="1" dirty="0" smtClean="0">
                <a:latin typeface="+mj-ea"/>
                <a:ea typeface="+mj-ea"/>
              </a:rPr>
              <a:t>月整体终端优惠指数为</a:t>
            </a:r>
            <a:r>
              <a:rPr lang="en-US" altLang="zh-CN" sz="1600" b="1" dirty="0" smtClean="0">
                <a:latin typeface="+mj-ea"/>
                <a:ea typeface="+mj-ea"/>
              </a:rPr>
              <a:t>0.19</a:t>
            </a:r>
            <a:r>
              <a:rPr lang="zh-CN" altLang="en-US" sz="1600" b="1" dirty="0" smtClean="0">
                <a:latin typeface="+mj-ea"/>
                <a:ea typeface="+mj-ea"/>
              </a:rPr>
              <a:t>，环比下降</a:t>
            </a:r>
            <a:r>
              <a:rPr lang="en-US" altLang="zh-CN" sz="1600" b="1" dirty="0" smtClean="0">
                <a:latin typeface="+mj-ea"/>
                <a:ea typeface="+mj-ea"/>
              </a:rPr>
              <a:t>11.1%</a:t>
            </a:r>
            <a:r>
              <a:rPr lang="zh-CN" altLang="en-US" sz="1600" b="1" dirty="0" smtClean="0">
                <a:latin typeface="+mj-ea"/>
                <a:ea typeface="+mj-ea"/>
              </a:rPr>
              <a:t>，优惠额度增加</a:t>
            </a:r>
            <a:r>
              <a:rPr lang="en-US" altLang="zh-CN" sz="1600" b="1" dirty="0" smtClean="0">
                <a:latin typeface="+mj-ea"/>
                <a:ea typeface="+mj-ea"/>
              </a:rPr>
              <a:t>1496</a:t>
            </a:r>
            <a:r>
              <a:rPr lang="zh-CN" altLang="en-US" sz="1600" b="1" dirty="0" smtClean="0">
                <a:latin typeface="+mj-ea"/>
                <a:ea typeface="+mj-ea"/>
              </a:rPr>
              <a:t>元</a:t>
            </a:r>
            <a:endParaRPr lang="zh-CN" altLang="en-US" sz="1600" b="1" dirty="0" smtClean="0">
              <a:latin typeface="+mj-lt"/>
            </a:endParaRPr>
          </a:p>
          <a:p>
            <a:pPr marL="342000" lvl="1" indent="-342000">
              <a:lnSpc>
                <a:spcPts val="2000"/>
              </a:lnSpc>
              <a:spcBef>
                <a:spcPts val="0"/>
              </a:spcBef>
              <a:spcAft>
                <a:spcPts val="600"/>
              </a:spcAft>
              <a:buFont typeface="Wingdings" pitchFamily="2" charset="2"/>
              <a:buChar char="Ø"/>
              <a:defRPr/>
            </a:pPr>
            <a:r>
              <a:rPr lang="en-US" altLang="zh-CN" sz="1400" dirty="0">
                <a:latin typeface="+mn-ea"/>
              </a:rPr>
              <a:t>3</a:t>
            </a:r>
            <a:r>
              <a:rPr lang="zh-CN" altLang="en-US" sz="1400" dirty="0" smtClean="0">
                <a:latin typeface="+mn-ea"/>
              </a:rPr>
              <a:t>月乘用车市场整体终端优惠出现较大幅度增加，其中</a:t>
            </a:r>
            <a:r>
              <a:rPr lang="en-US" altLang="zh-CN" sz="1400" dirty="0" smtClean="0">
                <a:latin typeface="+mn-ea"/>
              </a:rPr>
              <a:t>SUV</a:t>
            </a:r>
            <a:r>
              <a:rPr lang="zh-CN" altLang="en-US" sz="1400" dirty="0" smtClean="0">
                <a:latin typeface="+mn-ea"/>
              </a:rPr>
              <a:t>市场优惠额度显著放大，且由于其权重较大，因此对于整体市场优惠指数产生</a:t>
            </a:r>
            <a:r>
              <a:rPr lang="zh-CN" altLang="en-US" sz="1400" dirty="0">
                <a:latin typeface="+mn-ea"/>
              </a:rPr>
              <a:t>直接</a:t>
            </a:r>
            <a:r>
              <a:rPr lang="zh-CN" altLang="en-US" sz="1400" dirty="0" smtClean="0">
                <a:latin typeface="+mn-ea"/>
              </a:rPr>
              <a:t>影响</a:t>
            </a:r>
            <a:endParaRPr lang="en-US" altLang="zh-CN" sz="1400" dirty="0" smtClean="0">
              <a:latin typeface="+mn-ea"/>
            </a:endParaRPr>
          </a:p>
          <a:p>
            <a:pPr marL="342000" lvl="1" indent="-342000">
              <a:lnSpc>
                <a:spcPts val="2000"/>
              </a:lnSpc>
              <a:spcBef>
                <a:spcPts val="0"/>
              </a:spcBef>
              <a:spcAft>
                <a:spcPts val="600"/>
              </a:spcAft>
              <a:buFont typeface="Wingdings" pitchFamily="2" charset="2"/>
              <a:buChar char="Ø"/>
              <a:defRPr/>
            </a:pPr>
            <a:r>
              <a:rPr lang="zh-CN" altLang="en-US" sz="1400" dirty="0" smtClean="0">
                <a:latin typeface="+mn-ea"/>
              </a:rPr>
              <a:t>在</a:t>
            </a:r>
            <a:r>
              <a:rPr lang="en-US" altLang="zh-CN" sz="1400" dirty="0" smtClean="0">
                <a:latin typeface="+mn-ea"/>
              </a:rPr>
              <a:t>2017</a:t>
            </a:r>
            <a:r>
              <a:rPr lang="zh-CN" altLang="en-US" sz="1400" dirty="0" smtClean="0">
                <a:latin typeface="+mn-ea"/>
              </a:rPr>
              <a:t>年前两个月的市场销量低迷背景下，各经销商均开始放大车型的优惠幅度，期望提升市场销量。本月除</a:t>
            </a:r>
            <a:r>
              <a:rPr lang="en-US" altLang="zh-CN" sz="1400" dirty="0" smtClean="0">
                <a:latin typeface="+mn-ea"/>
              </a:rPr>
              <a:t>MPV</a:t>
            </a:r>
            <a:r>
              <a:rPr lang="zh-CN" altLang="en-US" sz="1400" dirty="0" smtClean="0">
                <a:latin typeface="+mn-ea"/>
              </a:rPr>
              <a:t>市场以外，其它各细分市场的优惠指数均出现下降，优惠幅度上升</a:t>
            </a:r>
            <a:endParaRPr lang="en-US" altLang="zh-CN" sz="1400" dirty="0" smtClean="0">
              <a:latin typeface="+mn-ea"/>
            </a:endParaRPr>
          </a:p>
        </p:txBody>
      </p:sp>
      <p:sp>
        <p:nvSpPr>
          <p:cNvPr id="16" name="内容占位符 3"/>
          <p:cNvSpPr>
            <a:spLocks noGrp="1"/>
          </p:cNvSpPr>
          <p:nvPr>
            <p:ph sz="quarter" idx="13"/>
          </p:nvPr>
        </p:nvSpPr>
        <p:spPr>
          <a:xfrm>
            <a:off x="1187624" y="260648"/>
            <a:ext cx="7561584" cy="454567"/>
          </a:xfrm>
        </p:spPr>
        <p:txBody>
          <a:bodyPr/>
          <a:lstStyle/>
          <a:p>
            <a:r>
              <a:rPr lang="en-US" altLang="en-US" dirty="0" smtClean="0"/>
              <a:t>2017</a:t>
            </a:r>
            <a:r>
              <a:rPr lang="en-US" altLang="zh-CN" dirty="0" smtClean="0"/>
              <a:t> </a:t>
            </a:r>
            <a:r>
              <a:rPr lang="en-US" altLang="en-US" dirty="0"/>
              <a:t>GAIN</a:t>
            </a:r>
            <a:r>
              <a:rPr lang="en-US" altLang="zh-CN" dirty="0"/>
              <a:t>·</a:t>
            </a:r>
            <a:r>
              <a:rPr lang="zh-CN" altLang="en-US" dirty="0" smtClean="0"/>
              <a:t>整体终端优惠</a:t>
            </a:r>
            <a:r>
              <a:rPr lang="en-US" altLang="en-US" dirty="0" err="1" smtClean="0"/>
              <a:t>指数</a:t>
            </a:r>
            <a:r>
              <a:rPr lang="en-US" altLang="en-US" dirty="0" smtClean="0"/>
              <a:t>—3</a:t>
            </a:r>
            <a:r>
              <a:rPr lang="zh-CN" altLang="en-US" dirty="0" smtClean="0"/>
              <a:t>月</a:t>
            </a:r>
            <a:endParaRPr lang="zh-CN" altLang="en-US" dirty="0"/>
          </a:p>
        </p:txBody>
      </p:sp>
    </p:spTree>
    <p:extLst>
      <p:ext uri="{BB962C8B-B14F-4D97-AF65-F5344CB8AC3E}">
        <p14:creationId xmlns:p14="http://schemas.microsoft.com/office/powerpoint/2010/main" val="2302693986"/>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灯片编号占位符 12"/>
          <p:cNvSpPr>
            <a:spLocks noGrp="1"/>
          </p:cNvSpPr>
          <p:nvPr>
            <p:ph type="sldNum" sz="quarter" idx="12"/>
          </p:nvPr>
        </p:nvSpPr>
        <p:spPr bwMode="auto">
          <a:noFill/>
          <a:ln>
            <a:miter lim="800000"/>
            <a:headEnd/>
            <a:tailEnd/>
          </a:ln>
        </p:spPr>
        <p:txBody>
          <a:bodyPr vert="horz" wrap="square" lIns="91440" tIns="45720" rIns="91440" bIns="45720" numCol="1" anchorCtr="0" compatLnSpc="1">
            <a:prstTxWarp prst="textNoShape">
              <a:avLst/>
            </a:prstTxWarp>
          </a:bodyPr>
          <a:lstStyle/>
          <a:p>
            <a:fld id="{19899898-781C-4C11-ABFD-7DFEEAC345D7}" type="slidenum">
              <a:rPr lang="zh-CN" altLang="en-US" smtClean="0"/>
              <a:pPr/>
              <a:t>12</a:t>
            </a:fld>
            <a:endParaRPr lang="zh-CN" altLang="en-US" smtClean="0"/>
          </a:p>
        </p:txBody>
      </p:sp>
      <p:sp>
        <p:nvSpPr>
          <p:cNvPr id="2" name="标题 1"/>
          <p:cNvSpPr>
            <a:spLocks noGrp="1"/>
          </p:cNvSpPr>
          <p:nvPr>
            <p:ph type="title" idx="4294967295"/>
          </p:nvPr>
        </p:nvSpPr>
        <p:spPr>
          <a:xfrm>
            <a:off x="1166936" y="260648"/>
            <a:ext cx="6938421" cy="468015"/>
          </a:xfrm>
          <a:prstGeom prst="rect">
            <a:avLst/>
          </a:prstGeom>
          <a:noFill/>
        </p:spPr>
        <p:txBody>
          <a:bodyPr/>
          <a:lstStyle/>
          <a:p>
            <a:pPr>
              <a:defRPr/>
            </a:pPr>
            <a:r>
              <a:rPr lang="zh-CN" altLang="en-US" b="1" dirty="0">
                <a:solidFill>
                  <a:srgbClr val="075A77"/>
                </a:solidFill>
                <a:latin typeface="+mn-ea"/>
                <a:ea typeface="+mn-ea"/>
              </a:rPr>
              <a:t>指数解读</a:t>
            </a:r>
          </a:p>
        </p:txBody>
      </p:sp>
      <p:sp>
        <p:nvSpPr>
          <p:cNvPr id="6" name="AutoShape 66"/>
          <p:cNvSpPr>
            <a:spLocks noChangeArrowheads="1"/>
          </p:cNvSpPr>
          <p:nvPr/>
        </p:nvSpPr>
        <p:spPr bwMode="auto">
          <a:xfrm>
            <a:off x="7524332" y="3615878"/>
            <a:ext cx="250825" cy="900113"/>
          </a:xfrm>
          <a:prstGeom prst="upArrow">
            <a:avLst>
              <a:gd name="adj1" fmla="val 50000"/>
              <a:gd name="adj2" fmla="val 89715"/>
            </a:avLst>
          </a:prstGeom>
          <a:solidFill>
            <a:srgbClr val="BFBFBF"/>
          </a:solidFill>
          <a:ln>
            <a:noFill/>
            <a:headEnd/>
            <a:tailEnd/>
          </a:ln>
          <a:effectLst>
            <a:outerShdw dist="17780" dir="2700000" algn="t"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solidFill>
                <a:prstClr val="black"/>
              </a:solidFill>
              <a:ea typeface="华文细黑" pitchFamily="2" charset="-122"/>
            </a:endParaRPr>
          </a:p>
        </p:txBody>
      </p:sp>
      <p:sp>
        <p:nvSpPr>
          <p:cNvPr id="7" name="AutoShape 67"/>
          <p:cNvSpPr>
            <a:spLocks noChangeArrowheads="1"/>
          </p:cNvSpPr>
          <p:nvPr/>
        </p:nvSpPr>
        <p:spPr bwMode="auto">
          <a:xfrm rot="10800000">
            <a:off x="7524332" y="4736703"/>
            <a:ext cx="250825" cy="900113"/>
          </a:xfrm>
          <a:prstGeom prst="upArrow">
            <a:avLst>
              <a:gd name="adj1" fmla="val 50000"/>
              <a:gd name="adj2" fmla="val 89715"/>
            </a:avLst>
          </a:prstGeom>
          <a:solidFill>
            <a:srgbClr val="275C9D"/>
          </a:solidFill>
          <a:ln>
            <a:noFill/>
            <a:headEnd/>
            <a:tailEnd/>
          </a:ln>
          <a:effectLst>
            <a:outerShdw dist="17780" dir="2700000" algn="tl"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solidFill>
                <a:prstClr val="black"/>
              </a:solidFill>
              <a:ea typeface="华文细黑" pitchFamily="2" charset="-122"/>
            </a:endParaRPr>
          </a:p>
        </p:txBody>
      </p:sp>
      <p:sp>
        <p:nvSpPr>
          <p:cNvPr id="8" name="Text Box 68"/>
          <p:cNvSpPr txBox="1">
            <a:spLocks noChangeArrowheads="1"/>
          </p:cNvSpPr>
          <p:nvPr/>
        </p:nvSpPr>
        <p:spPr bwMode="auto">
          <a:xfrm>
            <a:off x="7738035" y="3573016"/>
            <a:ext cx="332399" cy="947737"/>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solidFill>
                  <a:prstClr val="black"/>
                </a:solidFill>
                <a:latin typeface="Calibri"/>
                <a:ea typeface="华文细黑" pitchFamily="2" charset="-122"/>
              </a:rPr>
              <a:t>优惠减少</a:t>
            </a:r>
          </a:p>
        </p:txBody>
      </p:sp>
      <p:sp>
        <p:nvSpPr>
          <p:cNvPr id="9" name="Text Box 69"/>
          <p:cNvSpPr txBox="1">
            <a:spLocks noChangeArrowheads="1"/>
          </p:cNvSpPr>
          <p:nvPr/>
        </p:nvSpPr>
        <p:spPr bwMode="auto">
          <a:xfrm>
            <a:off x="7772958" y="4581128"/>
            <a:ext cx="332399" cy="1109663"/>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solidFill>
                  <a:prstClr val="black"/>
                </a:solidFill>
                <a:latin typeface="Calibri"/>
                <a:ea typeface="华文细黑" pitchFamily="2" charset="-122"/>
              </a:rPr>
              <a:t>优惠增加</a:t>
            </a:r>
          </a:p>
        </p:txBody>
      </p:sp>
      <p:sp>
        <p:nvSpPr>
          <p:cNvPr id="10" name="Text Box 26"/>
          <p:cNvSpPr txBox="1">
            <a:spLocks noChangeArrowheads="1"/>
          </p:cNvSpPr>
          <p:nvPr/>
        </p:nvSpPr>
        <p:spPr bwMode="auto">
          <a:xfrm>
            <a:off x="2713583" y="3358569"/>
            <a:ext cx="3730625" cy="264688"/>
          </a:xfrm>
          <a:prstGeom prst="rect">
            <a:avLst/>
          </a:prstGeom>
          <a:noFill/>
          <a:ln w="19050" algn="ctr">
            <a:solidFill>
              <a:srgbClr val="C0C0C0"/>
            </a:solidFill>
            <a:prstDash val="sysDot"/>
            <a:miter lim="800000"/>
            <a:headEnd/>
            <a:tailEnd/>
          </a:ln>
        </p:spPr>
        <p:txBody>
          <a:bodyPr anchor="ctr">
            <a:spAutoFit/>
          </a:bodyPr>
          <a:lstStyle/>
          <a:p>
            <a:pPr algn="ctr" eaLnBrk="0" hangingPunct="0">
              <a:lnSpc>
                <a:spcPct val="80000"/>
              </a:lnSpc>
              <a:spcBef>
                <a:spcPct val="50000"/>
              </a:spcBef>
              <a:buFont typeface="Arial" charset="0"/>
              <a:buNone/>
              <a:defRPr/>
            </a:pPr>
            <a:r>
              <a:rPr lang="zh-CN" altLang="en-US" sz="1400" b="1" dirty="0">
                <a:solidFill>
                  <a:prstClr val="black"/>
                </a:solidFill>
                <a:effectLst>
                  <a:outerShdw blurRad="38100" dist="38100" dir="2700000" algn="tl">
                    <a:srgbClr val="C0C0C0"/>
                  </a:outerShdw>
                </a:effectLst>
                <a:latin typeface="Calibri"/>
                <a:ea typeface="华文细黑" pitchFamily="2" charset="-122"/>
              </a:rPr>
              <a:t>各级别市场终端优惠幅度环比变化情况</a:t>
            </a:r>
          </a:p>
        </p:txBody>
      </p:sp>
      <p:sp>
        <p:nvSpPr>
          <p:cNvPr id="12" name="Text Box 6"/>
          <p:cNvSpPr txBox="1">
            <a:spLocks noChangeArrowheads="1"/>
          </p:cNvSpPr>
          <p:nvPr/>
        </p:nvSpPr>
        <p:spPr bwMode="auto">
          <a:xfrm>
            <a:off x="395288" y="801690"/>
            <a:ext cx="1655762" cy="282573"/>
          </a:xfrm>
          <a:prstGeom prst="rect">
            <a:avLst/>
          </a:prstGeom>
          <a:ln>
            <a:solidFill>
              <a:srgbClr val="275C9D"/>
            </a:solidFill>
            <a:headEnd/>
            <a:tailEnd/>
          </a:ln>
        </p:spPr>
        <p:style>
          <a:lnRef idx="2">
            <a:schemeClr val="dk1"/>
          </a:lnRef>
          <a:fillRef idx="1">
            <a:schemeClr val="lt1"/>
          </a:fillRef>
          <a:effectRef idx="0">
            <a:schemeClr val="dk1"/>
          </a:effectRef>
          <a:fontRef idx="minor">
            <a:schemeClr val="dk1"/>
          </a:fontRef>
        </p:style>
        <p:txBody>
          <a:bodyPr lIns="18000" tIns="18000" rIns="18000" bIns="18000">
            <a:spAutoFit/>
          </a:bodyPr>
          <a:lstStyle/>
          <a:p>
            <a:pPr algn="ctr" fontAlgn="auto">
              <a:spcBef>
                <a:spcPct val="50000"/>
              </a:spcBef>
              <a:spcAft>
                <a:spcPts val="0"/>
              </a:spcAft>
              <a:buFont typeface="Arial" charset="0"/>
              <a:buNone/>
              <a:defRPr/>
            </a:pPr>
            <a:r>
              <a:rPr lang="zh-CN" altLang="en-US" sz="1600" b="1" kern="0" dirty="0">
                <a:solidFill>
                  <a:prstClr val="black"/>
                </a:solidFill>
                <a:ea typeface="华文细黑" pitchFamily="2" charset="-122"/>
              </a:rPr>
              <a:t>终端优惠变化</a:t>
            </a:r>
          </a:p>
        </p:txBody>
      </p:sp>
      <p:graphicFrame>
        <p:nvGraphicFramePr>
          <p:cNvPr id="15" name="Object 11"/>
          <p:cNvGraphicFramePr>
            <a:graphicFrameLocks noChangeAspect="1"/>
          </p:cNvGraphicFramePr>
          <p:nvPr>
            <p:extLst>
              <p:ext uri="{D42A27DB-BD31-4B8C-83A1-F6EECF244321}">
                <p14:modId xmlns:p14="http://schemas.microsoft.com/office/powerpoint/2010/main" val="3722852794"/>
              </p:ext>
            </p:extLst>
          </p:nvPr>
        </p:nvGraphicFramePr>
        <p:xfrm>
          <a:off x="899593" y="3501008"/>
          <a:ext cx="6534150" cy="2439988"/>
        </p:xfrm>
        <a:graphic>
          <a:graphicData uri="http://schemas.openxmlformats.org/drawingml/2006/chart">
            <c:chart xmlns:c="http://schemas.openxmlformats.org/drawingml/2006/chart" xmlns:r="http://schemas.openxmlformats.org/officeDocument/2006/relationships" r:id="rId3"/>
          </a:graphicData>
        </a:graphic>
      </p:graphicFrame>
      <p:sp>
        <p:nvSpPr>
          <p:cNvPr id="13" name="内容占位符 2"/>
          <p:cNvSpPr txBox="1">
            <a:spLocks/>
          </p:cNvSpPr>
          <p:nvPr/>
        </p:nvSpPr>
        <p:spPr bwMode="auto">
          <a:xfrm>
            <a:off x="395039" y="1268413"/>
            <a:ext cx="8353425" cy="1584325"/>
          </a:xfrm>
          <a:prstGeom prst="rect">
            <a:avLst/>
          </a:prstGeom>
          <a:noFill/>
          <a:ln>
            <a:miter lim="800000"/>
            <a:headEnd/>
            <a:tailEnd/>
          </a:ln>
        </p:spPr>
        <p:txBody>
          <a:bodyPr vert="horz" lIns="91440" tIns="45720" rIns="91440" bIns="45720" rtlCol="0">
            <a:noAutofit/>
          </a:bodyPr>
          <a:lstStyle>
            <a:lvl1pPr marL="449263" indent="-363538" algn="just" defTabSz="914400" rtl="0" eaLnBrk="1" latinLnBrk="0" hangingPunct="1">
              <a:lnSpc>
                <a:spcPct val="110000"/>
              </a:lnSpc>
              <a:spcBef>
                <a:spcPts val="1800"/>
              </a:spcBef>
              <a:spcAft>
                <a:spcPts val="0"/>
              </a:spcAft>
              <a:buClr>
                <a:schemeClr val="accent1"/>
              </a:buClr>
              <a:buSzPct val="70000"/>
              <a:buFont typeface="Wingdings" panose="05000000000000000000" pitchFamily="2" charset="2"/>
              <a:buChar char=""/>
              <a:defRPr sz="2000" kern="1200" baseline="0">
                <a:solidFill>
                  <a:schemeClr val="accent1"/>
                </a:solidFill>
                <a:latin typeface="Arial" panose="020B0604020202020204" pitchFamily="34" charset="0"/>
                <a:ea typeface="微软雅黑" panose="020B0503020204020204" pitchFamily="34" charset="-122"/>
                <a:cs typeface="+mn-cs"/>
              </a:defRPr>
            </a:lvl1pPr>
            <a:lvl2pPr marL="449263" indent="-449263" algn="just" defTabSz="914400" rtl="0" eaLnBrk="1" latinLnBrk="0" hangingPunct="1">
              <a:lnSpc>
                <a:spcPct val="130000"/>
              </a:lnSpc>
              <a:spcBef>
                <a:spcPts val="0"/>
              </a:spcBef>
              <a:spcAft>
                <a:spcPts val="600"/>
              </a:spcAft>
              <a:buClr>
                <a:schemeClr val="accent2">
                  <a:lumMod val="60000"/>
                  <a:lumOff val="40000"/>
                </a:schemeClr>
              </a:buClr>
              <a:buFont typeface="幼圆" panose="02010509060101010101" pitchFamily="49" charset="-122"/>
              <a:buChar char=" "/>
              <a:defRPr sz="1600" kern="1200" baseline="0">
                <a:solidFill>
                  <a:srgbClr val="7D7D7D"/>
                </a:solidFill>
                <a:latin typeface="幼圆" panose="02010509060101010101" pitchFamily="49" charset="-122"/>
                <a:ea typeface="幼圆" panose="02010509060101010101" pitchFamily="49" charset="-122"/>
                <a:cs typeface="+mn-cs"/>
              </a:defRPr>
            </a:lvl2pPr>
            <a:lvl3pPr marL="914400" indent="0" algn="l" defTabSz="914400" rtl="0" eaLnBrk="1" latinLnBrk="0" hangingPunct="1">
              <a:lnSpc>
                <a:spcPct val="90000"/>
              </a:lnSpc>
              <a:spcBef>
                <a:spcPts val="500"/>
              </a:spcBef>
              <a:buFont typeface="Arial" panose="020B0604020202020204" pitchFamily="34" charset="0"/>
              <a:buNone/>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900" lvl="1" indent="-342900">
              <a:lnSpc>
                <a:spcPts val="2000"/>
              </a:lnSpc>
              <a:buClr>
                <a:srgbClr val="275C9D"/>
              </a:buClr>
              <a:buFont typeface="Wingdings" pitchFamily="2" charset="2"/>
              <a:buChar char="n"/>
            </a:pPr>
            <a:r>
              <a:rPr lang="en-US" altLang="zh-CN" sz="1400" dirty="0">
                <a:solidFill>
                  <a:srgbClr val="5F5F5F"/>
                </a:solidFill>
                <a:latin typeface="+mn-ea"/>
                <a:ea typeface="+mn-ea"/>
              </a:rPr>
              <a:t>3</a:t>
            </a:r>
            <a:r>
              <a:rPr lang="zh-CN" altLang="en-US" sz="1400" dirty="0" smtClean="0">
                <a:solidFill>
                  <a:srgbClr val="5F5F5F"/>
                </a:solidFill>
                <a:latin typeface="+mn-ea"/>
                <a:ea typeface="+mn-ea"/>
              </a:rPr>
              <a:t>月车市终端优惠幅度具体变化情况表现如下：</a:t>
            </a:r>
            <a:endParaRPr lang="en-US" altLang="zh-CN" sz="1400" dirty="0">
              <a:solidFill>
                <a:srgbClr val="5F5F5F"/>
              </a:solidFill>
              <a:latin typeface="+mn-ea"/>
              <a:ea typeface="+mn-ea"/>
            </a:endParaRPr>
          </a:p>
          <a:p>
            <a:pPr lvl="1">
              <a:lnSpc>
                <a:spcPts val="2000"/>
              </a:lnSpc>
              <a:buClr>
                <a:srgbClr val="5F5F5F"/>
              </a:buClr>
              <a:buFont typeface="Wingdings" pitchFamily="2" charset="2"/>
              <a:buChar char="Ø"/>
              <a:defRPr/>
            </a:pPr>
            <a:r>
              <a:rPr lang="zh-CN" altLang="en-US" sz="1400" dirty="0" smtClean="0">
                <a:solidFill>
                  <a:srgbClr val="5F5F5F"/>
                </a:solidFill>
                <a:latin typeface="+mn-ea"/>
                <a:ea typeface="+mn-ea"/>
              </a:rPr>
              <a:t>本月除</a:t>
            </a:r>
            <a:r>
              <a:rPr lang="en-US" altLang="zh-CN" sz="1400" dirty="0" smtClean="0">
                <a:solidFill>
                  <a:srgbClr val="5F5F5F"/>
                </a:solidFill>
                <a:latin typeface="+mn-ea"/>
                <a:ea typeface="+mn-ea"/>
              </a:rPr>
              <a:t>MPV</a:t>
            </a:r>
            <a:r>
              <a:rPr lang="zh-CN" altLang="en-US" sz="1400" dirty="0" smtClean="0">
                <a:solidFill>
                  <a:srgbClr val="5F5F5F"/>
                </a:solidFill>
                <a:latin typeface="+mn-ea"/>
                <a:ea typeface="+mn-ea"/>
              </a:rPr>
              <a:t>市场以外，其它各级别细分市场优惠指数环比全部为下降，优惠幅度增加</a:t>
            </a:r>
            <a:endParaRPr lang="en-US" altLang="zh-CN" sz="1400" dirty="0" smtClean="0">
              <a:solidFill>
                <a:srgbClr val="5F5F5F"/>
              </a:solidFill>
              <a:latin typeface="+mn-ea"/>
              <a:ea typeface="+mn-ea"/>
            </a:endParaRPr>
          </a:p>
          <a:p>
            <a:pPr lvl="1">
              <a:lnSpc>
                <a:spcPts val="2000"/>
              </a:lnSpc>
              <a:buClr>
                <a:srgbClr val="5F5F5F"/>
              </a:buClr>
              <a:buFont typeface="Wingdings" pitchFamily="2" charset="2"/>
              <a:buChar char="Ø"/>
              <a:defRPr/>
            </a:pPr>
            <a:r>
              <a:rPr lang="zh-CN" altLang="en-US" sz="1400" dirty="0" smtClean="0">
                <a:solidFill>
                  <a:srgbClr val="5F5F5F"/>
                </a:solidFill>
                <a:latin typeface="+mn-ea"/>
                <a:ea typeface="+mn-ea"/>
              </a:rPr>
              <a:t>由于新年伊始前两个月份整体乘用车市场销量低迷，</a:t>
            </a:r>
            <a:r>
              <a:rPr lang="zh-CN" altLang="en-US" sz="1400" dirty="0">
                <a:solidFill>
                  <a:srgbClr val="5F5F5F"/>
                </a:solidFill>
                <a:latin typeface="+mn-ea"/>
                <a:ea typeface="+mn-ea"/>
              </a:rPr>
              <a:t>本月</a:t>
            </a:r>
            <a:r>
              <a:rPr lang="zh-CN" altLang="en-US" sz="1400" dirty="0" smtClean="0">
                <a:solidFill>
                  <a:srgbClr val="5F5F5F"/>
                </a:solidFill>
                <a:latin typeface="+mn-ea"/>
                <a:ea typeface="+mn-ea"/>
              </a:rPr>
              <a:t>终端市场开始出现优惠力度放大的趋势，以此刺激市场出现预期性反弹</a:t>
            </a:r>
            <a:endParaRPr lang="en-US" altLang="zh-CN" sz="1400" dirty="0">
              <a:solidFill>
                <a:srgbClr val="5F5F5F"/>
              </a:solidFill>
              <a:latin typeface="+mn-ea"/>
              <a:ea typeface="+mn-ea"/>
            </a:endParaRPr>
          </a:p>
        </p:txBody>
      </p:sp>
    </p:spTree>
    <p:extLst>
      <p:ext uri="{BB962C8B-B14F-4D97-AF65-F5344CB8AC3E}">
        <p14:creationId xmlns:p14="http://schemas.microsoft.com/office/powerpoint/2010/main" val="497499108"/>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pPr>
              <a:defRPr/>
            </a:pPr>
            <a:fld id="{E570C9EB-4F0F-4D9E-919E-4C8C8723CC0C}" type="slidenum">
              <a:rPr lang="zh-CN" altLang="en-US" smtClean="0">
                <a:latin typeface="+mn-lt"/>
                <a:ea typeface="华文细黑" pitchFamily="2" charset="-122"/>
              </a:rPr>
              <a:pPr>
                <a:defRPr/>
              </a:pPr>
              <a:t>13</a:t>
            </a:fld>
            <a:endParaRPr lang="zh-CN" altLang="en-US">
              <a:latin typeface="+mn-lt"/>
              <a:ea typeface="华文细黑" pitchFamily="2" charset="-122"/>
            </a:endParaRPr>
          </a:p>
        </p:txBody>
      </p:sp>
      <p:sp>
        <p:nvSpPr>
          <p:cNvPr id="4" name="Rectangle 2"/>
          <p:cNvSpPr txBox="1">
            <a:spLocks noChangeArrowheads="1"/>
          </p:cNvSpPr>
          <p:nvPr/>
        </p:nvSpPr>
        <p:spPr>
          <a:xfrm>
            <a:off x="3305175" y="2514600"/>
            <a:ext cx="5076825" cy="338554"/>
          </a:xfrm>
          <a:prstGeom prst="rect">
            <a:avLst/>
          </a:prstGeom>
        </p:spPr>
        <p:txBody>
          <a:bodyPr>
            <a:spAutoFit/>
          </a:bodyPr>
          <a:lstStyle/>
          <a:p>
            <a:pPr marL="342900" indent="-342900" algn="ctr" eaLnBrk="0" hangingPunct="0">
              <a:lnSpc>
                <a:spcPct val="80000"/>
              </a:lnSpc>
              <a:spcBef>
                <a:spcPct val="20000"/>
              </a:spcBef>
              <a:buFont typeface="Wingdings" pitchFamily="2" charset="2"/>
              <a:buChar char="v"/>
              <a:tabLst>
                <a:tab pos="6400800" algn="r"/>
              </a:tabLst>
              <a:defRPr/>
            </a:pPr>
            <a:r>
              <a:rPr lang="zh-CN" altLang="en-US" sz="2000" b="1">
                <a:latin typeface="+mn-lt"/>
                <a:ea typeface="华文细黑" pitchFamily="2" charset="-122"/>
                <a:cs typeface="Arial" pitchFamily="34" charset="0"/>
              </a:rPr>
              <a:t>第三部分：分级别情况</a:t>
            </a:r>
            <a:endParaRPr lang="en-US" altLang="zh-CN" sz="2000" b="1">
              <a:latin typeface="+mn-lt"/>
              <a:ea typeface="华文细黑" pitchFamily="2" charset="-122"/>
              <a:cs typeface="Arial" pitchFamily="34" charset="0"/>
            </a:endParaRPr>
          </a:p>
        </p:txBody>
      </p:sp>
    </p:spTree>
    <p:extLst>
      <p:ext uri="{BB962C8B-B14F-4D97-AF65-F5344CB8AC3E}">
        <p14:creationId xmlns:p14="http://schemas.microsoft.com/office/powerpoint/2010/main" val="35256583"/>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对象 5" hidden="1"/>
          <p:cNvGraphicFramePr>
            <a:graphicFrameLocks noChangeAspect="1"/>
          </p:cNvGraphicFramePr>
          <p:nvPr>
            <p:custDataLst>
              <p:tags r:id="rId2"/>
            </p:custDataLst>
            <p:extLst>
              <p:ext uri="{D42A27DB-BD31-4B8C-83A1-F6EECF244321}">
                <p14:modId xmlns:p14="http://schemas.microsoft.com/office/powerpoint/2010/main" val="2009236828"/>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37825" name="think-cell Slide" r:id="rId14" imgW="360" imgH="360" progId="">
                  <p:embed/>
                </p:oleObj>
              </mc:Choice>
              <mc:Fallback>
                <p:oleObj name="think-cell Slide" r:id="rId14" imgW="360" imgH="360" progId="">
                  <p:embed/>
                  <p:pic>
                    <p:nvPicPr>
                      <p:cNvPr id="0" name="Picture 2885"/>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0" y="0"/>
                        <a:ext cx="158750"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1" name="Object 4"/>
          <p:cNvGraphicFramePr>
            <a:graphicFrameLocks noChangeAspect="1"/>
          </p:cNvGraphicFramePr>
          <p:nvPr>
            <p:custDataLst>
              <p:tags r:id="rId3"/>
            </p:custDataLst>
            <p:extLst>
              <p:ext uri="{D42A27DB-BD31-4B8C-83A1-F6EECF244321}">
                <p14:modId xmlns:p14="http://schemas.microsoft.com/office/powerpoint/2010/main" val="3716917098"/>
              </p:ext>
            </p:extLst>
          </p:nvPr>
        </p:nvGraphicFramePr>
        <p:xfrm>
          <a:off x="395287" y="3500139"/>
          <a:ext cx="7993063" cy="2881313"/>
        </p:xfrm>
        <a:graphic>
          <a:graphicData uri="http://schemas.openxmlformats.org/drawingml/2006/chart">
            <c:chart xmlns:c="http://schemas.openxmlformats.org/drawingml/2006/chart" xmlns:r="http://schemas.openxmlformats.org/officeDocument/2006/relationships" r:id="rId16"/>
          </a:graphicData>
        </a:graphic>
      </p:graphicFrame>
      <p:sp>
        <p:nvSpPr>
          <p:cNvPr id="14" name="灯片编号占位符 21"/>
          <p:cNvSpPr>
            <a:spLocks noGrp="1"/>
          </p:cNvSpPr>
          <p:nvPr>
            <p:ph type="sldNum" sz="quarter" idx="12"/>
            <p:custDataLst>
              <p:tags r:id="rId4"/>
            </p:custDataLst>
          </p:nvPr>
        </p:nvSpPr>
        <p:spPr bwMode="auto">
          <a:noFill/>
          <a:ln>
            <a:miter lim="800000"/>
            <a:headEnd/>
            <a:tailEnd/>
          </a:ln>
        </p:spPr>
        <p:txBody>
          <a:bodyPr vert="horz" wrap="square" lIns="91440" tIns="45720" rIns="91440" bIns="45720" numCol="1" anchorCtr="0" compatLnSpc="1">
            <a:prstTxWarp prst="textNoShape">
              <a:avLst/>
            </a:prstTxWarp>
          </a:bodyPr>
          <a:lstStyle/>
          <a:p>
            <a:fld id="{5EBAF4FC-0199-4588-8571-378F07794EAE}" type="slidenum">
              <a:rPr lang="zh-CN" altLang="en-US" smtClean="0"/>
              <a:pPr/>
              <a:t>14</a:t>
            </a:fld>
            <a:endParaRPr lang="zh-CN" altLang="en-US" smtClean="0"/>
          </a:p>
        </p:txBody>
      </p:sp>
      <p:sp>
        <p:nvSpPr>
          <p:cNvPr id="41" name="TextBox 40"/>
          <p:cNvSpPr txBox="1"/>
          <p:nvPr>
            <p:custDataLst>
              <p:tags r:id="rId5"/>
            </p:custDataLst>
          </p:nvPr>
        </p:nvSpPr>
        <p:spPr>
          <a:xfrm>
            <a:off x="395536" y="6322144"/>
            <a:ext cx="1319212" cy="203200"/>
          </a:xfrm>
          <a:prstGeom prst="rect">
            <a:avLst/>
          </a:prstGeom>
          <a:noFill/>
        </p:spPr>
        <p:txBody>
          <a:bodyPr>
            <a:spAutoFit/>
          </a:bodyPr>
          <a:lstStyle/>
          <a:p>
            <a:pPr eaLnBrk="0" hangingPunct="0">
              <a:lnSpc>
                <a:spcPct val="80000"/>
              </a:lnSpc>
              <a:spcBef>
                <a:spcPct val="20000"/>
              </a:spcBef>
              <a:buFont typeface="Arial" charset="0"/>
              <a:buNone/>
              <a:defRPr/>
            </a:pPr>
            <a:r>
              <a:rPr lang="zh-CN" altLang="en-US" sz="900" dirty="0">
                <a:latin typeface="+mn-lt"/>
                <a:ea typeface="华文细黑" pitchFamily="2" charset="-122"/>
              </a:rPr>
              <a:t>注</a:t>
            </a:r>
            <a:r>
              <a:rPr lang="zh-CN" altLang="en-US" sz="900" dirty="0" smtClean="0">
                <a:latin typeface="+mn-lt"/>
                <a:ea typeface="华文细黑" pitchFamily="2" charset="-122"/>
              </a:rPr>
              <a:t>：基期为上年</a:t>
            </a:r>
            <a:r>
              <a:rPr lang="en-US" altLang="zh-CN" sz="900" dirty="0" smtClean="0">
                <a:latin typeface="+mn-lt"/>
                <a:ea typeface="华文细黑" pitchFamily="2" charset="-122"/>
              </a:rPr>
              <a:t>12</a:t>
            </a:r>
            <a:r>
              <a:rPr lang="zh-CN" altLang="en-US" sz="900" dirty="0" smtClean="0">
                <a:latin typeface="+mn-lt"/>
                <a:ea typeface="华文细黑" pitchFamily="2" charset="-122"/>
              </a:rPr>
              <a:t>月</a:t>
            </a:r>
            <a:endParaRPr lang="zh-CN" altLang="en-US" sz="900" dirty="0">
              <a:latin typeface="+mn-lt"/>
              <a:ea typeface="华文细黑" pitchFamily="2" charset="-122"/>
            </a:endParaRPr>
          </a:p>
        </p:txBody>
      </p:sp>
      <p:grpSp>
        <p:nvGrpSpPr>
          <p:cNvPr id="16" name="组合 15"/>
          <p:cNvGrpSpPr>
            <a:grpSpLocks/>
          </p:cNvGrpSpPr>
          <p:nvPr>
            <p:custDataLst>
              <p:tags r:id="rId6"/>
            </p:custDataLst>
          </p:nvPr>
        </p:nvGrpSpPr>
        <p:grpSpPr bwMode="auto">
          <a:xfrm>
            <a:off x="2409704" y="3081851"/>
            <a:ext cx="4308475" cy="352425"/>
            <a:chOff x="2330450" y="2103438"/>
            <a:chExt cx="4308475" cy="352425"/>
          </a:xfrm>
          <a:solidFill>
            <a:srgbClr val="275C9D"/>
          </a:solidFill>
        </p:grpSpPr>
        <p:sp>
          <p:nvSpPr>
            <p:cNvPr id="17" name="AutoShape 12"/>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fontAlgn="auto">
                <a:spcBef>
                  <a:spcPts val="0"/>
                </a:spcBef>
                <a:spcAft>
                  <a:spcPts val="0"/>
                </a:spcAft>
                <a:defRPr/>
              </a:pPr>
              <a:endParaRPr lang="zh-CN" altLang="en-US" kern="0">
                <a:solidFill>
                  <a:srgbClr val="FFFFFF"/>
                </a:solidFill>
              </a:endParaRPr>
            </a:p>
          </p:txBody>
        </p:sp>
        <p:sp>
          <p:nvSpPr>
            <p:cNvPr id="18" name="Text Box 10"/>
            <p:cNvSpPr txBox="1">
              <a:spLocks noChangeArrowheads="1"/>
            </p:cNvSpPr>
            <p:nvPr/>
          </p:nvSpPr>
          <p:spPr bwMode="auto">
            <a:xfrm>
              <a:off x="2544763" y="2149145"/>
              <a:ext cx="3924300" cy="305340"/>
            </a:xfrm>
            <a:prstGeom prst="rect">
              <a:avLst/>
            </a:prstGeom>
            <a:noFill/>
            <a:ln w="12700" algn="ctr">
              <a:noFill/>
              <a:miter lim="800000"/>
              <a:headEnd/>
              <a:tailEnd/>
            </a:ln>
          </p:spPr>
          <p:txBody>
            <a:bodyPr>
              <a:spAutoFit/>
            </a:bodyPr>
            <a:lstStyle/>
            <a:p>
              <a:pPr fontAlgn="auto">
                <a:spcBef>
                  <a:spcPct val="50000"/>
                </a:spcBef>
                <a:spcAft>
                  <a:spcPts val="0"/>
                </a:spcAft>
                <a:defRPr/>
              </a:pPr>
              <a:r>
                <a:rPr lang="en-US" altLang="zh-CN" sz="1700" b="1" kern="0" dirty="0">
                  <a:solidFill>
                    <a:srgbClr val="FFFFFF"/>
                  </a:solidFill>
                  <a:ea typeface="华文细黑" pitchFamily="2" charset="-122"/>
                </a:rPr>
                <a:t>GAIN·</a:t>
              </a:r>
              <a:r>
                <a:rPr lang="zh-CN" altLang="en-US" sz="1700" b="1" kern="0" dirty="0" smtClean="0">
                  <a:solidFill>
                    <a:srgbClr val="FFFFFF"/>
                  </a:solidFill>
                  <a:ea typeface="华文细黑" pitchFamily="2" charset="-122"/>
                </a:rPr>
                <a:t>月度价格变化指数</a:t>
              </a:r>
              <a:r>
                <a:rPr lang="en-US" altLang="zh-CN" sz="1700" b="1" kern="0" dirty="0" smtClean="0">
                  <a:solidFill>
                    <a:srgbClr val="FFFFFF"/>
                  </a:solidFill>
                  <a:ea typeface="华文细黑" pitchFamily="2" charset="-122"/>
                </a:rPr>
                <a:t>-A00</a:t>
              </a:r>
              <a:r>
                <a:rPr lang="zh-CN" altLang="en-US" sz="1700" b="1" kern="0" dirty="0" smtClean="0">
                  <a:solidFill>
                    <a:srgbClr val="FFFFFF"/>
                  </a:solidFill>
                  <a:ea typeface="华文细黑" pitchFamily="2" charset="-122"/>
                </a:rPr>
                <a:t>级</a:t>
              </a:r>
              <a:endParaRPr lang="zh-HK" altLang="en-US" sz="1700" b="1" kern="0" dirty="0">
                <a:solidFill>
                  <a:srgbClr val="FFFFFF"/>
                </a:solidFill>
                <a:ea typeface="华文细黑" pitchFamily="2" charset="-122"/>
              </a:endParaRPr>
            </a:p>
          </p:txBody>
        </p:sp>
      </p:grpSp>
      <p:sp>
        <p:nvSpPr>
          <p:cNvPr id="19" name="内容占位符 3"/>
          <p:cNvSpPr>
            <a:spLocks noGrp="1"/>
          </p:cNvSpPr>
          <p:nvPr>
            <p:ph sz="quarter" idx="13"/>
          </p:nvPr>
        </p:nvSpPr>
        <p:spPr>
          <a:xfrm>
            <a:off x="1187624" y="260648"/>
            <a:ext cx="7561584" cy="454567"/>
          </a:xfrm>
        </p:spPr>
        <p:txBody>
          <a:bodyPr/>
          <a:lstStyle/>
          <a:p>
            <a:r>
              <a:rPr lang="en-US" altLang="en-US" dirty="0" smtClean="0"/>
              <a:t>2017</a:t>
            </a:r>
            <a:r>
              <a:rPr lang="en-US" altLang="zh-CN" dirty="0" smtClean="0"/>
              <a:t> </a:t>
            </a:r>
            <a:r>
              <a:rPr lang="en-US" altLang="en-US" dirty="0" smtClean="0"/>
              <a:t>GAIN</a:t>
            </a:r>
            <a:r>
              <a:rPr lang="en-US" altLang="zh-CN" dirty="0" smtClean="0"/>
              <a:t>·A00</a:t>
            </a:r>
            <a:r>
              <a:rPr lang="zh-CN" altLang="en-US" dirty="0" smtClean="0"/>
              <a:t>级价格</a:t>
            </a:r>
            <a:r>
              <a:rPr lang="zh-CN" altLang="en-US" dirty="0"/>
              <a:t>变化</a:t>
            </a:r>
            <a:r>
              <a:rPr lang="en-US" altLang="en-US" dirty="0" err="1"/>
              <a:t>指数</a:t>
            </a:r>
            <a:r>
              <a:rPr lang="en-US" altLang="en-US" dirty="0" smtClean="0"/>
              <a:t>—3</a:t>
            </a:r>
            <a:r>
              <a:rPr lang="zh-CN" altLang="en-US" dirty="0" smtClean="0"/>
              <a:t>月</a:t>
            </a:r>
            <a:endParaRPr lang="zh-CN" altLang="en-US" dirty="0"/>
          </a:p>
        </p:txBody>
      </p:sp>
      <p:sp>
        <p:nvSpPr>
          <p:cNvPr id="25" name="AutoShape 66"/>
          <p:cNvSpPr>
            <a:spLocks noChangeArrowheads="1"/>
          </p:cNvSpPr>
          <p:nvPr>
            <p:custDataLst>
              <p:tags r:id="rId7"/>
            </p:custDataLst>
          </p:nvPr>
        </p:nvSpPr>
        <p:spPr bwMode="auto">
          <a:xfrm>
            <a:off x="8497639" y="3903911"/>
            <a:ext cx="250825" cy="900112"/>
          </a:xfrm>
          <a:prstGeom prst="upArrow">
            <a:avLst>
              <a:gd name="adj1" fmla="val 50000"/>
              <a:gd name="adj2" fmla="val 89715"/>
            </a:avLst>
          </a:prstGeom>
          <a:solidFill>
            <a:srgbClr val="275C9D"/>
          </a:solidFill>
          <a:ln>
            <a:no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solidFill>
                <a:prstClr val="black"/>
              </a:solidFill>
              <a:ea typeface="华文细黑" pitchFamily="2" charset="-122"/>
            </a:endParaRPr>
          </a:p>
        </p:txBody>
      </p:sp>
      <p:sp>
        <p:nvSpPr>
          <p:cNvPr id="26" name="AutoShape 67"/>
          <p:cNvSpPr>
            <a:spLocks noChangeArrowheads="1"/>
          </p:cNvSpPr>
          <p:nvPr>
            <p:custDataLst>
              <p:tags r:id="rId8"/>
            </p:custDataLst>
          </p:nvPr>
        </p:nvSpPr>
        <p:spPr bwMode="auto">
          <a:xfrm rot="10800000">
            <a:off x="8497639" y="5021511"/>
            <a:ext cx="250825" cy="900112"/>
          </a:xfrm>
          <a:prstGeom prst="upArrow">
            <a:avLst>
              <a:gd name="adj1" fmla="val 50000"/>
              <a:gd name="adj2" fmla="val 89715"/>
            </a:avLst>
          </a:prstGeom>
          <a:solidFill>
            <a:srgbClr val="BFBFBF"/>
          </a:solidFill>
          <a:ln>
            <a:solidFill>
              <a:srgbClr val="BFBFBF"/>
            </a:solid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solidFill>
                <a:prstClr val="black"/>
              </a:solidFill>
              <a:ea typeface="华文细黑" pitchFamily="2" charset="-122"/>
            </a:endParaRPr>
          </a:p>
        </p:txBody>
      </p:sp>
      <p:sp>
        <p:nvSpPr>
          <p:cNvPr id="27" name="Text Box 68"/>
          <p:cNvSpPr txBox="1">
            <a:spLocks noChangeArrowheads="1"/>
          </p:cNvSpPr>
          <p:nvPr>
            <p:custDataLst>
              <p:tags r:id="rId9"/>
            </p:custDataLst>
          </p:nvPr>
        </p:nvSpPr>
        <p:spPr bwMode="auto">
          <a:xfrm>
            <a:off x="8701533" y="3861048"/>
            <a:ext cx="334963" cy="947738"/>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solidFill>
                  <a:prstClr val="black"/>
                </a:solidFill>
                <a:latin typeface="Calibri"/>
                <a:ea typeface="华文细黑" pitchFamily="2" charset="-122"/>
              </a:rPr>
              <a:t>均价上升</a:t>
            </a:r>
          </a:p>
        </p:txBody>
      </p:sp>
      <p:sp>
        <p:nvSpPr>
          <p:cNvPr id="28" name="Text Box 69"/>
          <p:cNvSpPr txBox="1">
            <a:spLocks noChangeArrowheads="1"/>
          </p:cNvSpPr>
          <p:nvPr>
            <p:custDataLst>
              <p:tags r:id="rId10"/>
            </p:custDataLst>
          </p:nvPr>
        </p:nvSpPr>
        <p:spPr bwMode="auto">
          <a:xfrm>
            <a:off x="8701533" y="4865936"/>
            <a:ext cx="334963" cy="1109662"/>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solidFill>
                  <a:prstClr val="black"/>
                </a:solidFill>
                <a:latin typeface="Calibri"/>
                <a:ea typeface="华文细黑" pitchFamily="2" charset="-122"/>
              </a:rPr>
              <a:t>均价下降</a:t>
            </a:r>
          </a:p>
        </p:txBody>
      </p:sp>
      <p:sp>
        <p:nvSpPr>
          <p:cNvPr id="22" name="内容占位符 2"/>
          <p:cNvSpPr txBox="1">
            <a:spLocks/>
          </p:cNvSpPr>
          <p:nvPr>
            <p:custDataLst>
              <p:tags r:id="rId11"/>
            </p:custDataLst>
          </p:nvPr>
        </p:nvSpPr>
        <p:spPr>
          <a:xfrm>
            <a:off x="392113" y="836613"/>
            <a:ext cx="8356600" cy="1728787"/>
          </a:xfrm>
          <a:prstGeom prst="rect">
            <a:avLst/>
          </a:prstGeom>
        </p:spPr>
        <p:txBody>
          <a:bodyPr/>
          <a:lstStyle>
            <a:lvl1pPr marL="342900" indent="-342900" algn="l" rtl="0" eaLnBrk="1" fontAlgn="base" hangingPunct="1">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1" fontAlgn="base" hangingPunct="1">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1" fontAlgn="base" hangingPunct="1">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1" fontAlgn="base" hangingPunct="1">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1" fontAlgn="base" hangingPunct="1">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42000" indent="-342000">
              <a:lnSpc>
                <a:spcPts val="1800"/>
              </a:lnSpc>
              <a:spcBef>
                <a:spcPts val="0"/>
              </a:spcBef>
              <a:spcAft>
                <a:spcPts val="600"/>
              </a:spcAft>
              <a:buClr>
                <a:srgbClr val="275C9D"/>
              </a:buClr>
              <a:buFont typeface="Wingdings" pitchFamily="2" charset="2"/>
              <a:buChar char="n"/>
              <a:defRPr/>
            </a:pPr>
            <a:r>
              <a:rPr lang="en-US" altLang="zh-CN" sz="1600" b="1" dirty="0">
                <a:latin typeface="+mj-ea"/>
                <a:ea typeface="+mj-ea"/>
                <a:cs typeface="Arial" pitchFamily="34" charset="0"/>
              </a:rPr>
              <a:t>2017 GAIN·3</a:t>
            </a:r>
            <a:r>
              <a:rPr lang="zh-CN" altLang="en-US" sz="1600" b="1" dirty="0">
                <a:latin typeface="+mj-ea"/>
                <a:ea typeface="+mj-ea"/>
                <a:cs typeface="Arial" pitchFamily="34" charset="0"/>
              </a:rPr>
              <a:t>月</a:t>
            </a:r>
            <a:r>
              <a:rPr lang="en-US" altLang="zh-CN" sz="1600" b="1" dirty="0">
                <a:latin typeface="+mj-ea"/>
                <a:ea typeface="+mj-ea"/>
                <a:cs typeface="Arial" pitchFamily="34" charset="0"/>
              </a:rPr>
              <a:t>A00</a:t>
            </a:r>
            <a:r>
              <a:rPr lang="zh-CN" altLang="en-US" sz="1600" b="1" dirty="0">
                <a:latin typeface="+mj-ea"/>
                <a:ea typeface="+mj-ea"/>
                <a:cs typeface="Arial" pitchFamily="34" charset="0"/>
              </a:rPr>
              <a:t>级别市场价格变化指数为</a:t>
            </a:r>
            <a:r>
              <a:rPr lang="en-US" altLang="zh-CN" sz="1600" b="1" dirty="0">
                <a:latin typeface="+mj-ea"/>
                <a:ea typeface="+mj-ea"/>
                <a:cs typeface="Arial" pitchFamily="34" charset="0"/>
              </a:rPr>
              <a:t>-2.53</a:t>
            </a:r>
            <a:r>
              <a:rPr lang="zh-CN" altLang="en-US" sz="1600" b="1" dirty="0">
                <a:latin typeface="+mj-ea"/>
                <a:ea typeface="+mj-ea"/>
                <a:cs typeface="Arial" pitchFamily="34" charset="0"/>
              </a:rPr>
              <a:t>，环比上升</a:t>
            </a:r>
            <a:r>
              <a:rPr lang="en-US" altLang="zh-CN" sz="1600" b="1" dirty="0">
                <a:latin typeface="+mj-ea"/>
                <a:ea typeface="+mj-ea"/>
                <a:cs typeface="Arial" pitchFamily="34" charset="0"/>
              </a:rPr>
              <a:t>5.8%</a:t>
            </a:r>
            <a:r>
              <a:rPr lang="zh-CN" altLang="en-US" sz="1600" b="1" dirty="0">
                <a:latin typeface="+mj-ea"/>
                <a:ea typeface="+mj-ea"/>
                <a:cs typeface="Arial" pitchFamily="34" charset="0"/>
              </a:rPr>
              <a:t>，市场均价由</a:t>
            </a:r>
            <a:r>
              <a:rPr lang="en-US" altLang="zh-CN" sz="1600" b="1" dirty="0">
                <a:latin typeface="+mj-ea"/>
                <a:ea typeface="+mj-ea"/>
                <a:cs typeface="Arial" pitchFamily="34" charset="0"/>
              </a:rPr>
              <a:t>3.23</a:t>
            </a:r>
            <a:r>
              <a:rPr lang="zh-CN" altLang="en-US" sz="1600" b="1" dirty="0">
                <a:latin typeface="+mj-ea"/>
                <a:ea typeface="+mj-ea"/>
                <a:cs typeface="Arial" pitchFamily="34" charset="0"/>
              </a:rPr>
              <a:t>万上升至</a:t>
            </a:r>
            <a:r>
              <a:rPr lang="en-US" altLang="zh-CN" sz="1600" b="1" dirty="0">
                <a:latin typeface="+mj-ea"/>
                <a:ea typeface="+mj-ea"/>
                <a:cs typeface="Arial" pitchFamily="34" charset="0"/>
              </a:rPr>
              <a:t>3.42</a:t>
            </a:r>
            <a:r>
              <a:rPr lang="zh-CN" altLang="en-US" sz="1600" b="1" dirty="0" smtClean="0">
                <a:latin typeface="+mj-ea"/>
                <a:ea typeface="+mj-ea"/>
                <a:cs typeface="Arial" pitchFamily="34" charset="0"/>
              </a:rPr>
              <a:t>元</a:t>
            </a:r>
            <a:endParaRPr lang="zh-CN" altLang="en-US" sz="1600" b="1" dirty="0" smtClean="0">
              <a:latin typeface="+mj-lt"/>
              <a:cs typeface="Arial" pitchFamily="34" charset="0"/>
            </a:endParaRPr>
          </a:p>
          <a:p>
            <a:pPr marL="342000" lvl="1" indent="-342000">
              <a:lnSpc>
                <a:spcPct val="150000"/>
              </a:lnSpc>
              <a:spcBef>
                <a:spcPts val="0"/>
              </a:spcBef>
              <a:spcAft>
                <a:spcPts val="600"/>
              </a:spcAft>
              <a:buFont typeface="Wingdings" pitchFamily="2" charset="2"/>
              <a:buChar char="Ø"/>
              <a:defRPr/>
            </a:pPr>
            <a:r>
              <a:rPr lang="zh-CN" altLang="en-US" sz="1400" dirty="0"/>
              <a:t>继上月</a:t>
            </a:r>
            <a:r>
              <a:rPr lang="en-US" altLang="zh-CN" sz="1400" dirty="0"/>
              <a:t>A00</a:t>
            </a:r>
            <a:r>
              <a:rPr lang="zh-CN" altLang="en-US" sz="1400" dirty="0"/>
              <a:t>级别的出现较大幅度下降后，本月该级别市场价格指数</a:t>
            </a:r>
            <a:r>
              <a:rPr lang="zh-CN" altLang="en-US" sz="1400" dirty="0" smtClean="0"/>
              <a:t>出现了回升，到达基</a:t>
            </a:r>
            <a:r>
              <a:rPr lang="zh-CN" altLang="en-US" sz="1400" dirty="0"/>
              <a:t>期价格</a:t>
            </a:r>
            <a:r>
              <a:rPr lang="zh-CN" altLang="en-US" sz="1400" dirty="0" smtClean="0"/>
              <a:t>附近</a:t>
            </a:r>
            <a:endParaRPr lang="en-US" altLang="zh-CN" sz="1400" dirty="0" smtClean="0"/>
          </a:p>
          <a:p>
            <a:pPr marL="342000" lvl="1" indent="-342000">
              <a:lnSpc>
                <a:spcPct val="150000"/>
              </a:lnSpc>
              <a:spcBef>
                <a:spcPts val="0"/>
              </a:spcBef>
              <a:spcAft>
                <a:spcPts val="600"/>
              </a:spcAft>
              <a:buFont typeface="Wingdings" pitchFamily="2" charset="2"/>
              <a:buChar char="Ø"/>
              <a:defRPr/>
            </a:pPr>
            <a:r>
              <a:rPr lang="zh-CN" altLang="en-US" sz="1400" dirty="0" smtClean="0"/>
              <a:t>本月长安奔奔的权重出现明显增加，由于该车型终端成交价的提示因而拉高该级别的价格指数</a:t>
            </a:r>
            <a:endParaRPr lang="en-US" altLang="zh-CN" sz="1400" dirty="0" smtClean="0"/>
          </a:p>
        </p:txBody>
      </p:sp>
    </p:spTree>
    <p:extLst>
      <p:ext uri="{BB962C8B-B14F-4D97-AF65-F5344CB8AC3E}">
        <p14:creationId xmlns:p14="http://schemas.microsoft.com/office/powerpoint/2010/main" val="2472930922"/>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对象 5" hidden="1"/>
          <p:cNvGraphicFramePr>
            <a:graphicFrameLocks noChangeAspect="1"/>
          </p:cNvGraphicFramePr>
          <p:nvPr>
            <p:custDataLst>
              <p:tags r:id="rId2"/>
            </p:custDataLst>
            <p:extLst>
              <p:ext uri="{D42A27DB-BD31-4B8C-83A1-F6EECF244321}">
                <p14:modId xmlns:p14="http://schemas.microsoft.com/office/powerpoint/2010/main" val="1291774246"/>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48054" name="think-cell Slide" r:id="rId13" imgW="360" imgH="360" progId="">
                  <p:embed/>
                </p:oleObj>
              </mc:Choice>
              <mc:Fallback>
                <p:oleObj name="think-cell Slide" r:id="rId13" imgW="360" imgH="360" progId="">
                  <p:embed/>
                  <p:pic>
                    <p:nvPicPr>
                      <p:cNvPr id="0" name="Picture 2877"/>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0" y="0"/>
                        <a:ext cx="158750"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8" name="Object 4"/>
          <p:cNvGraphicFramePr>
            <a:graphicFrameLocks noChangeAspect="1"/>
          </p:cNvGraphicFramePr>
          <p:nvPr>
            <p:custDataLst>
              <p:tags r:id="rId3"/>
            </p:custDataLst>
            <p:extLst>
              <p:ext uri="{D42A27DB-BD31-4B8C-83A1-F6EECF244321}">
                <p14:modId xmlns:p14="http://schemas.microsoft.com/office/powerpoint/2010/main" val="2291762738"/>
              </p:ext>
            </p:extLst>
          </p:nvPr>
        </p:nvGraphicFramePr>
        <p:xfrm>
          <a:off x="391508" y="3487738"/>
          <a:ext cx="7972580" cy="2881311"/>
        </p:xfrm>
        <a:graphic>
          <a:graphicData uri="http://schemas.openxmlformats.org/drawingml/2006/chart">
            <c:chart xmlns:c="http://schemas.openxmlformats.org/drawingml/2006/chart" xmlns:r="http://schemas.openxmlformats.org/officeDocument/2006/relationships" r:id="rId15"/>
          </a:graphicData>
        </a:graphic>
      </p:graphicFrame>
      <p:sp>
        <p:nvSpPr>
          <p:cNvPr id="20491" name="灯片编号占位符 21"/>
          <p:cNvSpPr>
            <a:spLocks noGrp="1"/>
          </p:cNvSpPr>
          <p:nvPr>
            <p:ph type="sldNum" sz="quarter" idx="12"/>
            <p:custDataLst>
              <p:tags r:id="rId4"/>
            </p:custDataLst>
          </p:nvPr>
        </p:nvSpPr>
        <p:spPr bwMode="auto">
          <a:noFill/>
          <a:ln>
            <a:miter lim="800000"/>
            <a:headEnd/>
            <a:tailEnd/>
          </a:ln>
        </p:spPr>
        <p:txBody>
          <a:bodyPr vert="horz" wrap="square" lIns="91440" tIns="45720" rIns="91440" bIns="45720" numCol="1" anchorCtr="0" compatLnSpc="1">
            <a:prstTxWarp prst="textNoShape">
              <a:avLst/>
            </a:prstTxWarp>
          </a:bodyPr>
          <a:lstStyle/>
          <a:p>
            <a:fld id="{5EBAF4FC-0199-4588-8571-378F07794EAE}" type="slidenum">
              <a:rPr lang="zh-CN" altLang="en-US" smtClean="0"/>
              <a:pPr/>
              <a:t>15</a:t>
            </a:fld>
            <a:endParaRPr lang="zh-CN" altLang="en-US" smtClean="0"/>
          </a:p>
        </p:txBody>
      </p:sp>
      <p:sp>
        <p:nvSpPr>
          <p:cNvPr id="34" name="TextBox 33"/>
          <p:cNvSpPr txBox="1"/>
          <p:nvPr>
            <p:custDataLst>
              <p:tags r:id="rId5"/>
            </p:custDataLst>
          </p:nvPr>
        </p:nvSpPr>
        <p:spPr>
          <a:xfrm>
            <a:off x="395536" y="6322144"/>
            <a:ext cx="1319212" cy="203200"/>
          </a:xfrm>
          <a:prstGeom prst="rect">
            <a:avLst/>
          </a:prstGeom>
          <a:noFill/>
        </p:spPr>
        <p:txBody>
          <a:bodyPr>
            <a:spAutoFit/>
          </a:bodyPr>
          <a:lstStyle/>
          <a:p>
            <a:pPr eaLnBrk="0" hangingPunct="0">
              <a:lnSpc>
                <a:spcPct val="80000"/>
              </a:lnSpc>
              <a:spcBef>
                <a:spcPct val="20000"/>
              </a:spcBef>
              <a:buFont typeface="Arial" charset="0"/>
              <a:buNone/>
              <a:defRPr/>
            </a:pPr>
            <a:r>
              <a:rPr lang="zh-CN" altLang="en-US" sz="900" dirty="0">
                <a:latin typeface="+mn-lt"/>
                <a:ea typeface="华文细黑" pitchFamily="2" charset="-122"/>
              </a:rPr>
              <a:t>注</a:t>
            </a:r>
            <a:r>
              <a:rPr lang="zh-CN" altLang="en-US" sz="900" dirty="0" smtClean="0">
                <a:latin typeface="+mn-lt"/>
                <a:ea typeface="华文细黑" pitchFamily="2" charset="-122"/>
              </a:rPr>
              <a:t>：基期为上年</a:t>
            </a:r>
            <a:r>
              <a:rPr lang="en-US" altLang="zh-CN" sz="900" dirty="0" smtClean="0">
                <a:latin typeface="+mn-lt"/>
                <a:ea typeface="华文细黑" pitchFamily="2" charset="-122"/>
              </a:rPr>
              <a:t>12</a:t>
            </a:r>
            <a:r>
              <a:rPr lang="zh-CN" altLang="en-US" sz="900" dirty="0" smtClean="0">
                <a:latin typeface="+mn-lt"/>
                <a:ea typeface="华文细黑" pitchFamily="2" charset="-122"/>
              </a:rPr>
              <a:t>月</a:t>
            </a:r>
            <a:endParaRPr lang="zh-CN" altLang="en-US" sz="900" dirty="0">
              <a:latin typeface="+mn-lt"/>
              <a:ea typeface="华文细黑" pitchFamily="2" charset="-122"/>
            </a:endParaRPr>
          </a:p>
        </p:txBody>
      </p:sp>
      <p:sp>
        <p:nvSpPr>
          <p:cNvPr id="14" name="内容占位符 2"/>
          <p:cNvSpPr txBox="1">
            <a:spLocks/>
          </p:cNvSpPr>
          <p:nvPr>
            <p:custDataLst>
              <p:tags r:id="rId6"/>
            </p:custDataLst>
          </p:nvPr>
        </p:nvSpPr>
        <p:spPr>
          <a:xfrm>
            <a:off x="392113" y="836613"/>
            <a:ext cx="8356600" cy="1728787"/>
          </a:xfrm>
          <a:prstGeom prst="rect">
            <a:avLst/>
          </a:prstGeom>
        </p:spPr>
        <p:txBody>
          <a:bodyPr/>
          <a:lstStyle>
            <a:lvl1pPr marL="342900" indent="-342900" algn="l" rtl="0" eaLnBrk="1" fontAlgn="base" hangingPunct="1">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1" fontAlgn="base" hangingPunct="1">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1" fontAlgn="base" hangingPunct="1">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1" fontAlgn="base" hangingPunct="1">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1" fontAlgn="base" hangingPunct="1">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42000" indent="-342000">
              <a:lnSpc>
                <a:spcPts val="1800"/>
              </a:lnSpc>
              <a:spcBef>
                <a:spcPts val="0"/>
              </a:spcBef>
              <a:spcAft>
                <a:spcPts val="600"/>
              </a:spcAft>
              <a:buClr>
                <a:srgbClr val="275C9D"/>
              </a:buClr>
              <a:buFont typeface="Wingdings" pitchFamily="2" charset="2"/>
              <a:buChar char="n"/>
              <a:defRPr/>
            </a:pPr>
            <a:r>
              <a:rPr lang="en-US" altLang="zh-CN" sz="1600" b="1" dirty="0" smtClean="0">
                <a:latin typeface="+mj-ea"/>
                <a:ea typeface="+mj-ea"/>
                <a:cs typeface="Arial" pitchFamily="34" charset="0"/>
              </a:rPr>
              <a:t>2017 GAIN·3</a:t>
            </a:r>
            <a:r>
              <a:rPr lang="zh-CN" altLang="en-US" sz="1600" b="1" dirty="0" smtClean="0">
                <a:latin typeface="+mj-ea"/>
                <a:ea typeface="+mj-ea"/>
                <a:cs typeface="Arial" pitchFamily="34" charset="0"/>
              </a:rPr>
              <a:t>月</a:t>
            </a:r>
            <a:r>
              <a:rPr lang="en-US" altLang="zh-CN" sz="1600" b="1" dirty="0" smtClean="0">
                <a:latin typeface="+mj-ea"/>
                <a:ea typeface="+mj-ea"/>
                <a:cs typeface="Arial" pitchFamily="34" charset="0"/>
              </a:rPr>
              <a:t>A00</a:t>
            </a:r>
            <a:r>
              <a:rPr lang="zh-CN" altLang="en-US" sz="1600" b="1" dirty="0" smtClean="0">
                <a:latin typeface="+mj-ea"/>
                <a:ea typeface="+mj-ea"/>
                <a:cs typeface="Arial" pitchFamily="34" charset="0"/>
              </a:rPr>
              <a:t>级终端优惠指数为</a:t>
            </a:r>
            <a:r>
              <a:rPr lang="en-US" altLang="zh-CN" sz="1600" b="1" dirty="0" smtClean="0">
                <a:latin typeface="+mj-ea"/>
                <a:ea typeface="+mj-ea"/>
                <a:cs typeface="Arial" pitchFamily="34" charset="0"/>
              </a:rPr>
              <a:t>0.13</a:t>
            </a:r>
            <a:r>
              <a:rPr lang="zh-CN" altLang="en-US" sz="1600" b="1" dirty="0" smtClean="0">
                <a:latin typeface="+mj-ea"/>
                <a:ea typeface="+mj-ea"/>
                <a:cs typeface="Arial" pitchFamily="34" charset="0"/>
              </a:rPr>
              <a:t>，环比下降</a:t>
            </a:r>
            <a:r>
              <a:rPr lang="en-US" altLang="zh-CN" sz="1600" b="1" dirty="0" smtClean="0">
                <a:latin typeface="+mj-ea"/>
                <a:ea typeface="+mj-ea"/>
                <a:cs typeface="Arial" pitchFamily="34" charset="0"/>
              </a:rPr>
              <a:t>9.2%</a:t>
            </a:r>
            <a:r>
              <a:rPr lang="zh-CN" altLang="en-US" sz="1600" b="1" dirty="0" smtClean="0">
                <a:latin typeface="+mj-ea"/>
                <a:ea typeface="+mj-ea"/>
                <a:cs typeface="Arial" pitchFamily="34" charset="0"/>
              </a:rPr>
              <a:t>，优惠额度增加</a:t>
            </a:r>
            <a:r>
              <a:rPr lang="en-US" altLang="zh-CN" sz="1600" b="1" dirty="0" smtClean="0">
                <a:latin typeface="+mj-ea"/>
                <a:ea typeface="+mj-ea"/>
                <a:cs typeface="Arial" pitchFamily="34" charset="0"/>
              </a:rPr>
              <a:t>660</a:t>
            </a:r>
            <a:r>
              <a:rPr lang="zh-CN" altLang="en-US" sz="1600" b="1" dirty="0" smtClean="0">
                <a:latin typeface="+mj-ea"/>
                <a:ea typeface="+mj-ea"/>
                <a:cs typeface="Arial" pitchFamily="34" charset="0"/>
              </a:rPr>
              <a:t>元</a:t>
            </a:r>
            <a:endParaRPr lang="zh-CN" altLang="en-US" sz="1600" b="1" dirty="0" smtClean="0">
              <a:latin typeface="+mj-lt"/>
              <a:cs typeface="Arial" pitchFamily="34" charset="0"/>
            </a:endParaRPr>
          </a:p>
          <a:p>
            <a:pPr marL="342000" lvl="1" indent="-342000">
              <a:lnSpc>
                <a:spcPct val="150000"/>
              </a:lnSpc>
              <a:spcBef>
                <a:spcPts val="0"/>
              </a:spcBef>
              <a:spcAft>
                <a:spcPts val="600"/>
              </a:spcAft>
              <a:buFont typeface="Wingdings" pitchFamily="2" charset="2"/>
              <a:buChar char="Ø"/>
              <a:defRPr/>
            </a:pPr>
            <a:r>
              <a:rPr lang="zh-CN" altLang="en-US" sz="1400" dirty="0" smtClean="0"/>
              <a:t>本月</a:t>
            </a:r>
            <a:r>
              <a:rPr lang="en-US" altLang="zh-CN" sz="1400" dirty="0" smtClean="0"/>
              <a:t>A00</a:t>
            </a:r>
            <a:r>
              <a:rPr lang="zh-CN" altLang="en-US" sz="1400" dirty="0" smtClean="0"/>
              <a:t>级别市场的整体优惠指数出现较大幅度下降，优惠额度增加较大</a:t>
            </a:r>
            <a:endParaRPr lang="en-US" altLang="zh-CN" sz="1400" dirty="0" smtClean="0"/>
          </a:p>
          <a:p>
            <a:pPr marL="342000" lvl="1" indent="-342000">
              <a:lnSpc>
                <a:spcPct val="150000"/>
              </a:lnSpc>
              <a:spcBef>
                <a:spcPts val="0"/>
              </a:spcBef>
              <a:spcAft>
                <a:spcPts val="600"/>
              </a:spcAft>
              <a:buFont typeface="Wingdings" pitchFamily="2" charset="2"/>
              <a:buChar char="Ø"/>
              <a:defRPr/>
            </a:pPr>
            <a:r>
              <a:rPr lang="zh-CN" altLang="en-US" sz="1400" dirty="0" smtClean="0"/>
              <a:t>权重车型</a:t>
            </a:r>
            <a:r>
              <a:rPr lang="zh-CN" altLang="en-US" sz="1400" dirty="0" smtClean="0">
                <a:latin typeface="+mn-ea"/>
              </a:rPr>
              <a:t>奥拓本月增大优惠幅度，提升了该级别的优惠指数</a:t>
            </a:r>
            <a:endParaRPr lang="en-US" altLang="zh-CN" sz="1400" dirty="0" smtClean="0"/>
          </a:p>
        </p:txBody>
      </p:sp>
      <p:sp>
        <p:nvSpPr>
          <p:cNvPr id="15" name="Oval 178"/>
          <p:cNvSpPr>
            <a:spLocks noChangeArrowheads="1"/>
          </p:cNvSpPr>
          <p:nvPr/>
        </p:nvSpPr>
        <p:spPr bwMode="auto">
          <a:xfrm>
            <a:off x="1785929" y="4328568"/>
            <a:ext cx="623775" cy="214686"/>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eaLnBrk="1" fontAlgn="auto" hangingPunct="1">
              <a:lnSpc>
                <a:spcPct val="100000"/>
              </a:lnSpc>
              <a:spcBef>
                <a:spcPts val="0"/>
              </a:spcBef>
              <a:spcAft>
                <a:spcPts val="0"/>
              </a:spcAft>
            </a:pPr>
            <a:r>
              <a:rPr lang="en-US" altLang="en-US" sz="900" kern="0" dirty="0" smtClean="0">
                <a:solidFill>
                  <a:srgbClr val="FF9933"/>
                </a:solidFill>
              </a:rPr>
              <a:t>￥</a:t>
            </a:r>
            <a:r>
              <a:rPr lang="en-US" altLang="zh-CN" sz="900" dirty="0" smtClean="0">
                <a:solidFill>
                  <a:srgbClr val="FF9933"/>
                </a:solidFill>
              </a:rPr>
              <a:t>7157</a:t>
            </a:r>
            <a:endParaRPr lang="zh-HK" altLang="en-US" sz="900" kern="0" dirty="0">
              <a:solidFill>
                <a:srgbClr val="FF9933"/>
              </a:solidFill>
            </a:endParaRPr>
          </a:p>
        </p:txBody>
      </p:sp>
      <p:sp>
        <p:nvSpPr>
          <p:cNvPr id="16" name="内容占位符 3"/>
          <p:cNvSpPr>
            <a:spLocks noGrp="1"/>
          </p:cNvSpPr>
          <p:nvPr>
            <p:ph sz="quarter" idx="13"/>
          </p:nvPr>
        </p:nvSpPr>
        <p:spPr>
          <a:xfrm>
            <a:off x="1187624" y="260648"/>
            <a:ext cx="7561584" cy="454567"/>
          </a:xfrm>
        </p:spPr>
        <p:txBody>
          <a:bodyPr/>
          <a:lstStyle/>
          <a:p>
            <a:r>
              <a:rPr lang="en-US" altLang="en-US" dirty="0" smtClean="0"/>
              <a:t>2017</a:t>
            </a:r>
            <a:r>
              <a:rPr lang="en-US" altLang="zh-CN" dirty="0" smtClean="0"/>
              <a:t> </a:t>
            </a:r>
            <a:r>
              <a:rPr lang="en-US" altLang="en-US" dirty="0" smtClean="0"/>
              <a:t>GAIN</a:t>
            </a:r>
            <a:r>
              <a:rPr lang="en-US" altLang="zh-CN" dirty="0" smtClean="0"/>
              <a:t>·A00</a:t>
            </a:r>
            <a:r>
              <a:rPr lang="zh-CN" altLang="en-US" dirty="0" smtClean="0"/>
              <a:t>级终端优惠</a:t>
            </a:r>
            <a:r>
              <a:rPr lang="en-US" altLang="en-US" dirty="0" err="1" smtClean="0"/>
              <a:t>指数</a:t>
            </a:r>
            <a:r>
              <a:rPr lang="en-US" altLang="en-US" dirty="0" smtClean="0"/>
              <a:t>—3</a:t>
            </a:r>
            <a:r>
              <a:rPr lang="zh-CN" altLang="en-US" dirty="0" smtClean="0"/>
              <a:t>月</a:t>
            </a:r>
            <a:endParaRPr lang="zh-CN" altLang="en-US" dirty="0"/>
          </a:p>
        </p:txBody>
      </p:sp>
      <p:sp>
        <p:nvSpPr>
          <p:cNvPr id="17" name="Oval 178"/>
          <p:cNvSpPr>
            <a:spLocks noChangeArrowheads="1"/>
          </p:cNvSpPr>
          <p:nvPr/>
        </p:nvSpPr>
        <p:spPr bwMode="auto">
          <a:xfrm>
            <a:off x="2406945" y="4731771"/>
            <a:ext cx="623775" cy="214686"/>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eaLnBrk="1" fontAlgn="auto" hangingPunct="1">
              <a:lnSpc>
                <a:spcPct val="100000"/>
              </a:lnSpc>
              <a:spcBef>
                <a:spcPts val="0"/>
              </a:spcBef>
              <a:spcAft>
                <a:spcPts val="0"/>
              </a:spcAft>
            </a:pPr>
            <a:r>
              <a:rPr lang="en-US" altLang="en-US" sz="900" kern="0" dirty="0" smtClean="0">
                <a:solidFill>
                  <a:srgbClr val="FF9933"/>
                </a:solidFill>
              </a:rPr>
              <a:t>￥</a:t>
            </a:r>
            <a:r>
              <a:rPr lang="en-US" altLang="zh-CN" sz="900" dirty="0" smtClean="0">
                <a:solidFill>
                  <a:srgbClr val="FF9933"/>
                </a:solidFill>
              </a:rPr>
              <a:t>7817</a:t>
            </a:r>
            <a:endParaRPr lang="zh-HK" altLang="en-US" sz="900" kern="0" dirty="0">
              <a:solidFill>
                <a:srgbClr val="FF9933"/>
              </a:solidFill>
            </a:endParaRPr>
          </a:p>
        </p:txBody>
      </p:sp>
      <p:sp>
        <p:nvSpPr>
          <p:cNvPr id="23" name="AutoShape 66"/>
          <p:cNvSpPr>
            <a:spLocks noChangeArrowheads="1"/>
          </p:cNvSpPr>
          <p:nvPr>
            <p:custDataLst>
              <p:tags r:id="rId7"/>
            </p:custDataLst>
          </p:nvPr>
        </p:nvSpPr>
        <p:spPr bwMode="auto">
          <a:xfrm>
            <a:off x="8490396" y="3877593"/>
            <a:ext cx="250825" cy="900112"/>
          </a:xfrm>
          <a:prstGeom prst="upArrow">
            <a:avLst>
              <a:gd name="adj1" fmla="val 50000"/>
              <a:gd name="adj2" fmla="val 89715"/>
            </a:avLst>
          </a:prstGeom>
          <a:solidFill>
            <a:srgbClr val="BFBFBF"/>
          </a:solidFill>
          <a:ln>
            <a:no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ea typeface="华文细黑" pitchFamily="2" charset="-122"/>
            </a:endParaRPr>
          </a:p>
        </p:txBody>
      </p:sp>
      <p:sp>
        <p:nvSpPr>
          <p:cNvPr id="24" name="AutoShape 67"/>
          <p:cNvSpPr>
            <a:spLocks noChangeArrowheads="1"/>
          </p:cNvSpPr>
          <p:nvPr>
            <p:custDataLst>
              <p:tags r:id="rId8"/>
            </p:custDataLst>
          </p:nvPr>
        </p:nvSpPr>
        <p:spPr bwMode="auto">
          <a:xfrm rot="10800000">
            <a:off x="8490396" y="4995193"/>
            <a:ext cx="250825" cy="900112"/>
          </a:xfrm>
          <a:prstGeom prst="upArrow">
            <a:avLst>
              <a:gd name="adj1" fmla="val 50000"/>
              <a:gd name="adj2" fmla="val 89715"/>
            </a:avLst>
          </a:prstGeom>
          <a:solidFill>
            <a:srgbClr val="275C9D"/>
          </a:solidFill>
          <a:ln>
            <a:no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ea typeface="华文细黑" pitchFamily="2" charset="-122"/>
            </a:endParaRPr>
          </a:p>
        </p:txBody>
      </p:sp>
      <p:sp>
        <p:nvSpPr>
          <p:cNvPr id="25" name="Text Box 68"/>
          <p:cNvSpPr txBox="1">
            <a:spLocks noChangeArrowheads="1"/>
          </p:cNvSpPr>
          <p:nvPr>
            <p:custDataLst>
              <p:tags r:id="rId9"/>
            </p:custDataLst>
          </p:nvPr>
        </p:nvSpPr>
        <p:spPr bwMode="auto">
          <a:xfrm>
            <a:off x="8701533" y="3834730"/>
            <a:ext cx="334963" cy="947738"/>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latin typeface="+mn-lt"/>
                <a:ea typeface="华文细黑" pitchFamily="2" charset="-122"/>
              </a:rPr>
              <a:t>优惠减少</a:t>
            </a:r>
          </a:p>
        </p:txBody>
      </p:sp>
      <p:sp>
        <p:nvSpPr>
          <p:cNvPr id="26" name="Text Box 69"/>
          <p:cNvSpPr txBox="1">
            <a:spLocks noChangeArrowheads="1"/>
          </p:cNvSpPr>
          <p:nvPr>
            <p:custDataLst>
              <p:tags r:id="rId10"/>
            </p:custDataLst>
          </p:nvPr>
        </p:nvSpPr>
        <p:spPr bwMode="auto">
          <a:xfrm>
            <a:off x="8698358" y="4839618"/>
            <a:ext cx="334963" cy="1109662"/>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latin typeface="+mn-lt"/>
                <a:ea typeface="华文细黑" pitchFamily="2" charset="-122"/>
              </a:rPr>
              <a:t>优惠增加</a:t>
            </a:r>
          </a:p>
        </p:txBody>
      </p:sp>
      <p:grpSp>
        <p:nvGrpSpPr>
          <p:cNvPr id="27" name="组合 26"/>
          <p:cNvGrpSpPr>
            <a:grpSpLocks/>
          </p:cNvGrpSpPr>
          <p:nvPr>
            <p:custDataLst>
              <p:tags r:id="rId11"/>
            </p:custDataLst>
          </p:nvPr>
        </p:nvGrpSpPr>
        <p:grpSpPr bwMode="auto">
          <a:xfrm>
            <a:off x="2409704" y="3081851"/>
            <a:ext cx="4308475" cy="352425"/>
            <a:chOff x="2330450" y="2103438"/>
            <a:chExt cx="4308475" cy="352425"/>
          </a:xfrm>
          <a:solidFill>
            <a:srgbClr val="275C9D"/>
          </a:solidFill>
        </p:grpSpPr>
        <p:sp>
          <p:nvSpPr>
            <p:cNvPr id="28" name="AutoShape 12"/>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fontAlgn="auto">
                <a:spcBef>
                  <a:spcPts val="0"/>
                </a:spcBef>
                <a:spcAft>
                  <a:spcPts val="0"/>
                </a:spcAft>
                <a:defRPr/>
              </a:pPr>
              <a:endParaRPr lang="zh-CN" altLang="en-US" kern="0">
                <a:solidFill>
                  <a:srgbClr val="FFFFFF"/>
                </a:solidFill>
              </a:endParaRPr>
            </a:p>
          </p:txBody>
        </p:sp>
        <p:sp>
          <p:nvSpPr>
            <p:cNvPr id="29" name="Text Box 10"/>
            <p:cNvSpPr txBox="1">
              <a:spLocks noChangeArrowheads="1"/>
            </p:cNvSpPr>
            <p:nvPr/>
          </p:nvSpPr>
          <p:spPr bwMode="auto">
            <a:xfrm>
              <a:off x="2544763" y="2149145"/>
              <a:ext cx="3924300" cy="305340"/>
            </a:xfrm>
            <a:prstGeom prst="rect">
              <a:avLst/>
            </a:prstGeom>
            <a:noFill/>
            <a:ln w="12700" algn="ctr">
              <a:noFill/>
              <a:miter lim="800000"/>
              <a:headEnd/>
              <a:tailEnd/>
            </a:ln>
          </p:spPr>
          <p:txBody>
            <a:bodyPr>
              <a:spAutoFit/>
            </a:bodyPr>
            <a:lstStyle/>
            <a:p>
              <a:pPr fontAlgn="auto">
                <a:spcBef>
                  <a:spcPct val="50000"/>
                </a:spcBef>
                <a:spcAft>
                  <a:spcPts val="0"/>
                </a:spcAft>
                <a:defRPr/>
              </a:pPr>
              <a:r>
                <a:rPr lang="en-US" altLang="zh-CN" sz="1700" b="1" kern="0" dirty="0">
                  <a:solidFill>
                    <a:srgbClr val="FFFFFF"/>
                  </a:solidFill>
                  <a:ea typeface="华文细黑" pitchFamily="2" charset="-122"/>
                </a:rPr>
                <a:t>GAIN·</a:t>
              </a:r>
              <a:r>
                <a:rPr lang="zh-CN" altLang="en-US" sz="1700" b="1" kern="0" dirty="0">
                  <a:solidFill>
                    <a:srgbClr val="FFFFFF"/>
                  </a:solidFill>
                  <a:ea typeface="华文细黑" pitchFamily="2" charset="-122"/>
                </a:rPr>
                <a:t>月度终端优惠指数</a:t>
              </a:r>
              <a:r>
                <a:rPr lang="en-US" altLang="zh-CN" sz="1700" b="1" kern="0" dirty="0" smtClean="0">
                  <a:solidFill>
                    <a:srgbClr val="FFFFFF"/>
                  </a:solidFill>
                  <a:ea typeface="华文细黑" pitchFamily="2" charset="-122"/>
                </a:rPr>
                <a:t>-A00</a:t>
              </a:r>
              <a:r>
                <a:rPr lang="zh-CN" altLang="en-US" sz="1700" b="1" kern="0" dirty="0" smtClean="0">
                  <a:solidFill>
                    <a:srgbClr val="FFFFFF"/>
                  </a:solidFill>
                  <a:ea typeface="华文细黑" pitchFamily="2" charset="-122"/>
                </a:rPr>
                <a:t>级</a:t>
              </a:r>
              <a:endParaRPr lang="zh-HK" altLang="en-US" sz="1700" b="1" kern="0" dirty="0">
                <a:solidFill>
                  <a:srgbClr val="FFFFFF"/>
                </a:solidFill>
                <a:ea typeface="华文细黑" pitchFamily="2" charset="-122"/>
              </a:endParaRPr>
            </a:p>
          </p:txBody>
        </p:sp>
      </p:grpSp>
    </p:spTree>
    <p:extLst>
      <p:ext uri="{BB962C8B-B14F-4D97-AF65-F5344CB8AC3E}">
        <p14:creationId xmlns:p14="http://schemas.microsoft.com/office/powerpoint/2010/main" val="3759582790"/>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1" name="灯片编号占位符 1"/>
          <p:cNvSpPr>
            <a:spLocks noGrp="1"/>
          </p:cNvSpPr>
          <p:nvPr>
            <p:ph type="sldNum" sz="quarter" idx="12"/>
          </p:nvPr>
        </p:nvSpPr>
        <p:spPr bwMode="auto">
          <a:noFill/>
          <a:ln>
            <a:miter lim="800000"/>
            <a:headEnd/>
            <a:tailEnd/>
          </a:ln>
        </p:spPr>
        <p:txBody>
          <a:bodyPr vert="horz" wrap="square" lIns="91440" tIns="45720" rIns="91440" bIns="45720" numCol="1" anchor="t" anchorCtr="0" compatLnSpc="1">
            <a:prstTxWarp prst="textNoShape">
              <a:avLst/>
            </a:prstTxWarp>
          </a:bodyPr>
          <a:lstStyle/>
          <a:p>
            <a:fld id="{F7D72958-8BA8-4CD3-A7D8-16600378C173}" type="slidenum">
              <a:rPr lang="zh-CN" altLang="en-US" smtClean="0">
                <a:solidFill>
                  <a:srgbClr val="5F5F5F">
                    <a:tint val="75000"/>
                  </a:srgbClr>
                </a:solidFill>
              </a:rPr>
              <a:pPr/>
              <a:t>16</a:t>
            </a:fld>
            <a:endParaRPr lang="zh-CN" altLang="en-US" smtClean="0">
              <a:solidFill>
                <a:srgbClr val="5F5F5F">
                  <a:tint val="75000"/>
                </a:srgbClr>
              </a:solidFill>
            </a:endParaRPr>
          </a:p>
        </p:txBody>
      </p:sp>
      <p:sp>
        <p:nvSpPr>
          <p:cNvPr id="3" name="标题 2"/>
          <p:cNvSpPr>
            <a:spLocks noGrp="1"/>
          </p:cNvSpPr>
          <p:nvPr>
            <p:ph type="title" idx="4294967295"/>
          </p:nvPr>
        </p:nvSpPr>
        <p:spPr>
          <a:xfrm>
            <a:off x="1166936" y="296652"/>
            <a:ext cx="6573416" cy="432011"/>
          </a:xfrm>
          <a:prstGeom prst="rect">
            <a:avLst/>
          </a:prstGeom>
          <a:noFill/>
        </p:spPr>
        <p:txBody>
          <a:bodyPr/>
          <a:lstStyle/>
          <a:p>
            <a:pPr>
              <a:defRPr/>
            </a:pPr>
            <a:r>
              <a:rPr lang="en-US" altLang="zh-CN" b="1" dirty="0">
                <a:solidFill>
                  <a:srgbClr val="075A77"/>
                </a:solidFill>
                <a:latin typeface="+mn-ea"/>
                <a:ea typeface="+mn-ea"/>
              </a:rPr>
              <a:t>A00</a:t>
            </a:r>
            <a:r>
              <a:rPr lang="zh-CN" altLang="en-US" b="1" dirty="0">
                <a:solidFill>
                  <a:srgbClr val="075A77"/>
                </a:solidFill>
                <a:latin typeface="+mn-ea"/>
                <a:ea typeface="+mn-ea"/>
              </a:rPr>
              <a:t>级别重点车型经销商利润：</a:t>
            </a:r>
            <a:r>
              <a:rPr lang="en-US" altLang="zh-CN" b="1" dirty="0">
                <a:solidFill>
                  <a:srgbClr val="075A77"/>
                </a:solidFill>
                <a:latin typeface="+mn-ea"/>
                <a:ea typeface="+mn-ea"/>
              </a:rPr>
              <a:t>QQ</a:t>
            </a:r>
            <a:r>
              <a:rPr lang="zh-CN" altLang="en-US" b="1" dirty="0">
                <a:solidFill>
                  <a:srgbClr val="075A77"/>
                </a:solidFill>
                <a:latin typeface="+mn-ea"/>
                <a:ea typeface="+mn-ea"/>
              </a:rPr>
              <a:t>、奔奔迷你</a:t>
            </a:r>
          </a:p>
        </p:txBody>
      </p:sp>
      <p:sp>
        <p:nvSpPr>
          <p:cNvPr id="20" name="矩形 19"/>
          <p:cNvSpPr/>
          <p:nvPr/>
        </p:nvSpPr>
        <p:spPr>
          <a:xfrm>
            <a:off x="428626" y="857250"/>
            <a:ext cx="8286750" cy="2643188"/>
          </a:xfrm>
          <a:prstGeom prst="rect">
            <a:avLst/>
          </a:prstGeom>
          <a:no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zh-CN" altLang="en-US">
              <a:solidFill>
                <a:prstClr val="white"/>
              </a:solidFill>
            </a:endParaRPr>
          </a:p>
        </p:txBody>
      </p:sp>
      <p:sp>
        <p:nvSpPr>
          <p:cNvPr id="23" name="矩形 22"/>
          <p:cNvSpPr/>
          <p:nvPr/>
        </p:nvSpPr>
        <p:spPr>
          <a:xfrm>
            <a:off x="428626" y="3643314"/>
            <a:ext cx="8286750" cy="2643187"/>
          </a:xfrm>
          <a:prstGeom prst="rect">
            <a:avLst/>
          </a:prstGeom>
          <a:no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zh-CN" altLang="en-US">
              <a:solidFill>
                <a:prstClr val="white"/>
              </a:solidFill>
            </a:endParaRPr>
          </a:p>
        </p:txBody>
      </p:sp>
      <p:sp>
        <p:nvSpPr>
          <p:cNvPr id="37" name="TextBox 36"/>
          <p:cNvSpPr txBox="1"/>
          <p:nvPr/>
        </p:nvSpPr>
        <p:spPr>
          <a:xfrm>
            <a:off x="251520" y="928690"/>
            <a:ext cx="1143000" cy="307777"/>
          </a:xfrm>
          <a:prstGeom prst="rect">
            <a:avLst/>
          </a:prstGeom>
          <a:noFill/>
        </p:spPr>
        <p:txBody>
          <a:bodyPr>
            <a:spAutoFit/>
          </a:bodyPr>
          <a:lstStyle/>
          <a:p>
            <a:pPr>
              <a:defRPr/>
            </a:pPr>
            <a:r>
              <a:rPr lang="en-US" altLang="zh-CN" sz="1400" b="1" dirty="0" smtClean="0">
                <a:solidFill>
                  <a:prstClr val="black"/>
                </a:solidFill>
                <a:latin typeface="Calibri"/>
                <a:ea typeface="华文细黑" pitchFamily="2" charset="-122"/>
              </a:rPr>
              <a:t>QQ</a:t>
            </a:r>
            <a:endParaRPr lang="en-US" altLang="zh-CN" sz="1400" b="1" dirty="0">
              <a:solidFill>
                <a:prstClr val="black"/>
              </a:solidFill>
              <a:latin typeface="Calibri"/>
              <a:ea typeface="华文细黑" pitchFamily="2" charset="-122"/>
            </a:endParaRPr>
          </a:p>
        </p:txBody>
      </p:sp>
      <p:sp>
        <p:nvSpPr>
          <p:cNvPr id="39" name="TextBox 38"/>
          <p:cNvSpPr txBox="1"/>
          <p:nvPr/>
        </p:nvSpPr>
        <p:spPr>
          <a:xfrm>
            <a:off x="323528" y="3714752"/>
            <a:ext cx="1143000" cy="267702"/>
          </a:xfrm>
          <a:prstGeom prst="rect">
            <a:avLst/>
          </a:prstGeom>
          <a:noFill/>
        </p:spPr>
        <p:txBody>
          <a:bodyPr>
            <a:spAutoFit/>
          </a:bodyPr>
          <a:lstStyle/>
          <a:p>
            <a:pPr>
              <a:defRPr/>
            </a:pPr>
            <a:r>
              <a:rPr lang="zh-CN" altLang="en-US" sz="1400" b="1" dirty="0" smtClean="0">
                <a:solidFill>
                  <a:prstClr val="black"/>
                </a:solidFill>
                <a:latin typeface="Calibri"/>
                <a:ea typeface="华文细黑" pitchFamily="2" charset="-122"/>
              </a:rPr>
              <a:t>奔奔</a:t>
            </a:r>
            <a:endParaRPr lang="en-US" altLang="zh-CN" sz="1400" b="1" dirty="0">
              <a:solidFill>
                <a:prstClr val="black"/>
              </a:solidFill>
              <a:latin typeface="Calibri"/>
              <a:ea typeface="华文细黑" pitchFamily="2" charset="-122"/>
            </a:endParaRPr>
          </a:p>
        </p:txBody>
      </p:sp>
      <p:sp>
        <p:nvSpPr>
          <p:cNvPr id="14" name="TextBox 13"/>
          <p:cNvSpPr txBox="1"/>
          <p:nvPr/>
        </p:nvSpPr>
        <p:spPr>
          <a:xfrm>
            <a:off x="0" y="6286506"/>
            <a:ext cx="4071938" cy="246221"/>
          </a:xfrm>
          <a:prstGeom prst="rect">
            <a:avLst/>
          </a:prstGeom>
          <a:noFill/>
        </p:spPr>
        <p:txBody>
          <a:bodyPr>
            <a:spAutoFit/>
          </a:bodyPr>
          <a:lstStyle/>
          <a:p>
            <a:pPr>
              <a:defRPr/>
            </a:pPr>
            <a:r>
              <a:rPr lang="zh-CN" altLang="en-US" sz="1000" dirty="0">
                <a:solidFill>
                  <a:prstClr val="black"/>
                </a:solidFill>
                <a:latin typeface="Calibri"/>
                <a:ea typeface="华文细黑" pitchFamily="2" charset="-122"/>
              </a:rPr>
              <a:t>注：级别重点车型指的是该款车</a:t>
            </a:r>
            <a:r>
              <a:rPr lang="en-US" altLang="zh-CN" sz="1000" dirty="0" smtClean="0">
                <a:solidFill>
                  <a:prstClr val="black"/>
                </a:solidFill>
                <a:latin typeface="Calibri"/>
                <a:ea typeface="华文细黑" pitchFamily="2" charset="-122"/>
              </a:rPr>
              <a:t>2011</a:t>
            </a:r>
            <a:r>
              <a:rPr lang="zh-CN" altLang="en-US" sz="1000" dirty="0" smtClean="0">
                <a:solidFill>
                  <a:prstClr val="black"/>
                </a:solidFill>
                <a:latin typeface="Calibri"/>
                <a:ea typeface="华文细黑" pitchFamily="2" charset="-122"/>
              </a:rPr>
              <a:t>年</a:t>
            </a:r>
            <a:r>
              <a:rPr lang="zh-CN" altLang="en-US" sz="1000" dirty="0">
                <a:solidFill>
                  <a:prstClr val="black"/>
                </a:solidFill>
                <a:latin typeface="Calibri"/>
                <a:ea typeface="华文细黑" pitchFamily="2" charset="-122"/>
              </a:rPr>
              <a:t>年度销量列级别</a:t>
            </a:r>
            <a:r>
              <a:rPr lang="en-US" altLang="zh-CN" sz="1000" dirty="0">
                <a:solidFill>
                  <a:prstClr val="black"/>
                </a:solidFill>
                <a:latin typeface="Calibri"/>
                <a:ea typeface="华文细黑" pitchFamily="2" charset="-122"/>
              </a:rPr>
              <a:t>TOP4</a:t>
            </a:r>
            <a:endParaRPr lang="zh-CN" altLang="en-US" sz="1000" dirty="0">
              <a:solidFill>
                <a:prstClr val="black"/>
              </a:solidFill>
              <a:latin typeface="Calibri"/>
              <a:ea typeface="华文细黑" pitchFamily="2" charset="-122"/>
            </a:endParaRPr>
          </a:p>
        </p:txBody>
      </p:sp>
      <p:pic>
        <p:nvPicPr>
          <p:cNvPr id="6146" name="Picture 2" descr="\\user\mydoc\zhouty\桌面\0500040575_1.jp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1330896" y="3789369"/>
            <a:ext cx="1440904" cy="792497"/>
          </a:xfrm>
          <a:prstGeom prst="rect">
            <a:avLst/>
          </a:prstGeom>
          <a:noFill/>
        </p:spPr>
      </p:pic>
      <p:pic>
        <p:nvPicPr>
          <p:cNvPr id="6147" name="Picture 3" descr="\\user\mydoc\zhouty\桌面\19141699179793_1911660_7.jp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flipH="1">
            <a:off x="1330896" y="1124744"/>
            <a:ext cx="1368896" cy="784400"/>
          </a:xfrm>
          <a:prstGeom prst="rect">
            <a:avLst/>
          </a:prstGeom>
          <a:noFill/>
        </p:spPr>
      </p:pic>
      <p:sp>
        <p:nvSpPr>
          <p:cNvPr id="17" name="矩形 16"/>
          <p:cNvSpPr/>
          <p:nvPr/>
        </p:nvSpPr>
        <p:spPr>
          <a:xfrm>
            <a:off x="467544" y="1916832"/>
            <a:ext cx="3071812" cy="1126462"/>
          </a:xfrm>
          <a:prstGeom prst="rect">
            <a:avLst/>
          </a:prstGeom>
          <a:noFill/>
          <a:ln>
            <a:noFill/>
          </a:ln>
        </p:spPr>
        <p:txBody>
          <a:bodyPr>
            <a:spAutoFit/>
          </a:bodyPr>
          <a:lstStyle/>
          <a:p>
            <a:pPr marL="179388" indent="-179388" algn="l">
              <a:buFont typeface="Wingdings" pitchFamily="2" charset="2"/>
              <a:buChar char="n"/>
            </a:pPr>
            <a:r>
              <a:rPr lang="en-US" altLang="zh-CN" sz="1400" dirty="0">
                <a:solidFill>
                  <a:srgbClr val="5F5F5F"/>
                </a:solidFill>
                <a:ea typeface="华文细黑" pitchFamily="2" charset="-122"/>
              </a:rPr>
              <a:t>3</a:t>
            </a:r>
            <a:r>
              <a:rPr lang="zh-CN" altLang="en-US" sz="1400" dirty="0" smtClean="0">
                <a:solidFill>
                  <a:srgbClr val="5F5F5F"/>
                </a:solidFill>
                <a:ea typeface="华文细黑" pitchFamily="2" charset="-122"/>
              </a:rPr>
              <a:t>月成交均价：</a:t>
            </a:r>
            <a:r>
              <a:rPr lang="en-US" altLang="zh-CN" sz="1400" dirty="0" smtClean="0">
                <a:solidFill>
                  <a:srgbClr val="5F5F5F"/>
                </a:solidFill>
                <a:ea typeface="华文细黑" pitchFamily="2" charset="-122"/>
              </a:rPr>
              <a:t>35,266</a:t>
            </a:r>
          </a:p>
          <a:p>
            <a:pPr marL="179388" indent="-179388" algn="l">
              <a:buFont typeface="Wingdings" pitchFamily="2" charset="2"/>
              <a:buChar char="n"/>
            </a:pPr>
            <a:r>
              <a:rPr lang="en-US" altLang="zh-CN" sz="1400" dirty="0">
                <a:solidFill>
                  <a:srgbClr val="5F5F5F"/>
                </a:solidFill>
                <a:ea typeface="华文细黑" pitchFamily="2" charset="-122"/>
              </a:rPr>
              <a:t>3</a:t>
            </a:r>
            <a:r>
              <a:rPr lang="zh-CN" altLang="en-US" sz="1400" dirty="0" smtClean="0">
                <a:solidFill>
                  <a:srgbClr val="5F5F5F"/>
                </a:solidFill>
                <a:ea typeface="华文细黑" pitchFamily="2" charset="-122"/>
              </a:rPr>
              <a:t>月经销商利润率：</a:t>
            </a:r>
            <a:r>
              <a:rPr lang="en-US" altLang="zh-CN" sz="1400" dirty="0" smtClean="0">
                <a:solidFill>
                  <a:srgbClr val="5F5F5F"/>
                </a:solidFill>
                <a:ea typeface="华文细黑" pitchFamily="2" charset="-122"/>
              </a:rPr>
              <a:t>-</a:t>
            </a:r>
            <a:r>
              <a:rPr lang="en-US" altLang="zh-CN" sz="1400" dirty="0">
                <a:solidFill>
                  <a:srgbClr val="5F5F5F"/>
                </a:solidFill>
                <a:ea typeface="华文细黑" pitchFamily="2" charset="-122"/>
              </a:rPr>
              <a:t>5</a:t>
            </a:r>
            <a:r>
              <a:rPr lang="en-US" altLang="zh-CN" sz="1400" dirty="0" smtClean="0">
                <a:solidFill>
                  <a:srgbClr val="5F5F5F"/>
                </a:solidFill>
                <a:ea typeface="华文细黑" pitchFamily="2" charset="-122"/>
              </a:rPr>
              <a:t>%</a:t>
            </a:r>
            <a:r>
              <a:rPr lang="zh-CN" altLang="en-US" sz="1400" dirty="0" smtClean="0">
                <a:solidFill>
                  <a:srgbClr val="5F5F5F"/>
                </a:solidFill>
                <a:ea typeface="华文细黑" pitchFamily="2" charset="-122"/>
              </a:rPr>
              <a:t> </a:t>
            </a:r>
            <a:endParaRPr lang="en-US" altLang="zh-CN" sz="1400" dirty="0" smtClean="0">
              <a:solidFill>
                <a:srgbClr val="5F5F5F"/>
              </a:solidFill>
              <a:ea typeface="华文细黑" pitchFamily="2" charset="-122"/>
            </a:endParaRPr>
          </a:p>
          <a:p>
            <a:pPr marL="179388" indent="-179388" algn="l">
              <a:buFont typeface="Wingdings" pitchFamily="2" charset="2"/>
              <a:buChar char="n"/>
            </a:pPr>
            <a:r>
              <a:rPr lang="en-US" altLang="zh-CN" sz="1400" dirty="0">
                <a:solidFill>
                  <a:srgbClr val="5F5F5F"/>
                </a:solidFill>
                <a:ea typeface="华文细黑" pitchFamily="2" charset="-122"/>
              </a:rPr>
              <a:t>3</a:t>
            </a:r>
            <a:r>
              <a:rPr lang="zh-CN" altLang="en-US" sz="1400" dirty="0" smtClean="0">
                <a:solidFill>
                  <a:srgbClr val="5F5F5F"/>
                </a:solidFill>
                <a:ea typeface="华文细黑" pitchFamily="2" charset="-122"/>
              </a:rPr>
              <a:t>月主要</a:t>
            </a:r>
            <a:r>
              <a:rPr lang="zh-CN" altLang="en-US" sz="1400" dirty="0">
                <a:solidFill>
                  <a:srgbClr val="5F5F5F"/>
                </a:solidFill>
                <a:ea typeface="华文细黑" pitchFamily="2" charset="-122"/>
              </a:rPr>
              <a:t>城市促销活动：</a:t>
            </a:r>
            <a:endParaRPr lang="en-US" altLang="zh-CN" sz="1400" dirty="0">
              <a:solidFill>
                <a:srgbClr val="5F5F5F"/>
              </a:solidFill>
              <a:ea typeface="华文细黑" pitchFamily="2" charset="-122"/>
            </a:endParaRPr>
          </a:p>
          <a:p>
            <a:pPr algn="l"/>
            <a:r>
              <a:rPr lang="zh-CN" altLang="en-US" sz="1400" dirty="0" smtClean="0">
                <a:solidFill>
                  <a:srgbClr val="5F5F5F"/>
                </a:solidFill>
                <a:ea typeface="华文细黑" pitchFamily="2" charset="-122"/>
              </a:rPr>
              <a:t>    杭州：赠送</a:t>
            </a:r>
            <a:r>
              <a:rPr lang="en-US" altLang="zh-CN" sz="1400" dirty="0" smtClean="0">
                <a:solidFill>
                  <a:srgbClr val="5F5F5F"/>
                </a:solidFill>
                <a:ea typeface="华文细黑" pitchFamily="2" charset="-122"/>
              </a:rPr>
              <a:t>1000</a:t>
            </a:r>
            <a:r>
              <a:rPr lang="zh-CN" altLang="en-US" sz="1400" dirty="0" smtClean="0">
                <a:solidFill>
                  <a:srgbClr val="5F5F5F"/>
                </a:solidFill>
                <a:ea typeface="华文细黑" pitchFamily="2" charset="-122"/>
              </a:rPr>
              <a:t>元礼包</a:t>
            </a:r>
            <a:endParaRPr lang="en-US" altLang="zh-CN" sz="1400" dirty="0" smtClean="0">
              <a:solidFill>
                <a:srgbClr val="5F5F5F"/>
              </a:solidFill>
              <a:ea typeface="华文细黑" pitchFamily="2" charset="-122"/>
            </a:endParaRPr>
          </a:p>
          <a:p>
            <a:pPr algn="l"/>
            <a:r>
              <a:rPr lang="zh-CN" altLang="en-US" sz="1400" dirty="0" smtClean="0">
                <a:solidFill>
                  <a:srgbClr val="5F5F5F"/>
                </a:solidFill>
                <a:ea typeface="华文细黑" pitchFamily="2" charset="-122"/>
              </a:rPr>
              <a:t>    苏州：赠送</a:t>
            </a:r>
            <a:r>
              <a:rPr lang="en-US" altLang="zh-CN" sz="1400" dirty="0" smtClean="0">
                <a:solidFill>
                  <a:srgbClr val="5F5F5F"/>
                </a:solidFill>
                <a:ea typeface="华文细黑" pitchFamily="2" charset="-122"/>
              </a:rPr>
              <a:t>1000</a:t>
            </a:r>
            <a:r>
              <a:rPr lang="zh-CN" altLang="en-US" sz="1400" dirty="0" smtClean="0">
                <a:solidFill>
                  <a:srgbClr val="5F5F5F"/>
                </a:solidFill>
                <a:ea typeface="华文细黑" pitchFamily="2" charset="-122"/>
              </a:rPr>
              <a:t>元礼包</a:t>
            </a:r>
            <a:endParaRPr lang="en-US" altLang="zh-CN" sz="1400" dirty="0">
              <a:solidFill>
                <a:srgbClr val="5F5F5F"/>
              </a:solidFill>
              <a:ea typeface="华文细黑" pitchFamily="2" charset="-122"/>
            </a:endParaRPr>
          </a:p>
        </p:txBody>
      </p:sp>
      <p:sp>
        <p:nvSpPr>
          <p:cNvPr id="18" name="矩形 17"/>
          <p:cNvSpPr/>
          <p:nvPr/>
        </p:nvSpPr>
        <p:spPr>
          <a:xfrm>
            <a:off x="467544" y="4653136"/>
            <a:ext cx="3071812" cy="1126462"/>
          </a:xfrm>
          <a:prstGeom prst="rect">
            <a:avLst/>
          </a:prstGeom>
          <a:noFill/>
          <a:ln>
            <a:noFill/>
          </a:ln>
        </p:spPr>
        <p:txBody>
          <a:bodyPr>
            <a:spAutoFit/>
          </a:bodyPr>
          <a:lstStyle/>
          <a:p>
            <a:pPr marL="179388" indent="-179388" algn="l">
              <a:buFont typeface="Wingdings" pitchFamily="2" charset="2"/>
              <a:buChar char="n"/>
              <a:defRPr/>
            </a:pPr>
            <a:r>
              <a:rPr lang="en-US" altLang="zh-CN" sz="1400" dirty="0">
                <a:solidFill>
                  <a:srgbClr val="5F5F5F"/>
                </a:solidFill>
                <a:ea typeface="华文细黑" pitchFamily="2" charset="-122"/>
              </a:rPr>
              <a:t>3</a:t>
            </a:r>
            <a:r>
              <a:rPr lang="zh-CN" altLang="en-US" sz="1400" dirty="0" smtClean="0">
                <a:solidFill>
                  <a:srgbClr val="5F5F5F"/>
                </a:solidFill>
                <a:ea typeface="华文细黑" pitchFamily="2" charset="-122"/>
              </a:rPr>
              <a:t>月成交均价：</a:t>
            </a:r>
            <a:r>
              <a:rPr lang="en-US" altLang="zh-CN" sz="1400" dirty="0" smtClean="0">
                <a:solidFill>
                  <a:srgbClr val="5F5F5F"/>
                </a:solidFill>
                <a:ea typeface="华文细黑" pitchFamily="2" charset="-122"/>
              </a:rPr>
              <a:t>41,138</a:t>
            </a:r>
          </a:p>
          <a:p>
            <a:pPr marL="179388" indent="-179388" algn="l">
              <a:buFont typeface="Wingdings" pitchFamily="2" charset="2"/>
              <a:buChar char="n"/>
              <a:defRPr/>
            </a:pPr>
            <a:r>
              <a:rPr lang="en-US" altLang="zh-CN" sz="1400" dirty="0">
                <a:solidFill>
                  <a:srgbClr val="5F5F5F"/>
                </a:solidFill>
                <a:ea typeface="华文细黑" pitchFamily="2" charset="-122"/>
              </a:rPr>
              <a:t>3</a:t>
            </a:r>
            <a:r>
              <a:rPr lang="zh-CN" altLang="en-US" sz="1400" dirty="0" smtClean="0">
                <a:solidFill>
                  <a:srgbClr val="5F5F5F"/>
                </a:solidFill>
                <a:ea typeface="华文细黑" pitchFamily="2" charset="-122"/>
              </a:rPr>
              <a:t>月经销商利润率：</a:t>
            </a:r>
            <a:r>
              <a:rPr lang="en-US" altLang="zh-CN" sz="1400" dirty="0" smtClean="0">
                <a:solidFill>
                  <a:srgbClr val="5F5F5F"/>
                </a:solidFill>
                <a:ea typeface="华文细黑" pitchFamily="2" charset="-122"/>
              </a:rPr>
              <a:t>-2.9%</a:t>
            </a:r>
            <a:r>
              <a:rPr lang="zh-CN" altLang="en-US" sz="1400" dirty="0" smtClean="0">
                <a:solidFill>
                  <a:srgbClr val="5F5F5F"/>
                </a:solidFill>
                <a:ea typeface="华文细黑" pitchFamily="2" charset="-122"/>
              </a:rPr>
              <a:t> </a:t>
            </a:r>
            <a:endParaRPr lang="en-US" altLang="zh-CN" sz="1400" dirty="0" smtClean="0">
              <a:solidFill>
                <a:srgbClr val="5F5F5F"/>
              </a:solidFill>
              <a:ea typeface="华文细黑" pitchFamily="2" charset="-122"/>
            </a:endParaRPr>
          </a:p>
          <a:p>
            <a:pPr marL="179388" indent="-179388" algn="l">
              <a:buFont typeface="Wingdings" pitchFamily="2" charset="2"/>
              <a:buChar char="n"/>
              <a:defRPr/>
            </a:pPr>
            <a:r>
              <a:rPr lang="en-US" altLang="zh-CN" sz="1400" dirty="0">
                <a:solidFill>
                  <a:srgbClr val="5F5F5F"/>
                </a:solidFill>
                <a:ea typeface="华文细黑" pitchFamily="2" charset="-122"/>
              </a:rPr>
              <a:t>3</a:t>
            </a:r>
            <a:r>
              <a:rPr lang="zh-CN" altLang="en-US" sz="1400" dirty="0" smtClean="0">
                <a:solidFill>
                  <a:srgbClr val="5F5F5F"/>
                </a:solidFill>
                <a:ea typeface="华文细黑" pitchFamily="2" charset="-122"/>
              </a:rPr>
              <a:t>月主要城市促销活动：</a:t>
            </a:r>
            <a:endParaRPr lang="en-US" altLang="zh-CN" sz="1400" dirty="0" smtClean="0">
              <a:solidFill>
                <a:srgbClr val="5F5F5F"/>
              </a:solidFill>
              <a:ea typeface="华文细黑" pitchFamily="2" charset="-122"/>
            </a:endParaRPr>
          </a:p>
          <a:p>
            <a:pPr marL="179388" indent="-179388" algn="l">
              <a:defRPr/>
            </a:pPr>
            <a:r>
              <a:rPr lang="zh-CN" altLang="en-US" sz="1400" dirty="0" smtClean="0">
                <a:solidFill>
                  <a:srgbClr val="5F5F5F"/>
                </a:solidFill>
                <a:ea typeface="华文细黑" pitchFamily="2" charset="-122"/>
              </a:rPr>
              <a:t>    </a:t>
            </a:r>
            <a:r>
              <a:rPr lang="zh-CN" altLang="en-US" sz="1400" dirty="0">
                <a:solidFill>
                  <a:srgbClr val="5F5F5F"/>
                </a:solidFill>
                <a:ea typeface="华文细黑" pitchFamily="2" charset="-122"/>
              </a:rPr>
              <a:t>上海</a:t>
            </a:r>
            <a:r>
              <a:rPr lang="zh-CN" altLang="en-US" sz="1400" dirty="0" smtClean="0">
                <a:solidFill>
                  <a:srgbClr val="5F5F5F"/>
                </a:solidFill>
                <a:ea typeface="华文细黑" pitchFamily="2" charset="-122"/>
              </a:rPr>
              <a:t>：赠送</a:t>
            </a:r>
            <a:r>
              <a:rPr lang="en-US" altLang="zh-CN" sz="1400" dirty="0">
                <a:solidFill>
                  <a:srgbClr val="5F5F5F"/>
                </a:solidFill>
                <a:ea typeface="华文细黑" pitchFamily="2" charset="-122"/>
              </a:rPr>
              <a:t>3</a:t>
            </a:r>
            <a:r>
              <a:rPr lang="en-US" altLang="zh-CN" sz="1400" dirty="0" smtClean="0">
                <a:solidFill>
                  <a:srgbClr val="5F5F5F"/>
                </a:solidFill>
                <a:ea typeface="华文细黑" pitchFamily="2" charset="-122"/>
              </a:rPr>
              <a:t>000</a:t>
            </a:r>
            <a:r>
              <a:rPr lang="zh-CN" altLang="en-US" sz="1400" dirty="0">
                <a:solidFill>
                  <a:srgbClr val="5F5F5F"/>
                </a:solidFill>
                <a:ea typeface="华文细黑" pitchFamily="2" charset="-122"/>
              </a:rPr>
              <a:t>元礼包</a:t>
            </a:r>
            <a:endParaRPr lang="en-US" altLang="zh-CN" sz="1400" dirty="0">
              <a:solidFill>
                <a:srgbClr val="5F5F5F"/>
              </a:solidFill>
              <a:ea typeface="华文细黑" pitchFamily="2" charset="-122"/>
            </a:endParaRPr>
          </a:p>
          <a:p>
            <a:pPr marL="179388" indent="-179388" algn="l">
              <a:defRPr/>
            </a:pPr>
            <a:r>
              <a:rPr lang="en-US" altLang="zh-CN" sz="1400" dirty="0">
                <a:solidFill>
                  <a:srgbClr val="5F5F5F"/>
                </a:solidFill>
                <a:ea typeface="华文细黑" pitchFamily="2" charset="-122"/>
              </a:rPr>
              <a:t>    </a:t>
            </a:r>
            <a:r>
              <a:rPr lang="zh-CN" altLang="en-US" sz="1400" dirty="0">
                <a:solidFill>
                  <a:srgbClr val="5F5F5F"/>
                </a:solidFill>
                <a:ea typeface="华文细黑" pitchFamily="2" charset="-122"/>
              </a:rPr>
              <a:t>天津</a:t>
            </a:r>
            <a:r>
              <a:rPr lang="zh-CN" altLang="en-US" sz="1400" dirty="0" smtClean="0">
                <a:solidFill>
                  <a:srgbClr val="5F5F5F"/>
                </a:solidFill>
                <a:ea typeface="华文细黑" pitchFamily="2" charset="-122"/>
              </a:rPr>
              <a:t>：</a:t>
            </a:r>
            <a:r>
              <a:rPr lang="zh-CN" altLang="en-US" sz="1400" dirty="0">
                <a:solidFill>
                  <a:srgbClr val="5F5F5F"/>
                </a:solidFill>
                <a:ea typeface="华文细黑" pitchFamily="2" charset="-122"/>
              </a:rPr>
              <a:t>置换补贴</a:t>
            </a:r>
            <a:r>
              <a:rPr lang="en-US" altLang="zh-CN" sz="1400" dirty="0">
                <a:solidFill>
                  <a:srgbClr val="5F5F5F"/>
                </a:solidFill>
                <a:ea typeface="华文细黑" pitchFamily="2" charset="-122"/>
              </a:rPr>
              <a:t>1500</a:t>
            </a:r>
            <a:r>
              <a:rPr lang="zh-CN" altLang="en-US" sz="1400" dirty="0">
                <a:solidFill>
                  <a:srgbClr val="5F5F5F"/>
                </a:solidFill>
                <a:ea typeface="华文细黑" pitchFamily="2" charset="-122"/>
              </a:rPr>
              <a:t>元</a:t>
            </a:r>
            <a:endParaRPr lang="en-US" altLang="zh-CN" sz="1400" dirty="0">
              <a:solidFill>
                <a:srgbClr val="5F5F5F"/>
              </a:solidFill>
              <a:ea typeface="华文细黑" pitchFamily="2" charset="-122"/>
            </a:endParaRPr>
          </a:p>
        </p:txBody>
      </p:sp>
      <p:graphicFrame>
        <p:nvGraphicFramePr>
          <p:cNvPr id="21" name="图表 34"/>
          <p:cNvGraphicFramePr>
            <a:graphicFrameLocks/>
          </p:cNvGraphicFramePr>
          <p:nvPr>
            <p:extLst>
              <p:ext uri="{D42A27DB-BD31-4B8C-83A1-F6EECF244321}">
                <p14:modId xmlns:p14="http://schemas.microsoft.com/office/powerpoint/2010/main" val="3349449616"/>
              </p:ext>
            </p:extLst>
          </p:nvPr>
        </p:nvGraphicFramePr>
        <p:xfrm>
          <a:off x="3635374" y="1015200"/>
          <a:ext cx="5040625" cy="2376000"/>
        </p:xfrm>
        <a:graphic>
          <a:graphicData uri="http://schemas.openxmlformats.org/drawingml/2006/chart">
            <c:chart xmlns:c="http://schemas.openxmlformats.org/drawingml/2006/chart" xmlns:r="http://schemas.openxmlformats.org/officeDocument/2006/relationships" r:id="rId5"/>
          </a:graphicData>
        </a:graphic>
      </p:graphicFrame>
      <p:graphicFrame>
        <p:nvGraphicFramePr>
          <p:cNvPr id="22" name="图表 35"/>
          <p:cNvGraphicFramePr>
            <a:graphicFrameLocks/>
          </p:cNvGraphicFramePr>
          <p:nvPr>
            <p:extLst>
              <p:ext uri="{D42A27DB-BD31-4B8C-83A1-F6EECF244321}">
                <p14:modId xmlns:p14="http://schemas.microsoft.com/office/powerpoint/2010/main" val="388407814"/>
              </p:ext>
            </p:extLst>
          </p:nvPr>
        </p:nvGraphicFramePr>
        <p:xfrm>
          <a:off x="3635374" y="3844776"/>
          <a:ext cx="5077513" cy="2376000"/>
        </p:xfrm>
        <a:graphic>
          <a:graphicData uri="http://schemas.openxmlformats.org/drawingml/2006/chart">
            <c:chart xmlns:c="http://schemas.openxmlformats.org/drawingml/2006/chart" xmlns:r="http://schemas.openxmlformats.org/officeDocument/2006/relationships" r:id="rId6"/>
          </a:graphicData>
        </a:graphic>
      </p:graphicFrame>
    </p:spTree>
    <p:extLst>
      <p:ext uri="{BB962C8B-B14F-4D97-AF65-F5344CB8AC3E}">
        <p14:creationId xmlns:p14="http://schemas.microsoft.com/office/powerpoint/2010/main" val="1931387070"/>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23" name="Picture 2"/>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1331640" y="1118100"/>
            <a:ext cx="1368152" cy="716501"/>
          </a:xfrm>
          <a:prstGeom prst="rect">
            <a:avLst/>
          </a:prstGeom>
          <a:noFill/>
          <a:ln w="9525">
            <a:noFill/>
            <a:miter lim="800000"/>
            <a:headEnd/>
            <a:tailEnd/>
          </a:ln>
        </p:spPr>
      </p:pic>
      <p:sp>
        <p:nvSpPr>
          <p:cNvPr id="13314" name="灯片编号占位符 1"/>
          <p:cNvSpPr>
            <a:spLocks noGrp="1"/>
          </p:cNvSpPr>
          <p:nvPr>
            <p:ph type="sldNum" sz="quarter" idx="12"/>
          </p:nvPr>
        </p:nvSpPr>
        <p:spPr bwMode="auto">
          <a:noFill/>
          <a:ln>
            <a:miter lim="800000"/>
            <a:headEnd/>
            <a:tailEnd/>
          </a:ln>
        </p:spPr>
        <p:txBody>
          <a:bodyPr vert="horz" wrap="square" lIns="91440" tIns="45720" rIns="91440" bIns="45720" numCol="1" anchor="t" anchorCtr="0" compatLnSpc="1">
            <a:prstTxWarp prst="textNoShape">
              <a:avLst/>
            </a:prstTxWarp>
          </a:bodyPr>
          <a:lstStyle/>
          <a:p>
            <a:fld id="{042C0E5A-27B7-4E18-9F81-9DA2D3B8B410}" type="slidenum">
              <a:rPr lang="zh-CN" altLang="en-US" smtClean="0"/>
              <a:pPr/>
              <a:t>17</a:t>
            </a:fld>
            <a:endParaRPr lang="zh-CN" altLang="en-US" smtClean="0"/>
          </a:p>
        </p:txBody>
      </p:sp>
      <p:sp>
        <p:nvSpPr>
          <p:cNvPr id="20" name="矩形 19"/>
          <p:cNvSpPr/>
          <p:nvPr/>
        </p:nvSpPr>
        <p:spPr>
          <a:xfrm>
            <a:off x="428626" y="857250"/>
            <a:ext cx="8286750" cy="2643188"/>
          </a:xfrm>
          <a:prstGeom prst="rect">
            <a:avLst/>
          </a:prstGeom>
          <a:no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4" name="TextBox 13"/>
          <p:cNvSpPr txBox="1"/>
          <p:nvPr/>
        </p:nvSpPr>
        <p:spPr>
          <a:xfrm>
            <a:off x="467544" y="929050"/>
            <a:ext cx="1143000" cy="267702"/>
          </a:xfrm>
          <a:prstGeom prst="rect">
            <a:avLst/>
          </a:prstGeom>
          <a:noFill/>
        </p:spPr>
        <p:txBody>
          <a:bodyPr>
            <a:spAutoFit/>
          </a:bodyPr>
          <a:lstStyle/>
          <a:p>
            <a:pPr>
              <a:defRPr/>
            </a:pPr>
            <a:r>
              <a:rPr lang="zh-CN" altLang="en-US" sz="1400" b="1" dirty="0">
                <a:solidFill>
                  <a:srgbClr val="000000"/>
                </a:solidFill>
                <a:latin typeface="Calibri"/>
                <a:ea typeface="华文细黑" pitchFamily="2" charset="-122"/>
              </a:rPr>
              <a:t>比亚迪</a:t>
            </a:r>
            <a:r>
              <a:rPr lang="en-US" altLang="zh-CN" sz="1400" b="1" dirty="0" smtClean="0">
                <a:solidFill>
                  <a:srgbClr val="000000"/>
                </a:solidFill>
                <a:latin typeface="Calibri"/>
                <a:ea typeface="华文细黑" pitchFamily="2" charset="-122"/>
              </a:rPr>
              <a:t>F0</a:t>
            </a:r>
            <a:endParaRPr lang="en-US" altLang="zh-CN" sz="1400" b="1" dirty="0">
              <a:solidFill>
                <a:srgbClr val="000000"/>
              </a:solidFill>
              <a:latin typeface="Calibri"/>
              <a:ea typeface="华文细黑" pitchFamily="2" charset="-122"/>
            </a:endParaRPr>
          </a:p>
        </p:txBody>
      </p:sp>
      <p:sp>
        <p:nvSpPr>
          <p:cNvPr id="10" name="矩形 9"/>
          <p:cNvSpPr/>
          <p:nvPr/>
        </p:nvSpPr>
        <p:spPr>
          <a:xfrm>
            <a:off x="428626" y="3643314"/>
            <a:ext cx="8286750" cy="2643187"/>
          </a:xfrm>
          <a:prstGeom prst="rect">
            <a:avLst/>
          </a:prstGeom>
          <a:no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6" name="TextBox 15"/>
          <p:cNvSpPr txBox="1"/>
          <p:nvPr/>
        </p:nvSpPr>
        <p:spPr>
          <a:xfrm>
            <a:off x="323528" y="3714752"/>
            <a:ext cx="1143000" cy="307777"/>
          </a:xfrm>
          <a:prstGeom prst="rect">
            <a:avLst/>
          </a:prstGeom>
          <a:noFill/>
        </p:spPr>
        <p:txBody>
          <a:bodyPr>
            <a:spAutoFit/>
          </a:bodyPr>
          <a:lstStyle/>
          <a:p>
            <a:pPr>
              <a:defRPr/>
            </a:pPr>
            <a:r>
              <a:rPr lang="zh-CN" altLang="en-US" sz="1400" b="1" dirty="0">
                <a:solidFill>
                  <a:prstClr val="black"/>
                </a:solidFill>
                <a:latin typeface="Calibri"/>
                <a:ea typeface="华文细黑" pitchFamily="2" charset="-122"/>
              </a:rPr>
              <a:t>奥拓</a:t>
            </a:r>
            <a:endParaRPr lang="en-US" altLang="zh-CN" sz="1400" b="1" dirty="0">
              <a:solidFill>
                <a:prstClr val="black"/>
              </a:solidFill>
              <a:latin typeface="Calibri"/>
              <a:ea typeface="华文细黑" pitchFamily="2" charset="-122"/>
            </a:endParaRPr>
          </a:p>
        </p:txBody>
      </p:sp>
      <p:sp>
        <p:nvSpPr>
          <p:cNvPr id="17" name="TextBox 16"/>
          <p:cNvSpPr txBox="1"/>
          <p:nvPr/>
        </p:nvSpPr>
        <p:spPr>
          <a:xfrm>
            <a:off x="0" y="6286506"/>
            <a:ext cx="4071938" cy="246221"/>
          </a:xfrm>
          <a:prstGeom prst="rect">
            <a:avLst/>
          </a:prstGeom>
          <a:noFill/>
        </p:spPr>
        <p:txBody>
          <a:bodyPr>
            <a:spAutoFit/>
          </a:bodyPr>
          <a:lstStyle/>
          <a:p>
            <a:pPr>
              <a:defRPr/>
            </a:pPr>
            <a:r>
              <a:rPr lang="zh-CN" altLang="en-US" sz="1000" dirty="0">
                <a:solidFill>
                  <a:prstClr val="black"/>
                </a:solidFill>
                <a:latin typeface="Calibri"/>
                <a:ea typeface="华文细黑" pitchFamily="2" charset="-122"/>
              </a:rPr>
              <a:t>注：级别重点车型指的是该款车</a:t>
            </a:r>
            <a:r>
              <a:rPr lang="en-US" altLang="zh-CN" sz="1000" dirty="0">
                <a:solidFill>
                  <a:prstClr val="black"/>
                </a:solidFill>
                <a:latin typeface="Calibri"/>
                <a:ea typeface="华文细黑" pitchFamily="2" charset="-122"/>
              </a:rPr>
              <a:t>2011</a:t>
            </a:r>
            <a:r>
              <a:rPr lang="zh-CN" altLang="en-US" sz="1000" dirty="0">
                <a:solidFill>
                  <a:prstClr val="black"/>
                </a:solidFill>
                <a:latin typeface="Calibri"/>
                <a:ea typeface="华文细黑" pitchFamily="2" charset="-122"/>
              </a:rPr>
              <a:t>年年度销量列级别</a:t>
            </a:r>
            <a:r>
              <a:rPr lang="en-US" altLang="zh-CN" sz="1000" dirty="0">
                <a:solidFill>
                  <a:prstClr val="black"/>
                </a:solidFill>
                <a:latin typeface="Calibri"/>
                <a:ea typeface="华文细黑" pitchFamily="2" charset="-122"/>
              </a:rPr>
              <a:t>TOP4</a:t>
            </a:r>
            <a:endParaRPr lang="zh-CN" altLang="en-US" sz="1000" dirty="0">
              <a:solidFill>
                <a:prstClr val="black"/>
              </a:solidFill>
              <a:latin typeface="Calibri"/>
              <a:ea typeface="华文细黑" pitchFamily="2" charset="-122"/>
            </a:endParaRPr>
          </a:p>
        </p:txBody>
      </p:sp>
      <p:graphicFrame>
        <p:nvGraphicFramePr>
          <p:cNvPr id="18" name="对象 4"/>
          <p:cNvGraphicFramePr>
            <a:graphicFrameLocks/>
          </p:cNvGraphicFramePr>
          <p:nvPr>
            <p:extLst>
              <p:ext uri="{D42A27DB-BD31-4B8C-83A1-F6EECF244321}">
                <p14:modId xmlns:p14="http://schemas.microsoft.com/office/powerpoint/2010/main" val="1271315332"/>
              </p:ext>
            </p:extLst>
          </p:nvPr>
        </p:nvGraphicFramePr>
        <p:xfrm>
          <a:off x="3635374" y="1008000"/>
          <a:ext cx="4960197" cy="2416175"/>
        </p:xfrm>
        <a:graphic>
          <a:graphicData uri="http://schemas.openxmlformats.org/drawingml/2006/chart">
            <c:chart xmlns:c="http://schemas.openxmlformats.org/drawingml/2006/chart" xmlns:r="http://schemas.openxmlformats.org/officeDocument/2006/relationships" r:id="rId3"/>
          </a:graphicData>
        </a:graphic>
      </p:graphicFrame>
      <p:pic>
        <p:nvPicPr>
          <p:cNvPr id="7170" name="Picture 2" descr="\\user\mydoc\zhouty\桌面\11492811790035_2318563_7.jp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flipH="1">
            <a:off x="1331640" y="3789040"/>
            <a:ext cx="1368152" cy="806600"/>
          </a:xfrm>
          <a:prstGeom prst="rect">
            <a:avLst/>
          </a:prstGeom>
          <a:noFill/>
        </p:spPr>
      </p:pic>
      <p:sp>
        <p:nvSpPr>
          <p:cNvPr id="19" name="矩形 18"/>
          <p:cNvSpPr/>
          <p:nvPr/>
        </p:nvSpPr>
        <p:spPr>
          <a:xfrm>
            <a:off x="467544" y="1916832"/>
            <a:ext cx="3071812" cy="1126462"/>
          </a:xfrm>
          <a:prstGeom prst="rect">
            <a:avLst/>
          </a:prstGeom>
          <a:noFill/>
          <a:ln>
            <a:noFill/>
          </a:ln>
        </p:spPr>
        <p:txBody>
          <a:bodyPr>
            <a:spAutoFit/>
          </a:bodyPr>
          <a:lstStyle/>
          <a:p>
            <a:pPr marL="179388" indent="-179388" algn="l">
              <a:buFont typeface="Wingdings" pitchFamily="2" charset="2"/>
              <a:buChar char="n"/>
              <a:defRPr/>
            </a:pPr>
            <a:r>
              <a:rPr lang="en-US" altLang="zh-CN" sz="1400" dirty="0">
                <a:solidFill>
                  <a:srgbClr val="5F5F5F"/>
                </a:solidFill>
                <a:ea typeface="华文细黑" pitchFamily="2" charset="-122"/>
              </a:rPr>
              <a:t>3</a:t>
            </a:r>
            <a:r>
              <a:rPr lang="zh-CN" altLang="en-US" sz="1400" dirty="0" smtClean="0">
                <a:solidFill>
                  <a:srgbClr val="5F5F5F"/>
                </a:solidFill>
                <a:ea typeface="华文细黑" pitchFamily="2" charset="-122"/>
              </a:rPr>
              <a:t>月成交均价：</a:t>
            </a:r>
            <a:r>
              <a:rPr lang="en-US" altLang="zh-CN" sz="1400" dirty="0" smtClean="0">
                <a:solidFill>
                  <a:srgbClr val="5F5F5F"/>
                </a:solidFill>
                <a:ea typeface="华文细黑" pitchFamily="2" charset="-122"/>
              </a:rPr>
              <a:t>35,584</a:t>
            </a:r>
            <a:endParaRPr lang="en-US" altLang="zh-CN" sz="1400" dirty="0">
              <a:solidFill>
                <a:srgbClr val="5F5F5F"/>
              </a:solidFill>
              <a:ea typeface="华文细黑" pitchFamily="2" charset="-122"/>
            </a:endParaRPr>
          </a:p>
          <a:p>
            <a:pPr marL="179388" indent="-179388" algn="l">
              <a:buFont typeface="Wingdings" pitchFamily="2" charset="2"/>
              <a:buChar char="n"/>
              <a:defRPr/>
            </a:pPr>
            <a:r>
              <a:rPr lang="en-US" altLang="zh-CN" sz="1400" dirty="0">
                <a:solidFill>
                  <a:srgbClr val="5F5F5F"/>
                </a:solidFill>
                <a:ea typeface="华文细黑" pitchFamily="2" charset="-122"/>
              </a:rPr>
              <a:t>3</a:t>
            </a:r>
            <a:r>
              <a:rPr lang="zh-CN" altLang="en-US" sz="1400" dirty="0" smtClean="0">
                <a:solidFill>
                  <a:srgbClr val="5F5F5F"/>
                </a:solidFill>
                <a:ea typeface="华文细黑" pitchFamily="2" charset="-122"/>
              </a:rPr>
              <a:t>月经销商利润率：</a:t>
            </a:r>
            <a:r>
              <a:rPr lang="en-US" altLang="zh-CN" sz="1400" dirty="0" smtClean="0">
                <a:solidFill>
                  <a:srgbClr val="5F5F5F"/>
                </a:solidFill>
                <a:ea typeface="华文细黑" pitchFamily="2" charset="-122"/>
              </a:rPr>
              <a:t>2.3%</a:t>
            </a:r>
            <a:r>
              <a:rPr lang="zh-CN" altLang="en-US" sz="1400" dirty="0" smtClean="0">
                <a:solidFill>
                  <a:srgbClr val="5F5F5F"/>
                </a:solidFill>
                <a:ea typeface="华文细黑" pitchFamily="2" charset="-122"/>
              </a:rPr>
              <a:t> </a:t>
            </a:r>
            <a:endParaRPr lang="en-US" altLang="zh-CN" sz="1400" dirty="0" smtClean="0">
              <a:solidFill>
                <a:srgbClr val="5F5F5F"/>
              </a:solidFill>
              <a:ea typeface="华文细黑" pitchFamily="2" charset="-122"/>
            </a:endParaRPr>
          </a:p>
          <a:p>
            <a:pPr marL="179388" indent="-179388" algn="l">
              <a:buFont typeface="Wingdings" pitchFamily="2" charset="2"/>
              <a:buChar char="n"/>
              <a:defRPr/>
            </a:pPr>
            <a:r>
              <a:rPr lang="en-US" altLang="zh-CN" sz="1400" dirty="0">
                <a:solidFill>
                  <a:srgbClr val="5F5F5F"/>
                </a:solidFill>
                <a:ea typeface="华文细黑" pitchFamily="2" charset="-122"/>
              </a:rPr>
              <a:t>3</a:t>
            </a:r>
            <a:r>
              <a:rPr lang="zh-CN" altLang="en-US" sz="1400" dirty="0" smtClean="0">
                <a:solidFill>
                  <a:srgbClr val="5F5F5F"/>
                </a:solidFill>
                <a:ea typeface="华文细黑" pitchFamily="2" charset="-122"/>
              </a:rPr>
              <a:t>月主要城市促销活动：</a:t>
            </a:r>
            <a:endParaRPr lang="en-US" altLang="zh-CN" sz="1400" dirty="0" smtClean="0">
              <a:solidFill>
                <a:srgbClr val="5F5F5F"/>
              </a:solidFill>
              <a:ea typeface="华文细黑" pitchFamily="2" charset="-122"/>
            </a:endParaRPr>
          </a:p>
          <a:p>
            <a:pPr marL="179388" indent="-179388" algn="l">
              <a:defRPr/>
            </a:pPr>
            <a:r>
              <a:rPr lang="zh-CN" altLang="en-US" sz="1400" dirty="0" smtClean="0">
                <a:solidFill>
                  <a:srgbClr val="5F5F5F"/>
                </a:solidFill>
                <a:ea typeface="华文细黑" pitchFamily="2" charset="-122"/>
              </a:rPr>
              <a:t>     </a:t>
            </a:r>
            <a:r>
              <a:rPr lang="zh-CN" altLang="en-US" sz="1400" dirty="0">
                <a:solidFill>
                  <a:srgbClr val="5F5F5F"/>
                </a:solidFill>
                <a:ea typeface="华文细黑" pitchFamily="2" charset="-122"/>
              </a:rPr>
              <a:t>北京</a:t>
            </a:r>
            <a:r>
              <a:rPr lang="zh-CN" altLang="en-US" sz="1400" dirty="0" smtClean="0">
                <a:solidFill>
                  <a:srgbClr val="5F5F5F"/>
                </a:solidFill>
                <a:ea typeface="华文细黑" pitchFamily="2" charset="-122"/>
              </a:rPr>
              <a:t>：</a:t>
            </a:r>
            <a:r>
              <a:rPr lang="zh-CN" altLang="en-US" sz="1400" dirty="0">
                <a:solidFill>
                  <a:srgbClr val="5F5F5F"/>
                </a:solidFill>
                <a:ea typeface="华文细黑" pitchFamily="2" charset="-122"/>
              </a:rPr>
              <a:t>置换补贴</a:t>
            </a:r>
            <a:r>
              <a:rPr lang="en-US" altLang="zh-CN" sz="1400" dirty="0">
                <a:solidFill>
                  <a:srgbClr val="5F5F5F"/>
                </a:solidFill>
                <a:ea typeface="华文细黑" pitchFamily="2" charset="-122"/>
              </a:rPr>
              <a:t>8500</a:t>
            </a:r>
            <a:r>
              <a:rPr lang="zh-CN" altLang="en-US" sz="1400" dirty="0">
                <a:solidFill>
                  <a:srgbClr val="5F5F5F"/>
                </a:solidFill>
                <a:ea typeface="华文细黑" pitchFamily="2" charset="-122"/>
              </a:rPr>
              <a:t>元</a:t>
            </a:r>
            <a:endParaRPr lang="en-US" altLang="zh-CN" sz="1400" dirty="0">
              <a:solidFill>
                <a:srgbClr val="5F5F5F"/>
              </a:solidFill>
              <a:ea typeface="华文细黑" pitchFamily="2" charset="-122"/>
            </a:endParaRPr>
          </a:p>
          <a:p>
            <a:pPr marL="179388" indent="-179388" algn="l">
              <a:defRPr/>
            </a:pPr>
            <a:r>
              <a:rPr lang="en-US" altLang="zh-CN" sz="1400" dirty="0">
                <a:solidFill>
                  <a:srgbClr val="5F5F5F"/>
                </a:solidFill>
                <a:ea typeface="华文细黑" pitchFamily="2" charset="-122"/>
              </a:rPr>
              <a:t>     </a:t>
            </a:r>
            <a:r>
              <a:rPr lang="zh-CN" altLang="en-US" sz="1400" dirty="0">
                <a:solidFill>
                  <a:srgbClr val="5F5F5F"/>
                </a:solidFill>
                <a:ea typeface="华文细黑" pitchFamily="2" charset="-122"/>
              </a:rPr>
              <a:t>西安</a:t>
            </a:r>
            <a:r>
              <a:rPr lang="zh-CN" altLang="en-US" sz="1400" dirty="0" smtClean="0">
                <a:solidFill>
                  <a:srgbClr val="5F5F5F"/>
                </a:solidFill>
                <a:ea typeface="华文细黑" pitchFamily="2" charset="-122"/>
              </a:rPr>
              <a:t>：赠送</a:t>
            </a:r>
            <a:r>
              <a:rPr lang="en-US" altLang="zh-CN" sz="1400" dirty="0">
                <a:solidFill>
                  <a:srgbClr val="5F5F5F"/>
                </a:solidFill>
                <a:ea typeface="华文细黑" pitchFamily="2" charset="-122"/>
              </a:rPr>
              <a:t>2</a:t>
            </a:r>
            <a:r>
              <a:rPr lang="en-US" altLang="zh-CN" sz="1400" dirty="0" smtClean="0">
                <a:solidFill>
                  <a:srgbClr val="5F5F5F"/>
                </a:solidFill>
                <a:ea typeface="华文细黑" pitchFamily="2" charset="-122"/>
              </a:rPr>
              <a:t>888</a:t>
            </a:r>
            <a:r>
              <a:rPr lang="zh-CN" altLang="en-US" sz="1400" dirty="0">
                <a:solidFill>
                  <a:srgbClr val="5F5F5F"/>
                </a:solidFill>
                <a:ea typeface="华文细黑" pitchFamily="2" charset="-122"/>
              </a:rPr>
              <a:t>元礼包</a:t>
            </a:r>
            <a:endParaRPr lang="en-US" altLang="zh-CN" sz="1400" dirty="0">
              <a:solidFill>
                <a:srgbClr val="5F5F5F"/>
              </a:solidFill>
              <a:ea typeface="华文细黑" pitchFamily="2" charset="-122"/>
            </a:endParaRPr>
          </a:p>
        </p:txBody>
      </p:sp>
      <p:sp>
        <p:nvSpPr>
          <p:cNvPr id="21" name="矩形 20"/>
          <p:cNvSpPr/>
          <p:nvPr/>
        </p:nvSpPr>
        <p:spPr>
          <a:xfrm>
            <a:off x="467544" y="4653136"/>
            <a:ext cx="3071812" cy="1169551"/>
          </a:xfrm>
          <a:prstGeom prst="rect">
            <a:avLst/>
          </a:prstGeom>
          <a:noFill/>
          <a:ln>
            <a:noFill/>
          </a:ln>
        </p:spPr>
        <p:txBody>
          <a:bodyPr>
            <a:spAutoFit/>
          </a:bodyPr>
          <a:lstStyle/>
          <a:p>
            <a:pPr marL="179388" indent="-179388" algn="l">
              <a:buFont typeface="Wingdings" pitchFamily="2" charset="2"/>
              <a:buChar char="n"/>
              <a:defRPr/>
            </a:pPr>
            <a:r>
              <a:rPr lang="en-US" altLang="zh-CN" sz="1400" dirty="0">
                <a:solidFill>
                  <a:srgbClr val="5F5F5F"/>
                </a:solidFill>
                <a:ea typeface="华文细黑" pitchFamily="2" charset="-122"/>
              </a:rPr>
              <a:t>3</a:t>
            </a:r>
            <a:r>
              <a:rPr lang="zh-CN" altLang="en-US" sz="1400" dirty="0" smtClean="0">
                <a:solidFill>
                  <a:srgbClr val="5F5F5F"/>
                </a:solidFill>
                <a:ea typeface="华文细黑" pitchFamily="2" charset="-122"/>
              </a:rPr>
              <a:t>月成交均价：</a:t>
            </a:r>
            <a:r>
              <a:rPr lang="en-US" altLang="zh-CN" sz="1400" dirty="0" smtClean="0">
                <a:solidFill>
                  <a:srgbClr val="5F5F5F"/>
                </a:solidFill>
                <a:ea typeface="华文细黑" pitchFamily="2" charset="-122"/>
              </a:rPr>
              <a:t>44,083</a:t>
            </a:r>
          </a:p>
          <a:p>
            <a:pPr marL="179388" indent="-179388" algn="l">
              <a:buFont typeface="Wingdings" pitchFamily="2" charset="2"/>
              <a:buChar char="n"/>
              <a:defRPr/>
            </a:pPr>
            <a:r>
              <a:rPr lang="en-US" altLang="zh-CN" sz="1400" dirty="0">
                <a:solidFill>
                  <a:srgbClr val="5F5F5F"/>
                </a:solidFill>
                <a:ea typeface="华文细黑" pitchFamily="2" charset="-122"/>
              </a:rPr>
              <a:t>3</a:t>
            </a:r>
            <a:r>
              <a:rPr lang="zh-CN" altLang="en-US" sz="1400" dirty="0" smtClean="0">
                <a:solidFill>
                  <a:srgbClr val="5F5F5F"/>
                </a:solidFill>
                <a:ea typeface="华文细黑" pitchFamily="2" charset="-122"/>
              </a:rPr>
              <a:t>月经销商利润率：</a:t>
            </a:r>
            <a:r>
              <a:rPr lang="en-US" altLang="zh-CN" sz="1400" dirty="0" smtClean="0">
                <a:solidFill>
                  <a:srgbClr val="5F5F5F"/>
                </a:solidFill>
                <a:ea typeface="华文细黑" pitchFamily="2" charset="-122"/>
              </a:rPr>
              <a:t>1.2%</a:t>
            </a:r>
            <a:r>
              <a:rPr lang="zh-CN" altLang="en-US" sz="1400" dirty="0" smtClean="0">
                <a:solidFill>
                  <a:srgbClr val="5F5F5F"/>
                </a:solidFill>
                <a:ea typeface="华文细黑" pitchFamily="2" charset="-122"/>
              </a:rPr>
              <a:t> </a:t>
            </a:r>
            <a:endParaRPr lang="en-US" altLang="zh-CN" sz="1400" dirty="0" smtClean="0">
              <a:solidFill>
                <a:srgbClr val="5F5F5F"/>
              </a:solidFill>
              <a:ea typeface="华文细黑" pitchFamily="2" charset="-122"/>
            </a:endParaRPr>
          </a:p>
          <a:p>
            <a:pPr marL="179388" indent="-179388" algn="l">
              <a:buFont typeface="Wingdings" pitchFamily="2" charset="2"/>
              <a:buChar char="n"/>
              <a:defRPr/>
            </a:pPr>
            <a:r>
              <a:rPr lang="en-US" altLang="zh-CN" sz="1400" dirty="0">
                <a:solidFill>
                  <a:srgbClr val="5F5F5F"/>
                </a:solidFill>
                <a:ea typeface="华文细黑" pitchFamily="2" charset="-122"/>
              </a:rPr>
              <a:t>3</a:t>
            </a:r>
            <a:r>
              <a:rPr lang="zh-CN" altLang="en-US" sz="1400" dirty="0" smtClean="0">
                <a:solidFill>
                  <a:srgbClr val="5F5F5F"/>
                </a:solidFill>
                <a:ea typeface="华文细黑" pitchFamily="2" charset="-122"/>
              </a:rPr>
              <a:t>月主要城市促销活动：</a:t>
            </a:r>
            <a:endParaRPr lang="en-US" altLang="zh-CN" sz="1400" dirty="0" smtClean="0">
              <a:solidFill>
                <a:srgbClr val="5F5F5F"/>
              </a:solidFill>
              <a:ea typeface="华文细黑" pitchFamily="2" charset="-122"/>
            </a:endParaRPr>
          </a:p>
          <a:p>
            <a:pPr marL="179388" indent="-179388" algn="l">
              <a:defRPr/>
            </a:pPr>
            <a:r>
              <a:rPr lang="zh-CN" altLang="en-US" sz="1400" dirty="0" smtClean="0">
                <a:solidFill>
                  <a:srgbClr val="5F5F5F"/>
                </a:solidFill>
                <a:ea typeface="华文细黑" pitchFamily="2" charset="-122"/>
              </a:rPr>
              <a:t>    </a:t>
            </a:r>
            <a:r>
              <a:rPr lang="zh-CN" altLang="en-US" sz="1400" dirty="0">
                <a:solidFill>
                  <a:srgbClr val="5F5F5F"/>
                </a:solidFill>
                <a:ea typeface="华文细黑" pitchFamily="2" charset="-122"/>
              </a:rPr>
              <a:t>上海</a:t>
            </a:r>
            <a:r>
              <a:rPr lang="zh-CN" altLang="en-US" sz="1400" dirty="0" smtClean="0">
                <a:solidFill>
                  <a:srgbClr val="5F5F5F"/>
                </a:solidFill>
                <a:ea typeface="华文细黑" pitchFamily="2" charset="-122"/>
              </a:rPr>
              <a:t>：赠送</a:t>
            </a:r>
            <a:r>
              <a:rPr lang="en-US" altLang="zh-CN" sz="1400" dirty="0">
                <a:solidFill>
                  <a:srgbClr val="5F5F5F"/>
                </a:solidFill>
                <a:ea typeface="华文细黑" pitchFamily="2" charset="-122"/>
              </a:rPr>
              <a:t>2</a:t>
            </a:r>
            <a:r>
              <a:rPr lang="en-US" altLang="zh-CN" sz="1400" dirty="0" smtClean="0">
                <a:solidFill>
                  <a:srgbClr val="5F5F5F"/>
                </a:solidFill>
                <a:ea typeface="华文细黑" pitchFamily="2" charset="-122"/>
              </a:rPr>
              <a:t>000</a:t>
            </a:r>
            <a:r>
              <a:rPr lang="zh-CN" altLang="en-US" sz="1400" dirty="0" smtClean="0">
                <a:solidFill>
                  <a:srgbClr val="5F5F5F"/>
                </a:solidFill>
                <a:ea typeface="华文细黑" pitchFamily="2" charset="-122"/>
              </a:rPr>
              <a:t>元礼包</a:t>
            </a:r>
            <a:endParaRPr lang="en-US" altLang="zh-CN" sz="1400" dirty="0">
              <a:solidFill>
                <a:srgbClr val="5F5F5F"/>
              </a:solidFill>
              <a:ea typeface="华文细黑" pitchFamily="2" charset="-122"/>
            </a:endParaRPr>
          </a:p>
          <a:p>
            <a:pPr marL="179388" indent="-179388" algn="l">
              <a:defRPr/>
            </a:pPr>
            <a:r>
              <a:rPr lang="en-US" altLang="zh-CN" sz="1400" dirty="0" smtClean="0">
                <a:solidFill>
                  <a:srgbClr val="5F5F5F"/>
                </a:solidFill>
                <a:ea typeface="华文细黑" pitchFamily="2" charset="-122"/>
              </a:rPr>
              <a:t>    </a:t>
            </a:r>
            <a:r>
              <a:rPr lang="zh-CN" altLang="en-US" sz="1400" dirty="0">
                <a:solidFill>
                  <a:srgbClr val="5F5F5F"/>
                </a:solidFill>
                <a:ea typeface="华文细黑" pitchFamily="2" charset="-122"/>
              </a:rPr>
              <a:t>北京</a:t>
            </a:r>
            <a:r>
              <a:rPr lang="zh-CN" altLang="en-US" sz="1400" dirty="0" smtClean="0">
                <a:solidFill>
                  <a:srgbClr val="5F5F5F"/>
                </a:solidFill>
                <a:ea typeface="华文细黑" pitchFamily="2" charset="-122"/>
              </a:rPr>
              <a:t>：赠送</a:t>
            </a:r>
            <a:r>
              <a:rPr lang="en-US" altLang="zh-CN" sz="1400" dirty="0" smtClean="0">
                <a:solidFill>
                  <a:srgbClr val="5F5F5F"/>
                </a:solidFill>
                <a:ea typeface="华文细黑" pitchFamily="2" charset="-122"/>
              </a:rPr>
              <a:t>2500</a:t>
            </a:r>
            <a:r>
              <a:rPr lang="zh-CN" altLang="en-US" sz="1400" dirty="0">
                <a:solidFill>
                  <a:srgbClr val="5F5F5F"/>
                </a:solidFill>
                <a:ea typeface="华文细黑" pitchFamily="2" charset="-122"/>
              </a:rPr>
              <a:t>元礼包</a:t>
            </a:r>
            <a:endParaRPr lang="en-US" altLang="zh-CN" sz="1400" dirty="0" smtClean="0">
              <a:solidFill>
                <a:srgbClr val="5F5F5F"/>
              </a:solidFill>
              <a:ea typeface="华文细黑" pitchFamily="2" charset="-122"/>
            </a:endParaRPr>
          </a:p>
        </p:txBody>
      </p:sp>
      <p:graphicFrame>
        <p:nvGraphicFramePr>
          <p:cNvPr id="22" name="对象 3"/>
          <p:cNvGraphicFramePr>
            <a:graphicFrameLocks/>
          </p:cNvGraphicFramePr>
          <p:nvPr>
            <p:extLst>
              <p:ext uri="{D42A27DB-BD31-4B8C-83A1-F6EECF244321}">
                <p14:modId xmlns:p14="http://schemas.microsoft.com/office/powerpoint/2010/main" val="3849713372"/>
              </p:ext>
            </p:extLst>
          </p:nvPr>
        </p:nvGraphicFramePr>
        <p:xfrm>
          <a:off x="3635374" y="3780000"/>
          <a:ext cx="4960073" cy="2416175"/>
        </p:xfrm>
        <a:graphic>
          <a:graphicData uri="http://schemas.openxmlformats.org/drawingml/2006/chart">
            <c:chart xmlns:c="http://schemas.openxmlformats.org/drawingml/2006/chart" xmlns:r="http://schemas.openxmlformats.org/officeDocument/2006/relationships" r:id="rId5"/>
          </a:graphicData>
        </a:graphic>
      </p:graphicFrame>
      <p:sp>
        <p:nvSpPr>
          <p:cNvPr id="15" name="标题 2"/>
          <p:cNvSpPr txBox="1">
            <a:spLocks/>
          </p:cNvSpPr>
          <p:nvPr/>
        </p:nvSpPr>
        <p:spPr>
          <a:xfrm>
            <a:off x="1166936" y="296652"/>
            <a:ext cx="6573416" cy="432011"/>
          </a:xfrm>
          <a:prstGeom prst="rect">
            <a:avLst/>
          </a:prstGeom>
          <a:noFill/>
        </p:spPr>
        <p:txBody>
          <a:bodyPr/>
          <a:lstStyle>
            <a:lvl1pPr algn="l" defTabSz="914400" rtl="0" eaLnBrk="1" latinLnBrk="0" hangingPunct="1">
              <a:lnSpc>
                <a:spcPct val="90000"/>
              </a:lnSpc>
              <a:spcBef>
                <a:spcPct val="0"/>
              </a:spcBef>
              <a:buNone/>
              <a:defRPr sz="1800" b="0" i="0" kern="1200" baseline="0">
                <a:solidFill>
                  <a:srgbClr val="000000"/>
                </a:solidFill>
                <a:effectLst/>
                <a:latin typeface="Arial Black" panose="020B0A04020102020204" pitchFamily="34" charset="0"/>
                <a:ea typeface="微软雅黑" panose="020B0503020204020204" pitchFamily="34" charset="-122"/>
                <a:cs typeface="+mj-cs"/>
              </a:defRPr>
            </a:lvl1pPr>
          </a:lstStyle>
          <a:p>
            <a:pPr fontAlgn="auto">
              <a:spcAft>
                <a:spcPts val="0"/>
              </a:spcAft>
              <a:buFontTx/>
              <a:defRPr/>
            </a:pPr>
            <a:r>
              <a:rPr lang="en-US" altLang="zh-CN" b="1" dirty="0" smtClean="0">
                <a:solidFill>
                  <a:srgbClr val="075A77"/>
                </a:solidFill>
                <a:latin typeface="+mn-ea"/>
                <a:ea typeface="+mn-ea"/>
              </a:rPr>
              <a:t>A00</a:t>
            </a:r>
            <a:r>
              <a:rPr lang="zh-CN" altLang="en-US" b="1" dirty="0" smtClean="0">
                <a:solidFill>
                  <a:srgbClr val="075A77"/>
                </a:solidFill>
                <a:latin typeface="+mn-ea"/>
                <a:ea typeface="+mn-ea"/>
              </a:rPr>
              <a:t>级别重点车型经销商利润：</a:t>
            </a:r>
            <a:r>
              <a:rPr lang="en-US" altLang="zh-CN" b="1" dirty="0" smtClean="0">
                <a:solidFill>
                  <a:srgbClr val="075A77"/>
                </a:solidFill>
                <a:latin typeface="+mn-ea"/>
                <a:ea typeface="+mn-ea"/>
              </a:rPr>
              <a:t>F0</a:t>
            </a:r>
            <a:r>
              <a:rPr lang="zh-CN" altLang="en-US" b="1" dirty="0" smtClean="0">
                <a:solidFill>
                  <a:srgbClr val="075A77"/>
                </a:solidFill>
                <a:latin typeface="+mn-ea"/>
                <a:ea typeface="+mn-ea"/>
              </a:rPr>
              <a:t>、</a:t>
            </a:r>
            <a:r>
              <a:rPr lang="zh-CN" altLang="en-US" b="1" dirty="0">
                <a:solidFill>
                  <a:srgbClr val="075A77"/>
                </a:solidFill>
                <a:latin typeface="+mn-ea"/>
                <a:ea typeface="+mn-ea"/>
              </a:rPr>
              <a:t>奥拓</a:t>
            </a:r>
          </a:p>
        </p:txBody>
      </p:sp>
    </p:spTree>
    <p:extLst>
      <p:ext uri="{BB962C8B-B14F-4D97-AF65-F5344CB8AC3E}">
        <p14:creationId xmlns:p14="http://schemas.microsoft.com/office/powerpoint/2010/main" val="1233476315"/>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对象 5" hidden="1"/>
          <p:cNvGraphicFramePr>
            <a:graphicFrameLocks noChangeAspect="1"/>
          </p:cNvGraphicFramePr>
          <p:nvPr>
            <p:custDataLst>
              <p:tags r:id="rId2"/>
            </p:custDataLst>
            <p:extLst>
              <p:ext uri="{D42A27DB-BD31-4B8C-83A1-F6EECF244321}">
                <p14:modId xmlns:p14="http://schemas.microsoft.com/office/powerpoint/2010/main" val="332377005"/>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39871" name="think-cell Slide" r:id="rId13" imgW="360" imgH="360" progId="">
                  <p:embed/>
                </p:oleObj>
              </mc:Choice>
              <mc:Fallback>
                <p:oleObj name="think-cell Slide" r:id="rId13" imgW="360" imgH="360" progId="">
                  <p:embed/>
                  <p:pic>
                    <p:nvPicPr>
                      <p:cNvPr id="0" name="Picture 2885"/>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0" y="0"/>
                        <a:ext cx="158750"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8" name="Object 4"/>
          <p:cNvGraphicFramePr>
            <a:graphicFrameLocks noChangeAspect="1"/>
          </p:cNvGraphicFramePr>
          <p:nvPr>
            <p:custDataLst>
              <p:tags r:id="rId3"/>
            </p:custDataLst>
            <p:extLst>
              <p:ext uri="{D42A27DB-BD31-4B8C-83A1-F6EECF244321}">
                <p14:modId xmlns:p14="http://schemas.microsoft.com/office/powerpoint/2010/main" val="404175395"/>
              </p:ext>
            </p:extLst>
          </p:nvPr>
        </p:nvGraphicFramePr>
        <p:xfrm>
          <a:off x="395535" y="3513832"/>
          <a:ext cx="7992815" cy="2881312"/>
        </p:xfrm>
        <a:graphic>
          <a:graphicData uri="http://schemas.openxmlformats.org/drawingml/2006/chart">
            <c:chart xmlns:c="http://schemas.openxmlformats.org/drawingml/2006/chart" xmlns:r="http://schemas.openxmlformats.org/officeDocument/2006/relationships" r:id="rId15"/>
          </a:graphicData>
        </a:graphic>
      </p:graphicFrame>
      <p:sp>
        <p:nvSpPr>
          <p:cNvPr id="23563" name="灯片编号占位符 21"/>
          <p:cNvSpPr>
            <a:spLocks noGrp="1"/>
          </p:cNvSpPr>
          <p:nvPr>
            <p:ph type="sldNum" sz="quarter" idx="12"/>
            <p:custDataLst>
              <p:tags r:id="rId4"/>
            </p:custDataLst>
          </p:nvPr>
        </p:nvSpPr>
        <p:spPr bwMode="auto">
          <a:noFill/>
          <a:ln>
            <a:miter lim="800000"/>
            <a:headEnd/>
            <a:tailEnd/>
          </a:ln>
        </p:spPr>
        <p:txBody>
          <a:bodyPr vert="horz" wrap="square" lIns="91440" tIns="45720" rIns="91440" bIns="45720" numCol="1" anchorCtr="0" compatLnSpc="1">
            <a:prstTxWarp prst="textNoShape">
              <a:avLst/>
            </a:prstTxWarp>
          </a:bodyPr>
          <a:lstStyle/>
          <a:p>
            <a:fld id="{5CBE58D0-51FD-4497-8E22-38D4397F5966}" type="slidenum">
              <a:rPr lang="zh-CN" altLang="en-US" smtClean="0"/>
              <a:pPr/>
              <a:t>18</a:t>
            </a:fld>
            <a:endParaRPr lang="zh-CN" altLang="en-US" smtClean="0"/>
          </a:p>
        </p:txBody>
      </p:sp>
      <p:sp>
        <p:nvSpPr>
          <p:cNvPr id="34" name="TextBox 33"/>
          <p:cNvSpPr txBox="1"/>
          <p:nvPr>
            <p:custDataLst>
              <p:tags r:id="rId5"/>
            </p:custDataLst>
          </p:nvPr>
        </p:nvSpPr>
        <p:spPr>
          <a:xfrm>
            <a:off x="395536" y="6322144"/>
            <a:ext cx="1319212" cy="203200"/>
          </a:xfrm>
          <a:prstGeom prst="rect">
            <a:avLst/>
          </a:prstGeom>
          <a:noFill/>
        </p:spPr>
        <p:txBody>
          <a:bodyPr>
            <a:spAutoFit/>
          </a:bodyPr>
          <a:lstStyle/>
          <a:p>
            <a:pPr eaLnBrk="0" hangingPunct="0">
              <a:lnSpc>
                <a:spcPct val="80000"/>
              </a:lnSpc>
              <a:spcBef>
                <a:spcPct val="20000"/>
              </a:spcBef>
              <a:buFont typeface="Arial" charset="0"/>
              <a:buNone/>
              <a:defRPr/>
            </a:pPr>
            <a:r>
              <a:rPr lang="zh-CN" altLang="en-US" sz="900" dirty="0">
                <a:latin typeface="+mn-lt"/>
                <a:ea typeface="华文细黑" pitchFamily="2" charset="-122"/>
              </a:rPr>
              <a:t>注</a:t>
            </a:r>
            <a:r>
              <a:rPr lang="zh-CN" altLang="en-US" sz="900" dirty="0" smtClean="0">
                <a:latin typeface="+mn-lt"/>
                <a:ea typeface="华文细黑" pitchFamily="2" charset="-122"/>
              </a:rPr>
              <a:t>：基期为上年</a:t>
            </a:r>
            <a:r>
              <a:rPr lang="en-US" altLang="zh-CN" sz="900" dirty="0" smtClean="0">
                <a:latin typeface="+mn-lt"/>
                <a:ea typeface="华文细黑" pitchFamily="2" charset="-122"/>
              </a:rPr>
              <a:t>12</a:t>
            </a:r>
            <a:r>
              <a:rPr lang="zh-CN" altLang="en-US" sz="900" dirty="0" smtClean="0">
                <a:latin typeface="+mn-lt"/>
                <a:ea typeface="华文细黑" pitchFamily="2" charset="-122"/>
              </a:rPr>
              <a:t>月</a:t>
            </a:r>
            <a:endParaRPr lang="zh-CN" altLang="en-US" sz="900" dirty="0">
              <a:latin typeface="+mn-lt"/>
              <a:ea typeface="华文细黑" pitchFamily="2" charset="-122"/>
            </a:endParaRPr>
          </a:p>
        </p:txBody>
      </p:sp>
      <p:sp>
        <p:nvSpPr>
          <p:cNvPr id="15" name="内容占位符 2"/>
          <p:cNvSpPr txBox="1">
            <a:spLocks/>
          </p:cNvSpPr>
          <p:nvPr>
            <p:custDataLst>
              <p:tags r:id="rId6"/>
            </p:custDataLst>
          </p:nvPr>
        </p:nvSpPr>
        <p:spPr>
          <a:xfrm>
            <a:off x="395288" y="836613"/>
            <a:ext cx="8355012" cy="2089150"/>
          </a:xfrm>
          <a:prstGeom prst="rect">
            <a:avLst/>
          </a:prstGeom>
        </p:spPr>
        <p:txBody>
          <a:bodyPr/>
          <a:lstStyle>
            <a:lvl1pPr marL="342900" indent="-342900" algn="l" rtl="0" eaLnBrk="1" fontAlgn="base" hangingPunct="1">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1" fontAlgn="base" hangingPunct="1">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1" fontAlgn="base" hangingPunct="1">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1" fontAlgn="base" hangingPunct="1">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1" fontAlgn="base" hangingPunct="1">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nSpc>
                <a:spcPts val="1800"/>
              </a:lnSpc>
              <a:spcBef>
                <a:spcPts val="0"/>
              </a:spcBef>
              <a:spcAft>
                <a:spcPts val="600"/>
              </a:spcAft>
              <a:buClr>
                <a:srgbClr val="275C9D"/>
              </a:buClr>
              <a:buFont typeface="Wingdings" pitchFamily="2" charset="2"/>
              <a:buChar char="n"/>
              <a:defRPr/>
            </a:pPr>
            <a:r>
              <a:rPr lang="en-US" altLang="zh-CN" sz="1600" b="1" dirty="0" smtClean="0">
                <a:latin typeface="+mj-ea"/>
                <a:ea typeface="+mj-ea"/>
              </a:rPr>
              <a:t>2017</a:t>
            </a:r>
            <a:r>
              <a:rPr lang="zh-CN" altLang="en-US" sz="1600" b="1" dirty="0" smtClean="0">
                <a:latin typeface="+mj-ea"/>
                <a:ea typeface="+mj-ea"/>
              </a:rPr>
              <a:t> </a:t>
            </a:r>
            <a:r>
              <a:rPr lang="en-US" altLang="zh-CN" sz="1600" b="1" dirty="0" smtClean="0">
                <a:latin typeface="+mj-ea"/>
                <a:ea typeface="+mj-ea"/>
              </a:rPr>
              <a:t>GAIN·3</a:t>
            </a:r>
            <a:r>
              <a:rPr lang="zh-CN" altLang="en-US" sz="1600" b="1" dirty="0" smtClean="0">
                <a:latin typeface="+mj-ea"/>
                <a:ea typeface="+mj-ea"/>
              </a:rPr>
              <a:t>月</a:t>
            </a:r>
            <a:r>
              <a:rPr lang="en-US" altLang="zh-CN" sz="1600" b="1" dirty="0" smtClean="0">
                <a:latin typeface="+mj-ea"/>
                <a:ea typeface="+mj-ea"/>
              </a:rPr>
              <a:t>A0</a:t>
            </a:r>
            <a:r>
              <a:rPr lang="zh-CN" altLang="en-US" sz="1600" b="1" dirty="0" smtClean="0">
                <a:latin typeface="+mj-ea"/>
                <a:ea typeface="+mj-ea"/>
              </a:rPr>
              <a:t>级别市场价格变化指数为</a:t>
            </a:r>
            <a:r>
              <a:rPr lang="en-US" altLang="zh-CN" sz="1600" b="1" dirty="0" smtClean="0">
                <a:latin typeface="+mj-ea"/>
                <a:ea typeface="+mj-ea"/>
              </a:rPr>
              <a:t>-1.49</a:t>
            </a:r>
            <a:r>
              <a:rPr lang="zh-CN" altLang="en-US" sz="1600" b="1" dirty="0" smtClean="0">
                <a:latin typeface="+mj-ea"/>
                <a:ea typeface="+mj-ea"/>
              </a:rPr>
              <a:t>，环比上升</a:t>
            </a:r>
            <a:r>
              <a:rPr lang="en-US" altLang="zh-CN" sz="1600" b="1" dirty="0" smtClean="0">
                <a:latin typeface="+mj-ea"/>
                <a:ea typeface="+mj-ea"/>
              </a:rPr>
              <a:t>6.9%</a:t>
            </a:r>
            <a:r>
              <a:rPr lang="zh-CN" altLang="en-US" sz="1600" b="1" dirty="0" smtClean="0">
                <a:latin typeface="+mj-ea"/>
                <a:ea typeface="+mj-ea"/>
              </a:rPr>
              <a:t>，市场均价由</a:t>
            </a:r>
            <a:r>
              <a:rPr lang="en-US" altLang="zh-CN" sz="1600" b="1" dirty="0" smtClean="0">
                <a:latin typeface="+mj-ea"/>
                <a:ea typeface="+mj-ea"/>
              </a:rPr>
              <a:t>6.21</a:t>
            </a:r>
            <a:r>
              <a:rPr lang="zh-CN" altLang="en-US" sz="1600" b="1" dirty="0" smtClean="0">
                <a:latin typeface="+mj-ea"/>
                <a:ea typeface="+mj-ea"/>
              </a:rPr>
              <a:t>万上升至</a:t>
            </a:r>
            <a:r>
              <a:rPr lang="en-US" altLang="zh-CN" sz="1600" b="1" dirty="0" smtClean="0">
                <a:latin typeface="+mj-ea"/>
                <a:ea typeface="+mj-ea"/>
              </a:rPr>
              <a:t>6.64</a:t>
            </a:r>
            <a:r>
              <a:rPr lang="zh-CN" altLang="en-US" sz="1600" b="1" dirty="0" smtClean="0">
                <a:latin typeface="+mj-ea"/>
                <a:ea typeface="+mj-ea"/>
              </a:rPr>
              <a:t>万</a:t>
            </a:r>
          </a:p>
          <a:p>
            <a:pPr marL="342000" lvl="1" indent="-342000">
              <a:lnSpc>
                <a:spcPts val="2000"/>
              </a:lnSpc>
              <a:spcBef>
                <a:spcPts val="0"/>
              </a:spcBef>
              <a:spcAft>
                <a:spcPts val="600"/>
              </a:spcAft>
              <a:buFont typeface="Wingdings" pitchFamily="2" charset="2"/>
              <a:buChar char="Ø"/>
              <a:defRPr/>
            </a:pPr>
            <a:r>
              <a:rPr lang="zh-CN" altLang="en-US" sz="1400" dirty="0" smtClean="0">
                <a:latin typeface="+mj-ea"/>
                <a:ea typeface="+mj-ea"/>
              </a:rPr>
              <a:t>本月</a:t>
            </a:r>
            <a:r>
              <a:rPr lang="en-US" altLang="zh-CN" sz="1400" dirty="0" smtClean="0">
                <a:latin typeface="+mj-ea"/>
                <a:ea typeface="+mj-ea"/>
              </a:rPr>
              <a:t>A0</a:t>
            </a:r>
            <a:r>
              <a:rPr lang="zh-CN" altLang="en-US" sz="1400" dirty="0" smtClean="0">
                <a:latin typeface="+mj-ea"/>
                <a:ea typeface="+mj-ea"/>
              </a:rPr>
              <a:t>级市场整体成交价出现上升，</a:t>
            </a:r>
            <a:r>
              <a:rPr lang="zh-CN" altLang="en-US" sz="1400" dirty="0">
                <a:latin typeface="+mj-ea"/>
                <a:ea typeface="+mj-ea"/>
              </a:rPr>
              <a:t>主要</a:t>
            </a:r>
            <a:r>
              <a:rPr lang="zh-CN" altLang="en-US" sz="1400" dirty="0" smtClean="0">
                <a:latin typeface="+mj-ea"/>
                <a:ea typeface="+mj-ea"/>
              </a:rPr>
              <a:t>受</a:t>
            </a:r>
            <a:r>
              <a:rPr lang="zh-CN" altLang="en-US" sz="1400" dirty="0">
                <a:latin typeface="+mj-ea"/>
                <a:ea typeface="+mj-ea"/>
              </a:rPr>
              <a:t>两</a:t>
            </a:r>
            <a:r>
              <a:rPr lang="zh-CN" altLang="en-US" sz="1400" dirty="0" smtClean="0">
                <a:latin typeface="+mj-ea"/>
                <a:ea typeface="+mj-ea"/>
              </a:rPr>
              <a:t>款权重车型</a:t>
            </a:r>
            <a:r>
              <a:rPr lang="en-US" altLang="zh-CN" sz="1400" dirty="0" smtClean="0">
                <a:latin typeface="+mj-ea"/>
                <a:ea typeface="+mj-ea"/>
              </a:rPr>
              <a:t>POLO</a:t>
            </a:r>
            <a:r>
              <a:rPr lang="zh-CN" altLang="en-US" sz="1400" dirty="0" smtClean="0">
                <a:latin typeface="+mj-ea"/>
                <a:ea typeface="+mj-ea"/>
              </a:rPr>
              <a:t>、飞度成交价上升的影响</a:t>
            </a:r>
            <a:endParaRPr lang="en-US" altLang="zh-CN" sz="1400" dirty="0">
              <a:latin typeface="+mj-ea"/>
              <a:ea typeface="+mj-ea"/>
            </a:endParaRPr>
          </a:p>
          <a:p>
            <a:pPr marL="342000" lvl="1" indent="-342000">
              <a:lnSpc>
                <a:spcPts val="2000"/>
              </a:lnSpc>
              <a:spcBef>
                <a:spcPts val="0"/>
              </a:spcBef>
              <a:spcAft>
                <a:spcPts val="600"/>
              </a:spcAft>
              <a:buFont typeface="Wingdings" pitchFamily="2" charset="2"/>
              <a:buChar char="Ø"/>
              <a:defRPr/>
            </a:pPr>
            <a:r>
              <a:rPr lang="zh-CN" altLang="en-US" sz="1400" dirty="0" smtClean="0">
                <a:latin typeface="+mj-ea"/>
                <a:ea typeface="+mj-ea"/>
              </a:rPr>
              <a:t>本月</a:t>
            </a:r>
            <a:r>
              <a:rPr lang="en-US" altLang="zh-CN" sz="1400" dirty="0" smtClean="0">
                <a:latin typeface="+mj-ea"/>
                <a:ea typeface="+mj-ea"/>
              </a:rPr>
              <a:t>POLO</a:t>
            </a:r>
            <a:r>
              <a:rPr lang="zh-CN" altLang="en-US" sz="1400" dirty="0" smtClean="0">
                <a:latin typeface="+mj-ea"/>
                <a:ea typeface="+mj-ea"/>
              </a:rPr>
              <a:t>、飞度车型在该级别内的加权成交价上升较大，因而提升了该级别整体价格</a:t>
            </a:r>
            <a:endParaRPr lang="en-US" altLang="zh-CN" sz="1400" dirty="0" smtClean="0"/>
          </a:p>
        </p:txBody>
      </p:sp>
      <p:sp>
        <p:nvSpPr>
          <p:cNvPr id="16" name="矩形 15"/>
          <p:cNvSpPr/>
          <p:nvPr/>
        </p:nvSpPr>
        <p:spPr>
          <a:xfrm>
            <a:off x="1921094" y="5733256"/>
            <a:ext cx="524504" cy="203133"/>
          </a:xfrm>
          <a:prstGeom prst="rect">
            <a:avLst/>
          </a:prstGeom>
        </p:spPr>
        <p:txBody>
          <a:bodyPr wrap="none">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en-US" altLang="zh-CN" sz="900" dirty="0" smtClean="0">
                <a:solidFill>
                  <a:srgbClr val="FF9933"/>
                </a:solidFill>
                <a:latin typeface="+mn-lt"/>
              </a:rPr>
              <a:t>6.21</a:t>
            </a:r>
            <a:r>
              <a:rPr lang="zh-CN" altLang="en-US" sz="900" dirty="0" smtClean="0">
                <a:solidFill>
                  <a:srgbClr val="FF9933"/>
                </a:solidFill>
                <a:latin typeface="+mn-lt"/>
              </a:rPr>
              <a:t>万</a:t>
            </a:r>
            <a:endParaRPr lang="zh-CN" altLang="en-US" sz="900" dirty="0">
              <a:solidFill>
                <a:srgbClr val="FF9933"/>
              </a:solidFill>
              <a:latin typeface="+mn-lt"/>
            </a:endParaRPr>
          </a:p>
        </p:txBody>
      </p:sp>
      <p:sp>
        <p:nvSpPr>
          <p:cNvPr id="17" name="内容占位符 3"/>
          <p:cNvSpPr>
            <a:spLocks noGrp="1"/>
          </p:cNvSpPr>
          <p:nvPr>
            <p:ph sz="quarter" idx="13"/>
          </p:nvPr>
        </p:nvSpPr>
        <p:spPr>
          <a:xfrm>
            <a:off x="1187624" y="260648"/>
            <a:ext cx="7561584" cy="454567"/>
          </a:xfrm>
        </p:spPr>
        <p:txBody>
          <a:bodyPr/>
          <a:lstStyle/>
          <a:p>
            <a:r>
              <a:rPr lang="en-US" altLang="en-US" dirty="0" smtClean="0"/>
              <a:t>2017</a:t>
            </a:r>
            <a:r>
              <a:rPr lang="en-US" altLang="zh-CN" dirty="0" smtClean="0"/>
              <a:t> </a:t>
            </a:r>
            <a:r>
              <a:rPr lang="en-US" altLang="en-US" dirty="0" smtClean="0"/>
              <a:t>GAIN</a:t>
            </a:r>
            <a:r>
              <a:rPr lang="en-US" altLang="zh-CN" dirty="0" smtClean="0"/>
              <a:t>·A0</a:t>
            </a:r>
            <a:r>
              <a:rPr lang="zh-CN" altLang="en-US" dirty="0" smtClean="0"/>
              <a:t>级价格</a:t>
            </a:r>
            <a:r>
              <a:rPr lang="zh-CN" altLang="en-US" dirty="0"/>
              <a:t>变化</a:t>
            </a:r>
            <a:r>
              <a:rPr lang="en-US" altLang="en-US" dirty="0" err="1"/>
              <a:t>指数</a:t>
            </a:r>
            <a:r>
              <a:rPr lang="en-US" altLang="en-US" dirty="0" smtClean="0"/>
              <a:t>—3</a:t>
            </a:r>
            <a:r>
              <a:rPr lang="zh-CN" altLang="en-US" dirty="0" smtClean="0"/>
              <a:t>月</a:t>
            </a:r>
            <a:endParaRPr lang="zh-CN" altLang="en-US" dirty="0"/>
          </a:p>
        </p:txBody>
      </p:sp>
      <p:sp>
        <p:nvSpPr>
          <p:cNvPr id="19" name="矩形 18"/>
          <p:cNvSpPr/>
          <p:nvPr/>
        </p:nvSpPr>
        <p:spPr>
          <a:xfrm>
            <a:off x="2483768" y="5085184"/>
            <a:ext cx="524504" cy="203133"/>
          </a:xfrm>
          <a:prstGeom prst="rect">
            <a:avLst/>
          </a:prstGeom>
        </p:spPr>
        <p:txBody>
          <a:bodyPr wrap="none">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en-US" altLang="zh-CN" sz="900" dirty="0" smtClean="0">
                <a:solidFill>
                  <a:srgbClr val="FF9933"/>
                </a:solidFill>
                <a:latin typeface="+mn-lt"/>
              </a:rPr>
              <a:t>6.64</a:t>
            </a:r>
            <a:r>
              <a:rPr lang="zh-CN" altLang="en-US" sz="900" dirty="0" smtClean="0">
                <a:solidFill>
                  <a:srgbClr val="FF9933"/>
                </a:solidFill>
                <a:latin typeface="+mn-lt"/>
              </a:rPr>
              <a:t>万</a:t>
            </a:r>
            <a:endParaRPr lang="zh-CN" altLang="en-US" sz="900" dirty="0">
              <a:solidFill>
                <a:srgbClr val="FF9933"/>
              </a:solidFill>
              <a:latin typeface="+mn-lt"/>
            </a:endParaRPr>
          </a:p>
        </p:txBody>
      </p:sp>
      <p:sp>
        <p:nvSpPr>
          <p:cNvPr id="20" name="AutoShape 66"/>
          <p:cNvSpPr>
            <a:spLocks noChangeArrowheads="1"/>
          </p:cNvSpPr>
          <p:nvPr>
            <p:custDataLst>
              <p:tags r:id="rId7"/>
            </p:custDataLst>
          </p:nvPr>
        </p:nvSpPr>
        <p:spPr bwMode="auto">
          <a:xfrm>
            <a:off x="8497639" y="3903911"/>
            <a:ext cx="250825" cy="900112"/>
          </a:xfrm>
          <a:prstGeom prst="upArrow">
            <a:avLst>
              <a:gd name="adj1" fmla="val 50000"/>
              <a:gd name="adj2" fmla="val 89715"/>
            </a:avLst>
          </a:prstGeom>
          <a:solidFill>
            <a:srgbClr val="275C9D"/>
          </a:solidFill>
          <a:ln>
            <a:no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solidFill>
                <a:prstClr val="black"/>
              </a:solidFill>
              <a:ea typeface="华文细黑" pitchFamily="2" charset="-122"/>
            </a:endParaRPr>
          </a:p>
        </p:txBody>
      </p:sp>
      <p:sp>
        <p:nvSpPr>
          <p:cNvPr id="21" name="AutoShape 67"/>
          <p:cNvSpPr>
            <a:spLocks noChangeArrowheads="1"/>
          </p:cNvSpPr>
          <p:nvPr>
            <p:custDataLst>
              <p:tags r:id="rId8"/>
            </p:custDataLst>
          </p:nvPr>
        </p:nvSpPr>
        <p:spPr bwMode="auto">
          <a:xfrm rot="10800000">
            <a:off x="8497639" y="5021511"/>
            <a:ext cx="250825" cy="900112"/>
          </a:xfrm>
          <a:prstGeom prst="upArrow">
            <a:avLst>
              <a:gd name="adj1" fmla="val 50000"/>
              <a:gd name="adj2" fmla="val 89715"/>
            </a:avLst>
          </a:prstGeom>
          <a:solidFill>
            <a:srgbClr val="BFBFBF"/>
          </a:solidFill>
          <a:ln>
            <a:solidFill>
              <a:srgbClr val="BFBFBF"/>
            </a:solid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solidFill>
                <a:prstClr val="black"/>
              </a:solidFill>
              <a:ea typeface="华文细黑" pitchFamily="2" charset="-122"/>
            </a:endParaRPr>
          </a:p>
        </p:txBody>
      </p:sp>
      <p:sp>
        <p:nvSpPr>
          <p:cNvPr id="22" name="Text Box 68"/>
          <p:cNvSpPr txBox="1">
            <a:spLocks noChangeArrowheads="1"/>
          </p:cNvSpPr>
          <p:nvPr>
            <p:custDataLst>
              <p:tags r:id="rId9"/>
            </p:custDataLst>
          </p:nvPr>
        </p:nvSpPr>
        <p:spPr bwMode="auto">
          <a:xfrm>
            <a:off x="8701533" y="3861048"/>
            <a:ext cx="334963" cy="947738"/>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solidFill>
                  <a:prstClr val="black"/>
                </a:solidFill>
                <a:latin typeface="Calibri"/>
                <a:ea typeface="华文细黑" pitchFamily="2" charset="-122"/>
              </a:rPr>
              <a:t>均价上升</a:t>
            </a:r>
          </a:p>
        </p:txBody>
      </p:sp>
      <p:sp>
        <p:nvSpPr>
          <p:cNvPr id="23" name="Text Box 69"/>
          <p:cNvSpPr txBox="1">
            <a:spLocks noChangeArrowheads="1"/>
          </p:cNvSpPr>
          <p:nvPr>
            <p:custDataLst>
              <p:tags r:id="rId10"/>
            </p:custDataLst>
          </p:nvPr>
        </p:nvSpPr>
        <p:spPr bwMode="auto">
          <a:xfrm>
            <a:off x="8701533" y="4865936"/>
            <a:ext cx="334963" cy="1109662"/>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solidFill>
                  <a:prstClr val="black"/>
                </a:solidFill>
                <a:latin typeface="Calibri"/>
                <a:ea typeface="华文细黑" pitchFamily="2" charset="-122"/>
              </a:rPr>
              <a:t>均价下降</a:t>
            </a:r>
          </a:p>
        </p:txBody>
      </p:sp>
      <p:grpSp>
        <p:nvGrpSpPr>
          <p:cNvPr id="24" name="组合 23"/>
          <p:cNvGrpSpPr>
            <a:grpSpLocks/>
          </p:cNvGrpSpPr>
          <p:nvPr>
            <p:custDataLst>
              <p:tags r:id="rId11"/>
            </p:custDataLst>
          </p:nvPr>
        </p:nvGrpSpPr>
        <p:grpSpPr bwMode="auto">
          <a:xfrm>
            <a:off x="2409704" y="3081851"/>
            <a:ext cx="4308475" cy="352425"/>
            <a:chOff x="2330450" y="2103438"/>
            <a:chExt cx="4308475" cy="352425"/>
          </a:xfrm>
          <a:solidFill>
            <a:srgbClr val="275C9D"/>
          </a:solidFill>
        </p:grpSpPr>
        <p:sp>
          <p:nvSpPr>
            <p:cNvPr id="25" name="AutoShape 12"/>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fontAlgn="auto">
                <a:spcBef>
                  <a:spcPts val="0"/>
                </a:spcBef>
                <a:spcAft>
                  <a:spcPts val="0"/>
                </a:spcAft>
                <a:defRPr/>
              </a:pPr>
              <a:endParaRPr lang="zh-CN" altLang="en-US" kern="0">
                <a:solidFill>
                  <a:srgbClr val="FFFFFF"/>
                </a:solidFill>
              </a:endParaRPr>
            </a:p>
          </p:txBody>
        </p:sp>
        <p:sp>
          <p:nvSpPr>
            <p:cNvPr id="26" name="Text Box 10"/>
            <p:cNvSpPr txBox="1">
              <a:spLocks noChangeArrowheads="1"/>
            </p:cNvSpPr>
            <p:nvPr/>
          </p:nvSpPr>
          <p:spPr bwMode="auto">
            <a:xfrm>
              <a:off x="2544763" y="2149145"/>
              <a:ext cx="3924300" cy="305340"/>
            </a:xfrm>
            <a:prstGeom prst="rect">
              <a:avLst/>
            </a:prstGeom>
            <a:noFill/>
            <a:ln w="12700" algn="ctr">
              <a:noFill/>
              <a:miter lim="800000"/>
              <a:headEnd/>
              <a:tailEnd/>
            </a:ln>
          </p:spPr>
          <p:txBody>
            <a:bodyPr>
              <a:spAutoFit/>
            </a:bodyPr>
            <a:lstStyle/>
            <a:p>
              <a:pPr fontAlgn="auto">
                <a:spcBef>
                  <a:spcPct val="50000"/>
                </a:spcBef>
                <a:spcAft>
                  <a:spcPts val="0"/>
                </a:spcAft>
                <a:defRPr/>
              </a:pPr>
              <a:r>
                <a:rPr lang="en-US" altLang="zh-CN" sz="1700" b="1" kern="0" dirty="0">
                  <a:solidFill>
                    <a:srgbClr val="FFFFFF"/>
                  </a:solidFill>
                  <a:ea typeface="华文细黑" pitchFamily="2" charset="-122"/>
                </a:rPr>
                <a:t>GAIN·</a:t>
              </a:r>
              <a:r>
                <a:rPr lang="zh-CN" altLang="en-US" sz="1700" b="1" kern="0" dirty="0" smtClean="0">
                  <a:solidFill>
                    <a:srgbClr val="FFFFFF"/>
                  </a:solidFill>
                  <a:ea typeface="华文细黑" pitchFamily="2" charset="-122"/>
                </a:rPr>
                <a:t>月度价格变化指数</a:t>
              </a:r>
              <a:r>
                <a:rPr lang="en-US" altLang="zh-CN" sz="1700" b="1" kern="0" dirty="0" smtClean="0">
                  <a:solidFill>
                    <a:srgbClr val="FFFFFF"/>
                  </a:solidFill>
                  <a:ea typeface="华文细黑" pitchFamily="2" charset="-122"/>
                </a:rPr>
                <a:t>-A0</a:t>
              </a:r>
              <a:r>
                <a:rPr lang="zh-CN" altLang="en-US" sz="1700" b="1" kern="0" dirty="0" smtClean="0">
                  <a:solidFill>
                    <a:srgbClr val="FFFFFF"/>
                  </a:solidFill>
                  <a:ea typeface="华文细黑" pitchFamily="2" charset="-122"/>
                </a:rPr>
                <a:t>级</a:t>
              </a:r>
              <a:endParaRPr lang="zh-HK" altLang="en-US" sz="1700" b="1" kern="0" dirty="0">
                <a:solidFill>
                  <a:srgbClr val="FFFFFF"/>
                </a:solidFill>
                <a:ea typeface="华文细黑" pitchFamily="2" charset="-122"/>
              </a:endParaRPr>
            </a:p>
          </p:txBody>
        </p:sp>
      </p:grpSp>
    </p:spTree>
    <p:extLst>
      <p:ext uri="{BB962C8B-B14F-4D97-AF65-F5344CB8AC3E}">
        <p14:creationId xmlns:p14="http://schemas.microsoft.com/office/powerpoint/2010/main" val="34413580"/>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对象 6" hidden="1"/>
          <p:cNvGraphicFramePr>
            <a:graphicFrameLocks noChangeAspect="1"/>
          </p:cNvGraphicFramePr>
          <p:nvPr>
            <p:custDataLst>
              <p:tags r:id="rId2"/>
            </p:custDataLst>
            <p:extLst>
              <p:ext uri="{D42A27DB-BD31-4B8C-83A1-F6EECF244321}">
                <p14:modId xmlns:p14="http://schemas.microsoft.com/office/powerpoint/2010/main" val="3674071156"/>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44983" name="think-cell Slide" r:id="rId14" imgW="360" imgH="360" progId="">
                  <p:embed/>
                </p:oleObj>
              </mc:Choice>
              <mc:Fallback>
                <p:oleObj name="think-cell Slide" r:id="rId14" imgW="360" imgH="360" progId="">
                  <p:embed/>
                  <p:pic>
                    <p:nvPicPr>
                      <p:cNvPr id="0" name="Picture 2878"/>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0" y="0"/>
                        <a:ext cx="158750"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0" name="Object 4"/>
          <p:cNvGraphicFramePr>
            <a:graphicFrameLocks noChangeAspect="1"/>
          </p:cNvGraphicFramePr>
          <p:nvPr>
            <p:custDataLst>
              <p:tags r:id="rId3"/>
            </p:custDataLst>
            <p:extLst>
              <p:ext uri="{D42A27DB-BD31-4B8C-83A1-F6EECF244321}">
                <p14:modId xmlns:p14="http://schemas.microsoft.com/office/powerpoint/2010/main" val="1318781363"/>
              </p:ext>
            </p:extLst>
          </p:nvPr>
        </p:nvGraphicFramePr>
        <p:xfrm>
          <a:off x="395287" y="3504704"/>
          <a:ext cx="8046542" cy="2881311"/>
        </p:xfrm>
        <a:graphic>
          <a:graphicData uri="http://schemas.openxmlformats.org/drawingml/2006/chart">
            <c:chart xmlns:c="http://schemas.openxmlformats.org/drawingml/2006/chart" xmlns:r="http://schemas.openxmlformats.org/officeDocument/2006/relationships" r:id="rId16"/>
          </a:graphicData>
        </a:graphic>
      </p:graphicFrame>
      <p:sp>
        <p:nvSpPr>
          <p:cNvPr id="24587" name="灯片编号占位符 21"/>
          <p:cNvSpPr>
            <a:spLocks noGrp="1"/>
          </p:cNvSpPr>
          <p:nvPr>
            <p:ph type="sldNum" sz="quarter" idx="12"/>
            <p:custDataLst>
              <p:tags r:id="rId4"/>
            </p:custDataLst>
          </p:nvPr>
        </p:nvSpPr>
        <p:spPr bwMode="auto">
          <a:noFill/>
          <a:ln>
            <a:miter lim="800000"/>
            <a:headEnd/>
            <a:tailEnd/>
          </a:ln>
        </p:spPr>
        <p:txBody>
          <a:bodyPr vert="horz" wrap="square" lIns="91440" tIns="45720" rIns="91440" bIns="45720" numCol="1" anchorCtr="0" compatLnSpc="1">
            <a:prstTxWarp prst="textNoShape">
              <a:avLst/>
            </a:prstTxWarp>
          </a:bodyPr>
          <a:lstStyle/>
          <a:p>
            <a:fld id="{A3815707-D496-4ADC-A4A1-8944FC3BB32E}" type="slidenum">
              <a:rPr lang="zh-CN" altLang="en-US" smtClean="0"/>
              <a:pPr/>
              <a:t>19</a:t>
            </a:fld>
            <a:endParaRPr lang="zh-CN" altLang="en-US" smtClean="0"/>
          </a:p>
        </p:txBody>
      </p:sp>
      <p:sp>
        <p:nvSpPr>
          <p:cNvPr id="34" name="TextBox 33"/>
          <p:cNvSpPr txBox="1"/>
          <p:nvPr>
            <p:custDataLst>
              <p:tags r:id="rId5"/>
            </p:custDataLst>
          </p:nvPr>
        </p:nvSpPr>
        <p:spPr>
          <a:xfrm>
            <a:off x="395536" y="6322144"/>
            <a:ext cx="1319212" cy="203200"/>
          </a:xfrm>
          <a:prstGeom prst="rect">
            <a:avLst/>
          </a:prstGeom>
          <a:noFill/>
        </p:spPr>
        <p:txBody>
          <a:bodyPr>
            <a:spAutoFit/>
          </a:bodyPr>
          <a:lstStyle/>
          <a:p>
            <a:pPr eaLnBrk="0" hangingPunct="0">
              <a:lnSpc>
                <a:spcPct val="80000"/>
              </a:lnSpc>
              <a:spcBef>
                <a:spcPct val="20000"/>
              </a:spcBef>
              <a:buFont typeface="Arial" charset="0"/>
              <a:buNone/>
              <a:defRPr/>
            </a:pPr>
            <a:r>
              <a:rPr lang="zh-CN" altLang="en-US" sz="900" dirty="0">
                <a:latin typeface="+mn-lt"/>
                <a:ea typeface="华文细黑" pitchFamily="2" charset="-122"/>
              </a:rPr>
              <a:t>注</a:t>
            </a:r>
            <a:r>
              <a:rPr lang="zh-CN" altLang="en-US" sz="900" dirty="0" smtClean="0">
                <a:latin typeface="+mn-lt"/>
                <a:ea typeface="华文细黑" pitchFamily="2" charset="-122"/>
              </a:rPr>
              <a:t>：基期为上年</a:t>
            </a:r>
            <a:r>
              <a:rPr lang="en-US" altLang="zh-CN" sz="900" dirty="0" smtClean="0">
                <a:latin typeface="+mn-lt"/>
                <a:ea typeface="华文细黑" pitchFamily="2" charset="-122"/>
              </a:rPr>
              <a:t>12</a:t>
            </a:r>
            <a:r>
              <a:rPr lang="zh-CN" altLang="en-US" sz="900" dirty="0" smtClean="0">
                <a:latin typeface="+mn-lt"/>
                <a:ea typeface="华文细黑" pitchFamily="2" charset="-122"/>
              </a:rPr>
              <a:t>月</a:t>
            </a:r>
            <a:endParaRPr lang="zh-CN" altLang="en-US" sz="900" dirty="0">
              <a:latin typeface="+mn-lt"/>
              <a:ea typeface="华文细黑" pitchFamily="2" charset="-122"/>
            </a:endParaRPr>
          </a:p>
        </p:txBody>
      </p:sp>
      <p:sp>
        <p:nvSpPr>
          <p:cNvPr id="14" name="内容占位符 2"/>
          <p:cNvSpPr txBox="1">
            <a:spLocks/>
          </p:cNvSpPr>
          <p:nvPr>
            <p:custDataLst>
              <p:tags r:id="rId6"/>
            </p:custDataLst>
          </p:nvPr>
        </p:nvSpPr>
        <p:spPr>
          <a:xfrm>
            <a:off x="395288" y="836613"/>
            <a:ext cx="8331200" cy="2087562"/>
          </a:xfrm>
          <a:prstGeom prst="rect">
            <a:avLst/>
          </a:prstGeom>
        </p:spPr>
        <p:txBody>
          <a:bodyPr/>
          <a:lstStyle>
            <a:lvl1pPr marL="342900" indent="-342900" algn="l" rtl="0" eaLnBrk="1" fontAlgn="base" hangingPunct="1">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1" fontAlgn="base" hangingPunct="1">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1" fontAlgn="base" hangingPunct="1">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1" fontAlgn="base" hangingPunct="1">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1" fontAlgn="base" hangingPunct="1">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42000" indent="-342000">
              <a:lnSpc>
                <a:spcPts val="1800"/>
              </a:lnSpc>
              <a:spcBef>
                <a:spcPts val="0"/>
              </a:spcBef>
              <a:spcAft>
                <a:spcPts val="600"/>
              </a:spcAft>
              <a:buClr>
                <a:srgbClr val="275C9D"/>
              </a:buClr>
              <a:buFont typeface="Wingdings" pitchFamily="2" charset="2"/>
              <a:buChar char="n"/>
              <a:defRPr/>
            </a:pPr>
            <a:r>
              <a:rPr lang="en-US" altLang="zh-CN" sz="1600" b="1" dirty="0" smtClean="0">
                <a:latin typeface="+mj-ea"/>
                <a:ea typeface="+mj-ea"/>
              </a:rPr>
              <a:t>2017 GAIN·3</a:t>
            </a:r>
            <a:r>
              <a:rPr lang="zh-CN" altLang="en-US" sz="1600" b="1" dirty="0" smtClean="0">
                <a:latin typeface="+mj-ea"/>
                <a:ea typeface="+mj-ea"/>
              </a:rPr>
              <a:t>月</a:t>
            </a:r>
            <a:r>
              <a:rPr lang="en-US" altLang="zh-CN" sz="1600" b="1" dirty="0" smtClean="0">
                <a:latin typeface="+mj-ea"/>
                <a:ea typeface="+mj-ea"/>
              </a:rPr>
              <a:t>A0</a:t>
            </a:r>
            <a:r>
              <a:rPr lang="zh-CN" altLang="en-US" sz="1600" b="1" dirty="0" smtClean="0">
                <a:latin typeface="+mj-ea"/>
                <a:ea typeface="+mj-ea"/>
              </a:rPr>
              <a:t>级别终端优惠指数为</a:t>
            </a:r>
            <a:r>
              <a:rPr lang="en-US" altLang="zh-CN" sz="1600" b="1" dirty="0" smtClean="0">
                <a:latin typeface="+mj-ea"/>
                <a:ea typeface="+mj-ea"/>
              </a:rPr>
              <a:t>0.01</a:t>
            </a:r>
            <a:r>
              <a:rPr lang="zh-CN" altLang="en-US" sz="1600" b="1" dirty="0" smtClean="0">
                <a:latin typeface="+mj-ea"/>
                <a:ea typeface="+mj-ea"/>
              </a:rPr>
              <a:t>，环比下降</a:t>
            </a:r>
            <a:r>
              <a:rPr lang="en-US" altLang="zh-CN" sz="1600" b="1" dirty="0" smtClean="0">
                <a:latin typeface="+mj-ea"/>
                <a:ea typeface="+mj-ea"/>
              </a:rPr>
              <a:t>32.2%</a:t>
            </a:r>
            <a:r>
              <a:rPr lang="zh-CN" altLang="en-US" sz="1600" b="1" dirty="0" smtClean="0">
                <a:latin typeface="+mj-ea"/>
                <a:ea typeface="+mj-ea"/>
              </a:rPr>
              <a:t>，优惠额增加</a:t>
            </a:r>
            <a:r>
              <a:rPr lang="en-US" altLang="zh-CN" sz="1600" b="1" dirty="0" smtClean="0">
                <a:latin typeface="+mj-ea"/>
                <a:ea typeface="+mj-ea"/>
              </a:rPr>
              <a:t>1953</a:t>
            </a:r>
            <a:r>
              <a:rPr lang="zh-CN" altLang="en-US" sz="1600" b="1" dirty="0" smtClean="0">
                <a:latin typeface="+mj-ea"/>
                <a:ea typeface="+mj-ea"/>
              </a:rPr>
              <a:t>元</a:t>
            </a:r>
          </a:p>
          <a:p>
            <a:pPr marL="342000" lvl="1" indent="-342000">
              <a:lnSpc>
                <a:spcPct val="150000"/>
              </a:lnSpc>
              <a:spcBef>
                <a:spcPts val="0"/>
              </a:spcBef>
              <a:spcAft>
                <a:spcPts val="600"/>
              </a:spcAft>
              <a:buFont typeface="Wingdings" pitchFamily="2" charset="2"/>
              <a:buChar char="Ø"/>
              <a:defRPr/>
            </a:pPr>
            <a:r>
              <a:rPr lang="zh-CN" altLang="en-US" sz="1400" dirty="0" smtClean="0">
                <a:latin typeface="+mj-ea"/>
                <a:ea typeface="+mj-ea"/>
              </a:rPr>
              <a:t>本月</a:t>
            </a:r>
            <a:r>
              <a:rPr lang="en-US" altLang="zh-CN" sz="1400" dirty="0" smtClean="0">
                <a:latin typeface="+mj-ea"/>
                <a:ea typeface="+mj-ea"/>
              </a:rPr>
              <a:t>A0</a:t>
            </a:r>
            <a:r>
              <a:rPr lang="zh-CN" altLang="en-US" sz="1400" dirty="0" smtClean="0">
                <a:latin typeface="+mj-ea"/>
                <a:ea typeface="+mj-ea"/>
              </a:rPr>
              <a:t>级别市场的整体优惠增长幅度较大，主要是受权重车型宝骏</a:t>
            </a:r>
            <a:r>
              <a:rPr lang="en-US" altLang="zh-CN" sz="1400" dirty="0" smtClean="0">
                <a:latin typeface="+mj-ea"/>
                <a:ea typeface="+mj-ea"/>
              </a:rPr>
              <a:t>310</a:t>
            </a:r>
            <a:r>
              <a:rPr lang="zh-CN" altLang="en-US" sz="1400" dirty="0" smtClean="0">
                <a:latin typeface="+mj-ea"/>
                <a:ea typeface="+mj-ea"/>
              </a:rPr>
              <a:t>和</a:t>
            </a:r>
            <a:r>
              <a:rPr lang="en-US" altLang="zh-CN" sz="1400" dirty="0" smtClean="0">
                <a:latin typeface="+mj-ea"/>
                <a:ea typeface="+mj-ea"/>
              </a:rPr>
              <a:t>POLO</a:t>
            </a:r>
            <a:r>
              <a:rPr lang="zh-CN" altLang="en-US" sz="1400" dirty="0" smtClean="0">
                <a:latin typeface="+mj-ea"/>
                <a:ea typeface="+mj-ea"/>
              </a:rPr>
              <a:t>的影响</a:t>
            </a:r>
            <a:endParaRPr lang="en-US" altLang="zh-CN" sz="1400" dirty="0" smtClean="0">
              <a:latin typeface="+mj-ea"/>
              <a:ea typeface="+mj-ea"/>
            </a:endParaRPr>
          </a:p>
          <a:p>
            <a:pPr marL="342000" lvl="1" indent="-342000">
              <a:lnSpc>
                <a:spcPct val="150000"/>
              </a:lnSpc>
              <a:spcBef>
                <a:spcPts val="0"/>
              </a:spcBef>
              <a:spcAft>
                <a:spcPts val="600"/>
              </a:spcAft>
              <a:buFont typeface="Wingdings" pitchFamily="2" charset="2"/>
              <a:buChar char="Ø"/>
              <a:defRPr/>
            </a:pPr>
            <a:r>
              <a:rPr lang="zh-CN" altLang="en-US" sz="1400" dirty="0" smtClean="0">
                <a:latin typeface="+mj-ea"/>
                <a:ea typeface="+mj-ea"/>
              </a:rPr>
              <a:t>本月宝骏</a:t>
            </a:r>
            <a:r>
              <a:rPr lang="en-US" altLang="zh-CN" sz="1400" dirty="0" smtClean="0">
                <a:latin typeface="+mj-ea"/>
                <a:ea typeface="+mj-ea"/>
              </a:rPr>
              <a:t>310</a:t>
            </a:r>
            <a:r>
              <a:rPr lang="zh-CN" altLang="en-US" sz="1400" dirty="0">
                <a:latin typeface="+mj-ea"/>
                <a:ea typeface="+mj-ea"/>
              </a:rPr>
              <a:t>与</a:t>
            </a:r>
            <a:r>
              <a:rPr lang="en-US" altLang="zh-CN" sz="1400" dirty="0" smtClean="0">
                <a:latin typeface="+mj-ea"/>
                <a:ea typeface="+mj-ea"/>
              </a:rPr>
              <a:t>POLO</a:t>
            </a:r>
            <a:r>
              <a:rPr lang="zh-CN" altLang="en-US" sz="1400" dirty="0" smtClean="0">
                <a:latin typeface="+mj-ea"/>
                <a:ea typeface="+mj-ea"/>
              </a:rPr>
              <a:t>增加了优惠力度，直接拉升了该级别整体的优惠指数</a:t>
            </a:r>
            <a:endParaRPr lang="en-US" altLang="zh-CN" sz="1400" dirty="0" smtClean="0">
              <a:latin typeface="+mj-ea"/>
              <a:ea typeface="+mj-ea"/>
            </a:endParaRPr>
          </a:p>
        </p:txBody>
      </p:sp>
      <p:sp>
        <p:nvSpPr>
          <p:cNvPr id="15" name="Oval 178"/>
          <p:cNvSpPr>
            <a:spLocks noChangeArrowheads="1"/>
          </p:cNvSpPr>
          <p:nvPr/>
        </p:nvSpPr>
        <p:spPr bwMode="auto">
          <a:xfrm>
            <a:off x="1725599" y="4380092"/>
            <a:ext cx="629481" cy="162045"/>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eaLnBrk="1" fontAlgn="auto" hangingPunct="1">
              <a:lnSpc>
                <a:spcPct val="100000"/>
              </a:lnSpc>
              <a:spcBef>
                <a:spcPts val="0"/>
              </a:spcBef>
              <a:spcAft>
                <a:spcPts val="0"/>
              </a:spcAft>
            </a:pPr>
            <a:r>
              <a:rPr lang="en-US" altLang="en-US" sz="900" kern="0" dirty="0" smtClean="0">
                <a:solidFill>
                  <a:srgbClr val="FF9933"/>
                </a:solidFill>
              </a:rPr>
              <a:t>￥</a:t>
            </a:r>
            <a:r>
              <a:rPr lang="en-US" altLang="en-US" sz="900" dirty="0" smtClean="0">
                <a:solidFill>
                  <a:srgbClr val="FF9933"/>
                </a:solidFill>
              </a:rPr>
              <a:t>6073</a:t>
            </a:r>
            <a:endParaRPr lang="zh-HK" altLang="en-US" sz="900" kern="0" dirty="0">
              <a:solidFill>
                <a:srgbClr val="FF9933"/>
              </a:solidFill>
            </a:endParaRPr>
          </a:p>
        </p:txBody>
      </p:sp>
      <p:sp>
        <p:nvSpPr>
          <p:cNvPr id="16" name="内容占位符 3"/>
          <p:cNvSpPr>
            <a:spLocks noGrp="1"/>
          </p:cNvSpPr>
          <p:nvPr>
            <p:ph sz="quarter" idx="13"/>
          </p:nvPr>
        </p:nvSpPr>
        <p:spPr>
          <a:xfrm>
            <a:off x="1187624" y="260648"/>
            <a:ext cx="7561584" cy="454567"/>
          </a:xfrm>
        </p:spPr>
        <p:txBody>
          <a:bodyPr/>
          <a:lstStyle/>
          <a:p>
            <a:r>
              <a:rPr lang="en-US" altLang="en-US" dirty="0" smtClean="0"/>
              <a:t>2017</a:t>
            </a:r>
            <a:r>
              <a:rPr lang="en-US" altLang="zh-CN" dirty="0" smtClean="0"/>
              <a:t> </a:t>
            </a:r>
            <a:r>
              <a:rPr lang="en-US" altLang="en-US" dirty="0" smtClean="0"/>
              <a:t>GAIN</a:t>
            </a:r>
            <a:r>
              <a:rPr lang="en-US" altLang="zh-CN" dirty="0" smtClean="0"/>
              <a:t>·A0</a:t>
            </a:r>
            <a:r>
              <a:rPr lang="zh-CN" altLang="en-US" dirty="0" smtClean="0"/>
              <a:t>级终端优惠</a:t>
            </a:r>
            <a:r>
              <a:rPr lang="en-US" altLang="en-US" dirty="0" err="1" smtClean="0"/>
              <a:t>指数</a:t>
            </a:r>
            <a:r>
              <a:rPr lang="en-US" altLang="en-US" dirty="0" smtClean="0"/>
              <a:t>—3</a:t>
            </a:r>
            <a:r>
              <a:rPr lang="zh-CN" altLang="en-US" dirty="0" smtClean="0"/>
              <a:t>月</a:t>
            </a:r>
            <a:endParaRPr lang="zh-CN" altLang="en-US" dirty="0"/>
          </a:p>
        </p:txBody>
      </p:sp>
      <p:sp>
        <p:nvSpPr>
          <p:cNvPr id="17" name="Oval 178"/>
          <p:cNvSpPr>
            <a:spLocks noChangeArrowheads="1"/>
          </p:cNvSpPr>
          <p:nvPr/>
        </p:nvSpPr>
        <p:spPr bwMode="auto">
          <a:xfrm>
            <a:off x="2355080" y="4787432"/>
            <a:ext cx="629481" cy="162045"/>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eaLnBrk="1" fontAlgn="auto" hangingPunct="1">
              <a:lnSpc>
                <a:spcPct val="100000"/>
              </a:lnSpc>
              <a:spcBef>
                <a:spcPts val="0"/>
              </a:spcBef>
              <a:spcAft>
                <a:spcPts val="0"/>
              </a:spcAft>
            </a:pPr>
            <a:r>
              <a:rPr lang="en-US" altLang="en-US" sz="900" kern="0" dirty="0" smtClean="0">
                <a:solidFill>
                  <a:srgbClr val="FF9933"/>
                </a:solidFill>
              </a:rPr>
              <a:t>￥</a:t>
            </a:r>
            <a:r>
              <a:rPr lang="en-US" altLang="zh-CN" sz="900" dirty="0" smtClean="0">
                <a:solidFill>
                  <a:srgbClr val="FF9933"/>
                </a:solidFill>
              </a:rPr>
              <a:t>8026</a:t>
            </a:r>
          </a:p>
        </p:txBody>
      </p:sp>
      <p:sp>
        <p:nvSpPr>
          <p:cNvPr id="18" name="AutoShape 66"/>
          <p:cNvSpPr>
            <a:spLocks noChangeArrowheads="1"/>
          </p:cNvSpPr>
          <p:nvPr>
            <p:custDataLst>
              <p:tags r:id="rId7"/>
            </p:custDataLst>
          </p:nvPr>
        </p:nvSpPr>
        <p:spPr bwMode="auto">
          <a:xfrm>
            <a:off x="8490396" y="3877593"/>
            <a:ext cx="250825" cy="900112"/>
          </a:xfrm>
          <a:prstGeom prst="upArrow">
            <a:avLst>
              <a:gd name="adj1" fmla="val 50000"/>
              <a:gd name="adj2" fmla="val 89715"/>
            </a:avLst>
          </a:prstGeom>
          <a:solidFill>
            <a:srgbClr val="BFBFBF"/>
          </a:solidFill>
          <a:ln>
            <a:no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ea typeface="华文细黑" pitchFamily="2" charset="-122"/>
            </a:endParaRPr>
          </a:p>
        </p:txBody>
      </p:sp>
      <p:sp>
        <p:nvSpPr>
          <p:cNvPr id="19" name="AutoShape 67"/>
          <p:cNvSpPr>
            <a:spLocks noChangeArrowheads="1"/>
          </p:cNvSpPr>
          <p:nvPr>
            <p:custDataLst>
              <p:tags r:id="rId8"/>
            </p:custDataLst>
          </p:nvPr>
        </p:nvSpPr>
        <p:spPr bwMode="auto">
          <a:xfrm rot="10800000">
            <a:off x="8490396" y="4995193"/>
            <a:ext cx="250825" cy="900112"/>
          </a:xfrm>
          <a:prstGeom prst="upArrow">
            <a:avLst>
              <a:gd name="adj1" fmla="val 50000"/>
              <a:gd name="adj2" fmla="val 89715"/>
            </a:avLst>
          </a:prstGeom>
          <a:solidFill>
            <a:srgbClr val="275C9D"/>
          </a:solidFill>
          <a:ln>
            <a:no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ea typeface="华文细黑" pitchFamily="2" charset="-122"/>
            </a:endParaRPr>
          </a:p>
        </p:txBody>
      </p:sp>
      <p:sp>
        <p:nvSpPr>
          <p:cNvPr id="21" name="Text Box 68"/>
          <p:cNvSpPr txBox="1">
            <a:spLocks noChangeArrowheads="1"/>
          </p:cNvSpPr>
          <p:nvPr>
            <p:custDataLst>
              <p:tags r:id="rId9"/>
            </p:custDataLst>
          </p:nvPr>
        </p:nvSpPr>
        <p:spPr bwMode="auto">
          <a:xfrm>
            <a:off x="8701533" y="3834730"/>
            <a:ext cx="334963" cy="947738"/>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latin typeface="+mn-lt"/>
                <a:ea typeface="华文细黑" pitchFamily="2" charset="-122"/>
              </a:rPr>
              <a:t>优惠减少</a:t>
            </a:r>
          </a:p>
        </p:txBody>
      </p:sp>
      <p:sp>
        <p:nvSpPr>
          <p:cNvPr id="22" name="Text Box 69"/>
          <p:cNvSpPr txBox="1">
            <a:spLocks noChangeArrowheads="1"/>
          </p:cNvSpPr>
          <p:nvPr>
            <p:custDataLst>
              <p:tags r:id="rId10"/>
            </p:custDataLst>
          </p:nvPr>
        </p:nvSpPr>
        <p:spPr bwMode="auto">
          <a:xfrm>
            <a:off x="8698358" y="4839618"/>
            <a:ext cx="334963" cy="1109662"/>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latin typeface="+mn-lt"/>
                <a:ea typeface="华文细黑" pitchFamily="2" charset="-122"/>
              </a:rPr>
              <a:t>优惠增加</a:t>
            </a:r>
          </a:p>
        </p:txBody>
      </p:sp>
      <p:grpSp>
        <p:nvGrpSpPr>
          <p:cNvPr id="23" name="组合 22"/>
          <p:cNvGrpSpPr>
            <a:grpSpLocks/>
          </p:cNvGrpSpPr>
          <p:nvPr>
            <p:custDataLst>
              <p:tags r:id="rId11"/>
            </p:custDataLst>
          </p:nvPr>
        </p:nvGrpSpPr>
        <p:grpSpPr bwMode="auto">
          <a:xfrm>
            <a:off x="2409704" y="3081851"/>
            <a:ext cx="4308475" cy="352425"/>
            <a:chOff x="2330450" y="2103438"/>
            <a:chExt cx="4308475" cy="352425"/>
          </a:xfrm>
          <a:solidFill>
            <a:srgbClr val="275C9D"/>
          </a:solidFill>
        </p:grpSpPr>
        <p:sp>
          <p:nvSpPr>
            <p:cNvPr id="24" name="AutoShape 12"/>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fontAlgn="auto">
                <a:spcBef>
                  <a:spcPts val="0"/>
                </a:spcBef>
                <a:spcAft>
                  <a:spcPts val="0"/>
                </a:spcAft>
                <a:defRPr/>
              </a:pPr>
              <a:endParaRPr lang="zh-CN" altLang="en-US" kern="0">
                <a:solidFill>
                  <a:srgbClr val="FFFFFF"/>
                </a:solidFill>
              </a:endParaRPr>
            </a:p>
          </p:txBody>
        </p:sp>
        <p:sp>
          <p:nvSpPr>
            <p:cNvPr id="25" name="Text Box 10"/>
            <p:cNvSpPr txBox="1">
              <a:spLocks noChangeArrowheads="1"/>
            </p:cNvSpPr>
            <p:nvPr/>
          </p:nvSpPr>
          <p:spPr bwMode="auto">
            <a:xfrm>
              <a:off x="2544763" y="2149145"/>
              <a:ext cx="3924300" cy="305340"/>
            </a:xfrm>
            <a:prstGeom prst="rect">
              <a:avLst/>
            </a:prstGeom>
            <a:noFill/>
            <a:ln w="12700" algn="ctr">
              <a:noFill/>
              <a:miter lim="800000"/>
              <a:headEnd/>
              <a:tailEnd/>
            </a:ln>
          </p:spPr>
          <p:txBody>
            <a:bodyPr>
              <a:spAutoFit/>
            </a:bodyPr>
            <a:lstStyle/>
            <a:p>
              <a:pPr fontAlgn="auto">
                <a:spcBef>
                  <a:spcPct val="50000"/>
                </a:spcBef>
                <a:spcAft>
                  <a:spcPts val="0"/>
                </a:spcAft>
                <a:defRPr/>
              </a:pPr>
              <a:r>
                <a:rPr lang="en-US" altLang="zh-CN" sz="1700" b="1" kern="0" dirty="0">
                  <a:solidFill>
                    <a:srgbClr val="FFFFFF"/>
                  </a:solidFill>
                  <a:ea typeface="华文细黑" pitchFamily="2" charset="-122"/>
                </a:rPr>
                <a:t>GAIN·</a:t>
              </a:r>
              <a:r>
                <a:rPr lang="zh-CN" altLang="en-US" sz="1700" b="1" kern="0" dirty="0">
                  <a:solidFill>
                    <a:srgbClr val="FFFFFF"/>
                  </a:solidFill>
                  <a:ea typeface="华文细黑" pitchFamily="2" charset="-122"/>
                </a:rPr>
                <a:t>月度终端优惠指数</a:t>
              </a:r>
              <a:r>
                <a:rPr lang="en-US" altLang="zh-CN" sz="1700" b="1" kern="0" dirty="0" smtClean="0">
                  <a:solidFill>
                    <a:srgbClr val="FFFFFF"/>
                  </a:solidFill>
                  <a:ea typeface="华文细黑" pitchFamily="2" charset="-122"/>
                </a:rPr>
                <a:t>-A0</a:t>
              </a:r>
              <a:r>
                <a:rPr lang="zh-CN" altLang="en-US" sz="1700" b="1" kern="0" dirty="0" smtClean="0">
                  <a:solidFill>
                    <a:srgbClr val="FFFFFF"/>
                  </a:solidFill>
                  <a:ea typeface="华文细黑" pitchFamily="2" charset="-122"/>
                </a:rPr>
                <a:t>级</a:t>
              </a:r>
              <a:endParaRPr lang="zh-HK" altLang="en-US" sz="1700" b="1" kern="0" dirty="0">
                <a:solidFill>
                  <a:srgbClr val="FFFFFF"/>
                </a:solidFill>
                <a:ea typeface="华文细黑" pitchFamily="2" charset="-122"/>
              </a:endParaRPr>
            </a:p>
          </p:txBody>
        </p:sp>
      </p:grpSp>
    </p:spTree>
    <p:extLst>
      <p:ext uri="{BB962C8B-B14F-4D97-AF65-F5344CB8AC3E}">
        <p14:creationId xmlns:p14="http://schemas.microsoft.com/office/powerpoint/2010/main" val="274225728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灯片编号占位符 1"/>
          <p:cNvSpPr>
            <a:spLocks noGrp="1"/>
          </p:cNvSpPr>
          <p:nvPr>
            <p:ph type="sldNum" sz="quarter" idx="12"/>
          </p:nvPr>
        </p:nvSpPr>
        <p:spPr bwMode="auto">
          <a:noFill/>
          <a:ln>
            <a:miter lim="800000"/>
            <a:headEnd/>
            <a:tailEnd/>
          </a:ln>
        </p:spPr>
        <p:txBody>
          <a:bodyPr vert="horz" wrap="square" lIns="91440" tIns="45720" rIns="91440" bIns="45720" numCol="1" anchorCtr="0" compatLnSpc="1">
            <a:prstTxWarp prst="textNoShape">
              <a:avLst/>
            </a:prstTxWarp>
          </a:bodyPr>
          <a:lstStyle/>
          <a:p>
            <a:fld id="{9F6EAB7A-5545-4659-9ECD-35323F1AAD0D}" type="slidenum">
              <a:rPr lang="zh-CN" altLang="en-US" smtClean="0"/>
              <a:pPr/>
              <a:t>2</a:t>
            </a:fld>
            <a:endParaRPr lang="zh-CN" altLang="en-US" smtClean="0"/>
          </a:p>
        </p:txBody>
      </p:sp>
      <p:sp>
        <p:nvSpPr>
          <p:cNvPr id="3" name="标题 2"/>
          <p:cNvSpPr>
            <a:spLocks noGrp="1"/>
          </p:cNvSpPr>
          <p:nvPr>
            <p:ph type="title" idx="4294967295"/>
          </p:nvPr>
        </p:nvSpPr>
        <p:spPr>
          <a:xfrm>
            <a:off x="1130932" y="296652"/>
            <a:ext cx="4737212" cy="432011"/>
          </a:xfrm>
          <a:prstGeom prst="rect">
            <a:avLst/>
          </a:prstGeom>
        </p:spPr>
        <p:txBody>
          <a:bodyPr/>
          <a:lstStyle/>
          <a:p>
            <a:pPr>
              <a:defRPr/>
            </a:pPr>
            <a:r>
              <a:rPr lang="zh-CN" altLang="en-US" dirty="0" smtClean="0"/>
              <a:t>目录</a:t>
            </a:r>
            <a:endParaRPr lang="zh-CN" altLang="en-US" dirty="0"/>
          </a:p>
        </p:txBody>
      </p:sp>
      <p:sp>
        <p:nvSpPr>
          <p:cNvPr id="8196" name="Rectangle 2"/>
          <p:cNvSpPr txBox="1">
            <a:spLocks noChangeArrowheads="1"/>
          </p:cNvSpPr>
          <p:nvPr/>
        </p:nvSpPr>
        <p:spPr bwMode="auto">
          <a:xfrm>
            <a:off x="439519" y="1295398"/>
            <a:ext cx="8135937" cy="2279651"/>
          </a:xfrm>
          <a:prstGeom prst="rect">
            <a:avLst/>
          </a:prstGeom>
          <a:noFill/>
          <a:ln w="9525">
            <a:noFill/>
            <a:miter lim="800000"/>
            <a:headEnd/>
            <a:tailEnd/>
          </a:ln>
        </p:spPr>
        <p:txBody>
          <a:bodyPr/>
          <a:lstStyle/>
          <a:p>
            <a:pPr marL="342900" indent="-342900" eaLnBrk="0" hangingPunct="0">
              <a:lnSpc>
                <a:spcPct val="80000"/>
              </a:lnSpc>
              <a:spcBef>
                <a:spcPct val="20000"/>
              </a:spcBef>
              <a:buFont typeface="Wingdings" pitchFamily="2" charset="2"/>
              <a:buChar char="v"/>
              <a:tabLst>
                <a:tab pos="6400800" algn="r"/>
              </a:tabLst>
            </a:pPr>
            <a:r>
              <a:rPr lang="zh-CN" altLang="en-US" b="1" dirty="0">
                <a:latin typeface="华文细黑" pitchFamily="2" charset="-122"/>
                <a:ea typeface="华文细黑" pitchFamily="2" charset="-122"/>
                <a:cs typeface="Arial" charset="0"/>
              </a:rPr>
              <a:t>第一部分：指数编制说明</a:t>
            </a:r>
            <a:endParaRPr lang="en-US" altLang="zh-CN" b="1" dirty="0">
              <a:ea typeface="华文细黑" pitchFamily="2" charset="-122"/>
              <a:cs typeface="Arial" charset="0"/>
            </a:endParaRPr>
          </a:p>
          <a:p>
            <a:pPr marL="342900" indent="-342900" eaLnBrk="0" hangingPunct="0">
              <a:lnSpc>
                <a:spcPct val="80000"/>
              </a:lnSpc>
              <a:spcBef>
                <a:spcPct val="20000"/>
              </a:spcBef>
              <a:buFont typeface="Arial" charset="0"/>
              <a:buNone/>
              <a:tabLst>
                <a:tab pos="6400800" algn="r"/>
              </a:tabLst>
            </a:pPr>
            <a:r>
              <a:rPr lang="en-US" altLang="zh-CN" dirty="0">
                <a:latin typeface="华文细黑" pitchFamily="2" charset="-122"/>
                <a:ea typeface="华文细黑" pitchFamily="2" charset="-122"/>
                <a:cs typeface="Arial" charset="0"/>
              </a:rPr>
              <a:t>	</a:t>
            </a:r>
          </a:p>
          <a:p>
            <a:pPr marL="342900" indent="-342900" eaLnBrk="0" hangingPunct="0">
              <a:lnSpc>
                <a:spcPct val="80000"/>
              </a:lnSpc>
              <a:spcBef>
                <a:spcPct val="20000"/>
              </a:spcBef>
              <a:buFont typeface="Wingdings" pitchFamily="2" charset="2"/>
              <a:buChar char="v"/>
              <a:tabLst>
                <a:tab pos="6400800" algn="r"/>
              </a:tabLst>
            </a:pPr>
            <a:r>
              <a:rPr lang="zh-CN" altLang="en-US" b="1" dirty="0">
                <a:latin typeface="华文细黑" pitchFamily="2" charset="-122"/>
                <a:ea typeface="华文细黑" pitchFamily="2" charset="-122"/>
                <a:cs typeface="Arial" charset="0"/>
              </a:rPr>
              <a:t>第二部分：整体市场情况</a:t>
            </a:r>
            <a:endParaRPr lang="en-US" altLang="zh-CN" b="1" dirty="0">
              <a:latin typeface="华文细黑" pitchFamily="2" charset="-122"/>
              <a:ea typeface="华文细黑" pitchFamily="2" charset="-122"/>
              <a:cs typeface="Arial" charset="0"/>
            </a:endParaRPr>
          </a:p>
          <a:p>
            <a:pPr marL="342900" indent="-342900" eaLnBrk="0" hangingPunct="0">
              <a:lnSpc>
                <a:spcPct val="80000"/>
              </a:lnSpc>
              <a:spcBef>
                <a:spcPct val="20000"/>
              </a:spcBef>
              <a:buFont typeface="Wingdings" pitchFamily="2" charset="2"/>
              <a:buChar char="v"/>
              <a:tabLst>
                <a:tab pos="6400800" algn="r"/>
              </a:tabLst>
            </a:pPr>
            <a:endParaRPr lang="en-US" altLang="zh-CN" b="1" dirty="0">
              <a:latin typeface="华文细黑" pitchFamily="2" charset="-122"/>
              <a:ea typeface="华文细黑" pitchFamily="2" charset="-122"/>
              <a:cs typeface="Arial" charset="0"/>
            </a:endParaRPr>
          </a:p>
          <a:p>
            <a:pPr marL="342900" indent="-342900" eaLnBrk="0" hangingPunct="0">
              <a:lnSpc>
                <a:spcPct val="80000"/>
              </a:lnSpc>
              <a:spcBef>
                <a:spcPct val="20000"/>
              </a:spcBef>
              <a:buFont typeface="Wingdings" pitchFamily="2" charset="2"/>
              <a:buChar char="v"/>
              <a:tabLst>
                <a:tab pos="6400800" algn="r"/>
              </a:tabLst>
            </a:pPr>
            <a:r>
              <a:rPr lang="zh-CN" altLang="en-US" b="1" dirty="0">
                <a:latin typeface="华文细黑" pitchFamily="2" charset="-122"/>
                <a:ea typeface="华文细黑" pitchFamily="2" charset="-122"/>
                <a:cs typeface="Arial" charset="0"/>
              </a:rPr>
              <a:t>第三部分：级别市场情况</a:t>
            </a:r>
            <a:endParaRPr lang="en-US" altLang="zh-CN" dirty="0">
              <a:latin typeface="华文细黑" pitchFamily="2" charset="-122"/>
              <a:ea typeface="华文细黑" pitchFamily="2" charset="-122"/>
              <a:cs typeface="Arial" charset="0"/>
            </a:endParaRPr>
          </a:p>
        </p:txBody>
      </p:sp>
    </p:spTree>
    <p:extLst>
      <p:ext uri="{BB962C8B-B14F-4D97-AF65-F5344CB8AC3E}">
        <p14:creationId xmlns:p14="http://schemas.microsoft.com/office/powerpoint/2010/main" val="3835686178"/>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3" name="灯片编号占位符 1"/>
          <p:cNvSpPr>
            <a:spLocks noGrp="1"/>
          </p:cNvSpPr>
          <p:nvPr>
            <p:ph type="sldNum" sz="quarter" idx="12"/>
          </p:nvPr>
        </p:nvSpPr>
        <p:spPr bwMode="auto">
          <a:noFill/>
          <a:ln>
            <a:miter lim="800000"/>
            <a:headEnd/>
            <a:tailEnd/>
          </a:ln>
        </p:spPr>
        <p:txBody>
          <a:bodyPr vert="horz" wrap="square" lIns="91440" tIns="45720" rIns="91440" bIns="45720" numCol="1" anchor="t" anchorCtr="0" compatLnSpc="1">
            <a:prstTxWarp prst="textNoShape">
              <a:avLst/>
            </a:prstTxWarp>
          </a:bodyPr>
          <a:lstStyle/>
          <a:p>
            <a:fld id="{CF194F30-A986-446C-B5B7-E09AEAD5AB10}" type="slidenum">
              <a:rPr lang="zh-CN" altLang="en-US" smtClean="0">
                <a:solidFill>
                  <a:srgbClr val="5F5F5F">
                    <a:tint val="75000"/>
                  </a:srgbClr>
                </a:solidFill>
              </a:rPr>
              <a:pPr/>
              <a:t>20</a:t>
            </a:fld>
            <a:endParaRPr lang="zh-CN" altLang="en-US" smtClean="0">
              <a:solidFill>
                <a:srgbClr val="5F5F5F">
                  <a:tint val="75000"/>
                </a:srgbClr>
              </a:solidFill>
            </a:endParaRPr>
          </a:p>
        </p:txBody>
      </p:sp>
      <p:sp>
        <p:nvSpPr>
          <p:cNvPr id="3" name="标题 2"/>
          <p:cNvSpPr>
            <a:spLocks noGrp="1"/>
          </p:cNvSpPr>
          <p:nvPr>
            <p:ph type="title" idx="4294967295"/>
          </p:nvPr>
        </p:nvSpPr>
        <p:spPr>
          <a:xfrm>
            <a:off x="1187624" y="296652"/>
            <a:ext cx="5472608" cy="432011"/>
          </a:xfrm>
          <a:prstGeom prst="rect">
            <a:avLst/>
          </a:prstGeom>
          <a:noFill/>
        </p:spPr>
        <p:txBody>
          <a:bodyPr/>
          <a:lstStyle/>
          <a:p>
            <a:pPr>
              <a:defRPr/>
            </a:pPr>
            <a:r>
              <a:rPr lang="en-US" altLang="zh-CN" b="1" dirty="0">
                <a:solidFill>
                  <a:srgbClr val="075A77"/>
                </a:solidFill>
                <a:latin typeface="+mn-ea"/>
                <a:ea typeface="+mn-ea"/>
              </a:rPr>
              <a:t>A0</a:t>
            </a:r>
            <a:r>
              <a:rPr lang="zh-CN" altLang="en-US" b="1" dirty="0">
                <a:solidFill>
                  <a:srgbClr val="075A77"/>
                </a:solidFill>
                <a:latin typeface="+mn-ea"/>
                <a:ea typeface="+mn-ea"/>
              </a:rPr>
              <a:t>级别重点车型经销商利润：</a:t>
            </a:r>
            <a:r>
              <a:rPr lang="en-US" altLang="zh-CN" b="1" dirty="0">
                <a:solidFill>
                  <a:srgbClr val="075A77"/>
                </a:solidFill>
                <a:latin typeface="+mn-ea"/>
                <a:ea typeface="+mn-ea"/>
              </a:rPr>
              <a:t>POLO</a:t>
            </a:r>
            <a:r>
              <a:rPr lang="zh-CN" altLang="en-US" b="1" dirty="0">
                <a:solidFill>
                  <a:srgbClr val="075A77"/>
                </a:solidFill>
                <a:latin typeface="+mn-ea"/>
                <a:ea typeface="+mn-ea"/>
              </a:rPr>
              <a:t>、赛</a:t>
            </a:r>
            <a:r>
              <a:rPr lang="zh-CN" altLang="en-US" b="1" dirty="0" smtClean="0">
                <a:solidFill>
                  <a:srgbClr val="075A77"/>
                </a:solidFill>
                <a:latin typeface="+mn-ea"/>
                <a:ea typeface="+mn-ea"/>
              </a:rPr>
              <a:t>欧</a:t>
            </a:r>
            <a:endParaRPr lang="zh-CN" altLang="en-US" b="1" dirty="0">
              <a:solidFill>
                <a:srgbClr val="075A77"/>
              </a:solidFill>
              <a:latin typeface="+mn-ea"/>
              <a:ea typeface="+mn-ea"/>
            </a:endParaRPr>
          </a:p>
        </p:txBody>
      </p:sp>
      <p:sp>
        <p:nvSpPr>
          <p:cNvPr id="20" name="矩形 19"/>
          <p:cNvSpPr/>
          <p:nvPr/>
        </p:nvSpPr>
        <p:spPr>
          <a:xfrm>
            <a:off x="428626" y="857250"/>
            <a:ext cx="8286750" cy="2643188"/>
          </a:xfrm>
          <a:prstGeom prst="rect">
            <a:avLst/>
          </a:prstGeom>
          <a:no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zh-CN" altLang="en-US">
              <a:solidFill>
                <a:prstClr val="white"/>
              </a:solidFill>
            </a:endParaRPr>
          </a:p>
        </p:txBody>
      </p:sp>
      <p:sp>
        <p:nvSpPr>
          <p:cNvPr id="23" name="矩形 22"/>
          <p:cNvSpPr/>
          <p:nvPr/>
        </p:nvSpPr>
        <p:spPr>
          <a:xfrm>
            <a:off x="428626" y="3643314"/>
            <a:ext cx="8286750" cy="2643187"/>
          </a:xfrm>
          <a:prstGeom prst="rect">
            <a:avLst/>
          </a:prstGeom>
          <a:no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zh-CN" altLang="en-US">
              <a:solidFill>
                <a:prstClr val="white"/>
              </a:solidFill>
            </a:endParaRPr>
          </a:p>
        </p:txBody>
      </p:sp>
      <p:graphicFrame>
        <p:nvGraphicFramePr>
          <p:cNvPr id="17" name="图表 32"/>
          <p:cNvGraphicFramePr>
            <a:graphicFrameLocks/>
          </p:cNvGraphicFramePr>
          <p:nvPr>
            <p:extLst>
              <p:ext uri="{D42A27DB-BD31-4B8C-83A1-F6EECF244321}">
                <p14:modId xmlns:p14="http://schemas.microsoft.com/office/powerpoint/2010/main" val="3090109111"/>
              </p:ext>
            </p:extLst>
          </p:nvPr>
        </p:nvGraphicFramePr>
        <p:xfrm>
          <a:off x="3635375" y="3714752"/>
          <a:ext cx="5040313" cy="2416175"/>
        </p:xfrm>
        <a:graphic>
          <a:graphicData uri="http://schemas.openxmlformats.org/drawingml/2006/chart">
            <c:chart xmlns:c="http://schemas.openxmlformats.org/drawingml/2006/chart" xmlns:r="http://schemas.openxmlformats.org/officeDocument/2006/relationships" r:id="rId2"/>
          </a:graphicData>
        </a:graphic>
      </p:graphicFrame>
      <p:sp>
        <p:nvSpPr>
          <p:cNvPr id="36" name="TextBox 35"/>
          <p:cNvSpPr txBox="1"/>
          <p:nvPr/>
        </p:nvSpPr>
        <p:spPr>
          <a:xfrm>
            <a:off x="332656" y="908720"/>
            <a:ext cx="1143000" cy="307777"/>
          </a:xfrm>
          <a:prstGeom prst="rect">
            <a:avLst/>
          </a:prstGeom>
          <a:noFill/>
        </p:spPr>
        <p:txBody>
          <a:bodyPr>
            <a:spAutoFit/>
          </a:bodyPr>
          <a:lstStyle/>
          <a:p>
            <a:pPr>
              <a:defRPr/>
            </a:pPr>
            <a:r>
              <a:rPr lang="en-US" altLang="zh-CN" sz="1400" b="1" dirty="0">
                <a:solidFill>
                  <a:prstClr val="black"/>
                </a:solidFill>
                <a:latin typeface="Calibri"/>
                <a:ea typeface="华文细黑" pitchFamily="2" charset="-122"/>
              </a:rPr>
              <a:t>POLO</a:t>
            </a:r>
          </a:p>
        </p:txBody>
      </p:sp>
      <p:sp>
        <p:nvSpPr>
          <p:cNvPr id="38" name="TextBox 37"/>
          <p:cNvSpPr txBox="1"/>
          <p:nvPr/>
        </p:nvSpPr>
        <p:spPr>
          <a:xfrm>
            <a:off x="323528" y="3714752"/>
            <a:ext cx="1143000" cy="267702"/>
          </a:xfrm>
          <a:prstGeom prst="rect">
            <a:avLst/>
          </a:prstGeom>
          <a:noFill/>
        </p:spPr>
        <p:txBody>
          <a:bodyPr>
            <a:spAutoFit/>
          </a:bodyPr>
          <a:lstStyle/>
          <a:p>
            <a:pPr>
              <a:defRPr/>
            </a:pPr>
            <a:r>
              <a:rPr lang="zh-CN" altLang="en-US" sz="1400" b="1" dirty="0">
                <a:solidFill>
                  <a:prstClr val="black"/>
                </a:solidFill>
                <a:latin typeface="Calibri"/>
                <a:ea typeface="华文细黑" pitchFamily="2" charset="-122"/>
              </a:rPr>
              <a:t>赛</a:t>
            </a:r>
            <a:r>
              <a:rPr lang="zh-CN" altLang="en-US" sz="1400" b="1" dirty="0" smtClean="0">
                <a:solidFill>
                  <a:prstClr val="black"/>
                </a:solidFill>
                <a:latin typeface="Calibri"/>
                <a:ea typeface="华文细黑" pitchFamily="2" charset="-122"/>
              </a:rPr>
              <a:t>欧</a:t>
            </a:r>
            <a:endParaRPr lang="en-US" altLang="zh-CN" sz="1400" b="1" dirty="0">
              <a:solidFill>
                <a:prstClr val="black"/>
              </a:solidFill>
              <a:latin typeface="Calibri"/>
              <a:ea typeface="华文细黑" pitchFamily="2" charset="-122"/>
            </a:endParaRPr>
          </a:p>
        </p:txBody>
      </p:sp>
      <p:sp>
        <p:nvSpPr>
          <p:cNvPr id="14" name="TextBox 13"/>
          <p:cNvSpPr txBox="1"/>
          <p:nvPr/>
        </p:nvSpPr>
        <p:spPr>
          <a:xfrm>
            <a:off x="0" y="6286506"/>
            <a:ext cx="4071938" cy="246221"/>
          </a:xfrm>
          <a:prstGeom prst="rect">
            <a:avLst/>
          </a:prstGeom>
          <a:noFill/>
        </p:spPr>
        <p:txBody>
          <a:bodyPr>
            <a:spAutoFit/>
          </a:bodyPr>
          <a:lstStyle/>
          <a:p>
            <a:pPr>
              <a:defRPr/>
            </a:pPr>
            <a:r>
              <a:rPr lang="zh-CN" altLang="en-US" sz="1000" dirty="0">
                <a:solidFill>
                  <a:prstClr val="black"/>
                </a:solidFill>
                <a:latin typeface="Calibri"/>
                <a:ea typeface="华文细黑" pitchFamily="2" charset="-122"/>
              </a:rPr>
              <a:t>注：级别重点车型指的是该款车</a:t>
            </a:r>
            <a:r>
              <a:rPr lang="en-US" altLang="zh-CN" sz="1000" dirty="0">
                <a:solidFill>
                  <a:prstClr val="black"/>
                </a:solidFill>
                <a:latin typeface="Calibri"/>
                <a:ea typeface="华文细黑" pitchFamily="2" charset="-122"/>
              </a:rPr>
              <a:t>2011</a:t>
            </a:r>
            <a:r>
              <a:rPr lang="zh-CN" altLang="en-US" sz="1000" dirty="0">
                <a:solidFill>
                  <a:prstClr val="black"/>
                </a:solidFill>
                <a:latin typeface="Calibri"/>
                <a:ea typeface="华文细黑" pitchFamily="2" charset="-122"/>
              </a:rPr>
              <a:t>年年度销量列级别</a:t>
            </a:r>
            <a:r>
              <a:rPr lang="en-US" altLang="zh-CN" sz="1000" dirty="0">
                <a:solidFill>
                  <a:prstClr val="black"/>
                </a:solidFill>
                <a:latin typeface="Calibri"/>
                <a:ea typeface="华文细黑" pitchFamily="2" charset="-122"/>
              </a:rPr>
              <a:t>TOP4</a:t>
            </a:r>
            <a:endParaRPr lang="zh-CN" altLang="en-US" sz="1000" dirty="0">
              <a:solidFill>
                <a:prstClr val="black"/>
              </a:solidFill>
              <a:latin typeface="Calibri"/>
              <a:ea typeface="华文细黑" pitchFamily="2" charset="-122"/>
            </a:endParaRPr>
          </a:p>
        </p:txBody>
      </p:sp>
      <p:pic>
        <p:nvPicPr>
          <p:cNvPr id="1026" name="Picture 2" descr="\\user\mydoc\zhouty\桌面\18323544169874_1632275_7.jp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1259632" y="1096248"/>
            <a:ext cx="1368896" cy="820584"/>
          </a:xfrm>
          <a:prstGeom prst="rect">
            <a:avLst/>
          </a:prstGeom>
          <a:noFill/>
        </p:spPr>
      </p:pic>
      <p:pic>
        <p:nvPicPr>
          <p:cNvPr id="1028" name="Picture 4" descr="\\user\mydoc\zhouty\桌面\0138216825_2.jp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flipH="1">
            <a:off x="1258888" y="3900104"/>
            <a:ext cx="1296888" cy="753032"/>
          </a:xfrm>
          <a:prstGeom prst="rect">
            <a:avLst/>
          </a:prstGeom>
          <a:noFill/>
        </p:spPr>
      </p:pic>
      <p:sp>
        <p:nvSpPr>
          <p:cNvPr id="19" name="矩形 18"/>
          <p:cNvSpPr/>
          <p:nvPr/>
        </p:nvSpPr>
        <p:spPr>
          <a:xfrm>
            <a:off x="500064" y="1988840"/>
            <a:ext cx="3071812" cy="1126462"/>
          </a:xfrm>
          <a:prstGeom prst="rect">
            <a:avLst/>
          </a:prstGeom>
          <a:noFill/>
          <a:ln>
            <a:noFill/>
          </a:ln>
        </p:spPr>
        <p:txBody>
          <a:bodyPr>
            <a:spAutoFit/>
          </a:bodyPr>
          <a:lstStyle/>
          <a:p>
            <a:pPr marL="179388" indent="-179388" algn="l">
              <a:buFont typeface="Wingdings" pitchFamily="2" charset="2"/>
              <a:buChar char="n"/>
              <a:defRPr/>
            </a:pPr>
            <a:r>
              <a:rPr lang="en-US" altLang="zh-CN" sz="1400" dirty="0">
                <a:solidFill>
                  <a:srgbClr val="5F5F5F"/>
                </a:solidFill>
                <a:ea typeface="华文细黑" pitchFamily="2" charset="-122"/>
              </a:rPr>
              <a:t>3</a:t>
            </a:r>
            <a:r>
              <a:rPr lang="zh-CN" altLang="en-US" sz="1400" dirty="0" smtClean="0">
                <a:solidFill>
                  <a:srgbClr val="5F5F5F"/>
                </a:solidFill>
                <a:ea typeface="华文细黑" pitchFamily="2" charset="-122"/>
              </a:rPr>
              <a:t>月成交均价：</a:t>
            </a:r>
            <a:r>
              <a:rPr lang="en-US" altLang="zh-CN" sz="1400" dirty="0" smtClean="0">
                <a:solidFill>
                  <a:srgbClr val="5F5F5F"/>
                </a:solidFill>
                <a:ea typeface="华文细黑" pitchFamily="2" charset="-122"/>
              </a:rPr>
              <a:t>91,213</a:t>
            </a:r>
          </a:p>
          <a:p>
            <a:pPr marL="179388" indent="-179388" algn="l">
              <a:buFont typeface="Wingdings" pitchFamily="2" charset="2"/>
              <a:buChar char="n"/>
              <a:defRPr/>
            </a:pPr>
            <a:r>
              <a:rPr lang="en-US" altLang="zh-CN" sz="1400" dirty="0">
                <a:solidFill>
                  <a:srgbClr val="5F5F5F"/>
                </a:solidFill>
                <a:ea typeface="华文细黑" pitchFamily="2" charset="-122"/>
              </a:rPr>
              <a:t>3</a:t>
            </a:r>
            <a:r>
              <a:rPr lang="zh-CN" altLang="en-US" sz="1400" dirty="0" smtClean="0">
                <a:solidFill>
                  <a:srgbClr val="5F5F5F"/>
                </a:solidFill>
                <a:ea typeface="华文细黑" pitchFamily="2" charset="-122"/>
              </a:rPr>
              <a:t>月经销商利润率：</a:t>
            </a:r>
            <a:r>
              <a:rPr lang="en-US" altLang="zh-CN" sz="1400" dirty="0" smtClean="0">
                <a:solidFill>
                  <a:srgbClr val="5F5F5F"/>
                </a:solidFill>
                <a:ea typeface="华文细黑" pitchFamily="2" charset="-122"/>
              </a:rPr>
              <a:t>1.4%</a:t>
            </a:r>
            <a:r>
              <a:rPr lang="zh-CN" altLang="en-US" sz="1400" dirty="0" smtClean="0">
                <a:solidFill>
                  <a:srgbClr val="5F5F5F"/>
                </a:solidFill>
                <a:ea typeface="华文细黑" pitchFamily="2" charset="-122"/>
              </a:rPr>
              <a:t>  </a:t>
            </a:r>
            <a:endParaRPr lang="en-US" altLang="zh-CN" sz="1400" dirty="0" smtClean="0">
              <a:solidFill>
                <a:srgbClr val="5F5F5F"/>
              </a:solidFill>
              <a:ea typeface="华文细黑" pitchFamily="2" charset="-122"/>
            </a:endParaRPr>
          </a:p>
          <a:p>
            <a:pPr marL="179388" indent="-179388" algn="l">
              <a:buFont typeface="Wingdings" pitchFamily="2" charset="2"/>
              <a:buChar char="n"/>
              <a:defRPr/>
            </a:pPr>
            <a:r>
              <a:rPr lang="en-US" altLang="zh-CN" sz="1400" dirty="0">
                <a:solidFill>
                  <a:srgbClr val="5F5F5F"/>
                </a:solidFill>
                <a:ea typeface="华文细黑" pitchFamily="2" charset="-122"/>
              </a:rPr>
              <a:t>3</a:t>
            </a:r>
            <a:r>
              <a:rPr lang="zh-CN" altLang="en-US" sz="1400" dirty="0" smtClean="0">
                <a:solidFill>
                  <a:srgbClr val="5F5F5F"/>
                </a:solidFill>
                <a:ea typeface="华文细黑" pitchFamily="2" charset="-122"/>
              </a:rPr>
              <a:t>月主要城市促销活动：</a:t>
            </a:r>
          </a:p>
          <a:p>
            <a:pPr marL="179388" indent="-179388" algn="l">
              <a:defRPr/>
            </a:pPr>
            <a:r>
              <a:rPr lang="en-US" altLang="zh-CN" sz="1400" dirty="0" smtClean="0">
                <a:solidFill>
                  <a:srgbClr val="5F5F5F"/>
                </a:solidFill>
                <a:ea typeface="华文细黑" pitchFamily="2" charset="-122"/>
              </a:rPr>
              <a:t>    </a:t>
            </a:r>
            <a:r>
              <a:rPr lang="zh-CN" altLang="en-US" sz="1400" dirty="0">
                <a:solidFill>
                  <a:srgbClr val="5F5F5F"/>
                </a:solidFill>
                <a:ea typeface="华文细黑" pitchFamily="2" charset="-122"/>
              </a:rPr>
              <a:t>广州</a:t>
            </a:r>
            <a:r>
              <a:rPr lang="zh-CN" altLang="en-US" sz="1400" dirty="0" smtClean="0">
                <a:solidFill>
                  <a:srgbClr val="5F5F5F"/>
                </a:solidFill>
                <a:ea typeface="华文细黑" pitchFamily="2" charset="-122"/>
              </a:rPr>
              <a:t>：</a:t>
            </a:r>
            <a:r>
              <a:rPr lang="zh-CN" altLang="en-US" sz="1400" dirty="0">
                <a:solidFill>
                  <a:srgbClr val="5F5F5F"/>
                </a:solidFill>
                <a:ea typeface="华文细黑" pitchFamily="2" charset="-122"/>
              </a:rPr>
              <a:t>置换补贴</a:t>
            </a:r>
            <a:r>
              <a:rPr lang="en-US" altLang="zh-CN" sz="1400" dirty="0">
                <a:solidFill>
                  <a:srgbClr val="5F5F5F"/>
                </a:solidFill>
                <a:ea typeface="华文细黑" pitchFamily="2" charset="-122"/>
              </a:rPr>
              <a:t>2000</a:t>
            </a:r>
            <a:r>
              <a:rPr lang="zh-CN" altLang="en-US" sz="1400" dirty="0">
                <a:solidFill>
                  <a:srgbClr val="5F5F5F"/>
                </a:solidFill>
                <a:ea typeface="华文细黑" pitchFamily="2" charset="-122"/>
              </a:rPr>
              <a:t>元</a:t>
            </a:r>
            <a:endParaRPr lang="en-US" altLang="zh-CN" sz="1400" dirty="0">
              <a:solidFill>
                <a:srgbClr val="5F5F5F"/>
              </a:solidFill>
              <a:ea typeface="华文细黑" pitchFamily="2" charset="-122"/>
            </a:endParaRPr>
          </a:p>
          <a:p>
            <a:pPr marL="179388" indent="-179388" algn="l">
              <a:defRPr/>
            </a:pPr>
            <a:r>
              <a:rPr lang="en-US" altLang="zh-CN" sz="1400" dirty="0">
                <a:solidFill>
                  <a:srgbClr val="5F5F5F"/>
                </a:solidFill>
                <a:ea typeface="华文细黑" pitchFamily="2" charset="-122"/>
              </a:rPr>
              <a:t>    </a:t>
            </a:r>
            <a:r>
              <a:rPr lang="zh-CN" altLang="en-US" sz="1400" dirty="0">
                <a:solidFill>
                  <a:srgbClr val="5F5F5F"/>
                </a:solidFill>
                <a:ea typeface="华文细黑" pitchFamily="2" charset="-122"/>
              </a:rPr>
              <a:t>南京</a:t>
            </a:r>
            <a:r>
              <a:rPr lang="zh-CN" altLang="en-US" sz="1400" dirty="0" smtClean="0">
                <a:solidFill>
                  <a:srgbClr val="5F5F5F"/>
                </a:solidFill>
                <a:ea typeface="华文细黑" pitchFamily="2" charset="-122"/>
              </a:rPr>
              <a:t>：赠送</a:t>
            </a:r>
            <a:r>
              <a:rPr lang="en-US" altLang="zh-CN" sz="1400" dirty="0">
                <a:solidFill>
                  <a:srgbClr val="5F5F5F"/>
                </a:solidFill>
                <a:ea typeface="华文细黑" pitchFamily="2" charset="-122"/>
              </a:rPr>
              <a:t>2</a:t>
            </a:r>
            <a:r>
              <a:rPr lang="en-US" altLang="zh-CN" sz="1400" dirty="0" smtClean="0">
                <a:solidFill>
                  <a:srgbClr val="5F5F5F"/>
                </a:solidFill>
                <a:ea typeface="华文细黑" pitchFamily="2" charset="-122"/>
              </a:rPr>
              <a:t>000</a:t>
            </a:r>
            <a:r>
              <a:rPr lang="zh-CN" altLang="en-US" sz="1400" dirty="0">
                <a:solidFill>
                  <a:srgbClr val="5F5F5F"/>
                </a:solidFill>
                <a:ea typeface="华文细黑" pitchFamily="2" charset="-122"/>
              </a:rPr>
              <a:t>元礼</a:t>
            </a:r>
            <a:r>
              <a:rPr lang="zh-CN" altLang="en-US" sz="1400" dirty="0" smtClean="0">
                <a:solidFill>
                  <a:srgbClr val="5F5F5F"/>
                </a:solidFill>
                <a:ea typeface="华文细黑" pitchFamily="2" charset="-122"/>
              </a:rPr>
              <a:t>包</a:t>
            </a:r>
            <a:r>
              <a:rPr lang="en-US" altLang="zh-CN" sz="1400" dirty="0" smtClean="0">
                <a:solidFill>
                  <a:prstClr val="black"/>
                </a:solidFill>
                <a:ea typeface="华文细黑" pitchFamily="2" charset="-122"/>
              </a:rPr>
              <a:t>	</a:t>
            </a:r>
            <a:endParaRPr lang="zh-CN" altLang="en-US" sz="1400" dirty="0">
              <a:solidFill>
                <a:prstClr val="black"/>
              </a:solidFill>
              <a:ea typeface="华文细黑" pitchFamily="2" charset="-122"/>
            </a:endParaRPr>
          </a:p>
        </p:txBody>
      </p:sp>
      <p:sp>
        <p:nvSpPr>
          <p:cNvPr id="21" name="矩形 20"/>
          <p:cNvSpPr/>
          <p:nvPr/>
        </p:nvSpPr>
        <p:spPr>
          <a:xfrm>
            <a:off x="500065" y="4869160"/>
            <a:ext cx="3063875" cy="1384995"/>
          </a:xfrm>
          <a:prstGeom prst="rect">
            <a:avLst/>
          </a:prstGeom>
          <a:noFill/>
          <a:ln>
            <a:noFill/>
          </a:ln>
        </p:spPr>
        <p:txBody>
          <a:bodyPr>
            <a:spAutoFit/>
          </a:bodyPr>
          <a:lstStyle/>
          <a:p>
            <a:pPr marL="179388" indent="-179388" algn="l">
              <a:buFont typeface="Wingdings" pitchFamily="2" charset="2"/>
              <a:buChar char="n"/>
              <a:defRPr/>
            </a:pPr>
            <a:r>
              <a:rPr lang="en-US" altLang="zh-CN" sz="1400" dirty="0">
                <a:solidFill>
                  <a:srgbClr val="5F5F5F"/>
                </a:solidFill>
                <a:ea typeface="华文细黑" pitchFamily="2" charset="-122"/>
              </a:rPr>
              <a:t>3</a:t>
            </a:r>
            <a:r>
              <a:rPr lang="zh-CN" altLang="en-US" sz="1400" dirty="0" smtClean="0">
                <a:solidFill>
                  <a:srgbClr val="5F5F5F"/>
                </a:solidFill>
                <a:ea typeface="华文细黑" pitchFamily="2" charset="-122"/>
              </a:rPr>
              <a:t>月成交均价：</a:t>
            </a:r>
            <a:r>
              <a:rPr lang="en-US" altLang="zh-CN" sz="1400" dirty="0" smtClean="0">
                <a:solidFill>
                  <a:srgbClr val="5F5F5F"/>
                </a:solidFill>
                <a:ea typeface="华文细黑" pitchFamily="2" charset="-122"/>
              </a:rPr>
              <a:t>58,020</a:t>
            </a:r>
          </a:p>
          <a:p>
            <a:pPr marL="179388" indent="-179388" algn="l">
              <a:buFont typeface="Wingdings" pitchFamily="2" charset="2"/>
              <a:buChar char="n"/>
              <a:defRPr/>
            </a:pPr>
            <a:r>
              <a:rPr lang="en-US" altLang="zh-CN" sz="1400" dirty="0">
                <a:solidFill>
                  <a:srgbClr val="5F5F5F"/>
                </a:solidFill>
                <a:ea typeface="华文细黑" pitchFamily="2" charset="-122"/>
              </a:rPr>
              <a:t>3</a:t>
            </a:r>
            <a:r>
              <a:rPr lang="zh-CN" altLang="en-US" sz="1400" dirty="0" smtClean="0">
                <a:solidFill>
                  <a:srgbClr val="5F5F5F"/>
                </a:solidFill>
                <a:ea typeface="华文细黑" pitchFamily="2" charset="-122"/>
              </a:rPr>
              <a:t>月经销商利润率：</a:t>
            </a:r>
            <a:r>
              <a:rPr lang="en-US" altLang="zh-CN" sz="1400" dirty="0" smtClean="0">
                <a:solidFill>
                  <a:srgbClr val="5F5F5F"/>
                </a:solidFill>
                <a:ea typeface="华文细黑" pitchFamily="2" charset="-122"/>
              </a:rPr>
              <a:t>4.1%</a:t>
            </a:r>
            <a:r>
              <a:rPr lang="zh-CN" altLang="en-US" sz="1400" dirty="0" smtClean="0">
                <a:solidFill>
                  <a:srgbClr val="5F5F5F"/>
                </a:solidFill>
                <a:ea typeface="华文细黑" pitchFamily="2" charset="-122"/>
              </a:rPr>
              <a:t> </a:t>
            </a:r>
            <a:endParaRPr lang="en-US" altLang="zh-CN" sz="1400" dirty="0" smtClean="0">
              <a:solidFill>
                <a:srgbClr val="5F5F5F"/>
              </a:solidFill>
              <a:ea typeface="华文细黑" pitchFamily="2" charset="-122"/>
            </a:endParaRPr>
          </a:p>
          <a:p>
            <a:pPr marL="179388" indent="-179388" algn="l">
              <a:buFont typeface="Wingdings" pitchFamily="2" charset="2"/>
              <a:buChar char="n"/>
              <a:defRPr/>
            </a:pPr>
            <a:r>
              <a:rPr lang="en-US" altLang="zh-CN" sz="1400" dirty="0">
                <a:solidFill>
                  <a:srgbClr val="5F5F5F"/>
                </a:solidFill>
                <a:ea typeface="华文细黑" pitchFamily="2" charset="-122"/>
              </a:rPr>
              <a:t>3</a:t>
            </a:r>
            <a:r>
              <a:rPr lang="zh-CN" altLang="en-US" sz="1400" dirty="0" smtClean="0">
                <a:solidFill>
                  <a:srgbClr val="5F5F5F"/>
                </a:solidFill>
                <a:ea typeface="华文细黑" pitchFamily="2" charset="-122"/>
              </a:rPr>
              <a:t>月主要城市促销活动：</a:t>
            </a:r>
          </a:p>
          <a:p>
            <a:pPr marL="179388" indent="-179388" algn="l">
              <a:defRPr/>
            </a:pPr>
            <a:r>
              <a:rPr lang="zh-CN" altLang="en-US" sz="1400" dirty="0" smtClean="0">
                <a:solidFill>
                  <a:srgbClr val="5F5F5F"/>
                </a:solidFill>
                <a:ea typeface="华文细黑" pitchFamily="2" charset="-122"/>
              </a:rPr>
              <a:t>    合肥：赠送</a:t>
            </a:r>
            <a:r>
              <a:rPr lang="en-US" altLang="zh-CN" sz="1400" dirty="0">
                <a:solidFill>
                  <a:srgbClr val="5F5F5F"/>
                </a:solidFill>
                <a:ea typeface="华文细黑" pitchFamily="2" charset="-122"/>
              </a:rPr>
              <a:t>3</a:t>
            </a:r>
            <a:r>
              <a:rPr lang="en-US" altLang="zh-CN" sz="1400" dirty="0" smtClean="0">
                <a:solidFill>
                  <a:srgbClr val="5F5F5F"/>
                </a:solidFill>
                <a:ea typeface="华文细黑" pitchFamily="2" charset="-122"/>
              </a:rPr>
              <a:t>000</a:t>
            </a:r>
            <a:r>
              <a:rPr lang="zh-CN" altLang="en-US" sz="1400" dirty="0" smtClean="0">
                <a:solidFill>
                  <a:srgbClr val="5F5F5F"/>
                </a:solidFill>
                <a:ea typeface="华文细黑" pitchFamily="2" charset="-122"/>
              </a:rPr>
              <a:t>元礼包</a:t>
            </a:r>
            <a:endParaRPr lang="en-US" altLang="zh-CN" sz="1400" dirty="0" smtClean="0">
              <a:solidFill>
                <a:srgbClr val="5F5F5F"/>
              </a:solidFill>
              <a:ea typeface="华文细黑" pitchFamily="2" charset="-122"/>
            </a:endParaRPr>
          </a:p>
          <a:p>
            <a:pPr marL="179388" indent="-179388" algn="l">
              <a:defRPr/>
            </a:pPr>
            <a:r>
              <a:rPr lang="zh-CN" altLang="en-US" sz="1400" dirty="0" smtClean="0">
                <a:solidFill>
                  <a:srgbClr val="5F5F5F"/>
                </a:solidFill>
                <a:ea typeface="华文细黑" pitchFamily="2" charset="-122"/>
              </a:rPr>
              <a:t>    广州：赠送</a:t>
            </a:r>
            <a:r>
              <a:rPr lang="en-US" altLang="zh-CN" sz="1400" dirty="0">
                <a:solidFill>
                  <a:srgbClr val="5F5F5F"/>
                </a:solidFill>
                <a:ea typeface="华文细黑" pitchFamily="2" charset="-122"/>
              </a:rPr>
              <a:t>5</a:t>
            </a:r>
            <a:r>
              <a:rPr lang="en-US" altLang="zh-CN" sz="1400" dirty="0" smtClean="0">
                <a:solidFill>
                  <a:srgbClr val="5F5F5F"/>
                </a:solidFill>
                <a:ea typeface="华文细黑" pitchFamily="2" charset="-122"/>
              </a:rPr>
              <a:t>000</a:t>
            </a:r>
            <a:r>
              <a:rPr lang="zh-CN" altLang="en-US" sz="1400" dirty="0" smtClean="0">
                <a:solidFill>
                  <a:srgbClr val="5F5F5F"/>
                </a:solidFill>
                <a:ea typeface="华文细黑" pitchFamily="2" charset="-122"/>
              </a:rPr>
              <a:t>元礼包</a:t>
            </a:r>
            <a:endParaRPr lang="en-US" altLang="zh-CN" sz="1400" dirty="0">
              <a:solidFill>
                <a:srgbClr val="5F5F5F"/>
              </a:solidFill>
              <a:ea typeface="华文细黑" pitchFamily="2" charset="-122"/>
            </a:endParaRPr>
          </a:p>
          <a:p>
            <a:pPr marL="179388" indent="-179388">
              <a:defRPr/>
            </a:pPr>
            <a:endParaRPr lang="zh-CN" altLang="en-US" sz="1400" dirty="0">
              <a:solidFill>
                <a:prstClr val="black"/>
              </a:solidFill>
              <a:ea typeface="华文细黑" pitchFamily="2" charset="-122"/>
            </a:endParaRPr>
          </a:p>
        </p:txBody>
      </p:sp>
      <p:graphicFrame>
        <p:nvGraphicFramePr>
          <p:cNvPr id="24" name="图表 34"/>
          <p:cNvGraphicFramePr>
            <a:graphicFrameLocks/>
          </p:cNvGraphicFramePr>
          <p:nvPr>
            <p:extLst>
              <p:ext uri="{D42A27DB-BD31-4B8C-83A1-F6EECF244321}">
                <p14:modId xmlns:p14="http://schemas.microsoft.com/office/powerpoint/2010/main" val="1084428652"/>
              </p:ext>
            </p:extLst>
          </p:nvPr>
        </p:nvGraphicFramePr>
        <p:xfrm>
          <a:off x="3635374" y="928690"/>
          <a:ext cx="5056029" cy="2416175"/>
        </p:xfrm>
        <a:graphic>
          <a:graphicData uri="http://schemas.openxmlformats.org/drawingml/2006/chart">
            <c:chart xmlns:c="http://schemas.openxmlformats.org/drawingml/2006/chart" xmlns:r="http://schemas.openxmlformats.org/officeDocument/2006/relationships" r:id="rId5"/>
          </a:graphicData>
        </a:graphic>
      </p:graphicFrame>
    </p:spTree>
    <p:extLst>
      <p:ext uri="{BB962C8B-B14F-4D97-AF65-F5344CB8AC3E}">
        <p14:creationId xmlns:p14="http://schemas.microsoft.com/office/powerpoint/2010/main" val="1741703908"/>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图片 16" descr="锋范.jpg"/>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bwMode="auto">
          <a:xfrm>
            <a:off x="1187624" y="3864223"/>
            <a:ext cx="1329439" cy="788913"/>
          </a:xfrm>
          <a:prstGeom prst="rect">
            <a:avLst/>
          </a:prstGeom>
          <a:noFill/>
          <a:ln w="9525">
            <a:noFill/>
            <a:miter lim="800000"/>
            <a:headEnd/>
            <a:tailEnd/>
          </a:ln>
        </p:spPr>
      </p:pic>
      <p:sp>
        <p:nvSpPr>
          <p:cNvPr id="11268" name="灯片编号占位符 1"/>
          <p:cNvSpPr>
            <a:spLocks noGrp="1"/>
          </p:cNvSpPr>
          <p:nvPr>
            <p:ph type="sldNum" sz="quarter" idx="12"/>
          </p:nvPr>
        </p:nvSpPr>
        <p:spPr bwMode="auto">
          <a:noFill/>
          <a:ln>
            <a:miter lim="800000"/>
            <a:headEnd/>
            <a:tailEnd/>
          </a:ln>
        </p:spPr>
        <p:txBody>
          <a:bodyPr vert="horz" wrap="square" lIns="91440" tIns="45720" rIns="91440" bIns="45720" numCol="1" anchor="t" anchorCtr="0" compatLnSpc="1">
            <a:prstTxWarp prst="textNoShape">
              <a:avLst/>
            </a:prstTxWarp>
          </a:bodyPr>
          <a:lstStyle/>
          <a:p>
            <a:fld id="{89069267-0594-4058-9775-C15586F3129C}" type="slidenum">
              <a:rPr lang="zh-CN" altLang="en-US" smtClean="0">
                <a:solidFill>
                  <a:srgbClr val="5F5F5F">
                    <a:tint val="75000"/>
                  </a:srgbClr>
                </a:solidFill>
              </a:rPr>
              <a:pPr/>
              <a:t>21</a:t>
            </a:fld>
            <a:endParaRPr lang="zh-CN" altLang="en-US" smtClean="0">
              <a:solidFill>
                <a:srgbClr val="5F5F5F">
                  <a:tint val="75000"/>
                </a:srgbClr>
              </a:solidFill>
            </a:endParaRPr>
          </a:p>
        </p:txBody>
      </p:sp>
      <p:sp>
        <p:nvSpPr>
          <p:cNvPr id="3" name="标题 2"/>
          <p:cNvSpPr>
            <a:spLocks noGrp="1"/>
          </p:cNvSpPr>
          <p:nvPr>
            <p:ph type="title" idx="4294967295"/>
          </p:nvPr>
        </p:nvSpPr>
        <p:spPr>
          <a:xfrm>
            <a:off x="1187624" y="296652"/>
            <a:ext cx="5184576" cy="432011"/>
          </a:xfrm>
          <a:prstGeom prst="rect">
            <a:avLst/>
          </a:prstGeom>
          <a:noFill/>
        </p:spPr>
        <p:txBody>
          <a:bodyPr/>
          <a:lstStyle/>
          <a:p>
            <a:pPr>
              <a:defRPr/>
            </a:pPr>
            <a:r>
              <a:rPr lang="en-US" altLang="zh-CN" b="1" dirty="0">
                <a:solidFill>
                  <a:srgbClr val="075A77"/>
                </a:solidFill>
                <a:latin typeface="+mn-ea"/>
                <a:ea typeface="+mn-ea"/>
              </a:rPr>
              <a:t>A0</a:t>
            </a:r>
            <a:r>
              <a:rPr lang="zh-CN" altLang="en-US" b="1" dirty="0">
                <a:solidFill>
                  <a:srgbClr val="075A77"/>
                </a:solidFill>
                <a:latin typeface="+mn-ea"/>
                <a:ea typeface="+mn-ea"/>
              </a:rPr>
              <a:t>级别重点车型经销商利润：瑞纳、锋范</a:t>
            </a:r>
          </a:p>
        </p:txBody>
      </p:sp>
      <p:sp>
        <p:nvSpPr>
          <p:cNvPr id="20" name="矩形 19"/>
          <p:cNvSpPr/>
          <p:nvPr/>
        </p:nvSpPr>
        <p:spPr>
          <a:xfrm>
            <a:off x="428626" y="857250"/>
            <a:ext cx="8286750" cy="2643188"/>
          </a:xfrm>
          <a:prstGeom prst="rect">
            <a:avLst/>
          </a:prstGeom>
          <a:no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zh-CN" altLang="en-US">
              <a:solidFill>
                <a:prstClr val="white"/>
              </a:solidFill>
            </a:endParaRPr>
          </a:p>
        </p:txBody>
      </p:sp>
      <p:sp>
        <p:nvSpPr>
          <p:cNvPr id="23" name="矩形 22"/>
          <p:cNvSpPr/>
          <p:nvPr/>
        </p:nvSpPr>
        <p:spPr>
          <a:xfrm>
            <a:off x="428626" y="3643314"/>
            <a:ext cx="8286750" cy="2643187"/>
          </a:xfrm>
          <a:prstGeom prst="rect">
            <a:avLst/>
          </a:prstGeom>
          <a:no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zh-CN" altLang="en-US">
              <a:solidFill>
                <a:prstClr val="white"/>
              </a:solidFill>
            </a:endParaRPr>
          </a:p>
        </p:txBody>
      </p:sp>
      <p:graphicFrame>
        <p:nvGraphicFramePr>
          <p:cNvPr id="15" name="图表 11"/>
          <p:cNvGraphicFramePr>
            <a:graphicFrameLocks/>
          </p:cNvGraphicFramePr>
          <p:nvPr>
            <p:extLst>
              <p:ext uri="{D42A27DB-BD31-4B8C-83A1-F6EECF244321}">
                <p14:modId xmlns:p14="http://schemas.microsoft.com/office/powerpoint/2010/main" val="3217085900"/>
              </p:ext>
            </p:extLst>
          </p:nvPr>
        </p:nvGraphicFramePr>
        <p:xfrm>
          <a:off x="3635375" y="929469"/>
          <a:ext cx="5040313" cy="2416175"/>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17" name="图表 12"/>
          <p:cNvGraphicFramePr>
            <a:graphicFrameLocks/>
          </p:cNvGraphicFramePr>
          <p:nvPr>
            <p:extLst>
              <p:ext uri="{D42A27DB-BD31-4B8C-83A1-F6EECF244321}">
                <p14:modId xmlns:p14="http://schemas.microsoft.com/office/powerpoint/2010/main" val="1714750703"/>
              </p:ext>
            </p:extLst>
          </p:nvPr>
        </p:nvGraphicFramePr>
        <p:xfrm>
          <a:off x="3635374" y="3715657"/>
          <a:ext cx="4959177" cy="2416175"/>
        </p:xfrm>
        <a:graphic>
          <a:graphicData uri="http://schemas.openxmlformats.org/drawingml/2006/chart">
            <c:chart xmlns:c="http://schemas.openxmlformats.org/drawingml/2006/chart" xmlns:r="http://schemas.openxmlformats.org/officeDocument/2006/relationships" r:id="rId4"/>
          </a:graphicData>
        </a:graphic>
      </p:graphicFrame>
      <p:sp>
        <p:nvSpPr>
          <p:cNvPr id="14" name="TextBox 13"/>
          <p:cNvSpPr txBox="1"/>
          <p:nvPr/>
        </p:nvSpPr>
        <p:spPr>
          <a:xfrm>
            <a:off x="323528" y="928690"/>
            <a:ext cx="1143000" cy="307777"/>
          </a:xfrm>
          <a:prstGeom prst="rect">
            <a:avLst/>
          </a:prstGeom>
          <a:noFill/>
        </p:spPr>
        <p:txBody>
          <a:bodyPr>
            <a:spAutoFit/>
          </a:bodyPr>
          <a:lstStyle/>
          <a:p>
            <a:pPr>
              <a:defRPr/>
            </a:pPr>
            <a:r>
              <a:rPr lang="zh-CN" altLang="en-US" sz="1400" b="1" dirty="0">
                <a:solidFill>
                  <a:prstClr val="black"/>
                </a:solidFill>
                <a:latin typeface="Calibri"/>
                <a:ea typeface="华文细黑" pitchFamily="2" charset="-122"/>
              </a:rPr>
              <a:t>瑞纳</a:t>
            </a:r>
            <a:endParaRPr lang="en-US" altLang="zh-CN" sz="1400" b="1" dirty="0">
              <a:solidFill>
                <a:prstClr val="black"/>
              </a:solidFill>
              <a:latin typeface="Calibri"/>
              <a:ea typeface="华文细黑" pitchFamily="2" charset="-122"/>
            </a:endParaRPr>
          </a:p>
        </p:txBody>
      </p:sp>
      <p:sp>
        <p:nvSpPr>
          <p:cNvPr id="16" name="TextBox 15"/>
          <p:cNvSpPr txBox="1"/>
          <p:nvPr/>
        </p:nvSpPr>
        <p:spPr>
          <a:xfrm>
            <a:off x="323528" y="3714752"/>
            <a:ext cx="1143000" cy="307777"/>
          </a:xfrm>
          <a:prstGeom prst="rect">
            <a:avLst/>
          </a:prstGeom>
          <a:noFill/>
        </p:spPr>
        <p:txBody>
          <a:bodyPr>
            <a:spAutoFit/>
          </a:bodyPr>
          <a:lstStyle/>
          <a:p>
            <a:pPr>
              <a:defRPr/>
            </a:pPr>
            <a:r>
              <a:rPr lang="zh-CN" altLang="en-US" sz="1400" b="1" dirty="0">
                <a:solidFill>
                  <a:prstClr val="black"/>
                </a:solidFill>
                <a:latin typeface="Calibri"/>
                <a:ea typeface="华文细黑" pitchFamily="2" charset="-122"/>
              </a:rPr>
              <a:t>锋范</a:t>
            </a:r>
            <a:endParaRPr lang="en-US" altLang="zh-CN" sz="1400" b="1" dirty="0">
              <a:solidFill>
                <a:prstClr val="black"/>
              </a:solidFill>
              <a:latin typeface="Calibri"/>
              <a:ea typeface="华文细黑" pitchFamily="2" charset="-122"/>
            </a:endParaRPr>
          </a:p>
        </p:txBody>
      </p:sp>
      <p:sp>
        <p:nvSpPr>
          <p:cNvPr id="18" name="TextBox 17"/>
          <p:cNvSpPr txBox="1"/>
          <p:nvPr/>
        </p:nvSpPr>
        <p:spPr>
          <a:xfrm>
            <a:off x="0" y="6286506"/>
            <a:ext cx="4071938" cy="246221"/>
          </a:xfrm>
          <a:prstGeom prst="rect">
            <a:avLst/>
          </a:prstGeom>
          <a:noFill/>
        </p:spPr>
        <p:txBody>
          <a:bodyPr>
            <a:spAutoFit/>
          </a:bodyPr>
          <a:lstStyle/>
          <a:p>
            <a:pPr>
              <a:defRPr/>
            </a:pPr>
            <a:r>
              <a:rPr lang="zh-CN" altLang="en-US" sz="1000" dirty="0">
                <a:solidFill>
                  <a:prstClr val="black"/>
                </a:solidFill>
                <a:latin typeface="Calibri"/>
                <a:ea typeface="华文细黑" pitchFamily="2" charset="-122"/>
              </a:rPr>
              <a:t>注：级别重点车型指的是该款车</a:t>
            </a:r>
            <a:r>
              <a:rPr lang="en-US" altLang="zh-CN" sz="1000" dirty="0">
                <a:solidFill>
                  <a:prstClr val="black"/>
                </a:solidFill>
                <a:latin typeface="Calibri"/>
                <a:ea typeface="华文细黑" pitchFamily="2" charset="-122"/>
              </a:rPr>
              <a:t>2011</a:t>
            </a:r>
            <a:r>
              <a:rPr lang="zh-CN" altLang="en-US" sz="1000" dirty="0">
                <a:solidFill>
                  <a:prstClr val="black"/>
                </a:solidFill>
                <a:latin typeface="Calibri"/>
                <a:ea typeface="华文细黑" pitchFamily="2" charset="-122"/>
              </a:rPr>
              <a:t>年年度销量列级别</a:t>
            </a:r>
            <a:r>
              <a:rPr lang="en-US" altLang="zh-CN" sz="1000" dirty="0">
                <a:solidFill>
                  <a:prstClr val="black"/>
                </a:solidFill>
                <a:latin typeface="Calibri"/>
                <a:ea typeface="华文细黑" pitchFamily="2" charset="-122"/>
              </a:rPr>
              <a:t>TOP4</a:t>
            </a:r>
            <a:endParaRPr lang="zh-CN" altLang="en-US" sz="1000" dirty="0">
              <a:solidFill>
                <a:prstClr val="black"/>
              </a:solidFill>
              <a:latin typeface="Calibri"/>
              <a:ea typeface="华文细黑" pitchFamily="2" charset="-122"/>
            </a:endParaRPr>
          </a:p>
        </p:txBody>
      </p:sp>
      <p:pic>
        <p:nvPicPr>
          <p:cNvPr id="5122" name="Picture 2" descr="\\user\mydoc\zhouty\桌面\11470996295369_1632617_7.jpg"/>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1187624" y="1127944"/>
            <a:ext cx="1454242" cy="716880"/>
          </a:xfrm>
          <a:prstGeom prst="rect">
            <a:avLst/>
          </a:prstGeom>
          <a:noFill/>
        </p:spPr>
      </p:pic>
      <p:sp>
        <p:nvSpPr>
          <p:cNvPr id="21" name="矩形 20"/>
          <p:cNvSpPr/>
          <p:nvPr/>
        </p:nvSpPr>
        <p:spPr>
          <a:xfrm>
            <a:off x="500064" y="1988840"/>
            <a:ext cx="3071812" cy="1126462"/>
          </a:xfrm>
          <a:prstGeom prst="rect">
            <a:avLst/>
          </a:prstGeom>
          <a:noFill/>
          <a:ln>
            <a:noFill/>
          </a:ln>
        </p:spPr>
        <p:txBody>
          <a:bodyPr>
            <a:spAutoFit/>
          </a:bodyPr>
          <a:lstStyle/>
          <a:p>
            <a:pPr marL="179388" indent="-179388" algn="l">
              <a:buFont typeface="Wingdings" pitchFamily="2" charset="2"/>
              <a:buChar char="n"/>
              <a:defRPr/>
            </a:pPr>
            <a:r>
              <a:rPr lang="en-US" altLang="zh-CN" sz="1400" dirty="0">
                <a:solidFill>
                  <a:srgbClr val="5F5F5F"/>
                </a:solidFill>
                <a:ea typeface="华文细黑" pitchFamily="2" charset="-122"/>
              </a:rPr>
              <a:t>3</a:t>
            </a:r>
            <a:r>
              <a:rPr lang="zh-CN" altLang="en-US" sz="1400" dirty="0" smtClean="0">
                <a:solidFill>
                  <a:srgbClr val="5F5F5F"/>
                </a:solidFill>
                <a:ea typeface="华文细黑" pitchFamily="2" charset="-122"/>
              </a:rPr>
              <a:t>月成交均价：</a:t>
            </a:r>
            <a:r>
              <a:rPr lang="en-US" altLang="zh-CN" sz="1400" dirty="0" smtClean="0">
                <a:solidFill>
                  <a:srgbClr val="5F5F5F"/>
                </a:solidFill>
                <a:ea typeface="华文细黑" pitchFamily="2" charset="-122"/>
              </a:rPr>
              <a:t>72,007</a:t>
            </a:r>
          </a:p>
          <a:p>
            <a:pPr marL="179388" indent="-179388" algn="l">
              <a:buFont typeface="Wingdings" pitchFamily="2" charset="2"/>
              <a:buChar char="n"/>
              <a:defRPr/>
            </a:pPr>
            <a:r>
              <a:rPr lang="en-US" altLang="zh-CN" sz="1400" dirty="0">
                <a:solidFill>
                  <a:srgbClr val="5F5F5F"/>
                </a:solidFill>
                <a:ea typeface="华文细黑" pitchFamily="2" charset="-122"/>
              </a:rPr>
              <a:t>3</a:t>
            </a:r>
            <a:r>
              <a:rPr lang="zh-CN" altLang="en-US" sz="1400" dirty="0" smtClean="0">
                <a:solidFill>
                  <a:srgbClr val="5F5F5F"/>
                </a:solidFill>
                <a:ea typeface="华文细黑" pitchFamily="2" charset="-122"/>
              </a:rPr>
              <a:t>月经销商利润率：</a:t>
            </a:r>
            <a:r>
              <a:rPr lang="en-US" altLang="zh-CN" sz="1400" dirty="0" smtClean="0">
                <a:solidFill>
                  <a:srgbClr val="5F5F5F"/>
                </a:solidFill>
                <a:ea typeface="华文细黑" pitchFamily="2" charset="-122"/>
              </a:rPr>
              <a:t>-0.1%</a:t>
            </a:r>
            <a:r>
              <a:rPr lang="zh-CN" altLang="en-US" sz="1400" dirty="0" smtClean="0">
                <a:solidFill>
                  <a:srgbClr val="5F5F5F"/>
                </a:solidFill>
                <a:ea typeface="华文细黑" pitchFamily="2" charset="-122"/>
              </a:rPr>
              <a:t> </a:t>
            </a:r>
            <a:endParaRPr lang="en-US" altLang="zh-CN" sz="1400" dirty="0" smtClean="0">
              <a:solidFill>
                <a:srgbClr val="5F5F5F"/>
              </a:solidFill>
              <a:ea typeface="华文细黑" pitchFamily="2" charset="-122"/>
            </a:endParaRPr>
          </a:p>
          <a:p>
            <a:pPr marL="179388" indent="-179388" algn="l">
              <a:buFont typeface="Wingdings" pitchFamily="2" charset="2"/>
              <a:buChar char="n"/>
              <a:defRPr/>
            </a:pPr>
            <a:r>
              <a:rPr lang="en-US" altLang="zh-CN" sz="1400" dirty="0">
                <a:solidFill>
                  <a:srgbClr val="5F5F5F"/>
                </a:solidFill>
                <a:ea typeface="华文细黑" pitchFamily="2" charset="-122"/>
              </a:rPr>
              <a:t>3</a:t>
            </a:r>
            <a:r>
              <a:rPr lang="zh-CN" altLang="en-US" sz="1400" dirty="0" smtClean="0">
                <a:solidFill>
                  <a:srgbClr val="5F5F5F"/>
                </a:solidFill>
                <a:ea typeface="华文细黑" pitchFamily="2" charset="-122"/>
              </a:rPr>
              <a:t>月主要城市促销活动：</a:t>
            </a:r>
            <a:endParaRPr lang="en-US" altLang="zh-CN" sz="1400" dirty="0" smtClean="0">
              <a:solidFill>
                <a:srgbClr val="5F5F5F"/>
              </a:solidFill>
              <a:ea typeface="华文细黑" pitchFamily="2" charset="-122"/>
            </a:endParaRPr>
          </a:p>
          <a:p>
            <a:pPr marL="179388" indent="-179388" algn="l">
              <a:defRPr/>
            </a:pPr>
            <a:r>
              <a:rPr lang="zh-CN" altLang="en-US" sz="1400" dirty="0" smtClean="0">
                <a:solidFill>
                  <a:srgbClr val="5F5F5F"/>
                </a:solidFill>
                <a:ea typeface="华文细黑" pitchFamily="2" charset="-122"/>
              </a:rPr>
              <a:t>    </a:t>
            </a:r>
            <a:r>
              <a:rPr lang="zh-CN" altLang="en-US" sz="1400" dirty="0">
                <a:solidFill>
                  <a:srgbClr val="5F5F5F"/>
                </a:solidFill>
                <a:ea typeface="华文细黑" pitchFamily="2" charset="-122"/>
              </a:rPr>
              <a:t>上海</a:t>
            </a:r>
            <a:r>
              <a:rPr lang="zh-CN" altLang="en-US" sz="1400" dirty="0" smtClean="0">
                <a:solidFill>
                  <a:srgbClr val="5F5F5F"/>
                </a:solidFill>
                <a:ea typeface="华文细黑" pitchFamily="2" charset="-122"/>
              </a:rPr>
              <a:t>：赠送</a:t>
            </a:r>
            <a:r>
              <a:rPr lang="en-US" altLang="zh-CN" sz="1400" dirty="0" smtClean="0">
                <a:solidFill>
                  <a:srgbClr val="5F5F5F"/>
                </a:solidFill>
                <a:ea typeface="华文细黑" pitchFamily="2" charset="-122"/>
              </a:rPr>
              <a:t>5000</a:t>
            </a:r>
            <a:r>
              <a:rPr lang="zh-CN" altLang="en-US" sz="1400" dirty="0" smtClean="0">
                <a:solidFill>
                  <a:srgbClr val="5F5F5F"/>
                </a:solidFill>
                <a:ea typeface="华文细黑" pitchFamily="2" charset="-122"/>
              </a:rPr>
              <a:t>元礼</a:t>
            </a:r>
            <a:r>
              <a:rPr lang="zh-CN" altLang="en-US" sz="1400" dirty="0">
                <a:solidFill>
                  <a:srgbClr val="5F5F5F"/>
                </a:solidFill>
                <a:ea typeface="华文细黑" pitchFamily="2" charset="-122"/>
              </a:rPr>
              <a:t>包</a:t>
            </a:r>
            <a:endParaRPr lang="en-US" altLang="zh-CN" sz="1400" dirty="0">
              <a:solidFill>
                <a:srgbClr val="5F5F5F"/>
              </a:solidFill>
              <a:ea typeface="华文细黑" pitchFamily="2" charset="-122"/>
            </a:endParaRPr>
          </a:p>
          <a:p>
            <a:pPr marL="179388" indent="-179388" algn="l">
              <a:defRPr/>
            </a:pPr>
            <a:r>
              <a:rPr lang="zh-CN" altLang="en-US" sz="1400" dirty="0">
                <a:solidFill>
                  <a:srgbClr val="5F5F5F"/>
                </a:solidFill>
                <a:ea typeface="华文细黑" pitchFamily="2" charset="-122"/>
              </a:rPr>
              <a:t>   </a:t>
            </a:r>
            <a:r>
              <a:rPr lang="zh-CN" altLang="en-US" sz="1400" dirty="0" smtClean="0">
                <a:solidFill>
                  <a:srgbClr val="5F5F5F"/>
                </a:solidFill>
                <a:ea typeface="华文细黑" pitchFamily="2" charset="-122"/>
              </a:rPr>
              <a:t> 广州：赠送</a:t>
            </a:r>
            <a:r>
              <a:rPr lang="en-US" altLang="zh-CN" sz="1400" dirty="0" smtClean="0"/>
              <a:t>3800</a:t>
            </a:r>
            <a:r>
              <a:rPr lang="zh-CN" altLang="en-US" sz="1400" dirty="0" smtClean="0">
                <a:solidFill>
                  <a:srgbClr val="5F5F5F"/>
                </a:solidFill>
                <a:ea typeface="华文细黑" pitchFamily="2" charset="-122"/>
              </a:rPr>
              <a:t>元</a:t>
            </a:r>
            <a:r>
              <a:rPr lang="zh-CN" altLang="en-US" sz="1400" dirty="0">
                <a:solidFill>
                  <a:srgbClr val="5F5F5F"/>
                </a:solidFill>
                <a:ea typeface="华文细黑" pitchFamily="2" charset="-122"/>
              </a:rPr>
              <a:t>礼包</a:t>
            </a:r>
            <a:endParaRPr lang="en-US" altLang="zh-CN" sz="1400" dirty="0">
              <a:solidFill>
                <a:srgbClr val="5F5F5F"/>
              </a:solidFill>
              <a:ea typeface="华文细黑" pitchFamily="2" charset="-122"/>
            </a:endParaRPr>
          </a:p>
        </p:txBody>
      </p:sp>
      <p:sp>
        <p:nvSpPr>
          <p:cNvPr id="22" name="矩形 21"/>
          <p:cNvSpPr/>
          <p:nvPr/>
        </p:nvSpPr>
        <p:spPr>
          <a:xfrm>
            <a:off x="500067" y="4869160"/>
            <a:ext cx="3063822" cy="1126462"/>
          </a:xfrm>
          <a:prstGeom prst="rect">
            <a:avLst/>
          </a:prstGeom>
          <a:noFill/>
          <a:ln>
            <a:noFill/>
          </a:ln>
        </p:spPr>
        <p:txBody>
          <a:bodyPr wrap="square">
            <a:spAutoFit/>
          </a:bodyPr>
          <a:lstStyle/>
          <a:p>
            <a:pPr marL="179388" indent="-179388" algn="l">
              <a:buFont typeface="Wingdings" pitchFamily="2" charset="2"/>
              <a:buChar char="n"/>
              <a:defRPr/>
            </a:pPr>
            <a:r>
              <a:rPr lang="en-US" altLang="zh-CN" sz="1400" dirty="0">
                <a:solidFill>
                  <a:srgbClr val="5F5F5F"/>
                </a:solidFill>
                <a:ea typeface="华文细黑" pitchFamily="2" charset="-122"/>
              </a:rPr>
              <a:t>3</a:t>
            </a:r>
            <a:r>
              <a:rPr lang="zh-CN" altLang="en-US" sz="1400" dirty="0" smtClean="0">
                <a:solidFill>
                  <a:srgbClr val="5F5F5F"/>
                </a:solidFill>
                <a:ea typeface="华文细黑" pitchFamily="2" charset="-122"/>
              </a:rPr>
              <a:t>月成交均价：</a:t>
            </a:r>
            <a:r>
              <a:rPr lang="en-US" altLang="zh-CN" sz="1400" dirty="0" smtClean="0">
                <a:solidFill>
                  <a:srgbClr val="5F5F5F"/>
                </a:solidFill>
                <a:ea typeface="华文细黑" pitchFamily="2" charset="-122"/>
              </a:rPr>
              <a:t>90,309</a:t>
            </a:r>
          </a:p>
          <a:p>
            <a:pPr marL="179388" indent="-179388" algn="l">
              <a:buFont typeface="Wingdings" pitchFamily="2" charset="2"/>
              <a:buChar char="n"/>
              <a:defRPr/>
            </a:pPr>
            <a:r>
              <a:rPr lang="en-US" altLang="zh-CN" sz="1400" dirty="0">
                <a:solidFill>
                  <a:srgbClr val="5F5F5F"/>
                </a:solidFill>
                <a:ea typeface="华文细黑" pitchFamily="2" charset="-122"/>
              </a:rPr>
              <a:t>3</a:t>
            </a:r>
            <a:r>
              <a:rPr lang="zh-CN" altLang="en-US" sz="1400" dirty="0" smtClean="0">
                <a:solidFill>
                  <a:srgbClr val="5F5F5F"/>
                </a:solidFill>
                <a:ea typeface="华文细黑" pitchFamily="2" charset="-122"/>
              </a:rPr>
              <a:t>月经销商利润率：</a:t>
            </a:r>
            <a:r>
              <a:rPr lang="en-US" altLang="zh-CN" sz="1400" dirty="0" smtClean="0">
                <a:solidFill>
                  <a:srgbClr val="5F5F5F"/>
                </a:solidFill>
                <a:ea typeface="华文细黑" pitchFamily="2" charset="-122"/>
              </a:rPr>
              <a:t>0.9%</a:t>
            </a:r>
          </a:p>
          <a:p>
            <a:pPr marL="179388" indent="-179388" algn="l">
              <a:buFont typeface="Wingdings" pitchFamily="2" charset="2"/>
              <a:buChar char="n"/>
              <a:defRPr/>
            </a:pPr>
            <a:r>
              <a:rPr lang="en-US" altLang="zh-CN" sz="1400" dirty="0">
                <a:solidFill>
                  <a:srgbClr val="5F5F5F"/>
                </a:solidFill>
                <a:ea typeface="华文细黑" pitchFamily="2" charset="-122"/>
              </a:rPr>
              <a:t>3</a:t>
            </a:r>
            <a:r>
              <a:rPr lang="zh-CN" altLang="en-US" sz="1400" dirty="0" smtClean="0">
                <a:solidFill>
                  <a:srgbClr val="5F5F5F"/>
                </a:solidFill>
                <a:ea typeface="华文细黑" pitchFamily="2" charset="-122"/>
              </a:rPr>
              <a:t>月主要城市促销活动：</a:t>
            </a:r>
            <a:endParaRPr lang="en-US" altLang="zh-CN" sz="1400" dirty="0" smtClean="0">
              <a:solidFill>
                <a:srgbClr val="5F5F5F"/>
              </a:solidFill>
              <a:ea typeface="华文细黑" pitchFamily="2" charset="-122"/>
            </a:endParaRPr>
          </a:p>
          <a:p>
            <a:pPr marL="179388" indent="-179388" algn="l">
              <a:defRPr/>
            </a:pPr>
            <a:r>
              <a:rPr lang="en-US" altLang="zh-CN" sz="1400" dirty="0" smtClean="0">
                <a:solidFill>
                  <a:srgbClr val="5F5F5F"/>
                </a:solidFill>
                <a:ea typeface="华文细黑" pitchFamily="2" charset="-122"/>
              </a:rPr>
              <a:t>    </a:t>
            </a:r>
            <a:r>
              <a:rPr lang="zh-CN" altLang="en-US" sz="1400" dirty="0" smtClean="0">
                <a:solidFill>
                  <a:srgbClr val="5F5F5F"/>
                </a:solidFill>
                <a:ea typeface="华文细黑" pitchFamily="2" charset="-122"/>
              </a:rPr>
              <a:t>成都：</a:t>
            </a:r>
            <a:r>
              <a:rPr lang="zh-CN" altLang="en-US" sz="1400" dirty="0">
                <a:solidFill>
                  <a:srgbClr val="5F5F5F"/>
                </a:solidFill>
                <a:ea typeface="华文细黑" pitchFamily="2" charset="-122"/>
              </a:rPr>
              <a:t>赠送</a:t>
            </a:r>
            <a:r>
              <a:rPr lang="en-US" altLang="zh-CN" sz="1400" dirty="0">
                <a:solidFill>
                  <a:srgbClr val="5F5F5F"/>
                </a:solidFill>
                <a:ea typeface="华文细黑" pitchFamily="2" charset="-122"/>
              </a:rPr>
              <a:t>1000</a:t>
            </a:r>
            <a:r>
              <a:rPr lang="zh-CN" altLang="en-US" sz="1400" dirty="0">
                <a:solidFill>
                  <a:srgbClr val="5F5F5F"/>
                </a:solidFill>
                <a:ea typeface="华文细黑" pitchFamily="2" charset="-122"/>
              </a:rPr>
              <a:t>元礼包</a:t>
            </a:r>
            <a:endParaRPr lang="en-US" altLang="zh-CN" sz="1400" dirty="0">
              <a:solidFill>
                <a:srgbClr val="5F5F5F"/>
              </a:solidFill>
              <a:ea typeface="华文细黑" pitchFamily="2" charset="-122"/>
            </a:endParaRPr>
          </a:p>
          <a:p>
            <a:pPr marL="179388" indent="-179388" algn="l">
              <a:defRPr/>
            </a:pPr>
            <a:r>
              <a:rPr lang="en-US" altLang="zh-CN" sz="1400" dirty="0">
                <a:solidFill>
                  <a:srgbClr val="5F5F5F"/>
                </a:solidFill>
                <a:ea typeface="华文细黑" pitchFamily="2" charset="-122"/>
              </a:rPr>
              <a:t>    </a:t>
            </a:r>
            <a:r>
              <a:rPr lang="zh-CN" altLang="en-US" sz="1400" dirty="0" smtClean="0">
                <a:solidFill>
                  <a:srgbClr val="5F5F5F"/>
                </a:solidFill>
                <a:ea typeface="华文细黑" pitchFamily="2" charset="-122"/>
              </a:rPr>
              <a:t>济南：</a:t>
            </a:r>
            <a:r>
              <a:rPr lang="zh-CN" altLang="en-US" sz="1400" dirty="0">
                <a:solidFill>
                  <a:srgbClr val="5F5F5F"/>
                </a:solidFill>
                <a:ea typeface="华文细黑" pitchFamily="2" charset="-122"/>
              </a:rPr>
              <a:t>赠送</a:t>
            </a:r>
            <a:r>
              <a:rPr lang="en-US" altLang="zh-CN" sz="1400" dirty="0">
                <a:solidFill>
                  <a:srgbClr val="5F5F5F"/>
                </a:solidFill>
                <a:ea typeface="华文细黑" pitchFamily="2" charset="-122"/>
              </a:rPr>
              <a:t>3000</a:t>
            </a:r>
            <a:r>
              <a:rPr lang="zh-CN" altLang="en-US" sz="1400" dirty="0" smtClean="0">
                <a:solidFill>
                  <a:srgbClr val="5F5F5F"/>
                </a:solidFill>
                <a:ea typeface="华文细黑" pitchFamily="2" charset="-122"/>
              </a:rPr>
              <a:t>元礼</a:t>
            </a:r>
            <a:r>
              <a:rPr lang="zh-CN" altLang="en-US" sz="1400" dirty="0">
                <a:solidFill>
                  <a:srgbClr val="5F5F5F"/>
                </a:solidFill>
                <a:ea typeface="华文细黑" pitchFamily="2" charset="-122"/>
              </a:rPr>
              <a:t>包</a:t>
            </a:r>
          </a:p>
        </p:txBody>
      </p:sp>
    </p:spTree>
    <p:extLst>
      <p:ext uri="{BB962C8B-B14F-4D97-AF65-F5344CB8AC3E}">
        <p14:creationId xmlns:p14="http://schemas.microsoft.com/office/powerpoint/2010/main" val="1035408463"/>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对象 5" hidden="1"/>
          <p:cNvGraphicFramePr>
            <a:graphicFrameLocks noChangeAspect="1"/>
          </p:cNvGraphicFramePr>
          <p:nvPr>
            <p:custDataLst>
              <p:tags r:id="rId2"/>
            </p:custDataLst>
            <p:extLst>
              <p:ext uri="{D42A27DB-BD31-4B8C-83A1-F6EECF244321}">
                <p14:modId xmlns:p14="http://schemas.microsoft.com/office/powerpoint/2010/main" val="721216926"/>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46015" name="think-cell Slide" r:id="rId13" imgW="360" imgH="360" progId="">
                  <p:embed/>
                </p:oleObj>
              </mc:Choice>
              <mc:Fallback>
                <p:oleObj name="think-cell Slide" r:id="rId13" imgW="360" imgH="360" progId="">
                  <p:embed/>
                  <p:pic>
                    <p:nvPicPr>
                      <p:cNvPr id="0" name="Picture 2886"/>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0" y="0"/>
                        <a:ext cx="158750"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7659" name="灯片编号占位符 21"/>
          <p:cNvSpPr>
            <a:spLocks noGrp="1"/>
          </p:cNvSpPr>
          <p:nvPr>
            <p:ph type="sldNum" sz="quarter" idx="12"/>
            <p:custDataLst>
              <p:tags r:id="rId3"/>
            </p:custDataLst>
          </p:nvPr>
        </p:nvSpPr>
        <p:spPr bwMode="auto">
          <a:noFill/>
          <a:ln>
            <a:miter lim="800000"/>
            <a:headEnd/>
            <a:tailEnd/>
          </a:ln>
        </p:spPr>
        <p:txBody>
          <a:bodyPr vert="horz" wrap="square" lIns="91440" tIns="45720" rIns="91440" bIns="45720" numCol="1" anchorCtr="0" compatLnSpc="1">
            <a:prstTxWarp prst="textNoShape">
              <a:avLst/>
            </a:prstTxWarp>
          </a:bodyPr>
          <a:lstStyle/>
          <a:p>
            <a:fld id="{758005A3-811E-47C3-8625-DFA2678B152B}" type="slidenum">
              <a:rPr lang="zh-CN" altLang="en-US" smtClean="0"/>
              <a:pPr/>
              <a:t>22</a:t>
            </a:fld>
            <a:endParaRPr lang="zh-CN" altLang="en-US" smtClean="0"/>
          </a:p>
        </p:txBody>
      </p:sp>
      <p:sp>
        <p:nvSpPr>
          <p:cNvPr id="34" name="TextBox 33"/>
          <p:cNvSpPr txBox="1"/>
          <p:nvPr>
            <p:custDataLst>
              <p:tags r:id="rId4"/>
            </p:custDataLst>
          </p:nvPr>
        </p:nvSpPr>
        <p:spPr>
          <a:xfrm>
            <a:off x="395536" y="6322144"/>
            <a:ext cx="1319212" cy="203200"/>
          </a:xfrm>
          <a:prstGeom prst="rect">
            <a:avLst/>
          </a:prstGeom>
          <a:noFill/>
        </p:spPr>
        <p:txBody>
          <a:bodyPr>
            <a:spAutoFit/>
          </a:bodyPr>
          <a:lstStyle/>
          <a:p>
            <a:pPr eaLnBrk="0" hangingPunct="0">
              <a:lnSpc>
                <a:spcPct val="80000"/>
              </a:lnSpc>
              <a:spcBef>
                <a:spcPct val="20000"/>
              </a:spcBef>
              <a:buFont typeface="Arial" charset="0"/>
              <a:buNone/>
              <a:defRPr/>
            </a:pPr>
            <a:r>
              <a:rPr lang="zh-CN" altLang="en-US" sz="900" dirty="0">
                <a:latin typeface="+mn-lt"/>
                <a:ea typeface="华文细黑" pitchFamily="2" charset="-122"/>
              </a:rPr>
              <a:t>注</a:t>
            </a:r>
            <a:r>
              <a:rPr lang="zh-CN" altLang="en-US" sz="900" dirty="0" smtClean="0">
                <a:latin typeface="+mn-lt"/>
                <a:ea typeface="华文细黑" pitchFamily="2" charset="-122"/>
              </a:rPr>
              <a:t>：基期为上年</a:t>
            </a:r>
            <a:r>
              <a:rPr lang="en-US" altLang="zh-CN" sz="900" dirty="0" smtClean="0">
                <a:latin typeface="+mn-lt"/>
                <a:ea typeface="华文细黑" pitchFamily="2" charset="-122"/>
              </a:rPr>
              <a:t>12</a:t>
            </a:r>
            <a:r>
              <a:rPr lang="zh-CN" altLang="en-US" sz="900" dirty="0" smtClean="0">
                <a:latin typeface="+mn-lt"/>
                <a:ea typeface="华文细黑" pitchFamily="2" charset="-122"/>
              </a:rPr>
              <a:t>月</a:t>
            </a:r>
            <a:endParaRPr lang="zh-CN" altLang="en-US" sz="900" dirty="0">
              <a:latin typeface="+mn-lt"/>
              <a:ea typeface="华文细黑" pitchFamily="2" charset="-122"/>
            </a:endParaRPr>
          </a:p>
        </p:txBody>
      </p:sp>
      <p:sp>
        <p:nvSpPr>
          <p:cNvPr id="14" name="内容占位符 2"/>
          <p:cNvSpPr txBox="1">
            <a:spLocks/>
          </p:cNvSpPr>
          <p:nvPr>
            <p:custDataLst>
              <p:tags r:id="rId5"/>
            </p:custDataLst>
          </p:nvPr>
        </p:nvSpPr>
        <p:spPr>
          <a:xfrm>
            <a:off x="395288" y="836613"/>
            <a:ext cx="8353425" cy="1920875"/>
          </a:xfrm>
          <a:prstGeom prst="rect">
            <a:avLst/>
          </a:prstGeom>
        </p:spPr>
        <p:txBody>
          <a:bodyPr/>
          <a:lstStyle>
            <a:lvl1pPr marL="342900" indent="-342900" algn="l" rtl="0" eaLnBrk="1" fontAlgn="base" hangingPunct="1">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1" fontAlgn="base" hangingPunct="1">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1" fontAlgn="base" hangingPunct="1">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1" fontAlgn="base" hangingPunct="1">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1" fontAlgn="base" hangingPunct="1">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42000" indent="-342000">
              <a:lnSpc>
                <a:spcPts val="1800"/>
              </a:lnSpc>
              <a:spcBef>
                <a:spcPts val="0"/>
              </a:spcBef>
              <a:spcAft>
                <a:spcPts val="600"/>
              </a:spcAft>
              <a:buClr>
                <a:srgbClr val="275C9D"/>
              </a:buClr>
              <a:buFont typeface="Wingdings" pitchFamily="2" charset="2"/>
              <a:buChar char="n"/>
              <a:defRPr/>
            </a:pPr>
            <a:r>
              <a:rPr lang="en-US" altLang="zh-CN" sz="1600" b="1" dirty="0" smtClean="0">
                <a:latin typeface="+mj-lt"/>
              </a:rPr>
              <a:t>2017 GAIN·3</a:t>
            </a:r>
            <a:r>
              <a:rPr lang="zh-CN" altLang="en-US" sz="1600" b="1" dirty="0" smtClean="0">
                <a:latin typeface="+mj-lt"/>
              </a:rPr>
              <a:t>月</a:t>
            </a:r>
            <a:r>
              <a:rPr lang="en-US" altLang="zh-CN" sz="1600" b="1" dirty="0" smtClean="0">
                <a:latin typeface="+mj-lt"/>
              </a:rPr>
              <a:t>A</a:t>
            </a:r>
            <a:r>
              <a:rPr lang="zh-CN" altLang="en-US" sz="1600" b="1" dirty="0" smtClean="0">
                <a:latin typeface="+mj-lt"/>
              </a:rPr>
              <a:t>级市场价格变化指数为</a:t>
            </a:r>
            <a:r>
              <a:rPr lang="en-US" altLang="zh-CN" sz="1600" b="1" dirty="0" smtClean="0">
                <a:latin typeface="+mj-lt"/>
              </a:rPr>
              <a:t>-2.21</a:t>
            </a:r>
            <a:r>
              <a:rPr lang="zh-CN" altLang="en-US" sz="1600" b="1" dirty="0" smtClean="0">
                <a:latin typeface="+mj-lt"/>
              </a:rPr>
              <a:t>，环比下降</a:t>
            </a:r>
            <a:r>
              <a:rPr lang="en-US" altLang="zh-CN" sz="1600" b="1" dirty="0" smtClean="0">
                <a:latin typeface="+mj-lt"/>
              </a:rPr>
              <a:t>2.9%</a:t>
            </a:r>
            <a:r>
              <a:rPr lang="zh-CN" altLang="en-US" sz="1600" b="1" dirty="0" smtClean="0">
                <a:latin typeface="+mj-lt"/>
              </a:rPr>
              <a:t>，市场均价从</a:t>
            </a:r>
            <a:r>
              <a:rPr lang="en-US" altLang="zh-CN" sz="1600" b="1" dirty="0" smtClean="0">
                <a:latin typeface="+mj-lt"/>
              </a:rPr>
              <a:t>10.31</a:t>
            </a:r>
            <a:r>
              <a:rPr lang="zh-CN" altLang="en-US" sz="1600" b="1" dirty="0" smtClean="0">
                <a:latin typeface="+mj-lt"/>
              </a:rPr>
              <a:t>万减少至</a:t>
            </a:r>
            <a:r>
              <a:rPr lang="en-US" altLang="zh-CN" sz="1600" b="1" dirty="0" smtClean="0">
                <a:latin typeface="+mj-lt"/>
              </a:rPr>
              <a:t>10.01</a:t>
            </a:r>
            <a:r>
              <a:rPr lang="zh-CN" altLang="en-US" sz="1600" b="1" dirty="0" smtClean="0">
                <a:latin typeface="+mj-lt"/>
              </a:rPr>
              <a:t>万</a:t>
            </a:r>
          </a:p>
          <a:p>
            <a:pPr marL="342000" lvl="1" indent="-342000">
              <a:lnSpc>
                <a:spcPts val="2000"/>
              </a:lnSpc>
              <a:spcBef>
                <a:spcPts val="0"/>
              </a:spcBef>
              <a:spcAft>
                <a:spcPts val="600"/>
              </a:spcAft>
              <a:buFont typeface="Wingdings" pitchFamily="2" charset="2"/>
              <a:buChar char="Ø"/>
              <a:defRPr/>
            </a:pPr>
            <a:r>
              <a:rPr lang="zh-CN" altLang="en-US" sz="1400" dirty="0"/>
              <a:t>本月</a:t>
            </a:r>
            <a:r>
              <a:rPr lang="en-US" altLang="zh-CN" sz="1400" dirty="0" smtClean="0"/>
              <a:t>A</a:t>
            </a:r>
            <a:r>
              <a:rPr lang="zh-CN" altLang="en-US" sz="1400" dirty="0" smtClean="0"/>
              <a:t>级别市场</a:t>
            </a:r>
            <a:r>
              <a:rPr lang="zh-CN" altLang="en-US" sz="1400" dirty="0"/>
              <a:t>整体成交</a:t>
            </a:r>
            <a:r>
              <a:rPr lang="zh-CN" altLang="en-US" sz="1400" dirty="0" smtClean="0"/>
              <a:t>价格</a:t>
            </a:r>
            <a:r>
              <a:rPr lang="zh-CN" altLang="en-US" sz="1400" dirty="0"/>
              <a:t>呈现</a:t>
            </a:r>
            <a:r>
              <a:rPr lang="zh-CN" altLang="en-US" sz="1400" dirty="0" smtClean="0"/>
              <a:t>下降，主要受权重车型轩逸、英朗的影响</a:t>
            </a:r>
            <a:endParaRPr lang="en-US" altLang="zh-CN" sz="1400" dirty="0" smtClean="0"/>
          </a:p>
          <a:p>
            <a:pPr marL="342000" lvl="1" indent="-342000">
              <a:lnSpc>
                <a:spcPts val="2000"/>
              </a:lnSpc>
              <a:spcBef>
                <a:spcPts val="0"/>
              </a:spcBef>
              <a:spcAft>
                <a:spcPts val="600"/>
              </a:spcAft>
              <a:buFont typeface="Wingdings" pitchFamily="2" charset="2"/>
              <a:buChar char="Ø"/>
              <a:defRPr/>
            </a:pPr>
            <a:r>
              <a:rPr lang="en-US" altLang="zh-CN" sz="1400" dirty="0" smtClean="0"/>
              <a:t>A</a:t>
            </a:r>
            <a:r>
              <a:rPr lang="zh-CN" altLang="en-US" sz="1400" dirty="0" smtClean="0"/>
              <a:t>级别市场本月轩逸和英朗的成交价出现较大幅度下降，对该级别市场价格造成影响</a:t>
            </a:r>
            <a:endParaRPr lang="zh-CN" altLang="en-US" sz="1400" dirty="0"/>
          </a:p>
          <a:p>
            <a:pPr marL="342000" lvl="1" indent="-342000">
              <a:lnSpc>
                <a:spcPts val="2000"/>
              </a:lnSpc>
              <a:spcBef>
                <a:spcPts val="0"/>
              </a:spcBef>
              <a:spcAft>
                <a:spcPts val="600"/>
              </a:spcAft>
              <a:buFont typeface="Wingdings" pitchFamily="2" charset="2"/>
              <a:buChar char="Ø"/>
              <a:defRPr/>
            </a:pPr>
            <a:endParaRPr lang="en-US" altLang="zh-CN" sz="1400" dirty="0"/>
          </a:p>
        </p:txBody>
      </p:sp>
      <p:graphicFrame>
        <p:nvGraphicFramePr>
          <p:cNvPr id="15" name="Object 4"/>
          <p:cNvGraphicFramePr>
            <a:graphicFrameLocks noChangeAspect="1"/>
          </p:cNvGraphicFramePr>
          <p:nvPr>
            <p:custDataLst>
              <p:tags r:id="rId6"/>
            </p:custDataLst>
            <p:extLst>
              <p:ext uri="{D42A27DB-BD31-4B8C-83A1-F6EECF244321}">
                <p14:modId xmlns:p14="http://schemas.microsoft.com/office/powerpoint/2010/main" val="1981187579"/>
              </p:ext>
            </p:extLst>
          </p:nvPr>
        </p:nvGraphicFramePr>
        <p:xfrm>
          <a:off x="395287" y="3506217"/>
          <a:ext cx="8005443" cy="2899300"/>
        </p:xfrm>
        <a:graphic>
          <a:graphicData uri="http://schemas.openxmlformats.org/drawingml/2006/chart">
            <c:chart xmlns:c="http://schemas.openxmlformats.org/drawingml/2006/chart" xmlns:r="http://schemas.openxmlformats.org/officeDocument/2006/relationships" r:id="rId15"/>
          </a:graphicData>
        </a:graphic>
      </p:graphicFrame>
      <p:sp>
        <p:nvSpPr>
          <p:cNvPr id="16" name="Oval 178"/>
          <p:cNvSpPr>
            <a:spLocks noChangeArrowheads="1"/>
          </p:cNvSpPr>
          <p:nvPr/>
        </p:nvSpPr>
        <p:spPr bwMode="auto">
          <a:xfrm>
            <a:off x="1835696" y="5284296"/>
            <a:ext cx="660369" cy="272941"/>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900" i="0" u="none" strike="noStrike" kern="0" cap="none" spc="0" normalizeH="0" baseline="0" noProof="0" dirty="0" smtClean="0">
                <a:ln>
                  <a:noFill/>
                </a:ln>
                <a:solidFill>
                  <a:srgbClr val="FF9933"/>
                </a:solidFill>
                <a:effectLst/>
                <a:uLnTx/>
                <a:uFillTx/>
              </a:rPr>
              <a:t>10.31</a:t>
            </a:r>
            <a:r>
              <a:rPr kumimoji="0" lang="zh-CN" altLang="en-US" sz="900" i="0" u="none" strike="noStrike" kern="0" cap="none" spc="0" normalizeH="0" baseline="0" noProof="0" dirty="0" smtClean="0">
                <a:ln>
                  <a:noFill/>
                </a:ln>
                <a:solidFill>
                  <a:srgbClr val="FF9933"/>
                </a:solidFill>
                <a:effectLst/>
                <a:uLnTx/>
                <a:uFillTx/>
              </a:rPr>
              <a:t>万</a:t>
            </a:r>
            <a:endParaRPr kumimoji="0" lang="zh-HK" altLang="en-US" sz="900" i="0" u="none" strike="noStrike" kern="0" cap="none" spc="0" normalizeH="0" baseline="0" noProof="0" dirty="0">
              <a:ln>
                <a:noFill/>
              </a:ln>
              <a:solidFill>
                <a:srgbClr val="FF9933"/>
              </a:solidFill>
              <a:effectLst/>
              <a:uLnTx/>
              <a:uFillTx/>
            </a:endParaRPr>
          </a:p>
        </p:txBody>
      </p:sp>
      <p:sp>
        <p:nvSpPr>
          <p:cNvPr id="17" name="内容占位符 3"/>
          <p:cNvSpPr>
            <a:spLocks noGrp="1"/>
          </p:cNvSpPr>
          <p:nvPr>
            <p:ph sz="quarter" idx="13"/>
          </p:nvPr>
        </p:nvSpPr>
        <p:spPr>
          <a:xfrm>
            <a:off x="1187624" y="260648"/>
            <a:ext cx="7561584" cy="454567"/>
          </a:xfrm>
        </p:spPr>
        <p:txBody>
          <a:bodyPr/>
          <a:lstStyle/>
          <a:p>
            <a:r>
              <a:rPr lang="en-US" altLang="en-US" dirty="0" smtClean="0"/>
              <a:t>2017</a:t>
            </a:r>
            <a:r>
              <a:rPr lang="en-US" altLang="zh-CN" dirty="0" smtClean="0"/>
              <a:t> </a:t>
            </a:r>
            <a:r>
              <a:rPr lang="en-US" altLang="en-US" dirty="0" smtClean="0"/>
              <a:t>GAIN</a:t>
            </a:r>
            <a:r>
              <a:rPr lang="en-US" altLang="zh-CN" dirty="0" smtClean="0"/>
              <a:t>·A</a:t>
            </a:r>
            <a:r>
              <a:rPr lang="zh-CN" altLang="en-US" dirty="0" smtClean="0"/>
              <a:t>级价格</a:t>
            </a:r>
            <a:r>
              <a:rPr lang="zh-CN" altLang="en-US" dirty="0"/>
              <a:t>变化</a:t>
            </a:r>
            <a:r>
              <a:rPr lang="en-US" altLang="en-US" dirty="0" err="1"/>
              <a:t>指数</a:t>
            </a:r>
            <a:r>
              <a:rPr lang="en-US" altLang="en-US" dirty="0" smtClean="0"/>
              <a:t>—3</a:t>
            </a:r>
            <a:r>
              <a:rPr lang="zh-CN" altLang="en-US" dirty="0" smtClean="0"/>
              <a:t>月</a:t>
            </a:r>
            <a:endParaRPr lang="zh-CN" altLang="en-US" dirty="0"/>
          </a:p>
        </p:txBody>
      </p:sp>
      <p:grpSp>
        <p:nvGrpSpPr>
          <p:cNvPr id="18" name="组合 17"/>
          <p:cNvGrpSpPr>
            <a:grpSpLocks/>
          </p:cNvGrpSpPr>
          <p:nvPr>
            <p:custDataLst>
              <p:tags r:id="rId7"/>
            </p:custDataLst>
          </p:nvPr>
        </p:nvGrpSpPr>
        <p:grpSpPr bwMode="auto">
          <a:xfrm>
            <a:off x="2409704" y="3081851"/>
            <a:ext cx="4308475" cy="352425"/>
            <a:chOff x="2330450" y="2103438"/>
            <a:chExt cx="4308475" cy="352425"/>
          </a:xfrm>
          <a:solidFill>
            <a:srgbClr val="275C9D"/>
          </a:solidFill>
        </p:grpSpPr>
        <p:sp>
          <p:nvSpPr>
            <p:cNvPr id="19" name="AutoShape 12"/>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fontAlgn="auto">
                <a:spcBef>
                  <a:spcPts val="0"/>
                </a:spcBef>
                <a:spcAft>
                  <a:spcPts val="0"/>
                </a:spcAft>
                <a:defRPr/>
              </a:pPr>
              <a:endParaRPr lang="zh-CN" altLang="en-US" kern="0">
                <a:solidFill>
                  <a:srgbClr val="FFFFFF"/>
                </a:solidFill>
              </a:endParaRPr>
            </a:p>
          </p:txBody>
        </p:sp>
        <p:sp>
          <p:nvSpPr>
            <p:cNvPr id="20" name="Text Box 10"/>
            <p:cNvSpPr txBox="1">
              <a:spLocks noChangeArrowheads="1"/>
            </p:cNvSpPr>
            <p:nvPr/>
          </p:nvSpPr>
          <p:spPr bwMode="auto">
            <a:xfrm>
              <a:off x="2544763" y="2149145"/>
              <a:ext cx="3924300" cy="305340"/>
            </a:xfrm>
            <a:prstGeom prst="rect">
              <a:avLst/>
            </a:prstGeom>
            <a:noFill/>
            <a:ln w="12700" algn="ctr">
              <a:noFill/>
              <a:miter lim="800000"/>
              <a:headEnd/>
              <a:tailEnd/>
            </a:ln>
          </p:spPr>
          <p:txBody>
            <a:bodyPr>
              <a:spAutoFit/>
            </a:bodyPr>
            <a:lstStyle/>
            <a:p>
              <a:pPr fontAlgn="auto">
                <a:spcBef>
                  <a:spcPct val="50000"/>
                </a:spcBef>
                <a:spcAft>
                  <a:spcPts val="0"/>
                </a:spcAft>
                <a:defRPr/>
              </a:pPr>
              <a:r>
                <a:rPr lang="en-US" altLang="zh-CN" sz="1700" b="1" kern="0" dirty="0">
                  <a:solidFill>
                    <a:srgbClr val="FFFFFF"/>
                  </a:solidFill>
                  <a:ea typeface="华文细黑" pitchFamily="2" charset="-122"/>
                </a:rPr>
                <a:t>GAIN·</a:t>
              </a:r>
              <a:r>
                <a:rPr lang="zh-CN" altLang="en-US" sz="1700" b="1" kern="0" dirty="0" smtClean="0">
                  <a:solidFill>
                    <a:srgbClr val="FFFFFF"/>
                  </a:solidFill>
                  <a:ea typeface="华文细黑" pitchFamily="2" charset="-122"/>
                </a:rPr>
                <a:t>月度价格变化指数</a:t>
              </a:r>
              <a:r>
                <a:rPr lang="en-US" altLang="zh-CN" sz="1700" b="1" kern="0" dirty="0" smtClean="0">
                  <a:solidFill>
                    <a:srgbClr val="FFFFFF"/>
                  </a:solidFill>
                  <a:ea typeface="华文细黑" pitchFamily="2" charset="-122"/>
                </a:rPr>
                <a:t>-A</a:t>
              </a:r>
              <a:r>
                <a:rPr lang="zh-CN" altLang="en-US" sz="1700" b="1" kern="0" dirty="0" smtClean="0">
                  <a:solidFill>
                    <a:srgbClr val="FFFFFF"/>
                  </a:solidFill>
                  <a:ea typeface="华文细黑" pitchFamily="2" charset="-122"/>
                </a:rPr>
                <a:t>级</a:t>
              </a:r>
              <a:endParaRPr lang="zh-HK" altLang="en-US" sz="1700" b="1" kern="0" dirty="0">
                <a:solidFill>
                  <a:srgbClr val="FFFFFF"/>
                </a:solidFill>
                <a:ea typeface="华文细黑" pitchFamily="2" charset="-122"/>
              </a:endParaRPr>
            </a:p>
          </p:txBody>
        </p:sp>
      </p:grpSp>
      <p:sp>
        <p:nvSpPr>
          <p:cNvPr id="21" name="AutoShape 66"/>
          <p:cNvSpPr>
            <a:spLocks noChangeArrowheads="1"/>
          </p:cNvSpPr>
          <p:nvPr>
            <p:custDataLst>
              <p:tags r:id="rId8"/>
            </p:custDataLst>
          </p:nvPr>
        </p:nvSpPr>
        <p:spPr bwMode="auto">
          <a:xfrm>
            <a:off x="8497639" y="3903911"/>
            <a:ext cx="250825" cy="900112"/>
          </a:xfrm>
          <a:prstGeom prst="upArrow">
            <a:avLst>
              <a:gd name="adj1" fmla="val 50000"/>
              <a:gd name="adj2" fmla="val 89715"/>
            </a:avLst>
          </a:prstGeom>
          <a:solidFill>
            <a:srgbClr val="275C9D"/>
          </a:solidFill>
          <a:ln>
            <a:no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solidFill>
                <a:prstClr val="black"/>
              </a:solidFill>
              <a:ea typeface="华文细黑" pitchFamily="2" charset="-122"/>
            </a:endParaRPr>
          </a:p>
        </p:txBody>
      </p:sp>
      <p:sp>
        <p:nvSpPr>
          <p:cNvPr id="22" name="AutoShape 67"/>
          <p:cNvSpPr>
            <a:spLocks noChangeArrowheads="1"/>
          </p:cNvSpPr>
          <p:nvPr>
            <p:custDataLst>
              <p:tags r:id="rId9"/>
            </p:custDataLst>
          </p:nvPr>
        </p:nvSpPr>
        <p:spPr bwMode="auto">
          <a:xfrm rot="10800000">
            <a:off x="8497639" y="5021511"/>
            <a:ext cx="250825" cy="900112"/>
          </a:xfrm>
          <a:prstGeom prst="upArrow">
            <a:avLst>
              <a:gd name="adj1" fmla="val 50000"/>
              <a:gd name="adj2" fmla="val 89715"/>
            </a:avLst>
          </a:prstGeom>
          <a:solidFill>
            <a:srgbClr val="BFBFBF"/>
          </a:solidFill>
          <a:ln>
            <a:solidFill>
              <a:srgbClr val="BFBFBF"/>
            </a:solid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solidFill>
                <a:prstClr val="black"/>
              </a:solidFill>
              <a:ea typeface="华文细黑" pitchFamily="2" charset="-122"/>
            </a:endParaRPr>
          </a:p>
        </p:txBody>
      </p:sp>
      <p:sp>
        <p:nvSpPr>
          <p:cNvPr id="23" name="Text Box 68"/>
          <p:cNvSpPr txBox="1">
            <a:spLocks noChangeArrowheads="1"/>
          </p:cNvSpPr>
          <p:nvPr>
            <p:custDataLst>
              <p:tags r:id="rId10"/>
            </p:custDataLst>
          </p:nvPr>
        </p:nvSpPr>
        <p:spPr bwMode="auto">
          <a:xfrm>
            <a:off x="8701533" y="3861048"/>
            <a:ext cx="334963" cy="947738"/>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solidFill>
                  <a:prstClr val="black"/>
                </a:solidFill>
                <a:latin typeface="Calibri"/>
                <a:ea typeface="华文细黑" pitchFamily="2" charset="-122"/>
              </a:rPr>
              <a:t>均价上升</a:t>
            </a:r>
          </a:p>
        </p:txBody>
      </p:sp>
      <p:sp>
        <p:nvSpPr>
          <p:cNvPr id="24" name="Text Box 69"/>
          <p:cNvSpPr txBox="1">
            <a:spLocks noChangeArrowheads="1"/>
          </p:cNvSpPr>
          <p:nvPr>
            <p:custDataLst>
              <p:tags r:id="rId11"/>
            </p:custDataLst>
          </p:nvPr>
        </p:nvSpPr>
        <p:spPr bwMode="auto">
          <a:xfrm>
            <a:off x="8701533" y="4865936"/>
            <a:ext cx="334963" cy="1109662"/>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solidFill>
                  <a:prstClr val="black"/>
                </a:solidFill>
                <a:latin typeface="Calibri"/>
                <a:ea typeface="华文细黑" pitchFamily="2" charset="-122"/>
              </a:rPr>
              <a:t>均价下降</a:t>
            </a:r>
          </a:p>
        </p:txBody>
      </p:sp>
      <p:sp>
        <p:nvSpPr>
          <p:cNvPr id="25" name="Oval 178"/>
          <p:cNvSpPr>
            <a:spLocks noChangeArrowheads="1"/>
          </p:cNvSpPr>
          <p:nvPr/>
        </p:nvSpPr>
        <p:spPr bwMode="auto">
          <a:xfrm>
            <a:off x="2392850" y="5243270"/>
            <a:ext cx="660369" cy="272941"/>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lang="en-US" altLang="zh-CN" sz="900" kern="0" dirty="0" smtClean="0">
                <a:solidFill>
                  <a:srgbClr val="FF9933"/>
                </a:solidFill>
              </a:rPr>
              <a:t>10.01</a:t>
            </a:r>
            <a:r>
              <a:rPr kumimoji="0" lang="zh-CN" altLang="en-US" sz="900" i="0" u="none" strike="noStrike" kern="0" cap="none" spc="0" normalizeH="0" baseline="0" noProof="0" dirty="0" smtClean="0">
                <a:ln>
                  <a:noFill/>
                </a:ln>
                <a:solidFill>
                  <a:srgbClr val="FF9933"/>
                </a:solidFill>
                <a:effectLst/>
                <a:uLnTx/>
                <a:uFillTx/>
              </a:rPr>
              <a:t>万</a:t>
            </a:r>
            <a:endParaRPr kumimoji="0" lang="zh-HK" altLang="en-US" sz="900" i="0" u="none" strike="noStrike" kern="0" cap="none" spc="0" normalizeH="0" baseline="0" noProof="0" dirty="0">
              <a:ln>
                <a:noFill/>
              </a:ln>
              <a:solidFill>
                <a:srgbClr val="FF9933"/>
              </a:solidFill>
              <a:effectLst/>
              <a:uLnTx/>
              <a:uFillTx/>
            </a:endParaRPr>
          </a:p>
        </p:txBody>
      </p:sp>
    </p:spTree>
    <p:extLst>
      <p:ext uri="{BB962C8B-B14F-4D97-AF65-F5344CB8AC3E}">
        <p14:creationId xmlns:p14="http://schemas.microsoft.com/office/powerpoint/2010/main" val="537352970"/>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对象 5" hidden="1"/>
          <p:cNvGraphicFramePr>
            <a:graphicFrameLocks noChangeAspect="1"/>
          </p:cNvGraphicFramePr>
          <p:nvPr>
            <p:custDataLst>
              <p:tags r:id="rId2"/>
            </p:custDataLst>
            <p:extLst>
              <p:ext uri="{D42A27DB-BD31-4B8C-83A1-F6EECF244321}">
                <p14:modId xmlns:p14="http://schemas.microsoft.com/office/powerpoint/2010/main" val="1209472786"/>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49086" name="think-cell Slide" r:id="rId14" imgW="360" imgH="360" progId="">
                  <p:embed/>
                </p:oleObj>
              </mc:Choice>
              <mc:Fallback>
                <p:oleObj name="think-cell Slide" r:id="rId14" imgW="360" imgH="360" progId="">
                  <p:embed/>
                  <p:pic>
                    <p:nvPicPr>
                      <p:cNvPr id="0" name="Picture 2883"/>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0" y="0"/>
                        <a:ext cx="158750"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0" name="Object 4"/>
          <p:cNvGraphicFramePr>
            <a:graphicFrameLocks noChangeAspect="1"/>
          </p:cNvGraphicFramePr>
          <p:nvPr>
            <p:custDataLst>
              <p:tags r:id="rId3"/>
            </p:custDataLst>
            <p:extLst>
              <p:ext uri="{D42A27DB-BD31-4B8C-83A1-F6EECF244321}">
                <p14:modId xmlns:p14="http://schemas.microsoft.com/office/powerpoint/2010/main" val="3390685792"/>
              </p:ext>
            </p:extLst>
          </p:nvPr>
        </p:nvGraphicFramePr>
        <p:xfrm>
          <a:off x="385920" y="3506092"/>
          <a:ext cx="8064500" cy="2888357"/>
        </p:xfrm>
        <a:graphic>
          <a:graphicData uri="http://schemas.openxmlformats.org/drawingml/2006/chart">
            <c:chart xmlns:c="http://schemas.openxmlformats.org/drawingml/2006/chart" xmlns:r="http://schemas.openxmlformats.org/officeDocument/2006/relationships" r:id="rId16"/>
          </a:graphicData>
        </a:graphic>
      </p:graphicFrame>
      <p:sp>
        <p:nvSpPr>
          <p:cNvPr id="28683" name="灯片编号占位符 21"/>
          <p:cNvSpPr>
            <a:spLocks noGrp="1"/>
          </p:cNvSpPr>
          <p:nvPr>
            <p:ph type="sldNum" sz="quarter" idx="12"/>
            <p:custDataLst>
              <p:tags r:id="rId4"/>
            </p:custDataLst>
          </p:nvPr>
        </p:nvSpPr>
        <p:spPr bwMode="auto">
          <a:noFill/>
          <a:ln>
            <a:miter lim="800000"/>
            <a:headEnd/>
            <a:tailEnd/>
          </a:ln>
        </p:spPr>
        <p:txBody>
          <a:bodyPr vert="horz" wrap="square" lIns="91440" tIns="45720" rIns="91440" bIns="45720" numCol="1" anchorCtr="0" compatLnSpc="1">
            <a:prstTxWarp prst="textNoShape">
              <a:avLst/>
            </a:prstTxWarp>
          </a:bodyPr>
          <a:lstStyle/>
          <a:p>
            <a:fld id="{C20B3698-1B9C-4548-B7E3-B2946E26558A}" type="slidenum">
              <a:rPr lang="zh-CN" altLang="en-US" smtClean="0"/>
              <a:pPr/>
              <a:t>23</a:t>
            </a:fld>
            <a:endParaRPr lang="zh-CN" altLang="en-US" smtClean="0"/>
          </a:p>
        </p:txBody>
      </p:sp>
      <p:sp>
        <p:nvSpPr>
          <p:cNvPr id="34" name="TextBox 33"/>
          <p:cNvSpPr txBox="1"/>
          <p:nvPr>
            <p:custDataLst>
              <p:tags r:id="rId5"/>
            </p:custDataLst>
          </p:nvPr>
        </p:nvSpPr>
        <p:spPr>
          <a:xfrm>
            <a:off x="395536" y="6322144"/>
            <a:ext cx="1319212" cy="203200"/>
          </a:xfrm>
          <a:prstGeom prst="rect">
            <a:avLst/>
          </a:prstGeom>
          <a:noFill/>
        </p:spPr>
        <p:txBody>
          <a:bodyPr>
            <a:spAutoFit/>
          </a:bodyPr>
          <a:lstStyle/>
          <a:p>
            <a:pPr eaLnBrk="0" hangingPunct="0">
              <a:lnSpc>
                <a:spcPct val="80000"/>
              </a:lnSpc>
              <a:spcBef>
                <a:spcPct val="20000"/>
              </a:spcBef>
              <a:buFont typeface="Arial" charset="0"/>
              <a:buNone/>
              <a:defRPr/>
            </a:pPr>
            <a:r>
              <a:rPr lang="zh-CN" altLang="en-US" sz="900" dirty="0">
                <a:latin typeface="+mn-lt"/>
                <a:ea typeface="华文细黑" pitchFamily="2" charset="-122"/>
              </a:rPr>
              <a:t>注</a:t>
            </a:r>
            <a:r>
              <a:rPr lang="zh-CN" altLang="en-US" sz="900" dirty="0" smtClean="0">
                <a:latin typeface="+mn-lt"/>
                <a:ea typeface="华文细黑" pitchFamily="2" charset="-122"/>
              </a:rPr>
              <a:t>：基期为上年</a:t>
            </a:r>
            <a:r>
              <a:rPr lang="en-US" altLang="zh-CN" sz="900" dirty="0" smtClean="0">
                <a:latin typeface="+mn-lt"/>
                <a:ea typeface="华文细黑" pitchFamily="2" charset="-122"/>
              </a:rPr>
              <a:t>12</a:t>
            </a:r>
            <a:r>
              <a:rPr lang="zh-CN" altLang="en-US" sz="900" dirty="0" smtClean="0">
                <a:latin typeface="+mn-lt"/>
                <a:ea typeface="华文细黑" pitchFamily="2" charset="-122"/>
              </a:rPr>
              <a:t>月</a:t>
            </a:r>
            <a:endParaRPr lang="zh-CN" altLang="en-US" sz="900" dirty="0">
              <a:latin typeface="+mn-lt"/>
              <a:ea typeface="华文细黑" pitchFamily="2" charset="-122"/>
            </a:endParaRPr>
          </a:p>
        </p:txBody>
      </p:sp>
      <p:sp>
        <p:nvSpPr>
          <p:cNvPr id="22" name="Oval 178"/>
          <p:cNvSpPr>
            <a:spLocks noChangeArrowheads="1"/>
          </p:cNvSpPr>
          <p:nvPr/>
        </p:nvSpPr>
        <p:spPr bwMode="auto">
          <a:xfrm rot="10800000" flipV="1">
            <a:off x="1055142" y="4769968"/>
            <a:ext cx="771208" cy="216252"/>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en-US" altLang="en-US" sz="900" kern="0" dirty="0" smtClean="0">
                <a:solidFill>
                  <a:srgbClr val="FF9933"/>
                </a:solidFill>
              </a:rPr>
              <a:t>￥</a:t>
            </a:r>
            <a:r>
              <a:rPr lang="en-US" altLang="en-US" sz="900" dirty="0" smtClean="0">
                <a:solidFill>
                  <a:srgbClr val="FF9933"/>
                </a:solidFill>
              </a:rPr>
              <a:t>1</a:t>
            </a:r>
            <a:r>
              <a:rPr lang="en-US" altLang="zh-CN" sz="900" dirty="0" smtClean="0">
                <a:solidFill>
                  <a:srgbClr val="FF9933"/>
                </a:solidFill>
              </a:rPr>
              <a:t>3477</a:t>
            </a:r>
            <a:endParaRPr lang="en-US" altLang="en-US" sz="900" dirty="0" smtClean="0">
              <a:solidFill>
                <a:srgbClr val="FF9933"/>
              </a:solidFill>
            </a:endParaRPr>
          </a:p>
        </p:txBody>
      </p:sp>
      <p:sp>
        <p:nvSpPr>
          <p:cNvPr id="16" name="内容占位符 2"/>
          <p:cNvSpPr txBox="1">
            <a:spLocks/>
          </p:cNvSpPr>
          <p:nvPr>
            <p:custDataLst>
              <p:tags r:id="rId6"/>
            </p:custDataLst>
          </p:nvPr>
        </p:nvSpPr>
        <p:spPr>
          <a:xfrm>
            <a:off x="390525" y="836613"/>
            <a:ext cx="8358188" cy="1708150"/>
          </a:xfrm>
          <a:prstGeom prst="rect">
            <a:avLst/>
          </a:prstGeom>
        </p:spPr>
        <p:txBody>
          <a:bodyPr/>
          <a:lstStyle>
            <a:lvl1pPr marL="342900" indent="-342900" algn="l" rtl="0" eaLnBrk="1" fontAlgn="base" hangingPunct="1">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1" fontAlgn="base" hangingPunct="1">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1" fontAlgn="base" hangingPunct="1">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1" fontAlgn="base" hangingPunct="1">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1" fontAlgn="base" hangingPunct="1">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42000" indent="-342000">
              <a:lnSpc>
                <a:spcPts val="1800"/>
              </a:lnSpc>
              <a:spcBef>
                <a:spcPts val="0"/>
              </a:spcBef>
              <a:spcAft>
                <a:spcPts val="600"/>
              </a:spcAft>
              <a:buClr>
                <a:srgbClr val="275C9D"/>
              </a:buClr>
              <a:buFont typeface="Wingdings" pitchFamily="2" charset="2"/>
              <a:buChar char="n"/>
              <a:defRPr/>
            </a:pPr>
            <a:r>
              <a:rPr lang="en-US" altLang="zh-CN" sz="1600" b="1" dirty="0" smtClean="0">
                <a:latin typeface="+mj-lt"/>
              </a:rPr>
              <a:t>2017 GAIN·3</a:t>
            </a:r>
            <a:r>
              <a:rPr lang="zh-CN" altLang="en-US" sz="1600" b="1" dirty="0" smtClean="0">
                <a:latin typeface="+mj-lt"/>
              </a:rPr>
              <a:t>月</a:t>
            </a:r>
            <a:r>
              <a:rPr lang="en-US" altLang="zh-CN" sz="1600" b="1" dirty="0" smtClean="0">
                <a:latin typeface="+mj-lt"/>
              </a:rPr>
              <a:t>A</a:t>
            </a:r>
            <a:r>
              <a:rPr lang="zh-CN" altLang="en-US" sz="1600" b="1" dirty="0" smtClean="0">
                <a:latin typeface="+mj-lt"/>
              </a:rPr>
              <a:t>级别终端优惠指数为</a:t>
            </a:r>
            <a:r>
              <a:rPr lang="en-US" altLang="zh-CN" sz="1600" b="1" dirty="0" smtClean="0">
                <a:latin typeface="+mj-lt"/>
              </a:rPr>
              <a:t>0.5</a:t>
            </a:r>
            <a:r>
              <a:rPr lang="zh-CN" altLang="en-US" sz="1600" b="1" dirty="0" smtClean="0">
                <a:latin typeface="+mj-lt"/>
              </a:rPr>
              <a:t>，环比下降</a:t>
            </a:r>
            <a:r>
              <a:rPr lang="en-US" altLang="zh-CN" sz="1600" b="1" dirty="0" smtClean="0">
                <a:latin typeface="+mj-lt"/>
              </a:rPr>
              <a:t>5.6%</a:t>
            </a:r>
            <a:r>
              <a:rPr lang="zh-CN" altLang="en-US" sz="1600" b="1" dirty="0" smtClean="0">
                <a:latin typeface="+mj-lt"/>
              </a:rPr>
              <a:t>，优惠额度增加</a:t>
            </a:r>
            <a:r>
              <a:rPr lang="en-US" altLang="zh-CN" sz="1600" b="1" dirty="0" smtClean="0">
                <a:latin typeface="+mj-lt"/>
              </a:rPr>
              <a:t>769</a:t>
            </a:r>
            <a:r>
              <a:rPr lang="zh-CN" altLang="en-US" sz="1600" b="1" dirty="0" smtClean="0">
                <a:latin typeface="+mj-lt"/>
              </a:rPr>
              <a:t>元</a:t>
            </a:r>
          </a:p>
          <a:p>
            <a:pPr marL="342000" lvl="1" indent="-342000">
              <a:lnSpc>
                <a:spcPts val="2000"/>
              </a:lnSpc>
              <a:spcBef>
                <a:spcPts val="0"/>
              </a:spcBef>
              <a:spcAft>
                <a:spcPts val="600"/>
              </a:spcAft>
              <a:buFont typeface="Wingdings" pitchFamily="2" charset="2"/>
              <a:buChar char="Ø"/>
              <a:defRPr/>
            </a:pPr>
            <a:r>
              <a:rPr lang="zh-CN" altLang="en-US" sz="1400" dirty="0" smtClean="0"/>
              <a:t>本月</a:t>
            </a:r>
            <a:r>
              <a:rPr lang="en-US" altLang="zh-CN" sz="1400" dirty="0" smtClean="0"/>
              <a:t>A</a:t>
            </a:r>
            <a:r>
              <a:rPr lang="zh-CN" altLang="en-US" sz="1400" dirty="0" smtClean="0"/>
              <a:t>级别市场随着权重车型捷达、宝来的优惠幅度加大，级别整体优惠幅度也随之提高</a:t>
            </a:r>
            <a:endParaRPr lang="en-US" altLang="zh-CN" sz="1400" dirty="0" smtClean="0"/>
          </a:p>
          <a:p>
            <a:pPr marL="342000" lvl="1" indent="-342000">
              <a:lnSpc>
                <a:spcPts val="2000"/>
              </a:lnSpc>
              <a:spcBef>
                <a:spcPts val="0"/>
              </a:spcBef>
              <a:spcAft>
                <a:spcPts val="600"/>
              </a:spcAft>
              <a:buFont typeface="Wingdings" pitchFamily="2" charset="2"/>
              <a:buChar char="Ø"/>
              <a:defRPr/>
            </a:pPr>
            <a:r>
              <a:rPr lang="zh-CN" altLang="en-US" sz="1400" dirty="0" smtClean="0"/>
              <a:t>由于捷达、宝来、速腾等权重车型全线优惠均超过千元以上，对级别整体优惠产生一定影响，导致</a:t>
            </a:r>
            <a:r>
              <a:rPr lang="en-US" altLang="zh-CN" sz="1400" dirty="0" smtClean="0"/>
              <a:t>A</a:t>
            </a:r>
            <a:r>
              <a:rPr lang="zh-CN" altLang="en-US" sz="1400" dirty="0" smtClean="0"/>
              <a:t>级市场本月优惠指数下降</a:t>
            </a:r>
            <a:endParaRPr lang="en-US" altLang="zh-CN" sz="1400" dirty="0" smtClean="0"/>
          </a:p>
        </p:txBody>
      </p:sp>
      <p:sp>
        <p:nvSpPr>
          <p:cNvPr id="17" name="Oval 178"/>
          <p:cNvSpPr>
            <a:spLocks noChangeArrowheads="1"/>
          </p:cNvSpPr>
          <p:nvPr/>
        </p:nvSpPr>
        <p:spPr bwMode="auto">
          <a:xfrm rot="10800000" flipV="1">
            <a:off x="1714748" y="4699247"/>
            <a:ext cx="771208" cy="216252"/>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en-US" altLang="en-US" sz="900" kern="0" dirty="0" smtClean="0">
                <a:solidFill>
                  <a:srgbClr val="FF9933"/>
                </a:solidFill>
              </a:rPr>
              <a:t>￥</a:t>
            </a:r>
            <a:r>
              <a:rPr lang="en-US" altLang="en-US" sz="900" dirty="0" smtClean="0">
                <a:solidFill>
                  <a:srgbClr val="FF9933"/>
                </a:solidFill>
              </a:rPr>
              <a:t>13689</a:t>
            </a:r>
          </a:p>
        </p:txBody>
      </p:sp>
      <p:sp>
        <p:nvSpPr>
          <p:cNvPr id="18" name="内容占位符 3"/>
          <p:cNvSpPr>
            <a:spLocks noGrp="1"/>
          </p:cNvSpPr>
          <p:nvPr>
            <p:ph sz="quarter" idx="13"/>
          </p:nvPr>
        </p:nvSpPr>
        <p:spPr>
          <a:xfrm>
            <a:off x="1187624" y="260648"/>
            <a:ext cx="7561584" cy="454567"/>
          </a:xfrm>
        </p:spPr>
        <p:txBody>
          <a:bodyPr/>
          <a:lstStyle/>
          <a:p>
            <a:r>
              <a:rPr lang="en-US" altLang="en-US" dirty="0" smtClean="0"/>
              <a:t>2017</a:t>
            </a:r>
            <a:r>
              <a:rPr lang="en-US" altLang="zh-CN" dirty="0" smtClean="0"/>
              <a:t> </a:t>
            </a:r>
            <a:r>
              <a:rPr lang="en-US" altLang="en-US" dirty="0" smtClean="0"/>
              <a:t>GAIN</a:t>
            </a:r>
            <a:r>
              <a:rPr lang="en-US" altLang="zh-CN" dirty="0" smtClean="0"/>
              <a:t>·A</a:t>
            </a:r>
            <a:r>
              <a:rPr lang="zh-CN" altLang="en-US" dirty="0" smtClean="0"/>
              <a:t>级终端优惠</a:t>
            </a:r>
            <a:r>
              <a:rPr lang="en-US" altLang="en-US" dirty="0" err="1" smtClean="0"/>
              <a:t>指数</a:t>
            </a:r>
            <a:r>
              <a:rPr lang="en-US" altLang="en-US" dirty="0" smtClean="0"/>
              <a:t>—3</a:t>
            </a:r>
            <a:r>
              <a:rPr lang="zh-CN" altLang="en-US" dirty="0" smtClean="0"/>
              <a:t>月</a:t>
            </a:r>
            <a:endParaRPr lang="zh-CN" altLang="en-US" dirty="0"/>
          </a:p>
        </p:txBody>
      </p:sp>
      <p:grpSp>
        <p:nvGrpSpPr>
          <p:cNvPr id="19" name="组合 18"/>
          <p:cNvGrpSpPr>
            <a:grpSpLocks/>
          </p:cNvGrpSpPr>
          <p:nvPr>
            <p:custDataLst>
              <p:tags r:id="rId7"/>
            </p:custDataLst>
          </p:nvPr>
        </p:nvGrpSpPr>
        <p:grpSpPr bwMode="auto">
          <a:xfrm>
            <a:off x="2409704" y="3081851"/>
            <a:ext cx="4308475" cy="352425"/>
            <a:chOff x="2330450" y="2103438"/>
            <a:chExt cx="4308475" cy="352425"/>
          </a:xfrm>
          <a:solidFill>
            <a:srgbClr val="275C9D"/>
          </a:solidFill>
        </p:grpSpPr>
        <p:sp>
          <p:nvSpPr>
            <p:cNvPr id="21" name="AutoShape 12"/>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fontAlgn="auto">
                <a:spcBef>
                  <a:spcPts val="0"/>
                </a:spcBef>
                <a:spcAft>
                  <a:spcPts val="0"/>
                </a:spcAft>
                <a:defRPr/>
              </a:pPr>
              <a:endParaRPr lang="zh-CN" altLang="en-US" kern="0">
                <a:solidFill>
                  <a:srgbClr val="FFFFFF"/>
                </a:solidFill>
              </a:endParaRPr>
            </a:p>
          </p:txBody>
        </p:sp>
        <p:sp>
          <p:nvSpPr>
            <p:cNvPr id="23" name="Text Box 10"/>
            <p:cNvSpPr txBox="1">
              <a:spLocks noChangeArrowheads="1"/>
            </p:cNvSpPr>
            <p:nvPr/>
          </p:nvSpPr>
          <p:spPr bwMode="auto">
            <a:xfrm>
              <a:off x="2544763" y="2149145"/>
              <a:ext cx="3924300" cy="305340"/>
            </a:xfrm>
            <a:prstGeom prst="rect">
              <a:avLst/>
            </a:prstGeom>
            <a:noFill/>
            <a:ln w="12700" algn="ctr">
              <a:noFill/>
              <a:miter lim="800000"/>
              <a:headEnd/>
              <a:tailEnd/>
            </a:ln>
          </p:spPr>
          <p:txBody>
            <a:bodyPr>
              <a:spAutoFit/>
            </a:bodyPr>
            <a:lstStyle/>
            <a:p>
              <a:pPr fontAlgn="auto">
                <a:spcBef>
                  <a:spcPct val="50000"/>
                </a:spcBef>
                <a:spcAft>
                  <a:spcPts val="0"/>
                </a:spcAft>
                <a:defRPr/>
              </a:pPr>
              <a:r>
                <a:rPr lang="en-US" altLang="zh-CN" sz="1700" b="1" kern="0" dirty="0">
                  <a:solidFill>
                    <a:srgbClr val="FFFFFF"/>
                  </a:solidFill>
                  <a:ea typeface="华文细黑" pitchFamily="2" charset="-122"/>
                </a:rPr>
                <a:t>GAIN·</a:t>
              </a:r>
              <a:r>
                <a:rPr lang="zh-CN" altLang="en-US" sz="1700" b="1" kern="0" dirty="0">
                  <a:solidFill>
                    <a:srgbClr val="FFFFFF"/>
                  </a:solidFill>
                  <a:ea typeface="华文细黑" pitchFamily="2" charset="-122"/>
                </a:rPr>
                <a:t>月度终端优惠指数</a:t>
              </a:r>
              <a:r>
                <a:rPr lang="en-US" altLang="zh-CN" sz="1700" b="1" kern="0" dirty="0" smtClean="0">
                  <a:solidFill>
                    <a:srgbClr val="FFFFFF"/>
                  </a:solidFill>
                  <a:ea typeface="华文细黑" pitchFamily="2" charset="-122"/>
                </a:rPr>
                <a:t>-A</a:t>
              </a:r>
              <a:r>
                <a:rPr lang="zh-CN" altLang="en-US" sz="1700" b="1" kern="0" dirty="0" smtClean="0">
                  <a:solidFill>
                    <a:srgbClr val="FFFFFF"/>
                  </a:solidFill>
                  <a:ea typeface="华文细黑" pitchFamily="2" charset="-122"/>
                </a:rPr>
                <a:t>级</a:t>
              </a:r>
              <a:endParaRPr lang="zh-HK" altLang="en-US" sz="1700" b="1" kern="0" dirty="0">
                <a:solidFill>
                  <a:srgbClr val="FFFFFF"/>
                </a:solidFill>
                <a:ea typeface="华文细黑" pitchFamily="2" charset="-122"/>
              </a:endParaRPr>
            </a:p>
          </p:txBody>
        </p:sp>
      </p:grpSp>
      <p:sp>
        <p:nvSpPr>
          <p:cNvPr id="24" name="AutoShape 66"/>
          <p:cNvSpPr>
            <a:spLocks noChangeArrowheads="1"/>
          </p:cNvSpPr>
          <p:nvPr>
            <p:custDataLst>
              <p:tags r:id="rId8"/>
            </p:custDataLst>
          </p:nvPr>
        </p:nvSpPr>
        <p:spPr bwMode="auto">
          <a:xfrm>
            <a:off x="8490396" y="3877593"/>
            <a:ext cx="250825" cy="900112"/>
          </a:xfrm>
          <a:prstGeom prst="upArrow">
            <a:avLst>
              <a:gd name="adj1" fmla="val 50000"/>
              <a:gd name="adj2" fmla="val 89715"/>
            </a:avLst>
          </a:prstGeom>
          <a:solidFill>
            <a:srgbClr val="BFBFBF"/>
          </a:solidFill>
          <a:ln>
            <a:no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ea typeface="华文细黑" pitchFamily="2" charset="-122"/>
            </a:endParaRPr>
          </a:p>
        </p:txBody>
      </p:sp>
      <p:sp>
        <p:nvSpPr>
          <p:cNvPr id="25" name="AutoShape 67"/>
          <p:cNvSpPr>
            <a:spLocks noChangeArrowheads="1"/>
          </p:cNvSpPr>
          <p:nvPr>
            <p:custDataLst>
              <p:tags r:id="rId9"/>
            </p:custDataLst>
          </p:nvPr>
        </p:nvSpPr>
        <p:spPr bwMode="auto">
          <a:xfrm rot="10800000">
            <a:off x="8490396" y="4995193"/>
            <a:ext cx="250825" cy="900112"/>
          </a:xfrm>
          <a:prstGeom prst="upArrow">
            <a:avLst>
              <a:gd name="adj1" fmla="val 50000"/>
              <a:gd name="adj2" fmla="val 89715"/>
            </a:avLst>
          </a:prstGeom>
          <a:solidFill>
            <a:srgbClr val="275C9D"/>
          </a:solidFill>
          <a:ln>
            <a:no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ea typeface="华文细黑" pitchFamily="2" charset="-122"/>
            </a:endParaRPr>
          </a:p>
        </p:txBody>
      </p:sp>
      <p:sp>
        <p:nvSpPr>
          <p:cNvPr id="26" name="Text Box 68"/>
          <p:cNvSpPr txBox="1">
            <a:spLocks noChangeArrowheads="1"/>
          </p:cNvSpPr>
          <p:nvPr>
            <p:custDataLst>
              <p:tags r:id="rId10"/>
            </p:custDataLst>
          </p:nvPr>
        </p:nvSpPr>
        <p:spPr bwMode="auto">
          <a:xfrm>
            <a:off x="8701533" y="3834730"/>
            <a:ext cx="334963" cy="947738"/>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latin typeface="+mn-lt"/>
                <a:ea typeface="华文细黑" pitchFamily="2" charset="-122"/>
              </a:rPr>
              <a:t>优惠减少</a:t>
            </a:r>
          </a:p>
        </p:txBody>
      </p:sp>
      <p:sp>
        <p:nvSpPr>
          <p:cNvPr id="27" name="Text Box 69"/>
          <p:cNvSpPr txBox="1">
            <a:spLocks noChangeArrowheads="1"/>
          </p:cNvSpPr>
          <p:nvPr>
            <p:custDataLst>
              <p:tags r:id="rId11"/>
            </p:custDataLst>
          </p:nvPr>
        </p:nvSpPr>
        <p:spPr bwMode="auto">
          <a:xfrm>
            <a:off x="8698358" y="4839618"/>
            <a:ext cx="334963" cy="1109662"/>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latin typeface="+mn-lt"/>
                <a:ea typeface="华文细黑" pitchFamily="2" charset="-122"/>
              </a:rPr>
              <a:t>优惠增加</a:t>
            </a:r>
          </a:p>
        </p:txBody>
      </p:sp>
      <p:sp>
        <p:nvSpPr>
          <p:cNvPr id="28" name="Oval 178"/>
          <p:cNvSpPr>
            <a:spLocks noChangeArrowheads="1"/>
          </p:cNvSpPr>
          <p:nvPr/>
        </p:nvSpPr>
        <p:spPr bwMode="auto">
          <a:xfrm rot="10800000" flipV="1">
            <a:off x="2308314" y="4769968"/>
            <a:ext cx="771208" cy="216252"/>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en-US" altLang="en-US" sz="900" kern="0" dirty="0" smtClean="0">
                <a:solidFill>
                  <a:srgbClr val="FF9933"/>
                </a:solidFill>
              </a:rPr>
              <a:t>￥</a:t>
            </a:r>
            <a:r>
              <a:rPr lang="en-US" altLang="zh-CN" sz="900" dirty="0" smtClean="0">
                <a:solidFill>
                  <a:srgbClr val="FF9933"/>
                </a:solidFill>
              </a:rPr>
              <a:t>14459</a:t>
            </a:r>
            <a:endParaRPr lang="en-US" altLang="en-US" sz="900" dirty="0" smtClean="0">
              <a:solidFill>
                <a:srgbClr val="FF9933"/>
              </a:solidFill>
            </a:endParaRPr>
          </a:p>
        </p:txBody>
      </p:sp>
    </p:spTree>
    <p:extLst>
      <p:ext uri="{BB962C8B-B14F-4D97-AF65-F5344CB8AC3E}">
        <p14:creationId xmlns:p14="http://schemas.microsoft.com/office/powerpoint/2010/main" val="3373084240"/>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灯片编号占位符 1"/>
          <p:cNvSpPr>
            <a:spLocks noGrp="1"/>
          </p:cNvSpPr>
          <p:nvPr>
            <p:ph type="sldNum" sz="quarter" idx="12"/>
          </p:nvPr>
        </p:nvSpPr>
        <p:spPr bwMode="auto">
          <a:noFill/>
          <a:ln>
            <a:miter lim="800000"/>
            <a:headEnd/>
            <a:tailEnd/>
          </a:ln>
        </p:spPr>
        <p:txBody>
          <a:bodyPr vert="horz" wrap="square" lIns="91440" tIns="45720" rIns="91440" bIns="45720" numCol="1" anchor="t" anchorCtr="0" compatLnSpc="1">
            <a:prstTxWarp prst="textNoShape">
              <a:avLst/>
            </a:prstTxWarp>
          </a:bodyPr>
          <a:lstStyle/>
          <a:p>
            <a:fld id="{42B1B78F-5BDF-4A28-BBFF-3FFC8E73D2BF}" type="slidenum">
              <a:rPr lang="zh-CN" altLang="en-US" smtClean="0"/>
              <a:pPr/>
              <a:t>24</a:t>
            </a:fld>
            <a:endParaRPr lang="zh-CN" altLang="en-US" smtClean="0"/>
          </a:p>
        </p:txBody>
      </p:sp>
      <p:sp>
        <p:nvSpPr>
          <p:cNvPr id="3" name="标题 2"/>
          <p:cNvSpPr>
            <a:spLocks noGrp="1"/>
          </p:cNvSpPr>
          <p:nvPr>
            <p:ph type="title" idx="4294967295"/>
          </p:nvPr>
        </p:nvSpPr>
        <p:spPr>
          <a:xfrm>
            <a:off x="1186904" y="296652"/>
            <a:ext cx="4897264" cy="432011"/>
          </a:xfrm>
          <a:prstGeom prst="rect">
            <a:avLst/>
          </a:prstGeom>
          <a:noFill/>
        </p:spPr>
        <p:txBody>
          <a:bodyPr/>
          <a:lstStyle/>
          <a:p>
            <a:pPr>
              <a:defRPr/>
            </a:pPr>
            <a:r>
              <a:rPr lang="en-US" altLang="zh-CN" b="1" dirty="0">
                <a:solidFill>
                  <a:srgbClr val="075A77"/>
                </a:solidFill>
                <a:latin typeface="+mn-ea"/>
                <a:ea typeface="+mn-ea"/>
              </a:rPr>
              <a:t>A</a:t>
            </a:r>
            <a:r>
              <a:rPr lang="zh-CN" altLang="en-US" b="1" dirty="0">
                <a:solidFill>
                  <a:srgbClr val="075A77"/>
                </a:solidFill>
                <a:latin typeface="+mn-ea"/>
                <a:ea typeface="+mn-ea"/>
              </a:rPr>
              <a:t>级别重点车型经销商利润</a:t>
            </a:r>
            <a:r>
              <a:rPr lang="zh-CN" altLang="en-US" b="1" dirty="0" smtClean="0">
                <a:solidFill>
                  <a:srgbClr val="075A77"/>
                </a:solidFill>
                <a:latin typeface="+mn-ea"/>
                <a:ea typeface="+mn-ea"/>
              </a:rPr>
              <a:t>：</a:t>
            </a:r>
            <a:r>
              <a:rPr lang="zh-CN" altLang="en-US" b="1" dirty="0">
                <a:solidFill>
                  <a:srgbClr val="075A77"/>
                </a:solidFill>
                <a:latin typeface="+mn-ea"/>
              </a:rPr>
              <a:t>福睿斯</a:t>
            </a:r>
            <a:r>
              <a:rPr lang="zh-CN" altLang="en-US" b="1" dirty="0" smtClean="0">
                <a:solidFill>
                  <a:srgbClr val="075A77"/>
                </a:solidFill>
                <a:latin typeface="+mn-ea"/>
                <a:ea typeface="+mn-ea"/>
              </a:rPr>
              <a:t>、</a:t>
            </a:r>
            <a:r>
              <a:rPr lang="zh-CN" altLang="en-US" b="1" dirty="0">
                <a:solidFill>
                  <a:srgbClr val="075A77"/>
                </a:solidFill>
                <a:latin typeface="+mn-ea"/>
                <a:ea typeface="+mn-ea"/>
              </a:rPr>
              <a:t>朗逸</a:t>
            </a:r>
          </a:p>
        </p:txBody>
      </p:sp>
      <p:sp>
        <p:nvSpPr>
          <p:cNvPr id="23" name="矩形 22"/>
          <p:cNvSpPr/>
          <p:nvPr/>
        </p:nvSpPr>
        <p:spPr>
          <a:xfrm>
            <a:off x="428626" y="3643314"/>
            <a:ext cx="8286750" cy="2643187"/>
          </a:xfrm>
          <a:prstGeom prst="rect">
            <a:avLst/>
          </a:prstGeom>
          <a:no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graphicFrame>
        <p:nvGraphicFramePr>
          <p:cNvPr id="16" name="图表 33"/>
          <p:cNvGraphicFramePr>
            <a:graphicFrameLocks/>
          </p:cNvGraphicFramePr>
          <p:nvPr>
            <p:extLst>
              <p:ext uri="{D42A27DB-BD31-4B8C-83A1-F6EECF244321}">
                <p14:modId xmlns:p14="http://schemas.microsoft.com/office/powerpoint/2010/main" val="2143639275"/>
              </p:ext>
            </p:extLst>
          </p:nvPr>
        </p:nvGraphicFramePr>
        <p:xfrm>
          <a:off x="3635375" y="3715657"/>
          <a:ext cx="5080001" cy="2416175"/>
        </p:xfrm>
        <a:graphic>
          <a:graphicData uri="http://schemas.openxmlformats.org/drawingml/2006/chart">
            <c:chart xmlns:c="http://schemas.openxmlformats.org/drawingml/2006/chart" xmlns:r="http://schemas.openxmlformats.org/officeDocument/2006/relationships" r:id="rId2"/>
          </a:graphicData>
        </a:graphic>
      </p:graphicFrame>
      <p:sp>
        <p:nvSpPr>
          <p:cNvPr id="38" name="TextBox 37"/>
          <p:cNvSpPr txBox="1"/>
          <p:nvPr/>
        </p:nvSpPr>
        <p:spPr>
          <a:xfrm>
            <a:off x="323528" y="3714752"/>
            <a:ext cx="1143000" cy="307777"/>
          </a:xfrm>
          <a:prstGeom prst="rect">
            <a:avLst/>
          </a:prstGeom>
          <a:noFill/>
        </p:spPr>
        <p:txBody>
          <a:bodyPr>
            <a:spAutoFit/>
          </a:bodyPr>
          <a:lstStyle/>
          <a:p>
            <a:pPr>
              <a:defRPr/>
            </a:pPr>
            <a:r>
              <a:rPr lang="zh-CN" altLang="en-US" sz="1400" b="1" dirty="0">
                <a:solidFill>
                  <a:prstClr val="black"/>
                </a:solidFill>
                <a:latin typeface="Calibri"/>
                <a:ea typeface="华文细黑" pitchFamily="2" charset="-122"/>
              </a:rPr>
              <a:t>朗逸</a:t>
            </a:r>
            <a:endParaRPr lang="en-US" altLang="zh-CN" sz="1400" b="1" dirty="0">
              <a:solidFill>
                <a:prstClr val="black"/>
              </a:solidFill>
              <a:latin typeface="Calibri"/>
              <a:ea typeface="华文细黑" pitchFamily="2" charset="-122"/>
            </a:endParaRPr>
          </a:p>
        </p:txBody>
      </p:sp>
      <p:sp>
        <p:nvSpPr>
          <p:cNvPr id="14" name="TextBox 13"/>
          <p:cNvSpPr txBox="1"/>
          <p:nvPr/>
        </p:nvSpPr>
        <p:spPr>
          <a:xfrm>
            <a:off x="0" y="6286506"/>
            <a:ext cx="4071938" cy="246221"/>
          </a:xfrm>
          <a:prstGeom prst="rect">
            <a:avLst/>
          </a:prstGeom>
          <a:noFill/>
        </p:spPr>
        <p:txBody>
          <a:bodyPr>
            <a:spAutoFit/>
          </a:bodyPr>
          <a:lstStyle/>
          <a:p>
            <a:pPr>
              <a:defRPr/>
            </a:pPr>
            <a:r>
              <a:rPr lang="zh-CN" altLang="en-US" sz="1000" dirty="0">
                <a:solidFill>
                  <a:prstClr val="black"/>
                </a:solidFill>
                <a:latin typeface="Calibri"/>
                <a:ea typeface="华文细黑" pitchFamily="2" charset="-122"/>
              </a:rPr>
              <a:t>注：级别重点车型指的是该款车</a:t>
            </a:r>
            <a:r>
              <a:rPr lang="en-US" altLang="zh-CN" sz="1000" dirty="0">
                <a:solidFill>
                  <a:prstClr val="black"/>
                </a:solidFill>
                <a:latin typeface="Calibri"/>
                <a:ea typeface="华文细黑" pitchFamily="2" charset="-122"/>
              </a:rPr>
              <a:t>2011</a:t>
            </a:r>
            <a:r>
              <a:rPr lang="zh-CN" altLang="en-US" sz="1000" dirty="0">
                <a:solidFill>
                  <a:prstClr val="black"/>
                </a:solidFill>
                <a:latin typeface="Calibri"/>
                <a:ea typeface="华文细黑" pitchFamily="2" charset="-122"/>
              </a:rPr>
              <a:t>年年度销量列级别</a:t>
            </a:r>
            <a:r>
              <a:rPr lang="en-US" altLang="zh-CN" sz="1000" dirty="0">
                <a:solidFill>
                  <a:prstClr val="black"/>
                </a:solidFill>
                <a:latin typeface="Calibri"/>
                <a:ea typeface="华文细黑" pitchFamily="2" charset="-122"/>
              </a:rPr>
              <a:t>TOP4</a:t>
            </a:r>
            <a:endParaRPr lang="zh-CN" altLang="en-US" sz="1000" dirty="0">
              <a:solidFill>
                <a:prstClr val="black"/>
              </a:solidFill>
              <a:latin typeface="Calibri"/>
              <a:ea typeface="华文细黑" pitchFamily="2" charset="-122"/>
            </a:endParaRPr>
          </a:p>
        </p:txBody>
      </p:sp>
      <p:pic>
        <p:nvPicPr>
          <p:cNvPr id="1026" name="Picture 2" descr="\\user\mydoc\zhouty\桌面\10431270990634_2301810_7.jp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1331640" y="3996748"/>
            <a:ext cx="1600805" cy="800404"/>
          </a:xfrm>
          <a:prstGeom prst="rect">
            <a:avLst/>
          </a:prstGeom>
          <a:noFill/>
        </p:spPr>
      </p:pic>
      <p:sp>
        <p:nvSpPr>
          <p:cNvPr id="19" name="矩形 18"/>
          <p:cNvSpPr/>
          <p:nvPr/>
        </p:nvSpPr>
        <p:spPr>
          <a:xfrm>
            <a:off x="500064" y="4941168"/>
            <a:ext cx="3071812" cy="1126462"/>
          </a:xfrm>
          <a:prstGeom prst="rect">
            <a:avLst/>
          </a:prstGeom>
          <a:noFill/>
          <a:ln>
            <a:noFill/>
          </a:ln>
        </p:spPr>
        <p:txBody>
          <a:bodyPr>
            <a:spAutoFit/>
          </a:bodyPr>
          <a:lstStyle/>
          <a:p>
            <a:pPr marL="179388" indent="-179388" algn="l">
              <a:buFont typeface="Wingdings" pitchFamily="2" charset="2"/>
              <a:buChar char="n"/>
              <a:defRPr/>
            </a:pPr>
            <a:r>
              <a:rPr lang="en-US" altLang="zh-CN" sz="1400" dirty="0">
                <a:solidFill>
                  <a:srgbClr val="5F5F5F"/>
                </a:solidFill>
                <a:ea typeface="华文细黑" pitchFamily="2" charset="-122"/>
              </a:rPr>
              <a:t>3</a:t>
            </a:r>
            <a:r>
              <a:rPr lang="zh-CN" altLang="en-US" sz="1400" dirty="0" smtClean="0">
                <a:solidFill>
                  <a:srgbClr val="5F5F5F"/>
                </a:solidFill>
                <a:ea typeface="华文细黑" pitchFamily="2" charset="-122"/>
              </a:rPr>
              <a:t>月成交均价：</a:t>
            </a:r>
            <a:r>
              <a:rPr lang="en-US" altLang="zh-CN" sz="1400" dirty="0" smtClean="0">
                <a:solidFill>
                  <a:srgbClr val="5F5F5F"/>
                </a:solidFill>
                <a:ea typeface="华文细黑" pitchFamily="2" charset="-122"/>
              </a:rPr>
              <a:t>122,644</a:t>
            </a:r>
          </a:p>
          <a:p>
            <a:pPr marL="179388" indent="-179388" algn="l">
              <a:buFont typeface="Wingdings" pitchFamily="2" charset="2"/>
              <a:buChar char="n"/>
              <a:defRPr/>
            </a:pPr>
            <a:r>
              <a:rPr lang="en-US" altLang="zh-CN" sz="1400" dirty="0" smtClean="0">
                <a:solidFill>
                  <a:srgbClr val="5F5F5F"/>
                </a:solidFill>
                <a:ea typeface="华文细黑" pitchFamily="2" charset="-122"/>
              </a:rPr>
              <a:t>3</a:t>
            </a:r>
            <a:r>
              <a:rPr lang="zh-CN" altLang="en-US" sz="1400" dirty="0" smtClean="0">
                <a:solidFill>
                  <a:srgbClr val="5F5F5F"/>
                </a:solidFill>
                <a:ea typeface="华文细黑" pitchFamily="2" charset="-122"/>
              </a:rPr>
              <a:t>月经销商利润率：</a:t>
            </a:r>
            <a:r>
              <a:rPr lang="en-US" altLang="zh-CN" sz="1400" dirty="0" smtClean="0">
                <a:solidFill>
                  <a:srgbClr val="5F5F5F"/>
                </a:solidFill>
                <a:ea typeface="华文细黑" pitchFamily="2" charset="-122"/>
              </a:rPr>
              <a:t>1.1%</a:t>
            </a:r>
            <a:r>
              <a:rPr lang="zh-CN" altLang="en-US" sz="1400" dirty="0" smtClean="0">
                <a:solidFill>
                  <a:srgbClr val="5F5F5F"/>
                </a:solidFill>
                <a:ea typeface="华文细黑" pitchFamily="2" charset="-122"/>
              </a:rPr>
              <a:t> </a:t>
            </a:r>
            <a:endParaRPr lang="en-US" altLang="zh-CN" sz="1400" dirty="0" smtClean="0">
              <a:solidFill>
                <a:srgbClr val="5F5F5F"/>
              </a:solidFill>
              <a:ea typeface="华文细黑" pitchFamily="2" charset="-122"/>
            </a:endParaRPr>
          </a:p>
          <a:p>
            <a:pPr marL="179388" indent="-179388" algn="l">
              <a:buFont typeface="Wingdings" pitchFamily="2" charset="2"/>
              <a:buChar char="n"/>
              <a:defRPr/>
            </a:pPr>
            <a:r>
              <a:rPr lang="en-US" altLang="zh-CN" sz="1400" dirty="0" smtClean="0">
                <a:solidFill>
                  <a:srgbClr val="5F5F5F"/>
                </a:solidFill>
                <a:ea typeface="华文细黑" pitchFamily="2" charset="-122"/>
              </a:rPr>
              <a:t>3</a:t>
            </a:r>
            <a:r>
              <a:rPr lang="zh-CN" altLang="en-US" sz="1400" dirty="0" smtClean="0">
                <a:solidFill>
                  <a:srgbClr val="5F5F5F"/>
                </a:solidFill>
                <a:ea typeface="华文细黑" pitchFamily="2" charset="-122"/>
              </a:rPr>
              <a:t>月主要城市促销活动：</a:t>
            </a:r>
          </a:p>
          <a:p>
            <a:pPr marL="179388" indent="-179388" algn="l">
              <a:defRPr/>
            </a:pPr>
            <a:r>
              <a:rPr lang="zh-CN" altLang="en-US" sz="1400" dirty="0" smtClean="0">
                <a:solidFill>
                  <a:srgbClr val="5F5F5F"/>
                </a:solidFill>
                <a:ea typeface="华文细黑" pitchFamily="2" charset="-122"/>
              </a:rPr>
              <a:t> </a:t>
            </a:r>
            <a:r>
              <a:rPr lang="en-US" altLang="zh-CN" sz="1400" dirty="0">
                <a:solidFill>
                  <a:srgbClr val="5F5F5F"/>
                </a:solidFill>
                <a:ea typeface="华文细黑" pitchFamily="2" charset="-122"/>
              </a:rPr>
              <a:t> </a:t>
            </a:r>
            <a:r>
              <a:rPr lang="en-US" altLang="zh-CN" sz="1400" dirty="0" smtClean="0">
                <a:solidFill>
                  <a:srgbClr val="5F5F5F"/>
                </a:solidFill>
                <a:ea typeface="华文细黑" pitchFamily="2" charset="-122"/>
              </a:rPr>
              <a:t>  </a:t>
            </a:r>
            <a:r>
              <a:rPr lang="zh-CN" altLang="en-US" sz="1400" dirty="0" smtClean="0">
                <a:solidFill>
                  <a:srgbClr val="5F5F5F"/>
                </a:solidFill>
                <a:ea typeface="华文细黑" pitchFamily="2" charset="-122"/>
              </a:rPr>
              <a:t>上海：赠送</a:t>
            </a:r>
            <a:r>
              <a:rPr lang="en-US" altLang="zh-CN" sz="1400" dirty="0" smtClean="0">
                <a:solidFill>
                  <a:srgbClr val="5F5F5F"/>
                </a:solidFill>
                <a:ea typeface="华文细黑" pitchFamily="2" charset="-122"/>
              </a:rPr>
              <a:t>2000</a:t>
            </a:r>
            <a:r>
              <a:rPr lang="zh-CN" altLang="en-US" sz="1400" dirty="0">
                <a:solidFill>
                  <a:srgbClr val="5F5F5F"/>
                </a:solidFill>
                <a:ea typeface="华文细黑" pitchFamily="2" charset="-122"/>
              </a:rPr>
              <a:t>元礼包</a:t>
            </a:r>
            <a:endParaRPr lang="en-US" altLang="zh-CN" sz="1400" dirty="0">
              <a:solidFill>
                <a:srgbClr val="5F5F5F"/>
              </a:solidFill>
              <a:ea typeface="华文细黑" pitchFamily="2" charset="-122"/>
            </a:endParaRPr>
          </a:p>
          <a:p>
            <a:pPr marL="179388" indent="-179388" algn="l">
              <a:defRPr/>
            </a:pPr>
            <a:r>
              <a:rPr lang="en-US" altLang="zh-CN" sz="1400" dirty="0">
                <a:solidFill>
                  <a:srgbClr val="5F5F5F"/>
                </a:solidFill>
                <a:ea typeface="华文细黑" pitchFamily="2" charset="-122"/>
              </a:rPr>
              <a:t> </a:t>
            </a:r>
            <a:r>
              <a:rPr lang="en-US" altLang="zh-CN" sz="1400" dirty="0" smtClean="0">
                <a:solidFill>
                  <a:srgbClr val="5F5F5F"/>
                </a:solidFill>
                <a:ea typeface="华文细黑" pitchFamily="2" charset="-122"/>
              </a:rPr>
              <a:t>   </a:t>
            </a:r>
            <a:r>
              <a:rPr lang="zh-CN" altLang="en-US" sz="1400" dirty="0" smtClean="0">
                <a:solidFill>
                  <a:srgbClr val="5F5F5F"/>
                </a:solidFill>
                <a:ea typeface="华文细黑" pitchFamily="2" charset="-122"/>
              </a:rPr>
              <a:t>武汉：赠送</a:t>
            </a:r>
            <a:r>
              <a:rPr lang="en-US" altLang="zh-CN" sz="1400" dirty="0">
                <a:solidFill>
                  <a:srgbClr val="5F5F5F"/>
                </a:solidFill>
                <a:ea typeface="华文细黑" pitchFamily="2" charset="-122"/>
              </a:rPr>
              <a:t>4</a:t>
            </a:r>
            <a:r>
              <a:rPr lang="en-US" altLang="zh-CN" sz="1400" dirty="0" smtClean="0">
                <a:solidFill>
                  <a:srgbClr val="5F5F5F"/>
                </a:solidFill>
                <a:ea typeface="华文细黑" pitchFamily="2" charset="-122"/>
              </a:rPr>
              <a:t>000</a:t>
            </a:r>
            <a:r>
              <a:rPr lang="zh-CN" altLang="en-US" sz="1400" dirty="0">
                <a:solidFill>
                  <a:srgbClr val="5F5F5F"/>
                </a:solidFill>
                <a:ea typeface="华文细黑" pitchFamily="2" charset="-122"/>
              </a:rPr>
              <a:t>元礼包</a:t>
            </a:r>
            <a:endParaRPr lang="en-US" altLang="zh-CN" sz="1400" dirty="0">
              <a:solidFill>
                <a:srgbClr val="5F5F5F"/>
              </a:solidFill>
              <a:ea typeface="华文细黑" pitchFamily="2" charset="-122"/>
            </a:endParaRPr>
          </a:p>
        </p:txBody>
      </p:sp>
      <p:sp>
        <p:nvSpPr>
          <p:cNvPr id="15" name="矩形 14"/>
          <p:cNvSpPr/>
          <p:nvPr/>
        </p:nvSpPr>
        <p:spPr>
          <a:xfrm>
            <a:off x="428626" y="857250"/>
            <a:ext cx="8286750" cy="2643188"/>
          </a:xfrm>
          <a:prstGeom prst="rect">
            <a:avLst/>
          </a:prstGeom>
          <a:no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graphicFrame>
        <p:nvGraphicFramePr>
          <p:cNvPr id="21" name="图表 34"/>
          <p:cNvGraphicFramePr>
            <a:graphicFrameLocks/>
          </p:cNvGraphicFramePr>
          <p:nvPr>
            <p:extLst>
              <p:ext uri="{D42A27DB-BD31-4B8C-83A1-F6EECF244321}">
                <p14:modId xmlns:p14="http://schemas.microsoft.com/office/powerpoint/2010/main" val="2102492183"/>
              </p:ext>
            </p:extLst>
          </p:nvPr>
        </p:nvGraphicFramePr>
        <p:xfrm>
          <a:off x="3635375" y="1012825"/>
          <a:ext cx="5068461" cy="2416175"/>
        </p:xfrm>
        <a:graphic>
          <a:graphicData uri="http://schemas.openxmlformats.org/drawingml/2006/chart">
            <c:chart xmlns:c="http://schemas.openxmlformats.org/drawingml/2006/chart" xmlns:r="http://schemas.openxmlformats.org/officeDocument/2006/relationships" r:id="rId4"/>
          </a:graphicData>
        </a:graphic>
      </p:graphicFrame>
      <p:sp>
        <p:nvSpPr>
          <p:cNvPr id="22" name="TextBox 21"/>
          <p:cNvSpPr txBox="1"/>
          <p:nvPr/>
        </p:nvSpPr>
        <p:spPr>
          <a:xfrm>
            <a:off x="395536" y="928690"/>
            <a:ext cx="1143000" cy="268984"/>
          </a:xfrm>
          <a:prstGeom prst="rect">
            <a:avLst/>
          </a:prstGeom>
          <a:noFill/>
        </p:spPr>
        <p:txBody>
          <a:bodyPr>
            <a:spAutoFit/>
          </a:bodyPr>
          <a:lstStyle/>
          <a:p>
            <a:pPr>
              <a:defRPr/>
            </a:pPr>
            <a:r>
              <a:rPr lang="zh-CN" altLang="en-US" sz="1400" b="1" dirty="0">
                <a:solidFill>
                  <a:prstClr val="black"/>
                </a:solidFill>
                <a:latin typeface="Calibri"/>
                <a:ea typeface="华文细黑" pitchFamily="2" charset="-122"/>
              </a:rPr>
              <a:t>福睿斯</a:t>
            </a:r>
            <a:endParaRPr lang="en-US" altLang="zh-CN" sz="1400" b="1" dirty="0">
              <a:solidFill>
                <a:prstClr val="black"/>
              </a:solidFill>
              <a:latin typeface="Calibri"/>
              <a:ea typeface="华文细黑" pitchFamily="2" charset="-122"/>
            </a:endParaRPr>
          </a:p>
        </p:txBody>
      </p:sp>
      <p:sp>
        <p:nvSpPr>
          <p:cNvPr id="24" name="矩形 23"/>
          <p:cNvSpPr/>
          <p:nvPr/>
        </p:nvSpPr>
        <p:spPr>
          <a:xfrm>
            <a:off x="500064" y="1988840"/>
            <a:ext cx="3071812" cy="1126462"/>
          </a:xfrm>
          <a:prstGeom prst="rect">
            <a:avLst/>
          </a:prstGeom>
          <a:noFill/>
          <a:ln>
            <a:noFill/>
          </a:ln>
        </p:spPr>
        <p:txBody>
          <a:bodyPr wrap="square">
            <a:spAutoFit/>
          </a:bodyPr>
          <a:lstStyle/>
          <a:p>
            <a:pPr marL="179388" indent="-179388" algn="l">
              <a:buFont typeface="Wingdings" pitchFamily="2" charset="2"/>
              <a:buChar char="n"/>
              <a:defRPr/>
            </a:pPr>
            <a:r>
              <a:rPr lang="en-US" altLang="zh-CN" sz="1400" dirty="0">
                <a:solidFill>
                  <a:srgbClr val="5F5F5F"/>
                </a:solidFill>
                <a:ea typeface="华文细黑" pitchFamily="2" charset="-122"/>
              </a:rPr>
              <a:t>3</a:t>
            </a:r>
            <a:r>
              <a:rPr lang="zh-CN" altLang="en-US" sz="1400" dirty="0" smtClean="0">
                <a:solidFill>
                  <a:srgbClr val="5F5F5F"/>
                </a:solidFill>
                <a:ea typeface="华文细黑" pitchFamily="2" charset="-122"/>
              </a:rPr>
              <a:t>月成交均价：</a:t>
            </a:r>
            <a:r>
              <a:rPr lang="en-US" altLang="zh-CN" sz="1400" dirty="0" smtClean="0">
                <a:solidFill>
                  <a:srgbClr val="5F5F5F"/>
                </a:solidFill>
                <a:ea typeface="华文细黑" pitchFamily="2" charset="-122"/>
              </a:rPr>
              <a:t>83,083</a:t>
            </a:r>
          </a:p>
          <a:p>
            <a:pPr marL="179388" indent="-179388" algn="l">
              <a:buFont typeface="Wingdings" pitchFamily="2" charset="2"/>
              <a:buChar char="n"/>
              <a:defRPr/>
            </a:pPr>
            <a:r>
              <a:rPr lang="en-US" altLang="zh-CN" sz="1400" dirty="0">
                <a:solidFill>
                  <a:srgbClr val="5F5F5F"/>
                </a:solidFill>
                <a:ea typeface="华文细黑" pitchFamily="2" charset="-122"/>
              </a:rPr>
              <a:t>3</a:t>
            </a:r>
            <a:r>
              <a:rPr lang="zh-CN" altLang="en-US" sz="1400" dirty="0" smtClean="0">
                <a:solidFill>
                  <a:srgbClr val="5F5F5F"/>
                </a:solidFill>
                <a:ea typeface="华文细黑" pitchFamily="2" charset="-122"/>
              </a:rPr>
              <a:t>月经销商利润率：</a:t>
            </a:r>
            <a:r>
              <a:rPr lang="en-US" altLang="zh-CN" sz="1400" dirty="0" smtClean="0">
                <a:solidFill>
                  <a:srgbClr val="5F5F5F"/>
                </a:solidFill>
                <a:ea typeface="华文细黑" pitchFamily="2" charset="-122"/>
              </a:rPr>
              <a:t>-8.5%</a:t>
            </a:r>
            <a:r>
              <a:rPr lang="zh-CN" altLang="en-US" sz="1400" dirty="0" smtClean="0">
                <a:solidFill>
                  <a:srgbClr val="5F5F5F"/>
                </a:solidFill>
                <a:ea typeface="华文细黑" pitchFamily="2" charset="-122"/>
              </a:rPr>
              <a:t> </a:t>
            </a:r>
            <a:endParaRPr lang="en-US" altLang="zh-CN" sz="1400" dirty="0" smtClean="0">
              <a:solidFill>
                <a:srgbClr val="5F5F5F"/>
              </a:solidFill>
              <a:ea typeface="华文细黑" pitchFamily="2" charset="-122"/>
            </a:endParaRPr>
          </a:p>
          <a:p>
            <a:pPr marL="179388" indent="-179388" algn="l">
              <a:buFont typeface="Wingdings" pitchFamily="2" charset="2"/>
              <a:buChar char="n"/>
              <a:defRPr/>
            </a:pPr>
            <a:r>
              <a:rPr lang="en-US" altLang="zh-CN" sz="1400" dirty="0">
                <a:solidFill>
                  <a:srgbClr val="5F5F5F"/>
                </a:solidFill>
                <a:ea typeface="华文细黑" pitchFamily="2" charset="-122"/>
              </a:rPr>
              <a:t>3</a:t>
            </a:r>
            <a:r>
              <a:rPr lang="zh-CN" altLang="en-US" sz="1400" dirty="0" smtClean="0">
                <a:solidFill>
                  <a:srgbClr val="5F5F5F"/>
                </a:solidFill>
                <a:ea typeface="华文细黑" pitchFamily="2" charset="-122"/>
              </a:rPr>
              <a:t>月主要城市促销活动：</a:t>
            </a:r>
            <a:endParaRPr lang="en-US" altLang="zh-CN" sz="1400" dirty="0" smtClean="0">
              <a:solidFill>
                <a:srgbClr val="5F5F5F"/>
              </a:solidFill>
              <a:ea typeface="华文细黑" pitchFamily="2" charset="-122"/>
            </a:endParaRPr>
          </a:p>
          <a:p>
            <a:pPr marL="179388" indent="-179388" algn="l">
              <a:defRPr/>
            </a:pPr>
            <a:r>
              <a:rPr lang="en-US" altLang="zh-CN" sz="1400" dirty="0" smtClean="0">
                <a:solidFill>
                  <a:srgbClr val="5F5F5F"/>
                </a:solidFill>
                <a:ea typeface="华文细黑" pitchFamily="2" charset="-122"/>
              </a:rPr>
              <a:t>    </a:t>
            </a:r>
            <a:r>
              <a:rPr lang="zh-CN" altLang="en-US" sz="1400" dirty="0">
                <a:solidFill>
                  <a:srgbClr val="5F5F5F"/>
                </a:solidFill>
                <a:ea typeface="华文细黑" pitchFamily="2" charset="-122"/>
              </a:rPr>
              <a:t>上海</a:t>
            </a:r>
            <a:r>
              <a:rPr lang="zh-CN" altLang="en-US" sz="1400" dirty="0" smtClean="0">
                <a:solidFill>
                  <a:srgbClr val="5F5F5F"/>
                </a:solidFill>
                <a:ea typeface="华文细黑" pitchFamily="2" charset="-122"/>
              </a:rPr>
              <a:t>：赠送</a:t>
            </a:r>
            <a:r>
              <a:rPr lang="en-US" altLang="zh-CN" sz="1400" dirty="0">
                <a:solidFill>
                  <a:srgbClr val="5F5F5F"/>
                </a:solidFill>
                <a:ea typeface="华文细黑" pitchFamily="2" charset="-122"/>
              </a:rPr>
              <a:t>3</a:t>
            </a:r>
            <a:r>
              <a:rPr lang="en-US" altLang="zh-CN" sz="1400" dirty="0" smtClean="0">
                <a:solidFill>
                  <a:srgbClr val="5F5F5F"/>
                </a:solidFill>
                <a:ea typeface="华文细黑" pitchFamily="2" charset="-122"/>
              </a:rPr>
              <a:t>000</a:t>
            </a:r>
            <a:r>
              <a:rPr lang="zh-CN" altLang="en-US" sz="1400" dirty="0">
                <a:solidFill>
                  <a:srgbClr val="5F5F5F"/>
                </a:solidFill>
                <a:ea typeface="华文细黑" pitchFamily="2" charset="-122"/>
              </a:rPr>
              <a:t>元礼包</a:t>
            </a:r>
            <a:endParaRPr lang="en-US" altLang="zh-CN" sz="1400" dirty="0">
              <a:solidFill>
                <a:srgbClr val="5F5F5F"/>
              </a:solidFill>
              <a:ea typeface="华文细黑" pitchFamily="2" charset="-122"/>
            </a:endParaRPr>
          </a:p>
          <a:p>
            <a:pPr marL="179388" indent="-179388" algn="l">
              <a:defRPr/>
            </a:pPr>
            <a:r>
              <a:rPr lang="en-US" altLang="zh-CN" sz="1400" dirty="0">
                <a:solidFill>
                  <a:srgbClr val="5F5F5F"/>
                </a:solidFill>
                <a:ea typeface="华文细黑" pitchFamily="2" charset="-122"/>
              </a:rPr>
              <a:t>   </a:t>
            </a:r>
            <a:r>
              <a:rPr lang="zh-CN" altLang="en-US" sz="1400" dirty="0">
                <a:solidFill>
                  <a:srgbClr val="5F5F5F"/>
                </a:solidFill>
                <a:ea typeface="华文细黑" pitchFamily="2" charset="-122"/>
              </a:rPr>
              <a:t> 深圳</a:t>
            </a:r>
            <a:r>
              <a:rPr lang="zh-CN" altLang="en-US" sz="1400" dirty="0" smtClean="0">
                <a:solidFill>
                  <a:srgbClr val="5F5F5F"/>
                </a:solidFill>
                <a:ea typeface="华文细黑" pitchFamily="2" charset="-122"/>
              </a:rPr>
              <a:t>：</a:t>
            </a:r>
            <a:r>
              <a:rPr lang="zh-CN" altLang="en-US" sz="1400" dirty="0">
                <a:solidFill>
                  <a:srgbClr val="5F5F5F"/>
                </a:solidFill>
                <a:ea typeface="华文细黑" pitchFamily="2" charset="-122"/>
              </a:rPr>
              <a:t>置换补贴</a:t>
            </a:r>
            <a:r>
              <a:rPr lang="en-US" altLang="zh-CN" sz="1400" dirty="0">
                <a:solidFill>
                  <a:srgbClr val="5F5F5F"/>
                </a:solidFill>
                <a:ea typeface="华文细黑" pitchFamily="2" charset="-122"/>
              </a:rPr>
              <a:t>2000</a:t>
            </a:r>
            <a:r>
              <a:rPr lang="zh-CN" altLang="en-US" sz="1400" dirty="0">
                <a:solidFill>
                  <a:srgbClr val="5F5F5F"/>
                </a:solidFill>
                <a:ea typeface="华文细黑" pitchFamily="2" charset="-122"/>
              </a:rPr>
              <a:t>元</a:t>
            </a:r>
          </a:p>
        </p:txBody>
      </p:sp>
      <p:pic>
        <p:nvPicPr>
          <p:cNvPr id="25" name="图片 24"/>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flipH="1">
            <a:off x="1331640" y="971361"/>
            <a:ext cx="1600803" cy="1027627"/>
          </a:xfrm>
          <a:prstGeom prst="rect">
            <a:avLst/>
          </a:prstGeom>
        </p:spPr>
      </p:pic>
    </p:spTree>
    <p:extLst>
      <p:ext uri="{BB962C8B-B14F-4D97-AF65-F5344CB8AC3E}">
        <p14:creationId xmlns:p14="http://schemas.microsoft.com/office/powerpoint/2010/main" val="315277953"/>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灯片编号占位符 1"/>
          <p:cNvSpPr>
            <a:spLocks noGrp="1"/>
          </p:cNvSpPr>
          <p:nvPr>
            <p:ph type="sldNum" sz="quarter" idx="12"/>
          </p:nvPr>
        </p:nvSpPr>
        <p:spPr bwMode="auto">
          <a:noFill/>
          <a:ln>
            <a:miter lim="800000"/>
            <a:headEnd/>
            <a:tailEnd/>
          </a:ln>
        </p:spPr>
        <p:txBody>
          <a:bodyPr vert="horz" wrap="square" lIns="91440" tIns="45720" rIns="91440" bIns="45720" numCol="1" anchor="t" anchorCtr="0" compatLnSpc="1">
            <a:prstTxWarp prst="textNoShape">
              <a:avLst/>
            </a:prstTxWarp>
          </a:bodyPr>
          <a:lstStyle/>
          <a:p>
            <a:fld id="{7E5F7A69-BDF7-45CD-8DB7-35BD905181A9}" type="slidenum">
              <a:rPr lang="zh-CN" altLang="en-US" smtClean="0"/>
              <a:pPr/>
              <a:t>25</a:t>
            </a:fld>
            <a:endParaRPr lang="zh-CN" altLang="en-US" smtClean="0"/>
          </a:p>
        </p:txBody>
      </p:sp>
      <p:sp>
        <p:nvSpPr>
          <p:cNvPr id="20" name="矩形 19"/>
          <p:cNvSpPr/>
          <p:nvPr/>
        </p:nvSpPr>
        <p:spPr>
          <a:xfrm>
            <a:off x="428626" y="857250"/>
            <a:ext cx="8286750" cy="2643188"/>
          </a:xfrm>
          <a:prstGeom prst="rect">
            <a:avLst/>
          </a:prstGeom>
          <a:no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23" name="矩形 22"/>
          <p:cNvSpPr/>
          <p:nvPr/>
        </p:nvSpPr>
        <p:spPr>
          <a:xfrm>
            <a:off x="428626" y="3643314"/>
            <a:ext cx="8286750" cy="2643187"/>
          </a:xfrm>
          <a:prstGeom prst="rect">
            <a:avLst/>
          </a:prstGeom>
          <a:no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graphicFrame>
        <p:nvGraphicFramePr>
          <p:cNvPr id="16" name="图表 33"/>
          <p:cNvGraphicFramePr>
            <a:graphicFrameLocks/>
          </p:cNvGraphicFramePr>
          <p:nvPr>
            <p:extLst>
              <p:ext uri="{D42A27DB-BD31-4B8C-83A1-F6EECF244321}">
                <p14:modId xmlns:p14="http://schemas.microsoft.com/office/powerpoint/2010/main" val="396495481"/>
              </p:ext>
            </p:extLst>
          </p:nvPr>
        </p:nvGraphicFramePr>
        <p:xfrm>
          <a:off x="3635375" y="3733080"/>
          <a:ext cx="5040313" cy="2432224"/>
        </p:xfrm>
        <a:graphic>
          <a:graphicData uri="http://schemas.openxmlformats.org/drawingml/2006/chart">
            <c:chart xmlns:c="http://schemas.openxmlformats.org/drawingml/2006/chart" xmlns:r="http://schemas.openxmlformats.org/officeDocument/2006/relationships" r:id="rId2"/>
          </a:graphicData>
        </a:graphic>
      </p:graphicFrame>
      <p:sp>
        <p:nvSpPr>
          <p:cNvPr id="13" name="TextBox 12"/>
          <p:cNvSpPr txBox="1"/>
          <p:nvPr/>
        </p:nvSpPr>
        <p:spPr>
          <a:xfrm>
            <a:off x="395536" y="928690"/>
            <a:ext cx="1143000" cy="307777"/>
          </a:xfrm>
          <a:prstGeom prst="rect">
            <a:avLst/>
          </a:prstGeom>
          <a:noFill/>
        </p:spPr>
        <p:txBody>
          <a:bodyPr>
            <a:spAutoFit/>
          </a:bodyPr>
          <a:lstStyle/>
          <a:p>
            <a:pPr>
              <a:defRPr/>
            </a:pPr>
            <a:r>
              <a:rPr lang="zh-CN" altLang="en-US" sz="1400" b="1" dirty="0">
                <a:solidFill>
                  <a:prstClr val="black"/>
                </a:solidFill>
                <a:latin typeface="Calibri"/>
                <a:ea typeface="华文细黑" pitchFamily="2" charset="-122"/>
              </a:rPr>
              <a:t>科鲁兹</a:t>
            </a:r>
            <a:endParaRPr lang="en-US" altLang="zh-CN" sz="1400" b="1" dirty="0">
              <a:solidFill>
                <a:prstClr val="black"/>
              </a:solidFill>
              <a:latin typeface="Calibri"/>
              <a:ea typeface="华文细黑" pitchFamily="2" charset="-122"/>
            </a:endParaRPr>
          </a:p>
        </p:txBody>
      </p:sp>
      <p:sp>
        <p:nvSpPr>
          <p:cNvPr id="15" name="TextBox 14"/>
          <p:cNvSpPr txBox="1"/>
          <p:nvPr/>
        </p:nvSpPr>
        <p:spPr>
          <a:xfrm>
            <a:off x="323528" y="3714752"/>
            <a:ext cx="1143000" cy="307777"/>
          </a:xfrm>
          <a:prstGeom prst="rect">
            <a:avLst/>
          </a:prstGeom>
          <a:noFill/>
        </p:spPr>
        <p:txBody>
          <a:bodyPr>
            <a:spAutoFit/>
          </a:bodyPr>
          <a:lstStyle/>
          <a:p>
            <a:pPr>
              <a:defRPr/>
            </a:pPr>
            <a:r>
              <a:rPr lang="zh-CN" altLang="en-US" sz="1400" b="1" dirty="0">
                <a:solidFill>
                  <a:prstClr val="black"/>
                </a:solidFill>
                <a:latin typeface="Calibri"/>
                <a:ea typeface="华文细黑" pitchFamily="2" charset="-122"/>
              </a:rPr>
              <a:t>捷达</a:t>
            </a:r>
            <a:endParaRPr lang="en-US" altLang="zh-CN" sz="1400" b="1" dirty="0">
              <a:solidFill>
                <a:prstClr val="black"/>
              </a:solidFill>
              <a:latin typeface="Calibri"/>
              <a:ea typeface="华文细黑" pitchFamily="2" charset="-122"/>
            </a:endParaRPr>
          </a:p>
        </p:txBody>
      </p:sp>
      <p:sp>
        <p:nvSpPr>
          <p:cNvPr id="17" name="TextBox 16"/>
          <p:cNvSpPr txBox="1"/>
          <p:nvPr/>
        </p:nvSpPr>
        <p:spPr>
          <a:xfrm>
            <a:off x="0" y="6286506"/>
            <a:ext cx="4071938" cy="246221"/>
          </a:xfrm>
          <a:prstGeom prst="rect">
            <a:avLst/>
          </a:prstGeom>
          <a:noFill/>
        </p:spPr>
        <p:txBody>
          <a:bodyPr>
            <a:spAutoFit/>
          </a:bodyPr>
          <a:lstStyle/>
          <a:p>
            <a:pPr>
              <a:defRPr/>
            </a:pPr>
            <a:r>
              <a:rPr lang="zh-CN" altLang="en-US" sz="1000" dirty="0">
                <a:solidFill>
                  <a:prstClr val="black"/>
                </a:solidFill>
                <a:latin typeface="Calibri"/>
                <a:ea typeface="华文细黑" pitchFamily="2" charset="-122"/>
              </a:rPr>
              <a:t>注：级别重点车型指的是该款车</a:t>
            </a:r>
            <a:r>
              <a:rPr lang="en-US" altLang="zh-CN" sz="1000" dirty="0">
                <a:solidFill>
                  <a:prstClr val="black"/>
                </a:solidFill>
                <a:latin typeface="Calibri"/>
                <a:ea typeface="华文细黑" pitchFamily="2" charset="-122"/>
              </a:rPr>
              <a:t>2011</a:t>
            </a:r>
            <a:r>
              <a:rPr lang="zh-CN" altLang="en-US" sz="1000" dirty="0">
                <a:solidFill>
                  <a:prstClr val="black"/>
                </a:solidFill>
                <a:latin typeface="Calibri"/>
                <a:ea typeface="华文细黑" pitchFamily="2" charset="-122"/>
              </a:rPr>
              <a:t>年年度销量列级别</a:t>
            </a:r>
            <a:r>
              <a:rPr lang="en-US" altLang="zh-CN" sz="1000" dirty="0">
                <a:solidFill>
                  <a:prstClr val="black"/>
                </a:solidFill>
                <a:latin typeface="Calibri"/>
                <a:ea typeface="华文细黑" pitchFamily="2" charset="-122"/>
              </a:rPr>
              <a:t>TOP4</a:t>
            </a:r>
            <a:endParaRPr lang="zh-CN" altLang="en-US" sz="1000" dirty="0">
              <a:solidFill>
                <a:prstClr val="black"/>
              </a:solidFill>
              <a:latin typeface="Calibri"/>
              <a:ea typeface="华文细黑" pitchFamily="2" charset="-122"/>
            </a:endParaRPr>
          </a:p>
        </p:txBody>
      </p:sp>
      <p:pic>
        <p:nvPicPr>
          <p:cNvPr id="4098" name="Picture 2" descr="\\user\mydoc\zhouty\桌面\16530956036479_2253403_7.jp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1331640" y="1147397"/>
            <a:ext cx="1620629" cy="768662"/>
          </a:xfrm>
          <a:prstGeom prst="rect">
            <a:avLst/>
          </a:prstGeom>
          <a:noFill/>
        </p:spPr>
      </p:pic>
      <p:pic>
        <p:nvPicPr>
          <p:cNvPr id="4099" name="Picture 3" descr="\\user\mydoc\zhouty\桌面\10130145010634_1511770_7.jp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flipH="1">
            <a:off x="1258891" y="4062048"/>
            <a:ext cx="1728787" cy="663096"/>
          </a:xfrm>
          <a:prstGeom prst="rect">
            <a:avLst/>
          </a:prstGeom>
          <a:noFill/>
        </p:spPr>
      </p:pic>
      <p:sp>
        <p:nvSpPr>
          <p:cNvPr id="22" name="矩形 21"/>
          <p:cNvSpPr/>
          <p:nvPr/>
        </p:nvSpPr>
        <p:spPr>
          <a:xfrm>
            <a:off x="500064" y="1988840"/>
            <a:ext cx="3071812" cy="1126462"/>
          </a:xfrm>
          <a:prstGeom prst="rect">
            <a:avLst/>
          </a:prstGeom>
          <a:noFill/>
          <a:ln>
            <a:noFill/>
          </a:ln>
        </p:spPr>
        <p:txBody>
          <a:bodyPr>
            <a:spAutoFit/>
          </a:bodyPr>
          <a:lstStyle/>
          <a:p>
            <a:pPr marL="179388" indent="-179388" algn="l">
              <a:buFont typeface="Wingdings" pitchFamily="2" charset="2"/>
              <a:buChar char="n"/>
              <a:defRPr/>
            </a:pPr>
            <a:r>
              <a:rPr lang="en-US" altLang="zh-CN" sz="1400" dirty="0">
                <a:solidFill>
                  <a:srgbClr val="5F5F5F"/>
                </a:solidFill>
                <a:ea typeface="华文细黑" pitchFamily="2" charset="-122"/>
              </a:rPr>
              <a:t>3</a:t>
            </a:r>
            <a:r>
              <a:rPr lang="zh-CN" altLang="en-US" sz="1400" dirty="0" smtClean="0">
                <a:solidFill>
                  <a:srgbClr val="5F5F5F"/>
                </a:solidFill>
                <a:ea typeface="华文细黑" pitchFamily="2" charset="-122"/>
              </a:rPr>
              <a:t>月成交均价：</a:t>
            </a:r>
            <a:r>
              <a:rPr lang="en-US" altLang="zh-CN" sz="1400" dirty="0" smtClean="0">
                <a:solidFill>
                  <a:srgbClr val="5F5F5F"/>
                </a:solidFill>
                <a:ea typeface="华文细黑" pitchFamily="2" charset="-122"/>
              </a:rPr>
              <a:t>121,150</a:t>
            </a:r>
          </a:p>
          <a:p>
            <a:pPr marL="179388" indent="-179388" algn="l">
              <a:buFont typeface="Wingdings" pitchFamily="2" charset="2"/>
              <a:buChar char="n"/>
              <a:defRPr/>
            </a:pPr>
            <a:r>
              <a:rPr lang="en-US" altLang="zh-CN" sz="1400" dirty="0" smtClean="0">
                <a:solidFill>
                  <a:srgbClr val="5F5F5F"/>
                </a:solidFill>
                <a:ea typeface="华文细黑" pitchFamily="2" charset="-122"/>
              </a:rPr>
              <a:t>3</a:t>
            </a:r>
            <a:r>
              <a:rPr lang="zh-CN" altLang="en-US" sz="1400" dirty="0" smtClean="0">
                <a:solidFill>
                  <a:srgbClr val="5F5F5F"/>
                </a:solidFill>
                <a:ea typeface="华文细黑" pitchFamily="2" charset="-122"/>
              </a:rPr>
              <a:t>月经销商利润率：</a:t>
            </a:r>
            <a:r>
              <a:rPr lang="en-US" altLang="zh-CN" sz="1400" dirty="0">
                <a:solidFill>
                  <a:srgbClr val="5F5F5F"/>
                </a:solidFill>
                <a:ea typeface="华文细黑" pitchFamily="2" charset="-122"/>
              </a:rPr>
              <a:t>4</a:t>
            </a:r>
            <a:r>
              <a:rPr lang="en-US" altLang="zh-CN" sz="1400" dirty="0" smtClean="0">
                <a:solidFill>
                  <a:srgbClr val="5F5F5F"/>
                </a:solidFill>
                <a:ea typeface="华文细黑" pitchFamily="2" charset="-122"/>
              </a:rPr>
              <a:t>.8%</a:t>
            </a:r>
            <a:r>
              <a:rPr lang="zh-CN" altLang="en-US" sz="1400" dirty="0" smtClean="0">
                <a:solidFill>
                  <a:srgbClr val="5F5F5F"/>
                </a:solidFill>
                <a:ea typeface="华文细黑" pitchFamily="2" charset="-122"/>
              </a:rPr>
              <a:t> </a:t>
            </a:r>
            <a:endParaRPr lang="en-US" altLang="zh-CN" sz="1400" dirty="0" smtClean="0">
              <a:solidFill>
                <a:srgbClr val="5F5F5F"/>
              </a:solidFill>
              <a:ea typeface="华文细黑" pitchFamily="2" charset="-122"/>
            </a:endParaRPr>
          </a:p>
          <a:p>
            <a:pPr marL="179388" indent="-179388" algn="l">
              <a:buFont typeface="Wingdings" pitchFamily="2" charset="2"/>
              <a:buChar char="n"/>
              <a:defRPr/>
            </a:pPr>
            <a:r>
              <a:rPr lang="en-US" altLang="zh-CN" sz="1400" dirty="0" smtClean="0">
                <a:solidFill>
                  <a:srgbClr val="5F5F5F"/>
                </a:solidFill>
                <a:ea typeface="华文细黑" pitchFamily="2" charset="-122"/>
              </a:rPr>
              <a:t>3</a:t>
            </a:r>
            <a:r>
              <a:rPr lang="zh-CN" altLang="en-US" sz="1400" dirty="0" smtClean="0">
                <a:solidFill>
                  <a:srgbClr val="5F5F5F"/>
                </a:solidFill>
                <a:ea typeface="华文细黑" pitchFamily="2" charset="-122"/>
              </a:rPr>
              <a:t>月主要城市促销活动：</a:t>
            </a:r>
          </a:p>
          <a:p>
            <a:pPr marL="179388" indent="-179388" algn="l">
              <a:defRPr/>
            </a:pPr>
            <a:r>
              <a:rPr lang="zh-CN" altLang="en-US" sz="1400" dirty="0" smtClean="0">
                <a:solidFill>
                  <a:srgbClr val="5F5F5F"/>
                </a:solidFill>
                <a:ea typeface="华文细黑" pitchFamily="2" charset="-122"/>
              </a:rPr>
              <a:t>    </a:t>
            </a:r>
            <a:r>
              <a:rPr lang="zh-CN" altLang="en-US" sz="1400" dirty="0">
                <a:solidFill>
                  <a:srgbClr val="5F5F5F"/>
                </a:solidFill>
                <a:ea typeface="华文细黑" pitchFamily="2" charset="-122"/>
              </a:rPr>
              <a:t>上海</a:t>
            </a:r>
            <a:r>
              <a:rPr lang="zh-CN" altLang="en-US" sz="1400" dirty="0" smtClean="0">
                <a:solidFill>
                  <a:srgbClr val="5F5F5F"/>
                </a:solidFill>
                <a:ea typeface="华文细黑" pitchFamily="2" charset="-122"/>
              </a:rPr>
              <a:t>：</a:t>
            </a:r>
            <a:r>
              <a:rPr lang="zh-CN" altLang="en-US" sz="1400" dirty="0">
                <a:solidFill>
                  <a:srgbClr val="5F5F5F"/>
                </a:solidFill>
                <a:ea typeface="华文细黑" pitchFamily="2" charset="-122"/>
              </a:rPr>
              <a:t>赠送</a:t>
            </a:r>
            <a:r>
              <a:rPr lang="en-US" altLang="zh-CN" sz="1400" dirty="0">
                <a:solidFill>
                  <a:srgbClr val="5F5F5F"/>
                </a:solidFill>
                <a:ea typeface="华文细黑" pitchFamily="2" charset="-122"/>
              </a:rPr>
              <a:t>3000</a:t>
            </a:r>
            <a:r>
              <a:rPr lang="zh-CN" altLang="en-US" sz="1400" dirty="0">
                <a:solidFill>
                  <a:srgbClr val="5F5F5F"/>
                </a:solidFill>
                <a:ea typeface="华文细黑" pitchFamily="2" charset="-122"/>
              </a:rPr>
              <a:t>元礼包</a:t>
            </a:r>
            <a:endParaRPr lang="en-US" altLang="zh-CN" sz="1400" dirty="0">
              <a:solidFill>
                <a:srgbClr val="5F5F5F"/>
              </a:solidFill>
              <a:ea typeface="华文细黑" pitchFamily="2" charset="-122"/>
            </a:endParaRPr>
          </a:p>
          <a:p>
            <a:pPr marL="179388" indent="-179388" algn="l">
              <a:defRPr/>
            </a:pPr>
            <a:r>
              <a:rPr lang="en-US" altLang="zh-CN" sz="1400" dirty="0">
                <a:solidFill>
                  <a:srgbClr val="5F5F5F"/>
                </a:solidFill>
                <a:ea typeface="华文细黑" pitchFamily="2" charset="-122"/>
              </a:rPr>
              <a:t>    </a:t>
            </a:r>
            <a:r>
              <a:rPr lang="zh-CN" altLang="en-US" sz="1400" dirty="0">
                <a:solidFill>
                  <a:srgbClr val="5F5F5F"/>
                </a:solidFill>
                <a:ea typeface="华文细黑" pitchFamily="2" charset="-122"/>
              </a:rPr>
              <a:t>深圳：</a:t>
            </a:r>
            <a:r>
              <a:rPr lang="zh-CN" altLang="en-US" sz="1400" dirty="0" smtClean="0">
                <a:solidFill>
                  <a:srgbClr val="5F5F5F"/>
                </a:solidFill>
                <a:ea typeface="华文细黑" pitchFamily="2" charset="-122"/>
              </a:rPr>
              <a:t>赠送</a:t>
            </a:r>
            <a:r>
              <a:rPr lang="en-US" altLang="zh-CN" sz="1400" dirty="0">
                <a:solidFill>
                  <a:srgbClr val="5F5F5F"/>
                </a:solidFill>
                <a:ea typeface="华文细黑" pitchFamily="2" charset="-122"/>
              </a:rPr>
              <a:t>5</a:t>
            </a:r>
            <a:r>
              <a:rPr lang="en-US" altLang="zh-CN" sz="1400" dirty="0" smtClean="0">
                <a:solidFill>
                  <a:srgbClr val="5F5F5F"/>
                </a:solidFill>
                <a:ea typeface="华文细黑" pitchFamily="2" charset="-122"/>
              </a:rPr>
              <a:t>000</a:t>
            </a:r>
            <a:r>
              <a:rPr lang="zh-CN" altLang="en-US" sz="1400" dirty="0">
                <a:solidFill>
                  <a:srgbClr val="5F5F5F"/>
                </a:solidFill>
                <a:ea typeface="华文细黑" pitchFamily="2" charset="-122"/>
              </a:rPr>
              <a:t>元礼包</a:t>
            </a:r>
          </a:p>
        </p:txBody>
      </p:sp>
      <p:sp>
        <p:nvSpPr>
          <p:cNvPr id="24" name="矩形 23"/>
          <p:cNvSpPr/>
          <p:nvPr/>
        </p:nvSpPr>
        <p:spPr>
          <a:xfrm>
            <a:off x="500064" y="4941168"/>
            <a:ext cx="3071812" cy="1126462"/>
          </a:xfrm>
          <a:prstGeom prst="rect">
            <a:avLst/>
          </a:prstGeom>
          <a:noFill/>
          <a:ln>
            <a:noFill/>
          </a:ln>
        </p:spPr>
        <p:txBody>
          <a:bodyPr>
            <a:spAutoFit/>
          </a:bodyPr>
          <a:lstStyle/>
          <a:p>
            <a:pPr marL="179388" indent="-179388" algn="l">
              <a:buFont typeface="Wingdings" pitchFamily="2" charset="2"/>
              <a:buChar char="n"/>
              <a:defRPr/>
            </a:pPr>
            <a:r>
              <a:rPr lang="en-US" altLang="zh-CN" sz="1400" dirty="0">
                <a:solidFill>
                  <a:srgbClr val="5F5F5F"/>
                </a:solidFill>
                <a:ea typeface="华文细黑" pitchFamily="2" charset="-122"/>
              </a:rPr>
              <a:t>3</a:t>
            </a:r>
            <a:r>
              <a:rPr lang="zh-CN" altLang="en-US" sz="1400" dirty="0" smtClean="0">
                <a:solidFill>
                  <a:srgbClr val="5F5F5F"/>
                </a:solidFill>
                <a:ea typeface="华文细黑" pitchFamily="2" charset="-122"/>
              </a:rPr>
              <a:t>月成交均价：</a:t>
            </a:r>
            <a:r>
              <a:rPr lang="en-US" altLang="zh-CN" sz="1400" dirty="0" smtClean="0">
                <a:solidFill>
                  <a:srgbClr val="5F5F5F"/>
                </a:solidFill>
                <a:ea typeface="华文细黑" pitchFamily="2" charset="-122"/>
              </a:rPr>
              <a:t>93,263</a:t>
            </a:r>
          </a:p>
          <a:p>
            <a:pPr marL="179388" indent="-179388" algn="l">
              <a:buFont typeface="Wingdings" pitchFamily="2" charset="2"/>
              <a:buChar char="n"/>
              <a:defRPr/>
            </a:pPr>
            <a:r>
              <a:rPr lang="en-US" altLang="zh-CN" sz="1400" dirty="0">
                <a:solidFill>
                  <a:srgbClr val="5F5F5F"/>
                </a:solidFill>
                <a:ea typeface="华文细黑" pitchFamily="2" charset="-122"/>
              </a:rPr>
              <a:t>3</a:t>
            </a:r>
            <a:r>
              <a:rPr lang="zh-CN" altLang="en-US" sz="1400" dirty="0" smtClean="0">
                <a:solidFill>
                  <a:srgbClr val="5F5F5F"/>
                </a:solidFill>
                <a:ea typeface="华文细黑" pitchFamily="2" charset="-122"/>
              </a:rPr>
              <a:t>月经销商利润率：</a:t>
            </a:r>
            <a:r>
              <a:rPr lang="en-US" altLang="zh-CN" sz="1400" dirty="0" smtClean="0">
                <a:solidFill>
                  <a:srgbClr val="5F5F5F"/>
                </a:solidFill>
                <a:ea typeface="华文细黑" pitchFamily="2" charset="-122"/>
              </a:rPr>
              <a:t>3.2%</a:t>
            </a:r>
          </a:p>
          <a:p>
            <a:pPr marL="179388" indent="-179388" algn="l">
              <a:buFont typeface="Wingdings" pitchFamily="2" charset="2"/>
              <a:buChar char="n"/>
              <a:defRPr/>
            </a:pPr>
            <a:r>
              <a:rPr lang="en-US" altLang="zh-CN" sz="1400" dirty="0">
                <a:solidFill>
                  <a:srgbClr val="5F5F5F"/>
                </a:solidFill>
                <a:ea typeface="华文细黑" pitchFamily="2" charset="-122"/>
              </a:rPr>
              <a:t>3</a:t>
            </a:r>
            <a:r>
              <a:rPr lang="zh-CN" altLang="en-US" sz="1400" dirty="0" smtClean="0">
                <a:solidFill>
                  <a:srgbClr val="5F5F5F"/>
                </a:solidFill>
                <a:ea typeface="华文细黑" pitchFamily="2" charset="-122"/>
              </a:rPr>
              <a:t>月</a:t>
            </a:r>
            <a:r>
              <a:rPr lang="zh-CN" altLang="en-US" sz="1400" dirty="0">
                <a:solidFill>
                  <a:srgbClr val="5F5F5F"/>
                </a:solidFill>
                <a:ea typeface="华文细黑" pitchFamily="2" charset="-122"/>
              </a:rPr>
              <a:t>主要城市促销活动</a:t>
            </a:r>
            <a:r>
              <a:rPr lang="zh-CN" altLang="en-US" sz="1400" dirty="0" smtClean="0">
                <a:solidFill>
                  <a:srgbClr val="5F5F5F"/>
                </a:solidFill>
                <a:ea typeface="华文细黑" pitchFamily="2" charset="-122"/>
              </a:rPr>
              <a:t>：</a:t>
            </a:r>
            <a:endParaRPr lang="en-US" altLang="zh-CN" sz="1400" dirty="0" smtClean="0">
              <a:solidFill>
                <a:srgbClr val="5F5F5F"/>
              </a:solidFill>
              <a:ea typeface="华文细黑" pitchFamily="2" charset="-122"/>
            </a:endParaRPr>
          </a:p>
          <a:p>
            <a:pPr marL="179388" indent="-179388" algn="l">
              <a:defRPr/>
            </a:pPr>
            <a:r>
              <a:rPr lang="zh-CN" altLang="en-US" sz="1400" dirty="0" smtClean="0">
                <a:solidFill>
                  <a:srgbClr val="5F5F5F"/>
                </a:solidFill>
                <a:ea typeface="华文细黑" pitchFamily="2" charset="-122"/>
              </a:rPr>
              <a:t>    南京：赠送</a:t>
            </a:r>
            <a:r>
              <a:rPr lang="en-US" altLang="zh-CN" sz="1400" dirty="0" smtClean="0">
                <a:solidFill>
                  <a:srgbClr val="5F5F5F"/>
                </a:solidFill>
                <a:ea typeface="华文细黑" pitchFamily="2" charset="-122"/>
              </a:rPr>
              <a:t>5000</a:t>
            </a:r>
            <a:r>
              <a:rPr lang="zh-CN" altLang="en-US" sz="1400" dirty="0" smtClean="0">
                <a:solidFill>
                  <a:srgbClr val="5F5F5F"/>
                </a:solidFill>
                <a:ea typeface="华文细黑" pitchFamily="2" charset="-122"/>
              </a:rPr>
              <a:t>元</a:t>
            </a:r>
            <a:r>
              <a:rPr lang="zh-CN" altLang="en-US" sz="1400" dirty="0">
                <a:solidFill>
                  <a:srgbClr val="5F5F5F"/>
                </a:solidFill>
                <a:ea typeface="华文细黑" pitchFamily="2" charset="-122"/>
              </a:rPr>
              <a:t>礼包</a:t>
            </a:r>
            <a:endParaRPr lang="en-US" altLang="zh-CN" sz="1400" dirty="0">
              <a:solidFill>
                <a:srgbClr val="5F5F5F"/>
              </a:solidFill>
              <a:ea typeface="华文细黑" pitchFamily="2" charset="-122"/>
            </a:endParaRPr>
          </a:p>
          <a:p>
            <a:pPr marL="179388" indent="-179388" algn="l">
              <a:defRPr/>
            </a:pPr>
            <a:r>
              <a:rPr lang="en-US" altLang="zh-CN" sz="1400" dirty="0">
                <a:solidFill>
                  <a:srgbClr val="5F5F5F"/>
                </a:solidFill>
                <a:ea typeface="华文细黑" pitchFamily="2" charset="-122"/>
              </a:rPr>
              <a:t>    </a:t>
            </a:r>
            <a:r>
              <a:rPr lang="zh-CN" altLang="en-US" sz="1400" dirty="0" smtClean="0">
                <a:solidFill>
                  <a:srgbClr val="5F5F5F"/>
                </a:solidFill>
                <a:ea typeface="华文细黑" pitchFamily="2" charset="-122"/>
              </a:rPr>
              <a:t>杭州：</a:t>
            </a:r>
            <a:r>
              <a:rPr lang="zh-CN" altLang="en-US" sz="1400" dirty="0">
                <a:solidFill>
                  <a:srgbClr val="5F5F5F"/>
                </a:solidFill>
                <a:ea typeface="华文细黑" pitchFamily="2" charset="-122"/>
              </a:rPr>
              <a:t>赠送</a:t>
            </a:r>
            <a:r>
              <a:rPr lang="en-US" altLang="zh-CN" sz="1400" dirty="0">
                <a:solidFill>
                  <a:srgbClr val="5F5F5F"/>
                </a:solidFill>
                <a:ea typeface="华文细黑" pitchFamily="2" charset="-122"/>
              </a:rPr>
              <a:t>2000</a:t>
            </a:r>
            <a:r>
              <a:rPr lang="zh-CN" altLang="en-US" sz="1400" dirty="0">
                <a:solidFill>
                  <a:srgbClr val="5F5F5F"/>
                </a:solidFill>
                <a:ea typeface="华文细黑" pitchFamily="2" charset="-122"/>
              </a:rPr>
              <a:t>元礼包</a:t>
            </a:r>
            <a:endParaRPr lang="en-US" altLang="zh-CN" sz="1400" dirty="0">
              <a:solidFill>
                <a:srgbClr val="5F5F5F"/>
              </a:solidFill>
              <a:ea typeface="华文细黑" pitchFamily="2" charset="-122"/>
            </a:endParaRPr>
          </a:p>
        </p:txBody>
      </p:sp>
      <p:graphicFrame>
        <p:nvGraphicFramePr>
          <p:cNvPr id="18" name="图表 11"/>
          <p:cNvGraphicFramePr>
            <a:graphicFrameLocks/>
          </p:cNvGraphicFramePr>
          <p:nvPr>
            <p:extLst>
              <p:ext uri="{D42A27DB-BD31-4B8C-83A1-F6EECF244321}">
                <p14:modId xmlns:p14="http://schemas.microsoft.com/office/powerpoint/2010/main" val="1852981487"/>
              </p:ext>
            </p:extLst>
          </p:nvPr>
        </p:nvGraphicFramePr>
        <p:xfrm>
          <a:off x="3635375" y="1012825"/>
          <a:ext cx="5050145" cy="2416175"/>
        </p:xfrm>
        <a:graphic>
          <a:graphicData uri="http://schemas.openxmlformats.org/drawingml/2006/chart">
            <c:chart xmlns:c="http://schemas.openxmlformats.org/drawingml/2006/chart" xmlns:r="http://schemas.openxmlformats.org/officeDocument/2006/relationships" r:id="rId5"/>
          </a:graphicData>
        </a:graphic>
      </p:graphicFrame>
      <p:sp>
        <p:nvSpPr>
          <p:cNvPr id="19" name="标题 2"/>
          <p:cNvSpPr txBox="1">
            <a:spLocks/>
          </p:cNvSpPr>
          <p:nvPr/>
        </p:nvSpPr>
        <p:spPr>
          <a:xfrm>
            <a:off x="1186904" y="296652"/>
            <a:ext cx="4897264" cy="432011"/>
          </a:xfrm>
          <a:prstGeom prst="rect">
            <a:avLst/>
          </a:prstGeom>
          <a:noFill/>
        </p:spPr>
        <p:txBody>
          <a:bodyPr/>
          <a:lstStyle>
            <a:lvl1pPr algn="l" defTabSz="914400" rtl="0" eaLnBrk="1" latinLnBrk="0" hangingPunct="1">
              <a:lnSpc>
                <a:spcPct val="90000"/>
              </a:lnSpc>
              <a:spcBef>
                <a:spcPct val="0"/>
              </a:spcBef>
              <a:buNone/>
              <a:defRPr sz="1800" b="0" i="0" kern="1200" baseline="0">
                <a:solidFill>
                  <a:srgbClr val="000000"/>
                </a:solidFill>
                <a:effectLst/>
                <a:latin typeface="Arial Black" panose="020B0A04020102020204" pitchFamily="34" charset="0"/>
                <a:ea typeface="微软雅黑" panose="020B0503020204020204" pitchFamily="34" charset="-122"/>
                <a:cs typeface="+mj-cs"/>
              </a:defRPr>
            </a:lvl1pPr>
          </a:lstStyle>
          <a:p>
            <a:pPr fontAlgn="auto">
              <a:spcAft>
                <a:spcPts val="0"/>
              </a:spcAft>
              <a:buFontTx/>
              <a:defRPr/>
            </a:pPr>
            <a:r>
              <a:rPr lang="en-US" altLang="zh-CN" b="1" dirty="0" smtClean="0">
                <a:solidFill>
                  <a:srgbClr val="075A77"/>
                </a:solidFill>
                <a:latin typeface="+mn-ea"/>
                <a:ea typeface="+mn-ea"/>
              </a:rPr>
              <a:t>A</a:t>
            </a:r>
            <a:r>
              <a:rPr lang="zh-CN" altLang="en-US" b="1" dirty="0" smtClean="0">
                <a:solidFill>
                  <a:srgbClr val="075A77"/>
                </a:solidFill>
                <a:latin typeface="+mn-ea"/>
                <a:ea typeface="+mn-ea"/>
              </a:rPr>
              <a:t>级别重点车型经销商利润：</a:t>
            </a:r>
            <a:r>
              <a:rPr lang="zh-CN" altLang="en-US" b="1" dirty="0">
                <a:solidFill>
                  <a:srgbClr val="075A77"/>
                </a:solidFill>
                <a:latin typeface="+mn-ea"/>
              </a:rPr>
              <a:t>科鲁兹</a:t>
            </a:r>
            <a:r>
              <a:rPr lang="zh-CN" altLang="en-US" b="1" dirty="0" smtClean="0">
                <a:solidFill>
                  <a:srgbClr val="075A77"/>
                </a:solidFill>
                <a:latin typeface="+mn-ea"/>
                <a:ea typeface="+mn-ea"/>
              </a:rPr>
              <a:t>、捷达</a:t>
            </a:r>
            <a:endParaRPr lang="zh-CN" altLang="en-US" b="1" dirty="0">
              <a:solidFill>
                <a:srgbClr val="075A77"/>
              </a:solidFill>
              <a:latin typeface="+mn-ea"/>
              <a:ea typeface="+mn-ea"/>
            </a:endParaRPr>
          </a:p>
        </p:txBody>
      </p:sp>
    </p:spTree>
    <p:extLst>
      <p:ext uri="{BB962C8B-B14F-4D97-AF65-F5344CB8AC3E}">
        <p14:creationId xmlns:p14="http://schemas.microsoft.com/office/powerpoint/2010/main" val="3322339198"/>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对象 5" hidden="1"/>
          <p:cNvGraphicFramePr>
            <a:graphicFrameLocks noChangeAspect="1"/>
          </p:cNvGraphicFramePr>
          <p:nvPr>
            <p:custDataLst>
              <p:tags r:id="rId2"/>
            </p:custDataLst>
            <p:extLst>
              <p:ext uri="{D42A27DB-BD31-4B8C-83A1-F6EECF244321}">
                <p14:modId xmlns:p14="http://schemas.microsoft.com/office/powerpoint/2010/main" val="699269992"/>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40896" name="think-cell Slide" r:id="rId14" imgW="360" imgH="360" progId="">
                  <p:embed/>
                </p:oleObj>
              </mc:Choice>
              <mc:Fallback>
                <p:oleObj name="think-cell Slide" r:id="rId14" imgW="360" imgH="360" progId="">
                  <p:embed/>
                  <p:pic>
                    <p:nvPicPr>
                      <p:cNvPr id="0" name="Picture 2889"/>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0" y="0"/>
                        <a:ext cx="158750"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9" name="Object 4"/>
          <p:cNvGraphicFramePr>
            <a:graphicFrameLocks noChangeAspect="1"/>
          </p:cNvGraphicFramePr>
          <p:nvPr>
            <p:custDataLst>
              <p:tags r:id="rId3"/>
            </p:custDataLst>
            <p:extLst>
              <p:ext uri="{D42A27DB-BD31-4B8C-83A1-F6EECF244321}">
                <p14:modId xmlns:p14="http://schemas.microsoft.com/office/powerpoint/2010/main" val="4049111491"/>
              </p:ext>
            </p:extLst>
          </p:nvPr>
        </p:nvGraphicFramePr>
        <p:xfrm>
          <a:off x="395288" y="3513832"/>
          <a:ext cx="7993062" cy="2888356"/>
        </p:xfrm>
        <a:graphic>
          <a:graphicData uri="http://schemas.openxmlformats.org/drawingml/2006/chart">
            <c:chart xmlns:c="http://schemas.openxmlformats.org/drawingml/2006/chart" xmlns:r="http://schemas.openxmlformats.org/officeDocument/2006/relationships" r:id="rId16"/>
          </a:graphicData>
        </a:graphic>
      </p:graphicFrame>
      <p:sp>
        <p:nvSpPr>
          <p:cNvPr id="31755" name="灯片编号占位符 21"/>
          <p:cNvSpPr>
            <a:spLocks noGrp="1"/>
          </p:cNvSpPr>
          <p:nvPr>
            <p:ph type="sldNum" sz="quarter" idx="12"/>
            <p:custDataLst>
              <p:tags r:id="rId4"/>
            </p:custDataLst>
          </p:nvPr>
        </p:nvSpPr>
        <p:spPr bwMode="auto">
          <a:noFill/>
          <a:ln>
            <a:miter lim="800000"/>
            <a:headEnd/>
            <a:tailEnd/>
          </a:ln>
        </p:spPr>
        <p:txBody>
          <a:bodyPr vert="horz" wrap="square" lIns="91440" tIns="45720" rIns="91440" bIns="45720" numCol="1" anchorCtr="0" compatLnSpc="1">
            <a:prstTxWarp prst="textNoShape">
              <a:avLst/>
            </a:prstTxWarp>
          </a:bodyPr>
          <a:lstStyle/>
          <a:p>
            <a:fld id="{FB6EF3DB-5ACF-4C55-93E8-48112E8AF184}" type="slidenum">
              <a:rPr lang="zh-CN" altLang="en-US" smtClean="0"/>
              <a:pPr/>
              <a:t>26</a:t>
            </a:fld>
            <a:endParaRPr lang="zh-CN" altLang="en-US" dirty="0" smtClean="0"/>
          </a:p>
        </p:txBody>
      </p:sp>
      <p:sp>
        <p:nvSpPr>
          <p:cNvPr id="34" name="TextBox 33"/>
          <p:cNvSpPr txBox="1"/>
          <p:nvPr>
            <p:custDataLst>
              <p:tags r:id="rId5"/>
            </p:custDataLst>
          </p:nvPr>
        </p:nvSpPr>
        <p:spPr>
          <a:xfrm>
            <a:off x="395536" y="6322144"/>
            <a:ext cx="1319212" cy="203200"/>
          </a:xfrm>
          <a:prstGeom prst="rect">
            <a:avLst/>
          </a:prstGeom>
          <a:noFill/>
        </p:spPr>
        <p:txBody>
          <a:bodyPr>
            <a:spAutoFit/>
          </a:bodyPr>
          <a:lstStyle/>
          <a:p>
            <a:pPr eaLnBrk="0" hangingPunct="0">
              <a:lnSpc>
                <a:spcPct val="80000"/>
              </a:lnSpc>
              <a:spcBef>
                <a:spcPct val="20000"/>
              </a:spcBef>
              <a:buFont typeface="Arial" charset="0"/>
              <a:buNone/>
              <a:defRPr/>
            </a:pPr>
            <a:r>
              <a:rPr lang="zh-CN" altLang="en-US" sz="900" dirty="0">
                <a:latin typeface="+mn-lt"/>
                <a:ea typeface="华文细黑" pitchFamily="2" charset="-122"/>
              </a:rPr>
              <a:t>注</a:t>
            </a:r>
            <a:r>
              <a:rPr lang="zh-CN" altLang="en-US" sz="900" dirty="0" smtClean="0">
                <a:latin typeface="+mn-lt"/>
                <a:ea typeface="华文细黑" pitchFamily="2" charset="-122"/>
              </a:rPr>
              <a:t>：基期为上年</a:t>
            </a:r>
            <a:r>
              <a:rPr lang="en-US" altLang="zh-CN" sz="900" dirty="0" smtClean="0">
                <a:latin typeface="+mn-lt"/>
                <a:ea typeface="华文细黑" pitchFamily="2" charset="-122"/>
              </a:rPr>
              <a:t>12</a:t>
            </a:r>
            <a:r>
              <a:rPr lang="zh-CN" altLang="en-US" sz="900" dirty="0" smtClean="0">
                <a:latin typeface="+mn-lt"/>
                <a:ea typeface="华文细黑" pitchFamily="2" charset="-122"/>
              </a:rPr>
              <a:t>月</a:t>
            </a:r>
            <a:endParaRPr lang="zh-CN" altLang="en-US" sz="900" dirty="0">
              <a:latin typeface="+mn-lt"/>
              <a:ea typeface="华文细黑" pitchFamily="2" charset="-122"/>
            </a:endParaRPr>
          </a:p>
        </p:txBody>
      </p:sp>
      <p:sp>
        <p:nvSpPr>
          <p:cNvPr id="20" name="Oval 178"/>
          <p:cNvSpPr>
            <a:spLocks noChangeArrowheads="1"/>
          </p:cNvSpPr>
          <p:nvPr/>
        </p:nvSpPr>
        <p:spPr bwMode="auto">
          <a:xfrm>
            <a:off x="1175710" y="4958010"/>
            <a:ext cx="616745" cy="266119"/>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lang="en-US" altLang="zh-CN" sz="900" kern="0" noProof="0" dirty="0" smtClean="0">
                <a:solidFill>
                  <a:srgbClr val="FF9933"/>
                </a:solidFill>
              </a:rPr>
              <a:t>20.04</a:t>
            </a:r>
            <a:r>
              <a:rPr kumimoji="0" lang="zh-CN" altLang="en-US" sz="900" i="0" u="none" strike="noStrike" kern="0" cap="none" spc="0" normalizeH="0" baseline="0" noProof="0" dirty="0" smtClean="0">
                <a:ln>
                  <a:noFill/>
                </a:ln>
                <a:solidFill>
                  <a:srgbClr val="FF9933"/>
                </a:solidFill>
                <a:effectLst/>
                <a:uLnTx/>
                <a:uFillTx/>
              </a:rPr>
              <a:t>万</a:t>
            </a:r>
            <a:endParaRPr kumimoji="0" lang="zh-HK" altLang="en-US" sz="900" i="0" u="none" strike="noStrike" kern="0" cap="none" spc="0" normalizeH="0" baseline="0" noProof="0" dirty="0">
              <a:ln>
                <a:noFill/>
              </a:ln>
              <a:solidFill>
                <a:srgbClr val="FF9933"/>
              </a:solidFill>
              <a:effectLst/>
              <a:uLnTx/>
              <a:uFillTx/>
            </a:endParaRPr>
          </a:p>
        </p:txBody>
      </p:sp>
      <p:sp>
        <p:nvSpPr>
          <p:cNvPr id="16" name="内容占位符 2"/>
          <p:cNvSpPr txBox="1">
            <a:spLocks/>
          </p:cNvSpPr>
          <p:nvPr>
            <p:custDataLst>
              <p:tags r:id="rId6"/>
            </p:custDataLst>
          </p:nvPr>
        </p:nvSpPr>
        <p:spPr>
          <a:xfrm>
            <a:off x="395288" y="836613"/>
            <a:ext cx="8353425" cy="2160587"/>
          </a:xfrm>
          <a:prstGeom prst="rect">
            <a:avLst/>
          </a:prstGeom>
        </p:spPr>
        <p:txBody>
          <a:bodyPr/>
          <a:lstStyle>
            <a:lvl1pPr marL="342900" indent="-342900" algn="l" rtl="0" eaLnBrk="1" fontAlgn="base" hangingPunct="1">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1" fontAlgn="base" hangingPunct="1">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1" fontAlgn="base" hangingPunct="1">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1" fontAlgn="base" hangingPunct="1">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1" fontAlgn="base" hangingPunct="1">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42000" indent="-342000">
              <a:lnSpc>
                <a:spcPts val="1800"/>
              </a:lnSpc>
              <a:spcBef>
                <a:spcPts val="0"/>
              </a:spcBef>
              <a:spcAft>
                <a:spcPts val="600"/>
              </a:spcAft>
              <a:buClr>
                <a:srgbClr val="275C9D"/>
              </a:buClr>
              <a:buFont typeface="Wingdings" pitchFamily="2" charset="2"/>
              <a:buChar char="n"/>
              <a:defRPr/>
            </a:pPr>
            <a:r>
              <a:rPr lang="en-US" altLang="zh-CN" sz="1600" b="1" dirty="0" smtClean="0">
                <a:latin typeface="+mj-lt"/>
              </a:rPr>
              <a:t>2017 GAIN·3</a:t>
            </a:r>
            <a:r>
              <a:rPr lang="zh-CN" altLang="en-US" sz="1600" b="1" dirty="0" smtClean="0">
                <a:latin typeface="+mj-lt"/>
              </a:rPr>
              <a:t>月</a:t>
            </a:r>
            <a:r>
              <a:rPr lang="en-US" altLang="zh-CN" sz="1600" b="1" dirty="0" smtClean="0">
                <a:latin typeface="+mj-lt"/>
              </a:rPr>
              <a:t>B</a:t>
            </a:r>
            <a:r>
              <a:rPr lang="zh-CN" altLang="en-US" sz="1600" b="1" dirty="0" smtClean="0">
                <a:latin typeface="+mj-lt"/>
              </a:rPr>
              <a:t>级市场价格变化指数为</a:t>
            </a:r>
            <a:r>
              <a:rPr lang="en-US" altLang="zh-CN" sz="1600" b="1" dirty="0" smtClean="0">
                <a:latin typeface="+mj-lt"/>
              </a:rPr>
              <a:t>7.16</a:t>
            </a:r>
            <a:r>
              <a:rPr lang="zh-CN" altLang="en-US" sz="1600" b="1" dirty="0" smtClean="0">
                <a:latin typeface="+mj-lt"/>
              </a:rPr>
              <a:t>，环比上升</a:t>
            </a:r>
            <a:r>
              <a:rPr lang="en-US" altLang="zh-CN" sz="1600" b="1" dirty="0" smtClean="0">
                <a:latin typeface="+mj-lt"/>
              </a:rPr>
              <a:t>3.3%</a:t>
            </a:r>
            <a:r>
              <a:rPr lang="zh-CN" altLang="en-US" sz="1600" b="1" dirty="0" smtClean="0">
                <a:latin typeface="+mj-lt"/>
              </a:rPr>
              <a:t>，市场均价从</a:t>
            </a:r>
            <a:r>
              <a:rPr lang="en-US" altLang="zh-CN" sz="1600" b="1" dirty="0" smtClean="0"/>
              <a:t>20.58</a:t>
            </a:r>
            <a:r>
              <a:rPr lang="zh-CN" altLang="en-US" sz="1600" b="1" dirty="0" smtClean="0">
                <a:latin typeface="+mj-lt"/>
              </a:rPr>
              <a:t>万增加至</a:t>
            </a:r>
            <a:r>
              <a:rPr lang="en-US" altLang="zh-CN" sz="1600" b="1" dirty="0" smtClean="0">
                <a:latin typeface="+mj-lt"/>
              </a:rPr>
              <a:t>21.25</a:t>
            </a:r>
            <a:r>
              <a:rPr lang="zh-CN" altLang="en-US" sz="1600" b="1" dirty="0" smtClean="0">
                <a:latin typeface="+mj-lt"/>
              </a:rPr>
              <a:t>万</a:t>
            </a:r>
          </a:p>
          <a:p>
            <a:pPr marL="342000" lvl="1" indent="-342000">
              <a:lnSpc>
                <a:spcPts val="2000"/>
              </a:lnSpc>
              <a:spcBef>
                <a:spcPts val="0"/>
              </a:spcBef>
              <a:spcAft>
                <a:spcPts val="600"/>
              </a:spcAft>
              <a:buFont typeface="Wingdings" pitchFamily="2" charset="2"/>
              <a:buChar char="Ø"/>
              <a:defRPr/>
            </a:pPr>
            <a:r>
              <a:rPr lang="zh-CN" altLang="en-US" sz="1400" dirty="0" smtClean="0"/>
              <a:t>继上月</a:t>
            </a:r>
            <a:r>
              <a:rPr lang="en-US" altLang="zh-CN" sz="1400" dirty="0" smtClean="0"/>
              <a:t>B</a:t>
            </a:r>
            <a:r>
              <a:rPr lang="zh-CN" altLang="en-US" sz="1400" dirty="0" smtClean="0"/>
              <a:t>级</a:t>
            </a:r>
            <a:r>
              <a:rPr lang="zh-CN" altLang="en-US" sz="1400" dirty="0"/>
              <a:t>车市场均价</a:t>
            </a:r>
            <a:r>
              <a:rPr lang="zh-CN" altLang="en-US" sz="1400" dirty="0" smtClean="0"/>
              <a:t>小幅上升后，本月</a:t>
            </a:r>
            <a:r>
              <a:rPr lang="en-US" altLang="zh-CN" sz="1400" dirty="0" smtClean="0"/>
              <a:t>B</a:t>
            </a:r>
            <a:r>
              <a:rPr lang="zh-CN" altLang="en-US" sz="1400" dirty="0" smtClean="0"/>
              <a:t>级市场由于受到权重车型迈腾的热销，继续拉高该级别的整体成交价格</a:t>
            </a:r>
            <a:endParaRPr lang="en-US" altLang="zh-CN" sz="1400" dirty="0" smtClean="0"/>
          </a:p>
          <a:p>
            <a:pPr marL="342000" lvl="1" indent="-342000">
              <a:lnSpc>
                <a:spcPts val="2000"/>
              </a:lnSpc>
              <a:spcBef>
                <a:spcPts val="0"/>
              </a:spcBef>
              <a:spcAft>
                <a:spcPts val="600"/>
              </a:spcAft>
              <a:buFont typeface="Wingdings" pitchFamily="2" charset="2"/>
              <a:buChar char="Ø"/>
              <a:defRPr/>
            </a:pPr>
            <a:r>
              <a:rPr lang="zh-CN" altLang="en-US" sz="1400" dirty="0" smtClean="0"/>
              <a:t>该级别除迈腾以外，豪华品牌奔驰</a:t>
            </a:r>
            <a:r>
              <a:rPr lang="en-US" altLang="zh-CN" sz="1400" dirty="0" smtClean="0"/>
              <a:t>C</a:t>
            </a:r>
            <a:r>
              <a:rPr lang="zh-CN" altLang="en-US" sz="1400" dirty="0" smtClean="0"/>
              <a:t>级、奥迪</a:t>
            </a:r>
            <a:r>
              <a:rPr lang="en-US" altLang="zh-CN" sz="1400" dirty="0" smtClean="0"/>
              <a:t>A4L</a:t>
            </a:r>
            <a:r>
              <a:rPr lang="zh-CN" altLang="en-US" sz="1400" dirty="0" smtClean="0"/>
              <a:t>等车型权重的</a:t>
            </a:r>
            <a:r>
              <a:rPr lang="zh-CN" altLang="en-US" sz="1400" dirty="0"/>
              <a:t>加大</a:t>
            </a:r>
            <a:r>
              <a:rPr lang="zh-CN" altLang="en-US" sz="1400" dirty="0" smtClean="0"/>
              <a:t>也是拉高该级别成交价格的重要因素</a:t>
            </a:r>
            <a:endParaRPr lang="en-US" altLang="zh-CN" sz="1400" dirty="0" smtClean="0"/>
          </a:p>
        </p:txBody>
      </p:sp>
      <p:sp>
        <p:nvSpPr>
          <p:cNvPr id="17" name="Oval 178"/>
          <p:cNvSpPr>
            <a:spLocks noChangeArrowheads="1"/>
          </p:cNvSpPr>
          <p:nvPr/>
        </p:nvSpPr>
        <p:spPr bwMode="auto">
          <a:xfrm>
            <a:off x="1792455" y="4502205"/>
            <a:ext cx="616745" cy="266119"/>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lang="en-US" altLang="zh-CN" sz="900" kern="0" noProof="0" dirty="0" smtClean="0">
                <a:solidFill>
                  <a:srgbClr val="FF9933"/>
                </a:solidFill>
              </a:rPr>
              <a:t>20.58</a:t>
            </a:r>
            <a:r>
              <a:rPr kumimoji="0" lang="zh-CN" altLang="en-US" sz="900" i="0" u="none" strike="noStrike" kern="0" cap="none" spc="0" normalizeH="0" baseline="0" noProof="0" dirty="0" smtClean="0">
                <a:ln>
                  <a:noFill/>
                </a:ln>
                <a:solidFill>
                  <a:srgbClr val="FF9933"/>
                </a:solidFill>
                <a:effectLst/>
                <a:uLnTx/>
                <a:uFillTx/>
              </a:rPr>
              <a:t>万</a:t>
            </a:r>
            <a:endParaRPr kumimoji="0" lang="zh-HK" altLang="en-US" sz="900" i="0" u="none" strike="noStrike" kern="0" cap="none" spc="0" normalizeH="0" baseline="0" noProof="0" dirty="0">
              <a:ln>
                <a:noFill/>
              </a:ln>
              <a:solidFill>
                <a:srgbClr val="FF9933"/>
              </a:solidFill>
              <a:effectLst/>
              <a:uLnTx/>
              <a:uFillTx/>
            </a:endParaRPr>
          </a:p>
        </p:txBody>
      </p:sp>
      <p:sp>
        <p:nvSpPr>
          <p:cNvPr id="18" name="内容占位符 3"/>
          <p:cNvSpPr>
            <a:spLocks noGrp="1"/>
          </p:cNvSpPr>
          <p:nvPr>
            <p:ph sz="quarter" idx="13"/>
          </p:nvPr>
        </p:nvSpPr>
        <p:spPr>
          <a:xfrm>
            <a:off x="1187624" y="260648"/>
            <a:ext cx="7561584" cy="454567"/>
          </a:xfrm>
        </p:spPr>
        <p:txBody>
          <a:bodyPr/>
          <a:lstStyle/>
          <a:p>
            <a:r>
              <a:rPr lang="en-US" altLang="en-US" dirty="0" smtClean="0"/>
              <a:t>2017</a:t>
            </a:r>
            <a:r>
              <a:rPr lang="en-US" altLang="zh-CN" dirty="0" smtClean="0"/>
              <a:t> </a:t>
            </a:r>
            <a:r>
              <a:rPr lang="en-US" altLang="en-US" dirty="0" smtClean="0"/>
              <a:t>GAIN</a:t>
            </a:r>
            <a:r>
              <a:rPr lang="en-US" altLang="zh-CN" dirty="0" smtClean="0"/>
              <a:t>·B</a:t>
            </a:r>
            <a:r>
              <a:rPr lang="zh-CN" altLang="en-US" dirty="0" smtClean="0"/>
              <a:t>级价格</a:t>
            </a:r>
            <a:r>
              <a:rPr lang="zh-CN" altLang="en-US" dirty="0"/>
              <a:t>变化</a:t>
            </a:r>
            <a:r>
              <a:rPr lang="en-US" altLang="en-US" dirty="0" err="1"/>
              <a:t>指数</a:t>
            </a:r>
            <a:r>
              <a:rPr lang="en-US" altLang="en-US" dirty="0" smtClean="0"/>
              <a:t>—3</a:t>
            </a:r>
            <a:r>
              <a:rPr lang="zh-CN" altLang="en-US" dirty="0" smtClean="0"/>
              <a:t>月</a:t>
            </a:r>
            <a:endParaRPr lang="zh-CN" altLang="en-US" dirty="0"/>
          </a:p>
        </p:txBody>
      </p:sp>
      <p:grpSp>
        <p:nvGrpSpPr>
          <p:cNvPr id="21" name="组合 20"/>
          <p:cNvGrpSpPr>
            <a:grpSpLocks/>
          </p:cNvGrpSpPr>
          <p:nvPr>
            <p:custDataLst>
              <p:tags r:id="rId7"/>
            </p:custDataLst>
          </p:nvPr>
        </p:nvGrpSpPr>
        <p:grpSpPr bwMode="auto">
          <a:xfrm>
            <a:off x="2409704" y="3081851"/>
            <a:ext cx="4308475" cy="352425"/>
            <a:chOff x="2330450" y="2103438"/>
            <a:chExt cx="4308475" cy="352425"/>
          </a:xfrm>
          <a:solidFill>
            <a:srgbClr val="275C9D"/>
          </a:solidFill>
        </p:grpSpPr>
        <p:sp>
          <p:nvSpPr>
            <p:cNvPr id="22" name="AutoShape 12"/>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fontAlgn="auto">
                <a:spcBef>
                  <a:spcPts val="0"/>
                </a:spcBef>
                <a:spcAft>
                  <a:spcPts val="0"/>
                </a:spcAft>
                <a:defRPr/>
              </a:pPr>
              <a:endParaRPr lang="zh-CN" altLang="en-US" kern="0">
                <a:solidFill>
                  <a:srgbClr val="FFFFFF"/>
                </a:solidFill>
              </a:endParaRPr>
            </a:p>
          </p:txBody>
        </p:sp>
        <p:sp>
          <p:nvSpPr>
            <p:cNvPr id="23" name="Text Box 10"/>
            <p:cNvSpPr txBox="1">
              <a:spLocks noChangeArrowheads="1"/>
            </p:cNvSpPr>
            <p:nvPr/>
          </p:nvSpPr>
          <p:spPr bwMode="auto">
            <a:xfrm>
              <a:off x="2544763" y="2149145"/>
              <a:ext cx="3924300" cy="305340"/>
            </a:xfrm>
            <a:prstGeom prst="rect">
              <a:avLst/>
            </a:prstGeom>
            <a:noFill/>
            <a:ln w="12700" algn="ctr">
              <a:noFill/>
              <a:miter lim="800000"/>
              <a:headEnd/>
              <a:tailEnd/>
            </a:ln>
          </p:spPr>
          <p:txBody>
            <a:bodyPr>
              <a:spAutoFit/>
            </a:bodyPr>
            <a:lstStyle/>
            <a:p>
              <a:pPr fontAlgn="auto">
                <a:spcBef>
                  <a:spcPct val="50000"/>
                </a:spcBef>
                <a:spcAft>
                  <a:spcPts val="0"/>
                </a:spcAft>
                <a:defRPr/>
              </a:pPr>
              <a:r>
                <a:rPr lang="en-US" altLang="zh-CN" sz="1700" b="1" kern="0" dirty="0">
                  <a:solidFill>
                    <a:srgbClr val="FFFFFF"/>
                  </a:solidFill>
                  <a:ea typeface="华文细黑" pitchFamily="2" charset="-122"/>
                </a:rPr>
                <a:t>GAIN·</a:t>
              </a:r>
              <a:r>
                <a:rPr lang="zh-CN" altLang="en-US" sz="1700" b="1" kern="0" dirty="0" smtClean="0">
                  <a:solidFill>
                    <a:srgbClr val="FFFFFF"/>
                  </a:solidFill>
                  <a:ea typeface="华文细黑" pitchFamily="2" charset="-122"/>
                </a:rPr>
                <a:t>月度价格变化指数</a:t>
              </a:r>
              <a:r>
                <a:rPr lang="en-US" altLang="zh-CN" sz="1700" b="1" kern="0" dirty="0" smtClean="0">
                  <a:solidFill>
                    <a:srgbClr val="FFFFFF"/>
                  </a:solidFill>
                  <a:ea typeface="华文细黑" pitchFamily="2" charset="-122"/>
                </a:rPr>
                <a:t>-B</a:t>
              </a:r>
              <a:r>
                <a:rPr lang="zh-CN" altLang="en-US" sz="1700" b="1" kern="0" dirty="0" smtClean="0">
                  <a:solidFill>
                    <a:srgbClr val="FFFFFF"/>
                  </a:solidFill>
                  <a:ea typeface="华文细黑" pitchFamily="2" charset="-122"/>
                </a:rPr>
                <a:t>级</a:t>
              </a:r>
              <a:endParaRPr lang="zh-HK" altLang="en-US" sz="1700" b="1" kern="0" dirty="0">
                <a:solidFill>
                  <a:srgbClr val="FFFFFF"/>
                </a:solidFill>
                <a:ea typeface="华文细黑" pitchFamily="2" charset="-122"/>
              </a:endParaRPr>
            </a:p>
          </p:txBody>
        </p:sp>
      </p:grpSp>
      <p:sp>
        <p:nvSpPr>
          <p:cNvPr id="24" name="AutoShape 66"/>
          <p:cNvSpPr>
            <a:spLocks noChangeArrowheads="1"/>
          </p:cNvSpPr>
          <p:nvPr>
            <p:custDataLst>
              <p:tags r:id="rId8"/>
            </p:custDataLst>
          </p:nvPr>
        </p:nvSpPr>
        <p:spPr bwMode="auto">
          <a:xfrm>
            <a:off x="8497639" y="3903911"/>
            <a:ext cx="250825" cy="900112"/>
          </a:xfrm>
          <a:prstGeom prst="upArrow">
            <a:avLst>
              <a:gd name="adj1" fmla="val 50000"/>
              <a:gd name="adj2" fmla="val 89715"/>
            </a:avLst>
          </a:prstGeom>
          <a:solidFill>
            <a:srgbClr val="275C9D"/>
          </a:solidFill>
          <a:ln>
            <a:no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solidFill>
                <a:prstClr val="black"/>
              </a:solidFill>
              <a:ea typeface="华文细黑" pitchFamily="2" charset="-122"/>
            </a:endParaRPr>
          </a:p>
        </p:txBody>
      </p:sp>
      <p:sp>
        <p:nvSpPr>
          <p:cNvPr id="25" name="AutoShape 67"/>
          <p:cNvSpPr>
            <a:spLocks noChangeArrowheads="1"/>
          </p:cNvSpPr>
          <p:nvPr>
            <p:custDataLst>
              <p:tags r:id="rId9"/>
            </p:custDataLst>
          </p:nvPr>
        </p:nvSpPr>
        <p:spPr bwMode="auto">
          <a:xfrm rot="10800000">
            <a:off x="8497639" y="5021511"/>
            <a:ext cx="250825" cy="900112"/>
          </a:xfrm>
          <a:prstGeom prst="upArrow">
            <a:avLst>
              <a:gd name="adj1" fmla="val 50000"/>
              <a:gd name="adj2" fmla="val 89715"/>
            </a:avLst>
          </a:prstGeom>
          <a:solidFill>
            <a:srgbClr val="BFBFBF"/>
          </a:solidFill>
          <a:ln>
            <a:solidFill>
              <a:srgbClr val="BFBFBF"/>
            </a:solid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solidFill>
                <a:prstClr val="black"/>
              </a:solidFill>
              <a:ea typeface="华文细黑" pitchFamily="2" charset="-122"/>
            </a:endParaRPr>
          </a:p>
        </p:txBody>
      </p:sp>
      <p:sp>
        <p:nvSpPr>
          <p:cNvPr id="26" name="Text Box 68"/>
          <p:cNvSpPr txBox="1">
            <a:spLocks noChangeArrowheads="1"/>
          </p:cNvSpPr>
          <p:nvPr>
            <p:custDataLst>
              <p:tags r:id="rId10"/>
            </p:custDataLst>
          </p:nvPr>
        </p:nvSpPr>
        <p:spPr bwMode="auto">
          <a:xfrm>
            <a:off x="8701533" y="3861048"/>
            <a:ext cx="334963" cy="947738"/>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solidFill>
                  <a:prstClr val="black"/>
                </a:solidFill>
                <a:latin typeface="Calibri"/>
                <a:ea typeface="华文细黑" pitchFamily="2" charset="-122"/>
              </a:rPr>
              <a:t>均价上升</a:t>
            </a:r>
          </a:p>
        </p:txBody>
      </p:sp>
      <p:sp>
        <p:nvSpPr>
          <p:cNvPr id="27" name="Text Box 69"/>
          <p:cNvSpPr txBox="1">
            <a:spLocks noChangeArrowheads="1"/>
          </p:cNvSpPr>
          <p:nvPr>
            <p:custDataLst>
              <p:tags r:id="rId11"/>
            </p:custDataLst>
          </p:nvPr>
        </p:nvSpPr>
        <p:spPr bwMode="auto">
          <a:xfrm>
            <a:off x="8701533" y="4865936"/>
            <a:ext cx="334963" cy="1109662"/>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solidFill>
                  <a:prstClr val="black"/>
                </a:solidFill>
                <a:latin typeface="Calibri"/>
                <a:ea typeface="华文细黑" pitchFamily="2" charset="-122"/>
              </a:rPr>
              <a:t>均价下降</a:t>
            </a:r>
          </a:p>
        </p:txBody>
      </p:sp>
      <p:sp>
        <p:nvSpPr>
          <p:cNvPr id="28" name="Oval 178"/>
          <p:cNvSpPr>
            <a:spLocks noChangeArrowheads="1"/>
          </p:cNvSpPr>
          <p:nvPr/>
        </p:nvSpPr>
        <p:spPr bwMode="auto">
          <a:xfrm>
            <a:off x="2430741" y="4201857"/>
            <a:ext cx="616745" cy="266119"/>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lang="en-US" altLang="zh-CN" sz="900" kern="0" noProof="0" dirty="0" smtClean="0">
                <a:solidFill>
                  <a:srgbClr val="FF9933"/>
                </a:solidFill>
              </a:rPr>
              <a:t>21.25</a:t>
            </a:r>
            <a:r>
              <a:rPr kumimoji="0" lang="zh-CN" altLang="en-US" sz="900" i="0" u="none" strike="noStrike" kern="0" cap="none" spc="0" normalizeH="0" baseline="0" noProof="0" dirty="0" smtClean="0">
                <a:ln>
                  <a:noFill/>
                </a:ln>
                <a:solidFill>
                  <a:srgbClr val="FF9933"/>
                </a:solidFill>
                <a:effectLst/>
                <a:uLnTx/>
                <a:uFillTx/>
              </a:rPr>
              <a:t>万</a:t>
            </a:r>
            <a:endParaRPr kumimoji="0" lang="zh-HK" altLang="en-US" sz="900" i="0" u="none" strike="noStrike" kern="0" cap="none" spc="0" normalizeH="0" baseline="0" noProof="0" dirty="0">
              <a:ln>
                <a:noFill/>
              </a:ln>
              <a:solidFill>
                <a:srgbClr val="FF9933"/>
              </a:solidFill>
              <a:effectLst/>
              <a:uLnTx/>
              <a:uFillTx/>
            </a:endParaRPr>
          </a:p>
        </p:txBody>
      </p:sp>
    </p:spTree>
    <p:extLst>
      <p:ext uri="{BB962C8B-B14F-4D97-AF65-F5344CB8AC3E}">
        <p14:creationId xmlns:p14="http://schemas.microsoft.com/office/powerpoint/2010/main" val="3100344110"/>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对象 5" hidden="1"/>
          <p:cNvGraphicFramePr>
            <a:graphicFrameLocks noChangeAspect="1"/>
          </p:cNvGraphicFramePr>
          <p:nvPr>
            <p:custDataLst>
              <p:tags r:id="rId2"/>
            </p:custDataLst>
            <p:extLst>
              <p:ext uri="{D42A27DB-BD31-4B8C-83A1-F6EECF244321}">
                <p14:modId xmlns:p14="http://schemas.microsoft.com/office/powerpoint/2010/main" val="1837808691"/>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41913" name="think-cell Slide" r:id="rId13" imgW="360" imgH="360" progId="">
                  <p:embed/>
                </p:oleObj>
              </mc:Choice>
              <mc:Fallback>
                <p:oleObj name="think-cell Slide" r:id="rId13" imgW="360" imgH="360" progId="">
                  <p:embed/>
                  <p:pic>
                    <p:nvPicPr>
                      <p:cNvPr id="0" name="Picture 2883"/>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0" y="0"/>
                        <a:ext cx="158750"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9" name="Object 4"/>
          <p:cNvGraphicFramePr>
            <a:graphicFrameLocks noChangeAspect="1"/>
          </p:cNvGraphicFramePr>
          <p:nvPr>
            <p:custDataLst>
              <p:tags r:id="rId3"/>
            </p:custDataLst>
            <p:extLst>
              <p:ext uri="{D42A27DB-BD31-4B8C-83A1-F6EECF244321}">
                <p14:modId xmlns:p14="http://schemas.microsoft.com/office/powerpoint/2010/main" val="4152323253"/>
              </p:ext>
            </p:extLst>
          </p:nvPr>
        </p:nvGraphicFramePr>
        <p:xfrm>
          <a:off x="395288" y="3513832"/>
          <a:ext cx="7993062" cy="2888357"/>
        </p:xfrm>
        <a:graphic>
          <a:graphicData uri="http://schemas.openxmlformats.org/drawingml/2006/chart">
            <c:chart xmlns:c="http://schemas.openxmlformats.org/drawingml/2006/chart" xmlns:r="http://schemas.openxmlformats.org/officeDocument/2006/relationships" r:id="rId15"/>
          </a:graphicData>
        </a:graphic>
      </p:graphicFrame>
      <p:sp>
        <p:nvSpPr>
          <p:cNvPr id="32779" name="灯片编号占位符 21"/>
          <p:cNvSpPr>
            <a:spLocks noGrp="1"/>
          </p:cNvSpPr>
          <p:nvPr>
            <p:ph type="sldNum" sz="quarter" idx="12"/>
            <p:custDataLst>
              <p:tags r:id="rId4"/>
            </p:custDataLst>
          </p:nvPr>
        </p:nvSpPr>
        <p:spPr bwMode="auto">
          <a:noFill/>
          <a:ln>
            <a:miter lim="800000"/>
            <a:headEnd/>
            <a:tailEnd/>
          </a:ln>
        </p:spPr>
        <p:txBody>
          <a:bodyPr vert="horz" wrap="square" lIns="91440" tIns="45720" rIns="91440" bIns="45720" numCol="1" anchorCtr="0" compatLnSpc="1">
            <a:prstTxWarp prst="textNoShape">
              <a:avLst/>
            </a:prstTxWarp>
          </a:bodyPr>
          <a:lstStyle/>
          <a:p>
            <a:fld id="{C91F9E7A-D19B-42E6-9C89-0CBC6F1427B5}" type="slidenum">
              <a:rPr lang="zh-CN" altLang="en-US" smtClean="0"/>
              <a:pPr/>
              <a:t>27</a:t>
            </a:fld>
            <a:endParaRPr lang="zh-CN" altLang="en-US" smtClean="0"/>
          </a:p>
        </p:txBody>
      </p:sp>
      <p:sp>
        <p:nvSpPr>
          <p:cNvPr id="34" name="TextBox 33"/>
          <p:cNvSpPr txBox="1"/>
          <p:nvPr>
            <p:custDataLst>
              <p:tags r:id="rId5"/>
            </p:custDataLst>
          </p:nvPr>
        </p:nvSpPr>
        <p:spPr>
          <a:xfrm>
            <a:off x="395536" y="6322144"/>
            <a:ext cx="1319212" cy="203200"/>
          </a:xfrm>
          <a:prstGeom prst="rect">
            <a:avLst/>
          </a:prstGeom>
          <a:noFill/>
        </p:spPr>
        <p:txBody>
          <a:bodyPr>
            <a:spAutoFit/>
          </a:bodyPr>
          <a:lstStyle/>
          <a:p>
            <a:pPr eaLnBrk="0" hangingPunct="0">
              <a:lnSpc>
                <a:spcPct val="80000"/>
              </a:lnSpc>
              <a:spcBef>
                <a:spcPct val="20000"/>
              </a:spcBef>
              <a:buFont typeface="Arial" charset="0"/>
              <a:buNone/>
              <a:defRPr/>
            </a:pPr>
            <a:r>
              <a:rPr lang="zh-CN" altLang="en-US" sz="900" dirty="0">
                <a:latin typeface="+mn-lt"/>
                <a:ea typeface="华文细黑" pitchFamily="2" charset="-122"/>
              </a:rPr>
              <a:t>注</a:t>
            </a:r>
            <a:r>
              <a:rPr lang="zh-CN" altLang="en-US" sz="900" dirty="0" smtClean="0">
                <a:latin typeface="+mn-lt"/>
                <a:ea typeface="华文细黑" pitchFamily="2" charset="-122"/>
              </a:rPr>
              <a:t>：基期为上年</a:t>
            </a:r>
            <a:r>
              <a:rPr lang="en-US" altLang="zh-CN" sz="900" dirty="0" smtClean="0">
                <a:latin typeface="+mn-lt"/>
                <a:ea typeface="华文细黑" pitchFamily="2" charset="-122"/>
              </a:rPr>
              <a:t>12</a:t>
            </a:r>
            <a:r>
              <a:rPr lang="zh-CN" altLang="en-US" sz="900" dirty="0" smtClean="0">
                <a:latin typeface="+mn-lt"/>
                <a:ea typeface="华文细黑" pitchFamily="2" charset="-122"/>
              </a:rPr>
              <a:t>月</a:t>
            </a:r>
            <a:endParaRPr lang="zh-CN" altLang="en-US" sz="900" dirty="0">
              <a:latin typeface="+mn-lt"/>
              <a:ea typeface="华文细黑" pitchFamily="2" charset="-122"/>
            </a:endParaRPr>
          </a:p>
        </p:txBody>
      </p:sp>
      <p:sp>
        <p:nvSpPr>
          <p:cNvPr id="14" name="内容占位符 2"/>
          <p:cNvSpPr txBox="1">
            <a:spLocks/>
          </p:cNvSpPr>
          <p:nvPr>
            <p:custDataLst>
              <p:tags r:id="rId6"/>
            </p:custDataLst>
          </p:nvPr>
        </p:nvSpPr>
        <p:spPr>
          <a:xfrm>
            <a:off x="395288" y="836613"/>
            <a:ext cx="8353425" cy="1944687"/>
          </a:xfrm>
          <a:prstGeom prst="rect">
            <a:avLst/>
          </a:prstGeom>
        </p:spPr>
        <p:txBody>
          <a:bodyPr/>
          <a:lstStyle>
            <a:lvl1pPr marL="342900" indent="-342900" algn="l" rtl="0" eaLnBrk="1" fontAlgn="base" hangingPunct="1">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1" fontAlgn="base" hangingPunct="1">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1" fontAlgn="base" hangingPunct="1">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1" fontAlgn="base" hangingPunct="1">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1" fontAlgn="base" hangingPunct="1">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42000" indent="-342000">
              <a:lnSpc>
                <a:spcPts val="1800"/>
              </a:lnSpc>
              <a:spcBef>
                <a:spcPts val="0"/>
              </a:spcBef>
              <a:spcAft>
                <a:spcPts val="600"/>
              </a:spcAft>
              <a:buClr>
                <a:srgbClr val="275C9D"/>
              </a:buClr>
              <a:buFont typeface="Wingdings" pitchFamily="2" charset="2"/>
              <a:buChar char="n"/>
              <a:defRPr/>
            </a:pPr>
            <a:r>
              <a:rPr lang="en-US" altLang="zh-CN" sz="1600" b="1" dirty="0" smtClean="0">
                <a:latin typeface="+mj-lt"/>
              </a:rPr>
              <a:t>2017 GAIN·3</a:t>
            </a:r>
            <a:r>
              <a:rPr lang="zh-CN" altLang="en-US" sz="1600" b="1" dirty="0" smtClean="0">
                <a:latin typeface="+mj-lt"/>
              </a:rPr>
              <a:t>月</a:t>
            </a:r>
            <a:r>
              <a:rPr lang="en-US" altLang="zh-CN" sz="1600" b="1" dirty="0" smtClean="0">
                <a:latin typeface="+mj-lt"/>
              </a:rPr>
              <a:t>B</a:t>
            </a:r>
            <a:r>
              <a:rPr lang="zh-CN" altLang="en-US" sz="1600" b="1" dirty="0" smtClean="0">
                <a:latin typeface="+mj-lt"/>
              </a:rPr>
              <a:t>级别终端优惠指数为</a:t>
            </a:r>
            <a:r>
              <a:rPr lang="en-US" altLang="zh-CN" sz="1600" b="1" dirty="0" smtClean="0">
                <a:latin typeface="+mj-lt"/>
              </a:rPr>
              <a:t>-1.42</a:t>
            </a:r>
            <a:r>
              <a:rPr lang="zh-CN" altLang="en-US" sz="1600" b="1" dirty="0" smtClean="0">
                <a:latin typeface="+mj-lt"/>
              </a:rPr>
              <a:t>，环比下降</a:t>
            </a:r>
            <a:r>
              <a:rPr lang="en-US" altLang="zh-CN" sz="1600" b="1" dirty="0" smtClean="0">
                <a:latin typeface="+mj-lt"/>
              </a:rPr>
              <a:t>10.2%</a:t>
            </a:r>
            <a:r>
              <a:rPr lang="zh-CN" altLang="en-US" sz="1600" b="1" dirty="0" smtClean="0">
                <a:latin typeface="+mj-lt"/>
              </a:rPr>
              <a:t>，优惠额度增加</a:t>
            </a:r>
            <a:r>
              <a:rPr lang="en-US" altLang="zh-CN" sz="1600" b="1" dirty="0" smtClean="0">
                <a:latin typeface="+mj-lt"/>
              </a:rPr>
              <a:t>2803</a:t>
            </a:r>
            <a:r>
              <a:rPr lang="zh-CN" altLang="en-US" sz="1600" b="1" dirty="0" smtClean="0">
                <a:latin typeface="+mj-lt"/>
              </a:rPr>
              <a:t>元</a:t>
            </a:r>
          </a:p>
          <a:p>
            <a:pPr marL="342000" lvl="1" indent="-342000">
              <a:lnSpc>
                <a:spcPts val="2000"/>
              </a:lnSpc>
              <a:spcBef>
                <a:spcPts val="0"/>
              </a:spcBef>
              <a:spcAft>
                <a:spcPts val="600"/>
              </a:spcAft>
              <a:buFont typeface="Wingdings" pitchFamily="2" charset="2"/>
              <a:buChar char="Ø"/>
              <a:defRPr/>
            </a:pPr>
            <a:r>
              <a:rPr lang="en-US" altLang="zh-CN" sz="1400" dirty="0"/>
              <a:t>3</a:t>
            </a:r>
            <a:r>
              <a:rPr lang="zh-CN" altLang="en-US" sz="1400" dirty="0" smtClean="0"/>
              <a:t>月</a:t>
            </a:r>
            <a:r>
              <a:rPr lang="en-US" altLang="zh-CN" sz="1400" dirty="0" smtClean="0"/>
              <a:t>B</a:t>
            </a:r>
            <a:r>
              <a:rPr lang="zh-CN" altLang="en-US" sz="1400" dirty="0" smtClean="0"/>
              <a:t>级车市场终端优惠额度有明显增加</a:t>
            </a:r>
            <a:endParaRPr lang="en-US" altLang="zh-CN" sz="1400" dirty="0" smtClean="0"/>
          </a:p>
          <a:p>
            <a:pPr marL="342000" lvl="1" indent="-342000">
              <a:lnSpc>
                <a:spcPts val="2000"/>
              </a:lnSpc>
              <a:spcBef>
                <a:spcPts val="0"/>
              </a:spcBef>
              <a:spcAft>
                <a:spcPts val="600"/>
              </a:spcAft>
              <a:buFont typeface="Wingdings" pitchFamily="2" charset="2"/>
              <a:buChar char="Ø"/>
              <a:defRPr/>
            </a:pPr>
            <a:r>
              <a:rPr lang="zh-CN" altLang="en-US" sz="1400" dirty="0" smtClean="0"/>
              <a:t>由于权重车型一汽大众</a:t>
            </a:r>
            <a:r>
              <a:rPr lang="zh-CN" altLang="en-US" sz="1400" dirty="0"/>
              <a:t>迈</a:t>
            </a:r>
            <a:r>
              <a:rPr lang="zh-CN" altLang="en-US" sz="1400" dirty="0" smtClean="0"/>
              <a:t>腾本月权重加大，并且出现较大幅度的优惠，</a:t>
            </a:r>
            <a:r>
              <a:rPr lang="zh-CN" altLang="en-US" sz="1400" dirty="0"/>
              <a:t>加之</a:t>
            </a:r>
            <a:r>
              <a:rPr lang="zh-CN" altLang="en-US" sz="1400" dirty="0" smtClean="0"/>
              <a:t>宝马</a:t>
            </a:r>
            <a:r>
              <a:rPr lang="en-US" altLang="zh-CN" sz="1400" dirty="0" smtClean="0"/>
              <a:t>3</a:t>
            </a:r>
            <a:r>
              <a:rPr lang="zh-CN" altLang="en-US" sz="1400" dirty="0" smtClean="0"/>
              <a:t>系</a:t>
            </a:r>
            <a:r>
              <a:rPr lang="en-US" altLang="zh-CN" sz="1400" dirty="0" smtClean="0"/>
              <a:t>L</a:t>
            </a:r>
            <a:r>
              <a:rPr lang="zh-CN" altLang="en-US" sz="1400" dirty="0" smtClean="0"/>
              <a:t>的优惠幅度增加，提升了该级别市场的整体优惠幅度</a:t>
            </a:r>
            <a:endParaRPr lang="en-US" altLang="zh-CN" sz="1400" dirty="0" smtClean="0"/>
          </a:p>
        </p:txBody>
      </p:sp>
      <p:sp>
        <p:nvSpPr>
          <p:cNvPr id="16" name="Oval 178"/>
          <p:cNvSpPr>
            <a:spLocks noChangeArrowheads="1"/>
          </p:cNvSpPr>
          <p:nvPr/>
        </p:nvSpPr>
        <p:spPr bwMode="auto">
          <a:xfrm rot="10800000" flipV="1">
            <a:off x="1725599" y="4833413"/>
            <a:ext cx="792033" cy="184104"/>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en-US" altLang="en-US" sz="900" kern="0" dirty="0" smtClean="0">
                <a:solidFill>
                  <a:srgbClr val="FF9933"/>
                </a:solidFill>
              </a:rPr>
              <a:t>￥</a:t>
            </a:r>
            <a:r>
              <a:rPr lang="en-US" altLang="en-US" sz="900" dirty="0" smtClean="0">
                <a:solidFill>
                  <a:srgbClr val="FF9933"/>
                </a:solidFill>
              </a:rPr>
              <a:t>27600</a:t>
            </a:r>
          </a:p>
        </p:txBody>
      </p:sp>
      <p:sp>
        <p:nvSpPr>
          <p:cNvPr id="17" name="内容占位符 3"/>
          <p:cNvSpPr>
            <a:spLocks noGrp="1"/>
          </p:cNvSpPr>
          <p:nvPr>
            <p:ph sz="quarter" idx="13"/>
          </p:nvPr>
        </p:nvSpPr>
        <p:spPr>
          <a:xfrm>
            <a:off x="1187624" y="260648"/>
            <a:ext cx="7561584" cy="454567"/>
          </a:xfrm>
        </p:spPr>
        <p:txBody>
          <a:bodyPr/>
          <a:lstStyle/>
          <a:p>
            <a:r>
              <a:rPr lang="en-US" altLang="en-US" dirty="0" smtClean="0"/>
              <a:t>2017</a:t>
            </a:r>
            <a:r>
              <a:rPr lang="en-US" altLang="zh-CN" dirty="0" smtClean="0"/>
              <a:t> </a:t>
            </a:r>
            <a:r>
              <a:rPr lang="en-US" altLang="en-US" dirty="0" smtClean="0"/>
              <a:t>GAIN</a:t>
            </a:r>
            <a:r>
              <a:rPr lang="en-US" altLang="zh-CN" dirty="0" smtClean="0"/>
              <a:t>·B</a:t>
            </a:r>
            <a:r>
              <a:rPr lang="zh-CN" altLang="en-US" dirty="0" smtClean="0"/>
              <a:t>级终端优惠</a:t>
            </a:r>
            <a:r>
              <a:rPr lang="en-US" altLang="en-US" dirty="0" err="1" smtClean="0"/>
              <a:t>指数</a:t>
            </a:r>
            <a:r>
              <a:rPr lang="en-US" altLang="en-US" dirty="0" smtClean="0"/>
              <a:t>—3</a:t>
            </a:r>
            <a:r>
              <a:rPr lang="zh-CN" altLang="en-US" dirty="0" smtClean="0"/>
              <a:t>月</a:t>
            </a:r>
            <a:endParaRPr lang="zh-CN" altLang="en-US" dirty="0"/>
          </a:p>
        </p:txBody>
      </p:sp>
      <p:grpSp>
        <p:nvGrpSpPr>
          <p:cNvPr id="18" name="组合 17"/>
          <p:cNvGrpSpPr>
            <a:grpSpLocks/>
          </p:cNvGrpSpPr>
          <p:nvPr>
            <p:custDataLst>
              <p:tags r:id="rId7"/>
            </p:custDataLst>
          </p:nvPr>
        </p:nvGrpSpPr>
        <p:grpSpPr bwMode="auto">
          <a:xfrm>
            <a:off x="2409704" y="3081851"/>
            <a:ext cx="4308475" cy="352425"/>
            <a:chOff x="2330450" y="2103438"/>
            <a:chExt cx="4308475" cy="352425"/>
          </a:xfrm>
          <a:solidFill>
            <a:srgbClr val="275C9D"/>
          </a:solidFill>
        </p:grpSpPr>
        <p:sp>
          <p:nvSpPr>
            <p:cNvPr id="20" name="AutoShape 12"/>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fontAlgn="auto">
                <a:spcBef>
                  <a:spcPts val="0"/>
                </a:spcBef>
                <a:spcAft>
                  <a:spcPts val="0"/>
                </a:spcAft>
                <a:defRPr/>
              </a:pPr>
              <a:endParaRPr lang="zh-CN" altLang="en-US" kern="0">
                <a:solidFill>
                  <a:srgbClr val="FFFFFF"/>
                </a:solidFill>
              </a:endParaRPr>
            </a:p>
          </p:txBody>
        </p:sp>
        <p:sp>
          <p:nvSpPr>
            <p:cNvPr id="21" name="Text Box 10"/>
            <p:cNvSpPr txBox="1">
              <a:spLocks noChangeArrowheads="1"/>
            </p:cNvSpPr>
            <p:nvPr/>
          </p:nvSpPr>
          <p:spPr bwMode="auto">
            <a:xfrm>
              <a:off x="2544763" y="2149145"/>
              <a:ext cx="3924300" cy="305340"/>
            </a:xfrm>
            <a:prstGeom prst="rect">
              <a:avLst/>
            </a:prstGeom>
            <a:noFill/>
            <a:ln w="12700" algn="ctr">
              <a:noFill/>
              <a:miter lim="800000"/>
              <a:headEnd/>
              <a:tailEnd/>
            </a:ln>
          </p:spPr>
          <p:txBody>
            <a:bodyPr>
              <a:spAutoFit/>
            </a:bodyPr>
            <a:lstStyle/>
            <a:p>
              <a:pPr fontAlgn="auto">
                <a:spcBef>
                  <a:spcPct val="50000"/>
                </a:spcBef>
                <a:spcAft>
                  <a:spcPts val="0"/>
                </a:spcAft>
                <a:defRPr/>
              </a:pPr>
              <a:r>
                <a:rPr lang="en-US" altLang="zh-CN" sz="1700" b="1" kern="0" dirty="0">
                  <a:solidFill>
                    <a:srgbClr val="FFFFFF"/>
                  </a:solidFill>
                  <a:ea typeface="华文细黑" pitchFamily="2" charset="-122"/>
                </a:rPr>
                <a:t>GAIN·</a:t>
              </a:r>
              <a:r>
                <a:rPr lang="zh-CN" altLang="en-US" sz="1700" b="1" kern="0" dirty="0">
                  <a:solidFill>
                    <a:srgbClr val="FFFFFF"/>
                  </a:solidFill>
                  <a:ea typeface="华文细黑" pitchFamily="2" charset="-122"/>
                </a:rPr>
                <a:t>月度终端优惠指数</a:t>
              </a:r>
              <a:r>
                <a:rPr lang="en-US" altLang="zh-CN" sz="1700" b="1" kern="0" dirty="0" smtClean="0">
                  <a:solidFill>
                    <a:srgbClr val="FFFFFF"/>
                  </a:solidFill>
                  <a:ea typeface="华文细黑" pitchFamily="2" charset="-122"/>
                </a:rPr>
                <a:t>-B</a:t>
              </a:r>
              <a:r>
                <a:rPr lang="zh-CN" altLang="en-US" sz="1700" b="1" kern="0" dirty="0" smtClean="0">
                  <a:solidFill>
                    <a:srgbClr val="FFFFFF"/>
                  </a:solidFill>
                  <a:ea typeface="华文细黑" pitchFamily="2" charset="-122"/>
                </a:rPr>
                <a:t>级</a:t>
              </a:r>
              <a:endParaRPr lang="zh-HK" altLang="en-US" sz="1700" b="1" kern="0" dirty="0">
                <a:solidFill>
                  <a:srgbClr val="FFFFFF"/>
                </a:solidFill>
                <a:ea typeface="华文细黑" pitchFamily="2" charset="-122"/>
              </a:endParaRPr>
            </a:p>
          </p:txBody>
        </p:sp>
      </p:grpSp>
      <p:sp>
        <p:nvSpPr>
          <p:cNvPr id="22" name="AutoShape 66"/>
          <p:cNvSpPr>
            <a:spLocks noChangeArrowheads="1"/>
          </p:cNvSpPr>
          <p:nvPr>
            <p:custDataLst>
              <p:tags r:id="rId8"/>
            </p:custDataLst>
          </p:nvPr>
        </p:nvSpPr>
        <p:spPr bwMode="auto">
          <a:xfrm>
            <a:off x="8490396" y="3877593"/>
            <a:ext cx="250825" cy="900112"/>
          </a:xfrm>
          <a:prstGeom prst="upArrow">
            <a:avLst>
              <a:gd name="adj1" fmla="val 50000"/>
              <a:gd name="adj2" fmla="val 89715"/>
            </a:avLst>
          </a:prstGeom>
          <a:solidFill>
            <a:srgbClr val="BFBFBF"/>
          </a:solidFill>
          <a:ln>
            <a:no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ea typeface="华文细黑" pitchFamily="2" charset="-122"/>
            </a:endParaRPr>
          </a:p>
        </p:txBody>
      </p:sp>
      <p:sp>
        <p:nvSpPr>
          <p:cNvPr id="23" name="AutoShape 67"/>
          <p:cNvSpPr>
            <a:spLocks noChangeArrowheads="1"/>
          </p:cNvSpPr>
          <p:nvPr>
            <p:custDataLst>
              <p:tags r:id="rId9"/>
            </p:custDataLst>
          </p:nvPr>
        </p:nvSpPr>
        <p:spPr bwMode="auto">
          <a:xfrm rot="10800000">
            <a:off x="8490396" y="4995193"/>
            <a:ext cx="250825" cy="900112"/>
          </a:xfrm>
          <a:prstGeom prst="upArrow">
            <a:avLst>
              <a:gd name="adj1" fmla="val 50000"/>
              <a:gd name="adj2" fmla="val 89715"/>
            </a:avLst>
          </a:prstGeom>
          <a:solidFill>
            <a:srgbClr val="275C9D"/>
          </a:solidFill>
          <a:ln>
            <a:no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ea typeface="华文细黑" pitchFamily="2" charset="-122"/>
            </a:endParaRPr>
          </a:p>
        </p:txBody>
      </p:sp>
      <p:sp>
        <p:nvSpPr>
          <p:cNvPr id="24" name="Text Box 68"/>
          <p:cNvSpPr txBox="1">
            <a:spLocks noChangeArrowheads="1"/>
          </p:cNvSpPr>
          <p:nvPr>
            <p:custDataLst>
              <p:tags r:id="rId10"/>
            </p:custDataLst>
          </p:nvPr>
        </p:nvSpPr>
        <p:spPr bwMode="auto">
          <a:xfrm>
            <a:off x="8701533" y="3834730"/>
            <a:ext cx="334963" cy="947738"/>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latin typeface="+mn-lt"/>
                <a:ea typeface="华文细黑" pitchFamily="2" charset="-122"/>
              </a:rPr>
              <a:t>优惠减少</a:t>
            </a:r>
          </a:p>
        </p:txBody>
      </p:sp>
      <p:sp>
        <p:nvSpPr>
          <p:cNvPr id="25" name="Text Box 69"/>
          <p:cNvSpPr txBox="1">
            <a:spLocks noChangeArrowheads="1"/>
          </p:cNvSpPr>
          <p:nvPr>
            <p:custDataLst>
              <p:tags r:id="rId11"/>
            </p:custDataLst>
          </p:nvPr>
        </p:nvSpPr>
        <p:spPr bwMode="auto">
          <a:xfrm>
            <a:off x="8698358" y="4839618"/>
            <a:ext cx="334963" cy="1109662"/>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latin typeface="+mn-lt"/>
                <a:ea typeface="华文细黑" pitchFamily="2" charset="-122"/>
              </a:rPr>
              <a:t>优惠增加</a:t>
            </a:r>
          </a:p>
        </p:txBody>
      </p:sp>
      <p:sp>
        <p:nvSpPr>
          <p:cNvPr id="26" name="Oval 178"/>
          <p:cNvSpPr>
            <a:spLocks noChangeArrowheads="1"/>
          </p:cNvSpPr>
          <p:nvPr/>
        </p:nvSpPr>
        <p:spPr bwMode="auto">
          <a:xfrm rot="10800000" flipV="1">
            <a:off x="2329577" y="5017517"/>
            <a:ext cx="792033" cy="184104"/>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en-US" altLang="en-US" sz="900" kern="0" dirty="0" smtClean="0">
                <a:solidFill>
                  <a:srgbClr val="FF9933"/>
                </a:solidFill>
              </a:rPr>
              <a:t>￥</a:t>
            </a:r>
            <a:r>
              <a:rPr lang="en-US" altLang="en-US" sz="900" dirty="0" smtClean="0">
                <a:solidFill>
                  <a:srgbClr val="FF9933"/>
                </a:solidFill>
              </a:rPr>
              <a:t>30403</a:t>
            </a:r>
          </a:p>
        </p:txBody>
      </p:sp>
    </p:spTree>
    <p:extLst>
      <p:ext uri="{BB962C8B-B14F-4D97-AF65-F5344CB8AC3E}">
        <p14:creationId xmlns:p14="http://schemas.microsoft.com/office/powerpoint/2010/main" val="2327551696"/>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灯片编号占位符 1"/>
          <p:cNvSpPr>
            <a:spLocks noGrp="1"/>
          </p:cNvSpPr>
          <p:nvPr>
            <p:ph type="sldNum" sz="quarter" idx="12"/>
          </p:nvPr>
        </p:nvSpPr>
        <p:spPr bwMode="auto">
          <a:noFill/>
          <a:ln>
            <a:miter lim="800000"/>
            <a:headEnd/>
            <a:tailEnd/>
          </a:ln>
        </p:spPr>
        <p:txBody>
          <a:bodyPr vert="horz" wrap="square" lIns="91440" tIns="45720" rIns="91440" bIns="45720" numCol="1" anchor="t" anchorCtr="0" compatLnSpc="1">
            <a:prstTxWarp prst="textNoShape">
              <a:avLst/>
            </a:prstTxWarp>
          </a:bodyPr>
          <a:lstStyle/>
          <a:p>
            <a:fld id="{6BE67B85-6F74-4067-B7A0-87EAAB0DDD5C}" type="slidenum">
              <a:rPr lang="zh-CN" altLang="en-US" smtClean="0"/>
              <a:pPr/>
              <a:t>28</a:t>
            </a:fld>
            <a:endParaRPr lang="zh-CN" altLang="en-US" smtClean="0"/>
          </a:p>
        </p:txBody>
      </p:sp>
      <p:sp>
        <p:nvSpPr>
          <p:cNvPr id="6" name="矩形 5"/>
          <p:cNvSpPr/>
          <p:nvPr/>
        </p:nvSpPr>
        <p:spPr>
          <a:xfrm>
            <a:off x="428626" y="857250"/>
            <a:ext cx="8286750" cy="2643188"/>
          </a:xfrm>
          <a:prstGeom prst="rect">
            <a:avLst/>
          </a:prstGeom>
          <a:no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8" name="矩形 7"/>
          <p:cNvSpPr/>
          <p:nvPr/>
        </p:nvSpPr>
        <p:spPr>
          <a:xfrm>
            <a:off x="428626" y="3643314"/>
            <a:ext cx="8286750" cy="2643187"/>
          </a:xfrm>
          <a:prstGeom prst="rect">
            <a:avLst/>
          </a:prstGeom>
          <a:no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graphicFrame>
        <p:nvGraphicFramePr>
          <p:cNvPr id="16" name="图表 16"/>
          <p:cNvGraphicFramePr>
            <a:graphicFrameLocks/>
          </p:cNvGraphicFramePr>
          <p:nvPr>
            <p:extLst>
              <p:ext uri="{D42A27DB-BD31-4B8C-83A1-F6EECF244321}">
                <p14:modId xmlns:p14="http://schemas.microsoft.com/office/powerpoint/2010/main" val="3957900269"/>
              </p:ext>
            </p:extLst>
          </p:nvPr>
        </p:nvGraphicFramePr>
        <p:xfrm>
          <a:off x="3429000" y="1000127"/>
          <a:ext cx="5246688" cy="2416175"/>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17" name="图表 27"/>
          <p:cNvGraphicFramePr>
            <a:graphicFrameLocks/>
          </p:cNvGraphicFramePr>
          <p:nvPr>
            <p:extLst>
              <p:ext uri="{D42A27DB-BD31-4B8C-83A1-F6EECF244321}">
                <p14:modId xmlns:p14="http://schemas.microsoft.com/office/powerpoint/2010/main" val="3292970606"/>
              </p:ext>
            </p:extLst>
          </p:nvPr>
        </p:nvGraphicFramePr>
        <p:xfrm>
          <a:off x="3429000" y="3786192"/>
          <a:ext cx="5246688" cy="2416175"/>
        </p:xfrm>
        <a:graphic>
          <a:graphicData uri="http://schemas.openxmlformats.org/drawingml/2006/chart">
            <c:chart xmlns:c="http://schemas.openxmlformats.org/drawingml/2006/chart" xmlns:r="http://schemas.openxmlformats.org/officeDocument/2006/relationships" r:id="rId4"/>
          </a:graphicData>
        </a:graphic>
      </p:graphicFrame>
      <p:sp>
        <p:nvSpPr>
          <p:cNvPr id="27" name="TextBox 26"/>
          <p:cNvSpPr txBox="1"/>
          <p:nvPr/>
        </p:nvSpPr>
        <p:spPr>
          <a:xfrm>
            <a:off x="395536" y="928690"/>
            <a:ext cx="1143000" cy="307777"/>
          </a:xfrm>
          <a:prstGeom prst="rect">
            <a:avLst/>
          </a:prstGeom>
          <a:noFill/>
        </p:spPr>
        <p:txBody>
          <a:bodyPr>
            <a:spAutoFit/>
          </a:bodyPr>
          <a:lstStyle/>
          <a:p>
            <a:pPr>
              <a:defRPr/>
            </a:pPr>
            <a:r>
              <a:rPr lang="zh-CN" altLang="en-US" sz="1400" b="1" dirty="0">
                <a:solidFill>
                  <a:prstClr val="black"/>
                </a:solidFill>
                <a:latin typeface="Calibri"/>
                <a:ea typeface="华文细黑" pitchFamily="2" charset="-122"/>
              </a:rPr>
              <a:t>帕萨特</a:t>
            </a:r>
            <a:endParaRPr lang="en-US" altLang="zh-CN" sz="1400" b="1" dirty="0">
              <a:solidFill>
                <a:prstClr val="black"/>
              </a:solidFill>
              <a:latin typeface="Calibri"/>
              <a:ea typeface="华文细黑" pitchFamily="2" charset="-122"/>
            </a:endParaRPr>
          </a:p>
        </p:txBody>
      </p:sp>
      <p:sp>
        <p:nvSpPr>
          <p:cNvPr id="31" name="TextBox 30"/>
          <p:cNvSpPr txBox="1"/>
          <p:nvPr/>
        </p:nvSpPr>
        <p:spPr>
          <a:xfrm>
            <a:off x="323528" y="3714752"/>
            <a:ext cx="1143000" cy="307777"/>
          </a:xfrm>
          <a:prstGeom prst="rect">
            <a:avLst/>
          </a:prstGeom>
          <a:noFill/>
        </p:spPr>
        <p:txBody>
          <a:bodyPr>
            <a:spAutoFit/>
          </a:bodyPr>
          <a:lstStyle/>
          <a:p>
            <a:pPr>
              <a:defRPr/>
            </a:pPr>
            <a:r>
              <a:rPr lang="zh-CN" altLang="en-US" sz="1400" b="1" dirty="0">
                <a:solidFill>
                  <a:prstClr val="black"/>
                </a:solidFill>
                <a:latin typeface="Calibri"/>
                <a:ea typeface="华文细黑" pitchFamily="2" charset="-122"/>
              </a:rPr>
              <a:t>雅阁</a:t>
            </a:r>
            <a:endParaRPr lang="en-US" altLang="zh-CN" sz="1400" b="1" dirty="0">
              <a:solidFill>
                <a:prstClr val="black"/>
              </a:solidFill>
              <a:latin typeface="Calibri"/>
              <a:ea typeface="华文细黑" pitchFamily="2" charset="-122"/>
            </a:endParaRPr>
          </a:p>
        </p:txBody>
      </p:sp>
      <p:sp>
        <p:nvSpPr>
          <p:cNvPr id="15" name="TextBox 14"/>
          <p:cNvSpPr txBox="1"/>
          <p:nvPr/>
        </p:nvSpPr>
        <p:spPr>
          <a:xfrm>
            <a:off x="0" y="6286506"/>
            <a:ext cx="4071938" cy="246221"/>
          </a:xfrm>
          <a:prstGeom prst="rect">
            <a:avLst/>
          </a:prstGeom>
          <a:noFill/>
        </p:spPr>
        <p:txBody>
          <a:bodyPr>
            <a:spAutoFit/>
          </a:bodyPr>
          <a:lstStyle/>
          <a:p>
            <a:pPr>
              <a:defRPr/>
            </a:pPr>
            <a:r>
              <a:rPr lang="zh-CN" altLang="en-US" sz="1000" dirty="0">
                <a:solidFill>
                  <a:prstClr val="black"/>
                </a:solidFill>
                <a:latin typeface="Calibri"/>
                <a:ea typeface="华文细黑" pitchFamily="2" charset="-122"/>
              </a:rPr>
              <a:t>注：级别重点车型指的是该款车</a:t>
            </a:r>
            <a:r>
              <a:rPr lang="en-US" altLang="zh-CN" sz="1000" dirty="0">
                <a:solidFill>
                  <a:prstClr val="black"/>
                </a:solidFill>
                <a:latin typeface="Calibri"/>
                <a:ea typeface="华文细黑" pitchFamily="2" charset="-122"/>
              </a:rPr>
              <a:t>2011</a:t>
            </a:r>
            <a:r>
              <a:rPr lang="zh-CN" altLang="en-US" sz="1000" dirty="0">
                <a:solidFill>
                  <a:prstClr val="black"/>
                </a:solidFill>
                <a:latin typeface="Calibri"/>
                <a:ea typeface="华文细黑" pitchFamily="2" charset="-122"/>
              </a:rPr>
              <a:t>年年度销量列级别</a:t>
            </a:r>
            <a:r>
              <a:rPr lang="en-US" altLang="zh-CN" sz="1000" dirty="0">
                <a:solidFill>
                  <a:prstClr val="black"/>
                </a:solidFill>
                <a:latin typeface="Calibri"/>
                <a:ea typeface="华文细黑" pitchFamily="2" charset="-122"/>
              </a:rPr>
              <a:t>TOP4</a:t>
            </a:r>
            <a:endParaRPr lang="zh-CN" altLang="en-US" sz="1000" dirty="0">
              <a:solidFill>
                <a:prstClr val="black"/>
              </a:solidFill>
              <a:latin typeface="Calibri"/>
              <a:ea typeface="华文细黑" pitchFamily="2" charset="-122"/>
            </a:endParaRPr>
          </a:p>
        </p:txBody>
      </p:sp>
      <p:pic>
        <p:nvPicPr>
          <p:cNvPr id="2050" name="Picture 2" descr="\\user\mydoc\zhouty\桌面\15024908192862_1632031_7.jpg"/>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1115616" y="1255724"/>
            <a:ext cx="1800945" cy="733116"/>
          </a:xfrm>
          <a:prstGeom prst="rect">
            <a:avLst/>
          </a:prstGeom>
          <a:noFill/>
        </p:spPr>
      </p:pic>
      <p:pic>
        <p:nvPicPr>
          <p:cNvPr id="2053" name="Picture 5" descr="\\user\mydoc\zhouty\桌面\18335969739874_2349945_7.jpg"/>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flipH="1">
            <a:off x="1259632" y="3979381"/>
            <a:ext cx="1656184" cy="889779"/>
          </a:xfrm>
          <a:prstGeom prst="rect">
            <a:avLst/>
          </a:prstGeom>
          <a:noFill/>
        </p:spPr>
      </p:pic>
      <p:sp>
        <p:nvSpPr>
          <p:cNvPr id="19" name="矩形 18"/>
          <p:cNvSpPr/>
          <p:nvPr/>
        </p:nvSpPr>
        <p:spPr>
          <a:xfrm>
            <a:off x="500064" y="2132856"/>
            <a:ext cx="3071812" cy="1126462"/>
          </a:xfrm>
          <a:prstGeom prst="rect">
            <a:avLst/>
          </a:prstGeom>
          <a:noFill/>
          <a:ln>
            <a:noFill/>
          </a:ln>
        </p:spPr>
        <p:txBody>
          <a:bodyPr>
            <a:spAutoFit/>
          </a:bodyPr>
          <a:lstStyle/>
          <a:p>
            <a:pPr marL="179388" indent="-179388" algn="l">
              <a:buFont typeface="Wingdings" pitchFamily="2" charset="2"/>
              <a:buChar char="n"/>
              <a:defRPr/>
            </a:pPr>
            <a:r>
              <a:rPr lang="en-US" altLang="zh-CN" sz="1400" dirty="0">
                <a:solidFill>
                  <a:srgbClr val="5F5F5F"/>
                </a:solidFill>
                <a:ea typeface="华文细黑" pitchFamily="2" charset="-122"/>
                <a:cs typeface="Arial" pitchFamily="34" charset="0"/>
              </a:rPr>
              <a:t>3</a:t>
            </a:r>
            <a:r>
              <a:rPr lang="zh-CN" altLang="en-US" sz="1400" dirty="0" smtClean="0">
                <a:solidFill>
                  <a:srgbClr val="5F5F5F"/>
                </a:solidFill>
                <a:ea typeface="华文细黑" pitchFamily="2" charset="-122"/>
                <a:cs typeface="Arial" pitchFamily="34" charset="0"/>
              </a:rPr>
              <a:t>月成交均价：</a:t>
            </a:r>
            <a:r>
              <a:rPr lang="en-US" altLang="zh-CN" sz="1400" dirty="0" smtClean="0">
                <a:solidFill>
                  <a:srgbClr val="5F5F5F"/>
                </a:solidFill>
                <a:ea typeface="华文细黑" pitchFamily="2" charset="-122"/>
                <a:cs typeface="Arial" pitchFamily="34" charset="0"/>
              </a:rPr>
              <a:t>218,938</a:t>
            </a:r>
          </a:p>
          <a:p>
            <a:pPr marL="179388" indent="-179388" algn="l">
              <a:buFont typeface="Wingdings" pitchFamily="2" charset="2"/>
              <a:buChar char="n"/>
              <a:defRPr/>
            </a:pPr>
            <a:r>
              <a:rPr lang="en-US" altLang="zh-CN" sz="1400" dirty="0">
                <a:solidFill>
                  <a:srgbClr val="5F5F5F"/>
                </a:solidFill>
                <a:ea typeface="华文细黑" pitchFamily="2" charset="-122"/>
                <a:cs typeface="Arial" pitchFamily="34" charset="0"/>
              </a:rPr>
              <a:t>3</a:t>
            </a:r>
            <a:r>
              <a:rPr lang="zh-CN" altLang="en-US" sz="1400" dirty="0" smtClean="0">
                <a:solidFill>
                  <a:srgbClr val="5F5F5F"/>
                </a:solidFill>
                <a:ea typeface="华文细黑" pitchFamily="2" charset="-122"/>
                <a:cs typeface="Arial" pitchFamily="34" charset="0"/>
              </a:rPr>
              <a:t>月经销商利润率：</a:t>
            </a:r>
            <a:r>
              <a:rPr lang="en-US" altLang="zh-CN" sz="1400" dirty="0" smtClean="0">
                <a:solidFill>
                  <a:srgbClr val="5F5F5F"/>
                </a:solidFill>
                <a:ea typeface="华文细黑" pitchFamily="2" charset="-122"/>
                <a:cs typeface="Arial" pitchFamily="34" charset="0"/>
              </a:rPr>
              <a:t>1.3%</a:t>
            </a:r>
            <a:r>
              <a:rPr lang="zh-CN" altLang="en-US" sz="1400" dirty="0" smtClean="0">
                <a:solidFill>
                  <a:srgbClr val="5F5F5F"/>
                </a:solidFill>
                <a:ea typeface="华文细黑" pitchFamily="2" charset="-122"/>
                <a:cs typeface="Arial" pitchFamily="34" charset="0"/>
              </a:rPr>
              <a:t> </a:t>
            </a:r>
            <a:endParaRPr lang="en-US" altLang="zh-CN" sz="1400" dirty="0" smtClean="0">
              <a:solidFill>
                <a:srgbClr val="5F5F5F"/>
              </a:solidFill>
              <a:ea typeface="华文细黑" pitchFamily="2" charset="-122"/>
              <a:cs typeface="Arial" pitchFamily="34" charset="0"/>
            </a:endParaRPr>
          </a:p>
          <a:p>
            <a:pPr marL="179388" indent="-179388" algn="l">
              <a:buFont typeface="Wingdings" pitchFamily="2" charset="2"/>
              <a:buChar char="n"/>
              <a:defRPr/>
            </a:pPr>
            <a:r>
              <a:rPr lang="en-US" altLang="zh-CN" sz="1400" dirty="0">
                <a:solidFill>
                  <a:srgbClr val="5F5F5F"/>
                </a:solidFill>
                <a:ea typeface="华文细黑" pitchFamily="2" charset="-122"/>
                <a:cs typeface="Arial" pitchFamily="34" charset="0"/>
              </a:rPr>
              <a:t>3</a:t>
            </a:r>
            <a:r>
              <a:rPr lang="zh-CN" altLang="en-US" sz="1400" dirty="0" smtClean="0">
                <a:solidFill>
                  <a:srgbClr val="5F5F5F"/>
                </a:solidFill>
                <a:ea typeface="华文细黑" pitchFamily="2" charset="-122"/>
                <a:cs typeface="Arial" pitchFamily="34" charset="0"/>
              </a:rPr>
              <a:t>月主要城市促销活动：</a:t>
            </a:r>
          </a:p>
          <a:p>
            <a:pPr marL="179388" indent="-179388" algn="l">
              <a:defRPr/>
            </a:pPr>
            <a:r>
              <a:rPr lang="zh-CN" altLang="en-US" sz="1400" dirty="0" smtClean="0">
                <a:solidFill>
                  <a:srgbClr val="5F5F5F"/>
                </a:solidFill>
                <a:ea typeface="华文细黑" pitchFamily="2" charset="-122"/>
                <a:cs typeface="Arial" pitchFamily="34" charset="0"/>
              </a:rPr>
              <a:t>    </a:t>
            </a:r>
            <a:r>
              <a:rPr lang="zh-CN" altLang="en-US" sz="1400" dirty="0">
                <a:solidFill>
                  <a:srgbClr val="5F5F5F"/>
                </a:solidFill>
                <a:ea typeface="华文细黑" pitchFamily="2" charset="-122"/>
                <a:cs typeface="Arial" pitchFamily="34" charset="0"/>
              </a:rPr>
              <a:t>上海</a:t>
            </a:r>
            <a:r>
              <a:rPr lang="zh-CN" altLang="en-US" sz="1400" dirty="0" smtClean="0">
                <a:solidFill>
                  <a:srgbClr val="5F5F5F"/>
                </a:solidFill>
                <a:ea typeface="华文细黑" pitchFamily="2" charset="-122"/>
                <a:cs typeface="Arial" pitchFamily="34" charset="0"/>
              </a:rPr>
              <a:t>：赠送</a:t>
            </a:r>
            <a:r>
              <a:rPr lang="en-US" altLang="zh-CN" sz="1400" dirty="0">
                <a:solidFill>
                  <a:srgbClr val="5F5F5F"/>
                </a:solidFill>
                <a:ea typeface="华文细黑" pitchFamily="2" charset="-122"/>
                <a:cs typeface="Arial" pitchFamily="34" charset="0"/>
              </a:rPr>
              <a:t>5</a:t>
            </a:r>
            <a:r>
              <a:rPr lang="en-US" altLang="zh-CN" sz="1400" dirty="0" smtClean="0">
                <a:solidFill>
                  <a:srgbClr val="5F5F5F"/>
                </a:solidFill>
                <a:ea typeface="华文细黑" pitchFamily="2" charset="-122"/>
                <a:cs typeface="Arial" pitchFamily="34" charset="0"/>
              </a:rPr>
              <a:t>000</a:t>
            </a:r>
            <a:r>
              <a:rPr lang="zh-CN" altLang="en-US" sz="1400" dirty="0">
                <a:solidFill>
                  <a:srgbClr val="5F5F5F"/>
                </a:solidFill>
                <a:ea typeface="华文细黑" pitchFamily="2" charset="-122"/>
                <a:cs typeface="Arial" pitchFamily="34" charset="0"/>
              </a:rPr>
              <a:t>元礼包</a:t>
            </a:r>
            <a:endParaRPr lang="en-US" altLang="zh-CN" sz="1400" dirty="0">
              <a:solidFill>
                <a:srgbClr val="5F5F5F"/>
              </a:solidFill>
              <a:ea typeface="华文细黑" pitchFamily="2" charset="-122"/>
              <a:cs typeface="Arial" pitchFamily="34" charset="0"/>
            </a:endParaRPr>
          </a:p>
          <a:p>
            <a:pPr marL="179388" indent="-179388" algn="l">
              <a:defRPr/>
            </a:pPr>
            <a:r>
              <a:rPr lang="en-US" altLang="zh-CN" sz="1400" dirty="0">
                <a:solidFill>
                  <a:srgbClr val="5F5F5F"/>
                </a:solidFill>
                <a:ea typeface="华文细黑" pitchFamily="2" charset="-122"/>
                <a:cs typeface="Arial" pitchFamily="34" charset="0"/>
              </a:rPr>
              <a:t>    </a:t>
            </a:r>
            <a:r>
              <a:rPr lang="zh-CN" altLang="en-US" sz="1400" dirty="0">
                <a:solidFill>
                  <a:srgbClr val="5F5F5F"/>
                </a:solidFill>
                <a:ea typeface="华文细黑" pitchFamily="2" charset="-122"/>
                <a:cs typeface="Arial" pitchFamily="34" charset="0"/>
              </a:rPr>
              <a:t>苏州</a:t>
            </a:r>
            <a:r>
              <a:rPr lang="zh-CN" altLang="en-US" sz="1400" dirty="0" smtClean="0">
                <a:solidFill>
                  <a:srgbClr val="5F5F5F"/>
                </a:solidFill>
                <a:ea typeface="华文细黑" pitchFamily="2" charset="-122"/>
                <a:cs typeface="Arial" pitchFamily="34" charset="0"/>
              </a:rPr>
              <a:t>：赠送</a:t>
            </a:r>
            <a:r>
              <a:rPr lang="en-US" altLang="zh-CN" sz="1400" dirty="0">
                <a:solidFill>
                  <a:srgbClr val="5F5F5F"/>
                </a:solidFill>
                <a:ea typeface="华文细黑" pitchFamily="2" charset="-122"/>
                <a:cs typeface="Arial" pitchFamily="34" charset="0"/>
              </a:rPr>
              <a:t>3</a:t>
            </a:r>
            <a:r>
              <a:rPr lang="en-US" altLang="zh-CN" sz="1400" dirty="0" smtClean="0">
                <a:solidFill>
                  <a:srgbClr val="5F5F5F"/>
                </a:solidFill>
                <a:ea typeface="华文细黑" pitchFamily="2" charset="-122"/>
                <a:cs typeface="Arial" pitchFamily="34" charset="0"/>
              </a:rPr>
              <a:t>000</a:t>
            </a:r>
            <a:r>
              <a:rPr lang="zh-CN" altLang="en-US" sz="1400" dirty="0">
                <a:solidFill>
                  <a:srgbClr val="5F5F5F"/>
                </a:solidFill>
                <a:ea typeface="华文细黑" pitchFamily="2" charset="-122"/>
                <a:cs typeface="Arial" pitchFamily="34" charset="0"/>
              </a:rPr>
              <a:t>元礼包</a:t>
            </a:r>
            <a:endParaRPr lang="en-US" altLang="zh-CN" sz="1400" dirty="0">
              <a:solidFill>
                <a:srgbClr val="5F5F5F"/>
              </a:solidFill>
              <a:ea typeface="华文细黑" pitchFamily="2" charset="-122"/>
              <a:cs typeface="Arial" pitchFamily="34" charset="0"/>
            </a:endParaRPr>
          </a:p>
        </p:txBody>
      </p:sp>
      <p:sp>
        <p:nvSpPr>
          <p:cNvPr id="20" name="矩形 19"/>
          <p:cNvSpPr/>
          <p:nvPr/>
        </p:nvSpPr>
        <p:spPr>
          <a:xfrm>
            <a:off x="467544" y="4869160"/>
            <a:ext cx="3071812" cy="1126462"/>
          </a:xfrm>
          <a:prstGeom prst="rect">
            <a:avLst/>
          </a:prstGeom>
          <a:noFill/>
          <a:ln>
            <a:noFill/>
          </a:ln>
        </p:spPr>
        <p:txBody>
          <a:bodyPr>
            <a:spAutoFit/>
          </a:bodyPr>
          <a:lstStyle/>
          <a:p>
            <a:pPr marL="179388" indent="-179388" algn="l">
              <a:buFont typeface="Wingdings" pitchFamily="2" charset="2"/>
              <a:buChar char="n"/>
              <a:defRPr/>
            </a:pPr>
            <a:r>
              <a:rPr lang="en-US" altLang="zh-CN" sz="1400" dirty="0">
                <a:solidFill>
                  <a:srgbClr val="5F5F5F"/>
                </a:solidFill>
                <a:ea typeface="华文细黑" pitchFamily="2" charset="-122"/>
              </a:rPr>
              <a:t>3</a:t>
            </a:r>
            <a:r>
              <a:rPr lang="zh-CN" altLang="en-US" sz="1400" dirty="0" smtClean="0">
                <a:solidFill>
                  <a:srgbClr val="5F5F5F"/>
                </a:solidFill>
                <a:ea typeface="华文细黑" pitchFamily="2" charset="-122"/>
              </a:rPr>
              <a:t>月成交均价：</a:t>
            </a:r>
            <a:r>
              <a:rPr lang="en-US" altLang="zh-CN" sz="1400" dirty="0" smtClean="0">
                <a:solidFill>
                  <a:srgbClr val="5F5F5F"/>
                </a:solidFill>
                <a:ea typeface="华文细黑" pitchFamily="2" charset="-122"/>
              </a:rPr>
              <a:t>208,412</a:t>
            </a:r>
            <a:endParaRPr lang="en-US" altLang="zh-CN" sz="1400" dirty="0" smtClean="0">
              <a:solidFill>
                <a:srgbClr val="5F5F5F"/>
              </a:solidFill>
              <a:ea typeface="华文细黑" pitchFamily="2" charset="-122"/>
              <a:cs typeface="Arial" pitchFamily="34" charset="0"/>
            </a:endParaRPr>
          </a:p>
          <a:p>
            <a:pPr marL="179388" indent="-179388" algn="l">
              <a:buFont typeface="Wingdings" pitchFamily="2" charset="2"/>
              <a:buChar char="n"/>
              <a:defRPr/>
            </a:pPr>
            <a:r>
              <a:rPr lang="en-US" altLang="zh-CN" sz="1400" dirty="0">
                <a:solidFill>
                  <a:srgbClr val="5F5F5F"/>
                </a:solidFill>
                <a:ea typeface="华文细黑" pitchFamily="2" charset="-122"/>
              </a:rPr>
              <a:t>3</a:t>
            </a:r>
            <a:r>
              <a:rPr lang="zh-CN" altLang="en-US" sz="1400" dirty="0" smtClean="0">
                <a:solidFill>
                  <a:srgbClr val="5F5F5F"/>
                </a:solidFill>
                <a:ea typeface="华文细黑" pitchFamily="2" charset="-122"/>
              </a:rPr>
              <a:t>月经销商利润率：</a:t>
            </a:r>
            <a:r>
              <a:rPr lang="en-US" altLang="zh-CN" sz="1400" dirty="0" smtClean="0">
                <a:solidFill>
                  <a:srgbClr val="5F5F5F"/>
                </a:solidFill>
                <a:ea typeface="华文细黑" pitchFamily="2" charset="-122"/>
              </a:rPr>
              <a:t>4.7%</a:t>
            </a:r>
            <a:r>
              <a:rPr lang="zh-CN" altLang="en-US" sz="1400" dirty="0" smtClean="0">
                <a:solidFill>
                  <a:srgbClr val="5F5F5F"/>
                </a:solidFill>
                <a:ea typeface="华文细黑" pitchFamily="2" charset="-122"/>
              </a:rPr>
              <a:t> </a:t>
            </a:r>
            <a:endParaRPr lang="en-US" altLang="zh-CN" sz="1400" dirty="0" smtClean="0">
              <a:solidFill>
                <a:srgbClr val="5F5F5F"/>
              </a:solidFill>
              <a:ea typeface="华文细黑" pitchFamily="2" charset="-122"/>
            </a:endParaRPr>
          </a:p>
          <a:p>
            <a:pPr marL="179388" indent="-179388" algn="l">
              <a:buFont typeface="Wingdings" pitchFamily="2" charset="2"/>
              <a:buChar char="n"/>
              <a:defRPr/>
            </a:pPr>
            <a:r>
              <a:rPr lang="en-US" altLang="zh-CN" sz="1400" dirty="0">
                <a:solidFill>
                  <a:srgbClr val="5F5F5F"/>
                </a:solidFill>
                <a:ea typeface="华文细黑" pitchFamily="2" charset="-122"/>
              </a:rPr>
              <a:t>3</a:t>
            </a:r>
            <a:r>
              <a:rPr lang="zh-CN" altLang="en-US" sz="1400" dirty="0" smtClean="0">
                <a:solidFill>
                  <a:srgbClr val="5F5F5F"/>
                </a:solidFill>
                <a:ea typeface="华文细黑" pitchFamily="2" charset="-122"/>
              </a:rPr>
              <a:t>月主要城市促销活动：</a:t>
            </a:r>
            <a:endParaRPr lang="en-US" altLang="zh-CN" sz="1400" dirty="0" smtClean="0">
              <a:solidFill>
                <a:srgbClr val="5F5F5F"/>
              </a:solidFill>
              <a:ea typeface="华文细黑" pitchFamily="2" charset="-122"/>
            </a:endParaRPr>
          </a:p>
          <a:p>
            <a:pPr marL="179388" indent="-179388" algn="l">
              <a:defRPr/>
            </a:pPr>
            <a:r>
              <a:rPr lang="zh-CN" altLang="en-US" sz="1400" dirty="0" smtClean="0">
                <a:solidFill>
                  <a:srgbClr val="5F5F5F"/>
                </a:solidFill>
                <a:ea typeface="华文细黑" pitchFamily="2" charset="-122"/>
              </a:rPr>
              <a:t>    </a:t>
            </a:r>
            <a:r>
              <a:rPr lang="zh-CN" altLang="en-US" sz="1400" dirty="0">
                <a:solidFill>
                  <a:srgbClr val="5F5F5F"/>
                </a:solidFill>
                <a:ea typeface="华文细黑" pitchFamily="2" charset="-122"/>
              </a:rPr>
              <a:t>深圳</a:t>
            </a:r>
            <a:r>
              <a:rPr lang="zh-CN" altLang="en-US" sz="1400" dirty="0" smtClean="0">
                <a:solidFill>
                  <a:srgbClr val="5F5F5F"/>
                </a:solidFill>
                <a:ea typeface="华文细黑" pitchFamily="2" charset="-122"/>
              </a:rPr>
              <a:t>：赠送</a:t>
            </a:r>
            <a:r>
              <a:rPr lang="en-US" altLang="zh-CN" sz="1400" dirty="0" smtClean="0">
                <a:solidFill>
                  <a:srgbClr val="5F5F5F"/>
                </a:solidFill>
                <a:ea typeface="华文细黑" pitchFamily="2" charset="-122"/>
              </a:rPr>
              <a:t>3000</a:t>
            </a:r>
            <a:r>
              <a:rPr lang="zh-CN" altLang="en-US" sz="1400" dirty="0" smtClean="0">
                <a:solidFill>
                  <a:srgbClr val="5F5F5F"/>
                </a:solidFill>
                <a:ea typeface="华文细黑" pitchFamily="2" charset="-122"/>
              </a:rPr>
              <a:t>元礼包</a:t>
            </a:r>
            <a:endParaRPr lang="en-US" altLang="zh-CN" sz="1400" dirty="0">
              <a:solidFill>
                <a:srgbClr val="5F5F5F"/>
              </a:solidFill>
              <a:ea typeface="华文细黑" pitchFamily="2" charset="-122"/>
            </a:endParaRPr>
          </a:p>
          <a:p>
            <a:pPr marL="179388" indent="-179388" algn="l">
              <a:defRPr/>
            </a:pPr>
            <a:r>
              <a:rPr lang="en-US" altLang="zh-CN" sz="1400" dirty="0">
                <a:solidFill>
                  <a:srgbClr val="5F5F5F"/>
                </a:solidFill>
                <a:ea typeface="华文细黑" pitchFamily="2" charset="-122"/>
              </a:rPr>
              <a:t>    </a:t>
            </a:r>
            <a:r>
              <a:rPr lang="zh-CN" altLang="en-US" sz="1400" dirty="0">
                <a:solidFill>
                  <a:srgbClr val="5F5F5F"/>
                </a:solidFill>
                <a:ea typeface="华文细黑" pitchFamily="2" charset="-122"/>
              </a:rPr>
              <a:t>成都</a:t>
            </a:r>
            <a:r>
              <a:rPr lang="zh-CN" altLang="en-US" sz="1400" dirty="0" smtClean="0">
                <a:solidFill>
                  <a:srgbClr val="5F5F5F"/>
                </a:solidFill>
                <a:ea typeface="华文细黑" pitchFamily="2" charset="-122"/>
              </a:rPr>
              <a:t>：</a:t>
            </a:r>
            <a:r>
              <a:rPr lang="zh-CN" altLang="en-US" sz="1400" dirty="0">
                <a:solidFill>
                  <a:srgbClr val="5F5F5F"/>
                </a:solidFill>
                <a:ea typeface="华文细黑" pitchFamily="2" charset="-122"/>
              </a:rPr>
              <a:t>赠送</a:t>
            </a:r>
            <a:r>
              <a:rPr lang="en-US" altLang="zh-CN" sz="1400" dirty="0">
                <a:solidFill>
                  <a:srgbClr val="5F5F5F"/>
                </a:solidFill>
                <a:ea typeface="华文细黑" pitchFamily="2" charset="-122"/>
              </a:rPr>
              <a:t>3000</a:t>
            </a:r>
            <a:r>
              <a:rPr lang="zh-CN" altLang="en-US" sz="1400" dirty="0">
                <a:solidFill>
                  <a:srgbClr val="5F5F5F"/>
                </a:solidFill>
                <a:ea typeface="华文细黑" pitchFamily="2" charset="-122"/>
              </a:rPr>
              <a:t>元礼包</a:t>
            </a:r>
          </a:p>
        </p:txBody>
      </p:sp>
      <p:sp>
        <p:nvSpPr>
          <p:cNvPr id="18" name="标题 2"/>
          <p:cNvSpPr txBox="1">
            <a:spLocks/>
          </p:cNvSpPr>
          <p:nvPr/>
        </p:nvSpPr>
        <p:spPr>
          <a:xfrm>
            <a:off x="1166936" y="296652"/>
            <a:ext cx="4917952" cy="432011"/>
          </a:xfrm>
          <a:prstGeom prst="rect">
            <a:avLst/>
          </a:prstGeom>
          <a:noFill/>
        </p:spPr>
        <p:txBody>
          <a:bodyPr/>
          <a:lstStyle>
            <a:lvl1pPr algn="l" defTabSz="914400" rtl="0" eaLnBrk="1" latinLnBrk="0" hangingPunct="1">
              <a:lnSpc>
                <a:spcPct val="90000"/>
              </a:lnSpc>
              <a:spcBef>
                <a:spcPct val="0"/>
              </a:spcBef>
              <a:buNone/>
              <a:defRPr sz="1800" b="0" i="0" kern="1200" baseline="0">
                <a:solidFill>
                  <a:srgbClr val="000000"/>
                </a:solidFill>
                <a:effectLst/>
                <a:latin typeface="Arial Black" panose="020B0A04020102020204" pitchFamily="34" charset="0"/>
                <a:ea typeface="微软雅黑" panose="020B0503020204020204" pitchFamily="34" charset="-122"/>
                <a:cs typeface="+mj-cs"/>
              </a:defRPr>
            </a:lvl1pPr>
          </a:lstStyle>
          <a:p>
            <a:pPr fontAlgn="auto">
              <a:spcAft>
                <a:spcPts val="0"/>
              </a:spcAft>
              <a:buFontTx/>
              <a:defRPr/>
            </a:pPr>
            <a:r>
              <a:rPr lang="en-US" altLang="zh-CN" b="1" dirty="0" smtClean="0">
                <a:solidFill>
                  <a:srgbClr val="075A77"/>
                </a:solidFill>
                <a:latin typeface="+mn-ea"/>
                <a:ea typeface="+mn-ea"/>
              </a:rPr>
              <a:t>B</a:t>
            </a:r>
            <a:r>
              <a:rPr lang="zh-CN" altLang="en-US" b="1" dirty="0" smtClean="0">
                <a:solidFill>
                  <a:srgbClr val="075A77"/>
                </a:solidFill>
                <a:latin typeface="+mn-ea"/>
                <a:ea typeface="+mn-ea"/>
              </a:rPr>
              <a:t>级别重点车型经销商利润率：帕萨特、雅阁</a:t>
            </a:r>
            <a:endParaRPr lang="zh-CN" altLang="en-US" b="1" dirty="0">
              <a:solidFill>
                <a:srgbClr val="075A77"/>
              </a:solidFill>
              <a:latin typeface="+mn-ea"/>
              <a:ea typeface="+mn-ea"/>
            </a:endParaRPr>
          </a:p>
        </p:txBody>
      </p:sp>
    </p:spTree>
    <p:extLst>
      <p:ext uri="{BB962C8B-B14F-4D97-AF65-F5344CB8AC3E}">
        <p14:creationId xmlns:p14="http://schemas.microsoft.com/office/powerpoint/2010/main" val="2014294227"/>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灯片编号占位符 1"/>
          <p:cNvSpPr>
            <a:spLocks noGrp="1"/>
          </p:cNvSpPr>
          <p:nvPr>
            <p:ph type="sldNum" sz="quarter" idx="12"/>
          </p:nvPr>
        </p:nvSpPr>
        <p:spPr bwMode="auto">
          <a:noFill/>
          <a:ln>
            <a:miter lim="800000"/>
            <a:headEnd/>
            <a:tailEnd/>
          </a:ln>
        </p:spPr>
        <p:txBody>
          <a:bodyPr vert="horz" wrap="square" lIns="91440" tIns="45720" rIns="91440" bIns="45720" numCol="1" anchor="t" anchorCtr="0" compatLnSpc="1">
            <a:prstTxWarp prst="textNoShape">
              <a:avLst/>
            </a:prstTxWarp>
          </a:bodyPr>
          <a:lstStyle/>
          <a:p>
            <a:fld id="{F36C24BD-EB7E-4EB7-B9A3-0B0411B89CD4}" type="slidenum">
              <a:rPr lang="zh-CN" altLang="en-US" smtClean="0"/>
              <a:pPr/>
              <a:t>29</a:t>
            </a:fld>
            <a:endParaRPr lang="zh-CN" altLang="en-US" smtClean="0"/>
          </a:p>
        </p:txBody>
      </p:sp>
      <p:sp>
        <p:nvSpPr>
          <p:cNvPr id="3" name="标题 2"/>
          <p:cNvSpPr>
            <a:spLocks noGrp="1"/>
          </p:cNvSpPr>
          <p:nvPr>
            <p:ph type="title" idx="4294967295"/>
          </p:nvPr>
        </p:nvSpPr>
        <p:spPr>
          <a:xfrm>
            <a:off x="1166936" y="296652"/>
            <a:ext cx="4917952" cy="432011"/>
          </a:xfrm>
          <a:prstGeom prst="rect">
            <a:avLst/>
          </a:prstGeom>
          <a:noFill/>
        </p:spPr>
        <p:txBody>
          <a:bodyPr/>
          <a:lstStyle/>
          <a:p>
            <a:pPr>
              <a:defRPr/>
            </a:pPr>
            <a:r>
              <a:rPr lang="en-US" altLang="zh-CN" b="1" dirty="0">
                <a:solidFill>
                  <a:srgbClr val="075A77"/>
                </a:solidFill>
                <a:latin typeface="+mn-ea"/>
                <a:ea typeface="+mn-ea"/>
              </a:rPr>
              <a:t>B</a:t>
            </a:r>
            <a:r>
              <a:rPr lang="zh-CN" altLang="en-US" b="1" dirty="0">
                <a:solidFill>
                  <a:srgbClr val="075A77"/>
                </a:solidFill>
                <a:latin typeface="+mn-ea"/>
                <a:ea typeface="+mn-ea"/>
              </a:rPr>
              <a:t>级别重点车型经销商利润率：天籁、凯美瑞</a:t>
            </a:r>
          </a:p>
        </p:txBody>
      </p:sp>
      <p:sp>
        <p:nvSpPr>
          <p:cNvPr id="6" name="矩形 5"/>
          <p:cNvSpPr/>
          <p:nvPr/>
        </p:nvSpPr>
        <p:spPr>
          <a:xfrm>
            <a:off x="428626" y="857250"/>
            <a:ext cx="8286750" cy="2643188"/>
          </a:xfrm>
          <a:prstGeom prst="rect">
            <a:avLst/>
          </a:prstGeom>
          <a:no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8" name="矩形 7"/>
          <p:cNvSpPr/>
          <p:nvPr/>
        </p:nvSpPr>
        <p:spPr>
          <a:xfrm>
            <a:off x="428626" y="3643314"/>
            <a:ext cx="8286750" cy="2643187"/>
          </a:xfrm>
          <a:prstGeom prst="rect">
            <a:avLst/>
          </a:prstGeom>
          <a:no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graphicFrame>
        <p:nvGraphicFramePr>
          <p:cNvPr id="18" name="图表 11"/>
          <p:cNvGraphicFramePr>
            <a:graphicFrameLocks/>
          </p:cNvGraphicFramePr>
          <p:nvPr>
            <p:extLst>
              <p:ext uri="{D42A27DB-BD31-4B8C-83A1-F6EECF244321}">
                <p14:modId xmlns:p14="http://schemas.microsoft.com/office/powerpoint/2010/main" val="557908804"/>
              </p:ext>
            </p:extLst>
          </p:nvPr>
        </p:nvGraphicFramePr>
        <p:xfrm>
          <a:off x="3429000" y="1000128"/>
          <a:ext cx="5246688" cy="2428875"/>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19" name="图表 12"/>
          <p:cNvGraphicFramePr>
            <a:graphicFrameLocks/>
          </p:cNvGraphicFramePr>
          <p:nvPr>
            <p:extLst>
              <p:ext uri="{D42A27DB-BD31-4B8C-83A1-F6EECF244321}">
                <p14:modId xmlns:p14="http://schemas.microsoft.com/office/powerpoint/2010/main" val="4095497894"/>
              </p:ext>
            </p:extLst>
          </p:nvPr>
        </p:nvGraphicFramePr>
        <p:xfrm>
          <a:off x="3429000" y="3786192"/>
          <a:ext cx="5246688" cy="2416175"/>
        </p:xfrm>
        <a:graphic>
          <a:graphicData uri="http://schemas.openxmlformats.org/drawingml/2006/chart">
            <c:chart xmlns:c="http://schemas.openxmlformats.org/drawingml/2006/chart" xmlns:r="http://schemas.openxmlformats.org/officeDocument/2006/relationships" r:id="rId4"/>
          </a:graphicData>
        </a:graphic>
      </p:graphicFrame>
      <p:sp>
        <p:nvSpPr>
          <p:cNvPr id="16" name="TextBox 15"/>
          <p:cNvSpPr txBox="1"/>
          <p:nvPr/>
        </p:nvSpPr>
        <p:spPr>
          <a:xfrm>
            <a:off x="323528" y="928690"/>
            <a:ext cx="1143000" cy="307777"/>
          </a:xfrm>
          <a:prstGeom prst="rect">
            <a:avLst/>
          </a:prstGeom>
          <a:noFill/>
        </p:spPr>
        <p:txBody>
          <a:bodyPr>
            <a:spAutoFit/>
          </a:bodyPr>
          <a:lstStyle/>
          <a:p>
            <a:pPr>
              <a:defRPr/>
            </a:pPr>
            <a:r>
              <a:rPr lang="zh-CN" altLang="en-US" sz="1400" b="1" dirty="0">
                <a:solidFill>
                  <a:prstClr val="black"/>
                </a:solidFill>
                <a:latin typeface="Calibri"/>
                <a:ea typeface="华文细黑" pitchFamily="2" charset="-122"/>
              </a:rPr>
              <a:t>天籁</a:t>
            </a:r>
            <a:endParaRPr lang="en-US" altLang="zh-CN" sz="1400" b="1" dirty="0">
              <a:solidFill>
                <a:prstClr val="black"/>
              </a:solidFill>
              <a:latin typeface="Calibri"/>
              <a:ea typeface="华文细黑" pitchFamily="2" charset="-122"/>
            </a:endParaRPr>
          </a:p>
        </p:txBody>
      </p:sp>
      <p:sp>
        <p:nvSpPr>
          <p:cNvPr id="20" name="TextBox 19"/>
          <p:cNvSpPr txBox="1"/>
          <p:nvPr/>
        </p:nvSpPr>
        <p:spPr>
          <a:xfrm>
            <a:off x="395536" y="3714752"/>
            <a:ext cx="1143000" cy="307777"/>
          </a:xfrm>
          <a:prstGeom prst="rect">
            <a:avLst/>
          </a:prstGeom>
          <a:noFill/>
        </p:spPr>
        <p:txBody>
          <a:bodyPr>
            <a:spAutoFit/>
          </a:bodyPr>
          <a:lstStyle/>
          <a:p>
            <a:pPr>
              <a:defRPr/>
            </a:pPr>
            <a:r>
              <a:rPr lang="zh-CN" altLang="en-US" sz="1400" b="1" dirty="0">
                <a:solidFill>
                  <a:prstClr val="black"/>
                </a:solidFill>
                <a:latin typeface="Calibri"/>
                <a:ea typeface="华文细黑" pitchFamily="2" charset="-122"/>
              </a:rPr>
              <a:t>凯美瑞</a:t>
            </a:r>
            <a:endParaRPr lang="en-US" altLang="zh-CN" sz="1400" b="1" dirty="0">
              <a:solidFill>
                <a:prstClr val="black"/>
              </a:solidFill>
              <a:latin typeface="Calibri"/>
              <a:ea typeface="华文细黑" pitchFamily="2" charset="-122"/>
            </a:endParaRPr>
          </a:p>
        </p:txBody>
      </p:sp>
      <p:sp>
        <p:nvSpPr>
          <p:cNvPr id="15" name="TextBox 14"/>
          <p:cNvSpPr txBox="1"/>
          <p:nvPr/>
        </p:nvSpPr>
        <p:spPr>
          <a:xfrm>
            <a:off x="0" y="6286506"/>
            <a:ext cx="4071938" cy="246221"/>
          </a:xfrm>
          <a:prstGeom prst="rect">
            <a:avLst/>
          </a:prstGeom>
          <a:noFill/>
        </p:spPr>
        <p:txBody>
          <a:bodyPr>
            <a:spAutoFit/>
          </a:bodyPr>
          <a:lstStyle/>
          <a:p>
            <a:pPr>
              <a:defRPr/>
            </a:pPr>
            <a:r>
              <a:rPr lang="zh-CN" altLang="en-US" sz="1000" dirty="0">
                <a:solidFill>
                  <a:prstClr val="black"/>
                </a:solidFill>
                <a:latin typeface="Calibri"/>
                <a:ea typeface="华文细黑" pitchFamily="2" charset="-122"/>
              </a:rPr>
              <a:t>注：级别重点车型指的是该款车</a:t>
            </a:r>
            <a:r>
              <a:rPr lang="en-US" altLang="zh-CN" sz="1000" dirty="0">
                <a:solidFill>
                  <a:prstClr val="black"/>
                </a:solidFill>
                <a:latin typeface="Calibri"/>
                <a:ea typeface="华文细黑" pitchFamily="2" charset="-122"/>
              </a:rPr>
              <a:t>2011</a:t>
            </a:r>
            <a:r>
              <a:rPr lang="zh-CN" altLang="en-US" sz="1000" dirty="0">
                <a:solidFill>
                  <a:prstClr val="black"/>
                </a:solidFill>
                <a:latin typeface="Calibri"/>
                <a:ea typeface="华文细黑" pitchFamily="2" charset="-122"/>
              </a:rPr>
              <a:t>年年度销量列级别</a:t>
            </a:r>
            <a:r>
              <a:rPr lang="en-US" altLang="zh-CN" sz="1000" dirty="0">
                <a:solidFill>
                  <a:prstClr val="black"/>
                </a:solidFill>
                <a:latin typeface="Calibri"/>
                <a:ea typeface="华文细黑" pitchFamily="2" charset="-122"/>
              </a:rPr>
              <a:t>TOP4</a:t>
            </a:r>
            <a:endParaRPr lang="zh-CN" altLang="en-US" sz="1000" dirty="0">
              <a:solidFill>
                <a:prstClr val="black"/>
              </a:solidFill>
              <a:latin typeface="Calibri"/>
              <a:ea typeface="华文细黑" pitchFamily="2" charset="-122"/>
            </a:endParaRPr>
          </a:p>
        </p:txBody>
      </p:sp>
      <p:pic>
        <p:nvPicPr>
          <p:cNvPr id="3074" name="Picture 2" descr="\\user\mydoc\zhouty\桌面\18335969739874_2349945_7.jpg"/>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1259632" y="4076824"/>
            <a:ext cx="1656184" cy="720328"/>
          </a:xfrm>
          <a:prstGeom prst="rect">
            <a:avLst/>
          </a:prstGeom>
          <a:noFill/>
        </p:spPr>
      </p:pic>
      <p:pic>
        <p:nvPicPr>
          <p:cNvPr id="3075" name="Picture 3" descr="\\user\mydoc\zhouty\桌面\18335969739874_2349945_7.jpg"/>
          <p:cNvPicPr>
            <a:picLocks noChangeAspect="1" noChangeArrowheads="1"/>
          </p:cNvPicPr>
          <p:nvPr/>
        </p:nvPicPr>
        <p:blipFill>
          <a:blip r:embed="rId6" cstate="screen">
            <a:extLst>
              <a:ext uri="{28A0092B-C50C-407E-A947-70E740481C1C}">
                <a14:useLocalDpi xmlns:a14="http://schemas.microsoft.com/office/drawing/2010/main"/>
              </a:ext>
            </a:extLst>
          </a:blip>
          <a:srcRect r="-408"/>
          <a:stretch>
            <a:fillRect/>
          </a:stretch>
        </p:blipFill>
        <p:spPr bwMode="auto">
          <a:xfrm flipH="1">
            <a:off x="1187624" y="1269107"/>
            <a:ext cx="1656184" cy="719733"/>
          </a:xfrm>
          <a:prstGeom prst="rect">
            <a:avLst/>
          </a:prstGeom>
          <a:noFill/>
        </p:spPr>
      </p:pic>
      <p:sp>
        <p:nvSpPr>
          <p:cNvPr id="21" name="矩形 20"/>
          <p:cNvSpPr/>
          <p:nvPr/>
        </p:nvSpPr>
        <p:spPr>
          <a:xfrm>
            <a:off x="500064" y="2132856"/>
            <a:ext cx="3071812" cy="1126462"/>
          </a:xfrm>
          <a:prstGeom prst="rect">
            <a:avLst/>
          </a:prstGeom>
          <a:noFill/>
          <a:ln>
            <a:noFill/>
          </a:ln>
        </p:spPr>
        <p:txBody>
          <a:bodyPr>
            <a:spAutoFit/>
          </a:bodyPr>
          <a:lstStyle/>
          <a:p>
            <a:pPr marL="179388" indent="-179388" algn="l">
              <a:buFont typeface="Wingdings" pitchFamily="2" charset="2"/>
              <a:buChar char="n"/>
              <a:defRPr/>
            </a:pPr>
            <a:r>
              <a:rPr lang="en-US" altLang="zh-CN" sz="1400" dirty="0">
                <a:solidFill>
                  <a:srgbClr val="5F5F5F"/>
                </a:solidFill>
                <a:ea typeface="华文细黑" pitchFamily="2" charset="-122"/>
                <a:cs typeface="Arial" pitchFamily="34" charset="0"/>
              </a:rPr>
              <a:t>3</a:t>
            </a:r>
            <a:r>
              <a:rPr lang="zh-CN" altLang="en-US" sz="1400" dirty="0" smtClean="0">
                <a:solidFill>
                  <a:srgbClr val="5F5F5F"/>
                </a:solidFill>
                <a:ea typeface="华文细黑" pitchFamily="2" charset="-122"/>
                <a:cs typeface="Arial" pitchFamily="34" charset="0"/>
              </a:rPr>
              <a:t>成交均价：</a:t>
            </a:r>
            <a:r>
              <a:rPr lang="en-US" altLang="zh-CN" sz="1400" dirty="0" smtClean="0">
                <a:solidFill>
                  <a:srgbClr val="5F5F5F"/>
                </a:solidFill>
                <a:ea typeface="华文细黑" pitchFamily="2" charset="-122"/>
                <a:cs typeface="Arial" pitchFamily="34" charset="0"/>
              </a:rPr>
              <a:t>195,806</a:t>
            </a:r>
          </a:p>
          <a:p>
            <a:pPr marL="179388" indent="-179388" algn="l">
              <a:buFont typeface="Wingdings" pitchFamily="2" charset="2"/>
              <a:buChar char="n"/>
              <a:defRPr/>
            </a:pPr>
            <a:r>
              <a:rPr lang="en-US" altLang="zh-CN" sz="1400" dirty="0">
                <a:solidFill>
                  <a:srgbClr val="5F5F5F"/>
                </a:solidFill>
                <a:ea typeface="华文细黑" pitchFamily="2" charset="-122"/>
                <a:cs typeface="Arial" pitchFamily="34" charset="0"/>
              </a:rPr>
              <a:t>3</a:t>
            </a:r>
            <a:r>
              <a:rPr lang="zh-CN" altLang="en-US" sz="1400" dirty="0" smtClean="0">
                <a:solidFill>
                  <a:srgbClr val="5F5F5F"/>
                </a:solidFill>
                <a:ea typeface="华文细黑" pitchFamily="2" charset="-122"/>
                <a:cs typeface="Arial" pitchFamily="34" charset="0"/>
              </a:rPr>
              <a:t>月经销商利润率：</a:t>
            </a:r>
            <a:r>
              <a:rPr lang="en-US" altLang="zh-CN" sz="1400" dirty="0">
                <a:solidFill>
                  <a:srgbClr val="5F5F5F"/>
                </a:solidFill>
                <a:ea typeface="华文细黑" pitchFamily="2" charset="-122"/>
                <a:cs typeface="Arial" pitchFamily="34" charset="0"/>
              </a:rPr>
              <a:t>1</a:t>
            </a:r>
            <a:r>
              <a:rPr lang="en-US" altLang="zh-CN" sz="1400" dirty="0" smtClean="0">
                <a:solidFill>
                  <a:srgbClr val="5F5F5F"/>
                </a:solidFill>
                <a:ea typeface="华文细黑" pitchFamily="2" charset="-122"/>
                <a:cs typeface="Arial" pitchFamily="34" charset="0"/>
              </a:rPr>
              <a:t>%</a:t>
            </a:r>
          </a:p>
          <a:p>
            <a:pPr marL="179388" indent="-179388" algn="l">
              <a:buFont typeface="Wingdings" pitchFamily="2" charset="2"/>
              <a:buChar char="n"/>
              <a:defRPr/>
            </a:pPr>
            <a:r>
              <a:rPr lang="en-US" altLang="zh-CN" sz="1400" dirty="0">
                <a:solidFill>
                  <a:srgbClr val="5F5F5F"/>
                </a:solidFill>
                <a:ea typeface="华文细黑" pitchFamily="2" charset="-122"/>
                <a:cs typeface="Arial" pitchFamily="34" charset="0"/>
              </a:rPr>
              <a:t>3</a:t>
            </a:r>
            <a:r>
              <a:rPr lang="zh-CN" altLang="en-US" sz="1400" dirty="0" smtClean="0">
                <a:solidFill>
                  <a:srgbClr val="5F5F5F"/>
                </a:solidFill>
                <a:ea typeface="华文细黑" pitchFamily="2" charset="-122"/>
                <a:cs typeface="Arial" pitchFamily="34" charset="0"/>
              </a:rPr>
              <a:t>月主要城市促销活动：</a:t>
            </a:r>
            <a:endParaRPr lang="en-US" altLang="zh-CN" sz="1400" dirty="0" smtClean="0">
              <a:solidFill>
                <a:srgbClr val="5F5F5F"/>
              </a:solidFill>
              <a:ea typeface="华文细黑" pitchFamily="2" charset="-122"/>
              <a:cs typeface="Arial" pitchFamily="34" charset="0"/>
            </a:endParaRPr>
          </a:p>
          <a:p>
            <a:pPr algn="l">
              <a:defRPr/>
            </a:pPr>
            <a:r>
              <a:rPr lang="en-US" altLang="zh-CN" sz="1400" dirty="0" smtClean="0">
                <a:solidFill>
                  <a:srgbClr val="5F5F5F"/>
                </a:solidFill>
                <a:ea typeface="华文细黑" pitchFamily="2" charset="-122"/>
                <a:cs typeface="Arial" pitchFamily="34" charset="0"/>
              </a:rPr>
              <a:t>    </a:t>
            </a:r>
            <a:r>
              <a:rPr lang="zh-CN" altLang="en-US" sz="1400" dirty="0" smtClean="0">
                <a:solidFill>
                  <a:srgbClr val="5F5F5F"/>
                </a:solidFill>
                <a:ea typeface="华文细黑" pitchFamily="2" charset="-122"/>
                <a:cs typeface="Arial" pitchFamily="34" charset="0"/>
              </a:rPr>
              <a:t>北京：</a:t>
            </a:r>
            <a:r>
              <a:rPr lang="zh-CN" altLang="en-US" sz="1400" dirty="0">
                <a:solidFill>
                  <a:srgbClr val="5F5F5F"/>
                </a:solidFill>
                <a:ea typeface="华文细黑" pitchFamily="2" charset="-122"/>
                <a:cs typeface="Arial" pitchFamily="34" charset="0"/>
              </a:rPr>
              <a:t>置换送</a:t>
            </a:r>
            <a:r>
              <a:rPr lang="en-US" altLang="zh-CN" sz="1400" dirty="0">
                <a:solidFill>
                  <a:srgbClr val="5F5F5F"/>
                </a:solidFill>
                <a:ea typeface="华文细黑" pitchFamily="2" charset="-122"/>
                <a:cs typeface="Arial" pitchFamily="34" charset="0"/>
              </a:rPr>
              <a:t>8000</a:t>
            </a:r>
            <a:r>
              <a:rPr lang="zh-CN" altLang="en-US" sz="1400" dirty="0">
                <a:solidFill>
                  <a:srgbClr val="5F5F5F"/>
                </a:solidFill>
                <a:ea typeface="华文细黑" pitchFamily="2" charset="-122"/>
                <a:cs typeface="Arial" pitchFamily="34" charset="0"/>
              </a:rPr>
              <a:t>礼包</a:t>
            </a:r>
            <a:endParaRPr lang="en-US" altLang="zh-CN" sz="1400" dirty="0">
              <a:solidFill>
                <a:srgbClr val="5F5F5F"/>
              </a:solidFill>
              <a:ea typeface="华文细黑" pitchFamily="2" charset="-122"/>
              <a:cs typeface="Arial" pitchFamily="34" charset="0"/>
            </a:endParaRPr>
          </a:p>
          <a:p>
            <a:pPr algn="l">
              <a:defRPr/>
            </a:pPr>
            <a:r>
              <a:rPr lang="en-US" altLang="zh-CN" sz="1400" dirty="0">
                <a:solidFill>
                  <a:srgbClr val="5F5F5F"/>
                </a:solidFill>
                <a:ea typeface="华文细黑" pitchFamily="2" charset="-122"/>
                <a:cs typeface="Arial" pitchFamily="34" charset="0"/>
              </a:rPr>
              <a:t>    </a:t>
            </a:r>
            <a:r>
              <a:rPr lang="zh-CN" altLang="en-US" sz="1400" dirty="0">
                <a:solidFill>
                  <a:srgbClr val="5F5F5F"/>
                </a:solidFill>
                <a:ea typeface="华文细黑" pitchFamily="2" charset="-122"/>
                <a:cs typeface="Arial" pitchFamily="34" charset="0"/>
              </a:rPr>
              <a:t>广州：置换补贴</a:t>
            </a:r>
            <a:r>
              <a:rPr lang="en-US" altLang="zh-CN" sz="1400" dirty="0">
                <a:solidFill>
                  <a:srgbClr val="5F5F5F"/>
                </a:solidFill>
                <a:ea typeface="华文细黑" pitchFamily="2" charset="-122"/>
                <a:cs typeface="Arial" pitchFamily="34" charset="0"/>
              </a:rPr>
              <a:t>8000</a:t>
            </a:r>
            <a:r>
              <a:rPr lang="zh-CN" altLang="en-US" sz="1400" dirty="0">
                <a:solidFill>
                  <a:srgbClr val="5F5F5F"/>
                </a:solidFill>
                <a:ea typeface="华文细黑" pitchFamily="2" charset="-122"/>
                <a:cs typeface="Arial" pitchFamily="34" charset="0"/>
              </a:rPr>
              <a:t>元</a:t>
            </a:r>
            <a:endParaRPr lang="en-US" altLang="zh-CN" sz="1400" dirty="0">
              <a:solidFill>
                <a:srgbClr val="5F5F5F"/>
              </a:solidFill>
              <a:ea typeface="华文细黑" pitchFamily="2" charset="-122"/>
              <a:cs typeface="Arial" pitchFamily="34" charset="0"/>
            </a:endParaRPr>
          </a:p>
        </p:txBody>
      </p:sp>
      <p:sp>
        <p:nvSpPr>
          <p:cNvPr id="22" name="矩形 21"/>
          <p:cNvSpPr/>
          <p:nvPr/>
        </p:nvSpPr>
        <p:spPr>
          <a:xfrm>
            <a:off x="467544" y="4869160"/>
            <a:ext cx="3071812" cy="1126462"/>
          </a:xfrm>
          <a:prstGeom prst="rect">
            <a:avLst/>
          </a:prstGeom>
          <a:noFill/>
          <a:ln>
            <a:noFill/>
          </a:ln>
        </p:spPr>
        <p:txBody>
          <a:bodyPr>
            <a:spAutoFit/>
          </a:bodyPr>
          <a:lstStyle/>
          <a:p>
            <a:pPr marL="179388" indent="-179388" algn="l">
              <a:buFont typeface="Wingdings" pitchFamily="2" charset="2"/>
              <a:buChar char="n"/>
              <a:defRPr/>
            </a:pPr>
            <a:r>
              <a:rPr lang="en-US" altLang="zh-CN" sz="1400" dirty="0">
                <a:solidFill>
                  <a:srgbClr val="5F5F5F"/>
                </a:solidFill>
                <a:ea typeface="华文细黑" pitchFamily="2" charset="-122"/>
                <a:cs typeface="Arial" pitchFamily="34" charset="0"/>
              </a:rPr>
              <a:t>3</a:t>
            </a:r>
            <a:r>
              <a:rPr lang="zh-CN" altLang="en-US" sz="1400" dirty="0" smtClean="0">
                <a:solidFill>
                  <a:srgbClr val="5F5F5F"/>
                </a:solidFill>
                <a:ea typeface="华文细黑" pitchFamily="2" charset="-122"/>
                <a:cs typeface="Arial" pitchFamily="34" charset="0"/>
              </a:rPr>
              <a:t>月成交均价：</a:t>
            </a:r>
            <a:r>
              <a:rPr lang="en-US" altLang="zh-CN" sz="1400" dirty="0" smtClean="0">
                <a:solidFill>
                  <a:srgbClr val="5F5F5F"/>
                </a:solidFill>
                <a:ea typeface="华文细黑" pitchFamily="2" charset="-122"/>
                <a:cs typeface="Arial" pitchFamily="34" charset="0"/>
              </a:rPr>
              <a:t>207,722</a:t>
            </a:r>
          </a:p>
          <a:p>
            <a:pPr marL="179388" indent="-179388" algn="l">
              <a:buFont typeface="Wingdings" pitchFamily="2" charset="2"/>
              <a:buChar char="n"/>
              <a:defRPr/>
            </a:pPr>
            <a:r>
              <a:rPr lang="en-US" altLang="zh-CN" sz="1400" dirty="0">
                <a:solidFill>
                  <a:srgbClr val="5F5F5F"/>
                </a:solidFill>
                <a:ea typeface="华文细黑" pitchFamily="2" charset="-122"/>
                <a:cs typeface="Arial" pitchFamily="34" charset="0"/>
              </a:rPr>
              <a:t>3</a:t>
            </a:r>
            <a:r>
              <a:rPr lang="zh-CN" altLang="en-US" sz="1400" dirty="0" smtClean="0">
                <a:solidFill>
                  <a:srgbClr val="5F5F5F"/>
                </a:solidFill>
                <a:ea typeface="华文细黑" pitchFamily="2" charset="-122"/>
                <a:cs typeface="Arial" pitchFamily="34" charset="0"/>
              </a:rPr>
              <a:t>月经销商利润率：</a:t>
            </a:r>
            <a:r>
              <a:rPr lang="en-US" altLang="zh-CN" sz="1400" dirty="0" smtClean="0">
                <a:solidFill>
                  <a:srgbClr val="5F5F5F"/>
                </a:solidFill>
                <a:ea typeface="华文细黑" pitchFamily="2" charset="-122"/>
                <a:cs typeface="Arial" pitchFamily="34" charset="0"/>
              </a:rPr>
              <a:t>-0.6%</a:t>
            </a:r>
            <a:r>
              <a:rPr lang="zh-CN" altLang="en-US" sz="1400" dirty="0" smtClean="0">
                <a:solidFill>
                  <a:srgbClr val="5F5F5F"/>
                </a:solidFill>
                <a:ea typeface="华文细黑" pitchFamily="2" charset="-122"/>
                <a:cs typeface="Arial" pitchFamily="34" charset="0"/>
              </a:rPr>
              <a:t> </a:t>
            </a:r>
            <a:endParaRPr lang="en-US" altLang="zh-CN" sz="1400" dirty="0" smtClean="0">
              <a:solidFill>
                <a:srgbClr val="5F5F5F"/>
              </a:solidFill>
              <a:ea typeface="华文细黑" pitchFamily="2" charset="-122"/>
              <a:cs typeface="Arial" pitchFamily="34" charset="0"/>
            </a:endParaRPr>
          </a:p>
          <a:p>
            <a:pPr marL="179388" indent="-179388" algn="l">
              <a:buFont typeface="Wingdings" pitchFamily="2" charset="2"/>
              <a:buChar char="n"/>
              <a:defRPr/>
            </a:pPr>
            <a:r>
              <a:rPr lang="en-US" altLang="zh-CN" sz="1400" dirty="0">
                <a:solidFill>
                  <a:srgbClr val="5F5F5F"/>
                </a:solidFill>
                <a:ea typeface="华文细黑" pitchFamily="2" charset="-122"/>
                <a:cs typeface="Arial" pitchFamily="34" charset="0"/>
              </a:rPr>
              <a:t>3</a:t>
            </a:r>
            <a:r>
              <a:rPr lang="zh-CN" altLang="en-US" sz="1400" dirty="0" smtClean="0">
                <a:solidFill>
                  <a:srgbClr val="5F5F5F"/>
                </a:solidFill>
                <a:ea typeface="华文细黑" pitchFamily="2" charset="-122"/>
                <a:cs typeface="Arial" pitchFamily="34" charset="0"/>
              </a:rPr>
              <a:t>月主要城市促销活动：</a:t>
            </a:r>
            <a:endParaRPr lang="en-US" altLang="zh-CN" sz="1400" dirty="0" smtClean="0">
              <a:solidFill>
                <a:srgbClr val="5F5F5F"/>
              </a:solidFill>
              <a:ea typeface="华文细黑" pitchFamily="2" charset="-122"/>
              <a:cs typeface="Arial" pitchFamily="34" charset="0"/>
            </a:endParaRPr>
          </a:p>
          <a:p>
            <a:pPr marL="179388" indent="-179388" algn="l">
              <a:defRPr/>
            </a:pPr>
            <a:r>
              <a:rPr lang="zh-CN" altLang="en-US" sz="1400" dirty="0" smtClean="0">
                <a:solidFill>
                  <a:srgbClr val="5F5F5F"/>
                </a:solidFill>
                <a:ea typeface="华文细黑" pitchFamily="2" charset="-122"/>
                <a:cs typeface="Arial" pitchFamily="34" charset="0"/>
              </a:rPr>
              <a:t>    </a:t>
            </a:r>
            <a:r>
              <a:rPr lang="zh-CN" altLang="en-US" sz="1400" dirty="0">
                <a:solidFill>
                  <a:srgbClr val="5F5F5F"/>
                </a:solidFill>
                <a:ea typeface="华文细黑" pitchFamily="2" charset="-122"/>
                <a:cs typeface="Arial" pitchFamily="34" charset="0"/>
              </a:rPr>
              <a:t>广州</a:t>
            </a:r>
            <a:r>
              <a:rPr lang="zh-CN" altLang="en-US" sz="1400" dirty="0" smtClean="0">
                <a:solidFill>
                  <a:srgbClr val="5F5F5F"/>
                </a:solidFill>
                <a:ea typeface="华文细黑" pitchFamily="2" charset="-122"/>
                <a:cs typeface="Arial" pitchFamily="34" charset="0"/>
              </a:rPr>
              <a:t>：赠送</a:t>
            </a:r>
            <a:r>
              <a:rPr lang="en-US" altLang="zh-CN" sz="1400" dirty="0" smtClean="0">
                <a:solidFill>
                  <a:srgbClr val="5F5F5F"/>
                </a:solidFill>
                <a:ea typeface="华文细黑" pitchFamily="2" charset="-122"/>
                <a:cs typeface="Arial" pitchFamily="34" charset="0"/>
              </a:rPr>
              <a:t>4000</a:t>
            </a:r>
            <a:r>
              <a:rPr lang="zh-CN" altLang="en-US" sz="1400" dirty="0">
                <a:solidFill>
                  <a:srgbClr val="5F5F5F"/>
                </a:solidFill>
                <a:ea typeface="华文细黑" pitchFamily="2" charset="-122"/>
                <a:cs typeface="Arial" pitchFamily="34" charset="0"/>
              </a:rPr>
              <a:t>元礼包</a:t>
            </a:r>
            <a:endParaRPr lang="en-US" altLang="zh-CN" sz="1400" dirty="0">
              <a:solidFill>
                <a:srgbClr val="5F5F5F"/>
              </a:solidFill>
              <a:ea typeface="华文细黑" pitchFamily="2" charset="-122"/>
              <a:cs typeface="Arial" pitchFamily="34" charset="0"/>
            </a:endParaRPr>
          </a:p>
          <a:p>
            <a:pPr marL="179388" indent="-179388" algn="l">
              <a:defRPr/>
            </a:pPr>
            <a:r>
              <a:rPr lang="zh-CN" altLang="en-US" sz="1400" dirty="0">
                <a:solidFill>
                  <a:srgbClr val="5F5F5F"/>
                </a:solidFill>
                <a:ea typeface="华文细黑" pitchFamily="2" charset="-122"/>
                <a:cs typeface="Arial" pitchFamily="34" charset="0"/>
              </a:rPr>
              <a:t>    苏州：赠送</a:t>
            </a:r>
            <a:r>
              <a:rPr lang="en-US" altLang="zh-CN" sz="1400" dirty="0">
                <a:solidFill>
                  <a:srgbClr val="5F5F5F"/>
                </a:solidFill>
                <a:ea typeface="华文细黑" pitchFamily="2" charset="-122"/>
                <a:cs typeface="Arial" pitchFamily="34" charset="0"/>
              </a:rPr>
              <a:t>8000</a:t>
            </a:r>
            <a:r>
              <a:rPr lang="zh-CN" altLang="en-US" sz="1400" dirty="0">
                <a:solidFill>
                  <a:srgbClr val="5F5F5F"/>
                </a:solidFill>
                <a:ea typeface="华文细黑" pitchFamily="2" charset="-122"/>
                <a:cs typeface="Arial" pitchFamily="34" charset="0"/>
              </a:rPr>
              <a:t>元保养代金劵</a:t>
            </a:r>
            <a:endParaRPr lang="en-US" altLang="zh-CN" sz="1400" dirty="0">
              <a:solidFill>
                <a:srgbClr val="5F5F5F"/>
              </a:solidFill>
              <a:ea typeface="华文细黑" pitchFamily="2" charset="-122"/>
              <a:cs typeface="Arial" pitchFamily="34" charset="0"/>
            </a:endParaRPr>
          </a:p>
        </p:txBody>
      </p:sp>
    </p:spTree>
    <p:extLst>
      <p:ext uri="{BB962C8B-B14F-4D97-AF65-F5344CB8AC3E}">
        <p14:creationId xmlns:p14="http://schemas.microsoft.com/office/powerpoint/2010/main" val="186087472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pPr>
              <a:defRPr/>
            </a:pPr>
            <a:fld id="{1E52E169-3B6E-4FD9-BBAD-B20C030BD78A}" type="slidenum">
              <a:rPr lang="zh-CN" altLang="en-US" smtClean="0">
                <a:latin typeface="+mn-lt"/>
                <a:ea typeface="华文细黑" pitchFamily="2" charset="-122"/>
              </a:rPr>
              <a:pPr>
                <a:defRPr/>
              </a:pPr>
              <a:t>3</a:t>
            </a:fld>
            <a:endParaRPr lang="zh-CN" altLang="en-US">
              <a:latin typeface="+mn-lt"/>
              <a:ea typeface="华文细黑" pitchFamily="2" charset="-122"/>
            </a:endParaRPr>
          </a:p>
        </p:txBody>
      </p:sp>
      <p:sp>
        <p:nvSpPr>
          <p:cNvPr id="4" name="Rectangle 2"/>
          <p:cNvSpPr txBox="1">
            <a:spLocks noChangeArrowheads="1"/>
          </p:cNvSpPr>
          <p:nvPr/>
        </p:nvSpPr>
        <p:spPr>
          <a:xfrm>
            <a:off x="3305175" y="2514600"/>
            <a:ext cx="5076825" cy="338554"/>
          </a:xfrm>
          <a:prstGeom prst="rect">
            <a:avLst/>
          </a:prstGeom>
        </p:spPr>
        <p:txBody>
          <a:bodyPr>
            <a:spAutoFit/>
          </a:bodyPr>
          <a:lstStyle/>
          <a:p>
            <a:pPr marL="342900" indent="-342900" algn="ctr" eaLnBrk="0" hangingPunct="0">
              <a:lnSpc>
                <a:spcPct val="80000"/>
              </a:lnSpc>
              <a:spcBef>
                <a:spcPct val="20000"/>
              </a:spcBef>
              <a:buFont typeface="Wingdings" pitchFamily="2" charset="2"/>
              <a:buChar char="v"/>
              <a:tabLst>
                <a:tab pos="6400800" algn="r"/>
              </a:tabLst>
              <a:defRPr/>
            </a:pPr>
            <a:r>
              <a:rPr lang="zh-CN" altLang="en-US" sz="2000" b="1" dirty="0">
                <a:latin typeface="+mn-lt"/>
                <a:ea typeface="华文细黑" pitchFamily="2" charset="-122"/>
                <a:cs typeface="Arial" pitchFamily="34" charset="0"/>
              </a:rPr>
              <a:t>第一部分：指数编制说明</a:t>
            </a:r>
            <a:endParaRPr lang="en-US" altLang="zh-CN" sz="2000" b="1" dirty="0">
              <a:latin typeface="+mn-lt"/>
              <a:ea typeface="华文细黑" pitchFamily="2" charset="-122"/>
              <a:cs typeface="Arial" pitchFamily="34" charset="0"/>
            </a:endParaRPr>
          </a:p>
        </p:txBody>
      </p:sp>
    </p:spTree>
    <p:extLst>
      <p:ext uri="{BB962C8B-B14F-4D97-AF65-F5344CB8AC3E}">
        <p14:creationId xmlns:p14="http://schemas.microsoft.com/office/powerpoint/2010/main" val="2698304818"/>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对象 5" hidden="1"/>
          <p:cNvGraphicFramePr>
            <a:graphicFrameLocks noChangeAspect="1"/>
          </p:cNvGraphicFramePr>
          <p:nvPr>
            <p:custDataLst>
              <p:tags r:id="rId2"/>
            </p:custDataLst>
            <p:extLst>
              <p:ext uri="{D42A27DB-BD31-4B8C-83A1-F6EECF244321}">
                <p14:modId xmlns:p14="http://schemas.microsoft.com/office/powerpoint/2010/main" val="2709528949"/>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42931" name="think-cell Slide" r:id="rId13" imgW="360" imgH="360" progId="">
                  <p:embed/>
                </p:oleObj>
              </mc:Choice>
              <mc:Fallback>
                <p:oleObj name="think-cell Slide" r:id="rId13" imgW="360" imgH="360" progId="">
                  <p:embed/>
                  <p:pic>
                    <p:nvPicPr>
                      <p:cNvPr id="0" name="Picture 2882"/>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0" y="0"/>
                        <a:ext cx="158750"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1" name="Object 4"/>
          <p:cNvGraphicFramePr>
            <a:graphicFrameLocks noChangeAspect="1"/>
          </p:cNvGraphicFramePr>
          <p:nvPr>
            <p:custDataLst>
              <p:tags r:id="rId3"/>
            </p:custDataLst>
            <p:extLst>
              <p:ext uri="{D42A27DB-BD31-4B8C-83A1-F6EECF244321}">
                <p14:modId xmlns:p14="http://schemas.microsoft.com/office/powerpoint/2010/main" val="3063621438"/>
              </p:ext>
            </p:extLst>
          </p:nvPr>
        </p:nvGraphicFramePr>
        <p:xfrm>
          <a:off x="395287" y="3513263"/>
          <a:ext cx="7993761" cy="2881312"/>
        </p:xfrm>
        <a:graphic>
          <a:graphicData uri="http://schemas.openxmlformats.org/drawingml/2006/chart">
            <c:chart xmlns:c="http://schemas.openxmlformats.org/drawingml/2006/chart" xmlns:r="http://schemas.openxmlformats.org/officeDocument/2006/relationships" r:id="rId15"/>
          </a:graphicData>
        </a:graphic>
      </p:graphicFrame>
      <p:sp>
        <p:nvSpPr>
          <p:cNvPr id="35851" name="灯片编号占位符 21"/>
          <p:cNvSpPr>
            <a:spLocks noGrp="1"/>
          </p:cNvSpPr>
          <p:nvPr>
            <p:ph type="sldNum" sz="quarter" idx="12"/>
            <p:custDataLst>
              <p:tags r:id="rId4"/>
            </p:custDataLst>
          </p:nvPr>
        </p:nvSpPr>
        <p:spPr bwMode="auto">
          <a:noFill/>
          <a:ln>
            <a:miter lim="800000"/>
            <a:headEnd/>
            <a:tailEnd/>
          </a:ln>
        </p:spPr>
        <p:txBody>
          <a:bodyPr vert="horz" wrap="square" lIns="91440" tIns="45720" rIns="91440" bIns="45720" numCol="1" anchorCtr="0" compatLnSpc="1">
            <a:prstTxWarp prst="textNoShape">
              <a:avLst/>
            </a:prstTxWarp>
          </a:bodyPr>
          <a:lstStyle/>
          <a:p>
            <a:fld id="{98246022-0611-4706-8216-4065FB8019B3}" type="slidenum">
              <a:rPr lang="zh-CN" altLang="en-US" smtClean="0"/>
              <a:pPr/>
              <a:t>30</a:t>
            </a:fld>
            <a:endParaRPr lang="zh-CN" altLang="en-US" smtClean="0"/>
          </a:p>
        </p:txBody>
      </p:sp>
      <p:sp>
        <p:nvSpPr>
          <p:cNvPr id="34" name="TextBox 33"/>
          <p:cNvSpPr txBox="1"/>
          <p:nvPr>
            <p:custDataLst>
              <p:tags r:id="rId5"/>
            </p:custDataLst>
          </p:nvPr>
        </p:nvSpPr>
        <p:spPr>
          <a:xfrm>
            <a:off x="395536" y="6322144"/>
            <a:ext cx="1319212" cy="203200"/>
          </a:xfrm>
          <a:prstGeom prst="rect">
            <a:avLst/>
          </a:prstGeom>
          <a:noFill/>
        </p:spPr>
        <p:txBody>
          <a:bodyPr>
            <a:spAutoFit/>
          </a:bodyPr>
          <a:lstStyle/>
          <a:p>
            <a:pPr eaLnBrk="0" hangingPunct="0">
              <a:lnSpc>
                <a:spcPct val="80000"/>
              </a:lnSpc>
              <a:spcBef>
                <a:spcPct val="20000"/>
              </a:spcBef>
              <a:buFont typeface="Arial" charset="0"/>
              <a:buNone/>
              <a:defRPr/>
            </a:pPr>
            <a:r>
              <a:rPr lang="zh-CN" altLang="en-US" sz="900" dirty="0">
                <a:latin typeface="+mn-lt"/>
                <a:ea typeface="华文细黑" pitchFamily="2" charset="-122"/>
              </a:rPr>
              <a:t>注</a:t>
            </a:r>
            <a:r>
              <a:rPr lang="zh-CN" altLang="en-US" sz="900" dirty="0" smtClean="0">
                <a:latin typeface="+mn-lt"/>
                <a:ea typeface="华文细黑" pitchFamily="2" charset="-122"/>
              </a:rPr>
              <a:t>：基期为上年</a:t>
            </a:r>
            <a:r>
              <a:rPr lang="en-US" altLang="zh-CN" sz="900" dirty="0" smtClean="0">
                <a:latin typeface="+mn-lt"/>
                <a:ea typeface="华文细黑" pitchFamily="2" charset="-122"/>
              </a:rPr>
              <a:t>12</a:t>
            </a:r>
            <a:r>
              <a:rPr lang="zh-CN" altLang="en-US" sz="900" dirty="0" smtClean="0">
                <a:latin typeface="+mn-lt"/>
                <a:ea typeface="华文细黑" pitchFamily="2" charset="-122"/>
              </a:rPr>
              <a:t>月</a:t>
            </a:r>
            <a:endParaRPr lang="zh-CN" altLang="en-US" sz="900" dirty="0">
              <a:latin typeface="+mn-lt"/>
              <a:ea typeface="华文细黑" pitchFamily="2" charset="-122"/>
            </a:endParaRPr>
          </a:p>
        </p:txBody>
      </p:sp>
      <p:sp>
        <p:nvSpPr>
          <p:cNvPr id="16" name="内容占位符 2"/>
          <p:cNvSpPr txBox="1">
            <a:spLocks/>
          </p:cNvSpPr>
          <p:nvPr>
            <p:custDataLst>
              <p:tags r:id="rId6"/>
            </p:custDataLst>
          </p:nvPr>
        </p:nvSpPr>
        <p:spPr>
          <a:xfrm>
            <a:off x="395288" y="836613"/>
            <a:ext cx="8353425" cy="1944687"/>
          </a:xfrm>
          <a:prstGeom prst="rect">
            <a:avLst/>
          </a:prstGeom>
        </p:spPr>
        <p:txBody>
          <a:bodyPr/>
          <a:lstStyle>
            <a:lvl1pPr marL="342900" indent="-342900" algn="l" rtl="0" eaLnBrk="1" fontAlgn="base" hangingPunct="1">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1" fontAlgn="base" hangingPunct="1">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1" fontAlgn="base" hangingPunct="1">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1" fontAlgn="base" hangingPunct="1">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1" fontAlgn="base" hangingPunct="1">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42000" indent="-342000">
              <a:lnSpc>
                <a:spcPts val="1800"/>
              </a:lnSpc>
              <a:spcBef>
                <a:spcPts val="0"/>
              </a:spcBef>
              <a:spcAft>
                <a:spcPts val="600"/>
              </a:spcAft>
              <a:buClr>
                <a:srgbClr val="275C9D"/>
              </a:buClr>
              <a:buFont typeface="Wingdings" pitchFamily="2" charset="2"/>
              <a:buChar char="n"/>
              <a:tabLst>
                <a:tab pos="6729413" algn="l"/>
              </a:tabLst>
              <a:defRPr/>
            </a:pPr>
            <a:r>
              <a:rPr lang="en-US" altLang="zh-CN" sz="1600" b="1" dirty="0" smtClean="0">
                <a:latin typeface="+mj-lt"/>
              </a:rPr>
              <a:t>2017 GAIN·3</a:t>
            </a:r>
            <a:r>
              <a:rPr lang="zh-CN" altLang="en-US" sz="1600" b="1" dirty="0" smtClean="0">
                <a:latin typeface="+mj-lt"/>
              </a:rPr>
              <a:t>月</a:t>
            </a:r>
            <a:r>
              <a:rPr lang="en-US" altLang="zh-CN" sz="1600" b="1" dirty="0" smtClean="0">
                <a:latin typeface="+mj-lt"/>
              </a:rPr>
              <a:t>C</a:t>
            </a:r>
            <a:r>
              <a:rPr lang="zh-CN" altLang="en-US" sz="1600" b="1" dirty="0" smtClean="0">
                <a:latin typeface="+mj-lt"/>
              </a:rPr>
              <a:t>级市场价格变化指数为</a:t>
            </a:r>
            <a:r>
              <a:rPr lang="en-US" altLang="zh-CN" sz="1600" b="1" dirty="0" smtClean="0">
                <a:latin typeface="+mj-lt"/>
              </a:rPr>
              <a:t>6.48</a:t>
            </a:r>
            <a:r>
              <a:rPr lang="zh-CN" altLang="en-US" sz="1600" b="1" dirty="0" smtClean="0">
                <a:latin typeface="+mj-lt"/>
              </a:rPr>
              <a:t>，环比上升</a:t>
            </a:r>
            <a:r>
              <a:rPr lang="en-US" altLang="zh-CN" sz="1600" b="1" dirty="0" smtClean="0">
                <a:latin typeface="+mj-lt"/>
              </a:rPr>
              <a:t>0.2%</a:t>
            </a:r>
            <a:r>
              <a:rPr lang="zh-CN" altLang="en-US" sz="1600" b="1" dirty="0" smtClean="0">
                <a:latin typeface="+mj-lt"/>
              </a:rPr>
              <a:t>，市场均价从</a:t>
            </a:r>
            <a:r>
              <a:rPr lang="en-US" altLang="zh-CN" sz="1600" b="1" dirty="0" smtClean="0">
                <a:latin typeface="+mj-lt"/>
              </a:rPr>
              <a:t>38.26</a:t>
            </a:r>
            <a:r>
              <a:rPr lang="zh-CN" altLang="en-US" sz="1600" b="1" dirty="0" smtClean="0">
                <a:latin typeface="+mj-lt"/>
              </a:rPr>
              <a:t>万增加至</a:t>
            </a:r>
            <a:r>
              <a:rPr lang="en-US" altLang="zh-CN" sz="1600" b="1" dirty="0" smtClean="0">
                <a:latin typeface="+mj-lt"/>
              </a:rPr>
              <a:t>38.35</a:t>
            </a:r>
            <a:r>
              <a:rPr lang="zh-CN" altLang="en-US" sz="1600" b="1" dirty="0" smtClean="0">
                <a:latin typeface="+mj-lt"/>
              </a:rPr>
              <a:t>万。</a:t>
            </a:r>
          </a:p>
          <a:p>
            <a:pPr marL="342000" lvl="1" indent="-342000">
              <a:lnSpc>
                <a:spcPts val="2000"/>
              </a:lnSpc>
              <a:spcBef>
                <a:spcPts val="0"/>
              </a:spcBef>
              <a:spcAft>
                <a:spcPts val="600"/>
              </a:spcAft>
              <a:buFont typeface="Wingdings" pitchFamily="2" charset="2"/>
              <a:buChar char="Ø"/>
              <a:defRPr/>
            </a:pPr>
            <a:r>
              <a:rPr lang="en-US" altLang="zh-CN" sz="1400" dirty="0"/>
              <a:t>3</a:t>
            </a:r>
            <a:r>
              <a:rPr lang="zh-CN" altLang="en-US" sz="1400" dirty="0" smtClean="0"/>
              <a:t>月</a:t>
            </a:r>
            <a:r>
              <a:rPr lang="en-US" altLang="zh-CN" sz="1400" dirty="0" smtClean="0"/>
              <a:t>C</a:t>
            </a:r>
            <a:r>
              <a:rPr lang="zh-CN" altLang="en-US" sz="1400" dirty="0" smtClean="0"/>
              <a:t>级别市场成交价整体较为稳定，涨幅并不明显</a:t>
            </a:r>
            <a:endParaRPr lang="en-US" altLang="zh-CN" sz="1400" dirty="0" smtClean="0"/>
          </a:p>
          <a:p>
            <a:pPr marL="342000" lvl="1" indent="-342000">
              <a:lnSpc>
                <a:spcPts val="2000"/>
              </a:lnSpc>
              <a:spcBef>
                <a:spcPts val="0"/>
              </a:spcBef>
              <a:spcAft>
                <a:spcPts val="600"/>
              </a:spcAft>
              <a:buFont typeface="Wingdings" pitchFamily="2" charset="2"/>
              <a:buChar char="Ø"/>
              <a:defRPr/>
            </a:pPr>
            <a:r>
              <a:rPr lang="zh-CN" altLang="en-US" sz="1400" dirty="0" smtClean="0"/>
              <a:t>本月奔驰</a:t>
            </a:r>
            <a:r>
              <a:rPr lang="en-US" altLang="zh-CN" sz="1400" dirty="0" smtClean="0"/>
              <a:t>E</a:t>
            </a:r>
            <a:r>
              <a:rPr lang="zh-CN" altLang="en-US" sz="1400" dirty="0" smtClean="0"/>
              <a:t>级</a:t>
            </a:r>
            <a:r>
              <a:rPr lang="en-US" altLang="zh-CN" sz="1400" dirty="0" smtClean="0"/>
              <a:t>L</a:t>
            </a:r>
            <a:r>
              <a:rPr lang="zh-CN" altLang="en-US" sz="1400" dirty="0" smtClean="0"/>
              <a:t>虽然成交价出现较大幅度下降，但由于其权重也同时出现明显下降，加之奥迪</a:t>
            </a:r>
            <a:r>
              <a:rPr lang="en-US" altLang="zh-CN" sz="1400" dirty="0" smtClean="0"/>
              <a:t>A6L</a:t>
            </a:r>
            <a:r>
              <a:rPr lang="zh-CN" altLang="en-US" sz="1400" dirty="0" smtClean="0"/>
              <a:t>以及宝马</a:t>
            </a:r>
            <a:r>
              <a:rPr lang="en-US" altLang="zh-CN" sz="1400" dirty="0" smtClean="0"/>
              <a:t>5</a:t>
            </a:r>
            <a:r>
              <a:rPr lang="zh-CN" altLang="en-US" sz="1400" dirty="0" smtClean="0"/>
              <a:t>系</a:t>
            </a:r>
            <a:r>
              <a:rPr lang="en-US" altLang="zh-CN" sz="1400" dirty="0" smtClean="0"/>
              <a:t>L</a:t>
            </a:r>
            <a:r>
              <a:rPr lang="zh-CN" altLang="en-US" sz="1400" dirty="0" smtClean="0"/>
              <a:t>的权重和成交价的上涨，因此抵消该级别整体成交价格的下降</a:t>
            </a:r>
            <a:endParaRPr lang="en-US" altLang="zh-CN" sz="1400" dirty="0" smtClean="0"/>
          </a:p>
        </p:txBody>
      </p:sp>
      <p:sp>
        <p:nvSpPr>
          <p:cNvPr id="15" name="Oval 178"/>
          <p:cNvSpPr>
            <a:spLocks noChangeArrowheads="1"/>
          </p:cNvSpPr>
          <p:nvPr/>
        </p:nvSpPr>
        <p:spPr bwMode="auto">
          <a:xfrm>
            <a:off x="1835696" y="4511203"/>
            <a:ext cx="648134" cy="233674"/>
          </a:xfrm>
          <a:prstGeom prst="ellipse">
            <a:avLst/>
          </a:prstGeom>
          <a:noFill/>
          <a:ln w="12700"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lang="en-US" altLang="zh-CN" sz="900" noProof="0" dirty="0" smtClean="0">
                <a:solidFill>
                  <a:srgbClr val="FF9933"/>
                </a:solidFill>
              </a:rPr>
              <a:t>38.26</a:t>
            </a:r>
            <a:r>
              <a:rPr kumimoji="0" lang="zh-CN" altLang="en-US" sz="900" i="0" u="none" strike="noStrike" kern="0" cap="none" spc="0" normalizeH="0" baseline="0" noProof="0" dirty="0" smtClean="0">
                <a:ln>
                  <a:noFill/>
                </a:ln>
                <a:solidFill>
                  <a:srgbClr val="FF9933"/>
                </a:solidFill>
                <a:effectLst/>
                <a:uLnTx/>
                <a:uFillTx/>
              </a:rPr>
              <a:t>万</a:t>
            </a:r>
            <a:endParaRPr kumimoji="0" lang="zh-HK" altLang="en-US" sz="900" i="0" u="none" strike="noStrike" kern="0" cap="none" spc="0" normalizeH="0" baseline="0" noProof="0" dirty="0">
              <a:ln>
                <a:noFill/>
              </a:ln>
              <a:solidFill>
                <a:srgbClr val="FF9933"/>
              </a:solidFill>
              <a:effectLst/>
              <a:uLnTx/>
              <a:uFillTx/>
            </a:endParaRPr>
          </a:p>
        </p:txBody>
      </p:sp>
      <p:sp>
        <p:nvSpPr>
          <p:cNvPr id="17" name="内容占位符 3"/>
          <p:cNvSpPr>
            <a:spLocks noGrp="1"/>
          </p:cNvSpPr>
          <p:nvPr>
            <p:ph sz="quarter" idx="13"/>
          </p:nvPr>
        </p:nvSpPr>
        <p:spPr>
          <a:xfrm>
            <a:off x="1187624" y="260648"/>
            <a:ext cx="7561584" cy="454567"/>
          </a:xfrm>
        </p:spPr>
        <p:txBody>
          <a:bodyPr/>
          <a:lstStyle/>
          <a:p>
            <a:r>
              <a:rPr lang="en-US" altLang="en-US" dirty="0" smtClean="0"/>
              <a:t>2017</a:t>
            </a:r>
            <a:r>
              <a:rPr lang="en-US" altLang="zh-CN" dirty="0" smtClean="0"/>
              <a:t> </a:t>
            </a:r>
            <a:r>
              <a:rPr lang="en-US" altLang="en-US" dirty="0" smtClean="0"/>
              <a:t>GAIN</a:t>
            </a:r>
            <a:r>
              <a:rPr lang="en-US" altLang="zh-CN" dirty="0" smtClean="0"/>
              <a:t>·C</a:t>
            </a:r>
            <a:r>
              <a:rPr lang="zh-CN" altLang="en-US" dirty="0" smtClean="0"/>
              <a:t>级价格</a:t>
            </a:r>
            <a:r>
              <a:rPr lang="zh-CN" altLang="en-US" dirty="0"/>
              <a:t>变化</a:t>
            </a:r>
            <a:r>
              <a:rPr lang="en-US" altLang="en-US" dirty="0" err="1"/>
              <a:t>指数</a:t>
            </a:r>
            <a:r>
              <a:rPr lang="en-US" altLang="en-US" dirty="0" smtClean="0"/>
              <a:t>—3</a:t>
            </a:r>
            <a:r>
              <a:rPr lang="zh-CN" altLang="en-US" dirty="0" smtClean="0"/>
              <a:t>月</a:t>
            </a:r>
            <a:endParaRPr lang="zh-CN" altLang="en-US" dirty="0"/>
          </a:p>
        </p:txBody>
      </p:sp>
      <p:grpSp>
        <p:nvGrpSpPr>
          <p:cNvPr id="18" name="组合 17"/>
          <p:cNvGrpSpPr>
            <a:grpSpLocks/>
          </p:cNvGrpSpPr>
          <p:nvPr>
            <p:custDataLst>
              <p:tags r:id="rId7"/>
            </p:custDataLst>
          </p:nvPr>
        </p:nvGrpSpPr>
        <p:grpSpPr bwMode="auto">
          <a:xfrm>
            <a:off x="2409704" y="3081851"/>
            <a:ext cx="4308475" cy="352425"/>
            <a:chOff x="2330450" y="2103438"/>
            <a:chExt cx="4308475" cy="352425"/>
          </a:xfrm>
          <a:solidFill>
            <a:srgbClr val="275C9D"/>
          </a:solidFill>
        </p:grpSpPr>
        <p:sp>
          <p:nvSpPr>
            <p:cNvPr id="19" name="AutoShape 12"/>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fontAlgn="auto">
                <a:spcBef>
                  <a:spcPts val="0"/>
                </a:spcBef>
                <a:spcAft>
                  <a:spcPts val="0"/>
                </a:spcAft>
                <a:defRPr/>
              </a:pPr>
              <a:endParaRPr lang="zh-CN" altLang="en-US" kern="0">
                <a:solidFill>
                  <a:srgbClr val="FFFFFF"/>
                </a:solidFill>
              </a:endParaRPr>
            </a:p>
          </p:txBody>
        </p:sp>
        <p:sp>
          <p:nvSpPr>
            <p:cNvPr id="20" name="Text Box 10"/>
            <p:cNvSpPr txBox="1">
              <a:spLocks noChangeArrowheads="1"/>
            </p:cNvSpPr>
            <p:nvPr/>
          </p:nvSpPr>
          <p:spPr bwMode="auto">
            <a:xfrm>
              <a:off x="2544763" y="2149145"/>
              <a:ext cx="3924300" cy="305340"/>
            </a:xfrm>
            <a:prstGeom prst="rect">
              <a:avLst/>
            </a:prstGeom>
            <a:noFill/>
            <a:ln w="12700" algn="ctr">
              <a:noFill/>
              <a:miter lim="800000"/>
              <a:headEnd/>
              <a:tailEnd/>
            </a:ln>
          </p:spPr>
          <p:txBody>
            <a:bodyPr>
              <a:spAutoFit/>
            </a:bodyPr>
            <a:lstStyle/>
            <a:p>
              <a:pPr fontAlgn="auto">
                <a:spcBef>
                  <a:spcPct val="50000"/>
                </a:spcBef>
                <a:spcAft>
                  <a:spcPts val="0"/>
                </a:spcAft>
                <a:defRPr/>
              </a:pPr>
              <a:r>
                <a:rPr lang="en-US" altLang="zh-CN" sz="1700" b="1" kern="0" dirty="0">
                  <a:solidFill>
                    <a:srgbClr val="FFFFFF"/>
                  </a:solidFill>
                  <a:ea typeface="华文细黑" pitchFamily="2" charset="-122"/>
                </a:rPr>
                <a:t>GAIN·</a:t>
              </a:r>
              <a:r>
                <a:rPr lang="zh-CN" altLang="en-US" sz="1700" b="1" kern="0" dirty="0" smtClean="0">
                  <a:solidFill>
                    <a:srgbClr val="FFFFFF"/>
                  </a:solidFill>
                  <a:ea typeface="华文细黑" pitchFamily="2" charset="-122"/>
                </a:rPr>
                <a:t>月度价格变化指数</a:t>
              </a:r>
              <a:r>
                <a:rPr lang="en-US" altLang="zh-CN" sz="1700" b="1" kern="0" dirty="0" smtClean="0">
                  <a:solidFill>
                    <a:srgbClr val="FFFFFF"/>
                  </a:solidFill>
                  <a:ea typeface="华文细黑" pitchFamily="2" charset="-122"/>
                </a:rPr>
                <a:t>-C</a:t>
              </a:r>
              <a:r>
                <a:rPr lang="zh-CN" altLang="en-US" sz="1700" b="1" kern="0" dirty="0" smtClean="0">
                  <a:solidFill>
                    <a:srgbClr val="FFFFFF"/>
                  </a:solidFill>
                  <a:ea typeface="华文细黑" pitchFamily="2" charset="-122"/>
                </a:rPr>
                <a:t>级</a:t>
              </a:r>
              <a:endParaRPr lang="zh-HK" altLang="en-US" sz="1700" b="1" kern="0" dirty="0">
                <a:solidFill>
                  <a:srgbClr val="FFFFFF"/>
                </a:solidFill>
                <a:ea typeface="华文细黑" pitchFamily="2" charset="-122"/>
              </a:endParaRPr>
            </a:p>
          </p:txBody>
        </p:sp>
      </p:grpSp>
      <p:sp>
        <p:nvSpPr>
          <p:cNvPr id="22" name="Oval 178"/>
          <p:cNvSpPr>
            <a:spLocks noChangeArrowheads="1"/>
          </p:cNvSpPr>
          <p:nvPr/>
        </p:nvSpPr>
        <p:spPr bwMode="auto">
          <a:xfrm>
            <a:off x="2409704" y="4511203"/>
            <a:ext cx="648134" cy="233674"/>
          </a:xfrm>
          <a:prstGeom prst="ellipse">
            <a:avLst/>
          </a:prstGeom>
          <a:noFill/>
          <a:ln w="12700"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lang="en-US" altLang="zh-CN" sz="900" noProof="0" dirty="0" smtClean="0">
                <a:solidFill>
                  <a:srgbClr val="FF9933"/>
                </a:solidFill>
              </a:rPr>
              <a:t>38.35</a:t>
            </a:r>
            <a:r>
              <a:rPr kumimoji="0" lang="zh-CN" altLang="en-US" sz="900" i="0" u="none" strike="noStrike" kern="0" cap="none" spc="0" normalizeH="0" baseline="0" noProof="0" dirty="0" smtClean="0">
                <a:ln>
                  <a:noFill/>
                </a:ln>
                <a:solidFill>
                  <a:srgbClr val="FF9933"/>
                </a:solidFill>
                <a:effectLst/>
                <a:uLnTx/>
                <a:uFillTx/>
              </a:rPr>
              <a:t>万</a:t>
            </a:r>
            <a:endParaRPr kumimoji="0" lang="zh-HK" altLang="en-US" sz="900" i="0" u="none" strike="noStrike" kern="0" cap="none" spc="0" normalizeH="0" baseline="0" noProof="0" dirty="0">
              <a:ln>
                <a:noFill/>
              </a:ln>
              <a:solidFill>
                <a:srgbClr val="FF9933"/>
              </a:solidFill>
              <a:effectLst/>
              <a:uLnTx/>
              <a:uFillTx/>
            </a:endParaRPr>
          </a:p>
        </p:txBody>
      </p:sp>
      <p:sp>
        <p:nvSpPr>
          <p:cNvPr id="23" name="AutoShape 66"/>
          <p:cNvSpPr>
            <a:spLocks noChangeArrowheads="1"/>
          </p:cNvSpPr>
          <p:nvPr>
            <p:custDataLst>
              <p:tags r:id="rId8"/>
            </p:custDataLst>
          </p:nvPr>
        </p:nvSpPr>
        <p:spPr bwMode="auto">
          <a:xfrm>
            <a:off x="8497639" y="3903911"/>
            <a:ext cx="250825" cy="900112"/>
          </a:xfrm>
          <a:prstGeom prst="upArrow">
            <a:avLst>
              <a:gd name="adj1" fmla="val 50000"/>
              <a:gd name="adj2" fmla="val 89715"/>
            </a:avLst>
          </a:prstGeom>
          <a:solidFill>
            <a:srgbClr val="275C9D"/>
          </a:solidFill>
          <a:ln>
            <a:no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solidFill>
                <a:prstClr val="black"/>
              </a:solidFill>
              <a:ea typeface="华文细黑" pitchFamily="2" charset="-122"/>
            </a:endParaRPr>
          </a:p>
        </p:txBody>
      </p:sp>
      <p:sp>
        <p:nvSpPr>
          <p:cNvPr id="24" name="AutoShape 67"/>
          <p:cNvSpPr>
            <a:spLocks noChangeArrowheads="1"/>
          </p:cNvSpPr>
          <p:nvPr>
            <p:custDataLst>
              <p:tags r:id="rId9"/>
            </p:custDataLst>
          </p:nvPr>
        </p:nvSpPr>
        <p:spPr bwMode="auto">
          <a:xfrm rot="10800000">
            <a:off x="8497639" y="5021511"/>
            <a:ext cx="250825" cy="900112"/>
          </a:xfrm>
          <a:prstGeom prst="upArrow">
            <a:avLst>
              <a:gd name="adj1" fmla="val 50000"/>
              <a:gd name="adj2" fmla="val 89715"/>
            </a:avLst>
          </a:prstGeom>
          <a:solidFill>
            <a:srgbClr val="BFBFBF"/>
          </a:solidFill>
          <a:ln>
            <a:solidFill>
              <a:srgbClr val="BFBFBF"/>
            </a:solid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solidFill>
                <a:prstClr val="black"/>
              </a:solidFill>
              <a:ea typeface="华文细黑" pitchFamily="2" charset="-122"/>
            </a:endParaRPr>
          </a:p>
        </p:txBody>
      </p:sp>
      <p:sp>
        <p:nvSpPr>
          <p:cNvPr id="25" name="Text Box 68"/>
          <p:cNvSpPr txBox="1">
            <a:spLocks noChangeArrowheads="1"/>
          </p:cNvSpPr>
          <p:nvPr>
            <p:custDataLst>
              <p:tags r:id="rId10"/>
            </p:custDataLst>
          </p:nvPr>
        </p:nvSpPr>
        <p:spPr bwMode="auto">
          <a:xfrm>
            <a:off x="8701533" y="3861048"/>
            <a:ext cx="334963" cy="947738"/>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solidFill>
                  <a:prstClr val="black"/>
                </a:solidFill>
                <a:latin typeface="Calibri"/>
                <a:ea typeface="华文细黑" pitchFamily="2" charset="-122"/>
              </a:rPr>
              <a:t>均价上升</a:t>
            </a:r>
          </a:p>
        </p:txBody>
      </p:sp>
      <p:sp>
        <p:nvSpPr>
          <p:cNvPr id="26" name="Text Box 69"/>
          <p:cNvSpPr txBox="1">
            <a:spLocks noChangeArrowheads="1"/>
          </p:cNvSpPr>
          <p:nvPr>
            <p:custDataLst>
              <p:tags r:id="rId11"/>
            </p:custDataLst>
          </p:nvPr>
        </p:nvSpPr>
        <p:spPr bwMode="auto">
          <a:xfrm>
            <a:off x="8701533" y="4865936"/>
            <a:ext cx="334963" cy="1109662"/>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solidFill>
                  <a:prstClr val="black"/>
                </a:solidFill>
                <a:latin typeface="Calibri"/>
                <a:ea typeface="华文细黑" pitchFamily="2" charset="-122"/>
              </a:rPr>
              <a:t>均价下降</a:t>
            </a:r>
          </a:p>
        </p:txBody>
      </p:sp>
    </p:spTree>
    <p:extLst>
      <p:ext uri="{BB962C8B-B14F-4D97-AF65-F5344CB8AC3E}">
        <p14:creationId xmlns:p14="http://schemas.microsoft.com/office/powerpoint/2010/main" val="1626836006"/>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对象 5" hidden="1"/>
          <p:cNvGraphicFramePr>
            <a:graphicFrameLocks noChangeAspect="1"/>
          </p:cNvGraphicFramePr>
          <p:nvPr>
            <p:custDataLst>
              <p:tags r:id="rId2"/>
            </p:custDataLst>
            <p:extLst>
              <p:ext uri="{D42A27DB-BD31-4B8C-83A1-F6EECF244321}">
                <p14:modId xmlns:p14="http://schemas.microsoft.com/office/powerpoint/2010/main" val="1975287965"/>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38844" name="think-cell Slide" r:id="rId14" imgW="360" imgH="360" progId="">
                  <p:embed/>
                </p:oleObj>
              </mc:Choice>
              <mc:Fallback>
                <p:oleObj name="think-cell Slide" r:id="rId14" imgW="360" imgH="360" progId="">
                  <p:embed/>
                  <p:pic>
                    <p:nvPicPr>
                      <p:cNvPr id="0" name="Picture 2884"/>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0" y="0"/>
                        <a:ext cx="158750"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1" name="Object 4"/>
          <p:cNvGraphicFramePr>
            <a:graphicFrameLocks noChangeAspect="1"/>
          </p:cNvGraphicFramePr>
          <p:nvPr>
            <p:custDataLst>
              <p:tags r:id="rId3"/>
            </p:custDataLst>
            <p:extLst>
              <p:ext uri="{D42A27DB-BD31-4B8C-83A1-F6EECF244321}">
                <p14:modId xmlns:p14="http://schemas.microsoft.com/office/powerpoint/2010/main" val="1658724320"/>
              </p:ext>
            </p:extLst>
          </p:nvPr>
        </p:nvGraphicFramePr>
        <p:xfrm>
          <a:off x="395288" y="3505664"/>
          <a:ext cx="7993062" cy="2888909"/>
        </p:xfrm>
        <a:graphic>
          <a:graphicData uri="http://schemas.openxmlformats.org/drawingml/2006/chart">
            <c:chart xmlns:c="http://schemas.openxmlformats.org/drawingml/2006/chart" xmlns:r="http://schemas.openxmlformats.org/officeDocument/2006/relationships" r:id="rId16"/>
          </a:graphicData>
        </a:graphic>
      </p:graphicFrame>
      <p:sp>
        <p:nvSpPr>
          <p:cNvPr id="36869" name="灯片编号占位符 21"/>
          <p:cNvSpPr>
            <a:spLocks noGrp="1"/>
          </p:cNvSpPr>
          <p:nvPr>
            <p:ph type="sldNum" sz="quarter" idx="12"/>
            <p:custDataLst>
              <p:tags r:id="rId4"/>
            </p:custDataLst>
          </p:nvPr>
        </p:nvSpPr>
        <p:spPr bwMode="auto">
          <a:noFill/>
          <a:ln>
            <a:miter lim="800000"/>
            <a:headEnd/>
            <a:tailEnd/>
          </a:ln>
        </p:spPr>
        <p:txBody>
          <a:bodyPr vert="horz" wrap="square" lIns="91440" tIns="45720" rIns="91440" bIns="45720" numCol="1" anchorCtr="0" compatLnSpc="1">
            <a:prstTxWarp prst="textNoShape">
              <a:avLst/>
            </a:prstTxWarp>
          </a:bodyPr>
          <a:lstStyle/>
          <a:p>
            <a:fld id="{0A5530FB-449B-4B3D-B50D-DABCEF96E553}" type="slidenum">
              <a:rPr lang="zh-CN" altLang="en-US" smtClean="0"/>
              <a:pPr/>
              <a:t>31</a:t>
            </a:fld>
            <a:endParaRPr lang="zh-CN" altLang="en-US" dirty="0" smtClean="0"/>
          </a:p>
        </p:txBody>
      </p:sp>
      <p:sp>
        <p:nvSpPr>
          <p:cNvPr id="38" name="TextBox 37"/>
          <p:cNvSpPr txBox="1"/>
          <p:nvPr>
            <p:custDataLst>
              <p:tags r:id="rId5"/>
            </p:custDataLst>
          </p:nvPr>
        </p:nvSpPr>
        <p:spPr>
          <a:xfrm>
            <a:off x="395536" y="6322144"/>
            <a:ext cx="1319212" cy="203200"/>
          </a:xfrm>
          <a:prstGeom prst="rect">
            <a:avLst/>
          </a:prstGeom>
          <a:noFill/>
        </p:spPr>
        <p:txBody>
          <a:bodyPr>
            <a:spAutoFit/>
          </a:bodyPr>
          <a:lstStyle/>
          <a:p>
            <a:pPr eaLnBrk="0" hangingPunct="0">
              <a:lnSpc>
                <a:spcPct val="80000"/>
              </a:lnSpc>
              <a:spcBef>
                <a:spcPct val="20000"/>
              </a:spcBef>
              <a:buFont typeface="Arial" charset="0"/>
              <a:buNone/>
              <a:defRPr/>
            </a:pPr>
            <a:r>
              <a:rPr lang="zh-CN" altLang="en-US" sz="900" dirty="0">
                <a:latin typeface="+mn-lt"/>
                <a:ea typeface="华文细黑" pitchFamily="2" charset="-122"/>
              </a:rPr>
              <a:t>注</a:t>
            </a:r>
            <a:r>
              <a:rPr lang="zh-CN" altLang="en-US" sz="900" dirty="0" smtClean="0">
                <a:latin typeface="+mn-lt"/>
                <a:ea typeface="华文细黑" pitchFamily="2" charset="-122"/>
              </a:rPr>
              <a:t>：基期为上年</a:t>
            </a:r>
            <a:r>
              <a:rPr lang="en-US" altLang="zh-CN" sz="900" dirty="0" smtClean="0">
                <a:latin typeface="+mn-lt"/>
                <a:ea typeface="华文细黑" pitchFamily="2" charset="-122"/>
              </a:rPr>
              <a:t>12</a:t>
            </a:r>
            <a:r>
              <a:rPr lang="zh-CN" altLang="en-US" sz="900" dirty="0" smtClean="0">
                <a:latin typeface="+mn-lt"/>
                <a:ea typeface="华文细黑" pitchFamily="2" charset="-122"/>
              </a:rPr>
              <a:t>月</a:t>
            </a:r>
            <a:endParaRPr lang="zh-CN" altLang="en-US" sz="900" dirty="0">
              <a:latin typeface="+mn-lt"/>
              <a:ea typeface="华文细黑" pitchFamily="2" charset="-122"/>
            </a:endParaRPr>
          </a:p>
        </p:txBody>
      </p:sp>
      <p:sp>
        <p:nvSpPr>
          <p:cNvPr id="14" name="内容占位符 2"/>
          <p:cNvSpPr txBox="1">
            <a:spLocks/>
          </p:cNvSpPr>
          <p:nvPr>
            <p:custDataLst>
              <p:tags r:id="rId6"/>
            </p:custDataLst>
          </p:nvPr>
        </p:nvSpPr>
        <p:spPr bwMode="auto">
          <a:xfrm>
            <a:off x="395288" y="836613"/>
            <a:ext cx="8331200" cy="1503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1313" indent="-341313" eaLnBrk="0" hangingPunct="0">
              <a:defRPr>
                <a:solidFill>
                  <a:schemeClr val="tx1"/>
                </a:solidFill>
                <a:latin typeface="Calibri" pitchFamily="34" charset="0"/>
                <a:ea typeface="宋体" pitchFamily="2" charset="-122"/>
              </a:defRPr>
            </a:lvl1pPr>
            <a:lvl2pPr marL="341313" indent="-341313"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l" eaLnBrk="1" hangingPunct="1">
              <a:lnSpc>
                <a:spcPts val="1800"/>
              </a:lnSpc>
              <a:spcAft>
                <a:spcPts val="600"/>
              </a:spcAft>
              <a:buClr>
                <a:srgbClr val="275C9D"/>
              </a:buClr>
              <a:buFont typeface="Wingdings" pitchFamily="2" charset="2"/>
              <a:buChar char="n"/>
            </a:pPr>
            <a:r>
              <a:rPr lang="en-US" altLang="zh-CN" sz="1600" b="1" dirty="0" smtClean="0">
                <a:solidFill>
                  <a:srgbClr val="5F5F5F"/>
                </a:solidFill>
                <a:latin typeface="+mn-ea"/>
                <a:ea typeface="+mn-ea"/>
              </a:rPr>
              <a:t>2017 GAIN·3</a:t>
            </a:r>
            <a:r>
              <a:rPr lang="zh-CN" altLang="en-US" sz="1600" b="1" dirty="0" smtClean="0">
                <a:solidFill>
                  <a:srgbClr val="5F5F5F"/>
                </a:solidFill>
                <a:latin typeface="+mn-ea"/>
                <a:ea typeface="+mn-ea"/>
              </a:rPr>
              <a:t>月</a:t>
            </a:r>
            <a:r>
              <a:rPr lang="en-US" altLang="zh-CN" sz="1600" b="1" dirty="0">
                <a:solidFill>
                  <a:srgbClr val="5F5F5F"/>
                </a:solidFill>
                <a:latin typeface="+mn-ea"/>
                <a:ea typeface="+mn-ea"/>
              </a:rPr>
              <a:t>C</a:t>
            </a:r>
            <a:r>
              <a:rPr lang="zh-CN" altLang="en-US" sz="1600" b="1" dirty="0">
                <a:solidFill>
                  <a:srgbClr val="5F5F5F"/>
                </a:solidFill>
                <a:latin typeface="+mn-ea"/>
                <a:ea typeface="+mn-ea"/>
              </a:rPr>
              <a:t>级别终端优惠指数</a:t>
            </a:r>
            <a:r>
              <a:rPr lang="zh-CN" altLang="en-US" sz="1600" b="1" dirty="0" smtClean="0">
                <a:solidFill>
                  <a:srgbClr val="5F5F5F"/>
                </a:solidFill>
                <a:latin typeface="+mn-ea"/>
                <a:ea typeface="+mn-ea"/>
              </a:rPr>
              <a:t>为</a:t>
            </a:r>
            <a:r>
              <a:rPr lang="en-US" altLang="zh-CN" sz="1600" b="1" dirty="0" smtClean="0">
                <a:solidFill>
                  <a:srgbClr val="5F5F5F"/>
                </a:solidFill>
                <a:latin typeface="+mn-ea"/>
                <a:ea typeface="+mn-ea"/>
              </a:rPr>
              <a:t>-0.13</a:t>
            </a:r>
            <a:r>
              <a:rPr lang="zh-CN" altLang="en-US" sz="1600" b="1" dirty="0" smtClean="0">
                <a:solidFill>
                  <a:srgbClr val="5F5F5F"/>
                </a:solidFill>
                <a:latin typeface="+mn-ea"/>
                <a:ea typeface="+mn-ea"/>
              </a:rPr>
              <a:t>，</a:t>
            </a:r>
            <a:r>
              <a:rPr lang="zh-CN" altLang="en-US" sz="1600" b="1" dirty="0">
                <a:solidFill>
                  <a:srgbClr val="5F5F5F"/>
                </a:solidFill>
                <a:latin typeface="+mn-ea"/>
                <a:ea typeface="+mn-ea"/>
              </a:rPr>
              <a:t>环</a:t>
            </a:r>
            <a:r>
              <a:rPr lang="zh-CN" altLang="en-US" sz="1600" b="1" dirty="0" smtClean="0">
                <a:solidFill>
                  <a:srgbClr val="5F5F5F"/>
                </a:solidFill>
                <a:latin typeface="+mn-ea"/>
                <a:ea typeface="+mn-ea"/>
              </a:rPr>
              <a:t>比下降</a:t>
            </a:r>
            <a:r>
              <a:rPr lang="en-US" altLang="zh-CN" sz="1600" b="1" dirty="0" smtClean="0">
                <a:solidFill>
                  <a:srgbClr val="5F5F5F"/>
                </a:solidFill>
                <a:latin typeface="+mn-ea"/>
                <a:ea typeface="+mn-ea"/>
              </a:rPr>
              <a:t>15.6%</a:t>
            </a:r>
            <a:r>
              <a:rPr lang="zh-CN" altLang="en-US" sz="1600" b="1" dirty="0">
                <a:solidFill>
                  <a:srgbClr val="5F5F5F"/>
                </a:solidFill>
                <a:latin typeface="+mn-ea"/>
                <a:ea typeface="+mn-ea"/>
              </a:rPr>
              <a:t>，优惠</a:t>
            </a:r>
            <a:r>
              <a:rPr lang="zh-CN" altLang="en-US" sz="1600" b="1" dirty="0" smtClean="0">
                <a:solidFill>
                  <a:srgbClr val="5F5F5F"/>
                </a:solidFill>
                <a:latin typeface="+mn-ea"/>
                <a:ea typeface="+mn-ea"/>
              </a:rPr>
              <a:t>额度增加</a:t>
            </a:r>
            <a:r>
              <a:rPr lang="en-US" altLang="zh-CN" sz="1600" b="1" dirty="0" smtClean="0">
                <a:solidFill>
                  <a:srgbClr val="5F5F5F"/>
                </a:solidFill>
                <a:latin typeface="+mn-ea"/>
                <a:ea typeface="+mn-ea"/>
              </a:rPr>
              <a:t>8165</a:t>
            </a:r>
            <a:r>
              <a:rPr lang="zh-CN" altLang="en-US" sz="1600" b="1" dirty="0" smtClean="0">
                <a:solidFill>
                  <a:srgbClr val="5F5F5F"/>
                </a:solidFill>
                <a:latin typeface="+mn-ea"/>
                <a:ea typeface="+mn-ea"/>
              </a:rPr>
              <a:t>元</a:t>
            </a:r>
            <a:endParaRPr lang="zh-CN" altLang="en-US" sz="1600" b="1" dirty="0">
              <a:solidFill>
                <a:srgbClr val="5F5F5F"/>
              </a:solidFill>
              <a:latin typeface="+mn-ea"/>
              <a:ea typeface="+mn-ea"/>
            </a:endParaRPr>
          </a:p>
          <a:p>
            <a:pPr lvl="1" algn="l" eaLnBrk="1" hangingPunct="1">
              <a:lnSpc>
                <a:spcPts val="2000"/>
              </a:lnSpc>
              <a:spcAft>
                <a:spcPts val="600"/>
              </a:spcAft>
              <a:buFont typeface="Wingdings" pitchFamily="2" charset="2"/>
              <a:buChar char="Ø"/>
            </a:pPr>
            <a:r>
              <a:rPr lang="zh-CN" altLang="en-US" sz="1400" dirty="0" smtClean="0">
                <a:latin typeface="+mn-ea"/>
                <a:ea typeface="+mn-ea"/>
              </a:rPr>
              <a:t>本月</a:t>
            </a:r>
            <a:r>
              <a:rPr lang="en-US" altLang="zh-CN" sz="1400" dirty="0">
                <a:latin typeface="+mn-ea"/>
                <a:ea typeface="+mn-ea"/>
              </a:rPr>
              <a:t>C</a:t>
            </a:r>
            <a:r>
              <a:rPr lang="zh-CN" altLang="en-US" sz="1400" dirty="0" smtClean="0">
                <a:latin typeface="+mn-ea"/>
                <a:ea typeface="+mn-ea"/>
              </a:rPr>
              <a:t>级别</a:t>
            </a:r>
            <a:r>
              <a:rPr lang="zh-CN" altLang="en-US" sz="1400" dirty="0">
                <a:latin typeface="+mn-ea"/>
                <a:ea typeface="+mn-ea"/>
              </a:rPr>
              <a:t>终端</a:t>
            </a:r>
            <a:r>
              <a:rPr lang="zh-CN" altLang="en-US" sz="1400" dirty="0" smtClean="0">
                <a:latin typeface="+mn-ea"/>
                <a:ea typeface="+mn-ea"/>
              </a:rPr>
              <a:t>优惠出现上涨，</a:t>
            </a:r>
            <a:r>
              <a:rPr lang="zh-CN" altLang="en-US" sz="1400" dirty="0">
                <a:latin typeface="+mn-ea"/>
                <a:ea typeface="+mn-ea"/>
              </a:rPr>
              <a:t>主要</a:t>
            </a:r>
            <a:r>
              <a:rPr lang="zh-CN" altLang="en-US" sz="1400" dirty="0" smtClean="0">
                <a:latin typeface="+mn-ea"/>
                <a:ea typeface="+mn-ea"/>
              </a:rPr>
              <a:t>受奥迪</a:t>
            </a:r>
            <a:r>
              <a:rPr lang="en-US" altLang="zh-CN" sz="1400" dirty="0" smtClean="0">
                <a:latin typeface="+mn-ea"/>
                <a:ea typeface="+mn-ea"/>
              </a:rPr>
              <a:t>A6L</a:t>
            </a:r>
            <a:r>
              <a:rPr lang="zh-CN" altLang="en-US" sz="1400" dirty="0" smtClean="0">
                <a:latin typeface="+mn-ea"/>
                <a:ea typeface="+mn-ea"/>
              </a:rPr>
              <a:t>、宝马</a:t>
            </a:r>
            <a:r>
              <a:rPr lang="en-US" altLang="zh-CN" sz="1400" dirty="0" smtClean="0">
                <a:latin typeface="+mn-ea"/>
                <a:ea typeface="+mn-ea"/>
              </a:rPr>
              <a:t>5</a:t>
            </a:r>
            <a:r>
              <a:rPr lang="zh-CN" altLang="en-US" sz="1400" dirty="0" smtClean="0">
                <a:latin typeface="+mn-ea"/>
                <a:ea typeface="+mn-ea"/>
              </a:rPr>
              <a:t>系</a:t>
            </a:r>
            <a:r>
              <a:rPr lang="en-US" altLang="zh-CN" sz="1400" dirty="0" smtClean="0">
                <a:latin typeface="+mn-ea"/>
                <a:ea typeface="+mn-ea"/>
              </a:rPr>
              <a:t>L</a:t>
            </a:r>
            <a:r>
              <a:rPr lang="zh-CN" altLang="en-US" sz="1400" dirty="0" smtClean="0">
                <a:latin typeface="+mn-ea"/>
                <a:ea typeface="+mn-ea"/>
              </a:rPr>
              <a:t>的影响</a:t>
            </a:r>
            <a:endParaRPr lang="en-US" altLang="zh-CN" sz="1400" dirty="0" smtClean="0">
              <a:latin typeface="+mn-ea"/>
              <a:ea typeface="+mn-ea"/>
            </a:endParaRPr>
          </a:p>
          <a:p>
            <a:pPr lvl="1" algn="l" eaLnBrk="1" hangingPunct="1">
              <a:lnSpc>
                <a:spcPts val="2000"/>
              </a:lnSpc>
              <a:spcAft>
                <a:spcPts val="600"/>
              </a:spcAft>
              <a:buFont typeface="Wingdings" pitchFamily="2" charset="2"/>
              <a:buChar char="Ø"/>
            </a:pPr>
            <a:r>
              <a:rPr lang="zh-CN" altLang="en-US" sz="1400" dirty="0" smtClean="0">
                <a:latin typeface="+mn-ea"/>
                <a:ea typeface="+mn-ea"/>
              </a:rPr>
              <a:t>权重车型奥迪</a:t>
            </a:r>
            <a:r>
              <a:rPr lang="en-US" altLang="zh-CN" sz="1400" dirty="0" smtClean="0">
                <a:latin typeface="+mn-ea"/>
                <a:ea typeface="+mn-ea"/>
              </a:rPr>
              <a:t>A6L</a:t>
            </a:r>
            <a:r>
              <a:rPr lang="zh-CN" altLang="en-US" sz="1400" dirty="0" smtClean="0">
                <a:latin typeface="+mn-ea"/>
                <a:ea typeface="+mn-ea"/>
              </a:rPr>
              <a:t>和宝马</a:t>
            </a:r>
            <a:r>
              <a:rPr lang="en-US" altLang="zh-CN" sz="1400" dirty="0" smtClean="0">
                <a:latin typeface="+mn-ea"/>
                <a:ea typeface="+mn-ea"/>
              </a:rPr>
              <a:t>5</a:t>
            </a:r>
            <a:r>
              <a:rPr lang="zh-CN" altLang="en-US" sz="1400" dirty="0" smtClean="0">
                <a:latin typeface="+mn-ea"/>
                <a:ea typeface="+mn-ea"/>
              </a:rPr>
              <a:t>系</a:t>
            </a:r>
            <a:r>
              <a:rPr lang="en-US" altLang="zh-CN" sz="1400" dirty="0" smtClean="0">
                <a:latin typeface="+mn-ea"/>
                <a:ea typeface="+mn-ea"/>
              </a:rPr>
              <a:t>L</a:t>
            </a:r>
            <a:r>
              <a:rPr lang="zh-CN" altLang="en-US" sz="1400" dirty="0" smtClean="0">
                <a:latin typeface="+mn-ea"/>
                <a:ea typeface="+mn-ea"/>
              </a:rPr>
              <a:t>本月加大了优惠幅度，因此拉升了该级别优惠额度</a:t>
            </a:r>
            <a:endParaRPr lang="en-US" altLang="zh-CN" sz="1400" dirty="0" smtClean="0">
              <a:latin typeface="+mn-ea"/>
              <a:ea typeface="+mn-ea"/>
            </a:endParaRPr>
          </a:p>
        </p:txBody>
      </p:sp>
      <p:sp>
        <p:nvSpPr>
          <p:cNvPr id="15" name="Oval 178"/>
          <p:cNvSpPr>
            <a:spLocks noChangeArrowheads="1"/>
          </p:cNvSpPr>
          <p:nvPr/>
        </p:nvSpPr>
        <p:spPr bwMode="auto">
          <a:xfrm rot="10800000" flipV="1">
            <a:off x="1714748" y="5081146"/>
            <a:ext cx="720095" cy="184139"/>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en-US" altLang="en-US" sz="900" kern="0" dirty="0" smtClean="0">
                <a:solidFill>
                  <a:srgbClr val="FF9933"/>
                </a:solidFill>
              </a:rPr>
              <a:t>￥</a:t>
            </a:r>
            <a:r>
              <a:rPr lang="en-US" altLang="en-US" sz="900" dirty="0" smtClean="0">
                <a:solidFill>
                  <a:srgbClr val="FF9933"/>
                </a:solidFill>
              </a:rPr>
              <a:t>52409</a:t>
            </a:r>
          </a:p>
        </p:txBody>
      </p:sp>
      <p:sp>
        <p:nvSpPr>
          <p:cNvPr id="16" name="内容占位符 3"/>
          <p:cNvSpPr>
            <a:spLocks noGrp="1"/>
          </p:cNvSpPr>
          <p:nvPr>
            <p:ph sz="quarter" idx="13"/>
          </p:nvPr>
        </p:nvSpPr>
        <p:spPr>
          <a:xfrm>
            <a:off x="1187624" y="260648"/>
            <a:ext cx="7561584" cy="454567"/>
          </a:xfrm>
        </p:spPr>
        <p:txBody>
          <a:bodyPr/>
          <a:lstStyle/>
          <a:p>
            <a:r>
              <a:rPr lang="en-US" altLang="en-US" dirty="0" smtClean="0"/>
              <a:t>2017</a:t>
            </a:r>
            <a:r>
              <a:rPr lang="en-US" altLang="zh-CN" dirty="0" smtClean="0"/>
              <a:t> </a:t>
            </a:r>
            <a:r>
              <a:rPr lang="en-US" altLang="en-US" dirty="0" smtClean="0"/>
              <a:t>GAIN</a:t>
            </a:r>
            <a:r>
              <a:rPr lang="en-US" altLang="zh-CN" dirty="0" smtClean="0"/>
              <a:t>·C</a:t>
            </a:r>
            <a:r>
              <a:rPr lang="zh-CN" altLang="en-US" dirty="0" smtClean="0"/>
              <a:t>级终端优惠</a:t>
            </a:r>
            <a:r>
              <a:rPr lang="en-US" altLang="en-US" dirty="0" err="1" smtClean="0"/>
              <a:t>指数</a:t>
            </a:r>
            <a:r>
              <a:rPr lang="en-US" altLang="en-US" dirty="0" smtClean="0"/>
              <a:t>—3</a:t>
            </a:r>
            <a:r>
              <a:rPr lang="zh-CN" altLang="en-US" dirty="0" smtClean="0"/>
              <a:t>月</a:t>
            </a:r>
            <a:endParaRPr lang="zh-CN" altLang="en-US" dirty="0"/>
          </a:p>
        </p:txBody>
      </p:sp>
      <p:grpSp>
        <p:nvGrpSpPr>
          <p:cNvPr id="17" name="组合 16"/>
          <p:cNvGrpSpPr>
            <a:grpSpLocks/>
          </p:cNvGrpSpPr>
          <p:nvPr>
            <p:custDataLst>
              <p:tags r:id="rId7"/>
            </p:custDataLst>
          </p:nvPr>
        </p:nvGrpSpPr>
        <p:grpSpPr bwMode="auto">
          <a:xfrm>
            <a:off x="2409704" y="3081851"/>
            <a:ext cx="4308475" cy="352425"/>
            <a:chOff x="2330450" y="2103438"/>
            <a:chExt cx="4308475" cy="352425"/>
          </a:xfrm>
          <a:solidFill>
            <a:srgbClr val="275C9D"/>
          </a:solidFill>
        </p:grpSpPr>
        <p:sp>
          <p:nvSpPr>
            <p:cNvPr id="18" name="AutoShape 12"/>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fontAlgn="auto">
                <a:spcBef>
                  <a:spcPts val="0"/>
                </a:spcBef>
                <a:spcAft>
                  <a:spcPts val="0"/>
                </a:spcAft>
                <a:defRPr/>
              </a:pPr>
              <a:endParaRPr lang="zh-CN" altLang="en-US" kern="0">
                <a:solidFill>
                  <a:srgbClr val="FFFFFF"/>
                </a:solidFill>
              </a:endParaRPr>
            </a:p>
          </p:txBody>
        </p:sp>
        <p:sp>
          <p:nvSpPr>
            <p:cNvPr id="19" name="Text Box 10"/>
            <p:cNvSpPr txBox="1">
              <a:spLocks noChangeArrowheads="1"/>
            </p:cNvSpPr>
            <p:nvPr/>
          </p:nvSpPr>
          <p:spPr bwMode="auto">
            <a:xfrm>
              <a:off x="2544763" y="2149145"/>
              <a:ext cx="3924300" cy="305340"/>
            </a:xfrm>
            <a:prstGeom prst="rect">
              <a:avLst/>
            </a:prstGeom>
            <a:noFill/>
            <a:ln w="12700" algn="ctr">
              <a:noFill/>
              <a:miter lim="800000"/>
              <a:headEnd/>
              <a:tailEnd/>
            </a:ln>
          </p:spPr>
          <p:txBody>
            <a:bodyPr>
              <a:spAutoFit/>
            </a:bodyPr>
            <a:lstStyle/>
            <a:p>
              <a:pPr fontAlgn="auto">
                <a:spcBef>
                  <a:spcPct val="50000"/>
                </a:spcBef>
                <a:spcAft>
                  <a:spcPts val="0"/>
                </a:spcAft>
                <a:defRPr/>
              </a:pPr>
              <a:r>
                <a:rPr lang="en-US" altLang="zh-CN" sz="1700" b="1" kern="0" dirty="0">
                  <a:solidFill>
                    <a:srgbClr val="FFFFFF"/>
                  </a:solidFill>
                  <a:ea typeface="华文细黑" pitchFamily="2" charset="-122"/>
                </a:rPr>
                <a:t>GAIN·</a:t>
              </a:r>
              <a:r>
                <a:rPr lang="zh-CN" altLang="en-US" sz="1700" b="1" kern="0" dirty="0">
                  <a:solidFill>
                    <a:srgbClr val="FFFFFF"/>
                  </a:solidFill>
                  <a:ea typeface="华文细黑" pitchFamily="2" charset="-122"/>
                </a:rPr>
                <a:t>月度终端优惠指数</a:t>
              </a:r>
              <a:r>
                <a:rPr lang="en-US" altLang="zh-CN" sz="1700" b="1" kern="0" dirty="0" smtClean="0">
                  <a:solidFill>
                    <a:srgbClr val="FFFFFF"/>
                  </a:solidFill>
                  <a:ea typeface="华文细黑" pitchFamily="2" charset="-122"/>
                </a:rPr>
                <a:t>-C</a:t>
              </a:r>
              <a:r>
                <a:rPr lang="zh-CN" altLang="en-US" sz="1700" b="1" kern="0" dirty="0" smtClean="0">
                  <a:solidFill>
                    <a:srgbClr val="FFFFFF"/>
                  </a:solidFill>
                  <a:ea typeface="华文细黑" pitchFamily="2" charset="-122"/>
                </a:rPr>
                <a:t>级</a:t>
              </a:r>
              <a:endParaRPr lang="zh-HK" altLang="en-US" sz="1700" b="1" kern="0" dirty="0">
                <a:solidFill>
                  <a:srgbClr val="FFFFFF"/>
                </a:solidFill>
                <a:ea typeface="华文细黑" pitchFamily="2" charset="-122"/>
              </a:endParaRPr>
            </a:p>
          </p:txBody>
        </p:sp>
      </p:grpSp>
      <p:sp>
        <p:nvSpPr>
          <p:cNvPr id="20" name="AutoShape 66"/>
          <p:cNvSpPr>
            <a:spLocks noChangeArrowheads="1"/>
          </p:cNvSpPr>
          <p:nvPr>
            <p:custDataLst>
              <p:tags r:id="rId8"/>
            </p:custDataLst>
          </p:nvPr>
        </p:nvSpPr>
        <p:spPr bwMode="auto">
          <a:xfrm>
            <a:off x="8490396" y="3877593"/>
            <a:ext cx="250825" cy="900112"/>
          </a:xfrm>
          <a:prstGeom prst="upArrow">
            <a:avLst>
              <a:gd name="adj1" fmla="val 50000"/>
              <a:gd name="adj2" fmla="val 89715"/>
            </a:avLst>
          </a:prstGeom>
          <a:solidFill>
            <a:srgbClr val="BFBFBF"/>
          </a:solidFill>
          <a:ln>
            <a:no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ea typeface="华文细黑" pitchFamily="2" charset="-122"/>
            </a:endParaRPr>
          </a:p>
        </p:txBody>
      </p:sp>
      <p:sp>
        <p:nvSpPr>
          <p:cNvPr id="22" name="AutoShape 67"/>
          <p:cNvSpPr>
            <a:spLocks noChangeArrowheads="1"/>
          </p:cNvSpPr>
          <p:nvPr>
            <p:custDataLst>
              <p:tags r:id="rId9"/>
            </p:custDataLst>
          </p:nvPr>
        </p:nvSpPr>
        <p:spPr bwMode="auto">
          <a:xfrm rot="10800000">
            <a:off x="8490396" y="4995193"/>
            <a:ext cx="250825" cy="900112"/>
          </a:xfrm>
          <a:prstGeom prst="upArrow">
            <a:avLst>
              <a:gd name="adj1" fmla="val 50000"/>
              <a:gd name="adj2" fmla="val 89715"/>
            </a:avLst>
          </a:prstGeom>
          <a:solidFill>
            <a:srgbClr val="275C9D"/>
          </a:solidFill>
          <a:ln>
            <a:no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ea typeface="华文细黑" pitchFamily="2" charset="-122"/>
            </a:endParaRPr>
          </a:p>
        </p:txBody>
      </p:sp>
      <p:sp>
        <p:nvSpPr>
          <p:cNvPr id="23" name="Text Box 68"/>
          <p:cNvSpPr txBox="1">
            <a:spLocks noChangeArrowheads="1"/>
          </p:cNvSpPr>
          <p:nvPr>
            <p:custDataLst>
              <p:tags r:id="rId10"/>
            </p:custDataLst>
          </p:nvPr>
        </p:nvSpPr>
        <p:spPr bwMode="auto">
          <a:xfrm>
            <a:off x="8701533" y="3834730"/>
            <a:ext cx="334963" cy="947738"/>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latin typeface="+mn-lt"/>
                <a:ea typeface="华文细黑" pitchFamily="2" charset="-122"/>
              </a:rPr>
              <a:t>优惠减少</a:t>
            </a:r>
          </a:p>
        </p:txBody>
      </p:sp>
      <p:sp>
        <p:nvSpPr>
          <p:cNvPr id="24" name="Text Box 69"/>
          <p:cNvSpPr txBox="1">
            <a:spLocks noChangeArrowheads="1"/>
          </p:cNvSpPr>
          <p:nvPr>
            <p:custDataLst>
              <p:tags r:id="rId11"/>
            </p:custDataLst>
          </p:nvPr>
        </p:nvSpPr>
        <p:spPr bwMode="auto">
          <a:xfrm>
            <a:off x="8698358" y="4839618"/>
            <a:ext cx="334963" cy="1109662"/>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latin typeface="+mn-lt"/>
                <a:ea typeface="华文细黑" pitchFamily="2" charset="-122"/>
              </a:rPr>
              <a:t>优惠增加</a:t>
            </a:r>
          </a:p>
        </p:txBody>
      </p:sp>
      <p:sp>
        <p:nvSpPr>
          <p:cNvPr id="25" name="Oval 178"/>
          <p:cNvSpPr>
            <a:spLocks noChangeArrowheads="1"/>
          </p:cNvSpPr>
          <p:nvPr/>
        </p:nvSpPr>
        <p:spPr bwMode="auto">
          <a:xfrm rot="10800000" flipV="1">
            <a:off x="2409704" y="5164751"/>
            <a:ext cx="720095" cy="184139"/>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en-US" altLang="en-US" sz="900" kern="0" dirty="0" smtClean="0">
                <a:solidFill>
                  <a:srgbClr val="FF9933"/>
                </a:solidFill>
              </a:rPr>
              <a:t>￥</a:t>
            </a:r>
            <a:r>
              <a:rPr lang="en-US" altLang="en-US" sz="900" dirty="0" smtClean="0">
                <a:solidFill>
                  <a:srgbClr val="FF9933"/>
                </a:solidFill>
              </a:rPr>
              <a:t>60574</a:t>
            </a:r>
          </a:p>
        </p:txBody>
      </p:sp>
    </p:spTree>
    <p:extLst>
      <p:ext uri="{BB962C8B-B14F-4D97-AF65-F5344CB8AC3E}">
        <p14:creationId xmlns:p14="http://schemas.microsoft.com/office/powerpoint/2010/main" val="1040662828"/>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对象 5" hidden="1"/>
          <p:cNvGraphicFramePr>
            <a:graphicFrameLocks noChangeAspect="1"/>
          </p:cNvGraphicFramePr>
          <p:nvPr>
            <p:custDataLst>
              <p:tags r:id="rId2"/>
            </p:custDataLst>
            <p:extLst>
              <p:ext uri="{D42A27DB-BD31-4B8C-83A1-F6EECF244321}">
                <p14:modId xmlns:p14="http://schemas.microsoft.com/office/powerpoint/2010/main" val="1378467444"/>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36803" name="think-cell Slide" r:id="rId13" imgW="360" imgH="360" progId="">
                  <p:embed/>
                </p:oleObj>
              </mc:Choice>
              <mc:Fallback>
                <p:oleObj name="think-cell Slide" r:id="rId13" imgW="360" imgH="360" progId="">
                  <p:embed/>
                  <p:pic>
                    <p:nvPicPr>
                      <p:cNvPr id="0" name="Picture 2894"/>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0" y="0"/>
                        <a:ext cx="158750"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0" name="Object 4"/>
          <p:cNvGraphicFramePr>
            <a:graphicFrameLocks noChangeAspect="1"/>
          </p:cNvGraphicFramePr>
          <p:nvPr>
            <p:custDataLst>
              <p:tags r:id="rId3"/>
            </p:custDataLst>
            <p:extLst>
              <p:ext uri="{D42A27DB-BD31-4B8C-83A1-F6EECF244321}">
                <p14:modId xmlns:p14="http://schemas.microsoft.com/office/powerpoint/2010/main" val="1949223021"/>
              </p:ext>
            </p:extLst>
          </p:nvPr>
        </p:nvGraphicFramePr>
        <p:xfrm>
          <a:off x="395288" y="3512840"/>
          <a:ext cx="7992740" cy="2881312"/>
        </p:xfrm>
        <a:graphic>
          <a:graphicData uri="http://schemas.openxmlformats.org/drawingml/2006/chart">
            <c:chart xmlns:c="http://schemas.openxmlformats.org/drawingml/2006/chart" xmlns:r="http://schemas.openxmlformats.org/officeDocument/2006/relationships" r:id="rId15"/>
          </a:graphicData>
        </a:graphic>
      </p:graphicFrame>
      <p:sp>
        <p:nvSpPr>
          <p:cNvPr id="37899" name="灯片编号占位符 21"/>
          <p:cNvSpPr>
            <a:spLocks noGrp="1"/>
          </p:cNvSpPr>
          <p:nvPr>
            <p:ph type="sldNum" sz="quarter" idx="12"/>
            <p:custDataLst>
              <p:tags r:id="rId4"/>
            </p:custDataLst>
          </p:nvPr>
        </p:nvSpPr>
        <p:spPr bwMode="auto">
          <a:noFill/>
          <a:ln>
            <a:miter lim="800000"/>
            <a:headEnd/>
            <a:tailEnd/>
          </a:ln>
        </p:spPr>
        <p:txBody>
          <a:bodyPr vert="horz" wrap="square" lIns="91440" tIns="45720" rIns="91440" bIns="45720" numCol="1" anchorCtr="0" compatLnSpc="1">
            <a:prstTxWarp prst="textNoShape">
              <a:avLst/>
            </a:prstTxWarp>
          </a:bodyPr>
          <a:lstStyle/>
          <a:p>
            <a:fld id="{2A105492-C102-4ECE-A3EC-D3089EE48F6A}" type="slidenum">
              <a:rPr lang="zh-CN" altLang="en-US" smtClean="0"/>
              <a:pPr/>
              <a:t>32</a:t>
            </a:fld>
            <a:endParaRPr lang="zh-CN" altLang="en-US" smtClean="0"/>
          </a:p>
        </p:txBody>
      </p:sp>
      <p:sp>
        <p:nvSpPr>
          <p:cNvPr id="34" name="TextBox 33"/>
          <p:cNvSpPr txBox="1"/>
          <p:nvPr>
            <p:custDataLst>
              <p:tags r:id="rId5"/>
            </p:custDataLst>
          </p:nvPr>
        </p:nvSpPr>
        <p:spPr>
          <a:xfrm>
            <a:off x="395536" y="6322144"/>
            <a:ext cx="3024336" cy="203133"/>
          </a:xfrm>
          <a:prstGeom prst="rect">
            <a:avLst/>
          </a:prstGeom>
          <a:noFill/>
        </p:spPr>
        <p:txBody>
          <a:bodyPr wrap="square">
            <a:spAutoFit/>
          </a:bodyPr>
          <a:lstStyle/>
          <a:p>
            <a:pPr eaLnBrk="0" hangingPunct="0">
              <a:lnSpc>
                <a:spcPct val="80000"/>
              </a:lnSpc>
              <a:spcBef>
                <a:spcPct val="20000"/>
              </a:spcBef>
              <a:buFont typeface="Arial" charset="0"/>
              <a:buNone/>
              <a:defRPr/>
            </a:pPr>
            <a:r>
              <a:rPr lang="zh-CN" altLang="en-US" sz="900" dirty="0">
                <a:latin typeface="+mn-lt"/>
                <a:ea typeface="华文细黑" pitchFamily="2" charset="-122"/>
              </a:rPr>
              <a:t>注</a:t>
            </a:r>
            <a:r>
              <a:rPr lang="zh-CN" altLang="en-US" sz="900" dirty="0" smtClean="0">
                <a:latin typeface="+mn-lt"/>
                <a:ea typeface="华文细黑" pitchFamily="2" charset="-122"/>
              </a:rPr>
              <a:t>：基期为上年</a:t>
            </a:r>
            <a:r>
              <a:rPr lang="en-US" altLang="zh-CN" sz="900" dirty="0" smtClean="0">
                <a:latin typeface="+mn-lt"/>
                <a:ea typeface="华文细黑" pitchFamily="2" charset="-122"/>
              </a:rPr>
              <a:t>12</a:t>
            </a:r>
            <a:r>
              <a:rPr lang="zh-CN" altLang="en-US" sz="900" dirty="0" smtClean="0">
                <a:latin typeface="+mn-lt"/>
                <a:ea typeface="华文细黑" pitchFamily="2" charset="-122"/>
              </a:rPr>
              <a:t>月</a:t>
            </a:r>
            <a:r>
              <a:rPr lang="en-US" altLang="zh-CN" sz="900" dirty="0" smtClean="0">
                <a:latin typeface="+mn-lt"/>
                <a:ea typeface="华文细黑" pitchFamily="2" charset="-122"/>
              </a:rPr>
              <a:t>,2016</a:t>
            </a:r>
            <a:r>
              <a:rPr lang="zh-CN" altLang="en-US" sz="900" dirty="0" smtClean="0">
                <a:latin typeface="+mn-lt"/>
                <a:ea typeface="华文细黑" pitchFamily="2" charset="-122"/>
              </a:rPr>
              <a:t>年对</a:t>
            </a:r>
            <a:r>
              <a:rPr lang="en-US" altLang="zh-CN" sz="900" dirty="0" smtClean="0">
                <a:latin typeface="+mn-lt"/>
                <a:ea typeface="华文细黑" pitchFamily="2" charset="-122"/>
              </a:rPr>
              <a:t>MPV</a:t>
            </a:r>
            <a:r>
              <a:rPr lang="zh-CN" altLang="en-US" sz="900" dirty="0" smtClean="0">
                <a:latin typeface="+mn-lt"/>
                <a:ea typeface="华文细黑" pitchFamily="2" charset="-122"/>
              </a:rPr>
              <a:t>产品进行了调整</a:t>
            </a:r>
            <a:endParaRPr lang="zh-CN" altLang="en-US" sz="900" dirty="0">
              <a:latin typeface="+mn-lt"/>
              <a:ea typeface="华文细黑" pitchFamily="2" charset="-122"/>
            </a:endParaRPr>
          </a:p>
        </p:txBody>
      </p:sp>
      <p:sp>
        <p:nvSpPr>
          <p:cNvPr id="14" name="内容占位符 2"/>
          <p:cNvSpPr txBox="1">
            <a:spLocks/>
          </p:cNvSpPr>
          <p:nvPr>
            <p:custDataLst>
              <p:tags r:id="rId6"/>
            </p:custDataLst>
          </p:nvPr>
        </p:nvSpPr>
        <p:spPr bwMode="auto">
          <a:xfrm>
            <a:off x="395288" y="836613"/>
            <a:ext cx="8353425" cy="17567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1313" indent="-341313" eaLnBrk="0" hangingPunct="0">
              <a:defRPr>
                <a:solidFill>
                  <a:schemeClr val="tx1"/>
                </a:solidFill>
                <a:latin typeface="Calibri" pitchFamily="34" charset="0"/>
                <a:ea typeface="宋体" pitchFamily="2" charset="-122"/>
              </a:defRPr>
            </a:lvl1pPr>
            <a:lvl2pPr marL="341313" indent="-341313"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l" eaLnBrk="1" hangingPunct="1">
              <a:lnSpc>
                <a:spcPts val="1800"/>
              </a:lnSpc>
              <a:spcAft>
                <a:spcPts val="600"/>
              </a:spcAft>
              <a:buClr>
                <a:srgbClr val="275C9D"/>
              </a:buClr>
              <a:buFont typeface="Wingdings" pitchFamily="2" charset="2"/>
              <a:buChar char="n"/>
            </a:pPr>
            <a:r>
              <a:rPr lang="en-US" altLang="zh-CN" sz="1600" b="1" dirty="0" smtClean="0">
                <a:solidFill>
                  <a:srgbClr val="5F5F5F"/>
                </a:solidFill>
                <a:latin typeface="+mn-ea"/>
                <a:ea typeface="+mn-ea"/>
              </a:rPr>
              <a:t>2017 GAIN·3</a:t>
            </a:r>
            <a:r>
              <a:rPr lang="zh-CN" altLang="en-US" sz="1600" b="1" dirty="0" smtClean="0">
                <a:solidFill>
                  <a:srgbClr val="5F5F5F"/>
                </a:solidFill>
                <a:latin typeface="+mn-ea"/>
                <a:ea typeface="+mn-ea"/>
              </a:rPr>
              <a:t>月</a:t>
            </a:r>
            <a:r>
              <a:rPr lang="en-US" altLang="zh-CN" sz="1600" b="1" dirty="0">
                <a:solidFill>
                  <a:srgbClr val="5F5F5F"/>
                </a:solidFill>
                <a:latin typeface="+mn-ea"/>
                <a:ea typeface="+mn-ea"/>
              </a:rPr>
              <a:t>MPV</a:t>
            </a:r>
            <a:r>
              <a:rPr lang="zh-CN" altLang="en-US" sz="1600" b="1" dirty="0">
                <a:solidFill>
                  <a:srgbClr val="5F5F5F"/>
                </a:solidFill>
                <a:latin typeface="+mn-ea"/>
                <a:ea typeface="+mn-ea"/>
              </a:rPr>
              <a:t>级价格变化</a:t>
            </a:r>
            <a:r>
              <a:rPr lang="zh-CN" altLang="en-US" sz="1600" b="1" dirty="0" smtClean="0">
                <a:solidFill>
                  <a:srgbClr val="5F5F5F"/>
                </a:solidFill>
                <a:latin typeface="+mn-ea"/>
                <a:ea typeface="+mn-ea"/>
              </a:rPr>
              <a:t>指数为</a:t>
            </a:r>
            <a:r>
              <a:rPr lang="en-US" altLang="zh-CN" sz="1600" b="1" dirty="0" smtClean="0">
                <a:solidFill>
                  <a:srgbClr val="5F5F5F"/>
                </a:solidFill>
                <a:latin typeface="+mn-ea"/>
                <a:ea typeface="+mn-ea"/>
              </a:rPr>
              <a:t>12.88</a:t>
            </a:r>
            <a:r>
              <a:rPr lang="zh-CN" altLang="en-US" sz="1600" b="1" dirty="0" smtClean="0">
                <a:solidFill>
                  <a:srgbClr val="5F5F5F"/>
                </a:solidFill>
                <a:latin typeface="+mn-ea"/>
                <a:ea typeface="+mn-ea"/>
              </a:rPr>
              <a:t>，</a:t>
            </a:r>
            <a:r>
              <a:rPr lang="zh-CN" altLang="en-US" sz="1600" b="1" dirty="0">
                <a:solidFill>
                  <a:srgbClr val="5F5F5F"/>
                </a:solidFill>
                <a:latin typeface="+mn-ea"/>
                <a:ea typeface="+mn-ea"/>
              </a:rPr>
              <a:t>环</a:t>
            </a:r>
            <a:r>
              <a:rPr lang="zh-CN" altLang="en-US" sz="1600" b="1" dirty="0" smtClean="0">
                <a:solidFill>
                  <a:srgbClr val="5F5F5F"/>
                </a:solidFill>
                <a:latin typeface="+mn-ea"/>
                <a:ea typeface="+mn-ea"/>
              </a:rPr>
              <a:t>比上升</a:t>
            </a:r>
            <a:r>
              <a:rPr lang="en-US" altLang="zh-CN" sz="1600" b="1" dirty="0" smtClean="0">
                <a:solidFill>
                  <a:srgbClr val="5F5F5F"/>
                </a:solidFill>
                <a:latin typeface="+mn-ea"/>
                <a:ea typeface="+mn-ea"/>
              </a:rPr>
              <a:t>5.9%</a:t>
            </a:r>
            <a:r>
              <a:rPr lang="zh-CN" altLang="en-US" sz="1600" b="1" dirty="0">
                <a:solidFill>
                  <a:srgbClr val="5F5F5F"/>
                </a:solidFill>
                <a:latin typeface="+mn-ea"/>
                <a:ea typeface="+mn-ea"/>
              </a:rPr>
              <a:t>，市场均价</a:t>
            </a:r>
            <a:r>
              <a:rPr lang="zh-CN" altLang="en-US" sz="1600" b="1" dirty="0" smtClean="0">
                <a:solidFill>
                  <a:srgbClr val="5F5F5F"/>
                </a:solidFill>
                <a:latin typeface="+mn-ea"/>
                <a:ea typeface="+mn-ea"/>
              </a:rPr>
              <a:t>从</a:t>
            </a:r>
            <a:r>
              <a:rPr lang="en-US" altLang="zh-CN" sz="1600" b="1" dirty="0" smtClean="0">
                <a:solidFill>
                  <a:srgbClr val="5F5F5F"/>
                </a:solidFill>
                <a:latin typeface="+mn-ea"/>
              </a:rPr>
              <a:t>10.83</a:t>
            </a:r>
            <a:r>
              <a:rPr lang="zh-CN" altLang="en-US" sz="1600" b="1" dirty="0" smtClean="0">
                <a:solidFill>
                  <a:srgbClr val="5F5F5F"/>
                </a:solidFill>
                <a:latin typeface="+mn-ea"/>
                <a:ea typeface="+mn-ea"/>
              </a:rPr>
              <a:t>万增加至</a:t>
            </a:r>
            <a:r>
              <a:rPr lang="en-US" altLang="zh-CN" sz="1600" b="1" dirty="0" smtClean="0">
                <a:solidFill>
                  <a:srgbClr val="5F5F5F"/>
                </a:solidFill>
                <a:latin typeface="+mn-ea"/>
                <a:ea typeface="+mn-ea"/>
              </a:rPr>
              <a:t>11.48</a:t>
            </a:r>
            <a:r>
              <a:rPr lang="zh-CN" altLang="en-US" sz="1600" b="1" dirty="0" smtClean="0">
                <a:solidFill>
                  <a:srgbClr val="5F5F5F"/>
                </a:solidFill>
                <a:latin typeface="+mn-ea"/>
                <a:ea typeface="+mn-ea"/>
              </a:rPr>
              <a:t>万</a:t>
            </a:r>
            <a:r>
              <a:rPr lang="zh-CN" altLang="en-US" sz="1600" b="1" dirty="0" smtClean="0">
                <a:solidFill>
                  <a:srgbClr val="5F5F5F"/>
                </a:solidFill>
                <a:latin typeface="+mn-ea"/>
              </a:rPr>
              <a:t> </a:t>
            </a:r>
            <a:endParaRPr lang="zh-CN" altLang="en-US" sz="1600" b="1" dirty="0" smtClean="0">
              <a:solidFill>
                <a:srgbClr val="5F5F5F"/>
              </a:solidFill>
              <a:latin typeface="+mn-ea"/>
              <a:ea typeface="+mn-ea"/>
            </a:endParaRPr>
          </a:p>
          <a:p>
            <a:pPr lvl="1" algn="l" eaLnBrk="1" hangingPunct="1">
              <a:lnSpc>
                <a:spcPts val="2000"/>
              </a:lnSpc>
              <a:spcAft>
                <a:spcPts val="600"/>
              </a:spcAft>
              <a:buFont typeface="Wingdings" pitchFamily="2" charset="2"/>
              <a:buChar char="Ø"/>
            </a:pPr>
            <a:r>
              <a:rPr lang="en-US" altLang="zh-CN" sz="1400" dirty="0">
                <a:latin typeface="+mn-ea"/>
                <a:ea typeface="+mn-ea"/>
              </a:rPr>
              <a:t>3</a:t>
            </a:r>
            <a:r>
              <a:rPr lang="zh-CN" altLang="en-US" sz="1400" dirty="0" smtClean="0">
                <a:latin typeface="+mn-ea"/>
                <a:ea typeface="+mn-ea"/>
              </a:rPr>
              <a:t>月</a:t>
            </a:r>
            <a:r>
              <a:rPr lang="en-US" altLang="zh-CN" sz="1400" dirty="0" smtClean="0">
                <a:latin typeface="+mn-ea"/>
                <a:ea typeface="+mn-ea"/>
              </a:rPr>
              <a:t>MPV</a:t>
            </a:r>
            <a:r>
              <a:rPr lang="zh-CN" altLang="en-US" sz="1400" dirty="0" smtClean="0">
                <a:latin typeface="+mn-ea"/>
                <a:ea typeface="+mn-ea"/>
              </a:rPr>
              <a:t>级别市场的成交价格环比出现上升</a:t>
            </a:r>
            <a:endParaRPr lang="en-US" altLang="zh-CN" sz="1400" dirty="0" smtClean="0">
              <a:latin typeface="+mn-ea"/>
              <a:ea typeface="+mn-ea"/>
            </a:endParaRPr>
          </a:p>
          <a:p>
            <a:pPr lvl="1" algn="l" eaLnBrk="1" hangingPunct="1">
              <a:lnSpc>
                <a:spcPts val="2000"/>
              </a:lnSpc>
              <a:spcAft>
                <a:spcPts val="600"/>
              </a:spcAft>
              <a:buFont typeface="Wingdings" pitchFamily="2" charset="2"/>
              <a:buChar char="Ø"/>
            </a:pPr>
            <a:r>
              <a:rPr lang="zh-CN" altLang="en-US" sz="1400" dirty="0" smtClean="0">
                <a:latin typeface="+mn-ea"/>
                <a:ea typeface="+mn-ea"/>
              </a:rPr>
              <a:t>本月</a:t>
            </a:r>
            <a:r>
              <a:rPr lang="zh-CN" altLang="en-US" sz="1400" dirty="0">
                <a:latin typeface="+mn-ea"/>
                <a:ea typeface="+mn-ea"/>
              </a:rPr>
              <a:t>权重</a:t>
            </a:r>
            <a:r>
              <a:rPr lang="zh-CN" altLang="en-US" sz="1400" dirty="0" smtClean="0">
                <a:latin typeface="+mn-ea"/>
                <a:ea typeface="+mn-ea"/>
              </a:rPr>
              <a:t>车型</a:t>
            </a:r>
            <a:r>
              <a:rPr lang="zh-CN" altLang="en-US" sz="1400" dirty="0">
                <a:latin typeface="+mn-ea"/>
                <a:ea typeface="+mn-ea"/>
              </a:rPr>
              <a:t>别</a:t>
            </a:r>
            <a:r>
              <a:rPr lang="zh-CN" altLang="en-US" sz="1400" dirty="0" smtClean="0">
                <a:latin typeface="+mn-ea"/>
                <a:ea typeface="+mn-ea"/>
              </a:rPr>
              <a:t>克</a:t>
            </a:r>
            <a:r>
              <a:rPr lang="en-US" altLang="zh-CN" sz="1400" dirty="0" smtClean="0">
                <a:latin typeface="+mn-ea"/>
                <a:ea typeface="+mn-ea"/>
              </a:rPr>
              <a:t>GL8</a:t>
            </a:r>
            <a:r>
              <a:rPr lang="zh-CN" altLang="en-US" sz="1400" dirty="0" smtClean="0">
                <a:latin typeface="+mn-ea"/>
                <a:ea typeface="+mn-ea"/>
              </a:rPr>
              <a:t>的成交价出现较大幅度上升，从而导致</a:t>
            </a:r>
            <a:r>
              <a:rPr lang="en-US" altLang="zh-CN" sz="1400" dirty="0">
                <a:latin typeface="+mn-ea"/>
                <a:ea typeface="+mn-ea"/>
              </a:rPr>
              <a:t>3</a:t>
            </a:r>
            <a:r>
              <a:rPr lang="zh-CN" altLang="en-US" sz="1400" dirty="0" smtClean="0">
                <a:latin typeface="+mn-ea"/>
                <a:ea typeface="+mn-ea"/>
              </a:rPr>
              <a:t>月</a:t>
            </a:r>
            <a:r>
              <a:rPr lang="en-US" altLang="zh-CN" sz="1400" dirty="0" smtClean="0">
                <a:latin typeface="+mn-ea"/>
                <a:ea typeface="+mn-ea"/>
              </a:rPr>
              <a:t>MPV</a:t>
            </a:r>
            <a:r>
              <a:rPr lang="zh-CN" altLang="en-US" sz="1400" dirty="0" smtClean="0">
                <a:latin typeface="+mn-ea"/>
                <a:ea typeface="+mn-ea"/>
              </a:rPr>
              <a:t>市场价格指数上升</a:t>
            </a:r>
            <a:endParaRPr lang="en-US" altLang="zh-CN" sz="1400" dirty="0">
              <a:latin typeface="+mn-ea"/>
              <a:ea typeface="+mn-ea"/>
            </a:endParaRPr>
          </a:p>
        </p:txBody>
      </p:sp>
      <p:sp>
        <p:nvSpPr>
          <p:cNvPr id="15" name="Oval 178"/>
          <p:cNvSpPr>
            <a:spLocks noChangeArrowheads="1"/>
          </p:cNvSpPr>
          <p:nvPr/>
        </p:nvSpPr>
        <p:spPr bwMode="auto">
          <a:xfrm>
            <a:off x="1879098" y="4839419"/>
            <a:ext cx="648131" cy="215061"/>
          </a:xfrm>
          <a:prstGeom prst="ellipse">
            <a:avLst/>
          </a:prstGeom>
          <a:noFill/>
          <a:ln w="12700"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lang="en-US" altLang="zh-CN" sz="900" noProof="0" dirty="0" smtClean="0">
                <a:solidFill>
                  <a:srgbClr val="FF9933"/>
                </a:solidFill>
              </a:rPr>
              <a:t>10.83</a:t>
            </a:r>
            <a:r>
              <a:rPr lang="zh-CN" altLang="en-US" sz="900" noProof="0" dirty="0" smtClean="0">
                <a:solidFill>
                  <a:srgbClr val="FF9933"/>
                </a:solidFill>
              </a:rPr>
              <a:t>万</a:t>
            </a:r>
            <a:endParaRPr kumimoji="0" lang="zh-HK" altLang="en-US" sz="900" i="0" u="none" strike="noStrike" kern="0" cap="none" spc="0" normalizeH="0" baseline="0" noProof="0" dirty="0">
              <a:ln>
                <a:noFill/>
              </a:ln>
              <a:solidFill>
                <a:srgbClr val="FF9933"/>
              </a:solidFill>
              <a:effectLst/>
              <a:uLnTx/>
              <a:uFillTx/>
            </a:endParaRPr>
          </a:p>
        </p:txBody>
      </p:sp>
      <p:sp>
        <p:nvSpPr>
          <p:cNvPr id="16" name="内容占位符 3"/>
          <p:cNvSpPr>
            <a:spLocks noGrp="1"/>
          </p:cNvSpPr>
          <p:nvPr>
            <p:ph sz="quarter" idx="13"/>
          </p:nvPr>
        </p:nvSpPr>
        <p:spPr>
          <a:xfrm>
            <a:off x="1187624" y="260648"/>
            <a:ext cx="7561584" cy="454567"/>
          </a:xfrm>
        </p:spPr>
        <p:txBody>
          <a:bodyPr/>
          <a:lstStyle/>
          <a:p>
            <a:r>
              <a:rPr lang="en-US" altLang="en-US" dirty="0" smtClean="0"/>
              <a:t>2017</a:t>
            </a:r>
            <a:r>
              <a:rPr lang="en-US" altLang="zh-CN" dirty="0" smtClean="0"/>
              <a:t> </a:t>
            </a:r>
            <a:r>
              <a:rPr lang="en-US" altLang="en-US" dirty="0" smtClean="0"/>
              <a:t>GAIN</a:t>
            </a:r>
            <a:r>
              <a:rPr lang="en-US" altLang="zh-CN" dirty="0" smtClean="0"/>
              <a:t>·MPV</a:t>
            </a:r>
            <a:r>
              <a:rPr lang="zh-CN" altLang="en-US" dirty="0" smtClean="0"/>
              <a:t>价格</a:t>
            </a:r>
            <a:r>
              <a:rPr lang="zh-CN" altLang="en-US" dirty="0"/>
              <a:t>变化</a:t>
            </a:r>
            <a:r>
              <a:rPr lang="en-US" altLang="en-US" dirty="0" err="1"/>
              <a:t>指数</a:t>
            </a:r>
            <a:r>
              <a:rPr lang="en-US" altLang="en-US" dirty="0" smtClean="0"/>
              <a:t>—3</a:t>
            </a:r>
            <a:r>
              <a:rPr lang="zh-CN" altLang="en-US" dirty="0" smtClean="0"/>
              <a:t>月</a:t>
            </a:r>
            <a:endParaRPr lang="zh-CN" altLang="en-US" dirty="0"/>
          </a:p>
        </p:txBody>
      </p:sp>
      <p:grpSp>
        <p:nvGrpSpPr>
          <p:cNvPr id="17" name="组合 16"/>
          <p:cNvGrpSpPr>
            <a:grpSpLocks/>
          </p:cNvGrpSpPr>
          <p:nvPr>
            <p:custDataLst>
              <p:tags r:id="rId7"/>
            </p:custDataLst>
          </p:nvPr>
        </p:nvGrpSpPr>
        <p:grpSpPr bwMode="auto">
          <a:xfrm>
            <a:off x="2409704" y="3081851"/>
            <a:ext cx="4308475" cy="352425"/>
            <a:chOff x="2330450" y="2103438"/>
            <a:chExt cx="4308475" cy="352425"/>
          </a:xfrm>
          <a:solidFill>
            <a:srgbClr val="275C9D"/>
          </a:solidFill>
        </p:grpSpPr>
        <p:sp>
          <p:nvSpPr>
            <p:cNvPr id="18" name="AutoShape 12"/>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fontAlgn="auto">
                <a:spcBef>
                  <a:spcPts val="0"/>
                </a:spcBef>
                <a:spcAft>
                  <a:spcPts val="0"/>
                </a:spcAft>
                <a:defRPr/>
              </a:pPr>
              <a:endParaRPr lang="zh-CN" altLang="en-US" kern="0">
                <a:solidFill>
                  <a:srgbClr val="FFFFFF"/>
                </a:solidFill>
              </a:endParaRPr>
            </a:p>
          </p:txBody>
        </p:sp>
        <p:sp>
          <p:nvSpPr>
            <p:cNvPr id="19" name="Text Box 10"/>
            <p:cNvSpPr txBox="1">
              <a:spLocks noChangeArrowheads="1"/>
            </p:cNvSpPr>
            <p:nvPr/>
          </p:nvSpPr>
          <p:spPr bwMode="auto">
            <a:xfrm>
              <a:off x="2544763" y="2149145"/>
              <a:ext cx="3924300" cy="305340"/>
            </a:xfrm>
            <a:prstGeom prst="rect">
              <a:avLst/>
            </a:prstGeom>
            <a:noFill/>
            <a:ln w="12700" algn="ctr">
              <a:noFill/>
              <a:miter lim="800000"/>
              <a:headEnd/>
              <a:tailEnd/>
            </a:ln>
          </p:spPr>
          <p:txBody>
            <a:bodyPr>
              <a:spAutoFit/>
            </a:bodyPr>
            <a:lstStyle/>
            <a:p>
              <a:pPr fontAlgn="auto">
                <a:spcBef>
                  <a:spcPct val="50000"/>
                </a:spcBef>
                <a:spcAft>
                  <a:spcPts val="0"/>
                </a:spcAft>
                <a:defRPr/>
              </a:pPr>
              <a:r>
                <a:rPr lang="en-US" altLang="zh-CN" sz="1700" b="1" kern="0" dirty="0">
                  <a:solidFill>
                    <a:srgbClr val="FFFFFF"/>
                  </a:solidFill>
                  <a:ea typeface="华文细黑" pitchFamily="2" charset="-122"/>
                </a:rPr>
                <a:t>GAIN·</a:t>
              </a:r>
              <a:r>
                <a:rPr lang="zh-CN" altLang="en-US" sz="1700" b="1" kern="0" dirty="0" smtClean="0">
                  <a:solidFill>
                    <a:srgbClr val="FFFFFF"/>
                  </a:solidFill>
                  <a:ea typeface="华文细黑" pitchFamily="2" charset="-122"/>
                </a:rPr>
                <a:t>月度价格变化指数</a:t>
              </a:r>
              <a:r>
                <a:rPr lang="en-US" altLang="zh-CN" sz="1700" b="1" kern="0" dirty="0" smtClean="0">
                  <a:solidFill>
                    <a:srgbClr val="FFFFFF"/>
                  </a:solidFill>
                  <a:ea typeface="华文细黑" pitchFamily="2" charset="-122"/>
                </a:rPr>
                <a:t>-MPV</a:t>
              </a:r>
              <a:endParaRPr lang="zh-HK" altLang="en-US" sz="1700" b="1" kern="0" dirty="0">
                <a:solidFill>
                  <a:srgbClr val="FFFFFF"/>
                </a:solidFill>
                <a:ea typeface="华文细黑" pitchFamily="2" charset="-122"/>
              </a:endParaRPr>
            </a:p>
          </p:txBody>
        </p:sp>
      </p:grpSp>
      <p:sp>
        <p:nvSpPr>
          <p:cNvPr id="21" name="AutoShape 66"/>
          <p:cNvSpPr>
            <a:spLocks noChangeArrowheads="1"/>
          </p:cNvSpPr>
          <p:nvPr>
            <p:custDataLst>
              <p:tags r:id="rId8"/>
            </p:custDataLst>
          </p:nvPr>
        </p:nvSpPr>
        <p:spPr bwMode="auto">
          <a:xfrm>
            <a:off x="8497639" y="3903911"/>
            <a:ext cx="250825" cy="900112"/>
          </a:xfrm>
          <a:prstGeom prst="upArrow">
            <a:avLst>
              <a:gd name="adj1" fmla="val 50000"/>
              <a:gd name="adj2" fmla="val 89715"/>
            </a:avLst>
          </a:prstGeom>
          <a:solidFill>
            <a:srgbClr val="275C9D"/>
          </a:solidFill>
          <a:ln>
            <a:no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solidFill>
                <a:prstClr val="black"/>
              </a:solidFill>
              <a:ea typeface="华文细黑" pitchFamily="2" charset="-122"/>
            </a:endParaRPr>
          </a:p>
        </p:txBody>
      </p:sp>
      <p:sp>
        <p:nvSpPr>
          <p:cNvPr id="22" name="AutoShape 67"/>
          <p:cNvSpPr>
            <a:spLocks noChangeArrowheads="1"/>
          </p:cNvSpPr>
          <p:nvPr>
            <p:custDataLst>
              <p:tags r:id="rId9"/>
            </p:custDataLst>
          </p:nvPr>
        </p:nvSpPr>
        <p:spPr bwMode="auto">
          <a:xfrm rot="10800000">
            <a:off x="8497639" y="5021511"/>
            <a:ext cx="250825" cy="900112"/>
          </a:xfrm>
          <a:prstGeom prst="upArrow">
            <a:avLst>
              <a:gd name="adj1" fmla="val 50000"/>
              <a:gd name="adj2" fmla="val 89715"/>
            </a:avLst>
          </a:prstGeom>
          <a:solidFill>
            <a:srgbClr val="BFBFBF"/>
          </a:solidFill>
          <a:ln>
            <a:solidFill>
              <a:srgbClr val="BFBFBF"/>
            </a:solid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solidFill>
                <a:prstClr val="black"/>
              </a:solidFill>
              <a:ea typeface="华文细黑" pitchFamily="2" charset="-122"/>
            </a:endParaRPr>
          </a:p>
        </p:txBody>
      </p:sp>
      <p:sp>
        <p:nvSpPr>
          <p:cNvPr id="23" name="Text Box 68"/>
          <p:cNvSpPr txBox="1">
            <a:spLocks noChangeArrowheads="1"/>
          </p:cNvSpPr>
          <p:nvPr>
            <p:custDataLst>
              <p:tags r:id="rId10"/>
            </p:custDataLst>
          </p:nvPr>
        </p:nvSpPr>
        <p:spPr bwMode="auto">
          <a:xfrm>
            <a:off x="8701533" y="3861048"/>
            <a:ext cx="334963" cy="947738"/>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solidFill>
                  <a:prstClr val="black"/>
                </a:solidFill>
                <a:latin typeface="Calibri"/>
                <a:ea typeface="华文细黑" pitchFamily="2" charset="-122"/>
              </a:rPr>
              <a:t>均价上升</a:t>
            </a:r>
          </a:p>
        </p:txBody>
      </p:sp>
      <p:sp>
        <p:nvSpPr>
          <p:cNvPr id="24" name="Text Box 69"/>
          <p:cNvSpPr txBox="1">
            <a:spLocks noChangeArrowheads="1"/>
          </p:cNvSpPr>
          <p:nvPr>
            <p:custDataLst>
              <p:tags r:id="rId11"/>
            </p:custDataLst>
          </p:nvPr>
        </p:nvSpPr>
        <p:spPr bwMode="auto">
          <a:xfrm>
            <a:off x="8701533" y="4865936"/>
            <a:ext cx="334963" cy="1109662"/>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solidFill>
                  <a:prstClr val="black"/>
                </a:solidFill>
                <a:latin typeface="Calibri"/>
                <a:ea typeface="华文细黑" pitchFamily="2" charset="-122"/>
              </a:rPr>
              <a:t>均价下降</a:t>
            </a:r>
          </a:p>
        </p:txBody>
      </p:sp>
      <p:sp>
        <p:nvSpPr>
          <p:cNvPr id="25" name="Oval 178"/>
          <p:cNvSpPr>
            <a:spLocks noChangeArrowheads="1"/>
          </p:cNvSpPr>
          <p:nvPr/>
        </p:nvSpPr>
        <p:spPr bwMode="auto">
          <a:xfrm>
            <a:off x="2409704" y="4469591"/>
            <a:ext cx="648131" cy="215061"/>
          </a:xfrm>
          <a:prstGeom prst="ellipse">
            <a:avLst/>
          </a:prstGeom>
          <a:noFill/>
          <a:ln w="12700"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lang="en-US" altLang="zh-CN" sz="900" noProof="0" dirty="0" smtClean="0">
                <a:solidFill>
                  <a:srgbClr val="FF9933"/>
                </a:solidFill>
              </a:rPr>
              <a:t>11.48</a:t>
            </a:r>
            <a:r>
              <a:rPr lang="zh-CN" altLang="en-US" sz="900" noProof="0" dirty="0" smtClean="0">
                <a:solidFill>
                  <a:srgbClr val="FF9933"/>
                </a:solidFill>
              </a:rPr>
              <a:t>万</a:t>
            </a:r>
            <a:endParaRPr kumimoji="0" lang="zh-HK" altLang="en-US" sz="900" i="0" u="none" strike="noStrike" kern="0" cap="none" spc="0" normalizeH="0" baseline="0" noProof="0" dirty="0">
              <a:ln>
                <a:noFill/>
              </a:ln>
              <a:solidFill>
                <a:srgbClr val="FF9933"/>
              </a:solidFill>
              <a:effectLst/>
              <a:uLnTx/>
              <a:uFillTx/>
            </a:endParaRPr>
          </a:p>
        </p:txBody>
      </p:sp>
    </p:spTree>
    <p:extLst>
      <p:ext uri="{BB962C8B-B14F-4D97-AF65-F5344CB8AC3E}">
        <p14:creationId xmlns:p14="http://schemas.microsoft.com/office/powerpoint/2010/main" val="566286801"/>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对象 5" hidden="1"/>
          <p:cNvGraphicFramePr>
            <a:graphicFrameLocks noChangeAspect="1"/>
          </p:cNvGraphicFramePr>
          <p:nvPr>
            <p:custDataLst>
              <p:tags r:id="rId2"/>
            </p:custDataLst>
            <p:extLst>
              <p:ext uri="{D42A27DB-BD31-4B8C-83A1-F6EECF244321}">
                <p14:modId xmlns:p14="http://schemas.microsoft.com/office/powerpoint/2010/main" val="391239783"/>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50632" name="think-cell Slide" r:id="rId13" imgW="360" imgH="360" progId="">
                  <p:embed/>
                </p:oleObj>
              </mc:Choice>
              <mc:Fallback>
                <p:oleObj name="think-cell Slide" r:id="rId13" imgW="360" imgH="360" progId="">
                  <p:embed/>
                  <p:pic>
                    <p:nvPicPr>
                      <p:cNvPr id="0" name="Picture 342"/>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0" y="0"/>
                        <a:ext cx="158750"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0" name="Object 4"/>
          <p:cNvGraphicFramePr>
            <a:graphicFrameLocks noChangeAspect="1"/>
          </p:cNvGraphicFramePr>
          <p:nvPr>
            <p:custDataLst>
              <p:tags r:id="rId3"/>
            </p:custDataLst>
            <p:extLst>
              <p:ext uri="{D42A27DB-BD31-4B8C-83A1-F6EECF244321}">
                <p14:modId xmlns:p14="http://schemas.microsoft.com/office/powerpoint/2010/main" val="2675191601"/>
              </p:ext>
            </p:extLst>
          </p:nvPr>
        </p:nvGraphicFramePr>
        <p:xfrm>
          <a:off x="395287" y="3513262"/>
          <a:ext cx="7982577" cy="2881312"/>
        </p:xfrm>
        <a:graphic>
          <a:graphicData uri="http://schemas.openxmlformats.org/drawingml/2006/chart">
            <c:chart xmlns:c="http://schemas.openxmlformats.org/drawingml/2006/chart" xmlns:r="http://schemas.openxmlformats.org/officeDocument/2006/relationships" r:id="rId15"/>
          </a:graphicData>
        </a:graphic>
      </p:graphicFrame>
      <p:sp>
        <p:nvSpPr>
          <p:cNvPr id="38923" name="灯片编号占位符 21"/>
          <p:cNvSpPr>
            <a:spLocks noGrp="1"/>
          </p:cNvSpPr>
          <p:nvPr>
            <p:ph type="sldNum" sz="quarter" idx="12"/>
            <p:custDataLst>
              <p:tags r:id="rId4"/>
            </p:custDataLst>
          </p:nvPr>
        </p:nvSpPr>
        <p:spPr bwMode="auto">
          <a:noFill/>
          <a:ln>
            <a:miter lim="800000"/>
            <a:headEnd/>
            <a:tailEnd/>
          </a:ln>
        </p:spPr>
        <p:txBody>
          <a:bodyPr vert="horz" wrap="square" lIns="91440" tIns="45720" rIns="91440" bIns="45720" numCol="1" anchorCtr="0" compatLnSpc="1">
            <a:prstTxWarp prst="textNoShape">
              <a:avLst/>
            </a:prstTxWarp>
          </a:bodyPr>
          <a:lstStyle/>
          <a:p>
            <a:fld id="{AEAF9621-43C5-43E2-8429-592DFB16AC98}" type="slidenum">
              <a:rPr lang="zh-CN" altLang="en-US" smtClean="0">
                <a:solidFill>
                  <a:srgbClr val="5F5F5F">
                    <a:tint val="75000"/>
                  </a:srgbClr>
                </a:solidFill>
              </a:rPr>
              <a:pPr/>
              <a:t>33</a:t>
            </a:fld>
            <a:endParaRPr lang="zh-CN" altLang="en-US" dirty="0" smtClean="0">
              <a:solidFill>
                <a:srgbClr val="5F5F5F">
                  <a:tint val="75000"/>
                </a:srgbClr>
              </a:solidFill>
            </a:endParaRPr>
          </a:p>
        </p:txBody>
      </p:sp>
      <p:sp>
        <p:nvSpPr>
          <p:cNvPr id="14" name="内容占位符 2"/>
          <p:cNvSpPr txBox="1">
            <a:spLocks/>
          </p:cNvSpPr>
          <p:nvPr>
            <p:custDataLst>
              <p:tags r:id="rId5"/>
            </p:custDataLst>
          </p:nvPr>
        </p:nvSpPr>
        <p:spPr bwMode="auto">
          <a:xfrm>
            <a:off x="395039" y="836613"/>
            <a:ext cx="8353425" cy="1647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1313" indent="-341313" eaLnBrk="0" hangingPunct="0">
              <a:defRPr>
                <a:solidFill>
                  <a:schemeClr val="tx1"/>
                </a:solidFill>
                <a:latin typeface="Calibri" pitchFamily="34" charset="0"/>
                <a:ea typeface="宋体" pitchFamily="2" charset="-122"/>
              </a:defRPr>
            </a:lvl1pPr>
            <a:lvl2pPr marL="341313" indent="-341313"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l" eaLnBrk="1" hangingPunct="1">
              <a:lnSpc>
                <a:spcPts val="1800"/>
              </a:lnSpc>
              <a:spcAft>
                <a:spcPts val="600"/>
              </a:spcAft>
              <a:buClr>
                <a:srgbClr val="275C9D"/>
              </a:buClr>
              <a:buFont typeface="Wingdings" pitchFamily="2" charset="2"/>
              <a:buChar char="n"/>
            </a:pPr>
            <a:r>
              <a:rPr lang="en-US" altLang="zh-CN" sz="1600" b="1" dirty="0" smtClean="0">
                <a:solidFill>
                  <a:srgbClr val="5F5F5F"/>
                </a:solidFill>
                <a:latin typeface="微软雅黑"/>
                <a:ea typeface="微软雅黑"/>
              </a:rPr>
              <a:t>2017 GAIN·3</a:t>
            </a:r>
            <a:r>
              <a:rPr lang="zh-CN" altLang="en-US" sz="1600" b="1" dirty="0" smtClean="0">
                <a:solidFill>
                  <a:srgbClr val="5F5F5F"/>
                </a:solidFill>
                <a:latin typeface="微软雅黑"/>
                <a:ea typeface="微软雅黑"/>
              </a:rPr>
              <a:t>月</a:t>
            </a:r>
            <a:r>
              <a:rPr lang="en-US" altLang="zh-CN" sz="1600" b="1" dirty="0">
                <a:solidFill>
                  <a:srgbClr val="5F5F5F"/>
                </a:solidFill>
                <a:latin typeface="微软雅黑"/>
                <a:ea typeface="微软雅黑"/>
              </a:rPr>
              <a:t>MPV</a:t>
            </a:r>
            <a:r>
              <a:rPr lang="zh-CN" altLang="en-US" sz="1600" b="1" dirty="0">
                <a:solidFill>
                  <a:srgbClr val="5F5F5F"/>
                </a:solidFill>
                <a:latin typeface="微软雅黑"/>
                <a:ea typeface="微软雅黑"/>
              </a:rPr>
              <a:t>市场终端优惠指数</a:t>
            </a:r>
            <a:r>
              <a:rPr lang="zh-CN" altLang="en-US" sz="1600" b="1" dirty="0" smtClean="0">
                <a:solidFill>
                  <a:srgbClr val="5F5F5F"/>
                </a:solidFill>
                <a:latin typeface="微软雅黑"/>
                <a:ea typeface="微软雅黑"/>
              </a:rPr>
              <a:t>为</a:t>
            </a:r>
            <a:r>
              <a:rPr lang="en-US" altLang="zh-CN" sz="1600" b="1" dirty="0" smtClean="0">
                <a:solidFill>
                  <a:srgbClr val="5F5F5F"/>
                </a:solidFill>
                <a:latin typeface="微软雅黑"/>
                <a:ea typeface="微软雅黑"/>
              </a:rPr>
              <a:t>4.10</a:t>
            </a:r>
            <a:r>
              <a:rPr lang="zh-CN" altLang="en-US" sz="1600" b="1" dirty="0" smtClean="0">
                <a:solidFill>
                  <a:srgbClr val="5F5F5F"/>
                </a:solidFill>
                <a:latin typeface="微软雅黑"/>
                <a:ea typeface="微软雅黑"/>
              </a:rPr>
              <a:t>，环比上升</a:t>
            </a:r>
            <a:r>
              <a:rPr lang="en-US" altLang="zh-CN" sz="1600" b="1" dirty="0" smtClean="0">
                <a:solidFill>
                  <a:srgbClr val="5F5F5F"/>
                </a:solidFill>
                <a:latin typeface="微软雅黑"/>
                <a:ea typeface="微软雅黑"/>
              </a:rPr>
              <a:t>30.5%</a:t>
            </a:r>
            <a:r>
              <a:rPr lang="zh-CN" altLang="en-US" sz="1600" b="1" dirty="0">
                <a:solidFill>
                  <a:srgbClr val="5F5F5F"/>
                </a:solidFill>
                <a:latin typeface="微软雅黑"/>
                <a:ea typeface="微软雅黑"/>
              </a:rPr>
              <a:t>，优惠</a:t>
            </a:r>
            <a:r>
              <a:rPr lang="zh-CN" altLang="en-US" sz="1600" b="1" dirty="0" smtClean="0">
                <a:solidFill>
                  <a:srgbClr val="5F5F5F"/>
                </a:solidFill>
                <a:latin typeface="微软雅黑"/>
                <a:ea typeface="微软雅黑"/>
              </a:rPr>
              <a:t>额度减少</a:t>
            </a:r>
            <a:r>
              <a:rPr lang="en-US" altLang="zh-CN" sz="1600" b="1" dirty="0" smtClean="0">
                <a:solidFill>
                  <a:srgbClr val="5F5F5F"/>
                </a:solidFill>
                <a:latin typeface="微软雅黑"/>
                <a:ea typeface="微软雅黑"/>
              </a:rPr>
              <a:t>1921</a:t>
            </a:r>
            <a:r>
              <a:rPr lang="zh-CN" altLang="en-US" sz="1600" b="1" dirty="0" smtClean="0">
                <a:solidFill>
                  <a:srgbClr val="5F5F5F"/>
                </a:solidFill>
                <a:latin typeface="微软雅黑"/>
                <a:ea typeface="微软雅黑"/>
              </a:rPr>
              <a:t>元</a:t>
            </a:r>
            <a:endParaRPr lang="zh-CN" altLang="en-US" sz="1600" b="1" dirty="0">
              <a:solidFill>
                <a:srgbClr val="5F5F5F"/>
              </a:solidFill>
              <a:latin typeface="微软雅黑"/>
              <a:ea typeface="微软雅黑"/>
            </a:endParaRPr>
          </a:p>
          <a:p>
            <a:pPr lvl="1" algn="l" eaLnBrk="1" hangingPunct="1">
              <a:lnSpc>
                <a:spcPts val="2000"/>
              </a:lnSpc>
              <a:spcAft>
                <a:spcPts val="600"/>
              </a:spcAft>
              <a:buFont typeface="Wingdings" pitchFamily="2" charset="2"/>
              <a:buChar char="Ø"/>
            </a:pPr>
            <a:r>
              <a:rPr lang="en-US" altLang="zh-CN" sz="1400" dirty="0">
                <a:solidFill>
                  <a:srgbClr val="5F5F5F"/>
                </a:solidFill>
                <a:latin typeface="微软雅黑"/>
                <a:ea typeface="微软雅黑"/>
              </a:rPr>
              <a:t>3</a:t>
            </a:r>
            <a:r>
              <a:rPr lang="zh-CN" altLang="en-US" sz="1400" dirty="0" smtClean="0">
                <a:solidFill>
                  <a:srgbClr val="5F5F5F"/>
                </a:solidFill>
                <a:latin typeface="微软雅黑"/>
                <a:ea typeface="微软雅黑"/>
              </a:rPr>
              <a:t>月</a:t>
            </a:r>
            <a:r>
              <a:rPr lang="en-US" altLang="zh-CN" sz="1400" dirty="0" smtClean="0">
                <a:solidFill>
                  <a:srgbClr val="5F5F5F"/>
                </a:solidFill>
                <a:latin typeface="微软雅黑"/>
                <a:ea typeface="微软雅黑"/>
              </a:rPr>
              <a:t>MPV</a:t>
            </a:r>
            <a:r>
              <a:rPr lang="zh-CN" altLang="en-US" sz="1400" dirty="0" smtClean="0">
                <a:solidFill>
                  <a:srgbClr val="5F5F5F"/>
                </a:solidFill>
                <a:latin typeface="微软雅黑"/>
                <a:ea typeface="微软雅黑"/>
              </a:rPr>
              <a:t>市场终端优惠指数上升，同样是受权重车型</a:t>
            </a:r>
            <a:r>
              <a:rPr lang="zh-CN" altLang="en-US" sz="1400" dirty="0">
                <a:solidFill>
                  <a:srgbClr val="5F5F5F"/>
                </a:solidFill>
                <a:latin typeface="微软雅黑"/>
                <a:ea typeface="微软雅黑"/>
              </a:rPr>
              <a:t>别</a:t>
            </a:r>
            <a:r>
              <a:rPr lang="zh-CN" altLang="en-US" sz="1400" dirty="0" smtClean="0">
                <a:solidFill>
                  <a:srgbClr val="5F5F5F"/>
                </a:solidFill>
                <a:latin typeface="微软雅黑"/>
                <a:ea typeface="微软雅黑"/>
              </a:rPr>
              <a:t>克</a:t>
            </a:r>
            <a:r>
              <a:rPr lang="en-US" altLang="zh-CN" sz="1400" dirty="0" smtClean="0">
                <a:solidFill>
                  <a:srgbClr val="5F5F5F"/>
                </a:solidFill>
                <a:latin typeface="微软雅黑"/>
                <a:ea typeface="微软雅黑"/>
              </a:rPr>
              <a:t>GL8</a:t>
            </a:r>
            <a:r>
              <a:rPr lang="zh-CN" altLang="en-US" sz="1400" dirty="0" smtClean="0">
                <a:solidFill>
                  <a:srgbClr val="5F5F5F"/>
                </a:solidFill>
                <a:latin typeface="微软雅黑"/>
                <a:ea typeface="微软雅黑"/>
              </a:rPr>
              <a:t>的影响</a:t>
            </a:r>
            <a:endParaRPr lang="en-US" altLang="zh-CN" sz="1400" dirty="0" smtClean="0">
              <a:solidFill>
                <a:srgbClr val="5F5F5F"/>
              </a:solidFill>
              <a:latin typeface="微软雅黑"/>
              <a:ea typeface="微软雅黑"/>
            </a:endParaRPr>
          </a:p>
          <a:p>
            <a:pPr lvl="1" algn="l" eaLnBrk="1" hangingPunct="1">
              <a:lnSpc>
                <a:spcPts val="2000"/>
              </a:lnSpc>
              <a:spcAft>
                <a:spcPts val="600"/>
              </a:spcAft>
              <a:buFont typeface="Wingdings" pitchFamily="2" charset="2"/>
              <a:buChar char="Ø"/>
            </a:pPr>
            <a:r>
              <a:rPr lang="zh-CN" altLang="en-US" sz="1400" dirty="0" smtClean="0">
                <a:ea typeface="微软雅黑" panose="020B0503020204020204" pitchFamily="34" charset="-122"/>
              </a:rPr>
              <a:t>本月别克</a:t>
            </a:r>
            <a:r>
              <a:rPr lang="en-US" altLang="zh-CN" sz="1400" dirty="0" smtClean="0">
                <a:ea typeface="微软雅黑" panose="020B0503020204020204" pitchFamily="34" charset="-122"/>
              </a:rPr>
              <a:t>GL8</a:t>
            </a:r>
            <a:r>
              <a:rPr lang="zh-CN" altLang="en-US" sz="1400" dirty="0" smtClean="0">
                <a:ea typeface="微软雅黑" panose="020B0503020204020204" pitchFamily="34" charset="-122"/>
              </a:rPr>
              <a:t>的价格上涨、优惠幅度减少，加上另一款权重车型幻速</a:t>
            </a:r>
            <a:r>
              <a:rPr lang="en-US" altLang="zh-CN" sz="1400" dirty="0" smtClean="0">
                <a:ea typeface="微软雅黑" panose="020B0503020204020204" pitchFamily="34" charset="-122"/>
              </a:rPr>
              <a:t>H3</a:t>
            </a:r>
            <a:r>
              <a:rPr lang="zh-CN" altLang="en-US" sz="1400" dirty="0" smtClean="0">
                <a:ea typeface="微软雅黑" panose="020B0503020204020204" pitchFamily="34" charset="-122"/>
              </a:rPr>
              <a:t>的优惠也有明显减少，因此拉高了本月</a:t>
            </a:r>
            <a:r>
              <a:rPr lang="en-US" altLang="zh-CN" sz="1400" dirty="0" smtClean="0">
                <a:ea typeface="微软雅黑" panose="020B0503020204020204" pitchFamily="34" charset="-122"/>
              </a:rPr>
              <a:t>MPV</a:t>
            </a:r>
            <a:r>
              <a:rPr lang="zh-CN" altLang="en-US" sz="1400" dirty="0" smtClean="0">
                <a:ea typeface="微软雅黑" panose="020B0503020204020204" pitchFamily="34" charset="-122"/>
              </a:rPr>
              <a:t>市场的终端优惠指数</a:t>
            </a:r>
            <a:endParaRPr lang="en-US" altLang="zh-CN" sz="1400" dirty="0" smtClean="0">
              <a:solidFill>
                <a:srgbClr val="5F5F5F"/>
              </a:solidFill>
              <a:latin typeface="微软雅黑"/>
              <a:ea typeface="微软雅黑"/>
            </a:endParaRPr>
          </a:p>
        </p:txBody>
      </p:sp>
      <p:sp>
        <p:nvSpPr>
          <p:cNvPr id="15" name="TextBox 14"/>
          <p:cNvSpPr txBox="1"/>
          <p:nvPr>
            <p:custDataLst>
              <p:tags r:id="rId6"/>
            </p:custDataLst>
          </p:nvPr>
        </p:nvSpPr>
        <p:spPr>
          <a:xfrm>
            <a:off x="395536" y="6322144"/>
            <a:ext cx="3024336" cy="203133"/>
          </a:xfrm>
          <a:prstGeom prst="rect">
            <a:avLst/>
          </a:prstGeom>
          <a:noFill/>
        </p:spPr>
        <p:txBody>
          <a:bodyPr wrap="square">
            <a:spAutoFit/>
          </a:bodyPr>
          <a:lstStyle/>
          <a:p>
            <a:pPr algn="l">
              <a:defRPr/>
            </a:pPr>
            <a:r>
              <a:rPr lang="zh-CN" altLang="en-US" sz="900" dirty="0">
                <a:solidFill>
                  <a:srgbClr val="5F5F5F"/>
                </a:solidFill>
                <a:latin typeface="Arial"/>
                <a:ea typeface="华文细黑" pitchFamily="2" charset="-122"/>
              </a:rPr>
              <a:t>注</a:t>
            </a:r>
            <a:r>
              <a:rPr lang="zh-CN" altLang="en-US" sz="900" dirty="0" smtClean="0">
                <a:solidFill>
                  <a:srgbClr val="5F5F5F"/>
                </a:solidFill>
                <a:latin typeface="Arial"/>
                <a:ea typeface="华文细黑" pitchFamily="2" charset="-122"/>
              </a:rPr>
              <a:t>：基期为上年</a:t>
            </a:r>
            <a:r>
              <a:rPr lang="en-US" altLang="zh-CN" sz="900" dirty="0" smtClean="0">
                <a:solidFill>
                  <a:srgbClr val="5F5F5F"/>
                </a:solidFill>
                <a:latin typeface="Arial"/>
                <a:ea typeface="华文细黑" pitchFamily="2" charset="-122"/>
              </a:rPr>
              <a:t>12</a:t>
            </a:r>
            <a:r>
              <a:rPr lang="zh-CN" altLang="en-US" sz="900" dirty="0" smtClean="0">
                <a:solidFill>
                  <a:srgbClr val="5F5F5F"/>
                </a:solidFill>
                <a:latin typeface="Arial"/>
                <a:ea typeface="华文细黑" pitchFamily="2" charset="-122"/>
              </a:rPr>
              <a:t>月</a:t>
            </a:r>
            <a:endParaRPr lang="zh-CN" altLang="en-US" sz="900" dirty="0">
              <a:solidFill>
                <a:srgbClr val="5F5F5F"/>
              </a:solidFill>
              <a:latin typeface="Arial"/>
              <a:ea typeface="华文细黑" pitchFamily="2" charset="-122"/>
            </a:endParaRPr>
          </a:p>
        </p:txBody>
      </p:sp>
      <p:sp>
        <p:nvSpPr>
          <p:cNvPr id="16" name="Oval 178"/>
          <p:cNvSpPr>
            <a:spLocks noChangeArrowheads="1"/>
          </p:cNvSpPr>
          <p:nvPr/>
        </p:nvSpPr>
        <p:spPr bwMode="auto">
          <a:xfrm rot="10800000" flipV="1">
            <a:off x="1202940" y="4875252"/>
            <a:ext cx="665827" cy="285769"/>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en-US" altLang="en-US" sz="900" kern="0" dirty="0" smtClean="0">
                <a:solidFill>
                  <a:srgbClr val="FF9933"/>
                </a:solidFill>
              </a:rPr>
              <a:t>￥</a:t>
            </a:r>
            <a:r>
              <a:rPr lang="en-US" altLang="zh-CN" sz="900" dirty="0" smtClean="0">
                <a:solidFill>
                  <a:srgbClr val="FF9933"/>
                </a:solidFill>
              </a:rPr>
              <a:t>5092</a:t>
            </a:r>
            <a:endParaRPr lang="en-US" altLang="en-US" sz="900" dirty="0" smtClean="0">
              <a:solidFill>
                <a:srgbClr val="FF9933"/>
              </a:solidFill>
            </a:endParaRPr>
          </a:p>
        </p:txBody>
      </p:sp>
      <p:sp>
        <p:nvSpPr>
          <p:cNvPr id="17" name="Oval 178"/>
          <p:cNvSpPr>
            <a:spLocks noChangeArrowheads="1"/>
          </p:cNvSpPr>
          <p:nvPr/>
        </p:nvSpPr>
        <p:spPr bwMode="auto">
          <a:xfrm rot="10800000" flipV="1">
            <a:off x="1781384" y="5018136"/>
            <a:ext cx="665827" cy="285769"/>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en-US" altLang="en-US" sz="900" kern="0" dirty="0" smtClean="0">
                <a:solidFill>
                  <a:srgbClr val="FF9933"/>
                </a:solidFill>
              </a:rPr>
              <a:t>￥</a:t>
            </a:r>
            <a:r>
              <a:rPr lang="en-US" altLang="en-US" sz="900" dirty="0" smtClean="0">
                <a:solidFill>
                  <a:srgbClr val="FF9933"/>
                </a:solidFill>
              </a:rPr>
              <a:t>6302</a:t>
            </a:r>
          </a:p>
        </p:txBody>
      </p:sp>
      <p:sp>
        <p:nvSpPr>
          <p:cNvPr id="18" name="内容占位符 3"/>
          <p:cNvSpPr>
            <a:spLocks noGrp="1"/>
          </p:cNvSpPr>
          <p:nvPr>
            <p:ph sz="quarter" idx="13"/>
          </p:nvPr>
        </p:nvSpPr>
        <p:spPr>
          <a:xfrm>
            <a:off x="1187624" y="260648"/>
            <a:ext cx="7561584" cy="454567"/>
          </a:xfrm>
        </p:spPr>
        <p:txBody>
          <a:bodyPr/>
          <a:lstStyle/>
          <a:p>
            <a:r>
              <a:rPr lang="en-US" altLang="en-US" dirty="0" smtClean="0"/>
              <a:t>2017</a:t>
            </a:r>
            <a:r>
              <a:rPr lang="en-US" altLang="zh-CN" dirty="0" smtClean="0"/>
              <a:t> </a:t>
            </a:r>
            <a:r>
              <a:rPr lang="en-US" altLang="en-US" dirty="0" smtClean="0"/>
              <a:t>GAIN</a:t>
            </a:r>
            <a:r>
              <a:rPr lang="en-US" altLang="zh-CN" dirty="0" smtClean="0"/>
              <a:t>·MPV</a:t>
            </a:r>
            <a:r>
              <a:rPr lang="zh-CN" altLang="en-US" dirty="0" smtClean="0"/>
              <a:t>级终端优惠</a:t>
            </a:r>
            <a:r>
              <a:rPr lang="en-US" altLang="en-US" dirty="0" err="1" smtClean="0"/>
              <a:t>指数</a:t>
            </a:r>
            <a:r>
              <a:rPr lang="en-US" altLang="en-US" dirty="0" smtClean="0"/>
              <a:t>—3</a:t>
            </a:r>
            <a:r>
              <a:rPr lang="zh-CN" altLang="en-US" dirty="0" smtClean="0"/>
              <a:t>月</a:t>
            </a:r>
            <a:endParaRPr lang="zh-CN" altLang="en-US" dirty="0"/>
          </a:p>
        </p:txBody>
      </p:sp>
      <p:grpSp>
        <p:nvGrpSpPr>
          <p:cNvPr id="19" name="组合 18"/>
          <p:cNvGrpSpPr>
            <a:grpSpLocks/>
          </p:cNvGrpSpPr>
          <p:nvPr>
            <p:custDataLst>
              <p:tags r:id="rId7"/>
            </p:custDataLst>
          </p:nvPr>
        </p:nvGrpSpPr>
        <p:grpSpPr bwMode="auto">
          <a:xfrm>
            <a:off x="2409704" y="3081851"/>
            <a:ext cx="4308475" cy="352425"/>
            <a:chOff x="2330450" y="2103438"/>
            <a:chExt cx="4308475" cy="352425"/>
          </a:xfrm>
          <a:solidFill>
            <a:srgbClr val="275C9D"/>
          </a:solidFill>
        </p:grpSpPr>
        <p:sp>
          <p:nvSpPr>
            <p:cNvPr id="21" name="AutoShape 12"/>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fontAlgn="auto">
                <a:spcBef>
                  <a:spcPts val="0"/>
                </a:spcBef>
                <a:spcAft>
                  <a:spcPts val="0"/>
                </a:spcAft>
                <a:defRPr/>
              </a:pPr>
              <a:endParaRPr lang="zh-CN" altLang="en-US" kern="0">
                <a:solidFill>
                  <a:srgbClr val="FFFFFF"/>
                </a:solidFill>
              </a:endParaRPr>
            </a:p>
          </p:txBody>
        </p:sp>
        <p:sp>
          <p:nvSpPr>
            <p:cNvPr id="22" name="Text Box 10"/>
            <p:cNvSpPr txBox="1">
              <a:spLocks noChangeArrowheads="1"/>
            </p:cNvSpPr>
            <p:nvPr/>
          </p:nvSpPr>
          <p:spPr bwMode="auto">
            <a:xfrm>
              <a:off x="2544763" y="2149145"/>
              <a:ext cx="3924300" cy="305340"/>
            </a:xfrm>
            <a:prstGeom prst="rect">
              <a:avLst/>
            </a:prstGeom>
            <a:noFill/>
            <a:ln w="12700" algn="ctr">
              <a:noFill/>
              <a:miter lim="800000"/>
              <a:headEnd/>
              <a:tailEnd/>
            </a:ln>
          </p:spPr>
          <p:txBody>
            <a:bodyPr>
              <a:spAutoFit/>
            </a:bodyPr>
            <a:lstStyle/>
            <a:p>
              <a:pPr fontAlgn="auto">
                <a:spcBef>
                  <a:spcPct val="50000"/>
                </a:spcBef>
                <a:spcAft>
                  <a:spcPts val="0"/>
                </a:spcAft>
                <a:defRPr/>
              </a:pPr>
              <a:r>
                <a:rPr lang="en-US" altLang="zh-CN" sz="1700" b="1" kern="0" dirty="0">
                  <a:solidFill>
                    <a:srgbClr val="FFFFFF"/>
                  </a:solidFill>
                  <a:ea typeface="华文细黑" pitchFamily="2" charset="-122"/>
                </a:rPr>
                <a:t>GAIN·</a:t>
              </a:r>
              <a:r>
                <a:rPr lang="zh-CN" altLang="en-US" sz="1700" b="1" kern="0" dirty="0">
                  <a:solidFill>
                    <a:srgbClr val="FFFFFF"/>
                  </a:solidFill>
                  <a:ea typeface="华文细黑" pitchFamily="2" charset="-122"/>
                </a:rPr>
                <a:t>月度终端优惠指数</a:t>
              </a:r>
              <a:r>
                <a:rPr lang="en-US" altLang="zh-CN" sz="1700" b="1" kern="0" dirty="0" smtClean="0">
                  <a:solidFill>
                    <a:srgbClr val="FFFFFF"/>
                  </a:solidFill>
                  <a:ea typeface="华文细黑" pitchFamily="2" charset="-122"/>
                </a:rPr>
                <a:t>-MPV</a:t>
              </a:r>
              <a:endParaRPr lang="zh-HK" altLang="en-US" sz="1700" b="1" kern="0" dirty="0">
                <a:solidFill>
                  <a:srgbClr val="FFFFFF"/>
                </a:solidFill>
                <a:ea typeface="华文细黑" pitchFamily="2" charset="-122"/>
              </a:endParaRPr>
            </a:p>
          </p:txBody>
        </p:sp>
      </p:grpSp>
      <p:sp>
        <p:nvSpPr>
          <p:cNvPr id="23" name="AutoShape 66"/>
          <p:cNvSpPr>
            <a:spLocks noChangeArrowheads="1"/>
          </p:cNvSpPr>
          <p:nvPr>
            <p:custDataLst>
              <p:tags r:id="rId8"/>
            </p:custDataLst>
          </p:nvPr>
        </p:nvSpPr>
        <p:spPr bwMode="auto">
          <a:xfrm>
            <a:off x="8490396" y="3877593"/>
            <a:ext cx="250825" cy="900112"/>
          </a:xfrm>
          <a:prstGeom prst="upArrow">
            <a:avLst>
              <a:gd name="adj1" fmla="val 50000"/>
              <a:gd name="adj2" fmla="val 89715"/>
            </a:avLst>
          </a:prstGeom>
          <a:solidFill>
            <a:srgbClr val="BFBFBF"/>
          </a:solidFill>
          <a:ln>
            <a:no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ea typeface="华文细黑" pitchFamily="2" charset="-122"/>
            </a:endParaRPr>
          </a:p>
        </p:txBody>
      </p:sp>
      <p:sp>
        <p:nvSpPr>
          <p:cNvPr id="24" name="AutoShape 67"/>
          <p:cNvSpPr>
            <a:spLocks noChangeArrowheads="1"/>
          </p:cNvSpPr>
          <p:nvPr>
            <p:custDataLst>
              <p:tags r:id="rId9"/>
            </p:custDataLst>
          </p:nvPr>
        </p:nvSpPr>
        <p:spPr bwMode="auto">
          <a:xfrm rot="10800000">
            <a:off x="8490396" y="4995193"/>
            <a:ext cx="250825" cy="900112"/>
          </a:xfrm>
          <a:prstGeom prst="upArrow">
            <a:avLst>
              <a:gd name="adj1" fmla="val 50000"/>
              <a:gd name="adj2" fmla="val 89715"/>
            </a:avLst>
          </a:prstGeom>
          <a:solidFill>
            <a:srgbClr val="275C9D"/>
          </a:solidFill>
          <a:ln>
            <a:no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ea typeface="华文细黑" pitchFamily="2" charset="-122"/>
            </a:endParaRPr>
          </a:p>
        </p:txBody>
      </p:sp>
      <p:sp>
        <p:nvSpPr>
          <p:cNvPr id="25" name="Text Box 68"/>
          <p:cNvSpPr txBox="1">
            <a:spLocks noChangeArrowheads="1"/>
          </p:cNvSpPr>
          <p:nvPr>
            <p:custDataLst>
              <p:tags r:id="rId10"/>
            </p:custDataLst>
          </p:nvPr>
        </p:nvSpPr>
        <p:spPr bwMode="auto">
          <a:xfrm>
            <a:off x="8701533" y="3834730"/>
            <a:ext cx="334963" cy="947738"/>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latin typeface="+mn-lt"/>
                <a:ea typeface="华文细黑" pitchFamily="2" charset="-122"/>
              </a:rPr>
              <a:t>优惠减少</a:t>
            </a:r>
          </a:p>
        </p:txBody>
      </p:sp>
      <p:sp>
        <p:nvSpPr>
          <p:cNvPr id="26" name="Text Box 69"/>
          <p:cNvSpPr txBox="1">
            <a:spLocks noChangeArrowheads="1"/>
          </p:cNvSpPr>
          <p:nvPr>
            <p:custDataLst>
              <p:tags r:id="rId11"/>
            </p:custDataLst>
          </p:nvPr>
        </p:nvSpPr>
        <p:spPr bwMode="auto">
          <a:xfrm>
            <a:off x="8698358" y="4839618"/>
            <a:ext cx="334963" cy="1109662"/>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latin typeface="+mn-lt"/>
                <a:ea typeface="华文细黑" pitchFamily="2" charset="-122"/>
              </a:rPr>
              <a:t>优惠增加</a:t>
            </a:r>
          </a:p>
        </p:txBody>
      </p:sp>
      <p:sp>
        <p:nvSpPr>
          <p:cNvPr id="27" name="Oval 178"/>
          <p:cNvSpPr>
            <a:spLocks noChangeArrowheads="1"/>
          </p:cNvSpPr>
          <p:nvPr/>
        </p:nvSpPr>
        <p:spPr bwMode="auto">
          <a:xfrm rot="10800000" flipV="1">
            <a:off x="2390162" y="4660925"/>
            <a:ext cx="665827" cy="285769"/>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en-US" altLang="en-US" sz="900" kern="0" dirty="0" smtClean="0">
                <a:solidFill>
                  <a:srgbClr val="FF9933"/>
                </a:solidFill>
              </a:rPr>
              <a:t>￥</a:t>
            </a:r>
            <a:r>
              <a:rPr lang="en-US" altLang="en-US" sz="900" dirty="0" smtClean="0">
                <a:solidFill>
                  <a:srgbClr val="FF9933"/>
                </a:solidFill>
              </a:rPr>
              <a:t>4381</a:t>
            </a:r>
          </a:p>
        </p:txBody>
      </p:sp>
    </p:spTree>
    <p:extLst>
      <p:ext uri="{BB962C8B-B14F-4D97-AF65-F5344CB8AC3E}">
        <p14:creationId xmlns:p14="http://schemas.microsoft.com/office/powerpoint/2010/main" val="2079904977"/>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对象 5" hidden="1"/>
          <p:cNvGraphicFramePr>
            <a:graphicFrameLocks noChangeAspect="1"/>
          </p:cNvGraphicFramePr>
          <p:nvPr>
            <p:custDataLst>
              <p:tags r:id="rId2"/>
            </p:custDataLst>
            <p:extLst>
              <p:ext uri="{D42A27DB-BD31-4B8C-83A1-F6EECF244321}">
                <p14:modId xmlns:p14="http://schemas.microsoft.com/office/powerpoint/2010/main" val="2371222667"/>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43958" name="think-cell Slide" r:id="rId13" imgW="360" imgH="360" progId="">
                  <p:embed/>
                </p:oleObj>
              </mc:Choice>
              <mc:Fallback>
                <p:oleObj name="think-cell Slide" r:id="rId13" imgW="360" imgH="360" progId="">
                  <p:embed/>
                  <p:pic>
                    <p:nvPicPr>
                      <p:cNvPr id="0" name="Picture 2883"/>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0" y="0"/>
                        <a:ext cx="158750"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0" name="Object 4"/>
          <p:cNvGraphicFramePr>
            <a:graphicFrameLocks noChangeAspect="1"/>
          </p:cNvGraphicFramePr>
          <p:nvPr>
            <p:custDataLst>
              <p:tags r:id="rId3"/>
            </p:custDataLst>
            <p:extLst>
              <p:ext uri="{D42A27DB-BD31-4B8C-83A1-F6EECF244321}">
                <p14:modId xmlns:p14="http://schemas.microsoft.com/office/powerpoint/2010/main" val="3042901825"/>
              </p:ext>
            </p:extLst>
          </p:nvPr>
        </p:nvGraphicFramePr>
        <p:xfrm>
          <a:off x="395286" y="3513261"/>
          <a:ext cx="8001171" cy="2881313"/>
        </p:xfrm>
        <a:graphic>
          <a:graphicData uri="http://schemas.openxmlformats.org/drawingml/2006/chart">
            <c:chart xmlns:c="http://schemas.openxmlformats.org/drawingml/2006/chart" xmlns:r="http://schemas.openxmlformats.org/officeDocument/2006/relationships" r:id="rId15"/>
          </a:graphicData>
        </a:graphic>
      </p:graphicFrame>
      <p:sp>
        <p:nvSpPr>
          <p:cNvPr id="39947" name="灯片编号占位符 21"/>
          <p:cNvSpPr>
            <a:spLocks noGrp="1"/>
          </p:cNvSpPr>
          <p:nvPr>
            <p:ph type="sldNum" sz="quarter" idx="12"/>
            <p:custDataLst>
              <p:tags r:id="rId4"/>
            </p:custDataLst>
          </p:nvPr>
        </p:nvSpPr>
        <p:spPr bwMode="auto">
          <a:noFill/>
          <a:ln>
            <a:miter lim="800000"/>
            <a:headEnd/>
            <a:tailEnd/>
          </a:ln>
        </p:spPr>
        <p:txBody>
          <a:bodyPr vert="horz" wrap="square" lIns="91440" tIns="45720" rIns="91440" bIns="45720" numCol="1" anchorCtr="0" compatLnSpc="1">
            <a:prstTxWarp prst="textNoShape">
              <a:avLst/>
            </a:prstTxWarp>
          </a:bodyPr>
          <a:lstStyle/>
          <a:p>
            <a:fld id="{D4919393-5694-47C7-B267-9F65E3DF5B4A}" type="slidenum">
              <a:rPr lang="zh-CN" altLang="en-US" smtClean="0"/>
              <a:pPr/>
              <a:t>34</a:t>
            </a:fld>
            <a:endParaRPr lang="zh-CN" altLang="en-US" smtClean="0"/>
          </a:p>
        </p:txBody>
      </p:sp>
      <p:sp>
        <p:nvSpPr>
          <p:cNvPr id="26" name="TextBox 25"/>
          <p:cNvSpPr txBox="1"/>
          <p:nvPr>
            <p:custDataLst>
              <p:tags r:id="rId5"/>
            </p:custDataLst>
          </p:nvPr>
        </p:nvSpPr>
        <p:spPr>
          <a:xfrm>
            <a:off x="395536" y="6322144"/>
            <a:ext cx="1319212" cy="203200"/>
          </a:xfrm>
          <a:prstGeom prst="rect">
            <a:avLst/>
          </a:prstGeom>
          <a:noFill/>
        </p:spPr>
        <p:txBody>
          <a:bodyPr>
            <a:spAutoFit/>
          </a:bodyPr>
          <a:lstStyle/>
          <a:p>
            <a:pPr eaLnBrk="0" hangingPunct="0">
              <a:lnSpc>
                <a:spcPct val="80000"/>
              </a:lnSpc>
              <a:spcBef>
                <a:spcPct val="20000"/>
              </a:spcBef>
              <a:buFont typeface="Arial" charset="0"/>
              <a:buNone/>
              <a:defRPr/>
            </a:pPr>
            <a:r>
              <a:rPr lang="zh-CN" altLang="en-US" sz="900" dirty="0">
                <a:latin typeface="+mn-lt"/>
                <a:ea typeface="华文细黑" pitchFamily="2" charset="-122"/>
              </a:rPr>
              <a:t>注</a:t>
            </a:r>
            <a:r>
              <a:rPr lang="zh-CN" altLang="en-US" sz="900" dirty="0" smtClean="0">
                <a:latin typeface="+mn-lt"/>
                <a:ea typeface="华文细黑" pitchFamily="2" charset="-122"/>
              </a:rPr>
              <a:t>：基期为上年</a:t>
            </a:r>
            <a:r>
              <a:rPr lang="en-US" altLang="zh-CN" sz="900" dirty="0" smtClean="0">
                <a:latin typeface="+mn-lt"/>
                <a:ea typeface="华文细黑" pitchFamily="2" charset="-122"/>
              </a:rPr>
              <a:t>12</a:t>
            </a:r>
            <a:r>
              <a:rPr lang="zh-CN" altLang="en-US" sz="900" dirty="0" smtClean="0">
                <a:latin typeface="+mn-lt"/>
                <a:ea typeface="华文细黑" pitchFamily="2" charset="-122"/>
              </a:rPr>
              <a:t>月</a:t>
            </a:r>
            <a:endParaRPr lang="zh-CN" altLang="en-US" sz="900" dirty="0">
              <a:latin typeface="+mn-lt"/>
              <a:ea typeface="华文细黑" pitchFamily="2" charset="-122"/>
            </a:endParaRPr>
          </a:p>
        </p:txBody>
      </p:sp>
      <p:sp>
        <p:nvSpPr>
          <p:cNvPr id="14" name="内容占位符 2"/>
          <p:cNvSpPr txBox="1">
            <a:spLocks/>
          </p:cNvSpPr>
          <p:nvPr>
            <p:custDataLst>
              <p:tags r:id="rId6"/>
            </p:custDataLst>
          </p:nvPr>
        </p:nvSpPr>
        <p:spPr bwMode="auto">
          <a:xfrm>
            <a:off x="395288" y="836613"/>
            <a:ext cx="8353425" cy="2066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1313" indent="-341313" eaLnBrk="0" hangingPunct="0">
              <a:defRPr>
                <a:solidFill>
                  <a:schemeClr val="tx1"/>
                </a:solidFill>
                <a:latin typeface="Calibri" pitchFamily="34" charset="0"/>
                <a:ea typeface="宋体" pitchFamily="2" charset="-122"/>
              </a:defRPr>
            </a:lvl1pPr>
            <a:lvl2pPr marL="341313" indent="-341313"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l" eaLnBrk="1" hangingPunct="1">
              <a:lnSpc>
                <a:spcPts val="1800"/>
              </a:lnSpc>
              <a:spcAft>
                <a:spcPts val="600"/>
              </a:spcAft>
              <a:buClr>
                <a:srgbClr val="275C9D"/>
              </a:buClr>
              <a:buFont typeface="Wingdings" pitchFamily="2" charset="2"/>
              <a:buChar char="n"/>
            </a:pPr>
            <a:r>
              <a:rPr lang="en-US" altLang="zh-CN" sz="1600" b="1" dirty="0" smtClean="0">
                <a:solidFill>
                  <a:srgbClr val="5F5F5F"/>
                </a:solidFill>
                <a:latin typeface="+mn-ea"/>
                <a:ea typeface="+mn-ea"/>
              </a:rPr>
              <a:t>2017 GAIN·3</a:t>
            </a:r>
            <a:r>
              <a:rPr lang="zh-CN" altLang="en-US" sz="1600" b="1" dirty="0" smtClean="0">
                <a:solidFill>
                  <a:srgbClr val="5F5F5F"/>
                </a:solidFill>
                <a:latin typeface="+mn-ea"/>
                <a:ea typeface="+mn-ea"/>
              </a:rPr>
              <a:t>月</a:t>
            </a:r>
            <a:r>
              <a:rPr lang="en-US" altLang="zh-CN" sz="1600" b="1" dirty="0">
                <a:solidFill>
                  <a:srgbClr val="5F5F5F"/>
                </a:solidFill>
                <a:latin typeface="+mn-ea"/>
                <a:ea typeface="+mn-ea"/>
              </a:rPr>
              <a:t>SUV</a:t>
            </a:r>
            <a:r>
              <a:rPr lang="zh-CN" altLang="en-US" sz="1600" b="1" dirty="0">
                <a:solidFill>
                  <a:srgbClr val="5F5F5F"/>
                </a:solidFill>
                <a:latin typeface="+mn-ea"/>
                <a:ea typeface="+mn-ea"/>
              </a:rPr>
              <a:t>级价格变化指数为</a:t>
            </a:r>
            <a:r>
              <a:rPr lang="en-US" altLang="zh-CN" sz="1600" b="1" dirty="0" smtClean="0">
                <a:solidFill>
                  <a:srgbClr val="5F5F5F"/>
                </a:solidFill>
                <a:latin typeface="+mn-ea"/>
                <a:ea typeface="+mn-ea"/>
              </a:rPr>
              <a:t>-2.73</a:t>
            </a:r>
            <a:r>
              <a:rPr lang="zh-CN" altLang="en-US" sz="1600" b="1" dirty="0" smtClean="0">
                <a:solidFill>
                  <a:srgbClr val="5F5F5F"/>
                </a:solidFill>
                <a:latin typeface="+mn-ea"/>
                <a:ea typeface="+mn-ea"/>
              </a:rPr>
              <a:t>，环比下降</a:t>
            </a:r>
            <a:r>
              <a:rPr lang="en-US" altLang="zh-CN" sz="1600" b="1" dirty="0" smtClean="0">
                <a:solidFill>
                  <a:srgbClr val="5F5F5F"/>
                </a:solidFill>
                <a:latin typeface="+mn-ea"/>
                <a:ea typeface="+mn-ea"/>
              </a:rPr>
              <a:t>2%</a:t>
            </a:r>
            <a:r>
              <a:rPr lang="zh-CN" altLang="en-US" sz="1600" b="1" dirty="0" smtClean="0">
                <a:solidFill>
                  <a:srgbClr val="5F5F5F"/>
                </a:solidFill>
                <a:latin typeface="+mn-ea"/>
                <a:ea typeface="+mn-ea"/>
              </a:rPr>
              <a:t>，</a:t>
            </a:r>
            <a:r>
              <a:rPr lang="zh-CN" altLang="en-US" sz="1600" b="1" dirty="0">
                <a:solidFill>
                  <a:srgbClr val="5F5F5F"/>
                </a:solidFill>
                <a:latin typeface="+mn-ea"/>
                <a:ea typeface="+mn-ea"/>
              </a:rPr>
              <a:t>市场均价</a:t>
            </a:r>
            <a:r>
              <a:rPr lang="zh-CN" altLang="en-US" sz="1600" b="1" dirty="0" smtClean="0">
                <a:solidFill>
                  <a:srgbClr val="5F5F5F"/>
                </a:solidFill>
                <a:latin typeface="+mn-ea"/>
                <a:ea typeface="+mn-ea"/>
              </a:rPr>
              <a:t>从</a:t>
            </a:r>
            <a:r>
              <a:rPr lang="en-US" altLang="zh-CN" sz="1600" b="1" dirty="0" smtClean="0">
                <a:solidFill>
                  <a:srgbClr val="5F5F5F"/>
                </a:solidFill>
                <a:latin typeface="+mn-ea"/>
              </a:rPr>
              <a:t>14.60</a:t>
            </a:r>
            <a:r>
              <a:rPr lang="zh-CN" altLang="en-US" sz="1600" b="1" dirty="0" smtClean="0">
                <a:solidFill>
                  <a:srgbClr val="5F5F5F"/>
                </a:solidFill>
                <a:latin typeface="+mn-ea"/>
                <a:ea typeface="+mn-ea"/>
              </a:rPr>
              <a:t>万下降至</a:t>
            </a:r>
            <a:r>
              <a:rPr lang="en-US" altLang="zh-CN" sz="1600" b="1" dirty="0" smtClean="0">
                <a:solidFill>
                  <a:srgbClr val="5F5F5F"/>
                </a:solidFill>
                <a:latin typeface="+mn-ea"/>
                <a:ea typeface="+mn-ea"/>
              </a:rPr>
              <a:t>14.30</a:t>
            </a:r>
            <a:r>
              <a:rPr lang="zh-CN" altLang="en-US" sz="1600" b="1" dirty="0" smtClean="0">
                <a:solidFill>
                  <a:srgbClr val="5F5F5F"/>
                </a:solidFill>
                <a:latin typeface="+mn-ea"/>
                <a:ea typeface="+mn-ea"/>
              </a:rPr>
              <a:t>万</a:t>
            </a:r>
            <a:endParaRPr lang="zh-CN" altLang="en-US" sz="1600" b="1" dirty="0">
              <a:ea typeface="微软雅黑" pitchFamily="34" charset="-122"/>
            </a:endParaRPr>
          </a:p>
          <a:p>
            <a:pPr lvl="1" algn="l" eaLnBrk="1" hangingPunct="1">
              <a:lnSpc>
                <a:spcPts val="2000"/>
              </a:lnSpc>
              <a:spcAft>
                <a:spcPts val="600"/>
              </a:spcAft>
              <a:buFont typeface="Wingdings" pitchFamily="2" charset="2"/>
              <a:buChar char="Ø"/>
            </a:pPr>
            <a:r>
              <a:rPr lang="zh-CN" altLang="en-US" sz="1400" dirty="0" smtClean="0">
                <a:latin typeface="+mn-ea"/>
                <a:ea typeface="+mn-ea"/>
              </a:rPr>
              <a:t>本月</a:t>
            </a:r>
            <a:r>
              <a:rPr lang="en-US" altLang="zh-CN" sz="1400" dirty="0" smtClean="0">
                <a:latin typeface="+mn-ea"/>
                <a:ea typeface="+mn-ea"/>
              </a:rPr>
              <a:t>SUV</a:t>
            </a:r>
            <a:r>
              <a:rPr lang="zh-CN" altLang="en-US" sz="1400" dirty="0">
                <a:latin typeface="+mn-ea"/>
                <a:ea typeface="+mn-ea"/>
              </a:rPr>
              <a:t>市场</a:t>
            </a:r>
            <a:r>
              <a:rPr lang="zh-CN" altLang="en-US" sz="1400" dirty="0" smtClean="0">
                <a:latin typeface="+mn-ea"/>
                <a:ea typeface="+mn-ea"/>
              </a:rPr>
              <a:t>成交价受到权重车型哈弗</a:t>
            </a:r>
            <a:r>
              <a:rPr lang="en-US" altLang="zh-CN" sz="1400" dirty="0" smtClean="0">
                <a:latin typeface="+mn-ea"/>
                <a:ea typeface="+mn-ea"/>
              </a:rPr>
              <a:t>H6</a:t>
            </a:r>
            <a:r>
              <a:rPr lang="zh-CN" altLang="en-US" sz="1400" dirty="0" smtClean="0">
                <a:latin typeface="+mn-ea"/>
                <a:ea typeface="+mn-ea"/>
              </a:rPr>
              <a:t>及</a:t>
            </a:r>
            <a:r>
              <a:rPr lang="en-US" altLang="zh-CN" sz="1400" dirty="0" smtClean="0">
                <a:latin typeface="+mn-ea"/>
                <a:ea typeface="+mn-ea"/>
              </a:rPr>
              <a:t>H2</a:t>
            </a:r>
            <a:r>
              <a:rPr lang="zh-CN" altLang="en-US" sz="1400" dirty="0" smtClean="0">
                <a:latin typeface="+mn-ea"/>
                <a:ea typeface="+mn-ea"/>
              </a:rPr>
              <a:t>的影响，呈现下降趋势</a:t>
            </a:r>
            <a:endParaRPr lang="en-US" altLang="zh-CN" sz="1400" dirty="0" smtClean="0">
              <a:latin typeface="+mn-ea"/>
              <a:ea typeface="+mn-ea"/>
            </a:endParaRPr>
          </a:p>
          <a:p>
            <a:pPr lvl="1" algn="l" eaLnBrk="1" hangingPunct="1">
              <a:lnSpc>
                <a:spcPts val="2000"/>
              </a:lnSpc>
              <a:spcAft>
                <a:spcPts val="600"/>
              </a:spcAft>
              <a:buFont typeface="Wingdings" pitchFamily="2" charset="2"/>
              <a:buChar char="Ø"/>
            </a:pPr>
            <a:r>
              <a:rPr lang="zh-CN" altLang="en-US" sz="1400" dirty="0" smtClean="0">
                <a:latin typeface="+mn-ea"/>
                <a:ea typeface="+mn-ea"/>
              </a:rPr>
              <a:t>哈弗</a:t>
            </a:r>
            <a:r>
              <a:rPr lang="en-US" altLang="zh-CN" sz="1400" dirty="0" smtClean="0">
                <a:latin typeface="+mn-ea"/>
                <a:ea typeface="+mn-ea"/>
              </a:rPr>
              <a:t>H6</a:t>
            </a:r>
            <a:r>
              <a:rPr lang="zh-CN" altLang="en-US" sz="1400" dirty="0" smtClean="0">
                <a:latin typeface="+mn-ea"/>
                <a:ea typeface="+mn-ea"/>
              </a:rPr>
              <a:t>和</a:t>
            </a:r>
            <a:r>
              <a:rPr lang="en-US" altLang="zh-CN" sz="1400" dirty="0" smtClean="0">
                <a:latin typeface="+mn-ea"/>
                <a:ea typeface="+mn-ea"/>
              </a:rPr>
              <a:t>H2</a:t>
            </a:r>
            <a:r>
              <a:rPr lang="zh-CN" altLang="en-US" sz="1400" dirty="0" smtClean="0">
                <a:latin typeface="+mn-ea"/>
                <a:ea typeface="+mn-ea"/>
              </a:rPr>
              <a:t>两款权重车型的成交价本月出现了较大幅度的下跌，此外另外一款权重车型传祺</a:t>
            </a:r>
            <a:r>
              <a:rPr lang="en-US" altLang="zh-CN" sz="1400" dirty="0" smtClean="0">
                <a:latin typeface="+mn-ea"/>
                <a:ea typeface="+mn-ea"/>
              </a:rPr>
              <a:t>GS4</a:t>
            </a:r>
            <a:r>
              <a:rPr lang="zh-CN" altLang="en-US" sz="1400" dirty="0" smtClean="0">
                <a:latin typeface="+mn-ea"/>
                <a:ea typeface="+mn-ea"/>
              </a:rPr>
              <a:t>的终端成交价格也出现小幅下降，因此本月</a:t>
            </a:r>
            <a:r>
              <a:rPr lang="en-US" altLang="zh-CN" sz="1400" dirty="0" smtClean="0">
                <a:latin typeface="+mn-ea"/>
                <a:ea typeface="+mn-ea"/>
              </a:rPr>
              <a:t>SUV</a:t>
            </a:r>
            <a:r>
              <a:rPr lang="zh-CN" altLang="en-US" sz="1400" dirty="0" smtClean="0">
                <a:latin typeface="+mn-ea"/>
                <a:ea typeface="+mn-ea"/>
              </a:rPr>
              <a:t>市场整体成交价格出现下降</a:t>
            </a:r>
            <a:endParaRPr lang="en-US" altLang="zh-CN" sz="1400" dirty="0" smtClean="0">
              <a:latin typeface="+mn-ea"/>
              <a:ea typeface="+mn-ea"/>
            </a:endParaRPr>
          </a:p>
        </p:txBody>
      </p:sp>
      <p:sp>
        <p:nvSpPr>
          <p:cNvPr id="15" name="Oval 178"/>
          <p:cNvSpPr>
            <a:spLocks noChangeArrowheads="1"/>
          </p:cNvSpPr>
          <p:nvPr/>
        </p:nvSpPr>
        <p:spPr bwMode="auto">
          <a:xfrm>
            <a:off x="1166936" y="5367713"/>
            <a:ext cx="622171" cy="315706"/>
          </a:xfrm>
          <a:prstGeom prst="ellipse">
            <a:avLst/>
          </a:prstGeom>
          <a:noFill/>
          <a:ln w="12700"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900" i="0" u="none" strike="noStrike" kern="0" cap="none" spc="0" normalizeH="0" baseline="0" noProof="0" dirty="0" smtClean="0">
                <a:ln>
                  <a:noFill/>
                </a:ln>
                <a:solidFill>
                  <a:srgbClr val="FF9933"/>
                </a:solidFill>
                <a:effectLst/>
                <a:uLnTx/>
                <a:uFillTx/>
              </a:rPr>
              <a:t>14</a:t>
            </a:r>
            <a:r>
              <a:rPr lang="en-US" altLang="zh-CN" sz="900" dirty="0" smtClean="0">
                <a:solidFill>
                  <a:srgbClr val="FF9933"/>
                </a:solidFill>
              </a:rPr>
              <a:t>.03</a:t>
            </a:r>
            <a:r>
              <a:rPr kumimoji="0" lang="zh-CN" altLang="en-US" sz="900" i="0" u="none" strike="noStrike" kern="0" cap="none" spc="0" normalizeH="0" baseline="0" noProof="0" dirty="0" smtClean="0">
                <a:ln>
                  <a:noFill/>
                </a:ln>
                <a:solidFill>
                  <a:srgbClr val="FF9933"/>
                </a:solidFill>
                <a:effectLst/>
                <a:uLnTx/>
                <a:uFillTx/>
              </a:rPr>
              <a:t>万</a:t>
            </a:r>
            <a:endParaRPr kumimoji="0" lang="zh-HK" altLang="en-US" sz="900" i="0" u="none" strike="noStrike" kern="0" cap="none" spc="0" normalizeH="0" baseline="0" noProof="0" dirty="0">
              <a:ln>
                <a:noFill/>
              </a:ln>
              <a:solidFill>
                <a:srgbClr val="FF9933"/>
              </a:solidFill>
              <a:effectLst/>
              <a:uLnTx/>
              <a:uFillTx/>
            </a:endParaRPr>
          </a:p>
        </p:txBody>
      </p:sp>
      <p:sp>
        <p:nvSpPr>
          <p:cNvPr id="16" name="Oval 178"/>
          <p:cNvSpPr>
            <a:spLocks noChangeArrowheads="1"/>
          </p:cNvSpPr>
          <p:nvPr/>
        </p:nvSpPr>
        <p:spPr bwMode="auto">
          <a:xfrm>
            <a:off x="1788894" y="5111275"/>
            <a:ext cx="622171" cy="315706"/>
          </a:xfrm>
          <a:prstGeom prst="ellipse">
            <a:avLst/>
          </a:prstGeom>
          <a:noFill/>
          <a:ln w="12700"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900" i="0" u="none" strike="noStrike" kern="0" cap="none" spc="0" normalizeH="0" baseline="0" noProof="0" dirty="0" smtClean="0">
                <a:ln>
                  <a:noFill/>
                </a:ln>
                <a:solidFill>
                  <a:srgbClr val="FF9933"/>
                </a:solidFill>
                <a:effectLst/>
                <a:uLnTx/>
                <a:uFillTx/>
              </a:rPr>
              <a:t>14.60</a:t>
            </a:r>
            <a:r>
              <a:rPr kumimoji="0" lang="zh-CN" altLang="en-US" sz="900" i="0" u="none" strike="noStrike" kern="0" cap="none" spc="0" normalizeH="0" baseline="0" noProof="0" dirty="0" smtClean="0">
                <a:ln>
                  <a:noFill/>
                </a:ln>
                <a:solidFill>
                  <a:srgbClr val="FF9933"/>
                </a:solidFill>
                <a:effectLst/>
                <a:uLnTx/>
                <a:uFillTx/>
              </a:rPr>
              <a:t>万</a:t>
            </a:r>
            <a:endParaRPr kumimoji="0" lang="zh-HK" altLang="en-US" sz="900" i="0" u="none" strike="noStrike" kern="0" cap="none" spc="0" normalizeH="0" baseline="0" noProof="0" dirty="0">
              <a:ln>
                <a:noFill/>
              </a:ln>
              <a:solidFill>
                <a:srgbClr val="FF9933"/>
              </a:solidFill>
              <a:effectLst/>
              <a:uLnTx/>
              <a:uFillTx/>
            </a:endParaRPr>
          </a:p>
        </p:txBody>
      </p:sp>
      <p:sp>
        <p:nvSpPr>
          <p:cNvPr id="17" name="内容占位符 3"/>
          <p:cNvSpPr>
            <a:spLocks noGrp="1"/>
          </p:cNvSpPr>
          <p:nvPr>
            <p:ph sz="quarter" idx="13"/>
          </p:nvPr>
        </p:nvSpPr>
        <p:spPr>
          <a:xfrm>
            <a:off x="1187624" y="260648"/>
            <a:ext cx="7561584" cy="454567"/>
          </a:xfrm>
        </p:spPr>
        <p:txBody>
          <a:bodyPr/>
          <a:lstStyle/>
          <a:p>
            <a:r>
              <a:rPr lang="en-US" altLang="en-US" dirty="0" smtClean="0"/>
              <a:t>2017</a:t>
            </a:r>
            <a:r>
              <a:rPr lang="en-US" altLang="zh-CN" dirty="0" smtClean="0"/>
              <a:t> </a:t>
            </a:r>
            <a:r>
              <a:rPr lang="en-US" altLang="en-US" dirty="0" smtClean="0"/>
              <a:t>GAIN</a:t>
            </a:r>
            <a:r>
              <a:rPr lang="en-US" altLang="zh-CN" dirty="0" smtClean="0"/>
              <a:t>·SUV</a:t>
            </a:r>
            <a:r>
              <a:rPr lang="zh-CN" altLang="en-US" dirty="0" smtClean="0"/>
              <a:t>价格</a:t>
            </a:r>
            <a:r>
              <a:rPr lang="zh-CN" altLang="en-US" dirty="0"/>
              <a:t>变化</a:t>
            </a:r>
            <a:r>
              <a:rPr lang="en-US" altLang="en-US" dirty="0" err="1"/>
              <a:t>指数</a:t>
            </a:r>
            <a:r>
              <a:rPr lang="en-US" altLang="en-US" dirty="0" smtClean="0"/>
              <a:t>—3</a:t>
            </a:r>
            <a:r>
              <a:rPr lang="zh-CN" altLang="en-US" dirty="0" smtClean="0"/>
              <a:t>月</a:t>
            </a:r>
            <a:endParaRPr lang="zh-CN" altLang="en-US" dirty="0"/>
          </a:p>
        </p:txBody>
      </p:sp>
      <p:grpSp>
        <p:nvGrpSpPr>
          <p:cNvPr id="18" name="组合 17"/>
          <p:cNvGrpSpPr>
            <a:grpSpLocks/>
          </p:cNvGrpSpPr>
          <p:nvPr>
            <p:custDataLst>
              <p:tags r:id="rId7"/>
            </p:custDataLst>
          </p:nvPr>
        </p:nvGrpSpPr>
        <p:grpSpPr bwMode="auto">
          <a:xfrm>
            <a:off x="2409704" y="3081851"/>
            <a:ext cx="4308475" cy="352425"/>
            <a:chOff x="2330450" y="2103438"/>
            <a:chExt cx="4308475" cy="352425"/>
          </a:xfrm>
          <a:solidFill>
            <a:srgbClr val="275C9D"/>
          </a:solidFill>
        </p:grpSpPr>
        <p:sp>
          <p:nvSpPr>
            <p:cNvPr id="19" name="AutoShape 12"/>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fontAlgn="auto">
                <a:spcBef>
                  <a:spcPts val="0"/>
                </a:spcBef>
                <a:spcAft>
                  <a:spcPts val="0"/>
                </a:spcAft>
                <a:defRPr/>
              </a:pPr>
              <a:endParaRPr lang="zh-CN" altLang="en-US" kern="0">
                <a:solidFill>
                  <a:srgbClr val="FFFFFF"/>
                </a:solidFill>
              </a:endParaRPr>
            </a:p>
          </p:txBody>
        </p:sp>
        <p:sp>
          <p:nvSpPr>
            <p:cNvPr id="21" name="Text Box 10"/>
            <p:cNvSpPr txBox="1">
              <a:spLocks noChangeArrowheads="1"/>
            </p:cNvSpPr>
            <p:nvPr/>
          </p:nvSpPr>
          <p:spPr bwMode="auto">
            <a:xfrm>
              <a:off x="2544763" y="2149145"/>
              <a:ext cx="3924300" cy="305340"/>
            </a:xfrm>
            <a:prstGeom prst="rect">
              <a:avLst/>
            </a:prstGeom>
            <a:noFill/>
            <a:ln w="12700" algn="ctr">
              <a:noFill/>
              <a:miter lim="800000"/>
              <a:headEnd/>
              <a:tailEnd/>
            </a:ln>
          </p:spPr>
          <p:txBody>
            <a:bodyPr>
              <a:spAutoFit/>
            </a:bodyPr>
            <a:lstStyle/>
            <a:p>
              <a:pPr fontAlgn="auto">
                <a:spcBef>
                  <a:spcPct val="50000"/>
                </a:spcBef>
                <a:spcAft>
                  <a:spcPts val="0"/>
                </a:spcAft>
                <a:defRPr/>
              </a:pPr>
              <a:r>
                <a:rPr lang="en-US" altLang="zh-CN" sz="1700" b="1" kern="0" dirty="0">
                  <a:solidFill>
                    <a:srgbClr val="FFFFFF"/>
                  </a:solidFill>
                  <a:ea typeface="华文细黑" pitchFamily="2" charset="-122"/>
                </a:rPr>
                <a:t>GAIN·</a:t>
              </a:r>
              <a:r>
                <a:rPr lang="zh-CN" altLang="en-US" sz="1700" b="1" kern="0" dirty="0" smtClean="0">
                  <a:solidFill>
                    <a:srgbClr val="FFFFFF"/>
                  </a:solidFill>
                  <a:ea typeface="华文细黑" pitchFamily="2" charset="-122"/>
                </a:rPr>
                <a:t>月度价格变化指数</a:t>
              </a:r>
              <a:r>
                <a:rPr lang="en-US" altLang="zh-CN" sz="1700" b="1" kern="0" dirty="0" smtClean="0">
                  <a:solidFill>
                    <a:srgbClr val="FFFFFF"/>
                  </a:solidFill>
                  <a:ea typeface="华文细黑" pitchFamily="2" charset="-122"/>
                </a:rPr>
                <a:t>-SUV</a:t>
              </a:r>
              <a:endParaRPr lang="zh-HK" altLang="en-US" sz="1700" b="1" kern="0" dirty="0">
                <a:solidFill>
                  <a:srgbClr val="FFFFFF"/>
                </a:solidFill>
                <a:ea typeface="华文细黑" pitchFamily="2" charset="-122"/>
              </a:endParaRPr>
            </a:p>
          </p:txBody>
        </p:sp>
      </p:grpSp>
      <p:sp>
        <p:nvSpPr>
          <p:cNvPr id="22" name="AutoShape 66"/>
          <p:cNvSpPr>
            <a:spLocks noChangeArrowheads="1"/>
          </p:cNvSpPr>
          <p:nvPr>
            <p:custDataLst>
              <p:tags r:id="rId8"/>
            </p:custDataLst>
          </p:nvPr>
        </p:nvSpPr>
        <p:spPr bwMode="auto">
          <a:xfrm>
            <a:off x="8497639" y="3903911"/>
            <a:ext cx="250825" cy="900112"/>
          </a:xfrm>
          <a:prstGeom prst="upArrow">
            <a:avLst>
              <a:gd name="adj1" fmla="val 50000"/>
              <a:gd name="adj2" fmla="val 89715"/>
            </a:avLst>
          </a:prstGeom>
          <a:solidFill>
            <a:srgbClr val="275C9D"/>
          </a:solidFill>
          <a:ln>
            <a:no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solidFill>
                <a:prstClr val="black"/>
              </a:solidFill>
              <a:ea typeface="华文细黑" pitchFamily="2" charset="-122"/>
            </a:endParaRPr>
          </a:p>
        </p:txBody>
      </p:sp>
      <p:sp>
        <p:nvSpPr>
          <p:cNvPr id="23" name="AutoShape 67"/>
          <p:cNvSpPr>
            <a:spLocks noChangeArrowheads="1"/>
          </p:cNvSpPr>
          <p:nvPr>
            <p:custDataLst>
              <p:tags r:id="rId9"/>
            </p:custDataLst>
          </p:nvPr>
        </p:nvSpPr>
        <p:spPr bwMode="auto">
          <a:xfrm rot="10800000">
            <a:off x="8497639" y="5021511"/>
            <a:ext cx="250825" cy="900112"/>
          </a:xfrm>
          <a:prstGeom prst="upArrow">
            <a:avLst>
              <a:gd name="adj1" fmla="val 50000"/>
              <a:gd name="adj2" fmla="val 89715"/>
            </a:avLst>
          </a:prstGeom>
          <a:solidFill>
            <a:srgbClr val="BFBFBF"/>
          </a:solidFill>
          <a:ln>
            <a:solidFill>
              <a:srgbClr val="BFBFBF"/>
            </a:solid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solidFill>
                <a:prstClr val="black"/>
              </a:solidFill>
              <a:ea typeface="华文细黑" pitchFamily="2" charset="-122"/>
            </a:endParaRPr>
          </a:p>
        </p:txBody>
      </p:sp>
      <p:sp>
        <p:nvSpPr>
          <p:cNvPr id="24" name="Text Box 68"/>
          <p:cNvSpPr txBox="1">
            <a:spLocks noChangeArrowheads="1"/>
          </p:cNvSpPr>
          <p:nvPr>
            <p:custDataLst>
              <p:tags r:id="rId10"/>
            </p:custDataLst>
          </p:nvPr>
        </p:nvSpPr>
        <p:spPr bwMode="auto">
          <a:xfrm>
            <a:off x="8701533" y="3861048"/>
            <a:ext cx="334963" cy="947738"/>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solidFill>
                  <a:prstClr val="black"/>
                </a:solidFill>
                <a:latin typeface="Calibri"/>
                <a:ea typeface="华文细黑" pitchFamily="2" charset="-122"/>
              </a:rPr>
              <a:t>均价上升</a:t>
            </a:r>
          </a:p>
        </p:txBody>
      </p:sp>
      <p:sp>
        <p:nvSpPr>
          <p:cNvPr id="25" name="Text Box 69"/>
          <p:cNvSpPr txBox="1">
            <a:spLocks noChangeArrowheads="1"/>
          </p:cNvSpPr>
          <p:nvPr>
            <p:custDataLst>
              <p:tags r:id="rId11"/>
            </p:custDataLst>
          </p:nvPr>
        </p:nvSpPr>
        <p:spPr bwMode="auto">
          <a:xfrm>
            <a:off x="8701533" y="4865936"/>
            <a:ext cx="334963" cy="1109662"/>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solidFill>
                  <a:prstClr val="black"/>
                </a:solidFill>
                <a:latin typeface="Calibri"/>
                <a:ea typeface="华文细黑" pitchFamily="2" charset="-122"/>
              </a:rPr>
              <a:t>均价下降</a:t>
            </a:r>
          </a:p>
        </p:txBody>
      </p:sp>
      <p:sp>
        <p:nvSpPr>
          <p:cNvPr id="27" name="Oval 178"/>
          <p:cNvSpPr>
            <a:spLocks noChangeArrowheads="1"/>
          </p:cNvSpPr>
          <p:nvPr/>
        </p:nvSpPr>
        <p:spPr bwMode="auto">
          <a:xfrm>
            <a:off x="2409704" y="5201382"/>
            <a:ext cx="622171" cy="315706"/>
          </a:xfrm>
          <a:prstGeom prst="ellipse">
            <a:avLst/>
          </a:prstGeom>
          <a:noFill/>
          <a:ln w="12700"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900" i="0" u="none" strike="noStrike" kern="0" cap="none" spc="0" normalizeH="0" baseline="0" noProof="0" dirty="0" smtClean="0">
                <a:ln>
                  <a:noFill/>
                </a:ln>
                <a:solidFill>
                  <a:srgbClr val="FF9933"/>
                </a:solidFill>
                <a:effectLst/>
                <a:uLnTx/>
                <a:uFillTx/>
              </a:rPr>
              <a:t>14.30</a:t>
            </a:r>
            <a:r>
              <a:rPr kumimoji="0" lang="zh-CN" altLang="en-US" sz="900" i="0" u="none" strike="noStrike" kern="0" cap="none" spc="0" normalizeH="0" baseline="0" noProof="0" dirty="0" smtClean="0">
                <a:ln>
                  <a:noFill/>
                </a:ln>
                <a:solidFill>
                  <a:srgbClr val="FF9933"/>
                </a:solidFill>
                <a:effectLst/>
                <a:uLnTx/>
                <a:uFillTx/>
              </a:rPr>
              <a:t>万</a:t>
            </a:r>
            <a:endParaRPr kumimoji="0" lang="zh-HK" altLang="en-US" sz="900" i="0" u="none" strike="noStrike" kern="0" cap="none" spc="0" normalizeH="0" baseline="0" noProof="0" dirty="0">
              <a:ln>
                <a:noFill/>
              </a:ln>
              <a:solidFill>
                <a:srgbClr val="FF9933"/>
              </a:solidFill>
              <a:effectLst/>
              <a:uLnTx/>
              <a:uFillTx/>
            </a:endParaRPr>
          </a:p>
        </p:txBody>
      </p:sp>
    </p:spTree>
    <p:extLst>
      <p:ext uri="{BB962C8B-B14F-4D97-AF65-F5344CB8AC3E}">
        <p14:creationId xmlns:p14="http://schemas.microsoft.com/office/powerpoint/2010/main" val="1406434617"/>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对象 5" hidden="1"/>
          <p:cNvGraphicFramePr>
            <a:graphicFrameLocks noChangeAspect="1"/>
          </p:cNvGraphicFramePr>
          <p:nvPr>
            <p:custDataLst>
              <p:tags r:id="rId2"/>
            </p:custDataLst>
            <p:extLst>
              <p:ext uri="{D42A27DB-BD31-4B8C-83A1-F6EECF244321}">
                <p14:modId xmlns:p14="http://schemas.microsoft.com/office/powerpoint/2010/main" val="2295832501"/>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47025" name="think-cell Slide" r:id="rId14" imgW="360" imgH="360" progId="">
                  <p:embed/>
                </p:oleObj>
              </mc:Choice>
              <mc:Fallback>
                <p:oleObj name="think-cell Slide" r:id="rId14" imgW="360" imgH="360" progId="">
                  <p:embed/>
                  <p:pic>
                    <p:nvPicPr>
                      <p:cNvPr id="0" name="Picture 2874"/>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0" y="0"/>
                        <a:ext cx="158750"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0" name="Object 4"/>
          <p:cNvGraphicFramePr>
            <a:graphicFrameLocks noChangeAspect="1"/>
          </p:cNvGraphicFramePr>
          <p:nvPr>
            <p:custDataLst>
              <p:tags r:id="rId3"/>
            </p:custDataLst>
            <p:extLst>
              <p:ext uri="{D42A27DB-BD31-4B8C-83A1-F6EECF244321}">
                <p14:modId xmlns:p14="http://schemas.microsoft.com/office/powerpoint/2010/main" val="3950185130"/>
              </p:ext>
            </p:extLst>
          </p:nvPr>
        </p:nvGraphicFramePr>
        <p:xfrm>
          <a:off x="395288" y="3519369"/>
          <a:ext cx="8154016" cy="2875205"/>
        </p:xfrm>
        <a:graphic>
          <a:graphicData uri="http://schemas.openxmlformats.org/drawingml/2006/chart">
            <c:chart xmlns:c="http://schemas.openxmlformats.org/drawingml/2006/chart" xmlns:r="http://schemas.openxmlformats.org/officeDocument/2006/relationships" r:id="rId16"/>
          </a:graphicData>
        </a:graphic>
      </p:graphicFrame>
      <p:sp>
        <p:nvSpPr>
          <p:cNvPr id="40970" name="灯片编号占位符 20"/>
          <p:cNvSpPr>
            <a:spLocks noGrp="1"/>
          </p:cNvSpPr>
          <p:nvPr>
            <p:ph type="sldNum" sz="quarter" idx="12"/>
            <p:custDataLst>
              <p:tags r:id="rId4"/>
            </p:custDataLst>
          </p:nvPr>
        </p:nvSpPr>
        <p:spPr bwMode="auto">
          <a:noFill/>
          <a:ln>
            <a:miter lim="800000"/>
            <a:headEnd/>
            <a:tailEnd/>
          </a:ln>
        </p:spPr>
        <p:txBody>
          <a:bodyPr vert="horz" wrap="square" lIns="91440" tIns="45720" rIns="91440" bIns="45720" numCol="1" anchorCtr="0" compatLnSpc="1">
            <a:prstTxWarp prst="textNoShape">
              <a:avLst/>
            </a:prstTxWarp>
          </a:bodyPr>
          <a:lstStyle/>
          <a:p>
            <a:fld id="{D5E67A66-DB67-4CCE-9010-B17A1C50F85B}" type="slidenum">
              <a:rPr lang="zh-CN" altLang="en-US" smtClean="0"/>
              <a:pPr/>
              <a:t>35</a:t>
            </a:fld>
            <a:endParaRPr lang="zh-CN" altLang="en-US" dirty="0" smtClean="0"/>
          </a:p>
        </p:txBody>
      </p:sp>
      <p:sp>
        <p:nvSpPr>
          <p:cNvPr id="33" name="TextBox 32"/>
          <p:cNvSpPr txBox="1"/>
          <p:nvPr>
            <p:custDataLst>
              <p:tags r:id="rId5"/>
            </p:custDataLst>
          </p:nvPr>
        </p:nvSpPr>
        <p:spPr>
          <a:xfrm>
            <a:off x="395536" y="6322144"/>
            <a:ext cx="1319212" cy="203200"/>
          </a:xfrm>
          <a:prstGeom prst="rect">
            <a:avLst/>
          </a:prstGeom>
          <a:noFill/>
        </p:spPr>
        <p:txBody>
          <a:bodyPr>
            <a:spAutoFit/>
          </a:bodyPr>
          <a:lstStyle/>
          <a:p>
            <a:pPr eaLnBrk="0" hangingPunct="0">
              <a:lnSpc>
                <a:spcPct val="80000"/>
              </a:lnSpc>
              <a:spcBef>
                <a:spcPct val="20000"/>
              </a:spcBef>
              <a:buFont typeface="Arial" charset="0"/>
              <a:buNone/>
              <a:defRPr/>
            </a:pPr>
            <a:r>
              <a:rPr lang="zh-CN" altLang="en-US" sz="900" dirty="0">
                <a:latin typeface="+mn-lt"/>
                <a:ea typeface="华文细黑" pitchFamily="2" charset="-122"/>
              </a:rPr>
              <a:t>注</a:t>
            </a:r>
            <a:r>
              <a:rPr lang="zh-CN" altLang="en-US" sz="900" dirty="0" smtClean="0">
                <a:latin typeface="+mn-lt"/>
                <a:ea typeface="华文细黑" pitchFamily="2" charset="-122"/>
              </a:rPr>
              <a:t>：基期为上年</a:t>
            </a:r>
            <a:r>
              <a:rPr lang="en-US" altLang="zh-CN" sz="900" dirty="0" smtClean="0">
                <a:latin typeface="+mn-lt"/>
                <a:ea typeface="华文细黑" pitchFamily="2" charset="-122"/>
              </a:rPr>
              <a:t>12</a:t>
            </a:r>
            <a:r>
              <a:rPr lang="zh-CN" altLang="en-US" sz="900" dirty="0" smtClean="0">
                <a:latin typeface="+mn-lt"/>
                <a:ea typeface="华文细黑" pitchFamily="2" charset="-122"/>
              </a:rPr>
              <a:t>月</a:t>
            </a:r>
            <a:endParaRPr lang="zh-CN" altLang="en-US" sz="900" dirty="0">
              <a:latin typeface="+mn-lt"/>
              <a:ea typeface="华文细黑" pitchFamily="2" charset="-122"/>
            </a:endParaRPr>
          </a:p>
        </p:txBody>
      </p:sp>
      <p:sp>
        <p:nvSpPr>
          <p:cNvPr id="14" name="内容占位符 2"/>
          <p:cNvSpPr txBox="1">
            <a:spLocks/>
          </p:cNvSpPr>
          <p:nvPr>
            <p:custDataLst>
              <p:tags r:id="rId6"/>
            </p:custDataLst>
          </p:nvPr>
        </p:nvSpPr>
        <p:spPr bwMode="auto">
          <a:xfrm>
            <a:off x="395536" y="838200"/>
            <a:ext cx="8569139" cy="19427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1313" indent="-341313" eaLnBrk="0" hangingPunct="0">
              <a:defRPr>
                <a:solidFill>
                  <a:schemeClr val="tx1"/>
                </a:solidFill>
                <a:latin typeface="Calibri" pitchFamily="34" charset="0"/>
                <a:ea typeface="宋体" pitchFamily="2" charset="-122"/>
              </a:defRPr>
            </a:lvl1pPr>
            <a:lvl2pPr marL="341313" indent="-341313"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l" eaLnBrk="1" hangingPunct="1">
              <a:lnSpc>
                <a:spcPts val="1800"/>
              </a:lnSpc>
              <a:spcAft>
                <a:spcPts val="600"/>
              </a:spcAft>
              <a:buClr>
                <a:srgbClr val="275C9D"/>
              </a:buClr>
              <a:buFont typeface="Wingdings" pitchFamily="2" charset="2"/>
              <a:buChar char="n"/>
            </a:pPr>
            <a:r>
              <a:rPr lang="en-US" altLang="zh-CN" sz="1600" b="1" dirty="0" smtClean="0">
                <a:solidFill>
                  <a:srgbClr val="5F5F5F"/>
                </a:solidFill>
                <a:latin typeface="+mn-ea"/>
                <a:ea typeface="+mn-ea"/>
              </a:rPr>
              <a:t>2017 GAIN·3</a:t>
            </a:r>
            <a:r>
              <a:rPr lang="zh-CN" altLang="en-US" sz="1600" b="1" dirty="0" smtClean="0">
                <a:solidFill>
                  <a:srgbClr val="5F5F5F"/>
                </a:solidFill>
                <a:latin typeface="+mn-ea"/>
                <a:ea typeface="+mn-ea"/>
              </a:rPr>
              <a:t>月</a:t>
            </a:r>
            <a:r>
              <a:rPr lang="en-US" altLang="zh-CN" sz="1600" b="1" dirty="0">
                <a:solidFill>
                  <a:srgbClr val="5F5F5F"/>
                </a:solidFill>
                <a:latin typeface="+mn-ea"/>
                <a:ea typeface="+mn-ea"/>
              </a:rPr>
              <a:t>SUV</a:t>
            </a:r>
            <a:r>
              <a:rPr lang="zh-CN" altLang="en-US" sz="1600" b="1" dirty="0">
                <a:solidFill>
                  <a:srgbClr val="5F5F5F"/>
                </a:solidFill>
                <a:latin typeface="+mn-ea"/>
                <a:ea typeface="+mn-ea"/>
              </a:rPr>
              <a:t>市场终端优惠指数</a:t>
            </a:r>
            <a:r>
              <a:rPr lang="zh-CN" altLang="en-US" sz="1600" b="1" dirty="0" smtClean="0">
                <a:solidFill>
                  <a:srgbClr val="5F5F5F"/>
                </a:solidFill>
                <a:latin typeface="+mn-ea"/>
                <a:ea typeface="+mn-ea"/>
              </a:rPr>
              <a:t>为</a:t>
            </a:r>
            <a:r>
              <a:rPr lang="en-US" altLang="zh-CN" sz="1600" b="1" dirty="0" smtClean="0">
                <a:solidFill>
                  <a:srgbClr val="5F5F5F"/>
                </a:solidFill>
                <a:latin typeface="+mn-ea"/>
                <a:ea typeface="+mn-ea"/>
              </a:rPr>
              <a:t>0.28</a:t>
            </a:r>
            <a:r>
              <a:rPr lang="zh-CN" altLang="en-US" sz="1600" b="1" dirty="0" smtClean="0">
                <a:solidFill>
                  <a:srgbClr val="5F5F5F"/>
                </a:solidFill>
                <a:latin typeface="+mn-ea"/>
                <a:ea typeface="+mn-ea"/>
              </a:rPr>
              <a:t>，环比下降</a:t>
            </a:r>
            <a:r>
              <a:rPr lang="en-US" altLang="zh-CN" sz="1600" b="1" dirty="0" smtClean="0">
                <a:solidFill>
                  <a:srgbClr val="5F5F5F"/>
                </a:solidFill>
                <a:latin typeface="+mn-ea"/>
                <a:ea typeface="+mn-ea"/>
              </a:rPr>
              <a:t>17.6%</a:t>
            </a:r>
            <a:r>
              <a:rPr lang="zh-CN" altLang="en-US" sz="1600" b="1" dirty="0">
                <a:solidFill>
                  <a:srgbClr val="5F5F5F"/>
                </a:solidFill>
                <a:latin typeface="+mn-ea"/>
                <a:ea typeface="+mn-ea"/>
              </a:rPr>
              <a:t>，优惠</a:t>
            </a:r>
            <a:r>
              <a:rPr lang="zh-CN" altLang="en-US" sz="1600" b="1" dirty="0" smtClean="0">
                <a:solidFill>
                  <a:srgbClr val="5F5F5F"/>
                </a:solidFill>
                <a:latin typeface="+mn-ea"/>
                <a:ea typeface="+mn-ea"/>
              </a:rPr>
              <a:t>额度增加</a:t>
            </a:r>
            <a:r>
              <a:rPr lang="en-US" altLang="zh-CN" sz="1600" b="1" dirty="0" smtClean="0">
                <a:solidFill>
                  <a:srgbClr val="5F5F5F"/>
                </a:solidFill>
                <a:latin typeface="+mn-ea"/>
                <a:ea typeface="+mn-ea"/>
              </a:rPr>
              <a:t>1707</a:t>
            </a:r>
            <a:r>
              <a:rPr lang="zh-CN" altLang="en-US" sz="1600" b="1" dirty="0" smtClean="0">
                <a:solidFill>
                  <a:srgbClr val="5F5F5F"/>
                </a:solidFill>
                <a:latin typeface="+mn-ea"/>
                <a:ea typeface="+mn-ea"/>
              </a:rPr>
              <a:t>元</a:t>
            </a:r>
            <a:endParaRPr lang="zh-CN" altLang="en-US" sz="1600" b="1" dirty="0">
              <a:solidFill>
                <a:srgbClr val="5F5F5F"/>
              </a:solidFill>
              <a:latin typeface="+mn-ea"/>
              <a:ea typeface="+mn-ea"/>
            </a:endParaRPr>
          </a:p>
          <a:p>
            <a:pPr lvl="1" algn="l" eaLnBrk="1" hangingPunct="1">
              <a:lnSpc>
                <a:spcPts val="2000"/>
              </a:lnSpc>
              <a:spcAft>
                <a:spcPts val="600"/>
              </a:spcAft>
              <a:buFont typeface="Wingdings" pitchFamily="2" charset="2"/>
              <a:buChar char="Ø"/>
            </a:pPr>
            <a:r>
              <a:rPr lang="en-US" altLang="zh-CN" sz="1400" dirty="0">
                <a:latin typeface="+mn-ea"/>
                <a:ea typeface="+mn-ea"/>
              </a:rPr>
              <a:t>3</a:t>
            </a:r>
            <a:r>
              <a:rPr lang="zh-CN" altLang="en-US" sz="1400" dirty="0" smtClean="0">
                <a:latin typeface="+mn-ea"/>
                <a:ea typeface="+mn-ea"/>
              </a:rPr>
              <a:t>月</a:t>
            </a:r>
            <a:r>
              <a:rPr lang="en-US" altLang="zh-CN" sz="1400" dirty="0">
                <a:latin typeface="+mn-ea"/>
                <a:ea typeface="+mn-ea"/>
              </a:rPr>
              <a:t>SUV</a:t>
            </a:r>
            <a:r>
              <a:rPr lang="zh-CN" altLang="en-US" sz="1400" dirty="0">
                <a:latin typeface="+mn-ea"/>
                <a:ea typeface="+mn-ea"/>
              </a:rPr>
              <a:t>级市场终端</a:t>
            </a:r>
            <a:r>
              <a:rPr lang="zh-CN" altLang="en-US" sz="1400" dirty="0" smtClean="0">
                <a:latin typeface="+mn-ea"/>
                <a:ea typeface="+mn-ea"/>
              </a:rPr>
              <a:t>优惠指数环比有较为明显的下降，主要也是受到权重车型哈弗</a:t>
            </a:r>
            <a:r>
              <a:rPr lang="en-US" altLang="zh-CN" sz="1400" dirty="0" smtClean="0">
                <a:latin typeface="+mn-ea"/>
                <a:ea typeface="+mn-ea"/>
              </a:rPr>
              <a:t>H6</a:t>
            </a:r>
            <a:r>
              <a:rPr lang="zh-CN" altLang="en-US" sz="1400" dirty="0" smtClean="0">
                <a:latin typeface="+mn-ea"/>
                <a:ea typeface="+mn-ea"/>
              </a:rPr>
              <a:t>、传祺</a:t>
            </a:r>
            <a:r>
              <a:rPr lang="en-US" altLang="zh-CN" sz="1400" dirty="0" smtClean="0">
                <a:latin typeface="+mn-ea"/>
                <a:ea typeface="+mn-ea"/>
              </a:rPr>
              <a:t>GS4</a:t>
            </a:r>
            <a:r>
              <a:rPr lang="zh-CN" altLang="en-US" sz="1400" dirty="0" smtClean="0">
                <a:latin typeface="+mn-ea"/>
                <a:ea typeface="+mn-ea"/>
              </a:rPr>
              <a:t>等车型优惠幅度加大的影响</a:t>
            </a:r>
            <a:endParaRPr lang="en-US" altLang="zh-CN" sz="1400" dirty="0" smtClean="0">
              <a:latin typeface="+mn-ea"/>
              <a:ea typeface="+mn-ea"/>
            </a:endParaRPr>
          </a:p>
          <a:p>
            <a:pPr lvl="1" algn="l" eaLnBrk="1" hangingPunct="1">
              <a:lnSpc>
                <a:spcPts val="2000"/>
              </a:lnSpc>
              <a:spcAft>
                <a:spcPts val="600"/>
              </a:spcAft>
              <a:buFont typeface="Wingdings" pitchFamily="2" charset="2"/>
              <a:buChar char="Ø"/>
            </a:pPr>
            <a:r>
              <a:rPr lang="zh-CN" altLang="en-US" sz="1400" dirty="0" smtClean="0">
                <a:latin typeface="+mn-ea"/>
                <a:ea typeface="+mn-ea"/>
              </a:rPr>
              <a:t>本月</a:t>
            </a:r>
            <a:r>
              <a:rPr lang="zh-CN" altLang="en-US" sz="1400" dirty="0">
                <a:latin typeface="+mn-ea"/>
                <a:ea typeface="+mn-ea"/>
              </a:rPr>
              <a:t>权重</a:t>
            </a:r>
            <a:r>
              <a:rPr lang="zh-CN" altLang="en-US" sz="1400" dirty="0" smtClean="0">
                <a:latin typeface="+mn-ea"/>
                <a:ea typeface="+mn-ea"/>
              </a:rPr>
              <a:t>车型传祺</a:t>
            </a:r>
            <a:r>
              <a:rPr lang="en-US" altLang="zh-CN" sz="1400" dirty="0" smtClean="0">
                <a:latin typeface="+mn-ea"/>
                <a:ea typeface="+mn-ea"/>
              </a:rPr>
              <a:t>GS4</a:t>
            </a:r>
            <a:r>
              <a:rPr lang="zh-CN" altLang="en-US" sz="1400" dirty="0" smtClean="0">
                <a:latin typeface="+mn-ea"/>
                <a:ea typeface="+mn-ea"/>
              </a:rPr>
              <a:t>、哈弗</a:t>
            </a:r>
            <a:r>
              <a:rPr lang="en-US" altLang="zh-CN" sz="1400" dirty="0" smtClean="0">
                <a:latin typeface="+mn-ea"/>
                <a:ea typeface="+mn-ea"/>
              </a:rPr>
              <a:t>H6</a:t>
            </a:r>
            <a:r>
              <a:rPr lang="zh-CN" altLang="en-US" sz="1400" dirty="0" smtClean="0">
                <a:latin typeface="+mn-ea"/>
                <a:ea typeface="+mn-ea"/>
              </a:rPr>
              <a:t>和</a:t>
            </a:r>
            <a:r>
              <a:rPr lang="en-US" altLang="zh-CN" sz="1400" dirty="0" smtClean="0">
                <a:latin typeface="+mn-ea"/>
                <a:ea typeface="+mn-ea"/>
              </a:rPr>
              <a:t>H2</a:t>
            </a:r>
            <a:r>
              <a:rPr lang="zh-CN" altLang="en-US" sz="1400" dirty="0" smtClean="0">
                <a:latin typeface="+mn-ea"/>
                <a:ea typeface="+mn-ea"/>
              </a:rPr>
              <a:t>以及吉利博越等车型均有不同成都的优惠增加，使得终端优惠较上月出现较为明显的增加</a:t>
            </a:r>
            <a:endParaRPr lang="en-US" altLang="zh-CN" sz="1400" dirty="0" smtClean="0">
              <a:latin typeface="+mn-ea"/>
              <a:ea typeface="+mn-ea"/>
            </a:endParaRPr>
          </a:p>
        </p:txBody>
      </p:sp>
      <p:sp>
        <p:nvSpPr>
          <p:cNvPr id="15" name="Oval 178"/>
          <p:cNvSpPr>
            <a:spLocks noChangeArrowheads="1"/>
          </p:cNvSpPr>
          <p:nvPr/>
        </p:nvSpPr>
        <p:spPr bwMode="auto">
          <a:xfrm rot="10800000" flipV="1">
            <a:off x="1099352" y="4956971"/>
            <a:ext cx="720162" cy="285738"/>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en-US" altLang="en-US" sz="900" kern="0" dirty="0" smtClean="0">
                <a:solidFill>
                  <a:srgbClr val="FF9933"/>
                </a:solidFill>
              </a:rPr>
              <a:t>￥</a:t>
            </a:r>
            <a:r>
              <a:rPr lang="en-US" altLang="zh-CN" sz="900" dirty="0" smtClean="0">
                <a:solidFill>
                  <a:srgbClr val="FF9933"/>
                </a:solidFill>
              </a:rPr>
              <a:t>8838</a:t>
            </a:r>
            <a:endParaRPr lang="en-US" altLang="en-US" sz="900" dirty="0" smtClean="0">
              <a:solidFill>
                <a:srgbClr val="FF9933"/>
              </a:solidFill>
            </a:endParaRPr>
          </a:p>
        </p:txBody>
      </p:sp>
      <p:sp>
        <p:nvSpPr>
          <p:cNvPr id="16" name="Oval 178"/>
          <p:cNvSpPr>
            <a:spLocks noChangeArrowheads="1"/>
          </p:cNvSpPr>
          <p:nvPr/>
        </p:nvSpPr>
        <p:spPr bwMode="auto">
          <a:xfrm rot="10800000" flipV="1">
            <a:off x="1819515" y="4956971"/>
            <a:ext cx="720162" cy="285738"/>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en-US" altLang="en-US" sz="900" kern="0" dirty="0" smtClean="0">
                <a:solidFill>
                  <a:srgbClr val="FF9933"/>
                </a:solidFill>
              </a:rPr>
              <a:t>￥</a:t>
            </a:r>
            <a:r>
              <a:rPr lang="en-US" altLang="en-US" sz="900" dirty="0" smtClean="0">
                <a:solidFill>
                  <a:srgbClr val="FF9933"/>
                </a:solidFill>
              </a:rPr>
              <a:t>9711</a:t>
            </a:r>
          </a:p>
        </p:txBody>
      </p:sp>
      <p:sp>
        <p:nvSpPr>
          <p:cNvPr id="17" name="内容占位符 3"/>
          <p:cNvSpPr>
            <a:spLocks noGrp="1"/>
          </p:cNvSpPr>
          <p:nvPr>
            <p:ph sz="quarter" idx="13"/>
          </p:nvPr>
        </p:nvSpPr>
        <p:spPr>
          <a:xfrm>
            <a:off x="1187624" y="260648"/>
            <a:ext cx="7561584" cy="454567"/>
          </a:xfrm>
        </p:spPr>
        <p:txBody>
          <a:bodyPr/>
          <a:lstStyle/>
          <a:p>
            <a:r>
              <a:rPr lang="en-US" altLang="en-US" dirty="0" smtClean="0"/>
              <a:t>2017</a:t>
            </a:r>
            <a:r>
              <a:rPr lang="en-US" altLang="zh-CN" dirty="0" smtClean="0"/>
              <a:t> </a:t>
            </a:r>
            <a:r>
              <a:rPr lang="en-US" altLang="en-US" dirty="0" smtClean="0"/>
              <a:t>GAIN</a:t>
            </a:r>
            <a:r>
              <a:rPr lang="en-US" altLang="zh-CN" dirty="0" smtClean="0"/>
              <a:t>·SUV</a:t>
            </a:r>
            <a:r>
              <a:rPr lang="zh-CN" altLang="en-US" dirty="0" smtClean="0"/>
              <a:t>级终端优惠</a:t>
            </a:r>
            <a:r>
              <a:rPr lang="en-US" altLang="en-US" dirty="0" err="1" smtClean="0"/>
              <a:t>指数</a:t>
            </a:r>
            <a:r>
              <a:rPr lang="en-US" altLang="en-US" dirty="0" smtClean="0"/>
              <a:t>—3</a:t>
            </a:r>
            <a:r>
              <a:rPr lang="zh-CN" altLang="en-US" dirty="0" smtClean="0"/>
              <a:t>月</a:t>
            </a:r>
            <a:endParaRPr lang="zh-CN" altLang="en-US" dirty="0"/>
          </a:p>
        </p:txBody>
      </p:sp>
      <p:grpSp>
        <p:nvGrpSpPr>
          <p:cNvPr id="18" name="组合 17"/>
          <p:cNvGrpSpPr>
            <a:grpSpLocks/>
          </p:cNvGrpSpPr>
          <p:nvPr>
            <p:custDataLst>
              <p:tags r:id="rId7"/>
            </p:custDataLst>
          </p:nvPr>
        </p:nvGrpSpPr>
        <p:grpSpPr bwMode="auto">
          <a:xfrm>
            <a:off x="2409704" y="3081851"/>
            <a:ext cx="4308475" cy="352425"/>
            <a:chOff x="2330450" y="2103438"/>
            <a:chExt cx="4308475" cy="352425"/>
          </a:xfrm>
          <a:solidFill>
            <a:srgbClr val="275C9D"/>
          </a:solidFill>
        </p:grpSpPr>
        <p:sp>
          <p:nvSpPr>
            <p:cNvPr id="19" name="AutoShape 12"/>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fontAlgn="auto">
                <a:spcBef>
                  <a:spcPts val="0"/>
                </a:spcBef>
                <a:spcAft>
                  <a:spcPts val="0"/>
                </a:spcAft>
                <a:defRPr/>
              </a:pPr>
              <a:endParaRPr lang="zh-CN" altLang="en-US" kern="0">
                <a:solidFill>
                  <a:srgbClr val="FFFFFF"/>
                </a:solidFill>
              </a:endParaRPr>
            </a:p>
          </p:txBody>
        </p:sp>
        <p:sp>
          <p:nvSpPr>
            <p:cNvPr id="21" name="Text Box 10"/>
            <p:cNvSpPr txBox="1">
              <a:spLocks noChangeArrowheads="1"/>
            </p:cNvSpPr>
            <p:nvPr/>
          </p:nvSpPr>
          <p:spPr bwMode="auto">
            <a:xfrm>
              <a:off x="2544763" y="2149145"/>
              <a:ext cx="3924300" cy="305340"/>
            </a:xfrm>
            <a:prstGeom prst="rect">
              <a:avLst/>
            </a:prstGeom>
            <a:noFill/>
            <a:ln w="12700" algn="ctr">
              <a:noFill/>
              <a:miter lim="800000"/>
              <a:headEnd/>
              <a:tailEnd/>
            </a:ln>
          </p:spPr>
          <p:txBody>
            <a:bodyPr>
              <a:spAutoFit/>
            </a:bodyPr>
            <a:lstStyle/>
            <a:p>
              <a:pPr fontAlgn="auto">
                <a:spcBef>
                  <a:spcPct val="50000"/>
                </a:spcBef>
                <a:spcAft>
                  <a:spcPts val="0"/>
                </a:spcAft>
                <a:defRPr/>
              </a:pPr>
              <a:r>
                <a:rPr lang="en-US" altLang="zh-CN" sz="1700" b="1" kern="0" dirty="0">
                  <a:solidFill>
                    <a:srgbClr val="FFFFFF"/>
                  </a:solidFill>
                  <a:ea typeface="华文细黑" pitchFamily="2" charset="-122"/>
                </a:rPr>
                <a:t>GAIN·</a:t>
              </a:r>
              <a:r>
                <a:rPr lang="zh-CN" altLang="en-US" sz="1700" b="1" kern="0" dirty="0">
                  <a:solidFill>
                    <a:srgbClr val="FFFFFF"/>
                  </a:solidFill>
                  <a:ea typeface="华文细黑" pitchFamily="2" charset="-122"/>
                </a:rPr>
                <a:t>月度终端优惠指数</a:t>
              </a:r>
              <a:r>
                <a:rPr lang="en-US" altLang="zh-CN" sz="1700" b="1" kern="0" dirty="0" smtClean="0">
                  <a:solidFill>
                    <a:srgbClr val="FFFFFF"/>
                  </a:solidFill>
                  <a:ea typeface="华文细黑" pitchFamily="2" charset="-122"/>
                </a:rPr>
                <a:t>-SUV</a:t>
              </a:r>
              <a:endParaRPr lang="zh-HK" altLang="en-US" sz="1700" b="1" kern="0" dirty="0">
                <a:solidFill>
                  <a:srgbClr val="FFFFFF"/>
                </a:solidFill>
                <a:ea typeface="华文细黑" pitchFamily="2" charset="-122"/>
              </a:endParaRPr>
            </a:p>
          </p:txBody>
        </p:sp>
      </p:grpSp>
      <p:sp>
        <p:nvSpPr>
          <p:cNvPr id="22" name="AutoShape 66"/>
          <p:cNvSpPr>
            <a:spLocks noChangeArrowheads="1"/>
          </p:cNvSpPr>
          <p:nvPr>
            <p:custDataLst>
              <p:tags r:id="rId8"/>
            </p:custDataLst>
          </p:nvPr>
        </p:nvSpPr>
        <p:spPr bwMode="auto">
          <a:xfrm>
            <a:off x="8490396" y="3877593"/>
            <a:ext cx="250825" cy="900112"/>
          </a:xfrm>
          <a:prstGeom prst="upArrow">
            <a:avLst>
              <a:gd name="adj1" fmla="val 50000"/>
              <a:gd name="adj2" fmla="val 89715"/>
            </a:avLst>
          </a:prstGeom>
          <a:solidFill>
            <a:srgbClr val="BFBFBF"/>
          </a:solidFill>
          <a:ln>
            <a:no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ea typeface="华文细黑" pitchFamily="2" charset="-122"/>
            </a:endParaRPr>
          </a:p>
        </p:txBody>
      </p:sp>
      <p:sp>
        <p:nvSpPr>
          <p:cNvPr id="23" name="AutoShape 67"/>
          <p:cNvSpPr>
            <a:spLocks noChangeArrowheads="1"/>
          </p:cNvSpPr>
          <p:nvPr>
            <p:custDataLst>
              <p:tags r:id="rId9"/>
            </p:custDataLst>
          </p:nvPr>
        </p:nvSpPr>
        <p:spPr bwMode="auto">
          <a:xfrm rot="10800000">
            <a:off x="8490396" y="4995193"/>
            <a:ext cx="250825" cy="900112"/>
          </a:xfrm>
          <a:prstGeom prst="upArrow">
            <a:avLst>
              <a:gd name="adj1" fmla="val 50000"/>
              <a:gd name="adj2" fmla="val 89715"/>
            </a:avLst>
          </a:prstGeom>
          <a:solidFill>
            <a:srgbClr val="275C9D"/>
          </a:solidFill>
          <a:ln>
            <a:no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ea typeface="华文细黑" pitchFamily="2" charset="-122"/>
            </a:endParaRPr>
          </a:p>
        </p:txBody>
      </p:sp>
      <p:sp>
        <p:nvSpPr>
          <p:cNvPr id="24" name="Text Box 68"/>
          <p:cNvSpPr txBox="1">
            <a:spLocks noChangeArrowheads="1"/>
          </p:cNvSpPr>
          <p:nvPr>
            <p:custDataLst>
              <p:tags r:id="rId10"/>
            </p:custDataLst>
          </p:nvPr>
        </p:nvSpPr>
        <p:spPr bwMode="auto">
          <a:xfrm>
            <a:off x="8701533" y="3834730"/>
            <a:ext cx="334963" cy="947738"/>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latin typeface="+mn-lt"/>
                <a:ea typeface="华文细黑" pitchFamily="2" charset="-122"/>
              </a:rPr>
              <a:t>优惠减少</a:t>
            </a:r>
          </a:p>
        </p:txBody>
      </p:sp>
      <p:sp>
        <p:nvSpPr>
          <p:cNvPr id="25" name="Text Box 69"/>
          <p:cNvSpPr txBox="1">
            <a:spLocks noChangeArrowheads="1"/>
          </p:cNvSpPr>
          <p:nvPr>
            <p:custDataLst>
              <p:tags r:id="rId11"/>
            </p:custDataLst>
          </p:nvPr>
        </p:nvSpPr>
        <p:spPr bwMode="auto">
          <a:xfrm>
            <a:off x="8698358" y="4839618"/>
            <a:ext cx="334963" cy="1109662"/>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latin typeface="+mn-lt"/>
                <a:ea typeface="华文细黑" pitchFamily="2" charset="-122"/>
              </a:rPr>
              <a:t>优惠增加</a:t>
            </a:r>
          </a:p>
        </p:txBody>
      </p:sp>
      <p:sp>
        <p:nvSpPr>
          <p:cNvPr id="26" name="Oval 178"/>
          <p:cNvSpPr>
            <a:spLocks noChangeArrowheads="1"/>
          </p:cNvSpPr>
          <p:nvPr/>
        </p:nvSpPr>
        <p:spPr bwMode="auto">
          <a:xfrm rot="10800000" flipV="1">
            <a:off x="2387558" y="5025579"/>
            <a:ext cx="720162" cy="285738"/>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en-US" altLang="en-US" sz="900" kern="0" dirty="0" smtClean="0">
                <a:solidFill>
                  <a:srgbClr val="FF9933"/>
                </a:solidFill>
              </a:rPr>
              <a:t>￥</a:t>
            </a:r>
            <a:r>
              <a:rPr lang="en-US" altLang="zh-CN" sz="900" dirty="0" smtClean="0">
                <a:solidFill>
                  <a:srgbClr val="FF9933"/>
                </a:solidFill>
              </a:rPr>
              <a:t>11418</a:t>
            </a:r>
            <a:endParaRPr lang="en-US" altLang="en-US" sz="900" dirty="0" smtClean="0">
              <a:solidFill>
                <a:srgbClr val="FF9933"/>
              </a:solidFill>
            </a:endParaRPr>
          </a:p>
        </p:txBody>
      </p:sp>
    </p:spTree>
    <p:extLst>
      <p:ext uri="{BB962C8B-B14F-4D97-AF65-F5344CB8AC3E}">
        <p14:creationId xmlns:p14="http://schemas.microsoft.com/office/powerpoint/2010/main" val="3363570778"/>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95" name="灯片编号占位符 19"/>
          <p:cNvSpPr>
            <a:spLocks noGrp="1"/>
          </p:cNvSpPr>
          <p:nvPr>
            <p:ph type="sldNum" sz="quarter" idx="12"/>
          </p:nvPr>
        </p:nvSpPr>
        <p:spPr bwMode="auto">
          <a:noFill/>
          <a:ln>
            <a:miter lim="800000"/>
            <a:headEnd/>
            <a:tailEnd/>
          </a:ln>
        </p:spPr>
        <p:txBody>
          <a:bodyPr vert="horz" wrap="square" lIns="91440" tIns="45720" rIns="91440" bIns="45720" numCol="1" anchorCtr="0" compatLnSpc="1">
            <a:prstTxWarp prst="textNoShape">
              <a:avLst/>
            </a:prstTxWarp>
          </a:bodyPr>
          <a:lstStyle/>
          <a:p>
            <a:fld id="{18987509-D8FB-4C85-85B8-83A8B892B1F2}" type="slidenum">
              <a:rPr lang="zh-CN" altLang="en-US" smtClean="0">
                <a:solidFill>
                  <a:srgbClr val="5F5F5F">
                    <a:tint val="75000"/>
                  </a:srgbClr>
                </a:solidFill>
              </a:rPr>
              <a:pPr/>
              <a:t>36</a:t>
            </a:fld>
            <a:endParaRPr lang="zh-CN" altLang="en-US" dirty="0" smtClean="0">
              <a:solidFill>
                <a:srgbClr val="5F5F5F">
                  <a:tint val="75000"/>
                </a:srgbClr>
              </a:solidFill>
            </a:endParaRPr>
          </a:p>
        </p:txBody>
      </p:sp>
      <p:sp>
        <p:nvSpPr>
          <p:cNvPr id="45" name="TextBox 44"/>
          <p:cNvSpPr txBox="1"/>
          <p:nvPr/>
        </p:nvSpPr>
        <p:spPr>
          <a:xfrm>
            <a:off x="393676" y="6310314"/>
            <a:ext cx="1319212" cy="203133"/>
          </a:xfrm>
          <a:prstGeom prst="rect">
            <a:avLst/>
          </a:prstGeom>
          <a:noFill/>
        </p:spPr>
        <p:txBody>
          <a:bodyPr>
            <a:spAutoFit/>
          </a:bodyPr>
          <a:lstStyle/>
          <a:p>
            <a:pPr>
              <a:defRPr/>
            </a:pPr>
            <a:r>
              <a:rPr lang="zh-CN" altLang="en-US" sz="900" dirty="0">
                <a:solidFill>
                  <a:prstClr val="black"/>
                </a:solidFill>
                <a:latin typeface="Calibri"/>
                <a:ea typeface="华文细黑" pitchFamily="2" charset="-122"/>
              </a:rPr>
              <a:t>注</a:t>
            </a:r>
            <a:r>
              <a:rPr lang="zh-CN" altLang="en-US" sz="900" dirty="0" smtClean="0">
                <a:solidFill>
                  <a:prstClr val="black"/>
                </a:solidFill>
                <a:latin typeface="Calibri"/>
                <a:ea typeface="华文细黑" pitchFamily="2" charset="-122"/>
              </a:rPr>
              <a:t>：基期为上年</a:t>
            </a:r>
            <a:r>
              <a:rPr lang="en-US" altLang="zh-CN" sz="900" dirty="0" smtClean="0">
                <a:solidFill>
                  <a:prstClr val="black"/>
                </a:solidFill>
                <a:latin typeface="Calibri"/>
                <a:ea typeface="华文细黑" pitchFamily="2" charset="-122"/>
              </a:rPr>
              <a:t>12</a:t>
            </a:r>
            <a:r>
              <a:rPr lang="zh-CN" altLang="en-US" sz="900" dirty="0" smtClean="0">
                <a:solidFill>
                  <a:prstClr val="black"/>
                </a:solidFill>
                <a:latin typeface="Calibri"/>
                <a:ea typeface="华文细黑" pitchFamily="2" charset="-122"/>
              </a:rPr>
              <a:t>月</a:t>
            </a:r>
            <a:endParaRPr lang="zh-CN" altLang="en-US" sz="900" dirty="0">
              <a:solidFill>
                <a:prstClr val="black"/>
              </a:solidFill>
              <a:latin typeface="Calibri"/>
              <a:ea typeface="华文细黑" pitchFamily="2" charset="-122"/>
            </a:endParaRPr>
          </a:p>
        </p:txBody>
      </p:sp>
      <p:graphicFrame>
        <p:nvGraphicFramePr>
          <p:cNvPr id="21" name="Object 4"/>
          <p:cNvGraphicFramePr>
            <a:graphicFrameLocks noChangeAspect="1"/>
          </p:cNvGraphicFramePr>
          <p:nvPr>
            <p:extLst>
              <p:ext uri="{D42A27DB-BD31-4B8C-83A1-F6EECF244321}">
                <p14:modId xmlns:p14="http://schemas.microsoft.com/office/powerpoint/2010/main" val="1927233262"/>
              </p:ext>
            </p:extLst>
          </p:nvPr>
        </p:nvGraphicFramePr>
        <p:xfrm>
          <a:off x="348928" y="3500016"/>
          <a:ext cx="8064500" cy="2881312"/>
        </p:xfrm>
        <a:graphic>
          <a:graphicData uri="http://schemas.openxmlformats.org/drawingml/2006/chart">
            <c:chart xmlns:c="http://schemas.openxmlformats.org/drawingml/2006/chart" xmlns:r="http://schemas.openxmlformats.org/officeDocument/2006/relationships" r:id="rId7"/>
          </a:graphicData>
        </a:graphic>
      </p:graphicFrame>
      <p:sp>
        <p:nvSpPr>
          <p:cNvPr id="14" name="内容占位符 2"/>
          <p:cNvSpPr txBox="1">
            <a:spLocks/>
          </p:cNvSpPr>
          <p:nvPr/>
        </p:nvSpPr>
        <p:spPr>
          <a:xfrm>
            <a:off x="395039" y="836613"/>
            <a:ext cx="8353425" cy="1512267"/>
          </a:xfrm>
          <a:prstGeom prst="rect">
            <a:avLst/>
          </a:prstGeom>
        </p:spPr>
        <p:txBody>
          <a:bodyPr vert="horz" lIns="91440" tIns="45720" rIns="91440" bIns="45720" rtlCol="0">
            <a:noAutofit/>
          </a:bodyPr>
          <a:lstStyle>
            <a:lvl1pPr marL="449263" indent="-363538" algn="just" defTabSz="914400" rtl="0" eaLnBrk="1" latinLnBrk="0" hangingPunct="1">
              <a:lnSpc>
                <a:spcPct val="110000"/>
              </a:lnSpc>
              <a:spcBef>
                <a:spcPts val="1800"/>
              </a:spcBef>
              <a:spcAft>
                <a:spcPts val="0"/>
              </a:spcAft>
              <a:buClr>
                <a:schemeClr val="accent1"/>
              </a:buClr>
              <a:buSzPct val="70000"/>
              <a:buFont typeface="Wingdings" panose="05000000000000000000" pitchFamily="2" charset="2"/>
              <a:buChar char=""/>
              <a:defRPr sz="2000" kern="1200" baseline="0">
                <a:solidFill>
                  <a:schemeClr val="accent1"/>
                </a:solidFill>
                <a:latin typeface="Arial" panose="020B0604020202020204" pitchFamily="34" charset="0"/>
                <a:ea typeface="微软雅黑" panose="020B0503020204020204" pitchFamily="34" charset="-122"/>
                <a:cs typeface="+mn-cs"/>
              </a:defRPr>
            </a:lvl1pPr>
            <a:lvl2pPr marL="449263" indent="-449263" algn="just" defTabSz="914400" rtl="0" eaLnBrk="1" latinLnBrk="0" hangingPunct="1">
              <a:lnSpc>
                <a:spcPct val="130000"/>
              </a:lnSpc>
              <a:spcBef>
                <a:spcPts val="0"/>
              </a:spcBef>
              <a:spcAft>
                <a:spcPts val="600"/>
              </a:spcAft>
              <a:buClr>
                <a:schemeClr val="accent2">
                  <a:lumMod val="60000"/>
                  <a:lumOff val="40000"/>
                </a:schemeClr>
              </a:buClr>
              <a:buFont typeface="幼圆" panose="02010509060101010101" pitchFamily="49" charset="-122"/>
              <a:buChar char=" "/>
              <a:defRPr sz="1600" kern="1200" baseline="0">
                <a:solidFill>
                  <a:srgbClr val="7D7D7D"/>
                </a:solidFill>
                <a:latin typeface="幼圆" panose="02010509060101010101" pitchFamily="49" charset="-122"/>
                <a:ea typeface="幼圆" panose="02010509060101010101" pitchFamily="49" charset="-122"/>
                <a:cs typeface="+mn-cs"/>
              </a:defRPr>
            </a:lvl2pPr>
            <a:lvl3pPr marL="914400" indent="0" algn="l" defTabSz="914400" rtl="0" eaLnBrk="1" latinLnBrk="0" hangingPunct="1">
              <a:lnSpc>
                <a:spcPct val="90000"/>
              </a:lnSpc>
              <a:spcBef>
                <a:spcPts val="500"/>
              </a:spcBef>
              <a:buFont typeface="Arial" panose="020B0604020202020204" pitchFamily="34" charset="0"/>
              <a:buNone/>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1313" indent="-341313" algn="l">
              <a:lnSpc>
                <a:spcPts val="1800"/>
              </a:lnSpc>
              <a:spcBef>
                <a:spcPct val="20000"/>
              </a:spcBef>
              <a:spcAft>
                <a:spcPts val="600"/>
              </a:spcAft>
              <a:buClr>
                <a:srgbClr val="275C9D"/>
              </a:buClr>
              <a:buSzPct val="100000"/>
              <a:buFont typeface="Wingdings" panose="05000000000000000000" pitchFamily="2" charset="2"/>
              <a:buChar char="n"/>
              <a:defRPr/>
            </a:pPr>
            <a:r>
              <a:rPr lang="en-US" altLang="zh-CN" sz="1600" b="1" dirty="0" smtClean="0">
                <a:solidFill>
                  <a:srgbClr val="5F5F5F"/>
                </a:solidFill>
                <a:latin typeface="微软雅黑"/>
                <a:ea typeface="微软雅黑"/>
              </a:rPr>
              <a:t>2017 GAIN·3</a:t>
            </a:r>
            <a:r>
              <a:rPr lang="zh-CN" altLang="en-US" sz="1600" b="1" dirty="0" smtClean="0">
                <a:solidFill>
                  <a:srgbClr val="5F5F5F"/>
                </a:solidFill>
                <a:latin typeface="微软雅黑"/>
                <a:ea typeface="微软雅黑"/>
              </a:rPr>
              <a:t>月</a:t>
            </a:r>
            <a:r>
              <a:rPr lang="zh-CN" altLang="en-US" sz="1600" b="1" dirty="0">
                <a:solidFill>
                  <a:srgbClr val="5F5F5F"/>
                </a:solidFill>
                <a:latin typeface="微软雅黑"/>
                <a:ea typeface="微软雅黑"/>
              </a:rPr>
              <a:t>上海地区价格变化</a:t>
            </a:r>
            <a:r>
              <a:rPr lang="zh-CN" altLang="en-US" sz="1600" b="1" dirty="0" smtClean="0">
                <a:solidFill>
                  <a:srgbClr val="5F5F5F"/>
                </a:solidFill>
                <a:latin typeface="微软雅黑"/>
                <a:ea typeface="微软雅黑"/>
              </a:rPr>
              <a:t>指数为</a:t>
            </a:r>
            <a:r>
              <a:rPr lang="en-US" altLang="zh-CN" sz="1600" b="1" dirty="0" smtClean="0">
                <a:solidFill>
                  <a:srgbClr val="5F5F5F"/>
                </a:solidFill>
                <a:latin typeface="微软雅黑"/>
                <a:ea typeface="微软雅黑"/>
              </a:rPr>
              <a:t>0.04</a:t>
            </a:r>
            <a:r>
              <a:rPr lang="zh-CN" altLang="en-US" sz="1600" b="1" dirty="0" smtClean="0">
                <a:solidFill>
                  <a:srgbClr val="5F5F5F"/>
                </a:solidFill>
                <a:latin typeface="微软雅黑"/>
                <a:ea typeface="微软雅黑"/>
              </a:rPr>
              <a:t>，</a:t>
            </a:r>
            <a:r>
              <a:rPr lang="zh-CN" altLang="en-US" sz="1600" b="1" dirty="0">
                <a:solidFill>
                  <a:srgbClr val="5F5F5F"/>
                </a:solidFill>
                <a:latin typeface="微软雅黑"/>
                <a:ea typeface="微软雅黑"/>
              </a:rPr>
              <a:t>环</a:t>
            </a:r>
            <a:r>
              <a:rPr lang="zh-CN" altLang="en-US" sz="1600" b="1" dirty="0" smtClean="0">
                <a:solidFill>
                  <a:srgbClr val="5F5F5F"/>
                </a:solidFill>
                <a:latin typeface="微软雅黑"/>
                <a:ea typeface="微软雅黑"/>
              </a:rPr>
              <a:t>比下降</a:t>
            </a:r>
            <a:r>
              <a:rPr lang="en-US" altLang="zh-CN" sz="1600" b="1" dirty="0" smtClean="0">
                <a:solidFill>
                  <a:srgbClr val="5F5F5F"/>
                </a:solidFill>
                <a:latin typeface="微软雅黑"/>
                <a:ea typeface="微软雅黑"/>
              </a:rPr>
              <a:t>2.7%</a:t>
            </a:r>
            <a:r>
              <a:rPr lang="zh-CN" altLang="en-US" sz="1600" b="1" dirty="0">
                <a:solidFill>
                  <a:srgbClr val="5F5F5F"/>
                </a:solidFill>
                <a:latin typeface="微软雅黑"/>
                <a:ea typeface="微软雅黑"/>
              </a:rPr>
              <a:t>，市场</a:t>
            </a:r>
            <a:r>
              <a:rPr lang="zh-CN" altLang="en-US" sz="1600" b="1" dirty="0" smtClean="0">
                <a:solidFill>
                  <a:srgbClr val="5F5F5F"/>
                </a:solidFill>
                <a:latin typeface="微软雅黑"/>
                <a:ea typeface="微软雅黑"/>
              </a:rPr>
              <a:t>均价</a:t>
            </a:r>
            <a:r>
              <a:rPr lang="zh-CN" altLang="en-US" sz="1600" b="1" dirty="0">
                <a:solidFill>
                  <a:srgbClr val="5F5F5F"/>
                </a:solidFill>
                <a:latin typeface="微软雅黑"/>
                <a:ea typeface="微软雅黑"/>
              </a:rPr>
              <a:t>从</a:t>
            </a:r>
            <a:r>
              <a:rPr lang="en-US" altLang="zh-CN" sz="1600" b="1" dirty="0" smtClean="0">
                <a:solidFill>
                  <a:srgbClr val="5F5F5F"/>
                </a:solidFill>
                <a:latin typeface="微软雅黑"/>
              </a:rPr>
              <a:t>13.62</a:t>
            </a:r>
            <a:r>
              <a:rPr lang="zh-CN" altLang="en-US" sz="1600" b="1" dirty="0" smtClean="0">
                <a:solidFill>
                  <a:srgbClr val="5F5F5F"/>
                </a:solidFill>
                <a:latin typeface="微软雅黑"/>
                <a:ea typeface="微软雅黑"/>
              </a:rPr>
              <a:t>万下降至</a:t>
            </a:r>
            <a:r>
              <a:rPr lang="en-US" altLang="zh-CN" sz="1600" b="1" dirty="0" smtClean="0">
                <a:solidFill>
                  <a:srgbClr val="5F5F5F"/>
                </a:solidFill>
                <a:latin typeface="微软雅黑"/>
                <a:ea typeface="微软雅黑"/>
              </a:rPr>
              <a:t>13.25</a:t>
            </a:r>
            <a:r>
              <a:rPr lang="zh-CN" altLang="en-US" sz="1600" b="1" dirty="0" smtClean="0">
                <a:solidFill>
                  <a:srgbClr val="5F5F5F"/>
                </a:solidFill>
                <a:latin typeface="微软雅黑"/>
                <a:ea typeface="微软雅黑"/>
              </a:rPr>
              <a:t>万</a:t>
            </a:r>
            <a:r>
              <a:rPr lang="zh-CN" altLang="en-US" sz="1600" b="1" dirty="0">
                <a:solidFill>
                  <a:srgbClr val="5F5F5F"/>
                </a:solidFill>
                <a:latin typeface="微软雅黑"/>
                <a:ea typeface="微软雅黑"/>
              </a:rPr>
              <a:t>。</a:t>
            </a:r>
          </a:p>
          <a:p>
            <a:pPr marL="342000" lvl="1" indent="-342000">
              <a:lnSpc>
                <a:spcPts val="2000"/>
              </a:lnSpc>
              <a:buClr>
                <a:srgbClr val="474747"/>
              </a:buClr>
              <a:buFont typeface="Wingdings" pitchFamily="2" charset="2"/>
              <a:buChar char="Ø"/>
              <a:defRPr/>
            </a:pPr>
            <a:r>
              <a:rPr lang="zh-CN" altLang="en-US" sz="1400" dirty="0" smtClean="0">
                <a:solidFill>
                  <a:srgbClr val="474747"/>
                </a:solidFill>
                <a:latin typeface="+mn-ea"/>
                <a:ea typeface="+mn-ea"/>
              </a:rPr>
              <a:t>上海地区成交价指数环比下降，对整体影响较大的主要是</a:t>
            </a:r>
            <a:r>
              <a:rPr lang="en-US" altLang="zh-CN" sz="1400" dirty="0" smtClean="0">
                <a:solidFill>
                  <a:srgbClr val="474747"/>
                </a:solidFill>
                <a:latin typeface="+mn-ea"/>
                <a:ea typeface="+mn-ea"/>
              </a:rPr>
              <a:t>SUV</a:t>
            </a:r>
            <a:r>
              <a:rPr lang="zh-CN" altLang="en-US" sz="1400" dirty="0" smtClean="0">
                <a:solidFill>
                  <a:srgbClr val="474747"/>
                </a:solidFill>
                <a:latin typeface="+mn-ea"/>
                <a:ea typeface="+mn-ea"/>
              </a:rPr>
              <a:t>市场</a:t>
            </a:r>
            <a:endParaRPr lang="en-US" altLang="zh-CN" sz="1400" dirty="0" smtClean="0">
              <a:solidFill>
                <a:srgbClr val="474747"/>
              </a:solidFill>
              <a:latin typeface="+mn-ea"/>
              <a:ea typeface="+mn-ea"/>
            </a:endParaRPr>
          </a:p>
          <a:p>
            <a:pPr marL="342000" lvl="1" indent="-342000">
              <a:lnSpc>
                <a:spcPts val="2000"/>
              </a:lnSpc>
              <a:buClr>
                <a:srgbClr val="474747"/>
              </a:buClr>
              <a:buFont typeface="Wingdings" pitchFamily="2" charset="2"/>
              <a:buChar char="Ø"/>
              <a:defRPr/>
            </a:pPr>
            <a:r>
              <a:rPr lang="zh-CN" altLang="en-US" sz="1400" dirty="0" smtClean="0">
                <a:solidFill>
                  <a:srgbClr val="474747"/>
                </a:solidFill>
                <a:latin typeface="+mn-ea"/>
                <a:ea typeface="+mn-ea"/>
              </a:rPr>
              <a:t>本月上海乘用车市场受到</a:t>
            </a:r>
            <a:r>
              <a:rPr lang="en-US" altLang="zh-CN" sz="1400" dirty="0" smtClean="0">
                <a:solidFill>
                  <a:srgbClr val="474747"/>
                </a:solidFill>
                <a:latin typeface="+mn-ea"/>
                <a:ea typeface="+mn-ea"/>
              </a:rPr>
              <a:t>SUV</a:t>
            </a:r>
            <a:r>
              <a:rPr lang="zh-CN" altLang="en-US" sz="1400" dirty="0" smtClean="0">
                <a:solidFill>
                  <a:srgbClr val="474747"/>
                </a:solidFill>
                <a:latin typeface="+mn-ea"/>
                <a:ea typeface="+mn-ea"/>
              </a:rPr>
              <a:t>市场整体成交价格下降的影响，其中主要车型包括哈弗</a:t>
            </a:r>
            <a:r>
              <a:rPr lang="en-US" altLang="zh-CN" sz="1400" dirty="0" smtClean="0">
                <a:solidFill>
                  <a:srgbClr val="474747"/>
                </a:solidFill>
                <a:latin typeface="+mn-ea"/>
                <a:ea typeface="+mn-ea"/>
              </a:rPr>
              <a:t>H6</a:t>
            </a:r>
            <a:r>
              <a:rPr lang="zh-CN" altLang="en-US" sz="1400" dirty="0" smtClean="0">
                <a:solidFill>
                  <a:srgbClr val="474747"/>
                </a:solidFill>
                <a:latin typeface="+mn-ea"/>
                <a:ea typeface="+mn-ea"/>
              </a:rPr>
              <a:t>、</a:t>
            </a:r>
            <a:r>
              <a:rPr lang="en-US" altLang="zh-CN" sz="1400" dirty="0" smtClean="0">
                <a:solidFill>
                  <a:srgbClr val="474747"/>
                </a:solidFill>
                <a:latin typeface="+mn-ea"/>
                <a:ea typeface="+mn-ea"/>
              </a:rPr>
              <a:t>H2</a:t>
            </a:r>
            <a:r>
              <a:rPr lang="zh-CN" altLang="en-US" sz="1400" dirty="0" smtClean="0">
                <a:solidFill>
                  <a:srgbClr val="474747"/>
                </a:solidFill>
                <a:latin typeface="+mn-ea"/>
                <a:ea typeface="+mn-ea"/>
              </a:rPr>
              <a:t>等</a:t>
            </a:r>
            <a:endParaRPr lang="en-US" altLang="zh-CN" sz="1400" dirty="0" smtClean="0">
              <a:solidFill>
                <a:srgbClr val="474747"/>
              </a:solidFill>
              <a:latin typeface="+mn-ea"/>
              <a:ea typeface="+mn-ea"/>
            </a:endParaRPr>
          </a:p>
        </p:txBody>
      </p:sp>
      <p:sp>
        <p:nvSpPr>
          <p:cNvPr id="15" name="Oval 178"/>
          <p:cNvSpPr>
            <a:spLocks noChangeArrowheads="1"/>
          </p:cNvSpPr>
          <p:nvPr/>
        </p:nvSpPr>
        <p:spPr bwMode="auto">
          <a:xfrm>
            <a:off x="1907704" y="4647080"/>
            <a:ext cx="622176" cy="201720"/>
          </a:xfrm>
          <a:prstGeom prst="ellipse">
            <a:avLst/>
          </a:prstGeom>
          <a:noFill/>
          <a:ln w="12700"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lang="en-US" altLang="zh-CN" sz="900" dirty="0" smtClean="0">
                <a:solidFill>
                  <a:srgbClr val="FF9933"/>
                </a:solidFill>
              </a:rPr>
              <a:t>13.62</a:t>
            </a:r>
            <a:r>
              <a:rPr kumimoji="0" lang="zh-CN" altLang="en-US" sz="900" i="0" u="none" strike="noStrike" kern="0" cap="none" spc="0" normalizeH="0" baseline="0" noProof="0" dirty="0" smtClean="0">
                <a:ln>
                  <a:noFill/>
                </a:ln>
                <a:solidFill>
                  <a:srgbClr val="FF9933"/>
                </a:solidFill>
                <a:effectLst/>
                <a:uLnTx/>
                <a:uFillTx/>
              </a:rPr>
              <a:t>万</a:t>
            </a:r>
            <a:endParaRPr kumimoji="0" lang="zh-HK" altLang="en-US" sz="900" i="0" u="none" strike="noStrike" kern="0" cap="none" spc="0" normalizeH="0" baseline="0" noProof="0" dirty="0">
              <a:ln>
                <a:noFill/>
              </a:ln>
              <a:solidFill>
                <a:srgbClr val="FF9933"/>
              </a:solidFill>
              <a:effectLst/>
              <a:uLnTx/>
              <a:uFillTx/>
            </a:endParaRPr>
          </a:p>
        </p:txBody>
      </p:sp>
      <p:sp>
        <p:nvSpPr>
          <p:cNvPr id="16" name="内容占位符 3"/>
          <p:cNvSpPr>
            <a:spLocks noGrp="1"/>
          </p:cNvSpPr>
          <p:nvPr>
            <p:ph sz="quarter" idx="13"/>
          </p:nvPr>
        </p:nvSpPr>
        <p:spPr>
          <a:xfrm>
            <a:off x="1187624" y="260648"/>
            <a:ext cx="7561584" cy="454567"/>
          </a:xfrm>
        </p:spPr>
        <p:txBody>
          <a:bodyPr/>
          <a:lstStyle/>
          <a:p>
            <a:r>
              <a:rPr lang="en-US" altLang="en-US" dirty="0" smtClean="0"/>
              <a:t>2017</a:t>
            </a:r>
            <a:r>
              <a:rPr lang="en-US" altLang="zh-CN" dirty="0" smtClean="0"/>
              <a:t> </a:t>
            </a:r>
            <a:r>
              <a:rPr lang="en-US" altLang="en-US" dirty="0" smtClean="0"/>
              <a:t>GAIN</a:t>
            </a:r>
            <a:r>
              <a:rPr lang="en-US" altLang="zh-CN" dirty="0" smtClean="0"/>
              <a:t>·</a:t>
            </a:r>
            <a:r>
              <a:rPr lang="zh-CN" altLang="en-US" dirty="0"/>
              <a:t>城市</a:t>
            </a:r>
            <a:r>
              <a:rPr lang="zh-CN" altLang="en-US" dirty="0" smtClean="0"/>
              <a:t>价格</a:t>
            </a:r>
            <a:r>
              <a:rPr lang="zh-CN" altLang="en-US" dirty="0"/>
              <a:t>变化</a:t>
            </a:r>
            <a:r>
              <a:rPr lang="en-US" altLang="en-US" dirty="0" err="1"/>
              <a:t>指数</a:t>
            </a:r>
            <a:r>
              <a:rPr lang="en-US" altLang="en-US" dirty="0" smtClean="0"/>
              <a:t>—</a:t>
            </a:r>
            <a:r>
              <a:rPr lang="en-US" altLang="zh-CN" dirty="0" smtClean="0"/>
              <a:t>3</a:t>
            </a:r>
            <a:r>
              <a:rPr lang="zh-CN" altLang="en-US" dirty="0" smtClean="0"/>
              <a:t>月上海</a:t>
            </a:r>
            <a:endParaRPr lang="zh-CN" altLang="en-US" dirty="0"/>
          </a:p>
        </p:txBody>
      </p:sp>
      <p:grpSp>
        <p:nvGrpSpPr>
          <p:cNvPr id="17" name="组合 16"/>
          <p:cNvGrpSpPr>
            <a:grpSpLocks/>
          </p:cNvGrpSpPr>
          <p:nvPr>
            <p:custDataLst>
              <p:tags r:id="rId1"/>
            </p:custDataLst>
          </p:nvPr>
        </p:nvGrpSpPr>
        <p:grpSpPr bwMode="auto">
          <a:xfrm>
            <a:off x="2409704" y="3081851"/>
            <a:ext cx="4308475" cy="352425"/>
            <a:chOff x="2330450" y="2103438"/>
            <a:chExt cx="4308475" cy="352425"/>
          </a:xfrm>
          <a:solidFill>
            <a:srgbClr val="275C9D"/>
          </a:solidFill>
        </p:grpSpPr>
        <p:sp>
          <p:nvSpPr>
            <p:cNvPr id="18" name="AutoShape 12"/>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fontAlgn="auto">
                <a:spcBef>
                  <a:spcPts val="0"/>
                </a:spcBef>
                <a:spcAft>
                  <a:spcPts val="0"/>
                </a:spcAft>
                <a:defRPr/>
              </a:pPr>
              <a:endParaRPr lang="zh-CN" altLang="en-US" kern="0">
                <a:solidFill>
                  <a:srgbClr val="FFFFFF"/>
                </a:solidFill>
              </a:endParaRPr>
            </a:p>
          </p:txBody>
        </p:sp>
        <p:sp>
          <p:nvSpPr>
            <p:cNvPr id="19" name="Text Box 10"/>
            <p:cNvSpPr txBox="1">
              <a:spLocks noChangeArrowheads="1"/>
            </p:cNvSpPr>
            <p:nvPr/>
          </p:nvSpPr>
          <p:spPr bwMode="auto">
            <a:xfrm>
              <a:off x="2544763" y="2149145"/>
              <a:ext cx="3924300" cy="305340"/>
            </a:xfrm>
            <a:prstGeom prst="rect">
              <a:avLst/>
            </a:prstGeom>
            <a:noFill/>
            <a:ln w="12700" algn="ctr">
              <a:noFill/>
              <a:miter lim="800000"/>
              <a:headEnd/>
              <a:tailEnd/>
            </a:ln>
          </p:spPr>
          <p:txBody>
            <a:bodyPr>
              <a:spAutoFit/>
            </a:bodyPr>
            <a:lstStyle/>
            <a:p>
              <a:pPr fontAlgn="auto">
                <a:spcBef>
                  <a:spcPct val="50000"/>
                </a:spcBef>
                <a:spcAft>
                  <a:spcPts val="0"/>
                </a:spcAft>
                <a:defRPr/>
              </a:pPr>
              <a:r>
                <a:rPr lang="en-US" altLang="zh-CN" sz="1700" b="1" kern="0" dirty="0">
                  <a:solidFill>
                    <a:srgbClr val="FFFFFF"/>
                  </a:solidFill>
                  <a:ea typeface="华文细黑" pitchFamily="2" charset="-122"/>
                </a:rPr>
                <a:t>GAIN·</a:t>
              </a:r>
              <a:r>
                <a:rPr lang="zh-CN" altLang="en-US" sz="1700" b="1" kern="0" dirty="0" smtClean="0">
                  <a:solidFill>
                    <a:srgbClr val="FFFFFF"/>
                  </a:solidFill>
                  <a:ea typeface="华文细黑" pitchFamily="2" charset="-122"/>
                </a:rPr>
                <a:t>月度价格变化指数</a:t>
              </a:r>
              <a:r>
                <a:rPr lang="en-US" altLang="zh-CN" sz="1700" b="1" kern="0" dirty="0" smtClean="0">
                  <a:solidFill>
                    <a:srgbClr val="FFFFFF"/>
                  </a:solidFill>
                  <a:ea typeface="华文细黑" pitchFamily="2" charset="-122"/>
                </a:rPr>
                <a:t>-</a:t>
              </a:r>
              <a:r>
                <a:rPr lang="zh-CN" altLang="en-US" sz="1700" b="1" kern="0" dirty="0">
                  <a:solidFill>
                    <a:srgbClr val="FFFFFF"/>
                  </a:solidFill>
                  <a:ea typeface="华文细黑" pitchFamily="2" charset="-122"/>
                </a:rPr>
                <a:t>上海</a:t>
              </a:r>
              <a:endParaRPr lang="zh-HK" altLang="en-US" sz="1700" b="1" kern="0" dirty="0">
                <a:solidFill>
                  <a:srgbClr val="FFFFFF"/>
                </a:solidFill>
                <a:ea typeface="华文细黑" pitchFamily="2" charset="-122"/>
              </a:endParaRPr>
            </a:p>
          </p:txBody>
        </p:sp>
      </p:grpSp>
      <p:sp>
        <p:nvSpPr>
          <p:cNvPr id="20" name="AutoShape 66"/>
          <p:cNvSpPr>
            <a:spLocks noChangeArrowheads="1"/>
          </p:cNvSpPr>
          <p:nvPr>
            <p:custDataLst>
              <p:tags r:id="rId2"/>
            </p:custDataLst>
          </p:nvPr>
        </p:nvSpPr>
        <p:spPr bwMode="auto">
          <a:xfrm>
            <a:off x="8497639" y="3903911"/>
            <a:ext cx="250825" cy="900112"/>
          </a:xfrm>
          <a:prstGeom prst="upArrow">
            <a:avLst>
              <a:gd name="adj1" fmla="val 50000"/>
              <a:gd name="adj2" fmla="val 89715"/>
            </a:avLst>
          </a:prstGeom>
          <a:solidFill>
            <a:srgbClr val="275C9D"/>
          </a:solidFill>
          <a:ln>
            <a:no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solidFill>
                <a:prstClr val="black"/>
              </a:solidFill>
              <a:ea typeface="华文细黑" pitchFamily="2" charset="-122"/>
            </a:endParaRPr>
          </a:p>
        </p:txBody>
      </p:sp>
      <p:sp>
        <p:nvSpPr>
          <p:cNvPr id="22" name="AutoShape 67"/>
          <p:cNvSpPr>
            <a:spLocks noChangeArrowheads="1"/>
          </p:cNvSpPr>
          <p:nvPr>
            <p:custDataLst>
              <p:tags r:id="rId3"/>
            </p:custDataLst>
          </p:nvPr>
        </p:nvSpPr>
        <p:spPr bwMode="auto">
          <a:xfrm rot="10800000">
            <a:off x="8497639" y="5021511"/>
            <a:ext cx="250825" cy="900112"/>
          </a:xfrm>
          <a:prstGeom prst="upArrow">
            <a:avLst>
              <a:gd name="adj1" fmla="val 50000"/>
              <a:gd name="adj2" fmla="val 89715"/>
            </a:avLst>
          </a:prstGeom>
          <a:solidFill>
            <a:srgbClr val="BFBFBF"/>
          </a:solidFill>
          <a:ln>
            <a:solidFill>
              <a:srgbClr val="BFBFBF"/>
            </a:solid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solidFill>
                <a:prstClr val="black"/>
              </a:solidFill>
              <a:ea typeface="华文细黑" pitchFamily="2" charset="-122"/>
            </a:endParaRPr>
          </a:p>
        </p:txBody>
      </p:sp>
      <p:sp>
        <p:nvSpPr>
          <p:cNvPr id="23" name="Text Box 68"/>
          <p:cNvSpPr txBox="1">
            <a:spLocks noChangeArrowheads="1"/>
          </p:cNvSpPr>
          <p:nvPr>
            <p:custDataLst>
              <p:tags r:id="rId4"/>
            </p:custDataLst>
          </p:nvPr>
        </p:nvSpPr>
        <p:spPr bwMode="auto">
          <a:xfrm>
            <a:off x="8701533" y="3861048"/>
            <a:ext cx="334963" cy="947738"/>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solidFill>
                  <a:prstClr val="black"/>
                </a:solidFill>
                <a:latin typeface="Calibri"/>
                <a:ea typeface="华文细黑" pitchFamily="2" charset="-122"/>
              </a:rPr>
              <a:t>均价上升</a:t>
            </a:r>
          </a:p>
        </p:txBody>
      </p:sp>
      <p:sp>
        <p:nvSpPr>
          <p:cNvPr id="24" name="Text Box 69"/>
          <p:cNvSpPr txBox="1">
            <a:spLocks noChangeArrowheads="1"/>
          </p:cNvSpPr>
          <p:nvPr>
            <p:custDataLst>
              <p:tags r:id="rId5"/>
            </p:custDataLst>
          </p:nvPr>
        </p:nvSpPr>
        <p:spPr bwMode="auto">
          <a:xfrm>
            <a:off x="8701533" y="4865936"/>
            <a:ext cx="334963" cy="1109662"/>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solidFill>
                  <a:prstClr val="black"/>
                </a:solidFill>
                <a:latin typeface="Calibri"/>
                <a:ea typeface="华文细黑" pitchFamily="2" charset="-122"/>
              </a:rPr>
              <a:t>均价下降</a:t>
            </a:r>
          </a:p>
        </p:txBody>
      </p:sp>
      <p:sp>
        <p:nvSpPr>
          <p:cNvPr id="25" name="Oval 178"/>
          <p:cNvSpPr>
            <a:spLocks noChangeArrowheads="1"/>
          </p:cNvSpPr>
          <p:nvPr/>
        </p:nvSpPr>
        <p:spPr bwMode="auto">
          <a:xfrm>
            <a:off x="2409704" y="4966407"/>
            <a:ext cx="622176" cy="201720"/>
          </a:xfrm>
          <a:prstGeom prst="ellipse">
            <a:avLst/>
          </a:prstGeom>
          <a:noFill/>
          <a:ln w="12700"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lang="en-US" altLang="zh-CN" sz="900" dirty="0" smtClean="0">
                <a:solidFill>
                  <a:srgbClr val="FF9933"/>
                </a:solidFill>
              </a:rPr>
              <a:t>13.25</a:t>
            </a:r>
            <a:r>
              <a:rPr kumimoji="0" lang="zh-CN" altLang="en-US" sz="900" i="0" u="none" strike="noStrike" kern="0" cap="none" spc="0" normalizeH="0" baseline="0" noProof="0" dirty="0" smtClean="0">
                <a:ln>
                  <a:noFill/>
                </a:ln>
                <a:solidFill>
                  <a:srgbClr val="FF9933"/>
                </a:solidFill>
                <a:effectLst/>
                <a:uLnTx/>
                <a:uFillTx/>
              </a:rPr>
              <a:t>万</a:t>
            </a:r>
            <a:endParaRPr kumimoji="0" lang="zh-HK" altLang="en-US" sz="900" i="0" u="none" strike="noStrike" kern="0" cap="none" spc="0" normalizeH="0" baseline="0" noProof="0" dirty="0">
              <a:ln>
                <a:noFill/>
              </a:ln>
              <a:solidFill>
                <a:srgbClr val="FF9933"/>
              </a:solidFill>
              <a:effectLst/>
              <a:uLnTx/>
              <a:uFillTx/>
            </a:endParaRPr>
          </a:p>
        </p:txBody>
      </p:sp>
    </p:spTree>
    <p:extLst>
      <p:ext uri="{BB962C8B-B14F-4D97-AF65-F5344CB8AC3E}">
        <p14:creationId xmlns:p14="http://schemas.microsoft.com/office/powerpoint/2010/main" val="1674283004"/>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9" name="灯片编号占位符 19"/>
          <p:cNvSpPr>
            <a:spLocks noGrp="1"/>
          </p:cNvSpPr>
          <p:nvPr>
            <p:ph type="sldNum" sz="quarter" idx="12"/>
          </p:nvPr>
        </p:nvSpPr>
        <p:spPr bwMode="auto">
          <a:noFill/>
          <a:ln>
            <a:miter lim="800000"/>
            <a:headEnd/>
            <a:tailEnd/>
          </a:ln>
        </p:spPr>
        <p:txBody>
          <a:bodyPr vert="horz" wrap="square" lIns="91440" tIns="45720" rIns="91440" bIns="45720" numCol="1" anchorCtr="0" compatLnSpc="1">
            <a:prstTxWarp prst="textNoShape">
              <a:avLst/>
            </a:prstTxWarp>
          </a:bodyPr>
          <a:lstStyle/>
          <a:p>
            <a:fld id="{E5E8E29B-DBD1-4AB2-8695-0476B00DF9CD}" type="slidenum">
              <a:rPr lang="zh-CN" altLang="en-US" smtClean="0">
                <a:solidFill>
                  <a:srgbClr val="5F5F5F">
                    <a:tint val="75000"/>
                  </a:srgbClr>
                </a:solidFill>
              </a:rPr>
              <a:pPr/>
              <a:t>37</a:t>
            </a:fld>
            <a:endParaRPr lang="zh-CN" altLang="en-US" smtClean="0">
              <a:solidFill>
                <a:srgbClr val="5F5F5F">
                  <a:tint val="75000"/>
                </a:srgbClr>
              </a:solidFill>
            </a:endParaRPr>
          </a:p>
        </p:txBody>
      </p:sp>
      <p:sp>
        <p:nvSpPr>
          <p:cNvPr id="49" name="TextBox 48"/>
          <p:cNvSpPr txBox="1"/>
          <p:nvPr/>
        </p:nvSpPr>
        <p:spPr>
          <a:xfrm>
            <a:off x="393005" y="6310314"/>
            <a:ext cx="1319212" cy="203133"/>
          </a:xfrm>
          <a:prstGeom prst="rect">
            <a:avLst/>
          </a:prstGeom>
          <a:noFill/>
        </p:spPr>
        <p:txBody>
          <a:bodyPr>
            <a:spAutoFit/>
          </a:bodyPr>
          <a:lstStyle/>
          <a:p>
            <a:pPr>
              <a:defRPr/>
            </a:pPr>
            <a:r>
              <a:rPr lang="zh-CN" altLang="en-US" sz="900" dirty="0">
                <a:solidFill>
                  <a:prstClr val="black"/>
                </a:solidFill>
                <a:latin typeface="Calibri"/>
                <a:ea typeface="华文细黑" pitchFamily="2" charset="-122"/>
              </a:rPr>
              <a:t>注</a:t>
            </a:r>
            <a:r>
              <a:rPr lang="zh-CN" altLang="en-US" sz="900" dirty="0" smtClean="0">
                <a:solidFill>
                  <a:prstClr val="black"/>
                </a:solidFill>
                <a:latin typeface="Calibri"/>
                <a:ea typeface="华文细黑" pitchFamily="2" charset="-122"/>
              </a:rPr>
              <a:t>：基期为上年</a:t>
            </a:r>
            <a:r>
              <a:rPr lang="en-US" altLang="zh-CN" sz="900" dirty="0" smtClean="0">
                <a:solidFill>
                  <a:prstClr val="black"/>
                </a:solidFill>
                <a:latin typeface="Calibri"/>
                <a:ea typeface="华文细黑" pitchFamily="2" charset="-122"/>
              </a:rPr>
              <a:t>12</a:t>
            </a:r>
            <a:r>
              <a:rPr lang="zh-CN" altLang="en-US" sz="900" dirty="0" smtClean="0">
                <a:solidFill>
                  <a:prstClr val="black"/>
                </a:solidFill>
                <a:latin typeface="Calibri"/>
                <a:ea typeface="华文细黑" pitchFamily="2" charset="-122"/>
              </a:rPr>
              <a:t>月</a:t>
            </a:r>
            <a:endParaRPr lang="zh-CN" altLang="en-US" sz="900" dirty="0">
              <a:solidFill>
                <a:prstClr val="black"/>
              </a:solidFill>
              <a:latin typeface="Calibri"/>
              <a:ea typeface="华文细黑" pitchFamily="2" charset="-122"/>
            </a:endParaRPr>
          </a:p>
        </p:txBody>
      </p:sp>
      <p:graphicFrame>
        <p:nvGraphicFramePr>
          <p:cNvPr id="25" name="Object 4"/>
          <p:cNvGraphicFramePr>
            <a:graphicFrameLocks noChangeAspect="1"/>
          </p:cNvGraphicFramePr>
          <p:nvPr>
            <p:extLst>
              <p:ext uri="{D42A27DB-BD31-4B8C-83A1-F6EECF244321}">
                <p14:modId xmlns:p14="http://schemas.microsoft.com/office/powerpoint/2010/main" val="4182474364"/>
              </p:ext>
            </p:extLst>
          </p:nvPr>
        </p:nvGraphicFramePr>
        <p:xfrm>
          <a:off x="393005" y="3501008"/>
          <a:ext cx="7995345" cy="2881312"/>
        </p:xfrm>
        <a:graphic>
          <a:graphicData uri="http://schemas.openxmlformats.org/drawingml/2006/chart">
            <c:chart xmlns:c="http://schemas.openxmlformats.org/drawingml/2006/chart" xmlns:r="http://schemas.openxmlformats.org/officeDocument/2006/relationships" r:id="rId7"/>
          </a:graphicData>
        </a:graphic>
      </p:graphicFrame>
      <p:sp>
        <p:nvSpPr>
          <p:cNvPr id="14" name="内容占位符 2"/>
          <p:cNvSpPr txBox="1">
            <a:spLocks/>
          </p:cNvSpPr>
          <p:nvPr/>
        </p:nvSpPr>
        <p:spPr>
          <a:xfrm>
            <a:off x="395039" y="833439"/>
            <a:ext cx="8353425" cy="1587450"/>
          </a:xfrm>
          <a:prstGeom prst="rect">
            <a:avLst/>
          </a:prstGeom>
        </p:spPr>
        <p:txBody>
          <a:bodyPr vert="horz" lIns="91440" tIns="45720" rIns="91440" bIns="45720" rtlCol="0">
            <a:noAutofit/>
          </a:bodyPr>
          <a:lstStyle>
            <a:lvl1pPr marL="449263" indent="-363538" algn="just" defTabSz="914400" rtl="0" eaLnBrk="1" latinLnBrk="0" hangingPunct="1">
              <a:lnSpc>
                <a:spcPct val="110000"/>
              </a:lnSpc>
              <a:spcBef>
                <a:spcPts val="1800"/>
              </a:spcBef>
              <a:spcAft>
                <a:spcPts val="0"/>
              </a:spcAft>
              <a:buClr>
                <a:schemeClr val="accent1"/>
              </a:buClr>
              <a:buSzPct val="70000"/>
              <a:buFont typeface="Wingdings" panose="05000000000000000000" pitchFamily="2" charset="2"/>
              <a:buChar char=""/>
              <a:defRPr sz="2000" kern="1200" baseline="0">
                <a:solidFill>
                  <a:schemeClr val="accent1"/>
                </a:solidFill>
                <a:latin typeface="Arial" panose="020B0604020202020204" pitchFamily="34" charset="0"/>
                <a:ea typeface="微软雅黑" panose="020B0503020204020204" pitchFamily="34" charset="-122"/>
                <a:cs typeface="+mn-cs"/>
              </a:defRPr>
            </a:lvl1pPr>
            <a:lvl2pPr marL="449263" indent="-449263" algn="just" defTabSz="914400" rtl="0" eaLnBrk="1" latinLnBrk="0" hangingPunct="1">
              <a:lnSpc>
                <a:spcPct val="130000"/>
              </a:lnSpc>
              <a:spcBef>
                <a:spcPts val="0"/>
              </a:spcBef>
              <a:spcAft>
                <a:spcPts val="600"/>
              </a:spcAft>
              <a:buClr>
                <a:schemeClr val="accent2">
                  <a:lumMod val="60000"/>
                  <a:lumOff val="40000"/>
                </a:schemeClr>
              </a:buClr>
              <a:buFont typeface="幼圆" panose="02010509060101010101" pitchFamily="49" charset="-122"/>
              <a:buChar char=" "/>
              <a:defRPr sz="1600" kern="1200" baseline="0">
                <a:solidFill>
                  <a:srgbClr val="7D7D7D"/>
                </a:solidFill>
                <a:latin typeface="幼圆" panose="02010509060101010101" pitchFamily="49" charset="-122"/>
                <a:ea typeface="幼圆" panose="02010509060101010101" pitchFamily="49" charset="-122"/>
                <a:cs typeface="+mn-cs"/>
              </a:defRPr>
            </a:lvl2pPr>
            <a:lvl3pPr marL="914400" indent="0" algn="l" defTabSz="914400" rtl="0" eaLnBrk="1" latinLnBrk="0" hangingPunct="1">
              <a:lnSpc>
                <a:spcPct val="90000"/>
              </a:lnSpc>
              <a:spcBef>
                <a:spcPts val="500"/>
              </a:spcBef>
              <a:buFont typeface="Arial" panose="020B0604020202020204" pitchFamily="34" charset="0"/>
              <a:buNone/>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000" indent="-342000">
              <a:lnSpc>
                <a:spcPts val="1800"/>
              </a:lnSpc>
              <a:spcBef>
                <a:spcPts val="0"/>
              </a:spcBef>
              <a:spcAft>
                <a:spcPts val="600"/>
              </a:spcAft>
              <a:buClr>
                <a:srgbClr val="275C9D"/>
              </a:buClr>
              <a:buSzPct val="100000"/>
              <a:buFont typeface="Wingdings" panose="05000000000000000000" pitchFamily="2" charset="2"/>
              <a:buChar char="n"/>
              <a:defRPr/>
            </a:pPr>
            <a:r>
              <a:rPr lang="en-US" altLang="zh-CN" sz="1600" b="1" dirty="0">
                <a:solidFill>
                  <a:srgbClr val="5F5F5F"/>
                </a:solidFill>
                <a:latin typeface="微软雅黑"/>
                <a:ea typeface="微软雅黑"/>
              </a:rPr>
              <a:t>2017 GAIN·3</a:t>
            </a:r>
            <a:r>
              <a:rPr lang="zh-CN" altLang="en-US" sz="1600" b="1" dirty="0">
                <a:solidFill>
                  <a:srgbClr val="5F5F5F"/>
                </a:solidFill>
                <a:latin typeface="微软雅黑"/>
                <a:ea typeface="微软雅黑"/>
              </a:rPr>
              <a:t>月上海终端优惠指数为</a:t>
            </a:r>
            <a:r>
              <a:rPr lang="en-US" altLang="zh-CN" sz="1600" b="1" dirty="0">
                <a:solidFill>
                  <a:srgbClr val="5F5F5F"/>
                </a:solidFill>
                <a:latin typeface="微软雅黑"/>
                <a:ea typeface="微软雅黑"/>
              </a:rPr>
              <a:t>-0.6</a:t>
            </a:r>
            <a:r>
              <a:rPr lang="zh-CN" altLang="en-US" sz="1600" b="1" dirty="0">
                <a:solidFill>
                  <a:srgbClr val="5F5F5F"/>
                </a:solidFill>
                <a:latin typeface="微软雅黑"/>
                <a:ea typeface="微软雅黑"/>
              </a:rPr>
              <a:t>，环比下降</a:t>
            </a:r>
            <a:r>
              <a:rPr lang="en-US" altLang="zh-CN" sz="1600" b="1" dirty="0">
                <a:solidFill>
                  <a:srgbClr val="5F5F5F"/>
                </a:solidFill>
                <a:latin typeface="微软雅黑"/>
                <a:ea typeface="微软雅黑"/>
              </a:rPr>
              <a:t>7.3%</a:t>
            </a:r>
            <a:r>
              <a:rPr lang="zh-CN" altLang="en-US" sz="1600" b="1" dirty="0">
                <a:solidFill>
                  <a:srgbClr val="5F5F5F"/>
                </a:solidFill>
                <a:latin typeface="微软雅黑"/>
                <a:ea typeface="微软雅黑"/>
              </a:rPr>
              <a:t>，终端优惠增加</a:t>
            </a:r>
            <a:r>
              <a:rPr lang="en-US" altLang="zh-CN" sz="1600" b="1" dirty="0">
                <a:solidFill>
                  <a:srgbClr val="5F5F5F"/>
                </a:solidFill>
                <a:latin typeface="微软雅黑"/>
                <a:ea typeface="微软雅黑"/>
              </a:rPr>
              <a:t>1063</a:t>
            </a:r>
            <a:r>
              <a:rPr lang="zh-CN" altLang="en-US" sz="1600" b="1" dirty="0" smtClean="0">
                <a:solidFill>
                  <a:srgbClr val="5F5F5F"/>
                </a:solidFill>
                <a:latin typeface="微软雅黑"/>
                <a:ea typeface="微软雅黑"/>
              </a:rPr>
              <a:t>元</a:t>
            </a:r>
            <a:endParaRPr lang="zh-CN" altLang="en-US" sz="1600" b="1" dirty="0">
              <a:solidFill>
                <a:srgbClr val="5F5F5F"/>
              </a:solidFill>
              <a:latin typeface="微软雅黑"/>
              <a:ea typeface="微软雅黑"/>
            </a:endParaRPr>
          </a:p>
          <a:p>
            <a:pPr marL="342000" lvl="1" indent="-342000">
              <a:lnSpc>
                <a:spcPts val="2000"/>
              </a:lnSpc>
              <a:buClr>
                <a:srgbClr val="474747"/>
              </a:buClr>
              <a:buFont typeface="Wingdings" pitchFamily="2" charset="2"/>
              <a:buChar char="Ø"/>
              <a:defRPr/>
            </a:pPr>
            <a:r>
              <a:rPr lang="zh-CN" altLang="en-US" sz="1400" dirty="0">
                <a:solidFill>
                  <a:srgbClr val="5F5F5F"/>
                </a:solidFill>
                <a:latin typeface="微软雅黑"/>
                <a:ea typeface="微软雅黑"/>
              </a:rPr>
              <a:t>本月上海地区优惠继上月之后仍然呈增加趋势</a:t>
            </a:r>
            <a:endParaRPr lang="en-US" altLang="zh-CN" sz="1400" dirty="0">
              <a:solidFill>
                <a:srgbClr val="5F5F5F"/>
              </a:solidFill>
              <a:latin typeface="微软雅黑"/>
              <a:ea typeface="微软雅黑"/>
            </a:endParaRPr>
          </a:p>
          <a:p>
            <a:pPr marL="342000" lvl="1" indent="-342000">
              <a:lnSpc>
                <a:spcPts val="2000"/>
              </a:lnSpc>
              <a:buClr>
                <a:srgbClr val="474747"/>
              </a:buClr>
              <a:buFont typeface="Wingdings" pitchFamily="2" charset="2"/>
              <a:buChar char="Ø"/>
              <a:defRPr/>
            </a:pPr>
            <a:r>
              <a:rPr lang="zh-CN" altLang="en-US" sz="1400" dirty="0" smtClean="0">
                <a:solidFill>
                  <a:srgbClr val="5F5F5F"/>
                </a:solidFill>
                <a:latin typeface="微软雅黑"/>
                <a:ea typeface="微软雅黑"/>
              </a:rPr>
              <a:t>由于</a:t>
            </a:r>
            <a:r>
              <a:rPr lang="en-US" altLang="zh-CN" sz="1400" dirty="0">
                <a:solidFill>
                  <a:srgbClr val="5F5F5F"/>
                </a:solidFill>
                <a:latin typeface="微软雅黑"/>
                <a:ea typeface="微软雅黑"/>
              </a:rPr>
              <a:t>SUV</a:t>
            </a:r>
            <a:r>
              <a:rPr lang="zh-CN" altLang="en-US" sz="1400" dirty="0">
                <a:solidFill>
                  <a:srgbClr val="5F5F5F"/>
                </a:solidFill>
                <a:latin typeface="微软雅黑"/>
                <a:ea typeface="微软雅黑"/>
              </a:rPr>
              <a:t>市场优惠幅度</a:t>
            </a:r>
            <a:r>
              <a:rPr lang="zh-CN" altLang="en-US" sz="1400" dirty="0" smtClean="0">
                <a:solidFill>
                  <a:srgbClr val="5F5F5F"/>
                </a:solidFill>
                <a:latin typeface="微软雅黑"/>
                <a:ea typeface="微软雅黑"/>
              </a:rPr>
              <a:t>加大，导致本月</a:t>
            </a:r>
            <a:r>
              <a:rPr lang="zh-CN" altLang="en-US" sz="1400" dirty="0">
                <a:solidFill>
                  <a:srgbClr val="5F5F5F"/>
                </a:solidFill>
                <a:latin typeface="微软雅黑"/>
                <a:ea typeface="微软雅黑"/>
              </a:rPr>
              <a:t>上海</a:t>
            </a:r>
            <a:r>
              <a:rPr lang="zh-CN" altLang="en-US" sz="1400" dirty="0" smtClean="0">
                <a:solidFill>
                  <a:srgbClr val="5F5F5F"/>
                </a:solidFill>
                <a:latin typeface="微软雅黑"/>
                <a:ea typeface="微软雅黑"/>
              </a:rPr>
              <a:t>地区整体市场</a:t>
            </a:r>
            <a:r>
              <a:rPr lang="zh-CN" altLang="en-US" sz="1400" dirty="0">
                <a:solidFill>
                  <a:srgbClr val="5F5F5F"/>
                </a:solidFill>
                <a:latin typeface="微软雅黑"/>
                <a:ea typeface="微软雅黑"/>
              </a:rPr>
              <a:t>终端</a:t>
            </a:r>
            <a:r>
              <a:rPr lang="zh-CN" altLang="en-US" sz="1400" dirty="0" smtClean="0">
                <a:solidFill>
                  <a:srgbClr val="5F5F5F"/>
                </a:solidFill>
                <a:latin typeface="微软雅黑"/>
                <a:ea typeface="微软雅黑"/>
              </a:rPr>
              <a:t>优惠幅度继</a:t>
            </a:r>
            <a:r>
              <a:rPr lang="en-US" altLang="zh-CN" sz="1400" dirty="0" smtClean="0">
                <a:solidFill>
                  <a:srgbClr val="5F5F5F"/>
                </a:solidFill>
                <a:latin typeface="微软雅黑"/>
                <a:ea typeface="微软雅黑"/>
              </a:rPr>
              <a:t>1</a:t>
            </a:r>
            <a:r>
              <a:rPr lang="zh-CN" altLang="en-US" sz="1400" dirty="0" smtClean="0">
                <a:solidFill>
                  <a:srgbClr val="5F5F5F"/>
                </a:solidFill>
                <a:latin typeface="微软雅黑"/>
                <a:ea typeface="微软雅黑"/>
              </a:rPr>
              <a:t>、</a:t>
            </a:r>
            <a:r>
              <a:rPr lang="en-US" altLang="zh-CN" sz="1400" dirty="0" smtClean="0">
                <a:solidFill>
                  <a:srgbClr val="5F5F5F"/>
                </a:solidFill>
                <a:latin typeface="微软雅黑"/>
                <a:ea typeface="微软雅黑"/>
              </a:rPr>
              <a:t>2</a:t>
            </a:r>
            <a:r>
              <a:rPr lang="zh-CN" altLang="en-US" sz="1400" dirty="0" smtClean="0">
                <a:solidFill>
                  <a:srgbClr val="5F5F5F"/>
                </a:solidFill>
                <a:latin typeface="微软雅黑"/>
                <a:ea typeface="微软雅黑"/>
              </a:rPr>
              <a:t>月份之后持续增加</a:t>
            </a:r>
            <a:endParaRPr lang="en-US" altLang="zh-CN" sz="1400" dirty="0">
              <a:solidFill>
                <a:srgbClr val="5F5F5F"/>
              </a:solidFill>
              <a:latin typeface="微软雅黑"/>
              <a:ea typeface="微软雅黑"/>
            </a:endParaRPr>
          </a:p>
        </p:txBody>
      </p:sp>
      <p:sp>
        <p:nvSpPr>
          <p:cNvPr id="15" name="Oval 178"/>
          <p:cNvSpPr>
            <a:spLocks noChangeArrowheads="1"/>
          </p:cNvSpPr>
          <p:nvPr/>
        </p:nvSpPr>
        <p:spPr bwMode="auto">
          <a:xfrm rot="10800000" flipV="1">
            <a:off x="1712217" y="4860221"/>
            <a:ext cx="720141" cy="285768"/>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en-US" altLang="en-US" sz="900" kern="0" dirty="0" smtClean="0">
                <a:solidFill>
                  <a:srgbClr val="FF9933"/>
                </a:solidFill>
              </a:rPr>
              <a:t>￥</a:t>
            </a:r>
            <a:r>
              <a:rPr lang="en-US" altLang="en-US" sz="900" dirty="0" smtClean="0">
                <a:solidFill>
                  <a:srgbClr val="FF9933"/>
                </a:solidFill>
              </a:rPr>
              <a:t>14526</a:t>
            </a:r>
          </a:p>
        </p:txBody>
      </p:sp>
      <p:sp>
        <p:nvSpPr>
          <p:cNvPr id="16" name="内容占位符 3"/>
          <p:cNvSpPr>
            <a:spLocks noGrp="1"/>
          </p:cNvSpPr>
          <p:nvPr>
            <p:ph sz="quarter" idx="13"/>
          </p:nvPr>
        </p:nvSpPr>
        <p:spPr>
          <a:xfrm>
            <a:off x="1187624" y="260648"/>
            <a:ext cx="7561584" cy="454567"/>
          </a:xfrm>
        </p:spPr>
        <p:txBody>
          <a:bodyPr/>
          <a:lstStyle/>
          <a:p>
            <a:r>
              <a:rPr lang="en-US" altLang="en-US" dirty="0" smtClean="0"/>
              <a:t>2017</a:t>
            </a:r>
            <a:r>
              <a:rPr lang="en-US" altLang="zh-CN" dirty="0" smtClean="0"/>
              <a:t> </a:t>
            </a:r>
            <a:r>
              <a:rPr lang="en-US" altLang="en-US" dirty="0" smtClean="0"/>
              <a:t>GAIN</a:t>
            </a:r>
            <a:r>
              <a:rPr lang="en-US" altLang="zh-CN" dirty="0" smtClean="0"/>
              <a:t>·</a:t>
            </a:r>
            <a:r>
              <a:rPr lang="zh-CN" altLang="en-US" dirty="0" smtClean="0"/>
              <a:t>城市终端优惠</a:t>
            </a:r>
            <a:r>
              <a:rPr lang="en-US" altLang="en-US" dirty="0" err="1" smtClean="0"/>
              <a:t>指数</a:t>
            </a:r>
            <a:r>
              <a:rPr lang="en-US" altLang="en-US" dirty="0" smtClean="0"/>
              <a:t>—3</a:t>
            </a:r>
            <a:r>
              <a:rPr lang="zh-CN" altLang="en-US" dirty="0" smtClean="0"/>
              <a:t>月上海</a:t>
            </a:r>
            <a:endParaRPr lang="zh-CN" altLang="en-US" dirty="0"/>
          </a:p>
        </p:txBody>
      </p:sp>
      <p:grpSp>
        <p:nvGrpSpPr>
          <p:cNvPr id="17" name="组合 16"/>
          <p:cNvGrpSpPr>
            <a:grpSpLocks/>
          </p:cNvGrpSpPr>
          <p:nvPr>
            <p:custDataLst>
              <p:tags r:id="rId1"/>
            </p:custDataLst>
          </p:nvPr>
        </p:nvGrpSpPr>
        <p:grpSpPr bwMode="auto">
          <a:xfrm>
            <a:off x="2409704" y="3081851"/>
            <a:ext cx="4308475" cy="352425"/>
            <a:chOff x="2330450" y="2103438"/>
            <a:chExt cx="4308475" cy="352425"/>
          </a:xfrm>
          <a:solidFill>
            <a:srgbClr val="275C9D"/>
          </a:solidFill>
        </p:grpSpPr>
        <p:sp>
          <p:nvSpPr>
            <p:cNvPr id="18" name="AutoShape 12"/>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fontAlgn="auto">
                <a:spcBef>
                  <a:spcPts val="0"/>
                </a:spcBef>
                <a:spcAft>
                  <a:spcPts val="0"/>
                </a:spcAft>
                <a:defRPr/>
              </a:pPr>
              <a:endParaRPr lang="zh-CN" altLang="en-US" kern="0">
                <a:solidFill>
                  <a:srgbClr val="FFFFFF"/>
                </a:solidFill>
              </a:endParaRPr>
            </a:p>
          </p:txBody>
        </p:sp>
        <p:sp>
          <p:nvSpPr>
            <p:cNvPr id="19" name="Text Box 10"/>
            <p:cNvSpPr txBox="1">
              <a:spLocks noChangeArrowheads="1"/>
            </p:cNvSpPr>
            <p:nvPr/>
          </p:nvSpPr>
          <p:spPr bwMode="auto">
            <a:xfrm>
              <a:off x="2544763" y="2149145"/>
              <a:ext cx="3924300" cy="305340"/>
            </a:xfrm>
            <a:prstGeom prst="rect">
              <a:avLst/>
            </a:prstGeom>
            <a:noFill/>
            <a:ln w="12700" algn="ctr">
              <a:noFill/>
              <a:miter lim="800000"/>
              <a:headEnd/>
              <a:tailEnd/>
            </a:ln>
          </p:spPr>
          <p:txBody>
            <a:bodyPr>
              <a:spAutoFit/>
            </a:bodyPr>
            <a:lstStyle/>
            <a:p>
              <a:pPr fontAlgn="auto">
                <a:spcBef>
                  <a:spcPct val="50000"/>
                </a:spcBef>
                <a:spcAft>
                  <a:spcPts val="0"/>
                </a:spcAft>
                <a:defRPr/>
              </a:pPr>
              <a:r>
                <a:rPr lang="en-US" altLang="zh-CN" sz="1700" b="1" kern="0" dirty="0">
                  <a:solidFill>
                    <a:srgbClr val="FFFFFF"/>
                  </a:solidFill>
                  <a:ea typeface="华文细黑" pitchFamily="2" charset="-122"/>
                </a:rPr>
                <a:t>GAIN·</a:t>
              </a:r>
              <a:r>
                <a:rPr lang="zh-CN" altLang="en-US" sz="1700" b="1" kern="0" dirty="0">
                  <a:solidFill>
                    <a:srgbClr val="FFFFFF"/>
                  </a:solidFill>
                  <a:ea typeface="华文细黑" pitchFamily="2" charset="-122"/>
                </a:rPr>
                <a:t>月度终端优惠指数</a:t>
              </a:r>
              <a:r>
                <a:rPr lang="en-US" altLang="zh-CN" sz="1700" b="1" kern="0" dirty="0" smtClean="0">
                  <a:solidFill>
                    <a:srgbClr val="FFFFFF"/>
                  </a:solidFill>
                  <a:ea typeface="华文细黑" pitchFamily="2" charset="-122"/>
                </a:rPr>
                <a:t>-</a:t>
              </a:r>
              <a:r>
                <a:rPr lang="zh-CN" altLang="en-US" sz="1700" b="1" kern="0" dirty="0">
                  <a:solidFill>
                    <a:srgbClr val="FFFFFF"/>
                  </a:solidFill>
                  <a:ea typeface="华文细黑" pitchFamily="2" charset="-122"/>
                </a:rPr>
                <a:t>上海</a:t>
              </a:r>
              <a:endParaRPr lang="zh-HK" altLang="en-US" sz="1700" b="1" kern="0" dirty="0">
                <a:solidFill>
                  <a:srgbClr val="FFFFFF"/>
                </a:solidFill>
                <a:ea typeface="华文细黑" pitchFamily="2" charset="-122"/>
              </a:endParaRPr>
            </a:p>
          </p:txBody>
        </p:sp>
      </p:grpSp>
      <p:sp>
        <p:nvSpPr>
          <p:cNvPr id="20" name="AutoShape 66"/>
          <p:cNvSpPr>
            <a:spLocks noChangeArrowheads="1"/>
          </p:cNvSpPr>
          <p:nvPr>
            <p:custDataLst>
              <p:tags r:id="rId2"/>
            </p:custDataLst>
          </p:nvPr>
        </p:nvSpPr>
        <p:spPr bwMode="auto">
          <a:xfrm>
            <a:off x="8490396" y="3877593"/>
            <a:ext cx="250825" cy="900112"/>
          </a:xfrm>
          <a:prstGeom prst="upArrow">
            <a:avLst>
              <a:gd name="adj1" fmla="val 50000"/>
              <a:gd name="adj2" fmla="val 89715"/>
            </a:avLst>
          </a:prstGeom>
          <a:solidFill>
            <a:srgbClr val="BFBFBF"/>
          </a:solidFill>
          <a:ln>
            <a:no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ea typeface="华文细黑" pitchFamily="2" charset="-122"/>
            </a:endParaRPr>
          </a:p>
        </p:txBody>
      </p:sp>
      <p:sp>
        <p:nvSpPr>
          <p:cNvPr id="21" name="AutoShape 67"/>
          <p:cNvSpPr>
            <a:spLocks noChangeArrowheads="1"/>
          </p:cNvSpPr>
          <p:nvPr>
            <p:custDataLst>
              <p:tags r:id="rId3"/>
            </p:custDataLst>
          </p:nvPr>
        </p:nvSpPr>
        <p:spPr bwMode="auto">
          <a:xfrm rot="10800000">
            <a:off x="8490396" y="4995193"/>
            <a:ext cx="250825" cy="900112"/>
          </a:xfrm>
          <a:prstGeom prst="upArrow">
            <a:avLst>
              <a:gd name="adj1" fmla="val 50000"/>
              <a:gd name="adj2" fmla="val 89715"/>
            </a:avLst>
          </a:prstGeom>
          <a:solidFill>
            <a:srgbClr val="275C9D"/>
          </a:solidFill>
          <a:ln>
            <a:no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ea typeface="华文细黑" pitchFamily="2" charset="-122"/>
            </a:endParaRPr>
          </a:p>
        </p:txBody>
      </p:sp>
      <p:sp>
        <p:nvSpPr>
          <p:cNvPr id="22" name="Text Box 68"/>
          <p:cNvSpPr txBox="1">
            <a:spLocks noChangeArrowheads="1"/>
          </p:cNvSpPr>
          <p:nvPr>
            <p:custDataLst>
              <p:tags r:id="rId4"/>
            </p:custDataLst>
          </p:nvPr>
        </p:nvSpPr>
        <p:spPr bwMode="auto">
          <a:xfrm>
            <a:off x="8701533" y="3834730"/>
            <a:ext cx="334963" cy="947738"/>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latin typeface="+mn-lt"/>
                <a:ea typeface="华文细黑" pitchFamily="2" charset="-122"/>
              </a:rPr>
              <a:t>优惠减少</a:t>
            </a:r>
          </a:p>
        </p:txBody>
      </p:sp>
      <p:sp>
        <p:nvSpPr>
          <p:cNvPr id="23" name="Text Box 69"/>
          <p:cNvSpPr txBox="1">
            <a:spLocks noChangeArrowheads="1"/>
          </p:cNvSpPr>
          <p:nvPr>
            <p:custDataLst>
              <p:tags r:id="rId5"/>
            </p:custDataLst>
          </p:nvPr>
        </p:nvSpPr>
        <p:spPr bwMode="auto">
          <a:xfrm>
            <a:off x="8698358" y="4839618"/>
            <a:ext cx="334963" cy="1109662"/>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latin typeface="+mn-lt"/>
                <a:ea typeface="华文细黑" pitchFamily="2" charset="-122"/>
              </a:rPr>
              <a:t>优惠增加</a:t>
            </a:r>
          </a:p>
        </p:txBody>
      </p:sp>
      <p:sp>
        <p:nvSpPr>
          <p:cNvPr id="24" name="Oval 178"/>
          <p:cNvSpPr>
            <a:spLocks noChangeArrowheads="1"/>
          </p:cNvSpPr>
          <p:nvPr/>
        </p:nvSpPr>
        <p:spPr bwMode="auto">
          <a:xfrm rot="10800000" flipV="1">
            <a:off x="2339752" y="4941168"/>
            <a:ext cx="720141" cy="285768"/>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en-US" altLang="en-US" sz="900" kern="0" dirty="0" smtClean="0">
                <a:solidFill>
                  <a:srgbClr val="FF9933"/>
                </a:solidFill>
              </a:rPr>
              <a:t>￥</a:t>
            </a:r>
            <a:r>
              <a:rPr lang="en-US" altLang="en-US" sz="900" dirty="0" smtClean="0">
                <a:solidFill>
                  <a:srgbClr val="FF9933"/>
                </a:solidFill>
              </a:rPr>
              <a:t>1</a:t>
            </a:r>
            <a:r>
              <a:rPr lang="en-US" altLang="zh-CN" sz="900" dirty="0" smtClean="0">
                <a:solidFill>
                  <a:srgbClr val="FF9933"/>
                </a:solidFill>
              </a:rPr>
              <a:t>5589</a:t>
            </a:r>
            <a:endParaRPr lang="en-US" altLang="en-US" sz="900" dirty="0" smtClean="0">
              <a:solidFill>
                <a:srgbClr val="FF9933"/>
              </a:solidFill>
            </a:endParaRPr>
          </a:p>
        </p:txBody>
      </p:sp>
    </p:spTree>
    <p:extLst>
      <p:ext uri="{BB962C8B-B14F-4D97-AF65-F5344CB8AC3E}">
        <p14:creationId xmlns:p14="http://schemas.microsoft.com/office/powerpoint/2010/main" val="359922854"/>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43" name="灯片编号占位符 19"/>
          <p:cNvSpPr>
            <a:spLocks noGrp="1"/>
          </p:cNvSpPr>
          <p:nvPr>
            <p:ph type="sldNum" sz="quarter" idx="12"/>
          </p:nvPr>
        </p:nvSpPr>
        <p:spPr bwMode="auto">
          <a:noFill/>
          <a:ln>
            <a:miter lim="800000"/>
            <a:headEnd/>
            <a:tailEnd/>
          </a:ln>
        </p:spPr>
        <p:txBody>
          <a:bodyPr vert="horz" wrap="square" lIns="91440" tIns="45720" rIns="91440" bIns="45720" numCol="1" anchorCtr="0" compatLnSpc="1">
            <a:prstTxWarp prst="textNoShape">
              <a:avLst/>
            </a:prstTxWarp>
          </a:bodyPr>
          <a:lstStyle/>
          <a:p>
            <a:fld id="{22B73B6C-A21E-48A9-BAF4-DD1184CA9DF4}" type="slidenum">
              <a:rPr lang="zh-CN" altLang="en-US" smtClean="0">
                <a:solidFill>
                  <a:srgbClr val="5F5F5F">
                    <a:tint val="75000"/>
                  </a:srgbClr>
                </a:solidFill>
              </a:rPr>
              <a:pPr/>
              <a:t>38</a:t>
            </a:fld>
            <a:endParaRPr lang="zh-CN" altLang="en-US" dirty="0" smtClean="0">
              <a:solidFill>
                <a:srgbClr val="5F5F5F">
                  <a:tint val="75000"/>
                </a:srgbClr>
              </a:solidFill>
            </a:endParaRPr>
          </a:p>
        </p:txBody>
      </p:sp>
      <p:sp>
        <p:nvSpPr>
          <p:cNvPr id="45" name="TextBox 44"/>
          <p:cNvSpPr txBox="1"/>
          <p:nvPr/>
        </p:nvSpPr>
        <p:spPr>
          <a:xfrm>
            <a:off x="395288" y="6310314"/>
            <a:ext cx="1319212" cy="203133"/>
          </a:xfrm>
          <a:prstGeom prst="rect">
            <a:avLst/>
          </a:prstGeom>
          <a:noFill/>
        </p:spPr>
        <p:txBody>
          <a:bodyPr>
            <a:spAutoFit/>
          </a:bodyPr>
          <a:lstStyle/>
          <a:p>
            <a:pPr>
              <a:defRPr/>
            </a:pPr>
            <a:r>
              <a:rPr lang="zh-CN" altLang="en-US" sz="900" dirty="0">
                <a:solidFill>
                  <a:prstClr val="black"/>
                </a:solidFill>
                <a:latin typeface="Calibri"/>
                <a:ea typeface="华文细黑" pitchFamily="2" charset="-122"/>
              </a:rPr>
              <a:t>注</a:t>
            </a:r>
            <a:r>
              <a:rPr lang="zh-CN" altLang="en-US" sz="900" dirty="0" smtClean="0">
                <a:solidFill>
                  <a:prstClr val="black"/>
                </a:solidFill>
                <a:latin typeface="Calibri"/>
                <a:ea typeface="华文细黑" pitchFamily="2" charset="-122"/>
              </a:rPr>
              <a:t>：基期为上年</a:t>
            </a:r>
            <a:r>
              <a:rPr lang="en-US" altLang="zh-CN" sz="900" dirty="0" smtClean="0">
                <a:solidFill>
                  <a:prstClr val="black"/>
                </a:solidFill>
                <a:latin typeface="Calibri"/>
                <a:ea typeface="华文细黑" pitchFamily="2" charset="-122"/>
              </a:rPr>
              <a:t>12</a:t>
            </a:r>
            <a:r>
              <a:rPr lang="zh-CN" altLang="en-US" sz="900" dirty="0" smtClean="0">
                <a:solidFill>
                  <a:prstClr val="black"/>
                </a:solidFill>
                <a:latin typeface="Calibri"/>
                <a:ea typeface="华文细黑" pitchFamily="2" charset="-122"/>
              </a:rPr>
              <a:t>月</a:t>
            </a:r>
            <a:endParaRPr lang="zh-CN" altLang="en-US" sz="900" dirty="0">
              <a:solidFill>
                <a:prstClr val="black"/>
              </a:solidFill>
              <a:latin typeface="Calibri"/>
              <a:ea typeface="华文细黑" pitchFamily="2" charset="-122"/>
            </a:endParaRPr>
          </a:p>
        </p:txBody>
      </p:sp>
      <p:graphicFrame>
        <p:nvGraphicFramePr>
          <p:cNvPr id="21" name="Object 4"/>
          <p:cNvGraphicFramePr>
            <a:graphicFrameLocks noChangeAspect="1"/>
          </p:cNvGraphicFramePr>
          <p:nvPr>
            <p:extLst>
              <p:ext uri="{D42A27DB-BD31-4B8C-83A1-F6EECF244321}">
                <p14:modId xmlns:p14="http://schemas.microsoft.com/office/powerpoint/2010/main" val="519445755"/>
              </p:ext>
            </p:extLst>
          </p:nvPr>
        </p:nvGraphicFramePr>
        <p:xfrm>
          <a:off x="382588" y="3500439"/>
          <a:ext cx="8064500" cy="2881312"/>
        </p:xfrm>
        <a:graphic>
          <a:graphicData uri="http://schemas.openxmlformats.org/drawingml/2006/chart">
            <c:chart xmlns:c="http://schemas.openxmlformats.org/drawingml/2006/chart" xmlns:r="http://schemas.openxmlformats.org/officeDocument/2006/relationships" r:id="rId8"/>
          </a:graphicData>
        </a:graphic>
      </p:graphicFrame>
      <p:sp>
        <p:nvSpPr>
          <p:cNvPr id="14" name="内容占位符 2"/>
          <p:cNvSpPr txBox="1">
            <a:spLocks/>
          </p:cNvSpPr>
          <p:nvPr/>
        </p:nvSpPr>
        <p:spPr>
          <a:xfrm>
            <a:off x="395536" y="836613"/>
            <a:ext cx="8331200" cy="1995487"/>
          </a:xfrm>
          <a:prstGeom prst="rect">
            <a:avLst/>
          </a:prstGeom>
        </p:spPr>
        <p:txBody>
          <a:bodyPr vert="horz" lIns="91440" tIns="45720" rIns="91440" bIns="45720" rtlCol="0">
            <a:noAutofit/>
          </a:bodyPr>
          <a:lstStyle>
            <a:lvl1pPr marL="449263" indent="-363538" algn="just" defTabSz="914400" rtl="0" eaLnBrk="1" latinLnBrk="0" hangingPunct="1">
              <a:lnSpc>
                <a:spcPct val="110000"/>
              </a:lnSpc>
              <a:spcBef>
                <a:spcPts val="1800"/>
              </a:spcBef>
              <a:spcAft>
                <a:spcPts val="0"/>
              </a:spcAft>
              <a:buClr>
                <a:schemeClr val="accent1"/>
              </a:buClr>
              <a:buSzPct val="70000"/>
              <a:buFont typeface="Wingdings" panose="05000000000000000000" pitchFamily="2" charset="2"/>
              <a:buChar char=""/>
              <a:defRPr sz="2000" kern="1200" baseline="0">
                <a:solidFill>
                  <a:schemeClr val="accent1"/>
                </a:solidFill>
                <a:latin typeface="Arial" panose="020B0604020202020204" pitchFamily="34" charset="0"/>
                <a:ea typeface="微软雅黑" panose="020B0503020204020204" pitchFamily="34" charset="-122"/>
                <a:cs typeface="+mn-cs"/>
              </a:defRPr>
            </a:lvl1pPr>
            <a:lvl2pPr marL="449263" indent="-449263" algn="just" defTabSz="914400" rtl="0" eaLnBrk="1" latinLnBrk="0" hangingPunct="1">
              <a:lnSpc>
                <a:spcPct val="130000"/>
              </a:lnSpc>
              <a:spcBef>
                <a:spcPts val="0"/>
              </a:spcBef>
              <a:spcAft>
                <a:spcPts val="600"/>
              </a:spcAft>
              <a:buClr>
                <a:schemeClr val="accent2">
                  <a:lumMod val="60000"/>
                  <a:lumOff val="40000"/>
                </a:schemeClr>
              </a:buClr>
              <a:buFont typeface="幼圆" panose="02010509060101010101" pitchFamily="49" charset="-122"/>
              <a:buChar char=" "/>
              <a:defRPr sz="1600" kern="1200" baseline="0">
                <a:solidFill>
                  <a:srgbClr val="7D7D7D"/>
                </a:solidFill>
                <a:latin typeface="幼圆" panose="02010509060101010101" pitchFamily="49" charset="-122"/>
                <a:ea typeface="幼圆" panose="02010509060101010101" pitchFamily="49" charset="-122"/>
                <a:cs typeface="+mn-cs"/>
              </a:defRPr>
            </a:lvl2pPr>
            <a:lvl3pPr marL="914400" indent="0" algn="l" defTabSz="914400" rtl="0" eaLnBrk="1" latinLnBrk="0" hangingPunct="1">
              <a:lnSpc>
                <a:spcPct val="90000"/>
              </a:lnSpc>
              <a:spcBef>
                <a:spcPts val="500"/>
              </a:spcBef>
              <a:buFont typeface="Arial" panose="020B0604020202020204" pitchFamily="34" charset="0"/>
              <a:buNone/>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000" indent="-342000">
              <a:lnSpc>
                <a:spcPts val="1800"/>
              </a:lnSpc>
              <a:spcBef>
                <a:spcPts val="0"/>
              </a:spcBef>
              <a:spcAft>
                <a:spcPts val="600"/>
              </a:spcAft>
              <a:buClr>
                <a:srgbClr val="275C9D"/>
              </a:buClr>
              <a:buSzPct val="100000"/>
              <a:buFont typeface="Wingdings" panose="05000000000000000000" pitchFamily="2" charset="2"/>
              <a:buChar char="n"/>
              <a:defRPr/>
            </a:pPr>
            <a:r>
              <a:rPr lang="en-US" altLang="zh-CN" sz="1600" b="1" dirty="0" smtClean="0">
                <a:solidFill>
                  <a:srgbClr val="5F5F5F"/>
                </a:solidFill>
                <a:latin typeface="微软雅黑"/>
                <a:ea typeface="微软雅黑"/>
              </a:rPr>
              <a:t>2017 GAIN·3</a:t>
            </a:r>
            <a:r>
              <a:rPr lang="zh-CN" altLang="en-US" sz="1600" b="1" dirty="0" smtClean="0">
                <a:solidFill>
                  <a:srgbClr val="5F5F5F"/>
                </a:solidFill>
                <a:latin typeface="微软雅黑"/>
                <a:ea typeface="微软雅黑"/>
              </a:rPr>
              <a:t>月北京地区价格变化指数为</a:t>
            </a:r>
            <a:r>
              <a:rPr lang="en-US" altLang="zh-CN" sz="1600" b="1" dirty="0" smtClean="0">
                <a:solidFill>
                  <a:srgbClr val="5F5F5F"/>
                </a:solidFill>
                <a:latin typeface="微软雅黑"/>
                <a:ea typeface="微软雅黑"/>
              </a:rPr>
              <a:t>0.16</a:t>
            </a:r>
            <a:r>
              <a:rPr lang="zh-CN" altLang="en-US" sz="1600" b="1" dirty="0" smtClean="0">
                <a:solidFill>
                  <a:srgbClr val="5F5F5F"/>
                </a:solidFill>
                <a:latin typeface="微软雅黑"/>
                <a:ea typeface="微软雅黑"/>
              </a:rPr>
              <a:t>，环比下降</a:t>
            </a:r>
            <a:r>
              <a:rPr lang="en-US" altLang="zh-CN" sz="1600" b="1" dirty="0" smtClean="0">
                <a:solidFill>
                  <a:srgbClr val="5F5F5F"/>
                </a:solidFill>
                <a:latin typeface="微软雅黑"/>
                <a:ea typeface="微软雅黑"/>
              </a:rPr>
              <a:t>1.5%</a:t>
            </a:r>
            <a:r>
              <a:rPr lang="zh-CN" altLang="en-US" sz="1600" b="1" dirty="0" smtClean="0">
                <a:solidFill>
                  <a:srgbClr val="5F5F5F"/>
                </a:solidFill>
                <a:latin typeface="微软雅黑"/>
                <a:ea typeface="微软雅黑"/>
              </a:rPr>
              <a:t>，市场均价由</a:t>
            </a:r>
            <a:r>
              <a:rPr lang="en-US" altLang="zh-CN" sz="1600" b="1" dirty="0" smtClean="0">
                <a:solidFill>
                  <a:srgbClr val="5F5F5F"/>
                </a:solidFill>
                <a:latin typeface="微软雅黑"/>
              </a:rPr>
              <a:t>13.38</a:t>
            </a:r>
            <a:r>
              <a:rPr lang="zh-CN" altLang="en-US" sz="1600" b="1" dirty="0" smtClean="0">
                <a:solidFill>
                  <a:srgbClr val="5F5F5F"/>
                </a:solidFill>
                <a:latin typeface="微软雅黑"/>
                <a:ea typeface="微软雅黑"/>
              </a:rPr>
              <a:t>万下降至</a:t>
            </a:r>
            <a:r>
              <a:rPr lang="en-US" altLang="zh-CN" sz="1600" b="1" dirty="0" smtClean="0">
                <a:solidFill>
                  <a:srgbClr val="5F5F5F"/>
                </a:solidFill>
                <a:latin typeface="微软雅黑"/>
                <a:ea typeface="微软雅黑"/>
              </a:rPr>
              <a:t>13.18</a:t>
            </a:r>
            <a:r>
              <a:rPr lang="zh-CN" altLang="en-US" sz="1600" b="1" dirty="0" smtClean="0">
                <a:solidFill>
                  <a:srgbClr val="5F5F5F"/>
                </a:solidFill>
                <a:latin typeface="微软雅黑"/>
                <a:ea typeface="微软雅黑"/>
              </a:rPr>
              <a:t>万</a:t>
            </a:r>
            <a:endParaRPr lang="zh-CN" altLang="en-US" sz="1600" b="1" dirty="0" smtClean="0">
              <a:solidFill>
                <a:srgbClr val="474747"/>
              </a:solidFill>
              <a:latin typeface="微软雅黑"/>
              <a:ea typeface="微软雅黑"/>
            </a:endParaRPr>
          </a:p>
          <a:p>
            <a:pPr marL="342000" lvl="1" indent="-342000">
              <a:lnSpc>
                <a:spcPts val="2000"/>
              </a:lnSpc>
              <a:buClr>
                <a:srgbClr val="474747"/>
              </a:buClr>
              <a:buFont typeface="Wingdings" pitchFamily="2" charset="2"/>
              <a:buChar char="Ø"/>
              <a:defRPr/>
            </a:pPr>
            <a:r>
              <a:rPr lang="zh-CN" altLang="en-US" sz="1400" dirty="0" smtClean="0">
                <a:solidFill>
                  <a:srgbClr val="5F5F5F"/>
                </a:solidFill>
                <a:latin typeface="微软雅黑"/>
                <a:ea typeface="微软雅黑"/>
              </a:rPr>
              <a:t>本月北京地区市场整体成交价指数环比同样也是呈现出下降的态势</a:t>
            </a:r>
            <a:endParaRPr lang="en-US" altLang="zh-CN" sz="1400" dirty="0" smtClean="0">
              <a:solidFill>
                <a:srgbClr val="5F5F5F"/>
              </a:solidFill>
              <a:latin typeface="微软雅黑"/>
              <a:ea typeface="微软雅黑"/>
            </a:endParaRPr>
          </a:p>
          <a:p>
            <a:pPr marL="342000" lvl="1" indent="-342000">
              <a:lnSpc>
                <a:spcPts val="2000"/>
              </a:lnSpc>
              <a:buClr>
                <a:srgbClr val="474747"/>
              </a:buClr>
              <a:buFont typeface="Wingdings" pitchFamily="2" charset="2"/>
              <a:buChar char="Ø"/>
              <a:defRPr/>
            </a:pPr>
            <a:r>
              <a:rPr lang="zh-CN" altLang="en-US" sz="1400" dirty="0" smtClean="0">
                <a:solidFill>
                  <a:srgbClr val="5F5F5F"/>
                </a:solidFill>
                <a:latin typeface="微软雅黑"/>
                <a:ea typeface="微软雅黑"/>
              </a:rPr>
              <a:t>主要影响的细分市场依然为</a:t>
            </a:r>
            <a:r>
              <a:rPr lang="en-US" altLang="zh-CN" sz="1400" dirty="0" smtClean="0">
                <a:solidFill>
                  <a:srgbClr val="5F5F5F"/>
                </a:solidFill>
                <a:latin typeface="微软雅黑"/>
                <a:ea typeface="微软雅黑"/>
              </a:rPr>
              <a:t>SUV</a:t>
            </a:r>
            <a:r>
              <a:rPr lang="zh-CN" altLang="en-US" sz="1400" dirty="0" smtClean="0">
                <a:solidFill>
                  <a:srgbClr val="5F5F5F"/>
                </a:solidFill>
                <a:latin typeface="微软雅黑"/>
                <a:ea typeface="微软雅黑"/>
              </a:rPr>
              <a:t>市场以及</a:t>
            </a:r>
            <a:r>
              <a:rPr lang="en-US" altLang="zh-CN" sz="1400" dirty="0" smtClean="0">
                <a:solidFill>
                  <a:srgbClr val="5F5F5F"/>
                </a:solidFill>
                <a:latin typeface="微软雅黑"/>
                <a:ea typeface="微软雅黑"/>
              </a:rPr>
              <a:t>A</a:t>
            </a:r>
            <a:r>
              <a:rPr lang="zh-CN" altLang="en-US" sz="1400" dirty="0" smtClean="0">
                <a:solidFill>
                  <a:srgbClr val="5F5F5F"/>
                </a:solidFill>
                <a:latin typeface="微软雅黑"/>
                <a:ea typeface="微软雅黑"/>
              </a:rPr>
              <a:t>级市场，哈弗</a:t>
            </a:r>
            <a:r>
              <a:rPr lang="en-US" altLang="zh-CN" sz="1400" dirty="0" smtClean="0">
                <a:solidFill>
                  <a:srgbClr val="5F5F5F"/>
                </a:solidFill>
                <a:latin typeface="微软雅黑"/>
                <a:ea typeface="微软雅黑"/>
              </a:rPr>
              <a:t>H6</a:t>
            </a:r>
            <a:r>
              <a:rPr lang="zh-CN" altLang="en-US" sz="1400" dirty="0" smtClean="0">
                <a:solidFill>
                  <a:srgbClr val="5F5F5F"/>
                </a:solidFill>
                <a:latin typeface="微软雅黑"/>
                <a:ea typeface="微软雅黑"/>
              </a:rPr>
              <a:t>、</a:t>
            </a:r>
            <a:r>
              <a:rPr lang="en-US" altLang="zh-CN" sz="1400" dirty="0" smtClean="0">
                <a:solidFill>
                  <a:srgbClr val="5F5F5F"/>
                </a:solidFill>
                <a:latin typeface="微软雅黑"/>
                <a:ea typeface="微软雅黑"/>
              </a:rPr>
              <a:t>H2</a:t>
            </a:r>
            <a:r>
              <a:rPr lang="zh-CN" altLang="en-US" sz="1400" dirty="0" smtClean="0">
                <a:solidFill>
                  <a:srgbClr val="5F5F5F"/>
                </a:solidFill>
                <a:latin typeface="微软雅黑"/>
                <a:ea typeface="微软雅黑"/>
              </a:rPr>
              <a:t>以及轩逸等权重车型的成交价明显下降导致北京地区整体成交价格下跌</a:t>
            </a:r>
            <a:endParaRPr lang="en-US" altLang="zh-CN" sz="1400" dirty="0" smtClean="0">
              <a:solidFill>
                <a:srgbClr val="5F5F5F"/>
              </a:solidFill>
              <a:latin typeface="微软雅黑"/>
              <a:ea typeface="微软雅黑"/>
            </a:endParaRPr>
          </a:p>
        </p:txBody>
      </p:sp>
      <p:sp>
        <p:nvSpPr>
          <p:cNvPr id="15" name="内容占位符 3"/>
          <p:cNvSpPr>
            <a:spLocks noGrp="1"/>
          </p:cNvSpPr>
          <p:nvPr>
            <p:ph sz="quarter" idx="13"/>
          </p:nvPr>
        </p:nvSpPr>
        <p:spPr>
          <a:xfrm>
            <a:off x="1187624" y="260648"/>
            <a:ext cx="7561584" cy="454567"/>
          </a:xfrm>
        </p:spPr>
        <p:txBody>
          <a:bodyPr/>
          <a:lstStyle/>
          <a:p>
            <a:r>
              <a:rPr lang="en-US" altLang="en-US" dirty="0" smtClean="0"/>
              <a:t>2017</a:t>
            </a:r>
            <a:r>
              <a:rPr lang="en-US" altLang="zh-CN" dirty="0" smtClean="0"/>
              <a:t> </a:t>
            </a:r>
            <a:r>
              <a:rPr lang="en-US" altLang="en-US" dirty="0" smtClean="0"/>
              <a:t>GAIN</a:t>
            </a:r>
            <a:r>
              <a:rPr lang="en-US" altLang="zh-CN" dirty="0" smtClean="0"/>
              <a:t>·</a:t>
            </a:r>
            <a:r>
              <a:rPr lang="zh-CN" altLang="en-US" dirty="0"/>
              <a:t>城市</a:t>
            </a:r>
            <a:r>
              <a:rPr lang="zh-CN" altLang="en-US" dirty="0" smtClean="0"/>
              <a:t>价格</a:t>
            </a:r>
            <a:r>
              <a:rPr lang="zh-CN" altLang="en-US" dirty="0"/>
              <a:t>变化</a:t>
            </a:r>
            <a:r>
              <a:rPr lang="en-US" altLang="en-US" dirty="0" err="1"/>
              <a:t>指数</a:t>
            </a:r>
            <a:r>
              <a:rPr lang="en-US" altLang="en-US" dirty="0" smtClean="0"/>
              <a:t>—</a:t>
            </a:r>
            <a:r>
              <a:rPr lang="en-US" altLang="zh-CN" dirty="0" smtClean="0"/>
              <a:t>3</a:t>
            </a:r>
            <a:r>
              <a:rPr lang="zh-CN" altLang="en-US" dirty="0" smtClean="0"/>
              <a:t>月北京</a:t>
            </a:r>
            <a:endParaRPr lang="zh-CN" altLang="en-US" dirty="0"/>
          </a:p>
        </p:txBody>
      </p:sp>
      <p:grpSp>
        <p:nvGrpSpPr>
          <p:cNvPr id="16" name="组合 15"/>
          <p:cNvGrpSpPr>
            <a:grpSpLocks/>
          </p:cNvGrpSpPr>
          <p:nvPr>
            <p:custDataLst>
              <p:tags r:id="rId1"/>
            </p:custDataLst>
          </p:nvPr>
        </p:nvGrpSpPr>
        <p:grpSpPr bwMode="auto">
          <a:xfrm>
            <a:off x="2409704" y="3081851"/>
            <a:ext cx="4308475" cy="352425"/>
            <a:chOff x="2330450" y="2103438"/>
            <a:chExt cx="4308475" cy="352425"/>
          </a:xfrm>
          <a:solidFill>
            <a:srgbClr val="275C9D"/>
          </a:solidFill>
        </p:grpSpPr>
        <p:sp>
          <p:nvSpPr>
            <p:cNvPr id="17" name="AutoShape 12"/>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fontAlgn="auto">
                <a:spcBef>
                  <a:spcPts val="0"/>
                </a:spcBef>
                <a:spcAft>
                  <a:spcPts val="0"/>
                </a:spcAft>
                <a:defRPr/>
              </a:pPr>
              <a:endParaRPr lang="zh-CN" altLang="en-US" kern="0">
                <a:solidFill>
                  <a:srgbClr val="FFFFFF"/>
                </a:solidFill>
              </a:endParaRPr>
            </a:p>
          </p:txBody>
        </p:sp>
        <p:sp>
          <p:nvSpPr>
            <p:cNvPr id="18" name="Text Box 10"/>
            <p:cNvSpPr txBox="1">
              <a:spLocks noChangeArrowheads="1"/>
            </p:cNvSpPr>
            <p:nvPr/>
          </p:nvSpPr>
          <p:spPr bwMode="auto">
            <a:xfrm>
              <a:off x="2544763" y="2149145"/>
              <a:ext cx="3924300" cy="305340"/>
            </a:xfrm>
            <a:prstGeom prst="rect">
              <a:avLst/>
            </a:prstGeom>
            <a:noFill/>
            <a:ln w="12700" algn="ctr">
              <a:noFill/>
              <a:miter lim="800000"/>
              <a:headEnd/>
              <a:tailEnd/>
            </a:ln>
          </p:spPr>
          <p:txBody>
            <a:bodyPr>
              <a:spAutoFit/>
            </a:bodyPr>
            <a:lstStyle/>
            <a:p>
              <a:pPr fontAlgn="auto">
                <a:spcBef>
                  <a:spcPct val="50000"/>
                </a:spcBef>
                <a:spcAft>
                  <a:spcPts val="0"/>
                </a:spcAft>
                <a:defRPr/>
              </a:pPr>
              <a:r>
                <a:rPr lang="en-US" altLang="zh-CN" sz="1700" b="1" kern="0" dirty="0">
                  <a:solidFill>
                    <a:srgbClr val="FFFFFF"/>
                  </a:solidFill>
                  <a:ea typeface="华文细黑" pitchFamily="2" charset="-122"/>
                </a:rPr>
                <a:t>GAIN·</a:t>
              </a:r>
              <a:r>
                <a:rPr lang="zh-CN" altLang="en-US" sz="1700" b="1" kern="0" dirty="0" smtClean="0">
                  <a:solidFill>
                    <a:srgbClr val="FFFFFF"/>
                  </a:solidFill>
                  <a:ea typeface="华文细黑" pitchFamily="2" charset="-122"/>
                </a:rPr>
                <a:t>月度价格变化指数</a:t>
              </a:r>
              <a:r>
                <a:rPr lang="en-US" altLang="zh-CN" sz="1700" b="1" kern="0" dirty="0" smtClean="0">
                  <a:solidFill>
                    <a:srgbClr val="FFFFFF"/>
                  </a:solidFill>
                  <a:ea typeface="华文细黑" pitchFamily="2" charset="-122"/>
                </a:rPr>
                <a:t>-</a:t>
              </a:r>
              <a:r>
                <a:rPr lang="zh-CN" altLang="en-US" sz="1700" b="1" kern="0" dirty="0">
                  <a:solidFill>
                    <a:srgbClr val="FFFFFF"/>
                  </a:solidFill>
                  <a:ea typeface="华文细黑" pitchFamily="2" charset="-122"/>
                </a:rPr>
                <a:t>北京</a:t>
              </a:r>
              <a:endParaRPr lang="zh-HK" altLang="en-US" sz="1700" b="1" kern="0" dirty="0">
                <a:solidFill>
                  <a:srgbClr val="FFFFFF"/>
                </a:solidFill>
                <a:ea typeface="华文细黑" pitchFamily="2" charset="-122"/>
              </a:endParaRPr>
            </a:p>
          </p:txBody>
        </p:sp>
      </p:grpSp>
      <p:sp>
        <p:nvSpPr>
          <p:cNvPr id="19" name="AutoShape 66"/>
          <p:cNvSpPr>
            <a:spLocks noChangeArrowheads="1"/>
          </p:cNvSpPr>
          <p:nvPr>
            <p:custDataLst>
              <p:tags r:id="rId2"/>
            </p:custDataLst>
          </p:nvPr>
        </p:nvSpPr>
        <p:spPr bwMode="auto">
          <a:xfrm>
            <a:off x="8497639" y="3903911"/>
            <a:ext cx="250825" cy="900112"/>
          </a:xfrm>
          <a:prstGeom prst="upArrow">
            <a:avLst>
              <a:gd name="adj1" fmla="val 50000"/>
              <a:gd name="adj2" fmla="val 89715"/>
            </a:avLst>
          </a:prstGeom>
          <a:solidFill>
            <a:srgbClr val="275C9D"/>
          </a:solidFill>
          <a:ln>
            <a:no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solidFill>
                <a:prstClr val="black"/>
              </a:solidFill>
              <a:ea typeface="华文细黑" pitchFamily="2" charset="-122"/>
            </a:endParaRPr>
          </a:p>
        </p:txBody>
      </p:sp>
      <p:sp>
        <p:nvSpPr>
          <p:cNvPr id="20" name="AutoShape 67"/>
          <p:cNvSpPr>
            <a:spLocks noChangeArrowheads="1"/>
          </p:cNvSpPr>
          <p:nvPr>
            <p:custDataLst>
              <p:tags r:id="rId3"/>
            </p:custDataLst>
          </p:nvPr>
        </p:nvSpPr>
        <p:spPr bwMode="auto">
          <a:xfrm rot="10800000">
            <a:off x="8497639" y="5021511"/>
            <a:ext cx="250825" cy="900112"/>
          </a:xfrm>
          <a:prstGeom prst="upArrow">
            <a:avLst>
              <a:gd name="adj1" fmla="val 50000"/>
              <a:gd name="adj2" fmla="val 89715"/>
            </a:avLst>
          </a:prstGeom>
          <a:solidFill>
            <a:srgbClr val="BFBFBF"/>
          </a:solidFill>
          <a:ln>
            <a:solidFill>
              <a:srgbClr val="BFBFBF"/>
            </a:solid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solidFill>
                <a:prstClr val="black"/>
              </a:solidFill>
              <a:ea typeface="华文细黑" pitchFamily="2" charset="-122"/>
            </a:endParaRPr>
          </a:p>
        </p:txBody>
      </p:sp>
      <p:sp>
        <p:nvSpPr>
          <p:cNvPr id="22" name="Text Box 68"/>
          <p:cNvSpPr txBox="1">
            <a:spLocks noChangeArrowheads="1"/>
          </p:cNvSpPr>
          <p:nvPr>
            <p:custDataLst>
              <p:tags r:id="rId4"/>
            </p:custDataLst>
          </p:nvPr>
        </p:nvSpPr>
        <p:spPr bwMode="auto">
          <a:xfrm>
            <a:off x="8701533" y="3861048"/>
            <a:ext cx="334963" cy="947738"/>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solidFill>
                  <a:prstClr val="black"/>
                </a:solidFill>
                <a:latin typeface="Calibri"/>
                <a:ea typeface="华文细黑" pitchFamily="2" charset="-122"/>
              </a:rPr>
              <a:t>均价上升</a:t>
            </a:r>
          </a:p>
        </p:txBody>
      </p:sp>
      <p:sp>
        <p:nvSpPr>
          <p:cNvPr id="23" name="Text Box 69"/>
          <p:cNvSpPr txBox="1">
            <a:spLocks noChangeArrowheads="1"/>
          </p:cNvSpPr>
          <p:nvPr>
            <p:custDataLst>
              <p:tags r:id="rId5"/>
            </p:custDataLst>
          </p:nvPr>
        </p:nvSpPr>
        <p:spPr bwMode="auto">
          <a:xfrm>
            <a:off x="8701533" y="4865936"/>
            <a:ext cx="334963" cy="1109662"/>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solidFill>
                  <a:prstClr val="black"/>
                </a:solidFill>
                <a:latin typeface="Calibri"/>
                <a:ea typeface="华文细黑" pitchFamily="2" charset="-122"/>
              </a:rPr>
              <a:t>均价下降</a:t>
            </a:r>
          </a:p>
        </p:txBody>
      </p:sp>
    </p:spTree>
    <p:extLst>
      <p:ext uri="{BB962C8B-B14F-4D97-AF65-F5344CB8AC3E}">
        <p14:creationId xmlns:p14="http://schemas.microsoft.com/office/powerpoint/2010/main" val="224227645"/>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67" name="灯片编号占位符 19"/>
          <p:cNvSpPr>
            <a:spLocks noGrp="1"/>
          </p:cNvSpPr>
          <p:nvPr>
            <p:ph type="sldNum" sz="quarter" idx="12"/>
          </p:nvPr>
        </p:nvSpPr>
        <p:spPr bwMode="auto">
          <a:noFill/>
          <a:ln>
            <a:miter lim="800000"/>
            <a:headEnd/>
            <a:tailEnd/>
          </a:ln>
        </p:spPr>
        <p:txBody>
          <a:bodyPr vert="horz" wrap="square" lIns="91440" tIns="45720" rIns="91440" bIns="45720" numCol="1" anchorCtr="0" compatLnSpc="1">
            <a:prstTxWarp prst="textNoShape">
              <a:avLst/>
            </a:prstTxWarp>
          </a:bodyPr>
          <a:lstStyle/>
          <a:p>
            <a:fld id="{54C13182-E29B-4085-A80E-721A34FE9D95}" type="slidenum">
              <a:rPr lang="zh-CN" altLang="en-US" smtClean="0">
                <a:solidFill>
                  <a:srgbClr val="5F5F5F">
                    <a:tint val="75000"/>
                  </a:srgbClr>
                </a:solidFill>
              </a:rPr>
              <a:pPr/>
              <a:t>39</a:t>
            </a:fld>
            <a:endParaRPr lang="zh-CN" altLang="en-US" smtClean="0">
              <a:solidFill>
                <a:srgbClr val="5F5F5F">
                  <a:tint val="75000"/>
                </a:srgbClr>
              </a:solidFill>
            </a:endParaRPr>
          </a:p>
        </p:txBody>
      </p:sp>
      <p:sp>
        <p:nvSpPr>
          <p:cNvPr id="66" name="TextBox 65"/>
          <p:cNvSpPr txBox="1"/>
          <p:nvPr/>
        </p:nvSpPr>
        <p:spPr>
          <a:xfrm>
            <a:off x="395288" y="6309511"/>
            <a:ext cx="1319212" cy="203133"/>
          </a:xfrm>
          <a:prstGeom prst="rect">
            <a:avLst/>
          </a:prstGeom>
          <a:noFill/>
        </p:spPr>
        <p:txBody>
          <a:bodyPr>
            <a:spAutoFit/>
          </a:bodyPr>
          <a:lstStyle/>
          <a:p>
            <a:pPr>
              <a:defRPr/>
            </a:pPr>
            <a:r>
              <a:rPr lang="zh-CN" altLang="en-US" sz="900" dirty="0">
                <a:solidFill>
                  <a:prstClr val="black"/>
                </a:solidFill>
                <a:latin typeface="Calibri"/>
                <a:ea typeface="华文细黑" pitchFamily="2" charset="-122"/>
              </a:rPr>
              <a:t>注</a:t>
            </a:r>
            <a:r>
              <a:rPr lang="zh-CN" altLang="en-US" sz="900" dirty="0" smtClean="0">
                <a:solidFill>
                  <a:prstClr val="black"/>
                </a:solidFill>
                <a:latin typeface="Calibri"/>
                <a:ea typeface="华文细黑" pitchFamily="2" charset="-122"/>
              </a:rPr>
              <a:t>：基期为上年</a:t>
            </a:r>
            <a:r>
              <a:rPr lang="en-US" altLang="zh-CN" sz="900" dirty="0" smtClean="0">
                <a:solidFill>
                  <a:prstClr val="black"/>
                </a:solidFill>
                <a:latin typeface="Calibri"/>
                <a:ea typeface="华文细黑" pitchFamily="2" charset="-122"/>
              </a:rPr>
              <a:t>12</a:t>
            </a:r>
            <a:r>
              <a:rPr lang="zh-CN" altLang="en-US" sz="900" dirty="0" smtClean="0">
                <a:solidFill>
                  <a:prstClr val="black"/>
                </a:solidFill>
                <a:latin typeface="Calibri"/>
                <a:ea typeface="华文细黑" pitchFamily="2" charset="-122"/>
              </a:rPr>
              <a:t>月</a:t>
            </a:r>
            <a:endParaRPr lang="zh-CN" altLang="en-US" sz="900" dirty="0">
              <a:solidFill>
                <a:prstClr val="black"/>
              </a:solidFill>
              <a:latin typeface="Calibri"/>
              <a:ea typeface="华文细黑" pitchFamily="2" charset="-122"/>
            </a:endParaRPr>
          </a:p>
        </p:txBody>
      </p:sp>
      <p:graphicFrame>
        <p:nvGraphicFramePr>
          <p:cNvPr id="25" name="Object 4"/>
          <p:cNvGraphicFramePr>
            <a:graphicFrameLocks noChangeAspect="1"/>
          </p:cNvGraphicFramePr>
          <p:nvPr>
            <p:extLst>
              <p:ext uri="{D42A27DB-BD31-4B8C-83A1-F6EECF244321}">
                <p14:modId xmlns:p14="http://schemas.microsoft.com/office/powerpoint/2010/main" val="1199522454"/>
              </p:ext>
            </p:extLst>
          </p:nvPr>
        </p:nvGraphicFramePr>
        <p:xfrm>
          <a:off x="395288" y="3500016"/>
          <a:ext cx="8005067" cy="2881312"/>
        </p:xfrm>
        <a:graphic>
          <a:graphicData uri="http://schemas.openxmlformats.org/drawingml/2006/chart">
            <c:chart xmlns:c="http://schemas.openxmlformats.org/drawingml/2006/chart" xmlns:r="http://schemas.openxmlformats.org/officeDocument/2006/relationships" r:id="rId7"/>
          </a:graphicData>
        </a:graphic>
      </p:graphicFrame>
      <p:sp>
        <p:nvSpPr>
          <p:cNvPr id="14" name="内容占位符 2"/>
          <p:cNvSpPr txBox="1">
            <a:spLocks/>
          </p:cNvSpPr>
          <p:nvPr/>
        </p:nvSpPr>
        <p:spPr>
          <a:xfrm>
            <a:off x="395536" y="836613"/>
            <a:ext cx="8353425" cy="1871662"/>
          </a:xfrm>
          <a:prstGeom prst="rect">
            <a:avLst/>
          </a:prstGeom>
        </p:spPr>
        <p:txBody>
          <a:bodyPr vert="horz" lIns="91440" tIns="45720" rIns="91440" bIns="45720" rtlCol="0">
            <a:noAutofit/>
          </a:bodyPr>
          <a:lstStyle>
            <a:lvl1pPr marL="449263" indent="-363538" algn="just" defTabSz="914400" rtl="0" eaLnBrk="1" latinLnBrk="0" hangingPunct="1">
              <a:lnSpc>
                <a:spcPct val="110000"/>
              </a:lnSpc>
              <a:spcBef>
                <a:spcPts val="1800"/>
              </a:spcBef>
              <a:spcAft>
                <a:spcPts val="0"/>
              </a:spcAft>
              <a:buClr>
                <a:schemeClr val="accent1"/>
              </a:buClr>
              <a:buSzPct val="70000"/>
              <a:buFont typeface="Wingdings" panose="05000000000000000000" pitchFamily="2" charset="2"/>
              <a:buChar char=""/>
              <a:defRPr sz="2000" kern="1200" baseline="0">
                <a:solidFill>
                  <a:schemeClr val="accent1"/>
                </a:solidFill>
                <a:latin typeface="Arial" panose="020B0604020202020204" pitchFamily="34" charset="0"/>
                <a:ea typeface="微软雅黑" panose="020B0503020204020204" pitchFamily="34" charset="-122"/>
                <a:cs typeface="+mn-cs"/>
              </a:defRPr>
            </a:lvl1pPr>
            <a:lvl2pPr marL="449263" indent="-449263" algn="just" defTabSz="914400" rtl="0" eaLnBrk="1" latinLnBrk="0" hangingPunct="1">
              <a:lnSpc>
                <a:spcPct val="130000"/>
              </a:lnSpc>
              <a:spcBef>
                <a:spcPts val="0"/>
              </a:spcBef>
              <a:spcAft>
                <a:spcPts val="600"/>
              </a:spcAft>
              <a:buClr>
                <a:schemeClr val="accent2">
                  <a:lumMod val="60000"/>
                  <a:lumOff val="40000"/>
                </a:schemeClr>
              </a:buClr>
              <a:buFont typeface="幼圆" panose="02010509060101010101" pitchFamily="49" charset="-122"/>
              <a:buChar char=" "/>
              <a:defRPr sz="1600" kern="1200" baseline="0">
                <a:solidFill>
                  <a:srgbClr val="7D7D7D"/>
                </a:solidFill>
                <a:latin typeface="幼圆" panose="02010509060101010101" pitchFamily="49" charset="-122"/>
                <a:ea typeface="幼圆" panose="02010509060101010101" pitchFamily="49" charset="-122"/>
                <a:cs typeface="+mn-cs"/>
              </a:defRPr>
            </a:lvl2pPr>
            <a:lvl3pPr marL="914400" indent="0" algn="l" defTabSz="914400" rtl="0" eaLnBrk="1" latinLnBrk="0" hangingPunct="1">
              <a:lnSpc>
                <a:spcPct val="90000"/>
              </a:lnSpc>
              <a:spcBef>
                <a:spcPts val="500"/>
              </a:spcBef>
              <a:buFont typeface="Arial" panose="020B0604020202020204" pitchFamily="34" charset="0"/>
              <a:buNone/>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000" indent="-342000">
              <a:lnSpc>
                <a:spcPts val="1800"/>
              </a:lnSpc>
              <a:spcBef>
                <a:spcPts val="0"/>
              </a:spcBef>
              <a:spcAft>
                <a:spcPts val="600"/>
              </a:spcAft>
              <a:buClr>
                <a:srgbClr val="275C9D"/>
              </a:buClr>
              <a:buSzPct val="100000"/>
              <a:buFont typeface="Wingdings" panose="05000000000000000000" pitchFamily="2" charset="2"/>
              <a:buChar char="n"/>
              <a:defRPr/>
            </a:pPr>
            <a:r>
              <a:rPr lang="en-US" altLang="zh-CN" sz="1600" b="1" dirty="0" smtClean="0">
                <a:solidFill>
                  <a:schemeClr val="tx1"/>
                </a:solidFill>
                <a:latin typeface="微软雅黑"/>
                <a:ea typeface="微软雅黑"/>
              </a:rPr>
              <a:t>2017 GAIN·3</a:t>
            </a:r>
            <a:r>
              <a:rPr lang="zh-CN" altLang="en-US" sz="1600" b="1" dirty="0" smtClean="0">
                <a:solidFill>
                  <a:schemeClr val="tx1"/>
                </a:solidFill>
                <a:latin typeface="微软雅黑"/>
                <a:ea typeface="微软雅黑"/>
              </a:rPr>
              <a:t>月北京终端优惠指数为</a:t>
            </a:r>
            <a:r>
              <a:rPr lang="en-US" altLang="zh-CN" sz="1600" b="1" dirty="0" smtClean="0">
                <a:solidFill>
                  <a:schemeClr val="tx1"/>
                </a:solidFill>
                <a:latin typeface="微软雅黑"/>
                <a:ea typeface="微软雅黑"/>
              </a:rPr>
              <a:t>-1.87</a:t>
            </a:r>
            <a:r>
              <a:rPr lang="zh-CN" altLang="en-US" sz="1600" b="1" dirty="0" smtClean="0">
                <a:solidFill>
                  <a:schemeClr val="tx1"/>
                </a:solidFill>
                <a:latin typeface="微软雅黑"/>
                <a:ea typeface="微软雅黑"/>
              </a:rPr>
              <a:t>，环比下降</a:t>
            </a:r>
            <a:r>
              <a:rPr lang="en-US" altLang="zh-CN" sz="1600" b="1" dirty="0" smtClean="0">
                <a:solidFill>
                  <a:schemeClr val="tx1"/>
                </a:solidFill>
                <a:latin typeface="微软雅黑"/>
                <a:ea typeface="微软雅黑"/>
              </a:rPr>
              <a:t>6.4%</a:t>
            </a:r>
            <a:r>
              <a:rPr lang="zh-CN" altLang="en-US" sz="1600" b="1" dirty="0" smtClean="0">
                <a:solidFill>
                  <a:schemeClr val="tx1"/>
                </a:solidFill>
                <a:latin typeface="微软雅黑"/>
                <a:ea typeface="微软雅黑"/>
              </a:rPr>
              <a:t>，终端优惠增加</a:t>
            </a:r>
            <a:r>
              <a:rPr lang="en-US" altLang="zh-CN" sz="1600" b="1" dirty="0" smtClean="0">
                <a:solidFill>
                  <a:schemeClr val="tx1"/>
                </a:solidFill>
                <a:latin typeface="微软雅黑"/>
                <a:ea typeface="微软雅黑"/>
              </a:rPr>
              <a:t>1078</a:t>
            </a:r>
            <a:r>
              <a:rPr lang="zh-CN" altLang="en-US" sz="1600" b="1" dirty="0" smtClean="0">
                <a:solidFill>
                  <a:schemeClr val="tx1"/>
                </a:solidFill>
                <a:latin typeface="微软雅黑"/>
                <a:ea typeface="微软雅黑"/>
              </a:rPr>
              <a:t>元</a:t>
            </a:r>
          </a:p>
          <a:p>
            <a:pPr marL="342000" lvl="1" indent="-342000">
              <a:lnSpc>
                <a:spcPts val="2000"/>
              </a:lnSpc>
              <a:buClr>
                <a:srgbClr val="474747"/>
              </a:buClr>
              <a:buFont typeface="Wingdings" pitchFamily="2" charset="2"/>
              <a:buChar char="Ø"/>
              <a:defRPr/>
            </a:pPr>
            <a:r>
              <a:rPr lang="zh-CN" altLang="en-US" sz="1400" dirty="0" smtClean="0">
                <a:solidFill>
                  <a:schemeClr val="tx1"/>
                </a:solidFill>
                <a:latin typeface="微软雅黑"/>
                <a:ea typeface="微软雅黑"/>
              </a:rPr>
              <a:t>本月北京地区终端优惠继续加大，但优惠幅度较上月有所收窄</a:t>
            </a:r>
            <a:endParaRPr lang="en-US" altLang="zh-CN" sz="1400" dirty="0" smtClean="0">
              <a:solidFill>
                <a:schemeClr val="tx1"/>
              </a:solidFill>
              <a:latin typeface="微软雅黑"/>
              <a:ea typeface="微软雅黑"/>
            </a:endParaRPr>
          </a:p>
          <a:p>
            <a:pPr marL="342000" lvl="1" indent="-342000">
              <a:lnSpc>
                <a:spcPts val="2000"/>
              </a:lnSpc>
              <a:buClr>
                <a:srgbClr val="474747"/>
              </a:buClr>
              <a:buFont typeface="Wingdings" pitchFamily="2" charset="2"/>
              <a:buChar char="Ø"/>
              <a:defRPr/>
            </a:pPr>
            <a:r>
              <a:rPr lang="zh-CN" altLang="en-US" sz="1400" dirty="0" smtClean="0">
                <a:solidFill>
                  <a:schemeClr val="tx1"/>
                </a:solidFill>
                <a:latin typeface="微软雅黑"/>
                <a:ea typeface="微软雅黑"/>
              </a:rPr>
              <a:t>在整体市场中份额较大的</a:t>
            </a:r>
            <a:r>
              <a:rPr lang="en-US" altLang="zh-CN" sz="1400" dirty="0" smtClean="0">
                <a:solidFill>
                  <a:schemeClr val="tx1"/>
                </a:solidFill>
                <a:latin typeface="微软雅黑"/>
                <a:ea typeface="微软雅黑"/>
              </a:rPr>
              <a:t>SUV</a:t>
            </a:r>
            <a:r>
              <a:rPr lang="zh-CN" altLang="en-US" sz="1400" dirty="0" smtClean="0">
                <a:solidFill>
                  <a:schemeClr val="tx1"/>
                </a:solidFill>
                <a:latin typeface="微软雅黑"/>
                <a:ea typeface="微软雅黑"/>
              </a:rPr>
              <a:t>市场里，权重车型哈弗</a:t>
            </a:r>
            <a:r>
              <a:rPr lang="en-US" altLang="zh-CN" sz="1400" dirty="0" smtClean="0">
                <a:solidFill>
                  <a:schemeClr val="tx1"/>
                </a:solidFill>
                <a:latin typeface="微软雅黑"/>
                <a:ea typeface="微软雅黑"/>
              </a:rPr>
              <a:t>H6</a:t>
            </a:r>
            <a:r>
              <a:rPr lang="zh-CN" altLang="en-US" sz="1400" dirty="0" smtClean="0">
                <a:solidFill>
                  <a:schemeClr val="tx1"/>
                </a:solidFill>
                <a:latin typeface="微软雅黑"/>
                <a:ea typeface="微软雅黑"/>
              </a:rPr>
              <a:t>、传祺</a:t>
            </a:r>
            <a:r>
              <a:rPr lang="en-US" altLang="zh-CN" sz="1400" dirty="0" smtClean="0">
                <a:solidFill>
                  <a:schemeClr val="tx1"/>
                </a:solidFill>
                <a:latin typeface="微软雅黑"/>
                <a:ea typeface="微软雅黑"/>
              </a:rPr>
              <a:t>GS4</a:t>
            </a:r>
            <a:r>
              <a:rPr lang="zh-CN" altLang="en-US" sz="1400" dirty="0" smtClean="0">
                <a:solidFill>
                  <a:schemeClr val="tx1"/>
                </a:solidFill>
                <a:latin typeface="微软雅黑"/>
                <a:ea typeface="微软雅黑"/>
              </a:rPr>
              <a:t>等本月的优惠均出现放大，成为提升本月北京市场优惠幅度的主要因素</a:t>
            </a:r>
            <a:endParaRPr lang="en-US" altLang="zh-CN" sz="1400" dirty="0">
              <a:solidFill>
                <a:schemeClr val="tx1"/>
              </a:solidFill>
              <a:latin typeface="微软雅黑"/>
              <a:ea typeface="微软雅黑"/>
            </a:endParaRPr>
          </a:p>
        </p:txBody>
      </p:sp>
      <p:sp>
        <p:nvSpPr>
          <p:cNvPr id="15" name="Oval 178"/>
          <p:cNvSpPr>
            <a:spLocks noChangeArrowheads="1"/>
          </p:cNvSpPr>
          <p:nvPr/>
        </p:nvSpPr>
        <p:spPr bwMode="auto">
          <a:xfrm rot="10800000" flipV="1">
            <a:off x="1691754" y="5068333"/>
            <a:ext cx="720136" cy="285768"/>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en-US" altLang="en-US" sz="900" kern="0" dirty="0" smtClean="0">
                <a:solidFill>
                  <a:srgbClr val="FF9933"/>
                </a:solidFill>
              </a:rPr>
              <a:t>￥</a:t>
            </a:r>
            <a:r>
              <a:rPr lang="en-US" altLang="en-US" sz="900" dirty="0" smtClean="0">
                <a:solidFill>
                  <a:srgbClr val="FF9933"/>
                </a:solidFill>
              </a:rPr>
              <a:t>16851</a:t>
            </a:r>
          </a:p>
        </p:txBody>
      </p:sp>
      <p:sp>
        <p:nvSpPr>
          <p:cNvPr id="16" name="内容占位符 3"/>
          <p:cNvSpPr>
            <a:spLocks noGrp="1"/>
          </p:cNvSpPr>
          <p:nvPr>
            <p:ph sz="quarter" idx="13"/>
          </p:nvPr>
        </p:nvSpPr>
        <p:spPr>
          <a:xfrm>
            <a:off x="1187624" y="260648"/>
            <a:ext cx="7561584" cy="454567"/>
          </a:xfrm>
        </p:spPr>
        <p:txBody>
          <a:bodyPr/>
          <a:lstStyle/>
          <a:p>
            <a:r>
              <a:rPr lang="en-US" altLang="en-US" dirty="0" smtClean="0"/>
              <a:t>2017</a:t>
            </a:r>
            <a:r>
              <a:rPr lang="en-US" altLang="zh-CN" dirty="0" smtClean="0"/>
              <a:t> </a:t>
            </a:r>
            <a:r>
              <a:rPr lang="en-US" altLang="en-US" dirty="0" smtClean="0"/>
              <a:t>GAIN</a:t>
            </a:r>
            <a:r>
              <a:rPr lang="en-US" altLang="zh-CN" dirty="0" smtClean="0"/>
              <a:t>·</a:t>
            </a:r>
            <a:r>
              <a:rPr lang="zh-CN" altLang="en-US" dirty="0" smtClean="0"/>
              <a:t>城市终端优惠</a:t>
            </a:r>
            <a:r>
              <a:rPr lang="en-US" altLang="en-US" dirty="0" err="1" smtClean="0"/>
              <a:t>指数</a:t>
            </a:r>
            <a:r>
              <a:rPr lang="en-US" altLang="en-US" dirty="0" smtClean="0"/>
              <a:t>—3</a:t>
            </a:r>
            <a:r>
              <a:rPr lang="zh-CN" altLang="en-US" dirty="0" smtClean="0"/>
              <a:t>月北京</a:t>
            </a:r>
            <a:endParaRPr lang="zh-CN" altLang="en-US" dirty="0"/>
          </a:p>
        </p:txBody>
      </p:sp>
      <p:grpSp>
        <p:nvGrpSpPr>
          <p:cNvPr id="17" name="组合 16"/>
          <p:cNvGrpSpPr>
            <a:grpSpLocks/>
          </p:cNvGrpSpPr>
          <p:nvPr>
            <p:custDataLst>
              <p:tags r:id="rId1"/>
            </p:custDataLst>
          </p:nvPr>
        </p:nvGrpSpPr>
        <p:grpSpPr bwMode="auto">
          <a:xfrm>
            <a:off x="2409704" y="3081851"/>
            <a:ext cx="4308475" cy="352425"/>
            <a:chOff x="2330450" y="2103438"/>
            <a:chExt cx="4308475" cy="352425"/>
          </a:xfrm>
          <a:solidFill>
            <a:srgbClr val="275C9D"/>
          </a:solidFill>
        </p:grpSpPr>
        <p:sp>
          <p:nvSpPr>
            <p:cNvPr id="18" name="AutoShape 12"/>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fontAlgn="auto">
                <a:spcBef>
                  <a:spcPts val="0"/>
                </a:spcBef>
                <a:spcAft>
                  <a:spcPts val="0"/>
                </a:spcAft>
                <a:defRPr/>
              </a:pPr>
              <a:endParaRPr lang="zh-CN" altLang="en-US" kern="0">
                <a:solidFill>
                  <a:srgbClr val="FFFFFF"/>
                </a:solidFill>
              </a:endParaRPr>
            </a:p>
          </p:txBody>
        </p:sp>
        <p:sp>
          <p:nvSpPr>
            <p:cNvPr id="19" name="Text Box 10"/>
            <p:cNvSpPr txBox="1">
              <a:spLocks noChangeArrowheads="1"/>
            </p:cNvSpPr>
            <p:nvPr/>
          </p:nvSpPr>
          <p:spPr bwMode="auto">
            <a:xfrm>
              <a:off x="2544763" y="2149145"/>
              <a:ext cx="3924300" cy="305340"/>
            </a:xfrm>
            <a:prstGeom prst="rect">
              <a:avLst/>
            </a:prstGeom>
            <a:noFill/>
            <a:ln w="12700" algn="ctr">
              <a:noFill/>
              <a:miter lim="800000"/>
              <a:headEnd/>
              <a:tailEnd/>
            </a:ln>
          </p:spPr>
          <p:txBody>
            <a:bodyPr>
              <a:spAutoFit/>
            </a:bodyPr>
            <a:lstStyle/>
            <a:p>
              <a:pPr fontAlgn="auto">
                <a:spcBef>
                  <a:spcPct val="50000"/>
                </a:spcBef>
                <a:spcAft>
                  <a:spcPts val="0"/>
                </a:spcAft>
                <a:defRPr/>
              </a:pPr>
              <a:r>
                <a:rPr lang="en-US" altLang="zh-CN" sz="1700" b="1" kern="0" dirty="0">
                  <a:solidFill>
                    <a:srgbClr val="FFFFFF"/>
                  </a:solidFill>
                  <a:ea typeface="华文细黑" pitchFamily="2" charset="-122"/>
                </a:rPr>
                <a:t>GAIN·</a:t>
              </a:r>
              <a:r>
                <a:rPr lang="zh-CN" altLang="en-US" sz="1700" b="1" kern="0" dirty="0">
                  <a:solidFill>
                    <a:srgbClr val="FFFFFF"/>
                  </a:solidFill>
                  <a:ea typeface="华文细黑" pitchFamily="2" charset="-122"/>
                </a:rPr>
                <a:t>月度终端优惠指数</a:t>
              </a:r>
              <a:r>
                <a:rPr lang="en-US" altLang="zh-CN" sz="1700" b="1" kern="0" dirty="0" smtClean="0">
                  <a:solidFill>
                    <a:srgbClr val="FFFFFF"/>
                  </a:solidFill>
                  <a:ea typeface="华文细黑" pitchFamily="2" charset="-122"/>
                </a:rPr>
                <a:t>-</a:t>
              </a:r>
              <a:r>
                <a:rPr lang="zh-CN" altLang="en-US" sz="1700" b="1" kern="0" dirty="0">
                  <a:solidFill>
                    <a:srgbClr val="FFFFFF"/>
                  </a:solidFill>
                  <a:ea typeface="华文细黑" pitchFamily="2" charset="-122"/>
                </a:rPr>
                <a:t>北京</a:t>
              </a:r>
              <a:endParaRPr lang="zh-HK" altLang="en-US" sz="1700" b="1" kern="0" dirty="0">
                <a:solidFill>
                  <a:srgbClr val="FFFFFF"/>
                </a:solidFill>
                <a:ea typeface="华文细黑" pitchFamily="2" charset="-122"/>
              </a:endParaRPr>
            </a:p>
          </p:txBody>
        </p:sp>
      </p:grpSp>
      <p:sp>
        <p:nvSpPr>
          <p:cNvPr id="20" name="AutoShape 66"/>
          <p:cNvSpPr>
            <a:spLocks noChangeArrowheads="1"/>
          </p:cNvSpPr>
          <p:nvPr>
            <p:custDataLst>
              <p:tags r:id="rId2"/>
            </p:custDataLst>
          </p:nvPr>
        </p:nvSpPr>
        <p:spPr bwMode="auto">
          <a:xfrm>
            <a:off x="8490396" y="3877593"/>
            <a:ext cx="250825" cy="900112"/>
          </a:xfrm>
          <a:prstGeom prst="upArrow">
            <a:avLst>
              <a:gd name="adj1" fmla="val 50000"/>
              <a:gd name="adj2" fmla="val 89715"/>
            </a:avLst>
          </a:prstGeom>
          <a:solidFill>
            <a:srgbClr val="BFBFBF"/>
          </a:solidFill>
          <a:ln>
            <a:no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ea typeface="华文细黑" pitchFamily="2" charset="-122"/>
            </a:endParaRPr>
          </a:p>
        </p:txBody>
      </p:sp>
      <p:sp>
        <p:nvSpPr>
          <p:cNvPr id="21" name="AutoShape 67"/>
          <p:cNvSpPr>
            <a:spLocks noChangeArrowheads="1"/>
          </p:cNvSpPr>
          <p:nvPr>
            <p:custDataLst>
              <p:tags r:id="rId3"/>
            </p:custDataLst>
          </p:nvPr>
        </p:nvSpPr>
        <p:spPr bwMode="auto">
          <a:xfrm rot="10800000">
            <a:off x="8490396" y="4995193"/>
            <a:ext cx="250825" cy="900112"/>
          </a:xfrm>
          <a:prstGeom prst="upArrow">
            <a:avLst>
              <a:gd name="adj1" fmla="val 50000"/>
              <a:gd name="adj2" fmla="val 89715"/>
            </a:avLst>
          </a:prstGeom>
          <a:solidFill>
            <a:srgbClr val="275C9D"/>
          </a:solidFill>
          <a:ln>
            <a:no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ea typeface="华文细黑" pitchFamily="2" charset="-122"/>
            </a:endParaRPr>
          </a:p>
        </p:txBody>
      </p:sp>
      <p:sp>
        <p:nvSpPr>
          <p:cNvPr id="22" name="Text Box 68"/>
          <p:cNvSpPr txBox="1">
            <a:spLocks noChangeArrowheads="1"/>
          </p:cNvSpPr>
          <p:nvPr>
            <p:custDataLst>
              <p:tags r:id="rId4"/>
            </p:custDataLst>
          </p:nvPr>
        </p:nvSpPr>
        <p:spPr bwMode="auto">
          <a:xfrm>
            <a:off x="8701533" y="3834730"/>
            <a:ext cx="334963" cy="947738"/>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latin typeface="+mn-lt"/>
                <a:ea typeface="华文细黑" pitchFamily="2" charset="-122"/>
              </a:rPr>
              <a:t>优惠减少</a:t>
            </a:r>
          </a:p>
        </p:txBody>
      </p:sp>
      <p:sp>
        <p:nvSpPr>
          <p:cNvPr id="23" name="Text Box 69"/>
          <p:cNvSpPr txBox="1">
            <a:spLocks noChangeArrowheads="1"/>
          </p:cNvSpPr>
          <p:nvPr>
            <p:custDataLst>
              <p:tags r:id="rId5"/>
            </p:custDataLst>
          </p:nvPr>
        </p:nvSpPr>
        <p:spPr bwMode="auto">
          <a:xfrm>
            <a:off x="8698358" y="4839618"/>
            <a:ext cx="334963" cy="1109662"/>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latin typeface="+mn-lt"/>
                <a:ea typeface="华文细黑" pitchFamily="2" charset="-122"/>
              </a:rPr>
              <a:t>优惠增加</a:t>
            </a:r>
          </a:p>
        </p:txBody>
      </p:sp>
      <p:sp>
        <p:nvSpPr>
          <p:cNvPr id="24" name="Oval 178"/>
          <p:cNvSpPr>
            <a:spLocks noChangeArrowheads="1"/>
          </p:cNvSpPr>
          <p:nvPr/>
        </p:nvSpPr>
        <p:spPr bwMode="auto">
          <a:xfrm rot="10800000" flipV="1">
            <a:off x="2395870" y="5123610"/>
            <a:ext cx="720136" cy="285768"/>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en-US" altLang="en-US" sz="900" kern="0" dirty="0" smtClean="0">
                <a:solidFill>
                  <a:srgbClr val="FF9933"/>
                </a:solidFill>
              </a:rPr>
              <a:t>￥</a:t>
            </a:r>
            <a:r>
              <a:rPr lang="en-US" altLang="en-US" sz="900" dirty="0" smtClean="0">
                <a:solidFill>
                  <a:srgbClr val="FF9933"/>
                </a:solidFill>
              </a:rPr>
              <a:t>1</a:t>
            </a:r>
            <a:r>
              <a:rPr lang="en-US" altLang="zh-CN" sz="900" dirty="0" smtClean="0">
                <a:solidFill>
                  <a:srgbClr val="FF9933"/>
                </a:solidFill>
              </a:rPr>
              <a:t>7929</a:t>
            </a:r>
            <a:endParaRPr lang="en-US" altLang="en-US" sz="900" dirty="0" smtClean="0">
              <a:solidFill>
                <a:srgbClr val="FF9933"/>
              </a:solidFill>
            </a:endParaRPr>
          </a:p>
        </p:txBody>
      </p:sp>
    </p:spTree>
    <p:extLst>
      <p:ext uri="{BB962C8B-B14F-4D97-AF65-F5344CB8AC3E}">
        <p14:creationId xmlns:p14="http://schemas.microsoft.com/office/powerpoint/2010/main" val="156343678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pPr>
              <a:defRPr/>
            </a:pPr>
            <a:fld id="{2E56F3F6-EC52-4763-86E3-6FA93034F11F}" type="slidenum">
              <a:rPr lang="zh-CN" altLang="en-US" smtClean="0">
                <a:latin typeface="+mn-lt"/>
                <a:ea typeface="华文细黑" pitchFamily="2" charset="-122"/>
              </a:rPr>
              <a:pPr>
                <a:defRPr/>
              </a:pPr>
              <a:t>4</a:t>
            </a:fld>
            <a:endParaRPr lang="zh-CN" altLang="en-US" dirty="0">
              <a:latin typeface="+mn-lt"/>
              <a:ea typeface="华文细黑" pitchFamily="2" charset="-122"/>
            </a:endParaRPr>
          </a:p>
        </p:txBody>
      </p:sp>
      <p:sp>
        <p:nvSpPr>
          <p:cNvPr id="3" name="标题 2"/>
          <p:cNvSpPr>
            <a:spLocks noGrp="1"/>
          </p:cNvSpPr>
          <p:nvPr>
            <p:ph type="title" idx="4294967295"/>
          </p:nvPr>
        </p:nvSpPr>
        <p:spPr>
          <a:xfrm>
            <a:off x="1187624" y="296651"/>
            <a:ext cx="7128792" cy="432011"/>
          </a:xfrm>
          <a:prstGeom prst="rect">
            <a:avLst/>
          </a:prstGeom>
        </p:spPr>
        <p:txBody>
          <a:bodyPr/>
          <a:lstStyle/>
          <a:p>
            <a:pPr>
              <a:defRPr/>
            </a:pPr>
            <a:r>
              <a:rPr lang="en-US" altLang="zh-CN" b="1" dirty="0">
                <a:solidFill>
                  <a:srgbClr val="075A77"/>
                </a:solidFill>
                <a:latin typeface="+mn-ea"/>
                <a:ea typeface="+mn-ea"/>
              </a:rPr>
              <a:t>GAIN·</a:t>
            </a:r>
            <a:r>
              <a:rPr lang="zh-CN" altLang="en-US" b="1" dirty="0">
                <a:solidFill>
                  <a:srgbClr val="075A77"/>
                </a:solidFill>
                <a:latin typeface="+mn-ea"/>
                <a:ea typeface="+mn-ea"/>
              </a:rPr>
              <a:t>指数介绍</a:t>
            </a:r>
          </a:p>
        </p:txBody>
      </p:sp>
      <p:sp>
        <p:nvSpPr>
          <p:cNvPr id="5" name="内容占位符 2"/>
          <p:cNvSpPr txBox="1">
            <a:spLocks/>
          </p:cNvSpPr>
          <p:nvPr/>
        </p:nvSpPr>
        <p:spPr>
          <a:xfrm>
            <a:off x="395289" y="969963"/>
            <a:ext cx="8353425" cy="1008063"/>
          </a:xfrm>
          <a:prstGeom prst="rect">
            <a:avLst/>
          </a:prstGeom>
        </p:spPr>
        <p:txBody>
          <a:bodyPr/>
          <a:lstStyle/>
          <a:p>
            <a:pPr marL="342900" indent="-342900" algn="l" eaLnBrk="0" hangingPunct="0">
              <a:lnSpc>
                <a:spcPct val="200000"/>
              </a:lnSpc>
              <a:spcBef>
                <a:spcPct val="20000"/>
              </a:spcBef>
              <a:buClr>
                <a:srgbClr val="275C9D"/>
              </a:buClr>
              <a:buSzPct val="75000"/>
              <a:buFont typeface="Wingdings" pitchFamily="2" charset="2"/>
              <a:buChar char="n"/>
              <a:defRPr/>
            </a:pPr>
            <a:r>
              <a:rPr lang="en-US" altLang="zh-CN" sz="1600" dirty="0">
                <a:latin typeface="+mn-ea"/>
                <a:ea typeface="+mn-ea"/>
              </a:rPr>
              <a:t>GAIN·</a:t>
            </a:r>
            <a:r>
              <a:rPr lang="zh-CN" altLang="en-US" sz="1600" dirty="0">
                <a:latin typeface="+mn-ea"/>
                <a:ea typeface="+mn-ea"/>
              </a:rPr>
              <a:t>指数由</a:t>
            </a:r>
            <a:r>
              <a:rPr lang="zh-CN" altLang="en-US" sz="1600" b="1" dirty="0">
                <a:latin typeface="+mn-ea"/>
                <a:ea typeface="+mn-ea"/>
              </a:rPr>
              <a:t>安路勤</a:t>
            </a:r>
            <a:r>
              <a:rPr lang="zh-CN" altLang="en-US" sz="1600" dirty="0">
                <a:latin typeface="+mn-ea"/>
                <a:ea typeface="+mn-ea"/>
              </a:rPr>
              <a:t>发布，反映乘用车市场终端价格、优惠变化的综合指数体系。</a:t>
            </a:r>
          </a:p>
          <a:p>
            <a:pPr marL="342900" indent="-342900" algn="l" eaLnBrk="0" hangingPunct="0">
              <a:lnSpc>
                <a:spcPct val="200000"/>
              </a:lnSpc>
              <a:spcBef>
                <a:spcPct val="20000"/>
              </a:spcBef>
              <a:buClr>
                <a:srgbClr val="275C9D"/>
              </a:buClr>
              <a:buSzPct val="75000"/>
              <a:buFont typeface="Wingdings" pitchFamily="2" charset="2"/>
              <a:buChar char="n"/>
              <a:defRPr/>
            </a:pPr>
            <a:r>
              <a:rPr lang="en-US" altLang="zh-CN" sz="1600" dirty="0">
                <a:latin typeface="+mn-ea"/>
                <a:ea typeface="+mn-ea"/>
              </a:rPr>
              <a:t>GAIN·</a:t>
            </a:r>
            <a:r>
              <a:rPr lang="zh-CN" altLang="en-US" sz="1600" dirty="0">
                <a:latin typeface="+mn-ea"/>
                <a:ea typeface="+mn-ea"/>
              </a:rPr>
              <a:t>指数每月在北京、上海通过“汽车市场信息研讨会”向各大媒体发布。</a:t>
            </a:r>
          </a:p>
          <a:p>
            <a:pPr marL="342900" indent="-342900" algn="l" eaLnBrk="0" hangingPunct="0">
              <a:lnSpc>
                <a:spcPct val="200000"/>
              </a:lnSpc>
              <a:spcBef>
                <a:spcPct val="20000"/>
              </a:spcBef>
              <a:buClr>
                <a:srgbClr val="275C9D"/>
              </a:buClr>
              <a:buSzPct val="75000"/>
              <a:buFont typeface="Wingdings" pitchFamily="2" charset="2"/>
              <a:buChar char="n"/>
              <a:defRPr/>
            </a:pPr>
            <a:r>
              <a:rPr lang="en-US" altLang="zh-CN" sz="1600" dirty="0">
                <a:latin typeface="+mn-ea"/>
                <a:ea typeface="+mn-ea"/>
              </a:rPr>
              <a:t>GAIN·</a:t>
            </a:r>
            <a:r>
              <a:rPr lang="zh-CN" altLang="en-US" sz="1600" dirty="0">
                <a:latin typeface="+mn-ea"/>
                <a:ea typeface="+mn-ea"/>
              </a:rPr>
              <a:t>指数由价格变化指数和终端优惠指数两大体系组成</a:t>
            </a:r>
            <a:r>
              <a:rPr lang="zh-CN" altLang="en-US" sz="1600" dirty="0">
                <a:latin typeface="+mn-lt"/>
                <a:ea typeface="华文细黑" pitchFamily="2" charset="-122"/>
              </a:rPr>
              <a:t>。</a:t>
            </a:r>
          </a:p>
        </p:txBody>
      </p:sp>
      <p:sp>
        <p:nvSpPr>
          <p:cNvPr id="12" name="AutoShape 36"/>
          <p:cNvSpPr>
            <a:spLocks noChangeArrowheads="1"/>
          </p:cNvSpPr>
          <p:nvPr/>
        </p:nvSpPr>
        <p:spPr bwMode="auto">
          <a:xfrm>
            <a:off x="3489327" y="3206754"/>
            <a:ext cx="5148263" cy="1008063"/>
          </a:xfrm>
          <a:prstGeom prst="roundRect">
            <a:avLst>
              <a:gd name="adj" fmla="val 16667"/>
            </a:avLst>
          </a:prstGeom>
          <a:solidFill>
            <a:srgbClr val="FFFFFF"/>
          </a:solidFill>
          <a:ln w="12700" algn="ctr">
            <a:solidFill>
              <a:srgbClr val="275C9D"/>
            </a:solidFill>
            <a:round/>
            <a:headEnd/>
            <a:tailEnd/>
          </a:ln>
          <a:effectLst>
            <a:outerShdw dist="81320" dir="3080412" algn="ctr" rotWithShape="0">
              <a:srgbClr val="808080">
                <a:alpha val="50000"/>
              </a:srgbClr>
            </a:outerShdw>
          </a:effectLst>
        </p:spPr>
        <p:txBody>
          <a:bodyPr anchor="ctr"/>
          <a:lstStyle/>
          <a:p>
            <a:pPr algn="l" fontAlgn="auto">
              <a:lnSpc>
                <a:spcPct val="150000"/>
              </a:lnSpc>
              <a:spcBef>
                <a:spcPts val="0"/>
              </a:spcBef>
              <a:spcAft>
                <a:spcPts val="0"/>
              </a:spcAft>
              <a:defRPr/>
            </a:pPr>
            <a:r>
              <a:rPr lang="zh-CN" altLang="en-US" sz="1600" b="1" kern="0" dirty="0">
                <a:solidFill>
                  <a:srgbClr val="000099"/>
                </a:solidFill>
                <a:latin typeface="+mn-lt"/>
                <a:ea typeface="华文细黑" pitchFamily="2" charset="-122"/>
              </a:rPr>
              <a:t>以车型均价为基础，各车型销量为权重，结果反映终端市场成交价的变化趋势</a:t>
            </a:r>
            <a:endParaRPr lang="en-US" altLang="zh-CN" sz="1600" b="1" kern="0" dirty="0">
              <a:solidFill>
                <a:srgbClr val="000099"/>
              </a:solidFill>
              <a:latin typeface="+mn-lt"/>
              <a:ea typeface="华文细黑" pitchFamily="2" charset="-122"/>
            </a:endParaRPr>
          </a:p>
        </p:txBody>
      </p:sp>
      <p:sp>
        <p:nvSpPr>
          <p:cNvPr id="13" name="AutoShape 37"/>
          <p:cNvSpPr>
            <a:spLocks noChangeArrowheads="1"/>
          </p:cNvSpPr>
          <p:nvPr/>
        </p:nvSpPr>
        <p:spPr bwMode="auto">
          <a:xfrm>
            <a:off x="3495677" y="4787904"/>
            <a:ext cx="5148263" cy="1008063"/>
          </a:xfrm>
          <a:prstGeom prst="roundRect">
            <a:avLst>
              <a:gd name="adj" fmla="val 16667"/>
            </a:avLst>
          </a:prstGeom>
          <a:solidFill>
            <a:srgbClr val="FFFFFF"/>
          </a:solidFill>
          <a:ln w="12700" algn="ctr">
            <a:solidFill>
              <a:srgbClr val="275C9D"/>
            </a:solidFill>
            <a:round/>
            <a:headEnd/>
            <a:tailEnd/>
          </a:ln>
          <a:effectLst>
            <a:outerShdw dist="81320" dir="3080412" algn="ctr" rotWithShape="0">
              <a:srgbClr val="808080">
                <a:alpha val="50000"/>
              </a:srgbClr>
            </a:outerShdw>
          </a:effectLst>
        </p:spPr>
        <p:txBody>
          <a:bodyPr anchor="ctr"/>
          <a:lstStyle/>
          <a:p>
            <a:pPr algn="l" fontAlgn="auto">
              <a:lnSpc>
                <a:spcPct val="150000"/>
              </a:lnSpc>
              <a:spcBef>
                <a:spcPts val="0"/>
              </a:spcBef>
              <a:spcAft>
                <a:spcPts val="0"/>
              </a:spcAft>
              <a:defRPr/>
            </a:pPr>
            <a:r>
              <a:rPr lang="zh-CN" altLang="en-US" sz="1600" b="1" kern="0" dirty="0">
                <a:solidFill>
                  <a:srgbClr val="000099"/>
                </a:solidFill>
                <a:latin typeface="+mn-lt"/>
                <a:ea typeface="华文细黑" pitchFamily="2" charset="-122"/>
              </a:rPr>
              <a:t>以车型优惠</a:t>
            </a:r>
            <a:r>
              <a:rPr lang="zh-CN" altLang="en-US" sz="1600" b="1" kern="0" dirty="0" smtClean="0">
                <a:solidFill>
                  <a:srgbClr val="000099"/>
                </a:solidFill>
                <a:latin typeface="+mn-lt"/>
                <a:ea typeface="华文细黑" pitchFamily="2" charset="-122"/>
              </a:rPr>
              <a:t>幅度为</a:t>
            </a:r>
            <a:r>
              <a:rPr lang="zh-CN" altLang="en-US" sz="1600" b="1" kern="0" dirty="0">
                <a:solidFill>
                  <a:srgbClr val="000099"/>
                </a:solidFill>
                <a:latin typeface="+mn-lt"/>
                <a:ea typeface="华文细黑" pitchFamily="2" charset="-122"/>
              </a:rPr>
              <a:t>基础，各车型销量作为权重，结果反映终端市场优惠变化幅度</a:t>
            </a:r>
          </a:p>
        </p:txBody>
      </p:sp>
      <p:grpSp>
        <p:nvGrpSpPr>
          <p:cNvPr id="4" name="组合 3"/>
          <p:cNvGrpSpPr/>
          <p:nvPr/>
        </p:nvGrpSpPr>
        <p:grpSpPr>
          <a:xfrm>
            <a:off x="278923" y="3250410"/>
            <a:ext cx="2489200" cy="920751"/>
            <a:chOff x="278923" y="3250410"/>
            <a:chExt cx="2489200" cy="920751"/>
          </a:xfrm>
        </p:grpSpPr>
        <p:sp>
          <p:nvSpPr>
            <p:cNvPr id="20" name="Freeform 14"/>
            <p:cNvSpPr>
              <a:spLocks/>
            </p:cNvSpPr>
            <p:nvPr/>
          </p:nvSpPr>
          <p:spPr bwMode="auto">
            <a:xfrm>
              <a:off x="278923" y="3250410"/>
              <a:ext cx="2489200" cy="920751"/>
            </a:xfrm>
            <a:custGeom>
              <a:avLst/>
              <a:gdLst/>
              <a:ahLst/>
              <a:cxnLst>
                <a:cxn ang="0">
                  <a:pos x="0" y="517"/>
                </a:cxn>
                <a:cxn ang="0">
                  <a:pos x="0" y="0"/>
                </a:cxn>
                <a:cxn ang="0">
                  <a:pos x="856" y="0"/>
                </a:cxn>
                <a:cxn ang="0">
                  <a:pos x="856" y="517"/>
                </a:cxn>
                <a:cxn ang="0">
                  <a:pos x="847" y="525"/>
                </a:cxn>
                <a:cxn ang="0">
                  <a:pos x="831" y="533"/>
                </a:cxn>
                <a:cxn ang="0">
                  <a:pos x="812" y="546"/>
                </a:cxn>
                <a:cxn ang="0">
                  <a:pos x="753" y="567"/>
                </a:cxn>
                <a:cxn ang="0">
                  <a:pos x="664" y="579"/>
                </a:cxn>
                <a:cxn ang="0">
                  <a:pos x="610" y="575"/>
                </a:cxn>
                <a:cxn ang="0">
                  <a:pos x="566" y="558"/>
                </a:cxn>
                <a:cxn ang="0">
                  <a:pos x="482" y="517"/>
                </a:cxn>
                <a:cxn ang="0">
                  <a:pos x="388" y="475"/>
                </a:cxn>
                <a:cxn ang="0">
                  <a:pos x="335" y="459"/>
                </a:cxn>
                <a:cxn ang="0">
                  <a:pos x="271" y="454"/>
                </a:cxn>
                <a:cxn ang="0">
                  <a:pos x="167" y="463"/>
                </a:cxn>
                <a:cxn ang="0">
                  <a:pos x="84" y="483"/>
                </a:cxn>
                <a:cxn ang="0">
                  <a:pos x="25" y="504"/>
                </a:cxn>
                <a:cxn ang="0">
                  <a:pos x="5" y="513"/>
                </a:cxn>
                <a:cxn ang="0">
                  <a:pos x="0" y="517"/>
                </a:cxn>
              </a:cxnLst>
              <a:rect l="0" t="0" r="r" b="b"/>
              <a:pathLst>
                <a:path w="857" h="580">
                  <a:moveTo>
                    <a:pt x="0" y="517"/>
                  </a:moveTo>
                  <a:lnTo>
                    <a:pt x="0" y="0"/>
                  </a:lnTo>
                  <a:lnTo>
                    <a:pt x="856" y="0"/>
                  </a:lnTo>
                  <a:lnTo>
                    <a:pt x="856" y="517"/>
                  </a:lnTo>
                  <a:lnTo>
                    <a:pt x="847" y="525"/>
                  </a:lnTo>
                  <a:lnTo>
                    <a:pt x="831" y="533"/>
                  </a:lnTo>
                  <a:lnTo>
                    <a:pt x="812" y="546"/>
                  </a:lnTo>
                  <a:lnTo>
                    <a:pt x="753" y="567"/>
                  </a:lnTo>
                  <a:lnTo>
                    <a:pt x="664" y="579"/>
                  </a:lnTo>
                  <a:lnTo>
                    <a:pt x="610" y="575"/>
                  </a:lnTo>
                  <a:lnTo>
                    <a:pt x="566" y="558"/>
                  </a:lnTo>
                  <a:lnTo>
                    <a:pt x="482" y="517"/>
                  </a:lnTo>
                  <a:lnTo>
                    <a:pt x="388" y="475"/>
                  </a:lnTo>
                  <a:lnTo>
                    <a:pt x="335" y="459"/>
                  </a:lnTo>
                  <a:lnTo>
                    <a:pt x="271" y="454"/>
                  </a:lnTo>
                  <a:lnTo>
                    <a:pt x="167" y="463"/>
                  </a:lnTo>
                  <a:lnTo>
                    <a:pt x="84" y="483"/>
                  </a:lnTo>
                  <a:lnTo>
                    <a:pt x="25" y="504"/>
                  </a:lnTo>
                  <a:lnTo>
                    <a:pt x="5" y="513"/>
                  </a:lnTo>
                  <a:lnTo>
                    <a:pt x="0" y="517"/>
                  </a:lnTo>
                </a:path>
              </a:pathLst>
            </a:custGeom>
            <a:solidFill>
              <a:srgbClr val="275C9D"/>
            </a:solidFill>
            <a:ln w="12700" cap="rnd" cmpd="sng">
              <a:solidFill>
                <a:srgbClr val="009999"/>
              </a:solidFill>
              <a:prstDash val="solid"/>
              <a:round/>
              <a:headEnd type="none" w="med" len="med"/>
              <a:tailEnd type="none" w="med" len="med"/>
            </a:ln>
            <a:effectLst>
              <a:outerShdw dist="40161" dir="4293903" algn="ctr" rotWithShape="0">
                <a:srgbClr val="C0C0C0"/>
              </a:outerShdw>
            </a:effectLst>
          </p:spPr>
          <p:txBody>
            <a:bodyPr/>
            <a:lstStyle/>
            <a:p>
              <a:pPr algn="ctr" eaLnBrk="0" hangingPunct="0">
                <a:lnSpc>
                  <a:spcPct val="80000"/>
                </a:lnSpc>
                <a:spcBef>
                  <a:spcPct val="20000"/>
                </a:spcBef>
                <a:buFont typeface="Arial" charset="0"/>
                <a:buNone/>
                <a:defRPr/>
              </a:pPr>
              <a:endParaRPr lang="zh-CN" altLang="zh-CN" sz="1200" b="1">
                <a:latin typeface="+mn-lt"/>
                <a:ea typeface="华文细黑" pitchFamily="2" charset="-122"/>
              </a:endParaRPr>
            </a:p>
          </p:txBody>
        </p:sp>
        <p:sp>
          <p:nvSpPr>
            <p:cNvPr id="21" name="Rectangle 27"/>
            <p:cNvSpPr>
              <a:spLocks noChangeArrowheads="1"/>
            </p:cNvSpPr>
            <p:nvPr/>
          </p:nvSpPr>
          <p:spPr bwMode="auto">
            <a:xfrm>
              <a:off x="353536" y="3527429"/>
              <a:ext cx="2339975" cy="366713"/>
            </a:xfrm>
            <a:prstGeom prst="rect">
              <a:avLst/>
            </a:prstGeom>
            <a:noFill/>
            <a:ln w="9525" algn="ctr">
              <a:noFill/>
              <a:miter lim="800000"/>
              <a:headEnd/>
              <a:tailEnd/>
            </a:ln>
          </p:spPr>
          <p:txBody>
            <a:bodyPr lIns="54000" rIns="54000"/>
            <a:lstStyle/>
            <a:p>
              <a:pPr algn="ctr" eaLnBrk="0" hangingPunct="0">
                <a:lnSpc>
                  <a:spcPct val="80000"/>
                </a:lnSpc>
                <a:spcBef>
                  <a:spcPct val="20000"/>
                </a:spcBef>
                <a:buFont typeface="Arial" charset="0"/>
                <a:buNone/>
                <a:defRPr/>
              </a:pPr>
              <a:r>
                <a:rPr lang="zh-CN" altLang="zh-CN" sz="2000" b="1" dirty="0">
                  <a:solidFill>
                    <a:schemeClr val="bg1"/>
                  </a:solidFill>
                  <a:latin typeface="+mj-lt"/>
                  <a:ea typeface="华文细黑" pitchFamily="2" charset="-122"/>
                </a:rPr>
                <a:t>GAIN</a:t>
              </a:r>
              <a:r>
                <a:rPr lang="zh-CN" altLang="zh-CN" sz="2000" b="1" dirty="0">
                  <a:solidFill>
                    <a:schemeClr val="bg1"/>
                  </a:solidFill>
                  <a:latin typeface="+mn-lt"/>
                  <a:ea typeface="华文细黑" pitchFamily="2" charset="-122"/>
                </a:rPr>
                <a:t>.</a:t>
              </a:r>
              <a:r>
                <a:rPr lang="zh-CN" altLang="en-US" sz="2000" b="1" dirty="0">
                  <a:solidFill>
                    <a:schemeClr val="bg1"/>
                  </a:solidFill>
                  <a:latin typeface="+mn-lt"/>
                  <a:ea typeface="华文细黑" pitchFamily="2" charset="-122"/>
                </a:rPr>
                <a:t>价格变化指数</a:t>
              </a:r>
              <a:endParaRPr lang="en-US" altLang="zh-CN" sz="2000" b="1" dirty="0">
                <a:solidFill>
                  <a:schemeClr val="bg1"/>
                </a:solidFill>
                <a:latin typeface="+mn-lt"/>
                <a:ea typeface="华文细黑" pitchFamily="2" charset="-122"/>
              </a:endParaRPr>
            </a:p>
          </p:txBody>
        </p:sp>
      </p:grpSp>
      <p:grpSp>
        <p:nvGrpSpPr>
          <p:cNvPr id="6" name="组合 5"/>
          <p:cNvGrpSpPr/>
          <p:nvPr/>
        </p:nvGrpSpPr>
        <p:grpSpPr>
          <a:xfrm>
            <a:off x="250825" y="4831560"/>
            <a:ext cx="2490788" cy="920751"/>
            <a:chOff x="250825" y="4831560"/>
            <a:chExt cx="2490788" cy="920751"/>
          </a:xfrm>
        </p:grpSpPr>
        <p:sp>
          <p:nvSpPr>
            <p:cNvPr id="23" name="Freeform 14"/>
            <p:cNvSpPr>
              <a:spLocks/>
            </p:cNvSpPr>
            <p:nvPr/>
          </p:nvSpPr>
          <p:spPr bwMode="auto">
            <a:xfrm>
              <a:off x="250825" y="4831560"/>
              <a:ext cx="2490788" cy="920751"/>
            </a:xfrm>
            <a:custGeom>
              <a:avLst/>
              <a:gdLst/>
              <a:ahLst/>
              <a:cxnLst>
                <a:cxn ang="0">
                  <a:pos x="0" y="517"/>
                </a:cxn>
                <a:cxn ang="0">
                  <a:pos x="0" y="0"/>
                </a:cxn>
                <a:cxn ang="0">
                  <a:pos x="856" y="0"/>
                </a:cxn>
                <a:cxn ang="0">
                  <a:pos x="856" y="517"/>
                </a:cxn>
                <a:cxn ang="0">
                  <a:pos x="847" y="525"/>
                </a:cxn>
                <a:cxn ang="0">
                  <a:pos x="831" y="533"/>
                </a:cxn>
                <a:cxn ang="0">
                  <a:pos x="812" y="546"/>
                </a:cxn>
                <a:cxn ang="0">
                  <a:pos x="753" y="567"/>
                </a:cxn>
                <a:cxn ang="0">
                  <a:pos x="664" y="579"/>
                </a:cxn>
                <a:cxn ang="0">
                  <a:pos x="610" y="575"/>
                </a:cxn>
                <a:cxn ang="0">
                  <a:pos x="566" y="558"/>
                </a:cxn>
                <a:cxn ang="0">
                  <a:pos x="482" y="517"/>
                </a:cxn>
                <a:cxn ang="0">
                  <a:pos x="388" y="475"/>
                </a:cxn>
                <a:cxn ang="0">
                  <a:pos x="335" y="459"/>
                </a:cxn>
                <a:cxn ang="0">
                  <a:pos x="271" y="454"/>
                </a:cxn>
                <a:cxn ang="0">
                  <a:pos x="167" y="463"/>
                </a:cxn>
                <a:cxn ang="0">
                  <a:pos x="84" y="483"/>
                </a:cxn>
                <a:cxn ang="0">
                  <a:pos x="25" y="504"/>
                </a:cxn>
                <a:cxn ang="0">
                  <a:pos x="5" y="513"/>
                </a:cxn>
                <a:cxn ang="0">
                  <a:pos x="0" y="517"/>
                </a:cxn>
              </a:cxnLst>
              <a:rect l="0" t="0" r="r" b="b"/>
              <a:pathLst>
                <a:path w="857" h="580">
                  <a:moveTo>
                    <a:pt x="0" y="517"/>
                  </a:moveTo>
                  <a:lnTo>
                    <a:pt x="0" y="0"/>
                  </a:lnTo>
                  <a:lnTo>
                    <a:pt x="856" y="0"/>
                  </a:lnTo>
                  <a:lnTo>
                    <a:pt x="856" y="517"/>
                  </a:lnTo>
                  <a:lnTo>
                    <a:pt x="847" y="525"/>
                  </a:lnTo>
                  <a:lnTo>
                    <a:pt x="831" y="533"/>
                  </a:lnTo>
                  <a:lnTo>
                    <a:pt x="812" y="546"/>
                  </a:lnTo>
                  <a:lnTo>
                    <a:pt x="753" y="567"/>
                  </a:lnTo>
                  <a:lnTo>
                    <a:pt x="664" y="579"/>
                  </a:lnTo>
                  <a:lnTo>
                    <a:pt x="610" y="575"/>
                  </a:lnTo>
                  <a:lnTo>
                    <a:pt x="566" y="558"/>
                  </a:lnTo>
                  <a:lnTo>
                    <a:pt x="482" y="517"/>
                  </a:lnTo>
                  <a:lnTo>
                    <a:pt x="388" y="475"/>
                  </a:lnTo>
                  <a:lnTo>
                    <a:pt x="335" y="459"/>
                  </a:lnTo>
                  <a:lnTo>
                    <a:pt x="271" y="454"/>
                  </a:lnTo>
                  <a:lnTo>
                    <a:pt x="167" y="463"/>
                  </a:lnTo>
                  <a:lnTo>
                    <a:pt x="84" y="483"/>
                  </a:lnTo>
                  <a:lnTo>
                    <a:pt x="25" y="504"/>
                  </a:lnTo>
                  <a:lnTo>
                    <a:pt x="5" y="513"/>
                  </a:lnTo>
                  <a:lnTo>
                    <a:pt x="0" y="517"/>
                  </a:lnTo>
                </a:path>
              </a:pathLst>
            </a:custGeom>
            <a:solidFill>
              <a:srgbClr val="275C9D"/>
            </a:solidFill>
            <a:ln w="12700" cap="rnd" cmpd="sng">
              <a:solidFill>
                <a:srgbClr val="009999"/>
              </a:solidFill>
              <a:prstDash val="solid"/>
              <a:round/>
              <a:headEnd type="none" w="med" len="med"/>
              <a:tailEnd type="none" w="med" len="med"/>
            </a:ln>
            <a:effectLst>
              <a:outerShdw dist="40161" dir="4293903" algn="ctr" rotWithShape="0">
                <a:srgbClr val="C0C0C0"/>
              </a:outerShdw>
            </a:effectLst>
          </p:spPr>
          <p:txBody>
            <a:bodyPr/>
            <a:lstStyle/>
            <a:p>
              <a:pPr algn="ctr" eaLnBrk="0" hangingPunct="0">
                <a:lnSpc>
                  <a:spcPct val="80000"/>
                </a:lnSpc>
                <a:spcBef>
                  <a:spcPct val="20000"/>
                </a:spcBef>
                <a:buFont typeface="Arial" charset="0"/>
                <a:buNone/>
                <a:defRPr/>
              </a:pPr>
              <a:endParaRPr lang="zh-CN" altLang="zh-CN" sz="1200" b="1">
                <a:latin typeface="+mn-lt"/>
                <a:ea typeface="华文细黑" pitchFamily="2" charset="-122"/>
              </a:endParaRPr>
            </a:p>
          </p:txBody>
        </p:sp>
        <p:sp>
          <p:nvSpPr>
            <p:cNvPr id="9" name="Rectangle 28"/>
            <p:cNvSpPr>
              <a:spLocks noChangeArrowheads="1"/>
            </p:cNvSpPr>
            <p:nvPr/>
          </p:nvSpPr>
          <p:spPr bwMode="auto">
            <a:xfrm>
              <a:off x="307975" y="5108579"/>
              <a:ext cx="2376488" cy="366712"/>
            </a:xfrm>
            <a:prstGeom prst="rect">
              <a:avLst/>
            </a:prstGeom>
            <a:noFill/>
            <a:ln w="9525" algn="ctr">
              <a:noFill/>
              <a:miter lim="800000"/>
              <a:headEnd/>
              <a:tailEnd/>
            </a:ln>
          </p:spPr>
          <p:txBody>
            <a:bodyPr lIns="54000" rIns="54000"/>
            <a:lstStyle/>
            <a:p>
              <a:pPr algn="ctr" eaLnBrk="0" hangingPunct="0">
                <a:lnSpc>
                  <a:spcPct val="80000"/>
                </a:lnSpc>
                <a:spcBef>
                  <a:spcPct val="20000"/>
                </a:spcBef>
                <a:buFont typeface="Arial" charset="0"/>
                <a:buNone/>
                <a:defRPr/>
              </a:pPr>
              <a:r>
                <a:rPr lang="zh-CN" altLang="zh-CN" sz="2000" b="1" dirty="0">
                  <a:solidFill>
                    <a:schemeClr val="bg1"/>
                  </a:solidFill>
                  <a:latin typeface="+mn-lt"/>
                  <a:ea typeface="华文细黑" pitchFamily="2" charset="-122"/>
                </a:rPr>
                <a:t>GAIN.</a:t>
              </a:r>
              <a:r>
                <a:rPr lang="zh-CN" altLang="en-US" sz="2000" b="1" dirty="0">
                  <a:solidFill>
                    <a:schemeClr val="bg1"/>
                  </a:solidFill>
                  <a:latin typeface="+mn-lt"/>
                  <a:ea typeface="华文细黑" pitchFamily="2" charset="-122"/>
                </a:rPr>
                <a:t>终端优惠指数</a:t>
              </a:r>
              <a:endParaRPr lang="en-US" altLang="zh-CN" sz="2000" b="1" dirty="0">
                <a:solidFill>
                  <a:schemeClr val="bg1"/>
                </a:solidFill>
                <a:latin typeface="+mn-lt"/>
                <a:ea typeface="华文细黑" pitchFamily="2" charset="-122"/>
              </a:endParaRPr>
            </a:p>
          </p:txBody>
        </p:sp>
      </p:grpSp>
      <p:sp>
        <p:nvSpPr>
          <p:cNvPr id="24" name="AutoShape 4"/>
          <p:cNvSpPr>
            <a:spLocks noChangeArrowheads="1"/>
          </p:cNvSpPr>
          <p:nvPr/>
        </p:nvSpPr>
        <p:spPr bwMode="auto">
          <a:xfrm rot="5400000">
            <a:off x="2715181" y="3604422"/>
            <a:ext cx="827087" cy="212725"/>
          </a:xfrm>
          <a:prstGeom prst="triangle">
            <a:avLst>
              <a:gd name="adj" fmla="val 50000"/>
            </a:avLst>
          </a:prstGeom>
          <a:solidFill>
            <a:srgbClr val="BFBFBF"/>
          </a:solidFill>
          <a:ln w="6350" algn="ctr">
            <a:noFill/>
            <a:miter lim="800000"/>
            <a:headEnd type="none" w="sm" len="sm"/>
            <a:tailEnd type="none" w="sm" len="sm"/>
          </a:ln>
          <a:effectLst>
            <a:outerShdw dist="17961" dir="2700000" algn="ctr" rotWithShape="0">
              <a:srgbClr val="808080"/>
            </a:outerShdw>
          </a:effectLst>
        </p:spPr>
        <p:txBody>
          <a:bodyPr tIns="91440" bIns="91440" anchor="ctr"/>
          <a:lstStyle/>
          <a:p>
            <a:pPr algn="ctr" eaLnBrk="0" hangingPunct="0">
              <a:lnSpc>
                <a:spcPct val="80000"/>
              </a:lnSpc>
              <a:spcBef>
                <a:spcPct val="20000"/>
              </a:spcBef>
              <a:buFont typeface="Arial" charset="0"/>
              <a:buNone/>
              <a:defRPr/>
            </a:pPr>
            <a:endParaRPr lang="en-ZA" b="1" dirty="0">
              <a:latin typeface="+mn-lt"/>
              <a:ea typeface="华文细黑" pitchFamily="2" charset="-122"/>
            </a:endParaRPr>
          </a:p>
        </p:txBody>
      </p:sp>
      <p:sp>
        <p:nvSpPr>
          <p:cNvPr id="25" name="AutoShape 4"/>
          <p:cNvSpPr>
            <a:spLocks noChangeArrowheads="1"/>
          </p:cNvSpPr>
          <p:nvPr/>
        </p:nvSpPr>
        <p:spPr bwMode="auto">
          <a:xfrm rot="5400000">
            <a:off x="2705101" y="5185573"/>
            <a:ext cx="827087" cy="212725"/>
          </a:xfrm>
          <a:prstGeom prst="triangle">
            <a:avLst>
              <a:gd name="adj" fmla="val 50000"/>
            </a:avLst>
          </a:prstGeom>
          <a:solidFill>
            <a:srgbClr val="BFBFBF"/>
          </a:solidFill>
          <a:ln w="6350" algn="ctr">
            <a:noFill/>
            <a:miter lim="800000"/>
            <a:headEnd type="none" w="sm" len="sm"/>
            <a:tailEnd type="none" w="sm" len="sm"/>
          </a:ln>
          <a:effectLst>
            <a:outerShdw dist="17961" dir="2700000" algn="ctr" rotWithShape="0">
              <a:srgbClr val="808080"/>
            </a:outerShdw>
          </a:effectLst>
        </p:spPr>
        <p:txBody>
          <a:bodyPr tIns="91440" bIns="91440" anchor="ctr"/>
          <a:lstStyle/>
          <a:p>
            <a:pPr algn="ctr" eaLnBrk="0" hangingPunct="0">
              <a:lnSpc>
                <a:spcPct val="80000"/>
              </a:lnSpc>
              <a:spcBef>
                <a:spcPct val="20000"/>
              </a:spcBef>
              <a:buFont typeface="Arial" charset="0"/>
              <a:buNone/>
              <a:defRPr/>
            </a:pPr>
            <a:endParaRPr lang="en-ZA" b="1" dirty="0">
              <a:latin typeface="+mn-lt"/>
              <a:ea typeface="华文细黑" pitchFamily="2" charset="-122"/>
            </a:endParaRPr>
          </a:p>
        </p:txBody>
      </p:sp>
    </p:spTree>
    <p:extLst>
      <p:ext uri="{BB962C8B-B14F-4D97-AF65-F5344CB8AC3E}">
        <p14:creationId xmlns:p14="http://schemas.microsoft.com/office/powerpoint/2010/main" val="2648854606"/>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title"/>
          </p:nvPr>
        </p:nvSpPr>
        <p:spPr bwMode="auto">
          <a:prstGeom prst="rect">
            <a:avLst/>
          </a:prstGeom>
          <a:noFill/>
          <a:ln>
            <a:miter lim="800000"/>
            <a:headEnd/>
            <a:tailEnd/>
          </a:ln>
        </p:spPr>
        <p:txBody>
          <a:bodyPr>
            <a:normAutofit fontScale="90000"/>
          </a:bodyPr>
          <a:lstStyle/>
          <a:p>
            <a:pPr algn="ctr"/>
            <a:r>
              <a:rPr lang="en-US" altLang="zh-CN" sz="4800" b="1" dirty="0" smtClean="0">
                <a:solidFill>
                  <a:srgbClr val="1F497D"/>
                </a:solidFill>
                <a:latin typeface="微软雅黑" panose="020B0503020204020204" pitchFamily="34" charset="-122"/>
                <a:ea typeface="微软雅黑" panose="020B0503020204020204" pitchFamily="34" charset="-122"/>
              </a:rPr>
              <a:t>Thank you !</a:t>
            </a:r>
            <a:endParaRPr lang="zh-CN" altLang="en-US" sz="4800" b="1" dirty="0" smtClean="0">
              <a:solidFill>
                <a:srgbClr val="1F497D"/>
              </a:solidFill>
              <a:latin typeface="微软雅黑" panose="020B0503020204020204" pitchFamily="34" charset="-122"/>
              <a:ea typeface="微软雅黑" panose="020B0503020204020204" pitchFamily="34" charset="-122"/>
            </a:endParaRPr>
          </a:p>
        </p:txBody>
      </p:sp>
      <p:pic>
        <p:nvPicPr>
          <p:cNvPr id="5" name="图片 4"/>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3361" y="-1"/>
            <a:ext cx="9146272" cy="4329113"/>
          </a:xfrm>
          <a:prstGeom prst="rect">
            <a:avLst/>
          </a:prstGeom>
        </p:spPr>
      </p:pic>
      <p:graphicFrame>
        <p:nvGraphicFramePr>
          <p:cNvPr id="10" name="表格 9"/>
          <p:cNvGraphicFramePr>
            <a:graphicFrameLocks noGrp="1"/>
          </p:cNvGraphicFramePr>
          <p:nvPr>
            <p:extLst>
              <p:ext uri="{D42A27DB-BD31-4B8C-83A1-F6EECF244321}">
                <p14:modId xmlns:p14="http://schemas.microsoft.com/office/powerpoint/2010/main" val="3869670791"/>
              </p:ext>
            </p:extLst>
          </p:nvPr>
        </p:nvGraphicFramePr>
        <p:xfrm>
          <a:off x="0" y="6701934"/>
          <a:ext cx="9144000" cy="125730"/>
        </p:xfrm>
        <a:graphic>
          <a:graphicData uri="http://schemas.openxmlformats.org/drawingml/2006/table">
            <a:tbl>
              <a:tblPr firstRow="1" bandRow="1">
                <a:tableStyleId>{5C22544A-7EE6-4342-B048-85BDC9FD1C3A}</a:tableStyleId>
              </a:tblPr>
              <a:tblGrid>
                <a:gridCol w="1524000"/>
                <a:gridCol w="1524000"/>
                <a:gridCol w="1524000"/>
                <a:gridCol w="1524000"/>
                <a:gridCol w="1524000"/>
                <a:gridCol w="1524000"/>
              </a:tblGrid>
              <a:tr h="125730">
                <a:tc>
                  <a:txBody>
                    <a:bodyPr/>
                    <a:lstStyle/>
                    <a:p>
                      <a:endParaRPr lang="zh-CN" altLang="en-US" sz="200" dirty="0"/>
                    </a:p>
                  </a:txBody>
                  <a:tcPr>
                    <a:lnL w="12700" cap="flat" cmpd="sng" algn="ctr">
                      <a:noFill/>
                      <a:prstDash val="solid"/>
                      <a:round/>
                      <a:headEnd type="none" w="med" len="med"/>
                      <a:tailEnd type="none" w="med" len="med"/>
                    </a:lnL>
                    <a:lnR w="635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093E5D"/>
                    </a:solidFill>
                  </a:tcPr>
                </a:tc>
                <a:tc>
                  <a:txBody>
                    <a:bodyPr/>
                    <a:lstStyle/>
                    <a:p>
                      <a:endParaRPr lang="zh-CN" altLang="en-US" sz="200" dirty="0"/>
                    </a:p>
                  </a:txBody>
                  <a:tcP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1F497D"/>
                    </a:solidFill>
                  </a:tcPr>
                </a:tc>
                <a:tc>
                  <a:txBody>
                    <a:bodyPr/>
                    <a:lstStyle/>
                    <a:p>
                      <a:endParaRPr lang="zh-CN" altLang="en-US" sz="200" dirty="0"/>
                    </a:p>
                  </a:txBody>
                  <a:tcP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0377B0"/>
                    </a:solidFill>
                  </a:tcPr>
                </a:tc>
                <a:tc>
                  <a:txBody>
                    <a:bodyPr/>
                    <a:lstStyle/>
                    <a:p>
                      <a:endParaRPr lang="zh-CN" altLang="en-US" sz="200" dirty="0"/>
                    </a:p>
                  </a:txBody>
                  <a:tcP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91B6E3"/>
                    </a:solidFill>
                  </a:tcPr>
                </a:tc>
                <a:tc>
                  <a:txBody>
                    <a:bodyPr/>
                    <a:lstStyle/>
                    <a:p>
                      <a:endParaRPr lang="zh-CN" altLang="en-US" sz="200" dirty="0"/>
                    </a:p>
                  </a:txBody>
                  <a:tcP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rgbClr val="E8E8EF"/>
                    </a:solidFill>
                  </a:tcPr>
                </a:tc>
                <a:tc>
                  <a:txBody>
                    <a:bodyPr/>
                    <a:lstStyle/>
                    <a:p>
                      <a:endParaRPr lang="zh-CN" altLang="en-US" sz="200" dirty="0"/>
                    </a:p>
                  </a:txBody>
                  <a:tcPr>
                    <a:lnL w="6350" cap="flat" cmpd="sng" algn="ctr">
                      <a:solidFill>
                        <a:schemeClr val="bg1"/>
                      </a:solid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rgbClr val="91CEE3"/>
                    </a:solidFill>
                  </a:tcPr>
                </a:tc>
              </a:tr>
            </a:tbl>
          </a:graphicData>
        </a:graphic>
      </p:graphicFrame>
    </p:spTree>
    <p:extLst>
      <p:ext uri="{BB962C8B-B14F-4D97-AF65-F5344CB8AC3E}">
        <p14:creationId xmlns:p14="http://schemas.microsoft.com/office/powerpoint/2010/main" val="139451907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pPr>
              <a:defRPr/>
            </a:pPr>
            <a:fld id="{1DD66162-4F84-4156-93D3-F06BCC6ED210}" type="slidenum">
              <a:rPr lang="zh-CN" altLang="en-US" smtClean="0">
                <a:latin typeface="+mn-lt"/>
                <a:ea typeface="华文细黑" pitchFamily="2" charset="-122"/>
              </a:rPr>
              <a:pPr>
                <a:defRPr/>
              </a:pPr>
              <a:t>5</a:t>
            </a:fld>
            <a:endParaRPr lang="zh-CN" altLang="en-US">
              <a:latin typeface="+mn-lt"/>
              <a:ea typeface="华文细黑" pitchFamily="2" charset="-122"/>
            </a:endParaRPr>
          </a:p>
        </p:txBody>
      </p:sp>
      <p:sp>
        <p:nvSpPr>
          <p:cNvPr id="3" name="标题 2"/>
          <p:cNvSpPr>
            <a:spLocks noGrp="1"/>
          </p:cNvSpPr>
          <p:nvPr>
            <p:ph type="title" idx="4294967295"/>
          </p:nvPr>
        </p:nvSpPr>
        <p:spPr>
          <a:xfrm>
            <a:off x="1202940" y="296652"/>
            <a:ext cx="7221923" cy="432011"/>
          </a:xfrm>
          <a:prstGeom prst="rect">
            <a:avLst/>
          </a:prstGeom>
        </p:spPr>
        <p:txBody>
          <a:bodyPr/>
          <a:lstStyle/>
          <a:p>
            <a:pPr>
              <a:defRPr/>
            </a:pPr>
            <a:r>
              <a:rPr lang="en-US" altLang="zh-CN" b="1" dirty="0" smtClean="0">
                <a:solidFill>
                  <a:srgbClr val="075A77"/>
                </a:solidFill>
                <a:latin typeface="+mj-ea"/>
                <a:ea typeface="+mj-ea"/>
              </a:rPr>
              <a:t>GAIN·</a:t>
            </a:r>
            <a:r>
              <a:rPr lang="zh-CN" altLang="en-US" b="1" dirty="0" smtClean="0">
                <a:solidFill>
                  <a:srgbClr val="075A77"/>
                </a:solidFill>
                <a:latin typeface="+mj-ea"/>
                <a:ea typeface="+mj-ea"/>
              </a:rPr>
              <a:t>指数</a:t>
            </a:r>
            <a:r>
              <a:rPr lang="zh-CN" altLang="en-US" b="1" dirty="0">
                <a:solidFill>
                  <a:srgbClr val="075A77"/>
                </a:solidFill>
                <a:latin typeface="+mj-ea"/>
                <a:ea typeface="+mj-ea"/>
              </a:rPr>
              <a:t>研究信息</a:t>
            </a:r>
          </a:p>
        </p:txBody>
      </p:sp>
      <p:sp>
        <p:nvSpPr>
          <p:cNvPr id="4" name="内容占位符 2"/>
          <p:cNvSpPr txBox="1">
            <a:spLocks/>
          </p:cNvSpPr>
          <p:nvPr/>
        </p:nvSpPr>
        <p:spPr>
          <a:xfrm>
            <a:off x="2122490" y="836513"/>
            <a:ext cx="6842125" cy="576263"/>
          </a:xfrm>
          <a:prstGeom prst="rect">
            <a:avLst/>
          </a:prstGeom>
          <a:noFill/>
        </p:spPr>
        <p:txBody>
          <a:bodyPr/>
          <a:lstStyle/>
          <a:p>
            <a:pPr marL="342900" indent="-342900" algn="l" eaLnBrk="0" hangingPunct="0">
              <a:lnSpc>
                <a:spcPct val="120000"/>
              </a:lnSpc>
              <a:spcBef>
                <a:spcPct val="20000"/>
              </a:spcBef>
              <a:buClr>
                <a:srgbClr val="275C9D"/>
              </a:buClr>
              <a:buSzPct val="75000"/>
              <a:buFont typeface="Wingdings" pitchFamily="2" charset="2"/>
              <a:buChar char="n"/>
              <a:defRPr/>
            </a:pPr>
            <a:r>
              <a:rPr lang="zh-CN" altLang="en-US" sz="1300" dirty="0">
                <a:latin typeface="+mn-ea"/>
                <a:ea typeface="+mn-ea"/>
              </a:rPr>
              <a:t>目前参加研究的城市为北京、上海、广州、成都、</a:t>
            </a:r>
            <a:r>
              <a:rPr lang="zh-CN" altLang="en-US" sz="1300" dirty="0" smtClean="0">
                <a:latin typeface="+mn-ea"/>
                <a:ea typeface="+mn-ea"/>
              </a:rPr>
              <a:t>武汉等</a:t>
            </a:r>
            <a:r>
              <a:rPr lang="en-US" altLang="zh-CN" sz="1300" dirty="0" smtClean="0">
                <a:latin typeface="+mn-ea"/>
                <a:ea typeface="+mn-ea"/>
              </a:rPr>
              <a:t>46</a:t>
            </a:r>
            <a:r>
              <a:rPr lang="zh-CN" altLang="en-US" sz="1300" dirty="0" smtClean="0">
                <a:latin typeface="+mn-ea"/>
                <a:ea typeface="+mn-ea"/>
              </a:rPr>
              <a:t>个</a:t>
            </a:r>
            <a:r>
              <a:rPr lang="zh-CN" altLang="en-US" sz="1300" dirty="0">
                <a:latin typeface="+mn-ea"/>
                <a:ea typeface="+mn-ea"/>
              </a:rPr>
              <a:t>城市，覆盖了全国乘用车主销区域的</a:t>
            </a:r>
            <a:r>
              <a:rPr lang="zh-CN" altLang="en-US" sz="1300" dirty="0" smtClean="0">
                <a:latin typeface="+mn-ea"/>
                <a:ea typeface="+mn-ea"/>
              </a:rPr>
              <a:t>一、二、三线</a:t>
            </a:r>
            <a:r>
              <a:rPr lang="zh-CN" altLang="en-US" sz="1300" dirty="0">
                <a:latin typeface="+mn-ea"/>
                <a:ea typeface="+mn-ea"/>
              </a:rPr>
              <a:t>城市。</a:t>
            </a:r>
          </a:p>
        </p:txBody>
      </p:sp>
      <p:sp>
        <p:nvSpPr>
          <p:cNvPr id="6" name="内容占位符 2"/>
          <p:cNvSpPr txBox="1">
            <a:spLocks/>
          </p:cNvSpPr>
          <p:nvPr/>
        </p:nvSpPr>
        <p:spPr bwMode="auto">
          <a:xfrm>
            <a:off x="2124079" y="1340892"/>
            <a:ext cx="6335713" cy="431800"/>
          </a:xfrm>
          <a:prstGeom prst="rect">
            <a:avLst/>
          </a:prstGeom>
          <a:noFill/>
          <a:ln w="9525">
            <a:noFill/>
            <a:miter lim="800000"/>
            <a:headEnd/>
            <a:tailEnd/>
          </a:ln>
          <a:effectLst/>
        </p:spPr>
        <p:txBody>
          <a:bodyPr anchor="ctr"/>
          <a:lstStyle/>
          <a:p>
            <a:pPr marL="342900" indent="-342900" algn="l">
              <a:spcBef>
                <a:spcPct val="20000"/>
              </a:spcBef>
              <a:buClr>
                <a:srgbClr val="275C9D"/>
              </a:buClr>
              <a:buSzPct val="75000"/>
              <a:buFont typeface="Wingdings" pitchFamily="2" charset="2"/>
              <a:buChar char="n"/>
              <a:defRPr/>
            </a:pPr>
            <a:r>
              <a:rPr lang="zh-CN" altLang="en-US" sz="1300" kern="0" dirty="0">
                <a:latin typeface="+mn-ea"/>
                <a:ea typeface="+mn-ea"/>
              </a:rPr>
              <a:t>参考国际通用的分级标准，个别品牌因车价差异有所调整。</a:t>
            </a:r>
          </a:p>
        </p:txBody>
      </p:sp>
      <p:sp>
        <p:nvSpPr>
          <p:cNvPr id="8" name="内容占位符 2"/>
          <p:cNvSpPr txBox="1">
            <a:spLocks/>
          </p:cNvSpPr>
          <p:nvPr/>
        </p:nvSpPr>
        <p:spPr bwMode="auto">
          <a:xfrm>
            <a:off x="2124077" y="1700808"/>
            <a:ext cx="6697663" cy="431800"/>
          </a:xfrm>
          <a:prstGeom prst="rect">
            <a:avLst/>
          </a:prstGeom>
          <a:noFill/>
        </p:spPr>
        <p:txBody>
          <a:bodyPr/>
          <a:lstStyle>
            <a:defPPr>
              <a:defRPr lang="zh-CN"/>
            </a:defPPr>
            <a:lvl1pPr marL="342900" indent="-342900" algn="l">
              <a:lnSpc>
                <a:spcPct val="120000"/>
              </a:lnSpc>
              <a:buClr>
                <a:srgbClr val="275C9D"/>
              </a:buClr>
              <a:buSzPct val="75000"/>
              <a:buFont typeface="Wingdings" pitchFamily="2" charset="2"/>
              <a:buChar char="n"/>
              <a:defRPr sz="1300">
                <a:latin typeface="+mn-ea"/>
                <a:ea typeface="+mn-ea"/>
              </a:defRPr>
            </a:lvl1pPr>
          </a:lstStyle>
          <a:p>
            <a:r>
              <a:rPr lang="zh-CN" altLang="en-US" dirty="0"/>
              <a:t>为反映真实市场价格变化，参与</a:t>
            </a:r>
            <a:r>
              <a:rPr lang="en-US" altLang="zh-CN" dirty="0" smtClean="0"/>
              <a:t>2017</a:t>
            </a:r>
            <a:r>
              <a:rPr lang="zh-CN" altLang="en-US" dirty="0" smtClean="0"/>
              <a:t>年</a:t>
            </a:r>
            <a:r>
              <a:rPr lang="en-US" altLang="zh-CN" dirty="0"/>
              <a:t>GAIN·</a:t>
            </a:r>
            <a:r>
              <a:rPr lang="zh-CN" altLang="en-US" dirty="0"/>
              <a:t>指数计算的车型为以下指定</a:t>
            </a:r>
            <a:r>
              <a:rPr lang="en-US" altLang="zh-CN" dirty="0" smtClean="0"/>
              <a:t>267</a:t>
            </a:r>
            <a:r>
              <a:rPr lang="zh-CN" altLang="en-US" dirty="0" smtClean="0"/>
              <a:t>个</a:t>
            </a:r>
            <a:r>
              <a:rPr lang="zh-CN" altLang="en-US" dirty="0"/>
              <a:t>品牌的在销车型</a:t>
            </a:r>
            <a:r>
              <a:rPr lang="en-US" altLang="zh-CN" dirty="0"/>
              <a:t>:</a:t>
            </a:r>
          </a:p>
        </p:txBody>
      </p:sp>
      <p:sp>
        <p:nvSpPr>
          <p:cNvPr id="13" name="Text Box 1785"/>
          <p:cNvSpPr txBox="1">
            <a:spLocks noChangeArrowheads="1"/>
          </p:cNvSpPr>
          <p:nvPr/>
        </p:nvSpPr>
        <p:spPr bwMode="auto">
          <a:xfrm>
            <a:off x="756188" y="836513"/>
            <a:ext cx="1005403" cy="289310"/>
          </a:xfrm>
          <a:prstGeom prst="rect">
            <a:avLst/>
          </a:prstGeom>
          <a:noFill/>
          <a:ln w="9525" algn="ctr">
            <a:noFill/>
            <a:miter lim="800000"/>
            <a:headEnd/>
            <a:tailEnd/>
          </a:ln>
          <a:effectLst/>
        </p:spPr>
        <p:txBody>
          <a:bodyPr wrap="none">
            <a:spAutoFit/>
          </a:bodyPr>
          <a:lstStyle/>
          <a:p>
            <a:pPr algn="ctr" eaLnBrk="0" hangingPunct="0">
              <a:lnSpc>
                <a:spcPct val="80000"/>
              </a:lnSpc>
              <a:spcBef>
                <a:spcPct val="20000"/>
              </a:spcBef>
              <a:buFont typeface="Arial" charset="0"/>
              <a:buNone/>
              <a:defRPr/>
            </a:pPr>
            <a:r>
              <a:rPr lang="zh-CN" altLang="en-US" sz="1600" b="1" dirty="0">
                <a:solidFill>
                  <a:srgbClr val="002060"/>
                </a:solidFill>
                <a:latin typeface="+mn-lt"/>
                <a:ea typeface="华文细黑" pitchFamily="2" charset="-122"/>
              </a:rPr>
              <a:t>研究城市</a:t>
            </a:r>
            <a:endParaRPr lang="en-US" altLang="ko-KR" sz="1600" b="1" dirty="0">
              <a:solidFill>
                <a:srgbClr val="002060"/>
              </a:solidFill>
              <a:latin typeface="+mn-lt"/>
              <a:ea typeface="华文细黑" pitchFamily="2" charset="-122"/>
            </a:endParaRPr>
          </a:p>
        </p:txBody>
      </p:sp>
      <p:sp>
        <p:nvSpPr>
          <p:cNvPr id="17" name="Text Box 1785"/>
          <p:cNvSpPr txBox="1">
            <a:spLocks noChangeArrowheads="1"/>
          </p:cNvSpPr>
          <p:nvPr/>
        </p:nvSpPr>
        <p:spPr bwMode="auto">
          <a:xfrm>
            <a:off x="755653" y="1340892"/>
            <a:ext cx="1004888" cy="288925"/>
          </a:xfrm>
          <a:prstGeom prst="rect">
            <a:avLst/>
          </a:prstGeom>
          <a:noFill/>
          <a:ln w="9525" algn="ctr">
            <a:noFill/>
            <a:miter lim="800000"/>
            <a:headEnd/>
            <a:tailEnd/>
          </a:ln>
          <a:effectLst/>
        </p:spPr>
        <p:txBody>
          <a:bodyPr wrap="none">
            <a:spAutoFit/>
          </a:bodyPr>
          <a:lstStyle/>
          <a:p>
            <a:pPr algn="ctr" eaLnBrk="0" hangingPunct="0">
              <a:lnSpc>
                <a:spcPct val="80000"/>
              </a:lnSpc>
              <a:spcBef>
                <a:spcPct val="20000"/>
              </a:spcBef>
              <a:buFont typeface="Arial" charset="0"/>
              <a:buNone/>
              <a:defRPr/>
            </a:pPr>
            <a:r>
              <a:rPr lang="zh-CN" altLang="en-US" sz="1600" b="1" dirty="0">
                <a:solidFill>
                  <a:srgbClr val="002060"/>
                </a:solidFill>
                <a:latin typeface="+mn-lt"/>
                <a:ea typeface="华文细黑" pitchFamily="2" charset="-122"/>
              </a:rPr>
              <a:t>分级标准</a:t>
            </a:r>
            <a:endParaRPr lang="en-US" altLang="ko-KR" sz="1600" b="1" dirty="0">
              <a:solidFill>
                <a:srgbClr val="002060"/>
              </a:solidFill>
              <a:latin typeface="+mn-lt"/>
              <a:ea typeface="华文细黑" pitchFamily="2" charset="-122"/>
            </a:endParaRPr>
          </a:p>
        </p:txBody>
      </p:sp>
      <p:sp>
        <p:nvSpPr>
          <p:cNvPr id="21" name="Text Box 1785"/>
          <p:cNvSpPr txBox="1">
            <a:spLocks noChangeArrowheads="1"/>
          </p:cNvSpPr>
          <p:nvPr/>
        </p:nvSpPr>
        <p:spPr bwMode="auto">
          <a:xfrm>
            <a:off x="755394" y="1700808"/>
            <a:ext cx="1005403" cy="289310"/>
          </a:xfrm>
          <a:prstGeom prst="rect">
            <a:avLst/>
          </a:prstGeom>
          <a:noFill/>
          <a:ln w="9525" algn="ctr">
            <a:noFill/>
            <a:miter lim="800000"/>
            <a:headEnd/>
            <a:tailEnd/>
          </a:ln>
          <a:effectLst/>
        </p:spPr>
        <p:txBody>
          <a:bodyPr wrap="none">
            <a:spAutoFit/>
          </a:bodyPr>
          <a:lstStyle/>
          <a:p>
            <a:pPr algn="ctr" eaLnBrk="0" hangingPunct="0">
              <a:lnSpc>
                <a:spcPct val="80000"/>
              </a:lnSpc>
              <a:spcBef>
                <a:spcPct val="20000"/>
              </a:spcBef>
              <a:buFont typeface="Arial" charset="0"/>
              <a:buNone/>
              <a:defRPr/>
            </a:pPr>
            <a:r>
              <a:rPr lang="zh-CN" altLang="en-US" sz="1600" b="1" dirty="0">
                <a:solidFill>
                  <a:srgbClr val="002060"/>
                </a:solidFill>
                <a:latin typeface="+mn-lt"/>
                <a:ea typeface="华文细黑" pitchFamily="2" charset="-122"/>
              </a:rPr>
              <a:t>研究品牌</a:t>
            </a:r>
            <a:endParaRPr lang="en-US" altLang="ko-KR" sz="1600" b="1" dirty="0">
              <a:solidFill>
                <a:srgbClr val="002060"/>
              </a:solidFill>
              <a:latin typeface="+mn-lt"/>
              <a:ea typeface="华文细黑" pitchFamily="2" charset="-122"/>
            </a:endParaRPr>
          </a:p>
        </p:txBody>
      </p:sp>
      <p:sp>
        <p:nvSpPr>
          <p:cNvPr id="23" name="Freeform 12"/>
          <p:cNvSpPr>
            <a:spLocks/>
          </p:cNvSpPr>
          <p:nvPr/>
        </p:nvSpPr>
        <p:spPr bwMode="auto">
          <a:xfrm>
            <a:off x="179391" y="836513"/>
            <a:ext cx="619125" cy="314325"/>
          </a:xfrm>
          <a:custGeom>
            <a:avLst/>
            <a:gdLst>
              <a:gd name="T0" fmla="*/ 0 w 1262"/>
              <a:gd name="T1" fmla="*/ 0 h 816"/>
              <a:gd name="T2" fmla="*/ 301 w 1262"/>
              <a:gd name="T3" fmla="*/ 415 h 816"/>
              <a:gd name="T4" fmla="*/ 9 w 1262"/>
              <a:gd name="T5" fmla="*/ 815 h 816"/>
              <a:gd name="T6" fmla="*/ 960 w 1262"/>
              <a:gd name="T7" fmla="*/ 815 h 816"/>
              <a:gd name="T8" fmla="*/ 1261 w 1262"/>
              <a:gd name="T9" fmla="*/ 408 h 816"/>
              <a:gd name="T10" fmla="*/ 951 w 1262"/>
              <a:gd name="T11" fmla="*/ 0 h 816"/>
              <a:gd name="T12" fmla="*/ 0 w 1262"/>
              <a:gd name="T13" fmla="*/ 0 h 816"/>
              <a:gd name="T14" fmla="*/ 0 60000 65536"/>
              <a:gd name="T15" fmla="*/ 0 60000 65536"/>
              <a:gd name="T16" fmla="*/ 0 60000 65536"/>
              <a:gd name="T17" fmla="*/ 0 60000 65536"/>
              <a:gd name="T18" fmla="*/ 0 60000 65536"/>
              <a:gd name="T19" fmla="*/ 0 60000 65536"/>
              <a:gd name="T20" fmla="*/ 0 60000 65536"/>
              <a:gd name="T21" fmla="*/ 0 w 1262"/>
              <a:gd name="T22" fmla="*/ 0 h 816"/>
              <a:gd name="T23" fmla="*/ 1262 w 1262"/>
              <a:gd name="T24" fmla="*/ 816 h 81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262" h="816">
                <a:moveTo>
                  <a:pt x="0" y="0"/>
                </a:moveTo>
                <a:lnTo>
                  <a:pt x="301" y="415"/>
                </a:lnTo>
                <a:lnTo>
                  <a:pt x="9" y="815"/>
                </a:lnTo>
                <a:lnTo>
                  <a:pt x="960" y="815"/>
                </a:lnTo>
                <a:lnTo>
                  <a:pt x="1261" y="408"/>
                </a:lnTo>
                <a:lnTo>
                  <a:pt x="951" y="0"/>
                </a:lnTo>
                <a:lnTo>
                  <a:pt x="0" y="0"/>
                </a:lnTo>
              </a:path>
            </a:pathLst>
          </a:custGeom>
          <a:solidFill>
            <a:srgbClr val="275C9D"/>
          </a:solidFill>
          <a:ln w="57150" cap="rnd">
            <a:solidFill>
              <a:srgbClr val="FFFFFF"/>
            </a:solidFill>
            <a:round/>
            <a:headEnd/>
            <a:tailEnd/>
          </a:ln>
        </p:spPr>
        <p:txBody>
          <a:bodyPr/>
          <a:lstStyle/>
          <a:p>
            <a:pPr algn="ctr" eaLnBrk="0" hangingPunct="0">
              <a:lnSpc>
                <a:spcPct val="80000"/>
              </a:lnSpc>
              <a:spcBef>
                <a:spcPct val="20000"/>
              </a:spcBef>
              <a:buFont typeface="Arial" charset="0"/>
              <a:buNone/>
              <a:defRPr/>
            </a:pPr>
            <a:endParaRPr lang="zh-CN" altLang="zh-CN" b="1" i="1">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latin typeface="+mn-lt"/>
              <a:ea typeface="华文细黑" pitchFamily="2" charset="-122"/>
            </a:endParaRPr>
          </a:p>
        </p:txBody>
      </p:sp>
      <p:sp>
        <p:nvSpPr>
          <p:cNvPr id="24" name="Freeform 12"/>
          <p:cNvSpPr>
            <a:spLocks/>
          </p:cNvSpPr>
          <p:nvPr/>
        </p:nvSpPr>
        <p:spPr bwMode="auto">
          <a:xfrm>
            <a:off x="179391" y="1340892"/>
            <a:ext cx="619125" cy="315913"/>
          </a:xfrm>
          <a:custGeom>
            <a:avLst/>
            <a:gdLst>
              <a:gd name="T0" fmla="*/ 0 w 1262"/>
              <a:gd name="T1" fmla="*/ 0 h 816"/>
              <a:gd name="T2" fmla="*/ 301 w 1262"/>
              <a:gd name="T3" fmla="*/ 415 h 816"/>
              <a:gd name="T4" fmla="*/ 9 w 1262"/>
              <a:gd name="T5" fmla="*/ 815 h 816"/>
              <a:gd name="T6" fmla="*/ 960 w 1262"/>
              <a:gd name="T7" fmla="*/ 815 h 816"/>
              <a:gd name="T8" fmla="*/ 1261 w 1262"/>
              <a:gd name="T9" fmla="*/ 408 h 816"/>
              <a:gd name="T10" fmla="*/ 951 w 1262"/>
              <a:gd name="T11" fmla="*/ 0 h 816"/>
              <a:gd name="T12" fmla="*/ 0 w 1262"/>
              <a:gd name="T13" fmla="*/ 0 h 816"/>
              <a:gd name="T14" fmla="*/ 0 60000 65536"/>
              <a:gd name="T15" fmla="*/ 0 60000 65536"/>
              <a:gd name="T16" fmla="*/ 0 60000 65536"/>
              <a:gd name="T17" fmla="*/ 0 60000 65536"/>
              <a:gd name="T18" fmla="*/ 0 60000 65536"/>
              <a:gd name="T19" fmla="*/ 0 60000 65536"/>
              <a:gd name="T20" fmla="*/ 0 60000 65536"/>
              <a:gd name="T21" fmla="*/ 0 w 1262"/>
              <a:gd name="T22" fmla="*/ 0 h 816"/>
              <a:gd name="T23" fmla="*/ 1262 w 1262"/>
              <a:gd name="T24" fmla="*/ 816 h 81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262" h="816">
                <a:moveTo>
                  <a:pt x="0" y="0"/>
                </a:moveTo>
                <a:lnTo>
                  <a:pt x="301" y="415"/>
                </a:lnTo>
                <a:lnTo>
                  <a:pt x="9" y="815"/>
                </a:lnTo>
                <a:lnTo>
                  <a:pt x="960" y="815"/>
                </a:lnTo>
                <a:lnTo>
                  <a:pt x="1261" y="408"/>
                </a:lnTo>
                <a:lnTo>
                  <a:pt x="951" y="0"/>
                </a:lnTo>
                <a:lnTo>
                  <a:pt x="0" y="0"/>
                </a:lnTo>
              </a:path>
            </a:pathLst>
          </a:custGeom>
          <a:solidFill>
            <a:srgbClr val="275C9D"/>
          </a:solidFill>
          <a:ln w="57150" cap="rnd">
            <a:solidFill>
              <a:srgbClr val="FFFFFF"/>
            </a:solidFill>
            <a:round/>
            <a:headEnd/>
            <a:tailEnd/>
          </a:ln>
        </p:spPr>
        <p:txBody>
          <a:bodyPr/>
          <a:lstStyle/>
          <a:p>
            <a:pPr algn="ctr" eaLnBrk="0" hangingPunct="0">
              <a:lnSpc>
                <a:spcPct val="80000"/>
              </a:lnSpc>
              <a:spcBef>
                <a:spcPct val="20000"/>
              </a:spcBef>
              <a:buFont typeface="Arial" charset="0"/>
              <a:buNone/>
              <a:defRPr/>
            </a:pPr>
            <a:endParaRPr lang="zh-CN" altLang="zh-CN" b="1" i="1">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latin typeface="+mn-lt"/>
              <a:ea typeface="华文细黑" pitchFamily="2" charset="-122"/>
            </a:endParaRPr>
          </a:p>
        </p:txBody>
      </p:sp>
      <p:sp>
        <p:nvSpPr>
          <p:cNvPr id="25" name="Freeform 12"/>
          <p:cNvSpPr>
            <a:spLocks/>
          </p:cNvSpPr>
          <p:nvPr/>
        </p:nvSpPr>
        <p:spPr bwMode="auto">
          <a:xfrm>
            <a:off x="179391" y="1700808"/>
            <a:ext cx="619125" cy="315912"/>
          </a:xfrm>
          <a:custGeom>
            <a:avLst/>
            <a:gdLst>
              <a:gd name="T0" fmla="*/ 0 w 1262"/>
              <a:gd name="T1" fmla="*/ 0 h 816"/>
              <a:gd name="T2" fmla="*/ 301 w 1262"/>
              <a:gd name="T3" fmla="*/ 415 h 816"/>
              <a:gd name="T4" fmla="*/ 9 w 1262"/>
              <a:gd name="T5" fmla="*/ 815 h 816"/>
              <a:gd name="T6" fmla="*/ 960 w 1262"/>
              <a:gd name="T7" fmla="*/ 815 h 816"/>
              <a:gd name="T8" fmla="*/ 1261 w 1262"/>
              <a:gd name="T9" fmla="*/ 408 h 816"/>
              <a:gd name="T10" fmla="*/ 951 w 1262"/>
              <a:gd name="T11" fmla="*/ 0 h 816"/>
              <a:gd name="T12" fmla="*/ 0 w 1262"/>
              <a:gd name="T13" fmla="*/ 0 h 816"/>
              <a:gd name="T14" fmla="*/ 0 60000 65536"/>
              <a:gd name="T15" fmla="*/ 0 60000 65536"/>
              <a:gd name="T16" fmla="*/ 0 60000 65536"/>
              <a:gd name="T17" fmla="*/ 0 60000 65536"/>
              <a:gd name="T18" fmla="*/ 0 60000 65536"/>
              <a:gd name="T19" fmla="*/ 0 60000 65536"/>
              <a:gd name="T20" fmla="*/ 0 60000 65536"/>
              <a:gd name="T21" fmla="*/ 0 w 1262"/>
              <a:gd name="T22" fmla="*/ 0 h 816"/>
              <a:gd name="T23" fmla="*/ 1262 w 1262"/>
              <a:gd name="T24" fmla="*/ 816 h 81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262" h="816">
                <a:moveTo>
                  <a:pt x="0" y="0"/>
                </a:moveTo>
                <a:lnTo>
                  <a:pt x="301" y="415"/>
                </a:lnTo>
                <a:lnTo>
                  <a:pt x="9" y="815"/>
                </a:lnTo>
                <a:lnTo>
                  <a:pt x="960" y="815"/>
                </a:lnTo>
                <a:lnTo>
                  <a:pt x="1261" y="408"/>
                </a:lnTo>
                <a:lnTo>
                  <a:pt x="951" y="0"/>
                </a:lnTo>
                <a:lnTo>
                  <a:pt x="0" y="0"/>
                </a:lnTo>
              </a:path>
            </a:pathLst>
          </a:custGeom>
          <a:solidFill>
            <a:srgbClr val="275C9D"/>
          </a:solidFill>
          <a:ln w="57150" cap="rnd">
            <a:solidFill>
              <a:srgbClr val="FFFFFF"/>
            </a:solidFill>
            <a:round/>
            <a:headEnd/>
            <a:tailEnd/>
          </a:ln>
        </p:spPr>
        <p:txBody>
          <a:bodyPr/>
          <a:lstStyle/>
          <a:p>
            <a:pPr algn="ctr" eaLnBrk="0" hangingPunct="0">
              <a:lnSpc>
                <a:spcPct val="80000"/>
              </a:lnSpc>
              <a:spcBef>
                <a:spcPct val="20000"/>
              </a:spcBef>
              <a:buFont typeface="Arial" charset="0"/>
              <a:buNone/>
              <a:defRPr/>
            </a:pPr>
            <a:endParaRPr lang="zh-CN" altLang="zh-CN" b="1" i="1">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latin typeface="+mn-lt"/>
              <a:ea typeface="华文细黑" pitchFamily="2" charset="-122"/>
            </a:endParaRPr>
          </a:p>
        </p:txBody>
      </p:sp>
      <p:sp>
        <p:nvSpPr>
          <p:cNvPr id="19" name="AutoShape 5"/>
          <p:cNvSpPr>
            <a:spLocks noChangeAspect="1" noChangeArrowheads="1"/>
          </p:cNvSpPr>
          <p:nvPr/>
        </p:nvSpPr>
        <p:spPr bwMode="auto">
          <a:xfrm rot="10800000">
            <a:off x="3419873" y="2204864"/>
            <a:ext cx="1080122" cy="245526"/>
          </a:xfrm>
          <a:prstGeom prst="triangle">
            <a:avLst>
              <a:gd name="adj" fmla="val 50000"/>
            </a:avLst>
          </a:prstGeom>
          <a:solidFill>
            <a:srgbClr val="275C9D"/>
          </a:solidFill>
          <a:ln w="6350" algn="ctr">
            <a:noFill/>
            <a:miter lim="800000"/>
            <a:headEnd type="none" w="sm" len="sm"/>
            <a:tailEnd/>
          </a:ln>
          <a:effectLst>
            <a:outerShdw dist="17961" dir="2700000" algn="ctr" rotWithShape="0">
              <a:srgbClr val="808080"/>
            </a:outerShdw>
          </a:effectLst>
        </p:spPr>
        <p:txBody>
          <a:bodyPr tIns="91440" bIns="91440" anchor="ctr"/>
          <a:lstStyle/>
          <a:p>
            <a:pPr marL="12700" indent="-12700">
              <a:lnSpc>
                <a:spcPct val="110000"/>
              </a:lnSpc>
            </a:pPr>
            <a:endParaRPr lang="en-ZA" altLang="zh-CN" sz="1400" dirty="0">
              <a:solidFill>
                <a:srgbClr val="275C9D"/>
              </a:solidFill>
              <a:latin typeface="Calibri" pitchFamily="34" charset="0"/>
            </a:endParaRPr>
          </a:p>
        </p:txBody>
      </p:sp>
      <p:sp>
        <p:nvSpPr>
          <p:cNvPr id="20" name="Rectangle 8"/>
          <p:cNvSpPr>
            <a:spLocks noChangeArrowheads="1"/>
          </p:cNvSpPr>
          <p:nvPr/>
        </p:nvSpPr>
        <p:spPr bwMode="auto">
          <a:xfrm>
            <a:off x="7236296" y="3014165"/>
            <a:ext cx="1656184" cy="3367163"/>
          </a:xfrm>
          <a:prstGeom prst="rect">
            <a:avLst/>
          </a:prstGeom>
          <a:noFill/>
          <a:ln w="9525">
            <a:solidFill>
              <a:srgbClr val="B2B2B2"/>
            </a:solidFill>
            <a:prstDash val="dash"/>
            <a:miter lim="800000"/>
            <a:headEnd/>
            <a:tailEnd/>
          </a:ln>
        </p:spPr>
        <p:txBody>
          <a:bodyPr wrap="square">
            <a:spAutoFit/>
          </a:bodyPr>
          <a:lstStyle/>
          <a:p>
            <a:pPr indent="180975" eaLnBrk="0" hangingPunct="0">
              <a:lnSpc>
                <a:spcPct val="130000"/>
              </a:lnSpc>
              <a:spcBef>
                <a:spcPct val="50000"/>
              </a:spcBef>
              <a:buSzPct val="80000"/>
              <a:buFont typeface="Wingdings" pitchFamily="2" charset="2"/>
              <a:buChar char="l"/>
              <a:defRPr/>
            </a:pPr>
            <a:r>
              <a:rPr lang="zh-CN" altLang="en-US" sz="1100" dirty="0">
                <a:latin typeface="+mn-lt"/>
                <a:ea typeface="华文细黑" pitchFamily="2" charset="-122"/>
              </a:rPr>
              <a:t>目前选取</a:t>
            </a:r>
            <a:r>
              <a:rPr lang="zh-CN" altLang="en-US" sz="1100" b="1" dirty="0">
                <a:solidFill>
                  <a:srgbClr val="000099"/>
                </a:solidFill>
                <a:latin typeface="+mn-lt"/>
                <a:ea typeface="华文细黑" pitchFamily="2" charset="-122"/>
              </a:rPr>
              <a:t>安路勤价格监测体系跟踪品牌中，占</a:t>
            </a:r>
            <a:r>
              <a:rPr lang="en-US" altLang="zh-CN" sz="1100" b="1" dirty="0" smtClean="0">
                <a:solidFill>
                  <a:srgbClr val="000099"/>
                </a:solidFill>
                <a:latin typeface="+mn-lt"/>
                <a:ea typeface="华文细黑" pitchFamily="2" charset="-122"/>
              </a:rPr>
              <a:t>2016</a:t>
            </a:r>
            <a:r>
              <a:rPr lang="zh-CN" altLang="en-US" sz="1100" b="1" dirty="0" smtClean="0">
                <a:solidFill>
                  <a:srgbClr val="000099"/>
                </a:solidFill>
                <a:latin typeface="+mn-lt"/>
                <a:ea typeface="华文细黑" pitchFamily="2" charset="-122"/>
              </a:rPr>
              <a:t>年</a:t>
            </a:r>
            <a:r>
              <a:rPr lang="zh-CN" altLang="en-US" sz="1100" b="1" dirty="0">
                <a:solidFill>
                  <a:srgbClr val="000099"/>
                </a:solidFill>
                <a:latin typeface="+mn-lt"/>
                <a:ea typeface="华文细黑" pitchFamily="2" charset="-122"/>
              </a:rPr>
              <a:t>各级别总销量</a:t>
            </a:r>
            <a:r>
              <a:rPr lang="en-US" altLang="zh-CN" sz="1100" b="1" dirty="0">
                <a:solidFill>
                  <a:srgbClr val="000099"/>
                </a:solidFill>
                <a:latin typeface="+mn-lt"/>
                <a:ea typeface="华文细黑" pitchFamily="2" charset="-122"/>
              </a:rPr>
              <a:t>80%</a:t>
            </a:r>
            <a:r>
              <a:rPr lang="zh-CN" altLang="en-US" sz="1100" b="1" dirty="0">
                <a:solidFill>
                  <a:srgbClr val="000099"/>
                </a:solidFill>
                <a:latin typeface="+mn-lt"/>
                <a:ea typeface="华文细黑" pitchFamily="2" charset="-122"/>
              </a:rPr>
              <a:t>的品牌</a:t>
            </a:r>
            <a:r>
              <a:rPr lang="zh-CN" altLang="en-US" sz="1100" dirty="0">
                <a:latin typeface="+mn-lt"/>
                <a:ea typeface="华文细黑" pitchFamily="2" charset="-122"/>
              </a:rPr>
              <a:t>进行跟踪。</a:t>
            </a:r>
          </a:p>
          <a:p>
            <a:pPr indent="180975" eaLnBrk="0" hangingPunct="0">
              <a:lnSpc>
                <a:spcPct val="130000"/>
              </a:lnSpc>
              <a:spcBef>
                <a:spcPct val="50000"/>
              </a:spcBef>
              <a:buSzPct val="80000"/>
              <a:buFont typeface="Wingdings" pitchFamily="2" charset="2"/>
              <a:buChar char="l"/>
              <a:defRPr/>
            </a:pPr>
            <a:r>
              <a:rPr lang="zh-CN" altLang="en-US" sz="1100" dirty="0">
                <a:latin typeface="+mn-lt"/>
                <a:ea typeface="华文细黑" pitchFamily="2" charset="-122"/>
              </a:rPr>
              <a:t>对于跟踪列表中确认已停产且连续两期无销量的车型，取消跟踪。</a:t>
            </a:r>
          </a:p>
          <a:p>
            <a:pPr indent="180975" eaLnBrk="0" hangingPunct="0">
              <a:lnSpc>
                <a:spcPct val="130000"/>
              </a:lnSpc>
              <a:spcBef>
                <a:spcPct val="50000"/>
              </a:spcBef>
              <a:buSzPct val="80000"/>
              <a:buFont typeface="Wingdings" pitchFamily="2" charset="2"/>
              <a:buChar char="l"/>
              <a:defRPr/>
            </a:pPr>
            <a:r>
              <a:rPr lang="zh-CN" altLang="en-US" sz="1100" dirty="0">
                <a:latin typeface="+mn-lt"/>
                <a:ea typeface="华文细黑" pitchFamily="2" charset="-122"/>
              </a:rPr>
              <a:t>对于未进入以上列表的品牌（包括新增品牌和未进入列表的品牌），在其月销量超过以上列表中各级别销量的最低品牌月销量时，进行跟踪。</a:t>
            </a:r>
          </a:p>
        </p:txBody>
      </p:sp>
      <p:sp>
        <p:nvSpPr>
          <p:cNvPr id="22" name="Rectangle 8"/>
          <p:cNvSpPr>
            <a:spLocks noChangeArrowheads="1"/>
          </p:cNvSpPr>
          <p:nvPr/>
        </p:nvSpPr>
        <p:spPr bwMode="auto">
          <a:xfrm>
            <a:off x="7236296" y="2492896"/>
            <a:ext cx="1656879" cy="377825"/>
          </a:xfrm>
          <a:prstGeom prst="rect">
            <a:avLst/>
          </a:prstGeom>
          <a:solidFill>
            <a:schemeClr val="bg1"/>
          </a:solidFill>
          <a:ln w="6350" algn="ctr">
            <a:noFill/>
            <a:miter lim="800000"/>
            <a:headEnd/>
            <a:tailEnd/>
          </a:ln>
          <a:effectLst>
            <a:outerShdw dist="17961" dir="2700000" algn="ctr" rotWithShape="0">
              <a:srgbClr val="808080"/>
            </a:outerShdw>
          </a:effectLst>
        </p:spPr>
        <p:txBody>
          <a:bodyPr wrap="none" tIns="91440" bIns="91440" anchor="ctr"/>
          <a:lstStyle/>
          <a:p>
            <a:pPr algn="ctr" eaLnBrk="0" hangingPunct="0">
              <a:lnSpc>
                <a:spcPct val="80000"/>
              </a:lnSpc>
              <a:spcBef>
                <a:spcPct val="20000"/>
              </a:spcBef>
              <a:buFont typeface="Arial" charset="0"/>
              <a:buNone/>
              <a:defRPr/>
            </a:pPr>
            <a:r>
              <a:rPr lang="zh-CN" altLang="en-US" sz="1400" b="1" dirty="0">
                <a:latin typeface="+mn-lt"/>
                <a:ea typeface="华文细黑" pitchFamily="2" charset="-122"/>
              </a:rPr>
              <a:t>研究车型选取标准</a:t>
            </a:r>
            <a:endParaRPr lang="en-US" altLang="zh-CN" sz="1400" b="1" dirty="0">
              <a:latin typeface="+mn-lt"/>
              <a:ea typeface="华文细黑" pitchFamily="2" charset="-122"/>
            </a:endParaRPr>
          </a:p>
        </p:txBody>
      </p:sp>
      <p:graphicFrame>
        <p:nvGraphicFramePr>
          <p:cNvPr id="11" name="表格 10"/>
          <p:cNvGraphicFramePr>
            <a:graphicFrameLocks noGrp="1"/>
          </p:cNvGraphicFramePr>
          <p:nvPr>
            <p:extLst>
              <p:ext uri="{D42A27DB-BD31-4B8C-83A1-F6EECF244321}">
                <p14:modId xmlns:p14="http://schemas.microsoft.com/office/powerpoint/2010/main" val="211318955"/>
              </p:ext>
            </p:extLst>
          </p:nvPr>
        </p:nvGraphicFramePr>
        <p:xfrm>
          <a:off x="251520" y="2537524"/>
          <a:ext cx="6768748" cy="3866203"/>
        </p:xfrm>
        <a:graphic>
          <a:graphicData uri="http://schemas.openxmlformats.org/drawingml/2006/table">
            <a:tbl>
              <a:tblPr/>
              <a:tblGrid>
                <a:gridCol w="483482"/>
                <a:gridCol w="483482"/>
                <a:gridCol w="483482"/>
                <a:gridCol w="483482"/>
                <a:gridCol w="483482"/>
                <a:gridCol w="483482"/>
                <a:gridCol w="483482"/>
                <a:gridCol w="483482"/>
                <a:gridCol w="483482"/>
                <a:gridCol w="483482"/>
                <a:gridCol w="483482"/>
                <a:gridCol w="483482"/>
                <a:gridCol w="483482"/>
                <a:gridCol w="483482"/>
              </a:tblGrid>
              <a:tr h="156889">
                <a:tc>
                  <a:txBody>
                    <a:bodyPr/>
                    <a:lstStyle/>
                    <a:p>
                      <a:pPr algn="ctr" rtl="0" fontAlgn="ctr"/>
                      <a:r>
                        <a:rPr lang="en-US" sz="700" b="1" i="0" u="none" strike="noStrike" dirty="0">
                          <a:solidFill>
                            <a:srgbClr val="FFFFFF"/>
                          </a:solidFill>
                          <a:effectLst/>
                          <a:latin typeface="Calibri"/>
                        </a:rPr>
                        <a:t>A00 </a:t>
                      </a:r>
                    </a:p>
                  </a:txBody>
                  <a:tcPr marL="0" marR="0" marT="0" marB="0" anchor="ctr">
                    <a:lnL w="19050" cap="flat" cmpd="sng" algn="ctr">
                      <a:solidFill>
                        <a:srgbClr val="275C9D"/>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275C9D"/>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275C9D"/>
                    </a:solidFill>
                  </a:tcPr>
                </a:tc>
                <a:tc gridSpan="2">
                  <a:txBody>
                    <a:bodyPr/>
                    <a:lstStyle/>
                    <a:p>
                      <a:pPr algn="ctr" rtl="0" fontAlgn="ctr"/>
                      <a:r>
                        <a:rPr lang="en-US" sz="700" b="1" i="0" u="none" strike="noStrike">
                          <a:solidFill>
                            <a:srgbClr val="FFFFFF"/>
                          </a:solidFill>
                          <a:effectLst/>
                          <a:latin typeface="Calibri"/>
                        </a:rPr>
                        <a:t>A0</a:t>
                      </a:r>
                    </a:p>
                  </a:txBody>
                  <a:tcPr marL="0" marR="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275C9D"/>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275C9D"/>
                    </a:solidFill>
                  </a:tcPr>
                </a:tc>
                <a:tc hMerge="1">
                  <a:txBody>
                    <a:bodyPr/>
                    <a:lstStyle/>
                    <a:p>
                      <a:endParaRPr lang="zh-CN" altLang="en-US"/>
                    </a:p>
                  </a:txBody>
                  <a:tcPr/>
                </a:tc>
                <a:tc gridSpan="4">
                  <a:txBody>
                    <a:bodyPr/>
                    <a:lstStyle/>
                    <a:p>
                      <a:pPr algn="ctr" rtl="0" fontAlgn="ctr"/>
                      <a:r>
                        <a:rPr lang="en-US" sz="700" b="1" i="0" u="none" strike="noStrike">
                          <a:solidFill>
                            <a:srgbClr val="FFFFFF"/>
                          </a:solidFill>
                          <a:effectLst/>
                          <a:latin typeface="Calibri"/>
                        </a:rPr>
                        <a:t>A</a:t>
                      </a:r>
                    </a:p>
                  </a:txBody>
                  <a:tcPr marL="0" marR="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275C9D"/>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275C9D"/>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gridSpan="2">
                  <a:txBody>
                    <a:bodyPr/>
                    <a:lstStyle/>
                    <a:p>
                      <a:pPr algn="ctr" rtl="0" fontAlgn="ctr"/>
                      <a:r>
                        <a:rPr lang="en-US" sz="700" b="1" i="0" u="none" strike="noStrike">
                          <a:solidFill>
                            <a:srgbClr val="FFFFFF"/>
                          </a:solidFill>
                          <a:effectLst/>
                          <a:latin typeface="Calibri"/>
                        </a:rPr>
                        <a:t>B</a:t>
                      </a:r>
                    </a:p>
                  </a:txBody>
                  <a:tcPr marL="0" marR="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275C9D"/>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275C9D"/>
                    </a:solidFill>
                  </a:tcPr>
                </a:tc>
                <a:tc hMerge="1">
                  <a:txBody>
                    <a:bodyPr/>
                    <a:lstStyle/>
                    <a:p>
                      <a:endParaRPr lang="zh-CN" altLang="en-US"/>
                    </a:p>
                  </a:txBody>
                  <a:tcPr/>
                </a:tc>
                <a:tc>
                  <a:txBody>
                    <a:bodyPr/>
                    <a:lstStyle/>
                    <a:p>
                      <a:pPr algn="ctr" rtl="0" fontAlgn="ctr"/>
                      <a:r>
                        <a:rPr lang="en-US" sz="700" b="1" i="0" u="none" strike="noStrike">
                          <a:solidFill>
                            <a:srgbClr val="FFFFFF"/>
                          </a:solidFill>
                          <a:effectLst/>
                          <a:latin typeface="Calibri"/>
                        </a:rPr>
                        <a:t>C</a:t>
                      </a:r>
                    </a:p>
                  </a:txBody>
                  <a:tcPr marL="0" marR="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275C9D"/>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275C9D"/>
                    </a:solidFill>
                  </a:tcPr>
                </a:tc>
                <a:tc>
                  <a:txBody>
                    <a:bodyPr/>
                    <a:lstStyle/>
                    <a:p>
                      <a:pPr algn="ctr" rtl="0" fontAlgn="ctr"/>
                      <a:r>
                        <a:rPr lang="en-US" sz="700" b="1" i="0" u="none" strike="noStrike">
                          <a:solidFill>
                            <a:srgbClr val="FFFFFF"/>
                          </a:solidFill>
                          <a:effectLst/>
                          <a:latin typeface="Calibri"/>
                        </a:rPr>
                        <a:t>MPV</a:t>
                      </a:r>
                    </a:p>
                  </a:txBody>
                  <a:tcPr marL="0" marR="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275C9D"/>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275C9D"/>
                    </a:solidFill>
                  </a:tcPr>
                </a:tc>
                <a:tc gridSpan="3">
                  <a:txBody>
                    <a:bodyPr/>
                    <a:lstStyle/>
                    <a:p>
                      <a:pPr algn="ctr" rtl="0" fontAlgn="ctr"/>
                      <a:r>
                        <a:rPr lang="en-US" sz="700" b="1" i="0" u="none" strike="noStrike">
                          <a:solidFill>
                            <a:srgbClr val="FFFFFF"/>
                          </a:solidFill>
                          <a:effectLst/>
                          <a:latin typeface="Calibri"/>
                        </a:rPr>
                        <a:t>SUV </a:t>
                      </a:r>
                    </a:p>
                  </a:txBody>
                  <a:tcPr marL="0" marR="0" marT="0" marB="0" anchor="ctr">
                    <a:lnL w="12700" cap="flat" cmpd="sng" algn="ctr">
                      <a:solidFill>
                        <a:srgbClr val="FFFFFF"/>
                      </a:solidFill>
                      <a:prstDash val="solid"/>
                      <a:round/>
                      <a:headEnd type="none" w="med" len="med"/>
                      <a:tailEnd type="none" w="med" len="med"/>
                    </a:lnL>
                    <a:lnR w="19050" cap="flat" cmpd="sng" algn="ctr">
                      <a:solidFill>
                        <a:srgbClr val="275C9D"/>
                      </a:solidFill>
                      <a:prstDash val="solid"/>
                      <a:round/>
                      <a:headEnd type="none" w="med" len="med"/>
                      <a:tailEnd type="none" w="med" len="med"/>
                    </a:lnR>
                    <a:lnT w="19050" cap="flat" cmpd="sng" algn="ctr">
                      <a:solidFill>
                        <a:srgbClr val="275C9D"/>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275C9D"/>
                    </a:solidFill>
                  </a:tcPr>
                </a:tc>
                <a:tc hMerge="1">
                  <a:txBody>
                    <a:bodyPr/>
                    <a:lstStyle/>
                    <a:p>
                      <a:endParaRPr lang="zh-CN" altLang="en-US"/>
                    </a:p>
                  </a:txBody>
                  <a:tcPr/>
                </a:tc>
                <a:tc hMerge="1">
                  <a:txBody>
                    <a:bodyPr/>
                    <a:lstStyle/>
                    <a:p>
                      <a:endParaRPr lang="zh-CN" altLang="en-US"/>
                    </a:p>
                  </a:txBody>
                  <a:tcPr/>
                </a:tc>
              </a:tr>
              <a:tr h="149046">
                <a:tc>
                  <a:txBody>
                    <a:bodyPr/>
                    <a:lstStyle/>
                    <a:p>
                      <a:pPr algn="ctr" rtl="0" fontAlgn="ctr"/>
                      <a:r>
                        <a:rPr lang="en-US" sz="500" b="0" i="0" u="none" strike="noStrike" dirty="0">
                          <a:solidFill>
                            <a:srgbClr val="000000"/>
                          </a:solidFill>
                          <a:effectLst/>
                          <a:latin typeface="Arial"/>
                        </a:rPr>
                        <a:t>QQ3</a:t>
                      </a:r>
                    </a:p>
                  </a:txBody>
                  <a:tcPr marL="0" marR="0" marT="0" marB="0" anchor="ctr">
                    <a:lnL w="190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19050" cap="flat" cmpd="sng" algn="ctr">
                      <a:solidFill>
                        <a:srgbClr val="FFFFFF"/>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500" b="0" i="0" u="none" strike="noStrike">
                          <a:solidFill>
                            <a:srgbClr val="000000"/>
                          </a:solidFill>
                          <a:effectLst/>
                          <a:latin typeface="Arial"/>
                        </a:rPr>
                        <a:t>CROSS POLO</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19050" cap="flat" cmpd="sng" algn="ctr">
                      <a:solidFill>
                        <a:srgbClr val="FFFFFF"/>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悦翔</a:t>
                      </a:r>
                      <a:r>
                        <a:rPr lang="en-US" sz="500" b="0" i="0" u="none" strike="noStrike">
                          <a:solidFill>
                            <a:srgbClr val="000000"/>
                          </a:solidFill>
                          <a:effectLst/>
                          <a:latin typeface="微软雅黑"/>
                        </a:rPr>
                        <a:t>V3</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19050" cap="flat" cmpd="sng" algn="ctr">
                      <a:solidFill>
                        <a:srgbClr val="FFFFFF"/>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500" b="0" i="0" u="none" strike="noStrike" dirty="0">
                          <a:solidFill>
                            <a:srgbClr val="000000"/>
                          </a:solidFill>
                          <a:effectLst/>
                          <a:latin typeface="Arial"/>
                        </a:rPr>
                        <a:t>C4 L</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19050" cap="flat" cmpd="sng" algn="ctr">
                      <a:solidFill>
                        <a:srgbClr val="FFFFFF"/>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和悦 </a:t>
                      </a:r>
                      <a:r>
                        <a:rPr lang="en-US" sz="500" b="0" i="0" u="none" strike="noStrike">
                          <a:solidFill>
                            <a:srgbClr val="000000"/>
                          </a:solidFill>
                          <a:effectLst/>
                          <a:latin typeface="微软雅黑"/>
                        </a:rPr>
                        <a:t>A30</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19050" cap="flat" cmpd="sng" algn="ctr">
                      <a:solidFill>
                        <a:srgbClr val="FFFFFF"/>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思铭</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19050" cap="flat" cmpd="sng" algn="ctr">
                      <a:solidFill>
                        <a:srgbClr val="FFFFFF"/>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英朗</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19050" cap="flat" cmpd="sng" algn="ctr">
                      <a:solidFill>
                        <a:srgbClr val="FFFFFF"/>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500" b="0" i="0" u="none" strike="noStrike">
                          <a:solidFill>
                            <a:srgbClr val="000000"/>
                          </a:solidFill>
                          <a:effectLst/>
                          <a:latin typeface="Arial"/>
                        </a:rPr>
                        <a:t>C5</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19050" cap="flat" cmpd="sng" algn="ctr">
                      <a:solidFill>
                        <a:srgbClr val="FFFFFF"/>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锐志</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19050" cap="flat" cmpd="sng" algn="ctr">
                      <a:solidFill>
                        <a:srgbClr val="FFFFFF"/>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500" b="0" i="0" u="none" strike="noStrike">
                          <a:solidFill>
                            <a:srgbClr val="000000"/>
                          </a:solidFill>
                          <a:effectLst/>
                          <a:latin typeface="微软雅黑"/>
                        </a:rPr>
                        <a:t>A6L</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19050" cap="flat" cmpd="sng" algn="ctr">
                      <a:solidFill>
                        <a:srgbClr val="FFFFFF"/>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500" b="0" i="0" u="none" strike="noStrike">
                          <a:solidFill>
                            <a:srgbClr val="000000"/>
                          </a:solidFill>
                          <a:effectLst/>
                          <a:latin typeface="Arial"/>
                        </a:rPr>
                        <a:t>GL8</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19050" cap="flat" cmpd="sng" algn="ctr">
                      <a:solidFill>
                        <a:srgbClr val="FFFFFF"/>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500" b="0" i="0" u="none" strike="noStrike">
                          <a:solidFill>
                            <a:srgbClr val="000000"/>
                          </a:solidFill>
                          <a:effectLst/>
                          <a:latin typeface="Arial"/>
                        </a:rPr>
                        <a:t>CR-V</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19050" cap="flat" cmpd="sng" algn="ctr">
                      <a:solidFill>
                        <a:srgbClr val="FFFFFF"/>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狮跑</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19050" cap="flat" cmpd="sng" algn="ctr">
                      <a:solidFill>
                        <a:srgbClr val="FFFFFF"/>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dirty="0">
                          <a:solidFill>
                            <a:srgbClr val="000000"/>
                          </a:solidFill>
                          <a:effectLst/>
                          <a:latin typeface="微软雅黑"/>
                        </a:rPr>
                        <a:t>比亚迪 </a:t>
                      </a:r>
                      <a:r>
                        <a:rPr lang="en-US" sz="500" b="0" i="0" u="none" strike="noStrike" dirty="0">
                          <a:solidFill>
                            <a:srgbClr val="000000"/>
                          </a:solidFill>
                          <a:effectLst/>
                          <a:latin typeface="微软雅黑"/>
                        </a:rPr>
                        <a:t>S7</a:t>
                      </a:r>
                    </a:p>
                  </a:txBody>
                  <a:tcPr marL="0" marR="0" marT="0" marB="0" anchor="ctr">
                    <a:lnL w="6350" cap="flat" cmpd="sng" algn="ctr">
                      <a:solidFill>
                        <a:srgbClr val="D9D9D9"/>
                      </a:solidFill>
                      <a:prstDash val="solid"/>
                      <a:round/>
                      <a:headEnd type="none" w="med" len="med"/>
                      <a:tailEnd type="none" w="med" len="med"/>
                    </a:lnL>
                    <a:lnR w="19050" cap="flat" cmpd="sng" algn="ctr">
                      <a:solidFill>
                        <a:srgbClr val="275C9D"/>
                      </a:solidFill>
                      <a:prstDash val="solid"/>
                      <a:round/>
                      <a:headEnd type="none" w="med" len="med"/>
                      <a:tailEnd type="none" w="med" len="med"/>
                    </a:lnR>
                    <a:lnT w="19050" cap="flat" cmpd="sng" algn="ctr">
                      <a:solidFill>
                        <a:srgbClr val="FFFFFF"/>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r>
              <a:tr h="141201">
                <a:tc>
                  <a:txBody>
                    <a:bodyPr/>
                    <a:lstStyle/>
                    <a:p>
                      <a:pPr algn="ctr" rtl="0" fontAlgn="ctr"/>
                      <a:r>
                        <a:rPr lang="zh-CN" altLang="en-US" sz="500" b="0" i="0" u="none" strike="noStrike">
                          <a:solidFill>
                            <a:srgbClr val="000000"/>
                          </a:solidFill>
                          <a:effectLst/>
                          <a:latin typeface="微软雅黑"/>
                        </a:rPr>
                        <a:t>奥拓</a:t>
                      </a:r>
                    </a:p>
                  </a:txBody>
                  <a:tcPr marL="0" marR="0" marT="0" marB="0" anchor="ctr">
                    <a:lnL w="190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500" b="0" i="0" u="none" strike="noStrike" dirty="0">
                          <a:solidFill>
                            <a:srgbClr val="000000"/>
                          </a:solidFill>
                          <a:effectLst/>
                          <a:latin typeface="Arial"/>
                        </a:rPr>
                        <a:t>K2 HB</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致炫</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500" b="0" i="0" u="none" strike="noStrike">
                          <a:solidFill>
                            <a:srgbClr val="000000"/>
                          </a:solidFill>
                          <a:effectLst/>
                          <a:latin typeface="Arial"/>
                        </a:rPr>
                        <a:t>K3</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花冠</a:t>
                      </a:r>
                      <a:r>
                        <a:rPr lang="en-US" sz="500" b="0" i="0" u="none" strike="noStrike">
                          <a:solidFill>
                            <a:srgbClr val="000000"/>
                          </a:solidFill>
                          <a:effectLst/>
                          <a:latin typeface="微软雅黑"/>
                        </a:rPr>
                        <a:t>EX</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思域</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威朗</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500" b="0" i="0" u="none" strike="noStrike">
                          <a:solidFill>
                            <a:srgbClr val="000000"/>
                          </a:solidFill>
                          <a:effectLst/>
                          <a:latin typeface="Arial"/>
                        </a:rPr>
                        <a:t>CC</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睿骋</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altLang="zh-CN" sz="500" b="0" i="0" u="none" strike="noStrike">
                          <a:solidFill>
                            <a:srgbClr val="000000"/>
                          </a:solidFill>
                          <a:effectLst/>
                          <a:latin typeface="微软雅黑"/>
                        </a:rPr>
                        <a:t>5</a:t>
                      </a:r>
                      <a:r>
                        <a:rPr lang="zh-CN" altLang="en-US" sz="500" b="0" i="0" u="none" strike="noStrike">
                          <a:solidFill>
                            <a:srgbClr val="000000"/>
                          </a:solidFill>
                          <a:effectLst/>
                          <a:latin typeface="微软雅黑"/>
                        </a:rPr>
                        <a:t>系</a:t>
                      </a:r>
                      <a:r>
                        <a:rPr lang="en-US" sz="500" b="0" i="0" u="none" strike="noStrike">
                          <a:solidFill>
                            <a:srgbClr val="000000"/>
                          </a:solidFill>
                          <a:effectLst/>
                          <a:latin typeface="微软雅黑"/>
                        </a:rPr>
                        <a:t>L</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Arial"/>
                        </a:rPr>
                        <a:t>艾力绅</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500" b="0" i="0" u="none" strike="noStrike">
                          <a:solidFill>
                            <a:srgbClr val="000000"/>
                          </a:solidFill>
                          <a:effectLst/>
                          <a:latin typeface="Arial"/>
                        </a:rPr>
                        <a:t>ix35</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途观</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dirty="0">
                          <a:solidFill>
                            <a:srgbClr val="000000"/>
                          </a:solidFill>
                          <a:effectLst/>
                          <a:latin typeface="微软雅黑"/>
                        </a:rPr>
                        <a:t>绅宝 </a:t>
                      </a:r>
                      <a:r>
                        <a:rPr lang="en-US" sz="500" b="0" i="0" u="none" strike="noStrike" dirty="0">
                          <a:solidFill>
                            <a:srgbClr val="000000"/>
                          </a:solidFill>
                          <a:effectLst/>
                          <a:latin typeface="微软雅黑"/>
                        </a:rPr>
                        <a:t>X65</a:t>
                      </a:r>
                    </a:p>
                  </a:txBody>
                  <a:tcPr marL="0" marR="0" marT="0" marB="0" anchor="ctr">
                    <a:lnL w="6350" cap="flat" cmpd="sng" algn="ctr">
                      <a:solidFill>
                        <a:srgbClr val="D9D9D9"/>
                      </a:solidFill>
                      <a:prstDash val="solid"/>
                      <a:round/>
                      <a:headEnd type="none" w="med" len="med"/>
                      <a:tailEnd type="none" w="med" len="med"/>
                    </a:lnL>
                    <a:lnR w="190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r>
              <a:tr h="141201">
                <a:tc>
                  <a:txBody>
                    <a:bodyPr/>
                    <a:lstStyle/>
                    <a:p>
                      <a:pPr algn="ctr" rtl="0" fontAlgn="ctr"/>
                      <a:r>
                        <a:rPr lang="zh-CN" altLang="en-US" sz="500" b="0" i="0" u="none" strike="noStrike">
                          <a:solidFill>
                            <a:srgbClr val="000000"/>
                          </a:solidFill>
                          <a:effectLst/>
                          <a:latin typeface="微软雅黑"/>
                        </a:rPr>
                        <a:t>乐驰</a:t>
                      </a:r>
                    </a:p>
                  </a:txBody>
                  <a:tcPr marL="0" marR="0" marT="0" marB="0" anchor="ctr">
                    <a:lnL w="190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500" b="0" i="0" u="none" strike="noStrike" dirty="0">
                          <a:solidFill>
                            <a:srgbClr val="000000"/>
                          </a:solidFill>
                          <a:effectLst/>
                          <a:latin typeface="Arial"/>
                        </a:rPr>
                        <a:t>K2 NB</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500" b="0" i="0" u="none" strike="noStrike" dirty="0">
                          <a:solidFill>
                            <a:srgbClr val="000000"/>
                          </a:solidFill>
                          <a:effectLst/>
                          <a:latin typeface="微软雅黑"/>
                        </a:rPr>
                        <a:t>H220</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500" b="0" i="0" u="none" strike="noStrike">
                          <a:solidFill>
                            <a:srgbClr val="000000"/>
                          </a:solidFill>
                          <a:effectLst/>
                          <a:latin typeface="Arial"/>
                        </a:rPr>
                        <a:t>MG6</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捷达</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速锐</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桑塔纳 浩纳</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500" b="0" i="0" u="none" strike="noStrike">
                          <a:solidFill>
                            <a:srgbClr val="000000"/>
                          </a:solidFill>
                          <a:effectLst/>
                          <a:latin typeface="Arial"/>
                        </a:rPr>
                        <a:t>DS5</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思铂睿</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500" b="0" i="0" u="none" strike="noStrike">
                          <a:solidFill>
                            <a:srgbClr val="000000"/>
                          </a:solidFill>
                          <a:effectLst/>
                          <a:latin typeface="微软雅黑"/>
                        </a:rPr>
                        <a:t>E</a:t>
                      </a:r>
                      <a:r>
                        <a:rPr lang="zh-CN" altLang="en-US" sz="500" b="0" i="0" u="none" strike="noStrike">
                          <a:solidFill>
                            <a:srgbClr val="000000"/>
                          </a:solidFill>
                          <a:effectLst/>
                          <a:latin typeface="微软雅黑"/>
                        </a:rPr>
                        <a:t>级</a:t>
                      </a:r>
                      <a:r>
                        <a:rPr lang="en-US" sz="500" b="0" i="0" u="none" strike="noStrike">
                          <a:solidFill>
                            <a:srgbClr val="000000"/>
                          </a:solidFill>
                          <a:effectLst/>
                          <a:latin typeface="微软雅黑"/>
                        </a:rPr>
                        <a:t>L</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Arial"/>
                        </a:rPr>
                        <a:t>奥德赛</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500" b="0" i="0" u="none" strike="noStrike">
                          <a:solidFill>
                            <a:srgbClr val="000000"/>
                          </a:solidFill>
                          <a:effectLst/>
                          <a:latin typeface="Arial"/>
                        </a:rPr>
                        <a:t>RAV4</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途胜</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500" b="0" i="0" u="none" strike="noStrike" dirty="0">
                          <a:solidFill>
                            <a:srgbClr val="000000"/>
                          </a:solidFill>
                          <a:effectLst/>
                          <a:latin typeface="微软雅黑"/>
                        </a:rPr>
                        <a:t>V3</a:t>
                      </a:r>
                    </a:p>
                  </a:txBody>
                  <a:tcPr marL="0" marR="0" marT="0" marB="0" anchor="ctr">
                    <a:lnL w="6350" cap="flat" cmpd="sng" algn="ctr">
                      <a:solidFill>
                        <a:srgbClr val="D9D9D9"/>
                      </a:solidFill>
                      <a:prstDash val="solid"/>
                      <a:round/>
                      <a:headEnd type="none" w="med" len="med"/>
                      <a:tailEnd type="none" w="med" len="med"/>
                    </a:lnL>
                    <a:lnR w="190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r>
              <a:tr h="141201">
                <a:tc>
                  <a:txBody>
                    <a:bodyPr/>
                    <a:lstStyle/>
                    <a:p>
                      <a:pPr algn="ctr" rtl="0" fontAlgn="ctr"/>
                      <a:r>
                        <a:rPr lang="zh-CN" altLang="en-US" sz="500" b="0" i="0" u="none" strike="noStrike">
                          <a:solidFill>
                            <a:srgbClr val="000000"/>
                          </a:solidFill>
                          <a:effectLst/>
                          <a:latin typeface="微软雅黑"/>
                        </a:rPr>
                        <a:t>奔奔</a:t>
                      </a:r>
                      <a:r>
                        <a:rPr lang="en-US" sz="500" b="0" i="0" u="none" strike="noStrike">
                          <a:solidFill>
                            <a:srgbClr val="000000"/>
                          </a:solidFill>
                          <a:effectLst/>
                          <a:latin typeface="微软雅黑"/>
                        </a:rPr>
                        <a:t>Mini</a:t>
                      </a:r>
                    </a:p>
                  </a:txBody>
                  <a:tcPr marL="0" marR="0" marT="0" marB="0" anchor="ctr">
                    <a:lnL w="190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500" b="0" i="0" u="none" strike="noStrike">
                          <a:solidFill>
                            <a:srgbClr val="000000"/>
                          </a:solidFill>
                          <a:effectLst/>
                          <a:latin typeface="Arial"/>
                        </a:rPr>
                        <a:t>MG3</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500" b="0" i="0" u="none" strike="noStrike">
                          <a:solidFill>
                            <a:srgbClr val="000000"/>
                          </a:solidFill>
                          <a:effectLst/>
                          <a:latin typeface="微软雅黑"/>
                        </a:rPr>
                        <a:t>H230</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Arial"/>
                        </a:rPr>
                        <a:t>菱悦</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福克斯 经典版 </a:t>
                      </a:r>
                      <a:r>
                        <a:rPr lang="en-US" altLang="zh-CN" sz="500" b="0" i="0" u="none" strike="noStrike">
                          <a:solidFill>
                            <a:srgbClr val="000000"/>
                          </a:solidFill>
                          <a:effectLst/>
                          <a:latin typeface="微软雅黑"/>
                        </a:rPr>
                        <a:t>HB</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速腾</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altLang="zh-CN" sz="500" b="0" i="0" u="none" strike="noStrike">
                          <a:solidFill>
                            <a:srgbClr val="000000"/>
                          </a:solidFill>
                          <a:effectLst/>
                          <a:latin typeface="微软雅黑"/>
                        </a:rPr>
                        <a:t>360</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500" b="0" i="0" u="none" strike="noStrike">
                          <a:solidFill>
                            <a:srgbClr val="000000"/>
                          </a:solidFill>
                          <a:effectLst/>
                          <a:latin typeface="Arial"/>
                        </a:rPr>
                        <a:t>K5</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速派</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皇冠</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Arial"/>
                        </a:rPr>
                        <a:t>北斗星</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Arial"/>
                        </a:rPr>
                        <a:t>昂科拉</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逍客</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dirty="0">
                          <a:solidFill>
                            <a:srgbClr val="000000"/>
                          </a:solidFill>
                          <a:effectLst/>
                          <a:latin typeface="微软雅黑"/>
                        </a:rPr>
                        <a:t>瑞风</a:t>
                      </a:r>
                      <a:r>
                        <a:rPr lang="en-US" sz="500" b="0" i="0" u="none" strike="noStrike" dirty="0">
                          <a:solidFill>
                            <a:srgbClr val="000000"/>
                          </a:solidFill>
                          <a:effectLst/>
                          <a:latin typeface="微软雅黑"/>
                        </a:rPr>
                        <a:t>S2</a:t>
                      </a:r>
                    </a:p>
                  </a:txBody>
                  <a:tcPr marL="0" marR="0" marT="0" marB="0" anchor="ctr">
                    <a:lnL w="6350" cap="flat" cmpd="sng" algn="ctr">
                      <a:solidFill>
                        <a:srgbClr val="D9D9D9"/>
                      </a:solidFill>
                      <a:prstDash val="solid"/>
                      <a:round/>
                      <a:headEnd type="none" w="med" len="med"/>
                      <a:tailEnd type="none" w="med" len="med"/>
                    </a:lnL>
                    <a:lnR w="190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r>
              <a:tr h="141201">
                <a:tc>
                  <a:txBody>
                    <a:bodyPr/>
                    <a:lstStyle/>
                    <a:p>
                      <a:pPr algn="ctr" rtl="0" fontAlgn="ctr"/>
                      <a:r>
                        <a:rPr lang="zh-CN" altLang="en-US" sz="500" b="0" i="0" u="none" strike="noStrike">
                          <a:solidFill>
                            <a:srgbClr val="000000"/>
                          </a:solidFill>
                          <a:effectLst/>
                          <a:latin typeface="微软雅黑"/>
                        </a:rPr>
                        <a:t>比亚迪 </a:t>
                      </a:r>
                      <a:r>
                        <a:rPr lang="en-US" sz="500" b="0" i="0" u="none" strike="noStrike">
                          <a:solidFill>
                            <a:srgbClr val="000000"/>
                          </a:solidFill>
                          <a:effectLst/>
                          <a:latin typeface="微软雅黑"/>
                        </a:rPr>
                        <a:t>F0</a:t>
                      </a:r>
                    </a:p>
                  </a:txBody>
                  <a:tcPr marL="0" marR="0" marT="0" marB="0" anchor="ctr">
                    <a:lnL w="190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500" b="0" i="0" u="none" strike="noStrike">
                          <a:solidFill>
                            <a:srgbClr val="000000"/>
                          </a:solidFill>
                          <a:effectLst/>
                          <a:latin typeface="Arial"/>
                        </a:rPr>
                        <a:t>Polo HB</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自由舰</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500" b="0" i="0" u="none" strike="noStrike" dirty="0">
                          <a:solidFill>
                            <a:srgbClr val="000000"/>
                          </a:solidFill>
                          <a:effectLst/>
                          <a:latin typeface="Arial"/>
                        </a:rPr>
                        <a:t>V5</a:t>
                      </a:r>
                      <a:r>
                        <a:rPr lang="zh-CN" altLang="en-US" sz="500" b="0" i="0" u="none" strike="noStrike" dirty="0">
                          <a:solidFill>
                            <a:srgbClr val="000000"/>
                          </a:solidFill>
                          <a:effectLst/>
                          <a:latin typeface="Arial"/>
                        </a:rPr>
                        <a:t>菱致</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dirty="0">
                          <a:solidFill>
                            <a:srgbClr val="000000"/>
                          </a:solidFill>
                          <a:effectLst/>
                          <a:latin typeface="微软雅黑"/>
                        </a:rPr>
                        <a:t>卡罗拉</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昕锐</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绅宝 </a:t>
                      </a:r>
                      <a:r>
                        <a:rPr lang="en-US" sz="500" b="0" i="0" u="none" strike="noStrike">
                          <a:solidFill>
                            <a:srgbClr val="000000"/>
                          </a:solidFill>
                          <a:effectLst/>
                          <a:latin typeface="微软雅黑"/>
                        </a:rPr>
                        <a:t>D50</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500" b="0" i="0" u="none" strike="noStrike">
                          <a:solidFill>
                            <a:srgbClr val="000000"/>
                          </a:solidFill>
                          <a:effectLst/>
                          <a:latin typeface="Arial"/>
                        </a:rPr>
                        <a:t>A4L</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索纳塔 </a:t>
                      </a:r>
                      <a:r>
                        <a:rPr lang="en-US" sz="500" b="0" i="0" u="none" strike="noStrike">
                          <a:solidFill>
                            <a:srgbClr val="000000"/>
                          </a:solidFill>
                          <a:effectLst/>
                          <a:latin typeface="微软雅黑"/>
                        </a:rPr>
                        <a:t>LF</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500" b="0" i="0" u="none" strike="noStrike">
                          <a:solidFill>
                            <a:srgbClr val="000000"/>
                          </a:solidFill>
                          <a:effectLst/>
                          <a:latin typeface="微软雅黑"/>
                        </a:rPr>
                        <a:t>XTS</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Arial"/>
                        </a:rPr>
                        <a:t>比亚迪 </a:t>
                      </a:r>
                      <a:r>
                        <a:rPr lang="en-US" sz="500" b="0" i="0" u="none" strike="noStrike">
                          <a:solidFill>
                            <a:srgbClr val="000000"/>
                          </a:solidFill>
                          <a:effectLst/>
                          <a:latin typeface="Arial"/>
                        </a:rPr>
                        <a:t>M6</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500" b="0" i="0" u="none" strike="noStrike">
                          <a:solidFill>
                            <a:srgbClr val="000000"/>
                          </a:solidFill>
                          <a:effectLst/>
                          <a:latin typeface="Arial"/>
                        </a:rPr>
                        <a:t>Q3</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500" b="0" i="0" u="none" strike="noStrike">
                          <a:solidFill>
                            <a:srgbClr val="000000"/>
                          </a:solidFill>
                          <a:effectLst/>
                          <a:latin typeface="微软雅黑"/>
                        </a:rPr>
                        <a:t>Yeti</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dirty="0">
                          <a:solidFill>
                            <a:srgbClr val="000000"/>
                          </a:solidFill>
                          <a:effectLst/>
                          <a:latin typeface="微软雅黑"/>
                        </a:rPr>
                        <a:t>宝骏</a:t>
                      </a:r>
                      <a:r>
                        <a:rPr lang="en-US" altLang="zh-CN" sz="500" b="0" i="0" u="none" strike="noStrike" dirty="0">
                          <a:solidFill>
                            <a:srgbClr val="000000"/>
                          </a:solidFill>
                          <a:effectLst/>
                          <a:latin typeface="微软雅黑"/>
                        </a:rPr>
                        <a:t>560</a:t>
                      </a:r>
                    </a:p>
                  </a:txBody>
                  <a:tcPr marL="0" marR="0" marT="0" marB="0" anchor="ctr">
                    <a:lnL w="6350" cap="flat" cmpd="sng" algn="ctr">
                      <a:solidFill>
                        <a:srgbClr val="D9D9D9"/>
                      </a:solidFill>
                      <a:prstDash val="solid"/>
                      <a:round/>
                      <a:headEnd type="none" w="med" len="med"/>
                      <a:tailEnd type="none" w="med" len="med"/>
                    </a:lnL>
                    <a:lnR w="190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r>
              <a:tr h="141201">
                <a:tc>
                  <a:txBody>
                    <a:bodyPr/>
                    <a:lstStyle/>
                    <a:p>
                      <a:pPr algn="ctr" rtl="0" fontAlgn="ctr"/>
                      <a:r>
                        <a:rPr lang="zh-CN" altLang="en-US" sz="500" b="0" i="0" u="none" strike="noStrike">
                          <a:solidFill>
                            <a:srgbClr val="000000"/>
                          </a:solidFill>
                          <a:effectLst/>
                          <a:latin typeface="微软雅黑"/>
                        </a:rPr>
                        <a:t>熊猫</a:t>
                      </a:r>
                    </a:p>
                  </a:txBody>
                  <a:tcPr marL="0" marR="0" marT="0" marB="0" anchor="ctr">
                    <a:lnL w="190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Arial"/>
                        </a:rPr>
                        <a:t>爱唯欧 </a:t>
                      </a:r>
                      <a:r>
                        <a:rPr lang="en-US" sz="500" b="0" i="0" u="none" strike="noStrike">
                          <a:solidFill>
                            <a:srgbClr val="000000"/>
                          </a:solidFill>
                          <a:effectLst/>
                          <a:latin typeface="Arial"/>
                        </a:rPr>
                        <a:t>HB</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altLang="zh-CN" sz="500" b="0" i="0" u="none" strike="noStrike">
                          <a:solidFill>
                            <a:srgbClr val="000000"/>
                          </a:solidFill>
                          <a:effectLst/>
                          <a:latin typeface="微软雅黑"/>
                        </a:rPr>
                        <a:t>330</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dirty="0">
                          <a:solidFill>
                            <a:srgbClr val="000000"/>
                          </a:solidFill>
                          <a:effectLst/>
                          <a:latin typeface="Arial"/>
                        </a:rPr>
                        <a:t>艾瑞泽</a:t>
                      </a:r>
                      <a:r>
                        <a:rPr lang="en-US" altLang="zh-CN" sz="500" b="0" i="0" u="none" strike="noStrike" dirty="0">
                          <a:solidFill>
                            <a:srgbClr val="000000"/>
                          </a:solidFill>
                          <a:effectLst/>
                          <a:latin typeface="Arial"/>
                        </a:rPr>
                        <a:t>7</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dirty="0">
                          <a:solidFill>
                            <a:srgbClr val="000000"/>
                          </a:solidFill>
                          <a:effectLst/>
                          <a:latin typeface="微软雅黑"/>
                        </a:rPr>
                        <a:t>科鲁兹</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dirty="0">
                          <a:solidFill>
                            <a:srgbClr val="000000"/>
                          </a:solidFill>
                          <a:effectLst/>
                          <a:latin typeface="微软雅黑"/>
                        </a:rPr>
                        <a:t>朗逸</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蓝鸟</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altLang="zh-CN" sz="500" b="0" i="0" u="none" strike="noStrike">
                          <a:solidFill>
                            <a:srgbClr val="000000"/>
                          </a:solidFill>
                          <a:effectLst/>
                          <a:latin typeface="Arial"/>
                        </a:rPr>
                        <a:t>3</a:t>
                      </a:r>
                      <a:r>
                        <a:rPr lang="zh-CN" altLang="en-US" sz="500" b="0" i="0" u="none" strike="noStrike">
                          <a:solidFill>
                            <a:srgbClr val="000000"/>
                          </a:solidFill>
                          <a:effectLst/>
                          <a:latin typeface="Arial"/>
                        </a:rPr>
                        <a:t>系</a:t>
                      </a:r>
                      <a:r>
                        <a:rPr lang="en-US" sz="500" b="0" i="0" u="none" strike="noStrike">
                          <a:solidFill>
                            <a:srgbClr val="000000"/>
                          </a:solidFill>
                          <a:effectLst/>
                          <a:latin typeface="Arial"/>
                        </a:rPr>
                        <a:t>L</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天籁</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500" b="0" i="0" u="none" strike="noStrike">
                          <a:solidFill>
                            <a:srgbClr val="000000"/>
                          </a:solidFill>
                          <a:effectLst/>
                          <a:latin typeface="微软雅黑"/>
                        </a:rPr>
                        <a:t>S80L</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Arial"/>
                        </a:rPr>
                        <a:t>杰德</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500" b="0" i="0" u="none" strike="noStrike">
                          <a:solidFill>
                            <a:srgbClr val="000000"/>
                          </a:solidFill>
                          <a:effectLst/>
                          <a:latin typeface="Arial"/>
                        </a:rPr>
                        <a:t>Q5</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翼搏</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dirty="0">
                          <a:solidFill>
                            <a:srgbClr val="000000"/>
                          </a:solidFill>
                          <a:effectLst/>
                          <a:latin typeface="微软雅黑"/>
                        </a:rPr>
                        <a:t>大迈</a:t>
                      </a:r>
                      <a:r>
                        <a:rPr lang="en-US" sz="500" b="0" i="0" u="none" strike="noStrike" dirty="0">
                          <a:solidFill>
                            <a:srgbClr val="000000"/>
                          </a:solidFill>
                          <a:effectLst/>
                          <a:latin typeface="微软雅黑"/>
                        </a:rPr>
                        <a:t>X5</a:t>
                      </a:r>
                    </a:p>
                  </a:txBody>
                  <a:tcPr marL="0" marR="0" marT="0" marB="0" anchor="ctr">
                    <a:lnL w="6350" cap="flat" cmpd="sng" algn="ctr">
                      <a:solidFill>
                        <a:srgbClr val="D9D9D9"/>
                      </a:solidFill>
                      <a:prstDash val="solid"/>
                      <a:round/>
                      <a:headEnd type="none" w="med" len="med"/>
                      <a:tailEnd type="none" w="med" len="med"/>
                    </a:lnL>
                    <a:lnR w="190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r>
              <a:tr h="141201">
                <a:tc>
                  <a:txBody>
                    <a:bodyPr/>
                    <a:lstStyle/>
                    <a:p>
                      <a:pPr algn="ctr" rtl="0" fontAlgn="ctr"/>
                      <a:r>
                        <a:rPr lang="en-US" sz="500" b="0" i="0" u="none" strike="noStrike">
                          <a:solidFill>
                            <a:srgbClr val="000000"/>
                          </a:solidFill>
                          <a:effectLst/>
                          <a:latin typeface="微软雅黑"/>
                        </a:rPr>
                        <a:t>Z100</a:t>
                      </a:r>
                    </a:p>
                  </a:txBody>
                  <a:tcPr marL="0" marR="0" marT="0" marB="0" anchor="ctr">
                    <a:lnL w="190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Arial"/>
                        </a:rPr>
                        <a:t>爱唯欧 </a:t>
                      </a:r>
                      <a:r>
                        <a:rPr lang="en-US" sz="500" b="0" i="0" u="none" strike="noStrike">
                          <a:solidFill>
                            <a:srgbClr val="000000"/>
                          </a:solidFill>
                          <a:effectLst/>
                          <a:latin typeface="Arial"/>
                        </a:rPr>
                        <a:t>NB</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瑞奕</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Arial"/>
                        </a:rPr>
                        <a:t>爱丽舍 </a:t>
                      </a:r>
                      <a:r>
                        <a:rPr lang="en-US" sz="500" b="0" i="0" u="none" strike="noStrike">
                          <a:solidFill>
                            <a:srgbClr val="000000"/>
                          </a:solidFill>
                          <a:effectLst/>
                          <a:latin typeface="Arial"/>
                        </a:rPr>
                        <a:t>NB</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蓝瑟</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dirty="0">
                          <a:solidFill>
                            <a:srgbClr val="000000"/>
                          </a:solidFill>
                          <a:effectLst/>
                          <a:latin typeface="微软雅黑"/>
                        </a:rPr>
                        <a:t>轩逸</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哥瑞</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500" b="0" i="0" u="none" strike="noStrike">
                          <a:solidFill>
                            <a:srgbClr val="000000"/>
                          </a:solidFill>
                          <a:effectLst/>
                          <a:latin typeface="Arial"/>
                        </a:rPr>
                        <a:t>C</a:t>
                      </a:r>
                      <a:r>
                        <a:rPr lang="zh-CN" altLang="en-US" sz="500" b="0" i="0" u="none" strike="noStrike">
                          <a:solidFill>
                            <a:srgbClr val="000000"/>
                          </a:solidFill>
                          <a:effectLst/>
                          <a:latin typeface="Arial"/>
                        </a:rPr>
                        <a:t>级</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天籁 公爵</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金牛座</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Arial"/>
                        </a:rPr>
                        <a:t>君阁</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500" b="0" i="0" u="none" strike="noStrike">
                          <a:solidFill>
                            <a:srgbClr val="000000"/>
                          </a:solidFill>
                          <a:effectLst/>
                          <a:latin typeface="Arial"/>
                        </a:rPr>
                        <a:t>X1</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翼虎</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dirty="0">
                          <a:solidFill>
                            <a:srgbClr val="000000"/>
                          </a:solidFill>
                          <a:effectLst/>
                          <a:latin typeface="微软雅黑"/>
                        </a:rPr>
                        <a:t>锐界</a:t>
                      </a:r>
                    </a:p>
                  </a:txBody>
                  <a:tcPr marL="0" marR="0" marT="0" marB="0" anchor="ctr">
                    <a:lnL w="6350" cap="flat" cmpd="sng" algn="ctr">
                      <a:solidFill>
                        <a:srgbClr val="D9D9D9"/>
                      </a:solidFill>
                      <a:prstDash val="solid"/>
                      <a:round/>
                      <a:headEnd type="none" w="med" len="med"/>
                      <a:tailEnd type="none" w="med" len="med"/>
                    </a:lnL>
                    <a:lnR w="190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r>
              <a:tr h="141201">
                <a:tc>
                  <a:txBody>
                    <a:bodyPr/>
                    <a:lstStyle/>
                    <a:p>
                      <a:pPr algn="ctr" rtl="0" fontAlgn="ctr"/>
                      <a:r>
                        <a:rPr lang="zh-CN" altLang="en-US" sz="500" b="0" i="0" u="none" strike="noStrike">
                          <a:solidFill>
                            <a:srgbClr val="000000"/>
                          </a:solidFill>
                          <a:effectLst/>
                          <a:latin typeface="微软雅黑"/>
                        </a:rPr>
                        <a:t>　</a:t>
                      </a:r>
                    </a:p>
                  </a:txBody>
                  <a:tcPr marL="0" marR="0" marT="0" marB="0" anchor="ctr">
                    <a:lnL w="190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500" b="0" i="0" u="none" strike="noStrike">
                          <a:solidFill>
                            <a:srgbClr val="000000"/>
                          </a:solidFill>
                          <a:effectLst/>
                          <a:latin typeface="Arial"/>
                        </a:rPr>
                        <a:t>CX20</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绅宝 </a:t>
                      </a:r>
                      <a:r>
                        <a:rPr lang="en-US" sz="500" b="0" i="0" u="none" strike="noStrike">
                          <a:solidFill>
                            <a:srgbClr val="000000"/>
                          </a:solidFill>
                          <a:effectLst/>
                          <a:latin typeface="微软雅黑"/>
                        </a:rPr>
                        <a:t>D20</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altLang="zh-CN" sz="500" b="0" i="0" u="none" strike="noStrike">
                          <a:solidFill>
                            <a:srgbClr val="000000"/>
                          </a:solidFill>
                          <a:effectLst/>
                          <a:latin typeface="Arial"/>
                        </a:rPr>
                        <a:t>630</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蓝瑟 翼神</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dirty="0">
                          <a:solidFill>
                            <a:srgbClr val="000000"/>
                          </a:solidFill>
                          <a:effectLst/>
                          <a:latin typeface="微软雅黑"/>
                        </a:rPr>
                        <a:t>阳光</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dirty="0">
                          <a:solidFill>
                            <a:srgbClr val="000000"/>
                          </a:solidFill>
                          <a:effectLst/>
                          <a:latin typeface="微软雅黑"/>
                        </a:rPr>
                        <a:t>福美来</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Arial"/>
                        </a:rPr>
                        <a:t>奔腾</a:t>
                      </a:r>
                      <a:r>
                        <a:rPr lang="en-US" sz="500" b="0" i="0" u="none" strike="noStrike">
                          <a:solidFill>
                            <a:srgbClr val="000000"/>
                          </a:solidFill>
                          <a:effectLst/>
                          <a:latin typeface="Arial"/>
                        </a:rPr>
                        <a:t>B70</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雅阁</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　</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Arial"/>
                        </a:rPr>
                        <a:t>马自达</a:t>
                      </a:r>
                      <a:r>
                        <a:rPr lang="en-US" altLang="zh-CN" sz="500" b="0" i="0" u="none" strike="noStrike">
                          <a:solidFill>
                            <a:srgbClr val="000000"/>
                          </a:solidFill>
                          <a:effectLst/>
                          <a:latin typeface="Arial"/>
                        </a:rPr>
                        <a:t>8</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Arial"/>
                        </a:rPr>
                        <a:t>胜达</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智跑</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dirty="0">
                          <a:solidFill>
                            <a:srgbClr val="000000"/>
                          </a:solidFill>
                          <a:effectLst/>
                          <a:latin typeface="微软雅黑"/>
                        </a:rPr>
                        <a:t>绅宝 </a:t>
                      </a:r>
                      <a:r>
                        <a:rPr lang="en-US" sz="500" b="0" i="0" u="none" strike="noStrike" dirty="0">
                          <a:solidFill>
                            <a:srgbClr val="000000"/>
                          </a:solidFill>
                          <a:effectLst/>
                          <a:latin typeface="微软雅黑"/>
                        </a:rPr>
                        <a:t>X25</a:t>
                      </a:r>
                    </a:p>
                  </a:txBody>
                  <a:tcPr marL="0" marR="0" marT="0" marB="0" anchor="ctr">
                    <a:lnL w="6350" cap="flat" cmpd="sng" algn="ctr">
                      <a:solidFill>
                        <a:srgbClr val="D9D9D9"/>
                      </a:solidFill>
                      <a:prstDash val="solid"/>
                      <a:round/>
                      <a:headEnd type="none" w="med" len="med"/>
                      <a:tailEnd type="none" w="med" len="med"/>
                    </a:lnL>
                    <a:lnR w="190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r>
              <a:tr h="141201">
                <a:tc>
                  <a:txBody>
                    <a:bodyPr/>
                    <a:lstStyle/>
                    <a:p>
                      <a:pPr algn="ctr" rtl="0" fontAlgn="ctr"/>
                      <a:r>
                        <a:rPr lang="zh-CN" altLang="en-US" sz="500" b="0" i="0" u="none" strike="noStrike">
                          <a:solidFill>
                            <a:srgbClr val="000000"/>
                          </a:solidFill>
                          <a:effectLst/>
                          <a:latin typeface="微软雅黑"/>
                        </a:rPr>
                        <a:t>　</a:t>
                      </a:r>
                    </a:p>
                  </a:txBody>
                  <a:tcPr marL="0" marR="0" marT="0" marB="0" anchor="ctr">
                    <a:lnL w="190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Arial"/>
                        </a:rPr>
                        <a:t>飞度 </a:t>
                      </a:r>
                      <a:r>
                        <a:rPr lang="en-US" sz="500" b="0" i="0" u="none" strike="noStrike">
                          <a:solidFill>
                            <a:srgbClr val="000000"/>
                          </a:solidFill>
                          <a:effectLst/>
                          <a:latin typeface="Arial"/>
                        </a:rPr>
                        <a:t>HB</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利亚纳</a:t>
                      </a:r>
                      <a:r>
                        <a:rPr lang="en-US" sz="500" b="0" i="0" u="none" strike="noStrike">
                          <a:solidFill>
                            <a:srgbClr val="000000"/>
                          </a:solidFill>
                          <a:effectLst/>
                          <a:latin typeface="微软雅黑"/>
                        </a:rPr>
                        <a:t>A6</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Arial"/>
                        </a:rPr>
                        <a:t>宝来</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朗行</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dirty="0">
                          <a:solidFill>
                            <a:srgbClr val="000000"/>
                          </a:solidFill>
                          <a:effectLst/>
                          <a:latin typeface="微软雅黑"/>
                        </a:rPr>
                        <a:t>伊兰特 </a:t>
                      </a:r>
                      <a:r>
                        <a:rPr lang="en-US" sz="500" b="0" i="0" u="none" strike="noStrike" dirty="0">
                          <a:solidFill>
                            <a:srgbClr val="000000"/>
                          </a:solidFill>
                          <a:effectLst/>
                          <a:latin typeface="微软雅黑"/>
                        </a:rPr>
                        <a:t>NB</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500" b="0" i="0" u="none" strike="noStrike" dirty="0">
                          <a:solidFill>
                            <a:srgbClr val="000000"/>
                          </a:solidFill>
                          <a:effectLst/>
                          <a:latin typeface="微软雅黑"/>
                        </a:rPr>
                        <a:t>A3 </a:t>
                      </a:r>
                      <a:r>
                        <a:rPr lang="en-US" sz="500" b="0" i="0" u="none" strike="noStrike" dirty="0" err="1">
                          <a:solidFill>
                            <a:srgbClr val="000000"/>
                          </a:solidFill>
                          <a:effectLst/>
                          <a:latin typeface="微软雅黑"/>
                        </a:rPr>
                        <a:t>Sportback</a:t>
                      </a:r>
                      <a:endParaRPr lang="en-US" sz="500" b="0" i="0" u="none" strike="noStrike" dirty="0">
                        <a:solidFill>
                          <a:srgbClr val="000000"/>
                        </a:solidFill>
                        <a:effectLst/>
                        <a:latin typeface="微软雅黑"/>
                      </a:endParaRP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Arial"/>
                        </a:rPr>
                        <a:t>奔腾</a:t>
                      </a:r>
                      <a:r>
                        <a:rPr lang="en-US" sz="500" b="0" i="0" u="none" strike="noStrike">
                          <a:solidFill>
                            <a:srgbClr val="000000"/>
                          </a:solidFill>
                          <a:effectLst/>
                          <a:latin typeface="Arial"/>
                        </a:rPr>
                        <a:t>B90</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500" b="0" i="0" u="none" strike="noStrike">
                          <a:solidFill>
                            <a:srgbClr val="000000"/>
                          </a:solidFill>
                          <a:effectLst/>
                          <a:latin typeface="微软雅黑"/>
                        </a:rPr>
                        <a:t>K4</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　</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Arial"/>
                        </a:rPr>
                        <a:t>普力马</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Arial"/>
                        </a:rPr>
                        <a:t>奔腾</a:t>
                      </a:r>
                      <a:r>
                        <a:rPr lang="en-US" sz="500" b="0" i="0" u="none" strike="noStrike">
                          <a:solidFill>
                            <a:srgbClr val="000000"/>
                          </a:solidFill>
                          <a:effectLst/>
                          <a:latin typeface="Arial"/>
                        </a:rPr>
                        <a:t>X80</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500" b="0" i="0" u="none" strike="noStrike">
                          <a:solidFill>
                            <a:srgbClr val="000000"/>
                          </a:solidFill>
                          <a:effectLst/>
                          <a:latin typeface="微软雅黑"/>
                        </a:rPr>
                        <a:t>V5</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dirty="0">
                          <a:solidFill>
                            <a:srgbClr val="000000"/>
                          </a:solidFill>
                          <a:effectLst/>
                          <a:latin typeface="微软雅黑"/>
                        </a:rPr>
                        <a:t>唐</a:t>
                      </a:r>
                    </a:p>
                  </a:txBody>
                  <a:tcPr marL="0" marR="0" marT="0" marB="0" anchor="ctr">
                    <a:lnL w="6350" cap="flat" cmpd="sng" algn="ctr">
                      <a:solidFill>
                        <a:srgbClr val="D9D9D9"/>
                      </a:solidFill>
                      <a:prstDash val="solid"/>
                      <a:round/>
                      <a:headEnd type="none" w="med" len="med"/>
                      <a:tailEnd type="none" w="med" len="med"/>
                    </a:lnL>
                    <a:lnR w="190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r>
              <a:tr h="141201">
                <a:tc>
                  <a:txBody>
                    <a:bodyPr/>
                    <a:lstStyle/>
                    <a:p>
                      <a:pPr algn="ctr" rtl="0" fontAlgn="ctr"/>
                      <a:r>
                        <a:rPr lang="zh-CN" altLang="en-US" sz="500" b="0" i="0" u="none" strike="noStrike">
                          <a:solidFill>
                            <a:srgbClr val="000000"/>
                          </a:solidFill>
                          <a:effectLst/>
                          <a:latin typeface="微软雅黑"/>
                        </a:rPr>
                        <a:t>　</a:t>
                      </a:r>
                    </a:p>
                  </a:txBody>
                  <a:tcPr marL="0" marR="0" marT="0" marB="0" anchor="ctr">
                    <a:lnL w="190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Arial"/>
                        </a:rPr>
                        <a:t>风云</a:t>
                      </a:r>
                      <a:r>
                        <a:rPr lang="en-US" altLang="zh-CN" sz="500" b="0" i="0" u="none" strike="noStrike">
                          <a:solidFill>
                            <a:srgbClr val="000000"/>
                          </a:solidFill>
                          <a:effectLst/>
                          <a:latin typeface="Arial"/>
                        </a:rPr>
                        <a:t>2 </a:t>
                      </a:r>
                      <a:r>
                        <a:rPr lang="en-US" sz="500" b="0" i="0" u="none" strike="noStrike">
                          <a:solidFill>
                            <a:srgbClr val="000000"/>
                          </a:solidFill>
                          <a:effectLst/>
                          <a:latin typeface="Arial"/>
                        </a:rPr>
                        <a:t>HB</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500" b="0" i="0" u="none" strike="noStrike">
                          <a:solidFill>
                            <a:srgbClr val="000000"/>
                          </a:solidFill>
                          <a:effectLst/>
                          <a:latin typeface="微软雅黑"/>
                        </a:rPr>
                        <a:t>N3 NB</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Arial"/>
                        </a:rPr>
                        <a:t>奔腾</a:t>
                      </a:r>
                      <a:r>
                        <a:rPr lang="en-US" sz="500" b="0" i="0" u="none" strike="noStrike">
                          <a:solidFill>
                            <a:srgbClr val="000000"/>
                          </a:solidFill>
                          <a:effectLst/>
                          <a:latin typeface="Arial"/>
                        </a:rPr>
                        <a:t>B50</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dirty="0">
                          <a:solidFill>
                            <a:srgbClr val="000000"/>
                          </a:solidFill>
                          <a:effectLst/>
                          <a:latin typeface="微软雅黑"/>
                        </a:rPr>
                        <a:t>凌派</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dirty="0">
                          <a:solidFill>
                            <a:srgbClr val="000000"/>
                          </a:solidFill>
                          <a:effectLst/>
                          <a:latin typeface="微软雅黑"/>
                        </a:rPr>
                        <a:t>伊兰特 朗动</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500" b="0" i="0" u="none" strike="noStrike">
                          <a:solidFill>
                            <a:srgbClr val="000000"/>
                          </a:solidFill>
                          <a:effectLst/>
                          <a:latin typeface="微软雅黑"/>
                        </a:rPr>
                        <a:t>A3 Limousine</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altLang="zh-CN" sz="500" b="0" i="0" u="none" strike="noStrike">
                          <a:solidFill>
                            <a:srgbClr val="000000"/>
                          </a:solidFill>
                          <a:effectLst/>
                          <a:latin typeface="Arial"/>
                        </a:rPr>
                        <a:t>508</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传祺</a:t>
                      </a:r>
                      <a:r>
                        <a:rPr lang="en-US" sz="500" b="0" i="0" u="none" strike="noStrike">
                          <a:solidFill>
                            <a:srgbClr val="000000"/>
                          </a:solidFill>
                          <a:effectLst/>
                          <a:latin typeface="微软雅黑"/>
                        </a:rPr>
                        <a:t>GA6</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　</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dirty="0">
                          <a:solidFill>
                            <a:srgbClr val="000000"/>
                          </a:solidFill>
                          <a:effectLst/>
                          <a:latin typeface="Arial"/>
                        </a:rPr>
                        <a:t>途</a:t>
                      </a:r>
                      <a:r>
                        <a:rPr lang="zh-CN" altLang="en-US" sz="500" b="0" i="0" u="none" strike="noStrike" dirty="0" smtClean="0">
                          <a:solidFill>
                            <a:srgbClr val="000000"/>
                          </a:solidFill>
                          <a:effectLst/>
                          <a:latin typeface="Arial"/>
                        </a:rPr>
                        <a:t>安</a:t>
                      </a:r>
                      <a:r>
                        <a:rPr lang="en-US" altLang="zh-CN" sz="500" b="0" i="0" u="none" strike="noStrike" dirty="0" smtClean="0">
                          <a:solidFill>
                            <a:srgbClr val="000000"/>
                          </a:solidFill>
                          <a:effectLst/>
                          <a:latin typeface="Arial"/>
                        </a:rPr>
                        <a:t>L</a:t>
                      </a:r>
                      <a:endParaRPr lang="zh-CN" altLang="en-US" sz="500" b="0" i="0" u="none" strike="noStrike" dirty="0">
                        <a:solidFill>
                          <a:srgbClr val="000000"/>
                        </a:solidFill>
                        <a:effectLst/>
                        <a:latin typeface="Arial"/>
                      </a:endParaRP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Arial"/>
                        </a:rPr>
                        <a:t>比亚迪 </a:t>
                      </a:r>
                      <a:r>
                        <a:rPr lang="en-US" sz="500" b="0" i="0" u="none" strike="noStrike">
                          <a:solidFill>
                            <a:srgbClr val="000000"/>
                          </a:solidFill>
                          <a:effectLst/>
                          <a:latin typeface="Arial"/>
                        </a:rPr>
                        <a:t>S6</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锋驭</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dirty="0">
                          <a:solidFill>
                            <a:srgbClr val="000000"/>
                          </a:solidFill>
                          <a:effectLst/>
                          <a:latin typeface="微软雅黑"/>
                        </a:rPr>
                        <a:t>幻速</a:t>
                      </a:r>
                      <a:r>
                        <a:rPr lang="en-US" sz="500" b="0" i="0" u="none" strike="noStrike" dirty="0">
                          <a:solidFill>
                            <a:srgbClr val="000000"/>
                          </a:solidFill>
                          <a:effectLst/>
                          <a:latin typeface="微软雅黑"/>
                        </a:rPr>
                        <a:t>S6</a:t>
                      </a:r>
                    </a:p>
                  </a:txBody>
                  <a:tcPr marL="0" marR="0" marT="0" marB="0" anchor="ctr">
                    <a:lnL w="6350" cap="flat" cmpd="sng" algn="ctr">
                      <a:solidFill>
                        <a:srgbClr val="D9D9D9"/>
                      </a:solidFill>
                      <a:prstDash val="solid"/>
                      <a:round/>
                      <a:headEnd type="none" w="med" len="med"/>
                      <a:tailEnd type="none" w="med" len="med"/>
                    </a:lnL>
                    <a:lnR w="190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r>
              <a:tr h="141201">
                <a:tc>
                  <a:txBody>
                    <a:bodyPr/>
                    <a:lstStyle/>
                    <a:p>
                      <a:pPr algn="ctr" rtl="0" fontAlgn="ctr"/>
                      <a:r>
                        <a:rPr lang="zh-CN" altLang="en-US" sz="500" b="0" i="0" u="none" strike="noStrike">
                          <a:solidFill>
                            <a:srgbClr val="000000"/>
                          </a:solidFill>
                          <a:effectLst/>
                          <a:latin typeface="微软雅黑"/>
                        </a:rPr>
                        <a:t>　</a:t>
                      </a:r>
                    </a:p>
                  </a:txBody>
                  <a:tcPr marL="0" marR="0" marT="0" marB="0" anchor="ctr">
                    <a:lnL w="190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Arial"/>
                        </a:rPr>
                        <a:t>嘉年华 </a:t>
                      </a:r>
                      <a:r>
                        <a:rPr lang="en-US" sz="500" b="0" i="0" u="none" strike="noStrike">
                          <a:solidFill>
                            <a:srgbClr val="000000"/>
                          </a:solidFill>
                          <a:effectLst/>
                          <a:latin typeface="Arial"/>
                        </a:rPr>
                        <a:t>HB</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　</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Arial"/>
                        </a:rPr>
                        <a:t>比亚迪 </a:t>
                      </a:r>
                      <a:r>
                        <a:rPr lang="en-US" sz="500" b="0" i="0" u="none" strike="noStrike">
                          <a:solidFill>
                            <a:srgbClr val="000000"/>
                          </a:solidFill>
                          <a:effectLst/>
                          <a:latin typeface="Arial"/>
                        </a:rPr>
                        <a:t>F3</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马自达</a:t>
                      </a:r>
                      <a:r>
                        <a:rPr lang="en-US" altLang="zh-CN" sz="500" b="0" i="0" u="none" strike="noStrike">
                          <a:solidFill>
                            <a:srgbClr val="000000"/>
                          </a:solidFill>
                          <a:effectLst/>
                          <a:latin typeface="微软雅黑"/>
                        </a:rPr>
                        <a:t>3 </a:t>
                      </a:r>
                      <a:r>
                        <a:rPr lang="zh-CN" altLang="en-US" sz="500" b="0" i="0" u="none" strike="noStrike">
                          <a:solidFill>
                            <a:srgbClr val="000000"/>
                          </a:solidFill>
                          <a:effectLst/>
                          <a:latin typeface="微软雅黑"/>
                        </a:rPr>
                        <a:t>星骋</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伊兰特 悦动</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dirty="0">
                          <a:solidFill>
                            <a:srgbClr val="000000"/>
                          </a:solidFill>
                          <a:effectLst/>
                          <a:latin typeface="微软雅黑"/>
                        </a:rPr>
                        <a:t>　</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500" b="0" i="0" u="none" strike="noStrike" dirty="0">
                          <a:solidFill>
                            <a:srgbClr val="000000"/>
                          </a:solidFill>
                          <a:effectLst/>
                          <a:latin typeface="Arial"/>
                        </a:rPr>
                        <a:t>EC8</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500" b="0" i="0" u="none" strike="noStrike">
                          <a:solidFill>
                            <a:srgbClr val="000000"/>
                          </a:solidFill>
                          <a:effectLst/>
                          <a:latin typeface="微软雅黑"/>
                        </a:rPr>
                        <a:t>S60L</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　</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Arial"/>
                        </a:rPr>
                        <a:t>逸致</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altLang="zh-CN" sz="500" b="0" i="0" u="none" strike="noStrike">
                          <a:solidFill>
                            <a:srgbClr val="000000"/>
                          </a:solidFill>
                          <a:effectLst/>
                          <a:latin typeface="Arial"/>
                        </a:rPr>
                        <a:t>3008</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500" b="0" i="0" u="none" strike="noStrike">
                          <a:solidFill>
                            <a:srgbClr val="000000"/>
                          </a:solidFill>
                          <a:effectLst/>
                          <a:latin typeface="微软雅黑"/>
                        </a:rPr>
                        <a:t>CX-5</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altLang="zh-CN" sz="500" b="0" i="0" u="none" strike="noStrike" dirty="0">
                          <a:solidFill>
                            <a:srgbClr val="000000"/>
                          </a:solidFill>
                          <a:effectLst/>
                          <a:latin typeface="微软雅黑"/>
                        </a:rPr>
                        <a:t>2008</a:t>
                      </a:r>
                    </a:p>
                  </a:txBody>
                  <a:tcPr marL="0" marR="0" marT="0" marB="0" anchor="ctr">
                    <a:lnL w="6350" cap="flat" cmpd="sng" algn="ctr">
                      <a:solidFill>
                        <a:srgbClr val="D9D9D9"/>
                      </a:solidFill>
                      <a:prstDash val="solid"/>
                      <a:round/>
                      <a:headEnd type="none" w="med" len="med"/>
                      <a:tailEnd type="none" w="med" len="med"/>
                    </a:lnL>
                    <a:lnR w="190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r>
              <a:tr h="141201">
                <a:tc>
                  <a:txBody>
                    <a:bodyPr/>
                    <a:lstStyle/>
                    <a:p>
                      <a:pPr algn="ctr" rtl="0" fontAlgn="ctr"/>
                      <a:r>
                        <a:rPr lang="zh-CN" altLang="en-US" sz="500" b="0" i="0" u="none" strike="noStrike">
                          <a:solidFill>
                            <a:srgbClr val="000000"/>
                          </a:solidFill>
                          <a:effectLst/>
                          <a:latin typeface="微软雅黑"/>
                        </a:rPr>
                        <a:t>　</a:t>
                      </a:r>
                    </a:p>
                  </a:txBody>
                  <a:tcPr marL="0" marR="0" marT="0" marB="0" anchor="ctr">
                    <a:lnL w="190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Arial"/>
                        </a:rPr>
                        <a:t>嘉年华 </a:t>
                      </a:r>
                      <a:r>
                        <a:rPr lang="en-US" sz="500" b="0" i="0" u="none" strike="noStrike">
                          <a:solidFill>
                            <a:srgbClr val="000000"/>
                          </a:solidFill>
                          <a:effectLst/>
                          <a:latin typeface="Arial"/>
                        </a:rPr>
                        <a:t>NB</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　</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altLang="zh-CN" sz="500" b="0" i="0" u="none" strike="noStrike">
                          <a:solidFill>
                            <a:srgbClr val="000000"/>
                          </a:solidFill>
                          <a:effectLst/>
                          <a:latin typeface="Arial"/>
                        </a:rPr>
                        <a:t>301</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明锐</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逸动</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dirty="0">
                          <a:solidFill>
                            <a:srgbClr val="000000"/>
                          </a:solidFill>
                          <a:effectLst/>
                          <a:latin typeface="微软雅黑"/>
                        </a:rPr>
                        <a:t>　</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Arial"/>
                        </a:rPr>
                        <a:t>歌诗图</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博瑞</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　</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500" b="0" i="0" u="none" strike="noStrike">
                          <a:solidFill>
                            <a:srgbClr val="000000"/>
                          </a:solidFill>
                          <a:effectLst/>
                          <a:latin typeface="Arial"/>
                        </a:rPr>
                        <a:t>NV200</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500" b="0" i="0" u="none" strike="noStrike">
                          <a:solidFill>
                            <a:srgbClr val="000000"/>
                          </a:solidFill>
                          <a:effectLst/>
                          <a:latin typeface="Arial"/>
                        </a:rPr>
                        <a:t>CS35</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500" b="0" i="0" u="none" strike="noStrike">
                          <a:solidFill>
                            <a:srgbClr val="000000"/>
                          </a:solidFill>
                          <a:effectLst/>
                          <a:latin typeface="微软雅黑"/>
                        </a:rPr>
                        <a:t>CX-7</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dirty="0">
                          <a:solidFill>
                            <a:srgbClr val="000000"/>
                          </a:solidFill>
                          <a:effectLst/>
                          <a:latin typeface="微软雅黑"/>
                        </a:rPr>
                        <a:t>景逸</a:t>
                      </a:r>
                      <a:r>
                        <a:rPr lang="en-US" sz="500" b="0" i="0" u="none" strike="noStrike" dirty="0">
                          <a:solidFill>
                            <a:srgbClr val="000000"/>
                          </a:solidFill>
                          <a:effectLst/>
                          <a:latin typeface="微软雅黑"/>
                        </a:rPr>
                        <a:t>X3</a:t>
                      </a:r>
                    </a:p>
                  </a:txBody>
                  <a:tcPr marL="0" marR="0" marT="0" marB="0" anchor="ctr">
                    <a:lnL w="6350" cap="flat" cmpd="sng" algn="ctr">
                      <a:solidFill>
                        <a:srgbClr val="D9D9D9"/>
                      </a:solidFill>
                      <a:prstDash val="solid"/>
                      <a:round/>
                      <a:headEnd type="none" w="med" len="med"/>
                      <a:tailEnd type="none" w="med" len="med"/>
                    </a:lnL>
                    <a:lnR w="190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r>
              <a:tr h="141201">
                <a:tc>
                  <a:txBody>
                    <a:bodyPr/>
                    <a:lstStyle/>
                    <a:p>
                      <a:pPr algn="ctr" rtl="0" fontAlgn="ctr"/>
                      <a:r>
                        <a:rPr lang="zh-CN" altLang="en-US" sz="500" b="0" i="0" u="none" strike="noStrike">
                          <a:solidFill>
                            <a:srgbClr val="000000"/>
                          </a:solidFill>
                          <a:effectLst/>
                          <a:latin typeface="微软雅黑"/>
                        </a:rPr>
                        <a:t>　</a:t>
                      </a:r>
                    </a:p>
                  </a:txBody>
                  <a:tcPr marL="0" marR="0" marT="0" marB="0" anchor="ctr">
                    <a:lnL w="190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Arial"/>
                        </a:rPr>
                        <a:t>金刚三厢</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　</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500" b="0" i="0" u="none" strike="noStrike">
                          <a:solidFill>
                            <a:srgbClr val="000000"/>
                          </a:solidFill>
                          <a:effectLst/>
                          <a:latin typeface="Arial"/>
                        </a:rPr>
                        <a:t>308 NB</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纳智捷 </a:t>
                      </a:r>
                      <a:r>
                        <a:rPr lang="en-US" altLang="zh-CN" sz="500" b="0" i="0" u="none" strike="noStrike">
                          <a:solidFill>
                            <a:srgbClr val="000000"/>
                          </a:solidFill>
                          <a:effectLst/>
                          <a:latin typeface="微软雅黑"/>
                        </a:rPr>
                        <a:t>5 </a:t>
                      </a:r>
                      <a:r>
                        <a:rPr lang="en-US" sz="500" b="0" i="0" u="none" strike="noStrike">
                          <a:solidFill>
                            <a:srgbClr val="000000"/>
                          </a:solidFill>
                          <a:effectLst/>
                          <a:latin typeface="微软雅黑"/>
                        </a:rPr>
                        <a:t>Sedan</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英朗</a:t>
                      </a:r>
                      <a:r>
                        <a:rPr lang="en-US" sz="500" b="0" i="0" u="none" strike="noStrike">
                          <a:solidFill>
                            <a:srgbClr val="000000"/>
                          </a:solidFill>
                          <a:effectLst/>
                          <a:latin typeface="微软雅黑"/>
                        </a:rPr>
                        <a:t>XT</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dirty="0">
                          <a:solidFill>
                            <a:srgbClr val="000000"/>
                          </a:solidFill>
                          <a:effectLst/>
                          <a:latin typeface="微软雅黑"/>
                        </a:rPr>
                        <a:t>　</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Arial"/>
                        </a:rPr>
                        <a:t>海马</a:t>
                      </a:r>
                      <a:r>
                        <a:rPr lang="en-US" sz="500" b="0" i="0" u="none" strike="noStrike">
                          <a:solidFill>
                            <a:srgbClr val="000000"/>
                          </a:solidFill>
                          <a:effectLst/>
                          <a:latin typeface="Arial"/>
                        </a:rPr>
                        <a:t>M8</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500" b="0" i="0" u="none" strike="noStrike">
                          <a:solidFill>
                            <a:srgbClr val="000000"/>
                          </a:solidFill>
                          <a:effectLst/>
                          <a:latin typeface="微软雅黑"/>
                        </a:rPr>
                        <a:t>ATS-L</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　</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Arial"/>
                        </a:rPr>
                        <a:t>宝骏</a:t>
                      </a:r>
                      <a:r>
                        <a:rPr lang="en-US" altLang="zh-CN" sz="500" b="0" i="0" u="none" strike="noStrike">
                          <a:solidFill>
                            <a:srgbClr val="000000"/>
                          </a:solidFill>
                          <a:effectLst/>
                          <a:latin typeface="Arial"/>
                        </a:rPr>
                        <a:t>730</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Arial"/>
                        </a:rPr>
                        <a:t>传祺</a:t>
                      </a:r>
                      <a:r>
                        <a:rPr lang="en-US" sz="500" b="0" i="0" u="none" strike="noStrike">
                          <a:solidFill>
                            <a:srgbClr val="000000"/>
                          </a:solidFill>
                          <a:effectLst/>
                          <a:latin typeface="Arial"/>
                        </a:rPr>
                        <a:t>GS5</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500" b="0" i="0" u="none" strike="noStrike">
                          <a:solidFill>
                            <a:srgbClr val="000000"/>
                          </a:solidFill>
                          <a:effectLst/>
                          <a:latin typeface="微软雅黑"/>
                        </a:rPr>
                        <a:t>ix25</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dirty="0">
                          <a:solidFill>
                            <a:srgbClr val="000000"/>
                          </a:solidFill>
                          <a:effectLst/>
                          <a:latin typeface="微软雅黑"/>
                        </a:rPr>
                        <a:t>优</a:t>
                      </a:r>
                      <a:r>
                        <a:rPr lang="en-US" altLang="zh-CN" sz="500" b="0" i="0" u="none" strike="noStrike" dirty="0">
                          <a:solidFill>
                            <a:srgbClr val="000000"/>
                          </a:solidFill>
                          <a:effectLst/>
                          <a:latin typeface="微软雅黑"/>
                        </a:rPr>
                        <a:t>6</a:t>
                      </a:r>
                    </a:p>
                  </a:txBody>
                  <a:tcPr marL="0" marR="0" marT="0" marB="0" anchor="ctr">
                    <a:lnL w="6350" cap="flat" cmpd="sng" algn="ctr">
                      <a:solidFill>
                        <a:srgbClr val="D9D9D9"/>
                      </a:solidFill>
                      <a:prstDash val="solid"/>
                      <a:round/>
                      <a:headEnd type="none" w="med" len="med"/>
                      <a:tailEnd type="none" w="med" len="med"/>
                    </a:lnL>
                    <a:lnR w="190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r>
              <a:tr h="141201">
                <a:tc>
                  <a:txBody>
                    <a:bodyPr/>
                    <a:lstStyle/>
                    <a:p>
                      <a:pPr algn="ctr" rtl="0" fontAlgn="ctr"/>
                      <a:r>
                        <a:rPr lang="zh-CN" altLang="en-US" sz="500" b="0" i="0" u="none" strike="noStrike">
                          <a:solidFill>
                            <a:srgbClr val="000000"/>
                          </a:solidFill>
                          <a:effectLst/>
                          <a:latin typeface="微软雅黑"/>
                        </a:rPr>
                        <a:t>　</a:t>
                      </a:r>
                    </a:p>
                  </a:txBody>
                  <a:tcPr marL="0" marR="0" marT="0" marB="0" anchor="ctr">
                    <a:lnL w="190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Arial"/>
                        </a:rPr>
                        <a:t>金刚</a:t>
                      </a:r>
                      <a:r>
                        <a:rPr lang="en-US" sz="500" b="0" i="0" u="none" strike="noStrike">
                          <a:solidFill>
                            <a:srgbClr val="000000"/>
                          </a:solidFill>
                          <a:effectLst/>
                          <a:latin typeface="Arial"/>
                        </a:rPr>
                        <a:t>Cross</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　</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altLang="zh-CN" sz="500" b="0" i="0" u="none" strike="noStrike">
                          <a:solidFill>
                            <a:srgbClr val="000000"/>
                          </a:solidFill>
                          <a:effectLst/>
                          <a:latin typeface="Arial"/>
                        </a:rPr>
                        <a:t>408</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500" b="0" i="0" u="none" strike="noStrike">
                          <a:solidFill>
                            <a:srgbClr val="000000"/>
                          </a:solidFill>
                          <a:effectLst/>
                          <a:latin typeface="微软雅黑"/>
                        </a:rPr>
                        <a:t>E5</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远景</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dirty="0">
                          <a:solidFill>
                            <a:srgbClr val="000000"/>
                          </a:solidFill>
                          <a:effectLst/>
                          <a:latin typeface="微软雅黑"/>
                        </a:rPr>
                        <a:t>　</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dirty="0">
                          <a:solidFill>
                            <a:srgbClr val="000000"/>
                          </a:solidFill>
                          <a:effectLst/>
                          <a:latin typeface="Arial"/>
                        </a:rPr>
                        <a:t>景程</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dirty="0">
                          <a:solidFill>
                            <a:srgbClr val="000000"/>
                          </a:solidFill>
                          <a:effectLst/>
                          <a:latin typeface="微软雅黑"/>
                        </a:rPr>
                        <a:t>　</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　</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Arial"/>
                        </a:rPr>
                        <a:t>瑞风</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Arial"/>
                        </a:rPr>
                        <a:t>大</a:t>
                      </a:r>
                      <a:r>
                        <a:rPr lang="en-US" altLang="zh-CN" sz="500" b="0" i="0" u="none" strike="noStrike">
                          <a:solidFill>
                            <a:srgbClr val="000000"/>
                          </a:solidFill>
                          <a:effectLst/>
                          <a:latin typeface="Arial"/>
                        </a:rPr>
                        <a:t>7</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哈弗</a:t>
                      </a:r>
                      <a:r>
                        <a:rPr lang="en-US" sz="500" b="0" i="0" u="none" strike="noStrike">
                          <a:solidFill>
                            <a:srgbClr val="000000"/>
                          </a:solidFill>
                          <a:effectLst/>
                          <a:latin typeface="微软雅黑"/>
                        </a:rPr>
                        <a:t>H1</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dirty="0">
                          <a:solidFill>
                            <a:srgbClr val="000000"/>
                          </a:solidFill>
                          <a:effectLst/>
                          <a:latin typeface="微软雅黑"/>
                        </a:rPr>
                        <a:t>传祺</a:t>
                      </a:r>
                      <a:r>
                        <a:rPr lang="en-US" sz="500" b="0" i="0" u="none" strike="noStrike" dirty="0">
                          <a:solidFill>
                            <a:srgbClr val="000000"/>
                          </a:solidFill>
                          <a:effectLst/>
                          <a:latin typeface="微软雅黑"/>
                        </a:rPr>
                        <a:t>GS4</a:t>
                      </a:r>
                    </a:p>
                  </a:txBody>
                  <a:tcPr marL="0" marR="0" marT="0" marB="0" anchor="ctr">
                    <a:lnL w="6350" cap="flat" cmpd="sng" algn="ctr">
                      <a:solidFill>
                        <a:srgbClr val="D9D9D9"/>
                      </a:solidFill>
                      <a:prstDash val="solid"/>
                      <a:round/>
                      <a:headEnd type="none" w="med" len="med"/>
                      <a:tailEnd type="none" w="med" len="med"/>
                    </a:lnL>
                    <a:lnR w="190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r>
              <a:tr h="141201">
                <a:tc>
                  <a:txBody>
                    <a:bodyPr/>
                    <a:lstStyle/>
                    <a:p>
                      <a:pPr algn="ctr" rtl="0" fontAlgn="ctr"/>
                      <a:r>
                        <a:rPr lang="zh-CN" altLang="en-US" sz="500" b="0" i="0" u="none" strike="noStrike">
                          <a:solidFill>
                            <a:srgbClr val="000000"/>
                          </a:solidFill>
                          <a:effectLst/>
                          <a:latin typeface="微软雅黑"/>
                        </a:rPr>
                        <a:t>　</a:t>
                      </a:r>
                    </a:p>
                  </a:txBody>
                  <a:tcPr marL="0" marR="0" marT="0" marB="0" anchor="ctr">
                    <a:lnL w="190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Arial"/>
                        </a:rPr>
                        <a:t>晶锐</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　</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Arial"/>
                        </a:rPr>
                        <a:t>长城</a:t>
                      </a:r>
                      <a:r>
                        <a:rPr lang="en-US" sz="500" b="0" i="0" u="none" strike="noStrike">
                          <a:solidFill>
                            <a:srgbClr val="000000"/>
                          </a:solidFill>
                          <a:effectLst/>
                          <a:latin typeface="Arial"/>
                        </a:rPr>
                        <a:t>C30</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dirty="0">
                          <a:solidFill>
                            <a:srgbClr val="000000"/>
                          </a:solidFill>
                          <a:effectLst/>
                          <a:latin typeface="微软雅黑"/>
                        </a:rPr>
                        <a:t>骐达</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500" b="0" i="0" u="none" strike="noStrike">
                          <a:solidFill>
                            <a:srgbClr val="000000"/>
                          </a:solidFill>
                          <a:effectLst/>
                          <a:latin typeface="微软雅黑"/>
                        </a:rPr>
                        <a:t>H330</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　</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dirty="0">
                          <a:solidFill>
                            <a:srgbClr val="000000"/>
                          </a:solidFill>
                          <a:effectLst/>
                          <a:latin typeface="Arial"/>
                        </a:rPr>
                        <a:t>君威</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　</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　</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Arial"/>
                        </a:rPr>
                        <a:t>幻速</a:t>
                      </a:r>
                      <a:r>
                        <a:rPr lang="en-US" sz="500" b="0" i="0" u="none" strike="noStrike">
                          <a:solidFill>
                            <a:srgbClr val="000000"/>
                          </a:solidFill>
                          <a:effectLst/>
                          <a:latin typeface="Arial"/>
                        </a:rPr>
                        <a:t>H3</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Arial"/>
                        </a:rPr>
                        <a:t>锋驭</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哈弗</a:t>
                      </a:r>
                      <a:r>
                        <a:rPr lang="en-US" sz="500" b="0" i="0" u="none" strike="noStrike">
                          <a:solidFill>
                            <a:srgbClr val="000000"/>
                          </a:solidFill>
                          <a:effectLst/>
                          <a:latin typeface="微软雅黑"/>
                        </a:rPr>
                        <a:t>H2</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dirty="0">
                          <a:solidFill>
                            <a:srgbClr val="000000"/>
                          </a:solidFill>
                          <a:effectLst/>
                          <a:latin typeface="微软雅黑"/>
                        </a:rPr>
                        <a:t>创酷</a:t>
                      </a:r>
                    </a:p>
                  </a:txBody>
                  <a:tcPr marL="0" marR="0" marT="0" marB="0" anchor="ctr">
                    <a:lnL w="6350" cap="flat" cmpd="sng" algn="ctr">
                      <a:solidFill>
                        <a:srgbClr val="D9D9D9"/>
                      </a:solidFill>
                      <a:prstDash val="solid"/>
                      <a:round/>
                      <a:headEnd type="none" w="med" len="med"/>
                      <a:tailEnd type="none" w="med" len="med"/>
                    </a:lnL>
                    <a:lnR w="190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r>
              <a:tr h="141201">
                <a:tc>
                  <a:txBody>
                    <a:bodyPr/>
                    <a:lstStyle/>
                    <a:p>
                      <a:pPr algn="ctr" rtl="0" fontAlgn="ctr"/>
                      <a:r>
                        <a:rPr lang="zh-CN" altLang="en-US" sz="500" b="0" i="0" u="none" strike="noStrike">
                          <a:solidFill>
                            <a:srgbClr val="000000"/>
                          </a:solidFill>
                          <a:effectLst/>
                          <a:latin typeface="微软雅黑"/>
                        </a:rPr>
                        <a:t>　</a:t>
                      </a:r>
                    </a:p>
                  </a:txBody>
                  <a:tcPr marL="0" marR="0" marT="0" marB="0" anchor="ctr">
                    <a:lnL w="190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Arial"/>
                        </a:rPr>
                        <a:t>骊威</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　</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Arial"/>
                        </a:rPr>
                        <a:t>长城</a:t>
                      </a:r>
                      <a:r>
                        <a:rPr lang="en-US" sz="500" b="0" i="0" u="none" strike="noStrike">
                          <a:solidFill>
                            <a:srgbClr val="000000"/>
                          </a:solidFill>
                          <a:effectLst/>
                          <a:latin typeface="Arial"/>
                        </a:rPr>
                        <a:t>C50</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旗云</a:t>
                      </a:r>
                      <a:r>
                        <a:rPr lang="en-US" altLang="zh-CN" sz="500" b="0" i="0" u="none" strike="noStrike">
                          <a:solidFill>
                            <a:srgbClr val="000000"/>
                          </a:solidFill>
                          <a:effectLst/>
                          <a:latin typeface="微软雅黑"/>
                        </a:rPr>
                        <a:t>2</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500" b="0" i="0" u="none" strike="noStrike">
                          <a:solidFill>
                            <a:srgbClr val="000000"/>
                          </a:solidFill>
                          <a:effectLst/>
                          <a:latin typeface="微软雅黑"/>
                        </a:rPr>
                        <a:t>H530</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dirty="0">
                          <a:solidFill>
                            <a:srgbClr val="000000"/>
                          </a:solidFill>
                          <a:effectLst/>
                          <a:latin typeface="微软雅黑"/>
                        </a:rPr>
                        <a:t>　</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dirty="0">
                          <a:solidFill>
                            <a:srgbClr val="000000"/>
                          </a:solidFill>
                          <a:effectLst/>
                          <a:latin typeface="Arial"/>
                        </a:rPr>
                        <a:t>君越</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　</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　</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Arial"/>
                        </a:rPr>
                        <a:t>菱智</a:t>
                      </a:r>
                      <a:r>
                        <a:rPr lang="en-US" sz="500" b="0" i="0" u="none" strike="noStrike">
                          <a:solidFill>
                            <a:srgbClr val="000000"/>
                          </a:solidFill>
                          <a:effectLst/>
                          <a:latin typeface="Arial"/>
                        </a:rPr>
                        <a:t>M3</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Arial"/>
                        </a:rPr>
                        <a:t>哈弗</a:t>
                      </a:r>
                      <a:r>
                        <a:rPr lang="en-US" sz="500" b="0" i="0" u="none" strike="noStrike">
                          <a:solidFill>
                            <a:srgbClr val="000000"/>
                          </a:solidFill>
                          <a:effectLst/>
                          <a:latin typeface="Arial"/>
                        </a:rPr>
                        <a:t>H5 </a:t>
                      </a:r>
                      <a:r>
                        <a:rPr lang="zh-CN" altLang="en-US" sz="500" b="0" i="0" u="none" strike="noStrike">
                          <a:solidFill>
                            <a:srgbClr val="000000"/>
                          </a:solidFill>
                          <a:effectLst/>
                          <a:latin typeface="Arial"/>
                        </a:rPr>
                        <a:t>智尊版</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缤智</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500" b="0" i="0" u="none" strike="noStrike" dirty="0">
                          <a:solidFill>
                            <a:srgbClr val="000000"/>
                          </a:solidFill>
                          <a:effectLst/>
                          <a:latin typeface="微软雅黑"/>
                        </a:rPr>
                        <a:t>T600</a:t>
                      </a:r>
                    </a:p>
                  </a:txBody>
                  <a:tcPr marL="0" marR="0" marT="0" marB="0" anchor="ctr">
                    <a:lnL w="6350" cap="flat" cmpd="sng" algn="ctr">
                      <a:solidFill>
                        <a:srgbClr val="D9D9D9"/>
                      </a:solidFill>
                      <a:prstDash val="solid"/>
                      <a:round/>
                      <a:headEnd type="none" w="med" len="med"/>
                      <a:tailEnd type="none" w="med" len="med"/>
                    </a:lnL>
                    <a:lnR w="190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r>
              <a:tr h="141201">
                <a:tc>
                  <a:txBody>
                    <a:bodyPr/>
                    <a:lstStyle/>
                    <a:p>
                      <a:pPr algn="ctr" rtl="0" fontAlgn="ctr"/>
                      <a:r>
                        <a:rPr lang="zh-CN" altLang="en-US" sz="500" b="0" i="0" u="none" strike="noStrike">
                          <a:solidFill>
                            <a:srgbClr val="000000"/>
                          </a:solidFill>
                          <a:effectLst/>
                          <a:latin typeface="微软雅黑"/>
                        </a:rPr>
                        <a:t>　</a:t>
                      </a:r>
                    </a:p>
                  </a:txBody>
                  <a:tcPr marL="0" marR="0" marT="0" marB="0" anchor="ctr">
                    <a:lnL w="190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500" b="0" i="0" u="none" strike="noStrike">
                          <a:solidFill>
                            <a:srgbClr val="000000"/>
                          </a:solidFill>
                          <a:effectLst/>
                          <a:latin typeface="Arial"/>
                        </a:rPr>
                        <a:t>S1</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　</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Arial"/>
                        </a:rPr>
                        <a:t>菲翔</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500" b="0" i="0" u="none" strike="noStrike">
                          <a:solidFill>
                            <a:srgbClr val="000000"/>
                          </a:solidFill>
                          <a:effectLst/>
                          <a:latin typeface="微软雅黑"/>
                        </a:rPr>
                        <a:t>D50</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马自达 </a:t>
                      </a:r>
                      <a:r>
                        <a:rPr lang="en-US" altLang="zh-CN" sz="500" b="0" i="0" u="none" strike="noStrike">
                          <a:solidFill>
                            <a:srgbClr val="000000"/>
                          </a:solidFill>
                          <a:effectLst/>
                          <a:latin typeface="微软雅黑"/>
                        </a:rPr>
                        <a:t>3 Axela</a:t>
                      </a:r>
                      <a:r>
                        <a:rPr lang="zh-CN" altLang="en-US" sz="500" b="0" i="0" u="none" strike="noStrike">
                          <a:solidFill>
                            <a:srgbClr val="000000"/>
                          </a:solidFill>
                          <a:effectLst/>
                          <a:latin typeface="微软雅黑"/>
                        </a:rPr>
                        <a:t>昂克赛拉</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dirty="0">
                          <a:solidFill>
                            <a:srgbClr val="000000"/>
                          </a:solidFill>
                          <a:effectLst/>
                          <a:latin typeface="微软雅黑"/>
                        </a:rPr>
                        <a:t>　</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Arial"/>
                        </a:rPr>
                        <a:t>凯美瑞</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dirty="0">
                          <a:solidFill>
                            <a:srgbClr val="000000"/>
                          </a:solidFill>
                          <a:effectLst/>
                          <a:latin typeface="微软雅黑"/>
                        </a:rPr>
                        <a:t>　</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　</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dirty="0">
                          <a:solidFill>
                            <a:srgbClr val="000000"/>
                          </a:solidFill>
                          <a:effectLst/>
                          <a:latin typeface="Arial"/>
                        </a:rPr>
                        <a:t>风行</a:t>
                      </a:r>
                      <a:r>
                        <a:rPr lang="en-US" sz="500" b="0" i="0" u="none" strike="noStrike" dirty="0">
                          <a:solidFill>
                            <a:srgbClr val="000000"/>
                          </a:solidFill>
                          <a:effectLst/>
                          <a:latin typeface="Arial"/>
                        </a:rPr>
                        <a:t>S500</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Arial"/>
                        </a:rPr>
                        <a:t>哈弗</a:t>
                      </a:r>
                      <a:r>
                        <a:rPr lang="en-US" sz="500" b="0" i="0" u="none" strike="noStrike">
                          <a:solidFill>
                            <a:srgbClr val="000000"/>
                          </a:solidFill>
                          <a:effectLst/>
                          <a:latin typeface="Arial"/>
                        </a:rPr>
                        <a:t>H6</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昂科威</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dirty="0">
                          <a:solidFill>
                            <a:srgbClr val="000000"/>
                          </a:solidFill>
                          <a:effectLst/>
                          <a:latin typeface="微软雅黑"/>
                        </a:rPr>
                        <a:t>自由光</a:t>
                      </a:r>
                    </a:p>
                  </a:txBody>
                  <a:tcPr marL="0" marR="0" marT="0" marB="0" anchor="ctr">
                    <a:lnL w="6350" cap="flat" cmpd="sng" algn="ctr">
                      <a:solidFill>
                        <a:srgbClr val="D9D9D9"/>
                      </a:solidFill>
                      <a:prstDash val="solid"/>
                      <a:round/>
                      <a:headEnd type="none" w="med" len="med"/>
                      <a:tailEnd type="none" w="med" len="med"/>
                    </a:lnL>
                    <a:lnR w="190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r>
              <a:tr h="141201">
                <a:tc>
                  <a:txBody>
                    <a:bodyPr/>
                    <a:lstStyle/>
                    <a:p>
                      <a:pPr algn="ctr" rtl="0" fontAlgn="ctr"/>
                      <a:r>
                        <a:rPr lang="zh-CN" altLang="en-US" sz="500" b="0" i="0" u="none" strike="noStrike">
                          <a:solidFill>
                            <a:srgbClr val="000000"/>
                          </a:solidFill>
                          <a:effectLst/>
                          <a:latin typeface="微软雅黑"/>
                        </a:rPr>
                        <a:t>　</a:t>
                      </a:r>
                    </a:p>
                  </a:txBody>
                  <a:tcPr marL="0" marR="0" marT="0" marB="0" anchor="ctr">
                    <a:lnL w="190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Arial"/>
                        </a:rPr>
                        <a:t>玛驰</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　</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Arial"/>
                        </a:rPr>
                        <a:t>风神</a:t>
                      </a:r>
                      <a:r>
                        <a:rPr lang="en-US" sz="500" b="0" i="0" u="none" strike="noStrike">
                          <a:solidFill>
                            <a:srgbClr val="000000"/>
                          </a:solidFill>
                          <a:effectLst/>
                          <a:latin typeface="Arial"/>
                        </a:rPr>
                        <a:t>A60</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500" b="0" i="0" u="none" strike="noStrike" dirty="0">
                          <a:solidFill>
                            <a:srgbClr val="000000"/>
                          </a:solidFill>
                          <a:effectLst/>
                          <a:latin typeface="微软雅黑"/>
                        </a:rPr>
                        <a:t>R50</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传祺</a:t>
                      </a:r>
                      <a:r>
                        <a:rPr lang="en-US" sz="500" b="0" i="0" u="none" strike="noStrike">
                          <a:solidFill>
                            <a:srgbClr val="000000"/>
                          </a:solidFill>
                          <a:effectLst/>
                          <a:latin typeface="微软雅黑"/>
                        </a:rPr>
                        <a:t>GA3S</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dirty="0">
                          <a:solidFill>
                            <a:srgbClr val="000000"/>
                          </a:solidFill>
                          <a:effectLst/>
                          <a:latin typeface="微软雅黑"/>
                        </a:rPr>
                        <a:t>　</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dirty="0">
                          <a:solidFill>
                            <a:srgbClr val="000000"/>
                          </a:solidFill>
                          <a:effectLst/>
                          <a:latin typeface="Arial"/>
                        </a:rPr>
                        <a:t>马自达</a:t>
                      </a:r>
                      <a:r>
                        <a:rPr lang="en-US" altLang="zh-CN" sz="500" b="0" i="0" u="none" strike="noStrike" dirty="0">
                          <a:solidFill>
                            <a:srgbClr val="000000"/>
                          </a:solidFill>
                          <a:effectLst/>
                          <a:latin typeface="Arial"/>
                        </a:rPr>
                        <a:t>6</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　</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　</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zh-CN" altLang="en-US" sz="500" b="0" i="0" u="none" strike="noStrike" dirty="0" smtClean="0">
                          <a:solidFill>
                            <a:srgbClr val="000000"/>
                          </a:solidFill>
                          <a:effectLst/>
                          <a:latin typeface="+mn-lt"/>
                        </a:rPr>
                        <a:t>欧尚</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Arial"/>
                        </a:rPr>
                        <a:t>汉兰达</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瑞风</a:t>
                      </a:r>
                      <a:r>
                        <a:rPr lang="en-US" sz="500" b="0" i="0" u="none" strike="noStrike">
                          <a:solidFill>
                            <a:srgbClr val="000000"/>
                          </a:solidFill>
                          <a:effectLst/>
                          <a:latin typeface="微软雅黑"/>
                        </a:rPr>
                        <a:t>S3Ⅱ</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500" b="0" i="0" u="none" strike="noStrike" dirty="0">
                          <a:solidFill>
                            <a:srgbClr val="000000"/>
                          </a:solidFill>
                          <a:effectLst/>
                          <a:latin typeface="微软雅黑"/>
                        </a:rPr>
                        <a:t>GLC</a:t>
                      </a:r>
                      <a:r>
                        <a:rPr lang="zh-CN" altLang="en-US" sz="500" b="0" i="0" u="none" strike="noStrike" dirty="0">
                          <a:solidFill>
                            <a:srgbClr val="000000"/>
                          </a:solidFill>
                          <a:effectLst/>
                          <a:latin typeface="微软雅黑"/>
                        </a:rPr>
                        <a:t>级</a:t>
                      </a:r>
                    </a:p>
                  </a:txBody>
                  <a:tcPr marL="0" marR="0" marT="0" marB="0" anchor="ctr">
                    <a:lnL w="6350" cap="flat" cmpd="sng" algn="ctr">
                      <a:solidFill>
                        <a:srgbClr val="D9D9D9"/>
                      </a:solidFill>
                      <a:prstDash val="solid"/>
                      <a:round/>
                      <a:headEnd type="none" w="med" len="med"/>
                      <a:tailEnd type="none" w="med" len="med"/>
                    </a:lnL>
                    <a:lnR w="190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r>
              <a:tr h="141201">
                <a:tc>
                  <a:txBody>
                    <a:bodyPr/>
                    <a:lstStyle/>
                    <a:p>
                      <a:pPr algn="ctr" rtl="0" fontAlgn="ctr"/>
                      <a:r>
                        <a:rPr lang="zh-CN" altLang="en-US" sz="500" b="0" i="0" u="none" strike="noStrike">
                          <a:solidFill>
                            <a:srgbClr val="000000"/>
                          </a:solidFill>
                          <a:effectLst/>
                          <a:latin typeface="微软雅黑"/>
                        </a:rPr>
                        <a:t>　</a:t>
                      </a:r>
                    </a:p>
                  </a:txBody>
                  <a:tcPr marL="0" marR="0" marT="0" marB="0" anchor="ctr">
                    <a:lnL w="190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500" b="0" i="0" u="none" strike="noStrike">
                          <a:solidFill>
                            <a:srgbClr val="000000"/>
                          </a:solidFill>
                          <a:effectLst/>
                          <a:latin typeface="Arial"/>
                        </a:rPr>
                        <a:t>E3</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　</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Arial"/>
                        </a:rPr>
                        <a:t>风神</a:t>
                      </a:r>
                      <a:r>
                        <a:rPr lang="en-US" sz="500" b="0" i="0" u="none" strike="noStrike">
                          <a:solidFill>
                            <a:srgbClr val="000000"/>
                          </a:solidFill>
                          <a:effectLst/>
                          <a:latin typeface="Arial"/>
                        </a:rPr>
                        <a:t>H30 Cross</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秦</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雷凌</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　</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dirty="0">
                          <a:solidFill>
                            <a:srgbClr val="000000"/>
                          </a:solidFill>
                          <a:effectLst/>
                          <a:latin typeface="Arial"/>
                        </a:rPr>
                        <a:t>马自达</a:t>
                      </a:r>
                      <a:r>
                        <a:rPr lang="en-US" altLang="zh-CN" sz="500" b="0" i="0" u="none" strike="noStrike" dirty="0">
                          <a:solidFill>
                            <a:srgbClr val="000000"/>
                          </a:solidFill>
                          <a:effectLst/>
                          <a:latin typeface="Arial"/>
                        </a:rPr>
                        <a:t>6 </a:t>
                      </a:r>
                      <a:r>
                        <a:rPr lang="zh-CN" altLang="en-US" sz="500" b="0" i="0" u="none" strike="noStrike" dirty="0">
                          <a:solidFill>
                            <a:srgbClr val="000000"/>
                          </a:solidFill>
                          <a:effectLst/>
                          <a:latin typeface="Arial"/>
                        </a:rPr>
                        <a:t>睿翼</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　</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dirty="0">
                          <a:solidFill>
                            <a:srgbClr val="000000"/>
                          </a:solidFill>
                          <a:effectLst/>
                          <a:latin typeface="微软雅黑"/>
                        </a:rPr>
                        <a:t>　</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dirty="0">
                          <a:solidFill>
                            <a:srgbClr val="000000"/>
                          </a:solidFill>
                          <a:effectLst/>
                          <a:latin typeface="Arial"/>
                        </a:rPr>
                        <a:t>　</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dirty="0">
                          <a:solidFill>
                            <a:srgbClr val="000000"/>
                          </a:solidFill>
                          <a:effectLst/>
                          <a:latin typeface="Arial"/>
                        </a:rPr>
                        <a:t>劲炫</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500" b="0" i="0" u="none" strike="noStrike">
                          <a:solidFill>
                            <a:srgbClr val="000000"/>
                          </a:solidFill>
                          <a:effectLst/>
                          <a:latin typeface="微软雅黑"/>
                        </a:rPr>
                        <a:t>C3-XR</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fontAlgn="ctr"/>
                      <a:r>
                        <a:rPr lang="en-US" sz="500" b="0" i="0" u="none" strike="noStrike" dirty="0">
                          <a:solidFill>
                            <a:srgbClr val="000000"/>
                          </a:solidFill>
                          <a:effectLst/>
                          <a:latin typeface="+mn-ea"/>
                          <a:ea typeface="+mn-ea"/>
                        </a:rPr>
                        <a:t>CS10</a:t>
                      </a:r>
                    </a:p>
                  </a:txBody>
                  <a:tcPr marL="0" marR="0" marT="0" marB="0" anchor="ctr">
                    <a:lnL w="6350" cap="flat" cmpd="sng" algn="ctr">
                      <a:solidFill>
                        <a:srgbClr val="D9D9D9"/>
                      </a:solidFill>
                      <a:prstDash val="solid"/>
                      <a:round/>
                      <a:headEnd type="none" w="med" len="med"/>
                      <a:tailEnd type="none" w="med" len="med"/>
                    </a:lnL>
                    <a:lnR w="190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r>
              <a:tr h="141201">
                <a:tc>
                  <a:txBody>
                    <a:bodyPr/>
                    <a:lstStyle/>
                    <a:p>
                      <a:pPr algn="ctr" rtl="0" fontAlgn="ctr"/>
                      <a:r>
                        <a:rPr lang="zh-CN" altLang="en-US" sz="500" b="0" i="0" u="none" strike="noStrike">
                          <a:solidFill>
                            <a:srgbClr val="000000"/>
                          </a:solidFill>
                          <a:effectLst/>
                          <a:latin typeface="微软雅黑"/>
                        </a:rPr>
                        <a:t>　</a:t>
                      </a:r>
                    </a:p>
                  </a:txBody>
                  <a:tcPr marL="0" marR="0" marT="0" marB="0" anchor="ctr">
                    <a:lnL w="190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Arial"/>
                        </a:rPr>
                        <a:t>丘比特</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　</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Arial"/>
                        </a:rPr>
                        <a:t>风神</a:t>
                      </a:r>
                      <a:r>
                        <a:rPr lang="en-US" sz="500" b="0" i="0" u="none" strike="noStrike">
                          <a:solidFill>
                            <a:srgbClr val="000000"/>
                          </a:solidFill>
                          <a:effectLst/>
                          <a:latin typeface="Arial"/>
                        </a:rPr>
                        <a:t>S30</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altLang="zh-CN" sz="500" b="0" i="0" u="none" strike="noStrike" dirty="0">
                          <a:solidFill>
                            <a:srgbClr val="000000"/>
                          </a:solidFill>
                          <a:effectLst/>
                          <a:latin typeface="微软雅黑"/>
                        </a:rPr>
                        <a:t>350</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观致</a:t>
                      </a:r>
                      <a:r>
                        <a:rPr lang="en-US" altLang="zh-CN" sz="500" b="0" i="0" u="none" strike="noStrike">
                          <a:solidFill>
                            <a:srgbClr val="000000"/>
                          </a:solidFill>
                          <a:effectLst/>
                          <a:latin typeface="微软雅黑"/>
                        </a:rPr>
                        <a:t>3</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　</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dirty="0">
                          <a:solidFill>
                            <a:srgbClr val="000000"/>
                          </a:solidFill>
                          <a:effectLst/>
                          <a:latin typeface="Arial"/>
                        </a:rPr>
                        <a:t>迈锐宝</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　</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　</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Arial"/>
                        </a:rPr>
                        <a:t>　</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dirty="0">
                          <a:solidFill>
                            <a:srgbClr val="000000"/>
                          </a:solidFill>
                          <a:effectLst/>
                          <a:latin typeface="Arial"/>
                        </a:rPr>
                        <a:t>科帕奇</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500" b="0" i="0" u="none" strike="noStrike">
                          <a:solidFill>
                            <a:srgbClr val="000000"/>
                          </a:solidFill>
                          <a:effectLst/>
                          <a:latin typeface="微软雅黑"/>
                        </a:rPr>
                        <a:t>XR-V</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fontAlgn="ctr"/>
                      <a:r>
                        <a:rPr lang="zh-CN" altLang="en-US" sz="500" b="0" i="0" u="none" strike="noStrike" dirty="0">
                          <a:solidFill>
                            <a:srgbClr val="000000"/>
                          </a:solidFill>
                          <a:effectLst/>
                          <a:latin typeface="+mn-ea"/>
                          <a:ea typeface="+mn-ea"/>
                        </a:rPr>
                        <a:t>风神</a:t>
                      </a:r>
                      <a:r>
                        <a:rPr lang="en-US" sz="500" b="0" i="0" u="none" strike="noStrike" dirty="0">
                          <a:solidFill>
                            <a:srgbClr val="000000"/>
                          </a:solidFill>
                          <a:effectLst/>
                          <a:latin typeface="+mn-ea"/>
                          <a:ea typeface="+mn-ea"/>
                        </a:rPr>
                        <a:t>AX7</a:t>
                      </a:r>
                    </a:p>
                  </a:txBody>
                  <a:tcPr marL="0" marR="0" marT="0" marB="0" anchor="ctr">
                    <a:lnL w="6350" cap="flat" cmpd="sng" algn="ctr">
                      <a:solidFill>
                        <a:srgbClr val="D9D9D9"/>
                      </a:solidFill>
                      <a:prstDash val="solid"/>
                      <a:round/>
                      <a:headEnd type="none" w="med" len="med"/>
                      <a:tailEnd type="none" w="med" len="med"/>
                    </a:lnL>
                    <a:lnR w="190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r>
              <a:tr h="141201">
                <a:tc>
                  <a:txBody>
                    <a:bodyPr/>
                    <a:lstStyle/>
                    <a:p>
                      <a:pPr algn="ctr" rtl="0" fontAlgn="ctr"/>
                      <a:r>
                        <a:rPr lang="zh-CN" altLang="en-US" sz="500" b="0" i="0" u="none" strike="noStrike">
                          <a:solidFill>
                            <a:srgbClr val="000000"/>
                          </a:solidFill>
                          <a:effectLst/>
                          <a:latin typeface="微软雅黑"/>
                        </a:rPr>
                        <a:t>　</a:t>
                      </a:r>
                    </a:p>
                  </a:txBody>
                  <a:tcPr marL="0" marR="0" marT="0" marB="0" anchor="ctr">
                    <a:lnL w="190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Arial"/>
                        </a:rPr>
                        <a:t>瑞纳 </a:t>
                      </a:r>
                      <a:r>
                        <a:rPr lang="en-US" sz="500" b="0" i="0" u="none" strike="noStrike">
                          <a:solidFill>
                            <a:srgbClr val="000000"/>
                          </a:solidFill>
                          <a:effectLst/>
                          <a:latin typeface="Arial"/>
                        </a:rPr>
                        <a:t>NB</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　</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Arial"/>
                        </a:rPr>
                        <a:t>福克斯 </a:t>
                      </a:r>
                      <a:r>
                        <a:rPr lang="en-US" sz="500" b="0" i="0" u="none" strike="noStrike">
                          <a:solidFill>
                            <a:srgbClr val="000000"/>
                          </a:solidFill>
                          <a:effectLst/>
                          <a:latin typeface="Arial"/>
                        </a:rPr>
                        <a:t>HB</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altLang="zh-CN" sz="500" b="0" i="0" u="none" strike="noStrike" dirty="0">
                          <a:solidFill>
                            <a:srgbClr val="000000"/>
                          </a:solidFill>
                          <a:effectLst/>
                          <a:latin typeface="微软雅黑"/>
                        </a:rPr>
                        <a:t>550</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观致</a:t>
                      </a:r>
                      <a:r>
                        <a:rPr lang="en-US" altLang="zh-CN" sz="500" b="0" i="0" u="none" strike="noStrike">
                          <a:solidFill>
                            <a:srgbClr val="000000"/>
                          </a:solidFill>
                          <a:effectLst/>
                          <a:latin typeface="微软雅黑"/>
                        </a:rPr>
                        <a:t>3 </a:t>
                      </a:r>
                      <a:r>
                        <a:rPr lang="en-US" sz="500" b="0" i="0" u="none" strike="noStrike">
                          <a:solidFill>
                            <a:srgbClr val="000000"/>
                          </a:solidFill>
                          <a:effectLst/>
                          <a:latin typeface="微软雅黑"/>
                        </a:rPr>
                        <a:t>HB</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　</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dirty="0">
                          <a:solidFill>
                            <a:srgbClr val="000000"/>
                          </a:solidFill>
                          <a:effectLst/>
                          <a:latin typeface="Arial"/>
                        </a:rPr>
                        <a:t>迈腾</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　</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dirty="0">
                          <a:solidFill>
                            <a:srgbClr val="000000"/>
                          </a:solidFill>
                          <a:effectLst/>
                          <a:latin typeface="微软雅黑"/>
                        </a:rPr>
                        <a:t>　</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Arial"/>
                        </a:rPr>
                        <a:t>　</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dirty="0">
                          <a:solidFill>
                            <a:srgbClr val="000000"/>
                          </a:solidFill>
                          <a:effectLst/>
                          <a:latin typeface="Arial"/>
                        </a:rPr>
                        <a:t>普拉多</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锐腾</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fontAlgn="ctr"/>
                      <a:r>
                        <a:rPr lang="en-US" sz="500" b="0" i="0" u="none" strike="noStrike" dirty="0">
                          <a:solidFill>
                            <a:srgbClr val="000000"/>
                          </a:solidFill>
                          <a:effectLst/>
                          <a:latin typeface="+mn-ea"/>
                          <a:ea typeface="+mn-ea"/>
                        </a:rPr>
                        <a:t>GLA</a:t>
                      </a:r>
                      <a:r>
                        <a:rPr lang="zh-CN" altLang="en-US" sz="500" b="0" i="0" u="none" strike="noStrike" dirty="0">
                          <a:solidFill>
                            <a:srgbClr val="000000"/>
                          </a:solidFill>
                          <a:effectLst/>
                          <a:latin typeface="+mn-ea"/>
                          <a:ea typeface="+mn-ea"/>
                        </a:rPr>
                        <a:t>级</a:t>
                      </a:r>
                    </a:p>
                  </a:txBody>
                  <a:tcPr marL="0" marR="0" marT="0" marB="0" anchor="ctr">
                    <a:lnL w="6350" cap="flat" cmpd="sng" algn="ctr">
                      <a:solidFill>
                        <a:srgbClr val="D9D9D9"/>
                      </a:solidFill>
                      <a:prstDash val="solid"/>
                      <a:round/>
                      <a:headEnd type="none" w="med" len="med"/>
                      <a:tailEnd type="none" w="med" len="med"/>
                    </a:lnL>
                    <a:lnR w="190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r>
              <a:tr h="141201">
                <a:tc>
                  <a:txBody>
                    <a:bodyPr/>
                    <a:lstStyle/>
                    <a:p>
                      <a:pPr algn="ctr" rtl="0" fontAlgn="ctr"/>
                      <a:r>
                        <a:rPr lang="zh-CN" altLang="en-US" sz="500" b="0" i="0" u="none" strike="noStrike">
                          <a:solidFill>
                            <a:srgbClr val="000000"/>
                          </a:solidFill>
                          <a:effectLst/>
                          <a:latin typeface="微软雅黑"/>
                        </a:rPr>
                        <a:t>　</a:t>
                      </a:r>
                    </a:p>
                  </a:txBody>
                  <a:tcPr marL="0" marR="0" marT="0" marB="0" anchor="ctr">
                    <a:lnL w="190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Arial"/>
                        </a:rPr>
                        <a:t>赛欧 </a:t>
                      </a:r>
                      <a:r>
                        <a:rPr lang="en-US" sz="500" b="0" i="0" u="none" strike="noStrike">
                          <a:solidFill>
                            <a:srgbClr val="000000"/>
                          </a:solidFill>
                          <a:effectLst/>
                          <a:latin typeface="Arial"/>
                        </a:rPr>
                        <a:t>NB</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　</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Arial"/>
                        </a:rPr>
                        <a:t>福克斯 </a:t>
                      </a:r>
                      <a:r>
                        <a:rPr lang="en-US" sz="500" b="0" i="0" u="none" strike="noStrike">
                          <a:solidFill>
                            <a:srgbClr val="000000"/>
                          </a:solidFill>
                          <a:effectLst/>
                          <a:latin typeface="Arial"/>
                        </a:rPr>
                        <a:t>NB</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dirty="0">
                          <a:solidFill>
                            <a:srgbClr val="000000"/>
                          </a:solidFill>
                          <a:effectLst/>
                          <a:latin typeface="微软雅黑"/>
                        </a:rPr>
                        <a:t>赛拉图</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艾瑞泽</a:t>
                      </a:r>
                      <a:r>
                        <a:rPr lang="en-US" altLang="zh-CN" sz="500" b="0" i="0" u="none" strike="noStrike">
                          <a:solidFill>
                            <a:srgbClr val="000000"/>
                          </a:solidFill>
                          <a:effectLst/>
                          <a:latin typeface="微软雅黑"/>
                        </a:rPr>
                        <a:t>3</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　</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dirty="0">
                          <a:solidFill>
                            <a:srgbClr val="000000"/>
                          </a:solidFill>
                          <a:effectLst/>
                          <a:latin typeface="Arial"/>
                        </a:rPr>
                        <a:t>蒙迪欧</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　</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　</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Arial"/>
                        </a:rPr>
                        <a:t>　</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dirty="0">
                          <a:solidFill>
                            <a:srgbClr val="000000"/>
                          </a:solidFill>
                          <a:effectLst/>
                          <a:latin typeface="Arial"/>
                        </a:rPr>
                        <a:t>奇骏</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500" b="0" i="0" u="none" strike="noStrike">
                          <a:solidFill>
                            <a:srgbClr val="000000"/>
                          </a:solidFill>
                          <a:effectLst/>
                          <a:latin typeface="微软雅黑"/>
                        </a:rPr>
                        <a:t>CS75</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dirty="0">
                          <a:solidFill>
                            <a:srgbClr val="000000"/>
                          </a:solidFill>
                          <a:effectLst/>
                          <a:latin typeface="微软雅黑"/>
                        </a:rPr>
                        <a:t>　</a:t>
                      </a:r>
                    </a:p>
                  </a:txBody>
                  <a:tcPr marL="0" marR="0" marT="0" marB="0" anchor="ctr">
                    <a:lnL w="6350" cap="flat" cmpd="sng" algn="ctr">
                      <a:solidFill>
                        <a:srgbClr val="D9D9D9"/>
                      </a:solidFill>
                      <a:prstDash val="solid"/>
                      <a:round/>
                      <a:headEnd type="none" w="med" len="med"/>
                      <a:tailEnd type="none" w="med" len="med"/>
                    </a:lnL>
                    <a:lnR w="190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r>
              <a:tr h="141201">
                <a:tc>
                  <a:txBody>
                    <a:bodyPr/>
                    <a:lstStyle/>
                    <a:p>
                      <a:pPr algn="ctr" rtl="0" fontAlgn="ctr"/>
                      <a:r>
                        <a:rPr lang="zh-CN" altLang="en-US" sz="500" b="0" i="0" u="none" strike="noStrike">
                          <a:solidFill>
                            <a:srgbClr val="000000"/>
                          </a:solidFill>
                          <a:effectLst/>
                          <a:latin typeface="微软雅黑"/>
                        </a:rPr>
                        <a:t>　</a:t>
                      </a:r>
                    </a:p>
                  </a:txBody>
                  <a:tcPr marL="0" marR="0" marT="0" marB="0" anchor="ctr">
                    <a:lnL w="190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Arial"/>
                        </a:rPr>
                        <a:t>天语 </a:t>
                      </a:r>
                      <a:r>
                        <a:rPr lang="en-US" sz="500" b="0" i="0" u="none" strike="noStrike">
                          <a:solidFill>
                            <a:srgbClr val="000000"/>
                          </a:solidFill>
                          <a:effectLst/>
                          <a:latin typeface="Arial"/>
                        </a:rPr>
                        <a:t>SX4</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　</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Arial"/>
                        </a:rPr>
                        <a:t>福瑞迪</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dirty="0">
                          <a:solidFill>
                            <a:srgbClr val="000000"/>
                          </a:solidFill>
                          <a:effectLst/>
                          <a:latin typeface="微软雅黑"/>
                        </a:rPr>
                        <a:t>桑塔纳</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500" b="0" i="0" u="none" strike="noStrike">
                          <a:solidFill>
                            <a:srgbClr val="000000"/>
                          </a:solidFill>
                          <a:effectLst/>
                          <a:latin typeface="微软雅黑"/>
                        </a:rPr>
                        <a:t>MG GT</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　</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dirty="0">
                          <a:solidFill>
                            <a:srgbClr val="000000"/>
                          </a:solidFill>
                          <a:effectLst/>
                          <a:latin typeface="Arial"/>
                        </a:rPr>
                        <a:t>致胜</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　</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　</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dirty="0">
                          <a:solidFill>
                            <a:srgbClr val="000000"/>
                          </a:solidFill>
                          <a:effectLst/>
                          <a:latin typeface="Arial"/>
                        </a:rPr>
                        <a:t>　</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500" b="0" i="0" u="none" strike="noStrike">
                          <a:solidFill>
                            <a:srgbClr val="000000"/>
                          </a:solidFill>
                          <a:effectLst/>
                          <a:latin typeface="Arial"/>
                        </a:rPr>
                        <a:t>GX7</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幻速</a:t>
                      </a:r>
                      <a:r>
                        <a:rPr lang="en-US" sz="500" b="0" i="0" u="none" strike="noStrike">
                          <a:solidFill>
                            <a:srgbClr val="000000"/>
                          </a:solidFill>
                          <a:effectLst/>
                          <a:latin typeface="微软雅黑"/>
                        </a:rPr>
                        <a:t>S3</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dirty="0">
                          <a:solidFill>
                            <a:srgbClr val="000000"/>
                          </a:solidFill>
                          <a:effectLst/>
                          <a:latin typeface="微软雅黑"/>
                        </a:rPr>
                        <a:t>　</a:t>
                      </a:r>
                    </a:p>
                  </a:txBody>
                  <a:tcPr marL="0" marR="0" marT="0" marB="0" anchor="ctr">
                    <a:lnL w="6350" cap="flat" cmpd="sng" algn="ctr">
                      <a:solidFill>
                        <a:srgbClr val="D9D9D9"/>
                      </a:solidFill>
                      <a:prstDash val="solid"/>
                      <a:round/>
                      <a:headEnd type="none" w="med" len="med"/>
                      <a:tailEnd type="none" w="med" len="med"/>
                    </a:lnL>
                    <a:lnR w="190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r>
              <a:tr h="141201">
                <a:tc>
                  <a:txBody>
                    <a:bodyPr/>
                    <a:lstStyle/>
                    <a:p>
                      <a:pPr algn="ctr" rtl="0" fontAlgn="ctr"/>
                      <a:r>
                        <a:rPr lang="zh-CN" altLang="en-US" sz="500" b="0" i="0" u="none" strike="noStrike">
                          <a:solidFill>
                            <a:srgbClr val="000000"/>
                          </a:solidFill>
                          <a:effectLst/>
                          <a:latin typeface="微软雅黑"/>
                        </a:rPr>
                        <a:t>　</a:t>
                      </a:r>
                    </a:p>
                  </a:txBody>
                  <a:tcPr marL="0" marR="0" marT="0" marB="0" anchor="ctr">
                    <a:lnL w="190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Arial"/>
                        </a:rPr>
                        <a:t>威驰</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　</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Arial"/>
                        </a:rPr>
                        <a:t>高尔夫</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dirty="0">
                          <a:solidFill>
                            <a:srgbClr val="000000"/>
                          </a:solidFill>
                          <a:effectLst/>
                          <a:latin typeface="微软雅黑"/>
                        </a:rPr>
                        <a:t>世嘉 </a:t>
                      </a:r>
                      <a:r>
                        <a:rPr lang="en-US" sz="500" b="0" i="0" u="none" strike="noStrike" dirty="0">
                          <a:solidFill>
                            <a:srgbClr val="000000"/>
                          </a:solidFill>
                          <a:effectLst/>
                          <a:latin typeface="微软雅黑"/>
                        </a:rPr>
                        <a:t>NB</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凌渡</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dirty="0">
                          <a:solidFill>
                            <a:srgbClr val="000000"/>
                          </a:solidFill>
                          <a:effectLst/>
                          <a:latin typeface="微软雅黑"/>
                        </a:rPr>
                        <a:t>　</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Arial"/>
                        </a:rPr>
                        <a:t>名图</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　</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　</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Arial"/>
                        </a:rPr>
                        <a:t>　</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500" b="0" i="0" u="none" strike="noStrike" dirty="0">
                          <a:solidFill>
                            <a:srgbClr val="000000"/>
                          </a:solidFill>
                          <a:effectLst/>
                          <a:latin typeface="Arial"/>
                        </a:rPr>
                        <a:t>W5</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dirty="0">
                          <a:solidFill>
                            <a:srgbClr val="000000"/>
                          </a:solidFill>
                          <a:effectLst/>
                          <a:latin typeface="微软雅黑"/>
                        </a:rPr>
                        <a:t>启辰</a:t>
                      </a:r>
                      <a:r>
                        <a:rPr lang="en-US" sz="500" b="0" i="0" u="none" strike="noStrike" dirty="0">
                          <a:solidFill>
                            <a:srgbClr val="000000"/>
                          </a:solidFill>
                          <a:effectLst/>
                          <a:latin typeface="微软雅黑"/>
                        </a:rPr>
                        <a:t>T70</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dirty="0">
                          <a:solidFill>
                            <a:srgbClr val="000000"/>
                          </a:solidFill>
                          <a:effectLst/>
                          <a:latin typeface="微软雅黑"/>
                        </a:rPr>
                        <a:t>　</a:t>
                      </a:r>
                    </a:p>
                  </a:txBody>
                  <a:tcPr marL="0" marR="0" marT="0" marB="0" anchor="ctr">
                    <a:lnL w="6350" cap="flat" cmpd="sng" algn="ctr">
                      <a:solidFill>
                        <a:srgbClr val="D9D9D9"/>
                      </a:solidFill>
                      <a:prstDash val="solid"/>
                      <a:round/>
                      <a:headEnd type="none" w="med" len="med"/>
                      <a:tailEnd type="none" w="med" len="med"/>
                    </a:lnL>
                    <a:lnR w="190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r>
              <a:tr h="141201">
                <a:tc>
                  <a:txBody>
                    <a:bodyPr/>
                    <a:lstStyle/>
                    <a:p>
                      <a:pPr algn="ctr" rtl="0" fontAlgn="ctr"/>
                      <a:r>
                        <a:rPr lang="zh-CN" altLang="en-US" sz="500" b="0" i="0" u="none" strike="noStrike">
                          <a:solidFill>
                            <a:srgbClr val="000000"/>
                          </a:solidFill>
                          <a:effectLst/>
                          <a:latin typeface="微软雅黑"/>
                        </a:rPr>
                        <a:t>　</a:t>
                      </a:r>
                    </a:p>
                  </a:txBody>
                  <a:tcPr marL="0" marR="0" marT="0" marB="0" anchor="ctr">
                    <a:lnL w="190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Arial"/>
                        </a:rPr>
                        <a:t>秀尔</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　</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Arial"/>
                        </a:rPr>
                        <a:t>海马</a:t>
                      </a:r>
                      <a:r>
                        <a:rPr lang="en-US" sz="500" b="0" i="0" u="none" strike="noStrike">
                          <a:solidFill>
                            <a:srgbClr val="000000"/>
                          </a:solidFill>
                          <a:effectLst/>
                          <a:latin typeface="Arial"/>
                        </a:rPr>
                        <a:t>M3</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dirty="0">
                          <a:solidFill>
                            <a:srgbClr val="000000"/>
                          </a:solidFill>
                          <a:effectLst/>
                          <a:latin typeface="微软雅黑"/>
                        </a:rPr>
                        <a:t>锋范</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dirty="0">
                          <a:solidFill>
                            <a:srgbClr val="000000"/>
                          </a:solidFill>
                          <a:effectLst/>
                          <a:latin typeface="微软雅黑"/>
                        </a:rPr>
                        <a:t>福睿斯</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dirty="0">
                          <a:solidFill>
                            <a:srgbClr val="000000"/>
                          </a:solidFill>
                          <a:effectLst/>
                          <a:latin typeface="微软雅黑"/>
                        </a:rPr>
                        <a:t>　</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Arial"/>
                        </a:rPr>
                        <a:t>帕萨特</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　</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　</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Arial"/>
                        </a:rPr>
                        <a:t>　</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Arial"/>
                        </a:rPr>
                        <a:t>瑞虎</a:t>
                      </a:r>
                      <a:r>
                        <a:rPr lang="en-US" altLang="zh-CN" sz="500" b="0" i="0" u="none" strike="noStrike">
                          <a:solidFill>
                            <a:srgbClr val="000000"/>
                          </a:solidFill>
                          <a:effectLst/>
                          <a:latin typeface="Arial"/>
                        </a:rPr>
                        <a:t>3</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海马</a:t>
                      </a:r>
                      <a:r>
                        <a:rPr lang="en-US" sz="500" b="0" i="0" u="none" strike="noStrike">
                          <a:solidFill>
                            <a:srgbClr val="000000"/>
                          </a:solidFill>
                          <a:effectLst/>
                          <a:latin typeface="微软雅黑"/>
                        </a:rPr>
                        <a:t>S5</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dirty="0">
                          <a:solidFill>
                            <a:srgbClr val="000000"/>
                          </a:solidFill>
                          <a:effectLst/>
                          <a:latin typeface="微软雅黑"/>
                        </a:rPr>
                        <a:t>　</a:t>
                      </a:r>
                    </a:p>
                  </a:txBody>
                  <a:tcPr marL="0" marR="0" marT="0" marB="0" anchor="ctr">
                    <a:lnL w="6350" cap="flat" cmpd="sng" algn="ctr">
                      <a:solidFill>
                        <a:srgbClr val="D9D9D9"/>
                      </a:solidFill>
                      <a:prstDash val="solid"/>
                      <a:round/>
                      <a:headEnd type="none" w="med" len="med"/>
                      <a:tailEnd type="none" w="med" len="med"/>
                    </a:lnL>
                    <a:lnR w="190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r>
              <a:tr h="149046">
                <a:tc>
                  <a:txBody>
                    <a:bodyPr/>
                    <a:lstStyle/>
                    <a:p>
                      <a:pPr algn="ctr" rtl="0" fontAlgn="ctr"/>
                      <a:r>
                        <a:rPr lang="zh-CN" altLang="en-US" sz="500" b="0" i="0" u="none" strike="noStrike">
                          <a:solidFill>
                            <a:srgbClr val="000000"/>
                          </a:solidFill>
                          <a:effectLst/>
                          <a:latin typeface="微软雅黑"/>
                        </a:rPr>
                        <a:t>　</a:t>
                      </a:r>
                    </a:p>
                  </a:txBody>
                  <a:tcPr marL="0" marR="0" marT="0" marB="0" anchor="ctr">
                    <a:lnL w="190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19050" cap="flat" cmpd="sng" algn="ctr">
                      <a:solidFill>
                        <a:srgbClr val="275C9D"/>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Arial"/>
                        </a:rPr>
                        <a:t>雨燕</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19050" cap="flat" cmpd="sng" algn="ctr">
                      <a:solidFill>
                        <a:srgbClr val="275C9D"/>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　</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19050" cap="flat" cmpd="sng" algn="ctr">
                      <a:solidFill>
                        <a:srgbClr val="275C9D"/>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Arial"/>
                        </a:rPr>
                        <a:t>和悦</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19050" cap="flat" cmpd="sng" algn="ctr">
                      <a:solidFill>
                        <a:srgbClr val="275C9D"/>
                      </a:solidFill>
                      <a:prstDash val="solid"/>
                      <a:round/>
                      <a:headEnd type="none" w="med" len="med"/>
                      <a:tailEnd type="none" w="med" len="med"/>
                    </a:lnB>
                  </a:tcPr>
                </a:tc>
                <a:tc>
                  <a:txBody>
                    <a:bodyPr/>
                    <a:lstStyle/>
                    <a:p>
                      <a:pPr algn="ctr" rtl="0" fontAlgn="ctr"/>
                      <a:endParaRPr lang="zh-CN" altLang="en-US" sz="500" b="0" i="0" u="none" strike="noStrike" dirty="0">
                        <a:solidFill>
                          <a:srgbClr val="000000"/>
                        </a:solidFill>
                        <a:effectLst/>
                        <a:latin typeface="微软雅黑"/>
                      </a:endParaRP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19050" cap="flat" cmpd="sng" algn="ctr">
                      <a:solidFill>
                        <a:srgbClr val="275C9D"/>
                      </a:solidFill>
                      <a:prstDash val="solid"/>
                      <a:round/>
                      <a:headEnd type="none" w="med" len="med"/>
                      <a:tailEnd type="none" w="med" len="med"/>
                    </a:lnB>
                  </a:tcPr>
                </a:tc>
                <a:tc>
                  <a:txBody>
                    <a:bodyPr/>
                    <a:lstStyle/>
                    <a:p>
                      <a:pPr algn="ctr" rtl="0" fontAlgn="ctr"/>
                      <a:r>
                        <a:rPr lang="zh-CN" altLang="en-US" sz="500" b="0" i="0" u="none" strike="noStrike" dirty="0">
                          <a:solidFill>
                            <a:srgbClr val="000000"/>
                          </a:solidFill>
                          <a:effectLst/>
                          <a:latin typeface="微软雅黑"/>
                        </a:rPr>
                        <a:t>帝豪</a:t>
                      </a:r>
                      <a:r>
                        <a:rPr lang="en-US" sz="500" b="0" i="0" u="none" strike="noStrike" dirty="0">
                          <a:solidFill>
                            <a:srgbClr val="000000"/>
                          </a:solidFill>
                          <a:effectLst/>
                          <a:latin typeface="微软雅黑"/>
                        </a:rPr>
                        <a:t>EC7</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19050" cap="flat" cmpd="sng" algn="ctr">
                      <a:solidFill>
                        <a:srgbClr val="275C9D"/>
                      </a:solidFill>
                      <a:prstDash val="solid"/>
                      <a:round/>
                      <a:headEnd type="none" w="med" len="med"/>
                      <a:tailEnd type="none" w="med" len="med"/>
                    </a:lnB>
                  </a:tcPr>
                </a:tc>
                <a:tc>
                  <a:txBody>
                    <a:bodyPr/>
                    <a:lstStyle/>
                    <a:p>
                      <a:pPr algn="ctr" rtl="0" fontAlgn="ctr"/>
                      <a:r>
                        <a:rPr lang="zh-CN" altLang="en-US" sz="500" b="0" i="0" u="none" strike="noStrike" dirty="0">
                          <a:solidFill>
                            <a:srgbClr val="000000"/>
                          </a:solidFill>
                          <a:effectLst/>
                          <a:latin typeface="微软雅黑"/>
                        </a:rPr>
                        <a:t>　</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19050" cap="flat" cmpd="sng" algn="ctr">
                      <a:solidFill>
                        <a:srgbClr val="275C9D"/>
                      </a:solidFill>
                      <a:prstDash val="solid"/>
                      <a:round/>
                      <a:headEnd type="none" w="med" len="med"/>
                      <a:tailEnd type="none" w="med" len="med"/>
                    </a:lnB>
                  </a:tcPr>
                </a:tc>
                <a:tc>
                  <a:txBody>
                    <a:bodyPr/>
                    <a:lstStyle/>
                    <a:p>
                      <a:pPr algn="ctr" rtl="0" fontAlgn="ctr"/>
                      <a:r>
                        <a:rPr lang="en-US" altLang="zh-CN" sz="500" b="0" i="0" u="none" strike="noStrike">
                          <a:solidFill>
                            <a:srgbClr val="000000"/>
                          </a:solidFill>
                          <a:effectLst/>
                          <a:latin typeface="Arial"/>
                        </a:rPr>
                        <a:t>950</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19050" cap="flat" cmpd="sng" algn="ctr">
                      <a:solidFill>
                        <a:srgbClr val="275C9D"/>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　</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19050" cap="flat" cmpd="sng" algn="ctr">
                      <a:solidFill>
                        <a:srgbClr val="275C9D"/>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a:rPr>
                        <a:t>　</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19050" cap="flat" cmpd="sng" algn="ctr">
                      <a:solidFill>
                        <a:srgbClr val="275C9D"/>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Arial"/>
                        </a:rPr>
                        <a:t>　</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19050" cap="flat" cmpd="sng" algn="ctr">
                      <a:solidFill>
                        <a:srgbClr val="275C9D"/>
                      </a:solidFill>
                      <a:prstDash val="solid"/>
                      <a:round/>
                      <a:headEnd type="none" w="med" len="med"/>
                      <a:tailEnd type="none" w="med" len="med"/>
                    </a:lnB>
                  </a:tcPr>
                </a:tc>
                <a:tc>
                  <a:txBody>
                    <a:bodyPr/>
                    <a:lstStyle/>
                    <a:p>
                      <a:pPr algn="ctr" rtl="0" fontAlgn="ctr"/>
                      <a:r>
                        <a:rPr lang="zh-CN" altLang="en-US" sz="500" b="0" i="0" u="none" strike="noStrike" dirty="0">
                          <a:solidFill>
                            <a:srgbClr val="000000"/>
                          </a:solidFill>
                          <a:effectLst/>
                          <a:latin typeface="Arial"/>
                        </a:rPr>
                        <a:t>瑞虎</a:t>
                      </a:r>
                      <a:r>
                        <a:rPr lang="en-US" altLang="zh-CN" sz="500" b="0" i="0" u="none" strike="noStrike" dirty="0">
                          <a:solidFill>
                            <a:srgbClr val="000000"/>
                          </a:solidFill>
                          <a:effectLst/>
                          <a:latin typeface="Arial"/>
                        </a:rPr>
                        <a:t>5</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19050" cap="flat" cmpd="sng" algn="ctr">
                      <a:solidFill>
                        <a:srgbClr val="275C9D"/>
                      </a:solidFill>
                      <a:prstDash val="solid"/>
                      <a:round/>
                      <a:headEnd type="none" w="med" len="med"/>
                      <a:tailEnd type="none" w="med" len="med"/>
                    </a:lnB>
                  </a:tcPr>
                </a:tc>
                <a:tc>
                  <a:txBody>
                    <a:bodyPr/>
                    <a:lstStyle/>
                    <a:p>
                      <a:pPr algn="ctr" rtl="0" fontAlgn="ctr"/>
                      <a:r>
                        <a:rPr lang="zh-CN" altLang="en-US" sz="500" b="0" i="0" u="none" strike="noStrike" dirty="0">
                          <a:solidFill>
                            <a:srgbClr val="000000"/>
                          </a:solidFill>
                          <a:effectLst/>
                          <a:latin typeface="微软雅黑"/>
                        </a:rPr>
                        <a:t>傲跑</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19050" cap="flat" cmpd="sng" algn="ctr">
                      <a:solidFill>
                        <a:srgbClr val="275C9D"/>
                      </a:solidFill>
                      <a:prstDash val="solid"/>
                      <a:round/>
                      <a:headEnd type="none" w="med" len="med"/>
                      <a:tailEnd type="none" w="med" len="med"/>
                    </a:lnB>
                  </a:tcPr>
                </a:tc>
                <a:tc>
                  <a:txBody>
                    <a:bodyPr/>
                    <a:lstStyle/>
                    <a:p>
                      <a:pPr algn="ctr" rtl="0" fontAlgn="ctr"/>
                      <a:r>
                        <a:rPr lang="zh-CN" altLang="en-US" sz="500" b="0" i="0" u="none" strike="noStrike" dirty="0">
                          <a:solidFill>
                            <a:srgbClr val="000000"/>
                          </a:solidFill>
                          <a:effectLst/>
                          <a:latin typeface="微软雅黑"/>
                        </a:rPr>
                        <a:t>　</a:t>
                      </a:r>
                    </a:p>
                  </a:txBody>
                  <a:tcPr marL="0" marR="0" marT="0" marB="0" anchor="ctr">
                    <a:lnL w="6350" cap="flat" cmpd="sng" algn="ctr">
                      <a:solidFill>
                        <a:srgbClr val="D9D9D9"/>
                      </a:solidFill>
                      <a:prstDash val="solid"/>
                      <a:round/>
                      <a:headEnd type="none" w="med" len="med"/>
                      <a:tailEnd type="none" w="med" len="med"/>
                    </a:lnL>
                    <a:lnR w="190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19050" cap="flat" cmpd="sng" algn="ctr">
                      <a:solidFill>
                        <a:srgbClr val="275C9D"/>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97630183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pPr>
              <a:defRPr/>
            </a:pPr>
            <a:fld id="{A0DEB702-C736-4118-AF7A-57772E62D146}" type="slidenum">
              <a:rPr lang="zh-CN" altLang="en-US" smtClean="0">
                <a:latin typeface="+mn-lt"/>
                <a:ea typeface="华文细黑" pitchFamily="2" charset="-122"/>
              </a:rPr>
              <a:pPr>
                <a:defRPr/>
              </a:pPr>
              <a:t>6</a:t>
            </a:fld>
            <a:endParaRPr lang="zh-CN" altLang="en-US">
              <a:latin typeface="+mn-lt"/>
              <a:ea typeface="华文细黑" pitchFamily="2" charset="-122"/>
            </a:endParaRPr>
          </a:p>
        </p:txBody>
      </p:sp>
      <p:sp>
        <p:nvSpPr>
          <p:cNvPr id="3" name="标题 2"/>
          <p:cNvSpPr>
            <a:spLocks noGrp="1"/>
          </p:cNvSpPr>
          <p:nvPr>
            <p:ph type="title" idx="4294967295"/>
          </p:nvPr>
        </p:nvSpPr>
        <p:spPr>
          <a:xfrm>
            <a:off x="1188132" y="296651"/>
            <a:ext cx="6228184" cy="432011"/>
          </a:xfrm>
          <a:prstGeom prst="rect">
            <a:avLst/>
          </a:prstGeom>
        </p:spPr>
        <p:txBody>
          <a:bodyPr/>
          <a:lstStyle/>
          <a:p>
            <a:pPr>
              <a:defRPr/>
            </a:pPr>
            <a:r>
              <a:rPr lang="en-US" altLang="zh-CN" b="1" dirty="0" smtClean="0">
                <a:solidFill>
                  <a:srgbClr val="075A77"/>
                </a:solidFill>
                <a:latin typeface="+mn-ea"/>
                <a:ea typeface="+mn-ea"/>
              </a:rPr>
              <a:t>GAIN·</a:t>
            </a:r>
            <a:r>
              <a:rPr lang="zh-CN" altLang="en-US" b="1" dirty="0" smtClean="0">
                <a:solidFill>
                  <a:srgbClr val="075A77"/>
                </a:solidFill>
                <a:latin typeface="+mn-ea"/>
                <a:ea typeface="+mn-ea"/>
              </a:rPr>
              <a:t>价格</a:t>
            </a:r>
            <a:r>
              <a:rPr lang="zh-CN" altLang="en-US" b="1" dirty="0">
                <a:solidFill>
                  <a:srgbClr val="075A77"/>
                </a:solidFill>
                <a:latin typeface="+mn-ea"/>
                <a:ea typeface="+mn-ea"/>
              </a:rPr>
              <a:t>变化指数定义及计算实例</a:t>
            </a:r>
          </a:p>
        </p:txBody>
      </p:sp>
      <p:sp>
        <p:nvSpPr>
          <p:cNvPr id="4" name="内容占位符 2"/>
          <p:cNvSpPr txBox="1">
            <a:spLocks/>
          </p:cNvSpPr>
          <p:nvPr/>
        </p:nvSpPr>
        <p:spPr>
          <a:xfrm>
            <a:off x="395289" y="728159"/>
            <a:ext cx="8353425" cy="612609"/>
          </a:xfrm>
          <a:prstGeom prst="rect">
            <a:avLst/>
          </a:prstGeom>
        </p:spPr>
        <p:txBody>
          <a:bodyPr/>
          <a:lstStyle/>
          <a:p>
            <a:pPr marL="342900" indent="-342900" algn="l" eaLnBrk="0" hangingPunct="0">
              <a:lnSpc>
                <a:spcPts val="2000"/>
              </a:lnSpc>
              <a:spcBef>
                <a:spcPct val="20000"/>
              </a:spcBef>
              <a:buClr>
                <a:srgbClr val="275C9D"/>
              </a:buClr>
              <a:buSzPct val="75000"/>
              <a:buFont typeface="Wingdings" pitchFamily="2" charset="2"/>
              <a:buChar char="n"/>
              <a:defRPr/>
            </a:pPr>
            <a:r>
              <a:rPr lang="en-US" altLang="zh-CN" sz="1600" dirty="0">
                <a:latin typeface="+mn-lt"/>
                <a:ea typeface="华文细黑" pitchFamily="2" charset="-122"/>
              </a:rPr>
              <a:t>GAIN·</a:t>
            </a:r>
            <a:r>
              <a:rPr lang="zh-CN" altLang="en-US" sz="1600" dirty="0">
                <a:latin typeface="+mn-ea"/>
                <a:ea typeface="+mn-ea"/>
              </a:rPr>
              <a:t>价格变化指数简称</a:t>
            </a:r>
            <a:r>
              <a:rPr lang="en-US" altLang="zh-CN" sz="1600" dirty="0">
                <a:latin typeface="+mn-ea"/>
                <a:ea typeface="+mn-ea"/>
              </a:rPr>
              <a:t>GAIN·</a:t>
            </a:r>
            <a:r>
              <a:rPr lang="zh-CN" altLang="en-US" sz="1600" dirty="0">
                <a:latin typeface="+mn-ea"/>
                <a:ea typeface="+mn-ea"/>
              </a:rPr>
              <a:t>价格</a:t>
            </a:r>
            <a:r>
              <a:rPr lang="zh-CN" altLang="en-US" sz="1600" dirty="0" smtClean="0">
                <a:latin typeface="+mn-ea"/>
                <a:ea typeface="+mn-ea"/>
              </a:rPr>
              <a:t>指数，</a:t>
            </a:r>
            <a:r>
              <a:rPr lang="zh-CN" altLang="en-US" sz="1600" dirty="0">
                <a:latin typeface="+mn-ea"/>
                <a:ea typeface="+mn-ea"/>
              </a:rPr>
              <a:t>是反映中国乘用车市场在销车型实际销售价格变化趋势的综合指数体系。</a:t>
            </a:r>
          </a:p>
        </p:txBody>
      </p:sp>
      <p:graphicFrame>
        <p:nvGraphicFramePr>
          <p:cNvPr id="5" name="Group 212"/>
          <p:cNvGraphicFramePr>
            <a:graphicFrameLocks noGrp="1"/>
          </p:cNvGraphicFramePr>
          <p:nvPr>
            <p:extLst>
              <p:ext uri="{D42A27DB-BD31-4B8C-83A1-F6EECF244321}">
                <p14:modId xmlns:p14="http://schemas.microsoft.com/office/powerpoint/2010/main" val="3486823276"/>
              </p:ext>
            </p:extLst>
          </p:nvPr>
        </p:nvGraphicFramePr>
        <p:xfrm>
          <a:off x="323850" y="1931993"/>
          <a:ext cx="3257550" cy="1962935"/>
        </p:xfrm>
        <a:graphic>
          <a:graphicData uri="http://schemas.openxmlformats.org/drawingml/2006/table">
            <a:tbl>
              <a:tblPr/>
              <a:tblGrid>
                <a:gridCol w="595313"/>
                <a:gridCol w="595312"/>
                <a:gridCol w="636588"/>
                <a:gridCol w="595312"/>
                <a:gridCol w="835025"/>
              </a:tblGrid>
              <a:tr h="358775">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smtClean="0">
                          <a:ln>
                            <a:noFill/>
                          </a:ln>
                          <a:solidFill>
                            <a:schemeClr val="bg1"/>
                          </a:solidFill>
                          <a:effectLst/>
                          <a:latin typeface="Calibri" pitchFamily="34" charset="0"/>
                          <a:ea typeface="华文细黑" pitchFamily="2" charset="-122"/>
                        </a:rPr>
                        <a:t>级别</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smtClean="0">
                          <a:ln>
                            <a:noFill/>
                          </a:ln>
                          <a:solidFill>
                            <a:schemeClr val="bg1"/>
                          </a:solidFill>
                          <a:effectLst/>
                          <a:latin typeface="Calibri" pitchFamily="34" charset="0"/>
                          <a:ea typeface="华文细黑" pitchFamily="2" charset="-122"/>
                        </a:rPr>
                        <a:t>车型</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smtClean="0">
                          <a:ln>
                            <a:noFill/>
                          </a:ln>
                          <a:solidFill>
                            <a:schemeClr val="bg1"/>
                          </a:solidFill>
                          <a:effectLst/>
                          <a:latin typeface="Calibri" pitchFamily="34" charset="0"/>
                          <a:ea typeface="华文细黑" pitchFamily="2" charset="-122"/>
                        </a:rPr>
                        <a:t>排量</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smtClean="0">
                          <a:ln>
                            <a:noFill/>
                          </a:ln>
                          <a:solidFill>
                            <a:schemeClr val="bg1"/>
                          </a:solidFill>
                          <a:effectLst/>
                          <a:latin typeface="Calibri" pitchFamily="34" charset="0"/>
                          <a:ea typeface="华文细黑" pitchFamily="2" charset="-122"/>
                        </a:rPr>
                        <a:t>排档</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smtClean="0">
                          <a:ln>
                            <a:noFill/>
                          </a:ln>
                          <a:solidFill>
                            <a:schemeClr val="bg1"/>
                          </a:solidFill>
                          <a:effectLst/>
                          <a:latin typeface="Calibri" pitchFamily="34" charset="0"/>
                          <a:ea typeface="华文细黑" pitchFamily="2" charset="-122"/>
                        </a:rPr>
                        <a:t>车型平均成交价（万）</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r>
              <a:tr h="178240">
                <a:tc rowSpan="5">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1" i="0" u="none" strike="noStrike" cap="none" normalizeH="0" baseline="0" dirty="0" smtClean="0">
                          <a:ln>
                            <a:noFill/>
                          </a:ln>
                          <a:solidFill>
                            <a:schemeClr val="tx1"/>
                          </a:solidFill>
                          <a:effectLst/>
                          <a:latin typeface="Calibri" pitchFamily="34" charset="0"/>
                          <a:ea typeface="华文细黑" pitchFamily="2" charset="-122"/>
                        </a:rPr>
                        <a:t>A</a:t>
                      </a:r>
                      <a:r>
                        <a:rPr kumimoji="0" lang="zh-CN" altLang="en-US" sz="900" b="1" i="0" u="none" strike="noStrike" cap="none" normalizeH="0" baseline="0" dirty="0" smtClean="0">
                          <a:ln>
                            <a:noFill/>
                          </a:ln>
                          <a:solidFill>
                            <a:schemeClr val="tx1"/>
                          </a:solidFill>
                          <a:effectLst/>
                          <a:latin typeface="Calibri" pitchFamily="34" charset="0"/>
                          <a:ea typeface="华文细黑" pitchFamily="2" charset="-122"/>
                        </a:rPr>
                        <a:t>级</a:t>
                      </a:r>
                      <a:endParaRPr kumimoji="0" lang="zh-HK" altLang="en-US" sz="900" b="1"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rowSpan="3">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A1</a:t>
                      </a: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row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1.6L</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MT</a:t>
                      </a: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10.88</a:t>
                      </a:r>
                      <a:endParaRPr kumimoji="0" lang="zh-HK" altLang="en-US" sz="900" b="0" i="0" u="none" strike="noStrike" cap="none" normalizeH="0" baseline="0" smtClean="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r>
              <a:tr h="178240">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AT</a:t>
                      </a: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11.45</a:t>
                      </a:r>
                      <a:endParaRPr kumimoji="0" lang="zh-HK" altLang="en-US" sz="900" b="0" i="0" u="none" strike="noStrike" cap="none" normalizeH="0" baseline="0" smtClean="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r>
              <a:tr h="178240">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2.0L</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16.25</a:t>
                      </a:r>
                      <a:endParaRPr kumimoji="0" lang="zh-HK" altLang="en-US" sz="900" b="0" i="0" u="none" strike="noStrike" cap="none" normalizeH="0" baseline="0" smtClean="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r>
              <a:tr h="178240">
                <a:tc vMerge="1">
                  <a:txBody>
                    <a:bodyPr/>
                    <a:lstStyle/>
                    <a:p>
                      <a:endParaRPr lang="zh-CN" altLang="en-US"/>
                    </a:p>
                  </a:txBody>
                  <a:tcPr/>
                </a:tc>
                <a:tc row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A2</a:t>
                      </a: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row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1.6L</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MT</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11.50</a:t>
                      </a:r>
                      <a:endParaRPr kumimoji="0" lang="zh-HK" altLang="en-US" sz="900" b="0" i="0" u="none" strike="noStrike" cap="none" normalizeH="0" baseline="0" smtClean="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r>
              <a:tr h="178240">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12.42</a:t>
                      </a:r>
                      <a:endParaRPr kumimoji="0" lang="zh-HK" altLang="en-US" sz="900" b="0" i="0" u="none" strike="noStrike" cap="none" normalizeH="0" baseline="0" smtClean="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r>
              <a:tr h="178240">
                <a:tc rowSpan="4">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1" i="0" u="none" strike="noStrike" cap="none" normalizeH="0" baseline="0" dirty="0" smtClean="0">
                          <a:ln>
                            <a:noFill/>
                          </a:ln>
                          <a:solidFill>
                            <a:schemeClr val="tx1"/>
                          </a:solidFill>
                          <a:effectLst/>
                          <a:latin typeface="Calibri" pitchFamily="34" charset="0"/>
                          <a:ea typeface="华文细黑" pitchFamily="2" charset="-122"/>
                        </a:rPr>
                        <a:t>B</a:t>
                      </a:r>
                      <a:r>
                        <a:rPr kumimoji="0" lang="zh-CN" altLang="en-US" sz="900" b="1" i="0" u="none" strike="noStrike" cap="none" normalizeH="0" baseline="0" smtClean="0">
                          <a:ln>
                            <a:noFill/>
                          </a:ln>
                          <a:solidFill>
                            <a:schemeClr val="tx1"/>
                          </a:solidFill>
                          <a:effectLst/>
                          <a:latin typeface="Calibri" pitchFamily="34" charset="0"/>
                          <a:ea typeface="华文细黑" pitchFamily="2" charset="-122"/>
                        </a:rPr>
                        <a:t>级</a:t>
                      </a:r>
                      <a:endParaRPr kumimoji="0" lang="zh-HK" altLang="en-US" sz="900" b="1" i="0" u="none" strike="noStrike" cap="none" normalizeH="0" baseline="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rowSpan="3">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B1</a:t>
                      </a: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row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2.0L</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19.55</a:t>
                      </a:r>
                      <a:endParaRPr kumimoji="0" lang="zh-HK" altLang="en-US" sz="900" b="0" i="0" u="none" strike="noStrike" cap="none" normalizeH="0" baseline="0" smtClean="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r>
              <a:tr h="178240">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CVT</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21.05</a:t>
                      </a:r>
                      <a:endParaRPr kumimoji="0" lang="zh-HK" altLang="en-US" sz="900" b="0" i="0" u="none" strike="noStrike" cap="none" normalizeH="0" baseline="0" smtClean="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r>
              <a:tr h="178240">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2.4L</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23.13</a:t>
                      </a:r>
                      <a:endParaRPr kumimoji="0" lang="zh-HK" altLang="en-US" sz="900" b="0" i="0" u="none" strike="noStrike" cap="none" normalizeH="0" baseline="0" smtClean="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r>
              <a:tr h="178240">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B2</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2.5L</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25.12</a:t>
                      </a:r>
                      <a:endParaRPr kumimoji="0" lang="zh-HK" altLang="en-US" sz="900" b="0" i="0" u="none" strike="noStrike" cap="none" normalizeH="0" baseline="0" dirty="0" smtClean="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r>
            </a:tbl>
          </a:graphicData>
        </a:graphic>
      </p:graphicFrame>
      <p:graphicFrame>
        <p:nvGraphicFramePr>
          <p:cNvPr id="6" name="Group 225"/>
          <p:cNvGraphicFramePr>
            <a:graphicFrameLocks noGrp="1"/>
          </p:cNvGraphicFramePr>
          <p:nvPr>
            <p:extLst>
              <p:ext uri="{D42A27DB-BD31-4B8C-83A1-F6EECF244321}">
                <p14:modId xmlns:p14="http://schemas.microsoft.com/office/powerpoint/2010/main" val="3196409109"/>
              </p:ext>
            </p:extLst>
          </p:nvPr>
        </p:nvGraphicFramePr>
        <p:xfrm>
          <a:off x="323850" y="4502151"/>
          <a:ext cx="4572000" cy="1960640"/>
        </p:xfrm>
        <a:graphic>
          <a:graphicData uri="http://schemas.openxmlformats.org/drawingml/2006/table">
            <a:tbl>
              <a:tblPr/>
              <a:tblGrid>
                <a:gridCol w="539750"/>
                <a:gridCol w="539750"/>
                <a:gridCol w="539750"/>
                <a:gridCol w="576263"/>
                <a:gridCol w="757237"/>
                <a:gridCol w="863600"/>
                <a:gridCol w="755650"/>
              </a:tblGrid>
              <a:tr h="356480">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smtClean="0">
                          <a:ln>
                            <a:noFill/>
                          </a:ln>
                          <a:solidFill>
                            <a:schemeClr val="bg1"/>
                          </a:solidFill>
                          <a:effectLst/>
                          <a:latin typeface="Calibri" pitchFamily="34" charset="0"/>
                          <a:ea typeface="华文细黑" pitchFamily="2" charset="-122"/>
                        </a:rPr>
                        <a:t>级别</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smtClean="0">
                          <a:ln>
                            <a:noFill/>
                          </a:ln>
                          <a:solidFill>
                            <a:schemeClr val="bg1"/>
                          </a:solidFill>
                          <a:effectLst/>
                          <a:latin typeface="Calibri" pitchFamily="34" charset="0"/>
                          <a:ea typeface="华文细黑" pitchFamily="2" charset="-122"/>
                        </a:rPr>
                        <a:t>车型</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smtClean="0">
                          <a:ln>
                            <a:noFill/>
                          </a:ln>
                          <a:solidFill>
                            <a:schemeClr val="bg1"/>
                          </a:solidFill>
                          <a:effectLst/>
                          <a:latin typeface="Calibri" pitchFamily="34" charset="0"/>
                          <a:ea typeface="华文细黑" pitchFamily="2" charset="-122"/>
                        </a:rPr>
                        <a:t>排量</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smtClean="0">
                          <a:ln>
                            <a:noFill/>
                          </a:ln>
                          <a:solidFill>
                            <a:schemeClr val="bg1"/>
                          </a:solidFill>
                          <a:effectLst/>
                          <a:latin typeface="Calibri" pitchFamily="34" charset="0"/>
                          <a:ea typeface="华文细黑" pitchFamily="2" charset="-122"/>
                        </a:rPr>
                        <a:t>排档</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smtClean="0">
                          <a:ln>
                            <a:noFill/>
                          </a:ln>
                          <a:solidFill>
                            <a:schemeClr val="bg1"/>
                          </a:solidFill>
                          <a:effectLst/>
                          <a:latin typeface="Calibri" pitchFamily="34" charset="0"/>
                          <a:ea typeface="华文细黑" pitchFamily="2" charset="-122"/>
                        </a:rPr>
                        <a:t>车型细分销量（辆）</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c rowSpan="10">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zh-CN" altLang="en-US" sz="900" b="1" i="0" u="none" strike="noStrike" cap="none" normalizeH="0" baseline="0" smtClean="0">
                        <a:ln>
                          <a:noFill/>
                        </a:ln>
                        <a:solidFill>
                          <a:schemeClr val="bg1"/>
                        </a:solidFill>
                        <a:effectLst/>
                        <a:latin typeface="Calibri" pitchFamily="34" charset="0"/>
                        <a:ea typeface="华文细黑" pitchFamily="2" charset="-122"/>
                      </a:endParaRP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smtClean="0">
                          <a:ln>
                            <a:noFill/>
                          </a:ln>
                          <a:solidFill>
                            <a:schemeClr val="bg1"/>
                          </a:solidFill>
                          <a:effectLst/>
                          <a:latin typeface="Calibri" pitchFamily="34" charset="0"/>
                          <a:ea typeface="华文细黑" pitchFamily="2" charset="-122"/>
                        </a:rPr>
                        <a:t>车型权重</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r>
              <a:tr h="178240">
                <a:tc rowSpan="5">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1" i="0" u="none" strike="noStrike" cap="none" normalizeH="0" baseline="0" dirty="0" smtClean="0">
                          <a:ln>
                            <a:noFill/>
                          </a:ln>
                          <a:solidFill>
                            <a:schemeClr val="tx1"/>
                          </a:solidFill>
                          <a:effectLst/>
                          <a:latin typeface="Calibri" pitchFamily="34" charset="0"/>
                          <a:ea typeface="华文细黑" pitchFamily="2" charset="-122"/>
                        </a:rPr>
                        <a:t>A</a:t>
                      </a:r>
                      <a:r>
                        <a:rPr kumimoji="0" lang="zh-CN" altLang="en-US" sz="900" b="1" i="0" u="none" strike="noStrike" cap="none" normalizeH="0" baseline="0" smtClean="0">
                          <a:ln>
                            <a:noFill/>
                          </a:ln>
                          <a:solidFill>
                            <a:schemeClr val="tx1"/>
                          </a:solidFill>
                          <a:effectLst/>
                          <a:latin typeface="Calibri" pitchFamily="34" charset="0"/>
                          <a:ea typeface="华文细黑" pitchFamily="2" charset="-122"/>
                        </a:rPr>
                        <a:t>级</a:t>
                      </a:r>
                      <a:endParaRPr kumimoji="0" lang="zh-HK" altLang="en-US" sz="900" b="1" i="0" u="none" strike="noStrike" cap="none" normalizeH="0" baseline="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rowSpan="3">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A1</a:t>
                      </a: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row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1.6L</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MT</a:t>
                      </a: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1000</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vMerge="1">
                  <a:txBody>
                    <a:bodyPr/>
                    <a:lstStyle/>
                    <a:p>
                      <a:endParaRPr lang="zh-CN" altLang="en-US"/>
                    </a:p>
                  </a:txBody>
                  <a:tcPr/>
                </a:tc>
                <a:tc>
                  <a:txBody>
                    <a:bodyPr/>
                    <a:lstStyle/>
                    <a:p>
                      <a:pPr algn="ctr" fontAlgn="ctr"/>
                      <a:r>
                        <a:rPr lang="en-US" altLang="zh-CN" sz="900" b="1" i="0" u="none" strike="noStrike" dirty="0">
                          <a:solidFill>
                            <a:srgbClr val="000000"/>
                          </a:solidFill>
                          <a:latin typeface="Calibri" pitchFamily="34" charset="0"/>
                        </a:rPr>
                        <a:t>5.62%</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r>
              <a:tr h="178240">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AT</a:t>
                      </a: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800</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vMerge="1">
                  <a:txBody>
                    <a:bodyPr/>
                    <a:lstStyle/>
                    <a:p>
                      <a:endParaRPr lang="zh-CN" altLang="en-US"/>
                    </a:p>
                  </a:txBody>
                  <a:tcPr/>
                </a:tc>
                <a:tc>
                  <a:txBody>
                    <a:bodyPr/>
                    <a:lstStyle/>
                    <a:p>
                      <a:pPr algn="ctr" fontAlgn="ctr"/>
                      <a:r>
                        <a:rPr lang="en-US" altLang="zh-CN" sz="900" b="1" i="0" u="none" strike="noStrike" dirty="0">
                          <a:solidFill>
                            <a:srgbClr val="000000"/>
                          </a:solidFill>
                          <a:latin typeface="Calibri" pitchFamily="34" charset="0"/>
                        </a:rPr>
                        <a:t>4.49%</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r>
              <a:tr h="178240">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2.0L</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1500</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vMerge="1">
                  <a:txBody>
                    <a:bodyPr/>
                    <a:lstStyle/>
                    <a:p>
                      <a:endParaRPr lang="zh-CN" altLang="en-US"/>
                    </a:p>
                  </a:txBody>
                  <a:tcPr/>
                </a:tc>
                <a:tc>
                  <a:txBody>
                    <a:bodyPr/>
                    <a:lstStyle/>
                    <a:p>
                      <a:pPr algn="ctr" fontAlgn="ctr"/>
                      <a:r>
                        <a:rPr lang="en-US" altLang="zh-CN" sz="900" b="1" i="0" u="none" strike="noStrike" dirty="0">
                          <a:solidFill>
                            <a:srgbClr val="000000"/>
                          </a:solidFill>
                          <a:latin typeface="Calibri" pitchFamily="34" charset="0"/>
                        </a:rPr>
                        <a:t>8.43%</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r>
              <a:tr h="178240">
                <a:tc vMerge="1">
                  <a:txBody>
                    <a:bodyPr/>
                    <a:lstStyle/>
                    <a:p>
                      <a:endParaRPr lang="zh-CN" altLang="en-US"/>
                    </a:p>
                  </a:txBody>
                  <a:tcPr/>
                </a:tc>
                <a:tc row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A2</a:t>
                      </a: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row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1.6L</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MT</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2000</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vMerge="1">
                  <a:txBody>
                    <a:bodyPr/>
                    <a:lstStyle/>
                    <a:p>
                      <a:endParaRPr lang="zh-CN" altLang="en-US"/>
                    </a:p>
                  </a:txBody>
                  <a:tcPr/>
                </a:tc>
                <a:tc>
                  <a:txBody>
                    <a:bodyPr/>
                    <a:lstStyle/>
                    <a:p>
                      <a:pPr algn="ctr" fontAlgn="ctr"/>
                      <a:r>
                        <a:rPr lang="en-US" altLang="zh-CN" sz="900" b="1" i="0" u="none" strike="noStrike" dirty="0">
                          <a:solidFill>
                            <a:srgbClr val="000000"/>
                          </a:solidFill>
                          <a:latin typeface="Calibri" pitchFamily="34" charset="0"/>
                        </a:rPr>
                        <a:t>11.24%</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r>
              <a:tr h="178240">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2300</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vMerge="1">
                  <a:txBody>
                    <a:bodyPr/>
                    <a:lstStyle/>
                    <a:p>
                      <a:endParaRPr lang="zh-CN" altLang="en-US"/>
                    </a:p>
                  </a:txBody>
                  <a:tcPr/>
                </a:tc>
                <a:tc>
                  <a:txBody>
                    <a:bodyPr/>
                    <a:lstStyle/>
                    <a:p>
                      <a:pPr algn="ctr" fontAlgn="ctr"/>
                      <a:r>
                        <a:rPr lang="en-US" altLang="zh-CN" sz="900" b="1" i="0" u="none" strike="noStrike" dirty="0">
                          <a:solidFill>
                            <a:srgbClr val="000000"/>
                          </a:solidFill>
                          <a:latin typeface="Calibri" pitchFamily="34" charset="0"/>
                        </a:rPr>
                        <a:t>12.92%</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r>
              <a:tr h="178240">
                <a:tc rowSpan="4">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1" i="0" u="none" strike="noStrike" cap="none" normalizeH="0" baseline="0" dirty="0" smtClean="0">
                          <a:ln>
                            <a:noFill/>
                          </a:ln>
                          <a:solidFill>
                            <a:schemeClr val="tx1"/>
                          </a:solidFill>
                          <a:effectLst/>
                          <a:latin typeface="Calibri" pitchFamily="34" charset="0"/>
                          <a:ea typeface="华文细黑" pitchFamily="2" charset="-122"/>
                        </a:rPr>
                        <a:t>B</a:t>
                      </a:r>
                      <a:r>
                        <a:rPr kumimoji="0" lang="zh-CN" altLang="en-US" sz="900" b="1" i="0" u="none" strike="noStrike" cap="none" normalizeH="0" baseline="0" smtClean="0">
                          <a:ln>
                            <a:noFill/>
                          </a:ln>
                          <a:solidFill>
                            <a:schemeClr val="tx1"/>
                          </a:solidFill>
                          <a:effectLst/>
                          <a:latin typeface="Calibri" pitchFamily="34" charset="0"/>
                          <a:ea typeface="华文细黑" pitchFamily="2" charset="-122"/>
                        </a:rPr>
                        <a:t>级</a:t>
                      </a:r>
                      <a:endParaRPr kumimoji="0" lang="zh-HK" altLang="en-US" sz="900" b="1" i="0" u="none" strike="noStrike" cap="none" normalizeH="0" baseline="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rowSpan="3">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B1</a:t>
                      </a: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row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2.0L</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3400</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vMerge="1">
                  <a:txBody>
                    <a:bodyPr/>
                    <a:lstStyle/>
                    <a:p>
                      <a:endParaRPr lang="zh-CN" altLang="en-US"/>
                    </a:p>
                  </a:txBody>
                  <a:tcPr/>
                </a:tc>
                <a:tc>
                  <a:txBody>
                    <a:bodyPr/>
                    <a:lstStyle/>
                    <a:p>
                      <a:pPr algn="ctr" fontAlgn="ctr"/>
                      <a:r>
                        <a:rPr lang="en-US" altLang="zh-CN" sz="900" b="1" i="0" u="none" strike="noStrike" dirty="0">
                          <a:solidFill>
                            <a:srgbClr val="000000"/>
                          </a:solidFill>
                          <a:latin typeface="Calibri" pitchFamily="34" charset="0"/>
                        </a:rPr>
                        <a:t>19.10%</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r>
              <a:tr h="178240">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CVT</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4000</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vMerge="1">
                  <a:txBody>
                    <a:bodyPr/>
                    <a:lstStyle/>
                    <a:p>
                      <a:endParaRPr lang="zh-CN" altLang="en-US"/>
                    </a:p>
                  </a:txBody>
                  <a:tcPr/>
                </a:tc>
                <a:tc>
                  <a:txBody>
                    <a:bodyPr/>
                    <a:lstStyle/>
                    <a:p>
                      <a:pPr algn="ctr" fontAlgn="ctr"/>
                      <a:r>
                        <a:rPr lang="en-US" altLang="zh-CN" sz="900" b="1" i="0" u="none" strike="noStrike" dirty="0">
                          <a:solidFill>
                            <a:srgbClr val="000000"/>
                          </a:solidFill>
                          <a:latin typeface="Calibri" pitchFamily="34" charset="0"/>
                        </a:rPr>
                        <a:t>22.47%</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r>
              <a:tr h="178240">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2.4L</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1500</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vMerge="1">
                  <a:txBody>
                    <a:bodyPr/>
                    <a:lstStyle/>
                    <a:p>
                      <a:endParaRPr lang="zh-CN" altLang="en-US"/>
                    </a:p>
                  </a:txBody>
                  <a:tcPr/>
                </a:tc>
                <a:tc>
                  <a:txBody>
                    <a:bodyPr/>
                    <a:lstStyle/>
                    <a:p>
                      <a:pPr algn="ctr" fontAlgn="ctr"/>
                      <a:r>
                        <a:rPr lang="en-US" altLang="zh-CN" sz="900" b="1" i="0" u="none" strike="noStrike" dirty="0">
                          <a:solidFill>
                            <a:srgbClr val="000000"/>
                          </a:solidFill>
                          <a:latin typeface="Calibri" pitchFamily="34" charset="0"/>
                        </a:rPr>
                        <a:t>8.43%</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r>
              <a:tr h="178240">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B2</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2.5L</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1300</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vMerge="1">
                  <a:txBody>
                    <a:bodyPr/>
                    <a:lstStyle/>
                    <a:p>
                      <a:endParaRPr lang="zh-CN" altLang="en-US"/>
                    </a:p>
                  </a:txBody>
                  <a:tcPr/>
                </a:tc>
                <a:tc>
                  <a:txBody>
                    <a:bodyPr/>
                    <a:lstStyle/>
                    <a:p>
                      <a:pPr algn="ctr" fontAlgn="ctr"/>
                      <a:r>
                        <a:rPr lang="en-US" altLang="zh-CN" sz="900" b="1" i="0" u="none" strike="noStrike" dirty="0">
                          <a:solidFill>
                            <a:srgbClr val="000000"/>
                          </a:solidFill>
                          <a:latin typeface="Calibri" pitchFamily="34" charset="0"/>
                        </a:rPr>
                        <a:t>7.30%</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r>
            </a:tbl>
          </a:graphicData>
        </a:graphic>
      </p:graphicFrame>
      <p:sp>
        <p:nvSpPr>
          <p:cNvPr id="7" name="AutoShape 133"/>
          <p:cNvSpPr>
            <a:spLocks noChangeArrowheads="1"/>
          </p:cNvSpPr>
          <p:nvPr/>
        </p:nvSpPr>
        <p:spPr bwMode="auto">
          <a:xfrm>
            <a:off x="3384550" y="4502151"/>
            <a:ext cx="755650" cy="1981200"/>
          </a:xfrm>
          <a:prstGeom prst="rightArrow">
            <a:avLst>
              <a:gd name="adj1" fmla="val 54880"/>
              <a:gd name="adj2" fmla="val 55000"/>
            </a:avLst>
          </a:prstGeom>
          <a:solidFill>
            <a:srgbClr val="C0C0C0"/>
          </a:solidFill>
          <a:ln w="50800" algn="ctr">
            <a:noFill/>
            <a:prstDash val="sysDot"/>
            <a:miter lim="800000"/>
            <a:headEnd/>
            <a:tailEnd/>
          </a:ln>
        </p:spPr>
        <p:txBody>
          <a:bodyPr wrap="none" anchor="ctr"/>
          <a:lstStyle/>
          <a:p>
            <a:pPr algn="ctr" eaLnBrk="0" hangingPunct="0">
              <a:lnSpc>
                <a:spcPct val="80000"/>
              </a:lnSpc>
              <a:spcBef>
                <a:spcPct val="20000"/>
              </a:spcBef>
              <a:buFont typeface="Arial" charset="0"/>
              <a:buNone/>
              <a:defRPr/>
            </a:pPr>
            <a:endParaRPr lang="zh-CN" altLang="en-US">
              <a:latin typeface="+mn-lt"/>
              <a:ea typeface="华文细黑" pitchFamily="2" charset="-122"/>
            </a:endParaRPr>
          </a:p>
        </p:txBody>
      </p:sp>
      <p:sp>
        <p:nvSpPr>
          <p:cNvPr id="8" name="Text Box 134"/>
          <p:cNvSpPr txBox="1">
            <a:spLocks noChangeArrowheads="1"/>
          </p:cNvSpPr>
          <p:nvPr/>
        </p:nvSpPr>
        <p:spPr bwMode="auto">
          <a:xfrm>
            <a:off x="3384550" y="5222880"/>
            <a:ext cx="755650" cy="461665"/>
          </a:xfrm>
          <a:prstGeom prst="rect">
            <a:avLst/>
          </a:prstGeom>
          <a:noFill/>
          <a:ln w="50800" algn="ctr">
            <a:noFill/>
            <a:prstDash val="sysDot"/>
            <a:miter lim="800000"/>
            <a:headEnd/>
            <a:tailEnd/>
          </a:ln>
        </p:spPr>
        <p:txBody>
          <a:bodyPr>
            <a:spAutoFit/>
          </a:bodyPr>
          <a:lstStyle/>
          <a:p>
            <a:pPr algn="ctr" eaLnBrk="0" hangingPunct="0">
              <a:lnSpc>
                <a:spcPct val="80000"/>
              </a:lnSpc>
              <a:spcBef>
                <a:spcPct val="50000"/>
              </a:spcBef>
              <a:buFont typeface="Arial" charset="0"/>
              <a:buNone/>
              <a:defRPr/>
            </a:pPr>
            <a:r>
              <a:rPr lang="zh-CN" altLang="en-US" sz="1000">
                <a:latin typeface="+mn-lt"/>
                <a:ea typeface="华文细黑" pitchFamily="2" charset="-122"/>
              </a:rPr>
              <a:t>以车型占整体比重为权重</a:t>
            </a:r>
          </a:p>
        </p:txBody>
      </p:sp>
      <p:sp>
        <p:nvSpPr>
          <p:cNvPr id="9" name="Line 135"/>
          <p:cNvSpPr>
            <a:spLocks noChangeShapeType="1"/>
          </p:cNvSpPr>
          <p:nvPr/>
        </p:nvSpPr>
        <p:spPr bwMode="auto">
          <a:xfrm flipV="1">
            <a:off x="4498975" y="2695575"/>
            <a:ext cx="1588" cy="1670051"/>
          </a:xfrm>
          <a:prstGeom prst="line">
            <a:avLst/>
          </a:prstGeom>
          <a:noFill/>
          <a:ln w="38100">
            <a:solidFill>
              <a:schemeClr val="bg1">
                <a:lumMod val="85000"/>
              </a:schemeClr>
            </a:solidFill>
            <a:round/>
            <a:headEnd type="oval" w="med" len="med"/>
            <a:tailEnd type="triangle" w="med" len="med"/>
          </a:ln>
        </p:spPr>
        <p:txBody>
          <a:bodyPr/>
          <a:lstStyle/>
          <a:p>
            <a:pPr algn="ctr" eaLnBrk="0" hangingPunct="0">
              <a:lnSpc>
                <a:spcPct val="80000"/>
              </a:lnSpc>
              <a:spcBef>
                <a:spcPct val="20000"/>
              </a:spcBef>
              <a:buFont typeface="Arial" charset="0"/>
              <a:buNone/>
              <a:defRPr/>
            </a:pPr>
            <a:endParaRPr lang="zh-CN" altLang="en-US">
              <a:latin typeface="+mn-lt"/>
              <a:ea typeface="华文细黑" pitchFamily="2" charset="-122"/>
            </a:endParaRPr>
          </a:p>
        </p:txBody>
      </p:sp>
      <p:sp>
        <p:nvSpPr>
          <p:cNvPr id="10" name="Line 136"/>
          <p:cNvSpPr>
            <a:spLocks noChangeShapeType="1"/>
          </p:cNvSpPr>
          <p:nvPr/>
        </p:nvSpPr>
        <p:spPr bwMode="auto">
          <a:xfrm rot="5400000" flipV="1">
            <a:off x="4437857" y="1913732"/>
            <a:ext cx="0" cy="1550987"/>
          </a:xfrm>
          <a:prstGeom prst="line">
            <a:avLst/>
          </a:prstGeom>
          <a:noFill/>
          <a:ln w="38100">
            <a:solidFill>
              <a:schemeClr val="bg1">
                <a:lumMod val="85000"/>
              </a:schemeClr>
            </a:solidFill>
            <a:round/>
            <a:headEnd type="oval" w="med" len="med"/>
            <a:tailEnd type="triangle" w="med" len="med"/>
          </a:ln>
        </p:spPr>
        <p:txBody>
          <a:bodyPr/>
          <a:lstStyle/>
          <a:p>
            <a:pPr algn="ctr" eaLnBrk="0" hangingPunct="0">
              <a:lnSpc>
                <a:spcPct val="80000"/>
              </a:lnSpc>
              <a:spcBef>
                <a:spcPct val="20000"/>
              </a:spcBef>
              <a:buFont typeface="Arial" charset="0"/>
              <a:buNone/>
              <a:defRPr/>
            </a:pPr>
            <a:endParaRPr lang="zh-CN" altLang="en-US">
              <a:latin typeface="+mn-lt"/>
              <a:ea typeface="华文细黑" pitchFamily="2" charset="-122"/>
            </a:endParaRPr>
          </a:p>
        </p:txBody>
      </p:sp>
      <p:sp>
        <p:nvSpPr>
          <p:cNvPr id="11" name="Rectangle 137"/>
          <p:cNvSpPr>
            <a:spLocks noChangeArrowheads="1"/>
          </p:cNvSpPr>
          <p:nvPr/>
        </p:nvSpPr>
        <p:spPr bwMode="auto">
          <a:xfrm>
            <a:off x="4140200" y="2436813"/>
            <a:ext cx="647700" cy="468312"/>
          </a:xfrm>
          <a:prstGeom prst="rect">
            <a:avLst/>
          </a:prstGeom>
          <a:solidFill>
            <a:schemeClr val="bg1"/>
          </a:solidFill>
          <a:ln w="19050" algn="ctr">
            <a:solidFill>
              <a:schemeClr val="bg2"/>
            </a:solidFill>
            <a:miter lim="800000"/>
            <a:headEnd/>
            <a:tailEnd/>
          </a:ln>
        </p:spPr>
        <p:txBody>
          <a:bodyPr lIns="54000" rIns="54000" anchor="ctr"/>
          <a:lstStyle/>
          <a:p>
            <a:pPr algn="ctr" eaLnBrk="0" hangingPunct="0">
              <a:lnSpc>
                <a:spcPct val="80000"/>
              </a:lnSpc>
              <a:spcBef>
                <a:spcPct val="20000"/>
              </a:spcBef>
              <a:buFont typeface="Arial" charset="0"/>
              <a:buNone/>
              <a:defRPr/>
            </a:pPr>
            <a:r>
              <a:rPr lang="zh-CN" altLang="en-US" sz="1200" b="1">
                <a:latin typeface="+mn-lt"/>
                <a:ea typeface="华文细黑" pitchFamily="2" charset="-122"/>
              </a:rPr>
              <a:t>根据细分匹配</a:t>
            </a:r>
          </a:p>
        </p:txBody>
      </p:sp>
      <p:graphicFrame>
        <p:nvGraphicFramePr>
          <p:cNvPr id="12" name="Group 213"/>
          <p:cNvGraphicFramePr>
            <a:graphicFrameLocks noGrp="1"/>
          </p:cNvGraphicFramePr>
          <p:nvPr>
            <p:extLst>
              <p:ext uri="{D42A27DB-BD31-4B8C-83A1-F6EECF244321}">
                <p14:modId xmlns:p14="http://schemas.microsoft.com/office/powerpoint/2010/main" val="2362378979"/>
              </p:ext>
            </p:extLst>
          </p:nvPr>
        </p:nvGraphicFramePr>
        <p:xfrm>
          <a:off x="5256217" y="1968500"/>
          <a:ext cx="3709987" cy="1962935"/>
        </p:xfrm>
        <a:graphic>
          <a:graphicData uri="http://schemas.openxmlformats.org/drawingml/2006/table">
            <a:tbl>
              <a:tblPr/>
              <a:tblGrid>
                <a:gridCol w="539750"/>
                <a:gridCol w="539750"/>
                <a:gridCol w="539750"/>
                <a:gridCol w="576262"/>
                <a:gridCol w="757238"/>
                <a:gridCol w="757237"/>
              </a:tblGrid>
              <a:tr h="358775">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smtClean="0">
                          <a:ln>
                            <a:noFill/>
                          </a:ln>
                          <a:solidFill>
                            <a:schemeClr val="bg1"/>
                          </a:solidFill>
                          <a:effectLst/>
                          <a:latin typeface="Calibri" pitchFamily="34" charset="0"/>
                          <a:ea typeface="华文细黑" pitchFamily="2" charset="-122"/>
                        </a:rPr>
                        <a:t>级别</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smtClean="0">
                          <a:ln>
                            <a:noFill/>
                          </a:ln>
                          <a:solidFill>
                            <a:schemeClr val="bg1"/>
                          </a:solidFill>
                          <a:effectLst/>
                          <a:latin typeface="Calibri" pitchFamily="34" charset="0"/>
                          <a:ea typeface="华文细黑" pitchFamily="2" charset="-122"/>
                        </a:rPr>
                        <a:t>车型</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smtClean="0">
                          <a:ln>
                            <a:noFill/>
                          </a:ln>
                          <a:solidFill>
                            <a:schemeClr val="bg1"/>
                          </a:solidFill>
                          <a:effectLst/>
                          <a:latin typeface="Calibri" pitchFamily="34" charset="0"/>
                          <a:ea typeface="华文细黑" pitchFamily="2" charset="-122"/>
                        </a:rPr>
                        <a:t>排量</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smtClean="0">
                          <a:ln>
                            <a:noFill/>
                          </a:ln>
                          <a:solidFill>
                            <a:schemeClr val="bg1"/>
                          </a:solidFill>
                          <a:effectLst/>
                          <a:latin typeface="Calibri" pitchFamily="34" charset="0"/>
                          <a:ea typeface="华文细黑" pitchFamily="2" charset="-122"/>
                        </a:rPr>
                        <a:t>排档</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smtClean="0">
                          <a:ln>
                            <a:noFill/>
                          </a:ln>
                          <a:solidFill>
                            <a:schemeClr val="bg1"/>
                          </a:solidFill>
                          <a:effectLst/>
                          <a:latin typeface="Calibri" pitchFamily="34" charset="0"/>
                          <a:ea typeface="华文细黑" pitchFamily="2" charset="-122"/>
                        </a:rPr>
                        <a:t>车型平均成交价（万）</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smtClean="0">
                          <a:ln>
                            <a:noFill/>
                          </a:ln>
                          <a:solidFill>
                            <a:schemeClr val="bg1"/>
                          </a:solidFill>
                          <a:effectLst/>
                          <a:latin typeface="Calibri" pitchFamily="34" charset="0"/>
                          <a:ea typeface="华文细黑" pitchFamily="2" charset="-122"/>
                        </a:rPr>
                        <a:t>车型权重</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r>
              <a:tr h="178240">
                <a:tc rowSpan="5">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1" i="0" u="none" strike="noStrike" cap="none" normalizeH="0" baseline="0" dirty="0" smtClean="0">
                          <a:ln>
                            <a:noFill/>
                          </a:ln>
                          <a:solidFill>
                            <a:schemeClr val="tx1"/>
                          </a:solidFill>
                          <a:effectLst/>
                          <a:latin typeface="Calibri" pitchFamily="34" charset="0"/>
                          <a:ea typeface="华文细黑" pitchFamily="2" charset="-122"/>
                        </a:rPr>
                        <a:t>A</a:t>
                      </a:r>
                      <a:r>
                        <a:rPr kumimoji="0" lang="zh-CN" altLang="en-US" sz="900" b="1" i="0" u="none" strike="noStrike" cap="none" normalizeH="0" baseline="0" smtClean="0">
                          <a:ln>
                            <a:noFill/>
                          </a:ln>
                          <a:solidFill>
                            <a:schemeClr val="tx1"/>
                          </a:solidFill>
                          <a:effectLst/>
                          <a:latin typeface="Calibri" pitchFamily="34" charset="0"/>
                          <a:ea typeface="华文细黑" pitchFamily="2" charset="-122"/>
                        </a:rPr>
                        <a:t>级</a:t>
                      </a:r>
                      <a:endParaRPr kumimoji="0" lang="zh-HK" altLang="en-US" sz="900" b="1" i="0" u="none" strike="noStrike" cap="none" normalizeH="0" baseline="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rowSpan="3">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A1</a:t>
                      </a: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row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1.6L</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MT</a:t>
                      </a: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10.88</a:t>
                      </a:r>
                      <a:endParaRPr kumimoji="0" lang="zh-HK" altLang="en-US" sz="900" b="0" i="0" u="none" strike="noStrike" cap="none" normalizeH="0" baseline="0" smtClean="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algn="ctr" fontAlgn="ctr"/>
                      <a:r>
                        <a:rPr lang="en-US" altLang="zh-CN" sz="900" b="1" i="0" u="none" strike="noStrike" dirty="0">
                          <a:solidFill>
                            <a:srgbClr val="000000"/>
                          </a:solidFill>
                          <a:latin typeface="Calibri" pitchFamily="34" charset="0"/>
                          <a:ea typeface="华文细黑" pitchFamily="2" charset="-122"/>
                        </a:rPr>
                        <a:t>5.62%</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r>
              <a:tr h="178240">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AT</a:t>
                      </a: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11.45</a:t>
                      </a:r>
                      <a:endParaRPr kumimoji="0" lang="zh-HK" altLang="en-US" sz="900" b="0" i="0" u="none" strike="noStrike" cap="none" normalizeH="0" baseline="0" smtClean="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algn="ctr" fontAlgn="ctr"/>
                      <a:r>
                        <a:rPr lang="en-US" altLang="zh-CN" sz="900" b="1" i="0" u="none" strike="noStrike" dirty="0">
                          <a:solidFill>
                            <a:srgbClr val="000000"/>
                          </a:solidFill>
                          <a:latin typeface="Calibri" pitchFamily="34" charset="0"/>
                          <a:ea typeface="华文细黑" pitchFamily="2" charset="-122"/>
                        </a:rPr>
                        <a:t>4.49%</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r>
              <a:tr h="178240">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2.0L</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16.25</a:t>
                      </a:r>
                      <a:endParaRPr kumimoji="0" lang="zh-HK" altLang="en-US" sz="900" b="0" i="0" u="none" strike="noStrike" cap="none" normalizeH="0" baseline="0" smtClean="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algn="ctr" fontAlgn="ctr"/>
                      <a:r>
                        <a:rPr lang="en-US" altLang="zh-CN" sz="900" b="1" i="0" u="none" strike="noStrike" dirty="0">
                          <a:solidFill>
                            <a:srgbClr val="000000"/>
                          </a:solidFill>
                          <a:latin typeface="Calibri" pitchFamily="34" charset="0"/>
                          <a:ea typeface="华文细黑" pitchFamily="2" charset="-122"/>
                        </a:rPr>
                        <a:t>8.43%</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r>
              <a:tr h="178240">
                <a:tc vMerge="1">
                  <a:txBody>
                    <a:bodyPr/>
                    <a:lstStyle/>
                    <a:p>
                      <a:endParaRPr lang="zh-CN" altLang="en-US"/>
                    </a:p>
                  </a:txBody>
                  <a:tcPr/>
                </a:tc>
                <a:tc row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A2</a:t>
                      </a: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row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1.6L</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MT</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11.50</a:t>
                      </a:r>
                      <a:endParaRPr kumimoji="0" lang="zh-HK" altLang="en-US" sz="900" b="0" i="0" u="none" strike="noStrike" cap="none" normalizeH="0" baseline="0" smtClean="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algn="ctr" fontAlgn="ctr"/>
                      <a:r>
                        <a:rPr lang="en-US" altLang="zh-CN" sz="900" b="1" i="0" u="none" strike="noStrike" dirty="0">
                          <a:solidFill>
                            <a:srgbClr val="000000"/>
                          </a:solidFill>
                          <a:latin typeface="Calibri" pitchFamily="34" charset="0"/>
                          <a:ea typeface="华文细黑" pitchFamily="2" charset="-122"/>
                        </a:rPr>
                        <a:t>11.24%</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r>
              <a:tr h="178240">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12.42</a:t>
                      </a:r>
                      <a:endParaRPr kumimoji="0" lang="zh-HK" altLang="en-US" sz="900" b="0" i="0" u="none" strike="noStrike" cap="none" normalizeH="0" baseline="0" smtClean="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algn="ctr" fontAlgn="ctr"/>
                      <a:r>
                        <a:rPr lang="en-US" altLang="zh-CN" sz="900" b="1" i="0" u="none" strike="noStrike" dirty="0">
                          <a:solidFill>
                            <a:srgbClr val="000000"/>
                          </a:solidFill>
                          <a:latin typeface="Calibri" pitchFamily="34" charset="0"/>
                          <a:ea typeface="华文细黑" pitchFamily="2" charset="-122"/>
                        </a:rPr>
                        <a:t>12.92%</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r>
              <a:tr h="178240">
                <a:tc rowSpan="4">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1" i="0" u="none" strike="noStrike" cap="none" normalizeH="0" baseline="0" dirty="0" smtClean="0">
                          <a:ln>
                            <a:noFill/>
                          </a:ln>
                          <a:solidFill>
                            <a:schemeClr val="tx1"/>
                          </a:solidFill>
                          <a:effectLst/>
                          <a:latin typeface="Calibri" pitchFamily="34" charset="0"/>
                          <a:ea typeface="华文细黑" pitchFamily="2" charset="-122"/>
                        </a:rPr>
                        <a:t>B</a:t>
                      </a:r>
                      <a:r>
                        <a:rPr kumimoji="0" lang="zh-CN" altLang="en-US" sz="900" b="1" i="0" u="none" strike="noStrike" cap="none" normalizeH="0" baseline="0" smtClean="0">
                          <a:ln>
                            <a:noFill/>
                          </a:ln>
                          <a:solidFill>
                            <a:schemeClr val="tx1"/>
                          </a:solidFill>
                          <a:effectLst/>
                          <a:latin typeface="Calibri" pitchFamily="34" charset="0"/>
                          <a:ea typeface="华文细黑" pitchFamily="2" charset="-122"/>
                        </a:rPr>
                        <a:t>级</a:t>
                      </a:r>
                      <a:endParaRPr kumimoji="0" lang="zh-HK" altLang="en-US" sz="900" b="1" i="0" u="none" strike="noStrike" cap="none" normalizeH="0" baseline="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rowSpan="3">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B1</a:t>
                      </a: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row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2.0L</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19.55</a:t>
                      </a:r>
                      <a:endParaRPr kumimoji="0" lang="zh-HK" altLang="en-US" sz="900" b="0" i="0" u="none" strike="noStrike" cap="none" normalizeH="0" baseline="0" smtClean="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algn="ctr" fontAlgn="ctr"/>
                      <a:r>
                        <a:rPr lang="en-US" altLang="zh-CN" sz="900" b="1" i="0" u="none" strike="noStrike" dirty="0">
                          <a:solidFill>
                            <a:srgbClr val="000000"/>
                          </a:solidFill>
                          <a:latin typeface="Calibri" pitchFamily="34" charset="0"/>
                          <a:ea typeface="华文细黑" pitchFamily="2" charset="-122"/>
                        </a:rPr>
                        <a:t>19.10%</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r>
              <a:tr h="178240">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CVT</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21.05</a:t>
                      </a:r>
                      <a:endParaRPr kumimoji="0" lang="zh-HK" altLang="en-US" sz="900" b="0" i="0" u="none" strike="noStrike" cap="none" normalizeH="0" baseline="0" smtClean="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algn="ctr" fontAlgn="ctr"/>
                      <a:r>
                        <a:rPr lang="en-US" altLang="zh-CN" sz="900" b="1" i="0" u="none" strike="noStrike" dirty="0">
                          <a:solidFill>
                            <a:srgbClr val="000000"/>
                          </a:solidFill>
                          <a:latin typeface="Calibri" pitchFamily="34" charset="0"/>
                          <a:ea typeface="华文细黑" pitchFamily="2" charset="-122"/>
                        </a:rPr>
                        <a:t>22.47%</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r>
              <a:tr h="178240">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2.4L</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23.13</a:t>
                      </a:r>
                      <a:endParaRPr kumimoji="0" lang="zh-HK" altLang="en-US" sz="900" b="0" i="0" u="none" strike="noStrike" cap="none" normalizeH="0" baseline="0" smtClean="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algn="ctr" fontAlgn="ctr"/>
                      <a:r>
                        <a:rPr lang="en-US" altLang="zh-CN" sz="900" b="1" i="0" u="none" strike="noStrike" dirty="0">
                          <a:solidFill>
                            <a:srgbClr val="000000"/>
                          </a:solidFill>
                          <a:latin typeface="Calibri" pitchFamily="34" charset="0"/>
                          <a:ea typeface="华文细黑" pitchFamily="2" charset="-122"/>
                        </a:rPr>
                        <a:t>8.43%</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r>
              <a:tr h="178240">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B2</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2.5L</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25.12</a:t>
                      </a:r>
                      <a:endParaRPr kumimoji="0" lang="zh-HK" altLang="en-US" sz="900" b="0" i="0" u="none" strike="noStrike" cap="none" normalizeH="0" baseline="0" smtClean="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algn="ctr" fontAlgn="ctr"/>
                      <a:r>
                        <a:rPr lang="en-US" altLang="zh-CN" sz="900" b="1" i="0" u="none" strike="noStrike" dirty="0">
                          <a:solidFill>
                            <a:srgbClr val="000000"/>
                          </a:solidFill>
                          <a:latin typeface="Calibri" pitchFamily="34" charset="0"/>
                          <a:ea typeface="华文细黑" pitchFamily="2" charset="-122"/>
                        </a:rPr>
                        <a:t>7.30%</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r>
            </a:tbl>
          </a:graphicData>
        </a:graphic>
      </p:graphicFrame>
      <p:sp>
        <p:nvSpPr>
          <p:cNvPr id="13" name="Rectangle 203"/>
          <p:cNvSpPr>
            <a:spLocks noChangeArrowheads="1"/>
          </p:cNvSpPr>
          <p:nvPr/>
        </p:nvSpPr>
        <p:spPr bwMode="auto">
          <a:xfrm>
            <a:off x="5508629" y="4572005"/>
            <a:ext cx="3311525" cy="360363"/>
          </a:xfrm>
          <a:prstGeom prst="rect">
            <a:avLst/>
          </a:prstGeom>
          <a:solidFill>
            <a:schemeClr val="bg1"/>
          </a:solidFill>
          <a:ln w="12700" algn="ctr">
            <a:solidFill>
              <a:schemeClr val="bg2"/>
            </a:solidFill>
            <a:miter lim="800000"/>
            <a:headEnd/>
            <a:tailEnd/>
          </a:ln>
          <a:effectLst>
            <a:outerShdw dist="107763" dir="2700000" algn="ctr" rotWithShape="0">
              <a:schemeClr val="bg2">
                <a:alpha val="50000"/>
              </a:schemeClr>
            </a:outerShdw>
          </a:effectLst>
        </p:spPr>
        <p:txBody>
          <a:bodyPr wrap="none" anchor="ctr"/>
          <a:lstStyle/>
          <a:p>
            <a:pPr algn="ctr" eaLnBrk="0" hangingPunct="0">
              <a:lnSpc>
                <a:spcPct val="80000"/>
              </a:lnSpc>
              <a:spcBef>
                <a:spcPct val="20000"/>
              </a:spcBef>
              <a:buFont typeface="Arial" charset="0"/>
              <a:buNone/>
              <a:defRPr/>
            </a:pPr>
            <a:r>
              <a:rPr lang="zh-CN" altLang="en-US" sz="1400">
                <a:ea typeface="华文细黑" pitchFamily="2" charset="-122"/>
              </a:rPr>
              <a:t>加权计算得</a:t>
            </a:r>
            <a:r>
              <a:rPr lang="zh-CN" altLang="en-US" sz="1400" b="1">
                <a:ea typeface="华文细黑" pitchFamily="2" charset="-122"/>
              </a:rPr>
              <a:t>市场整体成交价：</a:t>
            </a:r>
            <a:r>
              <a:rPr lang="en-US" altLang="zh-CN" sz="1400" b="1" dirty="0">
                <a:ea typeface="华文细黑" pitchFamily="2" charset="-122"/>
              </a:rPr>
              <a:t>17.64</a:t>
            </a:r>
            <a:r>
              <a:rPr lang="zh-CN" altLang="en-US" sz="1400" b="1">
                <a:ea typeface="华文细黑" pitchFamily="2" charset="-122"/>
              </a:rPr>
              <a:t>万</a:t>
            </a:r>
          </a:p>
        </p:txBody>
      </p:sp>
      <p:sp>
        <p:nvSpPr>
          <p:cNvPr id="14" name="Rectangle 205"/>
          <p:cNvSpPr>
            <a:spLocks noChangeArrowheads="1"/>
          </p:cNvSpPr>
          <p:nvPr/>
        </p:nvSpPr>
        <p:spPr bwMode="auto">
          <a:xfrm>
            <a:off x="5508629" y="5661025"/>
            <a:ext cx="3311525" cy="649288"/>
          </a:xfrm>
          <a:prstGeom prst="rect">
            <a:avLst/>
          </a:prstGeom>
          <a:solidFill>
            <a:schemeClr val="bg1"/>
          </a:solidFill>
          <a:ln w="12700" algn="ctr">
            <a:solidFill>
              <a:schemeClr val="bg2"/>
            </a:solidFill>
            <a:miter lim="800000"/>
            <a:headEnd/>
            <a:tailEnd/>
          </a:ln>
          <a:effectLst>
            <a:outerShdw dist="107763" dir="2700000" algn="ctr" rotWithShape="0">
              <a:schemeClr val="bg2">
                <a:alpha val="50000"/>
              </a:schemeClr>
            </a:outerShdw>
          </a:effectLst>
        </p:spPr>
        <p:txBody>
          <a:bodyPr wrap="none" anchor="ctr"/>
          <a:lstStyle/>
          <a:p>
            <a:pPr algn="ctr" eaLnBrk="0" hangingPunct="0">
              <a:lnSpc>
                <a:spcPct val="80000"/>
              </a:lnSpc>
              <a:spcBef>
                <a:spcPct val="20000"/>
              </a:spcBef>
              <a:buFont typeface="Arial" charset="0"/>
              <a:buNone/>
              <a:defRPr/>
            </a:pPr>
            <a:r>
              <a:rPr lang="zh-CN" altLang="en-US" sz="1400" dirty="0">
                <a:ea typeface="华文细黑" pitchFamily="2" charset="-122"/>
              </a:rPr>
              <a:t>设基值为</a:t>
            </a:r>
            <a:r>
              <a:rPr lang="en-US" altLang="zh-CN" sz="1400" dirty="0">
                <a:ea typeface="华文细黑" pitchFamily="2" charset="-122"/>
              </a:rPr>
              <a:t>16</a:t>
            </a:r>
            <a:r>
              <a:rPr lang="zh-CN" altLang="en-US" sz="1400" dirty="0">
                <a:ea typeface="华文细黑" pitchFamily="2" charset="-122"/>
              </a:rPr>
              <a:t>万，则价格变化指数为：</a:t>
            </a:r>
          </a:p>
          <a:p>
            <a:pPr algn="ctr" eaLnBrk="0" hangingPunct="0">
              <a:lnSpc>
                <a:spcPct val="80000"/>
              </a:lnSpc>
              <a:spcBef>
                <a:spcPct val="20000"/>
              </a:spcBef>
              <a:buFont typeface="Arial" charset="0"/>
              <a:buNone/>
              <a:defRPr/>
            </a:pPr>
            <a:r>
              <a:rPr lang="zh-CN" altLang="en-US" sz="1400" b="1" dirty="0">
                <a:ea typeface="华文细黑" pitchFamily="2" charset="-122"/>
              </a:rPr>
              <a:t>（</a:t>
            </a:r>
            <a:r>
              <a:rPr lang="en-US" altLang="zh-CN" sz="1400" b="1" dirty="0">
                <a:ea typeface="华文细黑" pitchFamily="2" charset="-122"/>
              </a:rPr>
              <a:t>17.64/16-1</a:t>
            </a:r>
            <a:r>
              <a:rPr lang="zh-CN" altLang="en-US" sz="1400" b="1" dirty="0">
                <a:ea typeface="华文细黑" pitchFamily="2" charset="-122"/>
              </a:rPr>
              <a:t>）* </a:t>
            </a:r>
            <a:r>
              <a:rPr lang="en-US" altLang="zh-CN" sz="1400" b="1" dirty="0">
                <a:ea typeface="华文细黑" pitchFamily="2" charset="-122"/>
              </a:rPr>
              <a:t>100 = 10.25</a:t>
            </a:r>
          </a:p>
        </p:txBody>
      </p:sp>
      <p:sp>
        <p:nvSpPr>
          <p:cNvPr id="20" name="AutoShape 8"/>
          <p:cNvSpPr>
            <a:spLocks noChangeArrowheads="1"/>
          </p:cNvSpPr>
          <p:nvPr/>
        </p:nvSpPr>
        <p:spPr bwMode="auto">
          <a:xfrm rot="10800000">
            <a:off x="6643692" y="4078288"/>
            <a:ext cx="827087" cy="214312"/>
          </a:xfrm>
          <a:prstGeom prst="triangle">
            <a:avLst>
              <a:gd name="adj" fmla="val 50000"/>
            </a:avLst>
          </a:prstGeom>
          <a:solidFill>
            <a:srgbClr val="BFBFBF"/>
          </a:solidFill>
          <a:ln w="6350" algn="ctr">
            <a:noFill/>
            <a:miter lim="800000"/>
            <a:headEnd type="none" w="sm" len="sm"/>
            <a:tailEnd type="none" w="sm" len="sm"/>
          </a:ln>
          <a:effectLst>
            <a:outerShdw dist="17961" dir="2700000" algn="ctr" rotWithShape="0">
              <a:srgbClr val="808080"/>
            </a:outerShdw>
          </a:effectLst>
        </p:spPr>
        <p:txBody>
          <a:bodyPr tIns="91440" bIns="91440" anchor="ctr"/>
          <a:lstStyle/>
          <a:p>
            <a:pPr algn="ctr" eaLnBrk="0" hangingPunct="0">
              <a:lnSpc>
                <a:spcPct val="80000"/>
              </a:lnSpc>
              <a:spcBef>
                <a:spcPct val="20000"/>
              </a:spcBef>
              <a:buFont typeface="Arial" charset="0"/>
              <a:buNone/>
              <a:defRPr/>
            </a:pPr>
            <a:endParaRPr lang="en-ZA" b="1" dirty="0">
              <a:latin typeface="+mn-lt"/>
              <a:ea typeface="华文细黑" pitchFamily="2" charset="-122"/>
            </a:endParaRPr>
          </a:p>
        </p:txBody>
      </p:sp>
      <p:sp>
        <p:nvSpPr>
          <p:cNvPr id="21" name="AutoShape 8"/>
          <p:cNvSpPr>
            <a:spLocks noChangeArrowheads="1"/>
          </p:cNvSpPr>
          <p:nvPr/>
        </p:nvSpPr>
        <p:spPr bwMode="auto">
          <a:xfrm rot="10800000">
            <a:off x="6643692" y="5229230"/>
            <a:ext cx="827087" cy="214313"/>
          </a:xfrm>
          <a:prstGeom prst="triangle">
            <a:avLst>
              <a:gd name="adj" fmla="val 50000"/>
            </a:avLst>
          </a:prstGeom>
          <a:solidFill>
            <a:srgbClr val="BFBFBF"/>
          </a:solidFill>
          <a:ln w="6350" algn="ctr">
            <a:noFill/>
            <a:miter lim="800000"/>
            <a:headEnd type="none" w="sm" len="sm"/>
            <a:tailEnd type="none" w="sm" len="sm"/>
          </a:ln>
          <a:effectLst>
            <a:outerShdw dist="17961" dir="2700000" algn="ctr" rotWithShape="0">
              <a:srgbClr val="808080"/>
            </a:outerShdw>
          </a:effectLst>
        </p:spPr>
        <p:txBody>
          <a:bodyPr tIns="91440" bIns="91440" anchor="ctr"/>
          <a:lstStyle/>
          <a:p>
            <a:pPr algn="ctr" eaLnBrk="0" hangingPunct="0">
              <a:lnSpc>
                <a:spcPct val="80000"/>
              </a:lnSpc>
              <a:spcBef>
                <a:spcPct val="20000"/>
              </a:spcBef>
              <a:buFont typeface="Arial" charset="0"/>
              <a:buNone/>
              <a:defRPr/>
            </a:pPr>
            <a:endParaRPr lang="en-ZA" b="1" dirty="0">
              <a:latin typeface="+mn-lt"/>
              <a:ea typeface="华文细黑" pitchFamily="2" charset="-122"/>
            </a:endParaRPr>
          </a:p>
        </p:txBody>
      </p:sp>
      <p:sp>
        <p:nvSpPr>
          <p:cNvPr id="22" name="Rectangle 8"/>
          <p:cNvSpPr>
            <a:spLocks noChangeArrowheads="1"/>
          </p:cNvSpPr>
          <p:nvPr/>
        </p:nvSpPr>
        <p:spPr bwMode="auto">
          <a:xfrm>
            <a:off x="349252" y="1412881"/>
            <a:ext cx="2365375" cy="377825"/>
          </a:xfrm>
          <a:prstGeom prst="rect">
            <a:avLst/>
          </a:prstGeom>
          <a:solidFill>
            <a:schemeClr val="bg1"/>
          </a:solidFill>
          <a:ln w="6350" algn="ctr">
            <a:noFill/>
            <a:miter lim="800000"/>
            <a:headEnd/>
            <a:tailEnd/>
          </a:ln>
          <a:effectLst>
            <a:outerShdw dist="17961" dir="2700000" algn="ctr" rotWithShape="0">
              <a:srgbClr val="808080"/>
            </a:outerShdw>
          </a:effectLst>
        </p:spPr>
        <p:txBody>
          <a:bodyPr wrap="none" tIns="91440" bIns="91440" anchor="ctr"/>
          <a:lstStyle/>
          <a:p>
            <a:pPr algn="ctr" eaLnBrk="0" hangingPunct="0">
              <a:lnSpc>
                <a:spcPct val="80000"/>
              </a:lnSpc>
              <a:spcBef>
                <a:spcPct val="20000"/>
              </a:spcBef>
              <a:buFont typeface="Arial" charset="0"/>
              <a:buNone/>
              <a:defRPr/>
            </a:pPr>
            <a:r>
              <a:rPr lang="zh-CN" altLang="en-US" sz="1400" b="1">
                <a:latin typeface="+mn-lt"/>
                <a:ea typeface="华文细黑" pitchFamily="2" charset="-122"/>
              </a:rPr>
              <a:t>车型平均成交价</a:t>
            </a:r>
            <a:endParaRPr lang="en-US" altLang="zh-CN" sz="1400" b="1" dirty="0">
              <a:latin typeface="+mn-lt"/>
              <a:ea typeface="华文细黑" pitchFamily="2" charset="-122"/>
            </a:endParaRPr>
          </a:p>
        </p:txBody>
      </p:sp>
      <p:sp>
        <p:nvSpPr>
          <p:cNvPr id="23" name="Rectangle 8"/>
          <p:cNvSpPr>
            <a:spLocks noChangeArrowheads="1"/>
          </p:cNvSpPr>
          <p:nvPr/>
        </p:nvSpPr>
        <p:spPr bwMode="auto">
          <a:xfrm>
            <a:off x="5278442" y="1412881"/>
            <a:ext cx="2365375" cy="377825"/>
          </a:xfrm>
          <a:prstGeom prst="rect">
            <a:avLst/>
          </a:prstGeom>
          <a:solidFill>
            <a:schemeClr val="bg1"/>
          </a:solidFill>
          <a:ln w="6350" algn="ctr">
            <a:noFill/>
            <a:miter lim="800000"/>
            <a:headEnd/>
            <a:tailEnd/>
          </a:ln>
          <a:effectLst>
            <a:outerShdw dist="17961" dir="2700000" algn="ctr" rotWithShape="0">
              <a:srgbClr val="808080"/>
            </a:outerShdw>
          </a:effectLst>
        </p:spPr>
        <p:txBody>
          <a:bodyPr wrap="none" tIns="91440" bIns="91440" anchor="ctr"/>
          <a:lstStyle/>
          <a:p>
            <a:pPr algn="ctr" eaLnBrk="0" hangingPunct="0">
              <a:lnSpc>
                <a:spcPct val="80000"/>
              </a:lnSpc>
              <a:spcBef>
                <a:spcPct val="20000"/>
              </a:spcBef>
              <a:buFont typeface="Arial" charset="0"/>
              <a:buNone/>
              <a:defRPr/>
            </a:pPr>
            <a:r>
              <a:rPr lang="zh-CN" altLang="en-US" sz="1400" b="1">
                <a:latin typeface="+mn-lt"/>
                <a:ea typeface="华文细黑" pitchFamily="2" charset="-122"/>
              </a:rPr>
              <a:t>计算市场整体成交价</a:t>
            </a:r>
            <a:endParaRPr lang="en-US" altLang="zh-CN" sz="1400" b="1" dirty="0">
              <a:latin typeface="+mn-lt"/>
              <a:ea typeface="华文细黑" pitchFamily="2" charset="-122"/>
            </a:endParaRPr>
          </a:p>
        </p:txBody>
      </p:sp>
      <p:sp>
        <p:nvSpPr>
          <p:cNvPr id="24" name="Rectangle 8"/>
          <p:cNvSpPr>
            <a:spLocks noChangeArrowheads="1"/>
          </p:cNvSpPr>
          <p:nvPr/>
        </p:nvSpPr>
        <p:spPr bwMode="auto">
          <a:xfrm>
            <a:off x="357189" y="4005265"/>
            <a:ext cx="2365375" cy="377825"/>
          </a:xfrm>
          <a:prstGeom prst="rect">
            <a:avLst/>
          </a:prstGeom>
          <a:solidFill>
            <a:schemeClr val="bg1"/>
          </a:solidFill>
          <a:ln w="6350" algn="ctr">
            <a:noFill/>
            <a:miter lim="800000"/>
            <a:headEnd/>
            <a:tailEnd/>
          </a:ln>
          <a:effectLst>
            <a:outerShdw dist="17961" dir="2700000" algn="ctr" rotWithShape="0">
              <a:srgbClr val="808080"/>
            </a:outerShdw>
          </a:effectLst>
        </p:spPr>
        <p:txBody>
          <a:bodyPr wrap="none" tIns="91440" bIns="91440" anchor="ctr"/>
          <a:lstStyle/>
          <a:p>
            <a:pPr algn="ctr" eaLnBrk="0" hangingPunct="0">
              <a:lnSpc>
                <a:spcPct val="80000"/>
              </a:lnSpc>
              <a:spcBef>
                <a:spcPct val="20000"/>
              </a:spcBef>
              <a:buFont typeface="Arial" charset="0"/>
              <a:buNone/>
              <a:defRPr/>
            </a:pPr>
            <a:r>
              <a:rPr lang="zh-CN" altLang="en-US" sz="1400" b="1">
                <a:latin typeface="+mn-lt"/>
                <a:ea typeface="华文细黑" pitchFamily="2" charset="-122"/>
              </a:rPr>
              <a:t>车型细分销量</a:t>
            </a:r>
            <a:endParaRPr lang="en-US" altLang="zh-CN" sz="1400" b="1" dirty="0">
              <a:latin typeface="+mn-lt"/>
              <a:ea typeface="华文细黑" pitchFamily="2" charset="-122"/>
            </a:endParaRPr>
          </a:p>
        </p:txBody>
      </p:sp>
    </p:spTree>
    <p:extLst>
      <p:ext uri="{BB962C8B-B14F-4D97-AF65-F5344CB8AC3E}">
        <p14:creationId xmlns:p14="http://schemas.microsoft.com/office/powerpoint/2010/main" val="168200633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pPr>
              <a:defRPr/>
            </a:pPr>
            <a:fld id="{41B6DBB9-1DC1-4B8B-8C7C-2E7E0E9D050D}" type="slidenum">
              <a:rPr lang="zh-CN" altLang="en-US" smtClean="0">
                <a:latin typeface="+mn-lt"/>
                <a:ea typeface="华文细黑" pitchFamily="2" charset="-122"/>
              </a:rPr>
              <a:pPr>
                <a:defRPr/>
              </a:pPr>
              <a:t>7</a:t>
            </a:fld>
            <a:endParaRPr lang="zh-CN" altLang="en-US">
              <a:latin typeface="+mn-lt"/>
              <a:ea typeface="华文细黑" pitchFamily="2" charset="-122"/>
            </a:endParaRPr>
          </a:p>
        </p:txBody>
      </p:sp>
      <p:sp>
        <p:nvSpPr>
          <p:cNvPr id="13" name="内容占位符 12"/>
          <p:cNvSpPr>
            <a:spLocks noGrp="1"/>
          </p:cNvSpPr>
          <p:nvPr>
            <p:ph sz="quarter" idx="13"/>
          </p:nvPr>
        </p:nvSpPr>
        <p:spPr/>
        <p:txBody>
          <a:bodyPr/>
          <a:lstStyle/>
          <a:p>
            <a:r>
              <a:rPr lang="en-US" altLang="zh-CN" dirty="0"/>
              <a:t>GAIN·</a:t>
            </a:r>
            <a:r>
              <a:rPr lang="zh-CN" altLang="en-US" dirty="0"/>
              <a:t>终端优惠指数定义及计算实例</a:t>
            </a:r>
          </a:p>
        </p:txBody>
      </p:sp>
      <p:sp>
        <p:nvSpPr>
          <p:cNvPr id="4" name="内容占位符 2"/>
          <p:cNvSpPr txBox="1">
            <a:spLocks/>
          </p:cNvSpPr>
          <p:nvPr/>
        </p:nvSpPr>
        <p:spPr>
          <a:xfrm>
            <a:off x="179389" y="836068"/>
            <a:ext cx="8569326" cy="360362"/>
          </a:xfrm>
          <a:prstGeom prst="rect">
            <a:avLst/>
          </a:prstGeom>
        </p:spPr>
        <p:txBody>
          <a:bodyPr/>
          <a:lstStyle/>
          <a:p>
            <a:pPr marL="342900" indent="-342900" eaLnBrk="0" hangingPunct="0">
              <a:spcBef>
                <a:spcPct val="20000"/>
              </a:spcBef>
              <a:buClr>
                <a:srgbClr val="275C9D"/>
              </a:buClr>
              <a:buSzPct val="75000"/>
              <a:buFont typeface="Wingdings" pitchFamily="2" charset="2"/>
              <a:buChar char="n"/>
              <a:defRPr/>
            </a:pPr>
            <a:r>
              <a:rPr lang="en-US" altLang="zh-CN" sz="1600" dirty="0">
                <a:latin typeface="+mn-lt"/>
                <a:ea typeface="华文细黑" pitchFamily="2" charset="-122"/>
              </a:rPr>
              <a:t>GAIN·</a:t>
            </a:r>
            <a:r>
              <a:rPr lang="zh-CN" altLang="en-US" sz="1600" dirty="0">
                <a:solidFill>
                  <a:srgbClr val="474747"/>
                </a:solidFill>
                <a:latin typeface="+mn-ea"/>
                <a:ea typeface="+mn-ea"/>
              </a:rPr>
              <a:t>终端优惠指数是反映中国乘用车市场在销车型终端优惠幅度变化的综合指数体系</a:t>
            </a:r>
            <a:r>
              <a:rPr lang="zh-CN" altLang="en-US" sz="1600" dirty="0">
                <a:latin typeface="+mn-ea"/>
                <a:ea typeface="+mn-ea"/>
              </a:rPr>
              <a:t>。</a:t>
            </a:r>
          </a:p>
        </p:txBody>
      </p:sp>
      <p:graphicFrame>
        <p:nvGraphicFramePr>
          <p:cNvPr id="5" name="Group 212"/>
          <p:cNvGraphicFramePr>
            <a:graphicFrameLocks noGrp="1"/>
          </p:cNvGraphicFramePr>
          <p:nvPr>
            <p:extLst>
              <p:ext uri="{D42A27DB-BD31-4B8C-83A1-F6EECF244321}">
                <p14:modId xmlns:p14="http://schemas.microsoft.com/office/powerpoint/2010/main" val="3782492370"/>
              </p:ext>
            </p:extLst>
          </p:nvPr>
        </p:nvGraphicFramePr>
        <p:xfrm>
          <a:off x="323853" y="1931993"/>
          <a:ext cx="3257549" cy="1962935"/>
        </p:xfrm>
        <a:graphic>
          <a:graphicData uri="http://schemas.openxmlformats.org/drawingml/2006/table">
            <a:tbl>
              <a:tblPr/>
              <a:tblGrid>
                <a:gridCol w="473849"/>
                <a:gridCol w="473848"/>
                <a:gridCol w="506702"/>
                <a:gridCol w="473848"/>
                <a:gridCol w="748267"/>
                <a:gridCol w="581035"/>
              </a:tblGrid>
              <a:tr h="358775">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smtClean="0">
                          <a:ln>
                            <a:noFill/>
                          </a:ln>
                          <a:solidFill>
                            <a:schemeClr val="bg1"/>
                          </a:solidFill>
                          <a:effectLst/>
                          <a:latin typeface="Calibri" pitchFamily="34" charset="0"/>
                          <a:ea typeface="华文细黑" pitchFamily="2" charset="-122"/>
                        </a:rPr>
                        <a:t>级别</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smtClean="0">
                          <a:ln>
                            <a:noFill/>
                          </a:ln>
                          <a:solidFill>
                            <a:schemeClr val="bg1"/>
                          </a:solidFill>
                          <a:effectLst/>
                          <a:latin typeface="Calibri" pitchFamily="34" charset="0"/>
                          <a:ea typeface="华文细黑" pitchFamily="2" charset="-122"/>
                        </a:rPr>
                        <a:t>车型</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smtClean="0">
                          <a:ln>
                            <a:noFill/>
                          </a:ln>
                          <a:solidFill>
                            <a:schemeClr val="bg1"/>
                          </a:solidFill>
                          <a:effectLst/>
                          <a:latin typeface="Calibri" pitchFamily="34" charset="0"/>
                          <a:ea typeface="华文细黑" pitchFamily="2" charset="-122"/>
                        </a:rPr>
                        <a:t>排量</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smtClean="0">
                          <a:ln>
                            <a:noFill/>
                          </a:ln>
                          <a:solidFill>
                            <a:schemeClr val="bg1"/>
                          </a:solidFill>
                          <a:effectLst/>
                          <a:latin typeface="Calibri" pitchFamily="34" charset="0"/>
                          <a:ea typeface="华文细黑" pitchFamily="2" charset="-122"/>
                        </a:rPr>
                        <a:t>排档</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smtClean="0">
                          <a:ln>
                            <a:noFill/>
                          </a:ln>
                          <a:solidFill>
                            <a:schemeClr val="bg1"/>
                          </a:solidFill>
                          <a:effectLst/>
                          <a:latin typeface="Calibri" pitchFamily="34" charset="0"/>
                          <a:ea typeface="华文细黑" pitchFamily="2" charset="-122"/>
                        </a:rPr>
                        <a:t>车型平均成交价</a:t>
                      </a:r>
                      <a:r>
                        <a:rPr kumimoji="0" lang="en-US" altLang="zh-CN" sz="900" b="1" i="0" u="none" strike="noStrike" cap="none" normalizeH="0" baseline="0" dirty="0" smtClean="0">
                          <a:ln>
                            <a:noFill/>
                          </a:ln>
                          <a:solidFill>
                            <a:schemeClr val="bg1"/>
                          </a:solidFill>
                          <a:effectLst/>
                          <a:latin typeface="Calibri" pitchFamily="34" charset="0"/>
                          <a:ea typeface="华文细黑" pitchFamily="2" charset="-122"/>
                        </a:rPr>
                        <a:t>(</a:t>
                      </a:r>
                      <a:r>
                        <a:rPr kumimoji="0" lang="zh-CN" altLang="en-US" sz="900" b="1" i="0" u="none" strike="noStrike" cap="none" normalizeH="0" baseline="0" dirty="0" smtClean="0">
                          <a:ln>
                            <a:noFill/>
                          </a:ln>
                          <a:solidFill>
                            <a:schemeClr val="bg1"/>
                          </a:solidFill>
                          <a:effectLst/>
                          <a:latin typeface="Calibri" pitchFamily="34" charset="0"/>
                          <a:ea typeface="华文细黑" pitchFamily="2" charset="-122"/>
                        </a:rPr>
                        <a:t>万</a:t>
                      </a:r>
                      <a:r>
                        <a:rPr kumimoji="0" lang="en-US" altLang="zh-CN" sz="900" b="1" i="0" u="none" strike="noStrike" cap="none" normalizeH="0" baseline="0" dirty="0" smtClean="0">
                          <a:ln>
                            <a:noFill/>
                          </a:ln>
                          <a:solidFill>
                            <a:schemeClr val="bg1"/>
                          </a:solidFill>
                          <a:effectLst/>
                          <a:latin typeface="Calibri" pitchFamily="34" charset="0"/>
                          <a:ea typeface="华文细黑" pitchFamily="2" charset="-122"/>
                        </a:rPr>
                        <a:t>)</a:t>
                      </a:r>
                      <a:endParaRPr kumimoji="0" lang="zh-CN" altLang="en-US" sz="900" b="1" i="0" u="none" strike="noStrike" cap="none" normalizeH="0" baseline="0" dirty="0" smtClean="0">
                        <a:ln>
                          <a:noFill/>
                        </a:ln>
                        <a:solidFill>
                          <a:schemeClr val="bg1"/>
                        </a:solidFill>
                        <a:effectLst/>
                        <a:latin typeface="Calibri" pitchFamily="34" charset="0"/>
                        <a:ea typeface="华文细黑" pitchFamily="2" charset="-122"/>
                      </a:endParaRP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defRPr/>
                      </a:pPr>
                      <a:r>
                        <a:rPr kumimoji="0" lang="en-US" altLang="zh-CN" sz="900" b="1" i="0" u="none" strike="noStrike" cap="none" normalizeH="0" baseline="0" dirty="0" smtClean="0">
                          <a:ln>
                            <a:noFill/>
                          </a:ln>
                          <a:solidFill>
                            <a:srgbClr val="FFFFFF"/>
                          </a:solidFill>
                          <a:effectLst/>
                          <a:latin typeface="Calibri" pitchFamily="34" charset="0"/>
                          <a:ea typeface="华文细黑" pitchFamily="2" charset="-122"/>
                        </a:rPr>
                        <a:t>MSRP</a:t>
                      </a:r>
                      <a:r>
                        <a:rPr kumimoji="0" lang="zh-CN" altLang="en-US" sz="900" b="1" i="0" u="none" strike="noStrike" cap="none" normalizeH="0" baseline="0" dirty="0" smtClean="0">
                          <a:ln>
                            <a:noFill/>
                          </a:ln>
                          <a:solidFill>
                            <a:srgbClr val="FFFFFF"/>
                          </a:solidFill>
                          <a:effectLst/>
                          <a:latin typeface="Calibri" pitchFamily="34" charset="0"/>
                          <a:ea typeface="华文细黑" pitchFamily="2" charset="-122"/>
                        </a:rPr>
                        <a:t>（万）</a:t>
                      </a:r>
                      <a:endParaRPr kumimoji="0" lang="en-US" altLang="zh-CN" sz="900" b="1" i="0" u="none" strike="noStrike" cap="none" normalizeH="0" baseline="0" dirty="0" smtClean="0">
                        <a:ln>
                          <a:noFill/>
                        </a:ln>
                        <a:solidFill>
                          <a:srgbClr val="FFFFFF"/>
                        </a:solidFill>
                        <a:effectLst/>
                        <a:latin typeface="Calibri" pitchFamily="34" charset="0"/>
                        <a:ea typeface="华文细黑" pitchFamily="2" charset="-122"/>
                      </a:endParaRP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r>
              <a:tr h="178240">
                <a:tc rowSpan="5">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1" i="0" u="none" strike="noStrike" cap="none" normalizeH="0" baseline="0" dirty="0" smtClean="0">
                          <a:ln>
                            <a:noFill/>
                          </a:ln>
                          <a:solidFill>
                            <a:schemeClr val="tx1"/>
                          </a:solidFill>
                          <a:effectLst/>
                          <a:latin typeface="Calibri" pitchFamily="34" charset="0"/>
                          <a:ea typeface="华文细黑" pitchFamily="2" charset="-122"/>
                        </a:rPr>
                        <a:t>A</a:t>
                      </a:r>
                      <a:r>
                        <a:rPr kumimoji="0" lang="zh-CN" altLang="en-US" sz="900" b="1" i="0" u="none" strike="noStrike" cap="none" normalizeH="0" baseline="0" dirty="0" smtClean="0">
                          <a:ln>
                            <a:noFill/>
                          </a:ln>
                          <a:solidFill>
                            <a:schemeClr val="tx1"/>
                          </a:solidFill>
                          <a:effectLst/>
                          <a:latin typeface="Calibri" pitchFamily="34" charset="0"/>
                          <a:ea typeface="华文细黑" pitchFamily="2" charset="-122"/>
                        </a:rPr>
                        <a:t>级</a:t>
                      </a:r>
                      <a:endParaRPr kumimoji="0" lang="zh-HK" altLang="en-US" sz="900" b="1"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rowSpan="3">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A1</a:t>
                      </a: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row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1.6L</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MT</a:t>
                      </a: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smtClean="0">
                          <a:ln>
                            <a:noFill/>
                          </a:ln>
                          <a:solidFill>
                            <a:srgbClr val="000000"/>
                          </a:solidFill>
                          <a:effectLst/>
                          <a:latin typeface="Calibri" pitchFamily="34" charset="0"/>
                          <a:ea typeface="华文细黑" pitchFamily="2" charset="-122"/>
                        </a:rPr>
                        <a:t>11.78</a:t>
                      </a:r>
                    </a:p>
                  </a:txBody>
                  <a:tcPr marL="9525" marR="9525" marT="9525" marB="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smtClean="0">
                          <a:ln>
                            <a:noFill/>
                          </a:ln>
                          <a:solidFill>
                            <a:srgbClr val="000000"/>
                          </a:solidFill>
                          <a:effectLst/>
                          <a:latin typeface="Calibri" pitchFamily="34" charset="0"/>
                          <a:ea typeface="华文细黑" pitchFamily="2" charset="-122"/>
                        </a:rPr>
                        <a:t>12.28</a:t>
                      </a:r>
                    </a:p>
                  </a:txBody>
                  <a:tcPr marL="9525" marR="9525" marT="9525" marB="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r>
              <a:tr h="178240">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AT</a:t>
                      </a: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smtClean="0">
                          <a:ln>
                            <a:noFill/>
                          </a:ln>
                          <a:solidFill>
                            <a:srgbClr val="000000"/>
                          </a:solidFill>
                          <a:effectLst/>
                          <a:latin typeface="Calibri" pitchFamily="34" charset="0"/>
                          <a:ea typeface="华文细黑" pitchFamily="2" charset="-122"/>
                        </a:rPr>
                        <a:t>11.45</a:t>
                      </a:r>
                    </a:p>
                  </a:txBody>
                  <a:tcPr marL="9525" marR="9525" marT="9525" marB="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smtClean="0">
                          <a:ln>
                            <a:noFill/>
                          </a:ln>
                          <a:solidFill>
                            <a:srgbClr val="000000"/>
                          </a:solidFill>
                          <a:effectLst/>
                          <a:latin typeface="Calibri" pitchFamily="34" charset="0"/>
                          <a:ea typeface="华文细黑" pitchFamily="2" charset="-122"/>
                        </a:rPr>
                        <a:t>11.67</a:t>
                      </a:r>
                    </a:p>
                  </a:txBody>
                  <a:tcPr marL="9525" marR="9525" marT="9525" marB="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r>
              <a:tr h="178240">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2.0L</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smtClean="0">
                          <a:ln>
                            <a:noFill/>
                          </a:ln>
                          <a:solidFill>
                            <a:srgbClr val="000000"/>
                          </a:solidFill>
                          <a:effectLst/>
                          <a:latin typeface="Calibri" pitchFamily="34" charset="0"/>
                          <a:ea typeface="华文细黑" pitchFamily="2" charset="-122"/>
                        </a:rPr>
                        <a:t>16.15</a:t>
                      </a:r>
                    </a:p>
                  </a:txBody>
                  <a:tcPr marL="9525" marR="9525" marT="9525" marB="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smtClean="0">
                          <a:ln>
                            <a:noFill/>
                          </a:ln>
                          <a:solidFill>
                            <a:srgbClr val="000000"/>
                          </a:solidFill>
                          <a:effectLst/>
                          <a:latin typeface="Calibri" pitchFamily="34" charset="0"/>
                          <a:ea typeface="华文细黑" pitchFamily="2" charset="-122"/>
                        </a:rPr>
                        <a:t>15.75</a:t>
                      </a:r>
                    </a:p>
                  </a:txBody>
                  <a:tcPr marL="9525" marR="9525" marT="9525" marB="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r>
              <a:tr h="178240">
                <a:tc vMerge="1">
                  <a:txBody>
                    <a:bodyPr/>
                    <a:lstStyle/>
                    <a:p>
                      <a:endParaRPr lang="zh-CN" altLang="en-US"/>
                    </a:p>
                  </a:txBody>
                  <a:tcPr/>
                </a:tc>
                <a:tc row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A2</a:t>
                      </a: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row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1.6L</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MT</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smtClean="0">
                          <a:ln>
                            <a:noFill/>
                          </a:ln>
                          <a:solidFill>
                            <a:srgbClr val="000000"/>
                          </a:solidFill>
                          <a:effectLst/>
                          <a:latin typeface="Calibri" pitchFamily="34" charset="0"/>
                          <a:ea typeface="华文细黑" pitchFamily="2" charset="-122"/>
                        </a:rPr>
                        <a:t>11.5</a:t>
                      </a:r>
                    </a:p>
                  </a:txBody>
                  <a:tcPr marL="9525" marR="9525" marT="9525" marB="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smtClean="0">
                          <a:ln>
                            <a:noFill/>
                          </a:ln>
                          <a:solidFill>
                            <a:srgbClr val="000000"/>
                          </a:solidFill>
                          <a:effectLst/>
                          <a:latin typeface="Calibri" pitchFamily="34" charset="0"/>
                          <a:ea typeface="华文细黑" pitchFamily="2" charset="-122"/>
                        </a:rPr>
                        <a:t>12.2</a:t>
                      </a:r>
                    </a:p>
                  </a:txBody>
                  <a:tcPr marL="9525" marR="9525" marT="9525" marB="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r>
              <a:tr h="178240">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smtClean="0">
                          <a:ln>
                            <a:noFill/>
                          </a:ln>
                          <a:solidFill>
                            <a:srgbClr val="000000"/>
                          </a:solidFill>
                          <a:effectLst/>
                          <a:latin typeface="Calibri" pitchFamily="34" charset="0"/>
                          <a:ea typeface="华文细黑" pitchFamily="2" charset="-122"/>
                        </a:rPr>
                        <a:t>11.82</a:t>
                      </a:r>
                    </a:p>
                  </a:txBody>
                  <a:tcPr marL="9525" marR="9525" marT="9525" marB="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smtClean="0">
                          <a:ln>
                            <a:noFill/>
                          </a:ln>
                          <a:solidFill>
                            <a:srgbClr val="000000"/>
                          </a:solidFill>
                          <a:effectLst/>
                          <a:latin typeface="Calibri" pitchFamily="34" charset="0"/>
                          <a:ea typeface="华文细黑" pitchFamily="2" charset="-122"/>
                        </a:rPr>
                        <a:t>12.72</a:t>
                      </a:r>
                    </a:p>
                  </a:txBody>
                  <a:tcPr marL="9525" marR="9525" marT="9525" marB="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r>
              <a:tr h="178240">
                <a:tc rowSpan="4">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1" i="0" u="none" strike="noStrike" cap="none" normalizeH="0" baseline="0" dirty="0" smtClean="0">
                          <a:ln>
                            <a:noFill/>
                          </a:ln>
                          <a:solidFill>
                            <a:schemeClr val="tx1"/>
                          </a:solidFill>
                          <a:effectLst/>
                          <a:latin typeface="Calibri" pitchFamily="34" charset="0"/>
                          <a:ea typeface="华文细黑" pitchFamily="2" charset="-122"/>
                        </a:rPr>
                        <a:t>B</a:t>
                      </a:r>
                      <a:r>
                        <a:rPr kumimoji="0" lang="zh-CN" altLang="en-US" sz="900" b="1" i="0" u="none" strike="noStrike" cap="none" normalizeH="0" baseline="0" smtClean="0">
                          <a:ln>
                            <a:noFill/>
                          </a:ln>
                          <a:solidFill>
                            <a:schemeClr val="tx1"/>
                          </a:solidFill>
                          <a:effectLst/>
                          <a:latin typeface="Calibri" pitchFamily="34" charset="0"/>
                          <a:ea typeface="华文细黑" pitchFamily="2" charset="-122"/>
                        </a:rPr>
                        <a:t>级</a:t>
                      </a:r>
                      <a:endParaRPr kumimoji="0" lang="zh-HK" altLang="en-US" sz="900" b="1" i="0" u="none" strike="noStrike" cap="none" normalizeH="0" baseline="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rowSpan="3">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B1</a:t>
                      </a: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row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2.0L</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smtClean="0">
                          <a:ln>
                            <a:noFill/>
                          </a:ln>
                          <a:solidFill>
                            <a:srgbClr val="000000"/>
                          </a:solidFill>
                          <a:effectLst/>
                          <a:latin typeface="Calibri" pitchFamily="34" charset="0"/>
                          <a:ea typeface="华文细黑" pitchFamily="2" charset="-122"/>
                        </a:rPr>
                        <a:t>19.55</a:t>
                      </a:r>
                    </a:p>
                  </a:txBody>
                  <a:tcPr marL="9525" marR="9525" marT="9525" marB="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smtClean="0">
                          <a:ln>
                            <a:noFill/>
                          </a:ln>
                          <a:solidFill>
                            <a:srgbClr val="000000"/>
                          </a:solidFill>
                          <a:effectLst/>
                          <a:latin typeface="Calibri" pitchFamily="34" charset="0"/>
                          <a:ea typeface="华文细黑" pitchFamily="2" charset="-122"/>
                        </a:rPr>
                        <a:t>20.35</a:t>
                      </a:r>
                    </a:p>
                  </a:txBody>
                  <a:tcPr marL="9525" marR="9525" marT="9525" marB="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r>
              <a:tr h="178240">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CVT</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smtClean="0">
                          <a:ln>
                            <a:noFill/>
                          </a:ln>
                          <a:solidFill>
                            <a:srgbClr val="000000"/>
                          </a:solidFill>
                          <a:effectLst/>
                          <a:latin typeface="Calibri" pitchFamily="34" charset="0"/>
                          <a:ea typeface="华文细黑" pitchFamily="2" charset="-122"/>
                        </a:rPr>
                        <a:t>20.35</a:t>
                      </a:r>
                    </a:p>
                  </a:txBody>
                  <a:tcPr marL="9525" marR="9525" marT="9525" marB="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smtClean="0">
                          <a:ln>
                            <a:noFill/>
                          </a:ln>
                          <a:solidFill>
                            <a:srgbClr val="000000"/>
                          </a:solidFill>
                          <a:effectLst/>
                          <a:latin typeface="Calibri" pitchFamily="34" charset="0"/>
                          <a:ea typeface="华文细黑" pitchFamily="2" charset="-122"/>
                        </a:rPr>
                        <a:t>21.45</a:t>
                      </a:r>
                    </a:p>
                  </a:txBody>
                  <a:tcPr marL="9525" marR="9525" marT="9525" marB="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r>
              <a:tr h="178240">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2.4L</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smtClean="0">
                          <a:ln>
                            <a:noFill/>
                          </a:ln>
                          <a:solidFill>
                            <a:srgbClr val="000000"/>
                          </a:solidFill>
                          <a:effectLst/>
                          <a:latin typeface="Calibri" pitchFamily="34" charset="0"/>
                          <a:ea typeface="华文细黑" pitchFamily="2" charset="-122"/>
                        </a:rPr>
                        <a:t>22.13</a:t>
                      </a:r>
                    </a:p>
                  </a:txBody>
                  <a:tcPr marL="9525" marR="9525" marT="9525" marB="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smtClean="0">
                          <a:ln>
                            <a:noFill/>
                          </a:ln>
                          <a:solidFill>
                            <a:srgbClr val="000000"/>
                          </a:solidFill>
                          <a:effectLst/>
                          <a:latin typeface="Calibri" pitchFamily="34" charset="0"/>
                          <a:ea typeface="华文细黑" pitchFamily="2" charset="-122"/>
                        </a:rPr>
                        <a:t>23.43</a:t>
                      </a:r>
                    </a:p>
                  </a:txBody>
                  <a:tcPr marL="9525" marR="9525" marT="9525" marB="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r>
              <a:tr h="178240">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B2</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2.5L</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smtClean="0">
                          <a:ln>
                            <a:noFill/>
                          </a:ln>
                          <a:solidFill>
                            <a:srgbClr val="000000"/>
                          </a:solidFill>
                          <a:effectLst/>
                          <a:latin typeface="Calibri" pitchFamily="34" charset="0"/>
                          <a:ea typeface="华文细黑" pitchFamily="2" charset="-122"/>
                        </a:rPr>
                        <a:t>23.72</a:t>
                      </a:r>
                    </a:p>
                  </a:txBody>
                  <a:tcPr marL="9525" marR="9525" marT="9525" marB="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smtClean="0">
                          <a:ln>
                            <a:noFill/>
                          </a:ln>
                          <a:solidFill>
                            <a:srgbClr val="000000"/>
                          </a:solidFill>
                          <a:effectLst/>
                          <a:latin typeface="Calibri" pitchFamily="34" charset="0"/>
                          <a:ea typeface="华文细黑" pitchFamily="2" charset="-122"/>
                        </a:rPr>
                        <a:t>25.72</a:t>
                      </a:r>
                    </a:p>
                  </a:txBody>
                  <a:tcPr marL="9525" marR="9525" marT="9525" marB="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r>
            </a:tbl>
          </a:graphicData>
        </a:graphic>
      </p:graphicFrame>
      <p:graphicFrame>
        <p:nvGraphicFramePr>
          <p:cNvPr id="6" name="Group 225"/>
          <p:cNvGraphicFramePr>
            <a:graphicFrameLocks noGrp="1"/>
          </p:cNvGraphicFramePr>
          <p:nvPr>
            <p:extLst>
              <p:ext uri="{D42A27DB-BD31-4B8C-83A1-F6EECF244321}">
                <p14:modId xmlns:p14="http://schemas.microsoft.com/office/powerpoint/2010/main" val="268324754"/>
              </p:ext>
            </p:extLst>
          </p:nvPr>
        </p:nvGraphicFramePr>
        <p:xfrm>
          <a:off x="323850" y="4502151"/>
          <a:ext cx="4572000" cy="1960640"/>
        </p:xfrm>
        <a:graphic>
          <a:graphicData uri="http://schemas.openxmlformats.org/drawingml/2006/table">
            <a:tbl>
              <a:tblPr/>
              <a:tblGrid>
                <a:gridCol w="539750"/>
                <a:gridCol w="539750"/>
                <a:gridCol w="539750"/>
                <a:gridCol w="576263"/>
                <a:gridCol w="757237"/>
                <a:gridCol w="863600"/>
                <a:gridCol w="755650"/>
              </a:tblGrid>
              <a:tr h="356480">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smtClean="0">
                          <a:ln>
                            <a:noFill/>
                          </a:ln>
                          <a:solidFill>
                            <a:schemeClr val="bg1"/>
                          </a:solidFill>
                          <a:effectLst/>
                          <a:latin typeface="Calibri" pitchFamily="34" charset="0"/>
                          <a:ea typeface="华文细黑" pitchFamily="2" charset="-122"/>
                        </a:rPr>
                        <a:t>级别</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smtClean="0">
                          <a:ln>
                            <a:noFill/>
                          </a:ln>
                          <a:solidFill>
                            <a:schemeClr val="bg1"/>
                          </a:solidFill>
                          <a:effectLst/>
                          <a:latin typeface="Calibri" pitchFamily="34" charset="0"/>
                          <a:ea typeface="华文细黑" pitchFamily="2" charset="-122"/>
                        </a:rPr>
                        <a:t>车型</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smtClean="0">
                          <a:ln>
                            <a:noFill/>
                          </a:ln>
                          <a:solidFill>
                            <a:schemeClr val="bg1"/>
                          </a:solidFill>
                          <a:effectLst/>
                          <a:latin typeface="Calibri" pitchFamily="34" charset="0"/>
                          <a:ea typeface="华文细黑" pitchFamily="2" charset="-122"/>
                        </a:rPr>
                        <a:t>排量</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smtClean="0">
                          <a:ln>
                            <a:noFill/>
                          </a:ln>
                          <a:solidFill>
                            <a:schemeClr val="bg1"/>
                          </a:solidFill>
                          <a:effectLst/>
                          <a:latin typeface="Calibri" pitchFamily="34" charset="0"/>
                          <a:ea typeface="华文细黑" pitchFamily="2" charset="-122"/>
                        </a:rPr>
                        <a:t>排档</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smtClean="0">
                          <a:ln>
                            <a:noFill/>
                          </a:ln>
                          <a:solidFill>
                            <a:schemeClr val="bg1"/>
                          </a:solidFill>
                          <a:effectLst/>
                          <a:latin typeface="Calibri" pitchFamily="34" charset="0"/>
                          <a:ea typeface="华文细黑" pitchFamily="2" charset="-122"/>
                        </a:rPr>
                        <a:t>车型细分销量（辆）</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c rowSpan="10">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zh-CN" altLang="en-US" sz="900" b="1" i="0" u="none" strike="noStrike" cap="none" normalizeH="0" baseline="0" smtClean="0">
                        <a:ln>
                          <a:noFill/>
                        </a:ln>
                        <a:solidFill>
                          <a:schemeClr val="bg1"/>
                        </a:solidFill>
                        <a:effectLst/>
                        <a:latin typeface="Calibri" pitchFamily="34" charset="0"/>
                        <a:ea typeface="华文细黑" pitchFamily="2" charset="-122"/>
                      </a:endParaRP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smtClean="0">
                          <a:ln>
                            <a:noFill/>
                          </a:ln>
                          <a:solidFill>
                            <a:schemeClr val="bg1"/>
                          </a:solidFill>
                          <a:effectLst/>
                          <a:latin typeface="Calibri" pitchFamily="34" charset="0"/>
                          <a:ea typeface="华文细黑" pitchFamily="2" charset="-122"/>
                        </a:rPr>
                        <a:t>车型权重</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r>
              <a:tr h="178240">
                <a:tc rowSpan="5">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1" i="0" u="none" strike="noStrike" cap="none" normalizeH="0" baseline="0" dirty="0" smtClean="0">
                          <a:ln>
                            <a:noFill/>
                          </a:ln>
                          <a:solidFill>
                            <a:schemeClr val="tx1"/>
                          </a:solidFill>
                          <a:effectLst/>
                          <a:latin typeface="Calibri" pitchFamily="34" charset="0"/>
                          <a:ea typeface="华文细黑" pitchFamily="2" charset="-122"/>
                        </a:rPr>
                        <a:t>A</a:t>
                      </a:r>
                      <a:r>
                        <a:rPr kumimoji="0" lang="zh-CN" altLang="en-US" sz="900" b="1" i="0" u="none" strike="noStrike" cap="none" normalizeH="0" baseline="0" smtClean="0">
                          <a:ln>
                            <a:noFill/>
                          </a:ln>
                          <a:solidFill>
                            <a:schemeClr val="tx1"/>
                          </a:solidFill>
                          <a:effectLst/>
                          <a:latin typeface="Calibri" pitchFamily="34" charset="0"/>
                          <a:ea typeface="华文细黑" pitchFamily="2" charset="-122"/>
                        </a:rPr>
                        <a:t>级</a:t>
                      </a:r>
                      <a:endParaRPr kumimoji="0" lang="zh-HK" altLang="en-US" sz="900" b="1" i="0" u="none" strike="noStrike" cap="none" normalizeH="0" baseline="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rowSpan="3">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A1</a:t>
                      </a: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row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1.6L</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MT</a:t>
                      </a: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1000</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vMerge="1">
                  <a:txBody>
                    <a:bodyPr/>
                    <a:lstStyle/>
                    <a:p>
                      <a:endParaRPr lang="zh-CN" altLang="en-US"/>
                    </a:p>
                  </a:txBody>
                  <a:tcPr/>
                </a:tc>
                <a:tc>
                  <a:txBody>
                    <a:bodyPr/>
                    <a:lstStyle/>
                    <a:p>
                      <a:pPr algn="ctr" fontAlgn="ctr"/>
                      <a:r>
                        <a:rPr lang="en-US" altLang="zh-CN" sz="900" b="1" i="0" u="none" strike="noStrike" dirty="0">
                          <a:solidFill>
                            <a:srgbClr val="000000"/>
                          </a:solidFill>
                          <a:latin typeface="Calibri" pitchFamily="34" charset="0"/>
                        </a:rPr>
                        <a:t>5.62%</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r>
              <a:tr h="178240">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AT</a:t>
                      </a: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800</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vMerge="1">
                  <a:txBody>
                    <a:bodyPr/>
                    <a:lstStyle/>
                    <a:p>
                      <a:endParaRPr lang="zh-CN" altLang="en-US"/>
                    </a:p>
                  </a:txBody>
                  <a:tcPr/>
                </a:tc>
                <a:tc>
                  <a:txBody>
                    <a:bodyPr/>
                    <a:lstStyle/>
                    <a:p>
                      <a:pPr algn="ctr" fontAlgn="ctr"/>
                      <a:r>
                        <a:rPr lang="en-US" altLang="zh-CN" sz="900" b="1" i="0" u="none" strike="noStrike" dirty="0">
                          <a:solidFill>
                            <a:srgbClr val="000000"/>
                          </a:solidFill>
                          <a:latin typeface="Calibri" pitchFamily="34" charset="0"/>
                        </a:rPr>
                        <a:t>4.49%</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r>
              <a:tr h="178240">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2.0L</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1500</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vMerge="1">
                  <a:txBody>
                    <a:bodyPr/>
                    <a:lstStyle/>
                    <a:p>
                      <a:endParaRPr lang="zh-CN" altLang="en-US"/>
                    </a:p>
                  </a:txBody>
                  <a:tcPr/>
                </a:tc>
                <a:tc>
                  <a:txBody>
                    <a:bodyPr/>
                    <a:lstStyle/>
                    <a:p>
                      <a:pPr algn="ctr" fontAlgn="ctr"/>
                      <a:r>
                        <a:rPr lang="en-US" altLang="zh-CN" sz="900" b="1" i="0" u="none" strike="noStrike" dirty="0">
                          <a:solidFill>
                            <a:srgbClr val="000000"/>
                          </a:solidFill>
                          <a:latin typeface="Calibri" pitchFamily="34" charset="0"/>
                        </a:rPr>
                        <a:t>8.43%</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r>
              <a:tr h="178240">
                <a:tc vMerge="1">
                  <a:txBody>
                    <a:bodyPr/>
                    <a:lstStyle/>
                    <a:p>
                      <a:endParaRPr lang="zh-CN" altLang="en-US"/>
                    </a:p>
                  </a:txBody>
                  <a:tcPr/>
                </a:tc>
                <a:tc row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A2</a:t>
                      </a: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row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1.6L</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MT</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2000</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vMerge="1">
                  <a:txBody>
                    <a:bodyPr/>
                    <a:lstStyle/>
                    <a:p>
                      <a:endParaRPr lang="zh-CN" altLang="en-US"/>
                    </a:p>
                  </a:txBody>
                  <a:tcPr/>
                </a:tc>
                <a:tc>
                  <a:txBody>
                    <a:bodyPr/>
                    <a:lstStyle/>
                    <a:p>
                      <a:pPr algn="ctr" fontAlgn="ctr"/>
                      <a:r>
                        <a:rPr lang="en-US" altLang="zh-CN" sz="900" b="1" i="0" u="none" strike="noStrike" dirty="0">
                          <a:solidFill>
                            <a:srgbClr val="000000"/>
                          </a:solidFill>
                          <a:latin typeface="Calibri" pitchFamily="34" charset="0"/>
                        </a:rPr>
                        <a:t>11.24%</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r>
              <a:tr h="178240">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2300</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vMerge="1">
                  <a:txBody>
                    <a:bodyPr/>
                    <a:lstStyle/>
                    <a:p>
                      <a:endParaRPr lang="zh-CN" altLang="en-US"/>
                    </a:p>
                  </a:txBody>
                  <a:tcPr/>
                </a:tc>
                <a:tc>
                  <a:txBody>
                    <a:bodyPr/>
                    <a:lstStyle/>
                    <a:p>
                      <a:pPr algn="ctr" fontAlgn="ctr"/>
                      <a:r>
                        <a:rPr lang="en-US" altLang="zh-CN" sz="900" b="1" i="0" u="none" strike="noStrike" dirty="0">
                          <a:solidFill>
                            <a:srgbClr val="000000"/>
                          </a:solidFill>
                          <a:latin typeface="Calibri" pitchFamily="34" charset="0"/>
                        </a:rPr>
                        <a:t>12.92%</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r>
              <a:tr h="178240">
                <a:tc rowSpan="4">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1" i="0" u="none" strike="noStrike" cap="none" normalizeH="0" baseline="0" dirty="0" smtClean="0">
                          <a:ln>
                            <a:noFill/>
                          </a:ln>
                          <a:solidFill>
                            <a:schemeClr val="tx1"/>
                          </a:solidFill>
                          <a:effectLst/>
                          <a:latin typeface="Calibri" pitchFamily="34" charset="0"/>
                          <a:ea typeface="华文细黑" pitchFamily="2" charset="-122"/>
                        </a:rPr>
                        <a:t>B</a:t>
                      </a:r>
                      <a:r>
                        <a:rPr kumimoji="0" lang="zh-CN" altLang="en-US" sz="900" b="1" i="0" u="none" strike="noStrike" cap="none" normalizeH="0" baseline="0" smtClean="0">
                          <a:ln>
                            <a:noFill/>
                          </a:ln>
                          <a:solidFill>
                            <a:schemeClr val="tx1"/>
                          </a:solidFill>
                          <a:effectLst/>
                          <a:latin typeface="Calibri" pitchFamily="34" charset="0"/>
                          <a:ea typeface="华文细黑" pitchFamily="2" charset="-122"/>
                        </a:rPr>
                        <a:t>级</a:t>
                      </a:r>
                      <a:endParaRPr kumimoji="0" lang="zh-HK" altLang="en-US" sz="900" b="1" i="0" u="none" strike="noStrike" cap="none" normalizeH="0" baseline="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rowSpan="3">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B1</a:t>
                      </a: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row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2.0L</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3400</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vMerge="1">
                  <a:txBody>
                    <a:bodyPr/>
                    <a:lstStyle/>
                    <a:p>
                      <a:endParaRPr lang="zh-CN" altLang="en-US"/>
                    </a:p>
                  </a:txBody>
                  <a:tcPr/>
                </a:tc>
                <a:tc>
                  <a:txBody>
                    <a:bodyPr/>
                    <a:lstStyle/>
                    <a:p>
                      <a:pPr algn="ctr" fontAlgn="ctr"/>
                      <a:r>
                        <a:rPr lang="en-US" altLang="zh-CN" sz="900" b="1" i="0" u="none" strike="noStrike" dirty="0">
                          <a:solidFill>
                            <a:srgbClr val="000000"/>
                          </a:solidFill>
                          <a:latin typeface="Calibri" pitchFamily="34" charset="0"/>
                        </a:rPr>
                        <a:t>19.10%</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r>
              <a:tr h="178240">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CVT</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4000</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vMerge="1">
                  <a:txBody>
                    <a:bodyPr/>
                    <a:lstStyle/>
                    <a:p>
                      <a:endParaRPr lang="zh-CN" altLang="en-US"/>
                    </a:p>
                  </a:txBody>
                  <a:tcPr/>
                </a:tc>
                <a:tc>
                  <a:txBody>
                    <a:bodyPr/>
                    <a:lstStyle/>
                    <a:p>
                      <a:pPr algn="ctr" fontAlgn="ctr"/>
                      <a:r>
                        <a:rPr lang="en-US" altLang="zh-CN" sz="900" b="1" i="0" u="none" strike="noStrike" dirty="0">
                          <a:solidFill>
                            <a:srgbClr val="000000"/>
                          </a:solidFill>
                          <a:latin typeface="Calibri" pitchFamily="34" charset="0"/>
                        </a:rPr>
                        <a:t>22.47%</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r>
              <a:tr h="178240">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2.4L</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1500</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vMerge="1">
                  <a:txBody>
                    <a:bodyPr/>
                    <a:lstStyle/>
                    <a:p>
                      <a:endParaRPr lang="zh-CN" altLang="en-US"/>
                    </a:p>
                  </a:txBody>
                  <a:tcPr/>
                </a:tc>
                <a:tc>
                  <a:txBody>
                    <a:bodyPr/>
                    <a:lstStyle/>
                    <a:p>
                      <a:pPr algn="ctr" fontAlgn="ctr"/>
                      <a:r>
                        <a:rPr lang="en-US" altLang="zh-CN" sz="900" b="1" i="0" u="none" strike="noStrike" dirty="0">
                          <a:solidFill>
                            <a:srgbClr val="000000"/>
                          </a:solidFill>
                          <a:latin typeface="Calibri" pitchFamily="34" charset="0"/>
                        </a:rPr>
                        <a:t>8.43%</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r>
              <a:tr h="178240">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B2</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2.5L</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1300</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vMerge="1">
                  <a:txBody>
                    <a:bodyPr/>
                    <a:lstStyle/>
                    <a:p>
                      <a:endParaRPr lang="zh-CN" altLang="en-US"/>
                    </a:p>
                  </a:txBody>
                  <a:tcPr/>
                </a:tc>
                <a:tc>
                  <a:txBody>
                    <a:bodyPr/>
                    <a:lstStyle/>
                    <a:p>
                      <a:pPr algn="ctr" fontAlgn="ctr"/>
                      <a:r>
                        <a:rPr lang="en-US" altLang="zh-CN" sz="900" b="1" i="0" u="none" strike="noStrike" dirty="0">
                          <a:solidFill>
                            <a:srgbClr val="000000"/>
                          </a:solidFill>
                          <a:latin typeface="Calibri" pitchFamily="34" charset="0"/>
                        </a:rPr>
                        <a:t>7.30%</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r>
            </a:tbl>
          </a:graphicData>
        </a:graphic>
      </p:graphicFrame>
      <p:sp>
        <p:nvSpPr>
          <p:cNvPr id="7" name="AutoShape 133"/>
          <p:cNvSpPr>
            <a:spLocks noChangeArrowheads="1"/>
          </p:cNvSpPr>
          <p:nvPr/>
        </p:nvSpPr>
        <p:spPr bwMode="auto">
          <a:xfrm>
            <a:off x="3384550" y="4502151"/>
            <a:ext cx="755650" cy="1981200"/>
          </a:xfrm>
          <a:prstGeom prst="rightArrow">
            <a:avLst>
              <a:gd name="adj1" fmla="val 54880"/>
              <a:gd name="adj2" fmla="val 55000"/>
            </a:avLst>
          </a:prstGeom>
          <a:solidFill>
            <a:srgbClr val="C0C0C0"/>
          </a:solidFill>
          <a:ln w="50800" algn="ctr">
            <a:noFill/>
            <a:prstDash val="sysDot"/>
            <a:miter lim="800000"/>
            <a:headEnd/>
            <a:tailEnd/>
          </a:ln>
        </p:spPr>
        <p:txBody>
          <a:bodyPr wrap="none" anchor="ctr"/>
          <a:lstStyle/>
          <a:p>
            <a:pPr algn="ctr" eaLnBrk="0" hangingPunct="0">
              <a:lnSpc>
                <a:spcPct val="80000"/>
              </a:lnSpc>
              <a:spcBef>
                <a:spcPct val="20000"/>
              </a:spcBef>
              <a:buFont typeface="Arial" charset="0"/>
              <a:buNone/>
              <a:defRPr/>
            </a:pPr>
            <a:endParaRPr lang="zh-CN" altLang="en-US">
              <a:latin typeface="+mn-lt"/>
              <a:ea typeface="华文细黑" pitchFamily="2" charset="-122"/>
            </a:endParaRPr>
          </a:p>
        </p:txBody>
      </p:sp>
      <p:sp>
        <p:nvSpPr>
          <p:cNvPr id="8" name="Text Box 134"/>
          <p:cNvSpPr txBox="1">
            <a:spLocks noChangeArrowheads="1"/>
          </p:cNvSpPr>
          <p:nvPr/>
        </p:nvSpPr>
        <p:spPr bwMode="auto">
          <a:xfrm>
            <a:off x="3384550" y="5222880"/>
            <a:ext cx="755650" cy="461665"/>
          </a:xfrm>
          <a:prstGeom prst="rect">
            <a:avLst/>
          </a:prstGeom>
          <a:noFill/>
          <a:ln w="50800" algn="ctr">
            <a:noFill/>
            <a:prstDash val="sysDot"/>
            <a:miter lim="800000"/>
            <a:headEnd/>
            <a:tailEnd/>
          </a:ln>
        </p:spPr>
        <p:txBody>
          <a:bodyPr>
            <a:spAutoFit/>
          </a:bodyPr>
          <a:lstStyle/>
          <a:p>
            <a:pPr algn="ctr" eaLnBrk="0" hangingPunct="0">
              <a:lnSpc>
                <a:spcPct val="80000"/>
              </a:lnSpc>
              <a:spcBef>
                <a:spcPct val="50000"/>
              </a:spcBef>
              <a:buFont typeface="Arial" charset="0"/>
              <a:buNone/>
              <a:defRPr/>
            </a:pPr>
            <a:r>
              <a:rPr lang="zh-CN" altLang="en-US" sz="1000" dirty="0">
                <a:latin typeface="+mn-lt"/>
                <a:ea typeface="华文细黑" pitchFamily="2" charset="-122"/>
              </a:rPr>
              <a:t>以车型占整体比重为权重</a:t>
            </a:r>
          </a:p>
        </p:txBody>
      </p:sp>
      <p:sp>
        <p:nvSpPr>
          <p:cNvPr id="9" name="Line 135"/>
          <p:cNvSpPr>
            <a:spLocks noChangeShapeType="1"/>
          </p:cNvSpPr>
          <p:nvPr/>
        </p:nvSpPr>
        <p:spPr bwMode="auto">
          <a:xfrm flipV="1">
            <a:off x="4498975" y="2695575"/>
            <a:ext cx="1588" cy="1670051"/>
          </a:xfrm>
          <a:prstGeom prst="line">
            <a:avLst/>
          </a:prstGeom>
          <a:noFill/>
          <a:ln w="38100">
            <a:solidFill>
              <a:schemeClr val="bg1">
                <a:lumMod val="85000"/>
              </a:schemeClr>
            </a:solidFill>
            <a:round/>
            <a:headEnd type="oval" w="med" len="med"/>
            <a:tailEnd type="triangle" w="med" len="med"/>
          </a:ln>
        </p:spPr>
        <p:txBody>
          <a:bodyPr/>
          <a:lstStyle/>
          <a:p>
            <a:pPr algn="ctr" eaLnBrk="0" hangingPunct="0">
              <a:lnSpc>
                <a:spcPct val="80000"/>
              </a:lnSpc>
              <a:spcBef>
                <a:spcPct val="20000"/>
              </a:spcBef>
              <a:buFont typeface="Arial" charset="0"/>
              <a:buNone/>
              <a:defRPr/>
            </a:pPr>
            <a:endParaRPr lang="zh-CN" altLang="en-US">
              <a:latin typeface="+mn-lt"/>
              <a:ea typeface="华文细黑" pitchFamily="2" charset="-122"/>
            </a:endParaRPr>
          </a:p>
        </p:txBody>
      </p:sp>
      <p:sp>
        <p:nvSpPr>
          <p:cNvPr id="10" name="Line 136"/>
          <p:cNvSpPr>
            <a:spLocks noChangeShapeType="1"/>
          </p:cNvSpPr>
          <p:nvPr/>
        </p:nvSpPr>
        <p:spPr bwMode="auto">
          <a:xfrm rot="5400000" flipV="1">
            <a:off x="4437857" y="1913732"/>
            <a:ext cx="0" cy="1550987"/>
          </a:xfrm>
          <a:prstGeom prst="line">
            <a:avLst/>
          </a:prstGeom>
          <a:noFill/>
          <a:ln w="38100">
            <a:solidFill>
              <a:schemeClr val="bg1">
                <a:lumMod val="85000"/>
              </a:schemeClr>
            </a:solidFill>
            <a:round/>
            <a:headEnd type="oval" w="med" len="med"/>
            <a:tailEnd type="triangle" w="med" len="med"/>
          </a:ln>
        </p:spPr>
        <p:txBody>
          <a:bodyPr/>
          <a:lstStyle/>
          <a:p>
            <a:pPr algn="ctr" eaLnBrk="0" hangingPunct="0">
              <a:lnSpc>
                <a:spcPct val="80000"/>
              </a:lnSpc>
              <a:spcBef>
                <a:spcPct val="20000"/>
              </a:spcBef>
              <a:buFont typeface="Arial" charset="0"/>
              <a:buNone/>
              <a:defRPr/>
            </a:pPr>
            <a:endParaRPr lang="zh-CN" altLang="en-US">
              <a:latin typeface="+mn-lt"/>
              <a:ea typeface="华文细黑" pitchFamily="2" charset="-122"/>
            </a:endParaRPr>
          </a:p>
        </p:txBody>
      </p:sp>
      <p:sp>
        <p:nvSpPr>
          <p:cNvPr id="11" name="Rectangle 137"/>
          <p:cNvSpPr>
            <a:spLocks noChangeArrowheads="1"/>
          </p:cNvSpPr>
          <p:nvPr/>
        </p:nvSpPr>
        <p:spPr bwMode="auto">
          <a:xfrm>
            <a:off x="4140200" y="2436813"/>
            <a:ext cx="647700" cy="468312"/>
          </a:xfrm>
          <a:prstGeom prst="rect">
            <a:avLst/>
          </a:prstGeom>
          <a:solidFill>
            <a:schemeClr val="bg1"/>
          </a:solidFill>
          <a:ln w="19050" algn="ctr">
            <a:solidFill>
              <a:schemeClr val="bg2"/>
            </a:solidFill>
            <a:miter lim="800000"/>
            <a:headEnd/>
            <a:tailEnd/>
          </a:ln>
        </p:spPr>
        <p:txBody>
          <a:bodyPr lIns="54000" rIns="54000" anchor="ctr"/>
          <a:lstStyle/>
          <a:p>
            <a:pPr algn="ctr" eaLnBrk="0" hangingPunct="0">
              <a:lnSpc>
                <a:spcPct val="80000"/>
              </a:lnSpc>
              <a:spcBef>
                <a:spcPct val="20000"/>
              </a:spcBef>
              <a:buFont typeface="Arial" charset="0"/>
              <a:buNone/>
              <a:defRPr/>
            </a:pPr>
            <a:r>
              <a:rPr lang="zh-CN" altLang="en-US" sz="1200" b="1">
                <a:latin typeface="+mn-lt"/>
                <a:ea typeface="华文细黑" pitchFamily="2" charset="-122"/>
              </a:rPr>
              <a:t>根据细分匹配</a:t>
            </a:r>
          </a:p>
        </p:txBody>
      </p:sp>
      <p:graphicFrame>
        <p:nvGraphicFramePr>
          <p:cNvPr id="12" name="Group 213"/>
          <p:cNvGraphicFramePr>
            <a:graphicFrameLocks noGrp="1"/>
          </p:cNvGraphicFramePr>
          <p:nvPr>
            <p:extLst>
              <p:ext uri="{D42A27DB-BD31-4B8C-83A1-F6EECF244321}">
                <p14:modId xmlns:p14="http://schemas.microsoft.com/office/powerpoint/2010/main" val="2670552792"/>
              </p:ext>
            </p:extLst>
          </p:nvPr>
        </p:nvGraphicFramePr>
        <p:xfrm>
          <a:off x="5256217" y="1968500"/>
          <a:ext cx="3709987" cy="1962935"/>
        </p:xfrm>
        <a:graphic>
          <a:graphicData uri="http://schemas.openxmlformats.org/drawingml/2006/table">
            <a:tbl>
              <a:tblPr/>
              <a:tblGrid>
                <a:gridCol w="539750"/>
                <a:gridCol w="539750"/>
                <a:gridCol w="539750"/>
                <a:gridCol w="576262"/>
                <a:gridCol w="757238"/>
                <a:gridCol w="757237"/>
              </a:tblGrid>
              <a:tr h="358775">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smtClean="0">
                          <a:ln>
                            <a:noFill/>
                          </a:ln>
                          <a:solidFill>
                            <a:schemeClr val="bg1"/>
                          </a:solidFill>
                          <a:effectLst/>
                          <a:latin typeface="Calibri" pitchFamily="34" charset="0"/>
                          <a:ea typeface="华文细黑" pitchFamily="2" charset="-122"/>
                        </a:rPr>
                        <a:t>级别</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smtClean="0">
                          <a:ln>
                            <a:noFill/>
                          </a:ln>
                          <a:solidFill>
                            <a:schemeClr val="bg1"/>
                          </a:solidFill>
                          <a:effectLst/>
                          <a:latin typeface="Calibri" pitchFamily="34" charset="0"/>
                          <a:ea typeface="华文细黑" pitchFamily="2" charset="-122"/>
                        </a:rPr>
                        <a:t>车型</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smtClean="0">
                          <a:ln>
                            <a:noFill/>
                          </a:ln>
                          <a:solidFill>
                            <a:schemeClr val="bg1"/>
                          </a:solidFill>
                          <a:effectLst/>
                          <a:latin typeface="Calibri" pitchFamily="34" charset="0"/>
                          <a:ea typeface="华文细黑" pitchFamily="2" charset="-122"/>
                        </a:rPr>
                        <a:t>排量</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smtClean="0">
                          <a:ln>
                            <a:noFill/>
                          </a:ln>
                          <a:solidFill>
                            <a:schemeClr val="bg1"/>
                          </a:solidFill>
                          <a:effectLst/>
                          <a:latin typeface="Calibri" pitchFamily="34" charset="0"/>
                          <a:ea typeface="华文细黑" pitchFamily="2" charset="-122"/>
                        </a:rPr>
                        <a:t>排档</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zh-CN" altLang="en-US" sz="900" b="1" i="0" u="none" strike="noStrike" cap="none" normalizeH="0" baseline="0" dirty="0" smtClean="0">
                          <a:ln>
                            <a:noFill/>
                          </a:ln>
                          <a:solidFill>
                            <a:srgbClr val="FFFFFF"/>
                          </a:solidFill>
                          <a:effectLst/>
                          <a:latin typeface="Calibri" pitchFamily="34" charset="0"/>
                          <a:ea typeface="微软雅黑" pitchFamily="34" charset="-122"/>
                        </a:rPr>
                        <a:t>优惠幅度（元）</a:t>
                      </a:r>
                    </a:p>
                  </a:txBody>
                  <a:tcPr marL="9525" marR="9525" marT="9525" marB="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smtClean="0">
                          <a:ln>
                            <a:noFill/>
                          </a:ln>
                          <a:solidFill>
                            <a:schemeClr val="bg1"/>
                          </a:solidFill>
                          <a:effectLst/>
                          <a:latin typeface="Calibri" pitchFamily="34" charset="0"/>
                          <a:ea typeface="华文细黑" pitchFamily="2" charset="-122"/>
                        </a:rPr>
                        <a:t>车型权重</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r>
              <a:tr h="178240">
                <a:tc rowSpan="5">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1" i="0" u="none" strike="noStrike" cap="none" normalizeH="0" baseline="0" dirty="0" smtClean="0">
                          <a:ln>
                            <a:noFill/>
                          </a:ln>
                          <a:solidFill>
                            <a:schemeClr val="tx1"/>
                          </a:solidFill>
                          <a:effectLst/>
                          <a:latin typeface="Calibri" pitchFamily="34" charset="0"/>
                          <a:ea typeface="华文细黑" pitchFamily="2" charset="-122"/>
                        </a:rPr>
                        <a:t>A</a:t>
                      </a:r>
                      <a:r>
                        <a:rPr kumimoji="0" lang="zh-CN" altLang="en-US" sz="900" b="1" i="0" u="none" strike="noStrike" cap="none" normalizeH="0" baseline="0" smtClean="0">
                          <a:ln>
                            <a:noFill/>
                          </a:ln>
                          <a:solidFill>
                            <a:schemeClr val="tx1"/>
                          </a:solidFill>
                          <a:effectLst/>
                          <a:latin typeface="Calibri" pitchFamily="34" charset="0"/>
                          <a:ea typeface="华文细黑" pitchFamily="2" charset="-122"/>
                        </a:rPr>
                        <a:t>级</a:t>
                      </a:r>
                      <a:endParaRPr kumimoji="0" lang="zh-HK" altLang="en-US" sz="900" b="1" i="0" u="none" strike="noStrike" cap="none" normalizeH="0" baseline="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rowSpan="3">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A1</a:t>
                      </a: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row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1.6L</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MT</a:t>
                      </a: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smtClean="0">
                          <a:ln>
                            <a:noFill/>
                          </a:ln>
                          <a:solidFill>
                            <a:srgbClr val="000000"/>
                          </a:solidFill>
                          <a:effectLst/>
                          <a:latin typeface="Calibri" pitchFamily="34" charset="0"/>
                          <a:ea typeface="宋体" pitchFamily="2" charset="-122"/>
                        </a:rPr>
                        <a:t>-5000</a:t>
                      </a:r>
                    </a:p>
                  </a:txBody>
                  <a:tcPr marL="9525" marR="9525" marT="9525" marB="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algn="ctr" fontAlgn="ctr"/>
                      <a:r>
                        <a:rPr lang="en-US" altLang="zh-CN" sz="900" b="1" i="0" u="none" strike="noStrike" dirty="0">
                          <a:solidFill>
                            <a:srgbClr val="000000"/>
                          </a:solidFill>
                          <a:latin typeface="Calibri" pitchFamily="34" charset="0"/>
                        </a:rPr>
                        <a:t>5.62%</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r>
              <a:tr h="178240">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AT</a:t>
                      </a: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smtClean="0">
                          <a:ln>
                            <a:noFill/>
                          </a:ln>
                          <a:solidFill>
                            <a:srgbClr val="000000"/>
                          </a:solidFill>
                          <a:effectLst/>
                          <a:latin typeface="Calibri" pitchFamily="34" charset="0"/>
                          <a:ea typeface="宋体" pitchFamily="2" charset="-122"/>
                        </a:rPr>
                        <a:t>-2200</a:t>
                      </a:r>
                    </a:p>
                  </a:txBody>
                  <a:tcPr marL="9525" marR="9525" marT="9525" marB="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algn="ctr" fontAlgn="ctr"/>
                      <a:r>
                        <a:rPr lang="en-US" altLang="zh-CN" sz="900" b="1" i="0" u="none" strike="noStrike" dirty="0">
                          <a:solidFill>
                            <a:srgbClr val="000000"/>
                          </a:solidFill>
                          <a:latin typeface="Calibri" pitchFamily="34" charset="0"/>
                        </a:rPr>
                        <a:t>4.49%</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r>
              <a:tr h="178240">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2.0L</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smtClean="0">
                          <a:ln>
                            <a:noFill/>
                          </a:ln>
                          <a:solidFill>
                            <a:srgbClr val="000000"/>
                          </a:solidFill>
                          <a:effectLst/>
                          <a:latin typeface="Calibri" pitchFamily="34" charset="0"/>
                          <a:ea typeface="宋体" pitchFamily="2" charset="-122"/>
                        </a:rPr>
                        <a:t>4000</a:t>
                      </a:r>
                    </a:p>
                  </a:txBody>
                  <a:tcPr marL="9525" marR="9525" marT="9525" marB="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algn="ctr" fontAlgn="ctr"/>
                      <a:r>
                        <a:rPr lang="en-US" altLang="zh-CN" sz="900" b="1" i="0" u="none" strike="noStrike" dirty="0">
                          <a:solidFill>
                            <a:srgbClr val="000000"/>
                          </a:solidFill>
                          <a:latin typeface="Calibri" pitchFamily="34" charset="0"/>
                        </a:rPr>
                        <a:t>8.43%</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r>
              <a:tr h="178240">
                <a:tc vMerge="1">
                  <a:txBody>
                    <a:bodyPr/>
                    <a:lstStyle/>
                    <a:p>
                      <a:endParaRPr lang="zh-CN" altLang="en-US"/>
                    </a:p>
                  </a:txBody>
                  <a:tcPr/>
                </a:tc>
                <a:tc row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A2</a:t>
                      </a: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row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1.6L</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MT</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smtClean="0">
                          <a:ln>
                            <a:noFill/>
                          </a:ln>
                          <a:solidFill>
                            <a:srgbClr val="000000"/>
                          </a:solidFill>
                          <a:effectLst/>
                          <a:latin typeface="Calibri" pitchFamily="34" charset="0"/>
                          <a:ea typeface="宋体" pitchFamily="2" charset="-122"/>
                        </a:rPr>
                        <a:t>-7000</a:t>
                      </a:r>
                    </a:p>
                  </a:txBody>
                  <a:tcPr marL="9525" marR="9525" marT="9525" marB="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algn="ctr" fontAlgn="ctr"/>
                      <a:r>
                        <a:rPr lang="en-US" altLang="zh-CN" sz="900" b="1" i="0" u="none" strike="noStrike" dirty="0">
                          <a:solidFill>
                            <a:srgbClr val="000000"/>
                          </a:solidFill>
                          <a:latin typeface="Calibri" pitchFamily="34" charset="0"/>
                        </a:rPr>
                        <a:t>11.24%</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r>
              <a:tr h="178240">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smtClean="0">
                          <a:ln>
                            <a:noFill/>
                          </a:ln>
                          <a:solidFill>
                            <a:srgbClr val="000000"/>
                          </a:solidFill>
                          <a:effectLst/>
                          <a:latin typeface="Calibri" pitchFamily="34" charset="0"/>
                          <a:ea typeface="宋体" pitchFamily="2" charset="-122"/>
                        </a:rPr>
                        <a:t>-9000</a:t>
                      </a:r>
                    </a:p>
                  </a:txBody>
                  <a:tcPr marL="9525" marR="9525" marT="9525" marB="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algn="ctr" fontAlgn="ctr"/>
                      <a:r>
                        <a:rPr lang="en-US" altLang="zh-CN" sz="900" b="1" i="0" u="none" strike="noStrike" dirty="0">
                          <a:solidFill>
                            <a:srgbClr val="000000"/>
                          </a:solidFill>
                          <a:latin typeface="Calibri" pitchFamily="34" charset="0"/>
                        </a:rPr>
                        <a:t>12.92%</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r>
              <a:tr h="178240">
                <a:tc rowSpan="4">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1" i="0" u="none" strike="noStrike" cap="none" normalizeH="0" baseline="0" dirty="0" smtClean="0">
                          <a:ln>
                            <a:noFill/>
                          </a:ln>
                          <a:solidFill>
                            <a:schemeClr val="tx1"/>
                          </a:solidFill>
                          <a:effectLst/>
                          <a:latin typeface="Calibri" pitchFamily="34" charset="0"/>
                          <a:ea typeface="华文细黑" pitchFamily="2" charset="-122"/>
                        </a:rPr>
                        <a:t>B</a:t>
                      </a:r>
                      <a:r>
                        <a:rPr kumimoji="0" lang="zh-CN" altLang="en-US" sz="900" b="1" i="0" u="none" strike="noStrike" cap="none" normalizeH="0" baseline="0" smtClean="0">
                          <a:ln>
                            <a:noFill/>
                          </a:ln>
                          <a:solidFill>
                            <a:schemeClr val="tx1"/>
                          </a:solidFill>
                          <a:effectLst/>
                          <a:latin typeface="Calibri" pitchFamily="34" charset="0"/>
                          <a:ea typeface="华文细黑" pitchFamily="2" charset="-122"/>
                        </a:rPr>
                        <a:t>级</a:t>
                      </a:r>
                      <a:endParaRPr kumimoji="0" lang="zh-HK" altLang="en-US" sz="900" b="1" i="0" u="none" strike="noStrike" cap="none" normalizeH="0" baseline="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rowSpan="3">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B1</a:t>
                      </a: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row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2.0L</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smtClean="0">
                          <a:ln>
                            <a:noFill/>
                          </a:ln>
                          <a:solidFill>
                            <a:srgbClr val="000000"/>
                          </a:solidFill>
                          <a:effectLst/>
                          <a:latin typeface="Calibri" pitchFamily="34" charset="0"/>
                          <a:ea typeface="宋体" pitchFamily="2" charset="-122"/>
                        </a:rPr>
                        <a:t>-8000</a:t>
                      </a:r>
                    </a:p>
                  </a:txBody>
                  <a:tcPr marL="9525" marR="9525" marT="9525" marB="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algn="ctr" fontAlgn="ctr"/>
                      <a:r>
                        <a:rPr lang="en-US" altLang="zh-CN" sz="900" b="1" i="0" u="none" strike="noStrike" dirty="0">
                          <a:solidFill>
                            <a:srgbClr val="000000"/>
                          </a:solidFill>
                          <a:latin typeface="Calibri" pitchFamily="34" charset="0"/>
                        </a:rPr>
                        <a:t>19.10%</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r>
              <a:tr h="178240">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CVT</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smtClean="0">
                          <a:ln>
                            <a:noFill/>
                          </a:ln>
                          <a:solidFill>
                            <a:srgbClr val="000000"/>
                          </a:solidFill>
                          <a:effectLst/>
                          <a:latin typeface="Calibri" pitchFamily="34" charset="0"/>
                          <a:ea typeface="宋体" pitchFamily="2" charset="-122"/>
                        </a:rPr>
                        <a:t>-11000</a:t>
                      </a:r>
                    </a:p>
                  </a:txBody>
                  <a:tcPr marL="9525" marR="9525" marT="9525" marB="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algn="ctr" fontAlgn="ctr"/>
                      <a:r>
                        <a:rPr lang="en-US" altLang="zh-CN" sz="900" b="1" i="0" u="none" strike="noStrike" dirty="0">
                          <a:solidFill>
                            <a:srgbClr val="000000"/>
                          </a:solidFill>
                          <a:latin typeface="Calibri" pitchFamily="34" charset="0"/>
                        </a:rPr>
                        <a:t>22.47%</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r>
              <a:tr h="178240">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2.4L</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smtClean="0">
                          <a:ln>
                            <a:noFill/>
                          </a:ln>
                          <a:solidFill>
                            <a:srgbClr val="000000"/>
                          </a:solidFill>
                          <a:effectLst/>
                          <a:latin typeface="Calibri" pitchFamily="34" charset="0"/>
                          <a:ea typeface="宋体" pitchFamily="2" charset="-122"/>
                        </a:rPr>
                        <a:t>-13000</a:t>
                      </a:r>
                    </a:p>
                  </a:txBody>
                  <a:tcPr marL="9525" marR="9525" marT="9525" marB="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algn="ctr" fontAlgn="ctr"/>
                      <a:r>
                        <a:rPr lang="en-US" altLang="zh-CN" sz="900" b="1" i="0" u="none" strike="noStrike" dirty="0">
                          <a:solidFill>
                            <a:srgbClr val="000000"/>
                          </a:solidFill>
                          <a:latin typeface="Calibri" pitchFamily="34" charset="0"/>
                        </a:rPr>
                        <a:t>8.43%</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r>
              <a:tr h="178240">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B2</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2.5L</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smtClean="0">
                          <a:ln>
                            <a:noFill/>
                          </a:ln>
                          <a:solidFill>
                            <a:srgbClr val="000000"/>
                          </a:solidFill>
                          <a:effectLst/>
                          <a:latin typeface="Calibri" pitchFamily="34" charset="0"/>
                          <a:ea typeface="宋体" pitchFamily="2" charset="-122"/>
                        </a:rPr>
                        <a:t>-20000</a:t>
                      </a:r>
                    </a:p>
                  </a:txBody>
                  <a:tcPr marL="9525" marR="9525" marT="9525" marB="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algn="ctr" fontAlgn="ctr"/>
                      <a:r>
                        <a:rPr lang="en-US" altLang="zh-CN" sz="900" b="1" i="0" u="none" strike="noStrike" dirty="0">
                          <a:solidFill>
                            <a:srgbClr val="000000"/>
                          </a:solidFill>
                          <a:latin typeface="Calibri" pitchFamily="34" charset="0"/>
                        </a:rPr>
                        <a:t>7.30%</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r>
            </a:tbl>
          </a:graphicData>
        </a:graphic>
      </p:graphicFrame>
      <p:sp>
        <p:nvSpPr>
          <p:cNvPr id="20" name="AutoShape 8"/>
          <p:cNvSpPr>
            <a:spLocks noChangeArrowheads="1"/>
          </p:cNvSpPr>
          <p:nvPr/>
        </p:nvSpPr>
        <p:spPr bwMode="auto">
          <a:xfrm rot="10800000">
            <a:off x="6643692" y="3929063"/>
            <a:ext cx="827087" cy="214312"/>
          </a:xfrm>
          <a:prstGeom prst="triangle">
            <a:avLst>
              <a:gd name="adj" fmla="val 50000"/>
            </a:avLst>
          </a:prstGeom>
          <a:solidFill>
            <a:srgbClr val="BFBFBF"/>
          </a:solidFill>
          <a:ln w="6350" algn="ctr">
            <a:noFill/>
            <a:miter lim="800000"/>
            <a:headEnd type="none" w="sm" len="sm"/>
            <a:tailEnd type="none" w="sm" len="sm"/>
          </a:ln>
          <a:effectLst>
            <a:outerShdw dist="17961" dir="2700000" algn="ctr" rotWithShape="0">
              <a:srgbClr val="808080"/>
            </a:outerShdw>
          </a:effectLst>
        </p:spPr>
        <p:txBody>
          <a:bodyPr tIns="91440" bIns="91440" anchor="ctr"/>
          <a:lstStyle/>
          <a:p>
            <a:pPr algn="ctr" eaLnBrk="0" hangingPunct="0">
              <a:lnSpc>
                <a:spcPct val="80000"/>
              </a:lnSpc>
              <a:spcBef>
                <a:spcPct val="20000"/>
              </a:spcBef>
              <a:buFont typeface="Arial" charset="0"/>
              <a:buNone/>
              <a:defRPr/>
            </a:pPr>
            <a:endParaRPr lang="en-ZA" b="1" dirty="0">
              <a:latin typeface="+mn-lt"/>
              <a:ea typeface="华文细黑" pitchFamily="2" charset="-122"/>
            </a:endParaRPr>
          </a:p>
        </p:txBody>
      </p:sp>
      <p:sp>
        <p:nvSpPr>
          <p:cNvPr id="21" name="AutoShape 8"/>
          <p:cNvSpPr>
            <a:spLocks noChangeArrowheads="1"/>
          </p:cNvSpPr>
          <p:nvPr/>
        </p:nvSpPr>
        <p:spPr bwMode="auto">
          <a:xfrm rot="10800000">
            <a:off x="6643692" y="4714881"/>
            <a:ext cx="827087" cy="214313"/>
          </a:xfrm>
          <a:prstGeom prst="triangle">
            <a:avLst>
              <a:gd name="adj" fmla="val 50000"/>
            </a:avLst>
          </a:prstGeom>
          <a:solidFill>
            <a:srgbClr val="BFBFBF"/>
          </a:solidFill>
          <a:ln w="6350" algn="ctr">
            <a:noFill/>
            <a:miter lim="800000"/>
            <a:headEnd type="none" w="sm" len="sm"/>
            <a:tailEnd type="none" w="sm" len="sm"/>
          </a:ln>
          <a:effectLst>
            <a:outerShdw dist="17961" dir="2700000" algn="ctr" rotWithShape="0">
              <a:srgbClr val="808080"/>
            </a:outerShdw>
          </a:effectLst>
        </p:spPr>
        <p:txBody>
          <a:bodyPr tIns="91440" bIns="91440" anchor="ctr"/>
          <a:lstStyle/>
          <a:p>
            <a:pPr algn="ctr" eaLnBrk="0" hangingPunct="0">
              <a:lnSpc>
                <a:spcPct val="80000"/>
              </a:lnSpc>
              <a:spcBef>
                <a:spcPct val="20000"/>
              </a:spcBef>
              <a:buFont typeface="Arial" charset="0"/>
              <a:buNone/>
              <a:defRPr/>
            </a:pPr>
            <a:endParaRPr lang="en-ZA" b="1" dirty="0">
              <a:latin typeface="+mn-lt"/>
              <a:ea typeface="华文细黑" pitchFamily="2" charset="-122"/>
            </a:endParaRPr>
          </a:p>
        </p:txBody>
      </p:sp>
      <p:sp>
        <p:nvSpPr>
          <p:cNvPr id="22" name="Rectangle 8"/>
          <p:cNvSpPr>
            <a:spLocks noChangeArrowheads="1"/>
          </p:cNvSpPr>
          <p:nvPr/>
        </p:nvSpPr>
        <p:spPr bwMode="auto">
          <a:xfrm>
            <a:off x="323853" y="1412881"/>
            <a:ext cx="2365375" cy="377825"/>
          </a:xfrm>
          <a:prstGeom prst="rect">
            <a:avLst/>
          </a:prstGeom>
          <a:solidFill>
            <a:schemeClr val="bg1"/>
          </a:solidFill>
          <a:ln w="6350" algn="ctr">
            <a:noFill/>
            <a:miter lim="800000"/>
            <a:headEnd/>
            <a:tailEnd/>
          </a:ln>
          <a:effectLst>
            <a:outerShdw dist="17961" dir="2700000" algn="ctr" rotWithShape="0">
              <a:srgbClr val="808080"/>
            </a:outerShdw>
          </a:effectLst>
        </p:spPr>
        <p:txBody>
          <a:bodyPr wrap="none" tIns="91440" bIns="91440" anchor="ctr"/>
          <a:lstStyle/>
          <a:p>
            <a:pPr algn="ctr" eaLnBrk="0" hangingPunct="0">
              <a:lnSpc>
                <a:spcPct val="80000"/>
              </a:lnSpc>
              <a:spcBef>
                <a:spcPct val="20000"/>
              </a:spcBef>
              <a:buFont typeface="Arial" charset="0"/>
              <a:buNone/>
              <a:defRPr/>
            </a:pPr>
            <a:r>
              <a:rPr lang="zh-CN" altLang="en-US" sz="1400" b="1">
                <a:latin typeface="+mn-lt"/>
                <a:ea typeface="华文细黑" pitchFamily="2" charset="-122"/>
              </a:rPr>
              <a:t>车型平均成交价</a:t>
            </a:r>
            <a:endParaRPr lang="en-US" altLang="zh-CN" sz="1400" b="1" dirty="0">
              <a:latin typeface="+mn-lt"/>
              <a:ea typeface="华文细黑" pitchFamily="2" charset="-122"/>
            </a:endParaRPr>
          </a:p>
        </p:txBody>
      </p:sp>
      <p:sp>
        <p:nvSpPr>
          <p:cNvPr id="23" name="Rectangle 8"/>
          <p:cNvSpPr>
            <a:spLocks noChangeArrowheads="1"/>
          </p:cNvSpPr>
          <p:nvPr/>
        </p:nvSpPr>
        <p:spPr bwMode="auto">
          <a:xfrm>
            <a:off x="5286378" y="1412881"/>
            <a:ext cx="2365375" cy="377825"/>
          </a:xfrm>
          <a:prstGeom prst="rect">
            <a:avLst/>
          </a:prstGeom>
          <a:solidFill>
            <a:schemeClr val="bg1"/>
          </a:solidFill>
          <a:ln w="6350" algn="ctr">
            <a:noFill/>
            <a:miter lim="800000"/>
            <a:headEnd/>
            <a:tailEnd/>
          </a:ln>
          <a:effectLst>
            <a:outerShdw dist="17961" dir="2700000" algn="ctr" rotWithShape="0">
              <a:srgbClr val="808080"/>
            </a:outerShdw>
          </a:effectLst>
        </p:spPr>
        <p:txBody>
          <a:bodyPr wrap="none" tIns="91440" bIns="91440" anchor="ctr"/>
          <a:lstStyle/>
          <a:p>
            <a:pPr algn="ctr" eaLnBrk="0" hangingPunct="0">
              <a:lnSpc>
                <a:spcPct val="80000"/>
              </a:lnSpc>
              <a:spcBef>
                <a:spcPct val="20000"/>
              </a:spcBef>
              <a:buFont typeface="Arial" charset="0"/>
              <a:buNone/>
              <a:defRPr/>
            </a:pPr>
            <a:r>
              <a:rPr lang="zh-CN" altLang="en-US" sz="1400" b="1" dirty="0">
                <a:latin typeface="+mn-lt"/>
                <a:ea typeface="华文细黑" pitchFamily="2" charset="-122"/>
              </a:rPr>
              <a:t>计算市场整体成交价</a:t>
            </a:r>
            <a:endParaRPr lang="en-US" altLang="zh-CN" sz="1400" b="1" dirty="0">
              <a:latin typeface="+mn-lt"/>
              <a:ea typeface="华文细黑" pitchFamily="2" charset="-122"/>
            </a:endParaRPr>
          </a:p>
        </p:txBody>
      </p:sp>
      <p:sp>
        <p:nvSpPr>
          <p:cNvPr id="24" name="Rectangle 8"/>
          <p:cNvSpPr>
            <a:spLocks noChangeArrowheads="1"/>
          </p:cNvSpPr>
          <p:nvPr/>
        </p:nvSpPr>
        <p:spPr bwMode="auto">
          <a:xfrm>
            <a:off x="349252" y="4005265"/>
            <a:ext cx="2365375" cy="377825"/>
          </a:xfrm>
          <a:prstGeom prst="rect">
            <a:avLst/>
          </a:prstGeom>
          <a:solidFill>
            <a:schemeClr val="bg1"/>
          </a:solidFill>
          <a:ln w="6350" algn="ctr">
            <a:noFill/>
            <a:miter lim="800000"/>
            <a:headEnd/>
            <a:tailEnd/>
          </a:ln>
          <a:effectLst>
            <a:outerShdw dist="17961" dir="2700000" algn="ctr" rotWithShape="0">
              <a:srgbClr val="808080"/>
            </a:outerShdw>
          </a:effectLst>
        </p:spPr>
        <p:txBody>
          <a:bodyPr wrap="none" tIns="91440" bIns="91440" anchor="ctr"/>
          <a:lstStyle/>
          <a:p>
            <a:pPr algn="ctr" eaLnBrk="0" hangingPunct="0">
              <a:lnSpc>
                <a:spcPct val="80000"/>
              </a:lnSpc>
              <a:spcBef>
                <a:spcPct val="20000"/>
              </a:spcBef>
              <a:buFont typeface="Arial" charset="0"/>
              <a:buNone/>
              <a:defRPr/>
            </a:pPr>
            <a:r>
              <a:rPr lang="zh-CN" altLang="en-US" sz="1400" b="1">
                <a:latin typeface="+mn-lt"/>
                <a:ea typeface="华文细黑" pitchFamily="2" charset="-122"/>
              </a:rPr>
              <a:t>车型细分销量</a:t>
            </a:r>
            <a:endParaRPr lang="en-US" altLang="zh-CN" sz="1400" b="1" dirty="0">
              <a:latin typeface="+mn-lt"/>
              <a:ea typeface="华文细黑" pitchFamily="2" charset="-122"/>
            </a:endParaRPr>
          </a:p>
        </p:txBody>
      </p:sp>
      <p:sp>
        <p:nvSpPr>
          <p:cNvPr id="25" name="Rectangle 214"/>
          <p:cNvSpPr>
            <a:spLocks noChangeArrowheads="1"/>
          </p:cNvSpPr>
          <p:nvPr/>
        </p:nvSpPr>
        <p:spPr bwMode="auto">
          <a:xfrm>
            <a:off x="5500692" y="4214813"/>
            <a:ext cx="3311525" cy="360363"/>
          </a:xfrm>
          <a:prstGeom prst="rect">
            <a:avLst/>
          </a:prstGeom>
          <a:solidFill>
            <a:schemeClr val="bg1"/>
          </a:solidFill>
          <a:ln w="12700" algn="ctr">
            <a:solidFill>
              <a:schemeClr val="bg2"/>
            </a:solidFill>
            <a:miter lim="800000"/>
            <a:headEnd/>
            <a:tailEnd/>
          </a:ln>
          <a:effectLst>
            <a:outerShdw dist="107763" dir="2700000" algn="ctr" rotWithShape="0">
              <a:schemeClr val="bg2">
                <a:alpha val="50000"/>
              </a:schemeClr>
            </a:outerShdw>
          </a:effectLst>
        </p:spPr>
        <p:txBody>
          <a:bodyPr wrap="none" anchor="ctr"/>
          <a:lstStyle/>
          <a:p>
            <a:pPr algn="ctr" eaLnBrk="0" hangingPunct="0">
              <a:lnSpc>
                <a:spcPct val="80000"/>
              </a:lnSpc>
              <a:spcBef>
                <a:spcPct val="20000"/>
              </a:spcBef>
              <a:buFont typeface="Arial" charset="0"/>
              <a:buNone/>
              <a:defRPr/>
            </a:pPr>
            <a:r>
              <a:rPr lang="zh-CN" altLang="en-US" sz="1400" dirty="0">
                <a:latin typeface="+mn-lt"/>
                <a:ea typeface="华文细黑" pitchFamily="2" charset="-122"/>
              </a:rPr>
              <a:t>加权计算得</a:t>
            </a:r>
            <a:r>
              <a:rPr lang="zh-CN" altLang="en-US" sz="1400" b="1" dirty="0">
                <a:latin typeface="+mn-lt"/>
                <a:ea typeface="华文细黑" pitchFamily="2" charset="-122"/>
              </a:rPr>
              <a:t>市场整体优惠幅度：</a:t>
            </a:r>
            <a:r>
              <a:rPr lang="en-US" altLang="zh-CN" sz="1400" b="1" dirty="0">
                <a:latin typeface="+mn-lt"/>
                <a:ea typeface="华文细黑" pitchFamily="2" charset="-122"/>
              </a:rPr>
              <a:t>-8548</a:t>
            </a:r>
            <a:r>
              <a:rPr lang="zh-CN" altLang="en-US" sz="1400" b="1" dirty="0">
                <a:latin typeface="+mn-lt"/>
                <a:ea typeface="华文细黑" pitchFamily="2" charset="-122"/>
              </a:rPr>
              <a:t>元</a:t>
            </a:r>
          </a:p>
        </p:txBody>
      </p:sp>
      <p:sp>
        <p:nvSpPr>
          <p:cNvPr id="26" name="Rectangle 215"/>
          <p:cNvSpPr>
            <a:spLocks noChangeArrowheads="1"/>
          </p:cNvSpPr>
          <p:nvPr/>
        </p:nvSpPr>
        <p:spPr bwMode="auto">
          <a:xfrm>
            <a:off x="5508629" y="5672137"/>
            <a:ext cx="3311525" cy="614363"/>
          </a:xfrm>
          <a:prstGeom prst="rect">
            <a:avLst/>
          </a:prstGeom>
          <a:solidFill>
            <a:schemeClr val="bg1"/>
          </a:solidFill>
          <a:ln w="12700" algn="ctr">
            <a:solidFill>
              <a:schemeClr val="bg2"/>
            </a:solidFill>
            <a:miter lim="800000"/>
            <a:headEnd/>
            <a:tailEnd/>
          </a:ln>
          <a:effectLst>
            <a:outerShdw dist="107763" dir="2700000" algn="ctr" rotWithShape="0">
              <a:schemeClr val="bg2">
                <a:alpha val="50000"/>
              </a:schemeClr>
            </a:outerShdw>
          </a:effectLst>
        </p:spPr>
        <p:txBody>
          <a:bodyPr wrap="none" anchor="ctr"/>
          <a:lstStyle/>
          <a:p>
            <a:pPr algn="ctr" eaLnBrk="0" hangingPunct="0">
              <a:lnSpc>
                <a:spcPct val="80000"/>
              </a:lnSpc>
              <a:spcBef>
                <a:spcPct val="20000"/>
              </a:spcBef>
              <a:buFont typeface="Arial" charset="0"/>
              <a:buNone/>
              <a:defRPr/>
            </a:pPr>
            <a:r>
              <a:rPr lang="zh-CN" altLang="en-US" sz="1400" b="1" dirty="0">
                <a:latin typeface="+mn-lt"/>
                <a:ea typeface="华文细黑" pitchFamily="2" charset="-122"/>
              </a:rPr>
              <a:t>设基值为</a:t>
            </a:r>
            <a:r>
              <a:rPr lang="en-US" altLang="zh-CN" sz="1400" b="1" dirty="0">
                <a:latin typeface="+mn-lt"/>
                <a:ea typeface="华文细黑" pitchFamily="2" charset="-122"/>
              </a:rPr>
              <a:t>16</a:t>
            </a:r>
            <a:r>
              <a:rPr lang="zh-CN" altLang="en-US" sz="1400" b="1" dirty="0">
                <a:latin typeface="+mn-lt"/>
                <a:ea typeface="华文细黑" pitchFamily="2" charset="-122"/>
              </a:rPr>
              <a:t>万，则终端优惠指数为：</a:t>
            </a:r>
          </a:p>
          <a:p>
            <a:pPr algn="ctr" eaLnBrk="0" hangingPunct="0">
              <a:lnSpc>
                <a:spcPct val="80000"/>
              </a:lnSpc>
              <a:spcBef>
                <a:spcPct val="20000"/>
              </a:spcBef>
              <a:buFont typeface="Arial" charset="0"/>
              <a:buNone/>
              <a:defRPr/>
            </a:pPr>
            <a:r>
              <a:rPr lang="en-US" altLang="zh-CN" sz="1400" b="1" dirty="0">
                <a:latin typeface="+mn-lt"/>
                <a:ea typeface="华文细黑" pitchFamily="2" charset="-122"/>
              </a:rPr>
              <a:t>-5348 / 160000*100 = -3.34</a:t>
            </a:r>
          </a:p>
        </p:txBody>
      </p:sp>
      <p:sp>
        <p:nvSpPr>
          <p:cNvPr id="27" name="Rectangle 217"/>
          <p:cNvSpPr>
            <a:spLocks noChangeArrowheads="1"/>
          </p:cNvSpPr>
          <p:nvPr/>
        </p:nvSpPr>
        <p:spPr bwMode="auto">
          <a:xfrm>
            <a:off x="5508629" y="5000630"/>
            <a:ext cx="3311525" cy="544513"/>
          </a:xfrm>
          <a:prstGeom prst="rect">
            <a:avLst/>
          </a:prstGeom>
          <a:solidFill>
            <a:schemeClr val="bg1"/>
          </a:solidFill>
          <a:ln w="12700" algn="ctr">
            <a:solidFill>
              <a:schemeClr val="bg2"/>
            </a:solidFill>
            <a:miter lim="800000"/>
            <a:headEnd/>
            <a:tailEnd/>
          </a:ln>
          <a:effectLst>
            <a:outerShdw dist="107763" dir="2700000" algn="ctr" rotWithShape="0">
              <a:schemeClr val="bg2">
                <a:alpha val="50000"/>
              </a:schemeClr>
            </a:outerShdw>
          </a:effectLst>
        </p:spPr>
        <p:txBody>
          <a:bodyPr wrap="none" anchor="ctr"/>
          <a:lstStyle/>
          <a:p>
            <a:pPr algn="ctr" eaLnBrk="0" hangingPunct="0">
              <a:lnSpc>
                <a:spcPct val="80000"/>
              </a:lnSpc>
              <a:spcBef>
                <a:spcPct val="20000"/>
              </a:spcBef>
              <a:buFont typeface="Arial" charset="0"/>
              <a:buNone/>
              <a:defRPr/>
            </a:pPr>
            <a:r>
              <a:rPr lang="zh-CN" altLang="en-US" sz="1400" b="1" dirty="0">
                <a:latin typeface="+mn-lt"/>
                <a:ea typeface="华文细黑" pitchFamily="2" charset="-122"/>
              </a:rPr>
              <a:t>与基期比较的市场整体优惠幅度：</a:t>
            </a:r>
            <a:endParaRPr lang="en-US" altLang="zh-CN" sz="1400" b="1" dirty="0">
              <a:latin typeface="+mn-lt"/>
              <a:ea typeface="华文细黑" pitchFamily="2" charset="-122"/>
            </a:endParaRPr>
          </a:p>
          <a:p>
            <a:pPr algn="ctr" eaLnBrk="0" hangingPunct="0">
              <a:lnSpc>
                <a:spcPct val="80000"/>
              </a:lnSpc>
              <a:spcBef>
                <a:spcPct val="20000"/>
              </a:spcBef>
              <a:buFont typeface="Arial" charset="0"/>
              <a:buNone/>
              <a:defRPr/>
            </a:pPr>
            <a:r>
              <a:rPr lang="en-US" altLang="zh-CN" sz="1400" b="1" dirty="0">
                <a:latin typeface="+mn-lt"/>
                <a:ea typeface="华文细黑" pitchFamily="2" charset="-122"/>
              </a:rPr>
              <a:t>-8548-（-3200）（</a:t>
            </a:r>
            <a:r>
              <a:rPr lang="zh-CN" altLang="en-US" sz="1400" b="1" dirty="0">
                <a:latin typeface="+mn-lt"/>
                <a:ea typeface="华文细黑" pitchFamily="2" charset="-122"/>
              </a:rPr>
              <a:t>基期）</a:t>
            </a:r>
            <a:r>
              <a:rPr lang="en-US" altLang="zh-CN" sz="1400" b="1" dirty="0">
                <a:latin typeface="+mn-lt"/>
                <a:ea typeface="华文细黑" pitchFamily="2" charset="-122"/>
              </a:rPr>
              <a:t>=-5348</a:t>
            </a:r>
            <a:r>
              <a:rPr lang="zh-CN" altLang="en-US" sz="1400" b="1" dirty="0">
                <a:latin typeface="+mn-lt"/>
                <a:ea typeface="华文细黑" pitchFamily="2" charset="-122"/>
              </a:rPr>
              <a:t>元</a:t>
            </a:r>
          </a:p>
        </p:txBody>
      </p:sp>
    </p:spTree>
    <p:extLst>
      <p:ext uri="{BB962C8B-B14F-4D97-AF65-F5344CB8AC3E}">
        <p14:creationId xmlns:p14="http://schemas.microsoft.com/office/powerpoint/2010/main" val="1843861238"/>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pPr>
              <a:defRPr/>
            </a:pPr>
            <a:fld id="{5B2B4133-BC07-4248-AFCC-CADA204F548B}" type="slidenum">
              <a:rPr lang="zh-CN" altLang="en-US" smtClean="0">
                <a:latin typeface="+mn-lt"/>
                <a:ea typeface="华文细黑" pitchFamily="2" charset="-122"/>
              </a:rPr>
              <a:pPr>
                <a:defRPr/>
              </a:pPr>
              <a:t>8</a:t>
            </a:fld>
            <a:endParaRPr lang="zh-CN" altLang="en-US">
              <a:latin typeface="+mn-lt"/>
              <a:ea typeface="华文细黑" pitchFamily="2" charset="-122"/>
            </a:endParaRPr>
          </a:p>
        </p:txBody>
      </p:sp>
      <p:sp>
        <p:nvSpPr>
          <p:cNvPr id="4" name="Rectangle 2"/>
          <p:cNvSpPr txBox="1">
            <a:spLocks noChangeArrowheads="1"/>
          </p:cNvSpPr>
          <p:nvPr/>
        </p:nvSpPr>
        <p:spPr>
          <a:xfrm>
            <a:off x="3305175" y="2514600"/>
            <a:ext cx="5076825" cy="338554"/>
          </a:xfrm>
          <a:prstGeom prst="rect">
            <a:avLst/>
          </a:prstGeom>
        </p:spPr>
        <p:txBody>
          <a:bodyPr>
            <a:spAutoFit/>
          </a:bodyPr>
          <a:lstStyle/>
          <a:p>
            <a:pPr marL="342900" indent="-342900" algn="ctr" eaLnBrk="0" hangingPunct="0">
              <a:lnSpc>
                <a:spcPct val="80000"/>
              </a:lnSpc>
              <a:spcBef>
                <a:spcPct val="20000"/>
              </a:spcBef>
              <a:buFont typeface="Wingdings" pitchFamily="2" charset="2"/>
              <a:buChar char="v"/>
              <a:tabLst>
                <a:tab pos="6400800" algn="r"/>
              </a:tabLst>
              <a:defRPr/>
            </a:pPr>
            <a:r>
              <a:rPr lang="zh-CN" altLang="en-US" sz="2000" b="1" dirty="0">
                <a:latin typeface="+mn-lt"/>
                <a:ea typeface="华文细黑" pitchFamily="2" charset="-122"/>
                <a:cs typeface="Arial" pitchFamily="34" charset="0"/>
              </a:rPr>
              <a:t>第二部分：整体市场情况</a:t>
            </a:r>
            <a:endParaRPr lang="en-US" altLang="zh-CN" sz="2000" b="1" dirty="0">
              <a:latin typeface="+mn-lt"/>
              <a:ea typeface="华文细黑" pitchFamily="2" charset="-122"/>
              <a:cs typeface="Arial" pitchFamily="34" charset="0"/>
            </a:endParaRPr>
          </a:p>
        </p:txBody>
      </p:sp>
    </p:spTree>
    <p:extLst>
      <p:ext uri="{BB962C8B-B14F-4D97-AF65-F5344CB8AC3E}">
        <p14:creationId xmlns:p14="http://schemas.microsoft.com/office/powerpoint/2010/main" val="37982469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对象 2" hidden="1"/>
          <p:cNvGraphicFramePr>
            <a:graphicFrameLocks noChangeAspect="1"/>
          </p:cNvGraphicFramePr>
          <p:nvPr>
            <p:custDataLst>
              <p:tags r:id="rId2"/>
            </p:custDataLst>
            <p:extLst>
              <p:ext uri="{D42A27DB-BD31-4B8C-83A1-F6EECF244321}">
                <p14:modId xmlns:p14="http://schemas.microsoft.com/office/powerpoint/2010/main" val="423481825"/>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35803" name="think-cell Slide" r:id="rId14" imgW="360" imgH="360" progId="">
                  <p:embed/>
                </p:oleObj>
              </mc:Choice>
              <mc:Fallback>
                <p:oleObj name="think-cell Slide" r:id="rId14" imgW="360" imgH="360" progId="">
                  <p:embed/>
                  <p:pic>
                    <p:nvPicPr>
                      <p:cNvPr id="0" name="Picture 2911"/>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0" y="0"/>
                        <a:ext cx="158750"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4345" name="灯片编号占位符 18"/>
          <p:cNvSpPr>
            <a:spLocks noGrp="1"/>
          </p:cNvSpPr>
          <p:nvPr>
            <p:ph type="sldNum" sz="quarter" idx="12"/>
            <p:custDataLst>
              <p:tags r:id="rId3"/>
            </p:custDataLst>
          </p:nvPr>
        </p:nvSpPr>
        <p:spPr bwMode="auto">
          <a:noFill/>
          <a:ln>
            <a:miter lim="800000"/>
            <a:headEnd/>
            <a:tailEnd/>
          </a:ln>
        </p:spPr>
        <p:txBody>
          <a:bodyPr vert="horz" wrap="square" lIns="91440" tIns="45720" rIns="91440" bIns="45720" numCol="1" anchorCtr="0" compatLnSpc="1">
            <a:prstTxWarp prst="textNoShape">
              <a:avLst/>
            </a:prstTxWarp>
          </a:bodyPr>
          <a:lstStyle/>
          <a:p>
            <a:fld id="{16EE5A02-4B08-4007-A6DB-1C644455D889}" type="slidenum">
              <a:rPr lang="zh-CN" altLang="en-US"/>
              <a:pPr/>
              <a:t>9</a:t>
            </a:fld>
            <a:endParaRPr lang="zh-CN" altLang="en-US" dirty="0"/>
          </a:p>
        </p:txBody>
      </p:sp>
      <p:sp>
        <p:nvSpPr>
          <p:cNvPr id="4" name="内容占位符 3"/>
          <p:cNvSpPr>
            <a:spLocks noGrp="1"/>
          </p:cNvSpPr>
          <p:nvPr>
            <p:ph sz="quarter" idx="13"/>
          </p:nvPr>
        </p:nvSpPr>
        <p:spPr>
          <a:xfrm>
            <a:off x="1187624" y="260648"/>
            <a:ext cx="7561584" cy="454567"/>
          </a:xfrm>
        </p:spPr>
        <p:txBody>
          <a:bodyPr/>
          <a:lstStyle/>
          <a:p>
            <a:r>
              <a:rPr lang="en-US" altLang="en-US" dirty="0" smtClean="0"/>
              <a:t>2017</a:t>
            </a:r>
            <a:r>
              <a:rPr lang="en-US" altLang="zh-CN" dirty="0" smtClean="0"/>
              <a:t> </a:t>
            </a:r>
            <a:r>
              <a:rPr lang="en-US" altLang="en-US" dirty="0"/>
              <a:t>GAIN</a:t>
            </a:r>
            <a:r>
              <a:rPr lang="en-US" altLang="zh-CN" dirty="0"/>
              <a:t>·</a:t>
            </a:r>
            <a:r>
              <a:rPr lang="zh-CN" altLang="en-US" dirty="0"/>
              <a:t>整体价格变化</a:t>
            </a:r>
            <a:r>
              <a:rPr lang="en-US" altLang="en-US" dirty="0" err="1"/>
              <a:t>指数</a:t>
            </a:r>
            <a:r>
              <a:rPr lang="en-US" altLang="en-US" dirty="0" smtClean="0"/>
              <a:t>—3</a:t>
            </a:r>
            <a:r>
              <a:rPr lang="zh-CN" altLang="en-US" dirty="0" smtClean="0"/>
              <a:t>月</a:t>
            </a:r>
            <a:endParaRPr lang="zh-CN" altLang="en-US" dirty="0"/>
          </a:p>
        </p:txBody>
      </p:sp>
      <p:sp>
        <p:nvSpPr>
          <p:cNvPr id="39" name="TextBox 38"/>
          <p:cNvSpPr txBox="1"/>
          <p:nvPr>
            <p:custDataLst>
              <p:tags r:id="rId4"/>
            </p:custDataLst>
          </p:nvPr>
        </p:nvSpPr>
        <p:spPr>
          <a:xfrm>
            <a:off x="395536" y="6322211"/>
            <a:ext cx="1319212" cy="203133"/>
          </a:xfrm>
          <a:prstGeom prst="rect">
            <a:avLst/>
          </a:prstGeom>
          <a:noFill/>
        </p:spPr>
        <p:txBody>
          <a:bodyPr>
            <a:spAutoFit/>
          </a:bodyPr>
          <a:lstStyle/>
          <a:p>
            <a:pPr eaLnBrk="0" hangingPunct="0">
              <a:lnSpc>
                <a:spcPct val="80000"/>
              </a:lnSpc>
              <a:spcBef>
                <a:spcPct val="20000"/>
              </a:spcBef>
              <a:buFont typeface="Arial" charset="0"/>
              <a:buNone/>
              <a:defRPr/>
            </a:pPr>
            <a:r>
              <a:rPr lang="zh-CN" altLang="en-US" sz="900" dirty="0">
                <a:solidFill>
                  <a:prstClr val="black"/>
                </a:solidFill>
                <a:latin typeface="Calibri"/>
                <a:ea typeface="华文细黑" pitchFamily="2" charset="-122"/>
              </a:rPr>
              <a:t>注</a:t>
            </a:r>
            <a:r>
              <a:rPr lang="zh-CN" altLang="en-US" sz="900" dirty="0" smtClean="0">
                <a:solidFill>
                  <a:prstClr val="black"/>
                </a:solidFill>
                <a:latin typeface="Calibri"/>
                <a:ea typeface="华文细黑" pitchFamily="2" charset="-122"/>
              </a:rPr>
              <a:t>：基期为上年</a:t>
            </a:r>
            <a:r>
              <a:rPr lang="en-US" altLang="zh-CN" sz="900" dirty="0" smtClean="0">
                <a:solidFill>
                  <a:prstClr val="black"/>
                </a:solidFill>
                <a:latin typeface="Calibri"/>
                <a:ea typeface="华文细黑" pitchFamily="2" charset="-122"/>
              </a:rPr>
              <a:t>12</a:t>
            </a:r>
            <a:r>
              <a:rPr lang="zh-CN" altLang="en-US" sz="900" dirty="0" smtClean="0">
                <a:solidFill>
                  <a:prstClr val="black"/>
                </a:solidFill>
                <a:latin typeface="Calibri"/>
                <a:ea typeface="华文细黑" pitchFamily="2" charset="-122"/>
              </a:rPr>
              <a:t>月</a:t>
            </a:r>
            <a:endParaRPr lang="zh-CN" altLang="en-US" sz="900" dirty="0">
              <a:solidFill>
                <a:prstClr val="black"/>
              </a:solidFill>
              <a:latin typeface="Calibri"/>
              <a:ea typeface="华文细黑" pitchFamily="2" charset="-122"/>
            </a:endParaRPr>
          </a:p>
        </p:txBody>
      </p:sp>
      <p:sp>
        <p:nvSpPr>
          <p:cNvPr id="41" name="AutoShape 66"/>
          <p:cNvSpPr>
            <a:spLocks noChangeArrowheads="1"/>
          </p:cNvSpPr>
          <p:nvPr>
            <p:custDataLst>
              <p:tags r:id="rId5"/>
            </p:custDataLst>
          </p:nvPr>
        </p:nvSpPr>
        <p:spPr bwMode="auto">
          <a:xfrm>
            <a:off x="8497639" y="3903911"/>
            <a:ext cx="250825" cy="900112"/>
          </a:xfrm>
          <a:prstGeom prst="upArrow">
            <a:avLst>
              <a:gd name="adj1" fmla="val 50000"/>
              <a:gd name="adj2" fmla="val 89715"/>
            </a:avLst>
          </a:prstGeom>
          <a:solidFill>
            <a:srgbClr val="275C9D"/>
          </a:solidFill>
          <a:ln>
            <a:no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solidFill>
                <a:prstClr val="black"/>
              </a:solidFill>
              <a:ea typeface="华文细黑" pitchFamily="2" charset="-122"/>
            </a:endParaRPr>
          </a:p>
        </p:txBody>
      </p:sp>
      <p:sp>
        <p:nvSpPr>
          <p:cNvPr id="42" name="AutoShape 67"/>
          <p:cNvSpPr>
            <a:spLocks noChangeArrowheads="1"/>
          </p:cNvSpPr>
          <p:nvPr>
            <p:custDataLst>
              <p:tags r:id="rId6"/>
            </p:custDataLst>
          </p:nvPr>
        </p:nvSpPr>
        <p:spPr bwMode="auto">
          <a:xfrm rot="10800000">
            <a:off x="8497639" y="5021511"/>
            <a:ext cx="250825" cy="900112"/>
          </a:xfrm>
          <a:prstGeom prst="upArrow">
            <a:avLst>
              <a:gd name="adj1" fmla="val 50000"/>
              <a:gd name="adj2" fmla="val 89715"/>
            </a:avLst>
          </a:prstGeom>
          <a:solidFill>
            <a:srgbClr val="BFBFBF"/>
          </a:solidFill>
          <a:ln>
            <a:solidFill>
              <a:srgbClr val="BFBFBF"/>
            </a:solid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solidFill>
                <a:prstClr val="black"/>
              </a:solidFill>
              <a:ea typeface="华文细黑" pitchFamily="2" charset="-122"/>
            </a:endParaRPr>
          </a:p>
        </p:txBody>
      </p:sp>
      <p:sp>
        <p:nvSpPr>
          <p:cNvPr id="43" name="Text Box 68"/>
          <p:cNvSpPr txBox="1">
            <a:spLocks noChangeArrowheads="1"/>
          </p:cNvSpPr>
          <p:nvPr>
            <p:custDataLst>
              <p:tags r:id="rId7"/>
            </p:custDataLst>
          </p:nvPr>
        </p:nvSpPr>
        <p:spPr bwMode="auto">
          <a:xfrm>
            <a:off x="8701533" y="3861048"/>
            <a:ext cx="334963" cy="947738"/>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solidFill>
                  <a:prstClr val="black"/>
                </a:solidFill>
                <a:latin typeface="Calibri"/>
                <a:ea typeface="华文细黑" pitchFamily="2" charset="-122"/>
              </a:rPr>
              <a:t>均价上升</a:t>
            </a:r>
          </a:p>
        </p:txBody>
      </p:sp>
      <p:sp>
        <p:nvSpPr>
          <p:cNvPr id="44" name="Text Box 69"/>
          <p:cNvSpPr txBox="1">
            <a:spLocks noChangeArrowheads="1"/>
          </p:cNvSpPr>
          <p:nvPr>
            <p:custDataLst>
              <p:tags r:id="rId8"/>
            </p:custDataLst>
          </p:nvPr>
        </p:nvSpPr>
        <p:spPr bwMode="auto">
          <a:xfrm>
            <a:off x="8701533" y="4865936"/>
            <a:ext cx="334963" cy="1109662"/>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solidFill>
                  <a:prstClr val="black"/>
                </a:solidFill>
                <a:latin typeface="Calibri"/>
                <a:ea typeface="华文细黑" pitchFamily="2" charset="-122"/>
              </a:rPr>
              <a:t>均价下降</a:t>
            </a:r>
          </a:p>
        </p:txBody>
      </p:sp>
      <p:graphicFrame>
        <p:nvGraphicFramePr>
          <p:cNvPr id="16" name="Object 4"/>
          <p:cNvGraphicFramePr>
            <a:graphicFrameLocks noChangeAspect="1"/>
          </p:cNvGraphicFramePr>
          <p:nvPr>
            <p:custDataLst>
              <p:tags r:id="rId9"/>
            </p:custDataLst>
            <p:extLst>
              <p:ext uri="{D42A27DB-BD31-4B8C-83A1-F6EECF244321}">
                <p14:modId xmlns:p14="http://schemas.microsoft.com/office/powerpoint/2010/main" val="3005180210"/>
              </p:ext>
            </p:extLst>
          </p:nvPr>
        </p:nvGraphicFramePr>
        <p:xfrm>
          <a:off x="395287" y="3501008"/>
          <a:ext cx="8031487" cy="2893441"/>
        </p:xfrm>
        <a:graphic>
          <a:graphicData uri="http://schemas.openxmlformats.org/drawingml/2006/chart">
            <c:chart xmlns:c="http://schemas.openxmlformats.org/drawingml/2006/chart" xmlns:r="http://schemas.openxmlformats.org/officeDocument/2006/relationships" r:id="rId16"/>
          </a:graphicData>
        </a:graphic>
      </p:graphicFrame>
      <p:sp>
        <p:nvSpPr>
          <p:cNvPr id="15" name="内容占位符 2"/>
          <p:cNvSpPr txBox="1">
            <a:spLocks/>
          </p:cNvSpPr>
          <p:nvPr>
            <p:custDataLst>
              <p:tags r:id="rId10"/>
            </p:custDataLst>
          </p:nvPr>
        </p:nvSpPr>
        <p:spPr bwMode="auto">
          <a:xfrm>
            <a:off x="395288" y="835200"/>
            <a:ext cx="8353425" cy="1851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4488"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l" eaLnBrk="1" hangingPunct="1">
              <a:lnSpc>
                <a:spcPts val="1800"/>
              </a:lnSpc>
              <a:spcAft>
                <a:spcPts val="600"/>
              </a:spcAft>
              <a:buClr>
                <a:srgbClr val="275C9D"/>
              </a:buClr>
              <a:buFont typeface="Wingdings" pitchFamily="2" charset="2"/>
              <a:buChar char="n"/>
            </a:pPr>
            <a:r>
              <a:rPr lang="en-US" altLang="zh-CN" sz="1600" b="1" dirty="0" smtClean="0">
                <a:latin typeface="+mn-ea"/>
                <a:ea typeface="+mn-ea"/>
              </a:rPr>
              <a:t>2017</a:t>
            </a:r>
            <a:r>
              <a:rPr lang="zh-CN" altLang="en-US" sz="1600" b="1" dirty="0" smtClean="0">
                <a:latin typeface="+mn-ea"/>
                <a:ea typeface="+mn-ea"/>
              </a:rPr>
              <a:t>年</a:t>
            </a:r>
            <a:r>
              <a:rPr lang="en-US" altLang="zh-CN" sz="1600" b="1" dirty="0" smtClean="0">
                <a:latin typeface="+mn-ea"/>
                <a:ea typeface="+mn-ea"/>
              </a:rPr>
              <a:t>GAIN·3</a:t>
            </a:r>
            <a:r>
              <a:rPr lang="zh-CN" altLang="en-US" sz="1600" b="1" dirty="0" smtClean="0">
                <a:latin typeface="+mn-ea"/>
                <a:ea typeface="+mn-ea"/>
              </a:rPr>
              <a:t>月整体价格变化指数为</a:t>
            </a:r>
            <a:r>
              <a:rPr lang="en-US" altLang="zh-CN" sz="1600" b="1" dirty="0" smtClean="0">
                <a:latin typeface="+mn-ea"/>
                <a:ea typeface="+mn-ea"/>
              </a:rPr>
              <a:t>2.86</a:t>
            </a:r>
            <a:r>
              <a:rPr lang="zh-CN" altLang="en-US" sz="1600" b="1" dirty="0" smtClean="0">
                <a:latin typeface="+mn-ea"/>
                <a:ea typeface="+mn-ea"/>
              </a:rPr>
              <a:t>，环比下降</a:t>
            </a:r>
            <a:r>
              <a:rPr lang="en-US" altLang="zh-CN" sz="1600" b="1" dirty="0" smtClean="0">
                <a:latin typeface="+mn-ea"/>
                <a:ea typeface="+mn-ea"/>
              </a:rPr>
              <a:t>1.4%</a:t>
            </a:r>
            <a:r>
              <a:rPr lang="zh-CN" altLang="en-US" sz="1600" b="1" dirty="0" smtClean="0">
                <a:latin typeface="+mn-ea"/>
                <a:ea typeface="+mn-ea"/>
              </a:rPr>
              <a:t>，市场均价从</a:t>
            </a:r>
            <a:r>
              <a:rPr lang="en-US" altLang="zh-CN" sz="1600" b="1" dirty="0" smtClean="0">
                <a:latin typeface="+mn-ea"/>
                <a:ea typeface="+mn-ea"/>
              </a:rPr>
              <a:t>13.80</a:t>
            </a:r>
            <a:r>
              <a:rPr lang="zh-CN" altLang="en-US" sz="1600" b="1" dirty="0" smtClean="0">
                <a:latin typeface="+mn-ea"/>
                <a:ea typeface="+mn-ea"/>
              </a:rPr>
              <a:t>万下降至</a:t>
            </a:r>
            <a:r>
              <a:rPr lang="en-US" altLang="zh-CN" sz="1600" b="1" dirty="0" smtClean="0">
                <a:latin typeface="+mn-ea"/>
                <a:ea typeface="+mn-ea"/>
              </a:rPr>
              <a:t>13.61</a:t>
            </a:r>
            <a:r>
              <a:rPr lang="zh-CN" altLang="en-US" sz="1600" b="1" dirty="0" smtClean="0">
                <a:latin typeface="+mn-ea"/>
                <a:ea typeface="+mn-ea"/>
              </a:rPr>
              <a:t>万</a:t>
            </a:r>
          </a:p>
          <a:p>
            <a:pPr algn="l" eaLnBrk="1" hangingPunct="1">
              <a:lnSpc>
                <a:spcPts val="2000"/>
              </a:lnSpc>
              <a:spcAft>
                <a:spcPts val="600"/>
              </a:spcAft>
              <a:buFont typeface="Wingdings" pitchFamily="2" charset="2"/>
              <a:buChar char="Ø"/>
            </a:pPr>
            <a:r>
              <a:rPr lang="en-US" altLang="zh-CN" sz="1400" dirty="0">
                <a:latin typeface="+mn-ea"/>
                <a:ea typeface="+mn-ea"/>
              </a:rPr>
              <a:t>3</a:t>
            </a:r>
            <a:r>
              <a:rPr lang="zh-CN" altLang="en-US" sz="1400" dirty="0" smtClean="0">
                <a:latin typeface="+mn-ea"/>
                <a:ea typeface="+mn-ea"/>
              </a:rPr>
              <a:t>月</a:t>
            </a:r>
            <a:r>
              <a:rPr lang="zh-CN" altLang="en-US" sz="1400" dirty="0">
                <a:latin typeface="+mn-ea"/>
                <a:ea typeface="+mn-ea"/>
              </a:rPr>
              <a:t>整体乘用车市场</a:t>
            </a:r>
            <a:r>
              <a:rPr lang="zh-CN" altLang="en-US" sz="1400" dirty="0" smtClean="0">
                <a:latin typeface="+mn-ea"/>
                <a:ea typeface="+mn-ea"/>
              </a:rPr>
              <a:t>成交价出现下降，其中市场份额最大的</a:t>
            </a:r>
            <a:r>
              <a:rPr lang="en-US" altLang="zh-CN" sz="1400" dirty="0" smtClean="0">
                <a:latin typeface="+mn-ea"/>
                <a:ea typeface="+mn-ea"/>
              </a:rPr>
              <a:t>SUV</a:t>
            </a:r>
            <a:r>
              <a:rPr lang="zh-CN" altLang="en-US" sz="1400" dirty="0" smtClean="0">
                <a:latin typeface="+mn-ea"/>
                <a:ea typeface="+mn-ea"/>
              </a:rPr>
              <a:t>和</a:t>
            </a:r>
            <a:r>
              <a:rPr lang="en-US" altLang="zh-CN" sz="1400" dirty="0" smtClean="0">
                <a:latin typeface="+mn-ea"/>
                <a:ea typeface="+mn-ea"/>
              </a:rPr>
              <a:t>A</a:t>
            </a:r>
            <a:r>
              <a:rPr lang="zh-CN" altLang="en-US" sz="1400" dirty="0" smtClean="0">
                <a:latin typeface="+mn-ea"/>
                <a:ea typeface="+mn-ea"/>
              </a:rPr>
              <a:t>级两大细分市场的终端成交价格均出现下降，因此拉低整体市场的价格</a:t>
            </a:r>
            <a:endParaRPr lang="en-US" altLang="zh-CN" sz="1400" dirty="0" smtClean="0">
              <a:latin typeface="+mn-ea"/>
              <a:ea typeface="+mn-ea"/>
            </a:endParaRPr>
          </a:p>
          <a:p>
            <a:pPr algn="l" eaLnBrk="1" hangingPunct="1">
              <a:lnSpc>
                <a:spcPts val="2000"/>
              </a:lnSpc>
              <a:spcAft>
                <a:spcPts val="600"/>
              </a:spcAft>
              <a:buFont typeface="Wingdings" pitchFamily="2" charset="2"/>
              <a:buChar char="Ø"/>
            </a:pPr>
            <a:r>
              <a:rPr lang="en-US" altLang="zh-CN" sz="1400" dirty="0" smtClean="0">
                <a:latin typeface="+mn-ea"/>
                <a:ea typeface="+mn-ea"/>
              </a:rPr>
              <a:t>2017</a:t>
            </a:r>
            <a:r>
              <a:rPr lang="zh-CN" altLang="en-US" sz="1400" dirty="0" smtClean="0">
                <a:latin typeface="+mn-ea"/>
                <a:ea typeface="+mn-ea"/>
              </a:rPr>
              <a:t>年第一季度的前两个月，全国乘用车市场总体销量出现了明显下滑。本月权重最大的两大市场</a:t>
            </a:r>
            <a:r>
              <a:rPr lang="en-US" altLang="zh-CN" sz="1400" dirty="0" smtClean="0">
                <a:latin typeface="+mn-ea"/>
                <a:ea typeface="+mn-ea"/>
              </a:rPr>
              <a:t>A</a:t>
            </a:r>
            <a:r>
              <a:rPr lang="zh-CN" altLang="en-US" sz="1400" dirty="0" smtClean="0">
                <a:latin typeface="+mn-ea"/>
                <a:ea typeface="+mn-ea"/>
              </a:rPr>
              <a:t>级和</a:t>
            </a:r>
            <a:r>
              <a:rPr lang="en-US" altLang="zh-CN" sz="1400" dirty="0" smtClean="0">
                <a:latin typeface="+mn-ea"/>
                <a:ea typeface="+mn-ea"/>
              </a:rPr>
              <a:t>SUV</a:t>
            </a:r>
            <a:r>
              <a:rPr lang="zh-CN" altLang="en-US" sz="1400" dirty="0" smtClean="0">
                <a:latin typeface="+mn-ea"/>
                <a:ea typeface="+mn-ea"/>
              </a:rPr>
              <a:t>市场的成交价都出现了较为明显的下降</a:t>
            </a:r>
            <a:endParaRPr lang="en-US" altLang="zh-CN" sz="1400" dirty="0" smtClean="0">
              <a:latin typeface="+mn-ea"/>
              <a:ea typeface="+mn-ea"/>
            </a:endParaRPr>
          </a:p>
          <a:p>
            <a:pPr algn="l" eaLnBrk="1" hangingPunct="1">
              <a:lnSpc>
                <a:spcPts val="2000"/>
              </a:lnSpc>
              <a:spcAft>
                <a:spcPts val="600"/>
              </a:spcAft>
              <a:buFont typeface="Wingdings" pitchFamily="2" charset="2"/>
              <a:buChar char="Ø"/>
            </a:pPr>
            <a:endParaRPr lang="en-US" altLang="zh-CN" sz="1400" dirty="0">
              <a:latin typeface="+mn-ea"/>
              <a:ea typeface="+mn-ea"/>
            </a:endParaRPr>
          </a:p>
        </p:txBody>
      </p:sp>
      <p:grpSp>
        <p:nvGrpSpPr>
          <p:cNvPr id="18" name="组合 17"/>
          <p:cNvGrpSpPr>
            <a:grpSpLocks/>
          </p:cNvGrpSpPr>
          <p:nvPr>
            <p:custDataLst>
              <p:tags r:id="rId11"/>
            </p:custDataLst>
          </p:nvPr>
        </p:nvGrpSpPr>
        <p:grpSpPr bwMode="auto">
          <a:xfrm>
            <a:off x="2409704" y="3081851"/>
            <a:ext cx="4308475" cy="352425"/>
            <a:chOff x="2330450" y="2103438"/>
            <a:chExt cx="4308475" cy="352425"/>
          </a:xfrm>
          <a:solidFill>
            <a:srgbClr val="275C9D"/>
          </a:solidFill>
        </p:grpSpPr>
        <p:sp>
          <p:nvSpPr>
            <p:cNvPr id="19" name="AutoShape 12"/>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fontAlgn="auto">
                <a:spcBef>
                  <a:spcPts val="0"/>
                </a:spcBef>
                <a:spcAft>
                  <a:spcPts val="0"/>
                </a:spcAft>
                <a:defRPr/>
              </a:pPr>
              <a:endParaRPr lang="zh-CN" altLang="en-US" kern="0">
                <a:solidFill>
                  <a:srgbClr val="FFFFFF"/>
                </a:solidFill>
              </a:endParaRPr>
            </a:p>
          </p:txBody>
        </p:sp>
        <p:sp>
          <p:nvSpPr>
            <p:cNvPr id="20" name="Text Box 10"/>
            <p:cNvSpPr txBox="1">
              <a:spLocks noChangeArrowheads="1"/>
            </p:cNvSpPr>
            <p:nvPr/>
          </p:nvSpPr>
          <p:spPr bwMode="auto">
            <a:xfrm>
              <a:off x="2544763" y="2149145"/>
              <a:ext cx="3924300" cy="305340"/>
            </a:xfrm>
            <a:prstGeom prst="rect">
              <a:avLst/>
            </a:prstGeom>
            <a:noFill/>
            <a:ln w="12700" algn="ctr">
              <a:noFill/>
              <a:miter lim="800000"/>
              <a:headEnd/>
              <a:tailEnd/>
            </a:ln>
          </p:spPr>
          <p:txBody>
            <a:bodyPr>
              <a:spAutoFit/>
            </a:bodyPr>
            <a:lstStyle/>
            <a:p>
              <a:pPr fontAlgn="auto">
                <a:spcBef>
                  <a:spcPct val="50000"/>
                </a:spcBef>
                <a:spcAft>
                  <a:spcPts val="0"/>
                </a:spcAft>
                <a:defRPr/>
              </a:pPr>
              <a:r>
                <a:rPr lang="en-US" altLang="zh-CN" sz="1700" b="1" kern="0" dirty="0">
                  <a:solidFill>
                    <a:srgbClr val="FFFFFF"/>
                  </a:solidFill>
                  <a:ea typeface="华文细黑" pitchFamily="2" charset="-122"/>
                </a:rPr>
                <a:t>GAIN·</a:t>
              </a:r>
              <a:r>
                <a:rPr lang="zh-CN" altLang="en-US" sz="1700" b="1" kern="0" dirty="0" smtClean="0">
                  <a:solidFill>
                    <a:srgbClr val="FFFFFF"/>
                  </a:solidFill>
                  <a:ea typeface="华文细黑" pitchFamily="2" charset="-122"/>
                </a:rPr>
                <a:t>月度价格变化指数</a:t>
              </a:r>
              <a:r>
                <a:rPr lang="en-US" altLang="zh-CN" sz="1700" b="1" kern="0" dirty="0">
                  <a:solidFill>
                    <a:srgbClr val="FFFFFF"/>
                  </a:solidFill>
                  <a:ea typeface="华文细黑" pitchFamily="2" charset="-122"/>
                </a:rPr>
                <a:t>-</a:t>
              </a:r>
              <a:r>
                <a:rPr lang="zh-CN" altLang="en-US" sz="1700" b="1" kern="0" dirty="0">
                  <a:solidFill>
                    <a:srgbClr val="FFFFFF"/>
                  </a:solidFill>
                  <a:ea typeface="华文细黑" pitchFamily="2" charset="-122"/>
                </a:rPr>
                <a:t>整体</a:t>
              </a:r>
              <a:endParaRPr lang="zh-HK" altLang="en-US" sz="1700" b="1" kern="0" dirty="0">
                <a:solidFill>
                  <a:srgbClr val="FFFFFF"/>
                </a:solidFill>
                <a:ea typeface="华文细黑" pitchFamily="2" charset="-122"/>
              </a:endParaRPr>
            </a:p>
          </p:txBody>
        </p:sp>
      </p:grpSp>
    </p:spTree>
    <p:extLst>
      <p:ext uri="{BB962C8B-B14F-4D97-AF65-F5344CB8AC3E}">
        <p14:creationId xmlns:p14="http://schemas.microsoft.com/office/powerpoint/2010/main" val="999725683"/>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0.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100.xml><?xml version="1.0" encoding="utf-8"?>
<p:tagLst xmlns:a="http://schemas.openxmlformats.org/drawingml/2006/main" xmlns:r="http://schemas.openxmlformats.org/officeDocument/2006/relationships" xmlns:p="http://schemas.openxmlformats.org/presentationml/2006/main">
  <p:tag name="THINKCELLSHAPEDONOTDELETE" val="pfehkGlynVkKd5tGNeSaIWA"/>
</p:tagLst>
</file>

<file path=ppt/tags/tag10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02.xml><?xml version="1.0" encoding="utf-8"?>
<p:tagLst xmlns:a="http://schemas.openxmlformats.org/drawingml/2006/main" xmlns:r="http://schemas.openxmlformats.org/officeDocument/2006/relationships" xmlns:p="http://schemas.openxmlformats.org/presentationml/2006/main">
  <p:tag name="THINKCELLSHAPEDONOTDELETE" val="pfqVt7q1fK02_wPp0IBvD4A"/>
</p:tagLst>
</file>

<file path=ppt/tags/tag103.xml><?xml version="1.0" encoding="utf-8"?>
<p:tagLst xmlns:a="http://schemas.openxmlformats.org/drawingml/2006/main" xmlns:r="http://schemas.openxmlformats.org/officeDocument/2006/relationships" xmlns:p="http://schemas.openxmlformats.org/presentationml/2006/main">
  <p:tag name="THINKCELLSHAPEDONOTDELETE" val="pHqz.4FbxB060_B.RK3pPtw"/>
</p:tagLst>
</file>

<file path=ppt/tags/tag104.xml><?xml version="1.0" encoding="utf-8"?>
<p:tagLst xmlns:a="http://schemas.openxmlformats.org/drawingml/2006/main" xmlns:r="http://schemas.openxmlformats.org/officeDocument/2006/relationships" xmlns:p="http://schemas.openxmlformats.org/presentationml/2006/main">
  <p:tag name="THINKCELLSHAPEDONOTDELETE" val="p2Z1rnw740EO5HfbnR3AyZA"/>
</p:tagLst>
</file>

<file path=ppt/tags/tag105.xml><?xml version="1.0" encoding="utf-8"?>
<p:tagLst xmlns:a="http://schemas.openxmlformats.org/drawingml/2006/main" xmlns:r="http://schemas.openxmlformats.org/officeDocument/2006/relationships" xmlns:p="http://schemas.openxmlformats.org/presentationml/2006/main">
  <p:tag name="THINKCELLSHAPEDONOTDELETE" val="pNHljfuJSrUK3iEL1FvJ2NA"/>
</p:tagLst>
</file>

<file path=ppt/tags/tag106.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107.xml><?xml version="1.0" encoding="utf-8"?>
<p:tagLst xmlns:a="http://schemas.openxmlformats.org/drawingml/2006/main" xmlns:r="http://schemas.openxmlformats.org/officeDocument/2006/relationships" xmlns:p="http://schemas.openxmlformats.org/presentationml/2006/main">
  <p:tag name="THINKCELLSHAPEDONOTDELETE" val="pxnfkF9qB0kiJU8B1SeI.Xw"/>
</p:tagLst>
</file>

<file path=ppt/tags/tag108.xml><?xml version="1.0" encoding="utf-8"?>
<p:tagLst xmlns:a="http://schemas.openxmlformats.org/drawingml/2006/main" xmlns:r="http://schemas.openxmlformats.org/officeDocument/2006/relationships" xmlns:p="http://schemas.openxmlformats.org/presentationml/2006/main">
  <p:tag name="THINKCELLSHAPEDONOTDELETE" val="pBF4iHLiL0EiGpoQkKy8Rgg"/>
</p:tagLst>
</file>

<file path=ppt/tags/tag109.xml><?xml version="1.0" encoding="utf-8"?>
<p:tagLst xmlns:a="http://schemas.openxmlformats.org/drawingml/2006/main" xmlns:r="http://schemas.openxmlformats.org/officeDocument/2006/relationships" xmlns:p="http://schemas.openxmlformats.org/presentationml/2006/main">
  <p:tag name="THINKCELLSHAPEDONOTDELETE" val="p_C3XGVOG_kWQPpzNBMlURQ"/>
</p:tagLst>
</file>

<file path=ppt/tags/tag1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10.xml><?xml version="1.0" encoding="utf-8"?>
<p:tagLst xmlns:a="http://schemas.openxmlformats.org/drawingml/2006/main" xmlns:r="http://schemas.openxmlformats.org/officeDocument/2006/relationships" xmlns:p="http://schemas.openxmlformats.org/presentationml/2006/main">
  <p:tag name="THINKCELLSHAPEDONOTDELETE" val="pC6LIkiO2nUqDHNZVXFVvCw"/>
</p:tagLst>
</file>

<file path=ppt/tags/tag11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12.xml><?xml version="1.0" encoding="utf-8"?>
<p:tagLst xmlns:a="http://schemas.openxmlformats.org/drawingml/2006/main" xmlns:r="http://schemas.openxmlformats.org/officeDocument/2006/relationships" xmlns:p="http://schemas.openxmlformats.org/presentationml/2006/main">
  <p:tag name="THINKCELLSHAPEDONOTDELETE" val="pfRhXZ4ZQhkqbBI66Hl_NGA"/>
</p:tagLst>
</file>

<file path=ppt/tags/tag113.xml><?xml version="1.0" encoding="utf-8"?>
<p:tagLst xmlns:a="http://schemas.openxmlformats.org/drawingml/2006/main" xmlns:r="http://schemas.openxmlformats.org/officeDocument/2006/relationships" xmlns:p="http://schemas.openxmlformats.org/presentationml/2006/main">
  <p:tag name="THINKCELLSHAPEDONOTDELETE" val="pPcZYlNzd_kye.2kV6g75Gw"/>
</p:tagLst>
</file>

<file path=ppt/tags/tag114.xml><?xml version="1.0" encoding="utf-8"?>
<p:tagLst xmlns:a="http://schemas.openxmlformats.org/drawingml/2006/main" xmlns:r="http://schemas.openxmlformats.org/officeDocument/2006/relationships" xmlns:p="http://schemas.openxmlformats.org/presentationml/2006/main">
  <p:tag name="THINKCELLSHAPEDONOTDELETE" val="pICf6Ad9vek6oQx3KzI4hLg"/>
</p:tagLst>
</file>

<file path=ppt/tags/tag115.xml><?xml version="1.0" encoding="utf-8"?>
<p:tagLst xmlns:a="http://schemas.openxmlformats.org/drawingml/2006/main" xmlns:r="http://schemas.openxmlformats.org/officeDocument/2006/relationships" xmlns:p="http://schemas.openxmlformats.org/presentationml/2006/main">
  <p:tag name="THINKCELLSHAPEDONOTDELETE" val="pAF0D0zF760yAkVk26rhadg"/>
</p:tagLst>
</file>

<file path=ppt/tags/tag116.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117.xml><?xml version="1.0" encoding="utf-8"?>
<p:tagLst xmlns:a="http://schemas.openxmlformats.org/drawingml/2006/main" xmlns:r="http://schemas.openxmlformats.org/officeDocument/2006/relationships" xmlns:p="http://schemas.openxmlformats.org/presentationml/2006/main">
  <p:tag name="THINKCELLSHAPEDONOTDELETE" val="pcNpQFtSuZ0u8QL_yGDTZhg"/>
</p:tagLst>
</file>

<file path=ppt/tags/tag118.xml><?xml version="1.0" encoding="utf-8"?>
<p:tagLst xmlns:a="http://schemas.openxmlformats.org/drawingml/2006/main" xmlns:r="http://schemas.openxmlformats.org/officeDocument/2006/relationships" xmlns:p="http://schemas.openxmlformats.org/presentationml/2006/main">
  <p:tag name="THINKCELLSHAPEDONOTDELETE" val="pEB9I2fyMiEq4Dik4u6y6qQ"/>
</p:tagLst>
</file>

<file path=ppt/tags/tag119.xml><?xml version="1.0" encoding="utf-8"?>
<p:tagLst xmlns:a="http://schemas.openxmlformats.org/drawingml/2006/main" xmlns:r="http://schemas.openxmlformats.org/officeDocument/2006/relationships" xmlns:p="http://schemas.openxmlformats.org/presentationml/2006/main">
  <p:tag name="THINKCELLSHAPEDONOTDELETE" val="p9..MrYdcDUWbUIGmtFd8tQ"/>
</p:tagLst>
</file>

<file path=ppt/tags/tag12.xml><?xml version="1.0" encoding="utf-8"?>
<p:tagLst xmlns:a="http://schemas.openxmlformats.org/drawingml/2006/main" xmlns:r="http://schemas.openxmlformats.org/officeDocument/2006/relationships" xmlns:p="http://schemas.openxmlformats.org/presentationml/2006/main">
  <p:tag name="THINKCELLSHAPEDONOTDELETE" val="pnCq5CTTwJku6dShyTIUVQQ"/>
</p:tagLst>
</file>

<file path=ppt/tags/tag120.xml><?xml version="1.0" encoding="utf-8"?>
<p:tagLst xmlns:a="http://schemas.openxmlformats.org/drawingml/2006/main" xmlns:r="http://schemas.openxmlformats.org/officeDocument/2006/relationships" xmlns:p="http://schemas.openxmlformats.org/presentationml/2006/main">
  <p:tag name="THINKCELLSHAPEDONOTDELETE" val="pfehkGlynVkKd5tGNeSaIWA"/>
</p:tagLst>
</file>

<file path=ppt/tags/tag12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22.xml><?xml version="1.0" encoding="utf-8"?>
<p:tagLst xmlns:a="http://schemas.openxmlformats.org/drawingml/2006/main" xmlns:r="http://schemas.openxmlformats.org/officeDocument/2006/relationships" xmlns:p="http://schemas.openxmlformats.org/presentationml/2006/main">
  <p:tag name="THINKCELLSHAPEDONOTDELETE" val="p47j5TiiiDUSW.yRzz8kjGw"/>
</p:tagLst>
</file>

<file path=ppt/tags/tag123.xml><?xml version="1.0" encoding="utf-8"?>
<p:tagLst xmlns:a="http://schemas.openxmlformats.org/drawingml/2006/main" xmlns:r="http://schemas.openxmlformats.org/officeDocument/2006/relationships" xmlns:p="http://schemas.openxmlformats.org/presentationml/2006/main">
  <p:tag name="THINKCELLSHAPEDONOTDELETE" val="pqGmAdyG.9kexIkcEJGpLYA"/>
</p:tagLst>
</file>

<file path=ppt/tags/tag124.xml><?xml version="1.0" encoding="utf-8"?>
<p:tagLst xmlns:a="http://schemas.openxmlformats.org/drawingml/2006/main" xmlns:r="http://schemas.openxmlformats.org/officeDocument/2006/relationships" xmlns:p="http://schemas.openxmlformats.org/presentationml/2006/main">
  <p:tag name="THINKCELLSHAPEDONOTDELETE" val="pNJxSpKOxVEWhwiWnS8cygQ"/>
</p:tagLst>
</file>

<file path=ppt/tags/tag125.xml><?xml version="1.0" encoding="utf-8"?>
<p:tagLst xmlns:a="http://schemas.openxmlformats.org/drawingml/2006/main" xmlns:r="http://schemas.openxmlformats.org/officeDocument/2006/relationships" xmlns:p="http://schemas.openxmlformats.org/presentationml/2006/main">
  <p:tag name="THINKCELLSHAPEDONOTDELETE" val="p80_onmkMVU2HK0Y4eYv_2A"/>
</p:tagLst>
</file>

<file path=ppt/tags/tag126.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127.xml><?xml version="1.0" encoding="utf-8"?>
<p:tagLst xmlns:a="http://schemas.openxmlformats.org/drawingml/2006/main" xmlns:r="http://schemas.openxmlformats.org/officeDocument/2006/relationships" xmlns:p="http://schemas.openxmlformats.org/presentationml/2006/main">
  <p:tag name="THINKCELLSHAPEDONOTDELETE" val="pxnfkF9qB0kiJU8B1SeI.Xw"/>
</p:tagLst>
</file>

<file path=ppt/tags/tag128.xml><?xml version="1.0" encoding="utf-8"?>
<p:tagLst xmlns:a="http://schemas.openxmlformats.org/drawingml/2006/main" xmlns:r="http://schemas.openxmlformats.org/officeDocument/2006/relationships" xmlns:p="http://schemas.openxmlformats.org/presentationml/2006/main">
  <p:tag name="THINKCELLSHAPEDONOTDELETE" val="pBF4iHLiL0EiGpoQkKy8Rgg"/>
</p:tagLst>
</file>

<file path=ppt/tags/tag129.xml><?xml version="1.0" encoding="utf-8"?>
<p:tagLst xmlns:a="http://schemas.openxmlformats.org/drawingml/2006/main" xmlns:r="http://schemas.openxmlformats.org/officeDocument/2006/relationships" xmlns:p="http://schemas.openxmlformats.org/presentationml/2006/main">
  <p:tag name="THINKCELLSHAPEDONOTDELETE" val="p_C3XGVOG_kWQPpzNBMlURQ"/>
</p:tagLst>
</file>

<file path=ppt/tags/tag13.xml><?xml version="1.0" encoding="utf-8"?>
<p:tagLst xmlns:a="http://schemas.openxmlformats.org/drawingml/2006/main" xmlns:r="http://schemas.openxmlformats.org/officeDocument/2006/relationships" xmlns:p="http://schemas.openxmlformats.org/presentationml/2006/main">
  <p:tag name="THINKCELLSHAPEDONOTDELETE" val="pzGguzlSWCEqD.RjtDaJPOA"/>
</p:tagLst>
</file>

<file path=ppt/tags/tag130.xml><?xml version="1.0" encoding="utf-8"?>
<p:tagLst xmlns:a="http://schemas.openxmlformats.org/drawingml/2006/main" xmlns:r="http://schemas.openxmlformats.org/officeDocument/2006/relationships" xmlns:p="http://schemas.openxmlformats.org/presentationml/2006/main">
  <p:tag name="THINKCELLSHAPEDONOTDELETE" val="pC6LIkiO2nUqDHNZVXFVvCw"/>
</p:tagLst>
</file>

<file path=ppt/tags/tag13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32.xml><?xml version="1.0" encoding="utf-8"?>
<p:tagLst xmlns:a="http://schemas.openxmlformats.org/drawingml/2006/main" xmlns:r="http://schemas.openxmlformats.org/officeDocument/2006/relationships" xmlns:p="http://schemas.openxmlformats.org/presentationml/2006/main">
  <p:tag name="THINKCELLSHAPEDONOTDELETE" val="p4c7IQbZDU0ilbN6y_60UIg"/>
</p:tagLst>
</file>

<file path=ppt/tags/tag133.xml><?xml version="1.0" encoding="utf-8"?>
<p:tagLst xmlns:a="http://schemas.openxmlformats.org/drawingml/2006/main" xmlns:r="http://schemas.openxmlformats.org/officeDocument/2006/relationships" xmlns:p="http://schemas.openxmlformats.org/presentationml/2006/main">
  <p:tag name="THINKCELLSHAPEDONOTDELETE" val="p.8g_l23Ax0qwrDnDFbdaEA"/>
</p:tagLst>
</file>

<file path=ppt/tags/tag134.xml><?xml version="1.0" encoding="utf-8"?>
<p:tagLst xmlns:a="http://schemas.openxmlformats.org/drawingml/2006/main" xmlns:r="http://schemas.openxmlformats.org/officeDocument/2006/relationships" xmlns:p="http://schemas.openxmlformats.org/presentationml/2006/main">
  <p:tag name="THINKCELLSHAPEDONOTDELETE" val="pEU6zbgSCy0OpkDgECubmGA"/>
</p:tagLst>
</file>

<file path=ppt/tags/tag135.xml><?xml version="1.0" encoding="utf-8"?>
<p:tagLst xmlns:a="http://schemas.openxmlformats.org/drawingml/2006/main" xmlns:r="http://schemas.openxmlformats.org/officeDocument/2006/relationships" xmlns:p="http://schemas.openxmlformats.org/presentationml/2006/main">
  <p:tag name="THINKCELLSHAPEDONOTDELETE" val="pNJxSpKOxVEWhwiWnS8cygQ"/>
</p:tagLst>
</file>

<file path=ppt/tags/tag136.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137.xml><?xml version="1.0" encoding="utf-8"?>
<p:tagLst xmlns:a="http://schemas.openxmlformats.org/drawingml/2006/main" xmlns:r="http://schemas.openxmlformats.org/officeDocument/2006/relationships" xmlns:p="http://schemas.openxmlformats.org/presentationml/2006/main">
  <p:tag name="THINKCELLSHAPEDONOTDELETE" val="pcNpQFtSuZ0u8QL_yGDTZhg"/>
</p:tagLst>
</file>

<file path=ppt/tags/tag138.xml><?xml version="1.0" encoding="utf-8"?>
<p:tagLst xmlns:a="http://schemas.openxmlformats.org/drawingml/2006/main" xmlns:r="http://schemas.openxmlformats.org/officeDocument/2006/relationships" xmlns:p="http://schemas.openxmlformats.org/presentationml/2006/main">
  <p:tag name="THINKCELLSHAPEDONOTDELETE" val="pEB9I2fyMiEq4Dik4u6y6qQ"/>
</p:tagLst>
</file>

<file path=ppt/tags/tag139.xml><?xml version="1.0" encoding="utf-8"?>
<p:tagLst xmlns:a="http://schemas.openxmlformats.org/drawingml/2006/main" xmlns:r="http://schemas.openxmlformats.org/officeDocument/2006/relationships" xmlns:p="http://schemas.openxmlformats.org/presentationml/2006/main">
  <p:tag name="THINKCELLSHAPEDONOTDELETE" val="p9..MrYdcDUWbUIGmtFd8tQ"/>
</p:tagLst>
</file>

<file path=ppt/tags/tag14.xml><?xml version="1.0" encoding="utf-8"?>
<p:tagLst xmlns:a="http://schemas.openxmlformats.org/drawingml/2006/main" xmlns:r="http://schemas.openxmlformats.org/officeDocument/2006/relationships" xmlns:p="http://schemas.openxmlformats.org/presentationml/2006/main">
  <p:tag name="THINKCELLSHAPEDONOTDELETE" val="p06qC.ZOf0EW8m0fHxNusPg"/>
</p:tagLst>
</file>

<file path=ppt/tags/tag140.xml><?xml version="1.0" encoding="utf-8"?>
<p:tagLst xmlns:a="http://schemas.openxmlformats.org/drawingml/2006/main" xmlns:r="http://schemas.openxmlformats.org/officeDocument/2006/relationships" xmlns:p="http://schemas.openxmlformats.org/presentationml/2006/main">
  <p:tag name="THINKCELLSHAPEDONOTDELETE" val="pfehkGlynVkKd5tGNeSaIWA"/>
</p:tagLst>
</file>

<file path=ppt/tags/tag14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42.xml><?xml version="1.0" encoding="utf-8"?>
<p:tagLst xmlns:a="http://schemas.openxmlformats.org/drawingml/2006/main" xmlns:r="http://schemas.openxmlformats.org/officeDocument/2006/relationships" xmlns:p="http://schemas.openxmlformats.org/presentationml/2006/main">
  <p:tag name="THINKCELLSHAPEDONOTDELETE" val="phrmJ.ZO3wka3uSJgLxdpYA"/>
</p:tagLst>
</file>

<file path=ppt/tags/tag143.xml><?xml version="1.0" encoding="utf-8"?>
<p:tagLst xmlns:a="http://schemas.openxmlformats.org/drawingml/2006/main" xmlns:r="http://schemas.openxmlformats.org/officeDocument/2006/relationships" xmlns:p="http://schemas.openxmlformats.org/presentationml/2006/main">
  <p:tag name="THINKCELLSHAPEDONOTDELETE" val="pxNG2Icw9OUqKg96O1GJJIw"/>
</p:tagLst>
</file>

<file path=ppt/tags/tag144.xml><?xml version="1.0" encoding="utf-8"?>
<p:tagLst xmlns:a="http://schemas.openxmlformats.org/drawingml/2006/main" xmlns:r="http://schemas.openxmlformats.org/officeDocument/2006/relationships" xmlns:p="http://schemas.openxmlformats.org/presentationml/2006/main">
  <p:tag name="THINKCELLSHAPEDONOTDELETE" val="pYU9vivUnMkaI5H_9sjU6Hw"/>
</p:tagLst>
</file>

<file path=ppt/tags/tag145.xml><?xml version="1.0" encoding="utf-8"?>
<p:tagLst xmlns:a="http://schemas.openxmlformats.org/drawingml/2006/main" xmlns:r="http://schemas.openxmlformats.org/officeDocument/2006/relationships" xmlns:p="http://schemas.openxmlformats.org/presentationml/2006/main">
  <p:tag name="THINKCELLSHAPEDONOTDELETE" val="p2HtKZ8ApBEqv4WNBQSDXFw"/>
</p:tagLst>
</file>

<file path=ppt/tags/tag146.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147.xml><?xml version="1.0" encoding="utf-8"?>
<p:tagLst xmlns:a="http://schemas.openxmlformats.org/drawingml/2006/main" xmlns:r="http://schemas.openxmlformats.org/officeDocument/2006/relationships" xmlns:p="http://schemas.openxmlformats.org/presentationml/2006/main">
  <p:tag name="THINKCELLSHAPEDONOTDELETE" val="pxnfkF9qB0kiJU8B1SeI.Xw"/>
</p:tagLst>
</file>

<file path=ppt/tags/tag148.xml><?xml version="1.0" encoding="utf-8"?>
<p:tagLst xmlns:a="http://schemas.openxmlformats.org/drawingml/2006/main" xmlns:r="http://schemas.openxmlformats.org/officeDocument/2006/relationships" xmlns:p="http://schemas.openxmlformats.org/presentationml/2006/main">
  <p:tag name="THINKCELLSHAPEDONOTDELETE" val="pBF4iHLiL0EiGpoQkKy8Rgg"/>
</p:tagLst>
</file>

<file path=ppt/tags/tag149.xml><?xml version="1.0" encoding="utf-8"?>
<p:tagLst xmlns:a="http://schemas.openxmlformats.org/drawingml/2006/main" xmlns:r="http://schemas.openxmlformats.org/officeDocument/2006/relationships" xmlns:p="http://schemas.openxmlformats.org/presentationml/2006/main">
  <p:tag name="THINKCELLSHAPEDONOTDELETE" val="p_C3XGVOG_kWQPpzNBMlURQ"/>
</p:tagLst>
</file>

<file path=ppt/tags/tag15.xml><?xml version="1.0" encoding="utf-8"?>
<p:tagLst xmlns:a="http://schemas.openxmlformats.org/drawingml/2006/main" xmlns:r="http://schemas.openxmlformats.org/officeDocument/2006/relationships" xmlns:p="http://schemas.openxmlformats.org/presentationml/2006/main">
  <p:tag name="THINKCELLSHAPEDONOTDELETE" val="pcNpQFtSuZ0u8QL_yGDTZhg"/>
</p:tagLst>
</file>

<file path=ppt/tags/tag150.xml><?xml version="1.0" encoding="utf-8"?>
<p:tagLst xmlns:a="http://schemas.openxmlformats.org/drawingml/2006/main" xmlns:r="http://schemas.openxmlformats.org/officeDocument/2006/relationships" xmlns:p="http://schemas.openxmlformats.org/presentationml/2006/main">
  <p:tag name="THINKCELLSHAPEDONOTDELETE" val="pC6LIkiO2nUqDHNZVXFVvCw"/>
</p:tagLst>
</file>

<file path=ppt/tags/tag15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52.xml><?xml version="1.0" encoding="utf-8"?>
<p:tagLst xmlns:a="http://schemas.openxmlformats.org/drawingml/2006/main" xmlns:r="http://schemas.openxmlformats.org/officeDocument/2006/relationships" xmlns:p="http://schemas.openxmlformats.org/presentationml/2006/main">
  <p:tag name="THINKCELLSHAPEDONOTDELETE" val="pD7Gku0fTnky_7kzrxt33Og"/>
</p:tagLst>
</file>

<file path=ppt/tags/tag153.xml><?xml version="1.0" encoding="utf-8"?>
<p:tagLst xmlns:a="http://schemas.openxmlformats.org/drawingml/2006/main" xmlns:r="http://schemas.openxmlformats.org/officeDocument/2006/relationships" xmlns:p="http://schemas.openxmlformats.org/presentationml/2006/main">
  <p:tag name="THINKCELLSHAPEDONOTDELETE" val="puJM1S6oGzkKaBLyTytcF3g"/>
</p:tagLst>
</file>

<file path=ppt/tags/tag154.xml><?xml version="1.0" encoding="utf-8"?>
<p:tagLst xmlns:a="http://schemas.openxmlformats.org/drawingml/2006/main" xmlns:r="http://schemas.openxmlformats.org/officeDocument/2006/relationships" xmlns:p="http://schemas.openxmlformats.org/presentationml/2006/main">
  <p:tag name="THINKCELLSHAPEDONOTDELETE" val="pmep7.ZhpS06BQroVOZkhwQ"/>
</p:tagLst>
</file>

<file path=ppt/tags/tag155.xml><?xml version="1.0" encoding="utf-8"?>
<p:tagLst xmlns:a="http://schemas.openxmlformats.org/drawingml/2006/main" xmlns:r="http://schemas.openxmlformats.org/officeDocument/2006/relationships" xmlns:p="http://schemas.openxmlformats.org/presentationml/2006/main">
  <p:tag name="THINKCELLSHAPEDONOTDELETE" val="pZoZvgydTdk28cISrDToSSg"/>
</p:tagLst>
</file>

<file path=ppt/tags/tag156.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157.xml><?xml version="1.0" encoding="utf-8"?>
<p:tagLst xmlns:a="http://schemas.openxmlformats.org/drawingml/2006/main" xmlns:r="http://schemas.openxmlformats.org/officeDocument/2006/relationships" xmlns:p="http://schemas.openxmlformats.org/presentationml/2006/main">
  <p:tag name="THINKCELLSHAPEDONOTDELETE" val="pcNpQFtSuZ0u8QL_yGDTZhg"/>
</p:tagLst>
</file>

<file path=ppt/tags/tag158.xml><?xml version="1.0" encoding="utf-8"?>
<p:tagLst xmlns:a="http://schemas.openxmlformats.org/drawingml/2006/main" xmlns:r="http://schemas.openxmlformats.org/officeDocument/2006/relationships" xmlns:p="http://schemas.openxmlformats.org/presentationml/2006/main">
  <p:tag name="THINKCELLSHAPEDONOTDELETE" val="pEB9I2fyMiEq4Dik4u6y6qQ"/>
</p:tagLst>
</file>

<file path=ppt/tags/tag159.xml><?xml version="1.0" encoding="utf-8"?>
<p:tagLst xmlns:a="http://schemas.openxmlformats.org/drawingml/2006/main" xmlns:r="http://schemas.openxmlformats.org/officeDocument/2006/relationships" xmlns:p="http://schemas.openxmlformats.org/presentationml/2006/main">
  <p:tag name="THINKCELLSHAPEDONOTDELETE" val="p9..MrYdcDUWbUIGmtFd8tQ"/>
</p:tagLst>
</file>

<file path=ppt/tags/tag16.xml><?xml version="1.0" encoding="utf-8"?>
<p:tagLst xmlns:a="http://schemas.openxmlformats.org/drawingml/2006/main" xmlns:r="http://schemas.openxmlformats.org/officeDocument/2006/relationships" xmlns:p="http://schemas.openxmlformats.org/presentationml/2006/main">
  <p:tag name="THINKCELLSHAPEDONOTDELETE" val="pEB9I2fyMiEq4Dik4u6y6qQ"/>
</p:tagLst>
</file>

<file path=ppt/tags/tag160.xml><?xml version="1.0" encoding="utf-8"?>
<p:tagLst xmlns:a="http://schemas.openxmlformats.org/drawingml/2006/main" xmlns:r="http://schemas.openxmlformats.org/officeDocument/2006/relationships" xmlns:p="http://schemas.openxmlformats.org/presentationml/2006/main">
  <p:tag name="THINKCELLSHAPEDONOTDELETE" val="pfehkGlynVkKd5tGNeSaIWA"/>
</p:tagLst>
</file>

<file path=ppt/tags/tag161.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162.xml><?xml version="1.0" encoding="utf-8"?>
<p:tagLst xmlns:a="http://schemas.openxmlformats.org/drawingml/2006/main" xmlns:r="http://schemas.openxmlformats.org/officeDocument/2006/relationships" xmlns:p="http://schemas.openxmlformats.org/presentationml/2006/main">
  <p:tag name="THINKCELLSHAPEDONOTDELETE" val="pxnfkF9qB0kiJU8B1SeI.Xw"/>
</p:tagLst>
</file>

<file path=ppt/tags/tag163.xml><?xml version="1.0" encoding="utf-8"?>
<p:tagLst xmlns:a="http://schemas.openxmlformats.org/drawingml/2006/main" xmlns:r="http://schemas.openxmlformats.org/officeDocument/2006/relationships" xmlns:p="http://schemas.openxmlformats.org/presentationml/2006/main">
  <p:tag name="THINKCELLSHAPEDONOTDELETE" val="pBF4iHLiL0EiGpoQkKy8Rgg"/>
</p:tagLst>
</file>

<file path=ppt/tags/tag164.xml><?xml version="1.0" encoding="utf-8"?>
<p:tagLst xmlns:a="http://schemas.openxmlformats.org/drawingml/2006/main" xmlns:r="http://schemas.openxmlformats.org/officeDocument/2006/relationships" xmlns:p="http://schemas.openxmlformats.org/presentationml/2006/main">
  <p:tag name="THINKCELLSHAPEDONOTDELETE" val="p_C3XGVOG_kWQPpzNBMlURQ"/>
</p:tagLst>
</file>

<file path=ppt/tags/tag165.xml><?xml version="1.0" encoding="utf-8"?>
<p:tagLst xmlns:a="http://schemas.openxmlformats.org/drawingml/2006/main" xmlns:r="http://schemas.openxmlformats.org/officeDocument/2006/relationships" xmlns:p="http://schemas.openxmlformats.org/presentationml/2006/main">
  <p:tag name="THINKCELLSHAPEDONOTDELETE" val="pC6LIkiO2nUqDHNZVXFVvCw"/>
</p:tagLst>
</file>

<file path=ppt/tags/tag166.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167.xml><?xml version="1.0" encoding="utf-8"?>
<p:tagLst xmlns:a="http://schemas.openxmlformats.org/drawingml/2006/main" xmlns:r="http://schemas.openxmlformats.org/officeDocument/2006/relationships" xmlns:p="http://schemas.openxmlformats.org/presentationml/2006/main">
  <p:tag name="THINKCELLSHAPEDONOTDELETE" val="pcNpQFtSuZ0u8QL_yGDTZhg"/>
</p:tagLst>
</file>

<file path=ppt/tags/tag168.xml><?xml version="1.0" encoding="utf-8"?>
<p:tagLst xmlns:a="http://schemas.openxmlformats.org/drawingml/2006/main" xmlns:r="http://schemas.openxmlformats.org/officeDocument/2006/relationships" xmlns:p="http://schemas.openxmlformats.org/presentationml/2006/main">
  <p:tag name="THINKCELLSHAPEDONOTDELETE" val="pEB9I2fyMiEq4Dik4u6y6qQ"/>
</p:tagLst>
</file>

<file path=ppt/tags/tag169.xml><?xml version="1.0" encoding="utf-8"?>
<p:tagLst xmlns:a="http://schemas.openxmlformats.org/drawingml/2006/main" xmlns:r="http://schemas.openxmlformats.org/officeDocument/2006/relationships" xmlns:p="http://schemas.openxmlformats.org/presentationml/2006/main">
  <p:tag name="THINKCELLSHAPEDONOTDELETE" val="p9..MrYdcDUWbUIGmtFd8tQ"/>
</p:tagLst>
</file>

<file path=ppt/tags/tag17.xml><?xml version="1.0" encoding="utf-8"?>
<p:tagLst xmlns:a="http://schemas.openxmlformats.org/drawingml/2006/main" xmlns:r="http://schemas.openxmlformats.org/officeDocument/2006/relationships" xmlns:p="http://schemas.openxmlformats.org/presentationml/2006/main">
  <p:tag name="THINKCELLSHAPEDONOTDELETE" val="p9..MrYdcDUWbUIGmtFd8tQ"/>
</p:tagLst>
</file>

<file path=ppt/tags/tag170.xml><?xml version="1.0" encoding="utf-8"?>
<p:tagLst xmlns:a="http://schemas.openxmlformats.org/drawingml/2006/main" xmlns:r="http://schemas.openxmlformats.org/officeDocument/2006/relationships" xmlns:p="http://schemas.openxmlformats.org/presentationml/2006/main">
  <p:tag name="THINKCELLSHAPEDONOTDELETE" val="pfehkGlynVkKd5tGNeSaIWA"/>
</p:tagLst>
</file>

<file path=ppt/tags/tag171.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172.xml><?xml version="1.0" encoding="utf-8"?>
<p:tagLst xmlns:a="http://schemas.openxmlformats.org/drawingml/2006/main" xmlns:r="http://schemas.openxmlformats.org/officeDocument/2006/relationships" xmlns:p="http://schemas.openxmlformats.org/presentationml/2006/main">
  <p:tag name="THINKCELLSHAPEDONOTDELETE" val="pxnfkF9qB0kiJU8B1SeI.Xw"/>
</p:tagLst>
</file>

<file path=ppt/tags/tag173.xml><?xml version="1.0" encoding="utf-8"?>
<p:tagLst xmlns:a="http://schemas.openxmlformats.org/drawingml/2006/main" xmlns:r="http://schemas.openxmlformats.org/officeDocument/2006/relationships" xmlns:p="http://schemas.openxmlformats.org/presentationml/2006/main">
  <p:tag name="THINKCELLSHAPEDONOTDELETE" val="pBF4iHLiL0EiGpoQkKy8Rgg"/>
</p:tagLst>
</file>

<file path=ppt/tags/tag174.xml><?xml version="1.0" encoding="utf-8"?>
<p:tagLst xmlns:a="http://schemas.openxmlformats.org/drawingml/2006/main" xmlns:r="http://schemas.openxmlformats.org/officeDocument/2006/relationships" xmlns:p="http://schemas.openxmlformats.org/presentationml/2006/main">
  <p:tag name="THINKCELLSHAPEDONOTDELETE" val="p_C3XGVOG_kWQPpzNBMlURQ"/>
</p:tagLst>
</file>

<file path=ppt/tags/tag175.xml><?xml version="1.0" encoding="utf-8"?>
<p:tagLst xmlns:a="http://schemas.openxmlformats.org/drawingml/2006/main" xmlns:r="http://schemas.openxmlformats.org/officeDocument/2006/relationships" xmlns:p="http://schemas.openxmlformats.org/presentationml/2006/main">
  <p:tag name="THINKCELLSHAPEDONOTDELETE" val="pC6LIkiO2nUqDHNZVXFVvCw"/>
</p:tagLst>
</file>

<file path=ppt/tags/tag176.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177.xml><?xml version="1.0" encoding="utf-8"?>
<p:tagLst xmlns:a="http://schemas.openxmlformats.org/drawingml/2006/main" xmlns:r="http://schemas.openxmlformats.org/officeDocument/2006/relationships" xmlns:p="http://schemas.openxmlformats.org/presentationml/2006/main">
  <p:tag name="THINKCELLSHAPEDONOTDELETE" val="pcNpQFtSuZ0u8QL_yGDTZhg"/>
</p:tagLst>
</file>

<file path=ppt/tags/tag178.xml><?xml version="1.0" encoding="utf-8"?>
<p:tagLst xmlns:a="http://schemas.openxmlformats.org/drawingml/2006/main" xmlns:r="http://schemas.openxmlformats.org/officeDocument/2006/relationships" xmlns:p="http://schemas.openxmlformats.org/presentationml/2006/main">
  <p:tag name="THINKCELLSHAPEDONOTDELETE" val="pEB9I2fyMiEq4Dik4u6y6qQ"/>
</p:tagLst>
</file>

<file path=ppt/tags/tag179.xml><?xml version="1.0" encoding="utf-8"?>
<p:tagLst xmlns:a="http://schemas.openxmlformats.org/drawingml/2006/main" xmlns:r="http://schemas.openxmlformats.org/officeDocument/2006/relationships" xmlns:p="http://schemas.openxmlformats.org/presentationml/2006/main">
  <p:tag name="THINKCELLSHAPEDONOTDELETE" val="p9..MrYdcDUWbUIGmtFd8tQ"/>
</p:tagLst>
</file>

<file path=ppt/tags/tag18.xml><?xml version="1.0" encoding="utf-8"?>
<p:tagLst xmlns:a="http://schemas.openxmlformats.org/drawingml/2006/main" xmlns:r="http://schemas.openxmlformats.org/officeDocument/2006/relationships" xmlns:p="http://schemas.openxmlformats.org/presentationml/2006/main">
  <p:tag name="THINKCELLSHAPEDONOTDELETE" val="pfehkGlynVkKd5tGNeSaIWA"/>
</p:tagLst>
</file>

<file path=ppt/tags/tag180.xml><?xml version="1.0" encoding="utf-8"?>
<p:tagLst xmlns:a="http://schemas.openxmlformats.org/drawingml/2006/main" xmlns:r="http://schemas.openxmlformats.org/officeDocument/2006/relationships" xmlns:p="http://schemas.openxmlformats.org/presentationml/2006/main">
  <p:tag name="THINKCELLSHAPEDONOTDELETE" val="pfehkGlynVkKd5tGNeSaIWA"/>
</p:tagLst>
</file>

<file path=ppt/tags/tag19.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pSE1kMERjPUCy2EAVwqpt1w"/>
</p:tagLst>
</file>

<file path=ppt/tags/tag20.xml><?xml version="1.0" encoding="utf-8"?>
<p:tagLst xmlns:a="http://schemas.openxmlformats.org/drawingml/2006/main" xmlns:r="http://schemas.openxmlformats.org/officeDocument/2006/relationships" xmlns:p="http://schemas.openxmlformats.org/presentationml/2006/main">
  <p:tag name="THINKCELLSHAPEDONOTDELETE" val="ptYM.kTBYqEe5dT4zroXZEQ"/>
</p:tagLst>
</file>

<file path=ppt/tags/tag2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2.xml><?xml version="1.0" encoding="utf-8"?>
<p:tagLst xmlns:a="http://schemas.openxmlformats.org/drawingml/2006/main" xmlns:r="http://schemas.openxmlformats.org/officeDocument/2006/relationships" xmlns:p="http://schemas.openxmlformats.org/presentationml/2006/main">
  <p:tag name="THINKCELLSHAPEDONOTDELETE" val="pOVEh8kdAa0.VX_RXQflJvw"/>
</p:tagLst>
</file>

<file path=ppt/tags/tag23.xml><?xml version="1.0" encoding="utf-8"?>
<p:tagLst xmlns:a="http://schemas.openxmlformats.org/drawingml/2006/main" xmlns:r="http://schemas.openxmlformats.org/officeDocument/2006/relationships" xmlns:p="http://schemas.openxmlformats.org/presentationml/2006/main">
  <p:tag name="THINKCELLSHAPEDONOTDELETE" val="pxQOAFJ9FiUOgCZ.OotdvaA"/>
</p:tagLst>
</file>

<file path=ppt/tags/tag24.xml><?xml version="1.0" encoding="utf-8"?>
<p:tagLst xmlns:a="http://schemas.openxmlformats.org/drawingml/2006/main" xmlns:r="http://schemas.openxmlformats.org/officeDocument/2006/relationships" xmlns:p="http://schemas.openxmlformats.org/presentationml/2006/main">
  <p:tag name="THINKCELLSHAPEDONOTDELETE" val="psRg9qIlfe0SXnXRzpdW2PA"/>
</p:tagLst>
</file>

<file path=ppt/tags/tag25.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26.xml><?xml version="1.0" encoding="utf-8"?>
<p:tagLst xmlns:a="http://schemas.openxmlformats.org/drawingml/2006/main" xmlns:r="http://schemas.openxmlformats.org/officeDocument/2006/relationships" xmlns:p="http://schemas.openxmlformats.org/presentationml/2006/main">
  <p:tag name="THINKCELLSHAPEDONOTDELETE" val="pxnfkF9qB0kiJU8B1SeI.Xw"/>
</p:tagLst>
</file>

<file path=ppt/tags/tag27.xml><?xml version="1.0" encoding="utf-8"?>
<p:tagLst xmlns:a="http://schemas.openxmlformats.org/drawingml/2006/main" xmlns:r="http://schemas.openxmlformats.org/officeDocument/2006/relationships" xmlns:p="http://schemas.openxmlformats.org/presentationml/2006/main">
  <p:tag name="THINKCELLSHAPEDONOTDELETE" val="pBF4iHLiL0EiGpoQkKy8Rgg"/>
</p:tagLst>
</file>

<file path=ppt/tags/tag28.xml><?xml version="1.0" encoding="utf-8"?>
<p:tagLst xmlns:a="http://schemas.openxmlformats.org/drawingml/2006/main" xmlns:r="http://schemas.openxmlformats.org/officeDocument/2006/relationships" xmlns:p="http://schemas.openxmlformats.org/presentationml/2006/main">
  <p:tag name="THINKCELLSHAPEDONOTDELETE" val="p_C3XGVOG_kWQPpzNBMlURQ"/>
</p:tagLst>
</file>

<file path=ppt/tags/tag29.xml><?xml version="1.0" encoding="utf-8"?>
<p:tagLst xmlns:a="http://schemas.openxmlformats.org/drawingml/2006/main" xmlns:r="http://schemas.openxmlformats.org/officeDocument/2006/relationships" xmlns:p="http://schemas.openxmlformats.org/presentationml/2006/main">
  <p:tag name="THINKCELLSHAPEDONOTDELETE" val="pC6LIkiO2nUqDHNZVXFVvCw"/>
</p:tagLst>
</file>

<file path=ppt/tags/tag3.xml><?xml version="1.0" encoding="utf-8"?>
<p:tagLst xmlns:a="http://schemas.openxmlformats.org/drawingml/2006/main" xmlns:r="http://schemas.openxmlformats.org/officeDocument/2006/relationships" xmlns:p="http://schemas.openxmlformats.org/presentationml/2006/main">
  <p:tag name="THINKCELLSHAPEDONOTDELETE" val="p6QDkO3QNIEySCqn1BmvrBg"/>
</p:tagLst>
</file>

<file path=ppt/tags/tag30.xml><?xml version="1.0" encoding="utf-8"?>
<p:tagLst xmlns:a="http://schemas.openxmlformats.org/drawingml/2006/main" xmlns:r="http://schemas.openxmlformats.org/officeDocument/2006/relationships" xmlns:p="http://schemas.openxmlformats.org/presentationml/2006/main">
  <p:tag name="THINKCELLSHAPEDONOTDELETE" val="pesw0rbgtQUiS44e7URFuPg"/>
</p:tagLst>
</file>

<file path=ppt/tags/tag3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2.xml><?xml version="1.0" encoding="utf-8"?>
<p:tagLst xmlns:a="http://schemas.openxmlformats.org/drawingml/2006/main" xmlns:r="http://schemas.openxmlformats.org/officeDocument/2006/relationships" xmlns:p="http://schemas.openxmlformats.org/presentationml/2006/main">
  <p:tag name="THINKCELLSHAPEDONOTDELETE" val="pm0PEUX8smU.NubZrc_ABvw"/>
</p:tagLst>
</file>

<file path=ppt/tags/tag33.xml><?xml version="1.0" encoding="utf-8"?>
<p:tagLst xmlns:a="http://schemas.openxmlformats.org/drawingml/2006/main" xmlns:r="http://schemas.openxmlformats.org/officeDocument/2006/relationships" xmlns:p="http://schemas.openxmlformats.org/presentationml/2006/main">
  <p:tag name="THINKCELLSHAPEDONOTDELETE" val="pxQOAFJ9FiUOgCZ.OotdvaA"/>
</p:tagLst>
</file>

<file path=ppt/tags/tag34.xml><?xml version="1.0" encoding="utf-8"?>
<p:tagLst xmlns:a="http://schemas.openxmlformats.org/drawingml/2006/main" xmlns:r="http://schemas.openxmlformats.org/officeDocument/2006/relationships" xmlns:p="http://schemas.openxmlformats.org/presentationml/2006/main">
  <p:tag name="THINKCELLSHAPEDONOTDELETE" val="pVVspuZGrgU2gQ8wu8CCIgA"/>
</p:tagLst>
</file>

<file path=ppt/tags/tag35.xml><?xml version="1.0" encoding="utf-8"?>
<p:tagLst xmlns:a="http://schemas.openxmlformats.org/drawingml/2006/main" xmlns:r="http://schemas.openxmlformats.org/officeDocument/2006/relationships" xmlns:p="http://schemas.openxmlformats.org/presentationml/2006/main">
  <p:tag name="THINKCELLSHAPEDONOTDELETE" val="pesw0rbgtQUiS44e7URFuPg"/>
</p:tagLst>
</file>

<file path=ppt/tags/tag36.xml><?xml version="1.0" encoding="utf-8"?>
<p:tagLst xmlns:a="http://schemas.openxmlformats.org/drawingml/2006/main" xmlns:r="http://schemas.openxmlformats.org/officeDocument/2006/relationships" xmlns:p="http://schemas.openxmlformats.org/presentationml/2006/main">
  <p:tag name="THINKCELLSHAPEDONOTDELETE" val="pcNpQFtSuZ0u8QL_yGDTZhg"/>
</p:tagLst>
</file>

<file path=ppt/tags/tag37.xml><?xml version="1.0" encoding="utf-8"?>
<p:tagLst xmlns:a="http://schemas.openxmlformats.org/drawingml/2006/main" xmlns:r="http://schemas.openxmlformats.org/officeDocument/2006/relationships" xmlns:p="http://schemas.openxmlformats.org/presentationml/2006/main">
  <p:tag name="THINKCELLSHAPEDONOTDELETE" val="pEB9I2fyMiEq4Dik4u6y6qQ"/>
</p:tagLst>
</file>

<file path=ppt/tags/tag38.xml><?xml version="1.0" encoding="utf-8"?>
<p:tagLst xmlns:a="http://schemas.openxmlformats.org/drawingml/2006/main" xmlns:r="http://schemas.openxmlformats.org/officeDocument/2006/relationships" xmlns:p="http://schemas.openxmlformats.org/presentationml/2006/main">
  <p:tag name="THINKCELLSHAPEDONOTDELETE" val="p9..MrYdcDUWbUIGmtFd8tQ"/>
</p:tagLst>
</file>

<file path=ppt/tags/tag39.xml><?xml version="1.0" encoding="utf-8"?>
<p:tagLst xmlns:a="http://schemas.openxmlformats.org/drawingml/2006/main" xmlns:r="http://schemas.openxmlformats.org/officeDocument/2006/relationships" xmlns:p="http://schemas.openxmlformats.org/presentationml/2006/main">
  <p:tag name="THINKCELLSHAPEDONOTDELETE" val="pfehkGlynVkKd5tGNeSaIWA"/>
</p:tagLst>
</file>

<file path=ppt/tags/tag4.xml><?xml version="1.0" encoding="utf-8"?>
<p:tagLst xmlns:a="http://schemas.openxmlformats.org/drawingml/2006/main" xmlns:r="http://schemas.openxmlformats.org/officeDocument/2006/relationships" xmlns:p="http://schemas.openxmlformats.org/presentationml/2006/main">
  <p:tag name="THINKCELLSHAPEDONOTDELETE" val="pxnfkF9qB0kiJU8B1SeI.Xw"/>
</p:tagLst>
</file>

<file path=ppt/tags/tag40.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4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2.xml><?xml version="1.0" encoding="utf-8"?>
<p:tagLst xmlns:a="http://schemas.openxmlformats.org/drawingml/2006/main" xmlns:r="http://schemas.openxmlformats.org/officeDocument/2006/relationships" xmlns:p="http://schemas.openxmlformats.org/presentationml/2006/main">
  <p:tag name="THINKCELLSHAPEDONOTDELETE" val="pPl6p2KR.aUOd0ETijjtiNw"/>
</p:tagLst>
</file>

<file path=ppt/tags/tag43.xml><?xml version="1.0" encoding="utf-8"?>
<p:tagLst xmlns:a="http://schemas.openxmlformats.org/drawingml/2006/main" xmlns:r="http://schemas.openxmlformats.org/officeDocument/2006/relationships" xmlns:p="http://schemas.openxmlformats.org/presentationml/2006/main">
  <p:tag name="THINKCELLSHAPEDONOTDELETE" val="phKeDsMNAu0aWtcW1x0QIww"/>
</p:tagLst>
</file>

<file path=ppt/tags/tag44.xml><?xml version="1.0" encoding="utf-8"?>
<p:tagLst xmlns:a="http://schemas.openxmlformats.org/drawingml/2006/main" xmlns:r="http://schemas.openxmlformats.org/officeDocument/2006/relationships" xmlns:p="http://schemas.openxmlformats.org/presentationml/2006/main">
  <p:tag name="THINKCELLSHAPEDONOTDELETE" val="paATm904fLUanCN.QABGCXA"/>
</p:tagLst>
</file>

<file path=ppt/tags/tag45.xml><?xml version="1.0" encoding="utf-8"?>
<p:tagLst xmlns:a="http://schemas.openxmlformats.org/drawingml/2006/main" xmlns:r="http://schemas.openxmlformats.org/officeDocument/2006/relationships" xmlns:p="http://schemas.openxmlformats.org/presentationml/2006/main">
  <p:tag name="THINKCELLSHAPEDONOTDELETE" val="pv1mOGbLuZEW_d5YPaOaIZg"/>
</p:tagLst>
</file>

<file path=ppt/tags/tag46.xml><?xml version="1.0" encoding="utf-8"?>
<p:tagLst xmlns:a="http://schemas.openxmlformats.org/drawingml/2006/main" xmlns:r="http://schemas.openxmlformats.org/officeDocument/2006/relationships" xmlns:p="http://schemas.openxmlformats.org/presentationml/2006/main">
  <p:tag name="THINKCELLSHAPEDONOTDELETE" val="pxnfkF9qB0kiJU8B1SeI.Xw"/>
</p:tagLst>
</file>

<file path=ppt/tags/tag47.xml><?xml version="1.0" encoding="utf-8"?>
<p:tagLst xmlns:a="http://schemas.openxmlformats.org/drawingml/2006/main" xmlns:r="http://schemas.openxmlformats.org/officeDocument/2006/relationships" xmlns:p="http://schemas.openxmlformats.org/presentationml/2006/main">
  <p:tag name="THINKCELLSHAPEDONOTDELETE" val="pBF4iHLiL0EiGpoQkKy8Rgg"/>
</p:tagLst>
</file>

<file path=ppt/tags/tag48.xml><?xml version="1.0" encoding="utf-8"?>
<p:tagLst xmlns:a="http://schemas.openxmlformats.org/drawingml/2006/main" xmlns:r="http://schemas.openxmlformats.org/officeDocument/2006/relationships" xmlns:p="http://schemas.openxmlformats.org/presentationml/2006/main">
  <p:tag name="THINKCELLSHAPEDONOTDELETE" val="p_C3XGVOG_kWQPpzNBMlURQ"/>
</p:tagLst>
</file>

<file path=ppt/tags/tag49.xml><?xml version="1.0" encoding="utf-8"?>
<p:tagLst xmlns:a="http://schemas.openxmlformats.org/drawingml/2006/main" xmlns:r="http://schemas.openxmlformats.org/officeDocument/2006/relationships" xmlns:p="http://schemas.openxmlformats.org/presentationml/2006/main">
  <p:tag name="THINKCELLSHAPEDONOTDELETE" val="pC6LIkiO2nUqDHNZVXFVvCw"/>
</p:tagLst>
</file>

<file path=ppt/tags/tag5.xml><?xml version="1.0" encoding="utf-8"?>
<p:tagLst xmlns:a="http://schemas.openxmlformats.org/drawingml/2006/main" xmlns:r="http://schemas.openxmlformats.org/officeDocument/2006/relationships" xmlns:p="http://schemas.openxmlformats.org/presentationml/2006/main">
  <p:tag name="THINKCELLSHAPEDONOTDELETE" val="pBF4iHLiL0EiGpoQkKy8Rgg"/>
</p:tagLst>
</file>

<file path=ppt/tags/tag50.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5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2.xml><?xml version="1.0" encoding="utf-8"?>
<p:tagLst xmlns:a="http://schemas.openxmlformats.org/drawingml/2006/main" xmlns:r="http://schemas.openxmlformats.org/officeDocument/2006/relationships" xmlns:p="http://schemas.openxmlformats.org/presentationml/2006/main">
  <p:tag name="THINKCELLSHAPEDONOTDELETE" val="pZH2XfOXZ4EucZNg_D9Z34Q"/>
</p:tagLst>
</file>

<file path=ppt/tags/tag53.xml><?xml version="1.0" encoding="utf-8"?>
<p:tagLst xmlns:a="http://schemas.openxmlformats.org/drawingml/2006/main" xmlns:r="http://schemas.openxmlformats.org/officeDocument/2006/relationships" xmlns:p="http://schemas.openxmlformats.org/presentationml/2006/main">
  <p:tag name="THINKCELLSHAPEDONOTDELETE" val="pLNgRcUvXv0OQOxF.pFR6qg"/>
</p:tagLst>
</file>

<file path=ppt/tags/tag54.xml><?xml version="1.0" encoding="utf-8"?>
<p:tagLst xmlns:a="http://schemas.openxmlformats.org/drawingml/2006/main" xmlns:r="http://schemas.openxmlformats.org/officeDocument/2006/relationships" xmlns:p="http://schemas.openxmlformats.org/presentationml/2006/main">
  <p:tag name="THINKCELLSHAPEDONOTDELETE" val="pGAv5pTmtI0KMrbC8.fWeNA"/>
</p:tagLst>
</file>

<file path=ppt/tags/tag55.xml><?xml version="1.0" encoding="utf-8"?>
<p:tagLst xmlns:a="http://schemas.openxmlformats.org/drawingml/2006/main" xmlns:r="http://schemas.openxmlformats.org/officeDocument/2006/relationships" xmlns:p="http://schemas.openxmlformats.org/presentationml/2006/main">
  <p:tag name="THINKCELLSHAPEDONOTDELETE" val="pitFNV8t9jUWP5jMNh09pug"/>
</p:tagLst>
</file>

<file path=ppt/tags/tag56.xml><?xml version="1.0" encoding="utf-8"?>
<p:tagLst xmlns:a="http://schemas.openxmlformats.org/drawingml/2006/main" xmlns:r="http://schemas.openxmlformats.org/officeDocument/2006/relationships" xmlns:p="http://schemas.openxmlformats.org/presentationml/2006/main">
  <p:tag name="THINKCELLSHAPEDONOTDELETE" val="pcNpQFtSuZ0u8QL_yGDTZhg"/>
</p:tagLst>
</file>

<file path=ppt/tags/tag57.xml><?xml version="1.0" encoding="utf-8"?>
<p:tagLst xmlns:a="http://schemas.openxmlformats.org/drawingml/2006/main" xmlns:r="http://schemas.openxmlformats.org/officeDocument/2006/relationships" xmlns:p="http://schemas.openxmlformats.org/presentationml/2006/main">
  <p:tag name="THINKCELLSHAPEDONOTDELETE" val="pEB9I2fyMiEq4Dik4u6y6qQ"/>
</p:tagLst>
</file>

<file path=ppt/tags/tag58.xml><?xml version="1.0" encoding="utf-8"?>
<p:tagLst xmlns:a="http://schemas.openxmlformats.org/drawingml/2006/main" xmlns:r="http://schemas.openxmlformats.org/officeDocument/2006/relationships" xmlns:p="http://schemas.openxmlformats.org/presentationml/2006/main">
  <p:tag name="THINKCELLSHAPEDONOTDELETE" val="p9..MrYdcDUWbUIGmtFd8tQ"/>
</p:tagLst>
</file>

<file path=ppt/tags/tag59.xml><?xml version="1.0" encoding="utf-8"?>
<p:tagLst xmlns:a="http://schemas.openxmlformats.org/drawingml/2006/main" xmlns:r="http://schemas.openxmlformats.org/officeDocument/2006/relationships" xmlns:p="http://schemas.openxmlformats.org/presentationml/2006/main">
  <p:tag name="THINKCELLSHAPEDONOTDELETE" val="pfehkGlynVkKd5tGNeSaIWA"/>
</p:tagLst>
</file>

<file path=ppt/tags/tag6.xml><?xml version="1.0" encoding="utf-8"?>
<p:tagLst xmlns:a="http://schemas.openxmlformats.org/drawingml/2006/main" xmlns:r="http://schemas.openxmlformats.org/officeDocument/2006/relationships" xmlns:p="http://schemas.openxmlformats.org/presentationml/2006/main">
  <p:tag name="THINKCELLSHAPEDONOTDELETE" val="p_C3XGVOG_kWQPpzNBMlURQ"/>
</p:tagLst>
</file>

<file path=ppt/tags/tag60.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6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2.xml><?xml version="1.0" encoding="utf-8"?>
<p:tagLst xmlns:a="http://schemas.openxmlformats.org/drawingml/2006/main" xmlns:r="http://schemas.openxmlformats.org/officeDocument/2006/relationships" xmlns:p="http://schemas.openxmlformats.org/presentationml/2006/main">
  <p:tag name="THINKCELLSHAPEDONOTDELETE" val="pP_hCTMrUgEGLXLaknXtkEA"/>
</p:tagLst>
</file>

<file path=ppt/tags/tag63.xml><?xml version="1.0" encoding="utf-8"?>
<p:tagLst xmlns:a="http://schemas.openxmlformats.org/drawingml/2006/main" xmlns:r="http://schemas.openxmlformats.org/officeDocument/2006/relationships" xmlns:p="http://schemas.openxmlformats.org/presentationml/2006/main">
  <p:tag name="THINKCELLSHAPEDONOTDELETE" val="p4xCSws6aG0yRM2r6OHnqXg"/>
</p:tagLst>
</file>

<file path=ppt/tags/tag64.xml><?xml version="1.0" encoding="utf-8"?>
<p:tagLst xmlns:a="http://schemas.openxmlformats.org/drawingml/2006/main" xmlns:r="http://schemas.openxmlformats.org/officeDocument/2006/relationships" xmlns:p="http://schemas.openxmlformats.org/presentationml/2006/main">
  <p:tag name="THINKCELLSHAPEDONOTDELETE" val="pILH5UkQZikGqWbG2.R9crQ"/>
</p:tagLst>
</file>

<file path=ppt/tags/tag65.xml><?xml version="1.0" encoding="utf-8"?>
<p:tagLst xmlns:a="http://schemas.openxmlformats.org/drawingml/2006/main" xmlns:r="http://schemas.openxmlformats.org/officeDocument/2006/relationships" xmlns:p="http://schemas.openxmlformats.org/presentationml/2006/main">
  <p:tag name="THINKCELLSHAPEDONOTDELETE" val="p_zMn6roxR0Cdw9RRfi4bpQ"/>
</p:tagLst>
</file>

<file path=ppt/tags/tag66.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67.xml><?xml version="1.0" encoding="utf-8"?>
<p:tagLst xmlns:a="http://schemas.openxmlformats.org/drawingml/2006/main" xmlns:r="http://schemas.openxmlformats.org/officeDocument/2006/relationships" xmlns:p="http://schemas.openxmlformats.org/presentationml/2006/main">
  <p:tag name="THINKCELLSHAPEDONOTDELETE" val="pxnfkF9qB0kiJU8B1SeI.Xw"/>
</p:tagLst>
</file>

<file path=ppt/tags/tag68.xml><?xml version="1.0" encoding="utf-8"?>
<p:tagLst xmlns:a="http://schemas.openxmlformats.org/drawingml/2006/main" xmlns:r="http://schemas.openxmlformats.org/officeDocument/2006/relationships" xmlns:p="http://schemas.openxmlformats.org/presentationml/2006/main">
  <p:tag name="THINKCELLSHAPEDONOTDELETE" val="pBF4iHLiL0EiGpoQkKy8Rgg"/>
</p:tagLst>
</file>

<file path=ppt/tags/tag69.xml><?xml version="1.0" encoding="utf-8"?>
<p:tagLst xmlns:a="http://schemas.openxmlformats.org/drawingml/2006/main" xmlns:r="http://schemas.openxmlformats.org/officeDocument/2006/relationships" xmlns:p="http://schemas.openxmlformats.org/presentationml/2006/main">
  <p:tag name="THINKCELLSHAPEDONOTDELETE" val="p_C3XGVOG_kWQPpzNBMlURQ"/>
</p:tagLst>
</file>

<file path=ppt/tags/tag7.xml><?xml version="1.0" encoding="utf-8"?>
<p:tagLst xmlns:a="http://schemas.openxmlformats.org/drawingml/2006/main" xmlns:r="http://schemas.openxmlformats.org/officeDocument/2006/relationships" xmlns:p="http://schemas.openxmlformats.org/presentationml/2006/main">
  <p:tag name="THINKCELLSHAPEDONOTDELETE" val="pC6LIkiO2nUqDHNZVXFVvCw"/>
</p:tagLst>
</file>

<file path=ppt/tags/tag70.xml><?xml version="1.0" encoding="utf-8"?>
<p:tagLst xmlns:a="http://schemas.openxmlformats.org/drawingml/2006/main" xmlns:r="http://schemas.openxmlformats.org/officeDocument/2006/relationships" xmlns:p="http://schemas.openxmlformats.org/presentationml/2006/main">
  <p:tag name="THINKCELLSHAPEDONOTDELETE" val="pC6LIkiO2nUqDHNZVXFVvCw"/>
</p:tagLst>
</file>

<file path=ppt/tags/tag7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72.xml><?xml version="1.0" encoding="utf-8"?>
<p:tagLst xmlns:a="http://schemas.openxmlformats.org/drawingml/2006/main" xmlns:r="http://schemas.openxmlformats.org/officeDocument/2006/relationships" xmlns:p="http://schemas.openxmlformats.org/presentationml/2006/main">
  <p:tag name="THINKCELLSHAPEDONOTDELETE" val="p2Jbd.gsKyEiRK9O1azGODQ"/>
</p:tagLst>
</file>

<file path=ppt/tags/tag73.xml><?xml version="1.0" encoding="utf-8"?>
<p:tagLst xmlns:a="http://schemas.openxmlformats.org/drawingml/2006/main" xmlns:r="http://schemas.openxmlformats.org/officeDocument/2006/relationships" xmlns:p="http://schemas.openxmlformats.org/presentationml/2006/main">
  <p:tag name="THINKCELLSHAPEDONOTDELETE" val="p.5b_8SEEZUCZDLEER71GvA"/>
</p:tagLst>
</file>

<file path=ppt/tags/tag74.xml><?xml version="1.0" encoding="utf-8"?>
<p:tagLst xmlns:a="http://schemas.openxmlformats.org/drawingml/2006/main" xmlns:r="http://schemas.openxmlformats.org/officeDocument/2006/relationships" xmlns:p="http://schemas.openxmlformats.org/presentationml/2006/main">
  <p:tag name="THINKCELLSHAPEDONOTDELETE" val="pxNWSfIKt40O3rbsfbd3zPQ"/>
</p:tagLst>
</file>

<file path=ppt/tags/tag75.xml><?xml version="1.0" encoding="utf-8"?>
<p:tagLst xmlns:a="http://schemas.openxmlformats.org/drawingml/2006/main" xmlns:r="http://schemas.openxmlformats.org/officeDocument/2006/relationships" xmlns:p="http://schemas.openxmlformats.org/presentationml/2006/main">
  <p:tag name="THINKCELLSHAPEDONOTDELETE" val="peUEhm8jEhkW4Mk3Rog1vEg"/>
</p:tagLst>
</file>

<file path=ppt/tags/tag76.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77.xml><?xml version="1.0" encoding="utf-8"?>
<p:tagLst xmlns:a="http://schemas.openxmlformats.org/drawingml/2006/main" xmlns:r="http://schemas.openxmlformats.org/officeDocument/2006/relationships" xmlns:p="http://schemas.openxmlformats.org/presentationml/2006/main">
  <p:tag name="THINKCELLSHAPEDONOTDELETE" val="pcNpQFtSuZ0u8QL_yGDTZhg"/>
</p:tagLst>
</file>

<file path=ppt/tags/tag78.xml><?xml version="1.0" encoding="utf-8"?>
<p:tagLst xmlns:a="http://schemas.openxmlformats.org/drawingml/2006/main" xmlns:r="http://schemas.openxmlformats.org/officeDocument/2006/relationships" xmlns:p="http://schemas.openxmlformats.org/presentationml/2006/main">
  <p:tag name="THINKCELLSHAPEDONOTDELETE" val="pEB9I2fyMiEq4Dik4u6y6qQ"/>
</p:tagLst>
</file>

<file path=ppt/tags/tag79.xml><?xml version="1.0" encoding="utf-8"?>
<p:tagLst xmlns:a="http://schemas.openxmlformats.org/drawingml/2006/main" xmlns:r="http://schemas.openxmlformats.org/officeDocument/2006/relationships" xmlns:p="http://schemas.openxmlformats.org/presentationml/2006/main">
  <p:tag name="THINKCELLSHAPEDONOTDELETE" val="p9..MrYdcDUWbUIGmtFd8tQ"/>
</p:tagLst>
</file>

<file path=ppt/tags/tag8.xml><?xml version="1.0" encoding="utf-8"?>
<p:tagLst xmlns:a="http://schemas.openxmlformats.org/drawingml/2006/main" xmlns:r="http://schemas.openxmlformats.org/officeDocument/2006/relationships" xmlns:p="http://schemas.openxmlformats.org/presentationml/2006/main">
  <p:tag name="THINKCELLSHAPEDONOTDELETE" val="pfpGkUxPWu0CshinIeZsUfg"/>
</p:tagLst>
</file>

<file path=ppt/tags/tag80.xml><?xml version="1.0" encoding="utf-8"?>
<p:tagLst xmlns:a="http://schemas.openxmlformats.org/drawingml/2006/main" xmlns:r="http://schemas.openxmlformats.org/officeDocument/2006/relationships" xmlns:p="http://schemas.openxmlformats.org/presentationml/2006/main">
  <p:tag name="THINKCELLSHAPEDONOTDELETE" val="pfehkGlynVkKd5tGNeSaIWA"/>
</p:tagLst>
</file>

<file path=ppt/tags/tag8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82.xml><?xml version="1.0" encoding="utf-8"?>
<p:tagLst xmlns:a="http://schemas.openxmlformats.org/drawingml/2006/main" xmlns:r="http://schemas.openxmlformats.org/officeDocument/2006/relationships" xmlns:p="http://schemas.openxmlformats.org/presentationml/2006/main">
  <p:tag name="THINKCELLSHAPEDONOTDELETE" val="p8v_yfHJ7KEqFIpBaRAzvuA"/>
</p:tagLst>
</file>

<file path=ppt/tags/tag83.xml><?xml version="1.0" encoding="utf-8"?>
<p:tagLst xmlns:a="http://schemas.openxmlformats.org/drawingml/2006/main" xmlns:r="http://schemas.openxmlformats.org/officeDocument/2006/relationships" xmlns:p="http://schemas.openxmlformats.org/presentationml/2006/main">
  <p:tag name="THINKCELLSHAPEDONOTDELETE" val="p3L0jrkjad0qw32Vlcmk9sw"/>
</p:tagLst>
</file>

<file path=ppt/tags/tag84.xml><?xml version="1.0" encoding="utf-8"?>
<p:tagLst xmlns:a="http://schemas.openxmlformats.org/drawingml/2006/main" xmlns:r="http://schemas.openxmlformats.org/officeDocument/2006/relationships" xmlns:p="http://schemas.openxmlformats.org/presentationml/2006/main">
  <p:tag name="THINKCELLSHAPEDONOTDELETE" val="pAVUGgH3vJEykCOvy3qkpzA"/>
</p:tagLst>
</file>

<file path=ppt/tags/tag85.xml><?xml version="1.0" encoding="utf-8"?>
<p:tagLst xmlns:a="http://schemas.openxmlformats.org/drawingml/2006/main" xmlns:r="http://schemas.openxmlformats.org/officeDocument/2006/relationships" xmlns:p="http://schemas.openxmlformats.org/presentationml/2006/main">
  <p:tag name="THINKCELLSHAPEDONOTDELETE" val="pDRDEPxlkxkaWZKNHg8LtvA"/>
</p:tagLst>
</file>

<file path=ppt/tags/tag86.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87.xml><?xml version="1.0" encoding="utf-8"?>
<p:tagLst xmlns:a="http://schemas.openxmlformats.org/drawingml/2006/main" xmlns:r="http://schemas.openxmlformats.org/officeDocument/2006/relationships" xmlns:p="http://schemas.openxmlformats.org/presentationml/2006/main">
  <p:tag name="THINKCELLSHAPEDONOTDELETE" val="pxnfkF9qB0kiJU8B1SeI.Xw"/>
</p:tagLst>
</file>

<file path=ppt/tags/tag88.xml><?xml version="1.0" encoding="utf-8"?>
<p:tagLst xmlns:a="http://schemas.openxmlformats.org/drawingml/2006/main" xmlns:r="http://schemas.openxmlformats.org/officeDocument/2006/relationships" xmlns:p="http://schemas.openxmlformats.org/presentationml/2006/main">
  <p:tag name="THINKCELLSHAPEDONOTDELETE" val="pBF4iHLiL0EiGpoQkKy8Rgg"/>
</p:tagLst>
</file>

<file path=ppt/tags/tag89.xml><?xml version="1.0" encoding="utf-8"?>
<p:tagLst xmlns:a="http://schemas.openxmlformats.org/drawingml/2006/main" xmlns:r="http://schemas.openxmlformats.org/officeDocument/2006/relationships" xmlns:p="http://schemas.openxmlformats.org/presentationml/2006/main">
  <p:tag name="THINKCELLSHAPEDONOTDELETE" val="p_C3XGVOG_kWQPpzNBMlURQ"/>
</p:tagLst>
</file>

<file path=ppt/tags/tag9.xml><?xml version="1.0" encoding="utf-8"?>
<p:tagLst xmlns:a="http://schemas.openxmlformats.org/drawingml/2006/main" xmlns:r="http://schemas.openxmlformats.org/officeDocument/2006/relationships" xmlns:p="http://schemas.openxmlformats.org/presentationml/2006/main">
  <p:tag name="THINKCELLSHAPEDONOTDELETE" val="p_PmsR02GhEqyZqYCGdzQbA"/>
</p:tagLst>
</file>

<file path=ppt/tags/tag90.xml><?xml version="1.0" encoding="utf-8"?>
<p:tagLst xmlns:a="http://schemas.openxmlformats.org/drawingml/2006/main" xmlns:r="http://schemas.openxmlformats.org/officeDocument/2006/relationships" xmlns:p="http://schemas.openxmlformats.org/presentationml/2006/main">
  <p:tag name="THINKCELLSHAPEDONOTDELETE" val="pC6LIkiO2nUqDHNZVXFVvCw"/>
</p:tagLst>
</file>

<file path=ppt/tags/tag9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92.xml><?xml version="1.0" encoding="utf-8"?>
<p:tagLst xmlns:a="http://schemas.openxmlformats.org/drawingml/2006/main" xmlns:r="http://schemas.openxmlformats.org/officeDocument/2006/relationships" xmlns:p="http://schemas.openxmlformats.org/presentationml/2006/main">
  <p:tag name="THINKCELLSHAPEDONOTDELETE" val="p_gT4Xl7H30uFdhvL7ZLJsw"/>
</p:tagLst>
</file>

<file path=ppt/tags/tag93.xml><?xml version="1.0" encoding="utf-8"?>
<p:tagLst xmlns:a="http://schemas.openxmlformats.org/drawingml/2006/main" xmlns:r="http://schemas.openxmlformats.org/officeDocument/2006/relationships" xmlns:p="http://schemas.openxmlformats.org/presentationml/2006/main">
  <p:tag name="THINKCELLSHAPEDONOTDELETE" val="pX1rplPSB10.WML4m5LLctA"/>
</p:tagLst>
</file>

<file path=ppt/tags/tag94.xml><?xml version="1.0" encoding="utf-8"?>
<p:tagLst xmlns:a="http://schemas.openxmlformats.org/drawingml/2006/main" xmlns:r="http://schemas.openxmlformats.org/officeDocument/2006/relationships" xmlns:p="http://schemas.openxmlformats.org/presentationml/2006/main">
  <p:tag name="THINKCELLSHAPEDONOTDELETE" val="p1uQL4dzwsUSNX3solzo_2g"/>
</p:tagLst>
</file>

<file path=ppt/tags/tag95.xml><?xml version="1.0" encoding="utf-8"?>
<p:tagLst xmlns:a="http://schemas.openxmlformats.org/drawingml/2006/main" xmlns:r="http://schemas.openxmlformats.org/officeDocument/2006/relationships" xmlns:p="http://schemas.openxmlformats.org/presentationml/2006/main">
  <p:tag name="THINKCELLSHAPEDONOTDELETE" val="pujCSx51AM0iyHdn6UtD1BA"/>
</p:tagLst>
</file>

<file path=ppt/tags/tag96.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97.xml><?xml version="1.0" encoding="utf-8"?>
<p:tagLst xmlns:a="http://schemas.openxmlformats.org/drawingml/2006/main" xmlns:r="http://schemas.openxmlformats.org/officeDocument/2006/relationships" xmlns:p="http://schemas.openxmlformats.org/presentationml/2006/main">
  <p:tag name="THINKCELLSHAPEDONOTDELETE" val="pcNpQFtSuZ0u8QL_yGDTZhg"/>
</p:tagLst>
</file>

<file path=ppt/tags/tag98.xml><?xml version="1.0" encoding="utf-8"?>
<p:tagLst xmlns:a="http://schemas.openxmlformats.org/drawingml/2006/main" xmlns:r="http://schemas.openxmlformats.org/officeDocument/2006/relationships" xmlns:p="http://schemas.openxmlformats.org/presentationml/2006/main">
  <p:tag name="THINKCELLSHAPEDONOTDELETE" val="pEB9I2fyMiEq4Dik4u6y6qQ"/>
</p:tagLst>
</file>

<file path=ppt/tags/tag99.xml><?xml version="1.0" encoding="utf-8"?>
<p:tagLst xmlns:a="http://schemas.openxmlformats.org/drawingml/2006/main" xmlns:r="http://schemas.openxmlformats.org/officeDocument/2006/relationships" xmlns:p="http://schemas.openxmlformats.org/presentationml/2006/main">
  <p:tag name="THINKCELLSHAPEDONOTDELETE" val="p9..MrYdcDUWbUIGmtFd8tQ"/>
</p:tagLst>
</file>

<file path=ppt/theme/theme1.xml><?xml version="1.0" encoding="utf-8"?>
<a:theme xmlns:a="http://schemas.openxmlformats.org/drawingml/2006/main" name="A000120140530A99PPBG">
  <a:themeElements>
    <a:clrScheme name="自定义 2">
      <a:dk1>
        <a:srgbClr val="5F5F5F"/>
      </a:dk1>
      <a:lt1>
        <a:sysClr val="window" lastClr="FFFFFF"/>
      </a:lt1>
      <a:dk2>
        <a:srgbClr val="4D4D4D"/>
      </a:dk2>
      <a:lt2>
        <a:srgbClr val="E5DEDB"/>
      </a:lt2>
      <a:accent1>
        <a:srgbClr val="BFBFBF"/>
      </a:accent1>
      <a:accent2>
        <a:srgbClr val="00B0F0"/>
      </a:accent2>
      <a:accent3>
        <a:srgbClr val="92D050"/>
      </a:accent3>
      <a:accent4>
        <a:srgbClr val="F8931D"/>
      </a:accent4>
      <a:accent5>
        <a:srgbClr val="E64823"/>
      </a:accent5>
      <a:accent6>
        <a:srgbClr val="2998E3"/>
      </a:accent6>
      <a:hlink>
        <a:srgbClr val="9C6A6A"/>
      </a:hlink>
      <a:folHlink>
        <a:srgbClr val="7F723D"/>
      </a:folHlink>
    </a:clrScheme>
    <a:fontScheme name="微软雅黑">
      <a:majorFont>
        <a:latin typeface="Arial"/>
        <a:ea typeface="微软雅黑"/>
        <a:cs typeface=""/>
      </a:majorFont>
      <a:minorFont>
        <a:latin typeface="Arial"/>
        <a:ea typeface="微软雅黑"/>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rtlCol="0">
        <a:spAutoFit/>
      </a:bodyPr>
      <a:lstStyle>
        <a:defPPr>
          <a:lnSpc>
            <a:spcPct val="130000"/>
          </a:lnSpc>
          <a:defRPr sz="1400" dirty="0" smtClean="0">
            <a:latin typeface="Arial" panose="020B0604020202020204" pitchFamily="34" charset="0"/>
            <a:ea typeface="微软雅黑" panose="020B0503020204020204" pitchFamily="34" charset="-122"/>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A000120140530A99PPBG">
  <a:themeElements>
    <a:clrScheme name="自定义 94">
      <a:dk1>
        <a:srgbClr val="5F5F5F"/>
      </a:dk1>
      <a:lt1>
        <a:sysClr val="window" lastClr="FFFFFF"/>
      </a:lt1>
      <a:dk2>
        <a:srgbClr val="4D4D4D"/>
      </a:dk2>
      <a:lt2>
        <a:srgbClr val="E5DEDB"/>
      </a:lt2>
      <a:accent1>
        <a:srgbClr val="FFCA08"/>
      </a:accent1>
      <a:accent2>
        <a:srgbClr val="F8931D"/>
      </a:accent2>
      <a:accent3>
        <a:srgbClr val="CE8D3E"/>
      </a:accent3>
      <a:accent4>
        <a:srgbClr val="EC7016"/>
      </a:accent4>
      <a:accent5>
        <a:srgbClr val="E64823"/>
      </a:accent5>
      <a:accent6>
        <a:srgbClr val="2998E3"/>
      </a:accent6>
      <a:hlink>
        <a:srgbClr val="9C6A6A"/>
      </a:hlink>
      <a:folHlink>
        <a:srgbClr val="7F723D"/>
      </a:folHlink>
    </a:clrScheme>
    <a:fontScheme name="微软雅黑">
      <a:majorFont>
        <a:latin typeface="Arial"/>
        <a:ea typeface="微软雅黑"/>
        <a:cs typeface=""/>
      </a:majorFont>
      <a:minorFont>
        <a:latin typeface="Arial"/>
        <a:ea typeface="微软雅黑"/>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rtlCol="0">
        <a:spAutoFit/>
      </a:bodyPr>
      <a:lstStyle>
        <a:defPPr>
          <a:lnSpc>
            <a:spcPct val="130000"/>
          </a:lnSpc>
          <a:defRPr sz="1400" dirty="0" smtClean="0">
            <a:latin typeface="Arial" panose="020B0604020202020204" pitchFamily="34" charset="0"/>
            <a:ea typeface="微软雅黑" panose="020B0503020204020204" pitchFamily="34" charset="-122"/>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5_A000120140530A99PPBG">
  <a:themeElements>
    <a:clrScheme name="自定义 94">
      <a:dk1>
        <a:srgbClr val="5F5F5F"/>
      </a:dk1>
      <a:lt1>
        <a:sysClr val="window" lastClr="FFFFFF"/>
      </a:lt1>
      <a:dk2>
        <a:srgbClr val="4D4D4D"/>
      </a:dk2>
      <a:lt2>
        <a:srgbClr val="E5DEDB"/>
      </a:lt2>
      <a:accent1>
        <a:srgbClr val="FFCA08"/>
      </a:accent1>
      <a:accent2>
        <a:srgbClr val="F8931D"/>
      </a:accent2>
      <a:accent3>
        <a:srgbClr val="CE8D3E"/>
      </a:accent3>
      <a:accent4>
        <a:srgbClr val="EC7016"/>
      </a:accent4>
      <a:accent5>
        <a:srgbClr val="E64823"/>
      </a:accent5>
      <a:accent6>
        <a:srgbClr val="2998E3"/>
      </a:accent6>
      <a:hlink>
        <a:srgbClr val="9C6A6A"/>
      </a:hlink>
      <a:folHlink>
        <a:srgbClr val="7F723D"/>
      </a:folHlink>
    </a:clrScheme>
    <a:fontScheme name="微软雅黑">
      <a:majorFont>
        <a:latin typeface="Arial"/>
        <a:ea typeface="微软雅黑"/>
        <a:cs typeface=""/>
      </a:majorFont>
      <a:minorFont>
        <a:latin typeface="Arial"/>
        <a:ea typeface="微软雅黑"/>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rtlCol="0">
        <a:spAutoFit/>
      </a:bodyPr>
      <a:lstStyle>
        <a:defPPr>
          <a:lnSpc>
            <a:spcPct val="130000"/>
          </a:lnSpc>
          <a:defRPr sz="1400" dirty="0" smtClean="0">
            <a:latin typeface="Arial" panose="020B0604020202020204" pitchFamily="34" charset="0"/>
            <a:ea typeface="微软雅黑" panose="020B0503020204020204" pitchFamily="34" charset="-122"/>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A000120140929A77PPBG</Template>
  <TotalTime>34597</TotalTime>
  <Words>4894</Words>
  <Application>Microsoft Office PowerPoint</Application>
  <PresentationFormat>全屏显示(4:3)</PresentationFormat>
  <Paragraphs>1103</Paragraphs>
  <Slides>40</Slides>
  <Notes>16</Notes>
  <HiddenSlides>0</HiddenSlides>
  <MMClips>0</MMClips>
  <ScaleCrop>false</ScaleCrop>
  <HeadingPairs>
    <vt:vector size="8" baseType="variant">
      <vt:variant>
        <vt:lpstr>已用的字体</vt:lpstr>
      </vt:variant>
      <vt:variant>
        <vt:i4>10</vt:i4>
      </vt:variant>
      <vt:variant>
        <vt:lpstr>主题</vt:lpstr>
      </vt:variant>
      <vt:variant>
        <vt:i4>3</vt:i4>
      </vt:variant>
      <vt:variant>
        <vt:lpstr>嵌入 OLE 服务器</vt:lpstr>
      </vt:variant>
      <vt:variant>
        <vt:i4>1</vt:i4>
      </vt:variant>
      <vt:variant>
        <vt:lpstr>幻灯片标题</vt:lpstr>
      </vt:variant>
      <vt:variant>
        <vt:i4>40</vt:i4>
      </vt:variant>
    </vt:vector>
  </HeadingPairs>
  <TitlesOfParts>
    <vt:vector size="54" baseType="lpstr">
      <vt:lpstr>华文细黑</vt:lpstr>
      <vt:lpstr>宋体</vt:lpstr>
      <vt:lpstr>宋体-方正超大字符集</vt:lpstr>
      <vt:lpstr>微软雅黑</vt:lpstr>
      <vt:lpstr>幼圆</vt:lpstr>
      <vt:lpstr>Arial</vt:lpstr>
      <vt:lpstr>Arial Black</vt:lpstr>
      <vt:lpstr>Calibri</vt:lpstr>
      <vt:lpstr>Verdana</vt:lpstr>
      <vt:lpstr>Wingdings</vt:lpstr>
      <vt:lpstr>A000120140530A99PPBG</vt:lpstr>
      <vt:lpstr>1_A000120140530A99PPBG</vt:lpstr>
      <vt:lpstr>5_A000120140530A99PPBG</vt:lpstr>
      <vt:lpstr>think-cell Slide</vt:lpstr>
      <vt:lpstr>PowerPoint 演示文稿</vt:lpstr>
      <vt:lpstr>目录</vt:lpstr>
      <vt:lpstr>PowerPoint 演示文稿</vt:lpstr>
      <vt:lpstr>GAIN·指数介绍</vt:lpstr>
      <vt:lpstr>GAIN·指数研究信息</vt:lpstr>
      <vt:lpstr>GAIN·价格变化指数定义及计算实例</vt:lpstr>
      <vt:lpstr>PowerPoint 演示文稿</vt:lpstr>
      <vt:lpstr>PowerPoint 演示文稿</vt:lpstr>
      <vt:lpstr>PowerPoint 演示文稿</vt:lpstr>
      <vt:lpstr>指数解读</vt:lpstr>
      <vt:lpstr>PowerPoint 演示文稿</vt:lpstr>
      <vt:lpstr>指数解读</vt:lpstr>
      <vt:lpstr>PowerPoint 演示文稿</vt:lpstr>
      <vt:lpstr>PowerPoint 演示文稿</vt:lpstr>
      <vt:lpstr>PowerPoint 演示文稿</vt:lpstr>
      <vt:lpstr>A00级别重点车型经销商利润：QQ、奔奔迷你</vt:lpstr>
      <vt:lpstr>PowerPoint 演示文稿</vt:lpstr>
      <vt:lpstr>PowerPoint 演示文稿</vt:lpstr>
      <vt:lpstr>PowerPoint 演示文稿</vt:lpstr>
      <vt:lpstr>A0级别重点车型经销商利润：POLO、赛欧</vt:lpstr>
      <vt:lpstr>A0级别重点车型经销商利润：瑞纳、锋范</vt:lpstr>
      <vt:lpstr>PowerPoint 演示文稿</vt:lpstr>
      <vt:lpstr>PowerPoint 演示文稿</vt:lpstr>
      <vt:lpstr>A级别重点车型经销商利润：福睿斯、朗逸</vt:lpstr>
      <vt:lpstr>PowerPoint 演示文稿</vt:lpstr>
      <vt:lpstr>PowerPoint 演示文稿</vt:lpstr>
      <vt:lpstr>PowerPoint 演示文稿</vt:lpstr>
      <vt:lpstr>PowerPoint 演示文稿</vt:lpstr>
      <vt:lpstr>B级别重点车型经销商利润率：天籁、凯美瑞</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Thank you !</vt:lpstr>
    </vt:vector>
  </TitlesOfParts>
  <Company>锐普PPT</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SHUHUA</dc:creator>
  <cp:lastModifiedBy>Gu Yiran</cp:lastModifiedBy>
  <cp:revision>3998</cp:revision>
  <cp:lastPrinted>2015-01-04T13:47:55Z</cp:lastPrinted>
  <dcterms:created xsi:type="dcterms:W3CDTF">2010-12-01T03:37:10Z</dcterms:created>
  <dcterms:modified xsi:type="dcterms:W3CDTF">2017-04-10T08:10:09Z</dcterms:modified>
</cp:coreProperties>
</file>