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9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heme/themeOverride4.xml" ContentType="application/vnd.openxmlformats-officedocument.themeOverride+xml"/>
  <Override PartName="/ppt/charts/chart16.xml" ContentType="application/vnd.openxmlformats-officedocument.drawingml.char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1"/>
  </p:notesMasterIdLst>
  <p:handoutMasterIdLst>
    <p:handoutMasterId r:id="rId22"/>
  </p:handoutMasterIdLst>
  <p:sldIdLst>
    <p:sldId id="261" r:id="rId2"/>
    <p:sldId id="639" r:id="rId3"/>
    <p:sldId id="680" r:id="rId4"/>
    <p:sldId id="710" r:id="rId5"/>
    <p:sldId id="717" r:id="rId6"/>
    <p:sldId id="712" r:id="rId7"/>
    <p:sldId id="700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16" r:id="rId18"/>
    <p:sldId id="718" r:id="rId19"/>
    <p:sldId id="357" r:id="rId20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pos="3120">
          <p15:clr>
            <a:srgbClr val="A4A3A4"/>
          </p15:clr>
        </p15:guide>
        <p15:guide id="9" pos="260">
          <p15:clr>
            <a:srgbClr val="A4A3A4"/>
          </p15:clr>
        </p15:guide>
        <p15:guide id="10" pos="5977">
          <p15:clr>
            <a:srgbClr val="A4A3A4"/>
          </p15:clr>
        </p15:guide>
        <p15:guide id="11" orient="horz" pos="1142">
          <p15:clr>
            <a:srgbClr val="A4A3A4"/>
          </p15:clr>
        </p15:guide>
        <p15:guide id="12" orient="horz" pos="2269">
          <p15:clr>
            <a:srgbClr val="A4A3A4"/>
          </p15:clr>
        </p15:guide>
        <p15:guide id="13" orient="horz" pos="629">
          <p15:clr>
            <a:srgbClr val="A4A3A4"/>
          </p15:clr>
        </p15:guide>
        <p15:guide id="14" pos="37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8ADB3"/>
    <a:srgbClr val="003366"/>
    <a:srgbClr val="63D8FF"/>
    <a:srgbClr val="D9D9D9"/>
    <a:srgbClr val="CCCCCC"/>
    <a:srgbClr val="006384"/>
    <a:srgbClr val="006600"/>
    <a:srgbClr val="FFFFFF"/>
    <a:srgbClr val="002060"/>
    <a:srgbClr val="CBCED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8A107856-5554-42FB-B03E-39F5DBC370BA}" styleName="中度样式 4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110" d="100"/>
          <a:sy n="110" d="100"/>
        </p:scale>
        <p:origin x="-1296" y="-90"/>
      </p:cViewPr>
      <p:guideLst>
        <p:guide orient="horz" pos="1224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orient="horz" pos="2269"/>
        <p:guide orient="horz" pos="629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2.xlsx"/><Relationship Id="rId1" Type="http://schemas.openxmlformats.org/officeDocument/2006/relationships/themeOverride" Target="../theme/themeOverride4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3.xlsx"/><Relationship Id="rId1" Type="http://schemas.openxmlformats.org/officeDocument/2006/relationships/themeOverride" Target="../theme/themeOverride5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4.xlsx"/><Relationship Id="rId1" Type="http://schemas.openxmlformats.org/officeDocument/2006/relationships/themeOverride" Target="../theme/themeOverride6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5.xlsx"/><Relationship Id="rId1" Type="http://schemas.openxmlformats.org/officeDocument/2006/relationships/themeOverride" Target="../theme/themeOverride7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6.xlsx"/><Relationship Id="rId1" Type="http://schemas.openxmlformats.org/officeDocument/2006/relationships/themeOverride" Target="../theme/themeOverride8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7.xlsx"/><Relationship Id="rId1" Type="http://schemas.openxmlformats.org/officeDocument/2006/relationships/themeOverride" Target="../theme/themeOverride9.xm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4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3536275538759627E-2"/>
          <c:y val="8.0480269965325674E-2"/>
          <c:w val="0.84146466442293222"/>
          <c:h val="0.828088936195642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420696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263407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Sheet1!$A$2:$A$10</c:f>
              <c:strCache>
                <c:ptCount val="9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0"/>
        <c:axId val="128677760"/>
        <c:axId val="128722432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6"/>
              <c:layout>
                <c:manualLayout>
                  <c:x val="-9.8931451547928928E-2"/>
                  <c:y val="-2.5677287759490419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Sheet1!$C$2:$C$10</c:f>
              <c:numCache>
                <c:formatCode>0.0%</c:formatCode>
                <c:ptCount val="9"/>
                <c:pt idx="0">
                  <c:v>3.0000000000000002E-2</c:v>
                </c:pt>
                <c:pt idx="1">
                  <c:v>0.93</c:v>
                </c:pt>
                <c:pt idx="2">
                  <c:v>0.30100000000000021</c:v>
                </c:pt>
                <c:pt idx="3">
                  <c:v>8.800000000000005E-2</c:v>
                </c:pt>
                <c:pt idx="4">
                  <c:v>7.3000000000000009E-2</c:v>
                </c:pt>
                <c:pt idx="5">
                  <c:v>0.21600000000000008</c:v>
                </c:pt>
                <c:pt idx="6">
                  <c:v>-0.24200000000000008</c:v>
                </c:pt>
                <c:pt idx="7">
                  <c:v>-3.4000000000000002E-2</c:v>
                </c:pt>
                <c:pt idx="8">
                  <c:v>0.19600000000000001</c:v>
                </c:pt>
              </c:numCache>
            </c:numRef>
          </c:val>
        </c:ser>
        <c:marker val="1"/>
        <c:axId val="232990208"/>
        <c:axId val="128748928"/>
      </c:lineChart>
      <c:catAx>
        <c:axId val="1286777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zh-CN"/>
          </a:p>
        </c:txPr>
        <c:crossAx val="128722432"/>
        <c:crosses val="autoZero"/>
        <c:auto val="1"/>
        <c:lblAlgn val="ctr"/>
        <c:lblOffset val="100"/>
      </c:catAx>
      <c:valAx>
        <c:axId val="128722432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128677760"/>
        <c:crosses val="autoZero"/>
        <c:crossBetween val="between"/>
      </c:valAx>
      <c:valAx>
        <c:axId val="128748928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32990208"/>
        <c:crosses val="max"/>
        <c:crossBetween val="between"/>
      </c:valAx>
      <c:catAx>
        <c:axId val="232990208"/>
        <c:scaling>
          <c:orientation val="minMax"/>
        </c:scaling>
        <c:delete val="1"/>
        <c:axPos val="b"/>
        <c:numFmt formatCode="General" sourceLinked="1"/>
        <c:tickLblPos val="none"/>
        <c:crossAx val="128748928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098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9.0429567879484044E-2"/>
          <c:y val="3.0439297678028616E-2"/>
          <c:w val="0.90937645810029344"/>
          <c:h val="0.9391214046439442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060"/>
            </a:solidFill>
          </c:spPr>
          <c:cat>
            <c:strRef>
              <c:f>Sheet1!$A$2:$A$11</c:f>
              <c:strCache>
                <c:ptCount val="10"/>
                <c:pt idx="0">
                  <c:v>Tesla</c:v>
                </c:pt>
                <c:pt idx="1">
                  <c:v>奥迪</c:v>
                </c:pt>
                <c:pt idx="2">
                  <c:v>大众</c:v>
                </c:pt>
                <c:pt idx="3">
                  <c:v>保时捷</c:v>
                </c:pt>
                <c:pt idx="4">
                  <c:v>林肯</c:v>
                </c:pt>
                <c:pt idx="5">
                  <c:v>路虎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3124</c:v>
                </c:pt>
                <c:pt idx="1">
                  <c:v>3207</c:v>
                </c:pt>
                <c:pt idx="2">
                  <c:v>4719</c:v>
                </c:pt>
                <c:pt idx="3">
                  <c:v>5460</c:v>
                </c:pt>
                <c:pt idx="4">
                  <c:v>5736</c:v>
                </c:pt>
                <c:pt idx="5">
                  <c:v>7137</c:v>
                </c:pt>
                <c:pt idx="6">
                  <c:v>7396</c:v>
                </c:pt>
                <c:pt idx="7">
                  <c:v>11041</c:v>
                </c:pt>
                <c:pt idx="8">
                  <c:v>14083</c:v>
                </c:pt>
                <c:pt idx="9">
                  <c:v>17524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Sheet1!$A$2:$A$11</c:f>
              <c:strCache>
                <c:ptCount val="10"/>
                <c:pt idx="0">
                  <c:v>Tesla</c:v>
                </c:pt>
                <c:pt idx="1">
                  <c:v>奥迪</c:v>
                </c:pt>
                <c:pt idx="2">
                  <c:v>大众</c:v>
                </c:pt>
                <c:pt idx="3">
                  <c:v>保时捷</c:v>
                </c:pt>
                <c:pt idx="4">
                  <c:v>林肯</c:v>
                </c:pt>
                <c:pt idx="5">
                  <c:v>路虎</c:v>
                </c:pt>
                <c:pt idx="6">
                  <c:v>丰田</c:v>
                </c:pt>
                <c:pt idx="7">
                  <c:v>雷克萨斯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897</c:v>
                </c:pt>
                <c:pt idx="1">
                  <c:v>5592</c:v>
                </c:pt>
                <c:pt idx="2">
                  <c:v>3499</c:v>
                </c:pt>
                <c:pt idx="3">
                  <c:v>5198</c:v>
                </c:pt>
                <c:pt idx="4">
                  <c:v>2306</c:v>
                </c:pt>
                <c:pt idx="5">
                  <c:v>6508</c:v>
                </c:pt>
                <c:pt idx="6">
                  <c:v>6171</c:v>
                </c:pt>
                <c:pt idx="7">
                  <c:v>7141</c:v>
                </c:pt>
                <c:pt idx="8">
                  <c:v>15801</c:v>
                </c:pt>
                <c:pt idx="9">
                  <c:v>14189</c:v>
                </c:pt>
              </c:numCache>
            </c:numRef>
          </c:val>
        </c:ser>
        <c:axId val="243748864"/>
        <c:axId val="243751168"/>
      </c:barChart>
      <c:catAx>
        <c:axId val="243748864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3751168"/>
        <c:crosses val="autoZero"/>
        <c:auto val="1"/>
        <c:lblAlgn val="ctr"/>
        <c:lblOffset val="100"/>
      </c:catAx>
      <c:valAx>
        <c:axId val="243751168"/>
        <c:scaling>
          <c:orientation val="minMax"/>
        </c:scaling>
        <c:delete val="1"/>
        <c:axPos val="b"/>
        <c:numFmt formatCode="General" sourceLinked="1"/>
        <c:tickLblPos val="none"/>
        <c:crossAx val="24374886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046"/>
          <c:y val="0.78250740500738358"/>
          <c:w val="0.29200074341433807"/>
          <c:h val="0.16048873896723173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5.9851200178552763E-2"/>
          <c:y val="3.0439297678028596E-2"/>
          <c:w val="0.93520378036253549"/>
          <c:h val="0.90320543017896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 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Jaguar</c:v>
                </c:pt>
                <c:pt idx="10">
                  <c:v>Volvo</c:v>
                </c:pt>
                <c:pt idx="11">
                  <c:v>Smart</c:v>
                </c:pt>
                <c:pt idx="12">
                  <c:v>Infiniti</c:v>
                </c:pt>
                <c:pt idx="13">
                  <c:v>Maserati</c:v>
                </c:pt>
                <c:pt idx="14">
                  <c:v>Jeep</c:v>
                </c:pt>
                <c:pt idx="15">
                  <c:v>Ford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Hyundai</c:v>
                </c:pt>
                <c:pt idx="20">
                  <c:v>Acura</c:v>
                </c:pt>
                <c:pt idx="21">
                  <c:v>Buick</c:v>
                </c:pt>
                <c:pt idx="22">
                  <c:v>Chrysler</c:v>
                </c:pt>
                <c:pt idx="23">
                  <c:v>Chevrolet</c:v>
                </c:pt>
                <c:pt idx="24">
                  <c:v>Peugeot</c:v>
                </c:pt>
                <c:pt idx="25">
                  <c:v>Citroen</c:v>
                </c:pt>
                <c:pt idx="26">
                  <c:v>Cadillac</c:v>
                </c:pt>
                <c:pt idx="27">
                  <c:v>Honda</c:v>
                </c:pt>
              </c:strCache>
            </c:strRef>
          </c:cat>
          <c:val>
            <c:numRef>
              <c:f>Sheet1!$B$2:$B$29</c:f>
              <c:numCache>
                <c:formatCode>General</c:formatCode>
                <c:ptCount val="28"/>
                <c:pt idx="0">
                  <c:v>12529</c:v>
                </c:pt>
                <c:pt idx="1">
                  <c:v>12435</c:v>
                </c:pt>
                <c:pt idx="2">
                  <c:v>8813</c:v>
                </c:pt>
                <c:pt idx="3">
                  <c:v>5390</c:v>
                </c:pt>
                <c:pt idx="4">
                  <c:v>4995</c:v>
                </c:pt>
                <c:pt idx="5">
                  <c:v>5064</c:v>
                </c:pt>
                <c:pt idx="6">
                  <c:v>3780</c:v>
                </c:pt>
                <c:pt idx="7">
                  <c:v>2610</c:v>
                </c:pt>
                <c:pt idx="8">
                  <c:v>4347</c:v>
                </c:pt>
                <c:pt idx="9">
                  <c:v>2027</c:v>
                </c:pt>
                <c:pt idx="10">
                  <c:v>1753</c:v>
                </c:pt>
                <c:pt idx="11">
                  <c:v>2088</c:v>
                </c:pt>
                <c:pt idx="12">
                  <c:v>1418</c:v>
                </c:pt>
                <c:pt idx="13">
                  <c:v>573</c:v>
                </c:pt>
                <c:pt idx="14">
                  <c:v>4128</c:v>
                </c:pt>
                <c:pt idx="15">
                  <c:v>725</c:v>
                </c:pt>
                <c:pt idx="16">
                  <c:v>1410</c:v>
                </c:pt>
                <c:pt idx="17">
                  <c:v>1201</c:v>
                </c:pt>
                <c:pt idx="18">
                  <c:v>850</c:v>
                </c:pt>
                <c:pt idx="19">
                  <c:v>310</c:v>
                </c:pt>
                <c:pt idx="20">
                  <c:v>211</c:v>
                </c:pt>
                <c:pt idx="21">
                  <c:v>0</c:v>
                </c:pt>
                <c:pt idx="22">
                  <c:v>570</c:v>
                </c:pt>
                <c:pt idx="23">
                  <c:v>4</c:v>
                </c:pt>
                <c:pt idx="24">
                  <c:v>142</c:v>
                </c:pt>
                <c:pt idx="25">
                  <c:v>73</c:v>
                </c:pt>
                <c:pt idx="26">
                  <c:v>2056</c:v>
                </c:pt>
                <c:pt idx="27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 MTD</c:v>
                </c:pt>
              </c:strCache>
            </c:strRef>
          </c:tx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Jaguar</c:v>
                </c:pt>
                <c:pt idx="10">
                  <c:v>Volvo</c:v>
                </c:pt>
                <c:pt idx="11">
                  <c:v>Smart</c:v>
                </c:pt>
                <c:pt idx="12">
                  <c:v>Infiniti</c:v>
                </c:pt>
                <c:pt idx="13">
                  <c:v>Maserati</c:v>
                </c:pt>
                <c:pt idx="14">
                  <c:v>Jeep</c:v>
                </c:pt>
                <c:pt idx="15">
                  <c:v>Ford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Hyundai</c:v>
                </c:pt>
                <c:pt idx="20">
                  <c:v>Acura</c:v>
                </c:pt>
                <c:pt idx="21">
                  <c:v>Buick</c:v>
                </c:pt>
                <c:pt idx="22">
                  <c:v>Chrysler</c:v>
                </c:pt>
                <c:pt idx="23">
                  <c:v>Chevrolet</c:v>
                </c:pt>
                <c:pt idx="24">
                  <c:v>Peugeot</c:v>
                </c:pt>
                <c:pt idx="25">
                  <c:v>Citroen</c:v>
                </c:pt>
                <c:pt idx="26">
                  <c:v>Cadillac</c:v>
                </c:pt>
                <c:pt idx="27">
                  <c:v>Honda</c:v>
                </c:pt>
              </c:strCache>
            </c:strRef>
          </c:cat>
          <c:val>
            <c:numRef>
              <c:f>Sheet1!$C$2:$C$29</c:f>
              <c:numCache>
                <c:formatCode>General</c:formatCode>
                <c:ptCount val="28"/>
                <c:pt idx="0">
                  <c:v>15593</c:v>
                </c:pt>
                <c:pt idx="1">
                  <c:v>13284</c:v>
                </c:pt>
                <c:pt idx="2">
                  <c:v>10747</c:v>
                </c:pt>
                <c:pt idx="3">
                  <c:v>5524</c:v>
                </c:pt>
                <c:pt idx="4">
                  <c:v>4911</c:v>
                </c:pt>
                <c:pt idx="5">
                  <c:v>4046</c:v>
                </c:pt>
                <c:pt idx="6">
                  <c:v>3525</c:v>
                </c:pt>
                <c:pt idx="7">
                  <c:v>3100</c:v>
                </c:pt>
                <c:pt idx="8">
                  <c:v>2655</c:v>
                </c:pt>
                <c:pt idx="9">
                  <c:v>2312</c:v>
                </c:pt>
                <c:pt idx="10">
                  <c:v>2199</c:v>
                </c:pt>
                <c:pt idx="11">
                  <c:v>2170</c:v>
                </c:pt>
                <c:pt idx="12">
                  <c:v>1620</c:v>
                </c:pt>
                <c:pt idx="13">
                  <c:v>1603</c:v>
                </c:pt>
                <c:pt idx="14">
                  <c:v>1437</c:v>
                </c:pt>
                <c:pt idx="15">
                  <c:v>1233</c:v>
                </c:pt>
                <c:pt idx="16">
                  <c:v>603</c:v>
                </c:pt>
                <c:pt idx="17">
                  <c:v>520</c:v>
                </c:pt>
                <c:pt idx="18">
                  <c:v>201</c:v>
                </c:pt>
                <c:pt idx="19">
                  <c:v>185</c:v>
                </c:pt>
                <c:pt idx="20">
                  <c:v>145</c:v>
                </c:pt>
                <c:pt idx="21">
                  <c:v>98</c:v>
                </c:pt>
                <c:pt idx="22">
                  <c:v>80</c:v>
                </c:pt>
                <c:pt idx="23">
                  <c:v>68</c:v>
                </c:pt>
                <c:pt idx="24">
                  <c:v>52</c:v>
                </c:pt>
                <c:pt idx="25">
                  <c:v>50</c:v>
                </c:pt>
                <c:pt idx="26">
                  <c:v>4</c:v>
                </c:pt>
                <c:pt idx="27">
                  <c:v>1</c:v>
                </c:pt>
              </c:numCache>
            </c:numRef>
          </c:val>
        </c:ser>
        <c:axId val="247682560"/>
        <c:axId val="247684096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864646"/>
              </a:solidFill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85E-2"/>
                  <c:y val="2.53427249975480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00516135168525E-2"/>
                  <c:y val="-2.01366437764293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4278064519538079E-3"/>
                  <c:y val="-5.2738219701853202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9989290327353325E-2"/>
                  <c:y val="3.16432973629604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6503910222228554E-2"/>
                  <c:y val="-1.51495966895267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9946451636766503E-3"/>
                  <c:y val="2.8766633966327637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1313144599805602E-2"/>
                  <c:y val="1.725998037979657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7904243204681227E-2"/>
                  <c:y val="-1.361703727680093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2850258067584263E-2"/>
                  <c:y val="-3.1643297362960426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4.3670415951498696E-2"/>
                  <c:y val="-1.052156625488099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1.6837885393911074E-2"/>
                  <c:y val="4.3303977021122275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-3.1411741942983781E-2"/>
                  <c:y val="-2.013664377642937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>
                <c:manualLayout>
                  <c:x val="-8.1724493390099573E-3"/>
                  <c:y val="-1.227293329289399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855077420275279E-2"/>
                  <c:y val="-2.30133071730621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-2.9030902790777025E-2"/>
                  <c:y val="-2.432683245157183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5"/>
              <c:layout>
                <c:manualLayout>
                  <c:x val="-4.2834193558614245E-2"/>
                  <c:y val="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6"/>
              <c:layout>
                <c:manualLayout>
                  <c:x val="-3.978138596835027E-2"/>
                  <c:y val="-2.512369086333198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7"/>
              <c:layout>
                <c:manualLayout>
                  <c:x val="-3.0130088907371681E-2"/>
                  <c:y val="1.616548923550294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8"/>
              <c:layout>
                <c:manualLayout>
                  <c:x val="-2.8556129039076141E-3"/>
                  <c:y val="2.0136643776429312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9"/>
              <c:layout>
                <c:manualLayout>
                  <c:x val="-8.5668387117228493E-3"/>
                  <c:y val="-1.0547643940370626E-16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0"/>
              <c:layout>
                <c:manualLayout>
                  <c:x val="-2.1417096779307122E-2"/>
                  <c:y val="-1.438331698316381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1"/>
              <c:layout>
                <c:manualLayout>
                  <c:x val="-4.2834193558614246E-3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Sheet1!$A$2:$A$29</c:f>
              <c:strCache>
                <c:ptCount val="28"/>
                <c:pt idx="0">
                  <c:v>BMW</c:v>
                </c:pt>
                <c:pt idx="1">
                  <c:v>MB</c:v>
                </c:pt>
                <c:pt idx="2">
                  <c:v>Lexus</c:v>
                </c:pt>
                <c:pt idx="3">
                  <c:v>Porsche </c:v>
                </c:pt>
                <c:pt idx="4">
                  <c:v>VW</c:v>
                </c:pt>
                <c:pt idx="5">
                  <c:v>Audi</c:v>
                </c:pt>
                <c:pt idx="6">
                  <c:v>Land Rover</c:v>
                </c:pt>
                <c:pt idx="7">
                  <c:v>MINI</c:v>
                </c:pt>
                <c:pt idx="8">
                  <c:v>Subaru</c:v>
                </c:pt>
                <c:pt idx="9">
                  <c:v>Jaguar</c:v>
                </c:pt>
                <c:pt idx="10">
                  <c:v>Volvo</c:v>
                </c:pt>
                <c:pt idx="11">
                  <c:v>Smart</c:v>
                </c:pt>
                <c:pt idx="12">
                  <c:v>Infiniti</c:v>
                </c:pt>
                <c:pt idx="13">
                  <c:v>Maserati</c:v>
                </c:pt>
                <c:pt idx="14">
                  <c:v>Jeep</c:v>
                </c:pt>
                <c:pt idx="15">
                  <c:v>Ford</c:v>
                </c:pt>
                <c:pt idx="16">
                  <c:v>Dodge</c:v>
                </c:pt>
                <c:pt idx="17">
                  <c:v>Kia</c:v>
                </c:pt>
                <c:pt idx="18">
                  <c:v>Renault</c:v>
                </c:pt>
                <c:pt idx="19">
                  <c:v>Hyundai</c:v>
                </c:pt>
                <c:pt idx="20">
                  <c:v>Acura</c:v>
                </c:pt>
                <c:pt idx="21">
                  <c:v>Buick</c:v>
                </c:pt>
                <c:pt idx="22">
                  <c:v>Chrysler</c:v>
                </c:pt>
                <c:pt idx="23">
                  <c:v>Chevrolet</c:v>
                </c:pt>
                <c:pt idx="24">
                  <c:v>Peugeot</c:v>
                </c:pt>
                <c:pt idx="25">
                  <c:v>Citroen</c:v>
                </c:pt>
                <c:pt idx="26">
                  <c:v>Cadillac</c:v>
                </c:pt>
                <c:pt idx="27">
                  <c:v>Honda</c:v>
                </c:pt>
              </c:strCache>
            </c:strRef>
          </c:cat>
          <c:val>
            <c:numRef>
              <c:f>Sheet1!$D$2:$D$29</c:f>
              <c:numCache>
                <c:formatCode>0.0%</c:formatCode>
                <c:ptCount val="28"/>
                <c:pt idx="0">
                  <c:v>0.24455263788011827</c:v>
                </c:pt>
                <c:pt idx="1">
                  <c:v>6.8275030156815381E-2</c:v>
                </c:pt>
                <c:pt idx="2">
                  <c:v>0.21944854192669933</c:v>
                </c:pt>
                <c:pt idx="3">
                  <c:v>2.486085343228206E-2</c:v>
                </c:pt>
                <c:pt idx="4">
                  <c:v>-1.68168168168168E-2</c:v>
                </c:pt>
                <c:pt idx="5">
                  <c:v>-0.20102685624012639</c:v>
                </c:pt>
                <c:pt idx="6">
                  <c:v>-6.746031746031747E-2</c:v>
                </c:pt>
                <c:pt idx="7">
                  <c:v>0.18773946360153276</c:v>
                </c:pt>
                <c:pt idx="8">
                  <c:v>-0.38923395445134579</c:v>
                </c:pt>
                <c:pt idx="9">
                  <c:v>0.14060187469166263</c:v>
                </c:pt>
                <c:pt idx="10">
                  <c:v>0.25442099258414175</c:v>
                </c:pt>
                <c:pt idx="11">
                  <c:v>3.9272030651341001E-2</c:v>
                </c:pt>
                <c:pt idx="12">
                  <c:v>0.14245416078984491</c:v>
                </c:pt>
                <c:pt idx="13">
                  <c:v>1.7975567190226878</c:v>
                </c:pt>
                <c:pt idx="14">
                  <c:v>-0.65188953488372148</c:v>
                </c:pt>
                <c:pt idx="15">
                  <c:v>0.70068965517241422</c:v>
                </c:pt>
                <c:pt idx="16">
                  <c:v>-0.57234042553191489</c:v>
                </c:pt>
                <c:pt idx="17">
                  <c:v>-0.56702747710241463</c:v>
                </c:pt>
                <c:pt idx="18">
                  <c:v>-0.76352941176470634</c:v>
                </c:pt>
                <c:pt idx="19">
                  <c:v>-0.40322580645161277</c:v>
                </c:pt>
                <c:pt idx="20">
                  <c:v>-0.31279620853080581</c:v>
                </c:pt>
                <c:pt idx="22">
                  <c:v>-0.859649122807018</c:v>
                </c:pt>
                <c:pt idx="24">
                  <c:v>-0.63380281690140905</c:v>
                </c:pt>
                <c:pt idx="25">
                  <c:v>-0.31506849315068547</c:v>
                </c:pt>
                <c:pt idx="26">
                  <c:v>-0.99805447470817166</c:v>
                </c:pt>
              </c:numCache>
            </c:numRef>
          </c:val>
        </c:ser>
        <c:marker val="1"/>
        <c:axId val="248871168"/>
        <c:axId val="248869632"/>
      </c:lineChart>
      <c:catAx>
        <c:axId val="247682560"/>
        <c:scaling>
          <c:orientation val="minMax"/>
        </c:scaling>
        <c:axPos val="b"/>
        <c:numFmt formatCode="General" sourceLinked="0"/>
        <c:tickLblPos val="nextTo"/>
        <c:txPr>
          <a:bodyPr rot="0" vert="eaVert"/>
          <a:lstStyle/>
          <a:p>
            <a:pPr>
              <a:defRPr sz="1000"/>
            </a:pPr>
            <a:endParaRPr lang="zh-CN"/>
          </a:p>
        </c:txPr>
        <c:crossAx val="247684096"/>
        <c:crosses val="autoZero"/>
        <c:auto val="1"/>
        <c:lblAlgn val="ctr"/>
        <c:lblOffset val="100"/>
      </c:catAx>
      <c:valAx>
        <c:axId val="24768409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7682560"/>
        <c:crosses val="autoZero"/>
        <c:crossBetween val="between"/>
      </c:valAx>
      <c:valAx>
        <c:axId val="248869632"/>
        <c:scaling>
          <c:orientation val="minMax"/>
        </c:scaling>
        <c:axPos val="r"/>
        <c:numFmt formatCode="0.0%" sourceLinked="1"/>
        <c:tickLblPos val="none"/>
        <c:spPr>
          <a:ln>
            <a:noFill/>
          </a:ln>
        </c:spPr>
        <c:crossAx val="248871168"/>
        <c:crosses val="max"/>
        <c:crossBetween val="between"/>
      </c:valAx>
      <c:catAx>
        <c:axId val="248871168"/>
        <c:scaling>
          <c:orientation val="minMax"/>
        </c:scaling>
        <c:delete val="1"/>
        <c:axPos val="b"/>
        <c:numFmt formatCode="General" sourceLinked="1"/>
        <c:tickLblPos val="none"/>
        <c:crossAx val="248869632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5.6859101489491977E-2"/>
          <c:y val="1.32096093180421E-2"/>
          <c:w val="0.32518096919349992"/>
          <c:h val="7.147068654234418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361E-2"/>
          <c:y val="0"/>
          <c:w val="0.89120607175504141"/>
          <c:h val="0.9095250637668029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2016YTD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-1.2129375066183319E-2"/>
                  <c:y val="-2.8237288384313848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0970312996374748E-3"/>
                  <c:y val="-1.0353552802456208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2277312316003034E-3"/>
                  <c:y val="1.169713447836296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4320064362093401E-3"/>
                  <c:y val="-2.5413559545882147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"/>
                  <c:y val="2.823728838431368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508889482888688E-3"/>
                  <c:y val="-7.4976838331435565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>
                    <c:manualLayout>
                      <c:w val="4.9693555170265385E-2"/>
                      <c:h val="4.2977517427083271E-2"/>
                    </c:manualLayout>
                  </c15:layout>
                </c:ext>
              </c:extLst>
            </c:dLbl>
            <c:dLbl>
              <c:idx val="7"/>
              <c:layout>
                <c:manualLayout>
                  <c:x val="-1.530617300428513E-3"/>
                  <c:y val="6.7153607958379971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2.9312258464566812E-3"/>
                  <c:y val="5.936945468015382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6.0383037546504472E-3"/>
                  <c:y val="-1.3315748779194282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-4.5557980502029622E-3"/>
                  <c:y val="-7.7451582150059473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3"/>
              <c:layout>
                <c:manualLayout>
                  <c:x val="-3.0660099453711492E-3"/>
                  <c:y val="-2.2234085341979357E-7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4"/>
              <c:layout>
                <c:manualLayout>
                  <c:x val="8.4165447063575549E-5"/>
                  <c:y val="0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BMW</c:v>
                </c:pt>
                <c:pt idx="2">
                  <c:v>NISSAN</c:v>
                </c:pt>
                <c:pt idx="3">
                  <c:v>MB</c:v>
                </c:pt>
                <c:pt idx="4">
                  <c:v>Land Rover</c:v>
                </c:pt>
                <c:pt idx="5">
                  <c:v>Ford</c:v>
                </c:pt>
                <c:pt idx="6">
                  <c:v>Dodge</c:v>
                </c:pt>
                <c:pt idx="7">
                  <c:v>Maserati</c:v>
                </c:pt>
                <c:pt idx="8">
                  <c:v>Audi</c:v>
                </c:pt>
                <c:pt idx="9">
                  <c:v>Lexus</c:v>
                </c:pt>
                <c:pt idx="10">
                  <c:v>Bentley</c:v>
                </c:pt>
                <c:pt idx="11">
                  <c:v>LADA</c:v>
                </c:pt>
                <c:pt idx="12">
                  <c:v>VW</c:v>
                </c:pt>
                <c:pt idx="13">
                  <c:v>Lincoin</c:v>
                </c:pt>
                <c:pt idx="14">
                  <c:v>MITSUBISHI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14829</c:v>
                </c:pt>
                <c:pt idx="1">
                  <c:v>450</c:v>
                </c:pt>
                <c:pt idx="2">
                  <c:v>10</c:v>
                </c:pt>
                <c:pt idx="3">
                  <c:v>2219</c:v>
                </c:pt>
                <c:pt idx="4">
                  <c:v>4819</c:v>
                </c:pt>
                <c:pt idx="5">
                  <c:v>1304</c:v>
                </c:pt>
                <c:pt idx="6">
                  <c:v>129</c:v>
                </c:pt>
                <c:pt idx="7">
                  <c:v>82</c:v>
                </c:pt>
                <c:pt idx="8">
                  <c:v>1045</c:v>
                </c:pt>
                <c:pt idx="9">
                  <c:v>32</c:v>
                </c:pt>
                <c:pt idx="10">
                  <c:v>90</c:v>
                </c:pt>
                <c:pt idx="13">
                  <c:v>177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dLbls>
            <c:dLbl>
              <c:idx val="2"/>
              <c:layout>
                <c:manualLayout>
                  <c:x val="3.3648262789768022E-5"/>
                  <c:y val="-9.0744895628403315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5161718832728561E-3"/>
                  <c:y val="9.6678891437386519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185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2.9818444983077349E-3"/>
                  <c:y val="5.7299928339718201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06468753309159E-3"/>
                  <c:y val="2.9946876128166054E-3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3.0323437665459359E-3"/>
                  <c:y val="-5.1286972896673322E-4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9.0970312996374748E-3"/>
                  <c:y val="-1.0353552802456288E-16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BMW</c:v>
                </c:pt>
                <c:pt idx="2">
                  <c:v>NISSAN</c:v>
                </c:pt>
                <c:pt idx="3">
                  <c:v>MB</c:v>
                </c:pt>
                <c:pt idx="4">
                  <c:v>Land Rover</c:v>
                </c:pt>
                <c:pt idx="5">
                  <c:v>Ford</c:v>
                </c:pt>
                <c:pt idx="6">
                  <c:v>Dodge</c:v>
                </c:pt>
                <c:pt idx="7">
                  <c:v>Maserati</c:v>
                </c:pt>
                <c:pt idx="8">
                  <c:v>Audi</c:v>
                </c:pt>
                <c:pt idx="9">
                  <c:v>Lexus</c:v>
                </c:pt>
                <c:pt idx="10">
                  <c:v>Bentley</c:v>
                </c:pt>
                <c:pt idx="11">
                  <c:v>LADA</c:v>
                </c:pt>
                <c:pt idx="12">
                  <c:v>VW</c:v>
                </c:pt>
                <c:pt idx="13">
                  <c:v>Lincoin</c:v>
                </c:pt>
                <c:pt idx="14">
                  <c:v>MITSUBISHI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18138</c:v>
                </c:pt>
                <c:pt idx="1">
                  <c:v>6079</c:v>
                </c:pt>
                <c:pt idx="2">
                  <c:v>4033</c:v>
                </c:pt>
                <c:pt idx="3">
                  <c:v>3798</c:v>
                </c:pt>
                <c:pt idx="4">
                  <c:v>3284</c:v>
                </c:pt>
                <c:pt idx="5">
                  <c:v>1157</c:v>
                </c:pt>
                <c:pt idx="6">
                  <c:v>874</c:v>
                </c:pt>
                <c:pt idx="7">
                  <c:v>523</c:v>
                </c:pt>
                <c:pt idx="8">
                  <c:v>447</c:v>
                </c:pt>
                <c:pt idx="9">
                  <c:v>266</c:v>
                </c:pt>
                <c:pt idx="10">
                  <c:v>238</c:v>
                </c:pt>
                <c:pt idx="11">
                  <c:v>232</c:v>
                </c:pt>
                <c:pt idx="12">
                  <c:v>214</c:v>
                </c:pt>
                <c:pt idx="13">
                  <c:v>159</c:v>
                </c:pt>
                <c:pt idx="14">
                  <c:v>132</c:v>
                </c:pt>
              </c:numCache>
            </c:numRef>
          </c:val>
        </c:ser>
        <c:dLbls>
          <c:showVal val="1"/>
        </c:dLbls>
        <c:gapWidth val="100"/>
        <c:axId val="248970240"/>
        <c:axId val="248992512"/>
      </c:barChart>
      <c:catAx>
        <c:axId val="2489702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rgbClr val="00000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8992512"/>
        <c:crosses val="autoZero"/>
        <c:auto val="1"/>
        <c:lblAlgn val="ctr"/>
        <c:lblOffset val="100"/>
      </c:catAx>
      <c:valAx>
        <c:axId val="24899251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48970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489"/>
          <c:y val="7.3858910143100184E-2"/>
          <c:w val="0.30542222240974343"/>
          <c:h val="0.1537438659121554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99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7.3413415826336275E-3</c:v>
                </c:pt>
                <c:pt idx="1">
                  <c:v>5.3734130789749824E-3</c:v>
                </c:pt>
                <c:pt idx="2">
                  <c:v>1.5759011483895431E-2</c:v>
                </c:pt>
                <c:pt idx="3">
                  <c:v>1.818827841567866E-2</c:v>
                </c:pt>
                <c:pt idx="4">
                  <c:v>1.3490235897807847E-2</c:v>
                </c:pt>
                <c:pt idx="5">
                  <c:v>1.5927633359740033E-2</c:v>
                </c:pt>
                <c:pt idx="6">
                  <c:v>1.8741907286130333E-2</c:v>
                </c:pt>
                <c:pt idx="7">
                  <c:v>3.4307400526998981E-2</c:v>
                </c:pt>
                <c:pt idx="8">
                  <c:v>3.2073601834730014E-2</c:v>
                </c:pt>
                <c:pt idx="9">
                  <c:v>5.1944874028541803E-2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0">
                  <c:v>1.0983889759350787E-2</c:v>
                </c:pt>
                <c:pt idx="1">
                  <c:v>1.2748425845971011E-2</c:v>
                </c:pt>
                <c:pt idx="2">
                  <c:v>2.908179803593381E-2</c:v>
                </c:pt>
                <c:pt idx="3">
                  <c:v>4.4945207016494002E-2</c:v>
                </c:pt>
                <c:pt idx="4">
                  <c:v>3.7051523479693454E-2</c:v>
                </c:pt>
                <c:pt idx="5">
                  <c:v>3.3701137566625003E-2</c:v>
                </c:pt>
                <c:pt idx="6">
                  <c:v>6.0873101572031581E-2</c:v>
                </c:pt>
                <c:pt idx="7">
                  <c:v>5.7923250915252689E-2</c:v>
                </c:pt>
                <c:pt idx="8">
                  <c:v>5.8292167084973971E-2</c:v>
                </c:pt>
                <c:pt idx="9">
                  <c:v>6.4238592095217581E-2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0.22512822573085317</c:v>
                </c:pt>
                <c:pt idx="1">
                  <c:v>0.24591688254496338</c:v>
                </c:pt>
                <c:pt idx="2">
                  <c:v>0.21718996234554436</c:v>
                </c:pt>
                <c:pt idx="3">
                  <c:v>0.30449096757302646</c:v>
                </c:pt>
                <c:pt idx="4">
                  <c:v>0.36089575718956901</c:v>
                </c:pt>
                <c:pt idx="5">
                  <c:v>0.34611460129898325</c:v>
                </c:pt>
                <c:pt idx="6">
                  <c:v>0.37545424373734998</c:v>
                </c:pt>
                <c:pt idx="7">
                  <c:v>0.41618539793086873</c:v>
                </c:pt>
                <c:pt idx="8">
                  <c:v>0.43302969665442792</c:v>
                </c:pt>
                <c:pt idx="9">
                  <c:v>0.4320713348863614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Sheet1!$E$2:$E$11</c:f>
              <c:numCache>
                <c:formatCode>0.0%</c:formatCode>
                <c:ptCount val="10"/>
                <c:pt idx="0">
                  <c:v>0.19976430570621254</c:v>
                </c:pt>
                <c:pt idx="1">
                  <c:v>0.2542946848176873</c:v>
                </c:pt>
                <c:pt idx="2">
                  <c:v>0.21904516292126833</c:v>
                </c:pt>
                <c:pt idx="3">
                  <c:v>0.16883719190634713</c:v>
                </c:pt>
                <c:pt idx="4">
                  <c:v>0.16764881869775708</c:v>
                </c:pt>
                <c:pt idx="5">
                  <c:v>0.17830687230825265</c:v>
                </c:pt>
                <c:pt idx="6">
                  <c:v>0.14147068859938214</c:v>
                </c:pt>
                <c:pt idx="7">
                  <c:v>8.7295865623032626E-2</c:v>
                </c:pt>
                <c:pt idx="8">
                  <c:v>6.4230738562364498E-2</c:v>
                </c:pt>
                <c:pt idx="9">
                  <c:v>5.4421236027641373E-2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Sheet1!$F$2:$F$11</c:f>
              <c:numCache>
                <c:formatCode>0.0%</c:formatCode>
                <c:ptCount val="10"/>
                <c:pt idx="0">
                  <c:v>0.28939241760743534</c:v>
                </c:pt>
                <c:pt idx="1">
                  <c:v>0.26909378867404982</c:v>
                </c:pt>
                <c:pt idx="2">
                  <c:v>0.32900555133095394</c:v>
                </c:pt>
                <c:pt idx="3">
                  <c:v>0.31156262856715433</c:v>
                </c:pt>
                <c:pt idx="4">
                  <c:v>0.31419539947037184</c:v>
                </c:pt>
                <c:pt idx="5">
                  <c:v>0.34547545523214063</c:v>
                </c:pt>
                <c:pt idx="6">
                  <c:v>0.33483571498688841</c:v>
                </c:pt>
                <c:pt idx="7">
                  <c:v>0.31984291077549715</c:v>
                </c:pt>
                <c:pt idx="8">
                  <c:v>0.31392412753499954</c:v>
                </c:pt>
                <c:pt idx="9">
                  <c:v>0.29263159955366758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Sheet1!$G$2:$G$11</c:f>
              <c:numCache>
                <c:formatCode>0.0%</c:formatCode>
                <c:ptCount val="10"/>
                <c:pt idx="0">
                  <c:v>0.22728161450591242</c:v>
                </c:pt>
                <c:pt idx="1">
                  <c:v>0.16661427224143363</c:v>
                </c:pt>
                <c:pt idx="2">
                  <c:v>0.13666406394937539</c:v>
                </c:pt>
                <c:pt idx="3">
                  <c:v>0.11167109249354822</c:v>
                </c:pt>
                <c:pt idx="4">
                  <c:v>8.4122292822044489E-2</c:v>
                </c:pt>
                <c:pt idx="5">
                  <c:v>6.425472875973072E-2</c:v>
                </c:pt>
                <c:pt idx="6">
                  <c:v>5.8379727664109718E-2</c:v>
                </c:pt>
                <c:pt idx="7">
                  <c:v>6.7285644330097233E-2</c:v>
                </c:pt>
                <c:pt idx="8">
                  <c:v>7.3244912914874144E-2</c:v>
                </c:pt>
                <c:pt idx="9">
                  <c:v>7.9713407591566782E-2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2017YTD</c:v>
                </c:pt>
                <c:pt idx="9">
                  <c:v>2017MTD</c:v>
                </c:pt>
              </c:strCache>
            </c:strRef>
          </c:cat>
          <c:val>
            <c:numRef>
              <c:f>Sheet1!$H$2:$H$11</c:f>
              <c:numCache>
                <c:formatCode>0.0%</c:formatCode>
                <c:ptCount val="10"/>
                <c:pt idx="0">
                  <c:v>4.0108205107602476E-2</c:v>
                </c:pt>
                <c:pt idx="1">
                  <c:v>4.5958532796920505E-2</c:v>
                </c:pt>
                <c:pt idx="2">
                  <c:v>5.3254449933029302E-2</c:v>
                </c:pt>
                <c:pt idx="3">
                  <c:v>4.0304634027751883E-2</c:v>
                </c:pt>
                <c:pt idx="4">
                  <c:v>2.2595972442756761E-2</c:v>
                </c:pt>
                <c:pt idx="5">
                  <c:v>1.6219571474528401E-2</c:v>
                </c:pt>
                <c:pt idx="6">
                  <c:v>1.0244616154108635E-2</c:v>
                </c:pt>
                <c:pt idx="7">
                  <c:v>1.7159529898253454E-2</c:v>
                </c:pt>
                <c:pt idx="8">
                  <c:v>2.5204755413630615E-2</c:v>
                </c:pt>
                <c:pt idx="9">
                  <c:v>2.4978955817003719E-2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49240192"/>
        <c:axId val="249246080"/>
      </c:barChart>
      <c:catAx>
        <c:axId val="24924019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49246080"/>
        <c:crosses val="autoZero"/>
        <c:auto val="1"/>
        <c:lblAlgn val="ctr"/>
        <c:lblOffset val="100"/>
      </c:catAx>
      <c:valAx>
        <c:axId val="249246080"/>
        <c:scaling>
          <c:orientation val="minMax"/>
        </c:scaling>
        <c:delete val="1"/>
        <c:axPos val="l"/>
        <c:numFmt formatCode="0%" sourceLinked="1"/>
        <c:tickLblPos val="none"/>
        <c:crossAx val="249240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45"/>
          <c:y val="4.4453811215165034E-2"/>
          <c:w val="0.10305844942459115"/>
          <c:h val="0.85425211466005013"/>
        </c:manualLayout>
      </c:layout>
      <c:txPr>
        <a:bodyPr/>
        <a:lstStyle/>
        <a:p>
          <a:pPr>
            <a:defRPr sz="9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34E-2"/>
          <c:y val="0.10260066489022097"/>
          <c:w val="0.78293337812472041"/>
          <c:h val="0.82585217834977864"/>
        </c:manualLayout>
      </c:layout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&lt;2.5L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1.0000000000000005E-2</c:v>
                </c:pt>
                <c:pt idx="1">
                  <c:v>6.0000000000000032E-2</c:v>
                </c:pt>
                <c:pt idx="2">
                  <c:v>3.1528478550091624E-2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2.5-3.0L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Sheet1!$C$2:$C$4</c:f>
              <c:numCache>
                <c:formatCode>0%</c:formatCode>
                <c:ptCount val="3"/>
                <c:pt idx="0">
                  <c:v>0.77000000000000046</c:v>
                </c:pt>
                <c:pt idx="1">
                  <c:v>0.59</c:v>
                </c:pt>
                <c:pt idx="2">
                  <c:v>0.58749403820568813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Sheet1!$D$2:$D$4</c:f>
              <c:numCache>
                <c:formatCode>0%</c:formatCode>
                <c:ptCount val="3"/>
                <c:pt idx="0">
                  <c:v>0.12000000000000002</c:v>
                </c:pt>
                <c:pt idx="1">
                  <c:v>0.2900000000000002</c:v>
                </c:pt>
                <c:pt idx="2">
                  <c:v>0.30494264126314757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dLbls>
            <c:delete val="1"/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Sheet1!$E$2:$E$4</c:f>
              <c:numCache>
                <c:formatCode>0%</c:formatCode>
                <c:ptCount val="3"/>
                <c:pt idx="0">
                  <c:v>2.0000000000000011E-2</c:v>
                </c:pt>
                <c:pt idx="1">
                  <c:v>2.0000000000000011E-2</c:v>
                </c:pt>
                <c:pt idx="2" formatCode="0.0%">
                  <c:v>2.2265732861410262E-2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2015</c:v>
                </c:pt>
                <c:pt idx="1">
                  <c:v>2016</c:v>
                </c:pt>
                <c:pt idx="2">
                  <c:v>2017 YTD</c:v>
                </c:pt>
              </c:strCache>
            </c:strRef>
          </c:cat>
          <c:val>
            <c:numRef>
              <c:f>Sheet1!$F$2:$F$4</c:f>
              <c:numCache>
                <c:formatCode>0%</c:formatCode>
                <c:ptCount val="3"/>
                <c:pt idx="0">
                  <c:v>0.05</c:v>
                </c:pt>
                <c:pt idx="1">
                  <c:v>4.0000000000000022E-2</c:v>
                </c:pt>
                <c:pt idx="2">
                  <c:v>5.1560107437809082E-2</c:v>
                </c:pt>
              </c:numCache>
            </c:numRef>
          </c:val>
        </c:ser>
        <c:dLbls>
          <c:showVal val="1"/>
        </c:dLbls>
        <c:gapWidth val="118"/>
        <c:overlap val="100"/>
        <c:serLines/>
        <c:axId val="249215616"/>
        <c:axId val="249459072"/>
      </c:barChart>
      <c:catAx>
        <c:axId val="2492156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9459072"/>
        <c:crosses val="autoZero"/>
        <c:auto val="1"/>
        <c:lblAlgn val="ctr"/>
        <c:lblOffset val="100"/>
      </c:catAx>
      <c:valAx>
        <c:axId val="24945907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249215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75"/>
          <c:y val="4.1849475778980939E-2"/>
          <c:w val="0.11638727221679358"/>
          <c:h val="0.9409690015889599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0.10769795378391549"/>
          <c:y val="0.12210149218679615"/>
          <c:w val="0.73795287855090008"/>
          <c:h val="0.8220971394269946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rgbClr val="7F7F7F"/>
            </a:solidFill>
          </c:spPr>
          <c:dLbls>
            <c:dLbl>
              <c:idx val="1"/>
              <c:layout>
                <c:manualLayout>
                  <c:x val="5.866392224212591E-3"/>
                  <c:y val="4.499538911141941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001396983081041E-2"/>
                  <c:y val="2.189372701042312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2.5711650920811152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-5.9004167580609779E-2</c:v>
                </c:pt>
                <c:pt idx="1">
                  <c:v>8.4087629542175094E-2</c:v>
                </c:pt>
                <c:pt idx="2">
                  <c:v>-0.29370666666666695</c:v>
                </c:pt>
                <c:pt idx="3">
                  <c:v>-1.6641426309630412E-2</c:v>
                </c:pt>
                <c:pt idx="4">
                  <c:v>9.8510103802948126E-2</c:v>
                </c:pt>
                <c:pt idx="5">
                  <c:v>-0.14543175728239277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264D"/>
            </a:solidFill>
          </c:spPr>
          <c:dLbls>
            <c:dLbl>
              <c:idx val="0"/>
              <c:layout>
                <c:manualLayout>
                  <c:x val="0"/>
                  <c:y val="-1.0012359813296973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1732784448425132E-2"/>
                  <c:y val="3.2139563651013905E-2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0.35268065268065302</c:v>
                </c:pt>
                <c:pt idx="1">
                  <c:v>3.2066795740561385E-2</c:v>
                </c:pt>
                <c:pt idx="2">
                  <c:v>-0.31469455561428705</c:v>
                </c:pt>
                <c:pt idx="3">
                  <c:v>6.7727201134036963E-2</c:v>
                </c:pt>
                <c:pt idx="4">
                  <c:v>0.12675468875848583</c:v>
                </c:pt>
                <c:pt idx="5">
                  <c:v>0.20381328073635793</c:v>
                </c:pt>
              </c:numCache>
            </c:numRef>
          </c:val>
        </c:ser>
        <c:dLbls>
          <c:showVal val="1"/>
        </c:dLbls>
        <c:axId val="249567488"/>
        <c:axId val="249593856"/>
      </c:barChart>
      <c:catAx>
        <c:axId val="249567488"/>
        <c:scaling>
          <c:orientation val="minMax"/>
        </c:scaling>
        <c:axPos val="b"/>
        <c:numFmt formatCode="General" sourceLinked="1"/>
        <c:tickLblPos val="high"/>
        <c:crossAx val="249593856"/>
        <c:crosses val="autoZero"/>
        <c:auto val="1"/>
        <c:lblAlgn val="ctr"/>
        <c:lblOffset val="100"/>
      </c:catAx>
      <c:valAx>
        <c:axId val="249593856"/>
        <c:scaling>
          <c:orientation val="minMax"/>
        </c:scaling>
        <c:axPos val="l"/>
        <c:numFmt formatCode="0%" sourceLinked="0"/>
        <c:tickLblPos val="nextTo"/>
        <c:crossAx val="24956748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6133326928033649"/>
          <c:y val="0.22231366392037888"/>
          <c:w val="0.13479607927526224"/>
          <c:h val="0.23982899094746718"/>
        </c:manualLayout>
      </c:layout>
    </c:legend>
    <c:plotVisOnly val="1"/>
    <c:dispBlanksAs val="gap"/>
  </c:chart>
  <c:txPr>
    <a:bodyPr/>
    <a:lstStyle/>
    <a:p>
      <a:pPr>
        <a:defRPr sz="1000"/>
      </a:pPr>
      <a:endParaRPr lang="zh-CN"/>
    </a:p>
  </c:txPr>
  <c:externalData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9.6808260318088243E-2"/>
          <c:y val="9.065782125481936E-2"/>
          <c:w val="0.87468306266769413"/>
          <c:h val="0.7515287991147389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A00</c:v>
                </c:pt>
              </c:strCache>
            </c:strRef>
          </c:tx>
          <c:spPr>
            <a:ln w="12700">
              <a:solidFill>
                <a:srgbClr val="BFBFBF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0.94784026079869643</c:v>
                </c:pt>
                <c:pt idx="1">
                  <c:v>0.2969569779643238</c:v>
                </c:pt>
                <c:pt idx="2">
                  <c:v>3.1753554502369732E-2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ln w="12700">
              <a:solidFill>
                <a:srgbClr val="A0AFBC"/>
              </a:solidFill>
            </a:ln>
          </c:spPr>
          <c:marker>
            <c:symbol val="square"/>
            <c:size val="5"/>
            <c:spPr>
              <a:solidFill>
                <a:srgbClr val="A0AFBC"/>
              </a:solidFill>
              <a:ln>
                <a:solidFill>
                  <a:srgbClr val="A0AFBC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7.2176109707686731E-3</c:v>
                </c:pt>
                <c:pt idx="1">
                  <c:v>0.18261344997266277</c:v>
                </c:pt>
                <c:pt idx="2">
                  <c:v>-2.4290393013100441E-2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-0.33123501199040795</c:v>
                </c:pt>
                <c:pt idx="1">
                  <c:v>-0.22497352773478849</c:v>
                </c:pt>
                <c:pt idx="2">
                  <c:v>-0.35195125489627155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ln w="12700">
              <a:solidFill>
                <a:srgbClr val="738FA2"/>
              </a:solidFill>
            </a:ln>
          </c:spPr>
          <c:marker>
            <c:symbol val="circle"/>
            <c:size val="5"/>
            <c:spPr>
              <a:solidFill>
                <a:srgbClr val="738FA2"/>
              </a:solidFill>
              <a:ln>
                <a:solidFill>
                  <a:srgbClr val="738FA2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1.5525028227324055E-2</c:v>
                </c:pt>
                <c:pt idx="1">
                  <c:v>0.11246846368344188</c:v>
                </c:pt>
                <c:pt idx="2">
                  <c:v>8.2120731883013914E-2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ln w="12700">
              <a:solidFill>
                <a:srgbClr val="006384"/>
              </a:solidFill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5.8345031134146769E-2</c:v>
                </c:pt>
                <c:pt idx="1">
                  <c:v>0.26117047110247738</c:v>
                </c:pt>
                <c:pt idx="2">
                  <c:v>8.3092628496814827E-2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ln w="12700">
              <a:solidFill>
                <a:srgbClr val="004359"/>
              </a:solidFill>
            </a:ln>
          </c:spPr>
          <c:marker>
            <c:symbol val="triangle"/>
            <c:size val="5"/>
            <c:spPr>
              <a:solidFill>
                <a:srgbClr val="004359"/>
              </a:solidFill>
              <a:ln>
                <a:solidFill>
                  <a:srgbClr val="004359"/>
                </a:solidFill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0.18970861748295109</c:v>
                </c:pt>
                <c:pt idx="1">
                  <c:v>0.25636172450052575</c:v>
                </c:pt>
                <c:pt idx="2">
                  <c:v>0.2810297713217319</c:v>
                </c:pt>
              </c:numCache>
            </c:numRef>
          </c:val>
        </c:ser>
        <c:marker val="1"/>
        <c:axId val="249698944"/>
        <c:axId val="249721600"/>
      </c:lineChart>
      <c:catAx>
        <c:axId val="24969894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 baseline="0"/>
            </a:pPr>
            <a:endParaRPr lang="zh-CN"/>
          </a:p>
        </c:txPr>
        <c:crossAx val="249721600"/>
        <c:crossesAt val="0"/>
        <c:auto val="1"/>
        <c:lblAlgn val="ctr"/>
        <c:lblOffset val="100"/>
      </c:catAx>
      <c:valAx>
        <c:axId val="249721600"/>
        <c:scaling>
          <c:orientation val="minMax"/>
          <c:max val="1"/>
          <c:min val="-0.5"/>
        </c:scaling>
        <c:axPos val="l"/>
        <c:numFmt formatCode="0%" sourceLinked="0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9698944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11237875762222305"/>
          <c:y val="0.88584621601687452"/>
          <c:w val="0.8593164960952826"/>
          <c:h val="8.0432226351821123E-2"/>
        </c:manualLayout>
      </c:layout>
      <c:spPr>
        <a:ln w="3175">
          <a:noFill/>
        </a:ln>
      </c:spPr>
      <c:txPr>
        <a:bodyPr/>
        <a:lstStyle/>
        <a:p>
          <a:pPr>
            <a:defRPr sz="80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1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4291757969046168"/>
          <c:h val="0.72572111354153723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Sheet1!$B$2:$B$8</c:f>
              <c:numCache>
                <c:formatCode>0.0%</c:formatCode>
                <c:ptCount val="7"/>
                <c:pt idx="0">
                  <c:v>0.25558747314944302</c:v>
                </c:pt>
                <c:pt idx="1">
                  <c:v>0.29321786805117678</c:v>
                </c:pt>
                <c:pt idx="2">
                  <c:v>0.30530043978729793</c:v>
                </c:pt>
                <c:pt idx="3">
                  <c:v>0.31971364620776482</c:v>
                </c:pt>
                <c:pt idx="4">
                  <c:v>0.32076784429171828</c:v>
                </c:pt>
                <c:pt idx="5">
                  <c:v>0.21736149525137727</c:v>
                </c:pt>
                <c:pt idx="6">
                  <c:v>0.16980293654023376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Sheet1!$C$2:$C$8</c:f>
              <c:numCache>
                <c:formatCode>0.0%</c:formatCode>
                <c:ptCount val="7"/>
                <c:pt idx="0">
                  <c:v>2.4151295077681947E-2</c:v>
                </c:pt>
                <c:pt idx="1">
                  <c:v>3.4126430459222687E-2</c:v>
                </c:pt>
                <c:pt idx="2">
                  <c:v>3.586198799512761E-2</c:v>
                </c:pt>
                <c:pt idx="3">
                  <c:v>3.1762568580040069E-2</c:v>
                </c:pt>
                <c:pt idx="4">
                  <c:v>4.2061195337622356E-2</c:v>
                </c:pt>
                <c:pt idx="5">
                  <c:v>4.6658155911543056E-2</c:v>
                </c:pt>
                <c:pt idx="6">
                  <c:v>3.9894475393963208E-2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Sheet1!$D$2:$D$8</c:f>
              <c:numCache>
                <c:formatCode>0.0%</c:formatCode>
                <c:ptCount val="7"/>
                <c:pt idx="0">
                  <c:v>1.8647641128803117E-2</c:v>
                </c:pt>
                <c:pt idx="1">
                  <c:v>1.7544506902426916E-2</c:v>
                </c:pt>
                <c:pt idx="2">
                  <c:v>1.7142409877847743E-2</c:v>
                </c:pt>
                <c:pt idx="3">
                  <c:v>1.5352599238589877E-2</c:v>
                </c:pt>
                <c:pt idx="4">
                  <c:v>1.4975964099431013E-2</c:v>
                </c:pt>
                <c:pt idx="5">
                  <c:v>2.4452653452365192E-2</c:v>
                </c:pt>
                <c:pt idx="6">
                  <c:v>2.7143585497850686E-2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Sheet1!$E$2:$E$8</c:f>
              <c:numCache>
                <c:formatCode>0.0%</c:formatCode>
                <c:ptCount val="7"/>
                <c:pt idx="0">
                  <c:v>0.26704371100276181</c:v>
                </c:pt>
                <c:pt idx="1">
                  <c:v>0.26510059610852477</c:v>
                </c:pt>
                <c:pt idx="2">
                  <c:v>0.27696228787233962</c:v>
                </c:pt>
                <c:pt idx="3">
                  <c:v>0.26746971507158412</c:v>
                </c:pt>
                <c:pt idx="4">
                  <c:v>0.2335885132094177</c:v>
                </c:pt>
                <c:pt idx="5">
                  <c:v>0.27099149555188762</c:v>
                </c:pt>
                <c:pt idx="6">
                  <c:v>0.28537950970349296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Sheet1!$F$2:$F$8</c:f>
              <c:numCache>
                <c:formatCode>0.0%</c:formatCode>
                <c:ptCount val="7"/>
                <c:pt idx="0">
                  <c:v>0.27999306715764866</c:v>
                </c:pt>
                <c:pt idx="1">
                  <c:v>0.25775768389702036</c:v>
                </c:pt>
                <c:pt idx="2">
                  <c:v>0.26109178786500142</c:v>
                </c:pt>
                <c:pt idx="3">
                  <c:v>0.2605147422789954</c:v>
                </c:pt>
                <c:pt idx="4">
                  <c:v>0.28903306322387656</c:v>
                </c:pt>
                <c:pt idx="5">
                  <c:v>0.33333630133860803</c:v>
                </c:pt>
                <c:pt idx="6">
                  <c:v>0.36644074297555096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2017YTD</c:v>
                </c:pt>
              </c:strCache>
            </c:strRef>
          </c:cat>
          <c:val>
            <c:numRef>
              <c:f>Sheet1!$G$2:$G$8</c:f>
              <c:numCache>
                <c:formatCode>0.0%</c:formatCode>
                <c:ptCount val="7"/>
                <c:pt idx="0">
                  <c:v>0.1545768124836624</c:v>
                </c:pt>
                <c:pt idx="1">
                  <c:v>0.13225291458162841</c:v>
                </c:pt>
                <c:pt idx="2">
                  <c:v>0.1036410866023863</c:v>
                </c:pt>
                <c:pt idx="3">
                  <c:v>0.10518672862302601</c:v>
                </c:pt>
                <c:pt idx="4">
                  <c:v>9.9573419837934329E-2</c:v>
                </c:pt>
                <c:pt idx="5">
                  <c:v>0.10719989849421968</c:v>
                </c:pt>
                <c:pt idx="6">
                  <c:v>0.11133874988890921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49810304"/>
        <c:axId val="249894016"/>
      </c:barChart>
      <c:catAx>
        <c:axId val="249810304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00" baseline="0"/>
            </a:pPr>
            <a:endParaRPr lang="zh-CN"/>
          </a:p>
        </c:txPr>
        <c:crossAx val="249894016"/>
        <c:crosses val="autoZero"/>
        <c:auto val="1"/>
        <c:lblAlgn val="ctr"/>
        <c:lblOffset val="100"/>
      </c:catAx>
      <c:valAx>
        <c:axId val="249894016"/>
        <c:scaling>
          <c:orientation val="minMax"/>
        </c:scaling>
        <c:delete val="1"/>
        <c:axPos val="l"/>
        <c:numFmt formatCode="0%" sourceLinked="1"/>
        <c:tickLblPos val="none"/>
        <c:crossAx val="2498103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64"/>
          <c:y val="3.4663557435655315E-2"/>
          <c:w val="7.3011552761098455E-2"/>
          <c:h val="0.72697919577555725"/>
        </c:manualLayout>
      </c:layout>
      <c:txPr>
        <a:bodyPr/>
        <a:lstStyle/>
        <a:p>
          <a:pPr>
            <a:defRPr sz="8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"/>
          <c:y val="2.7377483080765052E-2"/>
          <c:w val="0.70020634697730422"/>
          <c:h val="0.8823516011659485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份额</c:v>
                </c:pt>
              </c:strCache>
            </c:strRef>
          </c:tx>
          <c:spPr>
            <a:solidFill>
              <a:srgbClr val="1F497D"/>
            </a:solidFill>
          </c:spPr>
          <c:dPt>
            <c:idx val="0"/>
            <c:spPr>
              <a:solidFill>
                <a:srgbClr val="1F497D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93CDDD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9558715524925988"/>
                  <c:y val="-0.22793652082149723"/>
                </c:manualLayout>
              </c:layout>
              <c:showVal val="1"/>
            </c:dLbl>
            <c:dLbl>
              <c:idx val="1"/>
              <c:layout>
                <c:manualLayout>
                  <c:x val="0.14913370934587619"/>
                  <c:y val="0.19394025489082145"/>
                </c:manualLayout>
              </c:layout>
              <c:showVal val="1"/>
            </c:dLbl>
            <c:dLbl>
              <c:idx val="2"/>
              <c:layout>
                <c:manualLayout>
                  <c:x val="0.13325155229665817"/>
                  <c:y val="0.14280720016617032"/>
                </c:manualLayout>
              </c:layout>
              <c:tx>
                <c:rich>
                  <a:bodyPr/>
                  <a:lstStyle/>
                  <a:p>
                    <a:r>
                      <a:rPr lang="en-US" altLang="en-US" sz="1100" b="0" dirty="0">
                        <a:solidFill>
                          <a:schemeClr val="bg1"/>
                        </a:solidFill>
                      </a:rPr>
                      <a:t>2</a:t>
                    </a:r>
                    <a:r>
                      <a:rPr lang="en-US" altLang="en-US" sz="2000" b="1" dirty="0">
                        <a:solidFill>
                          <a:srgbClr val="003300"/>
                        </a:solidFill>
                      </a:rPr>
                      <a:t>2</a:t>
                    </a:r>
                    <a:r>
                      <a:rPr lang="en-US" altLang="en-US" sz="1600" b="1" dirty="0"/>
                      <a:t>%</a:t>
                    </a:r>
                  </a:p>
                </c:rich>
              </c:tx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8188658050340068E-3"/>
                  <c:y val="3.4507035450167402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纯电动进口汽车</c:v>
                </c:pt>
                <c:pt idx="1">
                  <c:v>插电混动进口汽车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0.85300000000000065</c:v>
                </c:pt>
                <c:pt idx="1">
                  <c:v>0.14700000000000021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0029396325459694"/>
          <c:y val="0.71143619494659249"/>
          <c:w val="0.39755544619422728"/>
          <c:h val="0.2572831047525967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2.6010613009761256E-2"/>
          <c:y val="1.6273295160366286E-2"/>
          <c:w val="0.94158657655580835"/>
          <c:h val="0.8548055106704916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>
              <a:solidFill>
                <a:srgbClr val="CBCED1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>
              <a:solidFill>
                <a:srgbClr val="A2A9AF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>
              <a:solidFill>
                <a:srgbClr val="00660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</c:numCache>
            </c:numRef>
          </c:val>
        </c:ser>
        <c:dLbls>
          <c:showVal val="1"/>
        </c:dLbls>
        <c:marker val="1"/>
        <c:axId val="242840320"/>
        <c:axId val="242841856"/>
      </c:lineChart>
      <c:catAx>
        <c:axId val="2428403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242841856"/>
        <c:crosses val="autoZero"/>
        <c:auto val="1"/>
        <c:lblAlgn val="ctr"/>
        <c:lblOffset val="100"/>
      </c:catAx>
      <c:valAx>
        <c:axId val="242841856"/>
        <c:scaling>
          <c:orientation val="minMax"/>
        </c:scaling>
        <c:delete val="1"/>
        <c:axPos val="l"/>
        <c:numFmt formatCode="General" sourceLinked="1"/>
        <c:tickLblPos val="none"/>
        <c:crossAx val="242840320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5.1462070016458278E-2"/>
          <c:y val="0.6609767193919287"/>
          <c:w val="0.88670700931383062"/>
          <c:h val="0.23851032498082683"/>
        </c:manualLayout>
      </c:layout>
      <c:spPr>
        <a:noFill/>
        <a:ln>
          <a:noFill/>
        </a:ln>
      </c:spPr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0.18176020487113664"/>
          <c:y val="0.25910827261618574"/>
          <c:w val="0.79558628310824075"/>
          <c:h val="0.68046757644084077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81118</c:v>
                </c:pt>
                <c:pt idx="1">
                  <c:v>51348</c:v>
                </c:pt>
                <c:pt idx="2">
                  <c:v>79502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1.5138711724240856E-2"/>
                  <c:y val="4.59401610024360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2.135129008585624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5096460414235752E-2"/>
                  <c:y val="3.2814400716025174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5138713528812664E-2"/>
                  <c:y val="-2.9532960644423449E-2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79405</c:v>
                </c:pt>
                <c:pt idx="1">
                  <c:v>56418</c:v>
                </c:pt>
                <c:pt idx="2">
                  <c:v>77966</c:v>
                </c:pt>
              </c:numCache>
            </c:numRef>
          </c:val>
        </c:ser>
        <c:marker val="1"/>
        <c:axId val="242965504"/>
        <c:axId val="128774912"/>
      </c:lineChart>
      <c:catAx>
        <c:axId val="2429655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28774912"/>
        <c:crosses val="autoZero"/>
        <c:auto val="1"/>
        <c:lblAlgn val="ctr"/>
        <c:lblOffset val="100"/>
      </c:catAx>
      <c:valAx>
        <c:axId val="128774912"/>
        <c:scaling>
          <c:orientation val="minMax"/>
          <c:max val="100000"/>
          <c:min val="40000"/>
        </c:scaling>
        <c:delete val="1"/>
        <c:axPos val="l"/>
        <c:numFmt formatCode="General" sourceLinked="1"/>
        <c:tickLblPos val="none"/>
        <c:crossAx val="2429655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75431515653"/>
          <c:y val="0.15883342379144574"/>
          <c:w val="0.26816737788811157"/>
          <c:h val="0.14099443653798499"/>
        </c:manualLayout>
      </c:layout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7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2.004329619828191E-2"/>
          <c:y val="0.15698389364379994"/>
          <c:w val="0.97903260748805754"/>
          <c:h val="0.7191698111970958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213789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cat>
            <c:strRef>
              <c:f>Sheet1!$A$2:$A$7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gapWidth val="100"/>
        <c:overlap val="100"/>
        <c:axId val="233210240"/>
        <c:axId val="233211776"/>
      </c:barChart>
      <c:lineChart>
        <c:grouping val="standard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>
              <a:solidFill>
                <a:srgbClr val="800000"/>
              </a:solidFill>
            </a:ln>
          </c:spPr>
          <c:marker>
            <c:spPr>
              <a:solidFill>
                <a:srgbClr val="800000"/>
              </a:solidFill>
              <a:ln>
                <a:noFill/>
              </a:ln>
            </c:spPr>
          </c:marker>
          <c:dLbls>
            <c:dLbl>
              <c:idx val="1"/>
              <c:layout>
                <c:manualLayout>
                  <c:x val="-5.3593929822100005E-2"/>
                  <c:y val="7.7530026997256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900" b="0"/>
                  </a:pPr>
                  <a:endParaRPr lang="zh-CN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5.6001827727228774E-2"/>
                  <c:y val="4.388831126975399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9.8931451547928928E-2"/>
                  <c:y val="-2.5677287759490474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4345641639336161E-2"/>
                  <c:y val="-6.1761246973952594E-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Sheet1!$C$2:$C$7</c:f>
              <c:numCache>
                <c:formatCode>0.0%</c:formatCode>
                <c:ptCount val="6"/>
                <c:pt idx="0">
                  <c:v>0.27073524857294629</c:v>
                </c:pt>
                <c:pt idx="1">
                  <c:v>0.14267475191957657</c:v>
                </c:pt>
                <c:pt idx="2">
                  <c:v>0.13257494966177008</c:v>
                </c:pt>
                <c:pt idx="3">
                  <c:v>-0.20527233759132169</c:v>
                </c:pt>
                <c:pt idx="4">
                  <c:v>-2.336711711711717E-2</c:v>
                </c:pt>
                <c:pt idx="5">
                  <c:v>9.0000000000000028E-3</c:v>
                </c:pt>
              </c:numCache>
            </c:numRef>
          </c:val>
        </c:ser>
        <c:marker val="1"/>
        <c:axId val="233227392"/>
        <c:axId val="233213312"/>
      </c:lineChart>
      <c:catAx>
        <c:axId val="23321024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33211776"/>
        <c:crosses val="autoZero"/>
        <c:auto val="1"/>
        <c:lblAlgn val="ctr"/>
        <c:lblOffset val="100"/>
      </c:catAx>
      <c:valAx>
        <c:axId val="233211776"/>
        <c:scaling>
          <c:orientation val="minMax"/>
        </c:scaling>
        <c:axPos val="l"/>
        <c:numFmt formatCode="General" sourceLinked="1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33210240"/>
        <c:crosses val="autoZero"/>
        <c:crossBetween val="between"/>
      </c:valAx>
      <c:valAx>
        <c:axId val="233213312"/>
        <c:scaling>
          <c:orientation val="minMax"/>
        </c:scaling>
        <c:axPos val="r"/>
        <c:numFmt formatCode="0%" sourceLinked="0"/>
        <c:tickLblPos val="none"/>
        <c:spPr>
          <a:ln>
            <a:noFill/>
          </a:ln>
        </c:spPr>
        <c:txPr>
          <a:bodyPr/>
          <a:lstStyle/>
          <a:p>
            <a:pPr>
              <a:defRPr sz="800"/>
            </a:pPr>
            <a:endParaRPr lang="zh-CN"/>
          </a:p>
        </c:txPr>
        <c:crossAx val="233227392"/>
        <c:crosses val="max"/>
        <c:crossBetween val="between"/>
      </c:valAx>
      <c:catAx>
        <c:axId val="233227392"/>
        <c:scaling>
          <c:orientation val="minMax"/>
        </c:scaling>
        <c:delete val="1"/>
        <c:axPos val="b"/>
        <c:numFmt formatCode="General" sourceLinked="1"/>
        <c:tickLblPos val="none"/>
        <c:crossAx val="233213312"/>
        <c:crosses val="autoZero"/>
        <c:auto val="1"/>
        <c:lblAlgn val="ctr"/>
        <c:lblOffset val="100"/>
      </c:cat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64"/>
          <c:y val="1.5058637472563348E-2"/>
          <c:w val="0.54763951448561565"/>
          <c:h val="7.0335698120957094E-2"/>
        </c:manualLayout>
      </c:layout>
      <c:overlay val="1"/>
      <c:txPr>
        <a:bodyPr/>
        <a:lstStyle/>
        <a:p>
          <a:pPr>
            <a:defRPr sz="9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>
        <a:defRPr sz="1000">
          <a:latin typeface="Arial" pitchFamily="34" charset="0"/>
          <a:cs typeface="Arial" pitchFamily="34" charset="0"/>
        </a:defRPr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2.3076923076923102E-2"/>
          <c:y val="9.3238023856892782E-2"/>
          <c:w val="0.95769230769230773"/>
          <c:h val="0.79007283641300641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3.2043862539214181</c:v>
                </c:pt>
                <c:pt idx="1">
                  <c:v>3.3730713684582376</c:v>
                </c:pt>
                <c:pt idx="2">
                  <c:v>3.3736269492475395</c:v>
                </c:pt>
                <c:pt idx="3">
                  <c:v>3.5298336171608078</c:v>
                </c:pt>
                <c:pt idx="4">
                  <c:v>3.2482845341986404</c:v>
                </c:pt>
                <c:pt idx="5">
                  <c:v>3.1855285346996332</c:v>
                </c:pt>
                <c:pt idx="6">
                  <c:v>3.2778582155993421</c:v>
                </c:pt>
                <c:pt idx="7">
                  <c:v>3.301198423336738</c:v>
                </c:pt>
                <c:pt idx="8">
                  <c:v>3.1532922838929482</c:v>
                </c:pt>
                <c:pt idx="9">
                  <c:v>3.2169686181547421</c:v>
                </c:pt>
                <c:pt idx="10">
                  <c:v>3.1173139689360538</c:v>
                </c:pt>
                <c:pt idx="11">
                  <c:v>2.8610233363761908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2.7752442250649931</c:v>
                </c:pt>
                <c:pt idx="1">
                  <c:v>3.1257975145798111</c:v>
                </c:pt>
                <c:pt idx="2">
                  <c:v>2.9310841792234967</c:v>
                </c:pt>
                <c:pt idx="3">
                  <c:v>3.117700956898124</c:v>
                </c:pt>
                <c:pt idx="4">
                  <c:v>2.9795973884657236</c:v>
                </c:pt>
                <c:pt idx="5">
                  <c:v>3.050102157615723</c:v>
                </c:pt>
                <c:pt idx="6">
                  <c:v>3.4224382276805003</c:v>
                </c:pt>
                <c:pt idx="7">
                  <c:v>3.7356086935239099</c:v>
                </c:pt>
                <c:pt idx="8">
                  <c:v>3.7590657981530344</c:v>
                </c:pt>
                <c:pt idx="9">
                  <c:v>4.0466819375010452</c:v>
                </c:pt>
                <c:pt idx="10">
                  <c:v>4.2134443085677207</c:v>
                </c:pt>
                <c:pt idx="11">
                  <c:v>4.2134443085677207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>
              <a:solidFill>
                <a:srgbClr val="008000"/>
              </a:solidFill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4.3797927698595585</c:v>
                </c:pt>
                <c:pt idx="1">
                  <c:v>4.7907930400101124</c:v>
                </c:pt>
                <c:pt idx="2">
                  <c:v>5.0757515474145958</c:v>
                </c:pt>
                <c:pt idx="3">
                  <c:v>5.164536124377598</c:v>
                </c:pt>
                <c:pt idx="4">
                  <c:v>4.7655077044646417</c:v>
                </c:pt>
                <c:pt idx="5">
                  <c:v>4.7572042783217539</c:v>
                </c:pt>
                <c:pt idx="6">
                  <c:v>5.1775409280344542</c:v>
                </c:pt>
                <c:pt idx="7">
                  <c:v>4.9555092680474218</c:v>
                </c:pt>
                <c:pt idx="8">
                  <c:v>4.935369956010172</c:v>
                </c:pt>
                <c:pt idx="9">
                  <c:v>4.4937308963882465</c:v>
                </c:pt>
                <c:pt idx="10">
                  <c:v>4.2718151470505958</c:v>
                </c:pt>
                <c:pt idx="11">
                  <c:v>4.2509894800176777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>
              <a:solidFill>
                <a:schemeClr val="accent6">
                  <a:lumMod val="75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4.3599999999999985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3.7800000000000002</c:v>
                </c:pt>
                <c:pt idx="9">
                  <c:v>3.61</c:v>
                </c:pt>
                <c:pt idx="10">
                  <c:v>3.4899999999999998</c:v>
                </c:pt>
                <c:pt idx="11">
                  <c:v>3.44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3.3174416532659352E-2"/>
                  <c:y val="-3.2306627163509752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</c:numCache>
            </c:numRef>
          </c:val>
        </c:ser>
        <c:marker val="1"/>
        <c:axId val="243259648"/>
        <c:axId val="242880896"/>
      </c:lineChart>
      <c:catAx>
        <c:axId val="243259648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08E-2"/>
              <c:y val="2.0810902249623425E-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2880896"/>
        <c:crosses val="autoZero"/>
        <c:auto val="1"/>
        <c:lblAlgn val="ctr"/>
        <c:lblOffset val="100"/>
      </c:catAx>
      <c:valAx>
        <c:axId val="242880896"/>
        <c:scaling>
          <c:orientation val="minMax"/>
        </c:scaling>
        <c:axPos val="l"/>
        <c:numFmt formatCode="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259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3"/>
          <c:y val="0.74705367001104162"/>
          <c:w val="0.8"/>
          <c:h val="6.9808389968247939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3.2739990339710812E-2"/>
          <c:y val="3.846152787249385E-2"/>
          <c:w val="0.93452001932058071"/>
          <c:h val="0.83639864644054907"/>
        </c:manualLayout>
      </c:layout>
      <c:bar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109</c:v>
                </c:pt>
                <c:pt idx="1">
                  <c:v>114</c:v>
                </c:pt>
                <c:pt idx="2">
                  <c:v>132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86"/>
        <c:overlap val="100"/>
        <c:axId val="243586944"/>
        <c:axId val="243588480"/>
      </c:barChart>
      <c:catAx>
        <c:axId val="2435869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3588480"/>
        <c:crosses val="autoZero"/>
        <c:auto val="1"/>
        <c:lblAlgn val="ctr"/>
        <c:lblOffset val="100"/>
      </c:catAx>
      <c:valAx>
        <c:axId val="2435884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4358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1104709776698952"/>
          <c:y val="3.6595511928512785E-2"/>
          <c:w val="0.87575838660287531"/>
          <c:h val="0.87760464692272933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10474</c:v>
                </c:pt>
                <c:pt idx="1">
                  <c:v>5173</c:v>
                </c:pt>
                <c:pt idx="2">
                  <c:v>10581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11114</c:v>
                </c:pt>
                <c:pt idx="1">
                  <c:v>11154</c:v>
                </c:pt>
                <c:pt idx="2">
                  <c:v>17577</c:v>
                </c:pt>
              </c:numCache>
            </c:numRef>
          </c:val>
        </c:ser>
        <c:marker val="1"/>
        <c:axId val="243611520"/>
        <c:axId val="243613056"/>
      </c:lineChart>
      <c:catAx>
        <c:axId val="243611520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3613056"/>
        <c:crosses val="autoZero"/>
        <c:auto val="1"/>
        <c:lblAlgn val="ctr"/>
        <c:lblOffset val="100"/>
      </c:catAx>
      <c:valAx>
        <c:axId val="243613056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000"/>
            </a:pPr>
            <a:endParaRPr lang="zh-CN"/>
          </a:p>
        </c:txPr>
        <c:crossAx val="243611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408"/>
          <c:y val="0.73983734513051791"/>
          <c:w val="0.47114844762432495"/>
          <c:h val="6.837309504250010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plotArea>
      <c:layout>
        <c:manualLayout>
          <c:layoutTarget val="inner"/>
          <c:xMode val="edge"/>
          <c:yMode val="edge"/>
          <c:x val="9.5981968699645773E-2"/>
          <c:y val="4.8757264630734112E-2"/>
          <c:w val="0.79475317989097516"/>
          <c:h val="0.8861994332071941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86781</c:v>
                </c:pt>
                <c:pt idx="1">
                  <c:v>6021</c:v>
                </c:pt>
                <c:pt idx="2">
                  <c:v>119166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3366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92835</c:v>
                </c:pt>
                <c:pt idx="1">
                  <c:v>7393</c:v>
                </c:pt>
                <c:pt idx="2">
                  <c:v>113561</c:v>
                </c:pt>
              </c:numCache>
            </c:numRef>
          </c:val>
        </c:ser>
        <c:axId val="245645312"/>
        <c:axId val="245646848"/>
      </c:barChart>
      <c:lineChart>
        <c:grouping val="standard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3416393593437082E-2"/>
                  <c:y val="8.01120639193271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6556277417735575E-2"/>
                  <c:y val="-1.880667646514544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628774422735403E-2"/>
                  <c:y val="-4.903845782567723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Sheet1!$D$2:$D$4</c:f>
              <c:numCache>
                <c:formatCode>0.0%</c:formatCode>
                <c:ptCount val="3"/>
                <c:pt idx="0">
                  <c:v>6.9761814222007168E-2</c:v>
                </c:pt>
                <c:pt idx="1">
                  <c:v>0.22786912473011123</c:v>
                </c:pt>
                <c:pt idx="2">
                  <c:v>-4.7035228169108698E-2</c:v>
                </c:pt>
              </c:numCache>
            </c:numRef>
          </c:val>
        </c:ser>
        <c:marker val="1"/>
        <c:axId val="245666560"/>
        <c:axId val="245648384"/>
      </c:lineChart>
      <c:catAx>
        <c:axId val="24564531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245646848"/>
        <c:crosses val="autoZero"/>
        <c:auto val="1"/>
        <c:lblAlgn val="ctr"/>
        <c:lblOffset val="100"/>
      </c:catAx>
      <c:valAx>
        <c:axId val="24564684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5645312"/>
        <c:crosses val="autoZero"/>
        <c:crossBetween val="between"/>
      </c:valAx>
      <c:valAx>
        <c:axId val="245648384"/>
        <c:scaling>
          <c:orientation val="minMax"/>
        </c:scaling>
        <c:axPos val="r"/>
        <c:numFmt formatCode="0%" sourceLinked="0"/>
        <c:tickLblPos val="nextTo"/>
        <c:txPr>
          <a:bodyPr/>
          <a:lstStyle/>
          <a:p>
            <a:pPr>
              <a:defRPr sz="1100"/>
            </a:pPr>
            <a:endParaRPr lang="zh-CN"/>
          </a:p>
        </c:txPr>
        <c:crossAx val="245666560"/>
        <c:crosses val="max"/>
        <c:crossBetween val="between"/>
      </c:valAx>
      <c:catAx>
        <c:axId val="245666560"/>
        <c:scaling>
          <c:orientation val="minMax"/>
        </c:scaling>
        <c:delete val="1"/>
        <c:axPos val="b"/>
        <c:numFmt formatCode="General" sourceLinked="1"/>
        <c:tickLblPos val="none"/>
        <c:crossAx val="245648384"/>
        <c:crosses val="autoZero"/>
        <c:auto val="1"/>
        <c:lblAlgn val="ctr"/>
        <c:lblOffset val="100"/>
      </c:catAx>
    </c:plotArea>
    <c:legend>
      <c:legendPos val="r"/>
      <c:layout>
        <c:manualLayout>
          <c:xMode val="edge"/>
          <c:yMode val="edge"/>
          <c:x val="0.14444036999202547"/>
          <c:y val="2.9163791714568112E-3"/>
          <c:w val="0.30380106571936288"/>
          <c:h val="9.1810713824143339E-2"/>
        </c:manualLayout>
      </c:layout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style val="12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6.7318168828212413E-2"/>
          <c:y val="2.8779456453509846E-2"/>
          <c:w val="0.79138796405960499"/>
          <c:h val="0.87257449067496462"/>
        </c:manualLayout>
      </c:layout>
      <c:barChart>
        <c:barDir val="col"/>
        <c:grouping val="percentStacked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Sheet1!$B$2:$B$5</c:f>
              <c:numCache>
                <c:formatCode>0.0%</c:formatCode>
                <c:ptCount val="4"/>
                <c:pt idx="0">
                  <c:v>0.88</c:v>
                </c:pt>
                <c:pt idx="1">
                  <c:v>0.87000000000000044</c:v>
                </c:pt>
                <c:pt idx="2">
                  <c:v>0.8300000000000004</c:v>
                </c:pt>
                <c:pt idx="3">
                  <c:v>0.86289128197404463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Sheet1!$C$2:$C$5</c:f>
              <c:numCache>
                <c:formatCode>0.0%</c:formatCode>
                <c:ptCount val="4"/>
                <c:pt idx="0">
                  <c:v>4.0000000000000022E-2</c:v>
                </c:pt>
                <c:pt idx="1">
                  <c:v>2.0000000000000011E-2</c:v>
                </c:pt>
                <c:pt idx="2">
                  <c:v>4.0000000000000022E-2</c:v>
                </c:pt>
                <c:pt idx="3">
                  <c:v>5.0405402013203822E-2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Sheet1!$D$2:$D$5</c:f>
              <c:numCache>
                <c:formatCode>0.0%</c:formatCode>
                <c:ptCount val="4"/>
                <c:pt idx="0">
                  <c:v>2.0000000000000011E-2</c:v>
                </c:pt>
                <c:pt idx="1">
                  <c:v>0.05</c:v>
                </c:pt>
                <c:pt idx="2">
                  <c:v>0.05</c:v>
                </c:pt>
                <c:pt idx="3">
                  <c:v>3.9711825689685482E-2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aseline="0">
                    <a:solidFill>
                      <a:schemeClr val="accent3">
                        <a:lumMod val="95000"/>
                      </a:schemeClr>
                    </a:solidFill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Sheet1!$E$2:$E$5</c:f>
              <c:numCache>
                <c:formatCode>0.0%</c:formatCode>
                <c:ptCount val="4"/>
                <c:pt idx="0">
                  <c:v>3.0000000000000002E-2</c:v>
                </c:pt>
                <c:pt idx="1">
                  <c:v>0.05</c:v>
                </c:pt>
                <c:pt idx="2">
                  <c:v>6.0000000000000032E-2</c:v>
                </c:pt>
                <c:pt idx="3">
                  <c:v>4.6539649069960054E-2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aseline="0"/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2017YTD</c:v>
                </c:pt>
              </c:strCache>
            </c:strRef>
          </c:cat>
          <c:val>
            <c:numRef>
              <c:f>Sheet1!$F$2:$F$5</c:f>
              <c:numCache>
                <c:formatCode>0.0%</c:formatCode>
                <c:ptCount val="4"/>
                <c:pt idx="0">
                  <c:v>3.0000000000000002E-2</c:v>
                </c:pt>
                <c:pt idx="1">
                  <c:v>1.0000000000000005E-2</c:v>
                </c:pt>
                <c:pt idx="2">
                  <c:v>1.0000000000000005E-2</c:v>
                </c:pt>
                <c:pt idx="3">
                  <c:v>4.5184125310640874E-4</c:v>
                </c:pt>
              </c:numCache>
            </c:numRef>
          </c:val>
        </c:ser>
        <c:gapWidth val="71"/>
        <c:overlap val="100"/>
        <c:serLines>
          <c:spPr>
            <a:ln>
              <a:solidFill>
                <a:schemeClr val="bg1">
                  <a:lumMod val="65000"/>
                </a:schemeClr>
              </a:solidFill>
            </a:ln>
          </c:spPr>
        </c:serLines>
        <c:axId val="242766208"/>
        <c:axId val="242882816"/>
      </c:barChart>
      <c:catAx>
        <c:axId val="24276620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aseline="0"/>
            </a:pPr>
            <a:endParaRPr lang="zh-CN"/>
          </a:p>
        </c:txPr>
        <c:crossAx val="242882816"/>
        <c:crosses val="autoZero"/>
        <c:auto val="1"/>
        <c:lblAlgn val="ctr"/>
        <c:lblOffset val="100"/>
      </c:catAx>
      <c:valAx>
        <c:axId val="242882816"/>
        <c:scaling>
          <c:orientation val="minMax"/>
        </c:scaling>
        <c:delete val="1"/>
        <c:axPos val="l"/>
        <c:numFmt formatCode="0%" sourceLinked="1"/>
        <c:tickLblPos val="none"/>
        <c:crossAx val="2427662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41"/>
          <c:y val="4.4453924549461246E-2"/>
          <c:w val="0.10601057895107519"/>
          <c:h val="0.85425211466005013"/>
        </c:manualLayout>
      </c:layout>
      <c:txPr>
        <a:bodyPr/>
        <a:lstStyle/>
        <a:p>
          <a:pPr>
            <a:defRPr sz="1200" baseline="0"/>
          </a:pPr>
          <a:endParaRPr lang="zh-CN"/>
        </a:p>
      </c:txPr>
    </c:legend>
    <c:plotVisOnly val="1"/>
    <c:dispBlanksAs val="gap"/>
  </c:chart>
  <c:spPr>
    <a:ln>
      <a:noFill/>
    </a:ln>
  </c:spPr>
  <c:txPr>
    <a:bodyPr/>
    <a:lstStyle/>
    <a:p>
      <a:pPr marL="161925" indent="-161925" algn="l" rtl="0" eaLnBrk="1" fontAlgn="base" hangingPunct="1">
        <a:lnSpc>
          <a:spcPct val="110000"/>
        </a:lnSpc>
        <a:spcBef>
          <a:spcPct val="0"/>
        </a:spcBef>
        <a:spcAft>
          <a:spcPct val="25000"/>
        </a:spcAft>
        <a:defRPr lang="zh-CN" altLang="en-US" sz="1000" b="0" kern="1200">
          <a:solidFill>
            <a:srgbClr val="000000"/>
          </a:solidFill>
          <a:latin typeface="微软雅黑" pitchFamily="34" charset="-122"/>
          <a:ea typeface="微软雅黑" pitchFamily="34" charset="-122"/>
          <a:cs typeface="+mn-cs"/>
        </a:defRPr>
      </a:pPr>
      <a:endParaRPr lang="zh-CN"/>
    </a:p>
  </c:txPr>
  <c:externalData r:id="rId2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305070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215" tIns="45606" rIns="91215" bIns="4560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="" xmlns:p14="http://schemas.microsoft.com/office/powerpoint/2010/main" val="2662487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="" xmlns:p14="http://schemas.microsoft.com/office/powerpoint/2010/main" val="1517278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25365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pPr/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505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8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pPr/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425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pPr/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7011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88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88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31" name="图片 30" descr="组合标志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186434" y="414678"/>
            <a:ext cx="1529082" cy="61668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9882724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pPr>
                <a:defRPr/>
              </a:pPr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pic>
        <p:nvPicPr>
          <p:cNvPr id="30" name="图片 29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411876" y="6288128"/>
            <a:ext cx="938459" cy="378485"/>
          </a:xfrm>
          <a:prstGeom prst="rect">
            <a:avLst/>
          </a:prstGeom>
        </p:spPr>
      </p:pic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7" name="图片 26" descr="组合标志.jpg"/>
          <p:cNvPicPr>
            <a:picLocks noChangeAspect="1"/>
          </p:cNvPicPr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390610" y="6326374"/>
            <a:ext cx="949089" cy="38277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  <p:sldLayoutId id="2147484128" r:id="rId12"/>
    <p:sldLayoutId id="2147484129" r:id="rId13"/>
    <p:sldLayoutId id="2147484130" r:id="rId14"/>
    <p:sldLayoutId id="2147484131" r:id="rId15"/>
    <p:sldLayoutId id="2147484132" r:id="rId16"/>
    <p:sldLayoutId id="2147484133" r:id="rId17"/>
    <p:sldLayoutId id="2147484134" r:id="rId18"/>
    <p:sldLayoutId id="2147484159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8913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8913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itchFamily="34" charset="-122"/>
                <a:ea typeface="微软雅黑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市场营销部</a:t>
            </a:r>
            <a:endParaRPr lang="en-US" altLang="zh-CN" sz="1400" b="0" kern="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1400" b="0" kern="0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400" b="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中国进口汽车市场月报</a:t>
            </a:r>
            <a:endParaRPr lang="en-US" altLang="zh-CN" sz="3600" b="1" kern="0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 2017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charset="-122"/>
                <a:cs typeface="Arial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charset="-122"/>
              <a:cs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市场研究报告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2014-2017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463132"/>
            <a:ext cx="92701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是平行进口车绝对主力车型，占比超过八成，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年皮卡占比达到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="" xmlns:p14="http://schemas.microsoft.com/office/powerpoint/2010/main" val="3100276514"/>
              </p:ext>
            </p:extLst>
          </p:nvPr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乘用车分品牌进口量与同比增速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459771"/>
            <a:ext cx="89336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：前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十品牌中，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除了奔驰和奥迪品牌出现下滑外，其他品牌均现实增长，其中雷克萨斯、林肯、大众和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Tesla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品牌增长超过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77911749"/>
              </p:ext>
            </p:extLst>
          </p:nvPr>
        </p:nvGraphicFramePr>
        <p:xfrm>
          <a:off x="1455325" y="2517776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/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23.5%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54.6%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19.9%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9.7%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148.7%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5.0%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34.9%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004359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-42.7%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248.3%</a:t>
                      </a: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56907418"/>
              </p:ext>
            </p:extLst>
          </p:nvPr>
        </p:nvGraphicFramePr>
        <p:xfrm>
          <a:off x="2219325" y="2381249"/>
          <a:ext cx="726916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9926337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2012-2017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561170"/>
            <a:ext cx="9164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宝马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奔驰、雷克萨斯、保时捷和大众位居前五，排名基本稳定；受车型国产化影响，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和凯迪拉克排名大幅下降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5649339"/>
              </p:ext>
            </p:extLst>
          </p:nvPr>
        </p:nvGraphicFramePr>
        <p:xfrm>
          <a:off x="1507599" y="2133587"/>
          <a:ext cx="7099297" cy="3716880"/>
        </p:xfrm>
        <a:graphic>
          <a:graphicData uri="http://schemas.openxmlformats.org/drawingml/2006/table">
            <a:tbl>
              <a:tblPr/>
              <a:tblGrid>
                <a:gridCol w="601071"/>
                <a:gridCol w="928318"/>
                <a:gridCol w="928318"/>
                <a:gridCol w="928318"/>
                <a:gridCol w="928318"/>
                <a:gridCol w="928318"/>
                <a:gridCol w="928318"/>
                <a:gridCol w="928318"/>
              </a:tblGrid>
              <a:tr h="23230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2016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2017YTD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2017MTD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BMW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BMW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MB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MB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Lexus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Porsche 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VW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Land Rover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Jeep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Lexus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Audi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Audi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VW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Land Rover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Volvo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Subaru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MINI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Subaru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Porsche 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E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Volvo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Smart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Hyundai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Jaguar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Renault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Dodge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Infiniti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Maserati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230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Cadillac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Ford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MINI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Kia</a:t>
                      </a:r>
                    </a:p>
                  </a:txBody>
                  <a:tcPr marL="9525" marR="9525" marT="9525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Ford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Jeep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D8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8718052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518353327"/>
              </p:ext>
            </p:extLst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490220" y="509711"/>
            <a:ext cx="89982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正常进口：宝马、雷克萨斯、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MINI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、沃尔沃、玛莎拉蒂、福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特等单月销量高速增长，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、雷诺和凯迪拉克等受车型国产化影响，销售大幅下滑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汽车市场销量及增速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</a:p>
        </p:txBody>
      </p:sp>
    </p:spTree>
    <p:extLst>
      <p:ext uri="{BB962C8B-B14F-4D97-AF65-F5344CB8AC3E}">
        <p14:creationId xmlns="" xmlns:p14="http://schemas.microsoft.com/office/powerpoint/2010/main" val="33194546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="" xmlns:p14="http://schemas.microsoft.com/office/powerpoint/2010/main" val="4032906830"/>
              </p:ext>
            </p:extLst>
          </p:nvPr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4" y="439928"/>
            <a:ext cx="9204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、宝马、日产、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奔驰、路虎位居前五，占比接近九成；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其中丰田占比最高，单一品牌占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45.6%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，宝马和日产增长迅猛</a:t>
            </a:r>
            <a:endParaRPr lang="en-US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数据来源：海关进口量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2009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1706" y="470342"/>
            <a:ext cx="9247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90.2%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91.6%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43.3%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区间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1033148594"/>
              </p:ext>
            </p:extLst>
          </p:nvPr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b="0" dirty="0">
                <a:latin typeface="微软雅黑" pitchFamily="34" charset="-122"/>
                <a:ea typeface="微软雅黑" pitchFamily="34" charset="-122"/>
              </a:rPr>
              <a:t>CQC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526541" y="456327"/>
            <a:ext cx="91642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平行进口：大排量盛行，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2.5-4.0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份额接近九成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2.5-3.0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升是第一大区间，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份额超过五成</a:t>
            </a:r>
            <a:endParaRPr lang="zh-CN" altLang="zh-CN" sz="2000" b="1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="" xmlns:p14="http://schemas.microsoft.com/office/powerpoint/2010/main" val="2639520490"/>
              </p:ext>
            </p:extLst>
          </p:nvPr>
        </p:nvGraphicFramePr>
        <p:xfrm>
          <a:off x="1466850" y="2150534"/>
          <a:ext cx="6732000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平行进口车市场排量结构变化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631825" y="3649001"/>
            <a:ext cx="4183062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2011-2017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进口汽车市场销量累计份额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18637" y="1358514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2016-2017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进口汽车市场销量累计增速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细分市场</a:t>
            </a: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5083166" y="3649001"/>
            <a:ext cx="4676073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2017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月份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进口汽车市场销量增速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主要细分市场分月度走势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38407" y="1878643"/>
            <a:ext cx="4102926" cy="138499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级份额快速下滑，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D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级细分市场份额提升；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n"/>
            </a:pPr>
            <a:r>
              <a:rPr kumimoji="0" lang="en-US" altLang="zh-CN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级细分市场持续受国产化影响，市场份额快速下滑；</a:t>
            </a:r>
            <a:endParaRPr kumimoji="0" lang="en-US" altLang="zh-CN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631" y="462964"/>
            <a:ext cx="9206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正常进口：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月，持续受国产化影响，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</a:rPr>
              <a:t>级车持续下滑，其他细分市场均保持增长态势</a:t>
            </a:r>
            <a:endParaRPr lang="zh-CN" altLang="zh-CN" sz="12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926294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>
            <a:off x="5307476" y="3926294"/>
            <a:ext cx="4181012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307476" y="1593951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628485694"/>
              </p:ext>
            </p:extLst>
          </p:nvPr>
        </p:nvGraphicFramePr>
        <p:xfrm>
          <a:off x="5233108" y="1649761"/>
          <a:ext cx="4329748" cy="1975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1" name="图表 30"/>
          <p:cNvGraphicFramePr/>
          <p:nvPr>
            <p:extLst>
              <p:ext uri="{D42A27DB-BD31-4B8C-83A1-F6EECF244321}">
                <p14:modId xmlns="" xmlns:p14="http://schemas.microsoft.com/office/powerpoint/2010/main" val="1177106395"/>
              </p:ext>
            </p:extLst>
          </p:nvPr>
        </p:nvGraphicFramePr>
        <p:xfrm>
          <a:off x="5314950" y="4105275"/>
          <a:ext cx="4173538" cy="2166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6" name="图表 25"/>
          <p:cNvGraphicFramePr/>
          <p:nvPr>
            <p:extLst>
              <p:ext uri="{D42A27DB-BD31-4B8C-83A1-F6EECF244321}">
                <p14:modId xmlns="" xmlns:p14="http://schemas.microsoft.com/office/powerpoint/2010/main" val="1916382991"/>
              </p:ext>
            </p:extLst>
          </p:nvPr>
        </p:nvGraphicFramePr>
        <p:xfrm>
          <a:off x="271001" y="4071747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8985709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256818" y="6311417"/>
            <a:ext cx="263036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8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8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8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800" b="0" dirty="0">
              <a:solidFill>
                <a:schemeClr val="tx1"/>
              </a:solidFill>
            </a:endParaRP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412563" y="1582115"/>
            <a:ext cx="4149969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2015-2017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月进口新能源汽车走势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>
            <a:off x="512699" y="1924633"/>
            <a:ext cx="4148504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4901510" y="1582111"/>
            <a:ext cx="4148504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年一季度新能源汽车进口量分类型情况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>
            <a:off x="4987637" y="1923803"/>
            <a:ext cx="3813853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1862" y="219431"/>
            <a:ext cx="8732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新能源车进口量增长近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倍，纯电动车型占比达到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85%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： 新能源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汽车进口量达到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5791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辆，同比增长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148.2%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，占比达到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2.2%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；纯电动汽车进口量占新能源汽车进口量的比重达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85.3%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，相比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年大幅增长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15.6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个百分点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5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-1588" y="53340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417646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图表 12"/>
          <p:cNvGraphicFramePr/>
          <p:nvPr/>
        </p:nvGraphicFramePr>
        <p:xfrm>
          <a:off x="5076056" y="2420888"/>
          <a:ext cx="3528392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pPr>
                <a:defRPr/>
              </a:pPr>
              <a:t>19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74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3725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87834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8253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26.3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19.6%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，进口量持续实现增长。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10.2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同比增长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14.3%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1000" b="0" dirty="0" smtClean="0">
                <a:latin typeface="微软雅黑" pitchFamily="34" charset="-122"/>
                <a:ea typeface="微软雅黑" pitchFamily="34" charset="-122"/>
              </a:rPr>
              <a:t>中国</a:t>
            </a:r>
            <a:r>
              <a:rPr lang="zh-CN" altLang="en-US" sz="1000" b="0" dirty="0">
                <a:latin typeface="微软雅黑" pitchFamily="34" charset="-122"/>
                <a:ea typeface="微软雅黑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2009-2017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2014-2017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6" y="391212"/>
            <a:ext cx="934335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月进口量同比增长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14.3%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，延续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回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补库存态势</a:t>
            </a:r>
            <a:endParaRPr lang="en-US" altLang="zh-CN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="" xmlns:p14="http://schemas.microsoft.com/office/powerpoint/2010/main" val="3802102957"/>
              </p:ext>
            </p:extLst>
          </p:nvPr>
        </p:nvGraphicFramePr>
        <p:xfrm>
          <a:off x="462888" y="2402894"/>
          <a:ext cx="4654445" cy="35475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>
            <p:extLst>
              <p:ext uri="{D42A27DB-BD31-4B8C-83A1-F6EECF244321}">
                <p14:modId xmlns="" xmlns:p14="http://schemas.microsoft.com/office/powerpoint/2010/main" val="1250245536"/>
              </p:ext>
            </p:extLst>
          </p:nvPr>
        </p:nvGraphicFramePr>
        <p:xfrm>
          <a:off x="5295330" y="2224585"/>
          <a:ext cx="4107977" cy="3916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565406" y="770707"/>
            <a:ext cx="9331967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月进口车销售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7.79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万辆，同比下滑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月累计销量同比增长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0.9%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终端需求弱势复苏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latin typeface="Arial"/>
              <a:ea typeface="宋体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1307790362"/>
              </p:ext>
            </p:extLst>
          </p:nvPr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865529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700" b="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月度同比增速</a:t>
            </a:r>
            <a:r>
              <a:rPr lang="zh-CN" altLang="en-US" sz="700" b="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lang="en-US" altLang="zh-CN" sz="700" b="0" dirty="0" smtClean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r>
              <a:rPr lang="en-US" altLang="zh-CN" sz="600" b="0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-2.1%       </a:t>
            </a:r>
            <a:r>
              <a:rPr lang="en-US" altLang="zh-CN" sz="600" b="1" cap="all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9.9%      </a:t>
            </a:r>
            <a:r>
              <a:rPr lang="en-US" altLang="zh-CN" sz="600" b="1" cap="all" dirty="0" smtClean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en-US" altLang="zh-CN" sz="600" b="1" cap="all" dirty="0">
                <a:solidFill>
                  <a:srgbClr val="003366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1.9%</a:t>
            </a:r>
            <a:endParaRPr lang="zh-CN" altLang="en-US" sz="600" b="1" cap="all" dirty="0">
              <a:solidFill>
                <a:srgbClr val="003366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20325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正常进口车：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2017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年</a:t>
            </a:r>
            <a:r>
              <a:rPr lang="en-US" altLang="zh-CN" sz="2000" b="1" cap="all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月正常进口销量下滑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1.9%</a:t>
            </a:r>
            <a:endParaRPr lang="zh-CN" altLang="en-US" sz="2000" b="1" cap="all" dirty="0" smtClean="0">
              <a:solidFill>
                <a:schemeClr val="tx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31037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月份进口汽车市场月度销量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="" xmlns:p14="http://schemas.microsoft.com/office/powerpoint/2010/main" val="1918288887"/>
              </p:ext>
            </p:extLst>
          </p:nvPr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  <a:extLst/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2012-2017</a:t>
            </a:r>
            <a:r>
              <a:rPr lang="zh-CN" altLang="en-US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12125"/>
            <a:ext cx="459305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 typeface="Wingdings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1-3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月累计销售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21.4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，累计同比增长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0.9%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终端需求弱势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复苏。</a:t>
            </a:r>
            <a:endParaRPr kumimoji="0" lang="zh-CN" altLang="en-US" sz="1200" b="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2008217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itchFamily="2" charset="2"/>
              <a:buChar char="l"/>
              <a:defRPr/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7.79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同比下滑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1.9%</a:t>
            </a:r>
            <a:r>
              <a:rPr lang="zh-CN" altLang="zh-CN" sz="1200" b="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562443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月行业库存深度下降为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3.7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个月，相比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月的</a:t>
            </a:r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4.3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个月，有较大幅度的下降。</a:t>
            </a:r>
            <a:endParaRPr lang="zh-CN" altLang="en-US" sz="1400" kern="1200" cap="all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正常进口汽车：中国进口汽车行业去库存压力有所减轻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4182728692"/>
              </p:ext>
            </p:extLst>
          </p:nvPr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6082591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2000" b="0">
              <a:latin typeface="宋体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itchFamily="2" charset="2"/>
              <a:buNone/>
            </a:pPr>
            <a:endParaRPr lang="zh-CN" altLang="en-US" sz="110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476270701"/>
              </p:ext>
            </p:extLst>
          </p:nvPr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142876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7.7%       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/>
                <a:ea typeface="微软雅黑" pitchFamily="34" charset="-122"/>
              </a:rPr>
              <a:t>    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/>
                <a:ea typeface="微软雅黑" pitchFamily="34" charset="-122"/>
              </a:rPr>
              <a:t>12.7%       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/>
                <a:ea typeface="微软雅黑" pitchFamily="34" charset="-122"/>
              </a:rPr>
              <a:t>15.1%</a:t>
            </a:r>
            <a:endParaRPr lang="zh-CN" altLang="en-US" sz="1100" b="1" dirty="0">
              <a:solidFill>
                <a:srgbClr val="FF0000"/>
              </a:solidFill>
              <a:latin typeface="Arial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4931" y="447930"/>
            <a:ext cx="10065560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3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月平行进口增速达到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66.1%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1-3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月累计进口量占比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15.1%</a:t>
            </a:r>
            <a:endParaRPr lang="zh-CN" altLang="en-US" sz="185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544932" y="777265"/>
            <a:ext cx="9049444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1.75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月累计平行进口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3.98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万辆，同比增速分别为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66.1%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51.9%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月平行进口车</a:t>
            </a:r>
            <a:r>
              <a:rPr lang="zh-CN" altLang="zh-CN" sz="1400" kern="1200" cap="all" dirty="0">
                <a:latin typeface="微软雅黑" pitchFamily="34" charset="-122"/>
                <a:ea typeface="微软雅黑" pitchFamily="34" charset="-122"/>
              </a:rPr>
              <a:t>占进口</a:t>
            </a:r>
            <a:r>
              <a:rPr lang="zh-CN" altLang="zh-CN" sz="1400" kern="1200" cap="all" dirty="0" smtClean="0">
                <a:latin typeface="微软雅黑" pitchFamily="34" charset="-122"/>
                <a:ea typeface="微软雅黑" pitchFamily="34" charset="-122"/>
              </a:rPr>
              <a:t>总量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15.1%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，相比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1-2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月份的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13.8%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上升了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个百分点</a:t>
            </a:r>
            <a:endParaRPr lang="en-US" altLang="zh-CN" sz="1400" kern="1200" cap="all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2014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="" xmlns:p14="http://schemas.microsoft.com/office/powerpoint/2010/main" val="4047996514"/>
              </p:ext>
            </p:extLst>
          </p:nvPr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06363628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3C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74688"/>
            <a:r>
              <a:rPr lang="en-US" altLang="zh-CN" sz="18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674688"/>
            <a:r>
              <a:rPr lang="zh-CN" altLang="en-US" sz="18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087834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2063247"/>
            <a:ext cx="9157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392113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239838" indent="-403225" eaLnBrk="0" hangingPunct="0">
              <a:buChar char="-"/>
              <a:defRPr kumimoji="1" sz="1700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624138" indent="4763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30813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35385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9957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4452938" indent="4763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2017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14.3%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10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同比增长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13.2%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3.76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5.85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0.42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37.5%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58.3%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4.2%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6396220"/>
              </p:ext>
            </p:extLst>
          </p:nvPr>
        </p:nvGraphicFramePr>
        <p:xfrm>
          <a:off x="1110611" y="2664188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/>
                <a:gridCol w="814388"/>
                <a:gridCol w="815975"/>
                <a:gridCol w="814387"/>
                <a:gridCol w="814388"/>
                <a:gridCol w="814387"/>
                <a:gridCol w="815975"/>
                <a:gridCol w="814388"/>
                <a:gridCol w="814387"/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238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2016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100371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88651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259440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218390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37658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35332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6.6%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94628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76177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36.5%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58508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49687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58.3%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152673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135332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4205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3632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15.8%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12139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6881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76.4%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4.7%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397596"/>
            <a:ext cx="90384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整体市场：当月所有类别车均实现增长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74032" y="777265"/>
            <a:ext cx="9020343" cy="528653"/>
          </a:xfrm>
        </p:spPr>
        <p:txBody>
          <a:bodyPr/>
          <a:lstStyle/>
          <a:p>
            <a:r>
              <a:rPr lang="en-US" altLang="zh-CN" sz="1400" kern="1200" cap="all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月进口乘用车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万辆，同比增长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13.2%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CAR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400" kern="1200" cap="all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分别同比增速为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6.6%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17.8%</a:t>
            </a:r>
            <a:r>
              <a:rPr lang="zh-CN" altLang="en-US" sz="1400" kern="1200" cap="all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kern="1200" cap="all" dirty="0" smtClean="0">
                <a:latin typeface="微软雅黑" pitchFamily="34" charset="-122"/>
                <a:ea typeface="微软雅黑" pitchFamily="34" charset="-122"/>
              </a:rPr>
              <a:t>15.8%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="" xmlns:p14="http://schemas.microsoft.com/office/powerpoint/2010/main" val="2038244015"/>
              </p:ext>
            </p:extLst>
          </p:nvPr>
        </p:nvGraphicFramePr>
        <p:xfrm>
          <a:off x="1556887" y="2135627"/>
          <a:ext cx="7000259" cy="3842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452188"/>
            <a:ext cx="9038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正常进口：轿车和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同比分别增长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7.0%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22.8%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车型仍处下滑中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AAK—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23037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2016-2017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年进口汽车市场销量</a:t>
            </a:r>
            <a:r>
              <a:rPr lang="en-US" altLang="zh-CN" sz="1200" b="1" dirty="0" smtClean="0"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1200" b="1" dirty="0" smtClean="0">
                <a:latin typeface="微软雅黑" pitchFamily="34" charset="-122"/>
                <a:ea typeface="微软雅黑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/>
              <a:ea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958546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674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32055</TotalTime>
  <Words>1668</Words>
  <Application>Microsoft Office PowerPoint</Application>
  <PresentationFormat>A4 纸张(210x297 毫米)</PresentationFormat>
  <Paragraphs>348</Paragraphs>
  <Slides>19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120316_VWAG_Template_draft</vt:lpstr>
      <vt:lpstr>幻灯片 1</vt:lpstr>
      <vt:lpstr>幻灯片 2</vt:lpstr>
      <vt:lpstr>幻灯片 3</vt:lpstr>
      <vt:lpstr>3月进口车销售7.79万辆，同比下滑1.9%，1-3月累计销量同比增长0.9%，终端需求弱势复苏</vt:lpstr>
      <vt:lpstr>2017年3月行业库存深度下降为3.7个月，相比2016年3月的4.3个月，有较大幅度的下降。</vt:lpstr>
      <vt:lpstr>3月平行进口车1.75万辆，1-3月累计平行进口3.98万辆，同比增速分别为66.1%和51.9%；1-3月平行进口车占进口总量15.1%，相比1-2月份的13.8%上升了1.3个百分点</vt:lpstr>
      <vt:lpstr>幻灯片 7</vt:lpstr>
      <vt:lpstr>3月进口乘用车10万辆，同比增长13.2%，CAR、suv和mpv分别同比增速为6.6%、17.8%、15.8%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Lisa Hu</dc:creator>
  <cp:lastModifiedBy>王存</cp:lastModifiedBy>
  <cp:revision>2600</cp:revision>
  <cp:lastPrinted>2013-12-11T01:16:46Z</cp:lastPrinted>
  <dcterms:created xsi:type="dcterms:W3CDTF">2012-04-10T02:52:52Z</dcterms:created>
  <dcterms:modified xsi:type="dcterms:W3CDTF">2017-05-08T08:37:22Z</dcterms:modified>
</cp:coreProperties>
</file>