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56" autoAdjust="0"/>
    <p:restoredTop sz="94636" autoAdjust="0"/>
  </p:normalViewPr>
  <p:slideViewPr>
    <p:cSldViewPr>
      <p:cViewPr varScale="1">
        <p:scale>
          <a:sx n="84" d="100"/>
          <a:sy n="84" d="100"/>
        </p:scale>
        <p:origin x="-96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5" name="AutoShape 1027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grpSp>
        <p:nvGrpSpPr>
          <p:cNvPr id="6" name="Group 1029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030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8" name="AutoShape 1031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6148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155" name="Rectangle 1035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" name="Rectangle 1032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1033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103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495E56E3-6AF0-48FC-BC27-75612B22C1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9A1E-48E3-4996-B840-E251923392E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400050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64144146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64511174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029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029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F875AF-9F7A-4F1C-934C-D119044FE02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400050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64144146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64511174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400050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64144146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64511174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11FA3B-F71C-4996-930F-95046E10E1B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400050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64144146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64511174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708D1F-62C3-4E60-8C37-D399D1BCB38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400050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64144146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64511174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1BC4C1-D66A-478E-B873-D6CC1EF78A3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400050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64144146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64511174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43BAAB-C4D4-4398-9368-7F08F393430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9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400050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64144146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64511174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333FE0-D4BC-489E-8591-FFB0EFAA0EF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400050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64144146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64511174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E418C4-7AB9-4DA8-A3EA-B7093B94318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400050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64144146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64511174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E83965-FB08-45B8-B971-F2B8353E77A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400050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64144146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64511174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CDDB06-0AB5-43E5-92D4-91C04630E7D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400050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64144146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64511174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3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8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27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 eaLnBrk="1" hangingPunct="1">
              <a:defRPr sz="2600" b="1">
                <a:solidFill>
                  <a:schemeClr val="bg1"/>
                </a:solidFill>
              </a:defRPr>
            </a:lvl1pPr>
          </a:lstStyle>
          <a:p>
            <a:fld id="{DB353A82-4581-4DF8-A66D-C48856731B5B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032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5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6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33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  <p:sp>
        <p:nvSpPr>
          <p:cNvPr id="513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62000" y="6308725"/>
            <a:ext cx="8382000" cy="549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1" hangingPunct="1">
              <a:defRPr sz="1500" b="1">
                <a:latin typeface="Times New Roman" pitchFamily="18" charset="0"/>
                <a:ea typeface="黑体" pitchFamily="49" charset="-122"/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400050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64144146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64511174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  <p:sldLayoutId id="2147484037" r:id="rId12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kumimoji="1"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6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2017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4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月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上海汽车市场上牌情况</a:t>
            </a:r>
            <a:br>
              <a:rPr lang="zh-CN" altLang="en-US" dirty="0" smtClean="0">
                <a:latin typeface="华文行楷" pitchFamily="2" charset="-122"/>
                <a:ea typeface="华文行楷" pitchFamily="2" charset="-122"/>
              </a:rPr>
            </a:b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及上海市场消费特点</a:t>
            </a:r>
          </a:p>
        </p:txBody>
      </p:sp>
      <p:sp>
        <p:nvSpPr>
          <p:cNvPr id="51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46613" y="3644900"/>
            <a:ext cx="3741737" cy="1174750"/>
          </a:xfrm>
          <a:noFill/>
        </p:spPr>
        <p:txBody>
          <a:bodyPr/>
          <a:lstStyle/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上海市信息中心</a:t>
            </a:r>
          </a:p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汽车产业研究室</a:t>
            </a: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107504" y="6309320"/>
            <a:ext cx="587375" cy="54868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684BF272-735A-4879-82F5-F45F4EFB2653}" type="slidenum">
              <a:rPr lang="en-US" altLang="zh-CN" sz="2600" b="1">
                <a:solidFill>
                  <a:schemeClr val="bg1"/>
                </a:solidFill>
                <a:latin typeface="Arial" charset="0"/>
                <a:ea typeface="宋体" pitchFamily="2" charset="-122"/>
              </a:rPr>
              <a:pPr algn="ctr"/>
              <a:t>1</a:t>
            </a:fld>
            <a:endParaRPr lang="en-US" altLang="zh-CN" sz="2600" b="1" dirty="0">
              <a:solidFill>
                <a:schemeClr val="bg1"/>
              </a:solidFill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4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400050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64144146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54484989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4</a:t>
            </a:r>
            <a:r>
              <a:rPr lang="zh-CN" altLang="en-US" sz="3200" dirty="0" smtClean="0"/>
              <a:t>月</a:t>
            </a:r>
            <a:r>
              <a:rPr lang="zh-CN" altLang="en-US" sz="3200" dirty="0" smtClean="0"/>
              <a:t>上海各车型</a:t>
            </a:r>
            <a:r>
              <a:rPr lang="zh-CN" altLang="en-US" sz="3200" dirty="0" smtClean="0">
                <a:latin typeface="宋体" pitchFamily="2" charset="-122"/>
              </a:rPr>
              <a:t>上牌量同比情况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8763" cy="3938586"/>
        </p:xfrm>
        <a:graphic>
          <a:graphicData uri="http://schemas.openxmlformats.org/drawingml/2006/table">
            <a:tbl>
              <a:tblPr/>
              <a:tblGrid>
                <a:gridCol w="13541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4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4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4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1-4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1-4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进口小客车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（含轿车）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5854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5.36%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1.39%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23294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7.76%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国产轿车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15696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7.08%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-6.28%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64787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-10.29%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小型客车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（除轿车）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16742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13.65%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8.96%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65341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9.14%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284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101.42%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-27.55%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2383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23.03%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807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16.12%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-18.24%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3278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-14.39%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2566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15.69%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13.64%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7249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-3.94%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41949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10.40%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1.02%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166332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-0.41%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4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400050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64144146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54484989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125538"/>
            <a:ext cx="8001000" cy="779462"/>
          </a:xfrm>
        </p:spPr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近两年上海车辆月度上牌数累计情况</a:t>
            </a:r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169" name="AutoShape 1" descr="C:\Users\Administrator\AppData\Roaming\Tencent\Users\544216252\QQ\WinTemp\RichOle\(%%{@7[&quot;J@SPT[GS~{N9C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AutoShape 2" descr="C:\Users\Administrator\AppData\Roaming\Tencent\Users\544216252\QQ\WinTemp\RichOle\(%%{@7[&quot;J@SPT[GS~{N9C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3" descr="C:\Users\Administrator\AppData\Roaming\Tencent\Users\544216252\QQ\WinTemp\RichOle\(%%{@7[&quot;J@SPT[GS~{N9C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Picture 1" descr="C:\Users\Administrator\AppData\Roaming\Tencent\Users\544216252\QQ\WinTemp\RichOle\FVUSBU~6NLKTUF7RDNL_FJ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5" y="2276872"/>
            <a:ext cx="6718751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4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400050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64144146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54484989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近两年上海车辆月度上牌数量情况</a:t>
            </a:r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Picture 1" descr="C:\Users\Administrator\AppData\Roaming\Tencent\Users\544216252\QQ\WinTemp\RichOle\{MZOXRX2K)V`S~SH}[}R@{V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348881"/>
            <a:ext cx="5832648" cy="39813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4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400050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64144146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54484989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4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上海上牌进口车来源国情况</a:t>
            </a:r>
            <a:r>
              <a:rPr lang="zh-CN" altLang="en-US" dirty="0" smtClean="0"/>
              <a:t>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</p:nvPr>
        </p:nvGraphicFramePr>
        <p:xfrm>
          <a:off x="900113" y="2420938"/>
          <a:ext cx="6678612" cy="3369318"/>
        </p:xfrm>
        <a:graphic>
          <a:graphicData uri="http://schemas.openxmlformats.org/drawingml/2006/table">
            <a:tbl>
              <a:tblPr/>
              <a:tblGrid>
                <a:gridCol w="1209675"/>
                <a:gridCol w="1093787"/>
                <a:gridCol w="1093788"/>
                <a:gridCol w="1093787"/>
                <a:gridCol w="1093788"/>
                <a:gridCol w="1093787"/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国别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环比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1-4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1-4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2882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-0.17%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-1.10%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11812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9.85%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1167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5.71%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-0.60%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4490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-1.30%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905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36.09%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16.47%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3303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7.73%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505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-3.44%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-4.72%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2017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6.33%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5.10%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20.47%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859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47.59%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6.04%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51.92%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669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83.29%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-10.00%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-60.87%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76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-50.33%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法国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18.18%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-74.00%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64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-70.09%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5854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5.36%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1.39%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23294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7.76%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4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400050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64144146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54484989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4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上海国产轿车分类型上牌情况</a:t>
            </a:r>
            <a:r>
              <a:rPr lang="zh-CN" altLang="en-US" sz="3200" dirty="0" smtClean="0"/>
              <a:t>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4000" cy="3790950"/>
        </p:xfrm>
        <a:graphic>
          <a:graphicData uri="http://schemas.openxmlformats.org/drawingml/2006/table">
            <a:tbl>
              <a:tblPr/>
              <a:tblGrid>
                <a:gridCol w="13335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4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4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4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1-4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1-4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豪华型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2071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1.52%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8.66%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8379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12.88%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中高级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4548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4.10%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1.40%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18689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7.65%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5435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8.94%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-8.02%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22362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-17.53%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普及型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3616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11.95%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-17.65%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15110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-22.48%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微型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-13.33%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-54.39%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-70.13%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15696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7.08%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-6.28%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64787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-10.29%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4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zh-CN" altLang="en-US" dirty="0" smtClean="0">
                <a:ea typeface="宋体" pitchFamily="2" charset="-122"/>
              </a:rPr>
              <a:t>楼    邮编</a:t>
            </a:r>
            <a:r>
              <a:rPr lang="zh-CN" altLang="en-US" dirty="0" smtClean="0">
                <a:ea typeface="宋体" pitchFamily="2" charset="-122"/>
              </a:rPr>
              <a:t>：</a:t>
            </a:r>
            <a:r>
              <a:rPr lang="en-US" altLang="zh-CN" dirty="0" smtClean="0">
                <a:ea typeface="宋体" pitchFamily="2" charset="-122"/>
              </a:rPr>
              <a:t>400050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64144146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</a:t>
            </a:r>
            <a:r>
              <a:rPr lang="en-US" altLang="zh-CN" dirty="0" smtClean="0">
                <a:ea typeface="宋体" pitchFamily="2" charset="-122"/>
              </a:rPr>
              <a:t>54484989</a:t>
            </a:r>
            <a:r>
              <a:rPr lang="en-US" altLang="zh-CN" dirty="0" smtClean="0"/>
              <a:t> </a:t>
            </a:r>
            <a:endParaRPr lang="en-US" altLang="zh-CN" dirty="0" smtClean="0"/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4</a:t>
            </a:r>
            <a:r>
              <a:rPr lang="zh-CN" altLang="en-US" sz="3200" dirty="0" smtClean="0"/>
              <a:t>月</a:t>
            </a:r>
            <a:r>
              <a:rPr lang="zh-CN" altLang="en-US" sz="3100" dirty="0" smtClean="0"/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</p:nvPr>
        </p:nvGraphicFramePr>
        <p:xfrm>
          <a:off x="842963" y="2420938"/>
          <a:ext cx="6681787" cy="3446462"/>
        </p:xfrm>
        <a:graphic>
          <a:graphicData uri="http://schemas.openxmlformats.org/drawingml/2006/table">
            <a:tbl>
              <a:tblPr/>
              <a:tblGrid>
                <a:gridCol w="15065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4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4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4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1-4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1-4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MPV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3127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10.85%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-12.92%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12000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-9.66%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SUV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12923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15.10%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24.61%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50217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25.29%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一般小客车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692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1.47%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-50.68%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3124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-51.95%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16742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13.65%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8.96%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65341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9.14%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z="6000" smtClean="0"/>
              <a:t>The  End</a:t>
            </a:r>
            <a:r>
              <a:rPr lang="zh-CN" altLang="en-US" sz="6000" smtClean="0"/>
              <a:t>！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zh-CN" altLang="en-US" sz="8000" b="1" smtClean="0"/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es">
  <a:themeElements>
    <a:clrScheme name="Capsule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Capsule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D:\Program Files\Microsoft Office\Templates\Presentation Designs\Capsules.pot</Template>
  <TotalTime>4641</TotalTime>
  <Words>473</Words>
  <Application>Microsoft Office PowerPoint</Application>
  <PresentationFormat>全屏显示(4:3)</PresentationFormat>
  <Paragraphs>233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Capsules</vt:lpstr>
      <vt:lpstr>2017年4月上海汽车市场上牌情况 及上海市场消费特点</vt:lpstr>
      <vt:lpstr>2017年4月上海各车型上牌量同比情况</vt:lpstr>
      <vt:lpstr>近两年上海车辆月度上牌数累计情况</vt:lpstr>
      <vt:lpstr>近两年上海车辆月度上牌数量情况</vt:lpstr>
      <vt:lpstr>2017年4月上海上牌进口车来源国情况 </vt:lpstr>
      <vt:lpstr>2017年4月上海国产轿车分类型上牌情况 </vt:lpstr>
      <vt:lpstr>2017年4月上海国产小客车分类型上牌情况</vt:lpstr>
      <vt:lpstr>The  End！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534</cp:revision>
  <dcterms:created xsi:type="dcterms:W3CDTF">2002-12-18T04:51:24Z</dcterms:created>
  <dcterms:modified xsi:type="dcterms:W3CDTF">2017-05-04T06:24:31Z</dcterms:modified>
</cp:coreProperties>
</file>