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theme/themeOverride7.xml" ContentType="application/vnd.openxmlformats-officedocument.themeOverr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Override5.xml" ContentType="application/vnd.openxmlformats-officedocument.themeOverride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Override PartName="/ppt/charts/chart17.xml" ContentType="application/vnd.openxmlformats-officedocument.drawingml.char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9.xml" ContentType="application/vnd.openxmlformats-officedocument.themeOverr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8.xml" ContentType="application/vnd.openxmlformats-officedocument.themeOverr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Override6.xml" ContentType="application/vnd.openxmlformats-officedocument.themeOverride+xml"/>
  <Override PartName="/ppt/charts/chart18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heme/themeOverride4.xml" ContentType="application/vnd.openxmlformats-officedocument.themeOverride+xml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notesSlides/notesSlide8.xml" ContentType="application/vnd.openxmlformats-officedocument.presentationml.notesSlide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4071" r:id="rId2"/>
    <p:sldMasterId id="2147484076" r:id="rId3"/>
  </p:sldMasterIdLst>
  <p:notesMasterIdLst>
    <p:notesMasterId r:id="rId23"/>
  </p:notesMasterIdLst>
  <p:handoutMasterIdLst>
    <p:handoutMasterId r:id="rId24"/>
  </p:handoutMasterIdLst>
  <p:sldIdLst>
    <p:sldId id="576" r:id="rId4"/>
    <p:sldId id="577" r:id="rId5"/>
    <p:sldId id="613" r:id="rId6"/>
    <p:sldId id="614" r:id="rId7"/>
    <p:sldId id="615" r:id="rId8"/>
    <p:sldId id="616" r:id="rId9"/>
    <p:sldId id="583" r:id="rId10"/>
    <p:sldId id="617" r:id="rId11"/>
    <p:sldId id="618" r:id="rId12"/>
    <p:sldId id="619" r:id="rId13"/>
    <p:sldId id="620" r:id="rId14"/>
    <p:sldId id="621" r:id="rId15"/>
    <p:sldId id="622" r:id="rId16"/>
    <p:sldId id="623" r:id="rId17"/>
    <p:sldId id="624" r:id="rId18"/>
    <p:sldId id="625" r:id="rId19"/>
    <p:sldId id="626" r:id="rId20"/>
    <p:sldId id="627" r:id="rId21"/>
    <p:sldId id="573" r:id="rId22"/>
  </p:sldIdLst>
  <p:sldSz cx="9144000" cy="6858000" type="screen4x3"/>
  <p:notesSz cx="9928225" cy="6669088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1A042"/>
    <a:srgbClr val="0099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17" autoAdjust="0"/>
    <p:restoredTop sz="97907" autoAdjust="0"/>
  </p:normalViewPr>
  <p:slideViewPr>
    <p:cSldViewPr>
      <p:cViewPr>
        <p:scale>
          <a:sx n="100" d="100"/>
          <a:sy n="100" d="100"/>
        </p:scale>
        <p:origin x="-2028" y="-258"/>
      </p:cViewPr>
      <p:guideLst>
        <p:guide orient="horz" pos="754"/>
        <p:guide pos="295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30" d="100"/>
          <a:sy n="130" d="100"/>
        </p:scale>
        <p:origin x="-2964" y="1500"/>
      </p:cViewPr>
      <p:guideLst>
        <p:guide orient="horz" pos="2101"/>
        <p:guide pos="3126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2.xlsx"/><Relationship Id="rId1" Type="http://schemas.openxmlformats.org/officeDocument/2006/relationships/themeOverride" Target="../theme/themeOverride4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3.xlsx"/><Relationship Id="rId1" Type="http://schemas.openxmlformats.org/officeDocument/2006/relationships/themeOverride" Target="../theme/themeOverride5.xml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4.xlsx"/><Relationship Id="rId1" Type="http://schemas.openxmlformats.org/officeDocument/2006/relationships/themeOverride" Target="../theme/themeOverride6.xml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5.xlsx"/><Relationship Id="rId1" Type="http://schemas.openxmlformats.org/officeDocument/2006/relationships/themeOverride" Target="../theme/themeOverride7.xml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6.xlsx"/><Relationship Id="rId1" Type="http://schemas.openxmlformats.org/officeDocument/2006/relationships/themeOverride" Target="../theme/themeOverride8.xml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7.xlsx"/><Relationship Id="rId1" Type="http://schemas.openxmlformats.org/officeDocument/2006/relationships/themeOverride" Target="../theme/themeOverride9.xm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4.xlsx"/><Relationship Id="rId1" Type="http://schemas.openxmlformats.org/officeDocument/2006/relationships/themeOverride" Target="../theme/themeOverride2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9.xlsx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style val="7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8.3536275538759822E-2"/>
          <c:y val="8.0480269965325577E-2"/>
          <c:w val="0.89762781074715603"/>
          <c:h val="0.82808893619564261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进口汽车进口量</c:v>
                </c:pt>
              </c:strCache>
            </c:strRef>
          </c:tx>
          <c:spPr>
            <a:solidFill>
              <a:srgbClr val="FFFFFF">
                <a:lumMod val="50000"/>
              </a:srgb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Sheet1!$A$2:$A$10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2017YTD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420696</c:v>
                </c:pt>
                <c:pt idx="1">
                  <c:v>771431</c:v>
                </c:pt>
                <c:pt idx="2">
                  <c:v>1003459</c:v>
                </c:pt>
                <c:pt idx="3">
                  <c:v>1091309</c:v>
                </c:pt>
                <c:pt idx="4">
                  <c:v>1170581</c:v>
                </c:pt>
                <c:pt idx="5">
                  <c:v>1422992</c:v>
                </c:pt>
                <c:pt idx="6">
                  <c:v>1078096</c:v>
                </c:pt>
                <c:pt idx="7">
                  <c:v>1041275</c:v>
                </c:pt>
                <c:pt idx="8">
                  <c:v>355637</c:v>
                </c:pt>
              </c:numCache>
            </c:numRef>
          </c:val>
        </c:ser>
        <c:ser>
          <c:idx val="1"/>
          <c:order val="1"/>
          <c:tx>
            <c:strRef>
              <c:f>Sheet1!#REF!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rgbClr val="003366"/>
            </a:solidFill>
          </c:spPr>
          <c:cat>
            <c:strRef>
              <c:f>Sheet1!$A$2:$A$10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2017YTD</c:v>
                </c:pt>
              </c:strCache>
            </c:strRef>
          </c:cat>
          <c:val>
            <c:numRef>
              <c:f>Sheet1!#REF!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gapWidth val="0"/>
        <c:axId val="149326848"/>
        <c:axId val="149336832"/>
      </c:barChart>
      <c:lineChart>
        <c:grouping val="standard"/>
        <c:ser>
          <c:idx val="2"/>
          <c:order val="2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ln>
              <a:solidFill>
                <a:srgbClr val="800000"/>
              </a:solidFill>
            </a:ln>
          </c:spPr>
          <c:marker>
            <c:spPr>
              <a:solidFill>
                <a:srgbClr val="800000"/>
              </a:solidFill>
              <a:ln>
                <a:noFill/>
              </a:ln>
            </c:spPr>
          </c:marker>
          <c:dLbls>
            <c:dLbl>
              <c:idx val="6"/>
              <c:layout>
                <c:manualLayout>
                  <c:x val="-9.8931451547928928E-2"/>
                  <c:y val="-2.5677287759490457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5.2545684823862009E-2"/>
                  <c:y val="-4.3577055823597916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/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Sheet1!$A$2:$A$9</c:f>
              <c:numCache>
                <c:formatCode>General</c:formatCode>
                <c:ptCount val="8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</c:numCache>
            </c:numRef>
          </c:cat>
          <c:val>
            <c:numRef>
              <c:f>Sheet1!$C$2:$C$10</c:f>
              <c:numCache>
                <c:formatCode>0.0%</c:formatCode>
                <c:ptCount val="9"/>
                <c:pt idx="0">
                  <c:v>3.0000000000000002E-2</c:v>
                </c:pt>
                <c:pt idx="1">
                  <c:v>0.93</c:v>
                </c:pt>
                <c:pt idx="2">
                  <c:v>0.30100000000000032</c:v>
                </c:pt>
                <c:pt idx="3">
                  <c:v>8.8000000000000064E-2</c:v>
                </c:pt>
                <c:pt idx="4">
                  <c:v>7.3000000000000009E-2</c:v>
                </c:pt>
                <c:pt idx="5">
                  <c:v>0.21600000000000022</c:v>
                </c:pt>
                <c:pt idx="6">
                  <c:v>-0.24200000000000021</c:v>
                </c:pt>
                <c:pt idx="7">
                  <c:v>-3.4000000000000002E-2</c:v>
                </c:pt>
                <c:pt idx="8">
                  <c:v>0.15100000000000022</c:v>
                </c:pt>
              </c:numCache>
            </c:numRef>
          </c:val>
        </c:ser>
        <c:marker val="1"/>
        <c:axId val="149344256"/>
        <c:axId val="149338368"/>
      </c:lineChart>
      <c:catAx>
        <c:axId val="14932684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700"/>
            </a:pPr>
            <a:endParaRPr lang="zh-CN"/>
          </a:p>
        </c:txPr>
        <c:crossAx val="149336832"/>
        <c:crosses val="autoZero"/>
        <c:auto val="1"/>
        <c:lblAlgn val="ctr"/>
        <c:lblOffset val="100"/>
      </c:catAx>
      <c:valAx>
        <c:axId val="149336832"/>
        <c:scaling>
          <c:orientation val="minMax"/>
        </c:scaling>
        <c:axPos val="l"/>
        <c:numFmt formatCode="General" sourceLinked="1"/>
        <c:tickLblPos val="none"/>
        <c:spPr>
          <a:ln>
            <a:noFill/>
          </a:ln>
        </c:spPr>
        <c:txPr>
          <a:bodyPr/>
          <a:lstStyle/>
          <a:p>
            <a:pPr>
              <a:defRPr sz="800"/>
            </a:pPr>
            <a:endParaRPr lang="zh-CN"/>
          </a:p>
        </c:txPr>
        <c:crossAx val="149326848"/>
        <c:crosses val="autoZero"/>
        <c:crossBetween val="between"/>
      </c:valAx>
      <c:valAx>
        <c:axId val="149338368"/>
        <c:scaling>
          <c:orientation val="minMax"/>
        </c:scaling>
        <c:axPos val="r"/>
        <c:numFmt formatCode="0%" sourceLinked="0"/>
        <c:tickLblPos val="none"/>
        <c:spPr>
          <a:ln>
            <a:noFill/>
          </a:ln>
        </c:spPr>
        <c:txPr>
          <a:bodyPr/>
          <a:lstStyle/>
          <a:p>
            <a:pPr>
              <a:defRPr sz="800"/>
            </a:pPr>
            <a:endParaRPr lang="zh-CN"/>
          </a:p>
        </c:txPr>
        <c:crossAx val="149344256"/>
        <c:crosses val="max"/>
        <c:crossBetween val="between"/>
      </c:valAx>
      <c:catAx>
        <c:axId val="149344256"/>
        <c:scaling>
          <c:orientation val="minMax"/>
        </c:scaling>
        <c:delete val="1"/>
        <c:axPos val="b"/>
        <c:numFmt formatCode="General" sourceLinked="1"/>
        <c:tickLblPos val="none"/>
        <c:crossAx val="149338368"/>
        <c:crosses val="autoZero"/>
        <c:auto val="1"/>
        <c:lblAlgn val="ctr"/>
        <c:lblOffset val="100"/>
      </c:catAx>
    </c:plotArea>
    <c:legend>
      <c:legendPos val="l"/>
      <c:legendEntry>
        <c:idx val="1"/>
        <c:delete val="1"/>
      </c:legendEntry>
      <c:layout>
        <c:manualLayout>
          <c:xMode val="edge"/>
          <c:yMode val="edge"/>
          <c:x val="0.34990251254446147"/>
          <c:y val="1.5058637472563348E-2"/>
          <c:w val="0.54763951448561565"/>
          <c:h val="7.0335698120957094E-2"/>
        </c:manualLayout>
      </c:layout>
      <c:overlay val="1"/>
      <c:txPr>
        <a:bodyPr/>
        <a:lstStyle/>
        <a:p>
          <a:pPr>
            <a:defRPr sz="900">
              <a:latin typeface="微软雅黑" panose="020B0503020204020204" pitchFamily="34" charset="-122"/>
              <a:ea typeface="微软雅黑" panose="020B0503020204020204" pitchFamily="34" charset="-122"/>
            </a:defRPr>
          </a:pPr>
          <a:endParaRPr lang="zh-CN"/>
        </a:p>
      </c:txPr>
    </c:legend>
    <c:plotVisOnly val="1"/>
    <c:dispBlanksAs val="gap"/>
  </c:chart>
  <c:spPr>
    <a:ln>
      <a:noFill/>
    </a:ln>
  </c:spPr>
  <c:txPr>
    <a:bodyPr/>
    <a:lstStyle/>
    <a:p>
      <a:pPr>
        <a:defRPr sz="1000">
          <a:latin typeface="Arial" pitchFamily="34" charset="0"/>
          <a:cs typeface="Arial" pitchFamily="34" charset="0"/>
        </a:defRPr>
      </a:pPr>
      <a:endParaRPr lang="zh-CN"/>
    </a:p>
  </c:txPr>
  <c:externalData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plotArea>
      <c:layout>
        <c:manualLayout>
          <c:layoutTarget val="inner"/>
          <c:xMode val="edge"/>
          <c:yMode val="edge"/>
          <c:x val="0.10746383344135627"/>
          <c:y val="3.0439297678028682E-2"/>
          <c:w val="0.89234212772375288"/>
          <c:h val="0.939121404643945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002060"/>
            </a:solidFill>
          </c:spPr>
          <c:cat>
            <c:strRef>
              <c:f>Sheet1!$A$2:$A$11</c:f>
              <c:strCache>
                <c:ptCount val="10"/>
                <c:pt idx="0">
                  <c:v>路虎</c:v>
                </c:pt>
                <c:pt idx="1">
                  <c:v>斯巴鲁</c:v>
                </c:pt>
                <c:pt idx="2">
                  <c:v>奥迪</c:v>
                </c:pt>
                <c:pt idx="3">
                  <c:v>丰田</c:v>
                </c:pt>
                <c:pt idx="4">
                  <c:v>林肯</c:v>
                </c:pt>
                <c:pt idx="5">
                  <c:v>大众</c:v>
                </c:pt>
                <c:pt idx="6">
                  <c:v>保时捷</c:v>
                </c:pt>
                <c:pt idx="7">
                  <c:v>雷克萨斯</c:v>
                </c:pt>
                <c:pt idx="8">
                  <c:v>奔驰</c:v>
                </c:pt>
                <c:pt idx="9">
                  <c:v>宝马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3330</c:v>
                </c:pt>
                <c:pt idx="1">
                  <c:v>3536</c:v>
                </c:pt>
                <c:pt idx="2">
                  <c:v>4292</c:v>
                </c:pt>
                <c:pt idx="3">
                  <c:v>5532</c:v>
                </c:pt>
                <c:pt idx="4">
                  <c:v>5657</c:v>
                </c:pt>
                <c:pt idx="5">
                  <c:v>6039</c:v>
                </c:pt>
                <c:pt idx="6">
                  <c:v>6109</c:v>
                </c:pt>
                <c:pt idx="7">
                  <c:v>10397</c:v>
                </c:pt>
                <c:pt idx="8">
                  <c:v>14490</c:v>
                </c:pt>
                <c:pt idx="9">
                  <c:v>14655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cat>
            <c:strRef>
              <c:f>Sheet1!$A$2:$A$11</c:f>
              <c:strCache>
                <c:ptCount val="10"/>
                <c:pt idx="0">
                  <c:v>路虎</c:v>
                </c:pt>
                <c:pt idx="1">
                  <c:v>斯巴鲁</c:v>
                </c:pt>
                <c:pt idx="2">
                  <c:v>奥迪</c:v>
                </c:pt>
                <c:pt idx="3">
                  <c:v>丰田</c:v>
                </c:pt>
                <c:pt idx="4">
                  <c:v>林肯</c:v>
                </c:pt>
                <c:pt idx="5">
                  <c:v>大众</c:v>
                </c:pt>
                <c:pt idx="6">
                  <c:v>保时捷</c:v>
                </c:pt>
                <c:pt idx="7">
                  <c:v>雷克萨斯</c:v>
                </c:pt>
                <c:pt idx="8">
                  <c:v>奔驰</c:v>
                </c:pt>
                <c:pt idx="9">
                  <c:v>宝马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4367</c:v>
                </c:pt>
                <c:pt idx="1">
                  <c:v>4353</c:v>
                </c:pt>
                <c:pt idx="2">
                  <c:v>6526</c:v>
                </c:pt>
                <c:pt idx="3">
                  <c:v>6160</c:v>
                </c:pt>
                <c:pt idx="4">
                  <c:v>2102</c:v>
                </c:pt>
                <c:pt idx="5">
                  <c:v>2938</c:v>
                </c:pt>
                <c:pt idx="6">
                  <c:v>6155</c:v>
                </c:pt>
                <c:pt idx="7">
                  <c:v>8782</c:v>
                </c:pt>
                <c:pt idx="8">
                  <c:v>14890</c:v>
                </c:pt>
                <c:pt idx="9">
                  <c:v>14985</c:v>
                </c:pt>
              </c:numCache>
            </c:numRef>
          </c:val>
        </c:ser>
        <c:axId val="237342720"/>
        <c:axId val="237344256"/>
      </c:barChart>
      <c:catAx>
        <c:axId val="237342720"/>
        <c:scaling>
          <c:orientation val="minMax"/>
        </c:scaling>
        <c:axPos val="l"/>
        <c:numFmt formatCode="General" sourceLinked="0"/>
        <c:tickLblPos val="nextTo"/>
        <c:txPr>
          <a:bodyPr/>
          <a:lstStyle/>
          <a:p>
            <a:pPr>
              <a:defRPr sz="1000"/>
            </a:pPr>
            <a:endParaRPr lang="zh-CN"/>
          </a:p>
        </c:txPr>
        <c:crossAx val="237344256"/>
        <c:crosses val="autoZero"/>
        <c:auto val="1"/>
        <c:lblAlgn val="ctr"/>
        <c:lblOffset val="100"/>
      </c:catAx>
      <c:valAx>
        <c:axId val="237344256"/>
        <c:scaling>
          <c:orientation val="minMax"/>
        </c:scaling>
        <c:delete val="1"/>
        <c:axPos val="b"/>
        <c:numFmt formatCode="General" sourceLinked="1"/>
        <c:tickLblPos val="none"/>
        <c:crossAx val="23734272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0361048445330123"/>
          <c:y val="0.78250740500738358"/>
          <c:w val="0.29200074341433807"/>
          <c:h val="0.16048873896723193"/>
        </c:manualLayout>
      </c:layout>
      <c:txPr>
        <a:bodyPr/>
        <a:lstStyle/>
        <a:p>
          <a:pPr>
            <a:defRPr sz="1200"/>
          </a:pPr>
          <a:endParaRPr lang="zh-CN"/>
        </a:p>
      </c:txPr>
    </c:legend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>
        <c:manualLayout>
          <c:layoutTarget val="inner"/>
          <c:xMode val="edge"/>
          <c:yMode val="edge"/>
          <c:x val="5.9851200178552763E-2"/>
          <c:y val="3.0439297678028658E-2"/>
          <c:w val="0.93520378036253549"/>
          <c:h val="0.90320543017896215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2016 MTD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cat>
            <c:strRef>
              <c:f>Sheet1!$A$2:$A$29</c:f>
              <c:strCache>
                <c:ptCount val="28"/>
                <c:pt idx="0">
                  <c:v>BMW</c:v>
                </c:pt>
                <c:pt idx="1">
                  <c:v>MB</c:v>
                </c:pt>
                <c:pt idx="2">
                  <c:v>Lexus</c:v>
                </c:pt>
                <c:pt idx="3">
                  <c:v>Porsche </c:v>
                </c:pt>
                <c:pt idx="4">
                  <c:v>VW</c:v>
                </c:pt>
                <c:pt idx="5">
                  <c:v>Audi</c:v>
                </c:pt>
                <c:pt idx="6">
                  <c:v>MINI</c:v>
                </c:pt>
                <c:pt idx="7">
                  <c:v>Subaru</c:v>
                </c:pt>
                <c:pt idx="8">
                  <c:v>Volvo</c:v>
                </c:pt>
                <c:pt idx="9">
                  <c:v>Land Rover</c:v>
                </c:pt>
                <c:pt idx="10">
                  <c:v>Smart</c:v>
                </c:pt>
                <c:pt idx="11">
                  <c:v>Jaguar</c:v>
                </c:pt>
                <c:pt idx="12">
                  <c:v>Ford</c:v>
                </c:pt>
                <c:pt idx="13">
                  <c:v>Maserati</c:v>
                </c:pt>
                <c:pt idx="14">
                  <c:v>Jeep</c:v>
                </c:pt>
                <c:pt idx="15">
                  <c:v>Infiniti</c:v>
                </c:pt>
                <c:pt idx="16">
                  <c:v>Dodge</c:v>
                </c:pt>
                <c:pt idx="17">
                  <c:v>Kia</c:v>
                </c:pt>
                <c:pt idx="18">
                  <c:v>Renault</c:v>
                </c:pt>
                <c:pt idx="19">
                  <c:v>Chrysler</c:v>
                </c:pt>
                <c:pt idx="20">
                  <c:v>Acura</c:v>
                </c:pt>
                <c:pt idx="21">
                  <c:v>Citroen</c:v>
                </c:pt>
                <c:pt idx="22">
                  <c:v>Buick</c:v>
                </c:pt>
                <c:pt idx="23">
                  <c:v>Peugeot</c:v>
                </c:pt>
                <c:pt idx="24">
                  <c:v>Chevrolet</c:v>
                </c:pt>
                <c:pt idx="25">
                  <c:v>Cadillac</c:v>
                </c:pt>
                <c:pt idx="26">
                  <c:v>Honda</c:v>
                </c:pt>
                <c:pt idx="27">
                  <c:v>Hyundai</c:v>
                </c:pt>
              </c:strCache>
            </c:strRef>
          </c:cat>
          <c:val>
            <c:numRef>
              <c:f>Sheet1!$B$2:$B$29</c:f>
              <c:numCache>
                <c:formatCode>General</c:formatCode>
                <c:ptCount val="28"/>
                <c:pt idx="0">
                  <c:v>10751</c:v>
                </c:pt>
                <c:pt idx="1">
                  <c:v>10155</c:v>
                </c:pt>
                <c:pt idx="2">
                  <c:v>9171</c:v>
                </c:pt>
                <c:pt idx="3">
                  <c:v>4697</c:v>
                </c:pt>
                <c:pt idx="4">
                  <c:v>4351</c:v>
                </c:pt>
                <c:pt idx="5">
                  <c:v>3215</c:v>
                </c:pt>
                <c:pt idx="6">
                  <c:v>2615</c:v>
                </c:pt>
                <c:pt idx="7">
                  <c:v>3418</c:v>
                </c:pt>
                <c:pt idx="8">
                  <c:v>1309</c:v>
                </c:pt>
                <c:pt idx="9">
                  <c:v>3201</c:v>
                </c:pt>
                <c:pt idx="10">
                  <c:v>1403</c:v>
                </c:pt>
                <c:pt idx="11">
                  <c:v>957</c:v>
                </c:pt>
                <c:pt idx="12">
                  <c:v>316</c:v>
                </c:pt>
                <c:pt idx="13">
                  <c:v>656</c:v>
                </c:pt>
                <c:pt idx="14">
                  <c:v>2986</c:v>
                </c:pt>
                <c:pt idx="15">
                  <c:v>610</c:v>
                </c:pt>
                <c:pt idx="16">
                  <c:v>1194</c:v>
                </c:pt>
                <c:pt idx="17">
                  <c:v>1100</c:v>
                </c:pt>
                <c:pt idx="18">
                  <c:v>878</c:v>
                </c:pt>
                <c:pt idx="19">
                  <c:v>560</c:v>
                </c:pt>
                <c:pt idx="20">
                  <c:v>196</c:v>
                </c:pt>
                <c:pt idx="21">
                  <c:v>225</c:v>
                </c:pt>
                <c:pt idx="22">
                  <c:v>1</c:v>
                </c:pt>
                <c:pt idx="23">
                  <c:v>52</c:v>
                </c:pt>
                <c:pt idx="24">
                  <c:v>1</c:v>
                </c:pt>
                <c:pt idx="25">
                  <c:v>2134</c:v>
                </c:pt>
                <c:pt idx="26">
                  <c:v>2</c:v>
                </c:pt>
                <c:pt idx="27">
                  <c:v>200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2017 MTD</c:v>
                </c:pt>
              </c:strCache>
            </c:strRef>
          </c:tx>
          <c:cat>
            <c:strRef>
              <c:f>Sheet1!$A$2:$A$29</c:f>
              <c:strCache>
                <c:ptCount val="28"/>
                <c:pt idx="0">
                  <c:v>BMW</c:v>
                </c:pt>
                <c:pt idx="1">
                  <c:v>MB</c:v>
                </c:pt>
                <c:pt idx="2">
                  <c:v>Lexus</c:v>
                </c:pt>
                <c:pt idx="3">
                  <c:v>Porsche </c:v>
                </c:pt>
                <c:pt idx="4">
                  <c:v>VW</c:v>
                </c:pt>
                <c:pt idx="5">
                  <c:v>Audi</c:v>
                </c:pt>
                <c:pt idx="6">
                  <c:v>MINI</c:v>
                </c:pt>
                <c:pt idx="7">
                  <c:v>Subaru</c:v>
                </c:pt>
                <c:pt idx="8">
                  <c:v>Volvo</c:v>
                </c:pt>
                <c:pt idx="9">
                  <c:v>Land Rover</c:v>
                </c:pt>
                <c:pt idx="10">
                  <c:v>Smart</c:v>
                </c:pt>
                <c:pt idx="11">
                  <c:v>Jaguar</c:v>
                </c:pt>
                <c:pt idx="12">
                  <c:v>Ford</c:v>
                </c:pt>
                <c:pt idx="13">
                  <c:v>Maserati</c:v>
                </c:pt>
                <c:pt idx="14">
                  <c:v>Jeep</c:v>
                </c:pt>
                <c:pt idx="15">
                  <c:v>Infiniti</c:v>
                </c:pt>
                <c:pt idx="16">
                  <c:v>Dodge</c:v>
                </c:pt>
                <c:pt idx="17">
                  <c:v>Kia</c:v>
                </c:pt>
                <c:pt idx="18">
                  <c:v>Renault</c:v>
                </c:pt>
                <c:pt idx="19">
                  <c:v>Chrysler</c:v>
                </c:pt>
                <c:pt idx="20">
                  <c:v>Acura</c:v>
                </c:pt>
                <c:pt idx="21">
                  <c:v>Citroen</c:v>
                </c:pt>
                <c:pt idx="22">
                  <c:v>Buick</c:v>
                </c:pt>
                <c:pt idx="23">
                  <c:v>Peugeot</c:v>
                </c:pt>
                <c:pt idx="24">
                  <c:v>Chevrolet</c:v>
                </c:pt>
                <c:pt idx="25">
                  <c:v>Cadillac</c:v>
                </c:pt>
                <c:pt idx="26">
                  <c:v>Honda</c:v>
                </c:pt>
                <c:pt idx="27">
                  <c:v>Hyundai</c:v>
                </c:pt>
              </c:strCache>
            </c:strRef>
          </c:cat>
          <c:val>
            <c:numRef>
              <c:f>Sheet1!$C$2:$C$29</c:f>
              <c:numCache>
                <c:formatCode>General</c:formatCode>
                <c:ptCount val="28"/>
                <c:pt idx="0">
                  <c:v>13400</c:v>
                </c:pt>
                <c:pt idx="1">
                  <c:v>12651</c:v>
                </c:pt>
                <c:pt idx="2">
                  <c:v>10963</c:v>
                </c:pt>
                <c:pt idx="3">
                  <c:v>5050</c:v>
                </c:pt>
                <c:pt idx="4">
                  <c:v>4504</c:v>
                </c:pt>
                <c:pt idx="5">
                  <c:v>3680</c:v>
                </c:pt>
                <c:pt idx="6">
                  <c:v>2635</c:v>
                </c:pt>
                <c:pt idx="7">
                  <c:v>2424</c:v>
                </c:pt>
                <c:pt idx="8">
                  <c:v>2049</c:v>
                </c:pt>
                <c:pt idx="9">
                  <c:v>1829</c:v>
                </c:pt>
                <c:pt idx="10">
                  <c:v>1822</c:v>
                </c:pt>
                <c:pt idx="11">
                  <c:v>1696</c:v>
                </c:pt>
                <c:pt idx="12">
                  <c:v>1630</c:v>
                </c:pt>
                <c:pt idx="13">
                  <c:v>1440</c:v>
                </c:pt>
                <c:pt idx="14">
                  <c:v>1402</c:v>
                </c:pt>
                <c:pt idx="15">
                  <c:v>1211</c:v>
                </c:pt>
                <c:pt idx="16">
                  <c:v>502</c:v>
                </c:pt>
                <c:pt idx="17">
                  <c:v>402</c:v>
                </c:pt>
                <c:pt idx="18">
                  <c:v>211</c:v>
                </c:pt>
                <c:pt idx="19">
                  <c:v>90</c:v>
                </c:pt>
                <c:pt idx="20">
                  <c:v>77</c:v>
                </c:pt>
                <c:pt idx="21">
                  <c:v>64</c:v>
                </c:pt>
                <c:pt idx="22">
                  <c:v>61</c:v>
                </c:pt>
                <c:pt idx="23">
                  <c:v>50</c:v>
                </c:pt>
                <c:pt idx="24">
                  <c:v>10</c:v>
                </c:pt>
                <c:pt idx="25">
                  <c:v>1</c:v>
                </c:pt>
                <c:pt idx="26">
                  <c:v>0</c:v>
                </c:pt>
                <c:pt idx="27">
                  <c:v>0</c:v>
                </c:pt>
              </c:numCache>
            </c:numRef>
          </c:val>
        </c:ser>
        <c:axId val="241628288"/>
        <c:axId val="241629824"/>
      </c:barChart>
      <c:lineChart>
        <c:grouping val="standard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spPr>
            <a:ln>
              <a:solidFill>
                <a:srgbClr val="864646"/>
              </a:solidFill>
            </a:ln>
          </c:spPr>
          <c:marker>
            <c:symbol val="triangle"/>
            <c:size val="7"/>
            <c:spPr>
              <a:solidFill>
                <a:srgbClr val="864646"/>
              </a:solidFill>
            </c:spPr>
          </c:marker>
          <c:dLbls>
            <c:dLbl>
              <c:idx val="0"/>
              <c:layout>
                <c:manualLayout>
                  <c:x val="-3.5629504687196285E-2"/>
                  <c:y val="2.534272499754797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5700516135168525E-2"/>
                  <c:y val="-2.01366437764294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1422451615630533E-2"/>
                  <c:y val="-2.5889970569694967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2.8556129039076138E-2"/>
                  <c:y val="3.164329736296046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2.2220490866367099E-2"/>
                  <c:y val="-2.665625027605787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9.9946451636766746E-3"/>
                  <c:y val="-1.438331698316381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3.1313144599805602E-2"/>
                  <c:y val="3.451996075959319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1.3620768401629613E-2"/>
                  <c:y val="3.240957706932331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-1.2850258067584263E-2"/>
                  <c:y val="-3.1643297362960489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-7.9752546526535469E-3"/>
                  <c:y val="-4.7682394616154573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-5.4154337782806048E-3"/>
                  <c:y val="4.3303977021122353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1"/>
              <c:layout>
                <c:manualLayout>
                  <c:x val="-4.6879685282959098E-2"/>
                  <c:y val="-2.013664377642936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2"/>
              <c:layout>
                <c:manualLayout>
                  <c:x val="-8.172449339009992E-3"/>
                  <c:y val="-1.227293329289399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3"/>
              <c:layout>
                <c:manualLayout>
                  <c:x val="-3.855077420275279E-2"/>
                  <c:y val="-2.301330717306218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4"/>
              <c:layout>
                <c:manualLayout>
                  <c:x val="-5.7587031829853419E-2"/>
                  <c:y val="-2.7518569768262041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>
                    <c:manualLayout>
                      <c:w val="5.3799747109619447E-2"/>
                      <c:h val="4.4588282647807835E-2"/>
                    </c:manualLayout>
                  </c15:layout>
                </c:ext>
              </c:extLst>
            </c:dLbl>
            <c:dLbl>
              <c:idx val="15"/>
              <c:layout>
                <c:manualLayout>
                  <c:x val="-3.7122967750799096E-2"/>
                  <c:y val="-2.3013307173062169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6"/>
              <c:layout>
                <c:manualLayout>
                  <c:x val="-3.5497966612488822E-2"/>
                  <c:y val="-3.087701765659760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7"/>
              <c:layout>
                <c:manualLayout>
                  <c:x val="-3.4413508263233097E-2"/>
                  <c:y val="2.7672142822034059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8"/>
              <c:layout>
                <c:manualLayout>
                  <c:x val="-3.1411741942983802E-2"/>
                  <c:y val="4.3149950949491464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9"/>
              <c:layout>
                <c:manualLayout>
                  <c:x val="-1.4278064519538071E-2"/>
                  <c:y val="2.5889970569694859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0"/>
              <c:layout>
                <c:manualLayout>
                  <c:x val="-1.4278064519538071E-2"/>
                  <c:y val="-3.164329736296046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1"/>
              <c:layout>
                <c:manualLayout>
                  <c:x val="-4.2834193558614307E-3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Sheet1!$A$2:$A$29</c:f>
              <c:strCache>
                <c:ptCount val="28"/>
                <c:pt idx="0">
                  <c:v>BMW</c:v>
                </c:pt>
                <c:pt idx="1">
                  <c:v>MB</c:v>
                </c:pt>
                <c:pt idx="2">
                  <c:v>Lexus</c:v>
                </c:pt>
                <c:pt idx="3">
                  <c:v>Porsche </c:v>
                </c:pt>
                <c:pt idx="4">
                  <c:v>VW</c:v>
                </c:pt>
                <c:pt idx="5">
                  <c:v>Audi</c:v>
                </c:pt>
                <c:pt idx="6">
                  <c:v>MINI</c:v>
                </c:pt>
                <c:pt idx="7">
                  <c:v>Subaru</c:v>
                </c:pt>
                <c:pt idx="8">
                  <c:v>Volvo</c:v>
                </c:pt>
                <c:pt idx="9">
                  <c:v>Land Rover</c:v>
                </c:pt>
                <c:pt idx="10">
                  <c:v>Smart</c:v>
                </c:pt>
                <c:pt idx="11">
                  <c:v>Jaguar</c:v>
                </c:pt>
                <c:pt idx="12">
                  <c:v>Ford</c:v>
                </c:pt>
                <c:pt idx="13">
                  <c:v>Maserati</c:v>
                </c:pt>
                <c:pt idx="14">
                  <c:v>Jeep</c:v>
                </c:pt>
                <c:pt idx="15">
                  <c:v>Infiniti</c:v>
                </c:pt>
                <c:pt idx="16">
                  <c:v>Dodge</c:v>
                </c:pt>
                <c:pt idx="17">
                  <c:v>Kia</c:v>
                </c:pt>
                <c:pt idx="18">
                  <c:v>Renault</c:v>
                </c:pt>
                <c:pt idx="19">
                  <c:v>Chrysler</c:v>
                </c:pt>
                <c:pt idx="20">
                  <c:v>Acura</c:v>
                </c:pt>
                <c:pt idx="21">
                  <c:v>Citroen</c:v>
                </c:pt>
                <c:pt idx="22">
                  <c:v>Buick</c:v>
                </c:pt>
                <c:pt idx="23">
                  <c:v>Peugeot</c:v>
                </c:pt>
                <c:pt idx="24">
                  <c:v>Chevrolet</c:v>
                </c:pt>
                <c:pt idx="25">
                  <c:v>Cadillac</c:v>
                </c:pt>
                <c:pt idx="26">
                  <c:v>Honda</c:v>
                </c:pt>
                <c:pt idx="27">
                  <c:v>Hyundai</c:v>
                </c:pt>
              </c:strCache>
            </c:strRef>
          </c:cat>
          <c:val>
            <c:numRef>
              <c:f>Sheet1!$D$2:$D$29</c:f>
              <c:numCache>
                <c:formatCode>0.0%</c:formatCode>
                <c:ptCount val="28"/>
                <c:pt idx="0">
                  <c:v>0.24639568412240781</c:v>
                </c:pt>
                <c:pt idx="1">
                  <c:v>0.24579025110782923</c:v>
                </c:pt>
                <c:pt idx="2">
                  <c:v>0.19539853887253325</c:v>
                </c:pt>
                <c:pt idx="3">
                  <c:v>7.515435384287851E-2</c:v>
                </c:pt>
                <c:pt idx="4">
                  <c:v>3.5164330039071386E-2</c:v>
                </c:pt>
                <c:pt idx="5">
                  <c:v>0.14463452566096419</c:v>
                </c:pt>
                <c:pt idx="6">
                  <c:v>7.648183556405278E-3</c:v>
                </c:pt>
                <c:pt idx="7">
                  <c:v>-0.29081334113516688</c:v>
                </c:pt>
                <c:pt idx="8">
                  <c:v>0.56531703590527127</c:v>
                </c:pt>
                <c:pt idx="9">
                  <c:v>-0.42861605748203691</c:v>
                </c:pt>
                <c:pt idx="10">
                  <c:v>0.29864575908766938</c:v>
                </c:pt>
                <c:pt idx="11">
                  <c:v>0.77220480668756686</c:v>
                </c:pt>
                <c:pt idx="12">
                  <c:v>4.1582278481012658</c:v>
                </c:pt>
                <c:pt idx="13">
                  <c:v>1.1951219512195124</c:v>
                </c:pt>
                <c:pt idx="14">
                  <c:v>-0.53047555257870171</c:v>
                </c:pt>
                <c:pt idx="15">
                  <c:v>0.98524590163934422</c:v>
                </c:pt>
                <c:pt idx="16">
                  <c:v>-0.57956448911222636</c:v>
                </c:pt>
                <c:pt idx="17">
                  <c:v>-0.63454545454545608</c:v>
                </c:pt>
                <c:pt idx="18">
                  <c:v>-0.75968109339407974</c:v>
                </c:pt>
                <c:pt idx="19">
                  <c:v>-0.83928571428571463</c:v>
                </c:pt>
                <c:pt idx="20">
                  <c:v>-0.60714285714285765</c:v>
                </c:pt>
                <c:pt idx="21">
                  <c:v>-0.71555555555555561</c:v>
                </c:pt>
                <c:pt idx="23">
                  <c:v>-3.8461538461538436E-2</c:v>
                </c:pt>
              </c:numCache>
            </c:numRef>
          </c:val>
        </c:ser>
        <c:marker val="1"/>
        <c:axId val="241690496"/>
        <c:axId val="241688960"/>
      </c:lineChart>
      <c:catAx>
        <c:axId val="241628288"/>
        <c:scaling>
          <c:orientation val="minMax"/>
        </c:scaling>
        <c:axPos val="b"/>
        <c:numFmt formatCode="General" sourceLinked="0"/>
        <c:tickLblPos val="nextTo"/>
        <c:txPr>
          <a:bodyPr rot="0" vert="eaVert"/>
          <a:lstStyle/>
          <a:p>
            <a:pPr>
              <a:defRPr sz="800"/>
            </a:pPr>
            <a:endParaRPr lang="zh-CN"/>
          </a:p>
        </c:txPr>
        <c:crossAx val="241629824"/>
        <c:crosses val="autoZero"/>
        <c:auto val="1"/>
        <c:lblAlgn val="ctr"/>
        <c:lblOffset val="100"/>
      </c:catAx>
      <c:valAx>
        <c:axId val="241629824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sz="1000"/>
            </a:pPr>
            <a:endParaRPr lang="zh-CN"/>
          </a:p>
        </c:txPr>
        <c:crossAx val="241628288"/>
        <c:crosses val="autoZero"/>
        <c:crossBetween val="between"/>
      </c:valAx>
      <c:valAx>
        <c:axId val="241688960"/>
        <c:scaling>
          <c:orientation val="minMax"/>
        </c:scaling>
        <c:axPos val="r"/>
        <c:numFmt formatCode="0.0%" sourceLinked="1"/>
        <c:tickLblPos val="none"/>
        <c:spPr>
          <a:ln>
            <a:noFill/>
          </a:ln>
        </c:spPr>
        <c:crossAx val="241690496"/>
        <c:crosses val="max"/>
        <c:crossBetween val="between"/>
      </c:valAx>
      <c:catAx>
        <c:axId val="241690496"/>
        <c:scaling>
          <c:orientation val="minMax"/>
        </c:scaling>
        <c:delete val="1"/>
        <c:axPos val="b"/>
        <c:numFmt formatCode="General" sourceLinked="1"/>
        <c:tickLblPos val="none"/>
        <c:crossAx val="241688960"/>
        <c:crosses val="autoZero"/>
        <c:auto val="1"/>
        <c:lblAlgn val="ctr"/>
        <c:lblOffset val="100"/>
      </c:catAx>
    </c:plotArea>
    <c:legend>
      <c:legendPos val="r"/>
      <c:layout>
        <c:manualLayout>
          <c:xMode val="edge"/>
          <c:yMode val="edge"/>
          <c:x val="6.7686573981036627E-2"/>
          <c:y val="1.896287450703164E-2"/>
          <c:w val="0.32518096919350076"/>
          <c:h val="7.1470686542344189E-2"/>
        </c:manualLayout>
      </c:layout>
      <c:txPr>
        <a:bodyPr/>
        <a:lstStyle/>
        <a:p>
          <a:pPr>
            <a:defRPr sz="1200"/>
          </a:pPr>
          <a:endParaRPr lang="zh-CN"/>
        </a:p>
      </c:txPr>
    </c:legend>
    <c:plotVisOnly val="1"/>
    <c:dispBlanksAs val="gap"/>
  </c:chart>
  <c:spPr>
    <a:ln>
      <a:noFill/>
    </a:ln>
  </c:spPr>
  <c:txPr>
    <a:bodyPr/>
    <a:lstStyle/>
    <a:p>
      <a:pPr>
        <a:defRPr sz="1800"/>
      </a:pPr>
      <a:endParaRPr lang="zh-CN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8.6219800273603361E-2"/>
          <c:y val="0"/>
          <c:w val="0.89120607175504063"/>
          <c:h val="0.90952506376680298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2016YTD</c:v>
                </c:pt>
              </c:strCache>
            </c:strRef>
          </c:tx>
          <c:spPr>
            <a:solidFill>
              <a:srgbClr val="BFBFBF"/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-1.2129375066183333E-2"/>
                  <c:y val="-2.8237288384313896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9.0970312996374748E-3"/>
                  <c:y val="-1.0353552802456257E-16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7.2277312316003034E-3"/>
                  <c:y val="1.1697134478362963E-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1.4320064362093401E-3"/>
                  <c:y val="-2.5413559545882147E-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0"/>
                  <c:y val="2.8237288384313727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1.508889482888688E-3"/>
                  <c:y val="-7.4976838331435652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>
                    <c:manualLayout>
                      <c:w val="4.9693555170265385E-2"/>
                      <c:h val="4.2977517427083271E-2"/>
                    </c:manualLayout>
                  </c15:layout>
                </c:ext>
              </c:extLst>
            </c:dLbl>
            <c:dLbl>
              <c:idx val="7"/>
              <c:layout>
                <c:manualLayout>
                  <c:x val="-1.5306173004285162E-3"/>
                  <c:y val="6.7153607958380102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2.9312258464566812E-3"/>
                  <c:y val="5.9369454680153824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-6.0383037546504559E-3"/>
                  <c:y val="-1.3315748779194278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-4.5557980502029692E-3"/>
                  <c:y val="-7.7451582150059473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3"/>
              <c:layout>
                <c:manualLayout>
                  <c:x val="-3.0660099453711492E-3"/>
                  <c:y val="-2.2234085341979433E-7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4"/>
              <c:layout>
                <c:manualLayout>
                  <c:x val="8.4165447063575739E-5"/>
                  <c:y val="0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Sheet1!$A$2:$A$16</c:f>
              <c:strCache>
                <c:ptCount val="15"/>
                <c:pt idx="0">
                  <c:v>Toyota</c:v>
                </c:pt>
                <c:pt idx="1">
                  <c:v>BMW</c:v>
                </c:pt>
                <c:pt idx="2">
                  <c:v>NISSAN</c:v>
                </c:pt>
                <c:pt idx="3">
                  <c:v>MB</c:v>
                </c:pt>
                <c:pt idx="4">
                  <c:v>Land Rover</c:v>
                </c:pt>
                <c:pt idx="5">
                  <c:v>Ford</c:v>
                </c:pt>
                <c:pt idx="6">
                  <c:v>Dodge</c:v>
                </c:pt>
                <c:pt idx="7">
                  <c:v>Maserati</c:v>
                </c:pt>
                <c:pt idx="8">
                  <c:v>Audi</c:v>
                </c:pt>
                <c:pt idx="9">
                  <c:v>Lexus</c:v>
                </c:pt>
                <c:pt idx="10">
                  <c:v>Bentley</c:v>
                </c:pt>
                <c:pt idx="11">
                  <c:v>LADA</c:v>
                </c:pt>
                <c:pt idx="12">
                  <c:v>Lincoin</c:v>
                </c:pt>
                <c:pt idx="13">
                  <c:v>VW</c:v>
                </c:pt>
                <c:pt idx="14">
                  <c:v>MITSUBISHI</c:v>
                </c:pt>
              </c:strCache>
            </c:strRef>
          </c:cat>
          <c:val>
            <c:numRef>
              <c:f>Sheet1!$B$2:$B$16</c:f>
              <c:numCache>
                <c:formatCode>General</c:formatCode>
                <c:ptCount val="15"/>
                <c:pt idx="0">
                  <c:v>18963</c:v>
                </c:pt>
                <c:pt idx="1">
                  <c:v>759</c:v>
                </c:pt>
                <c:pt idx="2">
                  <c:v>10</c:v>
                </c:pt>
                <c:pt idx="3">
                  <c:v>2777</c:v>
                </c:pt>
                <c:pt idx="4">
                  <c:v>5963</c:v>
                </c:pt>
                <c:pt idx="5">
                  <c:v>1780</c:v>
                </c:pt>
                <c:pt idx="6">
                  <c:v>197</c:v>
                </c:pt>
                <c:pt idx="7">
                  <c:v>146</c:v>
                </c:pt>
                <c:pt idx="8">
                  <c:v>1222</c:v>
                </c:pt>
                <c:pt idx="9">
                  <c:v>118</c:v>
                </c:pt>
                <c:pt idx="10">
                  <c:v>132</c:v>
                </c:pt>
                <c:pt idx="12">
                  <c:v>193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2017YTD</c:v>
                </c:pt>
              </c:strCache>
            </c:strRef>
          </c:tx>
          <c:spPr>
            <a:solidFill>
              <a:srgbClr val="003366"/>
            </a:solidFill>
            <a:ln>
              <a:noFill/>
            </a:ln>
            <a:effectLst/>
          </c:spPr>
          <c:dLbls>
            <c:dLbl>
              <c:idx val="2"/>
              <c:layout>
                <c:manualLayout>
                  <c:x val="3.3648262789768103E-5"/>
                  <c:y val="-9.0744895628403575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5161718832728561E-3"/>
                  <c:y val="9.667889143738664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4.5485156498187296E-3"/>
                  <c:y val="8.471186515294141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2.9818444983077375E-3"/>
                  <c:y val="5.7299928339718306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6.06468753309159E-3"/>
                  <c:y val="2.9946876128166084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-3.0323437665459416E-3"/>
                  <c:y val="-5.1286972896673333E-4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1"/>
              <c:layout>
                <c:manualLayout>
                  <c:x val="9.0970312996374748E-3"/>
                  <c:y val="-1.0353552802456335E-16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Sheet1!$A$2:$A$16</c:f>
              <c:strCache>
                <c:ptCount val="15"/>
                <c:pt idx="0">
                  <c:v>Toyota</c:v>
                </c:pt>
                <c:pt idx="1">
                  <c:v>BMW</c:v>
                </c:pt>
                <c:pt idx="2">
                  <c:v>NISSAN</c:v>
                </c:pt>
                <c:pt idx="3">
                  <c:v>MB</c:v>
                </c:pt>
                <c:pt idx="4">
                  <c:v>Land Rover</c:v>
                </c:pt>
                <c:pt idx="5">
                  <c:v>Ford</c:v>
                </c:pt>
                <c:pt idx="6">
                  <c:v>Dodge</c:v>
                </c:pt>
                <c:pt idx="7">
                  <c:v>Maserati</c:v>
                </c:pt>
                <c:pt idx="8">
                  <c:v>Audi</c:v>
                </c:pt>
                <c:pt idx="9">
                  <c:v>Lexus</c:v>
                </c:pt>
                <c:pt idx="10">
                  <c:v>Bentley</c:v>
                </c:pt>
                <c:pt idx="11">
                  <c:v>LADA</c:v>
                </c:pt>
                <c:pt idx="12">
                  <c:v>Lincoin</c:v>
                </c:pt>
                <c:pt idx="13">
                  <c:v>VW</c:v>
                </c:pt>
                <c:pt idx="14">
                  <c:v>MITSUBISHI</c:v>
                </c:pt>
              </c:strCache>
            </c:strRef>
          </c:cat>
          <c:val>
            <c:numRef>
              <c:f>Sheet1!$C$2:$C$16</c:f>
              <c:numCache>
                <c:formatCode>General</c:formatCode>
                <c:ptCount val="15"/>
                <c:pt idx="0">
                  <c:v>23841</c:v>
                </c:pt>
                <c:pt idx="1">
                  <c:v>6776</c:v>
                </c:pt>
                <c:pt idx="2">
                  <c:v>5842</c:v>
                </c:pt>
                <c:pt idx="3">
                  <c:v>5462</c:v>
                </c:pt>
                <c:pt idx="4">
                  <c:v>4758</c:v>
                </c:pt>
                <c:pt idx="5">
                  <c:v>1744</c:v>
                </c:pt>
                <c:pt idx="6">
                  <c:v>1000</c:v>
                </c:pt>
                <c:pt idx="7">
                  <c:v>636</c:v>
                </c:pt>
                <c:pt idx="8">
                  <c:v>514</c:v>
                </c:pt>
                <c:pt idx="9">
                  <c:v>354</c:v>
                </c:pt>
                <c:pt idx="10">
                  <c:v>333</c:v>
                </c:pt>
                <c:pt idx="11">
                  <c:v>232</c:v>
                </c:pt>
                <c:pt idx="12">
                  <c:v>214</c:v>
                </c:pt>
                <c:pt idx="13">
                  <c:v>214</c:v>
                </c:pt>
                <c:pt idx="14">
                  <c:v>132</c:v>
                </c:pt>
              </c:numCache>
            </c:numRef>
          </c:val>
        </c:ser>
        <c:dLbls>
          <c:showVal val="1"/>
        </c:dLbls>
        <c:gapWidth val="100"/>
        <c:axId val="242291456"/>
        <c:axId val="242292992"/>
      </c:barChart>
      <c:catAx>
        <c:axId val="24229145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rgbClr val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42292992"/>
        <c:crosses val="autoZero"/>
        <c:auto val="1"/>
        <c:lblAlgn val="ctr"/>
        <c:lblOffset val="100"/>
      </c:catAx>
      <c:valAx>
        <c:axId val="242292992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2422914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6192029264495622"/>
          <c:y val="7.3858910143100184E-2"/>
          <c:w val="0.30542222240974404"/>
          <c:h val="0.15374386591215541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style val="12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6.7318168828212413E-2"/>
          <c:y val="2.8779456453509846E-2"/>
          <c:w val="0.79138796405960421"/>
          <c:h val="0.87257449067496462"/>
        </c:manualLayout>
      </c:layout>
      <c:barChart>
        <c:barDir val="col"/>
        <c:grouping val="percentStacked"/>
        <c:ser>
          <c:idx val="1"/>
          <c:order val="0"/>
          <c:tx>
            <c:strRef>
              <c:f>Sheet1!$B$1</c:f>
              <c:strCache>
                <c:ptCount val="1"/>
                <c:pt idx="0">
                  <c:v>0.0-1.0</c:v>
                </c:pt>
              </c:strCache>
            </c:strRef>
          </c:tx>
          <c:spPr>
            <a:solidFill>
              <a:srgbClr val="000066"/>
            </a:solidFill>
          </c:spPr>
          <c:cat>
            <c:strRef>
              <c:f>Sheet1!$A$2:$A$11</c:f>
              <c:strCache>
                <c:ptCount val="10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2017YTD</c:v>
                </c:pt>
                <c:pt idx="9">
                  <c:v>2017MTD</c:v>
                </c:pt>
              </c:strCache>
            </c:strRef>
          </c:cat>
          <c:val>
            <c:numRef>
              <c:f>Sheet1!$B$2:$B$11</c:f>
              <c:numCache>
                <c:formatCode>0.0%</c:formatCode>
                <c:ptCount val="10"/>
                <c:pt idx="0">
                  <c:v>7.3413415826336413E-3</c:v>
                </c:pt>
                <c:pt idx="1">
                  <c:v>5.3734130789749824E-3</c:v>
                </c:pt>
                <c:pt idx="2">
                  <c:v>1.5759011483895431E-2</c:v>
                </c:pt>
                <c:pt idx="3">
                  <c:v>1.8188278415678674E-2</c:v>
                </c:pt>
                <c:pt idx="4">
                  <c:v>1.3490235897807857E-2</c:v>
                </c:pt>
                <c:pt idx="5">
                  <c:v>1.5927633359740033E-2</c:v>
                </c:pt>
                <c:pt idx="6">
                  <c:v>1.8741907286130347E-2</c:v>
                </c:pt>
                <c:pt idx="7">
                  <c:v>3.4307400526998981E-2</c:v>
                </c:pt>
                <c:pt idx="8">
                  <c:v>2.9993888124111072E-2</c:v>
                </c:pt>
                <c:pt idx="9">
                  <c:v>2.2657610972678616E-2</c:v>
                </c:pt>
              </c:numCache>
            </c:numRef>
          </c:val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1.0-1.5</c:v>
                </c:pt>
              </c:strCache>
            </c:strRef>
          </c:tx>
          <c:spPr>
            <a:solidFill>
              <a:srgbClr val="336699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Sheet1!$A$2:$A$11</c:f>
              <c:strCache>
                <c:ptCount val="10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2017YTD</c:v>
                </c:pt>
                <c:pt idx="9">
                  <c:v>2017MTD</c:v>
                </c:pt>
              </c:strCache>
            </c:strRef>
          </c:cat>
          <c:val>
            <c:numRef>
              <c:f>Sheet1!$C$2:$C$11</c:f>
              <c:numCache>
                <c:formatCode>0.0%</c:formatCode>
                <c:ptCount val="10"/>
                <c:pt idx="0">
                  <c:v>1.0983889759350803E-2</c:v>
                </c:pt>
                <c:pt idx="1">
                  <c:v>1.2748425845971023E-2</c:v>
                </c:pt>
                <c:pt idx="2">
                  <c:v>2.908179803593381E-2</c:v>
                </c:pt>
                <c:pt idx="3">
                  <c:v>4.4945207016494002E-2</c:v>
                </c:pt>
                <c:pt idx="4">
                  <c:v>3.7051523479693489E-2</c:v>
                </c:pt>
                <c:pt idx="5">
                  <c:v>3.3701137566625052E-2</c:v>
                </c:pt>
                <c:pt idx="6">
                  <c:v>6.0873101572031581E-2</c:v>
                </c:pt>
                <c:pt idx="7">
                  <c:v>5.7923250915252723E-2</c:v>
                </c:pt>
                <c:pt idx="8">
                  <c:v>6.0484723166294427E-2</c:v>
                </c:pt>
                <c:pt idx="9">
                  <c:v>6.4235154027652203E-2</c:v>
                </c:pt>
              </c:numCache>
            </c:numRef>
          </c:val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1.5-2.0</c:v>
                </c:pt>
              </c:strCache>
            </c:strRef>
          </c:tx>
          <c:spPr>
            <a:solidFill>
              <a:srgbClr val="006384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aseline="0"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Sheet1!$A$2:$A$11</c:f>
              <c:strCache>
                <c:ptCount val="10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2017YTD</c:v>
                </c:pt>
                <c:pt idx="9">
                  <c:v>2017MTD</c:v>
                </c:pt>
              </c:strCache>
            </c:strRef>
          </c:cat>
          <c:val>
            <c:numRef>
              <c:f>Sheet1!$D$2:$D$11</c:f>
              <c:numCache>
                <c:formatCode>0.0%</c:formatCode>
                <c:ptCount val="10"/>
                <c:pt idx="0">
                  <c:v>0.22512822573085317</c:v>
                </c:pt>
                <c:pt idx="1">
                  <c:v>0.24591688254496372</c:v>
                </c:pt>
                <c:pt idx="2">
                  <c:v>0.21718996234554436</c:v>
                </c:pt>
                <c:pt idx="3">
                  <c:v>0.30449096757302674</c:v>
                </c:pt>
                <c:pt idx="4">
                  <c:v>0.36089575718956923</c:v>
                </c:pt>
                <c:pt idx="5">
                  <c:v>0.34611460129898353</c:v>
                </c:pt>
                <c:pt idx="6">
                  <c:v>0.37545424373735037</c:v>
                </c:pt>
                <c:pt idx="7">
                  <c:v>0.41618539793086923</c:v>
                </c:pt>
                <c:pt idx="8">
                  <c:v>0.45338409427140225</c:v>
                </c:pt>
                <c:pt idx="9">
                  <c:v>0.49288848706697058</c:v>
                </c:pt>
              </c:numCache>
            </c:numRef>
          </c:val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2.0-2.5</c:v>
                </c:pt>
              </c:strCache>
            </c:strRef>
          </c:tx>
          <c:spPr>
            <a:solidFill>
              <a:srgbClr val="738FA2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aseline="0"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2017YTD</c:v>
                </c:pt>
                <c:pt idx="9">
                  <c:v>2017MTD</c:v>
                </c:pt>
              </c:strCache>
            </c:strRef>
          </c:cat>
          <c:val>
            <c:numRef>
              <c:f>Sheet1!$E$2:$E$11</c:f>
              <c:numCache>
                <c:formatCode>0.0%</c:formatCode>
                <c:ptCount val="10"/>
                <c:pt idx="0">
                  <c:v>0.19976430570621267</c:v>
                </c:pt>
                <c:pt idx="1">
                  <c:v>0.2542946848176873</c:v>
                </c:pt>
                <c:pt idx="2">
                  <c:v>0.21904516292126852</c:v>
                </c:pt>
                <c:pt idx="3">
                  <c:v>0.16883719190634724</c:v>
                </c:pt>
                <c:pt idx="4">
                  <c:v>0.16764881869775708</c:v>
                </c:pt>
                <c:pt idx="5">
                  <c:v>0.17830687230825265</c:v>
                </c:pt>
                <c:pt idx="6">
                  <c:v>0.14147068859938228</c:v>
                </c:pt>
                <c:pt idx="7">
                  <c:v>8.7295865623032751E-2</c:v>
                </c:pt>
                <c:pt idx="8">
                  <c:v>6.3700598049911877E-2</c:v>
                </c:pt>
                <c:pt idx="9">
                  <c:v>5.9483119804185421E-2</c:v>
                </c:pt>
              </c:numCache>
            </c:numRef>
          </c:val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2.5-3.0</c:v>
                </c:pt>
              </c:strCache>
            </c:strRef>
          </c:tx>
          <c:spPr>
            <a:solidFill>
              <a:srgbClr val="A0AFBC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2017YTD</c:v>
                </c:pt>
                <c:pt idx="9">
                  <c:v>2017MTD</c:v>
                </c:pt>
              </c:strCache>
            </c:strRef>
          </c:cat>
          <c:val>
            <c:numRef>
              <c:f>Sheet1!$F$2:$F$11</c:f>
              <c:numCache>
                <c:formatCode>0.0%</c:formatCode>
                <c:ptCount val="10"/>
                <c:pt idx="0">
                  <c:v>0.28939241760743556</c:v>
                </c:pt>
                <c:pt idx="1">
                  <c:v>0.26909378867404982</c:v>
                </c:pt>
                <c:pt idx="2">
                  <c:v>0.32900555133095438</c:v>
                </c:pt>
                <c:pt idx="3">
                  <c:v>0.31156262856715455</c:v>
                </c:pt>
                <c:pt idx="4">
                  <c:v>0.31419539947037184</c:v>
                </c:pt>
                <c:pt idx="5">
                  <c:v>0.34547545523214096</c:v>
                </c:pt>
                <c:pt idx="6">
                  <c:v>0.33483571498688863</c:v>
                </c:pt>
                <c:pt idx="7">
                  <c:v>0.31984291077549748</c:v>
                </c:pt>
                <c:pt idx="8">
                  <c:v>0.30773295100788878</c:v>
                </c:pt>
                <c:pt idx="9">
                  <c:v>0.27748131160554856</c:v>
                </c:pt>
              </c:numCache>
            </c:numRef>
          </c:val>
        </c:ser>
        <c:ser>
          <c:idx val="6"/>
          <c:order val="5"/>
          <c:tx>
            <c:strRef>
              <c:f>Sheet1!$G$1</c:f>
              <c:strCache>
                <c:ptCount val="1"/>
                <c:pt idx="0">
                  <c:v>3.0-4.0</c:v>
                </c:pt>
              </c:strCache>
            </c:strRef>
          </c:tx>
          <c:spPr>
            <a:solidFill>
              <a:srgbClr val="BFC8D0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Sheet1!$A$2:$A$11</c:f>
              <c:strCache>
                <c:ptCount val="10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2017YTD</c:v>
                </c:pt>
                <c:pt idx="9">
                  <c:v>2017MTD</c:v>
                </c:pt>
              </c:strCache>
            </c:strRef>
          </c:cat>
          <c:val>
            <c:numRef>
              <c:f>Sheet1!$G$2:$G$11</c:f>
              <c:numCache>
                <c:formatCode>0.0%</c:formatCode>
                <c:ptCount val="10"/>
                <c:pt idx="0">
                  <c:v>0.22728161450591242</c:v>
                </c:pt>
                <c:pt idx="1">
                  <c:v>0.16661427224143371</c:v>
                </c:pt>
                <c:pt idx="2">
                  <c:v>0.13666406394937539</c:v>
                </c:pt>
                <c:pt idx="3">
                  <c:v>0.11167109249354816</c:v>
                </c:pt>
                <c:pt idx="4">
                  <c:v>8.4122292822044545E-2</c:v>
                </c:pt>
                <c:pt idx="5">
                  <c:v>6.425472875973072E-2</c:v>
                </c:pt>
                <c:pt idx="6">
                  <c:v>5.8379727664109718E-2</c:v>
                </c:pt>
                <c:pt idx="7">
                  <c:v>6.7285644330097233E-2</c:v>
                </c:pt>
                <c:pt idx="8">
                  <c:v>6.8627226979076819E-2</c:v>
                </c:pt>
                <c:pt idx="9">
                  <c:v>6.716796401243702E-2</c:v>
                </c:pt>
              </c:numCache>
            </c:numRef>
          </c:val>
        </c:ser>
        <c:ser>
          <c:idx val="0"/>
          <c:order val="6"/>
          <c:tx>
            <c:strRef>
              <c:f>Sheet1!$H$1</c:f>
              <c:strCache>
                <c:ptCount val="1"/>
                <c:pt idx="0">
                  <c:v>＞4.0</c:v>
                </c:pt>
              </c:strCache>
            </c:strRef>
          </c:tx>
          <c:spPr>
            <a:solidFill>
              <a:srgbClr val="FFFFFF">
                <a:lumMod val="85000"/>
              </a:srgbClr>
            </a:solidFill>
          </c:spPr>
          <c:cat>
            <c:strRef>
              <c:f>Sheet1!$A$2:$A$11</c:f>
              <c:strCache>
                <c:ptCount val="10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2017YTD</c:v>
                </c:pt>
                <c:pt idx="9">
                  <c:v>2017MTD</c:v>
                </c:pt>
              </c:strCache>
            </c:strRef>
          </c:cat>
          <c:val>
            <c:numRef>
              <c:f>Sheet1!$H$2:$H$11</c:f>
              <c:numCache>
                <c:formatCode>0.0%</c:formatCode>
                <c:ptCount val="10"/>
                <c:pt idx="0">
                  <c:v>4.0108205107602476E-2</c:v>
                </c:pt>
                <c:pt idx="1">
                  <c:v>4.5958532796920505E-2</c:v>
                </c:pt>
                <c:pt idx="2">
                  <c:v>5.3254449933029302E-2</c:v>
                </c:pt>
                <c:pt idx="3">
                  <c:v>4.0304634027751945E-2</c:v>
                </c:pt>
                <c:pt idx="4">
                  <c:v>2.2595972442756799E-2</c:v>
                </c:pt>
                <c:pt idx="5">
                  <c:v>1.6219571474528401E-2</c:v>
                </c:pt>
                <c:pt idx="6">
                  <c:v>1.0244616154108634E-2</c:v>
                </c:pt>
                <c:pt idx="7">
                  <c:v>1.7159529898253461E-2</c:v>
                </c:pt>
                <c:pt idx="8">
                  <c:v>1.6076518401316051E-2</c:v>
                </c:pt>
                <c:pt idx="9">
                  <c:v>1.608635251052945E-2</c:v>
                </c:pt>
              </c:numCache>
            </c:numRef>
          </c:val>
        </c:ser>
        <c:gapWidth val="71"/>
        <c:overlap val="100"/>
        <c:serLines>
          <c:spPr>
            <a:ln>
              <a:solidFill>
                <a:schemeClr val="bg1">
                  <a:lumMod val="65000"/>
                </a:schemeClr>
              </a:solidFill>
            </a:ln>
          </c:spPr>
        </c:serLines>
        <c:axId val="242521600"/>
        <c:axId val="242523136"/>
      </c:barChart>
      <c:catAx>
        <c:axId val="242521600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900" baseline="0"/>
            </a:pPr>
            <a:endParaRPr lang="zh-CN"/>
          </a:p>
        </c:txPr>
        <c:crossAx val="242523136"/>
        <c:crosses val="autoZero"/>
        <c:auto val="1"/>
        <c:lblAlgn val="ctr"/>
        <c:lblOffset val="100"/>
      </c:catAx>
      <c:valAx>
        <c:axId val="242523136"/>
        <c:scaling>
          <c:orientation val="minMax"/>
        </c:scaling>
        <c:delete val="1"/>
        <c:axPos val="l"/>
        <c:numFmt formatCode="0%" sourceLinked="1"/>
        <c:tickLblPos val="none"/>
        <c:crossAx val="2425216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8299232469609845"/>
          <c:y val="4.4453811215165034E-2"/>
          <c:w val="0.10305844942459115"/>
          <c:h val="0.85425211466005013"/>
        </c:manualLayout>
      </c:layout>
      <c:txPr>
        <a:bodyPr/>
        <a:lstStyle/>
        <a:p>
          <a:pPr>
            <a:defRPr sz="900" baseline="0"/>
          </a:pPr>
          <a:endParaRPr lang="zh-CN"/>
        </a:p>
      </c:txPr>
    </c:legend>
    <c:plotVisOnly val="1"/>
    <c:dispBlanksAs val="gap"/>
  </c:chart>
  <c:spPr>
    <a:ln>
      <a:noFill/>
    </a:ln>
  </c:spPr>
  <c:txPr>
    <a:bodyPr/>
    <a:lstStyle/>
    <a:p>
      <a:pPr marL="161925" indent="-161925" algn="l" rtl="0" eaLnBrk="1" fontAlgn="base" hangingPunct="1">
        <a:lnSpc>
          <a:spcPct val="110000"/>
        </a:lnSpc>
        <a:spcBef>
          <a:spcPct val="0"/>
        </a:spcBef>
        <a:spcAft>
          <a:spcPct val="25000"/>
        </a:spcAft>
        <a:defRPr lang="zh-CN" altLang="en-US" sz="1000" b="0" kern="1200">
          <a:solidFill>
            <a:srgbClr val="000000"/>
          </a:solidFill>
          <a:latin typeface="微软雅黑" pitchFamily="34" charset="-122"/>
          <a:ea typeface="微软雅黑" pitchFamily="34" charset="-122"/>
          <a:cs typeface="+mn-cs"/>
        </a:defRPr>
      </a:pPr>
      <a:endParaRPr lang="zh-CN"/>
    </a:p>
  </c:txPr>
  <c:externalData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3815919659945134E-2"/>
          <c:y val="0.10260066489022097"/>
          <c:w val="0.78293337812472041"/>
          <c:h val="0.82585217834977864"/>
        </c:manualLayout>
      </c:layout>
      <c:barChart>
        <c:barDir val="col"/>
        <c:grouping val="percentStacked"/>
        <c:ser>
          <c:idx val="0"/>
          <c:order val="0"/>
          <c:tx>
            <c:strRef>
              <c:f>Sheet1!$B$1</c:f>
              <c:strCache>
                <c:ptCount val="1"/>
                <c:pt idx="0">
                  <c:v>&lt;2.5L</c:v>
                </c:pt>
              </c:strCache>
            </c:strRef>
          </c:tx>
          <c:spPr>
            <a:solidFill>
              <a:srgbClr val="00264D"/>
            </a:solidFill>
            <a:ln>
              <a:solidFill>
                <a:srgbClr val="FFFFFF"/>
              </a:solidFill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2015</c:v>
                </c:pt>
                <c:pt idx="1">
                  <c:v>2016</c:v>
                </c:pt>
                <c:pt idx="2">
                  <c:v>2017 YTD</c:v>
                </c:pt>
              </c:strCache>
            </c:strRef>
          </c:cat>
          <c:val>
            <c:numRef>
              <c:f>Sheet1!$B$2:$B$4</c:f>
              <c:numCache>
                <c:formatCode>0.0%</c:formatCode>
                <c:ptCount val="3"/>
                <c:pt idx="0">
                  <c:v>1.5622128285241704E-2</c:v>
                </c:pt>
                <c:pt idx="1">
                  <c:v>4.5890828609498863E-2</c:v>
                </c:pt>
                <c:pt idx="2">
                  <c:v>3.0000000000000002E-2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2.5-3.0L</c:v>
                </c:pt>
              </c:strCache>
            </c:strRef>
          </c:tx>
          <c:spPr>
            <a:solidFill>
              <a:srgbClr val="006384"/>
            </a:solidFill>
            <a:ln>
              <a:solidFill>
                <a:srgbClr val="FFFFFF"/>
              </a:solidFill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2015</c:v>
                </c:pt>
                <c:pt idx="1">
                  <c:v>2016</c:v>
                </c:pt>
                <c:pt idx="2">
                  <c:v>2017 YTD</c:v>
                </c:pt>
              </c:strCache>
            </c:strRef>
          </c:cat>
          <c:val>
            <c:numRef>
              <c:f>Sheet1!$C$2:$C$4</c:f>
              <c:numCache>
                <c:formatCode>0.0%</c:formatCode>
                <c:ptCount val="3"/>
                <c:pt idx="0">
                  <c:v>0.62863969333368586</c:v>
                </c:pt>
                <c:pt idx="1">
                  <c:v>0.56935191249426065</c:v>
                </c:pt>
                <c:pt idx="2">
                  <c:v>0.56999999999999995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3.0-4.0L</c:v>
                </c:pt>
              </c:strCache>
            </c:strRef>
          </c:tx>
          <c:spPr>
            <a:solidFill>
              <a:srgbClr val="FFFFFF">
                <a:lumMod val="50000"/>
              </a:srgbClr>
            </a:solidFill>
            <a:ln>
              <a:solidFill>
                <a:srgbClr val="FFFFFF"/>
              </a:solidFill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2015</c:v>
                </c:pt>
                <c:pt idx="1">
                  <c:v>2016</c:v>
                </c:pt>
                <c:pt idx="2">
                  <c:v>2017 YTD</c:v>
                </c:pt>
              </c:strCache>
            </c:strRef>
          </c:cat>
          <c:val>
            <c:numRef>
              <c:f>Sheet1!$D$2:$D$4</c:f>
              <c:numCache>
                <c:formatCode>0.0%</c:formatCode>
                <c:ptCount val="3"/>
                <c:pt idx="0">
                  <c:v>0.28837486106370602</c:v>
                </c:pt>
                <c:pt idx="1">
                  <c:v>0.30304056851630196</c:v>
                </c:pt>
                <c:pt idx="2">
                  <c:v>0.32000000000000051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4.0-5.0L</c:v>
                </c:pt>
              </c:strCache>
            </c:strRef>
          </c:tx>
          <c:spPr>
            <a:solidFill>
              <a:srgbClr val="A8ADB3"/>
            </a:solidFill>
            <a:ln>
              <a:solidFill>
                <a:srgbClr val="FFFFFF"/>
              </a:solidFill>
            </a:ln>
            <a:effectLst/>
          </c:spPr>
          <c:dLbls>
            <c:dLbl>
              <c:idx val="0"/>
              <c:layout>
                <c:manualLayout>
                  <c:x val="-3.4585657108418202E-17"/>
                  <c:y val="6.3829792580816823E-3"/>
                </c:manualLayout>
              </c:layout>
              <c:dLblPos val="ct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Sheet1!$A$2:$A$4</c:f>
              <c:strCache>
                <c:ptCount val="3"/>
                <c:pt idx="0">
                  <c:v>2015</c:v>
                </c:pt>
                <c:pt idx="1">
                  <c:v>2016</c:v>
                </c:pt>
                <c:pt idx="2">
                  <c:v>2017 YTD</c:v>
                </c:pt>
              </c:strCache>
            </c:strRef>
          </c:cat>
          <c:val>
            <c:numRef>
              <c:f>Sheet1!$E$2:$E$4</c:f>
              <c:numCache>
                <c:formatCode>0.0%</c:formatCode>
                <c:ptCount val="3"/>
                <c:pt idx="0">
                  <c:v>1.6716114859838441E-2</c:v>
                </c:pt>
                <c:pt idx="1">
                  <c:v>2.3735856726665016E-2</c:v>
                </c:pt>
                <c:pt idx="2">
                  <c:v>3.0000000000000002E-2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5.0-6.0L</c:v>
                </c:pt>
              </c:strCache>
            </c:strRef>
          </c:tx>
          <c:spPr>
            <a:solidFill>
              <a:schemeClr val="accent5"/>
            </a:solidFill>
            <a:ln>
              <a:solidFill>
                <a:srgbClr val="FFFFFF"/>
              </a:solidFill>
            </a:ln>
            <a:effectLst/>
          </c:spPr>
          <c:dLbls>
            <c:spPr>
              <a:noFill/>
              <a:ln>
                <a:noFill/>
              </a:ln>
              <a:effectLst/>
            </c:sp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2015</c:v>
                </c:pt>
                <c:pt idx="1">
                  <c:v>2016</c:v>
                </c:pt>
                <c:pt idx="2">
                  <c:v>2017 YTD</c:v>
                </c:pt>
              </c:strCache>
            </c:strRef>
          </c:cat>
          <c:val>
            <c:numRef>
              <c:f>Sheet1!$F$2:$F$4</c:f>
              <c:numCache>
                <c:formatCode>0.0%</c:formatCode>
                <c:ptCount val="3"/>
                <c:pt idx="0">
                  <c:v>3.8061980903370395E-2</c:v>
                </c:pt>
                <c:pt idx="1">
                  <c:v>4.2977483683010013E-2</c:v>
                </c:pt>
                <c:pt idx="2">
                  <c:v>0.05</c:v>
                </c:pt>
              </c:numCache>
            </c:numRef>
          </c:val>
        </c:ser>
        <c:dLbls>
          <c:showVal val="1"/>
        </c:dLbls>
        <c:gapWidth val="118"/>
        <c:overlap val="100"/>
        <c:serLines/>
        <c:axId val="246537216"/>
        <c:axId val="246567680"/>
      </c:barChart>
      <c:catAx>
        <c:axId val="24653721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46567680"/>
        <c:crosses val="autoZero"/>
        <c:auto val="1"/>
        <c:lblAlgn val="ctr"/>
        <c:lblOffset val="100"/>
      </c:catAx>
      <c:valAx>
        <c:axId val="246567680"/>
        <c:scaling>
          <c:orientation val="minMax"/>
        </c:scaling>
        <c:delete val="1"/>
        <c:axPos val="l"/>
        <c:numFmt formatCode="0%" sourceLinked="1"/>
        <c:majorTickMark val="none"/>
        <c:tickLblPos val="none"/>
        <c:crossAx val="2465372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3746129063832175"/>
          <c:y val="4.1849475778980835E-2"/>
          <c:w val="0.11638727221679358"/>
          <c:h val="0.94096900158895991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0.10769795378391565"/>
          <c:y val="0.12210149218679615"/>
          <c:w val="0.73795287855090064"/>
          <c:h val="0.8220971394269946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7F7F7F"/>
            </a:solidFill>
          </c:spPr>
          <c:dLbls>
            <c:dLbl>
              <c:idx val="1"/>
              <c:layout>
                <c:manualLayout>
                  <c:x val="5.8663922242125971E-3"/>
                  <c:y val="4.4995389111419412E-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2.8001396983081041E-2"/>
                  <c:y val="2.1893727010423202E-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0"/>
                  <c:y val="2.5711650920811152E-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Sheet1!$A$2:$A$7</c:f>
              <c:strCache>
                <c:ptCount val="6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D</c:v>
                </c:pt>
              </c:strCache>
            </c:strRef>
          </c:cat>
          <c:val>
            <c:numRef>
              <c:f>Sheet1!$B$2:$B$7</c:f>
              <c:numCache>
                <c:formatCode>0.0%</c:formatCode>
                <c:ptCount val="6"/>
                <c:pt idx="0">
                  <c:v>-4.3434512829112822E-2</c:v>
                </c:pt>
                <c:pt idx="1">
                  <c:v>7.8959855746417285E-2</c:v>
                </c:pt>
                <c:pt idx="2">
                  <c:v>-0.31138257182672729</c:v>
                </c:pt>
                <c:pt idx="3">
                  <c:v>-7.6353230637569271E-3</c:v>
                </c:pt>
                <c:pt idx="4">
                  <c:v>8.5433773652267009E-2</c:v>
                </c:pt>
                <c:pt idx="5">
                  <c:v>-0.16310921949502391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00264D"/>
            </a:solidFill>
          </c:spPr>
          <c:dLbls>
            <c:dLbl>
              <c:idx val="0"/>
              <c:layout>
                <c:manualLayout>
                  <c:x val="0"/>
                  <c:y val="-1.0012359813296973E-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1732784448425154E-2"/>
                  <c:y val="3.2139563651013954E-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5.5730726130019524E-2"/>
                  <c:y val="1.1784370537984484E-16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Sheet1!$A$2:$A$7</c:f>
              <c:strCache>
                <c:ptCount val="6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D</c:v>
                </c:pt>
              </c:strCache>
            </c:strRef>
          </c:cat>
          <c:val>
            <c:numRef>
              <c:f>Sheet1!$C$2:$C$7</c:f>
              <c:numCache>
                <c:formatCode>0.0%</c:formatCode>
                <c:ptCount val="6"/>
                <c:pt idx="0">
                  <c:v>0.33678120617110796</c:v>
                </c:pt>
                <c:pt idx="1">
                  <c:v>8.356055941595629E-3</c:v>
                </c:pt>
                <c:pt idx="2">
                  <c:v>-0.29845712235378541</c:v>
                </c:pt>
                <c:pt idx="3">
                  <c:v>9.9079676067535427E-2</c:v>
                </c:pt>
                <c:pt idx="4">
                  <c:v>0.12911006589262053</c:v>
                </c:pt>
                <c:pt idx="5">
                  <c:v>0.1900810645457327</c:v>
                </c:pt>
              </c:numCache>
            </c:numRef>
          </c:val>
        </c:ser>
        <c:dLbls>
          <c:showVal val="1"/>
        </c:dLbls>
        <c:axId val="243448832"/>
        <c:axId val="238981888"/>
      </c:barChart>
      <c:catAx>
        <c:axId val="243448832"/>
        <c:scaling>
          <c:orientation val="minMax"/>
        </c:scaling>
        <c:axPos val="b"/>
        <c:numFmt formatCode="General" sourceLinked="1"/>
        <c:tickLblPos val="high"/>
        <c:crossAx val="238981888"/>
        <c:crosses val="autoZero"/>
        <c:auto val="1"/>
        <c:lblAlgn val="ctr"/>
        <c:lblOffset val="100"/>
      </c:catAx>
      <c:valAx>
        <c:axId val="238981888"/>
        <c:scaling>
          <c:orientation val="minMax"/>
        </c:scaling>
        <c:axPos val="l"/>
        <c:numFmt formatCode="0%" sourceLinked="0"/>
        <c:tickLblPos val="nextTo"/>
        <c:crossAx val="243448832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6133326928033649"/>
          <c:y val="0.22231366392037888"/>
          <c:w val="0.13479607927526224"/>
          <c:h val="0.23982899094746743"/>
        </c:manualLayout>
      </c:layout>
    </c:legend>
    <c:plotVisOnly val="1"/>
    <c:dispBlanksAs val="gap"/>
  </c:chart>
  <c:txPr>
    <a:bodyPr/>
    <a:lstStyle/>
    <a:p>
      <a:pPr>
        <a:defRPr sz="1000"/>
      </a:pPr>
      <a:endParaRPr lang="zh-CN"/>
    </a:p>
  </c:txPr>
  <c:externalData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style val="7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9.6808260318088243E-2"/>
          <c:y val="9.0657821254819582E-2"/>
          <c:w val="0.87468306266769502"/>
          <c:h val="0.75152879911473891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A00</c:v>
                </c:pt>
              </c:strCache>
            </c:strRef>
          </c:tx>
          <c:spPr>
            <a:ln w="12700">
              <a:solidFill>
                <a:srgbClr val="BFBFBF"/>
              </a:solidFill>
            </a:ln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0.0%</c:formatCode>
                <c:ptCount val="12"/>
                <c:pt idx="0">
                  <c:v>0.94784026079869665</c:v>
                </c:pt>
                <c:pt idx="1">
                  <c:v>0.2969569779643243</c:v>
                </c:pt>
                <c:pt idx="2">
                  <c:v>3.1753554502369732E-2</c:v>
                </c:pt>
                <c:pt idx="3">
                  <c:v>0.28854314002828829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A0</c:v>
                </c:pt>
              </c:strCache>
            </c:strRef>
          </c:tx>
          <c:spPr>
            <a:ln w="12700">
              <a:solidFill>
                <a:srgbClr val="A0AFBC"/>
              </a:solidFill>
            </a:ln>
          </c:spPr>
          <c:marker>
            <c:symbol val="square"/>
            <c:size val="5"/>
            <c:spPr>
              <a:solidFill>
                <a:srgbClr val="A0AFBC"/>
              </a:solidFill>
              <a:ln>
                <a:solidFill>
                  <a:srgbClr val="A0AFBC"/>
                </a:solidFill>
              </a:ln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0.0%</c:formatCode>
                <c:ptCount val="12"/>
                <c:pt idx="0">
                  <c:v>7.2176109707686731E-3</c:v>
                </c:pt>
                <c:pt idx="1">
                  <c:v>0.18261344997266296</c:v>
                </c:pt>
                <c:pt idx="2">
                  <c:v>-2.4290393013100441E-2</c:v>
                </c:pt>
                <c:pt idx="3">
                  <c:v>-5.4750402576489554E-2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A</c:v>
                </c:pt>
              </c:strCache>
            </c:strRef>
          </c:tx>
          <c:spPr>
            <a:ln w="12700">
              <a:solidFill>
                <a:srgbClr val="006384"/>
              </a:solidFill>
            </a:ln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0.0%</c:formatCode>
                <c:ptCount val="12"/>
                <c:pt idx="0">
                  <c:v>-0.33123501199040817</c:v>
                </c:pt>
                <c:pt idx="1">
                  <c:v>-0.22497352773478832</c:v>
                </c:pt>
                <c:pt idx="2">
                  <c:v>-0.35195125489627155</c:v>
                </c:pt>
                <c:pt idx="3">
                  <c:v>-0.24696162366042063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B</c:v>
                </c:pt>
              </c:strCache>
            </c:strRef>
          </c:tx>
          <c:spPr>
            <a:ln w="12700">
              <a:solidFill>
                <a:srgbClr val="738FA2"/>
              </a:solidFill>
            </a:ln>
          </c:spPr>
          <c:marker>
            <c:symbol val="circle"/>
            <c:size val="5"/>
            <c:spPr>
              <a:solidFill>
                <a:srgbClr val="738FA2"/>
              </a:solidFill>
              <a:ln>
                <a:solidFill>
                  <a:srgbClr val="738FA2"/>
                </a:solidFill>
              </a:ln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Sheet1!$E$2:$E$13</c:f>
              <c:numCache>
                <c:formatCode>0.0%</c:formatCode>
                <c:ptCount val="12"/>
                <c:pt idx="0">
                  <c:v>1.5525028227324064E-2</c:v>
                </c:pt>
                <c:pt idx="1">
                  <c:v>0.11246846368344188</c:v>
                </c:pt>
                <c:pt idx="2">
                  <c:v>8.2120731883013914E-2</c:v>
                </c:pt>
                <c:pt idx="3">
                  <c:v>0.20401827553889448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C</c:v>
                </c:pt>
              </c:strCache>
            </c:strRef>
          </c:tx>
          <c:spPr>
            <a:ln w="12700">
              <a:solidFill>
                <a:srgbClr val="006384"/>
              </a:solidFill>
            </a:ln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Sheet1!$F$2:$F$13</c:f>
              <c:numCache>
                <c:formatCode>0.0%</c:formatCode>
                <c:ptCount val="12"/>
                <c:pt idx="0">
                  <c:v>5.8345031134146831E-2</c:v>
                </c:pt>
                <c:pt idx="1">
                  <c:v>0.26117047110247776</c:v>
                </c:pt>
                <c:pt idx="2">
                  <c:v>8.3092628496814896E-2</c:v>
                </c:pt>
                <c:pt idx="3">
                  <c:v>0.13666343803330094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D</c:v>
                </c:pt>
              </c:strCache>
            </c:strRef>
          </c:tx>
          <c:spPr>
            <a:ln w="12700">
              <a:solidFill>
                <a:srgbClr val="004359"/>
              </a:solidFill>
            </a:ln>
          </c:spPr>
          <c:marker>
            <c:symbol val="triangle"/>
            <c:size val="5"/>
            <c:spPr>
              <a:solidFill>
                <a:srgbClr val="004359"/>
              </a:solidFill>
              <a:ln>
                <a:solidFill>
                  <a:srgbClr val="004359"/>
                </a:solidFill>
              </a:ln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Sheet1!$G$2:$G$13</c:f>
              <c:numCache>
                <c:formatCode>0.0%</c:formatCode>
                <c:ptCount val="12"/>
                <c:pt idx="0">
                  <c:v>0.18970861748295126</c:v>
                </c:pt>
                <c:pt idx="1">
                  <c:v>0.25636172450052575</c:v>
                </c:pt>
                <c:pt idx="2">
                  <c:v>0.28102977132173212</c:v>
                </c:pt>
                <c:pt idx="3">
                  <c:v>0.14751528452735585</c:v>
                </c:pt>
              </c:numCache>
            </c:numRef>
          </c:val>
        </c:ser>
        <c:marker val="1"/>
        <c:axId val="238924160"/>
        <c:axId val="238926080"/>
      </c:lineChart>
      <c:catAx>
        <c:axId val="238924160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900" baseline="0"/>
            </a:pPr>
            <a:endParaRPr lang="zh-CN"/>
          </a:p>
        </c:txPr>
        <c:crossAx val="238926080"/>
        <c:crossesAt val="0"/>
        <c:auto val="1"/>
        <c:lblAlgn val="ctr"/>
        <c:lblOffset val="100"/>
      </c:catAx>
      <c:valAx>
        <c:axId val="238926080"/>
        <c:scaling>
          <c:orientation val="minMax"/>
          <c:max val="1"/>
          <c:min val="-0.5"/>
        </c:scaling>
        <c:axPos val="l"/>
        <c:numFmt formatCode="0%" sourceLinked="0"/>
        <c:tickLblPos val="nextTo"/>
        <c:txPr>
          <a:bodyPr/>
          <a:lstStyle/>
          <a:p>
            <a:pPr>
              <a:defRPr sz="1000"/>
            </a:pPr>
            <a:endParaRPr lang="zh-CN"/>
          </a:p>
        </c:txPr>
        <c:crossAx val="238924160"/>
        <c:crosses val="autoZero"/>
        <c:crossBetween val="between"/>
      </c:valAx>
    </c:plotArea>
    <c:legend>
      <c:legendPos val="tr"/>
      <c:layout>
        <c:manualLayout>
          <c:xMode val="edge"/>
          <c:yMode val="edge"/>
          <c:x val="0.11237875762222305"/>
          <c:y val="0.88584621601687563"/>
          <c:w val="0.8593164960952826"/>
          <c:h val="8.0432226351821123E-2"/>
        </c:manualLayout>
      </c:layout>
      <c:spPr>
        <a:ln w="3175">
          <a:noFill/>
        </a:ln>
      </c:spPr>
      <c:txPr>
        <a:bodyPr/>
        <a:lstStyle/>
        <a:p>
          <a:pPr>
            <a:defRPr sz="800"/>
          </a:pPr>
          <a:endParaRPr lang="zh-CN"/>
        </a:p>
      </c:txPr>
    </c:legend>
    <c:plotVisOnly val="1"/>
    <c:dispBlanksAs val="gap"/>
  </c:chart>
  <c:spPr>
    <a:ln>
      <a:noFill/>
    </a:ln>
  </c:spPr>
  <c:txPr>
    <a:bodyPr/>
    <a:lstStyle/>
    <a:p>
      <a:pPr>
        <a:defRPr sz="1100">
          <a:latin typeface="Arial" pitchFamily="34" charset="0"/>
          <a:cs typeface="Arial" pitchFamily="34" charset="0"/>
        </a:defRPr>
      </a:pPr>
      <a:endParaRPr lang="zh-CN"/>
    </a:p>
  </c:txPr>
  <c:externalData r:id="rId2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style val="12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6.7318168828212413E-2"/>
          <c:y val="2.8779456453509846E-2"/>
          <c:w val="0.74291757969046168"/>
          <c:h val="0.72572111354153856"/>
        </c:manualLayout>
      </c:layout>
      <c:barChart>
        <c:barDir val="col"/>
        <c:grouping val="percentStacked"/>
        <c:ser>
          <c:idx val="1"/>
          <c:order val="0"/>
          <c:tx>
            <c:strRef>
              <c:f>Sheet1!$B$1</c:f>
              <c:strCache>
                <c:ptCount val="1"/>
                <c:pt idx="0">
                  <c:v>A</c:v>
                </c:pt>
              </c:strCache>
            </c:strRef>
          </c:tx>
          <c:spPr>
            <a:solidFill>
              <a:srgbClr val="005977">
                <a:lumMod val="50000"/>
              </a:srgb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Sheet1!$A$2:$A$8</c:f>
              <c:strCach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2017YTD</c:v>
                </c:pt>
              </c:strCache>
            </c:strRef>
          </c:cat>
          <c:val>
            <c:numRef>
              <c:f>Sheet1!$B$2:$B$8</c:f>
              <c:numCache>
                <c:formatCode>0.0%</c:formatCode>
                <c:ptCount val="7"/>
                <c:pt idx="0">
                  <c:v>0.25558747314944352</c:v>
                </c:pt>
                <c:pt idx="1">
                  <c:v>0.29321786805117678</c:v>
                </c:pt>
                <c:pt idx="2">
                  <c:v>0.30530043978729837</c:v>
                </c:pt>
                <c:pt idx="3">
                  <c:v>0.31971364620776482</c:v>
                </c:pt>
                <c:pt idx="4">
                  <c:v>0.32076784429171828</c:v>
                </c:pt>
                <c:pt idx="5">
                  <c:v>0.21736149525137746</c:v>
                </c:pt>
                <c:pt idx="6">
                  <c:v>0.17232930126955362</c:v>
                </c:pt>
              </c:numCache>
            </c:numRef>
          </c:val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A0</c:v>
                </c:pt>
              </c:strCache>
            </c:strRef>
          </c:tx>
          <c:spPr>
            <a:solidFill>
              <a:srgbClr val="005977">
                <a:lumMod val="75000"/>
              </a:srgbClr>
            </a:solidFill>
          </c:spPr>
          <c:cat>
            <c:strRef>
              <c:f>Sheet1!$A$2:$A$8</c:f>
              <c:strCach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2017YTD</c:v>
                </c:pt>
              </c:strCache>
            </c:strRef>
          </c:cat>
          <c:val>
            <c:numRef>
              <c:f>Sheet1!$C$2:$C$8</c:f>
              <c:numCache>
                <c:formatCode>0.0%</c:formatCode>
                <c:ptCount val="7"/>
                <c:pt idx="0">
                  <c:v>2.4151295077681951E-2</c:v>
                </c:pt>
                <c:pt idx="1">
                  <c:v>3.4126430459222687E-2</c:v>
                </c:pt>
                <c:pt idx="2">
                  <c:v>3.586198799512761E-2</c:v>
                </c:pt>
                <c:pt idx="3">
                  <c:v>3.1762568580040069E-2</c:v>
                </c:pt>
                <c:pt idx="4">
                  <c:v>4.2061195337622384E-2</c:v>
                </c:pt>
                <c:pt idx="5">
                  <c:v>4.6658155911543056E-2</c:v>
                </c:pt>
                <c:pt idx="6">
                  <c:v>4.0417003063710412E-2</c:v>
                </c:pt>
              </c:numCache>
            </c:numRef>
          </c:val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A00</c:v>
                </c:pt>
              </c:strCache>
            </c:strRef>
          </c:tx>
          <c:spPr>
            <a:solidFill>
              <a:srgbClr val="006384"/>
            </a:solidFill>
          </c:spPr>
          <c:cat>
            <c:strRef>
              <c:f>Sheet1!$A$2:$A$8</c:f>
              <c:strCach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2017YTD</c:v>
                </c:pt>
              </c:strCache>
            </c:strRef>
          </c:cat>
          <c:val>
            <c:numRef>
              <c:f>Sheet1!$D$2:$D$8</c:f>
              <c:numCache>
                <c:formatCode>0.0%</c:formatCode>
                <c:ptCount val="7"/>
                <c:pt idx="0">
                  <c:v>1.8647641128803117E-2</c:v>
                </c:pt>
                <c:pt idx="1">
                  <c:v>1.7544506902426916E-2</c:v>
                </c:pt>
                <c:pt idx="2">
                  <c:v>1.7142409877847743E-2</c:v>
                </c:pt>
                <c:pt idx="3">
                  <c:v>1.5352599238589889E-2</c:v>
                </c:pt>
                <c:pt idx="4">
                  <c:v>1.4975964099431013E-2</c:v>
                </c:pt>
                <c:pt idx="5">
                  <c:v>2.4452653452365192E-2</c:v>
                </c:pt>
                <c:pt idx="6">
                  <c:v>2.6882383841660164E-2</c:v>
                </c:pt>
              </c:numCache>
            </c:numRef>
          </c:val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B</c:v>
                </c:pt>
              </c:strCache>
            </c:strRef>
          </c:tx>
          <c:spPr>
            <a:solidFill>
              <a:srgbClr val="738FA2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aseline="0"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2017YTD</c:v>
                </c:pt>
              </c:strCache>
            </c:strRef>
          </c:cat>
          <c:val>
            <c:numRef>
              <c:f>Sheet1!$E$2:$E$8</c:f>
              <c:numCache>
                <c:formatCode>0.0%</c:formatCode>
                <c:ptCount val="7"/>
                <c:pt idx="0">
                  <c:v>0.26704371100276181</c:v>
                </c:pt>
                <c:pt idx="1">
                  <c:v>0.26510059610852477</c:v>
                </c:pt>
                <c:pt idx="2">
                  <c:v>0.2769622878723399</c:v>
                </c:pt>
                <c:pt idx="3">
                  <c:v>0.26746971507158412</c:v>
                </c:pt>
                <c:pt idx="4">
                  <c:v>0.23358851320941768</c:v>
                </c:pt>
                <c:pt idx="5">
                  <c:v>0.27099149555188762</c:v>
                </c:pt>
                <c:pt idx="6">
                  <c:v>0.28756570759722638</c:v>
                </c:pt>
              </c:numCache>
            </c:numRef>
          </c:val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C</c:v>
                </c:pt>
              </c:strCache>
            </c:strRef>
          </c:tx>
          <c:spPr>
            <a:solidFill>
              <a:srgbClr val="A0AFBC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2017YTD</c:v>
                </c:pt>
              </c:strCache>
            </c:strRef>
          </c:cat>
          <c:val>
            <c:numRef>
              <c:f>Sheet1!$F$2:$F$8</c:f>
              <c:numCache>
                <c:formatCode>0.0%</c:formatCode>
                <c:ptCount val="7"/>
                <c:pt idx="0">
                  <c:v>0.27999306715764904</c:v>
                </c:pt>
                <c:pt idx="1">
                  <c:v>0.25775768389702036</c:v>
                </c:pt>
                <c:pt idx="2">
                  <c:v>0.26109178786500142</c:v>
                </c:pt>
                <c:pt idx="3">
                  <c:v>0.2605147422789954</c:v>
                </c:pt>
                <c:pt idx="4">
                  <c:v>0.28903306322387684</c:v>
                </c:pt>
                <c:pt idx="5">
                  <c:v>0.33333630133860859</c:v>
                </c:pt>
                <c:pt idx="6">
                  <c:v>0.36307964589290137</c:v>
                </c:pt>
              </c:numCache>
            </c:numRef>
          </c:val>
        </c:ser>
        <c:ser>
          <c:idx val="6"/>
          <c:order val="5"/>
          <c:tx>
            <c:strRef>
              <c:f>Sheet1!$G$1</c:f>
              <c:strCache>
                <c:ptCount val="1"/>
                <c:pt idx="0">
                  <c:v>D</c:v>
                </c:pt>
              </c:strCache>
            </c:strRef>
          </c:tx>
          <c:spPr>
            <a:solidFill>
              <a:srgbClr val="BFC8D0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Sheet1!$A$2:$A$8</c:f>
              <c:strCach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2017YTD</c:v>
                </c:pt>
              </c:strCache>
            </c:strRef>
          </c:cat>
          <c:val>
            <c:numRef>
              <c:f>Sheet1!$G$2:$G$8</c:f>
              <c:numCache>
                <c:formatCode>0.0%</c:formatCode>
                <c:ptCount val="7"/>
                <c:pt idx="0">
                  <c:v>0.1545768124836624</c:v>
                </c:pt>
                <c:pt idx="1">
                  <c:v>0.13225291458162841</c:v>
                </c:pt>
                <c:pt idx="2">
                  <c:v>0.1036410866023863</c:v>
                </c:pt>
                <c:pt idx="3">
                  <c:v>0.10518672862302607</c:v>
                </c:pt>
                <c:pt idx="4">
                  <c:v>9.9573419837934329E-2</c:v>
                </c:pt>
                <c:pt idx="5">
                  <c:v>0.10719989849421969</c:v>
                </c:pt>
                <c:pt idx="6">
                  <c:v>0.10972595833494941</c:v>
                </c:pt>
              </c:numCache>
            </c:numRef>
          </c:val>
        </c:ser>
        <c:gapWidth val="71"/>
        <c:overlap val="100"/>
        <c:serLines>
          <c:spPr>
            <a:ln>
              <a:solidFill>
                <a:schemeClr val="bg1">
                  <a:lumMod val="65000"/>
                </a:schemeClr>
              </a:solidFill>
            </a:ln>
          </c:spPr>
        </c:serLines>
        <c:axId val="239253760"/>
        <c:axId val="239259648"/>
      </c:barChart>
      <c:catAx>
        <c:axId val="239253760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800" baseline="0"/>
            </a:pPr>
            <a:endParaRPr lang="zh-CN"/>
          </a:p>
        </c:txPr>
        <c:crossAx val="239259648"/>
        <c:crosses val="autoZero"/>
        <c:auto val="1"/>
        <c:lblAlgn val="ctr"/>
        <c:lblOffset val="100"/>
      </c:catAx>
      <c:valAx>
        <c:axId val="239259648"/>
        <c:scaling>
          <c:orientation val="minMax"/>
        </c:scaling>
        <c:delete val="1"/>
        <c:axPos val="l"/>
        <c:numFmt formatCode="0%" sourceLinked="1"/>
        <c:tickLblPos val="none"/>
        <c:crossAx val="2392537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1836501360062464"/>
          <c:y val="3.4663557435655315E-2"/>
          <c:w val="7.3011552761098455E-2"/>
          <c:h val="0.72697919577555725"/>
        </c:manualLayout>
      </c:layout>
      <c:txPr>
        <a:bodyPr/>
        <a:lstStyle/>
        <a:p>
          <a:pPr>
            <a:defRPr sz="800" baseline="0"/>
          </a:pPr>
          <a:endParaRPr lang="zh-CN"/>
        </a:p>
      </c:txPr>
    </c:legend>
    <c:plotVisOnly val="1"/>
    <c:dispBlanksAs val="gap"/>
  </c:chart>
  <c:spPr>
    <a:ln>
      <a:noFill/>
    </a:ln>
  </c:spPr>
  <c:txPr>
    <a:bodyPr/>
    <a:lstStyle/>
    <a:p>
      <a:pPr marL="161925" indent="-161925" algn="l" rtl="0" eaLnBrk="1" fontAlgn="base" hangingPunct="1">
        <a:lnSpc>
          <a:spcPct val="110000"/>
        </a:lnSpc>
        <a:spcBef>
          <a:spcPct val="0"/>
        </a:spcBef>
        <a:spcAft>
          <a:spcPct val="25000"/>
        </a:spcAft>
        <a:defRPr lang="zh-CN" altLang="en-US" sz="1000" b="0" kern="1200">
          <a:solidFill>
            <a:srgbClr val="000000"/>
          </a:solidFill>
          <a:latin typeface="微软雅黑" pitchFamily="34" charset="-122"/>
          <a:ea typeface="微软雅黑" pitchFamily="34" charset="-122"/>
          <a:cs typeface="+mn-cs"/>
        </a:defRPr>
      </a:pPr>
      <a:endParaRPr lang="zh-CN"/>
    </a:p>
  </c:txPr>
  <c:externalData r:id="rId2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>
        <c:manualLayout>
          <c:layoutTarget val="inner"/>
          <c:xMode val="edge"/>
          <c:yMode val="edge"/>
          <c:x val="0.1634137886981889"/>
          <c:y val="6.81573196164693E-2"/>
          <c:w val="0.74513720744848988"/>
          <c:h val="0.73731198216019012"/>
        </c:manualLayout>
      </c:layout>
      <c:barChart>
        <c:barDir val="col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国产</c:v>
                </c:pt>
              </c:strCache>
            </c:strRef>
          </c:tx>
          <c:spPr>
            <a:solidFill>
              <a:srgbClr val="93CDDD"/>
            </a:solidFill>
            <a:ln>
              <a:noFill/>
            </a:ln>
            <a:effectLst/>
          </c:spPr>
          <c:dLbls>
            <c:dLbl>
              <c:idx val="3"/>
              <c:layout>
                <c:manualLayout>
                  <c:x val="5.4720304917050544E-3"/>
                  <c:y val="-7.2953894574729113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2017YTD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15006</c:v>
                </c:pt>
                <c:pt idx="1">
                  <c:v>159042</c:v>
                </c:pt>
                <c:pt idx="2">
                  <c:v>176627</c:v>
                </c:pt>
                <c:pt idx="3">
                  <c:v>328864</c:v>
                </c:pt>
                <c:pt idx="4">
                  <c:v>78807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进口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5.4720304917050232E-3"/>
                  <c:y val="-2.553386310115541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"/>
                  <c:y val="2.553386310115525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"/>
                  <c:y val="7.2953894574729113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1.0031940011632294E-16"/>
                  <c:y val="-1.094308418620950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2017YTD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48</c:v>
                </c:pt>
                <c:pt idx="1">
                  <c:v>5097</c:v>
                </c:pt>
                <c:pt idx="2">
                  <c:v>4254</c:v>
                </c:pt>
                <c:pt idx="3">
                  <c:v>16128</c:v>
                </c:pt>
                <c:pt idx="4">
                  <c:v>6340</c:v>
                </c:pt>
              </c:numCache>
            </c:numRef>
          </c:val>
        </c:ser>
        <c:dLbls>
          <c:showVal val="1"/>
        </c:dLbls>
        <c:gapWidth val="50"/>
        <c:overlap val="100"/>
        <c:axId val="277981056"/>
        <c:axId val="277982592"/>
      </c:barChart>
      <c:scatterChart>
        <c:scatterStyle val="lineMarker"/>
        <c:ser>
          <c:idx val="2"/>
          <c:order val="2"/>
          <c:tx>
            <c:strRef>
              <c:f>Sheet1!$D$1</c:f>
              <c:strCache>
                <c:ptCount val="1"/>
                <c:pt idx="0">
                  <c:v>进口占比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00B050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dLbl>
              <c:idx val="4"/>
              <c:layout>
                <c:manualLayout>
                  <c:x val="-1.3680076229262766E-2"/>
                  <c:y val="0"/>
                </c:manualLayout>
              </c:layout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rgbClr val="00B050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strRef>
              <c:f>Sheet1!$A$2:$A$6</c:f>
              <c:strCache>
                <c:ptCount val="5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2017YTD</c:v>
                </c:pt>
              </c:strCache>
            </c:strRef>
          </c:xVal>
          <c:yVal>
            <c:numRef>
              <c:f>Sheet1!$D$2:$D$6</c:f>
              <c:numCache>
                <c:formatCode>0.0%</c:formatCode>
                <c:ptCount val="5"/>
                <c:pt idx="0">
                  <c:v>3.1885213232363441E-3</c:v>
                </c:pt>
                <c:pt idx="1">
                  <c:v>3.1052949024911947E-2</c:v>
                </c:pt>
                <c:pt idx="2">
                  <c:v>2.3518224689160313E-2</c:v>
                </c:pt>
                <c:pt idx="3">
                  <c:v>4.6748910119654957E-2</c:v>
                </c:pt>
                <c:pt idx="4">
                  <c:v>7.4459464220700919E-2</c:v>
                </c:pt>
              </c:numCache>
            </c:numRef>
          </c:yVal>
        </c:ser>
        <c:dLbls>
          <c:showVal val="1"/>
        </c:dLbls>
        <c:axId val="277998208"/>
        <c:axId val="277996672"/>
      </c:scatterChart>
      <c:catAx>
        <c:axId val="277981056"/>
        <c:scaling>
          <c:orientation val="minMax"/>
        </c:scaling>
        <c:axPos val="b"/>
        <c:numFmt formatCode="General" sourceLinked="1"/>
        <c:tickLblPos val="nextTo"/>
        <c:spPr>
          <a:solidFill>
            <a:schemeClr val="bg1"/>
          </a:solidFill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77982592"/>
        <c:crosses val="autoZero"/>
        <c:auto val="1"/>
        <c:lblAlgn val="ctr"/>
        <c:lblOffset val="100"/>
      </c:catAx>
      <c:valAx>
        <c:axId val="277982592"/>
        <c:scaling>
          <c:orientation val="minMax"/>
        </c:scaling>
        <c:axPos val="l"/>
        <c:numFmt formatCode="General" sourceLinked="1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77981056"/>
        <c:crosses val="autoZero"/>
        <c:crossBetween val="between"/>
      </c:valAx>
      <c:valAx>
        <c:axId val="277996672"/>
        <c:scaling>
          <c:orientation val="minMax"/>
        </c:scaling>
        <c:axPos val="r"/>
        <c:numFmt formatCode="0.0%" sourceLinked="1"/>
        <c:majorTickMark val="none"/>
        <c:tickLblPos val="nextTo"/>
        <c:spPr>
          <a:solidFill>
            <a:schemeClr val="bg1"/>
          </a:solidFill>
          <a:ln>
            <a:solidFill>
              <a:schemeClr val="tx1">
                <a:alpha val="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77998208"/>
        <c:crosses val="max"/>
        <c:crossBetween val="midCat"/>
      </c:valAx>
      <c:valAx>
        <c:axId val="277998208"/>
        <c:scaling>
          <c:orientation val="minMax"/>
        </c:scaling>
        <c:delete val="1"/>
        <c:axPos val="t"/>
        <c:tickLblPos val="none"/>
        <c:crossAx val="277996672"/>
        <c:crosses val="max"/>
        <c:crossBetween val="midCat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3856279919780956"/>
          <c:y val="0.9158723835329845"/>
          <c:w val="0.74202629289108069"/>
          <c:h val="6.2241448094596495E-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>
        <c:manualLayout>
          <c:layoutTarget val="inner"/>
          <c:xMode val="edge"/>
          <c:yMode val="edge"/>
          <c:x val="0"/>
          <c:y val="2.7377483080765052E-2"/>
          <c:w val="0.70020634697730211"/>
          <c:h val="0.8823516011659485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份额</c:v>
                </c:pt>
              </c:strCache>
            </c:strRef>
          </c:tx>
          <c:spPr>
            <a:solidFill>
              <a:srgbClr val="1F497D"/>
            </a:solidFill>
          </c:spPr>
          <c:dPt>
            <c:idx val="0"/>
            <c:spPr>
              <a:solidFill>
                <a:srgbClr val="1F497D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rgbClr val="93CDDD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0.19558715524925988"/>
                  <c:y val="-0.22793652082149796"/>
                </c:manualLayout>
              </c:layout>
              <c:showVal val="1"/>
            </c:dLbl>
            <c:dLbl>
              <c:idx val="1"/>
              <c:layout>
                <c:manualLayout>
                  <c:x val="0.14913370934587619"/>
                  <c:y val="0.19394025489082262"/>
                </c:manualLayout>
              </c:layout>
              <c:showVal val="1"/>
            </c:dLbl>
            <c:dLbl>
              <c:idx val="2"/>
              <c:layout>
                <c:manualLayout>
                  <c:x val="0.13325155229665817"/>
                  <c:y val="0.14280720016617118"/>
                </c:manualLayout>
              </c:layout>
              <c:tx>
                <c:rich>
                  <a:bodyPr/>
                  <a:lstStyle/>
                  <a:p>
                    <a:r>
                      <a:rPr lang="en-US" altLang="en-US" sz="1100" b="0" dirty="0">
                        <a:solidFill>
                          <a:schemeClr val="bg1"/>
                        </a:solidFill>
                      </a:rPr>
                      <a:t>2</a:t>
                    </a:r>
                    <a:r>
                      <a:rPr lang="en-US" altLang="en-US" sz="2000" b="1" dirty="0">
                        <a:solidFill>
                          <a:srgbClr val="003300"/>
                        </a:solidFill>
                      </a:rPr>
                      <a:t>2</a:t>
                    </a:r>
                    <a:r>
                      <a:rPr lang="en-US" altLang="en-US" sz="1600" b="1" dirty="0"/>
                      <a:t>%</a:t>
                    </a:r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3.8188658050340068E-3"/>
                  <c:y val="3.4507035450167402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Val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纯电动进口汽车</c:v>
                </c:pt>
                <c:pt idx="1">
                  <c:v>插电混动进口汽车</c:v>
                </c:pt>
              </c:strCache>
            </c:strRef>
          </c:cat>
          <c:val>
            <c:numRef>
              <c:f>Sheet1!$B$2:$B$3</c:f>
              <c:numCache>
                <c:formatCode>0.0%</c:formatCode>
                <c:ptCount val="2"/>
                <c:pt idx="0">
                  <c:v>0.83200000000000063</c:v>
                </c:pt>
                <c:pt idx="1">
                  <c:v>0.16800000000000004</c:v>
                </c:pt>
              </c:numCache>
            </c:numRef>
          </c:val>
        </c:ser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0029396325459972"/>
          <c:y val="0.71143619494659249"/>
          <c:w val="0.39755544619422833"/>
          <c:h val="0.25728310475259675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plotArea>
      <c:layout>
        <c:manualLayout>
          <c:layoutTarget val="inner"/>
          <c:xMode val="edge"/>
          <c:yMode val="edge"/>
          <c:x val="2.6010613009761256E-2"/>
          <c:y val="1.6273295160366286E-2"/>
          <c:w val="0.94158657655580835"/>
          <c:h val="0.85480551067049304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2014</c:v>
                </c:pt>
              </c:strCache>
            </c:strRef>
          </c:tx>
          <c:spPr>
            <a:ln>
              <a:solidFill>
                <a:srgbClr val="CBCED1"/>
              </a:solidFill>
            </a:ln>
          </c:spPr>
          <c:marker>
            <c:symbol val="none"/>
          </c:marker>
          <c:dLbls>
            <c:delete val="1"/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113098</c:v>
                </c:pt>
                <c:pt idx="1">
                  <c:v>82515</c:v>
                </c:pt>
                <c:pt idx="2">
                  <c:v>115758</c:v>
                </c:pt>
                <c:pt idx="3">
                  <c:v>125661</c:v>
                </c:pt>
                <c:pt idx="4">
                  <c:v>126651</c:v>
                </c:pt>
                <c:pt idx="5">
                  <c:v>117392</c:v>
                </c:pt>
                <c:pt idx="6">
                  <c:v>137359</c:v>
                </c:pt>
                <c:pt idx="7">
                  <c:v>123466</c:v>
                </c:pt>
                <c:pt idx="8">
                  <c:v>110969</c:v>
                </c:pt>
                <c:pt idx="9">
                  <c:v>119039</c:v>
                </c:pt>
                <c:pt idx="10">
                  <c:v>120891</c:v>
                </c:pt>
                <c:pt idx="11">
                  <c:v>130193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2015</c:v>
                </c:pt>
              </c:strCache>
            </c:strRef>
          </c:tx>
          <c:spPr>
            <a:ln>
              <a:solidFill>
                <a:srgbClr val="A2A9AF"/>
              </a:solidFill>
            </a:ln>
          </c:spPr>
          <c:marker>
            <c:symbol val="none"/>
          </c:marker>
          <c:dLbls>
            <c:delete val="1"/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98334</c:v>
                </c:pt>
                <c:pt idx="1">
                  <c:v>61532</c:v>
                </c:pt>
                <c:pt idx="2">
                  <c:v>98152</c:v>
                </c:pt>
                <c:pt idx="3">
                  <c:v>91867</c:v>
                </c:pt>
                <c:pt idx="4">
                  <c:v>88170</c:v>
                </c:pt>
                <c:pt idx="5">
                  <c:v>84617</c:v>
                </c:pt>
                <c:pt idx="6">
                  <c:v>97961</c:v>
                </c:pt>
                <c:pt idx="7">
                  <c:v>77180</c:v>
                </c:pt>
                <c:pt idx="8">
                  <c:v>103215</c:v>
                </c:pt>
                <c:pt idx="9">
                  <c:v>87580</c:v>
                </c:pt>
                <c:pt idx="10">
                  <c:v>85518</c:v>
                </c:pt>
                <c:pt idx="11">
                  <c:v>103970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2016</c:v>
                </c:pt>
              </c:strCache>
            </c:strRef>
          </c:tx>
          <c:spPr>
            <a:ln>
              <a:solidFill>
                <a:srgbClr val="006600"/>
              </a:solidFill>
            </a:ln>
          </c:spPr>
          <c:marker>
            <c:symbol val="none"/>
          </c:marker>
          <c:dLbls>
            <c:delete val="1"/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73902</c:v>
                </c:pt>
                <c:pt idx="1">
                  <c:v>57053</c:v>
                </c:pt>
                <c:pt idx="2">
                  <c:v>89380</c:v>
                </c:pt>
                <c:pt idx="3">
                  <c:v>88606</c:v>
                </c:pt>
                <c:pt idx="4">
                  <c:v>75030</c:v>
                </c:pt>
                <c:pt idx="5">
                  <c:v>94998</c:v>
                </c:pt>
                <c:pt idx="6">
                  <c:v>95253</c:v>
                </c:pt>
                <c:pt idx="7">
                  <c:v>92079</c:v>
                </c:pt>
                <c:pt idx="8">
                  <c:v>81723</c:v>
                </c:pt>
                <c:pt idx="9">
                  <c:v>82530</c:v>
                </c:pt>
                <c:pt idx="10">
                  <c:v>101701</c:v>
                </c:pt>
                <c:pt idx="11">
                  <c:v>109020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2017</c:v>
                </c:pt>
              </c:strCache>
            </c:strRef>
          </c:tx>
          <c:spPr>
            <a:ln>
              <a:solidFill>
                <a:srgbClr val="002060"/>
              </a:solidFill>
            </a:ln>
          </c:spPr>
          <c:marker>
            <c:symbol val="none"/>
          </c:marker>
          <c:dLbls>
            <c:delete val="1"/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Sheet1!$E$2:$E$13</c:f>
              <c:numCache>
                <c:formatCode>General</c:formatCode>
                <c:ptCount val="12"/>
                <c:pt idx="0">
                  <c:v>91185</c:v>
                </c:pt>
                <c:pt idx="1">
                  <c:v>70045</c:v>
                </c:pt>
                <c:pt idx="2">
                  <c:v>102177</c:v>
                </c:pt>
                <c:pt idx="3">
                  <c:v>92230</c:v>
                </c:pt>
              </c:numCache>
            </c:numRef>
          </c:val>
        </c:ser>
        <c:dLbls>
          <c:showVal val="1"/>
        </c:dLbls>
        <c:marker val="1"/>
        <c:axId val="145595392"/>
        <c:axId val="145601280"/>
      </c:lineChart>
      <c:catAx>
        <c:axId val="145595392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900"/>
            </a:pPr>
            <a:endParaRPr lang="zh-CN"/>
          </a:p>
        </c:txPr>
        <c:crossAx val="145601280"/>
        <c:crosses val="autoZero"/>
        <c:auto val="1"/>
        <c:lblAlgn val="ctr"/>
        <c:lblOffset val="100"/>
      </c:catAx>
      <c:valAx>
        <c:axId val="145601280"/>
        <c:scaling>
          <c:orientation val="minMax"/>
        </c:scaling>
        <c:delete val="1"/>
        <c:axPos val="l"/>
        <c:numFmt formatCode="General" sourceLinked="1"/>
        <c:tickLblPos val="none"/>
        <c:crossAx val="145595392"/>
        <c:crosses val="autoZero"/>
        <c:crossBetween val="between"/>
      </c:valAx>
      <c:spPr>
        <a:noFill/>
        <a:ln>
          <a:noFill/>
        </a:ln>
      </c:spPr>
    </c:plotArea>
    <c:legend>
      <c:legendPos val="r"/>
      <c:layout>
        <c:manualLayout>
          <c:xMode val="edge"/>
          <c:yMode val="edge"/>
          <c:x val="5.1462070016458354E-2"/>
          <c:y val="0.6609767193919287"/>
          <c:w val="0.88670700931383062"/>
          <c:h val="0.23851032498082694"/>
        </c:manualLayout>
      </c:layout>
      <c:spPr>
        <a:noFill/>
        <a:ln>
          <a:noFill/>
        </a:ln>
      </c:spPr>
      <c:txPr>
        <a:bodyPr/>
        <a:lstStyle/>
        <a:p>
          <a:pPr>
            <a:defRPr sz="1000"/>
          </a:pPr>
          <a:endParaRPr lang="zh-CN"/>
        </a:p>
      </c:txPr>
    </c:legend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plotArea>
      <c:layout>
        <c:manualLayout>
          <c:layoutTarget val="inner"/>
          <c:xMode val="edge"/>
          <c:yMode val="edge"/>
          <c:x val="0.181760204871137"/>
          <c:y val="0.25910827261618574"/>
          <c:w val="0.79558628310823998"/>
          <c:h val="0.68046757644084077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2016</c:v>
                </c:pt>
              </c:strCache>
            </c:strRef>
          </c:tx>
          <c:spPr>
            <a:ln w="38100">
              <a:solidFill>
                <a:srgbClr val="7F7F7F"/>
              </a:solidFill>
            </a:ln>
          </c:spPr>
          <c:marker>
            <c:spPr>
              <a:noFill/>
              <a:ln>
                <a:noFill/>
              </a:ln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81118</c:v>
                </c:pt>
                <c:pt idx="1">
                  <c:v>51348</c:v>
                </c:pt>
                <c:pt idx="2">
                  <c:v>79502</c:v>
                </c:pt>
                <c:pt idx="3">
                  <c:v>66354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2017</c:v>
                </c:pt>
              </c:strCache>
            </c:strRef>
          </c:tx>
          <c:spPr>
            <a:ln w="38100">
              <a:solidFill>
                <a:srgbClr val="002060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1.2275619695116188E-3"/>
                  <c:y val="6.7962669426830111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1.9694747975157901E-3"/>
                  <c:y val="-3.8356667977072411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1.5138713528812664E-2"/>
                  <c:y val="-2.9532960644423494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79405</c:v>
                </c:pt>
                <c:pt idx="1">
                  <c:v>56418</c:v>
                </c:pt>
                <c:pt idx="2">
                  <c:v>77966</c:v>
                </c:pt>
                <c:pt idx="3">
                  <c:v>69854</c:v>
                </c:pt>
              </c:numCache>
            </c:numRef>
          </c:val>
        </c:ser>
        <c:marker val="1"/>
        <c:axId val="189675776"/>
        <c:axId val="189698048"/>
      </c:lineChart>
      <c:catAx>
        <c:axId val="189675776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900"/>
            </a:pPr>
            <a:endParaRPr lang="zh-CN"/>
          </a:p>
        </c:txPr>
        <c:crossAx val="189698048"/>
        <c:crosses val="autoZero"/>
        <c:auto val="1"/>
        <c:lblAlgn val="ctr"/>
        <c:lblOffset val="100"/>
      </c:catAx>
      <c:valAx>
        <c:axId val="189698048"/>
        <c:scaling>
          <c:orientation val="minMax"/>
          <c:max val="100000"/>
          <c:min val="40000"/>
        </c:scaling>
        <c:delete val="1"/>
        <c:axPos val="l"/>
        <c:numFmt formatCode="General" sourceLinked="1"/>
        <c:tickLblPos val="none"/>
        <c:crossAx val="189675776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2913075431515664"/>
          <c:y val="0.15883342379144602"/>
          <c:w val="0.26816737788811157"/>
          <c:h val="0.14099443653798543"/>
        </c:manualLayout>
      </c:layout>
      <c:txPr>
        <a:bodyPr/>
        <a:lstStyle/>
        <a:p>
          <a:pPr>
            <a:defRPr sz="900" b="1"/>
          </a:pPr>
          <a:endParaRPr lang="zh-CN"/>
        </a:p>
      </c:txPr>
    </c:legend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style val="7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2.004329619828191E-2"/>
          <c:y val="0.15698389364379994"/>
          <c:w val="0.97903260748805765"/>
          <c:h val="0.71916981119709655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进口汽车销量</c:v>
                </c:pt>
              </c:strCache>
            </c:strRef>
          </c:tx>
          <c:spPr>
            <a:solidFill>
              <a:srgbClr val="FFFFFF">
                <a:lumMod val="50000"/>
              </a:srgb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Sheet1!$A$2:$A$7</c:f>
              <c:strCache>
                <c:ptCount val="6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2017YTD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894468</c:v>
                </c:pt>
                <c:pt idx="1">
                  <c:v>1022086</c:v>
                </c:pt>
                <c:pt idx="2">
                  <c:v>1157589</c:v>
                </c:pt>
                <c:pt idx="3">
                  <c:v>919968</c:v>
                </c:pt>
                <c:pt idx="4">
                  <c:v>898471</c:v>
                </c:pt>
                <c:pt idx="5">
                  <c:v>283643</c:v>
                </c:pt>
              </c:numCache>
            </c:numRef>
          </c:val>
        </c:ser>
        <c:ser>
          <c:idx val="1"/>
          <c:order val="1"/>
          <c:tx>
            <c:strRef>
              <c:f>Sheet1!#REF!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rgbClr val="003366"/>
            </a:solidFill>
          </c:spPr>
          <c:cat>
            <c:strRef>
              <c:f>Sheet1!$A$2:$A$7</c:f>
              <c:strCache>
                <c:ptCount val="6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2017YTD</c:v>
                </c:pt>
              </c:strCache>
            </c:strRef>
          </c:cat>
          <c:val>
            <c:numRef>
              <c:f>Sheet1!#REF!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gapWidth val="100"/>
        <c:overlap val="100"/>
        <c:axId val="190536320"/>
        <c:axId val="190546304"/>
      </c:barChart>
      <c:lineChart>
        <c:grouping val="standard"/>
        <c:ser>
          <c:idx val="2"/>
          <c:order val="2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ln>
              <a:solidFill>
                <a:srgbClr val="800000"/>
              </a:solidFill>
            </a:ln>
          </c:spPr>
          <c:marker>
            <c:spPr>
              <a:solidFill>
                <a:srgbClr val="800000"/>
              </a:solidFill>
              <a:ln>
                <a:noFill/>
              </a:ln>
            </c:spPr>
          </c:marker>
          <c:dLbls>
            <c:dLbl>
              <c:idx val="1"/>
              <c:layout>
                <c:manualLayout>
                  <c:x val="-5.3593929822100116E-2"/>
                  <c:y val="7.753002699725630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900" b="0"/>
                  </a:pPr>
                  <a:endParaRPr lang="zh-CN"/>
                </a:p>
              </c:txPr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5.6001827727228774E-2"/>
                  <c:y val="4.3888311269753996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9.8931451547928928E-2"/>
                  <c:y val="-2.5677287759490512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1.4345641639336161E-2"/>
                  <c:y val="-6.1761246973952594E-4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/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Sheet1!$C$2:$C$7</c:f>
              <c:numCache>
                <c:formatCode>0.0%</c:formatCode>
                <c:ptCount val="6"/>
                <c:pt idx="0">
                  <c:v>0.27073524857294629</c:v>
                </c:pt>
                <c:pt idx="1">
                  <c:v>0.14267475191957649</c:v>
                </c:pt>
                <c:pt idx="2">
                  <c:v>0.13257494966177008</c:v>
                </c:pt>
                <c:pt idx="3">
                  <c:v>-0.20527233759132185</c:v>
                </c:pt>
                <c:pt idx="4">
                  <c:v>-2.3367117117117184E-2</c:v>
                </c:pt>
                <c:pt idx="5">
                  <c:v>1.9000000000000027E-2</c:v>
                </c:pt>
              </c:numCache>
            </c:numRef>
          </c:val>
        </c:ser>
        <c:marker val="1"/>
        <c:axId val="190549376"/>
        <c:axId val="190547840"/>
      </c:lineChart>
      <c:catAx>
        <c:axId val="19053632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000"/>
            </a:pPr>
            <a:endParaRPr lang="zh-CN"/>
          </a:p>
        </c:txPr>
        <c:crossAx val="190546304"/>
        <c:crosses val="autoZero"/>
        <c:auto val="1"/>
        <c:lblAlgn val="ctr"/>
        <c:lblOffset val="100"/>
      </c:catAx>
      <c:valAx>
        <c:axId val="190546304"/>
        <c:scaling>
          <c:orientation val="minMax"/>
        </c:scaling>
        <c:axPos val="l"/>
        <c:numFmt formatCode="General" sourceLinked="1"/>
        <c:tickLblPos val="none"/>
        <c:spPr>
          <a:ln>
            <a:noFill/>
          </a:ln>
        </c:spPr>
        <c:txPr>
          <a:bodyPr/>
          <a:lstStyle/>
          <a:p>
            <a:pPr>
              <a:defRPr sz="800"/>
            </a:pPr>
            <a:endParaRPr lang="zh-CN"/>
          </a:p>
        </c:txPr>
        <c:crossAx val="190536320"/>
        <c:crosses val="autoZero"/>
        <c:crossBetween val="between"/>
      </c:valAx>
      <c:valAx>
        <c:axId val="190547840"/>
        <c:scaling>
          <c:orientation val="minMax"/>
        </c:scaling>
        <c:axPos val="r"/>
        <c:numFmt formatCode="0%" sourceLinked="0"/>
        <c:tickLblPos val="none"/>
        <c:spPr>
          <a:ln>
            <a:noFill/>
          </a:ln>
        </c:spPr>
        <c:txPr>
          <a:bodyPr/>
          <a:lstStyle/>
          <a:p>
            <a:pPr>
              <a:defRPr sz="800"/>
            </a:pPr>
            <a:endParaRPr lang="zh-CN"/>
          </a:p>
        </c:txPr>
        <c:crossAx val="190549376"/>
        <c:crosses val="max"/>
        <c:crossBetween val="between"/>
      </c:valAx>
      <c:catAx>
        <c:axId val="190549376"/>
        <c:scaling>
          <c:orientation val="minMax"/>
        </c:scaling>
        <c:delete val="1"/>
        <c:axPos val="b"/>
        <c:numFmt formatCode="General" sourceLinked="1"/>
        <c:tickLblPos val="none"/>
        <c:crossAx val="190547840"/>
        <c:crosses val="autoZero"/>
        <c:auto val="1"/>
        <c:lblAlgn val="ctr"/>
        <c:lblOffset val="100"/>
      </c:catAx>
    </c:plotArea>
    <c:legend>
      <c:legendPos val="l"/>
      <c:legendEntry>
        <c:idx val="1"/>
        <c:delete val="1"/>
      </c:legendEntry>
      <c:layout>
        <c:manualLayout>
          <c:xMode val="edge"/>
          <c:yMode val="edge"/>
          <c:x val="0.34990251254446214"/>
          <c:y val="1.5058637472563348E-2"/>
          <c:w val="0.54763951448561565"/>
          <c:h val="7.0335698120957094E-2"/>
        </c:manualLayout>
      </c:layout>
      <c:overlay val="1"/>
      <c:txPr>
        <a:bodyPr/>
        <a:lstStyle/>
        <a:p>
          <a:pPr>
            <a:defRPr sz="900">
              <a:latin typeface="微软雅黑" panose="020B0503020204020204" pitchFamily="34" charset="-122"/>
              <a:ea typeface="微软雅黑" panose="020B0503020204020204" pitchFamily="34" charset="-122"/>
            </a:defRPr>
          </a:pPr>
          <a:endParaRPr lang="zh-CN"/>
        </a:p>
      </c:txPr>
    </c:legend>
    <c:plotVisOnly val="1"/>
    <c:dispBlanksAs val="gap"/>
  </c:chart>
  <c:spPr>
    <a:ln>
      <a:noFill/>
    </a:ln>
  </c:spPr>
  <c:txPr>
    <a:bodyPr/>
    <a:lstStyle/>
    <a:p>
      <a:pPr>
        <a:defRPr sz="1000">
          <a:latin typeface="Arial" pitchFamily="34" charset="0"/>
          <a:cs typeface="Arial" pitchFamily="34" charset="0"/>
        </a:defRPr>
      </a:pPr>
      <a:endParaRPr lang="zh-CN"/>
    </a:p>
  </c:txPr>
  <c:externalData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>
        <c:manualLayout>
          <c:layoutTarget val="inner"/>
          <c:xMode val="edge"/>
          <c:yMode val="edge"/>
          <c:x val="2.3076923076923155E-2"/>
          <c:y val="9.323802385689299E-2"/>
          <c:w val="0.95769230769230773"/>
          <c:h val="0.79007283641300741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2013 stock</c:v>
                </c:pt>
              </c:strCache>
            </c:strRef>
          </c:tx>
          <c:spPr>
            <a:ln w="28575" cap="rnd">
              <a:solidFill>
                <a:schemeClr val="bg1">
                  <a:lumMod val="8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0.00</c:formatCode>
                <c:ptCount val="12"/>
                <c:pt idx="0">
                  <c:v>3.2043862539214216</c:v>
                </c:pt>
                <c:pt idx="1">
                  <c:v>3.3730713684582376</c:v>
                </c:pt>
                <c:pt idx="2">
                  <c:v>3.3736269492475395</c:v>
                </c:pt>
                <c:pt idx="3">
                  <c:v>3.5298336171608078</c:v>
                </c:pt>
                <c:pt idx="4">
                  <c:v>3.2482845341986404</c:v>
                </c:pt>
                <c:pt idx="5">
                  <c:v>3.1855285346996332</c:v>
                </c:pt>
                <c:pt idx="6">
                  <c:v>3.2778582155993421</c:v>
                </c:pt>
                <c:pt idx="7">
                  <c:v>3.3011984233367362</c:v>
                </c:pt>
                <c:pt idx="8">
                  <c:v>3.1532922838929482</c:v>
                </c:pt>
                <c:pt idx="9">
                  <c:v>3.2169686181547399</c:v>
                </c:pt>
                <c:pt idx="10">
                  <c:v>3.1173139689360569</c:v>
                </c:pt>
                <c:pt idx="11">
                  <c:v>2.8610233363761908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2014 stock</c:v>
                </c:pt>
              </c:strCache>
            </c:strRef>
          </c:tx>
          <c:spPr>
            <a:ln w="28575" cap="rnd">
              <a:solidFill>
                <a:schemeClr val="bg1">
                  <a:lumMod val="6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0.00</c:formatCode>
                <c:ptCount val="12"/>
                <c:pt idx="0">
                  <c:v>2.7752442250649931</c:v>
                </c:pt>
                <c:pt idx="1">
                  <c:v>3.1257975145798111</c:v>
                </c:pt>
                <c:pt idx="2">
                  <c:v>2.9310841792234967</c:v>
                </c:pt>
                <c:pt idx="3">
                  <c:v>3.117700956898124</c:v>
                </c:pt>
                <c:pt idx="4">
                  <c:v>2.9795973884657236</c:v>
                </c:pt>
                <c:pt idx="5">
                  <c:v>3.050102157615723</c:v>
                </c:pt>
                <c:pt idx="6">
                  <c:v>3.4224382276805003</c:v>
                </c:pt>
                <c:pt idx="7">
                  <c:v>3.7356086935239063</c:v>
                </c:pt>
                <c:pt idx="8">
                  <c:v>3.7590657981530344</c:v>
                </c:pt>
                <c:pt idx="9">
                  <c:v>4.0466819375010452</c:v>
                </c:pt>
                <c:pt idx="10">
                  <c:v>4.2134443085677207</c:v>
                </c:pt>
                <c:pt idx="11">
                  <c:v>4.2134443085677207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2015 stock</c:v>
                </c:pt>
              </c:strCache>
            </c:strRef>
          </c:tx>
          <c:spPr>
            <a:ln w="28575" cap="rnd">
              <a:solidFill>
                <a:srgbClr val="008000"/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0.00</c:formatCode>
                <c:ptCount val="12"/>
                <c:pt idx="0">
                  <c:v>4.3797927698595593</c:v>
                </c:pt>
                <c:pt idx="1">
                  <c:v>4.7907930400101124</c:v>
                </c:pt>
                <c:pt idx="2">
                  <c:v>5.0757515474145958</c:v>
                </c:pt>
                <c:pt idx="3">
                  <c:v>5.1645361243775918</c:v>
                </c:pt>
                <c:pt idx="4">
                  <c:v>4.7655077044646434</c:v>
                </c:pt>
                <c:pt idx="5">
                  <c:v>4.7572042783217476</c:v>
                </c:pt>
                <c:pt idx="6">
                  <c:v>5.1775409280344498</c:v>
                </c:pt>
                <c:pt idx="7">
                  <c:v>4.9555092680474173</c:v>
                </c:pt>
                <c:pt idx="8">
                  <c:v>4.9353699560101765</c:v>
                </c:pt>
                <c:pt idx="9">
                  <c:v>4.4937308963882465</c:v>
                </c:pt>
                <c:pt idx="10">
                  <c:v>4.2718151470505958</c:v>
                </c:pt>
                <c:pt idx="11">
                  <c:v>4.2509894800176804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2016 stock</c:v>
                </c:pt>
              </c:strCache>
            </c:strRef>
          </c:tx>
          <c:spPr>
            <a:ln w="28575" cap="rnd">
              <a:solidFill>
                <a:schemeClr val="accent6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Sheet1!$E$2:$E$13</c:f>
              <c:numCache>
                <c:formatCode>0.00</c:formatCode>
                <c:ptCount val="12"/>
                <c:pt idx="0">
                  <c:v>3.88</c:v>
                </c:pt>
                <c:pt idx="1">
                  <c:v>4.29</c:v>
                </c:pt>
                <c:pt idx="2">
                  <c:v>4.33</c:v>
                </c:pt>
                <c:pt idx="3">
                  <c:v>4.9000000000000004</c:v>
                </c:pt>
                <c:pt idx="4">
                  <c:v>4.3599999999999985</c:v>
                </c:pt>
                <c:pt idx="5">
                  <c:v>4.51</c:v>
                </c:pt>
                <c:pt idx="6">
                  <c:v>4.4400000000000004</c:v>
                </c:pt>
                <c:pt idx="7">
                  <c:v>4.18</c:v>
                </c:pt>
                <c:pt idx="8">
                  <c:v>3.7800000000000002</c:v>
                </c:pt>
                <c:pt idx="9">
                  <c:v>3.61</c:v>
                </c:pt>
                <c:pt idx="10">
                  <c:v>3.4899999999999998</c:v>
                </c:pt>
                <c:pt idx="11">
                  <c:v>3.44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2017 Stock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dLbl>
              <c:idx val="3"/>
              <c:layout>
                <c:manualLayout>
                  <c:x val="-3.3174416532659352E-2"/>
                  <c:y val="-3.2306627163509752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Sheet1!$F$2:$F$13</c:f>
              <c:numCache>
                <c:formatCode>0.00</c:formatCode>
                <c:ptCount val="12"/>
                <c:pt idx="0">
                  <c:v>3.24</c:v>
                </c:pt>
                <c:pt idx="1">
                  <c:v>3.57</c:v>
                </c:pt>
                <c:pt idx="2">
                  <c:v>3.66</c:v>
                </c:pt>
                <c:pt idx="3">
                  <c:v>3.8499999999999988</c:v>
                </c:pt>
              </c:numCache>
            </c:numRef>
          </c:val>
        </c:ser>
        <c:marker val="1"/>
        <c:axId val="196642304"/>
        <c:axId val="190509440"/>
      </c:lineChart>
      <c:catAx>
        <c:axId val="196642304"/>
        <c:scaling>
          <c:orientation val="minMax"/>
        </c:scaling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zh-CN" altLang="en-US" sz="1100" dirty="0" smtClean="0"/>
                  <a:t>单位：月</a:t>
                </a:r>
                <a:endParaRPr lang="zh-CN" altLang="en-US" sz="1100" dirty="0"/>
              </a:p>
            </c:rich>
          </c:tx>
          <c:layout>
            <c:manualLayout>
              <c:xMode val="edge"/>
              <c:yMode val="edge"/>
              <c:x val="1.682692307692308E-2"/>
              <c:y val="2.0810902249623463E-2"/>
            </c:manualLayout>
          </c:layout>
          <c:spPr>
            <a:noFill/>
            <a:ln>
              <a:noFill/>
            </a:ln>
            <a:effectLst/>
          </c:spPr>
        </c:title>
        <c:numFmt formatCode="General" sourceLinked="1"/>
        <c:tickLblPos val="nextTo"/>
        <c:spPr>
          <a:noFill/>
          <a:ln w="9525" cap="flat" cmpd="sng" algn="ctr">
            <a:solidFill>
              <a:schemeClr val="bg1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0509440"/>
        <c:crosses val="autoZero"/>
        <c:auto val="1"/>
        <c:lblAlgn val="ctr"/>
        <c:lblOffset val="100"/>
      </c:catAx>
      <c:valAx>
        <c:axId val="190509440"/>
        <c:scaling>
          <c:orientation val="minMax"/>
        </c:scaling>
        <c:axPos val="l"/>
        <c:numFmt formatCode="0.00" sourceLinked="1"/>
        <c:maj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66423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0192307692307713"/>
          <c:y val="0.74705367001104162"/>
          <c:w val="0.8"/>
          <c:h val="6.9808389968247939E-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>
        <c:manualLayout>
          <c:layoutTarget val="inner"/>
          <c:xMode val="edge"/>
          <c:yMode val="edge"/>
          <c:x val="3.2739990339710812E-2"/>
          <c:y val="3.846152787249385E-2"/>
          <c:w val="0.93452001932058149"/>
          <c:h val="0.83639864644055006"/>
        </c:manualLayout>
      </c:layout>
      <c:barChart>
        <c:barDir val="col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PI</c:v>
                </c:pt>
              </c:strCache>
            </c:strRef>
          </c:tx>
          <c:spPr>
            <a:solidFill>
              <a:srgbClr val="A6A6A6"/>
            </a:solidFill>
            <a:ln>
              <a:noFill/>
            </a:ln>
            <a:effectLst/>
          </c:spPr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zh-CN" sz="1200" dirty="0" smtClean="0">
                        <a:solidFill>
                          <a:schemeClr val="tx1"/>
                        </a:solidFill>
                      </a:rPr>
                      <a:t>1</a:t>
                    </a:r>
                    <a:r>
                      <a:rPr lang="en-US" altLang="zh-CN" sz="1200" dirty="0" smtClean="0">
                        <a:solidFill>
                          <a:srgbClr val="000000"/>
                        </a:solidFill>
                      </a:rPr>
                      <a:t>33</a:t>
                    </a:r>
                    <a:endParaRPr lang="en-US" altLang="zh-CN" dirty="0"/>
                  </a:p>
                </c:rich>
              </c:tx>
              <c:dLblPos val="ct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2017YTD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109</c:v>
                </c:pt>
                <c:pt idx="1">
                  <c:v>114</c:v>
                </c:pt>
                <c:pt idx="2">
                  <c:v>132</c:v>
                </c:pt>
                <c:pt idx="3">
                  <c:v>52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A8ADB3"/>
            </a:solidFill>
            <a:ln>
              <a:solidFill>
                <a:schemeClr val="tx1"/>
              </a:solidFill>
            </a:ln>
            <a:effectLst/>
          </c:spPr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 smtClean="0"/>
                      <a:t>1,087</a:t>
                    </a:r>
                    <a:endParaRPr lang="en-US" altLang="zh-CN" dirty="0"/>
                  </a:p>
                </c:rich>
              </c:tx>
              <c:dLblPos val="ctr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 smtClean="0"/>
                      <a:t>1,313</a:t>
                    </a:r>
                    <a:endParaRPr lang="en-US" altLang="zh-CN" dirty="0"/>
                  </a:p>
                </c:rich>
              </c:tx>
              <c:dLblPos val="ctr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400" b="0" i="0" u="none" strike="noStrike" kern="1200" baseline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zh-CN" dirty="0" smtClean="0">
                        <a:solidFill>
                          <a:srgbClr val="FF0000"/>
                        </a:solidFill>
                      </a:rPr>
                      <a:t>720</a:t>
                    </a:r>
                    <a:endParaRPr lang="en-US" altLang="zh-CN" dirty="0">
                      <a:solidFill>
                        <a:srgbClr val="FF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ctr"/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2017YTD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</c:ser>
        <c:dLbls>
          <c:showVal val="1"/>
        </c:dLbls>
        <c:gapWidth val="86"/>
        <c:overlap val="100"/>
        <c:axId val="190763392"/>
        <c:axId val="190764928"/>
      </c:barChart>
      <c:catAx>
        <c:axId val="19076339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0764928"/>
        <c:crosses val="autoZero"/>
        <c:auto val="1"/>
        <c:lblAlgn val="ctr"/>
        <c:lblOffset val="100"/>
      </c:catAx>
      <c:valAx>
        <c:axId val="190764928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907633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plotArea>
      <c:layout>
        <c:manualLayout>
          <c:layoutTarget val="inner"/>
          <c:xMode val="edge"/>
          <c:yMode val="edge"/>
          <c:x val="0.11104709776698952"/>
          <c:y val="3.6595511928512792E-2"/>
          <c:w val="0.87575838660287653"/>
          <c:h val="0.87760464692272999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2016</c:v>
                </c:pt>
              </c:strCache>
            </c:strRef>
          </c:tx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10474</c:v>
                </c:pt>
                <c:pt idx="1">
                  <c:v>5173</c:v>
                </c:pt>
                <c:pt idx="2">
                  <c:v>10581</c:v>
                </c:pt>
                <c:pt idx="3">
                  <c:v>7167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2017</c:v>
                </c:pt>
              </c:strCache>
            </c:strRef>
          </c:tx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11114</c:v>
                </c:pt>
                <c:pt idx="1">
                  <c:v>11154</c:v>
                </c:pt>
                <c:pt idx="2">
                  <c:v>17577</c:v>
                </c:pt>
                <c:pt idx="3">
                  <c:v>12600</c:v>
                </c:pt>
              </c:numCache>
            </c:numRef>
          </c:val>
        </c:ser>
        <c:marker val="1"/>
        <c:axId val="192326272"/>
        <c:axId val="192336256"/>
      </c:lineChart>
      <c:catAx>
        <c:axId val="192326272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100"/>
            </a:pPr>
            <a:endParaRPr lang="zh-CN"/>
          </a:p>
        </c:txPr>
        <c:crossAx val="192336256"/>
        <c:crosses val="autoZero"/>
        <c:auto val="1"/>
        <c:lblAlgn val="ctr"/>
        <c:lblOffset val="100"/>
      </c:catAx>
      <c:valAx>
        <c:axId val="192336256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sz="1000"/>
            </a:pPr>
            <a:endParaRPr lang="zh-CN"/>
          </a:p>
        </c:txPr>
        <c:crossAx val="19232627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30626988628200452"/>
          <c:y val="0.73983734513051791"/>
          <c:w val="0.47114844762432495"/>
          <c:h val="6.8373095042500123E-2"/>
        </c:manualLayout>
      </c:layout>
      <c:txPr>
        <a:bodyPr/>
        <a:lstStyle/>
        <a:p>
          <a:pPr>
            <a:defRPr sz="1200"/>
          </a:pPr>
          <a:endParaRPr lang="zh-CN"/>
        </a:p>
      </c:txPr>
    </c:legend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plotArea>
      <c:layout>
        <c:manualLayout>
          <c:layoutTarget val="inner"/>
          <c:xMode val="edge"/>
          <c:yMode val="edge"/>
          <c:x val="9.5981968699645773E-2"/>
          <c:y val="4.8757264630734112E-2"/>
          <c:w val="0.79475317989097516"/>
          <c:h val="0.8861994332071951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CAR</c:v>
                </c:pt>
                <c:pt idx="1">
                  <c:v>MPV</c:v>
                </c:pt>
                <c:pt idx="2">
                  <c:v>SUV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114511</c:v>
                </c:pt>
                <c:pt idx="1">
                  <c:v>8353</c:v>
                </c:pt>
                <c:pt idx="2">
                  <c:v>155458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003366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CAR</c:v>
                </c:pt>
                <c:pt idx="1">
                  <c:v>MPV</c:v>
                </c:pt>
                <c:pt idx="2">
                  <c:v>SUV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124401</c:v>
                </c:pt>
                <c:pt idx="1">
                  <c:v>10298</c:v>
                </c:pt>
                <c:pt idx="2">
                  <c:v>148944</c:v>
                </c:pt>
              </c:numCache>
            </c:numRef>
          </c:val>
        </c:ser>
        <c:axId val="217464832"/>
        <c:axId val="217466368"/>
      </c:barChart>
      <c:lineChart>
        <c:grouping val="standard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-4.3416393593437123E-2"/>
                  <c:y val="8.011206391932719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>
                      <a:solidFill>
                        <a:schemeClr val="bg1"/>
                      </a:solidFill>
                    </a:defRPr>
                  </a:pPr>
                  <a:endParaRPr lang="zh-CN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4.6556277417735631E-2"/>
                  <c:y val="-1.880667646514544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2628774422735403E-2"/>
                  <c:y val="-4.90384578256773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>
                      <a:solidFill>
                        <a:schemeClr val="bg1"/>
                      </a:solidFill>
                    </a:defRPr>
                  </a:pPr>
                  <a:endParaRPr lang="zh-CN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CAR</c:v>
                </c:pt>
                <c:pt idx="1">
                  <c:v>MPV</c:v>
                </c:pt>
                <c:pt idx="2">
                  <c:v>SUV</c:v>
                </c:pt>
              </c:strCache>
            </c:strRef>
          </c:cat>
          <c:val>
            <c:numRef>
              <c:f>Sheet1!$D$2:$D$4</c:f>
              <c:numCache>
                <c:formatCode>0.0%</c:formatCode>
                <c:ptCount val="3"/>
                <c:pt idx="0">
                  <c:v>8.6367248561273813E-2</c:v>
                </c:pt>
                <c:pt idx="1">
                  <c:v>0.23285047288399374</c:v>
                </c:pt>
                <c:pt idx="2">
                  <c:v>-4.1901992821212278E-2</c:v>
                </c:pt>
              </c:numCache>
            </c:numRef>
          </c:val>
        </c:ser>
        <c:marker val="1"/>
        <c:axId val="217481984"/>
        <c:axId val="217467904"/>
      </c:lineChart>
      <c:catAx>
        <c:axId val="217464832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200"/>
            </a:pPr>
            <a:endParaRPr lang="zh-CN"/>
          </a:p>
        </c:txPr>
        <c:crossAx val="217466368"/>
        <c:crosses val="autoZero"/>
        <c:auto val="1"/>
        <c:lblAlgn val="ctr"/>
        <c:lblOffset val="100"/>
      </c:catAx>
      <c:valAx>
        <c:axId val="217466368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sz="1100"/>
            </a:pPr>
            <a:endParaRPr lang="zh-CN"/>
          </a:p>
        </c:txPr>
        <c:crossAx val="217464832"/>
        <c:crosses val="autoZero"/>
        <c:crossBetween val="between"/>
      </c:valAx>
      <c:valAx>
        <c:axId val="217467904"/>
        <c:scaling>
          <c:orientation val="minMax"/>
        </c:scaling>
        <c:axPos val="r"/>
        <c:numFmt formatCode="0%" sourceLinked="0"/>
        <c:tickLblPos val="nextTo"/>
        <c:txPr>
          <a:bodyPr/>
          <a:lstStyle/>
          <a:p>
            <a:pPr>
              <a:defRPr sz="1100"/>
            </a:pPr>
            <a:endParaRPr lang="zh-CN"/>
          </a:p>
        </c:txPr>
        <c:crossAx val="217481984"/>
        <c:crosses val="max"/>
        <c:crossBetween val="between"/>
      </c:valAx>
      <c:catAx>
        <c:axId val="217481984"/>
        <c:scaling>
          <c:orientation val="minMax"/>
        </c:scaling>
        <c:delete val="1"/>
        <c:axPos val="b"/>
        <c:numFmt formatCode="General" sourceLinked="1"/>
        <c:tickLblPos val="none"/>
        <c:crossAx val="217467904"/>
        <c:crosses val="autoZero"/>
        <c:auto val="1"/>
        <c:lblAlgn val="ctr"/>
        <c:lblOffset val="100"/>
      </c:catAx>
    </c:plotArea>
    <c:legend>
      <c:legendPos val="r"/>
      <c:layout>
        <c:manualLayout>
          <c:xMode val="edge"/>
          <c:yMode val="edge"/>
          <c:x val="0.14444036999202581"/>
          <c:y val="2.9163791714568112E-3"/>
          <c:w val="0.30380106571936344"/>
          <c:h val="9.1810713824143339E-2"/>
        </c:manualLayout>
      </c:layout>
      <c:txPr>
        <a:bodyPr/>
        <a:lstStyle/>
        <a:p>
          <a:pPr>
            <a:defRPr sz="1200"/>
          </a:pPr>
          <a:endParaRPr lang="zh-CN"/>
        </a:p>
      </c:txPr>
    </c:legend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style val="12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6.7318168828212413E-2"/>
          <c:y val="2.8779456453509846E-2"/>
          <c:w val="0.79138796405960421"/>
          <c:h val="0.87257449067496462"/>
        </c:manualLayout>
      </c:layout>
      <c:barChart>
        <c:barDir val="col"/>
        <c:grouping val="percentStacked"/>
        <c:ser>
          <c:idx val="1"/>
          <c:order val="0"/>
          <c:tx>
            <c:strRef>
              <c:f>Sheet1!$B$1</c:f>
              <c:strCache>
                <c:ptCount val="1"/>
                <c:pt idx="0">
                  <c:v>SUV</c:v>
                </c:pt>
              </c:strCache>
            </c:strRef>
          </c:tx>
          <c:spPr>
            <a:solidFill>
              <a:srgbClr val="005977">
                <a:lumMod val="50000"/>
              </a:srgb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Sheet1!$A$2:$A$5</c:f>
              <c:strCach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2017YTD</c:v>
                </c:pt>
              </c:strCache>
            </c:strRef>
          </c:cat>
          <c:val>
            <c:numRef>
              <c:f>Sheet1!$B$2:$B$5</c:f>
              <c:numCache>
                <c:formatCode>0.0%</c:formatCode>
                <c:ptCount val="4"/>
                <c:pt idx="0">
                  <c:v>0.88</c:v>
                </c:pt>
                <c:pt idx="1">
                  <c:v>0.87000000000000088</c:v>
                </c:pt>
                <c:pt idx="2">
                  <c:v>0.83000000000000063</c:v>
                </c:pt>
                <c:pt idx="3">
                  <c:v>0.86673532047981494</c:v>
                </c:pt>
              </c:numCache>
            </c:numRef>
          </c:val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Pick up</c:v>
                </c:pt>
              </c:strCache>
            </c:strRef>
          </c:tx>
          <c:spPr>
            <a:solidFill>
              <a:srgbClr val="005977">
                <a:lumMod val="75000"/>
              </a:srgb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Sheet1!$A$2:$A$5</c:f>
              <c:strCach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2017YTD</c:v>
                </c:pt>
              </c:strCache>
            </c:strRef>
          </c:cat>
          <c:val>
            <c:numRef>
              <c:f>Sheet1!$C$2:$C$5</c:f>
              <c:numCache>
                <c:formatCode>0.0%</c:formatCode>
                <c:ptCount val="4"/>
                <c:pt idx="0">
                  <c:v>4.0000000000000022E-2</c:v>
                </c:pt>
                <c:pt idx="1">
                  <c:v>2.0000000000000011E-2</c:v>
                </c:pt>
                <c:pt idx="2">
                  <c:v>4.0000000000000022E-2</c:v>
                </c:pt>
                <c:pt idx="3">
                  <c:v>4.777161164826374E-2</c:v>
                </c:pt>
              </c:numCache>
            </c:numRef>
          </c:val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Sedan</c:v>
                </c:pt>
              </c:strCache>
            </c:strRef>
          </c:tx>
          <c:spPr>
            <a:solidFill>
              <a:srgbClr val="006384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Sheet1!$A$2:$A$5</c:f>
              <c:strCach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2017YTD</c:v>
                </c:pt>
              </c:strCache>
            </c:strRef>
          </c:cat>
          <c:val>
            <c:numRef>
              <c:f>Sheet1!$D$2:$D$5</c:f>
              <c:numCache>
                <c:formatCode>0.0%</c:formatCode>
                <c:ptCount val="4"/>
                <c:pt idx="0">
                  <c:v>2.0000000000000011E-2</c:v>
                </c:pt>
                <c:pt idx="1">
                  <c:v>0.05</c:v>
                </c:pt>
                <c:pt idx="2">
                  <c:v>0.05</c:v>
                </c:pt>
                <c:pt idx="3">
                  <c:v>3.7740526727310882E-2</c:v>
                </c:pt>
              </c:numCache>
            </c:numRef>
          </c:val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MPV</c:v>
                </c:pt>
              </c:strCache>
            </c:strRef>
          </c:tx>
          <c:spPr>
            <a:solidFill>
              <a:srgbClr val="738FA2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aseline="0"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2017YTD</c:v>
                </c:pt>
              </c:strCache>
            </c:strRef>
          </c:cat>
          <c:val>
            <c:numRef>
              <c:f>Sheet1!$E$2:$E$5</c:f>
              <c:numCache>
                <c:formatCode>0.0%</c:formatCode>
                <c:ptCount val="4"/>
                <c:pt idx="0">
                  <c:v>3.0000000000000002E-2</c:v>
                </c:pt>
                <c:pt idx="1">
                  <c:v>0.05</c:v>
                </c:pt>
                <c:pt idx="2">
                  <c:v>6.0000000000000032E-2</c:v>
                </c:pt>
                <c:pt idx="3">
                  <c:v>4.7409272078875603E-2</c:v>
                </c:pt>
              </c:numCache>
            </c:numRef>
          </c:val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others</c:v>
                </c:pt>
              </c:strCache>
            </c:strRef>
          </c:tx>
          <c:spPr>
            <a:solidFill>
              <a:srgbClr val="A0AFBC"/>
            </a:solidFill>
          </c:spPr>
          <c:dLbls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2017YTD</c:v>
                </c:pt>
              </c:strCache>
            </c:strRef>
          </c:cat>
          <c:val>
            <c:numRef>
              <c:f>Sheet1!$F$2:$F$5</c:f>
              <c:numCache>
                <c:formatCode>0.0%</c:formatCode>
                <c:ptCount val="4"/>
                <c:pt idx="0">
                  <c:v>3.0000000000000002E-2</c:v>
                </c:pt>
                <c:pt idx="1">
                  <c:v>1.0000000000000005E-2</c:v>
                </c:pt>
                <c:pt idx="2">
                  <c:v>1.0000000000000005E-2</c:v>
                </c:pt>
                <c:pt idx="3">
                  <c:v>3.432690657360261E-4</c:v>
                </c:pt>
              </c:numCache>
            </c:numRef>
          </c:val>
        </c:ser>
        <c:gapWidth val="71"/>
        <c:overlap val="100"/>
        <c:serLines>
          <c:spPr>
            <a:ln>
              <a:solidFill>
                <a:schemeClr val="bg1">
                  <a:lumMod val="65000"/>
                </a:schemeClr>
              </a:solidFill>
            </a:ln>
          </c:spPr>
        </c:serLines>
        <c:axId val="217670400"/>
        <c:axId val="217671936"/>
      </c:barChart>
      <c:catAx>
        <c:axId val="217670400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200" baseline="0"/>
            </a:pPr>
            <a:endParaRPr lang="zh-CN"/>
          </a:p>
        </c:txPr>
        <c:crossAx val="217671936"/>
        <c:crosses val="autoZero"/>
        <c:auto val="1"/>
        <c:lblAlgn val="ctr"/>
        <c:lblOffset val="100"/>
      </c:catAx>
      <c:valAx>
        <c:axId val="217671936"/>
        <c:scaling>
          <c:orientation val="minMax"/>
        </c:scaling>
        <c:delete val="1"/>
        <c:axPos val="l"/>
        <c:numFmt formatCode="0%" sourceLinked="1"/>
        <c:tickLblPos val="none"/>
        <c:crossAx val="2176704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5910794310941163"/>
          <c:y val="4.4453924549461385E-2"/>
          <c:w val="0.10601057895107527"/>
          <c:h val="0.85425211466005013"/>
        </c:manualLayout>
      </c:layout>
      <c:txPr>
        <a:bodyPr/>
        <a:lstStyle/>
        <a:p>
          <a:pPr>
            <a:defRPr sz="1200" baseline="0"/>
          </a:pPr>
          <a:endParaRPr lang="zh-CN"/>
        </a:p>
      </c:txPr>
    </c:legend>
    <c:plotVisOnly val="1"/>
    <c:dispBlanksAs val="gap"/>
  </c:chart>
  <c:spPr>
    <a:ln>
      <a:noFill/>
    </a:ln>
  </c:spPr>
  <c:txPr>
    <a:bodyPr/>
    <a:lstStyle/>
    <a:p>
      <a:pPr marL="161925" indent="-161925" algn="l" rtl="0" eaLnBrk="1" fontAlgn="base" hangingPunct="1">
        <a:lnSpc>
          <a:spcPct val="110000"/>
        </a:lnSpc>
        <a:spcBef>
          <a:spcPct val="0"/>
        </a:spcBef>
        <a:spcAft>
          <a:spcPct val="25000"/>
        </a:spcAft>
        <a:defRPr lang="zh-CN" altLang="en-US" sz="1000" b="0" kern="1200">
          <a:solidFill>
            <a:srgbClr val="000000"/>
          </a:solidFill>
          <a:latin typeface="微软雅黑" pitchFamily="34" charset="-122"/>
          <a:ea typeface="微软雅黑" pitchFamily="34" charset="-122"/>
          <a:cs typeface="+mn-cs"/>
        </a:defRPr>
      </a:pPr>
      <a:endParaRPr lang="zh-CN"/>
    </a:p>
  </c:txPr>
  <c:externalData r:id="rId2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0538" cy="333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624513" y="0"/>
            <a:ext cx="4302125" cy="333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99CCD642-15C3-4D59-BD77-1ACC3679ABAD}" type="datetimeFigureOut">
              <a:rPr lang="zh-CN" altLang="en-US"/>
              <a:pPr>
                <a:defRPr/>
              </a:pPr>
              <a:t>2017-06-07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334125"/>
            <a:ext cx="4300538" cy="333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24513" y="6334125"/>
            <a:ext cx="4302125" cy="333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424EEBB7-C9C1-49BB-80AD-80BC599094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0538" cy="333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24513" y="0"/>
            <a:ext cx="4302125" cy="333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937E5E9D-E912-4D03-B87E-F70CBBA12764}" type="datetimeFigureOut">
              <a:rPr lang="zh-CN" altLang="en-US"/>
              <a:pPr>
                <a:defRPr/>
              </a:pPr>
              <a:t>2017-06-07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297238" y="500063"/>
            <a:ext cx="3333750" cy="25003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2188" y="3168650"/>
            <a:ext cx="7943850" cy="3000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334125"/>
            <a:ext cx="4300538" cy="333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24513" y="6334125"/>
            <a:ext cx="4302125" cy="333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6336B94-5905-44B8-97C7-DB84EB94192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98825" y="498475"/>
            <a:ext cx="3335338" cy="2501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3EF2A5-C40D-4DF6-8B42-F1719234E714}" type="slidenum">
              <a:rPr lang="en-US" altLang="zh-CN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en-US" altLang="zh-CN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385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5E2ACC-3934-409E-B464-EE17E10CB85C}" type="slidenum">
              <a:rPr lang="de-DE" altLang="de-DE" smtClean="0"/>
              <a:pPr>
                <a:defRPr/>
              </a:pPr>
              <a:t>3</a:t>
            </a:fld>
            <a:endParaRPr lang="de-DE" altLang="de-DE"/>
          </a:p>
        </p:txBody>
      </p:sp>
    </p:spTree>
    <p:extLst>
      <p:ext uri="{BB962C8B-B14F-4D97-AF65-F5344CB8AC3E}">
        <p14:creationId xmlns="" xmlns:p14="http://schemas.microsoft.com/office/powerpoint/2010/main" val="15172783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297238" y="500063"/>
            <a:ext cx="3333750" cy="25003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5B837F-3CE1-4058-8CF2-BCA0B263051A}" type="slidenum">
              <a:rPr lang="de-DE" altLang="de-DE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de-DE" alt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253657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297238" y="500063"/>
            <a:ext cx="3333750" cy="2500312"/>
          </a:xfrm>
          <a:ln/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itchFamily="2" charset="-122"/>
            </a:endParaRPr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fld id="{098CB3DF-525F-4294-B766-081CB71637F5}" type="slidenum">
              <a:rPr lang="de-DE" altLang="de-DE" sz="1200" b="0" smtClean="0">
                <a:solidFill>
                  <a:schemeClr val="tx1"/>
                </a:solidFill>
              </a:rPr>
              <a:pPr/>
              <a:t>6</a:t>
            </a:fld>
            <a:endParaRPr lang="de-DE" altLang="de-DE" sz="1200" b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75053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98825" y="498475"/>
            <a:ext cx="3335338" cy="2501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3EF2A5-C40D-4DF6-8B42-F1719234E714}" type="slidenum">
              <a:rPr lang="en-US" altLang="zh-CN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en-US" altLang="zh-CN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385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297238" y="500063"/>
            <a:ext cx="3333750" cy="2500312"/>
          </a:xfrm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itchFamily="2" charset="-122"/>
            </a:endParaRPr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fld id="{914305A1-2F77-45E4-8F5D-339B25DE1F1C}" type="slidenum">
              <a:rPr lang="de-DE" altLang="de-DE" sz="1200" b="0" smtClean="0">
                <a:solidFill>
                  <a:schemeClr val="tx1"/>
                </a:solidFill>
              </a:rPr>
              <a:pPr/>
              <a:t>9</a:t>
            </a:fld>
            <a:endParaRPr lang="de-DE" altLang="de-DE" sz="1200" b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7425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297238" y="500063"/>
            <a:ext cx="3333750" cy="2500312"/>
          </a:xfrm>
          <a:ln/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itchFamily="2" charset="-122"/>
            </a:endParaRPr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fld id="{9F757E94-1CBA-4EEA-950E-574D09541E4D}" type="slidenum">
              <a:rPr lang="de-DE" altLang="de-DE" sz="1200" b="0" smtClean="0">
                <a:solidFill>
                  <a:schemeClr val="tx1"/>
                </a:solidFill>
              </a:rPr>
              <a:pPr/>
              <a:t>17</a:t>
            </a:fld>
            <a:endParaRPr lang="de-DE" altLang="de-DE" sz="1200" b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570111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297238" y="500063"/>
            <a:ext cx="3333750" cy="25003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5B837F-3CE1-4058-8CF2-BCA0B263051A}" type="slidenum">
              <a:rPr lang="de-DE" altLang="de-DE" smtClean="0">
                <a:solidFill>
                  <a:prstClr val="black"/>
                </a:solidFill>
              </a:rPr>
              <a:pPr>
                <a:defRPr/>
              </a:pPr>
              <a:t>18</a:t>
            </a:fld>
            <a:endParaRPr lang="de-DE" alt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40841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8479" y="1930403"/>
            <a:ext cx="7886700" cy="1251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260371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435" y="4406901"/>
            <a:ext cx="7772400" cy="1362075"/>
          </a:xfrm>
          <a:prstGeom prst="rect">
            <a:avLst/>
          </a:prstGeo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088923" y="6548439"/>
            <a:ext cx="677008" cy="179387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72F09D3-1CD1-48D9-A5CE-5615A8F1806A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.jpe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0" y="0"/>
            <a:ext cx="14763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endParaRPr lang="zh-CN" altLang="zh-CN">
              <a:latin typeface="Arial" charset="0"/>
            </a:endParaRPr>
          </a:p>
        </p:txBody>
      </p:sp>
      <p:sp>
        <p:nvSpPr>
          <p:cNvPr id="9219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052513"/>
            <a:ext cx="82296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9220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2060575"/>
            <a:ext cx="8229600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9710" name="Line 14"/>
          <p:cNvSpPr>
            <a:spLocks noChangeShapeType="1"/>
          </p:cNvSpPr>
          <p:nvPr/>
        </p:nvSpPr>
        <p:spPr bwMode="auto">
          <a:xfrm>
            <a:off x="0" y="6019800"/>
            <a:ext cx="9144000" cy="0"/>
          </a:xfrm>
          <a:prstGeom prst="line">
            <a:avLst/>
          </a:prstGeom>
          <a:noFill/>
          <a:ln w="22225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lnSpc>
                <a:spcPct val="95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None/>
              <a:defRPr/>
            </a:pPr>
            <a:endParaRPr lang="zh-CN" altLang="en-US">
              <a:latin typeface="宋体" pitchFamily="2" charset="-122"/>
            </a:endParaRPr>
          </a:p>
        </p:txBody>
      </p:sp>
      <p:sp>
        <p:nvSpPr>
          <p:cNvPr id="29711" name="Line 15"/>
          <p:cNvSpPr>
            <a:spLocks noChangeShapeType="1"/>
          </p:cNvSpPr>
          <p:nvPr/>
        </p:nvSpPr>
        <p:spPr bwMode="auto">
          <a:xfrm>
            <a:off x="0" y="914400"/>
            <a:ext cx="9144000" cy="0"/>
          </a:xfrm>
          <a:prstGeom prst="line">
            <a:avLst/>
          </a:prstGeom>
          <a:noFill/>
          <a:ln w="22225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lnSpc>
                <a:spcPct val="95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None/>
              <a:defRPr/>
            </a:pPr>
            <a:endParaRPr lang="zh-CN" altLang="en-US">
              <a:latin typeface="宋体" pitchFamily="2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52400" y="61722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04/2014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Page </a:t>
            </a:r>
            <a:fld id="{FB663A51-BD4F-4979-8C8D-4641FA207FE6}" type="slidenum">
              <a:rPr lang="en-US" altLang="zh-CN" sz="7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altLang="zh-CN" sz="7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224" name="图片 7" descr="PPT蓝底.jpg"/>
          <p:cNvPicPr>
            <a:picLocks noChangeAspect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04" r:id="rId1"/>
    <p:sldLayoutId id="2147484105" r:id="rId2"/>
    <p:sldLayoutId id="2147484106" r:id="rId3"/>
    <p:sldLayoutId id="2147484115" r:id="rId4"/>
    <p:sldLayoutId id="2147484118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lnSpc>
          <a:spcPct val="115000"/>
        </a:lnSpc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15000"/>
        </a:lnSpc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115000"/>
        </a:lnSpc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115000"/>
        </a:lnSpc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115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115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115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115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115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0" y="0"/>
            <a:ext cx="14763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endParaRPr lang="zh-CN" altLang="zh-CN">
              <a:solidFill>
                <a:prstClr val="black"/>
              </a:solidFill>
              <a:latin typeface="Arial"/>
              <a:ea typeface="宋体"/>
            </a:endParaRPr>
          </a:p>
        </p:txBody>
      </p:sp>
      <p:sp>
        <p:nvSpPr>
          <p:cNvPr id="10243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052513"/>
            <a:ext cx="82296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44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2060575"/>
            <a:ext cx="8229600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9710" name="Line 14"/>
          <p:cNvSpPr>
            <a:spLocks noChangeShapeType="1"/>
          </p:cNvSpPr>
          <p:nvPr/>
        </p:nvSpPr>
        <p:spPr bwMode="auto">
          <a:xfrm>
            <a:off x="0" y="6019800"/>
            <a:ext cx="9144000" cy="0"/>
          </a:xfrm>
          <a:prstGeom prst="line">
            <a:avLst/>
          </a:prstGeom>
          <a:noFill/>
          <a:ln w="22225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lnSpc>
                <a:spcPct val="95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None/>
              <a:defRPr/>
            </a:pPr>
            <a:endParaRPr lang="zh-CN" altLang="en-US">
              <a:solidFill>
                <a:prstClr val="black"/>
              </a:solidFill>
              <a:latin typeface="宋体" pitchFamily="2" charset="-122"/>
              <a:ea typeface="宋体"/>
            </a:endParaRPr>
          </a:p>
        </p:txBody>
      </p:sp>
      <p:sp>
        <p:nvSpPr>
          <p:cNvPr id="29711" name="Line 15"/>
          <p:cNvSpPr>
            <a:spLocks noChangeShapeType="1"/>
          </p:cNvSpPr>
          <p:nvPr/>
        </p:nvSpPr>
        <p:spPr bwMode="auto">
          <a:xfrm>
            <a:off x="0" y="914400"/>
            <a:ext cx="9144000" cy="0"/>
          </a:xfrm>
          <a:prstGeom prst="line">
            <a:avLst/>
          </a:prstGeom>
          <a:noFill/>
          <a:ln w="22225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lnSpc>
                <a:spcPct val="95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None/>
              <a:defRPr/>
            </a:pPr>
            <a:endParaRPr lang="zh-CN" altLang="en-US">
              <a:solidFill>
                <a:prstClr val="black"/>
              </a:solidFill>
              <a:latin typeface="宋体" pitchFamily="2" charset="-122"/>
              <a:ea typeface="宋体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52400" y="61722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00" dirty="0">
                <a:solidFill>
                  <a:prstClr val="white">
                    <a:lumMod val="65000"/>
                  </a:prstClr>
                </a:solidFill>
                <a:latin typeface="微软雅黑" pitchFamily="34" charset="-122"/>
                <a:ea typeface="微软雅黑" pitchFamily="34" charset="-122"/>
              </a:rPr>
              <a:t>9/2013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00" dirty="0">
                <a:solidFill>
                  <a:prstClr val="white">
                    <a:lumMod val="65000"/>
                  </a:prstClr>
                </a:solidFill>
                <a:latin typeface="微软雅黑" pitchFamily="34" charset="-122"/>
                <a:ea typeface="微软雅黑" pitchFamily="34" charset="-122"/>
              </a:rPr>
              <a:t>Page </a:t>
            </a:r>
            <a:fld id="{0451F7D3-E499-4099-A51B-23A775045FB2}" type="slidenum">
              <a:rPr lang="en-US" altLang="zh-CN" sz="700">
                <a:solidFill>
                  <a:prstClr val="white">
                    <a:lumMod val="65000"/>
                  </a:prstClr>
                </a:solidFill>
                <a:latin typeface="微软雅黑" pitchFamily="34" charset="-122"/>
                <a:ea typeface="微软雅黑" pitchFamily="34" charset="-122"/>
              </a:rPr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altLang="zh-CN" sz="700" dirty="0">
              <a:solidFill>
                <a:prstClr val="white">
                  <a:lumMod val="6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48" name="图片 7" descr="PPT蓝底.jpg"/>
          <p:cNvPicPr>
            <a:picLocks noChangeAspect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07" r:id="rId1"/>
    <p:sldLayoutId id="2147484108" r:id="rId2"/>
    <p:sldLayoutId id="2147484109" r:id="rId3"/>
    <p:sldLayoutId id="2147484110" r:id="rId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lnSpc>
          <a:spcPct val="115000"/>
        </a:lnSpc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15000"/>
        </a:lnSpc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115000"/>
        </a:lnSpc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115000"/>
        </a:lnSpc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115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115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115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115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115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0" y="0"/>
            <a:ext cx="14763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endParaRPr lang="zh-CN" altLang="zh-CN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126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052513"/>
            <a:ext cx="82296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1268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2060575"/>
            <a:ext cx="8229600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9710" name="Line 14"/>
          <p:cNvSpPr>
            <a:spLocks noChangeShapeType="1"/>
          </p:cNvSpPr>
          <p:nvPr/>
        </p:nvSpPr>
        <p:spPr bwMode="auto">
          <a:xfrm>
            <a:off x="0" y="6019800"/>
            <a:ext cx="9144000" cy="0"/>
          </a:xfrm>
          <a:prstGeom prst="line">
            <a:avLst/>
          </a:prstGeom>
          <a:noFill/>
          <a:ln w="22225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lnSpc>
                <a:spcPct val="95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None/>
              <a:defRPr/>
            </a:pPr>
            <a:endParaRPr lang="zh-CN" altLang="en-US">
              <a:solidFill>
                <a:prstClr val="black"/>
              </a:solidFill>
              <a:latin typeface="宋体" pitchFamily="2" charset="-122"/>
            </a:endParaRPr>
          </a:p>
        </p:txBody>
      </p:sp>
      <p:sp>
        <p:nvSpPr>
          <p:cNvPr id="29711" name="Line 15"/>
          <p:cNvSpPr>
            <a:spLocks noChangeShapeType="1"/>
          </p:cNvSpPr>
          <p:nvPr/>
        </p:nvSpPr>
        <p:spPr bwMode="auto">
          <a:xfrm>
            <a:off x="0" y="914400"/>
            <a:ext cx="9144000" cy="0"/>
          </a:xfrm>
          <a:prstGeom prst="line">
            <a:avLst/>
          </a:prstGeom>
          <a:noFill/>
          <a:ln w="22225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lnSpc>
                <a:spcPct val="95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None/>
              <a:defRPr/>
            </a:pPr>
            <a:endParaRPr lang="zh-CN" altLang="en-US">
              <a:solidFill>
                <a:prstClr val="black"/>
              </a:solidFill>
              <a:latin typeface="宋体" pitchFamily="2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52400" y="61722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00" dirty="0">
                <a:solidFill>
                  <a:prstClr val="white">
                    <a:lumMod val="65000"/>
                  </a:prstClr>
                </a:solidFill>
                <a:latin typeface="微软雅黑" pitchFamily="34" charset="-122"/>
                <a:ea typeface="微软雅黑" pitchFamily="34" charset="-122"/>
              </a:rPr>
              <a:t>9/2013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00" dirty="0">
                <a:solidFill>
                  <a:prstClr val="white">
                    <a:lumMod val="65000"/>
                  </a:prstClr>
                </a:solidFill>
                <a:latin typeface="微软雅黑" pitchFamily="34" charset="-122"/>
                <a:ea typeface="微软雅黑" pitchFamily="34" charset="-122"/>
              </a:rPr>
              <a:t>Page </a:t>
            </a:r>
            <a:fld id="{817F9AE6-72B8-4889-A3CB-F51B5AE7C8D7}" type="slidenum">
              <a:rPr lang="en-US" altLang="zh-CN" sz="700">
                <a:solidFill>
                  <a:prstClr val="white">
                    <a:lumMod val="65000"/>
                  </a:prstClr>
                </a:solidFill>
                <a:latin typeface="微软雅黑" pitchFamily="34" charset="-122"/>
                <a:ea typeface="微软雅黑" pitchFamily="34" charset="-122"/>
              </a:rPr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altLang="zh-CN" sz="700" dirty="0">
              <a:solidFill>
                <a:prstClr val="white">
                  <a:lumMod val="6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272" name="图片 7" descr="PPT蓝底.jpg"/>
          <p:cNvPicPr>
            <a:picLocks noChangeAspect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11" r:id="rId1"/>
    <p:sldLayoutId id="2147484112" r:id="rId2"/>
    <p:sldLayoutId id="2147484113" r:id="rId3"/>
    <p:sldLayoutId id="2147484114" r:id="rId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lnSpc>
          <a:spcPct val="115000"/>
        </a:lnSpc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15000"/>
        </a:lnSpc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115000"/>
        </a:lnSpc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115000"/>
        </a:lnSpc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115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115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115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115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115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17.xml"/><Relationship Id="rId4" Type="http://schemas.openxmlformats.org/officeDocument/2006/relationships/chart" Target="../charts/chart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1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 bwMode="auto">
          <a:xfrm>
            <a:off x="1071933" y="4747224"/>
            <a:ext cx="6934200" cy="98603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altLang="zh-CN" sz="1400" b="0" kern="0" dirty="0" smtClean="0">
              <a:solidFill>
                <a:srgbClr val="000000">
                  <a:lumMod val="65000"/>
                  <a:lumOff val="35000"/>
                </a:srgb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400" b="0" kern="0" dirty="0" smtClean="0">
                <a:latin typeface="微软雅黑" pitchFamily="34" charset="-122"/>
                <a:ea typeface="微软雅黑" pitchFamily="34" charset="-122"/>
              </a:rPr>
              <a:t>王   存</a:t>
            </a:r>
            <a:endParaRPr lang="en-US" altLang="zh-CN" sz="1400" b="0" kern="0" dirty="0" smtClean="0">
              <a:latin typeface="微软雅黑" pitchFamily="34" charset="-122"/>
              <a:ea typeface="微软雅黑" pitchFamily="34" charset="-122"/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400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国机汽车股份有限公司  </a:t>
            </a:r>
            <a:endParaRPr lang="en-US" altLang="zh-CN" sz="1400" kern="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1400" b="0" kern="0" dirty="0" smtClean="0"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1400" b="0" kern="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b="0" kern="0" dirty="0" smtClean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400" b="0" kern="0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b="0" kern="0" dirty="0" smtClean="0"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400" b="0" kern="0" dirty="0" smtClean="0"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sz="1400" b="0" kern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399415" y="2355369"/>
            <a:ext cx="8389326" cy="1673706"/>
          </a:xfrm>
          <a:prstGeom prst="rect">
            <a:avLst/>
          </a:prstGeom>
        </p:spPr>
        <p:txBody>
          <a:bodyPr/>
          <a:lstStyle/>
          <a:p>
            <a:pPr lvl="0" algn="ctr" defTabSz="958850" eaLnBrk="0" hangingPunct="0">
              <a:lnSpc>
                <a:spcPct val="150000"/>
              </a:lnSpc>
              <a:defRPr/>
            </a:pPr>
            <a:r>
              <a:rPr lang="zh-CN" altLang="en-US" sz="36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中国进口汽车市场月报</a:t>
            </a:r>
            <a:endParaRPr lang="en-US" altLang="zh-CN" sz="3600" b="1" kern="0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  <a:p>
            <a:pPr lvl="0" algn="ctr" defTabSz="958850" eaLnBrk="0" hangingPunct="0">
              <a:lnSpc>
                <a:spcPct val="150000"/>
              </a:lnSpc>
              <a:defRPr/>
            </a:pPr>
            <a:r>
              <a:rPr lang="zh-CN" altLang="en-US" sz="28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（</a:t>
            </a:r>
            <a:r>
              <a:rPr lang="en-US" altLang="zh-CN" sz="28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2017</a:t>
            </a:r>
            <a:r>
              <a:rPr lang="zh-CN" altLang="en-US" sz="28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年</a:t>
            </a:r>
            <a:r>
              <a:rPr lang="en-US" altLang="zh-CN" sz="28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4</a:t>
            </a:r>
            <a:r>
              <a:rPr lang="zh-CN" altLang="en-US" sz="28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月）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charset="-122"/>
                <a:cs typeface="Arial" charset="0"/>
              </a:rPr>
              <a:t/>
            </a:r>
            <a:b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charset="-122"/>
                <a:cs typeface="Arial" charset="0"/>
              </a:rPr>
            </a:b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charset="-122"/>
                <a:cs typeface="Arial" charset="0"/>
              </a:rPr>
              <a:t/>
            </a:r>
            <a:b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charset="-122"/>
                <a:cs typeface="Arial" charset="0"/>
              </a:rPr>
            </a:b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j-lt"/>
              <a:ea typeface="宋体" charset="-122"/>
              <a:cs typeface="Arial" charset="0"/>
            </a:endParaRPr>
          </a:p>
        </p:txBody>
      </p:sp>
      <p:pic>
        <p:nvPicPr>
          <p:cNvPr id="6" name="图片 5" descr="组合标志.jpg"/>
          <p:cNvPicPr>
            <a:picLocks noChangeAspect="1"/>
          </p:cNvPicPr>
          <p:nvPr/>
        </p:nvPicPr>
        <p:blipFill>
          <a:blip r:embed="rId2" cstate="print"/>
          <a:srcRect r="51238"/>
          <a:stretch>
            <a:fillRect/>
          </a:stretch>
        </p:blipFill>
        <p:spPr>
          <a:xfrm>
            <a:off x="3779912" y="-2597"/>
            <a:ext cx="1077989" cy="8915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391575" y="1590676"/>
            <a:ext cx="836703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2014-2017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年平行</a:t>
            </a:r>
            <a:r>
              <a:rPr lang="zh-CN" altLang="en-US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进口量分车身形式情况</a:t>
            </a: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3259907" y="6352416"/>
            <a:ext cx="2630366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CQC</a:t>
            </a: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，中国进口汽车市场数据库</a:t>
            </a:r>
          </a:p>
        </p:txBody>
      </p:sp>
      <p:sp>
        <p:nvSpPr>
          <p:cNvPr id="30" name="矩形 29"/>
          <p:cNvSpPr/>
          <p:nvPr/>
        </p:nvSpPr>
        <p:spPr>
          <a:xfrm>
            <a:off x="496700" y="463132"/>
            <a:ext cx="85570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车型结构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平行进口：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SUV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是平行进口车绝对主力车型，占比超过八成，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年皮卡占比近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5%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Line 18"/>
          <p:cNvSpPr>
            <a:spLocks noChangeShapeType="1"/>
          </p:cNvSpPr>
          <p:nvPr/>
        </p:nvSpPr>
        <p:spPr bwMode="auto">
          <a:xfrm flipV="1">
            <a:off x="569251" y="1923803"/>
            <a:ext cx="7970022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="" xmlns:p14="http://schemas.microsoft.com/office/powerpoint/2010/main" val="2850757259"/>
              </p:ext>
            </p:extLst>
          </p:nvPr>
        </p:nvGraphicFramePr>
        <p:xfrm>
          <a:off x="844061" y="2328865"/>
          <a:ext cx="7456326" cy="37143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3"/>
          <p:cNvSpPr>
            <a:spLocks noChangeArrowheads="1"/>
          </p:cNvSpPr>
          <p:nvPr/>
        </p:nvSpPr>
        <p:spPr bwMode="auto">
          <a:xfrm>
            <a:off x="391575" y="1584738"/>
            <a:ext cx="836703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2016-2017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乘用车分品牌进口量与同比增速</a:t>
            </a:r>
            <a:endParaRPr lang="en-US" altLang="zh-CN" sz="12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235" name="Text Box 4"/>
          <p:cNvSpPr txBox="1">
            <a:spLocks noChangeArrowheads="1"/>
          </p:cNvSpPr>
          <p:nvPr/>
        </p:nvSpPr>
        <p:spPr bwMode="auto">
          <a:xfrm>
            <a:off x="3259908" y="6355666"/>
            <a:ext cx="311229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数据来源：海关进口量</a:t>
            </a:r>
            <a:r>
              <a:rPr lang="en-US" altLang="zh-CN" sz="1000" b="0" dirty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中国进口汽车市场数据库</a:t>
            </a:r>
          </a:p>
        </p:txBody>
      </p:sp>
      <p:sp>
        <p:nvSpPr>
          <p:cNvPr id="11" name="矩形 10"/>
          <p:cNvSpPr/>
          <p:nvPr/>
        </p:nvSpPr>
        <p:spPr>
          <a:xfrm>
            <a:off x="512143" y="459771"/>
            <a:ext cx="82464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整体市场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：前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十品牌中，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除了雷克萨斯、大众和林肯品牌实现增长，其他品牌均出现下滑，大众和林肯品牌增长超过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Line 18"/>
          <p:cNvSpPr>
            <a:spLocks noChangeShapeType="1"/>
          </p:cNvSpPr>
          <p:nvPr/>
        </p:nvSpPr>
        <p:spPr bwMode="auto">
          <a:xfrm flipV="1">
            <a:off x="569251" y="1923803"/>
            <a:ext cx="7970022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21" name="表格 2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79935024"/>
              </p:ext>
            </p:extLst>
          </p:nvPr>
        </p:nvGraphicFramePr>
        <p:xfrm>
          <a:off x="1343377" y="2517776"/>
          <a:ext cx="651312" cy="3352799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651312"/>
              </a:tblGrid>
              <a:tr h="327656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43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-2.2%</a:t>
                      </a:r>
                    </a:p>
                  </a:txBody>
                  <a:tcPr marL="7034" marR="7034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43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-2.7%</a:t>
                      </a:r>
                    </a:p>
                  </a:txBody>
                  <a:tcPr marL="7034" marR="7034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18.4%</a:t>
                      </a:r>
                    </a:p>
                  </a:txBody>
                  <a:tcPr marL="7034" marR="7034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43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-0.7%</a:t>
                      </a:r>
                    </a:p>
                  </a:txBody>
                  <a:tcPr marL="7034" marR="7034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105.5%</a:t>
                      </a:r>
                    </a:p>
                  </a:txBody>
                  <a:tcPr marL="7034" marR="7034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169.1%</a:t>
                      </a:r>
                    </a:p>
                  </a:txBody>
                  <a:tcPr marL="7034" marR="7034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43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-10.2%</a:t>
                      </a:r>
                    </a:p>
                  </a:txBody>
                  <a:tcPr marL="7034" marR="7034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43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-34.2%</a:t>
                      </a:r>
                    </a:p>
                  </a:txBody>
                  <a:tcPr marL="7034" marR="7034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43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-18.8%</a:t>
                      </a:r>
                    </a:p>
                  </a:txBody>
                  <a:tcPr marL="7034" marR="7034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43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-23.7%</a:t>
                      </a:r>
                    </a:p>
                  </a:txBody>
                  <a:tcPr marL="7034" marR="7034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65626647"/>
              </p:ext>
            </p:extLst>
          </p:nvPr>
        </p:nvGraphicFramePr>
        <p:xfrm>
          <a:off x="2048608" y="2381250"/>
          <a:ext cx="6709997" cy="364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37992633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83224" y="1610969"/>
            <a:ext cx="7956049" cy="26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  <a:buClr>
                <a:srgbClr val="FF0000"/>
              </a:buClr>
              <a:buFont typeface="Wingdings" pitchFamily="2" charset="2"/>
              <a:buNone/>
            </a:pPr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2012-2017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月份</a:t>
            </a:r>
            <a:r>
              <a:rPr lang="zh-CN" altLang="en-US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进口汽车市场销量排名</a:t>
            </a:r>
            <a:r>
              <a:rPr lang="en-US" altLang="zh-CN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zh-CN" altLang="en-US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品牌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256816" y="6354292"/>
            <a:ext cx="3115383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AAK—</a:t>
            </a: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中国进口汽车市场信息联席会</a:t>
            </a:r>
          </a:p>
        </p:txBody>
      </p:sp>
      <p:sp>
        <p:nvSpPr>
          <p:cNvPr id="6" name="矩形 5"/>
          <p:cNvSpPr/>
          <p:nvPr/>
        </p:nvSpPr>
        <p:spPr>
          <a:xfrm>
            <a:off x="486038" y="561170"/>
            <a:ext cx="84592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正常进口：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宝马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奔驰、雷克萨斯、保时捷和大众位居前五，排名基本稳定；受车型国产化影响，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Jeep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和凯迪拉克排名大幅下降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Line 18"/>
          <p:cNvSpPr>
            <a:spLocks noChangeShapeType="1"/>
          </p:cNvSpPr>
          <p:nvPr/>
        </p:nvSpPr>
        <p:spPr bwMode="auto">
          <a:xfrm flipV="1">
            <a:off x="569251" y="1923803"/>
            <a:ext cx="7970022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97816587"/>
              </p:ext>
            </p:extLst>
          </p:nvPr>
        </p:nvGraphicFramePr>
        <p:xfrm>
          <a:off x="1391630" y="2133587"/>
          <a:ext cx="6553198" cy="3716880"/>
        </p:xfrm>
        <a:graphic>
          <a:graphicData uri="http://schemas.openxmlformats.org/drawingml/2006/table">
            <a:tbl>
              <a:tblPr/>
              <a:tblGrid>
                <a:gridCol w="554835"/>
                <a:gridCol w="856909"/>
                <a:gridCol w="856909"/>
                <a:gridCol w="856909"/>
                <a:gridCol w="856909"/>
                <a:gridCol w="856909"/>
                <a:gridCol w="856909"/>
                <a:gridCol w="856909"/>
              </a:tblGrid>
              <a:tr h="23230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2012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2013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2015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2016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2017YTD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2017MTD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BMW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BMW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BMW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BMW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BMW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BMW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BMW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MB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MB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MB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MB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MB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MB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MB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VW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VW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Land Rover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Lexus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Lexus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Lexus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Lexus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Audi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Audi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Jeep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Jeep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Porsche 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Porsche 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Porsche 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Lexus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Land Rover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VW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Porsche 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VW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VW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VW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Land Rover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Lexus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Audi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Land Rover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Audi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Audi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Audi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Jeep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Jeep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Lexus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Audi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Subaru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Land Rover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MINI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Subaru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Volvo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Subaru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VW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Land Rover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Subaru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Subaru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Volvo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Subaru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Volvo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Subaru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MINI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MINI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Volvo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Kia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Porsche 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Porsche 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MINI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Jeep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Jaguar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Land Rover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Porsche 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Kia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Ford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Cadillac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Smart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Volvo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Smart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Renault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MINI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Cadillac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Renault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Volvo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Smart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Jaguar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Hyundai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Cadillac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Renault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Ford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Jaguar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Ford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Ford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MINI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Renault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Kia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Dodge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Infiniti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Jeep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Maserati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15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Cadillac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Ford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MINI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Kia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Ford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Infiniti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Jeep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8718052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698843789"/>
              </p:ext>
            </p:extLst>
          </p:nvPr>
        </p:nvGraphicFramePr>
        <p:xfrm>
          <a:off x="548054" y="1976439"/>
          <a:ext cx="8210550" cy="44148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矩形 4"/>
          <p:cNvSpPr/>
          <p:nvPr/>
        </p:nvSpPr>
        <p:spPr>
          <a:xfrm>
            <a:off x="452511" y="509711"/>
            <a:ext cx="830609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正常进口：宝马、奔驰、雷克萨斯、沃尔沃、捷豹、福特等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单月销量高速增长，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Jeep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、雷诺和凯迪拉克等受车型国产化影响，销售大幅下滑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583223" y="1614635"/>
            <a:ext cx="7956050" cy="26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5000"/>
              </a:lnSpc>
              <a:buClr>
                <a:srgbClr val="FF0000"/>
              </a:buClr>
              <a:buFont typeface="Wingdings" pitchFamily="2" charset="2"/>
              <a:buNone/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2016-2017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月进口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汽车市场销量及增速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品牌</a:t>
            </a:r>
          </a:p>
        </p:txBody>
      </p:sp>
      <p:sp>
        <p:nvSpPr>
          <p:cNvPr id="7" name="Line 18"/>
          <p:cNvSpPr>
            <a:spLocks noChangeShapeType="1"/>
          </p:cNvSpPr>
          <p:nvPr/>
        </p:nvSpPr>
        <p:spPr bwMode="auto">
          <a:xfrm flipV="1">
            <a:off x="569251" y="1923803"/>
            <a:ext cx="7970022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246064" y="6465030"/>
            <a:ext cx="291011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AAK—</a:t>
            </a: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中国进口汽车市场信息联席会</a:t>
            </a:r>
          </a:p>
        </p:txBody>
      </p:sp>
    </p:spTree>
    <p:extLst>
      <p:ext uri="{BB962C8B-B14F-4D97-AF65-F5344CB8AC3E}">
        <p14:creationId xmlns="" xmlns:p14="http://schemas.microsoft.com/office/powerpoint/2010/main" val="33194546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/>
          <p:nvPr>
            <p:extLst>
              <p:ext uri="{D42A27DB-BD31-4B8C-83A1-F6EECF244321}">
                <p14:modId xmlns="" xmlns:p14="http://schemas.microsoft.com/office/powerpoint/2010/main" val="3476421112"/>
              </p:ext>
            </p:extLst>
          </p:nvPr>
        </p:nvGraphicFramePr>
        <p:xfrm>
          <a:off x="79628" y="2199737"/>
          <a:ext cx="8751166" cy="40670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矩形 4"/>
          <p:cNvSpPr/>
          <p:nvPr/>
        </p:nvSpPr>
        <p:spPr>
          <a:xfrm>
            <a:off x="569252" y="1604103"/>
            <a:ext cx="797002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2016-2017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年平行</a:t>
            </a:r>
            <a:r>
              <a:rPr lang="zh-CN" altLang="en-US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进口量分品牌情况</a:t>
            </a: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3251818" y="6356361"/>
            <a:ext cx="2630366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CQC</a:t>
            </a: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，中国进口汽车市场数据库</a:t>
            </a:r>
          </a:p>
        </p:txBody>
      </p:sp>
      <p:sp>
        <p:nvSpPr>
          <p:cNvPr id="7" name="矩形 6"/>
          <p:cNvSpPr/>
          <p:nvPr/>
        </p:nvSpPr>
        <p:spPr>
          <a:xfrm>
            <a:off x="501161" y="439928"/>
            <a:ext cx="84968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品牌结构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平行进口：丰田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、宝马、日产、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奔驰、路虎位居前五，占比接近九成；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其中丰田占比最高，单一品牌占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比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45.5%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，宝马和日产增长迅猛</a:t>
            </a:r>
            <a:endParaRPr lang="en-US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Line 18"/>
          <p:cNvSpPr>
            <a:spLocks noChangeShapeType="1"/>
          </p:cNvSpPr>
          <p:nvPr/>
        </p:nvSpPr>
        <p:spPr bwMode="auto">
          <a:xfrm flipV="1">
            <a:off x="569251" y="1923803"/>
            <a:ext cx="7970022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251692" y="6361175"/>
            <a:ext cx="3192516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数据来源：海关进口量</a:t>
            </a:r>
            <a:r>
              <a:rPr lang="en-US" altLang="zh-CN" sz="1000" b="0" dirty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中国进口汽车市场数据库</a:t>
            </a:r>
          </a:p>
        </p:txBody>
      </p:sp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583223" y="1600281"/>
            <a:ext cx="795605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2009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2017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进口车市场排量结构变化</a:t>
            </a:r>
            <a:endParaRPr lang="en-US" altLang="zh-CN" sz="12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3883" y="470342"/>
            <a:ext cx="853653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排量结构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整体市场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1-4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3.0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以下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排量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份额为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91.5%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，比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年全年的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91.6%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下降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0.1%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其中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1.5-2.0L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排量区间，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45.3%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的份额处于第一大排量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区间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 flipV="1">
            <a:off x="569251" y="1923803"/>
            <a:ext cx="7970022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="" xmlns:p14="http://schemas.microsoft.com/office/powerpoint/2010/main" val="4085080361"/>
              </p:ext>
            </p:extLst>
          </p:nvPr>
        </p:nvGraphicFramePr>
        <p:xfrm>
          <a:off x="709923" y="2171767"/>
          <a:ext cx="7702649" cy="3953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256818" y="6354545"/>
            <a:ext cx="2630365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b="0" dirty="0">
                <a:latin typeface="微软雅黑" pitchFamily="34" charset="-122"/>
                <a:ea typeface="微软雅黑" pitchFamily="34" charset="-122"/>
              </a:rPr>
              <a:t>CQC</a:t>
            </a: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，中国进口汽车市场数据库</a:t>
            </a:r>
          </a:p>
        </p:txBody>
      </p:sp>
      <p:sp>
        <p:nvSpPr>
          <p:cNvPr id="12" name="矩形 11"/>
          <p:cNvSpPr/>
          <p:nvPr/>
        </p:nvSpPr>
        <p:spPr>
          <a:xfrm>
            <a:off x="486038" y="456327"/>
            <a:ext cx="84592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排量结构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平行进口：大排量盛行，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2.5-4.0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升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份额接近九成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，其中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2.5-3.0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升是第一大区间，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份额超过五成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24" name="图表 23"/>
          <p:cNvGraphicFramePr/>
          <p:nvPr>
            <p:extLst>
              <p:ext uri="{D42A27DB-BD31-4B8C-83A1-F6EECF244321}">
                <p14:modId xmlns="" xmlns:p14="http://schemas.microsoft.com/office/powerpoint/2010/main" val="1269747910"/>
              </p:ext>
            </p:extLst>
          </p:nvPr>
        </p:nvGraphicFramePr>
        <p:xfrm>
          <a:off x="1354015" y="2150535"/>
          <a:ext cx="6214154" cy="3979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583224" y="1602832"/>
            <a:ext cx="79560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2015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2017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平行进口车市场排量结构变化</a:t>
            </a:r>
            <a:endParaRPr lang="en-US" altLang="zh-CN" sz="12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6" name="Line 18"/>
          <p:cNvSpPr>
            <a:spLocks noChangeShapeType="1"/>
          </p:cNvSpPr>
          <p:nvPr/>
        </p:nvSpPr>
        <p:spPr bwMode="auto">
          <a:xfrm flipV="1">
            <a:off x="586990" y="1927225"/>
            <a:ext cx="7941549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5" y="311006"/>
            <a:ext cx="184731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316" name="Rectangle 6"/>
          <p:cNvSpPr>
            <a:spLocks noChangeArrowheads="1"/>
          </p:cNvSpPr>
          <p:nvPr/>
        </p:nvSpPr>
        <p:spPr bwMode="auto">
          <a:xfrm>
            <a:off x="5" y="439685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sz="1800" b="0">
              <a:solidFill>
                <a:schemeClr val="tx1"/>
              </a:solidFill>
            </a:endParaRPr>
          </a:p>
        </p:txBody>
      </p:sp>
      <p:sp>
        <p:nvSpPr>
          <p:cNvPr id="17" name="TextBox 5"/>
          <p:cNvSpPr txBox="1">
            <a:spLocks noChangeArrowheads="1"/>
          </p:cNvSpPr>
          <p:nvPr/>
        </p:nvSpPr>
        <p:spPr bwMode="auto">
          <a:xfrm>
            <a:off x="439207" y="3649001"/>
            <a:ext cx="4060785" cy="26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Wingdings" pitchFamily="2" charset="2"/>
              <a:buNone/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2011-2017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月份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进口汽车市场销量累计份额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细分市场</a:t>
            </a:r>
          </a:p>
        </p:txBody>
      </p:sp>
      <p:sp>
        <p:nvSpPr>
          <p:cNvPr id="19" name="TextBox 5"/>
          <p:cNvSpPr txBox="1">
            <a:spLocks noChangeArrowheads="1"/>
          </p:cNvSpPr>
          <p:nvPr/>
        </p:nvSpPr>
        <p:spPr bwMode="auto">
          <a:xfrm>
            <a:off x="4817204" y="1358514"/>
            <a:ext cx="4147284" cy="26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5000"/>
              </a:lnSpc>
              <a:buClr>
                <a:srgbClr val="FF0000"/>
              </a:buClr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2016-2017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月份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进口汽车市场销量累计增速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细分市场</a:t>
            </a:r>
          </a:p>
        </p:txBody>
      </p:sp>
      <p:sp>
        <p:nvSpPr>
          <p:cNvPr id="22" name="TextBox 5"/>
          <p:cNvSpPr txBox="1">
            <a:spLocks noChangeArrowheads="1"/>
          </p:cNvSpPr>
          <p:nvPr/>
        </p:nvSpPr>
        <p:spPr bwMode="auto">
          <a:xfrm>
            <a:off x="4692154" y="3649001"/>
            <a:ext cx="4451846" cy="26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5000"/>
              </a:lnSpc>
              <a:buClr>
                <a:srgbClr val="FF0000"/>
              </a:buClr>
              <a:buFont typeface="Wingdings" pitchFamily="2" charset="2"/>
              <a:buNone/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2017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月份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进口汽车市场销量增速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主要细分市场分月度走势</a:t>
            </a: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3399388" y="6362235"/>
            <a:ext cx="255709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数据来源</a:t>
            </a:r>
            <a:r>
              <a:rPr lang="zh-CN" altLang="en-US" sz="1000" b="0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000" b="0" dirty="0" smtClean="0">
                <a:latin typeface="微软雅黑" pitchFamily="34" charset="-122"/>
                <a:ea typeface="微软雅黑" pitchFamily="34" charset="-122"/>
              </a:rPr>
              <a:t>AAK—</a:t>
            </a:r>
            <a:r>
              <a:rPr lang="zh-CN" altLang="en-US" sz="1000" b="0" dirty="0" smtClean="0"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进口汽车联席会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4" name="Rectangle 1"/>
          <p:cNvSpPr>
            <a:spLocks noChangeArrowheads="1"/>
          </p:cNvSpPr>
          <p:nvPr/>
        </p:nvSpPr>
        <p:spPr bwMode="auto">
          <a:xfrm>
            <a:off x="589299" y="1878644"/>
            <a:ext cx="3787316" cy="138499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indent="180975" eaLnBrk="0" hangingPunct="0">
              <a:buChar char="•"/>
              <a:defRPr kumimoji="1" sz="17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392113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239838" indent="-403225" eaLnBrk="0" hangingPunct="0">
              <a:buChar char="-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624138" indent="4763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30813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35385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9957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44529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just">
              <a:lnSpc>
                <a:spcPct val="150000"/>
              </a:lnSpc>
              <a:buFont typeface="Wingdings" pitchFamily="2" charset="2"/>
              <a:buChar char="n"/>
            </a:pPr>
            <a:r>
              <a:rPr kumimoji="0"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A</a:t>
            </a:r>
            <a:r>
              <a:rPr kumimoji="0"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、</a:t>
            </a:r>
            <a:r>
              <a:rPr kumimoji="0"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B</a:t>
            </a:r>
            <a:r>
              <a:rPr kumimoji="0"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和</a:t>
            </a:r>
            <a:r>
              <a:rPr kumimoji="0"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C</a:t>
            </a:r>
            <a:r>
              <a:rPr kumimoji="0"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是进口车三大级别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A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级份额快速下滑，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B</a:t>
            </a:r>
            <a:r>
              <a:rPr kumimoji="0"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、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C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和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D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级细分市场份额提升；</a:t>
            </a:r>
            <a:endParaRPr kumimoji="0" lang="en-US" altLang="zh-CN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  <a:p>
            <a:pPr algn="just">
              <a:lnSpc>
                <a:spcPct val="150000"/>
              </a:lnSpc>
              <a:buFont typeface="Wingdings" pitchFamily="2" charset="2"/>
              <a:buChar char="n"/>
            </a:pPr>
            <a:r>
              <a:rPr kumimoji="0"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级细分市场持续受国产化影响，市场份额快速下滑；</a:t>
            </a:r>
            <a:endParaRPr kumimoji="0" lang="en-US" altLang="zh-CN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7659" y="462964"/>
            <a:ext cx="84986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细分市场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正常进口：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月，持续受国产化影响，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级车持续下滑，其他细分市场均保持增长态势</a:t>
            </a:r>
            <a:endParaRPr lang="zh-CN" altLang="zh-CN" sz="12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7" name="Line 18"/>
          <p:cNvSpPr>
            <a:spLocks noChangeShapeType="1"/>
          </p:cNvSpPr>
          <p:nvPr/>
        </p:nvSpPr>
        <p:spPr bwMode="auto">
          <a:xfrm>
            <a:off x="583223" y="3926294"/>
            <a:ext cx="3793392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4899208" y="3926294"/>
            <a:ext cx="3859396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29" name="Line 18"/>
          <p:cNvSpPr>
            <a:spLocks noChangeShapeType="1"/>
          </p:cNvSpPr>
          <p:nvPr/>
        </p:nvSpPr>
        <p:spPr bwMode="auto">
          <a:xfrm>
            <a:off x="4899208" y="1593951"/>
            <a:ext cx="3859396" cy="4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18" name="图表 17"/>
          <p:cNvGraphicFramePr/>
          <p:nvPr>
            <p:extLst>
              <p:ext uri="{D42A27DB-BD31-4B8C-83A1-F6EECF244321}">
                <p14:modId xmlns="" xmlns:p14="http://schemas.microsoft.com/office/powerpoint/2010/main" val="1239107495"/>
              </p:ext>
            </p:extLst>
          </p:nvPr>
        </p:nvGraphicFramePr>
        <p:xfrm>
          <a:off x="4830561" y="1649761"/>
          <a:ext cx="3996690" cy="19757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1" name="图表 30"/>
          <p:cNvGraphicFramePr/>
          <p:nvPr>
            <p:extLst>
              <p:ext uri="{D42A27DB-BD31-4B8C-83A1-F6EECF244321}">
                <p14:modId xmlns="" xmlns:p14="http://schemas.microsoft.com/office/powerpoint/2010/main" val="3261870279"/>
              </p:ext>
            </p:extLst>
          </p:nvPr>
        </p:nvGraphicFramePr>
        <p:xfrm>
          <a:off x="4906108" y="4105275"/>
          <a:ext cx="3852497" cy="2166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6" name="图表 25"/>
          <p:cNvGraphicFramePr/>
          <p:nvPr>
            <p:extLst>
              <p:ext uri="{D42A27DB-BD31-4B8C-83A1-F6EECF244321}">
                <p14:modId xmlns="" xmlns:p14="http://schemas.microsoft.com/office/powerpoint/2010/main" val="3090632108"/>
              </p:ext>
            </p:extLst>
          </p:nvPr>
        </p:nvGraphicFramePr>
        <p:xfrm>
          <a:off x="250155" y="4071748"/>
          <a:ext cx="4854030" cy="24506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3898570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468313" y="476672"/>
            <a:ext cx="8236691" cy="720303"/>
          </a:xfrm>
        </p:spPr>
        <p:txBody>
          <a:bodyPr/>
          <a:lstStyle/>
          <a:p>
            <a:pPr algn="l"/>
            <a:r>
              <a:rPr lang="en-US" altLang="zh-CN" sz="2000" kern="1200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2016-2017</a:t>
            </a:r>
            <a:r>
              <a:rPr lang="zh-CN" altLang="en-US" sz="2000" kern="1200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年，进口新能源汽车占比提升明显，从</a:t>
            </a:r>
            <a:r>
              <a:rPr lang="en-US" altLang="zh-CN" sz="2000" kern="1200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2013</a:t>
            </a:r>
            <a:r>
              <a:rPr lang="zh-CN" altLang="en-US" sz="2000" kern="1200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年不足</a:t>
            </a:r>
            <a:r>
              <a:rPr lang="en-US" altLang="zh-CN" sz="2000" kern="1200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1%</a:t>
            </a:r>
            <a:r>
              <a:rPr lang="zh-CN" altLang="en-US" sz="2000" kern="1200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到</a:t>
            </a:r>
            <a:r>
              <a:rPr lang="en-US" altLang="zh-CN" sz="2000" kern="1200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2017</a:t>
            </a:r>
            <a:r>
              <a:rPr lang="zh-CN" altLang="en-US" sz="2000" kern="1200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年的</a:t>
            </a:r>
            <a:r>
              <a:rPr lang="en-US" altLang="zh-CN" sz="2000" kern="1200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7.4%</a:t>
            </a:r>
            <a:r>
              <a:rPr lang="zh-CN" altLang="en-US" sz="2000" kern="1200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；进口新能源乘用车以</a:t>
            </a:r>
            <a:r>
              <a:rPr lang="en-US" altLang="zh-CN" sz="2000" kern="1200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BEV</a:t>
            </a:r>
            <a:r>
              <a:rPr lang="zh-CN" altLang="en-US" sz="2000" kern="1200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为主，占比达</a:t>
            </a:r>
            <a:r>
              <a:rPr lang="en-US" altLang="zh-CN" sz="2000" kern="1200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83.2%</a:t>
            </a:r>
            <a:r>
              <a:rPr lang="zh-CN" altLang="en-US" sz="2000" kern="1200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，</a:t>
            </a:r>
            <a:endParaRPr lang="en-US" altLang="zh-CN" sz="2000" kern="1200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9" y="2725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Arial"/>
              <a:ea typeface="宋体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251818" y="6297089"/>
            <a:ext cx="2630366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数据来源：国机汽车新能源乘用车数据库</a:t>
            </a:r>
          </a:p>
        </p:txBody>
      </p:sp>
      <p:sp>
        <p:nvSpPr>
          <p:cNvPr id="23" name="Text Box 26"/>
          <p:cNvSpPr txBox="1">
            <a:spLocks noChangeArrowheads="1"/>
          </p:cNvSpPr>
          <p:nvPr/>
        </p:nvSpPr>
        <p:spPr bwMode="auto">
          <a:xfrm>
            <a:off x="727811" y="1506920"/>
            <a:ext cx="3668343" cy="408516"/>
          </a:xfrm>
          <a:prstGeom prst="rect">
            <a:avLst/>
          </a:prstGeom>
          <a:noFill/>
          <a:ln>
            <a:noFill/>
          </a:ln>
          <a:extLst/>
        </p:spPr>
        <p:txBody>
          <a:bodyPr lIns="102396" tIns="51198" rIns="102396" bIns="51198" anchor="ctr"/>
          <a:lstStyle>
            <a:defPPr>
              <a:defRPr lang="en-US"/>
            </a:defPPr>
            <a:lvl1pPr eaLnBrk="1" hangingPunct="1">
              <a:defRPr sz="1200"/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en-US" altLang="zh-CN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2013-2017</a:t>
            </a:r>
            <a:r>
              <a:rPr lang="zh-CN" altLang="en-US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年新能源乘用车销量走势</a:t>
            </a:r>
            <a:r>
              <a:rPr lang="en-US" altLang="zh-CN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国产</a:t>
            </a:r>
            <a:r>
              <a:rPr lang="en-US" altLang="zh-CN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进口</a:t>
            </a:r>
            <a:endParaRPr lang="de-DE" altLang="zh-CN" b="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Text Box 26"/>
          <p:cNvSpPr txBox="1">
            <a:spLocks noChangeArrowheads="1"/>
          </p:cNvSpPr>
          <p:nvPr/>
        </p:nvSpPr>
        <p:spPr bwMode="auto">
          <a:xfrm>
            <a:off x="5180927" y="1506920"/>
            <a:ext cx="3489754" cy="408516"/>
          </a:xfrm>
          <a:prstGeom prst="rect">
            <a:avLst/>
          </a:prstGeom>
          <a:noFill/>
          <a:ln>
            <a:noFill/>
          </a:ln>
          <a:extLst/>
        </p:spPr>
        <p:txBody>
          <a:bodyPr lIns="102396" tIns="51198" rIns="102396" bIns="51198" anchor="ctr"/>
          <a:lstStyle>
            <a:defPPr>
              <a:defRPr lang="en-US"/>
            </a:defPPr>
            <a:lvl1pPr eaLnBrk="1" hangingPunct="1">
              <a:defRPr sz="1200"/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en-US" altLang="zh-CN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年进口新能源乘用车结构</a:t>
            </a:r>
            <a:r>
              <a:rPr lang="en-US" altLang="zh-CN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-BEV/PHEV</a:t>
            </a:r>
            <a:endParaRPr lang="de-DE" altLang="zh-CN" b="1" dirty="0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46" name="图表 45"/>
          <p:cNvGraphicFramePr/>
          <p:nvPr>
            <p:extLst>
              <p:ext uri="{D42A27DB-BD31-4B8C-83A1-F6EECF244321}">
                <p14:modId xmlns:p14="http://schemas.microsoft.com/office/powerpoint/2010/main" xmlns="" val="2425960119"/>
              </p:ext>
            </p:extLst>
          </p:nvPr>
        </p:nvGraphicFramePr>
        <p:xfrm>
          <a:off x="381001" y="2263630"/>
          <a:ext cx="4191000" cy="34816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图表 10"/>
          <p:cNvGraphicFramePr/>
          <p:nvPr/>
        </p:nvGraphicFramePr>
        <p:xfrm>
          <a:off x="5098829" y="2447925"/>
          <a:ext cx="3256977" cy="3168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Line 18"/>
          <p:cNvSpPr>
            <a:spLocks noChangeShapeType="1"/>
          </p:cNvSpPr>
          <p:nvPr/>
        </p:nvSpPr>
        <p:spPr bwMode="auto">
          <a:xfrm flipV="1">
            <a:off x="569251" y="1923803"/>
            <a:ext cx="7970022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4492869" y="1851025"/>
            <a:ext cx="123092" cy="1397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674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8150470" y="6538914"/>
            <a:ext cx="677008" cy="179387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A72F09D3-1CD1-48D9-A5CE-5615A8F1806A}" type="slidenum">
              <a:rPr lang="zh-CN" altLang="de-DE" sz="1000" smtClean="0"/>
              <a:pPr algn="r">
                <a:defRPr/>
              </a:pPr>
              <a:t>18</a:t>
            </a:fld>
            <a:endParaRPr lang="de-DE" altLang="zh-CN" sz="1000" dirty="0"/>
          </a:p>
        </p:txBody>
      </p:sp>
    </p:spTree>
    <p:extLst>
      <p:ext uri="{BB962C8B-B14F-4D97-AF65-F5344CB8AC3E}">
        <p14:creationId xmlns:p14="http://schemas.microsoft.com/office/powerpoint/2010/main" xmlns="" val="5705003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32588" y="2671672"/>
            <a:ext cx="50912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Thanks !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93725" y="5792213"/>
            <a:ext cx="55155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如有任何问题，请联系：</a:t>
            </a:r>
            <a:endParaRPr lang="en-US" altLang="zh-CN" sz="1200" b="1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王存  </a:t>
            </a:r>
            <a:r>
              <a:rPr lang="en-US" altLang="zh-CN" sz="1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wangcun@ctcai.com  010-82169177</a:t>
            </a:r>
            <a:endParaRPr lang="zh-CN" altLang="en-US" sz="12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 bwMode="auto">
          <a:xfrm>
            <a:off x="533400" y="2900895"/>
            <a:ext cx="762000" cy="404280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7468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sz="18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1447800" y="2900895"/>
            <a:ext cx="7162800" cy="404280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74688"/>
            <a:r>
              <a:rPr lang="zh-CN" altLang="en-US" sz="18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中国进口汽车市场结构特征</a:t>
            </a:r>
            <a:endParaRPr lang="en-US" alt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533400" y="1779062"/>
            <a:ext cx="762000" cy="392638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7468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447800" y="1779062"/>
            <a:ext cx="7162800" cy="392638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74688"/>
            <a:r>
              <a:rPr lang="zh-CN" altLang="en-US" sz="18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中国进口汽车市场总体情况</a:t>
            </a:r>
            <a:endParaRPr 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90618" y="452189"/>
            <a:ext cx="84010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FF0000"/>
              </a:buClr>
            </a:pP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目    录</a:t>
            </a:r>
          </a:p>
        </p:txBody>
      </p:sp>
      <p:sp>
        <p:nvSpPr>
          <p:cNvPr id="12" name="矩形 11"/>
          <p:cNvSpPr/>
          <p:nvPr/>
        </p:nvSpPr>
        <p:spPr>
          <a:xfrm>
            <a:off x="525141" y="5458667"/>
            <a:ext cx="74207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备注：</a:t>
            </a:r>
          </a:p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正常进口：原进口汽车总经销商授权进口</a:t>
            </a:r>
          </a:p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平行进口：非品牌授权下的平行进口试点企业及改装乘用车企业进口（改装小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3C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08783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33854" y="1912126"/>
            <a:ext cx="430525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buChar char="•"/>
              <a:defRPr kumimoji="1" sz="17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392113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239838" indent="-403225" eaLnBrk="0" hangingPunct="0">
              <a:buChar char="-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624138" indent="4763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30813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35385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9957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44529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just">
              <a:buFont typeface="Wingdings" pitchFamily="2" charset="2"/>
              <a:buChar char="l"/>
            </a:pP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2017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年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1-4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月累计进口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35.6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辆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，累计同比增长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15.1%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，延续回补库存态势。</a:t>
            </a:r>
            <a:endParaRPr kumimoji="0" lang="zh-CN" altLang="en-US" sz="1200" b="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38914" y="2008218"/>
            <a:ext cx="39053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buFont typeface="Wingdings" pitchFamily="2" charset="2"/>
              <a:buChar char="l"/>
              <a:defRPr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4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月</a:t>
            </a:r>
            <a:r>
              <a:rPr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，海关汽车进口量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为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9.2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万</a:t>
            </a:r>
            <a:r>
              <a:rPr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辆，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同比增长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4.1</a:t>
            </a:r>
            <a:r>
              <a:rPr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%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，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进口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量持续实现增长</a:t>
            </a:r>
            <a:r>
              <a:rPr lang="zh-CN" altLang="zh-CN" sz="1200" b="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1200" b="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256818" y="6277563"/>
            <a:ext cx="2971366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数据来源</a:t>
            </a:r>
            <a:r>
              <a:rPr lang="zh-CN" altLang="en-US" sz="1000" b="0" dirty="0" smtClean="0">
                <a:latin typeface="微软雅黑" pitchFamily="34" charset="-122"/>
                <a:ea typeface="微软雅黑" pitchFamily="34" charset="-122"/>
              </a:rPr>
              <a:t>：海关进口量</a:t>
            </a:r>
            <a:r>
              <a:rPr lang="en-US" altLang="zh-CN" sz="1000" b="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1000" b="0" dirty="0" smtClean="0"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9" name="Text Box 26"/>
          <p:cNvSpPr txBox="1">
            <a:spLocks noChangeArrowheads="1"/>
          </p:cNvSpPr>
          <p:nvPr/>
        </p:nvSpPr>
        <p:spPr bwMode="auto">
          <a:xfrm>
            <a:off x="412563" y="1582115"/>
            <a:ext cx="4149969" cy="408516"/>
          </a:xfrm>
          <a:prstGeom prst="rect">
            <a:avLst/>
          </a:prstGeom>
          <a:noFill/>
          <a:ln>
            <a:noFill/>
          </a:ln>
          <a:extLst/>
        </p:spPr>
        <p:txBody>
          <a:bodyPr lIns="102396" tIns="51198" rIns="102396" bIns="51198" anchor="ctr"/>
          <a:lstStyle>
            <a:defPPr>
              <a:defRPr lang="en-US"/>
            </a:defPPr>
            <a:lvl1pPr eaLnBrk="1" hangingPunct="1">
              <a:defRPr sz="1200"/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en-US" altLang="zh-CN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2009-2017</a:t>
            </a:r>
            <a:r>
              <a:rPr lang="zh-CN" altLang="en-US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年海关进口量年度走势</a:t>
            </a:r>
            <a:endParaRPr lang="de-DE" altLang="zh-CN" b="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512699" y="1924633"/>
            <a:ext cx="4148504" cy="2466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16" name="Text Box 26"/>
          <p:cNvSpPr txBox="1">
            <a:spLocks noChangeArrowheads="1"/>
          </p:cNvSpPr>
          <p:nvPr/>
        </p:nvSpPr>
        <p:spPr bwMode="auto">
          <a:xfrm>
            <a:off x="4901510" y="1582111"/>
            <a:ext cx="4148504" cy="406020"/>
          </a:xfrm>
          <a:prstGeom prst="rect">
            <a:avLst/>
          </a:prstGeom>
          <a:noFill/>
          <a:ln>
            <a:noFill/>
          </a:ln>
          <a:extLst/>
        </p:spPr>
        <p:txBody>
          <a:bodyPr lIns="102396" tIns="51198" rIns="102396" bIns="51198" anchor="ctr"/>
          <a:lstStyle>
            <a:defPPr>
              <a:defRPr lang="en-US"/>
            </a:defPPr>
            <a:lvl1pPr eaLnBrk="1" hangingPunct="1">
              <a:defRPr sz="1200"/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en-US" altLang="zh-CN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2014-2017</a:t>
            </a:r>
            <a:r>
              <a:rPr lang="zh-CN" altLang="en-US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年海关进口量月度走势</a:t>
            </a:r>
            <a:endParaRPr lang="de-DE" altLang="zh-CN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Line 18"/>
          <p:cNvSpPr>
            <a:spLocks noChangeShapeType="1"/>
          </p:cNvSpPr>
          <p:nvPr/>
        </p:nvSpPr>
        <p:spPr bwMode="auto">
          <a:xfrm>
            <a:off x="4987637" y="1923803"/>
            <a:ext cx="3813853" cy="83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39741" y="391212"/>
            <a:ext cx="862463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进口车整体市场：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2017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年</a:t>
            </a:r>
            <a:r>
              <a:rPr lang="en-US" altLang="zh-CN" sz="2000" b="1" cap="all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4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月进口量同比增长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4.1%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，回补库存态势</a:t>
            </a:r>
            <a:r>
              <a:rPr lang="zh-CN" altLang="en-US" sz="2000" b="1" cap="all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放缓</a:t>
            </a:r>
            <a:endParaRPr lang="en-US" altLang="zh-CN" sz="2000" b="1" cap="all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graphicFrame>
        <p:nvGraphicFramePr>
          <p:cNvPr id="12" name="图表 11"/>
          <p:cNvGraphicFramePr/>
          <p:nvPr>
            <p:extLst>
              <p:ext uri="{D42A27DB-BD31-4B8C-83A1-F6EECF244321}">
                <p14:modId xmlns="" xmlns:p14="http://schemas.microsoft.com/office/powerpoint/2010/main" val="2472732445"/>
              </p:ext>
            </p:extLst>
          </p:nvPr>
        </p:nvGraphicFramePr>
        <p:xfrm>
          <a:off x="427282" y="2402894"/>
          <a:ext cx="4296411" cy="35475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9" name="图表 18"/>
          <p:cNvGraphicFramePr/>
          <p:nvPr>
            <p:extLst>
              <p:ext uri="{D42A27DB-BD31-4B8C-83A1-F6EECF244321}">
                <p14:modId xmlns="" xmlns:p14="http://schemas.microsoft.com/office/powerpoint/2010/main" val="4265205704"/>
              </p:ext>
            </p:extLst>
          </p:nvPr>
        </p:nvGraphicFramePr>
        <p:xfrm>
          <a:off x="4887997" y="2224585"/>
          <a:ext cx="3791979" cy="3916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521914" y="770708"/>
            <a:ext cx="8614123" cy="528653"/>
          </a:xfrm>
        </p:spPr>
        <p:txBody>
          <a:bodyPr/>
          <a:lstStyle/>
          <a:p>
            <a:pPr algn="l"/>
            <a:r>
              <a:rPr lang="en-US" altLang="zh-CN" sz="1400" kern="1200" cap="all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月进口车销售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6.98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万辆，同比增长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5.3%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1-4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月累计销量同比增长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1.9%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400" kern="1200" cap="all" dirty="0">
                <a:latin typeface="微软雅黑" pitchFamily="34" charset="-122"/>
                <a:ea typeface="微软雅黑" pitchFamily="34" charset="-122"/>
              </a:rPr>
              <a:t>终端需求弱势复苏</a:t>
            </a:r>
            <a:endParaRPr lang="en-US" altLang="zh-CN" sz="1400" kern="1200" cap="all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9" y="2725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Arial"/>
              <a:ea typeface="宋体"/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="" xmlns:p14="http://schemas.microsoft.com/office/powerpoint/2010/main" val="711152772"/>
              </p:ext>
            </p:extLst>
          </p:nvPr>
        </p:nvGraphicFramePr>
        <p:xfrm>
          <a:off x="3954147" y="2163950"/>
          <a:ext cx="5014066" cy="35688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Rectangle 47"/>
          <p:cNvSpPr>
            <a:spLocks noChangeArrowheads="1"/>
          </p:cNvSpPr>
          <p:nvPr/>
        </p:nvSpPr>
        <p:spPr bwMode="auto">
          <a:xfrm>
            <a:off x="4768594" y="5120154"/>
            <a:ext cx="4133317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z="700" b="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月度同比增速</a:t>
            </a:r>
            <a:r>
              <a:rPr lang="zh-CN" altLang="en-US" sz="700" b="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：</a:t>
            </a:r>
            <a:endParaRPr lang="en-US" altLang="zh-CN" sz="700" b="0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endParaRPr lang="en-US" altLang="zh-CN" sz="700" b="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r>
              <a:rPr lang="en-US" altLang="zh-CN" sz="600" b="0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lang="en-US" altLang="zh-CN" sz="600" b="1" cap="all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-2.1%       </a:t>
            </a:r>
            <a:r>
              <a:rPr lang="en-US" altLang="zh-CN" sz="600" b="1" cap="all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9.9%      </a:t>
            </a:r>
            <a:r>
              <a:rPr lang="en-US" altLang="zh-CN" sz="600" b="1" cap="all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</a:t>
            </a:r>
            <a:r>
              <a:rPr lang="en-US" altLang="zh-CN" sz="600" b="1" cap="all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1.9</a:t>
            </a:r>
            <a:r>
              <a:rPr lang="en-US" altLang="zh-CN" sz="600" b="1" cap="all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%        </a:t>
            </a:r>
            <a:r>
              <a:rPr lang="en-US" altLang="zh-CN" sz="600" b="1" cap="all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5.3%</a:t>
            </a:r>
            <a:endParaRPr lang="zh-CN" altLang="en-US" sz="600" b="1" cap="all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251818" y="6297089"/>
            <a:ext cx="283235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AAK—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中国进口汽车市场信息联席会</a:t>
            </a:r>
            <a:endParaRPr lang="zh-CN" altLang="en-US" sz="10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9366" y="420325"/>
            <a:ext cx="838254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正常进口车：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2017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年</a:t>
            </a:r>
            <a:r>
              <a:rPr lang="en-US" altLang="zh-CN" sz="2000" b="1" cap="all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4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月正常进口销量增长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5.3%</a:t>
            </a:r>
            <a:endParaRPr lang="zh-CN" altLang="en-US" sz="2000" b="1" cap="all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6" name="Line 18"/>
          <p:cNvSpPr>
            <a:spLocks noChangeShapeType="1"/>
          </p:cNvSpPr>
          <p:nvPr/>
        </p:nvSpPr>
        <p:spPr bwMode="auto">
          <a:xfrm>
            <a:off x="4962770" y="1934633"/>
            <a:ext cx="3587262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474581" y="1643406"/>
            <a:ext cx="31037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2016-2017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月份进口汽车市场月度销量</a:t>
            </a: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="" xmlns:p14="http://schemas.microsoft.com/office/powerpoint/2010/main" val="929319344"/>
              </p:ext>
            </p:extLst>
          </p:nvPr>
        </p:nvGraphicFramePr>
        <p:xfrm>
          <a:off x="519366" y="2855220"/>
          <a:ext cx="4025225" cy="3046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Text Box 26"/>
          <p:cNvSpPr txBox="1">
            <a:spLocks noChangeArrowheads="1"/>
          </p:cNvSpPr>
          <p:nvPr/>
        </p:nvSpPr>
        <p:spPr bwMode="auto">
          <a:xfrm>
            <a:off x="412563" y="1582115"/>
            <a:ext cx="4149969" cy="408516"/>
          </a:xfrm>
          <a:prstGeom prst="rect">
            <a:avLst/>
          </a:prstGeom>
          <a:noFill/>
          <a:ln>
            <a:noFill/>
          </a:ln>
          <a:extLst/>
        </p:spPr>
        <p:txBody>
          <a:bodyPr lIns="102396" tIns="51198" rIns="102396" bIns="51198" anchor="ctr"/>
          <a:lstStyle>
            <a:defPPr>
              <a:defRPr lang="en-US"/>
            </a:defPPr>
            <a:lvl1pPr eaLnBrk="1" hangingPunct="1">
              <a:defRPr sz="1200"/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en-US" altLang="zh-CN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2012-2017</a:t>
            </a:r>
            <a:r>
              <a:rPr lang="zh-CN" altLang="en-US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年进口汽车市场销量走势</a:t>
            </a:r>
            <a:endParaRPr lang="de-DE" altLang="zh-CN" b="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Line 18"/>
          <p:cNvSpPr>
            <a:spLocks noChangeShapeType="1"/>
          </p:cNvSpPr>
          <p:nvPr/>
        </p:nvSpPr>
        <p:spPr bwMode="auto">
          <a:xfrm>
            <a:off x="512699" y="1924633"/>
            <a:ext cx="4148504" cy="2466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433853" y="1912126"/>
            <a:ext cx="423974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buChar char="•"/>
              <a:defRPr kumimoji="1" sz="17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392113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239838" indent="-403225" eaLnBrk="0" hangingPunct="0">
              <a:buChar char="-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624138" indent="4763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30813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35385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9957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44529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just">
              <a:buFont typeface="Wingdings" pitchFamily="2" charset="2"/>
              <a:buChar char="l"/>
            </a:pP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2017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年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1-4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月累计销售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28.4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辆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，累计同比增长</a:t>
            </a:r>
            <a:r>
              <a:rPr kumimoji="0" lang="en-US" altLang="zh-CN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.9%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终端需求弱势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复苏。</a:t>
            </a:r>
            <a:endParaRPr kumimoji="0" lang="zh-CN" altLang="en-US" sz="1200" b="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938914" y="2008218"/>
            <a:ext cx="420508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buFont typeface="Wingdings" pitchFamily="2" charset="2"/>
              <a:buChar char="l"/>
              <a:defRPr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4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月，进口车销售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6.98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万</a:t>
            </a:r>
            <a:r>
              <a:rPr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辆，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同比增长</a:t>
            </a:r>
            <a:r>
              <a:rPr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5.3%</a:t>
            </a:r>
            <a:r>
              <a:rPr lang="zh-CN" altLang="zh-CN" sz="1200" b="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1200" b="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562443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 18"/>
          <p:cNvSpPr>
            <a:spLocks noChangeShapeType="1"/>
          </p:cNvSpPr>
          <p:nvPr/>
        </p:nvSpPr>
        <p:spPr bwMode="auto">
          <a:xfrm>
            <a:off x="580978" y="1959429"/>
            <a:ext cx="8013103" cy="11875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21700" y="1647632"/>
            <a:ext cx="27013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-2017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年中国进口车行业库存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29877" y="762080"/>
            <a:ext cx="8403980" cy="528653"/>
          </a:xfrm>
        </p:spPr>
        <p:txBody>
          <a:bodyPr/>
          <a:lstStyle/>
          <a:p>
            <a:pPr algn="l"/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kern="1200" cap="all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zh-CN" altLang="en-US" sz="1400" kern="1200" cap="all" dirty="0">
                <a:latin typeface="微软雅黑" pitchFamily="34" charset="-122"/>
                <a:ea typeface="微软雅黑" pitchFamily="34" charset="-122"/>
              </a:rPr>
              <a:t>行业库存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深度为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3.9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1400" kern="1200" cap="all" dirty="0">
                <a:latin typeface="微软雅黑" pitchFamily="34" charset="-122"/>
                <a:ea typeface="微软雅黑" pitchFamily="34" charset="-122"/>
              </a:rPr>
              <a:t>月，相比</a:t>
            </a:r>
            <a:r>
              <a:rPr lang="en-US" altLang="zh-CN" sz="1400" kern="1200" cap="all" dirty="0"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月的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4.9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1400" kern="1200" cap="all" dirty="0">
                <a:latin typeface="微软雅黑" pitchFamily="34" charset="-122"/>
                <a:ea typeface="微软雅黑" pitchFamily="34" charset="-122"/>
              </a:rPr>
              <a:t>月，有较大幅度的下降。</a:t>
            </a:r>
            <a:endParaRPr lang="zh-CN" altLang="en-US" sz="1400" kern="1200" cap="all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19366" y="421273"/>
            <a:ext cx="838254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正常进口汽车：中国进口汽车行业去库存压力有所减轻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394318" y="6297089"/>
            <a:ext cx="2630366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数据来源：中国进口汽车市场数据库</a:t>
            </a: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="" xmlns:p14="http://schemas.microsoft.com/office/powerpoint/2010/main" val="4056898096"/>
              </p:ext>
            </p:extLst>
          </p:nvPr>
        </p:nvGraphicFramePr>
        <p:xfrm>
          <a:off x="1332496" y="2143512"/>
          <a:ext cx="6765417" cy="38839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41608259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矩形 6"/>
          <p:cNvSpPr>
            <a:spLocks noChangeArrowheads="1"/>
          </p:cNvSpPr>
          <p:nvPr/>
        </p:nvSpPr>
        <p:spPr bwMode="auto">
          <a:xfrm>
            <a:off x="5792671" y="2122488"/>
            <a:ext cx="2259623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marL="342900" indent="-3429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20000"/>
              </a:spcBef>
              <a:buClr>
                <a:srgbClr val="FF0000"/>
              </a:buClr>
              <a:buFont typeface="Wingdings" pitchFamily="2" charset="2"/>
              <a:buNone/>
            </a:pPr>
            <a:endParaRPr lang="zh-CN" altLang="en-US" sz="2000" b="0">
              <a:latin typeface="宋体" pitchFamily="2" charset="-122"/>
            </a:endParaRPr>
          </a:p>
        </p:txBody>
      </p:sp>
      <p:sp>
        <p:nvSpPr>
          <p:cNvPr id="16389" name="TextBox 7"/>
          <p:cNvSpPr txBox="1">
            <a:spLocks noChangeArrowheads="1"/>
          </p:cNvSpPr>
          <p:nvPr/>
        </p:nvSpPr>
        <p:spPr bwMode="auto">
          <a:xfrm>
            <a:off x="6123843" y="2451111"/>
            <a:ext cx="2193680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5000"/>
              </a:lnSpc>
              <a:spcBef>
                <a:spcPct val="20000"/>
              </a:spcBef>
              <a:buClr>
                <a:srgbClr val="FF0000"/>
              </a:buClr>
              <a:buFont typeface="Wingdings" pitchFamily="2" charset="2"/>
              <a:buNone/>
            </a:pPr>
            <a:endParaRPr lang="zh-CN" altLang="en-US" sz="110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="" xmlns:p14="http://schemas.microsoft.com/office/powerpoint/2010/main" val="1108153169"/>
              </p:ext>
            </p:extLst>
          </p:nvPr>
        </p:nvGraphicFramePr>
        <p:xfrm>
          <a:off x="541712" y="2257425"/>
          <a:ext cx="3938726" cy="3632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矩形 11"/>
          <p:cNvSpPr/>
          <p:nvPr/>
        </p:nvSpPr>
        <p:spPr>
          <a:xfrm>
            <a:off x="131886" y="5734312"/>
            <a:ext cx="4351549" cy="26161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anchor="ctr">
            <a:spAutoFit/>
          </a:bodyPr>
          <a:lstStyle/>
          <a:p>
            <a:r>
              <a:rPr lang="en-US" altLang="zh-CN" sz="1100" b="1" dirty="0">
                <a:solidFill>
                  <a:srgbClr val="000000"/>
                </a:solidFill>
                <a:latin typeface="Arial"/>
                <a:ea typeface="微软雅黑" pitchFamily="34" charset="-122"/>
              </a:rPr>
              <a:t>  </a:t>
            </a:r>
            <a:r>
              <a:rPr lang="en-US" altLang="zh-CN" sz="1100" b="1" dirty="0" smtClean="0">
                <a:solidFill>
                  <a:schemeClr val="bg1"/>
                </a:solidFill>
                <a:latin typeface="Arial"/>
                <a:ea typeface="微软雅黑" pitchFamily="34" charset="-122"/>
              </a:rPr>
              <a:t>MS </a:t>
            </a:r>
            <a:r>
              <a:rPr lang="en-US" altLang="zh-CN" sz="1100" b="1" dirty="0">
                <a:solidFill>
                  <a:schemeClr val="bg1"/>
                </a:solidFill>
                <a:latin typeface="Arial"/>
                <a:ea typeface="微软雅黑" pitchFamily="34" charset="-122"/>
              </a:rPr>
              <a:t>of </a:t>
            </a:r>
            <a:r>
              <a:rPr lang="en-US" altLang="zh-CN" sz="1100" b="1" dirty="0" smtClean="0">
                <a:solidFill>
                  <a:schemeClr val="bg1"/>
                </a:solidFill>
                <a:latin typeface="Arial"/>
                <a:ea typeface="微软雅黑" pitchFamily="34" charset="-122"/>
              </a:rPr>
              <a:t>PI </a:t>
            </a:r>
            <a:r>
              <a:rPr lang="en-US" altLang="zh-CN" sz="1100" b="1" dirty="0">
                <a:solidFill>
                  <a:schemeClr val="bg1"/>
                </a:solidFill>
                <a:latin typeface="Arial"/>
                <a:ea typeface="微软雅黑" pitchFamily="34" charset="-122"/>
              </a:rPr>
              <a:t>:</a:t>
            </a:r>
            <a:r>
              <a:rPr lang="zh-CN" altLang="en-US" sz="1100" b="1" dirty="0">
                <a:solidFill>
                  <a:schemeClr val="bg1"/>
                </a:solidFill>
                <a:latin typeface="Arial"/>
                <a:ea typeface="微软雅黑" pitchFamily="34" charset="-122"/>
              </a:rPr>
              <a:t>  </a:t>
            </a:r>
            <a:r>
              <a:rPr lang="zh-CN" altLang="en-US" sz="1100" b="1" dirty="0" smtClean="0">
                <a:solidFill>
                  <a:schemeClr val="bg1"/>
                </a:solidFill>
                <a:latin typeface="Arial"/>
                <a:ea typeface="微软雅黑" pitchFamily="34" charset="-122"/>
              </a:rPr>
              <a:t>  </a:t>
            </a:r>
            <a:r>
              <a:rPr lang="en-US" altLang="zh-CN" sz="1100" b="1" dirty="0" smtClean="0">
                <a:solidFill>
                  <a:schemeClr val="bg1"/>
                </a:solidFill>
                <a:latin typeface="Arial"/>
                <a:ea typeface="微软雅黑" pitchFamily="34" charset="-122"/>
              </a:rPr>
              <a:t>7.7%          10.5%</a:t>
            </a:r>
            <a:r>
              <a:rPr lang="en-US" altLang="zh-CN" sz="1100" b="1" dirty="0" smtClean="0">
                <a:solidFill>
                  <a:srgbClr val="000000"/>
                </a:solidFill>
                <a:latin typeface="Arial"/>
                <a:ea typeface="微软雅黑" pitchFamily="34" charset="-122"/>
              </a:rPr>
              <a:t>               </a:t>
            </a:r>
            <a:r>
              <a:rPr lang="en-US" altLang="zh-CN" sz="1100" b="1" dirty="0" smtClean="0">
                <a:solidFill>
                  <a:schemeClr val="bg1"/>
                </a:solidFill>
                <a:latin typeface="Arial"/>
                <a:ea typeface="微软雅黑" pitchFamily="34" charset="-122"/>
              </a:rPr>
              <a:t>12.7%                </a:t>
            </a:r>
            <a:r>
              <a:rPr lang="en-US" altLang="zh-CN" sz="1100" b="1" dirty="0" smtClean="0">
                <a:solidFill>
                  <a:srgbClr val="FF0000"/>
                </a:solidFill>
                <a:latin typeface="Arial"/>
                <a:ea typeface="微软雅黑" pitchFamily="34" charset="-122"/>
              </a:rPr>
              <a:t>14.7%</a:t>
            </a:r>
            <a:endParaRPr lang="zh-CN" altLang="en-US" sz="1100" b="1" dirty="0">
              <a:solidFill>
                <a:srgbClr val="FF0000"/>
              </a:solidFill>
              <a:latin typeface="Arial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84761" y="2189263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单位：千辆</a:t>
            </a:r>
            <a:endParaRPr lang="zh-CN" altLang="en-US" sz="1200" dirty="0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03013" y="447930"/>
            <a:ext cx="9291286" cy="377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平行进口汽车：</a:t>
            </a:r>
            <a:r>
              <a:rPr lang="en-US" altLang="zh-CN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4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月平行进口增速达到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75.8%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，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1-4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月累计进口量占比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14.7%</a:t>
            </a:r>
            <a:endParaRPr lang="zh-CN" altLang="en-US" sz="185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503014" y="777266"/>
            <a:ext cx="8353333" cy="528653"/>
          </a:xfrm>
        </p:spPr>
        <p:txBody>
          <a:bodyPr/>
          <a:lstStyle/>
          <a:p>
            <a:pPr algn="l"/>
            <a:r>
              <a:rPr lang="en-US" altLang="zh-CN" sz="1400" kern="1200" cap="all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月平行进口车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1.26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万辆，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1-4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月累计平行进口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5.24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万辆，同比增速分别为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75.8%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57.0%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1-4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月平行进口车</a:t>
            </a:r>
            <a:r>
              <a:rPr lang="zh-CN" altLang="zh-CN" sz="1400" kern="1200" cap="all" dirty="0">
                <a:latin typeface="微软雅黑" pitchFamily="34" charset="-122"/>
                <a:ea typeface="微软雅黑" pitchFamily="34" charset="-122"/>
              </a:rPr>
              <a:t>占进口</a:t>
            </a:r>
            <a:r>
              <a:rPr lang="zh-CN" altLang="zh-CN" sz="1400" kern="1200" cap="all" dirty="0" smtClean="0">
                <a:latin typeface="微软雅黑" pitchFamily="34" charset="-122"/>
                <a:ea typeface="微软雅黑" pitchFamily="34" charset="-122"/>
              </a:rPr>
              <a:t>总量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14.7%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，相比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1-3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月份的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15.1%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下降了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0.4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个百分点</a:t>
            </a:r>
            <a:endParaRPr lang="en-US" altLang="zh-CN" sz="1400" kern="1200" cap="all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118570" y="1635757"/>
            <a:ext cx="349647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-2017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年平行进口车情况</a:t>
            </a: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总量与分月</a:t>
            </a:r>
          </a:p>
        </p:txBody>
      </p: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3348675" y="6310148"/>
            <a:ext cx="292895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：国机汽车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中国进口汽车市场数据库</a:t>
            </a:r>
            <a:endParaRPr lang="zh-CN" altLang="en-US" sz="1000" dirty="0"/>
          </a:p>
        </p:txBody>
      </p:sp>
      <p:sp>
        <p:nvSpPr>
          <p:cNvPr id="23" name="矩形 22"/>
          <p:cNvSpPr/>
          <p:nvPr/>
        </p:nvSpPr>
        <p:spPr>
          <a:xfrm>
            <a:off x="4881972" y="2246129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单位：辆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580978" y="1959429"/>
            <a:ext cx="8013103" cy="11875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  <p:graphicFrame>
        <p:nvGraphicFramePr>
          <p:cNvPr id="18" name="图表 17"/>
          <p:cNvGraphicFramePr/>
          <p:nvPr>
            <p:extLst>
              <p:ext uri="{D42A27DB-BD31-4B8C-83A1-F6EECF244321}">
                <p14:modId xmlns="" xmlns:p14="http://schemas.microsoft.com/office/powerpoint/2010/main" val="1071912859"/>
              </p:ext>
            </p:extLst>
          </p:nvPr>
        </p:nvGraphicFramePr>
        <p:xfrm>
          <a:off x="4229101" y="2060575"/>
          <a:ext cx="4529504" cy="3817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="" xmlns:p14="http://schemas.microsoft.com/office/powerpoint/2010/main" val="30636362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90618" y="452189"/>
            <a:ext cx="84010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FF0000"/>
              </a:buClr>
            </a:pP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目    录</a:t>
            </a:r>
          </a:p>
        </p:txBody>
      </p:sp>
      <p:sp>
        <p:nvSpPr>
          <p:cNvPr id="12" name="矩形 11"/>
          <p:cNvSpPr/>
          <p:nvPr/>
        </p:nvSpPr>
        <p:spPr>
          <a:xfrm>
            <a:off x="525141" y="5458667"/>
            <a:ext cx="74207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备注：</a:t>
            </a:r>
          </a:p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正常进口：原进口汽车总经销商授权进口</a:t>
            </a:r>
          </a:p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平行进口：非品牌授权下的平行进口试点企业及改装乘用车企业进口（改装小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3C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Rectangle 16"/>
          <p:cNvSpPr/>
          <p:nvPr/>
        </p:nvSpPr>
        <p:spPr bwMode="auto">
          <a:xfrm>
            <a:off x="533400" y="2900895"/>
            <a:ext cx="762000" cy="404280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74688"/>
            <a:r>
              <a:rPr lang="en-US" altLang="zh-CN" sz="18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alt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7"/>
          <p:cNvSpPr/>
          <p:nvPr/>
        </p:nvSpPr>
        <p:spPr bwMode="auto">
          <a:xfrm>
            <a:off x="1447800" y="2900895"/>
            <a:ext cx="7162800" cy="404280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74688"/>
            <a:r>
              <a:rPr lang="zh-CN" altLang="en-US" sz="18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中国进口汽车市场结构特征</a:t>
            </a:r>
            <a:endParaRPr lang="en-US" alt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Rectangle 14"/>
          <p:cNvSpPr/>
          <p:nvPr/>
        </p:nvSpPr>
        <p:spPr bwMode="auto">
          <a:xfrm>
            <a:off x="533400" y="1779062"/>
            <a:ext cx="762000" cy="392638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74688"/>
            <a:r>
              <a:rPr lang="en-US" altLang="zh-CN" sz="1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14" name="Rectangle 15"/>
          <p:cNvSpPr/>
          <p:nvPr/>
        </p:nvSpPr>
        <p:spPr bwMode="auto">
          <a:xfrm>
            <a:off x="1447800" y="1779062"/>
            <a:ext cx="7162800" cy="392638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74688"/>
            <a:r>
              <a:rPr lang="zh-CN" altLang="en-US" sz="18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   中国进口汽车市场总体情况</a:t>
            </a:r>
            <a:endParaRPr lang="en-US" altLang="zh-CN" sz="18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08783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659423" y="2063248"/>
            <a:ext cx="845284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buChar char="•"/>
              <a:defRPr kumimoji="1" sz="17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392113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239838" indent="-403225" eaLnBrk="0" hangingPunct="0">
              <a:buChar char="-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624138" indent="4763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30813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35385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9957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44529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just">
              <a:buFontTx/>
              <a:buNone/>
            </a:pP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●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2017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年</a:t>
            </a:r>
            <a:r>
              <a:rPr kumimoji="0" lang="en-US" altLang="zh-CN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4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月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，海关汽车进口量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为</a:t>
            </a:r>
            <a:r>
              <a:rPr kumimoji="0" lang="en-US" altLang="zh-CN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9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.2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辆，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同比增长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4.1%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，其中乘用车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进口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9.1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辆，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同比增长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3.7%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。</a:t>
            </a:r>
            <a:endParaRPr kumimoji="0" lang="en-US" altLang="zh-CN" sz="1200" b="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  <a:p>
            <a:pPr algn="just">
              <a:buFontTx/>
              <a:buNone/>
            </a:pP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●当月进口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CAR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、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SUV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MPV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分别为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3.6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4.9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0.49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万辆，份额分别为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40.0%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54.6%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5.4%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。</a:t>
            </a:r>
            <a:endParaRPr kumimoji="0" lang="zh-CN" altLang="en-US" sz="1200" b="0" dirty="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84775801"/>
              </p:ext>
            </p:extLst>
          </p:nvPr>
        </p:nvGraphicFramePr>
        <p:xfrm>
          <a:off x="1025179" y="2664188"/>
          <a:ext cx="7137890" cy="3086100"/>
        </p:xfrm>
        <a:graphic>
          <a:graphicData uri="http://schemas.openxmlformats.org/drawingml/2006/table">
            <a:tbl>
              <a:tblPr/>
              <a:tblGrid>
                <a:gridCol w="1121019"/>
                <a:gridCol w="751743"/>
                <a:gridCol w="753208"/>
                <a:gridCol w="751742"/>
                <a:gridCol w="751743"/>
                <a:gridCol w="751742"/>
                <a:gridCol w="753208"/>
                <a:gridCol w="751743"/>
                <a:gridCol w="751742"/>
              </a:tblGrid>
              <a:tr h="523875">
                <a:tc rowSpan="2"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车型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3305" marR="63305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当月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(</a:t>
                      </a: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万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)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3305" marR="63305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当</a:t>
                      </a: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月</a:t>
                      </a: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累计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(</a:t>
                      </a: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万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)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3305" marR="63305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238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2017</a:t>
                      </a:r>
                      <a:endParaRPr kumimoji="0" lang="zh-CN" alt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3305" marR="63305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2016</a:t>
                      </a:r>
                      <a:endParaRPr kumimoji="0" lang="zh-CN" alt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3305" marR="63305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同比</a:t>
                      </a:r>
                      <a:r>
                        <a:rPr kumimoji="0" lang="zh-CN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增长</a:t>
                      </a:r>
                      <a:endParaRPr kumimoji="0" lang="zh-CN" alt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3305" marR="63305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占比</a:t>
                      </a:r>
                      <a:endParaRPr kumimoji="0" lang="zh-CN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3305" marR="63305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2017</a:t>
                      </a:r>
                      <a:endParaRPr kumimoji="0" lang="zh-CN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3305" marR="63305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2016</a:t>
                      </a:r>
                      <a:endParaRPr kumimoji="0" lang="zh-CN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3305" marR="63305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同比</a:t>
                      </a:r>
                      <a:r>
                        <a:rPr kumimoji="0" lang="zh-CN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增长</a:t>
                      </a:r>
                      <a:endParaRPr kumimoji="0" lang="zh-CN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3305" marR="63305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占比</a:t>
                      </a:r>
                      <a:endParaRPr kumimoji="0" lang="zh-CN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3305" marR="63305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47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进口乘用车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3305" marR="63305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90698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87499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3.7%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100.0%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350138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305889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14.5%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100.0%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92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轿车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3305" marR="63305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36260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33055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9.7%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40.0%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130888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109232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19.8%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37.4%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47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SUV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3305" marR="63305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49547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51284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-3.4%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54.6%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202220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186616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8.4%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57.8%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47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MPV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3305" marR="63305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4891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3160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54.8%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5.4%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17030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10041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69.6%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4.9%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3248784" y="1588132"/>
            <a:ext cx="325762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2016-2017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b="1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月份乘用车进口量分车型情况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3013" y="397596"/>
            <a:ext cx="834319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车型结构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整体市场：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SUV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车型下滑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3.4%</a:t>
            </a:r>
            <a:endParaRPr lang="zh-CN" altLang="en-US" sz="20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29876" y="777266"/>
            <a:ext cx="8326470" cy="528653"/>
          </a:xfrm>
        </p:spPr>
        <p:txBody>
          <a:bodyPr/>
          <a:lstStyle/>
          <a:p>
            <a:pPr algn="l"/>
            <a:r>
              <a:rPr lang="en-US" altLang="zh-CN" sz="1400" kern="1200" cap="all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月进口乘用车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9.1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万辆，同比增长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3.7%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CAR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suv</a:t>
            </a:r>
            <a:r>
              <a:rPr lang="zh-CN" altLang="en-US" sz="1400" kern="1200" cap="all" dirty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mpv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分别同比增速为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9.7%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-3.4%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54.8%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394318" y="6297089"/>
            <a:ext cx="2630366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数据来源：中国进口汽车市场数据库</a:t>
            </a: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580978" y="1940379"/>
            <a:ext cx="7973937" cy="5897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5"/>
          <p:cNvSpPr>
            <a:spLocks noChangeArrowheads="1"/>
          </p:cNvSpPr>
          <p:nvPr/>
        </p:nvSpPr>
        <p:spPr bwMode="auto">
          <a:xfrm>
            <a:off x="5" y="311006"/>
            <a:ext cx="184731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="" xmlns:p14="http://schemas.microsoft.com/office/powerpoint/2010/main" val="1429955214"/>
              </p:ext>
            </p:extLst>
          </p:nvPr>
        </p:nvGraphicFramePr>
        <p:xfrm>
          <a:off x="1437127" y="2135628"/>
          <a:ext cx="6461778" cy="38420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03013" y="452188"/>
            <a:ext cx="834319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车型结构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正常进口：轿车和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MPV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同比分别增长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8.6%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和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23.3%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，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SUV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车型仍处下滑中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394318" y="6297089"/>
            <a:ext cx="2630366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 AAK—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中国进口汽车联席会</a:t>
            </a:r>
            <a:endParaRPr lang="zh-CN" altLang="en-US" sz="10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899285" y="1588132"/>
            <a:ext cx="32303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2016-2017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年进口汽车市场销量</a:t>
            </a: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分车身形式</a:t>
            </a: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565449" y="1936751"/>
            <a:ext cx="7980675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195854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95000"/>
          </a:lnSpc>
          <a:spcBef>
            <a:spcPct val="20000"/>
          </a:spcBef>
          <a:spcAft>
            <a:spcPct val="0"/>
          </a:spcAft>
          <a:buClr>
            <a:srgbClr val="FF0000"/>
          </a:buClr>
          <a:buSzTx/>
          <a:buFont typeface="Wingdings" pitchFamily="2" charset="2"/>
          <a:buNone/>
          <a:tabLst/>
          <a:defRPr kumimoji="0" lang="zh-CN" alt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宋体" pitchFamily="2" charset="-122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95000"/>
          </a:lnSpc>
          <a:spcBef>
            <a:spcPct val="20000"/>
          </a:spcBef>
          <a:spcAft>
            <a:spcPct val="0"/>
          </a:spcAft>
          <a:buClr>
            <a:srgbClr val="FF0000"/>
          </a:buClr>
          <a:buSzTx/>
          <a:buFont typeface="Wingdings" pitchFamily="2" charset="2"/>
          <a:buNone/>
          <a:tabLst/>
          <a:defRPr kumimoji="0" lang="zh-CN" alt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宋体" pitchFamily="2" charset="-122"/>
            <a:ea typeface="宋体" pitchFamily="2" charset="-122"/>
          </a:defRPr>
        </a:defPPr>
      </a:lstStyle>
    </a:lnDef>
    <a:txDef>
      <a:spPr bwMode="auto">
        <a:noFill/>
        <a:ln w="9525">
          <a:noFill/>
          <a:miter lim="800000"/>
          <a:headEnd/>
          <a:tailEnd/>
        </a:ln>
      </a:spPr>
      <a:bodyPr>
        <a:spAutoFit/>
      </a:bodyPr>
      <a:lstStyle>
        <a:defPPr algn="ctr">
          <a:lnSpc>
            <a:spcPct val="95000"/>
          </a:lnSpc>
          <a:spcBef>
            <a:spcPct val="20000"/>
          </a:spcBef>
          <a:buClr>
            <a:srgbClr val="FF0000"/>
          </a:buClr>
          <a:buFont typeface="Wingdings" pitchFamily="2" charset="2"/>
          <a:buNone/>
          <a:defRPr dirty="0">
            <a:latin typeface="微软雅黑" pitchFamily="34" charset="-122"/>
            <a:ea typeface="微软雅黑" pitchFamily="34" charset="-122"/>
          </a:defRPr>
        </a:defPPr>
      </a:lstStyle>
    </a:txDef>
  </a:objectDefaul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默认设计模板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95000"/>
          </a:lnSpc>
          <a:spcBef>
            <a:spcPct val="20000"/>
          </a:spcBef>
          <a:spcAft>
            <a:spcPct val="0"/>
          </a:spcAft>
          <a:buClr>
            <a:srgbClr val="FF0000"/>
          </a:buClr>
          <a:buSzTx/>
          <a:buFont typeface="Wingdings" pitchFamily="2" charset="2"/>
          <a:buNone/>
          <a:tabLst/>
          <a:defRPr kumimoji="0" lang="zh-CN" alt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宋体" pitchFamily="2" charset="-122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95000"/>
          </a:lnSpc>
          <a:spcBef>
            <a:spcPct val="20000"/>
          </a:spcBef>
          <a:spcAft>
            <a:spcPct val="0"/>
          </a:spcAft>
          <a:buClr>
            <a:srgbClr val="FF0000"/>
          </a:buClr>
          <a:buSzTx/>
          <a:buFont typeface="Wingdings" pitchFamily="2" charset="2"/>
          <a:buNone/>
          <a:tabLst/>
          <a:defRPr kumimoji="0" lang="zh-CN" alt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宋体" pitchFamily="2" charset="-122"/>
            <a:ea typeface="宋体" pitchFamily="2" charset="-122"/>
          </a:defRPr>
        </a:defPPr>
      </a:lstStyle>
    </a:lnDef>
    <a:txDef>
      <a:spPr bwMode="auto">
        <a:noFill/>
        <a:ln w="9525">
          <a:noFill/>
          <a:miter lim="800000"/>
          <a:headEnd/>
          <a:tailEnd/>
        </a:ln>
      </a:spPr>
      <a:bodyPr>
        <a:spAutoFit/>
      </a:bodyPr>
      <a:lstStyle>
        <a:defPPr algn="ctr">
          <a:lnSpc>
            <a:spcPct val="95000"/>
          </a:lnSpc>
          <a:spcBef>
            <a:spcPct val="20000"/>
          </a:spcBef>
          <a:buClr>
            <a:srgbClr val="FF0000"/>
          </a:buClr>
          <a:buFont typeface="Wingdings" pitchFamily="2" charset="2"/>
          <a:buNone/>
          <a:defRPr dirty="0">
            <a:latin typeface="微软雅黑" pitchFamily="34" charset="-122"/>
            <a:ea typeface="微软雅黑" pitchFamily="34" charset="-122"/>
          </a:defRPr>
        </a:defPPr>
      </a:lstStyle>
    </a:txDef>
  </a:objectDefaul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默认设计模板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95000"/>
          </a:lnSpc>
          <a:spcBef>
            <a:spcPct val="20000"/>
          </a:spcBef>
          <a:spcAft>
            <a:spcPct val="0"/>
          </a:spcAft>
          <a:buClr>
            <a:srgbClr val="FF0000"/>
          </a:buClr>
          <a:buSzTx/>
          <a:buFont typeface="Wingdings" pitchFamily="2" charset="2"/>
          <a:buNone/>
          <a:tabLst/>
          <a:defRPr kumimoji="0" lang="zh-CN" alt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宋体" pitchFamily="2" charset="-122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95000"/>
          </a:lnSpc>
          <a:spcBef>
            <a:spcPct val="20000"/>
          </a:spcBef>
          <a:spcAft>
            <a:spcPct val="0"/>
          </a:spcAft>
          <a:buClr>
            <a:srgbClr val="FF0000"/>
          </a:buClr>
          <a:buSzTx/>
          <a:buFont typeface="Wingdings" pitchFamily="2" charset="2"/>
          <a:buNone/>
          <a:tabLst/>
          <a:defRPr kumimoji="0" lang="zh-CN" alt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宋体" pitchFamily="2" charset="-122"/>
            <a:ea typeface="宋体" pitchFamily="2" charset="-122"/>
          </a:defRPr>
        </a:defPPr>
      </a:lstStyle>
    </a:lnDef>
    <a:txDef>
      <a:spPr bwMode="auto">
        <a:noFill/>
        <a:ln w="9525">
          <a:noFill/>
          <a:miter lim="800000"/>
          <a:headEnd/>
          <a:tailEnd/>
        </a:ln>
      </a:spPr>
      <a:bodyPr>
        <a:spAutoFit/>
      </a:bodyPr>
      <a:lstStyle>
        <a:defPPr algn="ctr">
          <a:lnSpc>
            <a:spcPct val="95000"/>
          </a:lnSpc>
          <a:spcBef>
            <a:spcPct val="20000"/>
          </a:spcBef>
          <a:buClr>
            <a:srgbClr val="FF0000"/>
          </a:buClr>
          <a:buFont typeface="Wingdings" pitchFamily="2" charset="2"/>
          <a:buNone/>
          <a:defRPr dirty="0">
            <a:latin typeface="微软雅黑" pitchFamily="34" charset="-122"/>
            <a:ea typeface="微软雅黑" pitchFamily="34" charset="-122"/>
          </a:defRPr>
        </a:defPPr>
      </a:lstStyle>
    </a:txDef>
  </a:objectDefaul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19142</TotalTime>
  <Words>1672</Words>
  <Application>Microsoft Office PowerPoint</Application>
  <PresentationFormat>全屏显示(4:3)</PresentationFormat>
  <Paragraphs>358</Paragraphs>
  <Slides>19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1_默认设计模板</vt:lpstr>
      <vt:lpstr>2_默认设计模板</vt:lpstr>
      <vt:lpstr>3_默认设计模板</vt:lpstr>
      <vt:lpstr>幻灯片 1</vt:lpstr>
      <vt:lpstr>幻灯片 2</vt:lpstr>
      <vt:lpstr>幻灯片 3</vt:lpstr>
      <vt:lpstr>4月进口车销售6.98万辆，同比增长5.3%，1-4月累计销量同比增长1.9%，终端需求弱势复苏</vt:lpstr>
      <vt:lpstr>2017年4月行业库存深度为3.9个月，相比2016年4月的4.9个月，有较大幅度的下降。</vt:lpstr>
      <vt:lpstr>4月平行进口车1.26万辆，1-4月累计平行进口5.24万辆，同比增速分别为75.8%和57.0%；1-4月平行进口车占进口总量14.7%，相比1-3月份的15.1%下降了0.4个百分点</vt:lpstr>
      <vt:lpstr>幻灯片 7</vt:lpstr>
      <vt:lpstr>4月进口乘用车9.1万辆，同比增长3.7%，CAR、suv和mpv分别同比增速为9.7%、-3.4%、54.8%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2016-2017年，进口新能源汽车占比提升明显，从2013年不足1%到2017年的7.4%；进口新能源乘用车以BEV为主，占比达83.2%，</vt:lpstr>
      <vt:lpstr>幻灯片 19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王存</dc:creator>
  <cp:lastModifiedBy>王存</cp:lastModifiedBy>
  <cp:revision>1264</cp:revision>
  <dcterms:created xsi:type="dcterms:W3CDTF">2013-03-21T05:52:45Z</dcterms:created>
  <dcterms:modified xsi:type="dcterms:W3CDTF">2017-06-07T09:25:18Z</dcterms:modified>
</cp:coreProperties>
</file>