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2.xml" ContentType="application/vnd.openxmlformats-officedocument.drawingml.chart+xml"/>
  <Override PartName="/ppt/drawings/drawing5.xml" ContentType="application/vnd.openxmlformats-officedocument.drawingml.chartshape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charts/chart13.xml" ContentType="application/vnd.openxmlformats-officedocument.drawingml.chart+xml"/>
  <Override PartName="/ppt/drawings/drawing6.xml" ContentType="application/vnd.openxmlformats-officedocument.drawingml.chartshapes+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18.xml" ContentType="application/vnd.openxmlformats-officedocument.drawingml.chart+xml"/>
  <Override PartName="/ppt/drawings/drawing7.xml" ContentType="application/vnd.openxmlformats-officedocument.drawingml.chartshape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charts/chart24.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charts/chart25.xml" ContentType="application/vnd.openxmlformats-officedocument.drawingml.chart+xml"/>
  <Override PartName="/ppt/drawings/drawing8.xml" ContentType="application/vnd.openxmlformats-officedocument.drawingml.chartshapes+xml"/>
  <Override PartName="/ppt/notesSlides/notesSlide12.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notesSlides/notesSlide13.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charts/chart30.xml" ContentType="application/vnd.openxmlformats-officedocument.drawingml.chart+xml"/>
  <Override PartName="/ppt/drawings/drawing9.xml" ContentType="application/vnd.openxmlformats-officedocument.drawingml.chartshape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4.xml" ContentType="application/vnd.openxmlformats-officedocument.presentationml.notesSlide+xml"/>
  <Override PartName="/ppt/charts/chart31.xml" ContentType="application/vnd.openxmlformats-officedocument.drawingml.chart+xml"/>
  <Override PartName="/ppt/drawings/drawing10.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charts/chart32.xml" ContentType="application/vnd.openxmlformats-officedocument.drawingml.chart+xml"/>
  <Override PartName="/ppt/drawings/drawing11.xml" ContentType="application/vnd.openxmlformats-officedocument.drawingml.chartshape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charts/chart33.xml" ContentType="application/vnd.openxmlformats-officedocument.drawingml.chart+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charts/chart34.xml" ContentType="application/vnd.openxmlformats-officedocument.drawingml.chart+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5.xml" ContentType="application/vnd.openxmlformats-officedocument.presentationml.notesSlide+xml"/>
  <Override PartName="/ppt/charts/chart35.xml" ContentType="application/vnd.openxmlformats-officedocument.drawingml.chart+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charts/chart36.xml" ContentType="application/vnd.openxmlformats-officedocument.drawingml.chart+xml"/>
  <Override PartName="/ppt/drawings/drawing12.xml" ContentType="application/vnd.openxmlformats-officedocument.drawingml.chartshape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charts/chart37.xml" ContentType="application/vnd.openxmlformats-officedocument.drawingml.chart+xml"/>
  <Override PartName="/ppt/drawings/drawing13.xml" ContentType="application/vnd.openxmlformats-officedocument.drawingml.chartshape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6.xml" ContentType="application/vnd.openxmlformats-officedocument.presentationml.notesSlide+xml"/>
  <Override PartName="/ppt/charts/chart38.xml" ContentType="application/vnd.openxmlformats-officedocument.drawingml.chart+xml"/>
  <Override PartName="/ppt/drawings/drawing14.xml" ContentType="application/vnd.openxmlformats-officedocument.drawingml.chartshape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charts/chart39.xml" ContentType="application/vnd.openxmlformats-officedocument.drawingml.chart+xml"/>
  <Override PartName="/ppt/drawings/drawing15.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28" r:id="rId3"/>
  </p:sldMasterIdLst>
  <p:notesMasterIdLst>
    <p:notesMasterId r:id="rId44"/>
  </p:notesMasterIdLst>
  <p:handoutMasterIdLst>
    <p:handoutMasterId r:id="rId45"/>
  </p:handoutMasterIdLst>
  <p:sldIdLst>
    <p:sldId id="903" r:id="rId4"/>
    <p:sldId id="865" r:id="rId5"/>
    <p:sldId id="866" r:id="rId6"/>
    <p:sldId id="867" r:id="rId7"/>
    <p:sldId id="904" r:id="rId8"/>
    <p:sldId id="905" r:id="rId9"/>
    <p:sldId id="906" r:id="rId10"/>
    <p:sldId id="871" r:id="rId11"/>
    <p:sldId id="872" r:id="rId12"/>
    <p:sldId id="873" r:id="rId13"/>
    <p:sldId id="874" r:id="rId14"/>
    <p:sldId id="875" r:id="rId15"/>
    <p:sldId id="876" r:id="rId16"/>
    <p:sldId id="877" r:id="rId17"/>
    <p:sldId id="878" r:id="rId18"/>
    <p:sldId id="928" r:id="rId19"/>
    <p:sldId id="927" r:id="rId20"/>
    <p:sldId id="881" r:id="rId21"/>
    <p:sldId id="882" r:id="rId22"/>
    <p:sldId id="929" r:id="rId23"/>
    <p:sldId id="930" r:id="rId24"/>
    <p:sldId id="885" r:id="rId25"/>
    <p:sldId id="886" r:id="rId26"/>
    <p:sldId id="931" r:id="rId27"/>
    <p:sldId id="932" r:id="rId28"/>
    <p:sldId id="889" r:id="rId29"/>
    <p:sldId id="890" r:id="rId30"/>
    <p:sldId id="933" r:id="rId31"/>
    <p:sldId id="934" r:id="rId32"/>
    <p:sldId id="893" r:id="rId33"/>
    <p:sldId id="894" r:id="rId34"/>
    <p:sldId id="895" r:id="rId35"/>
    <p:sldId id="920" r:id="rId36"/>
    <p:sldId id="897" r:id="rId37"/>
    <p:sldId id="898" r:id="rId38"/>
    <p:sldId id="922" r:id="rId39"/>
    <p:sldId id="923" r:id="rId40"/>
    <p:sldId id="924" r:id="rId41"/>
    <p:sldId id="925" r:id="rId42"/>
    <p:sldId id="532" r:id="rId43"/>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53" userDrawn="1">
          <p15:clr>
            <a:srgbClr val="F26B43"/>
          </p15:clr>
        </p15:guide>
        <p15:guide id="21" pos="5307" userDrawn="1">
          <p15:clr>
            <a:srgbClr val="F26B43"/>
          </p15:clr>
        </p15:guide>
        <p15:guide id="22" pos="2290" userDrawn="1">
          <p15:clr>
            <a:srgbClr val="F26B43"/>
          </p15:clr>
        </p15:guide>
        <p15:guide id="23" pos="295"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024" userDrawn="1">
          <p15:clr>
            <a:srgbClr val="000000"/>
          </p15:clr>
        </p15:guide>
        <p15:guide id="30" orient="horz" pos="3929" userDrawn="1">
          <p15:clr>
            <a:srgbClr val="A4A3A4"/>
          </p15:clr>
        </p15:guide>
        <p15:guide id="31" pos="249">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C00"/>
    <a:srgbClr val="275C9D"/>
    <a:srgbClr val="BFBFBF"/>
    <a:srgbClr val="FF9933"/>
    <a:srgbClr val="5F5F5F"/>
    <a:srgbClr val="00A4DE"/>
    <a:srgbClr val="000000"/>
    <a:srgbClr val="E8E8EF"/>
    <a:srgbClr val="474747"/>
    <a:srgbClr val="F8F8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18" autoAdjust="0"/>
    <p:restoredTop sz="98261" autoAdjust="0"/>
  </p:normalViewPr>
  <p:slideViewPr>
    <p:cSldViewPr showGuides="1">
      <p:cViewPr varScale="1">
        <p:scale>
          <a:sx n="108" d="100"/>
          <a:sy n="108" d="100"/>
        </p:scale>
        <p:origin x="624" y="114"/>
      </p:cViewPr>
      <p:guideLst>
        <p:guide pos="1882"/>
        <p:guide pos="3833"/>
        <p:guide orient="horz" pos="3974"/>
        <p:guide pos="453"/>
        <p:guide pos="5307"/>
        <p:guide pos="2290"/>
        <p:guide pos="295"/>
        <p:guide pos="5579"/>
        <p:guide orient="horz" pos="459"/>
        <p:guide orient="horz" pos="4042"/>
        <p:guide orient="horz" pos="1344"/>
        <p:guide orient="horz" pos="3113"/>
        <p:guide orient="horz" pos="2024"/>
        <p:guide orient="horz" pos="3929"/>
        <p:guide pos="249"/>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___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___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___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___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___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___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___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___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___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___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___24.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___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___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___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___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___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___30.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___31.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___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___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___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___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___36.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___37.xlsx"/></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___38.xlsx"/></Relationships>
</file>

<file path=ppt/charts/_rels/chart39.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___39.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1"/>
          <c:order val="1"/>
          <c:tx>
            <c:strRef>
              <c:f>Sheet1!$A$4</c:f>
              <c:strCache>
                <c:ptCount val="1"/>
                <c:pt idx="0">
                  <c:v>Y2014</c:v>
                </c:pt>
              </c:strCache>
            </c:strRef>
          </c:tx>
          <c:spPr>
            <a:ln w="19050"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ser>
        <c:ser>
          <c:idx val="2"/>
          <c:order val="2"/>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ser>
        <c:ser>
          <c:idx val="3"/>
          <c:order val="3"/>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ser>
        <c:ser>
          <c:idx val="4"/>
          <c:order val="4"/>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layout>
                <c:manualLayout>
                  <c:x val="-3.0234002744448211E-2"/>
                  <c:y val="-7.504490328297691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-2.69</c:v>
                </c:pt>
                <c:pt idx="2">
                  <c:v>-1.88</c:v>
                </c:pt>
                <c:pt idx="3">
                  <c:v>3.42</c:v>
                </c:pt>
                <c:pt idx="4">
                  <c:v>4.29</c:v>
                </c:pt>
                <c:pt idx="5">
                  <c:v>3.16</c:v>
                </c:pt>
                <c:pt idx="6">
                  <c:v>2.86</c:v>
                </c:pt>
                <c:pt idx="7">
                  <c:v>3.68</c:v>
                </c:pt>
                <c:pt idx="8">
                  <c:v>2.19</c:v>
                </c:pt>
                <c:pt idx="9">
                  <c:v>6.08</c:v>
                </c:pt>
                <c:pt idx="10">
                  <c:v>7.18</c:v>
                </c:pt>
              </c:numCache>
            </c:numRef>
          </c:val>
          <c:smooth val="0"/>
        </c:ser>
        <c:dLbls>
          <c:showLegendKey val="0"/>
          <c:showVal val="0"/>
          <c:showCatName val="0"/>
          <c:showSerName val="0"/>
          <c:showPercent val="0"/>
          <c:showBubbleSize val="0"/>
        </c:dLbls>
        <c:marker val="1"/>
        <c:smooth val="0"/>
        <c:axId val="920596032"/>
        <c:axId val="920597992"/>
      </c:lineChart>
      <c:catAx>
        <c:axId val="9205960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920597992"/>
        <c:crosses val="autoZero"/>
        <c:auto val="1"/>
        <c:lblAlgn val="ctr"/>
        <c:lblOffset val="100"/>
        <c:tickLblSkip val="1"/>
        <c:tickMarkSkip val="1"/>
        <c:noMultiLvlLbl val="0"/>
      </c:catAx>
      <c:valAx>
        <c:axId val="920597992"/>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920596032"/>
        <c:crosses val="autoZero"/>
        <c:crossBetween val="between"/>
        <c:majorUnit val="4"/>
      </c:valAx>
      <c:spPr>
        <a:noFill/>
        <a:ln w="25409">
          <a:noFill/>
        </a:ln>
      </c:spPr>
    </c:plotArea>
    <c:legend>
      <c:legendPos val="t"/>
      <c:layout>
        <c:manualLayout>
          <c:xMode val="edge"/>
          <c:yMode val="edge"/>
          <c:x val="4.506575183400096E-2"/>
          <c:y val="7.5005158218190718E-2"/>
          <c:w val="0.41859695471087732"/>
          <c:h val="6.876760231157325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06"/>
          <c:w val="0.75759968892777363"/>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35032</c:v>
                </c:pt>
                <c:pt idx="1">
                  <c:v>35032</c:v>
                </c:pt>
                <c:pt idx="2" formatCode="#,##0_);\(#,##0\)">
                  <c:v>34932</c:v>
                </c:pt>
                <c:pt idx="3">
                  <c:v>34742</c:v>
                </c:pt>
                <c:pt idx="4">
                  <c:v>34742</c:v>
                </c:pt>
                <c:pt idx="5" formatCode="#,##0_ ">
                  <c:v>34742</c:v>
                </c:pt>
                <c:pt idx="6">
                  <c:v>34742</c:v>
                </c:pt>
                <c:pt idx="7">
                  <c:v>34242</c:v>
                </c:pt>
                <c:pt idx="8">
                  <c:v>34242</c:v>
                </c:pt>
                <c:pt idx="9">
                  <c:v>33342</c:v>
                </c:pt>
                <c:pt idx="10">
                  <c:v>32132.5</c:v>
                </c:pt>
                <c:pt idx="11">
                  <c:v>34306</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57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730617608409987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6939797684218919E-17"/>
                  <c:y val="1.051248357424436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5.1207643567383445E-3"/>
                  <c:y val="-5.256241787122207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35412</c:v>
                </c:pt>
                <c:pt idx="1">
                  <c:v>33559</c:v>
                </c:pt>
                <c:pt idx="2" formatCode="#,##0_);\(#,##0\)">
                  <c:v>35584</c:v>
                </c:pt>
                <c:pt idx="3">
                  <c:v>35580</c:v>
                </c:pt>
                <c:pt idx="4">
                  <c:v>35520</c:v>
                </c:pt>
              </c:numCache>
            </c:numRef>
          </c:val>
        </c:ser>
        <c:dLbls>
          <c:showLegendKey val="0"/>
          <c:showVal val="0"/>
          <c:showCatName val="0"/>
          <c:showSerName val="0"/>
          <c:showPercent val="0"/>
          <c:showBubbleSize val="0"/>
        </c:dLbls>
        <c:gapWidth val="100"/>
        <c:axId val="1034615184"/>
        <c:axId val="103461871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9"/>
              <c:tx>
                <c:rich>
                  <a:bodyPr/>
                  <a:lstStyle/>
                  <a:p>
                    <a:r>
                      <a:rPr lang="en-US" altLang="en-US" dirty="0" smtClean="0"/>
                      <a:t>3.4%</a:t>
                    </a:r>
                    <a:endParaRPr lang="en-US" altLang="en-US" dirty="0"/>
                  </a:p>
                </c:rich>
              </c:tx>
              <c:dLblPos val="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1.2E-2</c:v>
                </c:pt>
                <c:pt idx="2">
                  <c:v>2.3E-2</c:v>
                </c:pt>
                <c:pt idx="3">
                  <c:v>3.7999999999999999E-2</c:v>
                </c:pt>
                <c:pt idx="4">
                  <c:v>3.5999999999999997E-2</c:v>
                </c:pt>
              </c:numCache>
            </c:numRef>
          </c:val>
          <c:smooth val="0"/>
        </c:ser>
        <c:dLbls>
          <c:showLegendKey val="0"/>
          <c:showVal val="0"/>
          <c:showCatName val="0"/>
          <c:showSerName val="0"/>
          <c:showPercent val="0"/>
          <c:showBubbleSize val="0"/>
        </c:dLbls>
        <c:marker val="1"/>
        <c:smooth val="0"/>
        <c:axId val="1034619496"/>
        <c:axId val="1034619888"/>
      </c:lineChart>
      <c:catAx>
        <c:axId val="10346151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034618712"/>
        <c:crosses val="autoZero"/>
        <c:auto val="1"/>
        <c:lblAlgn val="ctr"/>
        <c:lblOffset val="100"/>
        <c:noMultiLvlLbl val="0"/>
      </c:catAx>
      <c:valAx>
        <c:axId val="1034618712"/>
        <c:scaling>
          <c:orientation val="minMax"/>
          <c:max val="45000"/>
          <c:min val="20000"/>
        </c:scaling>
        <c:delete val="0"/>
        <c:axPos val="l"/>
        <c:numFmt formatCode="0_);[Red]\(0\)" sourceLinked="0"/>
        <c:majorTickMark val="out"/>
        <c:minorTickMark val="none"/>
        <c:tickLblPos val="nextTo"/>
        <c:txPr>
          <a:bodyPr/>
          <a:lstStyle/>
          <a:p>
            <a:pPr>
              <a:defRPr>
                <a:latin typeface="+mn-lt"/>
              </a:defRPr>
            </a:pPr>
            <a:endParaRPr lang="zh-CN"/>
          </a:p>
        </c:txPr>
        <c:crossAx val="1034615184"/>
        <c:crosses val="autoZero"/>
        <c:crossBetween val="between"/>
        <c:majorUnit val="5000"/>
        <c:minorUnit val="200"/>
      </c:valAx>
      <c:catAx>
        <c:axId val="1034619496"/>
        <c:scaling>
          <c:orientation val="minMax"/>
        </c:scaling>
        <c:delete val="1"/>
        <c:axPos val="b"/>
        <c:numFmt formatCode="General" sourceLinked="1"/>
        <c:majorTickMark val="out"/>
        <c:minorTickMark val="none"/>
        <c:tickLblPos val="none"/>
        <c:crossAx val="1034619888"/>
        <c:crosses val="autoZero"/>
        <c:auto val="1"/>
        <c:lblAlgn val="ctr"/>
        <c:lblOffset val="100"/>
        <c:noMultiLvlLbl val="0"/>
      </c:catAx>
      <c:valAx>
        <c:axId val="1034619888"/>
        <c:scaling>
          <c:orientation val="minMax"/>
          <c:max val="0.1"/>
          <c:min val="0"/>
        </c:scaling>
        <c:delete val="0"/>
        <c:axPos val="r"/>
        <c:numFmt formatCode="0.0%" sourceLinked="0"/>
        <c:majorTickMark val="out"/>
        <c:minorTickMark val="none"/>
        <c:tickLblPos val="nextTo"/>
        <c:crossAx val="1034619496"/>
        <c:crosses val="max"/>
        <c:crossBetween val="between"/>
        <c:majorUnit val="4.0000000000000008E-2"/>
      </c:valAx>
      <c:spPr>
        <a:noFill/>
        <a:ln w="25399">
          <a:noFill/>
        </a:ln>
      </c:spPr>
    </c:plotArea>
    <c:legend>
      <c:legendPos val="t"/>
      <c:layout>
        <c:manualLayout>
          <c:xMode val="edge"/>
          <c:yMode val="edge"/>
          <c:x val="0.13734363760085538"/>
          <c:y val="0"/>
          <c:w val="0.82933333333333337"/>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53785179563199"/>
          <c:y val="0.17600750440772611"/>
          <c:w val="0.75989112440121132"/>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42385</c:v>
                </c:pt>
                <c:pt idx="1">
                  <c:v>42185</c:v>
                </c:pt>
                <c:pt idx="2">
                  <c:v>42185</c:v>
                </c:pt>
                <c:pt idx="3">
                  <c:v>42185</c:v>
                </c:pt>
                <c:pt idx="4" formatCode="#,##0_);\(#,##0\)">
                  <c:v>42135</c:v>
                </c:pt>
                <c:pt idx="5" formatCode="#,##0_ ">
                  <c:v>42035</c:v>
                </c:pt>
                <c:pt idx="6" formatCode="#,##0;[Red]#,##0">
                  <c:v>42032.5</c:v>
                </c:pt>
                <c:pt idx="7" formatCode="_-* #,##0_-;\-* #,##0_-;_-* &quot;-&quot;_-;_-@_-">
                  <c:v>41132.5</c:v>
                </c:pt>
                <c:pt idx="8" formatCode="_-* #,##0_-;\-* #,##0_-;_-* &quot;-&quot;_-;_-@_-">
                  <c:v>41132.5</c:v>
                </c:pt>
                <c:pt idx="9" formatCode="_-* #,##0_-;\-* #,##0_-;_-* &quot;-&quot;_-;_-@_-">
                  <c:v>40132.5</c:v>
                </c:pt>
                <c:pt idx="10" formatCode="#,##0_);\(#,##0\)">
                  <c:v>39582.5</c:v>
                </c:pt>
                <c:pt idx="11" formatCode="#,##0_);\(#,##0\)">
                  <c:v>41690</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10248256426871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5604461869815224E-3"/>
                  <c:y val="1.051248357424436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1208923739630447E-3"/>
                  <c:y val="-1.57687253613666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1.051248357424441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
                  <c:y val="-6.3074901445466486E-2"/>
                </c:manualLayout>
              </c:layout>
              <c:numFmt formatCode="#,##0_);[Red]\(#,##0\)" sourceLinked="0"/>
              <c:spPr>
                <a:noFill/>
                <a:ln>
                  <a:noFill/>
                </a:ln>
                <a:effectLst/>
              </c:spPr>
              <c:txPr>
                <a:bodyPr wrap="square" lIns="38100" tIns="19050" rIns="38100" bIns="19050" anchor="ctr">
                  <a:spAutoFit/>
                </a:bodyPr>
                <a:lstStyle/>
                <a:p>
                  <a:pPr>
                    <a:defRPr/>
                  </a:pPr>
                  <a:endParaRPr lang="zh-CN"/>
                </a:p>
              </c:txPr>
              <c:showLegendKey val="0"/>
              <c:showVal val="1"/>
              <c:showCatName val="0"/>
              <c:showSerName val="0"/>
              <c:showPercent val="0"/>
              <c:showBubbleSize val="0"/>
              <c:extLst>
                <c:ext xmlns:c15="http://schemas.microsoft.com/office/drawing/2012/chart" uri="{CE6537A1-D6FC-4f65-9D91-7224C49458BB}">
                  <c15:layout/>
                </c:ext>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a:noFill/>
              </a:ln>
            </c:spPr>
            <c:trendlineType val="exp"/>
            <c:dispRSqr val="0"/>
            <c:dispEq val="0"/>
          </c:trendline>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43978</c:v>
                </c:pt>
                <c:pt idx="1">
                  <c:v>43940</c:v>
                </c:pt>
                <c:pt idx="2">
                  <c:v>44083</c:v>
                </c:pt>
                <c:pt idx="3">
                  <c:v>43415</c:v>
                </c:pt>
                <c:pt idx="4" formatCode="General">
                  <c:v>42913</c:v>
                </c:pt>
              </c:numCache>
            </c:numRef>
          </c:val>
        </c:ser>
        <c:dLbls>
          <c:showLegendKey val="0"/>
          <c:showVal val="0"/>
          <c:showCatName val="0"/>
          <c:showSerName val="0"/>
          <c:showPercent val="0"/>
          <c:showBubbleSize val="0"/>
        </c:dLbls>
        <c:gapWidth val="100"/>
        <c:axId val="1302308088"/>
        <c:axId val="130231396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0.01</c:v>
                </c:pt>
                <c:pt idx="1">
                  <c:v>2.5000000000000001E-2</c:v>
                </c:pt>
                <c:pt idx="2">
                  <c:v>1.2E-2</c:v>
                </c:pt>
                <c:pt idx="3">
                  <c:v>4.0000000000000001E-3</c:v>
                </c:pt>
                <c:pt idx="4">
                  <c:v>7.0000000000000001E-3</c:v>
                </c:pt>
              </c:numCache>
            </c:numRef>
          </c:val>
          <c:smooth val="0"/>
        </c:ser>
        <c:dLbls>
          <c:showLegendKey val="0"/>
          <c:showVal val="0"/>
          <c:showCatName val="0"/>
          <c:showSerName val="0"/>
          <c:showPercent val="0"/>
          <c:showBubbleSize val="0"/>
        </c:dLbls>
        <c:marker val="1"/>
        <c:smooth val="0"/>
        <c:axId val="1302303776"/>
        <c:axId val="1302308480"/>
      </c:lineChart>
      <c:catAx>
        <c:axId val="13023080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02313968"/>
        <c:crosses val="autoZero"/>
        <c:auto val="1"/>
        <c:lblAlgn val="ctr"/>
        <c:lblOffset val="100"/>
        <c:noMultiLvlLbl val="0"/>
      </c:catAx>
      <c:valAx>
        <c:axId val="1302313968"/>
        <c:scaling>
          <c:orientation val="minMax"/>
          <c:max val="48000"/>
          <c:min val="35000"/>
        </c:scaling>
        <c:delete val="0"/>
        <c:axPos val="l"/>
        <c:numFmt formatCode="0_);[Red]\(0\)" sourceLinked="0"/>
        <c:majorTickMark val="out"/>
        <c:minorTickMark val="none"/>
        <c:tickLblPos val="nextTo"/>
        <c:txPr>
          <a:bodyPr/>
          <a:lstStyle/>
          <a:p>
            <a:pPr>
              <a:defRPr>
                <a:latin typeface="+mn-lt"/>
              </a:defRPr>
            </a:pPr>
            <a:endParaRPr lang="zh-CN"/>
          </a:p>
        </c:txPr>
        <c:crossAx val="1302308088"/>
        <c:crosses val="autoZero"/>
        <c:crossBetween val="between"/>
        <c:majorUnit val="5000"/>
      </c:valAx>
      <c:catAx>
        <c:axId val="1302303776"/>
        <c:scaling>
          <c:orientation val="minMax"/>
        </c:scaling>
        <c:delete val="1"/>
        <c:axPos val="b"/>
        <c:numFmt formatCode="General" sourceLinked="1"/>
        <c:majorTickMark val="out"/>
        <c:minorTickMark val="none"/>
        <c:tickLblPos val="none"/>
        <c:crossAx val="1302308480"/>
        <c:crosses val="autoZero"/>
        <c:auto val="1"/>
        <c:lblAlgn val="ctr"/>
        <c:lblOffset val="100"/>
        <c:noMultiLvlLbl val="0"/>
      </c:catAx>
      <c:valAx>
        <c:axId val="1302308480"/>
        <c:scaling>
          <c:orientation val="minMax"/>
          <c:max val="0.1"/>
          <c:min val="-4.0000000000000022E-2"/>
        </c:scaling>
        <c:delete val="0"/>
        <c:axPos val="r"/>
        <c:numFmt formatCode="0.0%" sourceLinked="0"/>
        <c:majorTickMark val="out"/>
        <c:minorTickMark val="none"/>
        <c:tickLblPos val="nextTo"/>
        <c:spPr>
          <a:solidFill>
            <a:schemeClr val="bg1"/>
          </a:solidFill>
        </c:spPr>
        <c:txPr>
          <a:bodyPr/>
          <a:lstStyle/>
          <a:p>
            <a:pPr>
              <a:defRPr>
                <a:latin typeface="+mn-lt"/>
              </a:defRPr>
            </a:pPr>
            <a:endParaRPr lang="zh-CN"/>
          </a:p>
        </c:txPr>
        <c:crossAx val="1302303776"/>
        <c:crosses val="max"/>
        <c:crossBetween val="between"/>
        <c:majorUnit val="4.0000000000000008E-2"/>
        <c:minorUnit val="2.0000000000000052E-3"/>
      </c:valAx>
      <c:spPr>
        <a:noFill/>
        <a:ln w="25399">
          <a:noFill/>
        </a:ln>
      </c:spPr>
    </c:plotArea>
    <c:legend>
      <c:legendPos val="t"/>
      <c:legendEntry>
        <c:idx val="3"/>
        <c:delete val="1"/>
      </c:legendEntry>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163720166175E-2"/>
          <c:y val="7.2554794482513521E-2"/>
          <c:w val="0.95183173888048755"/>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5147066459063549E-2"/>
                  <c:y val="-0.1458842360702346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2.7905562683485104E-2"/>
                  <c:y val="-7.536080785419979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numFmt formatCode="#,##0.00_ "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0.4</c:v>
                </c:pt>
                <c:pt idx="2">
                  <c:v>0.77</c:v>
                </c:pt>
                <c:pt idx="3">
                  <c:v>-5.4</c:v>
                </c:pt>
                <c:pt idx="4">
                  <c:v>-5.82</c:v>
                </c:pt>
                <c:pt idx="5">
                  <c:v>-0.56999999999999995</c:v>
                </c:pt>
                <c:pt idx="6">
                  <c:v>-1.49</c:v>
                </c:pt>
                <c:pt idx="7">
                  <c:v>1.5</c:v>
                </c:pt>
                <c:pt idx="8">
                  <c:v>1.3</c:v>
                </c:pt>
                <c:pt idx="9">
                  <c:v>-1.85</c:v>
                </c:pt>
                <c:pt idx="10">
                  <c:v>-2.0699999999999998</c:v>
                </c:pt>
              </c:numCache>
            </c:numRef>
          </c:val>
          <c:smooth val="0"/>
        </c:ser>
        <c:dLbls>
          <c:showLegendKey val="0"/>
          <c:showVal val="0"/>
          <c:showCatName val="0"/>
          <c:showSerName val="0"/>
          <c:showPercent val="0"/>
          <c:showBubbleSize val="0"/>
        </c:dLbls>
        <c:marker val="1"/>
        <c:smooth val="0"/>
        <c:axId val="1302310048"/>
        <c:axId val="1302310440"/>
      </c:lineChart>
      <c:catAx>
        <c:axId val="13023100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302310440"/>
        <c:crosses val="autoZero"/>
        <c:auto val="1"/>
        <c:lblAlgn val="ctr"/>
        <c:lblOffset val="100"/>
        <c:tickLblSkip val="1"/>
        <c:tickMarkSkip val="1"/>
        <c:noMultiLvlLbl val="0"/>
      </c:catAx>
      <c:valAx>
        <c:axId val="1302310440"/>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302310048"/>
        <c:crosses val="autoZero"/>
        <c:crossBetween val="between"/>
        <c:majorUnit val="4"/>
      </c:valAx>
      <c:spPr>
        <a:noFill/>
        <a:ln w="25400">
          <a:noFill/>
        </a:ln>
      </c:spPr>
    </c:plotArea>
    <c:legend>
      <c:legendPos val="t"/>
      <c:layout>
        <c:manualLayout>
          <c:xMode val="edge"/>
          <c:yMode val="edge"/>
          <c:x val="4.5036323247817527E-2"/>
          <c:y val="7.4931142479537097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layout>
                <c:manualLayout>
                  <c:x val="-3.1755752968169432E-2"/>
                  <c:y val="-5.33222550429301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2.0099999999999998</c:v>
                </c:pt>
                <c:pt idx="2">
                  <c:v>2.0099999999999998</c:v>
                </c:pt>
                <c:pt idx="3">
                  <c:v>2.92</c:v>
                </c:pt>
                <c:pt idx="4">
                  <c:v>2.91</c:v>
                </c:pt>
                <c:pt idx="5">
                  <c:v>0.93</c:v>
                </c:pt>
                <c:pt idx="6">
                  <c:v>0.01</c:v>
                </c:pt>
                <c:pt idx="7">
                  <c:v>-0.95</c:v>
                </c:pt>
                <c:pt idx="8">
                  <c:v>-1.25</c:v>
                </c:pt>
                <c:pt idx="9">
                  <c:v>0.87</c:v>
                </c:pt>
                <c:pt idx="10">
                  <c:v>1.76</c:v>
                </c:pt>
              </c:numCache>
            </c:numRef>
          </c:val>
          <c:smooth val="0"/>
        </c:ser>
        <c:dLbls>
          <c:showLegendKey val="0"/>
          <c:showVal val="0"/>
          <c:showCatName val="0"/>
          <c:showSerName val="0"/>
          <c:showPercent val="0"/>
          <c:showBubbleSize val="0"/>
        </c:dLbls>
        <c:marker val="1"/>
        <c:smooth val="0"/>
        <c:axId val="920616416"/>
        <c:axId val="920615240"/>
      </c:lineChart>
      <c:catAx>
        <c:axId val="9206164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920615240"/>
        <c:crosses val="autoZero"/>
        <c:auto val="1"/>
        <c:lblAlgn val="ctr"/>
        <c:lblOffset val="100"/>
        <c:tickLblSkip val="1"/>
        <c:tickMarkSkip val="1"/>
        <c:noMultiLvlLbl val="0"/>
      </c:catAx>
      <c:valAx>
        <c:axId val="920615240"/>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920616416"/>
        <c:crosses val="autoZero"/>
        <c:crossBetween val="between"/>
        <c:majorUnit val="2"/>
      </c:valAx>
      <c:spPr>
        <a:noFill/>
        <a:ln w="25409">
          <a:noFill/>
        </a:ln>
      </c:spPr>
    </c:plotArea>
    <c:legend>
      <c:legendPos val="t"/>
      <c:layout>
        <c:manualLayout>
          <c:xMode val="edge"/>
          <c:yMode val="edge"/>
          <c:x val="4.5078618865097578E-2"/>
          <c:y val="7.4931168485456792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57750</c:v>
                </c:pt>
                <c:pt idx="1">
                  <c:v>57750</c:v>
                </c:pt>
                <c:pt idx="2">
                  <c:v>57887.5</c:v>
                </c:pt>
                <c:pt idx="3">
                  <c:v>57887.5</c:v>
                </c:pt>
                <c:pt idx="4">
                  <c:v>57887.5</c:v>
                </c:pt>
                <c:pt idx="5" formatCode="#,##0_ ">
                  <c:v>59660</c:v>
                </c:pt>
                <c:pt idx="6" formatCode="_-* #,##0_-;\-* #,##0_-;_-* &quot;-&quot;_-;_-@_-">
                  <c:v>57930</c:v>
                </c:pt>
                <c:pt idx="7">
                  <c:v>57330</c:v>
                </c:pt>
                <c:pt idx="8">
                  <c:v>57330</c:v>
                </c:pt>
                <c:pt idx="9">
                  <c:v>57210</c:v>
                </c:pt>
                <c:pt idx="10">
                  <c:v>57180</c:v>
                </c:pt>
                <c:pt idx="11">
                  <c:v>58320</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0866E-3"/>
                  <c:y val="-3.15374507227332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5590543682505429E-3"/>
                  <c:y val="5.256241787122207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96847894168014E-3"/>
                  <c:y val="-7.358738501971090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5.0393695788336955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dLbl>
              <c:idx val="11"/>
              <c:layout>
                <c:manualLayout>
                  <c:x val="-1.6944022591013609E-2"/>
                  <c:y val="-6.30749014454665E-2"/>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59270</c:v>
                </c:pt>
                <c:pt idx="1">
                  <c:v>59020</c:v>
                </c:pt>
                <c:pt idx="2">
                  <c:v>58020</c:v>
                </c:pt>
                <c:pt idx="3">
                  <c:v>57830</c:v>
                </c:pt>
                <c:pt idx="4">
                  <c:v>57760</c:v>
                </c:pt>
              </c:numCache>
            </c:numRef>
          </c:val>
        </c:ser>
        <c:dLbls>
          <c:showLegendKey val="0"/>
          <c:showVal val="0"/>
          <c:showCatName val="0"/>
          <c:showSerName val="0"/>
          <c:showPercent val="0"/>
          <c:showBubbleSize val="0"/>
        </c:dLbls>
        <c:gapWidth val="100"/>
        <c:axId val="1302324944"/>
        <c:axId val="130232220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5.3999999999999999E-2</c:v>
                </c:pt>
                <c:pt idx="1">
                  <c:v>6.6000000000000003E-2</c:v>
                </c:pt>
                <c:pt idx="2">
                  <c:v>4.1000000000000002E-2</c:v>
                </c:pt>
                <c:pt idx="3">
                  <c:v>0.04</c:v>
                </c:pt>
                <c:pt idx="4">
                  <c:v>3.7999999999999999E-2</c:v>
                </c:pt>
              </c:numCache>
            </c:numRef>
          </c:val>
          <c:smooth val="0"/>
        </c:ser>
        <c:dLbls>
          <c:showLegendKey val="0"/>
          <c:showVal val="0"/>
          <c:showCatName val="0"/>
          <c:showSerName val="0"/>
          <c:showPercent val="0"/>
          <c:showBubbleSize val="0"/>
        </c:dLbls>
        <c:marker val="1"/>
        <c:smooth val="0"/>
        <c:axId val="1302320240"/>
        <c:axId val="1302323376"/>
      </c:lineChart>
      <c:catAx>
        <c:axId val="130232494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02322200"/>
        <c:crosses val="autoZero"/>
        <c:auto val="1"/>
        <c:lblAlgn val="ctr"/>
        <c:lblOffset val="100"/>
        <c:noMultiLvlLbl val="0"/>
      </c:catAx>
      <c:valAx>
        <c:axId val="1302322200"/>
        <c:scaling>
          <c:orientation val="minMax"/>
          <c:max val="67000"/>
          <c:min val="45000"/>
        </c:scaling>
        <c:delete val="0"/>
        <c:axPos val="l"/>
        <c:numFmt formatCode="0_);[Red]\(0\)" sourceLinked="0"/>
        <c:majorTickMark val="out"/>
        <c:minorTickMark val="none"/>
        <c:tickLblPos val="nextTo"/>
        <c:txPr>
          <a:bodyPr/>
          <a:lstStyle/>
          <a:p>
            <a:pPr>
              <a:defRPr>
                <a:latin typeface="+mn-lt"/>
              </a:defRPr>
            </a:pPr>
            <a:endParaRPr lang="zh-CN"/>
          </a:p>
        </c:txPr>
        <c:crossAx val="1302324944"/>
        <c:crosses val="autoZero"/>
        <c:crossBetween val="between"/>
        <c:majorUnit val="4000"/>
      </c:valAx>
      <c:catAx>
        <c:axId val="1302320240"/>
        <c:scaling>
          <c:orientation val="minMax"/>
        </c:scaling>
        <c:delete val="1"/>
        <c:axPos val="b"/>
        <c:numFmt formatCode="General" sourceLinked="1"/>
        <c:majorTickMark val="out"/>
        <c:minorTickMark val="none"/>
        <c:tickLblPos val="none"/>
        <c:crossAx val="1302323376"/>
        <c:crosses val="autoZero"/>
        <c:auto val="1"/>
        <c:lblAlgn val="ctr"/>
        <c:lblOffset val="100"/>
        <c:noMultiLvlLbl val="0"/>
      </c:catAx>
      <c:valAx>
        <c:axId val="1302323376"/>
        <c:scaling>
          <c:orientation val="minMax"/>
          <c:max val="0.16000000000000003"/>
          <c:min val="0"/>
        </c:scaling>
        <c:delete val="0"/>
        <c:axPos val="r"/>
        <c:numFmt formatCode="0.0%" sourceLinked="0"/>
        <c:majorTickMark val="out"/>
        <c:minorTickMark val="none"/>
        <c:tickLblPos val="nextTo"/>
        <c:txPr>
          <a:bodyPr/>
          <a:lstStyle/>
          <a:p>
            <a:pPr>
              <a:defRPr>
                <a:latin typeface="+mn-lt"/>
              </a:defRPr>
            </a:pPr>
            <a:endParaRPr lang="zh-CN"/>
          </a:p>
        </c:txPr>
        <c:crossAx val="1302320240"/>
        <c:crosses val="max"/>
        <c:crossBetween val="between"/>
        <c:majorUnit val="4.0000000000000022E-2"/>
      </c:valAx>
      <c:spPr>
        <a:noFill/>
        <a:ln w="25400">
          <a:noFill/>
        </a:ln>
      </c:spPr>
    </c:plotArea>
    <c:legend>
      <c:legendPos val="t"/>
      <c:layout>
        <c:manualLayout>
          <c:xMode val="edge"/>
          <c:yMode val="edge"/>
          <c:x val="0.14740328648203055"/>
          <c:y val="1.6132432264864814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pt idx="5" formatCode="#,##0_ ">
                  <c:v>88758.333333333328</c:v>
                </c:pt>
                <c:pt idx="6" formatCode="#,##0_ ">
                  <c:v>88700</c:v>
                </c:pt>
                <c:pt idx="7" formatCode="#,##0_ ">
                  <c:v>88383.333333333328</c:v>
                </c:pt>
                <c:pt idx="8" formatCode="#,##0_ ">
                  <c:v>89100</c:v>
                </c:pt>
                <c:pt idx="9" formatCode="#,##0_ ">
                  <c:v>89033.333333333328</c:v>
                </c:pt>
                <c:pt idx="10" formatCode="#,##0_ ">
                  <c:v>89380</c:v>
                </c:pt>
                <c:pt idx="11" formatCode="#,##0_ ">
                  <c:v>91996.666666666672</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8411510297903752E-3"/>
                  <c:y val="2.6281208935611037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730617608409992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2.5118526812247782E-3"/>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90630</c:v>
                </c:pt>
                <c:pt idx="1">
                  <c:v>91830</c:v>
                </c:pt>
                <c:pt idx="2">
                  <c:v>91213</c:v>
                </c:pt>
                <c:pt idx="3" formatCode="_ * #,##0_ ;_ * \-#,##0_ ;_ * &quot;-&quot;??_ ;_ @_ ">
                  <c:v>90963</c:v>
                </c:pt>
                <c:pt idx="4" formatCode="_ * #,##0_ ;_ * \-#,##0_ ;_ * &quot;-&quot;??_ ;_ @_ ">
                  <c:v>90613</c:v>
                </c:pt>
              </c:numCache>
            </c:numRef>
          </c:val>
        </c:ser>
        <c:dLbls>
          <c:showLegendKey val="0"/>
          <c:showVal val="0"/>
          <c:showCatName val="0"/>
          <c:showSerName val="0"/>
          <c:showPercent val="0"/>
          <c:showBubbleSize val="0"/>
        </c:dLbls>
        <c:gapWidth val="100"/>
        <c:axId val="1302314752"/>
        <c:axId val="13023190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1.0999999999999999E-2</c:v>
                </c:pt>
                <c:pt idx="1">
                  <c:v>1.7999999999999999E-2</c:v>
                </c:pt>
                <c:pt idx="2">
                  <c:v>1.4E-2</c:v>
                </c:pt>
                <c:pt idx="3">
                  <c:v>3.0000000000000001E-3</c:v>
                </c:pt>
                <c:pt idx="4">
                  <c:v>1.1999999999999999E-3</c:v>
                </c:pt>
              </c:numCache>
            </c:numRef>
          </c:val>
          <c:smooth val="0"/>
        </c:ser>
        <c:dLbls>
          <c:showLegendKey val="0"/>
          <c:showVal val="0"/>
          <c:showCatName val="0"/>
          <c:showSerName val="0"/>
          <c:showPercent val="0"/>
          <c:showBubbleSize val="0"/>
        </c:dLbls>
        <c:marker val="1"/>
        <c:smooth val="0"/>
        <c:axId val="1302324552"/>
        <c:axId val="1302324160"/>
      </c:lineChart>
      <c:catAx>
        <c:axId val="130231475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02319064"/>
        <c:crosses val="autoZero"/>
        <c:auto val="1"/>
        <c:lblAlgn val="ctr"/>
        <c:lblOffset val="100"/>
        <c:noMultiLvlLbl val="0"/>
      </c:catAx>
      <c:valAx>
        <c:axId val="1302319064"/>
        <c:scaling>
          <c:orientation val="minMax"/>
          <c:max val="100000"/>
        </c:scaling>
        <c:delete val="0"/>
        <c:axPos val="l"/>
        <c:numFmt formatCode="0_);[Red]\(0\)" sourceLinked="0"/>
        <c:majorTickMark val="out"/>
        <c:minorTickMark val="none"/>
        <c:tickLblPos val="nextTo"/>
        <c:txPr>
          <a:bodyPr/>
          <a:lstStyle/>
          <a:p>
            <a:pPr>
              <a:defRPr>
                <a:latin typeface="+mn-lt"/>
              </a:defRPr>
            </a:pPr>
            <a:endParaRPr lang="zh-CN"/>
          </a:p>
        </c:txPr>
        <c:crossAx val="1302314752"/>
        <c:crosses val="autoZero"/>
        <c:crossBetween val="between"/>
        <c:majorUnit val="5000"/>
      </c:valAx>
      <c:catAx>
        <c:axId val="1302324552"/>
        <c:scaling>
          <c:orientation val="minMax"/>
        </c:scaling>
        <c:delete val="1"/>
        <c:axPos val="b"/>
        <c:numFmt formatCode="General" sourceLinked="1"/>
        <c:majorTickMark val="out"/>
        <c:minorTickMark val="none"/>
        <c:tickLblPos val="none"/>
        <c:crossAx val="1302324160"/>
        <c:crosses val="autoZero"/>
        <c:auto val="1"/>
        <c:lblAlgn val="ctr"/>
        <c:lblOffset val="100"/>
        <c:noMultiLvlLbl val="0"/>
      </c:catAx>
      <c:valAx>
        <c:axId val="1302324160"/>
        <c:scaling>
          <c:orientation val="minMax"/>
          <c:max val="4.0000000000000008E-2"/>
        </c:scaling>
        <c:delete val="0"/>
        <c:axPos val="r"/>
        <c:numFmt formatCode="0.0%" sourceLinked="0"/>
        <c:majorTickMark val="out"/>
        <c:minorTickMark val="none"/>
        <c:tickLblPos val="nextTo"/>
        <c:crossAx val="1302324552"/>
        <c:crosses val="max"/>
        <c:crossBetween val="between"/>
        <c:majorUnit val="1.0000000000000002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73511846051371"/>
          <c:y val="0.17600750440772606"/>
          <c:w val="0.74150897185556208"/>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74022.222222222219</c:v>
                </c:pt>
                <c:pt idx="1">
                  <c:v>74172.222222222219</c:v>
                </c:pt>
                <c:pt idx="2">
                  <c:v>74022.222222222219</c:v>
                </c:pt>
                <c:pt idx="3">
                  <c:v>73553.333333333328</c:v>
                </c:pt>
                <c:pt idx="4">
                  <c:v>73453.333333333328</c:v>
                </c:pt>
                <c:pt idx="5">
                  <c:v>72714.444444444438</c:v>
                </c:pt>
                <c:pt idx="6">
                  <c:v>71824.444444444438</c:v>
                </c:pt>
                <c:pt idx="7">
                  <c:v>71166.666666666672</c:v>
                </c:pt>
                <c:pt idx="8">
                  <c:v>71111.111111111109</c:v>
                </c:pt>
                <c:pt idx="9">
                  <c:v>71033.333333333328</c:v>
                </c:pt>
                <c:pt idx="10">
                  <c:v>67914.28571428571</c:v>
                </c:pt>
                <c:pt idx="11">
                  <c:v>71644.444444444394</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9.986859395532193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5.0393695788336955E-3"/>
                  <c:y val="2.628120893561108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96847894168478E-3"/>
                  <c:y val="-0.11038107752956636"/>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2.5196847894168014E-3"/>
                  <c:y val="-6.307490144546654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9364608319348321E-2"/>
                  <c:y val="-7.3587385019710905E-2"/>
                </c:manualLayout>
              </c:layout>
              <c:showLegendKey val="0"/>
              <c:showVal val="1"/>
              <c:showCatName val="0"/>
              <c:showSerName val="0"/>
              <c:showPercent val="0"/>
              <c:showBubbleSize val="0"/>
              <c:extLst>
                <c:ext xmlns:c15="http://schemas.microsoft.com/office/drawing/2012/chart" uri="{CE6537A1-D6FC-4f65-9D91-7224C49458BB}"/>
              </c:extLst>
            </c:dLbl>
            <c:numFmt formatCode="#,##0_);[Red]\(#,##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72586</c:v>
                </c:pt>
                <c:pt idx="1">
                  <c:v>75733</c:v>
                </c:pt>
                <c:pt idx="2">
                  <c:v>72007</c:v>
                </c:pt>
                <c:pt idx="3">
                  <c:v>71789</c:v>
                </c:pt>
                <c:pt idx="4" formatCode="0">
                  <c:v>71789</c:v>
                </c:pt>
              </c:numCache>
            </c:numRef>
          </c:val>
        </c:ser>
        <c:dLbls>
          <c:showLegendKey val="0"/>
          <c:showVal val="0"/>
          <c:showCatName val="0"/>
          <c:showSerName val="0"/>
          <c:showPercent val="0"/>
          <c:showBubbleSize val="0"/>
        </c:dLbls>
        <c:gapWidth val="100"/>
        <c:axId val="1302328080"/>
        <c:axId val="13023253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-5.0000000000000001E-3</c:v>
                </c:pt>
                <c:pt idx="1">
                  <c:v>-8.9999999999999993E-3</c:v>
                </c:pt>
                <c:pt idx="2">
                  <c:v>-1E-3</c:v>
                </c:pt>
                <c:pt idx="3">
                  <c:v>-1.7999999999999999E-2</c:v>
                </c:pt>
                <c:pt idx="4">
                  <c:v>-4.0000000000000001E-3</c:v>
                </c:pt>
              </c:numCache>
            </c:numRef>
          </c:val>
          <c:smooth val="0"/>
        </c:ser>
        <c:dLbls>
          <c:showLegendKey val="0"/>
          <c:showVal val="0"/>
          <c:showCatName val="0"/>
          <c:showSerName val="0"/>
          <c:showPercent val="0"/>
          <c:showBubbleSize val="0"/>
        </c:dLbls>
        <c:marker val="1"/>
        <c:smooth val="0"/>
        <c:axId val="1302315928"/>
        <c:axId val="1302325728"/>
      </c:lineChart>
      <c:catAx>
        <c:axId val="130232808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02325336"/>
        <c:crosses val="autoZero"/>
        <c:auto val="1"/>
        <c:lblAlgn val="ctr"/>
        <c:lblOffset val="100"/>
        <c:noMultiLvlLbl val="0"/>
      </c:catAx>
      <c:valAx>
        <c:axId val="1302325336"/>
        <c:scaling>
          <c:orientation val="minMax"/>
          <c:max val="90000"/>
          <c:min val="50000"/>
        </c:scaling>
        <c:delete val="0"/>
        <c:axPos val="l"/>
        <c:numFmt formatCode="0_);[Red]\(0\)" sourceLinked="0"/>
        <c:majorTickMark val="out"/>
        <c:minorTickMark val="none"/>
        <c:tickLblPos val="nextTo"/>
        <c:txPr>
          <a:bodyPr/>
          <a:lstStyle/>
          <a:p>
            <a:pPr>
              <a:defRPr>
                <a:latin typeface="+mn-lt"/>
              </a:defRPr>
            </a:pPr>
            <a:endParaRPr lang="zh-CN"/>
          </a:p>
        </c:txPr>
        <c:crossAx val="1302328080"/>
        <c:crosses val="autoZero"/>
        <c:crossBetween val="between"/>
        <c:majorUnit val="6000"/>
      </c:valAx>
      <c:catAx>
        <c:axId val="1302315928"/>
        <c:scaling>
          <c:orientation val="minMax"/>
        </c:scaling>
        <c:delete val="1"/>
        <c:axPos val="b"/>
        <c:numFmt formatCode="General" sourceLinked="1"/>
        <c:majorTickMark val="out"/>
        <c:minorTickMark val="none"/>
        <c:tickLblPos val="none"/>
        <c:crossAx val="1302325728"/>
        <c:crosses val="autoZero"/>
        <c:auto val="1"/>
        <c:lblAlgn val="ctr"/>
        <c:lblOffset val="100"/>
        <c:noMultiLvlLbl val="0"/>
      </c:catAx>
      <c:valAx>
        <c:axId val="1302325728"/>
        <c:scaling>
          <c:orientation val="minMax"/>
          <c:max val="0.1"/>
          <c:min val="-6.0000000000000026E-2"/>
        </c:scaling>
        <c:delete val="0"/>
        <c:axPos val="r"/>
        <c:numFmt formatCode="0.0%" sourceLinked="0"/>
        <c:majorTickMark val="out"/>
        <c:minorTickMark val="none"/>
        <c:tickLblPos val="nextTo"/>
        <c:crossAx val="1302315928"/>
        <c:crosses val="max"/>
        <c:crossBetween val="between"/>
        <c:majorUnit val="4.0000000000000022E-2"/>
      </c:valAx>
      <c:spPr>
        <a:noFill/>
        <a:ln w="25389">
          <a:noFill/>
        </a:ln>
      </c:spPr>
    </c:plotArea>
    <c:legend>
      <c:legendPos val="t"/>
      <c:layout>
        <c:manualLayout>
          <c:xMode val="edge"/>
          <c:yMode val="edge"/>
          <c:x val="0.14731740136867374"/>
          <c:y val="0"/>
          <c:w val="0.74042295277875469"/>
          <c:h val="0.11183502850579946"/>
        </c:manualLayout>
      </c:layout>
      <c:overlay val="0"/>
      <c:txPr>
        <a:bodyPr/>
        <a:lstStyle/>
        <a:p>
          <a:pPr>
            <a:defRPr sz="1194">
              <a:latin typeface="+mn-lt"/>
              <a:ea typeface="华文细黑" pitchFamily="2" charset="-122"/>
            </a:defRPr>
          </a:pPr>
          <a:endParaRPr lang="zh-CN"/>
        </a:p>
      </c:txPr>
    </c:legend>
    <c:plotVisOnly val="1"/>
    <c:dispBlanksAs val="gap"/>
    <c:showDLblsOverMax val="0"/>
  </c:chart>
  <c:spPr>
    <a:ln>
      <a:solidFill>
        <a:prstClr val="white">
          <a:alpha val="88000"/>
        </a:prstClr>
      </a:solidFill>
    </a:ln>
  </c:spPr>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92892.857142857145</c:v>
                </c:pt>
                <c:pt idx="1">
                  <c:v>92892.857142857145</c:v>
                </c:pt>
                <c:pt idx="2">
                  <c:v>91521.428571428565</c:v>
                </c:pt>
                <c:pt idx="3">
                  <c:v>90635.71428571429</c:v>
                </c:pt>
                <c:pt idx="4">
                  <c:v>90535.71428571429</c:v>
                </c:pt>
                <c:pt idx="5">
                  <c:v>90030</c:v>
                </c:pt>
                <c:pt idx="6" formatCode="_-* #,##0_-;\-* #,##0_-;_-* &quot;-&quot;_-;_-@_-">
                  <c:v>89815.71428571429</c:v>
                </c:pt>
                <c:pt idx="7">
                  <c:v>89172.857142857145</c:v>
                </c:pt>
                <c:pt idx="8">
                  <c:v>89122.857142857145</c:v>
                </c:pt>
                <c:pt idx="9">
                  <c:v>90008.571428571435</c:v>
                </c:pt>
                <c:pt idx="10">
                  <c:v>91727.142857142855</c:v>
                </c:pt>
                <c:pt idx="11">
                  <c:v>93076.428571428565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3474726114219115E-17"/>
                  <c:y val="-3.15374507227332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1218175919109628E-3"/>
                  <c:y val="-8.409986859395536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2.560908795955458E-3"/>
                  <c:y val="-4.730617608409987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4523447935154518E-2"/>
                  <c:y val="-5.2562417871222103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91616</c:v>
                </c:pt>
                <c:pt idx="1">
                  <c:v>90309</c:v>
                </c:pt>
                <c:pt idx="2">
                  <c:v>90309</c:v>
                </c:pt>
                <c:pt idx="3">
                  <c:v>89156</c:v>
                </c:pt>
                <c:pt idx="4">
                  <c:v>88476</c:v>
                </c:pt>
              </c:numCache>
            </c:numRef>
          </c:val>
        </c:ser>
        <c:dLbls>
          <c:showLegendKey val="0"/>
          <c:showVal val="0"/>
          <c:showCatName val="0"/>
          <c:showSerName val="0"/>
          <c:showPercent val="0"/>
          <c:showBubbleSize val="0"/>
        </c:dLbls>
        <c:gapWidth val="100"/>
        <c:axId val="920359656"/>
        <c:axId val="92036357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2.3E-2</c:v>
                </c:pt>
                <c:pt idx="1">
                  <c:v>8.9999999999999993E-3</c:v>
                </c:pt>
                <c:pt idx="2">
                  <c:v>8.9999999999999993E-3</c:v>
                </c:pt>
                <c:pt idx="3">
                  <c:v>-4.0000000000000001E-3</c:v>
                </c:pt>
                <c:pt idx="4">
                  <c:v>-1.0999999999999999E-2</c:v>
                </c:pt>
              </c:numCache>
            </c:numRef>
          </c:val>
          <c:smooth val="0"/>
        </c:ser>
        <c:dLbls>
          <c:showLegendKey val="0"/>
          <c:showVal val="0"/>
          <c:showCatName val="0"/>
          <c:showSerName val="0"/>
          <c:showPercent val="0"/>
          <c:showBubbleSize val="0"/>
        </c:dLbls>
        <c:marker val="1"/>
        <c:smooth val="0"/>
        <c:axId val="920356520"/>
        <c:axId val="920360048"/>
      </c:lineChart>
      <c:catAx>
        <c:axId val="92035965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920363576"/>
        <c:crosses val="autoZero"/>
        <c:auto val="1"/>
        <c:lblAlgn val="ctr"/>
        <c:lblOffset val="100"/>
        <c:noMultiLvlLbl val="0"/>
      </c:catAx>
      <c:valAx>
        <c:axId val="920363576"/>
        <c:scaling>
          <c:orientation val="minMax"/>
          <c:max val="105000"/>
          <c:min val="70000"/>
        </c:scaling>
        <c:delete val="0"/>
        <c:axPos val="l"/>
        <c:numFmt formatCode="0_);[Red]\(0\)" sourceLinked="0"/>
        <c:majorTickMark val="out"/>
        <c:minorTickMark val="none"/>
        <c:tickLblPos val="nextTo"/>
        <c:txPr>
          <a:bodyPr/>
          <a:lstStyle/>
          <a:p>
            <a:pPr>
              <a:defRPr>
                <a:latin typeface="+mn-lt"/>
              </a:defRPr>
            </a:pPr>
            <a:endParaRPr lang="zh-CN"/>
          </a:p>
        </c:txPr>
        <c:crossAx val="920359656"/>
        <c:crosses val="autoZero"/>
        <c:crossBetween val="between"/>
        <c:majorUnit val="8000"/>
      </c:valAx>
      <c:catAx>
        <c:axId val="920356520"/>
        <c:scaling>
          <c:orientation val="minMax"/>
        </c:scaling>
        <c:delete val="1"/>
        <c:axPos val="b"/>
        <c:numFmt formatCode="General" sourceLinked="1"/>
        <c:majorTickMark val="out"/>
        <c:minorTickMark val="none"/>
        <c:tickLblPos val="none"/>
        <c:crossAx val="920360048"/>
        <c:crosses val="autoZero"/>
        <c:auto val="1"/>
        <c:lblAlgn val="ctr"/>
        <c:lblOffset val="100"/>
        <c:noMultiLvlLbl val="0"/>
      </c:catAx>
      <c:valAx>
        <c:axId val="920360048"/>
        <c:scaling>
          <c:orientation val="minMax"/>
          <c:max val="0.15000000000000008"/>
          <c:min val="-5.0000000000000024E-2"/>
        </c:scaling>
        <c:delete val="0"/>
        <c:axPos val="r"/>
        <c:numFmt formatCode="0.0%" sourceLinked="0"/>
        <c:majorTickMark val="out"/>
        <c:minorTickMark val="none"/>
        <c:tickLblPos val="nextTo"/>
        <c:txPr>
          <a:bodyPr/>
          <a:lstStyle/>
          <a:p>
            <a:pPr>
              <a:defRPr>
                <a:latin typeface="+mn-lt"/>
              </a:defRPr>
            </a:pPr>
            <a:endParaRPr lang="zh-CN"/>
          </a:p>
        </c:txPr>
        <c:crossAx val="920356520"/>
        <c:crosses val="max"/>
        <c:crossBetween val="between"/>
        <c:majorUnit val="0.05"/>
      </c:valAx>
      <c:spPr>
        <a:noFill/>
        <a:ln w="25399">
          <a:noFill/>
        </a:ln>
      </c:spPr>
    </c:plotArea>
    <c:legend>
      <c:legendPos val="t"/>
      <c:layout>
        <c:manualLayout>
          <c:xMode val="edge"/>
          <c:yMode val="edge"/>
          <c:x val="0.14740328648203055"/>
          <c:y val="1.6132432264864831E-3"/>
          <c:w val="0.74782173824502884"/>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0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1918783257841005E-2"/>
                  <c:y val="-0.1362183975442348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-0.19</c:v>
                </c:pt>
                <c:pt idx="2">
                  <c:v>1.55</c:v>
                </c:pt>
                <c:pt idx="3">
                  <c:v>1.7</c:v>
                </c:pt>
                <c:pt idx="4">
                  <c:v>0.73</c:v>
                </c:pt>
                <c:pt idx="5">
                  <c:v>-1.36</c:v>
                </c:pt>
                <c:pt idx="6">
                  <c:v>-2.21</c:v>
                </c:pt>
                <c:pt idx="7">
                  <c:v>-1.23</c:v>
                </c:pt>
                <c:pt idx="8">
                  <c:v>-1.75</c:v>
                </c:pt>
                <c:pt idx="9">
                  <c:v>0.34</c:v>
                </c:pt>
                <c:pt idx="10">
                  <c:v>-3.4</c:v>
                </c:pt>
              </c:numCache>
            </c:numRef>
          </c:val>
          <c:smooth val="0"/>
        </c:ser>
        <c:dLbls>
          <c:showLegendKey val="0"/>
          <c:showVal val="0"/>
          <c:showCatName val="0"/>
          <c:showSerName val="0"/>
          <c:showPercent val="0"/>
          <c:showBubbleSize val="0"/>
        </c:dLbls>
        <c:marker val="1"/>
        <c:smooth val="0"/>
        <c:axId val="1363075128"/>
        <c:axId val="1363075912"/>
      </c:lineChart>
      <c:catAx>
        <c:axId val="13630751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363075912"/>
        <c:crosses val="autoZero"/>
        <c:auto val="1"/>
        <c:lblAlgn val="ctr"/>
        <c:lblOffset val="100"/>
        <c:tickLblSkip val="1"/>
        <c:tickMarkSkip val="1"/>
        <c:noMultiLvlLbl val="0"/>
      </c:catAx>
      <c:valAx>
        <c:axId val="136307591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363075128"/>
        <c:crosses val="autoZero"/>
        <c:crossBetween val="between"/>
        <c:majorUnit val="4"/>
      </c:valAx>
      <c:spPr>
        <a:noFill/>
        <a:ln w="25400">
          <a:noFill/>
        </a:ln>
      </c:spPr>
    </c:plotArea>
    <c:legend>
      <c:legendPos val="t"/>
      <c:layout>
        <c:manualLayout>
          <c:xMode val="edge"/>
          <c:yMode val="edge"/>
          <c:x val="4.351551812935274E-2"/>
          <c:y val="7.5013279067361133E-2"/>
          <c:w val="0.35892479654155302"/>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15E-2"/>
          <c:y val="2.8388457521005883E-2"/>
          <c:w val="0.95030925661852605"/>
          <c:h val="0.7993231697101117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1.59</c:v>
                </c:pt>
                <c:pt idx="2">
                  <c:v>1.47</c:v>
                </c:pt>
                <c:pt idx="3">
                  <c:v>1.33</c:v>
                </c:pt>
                <c:pt idx="4">
                  <c:v>1.26</c:v>
                </c:pt>
                <c:pt idx="5">
                  <c:v>1.34</c:v>
                </c:pt>
                <c:pt idx="6">
                  <c:v>0.5</c:v>
                </c:pt>
                <c:pt idx="7">
                  <c:v>-7.0000000000000007E-2</c:v>
                </c:pt>
                <c:pt idx="8">
                  <c:v>-0.47</c:v>
                </c:pt>
                <c:pt idx="9">
                  <c:v>-1.8</c:v>
                </c:pt>
                <c:pt idx="10">
                  <c:v>-2.25</c:v>
                </c:pt>
              </c:numCache>
            </c:numRef>
          </c:val>
          <c:smooth val="0"/>
        </c:ser>
        <c:dLbls>
          <c:showLegendKey val="0"/>
          <c:showVal val="0"/>
          <c:showCatName val="0"/>
          <c:showSerName val="0"/>
          <c:showPercent val="0"/>
          <c:showBubbleSize val="0"/>
        </c:dLbls>
        <c:marker val="1"/>
        <c:smooth val="0"/>
        <c:axId val="1363080616"/>
        <c:axId val="1363075520"/>
      </c:lineChart>
      <c:catAx>
        <c:axId val="13630806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363075520"/>
        <c:crosses val="autoZero"/>
        <c:auto val="1"/>
        <c:lblAlgn val="ctr"/>
        <c:lblOffset val="100"/>
        <c:tickLblSkip val="1"/>
        <c:tickMarkSkip val="1"/>
        <c:noMultiLvlLbl val="0"/>
      </c:catAx>
      <c:valAx>
        <c:axId val="1363075520"/>
        <c:scaling>
          <c:orientation val="minMax"/>
          <c:max val="7"/>
          <c:min val="-7"/>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363080616"/>
        <c:crosses val="autoZero"/>
        <c:crossBetween val="between"/>
        <c:majorUnit val="2"/>
      </c:valAx>
      <c:spPr>
        <a:noFill/>
        <a:ln w="25409">
          <a:noFill/>
        </a:ln>
      </c:spPr>
    </c:plotArea>
    <c:legend>
      <c:legendPos val="t"/>
      <c:layout>
        <c:manualLayout>
          <c:xMode val="edge"/>
          <c:yMode val="edge"/>
          <c:x val="4.3503875007749986E-2"/>
          <c:y val="7.0609346420819868E-2"/>
          <c:w val="0.35629636059272118"/>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BFBFBF"/>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noFill/>
              </a:ln>
              <a:effectLst>
                <a:outerShdw blurRad="40005" dist="20320" dir="5400000" algn="tl" rotWithShape="0">
                  <a:prstClr val="black">
                    <a:alpha val="38000"/>
                  </a:prstClr>
                </a:outerShdw>
              </a:effectLst>
            </c:spPr>
          </c:dPt>
          <c:dPt>
            <c:idx val="1"/>
            <c:invertIfNegative val="0"/>
            <c:bubble3D val="0"/>
            <c:spPr>
              <a:solidFill>
                <a:srgbClr val="BFBFBF"/>
              </a:solidFill>
              <a:ln w="9525">
                <a:noFill/>
              </a:ln>
              <a:effectLst>
                <a:outerShdw blurRad="40005" dist="20320" dir="5400000" algn="tl" rotWithShape="0">
                  <a:prstClr val="black">
                    <a:alpha val="38000"/>
                  </a:prstClr>
                </a:outerShdw>
              </a:effectLst>
            </c:spPr>
          </c:dPt>
          <c:dPt>
            <c:idx val="2"/>
            <c:invertIfNegative val="0"/>
            <c:bubble3D val="0"/>
            <c:spPr>
              <a:solidFill>
                <a:srgbClr val="BFBFBF"/>
              </a:solidFill>
              <a:ln w="9525">
                <a:noFill/>
              </a:ln>
              <a:effectLst>
                <a:outerShdw blurRad="40005" dist="20320" dir="5400000" algn="tl" rotWithShape="0">
                  <a:prstClr val="black">
                    <a:alpha val="38000"/>
                  </a:prstClr>
                </a:outerShdw>
              </a:effectLst>
            </c:spPr>
          </c:dPt>
          <c:dPt>
            <c:idx val="3"/>
            <c:invertIfNegative val="0"/>
            <c:bubble3D val="0"/>
            <c:spPr>
              <a:solidFill>
                <a:srgbClr val="BFBFBF"/>
              </a:solidFill>
              <a:ln w="9525">
                <a:noFill/>
              </a:ln>
              <a:effectLst>
                <a:outerShdw blurRad="40005" dist="20320" dir="5400000" algn="tl" rotWithShape="0">
                  <a:prstClr val="black">
                    <a:alpha val="38000"/>
                  </a:prstClr>
                </a:outerShdw>
              </a:effectLst>
            </c:spPr>
          </c:dPt>
          <c:dPt>
            <c:idx val="4"/>
            <c:invertIfNegative val="0"/>
            <c:bubble3D val="0"/>
            <c:spPr>
              <a:solidFill>
                <a:srgbClr val="275C9D"/>
              </a:solidFill>
              <a:ln w="9525">
                <a:noFill/>
              </a:ln>
              <a:effectLst>
                <a:outerShdw blurRad="40005" dist="20320" dir="5400000" algn="tl" rotWithShape="0">
                  <a:prstClr val="black">
                    <a:alpha val="38000"/>
                  </a:prstClr>
                </a:outerShdw>
              </a:effectLst>
            </c:spPr>
          </c:dPt>
          <c:dPt>
            <c:idx val="5"/>
            <c:invertIfNegative val="0"/>
            <c:bubble3D val="0"/>
            <c:spPr>
              <a:solidFill>
                <a:srgbClr val="275C9D"/>
              </a:solidFill>
              <a:ln w="9525">
                <a:noFill/>
              </a:ln>
              <a:effectLst>
                <a:outerShdw blurRad="40005" dist="20320" dir="5400000" algn="tl" rotWithShape="0">
                  <a:prstClr val="black">
                    <a:alpha val="38000"/>
                  </a:prstClr>
                </a:outerShdw>
              </a:effectLst>
            </c:spPr>
          </c:dPt>
          <c:dPt>
            <c:idx val="6"/>
            <c:invertIfNegative val="0"/>
            <c:bubble3D val="0"/>
            <c:spPr>
              <a:solidFill>
                <a:srgbClr val="275C9D"/>
              </a:solidFill>
              <a:ln w="9525">
                <a:noFill/>
              </a:ln>
              <a:effectLst>
                <a:outerShdw blurRad="40005" dist="20320" dir="5400000" algn="tl" rotWithShape="0">
                  <a:prstClr val="black">
                    <a:alpha val="38000"/>
                  </a:prstClr>
                </a:outerShdw>
              </a:effectLst>
            </c:spPr>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1.4999999999999999E-2</c:v>
                </c:pt>
                <c:pt idx="1">
                  <c:v>-3.3000000000000002E-2</c:v>
                </c:pt>
                <c:pt idx="2">
                  <c:v>-5.8000000000000003E-2</c:v>
                </c:pt>
                <c:pt idx="3">
                  <c:v>-3.0000000000000001E-3</c:v>
                </c:pt>
                <c:pt idx="4">
                  <c:v>2E-3</c:v>
                </c:pt>
                <c:pt idx="5">
                  <c:v>0.2</c:v>
                </c:pt>
                <c:pt idx="6">
                  <c:v>3.5999999999999997E-2</c:v>
                </c:pt>
              </c:numCache>
            </c:numRef>
          </c:val>
        </c:ser>
        <c:dLbls>
          <c:showLegendKey val="0"/>
          <c:showVal val="0"/>
          <c:showCatName val="0"/>
          <c:showSerName val="0"/>
          <c:showPercent val="0"/>
          <c:showBubbleSize val="0"/>
        </c:dLbls>
        <c:gapWidth val="150"/>
        <c:axId val="920596424"/>
        <c:axId val="920595640"/>
      </c:barChart>
      <c:catAx>
        <c:axId val="920596424"/>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920595640"/>
        <c:crossesAt val="0"/>
        <c:auto val="1"/>
        <c:lblAlgn val="ctr"/>
        <c:lblOffset val="100"/>
        <c:tickLblSkip val="1"/>
        <c:tickMarkSkip val="1"/>
        <c:noMultiLvlLbl val="0"/>
      </c:catAx>
      <c:valAx>
        <c:axId val="920595640"/>
        <c:scaling>
          <c:orientation val="minMax"/>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920596424"/>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126110</c:v>
                </c:pt>
                <c:pt idx="1">
                  <c:v>126210</c:v>
                </c:pt>
                <c:pt idx="2">
                  <c:v>125315</c:v>
                </c:pt>
                <c:pt idx="3" formatCode="_ * #,##0_ ;_ * \-#,##0_ ;_ * &quot;-&quot;??_ ;_ @_ ">
                  <c:v>124965</c:v>
                </c:pt>
                <c:pt idx="4" formatCode="_ * #,##0_ ;_ * \-#,##0_ ;_ * &quot;-&quot;??_ ;_ @_ ">
                  <c:v>125527.27272727272</c:v>
                </c:pt>
                <c:pt idx="5">
                  <c:v>125054.54545454546</c:v>
                </c:pt>
                <c:pt idx="6">
                  <c:v>124536.36363636363</c:v>
                </c:pt>
                <c:pt idx="7">
                  <c:v>123772.72727272728</c:v>
                </c:pt>
                <c:pt idx="8">
                  <c:v>124186.36363636363</c:v>
                </c:pt>
                <c:pt idx="9">
                  <c:v>124590.909090909</c:v>
                </c:pt>
                <c:pt idx="10">
                  <c:v>125217.27272727272</c:v>
                </c:pt>
                <c:pt idx="11">
                  <c:v>127355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9999990157482254E-3"/>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
                  <c:y val="-7.35873850197109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93645972468727E-2"/>
                  <c:y val="-2.102496714848882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121590</c:v>
                </c:pt>
                <c:pt idx="1">
                  <c:v>128563</c:v>
                </c:pt>
                <c:pt idx="2">
                  <c:v>122644</c:v>
                </c:pt>
                <c:pt idx="3" formatCode="_ * #,##0_ ;_ * \-#,##0_ ;_ * &quot;-&quot;??_ ;_ @_ ">
                  <c:v>122194</c:v>
                </c:pt>
                <c:pt idx="4" formatCode="_ * #,##0_ ;_ * \-#,##0_ ;_ * &quot;-&quot;??_ ;_ @_ ">
                  <c:v>121444</c:v>
                </c:pt>
              </c:numCache>
            </c:numRef>
          </c:val>
        </c:ser>
        <c:dLbls>
          <c:showLegendKey val="0"/>
          <c:showVal val="0"/>
          <c:showCatName val="0"/>
          <c:showSerName val="0"/>
          <c:showPercent val="0"/>
          <c:showBubbleSize val="0"/>
        </c:dLbls>
        <c:gapWidth val="100"/>
        <c:axId val="1363081008"/>
        <c:axId val="13630782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1.4E-2</c:v>
                </c:pt>
                <c:pt idx="2">
                  <c:v>1.0999999999999999E-2</c:v>
                </c:pt>
                <c:pt idx="3">
                  <c:v>2.3E-2</c:v>
                </c:pt>
                <c:pt idx="4">
                  <c:v>2.4E-2</c:v>
                </c:pt>
              </c:numCache>
            </c:numRef>
          </c:val>
          <c:smooth val="0"/>
        </c:ser>
        <c:dLbls>
          <c:showLegendKey val="0"/>
          <c:showVal val="0"/>
          <c:showCatName val="0"/>
          <c:showSerName val="0"/>
          <c:showPercent val="0"/>
          <c:showBubbleSize val="0"/>
        </c:dLbls>
        <c:marker val="1"/>
        <c:smooth val="0"/>
        <c:axId val="1363070424"/>
        <c:axId val="1363071992"/>
      </c:lineChart>
      <c:catAx>
        <c:axId val="136308100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63078264"/>
        <c:crosses val="autoZero"/>
        <c:auto val="1"/>
        <c:lblAlgn val="ctr"/>
        <c:lblOffset val="100"/>
        <c:noMultiLvlLbl val="0"/>
      </c:catAx>
      <c:valAx>
        <c:axId val="1363078264"/>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1363081008"/>
        <c:crosses val="autoZero"/>
        <c:crossBetween val="between"/>
        <c:majorUnit val="10000"/>
      </c:valAx>
      <c:catAx>
        <c:axId val="1363070424"/>
        <c:scaling>
          <c:orientation val="minMax"/>
        </c:scaling>
        <c:delete val="1"/>
        <c:axPos val="b"/>
        <c:numFmt formatCode="General" sourceLinked="1"/>
        <c:majorTickMark val="out"/>
        <c:minorTickMark val="none"/>
        <c:tickLblPos val="none"/>
        <c:crossAx val="1363071992"/>
        <c:crosses val="autoZero"/>
        <c:auto val="1"/>
        <c:lblAlgn val="ctr"/>
        <c:lblOffset val="100"/>
        <c:noMultiLvlLbl val="0"/>
      </c:catAx>
      <c:valAx>
        <c:axId val="1363071992"/>
        <c:scaling>
          <c:orientation val="minMax"/>
          <c:max val="8.0000000000000016E-2"/>
          <c:min val="-1.0000000000000002E-2"/>
        </c:scaling>
        <c:delete val="0"/>
        <c:axPos val="r"/>
        <c:numFmt formatCode="0.0%" sourceLinked="0"/>
        <c:majorTickMark val="out"/>
        <c:minorTickMark val="none"/>
        <c:tickLblPos val="nextTo"/>
        <c:txPr>
          <a:bodyPr/>
          <a:lstStyle/>
          <a:p>
            <a:pPr>
              <a:defRPr>
                <a:latin typeface="+mn-lt"/>
              </a:defRPr>
            </a:pPr>
            <a:endParaRPr lang="zh-CN"/>
          </a:p>
        </c:txPr>
        <c:crossAx val="1363070424"/>
        <c:crosses val="max"/>
        <c:crossBetween val="between"/>
        <c:majorUnit val="3.0000000000000006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92350</c:v>
                </c:pt>
                <c:pt idx="1">
                  <c:v>92350</c:v>
                </c:pt>
                <c:pt idx="2">
                  <c:v>88400</c:v>
                </c:pt>
                <c:pt idx="3">
                  <c:v>88400</c:v>
                </c:pt>
                <c:pt idx="4" formatCode="#,##0_);[Red]\(#,##0\)">
                  <c:v>86050</c:v>
                </c:pt>
                <c:pt idx="5" formatCode="#,##0_ ">
                  <c:v>86050</c:v>
                </c:pt>
                <c:pt idx="6" formatCode="#,##0_);[Red]\(#,##0\)">
                  <c:v>85950</c:v>
                </c:pt>
                <c:pt idx="7" formatCode="#,##0_);[Red]\(#,##0\)">
                  <c:v>85450</c:v>
                </c:pt>
                <c:pt idx="8" formatCode="#,##0_);[Red]\(#,##0\)">
                  <c:v>85150</c:v>
                </c:pt>
                <c:pt idx="9" formatCode="#,##0_);[Red]\(#,##0\)">
                  <c:v>84700</c:v>
                </c:pt>
                <c:pt idx="10" formatCode="#,##0_);[Red]\(#,##0\)">
                  <c:v>86012.5</c:v>
                </c:pt>
                <c:pt idx="11" formatCode="#,##0_);[Red]\(#,##0\)">
                  <c:v>88062.5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354229222637799E-3"/>
                  <c:y val="-7.358738501971090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5056915698868192E-3"/>
                  <c:y val="-1.051248357424446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7.517074709660434E-3"/>
                  <c:y val="-0.13666228646517739"/>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Lst>
            </c:dLbl>
            <c:numFmt formatCode="#,##0_);[Red]\(#,##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87513</c:v>
                </c:pt>
                <c:pt idx="1">
                  <c:v>87488</c:v>
                </c:pt>
                <c:pt idx="2">
                  <c:v>83083</c:v>
                </c:pt>
                <c:pt idx="3">
                  <c:v>84701</c:v>
                </c:pt>
                <c:pt idx="4" formatCode="General">
                  <c:v>81284</c:v>
                </c:pt>
              </c:numCache>
            </c:numRef>
          </c:val>
        </c:ser>
        <c:dLbls>
          <c:showLegendKey val="0"/>
          <c:showVal val="0"/>
          <c:showCatName val="0"/>
          <c:showSerName val="0"/>
          <c:showPercent val="0"/>
          <c:showBubbleSize val="0"/>
        </c:dLbls>
        <c:gapWidth val="100"/>
        <c:axId val="1363072384"/>
        <c:axId val="136307277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-1E-3</c:v>
                </c:pt>
                <c:pt idx="1">
                  <c:v>-4.7E-2</c:v>
                </c:pt>
                <c:pt idx="2">
                  <c:v>-8.5000000000000006E-2</c:v>
                </c:pt>
                <c:pt idx="3">
                  <c:v>-5.3999999999999999E-2</c:v>
                </c:pt>
                <c:pt idx="4">
                  <c:v>-6.6000000000000003E-2</c:v>
                </c:pt>
              </c:numCache>
            </c:numRef>
          </c:val>
          <c:smooth val="0"/>
        </c:ser>
        <c:dLbls>
          <c:showLegendKey val="0"/>
          <c:showVal val="0"/>
          <c:showCatName val="0"/>
          <c:showSerName val="0"/>
          <c:showPercent val="0"/>
          <c:showBubbleSize val="0"/>
        </c:dLbls>
        <c:marker val="1"/>
        <c:smooth val="0"/>
        <c:axId val="1363073168"/>
        <c:axId val="1363076696"/>
      </c:lineChart>
      <c:catAx>
        <c:axId val="13630723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63072776"/>
        <c:crosses val="autoZero"/>
        <c:auto val="1"/>
        <c:lblAlgn val="ctr"/>
        <c:lblOffset val="100"/>
        <c:noMultiLvlLbl val="0"/>
      </c:catAx>
      <c:valAx>
        <c:axId val="1363072776"/>
        <c:scaling>
          <c:orientation val="minMax"/>
          <c:max val="105000"/>
          <c:min val="60000"/>
        </c:scaling>
        <c:delete val="0"/>
        <c:axPos val="l"/>
        <c:numFmt formatCode="0_);[Red]\(0\)" sourceLinked="0"/>
        <c:majorTickMark val="out"/>
        <c:minorTickMark val="none"/>
        <c:tickLblPos val="nextTo"/>
        <c:txPr>
          <a:bodyPr/>
          <a:lstStyle/>
          <a:p>
            <a:pPr>
              <a:defRPr>
                <a:latin typeface="+mn-lt"/>
              </a:defRPr>
            </a:pPr>
            <a:endParaRPr lang="zh-CN"/>
          </a:p>
        </c:txPr>
        <c:crossAx val="1363072384"/>
        <c:crosses val="autoZero"/>
        <c:crossBetween val="between"/>
        <c:majorUnit val="10000"/>
      </c:valAx>
      <c:catAx>
        <c:axId val="1363073168"/>
        <c:scaling>
          <c:orientation val="minMax"/>
        </c:scaling>
        <c:delete val="1"/>
        <c:axPos val="b"/>
        <c:numFmt formatCode="General" sourceLinked="1"/>
        <c:majorTickMark val="out"/>
        <c:minorTickMark val="none"/>
        <c:tickLblPos val="none"/>
        <c:crossAx val="1363076696"/>
        <c:crosses val="autoZero"/>
        <c:auto val="1"/>
        <c:lblAlgn val="ctr"/>
        <c:lblOffset val="100"/>
        <c:noMultiLvlLbl val="0"/>
      </c:catAx>
      <c:valAx>
        <c:axId val="1363076696"/>
        <c:scaling>
          <c:orientation val="minMax"/>
          <c:max val="0.18000000000000002"/>
          <c:min val="-0.18000000000000002"/>
        </c:scaling>
        <c:delete val="0"/>
        <c:axPos val="r"/>
        <c:numFmt formatCode="0.0%" sourceLinked="0"/>
        <c:majorTickMark val="out"/>
        <c:minorTickMark val="none"/>
        <c:tickLblPos val="nextTo"/>
        <c:crossAx val="1363073168"/>
        <c:crosses val="max"/>
        <c:crossBetween val="between"/>
        <c:majorUnit val="0.1"/>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4"/>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81578.571428571435</c:v>
                </c:pt>
                <c:pt idx="1">
                  <c:v>81578.571428571435</c:v>
                </c:pt>
                <c:pt idx="2">
                  <c:v>81142.857142857145</c:v>
                </c:pt>
                <c:pt idx="3">
                  <c:v>79892.857142857145</c:v>
                </c:pt>
                <c:pt idx="4">
                  <c:v>79635.71428571429</c:v>
                </c:pt>
                <c:pt idx="5">
                  <c:v>79350</c:v>
                </c:pt>
                <c:pt idx="6">
                  <c:v>78767.142857142855</c:v>
                </c:pt>
                <c:pt idx="7">
                  <c:v>77788.571428571435</c:v>
                </c:pt>
                <c:pt idx="8">
                  <c:v>77518.571428571435</c:v>
                </c:pt>
                <c:pt idx="9">
                  <c:v>76518.571428571435</c:v>
                </c:pt>
                <c:pt idx="10">
                  <c:v>78751.428571428565</c:v>
                </c:pt>
                <c:pt idx="11">
                  <c:v>92406.25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096843752944473E-17"/>
                  <c:y val="-5.221558540660728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2617239675772599E-3"/>
                  <c:y val="1.57687253613666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96847894168014E-3"/>
                  <c:y val="-8.35449366505716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6193687505888945E-17"/>
                  <c:y val="1.566467562198213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694402259101379E-2"/>
                  <c:y val="5.2562417871222103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90417</c:v>
                </c:pt>
                <c:pt idx="1">
                  <c:v>89561</c:v>
                </c:pt>
                <c:pt idx="2">
                  <c:v>87636</c:v>
                </c:pt>
                <c:pt idx="3">
                  <c:v>87463</c:v>
                </c:pt>
                <c:pt idx="4">
                  <c:v>85163</c:v>
                </c:pt>
              </c:numCache>
            </c:numRef>
          </c:val>
        </c:ser>
        <c:dLbls>
          <c:showLegendKey val="0"/>
          <c:showVal val="0"/>
          <c:showCatName val="0"/>
          <c:showSerName val="0"/>
          <c:showPercent val="0"/>
          <c:showBubbleSize val="0"/>
        </c:dLbls>
        <c:gapWidth val="100"/>
        <c:axId val="1302087784"/>
        <c:axId val="13020846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4.2999999999999997E-2</c:v>
                </c:pt>
                <c:pt idx="1">
                  <c:v>3.5999999999999997E-2</c:v>
                </c:pt>
                <c:pt idx="2">
                  <c:v>-0.03</c:v>
                </c:pt>
                <c:pt idx="3">
                  <c:v>-1.7000000000000001E-2</c:v>
                </c:pt>
                <c:pt idx="4">
                  <c:v>-3.1E-2</c:v>
                </c:pt>
              </c:numCache>
            </c:numRef>
          </c:val>
          <c:smooth val="0"/>
        </c:ser>
        <c:dLbls>
          <c:showLegendKey val="0"/>
          <c:showVal val="0"/>
          <c:showCatName val="0"/>
          <c:showSerName val="0"/>
          <c:showPercent val="0"/>
          <c:showBubbleSize val="0"/>
        </c:dLbls>
        <c:marker val="1"/>
        <c:smooth val="0"/>
        <c:axId val="1302088176"/>
        <c:axId val="1302078376"/>
      </c:lineChart>
      <c:catAx>
        <c:axId val="13020877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02084648"/>
        <c:crosses val="autoZero"/>
        <c:auto val="1"/>
        <c:lblAlgn val="ctr"/>
        <c:lblOffset val="100"/>
        <c:noMultiLvlLbl val="0"/>
      </c:catAx>
      <c:valAx>
        <c:axId val="1302084648"/>
        <c:scaling>
          <c:orientation val="minMax"/>
          <c:max val="105000"/>
          <c:min val="50000"/>
        </c:scaling>
        <c:delete val="0"/>
        <c:axPos val="l"/>
        <c:numFmt formatCode="0_);[Red]\(0\)" sourceLinked="0"/>
        <c:majorTickMark val="out"/>
        <c:minorTickMark val="none"/>
        <c:tickLblPos val="nextTo"/>
        <c:txPr>
          <a:bodyPr/>
          <a:lstStyle/>
          <a:p>
            <a:pPr>
              <a:defRPr>
                <a:latin typeface="+mn-lt"/>
              </a:defRPr>
            </a:pPr>
            <a:endParaRPr lang="zh-CN"/>
          </a:p>
        </c:txPr>
        <c:crossAx val="1302087784"/>
        <c:crosses val="autoZero"/>
        <c:crossBetween val="between"/>
        <c:majorUnit val="9000"/>
        <c:minorUnit val="2500"/>
      </c:valAx>
      <c:catAx>
        <c:axId val="1302088176"/>
        <c:scaling>
          <c:orientation val="minMax"/>
        </c:scaling>
        <c:delete val="1"/>
        <c:axPos val="b"/>
        <c:numFmt formatCode="General" sourceLinked="1"/>
        <c:majorTickMark val="out"/>
        <c:minorTickMark val="none"/>
        <c:tickLblPos val="none"/>
        <c:crossAx val="1302078376"/>
        <c:crosses val="autoZero"/>
        <c:auto val="1"/>
        <c:lblAlgn val="ctr"/>
        <c:lblOffset val="100"/>
        <c:noMultiLvlLbl val="0"/>
      </c:catAx>
      <c:valAx>
        <c:axId val="1302078376"/>
        <c:scaling>
          <c:orientation val="minMax"/>
          <c:max val="0.30000000000000004"/>
          <c:min val="-0.1"/>
        </c:scaling>
        <c:delete val="0"/>
        <c:axPos val="r"/>
        <c:numFmt formatCode="0.0%" sourceLinked="0"/>
        <c:majorTickMark val="out"/>
        <c:minorTickMark val="none"/>
        <c:tickLblPos val="nextTo"/>
        <c:txPr>
          <a:bodyPr/>
          <a:lstStyle/>
          <a:p>
            <a:pPr>
              <a:defRPr>
                <a:latin typeface="+mn-lt"/>
              </a:defRPr>
            </a:pPr>
            <a:endParaRPr lang="zh-CN"/>
          </a:p>
        </c:txPr>
        <c:crossAx val="1302088176"/>
        <c:crosses val="max"/>
        <c:crossBetween val="between"/>
        <c:majorUnit val="0.15000000000000002"/>
      </c:valAx>
      <c:spPr>
        <a:noFill/>
        <a:ln w="25400">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108457.77777777778</c:v>
                </c:pt>
                <c:pt idx="1">
                  <c:v>108324.44444444444</c:v>
                </c:pt>
                <c:pt idx="2">
                  <c:v>109889.33333333333</c:v>
                </c:pt>
                <c:pt idx="3">
                  <c:v>117806.66666666667</c:v>
                </c:pt>
                <c:pt idx="4">
                  <c:v>117176.66666666667</c:v>
                </c:pt>
                <c:pt idx="5">
                  <c:v>117176.66666666667</c:v>
                </c:pt>
                <c:pt idx="6">
                  <c:v>116893.33333333333</c:v>
                </c:pt>
                <c:pt idx="7">
                  <c:v>121658.46153846153</c:v>
                </c:pt>
                <c:pt idx="8">
                  <c:v>121443.07692307692</c:v>
                </c:pt>
                <c:pt idx="9">
                  <c:v>124274.28571428571</c:v>
                </c:pt>
                <c:pt idx="10">
                  <c:v>122742.85714285714</c:v>
                </c:pt>
                <c:pt idx="11">
                  <c:v>121071.42857142857</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6090339980336967E-3"/>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3051877090050842E-17"/>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47792786147723E-3"/>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120871</c:v>
                </c:pt>
                <c:pt idx="1">
                  <c:v>120021</c:v>
                </c:pt>
                <c:pt idx="2">
                  <c:v>121150</c:v>
                </c:pt>
                <c:pt idx="3">
                  <c:v>120864</c:v>
                </c:pt>
                <c:pt idx="4">
                  <c:v>114389</c:v>
                </c:pt>
              </c:numCache>
            </c:numRef>
          </c:val>
        </c:ser>
        <c:dLbls>
          <c:showLegendKey val="0"/>
          <c:showVal val="0"/>
          <c:showCatName val="0"/>
          <c:showSerName val="0"/>
          <c:showPercent val="0"/>
          <c:showBubbleSize val="0"/>
        </c:dLbls>
        <c:gapWidth val="100"/>
        <c:axId val="1302085040"/>
        <c:axId val="130208935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1.9E-2</c:v>
                </c:pt>
                <c:pt idx="1">
                  <c:v>3.7999999999999999E-2</c:v>
                </c:pt>
                <c:pt idx="2">
                  <c:v>4.8000000000000001E-2</c:v>
                </c:pt>
                <c:pt idx="3">
                  <c:v>6.4000000000000001E-2</c:v>
                </c:pt>
                <c:pt idx="4">
                  <c:v>7.0000000000000001E-3</c:v>
                </c:pt>
              </c:numCache>
            </c:numRef>
          </c:val>
          <c:smooth val="0"/>
        </c:ser>
        <c:dLbls>
          <c:showLegendKey val="0"/>
          <c:showVal val="0"/>
          <c:showCatName val="0"/>
          <c:showSerName val="0"/>
          <c:showPercent val="0"/>
          <c:showBubbleSize val="0"/>
        </c:dLbls>
        <c:marker val="1"/>
        <c:smooth val="0"/>
        <c:axId val="1302088568"/>
        <c:axId val="1302081904"/>
      </c:lineChart>
      <c:catAx>
        <c:axId val="130208504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02089352"/>
        <c:crosses val="autoZero"/>
        <c:auto val="1"/>
        <c:lblAlgn val="ctr"/>
        <c:lblOffset val="100"/>
        <c:noMultiLvlLbl val="0"/>
      </c:catAx>
      <c:valAx>
        <c:axId val="1302089352"/>
        <c:scaling>
          <c:orientation val="minMax"/>
          <c:max val="150000"/>
          <c:min val="60000"/>
        </c:scaling>
        <c:delete val="0"/>
        <c:axPos val="l"/>
        <c:numFmt formatCode="0_);[Red]\(0\)" sourceLinked="0"/>
        <c:majorTickMark val="out"/>
        <c:minorTickMark val="none"/>
        <c:tickLblPos val="nextTo"/>
        <c:txPr>
          <a:bodyPr/>
          <a:lstStyle/>
          <a:p>
            <a:pPr>
              <a:defRPr>
                <a:latin typeface="+mn-lt"/>
              </a:defRPr>
            </a:pPr>
            <a:endParaRPr lang="zh-CN"/>
          </a:p>
        </c:txPr>
        <c:crossAx val="1302085040"/>
        <c:crosses val="autoZero"/>
        <c:crossBetween val="between"/>
        <c:majorUnit val="20000"/>
      </c:valAx>
      <c:catAx>
        <c:axId val="1302088568"/>
        <c:scaling>
          <c:orientation val="minMax"/>
        </c:scaling>
        <c:delete val="1"/>
        <c:axPos val="b"/>
        <c:numFmt formatCode="General" sourceLinked="1"/>
        <c:majorTickMark val="out"/>
        <c:minorTickMark val="none"/>
        <c:tickLblPos val="none"/>
        <c:crossAx val="1302081904"/>
        <c:crosses val="autoZero"/>
        <c:auto val="1"/>
        <c:lblAlgn val="ctr"/>
        <c:lblOffset val="100"/>
        <c:noMultiLvlLbl val="0"/>
      </c:catAx>
      <c:valAx>
        <c:axId val="1302081904"/>
        <c:scaling>
          <c:orientation val="minMax"/>
          <c:max val="0.2"/>
          <c:min val="-2.0000000000000011E-2"/>
        </c:scaling>
        <c:delete val="0"/>
        <c:axPos val="r"/>
        <c:numFmt formatCode="0.0%" sourceLinked="0"/>
        <c:majorTickMark val="out"/>
        <c:minorTickMark val="none"/>
        <c:tickLblPos val="nextTo"/>
        <c:crossAx val="1302088568"/>
        <c:crosses val="max"/>
        <c:crossBetween val="between"/>
        <c:majorUnit val="6.0000000000000012E-2"/>
      </c:valAx>
      <c:spPr>
        <a:noFill/>
        <a:ln w="25399">
          <a:noFill/>
        </a:ln>
      </c:spPr>
    </c:plotArea>
    <c:legend>
      <c:legendPos val="t"/>
      <c:layout>
        <c:manualLayout>
          <c:xMode val="edge"/>
          <c:yMode val="edge"/>
          <c:x val="0.14728765711117003"/>
          <c:y val="0"/>
          <c:w val="0.74076255344323882"/>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21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8262260445371248E-2"/>
                  <c:y val="-4.439826669565664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-0.56000000000000005</c:v>
                </c:pt>
                <c:pt idx="2">
                  <c:v>1.06</c:v>
                </c:pt>
                <c:pt idx="3">
                  <c:v>3.37</c:v>
                </c:pt>
                <c:pt idx="4">
                  <c:v>3.78</c:v>
                </c:pt>
                <c:pt idx="5">
                  <c:v>6.08</c:v>
                </c:pt>
                <c:pt idx="6">
                  <c:v>7.16</c:v>
                </c:pt>
                <c:pt idx="7">
                  <c:v>3.87</c:v>
                </c:pt>
                <c:pt idx="8">
                  <c:v>3.57</c:v>
                </c:pt>
                <c:pt idx="9">
                  <c:v>3.67</c:v>
                </c:pt>
                <c:pt idx="10">
                  <c:v>3.31</c:v>
                </c:pt>
              </c:numCache>
            </c:numRef>
          </c:val>
          <c:smooth val="0"/>
        </c:ser>
        <c:dLbls>
          <c:showLegendKey val="0"/>
          <c:showVal val="0"/>
          <c:showCatName val="0"/>
          <c:showSerName val="0"/>
          <c:showPercent val="0"/>
          <c:showBubbleSize val="0"/>
        </c:dLbls>
        <c:marker val="1"/>
        <c:smooth val="0"/>
        <c:axId val="1363068856"/>
        <c:axId val="1363083752"/>
      </c:lineChart>
      <c:catAx>
        <c:axId val="13630688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363083752"/>
        <c:crosses val="autoZero"/>
        <c:auto val="1"/>
        <c:lblAlgn val="ctr"/>
        <c:lblOffset val="100"/>
        <c:tickLblSkip val="1"/>
        <c:tickMarkSkip val="1"/>
        <c:noMultiLvlLbl val="0"/>
      </c:catAx>
      <c:valAx>
        <c:axId val="1363083752"/>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363068856"/>
        <c:crosses val="autoZero"/>
        <c:crossBetween val="between"/>
        <c:majorUnit val="4"/>
      </c:valAx>
      <c:spPr>
        <a:noFill/>
        <a:ln w="25409">
          <a:noFill/>
        </a:ln>
      </c:spPr>
    </c:plotArea>
    <c:legend>
      <c:legendPos val="t"/>
      <c:layout>
        <c:manualLayout>
          <c:xMode val="edge"/>
          <c:yMode val="edge"/>
          <c:x val="4.4488082289365453E-2"/>
          <c:y val="7.0587905369005763E-2"/>
          <c:w val="0.35948075968884013"/>
          <c:h val="6.52755408266847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2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layout>
                <c:manualLayout>
                  <c:x val="-3.0379346488241928E-2"/>
                  <c:y val="-5.31921781137165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0.62</c:v>
                </c:pt>
                <c:pt idx="2">
                  <c:v>0.75</c:v>
                </c:pt>
                <c:pt idx="3">
                  <c:v>0.11</c:v>
                </c:pt>
                <c:pt idx="4">
                  <c:v>-0.02</c:v>
                </c:pt>
                <c:pt idx="5">
                  <c:v>-1.22</c:v>
                </c:pt>
                <c:pt idx="6">
                  <c:v>-1.42</c:v>
                </c:pt>
                <c:pt idx="7">
                  <c:v>-1</c:v>
                </c:pt>
                <c:pt idx="8">
                  <c:v>-1.25</c:v>
                </c:pt>
                <c:pt idx="9">
                  <c:v>-1.61</c:v>
                </c:pt>
                <c:pt idx="10">
                  <c:v>-1.84</c:v>
                </c:pt>
              </c:numCache>
            </c:numRef>
          </c:val>
          <c:smooth val="0"/>
        </c:ser>
        <c:dLbls>
          <c:showLegendKey val="0"/>
          <c:showVal val="0"/>
          <c:showCatName val="0"/>
          <c:showSerName val="0"/>
          <c:showPercent val="0"/>
          <c:showBubbleSize val="0"/>
        </c:dLbls>
        <c:marker val="1"/>
        <c:smooth val="0"/>
        <c:axId val="1363091592"/>
        <c:axId val="1363093160"/>
      </c:lineChart>
      <c:catAx>
        <c:axId val="136309159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363093160"/>
        <c:crosses val="autoZero"/>
        <c:auto val="1"/>
        <c:lblAlgn val="ctr"/>
        <c:lblOffset val="100"/>
        <c:tickLblSkip val="1"/>
        <c:tickMarkSkip val="1"/>
        <c:noMultiLvlLbl val="0"/>
      </c:catAx>
      <c:valAx>
        <c:axId val="1363093160"/>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363091592"/>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35948075968884013"/>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207715.38461538462</c:v>
                </c:pt>
                <c:pt idx="1">
                  <c:v>221175</c:v>
                </c:pt>
                <c:pt idx="2">
                  <c:v>218430</c:v>
                </c:pt>
                <c:pt idx="3">
                  <c:v>236034.28571428571</c:v>
                </c:pt>
                <c:pt idx="4">
                  <c:v>231845.71428571429</c:v>
                </c:pt>
                <c:pt idx="5">
                  <c:v>230092.85714285713</c:v>
                </c:pt>
                <c:pt idx="6">
                  <c:v>227728.57142857142</c:v>
                </c:pt>
                <c:pt idx="7">
                  <c:v>225550</c:v>
                </c:pt>
                <c:pt idx="8">
                  <c:v>224350</c:v>
                </c:pt>
                <c:pt idx="9">
                  <c:v>222800</c:v>
                </c:pt>
                <c:pt idx="10">
                  <c:v>217706.66666666701</c:v>
                </c:pt>
                <c:pt idx="11">
                  <c:v>223225.71428571429</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4376689380780721E-17"/>
                  <c:y val="-6.307490144546654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2.1785171902731781E-2"/>
                  <c:y val="-1.576872536136662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222453</c:v>
                </c:pt>
                <c:pt idx="1">
                  <c:v>220406</c:v>
                </c:pt>
                <c:pt idx="2">
                  <c:v>218938</c:v>
                </c:pt>
                <c:pt idx="3">
                  <c:v>214343</c:v>
                </c:pt>
                <c:pt idx="4">
                  <c:v>211829</c:v>
                </c:pt>
              </c:numCache>
            </c:numRef>
          </c:val>
        </c:ser>
        <c:dLbls>
          <c:showLegendKey val="0"/>
          <c:showVal val="0"/>
          <c:showCatName val="0"/>
          <c:showSerName val="0"/>
          <c:showPercent val="0"/>
          <c:showBubbleSize val="0"/>
        </c:dLbls>
        <c:gapWidth val="100"/>
        <c:axId val="920395328"/>
        <c:axId val="92040434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-8.0000000000000002E-3</c:v>
                </c:pt>
                <c:pt idx="2">
                  <c:v>1.2999999999999999E-2</c:v>
                </c:pt>
                <c:pt idx="3">
                  <c:v>-1.2999999999999999E-2</c:v>
                </c:pt>
                <c:pt idx="4">
                  <c:v>-5.0000000000000001E-3</c:v>
                </c:pt>
              </c:numCache>
            </c:numRef>
          </c:val>
          <c:smooth val="0"/>
        </c:ser>
        <c:dLbls>
          <c:showLegendKey val="0"/>
          <c:showVal val="0"/>
          <c:showCatName val="0"/>
          <c:showSerName val="0"/>
          <c:showPercent val="0"/>
          <c:showBubbleSize val="0"/>
        </c:dLbls>
        <c:marker val="1"/>
        <c:smooth val="0"/>
        <c:axId val="920401600"/>
        <c:axId val="920396896"/>
      </c:lineChart>
      <c:catAx>
        <c:axId val="92039532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920404344"/>
        <c:crosses val="autoZero"/>
        <c:auto val="1"/>
        <c:lblAlgn val="ctr"/>
        <c:lblOffset val="100"/>
        <c:noMultiLvlLbl val="0"/>
      </c:catAx>
      <c:valAx>
        <c:axId val="920404344"/>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920395328"/>
        <c:crosses val="autoZero"/>
        <c:crossBetween val="between"/>
        <c:majorUnit val="40000"/>
      </c:valAx>
      <c:catAx>
        <c:axId val="920401600"/>
        <c:scaling>
          <c:orientation val="minMax"/>
        </c:scaling>
        <c:delete val="1"/>
        <c:axPos val="b"/>
        <c:numFmt formatCode="General" sourceLinked="1"/>
        <c:majorTickMark val="out"/>
        <c:minorTickMark val="none"/>
        <c:tickLblPos val="none"/>
        <c:crossAx val="920396896"/>
        <c:crosses val="autoZero"/>
        <c:auto val="1"/>
        <c:lblAlgn val="ctr"/>
        <c:lblOffset val="100"/>
        <c:noMultiLvlLbl val="0"/>
      </c:catAx>
      <c:valAx>
        <c:axId val="920396896"/>
        <c:scaling>
          <c:orientation val="minMax"/>
          <c:max val="0.1"/>
          <c:min val="-3.0000000000000006E-2"/>
        </c:scaling>
        <c:delete val="0"/>
        <c:axPos val="r"/>
        <c:numFmt formatCode="0.0%" sourceLinked="0"/>
        <c:majorTickMark val="out"/>
        <c:minorTickMark val="none"/>
        <c:tickLblPos val="nextTo"/>
        <c:crossAx val="920401600"/>
        <c:crosses val="max"/>
        <c:crossBetween val="between"/>
        <c:majorUnit val="4.0000000000000008E-2"/>
        <c:minorUnit val="2.0000000000000007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203283.33333333334</c:v>
                </c:pt>
                <c:pt idx="1">
                  <c:v>203394.44444444444</c:v>
                </c:pt>
                <c:pt idx="2">
                  <c:v>200479.41176470587</c:v>
                </c:pt>
                <c:pt idx="3">
                  <c:v>192587.5</c:v>
                </c:pt>
                <c:pt idx="4">
                  <c:v>190150</c:v>
                </c:pt>
                <c:pt idx="5" formatCode="#,##0_ ">
                  <c:v>195720.58823529413</c:v>
                </c:pt>
                <c:pt idx="6" formatCode="#,##0_ ">
                  <c:v>189685.71428571429</c:v>
                </c:pt>
                <c:pt idx="7" formatCode="#,##0_ ">
                  <c:v>188471.42857142858</c:v>
                </c:pt>
                <c:pt idx="8" formatCode="#,##0_ ">
                  <c:v>188201.42857142858</c:v>
                </c:pt>
                <c:pt idx="9" formatCode="#,##0_ ">
                  <c:v>186644.28571428571</c:v>
                </c:pt>
                <c:pt idx="10" formatCode="#,##0_ ">
                  <c:v>188565.71428571429</c:v>
                </c:pt>
                <c:pt idx="11" formatCode="#,##0_ ">
                  <c:v>190815.71428571429</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54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7.2617239675772599E-3"/>
                  <c:y val="-3.15374507227332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9.6822986234363466E-3"/>
                  <c:y val="-3.15374507227332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192020</c:v>
                </c:pt>
                <c:pt idx="1">
                  <c:v>190229</c:v>
                </c:pt>
                <c:pt idx="2">
                  <c:v>208412</c:v>
                </c:pt>
                <c:pt idx="3">
                  <c:v>207079</c:v>
                </c:pt>
                <c:pt idx="4">
                  <c:v>206372</c:v>
                </c:pt>
              </c:numCache>
            </c:numRef>
          </c:val>
        </c:ser>
        <c:dLbls>
          <c:showLegendKey val="0"/>
          <c:showVal val="0"/>
          <c:showCatName val="0"/>
          <c:showSerName val="0"/>
          <c:showPercent val="0"/>
          <c:showBubbleSize val="0"/>
        </c:dLbls>
        <c:gapWidth val="100"/>
        <c:axId val="920403168"/>
        <c:axId val="92039768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2.9000000000000001E-2</c:v>
                </c:pt>
                <c:pt idx="1">
                  <c:v>-4.2000000000000003E-2</c:v>
                </c:pt>
                <c:pt idx="2">
                  <c:v>4.7E-2</c:v>
                </c:pt>
                <c:pt idx="3">
                  <c:v>4.2999999999999997E-2</c:v>
                </c:pt>
                <c:pt idx="4">
                  <c:v>1.7999999999999999E-2</c:v>
                </c:pt>
              </c:numCache>
            </c:numRef>
          </c:val>
          <c:smooth val="0"/>
        </c:ser>
        <c:dLbls>
          <c:showLegendKey val="0"/>
          <c:showVal val="0"/>
          <c:showCatName val="0"/>
          <c:showSerName val="0"/>
          <c:showPercent val="0"/>
          <c:showBubbleSize val="0"/>
        </c:dLbls>
        <c:marker val="1"/>
        <c:smooth val="0"/>
        <c:axId val="920400816"/>
        <c:axId val="920394544"/>
      </c:lineChart>
      <c:catAx>
        <c:axId val="92040316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920397680"/>
        <c:crosses val="autoZero"/>
        <c:auto val="1"/>
        <c:lblAlgn val="ctr"/>
        <c:lblOffset val="100"/>
        <c:noMultiLvlLbl val="0"/>
      </c:catAx>
      <c:valAx>
        <c:axId val="920397680"/>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920403168"/>
        <c:crosses val="autoZero"/>
        <c:crossBetween val="between"/>
        <c:majorUnit val="30000"/>
      </c:valAx>
      <c:catAx>
        <c:axId val="920400816"/>
        <c:scaling>
          <c:orientation val="minMax"/>
        </c:scaling>
        <c:delete val="1"/>
        <c:axPos val="b"/>
        <c:numFmt formatCode="General" sourceLinked="1"/>
        <c:majorTickMark val="out"/>
        <c:minorTickMark val="none"/>
        <c:tickLblPos val="none"/>
        <c:crossAx val="920394544"/>
        <c:crosses val="autoZero"/>
        <c:auto val="1"/>
        <c:lblAlgn val="ctr"/>
        <c:lblOffset val="100"/>
        <c:noMultiLvlLbl val="0"/>
      </c:catAx>
      <c:valAx>
        <c:axId val="920394544"/>
        <c:scaling>
          <c:orientation val="minMax"/>
          <c:max val="0.30000000000000004"/>
          <c:min val="-8.0000000000000016E-2"/>
        </c:scaling>
        <c:delete val="0"/>
        <c:axPos val="r"/>
        <c:numFmt formatCode="0.0%" sourceLinked="0"/>
        <c:majorTickMark val="out"/>
        <c:minorTickMark val="none"/>
        <c:tickLblPos val="nextTo"/>
        <c:txPr>
          <a:bodyPr/>
          <a:lstStyle/>
          <a:p>
            <a:pPr>
              <a:defRPr>
                <a:latin typeface="+mn-lt"/>
              </a:defRPr>
            </a:pPr>
            <a:endParaRPr lang="zh-CN"/>
          </a:p>
        </c:txPr>
        <c:crossAx val="920400816"/>
        <c:crosses val="max"/>
        <c:crossBetween val="between"/>
        <c:majorUnit val="0.1"/>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560599647905301"/>
          <c:w val="0.74036001378393379"/>
          <c:h val="0.64075018568137265"/>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193513.33333333334</c:v>
                </c:pt>
                <c:pt idx="1">
                  <c:v>193146.66666666666</c:v>
                </c:pt>
                <c:pt idx="2">
                  <c:v>192250</c:v>
                </c:pt>
                <c:pt idx="3">
                  <c:v>192176.66666666666</c:v>
                </c:pt>
                <c:pt idx="4" formatCode="#,##0_ ">
                  <c:v>191220</c:v>
                </c:pt>
                <c:pt idx="5" formatCode="#,##0_ ">
                  <c:v>190820</c:v>
                </c:pt>
                <c:pt idx="6" formatCode="#,##0_ ">
                  <c:v>190673.33333333334</c:v>
                </c:pt>
                <c:pt idx="7" formatCode="#,##0_ ">
                  <c:v>204712.5</c:v>
                </c:pt>
                <c:pt idx="8" formatCode="#,##0_ ">
                  <c:v>201700</c:v>
                </c:pt>
                <c:pt idx="9" formatCode="#,##0_ ">
                  <c:v>198106.25</c:v>
                </c:pt>
                <c:pt idx="10" formatCode="#,##0_ ">
                  <c:v>195538.75</c:v>
                </c:pt>
                <c:pt idx="11" formatCode="#,##0_ ">
                  <c:v>196381.25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04575163398692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8411493117181291E-3"/>
                  <c:y val="-5.75163398692810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2.614379084967320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8411493117181291E-3"/>
                  <c:y val="-3.660130718954248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
                  <c:y val="0"/>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195970</c:v>
                </c:pt>
                <c:pt idx="1">
                  <c:v>196345</c:v>
                </c:pt>
                <c:pt idx="2">
                  <c:v>195806</c:v>
                </c:pt>
                <c:pt idx="3">
                  <c:v>195389</c:v>
                </c:pt>
                <c:pt idx="4" formatCode="#,##0_ ">
                  <c:v>193735</c:v>
                </c:pt>
              </c:numCache>
            </c:numRef>
          </c:val>
        </c:ser>
        <c:dLbls>
          <c:showLegendKey val="0"/>
          <c:showVal val="0"/>
          <c:showCatName val="0"/>
          <c:showSerName val="0"/>
          <c:showPercent val="0"/>
          <c:showBubbleSize val="0"/>
        </c:dLbls>
        <c:gapWidth val="100"/>
        <c:axId val="1302094448"/>
        <c:axId val="130209248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1.4E-2</c:v>
                </c:pt>
                <c:pt idx="1">
                  <c:v>2.9999999999999997E-4</c:v>
                </c:pt>
                <c:pt idx="2">
                  <c:v>0.01</c:v>
                </c:pt>
                <c:pt idx="3">
                  <c:v>8.0000000000000002E-3</c:v>
                </c:pt>
                <c:pt idx="4">
                  <c:v>2E-3</c:v>
                </c:pt>
              </c:numCache>
            </c:numRef>
          </c:val>
          <c:smooth val="0"/>
        </c:ser>
        <c:dLbls>
          <c:showLegendKey val="0"/>
          <c:showVal val="0"/>
          <c:showCatName val="0"/>
          <c:showSerName val="0"/>
          <c:showPercent val="0"/>
          <c:showBubbleSize val="0"/>
        </c:dLbls>
        <c:marker val="1"/>
        <c:smooth val="0"/>
        <c:axId val="1302094840"/>
        <c:axId val="1302099936"/>
      </c:lineChart>
      <c:catAx>
        <c:axId val="130209444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02092488"/>
        <c:crosses val="autoZero"/>
        <c:auto val="1"/>
        <c:lblAlgn val="ctr"/>
        <c:lblOffset val="100"/>
        <c:noMultiLvlLbl val="0"/>
      </c:catAx>
      <c:valAx>
        <c:axId val="1302092488"/>
        <c:scaling>
          <c:orientation val="minMax"/>
          <c:max val="240000"/>
          <c:min val="120000"/>
        </c:scaling>
        <c:delete val="0"/>
        <c:axPos val="l"/>
        <c:numFmt formatCode="0_);[Red]\(0\)" sourceLinked="0"/>
        <c:majorTickMark val="out"/>
        <c:minorTickMark val="none"/>
        <c:tickLblPos val="nextTo"/>
        <c:txPr>
          <a:bodyPr/>
          <a:lstStyle/>
          <a:p>
            <a:pPr>
              <a:defRPr>
                <a:latin typeface="+mn-lt"/>
              </a:defRPr>
            </a:pPr>
            <a:endParaRPr lang="zh-CN"/>
          </a:p>
        </c:txPr>
        <c:crossAx val="1302094448"/>
        <c:crosses val="autoZero"/>
        <c:crossBetween val="between"/>
        <c:majorUnit val="20000"/>
      </c:valAx>
      <c:catAx>
        <c:axId val="1302094840"/>
        <c:scaling>
          <c:orientation val="minMax"/>
        </c:scaling>
        <c:delete val="1"/>
        <c:axPos val="b"/>
        <c:numFmt formatCode="General" sourceLinked="1"/>
        <c:majorTickMark val="out"/>
        <c:minorTickMark val="none"/>
        <c:tickLblPos val="none"/>
        <c:crossAx val="1302099936"/>
        <c:crosses val="autoZero"/>
        <c:auto val="1"/>
        <c:lblAlgn val="ctr"/>
        <c:lblOffset val="100"/>
        <c:noMultiLvlLbl val="0"/>
      </c:catAx>
      <c:valAx>
        <c:axId val="1302099936"/>
        <c:scaling>
          <c:orientation val="minMax"/>
          <c:max val="0.12000000000000001"/>
          <c:min val="-4.0000000000000008E-2"/>
        </c:scaling>
        <c:delete val="0"/>
        <c:axPos val="r"/>
        <c:numFmt formatCode="0.0%" sourceLinked="0"/>
        <c:majorTickMark val="out"/>
        <c:minorTickMark val="none"/>
        <c:tickLblPos val="nextTo"/>
        <c:crossAx val="1302094840"/>
        <c:crosses val="max"/>
        <c:crossBetween val="between"/>
        <c:minorUnit val="5.0000000000000024E-2"/>
      </c:valAx>
      <c:spPr>
        <a:noFill/>
        <a:ln w="25400">
          <a:noFill/>
        </a:ln>
      </c:spPr>
    </c:plotArea>
    <c:legend>
      <c:legendPos val="t"/>
      <c:layout>
        <c:manualLayout>
          <c:xMode val="edge"/>
          <c:yMode val="edge"/>
          <c:x val="0.14728765711117003"/>
          <c:y val="0"/>
          <c:w val="0.74560387870384004"/>
          <c:h val="0.11230260923266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205466.66666666666</c:v>
                </c:pt>
                <c:pt idx="1">
                  <c:v>205227.77777777778</c:v>
                </c:pt>
                <c:pt idx="2">
                  <c:v>204927.77777777778</c:v>
                </c:pt>
                <c:pt idx="3">
                  <c:v>204272.22222222222</c:v>
                </c:pt>
                <c:pt idx="4">
                  <c:v>203844.44444444444</c:v>
                </c:pt>
                <c:pt idx="5">
                  <c:v>203788.88888888888</c:v>
                </c:pt>
                <c:pt idx="6">
                  <c:v>203716.66666666666</c:v>
                </c:pt>
                <c:pt idx="7">
                  <c:v>204936.11111111112</c:v>
                </c:pt>
                <c:pt idx="8">
                  <c:v>204670.5</c:v>
                </c:pt>
                <c:pt idx="9">
                  <c:v>203573.27777777778</c:v>
                </c:pt>
                <c:pt idx="10">
                  <c:v>204494.44444444444</c:v>
                </c:pt>
                <c:pt idx="11" formatCode="#,##0_ ">
                  <c:v>207755.55555555556</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1088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4205746558590424E-3"/>
                  <c:y val="2.102496714848883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4205746558591309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1.2102873279295434E-2"/>
                  <c:y val="2.628120893561098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2102873279295503E-2"/>
                  <c:y val="2.102496714848882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208522</c:v>
                </c:pt>
                <c:pt idx="1">
                  <c:v>208222</c:v>
                </c:pt>
                <c:pt idx="2">
                  <c:v>207722</c:v>
                </c:pt>
                <c:pt idx="3">
                  <c:v>190536</c:v>
                </c:pt>
                <c:pt idx="4">
                  <c:v>207161</c:v>
                </c:pt>
              </c:numCache>
            </c:numRef>
          </c:val>
        </c:ser>
        <c:dLbls>
          <c:showLegendKey val="0"/>
          <c:showVal val="0"/>
          <c:showCatName val="0"/>
          <c:showSerName val="0"/>
          <c:showPercent val="0"/>
          <c:showBubbleSize val="0"/>
        </c:dLbls>
        <c:gapWidth val="100"/>
        <c:axId val="1302096016"/>
        <c:axId val="130209170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-5.0000000000000001E-3</c:v>
                </c:pt>
                <c:pt idx="1">
                  <c:v>3.0000000000000001E-3</c:v>
                </c:pt>
                <c:pt idx="2">
                  <c:v>-6.0000000000000001E-3</c:v>
                </c:pt>
                <c:pt idx="3">
                  <c:v>-1.6E-2</c:v>
                </c:pt>
                <c:pt idx="4">
                  <c:v>-2.4E-2</c:v>
                </c:pt>
              </c:numCache>
            </c:numRef>
          </c:val>
          <c:smooth val="0"/>
        </c:ser>
        <c:dLbls>
          <c:showLegendKey val="0"/>
          <c:showVal val="0"/>
          <c:showCatName val="0"/>
          <c:showSerName val="0"/>
          <c:showPercent val="0"/>
          <c:showBubbleSize val="0"/>
        </c:dLbls>
        <c:marker val="1"/>
        <c:smooth val="0"/>
        <c:axId val="1302092096"/>
        <c:axId val="1302092880"/>
      </c:lineChart>
      <c:catAx>
        <c:axId val="130209601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1302091704"/>
        <c:crosses val="autoZero"/>
        <c:auto val="1"/>
        <c:lblAlgn val="ctr"/>
        <c:lblOffset val="100"/>
        <c:noMultiLvlLbl val="0"/>
      </c:catAx>
      <c:valAx>
        <c:axId val="1302091704"/>
        <c:scaling>
          <c:orientation val="minMax"/>
          <c:max val="255000"/>
          <c:min val="120000"/>
        </c:scaling>
        <c:delete val="0"/>
        <c:axPos val="l"/>
        <c:numFmt formatCode="0_);[Red]\(0\)" sourceLinked="0"/>
        <c:majorTickMark val="out"/>
        <c:minorTickMark val="none"/>
        <c:tickLblPos val="nextTo"/>
        <c:txPr>
          <a:bodyPr/>
          <a:lstStyle/>
          <a:p>
            <a:pPr>
              <a:defRPr>
                <a:latin typeface="+mn-lt"/>
              </a:defRPr>
            </a:pPr>
            <a:endParaRPr lang="zh-CN"/>
          </a:p>
        </c:txPr>
        <c:crossAx val="1302096016"/>
        <c:crosses val="autoZero"/>
        <c:crossBetween val="between"/>
        <c:majorUnit val="25000"/>
      </c:valAx>
      <c:catAx>
        <c:axId val="1302092096"/>
        <c:scaling>
          <c:orientation val="minMax"/>
        </c:scaling>
        <c:delete val="1"/>
        <c:axPos val="b"/>
        <c:numFmt formatCode="General" sourceLinked="1"/>
        <c:majorTickMark val="out"/>
        <c:minorTickMark val="none"/>
        <c:tickLblPos val="none"/>
        <c:crossAx val="1302092880"/>
        <c:crosses val="autoZero"/>
        <c:auto val="1"/>
        <c:lblAlgn val="ctr"/>
        <c:lblOffset val="100"/>
        <c:noMultiLvlLbl val="0"/>
      </c:catAx>
      <c:valAx>
        <c:axId val="1302092880"/>
        <c:scaling>
          <c:orientation val="minMax"/>
          <c:max val="6.0000000000000012E-2"/>
        </c:scaling>
        <c:delete val="0"/>
        <c:axPos val="r"/>
        <c:numFmt formatCode="0.0%" sourceLinked="0"/>
        <c:majorTickMark val="out"/>
        <c:minorTickMark val="none"/>
        <c:tickLblPos val="nextTo"/>
        <c:txPr>
          <a:bodyPr/>
          <a:lstStyle/>
          <a:p>
            <a:pPr>
              <a:defRPr>
                <a:latin typeface="+mn-lt"/>
              </a:defRPr>
            </a:pPr>
            <a:endParaRPr lang="zh-CN"/>
          </a:p>
        </c:txPr>
        <c:crossAx val="1302092096"/>
        <c:crosses val="max"/>
        <c:crossBetween val="between"/>
        <c:majorUnit val="3.0000000000000006E-2"/>
      </c:valAx>
      <c:spPr>
        <a:noFill/>
        <a:ln w="25399">
          <a:noFill/>
        </a:ln>
      </c:spPr>
    </c:plotArea>
    <c:legend>
      <c:legendPos val="t"/>
      <c:layout>
        <c:manualLayout>
          <c:xMode val="edge"/>
          <c:yMode val="edge"/>
          <c:x val="0.14740328648203055"/>
          <c:y val="0"/>
          <c:w val="0.74782173824502884"/>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17年4月市场份额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3.2000000000000002E-3</c:v>
                </c:pt>
                <c:pt idx="1">
                  <c:v>4.9799999999999997E-2</c:v>
                </c:pt>
                <c:pt idx="2">
                  <c:v>0.3372</c:v>
                </c:pt>
                <c:pt idx="3">
                  <c:v>9.2200000000000004E-2</c:v>
                </c:pt>
                <c:pt idx="4">
                  <c:v>2.7199999999999998E-2</c:v>
                </c:pt>
                <c:pt idx="5">
                  <c:v>5.8299999999999998E-2</c:v>
                </c:pt>
                <c:pt idx="6">
                  <c:v>0.43180000000000002</c:v>
                </c:pt>
              </c:numCache>
            </c:numRef>
          </c:val>
        </c:ser>
        <c:ser>
          <c:idx val="1"/>
          <c:order val="1"/>
          <c:tx>
            <c:strRef>
              <c:f>Sheet1!$A$4</c:f>
              <c:strCache>
                <c:ptCount val="1"/>
                <c:pt idx="0">
                  <c:v>17年5月市场份额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Sheet1!$B$4:$H$4</c:f>
              <c:numCache>
                <c:formatCode>0.00%</c:formatCode>
                <c:ptCount val="7"/>
                <c:pt idx="0">
                  <c:v>2.5999999999999999E-3</c:v>
                </c:pt>
                <c:pt idx="1">
                  <c:v>6.3299999999999995E-2</c:v>
                </c:pt>
                <c:pt idx="2">
                  <c:v>0.3498</c:v>
                </c:pt>
                <c:pt idx="3">
                  <c:v>0.1087</c:v>
                </c:pt>
                <c:pt idx="4">
                  <c:v>3.15E-2</c:v>
                </c:pt>
                <c:pt idx="5">
                  <c:v>4.3099999999999999E-2</c:v>
                </c:pt>
                <c:pt idx="6">
                  <c:v>0.4158</c:v>
                </c:pt>
              </c:numCache>
            </c:numRef>
          </c:val>
        </c:ser>
        <c:dLbls>
          <c:showLegendKey val="0"/>
          <c:showVal val="0"/>
          <c:showCatName val="0"/>
          <c:showSerName val="0"/>
          <c:showPercent val="0"/>
          <c:showBubbleSize val="0"/>
        </c:dLbls>
        <c:gapWidth val="100"/>
        <c:axId val="1363068464"/>
        <c:axId val="1363056312"/>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1"/>
              <c:layout/>
              <c:tx>
                <c:rich>
                  <a:bodyPr/>
                  <a:lstStyle/>
                  <a:p>
                    <a:r>
                      <a:rPr lang="en-US" altLang="en-US" dirty="0" smtClean="0"/>
                      <a:t>0.1%</a:t>
                    </a:r>
                    <a:endParaRPr lang="en-US" altLang="en-US" dirty="0"/>
                  </a:p>
                </c:rich>
              </c:tx>
              <c:dLblPos val="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000">
                    <a:solidFill>
                      <a:schemeClr val="tx2"/>
                    </a:solidFill>
                    <a:latin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Sheet1!$B$5:$H$5</c:f>
              <c:numCache>
                <c:formatCode>0.00%</c:formatCode>
                <c:ptCount val="7"/>
                <c:pt idx="0">
                  <c:v>-6.0000000000000027E-4</c:v>
                </c:pt>
                <c:pt idx="1">
                  <c:v>1.3499999999999998E-2</c:v>
                </c:pt>
                <c:pt idx="2">
                  <c:v>1.26E-2</c:v>
                </c:pt>
                <c:pt idx="3">
                  <c:v>1.6500000000000001E-2</c:v>
                </c:pt>
                <c:pt idx="4">
                  <c:v>4.3000000000000017E-3</c:v>
                </c:pt>
                <c:pt idx="5">
                  <c:v>-1.5199999999999998E-2</c:v>
                </c:pt>
                <c:pt idx="6">
                  <c:v>-1.6000000000000014E-2</c:v>
                </c:pt>
              </c:numCache>
            </c:numRef>
          </c:val>
          <c:smooth val="0"/>
        </c:ser>
        <c:dLbls>
          <c:showLegendKey val="0"/>
          <c:showVal val="0"/>
          <c:showCatName val="0"/>
          <c:showSerName val="0"/>
          <c:showPercent val="0"/>
          <c:showBubbleSize val="0"/>
        </c:dLbls>
        <c:marker val="1"/>
        <c:smooth val="0"/>
        <c:axId val="1363061408"/>
        <c:axId val="1363068072"/>
      </c:lineChart>
      <c:catAx>
        <c:axId val="1363068464"/>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1363056312"/>
        <c:crosses val="autoZero"/>
        <c:auto val="1"/>
        <c:lblAlgn val="ctr"/>
        <c:lblOffset val="100"/>
        <c:tickLblSkip val="1"/>
        <c:tickMarkSkip val="1"/>
        <c:noMultiLvlLbl val="0"/>
      </c:catAx>
      <c:valAx>
        <c:axId val="1363056312"/>
        <c:scaling>
          <c:orientation val="minMax"/>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1363068464"/>
        <c:crosses val="autoZero"/>
        <c:crossBetween val="between"/>
        <c:majorUnit val="0.2"/>
      </c:valAx>
      <c:valAx>
        <c:axId val="1363068072"/>
        <c:scaling>
          <c:orientation val="minMax"/>
        </c:scaling>
        <c:delete val="0"/>
        <c:axPos val="r"/>
        <c:numFmt formatCode="0.0%" sourceLinked="0"/>
        <c:majorTickMark val="out"/>
        <c:minorTickMark val="none"/>
        <c:tickLblPos val="nextTo"/>
        <c:crossAx val="1363061408"/>
        <c:crosses val="max"/>
        <c:crossBetween val="between"/>
        <c:majorUnit val="1.0000000000000002E-2"/>
      </c:valAx>
      <c:catAx>
        <c:axId val="1363061408"/>
        <c:scaling>
          <c:orientation val="minMax"/>
        </c:scaling>
        <c:delete val="1"/>
        <c:axPos val="b"/>
        <c:numFmt formatCode="General" sourceLinked="1"/>
        <c:majorTickMark val="out"/>
        <c:minorTickMark val="none"/>
        <c:tickLblPos val="nextTo"/>
        <c:crossAx val="1363068072"/>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62"/>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9"/>
            </c:marker>
            <c:bubble3D val="0"/>
          </c:dPt>
          <c:dPt>
            <c:idx val="20"/>
            <c:marker>
              <c:symbol val="circle"/>
              <c:size val="9"/>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2.62</c:v>
                </c:pt>
                <c:pt idx="2">
                  <c:v>2.52</c:v>
                </c:pt>
                <c:pt idx="3">
                  <c:v>6.47</c:v>
                </c:pt>
                <c:pt idx="4">
                  <c:v>6.22</c:v>
                </c:pt>
                <c:pt idx="5">
                  <c:v>6.65</c:v>
                </c:pt>
                <c:pt idx="6">
                  <c:v>6.48</c:v>
                </c:pt>
                <c:pt idx="7">
                  <c:v>5.52</c:v>
                </c:pt>
                <c:pt idx="8">
                  <c:v>5.39</c:v>
                </c:pt>
                <c:pt idx="9">
                  <c:v>5.74</c:v>
                </c:pt>
                <c:pt idx="10">
                  <c:v>5.58</c:v>
                </c:pt>
              </c:numCache>
            </c:numRef>
          </c:val>
          <c:smooth val="0"/>
        </c:ser>
        <c:dLbls>
          <c:showLegendKey val="0"/>
          <c:showVal val="0"/>
          <c:showCatName val="0"/>
          <c:showSerName val="0"/>
          <c:showPercent val="0"/>
          <c:showBubbleSize val="0"/>
        </c:dLbls>
        <c:marker val="1"/>
        <c:smooth val="0"/>
        <c:axId val="1034441920"/>
        <c:axId val="1034444272"/>
      </c:lineChart>
      <c:catAx>
        <c:axId val="10344419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034444272"/>
        <c:crosses val="autoZero"/>
        <c:auto val="1"/>
        <c:lblAlgn val="ctr"/>
        <c:lblOffset val="100"/>
        <c:tickLblSkip val="1"/>
        <c:tickMarkSkip val="1"/>
        <c:noMultiLvlLbl val="0"/>
      </c:catAx>
      <c:valAx>
        <c:axId val="1034444272"/>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034441920"/>
        <c:crosses val="autoZero"/>
        <c:crossBetween val="between"/>
        <c:majorUnit val="6"/>
      </c:valAx>
      <c:spPr>
        <a:noFill/>
        <a:ln w="25409">
          <a:noFill/>
        </a:ln>
      </c:spPr>
    </c:plotArea>
    <c:legend>
      <c:legendPos val="t"/>
      <c:layout>
        <c:manualLayout>
          <c:xMode val="edge"/>
          <c:yMode val="edge"/>
          <c:x val="4.1845509266539245E-2"/>
          <c:y val="7.0523428216034911E-2"/>
          <c:w val="0.35944932554275766"/>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44E-2"/>
          <c:w val="0.94698277704175349"/>
          <c:h val="0.79932316971011119"/>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2"/>
          <c:order val="1"/>
          <c:tx>
            <c:strRef>
              <c:f>Sheet1!$A$3</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ser>
        <c:ser>
          <c:idx val="3"/>
          <c:order val="2"/>
          <c:tx>
            <c:strRef>
              <c:f>Sheet1!$A$4</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ser>
        <c:ser>
          <c:idx val="4"/>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ser>
        <c:ser>
          <c:idx val="0"/>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2.6673382490965288E-2"/>
                  <c:y val="-0.110331616537592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2.27</c:v>
                </c:pt>
                <c:pt idx="2">
                  <c:v>2.2799999999999998</c:v>
                </c:pt>
                <c:pt idx="3">
                  <c:v>2.38</c:v>
                </c:pt>
                <c:pt idx="4">
                  <c:v>2.13</c:v>
                </c:pt>
                <c:pt idx="5">
                  <c:v>0.04</c:v>
                </c:pt>
                <c:pt idx="6">
                  <c:v>-0.13</c:v>
                </c:pt>
                <c:pt idx="7">
                  <c:v>0.96</c:v>
                </c:pt>
                <c:pt idx="8">
                  <c:v>0.79</c:v>
                </c:pt>
                <c:pt idx="9">
                  <c:v>0.55000000000000004</c:v>
                </c:pt>
                <c:pt idx="10">
                  <c:v>0.36</c:v>
                </c:pt>
              </c:numCache>
            </c:numRef>
          </c:val>
          <c:smooth val="0"/>
        </c:ser>
        <c:dLbls>
          <c:showLegendKey val="0"/>
          <c:showVal val="0"/>
          <c:showCatName val="0"/>
          <c:showSerName val="0"/>
          <c:showPercent val="0"/>
          <c:showBubbleSize val="0"/>
        </c:dLbls>
        <c:marker val="1"/>
        <c:smooth val="0"/>
        <c:axId val="1302096800"/>
        <c:axId val="1302097976"/>
      </c:lineChart>
      <c:catAx>
        <c:axId val="130209680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1302097976"/>
        <c:crosses val="autoZero"/>
        <c:auto val="1"/>
        <c:lblAlgn val="ctr"/>
        <c:lblOffset val="100"/>
        <c:tickLblSkip val="1"/>
        <c:tickMarkSkip val="1"/>
        <c:noMultiLvlLbl val="0"/>
      </c:catAx>
      <c:valAx>
        <c:axId val="1302097976"/>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1302096800"/>
        <c:crosses val="autoZero"/>
        <c:crossBetween val="between"/>
        <c:majorUnit val="3"/>
      </c:valAx>
      <c:spPr>
        <a:noFill/>
        <a:ln w="25400">
          <a:noFill/>
        </a:ln>
      </c:spPr>
    </c:plotArea>
    <c:legend>
      <c:legendPos val="t"/>
      <c:layout>
        <c:manualLayout>
          <c:xMode val="edge"/>
          <c:yMode val="edge"/>
          <c:x val="4.5050570106925314E-2"/>
          <c:y val="7.4966016582731498E-2"/>
          <c:w val="0.35948075968884013"/>
          <c:h val="6.52630456687974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9"/>
            <c:spPr>
              <a:solidFill>
                <a:schemeClr val="bg1"/>
              </a:solidFill>
              <a:ln>
                <a:solidFill>
                  <a:srgbClr val="BFBFBF"/>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4"/>
              <c:delete val="1"/>
              <c:extLst>
                <c:ext xmlns:c15="http://schemas.microsoft.com/office/drawing/2012/chart" uri="{CE6537A1-D6FC-4f65-9D91-7224C49458BB}"/>
              </c:extLst>
            </c:dLbl>
            <c:dLbl>
              <c:idx val="15"/>
              <c:delete val="1"/>
              <c:extLst>
                <c:ext xmlns:c15="http://schemas.microsoft.com/office/drawing/2012/chart" uri="{CE6537A1-D6FC-4f65-9D91-7224C49458BB}"/>
              </c:extLst>
            </c:dLbl>
            <c:dLbl>
              <c:idx val="16"/>
              <c:delete val="1"/>
              <c:extLst>
                <c:ext xmlns:c15="http://schemas.microsoft.com/office/drawing/2012/chart" uri="{CE6537A1-D6FC-4f65-9D91-7224C49458BB}"/>
              </c:extLst>
            </c:dLbl>
            <c:dLbl>
              <c:idx val="17"/>
              <c:delete val="1"/>
              <c:extLst>
                <c:ext xmlns:c15="http://schemas.microsoft.com/office/drawing/2012/chart" uri="{CE6537A1-D6FC-4f65-9D91-7224C49458BB}"/>
              </c:extLst>
            </c:dLbl>
            <c:dLbl>
              <c:idx val="18"/>
              <c:delete val="1"/>
              <c:extLst>
                <c:ext xmlns:c15="http://schemas.microsoft.com/office/drawing/2012/chart" uri="{CE6537A1-D6FC-4f65-9D91-7224C49458BB}"/>
              </c:extLst>
            </c:dLbl>
            <c:dLbl>
              <c:idx val="19"/>
              <c:delete val="1"/>
              <c:extLst>
                <c:ext xmlns:c15="http://schemas.microsoft.com/office/drawing/2012/chart" uri="{CE6537A1-D6FC-4f65-9D91-7224C49458BB}"/>
              </c:extLst>
            </c:dLbl>
            <c:dLbl>
              <c:idx val="20"/>
              <c:delete val="1"/>
              <c:extLst>
                <c:ext xmlns:c15="http://schemas.microsoft.com/office/drawing/2012/chart" uri="{CE6537A1-D6FC-4f65-9D91-7224C49458BB}"/>
              </c:extLst>
            </c:dLbl>
            <c:dLbl>
              <c:idx val="21"/>
              <c:delete val="1"/>
              <c:extLst>
                <c:ext xmlns:c15="http://schemas.microsoft.com/office/drawing/2012/chart" uri="{CE6537A1-D6FC-4f65-9D91-7224C49458BB}"/>
              </c:extLst>
            </c:dLbl>
            <c:dLbl>
              <c:idx val="22"/>
              <c:delete val="1"/>
              <c:extLst>
                <c:ext xmlns:c15="http://schemas.microsoft.com/office/drawing/2012/chart" uri="{CE6537A1-D6FC-4f65-9D91-7224C49458BB}"/>
              </c:extLst>
            </c:dLbl>
            <c:dLbl>
              <c:idx val="23"/>
              <c:delete val="1"/>
              <c:extLst>
                <c:ext xmlns:c15="http://schemas.microsoft.com/office/drawing/2012/chart" uri="{CE6537A1-D6FC-4f65-9D91-7224C49458BB}"/>
              </c:extLst>
            </c:dLbl>
            <c:dLbl>
              <c:idx val="24"/>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-0.96</c:v>
                </c:pt>
                <c:pt idx="2">
                  <c:v>-0.46</c:v>
                </c:pt>
                <c:pt idx="3">
                  <c:v>12.12</c:v>
                </c:pt>
                <c:pt idx="4">
                  <c:v>6.55</c:v>
                </c:pt>
                <c:pt idx="5">
                  <c:v>20.03</c:v>
                </c:pt>
                <c:pt idx="6">
                  <c:v>12.88</c:v>
                </c:pt>
                <c:pt idx="7">
                  <c:v>19.239999999999998</c:v>
                </c:pt>
                <c:pt idx="8">
                  <c:v>19.2</c:v>
                </c:pt>
                <c:pt idx="9">
                  <c:v>32.08</c:v>
                </c:pt>
                <c:pt idx="10">
                  <c:v>43</c:v>
                </c:pt>
              </c:numCache>
            </c:numRef>
          </c:val>
          <c:smooth val="0"/>
        </c:ser>
        <c:dLbls>
          <c:showLegendKey val="0"/>
          <c:showVal val="0"/>
          <c:showCatName val="0"/>
          <c:showSerName val="0"/>
          <c:showPercent val="0"/>
          <c:showBubbleSize val="0"/>
        </c:dLbls>
        <c:marker val="1"/>
        <c:smooth val="0"/>
        <c:axId val="920393760"/>
        <c:axId val="920394152"/>
      </c:lineChart>
      <c:catAx>
        <c:axId val="92039376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920394152"/>
        <c:crosses val="autoZero"/>
        <c:auto val="1"/>
        <c:lblAlgn val="ctr"/>
        <c:lblOffset val="100"/>
        <c:tickLblSkip val="1"/>
        <c:tickMarkSkip val="1"/>
        <c:noMultiLvlLbl val="0"/>
      </c:catAx>
      <c:valAx>
        <c:axId val="920394152"/>
        <c:scaling>
          <c:orientation val="minMax"/>
          <c:max val="8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920393760"/>
        <c:crosses val="autoZero"/>
        <c:crossBetween val="between"/>
        <c:majorUnit val="20"/>
      </c:valAx>
      <c:spPr>
        <a:noFill/>
        <a:ln w="25409">
          <a:noFill/>
        </a:ln>
      </c:spPr>
    </c:plotArea>
    <c:legend>
      <c:legendPos val="t"/>
      <c:layout>
        <c:manualLayout>
          <c:xMode val="edge"/>
          <c:yMode val="edge"/>
          <c:x val="4.4937280582128855E-2"/>
          <c:y val="7.4931142479537097E-2"/>
          <c:w val="0.35949524193205334"/>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25E-2"/>
          <c:y val="7.6962508746015693E-2"/>
          <c:w val="0.95184461204214499"/>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6708292322141083E-2"/>
                  <c:y val="-6.654537932719542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3.3072152013065514E-2"/>
                  <c:y val="-9.299166490820848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2.36</c:v>
                </c:pt>
                <c:pt idx="2">
                  <c:v>3.38</c:v>
                </c:pt>
                <c:pt idx="3">
                  <c:v>4.75</c:v>
                </c:pt>
                <c:pt idx="4">
                  <c:v>2.19</c:v>
                </c:pt>
                <c:pt idx="5">
                  <c:v>4.96</c:v>
                </c:pt>
                <c:pt idx="6">
                  <c:v>4.0999999999999996</c:v>
                </c:pt>
                <c:pt idx="7">
                  <c:v>3.82</c:v>
                </c:pt>
                <c:pt idx="8">
                  <c:v>3.54</c:v>
                </c:pt>
                <c:pt idx="9">
                  <c:v>2.06</c:v>
                </c:pt>
                <c:pt idx="10">
                  <c:v>2.69</c:v>
                </c:pt>
              </c:numCache>
            </c:numRef>
          </c:val>
          <c:smooth val="0"/>
        </c:ser>
        <c:dLbls>
          <c:showLegendKey val="0"/>
          <c:showVal val="0"/>
          <c:showCatName val="0"/>
          <c:showSerName val="0"/>
          <c:showPercent val="0"/>
          <c:showBubbleSize val="0"/>
        </c:dLbls>
        <c:marker val="1"/>
        <c:smooth val="0"/>
        <c:axId val="1302101896"/>
        <c:axId val="1302098760"/>
      </c:lineChart>
      <c:catAx>
        <c:axId val="130210189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302098760"/>
        <c:crosses val="autoZero"/>
        <c:auto val="1"/>
        <c:lblAlgn val="ctr"/>
        <c:lblOffset val="100"/>
        <c:tickLblSkip val="1"/>
        <c:tickMarkSkip val="1"/>
        <c:noMultiLvlLbl val="0"/>
      </c:catAx>
      <c:valAx>
        <c:axId val="1302098760"/>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302101896"/>
        <c:crosses val="autoZero"/>
        <c:crossBetween val="between"/>
        <c:majorUnit val="3"/>
      </c:valAx>
      <c:spPr>
        <a:noFill/>
        <a:ln w="25409">
          <a:noFill/>
        </a:ln>
      </c:spPr>
    </c:plotArea>
    <c:legend>
      <c:legendPos val="t"/>
      <c:layout>
        <c:manualLayout>
          <c:xMode val="edge"/>
          <c:yMode val="edge"/>
          <c:x val="4.5014034941349104E-2"/>
          <c:y val="7.4931142479537097E-2"/>
          <c:w val="0.35995293249285287"/>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67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dPt>
          <c:dPt>
            <c:idx val="1"/>
            <c:marker>
              <c:symbol val="circle"/>
              <c:size val="7"/>
            </c:marker>
            <c:bubble3D val="0"/>
          </c:dPt>
          <c:dPt>
            <c:idx val="2"/>
            <c:bubble3D val="0"/>
          </c:dPt>
          <c:dPt>
            <c:idx val="3"/>
            <c:marker>
              <c:symbol val="circle"/>
              <c:size val="7"/>
            </c:marker>
            <c:bubble3D val="0"/>
          </c:dPt>
          <c:dPt>
            <c:idx val="4"/>
            <c:bubble3D val="0"/>
          </c:dPt>
          <c:dPt>
            <c:idx val="5"/>
            <c:marker>
              <c:symbol val="circle"/>
              <c:size val="7"/>
            </c:marker>
            <c:bubble3D val="0"/>
          </c:dPt>
          <c:dPt>
            <c:idx val="6"/>
            <c:bubble3D val="0"/>
          </c:dPt>
          <c:dPt>
            <c:idx val="7"/>
            <c:marker>
              <c:symbol val="circle"/>
              <c:size val="7"/>
            </c:marker>
            <c:bubble3D val="0"/>
          </c:dPt>
          <c:dPt>
            <c:idx val="8"/>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034855772986229E-2"/>
                  <c:y val="-0.10621477083537957"/>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3.3523093057253747E-2"/>
                  <c:y val="-4.009907982923063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-7.54</c:v>
                </c:pt>
                <c:pt idx="2">
                  <c:v>-4.59</c:v>
                </c:pt>
                <c:pt idx="3">
                  <c:v>-0.41</c:v>
                </c:pt>
                <c:pt idx="4">
                  <c:v>-0.72</c:v>
                </c:pt>
                <c:pt idx="5">
                  <c:v>-3.51</c:v>
                </c:pt>
                <c:pt idx="6">
                  <c:v>-2.73</c:v>
                </c:pt>
                <c:pt idx="7">
                  <c:v>-0.37</c:v>
                </c:pt>
                <c:pt idx="8">
                  <c:v>-1.7</c:v>
                </c:pt>
                <c:pt idx="9">
                  <c:v>3.82</c:v>
                </c:pt>
                <c:pt idx="10">
                  <c:v>1.8</c:v>
                </c:pt>
              </c:numCache>
            </c:numRef>
          </c:val>
          <c:smooth val="0"/>
        </c:ser>
        <c:dLbls>
          <c:showLegendKey val="0"/>
          <c:showVal val="0"/>
          <c:showCatName val="0"/>
          <c:showSerName val="0"/>
          <c:showPercent val="0"/>
          <c:showBubbleSize val="0"/>
        </c:dLbls>
        <c:marker val="1"/>
        <c:smooth val="0"/>
        <c:axId val="1034439960"/>
        <c:axId val="1034432904"/>
      </c:lineChart>
      <c:catAx>
        <c:axId val="103443996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034432904"/>
        <c:crosses val="autoZero"/>
        <c:auto val="1"/>
        <c:lblAlgn val="ctr"/>
        <c:lblOffset val="100"/>
        <c:tickLblSkip val="1"/>
        <c:tickMarkSkip val="1"/>
        <c:noMultiLvlLbl val="0"/>
      </c:catAx>
      <c:valAx>
        <c:axId val="1034432904"/>
        <c:scaling>
          <c:orientation val="minMax"/>
          <c:max val="3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034439960"/>
        <c:crosses val="autoZero"/>
        <c:crossBetween val="between"/>
        <c:majorUnit val="6"/>
      </c:valAx>
      <c:spPr>
        <a:noFill/>
        <a:ln w="25409">
          <a:noFill/>
        </a:ln>
      </c:spPr>
    </c:plotArea>
    <c:legend>
      <c:legendPos val="t"/>
      <c:layout>
        <c:manualLayout>
          <c:xMode val="edge"/>
          <c:yMode val="edge"/>
          <c:x val="4.3503882119254766E-2"/>
          <c:y val="7.493111647363547E-2"/>
          <c:w val="0.35911643433192464"/>
          <c:h val="6.543509851237959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5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ser>
        <c:ser>
          <c:idx val="3"/>
          <c:order val="3"/>
          <c:tx>
            <c:strRef>
              <c:f>Sheet1!$A$5</c:f>
              <c:strCache>
                <c:ptCount val="1"/>
                <c:pt idx="0">
                  <c:v>Y2015</c:v>
                </c:pt>
              </c:strCache>
            </c:strRef>
          </c:tx>
          <c:spPr>
            <a:ln>
              <a:solidFill>
                <a:srgbClr val="00A4DE"/>
              </a:solidFill>
            </a:ln>
          </c:spPr>
          <c:marker>
            <c:symbol val="circle"/>
            <c:size val="9"/>
            <c:spPr>
              <a:solidFill>
                <a:schemeClr val="bg1"/>
              </a:solidFill>
              <a:ln>
                <a:solidFill>
                  <a:srgbClr val="00A4DE"/>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9261777264111329E-2"/>
                  <c:y val="-0.10202333398835917"/>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1.45</c:v>
                </c:pt>
                <c:pt idx="2">
                  <c:v>2.0299999999999998</c:v>
                </c:pt>
                <c:pt idx="3">
                  <c:v>1.63</c:v>
                </c:pt>
                <c:pt idx="4">
                  <c:v>1.43</c:v>
                </c:pt>
                <c:pt idx="5">
                  <c:v>1.66</c:v>
                </c:pt>
                <c:pt idx="6">
                  <c:v>0.28000000000000003</c:v>
                </c:pt>
                <c:pt idx="7">
                  <c:v>-0.24</c:v>
                </c:pt>
                <c:pt idx="8">
                  <c:v>-0.64</c:v>
                </c:pt>
                <c:pt idx="9">
                  <c:v>-1.37</c:v>
                </c:pt>
                <c:pt idx="10">
                  <c:v>-1.64</c:v>
                </c:pt>
              </c:numCache>
            </c:numRef>
          </c:val>
          <c:smooth val="0"/>
        </c:ser>
        <c:dLbls>
          <c:showLegendKey val="0"/>
          <c:showVal val="0"/>
          <c:showCatName val="0"/>
          <c:showSerName val="0"/>
          <c:showPercent val="0"/>
          <c:showBubbleSize val="0"/>
        </c:dLbls>
        <c:marker val="1"/>
        <c:smooth val="0"/>
        <c:axId val="1034447408"/>
        <c:axId val="1034453680"/>
      </c:lineChart>
      <c:catAx>
        <c:axId val="10344474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034453680"/>
        <c:crosses val="autoZero"/>
        <c:auto val="1"/>
        <c:lblAlgn val="ctr"/>
        <c:lblOffset val="100"/>
        <c:tickLblSkip val="1"/>
        <c:tickMarkSkip val="1"/>
        <c:noMultiLvlLbl val="0"/>
      </c:catAx>
      <c:valAx>
        <c:axId val="1034453680"/>
        <c:scaling>
          <c:orientation val="minMax"/>
          <c:max val="8"/>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034447408"/>
        <c:crosses val="autoZero"/>
        <c:crossBetween val="between"/>
        <c:majorUnit val="2"/>
      </c:valAx>
      <c:spPr>
        <a:noFill/>
        <a:ln w="25409">
          <a:noFill/>
        </a:ln>
      </c:spPr>
    </c:plotArea>
    <c:legend>
      <c:legendPos val="t"/>
      <c:layout>
        <c:manualLayout>
          <c:xMode val="edge"/>
          <c:yMode val="edge"/>
          <c:x val="4.2418116422631533E-2"/>
          <c:y val="7.5624172885063817E-2"/>
          <c:w val="0.35238488617142766"/>
          <c:h val="6.557410688976959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68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spPr>
              <a:ln w="19050" cmpd="sng">
                <a:solidFill>
                  <a:schemeClr val="bg1">
                    <a:lumMod val="75000"/>
                  </a:schemeClr>
                </a:solidFill>
              </a:ln>
              <a:effectLst/>
            </c:spPr>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ser>
        <c:ser>
          <c:idx val="3"/>
          <c:order val="3"/>
          <c:tx>
            <c:strRef>
              <c:f>Sheet1!$A$5</c:f>
              <c:strCache>
                <c:ptCount val="1"/>
                <c:pt idx="0">
                  <c:v>Y2016</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pt idx="11">
                  <c:v>-0.1195147031194721</c:v>
                </c:pt>
                <c:pt idx="12">
                  <c:v>-2.3708799883781495E-2</c:v>
                </c:pt>
                <c:pt idx="13">
                  <c:v>1.3656313208338489</c:v>
                </c:pt>
                <c:pt idx="14">
                  <c:v>0.85319683363713761</c:v>
                </c:pt>
                <c:pt idx="15">
                  <c:v>2.65452179361092</c:v>
                </c:pt>
                <c:pt idx="16">
                  <c:v>2.4231914535034926</c:v>
                </c:pt>
                <c:pt idx="17">
                  <c:v>-7.5542602794942404E-2</c:v>
                </c:pt>
                <c:pt idx="18">
                  <c:v>-8.3690123319246634E-2</c:v>
                </c:pt>
                <c:pt idx="19">
                  <c:v>-1.4541894279370471</c:v>
                </c:pt>
                <c:pt idx="20">
                  <c:v>-0.46412391826662347</c:v>
                </c:pt>
                <c:pt idx="21">
                  <c:v>-1.1223454604715966</c:v>
                </c:pt>
                <c:pt idx="22">
                  <c:v>-1.2110662202174716</c:v>
                </c:pt>
                <c:pt idx="23">
                  <c:v>-0.73128910953761395</c:v>
                </c:pt>
                <c:pt idx="24">
                  <c:v>-0.5747772628942327</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8011904023808046E-2"/>
                  <c:y val="-9.299166490820852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5"/>
              <c:delete val="1"/>
              <c:extLst>
                <c:ext xmlns:c15="http://schemas.microsoft.com/office/drawing/2012/chart" uri="{CE6537A1-D6FC-4f65-9D91-7224C49458BB}"/>
              </c:extLst>
            </c:dLbl>
            <c:dLbl>
              <c:idx val="17"/>
              <c:delete val="1"/>
              <c:extLst>
                <c:ext xmlns:c15="http://schemas.microsoft.com/office/drawing/2012/chart" uri="{CE6537A1-D6FC-4f65-9D91-7224C49458BB}"/>
              </c:extLst>
            </c:dLbl>
            <c:dLbl>
              <c:idx val="19"/>
              <c:delete val="1"/>
              <c:extLst>
                <c:ext xmlns:c15="http://schemas.microsoft.com/office/drawing/2012/chart" uri="{CE6537A1-D6FC-4f65-9D91-7224C49458BB}"/>
              </c:extLst>
            </c:dLbl>
            <c:dLbl>
              <c:idx val="21"/>
              <c:delete val="1"/>
              <c:extLst>
                <c:ext xmlns:c15="http://schemas.microsoft.com/office/drawing/2012/chart" uri="{CE6537A1-D6FC-4f65-9D91-7224C49458BB}"/>
              </c:extLst>
            </c:dLbl>
            <c:dLbl>
              <c:idx val="23"/>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-3.0351825458983184</c:v>
                </c:pt>
                <c:pt idx="2">
                  <c:v>-2.5448401026450407</c:v>
                </c:pt>
                <c:pt idx="3">
                  <c:v>0.18</c:v>
                </c:pt>
                <c:pt idx="4">
                  <c:v>2.2799999999999998</c:v>
                </c:pt>
                <c:pt idx="5">
                  <c:v>0.88</c:v>
                </c:pt>
                <c:pt idx="6">
                  <c:v>0.04</c:v>
                </c:pt>
                <c:pt idx="7">
                  <c:v>0.42</c:v>
                </c:pt>
                <c:pt idx="8">
                  <c:v>0.87</c:v>
                </c:pt>
                <c:pt idx="9">
                  <c:v>2.88</c:v>
                </c:pt>
                <c:pt idx="10">
                  <c:v>3.71</c:v>
                </c:pt>
              </c:numCache>
            </c:numRef>
          </c:val>
          <c:smooth val="0"/>
        </c:ser>
        <c:dLbls>
          <c:showLegendKey val="0"/>
          <c:showVal val="0"/>
          <c:showCatName val="0"/>
          <c:showSerName val="0"/>
          <c:showPercent val="0"/>
          <c:showBubbleSize val="0"/>
        </c:dLbls>
        <c:marker val="1"/>
        <c:smooth val="0"/>
        <c:axId val="1302105816"/>
        <c:axId val="1302111304"/>
      </c:lineChart>
      <c:catAx>
        <c:axId val="13021058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302111304"/>
        <c:crosses val="autoZero"/>
        <c:auto val="1"/>
        <c:lblAlgn val="ctr"/>
        <c:lblOffset val="100"/>
        <c:tickLblSkip val="1"/>
        <c:tickMarkSkip val="1"/>
        <c:noMultiLvlLbl val="0"/>
      </c:catAx>
      <c:valAx>
        <c:axId val="1302111304"/>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302105816"/>
        <c:crosses val="autoZero"/>
        <c:crossBetween val="between"/>
        <c:majorUnit val="4"/>
      </c:valAx>
      <c:spPr>
        <a:noFill/>
        <a:ln w="25400">
          <a:noFill/>
        </a:ln>
      </c:spPr>
    </c:plotArea>
    <c:legend>
      <c:legendPos val="t"/>
      <c:layout>
        <c:manualLayout>
          <c:xMode val="edge"/>
          <c:yMode val="edge"/>
          <c:x val="4.9802591605183966E-2"/>
          <c:y val="8.815428527004486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85"/>
          <c:h val="0.799323169710114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pt idx="11">
                  <c:v>-0.90715849137476368</c:v>
                </c:pt>
                <c:pt idx="12">
                  <c:v>-1.1659419591805549</c:v>
                </c:pt>
                <c:pt idx="13">
                  <c:v>-1.3601905391225446</c:v>
                </c:pt>
                <c:pt idx="14">
                  <c:v>-1.5783098131613926</c:v>
                </c:pt>
                <c:pt idx="15">
                  <c:v>-1.7729047389445969</c:v>
                </c:pt>
                <c:pt idx="16">
                  <c:v>-1.9499209425744419</c:v>
                </c:pt>
                <c:pt idx="17">
                  <c:v>-1.4546500851363011</c:v>
                </c:pt>
                <c:pt idx="18">
                  <c:v>-2.0737694679035612</c:v>
                </c:pt>
                <c:pt idx="19">
                  <c:v>-1.092450168198893</c:v>
                </c:pt>
                <c:pt idx="20">
                  <c:v>-2.4664249870229376</c:v>
                </c:pt>
                <c:pt idx="21">
                  <c:v>-1.4217193922853666</c:v>
                </c:pt>
                <c:pt idx="22">
                  <c:v>-1.2683605501387105</c:v>
                </c:pt>
                <c:pt idx="23">
                  <c:v>-0.6538522866477835</c:v>
                </c:pt>
                <c:pt idx="24">
                  <c:v>-0.81251071665704933</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layout>
                <c:manualLayout>
                  <c:x val="-2.3488792541159903E-2"/>
                  <c:y val="-4.891452227318662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delete val="1"/>
              <c:extLst>
                <c:ext xmlns:c15="http://schemas.microsoft.com/office/drawing/2012/chart" uri="{CE6537A1-D6FC-4f65-9D91-7224C49458BB}"/>
              </c:extLst>
            </c:dLbl>
            <c:dLbl>
              <c:idx val="4"/>
              <c:layout>
                <c:manualLayout>
                  <c:x val="-2.9842489598635207E-2"/>
                  <c:y val="-8.858395064470633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6"/>
              <c:layout>
                <c:manualLayout>
                  <c:x val="-2.7193823405994362E-2"/>
                  <c:y val="-5.772995080019102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3.3547520463469684E-2"/>
                  <c:y val="-4.450680800968447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1.4238027604110712</c:v>
                </c:pt>
                <c:pt idx="2">
                  <c:v>1.4704670257104557</c:v>
                </c:pt>
                <c:pt idx="3">
                  <c:v>0.88</c:v>
                </c:pt>
                <c:pt idx="4">
                  <c:v>0.22</c:v>
                </c:pt>
                <c:pt idx="5">
                  <c:v>0.14000000000000001</c:v>
                </c:pt>
                <c:pt idx="6">
                  <c:v>-0.6</c:v>
                </c:pt>
                <c:pt idx="7">
                  <c:v>-0.8</c:v>
                </c:pt>
                <c:pt idx="8">
                  <c:v>-1.63</c:v>
                </c:pt>
                <c:pt idx="9">
                  <c:v>-2.98</c:v>
                </c:pt>
                <c:pt idx="10">
                  <c:v>-3.22</c:v>
                </c:pt>
              </c:numCache>
            </c:numRef>
          </c:val>
          <c:smooth val="0"/>
        </c:ser>
        <c:dLbls>
          <c:showLegendKey val="0"/>
          <c:showVal val="0"/>
          <c:showCatName val="0"/>
          <c:showSerName val="0"/>
          <c:showPercent val="0"/>
          <c:showBubbleSize val="0"/>
        </c:dLbls>
        <c:marker val="1"/>
        <c:smooth val="0"/>
        <c:axId val="1034456032"/>
        <c:axId val="1034456424"/>
      </c:lineChart>
      <c:catAx>
        <c:axId val="10344560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034456424"/>
        <c:crosses val="autoZero"/>
        <c:auto val="1"/>
        <c:lblAlgn val="ctr"/>
        <c:lblOffset val="100"/>
        <c:tickLblSkip val="1"/>
        <c:tickMarkSkip val="1"/>
        <c:noMultiLvlLbl val="0"/>
      </c:catAx>
      <c:valAx>
        <c:axId val="1034456424"/>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034456032"/>
        <c:crosses val="autoZero"/>
        <c:crossBetween val="between"/>
        <c:majorUnit val="2"/>
      </c:valAx>
      <c:spPr>
        <a:noFill/>
        <a:ln w="25400">
          <a:noFill/>
        </a:ln>
      </c:spPr>
    </c:plotArea>
    <c:legend>
      <c:legendPos val="t"/>
      <c:layout>
        <c:manualLayout>
          <c:xMode val="edge"/>
          <c:yMode val="edge"/>
          <c:x val="4.4996432299044792E-2"/>
          <c:y val="7.0523428216034911E-2"/>
          <c:w val="0.42291983647985493"/>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ser>
        <c:ser>
          <c:idx val="2"/>
          <c:order val="2"/>
          <c:tx>
            <c:strRef>
              <c:f>Sheet1!$A$4</c:f>
              <c:strCache>
                <c:ptCount val="1"/>
                <c:pt idx="0">
                  <c:v>Y2015</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pt idx="11">
                  <c:v>-0.93209071643817198</c:v>
                </c:pt>
                <c:pt idx="12">
                  <c:v>-0.91322790533809872</c:v>
                </c:pt>
                <c:pt idx="13">
                  <c:v>0.51087481368283783</c:v>
                </c:pt>
                <c:pt idx="14">
                  <c:v>-0.22713247824949212</c:v>
                </c:pt>
                <c:pt idx="15">
                  <c:v>1.9674151478788593</c:v>
                </c:pt>
                <c:pt idx="16">
                  <c:v>1.6747834986784671</c:v>
                </c:pt>
                <c:pt idx="17">
                  <c:v>-1.0404949836112065</c:v>
                </c:pt>
                <c:pt idx="18">
                  <c:v>-0.96257878232556271</c:v>
                </c:pt>
                <c:pt idx="19">
                  <c:v>-2.303005353447507</c:v>
                </c:pt>
                <c:pt idx="20">
                  <c:v>-1.1503007527111309</c:v>
                </c:pt>
                <c:pt idx="21">
                  <c:v>-2.2088800859309421</c:v>
                </c:pt>
                <c:pt idx="22">
                  <c:v>-2.4072479376397116</c:v>
                </c:pt>
                <c:pt idx="23">
                  <c:v>-2.9735148836346204</c:v>
                </c:pt>
                <c:pt idx="24">
                  <c:v>-1.800750857461153</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9586707173414346E-2"/>
                  <c:y val="-0.1062148076987151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-2.190894440996094</c:v>
                </c:pt>
                <c:pt idx="2">
                  <c:v>-4.1550172712021443</c:v>
                </c:pt>
                <c:pt idx="3">
                  <c:v>-0.78</c:v>
                </c:pt>
                <c:pt idx="4">
                  <c:v>1.68</c:v>
                </c:pt>
                <c:pt idx="5">
                  <c:v>1.1399999999999999</c:v>
                </c:pt>
                <c:pt idx="6">
                  <c:v>0.16</c:v>
                </c:pt>
                <c:pt idx="7">
                  <c:v>-0.2</c:v>
                </c:pt>
                <c:pt idx="8">
                  <c:v>-0.65</c:v>
                </c:pt>
                <c:pt idx="9">
                  <c:v>1.21</c:v>
                </c:pt>
                <c:pt idx="10">
                  <c:v>2.73</c:v>
                </c:pt>
              </c:numCache>
            </c:numRef>
          </c:val>
          <c:smooth val="0"/>
        </c:ser>
        <c:dLbls>
          <c:showLegendKey val="0"/>
          <c:showVal val="0"/>
          <c:showCatName val="0"/>
          <c:showSerName val="0"/>
          <c:showPercent val="0"/>
          <c:showBubbleSize val="0"/>
        </c:dLbls>
        <c:marker val="1"/>
        <c:smooth val="0"/>
        <c:axId val="1363118248"/>
        <c:axId val="1363106488"/>
      </c:lineChart>
      <c:catAx>
        <c:axId val="13631182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363106488"/>
        <c:crosses val="autoZero"/>
        <c:auto val="1"/>
        <c:lblAlgn val="ctr"/>
        <c:lblOffset val="100"/>
        <c:tickLblSkip val="1"/>
        <c:tickMarkSkip val="1"/>
        <c:noMultiLvlLbl val="0"/>
      </c:catAx>
      <c:valAx>
        <c:axId val="136310648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363118248"/>
        <c:crosses val="autoZero"/>
        <c:crossBetween val="between"/>
        <c:majorUnit val="4"/>
      </c:valAx>
      <c:spPr>
        <a:noFill/>
        <a:ln w="25409">
          <a:noFill/>
        </a:ln>
      </c:spPr>
    </c:plotArea>
    <c:legend>
      <c:legendPos val="t"/>
      <c:layout>
        <c:manualLayout>
          <c:xMode val="edge"/>
          <c:yMode val="edge"/>
          <c:x val="4.6652985305970611E-2"/>
          <c:y val="7.0523428216034911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32E-2"/>
          <c:y val="7.6776482380248992E-2"/>
          <c:w val="0.95203338085739386"/>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8"/>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pt idx="11" formatCode="0.00_ ;[Red]\-0.00\ ">
                  <c:v>-0.44884066857197485</c:v>
                </c:pt>
                <c:pt idx="12">
                  <c:v>-0.78363320735804187</c:v>
                </c:pt>
                <c:pt idx="13">
                  <c:v>-0.90673490307462135</c:v>
                </c:pt>
                <c:pt idx="14">
                  <c:v>-1.0817735526342884</c:v>
                </c:pt>
                <c:pt idx="15">
                  <c:v>-1.4264982904158945</c:v>
                </c:pt>
                <c:pt idx="16">
                  <c:v>-1.3497953369107771</c:v>
                </c:pt>
                <c:pt idx="17">
                  <c:v>-0.74361182043782781</c:v>
                </c:pt>
                <c:pt idx="18">
                  <c:v>-1.510264779684471</c:v>
                </c:pt>
                <c:pt idx="19">
                  <c:v>-0.73769865239681909</c:v>
                </c:pt>
                <c:pt idx="20">
                  <c:v>-1.7810682583172521</c:v>
                </c:pt>
                <c:pt idx="21">
                  <c:v>-1.2399491782811107</c:v>
                </c:pt>
                <c:pt idx="22">
                  <c:v>-1.1195682413070893</c:v>
                </c:pt>
                <c:pt idx="23">
                  <c:v>-0.22368606840139255</c:v>
                </c:pt>
                <c:pt idx="24">
                  <c:v>-0.95356129311856797</c:v>
                </c:pt>
              </c:numCache>
            </c:numRef>
          </c:val>
          <c:smooth val="0"/>
        </c:ser>
        <c:ser>
          <c:idx val="4"/>
          <c:order val="4"/>
          <c:tx>
            <c:strRef>
              <c:f>Sheet1!$A$6</c:f>
              <c:strCache>
                <c:ptCount val="1"/>
                <c:pt idx="0">
                  <c:v>Y2017</c:v>
                </c:pt>
              </c:strCache>
            </c:strRef>
          </c:tx>
          <c:spPr>
            <a:ln w="31750">
              <a:solidFill>
                <a:srgbClr val="F27900"/>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3.5093272798341353E-2"/>
                  <c:y val="-4.009909374618237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1.5336418769723661</c:v>
                </c:pt>
                <c:pt idx="2">
                  <c:v>1.4806568584321655</c:v>
                </c:pt>
                <c:pt idx="3">
                  <c:v>1.08</c:v>
                </c:pt>
                <c:pt idx="4">
                  <c:v>-1.08</c:v>
                </c:pt>
                <c:pt idx="5">
                  <c:v>-1.1399999999999999</c:v>
                </c:pt>
                <c:pt idx="6">
                  <c:v>-1.87</c:v>
                </c:pt>
                <c:pt idx="7">
                  <c:v>-2.13</c:v>
                </c:pt>
                <c:pt idx="8">
                  <c:v>-2.99</c:v>
                </c:pt>
                <c:pt idx="9">
                  <c:v>-3.23</c:v>
                </c:pt>
                <c:pt idx="10">
                  <c:v>-3.86</c:v>
                </c:pt>
              </c:numCache>
            </c:numRef>
          </c:val>
          <c:smooth val="0"/>
        </c:ser>
        <c:dLbls>
          <c:showLegendKey val="0"/>
          <c:showVal val="0"/>
          <c:showCatName val="0"/>
          <c:showSerName val="0"/>
          <c:showPercent val="0"/>
          <c:showBubbleSize val="0"/>
        </c:dLbls>
        <c:marker val="1"/>
        <c:smooth val="0"/>
        <c:axId val="1034447800"/>
        <c:axId val="1034454072"/>
      </c:lineChart>
      <c:catAx>
        <c:axId val="103444780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034454072"/>
        <c:crosses val="autoZero"/>
        <c:auto val="1"/>
        <c:lblAlgn val="ctr"/>
        <c:lblOffset val="100"/>
        <c:tickLblSkip val="1"/>
        <c:tickMarkSkip val="1"/>
        <c:noMultiLvlLbl val="0"/>
      </c:catAx>
      <c:valAx>
        <c:axId val="103445407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034447800"/>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ser>
        <c:ser>
          <c:idx val="3"/>
          <c:order val="3"/>
          <c:tx>
            <c:strRef>
              <c:f>Sheet1!$A$5</c:f>
              <c:strCache>
                <c:ptCount val="1"/>
                <c:pt idx="0">
                  <c:v>Y2015</c:v>
                </c:pt>
              </c:strCache>
            </c:strRef>
          </c:tx>
          <c:spPr>
            <a:ln>
              <a:solidFill>
                <a:srgbClr val="00B0F0"/>
              </a:solidFill>
            </a:ln>
          </c:spPr>
          <c:marker>
            <c:symbol val="circle"/>
            <c:size val="10"/>
            <c:spPr>
              <a:solidFill>
                <a:schemeClr val="bg1"/>
              </a:solidFill>
              <a:ln w="635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pt idx="13">
                  <c:v>-2.81</c:v>
                </c:pt>
                <c:pt idx="14">
                  <c:v>-2.9808747804891054</c:v>
                </c:pt>
                <c:pt idx="15">
                  <c:v>-3.033167494491352</c:v>
                </c:pt>
                <c:pt idx="16">
                  <c:v>-3.358049513025013</c:v>
                </c:pt>
                <c:pt idx="17">
                  <c:v>-2.9901860039850092</c:v>
                </c:pt>
                <c:pt idx="18">
                  <c:v>-3.7703435536252279</c:v>
                </c:pt>
                <c:pt idx="19">
                  <c:v>-2.8240050854755276</c:v>
                </c:pt>
                <c:pt idx="20">
                  <c:v>-3.9339736738603839</c:v>
                </c:pt>
                <c:pt idx="21">
                  <c:v>-2.4322362314502866</c:v>
                </c:pt>
                <c:pt idx="22">
                  <c:v>-2.695887365886358</c:v>
                </c:pt>
                <c:pt idx="23">
                  <c:v>-2.192948134370051</c:v>
                </c:pt>
                <c:pt idx="24">
                  <c:v>-2.3916464160656994</c:v>
                </c:pt>
              </c:numCache>
            </c:numRef>
          </c:val>
          <c:smooth val="0"/>
        </c:ser>
        <c:ser>
          <c:idx val="5"/>
          <c:order val="5"/>
          <c:tx>
            <c:strRef>
              <c:f>Sheet1!$A$7</c:f>
              <c:strCache>
                <c:ptCount val="1"/>
                <c:pt idx="0">
                  <c:v>Y2017</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dPt>
          <c:dPt>
            <c:idx val="1"/>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5382632244231813E-2"/>
                  <c:y val="-0.1386717386631686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1.88</c:v>
                </c:pt>
                <c:pt idx="2">
                  <c:v>2.2400000000000002</c:v>
                </c:pt>
                <c:pt idx="3">
                  <c:v>1.57</c:v>
                </c:pt>
                <c:pt idx="4">
                  <c:v>1.31</c:v>
                </c:pt>
                <c:pt idx="5">
                  <c:v>1.1599999999999999</c:v>
                </c:pt>
                <c:pt idx="6">
                  <c:v>0.19</c:v>
                </c:pt>
                <c:pt idx="7">
                  <c:v>-0.04</c:v>
                </c:pt>
                <c:pt idx="8">
                  <c:v>-0.3</c:v>
                </c:pt>
                <c:pt idx="9">
                  <c:v>-1.07</c:v>
                </c:pt>
                <c:pt idx="10">
                  <c:v>-1.9</c:v>
                </c:pt>
              </c:numCache>
            </c:numRef>
          </c:val>
          <c:smooth val="0"/>
        </c:ser>
        <c:dLbls>
          <c:showLegendKey val="0"/>
          <c:showVal val="0"/>
          <c:showCatName val="0"/>
          <c:showSerName val="0"/>
          <c:showPercent val="0"/>
          <c:showBubbleSize val="0"/>
        </c:dLbls>
        <c:marker val="1"/>
        <c:smooth val="0"/>
        <c:axId val="1363056704"/>
        <c:axId val="1363057096"/>
      </c:lineChart>
      <c:catAx>
        <c:axId val="136305670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1363057096"/>
        <c:crosses val="autoZero"/>
        <c:auto val="1"/>
        <c:lblAlgn val="ctr"/>
        <c:lblOffset val="100"/>
        <c:tickLblSkip val="1"/>
        <c:tickMarkSkip val="1"/>
        <c:noMultiLvlLbl val="0"/>
      </c:catAx>
      <c:valAx>
        <c:axId val="1363057096"/>
        <c:scaling>
          <c:orientation val="minMax"/>
          <c:max val="5"/>
          <c:min val="-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1363056704"/>
        <c:crosses val="autoZero"/>
        <c:crossBetween val="between"/>
        <c:majorUnit val="1"/>
      </c:valAx>
      <c:spPr>
        <a:noFill/>
        <a:ln w="25409">
          <a:noFill/>
        </a:ln>
      </c:spPr>
    </c:plotArea>
    <c:legend>
      <c:legendPos val="t"/>
      <c:layout>
        <c:manualLayout>
          <c:xMode val="edge"/>
          <c:yMode val="edge"/>
          <c:x val="4.5425453614515672E-2"/>
          <c:y val="7.0161773558486129E-2"/>
          <c:w val="0.3591804937758008"/>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275C9D"/>
            </a:solidFill>
            <a:ln w="9525">
              <a:solidFill>
                <a:srgbClr val="275C9D"/>
              </a:solid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1"/>
            <c:invertIfNegative val="0"/>
            <c:bubble3D val="0"/>
            <c:spPr>
              <a:solidFill>
                <a:srgbClr val="BFBFBF"/>
              </a:solidFill>
              <a:ln w="9525">
                <a:noFill/>
                <a:prstDash val="solid"/>
              </a:ln>
              <a:effectLst>
                <a:outerShdw blurRad="40005" dist="20320" dir="5400000" algn="tl" rotWithShape="0">
                  <a:prstClr val="black">
                    <a:alpha val="38000"/>
                  </a:prstClr>
                </a:outerShdw>
              </a:effectLst>
            </c:spPr>
          </c:dPt>
          <c:dPt>
            <c:idx val="2"/>
            <c:invertIfNegative val="0"/>
            <c:bubble3D val="0"/>
            <c:spPr>
              <a:solidFill>
                <a:srgbClr val="275C9D"/>
              </a:solidFill>
              <a:ln w="9525">
                <a:noFill/>
              </a:ln>
              <a:effectLst>
                <a:outerShdw blurRad="40005" dist="20320" dir="5400000" algn="tl" rotWithShape="0">
                  <a:prstClr val="black">
                    <a:alpha val="38000"/>
                  </a:prstClr>
                </a:outerShdw>
              </a:effectLst>
            </c:spPr>
          </c:dPt>
          <c:dPt>
            <c:idx val="3"/>
            <c:invertIfNegative val="0"/>
            <c:bubble3D val="0"/>
            <c:spPr>
              <a:solidFill>
                <a:srgbClr val="275C9D"/>
              </a:solidFill>
              <a:ln w="9525">
                <a:noFill/>
                <a:prstDash val="solid"/>
              </a:ln>
              <a:effectLst>
                <a:outerShdw blurRad="40005" dist="20320" dir="5400000" algn="tl" rotWithShape="0">
                  <a:prstClr val="black">
                    <a:alpha val="38000"/>
                  </a:prstClr>
                </a:outerShdw>
              </a:effectLst>
            </c:spPr>
          </c:dPt>
          <c:dPt>
            <c:idx val="4"/>
            <c:invertIfNegative val="0"/>
            <c:bubble3D val="0"/>
            <c:spPr>
              <a:solidFill>
                <a:srgbClr val="275C9D"/>
              </a:solidFill>
              <a:ln w="9525">
                <a:noFill/>
              </a:ln>
              <a:effectLst>
                <a:outerShdw blurRad="40005" dist="20320" dir="5400000" algn="tl" rotWithShape="0">
                  <a:prstClr val="black">
                    <a:alpha val="38000"/>
                  </a:prstClr>
                </a:outerShdw>
              </a:effectLst>
            </c:spPr>
          </c:dPt>
          <c:dPt>
            <c:idx val="5"/>
            <c:invertIfNegative val="0"/>
            <c:bubble3D val="0"/>
            <c:spPr>
              <a:solidFill>
                <a:srgbClr val="275C9D"/>
              </a:solidFill>
              <a:ln w="9525">
                <a:noFill/>
                <a:prstDash val="solid"/>
              </a:ln>
              <a:effectLst>
                <a:outerShdw blurRad="40005" dist="20320" dir="5400000" algn="tl" rotWithShape="0">
                  <a:prstClr val="black">
                    <a:alpha val="38000"/>
                  </a:prstClr>
                </a:outerShdw>
              </a:effectLst>
            </c:spPr>
          </c:dPt>
          <c:dPt>
            <c:idx val="6"/>
            <c:invertIfNegative val="0"/>
            <c:bubble3D val="0"/>
            <c:spPr>
              <a:solidFill>
                <a:srgbClr val="275C9D"/>
              </a:solidFill>
              <a:ln w="9525">
                <a:noFill/>
                <a:prstDash val="solid"/>
              </a:ln>
              <a:effectLst>
                <a:outerShdw blurRad="40005" dist="20320" dir="5400000" algn="tl" rotWithShape="0">
                  <a:prstClr val="black">
                    <a:alpha val="38000"/>
                  </a:prstClr>
                </a:outerShdw>
              </a:effectLst>
            </c:spPr>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6.0000000000000001E-3</c:v>
                </c:pt>
                <c:pt idx="1">
                  <c:v>0.221</c:v>
                </c:pt>
                <c:pt idx="2">
                  <c:v>-0.114</c:v>
                </c:pt>
                <c:pt idx="3">
                  <c:v>-4.4999999999999998E-2</c:v>
                </c:pt>
                <c:pt idx="4">
                  <c:v>-2.8000000000000001E-2</c:v>
                </c:pt>
                <c:pt idx="5">
                  <c:v>-0.161</c:v>
                </c:pt>
                <c:pt idx="6">
                  <c:v>-0.111</c:v>
                </c:pt>
              </c:numCache>
            </c:numRef>
          </c:val>
        </c:ser>
        <c:dLbls>
          <c:showLegendKey val="0"/>
          <c:showVal val="1"/>
          <c:showCatName val="0"/>
          <c:showSerName val="0"/>
          <c:showPercent val="0"/>
          <c:showBubbleSize val="0"/>
        </c:dLbls>
        <c:gapWidth val="150"/>
        <c:axId val="1363063760"/>
        <c:axId val="1363057488"/>
      </c:barChart>
      <c:catAx>
        <c:axId val="1363063760"/>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1363057488"/>
        <c:crosses val="autoZero"/>
        <c:auto val="0"/>
        <c:lblAlgn val="ctr"/>
        <c:lblOffset val="200"/>
        <c:tickLblSkip val="1"/>
        <c:tickMarkSkip val="1"/>
        <c:noMultiLvlLbl val="0"/>
      </c:catAx>
      <c:valAx>
        <c:axId val="1363057488"/>
        <c:scaling>
          <c:orientation val="minMax"/>
          <c:max val="0.41000000000000031"/>
          <c:min val="-0.51"/>
        </c:scaling>
        <c:delete val="1"/>
        <c:axPos val="l"/>
        <c:numFmt formatCode="0.0%" sourceLinked="1"/>
        <c:majorTickMark val="out"/>
        <c:minorTickMark val="none"/>
        <c:tickLblPos val="none"/>
        <c:crossAx val="1363063760"/>
        <c:crosses val="autoZero"/>
        <c:crossBetween val="between"/>
        <c:majorUnit val="0.1"/>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07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19050">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pt idx="13">
                  <c:v>-11.07</c:v>
                </c:pt>
                <c:pt idx="14">
                  <c:v>-11.074234219686874</c:v>
                </c:pt>
                <c:pt idx="15">
                  <c:v>-12.224796401313466</c:v>
                </c:pt>
                <c:pt idx="16">
                  <c:v>-13.837896938262828</c:v>
                </c:pt>
                <c:pt idx="17">
                  <c:v>-14.502836645996187</c:v>
                </c:pt>
                <c:pt idx="18">
                  <c:v>-16.732439581925597</c:v>
                </c:pt>
                <c:pt idx="19">
                  <c:v>-15.894830593323761</c:v>
                </c:pt>
                <c:pt idx="20">
                  <c:v>-15.612133827764939</c:v>
                </c:pt>
                <c:pt idx="21">
                  <c:v>-15.057640465184551</c:v>
                </c:pt>
                <c:pt idx="22">
                  <c:v>-17.226246143532475</c:v>
                </c:pt>
                <c:pt idx="23">
                  <c:v>-16.932773338810215</c:v>
                </c:pt>
                <c:pt idx="24">
                  <c:v>-17.031620965660487</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3.1968220443151799E-2"/>
                  <c:y val="-5.772993076420367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6"/>
              <c:layout>
                <c:manualLayout>
                  <c:x val="-3.5145975954399458E-2"/>
                  <c:y val="-0.101807058101636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3.1968220443151771E-2"/>
                  <c:y val="-5.332221803046045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0.4</c:v>
                </c:pt>
                <c:pt idx="2">
                  <c:v>0.81</c:v>
                </c:pt>
                <c:pt idx="3">
                  <c:v>-0.63</c:v>
                </c:pt>
                <c:pt idx="4">
                  <c:v>-7.9</c:v>
                </c:pt>
                <c:pt idx="5">
                  <c:v>-2.2999999999999998</c:v>
                </c:pt>
                <c:pt idx="6">
                  <c:v>-2.5299999999999998</c:v>
                </c:pt>
                <c:pt idx="7">
                  <c:v>-2.72</c:v>
                </c:pt>
                <c:pt idx="8">
                  <c:v>-2.93</c:v>
                </c:pt>
                <c:pt idx="9">
                  <c:v>-1.1100000000000001</c:v>
                </c:pt>
                <c:pt idx="10">
                  <c:v>-1.43</c:v>
                </c:pt>
              </c:numCache>
            </c:numRef>
          </c:val>
          <c:smooth val="0"/>
        </c:ser>
        <c:dLbls>
          <c:showLegendKey val="0"/>
          <c:showVal val="0"/>
          <c:showCatName val="0"/>
          <c:showSerName val="0"/>
          <c:showPercent val="0"/>
          <c:showBubbleSize val="0"/>
        </c:dLbls>
        <c:marker val="1"/>
        <c:smooth val="0"/>
        <c:axId val="1034608520"/>
        <c:axId val="1034608912"/>
      </c:lineChart>
      <c:catAx>
        <c:axId val="10346085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1034608912"/>
        <c:crosses val="autoZero"/>
        <c:auto val="1"/>
        <c:lblAlgn val="ctr"/>
        <c:lblOffset val="100"/>
        <c:tickLblSkip val="1"/>
        <c:tickMarkSkip val="1"/>
        <c:noMultiLvlLbl val="0"/>
      </c:catAx>
      <c:valAx>
        <c:axId val="1034608912"/>
        <c:scaling>
          <c:orientation val="minMax"/>
          <c:max val="15"/>
          <c:min val="-2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034608520"/>
        <c:crosses val="autoZero"/>
        <c:crossBetween val="between"/>
        <c:majorUnit val="5"/>
      </c:valAx>
      <c:spPr>
        <a:noFill/>
        <a:ln w="25400">
          <a:noFill/>
        </a:ln>
      </c:spPr>
    </c:plotArea>
    <c:legend>
      <c:legendPos val="t"/>
      <c:layout>
        <c:manualLayout>
          <c:xMode val="edge"/>
          <c:yMode val="edge"/>
          <c:x val="4.3489836124149153E-2"/>
          <c:y val="7.9338829207378933E-2"/>
          <c:w val="0.35948071471474702"/>
          <c:h val="6.5435098512379594E-2"/>
        </c:manualLayout>
      </c:layout>
      <c:overlay val="0"/>
    </c:legend>
    <c:plotVisOnly val="1"/>
    <c:dispBlanksAs val="gap"/>
    <c:showDLblsOverMax val="0"/>
  </c:chart>
  <c:spPr>
    <a:noFill/>
    <a:ln>
      <a:solidFill>
        <a:schemeClr val="bg1"/>
      </a:solid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07942221965789E-2"/>
          <c:y val="7.2735614886552544E-2"/>
          <c:w val="0.95110064746920064"/>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9"/>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pt idx="13">
                  <c:v>-2.5299999999999998</c:v>
                </c:pt>
                <c:pt idx="14">
                  <c:v>-2.5348940852024264</c:v>
                </c:pt>
                <c:pt idx="15">
                  <c:v>-3.778543518332707</c:v>
                </c:pt>
                <c:pt idx="16">
                  <c:v>-5.2397944370547682</c:v>
                </c:pt>
                <c:pt idx="17">
                  <c:v>-6.0936650167491209</c:v>
                </c:pt>
                <c:pt idx="18">
                  <c:v>-7.8206937292065852</c:v>
                </c:pt>
                <c:pt idx="19">
                  <c:v>-6.1642211041555255</c:v>
                </c:pt>
                <c:pt idx="20">
                  <c:v>-5.8815243385967042</c:v>
                </c:pt>
                <c:pt idx="21">
                  <c:v>-8.5644061889700165</c:v>
                </c:pt>
                <c:pt idx="22">
                  <c:v>-6.0918497271929866</c:v>
                </c:pt>
                <c:pt idx="23">
                  <c:v>-6.9179230592244112</c:v>
                </c:pt>
                <c:pt idx="24">
                  <c:v>-6.4708151986278812</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2.0299999999999998</c:v>
                </c:pt>
                <c:pt idx="3">
                  <c:v>1.28</c:v>
                </c:pt>
                <c:pt idx="4">
                  <c:v>2.02</c:v>
                </c:pt>
                <c:pt idx="5">
                  <c:v>0.36</c:v>
                </c:pt>
                <c:pt idx="6">
                  <c:v>0.13</c:v>
                </c:pt>
                <c:pt idx="7">
                  <c:v>0.16</c:v>
                </c:pt>
                <c:pt idx="8">
                  <c:v>-0.06</c:v>
                </c:pt>
                <c:pt idx="9">
                  <c:v>0.41</c:v>
                </c:pt>
                <c:pt idx="10">
                  <c:v>0.09</c:v>
                </c:pt>
              </c:numCache>
            </c:numRef>
          </c:val>
          <c:smooth val="0"/>
        </c:ser>
        <c:dLbls>
          <c:showLegendKey val="0"/>
          <c:showVal val="0"/>
          <c:showCatName val="0"/>
          <c:showSerName val="0"/>
          <c:showPercent val="0"/>
          <c:showBubbleSize val="0"/>
        </c:dLbls>
        <c:marker val="1"/>
        <c:smooth val="0"/>
        <c:axId val="1034610872"/>
        <c:axId val="1034610088"/>
      </c:lineChart>
      <c:catAx>
        <c:axId val="10346108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1034610088"/>
        <c:crosses val="autoZero"/>
        <c:auto val="1"/>
        <c:lblAlgn val="ctr"/>
        <c:lblOffset val="100"/>
        <c:tickLblSkip val="1"/>
        <c:tickMarkSkip val="1"/>
        <c:noMultiLvlLbl val="0"/>
      </c:catAx>
      <c:valAx>
        <c:axId val="1034610088"/>
        <c:scaling>
          <c:orientation val="minMax"/>
          <c:max val="6"/>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034610872"/>
        <c:crosses val="autoZero"/>
        <c:crossBetween val="between"/>
        <c:majorUnit val="2"/>
      </c:valAx>
      <c:spPr>
        <a:noFill/>
        <a:ln w="25409">
          <a:noFill/>
        </a:ln>
      </c:spPr>
    </c:plotArea>
    <c:legend>
      <c:legendPos val="t"/>
      <c:layout>
        <c:manualLayout>
          <c:xMode val="edge"/>
          <c:yMode val="edge"/>
          <c:x val="4.5042382766933682E-2"/>
          <c:y val="7.0523452692194635E-2"/>
          <c:w val="0.36040428568919974"/>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0955098934552"/>
          <c:y val="0.17600750440772583"/>
          <c:w val="0.76211948249619488"/>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ser>
        <c:dLbls>
          <c:showLegendKey val="0"/>
          <c:showVal val="0"/>
          <c:showCatName val="0"/>
          <c:showSerName val="0"/>
          <c:showPercent val="0"/>
          <c:showBubbleSize val="0"/>
        </c:dLbls>
        <c:gapWidth val="150"/>
        <c:axId val="920606616"/>
        <c:axId val="920610536"/>
      </c:barChar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34959.333333333336</c:v>
                </c:pt>
                <c:pt idx="1">
                  <c:v>34959.333333333336</c:v>
                </c:pt>
                <c:pt idx="2">
                  <c:v>35200</c:v>
                </c:pt>
                <c:pt idx="3">
                  <c:v>35200</c:v>
                </c:pt>
                <c:pt idx="4">
                  <c:v>35202.333333333336</c:v>
                </c:pt>
                <c:pt idx="5">
                  <c:v>35202.333333333336</c:v>
                </c:pt>
                <c:pt idx="6">
                  <c:v>35202.333333333336</c:v>
                </c:pt>
                <c:pt idx="7">
                  <c:v>34702.333333333336</c:v>
                </c:pt>
                <c:pt idx="8">
                  <c:v>34702.333333333336</c:v>
                </c:pt>
                <c:pt idx="9">
                  <c:v>33702.333333333336</c:v>
                </c:pt>
                <c:pt idx="10">
                  <c:v>33203</c:v>
                </c:pt>
                <c:pt idx="11">
                  <c:v>33203</c:v>
                </c:pt>
              </c:numCache>
            </c:numRef>
          </c:val>
        </c:ser>
        <c:ser>
          <c:idx val="3"/>
          <c:order val="2"/>
          <c:tx>
            <c:strRef>
              <c:f>Sheet1!$A$4</c:f>
              <c:strCache>
                <c:ptCount val="1"/>
                <c:pt idx="0">
                  <c:v>2017成交均价</c:v>
                </c:pt>
              </c:strCache>
            </c:strRef>
          </c:tx>
          <c:spPr>
            <a:solidFill>
              <a:srgbClr val="275C9D"/>
            </a:solidFill>
            <a:ln>
              <a:noFill/>
              <a:prstDash val="sysDash"/>
            </a:ln>
          </c:spPr>
          <c:invertIfNegative val="0"/>
          <c:dLbls>
            <c:dLbl>
              <c:idx val="0"/>
              <c:layout>
                <c:manualLayout>
                  <c:x val="-2.3095414125616331E-17"/>
                  <c:y val="-3.2070707070707069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3.2070707070707118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
                  <c:y val="-3.7415824915824965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35230</c:v>
                </c:pt>
                <c:pt idx="1">
                  <c:v>34808</c:v>
                </c:pt>
                <c:pt idx="2">
                  <c:v>35266</c:v>
                </c:pt>
                <c:pt idx="3">
                  <c:v>34836</c:v>
                </c:pt>
                <c:pt idx="4">
                  <c:v>35266</c:v>
                </c:pt>
              </c:numCache>
            </c:numRef>
          </c:val>
        </c:ser>
        <c:dLbls>
          <c:showLegendKey val="0"/>
          <c:showVal val="0"/>
          <c:showCatName val="0"/>
          <c:showSerName val="0"/>
          <c:showPercent val="0"/>
          <c:showBubbleSize val="0"/>
        </c:dLbls>
        <c:gapWidth val="150"/>
        <c:axId val="920606616"/>
        <c:axId val="920610536"/>
      </c:barChart>
      <c:lineChart>
        <c:grouping val="standard"/>
        <c:varyColors val="0"/>
        <c:ser>
          <c:idx val="2"/>
          <c:order val="3"/>
          <c:tx>
            <c:strRef>
              <c:f>Sheet1!$A$5</c:f>
              <c:strCache>
                <c:ptCount val="1"/>
                <c:pt idx="0">
                  <c:v>利润率</c:v>
                </c:pt>
              </c:strCache>
            </c:strRef>
          </c:tx>
          <c:spPr>
            <a:ln>
              <a:solidFill>
                <a:srgbClr val="FF5C00"/>
              </a:solidFill>
              <a:prstDash val="sysDash"/>
            </a:ln>
          </c:spPr>
          <c:marker>
            <c:symbol val="circle"/>
            <c:size val="5"/>
            <c:spPr>
              <a:solidFill>
                <a:schemeClr val="bg1"/>
              </a:solidFill>
              <a:ln>
                <a:solidFill>
                  <a:schemeClr val="accent5"/>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-4.4999999999999998E-2</c:v>
                </c:pt>
                <c:pt idx="1">
                  <c:v>-4.8000000000000001E-2</c:v>
                </c:pt>
                <c:pt idx="2">
                  <c:v>-0.05</c:v>
                </c:pt>
                <c:pt idx="3">
                  <c:v>-4.7E-2</c:v>
                </c:pt>
                <c:pt idx="4">
                  <c:v>-4.7E-2</c:v>
                </c:pt>
              </c:numCache>
            </c:numRef>
          </c:val>
          <c:smooth val="0"/>
        </c:ser>
        <c:dLbls>
          <c:showLegendKey val="0"/>
          <c:showVal val="0"/>
          <c:showCatName val="0"/>
          <c:showSerName val="0"/>
          <c:showPercent val="0"/>
          <c:showBubbleSize val="0"/>
        </c:dLbls>
        <c:marker val="1"/>
        <c:smooth val="0"/>
        <c:axId val="920614456"/>
        <c:axId val="920609360"/>
      </c:lineChart>
      <c:catAx>
        <c:axId val="92060661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920610536"/>
        <c:crosses val="autoZero"/>
        <c:auto val="1"/>
        <c:lblAlgn val="ctr"/>
        <c:lblOffset val="100"/>
        <c:noMultiLvlLbl val="0"/>
      </c:catAx>
      <c:valAx>
        <c:axId val="920610536"/>
        <c:scaling>
          <c:orientation val="minMax"/>
          <c:max val="40000"/>
          <c:min val="28000"/>
        </c:scaling>
        <c:delete val="0"/>
        <c:axPos val="l"/>
        <c:numFmt formatCode="0_);[Red]\(0\)" sourceLinked="0"/>
        <c:majorTickMark val="out"/>
        <c:minorTickMark val="none"/>
        <c:tickLblPos val="nextTo"/>
        <c:txPr>
          <a:bodyPr/>
          <a:lstStyle/>
          <a:p>
            <a:pPr>
              <a:defRPr>
                <a:latin typeface="+mn-lt"/>
              </a:defRPr>
            </a:pPr>
            <a:endParaRPr lang="zh-CN"/>
          </a:p>
        </c:txPr>
        <c:crossAx val="920606616"/>
        <c:crosses val="autoZero"/>
        <c:crossBetween val="between"/>
        <c:majorUnit val="2000"/>
      </c:valAx>
      <c:catAx>
        <c:axId val="920614456"/>
        <c:scaling>
          <c:orientation val="minMax"/>
        </c:scaling>
        <c:delete val="1"/>
        <c:axPos val="b"/>
        <c:numFmt formatCode="General" sourceLinked="1"/>
        <c:majorTickMark val="out"/>
        <c:minorTickMark val="none"/>
        <c:tickLblPos val="none"/>
        <c:crossAx val="920609360"/>
        <c:crosses val="autoZero"/>
        <c:auto val="1"/>
        <c:lblAlgn val="ctr"/>
        <c:lblOffset val="100"/>
        <c:noMultiLvlLbl val="0"/>
      </c:catAx>
      <c:valAx>
        <c:axId val="920609360"/>
        <c:scaling>
          <c:orientation val="minMax"/>
          <c:min val="-6.0000000000000032E-2"/>
        </c:scaling>
        <c:delete val="0"/>
        <c:axPos val="r"/>
        <c:numFmt formatCode="0.0%" sourceLinked="0"/>
        <c:majorTickMark val="out"/>
        <c:minorTickMark val="none"/>
        <c:tickLblPos val="nextTo"/>
        <c:crossAx val="920614456"/>
        <c:crosses val="max"/>
        <c:crossBetween val="between"/>
        <c:majorUnit val="2.0000000000000004E-2"/>
      </c:valAx>
      <c:spPr>
        <a:noFill/>
        <a:ln w="25399">
          <a:noFill/>
        </a:ln>
      </c:spPr>
    </c:plotArea>
    <c:legend>
      <c:legendPos val="t"/>
      <c:layout>
        <c:manualLayout>
          <c:xMode val="edge"/>
          <c:yMode val="edge"/>
          <c:x val="0.14792524858397413"/>
          <c:y val="0"/>
          <c:w val="0.75221910596060781"/>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3732876712329"/>
          <c:y val="0.12107795760863839"/>
          <c:w val="0.76209208523592087"/>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ser>
        <c:dLbls>
          <c:showLegendKey val="0"/>
          <c:showVal val="0"/>
          <c:showCatName val="0"/>
          <c:showSerName val="0"/>
          <c:showPercent val="0"/>
          <c:showBubbleSize val="0"/>
        </c:dLbls>
        <c:gapWidth val="100"/>
        <c:axId val="920607400"/>
        <c:axId val="920608184"/>
      </c:barChar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pt idx="5">
                  <c:v>40490</c:v>
                </c:pt>
                <c:pt idx="6">
                  <c:v>40490</c:v>
                </c:pt>
                <c:pt idx="7">
                  <c:v>39990</c:v>
                </c:pt>
                <c:pt idx="8">
                  <c:v>39955</c:v>
                </c:pt>
                <c:pt idx="9">
                  <c:v>39096.666666666664</c:v>
                </c:pt>
                <c:pt idx="10">
                  <c:v>39420</c:v>
                </c:pt>
                <c:pt idx="11">
                  <c:v>40975.833333333336</c:v>
                </c:pt>
              </c:numCache>
            </c:numRef>
          </c:val>
        </c:ser>
        <c:ser>
          <c:idx val="2"/>
          <c:order val="2"/>
          <c:tx>
            <c:strRef>
              <c:f>Sheet1!$A$4</c:f>
              <c:strCache>
                <c:ptCount val="1"/>
                <c:pt idx="0">
                  <c:v>2017成交均价</c:v>
                </c:pt>
              </c:strCache>
            </c:strRef>
          </c:tx>
          <c:spPr>
            <a:solidFill>
              <a:srgbClr val="275C9D"/>
            </a:solidFill>
            <a:ln>
              <a:noFill/>
              <a:prstDash val="sysDash"/>
            </a:ln>
          </c:spPr>
          <c:invertIfNegative val="0"/>
          <c:dLbls>
            <c:dLbl>
              <c:idx val="0"/>
              <c:layout>
                <c:manualLayout>
                  <c:x val="-2.2927626542154559E-17"/>
                  <c:y val="-4.276094276094281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4335604852217773E-3"/>
                  <c:y val="2.419276094276089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276094276094276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5.0024490336115796E-3"/>
                  <c:y val="2.672558922558922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
                  <c:y val="-2.6725589225589225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41091</c:v>
                </c:pt>
                <c:pt idx="1">
                  <c:v>41173</c:v>
                </c:pt>
                <c:pt idx="2">
                  <c:v>41138</c:v>
                </c:pt>
                <c:pt idx="3">
                  <c:v>41098</c:v>
                </c:pt>
                <c:pt idx="4">
                  <c:v>41063</c:v>
                </c:pt>
              </c:numCache>
            </c:numRef>
          </c:val>
        </c:ser>
        <c:dLbls>
          <c:showLegendKey val="0"/>
          <c:showVal val="0"/>
          <c:showCatName val="0"/>
          <c:showSerName val="0"/>
          <c:showPercent val="0"/>
          <c:showBubbleSize val="0"/>
        </c:dLbls>
        <c:gapWidth val="150"/>
        <c:axId val="920607400"/>
        <c:axId val="920608184"/>
      </c:barChart>
      <c:lineChart>
        <c:grouping val="standard"/>
        <c:varyColors val="0"/>
        <c:ser>
          <c:idx val="3"/>
          <c:order val="3"/>
          <c:tx>
            <c:strRef>
              <c:f>Sheet1!$A$5</c:f>
              <c:strCache>
                <c:ptCount val="1"/>
                <c:pt idx="0">
                  <c:v>利润率</c:v>
                </c:pt>
              </c:strCache>
            </c:strRef>
          </c:tx>
          <c:spPr>
            <a:ln>
              <a:solidFill>
                <a:schemeClr val="accent5"/>
              </a:solidFill>
              <a:prstDash val="sysDash"/>
            </a:ln>
          </c:spPr>
          <c:marker>
            <c:symbol val="circle"/>
            <c:size val="5"/>
            <c:spPr>
              <a:solidFill>
                <a:schemeClr val="bg1"/>
              </a:solidFill>
              <a:ln>
                <a:solidFill>
                  <a:schemeClr val="accent5"/>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-2.8000000000000001E-2</c:v>
                </c:pt>
                <c:pt idx="1">
                  <c:v>1.7999999999999999E-2</c:v>
                </c:pt>
                <c:pt idx="2">
                  <c:v>-2.9000000000000001E-2</c:v>
                </c:pt>
                <c:pt idx="3">
                  <c:v>-2.9000000000000001E-2</c:v>
                </c:pt>
                <c:pt idx="4">
                  <c:v>-0.03</c:v>
                </c:pt>
              </c:numCache>
            </c:numRef>
          </c:val>
          <c:smooth val="0"/>
        </c:ser>
        <c:dLbls>
          <c:showLegendKey val="0"/>
          <c:showVal val="0"/>
          <c:showCatName val="0"/>
          <c:showSerName val="0"/>
          <c:showPercent val="0"/>
          <c:showBubbleSize val="0"/>
        </c:dLbls>
        <c:marker val="1"/>
        <c:smooth val="0"/>
        <c:axId val="920610928"/>
        <c:axId val="920610144"/>
      </c:lineChart>
      <c:catAx>
        <c:axId val="92060740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920608184"/>
        <c:crosses val="autoZero"/>
        <c:auto val="1"/>
        <c:lblAlgn val="ctr"/>
        <c:lblOffset val="100"/>
        <c:noMultiLvlLbl val="0"/>
      </c:catAx>
      <c:valAx>
        <c:axId val="920608184"/>
        <c:scaling>
          <c:orientation val="minMax"/>
          <c:max val="45000"/>
          <c:min val="28000"/>
        </c:scaling>
        <c:delete val="0"/>
        <c:axPos val="l"/>
        <c:numFmt formatCode="0_);[Red]\(0\)" sourceLinked="0"/>
        <c:majorTickMark val="out"/>
        <c:minorTickMark val="none"/>
        <c:tickLblPos val="nextTo"/>
        <c:txPr>
          <a:bodyPr/>
          <a:lstStyle/>
          <a:p>
            <a:pPr>
              <a:defRPr>
                <a:latin typeface="+mn-lt"/>
              </a:defRPr>
            </a:pPr>
            <a:endParaRPr lang="zh-CN"/>
          </a:p>
        </c:txPr>
        <c:crossAx val="920607400"/>
        <c:crosses val="autoZero"/>
        <c:crossBetween val="between"/>
        <c:majorUnit val="3000"/>
      </c:valAx>
      <c:catAx>
        <c:axId val="920610928"/>
        <c:scaling>
          <c:orientation val="minMax"/>
        </c:scaling>
        <c:delete val="1"/>
        <c:axPos val="b"/>
        <c:numFmt formatCode="General" sourceLinked="1"/>
        <c:majorTickMark val="out"/>
        <c:minorTickMark val="none"/>
        <c:tickLblPos val="none"/>
        <c:crossAx val="920610144"/>
        <c:crosses val="autoZero"/>
        <c:auto val="1"/>
        <c:lblAlgn val="ctr"/>
        <c:lblOffset val="100"/>
        <c:noMultiLvlLbl val="0"/>
      </c:catAx>
      <c:valAx>
        <c:axId val="920610144"/>
        <c:scaling>
          <c:orientation val="minMax"/>
          <c:max val="0.15000000000000016"/>
          <c:min val="-0.1"/>
        </c:scaling>
        <c:delete val="0"/>
        <c:axPos val="r"/>
        <c:numFmt formatCode="0.0%" sourceLinked="0"/>
        <c:majorTickMark val="out"/>
        <c:minorTickMark val="none"/>
        <c:tickLblPos val="nextTo"/>
        <c:txPr>
          <a:bodyPr/>
          <a:lstStyle/>
          <a:p>
            <a:pPr>
              <a:defRPr>
                <a:latin typeface="+mn-lt"/>
              </a:defRPr>
            </a:pPr>
            <a:endParaRPr lang="zh-CN"/>
          </a:p>
        </c:txPr>
        <c:crossAx val="920610928"/>
        <c:crosses val="max"/>
        <c:crossBetween val="between"/>
        <c:majorUnit val="6.0000000000000012E-2"/>
      </c:valAx>
    </c:plotArea>
    <c:legend>
      <c:legendPos val="t"/>
      <c:layout>
        <c:manualLayout>
          <c:xMode val="edge"/>
          <c:yMode val="edge"/>
          <c:x val="0.14985989840097741"/>
          <c:y val="0"/>
          <c:w val="0.75090475503180854"/>
          <c:h val="9.6256213496567794E-2"/>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0.10753</cdr:x>
      <cdr:y>0.51195</cdr:y>
    </cdr:from>
    <cdr:to>
      <cdr:x>0.18468</cdr:x>
      <cdr:y>0.59648</cdr:y>
    </cdr:to>
    <cdr:sp macro="" textlink="">
      <cdr:nvSpPr>
        <cdr:cNvPr id="17" name="Oval 178"/>
        <cdr:cNvSpPr>
          <a:spLocks xmlns:a="http://schemas.openxmlformats.org/drawingml/2006/main" noChangeArrowheads="1"/>
        </cdr:cNvSpPr>
      </cdr:nvSpPr>
      <cdr:spPr bwMode="auto">
        <a:xfrm xmlns:a="http://schemas.openxmlformats.org/drawingml/2006/main">
          <a:off x="863600" y="1481298"/>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12.99</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0.1729</cdr:x>
      <cdr:y>0.33007</cdr:y>
    </cdr:from>
    <cdr:to>
      <cdr:x>0.25005</cdr:x>
      <cdr:y>0.4146</cdr:y>
    </cdr:to>
    <cdr:sp macro="" textlink="">
      <cdr:nvSpPr>
        <cdr:cNvPr id="3" name="Oval 178"/>
        <cdr:cNvSpPr>
          <a:spLocks xmlns:a="http://schemas.openxmlformats.org/drawingml/2006/main" noChangeArrowheads="1"/>
        </cdr:cNvSpPr>
      </cdr:nvSpPr>
      <cdr:spPr bwMode="auto">
        <a:xfrm xmlns:a="http://schemas.openxmlformats.org/drawingml/2006/main">
          <a:off x="1388629" y="955039"/>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13.80</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0.25098</cdr:x>
      <cdr:y>0.48936</cdr:y>
    </cdr:from>
    <cdr:to>
      <cdr:x>0.32813</cdr:x>
      <cdr:y>0.57389</cdr:y>
    </cdr:to>
    <cdr:sp macro="" textlink="">
      <cdr:nvSpPr>
        <cdr:cNvPr id="4" name="Oval 178"/>
        <cdr:cNvSpPr>
          <a:spLocks xmlns:a="http://schemas.openxmlformats.org/drawingml/2006/main" noChangeArrowheads="1"/>
        </cdr:cNvSpPr>
      </cdr:nvSpPr>
      <cdr:spPr bwMode="auto">
        <a:xfrm xmlns:a="http://schemas.openxmlformats.org/drawingml/2006/main">
          <a:off x="2015743" y="141593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13.61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0.33176</cdr:x>
      <cdr:y>0.47173</cdr:y>
    </cdr:from>
    <cdr:to>
      <cdr:x>0.40891</cdr:x>
      <cdr:y>0.55626</cdr:y>
    </cdr:to>
    <cdr:sp macro="" textlink="">
      <cdr:nvSpPr>
        <cdr:cNvPr id="5" name="Oval 178"/>
        <cdr:cNvSpPr>
          <a:spLocks xmlns:a="http://schemas.openxmlformats.org/drawingml/2006/main" noChangeArrowheads="1"/>
        </cdr:cNvSpPr>
      </cdr:nvSpPr>
      <cdr:spPr bwMode="auto">
        <a:xfrm xmlns:a="http://schemas.openxmlformats.org/drawingml/2006/main">
          <a:off x="2664545" y="1364928"/>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13.53</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0.40349</cdr:x>
      <cdr:y>0.25253</cdr:y>
    </cdr:from>
    <cdr:to>
      <cdr:x>0.48064</cdr:x>
      <cdr:y>0.33706</cdr:y>
    </cdr:to>
    <cdr:sp macro="" textlink="">
      <cdr:nvSpPr>
        <cdr:cNvPr id="6" name="Oval 178"/>
        <cdr:cNvSpPr>
          <a:spLocks xmlns:a="http://schemas.openxmlformats.org/drawingml/2006/main" noChangeArrowheads="1"/>
        </cdr:cNvSpPr>
      </cdr:nvSpPr>
      <cdr:spPr bwMode="auto">
        <a:xfrm xmlns:a="http://schemas.openxmlformats.org/drawingml/2006/main">
          <a:off x="3240609" y="730668"/>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ea typeface="宋体-方正超大字符集" panose="03000509000000000000" pitchFamily="65" charset="-122"/>
              <a:cs typeface="Calibri" panose="020F0502020204030204" pitchFamily="34" charset="0"/>
            </a:rPr>
            <a:t>14.19</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0.09913</cdr:x>
      <cdr:y>0.51822</cdr:y>
    </cdr:from>
    <cdr:to>
      <cdr:x>0.18922</cdr:x>
      <cdr:y>0.58196</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92336" y="1497097"/>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51885</a:t>
          </a:r>
          <a:endParaRPr lang="en-US" altLang="en-US" sz="900" dirty="0" smtClean="0">
            <a:solidFill>
              <a:srgbClr val="FF9933"/>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0.09654</cdr:x>
      <cdr:y>0.46962</cdr:y>
    </cdr:from>
    <cdr:to>
      <cdr:x>0.17763</cdr:x>
      <cdr:y>0.54426</cdr:y>
    </cdr:to>
    <cdr:sp macro="" textlink="">
      <cdr:nvSpPr>
        <cdr:cNvPr id="17" name="Oval 178"/>
        <cdr:cNvSpPr>
          <a:spLocks xmlns:a="http://schemas.openxmlformats.org/drawingml/2006/main" noChangeArrowheads="1"/>
        </cdr:cNvSpPr>
      </cdr:nvSpPr>
      <cdr:spPr bwMode="auto">
        <a:xfrm xmlns:a="http://schemas.openxmlformats.org/drawingml/2006/main">
          <a:off x="771648" y="1353125"/>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10.12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0.11614</cdr:x>
      <cdr:y>0.59661</cdr:y>
    </cdr:from>
    <cdr:to>
      <cdr:x>0.19329</cdr:x>
      <cdr:y>0.66662</cdr:y>
    </cdr:to>
    <cdr:sp macro="" textlink="">
      <cdr:nvSpPr>
        <cdr:cNvPr id="17" name="Oval 178"/>
        <cdr:cNvSpPr>
          <a:spLocks xmlns:a="http://schemas.openxmlformats.org/drawingml/2006/main" noChangeArrowheads="1"/>
        </cdr:cNvSpPr>
      </cdr:nvSpPr>
      <cdr:spPr bwMode="auto">
        <a:xfrm xmlns:a="http://schemas.openxmlformats.org/drawingml/2006/main">
          <a:off x="936600" y="1719031"/>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12.91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0.0968</cdr:x>
      <cdr:y>0.45041</cdr:y>
    </cdr:from>
    <cdr:to>
      <cdr:x>0.18687</cdr:x>
      <cdr:y>0.54959</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73931" y="1297786"/>
          <a:ext cx="720141"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12871</a:t>
          </a:r>
        </a:p>
      </cdr:txBody>
    </cdr:sp>
  </cdr:relSizeAnchor>
</c:userShapes>
</file>

<file path=ppt/drawings/drawing14.xml><?xml version="1.0" encoding="utf-8"?>
<c:userShapes xmlns:c="http://schemas.openxmlformats.org/drawingml/2006/chart">
  <cdr:relSizeAnchor xmlns:cdr="http://schemas.openxmlformats.org/drawingml/2006/chartDrawing">
    <cdr:from>
      <cdr:x>0.10172</cdr:x>
      <cdr:y>0.70036</cdr:y>
    </cdr:from>
    <cdr:to>
      <cdr:x>0.17887</cdr:x>
      <cdr:y>0.79953</cdr:y>
    </cdr:to>
    <cdr:sp macro="" textlink="">
      <cdr:nvSpPr>
        <cdr:cNvPr id="15" name="Oval 178"/>
        <cdr:cNvSpPr>
          <a:spLocks xmlns:a="http://schemas.openxmlformats.org/drawingml/2006/main" noChangeArrowheads="1"/>
        </cdr:cNvSpPr>
      </cdr:nvSpPr>
      <cdr:spPr bwMode="auto">
        <a:xfrm xmlns:a="http://schemas.openxmlformats.org/drawingml/2006/main">
          <a:off x="820352" y="2017964"/>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12.62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0.17448</cdr:x>
      <cdr:y>0.59375</cdr:y>
    </cdr:from>
    <cdr:to>
      <cdr:x>0.25163</cdr:x>
      <cdr:y>0.69292</cdr:y>
    </cdr:to>
    <cdr:sp macro="" textlink="">
      <cdr:nvSpPr>
        <cdr:cNvPr id="3" name="Oval 178"/>
        <cdr:cNvSpPr>
          <a:spLocks xmlns:a="http://schemas.openxmlformats.org/drawingml/2006/main" noChangeArrowheads="1"/>
        </cdr:cNvSpPr>
      </cdr:nvSpPr>
      <cdr:spPr bwMode="auto">
        <a:xfrm xmlns:a="http://schemas.openxmlformats.org/drawingml/2006/main">
          <a:off x="1407126" y="1710778"/>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13.38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0.25136</cdr:x>
      <cdr:y>0.47832</cdr:y>
    </cdr:from>
    <cdr:to>
      <cdr:x>0.32851</cdr:x>
      <cdr:y>0.57749</cdr:y>
    </cdr:to>
    <cdr:sp macro="" textlink="">
      <cdr:nvSpPr>
        <cdr:cNvPr id="4" name="Oval 178"/>
        <cdr:cNvSpPr>
          <a:spLocks xmlns:a="http://schemas.openxmlformats.org/drawingml/2006/main" noChangeArrowheads="1"/>
        </cdr:cNvSpPr>
      </cdr:nvSpPr>
      <cdr:spPr bwMode="auto">
        <a:xfrm xmlns:a="http://schemas.openxmlformats.org/drawingml/2006/main">
          <a:off x="2027116" y="1378202"/>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13.18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0.32305</cdr:x>
      <cdr:y>0.50003</cdr:y>
    </cdr:from>
    <cdr:to>
      <cdr:x>0.4002</cdr:x>
      <cdr:y>0.5992</cdr:y>
    </cdr:to>
    <cdr:sp macro="" textlink="">
      <cdr:nvSpPr>
        <cdr:cNvPr id="5" name="Oval 178"/>
        <cdr:cNvSpPr>
          <a:spLocks xmlns:a="http://schemas.openxmlformats.org/drawingml/2006/main" noChangeArrowheads="1"/>
        </cdr:cNvSpPr>
      </cdr:nvSpPr>
      <cdr:spPr bwMode="auto">
        <a:xfrm xmlns:a="http://schemas.openxmlformats.org/drawingml/2006/main">
          <a:off x="2605236" y="1440729"/>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13.08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0.40341</cdr:x>
      <cdr:y>0.40284</cdr:y>
    </cdr:from>
    <cdr:to>
      <cdr:x>0.48056</cdr:x>
      <cdr:y>0.50201</cdr:y>
    </cdr:to>
    <cdr:sp macro="" textlink="">
      <cdr:nvSpPr>
        <cdr:cNvPr id="6" name="Oval 178"/>
        <cdr:cNvSpPr>
          <a:spLocks xmlns:a="http://schemas.openxmlformats.org/drawingml/2006/main" noChangeArrowheads="1"/>
        </cdr:cNvSpPr>
      </cdr:nvSpPr>
      <cdr:spPr bwMode="auto">
        <a:xfrm xmlns:a="http://schemas.openxmlformats.org/drawingml/2006/main">
          <a:off x="3253308" y="1160714"/>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13.52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0.09372</cdr:x>
      <cdr:y>0.46882</cdr:y>
    </cdr:from>
    <cdr:to>
      <cdr:x>0.18368</cdr:x>
      <cdr:y>0.568</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50198" y="1350829"/>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13571</a:t>
          </a:r>
        </a:p>
      </cdr:txBody>
    </cdr:sp>
  </cdr:relSizeAnchor>
</c:userShapes>
</file>

<file path=ppt/drawings/drawing2.xml><?xml version="1.0" encoding="utf-8"?>
<c:userShapes xmlns:c="http://schemas.openxmlformats.org/drawingml/2006/chart">
  <cdr:relSizeAnchor xmlns:cdr="http://schemas.openxmlformats.org/drawingml/2006/chartDrawing">
    <cdr:from>
      <cdr:x>0.07664</cdr:x>
      <cdr:y>0.3335</cdr:y>
    </cdr:from>
    <cdr:to>
      <cdr:x>0.16664</cdr:x>
      <cdr:y>0.40456</cdr:y>
    </cdr:to>
    <cdr:sp macro="" textlink="">
      <cdr:nvSpPr>
        <cdr:cNvPr id="5" name="Oval 178"/>
        <cdr:cNvSpPr>
          <a:spLocks xmlns:a="http://schemas.openxmlformats.org/drawingml/2006/main" noChangeArrowheads="1"/>
        </cdr:cNvSpPr>
      </cdr:nvSpPr>
      <cdr:spPr bwMode="auto">
        <a:xfrm xmlns:a="http://schemas.openxmlformats.org/drawingml/2006/main">
          <a:off x="607071" y="965094"/>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12302</a:t>
          </a:r>
          <a:endParaRPr lang="zh-HK" altLang="en-US" sz="900" kern="0" dirty="0">
            <a:solidFill>
              <a:srgbClr val="FF9933"/>
            </a:solidFill>
          </a:endParaRPr>
        </a:p>
      </cdr:txBody>
    </cdr:sp>
  </cdr:relSizeAnchor>
  <cdr:relSizeAnchor xmlns:cdr="http://schemas.openxmlformats.org/drawingml/2006/chartDrawing">
    <cdr:from>
      <cdr:x>0.16265</cdr:x>
      <cdr:y>0.38378</cdr:y>
    </cdr:from>
    <cdr:to>
      <cdr:x>0.25265</cdr:x>
      <cdr:y>0.45484</cdr:y>
    </cdr:to>
    <cdr:sp macro="" textlink="">
      <cdr:nvSpPr>
        <cdr:cNvPr id="3" name="Oval 178"/>
        <cdr:cNvSpPr>
          <a:spLocks xmlns:a="http://schemas.openxmlformats.org/drawingml/2006/main" noChangeArrowheads="1"/>
        </cdr:cNvSpPr>
      </cdr:nvSpPr>
      <cdr:spPr bwMode="auto">
        <a:xfrm xmlns:a="http://schemas.openxmlformats.org/drawingml/2006/main">
          <a:off x="1301120" y="1110569"/>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13527</a:t>
          </a:r>
          <a:endParaRPr lang="zh-HK" altLang="en-US" sz="900" kern="0" dirty="0">
            <a:solidFill>
              <a:srgbClr val="FF9933"/>
            </a:solidFill>
          </a:endParaRPr>
        </a:p>
      </cdr:txBody>
    </cdr:sp>
  </cdr:relSizeAnchor>
  <cdr:relSizeAnchor xmlns:cdr="http://schemas.openxmlformats.org/drawingml/2006/chartDrawing">
    <cdr:from>
      <cdr:x>0.23444</cdr:x>
      <cdr:y>0.48113</cdr:y>
    </cdr:from>
    <cdr:to>
      <cdr:x>0.32444</cdr:x>
      <cdr:y>0.55219</cdr:y>
    </cdr:to>
    <cdr:sp macro="" textlink="">
      <cdr:nvSpPr>
        <cdr:cNvPr id="4" name="Oval 178"/>
        <cdr:cNvSpPr>
          <a:spLocks xmlns:a="http://schemas.openxmlformats.org/drawingml/2006/main" noChangeArrowheads="1"/>
        </cdr:cNvSpPr>
      </cdr:nvSpPr>
      <cdr:spPr bwMode="auto">
        <a:xfrm xmlns:a="http://schemas.openxmlformats.org/drawingml/2006/main">
          <a:off x="1875421" y="1392286"/>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5023</a:t>
          </a:r>
          <a:endParaRPr lang="zh-HK" altLang="en-US" sz="900" kern="0" dirty="0">
            <a:solidFill>
              <a:srgbClr val="FF9933"/>
            </a:solidFill>
          </a:endParaRPr>
        </a:p>
      </cdr:txBody>
    </cdr:sp>
  </cdr:relSizeAnchor>
  <cdr:relSizeAnchor xmlns:cdr="http://schemas.openxmlformats.org/drawingml/2006/chartDrawing">
    <cdr:from>
      <cdr:x>0.31818</cdr:x>
      <cdr:y>0.49936</cdr:y>
    </cdr:from>
    <cdr:to>
      <cdr:x>0.40818</cdr:x>
      <cdr:y>0.57042</cdr:y>
    </cdr:to>
    <cdr:sp macro="" textlink="">
      <cdr:nvSpPr>
        <cdr:cNvPr id="6" name="Oval 178"/>
        <cdr:cNvSpPr>
          <a:spLocks xmlns:a="http://schemas.openxmlformats.org/drawingml/2006/main" noChangeArrowheads="1"/>
        </cdr:cNvSpPr>
      </cdr:nvSpPr>
      <cdr:spPr bwMode="auto">
        <a:xfrm xmlns:a="http://schemas.openxmlformats.org/drawingml/2006/main">
          <a:off x="2520281" y="1445044"/>
          <a:ext cx="712873"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15681</a:t>
          </a:r>
          <a:endParaRPr lang="en-US" altLang="en-US" sz="900" dirty="0">
            <a:solidFill>
              <a:srgbClr val="FF9933"/>
            </a:solidFill>
          </a:endParaRPr>
        </a:p>
      </cdr:txBody>
    </cdr:sp>
  </cdr:relSizeAnchor>
  <cdr:relSizeAnchor xmlns:cdr="http://schemas.openxmlformats.org/drawingml/2006/chartDrawing">
    <cdr:from>
      <cdr:x>0.39091</cdr:x>
      <cdr:y>0.65488</cdr:y>
    </cdr:from>
    <cdr:to>
      <cdr:x>0.48091</cdr:x>
      <cdr:y>0.72594</cdr:y>
    </cdr:to>
    <cdr:sp macro="" textlink="">
      <cdr:nvSpPr>
        <cdr:cNvPr id="7" name="Oval 178"/>
        <cdr:cNvSpPr>
          <a:spLocks xmlns:a="http://schemas.openxmlformats.org/drawingml/2006/main" noChangeArrowheads="1"/>
        </cdr:cNvSpPr>
      </cdr:nvSpPr>
      <cdr:spPr bwMode="auto">
        <a:xfrm xmlns:a="http://schemas.openxmlformats.org/drawingml/2006/main">
          <a:off x="3096345" y="1895100"/>
          <a:ext cx="712873"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17856</a:t>
          </a:r>
          <a:endParaRPr lang="zh-HK" altLang="en-US" sz="900" kern="0" dirty="0">
            <a:solidFill>
              <a:srgbClr val="FF9933"/>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0.09924</cdr:x>
      <cdr:y>0.46549</cdr:y>
    </cdr:from>
    <cdr:to>
      <cdr:x>0.16987</cdr:x>
      <cdr:y>0.5345</cdr:y>
    </cdr:to>
    <cdr:sp macro="" textlink="">
      <cdr:nvSpPr>
        <cdr:cNvPr id="19" name="矩形 18"/>
        <cdr:cNvSpPr/>
      </cdr:nvSpPr>
      <cdr:spPr>
        <a:xfrm xmlns:a="http://schemas.openxmlformats.org/drawingml/2006/main">
          <a:off x="793192" y="1341236"/>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3.53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0.1816</cdr:x>
      <cdr:y>0.60009</cdr:y>
    </cdr:from>
    <cdr:to>
      <cdr:x>0.25223</cdr:x>
      <cdr:y>0.66911</cdr:y>
    </cdr:to>
    <cdr:sp macro="" textlink="">
      <cdr:nvSpPr>
        <cdr:cNvPr id="4" name="矩形 3"/>
        <cdr:cNvSpPr/>
      </cdr:nvSpPr>
      <cdr:spPr>
        <a:xfrm xmlns:a="http://schemas.openxmlformats.org/drawingml/2006/main">
          <a:off x="1451517" y="1729061"/>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3.23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0.26129</cdr:x>
      <cdr:y>0.47402</cdr:y>
    </cdr:from>
    <cdr:to>
      <cdr:x>0.33192</cdr:x>
      <cdr:y>0.54304</cdr:y>
    </cdr:to>
    <cdr:sp macro="" textlink="">
      <cdr:nvSpPr>
        <cdr:cNvPr id="5" name="矩形 4"/>
        <cdr:cNvSpPr/>
      </cdr:nvSpPr>
      <cdr:spPr>
        <a:xfrm xmlns:a="http://schemas.openxmlformats.org/drawingml/2006/main">
          <a:off x="2088481" y="1365797"/>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3.42</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0.33336</cdr:x>
      <cdr:y>0.46903</cdr:y>
    </cdr:from>
    <cdr:to>
      <cdr:x>0.40399</cdr:x>
      <cdr:y>0.53805</cdr:y>
    </cdr:to>
    <cdr:sp macro="" textlink="">
      <cdr:nvSpPr>
        <cdr:cNvPr id="6" name="矩形 5"/>
        <cdr:cNvSpPr/>
      </cdr:nvSpPr>
      <cdr:spPr>
        <a:xfrm xmlns:a="http://schemas.openxmlformats.org/drawingml/2006/main">
          <a:off x="2664545" y="1351436"/>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3.40</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0.41444</cdr:x>
      <cdr:y>0.405</cdr:y>
    </cdr:from>
    <cdr:to>
      <cdr:x>0.48507</cdr:x>
      <cdr:y>0.47402</cdr:y>
    </cdr:to>
    <cdr:sp macro="" textlink="">
      <cdr:nvSpPr>
        <cdr:cNvPr id="7" name="矩形 6"/>
        <cdr:cNvSpPr/>
      </cdr:nvSpPr>
      <cdr:spPr>
        <a:xfrm xmlns:a="http://schemas.openxmlformats.org/drawingml/2006/main">
          <a:off x="3312617" y="1166929"/>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3.46</a:t>
          </a:r>
          <a:r>
            <a:rPr lang="zh-CN" altLang="en-US" sz="900" dirty="0" smtClean="0">
              <a:solidFill>
                <a:srgbClr val="FF9933"/>
              </a:solidFill>
            </a:rPr>
            <a:t>万</a:t>
          </a:r>
          <a:endParaRPr lang="en-US" altLang="zh-CN" sz="900" dirty="0" smtClean="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0.09992</cdr:x>
      <cdr:y>0.27765</cdr:y>
    </cdr:from>
    <cdr:to>
      <cdr:x>0.17816</cdr:x>
      <cdr:y>0.35216</cdr:y>
    </cdr:to>
    <cdr:sp macro="" textlink="">
      <cdr:nvSpPr>
        <cdr:cNvPr id="18" name="Oval 178"/>
        <cdr:cNvSpPr>
          <a:spLocks xmlns:a="http://schemas.openxmlformats.org/drawingml/2006/main" noChangeArrowheads="1"/>
        </cdr:cNvSpPr>
      </cdr:nvSpPr>
      <cdr:spPr bwMode="auto">
        <a:xfrm xmlns:a="http://schemas.openxmlformats.org/drawingml/2006/main">
          <a:off x="796624" y="800002"/>
          <a:ext cx="623775"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7153</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0.09943</cdr:x>
      <cdr:y>0.51517</cdr:y>
    </cdr:from>
    <cdr:to>
      <cdr:x>0.16505</cdr:x>
      <cdr:y>0.59528</cdr:y>
    </cdr:to>
    <cdr:sp macro="" textlink="">
      <cdr:nvSpPr>
        <cdr:cNvPr id="16" name="矩形 15"/>
        <cdr:cNvSpPr/>
      </cdr:nvSpPr>
      <cdr:spPr>
        <a:xfrm xmlns:a="http://schemas.openxmlformats.org/drawingml/2006/main">
          <a:off x="794724" y="1484367"/>
          <a:ext cx="524489" cy="23082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rPr>
            <a:t>6.79</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0.09853</cdr:x>
      <cdr:y>0.4398</cdr:y>
    </cdr:from>
    <cdr:to>
      <cdr:x>0.17676</cdr:x>
      <cdr:y>0.49604</cdr:y>
    </cdr:to>
    <cdr:sp macro="" textlink="">
      <cdr:nvSpPr>
        <cdr:cNvPr id="19" name="Oval 178"/>
        <cdr:cNvSpPr>
          <a:spLocks xmlns:a="http://schemas.openxmlformats.org/drawingml/2006/main" noChangeArrowheads="1"/>
        </cdr:cNvSpPr>
      </cdr:nvSpPr>
      <cdr:spPr bwMode="auto">
        <a:xfrm xmlns:a="http://schemas.openxmlformats.org/drawingml/2006/main">
          <a:off x="792845" y="1267196"/>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6676</a:t>
          </a:r>
          <a:endParaRPr lang="zh-HK" altLang="en-US" sz="900" kern="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0.10797</cdr:x>
      <cdr:y>0.40056</cdr:y>
    </cdr:from>
    <cdr:to>
      <cdr:x>0.19046</cdr:x>
      <cdr:y>0.4947</cdr:y>
    </cdr:to>
    <cdr:sp macro="" textlink="">
      <cdr:nvSpPr>
        <cdr:cNvPr id="18" name="Oval 178"/>
        <cdr:cNvSpPr>
          <a:spLocks xmlns:a="http://schemas.openxmlformats.org/drawingml/2006/main" noChangeArrowheads="1"/>
        </cdr:cNvSpPr>
      </cdr:nvSpPr>
      <cdr:spPr bwMode="auto">
        <a:xfrm xmlns:a="http://schemas.openxmlformats.org/drawingml/2006/main">
          <a:off x="864345" y="1161335"/>
          <a:ext cx="660369" cy="272941"/>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.39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0.09654</cdr:x>
      <cdr:y>0.43543</cdr:y>
    </cdr:from>
    <cdr:to>
      <cdr:x>0.19563</cdr:x>
      <cdr:y>0.49917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71648" y="1257668"/>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26068</a:t>
          </a:r>
          <a:endParaRPr lang="en-US" altLang="en-US" sz="900" dirty="0" smtClean="0">
            <a:solidFill>
              <a:srgbClr val="FF9933"/>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0.09777</cdr:x>
      <cdr:y>0.49531</cdr:y>
    </cdr:from>
    <cdr:to>
      <cdr:x>0.17885</cdr:x>
      <cdr:y>0.57641</cdr:y>
    </cdr:to>
    <cdr:sp macro="" textlink="">
      <cdr:nvSpPr>
        <cdr:cNvPr id="16" name="Oval 178"/>
        <cdr:cNvSpPr>
          <a:spLocks xmlns:a="http://schemas.openxmlformats.org/drawingml/2006/main" noChangeArrowheads="1"/>
        </cdr:cNvSpPr>
      </cdr:nvSpPr>
      <cdr:spPr bwMode="auto">
        <a:xfrm xmlns:a="http://schemas.openxmlformats.org/drawingml/2006/main">
          <a:off x="781524" y="1427137"/>
          <a:ext cx="648135"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36.93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2017/6/7</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2017/6/7</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26</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28</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29</a:t>
            </a:fld>
            <a:endParaRPr lang="zh-CN" altLang="en-US"/>
          </a:p>
        </p:txBody>
      </p:sp>
    </p:spTree>
    <p:extLst>
      <p:ext uri="{BB962C8B-B14F-4D97-AF65-F5344CB8AC3E}">
        <p14:creationId xmlns:p14="http://schemas.microsoft.com/office/powerpoint/2010/main" val="3938259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31</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35</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38</a:t>
            </a:fld>
            <a:endParaRPr lang="zh-CN" altLang="en-US" smtClean="0">
              <a:solidFill>
                <a:prstClr val="black"/>
              </a:solidFill>
            </a:endParaRPr>
          </a:p>
        </p:txBody>
      </p:sp>
    </p:spTree>
    <p:extLst>
      <p:ext uri="{BB962C8B-B14F-4D97-AF65-F5344CB8AC3E}">
        <p14:creationId xmlns:p14="http://schemas.microsoft.com/office/powerpoint/2010/main" val="2839356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smtClean="0"/>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smtClean="0"/>
          </a:p>
        </p:txBody>
      </p:sp>
    </p:spTree>
    <p:extLst>
      <p:ext uri="{BB962C8B-B14F-4D97-AF65-F5344CB8AC3E}">
        <p14:creationId xmlns:p14="http://schemas.microsoft.com/office/powerpoint/2010/main" val="922626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254016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19</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6461470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r>
              <a:rPr lang="en-US" altLang="zh-CN" sz="1400" dirty="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dirty="0" smtClean="0">
                <a:solidFill>
                  <a:schemeClr val="tx1">
                    <a:lumMod val="50000"/>
                    <a:lumOff val="50000"/>
                  </a:schemeClr>
                </a:solidFill>
                <a:latin typeface="+mn-ea"/>
                <a:ea typeface="+mn-ea"/>
                <a:cs typeface="Arial" pitchFamily="34" charset="0"/>
              </a:rPr>
              <a:t> </a:t>
            </a:r>
            <a:r>
              <a:rPr lang="en-US" altLang="zh-CN" sz="1400" dirty="0" smtClean="0">
                <a:solidFill>
                  <a:schemeClr val="tx1">
                    <a:lumMod val="50000"/>
                    <a:lumOff val="50000"/>
                  </a:schemeClr>
                </a:solidFill>
                <a:latin typeface="+mn-ea"/>
                <a:ea typeface="+mn-ea"/>
                <a:cs typeface="Arial" pitchFamily="34" charset="0"/>
              </a:rPr>
              <a:t>2017</a:t>
            </a:r>
            <a:r>
              <a:rPr lang="zh-CN" altLang="en-US" sz="1400" dirty="0" smtClean="0">
                <a:solidFill>
                  <a:schemeClr val="tx1">
                    <a:lumMod val="50000"/>
                    <a:lumOff val="50000"/>
                  </a:schemeClr>
                </a:solidFill>
                <a:latin typeface="+mn-ea"/>
                <a:ea typeface="+mn-ea"/>
                <a:cs typeface="Arial" pitchFamily="34" charset="0"/>
              </a:rPr>
              <a:t>年</a:t>
            </a:r>
            <a:r>
              <a:rPr lang="en-US" altLang="zh-CN" sz="1400" dirty="0" smtClean="0">
                <a:solidFill>
                  <a:schemeClr val="tx1">
                    <a:lumMod val="50000"/>
                    <a:lumOff val="50000"/>
                  </a:schemeClr>
                </a:solidFill>
                <a:latin typeface="+mn-ea"/>
                <a:ea typeface="+mn-ea"/>
                <a:cs typeface="Arial" pitchFamily="34" charset="0"/>
              </a:rPr>
              <a:t>5</a:t>
            </a:r>
            <a:r>
              <a:rPr lang="zh-CN" altLang="en-US" sz="1400" dirty="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760901254"/>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smtClean="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smtClean="0">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r>
              <a:rPr lang="en-US" altLang="zh-CN" sz="140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smtClean="0">
                <a:solidFill>
                  <a:schemeClr val="tx1">
                    <a:lumMod val="50000"/>
                    <a:lumOff val="50000"/>
                  </a:schemeClr>
                </a:solidFill>
                <a:latin typeface="+mn-ea"/>
                <a:ea typeface="+mn-ea"/>
                <a:cs typeface="Arial" pitchFamily="34" charset="0"/>
              </a:rPr>
              <a:t> </a:t>
            </a:r>
            <a:r>
              <a:rPr lang="en-US" altLang="zh-CN" sz="1400" smtClean="0">
                <a:solidFill>
                  <a:schemeClr val="tx1">
                    <a:lumMod val="50000"/>
                    <a:lumOff val="50000"/>
                  </a:schemeClr>
                </a:solidFill>
                <a:latin typeface="+mn-ea"/>
                <a:ea typeface="+mn-ea"/>
                <a:cs typeface="Arial" pitchFamily="34" charset="0"/>
              </a:rPr>
              <a:t>201X</a:t>
            </a:r>
            <a:r>
              <a:rPr lang="zh-CN" altLang="en-US" sz="1400" smtClean="0">
                <a:solidFill>
                  <a:schemeClr val="tx1">
                    <a:lumMod val="50000"/>
                    <a:lumOff val="50000"/>
                  </a:schemeClr>
                </a:solidFill>
                <a:latin typeface="+mn-ea"/>
                <a:ea typeface="+mn-ea"/>
                <a:cs typeface="Arial" pitchFamily="34" charset="0"/>
              </a:rPr>
              <a:t>年</a:t>
            </a:r>
            <a:r>
              <a:rPr lang="en-US" altLang="zh-CN" sz="1400" smtClean="0">
                <a:solidFill>
                  <a:schemeClr val="tx1">
                    <a:lumMod val="50000"/>
                    <a:lumOff val="50000"/>
                  </a:schemeClr>
                </a:solidFill>
                <a:latin typeface="+mn-ea"/>
                <a:ea typeface="+mn-ea"/>
                <a:cs typeface="Arial" pitchFamily="34" charset="0"/>
              </a:rPr>
              <a:t>X</a:t>
            </a:r>
            <a:r>
              <a:rPr lang="zh-CN" altLang="en-US" sz="140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smtClean="0"/>
              <a:t>单击此处编辑母版标题样式</a:t>
            </a:r>
            <a:endParaRPr lang="zh-CN" altLang="en-US"/>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smtClean="0">
                <a:solidFill>
                  <a:srgbClr val="1F497D"/>
                </a:solidFill>
                <a:latin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633649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smtClean="0"/>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7970422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2016</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8</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179354457"/>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rgbClr val="1F477D"/>
                </a:solidFill>
              </a:rPr>
              <a:t>I</a:t>
            </a:r>
            <a:r>
              <a:rPr lang="en-US" altLang="zh-CN" sz="1200" b="1" baseline="0" dirty="0" smtClean="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smtClean="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smtClean="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3220822104"/>
      </p:ext>
    </p:extLst>
  </p:cSld>
  <p:clrMap bg1="lt1" tx1="dk1" bg2="lt2" tx2="dk2" accent1="accent1" accent2="accent2" accent3="accent3" accent4="accent4" accent5="accent5" accent6="accent6" hlink="hlink" folHlink="folHlink"/>
  <p:sldLayoutIdLst>
    <p:sldLayoutId id="2147483829" r:id="rId1"/>
    <p:sldLayoutId id="2147483830"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Layout" Target="../slideLayouts/slideLayout1.xml"/><Relationship Id="rId2" Type="http://schemas.openxmlformats.org/officeDocument/2006/relationships/tags" Target="../tags/tag11.xml"/><Relationship Id="rId16" Type="http://schemas.openxmlformats.org/officeDocument/2006/relationships/chart" Target="../charts/chart4.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4.emf"/><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6" Type="http://schemas.openxmlformats.org/officeDocument/2006/relationships/chart" Target="../charts/chart6.xml"/><Relationship Id="rId1" Type="http://schemas.openxmlformats.org/officeDocument/2006/relationships/vmlDrawing" Target="../drawings/vmlDrawing3.v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emf"/><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oleObject" Target="../embeddings/oleObject4.bin"/><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vmlDrawing" Target="../drawings/vmlDrawing4.v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chart" Target="../charts/chart7.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chart" Target="../charts/chart11.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oleObject" Target="../embeddings/oleObject5.bin"/><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vmlDrawing" Target="../drawings/vmlDrawing5.v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chart" Target="../charts/chart12.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4.emf"/></Relationships>
</file>

<file path=ppt/slides/_rels/slide19.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9.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6" Type="http://schemas.openxmlformats.org/officeDocument/2006/relationships/chart" Target="../charts/chart13.xml"/><Relationship Id="rId1" Type="http://schemas.openxmlformats.org/officeDocument/2006/relationships/vmlDrawing" Target="../drawings/vmlDrawing6.v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4.emf"/><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4.xml"/><Relationship Id="rId1" Type="http://schemas.openxmlformats.org/officeDocument/2006/relationships/slideLayout" Target="../slideLayouts/slideLayout1.xml"/><Relationship Id="rId5" Type="http://schemas.openxmlformats.org/officeDocument/2006/relationships/chart" Target="../charts/chart15.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chart" Target="../charts/chart17.xml"/></Relationships>
</file>

<file path=ppt/slides/_rels/slide22.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7.bin"/><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vmlDrawing" Target="../drawings/vmlDrawing7.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chart" Target="../charts/chart18.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4.emf"/></Relationships>
</file>

<file path=ppt/slides/_rels/slide23.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10.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1.xml"/><Relationship Id="rId2" Type="http://schemas.openxmlformats.org/officeDocument/2006/relationships/tags" Target="../tags/tag71.xml"/><Relationship Id="rId16" Type="http://schemas.openxmlformats.org/officeDocument/2006/relationships/chart" Target="../charts/chart19.xml"/><Relationship Id="rId1" Type="http://schemas.openxmlformats.org/officeDocument/2006/relationships/vmlDrawing" Target="../drawings/vmlDrawing8.v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5" Type="http://schemas.openxmlformats.org/officeDocument/2006/relationships/image" Target="../media/image4.emf"/><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chart" Target="../charts/chart2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chart" Target="../charts/chart21.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22.xml"/><Relationship Id="rId1" Type="http://schemas.openxmlformats.org/officeDocument/2006/relationships/slideLayout" Target="../slideLayouts/slideLayout1.xml"/><Relationship Id="rId5" Type="http://schemas.openxmlformats.org/officeDocument/2006/relationships/chart" Target="../charts/chart23.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1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1.xml"/><Relationship Id="rId2" Type="http://schemas.openxmlformats.org/officeDocument/2006/relationships/tags" Target="../tags/tag81.xml"/><Relationship Id="rId16" Type="http://schemas.openxmlformats.org/officeDocument/2006/relationships/chart" Target="../charts/chart24.xml"/><Relationship Id="rId1" Type="http://schemas.openxmlformats.org/officeDocument/2006/relationships/vmlDrawing" Target="../drawings/vmlDrawing9.v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4.emf"/><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oleObject" Target="../embeddings/oleObject9.bin"/></Relationships>
</file>

<file path=ppt/slides/_rels/slide27.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oleObject" Target="../embeddings/oleObject10.bin"/><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vmlDrawing" Target="../drawings/vmlDrawing10.v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chart" Target="../charts/chart25.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chart" Target="../charts/chart27.xml"/></Relationships>
</file>

<file path=ppt/slides/_rels/slide29.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chart" Target="../charts/char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oleObject" Target="../embeddings/oleObject11.bin"/><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vmlDrawing" Target="../drawings/vmlDrawing11.v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chart" Target="../charts/chart30.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4.emf"/></Relationships>
</file>

<file path=ppt/slides/_rels/slide31.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4.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chart" Target="../charts/chart31.xml"/><Relationship Id="rId1" Type="http://schemas.openxmlformats.org/officeDocument/2006/relationships/vmlDrawing" Target="../drawings/vmlDrawing12.v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4.emf"/><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oleObject" Target="../embeddings/oleObject12.bin"/></Relationships>
</file>

<file path=ppt/slides/_rels/slide32.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oleObject" Target="../embeddings/oleObject13.bin"/><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vmlDrawing" Target="../drawings/vmlDrawing13.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chart" Target="../charts/chart32.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image" Target="../media/image4.emf"/></Relationships>
</file>

<file path=ppt/slides/_rels/slide33.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oleObject" Target="../embeddings/oleObject14.bin"/><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8.xml"/><Relationship Id="rId2" Type="http://schemas.openxmlformats.org/officeDocument/2006/relationships/tags" Target="../tags/tag131.xml"/><Relationship Id="rId1" Type="http://schemas.openxmlformats.org/officeDocument/2006/relationships/vmlDrawing" Target="../drawings/vmlDrawing14.v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chart" Target="../charts/chart33.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4.emf"/></Relationships>
</file>

<file path=ppt/slides/_rels/slide34.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oleObject" Target="../embeddings/oleObject15.bin"/><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vmlDrawing" Target="../drawings/vmlDrawing15.v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chart" Target="../charts/chart34.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4.emf"/></Relationships>
</file>

<file path=ppt/slides/_rels/slide35.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5.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6" Type="http://schemas.openxmlformats.org/officeDocument/2006/relationships/chart" Target="../charts/chart35.xml"/><Relationship Id="rId1" Type="http://schemas.openxmlformats.org/officeDocument/2006/relationships/vmlDrawing" Target="../drawings/vmlDrawing16.v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4.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oleObject" Target="../embeddings/oleObject16.bin"/></Relationships>
</file>

<file path=ppt/slides/_rels/slide36.xml.rels><?xml version="1.0" encoding="UTF-8" standalone="yes"?>
<Relationships xmlns="http://schemas.openxmlformats.org/package/2006/relationships"><Relationship Id="rId3" Type="http://schemas.openxmlformats.org/officeDocument/2006/relationships/tags" Target="../tags/tag163.xml"/><Relationship Id="rId7" Type="http://schemas.openxmlformats.org/officeDocument/2006/relationships/chart" Target="../charts/chart36.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1.xml"/><Relationship Id="rId5" Type="http://schemas.openxmlformats.org/officeDocument/2006/relationships/tags" Target="../tags/tag165.xml"/><Relationship Id="rId4" Type="http://schemas.openxmlformats.org/officeDocument/2006/relationships/tags" Target="../tags/tag164.xml"/></Relationships>
</file>

<file path=ppt/slides/_rels/slide37.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chart" Target="../charts/chart37.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xml"/><Relationship Id="rId5" Type="http://schemas.openxmlformats.org/officeDocument/2006/relationships/tags" Target="../tags/tag170.xml"/><Relationship Id="rId4" Type="http://schemas.openxmlformats.org/officeDocument/2006/relationships/tags" Target="../tags/tag169.xml"/></Relationships>
</file>

<file path=ppt/slides/_rels/slide38.xml.rels><?xml version="1.0" encoding="UTF-8" standalone="yes"?>
<Relationships xmlns="http://schemas.openxmlformats.org/package/2006/relationships"><Relationship Id="rId8" Type="http://schemas.openxmlformats.org/officeDocument/2006/relationships/chart" Target="../charts/chart38.xml"/><Relationship Id="rId3" Type="http://schemas.openxmlformats.org/officeDocument/2006/relationships/tags" Target="../tags/tag173.xml"/><Relationship Id="rId7" Type="http://schemas.openxmlformats.org/officeDocument/2006/relationships/notesSlide" Target="../notesSlides/notesSlide16.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1.xml"/><Relationship Id="rId5" Type="http://schemas.openxmlformats.org/officeDocument/2006/relationships/tags" Target="../tags/tag175.xml"/><Relationship Id="rId4" Type="http://schemas.openxmlformats.org/officeDocument/2006/relationships/tags" Target="../tags/tag174.xml"/></Relationships>
</file>

<file path=ppt/slides/_rels/slide39.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chart" Target="../charts/chart39.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1.xml"/><Relationship Id="rId5" Type="http://schemas.openxmlformats.org/officeDocument/2006/relationships/tags" Target="../tags/tag180.xml"/><Relationship Id="rId4" Type="http://schemas.openxmlformats.org/officeDocument/2006/relationships/tags" Target="../tags/tag17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指数分析</a:t>
            </a:r>
            <a:r>
              <a:rPr lang="en-US" altLang="zh-CN" dirty="0"/>
              <a:t>(</a:t>
            </a:r>
            <a:r>
              <a:rPr lang="en-US" altLang="zh-CN" dirty="0" smtClean="0"/>
              <a:t>2017.5</a:t>
            </a:r>
            <a:r>
              <a:rPr lang="zh-CN" altLang="en-US" dirty="0" smtClean="0"/>
              <a:t>月</a:t>
            </a:r>
            <a:r>
              <a:rPr lang="en-US" altLang="zh-CN" dirty="0" smtClean="0"/>
              <a:t>)</a:t>
            </a:r>
            <a:endParaRPr lang="en-US" altLang="zh-CN" dirty="0"/>
          </a:p>
        </p:txBody>
      </p:sp>
    </p:spTree>
    <p:extLst>
      <p:ext uri="{BB962C8B-B14F-4D97-AF65-F5344CB8AC3E}">
        <p14:creationId xmlns:p14="http://schemas.microsoft.com/office/powerpoint/2010/main" val="6666302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smtClean="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spAutoFit/>
          </a:bodyPr>
          <a:lstStyle/>
          <a:p>
            <a:pPr algn="ct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smtClean="0">
                <a:solidFill>
                  <a:srgbClr val="5F5F5F"/>
                </a:solidFill>
                <a:ea typeface="华文细黑" pitchFamily="2" charset="-122"/>
              </a:rPr>
              <a:t>本月各级别市场价格变化</a:t>
            </a:r>
            <a:r>
              <a:rPr lang="zh-CN" altLang="en-US" sz="1300" dirty="0" smtClean="0">
                <a:ea typeface="华文细黑" pitchFamily="2" charset="-122"/>
              </a:rPr>
              <a:t>呈环比上升的</a:t>
            </a:r>
            <a:r>
              <a:rPr lang="zh-CN" altLang="en-US" sz="1300" dirty="0">
                <a:ea typeface="华文细黑" pitchFamily="2" charset="-122"/>
              </a:rPr>
              <a:t>是</a:t>
            </a:r>
            <a:r>
              <a:rPr lang="en-US" altLang="zh-CN" sz="1300" dirty="0" smtClean="0">
                <a:ea typeface="华文细黑" pitchFamily="2" charset="-122"/>
              </a:rPr>
              <a:t>A00</a:t>
            </a:r>
            <a:r>
              <a:rPr lang="zh-CN" altLang="en-US" sz="1300" dirty="0" smtClean="0">
                <a:ea typeface="华文细黑" pitchFamily="2" charset="-122"/>
              </a:rPr>
              <a:t>级、</a:t>
            </a:r>
            <a:r>
              <a:rPr lang="en-US" altLang="zh-CN" sz="1300" dirty="0" smtClean="0">
                <a:ea typeface="华文细黑" pitchFamily="2" charset="-122"/>
              </a:rPr>
              <a:t>C</a:t>
            </a:r>
            <a:r>
              <a:rPr lang="zh-CN" altLang="en-US" sz="1300" dirty="0" smtClean="0">
                <a:ea typeface="华文细黑" pitchFamily="2" charset="-122"/>
              </a:rPr>
              <a:t>级、</a:t>
            </a:r>
            <a:r>
              <a:rPr lang="en-US" altLang="zh-CN" sz="1300" dirty="0" smtClean="0">
                <a:ea typeface="华文细黑" pitchFamily="2" charset="-122"/>
              </a:rPr>
              <a:t>MPV</a:t>
            </a:r>
            <a:r>
              <a:rPr lang="zh-CN" altLang="en-US" sz="1300" dirty="0" smtClean="0">
                <a:ea typeface="华文细黑" pitchFamily="2" charset="-122"/>
              </a:rPr>
              <a:t>和</a:t>
            </a:r>
            <a:r>
              <a:rPr lang="en-US" altLang="zh-CN" sz="1300" dirty="0" smtClean="0">
                <a:ea typeface="华文细黑" pitchFamily="2" charset="-122"/>
              </a:rPr>
              <a:t>SUV</a:t>
            </a:r>
            <a:r>
              <a:rPr lang="zh-CN" altLang="en-US" sz="1300" dirty="0" smtClean="0">
                <a:ea typeface="华文细黑" pitchFamily="2" charset="-122"/>
              </a:rPr>
              <a:t>；而呈</a:t>
            </a:r>
            <a:r>
              <a:rPr lang="zh-CN" altLang="en-US" sz="1300" dirty="0">
                <a:ea typeface="华文细黑" pitchFamily="2" charset="-122"/>
              </a:rPr>
              <a:t>下降</a:t>
            </a:r>
            <a:r>
              <a:rPr lang="zh-CN" altLang="en-US" sz="1300" dirty="0" smtClean="0">
                <a:ea typeface="华文细黑" pitchFamily="2" charset="-122"/>
              </a:rPr>
              <a:t>的是</a:t>
            </a:r>
            <a:r>
              <a:rPr lang="en-US" altLang="zh-CN" sz="1300" dirty="0" smtClean="0">
                <a:ea typeface="华文细黑" pitchFamily="2" charset="-122"/>
              </a:rPr>
              <a:t>A0</a:t>
            </a:r>
            <a:r>
              <a:rPr lang="zh-CN" altLang="en-US" sz="1300" dirty="0" smtClean="0">
                <a:ea typeface="华文细黑" pitchFamily="2" charset="-122"/>
              </a:rPr>
              <a:t>级、</a:t>
            </a:r>
            <a:r>
              <a:rPr lang="en-US" altLang="zh-CN" sz="1300" dirty="0" smtClean="0">
                <a:ea typeface="华文细黑" pitchFamily="2" charset="-122"/>
              </a:rPr>
              <a:t>A</a:t>
            </a:r>
            <a:r>
              <a:rPr lang="zh-CN" altLang="en-US" sz="1300" dirty="0" smtClean="0">
                <a:ea typeface="华文细黑" pitchFamily="2" charset="-122"/>
              </a:rPr>
              <a:t>级、</a:t>
            </a:r>
            <a:r>
              <a:rPr lang="en-US" altLang="zh-CN" sz="1300" dirty="0" smtClean="0">
                <a:ea typeface="华文细黑" pitchFamily="2" charset="-122"/>
              </a:rPr>
              <a:t>B</a:t>
            </a:r>
            <a:r>
              <a:rPr lang="zh-CN" altLang="en-US" sz="1300" dirty="0" smtClean="0">
                <a:ea typeface="华文细黑" pitchFamily="2" charset="-122"/>
              </a:rPr>
              <a:t>级</a:t>
            </a:r>
            <a:r>
              <a:rPr lang="zh-CN" altLang="en-US" sz="1300" dirty="0">
                <a:ea typeface="华文细黑" pitchFamily="2" charset="-122"/>
              </a:rPr>
              <a:t>市场</a:t>
            </a:r>
            <a:endParaRPr lang="en-US" altLang="zh-CN" sz="1300" dirty="0" smtClean="0">
              <a:solidFill>
                <a:prstClr val="black"/>
              </a:solidFill>
              <a:ea typeface="华文细黑" pitchFamily="2" charset="-122"/>
            </a:endParaRPr>
          </a:p>
        </p:txBody>
      </p:sp>
      <p:sp>
        <p:nvSpPr>
          <p:cNvPr id="19" name="Text Box 8"/>
          <p:cNvSpPr txBox="1">
            <a:spLocks noChangeArrowheads="1"/>
          </p:cNvSpPr>
          <p:nvPr/>
        </p:nvSpPr>
        <p:spPr bwMode="auto">
          <a:xfrm>
            <a:off x="395292" y="4392126"/>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8657"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497307"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smtClean="0">
                <a:solidFill>
                  <a:srgbClr val="5F5F5F"/>
                </a:solidFill>
                <a:ea typeface="华文细黑" pitchFamily="2" charset="-122"/>
              </a:rPr>
              <a:t>，</a:t>
            </a:r>
            <a:r>
              <a:rPr lang="zh-CN" altLang="en-US" sz="1300" dirty="0" smtClean="0">
                <a:ea typeface="华文细黑" pitchFamily="2" charset="-122"/>
              </a:rPr>
              <a:t>本月除</a:t>
            </a:r>
            <a:r>
              <a:rPr lang="en-US" altLang="zh-CN" sz="1300" dirty="0" smtClean="0">
                <a:ea typeface="华文细黑" pitchFamily="2" charset="-122"/>
              </a:rPr>
              <a:t>A</a:t>
            </a:r>
            <a:r>
              <a:rPr lang="zh-CN" altLang="en-US" sz="1300" dirty="0" smtClean="0">
                <a:ea typeface="华文细黑" pitchFamily="2" charset="-122"/>
              </a:rPr>
              <a:t>级、</a:t>
            </a:r>
            <a:r>
              <a:rPr lang="en-US" altLang="zh-CN" sz="1300" dirty="0" smtClean="0">
                <a:ea typeface="华文细黑" pitchFamily="2" charset="-122"/>
              </a:rPr>
              <a:t>MPV</a:t>
            </a:r>
            <a:r>
              <a:rPr lang="zh-CN" altLang="en-US" sz="1300" dirty="0" smtClean="0">
                <a:ea typeface="华文细黑" pitchFamily="2" charset="-122"/>
              </a:rPr>
              <a:t>以及</a:t>
            </a:r>
            <a:r>
              <a:rPr lang="en-US" altLang="zh-CN" sz="1300" dirty="0" smtClean="0">
                <a:ea typeface="华文细黑" pitchFamily="2" charset="-122"/>
              </a:rPr>
              <a:t>SUV</a:t>
            </a:r>
            <a:r>
              <a:rPr lang="zh-CN" altLang="en-US" sz="1300" dirty="0" smtClean="0">
                <a:ea typeface="华文细黑" pitchFamily="2" charset="-122"/>
              </a:rPr>
              <a:t>市场外，其它各级别细分市场均出现上涨</a:t>
            </a:r>
            <a:endParaRPr lang="en-US" altLang="zh-CN" sz="1300" dirty="0" smtClean="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smtClean="0">
                <a:solidFill>
                  <a:srgbClr val="5F5F5F"/>
                </a:solidFill>
                <a:ea typeface="华文细黑" pitchFamily="2" charset="-122"/>
                <a:cs typeface="Arial" charset="0"/>
              </a:rPr>
              <a:t>从市场份额的变化上来看，本月</a:t>
            </a:r>
            <a:r>
              <a:rPr lang="en-US" altLang="zh-CN" sz="1300" dirty="0" smtClean="0">
                <a:solidFill>
                  <a:srgbClr val="5F5F5F"/>
                </a:solidFill>
                <a:ea typeface="华文细黑" pitchFamily="2" charset="-122"/>
                <a:cs typeface="Arial" charset="0"/>
              </a:rPr>
              <a:t>A00</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MPV</a:t>
            </a:r>
            <a:r>
              <a:rPr lang="zh-CN" altLang="en-US" sz="1300" dirty="0" smtClean="0">
                <a:solidFill>
                  <a:srgbClr val="5F5F5F"/>
                </a:solidFill>
                <a:ea typeface="华文细黑" pitchFamily="2" charset="-122"/>
                <a:cs typeface="Arial" charset="0"/>
              </a:rPr>
              <a:t>和</a:t>
            </a:r>
            <a:r>
              <a:rPr lang="en-US" altLang="zh-CN" sz="1300" dirty="0" smtClean="0">
                <a:solidFill>
                  <a:srgbClr val="5F5F5F"/>
                </a:solidFill>
                <a:ea typeface="华文细黑" pitchFamily="2" charset="-122"/>
                <a:cs typeface="Arial" charset="0"/>
              </a:rPr>
              <a:t>SUV</a:t>
            </a:r>
            <a:r>
              <a:rPr lang="zh-CN" altLang="en-US" sz="1300" dirty="0" smtClean="0">
                <a:solidFill>
                  <a:srgbClr val="5F5F5F"/>
                </a:solidFill>
                <a:ea typeface="华文细黑" pitchFamily="2" charset="-122"/>
                <a:cs typeface="Arial" charset="0"/>
              </a:rPr>
              <a:t>均出现了</a:t>
            </a:r>
            <a:r>
              <a:rPr lang="en-US" altLang="zh-CN" sz="1300" dirty="0" smtClean="0">
                <a:solidFill>
                  <a:srgbClr val="5F5F5F"/>
                </a:solidFill>
                <a:ea typeface="华文细黑" pitchFamily="2" charset="-122"/>
                <a:cs typeface="Arial" charset="0"/>
              </a:rPr>
              <a:t>0.06%</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1.52%</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1.60%</a:t>
            </a:r>
            <a:r>
              <a:rPr lang="zh-CN" altLang="en-US" sz="1300" dirty="0" smtClean="0">
                <a:solidFill>
                  <a:srgbClr val="5F5F5F"/>
                </a:solidFill>
                <a:ea typeface="华文细黑" pitchFamily="2" charset="-122"/>
                <a:cs typeface="Arial" charset="0"/>
              </a:rPr>
              <a:t>的下降，而</a:t>
            </a:r>
            <a:r>
              <a:rPr lang="en-US" altLang="zh-CN" sz="1300" dirty="0" smtClean="0">
                <a:solidFill>
                  <a:srgbClr val="5F5F5F"/>
                </a:solidFill>
                <a:ea typeface="华文细黑" pitchFamily="2" charset="-122"/>
                <a:cs typeface="Arial" charset="0"/>
              </a:rPr>
              <a:t>A0</a:t>
            </a:r>
            <a:r>
              <a:rPr lang="zh-CN" altLang="en-US" sz="1300" dirty="0" smtClean="0">
                <a:solidFill>
                  <a:srgbClr val="5F5F5F"/>
                </a:solidFill>
                <a:ea typeface="华文细黑" pitchFamily="2" charset="-122"/>
                <a:cs typeface="Arial" charset="0"/>
              </a:rPr>
              <a:t>级、</a:t>
            </a:r>
            <a:r>
              <a:rPr lang="en-US" altLang="zh-CN" sz="1300" dirty="0" smtClean="0">
                <a:solidFill>
                  <a:srgbClr val="5F5F5F"/>
                </a:solidFill>
                <a:ea typeface="华文细黑" pitchFamily="2" charset="-122"/>
                <a:cs typeface="Arial" charset="0"/>
              </a:rPr>
              <a:t>A</a:t>
            </a:r>
            <a:r>
              <a:rPr lang="zh-CN" altLang="en-US" sz="1300" dirty="0" smtClean="0">
                <a:solidFill>
                  <a:srgbClr val="5F5F5F"/>
                </a:solidFill>
                <a:ea typeface="华文细黑" pitchFamily="2" charset="-122"/>
                <a:cs typeface="Arial" charset="0"/>
              </a:rPr>
              <a:t>级、</a:t>
            </a:r>
            <a:r>
              <a:rPr lang="en-US" altLang="zh-CN" sz="1300" dirty="0" smtClean="0">
                <a:solidFill>
                  <a:srgbClr val="5F5F5F"/>
                </a:solidFill>
                <a:ea typeface="华文细黑" pitchFamily="2" charset="-122"/>
                <a:cs typeface="Arial" charset="0"/>
              </a:rPr>
              <a:t>B</a:t>
            </a:r>
            <a:r>
              <a:rPr lang="zh-CN" altLang="en-US" sz="1300" dirty="0" smtClean="0">
                <a:solidFill>
                  <a:srgbClr val="5F5F5F"/>
                </a:solidFill>
                <a:ea typeface="华文细黑" pitchFamily="2" charset="-122"/>
                <a:cs typeface="Arial" charset="0"/>
              </a:rPr>
              <a:t>级、</a:t>
            </a:r>
            <a:r>
              <a:rPr lang="en-US" altLang="zh-CN" sz="1300" dirty="0" smtClean="0">
                <a:solidFill>
                  <a:srgbClr val="5F5F5F"/>
                </a:solidFill>
                <a:ea typeface="华文细黑" pitchFamily="2" charset="-122"/>
                <a:cs typeface="Arial" charset="0"/>
              </a:rPr>
              <a:t>C</a:t>
            </a:r>
            <a:r>
              <a:rPr lang="zh-CN" altLang="en-US" sz="1300" dirty="0" smtClean="0">
                <a:solidFill>
                  <a:srgbClr val="5F5F5F"/>
                </a:solidFill>
                <a:ea typeface="华文细黑" pitchFamily="2" charset="-122"/>
                <a:cs typeface="Arial" charset="0"/>
              </a:rPr>
              <a:t>级都出现了</a:t>
            </a:r>
            <a:r>
              <a:rPr lang="en-US" altLang="zh-CN" sz="1300" dirty="0" smtClean="0">
                <a:solidFill>
                  <a:srgbClr val="5F5F5F"/>
                </a:solidFill>
                <a:ea typeface="华文细黑" pitchFamily="2" charset="-122"/>
                <a:cs typeface="Arial" charset="0"/>
              </a:rPr>
              <a:t>0.1%~1.65%</a:t>
            </a:r>
            <a:r>
              <a:rPr lang="zh-CN" altLang="en-US" sz="1300" dirty="0" smtClean="0">
                <a:solidFill>
                  <a:srgbClr val="5F5F5F"/>
                </a:solidFill>
                <a:ea typeface="华文细黑" pitchFamily="2" charset="-122"/>
                <a:cs typeface="Arial" charset="0"/>
              </a:rPr>
              <a:t>的环比增长</a:t>
            </a:r>
            <a:endParaRPr lang="en-US" altLang="zh-CN" sz="1300" dirty="0" smtClean="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smtClean="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5</a:t>
            </a:r>
            <a:r>
              <a:rPr lang="zh-CN" altLang="en-US" sz="1400" dirty="0" smtClean="0">
                <a:solidFill>
                  <a:srgbClr val="5F5F5F"/>
                </a:solidFill>
                <a:latin typeface="+mn-ea"/>
                <a:ea typeface="+mn-ea"/>
              </a:rPr>
              <a:t>月整体价格变化指数呈上升</a:t>
            </a:r>
            <a:r>
              <a:rPr lang="zh-CN" altLang="en-US" sz="1400" dirty="0" smtClean="0">
                <a:solidFill>
                  <a:srgbClr val="5F5F5F"/>
                </a:solidFill>
                <a:latin typeface="+mn-ea"/>
              </a:rPr>
              <a:t>态</a:t>
            </a:r>
            <a:r>
              <a:rPr lang="zh-CN" altLang="en-US" sz="1400" dirty="0" smtClean="0">
                <a:solidFill>
                  <a:srgbClr val="5F5F5F"/>
                </a:solidFill>
                <a:latin typeface="+mn-ea"/>
                <a:ea typeface="+mn-ea"/>
              </a:rPr>
              <a:t>势，成交价升高，其影响因素表现如下</a:t>
            </a:r>
            <a:r>
              <a:rPr lang="zh-CN" altLang="en-US" sz="1400" dirty="0" smtClean="0">
                <a:solidFill>
                  <a:srgbClr val="474747"/>
                </a:solidFill>
                <a:latin typeface="+mn-ea"/>
                <a:ea typeface="+mn-ea"/>
              </a:rPr>
              <a:t>：</a:t>
            </a:r>
            <a:endParaRPr lang="zh-CN" altLang="en-US" sz="1400" dirty="0">
              <a:solidFill>
                <a:srgbClr val="474747"/>
              </a:solidFill>
              <a:latin typeface="+mn-ea"/>
              <a:ea typeface="+mn-ea"/>
            </a:endParaRPr>
          </a:p>
        </p:txBody>
      </p:sp>
      <p:graphicFrame>
        <p:nvGraphicFramePr>
          <p:cNvPr id="22" name="Object 10"/>
          <p:cNvGraphicFramePr>
            <a:graphicFrameLocks noChangeAspect="1"/>
          </p:cNvGraphicFramePr>
          <p:nvPr>
            <p:extLst>
              <p:ext uri="{D42A27DB-BD31-4B8C-83A1-F6EECF244321}">
                <p14:modId xmlns:p14="http://schemas.microsoft.com/office/powerpoint/2010/main" val="803984984"/>
              </p:ext>
            </p:extLst>
          </p:nvPr>
        </p:nvGraphicFramePr>
        <p:xfrm>
          <a:off x="4338513" y="4334669"/>
          <a:ext cx="4049911"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2667173053"/>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1231" name="think-cell Slide" r:id="rId14" imgW="360" imgH="360" progId="">
                  <p:embed/>
                </p:oleObj>
              </mc:Choice>
              <mc:Fallback>
                <p:oleObj name="think-cell Slide" r:id="rId14" imgW="360" imgH="360" progId="">
                  <p:embed/>
                  <p:pic>
                    <p:nvPicPr>
                      <p:cNvPr id="0" name="Picture 29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930256649"/>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6"/>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smtClean="0"/>
          </a:p>
        </p:txBody>
      </p:sp>
      <p:sp>
        <p:nvSpPr>
          <p:cNvPr id="45" name="TextBox 44"/>
          <p:cNvSpPr txBox="1"/>
          <p:nvPr>
            <p:custDataLst>
              <p:tags r:id="rId5"/>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37"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8"/>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9"/>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1"/>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a:t>
            </a:r>
            <a:r>
              <a:rPr lang="zh-CN" altLang="en-US" sz="1600" b="1" dirty="0" smtClean="0">
                <a:latin typeface="+mj-ea"/>
                <a:ea typeface="+mj-ea"/>
              </a:rPr>
              <a:t>年</a:t>
            </a:r>
            <a:r>
              <a:rPr lang="en-US" altLang="zh-CN" sz="1600" b="1" dirty="0" smtClean="0">
                <a:latin typeface="+mj-ea"/>
                <a:ea typeface="+mj-ea"/>
              </a:rPr>
              <a:t>GAIN·5</a:t>
            </a:r>
            <a:r>
              <a:rPr lang="zh-CN" altLang="en-US" sz="1600" b="1" dirty="0" smtClean="0">
                <a:latin typeface="+mj-ea"/>
                <a:ea typeface="+mj-ea"/>
              </a:rPr>
              <a:t>月整体终端优惠指数为</a:t>
            </a:r>
            <a:r>
              <a:rPr lang="en-US" altLang="zh-CN" sz="1600" b="1" dirty="0" smtClean="0">
                <a:latin typeface="+mj-ea"/>
                <a:ea typeface="+mj-ea"/>
              </a:rPr>
              <a:t>-1.90</a:t>
            </a:r>
            <a:r>
              <a:rPr lang="zh-CN" altLang="en-US" sz="1600" b="1" dirty="0" smtClean="0">
                <a:latin typeface="+mj-ea"/>
                <a:ea typeface="+mj-ea"/>
              </a:rPr>
              <a:t>，环比下降</a:t>
            </a:r>
            <a:r>
              <a:rPr lang="en-US" altLang="zh-CN" sz="1600" b="1" dirty="0" smtClean="0">
                <a:latin typeface="+mj-ea"/>
                <a:ea typeface="+mj-ea"/>
              </a:rPr>
              <a:t>13.9%</a:t>
            </a:r>
            <a:endParaRPr lang="zh-CN" altLang="en-US" sz="1600" b="1" dirty="0" smtClean="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latin typeface="+mn-ea"/>
              </a:rPr>
              <a:t>5</a:t>
            </a:r>
            <a:r>
              <a:rPr lang="zh-CN" altLang="en-US" sz="1400" dirty="0" smtClean="0">
                <a:latin typeface="+mn-ea"/>
              </a:rPr>
              <a:t>月乘用车市场整体终端优惠依旧出现增加，其中</a:t>
            </a:r>
            <a:r>
              <a:rPr lang="en-US" altLang="zh-CN" sz="1400" dirty="0" smtClean="0">
                <a:latin typeface="+mn-ea"/>
              </a:rPr>
              <a:t>A</a:t>
            </a:r>
            <a:r>
              <a:rPr lang="zh-CN" altLang="en-US" sz="1400" dirty="0" smtClean="0">
                <a:latin typeface="+mn-ea"/>
              </a:rPr>
              <a:t>级别、</a:t>
            </a:r>
            <a:r>
              <a:rPr lang="en-US" altLang="zh-CN" sz="1400" dirty="0" smtClean="0">
                <a:latin typeface="+mn-ea"/>
              </a:rPr>
              <a:t>MPV</a:t>
            </a:r>
            <a:r>
              <a:rPr lang="zh-CN" altLang="en-US" sz="1400" dirty="0" smtClean="0">
                <a:latin typeface="+mn-ea"/>
              </a:rPr>
              <a:t>和</a:t>
            </a:r>
            <a:r>
              <a:rPr lang="en-US" altLang="zh-CN" sz="1400" dirty="0" smtClean="0">
                <a:latin typeface="+mn-ea"/>
              </a:rPr>
              <a:t>SUV</a:t>
            </a:r>
            <a:r>
              <a:rPr lang="zh-CN" altLang="en-US" sz="1400" dirty="0" smtClean="0">
                <a:latin typeface="+mn-ea"/>
              </a:rPr>
              <a:t>市场优惠</a:t>
            </a:r>
            <a:r>
              <a:rPr lang="zh-CN" altLang="en-US" sz="1400" dirty="0">
                <a:latin typeface="+mn-ea"/>
              </a:rPr>
              <a:t>幅度</a:t>
            </a:r>
            <a:r>
              <a:rPr lang="zh-CN" altLang="en-US" sz="1400" dirty="0" smtClean="0">
                <a:latin typeface="+mn-ea"/>
              </a:rPr>
              <a:t>较大，因此对于整体市场优惠指数产生</a:t>
            </a:r>
            <a:r>
              <a:rPr lang="zh-CN" altLang="en-US" sz="1400" dirty="0">
                <a:latin typeface="+mn-ea"/>
              </a:rPr>
              <a:t>直接</a:t>
            </a:r>
            <a:r>
              <a:rPr lang="zh-CN" altLang="en-US" sz="1400" dirty="0" smtClean="0">
                <a:latin typeface="+mn-ea"/>
              </a:rPr>
              <a:t>影响</a:t>
            </a:r>
            <a:endParaRPr lang="en-US" altLang="zh-CN" sz="1400" dirty="0" smtClean="0">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smtClean="0">
                <a:latin typeface="+mn-ea"/>
              </a:rPr>
              <a:t>整体市场的终端优惠指数自今年</a:t>
            </a:r>
            <a:r>
              <a:rPr lang="en-US" altLang="zh-CN" sz="1400" dirty="0" smtClean="0">
                <a:latin typeface="+mn-ea"/>
              </a:rPr>
              <a:t>1</a:t>
            </a:r>
            <a:r>
              <a:rPr lang="zh-CN" altLang="en-US" sz="1400" dirty="0" smtClean="0">
                <a:latin typeface="+mn-ea"/>
              </a:rPr>
              <a:t>月以来已经近</a:t>
            </a:r>
            <a:r>
              <a:rPr lang="en-US" altLang="zh-CN" sz="1400" dirty="0">
                <a:latin typeface="+mn-ea"/>
              </a:rPr>
              <a:t>4</a:t>
            </a:r>
            <a:r>
              <a:rPr lang="zh-CN" altLang="en-US" sz="1400" dirty="0" smtClean="0">
                <a:latin typeface="+mn-ea"/>
              </a:rPr>
              <a:t>个月持续增加，而本月优惠指数已与去年同期接近</a:t>
            </a:r>
            <a:endParaRPr lang="en-US" altLang="zh-CN" sz="1400" dirty="0" smtClean="0">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a:t>GAIN</a:t>
            </a:r>
            <a:r>
              <a:rPr lang="en-US" altLang="zh-CN" dirty="0"/>
              <a:t>·</a:t>
            </a:r>
            <a:r>
              <a:rPr lang="zh-CN" altLang="en-US" dirty="0" smtClean="0"/>
              <a:t>整体终端优惠</a:t>
            </a:r>
            <a:r>
              <a:rPr lang="en-US" altLang="en-US" dirty="0" err="1" smtClean="0"/>
              <a:t>指数</a:t>
            </a:r>
            <a:r>
              <a:rPr lang="en-US" altLang="en-US" dirty="0" smtClean="0"/>
              <a:t>—5</a:t>
            </a:r>
            <a:r>
              <a:rPr lang="zh-CN" altLang="en-US" dirty="0" smtClean="0"/>
              <a:t>月</a:t>
            </a:r>
            <a:endParaRPr lang="zh-CN" altLang="en-US" dirty="0"/>
          </a:p>
        </p:txBody>
      </p:sp>
    </p:spTree>
    <p:extLst>
      <p:ext uri="{BB962C8B-B14F-4D97-AF65-F5344CB8AC3E}">
        <p14:creationId xmlns:p14="http://schemas.microsoft.com/office/powerpoint/2010/main" val="2302693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smtClean="0"/>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615878"/>
            <a:ext cx="250825" cy="900113"/>
          </a:xfrm>
          <a:prstGeom prst="upArrow">
            <a:avLst>
              <a:gd name="adj1" fmla="val 50000"/>
              <a:gd name="adj2" fmla="val 89715"/>
            </a:avLst>
          </a:prstGeom>
          <a:solidFill>
            <a:srgbClr val="BFBFBF"/>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736703"/>
            <a:ext cx="250825" cy="900113"/>
          </a:xfrm>
          <a:prstGeom prst="upArrow">
            <a:avLst>
              <a:gd name="adj1" fmla="val 50000"/>
              <a:gd name="adj2" fmla="val 89715"/>
            </a:avLst>
          </a:prstGeom>
          <a:solidFill>
            <a:srgbClr val="275C9D"/>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8035" y="3573016"/>
            <a:ext cx="332399"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9" name="Text Box 69"/>
          <p:cNvSpPr txBox="1">
            <a:spLocks noChangeArrowheads="1"/>
          </p:cNvSpPr>
          <p:nvPr/>
        </p:nvSpPr>
        <p:spPr bwMode="auto">
          <a:xfrm>
            <a:off x="7772958" y="4581128"/>
            <a:ext cx="332399"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0" name="Text Box 26"/>
          <p:cNvSpPr txBox="1">
            <a:spLocks noChangeArrowheads="1"/>
          </p:cNvSpPr>
          <p:nvPr/>
        </p:nvSpPr>
        <p:spPr bwMode="auto">
          <a:xfrm>
            <a:off x="2713583" y="3358569"/>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3873605513"/>
              </p:ext>
            </p:extLst>
          </p:nvPr>
        </p:nvGraphicFramePr>
        <p:xfrm>
          <a:off x="899593" y="3501008"/>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5</a:t>
            </a:r>
            <a:r>
              <a:rPr lang="zh-CN" altLang="en-US" sz="1400" dirty="0" smtClean="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smtClean="0">
                <a:solidFill>
                  <a:srgbClr val="5F5F5F"/>
                </a:solidFill>
                <a:latin typeface="+mn-ea"/>
                <a:ea typeface="+mn-ea"/>
              </a:rPr>
              <a:t>本月优惠小幅减少的细分市场是</a:t>
            </a:r>
            <a:r>
              <a:rPr lang="en-US" altLang="zh-CN" sz="1400" dirty="0" smtClean="0">
                <a:solidFill>
                  <a:srgbClr val="5F5F5F"/>
                </a:solidFill>
                <a:latin typeface="+mn-ea"/>
                <a:ea typeface="+mn-ea"/>
              </a:rPr>
              <a:t>A00</a:t>
            </a:r>
            <a:r>
              <a:rPr lang="zh-CN" altLang="en-US" sz="1400" dirty="0" smtClean="0">
                <a:solidFill>
                  <a:srgbClr val="5F5F5F"/>
                </a:solidFill>
                <a:latin typeface="+mn-ea"/>
                <a:ea typeface="+mn-ea"/>
              </a:rPr>
              <a:t>级，而</a:t>
            </a:r>
            <a:r>
              <a:rPr lang="en-US" altLang="zh-CN" sz="1400" dirty="0" smtClean="0">
                <a:solidFill>
                  <a:srgbClr val="5F5F5F"/>
                </a:solidFill>
                <a:latin typeface="+mn-ea"/>
                <a:ea typeface="+mn-ea"/>
              </a:rPr>
              <a:t>A0</a:t>
            </a:r>
            <a:r>
              <a:rPr lang="zh-CN" altLang="en-US" sz="1400" dirty="0" smtClean="0">
                <a:solidFill>
                  <a:srgbClr val="5F5F5F"/>
                </a:solidFill>
                <a:latin typeface="+mn-ea"/>
                <a:ea typeface="+mn-ea"/>
              </a:rPr>
              <a:t>级市场优惠减少幅度较为明显；其它各级别市场均出现不同程度的优惠幅度增加</a:t>
            </a:r>
            <a:endParaRPr lang="en-US" altLang="zh-CN" sz="1400" dirty="0" smtClean="0">
              <a:solidFill>
                <a:srgbClr val="5F5F5F"/>
              </a:solidFill>
              <a:latin typeface="+mn-ea"/>
              <a:ea typeface="+mn-ea"/>
            </a:endParaRPr>
          </a:p>
        </p:txBody>
      </p:sp>
    </p:spTree>
    <p:extLst>
      <p:ext uri="{BB962C8B-B14F-4D97-AF65-F5344CB8AC3E}">
        <p14:creationId xmlns:p14="http://schemas.microsoft.com/office/powerpoint/2010/main" val="4974991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276" name="think-cell Slide" r:id="rId14" imgW="360" imgH="360" progId="">
                  <p:embed/>
                </p:oleObj>
              </mc:Choice>
              <mc:Fallback>
                <p:oleObj name="think-cell Slide" r:id="rId14" imgW="360" imgH="360" progId="">
                  <p:embed/>
                  <p:pic>
                    <p:nvPicPr>
                      <p:cNvPr id="0" name="Picture 28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661710992"/>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smtClean="0"/>
          </a:p>
        </p:txBody>
      </p:sp>
      <p:sp>
        <p:nvSpPr>
          <p:cNvPr id="41" name="TextBox 40"/>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16" name="组合 15"/>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-A00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·A00</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sp>
        <p:nvSpPr>
          <p:cNvPr id="25"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8"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2" name="内容占位符 2"/>
          <p:cNvSpPr txBox="1">
            <a:spLocks/>
          </p:cNvSpPr>
          <p:nvPr>
            <p:custDataLst>
              <p:tags r:id="rId11"/>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a:t>
            </a:r>
            <a:r>
              <a:rPr lang="en-US" altLang="zh-CN" sz="1600" b="1" dirty="0" smtClean="0">
                <a:latin typeface="+mj-ea"/>
                <a:ea typeface="+mj-ea"/>
                <a:cs typeface="Arial" pitchFamily="34" charset="0"/>
              </a:rPr>
              <a:t>GAIN·5</a:t>
            </a:r>
            <a:r>
              <a:rPr lang="zh-CN" altLang="en-US" sz="1600" b="1" dirty="0" smtClean="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级别市场价格变化指数</a:t>
            </a:r>
            <a:r>
              <a:rPr lang="zh-CN" altLang="en-US" sz="1600" b="1" dirty="0" smtClean="0">
                <a:latin typeface="+mj-ea"/>
                <a:ea typeface="+mj-ea"/>
                <a:cs typeface="Arial" pitchFamily="34" charset="0"/>
              </a:rPr>
              <a:t>为</a:t>
            </a:r>
            <a:r>
              <a:rPr lang="en-US" altLang="zh-CN" sz="1600" b="1" dirty="0" smtClean="0">
                <a:latin typeface="+mj-ea"/>
                <a:ea typeface="+mj-ea"/>
                <a:cs typeface="Arial" pitchFamily="34" charset="0"/>
              </a:rPr>
              <a:t>-1.43</a:t>
            </a:r>
            <a:r>
              <a:rPr lang="zh-CN" altLang="en-US" sz="1600" b="1" dirty="0" smtClean="0">
                <a:latin typeface="+mj-ea"/>
                <a:ea typeface="+mj-ea"/>
                <a:cs typeface="Arial" pitchFamily="34" charset="0"/>
              </a:rPr>
              <a:t>，</a:t>
            </a:r>
            <a:r>
              <a:rPr lang="zh-CN" altLang="en-US" sz="1600" b="1" dirty="0">
                <a:latin typeface="+mj-ea"/>
                <a:ea typeface="+mj-ea"/>
                <a:cs typeface="Arial" pitchFamily="34" charset="0"/>
              </a:rPr>
              <a:t>环</a:t>
            </a:r>
            <a:r>
              <a:rPr lang="zh-CN" altLang="en-US" sz="1600" b="1" dirty="0" smtClean="0">
                <a:latin typeface="+mj-ea"/>
                <a:ea typeface="+mj-ea"/>
                <a:cs typeface="Arial" pitchFamily="34" charset="0"/>
              </a:rPr>
              <a:t>比上升</a:t>
            </a:r>
            <a:r>
              <a:rPr lang="en-US" altLang="zh-CN" sz="1600" b="1" dirty="0" smtClean="0">
                <a:latin typeface="+mj-ea"/>
                <a:ea typeface="+mj-ea"/>
                <a:cs typeface="Arial" pitchFamily="34" charset="0"/>
              </a:rPr>
              <a:t>1.5%</a:t>
            </a:r>
            <a:r>
              <a:rPr lang="zh-CN" altLang="en-US" sz="1600" b="1" dirty="0">
                <a:latin typeface="+mj-ea"/>
                <a:ea typeface="+mj-ea"/>
                <a:cs typeface="Arial" pitchFamily="34" charset="0"/>
              </a:rPr>
              <a:t>，市场均价由</a:t>
            </a:r>
            <a:r>
              <a:rPr lang="en-US" altLang="zh-CN" sz="1600" b="1" dirty="0" smtClean="0">
                <a:latin typeface="+mj-ea"/>
                <a:ea typeface="+mj-ea"/>
                <a:cs typeface="Arial" pitchFamily="34" charset="0"/>
              </a:rPr>
              <a:t>3.40</a:t>
            </a:r>
            <a:r>
              <a:rPr lang="zh-CN" altLang="en-US" sz="1600" b="1" dirty="0" smtClean="0">
                <a:latin typeface="+mj-ea"/>
                <a:ea typeface="+mj-ea"/>
                <a:cs typeface="Arial" pitchFamily="34" charset="0"/>
              </a:rPr>
              <a:t>万上升至</a:t>
            </a:r>
            <a:r>
              <a:rPr lang="en-US" altLang="zh-CN" sz="1600" b="1" dirty="0" smtClean="0">
                <a:latin typeface="+mj-ea"/>
                <a:ea typeface="+mj-ea"/>
                <a:cs typeface="Arial" pitchFamily="34" charset="0"/>
              </a:rPr>
              <a:t>3.46</a:t>
            </a:r>
            <a:r>
              <a:rPr lang="zh-CN" altLang="en-US" sz="1600" b="1" dirty="0" smtClean="0">
                <a:latin typeface="+mj-ea"/>
                <a:ea typeface="+mj-ea"/>
                <a:cs typeface="Arial" pitchFamily="34" charset="0"/>
              </a:rPr>
              <a:t>万</a:t>
            </a:r>
            <a:endParaRPr lang="zh-CN" altLang="en-US" sz="1600" b="1" dirty="0" smtClean="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a:t>A00</a:t>
            </a:r>
            <a:r>
              <a:rPr lang="zh-CN" altLang="en-US" sz="1400" dirty="0" smtClean="0"/>
              <a:t>级别价格变化指数呈现微涨</a:t>
            </a:r>
            <a:r>
              <a:rPr lang="zh-CN" altLang="en-US" sz="1400" dirty="0" smtClean="0"/>
              <a:t>，</a:t>
            </a:r>
            <a:r>
              <a:rPr lang="zh-CN" altLang="en-US" sz="1400" dirty="0"/>
              <a:t>终端</a:t>
            </a:r>
            <a:r>
              <a:rPr lang="zh-CN" altLang="en-US" sz="1400" dirty="0" smtClean="0"/>
              <a:t>成交</a:t>
            </a:r>
            <a:r>
              <a:rPr lang="zh-CN" altLang="en-US" sz="1400" dirty="0" smtClean="0"/>
              <a:t>均价上升了</a:t>
            </a:r>
            <a:r>
              <a:rPr lang="en-US" altLang="zh-CN" sz="1400" dirty="0" smtClean="0"/>
              <a:t>600</a:t>
            </a:r>
            <a:r>
              <a:rPr lang="zh-CN" altLang="en-US" sz="1400" dirty="0" smtClean="0"/>
              <a:t>元</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该</a:t>
            </a:r>
            <a:r>
              <a:rPr lang="zh-CN" altLang="en-US" sz="1400" dirty="0" smtClean="0"/>
              <a:t>级别权重最大的车型长安奔奔</a:t>
            </a:r>
            <a:r>
              <a:rPr lang="en-US" altLang="zh-CN" sz="1400" dirty="0" smtClean="0"/>
              <a:t>mini</a:t>
            </a:r>
            <a:r>
              <a:rPr lang="zh-CN" altLang="en-US" sz="1400" dirty="0" smtClean="0"/>
              <a:t>本月权重出现</a:t>
            </a:r>
            <a:r>
              <a:rPr lang="en-US" altLang="zh-CN" sz="1400" dirty="0" smtClean="0"/>
              <a:t>8%</a:t>
            </a:r>
            <a:r>
              <a:rPr lang="zh-CN" altLang="en-US" sz="1400" dirty="0" smtClean="0"/>
              <a:t>的下跌，而奥拓与</a:t>
            </a:r>
            <a:r>
              <a:rPr lang="en-US" altLang="zh-CN" sz="1400" dirty="0" smtClean="0"/>
              <a:t>F0</a:t>
            </a:r>
            <a:r>
              <a:rPr lang="zh-CN" altLang="en-US" sz="1400" dirty="0" smtClean="0"/>
              <a:t>权重则出现一定程度的上升</a:t>
            </a:r>
            <a:endParaRPr lang="en-US" altLang="zh-CN" sz="1400" dirty="0" smtClean="0"/>
          </a:p>
        </p:txBody>
      </p:sp>
    </p:spTree>
    <p:extLst>
      <p:ext uri="{BB962C8B-B14F-4D97-AF65-F5344CB8AC3E}">
        <p14:creationId xmlns:p14="http://schemas.microsoft.com/office/powerpoint/2010/main" val="2472930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8122" name="think-cell Slide" r:id="rId13" imgW="360" imgH="360" progId="">
                  <p:embed/>
                </p:oleObj>
              </mc:Choice>
              <mc:Fallback>
                <p:oleObj name="think-cell Slide" r:id="rId13" imgW="360" imgH="360" progId="">
                  <p:embed/>
                  <p:pic>
                    <p:nvPicPr>
                      <p:cNvPr id="0" name="Picture 287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49721261"/>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cs typeface="Arial" pitchFamily="34" charset="0"/>
              </a:rPr>
              <a:t>2017 GAIN·5</a:t>
            </a:r>
            <a:r>
              <a:rPr lang="zh-CN" altLang="en-US" sz="1600" b="1" dirty="0" smtClean="0">
                <a:latin typeface="+mj-ea"/>
                <a:ea typeface="+mj-ea"/>
                <a:cs typeface="Arial" pitchFamily="34" charset="0"/>
              </a:rPr>
              <a:t>月</a:t>
            </a:r>
            <a:r>
              <a:rPr lang="en-US" altLang="zh-CN" sz="1600" b="1" dirty="0" smtClean="0">
                <a:latin typeface="+mj-ea"/>
                <a:ea typeface="+mj-ea"/>
                <a:cs typeface="Arial" pitchFamily="34" charset="0"/>
              </a:rPr>
              <a:t>A00</a:t>
            </a:r>
            <a:r>
              <a:rPr lang="zh-CN" altLang="en-US" sz="1600" b="1" dirty="0" smtClean="0">
                <a:latin typeface="+mj-ea"/>
                <a:ea typeface="+mj-ea"/>
                <a:cs typeface="Arial" pitchFamily="34" charset="0"/>
              </a:rPr>
              <a:t>级终端优惠指数为</a:t>
            </a:r>
            <a:r>
              <a:rPr lang="en-US" altLang="zh-CN" sz="1600" b="1" dirty="0" smtClean="0">
                <a:latin typeface="+mj-ea"/>
                <a:ea typeface="+mj-ea"/>
                <a:cs typeface="Arial" pitchFamily="34" charset="0"/>
              </a:rPr>
              <a:t>0.09</a:t>
            </a:r>
            <a:r>
              <a:rPr lang="zh-CN" altLang="en-US" sz="1600" b="1" dirty="0" smtClean="0">
                <a:latin typeface="+mj-ea"/>
                <a:ea typeface="+mj-ea"/>
                <a:cs typeface="Arial" pitchFamily="34" charset="0"/>
              </a:rPr>
              <a:t>，环比上升</a:t>
            </a:r>
            <a:r>
              <a:rPr lang="en-US" altLang="zh-CN" sz="1600" b="1" dirty="0" smtClean="0">
                <a:latin typeface="+mj-ea"/>
                <a:ea typeface="+mj-ea"/>
                <a:cs typeface="Arial" pitchFamily="34" charset="0"/>
              </a:rPr>
              <a:t>0.6%</a:t>
            </a:r>
            <a:endParaRPr lang="zh-CN" altLang="en-US" sz="1600" b="1" dirty="0" smtClean="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A00</a:t>
            </a:r>
            <a:r>
              <a:rPr lang="zh-CN" altLang="en-US" sz="1400" dirty="0" smtClean="0"/>
              <a:t>级别市场的整体优惠指数基本与上月持平，优惠额度小幅减少</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本月奥拓出现较大幅度优惠，但由于该车型权重有限，因此未对整体优惠产生太大影响</a:t>
            </a:r>
            <a:endParaRPr lang="en-US" altLang="zh-CN" sz="1400" dirty="0" smtClean="0"/>
          </a:p>
        </p:txBody>
      </p:sp>
      <p:sp>
        <p:nvSpPr>
          <p:cNvPr id="15" name="Oval 178"/>
          <p:cNvSpPr>
            <a:spLocks noChangeArrowheads="1"/>
          </p:cNvSpPr>
          <p:nvPr/>
        </p:nvSpPr>
        <p:spPr bwMode="auto">
          <a:xfrm>
            <a:off x="1785929" y="432856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7157</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·A00</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sp>
        <p:nvSpPr>
          <p:cNvPr id="17" name="Oval 178"/>
          <p:cNvSpPr>
            <a:spLocks noChangeArrowheads="1"/>
          </p:cNvSpPr>
          <p:nvPr/>
        </p:nvSpPr>
        <p:spPr bwMode="auto">
          <a:xfrm>
            <a:off x="2406945" y="4731771"/>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7817</a:t>
            </a:r>
            <a:endParaRPr lang="zh-HK" altLang="en-US" sz="900" kern="0" dirty="0">
              <a:solidFill>
                <a:srgbClr val="FF9933"/>
              </a:solidFill>
            </a:endParaRPr>
          </a:p>
        </p:txBody>
      </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7" name="组合 26"/>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-A00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Oval 178"/>
          <p:cNvSpPr>
            <a:spLocks noChangeArrowheads="1"/>
          </p:cNvSpPr>
          <p:nvPr/>
        </p:nvSpPr>
        <p:spPr bwMode="auto">
          <a:xfrm>
            <a:off x="2996832" y="4604212"/>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7883</a:t>
            </a:r>
            <a:endParaRPr lang="zh-HK" altLang="en-US" sz="900" kern="0" dirty="0">
              <a:solidFill>
                <a:srgbClr val="FF9933"/>
              </a:solidFill>
            </a:endParaRPr>
          </a:p>
        </p:txBody>
      </p:sp>
      <p:sp>
        <p:nvSpPr>
          <p:cNvPr id="20" name="Oval 178"/>
          <p:cNvSpPr>
            <a:spLocks noChangeArrowheads="1"/>
          </p:cNvSpPr>
          <p:nvPr/>
        </p:nvSpPr>
        <p:spPr bwMode="auto">
          <a:xfrm>
            <a:off x="3602992" y="4602807"/>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7832</a:t>
            </a:r>
            <a:endParaRPr lang="zh-HK" altLang="en-US" sz="900" kern="0" dirty="0">
              <a:solidFill>
                <a:srgbClr val="FF9933"/>
              </a:solidFill>
            </a:endParaRPr>
          </a:p>
        </p:txBody>
      </p:sp>
    </p:spTree>
    <p:extLst>
      <p:ext uri="{BB962C8B-B14F-4D97-AF65-F5344CB8AC3E}">
        <p14:creationId xmlns:p14="http://schemas.microsoft.com/office/powerpoint/2010/main" val="37595827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QQ</a:t>
            </a:r>
            <a:r>
              <a:rPr lang="zh-CN" altLang="en-US" b="1" dirty="0">
                <a:solidFill>
                  <a:srgbClr val="075A77"/>
                </a:solidFill>
                <a:latin typeface="+mn-ea"/>
                <a:ea typeface="+mn-ea"/>
              </a:rPr>
              <a:t>、奔奔迷你</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7" name="TextBox 36"/>
          <p:cNvSpPr txBox="1"/>
          <p:nvPr/>
        </p:nvSpPr>
        <p:spPr>
          <a:xfrm>
            <a:off x="251520" y="928690"/>
            <a:ext cx="1143000" cy="307777"/>
          </a:xfrm>
          <a:prstGeom prst="rect">
            <a:avLst/>
          </a:prstGeom>
          <a:noFill/>
        </p:spPr>
        <p:txBody>
          <a:bodyPr>
            <a:spAutoFit/>
          </a:bodyPr>
          <a:lstStyle/>
          <a:p>
            <a:pPr>
              <a:defRPr/>
            </a:pPr>
            <a:r>
              <a:rPr lang="en-US" altLang="zh-CN" sz="1400" b="1" dirty="0" smtClean="0">
                <a:solidFill>
                  <a:prstClr val="black"/>
                </a:solidFill>
                <a:latin typeface="Calibri"/>
                <a:ea typeface="华文细黑" pitchFamily="2" charset="-122"/>
              </a:rPr>
              <a:t>QQ</a:t>
            </a:r>
            <a:endParaRPr lang="en-US" altLang="zh-CN" sz="1400" b="1" dirty="0">
              <a:solidFill>
                <a:prstClr val="black"/>
              </a:solidFill>
              <a:latin typeface="Calibri"/>
              <a:ea typeface="华文细黑" pitchFamily="2" charset="-122"/>
            </a:endParaRPr>
          </a:p>
        </p:txBody>
      </p:sp>
      <p:sp>
        <p:nvSpPr>
          <p:cNvPr id="39" name="TextBox 38"/>
          <p:cNvSpPr txBox="1"/>
          <p:nvPr/>
        </p:nvSpPr>
        <p:spPr>
          <a:xfrm>
            <a:off x="323528" y="3714752"/>
            <a:ext cx="1143000" cy="267702"/>
          </a:xfrm>
          <a:prstGeom prst="rect">
            <a:avLst/>
          </a:prstGeom>
          <a:noFill/>
        </p:spPr>
        <p:txBody>
          <a:bodyPr>
            <a:spAutoFit/>
          </a:bodyPr>
          <a:lstStyle/>
          <a:p>
            <a:pPr>
              <a:defRPr/>
            </a:pPr>
            <a:r>
              <a:rPr lang="zh-CN" altLang="en-US" sz="1400" b="1" dirty="0" smtClean="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smtClean="0">
                <a:solidFill>
                  <a:prstClr val="black"/>
                </a:solidFill>
                <a:latin typeface="Calibri"/>
                <a:ea typeface="华文细黑" pitchFamily="2" charset="-122"/>
              </a:rPr>
              <a:t>2011</a:t>
            </a:r>
            <a:r>
              <a:rPr lang="zh-CN" altLang="en-US" sz="1000" dirty="0" smtClean="0">
                <a:solidFill>
                  <a:prstClr val="black"/>
                </a:solidFill>
                <a:latin typeface="Calibri"/>
                <a:ea typeface="华文细黑" pitchFamily="2" charset="-122"/>
              </a:rPr>
              <a:t>年</a:t>
            </a:r>
            <a:r>
              <a:rPr lang="zh-CN" altLang="en-US" sz="1000" dirty="0">
                <a:solidFill>
                  <a:prstClr val="black"/>
                </a:solidFill>
                <a:latin typeface="Calibri"/>
                <a:ea typeface="华文细黑" pitchFamily="2" charset="-122"/>
              </a:rPr>
              <a:t>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0896" y="3789369"/>
            <a:ext cx="1440904" cy="792497"/>
          </a:xfrm>
          <a:prstGeom prst="rect">
            <a:avLst/>
          </a:prstGeom>
          <a:noFill/>
        </p:spPr>
      </p:pic>
      <p:pic>
        <p:nvPicPr>
          <p:cNvPr id="6147" name="Picture 3" descr="\\user\mydoc\zhouty\桌面\19141699179793_191166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330896" y="1124744"/>
            <a:ext cx="1368896" cy="784400"/>
          </a:xfrm>
          <a:prstGeom prst="rect">
            <a:avLst/>
          </a:prstGeom>
          <a:noFill/>
        </p:spPr>
      </p:pic>
      <p:sp>
        <p:nvSpPr>
          <p:cNvPr id="17" name="矩形 16"/>
          <p:cNvSpPr/>
          <p:nvPr/>
        </p:nvSpPr>
        <p:spPr>
          <a:xfrm>
            <a:off x="467544" y="1916832"/>
            <a:ext cx="3071812" cy="1126462"/>
          </a:xfrm>
          <a:prstGeom prst="rect">
            <a:avLst/>
          </a:prstGeom>
          <a:noFill/>
          <a:ln>
            <a:noFill/>
          </a:ln>
        </p:spPr>
        <p:txBody>
          <a:bodyPr>
            <a:spAutoFit/>
          </a:bodyPr>
          <a:lstStyle/>
          <a:p>
            <a:pPr marL="179388" indent="-179388" algn="l">
              <a:buFont typeface="Wingdings" pitchFamily="2" charset="2"/>
              <a:buChar char="n"/>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35,266</a:t>
            </a:r>
          </a:p>
          <a:p>
            <a:pPr marL="179388" indent="-179388" algn="l">
              <a:buFont typeface="Wingdings" pitchFamily="2" charset="2"/>
              <a:buChar char="n"/>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-4.7%</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a:t>
            </a:r>
            <a:r>
              <a:rPr lang="zh-CN" altLang="en-US" sz="1400" dirty="0">
                <a:solidFill>
                  <a:srgbClr val="5F5F5F"/>
                </a:solidFill>
                <a:ea typeface="华文细黑" pitchFamily="2" charset="-122"/>
              </a:rPr>
              <a:t>城市促销活动：</a:t>
            </a:r>
            <a:endParaRPr lang="en-US" altLang="zh-CN" sz="1400" dirty="0">
              <a:solidFill>
                <a:srgbClr val="5F5F5F"/>
              </a:solidFill>
              <a:ea typeface="华文细黑" pitchFamily="2" charset="-122"/>
            </a:endParaRPr>
          </a:p>
          <a:p>
            <a:pPr algn="l"/>
            <a:r>
              <a:rPr lang="zh-CN" altLang="en-US" sz="1400" dirty="0" smtClean="0">
                <a:solidFill>
                  <a:srgbClr val="5F5F5F"/>
                </a:solidFill>
                <a:ea typeface="华文细黑" pitchFamily="2" charset="-122"/>
              </a:rPr>
              <a:t>    杭州：赠送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algn="l"/>
            <a:r>
              <a:rPr lang="zh-CN" altLang="en-US" sz="1400" dirty="0" smtClean="0">
                <a:solidFill>
                  <a:srgbClr val="5F5F5F"/>
                </a:solidFill>
                <a:ea typeface="华文细黑" pitchFamily="2" charset="-122"/>
              </a:rPr>
              <a:t>    苏州：赠送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18" name="矩形 17"/>
          <p:cNvSpPr/>
          <p:nvPr/>
        </p:nvSpPr>
        <p:spPr>
          <a:xfrm>
            <a:off x="467544" y="4653136"/>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41,063</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-3.0%</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天津</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1500</a:t>
            </a:r>
            <a:r>
              <a:rPr lang="zh-CN" altLang="en-US" sz="1400" dirty="0">
                <a:solidFill>
                  <a:srgbClr val="5F5F5F"/>
                </a:solidFill>
                <a:ea typeface="华文细黑" pitchFamily="2" charset="-122"/>
              </a:rPr>
              <a:t>元</a:t>
            </a:r>
            <a:endParaRPr lang="en-US" altLang="zh-CN" sz="1400" dirty="0">
              <a:solidFill>
                <a:srgbClr val="5F5F5F"/>
              </a:solidFill>
              <a:ea typeface="华文细黑" pitchFamily="2" charset="-122"/>
            </a:endParaRPr>
          </a:p>
        </p:txBody>
      </p:sp>
      <p:graphicFrame>
        <p:nvGraphicFramePr>
          <p:cNvPr id="21" name="图表 34"/>
          <p:cNvGraphicFramePr>
            <a:graphicFrameLocks/>
          </p:cNvGraphicFramePr>
          <p:nvPr>
            <p:extLst>
              <p:ext uri="{D42A27DB-BD31-4B8C-83A1-F6EECF244321}">
                <p14:modId xmlns:p14="http://schemas.microsoft.com/office/powerpoint/2010/main" val="4150871282"/>
              </p:ext>
            </p:extLst>
          </p:nvPr>
        </p:nvGraphicFramePr>
        <p:xfrm>
          <a:off x="3635374" y="1015200"/>
          <a:ext cx="5040625" cy="2376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图表 35"/>
          <p:cNvGraphicFramePr>
            <a:graphicFrameLocks/>
          </p:cNvGraphicFramePr>
          <p:nvPr>
            <p:extLst>
              <p:ext uri="{D42A27DB-BD31-4B8C-83A1-F6EECF244321}">
                <p14:modId xmlns:p14="http://schemas.microsoft.com/office/powerpoint/2010/main" val="389101975"/>
              </p:ext>
            </p:extLst>
          </p:nvPr>
        </p:nvGraphicFramePr>
        <p:xfrm>
          <a:off x="3635374" y="3844776"/>
          <a:ext cx="5077513" cy="23760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9313870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31640" y="1118100"/>
            <a:ext cx="1368152" cy="716501"/>
          </a:xfrm>
          <a:prstGeom prst="rect">
            <a:avLst/>
          </a:prstGeom>
          <a:noFill/>
          <a:ln w="9525">
            <a:noFill/>
            <a:miter lim="800000"/>
            <a:headEnd/>
            <a:tailEnd/>
          </a:ln>
        </p:spPr>
      </p:pic>
      <p:sp>
        <p:nvSpPr>
          <p:cNvPr id="1331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042C0E5A-27B7-4E18-9F81-9DA2D3B8B410}" type="slidenum">
              <a:rPr lang="zh-CN" altLang="en-US" smtClean="0"/>
              <a:pPr/>
              <a:t>17</a:t>
            </a:fld>
            <a:endParaRPr lang="zh-CN" altLang="en-US" smtClean="0"/>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TextBox 13"/>
          <p:cNvSpPr txBox="1"/>
          <p:nvPr/>
        </p:nvSpPr>
        <p:spPr>
          <a:xfrm>
            <a:off x="467544" y="92905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smtClean="0">
                <a:solidFill>
                  <a:srgbClr val="000000"/>
                </a:solidFill>
                <a:latin typeface="Calibri"/>
                <a:ea typeface="华文细黑" pitchFamily="2" charset="-122"/>
              </a:rPr>
              <a:t>F0</a:t>
            </a:r>
            <a:endParaRPr lang="en-US" altLang="zh-CN" sz="1400" b="1" dirty="0">
              <a:solidFill>
                <a:srgbClr val="000000"/>
              </a:solidFill>
              <a:latin typeface="Calibri"/>
              <a:ea typeface="华文细黑" pitchFamily="2" charset="-122"/>
            </a:endParaRPr>
          </a:p>
        </p:txBody>
      </p:sp>
      <p:sp>
        <p:nvSpPr>
          <p:cNvPr id="10" name="矩形 9"/>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TextBox 15"/>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奥拓</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graphicFrame>
        <p:nvGraphicFramePr>
          <p:cNvPr id="18" name="对象 4"/>
          <p:cNvGraphicFramePr>
            <a:graphicFrameLocks/>
          </p:cNvGraphicFramePr>
          <p:nvPr>
            <p:extLst>
              <p:ext uri="{D42A27DB-BD31-4B8C-83A1-F6EECF244321}">
                <p14:modId xmlns:p14="http://schemas.microsoft.com/office/powerpoint/2010/main" val="3644622118"/>
              </p:ext>
            </p:extLst>
          </p:nvPr>
        </p:nvGraphicFramePr>
        <p:xfrm>
          <a:off x="3635374" y="1008000"/>
          <a:ext cx="4960197" cy="2416175"/>
        </p:xfrm>
        <a:graphic>
          <a:graphicData uri="http://schemas.openxmlformats.org/drawingml/2006/chart">
            <c:chart xmlns:c="http://schemas.openxmlformats.org/drawingml/2006/chart" xmlns:r="http://schemas.openxmlformats.org/officeDocument/2006/relationships" r:id="rId3"/>
          </a:graphicData>
        </a:graphic>
      </p:graphicFrame>
      <p:pic>
        <p:nvPicPr>
          <p:cNvPr id="7170" name="Picture 2" descr="\\user\mydoc\zhouty\桌面\11492811790035_2318563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331640" y="3789040"/>
            <a:ext cx="1368152" cy="806600"/>
          </a:xfrm>
          <a:prstGeom prst="rect">
            <a:avLst/>
          </a:prstGeom>
          <a:noFill/>
        </p:spPr>
      </p:pic>
      <p:sp>
        <p:nvSpPr>
          <p:cNvPr id="19" name="矩形 18"/>
          <p:cNvSpPr/>
          <p:nvPr/>
        </p:nvSpPr>
        <p:spPr>
          <a:xfrm>
            <a:off x="467544" y="1916832"/>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35,520</a:t>
            </a:r>
            <a:endParaRPr lang="en-US" altLang="zh-CN" sz="1400" dirty="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3.6%</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北京</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8500</a:t>
            </a:r>
            <a:r>
              <a:rPr lang="zh-CN" altLang="en-US" sz="1400" dirty="0">
                <a:solidFill>
                  <a:srgbClr val="5F5F5F"/>
                </a:solidFill>
                <a:ea typeface="华文细黑" pitchFamily="2" charset="-122"/>
              </a:rPr>
              <a:t>元</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西安</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888</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21" name="矩形 20"/>
          <p:cNvSpPr/>
          <p:nvPr/>
        </p:nvSpPr>
        <p:spPr>
          <a:xfrm>
            <a:off x="467544" y="4653136"/>
            <a:ext cx="3071812" cy="116955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42,913</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0.7%</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北京</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2500</a:t>
            </a:r>
            <a:r>
              <a:rPr lang="zh-CN" altLang="en-US" sz="1400" dirty="0">
                <a:solidFill>
                  <a:srgbClr val="5F5F5F"/>
                </a:solidFill>
                <a:ea typeface="华文细黑" pitchFamily="2" charset="-122"/>
              </a:rPr>
              <a:t>元礼包</a:t>
            </a:r>
            <a:endParaRPr lang="en-US" altLang="zh-CN" sz="1400" dirty="0" smtClean="0">
              <a:solidFill>
                <a:srgbClr val="5F5F5F"/>
              </a:solidFill>
              <a:ea typeface="华文细黑" pitchFamily="2" charset="-122"/>
            </a:endParaRPr>
          </a:p>
        </p:txBody>
      </p:sp>
      <p:graphicFrame>
        <p:nvGraphicFramePr>
          <p:cNvPr id="22" name="对象 3"/>
          <p:cNvGraphicFramePr>
            <a:graphicFrameLocks/>
          </p:cNvGraphicFramePr>
          <p:nvPr>
            <p:extLst>
              <p:ext uri="{D42A27DB-BD31-4B8C-83A1-F6EECF244321}">
                <p14:modId xmlns:p14="http://schemas.microsoft.com/office/powerpoint/2010/main" val="1436310773"/>
              </p:ext>
            </p:extLst>
          </p:nvPr>
        </p:nvGraphicFramePr>
        <p:xfrm>
          <a:off x="3635374" y="3780000"/>
          <a:ext cx="4960073"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15" name="标题 2"/>
          <p:cNvSpPr txBox="1">
            <a:spLocks/>
          </p:cNvSpPr>
          <p:nvPr/>
        </p:nvSpPr>
        <p:spPr>
          <a:xfrm>
            <a:off x="1166936" y="296652"/>
            <a:ext cx="6573416"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A00</a:t>
            </a:r>
            <a:r>
              <a:rPr lang="zh-CN" altLang="en-US" b="1" dirty="0" smtClean="0">
                <a:solidFill>
                  <a:srgbClr val="075A77"/>
                </a:solidFill>
                <a:latin typeface="+mn-ea"/>
                <a:ea typeface="+mn-ea"/>
              </a:rPr>
              <a:t>级别重点车型经销商利润：</a:t>
            </a:r>
            <a:r>
              <a:rPr lang="en-US" altLang="zh-CN" b="1" dirty="0" smtClean="0">
                <a:solidFill>
                  <a:srgbClr val="075A77"/>
                </a:solidFill>
                <a:latin typeface="+mn-ea"/>
                <a:ea typeface="+mn-ea"/>
              </a:rPr>
              <a:t>F0</a:t>
            </a:r>
            <a:r>
              <a:rPr lang="zh-CN" altLang="en-US" b="1" dirty="0" smtClean="0">
                <a:solidFill>
                  <a:srgbClr val="075A77"/>
                </a:solidFill>
                <a:latin typeface="+mn-ea"/>
                <a:ea typeface="+mn-ea"/>
              </a:rPr>
              <a:t>、</a:t>
            </a:r>
            <a:r>
              <a:rPr lang="zh-CN" altLang="en-US" b="1" dirty="0">
                <a:solidFill>
                  <a:srgbClr val="075A77"/>
                </a:solidFill>
                <a:latin typeface="+mn-ea"/>
                <a:ea typeface="+mn-ea"/>
              </a:rPr>
              <a:t>奥拓</a:t>
            </a:r>
          </a:p>
        </p:txBody>
      </p:sp>
    </p:spTree>
    <p:extLst>
      <p:ext uri="{BB962C8B-B14F-4D97-AF65-F5344CB8AC3E}">
        <p14:creationId xmlns:p14="http://schemas.microsoft.com/office/powerpoint/2010/main" val="12334763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5300" name="think-cell Slide" r:id="rId13" imgW="360" imgH="360" progId="">
                  <p:embed/>
                </p:oleObj>
              </mc:Choice>
              <mc:Fallback>
                <p:oleObj name="think-cell Slide" r:id="rId13" imgW="360" imgH="360" progId="">
                  <p:embed/>
                  <p:pic>
                    <p:nvPicPr>
                      <p:cNvPr id="0" name="Picture 288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485082556"/>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18</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5" name="内容占位符 2"/>
          <p:cNvSpPr txBox="1">
            <a:spLocks/>
          </p:cNvSpPr>
          <p:nvPr>
            <p:custDataLst>
              <p:tags r:id="rId6"/>
            </p:custDataLst>
          </p:nvPr>
        </p:nvSpPr>
        <p:spPr>
          <a:xfrm>
            <a:off x="395288" y="836613"/>
            <a:ext cx="8355012" cy="2089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a:t>
            </a:r>
            <a:r>
              <a:rPr lang="zh-CN" altLang="en-US" sz="1600" b="1" dirty="0" smtClean="0">
                <a:latin typeface="+mj-ea"/>
                <a:ea typeface="+mj-ea"/>
              </a:rPr>
              <a:t> </a:t>
            </a:r>
            <a:r>
              <a:rPr lang="en-US" altLang="zh-CN" sz="1600" b="1" dirty="0" smtClean="0">
                <a:latin typeface="+mj-ea"/>
                <a:ea typeface="+mj-ea"/>
              </a:rPr>
              <a:t>GAIN·5</a:t>
            </a:r>
            <a:r>
              <a:rPr lang="zh-CN" altLang="en-US" sz="1600" b="1" dirty="0" smtClean="0">
                <a:latin typeface="+mj-ea"/>
                <a:ea typeface="+mj-ea"/>
              </a:rPr>
              <a:t>月</a:t>
            </a:r>
            <a:r>
              <a:rPr lang="en-US" altLang="zh-CN" sz="1600" b="1" dirty="0" smtClean="0">
                <a:latin typeface="+mj-ea"/>
                <a:ea typeface="+mj-ea"/>
              </a:rPr>
              <a:t>A0</a:t>
            </a:r>
            <a:r>
              <a:rPr lang="zh-CN" altLang="en-US" sz="1600" b="1" dirty="0" smtClean="0">
                <a:latin typeface="+mj-ea"/>
                <a:ea typeface="+mj-ea"/>
              </a:rPr>
              <a:t>级市场价格变化指数为</a:t>
            </a:r>
            <a:r>
              <a:rPr lang="en-US" altLang="zh-CN" sz="1600" b="1" dirty="0" smtClean="0">
                <a:latin typeface="+mj-ea"/>
                <a:ea typeface="+mj-ea"/>
              </a:rPr>
              <a:t>-2.07</a:t>
            </a:r>
            <a:r>
              <a:rPr lang="zh-CN" altLang="en-US" sz="1600" b="1" dirty="0" smtClean="0">
                <a:latin typeface="+mj-ea"/>
                <a:ea typeface="+mj-ea"/>
              </a:rPr>
              <a:t>，环比下降</a:t>
            </a:r>
            <a:r>
              <a:rPr lang="en-US" altLang="zh-CN" sz="1600" b="1" dirty="0" smtClean="0">
                <a:latin typeface="+mj-ea"/>
                <a:ea typeface="+mj-ea"/>
              </a:rPr>
              <a:t>3.3%</a:t>
            </a:r>
            <a:r>
              <a:rPr lang="zh-CN" altLang="en-US" sz="1600" b="1" dirty="0" smtClean="0">
                <a:latin typeface="+mj-ea"/>
                <a:ea typeface="+mj-ea"/>
              </a:rPr>
              <a:t>，市场均价由</a:t>
            </a:r>
            <a:r>
              <a:rPr lang="en-US" altLang="zh-CN" sz="1600" b="1" dirty="0" smtClean="0">
                <a:latin typeface="+mj-ea"/>
                <a:ea typeface="+mj-ea"/>
              </a:rPr>
              <a:t>6.83</a:t>
            </a:r>
            <a:r>
              <a:rPr lang="zh-CN" altLang="en-US" sz="1600" b="1" dirty="0" smtClean="0">
                <a:latin typeface="+mj-ea"/>
                <a:ea typeface="+mj-ea"/>
              </a:rPr>
              <a:t>万下降至</a:t>
            </a:r>
            <a:r>
              <a:rPr lang="en-US" altLang="zh-CN" sz="1600" b="1" dirty="0" smtClean="0">
                <a:latin typeface="+mj-ea"/>
                <a:ea typeface="+mj-ea"/>
              </a:rPr>
              <a:t>6.60</a:t>
            </a:r>
            <a:r>
              <a:rPr lang="zh-CN" altLang="en-US" sz="1600" b="1" dirty="0" smtClean="0">
                <a:latin typeface="+mj-ea"/>
                <a:ea typeface="+mj-ea"/>
              </a:rPr>
              <a:t>万</a:t>
            </a:r>
          </a:p>
          <a:p>
            <a:pPr marL="342000" lvl="1" indent="-342000">
              <a:lnSpc>
                <a:spcPts val="2000"/>
              </a:lnSpc>
              <a:spcBef>
                <a:spcPts val="0"/>
              </a:spcBef>
              <a:spcAft>
                <a:spcPts val="600"/>
              </a:spcAft>
              <a:buFont typeface="Wingdings" pitchFamily="2" charset="2"/>
              <a:buChar char="Ø"/>
              <a:defRPr/>
            </a:pPr>
            <a:r>
              <a:rPr lang="en-US" altLang="zh-CN" sz="1400" dirty="0" smtClean="0">
                <a:latin typeface="+mj-ea"/>
                <a:ea typeface="+mj-ea"/>
              </a:rPr>
              <a:t>A0</a:t>
            </a:r>
            <a:r>
              <a:rPr lang="zh-CN" altLang="en-US" sz="1400" dirty="0" smtClean="0">
                <a:latin typeface="+mj-ea"/>
                <a:ea typeface="+mj-ea"/>
              </a:rPr>
              <a:t>级市场整体成交价在两个月份连续上涨后本月出现下降，降幅</a:t>
            </a:r>
            <a:r>
              <a:rPr lang="en-US" altLang="zh-CN" sz="1400" dirty="0" smtClean="0">
                <a:latin typeface="+mj-ea"/>
                <a:ea typeface="+mj-ea"/>
              </a:rPr>
              <a:t>2,300</a:t>
            </a:r>
            <a:r>
              <a:rPr lang="zh-CN" altLang="en-US" sz="1400" dirty="0" smtClean="0">
                <a:latin typeface="+mj-ea"/>
                <a:ea typeface="+mj-ea"/>
              </a:rPr>
              <a:t>元</a:t>
            </a:r>
            <a:endParaRPr lang="en-US" altLang="zh-CN" sz="1400" dirty="0" smtClean="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smtClean="0">
                <a:latin typeface="+mj-ea"/>
                <a:ea typeface="+mj-ea"/>
              </a:rPr>
              <a:t>权重车型</a:t>
            </a:r>
            <a:r>
              <a:rPr lang="en-US" altLang="zh-CN" sz="1400" dirty="0" smtClean="0">
                <a:latin typeface="+mj-ea"/>
                <a:ea typeface="+mj-ea"/>
              </a:rPr>
              <a:t>POLO</a:t>
            </a:r>
            <a:r>
              <a:rPr lang="zh-CN" altLang="en-US" sz="1400" dirty="0" smtClean="0">
                <a:latin typeface="+mj-ea"/>
                <a:ea typeface="+mj-ea"/>
              </a:rPr>
              <a:t>本月终端成交价有一定幅度下降，此外</a:t>
            </a:r>
            <a:r>
              <a:rPr lang="en-US" altLang="zh-CN" sz="1400" dirty="0" smtClean="0">
                <a:latin typeface="+mj-ea"/>
                <a:ea typeface="+mj-ea"/>
              </a:rPr>
              <a:t>K2</a:t>
            </a:r>
            <a:r>
              <a:rPr lang="zh-CN" altLang="en-US" sz="1400" dirty="0" smtClean="0">
                <a:latin typeface="+mj-ea"/>
                <a:ea typeface="+mj-ea"/>
              </a:rPr>
              <a:t>的终端成交价出现明显下跌，</a:t>
            </a:r>
            <a:r>
              <a:rPr lang="zh-CN" altLang="en-US" sz="1400" dirty="0">
                <a:latin typeface="+mj-ea"/>
                <a:ea typeface="+mj-ea"/>
              </a:rPr>
              <a:t>因</a:t>
            </a:r>
            <a:r>
              <a:rPr lang="zh-CN" altLang="en-US" sz="1400" dirty="0" smtClean="0">
                <a:latin typeface="+mj-ea"/>
                <a:ea typeface="+mj-ea"/>
              </a:rPr>
              <a:t>而拉低本月该级别的价格指数</a:t>
            </a:r>
            <a:endParaRPr lang="en-US" altLang="zh-CN" sz="1400" dirty="0" smtClean="0"/>
          </a:p>
        </p:txBody>
      </p:sp>
      <p:sp>
        <p:nvSpPr>
          <p:cNvPr id="16" name="矩形 15"/>
          <p:cNvSpPr/>
          <p:nvPr/>
        </p:nvSpPr>
        <p:spPr>
          <a:xfrm>
            <a:off x="1921094" y="573325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6.21</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sp>
        <p:nvSpPr>
          <p:cNvPr id="19" name="矩形 18"/>
          <p:cNvSpPr/>
          <p:nvPr/>
        </p:nvSpPr>
        <p:spPr>
          <a:xfrm>
            <a:off x="2483768" y="508518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6.64</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20"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1"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24" name="组合 23"/>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7" name="矩形 26"/>
          <p:cNvSpPr/>
          <p:nvPr/>
        </p:nvSpPr>
        <p:spPr>
          <a:xfrm>
            <a:off x="3131841" y="486593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6.83</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28" name="矩形 27"/>
          <p:cNvSpPr/>
          <p:nvPr/>
        </p:nvSpPr>
        <p:spPr>
          <a:xfrm>
            <a:off x="3707905" y="5110683"/>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rPr>
              <a:t>6.60</a:t>
            </a:r>
            <a:r>
              <a:rPr lang="zh-CN" altLang="en-US" sz="900" dirty="0" smtClean="0">
                <a:solidFill>
                  <a:srgbClr val="FF9933"/>
                </a:solidFill>
                <a:latin typeface="+mn-lt"/>
              </a:rPr>
              <a:t>万</a:t>
            </a:r>
            <a:endParaRPr lang="zh-CN" altLang="en-US" sz="900" dirty="0">
              <a:solidFill>
                <a:srgbClr val="FF9933"/>
              </a:solidFill>
              <a:latin typeface="+mn-lt"/>
            </a:endParaRPr>
          </a:p>
        </p:txBody>
      </p:sp>
    </p:spTree>
    <p:extLst>
      <p:ext uri="{BB962C8B-B14F-4D97-AF65-F5344CB8AC3E}">
        <p14:creationId xmlns:p14="http://schemas.microsoft.com/office/powerpoint/2010/main" val="344135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5051" name="think-cell Slide" r:id="rId14" imgW="360" imgH="360" progId="">
                  <p:embed/>
                </p:oleObj>
              </mc:Choice>
              <mc:Fallback>
                <p:oleObj name="think-cell Slide" r:id="rId14" imgW="360" imgH="360" progId="">
                  <p:embed/>
                  <p:pic>
                    <p:nvPicPr>
                      <p:cNvPr id="0" name="Picture 287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220589510"/>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19</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 GAIN·5</a:t>
            </a:r>
            <a:r>
              <a:rPr lang="zh-CN" altLang="en-US" sz="1600" b="1" dirty="0" smtClean="0">
                <a:latin typeface="+mj-ea"/>
                <a:ea typeface="+mj-ea"/>
              </a:rPr>
              <a:t>月</a:t>
            </a:r>
            <a:r>
              <a:rPr lang="en-US" altLang="zh-CN" sz="1600" b="1" dirty="0" smtClean="0">
                <a:latin typeface="+mj-ea"/>
                <a:ea typeface="+mj-ea"/>
              </a:rPr>
              <a:t>A0</a:t>
            </a:r>
            <a:r>
              <a:rPr lang="zh-CN" altLang="en-US" sz="1600" b="1" dirty="0" smtClean="0">
                <a:latin typeface="+mj-ea"/>
                <a:ea typeface="+mj-ea"/>
              </a:rPr>
              <a:t>级别终端优惠指数为</a:t>
            </a:r>
            <a:r>
              <a:rPr lang="en-US" altLang="zh-CN" sz="1600" b="1" dirty="0" smtClean="0">
                <a:latin typeface="+mj-ea"/>
                <a:ea typeface="+mj-ea"/>
              </a:rPr>
              <a:t>1.76</a:t>
            </a:r>
            <a:r>
              <a:rPr lang="zh-CN" altLang="en-US" sz="1600" b="1" dirty="0" smtClean="0">
                <a:latin typeface="+mj-ea"/>
                <a:ea typeface="+mj-ea"/>
              </a:rPr>
              <a:t>，环比上升</a:t>
            </a:r>
            <a:r>
              <a:rPr lang="en-US" altLang="zh-CN" sz="1600" b="1" dirty="0" smtClean="0">
                <a:latin typeface="+mj-ea"/>
                <a:ea typeface="+mj-ea"/>
              </a:rPr>
              <a:t>22.1%</a:t>
            </a:r>
            <a:endParaRPr lang="zh-CN" altLang="en-US" sz="1600" b="1" dirty="0" smtClean="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smtClean="0">
                <a:latin typeface="+mj-ea"/>
                <a:ea typeface="+mj-ea"/>
              </a:rPr>
              <a:t>在经历连续</a:t>
            </a:r>
            <a:r>
              <a:rPr lang="en-US" altLang="zh-CN" sz="1400" dirty="0" smtClean="0">
                <a:latin typeface="+mj-ea"/>
                <a:ea typeface="+mj-ea"/>
              </a:rPr>
              <a:t>2</a:t>
            </a:r>
            <a:r>
              <a:rPr lang="zh-CN" altLang="en-US" sz="1400" dirty="0" smtClean="0">
                <a:latin typeface="+mj-ea"/>
                <a:ea typeface="+mj-ea"/>
              </a:rPr>
              <a:t>个月的优惠增加后，本月</a:t>
            </a:r>
            <a:r>
              <a:rPr lang="en-US" altLang="zh-CN" sz="1400" dirty="0" smtClean="0">
                <a:latin typeface="+mj-ea"/>
                <a:ea typeface="+mj-ea"/>
              </a:rPr>
              <a:t>A0</a:t>
            </a:r>
            <a:r>
              <a:rPr lang="zh-CN" altLang="en-US" sz="1400" dirty="0" smtClean="0">
                <a:latin typeface="+mj-ea"/>
                <a:ea typeface="+mj-ea"/>
              </a:rPr>
              <a:t>级别市场的整体优惠出现减少，主要是受权重车型</a:t>
            </a:r>
            <a:r>
              <a:rPr lang="en-US" altLang="zh-CN" sz="1400" dirty="0" smtClean="0">
                <a:latin typeface="+mj-ea"/>
                <a:ea typeface="+mj-ea"/>
              </a:rPr>
              <a:t>POLO</a:t>
            </a:r>
            <a:r>
              <a:rPr lang="zh-CN" altLang="en-US" sz="1400" dirty="0" smtClean="0">
                <a:latin typeface="+mj-ea"/>
                <a:ea typeface="+mj-ea"/>
              </a:rPr>
              <a:t>的影响</a:t>
            </a:r>
            <a:endParaRPr lang="en-US" altLang="zh-CN" sz="1400" dirty="0" smtClean="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smtClean="0">
                <a:latin typeface="+mj-ea"/>
                <a:ea typeface="+mj-ea"/>
              </a:rPr>
              <a:t>本月</a:t>
            </a:r>
            <a:r>
              <a:rPr lang="en-US" altLang="zh-CN" sz="1400" dirty="0" smtClean="0">
                <a:latin typeface="+mj-ea"/>
                <a:ea typeface="+mj-ea"/>
              </a:rPr>
              <a:t>POLO</a:t>
            </a:r>
            <a:r>
              <a:rPr lang="zh-CN" altLang="en-US" sz="1400" dirty="0" smtClean="0">
                <a:latin typeface="+mj-ea"/>
                <a:ea typeface="+mj-ea"/>
              </a:rPr>
              <a:t>优惠幅度减少，另外加之瑞纳、赛欧飞度等车型的优惠也同期减少，因此拉高了本月的优惠指数</a:t>
            </a:r>
            <a:endParaRPr lang="en-US" altLang="zh-CN" sz="1400" dirty="0" smtClean="0">
              <a:latin typeface="+mj-ea"/>
              <a:ea typeface="+mj-ea"/>
            </a:endParaRPr>
          </a:p>
        </p:txBody>
      </p:sp>
      <p:sp>
        <p:nvSpPr>
          <p:cNvPr id="15" name="Oval 178"/>
          <p:cNvSpPr>
            <a:spLocks noChangeArrowheads="1"/>
          </p:cNvSpPr>
          <p:nvPr/>
        </p:nvSpPr>
        <p:spPr bwMode="auto">
          <a:xfrm>
            <a:off x="1725599" y="4380092"/>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6073</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sp>
        <p:nvSpPr>
          <p:cNvPr id="17" name="Oval 178"/>
          <p:cNvSpPr>
            <a:spLocks noChangeArrowheads="1"/>
          </p:cNvSpPr>
          <p:nvPr/>
        </p:nvSpPr>
        <p:spPr bwMode="auto">
          <a:xfrm>
            <a:off x="2355080" y="4787432"/>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8026</a:t>
            </a:r>
          </a:p>
        </p:txBody>
      </p:sp>
      <p:sp>
        <p:nvSpPr>
          <p:cNvPr id="18"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2"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3" name="组合 2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6" name="Oval 178"/>
          <p:cNvSpPr>
            <a:spLocks noChangeArrowheads="1"/>
          </p:cNvSpPr>
          <p:nvPr/>
        </p:nvSpPr>
        <p:spPr bwMode="auto">
          <a:xfrm>
            <a:off x="2997322" y="499021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8812</a:t>
            </a:r>
            <a:endParaRPr lang="en-US" altLang="zh-CN" sz="900" dirty="0" smtClean="0">
              <a:solidFill>
                <a:srgbClr val="FF9933"/>
              </a:solidFill>
            </a:endParaRPr>
          </a:p>
        </p:txBody>
      </p:sp>
      <p:sp>
        <p:nvSpPr>
          <p:cNvPr id="27" name="Oval 178"/>
          <p:cNvSpPr>
            <a:spLocks noChangeArrowheads="1"/>
          </p:cNvSpPr>
          <p:nvPr/>
        </p:nvSpPr>
        <p:spPr bwMode="auto">
          <a:xfrm>
            <a:off x="3638638" y="473235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6864</a:t>
            </a:r>
            <a:endParaRPr lang="en-US" altLang="zh-CN" sz="900" dirty="0" smtClean="0">
              <a:solidFill>
                <a:srgbClr val="FF9933"/>
              </a:solidFill>
            </a:endParaRPr>
          </a:p>
        </p:txBody>
      </p:sp>
    </p:spTree>
    <p:extLst>
      <p:ext uri="{BB962C8B-B14F-4D97-AF65-F5344CB8AC3E}">
        <p14:creationId xmlns:p14="http://schemas.microsoft.com/office/powerpoint/2010/main" val="27422572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smtClean="0"/>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smtClean="0"/>
              <a:t>目录</a:t>
            </a:r>
            <a:endParaRPr lang="zh-CN" altLang="en-US" dirty="0"/>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20</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a:t>
            </a:r>
            <a:r>
              <a:rPr lang="zh-CN" altLang="en-US" b="1" dirty="0" smtClean="0">
                <a:solidFill>
                  <a:srgbClr val="075A77"/>
                </a:solidFill>
                <a:latin typeface="+mn-ea"/>
                <a:ea typeface="+mn-ea"/>
              </a:rPr>
              <a:t>欧</a:t>
            </a:r>
            <a:endParaRPr lang="zh-CN" altLang="en-US" b="1" dirty="0">
              <a:solidFill>
                <a:srgbClr val="075A77"/>
              </a:solidFill>
              <a:latin typeface="+mn-ea"/>
              <a:ea typeface="+mn-ea"/>
            </a:endParaRP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860102844"/>
              </p:ext>
            </p:extLst>
          </p:nvPr>
        </p:nvGraphicFramePr>
        <p:xfrm>
          <a:off x="3635375" y="3714752"/>
          <a:ext cx="5040313"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a:t>
            </a:r>
            <a:r>
              <a:rPr lang="zh-CN" altLang="en-US" sz="1400" b="1" dirty="0" smtClean="0">
                <a:solidFill>
                  <a:prstClr val="black"/>
                </a:solidFill>
                <a:latin typeface="Calibri"/>
                <a:ea typeface="华文细黑" pitchFamily="2" charset="-122"/>
              </a:rPr>
              <a:t>欧</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259632" y="1096248"/>
            <a:ext cx="1368896" cy="820584"/>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900104"/>
            <a:ext cx="1296888" cy="753032"/>
          </a:xfrm>
          <a:prstGeom prst="rect">
            <a:avLst/>
          </a:prstGeom>
          <a:noFill/>
        </p:spPr>
      </p:pic>
      <p:sp>
        <p:nvSpPr>
          <p:cNvPr id="19" name="矩形 18"/>
          <p:cNvSpPr/>
          <p:nvPr/>
        </p:nvSpPr>
        <p:spPr>
          <a:xfrm>
            <a:off x="500064" y="198884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90,613</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广州</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2000</a:t>
            </a:r>
            <a:r>
              <a:rPr lang="zh-CN" altLang="en-US" sz="1400" dirty="0">
                <a:solidFill>
                  <a:srgbClr val="5F5F5F"/>
                </a:solidFill>
                <a:ea typeface="华文细黑" pitchFamily="2" charset="-122"/>
              </a:rPr>
              <a:t>元</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南京</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a:t>
            </a:r>
            <a:r>
              <a:rPr lang="zh-CN" altLang="en-US" sz="1400" dirty="0" smtClean="0">
                <a:solidFill>
                  <a:srgbClr val="5F5F5F"/>
                </a:solidFill>
                <a:ea typeface="华文细黑" pitchFamily="2" charset="-122"/>
              </a:rPr>
              <a:t>包</a:t>
            </a:r>
            <a:r>
              <a:rPr lang="en-US" altLang="zh-CN" sz="1400" dirty="0" smtClean="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500065" y="4869160"/>
            <a:ext cx="3063875" cy="1384995"/>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57,760</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合肥：赠送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广州：赠送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defRPr/>
            </a:pPr>
            <a:endParaRPr lang="zh-CN" altLang="en-US" sz="1400" dirty="0">
              <a:solidFill>
                <a:prstClr val="black"/>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3812330728"/>
              </p:ext>
            </p:extLst>
          </p:nvPr>
        </p:nvGraphicFramePr>
        <p:xfrm>
          <a:off x="3635374" y="928690"/>
          <a:ext cx="505602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417039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6" descr="锋范.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87624" y="3864223"/>
            <a:ext cx="1329439" cy="788913"/>
          </a:xfrm>
          <a:prstGeom prst="rect">
            <a:avLst/>
          </a:prstGeom>
          <a:noFill/>
          <a:ln w="9525">
            <a:noFill/>
            <a:miter lim="800000"/>
            <a:headEnd/>
            <a:tailEnd/>
          </a:ln>
        </p:spPr>
      </p:pic>
      <p:sp>
        <p:nvSpPr>
          <p:cNvPr id="1126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89069267-0594-4058-9775-C15586F3129C}" type="slidenum">
              <a:rPr lang="zh-CN" altLang="en-US" smtClean="0">
                <a:solidFill>
                  <a:srgbClr val="5F5F5F">
                    <a:tint val="75000"/>
                  </a:srgbClr>
                </a:solidFill>
              </a:rPr>
              <a:pPr/>
              <a:t>21</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184576"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级别重点车型经销商利润：瑞纳、锋范</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5" name="图表 11"/>
          <p:cNvGraphicFramePr>
            <a:graphicFrameLocks/>
          </p:cNvGraphicFramePr>
          <p:nvPr>
            <p:extLst>
              <p:ext uri="{D42A27DB-BD31-4B8C-83A1-F6EECF244321}">
                <p14:modId xmlns:p14="http://schemas.microsoft.com/office/powerpoint/2010/main" val="2865825696"/>
              </p:ext>
            </p:extLst>
          </p:nvPr>
        </p:nvGraphicFramePr>
        <p:xfrm>
          <a:off x="3635375" y="929469"/>
          <a:ext cx="5040313"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12"/>
          <p:cNvGraphicFramePr>
            <a:graphicFrameLocks/>
          </p:cNvGraphicFramePr>
          <p:nvPr>
            <p:extLst>
              <p:ext uri="{D42A27DB-BD31-4B8C-83A1-F6EECF244321}">
                <p14:modId xmlns:p14="http://schemas.microsoft.com/office/powerpoint/2010/main" val="1805349709"/>
              </p:ext>
            </p:extLst>
          </p:nvPr>
        </p:nvGraphicFramePr>
        <p:xfrm>
          <a:off x="3635374" y="3715657"/>
          <a:ext cx="4959177"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p:cNvSpPr txBox="1"/>
          <p:nvPr/>
        </p:nvSpPr>
        <p:spPr>
          <a:xfrm>
            <a:off x="323528"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瑞纳</a:t>
            </a:r>
            <a:endParaRPr lang="en-US" altLang="zh-CN" sz="1400" b="1" dirty="0">
              <a:solidFill>
                <a:prstClr val="black"/>
              </a:solidFill>
              <a:latin typeface="Calibri"/>
              <a:ea typeface="华文细黑" pitchFamily="2" charset="-122"/>
            </a:endParaRPr>
          </a:p>
        </p:txBody>
      </p:sp>
      <p:sp>
        <p:nvSpPr>
          <p:cNvPr id="16" name="TextBox 15"/>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锋范</a:t>
            </a:r>
            <a:endParaRPr lang="en-US" altLang="zh-CN" sz="1400" b="1" dirty="0">
              <a:solidFill>
                <a:prstClr val="black"/>
              </a:solidFill>
              <a:latin typeface="Calibri"/>
              <a:ea typeface="华文细黑" pitchFamily="2" charset="-122"/>
            </a:endParaRPr>
          </a:p>
        </p:txBody>
      </p:sp>
      <p:sp>
        <p:nvSpPr>
          <p:cNvPr id="18" name="TextBox 17"/>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5122" name="Picture 2" descr="\\user\mydoc\zhouty\桌面\11470996295369_1632617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87624" y="1127944"/>
            <a:ext cx="1454242" cy="716880"/>
          </a:xfrm>
          <a:prstGeom prst="rect">
            <a:avLst/>
          </a:prstGeom>
          <a:noFill/>
        </p:spPr>
      </p:pic>
      <p:sp>
        <p:nvSpPr>
          <p:cNvPr id="21" name="矩形 20"/>
          <p:cNvSpPr/>
          <p:nvPr/>
        </p:nvSpPr>
        <p:spPr>
          <a:xfrm>
            <a:off x="500064" y="198884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71,789</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zh-CN" altLang="en-US" sz="1400" dirty="0">
                <a:solidFill>
                  <a:srgbClr val="5F5F5F"/>
                </a:solidFill>
                <a:ea typeface="华文细黑" pitchFamily="2" charset="-122"/>
              </a:rPr>
              <a:t>   </a:t>
            </a:r>
            <a:r>
              <a:rPr lang="zh-CN" altLang="en-US" sz="1400" dirty="0" smtClean="0">
                <a:solidFill>
                  <a:srgbClr val="5F5F5F"/>
                </a:solidFill>
                <a:ea typeface="华文细黑" pitchFamily="2" charset="-122"/>
              </a:rPr>
              <a:t> 广州：赠送</a:t>
            </a:r>
            <a:r>
              <a:rPr lang="en-US" altLang="zh-CN" sz="1400" dirty="0" smtClean="0"/>
              <a:t>3800</a:t>
            </a:r>
            <a:r>
              <a:rPr lang="zh-CN" altLang="en-US" sz="1400" dirty="0" smtClean="0">
                <a:solidFill>
                  <a:srgbClr val="5F5F5F"/>
                </a:solidFill>
                <a:ea typeface="华文细黑" pitchFamily="2" charset="-122"/>
              </a:rPr>
              <a:t>元</a:t>
            </a:r>
            <a:r>
              <a:rPr lang="zh-CN" altLang="en-US" sz="1400" dirty="0">
                <a:solidFill>
                  <a:srgbClr val="5F5F5F"/>
                </a:solidFill>
                <a:ea typeface="华文细黑" pitchFamily="2" charset="-122"/>
              </a:rPr>
              <a:t>礼包</a:t>
            </a:r>
            <a:endParaRPr lang="en-US" altLang="zh-CN" sz="1400" dirty="0">
              <a:solidFill>
                <a:srgbClr val="5F5F5F"/>
              </a:solidFill>
              <a:ea typeface="华文细黑" pitchFamily="2" charset="-122"/>
            </a:endParaRPr>
          </a:p>
        </p:txBody>
      </p:sp>
      <p:sp>
        <p:nvSpPr>
          <p:cNvPr id="22" name="矩形 21"/>
          <p:cNvSpPr/>
          <p:nvPr/>
        </p:nvSpPr>
        <p:spPr>
          <a:xfrm>
            <a:off x="500067" y="4869160"/>
            <a:ext cx="306382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smtClean="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88,476</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-1.1%</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成都：</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1000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smtClean="0">
                <a:solidFill>
                  <a:srgbClr val="5F5F5F"/>
                </a:solidFill>
                <a:ea typeface="华文细黑" pitchFamily="2" charset="-122"/>
              </a:rPr>
              <a:t>济南：</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3000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p>
        </p:txBody>
      </p:sp>
    </p:spTree>
    <p:extLst>
      <p:ext uri="{BB962C8B-B14F-4D97-AF65-F5344CB8AC3E}">
        <p14:creationId xmlns:p14="http://schemas.microsoft.com/office/powerpoint/2010/main" val="10354084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323" name="think-cell Slide" r:id="rId13" imgW="360" imgH="360" progId="">
                  <p:embed/>
                </p:oleObj>
              </mc:Choice>
              <mc:Fallback>
                <p:oleObj name="think-cell Slide" r:id="rId13" imgW="360" imgH="360" progId="">
                  <p:embed/>
                  <p:pic>
                    <p:nvPicPr>
                      <p:cNvPr id="0" name="Picture 28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22</a:t>
            </a:fld>
            <a:endParaRPr lang="zh-CN" altLang="en-US" smtClean="0"/>
          </a:p>
        </p:txBody>
      </p:sp>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5"/>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GAIN·5</a:t>
            </a:r>
            <a:r>
              <a:rPr lang="zh-CN" altLang="en-US" sz="1600" b="1" dirty="0" smtClean="0">
                <a:latin typeface="+mj-lt"/>
              </a:rPr>
              <a:t>月</a:t>
            </a:r>
            <a:r>
              <a:rPr lang="en-US" altLang="zh-CN" sz="1600" b="1" dirty="0" smtClean="0">
                <a:latin typeface="+mj-lt"/>
              </a:rPr>
              <a:t>A</a:t>
            </a:r>
            <a:r>
              <a:rPr lang="zh-CN" altLang="en-US" sz="1600" b="1" dirty="0" smtClean="0">
                <a:latin typeface="+mj-lt"/>
              </a:rPr>
              <a:t>级市场价格变化指数为</a:t>
            </a:r>
            <a:r>
              <a:rPr lang="en-US" altLang="zh-CN" sz="1600" b="1" dirty="0" smtClean="0">
                <a:latin typeface="+mj-lt"/>
              </a:rPr>
              <a:t>-3.40</a:t>
            </a:r>
            <a:r>
              <a:rPr lang="zh-CN" altLang="en-US" sz="1600" b="1" dirty="0" smtClean="0">
                <a:latin typeface="+mj-lt"/>
              </a:rPr>
              <a:t>，环比下降</a:t>
            </a:r>
            <a:r>
              <a:rPr lang="en-US" altLang="zh-CN" sz="1600" b="1" dirty="0" smtClean="0">
                <a:latin typeface="+mj-lt"/>
              </a:rPr>
              <a:t>5.8%</a:t>
            </a:r>
            <a:r>
              <a:rPr lang="zh-CN" altLang="en-US" sz="1600" b="1" dirty="0" smtClean="0">
                <a:latin typeface="+mj-lt"/>
              </a:rPr>
              <a:t>，市场均价从</a:t>
            </a:r>
            <a:r>
              <a:rPr lang="en-US" altLang="zh-CN" sz="1600" b="1" dirty="0" smtClean="0">
                <a:latin typeface="+mj-lt"/>
              </a:rPr>
              <a:t>10.05</a:t>
            </a:r>
            <a:r>
              <a:rPr lang="zh-CN" altLang="en-US" sz="1600" b="1" dirty="0" smtClean="0">
                <a:latin typeface="+mj-lt"/>
              </a:rPr>
              <a:t>万下降至</a:t>
            </a:r>
            <a:r>
              <a:rPr lang="en-US" altLang="zh-CN" sz="1600" b="1" dirty="0" smtClean="0">
                <a:latin typeface="+mj-lt"/>
              </a:rPr>
              <a:t>9.47</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smtClean="0"/>
              <a:t>A</a:t>
            </a:r>
            <a:r>
              <a:rPr lang="zh-CN" altLang="en-US" sz="1400" dirty="0" smtClean="0"/>
              <a:t>级别市场</a:t>
            </a:r>
            <a:r>
              <a:rPr lang="zh-CN" altLang="en-US" sz="1400" dirty="0"/>
              <a:t>整体成交</a:t>
            </a:r>
            <a:r>
              <a:rPr lang="zh-CN" altLang="en-US" sz="1400" dirty="0" smtClean="0"/>
              <a:t>价格出现较为明显的下降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en-US" altLang="zh-CN" sz="1400" dirty="0" smtClean="0"/>
              <a:t>A</a:t>
            </a:r>
            <a:r>
              <a:rPr lang="zh-CN" altLang="en-US" sz="1400" dirty="0" smtClean="0"/>
              <a:t>级别细分市场本月出现较为普遍的成交价格下跌，其中权重车型朗逸、速腾等终端成交价格下跌幅度较为大，因此拉动整体价格指数出现明显的下降</a:t>
            </a:r>
            <a:endParaRPr lang="zh-CN" altLang="en-US" sz="1400" dirty="0"/>
          </a:p>
          <a:p>
            <a:pPr marL="342000" lvl="1" indent="-342000">
              <a:lnSpc>
                <a:spcPts val="2000"/>
              </a:lnSpc>
              <a:spcBef>
                <a:spcPts val="0"/>
              </a:spcBef>
              <a:spcAft>
                <a:spcPts val="600"/>
              </a:spcAft>
              <a:buFont typeface="Wingdings" pitchFamily="2" charset="2"/>
              <a:buChar char="Ø"/>
              <a:defRPr/>
            </a:pPr>
            <a:endParaRPr lang="en-US" altLang="zh-CN" sz="1400" dirty="0"/>
          </a:p>
        </p:txBody>
      </p:sp>
      <p:graphicFrame>
        <p:nvGraphicFramePr>
          <p:cNvPr id="15" name="Object 4"/>
          <p:cNvGraphicFramePr>
            <a:graphicFrameLocks noChangeAspect="1"/>
          </p:cNvGraphicFramePr>
          <p:nvPr>
            <p:custDataLst>
              <p:tags r:id="rId6"/>
            </p:custDataLst>
            <p:extLst>
              <p:ext uri="{D42A27DB-BD31-4B8C-83A1-F6EECF244321}">
                <p14:modId xmlns:p14="http://schemas.microsoft.com/office/powerpoint/2010/main" val="4086111810"/>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5"/>
          </a:graphicData>
        </a:graphic>
      </p:graphicFrame>
      <p:sp>
        <p:nvSpPr>
          <p:cNvPr id="16" name="Oval 178"/>
          <p:cNvSpPr>
            <a:spLocks noChangeArrowheads="1"/>
          </p:cNvSpPr>
          <p:nvPr/>
        </p:nvSpPr>
        <p:spPr bwMode="auto">
          <a:xfrm>
            <a:off x="1835696" y="4925319"/>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10.31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392850" y="5243270"/>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10.01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53219" y="5263783"/>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10.05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713588" y="5426703"/>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9.47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37352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369" name="think-cell Slide" r:id="rId14" imgW="360" imgH="360" progId="">
                  <p:embed/>
                </p:oleObj>
              </mc:Choice>
              <mc:Fallback>
                <p:oleObj name="think-cell Slide" r:id="rId14" imgW="360" imgH="360" progId="">
                  <p:embed/>
                  <p:pic>
                    <p:nvPicPr>
                      <p:cNvPr id="0" name="Picture 28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017648953"/>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23</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22" name="Oval 178"/>
          <p:cNvSpPr>
            <a:spLocks noChangeArrowheads="1"/>
          </p:cNvSpPr>
          <p:nvPr/>
        </p:nvSpPr>
        <p:spPr bwMode="auto">
          <a:xfrm rot="10800000" flipV="1">
            <a:off x="1121181" y="473149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3477</a:t>
            </a:r>
            <a:endParaRPr lang="en-US" altLang="en-US" sz="900" dirty="0" smtClean="0">
              <a:solidFill>
                <a:srgbClr val="FF9933"/>
              </a:solidFill>
            </a:endParaRPr>
          </a:p>
        </p:txBody>
      </p:sp>
      <p:sp>
        <p:nvSpPr>
          <p:cNvPr id="16" name="内容占位符 2"/>
          <p:cNvSpPr txBox="1">
            <a:spLocks/>
          </p:cNvSpPr>
          <p:nvPr>
            <p:custDataLst>
              <p:tags r:id="rId6"/>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GAIN·5</a:t>
            </a:r>
            <a:r>
              <a:rPr lang="zh-CN" altLang="en-US" sz="1600" b="1" dirty="0" smtClean="0">
                <a:latin typeface="+mj-lt"/>
              </a:rPr>
              <a:t>月</a:t>
            </a:r>
            <a:r>
              <a:rPr lang="en-US" altLang="zh-CN" sz="1600" b="1" dirty="0" smtClean="0">
                <a:latin typeface="+mj-lt"/>
              </a:rPr>
              <a:t>A</a:t>
            </a:r>
            <a:r>
              <a:rPr lang="zh-CN" altLang="en-US" sz="1600" b="1" dirty="0" smtClean="0">
                <a:latin typeface="+mj-lt"/>
              </a:rPr>
              <a:t>级别终端优惠指数为</a:t>
            </a:r>
            <a:r>
              <a:rPr lang="en-US" altLang="zh-CN" sz="1600" b="1" dirty="0" smtClean="0">
                <a:latin typeface="+mj-lt"/>
              </a:rPr>
              <a:t>-2.25</a:t>
            </a:r>
            <a:r>
              <a:rPr lang="zh-CN" altLang="en-US" sz="1600" b="1" dirty="0" smtClean="0">
                <a:latin typeface="+mj-lt"/>
              </a:rPr>
              <a:t>，环比下降</a:t>
            </a:r>
            <a:r>
              <a:rPr lang="en-US" altLang="zh-CN" sz="1600" b="1" dirty="0" smtClean="0">
                <a:latin typeface="+mj-lt"/>
              </a:rPr>
              <a:t>11.4%</a:t>
            </a:r>
            <a:endParaRPr lang="zh-CN" altLang="en-US" sz="1600" b="1" dirty="0" smtClean="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smtClean="0"/>
              <a:t>A</a:t>
            </a:r>
            <a:r>
              <a:rPr lang="zh-CN" altLang="en-US" sz="1400" dirty="0" smtClean="0"/>
              <a:t>级别终端优惠指数本月继续下降，已经是自今年</a:t>
            </a:r>
            <a:r>
              <a:rPr lang="en-US" altLang="zh-CN" sz="1400" dirty="0" smtClean="0"/>
              <a:t>1</a:t>
            </a:r>
            <a:r>
              <a:rPr lang="zh-CN" altLang="en-US" sz="1400" dirty="0" smtClean="0"/>
              <a:t>月份以来连续第</a:t>
            </a:r>
            <a:r>
              <a:rPr lang="en-US" altLang="zh-CN" sz="1400" dirty="0" smtClean="0"/>
              <a:t>4</a:t>
            </a:r>
            <a:r>
              <a:rPr lang="zh-CN" altLang="en-US" sz="1400" dirty="0" smtClean="0"/>
              <a:t>个月</a:t>
            </a:r>
            <a:r>
              <a:rPr lang="zh-CN" altLang="en-US" sz="1400" dirty="0" smtClean="0"/>
              <a:t>下降，已接近去年同期</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本月该级别优惠指数下降主要是受到权重车型威朗优惠增加的影响，</a:t>
            </a:r>
            <a:r>
              <a:rPr lang="zh-CN" altLang="en-US" sz="1400" dirty="0" smtClean="0"/>
              <a:t>同时日产阳光</a:t>
            </a:r>
            <a:r>
              <a:rPr lang="zh-CN" altLang="en-US" sz="1400" dirty="0" smtClean="0"/>
              <a:t>也出现较大幅度的优惠</a:t>
            </a:r>
            <a:endParaRPr lang="en-US" altLang="zh-CN" sz="1400" dirty="0" smtClean="0"/>
          </a:p>
        </p:txBody>
      </p:sp>
      <p:sp>
        <p:nvSpPr>
          <p:cNvPr id="17" name="Oval 178"/>
          <p:cNvSpPr>
            <a:spLocks noChangeArrowheads="1"/>
          </p:cNvSpPr>
          <p:nvPr/>
        </p:nvSpPr>
        <p:spPr bwMode="auto">
          <a:xfrm rot="10800000" flipV="1">
            <a:off x="1714748" y="4699247"/>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13689</a:t>
            </a: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7"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8" name="Oval 178"/>
          <p:cNvSpPr>
            <a:spLocks noChangeArrowheads="1"/>
          </p:cNvSpPr>
          <p:nvPr/>
        </p:nvSpPr>
        <p:spPr bwMode="auto">
          <a:xfrm rot="10800000" flipV="1">
            <a:off x="2308314" y="4769968"/>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14459</a:t>
            </a:r>
            <a:endParaRPr lang="en-US" altLang="en-US" sz="900" dirty="0" smtClean="0">
              <a:solidFill>
                <a:srgbClr val="FF9933"/>
              </a:solidFill>
            </a:endParaRPr>
          </a:p>
        </p:txBody>
      </p:sp>
      <p:sp>
        <p:nvSpPr>
          <p:cNvPr id="29" name="Oval 178"/>
          <p:cNvSpPr>
            <a:spLocks noChangeArrowheads="1"/>
          </p:cNvSpPr>
          <p:nvPr/>
        </p:nvSpPr>
        <p:spPr bwMode="auto">
          <a:xfrm rot="10800000" flipV="1">
            <a:off x="2967918" y="4846761"/>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15463</a:t>
            </a:r>
            <a:endParaRPr lang="en-US" altLang="en-US" sz="900" dirty="0" smtClean="0">
              <a:solidFill>
                <a:srgbClr val="FF9933"/>
              </a:solidFill>
            </a:endParaRPr>
          </a:p>
        </p:txBody>
      </p:sp>
      <p:sp>
        <p:nvSpPr>
          <p:cNvPr id="30" name="Oval 178"/>
          <p:cNvSpPr>
            <a:spLocks noChangeArrowheads="1"/>
          </p:cNvSpPr>
          <p:nvPr/>
        </p:nvSpPr>
        <p:spPr bwMode="auto">
          <a:xfrm rot="10800000" flipV="1">
            <a:off x="3491880" y="5166691"/>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17228</a:t>
            </a:r>
          </a:p>
        </p:txBody>
      </p:sp>
    </p:spTree>
    <p:extLst>
      <p:ext uri="{BB962C8B-B14F-4D97-AF65-F5344CB8AC3E}">
        <p14:creationId xmlns:p14="http://schemas.microsoft.com/office/powerpoint/2010/main" val="3373084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24</a:t>
            </a:fld>
            <a:endParaRPr lang="zh-CN" altLang="en-US" smtClean="0"/>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a:t>
            </a:r>
            <a:r>
              <a:rPr lang="zh-CN" altLang="en-US" b="1" dirty="0" smtClean="0">
                <a:solidFill>
                  <a:srgbClr val="075A77"/>
                </a:solidFill>
                <a:latin typeface="+mn-ea"/>
                <a:ea typeface="+mn-ea"/>
              </a:rPr>
              <a:t>：</a:t>
            </a:r>
            <a:r>
              <a:rPr lang="zh-CN" altLang="en-US" b="1" dirty="0">
                <a:solidFill>
                  <a:srgbClr val="075A77"/>
                </a:solidFill>
                <a:latin typeface="+mn-ea"/>
              </a:rPr>
              <a:t>福睿斯</a:t>
            </a:r>
            <a:r>
              <a:rPr lang="zh-CN" altLang="en-US" b="1" dirty="0" smtClean="0">
                <a:solidFill>
                  <a:srgbClr val="075A77"/>
                </a:solidFill>
                <a:latin typeface="+mn-ea"/>
                <a:ea typeface="+mn-ea"/>
              </a:rPr>
              <a:t>、</a:t>
            </a:r>
            <a:r>
              <a:rPr lang="zh-CN" altLang="en-US" b="1" dirty="0">
                <a:solidFill>
                  <a:srgbClr val="075A77"/>
                </a:solidFill>
                <a:latin typeface="+mn-ea"/>
                <a:ea typeface="+mn-ea"/>
              </a:rPr>
              <a:t>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150908145"/>
              </p:ext>
            </p:extLst>
          </p:nvPr>
        </p:nvGraphicFramePr>
        <p:xfrm>
          <a:off x="3635375" y="3715657"/>
          <a:ext cx="5080001"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1640" y="3996748"/>
            <a:ext cx="1600805" cy="800404"/>
          </a:xfrm>
          <a:prstGeom prst="rect">
            <a:avLst/>
          </a:prstGeom>
          <a:noFill/>
        </p:spPr>
      </p:pic>
      <p:sp>
        <p:nvSpPr>
          <p:cNvPr id="19" name="矩形 18"/>
          <p:cNvSpPr/>
          <p:nvPr/>
        </p:nvSpPr>
        <p:spPr>
          <a:xfrm>
            <a:off x="500064" y="4941168"/>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121</a:t>
            </a:r>
            <a:r>
              <a:rPr lang="en-US" altLang="zh-CN" sz="1400" dirty="0">
                <a:solidFill>
                  <a:srgbClr val="5F5F5F"/>
                </a:solidFill>
                <a:ea typeface="华文细黑" pitchFamily="2" charset="-122"/>
              </a:rPr>
              <a:t>,</a:t>
            </a:r>
            <a:r>
              <a:rPr lang="en-US" altLang="zh-CN" sz="1400" dirty="0" smtClean="0">
                <a:solidFill>
                  <a:srgbClr val="5F5F5F"/>
                </a:solidFill>
                <a:ea typeface="华文细黑" pitchFamily="2" charset="-122"/>
              </a:rPr>
              <a:t>444</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2.4%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上海：赠送</a:t>
            </a:r>
            <a:r>
              <a:rPr lang="en-US" altLang="zh-CN" sz="1400" dirty="0" smtClean="0">
                <a:solidFill>
                  <a:srgbClr val="5F5F5F"/>
                </a:solidFill>
                <a:ea typeface="华文细黑" pitchFamily="2" charset="-122"/>
              </a:rPr>
              <a:t>2000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武汉：赠送</a:t>
            </a:r>
            <a:r>
              <a:rPr lang="en-US" altLang="zh-CN" sz="1400" dirty="0">
                <a:solidFill>
                  <a:srgbClr val="5F5F5F"/>
                </a:solidFill>
                <a:ea typeface="华文细黑" pitchFamily="2" charset="-122"/>
              </a:rPr>
              <a:t>4</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21" name="图表 34"/>
          <p:cNvGraphicFramePr>
            <a:graphicFrameLocks/>
          </p:cNvGraphicFramePr>
          <p:nvPr>
            <p:extLst>
              <p:ext uri="{D42A27DB-BD31-4B8C-83A1-F6EECF244321}">
                <p14:modId xmlns:p14="http://schemas.microsoft.com/office/powerpoint/2010/main" val="634627109"/>
              </p:ext>
            </p:extLst>
          </p:nvPr>
        </p:nvGraphicFramePr>
        <p:xfrm>
          <a:off x="3635375" y="1012825"/>
          <a:ext cx="5068461"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395536" y="928690"/>
            <a:ext cx="1143000" cy="268984"/>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福睿斯</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1988840"/>
            <a:ext cx="307181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81,284</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-6.6%</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 深圳</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2000</a:t>
            </a:r>
            <a:r>
              <a:rPr lang="zh-CN" altLang="en-US" sz="1400" dirty="0">
                <a:solidFill>
                  <a:srgbClr val="5F5F5F"/>
                </a:solidFill>
                <a:ea typeface="华文细黑" pitchFamily="2" charset="-122"/>
              </a:rPr>
              <a:t>元</a:t>
            </a:r>
          </a:p>
        </p:txBody>
      </p:sp>
      <p:pic>
        <p:nvPicPr>
          <p:cNvPr id="25" name="图片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1331640" y="971361"/>
            <a:ext cx="1600803" cy="1027627"/>
          </a:xfrm>
          <a:prstGeom prst="rect">
            <a:avLst/>
          </a:prstGeom>
        </p:spPr>
      </p:pic>
    </p:spTree>
    <p:extLst>
      <p:ext uri="{BB962C8B-B14F-4D97-AF65-F5344CB8AC3E}">
        <p14:creationId xmlns:p14="http://schemas.microsoft.com/office/powerpoint/2010/main" val="3152779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7E5F7A69-BDF7-45CD-8DB7-35BD905181A9}" type="slidenum">
              <a:rPr lang="zh-CN" altLang="en-US" smtClean="0"/>
              <a:pPr/>
              <a:t>25</a:t>
            </a:fld>
            <a:endParaRPr lang="zh-CN" altLang="en-US" smtClean="0"/>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951314143"/>
              </p:ext>
            </p:extLst>
          </p:nvPr>
        </p:nvGraphicFramePr>
        <p:xfrm>
          <a:off x="3635375" y="3733080"/>
          <a:ext cx="5040313" cy="2432224"/>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科鲁兹</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捷达</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4098" name="Picture 2" descr="\\user\mydoc\zhouty\桌面\16530956036479_2253403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1640" y="1147397"/>
            <a:ext cx="1620629" cy="768662"/>
          </a:xfrm>
          <a:prstGeom prst="rect">
            <a:avLst/>
          </a:prstGeom>
          <a:noFill/>
        </p:spPr>
      </p:pic>
      <p:pic>
        <p:nvPicPr>
          <p:cNvPr id="4099" name="Picture 3" descr="\\user\mydoc\zhouty\桌面\10130145010634_151177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4062048"/>
            <a:ext cx="1728787" cy="663096"/>
          </a:xfrm>
          <a:prstGeom prst="rect">
            <a:avLst/>
          </a:prstGeom>
          <a:noFill/>
        </p:spPr>
      </p:pic>
      <p:sp>
        <p:nvSpPr>
          <p:cNvPr id="22" name="矩形 21"/>
          <p:cNvSpPr/>
          <p:nvPr/>
        </p:nvSpPr>
        <p:spPr>
          <a:xfrm>
            <a:off x="500064" y="198884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114,389</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0.7%</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3000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p>
        </p:txBody>
      </p:sp>
      <p:sp>
        <p:nvSpPr>
          <p:cNvPr id="24" name="矩形 23"/>
          <p:cNvSpPr/>
          <p:nvPr/>
        </p:nvSpPr>
        <p:spPr>
          <a:xfrm>
            <a:off x="500064" y="4941168"/>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85,163</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-3.1%</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a:t>
            </a:r>
            <a:r>
              <a:rPr lang="zh-CN" altLang="en-US" sz="1400" dirty="0">
                <a:solidFill>
                  <a:srgbClr val="5F5F5F"/>
                </a:solidFill>
                <a:ea typeface="华文细黑" pitchFamily="2" charset="-122"/>
              </a:rPr>
              <a:t>主要城市促销活动</a:t>
            </a:r>
            <a:r>
              <a:rPr lang="zh-CN" altLang="en-US" sz="1400" dirty="0" smtClean="0">
                <a:solidFill>
                  <a:srgbClr val="5F5F5F"/>
                </a:solidFill>
                <a:ea typeface="华文细黑" pitchFamily="2" charset="-122"/>
              </a:rPr>
              <a:t>：</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南京：赠送</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a:t>
            </a:r>
            <a:r>
              <a:rPr lang="zh-CN" altLang="en-US" sz="1400" dirty="0">
                <a:solidFill>
                  <a:srgbClr val="5F5F5F"/>
                </a:solidFill>
                <a:ea typeface="华文细黑" pitchFamily="2" charset="-122"/>
              </a:rPr>
              <a:t>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smtClean="0">
                <a:solidFill>
                  <a:srgbClr val="5F5F5F"/>
                </a:solidFill>
                <a:ea typeface="华文细黑" pitchFamily="2" charset="-122"/>
              </a:rPr>
              <a:t>杭州：</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2000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graphicFrame>
        <p:nvGraphicFramePr>
          <p:cNvPr id="18" name="图表 11"/>
          <p:cNvGraphicFramePr>
            <a:graphicFrameLocks/>
          </p:cNvGraphicFramePr>
          <p:nvPr>
            <p:extLst>
              <p:ext uri="{D42A27DB-BD31-4B8C-83A1-F6EECF244321}">
                <p14:modId xmlns:p14="http://schemas.microsoft.com/office/powerpoint/2010/main" val="1963281992"/>
              </p:ext>
            </p:extLst>
          </p:nvPr>
        </p:nvGraphicFramePr>
        <p:xfrm>
          <a:off x="3635375" y="1012825"/>
          <a:ext cx="5050145"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19" name="标题 2"/>
          <p:cNvSpPr txBox="1">
            <a:spLocks/>
          </p:cNvSpPr>
          <p:nvPr/>
        </p:nvSpPr>
        <p:spPr>
          <a:xfrm>
            <a:off x="1186904" y="296652"/>
            <a:ext cx="4897264"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A</a:t>
            </a:r>
            <a:r>
              <a:rPr lang="zh-CN" altLang="en-US" b="1" dirty="0" smtClean="0">
                <a:solidFill>
                  <a:srgbClr val="075A77"/>
                </a:solidFill>
                <a:latin typeface="+mn-ea"/>
                <a:ea typeface="+mn-ea"/>
              </a:rPr>
              <a:t>级别重点车型经销商利润：</a:t>
            </a:r>
            <a:r>
              <a:rPr lang="zh-CN" altLang="en-US" b="1" dirty="0">
                <a:solidFill>
                  <a:srgbClr val="075A77"/>
                </a:solidFill>
                <a:latin typeface="+mn-ea"/>
              </a:rPr>
              <a:t>科鲁兹</a:t>
            </a:r>
            <a:r>
              <a:rPr lang="zh-CN" altLang="en-US" b="1" dirty="0" smtClean="0">
                <a:solidFill>
                  <a:srgbClr val="075A77"/>
                </a:solidFill>
                <a:latin typeface="+mn-ea"/>
                <a:ea typeface="+mn-ea"/>
              </a:rPr>
              <a:t>、捷达</a:t>
            </a:r>
            <a:endParaRPr lang="zh-CN" altLang="en-US" b="1" dirty="0">
              <a:solidFill>
                <a:srgbClr val="075A77"/>
              </a:solidFill>
              <a:latin typeface="+mn-ea"/>
              <a:ea typeface="+mn-ea"/>
            </a:endParaRPr>
          </a:p>
        </p:txBody>
      </p:sp>
    </p:spTree>
    <p:extLst>
      <p:ext uri="{BB962C8B-B14F-4D97-AF65-F5344CB8AC3E}">
        <p14:creationId xmlns:p14="http://schemas.microsoft.com/office/powerpoint/2010/main" val="33223391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7347" name="think-cell Slide" r:id="rId14" imgW="360" imgH="360" progId="">
                  <p:embed/>
                </p:oleObj>
              </mc:Choice>
              <mc:Fallback>
                <p:oleObj name="think-cell Slide" r:id="rId14" imgW="360" imgH="360" progId="">
                  <p:embed/>
                  <p:pic>
                    <p:nvPicPr>
                      <p:cNvPr id="0" name="Picture 288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1221208437"/>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6"/>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26</a:t>
            </a:fld>
            <a:endParaRPr lang="zh-CN" altLang="en-US" dirty="0"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20" name="Oval 178"/>
          <p:cNvSpPr>
            <a:spLocks noChangeArrowheads="1"/>
          </p:cNvSpPr>
          <p:nvPr/>
        </p:nvSpPr>
        <p:spPr bwMode="auto">
          <a:xfrm>
            <a:off x="1199476" y="4888451"/>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20.04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6"/>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GAIN·5</a:t>
            </a:r>
            <a:r>
              <a:rPr lang="zh-CN" altLang="en-US" sz="1600" b="1" dirty="0" smtClean="0">
                <a:latin typeface="+mj-lt"/>
              </a:rPr>
              <a:t>月</a:t>
            </a:r>
            <a:r>
              <a:rPr lang="en-US" altLang="zh-CN" sz="1600" b="1" dirty="0" smtClean="0">
                <a:latin typeface="+mj-lt"/>
              </a:rPr>
              <a:t>B</a:t>
            </a:r>
            <a:r>
              <a:rPr lang="zh-CN" altLang="en-US" sz="1600" b="1" dirty="0" smtClean="0">
                <a:latin typeface="+mj-lt"/>
              </a:rPr>
              <a:t>级市场价格变化指数为</a:t>
            </a:r>
            <a:r>
              <a:rPr lang="en-US" altLang="zh-CN" sz="1600" b="1" dirty="0" smtClean="0">
                <a:latin typeface="+mj-lt"/>
              </a:rPr>
              <a:t>3.31</a:t>
            </a:r>
            <a:r>
              <a:rPr lang="zh-CN" altLang="en-US" sz="1600" b="1" dirty="0" smtClean="0">
                <a:latin typeface="+mj-lt"/>
              </a:rPr>
              <a:t>，环比下降</a:t>
            </a:r>
            <a:r>
              <a:rPr lang="en-US" altLang="zh-CN" sz="1600" b="1" dirty="0" smtClean="0">
                <a:latin typeface="+mj-lt"/>
              </a:rPr>
              <a:t>0.3%</a:t>
            </a:r>
            <a:r>
              <a:rPr lang="zh-CN" altLang="en-US" sz="1600" b="1" dirty="0" smtClean="0">
                <a:latin typeface="+mj-lt"/>
              </a:rPr>
              <a:t>，市场均价从</a:t>
            </a:r>
            <a:r>
              <a:rPr lang="en-US" altLang="zh-CN" sz="1600" b="1" dirty="0" smtClean="0"/>
              <a:t>20.54</a:t>
            </a:r>
            <a:r>
              <a:rPr lang="zh-CN" altLang="en-US" sz="1600" b="1" dirty="0" smtClean="0">
                <a:latin typeface="+mj-lt"/>
              </a:rPr>
              <a:t>万下降至</a:t>
            </a:r>
            <a:r>
              <a:rPr lang="en-US" altLang="zh-CN" sz="1600" b="1" dirty="0" smtClean="0">
                <a:latin typeface="+mj-lt"/>
              </a:rPr>
              <a:t>20.49</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smtClean="0"/>
              <a:t>继上个月终端价格指数下降后，本月该级别价格指数也出现微跌，下降幅度为</a:t>
            </a:r>
            <a:r>
              <a:rPr lang="en-US" altLang="zh-CN" sz="1400" dirty="0" smtClean="0"/>
              <a:t>500</a:t>
            </a:r>
            <a:r>
              <a:rPr lang="zh-CN" altLang="en-US" sz="1400" dirty="0" smtClean="0"/>
              <a:t>元</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本月该级别内权重车型天籁出现较明显的成交价格下降，大众</a:t>
            </a:r>
            <a:r>
              <a:rPr lang="en-US" altLang="zh-CN" sz="1400" dirty="0" smtClean="0"/>
              <a:t>CC</a:t>
            </a:r>
            <a:r>
              <a:rPr lang="zh-CN" altLang="en-US" sz="1400" dirty="0" smtClean="0"/>
              <a:t>、</a:t>
            </a:r>
            <a:r>
              <a:rPr lang="zh-CN" altLang="en-US" sz="1400" dirty="0"/>
              <a:t>速</a:t>
            </a:r>
            <a:r>
              <a:rPr lang="zh-CN" altLang="en-US" sz="1400" dirty="0" smtClean="0"/>
              <a:t>派等车型的终端成交价也出现了较大幅度的下跌，导致该级别价格指数出现下降</a:t>
            </a:r>
            <a:endParaRPr lang="en-US" altLang="zh-CN" sz="1400" dirty="0" smtClean="0"/>
          </a:p>
        </p:txBody>
      </p:sp>
      <p:sp>
        <p:nvSpPr>
          <p:cNvPr id="17" name="Oval 178"/>
          <p:cNvSpPr>
            <a:spLocks noChangeArrowheads="1"/>
          </p:cNvSpPr>
          <p:nvPr/>
        </p:nvSpPr>
        <p:spPr bwMode="auto">
          <a:xfrm>
            <a:off x="1792455" y="4502205"/>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20.58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·B</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21" name="组合 20"/>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7"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8" name="Oval 178"/>
          <p:cNvSpPr>
            <a:spLocks noChangeArrowheads="1"/>
          </p:cNvSpPr>
          <p:nvPr/>
        </p:nvSpPr>
        <p:spPr bwMode="auto">
          <a:xfrm>
            <a:off x="2409200" y="4277597"/>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21.25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047486" y="4526612"/>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20.54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3653107" y="4599817"/>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20.49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982"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1128407411"/>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5"/>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27</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GAIN·5</a:t>
            </a:r>
            <a:r>
              <a:rPr lang="zh-CN" altLang="en-US" sz="1600" b="1" dirty="0" smtClean="0">
                <a:latin typeface="+mj-lt"/>
              </a:rPr>
              <a:t>月</a:t>
            </a:r>
            <a:r>
              <a:rPr lang="en-US" altLang="zh-CN" sz="1600" b="1" dirty="0" smtClean="0">
                <a:latin typeface="+mj-lt"/>
              </a:rPr>
              <a:t>B</a:t>
            </a:r>
            <a:r>
              <a:rPr lang="zh-CN" altLang="en-US" sz="1600" b="1" dirty="0" smtClean="0">
                <a:latin typeface="+mj-lt"/>
              </a:rPr>
              <a:t>级终端优惠指数为</a:t>
            </a:r>
            <a:r>
              <a:rPr lang="en-US" altLang="zh-CN" sz="1600" b="1" dirty="0" smtClean="0">
                <a:latin typeface="+mj-lt"/>
              </a:rPr>
              <a:t>-1.84</a:t>
            </a:r>
            <a:r>
              <a:rPr lang="zh-CN" altLang="en-US" sz="1600" b="1" dirty="0" smtClean="0">
                <a:latin typeface="+mj-lt"/>
              </a:rPr>
              <a:t>，环比</a:t>
            </a:r>
            <a:r>
              <a:rPr lang="zh-CN" altLang="en-US" sz="1600" b="1" dirty="0">
                <a:latin typeface="+mj-lt"/>
              </a:rPr>
              <a:t>下降</a:t>
            </a:r>
            <a:r>
              <a:rPr lang="en-US" altLang="zh-CN" sz="1600" b="1" dirty="0" smtClean="0">
                <a:latin typeface="+mj-lt"/>
              </a:rPr>
              <a:t>4.5%</a:t>
            </a:r>
            <a:endParaRPr lang="zh-CN" altLang="en-US" sz="1600" b="1" dirty="0" smtClean="0">
              <a:latin typeface="+mj-lt"/>
            </a:endParaRPr>
          </a:p>
          <a:p>
            <a:pPr marL="342000" lvl="1" indent="-342000">
              <a:lnSpc>
                <a:spcPts val="2000"/>
              </a:lnSpc>
              <a:spcBef>
                <a:spcPts val="0"/>
              </a:spcBef>
              <a:spcAft>
                <a:spcPts val="600"/>
              </a:spcAft>
              <a:buFont typeface="Wingdings" pitchFamily="2" charset="2"/>
              <a:buChar char="Ø"/>
              <a:defRPr/>
            </a:pPr>
            <a:r>
              <a:rPr lang="zh-CN" altLang="en-US" sz="1400" dirty="0"/>
              <a:t>本</a:t>
            </a:r>
            <a:r>
              <a:rPr lang="zh-CN" altLang="en-US" sz="1400" dirty="0" smtClean="0"/>
              <a:t>月</a:t>
            </a:r>
            <a:r>
              <a:rPr lang="en-US" altLang="zh-CN" sz="1400" dirty="0" smtClean="0"/>
              <a:t>B</a:t>
            </a:r>
            <a:r>
              <a:rPr lang="zh-CN" altLang="en-US" sz="1400" dirty="0" smtClean="0"/>
              <a:t>级车市场终端优惠额度呈现小幅增加</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本月该级别中权重车型迈腾、帕萨特出现一定幅度的优惠，因此拉动级别优惠指数的下降</a:t>
            </a:r>
            <a:endParaRPr lang="en-US" altLang="zh-CN" sz="1400" dirty="0" smtClean="0"/>
          </a:p>
        </p:txBody>
      </p:sp>
      <p:sp>
        <p:nvSpPr>
          <p:cNvPr id="16" name="Oval 178"/>
          <p:cNvSpPr>
            <a:spLocks noChangeArrowheads="1"/>
          </p:cNvSpPr>
          <p:nvPr/>
        </p:nvSpPr>
        <p:spPr bwMode="auto">
          <a:xfrm rot="10800000" flipV="1">
            <a:off x="1725599" y="483341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27600</a:t>
            </a: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·B</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29577" y="5017517"/>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30403</a:t>
            </a:r>
          </a:p>
        </p:txBody>
      </p:sp>
      <p:sp>
        <p:nvSpPr>
          <p:cNvPr id="27" name="Oval 178"/>
          <p:cNvSpPr>
            <a:spLocks noChangeArrowheads="1"/>
          </p:cNvSpPr>
          <p:nvPr/>
        </p:nvSpPr>
        <p:spPr bwMode="auto">
          <a:xfrm rot="10800000" flipV="1">
            <a:off x="2960627" y="499519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30122</a:t>
            </a:r>
          </a:p>
        </p:txBody>
      </p:sp>
      <p:sp>
        <p:nvSpPr>
          <p:cNvPr id="28" name="Oval 178"/>
          <p:cNvSpPr>
            <a:spLocks noChangeArrowheads="1"/>
          </p:cNvSpPr>
          <p:nvPr/>
        </p:nvSpPr>
        <p:spPr bwMode="auto">
          <a:xfrm rot="10800000" flipV="1">
            <a:off x="3551778" y="5098407"/>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31467</a:t>
            </a:r>
          </a:p>
        </p:txBody>
      </p:sp>
    </p:spTree>
    <p:extLst>
      <p:ext uri="{BB962C8B-B14F-4D97-AF65-F5344CB8AC3E}">
        <p14:creationId xmlns:p14="http://schemas.microsoft.com/office/powerpoint/2010/main" val="2327551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28</a:t>
            </a:fld>
            <a:endParaRPr lang="zh-CN" altLang="en-US" smtClean="0"/>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2523850820"/>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2661471953"/>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15616" y="1255724"/>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1259632" y="3979381"/>
            <a:ext cx="1656184" cy="889779"/>
          </a:xfrm>
          <a:prstGeom prst="rect">
            <a:avLst/>
          </a:prstGeom>
          <a:noFill/>
        </p:spPr>
      </p:pic>
      <p:sp>
        <p:nvSpPr>
          <p:cNvPr id="19" name="矩形 18"/>
          <p:cNvSpPr/>
          <p:nvPr/>
        </p:nvSpPr>
        <p:spPr>
          <a:xfrm>
            <a:off x="500064" y="2132856"/>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211,829</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-0.5%</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月主要城市促销活动：</a:t>
            </a:r>
          </a:p>
          <a:p>
            <a:pPr marL="179388" indent="-179388" algn="l">
              <a:defRPr/>
            </a:pPr>
            <a:r>
              <a:rPr lang="zh-CN" altLang="en-US" sz="1400" dirty="0" smtClean="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上海</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5</a:t>
            </a:r>
            <a:r>
              <a:rPr lang="en-US" altLang="zh-CN" sz="1400" dirty="0" smtClean="0">
                <a:solidFill>
                  <a:srgbClr val="5F5F5F"/>
                </a:solidFill>
                <a:ea typeface="华文细黑" pitchFamily="2" charset="-122"/>
                <a:cs typeface="Arial" pitchFamily="34" charset="0"/>
              </a:rPr>
              <a:t>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a:p>
            <a:pPr marL="179388" indent="-179388" algn="l">
              <a:defRPr/>
            </a:pPr>
            <a:r>
              <a:rPr lang="en-US" altLang="zh-CN" sz="1400" dirty="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苏州</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3</a:t>
            </a:r>
            <a:r>
              <a:rPr lang="en-US" altLang="zh-CN" sz="1400" dirty="0" smtClean="0">
                <a:solidFill>
                  <a:srgbClr val="5F5F5F"/>
                </a:solidFill>
                <a:ea typeface="华文细黑" pitchFamily="2" charset="-122"/>
                <a:cs typeface="Arial" pitchFamily="34" charset="0"/>
              </a:rPr>
              <a:t>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486916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206,372</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3000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成都</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3000</a:t>
            </a:r>
            <a:r>
              <a:rPr lang="zh-CN" altLang="en-US" sz="1400" dirty="0">
                <a:solidFill>
                  <a:srgbClr val="5F5F5F"/>
                </a:solidFill>
                <a:ea typeface="华文细黑" pitchFamily="2" charset="-122"/>
              </a:rPr>
              <a:t>元礼包</a:t>
            </a: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B</a:t>
            </a:r>
            <a:r>
              <a:rPr lang="zh-CN" altLang="en-US" b="1" dirty="0" smtClean="0">
                <a:solidFill>
                  <a:srgbClr val="075A77"/>
                </a:solidFill>
                <a:latin typeface="+mn-ea"/>
                <a:ea typeface="+mn-ea"/>
              </a:rPr>
              <a:t>级别重点车型经销商利润率：帕萨特、雅阁</a:t>
            </a:r>
            <a:endParaRPr lang="zh-CN" altLang="en-US" b="1" dirty="0">
              <a:solidFill>
                <a:srgbClr val="075A77"/>
              </a:solidFill>
              <a:latin typeface="+mn-ea"/>
              <a:ea typeface="+mn-ea"/>
            </a:endParaRPr>
          </a:p>
        </p:txBody>
      </p:sp>
    </p:spTree>
    <p:extLst>
      <p:ext uri="{BB962C8B-B14F-4D97-AF65-F5344CB8AC3E}">
        <p14:creationId xmlns:p14="http://schemas.microsoft.com/office/powerpoint/2010/main" val="20142942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36C24BD-EB7E-4EB7-B9A3-0B0411B89CD4}" type="slidenum">
              <a:rPr lang="zh-CN" altLang="en-US" smtClean="0"/>
              <a:pPr/>
              <a:t>29</a:t>
            </a:fld>
            <a:endParaRPr lang="zh-CN" altLang="en-US" smtClean="0"/>
          </a:p>
        </p:txBody>
      </p:sp>
      <p:sp>
        <p:nvSpPr>
          <p:cNvPr id="3" name="标题 2"/>
          <p:cNvSpPr>
            <a:spLocks noGrp="1"/>
          </p:cNvSpPr>
          <p:nvPr>
            <p:ph type="title" idx="4294967295"/>
          </p:nvPr>
        </p:nvSpPr>
        <p:spPr>
          <a:xfrm>
            <a:off x="1166936" y="296652"/>
            <a:ext cx="4917952"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级别重点车型经销商利润率：天籁、凯美瑞</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8" name="图表 11"/>
          <p:cNvGraphicFramePr>
            <a:graphicFrameLocks/>
          </p:cNvGraphicFramePr>
          <p:nvPr>
            <p:extLst>
              <p:ext uri="{D42A27DB-BD31-4B8C-83A1-F6EECF244321}">
                <p14:modId xmlns:p14="http://schemas.microsoft.com/office/powerpoint/2010/main" val="3156546963"/>
              </p:ext>
            </p:extLst>
          </p:nvPr>
        </p:nvGraphicFramePr>
        <p:xfrm>
          <a:off x="3429000" y="1000128"/>
          <a:ext cx="5246688" cy="24288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2"/>
          <p:cNvGraphicFramePr>
            <a:graphicFrameLocks/>
          </p:cNvGraphicFramePr>
          <p:nvPr>
            <p:extLst>
              <p:ext uri="{D42A27DB-BD31-4B8C-83A1-F6EECF244321}">
                <p14:modId xmlns:p14="http://schemas.microsoft.com/office/powerpoint/2010/main" val="1631714292"/>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323528"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天籁</a:t>
            </a:r>
            <a:endParaRPr lang="en-US" altLang="zh-CN" sz="1400" b="1" dirty="0">
              <a:solidFill>
                <a:prstClr val="black"/>
              </a:solidFill>
              <a:latin typeface="Calibri"/>
              <a:ea typeface="华文细黑" pitchFamily="2" charset="-122"/>
            </a:endParaRPr>
          </a:p>
        </p:txBody>
      </p:sp>
      <p:sp>
        <p:nvSpPr>
          <p:cNvPr id="20" name="TextBox 19"/>
          <p:cNvSpPr txBox="1"/>
          <p:nvPr/>
        </p:nvSpPr>
        <p:spPr>
          <a:xfrm>
            <a:off x="395536"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凯美瑞</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3074" name="Picture 2" descr="\\user\mydoc\zhouty\桌面\18335969739874_2349945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259632" y="4076824"/>
            <a:ext cx="1656184" cy="720328"/>
          </a:xfrm>
          <a:prstGeom prst="rect">
            <a:avLst/>
          </a:prstGeom>
          <a:noFill/>
        </p:spPr>
      </p:pic>
      <p:pic>
        <p:nvPicPr>
          <p:cNvPr id="3075" name="Picture 3"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r="-408"/>
          <a:stretch>
            <a:fillRect/>
          </a:stretch>
        </p:blipFill>
        <p:spPr bwMode="auto">
          <a:xfrm flipH="1">
            <a:off x="1187624" y="1269107"/>
            <a:ext cx="1656184" cy="719733"/>
          </a:xfrm>
          <a:prstGeom prst="rect">
            <a:avLst/>
          </a:prstGeom>
          <a:noFill/>
        </p:spPr>
      </p:pic>
      <p:sp>
        <p:nvSpPr>
          <p:cNvPr id="21" name="矩形 20"/>
          <p:cNvSpPr/>
          <p:nvPr/>
        </p:nvSpPr>
        <p:spPr>
          <a:xfrm>
            <a:off x="500064" y="2132856"/>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成交均价：</a:t>
            </a:r>
            <a:r>
              <a:rPr lang="en-US" altLang="zh-CN" sz="1400" dirty="0" smtClean="0">
                <a:solidFill>
                  <a:srgbClr val="5F5F5F"/>
                </a:solidFill>
                <a:ea typeface="华文细黑" pitchFamily="2" charset="-122"/>
                <a:cs typeface="Arial" pitchFamily="34" charset="0"/>
              </a:rPr>
              <a:t>193,735</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0.2%</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algn="l">
              <a:defRPr/>
            </a:pPr>
            <a:r>
              <a:rPr lang="en-US" altLang="zh-CN" sz="1400" dirty="0" smtClean="0">
                <a:solidFill>
                  <a:srgbClr val="5F5F5F"/>
                </a:solidFill>
                <a:ea typeface="华文细黑" pitchFamily="2" charset="-122"/>
                <a:cs typeface="Arial" pitchFamily="34" charset="0"/>
              </a:rPr>
              <a:t>    </a:t>
            </a:r>
            <a:r>
              <a:rPr lang="zh-CN" altLang="en-US" sz="1400" dirty="0" smtClean="0">
                <a:solidFill>
                  <a:srgbClr val="5F5F5F"/>
                </a:solidFill>
                <a:ea typeface="华文细黑" pitchFamily="2" charset="-122"/>
                <a:cs typeface="Arial" pitchFamily="34" charset="0"/>
              </a:rPr>
              <a:t>北京：</a:t>
            </a:r>
            <a:r>
              <a:rPr lang="zh-CN" altLang="en-US" sz="1400" dirty="0">
                <a:solidFill>
                  <a:srgbClr val="5F5F5F"/>
                </a:solidFill>
                <a:ea typeface="华文细黑" pitchFamily="2" charset="-122"/>
                <a:cs typeface="Arial" pitchFamily="34" charset="0"/>
              </a:rPr>
              <a:t>置换送</a:t>
            </a:r>
            <a:r>
              <a:rPr lang="en-US" altLang="zh-CN" sz="1400" dirty="0">
                <a:solidFill>
                  <a:srgbClr val="5F5F5F"/>
                </a:solidFill>
                <a:ea typeface="华文细黑" pitchFamily="2" charset="-122"/>
                <a:cs typeface="Arial" pitchFamily="34" charset="0"/>
              </a:rPr>
              <a:t>8000</a:t>
            </a:r>
            <a:r>
              <a:rPr lang="zh-CN" altLang="en-US" sz="1400" dirty="0">
                <a:solidFill>
                  <a:srgbClr val="5F5F5F"/>
                </a:solidFill>
                <a:ea typeface="华文细黑" pitchFamily="2" charset="-122"/>
                <a:cs typeface="Arial" pitchFamily="34" charset="0"/>
              </a:rPr>
              <a:t>礼包</a:t>
            </a:r>
            <a:endParaRPr lang="en-US" altLang="zh-CN" sz="1400" dirty="0">
              <a:solidFill>
                <a:srgbClr val="5F5F5F"/>
              </a:solidFill>
              <a:ea typeface="华文细黑" pitchFamily="2" charset="-122"/>
              <a:cs typeface="Arial" pitchFamily="34" charset="0"/>
            </a:endParaRPr>
          </a:p>
          <a:p>
            <a:pPr algn="l">
              <a:defRPr/>
            </a:pPr>
            <a:r>
              <a:rPr lang="en-US" altLang="zh-CN" sz="1400" dirty="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广州：置换补贴</a:t>
            </a:r>
            <a:r>
              <a:rPr lang="en-US" altLang="zh-CN" sz="1400" dirty="0">
                <a:solidFill>
                  <a:srgbClr val="5F5F5F"/>
                </a:solidFill>
                <a:ea typeface="华文细黑" pitchFamily="2" charset="-122"/>
                <a:cs typeface="Arial" pitchFamily="34" charset="0"/>
              </a:rPr>
              <a:t>8000</a:t>
            </a:r>
            <a:r>
              <a:rPr lang="zh-CN" altLang="en-US" sz="1400" dirty="0">
                <a:solidFill>
                  <a:srgbClr val="5F5F5F"/>
                </a:solidFill>
                <a:ea typeface="华文细黑" pitchFamily="2" charset="-122"/>
                <a:cs typeface="Arial" pitchFamily="34" charset="0"/>
              </a:rPr>
              <a:t>元</a:t>
            </a:r>
            <a:endParaRPr lang="en-US" altLang="zh-CN" sz="1400" dirty="0">
              <a:solidFill>
                <a:srgbClr val="5F5F5F"/>
              </a:solidFill>
              <a:ea typeface="华文细黑" pitchFamily="2" charset="-122"/>
              <a:cs typeface="Arial" pitchFamily="34" charset="0"/>
            </a:endParaRPr>
          </a:p>
        </p:txBody>
      </p:sp>
      <p:sp>
        <p:nvSpPr>
          <p:cNvPr id="22" name="矩形 21"/>
          <p:cNvSpPr/>
          <p:nvPr/>
        </p:nvSpPr>
        <p:spPr>
          <a:xfrm>
            <a:off x="467544" y="486916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207,161</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-2.4%</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marL="179388" indent="-179388" algn="l">
              <a:defRPr/>
            </a:pPr>
            <a:r>
              <a:rPr lang="zh-CN" altLang="en-US" sz="1400" dirty="0" smtClean="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广州</a:t>
            </a:r>
            <a:r>
              <a:rPr lang="zh-CN" altLang="en-US" sz="1400" dirty="0" smtClean="0">
                <a:solidFill>
                  <a:srgbClr val="5F5F5F"/>
                </a:solidFill>
                <a:ea typeface="华文细黑" pitchFamily="2" charset="-122"/>
                <a:cs typeface="Arial" pitchFamily="34" charset="0"/>
              </a:rPr>
              <a:t>：赠送</a:t>
            </a:r>
            <a:r>
              <a:rPr lang="en-US" altLang="zh-CN" sz="1400" dirty="0" smtClean="0">
                <a:solidFill>
                  <a:srgbClr val="5F5F5F"/>
                </a:solidFill>
                <a:ea typeface="华文细黑" pitchFamily="2" charset="-122"/>
                <a:cs typeface="Arial" pitchFamily="34" charset="0"/>
              </a:rPr>
              <a:t>4000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a:p>
            <a:pPr marL="179388" indent="-179388" algn="l">
              <a:defRPr/>
            </a:pPr>
            <a:r>
              <a:rPr lang="zh-CN" altLang="en-US" sz="1400" dirty="0">
                <a:solidFill>
                  <a:srgbClr val="5F5F5F"/>
                </a:solidFill>
                <a:ea typeface="华文细黑" pitchFamily="2" charset="-122"/>
                <a:cs typeface="Arial" pitchFamily="34" charset="0"/>
              </a:rPr>
              <a:t>    苏州：赠送</a:t>
            </a:r>
            <a:r>
              <a:rPr lang="en-US" altLang="zh-CN" sz="1400" dirty="0">
                <a:solidFill>
                  <a:srgbClr val="5F5F5F"/>
                </a:solidFill>
                <a:ea typeface="华文细黑" pitchFamily="2" charset="-122"/>
                <a:cs typeface="Arial" pitchFamily="34" charset="0"/>
              </a:rPr>
              <a:t>8000</a:t>
            </a:r>
            <a:r>
              <a:rPr lang="zh-CN" altLang="en-US" sz="1400" dirty="0">
                <a:solidFill>
                  <a:srgbClr val="5F5F5F"/>
                </a:solidFill>
                <a:ea typeface="华文细黑" pitchFamily="2" charset="-122"/>
                <a:cs typeface="Arial" pitchFamily="34" charset="0"/>
              </a:rPr>
              <a:t>元保养代金劵</a:t>
            </a:r>
            <a:endParaRPr lang="en-US" altLang="zh-CN" sz="1400" dirty="0">
              <a:solidFill>
                <a:srgbClr val="5F5F5F"/>
              </a:solidFill>
              <a:ea typeface="华文细黑" pitchFamily="2" charset="-122"/>
              <a:cs typeface="Arial" pitchFamily="34" charset="0"/>
            </a:endParaRPr>
          </a:p>
        </p:txBody>
      </p:sp>
    </p:spTree>
    <p:extLst>
      <p:ext uri="{BB962C8B-B14F-4D97-AF65-F5344CB8AC3E}">
        <p14:creationId xmlns:p14="http://schemas.microsoft.com/office/powerpoint/2010/main" val="1860874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2995" name="think-cell Slide" r:id="rId13" imgW="360" imgH="360" progId="">
                  <p:embed/>
                </p:oleObj>
              </mc:Choice>
              <mc:Fallback>
                <p:oleObj name="think-cell Slide" r:id="rId13" imgW="360" imgH="360" progId="">
                  <p:embed/>
                  <p:pic>
                    <p:nvPicPr>
                      <p:cNvPr id="0" name="Picture 28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669335406"/>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30</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6"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smtClean="0">
                <a:latin typeface="+mj-lt"/>
              </a:rPr>
              <a:t>2017 GAIN·5</a:t>
            </a:r>
            <a:r>
              <a:rPr lang="zh-CN" altLang="en-US" sz="1600" b="1" dirty="0" smtClean="0">
                <a:latin typeface="+mj-lt"/>
              </a:rPr>
              <a:t>月</a:t>
            </a:r>
            <a:r>
              <a:rPr lang="en-US" altLang="zh-CN" sz="1600" b="1" dirty="0" smtClean="0">
                <a:latin typeface="+mj-lt"/>
              </a:rPr>
              <a:t>C</a:t>
            </a:r>
            <a:r>
              <a:rPr lang="zh-CN" altLang="en-US" sz="1600" b="1" dirty="0" smtClean="0">
                <a:latin typeface="+mj-lt"/>
              </a:rPr>
              <a:t>级市场价格变化指数为</a:t>
            </a:r>
            <a:r>
              <a:rPr lang="en-US" altLang="zh-CN" sz="1600" b="1" dirty="0" smtClean="0">
                <a:latin typeface="+mj-lt"/>
              </a:rPr>
              <a:t>5.58</a:t>
            </a:r>
            <a:r>
              <a:rPr lang="zh-CN" altLang="en-US" sz="1600" b="1" dirty="0" smtClean="0">
                <a:latin typeface="+mj-lt"/>
              </a:rPr>
              <a:t>，环比上升</a:t>
            </a:r>
            <a:r>
              <a:rPr lang="en-US" altLang="zh-CN" sz="1600" b="1" dirty="0" smtClean="0">
                <a:latin typeface="+mj-lt"/>
              </a:rPr>
              <a:t>0.2%</a:t>
            </a:r>
            <a:r>
              <a:rPr lang="zh-CN" altLang="en-US" sz="1600" b="1" dirty="0" smtClean="0">
                <a:latin typeface="+mj-lt"/>
              </a:rPr>
              <a:t>，市场均价从</a:t>
            </a:r>
            <a:r>
              <a:rPr lang="en-US" altLang="zh-CN" sz="1600" b="1" dirty="0" smtClean="0">
                <a:latin typeface="+mj-lt"/>
              </a:rPr>
              <a:t>37.96</a:t>
            </a:r>
            <a:r>
              <a:rPr lang="zh-CN" altLang="en-US" sz="1600" b="1" dirty="0" smtClean="0">
                <a:latin typeface="+mj-lt"/>
              </a:rPr>
              <a:t>万增加至</a:t>
            </a:r>
            <a:r>
              <a:rPr lang="en-US" altLang="zh-CN" sz="1600" b="1" dirty="0" smtClean="0">
                <a:latin typeface="+mj-lt"/>
              </a:rPr>
              <a:t>38.03</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a:t>本</a:t>
            </a:r>
            <a:r>
              <a:rPr lang="zh-CN" altLang="en-US" sz="1400" dirty="0" smtClean="0"/>
              <a:t>月</a:t>
            </a:r>
            <a:r>
              <a:rPr lang="en-US" altLang="zh-CN" sz="1400" dirty="0" smtClean="0"/>
              <a:t>C</a:t>
            </a:r>
            <a:r>
              <a:rPr lang="zh-CN" altLang="en-US" sz="1400" dirty="0" smtClean="0"/>
              <a:t>级别市场成交价小幅上升，升幅为</a:t>
            </a:r>
            <a:r>
              <a:rPr lang="en-US" altLang="zh-CN" sz="1400" dirty="0" smtClean="0"/>
              <a:t>700</a:t>
            </a:r>
            <a:r>
              <a:rPr lang="zh-CN" altLang="en-US" sz="1400" dirty="0" smtClean="0"/>
              <a:t>元</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本月受权重车型奥迪</a:t>
            </a:r>
            <a:r>
              <a:rPr lang="en-US" altLang="zh-CN" sz="1400" dirty="0" smtClean="0"/>
              <a:t>A6</a:t>
            </a:r>
            <a:r>
              <a:rPr lang="zh-CN" altLang="en-US" sz="1400" dirty="0" smtClean="0"/>
              <a:t>以及奔驰</a:t>
            </a:r>
            <a:r>
              <a:rPr lang="en-US" altLang="zh-CN" sz="1400" dirty="0" smtClean="0"/>
              <a:t>E</a:t>
            </a:r>
            <a:r>
              <a:rPr lang="zh-CN" altLang="en-US" sz="1400" dirty="0" smtClean="0"/>
              <a:t>级权重增加的影响，该级别价格指数出现小幅上升</a:t>
            </a:r>
            <a:endParaRPr lang="en-US" altLang="zh-CN" sz="1400" dirty="0" smtClean="0"/>
          </a:p>
        </p:txBody>
      </p:sp>
      <p:sp>
        <p:nvSpPr>
          <p:cNvPr id="15" name="Oval 178"/>
          <p:cNvSpPr>
            <a:spLocks noChangeArrowheads="1"/>
          </p:cNvSpPr>
          <p:nvPr/>
        </p:nvSpPr>
        <p:spPr bwMode="auto">
          <a:xfrm>
            <a:off x="1835696"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38.26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·C</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Oval 178"/>
          <p:cNvSpPr>
            <a:spLocks noChangeArrowheads="1"/>
          </p:cNvSpPr>
          <p:nvPr/>
        </p:nvSpPr>
        <p:spPr bwMode="auto">
          <a:xfrm>
            <a:off x="2409704"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38.35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6"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3057838" y="451644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37.96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631846" y="4540779"/>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38.03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8910" name="think-cell Slide" r:id="rId14" imgW="360" imgH="360" progId="">
                  <p:embed/>
                </p:oleObj>
              </mc:Choice>
              <mc:Fallback>
                <p:oleObj name="think-cell Slide" r:id="rId14" imgW="360" imgH="360" progId="">
                  <p:embed/>
                  <p:pic>
                    <p:nvPicPr>
                      <p:cNvPr id="0" name="Picture 288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204496408"/>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6"/>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31</a:t>
            </a:fld>
            <a:endParaRPr lang="zh-CN" altLang="en-US" dirty="0" smtClean="0"/>
          </a:p>
        </p:txBody>
      </p:sp>
      <p:sp>
        <p:nvSpPr>
          <p:cNvPr id="38" name="TextBox 37"/>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GAIN·5</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smtClean="0">
                <a:solidFill>
                  <a:srgbClr val="5F5F5F"/>
                </a:solidFill>
                <a:latin typeface="+mn-ea"/>
                <a:ea typeface="+mn-ea"/>
              </a:rPr>
              <a:t>级终端</a:t>
            </a:r>
            <a:r>
              <a:rPr lang="zh-CN" altLang="en-US" sz="1600" b="1" dirty="0">
                <a:solidFill>
                  <a:srgbClr val="5F5F5F"/>
                </a:solidFill>
                <a:latin typeface="+mn-ea"/>
                <a:ea typeface="+mn-ea"/>
              </a:rPr>
              <a:t>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0.36</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比下降</a:t>
            </a:r>
            <a:r>
              <a:rPr lang="en-US" altLang="zh-CN" sz="1600" b="1" dirty="0" smtClean="0">
                <a:solidFill>
                  <a:srgbClr val="5F5F5F"/>
                </a:solidFill>
                <a:latin typeface="+mn-ea"/>
                <a:ea typeface="+mn-ea"/>
              </a:rPr>
              <a:t>2.8%</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a:latin typeface="+mn-ea"/>
                <a:ea typeface="+mn-ea"/>
              </a:rPr>
              <a:t>C</a:t>
            </a:r>
            <a:r>
              <a:rPr lang="zh-CN" altLang="en-US" sz="1400" dirty="0" smtClean="0">
                <a:latin typeface="+mn-ea"/>
                <a:ea typeface="+mn-ea"/>
              </a:rPr>
              <a:t>级别</a:t>
            </a:r>
            <a:r>
              <a:rPr lang="zh-CN" altLang="en-US" sz="1400" dirty="0">
                <a:latin typeface="+mn-ea"/>
                <a:ea typeface="+mn-ea"/>
              </a:rPr>
              <a:t>终端</a:t>
            </a:r>
            <a:r>
              <a:rPr lang="zh-CN" altLang="en-US" sz="1400" dirty="0" smtClean="0">
                <a:latin typeface="+mn-ea"/>
                <a:ea typeface="+mn-ea"/>
              </a:rPr>
              <a:t>优惠幅度出现小幅增加，</a:t>
            </a:r>
            <a:r>
              <a:rPr lang="zh-CN" altLang="en-US" sz="1400" dirty="0">
                <a:latin typeface="+mn-ea"/>
                <a:ea typeface="+mn-ea"/>
              </a:rPr>
              <a:t>主要</a:t>
            </a:r>
            <a:r>
              <a:rPr lang="zh-CN" altLang="en-US" sz="1400" dirty="0" smtClean="0">
                <a:latin typeface="+mn-ea"/>
                <a:ea typeface="+mn-ea"/>
              </a:rPr>
              <a:t>受宝马</a:t>
            </a:r>
            <a:r>
              <a:rPr lang="en-US" altLang="zh-CN" sz="1400" dirty="0" smtClean="0">
                <a:latin typeface="+mn-ea"/>
                <a:ea typeface="+mn-ea"/>
              </a:rPr>
              <a:t>5</a:t>
            </a:r>
            <a:r>
              <a:rPr lang="zh-CN" altLang="en-US" sz="1400" dirty="0" smtClean="0">
                <a:latin typeface="+mn-ea"/>
                <a:ea typeface="+mn-ea"/>
              </a:rPr>
              <a:t>系</a:t>
            </a:r>
            <a:r>
              <a:rPr lang="en-US" altLang="zh-CN" sz="1400" dirty="0" smtClean="0">
                <a:latin typeface="+mn-ea"/>
                <a:ea typeface="+mn-ea"/>
              </a:rPr>
              <a:t>L</a:t>
            </a:r>
            <a:r>
              <a:rPr lang="zh-CN" altLang="en-US" sz="1400" dirty="0" smtClean="0">
                <a:latin typeface="+mn-ea"/>
                <a:ea typeface="+mn-ea"/>
              </a:rPr>
              <a:t>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该级别内权重车型宝马</a:t>
            </a:r>
            <a:r>
              <a:rPr lang="en-US" altLang="zh-CN" sz="1400" dirty="0" smtClean="0">
                <a:latin typeface="+mn-ea"/>
                <a:ea typeface="+mn-ea"/>
              </a:rPr>
              <a:t>5</a:t>
            </a:r>
            <a:r>
              <a:rPr lang="zh-CN" altLang="en-US" sz="1400" dirty="0" smtClean="0">
                <a:latin typeface="+mn-ea"/>
                <a:ea typeface="+mn-ea"/>
              </a:rPr>
              <a:t>系本月的销量权重减少</a:t>
            </a:r>
            <a:r>
              <a:rPr lang="en-US" altLang="zh-CN" sz="1400" dirty="0" smtClean="0">
                <a:latin typeface="+mn-ea"/>
                <a:ea typeface="+mn-ea"/>
              </a:rPr>
              <a:t>2</a:t>
            </a:r>
            <a:r>
              <a:rPr lang="en-US" altLang="zh-CN" sz="1400" dirty="0">
                <a:latin typeface="+mn-ea"/>
                <a:ea typeface="+mn-ea"/>
              </a:rPr>
              <a:t>%</a:t>
            </a:r>
            <a:r>
              <a:rPr lang="zh-CN" altLang="en-US" sz="1400" dirty="0" smtClean="0">
                <a:latin typeface="+mn-ea"/>
                <a:ea typeface="+mn-ea"/>
              </a:rPr>
              <a:t>，因此拉低了该级别整体优惠指数</a:t>
            </a:r>
            <a:endParaRPr lang="en-US" altLang="zh-CN" sz="1400" dirty="0" smtClean="0">
              <a:latin typeface="+mn-ea"/>
              <a:ea typeface="+mn-ea"/>
            </a:endParaRPr>
          </a:p>
        </p:txBody>
      </p:sp>
      <p:sp>
        <p:nvSpPr>
          <p:cNvPr id="15" name="Oval 178"/>
          <p:cNvSpPr>
            <a:spLocks noChangeArrowheads="1"/>
          </p:cNvSpPr>
          <p:nvPr/>
        </p:nvSpPr>
        <p:spPr bwMode="auto">
          <a:xfrm rot="10800000" flipV="1">
            <a:off x="1714748" y="508114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52409</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·C</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4"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Oval 178"/>
          <p:cNvSpPr>
            <a:spLocks noChangeArrowheads="1"/>
          </p:cNvSpPr>
          <p:nvPr/>
        </p:nvSpPr>
        <p:spPr bwMode="auto">
          <a:xfrm rot="10800000" flipV="1">
            <a:off x="2409704" y="5164751"/>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60574</a:t>
            </a:r>
          </a:p>
        </p:txBody>
      </p:sp>
      <p:sp>
        <p:nvSpPr>
          <p:cNvPr id="26" name="Oval 178"/>
          <p:cNvSpPr>
            <a:spLocks noChangeArrowheads="1"/>
          </p:cNvSpPr>
          <p:nvPr/>
        </p:nvSpPr>
        <p:spPr bwMode="auto">
          <a:xfrm rot="10800000" flipV="1">
            <a:off x="2977713" y="51112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57074</a:t>
            </a:r>
          </a:p>
        </p:txBody>
      </p:sp>
      <p:sp>
        <p:nvSpPr>
          <p:cNvPr id="27" name="Oval 178"/>
          <p:cNvSpPr>
            <a:spLocks noChangeArrowheads="1"/>
          </p:cNvSpPr>
          <p:nvPr/>
        </p:nvSpPr>
        <p:spPr bwMode="auto">
          <a:xfrm rot="10800000" flipV="1">
            <a:off x="3635896" y="4965731"/>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58699</a:t>
            </a:r>
          </a:p>
        </p:txBody>
      </p:sp>
    </p:spTree>
    <p:extLst>
      <p:ext uri="{BB962C8B-B14F-4D97-AF65-F5344CB8AC3E}">
        <p14:creationId xmlns:p14="http://schemas.microsoft.com/office/powerpoint/2010/main" val="1040662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3255" name="think-cell Slide" r:id="rId13" imgW="360" imgH="360" progId="">
                  <p:embed/>
                </p:oleObj>
              </mc:Choice>
              <mc:Fallback>
                <p:oleObj name="think-cell Slide" r:id="rId13" imgW="360" imgH="360" progId="">
                  <p:embed/>
                  <p:pic>
                    <p:nvPicPr>
                      <p:cNvPr id="0" name="Picture 28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234149130"/>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32</a:t>
            </a:fld>
            <a:endParaRPr lang="zh-CN" altLang="en-US" smtClean="0"/>
          </a:p>
        </p:txBody>
      </p:sp>
      <p:sp>
        <p:nvSpPr>
          <p:cNvPr id="34" name="TextBox 33"/>
          <p:cNvSpPr txBox="1"/>
          <p:nvPr>
            <p:custDataLst>
              <p:tags r:id="rId5"/>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产品进行了调整</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53425" cy="175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GAIN·5</a:t>
            </a:r>
            <a:r>
              <a:rPr lang="zh-CN" altLang="en-US" sz="1600" b="1" dirty="0" smtClean="0">
                <a:solidFill>
                  <a:srgbClr val="5F5F5F"/>
                </a:solidFill>
                <a:latin typeface="+mn-ea"/>
                <a:ea typeface="+mn-ea"/>
              </a:rPr>
              <a:t>月</a:t>
            </a:r>
            <a:r>
              <a:rPr lang="en-US" altLang="zh-CN" sz="1600" b="1" dirty="0" smtClean="0">
                <a:solidFill>
                  <a:srgbClr val="5F5F5F"/>
                </a:solidFill>
                <a:latin typeface="+mn-ea"/>
                <a:ea typeface="+mn-ea"/>
              </a:rPr>
              <a:t>MPV</a:t>
            </a:r>
            <a:r>
              <a:rPr lang="zh-CN" altLang="en-US" sz="1600" b="1" dirty="0" smtClean="0">
                <a:solidFill>
                  <a:srgbClr val="5F5F5F"/>
                </a:solidFill>
                <a:latin typeface="+mn-ea"/>
                <a:ea typeface="+mn-ea"/>
              </a:rPr>
              <a:t>价格</a:t>
            </a:r>
            <a:r>
              <a:rPr lang="zh-CN" altLang="en-US" sz="1600" b="1" dirty="0">
                <a:solidFill>
                  <a:srgbClr val="5F5F5F"/>
                </a:solidFill>
                <a:latin typeface="+mn-ea"/>
                <a:ea typeface="+mn-ea"/>
              </a:rPr>
              <a:t>变化</a:t>
            </a:r>
            <a:r>
              <a:rPr lang="zh-CN" altLang="en-US" sz="1600" b="1" dirty="0" smtClean="0">
                <a:solidFill>
                  <a:srgbClr val="5F5F5F"/>
                </a:solidFill>
                <a:latin typeface="+mn-ea"/>
                <a:ea typeface="+mn-ea"/>
              </a:rPr>
              <a:t>指数为</a:t>
            </a:r>
            <a:r>
              <a:rPr lang="en-US" altLang="zh-CN" sz="1600" b="1" dirty="0" smtClean="0">
                <a:solidFill>
                  <a:srgbClr val="5F5F5F"/>
                </a:solidFill>
                <a:latin typeface="+mn-ea"/>
                <a:ea typeface="+mn-ea"/>
              </a:rPr>
              <a:t>43.00</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比上升</a:t>
            </a:r>
            <a:r>
              <a:rPr lang="en-US" altLang="zh-CN" sz="1600" b="1" dirty="0" smtClean="0">
                <a:solidFill>
                  <a:srgbClr val="5F5F5F"/>
                </a:solidFill>
                <a:latin typeface="+mn-ea"/>
                <a:ea typeface="+mn-ea"/>
              </a:rPr>
              <a:t>20%</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12.12</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14.54</a:t>
            </a:r>
            <a:r>
              <a:rPr lang="zh-CN" altLang="en-US" sz="1600" b="1" dirty="0" smtClean="0">
                <a:solidFill>
                  <a:srgbClr val="5F5F5F"/>
                </a:solidFill>
                <a:latin typeface="+mn-ea"/>
                <a:ea typeface="+mn-ea"/>
              </a:rPr>
              <a:t>万</a:t>
            </a:r>
            <a:r>
              <a:rPr lang="zh-CN" altLang="en-US" sz="1600" b="1" dirty="0" smtClean="0">
                <a:solidFill>
                  <a:srgbClr val="5F5F5F"/>
                </a:solidFill>
                <a:latin typeface="+mn-ea"/>
              </a:rPr>
              <a:t> </a:t>
            </a:r>
            <a:endParaRPr lang="zh-CN" altLang="en-US" sz="1600" b="1" dirty="0" smtClean="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smtClean="0">
                <a:latin typeface="+mn-ea"/>
                <a:ea typeface="+mn-ea"/>
              </a:rPr>
              <a:t>MPV</a:t>
            </a:r>
            <a:r>
              <a:rPr lang="zh-CN" altLang="en-US" sz="1400" dirty="0" smtClean="0">
                <a:latin typeface="+mn-ea"/>
                <a:ea typeface="+mn-ea"/>
              </a:rPr>
              <a:t>级别市场的成交价格连续第</a:t>
            </a:r>
            <a:r>
              <a:rPr lang="en-US" altLang="zh-CN" sz="1400" dirty="0" smtClean="0">
                <a:latin typeface="+mn-ea"/>
                <a:ea typeface="+mn-ea"/>
              </a:rPr>
              <a:t>4</a:t>
            </a:r>
            <a:r>
              <a:rPr lang="zh-CN" altLang="en-US" sz="1400" dirty="0">
                <a:latin typeface="+mn-ea"/>
                <a:ea typeface="+mn-ea"/>
              </a:rPr>
              <a:t>个</a:t>
            </a:r>
            <a:r>
              <a:rPr lang="zh-CN" altLang="en-US" sz="1400" dirty="0" smtClean="0">
                <a:latin typeface="+mn-ea"/>
                <a:ea typeface="+mn-ea"/>
              </a:rPr>
              <a:t>月出现上涨，本月涨幅明显</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由于本月别克</a:t>
            </a:r>
            <a:r>
              <a:rPr lang="en-US" altLang="zh-CN" sz="1400" dirty="0" smtClean="0">
                <a:latin typeface="+mn-ea"/>
                <a:ea typeface="+mn-ea"/>
              </a:rPr>
              <a:t>GL8</a:t>
            </a:r>
            <a:r>
              <a:rPr lang="zh-CN" altLang="en-US" sz="1400" dirty="0" smtClean="0">
                <a:latin typeface="+mn-ea"/>
                <a:ea typeface="+mn-ea"/>
              </a:rPr>
              <a:t>的权重增长达</a:t>
            </a:r>
            <a:r>
              <a:rPr lang="en-US" altLang="zh-CN" sz="1400" dirty="0" smtClean="0">
                <a:latin typeface="+mn-ea"/>
                <a:ea typeface="+mn-ea"/>
              </a:rPr>
              <a:t>8%</a:t>
            </a:r>
            <a:r>
              <a:rPr lang="zh-CN" altLang="en-US" sz="1400" dirty="0" smtClean="0">
                <a:latin typeface="+mn-ea"/>
                <a:ea typeface="+mn-ea"/>
              </a:rPr>
              <a:t>以上，因而直接拉动了</a:t>
            </a:r>
            <a:r>
              <a:rPr lang="en-US" altLang="zh-CN" sz="1400" dirty="0" smtClean="0">
                <a:latin typeface="+mn-ea"/>
                <a:ea typeface="+mn-ea"/>
              </a:rPr>
              <a:t>MPV</a:t>
            </a:r>
            <a:r>
              <a:rPr lang="zh-CN" altLang="en-US" sz="1400" dirty="0" smtClean="0">
                <a:latin typeface="+mn-ea"/>
                <a:ea typeface="+mn-ea"/>
              </a:rPr>
              <a:t>市场价格指数的大幅上升</a:t>
            </a:r>
            <a:endParaRPr lang="en-US" altLang="zh-CN" sz="1400" dirty="0">
              <a:latin typeface="+mn-ea"/>
              <a:ea typeface="+mn-ea"/>
            </a:endParaRPr>
          </a:p>
        </p:txBody>
      </p:sp>
      <p:sp>
        <p:nvSpPr>
          <p:cNvPr id="15" name="Oval 178"/>
          <p:cNvSpPr>
            <a:spLocks noChangeArrowheads="1"/>
          </p:cNvSpPr>
          <p:nvPr/>
        </p:nvSpPr>
        <p:spPr bwMode="auto">
          <a:xfrm>
            <a:off x="1835696" y="4951093"/>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10.83</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·MPV</a:t>
            </a:r>
            <a:r>
              <a:rPr lang="zh-CN" altLang="en-US" dirty="0" smtClean="0"/>
              <a:t>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396679" y="4696492"/>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11.48</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44810" y="4628428"/>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12.12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92941" y="4452833"/>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14.54</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662868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0697" name="think-cell Slide" r:id="rId13" imgW="360" imgH="360" progId="">
                  <p:embed/>
                </p:oleObj>
              </mc:Choice>
              <mc:Fallback>
                <p:oleObj name="think-cell Slide" r:id="rId13" imgW="360" imgH="360" progId="">
                  <p:embed/>
                  <p:pic>
                    <p:nvPicPr>
                      <p:cNvPr id="0" name="Picture 3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070807133"/>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solidFill>
                  <a:srgbClr val="5F5F5F">
                    <a:tint val="75000"/>
                  </a:srgbClr>
                </a:solidFill>
              </a:rPr>
              <a:pPr/>
              <a:t>33</a:t>
            </a:fld>
            <a:endParaRPr lang="zh-CN" altLang="en-US" dirty="0" smtClean="0">
              <a:solidFill>
                <a:srgbClr val="5F5F5F">
                  <a:tint val="75000"/>
                </a:srgbClr>
              </a:solidFill>
            </a:endParaRPr>
          </a:p>
        </p:txBody>
      </p:sp>
      <p:sp>
        <p:nvSpPr>
          <p:cNvPr id="14" name="内容占位符 2"/>
          <p:cNvSpPr txBox="1">
            <a:spLocks/>
          </p:cNvSpPr>
          <p:nvPr>
            <p:custDataLst>
              <p:tags r:id="rId5"/>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微软雅黑"/>
                <a:ea typeface="微软雅黑"/>
              </a:rPr>
              <a:t>2017 GAIN·5</a:t>
            </a:r>
            <a:r>
              <a:rPr lang="zh-CN" altLang="en-US" sz="1600" b="1" dirty="0" smtClean="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2.69</a:t>
            </a:r>
            <a:r>
              <a:rPr lang="zh-CN" altLang="en-US" sz="1600" b="1" dirty="0" smtClean="0">
                <a:solidFill>
                  <a:srgbClr val="5F5F5F"/>
                </a:solidFill>
                <a:latin typeface="微软雅黑"/>
                <a:ea typeface="微软雅黑"/>
              </a:rPr>
              <a:t>，环比下降</a:t>
            </a:r>
            <a:r>
              <a:rPr lang="en-US" altLang="zh-CN" sz="1600" b="1" dirty="0" smtClean="0">
                <a:solidFill>
                  <a:srgbClr val="5F5F5F"/>
                </a:solidFill>
                <a:latin typeface="微软雅黑"/>
                <a:ea typeface="微软雅黑"/>
              </a:rPr>
              <a:t>16.1%</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a:t>
            </a:r>
            <a:r>
              <a:rPr lang="zh-CN" altLang="en-US" sz="1400" dirty="0" smtClean="0">
                <a:solidFill>
                  <a:srgbClr val="5F5F5F"/>
                </a:solidFill>
                <a:latin typeface="微软雅黑"/>
                <a:ea typeface="微软雅黑"/>
              </a:rPr>
              <a:t>月</a:t>
            </a:r>
            <a:r>
              <a:rPr lang="en-US" altLang="zh-CN" sz="1400" dirty="0" smtClean="0">
                <a:solidFill>
                  <a:srgbClr val="5F5F5F"/>
                </a:solidFill>
                <a:latin typeface="微软雅黑"/>
                <a:ea typeface="微软雅黑"/>
              </a:rPr>
              <a:t>MPV</a:t>
            </a:r>
            <a:r>
              <a:rPr lang="zh-CN" altLang="en-US" sz="1400" dirty="0" smtClean="0">
                <a:solidFill>
                  <a:srgbClr val="5F5F5F"/>
                </a:solidFill>
                <a:latin typeface="微软雅黑"/>
                <a:ea typeface="微软雅黑"/>
              </a:rPr>
              <a:t>市场终端优惠指数下降，主要同样受别克</a:t>
            </a:r>
            <a:r>
              <a:rPr lang="en-US" altLang="zh-CN" sz="1400" dirty="0" smtClean="0">
                <a:solidFill>
                  <a:srgbClr val="5F5F5F"/>
                </a:solidFill>
                <a:latin typeface="微软雅黑"/>
                <a:ea typeface="微软雅黑"/>
              </a:rPr>
              <a:t>GL8</a:t>
            </a:r>
            <a:r>
              <a:rPr lang="zh-CN" altLang="en-US" sz="1400" dirty="0" smtClean="0">
                <a:solidFill>
                  <a:srgbClr val="5F5F5F"/>
                </a:solidFill>
                <a:latin typeface="微软雅黑"/>
                <a:ea typeface="微软雅黑"/>
              </a:rPr>
              <a:t>的影响</a:t>
            </a:r>
            <a:endParaRPr lang="en-US" altLang="zh-CN" sz="1400" dirty="0" smtClean="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smtClean="0">
                <a:ea typeface="微软雅黑" panose="020B0503020204020204" pitchFamily="34" charset="-122"/>
              </a:rPr>
              <a:t>本月别克</a:t>
            </a:r>
            <a:r>
              <a:rPr lang="en-US" altLang="zh-CN" sz="1400" dirty="0" smtClean="0">
                <a:ea typeface="微软雅黑" panose="020B0503020204020204" pitchFamily="34" charset="-122"/>
              </a:rPr>
              <a:t>GL8</a:t>
            </a:r>
            <a:r>
              <a:rPr lang="zh-CN" altLang="en-US" sz="1400" dirty="0" smtClean="0">
                <a:ea typeface="微软雅黑" panose="020B0503020204020204" pitchFamily="34" charset="-122"/>
              </a:rPr>
              <a:t>销量占比的提升，导致其优惠占比进一步增加，影响该级别市场终端优惠指数的下降</a:t>
            </a:r>
            <a:endParaRPr lang="en-US" altLang="zh-CN" sz="1400" dirty="0" smtClean="0">
              <a:solidFill>
                <a:srgbClr val="5F5F5F"/>
              </a:solidFill>
              <a:latin typeface="微软雅黑"/>
              <a:ea typeface="微软雅黑"/>
            </a:endParaRPr>
          </a:p>
        </p:txBody>
      </p:sp>
      <p:sp>
        <p:nvSpPr>
          <p:cNvPr id="15" name="TextBox 14"/>
          <p:cNvSpPr txBox="1"/>
          <p:nvPr>
            <p:custDataLst>
              <p:tags r:id="rId6"/>
            </p:custDataLst>
          </p:nvPr>
        </p:nvSpPr>
        <p:spPr>
          <a:xfrm>
            <a:off x="395536" y="6322144"/>
            <a:ext cx="3024336" cy="203133"/>
          </a:xfrm>
          <a:prstGeom prst="rect">
            <a:avLst/>
          </a:prstGeom>
          <a:noFill/>
        </p:spPr>
        <p:txBody>
          <a:bodyPr wrap="square">
            <a:spAutoFit/>
          </a:bodyPr>
          <a:lstStyle/>
          <a:p>
            <a:pPr algn="l">
              <a:defRPr/>
            </a:pPr>
            <a:r>
              <a:rPr lang="zh-CN" altLang="en-US" sz="900" dirty="0">
                <a:solidFill>
                  <a:srgbClr val="5F5F5F"/>
                </a:solidFill>
                <a:latin typeface="Arial"/>
                <a:ea typeface="华文细黑" pitchFamily="2" charset="-122"/>
              </a:rPr>
              <a:t>注</a:t>
            </a:r>
            <a:r>
              <a:rPr lang="zh-CN" altLang="en-US" sz="900" dirty="0" smtClean="0">
                <a:solidFill>
                  <a:srgbClr val="5F5F5F"/>
                </a:solidFill>
                <a:latin typeface="Arial"/>
                <a:ea typeface="华文细黑" pitchFamily="2" charset="-122"/>
              </a:rPr>
              <a:t>：基期为上年</a:t>
            </a:r>
            <a:r>
              <a:rPr lang="en-US" altLang="zh-CN" sz="900" dirty="0" smtClean="0">
                <a:solidFill>
                  <a:srgbClr val="5F5F5F"/>
                </a:solidFill>
                <a:latin typeface="Arial"/>
                <a:ea typeface="华文细黑" pitchFamily="2" charset="-122"/>
              </a:rPr>
              <a:t>12</a:t>
            </a:r>
            <a:r>
              <a:rPr lang="zh-CN" altLang="en-US" sz="900" dirty="0" smtClean="0">
                <a:solidFill>
                  <a:srgbClr val="5F5F5F"/>
                </a:solidFill>
                <a:latin typeface="Arial"/>
                <a:ea typeface="华文细黑" pitchFamily="2" charset="-122"/>
              </a:rPr>
              <a:t>月</a:t>
            </a:r>
            <a:endParaRPr lang="zh-CN" altLang="en-US" sz="900" dirty="0">
              <a:solidFill>
                <a:srgbClr val="5F5F5F"/>
              </a:solidFill>
              <a:latin typeface="Arial"/>
              <a:ea typeface="华文细黑" pitchFamily="2" charset="-122"/>
            </a:endParaRPr>
          </a:p>
        </p:txBody>
      </p:sp>
      <p:sp>
        <p:nvSpPr>
          <p:cNvPr id="16" name="Oval 178"/>
          <p:cNvSpPr>
            <a:spLocks noChangeArrowheads="1"/>
          </p:cNvSpPr>
          <p:nvPr/>
        </p:nvSpPr>
        <p:spPr bwMode="auto">
          <a:xfrm rot="10800000" flipV="1">
            <a:off x="1202940" y="487525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5092</a:t>
            </a:r>
            <a:endParaRPr lang="en-US" altLang="en-US" sz="900" dirty="0" smtClean="0">
              <a:solidFill>
                <a:srgbClr val="FF9933"/>
              </a:solidFill>
            </a:endParaRPr>
          </a:p>
        </p:txBody>
      </p:sp>
      <p:sp>
        <p:nvSpPr>
          <p:cNvPr id="17" name="Oval 178"/>
          <p:cNvSpPr>
            <a:spLocks noChangeArrowheads="1"/>
          </p:cNvSpPr>
          <p:nvPr/>
        </p:nvSpPr>
        <p:spPr bwMode="auto">
          <a:xfrm rot="10800000" flipV="1">
            <a:off x="1781384" y="5018136"/>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6302</a:t>
            </a: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·MPV</a:t>
            </a:r>
            <a:r>
              <a:rPr lang="zh-CN" altLang="en-US" dirty="0" smtClean="0"/>
              <a:t>终端优惠</a:t>
            </a:r>
            <a:r>
              <a:rPr lang="en-US" altLang="en-US" dirty="0" err="1" smtClean="0"/>
              <a:t>指数</a:t>
            </a:r>
            <a:r>
              <a:rPr lang="en-US" altLang="en-US" dirty="0" smtClean="0"/>
              <a:t>—5</a:t>
            </a:r>
            <a:r>
              <a:rPr lang="zh-CN" altLang="en-US" dirty="0" smtClean="0"/>
              <a:t>月</a:t>
            </a:r>
            <a:endParaRPr lang="zh-CN" altLang="en-US" dirty="0"/>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Oval 178"/>
          <p:cNvSpPr>
            <a:spLocks noChangeArrowheads="1"/>
          </p:cNvSpPr>
          <p:nvPr/>
        </p:nvSpPr>
        <p:spPr bwMode="auto">
          <a:xfrm rot="10800000" flipV="1">
            <a:off x="2390162" y="46609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4381</a:t>
            </a:r>
          </a:p>
        </p:txBody>
      </p:sp>
      <p:sp>
        <p:nvSpPr>
          <p:cNvPr id="28" name="Oval 178"/>
          <p:cNvSpPr>
            <a:spLocks noChangeArrowheads="1"/>
          </p:cNvSpPr>
          <p:nvPr/>
        </p:nvSpPr>
        <p:spPr bwMode="auto">
          <a:xfrm rot="10800000" flipV="1">
            <a:off x="3012726" y="47353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4686</a:t>
            </a:r>
          </a:p>
        </p:txBody>
      </p:sp>
      <p:sp>
        <p:nvSpPr>
          <p:cNvPr id="29" name="Oval 178"/>
          <p:cNvSpPr>
            <a:spLocks noChangeArrowheads="1"/>
          </p:cNvSpPr>
          <p:nvPr/>
        </p:nvSpPr>
        <p:spPr bwMode="auto">
          <a:xfrm rot="10800000" flipV="1">
            <a:off x="3621503" y="483961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5441</a:t>
            </a:r>
          </a:p>
        </p:txBody>
      </p:sp>
    </p:spTree>
    <p:extLst>
      <p:ext uri="{BB962C8B-B14F-4D97-AF65-F5344CB8AC3E}">
        <p14:creationId xmlns:p14="http://schemas.microsoft.com/office/powerpoint/2010/main" val="20799049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026"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593232015"/>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5"/>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34</a:t>
            </a:fld>
            <a:endParaRPr lang="zh-CN" altLang="en-US" smtClean="0"/>
          </a:p>
        </p:txBody>
      </p:sp>
      <p:sp>
        <p:nvSpPr>
          <p:cNvPr id="26" name="TextBox 25"/>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GAIN·5</a:t>
            </a:r>
            <a:r>
              <a:rPr lang="zh-CN" altLang="en-US" sz="1600" b="1" dirty="0" smtClean="0">
                <a:solidFill>
                  <a:srgbClr val="5F5F5F"/>
                </a:solidFill>
                <a:latin typeface="+mn-ea"/>
                <a:ea typeface="+mn-ea"/>
              </a:rPr>
              <a:t>月</a:t>
            </a:r>
            <a:r>
              <a:rPr lang="en-US" altLang="zh-CN" sz="1600" b="1" dirty="0" smtClean="0">
                <a:solidFill>
                  <a:srgbClr val="5F5F5F"/>
                </a:solidFill>
                <a:latin typeface="+mn-ea"/>
                <a:ea typeface="+mn-ea"/>
              </a:rPr>
              <a:t>SUV</a:t>
            </a:r>
            <a:r>
              <a:rPr lang="zh-CN" altLang="en-US" sz="1600" b="1" dirty="0" smtClean="0">
                <a:solidFill>
                  <a:srgbClr val="5F5F5F"/>
                </a:solidFill>
                <a:latin typeface="+mn-ea"/>
                <a:ea typeface="+mn-ea"/>
              </a:rPr>
              <a:t>价格</a:t>
            </a:r>
            <a:r>
              <a:rPr lang="zh-CN" altLang="en-US" sz="1600" b="1" dirty="0">
                <a:solidFill>
                  <a:srgbClr val="5F5F5F"/>
                </a:solidFill>
                <a:latin typeface="+mn-ea"/>
                <a:ea typeface="+mn-ea"/>
              </a:rPr>
              <a:t>变化指数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1.80</a:t>
            </a:r>
            <a:r>
              <a:rPr lang="zh-CN" altLang="en-US" sz="1600" b="1" dirty="0" smtClean="0">
                <a:solidFill>
                  <a:srgbClr val="5F5F5F"/>
                </a:solidFill>
                <a:latin typeface="+mn-ea"/>
                <a:ea typeface="+mn-ea"/>
              </a:rPr>
              <a:t>，环比上升</a:t>
            </a:r>
            <a:r>
              <a:rPr lang="en-US" altLang="zh-CN" sz="1600" b="1" dirty="0" smtClean="0">
                <a:solidFill>
                  <a:srgbClr val="5F5F5F"/>
                </a:solidFill>
                <a:latin typeface="+mn-ea"/>
                <a:ea typeface="+mn-ea"/>
              </a:rPr>
              <a:t>3.6%</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14.46</a:t>
            </a:r>
            <a:r>
              <a:rPr lang="zh-CN" altLang="en-US" sz="1600" b="1" dirty="0" smtClean="0">
                <a:solidFill>
                  <a:srgbClr val="5F5F5F"/>
                </a:solidFill>
                <a:latin typeface="+mn-ea"/>
                <a:ea typeface="+mn-ea"/>
              </a:rPr>
              <a:t>万上升至</a:t>
            </a:r>
            <a:r>
              <a:rPr lang="en-US" altLang="zh-CN" sz="1600" b="1" dirty="0" smtClean="0">
                <a:solidFill>
                  <a:srgbClr val="5F5F5F"/>
                </a:solidFill>
                <a:latin typeface="+mn-ea"/>
                <a:ea typeface="+mn-ea"/>
              </a:rPr>
              <a:t>14.97</a:t>
            </a:r>
            <a:r>
              <a:rPr lang="zh-CN" altLang="en-US" sz="1600" b="1" dirty="0" smtClean="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smtClean="0">
                <a:latin typeface="+mn-ea"/>
                <a:ea typeface="+mn-ea"/>
              </a:rPr>
              <a:t>SUV</a:t>
            </a:r>
            <a:r>
              <a:rPr lang="zh-CN" altLang="en-US" sz="1400" dirty="0" smtClean="0">
                <a:latin typeface="+mn-ea"/>
                <a:ea typeface="+mn-ea"/>
              </a:rPr>
              <a:t>市场整体终端成交价指数出现小幅上升，升幅为</a:t>
            </a:r>
            <a:r>
              <a:rPr lang="en-US" altLang="zh-CN" sz="1400" dirty="0" smtClean="0">
                <a:latin typeface="+mn-ea"/>
                <a:ea typeface="+mn-ea"/>
              </a:rPr>
              <a:t>5,100</a:t>
            </a:r>
            <a:r>
              <a:rPr lang="zh-CN" altLang="en-US" sz="1400" dirty="0" smtClean="0">
                <a:latin typeface="+mn-ea"/>
                <a:ea typeface="+mn-ea"/>
              </a:rPr>
              <a:t>元</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本月本田</a:t>
            </a:r>
            <a:r>
              <a:rPr lang="en-US" altLang="zh-CN" sz="1400" dirty="0" smtClean="0">
                <a:latin typeface="+mn-ea"/>
                <a:ea typeface="+mn-ea"/>
              </a:rPr>
              <a:t>CR-V</a:t>
            </a:r>
            <a:r>
              <a:rPr lang="zh-CN" altLang="en-US" sz="1400" dirty="0" smtClean="0">
                <a:latin typeface="+mn-ea"/>
                <a:ea typeface="+mn-ea"/>
              </a:rPr>
              <a:t>的销量权重增加明显，因此导致该级别价格指数上升</a:t>
            </a:r>
            <a:endParaRPr lang="en-US" altLang="zh-CN" sz="1400" dirty="0" smtClean="0">
              <a:latin typeface="+mn-ea"/>
              <a:ea typeface="+mn-ea"/>
            </a:endParaRPr>
          </a:p>
        </p:txBody>
      </p:sp>
      <p:sp>
        <p:nvSpPr>
          <p:cNvPr id="15" name="Oval 178"/>
          <p:cNvSpPr>
            <a:spLocks noChangeArrowheads="1"/>
          </p:cNvSpPr>
          <p:nvPr/>
        </p:nvSpPr>
        <p:spPr bwMode="auto">
          <a:xfrm>
            <a:off x="1166936" y="5367713"/>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a:t>
            </a:r>
            <a:r>
              <a:rPr lang="en-US" altLang="zh-CN" sz="900" dirty="0" smtClean="0">
                <a:solidFill>
                  <a:srgbClr val="FF9933"/>
                </a:solidFill>
              </a:rPr>
              <a:t>.03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Oval 178"/>
          <p:cNvSpPr>
            <a:spLocks noChangeArrowheads="1"/>
          </p:cNvSpPr>
          <p:nvPr/>
        </p:nvSpPr>
        <p:spPr bwMode="auto">
          <a:xfrm>
            <a:off x="1788894" y="5111275"/>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14.60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·SUV</a:t>
            </a:r>
            <a:r>
              <a:rPr lang="zh-CN" altLang="en-US" dirty="0" smtClean="0"/>
              <a:t>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5"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2409704" y="5201382"/>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14.30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031662" y="515586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14.46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630737" y="5052007"/>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14.97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7090" name="think-cell Slide" r:id="rId14" imgW="360" imgH="360" progId="">
                  <p:embed/>
                </p:oleObj>
              </mc:Choice>
              <mc:Fallback>
                <p:oleObj name="think-cell Slide" r:id="rId14" imgW="360" imgH="360" progId="">
                  <p:embed/>
                  <p:pic>
                    <p:nvPicPr>
                      <p:cNvPr id="0" name="Picture 287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547845426"/>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6"/>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35</a:t>
            </a:fld>
            <a:endParaRPr lang="zh-CN" altLang="en-US" dirty="0" smtClean="0"/>
          </a:p>
        </p:txBody>
      </p:sp>
      <p:sp>
        <p:nvSpPr>
          <p:cNvPr id="33" name="TextBox 32"/>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GAIN·5</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-1.64</a:t>
            </a:r>
            <a:r>
              <a:rPr lang="zh-CN" altLang="en-US" sz="1600" b="1" dirty="0" smtClean="0">
                <a:solidFill>
                  <a:srgbClr val="5F5F5F"/>
                </a:solidFill>
                <a:latin typeface="+mn-ea"/>
                <a:ea typeface="+mn-ea"/>
              </a:rPr>
              <a:t>，环比下降</a:t>
            </a:r>
            <a:r>
              <a:rPr lang="en-US" altLang="zh-CN" sz="1600" b="1" dirty="0" smtClean="0">
                <a:solidFill>
                  <a:srgbClr val="5F5F5F"/>
                </a:solidFill>
                <a:latin typeface="+mn-ea"/>
                <a:ea typeface="+mn-ea"/>
              </a:rPr>
              <a:t>11.1%</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a:t>
            </a:r>
            <a:r>
              <a:rPr lang="zh-CN" altLang="en-US" sz="1400" dirty="0" smtClean="0">
                <a:latin typeface="+mn-ea"/>
                <a:ea typeface="+mn-ea"/>
              </a:rPr>
              <a:t>月</a:t>
            </a:r>
            <a:r>
              <a:rPr lang="en-US" altLang="zh-CN" sz="1400" dirty="0" smtClean="0">
                <a:latin typeface="+mn-ea"/>
                <a:ea typeface="+mn-ea"/>
              </a:rPr>
              <a:t>SUV</a:t>
            </a:r>
            <a:r>
              <a:rPr lang="zh-CN" altLang="en-US" sz="1400" dirty="0" smtClean="0">
                <a:latin typeface="+mn-ea"/>
                <a:ea typeface="+mn-ea"/>
              </a:rPr>
              <a:t>市场</a:t>
            </a:r>
            <a:r>
              <a:rPr lang="zh-CN" altLang="en-US" sz="1400" dirty="0">
                <a:latin typeface="+mn-ea"/>
                <a:ea typeface="+mn-ea"/>
              </a:rPr>
              <a:t>终端</a:t>
            </a:r>
            <a:r>
              <a:rPr lang="zh-CN" altLang="en-US" sz="1400" dirty="0" smtClean="0">
                <a:latin typeface="+mn-ea"/>
                <a:ea typeface="+mn-ea"/>
              </a:rPr>
              <a:t>优惠指数连续第</a:t>
            </a:r>
            <a:r>
              <a:rPr lang="en-US" altLang="zh-CN" sz="1400" dirty="0" smtClean="0">
                <a:latin typeface="+mn-ea"/>
                <a:ea typeface="+mn-ea"/>
              </a:rPr>
              <a:t>4</a:t>
            </a:r>
            <a:r>
              <a:rPr lang="zh-CN" altLang="en-US" sz="1400" dirty="0" smtClean="0">
                <a:latin typeface="+mn-ea"/>
                <a:ea typeface="+mn-ea"/>
              </a:rPr>
              <a:t>个月出现下降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本月由于本田</a:t>
            </a:r>
            <a:r>
              <a:rPr lang="en-US" altLang="zh-CN" sz="1400" dirty="0" smtClean="0">
                <a:latin typeface="+mn-ea"/>
                <a:ea typeface="+mn-ea"/>
              </a:rPr>
              <a:t>CR-V</a:t>
            </a:r>
            <a:r>
              <a:rPr lang="zh-CN" altLang="en-US" sz="1400" dirty="0" smtClean="0">
                <a:latin typeface="+mn-ea"/>
                <a:ea typeface="+mn-ea"/>
              </a:rPr>
              <a:t>和福特翼虎级别内销量权重增加，使得其优惠幅度增大，降低了该级别的优惠指数</a:t>
            </a:r>
            <a:endParaRPr lang="en-US" altLang="zh-CN" sz="1400" dirty="0" smtClean="0">
              <a:latin typeface="+mn-ea"/>
              <a:ea typeface="+mn-ea"/>
            </a:endParaRPr>
          </a:p>
        </p:txBody>
      </p:sp>
      <p:sp>
        <p:nvSpPr>
          <p:cNvPr id="15" name="Oval 178"/>
          <p:cNvSpPr>
            <a:spLocks noChangeArrowheads="1"/>
          </p:cNvSpPr>
          <p:nvPr/>
        </p:nvSpPr>
        <p:spPr bwMode="auto">
          <a:xfrm rot="10800000" flipV="1">
            <a:off x="1099352" y="4956971"/>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8838</a:t>
            </a:r>
            <a:endParaRPr lang="en-US" altLang="en-US" sz="900" dirty="0" smtClean="0">
              <a:solidFill>
                <a:srgbClr val="FF9933"/>
              </a:solidFill>
            </a:endParaRPr>
          </a:p>
        </p:txBody>
      </p:sp>
      <p:sp>
        <p:nvSpPr>
          <p:cNvPr id="16" name="Oval 178"/>
          <p:cNvSpPr>
            <a:spLocks noChangeArrowheads="1"/>
          </p:cNvSpPr>
          <p:nvPr/>
        </p:nvSpPr>
        <p:spPr bwMode="auto">
          <a:xfrm rot="10800000" flipV="1">
            <a:off x="1819515" y="4956971"/>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9711</a:t>
            </a: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·SUV</a:t>
            </a:r>
            <a:r>
              <a:rPr lang="zh-CN" altLang="en-US" dirty="0" smtClean="0"/>
              <a:t>终端优惠</a:t>
            </a:r>
            <a:r>
              <a:rPr lang="en-US" altLang="en-US" dirty="0" err="1" smtClean="0"/>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25646" y="5007263"/>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11418</a:t>
            </a:r>
            <a:endParaRPr lang="en-US" altLang="en-US" sz="900" dirty="0" smtClean="0">
              <a:solidFill>
                <a:srgbClr val="FF9933"/>
              </a:solidFill>
            </a:endParaRPr>
          </a:p>
        </p:txBody>
      </p:sp>
      <p:sp>
        <p:nvSpPr>
          <p:cNvPr id="27" name="Oval 178"/>
          <p:cNvSpPr>
            <a:spLocks noChangeArrowheads="1"/>
          </p:cNvSpPr>
          <p:nvPr/>
        </p:nvSpPr>
        <p:spPr bwMode="auto">
          <a:xfrm rot="10800000" flipV="1">
            <a:off x="2893689" y="513510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12525</a:t>
            </a:r>
          </a:p>
        </p:txBody>
      </p:sp>
      <p:sp>
        <p:nvSpPr>
          <p:cNvPr id="28" name="Oval 178"/>
          <p:cNvSpPr>
            <a:spLocks noChangeArrowheads="1"/>
          </p:cNvSpPr>
          <p:nvPr/>
        </p:nvSpPr>
        <p:spPr bwMode="auto">
          <a:xfrm rot="10800000" flipV="1">
            <a:off x="3596966" y="530238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14168</a:t>
            </a:r>
          </a:p>
        </p:txBody>
      </p:sp>
    </p:spTree>
    <p:extLst>
      <p:ext uri="{BB962C8B-B14F-4D97-AF65-F5344CB8AC3E}">
        <p14:creationId xmlns:p14="http://schemas.microsoft.com/office/powerpoint/2010/main" val="3363570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36</a:t>
            </a:fld>
            <a:endParaRPr lang="zh-CN" altLang="en-US" dirty="0" smtClean="0">
              <a:solidFill>
                <a:srgbClr val="5F5F5F">
                  <a:tint val="75000"/>
                </a:srgbClr>
              </a:solidFill>
            </a:endParaRP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4128873167"/>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6613"/>
            <a:ext cx="8353425" cy="151226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2017 GAIN·5</a:t>
            </a:r>
            <a:r>
              <a:rPr lang="zh-CN" altLang="en-US" sz="1600" b="1" dirty="0" smtClean="0">
                <a:solidFill>
                  <a:srgbClr val="5F5F5F"/>
                </a:solidFill>
                <a:latin typeface="微软雅黑"/>
                <a:ea typeface="微软雅黑"/>
              </a:rPr>
              <a:t>月上海价格</a:t>
            </a:r>
            <a:r>
              <a:rPr lang="zh-CN" altLang="en-US" sz="1600" b="1" dirty="0">
                <a:solidFill>
                  <a:srgbClr val="5F5F5F"/>
                </a:solidFill>
                <a:latin typeface="微软雅黑"/>
                <a:ea typeface="微软雅黑"/>
              </a:rPr>
              <a:t>变化</a:t>
            </a:r>
            <a:r>
              <a:rPr lang="zh-CN" altLang="en-US" sz="1600" b="1" dirty="0" smtClean="0">
                <a:solidFill>
                  <a:srgbClr val="5F5F5F"/>
                </a:solidFill>
                <a:latin typeface="微软雅黑"/>
                <a:ea typeface="微软雅黑"/>
              </a:rPr>
              <a:t>指数为</a:t>
            </a:r>
            <a:r>
              <a:rPr lang="en-US" altLang="zh-CN" sz="1600" b="1" dirty="0" smtClean="0">
                <a:solidFill>
                  <a:srgbClr val="5F5F5F"/>
                </a:solidFill>
                <a:latin typeface="微软雅黑"/>
                <a:ea typeface="微软雅黑"/>
              </a:rPr>
              <a:t>3.71</a:t>
            </a:r>
            <a:r>
              <a:rPr lang="zh-CN" altLang="en-US"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环</a:t>
            </a:r>
            <a:r>
              <a:rPr lang="zh-CN" altLang="en-US" sz="1600" b="1" dirty="0" smtClean="0">
                <a:solidFill>
                  <a:srgbClr val="5F5F5F"/>
                </a:solidFill>
                <a:latin typeface="微软雅黑"/>
                <a:ea typeface="微软雅黑"/>
              </a:rPr>
              <a:t>比上升</a:t>
            </a:r>
            <a:r>
              <a:rPr lang="en-US" altLang="zh-CN" sz="1600" b="1" dirty="0" smtClean="0">
                <a:solidFill>
                  <a:srgbClr val="5F5F5F"/>
                </a:solidFill>
                <a:latin typeface="微软雅黑"/>
                <a:ea typeface="微软雅黑"/>
              </a:rPr>
              <a:t>2.8%</a:t>
            </a:r>
            <a:r>
              <a:rPr lang="zh-CN" altLang="en-US" sz="1600" b="1" dirty="0">
                <a:solidFill>
                  <a:srgbClr val="5F5F5F"/>
                </a:solidFill>
                <a:latin typeface="微软雅黑"/>
                <a:ea typeface="微软雅黑"/>
              </a:rPr>
              <a:t>，市场</a:t>
            </a:r>
            <a:r>
              <a:rPr lang="zh-CN" altLang="en-US" sz="1600" b="1" dirty="0" smtClean="0">
                <a:solidFill>
                  <a:srgbClr val="5F5F5F"/>
                </a:solidFill>
                <a:latin typeface="微软雅黑"/>
                <a:ea typeface="微软雅黑"/>
              </a:rPr>
              <a:t>均价</a:t>
            </a:r>
            <a:r>
              <a:rPr lang="zh-CN" altLang="en-US" sz="1600" b="1" dirty="0">
                <a:solidFill>
                  <a:srgbClr val="5F5F5F"/>
                </a:solidFill>
                <a:latin typeface="微软雅黑"/>
                <a:ea typeface="微软雅黑"/>
              </a:rPr>
              <a:t>从</a:t>
            </a:r>
            <a:r>
              <a:rPr lang="en-US" altLang="zh-CN" sz="1600" b="1" dirty="0" smtClean="0">
                <a:solidFill>
                  <a:srgbClr val="5F5F5F"/>
                </a:solidFill>
                <a:latin typeface="微软雅黑"/>
              </a:rPr>
              <a:t>13.36</a:t>
            </a:r>
            <a:r>
              <a:rPr lang="zh-CN" altLang="en-US" sz="1600" b="1" dirty="0" smtClean="0">
                <a:solidFill>
                  <a:srgbClr val="5F5F5F"/>
                </a:solidFill>
                <a:latin typeface="微软雅黑"/>
                <a:ea typeface="微软雅黑"/>
              </a:rPr>
              <a:t>万上升至</a:t>
            </a:r>
            <a:r>
              <a:rPr lang="en-US" altLang="zh-CN" sz="1600" b="1" dirty="0" smtClean="0">
                <a:solidFill>
                  <a:srgbClr val="5F5F5F"/>
                </a:solidFill>
                <a:latin typeface="微软雅黑"/>
                <a:ea typeface="微软雅黑"/>
              </a:rPr>
              <a:t>13.73</a:t>
            </a:r>
            <a:r>
              <a:rPr lang="zh-CN" altLang="en-US" sz="1600" b="1" dirty="0" smtClean="0">
                <a:solidFill>
                  <a:srgbClr val="5F5F5F"/>
                </a:solidFill>
                <a:latin typeface="微软雅黑"/>
                <a:ea typeface="微软雅黑"/>
              </a:rPr>
              <a:t>万</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本月上海地区的成交价格指数连续第</a:t>
            </a:r>
            <a:r>
              <a:rPr lang="en-US" altLang="zh-CN" sz="1400" dirty="0" smtClean="0">
                <a:solidFill>
                  <a:srgbClr val="474747"/>
                </a:solidFill>
                <a:latin typeface="+mn-ea"/>
                <a:ea typeface="+mn-ea"/>
              </a:rPr>
              <a:t>2</a:t>
            </a:r>
            <a:r>
              <a:rPr lang="zh-CN" altLang="en-US" sz="1400" dirty="0" smtClean="0">
                <a:solidFill>
                  <a:srgbClr val="474747"/>
                </a:solidFill>
                <a:latin typeface="+mn-ea"/>
                <a:ea typeface="+mn-ea"/>
              </a:rPr>
              <a:t>个月环比上升，升幅为</a:t>
            </a:r>
            <a:r>
              <a:rPr lang="en-US" altLang="zh-CN" sz="1400" dirty="0" smtClean="0">
                <a:solidFill>
                  <a:srgbClr val="474747"/>
                </a:solidFill>
                <a:latin typeface="+mn-ea"/>
                <a:ea typeface="+mn-ea"/>
              </a:rPr>
              <a:t>3,700</a:t>
            </a:r>
            <a:r>
              <a:rPr lang="zh-CN" altLang="en-US" sz="1400" dirty="0" smtClean="0">
                <a:solidFill>
                  <a:srgbClr val="474747"/>
                </a:solidFill>
                <a:latin typeface="+mn-ea"/>
                <a:ea typeface="+mn-ea"/>
              </a:rPr>
              <a:t>元</a:t>
            </a:r>
            <a:endParaRPr lang="en-US" altLang="zh-CN" sz="1400" dirty="0" smtClean="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上海乘用车市场本月主要受权重车型哈弗</a:t>
            </a:r>
            <a:r>
              <a:rPr lang="en-US" altLang="zh-CN" sz="1400" dirty="0" smtClean="0">
                <a:solidFill>
                  <a:srgbClr val="474747"/>
                </a:solidFill>
                <a:latin typeface="+mn-ea"/>
                <a:ea typeface="+mn-ea"/>
              </a:rPr>
              <a:t>H6</a:t>
            </a:r>
            <a:r>
              <a:rPr lang="zh-CN" altLang="en-US" sz="1400" dirty="0" smtClean="0">
                <a:solidFill>
                  <a:srgbClr val="474747"/>
                </a:solidFill>
                <a:latin typeface="+mn-ea"/>
                <a:ea typeface="+mn-ea"/>
              </a:rPr>
              <a:t>（蓝标）、博越销量权重进一步增加的影响，拉动了该地区价格指数上升</a:t>
            </a:r>
            <a:endParaRPr lang="en-US" altLang="zh-CN" sz="1400" dirty="0" smtClean="0">
              <a:solidFill>
                <a:srgbClr val="474747"/>
              </a:solidFill>
              <a:latin typeface="+mn-ea"/>
              <a:ea typeface="+mn-ea"/>
            </a:endParaRPr>
          </a:p>
        </p:txBody>
      </p:sp>
      <p:sp>
        <p:nvSpPr>
          <p:cNvPr id="15" name="Oval 178"/>
          <p:cNvSpPr>
            <a:spLocks noChangeArrowheads="1"/>
          </p:cNvSpPr>
          <p:nvPr/>
        </p:nvSpPr>
        <p:spPr bwMode="auto">
          <a:xfrm>
            <a:off x="1907704" y="464708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13.62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a:t>城市</a:t>
            </a:r>
            <a:r>
              <a:rPr lang="zh-CN" altLang="en-US" dirty="0" smtClean="0"/>
              <a:t>价格</a:t>
            </a:r>
            <a:r>
              <a:rPr lang="zh-CN" altLang="en-US" dirty="0"/>
              <a:t>变化</a:t>
            </a:r>
            <a:r>
              <a:rPr lang="en-US" altLang="en-US" dirty="0" err="1"/>
              <a:t>指数</a:t>
            </a:r>
            <a:r>
              <a:rPr lang="en-US" altLang="en-US" dirty="0" smtClean="0"/>
              <a:t>—</a:t>
            </a:r>
            <a:r>
              <a:rPr lang="en-US" altLang="en-US" dirty="0"/>
              <a:t>5</a:t>
            </a:r>
            <a:r>
              <a:rPr lang="zh-CN" altLang="en-US" dirty="0" smtClean="0"/>
              <a:t>月上海</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09704" y="4966407"/>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13.25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31880" y="5021511"/>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13.36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54056" y="444536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13.73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742830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37</a:t>
            </a:fld>
            <a:endParaRPr lang="zh-CN" altLang="en-US" smtClean="0">
              <a:solidFill>
                <a:srgbClr val="5F5F5F">
                  <a:tint val="75000"/>
                </a:srgbClr>
              </a:solidFill>
            </a:endParaRP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2227789314"/>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3439"/>
            <a:ext cx="8353425" cy="15874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a:t>
            </a:r>
            <a:r>
              <a:rPr lang="en-US" altLang="zh-CN" sz="1600" b="1" dirty="0" smtClean="0">
                <a:solidFill>
                  <a:srgbClr val="5F5F5F"/>
                </a:solidFill>
                <a:latin typeface="微软雅黑"/>
                <a:ea typeface="微软雅黑"/>
              </a:rPr>
              <a:t>GAIN·5</a:t>
            </a:r>
            <a:r>
              <a:rPr lang="zh-CN" altLang="en-US" sz="1600" b="1" dirty="0" smtClean="0">
                <a:solidFill>
                  <a:srgbClr val="5F5F5F"/>
                </a:solidFill>
                <a:latin typeface="微软雅黑"/>
                <a:ea typeface="微软雅黑"/>
              </a:rPr>
              <a:t>月上海终端</a:t>
            </a:r>
            <a:r>
              <a:rPr lang="zh-CN" altLang="en-US" sz="1600" b="1" dirty="0">
                <a:solidFill>
                  <a:srgbClr val="5F5F5F"/>
                </a:solidFill>
                <a:latin typeface="微软雅黑"/>
                <a:ea typeface="微软雅黑"/>
              </a:rPr>
              <a:t>优惠指数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-3.22</a:t>
            </a:r>
            <a:r>
              <a:rPr lang="zh-CN" altLang="en-US"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环比</a:t>
            </a:r>
            <a:r>
              <a:rPr lang="zh-CN" altLang="en-US" sz="1600" b="1" dirty="0" smtClean="0">
                <a:solidFill>
                  <a:srgbClr val="5F5F5F"/>
                </a:solidFill>
                <a:latin typeface="微软雅黑"/>
                <a:ea typeface="微软雅黑"/>
              </a:rPr>
              <a:t>下降</a:t>
            </a:r>
            <a:r>
              <a:rPr lang="en-US" altLang="zh-CN" sz="1600" b="1" dirty="0" smtClean="0">
                <a:solidFill>
                  <a:srgbClr val="5F5F5F"/>
                </a:solidFill>
                <a:latin typeface="微软雅黑"/>
                <a:ea typeface="微软雅黑"/>
              </a:rPr>
              <a:t>12%</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上海地区终端优惠已连续第</a:t>
            </a:r>
            <a:r>
              <a:rPr lang="en-US" altLang="zh-CN" sz="1400" dirty="0" smtClean="0">
                <a:solidFill>
                  <a:srgbClr val="5F5F5F"/>
                </a:solidFill>
                <a:latin typeface="微软雅黑"/>
                <a:ea typeface="微软雅黑"/>
              </a:rPr>
              <a:t>5</a:t>
            </a:r>
            <a:r>
              <a:rPr lang="zh-CN" altLang="en-US" sz="1400" dirty="0" smtClean="0">
                <a:solidFill>
                  <a:srgbClr val="5F5F5F"/>
                </a:solidFill>
                <a:latin typeface="微软雅黑"/>
                <a:ea typeface="微软雅黑"/>
              </a:rPr>
              <a:t>个月保持增加态势</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本月上海地区哈弗</a:t>
            </a:r>
            <a:r>
              <a:rPr lang="en-US" altLang="zh-CN" sz="1400" dirty="0" smtClean="0">
                <a:solidFill>
                  <a:srgbClr val="5F5F5F"/>
                </a:solidFill>
                <a:latin typeface="微软雅黑"/>
                <a:ea typeface="微软雅黑"/>
              </a:rPr>
              <a:t>H6</a:t>
            </a:r>
            <a:r>
              <a:rPr lang="zh-CN" altLang="en-US" sz="1400" dirty="0" smtClean="0">
                <a:solidFill>
                  <a:srgbClr val="5F5F5F"/>
                </a:solidFill>
                <a:latin typeface="微软雅黑"/>
                <a:ea typeface="微软雅黑"/>
              </a:rPr>
              <a:t>的销量权重继续增加，对该地区市场终端优惠产生较大影响</a:t>
            </a:r>
            <a:endParaRPr lang="en-US" altLang="zh-CN" sz="1400" dirty="0">
              <a:solidFill>
                <a:srgbClr val="5F5F5F"/>
              </a:solidFill>
              <a:latin typeface="微软雅黑"/>
              <a:ea typeface="微软雅黑"/>
            </a:endParaRPr>
          </a:p>
        </p:txBody>
      </p:sp>
      <p:sp>
        <p:nvSpPr>
          <p:cNvPr id="15" name="Oval 178"/>
          <p:cNvSpPr>
            <a:spLocks noChangeArrowheads="1"/>
          </p:cNvSpPr>
          <p:nvPr/>
        </p:nvSpPr>
        <p:spPr bwMode="auto">
          <a:xfrm rot="10800000" flipV="1">
            <a:off x="1712217" y="486022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14526</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smtClean="0"/>
              <a:t>城市终端优惠</a:t>
            </a:r>
            <a:r>
              <a:rPr lang="en-US" altLang="en-US" dirty="0" err="1" smtClean="0"/>
              <a:t>指数</a:t>
            </a:r>
            <a:r>
              <a:rPr lang="en-US" altLang="en-US" dirty="0" smtClean="0"/>
              <a:t>—5</a:t>
            </a:r>
            <a:r>
              <a:rPr lang="zh-CN" altLang="en-US" dirty="0" smtClean="0"/>
              <a:t>月上海</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4941168"/>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5589</a:t>
            </a:r>
            <a:endParaRPr lang="en-US" altLang="en-US" sz="900" dirty="0" smtClean="0">
              <a:solidFill>
                <a:srgbClr val="FF9933"/>
              </a:solidFill>
            </a:endParaRPr>
          </a:p>
        </p:txBody>
      </p:sp>
      <p:sp>
        <p:nvSpPr>
          <p:cNvPr id="26" name="Oval 178"/>
          <p:cNvSpPr>
            <a:spLocks noChangeArrowheads="1"/>
          </p:cNvSpPr>
          <p:nvPr/>
        </p:nvSpPr>
        <p:spPr bwMode="auto">
          <a:xfrm rot="10800000" flipV="1">
            <a:off x="2967286" y="5086937"/>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17039</a:t>
            </a:r>
          </a:p>
        </p:txBody>
      </p:sp>
      <p:sp>
        <p:nvSpPr>
          <p:cNvPr id="27" name="Oval 178"/>
          <p:cNvSpPr>
            <a:spLocks noChangeArrowheads="1"/>
          </p:cNvSpPr>
          <p:nvPr/>
        </p:nvSpPr>
        <p:spPr bwMode="auto">
          <a:xfrm rot="10800000" flipV="1">
            <a:off x="3580259" y="5302365"/>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19086</a:t>
            </a:r>
          </a:p>
        </p:txBody>
      </p:sp>
    </p:spTree>
    <p:extLst>
      <p:ext uri="{BB962C8B-B14F-4D97-AF65-F5344CB8AC3E}">
        <p14:creationId xmlns:p14="http://schemas.microsoft.com/office/powerpoint/2010/main" val="3599228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38</a:t>
            </a:fld>
            <a:endParaRPr lang="zh-CN" altLang="en-US" dirty="0" smtClean="0">
              <a:solidFill>
                <a:srgbClr val="5F5F5F">
                  <a:tint val="75000"/>
                </a:srgbClr>
              </a:solidFill>
            </a:endParaRP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109458730"/>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8"/>
          </a:graphicData>
        </a:graphic>
      </p:graphicFrame>
      <p:sp>
        <p:nvSpPr>
          <p:cNvPr id="14" name="内容占位符 2"/>
          <p:cNvSpPr txBox="1">
            <a:spLocks/>
          </p:cNvSpPr>
          <p:nvPr/>
        </p:nvSpPr>
        <p:spPr>
          <a:xfrm>
            <a:off x="395536" y="836613"/>
            <a:ext cx="8331200" cy="199548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2017 GAIN·5</a:t>
            </a:r>
            <a:r>
              <a:rPr lang="zh-CN" altLang="en-US" sz="1600" b="1" dirty="0" smtClean="0">
                <a:solidFill>
                  <a:srgbClr val="5F5F5F"/>
                </a:solidFill>
                <a:latin typeface="微软雅黑"/>
                <a:ea typeface="微软雅黑"/>
              </a:rPr>
              <a:t>月北京价格变化指数为</a:t>
            </a:r>
            <a:r>
              <a:rPr lang="en-US" altLang="zh-CN" sz="1600" b="1" dirty="0" smtClean="0">
                <a:solidFill>
                  <a:srgbClr val="5F5F5F"/>
                </a:solidFill>
                <a:latin typeface="微软雅黑"/>
                <a:ea typeface="微软雅黑"/>
              </a:rPr>
              <a:t>2.73</a:t>
            </a:r>
            <a:r>
              <a:rPr lang="zh-CN" altLang="en-US" sz="1600" b="1" dirty="0" smtClean="0">
                <a:solidFill>
                  <a:srgbClr val="5F5F5F"/>
                </a:solidFill>
                <a:latin typeface="微软雅黑"/>
                <a:ea typeface="微软雅黑"/>
              </a:rPr>
              <a:t>，环比上升</a:t>
            </a:r>
            <a:r>
              <a:rPr lang="en-US" altLang="zh-CN" sz="1600" b="1" dirty="0" smtClean="0">
                <a:solidFill>
                  <a:srgbClr val="5F5F5F"/>
                </a:solidFill>
                <a:latin typeface="微软雅黑"/>
                <a:ea typeface="微软雅黑"/>
              </a:rPr>
              <a:t>3.4%</a:t>
            </a:r>
            <a:r>
              <a:rPr lang="zh-CN" altLang="en-US" sz="1600" b="1" dirty="0" smtClean="0">
                <a:solidFill>
                  <a:srgbClr val="5F5F5F"/>
                </a:solidFill>
                <a:latin typeface="微软雅黑"/>
                <a:ea typeface="微软雅黑"/>
              </a:rPr>
              <a:t>，市场均价由</a:t>
            </a:r>
            <a:r>
              <a:rPr lang="en-US" altLang="zh-CN" sz="1600" b="1" dirty="0" smtClean="0">
                <a:solidFill>
                  <a:srgbClr val="5F5F5F"/>
                </a:solidFill>
                <a:latin typeface="微软雅黑"/>
              </a:rPr>
              <a:t>13.08</a:t>
            </a:r>
            <a:r>
              <a:rPr lang="zh-CN" altLang="en-US" sz="1600" b="1" dirty="0" smtClean="0">
                <a:solidFill>
                  <a:srgbClr val="5F5F5F"/>
                </a:solidFill>
                <a:latin typeface="微软雅黑"/>
                <a:ea typeface="微软雅黑"/>
              </a:rPr>
              <a:t>万上升至</a:t>
            </a:r>
            <a:r>
              <a:rPr lang="en-US" altLang="zh-CN" sz="1600" b="1" dirty="0" smtClean="0">
                <a:solidFill>
                  <a:srgbClr val="5F5F5F"/>
                </a:solidFill>
                <a:latin typeface="微软雅黑"/>
                <a:ea typeface="微软雅黑"/>
              </a:rPr>
              <a:t>13.52</a:t>
            </a:r>
            <a:r>
              <a:rPr lang="zh-CN" altLang="en-US" sz="1600" b="1" dirty="0" smtClean="0">
                <a:solidFill>
                  <a:srgbClr val="5F5F5F"/>
                </a:solidFill>
                <a:latin typeface="微软雅黑"/>
                <a:ea typeface="微软雅黑"/>
              </a:rPr>
              <a:t>万</a:t>
            </a:r>
            <a:endParaRPr lang="zh-CN" altLang="en-US" sz="1600" b="1"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本月北京地区市场整体成交价指数环比出现上升，升幅</a:t>
            </a:r>
            <a:r>
              <a:rPr lang="en-US" altLang="zh-CN" sz="1400" dirty="0" smtClean="0">
                <a:solidFill>
                  <a:srgbClr val="5F5F5F"/>
                </a:solidFill>
                <a:latin typeface="微软雅黑"/>
                <a:ea typeface="微软雅黑"/>
              </a:rPr>
              <a:t>4,400</a:t>
            </a:r>
            <a:r>
              <a:rPr lang="zh-CN" altLang="en-US" sz="1400" dirty="0" smtClean="0">
                <a:solidFill>
                  <a:srgbClr val="5F5F5F"/>
                </a:solidFill>
                <a:latin typeface="微软雅黑"/>
                <a:ea typeface="微软雅黑"/>
              </a:rPr>
              <a:t>元</a:t>
            </a:r>
            <a:endParaRPr lang="en-US" altLang="zh-CN" sz="1400" dirty="0" smtClean="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本月北京</a:t>
            </a:r>
            <a:r>
              <a:rPr lang="zh-CN" altLang="en-US" sz="1400" dirty="0">
                <a:solidFill>
                  <a:srgbClr val="5F5F5F"/>
                </a:solidFill>
                <a:latin typeface="微软雅黑"/>
                <a:ea typeface="微软雅黑"/>
              </a:rPr>
              <a:t>终端</a:t>
            </a:r>
            <a:r>
              <a:rPr lang="zh-CN" altLang="en-US" sz="1400" dirty="0" smtClean="0">
                <a:solidFill>
                  <a:srgbClr val="5F5F5F"/>
                </a:solidFill>
                <a:latin typeface="微软雅黑"/>
                <a:ea typeface="微软雅黑"/>
              </a:rPr>
              <a:t>市场由于别克</a:t>
            </a:r>
            <a:r>
              <a:rPr lang="en-US" altLang="zh-CN" sz="1400" dirty="0" smtClean="0">
                <a:solidFill>
                  <a:srgbClr val="5F5F5F"/>
                </a:solidFill>
                <a:latin typeface="微软雅黑"/>
                <a:ea typeface="微软雅黑"/>
              </a:rPr>
              <a:t>GL</a:t>
            </a:r>
            <a:r>
              <a:rPr lang="zh-CN" altLang="en-US" sz="1400" dirty="0" smtClean="0">
                <a:solidFill>
                  <a:srgbClr val="5F5F5F"/>
                </a:solidFill>
                <a:latin typeface="微软雅黑"/>
                <a:ea typeface="微软雅黑"/>
              </a:rPr>
              <a:t>、本田</a:t>
            </a:r>
            <a:r>
              <a:rPr lang="en-US" altLang="zh-CN" sz="1400" dirty="0" smtClean="0">
                <a:solidFill>
                  <a:srgbClr val="5F5F5F"/>
                </a:solidFill>
                <a:latin typeface="微软雅黑"/>
                <a:ea typeface="微软雅黑"/>
              </a:rPr>
              <a:t>CR-V</a:t>
            </a:r>
            <a:r>
              <a:rPr lang="zh-CN" altLang="en-US" sz="1400" dirty="0" smtClean="0">
                <a:solidFill>
                  <a:srgbClr val="5F5F5F"/>
                </a:solidFill>
                <a:latin typeface="微软雅黑"/>
                <a:ea typeface="微软雅黑"/>
              </a:rPr>
              <a:t>、奔驰</a:t>
            </a:r>
            <a:r>
              <a:rPr lang="en-US" altLang="zh-CN" sz="1400" dirty="0" smtClean="0">
                <a:solidFill>
                  <a:srgbClr val="5F5F5F"/>
                </a:solidFill>
                <a:latin typeface="微软雅黑"/>
                <a:ea typeface="微软雅黑"/>
              </a:rPr>
              <a:t>E</a:t>
            </a:r>
            <a:r>
              <a:rPr lang="zh-CN" altLang="en-US" sz="1400" dirty="0" smtClean="0">
                <a:solidFill>
                  <a:srgbClr val="5F5F5F"/>
                </a:solidFill>
                <a:latin typeface="微软雅黑"/>
                <a:ea typeface="微软雅黑"/>
              </a:rPr>
              <a:t>级等权重较大的车型终端成交价出现了一定的上涨，因而使北京地区的价格指数出现上升</a:t>
            </a:r>
            <a:endParaRPr lang="en-US" altLang="zh-CN" sz="1400" dirty="0" smtClean="0">
              <a:solidFill>
                <a:srgbClr val="5F5F5F"/>
              </a:solidFill>
              <a:latin typeface="微软雅黑"/>
              <a:ea typeface="微软雅黑"/>
            </a:endParaRPr>
          </a:p>
        </p:txBody>
      </p:sp>
      <p:sp>
        <p:nvSpPr>
          <p:cNvPr id="15"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a:t>城市</a:t>
            </a:r>
            <a:r>
              <a:rPr lang="zh-CN" altLang="en-US" dirty="0" smtClean="0"/>
              <a:t>价格</a:t>
            </a:r>
            <a:r>
              <a:rPr lang="zh-CN" altLang="en-US" dirty="0"/>
              <a:t>变化</a:t>
            </a:r>
            <a:r>
              <a:rPr lang="en-US" altLang="en-US" dirty="0" err="1"/>
              <a:t>指数</a:t>
            </a:r>
            <a:r>
              <a:rPr lang="en-US" altLang="en-US" dirty="0" smtClean="0"/>
              <a:t>—</a:t>
            </a:r>
            <a:r>
              <a:rPr lang="en-US" altLang="en-US" dirty="0"/>
              <a:t>5</a:t>
            </a:r>
            <a:r>
              <a:rPr lang="zh-CN" altLang="en-US" dirty="0" smtClean="0"/>
              <a:t>月北京</a:t>
            </a:r>
            <a:endParaRPr lang="zh-CN" altLang="en-US" dirty="0"/>
          </a:p>
        </p:txBody>
      </p:sp>
      <p:grpSp>
        <p:nvGrpSpPr>
          <p:cNvPr id="16" name="组合 15"/>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19"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0"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Tree>
    <p:extLst>
      <p:ext uri="{BB962C8B-B14F-4D97-AF65-F5344CB8AC3E}">
        <p14:creationId xmlns:p14="http://schemas.microsoft.com/office/powerpoint/2010/main" val="2242276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39</a:t>
            </a:fld>
            <a:endParaRPr lang="zh-CN" altLang="en-US" smtClean="0">
              <a:solidFill>
                <a:srgbClr val="5F5F5F">
                  <a:tint val="75000"/>
                </a:srgbClr>
              </a:solidFill>
            </a:endParaRP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2386374092"/>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chemeClr val="tx1"/>
                </a:solidFill>
                <a:latin typeface="微软雅黑"/>
                <a:ea typeface="微软雅黑"/>
              </a:rPr>
              <a:t>2017 GAIN·5</a:t>
            </a:r>
            <a:r>
              <a:rPr lang="zh-CN" altLang="en-US" sz="1600" b="1" dirty="0" smtClean="0">
                <a:solidFill>
                  <a:schemeClr val="tx1"/>
                </a:solidFill>
                <a:latin typeface="微软雅黑"/>
                <a:ea typeface="微软雅黑"/>
              </a:rPr>
              <a:t>月北京终端优惠指数为</a:t>
            </a:r>
            <a:r>
              <a:rPr lang="en-US" altLang="zh-CN" sz="1600" b="1" dirty="0" smtClean="0">
                <a:solidFill>
                  <a:schemeClr val="tx1"/>
                </a:solidFill>
                <a:latin typeface="微软雅黑"/>
                <a:ea typeface="微软雅黑"/>
              </a:rPr>
              <a:t>-3.86</a:t>
            </a:r>
            <a:r>
              <a:rPr lang="zh-CN" altLang="en-US" sz="1600" b="1" dirty="0" smtClean="0">
                <a:solidFill>
                  <a:schemeClr val="tx1"/>
                </a:solidFill>
                <a:latin typeface="微软雅黑"/>
                <a:ea typeface="微软雅黑"/>
              </a:rPr>
              <a:t>，环比下降</a:t>
            </a:r>
            <a:r>
              <a:rPr lang="en-US" altLang="zh-CN" sz="1600" b="1" dirty="0" smtClean="0">
                <a:solidFill>
                  <a:schemeClr val="tx1"/>
                </a:solidFill>
                <a:latin typeface="微软雅黑"/>
                <a:ea typeface="微软雅黑"/>
              </a:rPr>
              <a:t>5.5%</a:t>
            </a:r>
            <a:endParaRPr lang="zh-CN" altLang="en-US" sz="1600" b="1" dirty="0" smtClean="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chemeClr val="tx1"/>
                </a:solidFill>
                <a:latin typeface="微软雅黑"/>
                <a:ea typeface="微软雅黑"/>
              </a:rPr>
              <a:t>北京地区终端优惠幅度与上海相似，也出现了连续</a:t>
            </a:r>
            <a:r>
              <a:rPr lang="en-US" altLang="zh-CN" sz="1400" dirty="0" smtClean="0">
                <a:solidFill>
                  <a:schemeClr val="tx1"/>
                </a:solidFill>
                <a:latin typeface="微软雅黑"/>
                <a:ea typeface="微软雅黑"/>
              </a:rPr>
              <a:t>5</a:t>
            </a:r>
            <a:r>
              <a:rPr lang="zh-CN" altLang="en-US" sz="1400" dirty="0" smtClean="0">
                <a:solidFill>
                  <a:schemeClr val="tx1"/>
                </a:solidFill>
                <a:latin typeface="微软雅黑"/>
                <a:ea typeface="微软雅黑"/>
              </a:rPr>
              <a:t>个月的增长</a:t>
            </a:r>
            <a:endParaRPr lang="en-US" altLang="zh-CN" sz="1400" dirty="0" smtClean="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chemeClr val="tx1"/>
                </a:solidFill>
                <a:latin typeface="微软雅黑"/>
                <a:ea typeface="微软雅黑"/>
              </a:rPr>
              <a:t>本月北京地区，奥迪</a:t>
            </a:r>
            <a:r>
              <a:rPr lang="en-US" altLang="zh-CN" sz="1400" dirty="0" smtClean="0">
                <a:solidFill>
                  <a:schemeClr val="tx1"/>
                </a:solidFill>
                <a:latin typeface="微软雅黑"/>
                <a:ea typeface="微软雅黑"/>
              </a:rPr>
              <a:t>A6</a:t>
            </a:r>
            <a:r>
              <a:rPr lang="zh-CN" altLang="en-US" sz="1400" dirty="0" smtClean="0">
                <a:solidFill>
                  <a:schemeClr val="tx1"/>
                </a:solidFill>
                <a:latin typeface="微软雅黑"/>
                <a:ea typeface="微软雅黑"/>
              </a:rPr>
              <a:t>、途观等几款权重车型的加权优惠有所增加，因此拉动了该地区的优惠幅度进一步增加</a:t>
            </a:r>
            <a:endParaRPr lang="en-US" altLang="zh-CN" sz="1400" dirty="0">
              <a:solidFill>
                <a:schemeClr val="tx1"/>
              </a:solidFill>
              <a:latin typeface="微软雅黑"/>
              <a:ea typeface="微软雅黑"/>
            </a:endParaRPr>
          </a:p>
        </p:txBody>
      </p:sp>
      <p:sp>
        <p:nvSpPr>
          <p:cNvPr id="15" name="Oval 178"/>
          <p:cNvSpPr>
            <a:spLocks noChangeArrowheads="1"/>
          </p:cNvSpPr>
          <p:nvPr/>
        </p:nvSpPr>
        <p:spPr bwMode="auto">
          <a:xfrm rot="10800000" flipV="1">
            <a:off x="1691754" y="5068333"/>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16851</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smtClean="0"/>
              <a:t>城市终端优惠</a:t>
            </a:r>
            <a:r>
              <a:rPr lang="en-US" altLang="en-US" dirty="0" err="1" smtClean="0"/>
              <a:t>指数</a:t>
            </a:r>
            <a:r>
              <a:rPr lang="en-US" altLang="en-US" dirty="0" smtClean="0"/>
              <a:t>—5</a:t>
            </a:r>
            <a:r>
              <a:rPr lang="zh-CN" altLang="en-US" dirty="0" smtClean="0"/>
              <a:t>月北京</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95870" y="5123610"/>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7929</a:t>
            </a:r>
            <a:endParaRPr lang="en-US" altLang="en-US" sz="900" dirty="0" smtClean="0">
              <a:solidFill>
                <a:srgbClr val="FF9933"/>
              </a:solidFill>
            </a:endParaRPr>
          </a:p>
        </p:txBody>
      </p:sp>
      <p:sp>
        <p:nvSpPr>
          <p:cNvPr id="26" name="Oval 178"/>
          <p:cNvSpPr>
            <a:spLocks noChangeArrowheads="1"/>
          </p:cNvSpPr>
          <p:nvPr/>
        </p:nvSpPr>
        <p:spPr bwMode="auto">
          <a:xfrm rot="10800000" flipV="1">
            <a:off x="2963900" y="5321771"/>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19528</a:t>
            </a:r>
          </a:p>
        </p:txBody>
      </p:sp>
      <p:sp>
        <p:nvSpPr>
          <p:cNvPr id="27" name="Oval 178"/>
          <p:cNvSpPr>
            <a:spLocks noChangeArrowheads="1"/>
          </p:cNvSpPr>
          <p:nvPr/>
        </p:nvSpPr>
        <p:spPr bwMode="auto">
          <a:xfrm rot="10800000" flipV="1">
            <a:off x="3567244" y="5435279"/>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20610</a:t>
            </a:r>
          </a:p>
        </p:txBody>
      </p:sp>
    </p:spTree>
    <p:extLst>
      <p:ext uri="{BB962C8B-B14F-4D97-AF65-F5344CB8AC3E}">
        <p14:creationId xmlns:p14="http://schemas.microsoft.com/office/powerpoint/2010/main" val="1563436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187624"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a:t>
            </a:r>
            <a:r>
              <a:rPr lang="zh-CN" altLang="en-US" sz="1600" dirty="0" smtClean="0">
                <a:latin typeface="+mn-ea"/>
                <a:ea typeface="+mn-ea"/>
              </a:rPr>
              <a:t>体系</a:t>
            </a:r>
            <a:endParaRPr lang="zh-CN" altLang="en-US" sz="1600" dirty="0">
              <a:latin typeface="+mn-ea"/>
              <a:ea typeface="+mn-ea"/>
            </a:endParaRP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a:t>
            </a:r>
            <a:r>
              <a:rPr lang="zh-CN" altLang="en-US" sz="1600" dirty="0" smtClean="0">
                <a:latin typeface="+mn-ea"/>
                <a:ea typeface="+mn-ea"/>
              </a:rPr>
              <a:t>发布</a:t>
            </a:r>
            <a:endParaRPr lang="zh-CN" altLang="en-US" sz="1600" dirty="0">
              <a:latin typeface="+mn-ea"/>
              <a:ea typeface="+mn-ea"/>
            </a:endParaRP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a:t>
            </a:r>
            <a:r>
              <a:rPr lang="zh-CN" altLang="en-US" sz="1600" dirty="0" smtClean="0">
                <a:latin typeface="+mn-ea"/>
                <a:ea typeface="+mn-ea"/>
              </a:rPr>
              <a:t>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a:t>
            </a:r>
            <a:r>
              <a:rPr lang="zh-CN" altLang="en-US" sz="1600" b="1" kern="0" dirty="0" smtClean="0">
                <a:solidFill>
                  <a:srgbClr val="000099"/>
                </a:solidFill>
                <a:latin typeface="+mn-lt"/>
                <a:ea typeface="华文细黑" pitchFamily="2" charset="-122"/>
              </a:rPr>
              <a:t>幅度为</a:t>
            </a:r>
            <a:r>
              <a:rPr lang="zh-CN" altLang="en-US" sz="1600" b="1" kern="0" dirty="0">
                <a:solidFill>
                  <a:srgbClr val="000099"/>
                </a:solidFill>
                <a:latin typeface="+mn-lt"/>
                <a:ea typeface="华文细黑" pitchFamily="2" charset="-122"/>
              </a:rPr>
              <a:t>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smtClean="0">
                <a:solidFill>
                  <a:srgbClr val="1F497D"/>
                </a:solidFill>
                <a:latin typeface="微软雅黑" panose="020B0503020204020204" pitchFamily="34" charset="-122"/>
                <a:ea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1394519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指数</a:t>
            </a:r>
            <a:r>
              <a:rPr lang="zh-CN" altLang="en-US" b="1" dirty="0">
                <a:solidFill>
                  <a:srgbClr val="075A77"/>
                </a:solidFill>
                <a:latin typeface="+mj-ea"/>
                <a:ea typeface="+mj-ea"/>
              </a:rPr>
              <a:t>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a:t>
            </a:r>
            <a:r>
              <a:rPr lang="zh-CN" altLang="en-US" sz="1300" dirty="0" smtClean="0">
                <a:latin typeface="+mn-ea"/>
                <a:ea typeface="+mn-ea"/>
              </a:rPr>
              <a:t>武汉等</a:t>
            </a:r>
            <a:r>
              <a:rPr lang="en-US" altLang="zh-CN" sz="1300" dirty="0" smtClean="0">
                <a:latin typeface="+mn-ea"/>
                <a:ea typeface="+mn-ea"/>
              </a:rPr>
              <a:t>46</a:t>
            </a:r>
            <a:r>
              <a:rPr lang="zh-CN" altLang="en-US" sz="1300" dirty="0" smtClean="0">
                <a:latin typeface="+mn-ea"/>
                <a:ea typeface="+mn-ea"/>
              </a:rPr>
              <a:t>个</a:t>
            </a:r>
            <a:r>
              <a:rPr lang="zh-CN" altLang="en-US" sz="1300" dirty="0">
                <a:latin typeface="+mn-ea"/>
                <a:ea typeface="+mn-ea"/>
              </a:rPr>
              <a:t>城市，覆盖了全国乘用车主销区域的</a:t>
            </a:r>
            <a:r>
              <a:rPr lang="zh-CN" altLang="en-US" sz="1300" dirty="0" smtClean="0">
                <a:latin typeface="+mn-ea"/>
                <a:ea typeface="+mn-ea"/>
              </a:rPr>
              <a:t>一、二、三线</a:t>
            </a:r>
            <a:r>
              <a:rPr lang="zh-CN" altLang="en-US" sz="1300" dirty="0">
                <a:latin typeface="+mn-ea"/>
                <a:ea typeface="+mn-ea"/>
              </a:rPr>
              <a:t>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smtClean="0"/>
              <a:t>2017</a:t>
            </a:r>
            <a:r>
              <a:rPr lang="zh-CN" altLang="en-US" dirty="0" smtClean="0"/>
              <a:t>年</a:t>
            </a:r>
            <a:r>
              <a:rPr lang="en-US" altLang="zh-CN" dirty="0"/>
              <a:t>GAIN·</a:t>
            </a:r>
            <a:r>
              <a:rPr lang="zh-CN" altLang="en-US" dirty="0"/>
              <a:t>指数计算的车型为以下指定</a:t>
            </a:r>
            <a:r>
              <a:rPr lang="en-US" altLang="zh-CN" dirty="0" smtClean="0"/>
              <a:t>232</a:t>
            </a:r>
            <a:r>
              <a:rPr lang="zh-CN" altLang="en-US" dirty="0" smtClean="0"/>
              <a:t>个</a:t>
            </a:r>
            <a:r>
              <a:rPr lang="zh-CN" altLang="en-US" dirty="0"/>
              <a:t>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6716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smtClean="0">
                <a:solidFill>
                  <a:srgbClr val="000099"/>
                </a:solidFill>
                <a:latin typeface="+mn-lt"/>
                <a:ea typeface="华文细黑" pitchFamily="2" charset="-122"/>
              </a:rPr>
              <a:t>2016</a:t>
            </a:r>
            <a:r>
              <a:rPr lang="zh-CN" altLang="en-US" sz="1100" b="1" dirty="0" smtClean="0">
                <a:solidFill>
                  <a:srgbClr val="000099"/>
                </a:solidFill>
                <a:latin typeface="+mn-lt"/>
                <a:ea typeface="华文细黑" pitchFamily="2" charset="-122"/>
              </a:rPr>
              <a:t>年</a:t>
            </a:r>
            <a:r>
              <a:rPr lang="zh-CN" altLang="en-US" sz="1100" b="1" dirty="0">
                <a:solidFill>
                  <a:srgbClr val="000099"/>
                </a:solidFill>
                <a:latin typeface="+mn-lt"/>
                <a:ea typeface="华文细黑" pitchFamily="2" charset="-122"/>
              </a:rPr>
              <a:t>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对于跟踪列表中确认已停产且连续两期无销量的车型，取消跟踪。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对于未进入以上列表的品牌（包括新增品牌和未进入列表的品牌），在其月销量超过以上列表中各级别销量的最低品牌月销量时，进行跟踪。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26" name="表格 25"/>
          <p:cNvGraphicFramePr>
            <a:graphicFrameLocks noGrp="1"/>
          </p:cNvGraphicFramePr>
          <p:nvPr>
            <p:extLst>
              <p:ext uri="{D42A27DB-BD31-4B8C-83A1-F6EECF244321}">
                <p14:modId xmlns:p14="http://schemas.microsoft.com/office/powerpoint/2010/main" val="2646146356"/>
              </p:ext>
            </p:extLst>
          </p:nvPr>
        </p:nvGraphicFramePr>
        <p:xfrm>
          <a:off x="323528" y="2539534"/>
          <a:ext cx="6823674" cy="3769791"/>
        </p:xfrm>
        <a:graphic>
          <a:graphicData uri="http://schemas.openxmlformats.org/drawingml/2006/table">
            <a:tbl>
              <a:tblPr/>
              <a:tblGrid>
                <a:gridCol w="524898"/>
                <a:gridCol w="524898"/>
                <a:gridCol w="524898"/>
                <a:gridCol w="524898"/>
                <a:gridCol w="524898"/>
                <a:gridCol w="524898"/>
                <a:gridCol w="524898"/>
                <a:gridCol w="524898"/>
                <a:gridCol w="524898"/>
                <a:gridCol w="524898"/>
                <a:gridCol w="524898"/>
                <a:gridCol w="524898"/>
                <a:gridCol w="524898"/>
              </a:tblGrid>
              <a:tr h="152705">
                <a:tc>
                  <a:txBody>
                    <a:bodyPr/>
                    <a:lstStyle/>
                    <a:p>
                      <a:pPr algn="ctr" rtl="0" fontAlgn="ctr"/>
                      <a:r>
                        <a:rPr lang="en-US" sz="600" b="1" i="0" u="none" strike="noStrike" dirty="0">
                          <a:solidFill>
                            <a:srgbClr val="FFFFFF"/>
                          </a:solidFill>
                          <a:effectLst/>
                          <a:latin typeface="Calibri" panose="020F0502020204030204" pitchFamily="34" charset="0"/>
                          <a:ea typeface="宋体" panose="02010600030101010101" pitchFamily="2" charset="-122"/>
                        </a:rPr>
                        <a:t>A00 </a:t>
                      </a:r>
                    </a:p>
                  </a:txBody>
                  <a:tcPr marL="0" marR="0" marT="0" marB="0" anchor="ctr">
                    <a:lnL w="19050" cap="flat" cmpd="sng" algn="ctr">
                      <a:solidFill>
                        <a:srgbClr val="275C9D"/>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gridSpan="2">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4">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SUV </a:t>
                      </a:r>
                    </a:p>
                  </a:txBody>
                  <a:tcPr marL="0" marR="0" marT="0" marB="0" anchor="ctr">
                    <a:lnL w="12700" cap="flat" cmpd="sng" algn="ctr">
                      <a:solidFill>
                        <a:srgbClr val="FFFFFF"/>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5069">
                <a:tc>
                  <a:txBody>
                    <a:bodyPr/>
                    <a:lstStyle/>
                    <a:p>
                      <a:pPr algn="ctr" rtl="0" fontAlgn="ctr"/>
                      <a:r>
                        <a:rPr lang="zh-CN" altLang="en-US" sz="500" b="0" i="0" u="none" strike="noStrike" dirty="0">
                          <a:solidFill>
                            <a:srgbClr val="000000"/>
                          </a:solidFill>
                          <a:effectLst/>
                          <a:latin typeface="+mj-ea"/>
                          <a:ea typeface="+mj-ea"/>
                        </a:rPr>
                        <a:t>奥拓</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瑞风</a:t>
                      </a:r>
                      <a:r>
                        <a:rPr lang="en-US" sz="500" b="0" i="0" u="none" strike="noStrike">
                          <a:solidFill>
                            <a:srgbClr val="000000"/>
                          </a:solidFill>
                          <a:effectLst/>
                          <a:latin typeface="+mj-ea"/>
                          <a:ea typeface="+mj-ea"/>
                        </a:rPr>
                        <a:t>A60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mj-ea"/>
                          <a:ea typeface="+mj-ea"/>
                        </a:rPr>
                        <a:t>2008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RX5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奔奔 </a:t>
                      </a:r>
                      <a:r>
                        <a:rPr lang="en-US" sz="500" b="0" i="0" u="none" strike="noStrike">
                          <a:solidFill>
                            <a:srgbClr val="000000"/>
                          </a:solidFill>
                          <a:effectLst/>
                          <a:latin typeface="+mj-ea"/>
                          <a:ea typeface="+mj-ea"/>
                        </a:rPr>
                        <a:t>MINI</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MG3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mj-ea"/>
                          <a:ea typeface="+mj-ea"/>
                        </a:rPr>
                        <a:t>5</a:t>
                      </a:r>
                      <a:r>
                        <a:rPr lang="zh-CN" altLang="en-US" sz="500" b="0" i="0" u="none" strike="noStrike">
                          <a:solidFill>
                            <a:srgbClr val="000000"/>
                          </a:solidFill>
                          <a:effectLst/>
                          <a:latin typeface="+mj-ea"/>
                          <a:ea typeface="+mj-ea"/>
                        </a:rPr>
                        <a:t>系</a:t>
                      </a:r>
                      <a:r>
                        <a:rPr lang="en-US" sz="500" b="0" i="0" u="none" strike="noStrike">
                          <a:solidFill>
                            <a:srgbClr val="000000"/>
                          </a:solidFill>
                          <a:effectLst/>
                          <a:latin typeface="+mj-ea"/>
                          <a:ea typeface="+mj-ea"/>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中华 </a:t>
                      </a:r>
                      <a:r>
                        <a:rPr lang="en-US" sz="500" b="0" i="0" u="none" strike="noStrike">
                          <a:solidFill>
                            <a:srgbClr val="000000"/>
                          </a:solidFill>
                          <a:effectLst/>
                          <a:latin typeface="+mj-ea"/>
                          <a:ea typeface="+mj-ea"/>
                        </a:rPr>
                        <a:t>V5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景逸</a:t>
                      </a:r>
                      <a:r>
                        <a:rPr lang="en-US" sz="500" b="0" i="0" u="none" strike="noStrike">
                          <a:solidFill>
                            <a:srgbClr val="000000"/>
                          </a:solidFill>
                          <a:effectLst/>
                          <a:latin typeface="+mj-ea"/>
                          <a:ea typeface="+mj-ea"/>
                        </a:rPr>
                        <a:t>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森雅</a:t>
                      </a:r>
                      <a:r>
                        <a:rPr lang="en-US" sz="500" b="0" i="0" u="none" strike="noStrike">
                          <a:solidFill>
                            <a:srgbClr val="000000"/>
                          </a:solidFill>
                          <a:effectLst/>
                          <a:latin typeface="+mj-ea"/>
                          <a:ea typeface="+mj-ea"/>
                        </a:rPr>
                        <a:t>R7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比亚迪 </a:t>
                      </a:r>
                      <a:r>
                        <a:rPr lang="en-US" sz="500" b="0" i="0" u="none" strike="noStrike">
                          <a:solidFill>
                            <a:srgbClr val="000000"/>
                          </a:solidFill>
                          <a:effectLst/>
                          <a:latin typeface="+mj-ea"/>
                          <a:ea typeface="+mj-ea"/>
                        </a:rPr>
                        <a:t>F0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Polo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菱悦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E</a:t>
                      </a:r>
                      <a:r>
                        <a:rPr lang="zh-CN" altLang="en-US" sz="500" b="0" i="0" u="none" strike="noStrike">
                          <a:solidFill>
                            <a:srgbClr val="000000"/>
                          </a:solidFill>
                          <a:effectLst/>
                          <a:latin typeface="+mj-ea"/>
                          <a:ea typeface="+mj-ea"/>
                        </a:rPr>
                        <a:t>级</a:t>
                      </a:r>
                      <a:r>
                        <a:rPr lang="en-US" sz="500" b="0" i="0" u="none" strike="noStrike">
                          <a:solidFill>
                            <a:srgbClr val="000000"/>
                          </a:solidFill>
                          <a:effectLst/>
                          <a:latin typeface="+mj-ea"/>
                          <a:ea typeface="+mj-ea"/>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荣放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优</a:t>
                      </a:r>
                      <a:r>
                        <a:rPr lang="en-US" altLang="zh-CN" sz="500" b="0" i="0" u="none" strike="noStrike">
                          <a:solidFill>
                            <a:srgbClr val="000000"/>
                          </a:solidFill>
                          <a:effectLst/>
                          <a:latin typeface="+mj-ea"/>
                          <a:ea typeface="+mj-ea"/>
                        </a:rPr>
                        <a:t>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SR9</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熊猫</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飞度 </a:t>
                      </a:r>
                      <a:r>
                        <a:rPr lang="en-US" sz="500" b="0" i="0" u="none" strike="noStrike">
                          <a:solidFill>
                            <a:srgbClr val="000000"/>
                          </a:solidFill>
                          <a:effectLst/>
                          <a:latin typeface="+mj-ea"/>
                          <a:ea typeface="+mj-ea"/>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V5</a:t>
                      </a:r>
                      <a:r>
                        <a:rPr lang="zh-CN" altLang="en-US" sz="500" b="0" i="0" u="none" strike="noStrike">
                          <a:solidFill>
                            <a:srgbClr val="000000"/>
                          </a:solidFill>
                          <a:effectLst/>
                          <a:latin typeface="+mj-ea"/>
                          <a:ea typeface="+mj-ea"/>
                        </a:rPr>
                        <a:t>菱致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启辰 </a:t>
                      </a:r>
                      <a:r>
                        <a:rPr lang="en-US" sz="500" b="0" i="0" u="none" strike="noStrike">
                          <a:solidFill>
                            <a:srgbClr val="000000"/>
                          </a:solidFill>
                          <a:effectLst/>
                          <a:latin typeface="+mj-ea"/>
                          <a:ea typeface="+mj-ea"/>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mj-ea"/>
                          <a:ea typeface="+mj-ea"/>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mj-ea"/>
                          <a:ea typeface="+mj-ea"/>
                        </a:rPr>
                        <a:t>3</a:t>
                      </a:r>
                      <a:r>
                        <a:rPr lang="zh-CN" altLang="en-US" sz="500" b="0" i="0" u="none" strike="noStrike">
                          <a:solidFill>
                            <a:srgbClr val="000000"/>
                          </a:solidFill>
                          <a:effectLst/>
                          <a:latin typeface="+mj-ea"/>
                          <a:ea typeface="+mj-ea"/>
                        </a:rPr>
                        <a:t>系</a:t>
                      </a:r>
                      <a:r>
                        <a:rPr lang="en-US" sz="500" b="0" i="0" u="none" strike="noStrike">
                          <a:solidFill>
                            <a:srgbClr val="000000"/>
                          </a:solidFill>
                          <a:effectLst/>
                          <a:latin typeface="+mj-ea"/>
                          <a:ea typeface="+mj-ea"/>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传祺</a:t>
                      </a:r>
                      <a:r>
                        <a:rPr lang="en-US" sz="500" b="0" i="0" u="none" strike="noStrike">
                          <a:solidFill>
                            <a:srgbClr val="000000"/>
                          </a:solidFill>
                          <a:effectLst/>
                          <a:latin typeface="+mj-ea"/>
                          <a:ea typeface="+mj-ea"/>
                        </a:rPr>
                        <a:t>GS4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迈威</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FF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悦纳</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艾瑞泽</a:t>
                      </a:r>
                      <a:r>
                        <a:rPr lang="en-US" altLang="zh-CN" sz="500" b="0" i="0" u="none" strike="noStrike">
                          <a:solidFill>
                            <a:srgbClr val="000000"/>
                          </a:solidFill>
                          <a:effectLst/>
                          <a:latin typeface="+mj-ea"/>
                          <a:ea typeface="+mj-ea"/>
                        </a:rPr>
                        <a:t>7</a:t>
                      </a:r>
                      <a:endParaRPr lang="zh-CN" altLang="en-US" sz="500" b="0" i="0" u="none" strike="noStrike">
                        <a:solidFill>
                          <a:srgbClr val="000000"/>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启辰 </a:t>
                      </a:r>
                      <a:r>
                        <a:rPr lang="en-US" sz="500" b="0" i="0" u="none" strike="noStrike">
                          <a:solidFill>
                            <a:srgbClr val="000000"/>
                          </a:solidFill>
                          <a:effectLst/>
                          <a:latin typeface="+mj-ea"/>
                          <a:ea typeface="+mj-ea"/>
                        </a:rPr>
                        <a:t>R50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a:t>
                      </a:r>
                      <a:r>
                        <a:rPr lang="zh-CN" altLang="en-US" sz="500" b="0" i="0" u="none" strike="noStrike">
                          <a:solidFill>
                            <a:srgbClr val="000000"/>
                          </a:solidFill>
                          <a:effectLst/>
                          <a:latin typeface="+mj-ea"/>
                          <a:ea typeface="+mj-ea"/>
                        </a:rPr>
                        <a:t>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途安</a:t>
                      </a:r>
                      <a:r>
                        <a:rPr lang="en-US" sz="500" b="0" i="0" u="none" strike="noStrike">
                          <a:solidFill>
                            <a:srgbClr val="000000"/>
                          </a:solidFill>
                          <a:effectLst/>
                          <a:latin typeface="+mj-ea"/>
                          <a:ea typeface="+mj-ea"/>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创酷</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BX7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l" fontAlgn="ctr"/>
                      <a:endParaRPr lang="zh-CN" altLang="en-US" sz="500" b="0" i="0" u="none" strike="noStrike">
                        <a:solidFill>
                          <a:srgbClr val="000000"/>
                        </a:solidFill>
                        <a:effectLst/>
                        <a:latin typeface="+mj-ea"/>
                        <a:ea typeface="+mj-ea"/>
                      </a:endParaRP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爱丽舍 </a:t>
                      </a:r>
                      <a:r>
                        <a:rPr lang="en-US" sz="500" b="0" i="0" u="none" strike="noStrike">
                          <a:solidFill>
                            <a:srgbClr val="000000"/>
                          </a:solidFill>
                          <a:effectLst/>
                          <a:latin typeface="+mj-ea"/>
                          <a:ea typeface="+mj-ea"/>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秦</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哈弗</a:t>
                      </a:r>
                      <a:r>
                        <a:rPr lang="en-US" sz="500" b="0" i="0" u="none" strike="noStrike">
                          <a:solidFill>
                            <a:srgbClr val="000000"/>
                          </a:solidFill>
                          <a:effectLst/>
                          <a:latin typeface="+mj-ea"/>
                          <a:ea typeface="+mj-ea"/>
                        </a:rPr>
                        <a:t>H1 </a:t>
                      </a:r>
                      <a:r>
                        <a:rPr lang="zh-CN" altLang="en-US" sz="500" b="0" i="0" u="none" strike="noStrike">
                          <a:solidFill>
                            <a:srgbClr val="000000"/>
                          </a:solidFill>
                          <a:effectLst/>
                          <a:latin typeface="+mj-ea"/>
                          <a:ea typeface="+mj-ea"/>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T600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mj-ea"/>
                          <a:ea typeface="+mj-ea"/>
                        </a:rPr>
                        <a:t>4008</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宝骏</a:t>
                      </a:r>
                      <a:r>
                        <a:rPr lang="en-US" altLang="zh-CN" sz="500" b="0" i="0" u="none" strike="noStrike">
                          <a:solidFill>
                            <a:srgbClr val="000000"/>
                          </a:solidFill>
                          <a:effectLst/>
                          <a:latin typeface="+mj-ea"/>
                          <a:ea typeface="+mj-ea"/>
                        </a:rPr>
                        <a:t>310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宝骏 </a:t>
                      </a:r>
                      <a:r>
                        <a:rPr lang="en-US" altLang="zh-CN" sz="500" b="0" i="0" u="none" strike="noStrike">
                          <a:solidFill>
                            <a:srgbClr val="000000"/>
                          </a:solidFill>
                          <a:effectLst/>
                          <a:latin typeface="+mj-ea"/>
                          <a:ea typeface="+mj-ea"/>
                        </a:rPr>
                        <a:t>630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荣威 </a:t>
                      </a:r>
                      <a:r>
                        <a:rPr lang="en-US" altLang="zh-CN" sz="500" b="0" i="0" u="none" strike="noStrike">
                          <a:solidFill>
                            <a:srgbClr val="000000"/>
                          </a:solidFill>
                          <a:effectLst/>
                          <a:latin typeface="+mj-ea"/>
                          <a:ea typeface="+mj-ea"/>
                        </a:rPr>
                        <a:t>350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福美来</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XFL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宝骏</a:t>
                      </a:r>
                      <a:r>
                        <a:rPr lang="en-US" altLang="zh-CN" sz="500" b="0" i="0" u="none" strike="noStrike">
                          <a:solidFill>
                            <a:srgbClr val="000000"/>
                          </a:solidFill>
                          <a:effectLst/>
                          <a:latin typeface="+mj-ea"/>
                          <a:ea typeface="+mj-ea"/>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哈弗</a:t>
                      </a:r>
                      <a:r>
                        <a:rPr lang="en-US" sz="500" b="0" i="0" u="none" strike="noStrike">
                          <a:solidFill>
                            <a:srgbClr val="000000"/>
                          </a:solidFill>
                          <a:effectLst/>
                          <a:latin typeface="+mj-ea"/>
                          <a:ea typeface="+mj-ea"/>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自由光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XT5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A3 Sportback</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S90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北斗星</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奔腾</a:t>
                      </a:r>
                      <a:r>
                        <a:rPr lang="en-US" sz="500" b="0" i="0" u="none" strike="noStrike">
                          <a:solidFill>
                            <a:srgbClr val="000000"/>
                          </a:solidFill>
                          <a:effectLst/>
                          <a:latin typeface="+mj-ea"/>
                          <a:ea typeface="+mj-ea"/>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GLC</a:t>
                      </a:r>
                      <a:r>
                        <a:rPr lang="zh-CN" altLang="en-US" sz="500" b="0" i="0" u="none" strike="noStrike">
                          <a:solidFill>
                            <a:srgbClr val="000000"/>
                          </a:solidFill>
                          <a:effectLst/>
                          <a:latin typeface="+mj-ea"/>
                          <a:ea typeface="+mj-ea"/>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维特拉</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奔腾</a:t>
                      </a:r>
                      <a:r>
                        <a:rPr lang="en-US" sz="500" b="0" i="0" u="none" strike="noStrike">
                          <a:solidFill>
                            <a:srgbClr val="000000"/>
                          </a:solidFill>
                          <a:effectLst/>
                          <a:latin typeface="+mj-ea"/>
                          <a:ea typeface="+mj-ea"/>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C4</a:t>
                      </a:r>
                      <a:r>
                        <a:rPr lang="zh-CN" altLang="en-US" sz="500" b="0" i="0" u="none" strike="noStrike">
                          <a:solidFill>
                            <a:srgbClr val="000000"/>
                          </a:solidFill>
                          <a:effectLst/>
                          <a:latin typeface="+mj-ea"/>
                          <a:ea typeface="+mj-ea"/>
                        </a:rPr>
                        <a:t>世嘉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A3 Limousine</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马自达</a:t>
                      </a:r>
                      <a:r>
                        <a:rPr lang="en-US" altLang="zh-CN" sz="500" b="0" i="0" u="none" strike="noStrike">
                          <a:solidFill>
                            <a:srgbClr val="000000"/>
                          </a:solidFill>
                          <a:effectLst/>
                          <a:latin typeface="+mj-ea"/>
                          <a:ea typeface="+mj-ea"/>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辉昂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幻速</a:t>
                      </a:r>
                      <a:r>
                        <a:rPr lang="en-US" sz="500" b="0" i="0" u="none" strike="noStrike">
                          <a:solidFill>
                            <a:srgbClr val="000000"/>
                          </a:solidFill>
                          <a:effectLst/>
                          <a:latin typeface="+mj-ea"/>
                          <a:ea typeface="+mj-ea"/>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mj-ea"/>
                          <a:ea typeface="+mj-ea"/>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CS10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元</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比亚迪 </a:t>
                      </a:r>
                      <a:r>
                        <a:rPr lang="en-US" sz="500" b="0" i="0" u="none" strike="noStrike">
                          <a:solidFill>
                            <a:srgbClr val="000000"/>
                          </a:solidFill>
                          <a:effectLst/>
                          <a:latin typeface="+mj-ea"/>
                          <a:ea typeface="+mj-ea"/>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锋范</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菱智</a:t>
                      </a:r>
                      <a:r>
                        <a:rPr lang="en-US" sz="500" b="0" i="0" u="none" strike="noStrike">
                          <a:solidFill>
                            <a:srgbClr val="000000"/>
                          </a:solidFill>
                          <a:effectLst/>
                          <a:latin typeface="+mj-ea"/>
                          <a:ea typeface="+mj-ea"/>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瑞风</a:t>
                      </a:r>
                      <a:r>
                        <a:rPr lang="en-US" sz="500" b="0" i="0" u="none" strike="noStrike">
                          <a:solidFill>
                            <a:srgbClr val="000000"/>
                          </a:solidFill>
                          <a:effectLst/>
                          <a:latin typeface="+mj-ea"/>
                          <a:ea typeface="+mj-ea"/>
                        </a:rPr>
                        <a:t>S3Ⅲ</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风神</a:t>
                      </a:r>
                      <a:r>
                        <a:rPr lang="en-US" sz="500" b="0" i="0" u="none" strike="noStrike">
                          <a:solidFill>
                            <a:srgbClr val="000000"/>
                          </a:solidFill>
                          <a:effectLst/>
                          <a:latin typeface="+mj-ea"/>
                          <a:ea typeface="+mj-ea"/>
                        </a:rPr>
                        <a:t>AX7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自由侠</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瑞纳 </a:t>
                      </a:r>
                      <a:r>
                        <a:rPr lang="en-US" sz="500" b="0" i="0" u="none" strike="noStrike">
                          <a:solidFill>
                            <a:srgbClr val="000000"/>
                          </a:solidFill>
                          <a:effectLst/>
                          <a:latin typeface="+mj-ea"/>
                          <a:ea typeface="+mj-ea"/>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标致 </a:t>
                      </a:r>
                      <a:r>
                        <a:rPr lang="en-US" altLang="zh-CN" sz="500" b="0" i="0" u="none" strike="noStrike">
                          <a:solidFill>
                            <a:srgbClr val="000000"/>
                          </a:solidFill>
                          <a:effectLst/>
                          <a:latin typeface="+mj-ea"/>
                          <a:ea typeface="+mj-ea"/>
                        </a:rPr>
                        <a:t>301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伊兰特 领动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锋驭</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GLA</a:t>
                      </a:r>
                      <a:r>
                        <a:rPr lang="zh-CN" altLang="en-US" sz="500" b="0" i="0" u="none" strike="noStrike">
                          <a:solidFill>
                            <a:srgbClr val="000000"/>
                          </a:solidFill>
                          <a:effectLst/>
                          <a:latin typeface="+mj-ea"/>
                          <a:ea typeface="+mj-ea"/>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风神</a:t>
                      </a:r>
                      <a:r>
                        <a:rPr lang="en-US" sz="500" b="0" i="0" u="none" strike="noStrike">
                          <a:solidFill>
                            <a:srgbClr val="000000"/>
                          </a:solidFill>
                          <a:effectLst/>
                          <a:latin typeface="+mj-ea"/>
                          <a:ea typeface="+mj-ea"/>
                        </a:rPr>
                        <a:t>AX3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赛欧 </a:t>
                      </a:r>
                      <a:r>
                        <a:rPr lang="en-US" sz="500" b="0" i="0" u="none" strike="noStrike">
                          <a:solidFill>
                            <a:srgbClr val="000000"/>
                          </a:solidFill>
                          <a:effectLst/>
                          <a:latin typeface="+mj-ea"/>
                          <a:ea typeface="+mj-ea"/>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308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帝豪</a:t>
                      </a:r>
                      <a:r>
                        <a:rPr lang="en-US" sz="500" b="0" i="0" u="none" strike="noStrike">
                          <a:solidFill>
                            <a:srgbClr val="000000"/>
                          </a:solidFill>
                          <a:effectLst/>
                          <a:latin typeface="+mj-ea"/>
                          <a:ea typeface="+mj-ea"/>
                        </a:rPr>
                        <a:t>GL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福美来七座版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哈弗</a:t>
                      </a:r>
                      <a:r>
                        <a:rPr lang="en-US" sz="500" b="0" i="0" u="none" strike="noStrike">
                          <a:solidFill>
                            <a:srgbClr val="000000"/>
                          </a:solidFill>
                          <a:effectLst/>
                          <a:latin typeface="+mj-ea"/>
                          <a:ea typeface="+mj-ea"/>
                        </a:rPr>
                        <a:t>H6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BJ20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凯翼</a:t>
                      </a:r>
                      <a:r>
                        <a:rPr lang="en-US" sz="500" b="0" i="0" u="none" strike="noStrike">
                          <a:solidFill>
                            <a:srgbClr val="000000"/>
                          </a:solidFill>
                          <a:effectLst/>
                          <a:latin typeface="+mj-ea"/>
                          <a:ea typeface="+mj-ea"/>
                        </a:rPr>
                        <a:t>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天语 </a:t>
                      </a:r>
                      <a:r>
                        <a:rPr lang="en-US" sz="500" b="0" i="0" u="none" strike="noStrike">
                          <a:solidFill>
                            <a:srgbClr val="000000"/>
                          </a:solidFill>
                          <a:effectLst/>
                          <a:latin typeface="+mj-ea"/>
                          <a:ea typeface="+mj-ea"/>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标致 </a:t>
                      </a:r>
                      <a:r>
                        <a:rPr lang="en-US" altLang="zh-CN" sz="500" b="0" i="0" u="none" strike="noStrike">
                          <a:solidFill>
                            <a:srgbClr val="000000"/>
                          </a:solidFill>
                          <a:effectLst/>
                          <a:latin typeface="+mj-ea"/>
                          <a:ea typeface="+mj-ea"/>
                        </a:rPr>
                        <a:t>408</a:t>
                      </a:r>
                      <a:endParaRPr lang="zh-CN" altLang="en-US" sz="500" b="0" i="0" u="none" strike="noStrike">
                        <a:solidFill>
                          <a:srgbClr val="000000"/>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艾瑞泽</a:t>
                      </a:r>
                      <a:r>
                        <a:rPr lang="en-US" altLang="zh-CN" sz="500" b="0" i="0" u="none" strike="noStrike">
                          <a:solidFill>
                            <a:srgbClr val="000000"/>
                          </a:solidFill>
                          <a:effectLst/>
                          <a:latin typeface="+mj-ea"/>
                          <a:ea typeface="+mj-ea"/>
                        </a:rPr>
                        <a:t>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G10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MG 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CX-4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mj-ea"/>
                          <a:ea typeface="+mj-ea"/>
                        </a:rPr>
                        <a:t>宝骏</a:t>
                      </a:r>
                      <a:r>
                        <a:rPr lang="en-US" altLang="zh-CN" sz="500" b="0" i="0" u="none" strike="noStrike" dirty="0">
                          <a:solidFill>
                            <a:srgbClr val="000000"/>
                          </a:solidFill>
                          <a:effectLst/>
                          <a:latin typeface="+mj-ea"/>
                          <a:ea typeface="+mj-ea"/>
                        </a:rPr>
                        <a:t>510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长城</a:t>
                      </a:r>
                      <a:r>
                        <a:rPr lang="en-US" sz="500" b="0" i="0" u="none" strike="noStrike">
                          <a:solidFill>
                            <a:srgbClr val="000000"/>
                          </a:solidFill>
                          <a:effectLst/>
                          <a:latin typeface="+mj-ea"/>
                          <a:ea typeface="+mj-ea"/>
                        </a:rPr>
                        <a:t>C30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科沃兹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帅客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CX70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500" b="0" i="0" u="none" strike="noStrike">
                        <a:solidFill>
                          <a:srgbClr val="000000"/>
                        </a:solidFill>
                        <a:effectLst/>
                        <a:latin typeface="+mj-ea"/>
                        <a:ea typeface="+mj-ea"/>
                      </a:endParaRP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风神</a:t>
                      </a:r>
                      <a:r>
                        <a:rPr lang="en-US" sz="500" b="0" i="0" u="none" strike="noStrike">
                          <a:solidFill>
                            <a:srgbClr val="000000"/>
                          </a:solidFill>
                          <a:effectLst/>
                          <a:latin typeface="+mj-ea"/>
                          <a:ea typeface="+mj-ea"/>
                        </a:rPr>
                        <a:t>A60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锐</a:t>
                      </a:r>
                      <a:r>
                        <a:rPr lang="en-US" altLang="zh-CN" sz="500" b="0" i="0" u="none" strike="noStrike">
                          <a:solidFill>
                            <a:srgbClr val="000000"/>
                          </a:solidFill>
                          <a:effectLst/>
                          <a:latin typeface="+mj-ea"/>
                          <a:ea typeface="+mj-ea"/>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锐志</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500" b="0" i="0" u="none" strike="noStrike">
                        <a:solidFill>
                          <a:srgbClr val="000000"/>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幻速</a:t>
                      </a:r>
                      <a:r>
                        <a:rPr lang="en-US" sz="500" b="0" i="0" u="none" strike="noStrike">
                          <a:solidFill>
                            <a:srgbClr val="000000"/>
                          </a:solidFill>
                          <a:effectLst/>
                          <a:latin typeface="+mj-ea"/>
                          <a:ea typeface="+mj-ea"/>
                        </a:rPr>
                        <a:t>S3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哈弗</a:t>
                      </a:r>
                      <a:r>
                        <a:rPr lang="en-US" sz="500" b="0" i="0" u="none" strike="noStrike">
                          <a:solidFill>
                            <a:srgbClr val="000000"/>
                          </a:solidFill>
                          <a:effectLst/>
                          <a:latin typeface="+mj-ea"/>
                          <a:ea typeface="+mj-ea"/>
                        </a:rPr>
                        <a:t>H2 </a:t>
                      </a:r>
                      <a:r>
                        <a:rPr lang="zh-CN" altLang="en-US" sz="500" b="0" i="0" u="none" strike="noStrike">
                          <a:solidFill>
                            <a:srgbClr val="000000"/>
                          </a:solidFill>
                          <a:effectLst/>
                          <a:latin typeface="+mj-ea"/>
                          <a:ea typeface="+mj-ea"/>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FF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73601">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悦翔</a:t>
                      </a:r>
                      <a:r>
                        <a:rPr lang="en-US" sz="500" b="0" i="0" u="none" strike="noStrike">
                          <a:solidFill>
                            <a:srgbClr val="000000"/>
                          </a:solidFill>
                          <a:effectLst/>
                          <a:latin typeface="+mj-ea"/>
                          <a:ea typeface="+mj-ea"/>
                        </a:rPr>
                        <a:t>V3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竞瑞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启悦</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思铂睿</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500" b="0" i="0" u="none" strike="noStrike">
                        <a:solidFill>
                          <a:srgbClr val="000000"/>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启辰</a:t>
                      </a:r>
                      <a:r>
                        <a:rPr lang="en-US" sz="500" b="0" i="0" u="none" strike="noStrike">
                          <a:solidFill>
                            <a:srgbClr val="000000"/>
                          </a:solidFill>
                          <a:effectLst/>
                          <a:latin typeface="+mj-ea"/>
                          <a:ea typeface="+mj-ea"/>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哈弗</a:t>
                      </a:r>
                      <a:r>
                        <a:rPr lang="en-US" altLang="zh-CN" sz="500" b="0" i="0" u="none" strike="noStrike">
                          <a:solidFill>
                            <a:srgbClr val="000000"/>
                          </a:solidFill>
                          <a:effectLst/>
                          <a:latin typeface="+mj-ea"/>
                          <a:ea typeface="+mj-ea"/>
                        </a:rPr>
                        <a:t>H6 </a:t>
                      </a:r>
                      <a:r>
                        <a:rPr lang="zh-CN" altLang="en-US" sz="500" b="0" i="0" u="none" strike="noStrike">
                          <a:solidFill>
                            <a:srgbClr val="000000"/>
                          </a:solidFill>
                          <a:effectLst/>
                          <a:latin typeface="+mj-ea"/>
                          <a:ea typeface="+mj-ea"/>
                        </a:rPr>
                        <a:t>运动版 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致炫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福克斯 </a:t>
                      </a:r>
                      <a:r>
                        <a:rPr lang="en-US" sz="500" b="0" i="0" u="none" strike="noStrike">
                          <a:solidFill>
                            <a:srgbClr val="000000"/>
                          </a:solidFill>
                          <a:effectLst/>
                          <a:latin typeface="+mj-ea"/>
                          <a:ea typeface="+mj-ea"/>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伊兰特 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蔚领</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速派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海马</a:t>
                      </a:r>
                      <a:r>
                        <a:rPr lang="en-US" sz="500" b="0" i="0" u="none" strike="noStrike">
                          <a:solidFill>
                            <a:srgbClr val="000000"/>
                          </a:solidFill>
                          <a:effectLst/>
                          <a:latin typeface="+mj-ea"/>
                          <a:ea typeface="+mj-ea"/>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哈弗</a:t>
                      </a:r>
                      <a:r>
                        <a:rPr lang="en-US" sz="500" b="0" i="0" u="none" strike="noStrike">
                          <a:solidFill>
                            <a:srgbClr val="000000"/>
                          </a:solidFill>
                          <a:effectLst/>
                          <a:latin typeface="+mj-ea"/>
                          <a:ea typeface="+mj-ea"/>
                        </a:rPr>
                        <a:t>H7 </a:t>
                      </a:r>
                      <a:r>
                        <a:rPr lang="zh-CN" altLang="en-US" sz="500" b="0" i="0" u="none" strike="noStrike">
                          <a:solidFill>
                            <a:srgbClr val="000000"/>
                          </a:solidFill>
                          <a:effectLst/>
                          <a:latin typeface="+mj-ea"/>
                          <a:ea typeface="+mj-ea"/>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福克斯 </a:t>
                      </a:r>
                      <a:r>
                        <a:rPr lang="en-US" sz="500" b="0" i="0" u="none" strike="noStrike">
                          <a:solidFill>
                            <a:srgbClr val="000000"/>
                          </a:solidFill>
                          <a:effectLst/>
                          <a:latin typeface="+mj-ea"/>
                          <a:ea typeface="+mj-ea"/>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伊兰特 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索纳塔 </a:t>
                      </a:r>
                      <a:r>
                        <a:rPr lang="en-US" sz="500" b="0" i="0" u="none" strike="noStrike">
                          <a:solidFill>
                            <a:srgbClr val="000000"/>
                          </a:solidFill>
                          <a:effectLst/>
                          <a:latin typeface="+mj-ea"/>
                          <a:ea typeface="+mj-ea"/>
                        </a:rPr>
                        <a:t>LF</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瑞虎</a:t>
                      </a:r>
                      <a:r>
                        <a:rPr lang="en-US" altLang="zh-CN" sz="500" b="0" i="0" u="none" strike="noStrike">
                          <a:solidFill>
                            <a:srgbClr val="000000"/>
                          </a:solidFill>
                          <a:effectLst/>
                          <a:latin typeface="+mj-ea"/>
                          <a:ea typeface="+mj-ea"/>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风行</a:t>
                      </a:r>
                      <a:r>
                        <a:rPr lang="en-US" sz="500" b="0" i="0" u="none" strike="noStrike">
                          <a:solidFill>
                            <a:srgbClr val="000000"/>
                          </a:solidFill>
                          <a:effectLst/>
                          <a:latin typeface="+mj-ea"/>
                          <a:ea typeface="+mj-ea"/>
                        </a:rPr>
                        <a:t>SX6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福瑞迪</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天籁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瑞虎</a:t>
                      </a:r>
                      <a:r>
                        <a:rPr lang="en-US" altLang="zh-CN" sz="500" b="0" i="0" u="none" strike="noStrike">
                          <a:solidFill>
                            <a:srgbClr val="000000"/>
                          </a:solidFill>
                          <a:effectLst/>
                          <a:latin typeface="+mj-ea"/>
                          <a:ea typeface="+mj-ea"/>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比亚迪 </a:t>
                      </a:r>
                      <a:r>
                        <a:rPr lang="en-US" sz="500" b="0" i="0" u="none" strike="noStrike">
                          <a:solidFill>
                            <a:srgbClr val="000000"/>
                          </a:solidFill>
                          <a:effectLst/>
                          <a:latin typeface="+mj-ea"/>
                          <a:ea typeface="+mj-ea"/>
                        </a:rPr>
                        <a:t>S7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KX5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标致 </a:t>
                      </a:r>
                      <a:r>
                        <a:rPr lang="en-US" altLang="zh-CN" sz="500" b="0" i="0" u="none" strike="noStrike">
                          <a:solidFill>
                            <a:srgbClr val="000000"/>
                          </a:solidFill>
                          <a:effectLst/>
                          <a:latin typeface="+mj-ea"/>
                          <a:ea typeface="+mj-ea"/>
                        </a:rPr>
                        <a:t>508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中华 </a:t>
                      </a:r>
                      <a:r>
                        <a:rPr lang="en-US" sz="500" b="0" i="0" u="none" strike="noStrike">
                          <a:solidFill>
                            <a:srgbClr val="000000"/>
                          </a:solidFill>
                          <a:effectLst/>
                          <a:latin typeface="+mj-ea"/>
                          <a:ea typeface="+mj-ea"/>
                        </a:rPr>
                        <a:t>V3Ⅱ</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DX3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海马</a:t>
                      </a:r>
                      <a:r>
                        <a:rPr lang="en-US" sz="500" b="0" i="0" u="none" strike="noStrike">
                          <a:solidFill>
                            <a:srgbClr val="000000"/>
                          </a:solidFill>
                          <a:effectLst/>
                          <a:latin typeface="+mj-ea"/>
                          <a:ea typeface="+mj-ea"/>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传祺</a:t>
                      </a:r>
                      <a:r>
                        <a:rPr lang="en-US" sz="500" b="0" i="0" u="none" strike="noStrike">
                          <a:solidFill>
                            <a:srgbClr val="000000"/>
                          </a:solidFill>
                          <a:effectLst/>
                          <a:latin typeface="+mj-ea"/>
                          <a:ea typeface="+mj-ea"/>
                        </a:rPr>
                        <a:t>GA3S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雅阁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途观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宝骏</a:t>
                      </a:r>
                      <a:r>
                        <a:rPr lang="en-US" altLang="zh-CN" sz="500" b="0" i="0" u="none" strike="noStrike">
                          <a:solidFill>
                            <a:srgbClr val="000000"/>
                          </a:solidFill>
                          <a:effectLst/>
                          <a:latin typeface="+mj-ea"/>
                          <a:ea typeface="+mj-ea"/>
                        </a:rPr>
                        <a:t>560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传祺</a:t>
                      </a:r>
                      <a:r>
                        <a:rPr lang="en-US" sz="500" b="0" i="0" u="none" strike="noStrike">
                          <a:solidFill>
                            <a:srgbClr val="000000"/>
                          </a:solidFill>
                          <a:effectLst/>
                          <a:latin typeface="+mj-ea"/>
                          <a:ea typeface="+mj-ea"/>
                        </a:rPr>
                        <a:t>GS8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花冠</a:t>
                      </a:r>
                      <a:r>
                        <a:rPr lang="en-US" sz="500" b="0" i="0" u="none" strike="noStrike">
                          <a:solidFill>
                            <a:srgbClr val="000000"/>
                          </a:solidFill>
                          <a:effectLst/>
                          <a:latin typeface="+mj-ea"/>
                          <a:ea typeface="+mj-ea"/>
                        </a:rPr>
                        <a:t>EX</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K4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途胜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大迈</a:t>
                      </a:r>
                      <a:r>
                        <a:rPr lang="en-US" sz="500" b="0" i="0" u="none" strike="noStrike">
                          <a:solidFill>
                            <a:srgbClr val="000000"/>
                          </a:solidFill>
                          <a:effectLst/>
                          <a:latin typeface="+mj-ea"/>
                          <a:ea typeface="+mj-ea"/>
                        </a:rPr>
                        <a:t>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帝豪</a:t>
                      </a:r>
                      <a:r>
                        <a:rPr lang="en-US" sz="500" b="0" i="0" u="none" strike="noStrike">
                          <a:solidFill>
                            <a:srgbClr val="000000"/>
                          </a:solidFill>
                          <a:effectLst/>
                          <a:latin typeface="+mj-ea"/>
                          <a:ea typeface="+mj-ea"/>
                        </a:rPr>
                        <a:t>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捷达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传祺</a:t>
                      </a:r>
                      <a:r>
                        <a:rPr lang="en-US" sz="500" b="0" i="0" u="none" strike="noStrike">
                          <a:solidFill>
                            <a:srgbClr val="000000"/>
                          </a:solidFill>
                          <a:effectLst/>
                          <a:latin typeface="+mj-ea"/>
                          <a:ea typeface="+mj-ea"/>
                        </a:rPr>
                        <a:t>GA6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逍客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锐界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博越</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卡罗拉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S60L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野帝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绅宝 </a:t>
                      </a:r>
                      <a:r>
                        <a:rPr lang="en-US" sz="500" b="0" i="0" u="none" strike="noStrike">
                          <a:solidFill>
                            <a:srgbClr val="000000"/>
                          </a:solidFill>
                          <a:effectLst/>
                          <a:latin typeface="+mj-ea"/>
                          <a:ea typeface="+mj-ea"/>
                        </a:rPr>
                        <a:t>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远景</a:t>
                      </a:r>
                      <a:r>
                        <a:rPr lang="en-US" sz="500" b="0" i="0" u="none" strike="noStrike">
                          <a:solidFill>
                            <a:srgbClr val="000000"/>
                          </a:solidFill>
                          <a:effectLst/>
                          <a:latin typeface="+mj-ea"/>
                          <a:ea typeface="+mj-ea"/>
                        </a:rPr>
                        <a:t>SUV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科鲁兹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博瑞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翼搏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驭胜</a:t>
                      </a:r>
                      <a:r>
                        <a:rPr lang="en-US" sz="500" b="0" i="0" u="none" strike="noStrike">
                          <a:solidFill>
                            <a:srgbClr val="000000"/>
                          </a:solidFill>
                          <a:effectLst/>
                          <a:latin typeface="+mj-ea"/>
                          <a:ea typeface="+mj-ea"/>
                        </a:rPr>
                        <a:t>S330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朗行</a:t>
                      </a:r>
                    </a:p>
                  </a:txBody>
                  <a:tcPr marL="0" marR="0" marT="0" marB="0" anchor="ctr">
                    <a:lnL w="6350" cap="flat" cmpd="sng" algn="ctr">
                      <a:solidFill>
                        <a:srgbClr val="275C9D"/>
                      </a:solidFill>
                      <a:prstDash val="solid"/>
                      <a:round/>
                      <a:headEnd type="none" w="med" len="med"/>
                      <a:tailEnd type="none" w="med" len="med"/>
                    </a:lnL>
                    <a:lnR>
                      <a:noFill/>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帝豪</a:t>
                      </a:r>
                      <a:r>
                        <a:rPr lang="en-US" sz="500" b="0" i="0" u="none" strike="noStrike">
                          <a:solidFill>
                            <a:srgbClr val="000000"/>
                          </a:solidFill>
                          <a:effectLst/>
                          <a:latin typeface="+mj-ea"/>
                          <a:ea typeface="+mj-ea"/>
                        </a:rPr>
                        <a:t>EC7</a:t>
                      </a:r>
                    </a:p>
                  </a:txBody>
                  <a:tcPr marL="0" marR="0" marT="0" marB="0" anchor="ctr">
                    <a:lnL>
                      <a:noFill/>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mj-ea"/>
                          <a:ea typeface="+mj-ea"/>
                        </a:rPr>
                        <a:t>ATS-L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翼虎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幻速</a:t>
                      </a:r>
                      <a:r>
                        <a:rPr lang="en-US" sz="500" b="0" i="0" u="none" strike="noStrike">
                          <a:solidFill>
                            <a:srgbClr val="000000"/>
                          </a:solidFill>
                          <a:effectLst/>
                          <a:latin typeface="+mj-ea"/>
                          <a:ea typeface="+mj-ea"/>
                        </a:rPr>
                        <a:t>S6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mj-ea"/>
                          <a:ea typeface="+mj-ea"/>
                        </a:rPr>
                        <a:t>瑞虎</a:t>
                      </a:r>
                      <a:r>
                        <a:rPr lang="en-US" altLang="zh-CN" sz="500" b="0" i="0" u="none" strike="noStrike">
                          <a:solidFill>
                            <a:srgbClr val="000000"/>
                          </a:solidFill>
                          <a:effectLst/>
                          <a:latin typeface="+mj-ea"/>
                          <a:ea typeface="+mj-ea"/>
                        </a:rPr>
                        <a:t>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763018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latin typeface="+mn-ea"/>
                <a:ea typeface="+mn-ea"/>
              </a:rPr>
              <a:t>价格变化指数简称</a:t>
            </a:r>
            <a:r>
              <a:rPr lang="en-US" altLang="zh-CN" sz="1600" dirty="0">
                <a:latin typeface="+mn-ea"/>
                <a:ea typeface="+mn-ea"/>
              </a:rPr>
              <a:t>GAIN·</a:t>
            </a:r>
            <a:r>
              <a:rPr lang="zh-CN" altLang="en-US" sz="1600" dirty="0">
                <a:latin typeface="+mn-ea"/>
                <a:ea typeface="+mn-ea"/>
              </a:rPr>
              <a:t>价格</a:t>
            </a:r>
            <a:r>
              <a:rPr lang="zh-CN" altLang="en-US" sz="1600" dirty="0" smtClean="0">
                <a:latin typeface="+mn-ea"/>
                <a:ea typeface="+mn-ea"/>
              </a:rPr>
              <a:t>指数，</a:t>
            </a:r>
            <a:r>
              <a:rPr lang="zh-CN" altLang="en-US" sz="1600" dirty="0">
                <a:latin typeface="+mn-ea"/>
                <a:ea typeface="+mn-ea"/>
              </a:rPr>
              <a:t>是反映中国乘用车市场在销车型实际销售价格变化趋势的综合指数</a:t>
            </a:r>
            <a:r>
              <a:rPr lang="zh-CN" altLang="en-US" sz="1600" dirty="0" smtClean="0">
                <a:latin typeface="+mn-ea"/>
                <a:ea typeface="+mn-ea"/>
              </a:rPr>
              <a:t>体系</a:t>
            </a:r>
            <a:endParaRPr lang="zh-CN" altLang="en-US" sz="1600" dirty="0">
              <a:latin typeface="+mn-ea"/>
              <a:ea typeface="+mn-ea"/>
            </a:endParaRP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gridCol w="595312"/>
                <a:gridCol w="636588"/>
                <a:gridCol w="595312"/>
                <a:gridCol w="83502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价格变化指数定义及计算实例</a:t>
            </a:r>
            <a:endParaRPr lang="zh-CN" altLang="en-US" b="1" dirty="0">
              <a:solidFill>
                <a:srgbClr val="075A77"/>
              </a:solidFill>
              <a:latin typeface="+mj-ea"/>
              <a:ea typeface="+mj-ea"/>
            </a:endParaRPr>
          </a:p>
        </p:txBody>
      </p:sp>
    </p:spTree>
    <p:extLst>
      <p:ext uri="{BB962C8B-B14F-4D97-AF65-F5344CB8AC3E}">
        <p14:creationId xmlns:p14="http://schemas.microsoft.com/office/powerpoint/2010/main" val="1682006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gridCol w="473848"/>
                <a:gridCol w="506702"/>
                <a:gridCol w="473848"/>
                <a:gridCol w="748267"/>
                <a:gridCol w="58103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smtClean="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smtClean="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a:t>
            </a:r>
            <a:r>
              <a:rPr lang="zh-CN" altLang="en-US" sz="1600" dirty="0" smtClean="0">
                <a:latin typeface="+mn-ea"/>
                <a:ea typeface="+mn-ea"/>
              </a:rPr>
              <a:t>体系</a:t>
            </a:r>
            <a:endParaRPr lang="zh-CN" altLang="en-US" sz="1600" dirty="0">
              <a:latin typeface="+mn-ea"/>
              <a:ea typeface="+mn-ea"/>
            </a:endParaRP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终端优惠指数定义及计算实例</a:t>
            </a:r>
            <a:endParaRPr lang="zh-CN" altLang="en-US" b="1" dirty="0">
              <a:solidFill>
                <a:srgbClr val="075A77"/>
              </a:solidFill>
              <a:latin typeface="+mj-ea"/>
              <a:ea typeface="+mj-ea"/>
            </a:endParaRPr>
          </a:p>
        </p:txBody>
      </p:sp>
    </p:spTree>
    <p:extLst>
      <p:ext uri="{BB962C8B-B14F-4D97-AF65-F5344CB8AC3E}">
        <p14:creationId xmlns:p14="http://schemas.microsoft.com/office/powerpoint/2010/main" val="18438612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2255" name="think-cell Slide" r:id="rId14" imgW="360" imgH="360" progId="">
                  <p:embed/>
                </p:oleObj>
              </mc:Choice>
              <mc:Fallback>
                <p:oleObj name="think-cell Slide" r:id="rId14" imgW="360" imgH="360" progId="">
                  <p:embed/>
                  <p:pic>
                    <p:nvPicPr>
                      <p:cNvPr id="0" name="Picture 29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a:t>GAIN</a:t>
            </a:r>
            <a:r>
              <a:rPr lang="en-US" altLang="zh-CN" dirty="0"/>
              <a:t>·</a:t>
            </a:r>
            <a:r>
              <a:rPr lang="zh-CN" altLang="en-US" dirty="0"/>
              <a:t>整体价格变化</a:t>
            </a:r>
            <a:r>
              <a:rPr lang="en-US" altLang="en-US" dirty="0" err="1"/>
              <a:t>指数</a:t>
            </a:r>
            <a:r>
              <a:rPr lang="en-US" altLang="en-US" dirty="0" smtClean="0"/>
              <a:t>—5</a:t>
            </a:r>
            <a:r>
              <a:rPr lang="zh-CN" altLang="en-US" dirty="0" smtClean="0"/>
              <a:t>月</a:t>
            </a:r>
            <a:endParaRPr lang="zh-CN" altLang="en-US" dirty="0"/>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sp>
        <p:nvSpPr>
          <p:cNvPr id="41" name="AutoShape 66"/>
          <p:cNvSpPr>
            <a:spLocks noChangeArrowheads="1"/>
          </p:cNvSpPr>
          <p:nvPr>
            <p:custDataLst>
              <p:tags r:id="rId5"/>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aphicFrame>
        <p:nvGraphicFramePr>
          <p:cNvPr id="16" name="Object 4"/>
          <p:cNvGraphicFramePr>
            <a:graphicFrameLocks noChangeAspect="1"/>
          </p:cNvGraphicFramePr>
          <p:nvPr>
            <p:custDataLst>
              <p:tags r:id="rId9"/>
            </p:custDataLst>
            <p:extLst>
              <p:ext uri="{D42A27DB-BD31-4B8C-83A1-F6EECF244321}">
                <p14:modId xmlns:p14="http://schemas.microsoft.com/office/powerpoint/2010/main" val="1543932257"/>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
        <p:nvSpPr>
          <p:cNvPr id="15" name="内容占位符 2"/>
          <p:cNvSpPr txBox="1">
            <a:spLocks/>
          </p:cNvSpPr>
          <p:nvPr>
            <p:custDataLst>
              <p:tags r:id="rId10"/>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latin typeface="+mn-ea"/>
                <a:ea typeface="+mn-ea"/>
              </a:rPr>
              <a:t>2017</a:t>
            </a:r>
            <a:r>
              <a:rPr lang="zh-CN" altLang="en-US" sz="1600" b="1" dirty="0" smtClean="0">
                <a:latin typeface="+mn-ea"/>
                <a:ea typeface="+mn-ea"/>
              </a:rPr>
              <a:t>年</a:t>
            </a:r>
            <a:r>
              <a:rPr lang="en-US" altLang="zh-CN" sz="1600" b="1" dirty="0" smtClean="0">
                <a:latin typeface="+mn-ea"/>
                <a:ea typeface="+mn-ea"/>
              </a:rPr>
              <a:t>GAIN·5</a:t>
            </a:r>
            <a:r>
              <a:rPr lang="zh-CN" altLang="en-US" sz="1600" b="1" dirty="0" smtClean="0">
                <a:latin typeface="+mn-ea"/>
                <a:ea typeface="+mn-ea"/>
              </a:rPr>
              <a:t>月整体价格变化指数为</a:t>
            </a:r>
            <a:r>
              <a:rPr lang="en-US" altLang="zh-CN" sz="1600" b="1" dirty="0" smtClean="0">
                <a:latin typeface="+mn-ea"/>
                <a:ea typeface="+mn-ea"/>
              </a:rPr>
              <a:t>7.18</a:t>
            </a:r>
            <a:r>
              <a:rPr lang="zh-CN" altLang="en-US" sz="1600" b="1" dirty="0" smtClean="0">
                <a:latin typeface="+mn-ea"/>
                <a:ea typeface="+mn-ea"/>
              </a:rPr>
              <a:t>，环比上升</a:t>
            </a:r>
            <a:r>
              <a:rPr lang="en-US" altLang="zh-CN" sz="1600" b="1" dirty="0" smtClean="0">
                <a:latin typeface="+mn-ea"/>
                <a:ea typeface="+mn-ea"/>
              </a:rPr>
              <a:t>4.9%</a:t>
            </a:r>
            <a:r>
              <a:rPr lang="zh-CN" altLang="en-US" sz="1600" b="1" dirty="0" smtClean="0">
                <a:latin typeface="+mn-ea"/>
                <a:ea typeface="+mn-ea"/>
              </a:rPr>
              <a:t>，市场均价从</a:t>
            </a:r>
            <a:r>
              <a:rPr lang="en-US" altLang="zh-CN" sz="1600" b="1" dirty="0" smtClean="0">
                <a:latin typeface="+mn-ea"/>
                <a:ea typeface="+mn-ea"/>
              </a:rPr>
              <a:t>13.53</a:t>
            </a:r>
            <a:r>
              <a:rPr lang="zh-CN" altLang="en-US" sz="1600" b="1" dirty="0" smtClean="0">
                <a:latin typeface="+mn-ea"/>
                <a:ea typeface="+mn-ea"/>
              </a:rPr>
              <a:t>万上升至</a:t>
            </a:r>
            <a:r>
              <a:rPr lang="en-US" altLang="zh-CN" sz="1600" b="1" dirty="0" smtClean="0">
                <a:latin typeface="+mn-ea"/>
                <a:ea typeface="+mn-ea"/>
              </a:rPr>
              <a:t>14.19</a:t>
            </a:r>
            <a:r>
              <a:rPr lang="zh-CN" altLang="en-US" sz="1600" b="1" dirty="0" smtClean="0">
                <a:latin typeface="+mn-ea"/>
                <a:ea typeface="+mn-ea"/>
              </a:rPr>
              <a:t>万</a:t>
            </a:r>
          </a:p>
          <a:p>
            <a:pPr algn="l" eaLnBrk="1" hangingPunct="1">
              <a:lnSpc>
                <a:spcPts val="2000"/>
              </a:lnSpc>
              <a:spcAft>
                <a:spcPts val="600"/>
              </a:spcAft>
              <a:buFont typeface="Wingdings" pitchFamily="2" charset="2"/>
              <a:buChar char="Ø"/>
            </a:pPr>
            <a:r>
              <a:rPr lang="zh-CN" altLang="en-US" sz="1400" dirty="0" smtClean="0">
                <a:latin typeface="+mn-ea"/>
                <a:ea typeface="+mn-ea"/>
              </a:rPr>
              <a:t>本月整体</a:t>
            </a:r>
            <a:r>
              <a:rPr lang="zh-CN" altLang="en-US" sz="1400" dirty="0">
                <a:latin typeface="+mn-ea"/>
                <a:ea typeface="+mn-ea"/>
              </a:rPr>
              <a:t>乘用车市场</a:t>
            </a:r>
            <a:r>
              <a:rPr lang="zh-CN" altLang="en-US" sz="1400" dirty="0" smtClean="0">
                <a:latin typeface="+mn-ea"/>
                <a:ea typeface="+mn-ea"/>
              </a:rPr>
              <a:t>成交价格指数在经历连续两个月的下降后，出现了明显回升</a:t>
            </a:r>
            <a:endParaRPr lang="en-US" altLang="zh-CN" sz="1400" dirty="0" smtClean="0">
              <a:latin typeface="+mn-ea"/>
              <a:ea typeface="+mn-ea"/>
            </a:endParaRPr>
          </a:p>
          <a:p>
            <a:pPr algn="l" eaLnBrk="1" hangingPunct="1">
              <a:lnSpc>
                <a:spcPts val="2000"/>
              </a:lnSpc>
              <a:spcAft>
                <a:spcPts val="600"/>
              </a:spcAft>
              <a:buFont typeface="Wingdings" pitchFamily="2" charset="2"/>
              <a:buChar char="Ø"/>
            </a:pPr>
            <a:r>
              <a:rPr lang="zh-CN" altLang="en-US" sz="1400" dirty="0" smtClean="0">
                <a:latin typeface="+mn-ea"/>
                <a:ea typeface="+mn-ea"/>
              </a:rPr>
              <a:t>由于本月</a:t>
            </a:r>
            <a:r>
              <a:rPr lang="en-US" altLang="zh-CN" sz="1400" dirty="0" smtClean="0">
                <a:latin typeface="+mn-ea"/>
                <a:ea typeface="+mn-ea"/>
              </a:rPr>
              <a:t>MPV</a:t>
            </a:r>
            <a:r>
              <a:rPr lang="zh-CN" altLang="en-US" sz="1400" dirty="0" smtClean="0">
                <a:latin typeface="+mn-ea"/>
                <a:ea typeface="+mn-ea"/>
              </a:rPr>
              <a:t>细分市场的终端成交价格指数的大幅上升，拉动了整体市场成交价格指数的上升</a:t>
            </a:r>
            <a:endParaRPr lang="en-US" altLang="zh-CN" sz="1400" dirty="0">
              <a:latin typeface="+mn-ea"/>
              <a:ea typeface="+mn-ea"/>
            </a:endParaRPr>
          </a:p>
        </p:txBody>
      </p:sp>
      <p:grpSp>
        <p:nvGrpSpPr>
          <p:cNvPr id="18" name="组合 17"/>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9997256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36232</TotalTime>
  <Words>4757</Words>
  <Application>Microsoft Office PowerPoint</Application>
  <PresentationFormat>全屏显示(4:3)</PresentationFormat>
  <Paragraphs>1192</Paragraphs>
  <Slides>40</Slides>
  <Notes>16</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40</vt:i4>
      </vt:variant>
    </vt:vector>
  </HeadingPairs>
  <TitlesOfParts>
    <vt:vector size="54" baseType="lpstr">
      <vt:lpstr>华文细黑</vt:lpstr>
      <vt:lpstr>宋体</vt:lpstr>
      <vt:lpstr>宋体-方正超大字符集</vt:lpstr>
      <vt:lpstr>微软雅黑</vt:lpstr>
      <vt:lpstr>幼圆</vt:lpstr>
      <vt:lpstr>Arial</vt:lpstr>
      <vt:lpstr>Arial Black</vt:lpstr>
      <vt:lpstr>Calibri</vt:lpstr>
      <vt:lpstr>Verdana</vt:lpstr>
      <vt:lpstr>Wingdings</vt:lpstr>
      <vt:lpstr>A000120140530A99PPBG</vt:lpstr>
      <vt:lpstr>1_A000120140530A99PPBG</vt:lpstr>
      <vt:lpstr>5_A000120140530A99PPBG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A00级别重点车型经销商利润：QQ、奔奔迷你</vt:lpstr>
      <vt:lpstr>PowerPoint 演示文稿</vt:lpstr>
      <vt:lpstr>PowerPoint 演示文稿</vt:lpstr>
      <vt:lpstr>PowerPoint 演示文稿</vt:lpstr>
      <vt:lpstr>A0级别重点车型经销商利润：POLO、赛欧</vt:lpstr>
      <vt:lpstr>A0级别重点车型经销商利润：瑞纳、锋范</vt:lpstr>
      <vt:lpstr>PowerPoint 演示文稿</vt:lpstr>
      <vt:lpstr>PowerPoint 演示文稿</vt:lpstr>
      <vt:lpstr>A级别重点车型经销商利润：福睿斯、朗逸</vt:lpstr>
      <vt:lpstr>PowerPoint 演示文稿</vt:lpstr>
      <vt:lpstr>PowerPoint 演示文稿</vt:lpstr>
      <vt:lpstr>PowerPoint 演示文稿</vt:lpstr>
      <vt:lpstr>PowerPoint 演示文稿</vt:lpstr>
      <vt:lpstr>B级别重点车型经销商利润率：天籁、凯美瑞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Gu Yiran</cp:lastModifiedBy>
  <cp:revision>4120</cp:revision>
  <cp:lastPrinted>2015-01-04T13:47:55Z</cp:lastPrinted>
  <dcterms:created xsi:type="dcterms:W3CDTF">2010-12-01T03:37:10Z</dcterms:created>
  <dcterms:modified xsi:type="dcterms:W3CDTF">2017-06-07T09:40:14Z</dcterms:modified>
</cp:coreProperties>
</file>