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theme/themeOverride7.xml" ContentType="application/vnd.openxmlformats-officedocument.themeOverr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theme/themeOverride5.xml" ContentType="application/vnd.openxmlformats-officedocument.themeOverr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Override3.xml" ContentType="application/vnd.openxmlformats-officedocument.themeOverride+xml"/>
  <Override PartName="/ppt/charts/chart17.xml" ContentType="application/vnd.openxmlformats-officedocument.drawingml.char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theme/themeOverride1.xml" ContentType="application/vnd.openxmlformats-officedocument.themeOverride+xml"/>
  <Override PartName="/ppt/charts/chart13.xml" ContentType="application/vnd.openxmlformats-officedocument.drawingml.chart+xml"/>
  <Override PartName="/ppt/charts/chart15.xml" ContentType="application/vnd.openxmlformats-officedocument.drawingml.char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harts/chart9.xml" ContentType="application/vnd.openxmlformats-officedocument.drawingml.chart+xml"/>
  <Override PartName="/ppt/charts/chart11.xml" ContentType="application/vnd.openxmlformats-officedocument.drawingml.chart+xml"/>
  <Override PartName="/ppt/charts/chart7.xml" ContentType="application/vnd.openxmlformats-officedocument.drawingml.chart+xml"/>
  <Default Extension="xlsx" ContentType="application/vnd.openxmlformats-officedocument.spreadsheetml.sheet"/>
  <Override PartName="/ppt/charts/chart3.xml" ContentType="application/vnd.openxmlformats-officedocument.drawingml.chart+xml"/>
  <Override PartName="/ppt/charts/chart5.xml" ContentType="application/vnd.openxmlformats-officedocument.drawingml.chart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theme/themeOverride9.xml" ContentType="application/vnd.openxmlformats-officedocument.themeOverr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theme/themeOverride8.xml" ContentType="application/vnd.openxmlformats-officedocument.themeOverr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Override6.xml" ContentType="application/vnd.openxmlformats-officedocument.themeOverr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theme/themeOverride4.xml" ContentType="application/vnd.openxmlformats-officedocument.themeOverride+xml"/>
  <Override PartName="/ppt/charts/chart16.xml" ContentType="application/vnd.openxmlformats-officedocument.drawingml.char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Override2.xml" ContentType="application/vnd.openxmlformats-officedocument.themeOverride+xml"/>
  <Override PartName="/ppt/charts/chart14.xml" ContentType="application/vnd.openxmlformats-officedocument.drawingml.char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12.xml" ContentType="application/vnd.openxmlformats-officedocument.presentationml.slideLayout+xml"/>
  <Override PartName="/ppt/charts/chart8.xml" ContentType="application/vnd.openxmlformats-officedocument.drawingml.chart+xml"/>
  <Override PartName="/ppt/charts/chart12.xml" ContentType="application/vnd.openxmlformats-officedocument.drawingml.chart+xml"/>
  <Override PartName="/ppt/slideLayouts/slideLayout10.xml" ContentType="application/vnd.openxmlformats-officedocument.presentationml.slideLayout+xml"/>
  <Override PartName="/ppt/charts/chart6.xml" ContentType="application/vnd.openxmlformats-officedocument.drawingml.chart+xml"/>
  <Override PartName="/ppt/charts/chart10.xml" ContentType="application/vnd.openxmlformats-officedocument.drawingml.chart+xml"/>
  <Override PartName="/ppt/charts/chart4.xml" ContentType="application/vnd.openxmlformats-officedocument.drawingml.chart+xml"/>
  <Override PartName="/ppt/notesSlides/notesSlide6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0" r:id="rId1"/>
  </p:sldMasterIdLst>
  <p:notesMasterIdLst>
    <p:notesMasterId r:id="rId20"/>
  </p:notesMasterIdLst>
  <p:handoutMasterIdLst>
    <p:handoutMasterId r:id="rId21"/>
  </p:handoutMasterIdLst>
  <p:sldIdLst>
    <p:sldId id="261" r:id="rId2"/>
    <p:sldId id="729" r:id="rId3"/>
    <p:sldId id="680" r:id="rId4"/>
    <p:sldId id="710" r:id="rId5"/>
    <p:sldId id="717" r:id="rId6"/>
    <p:sldId id="712" r:id="rId7"/>
    <p:sldId id="728" r:id="rId8"/>
    <p:sldId id="686" r:id="rId9"/>
    <p:sldId id="713" r:id="rId10"/>
    <p:sldId id="701" r:id="rId11"/>
    <p:sldId id="714" r:id="rId12"/>
    <p:sldId id="703" r:id="rId13"/>
    <p:sldId id="715" r:id="rId14"/>
    <p:sldId id="705" r:id="rId15"/>
    <p:sldId id="706" r:id="rId16"/>
    <p:sldId id="707" r:id="rId17"/>
    <p:sldId id="716" r:id="rId18"/>
    <p:sldId id="727" r:id="rId19"/>
  </p:sldIdLst>
  <p:sldSz cx="9906000" cy="6858000" type="A4"/>
  <p:notesSz cx="6797675" cy="9874250"/>
  <p:defaultTextStyle>
    <a:defPPr>
      <a:defRPr lang="de-DE"/>
    </a:defPPr>
    <a:lvl1pPr algn="l" rtl="0" fontAlgn="base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sz="1300"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sz="1300"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sz="1300"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sz="1300"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170">
          <p15:clr>
            <a:srgbClr val="A4A3A4"/>
          </p15:clr>
        </p15:guide>
        <p15:guide id="2" orient="horz" pos="3941">
          <p15:clr>
            <a:srgbClr val="A4A3A4"/>
          </p15:clr>
        </p15:guide>
        <p15:guide id="3" orient="horz" pos="2276">
          <p15:clr>
            <a:srgbClr val="A4A3A4"/>
          </p15:clr>
        </p15:guide>
        <p15:guide id="4" orient="horz" pos="487">
          <p15:clr>
            <a:srgbClr val="A4A3A4"/>
          </p15:clr>
        </p15:guide>
        <p15:guide id="5" orient="horz" pos="225">
          <p15:clr>
            <a:srgbClr val="A4A3A4"/>
          </p15:clr>
        </p15:guide>
        <p15:guide id="6" orient="horz" pos="636">
          <p15:clr>
            <a:srgbClr val="A4A3A4"/>
          </p15:clr>
        </p15:guide>
        <p15:guide id="7" orient="horz" pos="3951">
          <p15:clr>
            <a:srgbClr val="A4A3A4"/>
          </p15:clr>
        </p15:guide>
        <p15:guide id="8" pos="3120">
          <p15:clr>
            <a:srgbClr val="A4A3A4"/>
          </p15:clr>
        </p15:guide>
        <p15:guide id="9" pos="260">
          <p15:clr>
            <a:srgbClr val="A4A3A4"/>
          </p15:clr>
        </p15:guide>
        <p15:guide id="10" pos="5977">
          <p15:clr>
            <a:srgbClr val="A4A3A4"/>
          </p15:clr>
        </p15:guide>
        <p15:guide id="11" orient="horz" pos="1142">
          <p15:clr>
            <a:srgbClr val="A4A3A4"/>
          </p15:clr>
        </p15:guide>
        <p15:guide id="12" orient="horz" pos="2269">
          <p15:clr>
            <a:srgbClr val="A4A3A4"/>
          </p15:clr>
        </p15:guide>
        <p15:guide id="13" orient="horz" pos="629">
          <p15:clr>
            <a:srgbClr val="A4A3A4"/>
          </p15:clr>
        </p15:guide>
        <p15:guide id="14" pos="374">
          <p15:clr>
            <a:srgbClr val="A4A3A4"/>
          </p15:clr>
        </p15:guide>
        <p15:guide id="15" orient="horz" pos="1224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3110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006600"/>
    <a:srgbClr val="92D050"/>
    <a:srgbClr val="D9D9D9"/>
    <a:srgbClr val="006384"/>
    <a:srgbClr val="B2D2DE"/>
    <a:srgbClr val="63D8FF"/>
    <a:srgbClr val="A8ADB3"/>
    <a:srgbClr val="003366"/>
    <a:srgbClr val="CCCCCC"/>
    <a:srgbClr val="FFFF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284E427A-3D55-4303-BF80-6455036E1DE7}" styleName="主题样式 1 - 强调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073A0DAA-6AF3-43AB-8588-CEC1D06C72B9}" styleName="中度样式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69C7853C-536D-4A76-A0AE-DD22124D55A5}" styleName="主题样式 1 - 强调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3C2FFA5D-87B4-456A-9821-1D502468CF0F}" styleName="主题样式 1 - 强调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10A1B5D5-9B99-4C35-A422-299274C87663}" styleName="中度样式 1 - 强调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FABFCF23-3B69-468F-B69F-88F6DE6A72F2}" styleName="中度样式 1 - 强调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EB9631B5-78F2-41C9-869B-9F39066F8104}" styleName="中度样式 3 - 强调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C083E6E3-FA7D-4D7B-A595-EF9225AFEA82}" styleName="浅色样式 1 - 强调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9D7B26C5-4107-4FEC-AEDC-1716B250A1EF}" styleName="浅色样式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0E3FDE45-AF77-4B5C-9715-49D594BDF05E}" styleName="浅色样式 1 - 强调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5202B0CA-FC54-4496-8BCA-5EF66A818D29}" styleName="深色样式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793D81CF-94F2-401A-BA57-92F5A7B2D0C5}" styleName="中度样式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69CF1AB2-1976-4502-BF36-3FF5EA218861}" styleName="中度样式 4 - 强调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C4B1156A-380E-4F78-BDF5-A606A8083BF9}" styleName="中度样式 4 - 强调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  <a:tblStyle styleId="{8A107856-5554-42FB-B03E-39F5DBC370BA}" styleName="中度样式 4 - 强调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5DA37D80-6434-44D0-A028-1B22A696006F}" styleName="浅色样式 3 - 强调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37CE84F3-28C3-443E-9E96-99CF82512B78}" styleName="深色样式 1 - 强调 2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wholeTbl>
    <a:band1H>
      <a:tcStyle>
        <a:tcBdr/>
        <a:fill>
          <a:solidFill>
            <a:schemeClr val="accent2">
              <a:shade val="60000"/>
            </a:schemeClr>
          </a:solidFill>
        </a:fill>
      </a:tcStyle>
    </a:band1H>
    <a:band1V>
      <a:tcStyle>
        <a:tcBdr/>
        <a:fill>
          <a:solidFill>
            <a:schemeClr val="accent2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2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2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2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D7AC3CCA-C797-4891-BE02-D94E43425B78}" styleName="中度样式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125E5076-3810-47DD-B79F-674D7AD40C01}" styleName="深色样式 1 - 强调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35758FB7-9AC5-4552-8A53-C91805E547FA}" styleName="主题样式 1 - 强调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3378" autoAdjust="0"/>
  </p:normalViewPr>
  <p:slideViewPr>
    <p:cSldViewPr snapToGrid="0">
      <p:cViewPr varScale="1">
        <p:scale>
          <a:sx n="110" d="100"/>
          <a:sy n="110" d="100"/>
        </p:scale>
        <p:origin x="-1296" y="-90"/>
      </p:cViewPr>
      <p:guideLst>
        <p:guide orient="horz" pos="1170"/>
        <p:guide orient="horz" pos="3941"/>
        <p:guide orient="horz" pos="2276"/>
        <p:guide orient="horz" pos="487"/>
        <p:guide orient="horz" pos="225"/>
        <p:guide orient="horz" pos="636"/>
        <p:guide orient="horz" pos="3951"/>
        <p:guide orient="horz" pos="1142"/>
        <p:guide orient="horz" pos="2269"/>
        <p:guide orient="horz" pos="629"/>
        <p:guide orient="horz" pos="1224"/>
        <p:guide pos="3120"/>
        <p:guide pos="260"/>
        <p:guide pos="5977"/>
        <p:guide pos="374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5" d="100"/>
        <a:sy n="75" d="100"/>
      </p:scale>
      <p:origin x="0" y="1072"/>
    </p:cViewPr>
  </p:sorterViewPr>
  <p:notesViewPr>
    <p:cSldViewPr snapToGrid="0">
      <p:cViewPr varScale="1">
        <p:scale>
          <a:sx n="59" d="100"/>
          <a:sy n="59" d="100"/>
        </p:scale>
        <p:origin x="-3444" y="-102"/>
      </p:cViewPr>
      <p:guideLst>
        <p:guide orient="horz" pos="3110"/>
        <p:guide pos="2141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Office_Excel____1.xlsx"/><Relationship Id="rId1" Type="http://schemas.openxmlformats.org/officeDocument/2006/relationships/themeOverride" Target="../theme/themeOverride1.xml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___10.xlsx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___11.xlsx"/></Relationships>
</file>

<file path=ppt/charts/_rels/chart12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Office_Excel____12.xlsx"/><Relationship Id="rId1" Type="http://schemas.openxmlformats.org/officeDocument/2006/relationships/themeOverride" Target="../theme/themeOverride4.xml"/></Relationships>
</file>

<file path=ppt/charts/_rels/chart13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Office_Excel____13.xlsx"/><Relationship Id="rId1" Type="http://schemas.openxmlformats.org/officeDocument/2006/relationships/themeOverride" Target="../theme/themeOverride5.xml"/></Relationships>
</file>

<file path=ppt/charts/_rels/chart14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Office_Excel____14.xlsx"/><Relationship Id="rId1" Type="http://schemas.openxmlformats.org/officeDocument/2006/relationships/themeOverride" Target="../theme/themeOverride6.xml"/></Relationships>
</file>

<file path=ppt/charts/_rels/chart15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Office_Excel____15.xlsx"/><Relationship Id="rId1" Type="http://schemas.openxmlformats.org/officeDocument/2006/relationships/themeOverride" Target="../theme/themeOverride7.xml"/></Relationships>
</file>

<file path=ppt/charts/_rels/chart16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Office_Excel____16.xlsx"/><Relationship Id="rId1" Type="http://schemas.openxmlformats.org/officeDocument/2006/relationships/themeOverride" Target="../theme/themeOverride8.xml"/></Relationships>
</file>

<file path=ppt/charts/_rels/chart17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Office_Excel____17.xlsx"/><Relationship Id="rId1" Type="http://schemas.openxmlformats.org/officeDocument/2006/relationships/themeOverride" Target="../theme/themeOverride9.xm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___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___3.xlsx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Office_Excel____4.xlsx"/><Relationship Id="rId1" Type="http://schemas.openxmlformats.org/officeDocument/2006/relationships/themeOverride" Target="../theme/themeOverride2.xml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___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___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___7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___8.xlsx"/></Relationships>
</file>

<file path=ppt/charts/_rels/chart9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Office_Excel____9.xlsx"/><Relationship Id="rId1" Type="http://schemas.openxmlformats.org/officeDocument/2006/relationships/themeOverride" Target="../theme/themeOverride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style val="7"/>
  <c:clrMapOvr bg1="lt1" tx1="dk1" bg2="lt2" tx2="dk2" accent1="accent1" accent2="accent2" accent3="accent3" accent4="accent4" accent5="accent5" accent6="accent6" hlink="hlink" folHlink="folHlink"/>
  <c:chart>
    <c:plotArea>
      <c:layout>
        <c:manualLayout>
          <c:layoutTarget val="inner"/>
          <c:xMode val="edge"/>
          <c:yMode val="edge"/>
          <c:x val="8.3536275538759655E-2"/>
          <c:y val="8.048026996532566E-2"/>
          <c:w val="0.84146466442293211"/>
          <c:h val="0.82808893619564261"/>
        </c:manualLayout>
      </c:layout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进口汽车进口量</c:v>
                </c:pt>
              </c:strCache>
            </c:strRef>
          </c:tx>
          <c:spPr>
            <a:solidFill>
              <a:srgbClr val="FFFFFF">
                <a:lumMod val="50000"/>
              </a:srgbClr>
            </a:solidFill>
          </c:spPr>
          <c:dLbls>
            <c:dLbl>
              <c:idx val="8"/>
              <c:layout>
                <c:manualLayout>
                  <c:x val="1.9100021592262886E-2"/>
                  <c:y val="0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900"/>
                </a:pPr>
                <a:endParaRPr lang="zh-CN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Sheet1!$A$2:$A$10</c:f>
              <c:strCache>
                <c:ptCount val="9"/>
                <c:pt idx="0">
                  <c:v>2009</c:v>
                </c:pt>
                <c:pt idx="1">
                  <c:v>2010</c:v>
                </c:pt>
                <c:pt idx="2">
                  <c:v>2011</c:v>
                </c:pt>
                <c:pt idx="3">
                  <c:v>2012</c:v>
                </c:pt>
                <c:pt idx="4">
                  <c:v>2013</c:v>
                </c:pt>
                <c:pt idx="5">
                  <c:v>2014</c:v>
                </c:pt>
                <c:pt idx="6">
                  <c:v>2015</c:v>
                </c:pt>
                <c:pt idx="7">
                  <c:v>2016</c:v>
                </c:pt>
                <c:pt idx="8">
                  <c:v>2017YTD</c:v>
                </c:pt>
              </c:strCache>
            </c:strRef>
          </c:cat>
          <c:val>
            <c:numRef>
              <c:f>Sheet1!$B$2:$B$10</c:f>
              <c:numCache>
                <c:formatCode>General</c:formatCode>
                <c:ptCount val="9"/>
                <c:pt idx="0">
                  <c:v>420696</c:v>
                </c:pt>
                <c:pt idx="1">
                  <c:v>771431</c:v>
                </c:pt>
                <c:pt idx="2">
                  <c:v>1003459</c:v>
                </c:pt>
                <c:pt idx="3">
                  <c:v>1091309</c:v>
                </c:pt>
                <c:pt idx="4">
                  <c:v>1170581</c:v>
                </c:pt>
                <c:pt idx="5">
                  <c:v>1422992</c:v>
                </c:pt>
                <c:pt idx="6">
                  <c:v>1078096</c:v>
                </c:pt>
                <c:pt idx="7">
                  <c:v>1041275</c:v>
                </c:pt>
                <c:pt idx="8">
                  <c:v>580337</c:v>
                </c:pt>
              </c:numCache>
            </c:numRef>
          </c:val>
        </c:ser>
        <c:ser>
          <c:idx val="1"/>
          <c:order val="1"/>
          <c:tx>
            <c:strRef>
              <c:f>Sheet1!#REF!</c:f>
              <c:strCache>
                <c:ptCount val="1"/>
                <c:pt idx="0">
                  <c:v>#REF!</c:v>
                </c:pt>
              </c:strCache>
            </c:strRef>
          </c:tx>
          <c:spPr>
            <a:solidFill>
              <a:srgbClr val="003366"/>
            </a:solidFill>
          </c:spPr>
          <c:cat>
            <c:strRef>
              <c:f>Sheet1!$A$2:$A$10</c:f>
              <c:strCache>
                <c:ptCount val="9"/>
                <c:pt idx="0">
                  <c:v>2009</c:v>
                </c:pt>
                <c:pt idx="1">
                  <c:v>2010</c:v>
                </c:pt>
                <c:pt idx="2">
                  <c:v>2011</c:v>
                </c:pt>
                <c:pt idx="3">
                  <c:v>2012</c:v>
                </c:pt>
                <c:pt idx="4">
                  <c:v>2013</c:v>
                </c:pt>
                <c:pt idx="5">
                  <c:v>2014</c:v>
                </c:pt>
                <c:pt idx="6">
                  <c:v>2015</c:v>
                </c:pt>
                <c:pt idx="7">
                  <c:v>2016</c:v>
                </c:pt>
                <c:pt idx="8">
                  <c:v>2017YTD</c:v>
                </c:pt>
              </c:strCache>
            </c:strRef>
          </c:cat>
          <c:val>
            <c:numRef>
              <c:f>Sheet1!#REF!</c:f>
              <c:numCache>
                <c:formatCode>General</c:formatCode>
                <c:ptCount val="1"/>
                <c:pt idx="0">
                  <c:v>1</c:v>
                </c:pt>
              </c:numCache>
            </c:numRef>
          </c:val>
        </c:ser>
        <c:dLbls/>
        <c:gapWidth val="0"/>
        <c:axId val="184530816"/>
        <c:axId val="184532352"/>
      </c:barChart>
      <c:lineChart>
        <c:grouping val="standard"/>
        <c:ser>
          <c:idx val="2"/>
          <c:order val="2"/>
          <c:tx>
            <c:strRef>
              <c:f>Sheet1!$C$1</c:f>
              <c:strCache>
                <c:ptCount val="1"/>
                <c:pt idx="0">
                  <c:v>同比增长率</c:v>
                </c:pt>
              </c:strCache>
            </c:strRef>
          </c:tx>
          <c:spPr>
            <a:ln>
              <a:solidFill>
                <a:srgbClr val="800000"/>
              </a:solidFill>
            </a:ln>
          </c:spPr>
          <c:marker>
            <c:spPr>
              <a:solidFill>
                <a:srgbClr val="800000"/>
              </a:solidFill>
              <a:ln>
                <a:noFill/>
              </a:ln>
            </c:spPr>
          </c:marker>
          <c:dLbls>
            <c:dLbl>
              <c:idx val="6"/>
              <c:layout>
                <c:manualLayout>
                  <c:x val="-9.8931451547928928E-2"/>
                  <c:y val="-2.5677287759490425E-2"/>
                </c:manualLayout>
              </c:layout>
              <c:dLblPos val="r"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7"/>
              <c:layout>
                <c:manualLayout>
                  <c:x val="-6.3459982876583568E-2"/>
                  <c:y val="-2.9257241372311792E-2"/>
                </c:manualLayout>
              </c:layout>
              <c:dLblPos val="r"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900"/>
                </a:pPr>
                <a:endParaRPr lang="zh-CN"/>
              </a:p>
            </c:txPr>
            <c:dLblPos val="t"/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Sheet1!$A$2:$A$9</c:f>
              <c:numCache>
                <c:formatCode>General</c:formatCode>
                <c:ptCount val="8"/>
                <c:pt idx="0">
                  <c:v>2009</c:v>
                </c:pt>
                <c:pt idx="1">
                  <c:v>2010</c:v>
                </c:pt>
                <c:pt idx="2">
                  <c:v>2011</c:v>
                </c:pt>
                <c:pt idx="3">
                  <c:v>2012</c:v>
                </c:pt>
                <c:pt idx="4">
                  <c:v>2013</c:v>
                </c:pt>
                <c:pt idx="5">
                  <c:v>2014</c:v>
                </c:pt>
                <c:pt idx="6">
                  <c:v>2015</c:v>
                </c:pt>
                <c:pt idx="7">
                  <c:v>2016</c:v>
                </c:pt>
              </c:numCache>
            </c:numRef>
          </c:cat>
          <c:val>
            <c:numRef>
              <c:f>Sheet1!$C$2:$C$10</c:f>
              <c:numCache>
                <c:formatCode>0.0%</c:formatCode>
                <c:ptCount val="9"/>
                <c:pt idx="0">
                  <c:v>3.0000000000000002E-2</c:v>
                </c:pt>
                <c:pt idx="1">
                  <c:v>0.93</c:v>
                </c:pt>
                <c:pt idx="2">
                  <c:v>0.3010000000000001</c:v>
                </c:pt>
                <c:pt idx="3">
                  <c:v>8.8000000000000023E-2</c:v>
                </c:pt>
                <c:pt idx="4">
                  <c:v>7.3000000000000009E-2</c:v>
                </c:pt>
                <c:pt idx="5">
                  <c:v>0.21600000000000003</c:v>
                </c:pt>
                <c:pt idx="6">
                  <c:v>-0.24200000000000002</c:v>
                </c:pt>
                <c:pt idx="7">
                  <c:v>-3.4000000000000002E-2</c:v>
                </c:pt>
                <c:pt idx="8">
                  <c:v>0.21200000000000002</c:v>
                </c:pt>
              </c:numCache>
            </c:numRef>
          </c:val>
        </c:ser>
        <c:dLbls/>
        <c:marker val="1"/>
        <c:axId val="184535680"/>
        <c:axId val="184534144"/>
      </c:lineChart>
      <c:catAx>
        <c:axId val="184530816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sz="800"/>
            </a:pPr>
            <a:endParaRPr lang="zh-CN"/>
          </a:p>
        </c:txPr>
        <c:crossAx val="184532352"/>
        <c:crosses val="autoZero"/>
        <c:auto val="1"/>
        <c:lblAlgn val="ctr"/>
        <c:lblOffset val="100"/>
      </c:catAx>
      <c:valAx>
        <c:axId val="184532352"/>
        <c:scaling>
          <c:orientation val="minMax"/>
        </c:scaling>
        <c:axPos val="l"/>
        <c:numFmt formatCode="General" sourceLinked="1"/>
        <c:tickLblPos val="none"/>
        <c:spPr>
          <a:ln>
            <a:noFill/>
          </a:ln>
        </c:spPr>
        <c:txPr>
          <a:bodyPr/>
          <a:lstStyle/>
          <a:p>
            <a:pPr>
              <a:defRPr sz="800"/>
            </a:pPr>
            <a:endParaRPr lang="zh-CN"/>
          </a:p>
        </c:txPr>
        <c:crossAx val="184530816"/>
        <c:crosses val="autoZero"/>
        <c:crossBetween val="between"/>
      </c:valAx>
      <c:valAx>
        <c:axId val="184534144"/>
        <c:scaling>
          <c:orientation val="minMax"/>
        </c:scaling>
        <c:axPos val="r"/>
        <c:numFmt formatCode="0%" sourceLinked="0"/>
        <c:tickLblPos val="none"/>
        <c:spPr>
          <a:ln>
            <a:noFill/>
          </a:ln>
        </c:spPr>
        <c:txPr>
          <a:bodyPr/>
          <a:lstStyle/>
          <a:p>
            <a:pPr>
              <a:defRPr sz="800"/>
            </a:pPr>
            <a:endParaRPr lang="zh-CN"/>
          </a:p>
        </c:txPr>
        <c:crossAx val="184535680"/>
        <c:crosses val="max"/>
        <c:crossBetween val="between"/>
      </c:valAx>
      <c:catAx>
        <c:axId val="184535680"/>
        <c:scaling>
          <c:orientation val="minMax"/>
        </c:scaling>
        <c:delete val="1"/>
        <c:axPos val="b"/>
        <c:numFmt formatCode="General" sourceLinked="1"/>
        <c:tickLblPos val="none"/>
        <c:crossAx val="184534144"/>
        <c:crosses val="autoZero"/>
        <c:auto val="1"/>
        <c:lblAlgn val="ctr"/>
        <c:lblOffset val="100"/>
      </c:catAx>
    </c:plotArea>
    <c:legend>
      <c:legendPos val="l"/>
      <c:legendEntry>
        <c:idx val="1"/>
        <c:delete val="1"/>
      </c:legendEntry>
      <c:layout>
        <c:manualLayout>
          <c:xMode val="edge"/>
          <c:yMode val="edge"/>
          <c:x val="0.34990251254446103"/>
          <c:y val="1.5058637472563348E-2"/>
          <c:w val="0.54763951448561565"/>
          <c:h val="7.0335698120957094E-2"/>
        </c:manualLayout>
      </c:layout>
      <c:overlay val="1"/>
      <c:txPr>
        <a:bodyPr/>
        <a:lstStyle/>
        <a:p>
          <a:pPr>
            <a:defRPr sz="900">
              <a:latin typeface="微软雅黑" panose="020B0503020204020204" pitchFamily="34" charset="-122"/>
              <a:ea typeface="微软雅黑" panose="020B0503020204020204" pitchFamily="34" charset="-122"/>
            </a:defRPr>
          </a:pPr>
          <a:endParaRPr lang="zh-CN"/>
        </a:p>
      </c:txPr>
    </c:legend>
    <c:plotVisOnly val="1"/>
    <c:dispBlanksAs val="gap"/>
  </c:chart>
  <c:spPr>
    <a:ln>
      <a:noFill/>
    </a:ln>
  </c:spPr>
  <c:txPr>
    <a:bodyPr/>
    <a:lstStyle/>
    <a:p>
      <a:pPr>
        <a:defRPr sz="1000">
          <a:latin typeface="Arial" pitchFamily="34" charset="0"/>
          <a:cs typeface="Arial" pitchFamily="34" charset="0"/>
        </a:defRPr>
      </a:pPr>
      <a:endParaRPr lang="zh-CN"/>
    </a:p>
  </c:txPr>
  <c:externalData r:id="rId2"/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plotArea>
      <c:layout>
        <c:manualLayout>
          <c:layoutTarget val="inner"/>
          <c:xMode val="edge"/>
          <c:yMode val="edge"/>
          <c:x val="9.0429567879484044E-2"/>
          <c:y val="3.0439297678028623E-2"/>
          <c:w val="0.90937645810029344"/>
          <c:h val="0.93912140464394434"/>
        </c:manualLayout>
      </c:layout>
      <c:barChart>
        <c:barDir val="bar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2017</c:v>
                </c:pt>
              </c:strCache>
            </c:strRef>
          </c:tx>
          <c:spPr>
            <a:solidFill>
              <a:srgbClr val="002060"/>
            </a:solidFill>
          </c:spPr>
          <c:cat>
            <c:strRef>
              <c:f>Sheet1!$A$2:$A$11</c:f>
              <c:strCache>
                <c:ptCount val="10"/>
                <c:pt idx="0">
                  <c:v>奥迪</c:v>
                </c:pt>
                <c:pt idx="1">
                  <c:v>斯巴鲁</c:v>
                </c:pt>
                <c:pt idx="2">
                  <c:v>丰田</c:v>
                </c:pt>
                <c:pt idx="3">
                  <c:v>路虎</c:v>
                </c:pt>
                <c:pt idx="4">
                  <c:v>大众</c:v>
                </c:pt>
                <c:pt idx="5">
                  <c:v>林肯</c:v>
                </c:pt>
                <c:pt idx="6">
                  <c:v>保时捷</c:v>
                </c:pt>
                <c:pt idx="7">
                  <c:v>雷克萨斯</c:v>
                </c:pt>
                <c:pt idx="8">
                  <c:v>宝马</c:v>
                </c:pt>
                <c:pt idx="9">
                  <c:v>奔驰</c:v>
                </c:pt>
              </c:strCache>
            </c:strRef>
          </c:cat>
          <c:val>
            <c:numRef>
              <c:f>Sheet1!$B$2:$B$11</c:f>
              <c:numCache>
                <c:formatCode>General</c:formatCode>
                <c:ptCount val="10"/>
                <c:pt idx="0">
                  <c:v>3270</c:v>
                </c:pt>
                <c:pt idx="1">
                  <c:v>3647</c:v>
                </c:pt>
                <c:pt idx="2">
                  <c:v>5238</c:v>
                </c:pt>
                <c:pt idx="3">
                  <c:v>6064</c:v>
                </c:pt>
                <c:pt idx="4">
                  <c:v>6180</c:v>
                </c:pt>
                <c:pt idx="5">
                  <c:v>9123</c:v>
                </c:pt>
                <c:pt idx="6">
                  <c:v>9439</c:v>
                </c:pt>
                <c:pt idx="7">
                  <c:v>12217</c:v>
                </c:pt>
                <c:pt idx="8">
                  <c:v>16600</c:v>
                </c:pt>
                <c:pt idx="9">
                  <c:v>18633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2016</c:v>
                </c:pt>
              </c:strCache>
            </c:strRef>
          </c:tx>
          <c:spPr>
            <a:solidFill>
              <a:schemeClr val="bg1">
                <a:lumMod val="75000"/>
              </a:schemeClr>
            </a:solidFill>
          </c:spPr>
          <c:cat>
            <c:strRef>
              <c:f>Sheet1!$A$2:$A$11</c:f>
              <c:strCache>
                <c:ptCount val="10"/>
                <c:pt idx="0">
                  <c:v>奥迪</c:v>
                </c:pt>
                <c:pt idx="1">
                  <c:v>斯巴鲁</c:v>
                </c:pt>
                <c:pt idx="2">
                  <c:v>丰田</c:v>
                </c:pt>
                <c:pt idx="3">
                  <c:v>路虎</c:v>
                </c:pt>
                <c:pt idx="4">
                  <c:v>大众</c:v>
                </c:pt>
                <c:pt idx="5">
                  <c:v>林肯</c:v>
                </c:pt>
                <c:pt idx="6">
                  <c:v>保时捷</c:v>
                </c:pt>
                <c:pt idx="7">
                  <c:v>雷克萨斯</c:v>
                </c:pt>
                <c:pt idx="8">
                  <c:v>宝马</c:v>
                </c:pt>
                <c:pt idx="9">
                  <c:v>奔驰</c:v>
                </c:pt>
              </c:strCache>
            </c:strRef>
          </c:cat>
          <c:val>
            <c:numRef>
              <c:f>Sheet1!$C$2:$C$11</c:f>
              <c:numCache>
                <c:formatCode>General</c:formatCode>
                <c:ptCount val="10"/>
                <c:pt idx="0">
                  <c:v>6949</c:v>
                </c:pt>
                <c:pt idx="1">
                  <c:v>3775</c:v>
                </c:pt>
                <c:pt idx="2">
                  <c:v>5991</c:v>
                </c:pt>
                <c:pt idx="3">
                  <c:v>4892</c:v>
                </c:pt>
                <c:pt idx="4">
                  <c:v>4428</c:v>
                </c:pt>
                <c:pt idx="5">
                  <c:v>1973</c:v>
                </c:pt>
                <c:pt idx="6">
                  <c:v>6759</c:v>
                </c:pt>
                <c:pt idx="7">
                  <c:v>9548</c:v>
                </c:pt>
                <c:pt idx="8">
                  <c:v>16944</c:v>
                </c:pt>
                <c:pt idx="9">
                  <c:v>13826</c:v>
                </c:pt>
              </c:numCache>
            </c:numRef>
          </c:val>
        </c:ser>
        <c:dLbls/>
        <c:axId val="184648064"/>
        <c:axId val="184650368"/>
      </c:barChart>
      <c:catAx>
        <c:axId val="184648064"/>
        <c:scaling>
          <c:orientation val="minMax"/>
        </c:scaling>
        <c:axPos val="l"/>
        <c:numFmt formatCode="General" sourceLinked="0"/>
        <c:tickLblPos val="nextTo"/>
        <c:txPr>
          <a:bodyPr/>
          <a:lstStyle/>
          <a:p>
            <a:pPr>
              <a:defRPr sz="1000"/>
            </a:pPr>
            <a:endParaRPr lang="zh-CN"/>
          </a:p>
        </c:txPr>
        <c:crossAx val="184650368"/>
        <c:crosses val="autoZero"/>
        <c:auto val="1"/>
        <c:lblAlgn val="ctr"/>
        <c:lblOffset val="100"/>
      </c:catAx>
      <c:valAx>
        <c:axId val="184650368"/>
        <c:scaling>
          <c:orientation val="minMax"/>
        </c:scaling>
        <c:delete val="1"/>
        <c:axPos val="b"/>
        <c:numFmt formatCode="General" sourceLinked="1"/>
        <c:tickLblPos val="none"/>
        <c:crossAx val="184648064"/>
        <c:crosses val="autoZero"/>
        <c:crossBetween val="between"/>
      </c:valAx>
      <c:spPr>
        <a:noFill/>
        <a:ln w="25400">
          <a:noFill/>
        </a:ln>
      </c:spPr>
    </c:plotArea>
    <c:legend>
      <c:legendPos val="r"/>
      <c:layout>
        <c:manualLayout>
          <c:xMode val="edge"/>
          <c:yMode val="edge"/>
          <c:x val="0.60361048445330068"/>
          <c:y val="0.78250740500738358"/>
          <c:w val="0.29200074341433807"/>
          <c:h val="0.16048873896723176"/>
        </c:manualLayout>
      </c:layout>
      <c:txPr>
        <a:bodyPr/>
        <a:lstStyle/>
        <a:p>
          <a:pPr>
            <a:defRPr sz="1200"/>
          </a:pPr>
          <a:endParaRPr lang="zh-CN"/>
        </a:p>
      </c:txPr>
    </c:legend>
    <c:plotVisOnly val="1"/>
    <c:dispBlanksAs val="gap"/>
  </c:chart>
  <c:txPr>
    <a:bodyPr/>
    <a:lstStyle/>
    <a:p>
      <a:pPr>
        <a:defRPr sz="1800"/>
      </a:pPr>
      <a:endParaRPr lang="zh-CN"/>
    </a:p>
  </c:txPr>
  <c:externalData r:id="rId1"/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autoTitleDeleted val="1"/>
    <c:plotArea>
      <c:layout>
        <c:manualLayout>
          <c:layoutTarget val="inner"/>
          <c:xMode val="edge"/>
          <c:yMode val="edge"/>
          <c:x val="5.9851200178552763E-2"/>
          <c:y val="3.0439297678028606E-2"/>
          <c:w val="0.93520378036253549"/>
          <c:h val="0.90320543017896215"/>
        </c:manualLayout>
      </c:layout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2016 MTD</c:v>
                </c:pt>
              </c:strCache>
            </c:strRef>
          </c:tx>
          <c:spPr>
            <a:solidFill>
              <a:schemeClr val="bg1">
                <a:lumMod val="75000"/>
              </a:schemeClr>
            </a:solidFill>
          </c:spPr>
          <c:cat>
            <c:strRef>
              <c:f>Sheet1!$A$2:$A$29</c:f>
              <c:strCache>
                <c:ptCount val="28"/>
                <c:pt idx="0">
                  <c:v>BMW</c:v>
                </c:pt>
                <c:pt idx="1">
                  <c:v>MB</c:v>
                </c:pt>
                <c:pt idx="2">
                  <c:v>Lexus</c:v>
                </c:pt>
                <c:pt idx="3">
                  <c:v>Porsche </c:v>
                </c:pt>
                <c:pt idx="4">
                  <c:v>VW</c:v>
                </c:pt>
                <c:pt idx="5">
                  <c:v>Audi</c:v>
                </c:pt>
                <c:pt idx="6">
                  <c:v>MINI</c:v>
                </c:pt>
                <c:pt idx="7">
                  <c:v>Land Rover</c:v>
                </c:pt>
                <c:pt idx="8">
                  <c:v>Subaru</c:v>
                </c:pt>
                <c:pt idx="9">
                  <c:v>Volvo</c:v>
                </c:pt>
                <c:pt idx="10">
                  <c:v>Smart</c:v>
                </c:pt>
                <c:pt idx="11">
                  <c:v>Jaguar</c:v>
                </c:pt>
                <c:pt idx="12">
                  <c:v>Infiniti</c:v>
                </c:pt>
                <c:pt idx="13">
                  <c:v>Maserati</c:v>
                </c:pt>
                <c:pt idx="14">
                  <c:v>Ford</c:v>
                </c:pt>
                <c:pt idx="15">
                  <c:v>Jeep</c:v>
                </c:pt>
                <c:pt idx="16">
                  <c:v>Kia</c:v>
                </c:pt>
                <c:pt idx="17">
                  <c:v>Dodge</c:v>
                </c:pt>
                <c:pt idx="18">
                  <c:v>Renault</c:v>
                </c:pt>
                <c:pt idx="19">
                  <c:v>Citroen</c:v>
                </c:pt>
                <c:pt idx="20">
                  <c:v>Acura</c:v>
                </c:pt>
                <c:pt idx="21">
                  <c:v>Chevrolet</c:v>
                </c:pt>
                <c:pt idx="22">
                  <c:v>Chrysler</c:v>
                </c:pt>
                <c:pt idx="23">
                  <c:v>Buick</c:v>
                </c:pt>
                <c:pt idx="24">
                  <c:v>Cadillac</c:v>
                </c:pt>
                <c:pt idx="25">
                  <c:v>Peugeot</c:v>
                </c:pt>
                <c:pt idx="26">
                  <c:v>Honda</c:v>
                </c:pt>
                <c:pt idx="27">
                  <c:v>Hyundai</c:v>
                </c:pt>
              </c:strCache>
            </c:strRef>
          </c:cat>
          <c:val>
            <c:numRef>
              <c:f>Sheet1!$B$2:$B$29</c:f>
              <c:numCache>
                <c:formatCode>General</c:formatCode>
                <c:ptCount val="28"/>
                <c:pt idx="0">
                  <c:v>16138</c:v>
                </c:pt>
                <c:pt idx="1">
                  <c:v>11763</c:v>
                </c:pt>
                <c:pt idx="2">
                  <c:v>8764</c:v>
                </c:pt>
                <c:pt idx="3">
                  <c:v>5099</c:v>
                </c:pt>
                <c:pt idx="4">
                  <c:v>4638</c:v>
                </c:pt>
                <c:pt idx="5">
                  <c:v>5957</c:v>
                </c:pt>
                <c:pt idx="6">
                  <c:v>3101</c:v>
                </c:pt>
                <c:pt idx="7">
                  <c:v>1905</c:v>
                </c:pt>
                <c:pt idx="8">
                  <c:v>3616</c:v>
                </c:pt>
                <c:pt idx="9">
                  <c:v>1749</c:v>
                </c:pt>
                <c:pt idx="10">
                  <c:v>1830</c:v>
                </c:pt>
                <c:pt idx="11">
                  <c:v>1346</c:v>
                </c:pt>
                <c:pt idx="12">
                  <c:v>1405</c:v>
                </c:pt>
                <c:pt idx="13">
                  <c:v>843</c:v>
                </c:pt>
                <c:pt idx="14">
                  <c:v>969</c:v>
                </c:pt>
                <c:pt idx="15">
                  <c:v>2740</c:v>
                </c:pt>
                <c:pt idx="16">
                  <c:v>940</c:v>
                </c:pt>
                <c:pt idx="17">
                  <c:v>600</c:v>
                </c:pt>
                <c:pt idx="18">
                  <c:v>632</c:v>
                </c:pt>
                <c:pt idx="19">
                  <c:v>150</c:v>
                </c:pt>
                <c:pt idx="20">
                  <c:v>221</c:v>
                </c:pt>
                <c:pt idx="21">
                  <c:v>100</c:v>
                </c:pt>
                <c:pt idx="22">
                  <c:v>358</c:v>
                </c:pt>
                <c:pt idx="23">
                  <c:v>47</c:v>
                </c:pt>
                <c:pt idx="24">
                  <c:v>1147</c:v>
                </c:pt>
                <c:pt idx="25">
                  <c:v>58</c:v>
                </c:pt>
                <c:pt idx="26">
                  <c:v>1</c:v>
                </c:pt>
                <c:pt idx="27">
                  <c:v>77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2017 MTD</c:v>
                </c:pt>
              </c:strCache>
            </c:strRef>
          </c:tx>
          <c:cat>
            <c:strRef>
              <c:f>Sheet1!$A$2:$A$29</c:f>
              <c:strCache>
                <c:ptCount val="28"/>
                <c:pt idx="0">
                  <c:v>BMW</c:v>
                </c:pt>
                <c:pt idx="1">
                  <c:v>MB</c:v>
                </c:pt>
                <c:pt idx="2">
                  <c:v>Lexus</c:v>
                </c:pt>
                <c:pt idx="3">
                  <c:v>Porsche </c:v>
                </c:pt>
                <c:pt idx="4">
                  <c:v>VW</c:v>
                </c:pt>
                <c:pt idx="5">
                  <c:v>Audi</c:v>
                </c:pt>
                <c:pt idx="6">
                  <c:v>MINI</c:v>
                </c:pt>
                <c:pt idx="7">
                  <c:v>Land Rover</c:v>
                </c:pt>
                <c:pt idx="8">
                  <c:v>Subaru</c:v>
                </c:pt>
                <c:pt idx="9">
                  <c:v>Volvo</c:v>
                </c:pt>
                <c:pt idx="10">
                  <c:v>Smart</c:v>
                </c:pt>
                <c:pt idx="11">
                  <c:v>Jaguar</c:v>
                </c:pt>
                <c:pt idx="12">
                  <c:v>Infiniti</c:v>
                </c:pt>
                <c:pt idx="13">
                  <c:v>Maserati</c:v>
                </c:pt>
                <c:pt idx="14">
                  <c:v>Ford</c:v>
                </c:pt>
                <c:pt idx="15">
                  <c:v>Jeep</c:v>
                </c:pt>
                <c:pt idx="16">
                  <c:v>Kia</c:v>
                </c:pt>
                <c:pt idx="17">
                  <c:v>Dodge</c:v>
                </c:pt>
                <c:pt idx="18">
                  <c:v>Renault</c:v>
                </c:pt>
                <c:pt idx="19">
                  <c:v>Citroen</c:v>
                </c:pt>
                <c:pt idx="20">
                  <c:v>Acura</c:v>
                </c:pt>
                <c:pt idx="21">
                  <c:v>Chevrolet</c:v>
                </c:pt>
                <c:pt idx="22">
                  <c:v>Chrysler</c:v>
                </c:pt>
                <c:pt idx="23">
                  <c:v>Buick</c:v>
                </c:pt>
                <c:pt idx="24">
                  <c:v>Cadillac</c:v>
                </c:pt>
                <c:pt idx="25">
                  <c:v>Peugeot</c:v>
                </c:pt>
                <c:pt idx="26">
                  <c:v>Honda</c:v>
                </c:pt>
                <c:pt idx="27">
                  <c:v>Hyundai</c:v>
                </c:pt>
              </c:strCache>
            </c:strRef>
          </c:cat>
          <c:val>
            <c:numRef>
              <c:f>Sheet1!$C$2:$C$29</c:f>
              <c:numCache>
                <c:formatCode>General</c:formatCode>
                <c:ptCount val="28"/>
                <c:pt idx="0">
                  <c:v>16609</c:v>
                </c:pt>
                <c:pt idx="1">
                  <c:v>14246</c:v>
                </c:pt>
                <c:pt idx="2">
                  <c:v>10594</c:v>
                </c:pt>
                <c:pt idx="3">
                  <c:v>8530</c:v>
                </c:pt>
                <c:pt idx="4">
                  <c:v>5270</c:v>
                </c:pt>
                <c:pt idx="5">
                  <c:v>5194</c:v>
                </c:pt>
                <c:pt idx="6">
                  <c:v>3304</c:v>
                </c:pt>
                <c:pt idx="7">
                  <c:v>3193</c:v>
                </c:pt>
                <c:pt idx="8">
                  <c:v>2294</c:v>
                </c:pt>
                <c:pt idx="9">
                  <c:v>2097</c:v>
                </c:pt>
                <c:pt idx="10">
                  <c:v>2023</c:v>
                </c:pt>
                <c:pt idx="11">
                  <c:v>1825</c:v>
                </c:pt>
                <c:pt idx="12">
                  <c:v>1800</c:v>
                </c:pt>
                <c:pt idx="13">
                  <c:v>1738</c:v>
                </c:pt>
                <c:pt idx="14">
                  <c:v>1446</c:v>
                </c:pt>
                <c:pt idx="15">
                  <c:v>1247</c:v>
                </c:pt>
                <c:pt idx="16">
                  <c:v>502</c:v>
                </c:pt>
                <c:pt idx="17">
                  <c:v>402</c:v>
                </c:pt>
                <c:pt idx="18">
                  <c:v>152</c:v>
                </c:pt>
                <c:pt idx="19">
                  <c:v>127</c:v>
                </c:pt>
                <c:pt idx="20">
                  <c:v>69</c:v>
                </c:pt>
                <c:pt idx="21">
                  <c:v>38</c:v>
                </c:pt>
                <c:pt idx="22">
                  <c:v>30</c:v>
                </c:pt>
                <c:pt idx="23">
                  <c:v>24</c:v>
                </c:pt>
                <c:pt idx="24">
                  <c:v>20</c:v>
                </c:pt>
                <c:pt idx="25">
                  <c:v>6</c:v>
                </c:pt>
                <c:pt idx="26">
                  <c:v>1</c:v>
                </c:pt>
                <c:pt idx="27">
                  <c:v>0</c:v>
                </c:pt>
              </c:numCache>
            </c:numRef>
          </c:val>
        </c:ser>
        <c:dLbls/>
        <c:axId val="222445952"/>
        <c:axId val="222447488"/>
      </c:barChart>
      <c:lineChart>
        <c:grouping val="standard"/>
        <c:ser>
          <c:idx val="2"/>
          <c:order val="2"/>
          <c:tx>
            <c:strRef>
              <c:f>Sheet1!$D$1</c:f>
              <c:strCache>
                <c:ptCount val="1"/>
                <c:pt idx="0">
                  <c:v>YOY</c:v>
                </c:pt>
              </c:strCache>
            </c:strRef>
          </c:tx>
          <c:spPr>
            <a:ln>
              <a:solidFill>
                <a:srgbClr val="864646"/>
              </a:solidFill>
            </a:ln>
          </c:spPr>
          <c:marker>
            <c:symbol val="triangle"/>
            <c:size val="7"/>
            <c:spPr>
              <a:solidFill>
                <a:srgbClr val="864646"/>
              </a:solidFill>
            </c:spPr>
          </c:marker>
          <c:dLbls>
            <c:dLbl>
              <c:idx val="0"/>
              <c:layout>
                <c:manualLayout>
                  <c:x val="-3.5629504687196285E-2"/>
                  <c:y val="2.5342724997548007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-2.5700516135168525E-2"/>
                  <c:y val="-2.0136643776429389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-1.4278064519538073E-3"/>
                  <c:y val="-8.6299901898982921E-3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-2.8556129039076138E-2"/>
                  <c:y val="-1.7259980379796577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-2.2220490866367099E-2"/>
                  <c:y val="-2.665625027605787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5"/>
              <c:layout>
                <c:manualLayout>
                  <c:x val="-2.7128322587122344E-2"/>
                  <c:y val="3.1643297362960357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6"/>
              <c:layout>
                <c:manualLayout>
                  <c:x val="-8.4682413685446163E-3"/>
                  <c:y val="8.6299901898982921E-3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7"/>
              <c:layout>
                <c:manualLayout>
                  <c:x val="-1.3620823848819821E-2"/>
                  <c:y val="-1.6493700673433701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8"/>
              <c:layout>
                <c:manualLayout>
                  <c:x val="-2.7128322587122344E-2"/>
                  <c:y val="2.3013307173062006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9"/>
              <c:layout>
                <c:manualLayout>
                  <c:x val="-1.3686480460468709E-2"/>
                  <c:y val="-2.7781546634677572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0"/>
              <c:layout>
                <c:manualLayout>
                  <c:x val="-5.4154337782806004E-3"/>
                  <c:y val="4.3303977021122248E-3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1"/>
              <c:layout>
                <c:manualLayout>
                  <c:x val="-2.8556129039076138E-2"/>
                  <c:y val="-2.5889970569694939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2"/>
              <c:layout>
                <c:manualLayout>
                  <c:x val="-8.1724493390099625E-3"/>
                  <c:y val="-1.2272933292893992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3"/>
              <c:layout>
                <c:manualLayout>
                  <c:x val="-3.855077420275279E-2"/>
                  <c:y val="-2.3013307173062152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4"/>
              <c:layout>
                <c:manualLayout>
                  <c:x val="-6.1859995595161948E-3"/>
                  <c:y val="-2.4326832451571828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>
                    <c:manualLayout>
                      <c:w val="6.5222198725249897E-2"/>
                      <c:h val="3.5958292457909546E-2"/>
                    </c:manualLayout>
                  </c15:layout>
                </c:ext>
              </c:extLst>
            </c:dLbl>
            <c:dLbl>
              <c:idx val="15"/>
              <c:layout>
                <c:manualLayout>
                  <c:x val="-5.7112258078152393E-2"/>
                  <c:y val="3.739662415622582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6"/>
              <c:layout>
                <c:manualLayout>
                  <c:x val="-2.9786740804673494E-2"/>
                  <c:y val="3.5286240465955958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7"/>
              <c:layout>
                <c:manualLayout>
                  <c:x val="-3.4413508263233097E-2"/>
                  <c:y val="-2.6984461713988637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8"/>
              <c:layout>
                <c:manualLayout>
                  <c:x val="-3.1411741942983774E-2"/>
                  <c:y val="4.3149950949491464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9"/>
              <c:layout>
                <c:manualLayout>
                  <c:x val="-9.9946451636767544E-3"/>
                  <c:y val="-8.6299901898982921E-3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0"/>
              <c:layout>
                <c:manualLayout>
                  <c:x val="-5.2828838722290862E-2"/>
                  <c:y val="-1.7259980379796577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1"/>
              <c:layout>
                <c:manualLayout>
                  <c:x val="-1.9989290327353301E-2"/>
                  <c:y val="-1.1506653586531057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2"/>
              <c:layout>
                <c:manualLayout>
                  <c:x val="-2.9983935491029956E-2"/>
                  <c:y val="2.8766633966327528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3"/>
              <c:layout>
                <c:manualLayout>
                  <c:x val="-1.4278064519538071E-2"/>
                  <c:y val="-2.8766633966328687E-3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4"/>
              <c:layout>
                <c:manualLayout>
                  <c:x val="-3.2839548394937454E-2"/>
                  <c:y val="3.4519960759593168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5"/>
              <c:layout>
                <c:manualLayout>
                  <c:x val="-1.5705870971491877E-2"/>
                  <c:y val="3.1643297362960406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000"/>
                </a:pPr>
                <a:endParaRPr lang="zh-CN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Sheet1!$A$2:$A$29</c:f>
              <c:strCache>
                <c:ptCount val="28"/>
                <c:pt idx="0">
                  <c:v>BMW</c:v>
                </c:pt>
                <c:pt idx="1">
                  <c:v>MB</c:v>
                </c:pt>
                <c:pt idx="2">
                  <c:v>Lexus</c:v>
                </c:pt>
                <c:pt idx="3">
                  <c:v>Porsche </c:v>
                </c:pt>
                <c:pt idx="4">
                  <c:v>VW</c:v>
                </c:pt>
                <c:pt idx="5">
                  <c:v>Audi</c:v>
                </c:pt>
                <c:pt idx="6">
                  <c:v>MINI</c:v>
                </c:pt>
                <c:pt idx="7">
                  <c:v>Land Rover</c:v>
                </c:pt>
                <c:pt idx="8">
                  <c:v>Subaru</c:v>
                </c:pt>
                <c:pt idx="9">
                  <c:v>Volvo</c:v>
                </c:pt>
                <c:pt idx="10">
                  <c:v>Smart</c:v>
                </c:pt>
                <c:pt idx="11">
                  <c:v>Jaguar</c:v>
                </c:pt>
                <c:pt idx="12">
                  <c:v>Infiniti</c:v>
                </c:pt>
                <c:pt idx="13">
                  <c:v>Maserati</c:v>
                </c:pt>
                <c:pt idx="14">
                  <c:v>Ford</c:v>
                </c:pt>
                <c:pt idx="15">
                  <c:v>Jeep</c:v>
                </c:pt>
                <c:pt idx="16">
                  <c:v>Kia</c:v>
                </c:pt>
                <c:pt idx="17">
                  <c:v>Dodge</c:v>
                </c:pt>
                <c:pt idx="18">
                  <c:v>Renault</c:v>
                </c:pt>
                <c:pt idx="19">
                  <c:v>Citroen</c:v>
                </c:pt>
                <c:pt idx="20">
                  <c:v>Acura</c:v>
                </c:pt>
                <c:pt idx="21">
                  <c:v>Chevrolet</c:v>
                </c:pt>
                <c:pt idx="22">
                  <c:v>Chrysler</c:v>
                </c:pt>
                <c:pt idx="23">
                  <c:v>Buick</c:v>
                </c:pt>
                <c:pt idx="24">
                  <c:v>Cadillac</c:v>
                </c:pt>
                <c:pt idx="25">
                  <c:v>Peugeot</c:v>
                </c:pt>
                <c:pt idx="26">
                  <c:v>Honda</c:v>
                </c:pt>
                <c:pt idx="27">
                  <c:v>Hyundai</c:v>
                </c:pt>
              </c:strCache>
            </c:strRef>
          </c:cat>
          <c:val>
            <c:numRef>
              <c:f>Sheet1!$D$2:$D$29</c:f>
              <c:numCache>
                <c:formatCode>0.0%</c:formatCode>
                <c:ptCount val="28"/>
                <c:pt idx="0">
                  <c:v>2.9185772710373047E-2</c:v>
                </c:pt>
                <c:pt idx="1">
                  <c:v>0.21108560741307492</c:v>
                </c:pt>
                <c:pt idx="2">
                  <c:v>0.20880876312186228</c:v>
                </c:pt>
                <c:pt idx="3">
                  <c:v>0.67287703471268878</c:v>
                </c:pt>
                <c:pt idx="4">
                  <c:v>0.13626563173781794</c:v>
                </c:pt>
                <c:pt idx="5">
                  <c:v>-0.12808460634547592</c:v>
                </c:pt>
                <c:pt idx="6">
                  <c:v>6.5462753950338542E-2</c:v>
                </c:pt>
                <c:pt idx="7">
                  <c:v>0.67611548556430479</c:v>
                </c:pt>
                <c:pt idx="8">
                  <c:v>-0.36559734513274339</c:v>
                </c:pt>
                <c:pt idx="9">
                  <c:v>0.19897084048027439</c:v>
                </c:pt>
                <c:pt idx="10">
                  <c:v>0.10546448087431703</c:v>
                </c:pt>
                <c:pt idx="11">
                  <c:v>0.35586924219910859</c:v>
                </c:pt>
                <c:pt idx="12">
                  <c:v>0.28113879003558728</c:v>
                </c:pt>
                <c:pt idx="13">
                  <c:v>1.0616844602609723</c:v>
                </c:pt>
                <c:pt idx="14">
                  <c:v>0.49226006191950467</c:v>
                </c:pt>
                <c:pt idx="15">
                  <c:v>-0.54489051094890517</c:v>
                </c:pt>
                <c:pt idx="16">
                  <c:v>-0.46595744680851059</c:v>
                </c:pt>
                <c:pt idx="17">
                  <c:v>-0.33000000000000007</c:v>
                </c:pt>
                <c:pt idx="18">
                  <c:v>-0.75949367088607611</c:v>
                </c:pt>
                <c:pt idx="19">
                  <c:v>-0.15333333333333338</c:v>
                </c:pt>
                <c:pt idx="20">
                  <c:v>-0.68778280542986425</c:v>
                </c:pt>
                <c:pt idx="21">
                  <c:v>-0.62000000000000011</c:v>
                </c:pt>
                <c:pt idx="22">
                  <c:v>-0.9162011173184359</c:v>
                </c:pt>
                <c:pt idx="23">
                  <c:v>-0.48936170212765973</c:v>
                </c:pt>
                <c:pt idx="24">
                  <c:v>-0.98256320836965971</c:v>
                </c:pt>
                <c:pt idx="25">
                  <c:v>-0.89655172413793083</c:v>
                </c:pt>
                <c:pt idx="26">
                  <c:v>0</c:v>
                </c:pt>
              </c:numCache>
            </c:numRef>
          </c:val>
        </c:ser>
        <c:dLbls/>
        <c:marker val="1"/>
        <c:axId val="222475392"/>
        <c:axId val="222449024"/>
      </c:lineChart>
      <c:catAx>
        <c:axId val="222445952"/>
        <c:scaling>
          <c:orientation val="minMax"/>
        </c:scaling>
        <c:axPos val="b"/>
        <c:numFmt formatCode="General" sourceLinked="0"/>
        <c:tickLblPos val="nextTo"/>
        <c:txPr>
          <a:bodyPr rot="0" vert="eaVert"/>
          <a:lstStyle/>
          <a:p>
            <a:pPr>
              <a:defRPr sz="1000"/>
            </a:pPr>
            <a:endParaRPr lang="zh-CN"/>
          </a:p>
        </c:txPr>
        <c:crossAx val="222447488"/>
        <c:crosses val="autoZero"/>
        <c:auto val="1"/>
        <c:lblAlgn val="ctr"/>
        <c:lblOffset val="100"/>
      </c:catAx>
      <c:valAx>
        <c:axId val="222447488"/>
        <c:scaling>
          <c:orientation val="minMax"/>
        </c:scaling>
        <c:axPos val="l"/>
        <c:numFmt formatCode="General" sourceLinked="1"/>
        <c:tickLblPos val="nextTo"/>
        <c:txPr>
          <a:bodyPr/>
          <a:lstStyle/>
          <a:p>
            <a:pPr>
              <a:defRPr sz="1000"/>
            </a:pPr>
            <a:endParaRPr lang="zh-CN"/>
          </a:p>
        </c:txPr>
        <c:crossAx val="222445952"/>
        <c:crosses val="autoZero"/>
        <c:crossBetween val="between"/>
      </c:valAx>
      <c:valAx>
        <c:axId val="222449024"/>
        <c:scaling>
          <c:orientation val="minMax"/>
        </c:scaling>
        <c:axPos val="r"/>
        <c:numFmt formatCode="0.0%" sourceLinked="1"/>
        <c:tickLblPos val="none"/>
        <c:spPr>
          <a:ln>
            <a:noFill/>
          </a:ln>
        </c:spPr>
        <c:crossAx val="222475392"/>
        <c:crosses val="max"/>
        <c:crossBetween val="between"/>
      </c:valAx>
      <c:catAx>
        <c:axId val="222475392"/>
        <c:scaling>
          <c:orientation val="minMax"/>
        </c:scaling>
        <c:delete val="1"/>
        <c:axPos val="b"/>
        <c:numFmt formatCode="General" sourceLinked="1"/>
        <c:tickLblPos val="none"/>
        <c:crossAx val="222449024"/>
        <c:crosses val="autoZero"/>
        <c:auto val="1"/>
        <c:lblAlgn val="ctr"/>
        <c:lblOffset val="100"/>
      </c:catAx>
    </c:plotArea>
    <c:legend>
      <c:legendPos val="r"/>
      <c:layout>
        <c:manualLayout>
          <c:xMode val="edge"/>
          <c:yMode val="edge"/>
          <c:x val="5.6859101489491977E-2"/>
          <c:y val="1.3209609318042104E-2"/>
          <c:w val="0.32518096919350004"/>
          <c:h val="7.1470686542344189E-2"/>
        </c:manualLayout>
      </c:layout>
      <c:txPr>
        <a:bodyPr/>
        <a:lstStyle/>
        <a:p>
          <a:pPr>
            <a:defRPr sz="1200"/>
          </a:pPr>
          <a:endParaRPr lang="zh-CN"/>
        </a:p>
      </c:txPr>
    </c:legend>
    <c:plotVisOnly val="1"/>
    <c:dispBlanksAs val="gap"/>
  </c:chart>
  <c:spPr>
    <a:ln>
      <a:noFill/>
    </a:ln>
  </c:spPr>
  <c:txPr>
    <a:bodyPr/>
    <a:lstStyle/>
    <a:p>
      <a:pPr>
        <a:defRPr sz="1800"/>
      </a:pPr>
      <a:endParaRPr lang="zh-CN"/>
    </a:p>
  </c:txPr>
  <c:externalData r:id="rId1"/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8.6219800273603361E-2"/>
          <c:y val="0"/>
          <c:w val="0.8912060717550413"/>
          <c:h val="0.90952506376680298"/>
        </c:manualLayout>
      </c:layout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2016YTD</c:v>
                </c:pt>
              </c:strCache>
            </c:strRef>
          </c:tx>
          <c:spPr>
            <a:solidFill>
              <a:srgbClr val="BFBFBF"/>
            </a:solidFill>
            <a:ln>
              <a:noFill/>
            </a:ln>
            <a:effectLst/>
          </c:spPr>
          <c:dLbls>
            <c:dLbl>
              <c:idx val="0"/>
              <c:layout>
                <c:manualLayout>
                  <c:x val="-1.2129375066183322E-2"/>
                  <c:y val="-2.8237288384313857E-3"/>
                </c:manualLayout>
              </c:layout>
              <c:dLblPos val="outEnd"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-9.0970312996374748E-3"/>
                  <c:y val="-1.0353552802456216E-16"/>
                </c:manualLayout>
              </c:layout>
              <c:dLblPos val="outEnd"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-7.2277312316003034E-3"/>
                  <c:y val="1.1697134478362963E-2"/>
                </c:manualLayout>
              </c:layout>
              <c:dLblPos val="outEnd"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-5.4508076110472278E-3"/>
                  <c:y val="-4.3201260090026808E-4"/>
                </c:manualLayout>
              </c:layout>
              <c:dLblPos val="outEnd"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5"/>
              <c:layout>
                <c:manualLayout>
                  <c:x val="-1.3396016847337096E-3"/>
                  <c:y val="-9.667050322706398E-3"/>
                </c:manualLayout>
              </c:layout>
              <c:dLblPos val="outEnd"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6"/>
              <c:layout>
                <c:manualLayout>
                  <c:x val="-1.1703055663087509E-3"/>
                  <c:y val="1.1238474643909252E-2"/>
                </c:manualLayout>
              </c:layout>
              <c:dLblPos val="outEnd"/>
              <c:showVal val="1"/>
              <c:extLst>
                <c:ext xmlns:c15="http://schemas.microsoft.com/office/drawing/2012/chart" uri="{CE6537A1-D6FC-4f65-9D91-7224C49458BB}">
                  <c15:layout>
                    <c:manualLayout>
                      <c:w val="4.9693555170265385E-2"/>
                      <c:h val="4.2977517427083271E-2"/>
                    </c:manualLayout>
                  </c15:layout>
                </c:ext>
              </c:extLst>
            </c:dLbl>
            <c:dLbl>
              <c:idx val="7"/>
              <c:layout>
                <c:manualLayout>
                  <c:x val="-1.5306173004285136E-3"/>
                  <c:y val="6.7153607958379989E-3"/>
                </c:manualLayout>
              </c:layout>
              <c:dLblPos val="outEnd"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8"/>
              <c:layout>
                <c:manualLayout>
                  <c:x val="2.5199278935660095E-4"/>
                  <c:y val="1.2182411112239432E-2"/>
                </c:manualLayout>
              </c:layout>
              <c:dLblPos val="outEnd"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9"/>
              <c:layout>
                <c:manualLayout>
                  <c:x val="-6.038333704272909E-3"/>
                  <c:y val="1.1159055139019675E-2"/>
                </c:manualLayout>
              </c:layout>
              <c:dLblPos val="outEnd"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0"/>
              <c:layout>
                <c:manualLayout>
                  <c:x val="-4.555806013018397E-3"/>
                  <c:y val="1.4113559073235847E-2"/>
                </c:manualLayout>
              </c:layout>
              <c:dLblPos val="outEnd"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2"/>
              <c:layout>
                <c:manualLayout>
                  <c:x val="0"/>
                  <c:y val="1.2490745660633819E-2"/>
                </c:manualLayout>
              </c:layout>
              <c:dLblPos val="outEnd"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3"/>
              <c:layout>
                <c:manualLayout>
                  <c:x val="-3.0660001708783251E-3"/>
                  <c:y val="1.2490499779813615E-2"/>
                </c:manualLayout>
              </c:layout>
              <c:dLblPos val="outEnd"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4"/>
              <c:layout>
                <c:manualLayout>
                  <c:x val="8.4165447063575577E-5"/>
                  <c:y val="0"/>
                </c:manualLayout>
              </c:layout>
              <c:dLblPos val="outEnd"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Sheet1!$A$2:$A$16</c:f>
              <c:strCache>
                <c:ptCount val="15"/>
                <c:pt idx="0">
                  <c:v>Toyota</c:v>
                </c:pt>
                <c:pt idx="1">
                  <c:v>NISSAN</c:v>
                </c:pt>
                <c:pt idx="2">
                  <c:v>Land Rover</c:v>
                </c:pt>
                <c:pt idx="3">
                  <c:v>BMW</c:v>
                </c:pt>
                <c:pt idx="4">
                  <c:v>MB</c:v>
                </c:pt>
                <c:pt idx="5">
                  <c:v>Ford</c:v>
                </c:pt>
                <c:pt idx="6">
                  <c:v>Dodge</c:v>
                </c:pt>
                <c:pt idx="7">
                  <c:v>Audi</c:v>
                </c:pt>
                <c:pt idx="8">
                  <c:v>Maserati</c:v>
                </c:pt>
                <c:pt idx="9">
                  <c:v>Lexus</c:v>
                </c:pt>
                <c:pt idx="10">
                  <c:v>GAZ</c:v>
                </c:pt>
                <c:pt idx="11">
                  <c:v>Bentley</c:v>
                </c:pt>
                <c:pt idx="12">
                  <c:v>Jeep</c:v>
                </c:pt>
                <c:pt idx="13">
                  <c:v>VW</c:v>
                </c:pt>
                <c:pt idx="14">
                  <c:v>Lincoln</c:v>
                </c:pt>
              </c:strCache>
            </c:strRef>
          </c:cat>
          <c:val>
            <c:numRef>
              <c:f>Sheet1!$B$2:$B$16</c:f>
              <c:numCache>
                <c:formatCode>General</c:formatCode>
                <c:ptCount val="15"/>
                <c:pt idx="0">
                  <c:v>30921</c:v>
                </c:pt>
                <c:pt idx="1">
                  <c:v>60</c:v>
                </c:pt>
                <c:pt idx="2">
                  <c:v>8576</c:v>
                </c:pt>
                <c:pt idx="3">
                  <c:v>1512</c:v>
                </c:pt>
                <c:pt idx="4">
                  <c:v>4487</c:v>
                </c:pt>
                <c:pt idx="5">
                  <c:v>2682</c:v>
                </c:pt>
                <c:pt idx="6">
                  <c:v>348</c:v>
                </c:pt>
                <c:pt idx="7">
                  <c:v>2496</c:v>
                </c:pt>
                <c:pt idx="8">
                  <c:v>274</c:v>
                </c:pt>
                <c:pt idx="9">
                  <c:v>219</c:v>
                </c:pt>
                <c:pt idx="11">
                  <c:v>166</c:v>
                </c:pt>
                <c:pt idx="12">
                  <c:v>597</c:v>
                </c:pt>
                <c:pt idx="13">
                  <c:v>132</c:v>
                </c:pt>
                <c:pt idx="14">
                  <c:v>312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2017YTD</c:v>
                </c:pt>
              </c:strCache>
            </c:strRef>
          </c:tx>
          <c:spPr>
            <a:solidFill>
              <a:srgbClr val="003366"/>
            </a:solidFill>
            <a:ln>
              <a:noFill/>
            </a:ln>
            <a:effectLst/>
          </c:spPr>
          <c:dLbls>
            <c:dLbl>
              <c:idx val="2"/>
              <c:layout>
                <c:manualLayout>
                  <c:x val="3.3648262789768035E-5"/>
                  <c:y val="-9.0744895628403349E-3"/>
                </c:manualLayout>
              </c:layout>
              <c:dLblPos val="outEnd"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4.1953793235116488E-3"/>
                  <c:y val="9.6677879651664456E-3"/>
                </c:manualLayout>
              </c:layout>
              <c:dLblPos val="outEnd"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4.5485156498187296E-3"/>
                  <c:y val="8.4711865152941237E-3"/>
                </c:manualLayout>
              </c:layout>
              <c:dLblPos val="outEnd"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5"/>
              <c:layout>
                <c:manualLayout>
                  <c:x val="2.9818267736800978E-3"/>
                  <c:y val="1.197537946172263E-2"/>
                </c:manualLayout>
              </c:layout>
              <c:dLblPos val="outEnd"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6"/>
              <c:layout>
                <c:manualLayout>
                  <c:x val="7.0629707724227707E-4"/>
                  <c:y val="2.9945825078909311E-3"/>
                </c:manualLayout>
              </c:layout>
              <c:dLblPos val="outEnd"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9"/>
              <c:layout>
                <c:manualLayout>
                  <c:x val="-3.0323437665459364E-3"/>
                  <c:y val="-5.1286972896673333E-4"/>
                </c:manualLayout>
              </c:layout>
              <c:dLblPos val="outEnd"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1"/>
              <c:layout>
                <c:manualLayout>
                  <c:x val="9.0970312996374748E-3"/>
                  <c:y val="-1.0353552802456296E-16"/>
                </c:manualLayout>
              </c:layout>
              <c:dLblPos val="outEnd"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Sheet1!$A$2:$A$16</c:f>
              <c:strCache>
                <c:ptCount val="15"/>
                <c:pt idx="0">
                  <c:v>Toyota</c:v>
                </c:pt>
                <c:pt idx="1">
                  <c:v>NISSAN</c:v>
                </c:pt>
                <c:pt idx="2">
                  <c:v>Land Rover</c:v>
                </c:pt>
                <c:pt idx="3">
                  <c:v>BMW</c:v>
                </c:pt>
                <c:pt idx="4">
                  <c:v>MB</c:v>
                </c:pt>
                <c:pt idx="5">
                  <c:v>Ford</c:v>
                </c:pt>
                <c:pt idx="6">
                  <c:v>Dodge</c:v>
                </c:pt>
                <c:pt idx="7">
                  <c:v>Audi</c:v>
                </c:pt>
                <c:pt idx="8">
                  <c:v>Maserati</c:v>
                </c:pt>
                <c:pt idx="9">
                  <c:v>Lexus</c:v>
                </c:pt>
                <c:pt idx="10">
                  <c:v>GAZ</c:v>
                </c:pt>
                <c:pt idx="11">
                  <c:v>Bentley</c:v>
                </c:pt>
                <c:pt idx="12">
                  <c:v>Jeep</c:v>
                </c:pt>
                <c:pt idx="13">
                  <c:v>VW</c:v>
                </c:pt>
                <c:pt idx="14">
                  <c:v>Lincoln</c:v>
                </c:pt>
              </c:strCache>
            </c:strRef>
          </c:cat>
          <c:val>
            <c:numRef>
              <c:f>Sheet1!$C$2:$C$16</c:f>
              <c:numCache>
                <c:formatCode>General</c:formatCode>
                <c:ptCount val="15"/>
                <c:pt idx="0">
                  <c:v>33405</c:v>
                </c:pt>
                <c:pt idx="1">
                  <c:v>10999</c:v>
                </c:pt>
                <c:pt idx="2">
                  <c:v>9653</c:v>
                </c:pt>
                <c:pt idx="3">
                  <c:v>8759</c:v>
                </c:pt>
                <c:pt idx="4">
                  <c:v>8463</c:v>
                </c:pt>
                <c:pt idx="5">
                  <c:v>2693</c:v>
                </c:pt>
                <c:pt idx="6">
                  <c:v>1264</c:v>
                </c:pt>
                <c:pt idx="7">
                  <c:v>1220</c:v>
                </c:pt>
                <c:pt idx="8">
                  <c:v>883</c:v>
                </c:pt>
                <c:pt idx="9">
                  <c:v>641</c:v>
                </c:pt>
                <c:pt idx="10">
                  <c:v>532</c:v>
                </c:pt>
                <c:pt idx="11">
                  <c:v>490</c:v>
                </c:pt>
                <c:pt idx="12">
                  <c:v>372</c:v>
                </c:pt>
                <c:pt idx="13">
                  <c:v>370</c:v>
                </c:pt>
                <c:pt idx="14">
                  <c:v>341</c:v>
                </c:pt>
              </c:numCache>
            </c:numRef>
          </c:val>
        </c:ser>
        <c:dLbls>
          <c:showVal val="1"/>
        </c:dLbls>
        <c:gapWidth val="100"/>
        <c:axId val="224099328"/>
        <c:axId val="224109312"/>
      </c:barChart>
      <c:catAx>
        <c:axId val="224099328"/>
        <c:scaling>
          <c:orientation val="minMax"/>
        </c:scaling>
        <c:axPos val="b"/>
        <c:numFmt formatCode="General" sourceLinked="1"/>
        <c:majorTickMark val="none"/>
        <c:tickLblPos val="nextTo"/>
        <c:spPr>
          <a:noFill/>
          <a:ln w="9525" cap="flat" cmpd="sng" algn="ctr">
            <a:solidFill>
              <a:srgbClr val="000000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7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24109312"/>
        <c:crosses val="autoZero"/>
        <c:auto val="1"/>
        <c:lblAlgn val="ctr"/>
        <c:lblOffset val="100"/>
      </c:catAx>
      <c:valAx>
        <c:axId val="224109312"/>
        <c:scaling>
          <c:orientation val="minMax"/>
        </c:scaling>
        <c:delete val="1"/>
        <c:axPos val="l"/>
        <c:numFmt formatCode="General" sourceLinked="1"/>
        <c:majorTickMark val="none"/>
        <c:tickLblPos val="none"/>
        <c:crossAx val="22409932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66192029264495511"/>
          <c:y val="7.3858910143100184E-2"/>
          <c:w val="0.30542222240974354"/>
          <c:h val="0.15374386591215541"/>
        </c:manualLayout>
      </c:layout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2"/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style val="12"/>
  <c:clrMapOvr bg1="lt1" tx1="dk1" bg2="lt2" tx2="dk2" accent1="accent1" accent2="accent2" accent3="accent3" accent4="accent4" accent5="accent5" accent6="accent6" hlink="hlink" folHlink="folHlink"/>
  <c:chart>
    <c:plotArea>
      <c:layout>
        <c:manualLayout>
          <c:layoutTarget val="inner"/>
          <c:xMode val="edge"/>
          <c:yMode val="edge"/>
          <c:x val="6.7318168828212413E-2"/>
          <c:y val="2.8779456453509846E-2"/>
          <c:w val="0.79138796405960488"/>
          <c:h val="0.87257449067496462"/>
        </c:manualLayout>
      </c:layout>
      <c:barChart>
        <c:barDir val="col"/>
        <c:grouping val="percentStacked"/>
        <c:ser>
          <c:idx val="1"/>
          <c:order val="0"/>
          <c:tx>
            <c:strRef>
              <c:f>Sheet1!$B$1</c:f>
              <c:strCache>
                <c:ptCount val="1"/>
                <c:pt idx="0">
                  <c:v>0.0-1.0</c:v>
                </c:pt>
              </c:strCache>
            </c:strRef>
          </c:tx>
          <c:spPr>
            <a:solidFill>
              <a:srgbClr val="000066"/>
            </a:solidFill>
          </c:spPr>
          <c:cat>
            <c:strRef>
              <c:f>Sheet1!$A$2:$A$11</c:f>
              <c:strCache>
                <c:ptCount val="10"/>
                <c:pt idx="0">
                  <c:v>2009</c:v>
                </c:pt>
                <c:pt idx="1">
                  <c:v>2010</c:v>
                </c:pt>
                <c:pt idx="2">
                  <c:v>2011</c:v>
                </c:pt>
                <c:pt idx="3">
                  <c:v>2012</c:v>
                </c:pt>
                <c:pt idx="4">
                  <c:v>2013</c:v>
                </c:pt>
                <c:pt idx="5">
                  <c:v>2014</c:v>
                </c:pt>
                <c:pt idx="6">
                  <c:v>2015</c:v>
                </c:pt>
                <c:pt idx="7">
                  <c:v>2016</c:v>
                </c:pt>
                <c:pt idx="8">
                  <c:v>2017YTD</c:v>
                </c:pt>
                <c:pt idx="9">
                  <c:v>2017MTD</c:v>
                </c:pt>
              </c:strCache>
            </c:strRef>
          </c:cat>
          <c:val>
            <c:numRef>
              <c:f>Sheet1!$B$2:$B$11</c:f>
              <c:numCache>
                <c:formatCode>0.0%</c:formatCode>
                <c:ptCount val="10"/>
                <c:pt idx="0">
                  <c:v>7.3413415826336188E-3</c:v>
                </c:pt>
                <c:pt idx="1">
                  <c:v>5.3734130789749798E-3</c:v>
                </c:pt>
                <c:pt idx="2">
                  <c:v>1.5759011483895431E-2</c:v>
                </c:pt>
                <c:pt idx="3">
                  <c:v>1.818827841567865E-2</c:v>
                </c:pt>
                <c:pt idx="4">
                  <c:v>1.349023589780784E-2</c:v>
                </c:pt>
                <c:pt idx="5">
                  <c:v>1.5927633359740033E-2</c:v>
                </c:pt>
                <c:pt idx="6">
                  <c:v>1.8741907286130323E-2</c:v>
                </c:pt>
                <c:pt idx="7">
                  <c:v>3.4307400526998981E-2</c:v>
                </c:pt>
                <c:pt idx="8">
                  <c:v>3.4035761350649896E-2</c:v>
                </c:pt>
                <c:pt idx="9">
                  <c:v>4.4550250932955879E-2</c:v>
                </c:pt>
              </c:numCache>
            </c:numRef>
          </c:val>
        </c:ser>
        <c:ser>
          <c:idx val="2"/>
          <c:order val="1"/>
          <c:tx>
            <c:strRef>
              <c:f>Sheet1!$C$1</c:f>
              <c:strCache>
                <c:ptCount val="1"/>
                <c:pt idx="0">
                  <c:v>1.0-1.5</c:v>
                </c:pt>
              </c:strCache>
            </c:strRef>
          </c:tx>
          <c:spPr>
            <a:solidFill>
              <a:srgbClr val="336699"/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900" baseline="0">
                    <a:solidFill>
                      <a:schemeClr val="accent3">
                        <a:lumMod val="95000"/>
                      </a:schemeClr>
                    </a:solidFill>
                  </a:defRPr>
                </a:pPr>
                <a:endParaRPr lang="zh-CN"/>
              </a:p>
            </c:txPr>
            <c:dLblPos val="ctr"/>
            <c:showVal val="1"/>
            <c:extLst>
              <c:ext xmlns:c15="http://schemas.microsoft.com/office/drawing/2012/chart" uri="{CE6537A1-D6FC-4f65-9D91-7224C49458BB}">
                <c15:layout/>
                <c15:showLeaderLines val="1"/>
              </c:ext>
            </c:extLst>
          </c:dLbls>
          <c:cat>
            <c:strRef>
              <c:f>Sheet1!$A$2:$A$11</c:f>
              <c:strCache>
                <c:ptCount val="10"/>
                <c:pt idx="0">
                  <c:v>2009</c:v>
                </c:pt>
                <c:pt idx="1">
                  <c:v>2010</c:v>
                </c:pt>
                <c:pt idx="2">
                  <c:v>2011</c:v>
                </c:pt>
                <c:pt idx="3">
                  <c:v>2012</c:v>
                </c:pt>
                <c:pt idx="4">
                  <c:v>2013</c:v>
                </c:pt>
                <c:pt idx="5">
                  <c:v>2014</c:v>
                </c:pt>
                <c:pt idx="6">
                  <c:v>2015</c:v>
                </c:pt>
                <c:pt idx="7">
                  <c:v>2016</c:v>
                </c:pt>
                <c:pt idx="8">
                  <c:v>2017YTD</c:v>
                </c:pt>
                <c:pt idx="9">
                  <c:v>2017MTD</c:v>
                </c:pt>
              </c:strCache>
            </c:strRef>
          </c:cat>
          <c:val>
            <c:numRef>
              <c:f>Sheet1!$C$2:$C$11</c:f>
              <c:numCache>
                <c:formatCode>0.0%</c:formatCode>
                <c:ptCount val="10"/>
                <c:pt idx="0">
                  <c:v>1.0983889759350775E-2</c:v>
                </c:pt>
                <c:pt idx="1">
                  <c:v>1.2748425845971002E-2</c:v>
                </c:pt>
                <c:pt idx="2">
                  <c:v>2.908179803593381E-2</c:v>
                </c:pt>
                <c:pt idx="3">
                  <c:v>4.4945207016494002E-2</c:v>
                </c:pt>
                <c:pt idx="4">
                  <c:v>3.705152347969342E-2</c:v>
                </c:pt>
                <c:pt idx="5">
                  <c:v>3.3701137566624968E-2</c:v>
                </c:pt>
                <c:pt idx="6">
                  <c:v>6.0873101572031581E-2</c:v>
                </c:pt>
                <c:pt idx="7">
                  <c:v>5.7923250915252661E-2</c:v>
                </c:pt>
                <c:pt idx="8">
                  <c:v>6.4144319468532496E-2</c:v>
                </c:pt>
                <c:pt idx="9">
                  <c:v>6.4470467121348629E-2</c:v>
                </c:pt>
              </c:numCache>
            </c:numRef>
          </c:val>
        </c:ser>
        <c:ser>
          <c:idx val="3"/>
          <c:order val="2"/>
          <c:tx>
            <c:strRef>
              <c:f>Sheet1!$D$1</c:f>
              <c:strCache>
                <c:ptCount val="1"/>
                <c:pt idx="0">
                  <c:v>1.5-2.0</c:v>
                </c:pt>
              </c:strCache>
            </c:strRef>
          </c:tx>
          <c:spPr>
            <a:solidFill>
              <a:srgbClr val="006384"/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900" baseline="0">
                    <a:solidFill>
                      <a:schemeClr val="accent3">
                        <a:lumMod val="95000"/>
                      </a:schemeClr>
                    </a:solidFill>
                  </a:defRPr>
                </a:pPr>
                <a:endParaRPr lang="zh-CN"/>
              </a:p>
            </c:txPr>
            <c:dLblPos val="ctr"/>
            <c:showVal val="1"/>
            <c:extLst>
              <c:ext xmlns:c15="http://schemas.microsoft.com/office/drawing/2012/chart" uri="{CE6537A1-D6FC-4f65-9D91-7224C49458BB}">
                <c15:layout/>
                <c15:showLeaderLines val="1"/>
              </c:ext>
            </c:extLst>
          </c:dLbls>
          <c:cat>
            <c:strRef>
              <c:f>Sheet1!$A$2:$A$11</c:f>
              <c:strCache>
                <c:ptCount val="10"/>
                <c:pt idx="0">
                  <c:v>2009</c:v>
                </c:pt>
                <c:pt idx="1">
                  <c:v>2010</c:v>
                </c:pt>
                <c:pt idx="2">
                  <c:v>2011</c:v>
                </c:pt>
                <c:pt idx="3">
                  <c:v>2012</c:v>
                </c:pt>
                <c:pt idx="4">
                  <c:v>2013</c:v>
                </c:pt>
                <c:pt idx="5">
                  <c:v>2014</c:v>
                </c:pt>
                <c:pt idx="6">
                  <c:v>2015</c:v>
                </c:pt>
                <c:pt idx="7">
                  <c:v>2016</c:v>
                </c:pt>
                <c:pt idx="8">
                  <c:v>2017YTD</c:v>
                </c:pt>
                <c:pt idx="9">
                  <c:v>2017MTD</c:v>
                </c:pt>
              </c:strCache>
            </c:strRef>
          </c:cat>
          <c:val>
            <c:numRef>
              <c:f>Sheet1!$D$2:$D$11</c:f>
              <c:numCache>
                <c:formatCode>0.0%</c:formatCode>
                <c:ptCount val="10"/>
                <c:pt idx="0">
                  <c:v>0.22512822573085317</c:v>
                </c:pt>
                <c:pt idx="1">
                  <c:v>0.24591688254496313</c:v>
                </c:pt>
                <c:pt idx="2">
                  <c:v>0.21718996234554436</c:v>
                </c:pt>
                <c:pt idx="3">
                  <c:v>0.30449096757302624</c:v>
                </c:pt>
                <c:pt idx="4">
                  <c:v>0.36089575718956884</c:v>
                </c:pt>
                <c:pt idx="5">
                  <c:v>0.34611460129898297</c:v>
                </c:pt>
                <c:pt idx="6">
                  <c:v>0.37545424373734976</c:v>
                </c:pt>
                <c:pt idx="7">
                  <c:v>0.41618539793086839</c:v>
                </c:pt>
                <c:pt idx="8">
                  <c:v>0.4505538161599863</c:v>
                </c:pt>
                <c:pt idx="9">
                  <c:v>0.44994638184703817</c:v>
                </c:pt>
              </c:numCache>
            </c:numRef>
          </c:val>
        </c:ser>
        <c:ser>
          <c:idx val="4"/>
          <c:order val="3"/>
          <c:tx>
            <c:strRef>
              <c:f>Sheet1!$E$1</c:f>
              <c:strCache>
                <c:ptCount val="1"/>
                <c:pt idx="0">
                  <c:v>2.0-2.5</c:v>
                </c:pt>
              </c:strCache>
            </c:strRef>
          </c:tx>
          <c:spPr>
            <a:solidFill>
              <a:srgbClr val="738FA2"/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900" baseline="0">
                    <a:solidFill>
                      <a:schemeClr val="accent3">
                        <a:lumMod val="95000"/>
                      </a:schemeClr>
                    </a:solidFill>
                  </a:defRPr>
                </a:pPr>
                <a:endParaRPr lang="zh-CN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Sheet1!$A$2:$A$11</c:f>
              <c:strCache>
                <c:ptCount val="10"/>
                <c:pt idx="0">
                  <c:v>2009</c:v>
                </c:pt>
                <c:pt idx="1">
                  <c:v>2010</c:v>
                </c:pt>
                <c:pt idx="2">
                  <c:v>2011</c:v>
                </c:pt>
                <c:pt idx="3">
                  <c:v>2012</c:v>
                </c:pt>
                <c:pt idx="4">
                  <c:v>2013</c:v>
                </c:pt>
                <c:pt idx="5">
                  <c:v>2014</c:v>
                </c:pt>
                <c:pt idx="6">
                  <c:v>2015</c:v>
                </c:pt>
                <c:pt idx="7">
                  <c:v>2016</c:v>
                </c:pt>
                <c:pt idx="8">
                  <c:v>2017YTD</c:v>
                </c:pt>
                <c:pt idx="9">
                  <c:v>2017MTD</c:v>
                </c:pt>
              </c:strCache>
            </c:strRef>
          </c:cat>
          <c:val>
            <c:numRef>
              <c:f>Sheet1!$E$2:$E$11</c:f>
              <c:numCache>
                <c:formatCode>0.0%</c:formatCode>
                <c:ptCount val="10"/>
                <c:pt idx="0">
                  <c:v>0.19976430570621245</c:v>
                </c:pt>
                <c:pt idx="1">
                  <c:v>0.2542946848176873</c:v>
                </c:pt>
                <c:pt idx="2">
                  <c:v>0.21904516292126819</c:v>
                </c:pt>
                <c:pt idx="3">
                  <c:v>0.16883719190634705</c:v>
                </c:pt>
                <c:pt idx="4">
                  <c:v>0.16764881869775708</c:v>
                </c:pt>
                <c:pt idx="5">
                  <c:v>0.17830687230825265</c:v>
                </c:pt>
                <c:pt idx="6">
                  <c:v>0.14147068859938206</c:v>
                </c:pt>
                <c:pt idx="7">
                  <c:v>8.7295865623032529E-2</c:v>
                </c:pt>
                <c:pt idx="8">
                  <c:v>6.6176174617036426E-2</c:v>
                </c:pt>
                <c:pt idx="9">
                  <c:v>6.5594303607429336E-2</c:v>
                </c:pt>
              </c:numCache>
            </c:numRef>
          </c:val>
        </c:ser>
        <c:ser>
          <c:idx val="5"/>
          <c:order val="4"/>
          <c:tx>
            <c:strRef>
              <c:f>Sheet1!$F$1</c:f>
              <c:strCache>
                <c:ptCount val="1"/>
                <c:pt idx="0">
                  <c:v>2.5-3.0</c:v>
                </c:pt>
              </c:strCache>
            </c:strRef>
          </c:tx>
          <c:spPr>
            <a:solidFill>
              <a:srgbClr val="A0AFBC"/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900" baseline="0"/>
                </a:pPr>
                <a:endParaRPr lang="zh-CN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Sheet1!$A$2:$A$11</c:f>
              <c:strCache>
                <c:ptCount val="10"/>
                <c:pt idx="0">
                  <c:v>2009</c:v>
                </c:pt>
                <c:pt idx="1">
                  <c:v>2010</c:v>
                </c:pt>
                <c:pt idx="2">
                  <c:v>2011</c:v>
                </c:pt>
                <c:pt idx="3">
                  <c:v>2012</c:v>
                </c:pt>
                <c:pt idx="4">
                  <c:v>2013</c:v>
                </c:pt>
                <c:pt idx="5">
                  <c:v>2014</c:v>
                </c:pt>
                <c:pt idx="6">
                  <c:v>2015</c:v>
                </c:pt>
                <c:pt idx="7">
                  <c:v>2016</c:v>
                </c:pt>
                <c:pt idx="8">
                  <c:v>2017YTD</c:v>
                </c:pt>
                <c:pt idx="9">
                  <c:v>2017MTD</c:v>
                </c:pt>
              </c:strCache>
            </c:strRef>
          </c:cat>
          <c:val>
            <c:numRef>
              <c:f>Sheet1!$F$2:$F$11</c:f>
              <c:numCache>
                <c:formatCode>0.0%</c:formatCode>
                <c:ptCount val="10"/>
                <c:pt idx="0">
                  <c:v>0.28939241760743512</c:v>
                </c:pt>
                <c:pt idx="1">
                  <c:v>0.26909378867404971</c:v>
                </c:pt>
                <c:pt idx="2">
                  <c:v>0.32900555133095361</c:v>
                </c:pt>
                <c:pt idx="3">
                  <c:v>0.31156262856715417</c:v>
                </c:pt>
                <c:pt idx="4">
                  <c:v>0.31419539947037184</c:v>
                </c:pt>
                <c:pt idx="5">
                  <c:v>0.34547545523214046</c:v>
                </c:pt>
                <c:pt idx="6">
                  <c:v>0.33483571498688813</c:v>
                </c:pt>
                <c:pt idx="7">
                  <c:v>0.31984291077549692</c:v>
                </c:pt>
                <c:pt idx="8">
                  <c:v>0.30113108353357282</c:v>
                </c:pt>
                <c:pt idx="9">
                  <c:v>0.29048170548620944</c:v>
                </c:pt>
              </c:numCache>
            </c:numRef>
          </c:val>
        </c:ser>
        <c:ser>
          <c:idx val="6"/>
          <c:order val="5"/>
          <c:tx>
            <c:strRef>
              <c:f>Sheet1!$G$1</c:f>
              <c:strCache>
                <c:ptCount val="1"/>
                <c:pt idx="0">
                  <c:v>3.0-4.0</c:v>
                </c:pt>
              </c:strCache>
            </c:strRef>
          </c:tx>
          <c:spPr>
            <a:solidFill>
              <a:srgbClr val="BFC8D0"/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900" baseline="0"/>
                </a:pPr>
                <a:endParaRPr lang="zh-CN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1"/>
              </c:ext>
            </c:extLst>
          </c:dLbls>
          <c:cat>
            <c:strRef>
              <c:f>Sheet1!$A$2:$A$11</c:f>
              <c:strCache>
                <c:ptCount val="10"/>
                <c:pt idx="0">
                  <c:v>2009</c:v>
                </c:pt>
                <c:pt idx="1">
                  <c:v>2010</c:v>
                </c:pt>
                <c:pt idx="2">
                  <c:v>2011</c:v>
                </c:pt>
                <c:pt idx="3">
                  <c:v>2012</c:v>
                </c:pt>
                <c:pt idx="4">
                  <c:v>2013</c:v>
                </c:pt>
                <c:pt idx="5">
                  <c:v>2014</c:v>
                </c:pt>
                <c:pt idx="6">
                  <c:v>2015</c:v>
                </c:pt>
                <c:pt idx="7">
                  <c:v>2016</c:v>
                </c:pt>
                <c:pt idx="8">
                  <c:v>2017YTD</c:v>
                </c:pt>
                <c:pt idx="9">
                  <c:v>2017MTD</c:v>
                </c:pt>
              </c:strCache>
            </c:strRef>
          </c:cat>
          <c:val>
            <c:numRef>
              <c:f>Sheet1!$G$2:$G$11</c:f>
              <c:numCache>
                <c:formatCode>0.0%</c:formatCode>
                <c:ptCount val="10"/>
                <c:pt idx="0">
                  <c:v>0.22728161450591242</c:v>
                </c:pt>
                <c:pt idx="1">
                  <c:v>0.16661427224143355</c:v>
                </c:pt>
                <c:pt idx="2">
                  <c:v>0.13666406394937541</c:v>
                </c:pt>
                <c:pt idx="3">
                  <c:v>0.11167109249354826</c:v>
                </c:pt>
                <c:pt idx="4">
                  <c:v>8.4122292822044434E-2</c:v>
                </c:pt>
                <c:pt idx="5">
                  <c:v>6.4254728759730692E-2</c:v>
                </c:pt>
                <c:pt idx="6">
                  <c:v>5.8379727664109718E-2</c:v>
                </c:pt>
                <c:pt idx="7">
                  <c:v>6.7285644330097233E-2</c:v>
                </c:pt>
                <c:pt idx="8">
                  <c:v>6.8339286558079401E-2</c:v>
                </c:pt>
                <c:pt idx="9">
                  <c:v>6.9986702698065451E-2</c:v>
                </c:pt>
              </c:numCache>
            </c:numRef>
          </c:val>
        </c:ser>
        <c:ser>
          <c:idx val="0"/>
          <c:order val="6"/>
          <c:tx>
            <c:strRef>
              <c:f>Sheet1!$H$1</c:f>
              <c:strCache>
                <c:ptCount val="1"/>
                <c:pt idx="0">
                  <c:v>＞4.0</c:v>
                </c:pt>
              </c:strCache>
            </c:strRef>
          </c:tx>
          <c:spPr>
            <a:solidFill>
              <a:srgbClr val="FFFFFF">
                <a:lumMod val="85000"/>
              </a:srgbClr>
            </a:solidFill>
          </c:spPr>
          <c:cat>
            <c:strRef>
              <c:f>Sheet1!$A$2:$A$11</c:f>
              <c:strCache>
                <c:ptCount val="10"/>
                <c:pt idx="0">
                  <c:v>2009</c:v>
                </c:pt>
                <c:pt idx="1">
                  <c:v>2010</c:v>
                </c:pt>
                <c:pt idx="2">
                  <c:v>2011</c:v>
                </c:pt>
                <c:pt idx="3">
                  <c:v>2012</c:v>
                </c:pt>
                <c:pt idx="4">
                  <c:v>2013</c:v>
                </c:pt>
                <c:pt idx="5">
                  <c:v>2014</c:v>
                </c:pt>
                <c:pt idx="6">
                  <c:v>2015</c:v>
                </c:pt>
                <c:pt idx="7">
                  <c:v>2016</c:v>
                </c:pt>
                <c:pt idx="8">
                  <c:v>2017YTD</c:v>
                </c:pt>
                <c:pt idx="9">
                  <c:v>2017MTD</c:v>
                </c:pt>
              </c:strCache>
            </c:strRef>
          </c:cat>
          <c:val>
            <c:numRef>
              <c:f>Sheet1!$H$2:$H$11</c:f>
              <c:numCache>
                <c:formatCode>0.0%</c:formatCode>
                <c:ptCount val="10"/>
                <c:pt idx="0">
                  <c:v>4.0108205107602476E-2</c:v>
                </c:pt>
                <c:pt idx="1">
                  <c:v>4.5958532796920519E-2</c:v>
                </c:pt>
                <c:pt idx="2">
                  <c:v>5.3254449933029302E-2</c:v>
                </c:pt>
                <c:pt idx="3">
                  <c:v>4.0304634027751828E-2</c:v>
                </c:pt>
                <c:pt idx="4">
                  <c:v>2.2595972442756736E-2</c:v>
                </c:pt>
                <c:pt idx="5">
                  <c:v>1.6219571474528401E-2</c:v>
                </c:pt>
                <c:pt idx="6">
                  <c:v>1.0244616154108642E-2</c:v>
                </c:pt>
                <c:pt idx="7">
                  <c:v>1.7159529898253444E-2</c:v>
                </c:pt>
                <c:pt idx="8">
                  <c:v>1.5619558312142658E-2</c:v>
                </c:pt>
                <c:pt idx="9">
                  <c:v>1.4970188306953201E-2</c:v>
                </c:pt>
              </c:numCache>
            </c:numRef>
          </c:val>
        </c:ser>
        <c:dLbls/>
        <c:gapWidth val="71"/>
        <c:overlap val="100"/>
        <c:serLines>
          <c:spPr>
            <a:ln>
              <a:solidFill>
                <a:schemeClr val="bg1">
                  <a:lumMod val="65000"/>
                </a:schemeClr>
              </a:solidFill>
            </a:ln>
          </c:spPr>
        </c:serLines>
        <c:axId val="222629248"/>
        <c:axId val="224003200"/>
      </c:barChart>
      <c:catAx>
        <c:axId val="222629248"/>
        <c:scaling>
          <c:orientation val="minMax"/>
        </c:scaling>
        <c:axPos val="b"/>
        <c:numFmt formatCode="General" sourceLinked="0"/>
        <c:majorTickMark val="none"/>
        <c:tickLblPos val="nextTo"/>
        <c:txPr>
          <a:bodyPr/>
          <a:lstStyle/>
          <a:p>
            <a:pPr>
              <a:defRPr sz="900" baseline="0"/>
            </a:pPr>
            <a:endParaRPr lang="zh-CN"/>
          </a:p>
        </c:txPr>
        <c:crossAx val="224003200"/>
        <c:crosses val="autoZero"/>
        <c:auto val="1"/>
        <c:lblAlgn val="ctr"/>
        <c:lblOffset val="100"/>
      </c:catAx>
      <c:valAx>
        <c:axId val="224003200"/>
        <c:scaling>
          <c:orientation val="minMax"/>
        </c:scaling>
        <c:delete val="1"/>
        <c:axPos val="l"/>
        <c:numFmt formatCode="0%" sourceLinked="1"/>
        <c:tickLblPos val="none"/>
        <c:crossAx val="222629248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88299232469609845"/>
          <c:y val="4.4453811215165034E-2"/>
          <c:w val="0.10305844942459115"/>
          <c:h val="0.85425211466005013"/>
        </c:manualLayout>
      </c:layout>
      <c:txPr>
        <a:bodyPr/>
        <a:lstStyle/>
        <a:p>
          <a:pPr>
            <a:defRPr sz="900" baseline="0"/>
          </a:pPr>
          <a:endParaRPr lang="zh-CN"/>
        </a:p>
      </c:txPr>
    </c:legend>
    <c:plotVisOnly val="1"/>
    <c:dispBlanksAs val="gap"/>
  </c:chart>
  <c:spPr>
    <a:ln>
      <a:noFill/>
    </a:ln>
  </c:spPr>
  <c:txPr>
    <a:bodyPr/>
    <a:lstStyle/>
    <a:p>
      <a:pPr marL="161925" indent="-161925" algn="l" rtl="0" eaLnBrk="1" fontAlgn="base" hangingPunct="1">
        <a:lnSpc>
          <a:spcPct val="110000"/>
        </a:lnSpc>
        <a:spcBef>
          <a:spcPct val="0"/>
        </a:spcBef>
        <a:spcAft>
          <a:spcPct val="25000"/>
        </a:spcAft>
        <a:defRPr lang="zh-CN" altLang="en-US" sz="1000" b="0" kern="1200">
          <a:solidFill>
            <a:srgbClr val="000000"/>
          </a:solidFill>
          <a:latin typeface="微软雅黑" pitchFamily="34" charset="-122"/>
          <a:ea typeface="微软雅黑" pitchFamily="34" charset="-122"/>
          <a:cs typeface="+mn-cs"/>
        </a:defRPr>
      </a:pPr>
      <a:endParaRPr lang="zh-CN"/>
    </a:p>
  </c:txPr>
  <c:externalData r:id="rId2"/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7.3815919659945134E-2"/>
          <c:y val="0.10260066489022097"/>
          <c:w val="0.78293337812472041"/>
          <c:h val="0.82585217834977864"/>
        </c:manualLayout>
      </c:layout>
      <c:barChart>
        <c:barDir val="col"/>
        <c:grouping val="percentStacked"/>
        <c:ser>
          <c:idx val="0"/>
          <c:order val="0"/>
          <c:tx>
            <c:strRef>
              <c:f>Sheet1!$B$1</c:f>
              <c:strCache>
                <c:ptCount val="1"/>
                <c:pt idx="0">
                  <c:v>&lt;2.0L</c:v>
                </c:pt>
              </c:strCache>
            </c:strRef>
          </c:tx>
          <c:spPr>
            <a:solidFill>
              <a:srgbClr val="00264D"/>
            </a:solidFill>
            <a:ln>
              <a:solidFill>
                <a:srgbClr val="FFFFFF"/>
              </a:solidFill>
            </a:ln>
            <a:effectLst/>
          </c:spPr>
          <c:dLbls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>
                    <a:solidFill>
                      <a:schemeClr val="bg1"/>
                    </a:solidFill>
                  </a:defRPr>
                </a:pPr>
                <a:endParaRPr lang="zh-CN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Sheet1!$A$2:$A$4</c:f>
              <c:strCache>
                <c:ptCount val="3"/>
                <c:pt idx="0">
                  <c:v>2015</c:v>
                </c:pt>
                <c:pt idx="1">
                  <c:v>2016</c:v>
                </c:pt>
                <c:pt idx="2">
                  <c:v>2017 YTD</c:v>
                </c:pt>
              </c:strCache>
            </c:strRef>
          </c:cat>
          <c:val>
            <c:numRef>
              <c:f>Sheet1!$B$2:$B$4</c:f>
              <c:numCache>
                <c:formatCode>0.0%</c:formatCode>
                <c:ptCount val="3"/>
                <c:pt idx="0">
                  <c:v>1.5622128285241685E-2</c:v>
                </c:pt>
                <c:pt idx="1">
                  <c:v>4.5890828609498863E-2</c:v>
                </c:pt>
                <c:pt idx="2">
                  <c:v>3.0000000000000002E-2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2.0-3.0L</c:v>
                </c:pt>
              </c:strCache>
            </c:strRef>
          </c:tx>
          <c:spPr>
            <a:solidFill>
              <a:srgbClr val="006384"/>
            </a:solidFill>
            <a:ln>
              <a:solidFill>
                <a:srgbClr val="FFFFFF"/>
              </a:solidFill>
            </a:ln>
            <a:effectLst/>
          </c:spPr>
          <c:dLbls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>
                    <a:solidFill>
                      <a:schemeClr val="bg1"/>
                    </a:solidFill>
                  </a:defRPr>
                </a:pPr>
                <a:endParaRPr lang="zh-CN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Sheet1!$A$2:$A$4</c:f>
              <c:strCache>
                <c:ptCount val="3"/>
                <c:pt idx="0">
                  <c:v>2015</c:v>
                </c:pt>
                <c:pt idx="1">
                  <c:v>2016</c:v>
                </c:pt>
                <c:pt idx="2">
                  <c:v>2017 YTD</c:v>
                </c:pt>
              </c:strCache>
            </c:strRef>
          </c:cat>
          <c:val>
            <c:numRef>
              <c:f>Sheet1!$C$2:$C$4</c:f>
              <c:numCache>
                <c:formatCode>0.0%</c:formatCode>
                <c:ptCount val="3"/>
                <c:pt idx="0">
                  <c:v>0.62863969333368375</c:v>
                </c:pt>
                <c:pt idx="1">
                  <c:v>0.56935191249425998</c:v>
                </c:pt>
                <c:pt idx="2">
                  <c:v>0.55000000000000004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3.0-4.0L</c:v>
                </c:pt>
              </c:strCache>
            </c:strRef>
          </c:tx>
          <c:spPr>
            <a:solidFill>
              <a:srgbClr val="FFFFFF">
                <a:lumMod val="50000"/>
              </a:srgbClr>
            </a:solidFill>
            <a:ln>
              <a:solidFill>
                <a:srgbClr val="FFFFFF"/>
              </a:solidFill>
            </a:ln>
            <a:effectLst/>
          </c:spPr>
          <c:dLbls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>
                    <a:solidFill>
                      <a:schemeClr val="accent3">
                        <a:lumMod val="95000"/>
                      </a:schemeClr>
                    </a:solidFill>
                  </a:defRPr>
                </a:pPr>
                <a:endParaRPr lang="zh-CN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Sheet1!$A$2:$A$4</c:f>
              <c:strCache>
                <c:ptCount val="3"/>
                <c:pt idx="0">
                  <c:v>2015</c:v>
                </c:pt>
                <c:pt idx="1">
                  <c:v>2016</c:v>
                </c:pt>
                <c:pt idx="2">
                  <c:v>2017 YTD</c:v>
                </c:pt>
              </c:strCache>
            </c:strRef>
          </c:cat>
          <c:val>
            <c:numRef>
              <c:f>Sheet1!$D$2:$D$4</c:f>
              <c:numCache>
                <c:formatCode>0.0%</c:formatCode>
                <c:ptCount val="3"/>
                <c:pt idx="0">
                  <c:v>0.28837486106370513</c:v>
                </c:pt>
                <c:pt idx="1">
                  <c:v>0.30304056851630196</c:v>
                </c:pt>
                <c:pt idx="2">
                  <c:v>0.34</c:v>
                </c:pt>
              </c:numCache>
            </c:numRef>
          </c:val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4.0-5.0L</c:v>
                </c:pt>
              </c:strCache>
            </c:strRef>
          </c:tx>
          <c:spPr>
            <a:solidFill>
              <a:srgbClr val="A8ADB3"/>
            </a:solidFill>
            <a:ln>
              <a:solidFill>
                <a:srgbClr val="FFFFFF"/>
              </a:solidFill>
            </a:ln>
            <a:effectLst/>
          </c:spPr>
          <c:dLbls>
            <c:dLbl>
              <c:idx val="0"/>
              <c:layout>
                <c:manualLayout>
                  <c:x val="-3.4585657108418042E-17"/>
                  <c:y val="6.3829792580816815E-3"/>
                </c:manualLayout>
              </c:layout>
              <c:dLblPos val="ctr"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dLblPos val="ctr"/>
            <c:showVal val="1"/>
            <c:extLst>
              <c:ext xmlns:c15="http://schemas.microsoft.com/office/drawing/2012/chart" uri="{CE6537A1-D6FC-4f65-9D91-7224C49458BB}">
                <c15:layout/>
                <c15:showLeaderLines val="1"/>
              </c:ext>
            </c:extLst>
          </c:dLbls>
          <c:cat>
            <c:strRef>
              <c:f>Sheet1!$A$2:$A$4</c:f>
              <c:strCache>
                <c:ptCount val="3"/>
                <c:pt idx="0">
                  <c:v>2015</c:v>
                </c:pt>
                <c:pt idx="1">
                  <c:v>2016</c:v>
                </c:pt>
                <c:pt idx="2">
                  <c:v>2017 YTD</c:v>
                </c:pt>
              </c:strCache>
            </c:strRef>
          </c:cat>
          <c:val>
            <c:numRef>
              <c:f>Sheet1!$E$2:$E$4</c:f>
              <c:numCache>
                <c:formatCode>0.0%</c:formatCode>
                <c:ptCount val="3"/>
                <c:pt idx="0">
                  <c:v>1.6716114859838441E-2</c:v>
                </c:pt>
                <c:pt idx="1">
                  <c:v>2.3735856726665013E-2</c:v>
                </c:pt>
                <c:pt idx="2">
                  <c:v>2.0000000000000004E-2</c:v>
                </c:pt>
              </c:numCache>
            </c:numRef>
          </c:val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5.0-6.0L</c:v>
                </c:pt>
              </c:strCache>
            </c:strRef>
          </c:tx>
          <c:spPr>
            <a:solidFill>
              <a:schemeClr val="accent5"/>
            </a:solidFill>
            <a:ln>
              <a:solidFill>
                <a:srgbClr val="FFFFFF"/>
              </a:solidFill>
            </a:ln>
            <a:effectLst/>
          </c:spPr>
          <c:dLbls>
            <c:spPr>
              <a:noFill/>
              <a:ln>
                <a:noFill/>
              </a:ln>
              <a:effectLst/>
            </c:spPr>
            <c:dLblPos val="ctr"/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Sheet1!$A$2:$A$4</c:f>
              <c:strCache>
                <c:ptCount val="3"/>
                <c:pt idx="0">
                  <c:v>2015</c:v>
                </c:pt>
                <c:pt idx="1">
                  <c:v>2016</c:v>
                </c:pt>
                <c:pt idx="2">
                  <c:v>2017 YTD</c:v>
                </c:pt>
              </c:strCache>
            </c:strRef>
          </c:cat>
          <c:val>
            <c:numRef>
              <c:f>Sheet1!$F$2:$F$4</c:f>
              <c:numCache>
                <c:formatCode>0.0%</c:formatCode>
                <c:ptCount val="3"/>
                <c:pt idx="0">
                  <c:v>3.806198090337036E-2</c:v>
                </c:pt>
                <c:pt idx="1">
                  <c:v>4.2977483683010013E-2</c:v>
                </c:pt>
                <c:pt idx="2">
                  <c:v>0.05</c:v>
                </c:pt>
              </c:numCache>
            </c:numRef>
          </c:val>
        </c:ser>
        <c:dLbls>
          <c:showVal val="1"/>
        </c:dLbls>
        <c:gapWidth val="118"/>
        <c:overlap val="100"/>
        <c:serLines/>
        <c:axId val="223818496"/>
        <c:axId val="223820032"/>
      </c:barChart>
      <c:catAx>
        <c:axId val="223818496"/>
        <c:scaling>
          <c:orientation val="minMax"/>
        </c:scaling>
        <c:axPos val="b"/>
        <c:numFmt formatCode="General" sourceLinked="1"/>
        <c:maj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23820032"/>
        <c:crosses val="autoZero"/>
        <c:auto val="1"/>
        <c:lblAlgn val="ctr"/>
        <c:lblOffset val="100"/>
      </c:catAx>
      <c:valAx>
        <c:axId val="223820032"/>
        <c:scaling>
          <c:orientation val="minMax"/>
        </c:scaling>
        <c:delete val="1"/>
        <c:axPos val="l"/>
        <c:numFmt formatCode="0%" sourceLinked="1"/>
        <c:majorTickMark val="none"/>
        <c:tickLblPos val="none"/>
        <c:crossAx val="22381849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83746129063832175"/>
          <c:y val="4.1849475778980919E-2"/>
          <c:w val="0.11638727221679358"/>
          <c:h val="0.94096900158895991"/>
        </c:manualLayout>
      </c:layout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5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2"/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lrMapOvr bg1="lt1" tx1="dk1" bg2="lt2" tx2="dk2" accent1="accent1" accent2="accent2" accent3="accent3" accent4="accent4" accent5="accent5" accent6="accent6" hlink="hlink" folHlink="folHlink"/>
  <c:chart>
    <c:plotArea>
      <c:layout>
        <c:manualLayout>
          <c:layoutTarget val="inner"/>
          <c:xMode val="edge"/>
          <c:yMode val="edge"/>
          <c:x val="0.10769795378391551"/>
          <c:y val="0.12210149218679615"/>
          <c:w val="0.73795287855090019"/>
          <c:h val="0.82209713942699469"/>
        </c:manualLayout>
      </c:layout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2016</c:v>
                </c:pt>
              </c:strCache>
            </c:strRef>
          </c:tx>
          <c:spPr>
            <a:solidFill>
              <a:srgbClr val="7F7F7F"/>
            </a:solidFill>
          </c:spPr>
          <c:dLbls>
            <c:dLbl>
              <c:idx val="1"/>
              <c:layout>
                <c:manualLayout>
                  <c:x val="5.8663922242125884E-3"/>
                  <c:y val="3.2139563651013947E-2"/>
                </c:manualLayout>
              </c:layout>
              <c:dLblPos val="outEnd"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-2.8001396983081041E-2"/>
                  <c:y val="2.1893727010423133E-2"/>
                </c:manualLayout>
              </c:layout>
              <c:dLblPos val="outEnd"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0"/>
                  <c:y val="2.5711650920811152E-2"/>
                </c:manualLayout>
              </c:layout>
              <c:dLblPos val="outEnd"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numFmt formatCode="0.0%" sourceLinked="0"/>
            <c:spPr>
              <a:noFill/>
              <a:ln>
                <a:noFill/>
              </a:ln>
              <a:effectLst/>
            </c:spPr>
            <c:dLblPos val="outEnd"/>
            <c:showVal val="1"/>
            <c:extLst>
              <c:ext xmlns:c15="http://schemas.microsoft.com/office/drawing/2012/chart" uri="{CE6537A1-D6FC-4f65-9D91-7224C49458BB}">
                <c15:layout/>
                <c15:showLeaderLines val="1"/>
              </c:ext>
            </c:extLst>
          </c:dLbls>
          <c:cat>
            <c:strRef>
              <c:f>Sheet1!$A$2:$A$7</c:f>
              <c:strCache>
                <c:ptCount val="6"/>
                <c:pt idx="0">
                  <c:v>A00</c:v>
                </c:pt>
                <c:pt idx="1">
                  <c:v>A0</c:v>
                </c:pt>
                <c:pt idx="2">
                  <c:v>A</c:v>
                </c:pt>
                <c:pt idx="3">
                  <c:v>B</c:v>
                </c:pt>
                <c:pt idx="4">
                  <c:v>C</c:v>
                </c:pt>
                <c:pt idx="5">
                  <c:v>D</c:v>
                </c:pt>
              </c:strCache>
            </c:strRef>
          </c:cat>
          <c:val>
            <c:numRef>
              <c:f>Sheet1!$B$2:$B$7</c:f>
              <c:numCache>
                <c:formatCode>0.0%</c:formatCode>
                <c:ptCount val="6"/>
                <c:pt idx="0">
                  <c:v>6.4572022640637675E-2</c:v>
                </c:pt>
                <c:pt idx="1">
                  <c:v>5.8499023100792913E-2</c:v>
                </c:pt>
                <c:pt idx="2">
                  <c:v>-0.34279271058737643</c:v>
                </c:pt>
                <c:pt idx="3">
                  <c:v>3.4064099306740252E-2</c:v>
                </c:pt>
                <c:pt idx="4">
                  <c:v>7.1106679647018126E-2</c:v>
                </c:pt>
                <c:pt idx="5">
                  <c:v>-0.10930616740088107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2017</c:v>
                </c:pt>
              </c:strCache>
            </c:strRef>
          </c:tx>
          <c:spPr>
            <a:solidFill>
              <a:srgbClr val="00264D"/>
            </a:solidFill>
          </c:spPr>
          <c:dLbls>
            <c:dLbl>
              <c:idx val="0"/>
              <c:layout>
                <c:manualLayout>
                  <c:x val="0"/>
                  <c:y val="-1.0012359813296973E-2"/>
                </c:manualLayout>
              </c:layout>
              <c:dLblPos val="outEnd"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1.1732784448425123E-2"/>
                  <c:y val="3.8567476381216735E-2"/>
                </c:manualLayout>
              </c:layout>
              <c:dLblPos val="outEnd"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5.5730726130019524E-2"/>
                  <c:y val="1.1784370537984427E-16"/>
                </c:manualLayout>
              </c:layout>
              <c:dLblPos val="outEnd"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numFmt formatCode="0.0%" sourceLinked="0"/>
            <c:spPr>
              <a:noFill/>
              <a:ln>
                <a:noFill/>
              </a:ln>
              <a:effectLst/>
            </c:spPr>
            <c:dLblPos val="outEnd"/>
            <c:showVal val="1"/>
            <c:extLst>
              <c:ext xmlns:c15="http://schemas.microsoft.com/office/drawing/2012/chart" uri="{CE6537A1-D6FC-4f65-9D91-7224C49458BB}">
                <c15:layout/>
                <c15:showLeaderLines val="1"/>
              </c:ext>
            </c:extLst>
          </c:dLbls>
          <c:cat>
            <c:strRef>
              <c:f>Sheet1!$A$2:$A$7</c:f>
              <c:strCache>
                <c:ptCount val="6"/>
                <c:pt idx="0">
                  <c:v>A00</c:v>
                </c:pt>
                <c:pt idx="1">
                  <c:v>A0</c:v>
                </c:pt>
                <c:pt idx="2">
                  <c:v>A</c:v>
                </c:pt>
                <c:pt idx="3">
                  <c:v>B</c:v>
                </c:pt>
                <c:pt idx="4">
                  <c:v>C</c:v>
                </c:pt>
                <c:pt idx="5">
                  <c:v>D</c:v>
                </c:pt>
              </c:strCache>
            </c:strRef>
          </c:cat>
          <c:val>
            <c:numRef>
              <c:f>Sheet1!$C$2:$C$7</c:f>
              <c:numCache>
                <c:formatCode>0.0%</c:formatCode>
                <c:ptCount val="6"/>
                <c:pt idx="0">
                  <c:v>0.23687065972222235</c:v>
                </c:pt>
                <c:pt idx="1">
                  <c:v>2.60043431053203E-2</c:v>
                </c:pt>
                <c:pt idx="2">
                  <c:v>-0.26662633635480104</c:v>
                </c:pt>
                <c:pt idx="3">
                  <c:v>0.11450709910668833</c:v>
                </c:pt>
                <c:pt idx="4">
                  <c:v>0.17087276165624618</c:v>
                </c:pt>
                <c:pt idx="5">
                  <c:v>0.14492925930329342</c:v>
                </c:pt>
              </c:numCache>
            </c:numRef>
          </c:val>
        </c:ser>
        <c:dLbls>
          <c:showVal val="1"/>
        </c:dLbls>
        <c:axId val="223104000"/>
        <c:axId val="223113984"/>
      </c:barChart>
      <c:catAx>
        <c:axId val="223104000"/>
        <c:scaling>
          <c:orientation val="minMax"/>
        </c:scaling>
        <c:axPos val="b"/>
        <c:numFmt formatCode="General" sourceLinked="1"/>
        <c:tickLblPos val="high"/>
        <c:crossAx val="223113984"/>
        <c:crosses val="autoZero"/>
        <c:auto val="1"/>
        <c:lblAlgn val="ctr"/>
        <c:lblOffset val="100"/>
      </c:catAx>
      <c:valAx>
        <c:axId val="223113984"/>
        <c:scaling>
          <c:orientation val="minMax"/>
        </c:scaling>
        <c:axPos val="l"/>
        <c:numFmt formatCode="0%" sourceLinked="0"/>
        <c:tickLblPos val="nextTo"/>
        <c:crossAx val="223104000"/>
        <c:crosses val="autoZero"/>
        <c:crossBetween val="between"/>
      </c:valAx>
      <c:spPr>
        <a:noFill/>
        <a:ln w="25400">
          <a:noFill/>
        </a:ln>
      </c:spPr>
    </c:plotArea>
    <c:legend>
      <c:legendPos val="r"/>
      <c:layout>
        <c:manualLayout>
          <c:xMode val="edge"/>
          <c:yMode val="edge"/>
          <c:x val="0.86133326928033649"/>
          <c:y val="0.22231366392037888"/>
          <c:w val="0.13479607927526224"/>
          <c:h val="0.23982899094746724"/>
        </c:manualLayout>
      </c:layout>
    </c:legend>
    <c:plotVisOnly val="1"/>
    <c:dispBlanksAs val="gap"/>
  </c:chart>
  <c:txPr>
    <a:bodyPr/>
    <a:lstStyle/>
    <a:p>
      <a:pPr>
        <a:defRPr sz="1000"/>
      </a:pPr>
      <a:endParaRPr lang="zh-CN"/>
    </a:p>
  </c:txPr>
  <c:externalData r:id="rId2"/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style val="7"/>
  <c:clrMapOvr bg1="lt1" tx1="dk1" bg2="lt2" tx2="dk2" accent1="accent1" accent2="accent2" accent3="accent3" accent4="accent4" accent5="accent5" accent6="accent6" hlink="hlink" folHlink="folHlink"/>
  <c:chart>
    <c:plotArea>
      <c:layout>
        <c:manualLayout>
          <c:layoutTarget val="inner"/>
          <c:xMode val="edge"/>
          <c:yMode val="edge"/>
          <c:x val="9.6808260318088243E-2"/>
          <c:y val="0.17592532368757308"/>
          <c:w val="0.87468306266769424"/>
          <c:h val="0.66626116987014727"/>
        </c:manualLayout>
      </c:layout>
      <c:lineChart>
        <c:grouping val="standard"/>
        <c:ser>
          <c:idx val="0"/>
          <c:order val="0"/>
          <c:tx>
            <c:strRef>
              <c:f>Sheet1!$B$1</c:f>
              <c:strCache>
                <c:ptCount val="1"/>
                <c:pt idx="0">
                  <c:v>A00</c:v>
                </c:pt>
              </c:strCache>
            </c:strRef>
          </c:tx>
          <c:spPr>
            <a:ln w="12700">
              <a:solidFill>
                <a:srgbClr val="BFBFBF"/>
              </a:solidFill>
            </a:ln>
          </c:spPr>
          <c:marker>
            <c:symbol val="none"/>
          </c:marker>
          <c:dLbls>
            <c:dLbl>
              <c:idx val="0"/>
              <c:layout>
                <c:manualLayout>
                  <c:x val="2.7463509377415526E-3"/>
                  <c:y val="-0.16258379369598647"/>
                </c:manualLayout>
              </c:layout>
              <c:tx>
                <c:rich>
                  <a:bodyPr/>
                  <a:lstStyle/>
                  <a:p>
                    <a:r>
                      <a:rPr lang="en-US" altLang="zh-CN" dirty="0" smtClean="0"/>
                      <a:t>94.8%</a:t>
                    </a:r>
                    <a:endParaRPr lang="en-US" altLang="zh-CN" dirty="0"/>
                  </a:p>
                </c:rich>
              </c:tx>
              <c:dLblPos val="r"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elete val="1"/>
            <c:spPr>
              <a:noFill/>
              <a:ln>
                <a:noFill/>
              </a:ln>
              <a:effectLst/>
            </c:spPr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Sheet1!$A$2:$A$13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Sheet1!$B$2:$B$13</c:f>
              <c:numCache>
                <c:formatCode>0.0%</c:formatCode>
                <c:ptCount val="12"/>
                <c:pt idx="0">
                  <c:v>0.4</c:v>
                </c:pt>
                <c:pt idx="1">
                  <c:v>0.29695697796432341</c:v>
                </c:pt>
                <c:pt idx="2">
                  <c:v>3.1753554502369725E-2</c:v>
                </c:pt>
                <c:pt idx="3">
                  <c:v>0.28854314002828846</c:v>
                </c:pt>
                <c:pt idx="4">
                  <c:v>4.6678635547576348E-2</c:v>
                </c:pt>
                <c:pt idx="5">
                  <c:v>9.9945681694731059E-2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A0</c:v>
                </c:pt>
              </c:strCache>
            </c:strRef>
          </c:tx>
          <c:spPr>
            <a:ln w="12700">
              <a:solidFill>
                <a:srgbClr val="A0AFBC"/>
              </a:solidFill>
            </a:ln>
          </c:spPr>
          <c:marker>
            <c:symbol val="square"/>
            <c:size val="5"/>
            <c:spPr>
              <a:solidFill>
                <a:srgbClr val="A0AFBC"/>
              </a:solidFill>
              <a:ln>
                <a:solidFill>
                  <a:srgbClr val="A0AFBC"/>
                </a:solidFill>
              </a:ln>
            </c:spPr>
          </c:marker>
          <c:cat>
            <c:strRef>
              <c:f>Sheet1!$A$2:$A$13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Sheet1!$C$2:$C$13</c:f>
              <c:numCache>
                <c:formatCode>0.0%</c:formatCode>
                <c:ptCount val="12"/>
                <c:pt idx="0">
                  <c:v>7.2176109707686731E-3</c:v>
                </c:pt>
                <c:pt idx="1">
                  <c:v>0.18261344997266266</c:v>
                </c:pt>
                <c:pt idx="2">
                  <c:v>-2.4290393013100434E-2</c:v>
                </c:pt>
                <c:pt idx="3">
                  <c:v>-5.4750402576489554E-2</c:v>
                </c:pt>
                <c:pt idx="4">
                  <c:v>0.11496888306583686</c:v>
                </c:pt>
                <c:pt idx="5">
                  <c:v>8.2541270635316799E-3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A</c:v>
                </c:pt>
              </c:strCache>
            </c:strRef>
          </c:tx>
          <c:spPr>
            <a:ln w="12700">
              <a:solidFill>
                <a:srgbClr val="006384"/>
              </a:solidFill>
            </a:ln>
          </c:spPr>
          <c:marker>
            <c:symbol val="none"/>
          </c:marker>
          <c:cat>
            <c:strRef>
              <c:f>Sheet1!$A$2:$A$13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Sheet1!$D$2:$D$13</c:f>
              <c:numCache>
                <c:formatCode>0.0%</c:formatCode>
                <c:ptCount val="12"/>
                <c:pt idx="0">
                  <c:v>-0.33123501199040778</c:v>
                </c:pt>
                <c:pt idx="1">
                  <c:v>-0.2249735277347886</c:v>
                </c:pt>
                <c:pt idx="2">
                  <c:v>-0.35195125489627155</c:v>
                </c:pt>
                <c:pt idx="3">
                  <c:v>-0.24696162366042032</c:v>
                </c:pt>
                <c:pt idx="4">
                  <c:v>-0.1998269896193772</c:v>
                </c:pt>
                <c:pt idx="5">
                  <c:v>-0.19137065278036081</c:v>
                </c:pt>
              </c:numCache>
            </c:numRef>
          </c:val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B</c:v>
                </c:pt>
              </c:strCache>
            </c:strRef>
          </c:tx>
          <c:spPr>
            <a:ln w="12700">
              <a:solidFill>
                <a:srgbClr val="738FA2"/>
              </a:solidFill>
            </a:ln>
          </c:spPr>
          <c:marker>
            <c:symbol val="circle"/>
            <c:size val="5"/>
            <c:spPr>
              <a:solidFill>
                <a:srgbClr val="738FA2"/>
              </a:solidFill>
              <a:ln>
                <a:solidFill>
                  <a:srgbClr val="738FA2"/>
                </a:solidFill>
              </a:ln>
            </c:spPr>
          </c:marker>
          <c:cat>
            <c:strRef>
              <c:f>Sheet1!$A$2:$A$13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Sheet1!$E$2:$E$13</c:f>
              <c:numCache>
                <c:formatCode>0.0%</c:formatCode>
                <c:ptCount val="12"/>
                <c:pt idx="0">
                  <c:v>1.5525028227324046E-2</c:v>
                </c:pt>
                <c:pt idx="1">
                  <c:v>0.11246846368344188</c:v>
                </c:pt>
                <c:pt idx="2">
                  <c:v>8.2120731883013928E-2</c:v>
                </c:pt>
                <c:pt idx="3">
                  <c:v>0.20401827553889423</c:v>
                </c:pt>
                <c:pt idx="4">
                  <c:v>0.17147268015658601</c:v>
                </c:pt>
                <c:pt idx="5">
                  <c:v>0.1196778970751573</c:v>
                </c:pt>
              </c:numCache>
            </c:numRef>
          </c:val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C</c:v>
                </c:pt>
              </c:strCache>
            </c:strRef>
          </c:tx>
          <c:spPr>
            <a:ln w="12700">
              <a:solidFill>
                <a:srgbClr val="006384"/>
              </a:solidFill>
            </a:ln>
          </c:spPr>
          <c:marker>
            <c:symbol val="none"/>
          </c:marker>
          <c:cat>
            <c:strRef>
              <c:f>Sheet1!$A$2:$A$13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Sheet1!$F$2:$F$13</c:f>
              <c:numCache>
                <c:formatCode>0.0%</c:formatCode>
                <c:ptCount val="12"/>
                <c:pt idx="0">
                  <c:v>5.8345031134146706E-2</c:v>
                </c:pt>
                <c:pt idx="1">
                  <c:v>0.26117047110247704</c:v>
                </c:pt>
                <c:pt idx="2">
                  <c:v>8.3092628496814772E-2</c:v>
                </c:pt>
                <c:pt idx="3">
                  <c:v>0.13666343803330094</c:v>
                </c:pt>
                <c:pt idx="4">
                  <c:v>0.26157506542945513</c:v>
                </c:pt>
                <c:pt idx="5">
                  <c:v>0.24879157198925839</c:v>
                </c:pt>
              </c:numCache>
            </c:numRef>
          </c:val>
        </c:ser>
        <c:ser>
          <c:idx val="5"/>
          <c:order val="5"/>
          <c:tx>
            <c:strRef>
              <c:f>Sheet1!$G$1</c:f>
              <c:strCache>
                <c:ptCount val="1"/>
                <c:pt idx="0">
                  <c:v>D</c:v>
                </c:pt>
              </c:strCache>
            </c:strRef>
          </c:tx>
          <c:spPr>
            <a:ln w="12700">
              <a:solidFill>
                <a:srgbClr val="004359"/>
              </a:solidFill>
            </a:ln>
          </c:spPr>
          <c:marker>
            <c:symbol val="triangle"/>
            <c:size val="5"/>
            <c:spPr>
              <a:solidFill>
                <a:srgbClr val="004359"/>
              </a:solidFill>
              <a:ln>
                <a:solidFill>
                  <a:srgbClr val="004359"/>
                </a:solidFill>
              </a:ln>
            </c:spPr>
          </c:marker>
          <c:cat>
            <c:strRef>
              <c:f>Sheet1!$A$2:$A$13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Sheet1!$G$2:$G$13</c:f>
              <c:numCache>
                <c:formatCode>0.0%</c:formatCode>
                <c:ptCount val="12"/>
                <c:pt idx="0">
                  <c:v>0.18970861748295101</c:v>
                </c:pt>
                <c:pt idx="1">
                  <c:v>0.2563617245005258</c:v>
                </c:pt>
                <c:pt idx="2">
                  <c:v>0.28102977132173163</c:v>
                </c:pt>
                <c:pt idx="3">
                  <c:v>0.14751528452735535</c:v>
                </c:pt>
                <c:pt idx="4">
                  <c:v>3.6572343833422234E-2</c:v>
                </c:pt>
                <c:pt idx="5">
                  <c:v>0.10093924622518127</c:v>
                </c:pt>
              </c:numCache>
            </c:numRef>
          </c:val>
        </c:ser>
        <c:dLbls/>
        <c:marker val="1"/>
        <c:axId val="223402240"/>
        <c:axId val="223432704"/>
      </c:lineChart>
      <c:catAx>
        <c:axId val="223402240"/>
        <c:scaling>
          <c:orientation val="minMax"/>
        </c:scaling>
        <c:axPos val="b"/>
        <c:numFmt formatCode="General" sourceLinked="0"/>
        <c:tickLblPos val="nextTo"/>
        <c:txPr>
          <a:bodyPr/>
          <a:lstStyle/>
          <a:p>
            <a:pPr>
              <a:defRPr sz="900" baseline="0"/>
            </a:pPr>
            <a:endParaRPr lang="zh-CN"/>
          </a:p>
        </c:txPr>
        <c:crossAx val="223432704"/>
        <c:crossesAt val="0"/>
        <c:auto val="1"/>
        <c:lblAlgn val="ctr"/>
        <c:lblOffset val="100"/>
      </c:catAx>
      <c:valAx>
        <c:axId val="223432704"/>
        <c:scaling>
          <c:orientation val="minMax"/>
          <c:max val="0.5"/>
          <c:min val="-0.5"/>
        </c:scaling>
        <c:axPos val="l"/>
        <c:numFmt formatCode="0%" sourceLinked="0"/>
        <c:tickLblPos val="nextTo"/>
        <c:txPr>
          <a:bodyPr/>
          <a:lstStyle/>
          <a:p>
            <a:pPr>
              <a:defRPr sz="1000"/>
            </a:pPr>
            <a:endParaRPr lang="zh-CN"/>
          </a:p>
        </c:txPr>
        <c:crossAx val="223402240"/>
        <c:crosses val="autoZero"/>
        <c:crossBetween val="between"/>
        <c:majorUnit val="0.2"/>
      </c:valAx>
    </c:plotArea>
    <c:legend>
      <c:legendPos val="tr"/>
      <c:layout>
        <c:manualLayout>
          <c:xMode val="edge"/>
          <c:yMode val="edge"/>
          <c:x val="0.11237875762222305"/>
          <c:y val="0.88584621601687474"/>
          <c:w val="0.8593164960952826"/>
          <c:h val="8.0432226351821123E-2"/>
        </c:manualLayout>
      </c:layout>
      <c:spPr>
        <a:ln w="3175">
          <a:noFill/>
        </a:ln>
      </c:spPr>
      <c:txPr>
        <a:bodyPr/>
        <a:lstStyle/>
        <a:p>
          <a:pPr>
            <a:defRPr sz="800"/>
          </a:pPr>
          <a:endParaRPr lang="zh-CN"/>
        </a:p>
      </c:txPr>
    </c:legend>
    <c:plotVisOnly val="1"/>
    <c:dispBlanksAs val="gap"/>
  </c:chart>
  <c:spPr>
    <a:ln>
      <a:noFill/>
    </a:ln>
  </c:spPr>
  <c:txPr>
    <a:bodyPr/>
    <a:lstStyle/>
    <a:p>
      <a:pPr>
        <a:defRPr sz="1100">
          <a:latin typeface="Arial" pitchFamily="34" charset="0"/>
          <a:cs typeface="Arial" pitchFamily="34" charset="0"/>
        </a:defRPr>
      </a:pPr>
      <a:endParaRPr lang="zh-CN"/>
    </a:p>
  </c:txPr>
  <c:externalData r:id="rId2"/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style val="12"/>
  <c:clrMapOvr bg1="lt1" tx1="dk1" bg2="lt2" tx2="dk2" accent1="accent1" accent2="accent2" accent3="accent3" accent4="accent4" accent5="accent5" accent6="accent6" hlink="hlink" folHlink="folHlink"/>
  <c:chart>
    <c:plotArea>
      <c:layout>
        <c:manualLayout>
          <c:layoutTarget val="inner"/>
          <c:xMode val="edge"/>
          <c:yMode val="edge"/>
          <c:x val="6.7318168828212413E-2"/>
          <c:y val="2.8779456453509846E-2"/>
          <c:w val="0.74291757969046168"/>
          <c:h val="0.72572111354153745"/>
        </c:manualLayout>
      </c:layout>
      <c:barChart>
        <c:barDir val="col"/>
        <c:grouping val="percentStacked"/>
        <c:ser>
          <c:idx val="1"/>
          <c:order val="0"/>
          <c:tx>
            <c:strRef>
              <c:f>Sheet1!$B$1</c:f>
              <c:strCache>
                <c:ptCount val="1"/>
                <c:pt idx="0">
                  <c:v>A</c:v>
                </c:pt>
              </c:strCache>
            </c:strRef>
          </c:tx>
          <c:spPr>
            <a:solidFill>
              <a:srgbClr val="005977">
                <a:lumMod val="50000"/>
              </a:srgb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900" baseline="0">
                    <a:solidFill>
                      <a:schemeClr val="bg1"/>
                    </a:solidFill>
                  </a:defRPr>
                </a:pPr>
                <a:endParaRPr lang="zh-CN"/>
              </a:p>
            </c:txPr>
            <c:dLblPos val="ctr"/>
            <c:showVal val="1"/>
            <c:extLst>
              <c:ext xmlns:c15="http://schemas.microsoft.com/office/drawing/2012/chart" uri="{CE6537A1-D6FC-4f65-9D91-7224C49458BB}">
                <c15:layout/>
                <c15:showLeaderLines val="1"/>
              </c:ext>
            </c:extLst>
          </c:dLbls>
          <c:cat>
            <c:strRef>
              <c:f>Sheet1!$A$2:$A$8</c:f>
              <c:strCache>
                <c:ptCount val="7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  <c:pt idx="4">
                  <c:v>2015</c:v>
                </c:pt>
                <c:pt idx="5">
                  <c:v>2016</c:v>
                </c:pt>
                <c:pt idx="6">
                  <c:v>2017YTD</c:v>
                </c:pt>
              </c:strCache>
            </c:strRef>
          </c:cat>
          <c:val>
            <c:numRef>
              <c:f>Sheet1!$B$2:$B$8</c:f>
              <c:numCache>
                <c:formatCode>0.0%</c:formatCode>
                <c:ptCount val="7"/>
                <c:pt idx="0">
                  <c:v>0.25558747314944263</c:v>
                </c:pt>
                <c:pt idx="1">
                  <c:v>0.29321786805117678</c:v>
                </c:pt>
                <c:pt idx="2">
                  <c:v>0.30530043978729765</c:v>
                </c:pt>
                <c:pt idx="3">
                  <c:v>0.31971364620776466</c:v>
                </c:pt>
                <c:pt idx="4">
                  <c:v>0.32076784429171828</c:v>
                </c:pt>
                <c:pt idx="5">
                  <c:v>0.21736149525137713</c:v>
                </c:pt>
                <c:pt idx="6">
                  <c:v>0.16839312755468011</c:v>
                </c:pt>
              </c:numCache>
            </c:numRef>
          </c:val>
        </c:ser>
        <c:ser>
          <c:idx val="2"/>
          <c:order val="1"/>
          <c:tx>
            <c:strRef>
              <c:f>Sheet1!$C$1</c:f>
              <c:strCache>
                <c:ptCount val="1"/>
                <c:pt idx="0">
                  <c:v>A0</c:v>
                </c:pt>
              </c:strCache>
            </c:strRef>
          </c:tx>
          <c:spPr>
            <a:solidFill>
              <a:srgbClr val="005977">
                <a:lumMod val="75000"/>
              </a:srgbClr>
            </a:solidFill>
          </c:spPr>
          <c:cat>
            <c:strRef>
              <c:f>Sheet1!$A$2:$A$8</c:f>
              <c:strCache>
                <c:ptCount val="7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  <c:pt idx="4">
                  <c:v>2015</c:v>
                </c:pt>
                <c:pt idx="5">
                  <c:v>2016</c:v>
                </c:pt>
                <c:pt idx="6">
                  <c:v>2017YTD</c:v>
                </c:pt>
              </c:strCache>
            </c:strRef>
          </c:cat>
          <c:val>
            <c:numRef>
              <c:f>Sheet1!$C$2:$C$8</c:f>
              <c:numCache>
                <c:formatCode>0.0%</c:formatCode>
                <c:ptCount val="7"/>
                <c:pt idx="0">
                  <c:v>2.4151295077681934E-2</c:v>
                </c:pt>
                <c:pt idx="1">
                  <c:v>3.4126430459222687E-2</c:v>
                </c:pt>
                <c:pt idx="2">
                  <c:v>3.586198799512761E-2</c:v>
                </c:pt>
                <c:pt idx="3">
                  <c:v>3.1762568580040069E-2</c:v>
                </c:pt>
                <c:pt idx="4">
                  <c:v>4.2061195337622335E-2</c:v>
                </c:pt>
                <c:pt idx="5">
                  <c:v>4.6658155911543056E-2</c:v>
                </c:pt>
                <c:pt idx="6">
                  <c:v>4.3035899304330008E-2</c:v>
                </c:pt>
              </c:numCache>
            </c:numRef>
          </c:val>
        </c:ser>
        <c:ser>
          <c:idx val="3"/>
          <c:order val="2"/>
          <c:tx>
            <c:strRef>
              <c:f>Sheet1!$D$1</c:f>
              <c:strCache>
                <c:ptCount val="1"/>
                <c:pt idx="0">
                  <c:v>A00</c:v>
                </c:pt>
              </c:strCache>
            </c:strRef>
          </c:tx>
          <c:spPr>
            <a:solidFill>
              <a:srgbClr val="006384"/>
            </a:solidFill>
          </c:spPr>
          <c:cat>
            <c:strRef>
              <c:f>Sheet1!$A$2:$A$8</c:f>
              <c:strCache>
                <c:ptCount val="7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  <c:pt idx="4">
                  <c:v>2015</c:v>
                </c:pt>
                <c:pt idx="5">
                  <c:v>2016</c:v>
                </c:pt>
                <c:pt idx="6">
                  <c:v>2017YTD</c:v>
                </c:pt>
              </c:strCache>
            </c:strRef>
          </c:cat>
          <c:val>
            <c:numRef>
              <c:f>Sheet1!$D$2:$D$8</c:f>
              <c:numCache>
                <c:formatCode>0.0%</c:formatCode>
                <c:ptCount val="7"/>
                <c:pt idx="0">
                  <c:v>1.8647641128803117E-2</c:v>
                </c:pt>
                <c:pt idx="1">
                  <c:v>1.7544506902426916E-2</c:v>
                </c:pt>
                <c:pt idx="2">
                  <c:v>1.7142409877847736E-2</c:v>
                </c:pt>
                <c:pt idx="3">
                  <c:v>1.5352599238589865E-2</c:v>
                </c:pt>
                <c:pt idx="4">
                  <c:v>1.4975964099431012E-2</c:v>
                </c:pt>
                <c:pt idx="5">
                  <c:v>2.4452653452365188E-2</c:v>
                </c:pt>
                <c:pt idx="6">
                  <c:v>2.5957257853328634E-2</c:v>
                </c:pt>
              </c:numCache>
            </c:numRef>
          </c:val>
        </c:ser>
        <c:ser>
          <c:idx val="4"/>
          <c:order val="3"/>
          <c:tx>
            <c:strRef>
              <c:f>Sheet1!$E$1</c:f>
              <c:strCache>
                <c:ptCount val="1"/>
                <c:pt idx="0">
                  <c:v>B</c:v>
                </c:pt>
              </c:strCache>
            </c:strRef>
          </c:tx>
          <c:spPr>
            <a:solidFill>
              <a:srgbClr val="738FA2"/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900" baseline="0">
                    <a:solidFill>
                      <a:schemeClr val="accent3">
                        <a:lumMod val="95000"/>
                      </a:schemeClr>
                    </a:solidFill>
                  </a:defRPr>
                </a:pPr>
                <a:endParaRPr lang="zh-CN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Sheet1!$A$2:$A$8</c:f>
              <c:strCache>
                <c:ptCount val="7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  <c:pt idx="4">
                  <c:v>2015</c:v>
                </c:pt>
                <c:pt idx="5">
                  <c:v>2016</c:v>
                </c:pt>
                <c:pt idx="6">
                  <c:v>2017YTD</c:v>
                </c:pt>
              </c:strCache>
            </c:strRef>
          </c:cat>
          <c:val>
            <c:numRef>
              <c:f>Sheet1!$E$2:$E$8</c:f>
              <c:numCache>
                <c:formatCode>0.0%</c:formatCode>
                <c:ptCount val="7"/>
                <c:pt idx="0">
                  <c:v>0.26704371100276181</c:v>
                </c:pt>
                <c:pt idx="1">
                  <c:v>0.26510059610852477</c:v>
                </c:pt>
                <c:pt idx="2">
                  <c:v>0.27696228787233945</c:v>
                </c:pt>
                <c:pt idx="3">
                  <c:v>0.26746971507158412</c:v>
                </c:pt>
                <c:pt idx="4">
                  <c:v>0.23358851320941779</c:v>
                </c:pt>
                <c:pt idx="5">
                  <c:v>0.27099149555188762</c:v>
                </c:pt>
                <c:pt idx="6">
                  <c:v>0.28921426863564437</c:v>
                </c:pt>
              </c:numCache>
            </c:numRef>
          </c:val>
        </c:ser>
        <c:ser>
          <c:idx val="5"/>
          <c:order val="4"/>
          <c:tx>
            <c:strRef>
              <c:f>Sheet1!$F$1</c:f>
              <c:strCache>
                <c:ptCount val="1"/>
                <c:pt idx="0">
                  <c:v>C</c:v>
                </c:pt>
              </c:strCache>
            </c:strRef>
          </c:tx>
          <c:spPr>
            <a:solidFill>
              <a:srgbClr val="A0AFBC"/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900" baseline="0"/>
                </a:pPr>
                <a:endParaRPr lang="zh-CN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Sheet1!$A$2:$A$8</c:f>
              <c:strCache>
                <c:ptCount val="7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  <c:pt idx="4">
                  <c:v>2015</c:v>
                </c:pt>
                <c:pt idx="5">
                  <c:v>2016</c:v>
                </c:pt>
                <c:pt idx="6">
                  <c:v>2017YTD</c:v>
                </c:pt>
              </c:strCache>
            </c:strRef>
          </c:cat>
          <c:val>
            <c:numRef>
              <c:f>Sheet1!$F$2:$F$8</c:f>
              <c:numCache>
                <c:formatCode>0.0%</c:formatCode>
                <c:ptCount val="7"/>
                <c:pt idx="0">
                  <c:v>0.27999306715764838</c:v>
                </c:pt>
                <c:pt idx="1">
                  <c:v>0.25775768389702036</c:v>
                </c:pt>
                <c:pt idx="2">
                  <c:v>0.26109178786500142</c:v>
                </c:pt>
                <c:pt idx="3">
                  <c:v>0.2605147422789954</c:v>
                </c:pt>
                <c:pt idx="4">
                  <c:v>0.2890330632238764</c:v>
                </c:pt>
                <c:pt idx="5">
                  <c:v>0.33333630133860759</c:v>
                </c:pt>
                <c:pt idx="6">
                  <c:v>0.36375456853658816</c:v>
                </c:pt>
              </c:numCache>
            </c:numRef>
          </c:val>
        </c:ser>
        <c:ser>
          <c:idx val="6"/>
          <c:order val="5"/>
          <c:tx>
            <c:strRef>
              <c:f>Sheet1!$G$1</c:f>
              <c:strCache>
                <c:ptCount val="1"/>
                <c:pt idx="0">
                  <c:v>D</c:v>
                </c:pt>
              </c:strCache>
            </c:strRef>
          </c:tx>
          <c:spPr>
            <a:solidFill>
              <a:srgbClr val="BFC8D0"/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900" baseline="0"/>
                </a:pPr>
                <a:endParaRPr lang="zh-CN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1"/>
              </c:ext>
            </c:extLst>
          </c:dLbls>
          <c:cat>
            <c:strRef>
              <c:f>Sheet1!$A$2:$A$8</c:f>
              <c:strCache>
                <c:ptCount val="7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  <c:pt idx="4">
                  <c:v>2015</c:v>
                </c:pt>
                <c:pt idx="5">
                  <c:v>2016</c:v>
                </c:pt>
                <c:pt idx="6">
                  <c:v>2017YTD</c:v>
                </c:pt>
              </c:strCache>
            </c:strRef>
          </c:cat>
          <c:val>
            <c:numRef>
              <c:f>Sheet1!$G$2:$G$8</c:f>
              <c:numCache>
                <c:formatCode>0.0%</c:formatCode>
                <c:ptCount val="7"/>
                <c:pt idx="0">
                  <c:v>0.1545768124836624</c:v>
                </c:pt>
                <c:pt idx="1">
                  <c:v>0.13225291458162841</c:v>
                </c:pt>
                <c:pt idx="2">
                  <c:v>0.1036410866023863</c:v>
                </c:pt>
                <c:pt idx="3">
                  <c:v>0.10518672862302597</c:v>
                </c:pt>
                <c:pt idx="4">
                  <c:v>9.9573419837934329E-2</c:v>
                </c:pt>
                <c:pt idx="5">
                  <c:v>0.10719989849421964</c:v>
                </c:pt>
                <c:pt idx="6">
                  <c:v>0.10964487811542886</c:v>
                </c:pt>
              </c:numCache>
            </c:numRef>
          </c:val>
        </c:ser>
        <c:dLbls/>
        <c:gapWidth val="71"/>
        <c:overlap val="100"/>
        <c:serLines>
          <c:spPr>
            <a:ln>
              <a:solidFill>
                <a:schemeClr val="bg1">
                  <a:lumMod val="65000"/>
                </a:schemeClr>
              </a:solidFill>
            </a:ln>
          </c:spPr>
        </c:serLines>
        <c:axId val="223330688"/>
        <c:axId val="223332224"/>
      </c:barChart>
      <c:catAx>
        <c:axId val="223330688"/>
        <c:scaling>
          <c:orientation val="minMax"/>
        </c:scaling>
        <c:axPos val="b"/>
        <c:numFmt formatCode="General" sourceLinked="0"/>
        <c:majorTickMark val="none"/>
        <c:tickLblPos val="nextTo"/>
        <c:txPr>
          <a:bodyPr/>
          <a:lstStyle/>
          <a:p>
            <a:pPr>
              <a:defRPr sz="1000" baseline="0"/>
            </a:pPr>
            <a:endParaRPr lang="zh-CN"/>
          </a:p>
        </c:txPr>
        <c:crossAx val="223332224"/>
        <c:crosses val="autoZero"/>
        <c:auto val="1"/>
        <c:lblAlgn val="ctr"/>
        <c:lblOffset val="100"/>
      </c:catAx>
      <c:valAx>
        <c:axId val="223332224"/>
        <c:scaling>
          <c:orientation val="minMax"/>
        </c:scaling>
        <c:delete val="1"/>
        <c:axPos val="l"/>
        <c:numFmt formatCode="0%" sourceLinked="1"/>
        <c:tickLblPos val="none"/>
        <c:crossAx val="223330688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81836501360062464"/>
          <c:y val="3.4663557435655315E-2"/>
          <c:w val="7.3011552761098455E-2"/>
          <c:h val="0.72697919577555725"/>
        </c:manualLayout>
      </c:layout>
      <c:txPr>
        <a:bodyPr/>
        <a:lstStyle/>
        <a:p>
          <a:pPr>
            <a:defRPr sz="800" baseline="0"/>
          </a:pPr>
          <a:endParaRPr lang="zh-CN"/>
        </a:p>
      </c:txPr>
    </c:legend>
    <c:plotVisOnly val="1"/>
    <c:dispBlanksAs val="gap"/>
  </c:chart>
  <c:spPr>
    <a:ln>
      <a:noFill/>
    </a:ln>
  </c:spPr>
  <c:txPr>
    <a:bodyPr/>
    <a:lstStyle/>
    <a:p>
      <a:pPr marL="161925" indent="-161925" algn="l" rtl="0" eaLnBrk="1" fontAlgn="base" hangingPunct="1">
        <a:lnSpc>
          <a:spcPct val="110000"/>
        </a:lnSpc>
        <a:spcBef>
          <a:spcPct val="0"/>
        </a:spcBef>
        <a:spcAft>
          <a:spcPct val="25000"/>
        </a:spcAft>
        <a:defRPr lang="zh-CN" altLang="en-US" sz="1000" b="0" kern="1200">
          <a:solidFill>
            <a:srgbClr val="000000"/>
          </a:solidFill>
          <a:latin typeface="微软雅黑" pitchFamily="34" charset="-122"/>
          <a:ea typeface="微软雅黑" pitchFamily="34" charset="-122"/>
          <a:cs typeface="+mn-cs"/>
        </a:defRPr>
      </a:pPr>
      <a:endParaRPr lang="zh-CN"/>
    </a:p>
  </c:txPr>
  <c:externalData r:id="rId2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plotArea>
      <c:layout>
        <c:manualLayout>
          <c:layoutTarget val="inner"/>
          <c:xMode val="edge"/>
          <c:yMode val="edge"/>
          <c:x val="2.6010613009761256E-2"/>
          <c:y val="1.6273295160366286E-2"/>
          <c:w val="0.94158657655580835"/>
          <c:h val="0.85480551067049182"/>
        </c:manualLayout>
      </c:layout>
      <c:lineChart>
        <c:grouping val="standard"/>
        <c:ser>
          <c:idx val="0"/>
          <c:order val="0"/>
          <c:tx>
            <c:strRef>
              <c:f>Sheet1!$B$1</c:f>
              <c:strCache>
                <c:ptCount val="1"/>
                <c:pt idx="0">
                  <c:v>2014</c:v>
                </c:pt>
              </c:strCache>
            </c:strRef>
          </c:tx>
          <c:spPr>
            <a:ln>
              <a:solidFill>
                <a:srgbClr val="CBCED1"/>
              </a:solidFill>
            </a:ln>
          </c:spPr>
          <c:marker>
            <c:symbol val="none"/>
          </c:marker>
          <c:dLbls>
            <c:delete val="1"/>
          </c:dLbls>
          <c:cat>
            <c:strRef>
              <c:f>Sheet1!$A$2:$A$13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Sheet1!$B$2:$B$13</c:f>
              <c:numCache>
                <c:formatCode>General</c:formatCode>
                <c:ptCount val="12"/>
                <c:pt idx="0">
                  <c:v>113098</c:v>
                </c:pt>
                <c:pt idx="1">
                  <c:v>82515</c:v>
                </c:pt>
                <c:pt idx="2">
                  <c:v>115758</c:v>
                </c:pt>
                <c:pt idx="3">
                  <c:v>125661</c:v>
                </c:pt>
                <c:pt idx="4">
                  <c:v>126651</c:v>
                </c:pt>
                <c:pt idx="5">
                  <c:v>117392</c:v>
                </c:pt>
                <c:pt idx="6">
                  <c:v>137359</c:v>
                </c:pt>
                <c:pt idx="7">
                  <c:v>123466</c:v>
                </c:pt>
                <c:pt idx="8">
                  <c:v>110969</c:v>
                </c:pt>
                <c:pt idx="9">
                  <c:v>119039</c:v>
                </c:pt>
                <c:pt idx="10">
                  <c:v>120891</c:v>
                </c:pt>
                <c:pt idx="11">
                  <c:v>130193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2015</c:v>
                </c:pt>
              </c:strCache>
            </c:strRef>
          </c:tx>
          <c:spPr>
            <a:ln>
              <a:solidFill>
                <a:srgbClr val="A2A9AF"/>
              </a:solidFill>
            </a:ln>
          </c:spPr>
          <c:marker>
            <c:symbol val="none"/>
          </c:marker>
          <c:dLbls>
            <c:delete val="1"/>
          </c:dLbls>
          <c:cat>
            <c:strRef>
              <c:f>Sheet1!$A$2:$A$13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Sheet1!$C$2:$C$13</c:f>
              <c:numCache>
                <c:formatCode>General</c:formatCode>
                <c:ptCount val="12"/>
                <c:pt idx="0">
                  <c:v>98334</c:v>
                </c:pt>
                <c:pt idx="1">
                  <c:v>61532</c:v>
                </c:pt>
                <c:pt idx="2">
                  <c:v>98152</c:v>
                </c:pt>
                <c:pt idx="3">
                  <c:v>91867</c:v>
                </c:pt>
                <c:pt idx="4">
                  <c:v>88170</c:v>
                </c:pt>
                <c:pt idx="5">
                  <c:v>84617</c:v>
                </c:pt>
                <c:pt idx="6">
                  <c:v>97961</c:v>
                </c:pt>
                <c:pt idx="7">
                  <c:v>77180</c:v>
                </c:pt>
                <c:pt idx="8">
                  <c:v>103215</c:v>
                </c:pt>
                <c:pt idx="9">
                  <c:v>87580</c:v>
                </c:pt>
                <c:pt idx="10">
                  <c:v>85518</c:v>
                </c:pt>
                <c:pt idx="11">
                  <c:v>103970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2016</c:v>
                </c:pt>
              </c:strCache>
            </c:strRef>
          </c:tx>
          <c:spPr>
            <a:ln>
              <a:solidFill>
                <a:srgbClr val="006600"/>
              </a:solidFill>
            </a:ln>
          </c:spPr>
          <c:marker>
            <c:symbol val="none"/>
          </c:marker>
          <c:dLbls>
            <c:delete val="1"/>
          </c:dLbls>
          <c:cat>
            <c:strRef>
              <c:f>Sheet1!$A$2:$A$13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Sheet1!$D$2:$D$13</c:f>
              <c:numCache>
                <c:formatCode>General</c:formatCode>
                <c:ptCount val="12"/>
                <c:pt idx="0">
                  <c:v>73902</c:v>
                </c:pt>
                <c:pt idx="1">
                  <c:v>57053</c:v>
                </c:pt>
                <c:pt idx="2">
                  <c:v>89380</c:v>
                </c:pt>
                <c:pt idx="3">
                  <c:v>88606</c:v>
                </c:pt>
                <c:pt idx="4">
                  <c:v>75030</c:v>
                </c:pt>
                <c:pt idx="5">
                  <c:v>94998</c:v>
                </c:pt>
                <c:pt idx="6">
                  <c:v>95253</c:v>
                </c:pt>
                <c:pt idx="7">
                  <c:v>92079</c:v>
                </c:pt>
                <c:pt idx="8">
                  <c:v>81723</c:v>
                </c:pt>
                <c:pt idx="9">
                  <c:v>82530</c:v>
                </c:pt>
                <c:pt idx="10">
                  <c:v>101701</c:v>
                </c:pt>
                <c:pt idx="11">
                  <c:v>109020</c:v>
                </c:pt>
              </c:numCache>
            </c:numRef>
          </c:val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2017</c:v>
                </c:pt>
              </c:strCache>
            </c:strRef>
          </c:tx>
          <c:spPr>
            <a:ln>
              <a:solidFill>
                <a:srgbClr val="002060"/>
              </a:solidFill>
            </a:ln>
          </c:spPr>
          <c:marker>
            <c:symbol val="none"/>
          </c:marker>
          <c:dLbls>
            <c:delete val="1"/>
          </c:dLbls>
          <c:cat>
            <c:strRef>
              <c:f>Sheet1!$A$2:$A$13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Sheet1!$E$2:$E$13</c:f>
              <c:numCache>
                <c:formatCode>General</c:formatCode>
                <c:ptCount val="12"/>
                <c:pt idx="0">
                  <c:v>91185</c:v>
                </c:pt>
                <c:pt idx="1">
                  <c:v>70045</c:v>
                </c:pt>
                <c:pt idx="2">
                  <c:v>102177</c:v>
                </c:pt>
                <c:pt idx="3">
                  <c:v>92230</c:v>
                </c:pt>
                <c:pt idx="4">
                  <c:v>106263</c:v>
                </c:pt>
                <c:pt idx="5">
                  <c:v>118437</c:v>
                </c:pt>
              </c:numCache>
            </c:numRef>
          </c:val>
        </c:ser>
        <c:dLbls>
          <c:showVal val="1"/>
        </c:dLbls>
        <c:marker val="1"/>
        <c:axId val="184457472"/>
        <c:axId val="184459264"/>
      </c:lineChart>
      <c:catAx>
        <c:axId val="184457472"/>
        <c:scaling>
          <c:orientation val="minMax"/>
        </c:scaling>
        <c:axPos val="b"/>
        <c:numFmt formatCode="General" sourceLinked="0"/>
        <c:tickLblPos val="nextTo"/>
        <c:txPr>
          <a:bodyPr/>
          <a:lstStyle/>
          <a:p>
            <a:pPr>
              <a:defRPr sz="900"/>
            </a:pPr>
            <a:endParaRPr lang="zh-CN"/>
          </a:p>
        </c:txPr>
        <c:crossAx val="184459264"/>
        <c:crosses val="autoZero"/>
        <c:auto val="1"/>
        <c:lblAlgn val="ctr"/>
        <c:lblOffset val="100"/>
      </c:catAx>
      <c:valAx>
        <c:axId val="184459264"/>
        <c:scaling>
          <c:orientation val="minMax"/>
        </c:scaling>
        <c:delete val="1"/>
        <c:axPos val="l"/>
        <c:numFmt formatCode="General" sourceLinked="1"/>
        <c:tickLblPos val="none"/>
        <c:crossAx val="184457472"/>
        <c:crosses val="autoZero"/>
        <c:crossBetween val="between"/>
      </c:valAx>
      <c:spPr>
        <a:noFill/>
        <a:ln>
          <a:noFill/>
        </a:ln>
      </c:spPr>
    </c:plotArea>
    <c:legend>
      <c:legendPos val="r"/>
      <c:layout>
        <c:manualLayout>
          <c:xMode val="edge"/>
          <c:yMode val="edge"/>
          <c:x val="5.1462070016458292E-2"/>
          <c:y val="0.6609767193919287"/>
          <c:w val="0.88670700931383062"/>
          <c:h val="0.23851032498082686"/>
        </c:manualLayout>
      </c:layout>
      <c:spPr>
        <a:noFill/>
        <a:ln>
          <a:noFill/>
        </a:ln>
      </c:spPr>
      <c:txPr>
        <a:bodyPr/>
        <a:lstStyle/>
        <a:p>
          <a:pPr>
            <a:defRPr sz="1000"/>
          </a:pPr>
          <a:endParaRPr lang="zh-CN"/>
        </a:p>
      </c:txPr>
    </c:legend>
    <c:plotVisOnly val="1"/>
    <c:dispBlanksAs val="gap"/>
  </c:chart>
  <c:txPr>
    <a:bodyPr/>
    <a:lstStyle/>
    <a:p>
      <a:pPr>
        <a:defRPr sz="1800"/>
      </a:pPr>
      <a:endParaRPr lang="zh-CN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plotArea>
      <c:layout>
        <c:manualLayout>
          <c:layoutTarget val="inner"/>
          <c:xMode val="edge"/>
          <c:yMode val="edge"/>
          <c:x val="0.1817602048711367"/>
          <c:y val="0.25910827261618574"/>
          <c:w val="0.79558628310824053"/>
          <c:h val="0.68046757644084077"/>
        </c:manualLayout>
      </c:layout>
      <c:lineChart>
        <c:grouping val="standard"/>
        <c:ser>
          <c:idx val="0"/>
          <c:order val="0"/>
          <c:tx>
            <c:strRef>
              <c:f>Sheet1!$B$1</c:f>
              <c:strCache>
                <c:ptCount val="1"/>
                <c:pt idx="0">
                  <c:v>2016</c:v>
                </c:pt>
              </c:strCache>
            </c:strRef>
          </c:tx>
          <c:spPr>
            <a:ln w="38100">
              <a:solidFill>
                <a:srgbClr val="7F7F7F"/>
              </a:solidFill>
            </a:ln>
          </c:spPr>
          <c:marker>
            <c:spPr>
              <a:noFill/>
              <a:ln>
                <a:noFill/>
              </a:ln>
            </c:spPr>
          </c:marker>
          <c:cat>
            <c:strRef>
              <c:f>Sheet1!$A$2:$A$13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Sheet1!$B$2:$B$13</c:f>
              <c:numCache>
                <c:formatCode>General</c:formatCode>
                <c:ptCount val="12"/>
                <c:pt idx="0">
                  <c:v>81118</c:v>
                </c:pt>
                <c:pt idx="1">
                  <c:v>51348</c:v>
                </c:pt>
                <c:pt idx="2">
                  <c:v>79502</c:v>
                </c:pt>
                <c:pt idx="3">
                  <c:v>66354</c:v>
                </c:pt>
                <c:pt idx="4">
                  <c:v>66396</c:v>
                </c:pt>
                <c:pt idx="5">
                  <c:v>76194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2017</c:v>
                </c:pt>
              </c:strCache>
            </c:strRef>
          </c:tx>
          <c:spPr>
            <a:ln w="38100">
              <a:solidFill>
                <a:srgbClr val="002060"/>
              </a:solidFill>
            </a:ln>
          </c:spPr>
          <c:marker>
            <c:symbol val="none"/>
          </c:marker>
          <c:dLbls>
            <c:dLbl>
              <c:idx val="0"/>
              <c:layout>
                <c:manualLayout>
                  <c:x val="1.2275619695116177E-3"/>
                  <c:y val="6.7962669426829998E-3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0"/>
                  <c:y val="0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-1.9694747975157901E-3"/>
                  <c:y val="-3.8356667977072407E-3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6"/>
              <c:layout>
                <c:manualLayout>
                  <c:x val="-1.5138713528812664E-2"/>
                  <c:y val="-2.9532960644423456E-2"/>
                </c:manualLayout>
              </c:layout>
              <c:showVal val="1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900" b="0"/>
                </a:pPr>
                <a:endParaRPr lang="zh-CN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Sheet1!$A$2:$A$13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Sheet1!$C$2:$C$13</c:f>
              <c:numCache>
                <c:formatCode>General</c:formatCode>
                <c:ptCount val="12"/>
                <c:pt idx="0">
                  <c:v>79405</c:v>
                </c:pt>
                <c:pt idx="1">
                  <c:v>56418</c:v>
                </c:pt>
                <c:pt idx="2">
                  <c:v>77966</c:v>
                </c:pt>
                <c:pt idx="3">
                  <c:v>69854</c:v>
                </c:pt>
                <c:pt idx="4">
                  <c:v>72703</c:v>
                </c:pt>
                <c:pt idx="5">
                  <c:v>82781</c:v>
                </c:pt>
              </c:numCache>
            </c:numRef>
          </c:val>
        </c:ser>
        <c:dLbls/>
        <c:marker val="1"/>
        <c:axId val="184626176"/>
        <c:axId val="184627968"/>
      </c:lineChart>
      <c:catAx>
        <c:axId val="184626176"/>
        <c:scaling>
          <c:orientation val="minMax"/>
        </c:scaling>
        <c:axPos val="b"/>
        <c:numFmt formatCode="General" sourceLinked="0"/>
        <c:tickLblPos val="nextTo"/>
        <c:txPr>
          <a:bodyPr/>
          <a:lstStyle/>
          <a:p>
            <a:pPr>
              <a:defRPr sz="900"/>
            </a:pPr>
            <a:endParaRPr lang="zh-CN"/>
          </a:p>
        </c:txPr>
        <c:crossAx val="184627968"/>
        <c:crosses val="autoZero"/>
        <c:auto val="1"/>
        <c:lblAlgn val="ctr"/>
        <c:lblOffset val="100"/>
      </c:catAx>
      <c:valAx>
        <c:axId val="184627968"/>
        <c:scaling>
          <c:orientation val="minMax"/>
          <c:max val="100000"/>
          <c:min val="40000"/>
        </c:scaling>
        <c:delete val="1"/>
        <c:axPos val="l"/>
        <c:numFmt formatCode="General" sourceLinked="1"/>
        <c:tickLblPos val="none"/>
        <c:crossAx val="184626176"/>
        <c:crosses val="autoZero"/>
        <c:crossBetween val="between"/>
      </c:valAx>
      <c:spPr>
        <a:noFill/>
        <a:ln w="25400">
          <a:noFill/>
        </a:ln>
      </c:spPr>
    </c:plotArea>
    <c:legend>
      <c:legendPos val="r"/>
      <c:layout>
        <c:manualLayout>
          <c:xMode val="edge"/>
          <c:yMode val="edge"/>
          <c:x val="0.62913075431515664"/>
          <c:y val="0.15883342379144577"/>
          <c:w val="0.26816737788811157"/>
          <c:h val="0.14099443653798505"/>
        </c:manualLayout>
      </c:layout>
      <c:txPr>
        <a:bodyPr/>
        <a:lstStyle/>
        <a:p>
          <a:pPr>
            <a:defRPr sz="900" b="1"/>
          </a:pPr>
          <a:endParaRPr lang="zh-CN"/>
        </a:p>
      </c:txPr>
    </c:legend>
    <c:plotVisOnly val="1"/>
    <c:dispBlanksAs val="gap"/>
  </c:chart>
  <c:txPr>
    <a:bodyPr/>
    <a:lstStyle/>
    <a:p>
      <a:pPr>
        <a:defRPr sz="1800"/>
      </a:pPr>
      <a:endParaRPr lang="zh-CN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style val="7"/>
  <c:clrMapOvr bg1="lt1" tx1="dk1" bg2="lt2" tx2="dk2" accent1="accent1" accent2="accent2" accent3="accent3" accent4="accent4" accent5="accent5" accent6="accent6" hlink="hlink" folHlink="folHlink"/>
  <c:chart>
    <c:plotArea>
      <c:layout>
        <c:manualLayout>
          <c:layoutTarget val="inner"/>
          <c:xMode val="edge"/>
          <c:yMode val="edge"/>
          <c:x val="2.004329619828191E-2"/>
          <c:y val="0.15698389364379994"/>
          <c:w val="0.97903260748805765"/>
          <c:h val="0.719169811197096"/>
        </c:manualLayout>
      </c:layout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进口汽车销量</c:v>
                </c:pt>
              </c:strCache>
            </c:strRef>
          </c:tx>
          <c:spPr>
            <a:solidFill>
              <a:srgbClr val="FFFFFF">
                <a:lumMod val="50000"/>
              </a:srgb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900"/>
                </a:pPr>
                <a:endParaRPr lang="zh-CN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1"/>
              </c:ext>
            </c:extLst>
          </c:dLbls>
          <c:cat>
            <c:strRef>
              <c:f>Sheet1!$A$2:$A$7</c:f>
              <c:strCache>
                <c:ptCount val="6"/>
                <c:pt idx="0">
                  <c:v>2012</c:v>
                </c:pt>
                <c:pt idx="1">
                  <c:v>2013</c:v>
                </c:pt>
                <c:pt idx="2">
                  <c:v>2014</c:v>
                </c:pt>
                <c:pt idx="3">
                  <c:v>2015</c:v>
                </c:pt>
                <c:pt idx="4">
                  <c:v>2016</c:v>
                </c:pt>
                <c:pt idx="5">
                  <c:v>2017YTD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894468</c:v>
                </c:pt>
                <c:pt idx="1">
                  <c:v>1022086</c:v>
                </c:pt>
                <c:pt idx="2">
                  <c:v>1157589</c:v>
                </c:pt>
                <c:pt idx="3">
                  <c:v>919968</c:v>
                </c:pt>
                <c:pt idx="4">
                  <c:v>898471</c:v>
                </c:pt>
                <c:pt idx="5">
                  <c:v>439145</c:v>
                </c:pt>
              </c:numCache>
            </c:numRef>
          </c:val>
        </c:ser>
        <c:ser>
          <c:idx val="1"/>
          <c:order val="1"/>
          <c:tx>
            <c:strRef>
              <c:f>Sheet1!#REF!</c:f>
              <c:strCache>
                <c:ptCount val="1"/>
                <c:pt idx="0">
                  <c:v>#REF!</c:v>
                </c:pt>
              </c:strCache>
            </c:strRef>
          </c:tx>
          <c:spPr>
            <a:solidFill>
              <a:srgbClr val="003366"/>
            </a:solidFill>
          </c:spPr>
          <c:cat>
            <c:strRef>
              <c:f>Sheet1!$A$2:$A$7</c:f>
              <c:strCache>
                <c:ptCount val="6"/>
                <c:pt idx="0">
                  <c:v>2012</c:v>
                </c:pt>
                <c:pt idx="1">
                  <c:v>2013</c:v>
                </c:pt>
                <c:pt idx="2">
                  <c:v>2014</c:v>
                </c:pt>
                <c:pt idx="3">
                  <c:v>2015</c:v>
                </c:pt>
                <c:pt idx="4">
                  <c:v>2016</c:v>
                </c:pt>
                <c:pt idx="5">
                  <c:v>2017YTD</c:v>
                </c:pt>
              </c:strCache>
            </c:strRef>
          </c:cat>
          <c:val>
            <c:numRef>
              <c:f>Sheet1!#REF!</c:f>
              <c:numCache>
                <c:formatCode>General</c:formatCode>
                <c:ptCount val="1"/>
                <c:pt idx="0">
                  <c:v>1</c:v>
                </c:pt>
              </c:numCache>
            </c:numRef>
          </c:val>
        </c:ser>
        <c:dLbls/>
        <c:gapWidth val="100"/>
        <c:overlap val="100"/>
        <c:axId val="177293952"/>
        <c:axId val="177353088"/>
      </c:barChart>
      <c:lineChart>
        <c:grouping val="standard"/>
        <c:ser>
          <c:idx val="2"/>
          <c:order val="2"/>
          <c:tx>
            <c:strRef>
              <c:f>Sheet1!$C$1</c:f>
              <c:strCache>
                <c:ptCount val="1"/>
                <c:pt idx="0">
                  <c:v>同比增长率</c:v>
                </c:pt>
              </c:strCache>
            </c:strRef>
          </c:tx>
          <c:spPr>
            <a:ln>
              <a:solidFill>
                <a:srgbClr val="800000"/>
              </a:solidFill>
            </a:ln>
          </c:spPr>
          <c:marker>
            <c:spPr>
              <a:solidFill>
                <a:srgbClr val="800000"/>
              </a:solidFill>
              <a:ln>
                <a:noFill/>
              </a:ln>
            </c:spPr>
          </c:marker>
          <c:dLbls>
            <c:dLbl>
              <c:idx val="1"/>
              <c:layout>
                <c:manualLayout>
                  <c:x val="-5.3593951374333287E-2"/>
                  <c:y val="4.8348850675073211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wrap="square" lIns="38100" tIns="19050" rIns="38100" bIns="19050" anchor="ctr">
                  <a:spAutoFit/>
                </a:bodyPr>
                <a:lstStyle/>
                <a:p>
                  <a:pPr>
                    <a:defRPr sz="900" b="0">
                      <a:solidFill>
                        <a:schemeClr val="tx1"/>
                      </a:solidFill>
                    </a:defRPr>
                  </a:pPr>
                  <a:endParaRPr lang="zh-CN"/>
                </a:p>
              </c:txPr>
              <c:dLblPos val="r"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-7.9301069104218178E-2"/>
                  <c:y val="5.6394519058691868E-2"/>
                </c:manualLayout>
              </c:layout>
              <c:dLblPos val="r"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-6.9184251925167306E-2"/>
                  <c:y val="5.7643171603724154E-2"/>
                </c:manualLayout>
              </c:layout>
              <c:dLblPos val="r"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6"/>
              <c:layout>
                <c:manualLayout>
                  <c:x val="-9.8931451547928928E-2"/>
                  <c:y val="-2.5677287759490481E-2"/>
                </c:manualLayout>
              </c:layout>
              <c:dLblPos val="r"/>
              <c:showVal val="1"/>
              <c:extLst>
                <c:ext xmlns:c15="http://schemas.microsoft.com/office/drawing/2012/chart" uri="{CE6537A1-D6FC-4f65-9D91-7224C49458BB}"/>
              </c:extLst>
            </c:dLbl>
            <c:dLbl>
              <c:idx val="7"/>
              <c:layout>
                <c:manualLayout>
                  <c:x val="-1.4345641639336161E-2"/>
                  <c:y val="-6.1761246973952594E-4"/>
                </c:manualLayout>
              </c:layout>
              <c:dLblPos val="r"/>
              <c:showVal val="1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900">
                    <a:solidFill>
                      <a:schemeClr val="tx1"/>
                    </a:solidFill>
                  </a:defRPr>
                </a:pPr>
                <a:endParaRPr lang="zh-CN"/>
              </a:p>
            </c:txPr>
            <c:dLblPos val="t"/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Sheet1!$A$2:$A$6</c:f>
              <c:numCache>
                <c:formatCode>General</c:formatCode>
                <c:ptCount val="5"/>
                <c:pt idx="0">
                  <c:v>2012</c:v>
                </c:pt>
                <c:pt idx="1">
                  <c:v>2013</c:v>
                </c:pt>
                <c:pt idx="2">
                  <c:v>2014</c:v>
                </c:pt>
                <c:pt idx="3">
                  <c:v>2015</c:v>
                </c:pt>
                <c:pt idx="4">
                  <c:v>2016</c:v>
                </c:pt>
              </c:numCache>
            </c:numRef>
          </c:cat>
          <c:val>
            <c:numRef>
              <c:f>Sheet1!$C$2:$C$7</c:f>
              <c:numCache>
                <c:formatCode>0.0%</c:formatCode>
                <c:ptCount val="6"/>
                <c:pt idx="0">
                  <c:v>0.27073524857294656</c:v>
                </c:pt>
                <c:pt idx="1">
                  <c:v>0.14267475191957674</c:v>
                </c:pt>
                <c:pt idx="2">
                  <c:v>0.13257494966177008</c:v>
                </c:pt>
                <c:pt idx="3">
                  <c:v>-0.2052723375913213</c:v>
                </c:pt>
                <c:pt idx="4">
                  <c:v>-2.3367117117117146E-2</c:v>
                </c:pt>
                <c:pt idx="5">
                  <c:v>4.3000000000000003E-2</c:v>
                </c:pt>
              </c:numCache>
            </c:numRef>
          </c:val>
        </c:ser>
        <c:dLbls/>
        <c:marker val="1"/>
        <c:axId val="177356160"/>
        <c:axId val="177354624"/>
      </c:lineChart>
      <c:catAx>
        <c:axId val="177293952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sz="1000"/>
            </a:pPr>
            <a:endParaRPr lang="zh-CN"/>
          </a:p>
        </c:txPr>
        <c:crossAx val="177353088"/>
        <c:crosses val="autoZero"/>
        <c:auto val="1"/>
        <c:lblAlgn val="ctr"/>
        <c:lblOffset val="100"/>
      </c:catAx>
      <c:valAx>
        <c:axId val="177353088"/>
        <c:scaling>
          <c:orientation val="minMax"/>
        </c:scaling>
        <c:axPos val="l"/>
        <c:numFmt formatCode="General" sourceLinked="1"/>
        <c:tickLblPos val="none"/>
        <c:spPr>
          <a:ln>
            <a:noFill/>
          </a:ln>
        </c:spPr>
        <c:txPr>
          <a:bodyPr/>
          <a:lstStyle/>
          <a:p>
            <a:pPr>
              <a:defRPr sz="800"/>
            </a:pPr>
            <a:endParaRPr lang="zh-CN"/>
          </a:p>
        </c:txPr>
        <c:crossAx val="177293952"/>
        <c:crosses val="autoZero"/>
        <c:crossBetween val="between"/>
      </c:valAx>
      <c:valAx>
        <c:axId val="177354624"/>
        <c:scaling>
          <c:orientation val="minMax"/>
        </c:scaling>
        <c:axPos val="r"/>
        <c:numFmt formatCode="0%" sourceLinked="0"/>
        <c:tickLblPos val="none"/>
        <c:spPr>
          <a:ln>
            <a:noFill/>
          </a:ln>
        </c:spPr>
        <c:txPr>
          <a:bodyPr/>
          <a:lstStyle/>
          <a:p>
            <a:pPr>
              <a:defRPr sz="800"/>
            </a:pPr>
            <a:endParaRPr lang="zh-CN"/>
          </a:p>
        </c:txPr>
        <c:crossAx val="177356160"/>
        <c:crosses val="max"/>
        <c:crossBetween val="between"/>
      </c:valAx>
      <c:catAx>
        <c:axId val="177356160"/>
        <c:scaling>
          <c:orientation val="minMax"/>
        </c:scaling>
        <c:delete val="1"/>
        <c:axPos val="b"/>
        <c:numFmt formatCode="General" sourceLinked="1"/>
        <c:tickLblPos val="none"/>
        <c:crossAx val="177354624"/>
        <c:crosses val="autoZero"/>
        <c:auto val="1"/>
        <c:lblAlgn val="ctr"/>
        <c:lblOffset val="100"/>
      </c:catAx>
    </c:plotArea>
    <c:legend>
      <c:legendPos val="l"/>
      <c:legendEntry>
        <c:idx val="1"/>
        <c:delete val="1"/>
      </c:legendEntry>
      <c:layout>
        <c:manualLayout>
          <c:xMode val="edge"/>
          <c:yMode val="edge"/>
          <c:x val="0.34990251254446175"/>
          <c:y val="1.5058637472563348E-2"/>
          <c:w val="0.54763951448561565"/>
          <c:h val="7.0335698120957094E-2"/>
        </c:manualLayout>
      </c:layout>
      <c:overlay val="1"/>
      <c:txPr>
        <a:bodyPr/>
        <a:lstStyle/>
        <a:p>
          <a:pPr>
            <a:defRPr sz="900">
              <a:latin typeface="微软雅黑" panose="020B0503020204020204" pitchFamily="34" charset="-122"/>
              <a:ea typeface="微软雅黑" panose="020B0503020204020204" pitchFamily="34" charset="-122"/>
            </a:defRPr>
          </a:pPr>
          <a:endParaRPr lang="zh-CN"/>
        </a:p>
      </c:txPr>
    </c:legend>
    <c:plotVisOnly val="1"/>
    <c:dispBlanksAs val="gap"/>
  </c:chart>
  <c:spPr>
    <a:ln>
      <a:noFill/>
    </a:ln>
  </c:spPr>
  <c:txPr>
    <a:bodyPr/>
    <a:lstStyle/>
    <a:p>
      <a:pPr>
        <a:defRPr sz="1000">
          <a:latin typeface="Arial" pitchFamily="34" charset="0"/>
          <a:cs typeface="Arial" pitchFamily="34" charset="0"/>
        </a:defRPr>
      </a:pPr>
      <a:endParaRPr lang="zh-CN"/>
    </a:p>
  </c:txPr>
  <c:externalData r:id="rId2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autoTitleDeleted val="1"/>
    <c:plotArea>
      <c:layout>
        <c:manualLayout>
          <c:layoutTarget val="inner"/>
          <c:xMode val="edge"/>
          <c:yMode val="edge"/>
          <c:x val="2.3076923076923109E-2"/>
          <c:y val="9.323802385689281E-2"/>
          <c:w val="0.95769230769230773"/>
          <c:h val="0.79007283641300663"/>
        </c:manualLayout>
      </c:layout>
      <c:lineChart>
        <c:grouping val="standard"/>
        <c:ser>
          <c:idx val="0"/>
          <c:order val="0"/>
          <c:tx>
            <c:strRef>
              <c:f>Sheet1!$B$1</c:f>
              <c:strCache>
                <c:ptCount val="1"/>
                <c:pt idx="0">
                  <c:v>2013 stock</c:v>
                </c:pt>
              </c:strCache>
            </c:strRef>
          </c:tx>
          <c:spPr>
            <a:ln w="28575" cap="rnd">
              <a:solidFill>
                <a:schemeClr val="bg1">
                  <a:lumMod val="85000"/>
                </a:schemeClr>
              </a:solidFill>
              <a:round/>
            </a:ln>
            <a:effectLst/>
          </c:spPr>
          <c:marker>
            <c:symbol val="none"/>
          </c:marker>
          <c:cat>
            <c:strRef>
              <c:f>Sheet1!$A$2:$A$13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Sheet1!$B$2:$B$13</c:f>
              <c:numCache>
                <c:formatCode>0.00</c:formatCode>
                <c:ptCount val="12"/>
                <c:pt idx="0">
                  <c:v>3.204386253921415</c:v>
                </c:pt>
                <c:pt idx="1">
                  <c:v>3.3730713684582376</c:v>
                </c:pt>
                <c:pt idx="2">
                  <c:v>3.3736269492475395</c:v>
                </c:pt>
                <c:pt idx="3">
                  <c:v>3.5298336171608078</c:v>
                </c:pt>
                <c:pt idx="4">
                  <c:v>3.2482845341986404</c:v>
                </c:pt>
                <c:pt idx="5">
                  <c:v>3.1855285346996327</c:v>
                </c:pt>
                <c:pt idx="6">
                  <c:v>3.2778582155993421</c:v>
                </c:pt>
                <c:pt idx="7">
                  <c:v>3.3011984233367393</c:v>
                </c:pt>
                <c:pt idx="8">
                  <c:v>3.1532922838929474</c:v>
                </c:pt>
                <c:pt idx="9">
                  <c:v>3.2169686181547434</c:v>
                </c:pt>
                <c:pt idx="10">
                  <c:v>3.1173139689360516</c:v>
                </c:pt>
                <c:pt idx="11">
                  <c:v>2.8610233363761908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2014 stock</c:v>
                </c:pt>
              </c:strCache>
            </c:strRef>
          </c:tx>
          <c:spPr>
            <a:ln w="28575" cap="rnd">
              <a:solidFill>
                <a:schemeClr val="bg1">
                  <a:lumMod val="65000"/>
                </a:schemeClr>
              </a:solidFill>
              <a:round/>
            </a:ln>
            <a:effectLst/>
          </c:spPr>
          <c:marker>
            <c:symbol val="none"/>
          </c:marker>
          <c:cat>
            <c:strRef>
              <c:f>Sheet1!$A$2:$A$13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Sheet1!$C$2:$C$13</c:f>
              <c:numCache>
                <c:formatCode>0.00</c:formatCode>
                <c:ptCount val="12"/>
                <c:pt idx="0">
                  <c:v>2.7752442250649931</c:v>
                </c:pt>
                <c:pt idx="1">
                  <c:v>3.1257975145798107</c:v>
                </c:pt>
                <c:pt idx="2">
                  <c:v>2.9310841792234976</c:v>
                </c:pt>
                <c:pt idx="3">
                  <c:v>3.117700956898124</c:v>
                </c:pt>
                <c:pt idx="4">
                  <c:v>2.9795973884657236</c:v>
                </c:pt>
                <c:pt idx="5">
                  <c:v>3.050102157615723</c:v>
                </c:pt>
                <c:pt idx="6">
                  <c:v>3.4224382276805003</c:v>
                </c:pt>
                <c:pt idx="7">
                  <c:v>3.7356086935239117</c:v>
                </c:pt>
                <c:pt idx="8">
                  <c:v>3.7590657981530344</c:v>
                </c:pt>
                <c:pt idx="9">
                  <c:v>4.0466819375010452</c:v>
                </c:pt>
                <c:pt idx="10">
                  <c:v>4.2134443085677207</c:v>
                </c:pt>
                <c:pt idx="11">
                  <c:v>4.2134443085677207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2015 stock</c:v>
                </c:pt>
              </c:strCache>
            </c:strRef>
          </c:tx>
          <c:spPr>
            <a:ln w="28575" cap="rnd">
              <a:solidFill>
                <a:srgbClr val="008000"/>
              </a:solidFill>
              <a:round/>
            </a:ln>
            <a:effectLst/>
          </c:spPr>
          <c:marker>
            <c:symbol val="none"/>
          </c:marker>
          <c:cat>
            <c:strRef>
              <c:f>Sheet1!$A$2:$A$13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Sheet1!$D$2:$D$13</c:f>
              <c:numCache>
                <c:formatCode>0.00</c:formatCode>
                <c:ptCount val="12"/>
                <c:pt idx="0">
                  <c:v>4.3797927698595558</c:v>
                </c:pt>
                <c:pt idx="1">
                  <c:v>4.7907930400101124</c:v>
                </c:pt>
                <c:pt idx="2">
                  <c:v>5.0757515474145958</c:v>
                </c:pt>
                <c:pt idx="3">
                  <c:v>5.1645361243776016</c:v>
                </c:pt>
                <c:pt idx="4">
                  <c:v>4.765507704464639</c:v>
                </c:pt>
                <c:pt idx="5">
                  <c:v>4.7572042783217565</c:v>
                </c:pt>
                <c:pt idx="6">
                  <c:v>5.1775409280344569</c:v>
                </c:pt>
                <c:pt idx="7">
                  <c:v>4.9555092680474244</c:v>
                </c:pt>
                <c:pt idx="8">
                  <c:v>4.9353699560101694</c:v>
                </c:pt>
                <c:pt idx="9">
                  <c:v>4.4937308963882465</c:v>
                </c:pt>
                <c:pt idx="10">
                  <c:v>4.2718151470505958</c:v>
                </c:pt>
                <c:pt idx="11">
                  <c:v>4.2509894800176751</c:v>
                </c:pt>
              </c:numCache>
            </c:numRef>
          </c:val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2016 stock</c:v>
                </c:pt>
              </c:strCache>
            </c:strRef>
          </c:tx>
          <c:spPr>
            <a:ln w="28575" cap="rnd">
              <a:solidFill>
                <a:schemeClr val="accent6">
                  <a:lumMod val="75000"/>
                </a:schemeClr>
              </a:solidFill>
              <a:round/>
            </a:ln>
            <a:effectLst/>
          </c:spPr>
          <c:marker>
            <c:symbol val="none"/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t"/>
            <c:showVal val="1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Sheet1!$A$2:$A$13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Sheet1!$E$2:$E$13</c:f>
              <c:numCache>
                <c:formatCode>0.00</c:formatCode>
                <c:ptCount val="12"/>
                <c:pt idx="0">
                  <c:v>3.88</c:v>
                </c:pt>
                <c:pt idx="1">
                  <c:v>4.29</c:v>
                </c:pt>
                <c:pt idx="2">
                  <c:v>4.33</c:v>
                </c:pt>
                <c:pt idx="3">
                  <c:v>4.9000000000000004</c:v>
                </c:pt>
                <c:pt idx="4">
                  <c:v>4.3599999999999994</c:v>
                </c:pt>
                <c:pt idx="5">
                  <c:v>4.51</c:v>
                </c:pt>
                <c:pt idx="6">
                  <c:v>4.4400000000000004</c:v>
                </c:pt>
                <c:pt idx="7">
                  <c:v>4.18</c:v>
                </c:pt>
                <c:pt idx="8">
                  <c:v>3.7800000000000002</c:v>
                </c:pt>
                <c:pt idx="9">
                  <c:v>3.61</c:v>
                </c:pt>
                <c:pt idx="10">
                  <c:v>3.4899999999999998</c:v>
                </c:pt>
                <c:pt idx="11">
                  <c:v>3.44</c:v>
                </c:pt>
              </c:numCache>
            </c:numRef>
          </c:val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2017 Stock</c:v>
                </c:pt>
              </c:strCache>
            </c:strRef>
          </c:tx>
          <c:spPr>
            <a:ln w="28575" cap="rnd">
              <a:solidFill>
                <a:srgbClr val="FFC000"/>
              </a:solidFill>
              <a:round/>
            </a:ln>
            <a:effectLst/>
          </c:spPr>
          <c:marker>
            <c:symbol val="none"/>
          </c:marker>
          <c:dLbls>
            <c:dLbl>
              <c:idx val="3"/>
              <c:layout>
                <c:manualLayout>
                  <c:x val="-3.3174416532659352E-2"/>
                  <c:y val="-3.2306627163509752E-2"/>
                </c:manualLayout>
              </c:layout>
              <c:dLblPos val="r"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t"/>
            <c:showVal val="1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Sheet1!$A$2:$A$13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Sheet1!$F$2:$F$13</c:f>
              <c:numCache>
                <c:formatCode>0.00</c:formatCode>
                <c:ptCount val="12"/>
                <c:pt idx="0">
                  <c:v>3.24</c:v>
                </c:pt>
                <c:pt idx="1">
                  <c:v>3.57</c:v>
                </c:pt>
                <c:pt idx="2">
                  <c:v>3.66</c:v>
                </c:pt>
                <c:pt idx="3">
                  <c:v>3.8499999999999996</c:v>
                </c:pt>
                <c:pt idx="4">
                  <c:v>3.69</c:v>
                </c:pt>
                <c:pt idx="5">
                  <c:v>3.67</c:v>
                </c:pt>
              </c:numCache>
            </c:numRef>
          </c:val>
        </c:ser>
        <c:dLbls/>
        <c:marker val="1"/>
        <c:axId val="177923968"/>
        <c:axId val="177422336"/>
      </c:lineChart>
      <c:catAx>
        <c:axId val="177923968"/>
        <c:scaling>
          <c:orientation val="minMax"/>
        </c:scaling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33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zh-CN" altLang="en-US" sz="1100" dirty="0" smtClean="0"/>
                  <a:t>单位：月</a:t>
                </a:r>
                <a:endParaRPr lang="zh-CN" altLang="en-US" sz="1100" dirty="0"/>
              </a:p>
            </c:rich>
          </c:tx>
          <c:layout>
            <c:manualLayout>
              <c:xMode val="edge"/>
              <c:yMode val="edge"/>
              <c:x val="1.682692307692308E-2"/>
              <c:y val="2.0810902249623432E-2"/>
            </c:manualLayout>
          </c:layout>
          <c:spPr>
            <a:noFill/>
            <a:ln>
              <a:noFill/>
            </a:ln>
            <a:effectLst/>
          </c:spPr>
        </c:title>
        <c:numFmt formatCode="General" sourceLinked="1"/>
        <c:tickLblPos val="nextTo"/>
        <c:spPr>
          <a:noFill/>
          <a:ln w="9525" cap="flat" cmpd="sng" algn="ctr">
            <a:solidFill>
              <a:schemeClr val="bg1">
                <a:lumMod val="5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77422336"/>
        <c:crosses val="autoZero"/>
        <c:auto val="1"/>
        <c:lblAlgn val="ctr"/>
        <c:lblOffset val="100"/>
      </c:catAx>
      <c:valAx>
        <c:axId val="177422336"/>
        <c:scaling>
          <c:orientation val="minMax"/>
        </c:scaling>
        <c:axPos val="l"/>
        <c:numFmt formatCode="0.00" sourceLinked="1"/>
        <c:majorTickMark val="none"/>
        <c:tickLblPos val="none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7792396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10192307692307705"/>
          <c:y val="0.74705367001104162"/>
          <c:w val="0.8"/>
          <c:h val="6.9808389968247939E-2"/>
        </c:manualLayout>
      </c:layout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autoTitleDeleted val="1"/>
    <c:plotArea>
      <c:layout>
        <c:manualLayout>
          <c:layoutTarget val="inner"/>
          <c:xMode val="edge"/>
          <c:yMode val="edge"/>
          <c:x val="3.2739990339710812E-2"/>
          <c:y val="3.846152787249385E-2"/>
          <c:w val="0.93452001932058082"/>
          <c:h val="0.83639864644054929"/>
        </c:manualLayout>
      </c:layout>
      <c:barChart>
        <c:barDir val="col"/>
        <c:grouping val="stacked"/>
        <c:ser>
          <c:idx val="0"/>
          <c:order val="0"/>
          <c:tx>
            <c:strRef>
              <c:f>Sheet1!$B$1</c:f>
              <c:strCache>
                <c:ptCount val="1"/>
                <c:pt idx="0">
                  <c:v>PI</c:v>
                </c:pt>
              </c:strCache>
            </c:strRef>
          </c:tx>
          <c:spPr>
            <a:solidFill>
              <a:srgbClr val="A6A6A6"/>
            </a:solidFill>
            <a:ln>
              <a:noFill/>
            </a:ln>
            <a:effectLst/>
          </c:spPr>
          <c:dLbls>
            <c:dLbl>
              <c:idx val="2"/>
              <c:layout/>
              <c:tx>
                <c:rich>
                  <a:bodyPr/>
                  <a:lstStyle/>
                  <a:p>
                    <a:r>
                      <a:rPr lang="en-US" altLang="zh-CN" sz="1200" dirty="0" smtClean="0">
                        <a:solidFill>
                          <a:schemeClr val="tx1"/>
                        </a:solidFill>
                      </a:rPr>
                      <a:t>1</a:t>
                    </a:r>
                    <a:r>
                      <a:rPr lang="en-US" altLang="zh-CN" sz="1200" dirty="0" smtClean="0">
                        <a:solidFill>
                          <a:srgbClr val="000000"/>
                        </a:solidFill>
                      </a:rPr>
                      <a:t>33</a:t>
                    </a:r>
                    <a:endParaRPr lang="en-US" altLang="zh-CN" dirty="0"/>
                  </a:p>
                </c:rich>
              </c:tx>
              <c:dLblPos val="ctr"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ctr"/>
            <c:showVal val="1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2017YTD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109</c:v>
                </c:pt>
                <c:pt idx="1">
                  <c:v>114</c:v>
                </c:pt>
                <c:pt idx="2">
                  <c:v>132</c:v>
                </c:pt>
                <c:pt idx="3">
                  <c:v>82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列1</c:v>
                </c:pt>
              </c:strCache>
            </c:strRef>
          </c:tx>
          <c:spPr>
            <a:solidFill>
              <a:srgbClr val="A8ADB3"/>
            </a:solidFill>
            <a:ln>
              <a:solidFill>
                <a:schemeClr val="tx1"/>
              </a:solidFill>
            </a:ln>
            <a:effectLst/>
          </c:spPr>
          <c:dLbls>
            <c:dLbl>
              <c:idx val="0"/>
              <c:tx>
                <c:rich>
                  <a:bodyPr/>
                  <a:lstStyle/>
                  <a:p>
                    <a:r>
                      <a:rPr lang="en-US" altLang="zh-CN" dirty="0" smtClean="0"/>
                      <a:t>1,087</a:t>
                    </a:r>
                    <a:endParaRPr lang="en-US" altLang="zh-CN" dirty="0"/>
                  </a:p>
                </c:rich>
              </c:tx>
              <c:dLblPos val="ctr"/>
              <c:showVal val="1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tx>
                <c:rich>
                  <a:bodyPr/>
                  <a:lstStyle/>
                  <a:p>
                    <a:r>
                      <a:rPr lang="en-US" altLang="zh-CN" dirty="0" smtClean="0"/>
                      <a:t>1,313</a:t>
                    </a:r>
                    <a:endParaRPr lang="en-US" altLang="zh-CN" dirty="0"/>
                  </a:p>
                </c:rich>
              </c:tx>
              <c:dLblPos val="ctr"/>
              <c:showVal val="1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1400" b="0" i="0" u="none" strike="noStrike" kern="1200" baseline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r>
                      <a:rPr lang="en-US" altLang="zh-CN" dirty="0" smtClean="0">
                        <a:solidFill>
                          <a:srgbClr val="FF0000"/>
                        </a:solidFill>
                      </a:rPr>
                      <a:t>720</a:t>
                    </a:r>
                    <a:endParaRPr lang="en-US" altLang="zh-CN" dirty="0">
                      <a:solidFill>
                        <a:srgbClr val="FF0000"/>
                      </a:solidFill>
                    </a:endParaRPr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ctr"/>
              <c:showVal val="1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ctr"/>
            <c:showVal val="1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2017YTD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</c:numCache>
            </c:numRef>
          </c:val>
        </c:ser>
        <c:dLbls>
          <c:showVal val="1"/>
        </c:dLbls>
        <c:gapWidth val="86"/>
        <c:overlap val="100"/>
        <c:axId val="177550464"/>
        <c:axId val="177552000"/>
      </c:barChart>
      <c:catAx>
        <c:axId val="177550464"/>
        <c:scaling>
          <c:orientation val="minMax"/>
        </c:scaling>
        <c:axPos val="b"/>
        <c:numFmt formatCode="General" sourceLinked="1"/>
        <c:maj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77552000"/>
        <c:crosses val="autoZero"/>
        <c:auto val="1"/>
        <c:lblAlgn val="ctr"/>
        <c:lblOffset val="100"/>
      </c:catAx>
      <c:valAx>
        <c:axId val="177552000"/>
        <c:scaling>
          <c:orientation val="minMax"/>
        </c:scaling>
        <c:delete val="1"/>
        <c:axPos val="l"/>
        <c:numFmt formatCode="General" sourceLinked="1"/>
        <c:majorTickMark val="none"/>
        <c:tickLblPos val="none"/>
        <c:crossAx val="1775504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plotArea>
      <c:layout>
        <c:manualLayout>
          <c:layoutTarget val="inner"/>
          <c:xMode val="edge"/>
          <c:yMode val="edge"/>
          <c:x val="0.11104709776698952"/>
          <c:y val="3.6595511928512792E-2"/>
          <c:w val="0.87575838660287553"/>
          <c:h val="0.87760464692272944"/>
        </c:manualLayout>
      </c:layout>
      <c:lineChart>
        <c:grouping val="standard"/>
        <c:ser>
          <c:idx val="0"/>
          <c:order val="0"/>
          <c:tx>
            <c:strRef>
              <c:f>Sheet1!$B$1</c:f>
              <c:strCache>
                <c:ptCount val="1"/>
                <c:pt idx="0">
                  <c:v>2016</c:v>
                </c:pt>
              </c:strCache>
            </c:strRef>
          </c:tx>
          <c:cat>
            <c:strRef>
              <c:f>Sheet1!$A$2:$A$13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Sheet1!$B$2:$B$13</c:f>
              <c:numCache>
                <c:formatCode>General</c:formatCode>
                <c:ptCount val="12"/>
                <c:pt idx="0">
                  <c:v>10474</c:v>
                </c:pt>
                <c:pt idx="1">
                  <c:v>5173</c:v>
                </c:pt>
                <c:pt idx="2">
                  <c:v>10581</c:v>
                </c:pt>
                <c:pt idx="3">
                  <c:v>7167</c:v>
                </c:pt>
                <c:pt idx="4">
                  <c:v>9626</c:v>
                </c:pt>
                <c:pt idx="5">
                  <c:v>11527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2017</c:v>
                </c:pt>
              </c:strCache>
            </c:strRef>
          </c:tx>
          <c:cat>
            <c:strRef>
              <c:f>Sheet1!$A$2:$A$13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Sheet1!$C$2:$C$13</c:f>
              <c:numCache>
                <c:formatCode>General</c:formatCode>
                <c:ptCount val="12"/>
                <c:pt idx="0">
                  <c:v>11114</c:v>
                </c:pt>
                <c:pt idx="1">
                  <c:v>11154</c:v>
                </c:pt>
                <c:pt idx="2">
                  <c:v>17577</c:v>
                </c:pt>
                <c:pt idx="3">
                  <c:v>12600</c:v>
                </c:pt>
                <c:pt idx="4">
                  <c:v>14581</c:v>
                </c:pt>
                <c:pt idx="5">
                  <c:v>14631</c:v>
                </c:pt>
              </c:numCache>
            </c:numRef>
          </c:val>
        </c:ser>
        <c:dLbls/>
        <c:marker val="1"/>
        <c:axId val="177646976"/>
        <c:axId val="177648768"/>
      </c:lineChart>
      <c:catAx>
        <c:axId val="177646976"/>
        <c:scaling>
          <c:orientation val="minMax"/>
        </c:scaling>
        <c:axPos val="b"/>
        <c:numFmt formatCode="General" sourceLinked="0"/>
        <c:tickLblPos val="nextTo"/>
        <c:txPr>
          <a:bodyPr/>
          <a:lstStyle/>
          <a:p>
            <a:pPr>
              <a:defRPr sz="1100"/>
            </a:pPr>
            <a:endParaRPr lang="zh-CN"/>
          </a:p>
        </c:txPr>
        <c:crossAx val="177648768"/>
        <c:crosses val="autoZero"/>
        <c:auto val="1"/>
        <c:lblAlgn val="ctr"/>
        <c:lblOffset val="100"/>
      </c:catAx>
      <c:valAx>
        <c:axId val="177648768"/>
        <c:scaling>
          <c:orientation val="minMax"/>
        </c:scaling>
        <c:axPos val="l"/>
        <c:numFmt formatCode="General" sourceLinked="1"/>
        <c:tickLblPos val="nextTo"/>
        <c:txPr>
          <a:bodyPr/>
          <a:lstStyle/>
          <a:p>
            <a:pPr>
              <a:defRPr sz="1000"/>
            </a:pPr>
            <a:endParaRPr lang="zh-CN"/>
          </a:p>
        </c:txPr>
        <c:crossAx val="177646976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30626988628200413"/>
          <c:y val="0.73983734513051791"/>
          <c:w val="0.47114844762432495"/>
          <c:h val="6.8373095042500123E-2"/>
        </c:manualLayout>
      </c:layout>
      <c:txPr>
        <a:bodyPr/>
        <a:lstStyle/>
        <a:p>
          <a:pPr>
            <a:defRPr sz="1200"/>
          </a:pPr>
          <a:endParaRPr lang="zh-CN"/>
        </a:p>
      </c:txPr>
    </c:legend>
    <c:plotVisOnly val="1"/>
    <c:dispBlanksAs val="gap"/>
  </c:chart>
  <c:txPr>
    <a:bodyPr/>
    <a:lstStyle/>
    <a:p>
      <a:pPr>
        <a:defRPr sz="1800"/>
      </a:pPr>
      <a:endParaRPr lang="zh-CN"/>
    </a:p>
  </c:txPr>
  <c:externalData r:id="rId1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plotArea>
      <c:layout>
        <c:manualLayout>
          <c:layoutTarget val="inner"/>
          <c:xMode val="edge"/>
          <c:yMode val="edge"/>
          <c:x val="9.5981968699645773E-2"/>
          <c:y val="4.8757264630734112E-2"/>
          <c:w val="0.79475317989097516"/>
          <c:h val="0.88619943320719441"/>
        </c:manualLayout>
      </c:layout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2016</c:v>
                </c:pt>
              </c:strCache>
            </c:strRef>
          </c:tx>
          <c:spPr>
            <a:solidFill>
              <a:schemeClr val="bg1">
                <a:lumMod val="65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100"/>
                </a:pPr>
                <a:endParaRPr lang="zh-CN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Sheet1!$A$2:$A$4</c:f>
              <c:strCache>
                <c:ptCount val="3"/>
                <c:pt idx="0">
                  <c:v>CAR</c:v>
                </c:pt>
                <c:pt idx="1">
                  <c:v>MPV</c:v>
                </c:pt>
                <c:pt idx="2">
                  <c:v>SUV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176162</c:v>
                </c:pt>
                <c:pt idx="1">
                  <c:v>13363</c:v>
                </c:pt>
                <c:pt idx="2">
                  <c:v>231387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2017</c:v>
                </c:pt>
              </c:strCache>
            </c:strRef>
          </c:tx>
          <c:spPr>
            <a:solidFill>
              <a:srgbClr val="003366"/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100"/>
                </a:pPr>
                <a:endParaRPr lang="zh-CN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Sheet1!$A$2:$A$4</c:f>
              <c:strCache>
                <c:ptCount val="3"/>
                <c:pt idx="0">
                  <c:v>CAR</c:v>
                </c:pt>
                <c:pt idx="1">
                  <c:v>MPV</c:v>
                </c:pt>
                <c:pt idx="2">
                  <c:v>SUV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193393</c:v>
                </c:pt>
                <c:pt idx="1">
                  <c:v>16257</c:v>
                </c:pt>
                <c:pt idx="2">
                  <c:v>229495</c:v>
                </c:pt>
              </c:numCache>
            </c:numRef>
          </c:val>
        </c:ser>
        <c:dLbls/>
        <c:axId val="204890112"/>
        <c:axId val="204891648"/>
      </c:barChart>
      <c:lineChart>
        <c:grouping val="standard"/>
        <c:ser>
          <c:idx val="2"/>
          <c:order val="2"/>
          <c:tx>
            <c:strRef>
              <c:f>Sheet1!$D$1</c:f>
              <c:strCache>
                <c:ptCount val="1"/>
                <c:pt idx="0">
                  <c:v>YOY</c:v>
                </c:pt>
              </c:strCache>
            </c:strRef>
          </c:tx>
          <c:spPr>
            <a:ln>
              <a:solidFill>
                <a:srgbClr val="C00000"/>
              </a:solidFill>
            </a:ln>
          </c:spPr>
          <c:marker>
            <c:symbol val="none"/>
          </c:marker>
          <c:dLbls>
            <c:dLbl>
              <c:idx val="0"/>
              <c:layout>
                <c:manualLayout>
                  <c:x val="-4.3416393593437089E-2"/>
                  <c:y val="8.0112063919327195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/>
                <a:lstStyle/>
                <a:p>
                  <a:pPr>
                    <a:defRPr sz="1200">
                      <a:solidFill>
                        <a:schemeClr val="bg1"/>
                      </a:solidFill>
                    </a:defRPr>
                  </a:pPr>
                  <a:endParaRPr lang="zh-CN"/>
                </a:p>
              </c:txPr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-4.6556277417735589E-2"/>
                  <c:y val="-1.8806676465145441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-4.2628774422735403E-2"/>
                  <c:y val="-4.9038457825677256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/>
                <a:lstStyle/>
                <a:p>
                  <a:pPr>
                    <a:defRPr sz="1200">
                      <a:solidFill>
                        <a:schemeClr val="bg1"/>
                      </a:solidFill>
                    </a:defRPr>
                  </a:pPr>
                  <a:endParaRPr lang="zh-CN"/>
                </a:p>
              </c:txPr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200"/>
                </a:pPr>
                <a:endParaRPr lang="zh-CN"/>
              </a:p>
            </c:txPr>
            <c:showVal val="1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Sheet1!$A$2:$A$4</c:f>
              <c:strCache>
                <c:ptCount val="3"/>
                <c:pt idx="0">
                  <c:v>CAR</c:v>
                </c:pt>
                <c:pt idx="1">
                  <c:v>MPV</c:v>
                </c:pt>
                <c:pt idx="2">
                  <c:v>SUV</c:v>
                </c:pt>
              </c:strCache>
            </c:strRef>
          </c:cat>
          <c:val>
            <c:numRef>
              <c:f>Sheet1!$D$2:$D$4</c:f>
              <c:numCache>
                <c:formatCode>0.0%</c:formatCode>
                <c:ptCount val="3"/>
                <c:pt idx="0">
                  <c:v>9.7813376324065393E-2</c:v>
                </c:pt>
                <c:pt idx="1">
                  <c:v>0.21656813589762777</c:v>
                </c:pt>
                <c:pt idx="2">
                  <c:v>-8.1767774334772225E-3</c:v>
                </c:pt>
              </c:numCache>
            </c:numRef>
          </c:val>
        </c:ser>
        <c:dLbls/>
        <c:marker val="1"/>
        <c:axId val="204915456"/>
        <c:axId val="204893184"/>
      </c:lineChart>
      <c:catAx>
        <c:axId val="204890112"/>
        <c:scaling>
          <c:orientation val="minMax"/>
        </c:scaling>
        <c:axPos val="b"/>
        <c:numFmt formatCode="General" sourceLinked="0"/>
        <c:tickLblPos val="nextTo"/>
        <c:txPr>
          <a:bodyPr/>
          <a:lstStyle/>
          <a:p>
            <a:pPr>
              <a:defRPr sz="1200"/>
            </a:pPr>
            <a:endParaRPr lang="zh-CN"/>
          </a:p>
        </c:txPr>
        <c:crossAx val="204891648"/>
        <c:crosses val="autoZero"/>
        <c:auto val="1"/>
        <c:lblAlgn val="ctr"/>
        <c:lblOffset val="100"/>
      </c:catAx>
      <c:valAx>
        <c:axId val="204891648"/>
        <c:scaling>
          <c:orientation val="minMax"/>
        </c:scaling>
        <c:axPos val="l"/>
        <c:numFmt formatCode="General" sourceLinked="1"/>
        <c:tickLblPos val="nextTo"/>
        <c:txPr>
          <a:bodyPr/>
          <a:lstStyle/>
          <a:p>
            <a:pPr>
              <a:defRPr sz="1100"/>
            </a:pPr>
            <a:endParaRPr lang="zh-CN"/>
          </a:p>
        </c:txPr>
        <c:crossAx val="204890112"/>
        <c:crosses val="autoZero"/>
        <c:crossBetween val="between"/>
      </c:valAx>
      <c:valAx>
        <c:axId val="204893184"/>
        <c:scaling>
          <c:orientation val="minMax"/>
        </c:scaling>
        <c:axPos val="r"/>
        <c:numFmt formatCode="0%" sourceLinked="0"/>
        <c:tickLblPos val="nextTo"/>
        <c:txPr>
          <a:bodyPr/>
          <a:lstStyle/>
          <a:p>
            <a:pPr>
              <a:defRPr sz="1100"/>
            </a:pPr>
            <a:endParaRPr lang="zh-CN"/>
          </a:p>
        </c:txPr>
        <c:crossAx val="204915456"/>
        <c:crosses val="max"/>
        <c:crossBetween val="between"/>
      </c:valAx>
      <c:catAx>
        <c:axId val="204915456"/>
        <c:scaling>
          <c:orientation val="minMax"/>
        </c:scaling>
        <c:delete val="1"/>
        <c:axPos val="b"/>
        <c:numFmt formatCode="General" sourceLinked="1"/>
        <c:tickLblPos val="none"/>
        <c:crossAx val="204893184"/>
        <c:crosses val="autoZero"/>
        <c:auto val="1"/>
        <c:lblAlgn val="ctr"/>
        <c:lblOffset val="100"/>
      </c:catAx>
    </c:plotArea>
    <c:legend>
      <c:legendPos val="r"/>
      <c:layout>
        <c:manualLayout>
          <c:xMode val="edge"/>
          <c:yMode val="edge"/>
          <c:x val="0.14444036999202553"/>
          <c:y val="2.9163791714568112E-3"/>
          <c:w val="0.30380106571936294"/>
          <c:h val="9.1810713824143339E-2"/>
        </c:manualLayout>
      </c:layout>
      <c:txPr>
        <a:bodyPr/>
        <a:lstStyle/>
        <a:p>
          <a:pPr>
            <a:defRPr sz="1200"/>
          </a:pPr>
          <a:endParaRPr lang="zh-CN"/>
        </a:p>
      </c:txPr>
    </c:legend>
    <c:plotVisOnly val="1"/>
    <c:dispBlanksAs val="gap"/>
  </c:chart>
  <c:txPr>
    <a:bodyPr/>
    <a:lstStyle/>
    <a:p>
      <a:pPr>
        <a:defRPr sz="1800"/>
      </a:pPr>
      <a:endParaRPr lang="zh-CN"/>
    </a:p>
  </c:txPr>
  <c:externalData r:id="rId1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style val="12"/>
  <c:clrMapOvr bg1="lt1" tx1="dk1" bg2="lt2" tx2="dk2" accent1="accent1" accent2="accent2" accent3="accent3" accent4="accent4" accent5="accent5" accent6="accent6" hlink="hlink" folHlink="folHlink"/>
  <c:chart>
    <c:plotArea>
      <c:layout>
        <c:manualLayout>
          <c:layoutTarget val="inner"/>
          <c:xMode val="edge"/>
          <c:yMode val="edge"/>
          <c:x val="6.7318168828212413E-2"/>
          <c:y val="2.8779456453509846E-2"/>
          <c:w val="0.79138796405960488"/>
          <c:h val="0.87257449067496462"/>
        </c:manualLayout>
      </c:layout>
      <c:barChart>
        <c:barDir val="col"/>
        <c:grouping val="percentStacked"/>
        <c:ser>
          <c:idx val="1"/>
          <c:order val="0"/>
          <c:tx>
            <c:strRef>
              <c:f>Sheet1!$B$1</c:f>
              <c:strCache>
                <c:ptCount val="1"/>
                <c:pt idx="0">
                  <c:v>SUV</c:v>
                </c:pt>
              </c:strCache>
            </c:strRef>
          </c:tx>
          <c:spPr>
            <a:solidFill>
              <a:srgbClr val="005977">
                <a:lumMod val="50000"/>
              </a:srgb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900" baseline="0">
                    <a:solidFill>
                      <a:schemeClr val="bg1"/>
                    </a:solidFill>
                  </a:defRPr>
                </a:pPr>
                <a:endParaRPr lang="zh-CN"/>
              </a:p>
            </c:txPr>
            <c:dLblPos val="ctr"/>
            <c:showVal val="1"/>
            <c:extLst>
              <c:ext xmlns:c15="http://schemas.microsoft.com/office/drawing/2012/chart" uri="{CE6537A1-D6FC-4f65-9D91-7224C49458BB}">
                <c15:layout/>
                <c15:showLeaderLines val="1"/>
              </c:ext>
            </c:extLst>
          </c:dLbls>
          <c:cat>
            <c:strRef>
              <c:f>Sheet1!$A$2:$A$5</c:f>
              <c:strCache>
                <c:ptCount val="4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2017YTD</c:v>
                </c:pt>
              </c:strCache>
            </c:strRef>
          </c:cat>
          <c:val>
            <c:numRef>
              <c:f>Sheet1!$B$2:$B$5</c:f>
              <c:numCache>
                <c:formatCode>0%</c:formatCode>
                <c:ptCount val="4"/>
                <c:pt idx="0">
                  <c:v>0.88</c:v>
                </c:pt>
                <c:pt idx="1">
                  <c:v>0.87000000000000011</c:v>
                </c:pt>
                <c:pt idx="2">
                  <c:v>0.83000000000000007</c:v>
                </c:pt>
                <c:pt idx="3">
                  <c:v>0.87322808797636453</c:v>
                </c:pt>
              </c:numCache>
            </c:numRef>
          </c:val>
        </c:ser>
        <c:ser>
          <c:idx val="2"/>
          <c:order val="1"/>
          <c:tx>
            <c:strRef>
              <c:f>Sheet1!$C$1</c:f>
              <c:strCache>
                <c:ptCount val="1"/>
                <c:pt idx="0">
                  <c:v>Pick up</c:v>
                </c:pt>
              </c:strCache>
            </c:strRef>
          </c:tx>
          <c:spPr>
            <a:solidFill>
              <a:srgbClr val="005977">
                <a:lumMod val="75000"/>
              </a:srgb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900" baseline="0">
                    <a:solidFill>
                      <a:schemeClr val="bg1"/>
                    </a:solidFill>
                  </a:defRPr>
                </a:pPr>
                <a:endParaRPr lang="zh-CN"/>
              </a:p>
            </c:txPr>
            <c:dLblPos val="ctr"/>
            <c:showVal val="1"/>
            <c:extLst>
              <c:ext xmlns:c15="http://schemas.microsoft.com/office/drawing/2012/chart" uri="{CE6537A1-D6FC-4f65-9D91-7224C49458BB}">
                <c15:layout/>
                <c15:showLeaderLines val="1"/>
              </c:ext>
            </c:extLst>
          </c:dLbls>
          <c:cat>
            <c:strRef>
              <c:f>Sheet1!$A$2:$A$5</c:f>
              <c:strCache>
                <c:ptCount val="4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2017YTD</c:v>
                </c:pt>
              </c:strCache>
            </c:strRef>
          </c:cat>
          <c:val>
            <c:numRef>
              <c:f>Sheet1!$C$2:$C$5</c:f>
              <c:numCache>
                <c:formatCode>0%</c:formatCode>
                <c:ptCount val="4"/>
                <c:pt idx="0">
                  <c:v>4.0000000000000008E-2</c:v>
                </c:pt>
                <c:pt idx="1">
                  <c:v>2.0000000000000004E-2</c:v>
                </c:pt>
                <c:pt idx="2">
                  <c:v>4.0000000000000008E-2</c:v>
                </c:pt>
                <c:pt idx="3">
                  <c:v>4.1854427168820325E-2</c:v>
                </c:pt>
              </c:numCache>
            </c:numRef>
          </c:val>
        </c:ser>
        <c:ser>
          <c:idx val="3"/>
          <c:order val="2"/>
          <c:tx>
            <c:strRef>
              <c:f>Sheet1!$D$1</c:f>
              <c:strCache>
                <c:ptCount val="1"/>
                <c:pt idx="0">
                  <c:v>Sedan</c:v>
                </c:pt>
              </c:strCache>
            </c:strRef>
          </c:tx>
          <c:spPr>
            <a:solidFill>
              <a:srgbClr val="006384"/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900" baseline="0">
                    <a:solidFill>
                      <a:schemeClr val="bg1"/>
                    </a:solidFill>
                  </a:defRPr>
                </a:pPr>
                <a:endParaRPr lang="zh-CN"/>
              </a:p>
            </c:txPr>
            <c:dLblPos val="ctr"/>
            <c:showVal val="1"/>
            <c:extLst>
              <c:ext xmlns:c15="http://schemas.microsoft.com/office/drawing/2012/chart" uri="{CE6537A1-D6FC-4f65-9D91-7224C49458BB}">
                <c15:layout/>
                <c15:showLeaderLines val="1"/>
              </c:ext>
            </c:extLst>
          </c:dLbls>
          <c:cat>
            <c:strRef>
              <c:f>Sheet1!$A$2:$A$5</c:f>
              <c:strCache>
                <c:ptCount val="4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2017YTD</c:v>
                </c:pt>
              </c:strCache>
            </c:strRef>
          </c:cat>
          <c:val>
            <c:numRef>
              <c:f>Sheet1!$D$2:$D$5</c:f>
              <c:numCache>
                <c:formatCode>0%</c:formatCode>
                <c:ptCount val="4"/>
                <c:pt idx="0">
                  <c:v>2.0000000000000004E-2</c:v>
                </c:pt>
                <c:pt idx="1">
                  <c:v>0.05</c:v>
                </c:pt>
                <c:pt idx="2">
                  <c:v>0.05</c:v>
                </c:pt>
                <c:pt idx="3">
                  <c:v>3.5169655913336713E-2</c:v>
                </c:pt>
              </c:numCache>
            </c:numRef>
          </c:val>
        </c:ser>
        <c:ser>
          <c:idx val="4"/>
          <c:order val="3"/>
          <c:tx>
            <c:strRef>
              <c:f>Sheet1!$E$1</c:f>
              <c:strCache>
                <c:ptCount val="1"/>
                <c:pt idx="0">
                  <c:v>MPV</c:v>
                </c:pt>
              </c:strCache>
            </c:strRef>
          </c:tx>
          <c:spPr>
            <a:solidFill>
              <a:srgbClr val="738FA2"/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900" baseline="0">
                    <a:solidFill>
                      <a:schemeClr val="accent3">
                        <a:lumMod val="95000"/>
                      </a:schemeClr>
                    </a:solidFill>
                  </a:defRPr>
                </a:pPr>
                <a:endParaRPr lang="zh-CN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Sheet1!$A$2:$A$5</c:f>
              <c:strCache>
                <c:ptCount val="4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2017YTD</c:v>
                </c:pt>
              </c:strCache>
            </c:strRef>
          </c:cat>
          <c:val>
            <c:numRef>
              <c:f>Sheet1!$E$2:$E$5</c:f>
              <c:numCache>
                <c:formatCode>0%</c:formatCode>
                <c:ptCount val="4"/>
                <c:pt idx="0">
                  <c:v>3.0000000000000002E-2</c:v>
                </c:pt>
                <c:pt idx="1">
                  <c:v>0.05</c:v>
                </c:pt>
                <c:pt idx="2">
                  <c:v>6.0000000000000005E-2</c:v>
                </c:pt>
                <c:pt idx="3">
                  <c:v>4.9285266644782E-2</c:v>
                </c:pt>
              </c:numCache>
            </c:numRef>
          </c:val>
        </c:ser>
        <c:ser>
          <c:idx val="5"/>
          <c:order val="4"/>
          <c:tx>
            <c:strRef>
              <c:f>Sheet1!$F$1</c:f>
              <c:strCache>
                <c:ptCount val="1"/>
                <c:pt idx="0">
                  <c:v>others</c:v>
                </c:pt>
              </c:strCache>
            </c:strRef>
          </c:tx>
          <c:spPr>
            <a:solidFill>
              <a:srgbClr val="A0AFBC"/>
            </a:solidFill>
          </c:spPr>
          <c:dLbls>
            <c:dLbl>
              <c:idx val="3"/>
              <c:delete val="1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900" baseline="0"/>
                </a:pPr>
                <a:endParaRPr lang="zh-CN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Sheet1!$A$2:$A$5</c:f>
              <c:strCache>
                <c:ptCount val="4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2017YTD</c:v>
                </c:pt>
              </c:strCache>
            </c:strRef>
          </c:cat>
          <c:val>
            <c:numRef>
              <c:f>Sheet1!$F$2:$F$5</c:f>
              <c:numCache>
                <c:formatCode>0%</c:formatCode>
                <c:ptCount val="4"/>
                <c:pt idx="0">
                  <c:v>3.0000000000000002E-2</c:v>
                </c:pt>
                <c:pt idx="1">
                  <c:v>1.0000000000000002E-2</c:v>
                </c:pt>
                <c:pt idx="2">
                  <c:v>1.0000000000000002E-2</c:v>
                </c:pt>
                <c:pt idx="3">
                  <c:v>4.6256229669640992E-4</c:v>
                </c:pt>
              </c:numCache>
            </c:numRef>
          </c:val>
        </c:ser>
        <c:dLbls/>
        <c:gapWidth val="71"/>
        <c:overlap val="100"/>
        <c:serLines>
          <c:spPr>
            <a:ln>
              <a:solidFill>
                <a:schemeClr val="bg1">
                  <a:lumMod val="65000"/>
                </a:schemeClr>
              </a:solidFill>
            </a:ln>
          </c:spPr>
        </c:serLines>
        <c:axId val="205498624"/>
        <c:axId val="205508608"/>
      </c:barChart>
      <c:catAx>
        <c:axId val="205498624"/>
        <c:scaling>
          <c:orientation val="minMax"/>
        </c:scaling>
        <c:axPos val="b"/>
        <c:numFmt formatCode="General" sourceLinked="0"/>
        <c:majorTickMark val="none"/>
        <c:tickLblPos val="nextTo"/>
        <c:txPr>
          <a:bodyPr/>
          <a:lstStyle/>
          <a:p>
            <a:pPr>
              <a:defRPr sz="1200" baseline="0"/>
            </a:pPr>
            <a:endParaRPr lang="zh-CN"/>
          </a:p>
        </c:txPr>
        <c:crossAx val="205508608"/>
        <c:crosses val="autoZero"/>
        <c:auto val="1"/>
        <c:lblAlgn val="ctr"/>
        <c:lblOffset val="100"/>
      </c:catAx>
      <c:valAx>
        <c:axId val="205508608"/>
        <c:scaling>
          <c:orientation val="minMax"/>
        </c:scaling>
        <c:delete val="1"/>
        <c:axPos val="l"/>
        <c:numFmt formatCode="0%" sourceLinked="1"/>
        <c:tickLblPos val="none"/>
        <c:crossAx val="205498624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85910794310941152"/>
          <c:y val="4.4453924549461274E-2"/>
          <c:w val="0.1060105789510752"/>
          <c:h val="0.85425211466005013"/>
        </c:manualLayout>
      </c:layout>
      <c:txPr>
        <a:bodyPr/>
        <a:lstStyle/>
        <a:p>
          <a:pPr>
            <a:defRPr sz="1200" baseline="0"/>
          </a:pPr>
          <a:endParaRPr lang="zh-CN"/>
        </a:p>
      </c:txPr>
    </c:legend>
    <c:plotVisOnly val="1"/>
    <c:dispBlanksAs val="gap"/>
  </c:chart>
  <c:spPr>
    <a:ln>
      <a:noFill/>
    </a:ln>
  </c:spPr>
  <c:txPr>
    <a:bodyPr/>
    <a:lstStyle/>
    <a:p>
      <a:pPr marL="161925" indent="-161925" algn="l" rtl="0" eaLnBrk="1" fontAlgn="base" hangingPunct="1">
        <a:lnSpc>
          <a:spcPct val="110000"/>
        </a:lnSpc>
        <a:spcBef>
          <a:spcPct val="0"/>
        </a:spcBef>
        <a:spcAft>
          <a:spcPct val="25000"/>
        </a:spcAft>
        <a:defRPr lang="zh-CN" altLang="en-US" sz="1000" b="0" kern="1200">
          <a:solidFill>
            <a:srgbClr val="000000"/>
          </a:solidFill>
          <a:latin typeface="微软雅黑" pitchFamily="34" charset="-122"/>
          <a:ea typeface="微软雅黑" pitchFamily="34" charset="-122"/>
          <a:cs typeface="+mn-cs"/>
        </a:defRPr>
      </a:pPr>
      <a:endParaRPr lang="zh-CN"/>
    </a:p>
  </c:txPr>
  <c:externalData r:id="rId2"/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4266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215" tIns="45606" rIns="91215" bIns="45606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pitchFamily="34" charset="0"/>
                <a:ea typeface="+mn-ea"/>
              </a:defRPr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4266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215" tIns="45606" rIns="91215" bIns="45606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pitchFamily="34" charset="0"/>
                <a:ea typeface="+mn-ea"/>
              </a:defRPr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1126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9985"/>
            <a:ext cx="2946400" cy="494266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215" tIns="45606" rIns="91215" bIns="45606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pitchFamily="34" charset="0"/>
                <a:ea typeface="+mn-ea"/>
              </a:defRPr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1126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379985"/>
            <a:ext cx="2946400" cy="494266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215" tIns="45606" rIns="91215" bIns="45606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pitchFamily="34" charset="0"/>
                <a:ea typeface="+mn-ea"/>
              </a:defRPr>
            </a:lvl1pPr>
          </a:lstStyle>
          <a:p>
            <a:pPr>
              <a:defRPr/>
            </a:pPr>
            <a:fld id="{D253C29F-3637-4298-A54F-36EEF1529CA9}" type="slidenum">
              <a:rPr lang="zh-CN" altLang="de-DE"/>
              <a:pPr>
                <a:defRPr/>
              </a:pPr>
              <a:t>‹#›</a:t>
            </a:fld>
            <a:endParaRPr lang="de-DE" altLang="zh-CN"/>
          </a:p>
        </p:txBody>
      </p:sp>
    </p:spTree>
    <p:extLst>
      <p:ext uri="{BB962C8B-B14F-4D97-AF65-F5344CB8AC3E}">
        <p14:creationId xmlns:p14="http://schemas.microsoft.com/office/powerpoint/2010/main" xmlns="" val="30507084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4266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215" tIns="45606" rIns="91215" bIns="45606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pitchFamily="34" charset="0"/>
                <a:ea typeface="+mn-ea"/>
              </a:defRPr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4266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215" tIns="45606" rIns="91215" bIns="45606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pitchFamily="34" charset="0"/>
                <a:ea typeface="+mn-ea"/>
              </a:defRPr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3584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725488" y="739775"/>
            <a:ext cx="5348287" cy="37020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22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4876" y="4689992"/>
            <a:ext cx="4987925" cy="4445229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215" tIns="45606" rIns="91215" bIns="45606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zh-CN" noProof="0" smtClean="0"/>
              <a:t>Mastertextformat bearbeiten</a:t>
            </a:r>
          </a:p>
          <a:p>
            <a:pPr lvl="1"/>
            <a:r>
              <a:rPr lang="de-DE" altLang="zh-CN" noProof="0" smtClean="0"/>
              <a:t>Zweite Ebene</a:t>
            </a:r>
          </a:p>
          <a:p>
            <a:pPr lvl="2"/>
            <a:r>
              <a:rPr lang="de-DE" altLang="zh-CN" noProof="0" smtClean="0"/>
              <a:t>Dritte Ebene</a:t>
            </a:r>
          </a:p>
          <a:p>
            <a:pPr lvl="3"/>
            <a:r>
              <a:rPr lang="de-DE" altLang="zh-CN" noProof="0" smtClean="0"/>
              <a:t>Vierte Ebene</a:t>
            </a:r>
          </a:p>
          <a:p>
            <a:pPr lvl="4"/>
            <a:r>
              <a:rPr lang="de-DE" altLang="zh-CN" noProof="0" smtClean="0"/>
              <a:t>Fünfte Ebene</a:t>
            </a:r>
          </a:p>
        </p:txBody>
      </p:sp>
      <p:sp>
        <p:nvSpPr>
          <p:cNvPr id="922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379985"/>
            <a:ext cx="2946400" cy="494266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215" tIns="45606" rIns="91215" bIns="45606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pitchFamily="34" charset="0"/>
                <a:ea typeface="+mn-ea"/>
              </a:defRPr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922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379985"/>
            <a:ext cx="2946400" cy="494266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215" tIns="45606" rIns="91215" bIns="45606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pitchFamily="34" charset="0"/>
                <a:ea typeface="+mn-ea"/>
              </a:defRPr>
            </a:lvl1pPr>
          </a:lstStyle>
          <a:p>
            <a:pPr>
              <a:defRPr/>
            </a:pPr>
            <a:fld id="{0755E04C-00A2-4A28-80F5-5CA5F1250194}" type="slidenum">
              <a:rPr lang="zh-CN" altLang="de-DE"/>
              <a:pPr>
                <a:defRPr/>
              </a:pPr>
              <a:t>‹#›</a:t>
            </a:fld>
            <a:endParaRPr lang="de-DE" altLang="zh-CN"/>
          </a:p>
        </p:txBody>
      </p:sp>
    </p:spTree>
    <p:extLst>
      <p:ext uri="{BB962C8B-B14F-4D97-AF65-F5344CB8AC3E}">
        <p14:creationId xmlns:p14="http://schemas.microsoft.com/office/powerpoint/2010/main" xmlns="" val="266248718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727075" y="738188"/>
            <a:ext cx="5346700" cy="370363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13EF2A5-C40D-4DF6-8B42-F1719234E714}" type="slidenum">
              <a:rPr lang="en-US" altLang="zh-CN" smtClean="0">
                <a:solidFill>
                  <a:prstClr val="black"/>
                </a:solidFill>
              </a:rPr>
              <a:pPr>
                <a:defRPr/>
              </a:pPr>
              <a:t>2</a:t>
            </a:fld>
            <a:endParaRPr lang="en-US" altLang="zh-CN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9315375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65E2ACC-3934-409E-B464-EE17E10CB85C}" type="slidenum">
              <a:rPr lang="de-DE" altLang="de-DE" smtClean="0"/>
              <a:pPr>
                <a:defRPr/>
              </a:pPr>
              <a:t>3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xmlns="" val="151727832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725488" y="741363"/>
            <a:ext cx="5346700" cy="370205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45B837F-3CE1-4058-8CF2-BCA0B263051A}" type="slidenum">
              <a:rPr lang="de-DE" altLang="de-DE" smtClean="0">
                <a:solidFill>
                  <a:prstClr val="black"/>
                </a:solidFill>
              </a:rPr>
              <a:pPr>
                <a:defRPr/>
              </a:pPr>
              <a:t>4</a:t>
            </a:fld>
            <a:endParaRPr lang="de-DE" altLang="de-DE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82536571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727075" y="741363"/>
            <a:ext cx="5343525" cy="3700462"/>
          </a:xfrm>
          <a:ln/>
        </p:spPr>
      </p:sp>
      <p:sp>
        <p:nvSpPr>
          <p:cNvPr id="34819" name="备注占位符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mtClean="0">
              <a:ea typeface="宋体" pitchFamily="2" charset="-122"/>
            </a:endParaRPr>
          </a:p>
        </p:txBody>
      </p:sp>
      <p:sp>
        <p:nvSpPr>
          <p:cNvPr id="34820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017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1pPr>
            <a:lvl2pPr marL="742950" indent="-285750" defTabSz="9017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2pPr>
            <a:lvl3pPr marL="1143000" indent="-228600" defTabSz="9017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3pPr>
            <a:lvl4pPr marL="1600200" indent="-228600" defTabSz="9017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4pPr>
            <a:lvl5pPr marL="2057400" indent="-228600" defTabSz="9017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5pPr>
            <a:lvl6pPr marL="2514600" indent="-228600" defTabSz="9017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6pPr>
            <a:lvl7pPr marL="2971800" indent="-228600" defTabSz="9017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7pPr>
            <a:lvl8pPr marL="3429000" indent="-228600" defTabSz="9017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8pPr>
            <a:lvl9pPr marL="3886200" indent="-228600" defTabSz="9017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9pPr>
          </a:lstStyle>
          <a:p>
            <a:fld id="{098CB3DF-525F-4294-B766-081CB71637F5}" type="slidenum">
              <a:rPr lang="de-DE" altLang="de-DE" sz="1200" b="0" smtClean="0">
                <a:solidFill>
                  <a:schemeClr val="tx1"/>
                </a:solidFill>
              </a:rPr>
              <a:pPr/>
              <a:t>6</a:t>
            </a:fld>
            <a:endParaRPr lang="de-DE" altLang="de-DE" sz="1200" b="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750537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727075" y="738188"/>
            <a:ext cx="5346700" cy="370363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13EF2A5-C40D-4DF6-8B42-F1719234E714}" type="slidenum">
              <a:rPr lang="en-US" altLang="zh-CN" smtClean="0">
                <a:solidFill>
                  <a:prstClr val="black"/>
                </a:solidFill>
              </a:rPr>
              <a:pPr>
                <a:defRPr/>
              </a:pPr>
              <a:t>7</a:t>
            </a:fld>
            <a:endParaRPr lang="en-US" altLang="zh-CN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8005614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727075" y="741363"/>
            <a:ext cx="5343525" cy="3700462"/>
          </a:xfrm>
          <a:ln/>
        </p:spPr>
      </p:sp>
      <p:sp>
        <p:nvSpPr>
          <p:cNvPr id="31747" name="备注占位符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mtClean="0">
              <a:ea typeface="宋体" pitchFamily="2" charset="-122"/>
            </a:endParaRPr>
          </a:p>
        </p:txBody>
      </p:sp>
      <p:sp>
        <p:nvSpPr>
          <p:cNvPr id="31748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017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1pPr>
            <a:lvl2pPr marL="742950" indent="-285750" defTabSz="9017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2pPr>
            <a:lvl3pPr marL="1143000" indent="-228600" defTabSz="9017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3pPr>
            <a:lvl4pPr marL="1600200" indent="-228600" defTabSz="9017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4pPr>
            <a:lvl5pPr marL="2057400" indent="-228600" defTabSz="9017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5pPr>
            <a:lvl6pPr marL="2514600" indent="-228600" defTabSz="9017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6pPr>
            <a:lvl7pPr marL="2971800" indent="-228600" defTabSz="9017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7pPr>
            <a:lvl8pPr marL="3429000" indent="-228600" defTabSz="9017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8pPr>
            <a:lvl9pPr marL="3886200" indent="-228600" defTabSz="9017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9pPr>
          </a:lstStyle>
          <a:p>
            <a:fld id="{914305A1-2F77-45E4-8F5D-339B25DE1F1C}" type="slidenum">
              <a:rPr lang="de-DE" altLang="de-DE" sz="1200" b="0" smtClean="0">
                <a:solidFill>
                  <a:schemeClr val="tx1"/>
                </a:solidFill>
              </a:rPr>
              <a:pPr/>
              <a:t>9</a:t>
            </a:fld>
            <a:endParaRPr lang="de-DE" altLang="de-DE" sz="1200" b="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74251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727075" y="741363"/>
            <a:ext cx="5343525" cy="3700462"/>
          </a:xfrm>
          <a:ln/>
        </p:spPr>
      </p:sp>
      <p:sp>
        <p:nvSpPr>
          <p:cNvPr id="32771" name="备注占位符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mtClean="0">
              <a:ea typeface="宋体" pitchFamily="2" charset="-122"/>
            </a:endParaRPr>
          </a:p>
        </p:txBody>
      </p:sp>
      <p:sp>
        <p:nvSpPr>
          <p:cNvPr id="32772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017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1pPr>
            <a:lvl2pPr marL="742950" indent="-285750" defTabSz="9017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2pPr>
            <a:lvl3pPr marL="1143000" indent="-228600" defTabSz="9017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3pPr>
            <a:lvl4pPr marL="1600200" indent="-228600" defTabSz="9017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4pPr>
            <a:lvl5pPr marL="2057400" indent="-228600" defTabSz="9017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5pPr>
            <a:lvl6pPr marL="2514600" indent="-228600" defTabSz="9017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6pPr>
            <a:lvl7pPr marL="2971800" indent="-228600" defTabSz="9017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7pPr>
            <a:lvl8pPr marL="3429000" indent="-228600" defTabSz="9017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8pPr>
            <a:lvl9pPr marL="3886200" indent="-228600" defTabSz="9017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9pPr>
          </a:lstStyle>
          <a:p>
            <a:fld id="{9F757E94-1CBA-4EEA-950E-574D09541E4D}" type="slidenum">
              <a:rPr lang="de-DE" altLang="de-DE" sz="1200" b="0" smtClean="0">
                <a:solidFill>
                  <a:schemeClr val="tx1"/>
                </a:solidFill>
              </a:rPr>
              <a:pPr/>
              <a:t>17</a:t>
            </a:fld>
            <a:endParaRPr lang="de-DE" altLang="de-DE" sz="1200" b="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570111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30"/>
          <p:cNvSpPr>
            <a:spLocks noChangeArrowheads="1"/>
          </p:cNvSpPr>
          <p:nvPr/>
        </p:nvSpPr>
        <p:spPr bwMode="auto">
          <a:xfrm>
            <a:off x="854075" y="6910388"/>
            <a:ext cx="304800" cy="119062"/>
          </a:xfrm>
          <a:prstGeom prst="rect">
            <a:avLst/>
          </a:prstGeom>
          <a:solidFill>
            <a:srgbClr val="D4D6D9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R  212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G  214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B  217</a:t>
            </a:r>
          </a:p>
        </p:txBody>
      </p:sp>
      <p:sp>
        <p:nvSpPr>
          <p:cNvPr id="7" name="Rectangle 31"/>
          <p:cNvSpPr>
            <a:spLocks noChangeArrowheads="1"/>
          </p:cNvSpPr>
          <p:nvPr/>
        </p:nvSpPr>
        <p:spPr bwMode="auto">
          <a:xfrm>
            <a:off x="1235075" y="6910388"/>
            <a:ext cx="304800" cy="119062"/>
          </a:xfrm>
          <a:prstGeom prst="rect">
            <a:avLst/>
          </a:prstGeom>
          <a:solidFill>
            <a:schemeClr val="tx2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R  0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G  51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B  102</a:t>
            </a:r>
          </a:p>
        </p:txBody>
      </p:sp>
      <p:sp>
        <p:nvSpPr>
          <p:cNvPr id="8" name="Rectangle 32"/>
          <p:cNvSpPr>
            <a:spLocks noChangeArrowheads="1"/>
          </p:cNvSpPr>
          <p:nvPr/>
        </p:nvSpPr>
        <p:spPr bwMode="auto">
          <a:xfrm>
            <a:off x="1616075" y="6910388"/>
            <a:ext cx="304800" cy="119062"/>
          </a:xfrm>
          <a:prstGeom prst="rect">
            <a:avLst/>
          </a:prstGeom>
          <a:solidFill>
            <a:srgbClr val="A8ADB3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R  168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G  173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B  179</a:t>
            </a:r>
          </a:p>
        </p:txBody>
      </p:sp>
      <p:sp>
        <p:nvSpPr>
          <p:cNvPr id="9" name="Rectangle 33"/>
          <p:cNvSpPr>
            <a:spLocks noChangeArrowheads="1"/>
          </p:cNvSpPr>
          <p:nvPr/>
        </p:nvSpPr>
        <p:spPr bwMode="auto">
          <a:xfrm>
            <a:off x="1997075" y="6910388"/>
            <a:ext cx="304800" cy="119062"/>
          </a:xfrm>
          <a:prstGeom prst="rect">
            <a:avLst/>
          </a:prstGeom>
          <a:solidFill>
            <a:srgbClr val="006384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R  0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G  99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B  132</a:t>
            </a:r>
          </a:p>
        </p:txBody>
      </p:sp>
      <p:sp>
        <p:nvSpPr>
          <p:cNvPr id="10" name="Rectangle 34"/>
          <p:cNvSpPr>
            <a:spLocks noChangeArrowheads="1"/>
          </p:cNvSpPr>
          <p:nvPr/>
        </p:nvSpPr>
        <p:spPr bwMode="auto">
          <a:xfrm>
            <a:off x="2378075" y="6910388"/>
            <a:ext cx="304800" cy="119062"/>
          </a:xfrm>
          <a:prstGeom prst="rect">
            <a:avLst/>
          </a:prstGeom>
          <a:solidFill>
            <a:srgbClr val="5F1939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R  95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G  25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B  57</a:t>
            </a:r>
          </a:p>
        </p:txBody>
      </p:sp>
      <p:sp>
        <p:nvSpPr>
          <p:cNvPr id="11" name="Rectangle 35"/>
          <p:cNvSpPr>
            <a:spLocks noChangeArrowheads="1"/>
          </p:cNvSpPr>
          <p:nvPr/>
        </p:nvSpPr>
        <p:spPr bwMode="auto">
          <a:xfrm>
            <a:off x="2759075" y="6910388"/>
            <a:ext cx="304800" cy="119062"/>
          </a:xfrm>
          <a:prstGeom prst="rect">
            <a:avLst/>
          </a:prstGeom>
          <a:solidFill>
            <a:srgbClr val="80B0C8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R  128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G  176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B  200</a:t>
            </a:r>
          </a:p>
        </p:txBody>
      </p:sp>
      <p:sp>
        <p:nvSpPr>
          <p:cNvPr id="12" name="Rectangle 36"/>
          <p:cNvSpPr>
            <a:spLocks noChangeArrowheads="1"/>
          </p:cNvSpPr>
          <p:nvPr/>
        </p:nvSpPr>
        <p:spPr bwMode="auto">
          <a:xfrm>
            <a:off x="4206875" y="6910388"/>
            <a:ext cx="304800" cy="119062"/>
          </a:xfrm>
          <a:prstGeom prst="rect">
            <a:avLst/>
          </a:prstGeom>
          <a:solidFill>
            <a:srgbClr val="4C5356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R  76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G  83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B  86</a:t>
            </a:r>
          </a:p>
        </p:txBody>
      </p:sp>
      <p:sp>
        <p:nvSpPr>
          <p:cNvPr id="13" name="Rectangle 37"/>
          <p:cNvSpPr>
            <a:spLocks noChangeArrowheads="1"/>
          </p:cNvSpPr>
          <p:nvPr/>
        </p:nvSpPr>
        <p:spPr bwMode="auto">
          <a:xfrm>
            <a:off x="4587875" y="6910388"/>
            <a:ext cx="304800" cy="119062"/>
          </a:xfrm>
          <a:prstGeom prst="rect">
            <a:avLst/>
          </a:prstGeom>
          <a:solidFill>
            <a:srgbClr val="004666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R  0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G  70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B  102</a:t>
            </a:r>
          </a:p>
        </p:txBody>
      </p:sp>
      <p:sp>
        <p:nvSpPr>
          <p:cNvPr id="14" name="Rectangle 38"/>
          <p:cNvSpPr>
            <a:spLocks noChangeArrowheads="1"/>
          </p:cNvSpPr>
          <p:nvPr/>
        </p:nvSpPr>
        <p:spPr bwMode="auto">
          <a:xfrm>
            <a:off x="4968875" y="6910388"/>
            <a:ext cx="304800" cy="119062"/>
          </a:xfrm>
          <a:prstGeom prst="rect">
            <a:avLst/>
          </a:prstGeom>
          <a:solidFill>
            <a:srgbClr val="C6DFE7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R  198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G  223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B  231</a:t>
            </a:r>
          </a:p>
        </p:txBody>
      </p:sp>
      <p:sp>
        <p:nvSpPr>
          <p:cNvPr id="15" name="Rectangle 39"/>
          <p:cNvSpPr>
            <a:spLocks noChangeArrowheads="1"/>
          </p:cNvSpPr>
          <p:nvPr/>
        </p:nvSpPr>
        <p:spPr bwMode="auto">
          <a:xfrm>
            <a:off x="5349875" y="6910388"/>
            <a:ext cx="304800" cy="119062"/>
          </a:xfrm>
          <a:prstGeom prst="rect">
            <a:avLst/>
          </a:prstGeom>
          <a:solidFill>
            <a:srgbClr val="A21E4D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R 162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G  30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B  77</a:t>
            </a:r>
          </a:p>
        </p:txBody>
      </p:sp>
      <p:sp>
        <p:nvSpPr>
          <p:cNvPr id="16" name="Rectangle 40"/>
          <p:cNvSpPr>
            <a:spLocks noChangeArrowheads="1"/>
          </p:cNvSpPr>
          <p:nvPr/>
        </p:nvSpPr>
        <p:spPr bwMode="auto">
          <a:xfrm>
            <a:off x="5730875" y="6910388"/>
            <a:ext cx="304800" cy="119062"/>
          </a:xfrm>
          <a:prstGeom prst="rect">
            <a:avLst/>
          </a:prstGeom>
          <a:solidFill>
            <a:srgbClr val="D8AA00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R  216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G  170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B  0</a:t>
            </a:r>
          </a:p>
        </p:txBody>
      </p:sp>
      <p:sp>
        <p:nvSpPr>
          <p:cNvPr id="17" name="Rectangle 41"/>
          <p:cNvSpPr>
            <a:spLocks noChangeArrowheads="1"/>
          </p:cNvSpPr>
          <p:nvPr/>
        </p:nvSpPr>
        <p:spPr bwMode="auto">
          <a:xfrm>
            <a:off x="6111875" y="6910388"/>
            <a:ext cx="304800" cy="119062"/>
          </a:xfrm>
          <a:prstGeom prst="rect">
            <a:avLst/>
          </a:prstGeom>
          <a:solidFill>
            <a:srgbClr val="F6E5BC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R  246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G  229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B  188</a:t>
            </a:r>
          </a:p>
        </p:txBody>
      </p:sp>
      <p:sp>
        <p:nvSpPr>
          <p:cNvPr id="18" name="Rectangle 42"/>
          <p:cNvSpPr>
            <a:spLocks noChangeArrowheads="1"/>
          </p:cNvSpPr>
          <p:nvPr/>
        </p:nvSpPr>
        <p:spPr bwMode="auto">
          <a:xfrm>
            <a:off x="6492875" y="6910388"/>
            <a:ext cx="304800" cy="119062"/>
          </a:xfrm>
          <a:prstGeom prst="rect">
            <a:avLst/>
          </a:prstGeom>
          <a:solidFill>
            <a:srgbClr val="95A844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R  149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G  168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B   68</a:t>
            </a:r>
          </a:p>
        </p:txBody>
      </p:sp>
      <p:sp>
        <p:nvSpPr>
          <p:cNvPr id="19" name="Rectangle 43"/>
          <p:cNvSpPr>
            <a:spLocks noChangeArrowheads="1"/>
          </p:cNvSpPr>
          <p:nvPr/>
        </p:nvSpPr>
        <p:spPr bwMode="auto">
          <a:xfrm>
            <a:off x="6873875" y="6910388"/>
            <a:ext cx="304800" cy="119062"/>
          </a:xfrm>
          <a:prstGeom prst="rect">
            <a:avLst/>
          </a:prstGeom>
          <a:solidFill>
            <a:srgbClr val="C2CCA6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R  194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G  204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B  166</a:t>
            </a:r>
          </a:p>
        </p:txBody>
      </p:sp>
      <p:sp>
        <p:nvSpPr>
          <p:cNvPr id="20" name="Rectangle 44"/>
          <p:cNvSpPr>
            <a:spLocks noChangeArrowheads="1"/>
          </p:cNvSpPr>
          <p:nvPr/>
        </p:nvSpPr>
        <p:spPr bwMode="auto">
          <a:xfrm>
            <a:off x="8321675" y="6910388"/>
            <a:ext cx="304800" cy="119062"/>
          </a:xfrm>
          <a:prstGeom prst="rect">
            <a:avLst/>
          </a:prstGeom>
          <a:solidFill>
            <a:srgbClr val="FF0000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R  255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G  0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B  0</a:t>
            </a:r>
          </a:p>
        </p:txBody>
      </p:sp>
      <p:sp>
        <p:nvSpPr>
          <p:cNvPr id="21" name="Rectangle 45"/>
          <p:cNvSpPr>
            <a:spLocks noChangeArrowheads="1"/>
          </p:cNvSpPr>
          <p:nvPr/>
        </p:nvSpPr>
        <p:spPr bwMode="auto">
          <a:xfrm>
            <a:off x="8702675" y="6910388"/>
            <a:ext cx="304800" cy="119062"/>
          </a:xfrm>
          <a:prstGeom prst="rect">
            <a:avLst/>
          </a:prstGeom>
          <a:solidFill>
            <a:srgbClr val="FFCC00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R  255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G  204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B  0</a:t>
            </a:r>
          </a:p>
        </p:txBody>
      </p:sp>
      <p:sp>
        <p:nvSpPr>
          <p:cNvPr id="22" name="Rectangle 46"/>
          <p:cNvSpPr>
            <a:spLocks noChangeArrowheads="1"/>
          </p:cNvSpPr>
          <p:nvPr/>
        </p:nvSpPr>
        <p:spPr bwMode="auto">
          <a:xfrm>
            <a:off x="9083675" y="6910388"/>
            <a:ext cx="304800" cy="119062"/>
          </a:xfrm>
          <a:prstGeom prst="rect">
            <a:avLst/>
          </a:prstGeom>
          <a:solidFill>
            <a:srgbClr val="008000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R  0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G  128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B  0</a:t>
            </a:r>
          </a:p>
        </p:txBody>
      </p:sp>
      <p:sp>
        <p:nvSpPr>
          <p:cNvPr id="23" name="Rectangle 47"/>
          <p:cNvSpPr>
            <a:spLocks noChangeArrowheads="1"/>
          </p:cNvSpPr>
          <p:nvPr/>
        </p:nvSpPr>
        <p:spPr bwMode="auto">
          <a:xfrm>
            <a:off x="396875" y="6927850"/>
            <a:ext cx="365125" cy="10636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none" lIns="0" tIns="0" rIns="0" bIns="0">
            <a:spAutoFit/>
          </a:bodyPr>
          <a:lstStyle>
            <a:lvl1pPr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defRPr/>
            </a:pPr>
            <a:r>
              <a:rPr lang="en-US" altLang="en-US" sz="700" smtClean="0">
                <a:solidFill>
                  <a:schemeClr val="bg1"/>
                </a:solidFill>
                <a:latin typeface="Arial Bold" pitchFamily="34" charset="0"/>
                <a:ea typeface="+mn-ea"/>
              </a:rPr>
              <a:t>Colours:</a:t>
            </a:r>
          </a:p>
        </p:txBody>
      </p:sp>
      <p:sp>
        <p:nvSpPr>
          <p:cNvPr id="24" name="Rectangle 48"/>
          <p:cNvSpPr>
            <a:spLocks noChangeArrowheads="1"/>
          </p:cNvSpPr>
          <p:nvPr/>
        </p:nvSpPr>
        <p:spPr bwMode="auto">
          <a:xfrm>
            <a:off x="3673475" y="6927850"/>
            <a:ext cx="458788" cy="319088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none" lIns="0" tIns="0" rIns="0" bIns="0">
            <a:spAutoFit/>
          </a:bodyPr>
          <a:lstStyle>
            <a:lvl1pPr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defRPr/>
            </a:pPr>
            <a:r>
              <a:rPr lang="en-US" altLang="en-US" sz="700" smtClean="0">
                <a:solidFill>
                  <a:schemeClr val="bg1"/>
                </a:solidFill>
                <a:latin typeface="Arial Bold" pitchFamily="34" charset="0"/>
                <a:ea typeface="+mn-ea"/>
              </a:rPr>
              <a:t>Additional </a:t>
            </a:r>
            <a:br>
              <a:rPr lang="en-US" altLang="en-US" sz="700" smtClean="0">
                <a:solidFill>
                  <a:schemeClr val="bg1"/>
                </a:solidFill>
                <a:latin typeface="Arial Bold" pitchFamily="34" charset="0"/>
                <a:ea typeface="+mn-ea"/>
              </a:rPr>
            </a:br>
            <a:r>
              <a:rPr lang="en-US" altLang="en-US" sz="700" smtClean="0">
                <a:solidFill>
                  <a:schemeClr val="bg1"/>
                </a:solidFill>
                <a:latin typeface="Arial Bold" pitchFamily="34" charset="0"/>
                <a:ea typeface="+mn-ea"/>
              </a:rPr>
              <a:t>highlight </a:t>
            </a:r>
            <a:br>
              <a:rPr lang="en-US" altLang="en-US" sz="700" smtClean="0">
                <a:solidFill>
                  <a:schemeClr val="bg1"/>
                </a:solidFill>
                <a:latin typeface="Arial Bold" pitchFamily="34" charset="0"/>
                <a:ea typeface="+mn-ea"/>
              </a:rPr>
            </a:br>
            <a:r>
              <a:rPr lang="en-US" altLang="en-US" sz="700" smtClean="0">
                <a:solidFill>
                  <a:schemeClr val="bg1"/>
                </a:solidFill>
                <a:latin typeface="Arial Bold" pitchFamily="34" charset="0"/>
                <a:ea typeface="+mn-ea"/>
              </a:rPr>
              <a:t>colours:</a:t>
            </a:r>
          </a:p>
        </p:txBody>
      </p:sp>
      <p:sp>
        <p:nvSpPr>
          <p:cNvPr id="25" name="Rectangle 49"/>
          <p:cNvSpPr>
            <a:spLocks noChangeArrowheads="1"/>
          </p:cNvSpPr>
          <p:nvPr/>
        </p:nvSpPr>
        <p:spPr bwMode="auto">
          <a:xfrm>
            <a:off x="7864475" y="6927850"/>
            <a:ext cx="350838" cy="21272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none" lIns="0" tIns="0" rIns="0" bIns="0">
            <a:spAutoFit/>
          </a:bodyPr>
          <a:lstStyle>
            <a:lvl1pPr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defRPr/>
            </a:pPr>
            <a:r>
              <a:rPr lang="en-US" altLang="en-US" sz="700" smtClean="0">
                <a:solidFill>
                  <a:schemeClr val="bg1"/>
                </a:solidFill>
                <a:latin typeface="Arial Bold" pitchFamily="34" charset="0"/>
                <a:ea typeface="+mn-ea"/>
              </a:rPr>
              <a:t>Special </a:t>
            </a:r>
            <a:br>
              <a:rPr lang="en-US" altLang="en-US" sz="700" smtClean="0">
                <a:solidFill>
                  <a:schemeClr val="bg1"/>
                </a:solidFill>
                <a:latin typeface="Arial Bold" pitchFamily="34" charset="0"/>
                <a:ea typeface="+mn-ea"/>
              </a:rPr>
            </a:br>
            <a:r>
              <a:rPr lang="en-US" altLang="en-US" sz="700" smtClean="0">
                <a:solidFill>
                  <a:schemeClr val="bg1"/>
                </a:solidFill>
                <a:latin typeface="Arial Bold" pitchFamily="34" charset="0"/>
                <a:ea typeface="+mn-ea"/>
              </a:rPr>
              <a:t>colours:</a:t>
            </a:r>
          </a:p>
        </p:txBody>
      </p:sp>
      <p:sp>
        <p:nvSpPr>
          <p:cNvPr id="243715" name="Rectangle 3"/>
          <p:cNvSpPr>
            <a:spLocks noGrp="1" noChangeArrowheads="1"/>
          </p:cNvSpPr>
          <p:nvPr>
            <p:ph type="ctrTitle" sz="quarter"/>
          </p:nvPr>
        </p:nvSpPr>
        <p:spPr>
          <a:xfrm>
            <a:off x="406400" y="4271963"/>
            <a:ext cx="9088438" cy="1082675"/>
          </a:xfrm>
          <a:prstGeom prst="rect">
            <a:avLst/>
          </a:prstGeom>
        </p:spPr>
        <p:txBody>
          <a:bodyPr/>
          <a:lstStyle>
            <a:lvl1pPr>
              <a:lnSpc>
                <a:spcPts val="3988"/>
              </a:lnSpc>
              <a:defRPr sz="2800"/>
            </a:lvl1pPr>
          </a:lstStyle>
          <a:p>
            <a:pPr lvl="0"/>
            <a:r>
              <a:rPr lang="zh-CN" altLang="de-DE" noProof="0" smtClean="0"/>
              <a:t>单击此处编辑母版标题样式</a:t>
            </a:r>
          </a:p>
        </p:txBody>
      </p:sp>
      <p:sp>
        <p:nvSpPr>
          <p:cNvPr id="243716" name="Rectangle 4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406400" y="5351463"/>
            <a:ext cx="9088438" cy="823912"/>
          </a:xfrm>
        </p:spPr>
        <p:txBody>
          <a:bodyPr/>
          <a:lstStyle>
            <a:lvl1pPr>
              <a:lnSpc>
                <a:spcPts val="3988"/>
              </a:lnSpc>
              <a:defRPr sz="2400">
                <a:solidFill>
                  <a:schemeClr val="tx2"/>
                </a:solidFill>
              </a:defRPr>
            </a:lvl1pPr>
          </a:lstStyle>
          <a:p>
            <a:pPr lvl="0"/>
            <a:r>
              <a:rPr lang="zh-CN" altLang="de-DE" noProof="0" smtClean="0"/>
              <a:t>单击此处编辑母版副标题样式</a:t>
            </a:r>
          </a:p>
        </p:txBody>
      </p:sp>
      <p:sp>
        <p:nvSpPr>
          <p:cNvPr id="28" name="Rectangle 3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8763000" y="6548438"/>
            <a:ext cx="733425" cy="179387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A72F09D3-1CD1-48D9-A5CE-5615A8F1806A}" type="slidenum">
              <a:rPr lang="zh-CN" altLang="de-DE"/>
              <a:pPr>
                <a:defRPr/>
              </a:pPr>
              <a:t>‹#›</a:t>
            </a:fld>
            <a:endParaRPr lang="de-DE" altLang="zh-CN"/>
          </a:p>
        </p:txBody>
      </p:sp>
      <p:sp>
        <p:nvSpPr>
          <p:cNvPr id="27" name="Line 6"/>
          <p:cNvSpPr>
            <a:spLocks noChangeShapeType="1"/>
          </p:cNvSpPr>
          <p:nvPr userDrawn="1"/>
        </p:nvSpPr>
        <p:spPr bwMode="auto">
          <a:xfrm flipV="1">
            <a:off x="627321" y="1244008"/>
            <a:ext cx="8633637" cy="21264"/>
          </a:xfrm>
          <a:prstGeom prst="line">
            <a:avLst/>
          </a:prstGeom>
          <a:noFill/>
          <a:ln w="9525">
            <a:solidFill>
              <a:srgbClr val="333333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+mn-ea"/>
            </a:endParaRPr>
          </a:p>
        </p:txBody>
      </p:sp>
      <p:pic>
        <p:nvPicPr>
          <p:cNvPr id="31" name="图片 30" descr="组合标志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4186434" y="414678"/>
            <a:ext cx="1529082" cy="616686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2113" y="898525"/>
            <a:ext cx="9104312" cy="684213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23555C32-9564-4A15-A237-F24ED26F4354}" type="slidenum">
              <a:rPr lang="zh-CN" altLang="de-DE"/>
              <a:pPr>
                <a:defRPr/>
              </a:pPr>
              <a:t>‹#›</a:t>
            </a:fld>
            <a:endParaRPr lang="de-DE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221538" y="898525"/>
            <a:ext cx="2274887" cy="5448300"/>
          </a:xfrm>
          <a:prstGeom prst="rect">
            <a:avLst/>
          </a:prstGeo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92113" y="898525"/>
            <a:ext cx="6677025" cy="54483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A21EAA9E-C74B-4DD8-A7A8-9D32F70FA029}" type="slidenum">
              <a:rPr lang="zh-CN" altLang="de-DE"/>
              <a:pPr>
                <a:defRPr/>
              </a:pPr>
              <a:t>‹#›</a:t>
            </a:fld>
            <a:endParaRPr lang="de-DE" altLang="zh-CN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2113" y="898525"/>
            <a:ext cx="9104312" cy="684213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392113" y="1757363"/>
            <a:ext cx="9104312" cy="4589462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D4269EB3-ACF7-4341-B366-2FF863737A8F}" type="slidenum">
              <a:rPr lang="zh-CN" altLang="de-DE"/>
              <a:pPr>
                <a:defRPr/>
              </a:pPr>
              <a:t>‹#›</a:t>
            </a:fld>
            <a:endParaRPr lang="de-DE" altLang="zh-CN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Conten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92113" y="1757363"/>
            <a:ext cx="4475162" cy="45894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19675" y="1757363"/>
            <a:ext cx="4476750" cy="45894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C93E17A0-CA29-4391-86D6-E04C7A08EFF8}" type="slidenum">
              <a:rPr lang="zh-CN" altLang="de-DE"/>
              <a:pPr>
                <a:defRPr/>
              </a:pPr>
              <a:t>‹#›</a:t>
            </a:fld>
            <a:endParaRPr lang="de-DE" altLang="zh-CN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2113" y="898525"/>
            <a:ext cx="9104312" cy="684213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392113" y="1757363"/>
            <a:ext cx="4475162" cy="45894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9675" y="1757363"/>
            <a:ext cx="4476750" cy="45894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DBF0CB54-F2D2-49BE-8841-FBC17435D05C}" type="slidenum">
              <a:rPr lang="zh-CN" altLang="de-DE"/>
              <a:pPr>
                <a:defRPr/>
              </a:pPr>
              <a:t>‹#›</a:t>
            </a:fld>
            <a:endParaRPr lang="de-DE" altLang="zh-CN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chartAndTx" preserve="1">
  <p:cSld name="Title, Char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2113" y="898525"/>
            <a:ext cx="9104312" cy="684213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hart Placeholder 2"/>
          <p:cNvSpPr>
            <a:spLocks noGrp="1"/>
          </p:cNvSpPr>
          <p:nvPr>
            <p:ph type="chart" sz="half" idx="1"/>
          </p:nvPr>
        </p:nvSpPr>
        <p:spPr>
          <a:xfrm>
            <a:off x="392113" y="1757363"/>
            <a:ext cx="4475162" cy="4589462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19675" y="1757363"/>
            <a:ext cx="4476750" cy="45894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58B28439-74BB-4EF0-985D-C77F2CE38E35}" type="slidenum">
              <a:rPr lang="zh-CN" altLang="de-DE"/>
              <a:pPr>
                <a:defRPr/>
              </a:pPr>
              <a:t>‹#›</a:t>
            </a:fld>
            <a:endParaRPr lang="de-DE" altLang="zh-CN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Diagram or Organization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martArt Placeholder 2"/>
          <p:cNvSpPr>
            <a:spLocks noGrp="1"/>
          </p:cNvSpPr>
          <p:nvPr>
            <p:ph type="dgm" idx="1"/>
          </p:nvPr>
        </p:nvSpPr>
        <p:spPr>
          <a:xfrm>
            <a:off x="392113" y="1757363"/>
            <a:ext cx="9104312" cy="4589462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B470AE49-7E59-462E-A71D-9B1CCF076A39}" type="slidenum">
              <a:rPr lang="zh-CN" altLang="de-DE"/>
              <a:pPr>
                <a:defRPr/>
              </a:pPr>
              <a:t>‹#›</a:t>
            </a:fld>
            <a:endParaRPr lang="de-DE" altLang="zh-CN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2113" y="898525"/>
            <a:ext cx="9104312" cy="684213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392113" y="1757363"/>
            <a:ext cx="9104312" cy="4589462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F6FA3B35-6FBC-4B3F-9553-BDF77B5AC96B}" type="slidenum">
              <a:rPr lang="zh-CN" altLang="de-DE"/>
              <a:pPr>
                <a:defRPr/>
              </a:pPr>
              <a:t>‹#›</a:t>
            </a:fld>
            <a:endParaRPr lang="de-DE" altLang="zh-CN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Text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392113" y="1757363"/>
            <a:ext cx="4475162" cy="45894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hart Placeholder 3"/>
          <p:cNvSpPr>
            <a:spLocks noGrp="1"/>
          </p:cNvSpPr>
          <p:nvPr>
            <p:ph type="chart" sz="half" idx="2"/>
          </p:nvPr>
        </p:nvSpPr>
        <p:spPr>
          <a:xfrm>
            <a:off x="5019675" y="1757363"/>
            <a:ext cx="4476750" cy="4589462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A81D25FE-30E1-47F2-A97E-1AB26AD422DF}" type="slidenum">
              <a:rPr lang="zh-CN" altLang="de-DE"/>
              <a:pPr>
                <a:defRPr/>
              </a:pPr>
              <a:t>‹#›</a:t>
            </a:fld>
            <a:endParaRPr lang="de-DE" altLang="zh-CN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2588" y="803132"/>
            <a:ext cx="9104312" cy="292388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698827245"/>
      </p:ext>
    </p:extLst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E8F8D178-6BD3-4C82-9B08-29BCFC788C96}" type="slidenum">
              <a:rPr lang="zh-CN" altLang="de-DE"/>
              <a:pPr>
                <a:defRPr/>
              </a:pPr>
              <a:t>‹#›</a:t>
            </a:fld>
            <a:endParaRPr lang="de-DE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2638" y="4406900"/>
            <a:ext cx="8420100" cy="1362075"/>
          </a:xfrm>
          <a:prstGeom prst="rect">
            <a:avLst/>
          </a:prstGeo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82638" y="2906713"/>
            <a:ext cx="84201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A72F09D3-1CD1-48D9-A5CE-5615A8F1806A}" type="slidenum">
              <a:rPr lang="zh-CN" altLang="de-DE"/>
              <a:pPr>
                <a:defRPr/>
              </a:pPr>
              <a:t>‹#›</a:t>
            </a:fld>
            <a:endParaRPr lang="de-DE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92113" y="1757363"/>
            <a:ext cx="4475162" cy="45894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9675" y="1757363"/>
            <a:ext cx="4476750" cy="45894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2BAA3327-6FFF-4A78-B78A-3784AF0E375A}" type="slidenum">
              <a:rPr lang="zh-CN" altLang="de-DE"/>
              <a:pPr>
                <a:defRPr/>
              </a:pPr>
              <a:t>‹#›</a:t>
            </a:fld>
            <a:endParaRPr lang="de-DE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73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73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32375" y="1535113"/>
            <a:ext cx="437832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32375" y="2174875"/>
            <a:ext cx="437832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0DDFA93C-5C08-40FA-987C-BD63CCF5A62C}" type="slidenum">
              <a:rPr lang="zh-CN" altLang="de-DE"/>
              <a:pPr>
                <a:defRPr/>
              </a:pPr>
              <a:t>‹#›</a:t>
            </a:fld>
            <a:endParaRPr lang="de-DE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2113" y="898525"/>
            <a:ext cx="9104312" cy="684213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FDE1A4B-E03F-43DD-87A9-319002EA21D1}" type="slidenum">
              <a:rPr lang="zh-CN" altLang="de-DE"/>
              <a:pPr>
                <a:defRPr/>
              </a:pPr>
              <a:t>‹#›</a:t>
            </a:fld>
            <a:endParaRPr lang="de-DE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300D1C3B-8C27-40F0-9E0F-3DF57956D056}" type="slidenum">
              <a:rPr lang="zh-CN" altLang="de-DE"/>
              <a:pPr>
                <a:defRPr/>
              </a:pPr>
              <a:t>‹#›</a:t>
            </a:fld>
            <a:endParaRPr lang="de-DE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138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73500" y="273050"/>
            <a:ext cx="553720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300" y="1435100"/>
            <a:ext cx="3259138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A6C28E02-AE46-41A8-BEE9-E39E13597C2B}" type="slidenum">
              <a:rPr lang="zh-CN" altLang="de-DE"/>
              <a:pPr>
                <a:defRPr/>
              </a:pPr>
              <a:t>‹#›</a:t>
            </a:fld>
            <a:endParaRPr lang="de-DE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1513" y="4800600"/>
            <a:ext cx="59436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41513" y="612775"/>
            <a:ext cx="59436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1513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BACDC69E-CB13-42E9-B29D-005BB908F3B3}" type="slidenum">
              <a:rPr lang="zh-CN" altLang="de-DE"/>
              <a:pPr>
                <a:defRPr/>
              </a:pPr>
              <a:t>‹#›</a:t>
            </a:fld>
            <a:endParaRPr lang="de-DE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1.jpe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392113" y="1757363"/>
            <a:ext cx="9104312" cy="4589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de-DE" smtClean="0"/>
              <a:t>单击此处编辑母版文本样式</a:t>
            </a:r>
          </a:p>
          <a:p>
            <a:pPr lvl="1"/>
            <a:r>
              <a:rPr lang="zh-CN" altLang="de-DE" smtClean="0"/>
              <a:t>第二级</a:t>
            </a:r>
          </a:p>
          <a:p>
            <a:pPr lvl="2"/>
            <a:r>
              <a:rPr lang="zh-CN" altLang="de-DE" smtClean="0"/>
              <a:t>第三级</a:t>
            </a:r>
          </a:p>
          <a:p>
            <a:pPr lvl="3"/>
            <a:r>
              <a:rPr lang="zh-CN" altLang="de-DE" smtClean="0"/>
              <a:t>第四级</a:t>
            </a:r>
          </a:p>
          <a:p>
            <a:pPr lvl="4"/>
            <a:r>
              <a:rPr lang="zh-CN" altLang="de-DE" smtClean="0"/>
              <a:t>第五级</a:t>
            </a:r>
          </a:p>
        </p:txBody>
      </p:sp>
      <p:sp>
        <p:nvSpPr>
          <p:cNvPr id="242691" name="Rectangle 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63000" y="6548438"/>
            <a:ext cx="733425" cy="179387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r">
              <a:defRPr sz="1000" smtClean="0"/>
            </a:lvl1pPr>
          </a:lstStyle>
          <a:p>
            <a:pPr>
              <a:defRPr/>
            </a:pPr>
            <a:fld id="{FAD0B64C-F907-4D20-B1E4-9D3CC77A38EF}" type="slidenum">
              <a:rPr lang="zh-CN" altLang="de-DE"/>
              <a:pPr>
                <a:defRPr/>
              </a:pPr>
              <a:t>‹#›</a:t>
            </a:fld>
            <a:endParaRPr lang="de-DE" altLang="zh-CN"/>
          </a:p>
        </p:txBody>
      </p:sp>
      <p:sp>
        <p:nvSpPr>
          <p:cNvPr id="1033" name="Rectangle 10"/>
          <p:cNvSpPr>
            <a:spLocks noChangeArrowheads="1"/>
          </p:cNvSpPr>
          <p:nvPr/>
        </p:nvSpPr>
        <p:spPr bwMode="auto">
          <a:xfrm>
            <a:off x="854075" y="6910388"/>
            <a:ext cx="304800" cy="119062"/>
          </a:xfrm>
          <a:prstGeom prst="rect">
            <a:avLst/>
          </a:prstGeom>
          <a:solidFill>
            <a:srgbClr val="D4D6D9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R  212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G  214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B  217</a:t>
            </a:r>
          </a:p>
        </p:txBody>
      </p:sp>
      <p:sp>
        <p:nvSpPr>
          <p:cNvPr id="1034" name="Rectangle 11"/>
          <p:cNvSpPr>
            <a:spLocks noChangeArrowheads="1"/>
          </p:cNvSpPr>
          <p:nvPr/>
        </p:nvSpPr>
        <p:spPr bwMode="auto">
          <a:xfrm>
            <a:off x="1235075" y="6910388"/>
            <a:ext cx="304800" cy="119062"/>
          </a:xfrm>
          <a:prstGeom prst="rect">
            <a:avLst/>
          </a:prstGeom>
          <a:solidFill>
            <a:schemeClr val="tx2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R  0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G  51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B  102</a:t>
            </a:r>
          </a:p>
        </p:txBody>
      </p:sp>
      <p:sp>
        <p:nvSpPr>
          <p:cNvPr id="1035" name="Rectangle 12"/>
          <p:cNvSpPr>
            <a:spLocks noChangeArrowheads="1"/>
          </p:cNvSpPr>
          <p:nvPr/>
        </p:nvSpPr>
        <p:spPr bwMode="auto">
          <a:xfrm>
            <a:off x="1616075" y="6910388"/>
            <a:ext cx="304800" cy="119062"/>
          </a:xfrm>
          <a:prstGeom prst="rect">
            <a:avLst/>
          </a:prstGeom>
          <a:solidFill>
            <a:srgbClr val="A8ADB3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R  168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G  173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B  179</a:t>
            </a:r>
          </a:p>
        </p:txBody>
      </p:sp>
      <p:sp>
        <p:nvSpPr>
          <p:cNvPr id="1036" name="Rectangle 13"/>
          <p:cNvSpPr>
            <a:spLocks noChangeArrowheads="1"/>
          </p:cNvSpPr>
          <p:nvPr/>
        </p:nvSpPr>
        <p:spPr bwMode="auto">
          <a:xfrm>
            <a:off x="1997075" y="6910388"/>
            <a:ext cx="304800" cy="119062"/>
          </a:xfrm>
          <a:prstGeom prst="rect">
            <a:avLst/>
          </a:prstGeom>
          <a:solidFill>
            <a:srgbClr val="006384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R  0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G  99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B  132</a:t>
            </a:r>
          </a:p>
        </p:txBody>
      </p:sp>
      <p:sp>
        <p:nvSpPr>
          <p:cNvPr id="1037" name="Rectangle 14"/>
          <p:cNvSpPr>
            <a:spLocks noChangeArrowheads="1"/>
          </p:cNvSpPr>
          <p:nvPr/>
        </p:nvSpPr>
        <p:spPr bwMode="auto">
          <a:xfrm>
            <a:off x="2378075" y="6910388"/>
            <a:ext cx="304800" cy="119062"/>
          </a:xfrm>
          <a:prstGeom prst="rect">
            <a:avLst/>
          </a:prstGeom>
          <a:solidFill>
            <a:srgbClr val="5F1939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R  95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G  25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B  57</a:t>
            </a:r>
          </a:p>
        </p:txBody>
      </p:sp>
      <p:sp>
        <p:nvSpPr>
          <p:cNvPr id="1038" name="Rectangle 15"/>
          <p:cNvSpPr>
            <a:spLocks noChangeArrowheads="1"/>
          </p:cNvSpPr>
          <p:nvPr/>
        </p:nvSpPr>
        <p:spPr bwMode="auto">
          <a:xfrm>
            <a:off x="2759075" y="6910388"/>
            <a:ext cx="304800" cy="119062"/>
          </a:xfrm>
          <a:prstGeom prst="rect">
            <a:avLst/>
          </a:prstGeom>
          <a:solidFill>
            <a:srgbClr val="80B0C8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R  128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G  176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B  200</a:t>
            </a:r>
          </a:p>
        </p:txBody>
      </p:sp>
      <p:sp>
        <p:nvSpPr>
          <p:cNvPr id="1039" name="Rectangle 16"/>
          <p:cNvSpPr>
            <a:spLocks noChangeArrowheads="1"/>
          </p:cNvSpPr>
          <p:nvPr/>
        </p:nvSpPr>
        <p:spPr bwMode="auto">
          <a:xfrm>
            <a:off x="4206875" y="6910388"/>
            <a:ext cx="304800" cy="119062"/>
          </a:xfrm>
          <a:prstGeom prst="rect">
            <a:avLst/>
          </a:prstGeom>
          <a:solidFill>
            <a:srgbClr val="4C5356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R  76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G  83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B  86</a:t>
            </a:r>
          </a:p>
        </p:txBody>
      </p:sp>
      <p:sp>
        <p:nvSpPr>
          <p:cNvPr id="1040" name="Rectangle 17"/>
          <p:cNvSpPr>
            <a:spLocks noChangeArrowheads="1"/>
          </p:cNvSpPr>
          <p:nvPr/>
        </p:nvSpPr>
        <p:spPr bwMode="auto">
          <a:xfrm>
            <a:off x="4587875" y="6910388"/>
            <a:ext cx="304800" cy="119062"/>
          </a:xfrm>
          <a:prstGeom prst="rect">
            <a:avLst/>
          </a:prstGeom>
          <a:solidFill>
            <a:srgbClr val="004666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R  0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G  70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B  102</a:t>
            </a:r>
          </a:p>
        </p:txBody>
      </p:sp>
      <p:sp>
        <p:nvSpPr>
          <p:cNvPr id="1041" name="Rectangle 18"/>
          <p:cNvSpPr>
            <a:spLocks noChangeArrowheads="1"/>
          </p:cNvSpPr>
          <p:nvPr/>
        </p:nvSpPr>
        <p:spPr bwMode="auto">
          <a:xfrm>
            <a:off x="4968875" y="6910388"/>
            <a:ext cx="304800" cy="119062"/>
          </a:xfrm>
          <a:prstGeom prst="rect">
            <a:avLst/>
          </a:prstGeom>
          <a:solidFill>
            <a:srgbClr val="C6DFE7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R  198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G  223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B  231</a:t>
            </a:r>
          </a:p>
        </p:txBody>
      </p:sp>
      <p:sp>
        <p:nvSpPr>
          <p:cNvPr id="1042" name="Rectangle 19"/>
          <p:cNvSpPr>
            <a:spLocks noChangeArrowheads="1"/>
          </p:cNvSpPr>
          <p:nvPr/>
        </p:nvSpPr>
        <p:spPr bwMode="auto">
          <a:xfrm>
            <a:off x="5349875" y="6910388"/>
            <a:ext cx="304800" cy="119062"/>
          </a:xfrm>
          <a:prstGeom prst="rect">
            <a:avLst/>
          </a:prstGeom>
          <a:solidFill>
            <a:srgbClr val="A21E4D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R 162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G  30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B  77</a:t>
            </a:r>
          </a:p>
        </p:txBody>
      </p:sp>
      <p:sp>
        <p:nvSpPr>
          <p:cNvPr id="1043" name="Rectangle 20"/>
          <p:cNvSpPr>
            <a:spLocks noChangeArrowheads="1"/>
          </p:cNvSpPr>
          <p:nvPr/>
        </p:nvSpPr>
        <p:spPr bwMode="auto">
          <a:xfrm>
            <a:off x="5730875" y="6910388"/>
            <a:ext cx="304800" cy="119062"/>
          </a:xfrm>
          <a:prstGeom prst="rect">
            <a:avLst/>
          </a:prstGeom>
          <a:solidFill>
            <a:srgbClr val="D8AA00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R  216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G  170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B  0</a:t>
            </a:r>
          </a:p>
        </p:txBody>
      </p:sp>
      <p:sp>
        <p:nvSpPr>
          <p:cNvPr id="1044" name="Rectangle 21"/>
          <p:cNvSpPr>
            <a:spLocks noChangeArrowheads="1"/>
          </p:cNvSpPr>
          <p:nvPr/>
        </p:nvSpPr>
        <p:spPr bwMode="auto">
          <a:xfrm>
            <a:off x="6111875" y="6910388"/>
            <a:ext cx="304800" cy="119062"/>
          </a:xfrm>
          <a:prstGeom prst="rect">
            <a:avLst/>
          </a:prstGeom>
          <a:solidFill>
            <a:srgbClr val="F6E5BC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R  246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G  229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B  188</a:t>
            </a:r>
          </a:p>
        </p:txBody>
      </p:sp>
      <p:sp>
        <p:nvSpPr>
          <p:cNvPr id="1045" name="Rectangle 22"/>
          <p:cNvSpPr>
            <a:spLocks noChangeArrowheads="1"/>
          </p:cNvSpPr>
          <p:nvPr/>
        </p:nvSpPr>
        <p:spPr bwMode="auto">
          <a:xfrm>
            <a:off x="6492875" y="6910388"/>
            <a:ext cx="304800" cy="119062"/>
          </a:xfrm>
          <a:prstGeom prst="rect">
            <a:avLst/>
          </a:prstGeom>
          <a:solidFill>
            <a:srgbClr val="95A844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R  149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G  168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B   68</a:t>
            </a:r>
          </a:p>
        </p:txBody>
      </p:sp>
      <p:sp>
        <p:nvSpPr>
          <p:cNvPr id="1046" name="Rectangle 23"/>
          <p:cNvSpPr>
            <a:spLocks noChangeArrowheads="1"/>
          </p:cNvSpPr>
          <p:nvPr/>
        </p:nvSpPr>
        <p:spPr bwMode="auto">
          <a:xfrm>
            <a:off x="6873875" y="6910388"/>
            <a:ext cx="304800" cy="119062"/>
          </a:xfrm>
          <a:prstGeom prst="rect">
            <a:avLst/>
          </a:prstGeom>
          <a:solidFill>
            <a:srgbClr val="C2CCA6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R  194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G  204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B  166</a:t>
            </a:r>
          </a:p>
        </p:txBody>
      </p:sp>
      <p:sp>
        <p:nvSpPr>
          <p:cNvPr id="1047" name="Rectangle 24"/>
          <p:cNvSpPr>
            <a:spLocks noChangeArrowheads="1"/>
          </p:cNvSpPr>
          <p:nvPr/>
        </p:nvSpPr>
        <p:spPr bwMode="auto">
          <a:xfrm>
            <a:off x="8321675" y="6910388"/>
            <a:ext cx="304800" cy="119062"/>
          </a:xfrm>
          <a:prstGeom prst="rect">
            <a:avLst/>
          </a:prstGeom>
          <a:solidFill>
            <a:srgbClr val="FF0000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R  255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G  0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B  0</a:t>
            </a:r>
          </a:p>
        </p:txBody>
      </p:sp>
      <p:sp>
        <p:nvSpPr>
          <p:cNvPr id="1048" name="Rectangle 25"/>
          <p:cNvSpPr>
            <a:spLocks noChangeArrowheads="1"/>
          </p:cNvSpPr>
          <p:nvPr/>
        </p:nvSpPr>
        <p:spPr bwMode="auto">
          <a:xfrm>
            <a:off x="8702675" y="6910388"/>
            <a:ext cx="304800" cy="119062"/>
          </a:xfrm>
          <a:prstGeom prst="rect">
            <a:avLst/>
          </a:prstGeom>
          <a:solidFill>
            <a:srgbClr val="FFCC00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R  255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G  204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B  0</a:t>
            </a:r>
          </a:p>
        </p:txBody>
      </p:sp>
      <p:sp>
        <p:nvSpPr>
          <p:cNvPr id="1049" name="Rectangle 26"/>
          <p:cNvSpPr>
            <a:spLocks noChangeArrowheads="1"/>
          </p:cNvSpPr>
          <p:nvPr/>
        </p:nvSpPr>
        <p:spPr bwMode="auto">
          <a:xfrm>
            <a:off x="9083675" y="6910388"/>
            <a:ext cx="304800" cy="119062"/>
          </a:xfrm>
          <a:prstGeom prst="rect">
            <a:avLst/>
          </a:prstGeom>
          <a:solidFill>
            <a:srgbClr val="008000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R  0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G  128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B  0</a:t>
            </a:r>
          </a:p>
        </p:txBody>
      </p:sp>
      <p:sp>
        <p:nvSpPr>
          <p:cNvPr id="1050" name="Rectangle 27"/>
          <p:cNvSpPr>
            <a:spLocks noChangeArrowheads="1"/>
          </p:cNvSpPr>
          <p:nvPr/>
        </p:nvSpPr>
        <p:spPr bwMode="auto">
          <a:xfrm>
            <a:off x="396875" y="6927850"/>
            <a:ext cx="365125" cy="10636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none" lIns="0" tIns="0" rIns="0" bIns="0">
            <a:spAutoFit/>
          </a:bodyPr>
          <a:lstStyle>
            <a:lvl1pPr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defRPr/>
            </a:pPr>
            <a:r>
              <a:rPr lang="en-US" altLang="en-US" sz="700" dirty="0" err="1" smtClean="0">
                <a:solidFill>
                  <a:schemeClr val="bg1"/>
                </a:solidFill>
                <a:latin typeface="Arial Bold" pitchFamily="34" charset="0"/>
                <a:ea typeface="+mn-ea"/>
              </a:rPr>
              <a:t>Colours</a:t>
            </a:r>
            <a:r>
              <a:rPr lang="en-US" altLang="en-US" sz="700" dirty="0" smtClean="0">
                <a:solidFill>
                  <a:schemeClr val="bg1"/>
                </a:solidFill>
                <a:latin typeface="Arial Bold" pitchFamily="34" charset="0"/>
                <a:ea typeface="+mn-ea"/>
              </a:rPr>
              <a:t>:</a:t>
            </a:r>
          </a:p>
        </p:txBody>
      </p:sp>
      <p:sp>
        <p:nvSpPr>
          <p:cNvPr id="1051" name="Rectangle 28"/>
          <p:cNvSpPr>
            <a:spLocks noChangeArrowheads="1"/>
          </p:cNvSpPr>
          <p:nvPr/>
        </p:nvSpPr>
        <p:spPr bwMode="auto">
          <a:xfrm>
            <a:off x="3673475" y="6927850"/>
            <a:ext cx="458788" cy="319088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none" lIns="0" tIns="0" rIns="0" bIns="0">
            <a:spAutoFit/>
          </a:bodyPr>
          <a:lstStyle>
            <a:lvl1pPr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defRPr/>
            </a:pPr>
            <a:r>
              <a:rPr lang="en-US" altLang="en-US" sz="700" smtClean="0">
                <a:solidFill>
                  <a:schemeClr val="bg1"/>
                </a:solidFill>
                <a:latin typeface="Arial Bold" pitchFamily="34" charset="0"/>
                <a:ea typeface="+mn-ea"/>
              </a:rPr>
              <a:t>Additional </a:t>
            </a:r>
            <a:br>
              <a:rPr lang="en-US" altLang="en-US" sz="700" smtClean="0">
                <a:solidFill>
                  <a:schemeClr val="bg1"/>
                </a:solidFill>
                <a:latin typeface="Arial Bold" pitchFamily="34" charset="0"/>
                <a:ea typeface="+mn-ea"/>
              </a:rPr>
            </a:br>
            <a:r>
              <a:rPr lang="en-US" altLang="en-US" sz="700" smtClean="0">
                <a:solidFill>
                  <a:schemeClr val="bg1"/>
                </a:solidFill>
                <a:latin typeface="Arial Bold" pitchFamily="34" charset="0"/>
                <a:ea typeface="+mn-ea"/>
              </a:rPr>
              <a:t>highlight </a:t>
            </a:r>
            <a:br>
              <a:rPr lang="en-US" altLang="en-US" sz="700" smtClean="0">
                <a:solidFill>
                  <a:schemeClr val="bg1"/>
                </a:solidFill>
                <a:latin typeface="Arial Bold" pitchFamily="34" charset="0"/>
                <a:ea typeface="+mn-ea"/>
              </a:rPr>
            </a:br>
            <a:r>
              <a:rPr lang="en-US" altLang="en-US" sz="700" smtClean="0">
                <a:solidFill>
                  <a:schemeClr val="bg1"/>
                </a:solidFill>
                <a:latin typeface="Arial Bold" pitchFamily="34" charset="0"/>
                <a:ea typeface="+mn-ea"/>
              </a:rPr>
              <a:t>colours:</a:t>
            </a:r>
          </a:p>
        </p:txBody>
      </p:sp>
      <p:sp>
        <p:nvSpPr>
          <p:cNvPr id="1052" name="Rectangle 29"/>
          <p:cNvSpPr>
            <a:spLocks noChangeArrowheads="1"/>
          </p:cNvSpPr>
          <p:nvPr/>
        </p:nvSpPr>
        <p:spPr bwMode="auto">
          <a:xfrm>
            <a:off x="7864475" y="6927850"/>
            <a:ext cx="350838" cy="21272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none" lIns="0" tIns="0" rIns="0" bIns="0">
            <a:spAutoFit/>
          </a:bodyPr>
          <a:lstStyle>
            <a:lvl1pPr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defRPr/>
            </a:pPr>
            <a:r>
              <a:rPr lang="en-US" altLang="en-US" sz="700" smtClean="0">
                <a:solidFill>
                  <a:schemeClr val="bg1"/>
                </a:solidFill>
                <a:latin typeface="Arial Bold" pitchFamily="34" charset="0"/>
                <a:ea typeface="+mn-ea"/>
              </a:rPr>
              <a:t>Special </a:t>
            </a:r>
            <a:br>
              <a:rPr lang="en-US" altLang="en-US" sz="700" smtClean="0">
                <a:solidFill>
                  <a:schemeClr val="bg1"/>
                </a:solidFill>
                <a:latin typeface="Arial Bold" pitchFamily="34" charset="0"/>
                <a:ea typeface="+mn-ea"/>
              </a:rPr>
            </a:br>
            <a:r>
              <a:rPr lang="en-US" altLang="en-US" sz="700" smtClean="0">
                <a:solidFill>
                  <a:schemeClr val="bg1"/>
                </a:solidFill>
                <a:latin typeface="Arial Bold" pitchFamily="34" charset="0"/>
                <a:ea typeface="+mn-ea"/>
              </a:rPr>
              <a:t>colours:</a:t>
            </a:r>
          </a:p>
        </p:txBody>
      </p:sp>
      <p:pic>
        <p:nvPicPr>
          <p:cNvPr id="30" name="图片 29" descr="组合标志.jpg"/>
          <p:cNvPicPr>
            <a:picLocks noChangeAspect="1"/>
          </p:cNvPicPr>
          <p:nvPr userDrawn="1"/>
        </p:nvPicPr>
        <p:blipFill>
          <a:blip r:embed="rId21" cstate="print"/>
          <a:stretch>
            <a:fillRect/>
          </a:stretch>
        </p:blipFill>
        <p:spPr>
          <a:xfrm>
            <a:off x="411876" y="6288128"/>
            <a:ext cx="938459" cy="378485"/>
          </a:xfrm>
          <a:prstGeom prst="rect">
            <a:avLst/>
          </a:prstGeom>
        </p:spPr>
      </p:pic>
      <p:sp>
        <p:nvSpPr>
          <p:cNvPr id="26" name="Line 6"/>
          <p:cNvSpPr>
            <a:spLocks noChangeShapeType="1"/>
          </p:cNvSpPr>
          <p:nvPr userDrawn="1"/>
        </p:nvSpPr>
        <p:spPr bwMode="auto">
          <a:xfrm>
            <a:off x="392113" y="1241429"/>
            <a:ext cx="9102725" cy="0"/>
          </a:xfrm>
          <a:prstGeom prst="line">
            <a:avLst/>
          </a:prstGeom>
          <a:noFill/>
          <a:ln w="9525">
            <a:solidFill>
              <a:srgbClr val="333333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+mn-ea"/>
            </a:endParaRPr>
          </a:p>
        </p:txBody>
      </p:sp>
      <p:pic>
        <p:nvPicPr>
          <p:cNvPr id="27" name="图片 26" descr="组合标志.jpg"/>
          <p:cNvPicPr>
            <a:picLocks noChangeAspect="1"/>
          </p:cNvPicPr>
          <p:nvPr userDrawn="1"/>
        </p:nvPicPr>
        <p:blipFill>
          <a:blip r:embed="rId21" cstate="print"/>
          <a:stretch>
            <a:fillRect/>
          </a:stretch>
        </p:blipFill>
        <p:spPr>
          <a:xfrm>
            <a:off x="390610" y="6326374"/>
            <a:ext cx="949089" cy="382772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117" r:id="rId1"/>
    <p:sldLayoutId id="2147484118" r:id="rId2"/>
    <p:sldLayoutId id="2147484119" r:id="rId3"/>
    <p:sldLayoutId id="2147484120" r:id="rId4"/>
    <p:sldLayoutId id="2147484121" r:id="rId5"/>
    <p:sldLayoutId id="2147484122" r:id="rId6"/>
    <p:sldLayoutId id="2147484123" r:id="rId7"/>
    <p:sldLayoutId id="2147484124" r:id="rId8"/>
    <p:sldLayoutId id="2147484125" r:id="rId9"/>
    <p:sldLayoutId id="2147484126" r:id="rId10"/>
    <p:sldLayoutId id="2147484127" r:id="rId11"/>
    <p:sldLayoutId id="2147484128" r:id="rId12"/>
    <p:sldLayoutId id="2147484129" r:id="rId13"/>
    <p:sldLayoutId id="2147484130" r:id="rId14"/>
    <p:sldLayoutId id="2147484131" r:id="rId15"/>
    <p:sldLayoutId id="2147484132" r:id="rId16"/>
    <p:sldLayoutId id="2147484133" r:id="rId17"/>
    <p:sldLayoutId id="2147484134" r:id="rId18"/>
    <p:sldLayoutId id="2147484159" r:id="rId19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958850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tx2"/>
          </a:solidFill>
          <a:latin typeface="+mj-lt"/>
          <a:ea typeface="+mj-ea"/>
          <a:cs typeface="+mj-cs"/>
        </a:defRPr>
      </a:lvl1pPr>
      <a:lvl2pPr algn="l" defTabSz="958850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tx2"/>
          </a:solidFill>
          <a:latin typeface="Arial" pitchFamily="34" charset="0"/>
        </a:defRPr>
      </a:lvl2pPr>
      <a:lvl3pPr algn="l" defTabSz="958850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tx2"/>
          </a:solidFill>
          <a:latin typeface="Arial" pitchFamily="34" charset="0"/>
        </a:defRPr>
      </a:lvl3pPr>
      <a:lvl4pPr algn="l" defTabSz="958850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tx2"/>
          </a:solidFill>
          <a:latin typeface="Arial" pitchFamily="34" charset="0"/>
        </a:defRPr>
      </a:lvl4pPr>
      <a:lvl5pPr algn="l" defTabSz="958850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tx2"/>
          </a:solidFill>
          <a:latin typeface="Arial" pitchFamily="34" charset="0"/>
        </a:defRPr>
      </a:lvl5pPr>
      <a:lvl6pPr marL="457200" algn="l" defTabSz="958850" rtl="0" fontAlgn="base">
        <a:spcBef>
          <a:spcPct val="0"/>
        </a:spcBef>
        <a:spcAft>
          <a:spcPct val="0"/>
        </a:spcAft>
        <a:defRPr sz="2000" b="1">
          <a:solidFill>
            <a:schemeClr val="tx2"/>
          </a:solidFill>
          <a:latin typeface="Arial" pitchFamily="34" charset="0"/>
        </a:defRPr>
      </a:lvl6pPr>
      <a:lvl7pPr marL="914400" algn="l" defTabSz="958850" rtl="0" fontAlgn="base">
        <a:spcBef>
          <a:spcPct val="0"/>
        </a:spcBef>
        <a:spcAft>
          <a:spcPct val="0"/>
        </a:spcAft>
        <a:defRPr sz="2000" b="1">
          <a:solidFill>
            <a:schemeClr val="tx2"/>
          </a:solidFill>
          <a:latin typeface="Arial" pitchFamily="34" charset="0"/>
        </a:defRPr>
      </a:lvl7pPr>
      <a:lvl8pPr marL="1371600" algn="l" defTabSz="958850" rtl="0" fontAlgn="base">
        <a:spcBef>
          <a:spcPct val="0"/>
        </a:spcBef>
        <a:spcAft>
          <a:spcPct val="0"/>
        </a:spcAft>
        <a:defRPr sz="2000" b="1">
          <a:solidFill>
            <a:schemeClr val="tx2"/>
          </a:solidFill>
          <a:latin typeface="Arial" pitchFamily="34" charset="0"/>
        </a:defRPr>
      </a:lvl8pPr>
      <a:lvl9pPr marL="1828800" algn="l" defTabSz="958850" rtl="0" fontAlgn="base">
        <a:spcBef>
          <a:spcPct val="0"/>
        </a:spcBef>
        <a:spcAft>
          <a:spcPct val="0"/>
        </a:spcAft>
        <a:defRPr sz="2000" b="1">
          <a:solidFill>
            <a:schemeClr val="tx2"/>
          </a:solidFill>
          <a:latin typeface="Arial" pitchFamily="34" charset="0"/>
        </a:defRPr>
      </a:lvl9pPr>
    </p:titleStyle>
    <p:bodyStyle>
      <a:lvl1pPr marL="342900" indent="-342900" algn="l" defTabSz="958850" rtl="0" eaLnBrk="0" fontAlgn="base" hangingPunct="0">
        <a:lnSpc>
          <a:spcPct val="110000"/>
        </a:lnSpc>
        <a:spcBef>
          <a:spcPct val="0"/>
        </a:spcBef>
        <a:spcAft>
          <a:spcPct val="25000"/>
        </a:spcAft>
        <a:defRPr>
          <a:solidFill>
            <a:schemeClr val="tx1"/>
          </a:solidFill>
          <a:latin typeface="+mn-lt"/>
          <a:ea typeface="+mn-ea"/>
          <a:cs typeface="+mn-cs"/>
        </a:defRPr>
      </a:lvl1pPr>
      <a:lvl2pPr marL="190500" indent="-188913" algn="l" defTabSz="958850" rtl="0" eaLnBrk="0" fontAlgn="base" hangingPunct="0">
        <a:lnSpc>
          <a:spcPct val="110000"/>
        </a:lnSpc>
        <a:spcBef>
          <a:spcPct val="0"/>
        </a:spcBef>
        <a:spcAft>
          <a:spcPct val="25000"/>
        </a:spcAft>
        <a:buChar char="•"/>
        <a:defRPr>
          <a:solidFill>
            <a:schemeClr val="tx1"/>
          </a:solidFill>
          <a:latin typeface="+mn-lt"/>
        </a:defRPr>
      </a:lvl2pPr>
      <a:lvl3pPr marL="381000" indent="-188913" algn="l" defTabSz="958850" rtl="0" eaLnBrk="0" fontAlgn="base" hangingPunct="0">
        <a:lnSpc>
          <a:spcPct val="110000"/>
        </a:lnSpc>
        <a:spcBef>
          <a:spcPct val="0"/>
        </a:spcBef>
        <a:spcAft>
          <a:spcPct val="25000"/>
        </a:spcAft>
        <a:buChar char="•"/>
        <a:defRPr>
          <a:solidFill>
            <a:schemeClr val="tx1"/>
          </a:solidFill>
          <a:latin typeface="+mn-lt"/>
        </a:defRPr>
      </a:lvl3pPr>
      <a:lvl4pPr marL="571500" indent="-188913" algn="l" defTabSz="958850" rtl="0" eaLnBrk="0" fontAlgn="base" hangingPunct="0">
        <a:lnSpc>
          <a:spcPct val="110000"/>
        </a:lnSpc>
        <a:spcBef>
          <a:spcPct val="0"/>
        </a:spcBef>
        <a:spcAft>
          <a:spcPct val="25000"/>
        </a:spcAft>
        <a:buChar char="•"/>
        <a:defRPr>
          <a:solidFill>
            <a:schemeClr val="tx1"/>
          </a:solidFill>
          <a:latin typeface="+mn-lt"/>
        </a:defRPr>
      </a:lvl4pPr>
      <a:lvl5pPr marL="762000" indent="-188913" algn="l" defTabSz="958850" rtl="0" eaLnBrk="0" fontAlgn="base" hangingPunct="0">
        <a:lnSpc>
          <a:spcPct val="110000"/>
        </a:lnSpc>
        <a:spcBef>
          <a:spcPct val="0"/>
        </a:spcBef>
        <a:spcAft>
          <a:spcPct val="25000"/>
        </a:spcAft>
        <a:buChar char="•"/>
        <a:defRPr>
          <a:solidFill>
            <a:schemeClr val="tx1"/>
          </a:solidFill>
          <a:latin typeface="+mn-lt"/>
        </a:defRPr>
      </a:lvl5pPr>
      <a:lvl6pPr marL="1219200" indent="-188913" algn="l" defTabSz="958850" rtl="0" fontAlgn="base">
        <a:lnSpc>
          <a:spcPct val="110000"/>
        </a:lnSpc>
        <a:spcBef>
          <a:spcPct val="0"/>
        </a:spcBef>
        <a:spcAft>
          <a:spcPct val="25000"/>
        </a:spcAft>
        <a:buChar char="•"/>
        <a:defRPr>
          <a:solidFill>
            <a:schemeClr val="tx1"/>
          </a:solidFill>
          <a:latin typeface="+mn-lt"/>
        </a:defRPr>
      </a:lvl6pPr>
      <a:lvl7pPr marL="1676400" indent="-188913" algn="l" defTabSz="958850" rtl="0" fontAlgn="base">
        <a:lnSpc>
          <a:spcPct val="110000"/>
        </a:lnSpc>
        <a:spcBef>
          <a:spcPct val="0"/>
        </a:spcBef>
        <a:spcAft>
          <a:spcPct val="25000"/>
        </a:spcAft>
        <a:buChar char="•"/>
        <a:defRPr>
          <a:solidFill>
            <a:schemeClr val="tx1"/>
          </a:solidFill>
          <a:latin typeface="+mn-lt"/>
        </a:defRPr>
      </a:lvl7pPr>
      <a:lvl8pPr marL="2133600" indent="-188913" algn="l" defTabSz="958850" rtl="0" fontAlgn="base">
        <a:lnSpc>
          <a:spcPct val="110000"/>
        </a:lnSpc>
        <a:spcBef>
          <a:spcPct val="0"/>
        </a:spcBef>
        <a:spcAft>
          <a:spcPct val="25000"/>
        </a:spcAft>
        <a:buChar char="•"/>
        <a:defRPr>
          <a:solidFill>
            <a:schemeClr val="tx1"/>
          </a:solidFill>
          <a:latin typeface="+mn-lt"/>
        </a:defRPr>
      </a:lvl8pPr>
      <a:lvl9pPr marL="2590800" indent="-188913" algn="l" defTabSz="958850" rtl="0" fontAlgn="base">
        <a:lnSpc>
          <a:spcPct val="110000"/>
        </a:lnSpc>
        <a:spcBef>
          <a:spcPct val="0"/>
        </a:spcBef>
        <a:spcAft>
          <a:spcPct val="25000"/>
        </a:spcAft>
        <a:buChar char="•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19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0.xml"/><Relationship Id="rId1" Type="http://schemas.openxmlformats.org/officeDocument/2006/relationships/slideLayout" Target="../slideLayouts/slideLayout19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1.xml"/><Relationship Id="rId1" Type="http://schemas.openxmlformats.org/officeDocument/2006/relationships/slideLayout" Target="../slideLayouts/slideLayout19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2.xml"/><Relationship Id="rId1" Type="http://schemas.openxmlformats.org/officeDocument/2006/relationships/slideLayout" Target="../slideLayouts/slideLayout19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3.xml"/><Relationship Id="rId1" Type="http://schemas.openxmlformats.org/officeDocument/2006/relationships/slideLayout" Target="../slideLayouts/slideLayout19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4.xml"/><Relationship Id="rId1" Type="http://schemas.openxmlformats.org/officeDocument/2006/relationships/slideLayout" Target="../slideLayouts/slideLayout19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5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9.xml"/><Relationship Id="rId5" Type="http://schemas.openxmlformats.org/officeDocument/2006/relationships/chart" Target="../charts/chart17.xml"/><Relationship Id="rId4" Type="http://schemas.openxmlformats.org/officeDocument/2006/relationships/chart" Target="../charts/chart1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hyperlink" Target="mailto:wangcun@ctcai.com" TargetMode="Externa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9.xml"/><Relationship Id="rId4" Type="http://schemas.openxmlformats.org/officeDocument/2006/relationships/chart" Target="../charts/char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9.xml"/><Relationship Id="rId4" Type="http://schemas.openxmlformats.org/officeDocument/2006/relationships/chart" Target="../charts/char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1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9.xml"/><Relationship Id="rId4" Type="http://schemas.openxmlformats.org/officeDocument/2006/relationships/chart" Target="../charts/char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9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6"/>
          <p:cNvSpPr txBox="1">
            <a:spLocks noChangeArrowheads="1"/>
          </p:cNvSpPr>
          <p:nvPr/>
        </p:nvSpPr>
        <p:spPr bwMode="auto">
          <a:xfrm>
            <a:off x="1161261" y="4468116"/>
            <a:ext cx="7512050" cy="986032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marL="342900" indent="-342900" algn="ctr" fontAlgn="auto">
              <a:spcBef>
                <a:spcPct val="20000"/>
              </a:spcBef>
              <a:spcAft>
                <a:spcPts val="0"/>
              </a:spcAft>
              <a:defRPr/>
            </a:pPr>
            <a:endParaRPr lang="en-US" altLang="zh-CN" sz="1400" b="0" kern="0" dirty="0" smtClean="0">
              <a:solidFill>
                <a:srgbClr val="000000">
                  <a:lumMod val="65000"/>
                  <a:lumOff val="35000"/>
                </a:srgbClr>
              </a:solidFill>
              <a:latin typeface="微软雅黑" pitchFamily="34" charset="-122"/>
              <a:ea typeface="微软雅黑" pitchFamily="34" charset="-122"/>
            </a:endParaRPr>
          </a:p>
          <a:p>
            <a:pPr marL="342900" indent="-342900" algn="ctr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zh-CN" altLang="en-US" sz="1400" kern="0" dirty="0" smtClean="0">
                <a:latin typeface="微软雅黑" pitchFamily="34" charset="-122"/>
                <a:ea typeface="微软雅黑" pitchFamily="34" charset="-122"/>
              </a:rPr>
              <a:t>国机汽车股份有限公司</a:t>
            </a:r>
          </a:p>
          <a:p>
            <a:pPr marL="342900" indent="-342900" algn="ctr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zh-CN" altLang="en-US" sz="1400" kern="0" dirty="0" smtClean="0">
                <a:latin typeface="微软雅黑" pitchFamily="34" charset="-122"/>
                <a:ea typeface="微软雅黑" pitchFamily="34" charset="-122"/>
              </a:rPr>
              <a:t>投资市场</a:t>
            </a:r>
            <a:r>
              <a:rPr lang="zh-CN" altLang="en-US" sz="1400" b="0" kern="0" dirty="0" smtClean="0">
                <a:latin typeface="微软雅黑" pitchFamily="34" charset="-122"/>
                <a:ea typeface="微软雅黑" pitchFamily="34" charset="-122"/>
              </a:rPr>
              <a:t>部</a:t>
            </a:r>
            <a:endParaRPr lang="en-US" altLang="zh-CN" sz="1400" b="0" kern="0" dirty="0" smtClean="0">
              <a:latin typeface="微软雅黑" pitchFamily="34" charset="-122"/>
              <a:ea typeface="微软雅黑" pitchFamily="34" charset="-122"/>
            </a:endParaRPr>
          </a:p>
          <a:p>
            <a:pPr marL="342900" indent="-342900" algn="ctr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en-US" altLang="zh-CN" sz="1400" b="0" kern="0" dirty="0" smtClean="0">
                <a:latin typeface="微软雅黑" pitchFamily="34" charset="-122"/>
                <a:ea typeface="微软雅黑" pitchFamily="34" charset="-122"/>
              </a:rPr>
              <a:t>2017</a:t>
            </a:r>
            <a:r>
              <a:rPr lang="zh-CN" altLang="en-US" sz="1400" b="0" kern="0" dirty="0" smtClean="0"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en-US" altLang="zh-CN" sz="1400" kern="0" dirty="0" smtClean="0">
                <a:latin typeface="微软雅黑" pitchFamily="34" charset="-122"/>
                <a:ea typeface="微软雅黑" pitchFamily="34" charset="-122"/>
              </a:rPr>
              <a:t>7</a:t>
            </a:r>
            <a:r>
              <a:rPr lang="zh-CN" altLang="en-US" sz="1400" b="0" kern="0" dirty="0" smtClean="0">
                <a:latin typeface="微软雅黑" pitchFamily="34" charset="-122"/>
                <a:ea typeface="微软雅黑" pitchFamily="34" charset="-122"/>
              </a:rPr>
              <a:t>月</a:t>
            </a:r>
            <a:r>
              <a:rPr lang="en-US" altLang="zh-CN" sz="1400" kern="0" dirty="0" smtClean="0">
                <a:latin typeface="微软雅黑" pitchFamily="34" charset="-122"/>
                <a:ea typeface="微软雅黑" pitchFamily="34" charset="-122"/>
              </a:rPr>
              <a:t>21</a:t>
            </a:r>
            <a:r>
              <a:rPr lang="zh-CN" altLang="en-US" sz="1400" b="0" kern="0" dirty="0" smtClean="0">
                <a:latin typeface="微软雅黑" pitchFamily="34" charset="-122"/>
                <a:ea typeface="微软雅黑" pitchFamily="34" charset="-122"/>
              </a:rPr>
              <a:t>日</a:t>
            </a:r>
            <a:endParaRPr lang="zh-CN" altLang="en-US" sz="1400" b="0" kern="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标题 1"/>
          <p:cNvSpPr txBox="1">
            <a:spLocks/>
          </p:cNvSpPr>
          <p:nvPr/>
        </p:nvSpPr>
        <p:spPr>
          <a:xfrm>
            <a:off x="432699" y="2355369"/>
            <a:ext cx="9088437" cy="1673706"/>
          </a:xfrm>
          <a:prstGeom prst="rect">
            <a:avLst/>
          </a:prstGeom>
        </p:spPr>
        <p:txBody>
          <a:bodyPr/>
          <a:lstStyle/>
          <a:p>
            <a:pPr lvl="0" algn="ctr" defTabSz="958850" eaLnBrk="0" hangingPunct="0">
              <a:lnSpc>
                <a:spcPct val="150000"/>
              </a:lnSpc>
              <a:defRPr/>
            </a:pPr>
            <a:r>
              <a:rPr lang="zh-CN" altLang="en-US" sz="36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中国进口汽车市场月报</a:t>
            </a:r>
            <a:endParaRPr lang="en-US" altLang="zh-CN" sz="3600" b="1" kern="0" dirty="0" smtClean="0">
              <a:solidFill>
                <a:schemeClr val="tx2"/>
              </a:solidFill>
              <a:latin typeface="微软雅黑" pitchFamily="34" charset="-122"/>
              <a:ea typeface="微软雅黑" pitchFamily="34" charset="-122"/>
              <a:cs typeface="+mj-cs"/>
            </a:endParaRPr>
          </a:p>
          <a:p>
            <a:pPr lvl="0" algn="ctr" defTabSz="958850" eaLnBrk="0" hangingPunct="0">
              <a:lnSpc>
                <a:spcPct val="150000"/>
              </a:lnSpc>
              <a:defRPr/>
            </a:pPr>
            <a:r>
              <a:rPr lang="zh-CN" altLang="en-US" sz="28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（</a:t>
            </a:r>
            <a:r>
              <a:rPr lang="en-US" altLang="zh-CN" sz="28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 2017</a:t>
            </a:r>
            <a:r>
              <a:rPr lang="zh-CN" altLang="en-US" sz="28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年</a:t>
            </a:r>
            <a:r>
              <a:rPr lang="en-US" altLang="zh-CN" sz="2800" b="1" kern="0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6</a:t>
            </a:r>
            <a:r>
              <a:rPr lang="zh-CN" altLang="en-US" sz="28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月）</a:t>
            </a:r>
            <a:r>
              <a:rPr kumimoji="0" lang="en-US" altLang="zh-CN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+mj-lt"/>
                <a:ea typeface="宋体" charset="-122"/>
                <a:cs typeface="Arial" charset="0"/>
              </a:rPr>
              <a:t/>
            </a:r>
            <a:br>
              <a:rPr kumimoji="0" lang="en-US" altLang="zh-CN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+mj-lt"/>
                <a:ea typeface="宋体" charset="-122"/>
                <a:cs typeface="Arial" charset="0"/>
              </a:rPr>
            </a:br>
            <a:r>
              <a:rPr kumimoji="0" lang="en-US" altLang="zh-CN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+mj-lt"/>
                <a:ea typeface="宋体" charset="-122"/>
                <a:cs typeface="Arial" charset="0"/>
              </a:rPr>
              <a:t/>
            </a:r>
            <a:br>
              <a:rPr kumimoji="0" lang="en-US" altLang="zh-CN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+mj-lt"/>
                <a:ea typeface="宋体" charset="-122"/>
                <a:cs typeface="Arial" charset="0"/>
              </a:rPr>
            </a:br>
            <a:endParaRPr kumimoji="0" lang="zh-CN" altLang="en-US" sz="2400" b="1" i="0" u="none" strike="noStrike" kern="0" cap="none" spc="0" normalizeH="0" baseline="0" noProof="0" dirty="0" smtClean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+mj-lt"/>
              <a:ea typeface="宋体" charset="-122"/>
              <a:cs typeface="Arial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46489" y="1375060"/>
            <a:ext cx="1231427" cy="2923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市场研究报告 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26"/>
          <p:cNvSpPr/>
          <p:nvPr/>
        </p:nvSpPr>
        <p:spPr>
          <a:xfrm>
            <a:off x="424206" y="1590675"/>
            <a:ext cx="906428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2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2014-2017</a:t>
            </a:r>
            <a:r>
              <a:rPr lang="zh-CN" altLang="en-US" sz="12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年平行</a:t>
            </a:r>
            <a:r>
              <a:rPr lang="zh-CN" altLang="en-US" sz="1200" b="1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进口量分车身形式情况</a:t>
            </a:r>
          </a:p>
        </p:txBody>
      </p:sp>
      <p:sp>
        <p:nvSpPr>
          <p:cNvPr id="29" name="Text Box 4"/>
          <p:cNvSpPr txBox="1">
            <a:spLocks noChangeArrowheads="1"/>
          </p:cNvSpPr>
          <p:nvPr/>
        </p:nvSpPr>
        <p:spPr bwMode="auto">
          <a:xfrm>
            <a:off x="3531565" y="6364213"/>
            <a:ext cx="2849563" cy="1574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b">
            <a:spAutoFit/>
          </a:bodyPr>
          <a:lstStyle>
            <a:lvl1pPr marL="161925" indent="-161925">
              <a:lnSpc>
                <a:spcPct val="110000"/>
              </a:lnSpc>
              <a:spcAft>
                <a:spcPct val="2500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en-US" sz="10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数据来源：</a:t>
            </a:r>
            <a:r>
              <a:rPr lang="en-US" altLang="zh-CN" sz="10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CQC</a:t>
            </a:r>
            <a:r>
              <a:rPr lang="zh-CN" altLang="en-US" sz="10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，中国进口汽车市场数据库</a:t>
            </a:r>
          </a:p>
        </p:txBody>
      </p:sp>
      <p:sp>
        <p:nvSpPr>
          <p:cNvPr id="30" name="矩形 29"/>
          <p:cNvSpPr/>
          <p:nvPr/>
        </p:nvSpPr>
        <p:spPr>
          <a:xfrm>
            <a:off x="538092" y="463132"/>
            <a:ext cx="927014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5885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车型结构</a:t>
            </a:r>
            <a:r>
              <a:rPr lang="en-US" altLang="zh-CN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-</a:t>
            </a:r>
            <a:r>
              <a:rPr lang="zh-CN" altLang="en-US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平行进口：</a:t>
            </a:r>
            <a:r>
              <a:rPr lang="en-US" altLang="zh-CN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SUV</a:t>
            </a:r>
            <a:r>
              <a:rPr lang="zh-CN" altLang="en-US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是平行进口车绝对主力车型，占比超过八成</a:t>
            </a:r>
            <a:endParaRPr lang="zh-CN" altLang="zh-CN" sz="2000" b="1" dirty="0">
              <a:solidFill>
                <a:srgbClr val="00336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1" name="Line 18"/>
          <p:cNvSpPr>
            <a:spLocks noChangeShapeType="1"/>
          </p:cNvSpPr>
          <p:nvPr/>
        </p:nvSpPr>
        <p:spPr bwMode="auto">
          <a:xfrm flipV="1">
            <a:off x="616689" y="1923803"/>
            <a:ext cx="8634190" cy="69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lIns="102396" tIns="51198" rIns="102396" bIns="51198"/>
          <a:lstStyle/>
          <a:p>
            <a:pPr>
              <a:spcBef>
                <a:spcPct val="0"/>
              </a:spcBef>
            </a:pPr>
            <a:endParaRPr lang="zh-CN" altLang="en-US" b="1">
              <a:solidFill>
                <a:srgbClr val="000000"/>
              </a:solidFill>
            </a:endParaRPr>
          </a:p>
        </p:txBody>
      </p:sp>
      <p:graphicFrame>
        <p:nvGraphicFramePr>
          <p:cNvPr id="8" name="图表 7"/>
          <p:cNvGraphicFramePr/>
          <p:nvPr>
            <p:extLst>
              <p:ext uri="{D42A27DB-BD31-4B8C-83A1-F6EECF244321}">
                <p14:modId xmlns:p14="http://schemas.microsoft.com/office/powerpoint/2010/main" xmlns="" val="3370572272"/>
              </p:ext>
            </p:extLst>
          </p:nvPr>
        </p:nvGraphicFramePr>
        <p:xfrm>
          <a:off x="914399" y="2328864"/>
          <a:ext cx="8077687" cy="371434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3"/>
          <p:cNvSpPr>
            <a:spLocks noChangeArrowheads="1"/>
          </p:cNvSpPr>
          <p:nvPr/>
        </p:nvSpPr>
        <p:spPr bwMode="auto">
          <a:xfrm>
            <a:off x="424207" y="1584737"/>
            <a:ext cx="9064282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sz="1200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2016-2017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年</a:t>
            </a:r>
            <a:r>
              <a:rPr lang="en-US" altLang="zh-CN" sz="1200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6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月</a:t>
            </a:r>
            <a:r>
              <a:rPr lang="zh-CN" altLang="en-US" sz="1200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乘用车分品牌进口量与同比增速</a:t>
            </a:r>
            <a:endParaRPr lang="en-US" altLang="zh-CN" sz="1200" dirty="0"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9235" name="Text Box 4"/>
          <p:cNvSpPr txBox="1">
            <a:spLocks noChangeArrowheads="1"/>
          </p:cNvSpPr>
          <p:nvPr/>
        </p:nvSpPr>
        <p:spPr bwMode="auto">
          <a:xfrm>
            <a:off x="3531567" y="6367463"/>
            <a:ext cx="2849562" cy="1574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b">
            <a:spAutoFit/>
          </a:bodyPr>
          <a:lstStyle>
            <a:lvl1pPr marL="161925" indent="-161925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10000"/>
              </a:lnSpc>
              <a:spcAft>
                <a:spcPct val="25000"/>
              </a:spcAft>
            </a:pPr>
            <a:r>
              <a:rPr lang="zh-CN" altLang="en-US" sz="1000" b="0" dirty="0">
                <a:latin typeface="微软雅黑" pitchFamily="34" charset="-122"/>
                <a:ea typeface="微软雅黑" pitchFamily="34" charset="-122"/>
              </a:rPr>
              <a:t>数据来源：海关进口量</a:t>
            </a:r>
            <a:r>
              <a:rPr lang="en-US" altLang="zh-CN" sz="1000" b="0" dirty="0">
                <a:latin typeface="微软雅黑" pitchFamily="34" charset="-122"/>
                <a:ea typeface="微软雅黑" pitchFamily="34" charset="-122"/>
              </a:rPr>
              <a:t>—</a:t>
            </a:r>
            <a:r>
              <a:rPr lang="zh-CN" altLang="en-US" sz="1000" b="0" dirty="0">
                <a:latin typeface="微软雅黑" pitchFamily="34" charset="-122"/>
                <a:ea typeface="微软雅黑" pitchFamily="34" charset="-122"/>
              </a:rPr>
              <a:t>中国进口汽车市场数据库</a:t>
            </a:r>
          </a:p>
        </p:txBody>
      </p:sp>
      <p:sp>
        <p:nvSpPr>
          <p:cNvPr id="11" name="矩形 10"/>
          <p:cNvSpPr/>
          <p:nvPr/>
        </p:nvSpPr>
        <p:spPr>
          <a:xfrm>
            <a:off x="554821" y="459771"/>
            <a:ext cx="893366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95885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品牌结构</a:t>
            </a:r>
            <a:r>
              <a:rPr lang="en-US" altLang="zh-CN" sz="2000" b="1" dirty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-</a:t>
            </a:r>
            <a:r>
              <a:rPr lang="zh-CN" altLang="en-US" sz="2000" b="1" dirty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整体市场</a:t>
            </a:r>
            <a:r>
              <a:rPr lang="zh-CN" altLang="en-US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：前</a:t>
            </a:r>
            <a:r>
              <a:rPr lang="zh-CN" altLang="en-US" sz="2000" b="1" dirty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十品牌中，</a:t>
            </a:r>
            <a:r>
              <a:rPr lang="zh-CN" altLang="en-US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除了宝马、丰田、斯巴鲁和奥迪品牌出现下滑，其他品牌均实现增长，但幅度较上月有所下降</a:t>
            </a:r>
            <a:endParaRPr lang="zh-CN" altLang="zh-CN" sz="2000" b="1" dirty="0">
              <a:solidFill>
                <a:srgbClr val="00336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Line 18"/>
          <p:cNvSpPr>
            <a:spLocks noChangeShapeType="1"/>
          </p:cNvSpPr>
          <p:nvPr/>
        </p:nvSpPr>
        <p:spPr bwMode="auto">
          <a:xfrm flipV="1">
            <a:off x="616689" y="1923803"/>
            <a:ext cx="8634190" cy="69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lIns="102396" tIns="51198" rIns="102396" bIns="51198"/>
          <a:lstStyle/>
          <a:p>
            <a:pPr>
              <a:spcBef>
                <a:spcPct val="0"/>
              </a:spcBef>
            </a:pPr>
            <a:endParaRPr lang="zh-CN" altLang="en-US" b="1">
              <a:solidFill>
                <a:srgbClr val="000000"/>
              </a:solidFill>
            </a:endParaRPr>
          </a:p>
        </p:txBody>
      </p:sp>
      <p:graphicFrame>
        <p:nvGraphicFramePr>
          <p:cNvPr id="21" name="表格 2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035785147"/>
              </p:ext>
            </p:extLst>
          </p:nvPr>
        </p:nvGraphicFramePr>
        <p:xfrm>
          <a:off x="1455325" y="2517776"/>
          <a:ext cx="705588" cy="3352799"/>
        </p:xfrm>
        <a:graphic>
          <a:graphicData uri="http://schemas.openxmlformats.org/drawingml/2006/table">
            <a:tbl>
              <a:tblPr>
                <a:effectLst/>
              </a:tblPr>
              <a:tblGrid>
                <a:gridCol w="705588"/>
              </a:tblGrid>
              <a:tr h="327656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1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34.8%</a:t>
                      </a:r>
                    </a:p>
                  </a:txBody>
                  <a:tcPr marL="7620" marR="7620" marT="7620" marB="0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336127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100" b="0" i="0" u="none" strike="noStrike" kern="1200" dirty="0">
                          <a:solidFill>
                            <a:srgbClr val="004359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-2.0%</a:t>
                      </a:r>
                    </a:p>
                  </a:txBody>
                  <a:tcPr marL="7620" marR="7620" marT="7620" marB="0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336127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1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28.0%</a:t>
                      </a:r>
                    </a:p>
                  </a:txBody>
                  <a:tcPr marL="7620" marR="7620" marT="7620" marB="0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336127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1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39.7%</a:t>
                      </a:r>
                    </a:p>
                  </a:txBody>
                  <a:tcPr marL="7620" marR="7620" marT="7620" marB="0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336127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1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362.4%</a:t>
                      </a:r>
                    </a:p>
                  </a:txBody>
                  <a:tcPr marL="7620" marR="7620" marT="7620" marB="0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336127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1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39.6%</a:t>
                      </a:r>
                    </a:p>
                  </a:txBody>
                  <a:tcPr marL="7620" marR="7620" marT="7620" marB="0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336127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1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24.0%</a:t>
                      </a:r>
                    </a:p>
                  </a:txBody>
                  <a:tcPr marL="7620" marR="7620" marT="7620" marB="0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336127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100" b="0" i="0" u="none" strike="noStrike" kern="1200" dirty="0">
                          <a:solidFill>
                            <a:srgbClr val="004359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-12.6%</a:t>
                      </a:r>
                    </a:p>
                  </a:txBody>
                  <a:tcPr marL="7620" marR="7620" marT="7620" marB="0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336127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100" b="0" i="0" u="none" strike="noStrike" kern="1200" dirty="0">
                          <a:solidFill>
                            <a:srgbClr val="004359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-3.4%</a:t>
                      </a:r>
                    </a:p>
                  </a:txBody>
                  <a:tcPr marL="7620" marR="7620" marT="7620" marB="0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336127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100" b="0" i="0" u="none" strike="noStrike" kern="1200" dirty="0">
                          <a:solidFill>
                            <a:srgbClr val="004359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-52.9%</a:t>
                      </a:r>
                    </a:p>
                  </a:txBody>
                  <a:tcPr marL="7620" marR="7620" marT="7620" marB="0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8" name="内容占位符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2926700117"/>
              </p:ext>
            </p:extLst>
          </p:nvPr>
        </p:nvGraphicFramePr>
        <p:xfrm>
          <a:off x="2219325" y="2381249"/>
          <a:ext cx="7269163" cy="36480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xmlns="" val="3799263371"/>
      </p:ext>
    </p:extLst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631825" y="1610969"/>
            <a:ext cx="8619053" cy="2677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95000"/>
              </a:lnSpc>
              <a:buClr>
                <a:srgbClr val="FF0000"/>
              </a:buClr>
              <a:buFont typeface="Wingdings" pitchFamily="2" charset="2"/>
              <a:buNone/>
            </a:pPr>
            <a:r>
              <a:rPr lang="en-US" altLang="zh-CN" sz="12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2012-2017</a:t>
            </a:r>
            <a:r>
              <a:rPr lang="zh-CN" altLang="en-US" sz="12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年</a:t>
            </a:r>
            <a:r>
              <a:rPr lang="en-US" altLang="zh-CN" sz="1200" b="1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6</a:t>
            </a:r>
            <a:r>
              <a:rPr lang="zh-CN" altLang="en-US" sz="12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月份</a:t>
            </a:r>
            <a:r>
              <a:rPr lang="zh-CN" altLang="en-US" sz="1200" b="1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进口汽车市场销量排名</a:t>
            </a:r>
            <a:r>
              <a:rPr lang="en-US" altLang="zh-CN" sz="1200" b="1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-</a:t>
            </a:r>
            <a:r>
              <a:rPr lang="zh-CN" altLang="en-US" sz="1200" b="1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品牌</a:t>
            </a:r>
          </a:p>
        </p:txBody>
      </p:sp>
      <p:sp>
        <p:nvSpPr>
          <p:cNvPr id="10" name="Text Box 4"/>
          <p:cNvSpPr txBox="1">
            <a:spLocks noChangeArrowheads="1"/>
          </p:cNvSpPr>
          <p:nvPr/>
        </p:nvSpPr>
        <p:spPr bwMode="auto">
          <a:xfrm>
            <a:off x="3528218" y="6366089"/>
            <a:ext cx="2849563" cy="1574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b">
            <a:spAutoFit/>
          </a:bodyPr>
          <a:lstStyle>
            <a:lvl1pPr marL="161925" indent="-161925">
              <a:lnSpc>
                <a:spcPct val="110000"/>
              </a:lnSpc>
              <a:spcAft>
                <a:spcPct val="2500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en-US" sz="10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数据来源：</a:t>
            </a:r>
            <a:r>
              <a:rPr lang="en-US" altLang="zh-CN" sz="10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AAK—</a:t>
            </a:r>
            <a:r>
              <a:rPr lang="zh-CN" altLang="en-US" sz="10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中国进口汽车市场信息联席会</a:t>
            </a:r>
          </a:p>
        </p:txBody>
      </p:sp>
      <p:sp>
        <p:nvSpPr>
          <p:cNvPr id="6" name="矩形 5"/>
          <p:cNvSpPr/>
          <p:nvPr/>
        </p:nvSpPr>
        <p:spPr>
          <a:xfrm>
            <a:off x="526541" y="561170"/>
            <a:ext cx="916421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5885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品牌结构</a:t>
            </a:r>
            <a:r>
              <a:rPr lang="en-US" altLang="zh-CN" sz="2000" b="1" dirty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-</a:t>
            </a:r>
            <a:r>
              <a:rPr lang="zh-CN" altLang="en-US" sz="2000" b="1" dirty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正常进口：</a:t>
            </a:r>
            <a:r>
              <a:rPr lang="zh-CN" altLang="en-US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宝马</a:t>
            </a:r>
            <a:r>
              <a:rPr lang="zh-CN" altLang="en-US" sz="2000" b="1" dirty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zh-CN" altLang="en-US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奔驰、雷克萨斯、保时捷和大众位居前五，排名</a:t>
            </a:r>
            <a:r>
              <a:rPr lang="zh-CN" altLang="en-US" sz="2000" b="1" dirty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基本</a:t>
            </a:r>
            <a:r>
              <a:rPr lang="zh-CN" altLang="en-US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稳定；受车型国产化影响，继凯迪拉克之后，</a:t>
            </a:r>
            <a:r>
              <a:rPr lang="en-US" altLang="zh-CN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Jeep</a:t>
            </a:r>
            <a:r>
              <a:rPr lang="zh-CN" altLang="en-US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品牌也跌出排名。</a:t>
            </a:r>
            <a:endParaRPr lang="zh-CN" altLang="zh-CN" sz="2000" b="1" dirty="0">
              <a:solidFill>
                <a:srgbClr val="00336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Line 18"/>
          <p:cNvSpPr>
            <a:spLocks noChangeShapeType="1"/>
          </p:cNvSpPr>
          <p:nvPr/>
        </p:nvSpPr>
        <p:spPr bwMode="auto">
          <a:xfrm flipV="1">
            <a:off x="616689" y="1923803"/>
            <a:ext cx="8634190" cy="69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lIns="102396" tIns="51198" rIns="102396" bIns="51198"/>
          <a:lstStyle/>
          <a:p>
            <a:pPr>
              <a:spcBef>
                <a:spcPct val="0"/>
              </a:spcBef>
            </a:pPr>
            <a:endParaRPr lang="zh-CN" altLang="en-US" b="1">
              <a:solidFill>
                <a:srgbClr val="000000"/>
              </a:solidFill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42148525"/>
              </p:ext>
            </p:extLst>
          </p:nvPr>
        </p:nvGraphicFramePr>
        <p:xfrm>
          <a:off x="1507599" y="2133587"/>
          <a:ext cx="7099297" cy="3716880"/>
        </p:xfrm>
        <a:graphic>
          <a:graphicData uri="http://schemas.openxmlformats.org/drawingml/2006/table">
            <a:tbl>
              <a:tblPr/>
              <a:tblGrid>
                <a:gridCol w="601071"/>
                <a:gridCol w="928318"/>
                <a:gridCol w="928318"/>
                <a:gridCol w="928318"/>
                <a:gridCol w="928318"/>
                <a:gridCol w="928318"/>
                <a:gridCol w="928318"/>
                <a:gridCol w="928318"/>
              </a:tblGrid>
              <a:tr h="232305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2012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2013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2014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2015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2016</a:t>
                      </a:r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2017YTD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2017MTD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</a:tr>
              <a:tr h="232305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BMW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BMW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BMW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BMW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BMW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BMW</a:t>
                      </a:r>
                    </a:p>
                  </a:txBody>
                  <a:tcPr marL="7620" marR="7620" marT="762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BMW</a:t>
                      </a:r>
                    </a:p>
                  </a:txBody>
                  <a:tcPr marL="7620" marR="7620" marT="762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</a:tr>
              <a:tr h="232305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2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MB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MB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MB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MB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MB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MB</a:t>
                      </a:r>
                    </a:p>
                  </a:txBody>
                  <a:tcPr marL="7620" marR="7620" marT="762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MB</a:t>
                      </a:r>
                    </a:p>
                  </a:txBody>
                  <a:tcPr marL="7620" marR="7620" marT="762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</a:tr>
              <a:tr h="232305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3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VW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3366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VW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3366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Land Rover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Lexus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Lexus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Lexus</a:t>
                      </a:r>
                    </a:p>
                  </a:txBody>
                  <a:tcPr marL="7620" marR="7620" marT="762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Lexus</a:t>
                      </a:r>
                    </a:p>
                  </a:txBody>
                  <a:tcPr marL="7620" marR="7620" marT="762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32305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4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Audi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Audi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Jeep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3D8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Jeep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3D8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Porsche 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Porsche </a:t>
                      </a:r>
                    </a:p>
                  </a:txBody>
                  <a:tcPr marL="7620" marR="7620" marT="762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Porsche </a:t>
                      </a:r>
                    </a:p>
                  </a:txBody>
                  <a:tcPr marL="7620" marR="7620" marT="762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4"/>
                    </a:solidFill>
                  </a:tcPr>
                </a:tc>
              </a:tr>
              <a:tr h="232305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5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Lexus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Land Rover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VW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3366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Porsche 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VW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336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VW</a:t>
                      </a:r>
                    </a:p>
                  </a:txBody>
                  <a:tcPr marL="7620" marR="7620" marT="762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336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VW</a:t>
                      </a:r>
                    </a:p>
                  </a:txBody>
                  <a:tcPr marL="7620" marR="7620" marT="762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3366"/>
                    </a:solidFill>
                  </a:tcPr>
                </a:tc>
              </a:tr>
              <a:tr h="232305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6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Land Rover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Lexus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Audi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Land Rover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Audi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Audi</a:t>
                      </a:r>
                    </a:p>
                  </a:txBody>
                  <a:tcPr marL="7620" marR="7620" marT="762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Audi</a:t>
                      </a:r>
                    </a:p>
                  </a:txBody>
                  <a:tcPr marL="7620" marR="7620" marT="762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</a:tr>
              <a:tr h="232305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7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Jeep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3D8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Jeep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3D8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Lexus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Audi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Subaru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Land Rover</a:t>
                      </a:r>
                    </a:p>
                  </a:txBody>
                  <a:tcPr marL="7620" marR="7620" marT="762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MINI</a:t>
                      </a:r>
                    </a:p>
                  </a:txBody>
                  <a:tcPr marL="7620" marR="7620" marT="762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32305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8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Subaru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Volvo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Subaru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000" b="0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VW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336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Land Rover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MINI</a:t>
                      </a:r>
                    </a:p>
                  </a:txBody>
                  <a:tcPr marL="7620" marR="7620" marT="762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Land Rover</a:t>
                      </a:r>
                    </a:p>
                  </a:txBody>
                  <a:tcPr marL="7620" marR="7620" marT="762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232305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Volvo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Subaru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Volvo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Subaru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MINI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Subaru</a:t>
                      </a:r>
                    </a:p>
                  </a:txBody>
                  <a:tcPr marL="7620" marR="7620" marT="762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Subaru</a:t>
                      </a:r>
                    </a:p>
                  </a:txBody>
                  <a:tcPr marL="7620" marR="7620" marT="762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32305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Kia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Porsche 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Porsche 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MINI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Jeep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3D8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Volvo</a:t>
                      </a:r>
                    </a:p>
                  </a:txBody>
                  <a:tcPr marL="7620" marR="7620" marT="762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Volvo</a:t>
                      </a:r>
                    </a:p>
                  </a:txBody>
                  <a:tcPr marL="7620" marR="7620" marT="762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32305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11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Porsche 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Kia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Ford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Cadillac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Smart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Smart</a:t>
                      </a:r>
                    </a:p>
                  </a:txBody>
                  <a:tcPr marL="7620" marR="7620" marT="762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Smart</a:t>
                      </a:r>
                    </a:p>
                  </a:txBody>
                  <a:tcPr marL="7620" marR="7620" marT="762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32305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12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Renault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MINI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Cadillac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Renault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Volvo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Jaguar</a:t>
                      </a:r>
                    </a:p>
                  </a:txBody>
                  <a:tcPr marL="7620" marR="7620" marT="762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Jaguar</a:t>
                      </a:r>
                    </a:p>
                  </a:txBody>
                  <a:tcPr marL="7620" marR="7620" marT="762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32305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13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Hyundai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Cadillac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Renault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Ford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Jaguar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Ford</a:t>
                      </a:r>
                    </a:p>
                  </a:txBody>
                  <a:tcPr marL="7620" marR="7620" marT="762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Infiniti</a:t>
                      </a:r>
                    </a:p>
                  </a:txBody>
                  <a:tcPr marL="7620" marR="7620" marT="762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32305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14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MINI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Renault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Kia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Dodge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Infiniti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Infiniti</a:t>
                      </a:r>
                    </a:p>
                  </a:txBody>
                  <a:tcPr marL="7620" marR="7620" marT="762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Maserati</a:t>
                      </a:r>
                    </a:p>
                  </a:txBody>
                  <a:tcPr marL="7620" marR="7620" marT="762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32305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15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Cadillac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Ford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MINI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Kia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Ford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Maserati</a:t>
                      </a:r>
                    </a:p>
                  </a:txBody>
                  <a:tcPr marL="7620" marR="7620" marT="762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Ford</a:t>
                      </a:r>
                    </a:p>
                  </a:txBody>
                  <a:tcPr marL="7620" marR="7620" marT="762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871805231"/>
      </p:ext>
    </p:extLst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内容占位符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1807907223"/>
              </p:ext>
            </p:extLst>
          </p:nvPr>
        </p:nvGraphicFramePr>
        <p:xfrm>
          <a:off x="593724" y="1976438"/>
          <a:ext cx="8894763" cy="44148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矩形 4"/>
          <p:cNvSpPr/>
          <p:nvPr/>
        </p:nvSpPr>
        <p:spPr>
          <a:xfrm>
            <a:off x="490220" y="509711"/>
            <a:ext cx="899826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95885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品牌结构</a:t>
            </a:r>
            <a:r>
              <a:rPr lang="en-US" altLang="zh-CN" sz="2000" b="1" dirty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-</a:t>
            </a:r>
            <a:r>
              <a:rPr lang="zh-CN" altLang="en-US" sz="2000" b="1" dirty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正常进口</a:t>
            </a:r>
            <a:r>
              <a:rPr lang="zh-CN" altLang="en-US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：宝马、雷克萨斯、保时捷、路虎等单月销量高速增长，</a:t>
            </a:r>
            <a:r>
              <a:rPr lang="en-US" altLang="zh-CN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Jeep</a:t>
            </a:r>
            <a:r>
              <a:rPr lang="zh-CN" altLang="en-US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、雷诺和凯迪拉克等受车型国产化影响，销售大幅下滑</a:t>
            </a:r>
            <a:endParaRPr lang="zh-CN" altLang="zh-CN" sz="2000" b="1" dirty="0">
              <a:solidFill>
                <a:srgbClr val="00336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TextBox 8"/>
          <p:cNvSpPr txBox="1">
            <a:spLocks noChangeArrowheads="1"/>
          </p:cNvSpPr>
          <p:nvPr/>
        </p:nvSpPr>
        <p:spPr bwMode="auto">
          <a:xfrm>
            <a:off x="631825" y="1614635"/>
            <a:ext cx="8619054" cy="2677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95000"/>
              </a:lnSpc>
              <a:buClr>
                <a:srgbClr val="FF0000"/>
              </a:buClr>
              <a:buFont typeface="Wingdings" pitchFamily="2" charset="2"/>
              <a:buNone/>
            </a:pPr>
            <a:r>
              <a:rPr lang="en-US" altLang="zh-CN" sz="1200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2016-2017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年</a:t>
            </a:r>
            <a:r>
              <a:rPr lang="en-US" altLang="zh-CN" sz="1200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6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月进口</a:t>
            </a:r>
            <a:r>
              <a:rPr lang="zh-CN" altLang="en-US" sz="1200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汽车市场销量及增速</a:t>
            </a:r>
            <a:r>
              <a:rPr lang="en-US" altLang="zh-CN" sz="1200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-</a:t>
            </a:r>
            <a:r>
              <a:rPr lang="zh-CN" altLang="en-US" sz="1200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品牌</a:t>
            </a:r>
          </a:p>
        </p:txBody>
      </p:sp>
      <p:sp>
        <p:nvSpPr>
          <p:cNvPr id="7" name="Line 18"/>
          <p:cNvSpPr>
            <a:spLocks noChangeShapeType="1"/>
          </p:cNvSpPr>
          <p:nvPr/>
        </p:nvSpPr>
        <p:spPr bwMode="auto">
          <a:xfrm flipV="1">
            <a:off x="616689" y="1923803"/>
            <a:ext cx="8634190" cy="69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lIns="102396" tIns="51198" rIns="102396" bIns="51198"/>
          <a:lstStyle/>
          <a:p>
            <a:pPr>
              <a:spcBef>
                <a:spcPct val="0"/>
              </a:spcBef>
            </a:pPr>
            <a:endParaRPr lang="zh-CN" altLang="en-US" b="1">
              <a:solidFill>
                <a:srgbClr val="000000"/>
              </a:solidFill>
            </a:endParaRPr>
          </a:p>
        </p:txBody>
      </p:sp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3516570" y="6476827"/>
            <a:ext cx="2849563" cy="1574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b">
            <a:spAutoFit/>
          </a:bodyPr>
          <a:lstStyle>
            <a:lvl1pPr marL="161925" indent="-161925">
              <a:lnSpc>
                <a:spcPct val="110000"/>
              </a:lnSpc>
              <a:spcAft>
                <a:spcPct val="2500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en-US" sz="10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数据来源：</a:t>
            </a:r>
            <a:r>
              <a:rPr lang="en-US" altLang="zh-CN" sz="10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AAK—</a:t>
            </a:r>
            <a:r>
              <a:rPr lang="zh-CN" altLang="en-US" sz="10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中国进口汽车市场信息联席会</a:t>
            </a:r>
          </a:p>
        </p:txBody>
      </p:sp>
    </p:spTree>
    <p:extLst>
      <p:ext uri="{BB962C8B-B14F-4D97-AF65-F5344CB8AC3E}">
        <p14:creationId xmlns:p14="http://schemas.microsoft.com/office/powerpoint/2010/main" xmlns="" val="3319454614"/>
      </p:ext>
    </p:extLst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图表 5"/>
          <p:cNvGraphicFramePr/>
          <p:nvPr>
            <p:extLst>
              <p:ext uri="{D42A27DB-BD31-4B8C-83A1-F6EECF244321}">
                <p14:modId xmlns:p14="http://schemas.microsoft.com/office/powerpoint/2010/main" xmlns="" val="938543417"/>
              </p:ext>
            </p:extLst>
          </p:nvPr>
        </p:nvGraphicFramePr>
        <p:xfrm>
          <a:off x="86264" y="2199736"/>
          <a:ext cx="9480430" cy="406701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矩形 4"/>
          <p:cNvSpPr/>
          <p:nvPr/>
        </p:nvSpPr>
        <p:spPr>
          <a:xfrm>
            <a:off x="616690" y="1604102"/>
            <a:ext cx="863419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2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2016-2017</a:t>
            </a:r>
            <a:r>
              <a:rPr lang="zh-CN" altLang="en-US" sz="12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年平行</a:t>
            </a:r>
            <a:r>
              <a:rPr lang="zh-CN" altLang="en-US" sz="1200" b="1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进口量分品牌情况</a:t>
            </a:r>
          </a:p>
        </p:txBody>
      </p:sp>
      <p:sp>
        <p:nvSpPr>
          <p:cNvPr id="21" name="Text Box 4"/>
          <p:cNvSpPr txBox="1">
            <a:spLocks noChangeArrowheads="1"/>
          </p:cNvSpPr>
          <p:nvPr/>
        </p:nvSpPr>
        <p:spPr bwMode="auto">
          <a:xfrm>
            <a:off x="3522802" y="6368158"/>
            <a:ext cx="2849563" cy="1574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b">
            <a:spAutoFit/>
          </a:bodyPr>
          <a:lstStyle>
            <a:lvl1pPr marL="161925" indent="-161925">
              <a:lnSpc>
                <a:spcPct val="110000"/>
              </a:lnSpc>
              <a:spcAft>
                <a:spcPct val="2500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en-US" sz="10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数据来源：</a:t>
            </a:r>
            <a:r>
              <a:rPr lang="en-US" altLang="zh-CN" sz="10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CQC</a:t>
            </a:r>
            <a:r>
              <a:rPr lang="zh-CN" altLang="en-US" sz="10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，中国进口汽车市场数据库</a:t>
            </a:r>
          </a:p>
        </p:txBody>
      </p:sp>
      <p:sp>
        <p:nvSpPr>
          <p:cNvPr id="7" name="矩形 6"/>
          <p:cNvSpPr/>
          <p:nvPr/>
        </p:nvSpPr>
        <p:spPr>
          <a:xfrm>
            <a:off x="542924" y="439928"/>
            <a:ext cx="920492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5885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品牌结构</a:t>
            </a:r>
            <a:r>
              <a:rPr lang="en-US" altLang="zh-CN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-</a:t>
            </a:r>
            <a:r>
              <a:rPr lang="zh-CN" altLang="en-US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平行进口：丰田、日产、路虎、宝马、奔驰位居前五，占比接近九成；</a:t>
            </a:r>
            <a:r>
              <a:rPr lang="zh-CN" altLang="en-US" sz="2000" b="1" dirty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其中丰田占比最高，单一品牌占比</a:t>
            </a:r>
            <a:r>
              <a:rPr lang="en-US" altLang="zh-CN" sz="2000" b="1" dirty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41.2</a:t>
            </a:r>
            <a:r>
              <a:rPr lang="en-US" altLang="zh-CN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%</a:t>
            </a:r>
            <a:r>
              <a:rPr lang="zh-CN" altLang="en-US" sz="2000" b="1" dirty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zh-CN" altLang="en-US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日产</a:t>
            </a:r>
            <a:r>
              <a:rPr lang="zh-CN" altLang="en-US" sz="2000" b="1" dirty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品牌增长迅猛销量冲到第二</a:t>
            </a:r>
            <a:r>
              <a:rPr lang="zh-CN" altLang="en-US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位。</a:t>
            </a:r>
            <a:endParaRPr lang="en-US" altLang="zh-CN" sz="2000" b="1" dirty="0">
              <a:solidFill>
                <a:srgbClr val="00336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Line 18"/>
          <p:cNvSpPr>
            <a:spLocks noChangeShapeType="1"/>
          </p:cNvSpPr>
          <p:nvPr/>
        </p:nvSpPr>
        <p:spPr bwMode="auto">
          <a:xfrm flipV="1">
            <a:off x="616689" y="1923803"/>
            <a:ext cx="8634190" cy="69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lIns="102396" tIns="51198" rIns="102396" bIns="51198"/>
          <a:lstStyle/>
          <a:p>
            <a:pPr>
              <a:spcBef>
                <a:spcPct val="0"/>
              </a:spcBef>
            </a:pPr>
            <a:endParaRPr lang="zh-CN" altLang="en-US" b="1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3522666" y="6372972"/>
            <a:ext cx="2849562" cy="1574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b">
            <a:spAutoFit/>
          </a:bodyPr>
          <a:lstStyle>
            <a:lvl1pPr marL="161925" indent="-161925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10000"/>
              </a:lnSpc>
              <a:spcAft>
                <a:spcPct val="25000"/>
              </a:spcAft>
            </a:pPr>
            <a:r>
              <a:rPr lang="zh-CN" altLang="en-US" sz="1000" b="0" dirty="0">
                <a:latin typeface="微软雅黑" pitchFamily="34" charset="-122"/>
                <a:ea typeface="微软雅黑" pitchFamily="34" charset="-122"/>
              </a:rPr>
              <a:t>数据来源：海关进口量</a:t>
            </a:r>
            <a:r>
              <a:rPr lang="en-US" altLang="zh-CN" sz="1000" b="0" dirty="0">
                <a:latin typeface="微软雅黑" pitchFamily="34" charset="-122"/>
                <a:ea typeface="微软雅黑" pitchFamily="34" charset="-122"/>
              </a:rPr>
              <a:t>—</a:t>
            </a:r>
            <a:r>
              <a:rPr lang="zh-CN" altLang="en-US" sz="1000" b="0" dirty="0">
                <a:latin typeface="微软雅黑" pitchFamily="34" charset="-122"/>
                <a:ea typeface="微软雅黑" pitchFamily="34" charset="-122"/>
              </a:rPr>
              <a:t>中国进口汽车市场数据库</a:t>
            </a:r>
          </a:p>
        </p:txBody>
      </p:sp>
      <p:sp>
        <p:nvSpPr>
          <p:cNvPr id="10" name="矩形 13"/>
          <p:cNvSpPr>
            <a:spLocks noChangeArrowheads="1"/>
          </p:cNvSpPr>
          <p:nvPr/>
        </p:nvSpPr>
        <p:spPr bwMode="auto">
          <a:xfrm>
            <a:off x="631824" y="1600280"/>
            <a:ext cx="8619055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sz="1200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2009</a:t>
            </a:r>
            <a:r>
              <a:rPr lang="zh-CN" altLang="en-US" sz="1200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年</a:t>
            </a:r>
            <a:r>
              <a:rPr lang="en-US" altLang="zh-CN" sz="1200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-</a:t>
            </a:r>
            <a:r>
              <a:rPr lang="en-US" altLang="zh-CN" sz="1200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2017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年</a:t>
            </a:r>
            <a:r>
              <a:rPr lang="zh-CN" altLang="en-US" sz="1200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进口车市场排量结构变化</a:t>
            </a:r>
            <a:endParaRPr lang="en-US" altLang="zh-CN" sz="1200" dirty="0"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91706" y="470342"/>
            <a:ext cx="924791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95885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排量结构</a:t>
            </a:r>
            <a:r>
              <a:rPr lang="en-US" altLang="zh-CN" sz="2000" b="1" dirty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-</a:t>
            </a:r>
            <a:r>
              <a:rPr lang="zh-CN" altLang="en-US" sz="2000" b="1" dirty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整体市场</a:t>
            </a:r>
            <a:r>
              <a:rPr lang="zh-CN" altLang="en-US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en-US" altLang="zh-CN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1-6</a:t>
            </a:r>
            <a:r>
              <a:rPr lang="zh-CN" altLang="en-US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月</a:t>
            </a:r>
            <a:r>
              <a:rPr lang="en-US" altLang="zh-CN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3.0</a:t>
            </a:r>
            <a:r>
              <a:rPr lang="en-US" altLang="zh-CN" sz="2000" b="1" dirty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L</a:t>
            </a:r>
            <a:r>
              <a:rPr lang="zh-CN" altLang="en-US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以下</a:t>
            </a:r>
            <a:r>
              <a:rPr lang="zh-CN" altLang="en-US" sz="2000" b="1" dirty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排量</a:t>
            </a:r>
            <a:r>
              <a:rPr lang="zh-CN" altLang="en-US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份额为</a:t>
            </a:r>
            <a:r>
              <a:rPr lang="en-US" altLang="zh-CN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91.6%</a:t>
            </a:r>
            <a:r>
              <a:rPr lang="zh-CN" altLang="en-US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，与</a:t>
            </a:r>
            <a:r>
              <a:rPr lang="en-US" altLang="zh-CN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2016</a:t>
            </a:r>
            <a:r>
              <a:rPr lang="zh-CN" altLang="en-US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年全年的</a:t>
            </a:r>
            <a:r>
              <a:rPr lang="en-US" altLang="zh-CN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91.6%</a:t>
            </a:r>
            <a:r>
              <a:rPr lang="zh-CN" altLang="en-US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持平，</a:t>
            </a:r>
            <a:r>
              <a:rPr lang="zh-CN" altLang="en-US" sz="2000" b="1" dirty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其中</a:t>
            </a:r>
            <a:r>
              <a:rPr lang="en-US" altLang="zh-CN" sz="2000" b="1" dirty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1.5-2.0L</a:t>
            </a:r>
            <a:r>
              <a:rPr lang="zh-CN" altLang="en-US" sz="2000" b="1" dirty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排量区间，</a:t>
            </a:r>
            <a:r>
              <a:rPr lang="zh-CN" altLang="en-US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以</a:t>
            </a:r>
            <a:r>
              <a:rPr lang="en-US" altLang="zh-CN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45.1%</a:t>
            </a:r>
            <a:r>
              <a:rPr lang="zh-CN" altLang="en-US" sz="2000" b="1" dirty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的份额处于第一大排量</a:t>
            </a:r>
            <a:r>
              <a:rPr lang="zh-CN" altLang="en-US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区间</a:t>
            </a:r>
            <a:endParaRPr lang="zh-CN" altLang="zh-CN" sz="2000" b="1" dirty="0">
              <a:solidFill>
                <a:srgbClr val="00336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Line 18"/>
          <p:cNvSpPr>
            <a:spLocks noChangeShapeType="1"/>
          </p:cNvSpPr>
          <p:nvPr/>
        </p:nvSpPr>
        <p:spPr bwMode="auto">
          <a:xfrm flipV="1">
            <a:off x="616689" y="1923803"/>
            <a:ext cx="8634190" cy="69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lIns="102396" tIns="51198" rIns="102396" bIns="51198"/>
          <a:lstStyle/>
          <a:p>
            <a:pPr>
              <a:spcBef>
                <a:spcPct val="0"/>
              </a:spcBef>
            </a:pPr>
            <a:endParaRPr lang="zh-CN" altLang="en-US" b="1">
              <a:solidFill>
                <a:srgbClr val="000000"/>
              </a:solidFill>
            </a:endParaRPr>
          </a:p>
        </p:txBody>
      </p:sp>
      <p:graphicFrame>
        <p:nvGraphicFramePr>
          <p:cNvPr id="11" name="图表 10"/>
          <p:cNvGraphicFramePr/>
          <p:nvPr>
            <p:extLst>
              <p:ext uri="{D42A27DB-BD31-4B8C-83A1-F6EECF244321}">
                <p14:modId xmlns:p14="http://schemas.microsoft.com/office/powerpoint/2010/main" xmlns="" val="1917747774"/>
              </p:ext>
            </p:extLst>
          </p:nvPr>
        </p:nvGraphicFramePr>
        <p:xfrm>
          <a:off x="769083" y="2171766"/>
          <a:ext cx="8344536" cy="395393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3528219" y="6354544"/>
            <a:ext cx="2849562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b">
            <a:spAutoFit/>
          </a:bodyPr>
          <a:lstStyle>
            <a:lvl1pPr marL="161925" indent="-161925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10000"/>
              </a:lnSpc>
              <a:spcAft>
                <a:spcPct val="25000"/>
              </a:spcAft>
            </a:pPr>
            <a:r>
              <a:rPr lang="zh-CN" altLang="en-US" sz="1000" b="0" dirty="0">
                <a:latin typeface="微软雅黑" pitchFamily="34" charset="-122"/>
                <a:ea typeface="微软雅黑" pitchFamily="34" charset="-122"/>
              </a:rPr>
              <a:t>数据来源：</a:t>
            </a:r>
            <a:r>
              <a:rPr lang="en-US" altLang="zh-CN" sz="1000" b="0" dirty="0">
                <a:latin typeface="微软雅黑" pitchFamily="34" charset="-122"/>
                <a:ea typeface="微软雅黑" pitchFamily="34" charset="-122"/>
              </a:rPr>
              <a:t>CQC</a:t>
            </a:r>
            <a:r>
              <a:rPr lang="zh-CN" altLang="en-US" sz="1000" b="0" dirty="0">
                <a:latin typeface="微软雅黑" pitchFamily="34" charset="-122"/>
                <a:ea typeface="微软雅黑" pitchFamily="34" charset="-122"/>
              </a:rPr>
              <a:t>，中国进口汽车市场数据库</a:t>
            </a:r>
          </a:p>
        </p:txBody>
      </p:sp>
      <p:sp>
        <p:nvSpPr>
          <p:cNvPr id="12" name="矩形 11"/>
          <p:cNvSpPr/>
          <p:nvPr/>
        </p:nvSpPr>
        <p:spPr>
          <a:xfrm>
            <a:off x="526541" y="456327"/>
            <a:ext cx="9164213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5885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排量结构</a:t>
            </a:r>
            <a:r>
              <a:rPr lang="en-US" altLang="zh-CN" sz="2000" b="1" dirty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-</a:t>
            </a:r>
            <a:r>
              <a:rPr lang="zh-CN" altLang="en-US" sz="2000" b="1" dirty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平行进口：大排量盛行，</a:t>
            </a:r>
            <a:r>
              <a:rPr lang="en-US" altLang="zh-CN" sz="2000" b="1" dirty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2.5-4.0</a:t>
            </a:r>
            <a:r>
              <a:rPr lang="zh-CN" altLang="en-US" sz="2000" b="1" dirty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升</a:t>
            </a:r>
            <a:r>
              <a:rPr lang="zh-CN" altLang="en-US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份额接近九成</a:t>
            </a:r>
            <a:r>
              <a:rPr lang="zh-CN" altLang="en-US" sz="2000" b="1" dirty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，其中</a:t>
            </a:r>
            <a:r>
              <a:rPr lang="en-US" altLang="zh-CN" sz="2000" b="1" dirty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2.5-3.0</a:t>
            </a:r>
            <a:r>
              <a:rPr lang="zh-CN" altLang="en-US" sz="2000" b="1" dirty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升是第一大区间，</a:t>
            </a:r>
            <a:r>
              <a:rPr lang="zh-CN" altLang="en-US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份额超过五成</a:t>
            </a:r>
            <a:endParaRPr lang="zh-CN" altLang="zh-CN" sz="2000" b="1" dirty="0">
              <a:solidFill>
                <a:srgbClr val="00336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aphicFrame>
        <p:nvGraphicFramePr>
          <p:cNvPr id="24" name="图表 23"/>
          <p:cNvGraphicFramePr/>
          <p:nvPr>
            <p:extLst>
              <p:ext uri="{D42A27DB-BD31-4B8C-83A1-F6EECF244321}">
                <p14:modId xmlns:p14="http://schemas.microsoft.com/office/powerpoint/2010/main" xmlns="" val="1867423055"/>
              </p:ext>
            </p:extLst>
          </p:nvPr>
        </p:nvGraphicFramePr>
        <p:xfrm>
          <a:off x="1466850" y="2150534"/>
          <a:ext cx="6732000" cy="397933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0" name="矩形 13"/>
          <p:cNvSpPr>
            <a:spLocks noChangeArrowheads="1"/>
          </p:cNvSpPr>
          <p:nvPr/>
        </p:nvSpPr>
        <p:spPr bwMode="auto">
          <a:xfrm>
            <a:off x="631826" y="1602831"/>
            <a:ext cx="8619054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sz="1200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2015</a:t>
            </a:r>
            <a:r>
              <a:rPr lang="zh-CN" altLang="en-US" sz="1200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年</a:t>
            </a:r>
            <a:r>
              <a:rPr lang="en-US" altLang="zh-CN" sz="1200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-</a:t>
            </a:r>
            <a:r>
              <a:rPr lang="en-US" altLang="zh-CN" sz="1200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2017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年</a:t>
            </a:r>
            <a:r>
              <a:rPr lang="zh-CN" altLang="en-US" sz="1200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平行进口车市场排量结构变化</a:t>
            </a:r>
            <a:endParaRPr lang="en-US" altLang="zh-CN" sz="1200" dirty="0"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6" name="Line 18"/>
          <p:cNvSpPr>
            <a:spLocks noChangeShapeType="1"/>
          </p:cNvSpPr>
          <p:nvPr/>
        </p:nvSpPr>
        <p:spPr bwMode="auto">
          <a:xfrm flipV="1">
            <a:off x="635905" y="1927225"/>
            <a:ext cx="8603345" cy="69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lIns="102396" tIns="51198" rIns="102396" bIns="51198"/>
          <a:lstStyle/>
          <a:p>
            <a:pPr>
              <a:spcBef>
                <a:spcPct val="0"/>
              </a:spcBef>
            </a:pPr>
            <a:endParaRPr lang="zh-CN" altLang="en-US" b="1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Rectangle 5"/>
          <p:cNvSpPr>
            <a:spLocks noChangeArrowheads="1"/>
          </p:cNvSpPr>
          <p:nvPr/>
        </p:nvSpPr>
        <p:spPr bwMode="auto">
          <a:xfrm>
            <a:off x="5" y="311006"/>
            <a:ext cx="184731" cy="292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3316" name="Rectangle 6"/>
          <p:cNvSpPr>
            <a:spLocks noChangeArrowheads="1"/>
          </p:cNvSpPr>
          <p:nvPr/>
        </p:nvSpPr>
        <p:spPr bwMode="auto">
          <a:xfrm>
            <a:off x="5" y="4396859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endParaRPr lang="zh-CN" altLang="zh-CN" sz="1800" b="0">
              <a:solidFill>
                <a:schemeClr val="tx1"/>
              </a:solidFill>
            </a:endParaRPr>
          </a:p>
        </p:txBody>
      </p:sp>
      <p:sp>
        <p:nvSpPr>
          <p:cNvPr id="17" name="TextBox 5"/>
          <p:cNvSpPr txBox="1">
            <a:spLocks noChangeArrowheads="1"/>
          </p:cNvSpPr>
          <p:nvPr/>
        </p:nvSpPr>
        <p:spPr bwMode="auto">
          <a:xfrm>
            <a:off x="631825" y="3649001"/>
            <a:ext cx="4183062" cy="2677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95000"/>
              </a:lnSpc>
              <a:buClr>
                <a:srgbClr val="FF0000"/>
              </a:buClr>
              <a:buFont typeface="Wingdings" pitchFamily="2" charset="2"/>
              <a:buNone/>
            </a:pPr>
            <a:r>
              <a:rPr lang="en-US" altLang="zh-CN" sz="1200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2011-2017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年</a:t>
            </a:r>
            <a:r>
              <a:rPr lang="en-US" altLang="zh-CN" sz="1200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6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月份</a:t>
            </a:r>
            <a:r>
              <a:rPr lang="zh-CN" altLang="en-US" sz="1200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进口汽车市场销量累计份额</a:t>
            </a:r>
            <a:r>
              <a:rPr lang="en-US" altLang="zh-CN" sz="1200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-</a:t>
            </a:r>
            <a:r>
              <a:rPr lang="zh-CN" altLang="en-US" sz="1200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细分市场</a:t>
            </a:r>
          </a:p>
        </p:txBody>
      </p:sp>
      <p:sp>
        <p:nvSpPr>
          <p:cNvPr id="19" name="TextBox 5"/>
          <p:cNvSpPr txBox="1">
            <a:spLocks noChangeArrowheads="1"/>
          </p:cNvSpPr>
          <p:nvPr/>
        </p:nvSpPr>
        <p:spPr bwMode="auto">
          <a:xfrm>
            <a:off x="5218637" y="1358514"/>
            <a:ext cx="4269851" cy="2677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95000"/>
              </a:lnSpc>
              <a:buClr>
                <a:srgbClr val="FF0000"/>
              </a:buClr>
            </a:pPr>
            <a:r>
              <a:rPr lang="en-US" altLang="zh-CN" sz="1200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2016-2017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年</a:t>
            </a:r>
            <a:r>
              <a:rPr lang="en-US" altLang="zh-CN" sz="1200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6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月份</a:t>
            </a:r>
            <a:r>
              <a:rPr lang="zh-CN" altLang="en-US" sz="1200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进口汽车市场销量累计增速</a:t>
            </a:r>
            <a:r>
              <a:rPr lang="en-US" altLang="zh-CN" sz="1200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-</a:t>
            </a:r>
            <a:r>
              <a:rPr lang="zh-CN" altLang="en-US" sz="1200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细分市场</a:t>
            </a:r>
          </a:p>
        </p:txBody>
      </p:sp>
      <p:sp>
        <p:nvSpPr>
          <p:cNvPr id="22" name="TextBox 5"/>
          <p:cNvSpPr txBox="1">
            <a:spLocks noChangeArrowheads="1"/>
          </p:cNvSpPr>
          <p:nvPr/>
        </p:nvSpPr>
        <p:spPr bwMode="auto">
          <a:xfrm>
            <a:off x="5083166" y="3649001"/>
            <a:ext cx="4676073" cy="2677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95000"/>
              </a:lnSpc>
              <a:buClr>
                <a:srgbClr val="FF0000"/>
              </a:buClr>
              <a:buFont typeface="Wingdings" pitchFamily="2" charset="2"/>
              <a:buNone/>
            </a:pPr>
            <a:r>
              <a:rPr lang="en-US" altLang="zh-CN" sz="1200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2017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年</a:t>
            </a:r>
            <a:r>
              <a:rPr lang="en-US" altLang="zh-CN" sz="1200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6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月份</a:t>
            </a:r>
            <a:r>
              <a:rPr lang="zh-CN" altLang="en-US" sz="1200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进口汽车市场销量增速</a:t>
            </a:r>
            <a:r>
              <a:rPr lang="en-US" altLang="zh-CN" sz="1200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-</a:t>
            </a:r>
            <a:r>
              <a:rPr lang="zh-CN" altLang="en-US" sz="1200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主要细分市场分月度走势</a:t>
            </a:r>
          </a:p>
        </p:txBody>
      </p:sp>
      <p:sp>
        <p:nvSpPr>
          <p:cNvPr id="23" name="Text Box 4"/>
          <p:cNvSpPr txBox="1">
            <a:spLocks noChangeArrowheads="1"/>
          </p:cNvSpPr>
          <p:nvPr/>
        </p:nvSpPr>
        <p:spPr bwMode="auto">
          <a:xfrm>
            <a:off x="3682670" y="6362234"/>
            <a:ext cx="2770188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b">
            <a:spAutoFit/>
          </a:bodyPr>
          <a:lstStyle>
            <a:lvl1pPr marL="161925" indent="-161925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10000"/>
              </a:lnSpc>
              <a:spcAft>
                <a:spcPct val="25000"/>
              </a:spcAft>
            </a:pPr>
            <a:r>
              <a:rPr lang="zh-CN" altLang="en-US" sz="1000" b="0" dirty="0">
                <a:latin typeface="微软雅黑" pitchFamily="34" charset="-122"/>
                <a:ea typeface="微软雅黑" pitchFamily="34" charset="-122"/>
              </a:rPr>
              <a:t>数据来源</a:t>
            </a:r>
            <a:r>
              <a:rPr lang="zh-CN" altLang="en-US" sz="1000" b="0" dirty="0" smtClean="0"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en-US" altLang="zh-CN" sz="1000" b="0" dirty="0" smtClean="0">
                <a:latin typeface="微软雅黑" pitchFamily="34" charset="-122"/>
                <a:ea typeface="微软雅黑" pitchFamily="34" charset="-122"/>
              </a:rPr>
              <a:t>AAK—</a:t>
            </a:r>
            <a:r>
              <a:rPr lang="zh-CN" altLang="en-US" sz="1000" b="0" dirty="0" smtClean="0">
                <a:latin typeface="微软雅黑" pitchFamily="34" charset="-122"/>
                <a:ea typeface="微软雅黑" pitchFamily="34" charset="-122"/>
              </a:rPr>
              <a:t>中国</a:t>
            </a:r>
            <a:r>
              <a:rPr lang="zh-CN" altLang="en-US" sz="1000" b="0" dirty="0">
                <a:latin typeface="微软雅黑" pitchFamily="34" charset="-122"/>
                <a:ea typeface="微软雅黑" pitchFamily="34" charset="-122"/>
              </a:rPr>
              <a:t>进口汽车联席会</a:t>
            </a:r>
            <a:endParaRPr lang="zh-CN" altLang="en-US" sz="1000" b="0" dirty="0">
              <a:solidFill>
                <a:schemeClr val="tx1"/>
              </a:solidFill>
            </a:endParaRPr>
          </a:p>
        </p:txBody>
      </p:sp>
      <p:sp>
        <p:nvSpPr>
          <p:cNvPr id="24" name="Rectangle 1"/>
          <p:cNvSpPr>
            <a:spLocks noChangeArrowheads="1"/>
          </p:cNvSpPr>
          <p:nvPr/>
        </p:nvSpPr>
        <p:spPr bwMode="auto">
          <a:xfrm>
            <a:off x="638407" y="1878643"/>
            <a:ext cx="4102926" cy="1384995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>
            <a:lvl1pPr indent="180975" eaLnBrk="0" hangingPunct="0">
              <a:buChar char="•"/>
              <a:defRPr kumimoji="1" sz="17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1pPr>
            <a:lvl2pPr marL="392113" indent="-390525" eaLnBrk="0" hangingPunct="0">
              <a:buChar char="•"/>
              <a:defRPr kumimoji="1" sz="1700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2pPr>
            <a:lvl3pPr marL="835025" indent="-441325" eaLnBrk="0" hangingPunct="0">
              <a:buChar char="–"/>
              <a:defRPr kumimoji="1" sz="1700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3pPr>
            <a:lvl4pPr marL="1239838" indent="-403225" eaLnBrk="0" hangingPunct="0">
              <a:buChar char="-"/>
              <a:defRPr kumimoji="1" sz="1700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4pPr>
            <a:lvl5pPr marL="2624138" indent="4763" algn="ctr" eaLnBrk="0" hangingPunct="0">
              <a:lnSpc>
                <a:spcPts val="1600"/>
              </a:lnSpc>
              <a:buChar char="»"/>
              <a:defRPr kumimoji="1" sz="14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5pPr>
            <a:lvl6pPr marL="3081338" indent="4763" algn="ctr" eaLnBrk="0" fontAlgn="base" hangingPunct="0">
              <a:lnSpc>
                <a:spcPts val="1600"/>
              </a:lnSpc>
              <a:spcBef>
                <a:spcPct val="0"/>
              </a:spcBef>
              <a:spcAft>
                <a:spcPct val="0"/>
              </a:spcAft>
              <a:buChar char="»"/>
              <a:defRPr kumimoji="1" sz="14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6pPr>
            <a:lvl7pPr marL="3538538" indent="4763" algn="ctr" eaLnBrk="0" fontAlgn="base" hangingPunct="0">
              <a:lnSpc>
                <a:spcPts val="1600"/>
              </a:lnSpc>
              <a:spcBef>
                <a:spcPct val="0"/>
              </a:spcBef>
              <a:spcAft>
                <a:spcPct val="0"/>
              </a:spcAft>
              <a:buChar char="»"/>
              <a:defRPr kumimoji="1" sz="14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7pPr>
            <a:lvl8pPr marL="3995738" indent="4763" algn="ctr" eaLnBrk="0" fontAlgn="base" hangingPunct="0">
              <a:lnSpc>
                <a:spcPts val="1600"/>
              </a:lnSpc>
              <a:spcBef>
                <a:spcPct val="0"/>
              </a:spcBef>
              <a:spcAft>
                <a:spcPct val="0"/>
              </a:spcAft>
              <a:buChar char="»"/>
              <a:defRPr kumimoji="1" sz="14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8pPr>
            <a:lvl9pPr marL="4452938" indent="4763" algn="ctr" eaLnBrk="0" fontAlgn="base" hangingPunct="0">
              <a:lnSpc>
                <a:spcPts val="1600"/>
              </a:lnSpc>
              <a:spcBef>
                <a:spcPct val="0"/>
              </a:spcBef>
              <a:spcAft>
                <a:spcPct val="0"/>
              </a:spcAft>
              <a:buChar char="»"/>
              <a:defRPr kumimoji="1" sz="14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just">
              <a:lnSpc>
                <a:spcPct val="150000"/>
              </a:lnSpc>
              <a:buFont typeface="Wingdings" pitchFamily="2" charset="2"/>
              <a:buChar char="n"/>
            </a:pPr>
            <a:r>
              <a:rPr kumimoji="0" lang="en-US" altLang="zh-CN" sz="1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A</a:t>
            </a:r>
            <a:r>
              <a:rPr kumimoji="0" lang="zh-CN" altLang="en-US" sz="1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、</a:t>
            </a:r>
            <a:r>
              <a:rPr kumimoji="0" lang="en-US" altLang="zh-CN" sz="1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B</a:t>
            </a:r>
            <a:r>
              <a:rPr kumimoji="0" lang="zh-CN" altLang="en-US" sz="1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和</a:t>
            </a:r>
            <a:r>
              <a:rPr kumimoji="0" lang="en-US" altLang="zh-CN" sz="1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C</a:t>
            </a:r>
            <a:r>
              <a:rPr kumimoji="0" lang="zh-CN" altLang="en-US" sz="1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是进口车三大级别</a:t>
            </a:r>
            <a:r>
              <a:rPr kumimoji="0" lang="zh-CN" altLang="en-US" sz="1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，</a:t>
            </a:r>
            <a:r>
              <a:rPr kumimoji="0" lang="en-US" altLang="zh-CN" sz="1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A</a:t>
            </a:r>
            <a:r>
              <a:rPr kumimoji="0" lang="zh-CN" altLang="en-US" sz="1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级份额快速下滑，</a:t>
            </a:r>
            <a:r>
              <a:rPr kumimoji="0" lang="en-US" altLang="zh-CN" sz="1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B</a:t>
            </a:r>
            <a:r>
              <a:rPr kumimoji="0" lang="zh-CN" altLang="en-US" sz="1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和</a:t>
            </a:r>
            <a:r>
              <a:rPr kumimoji="0" lang="en-US" altLang="zh-CN" sz="1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C</a:t>
            </a:r>
            <a:r>
              <a:rPr kumimoji="0" lang="zh-CN" altLang="en-US" sz="1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级细分市场份额小幅提升；</a:t>
            </a:r>
            <a:endParaRPr kumimoji="0" lang="en-US" altLang="zh-CN" sz="14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  <a:cs typeface="Arial Unicode MS" pitchFamily="34" charset="-122"/>
            </a:endParaRPr>
          </a:p>
          <a:p>
            <a:pPr algn="just">
              <a:lnSpc>
                <a:spcPct val="150000"/>
              </a:lnSpc>
              <a:buFont typeface="Wingdings" pitchFamily="2" charset="2"/>
              <a:buChar char="n"/>
            </a:pPr>
            <a:r>
              <a:rPr kumimoji="0" lang="en-US" altLang="zh-CN" sz="1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A</a:t>
            </a:r>
            <a:r>
              <a:rPr kumimoji="0" lang="zh-CN" altLang="en-US" sz="1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级细分市场持续受国产化影响，市场份额快速下滑；</a:t>
            </a:r>
            <a:endParaRPr kumimoji="0" lang="en-US" altLang="zh-CN" sz="14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06631" y="462964"/>
            <a:ext cx="920688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58850">
              <a:defRPr/>
            </a:pPr>
            <a:r>
              <a:rPr lang="zh-CN" altLang="en-US" sz="2000" b="1" dirty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细分市场</a:t>
            </a:r>
            <a:r>
              <a:rPr lang="en-US" altLang="zh-CN" sz="2000" b="1" dirty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-</a:t>
            </a:r>
            <a:r>
              <a:rPr lang="zh-CN" altLang="en-US" sz="2000" b="1" dirty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正常进口：</a:t>
            </a:r>
            <a:r>
              <a:rPr lang="en-US" altLang="zh-CN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2017</a:t>
            </a:r>
            <a:r>
              <a:rPr lang="zh-CN" altLang="en-US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年上半年，持续受国产化影响，</a:t>
            </a:r>
            <a:r>
              <a:rPr lang="en-US" altLang="zh-CN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A</a:t>
            </a:r>
            <a:r>
              <a:rPr lang="zh-CN" altLang="en-US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级车持续下滑，其他细分市场均保持增长态势</a:t>
            </a:r>
            <a:endParaRPr lang="zh-CN" altLang="zh-CN" sz="1200" b="1" dirty="0">
              <a:solidFill>
                <a:srgbClr val="000000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27" name="Line 18"/>
          <p:cNvSpPr>
            <a:spLocks noChangeShapeType="1"/>
          </p:cNvSpPr>
          <p:nvPr/>
        </p:nvSpPr>
        <p:spPr bwMode="auto">
          <a:xfrm>
            <a:off x="631825" y="3926294"/>
            <a:ext cx="4109508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lIns="102396" tIns="51198" rIns="102396" bIns="51198"/>
          <a:lstStyle/>
          <a:p>
            <a:pPr>
              <a:spcBef>
                <a:spcPct val="0"/>
              </a:spcBef>
            </a:pPr>
            <a:endParaRPr lang="zh-CN" altLang="en-US" b="1">
              <a:solidFill>
                <a:srgbClr val="000000"/>
              </a:solidFill>
            </a:endParaRPr>
          </a:p>
        </p:txBody>
      </p:sp>
      <p:sp>
        <p:nvSpPr>
          <p:cNvPr id="28" name="Line 18"/>
          <p:cNvSpPr>
            <a:spLocks noChangeShapeType="1"/>
          </p:cNvSpPr>
          <p:nvPr/>
        </p:nvSpPr>
        <p:spPr bwMode="auto">
          <a:xfrm>
            <a:off x="5307476" y="3926294"/>
            <a:ext cx="4181012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lIns="102396" tIns="51198" rIns="102396" bIns="51198"/>
          <a:lstStyle/>
          <a:p>
            <a:pPr>
              <a:spcBef>
                <a:spcPct val="0"/>
              </a:spcBef>
            </a:pPr>
            <a:endParaRPr lang="zh-CN" altLang="en-US" b="1">
              <a:solidFill>
                <a:srgbClr val="000000"/>
              </a:solidFill>
            </a:endParaRPr>
          </a:p>
        </p:txBody>
      </p:sp>
      <p:sp>
        <p:nvSpPr>
          <p:cNvPr id="29" name="Line 18"/>
          <p:cNvSpPr>
            <a:spLocks noChangeShapeType="1"/>
          </p:cNvSpPr>
          <p:nvPr/>
        </p:nvSpPr>
        <p:spPr bwMode="auto">
          <a:xfrm>
            <a:off x="5307476" y="1593951"/>
            <a:ext cx="4181012" cy="469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lIns="102396" tIns="51198" rIns="102396" bIns="51198"/>
          <a:lstStyle/>
          <a:p>
            <a:pPr>
              <a:spcBef>
                <a:spcPct val="0"/>
              </a:spcBef>
            </a:pPr>
            <a:endParaRPr lang="zh-CN" altLang="en-US" b="1">
              <a:solidFill>
                <a:srgbClr val="000000"/>
              </a:solidFill>
            </a:endParaRPr>
          </a:p>
        </p:txBody>
      </p:sp>
      <p:graphicFrame>
        <p:nvGraphicFramePr>
          <p:cNvPr id="18" name="图表 17"/>
          <p:cNvGraphicFramePr/>
          <p:nvPr>
            <p:extLst>
              <p:ext uri="{D42A27DB-BD31-4B8C-83A1-F6EECF244321}">
                <p14:modId xmlns:p14="http://schemas.microsoft.com/office/powerpoint/2010/main" xmlns="" val="1790239497"/>
              </p:ext>
            </p:extLst>
          </p:nvPr>
        </p:nvGraphicFramePr>
        <p:xfrm>
          <a:off x="5233108" y="1649761"/>
          <a:ext cx="4329748" cy="197575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31" name="图表 30"/>
          <p:cNvGraphicFramePr/>
          <p:nvPr>
            <p:extLst>
              <p:ext uri="{D42A27DB-BD31-4B8C-83A1-F6EECF244321}">
                <p14:modId xmlns:p14="http://schemas.microsoft.com/office/powerpoint/2010/main" xmlns="" val="164445346"/>
              </p:ext>
            </p:extLst>
          </p:nvPr>
        </p:nvGraphicFramePr>
        <p:xfrm>
          <a:off x="5314950" y="3889128"/>
          <a:ext cx="4173538" cy="238308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26" name="图表 25"/>
          <p:cNvGraphicFramePr/>
          <p:nvPr>
            <p:extLst>
              <p:ext uri="{D42A27DB-BD31-4B8C-83A1-F6EECF244321}">
                <p14:modId xmlns:p14="http://schemas.microsoft.com/office/powerpoint/2010/main" xmlns="" val="1476249426"/>
              </p:ext>
            </p:extLst>
          </p:nvPr>
        </p:nvGraphicFramePr>
        <p:xfrm>
          <a:off x="271001" y="4071747"/>
          <a:ext cx="5258532" cy="245064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xmlns="" val="2389857091"/>
      </p:ext>
    </p:extLst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72F09D3-1CD1-48D9-A5CE-5615A8F1806A}" type="slidenum">
              <a:rPr lang="zh-CN" altLang="de-DE" smtClean="0"/>
              <a:pPr>
                <a:defRPr/>
              </a:pPr>
              <a:t>18</a:t>
            </a:fld>
            <a:endParaRPr lang="de-DE" altLang="zh-CN" dirty="0"/>
          </a:p>
        </p:txBody>
      </p:sp>
      <p:sp>
        <p:nvSpPr>
          <p:cNvPr id="8" name="TextBox 7"/>
          <p:cNvSpPr txBox="1"/>
          <p:nvPr/>
        </p:nvSpPr>
        <p:spPr>
          <a:xfrm>
            <a:off x="2310304" y="2671671"/>
            <a:ext cx="551553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Thanks !</a:t>
            </a:r>
            <a:endParaRPr lang="zh-CN" altLang="en-US" sz="3200" b="1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/>
        </p:nvSpPr>
        <p:spPr bwMode="auto">
          <a:xfrm>
            <a:off x="297711" y="627321"/>
            <a:ext cx="9292856" cy="584791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67468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3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93725" y="5792213"/>
            <a:ext cx="55155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b="1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如有任何问题，请联系：</a:t>
            </a:r>
            <a:endParaRPr lang="en-US" altLang="zh-CN" sz="1200" b="1" dirty="0" smtClean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200" b="1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王存  </a:t>
            </a:r>
            <a:r>
              <a:rPr lang="en-US" altLang="zh-CN" sz="1200" b="1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hlinkClick r:id="rId2"/>
              </a:rPr>
              <a:t>wangcun@ctcai.com</a:t>
            </a:r>
            <a:r>
              <a:rPr lang="en-US" altLang="zh-CN" sz="1200" b="1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  010-82169177</a:t>
            </a:r>
            <a:endParaRPr lang="zh-CN" altLang="en-US" sz="1200" b="1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207863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/>
          <p:nvPr/>
        </p:nvSpPr>
        <p:spPr bwMode="auto">
          <a:xfrm>
            <a:off x="577850" y="2900895"/>
            <a:ext cx="825500" cy="404280"/>
          </a:xfrm>
          <a:prstGeom prst="rect">
            <a:avLst/>
          </a:prstGeom>
          <a:solidFill>
            <a:srgbClr val="A8ADB3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674688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endParaRPr lang="en-US" sz="1800" b="1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Rectangle 17"/>
          <p:cNvSpPr/>
          <p:nvPr/>
        </p:nvSpPr>
        <p:spPr bwMode="auto">
          <a:xfrm>
            <a:off x="1568450" y="2900895"/>
            <a:ext cx="7759700" cy="404280"/>
          </a:xfrm>
          <a:prstGeom prst="rect">
            <a:avLst/>
          </a:prstGeom>
          <a:solidFill>
            <a:srgbClr val="A8ADB3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rot="0" spcFirstLastPara="0" vertOverflow="overflow" horzOverflow="overflow" vert="horz" wrap="square" lIns="18288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defTabSz="674688"/>
            <a:r>
              <a:rPr lang="zh-CN" altLang="en-US" sz="1800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中国进口汽车市场结构特征</a:t>
            </a:r>
            <a:endParaRPr lang="en-US" altLang="en-US" sz="1800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Rectangle 14"/>
          <p:cNvSpPr/>
          <p:nvPr/>
        </p:nvSpPr>
        <p:spPr bwMode="auto">
          <a:xfrm>
            <a:off x="577850" y="1779062"/>
            <a:ext cx="825500" cy="392638"/>
          </a:xfrm>
          <a:prstGeom prst="rect">
            <a:avLst/>
          </a:prstGeom>
          <a:solidFill>
            <a:srgbClr val="003366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674688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8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endParaRPr lang="en-US" sz="1800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15"/>
          <p:cNvSpPr/>
          <p:nvPr/>
        </p:nvSpPr>
        <p:spPr bwMode="auto">
          <a:xfrm>
            <a:off x="1568450" y="1779062"/>
            <a:ext cx="7759700" cy="392638"/>
          </a:xfrm>
          <a:prstGeom prst="rect">
            <a:avLst/>
          </a:prstGeom>
          <a:solidFill>
            <a:srgbClr val="003366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rot="0" spcFirstLastPara="0" vertOverflow="overflow" horzOverflow="overflow" vert="horz" wrap="square" lIns="18288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defTabSz="674688"/>
            <a:r>
              <a:rPr lang="zh-CN" altLang="en-US" sz="1800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中国进口汽车市场总体情况</a:t>
            </a:r>
            <a:endParaRPr lang="en-US" sz="1800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531503" y="452189"/>
            <a:ext cx="910113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  <a:buClr>
                <a:srgbClr val="FF0000"/>
              </a:buClr>
            </a:pPr>
            <a:r>
              <a:rPr lang="zh-CN" altLang="en-US" sz="2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目    录</a:t>
            </a:r>
          </a:p>
        </p:txBody>
      </p:sp>
      <p:sp>
        <p:nvSpPr>
          <p:cNvPr id="12" name="矩形 11"/>
          <p:cNvSpPr/>
          <p:nvPr/>
        </p:nvSpPr>
        <p:spPr>
          <a:xfrm>
            <a:off x="568903" y="5458666"/>
            <a:ext cx="80391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备注：</a:t>
            </a:r>
          </a:p>
          <a:p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正常进口：原进口汽车总经销商授权进口</a:t>
            </a:r>
          </a:p>
          <a:p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平行进口：非品牌授权下的平行进口试点企业及改装乘用车企业进口（改装小</a:t>
            </a:r>
            <a:r>
              <a:rPr lang="en-US" altLang="zh-CN" sz="1200" dirty="0" smtClean="0">
                <a:latin typeface="微软雅黑" pitchFamily="34" charset="-122"/>
                <a:ea typeface="微软雅黑" pitchFamily="34" charset="-122"/>
              </a:rPr>
              <a:t>3C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）</a:t>
            </a:r>
            <a:endParaRPr lang="zh-CN" altLang="en-US" sz="1200" dirty="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05130791"/>
      </p:ext>
    </p:extLst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1"/>
          <p:cNvSpPr>
            <a:spLocks noChangeArrowheads="1"/>
          </p:cNvSpPr>
          <p:nvPr/>
        </p:nvSpPr>
        <p:spPr bwMode="auto">
          <a:xfrm>
            <a:off x="470008" y="1912125"/>
            <a:ext cx="4664031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>
            <a:lvl1pPr eaLnBrk="0" hangingPunct="0">
              <a:buChar char="•"/>
              <a:defRPr kumimoji="1" sz="17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1pPr>
            <a:lvl2pPr marL="392113" indent="-390525" eaLnBrk="0" hangingPunct="0">
              <a:buChar char="•"/>
              <a:defRPr kumimoji="1" sz="1700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2pPr>
            <a:lvl3pPr marL="835025" indent="-441325" eaLnBrk="0" hangingPunct="0">
              <a:buChar char="–"/>
              <a:defRPr kumimoji="1" sz="1700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3pPr>
            <a:lvl4pPr marL="1239838" indent="-403225" eaLnBrk="0" hangingPunct="0">
              <a:buChar char="-"/>
              <a:defRPr kumimoji="1" sz="1700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4pPr>
            <a:lvl5pPr marL="2624138" indent="4763" algn="ctr" eaLnBrk="0" hangingPunct="0">
              <a:lnSpc>
                <a:spcPts val="1600"/>
              </a:lnSpc>
              <a:buChar char="»"/>
              <a:defRPr kumimoji="1" sz="14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5pPr>
            <a:lvl6pPr marL="3081338" indent="4763" algn="ctr" eaLnBrk="0" fontAlgn="base" hangingPunct="0">
              <a:lnSpc>
                <a:spcPts val="1600"/>
              </a:lnSpc>
              <a:spcBef>
                <a:spcPct val="0"/>
              </a:spcBef>
              <a:spcAft>
                <a:spcPct val="0"/>
              </a:spcAft>
              <a:buChar char="»"/>
              <a:defRPr kumimoji="1" sz="14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6pPr>
            <a:lvl7pPr marL="3538538" indent="4763" algn="ctr" eaLnBrk="0" fontAlgn="base" hangingPunct="0">
              <a:lnSpc>
                <a:spcPts val="1600"/>
              </a:lnSpc>
              <a:spcBef>
                <a:spcPct val="0"/>
              </a:spcBef>
              <a:spcAft>
                <a:spcPct val="0"/>
              </a:spcAft>
              <a:buChar char="»"/>
              <a:defRPr kumimoji="1" sz="14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7pPr>
            <a:lvl8pPr marL="3995738" indent="4763" algn="ctr" eaLnBrk="0" fontAlgn="base" hangingPunct="0">
              <a:lnSpc>
                <a:spcPts val="1600"/>
              </a:lnSpc>
              <a:spcBef>
                <a:spcPct val="0"/>
              </a:spcBef>
              <a:spcAft>
                <a:spcPct val="0"/>
              </a:spcAft>
              <a:buChar char="»"/>
              <a:defRPr kumimoji="1" sz="14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8pPr>
            <a:lvl9pPr marL="4452938" indent="4763" algn="ctr" eaLnBrk="0" fontAlgn="base" hangingPunct="0">
              <a:lnSpc>
                <a:spcPts val="1600"/>
              </a:lnSpc>
              <a:spcBef>
                <a:spcPct val="0"/>
              </a:spcBef>
              <a:spcAft>
                <a:spcPct val="0"/>
              </a:spcAft>
              <a:buChar char="»"/>
              <a:defRPr kumimoji="1" sz="14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just">
              <a:buFont typeface="Wingdings" pitchFamily="2" charset="2"/>
              <a:buChar char="l"/>
            </a:pPr>
            <a:r>
              <a:rPr kumimoji="0" lang="en-US" altLang="zh-CN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2017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年</a:t>
            </a:r>
            <a:r>
              <a:rPr kumimoji="0" lang="en-US" altLang="zh-CN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1-6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月累计进口</a:t>
            </a:r>
            <a:r>
              <a:rPr kumimoji="0" lang="en-US" altLang="zh-CN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58.0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万</a:t>
            </a:r>
            <a:r>
              <a:rPr kumimoji="0" lang="zh-CN" altLang="en-US" sz="1200" b="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辆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，累计同比增长</a:t>
            </a:r>
            <a:r>
              <a:rPr kumimoji="0" lang="en-US" altLang="zh-CN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21.2%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，回补库存状态还在持续。</a:t>
            </a:r>
            <a:endParaRPr kumimoji="0" lang="zh-CN" altLang="en-US" sz="1200" b="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  <a:cs typeface="Arial Unicode MS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350490" y="2008217"/>
            <a:ext cx="423081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  <a:buFont typeface="Wingdings" pitchFamily="2" charset="2"/>
              <a:buChar char="l"/>
              <a:defRPr/>
            </a:pP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6</a:t>
            </a:r>
            <a:r>
              <a:rPr lang="zh-CN" altLang="en-US" sz="12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月</a:t>
            </a:r>
            <a:r>
              <a:rPr lang="zh-CN" altLang="en-US" sz="12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，海关汽车进口量</a:t>
            </a:r>
            <a:r>
              <a:rPr lang="zh-CN" altLang="en-US" sz="12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为</a:t>
            </a:r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11.8</a:t>
            </a:r>
            <a:r>
              <a:rPr lang="zh-CN" altLang="en-US" sz="12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万</a:t>
            </a:r>
            <a:r>
              <a:rPr lang="zh-CN" altLang="en-US" sz="12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辆，</a:t>
            </a:r>
            <a:r>
              <a:rPr lang="zh-CN" altLang="en-US" sz="12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同比增长</a:t>
            </a:r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24.7</a:t>
            </a:r>
            <a:r>
              <a:rPr lang="en-US" altLang="zh-CN" sz="12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%</a:t>
            </a:r>
            <a:r>
              <a:rPr lang="zh-CN" altLang="en-US" sz="12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，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进口</a:t>
            </a:r>
            <a:r>
              <a:rPr lang="zh-CN" altLang="en-US" sz="1200" dirty="0"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量持续实现增长</a:t>
            </a:r>
            <a:r>
              <a:rPr lang="zh-CN" altLang="zh-CN" sz="1200" b="0" kern="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zh-CN" sz="1200" b="0" kern="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Text Box 4"/>
          <p:cNvSpPr txBox="1">
            <a:spLocks noChangeArrowheads="1"/>
          </p:cNvSpPr>
          <p:nvPr/>
        </p:nvSpPr>
        <p:spPr bwMode="auto">
          <a:xfrm>
            <a:off x="3528219" y="6277562"/>
            <a:ext cx="2849562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b">
            <a:spAutoFit/>
          </a:bodyPr>
          <a:lstStyle>
            <a:lvl1pPr marL="161925" indent="-161925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10000"/>
              </a:lnSpc>
              <a:spcAft>
                <a:spcPct val="25000"/>
              </a:spcAft>
            </a:pPr>
            <a:r>
              <a:rPr lang="zh-CN" altLang="en-US" sz="1000" b="0" dirty="0">
                <a:latin typeface="微软雅黑" pitchFamily="34" charset="-122"/>
                <a:ea typeface="微软雅黑" pitchFamily="34" charset="-122"/>
              </a:rPr>
              <a:t>数据来源</a:t>
            </a:r>
            <a:r>
              <a:rPr lang="zh-CN" altLang="en-US" sz="1000" b="0" dirty="0" smtClean="0">
                <a:latin typeface="微软雅黑" pitchFamily="34" charset="-122"/>
                <a:ea typeface="微软雅黑" pitchFamily="34" charset="-122"/>
              </a:rPr>
              <a:t>：海关进口量</a:t>
            </a:r>
            <a:r>
              <a:rPr lang="en-US" altLang="zh-CN" sz="1000" b="0" dirty="0" smtClean="0">
                <a:latin typeface="微软雅黑" pitchFamily="34" charset="-122"/>
                <a:ea typeface="微软雅黑" pitchFamily="34" charset="-122"/>
              </a:rPr>
              <a:t>—</a:t>
            </a:r>
            <a:r>
              <a:rPr lang="zh-CN" altLang="en-US" sz="1000" b="0" dirty="0" smtClean="0">
                <a:latin typeface="微软雅黑" pitchFamily="34" charset="-122"/>
                <a:ea typeface="微软雅黑" pitchFamily="34" charset="-122"/>
              </a:rPr>
              <a:t>中国</a:t>
            </a:r>
            <a:r>
              <a:rPr lang="zh-CN" altLang="en-US" sz="1000" b="0" dirty="0">
                <a:latin typeface="微软雅黑" pitchFamily="34" charset="-122"/>
                <a:ea typeface="微软雅黑" pitchFamily="34" charset="-122"/>
              </a:rPr>
              <a:t>进口汽车市场数据库</a:t>
            </a:r>
            <a:endParaRPr lang="zh-CN" altLang="en-US" sz="1000" b="0" dirty="0">
              <a:solidFill>
                <a:schemeClr val="tx1"/>
              </a:solidFill>
            </a:endParaRPr>
          </a:p>
        </p:txBody>
      </p:sp>
      <p:sp>
        <p:nvSpPr>
          <p:cNvPr id="9" name="Text Box 26"/>
          <p:cNvSpPr txBox="1">
            <a:spLocks noChangeArrowheads="1"/>
          </p:cNvSpPr>
          <p:nvPr/>
        </p:nvSpPr>
        <p:spPr bwMode="auto">
          <a:xfrm>
            <a:off x="446943" y="1582115"/>
            <a:ext cx="4495800" cy="408516"/>
          </a:xfrm>
          <a:prstGeom prst="rect">
            <a:avLst/>
          </a:prstGeom>
          <a:noFill/>
          <a:ln>
            <a:noFill/>
          </a:ln>
          <a:extLst/>
        </p:spPr>
        <p:txBody>
          <a:bodyPr lIns="102396" tIns="51198" rIns="102396" bIns="51198" anchor="ctr"/>
          <a:lstStyle>
            <a:defPPr>
              <a:defRPr lang="en-US"/>
            </a:defPPr>
            <a:lvl1pPr eaLnBrk="1" hangingPunct="1">
              <a:defRPr sz="1200"/>
            </a:lvl1pPr>
            <a:lvl2pPr marL="742950" indent="-285750" eaLnBrk="0" hangingPunct="0"/>
            <a:lvl3pPr marL="1143000" indent="-228600" eaLnBrk="0" hangingPunct="0"/>
            <a:lvl4pPr marL="1600200" indent="-228600" eaLnBrk="0" hangingPunct="0"/>
            <a:lvl5pPr marL="2057400" indent="-228600" eaLnBrk="0" hangingPunct="0"/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pPr algn="ctr"/>
            <a:r>
              <a:rPr lang="en-US" altLang="zh-CN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2009-2017</a:t>
            </a:r>
            <a:r>
              <a:rPr lang="zh-CN" altLang="en-US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年海关进口量年度走势</a:t>
            </a:r>
            <a:endParaRPr lang="de-DE" altLang="zh-CN" b="1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15" name="Line 18"/>
          <p:cNvSpPr>
            <a:spLocks noChangeShapeType="1"/>
          </p:cNvSpPr>
          <p:nvPr/>
        </p:nvSpPr>
        <p:spPr bwMode="auto">
          <a:xfrm>
            <a:off x="555423" y="1924633"/>
            <a:ext cx="4494213" cy="2466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lIns="102396" tIns="51198" rIns="102396" bIns="51198"/>
          <a:lstStyle/>
          <a:p>
            <a:pPr>
              <a:spcBef>
                <a:spcPct val="0"/>
              </a:spcBef>
            </a:pPr>
            <a:endParaRPr lang="zh-CN" altLang="en-US" b="1">
              <a:solidFill>
                <a:srgbClr val="000000"/>
              </a:solidFill>
            </a:endParaRPr>
          </a:p>
        </p:txBody>
      </p:sp>
      <p:sp>
        <p:nvSpPr>
          <p:cNvPr id="16" name="Text Box 26"/>
          <p:cNvSpPr txBox="1">
            <a:spLocks noChangeArrowheads="1"/>
          </p:cNvSpPr>
          <p:nvPr/>
        </p:nvSpPr>
        <p:spPr bwMode="auto">
          <a:xfrm>
            <a:off x="5309968" y="1582111"/>
            <a:ext cx="4494213" cy="406020"/>
          </a:xfrm>
          <a:prstGeom prst="rect">
            <a:avLst/>
          </a:prstGeom>
          <a:noFill/>
          <a:ln>
            <a:noFill/>
          </a:ln>
          <a:extLst/>
        </p:spPr>
        <p:txBody>
          <a:bodyPr lIns="102396" tIns="51198" rIns="102396" bIns="51198" anchor="ctr"/>
          <a:lstStyle>
            <a:defPPr>
              <a:defRPr lang="en-US"/>
            </a:defPPr>
            <a:lvl1pPr eaLnBrk="1" hangingPunct="1">
              <a:defRPr sz="1200"/>
            </a:lvl1pPr>
            <a:lvl2pPr marL="742950" indent="-285750" eaLnBrk="0" hangingPunct="0"/>
            <a:lvl3pPr marL="1143000" indent="-228600" eaLnBrk="0" hangingPunct="0"/>
            <a:lvl4pPr marL="1600200" indent="-228600" eaLnBrk="0" hangingPunct="0"/>
            <a:lvl5pPr marL="2057400" indent="-228600" eaLnBrk="0" hangingPunct="0"/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pPr algn="ctr"/>
            <a:r>
              <a:rPr lang="en-US" altLang="zh-CN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2014-2017</a:t>
            </a:r>
            <a:r>
              <a:rPr lang="zh-CN" altLang="en-US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年海关进口量月度走势</a:t>
            </a:r>
            <a:endParaRPr lang="de-DE" altLang="zh-CN" b="1" dirty="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Line 18"/>
          <p:cNvSpPr>
            <a:spLocks noChangeShapeType="1"/>
          </p:cNvSpPr>
          <p:nvPr/>
        </p:nvSpPr>
        <p:spPr bwMode="auto">
          <a:xfrm>
            <a:off x="5403273" y="1923803"/>
            <a:ext cx="4131674" cy="83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lIns="102396" tIns="51198" rIns="102396" bIns="51198"/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476387" y="279074"/>
            <a:ext cx="920245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b="1" cap="all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进口车整体市场：经历了</a:t>
            </a:r>
            <a:r>
              <a:rPr lang="en-US" altLang="zh-CN" sz="2000" b="1" cap="all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2015-2016</a:t>
            </a:r>
            <a:r>
              <a:rPr lang="zh-CN" altLang="en-US" sz="2000" b="1" cap="all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年艰难的去库存过程，</a:t>
            </a:r>
            <a:r>
              <a:rPr lang="en-US" altLang="zh-CN" sz="2000" b="1" cap="all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2017</a:t>
            </a:r>
            <a:r>
              <a:rPr lang="zh-CN" altLang="en-US" sz="2000" b="1" cap="all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年上半年累计进口汽车</a:t>
            </a:r>
            <a:r>
              <a:rPr lang="en-US" altLang="zh-CN" sz="2000" b="1" cap="all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58</a:t>
            </a:r>
            <a:r>
              <a:rPr lang="en-US" altLang="zh-CN" sz="2000" b="1" cap="all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.</a:t>
            </a:r>
            <a:r>
              <a:rPr lang="en-US" altLang="zh-CN" sz="2000" b="1" cap="all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0</a:t>
            </a:r>
            <a:r>
              <a:rPr lang="zh-CN" altLang="en-US" sz="2000" b="1" cap="all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万辆，累计同比增长</a:t>
            </a:r>
            <a:r>
              <a:rPr lang="en-US" altLang="zh-CN" sz="2000" b="1" cap="all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21.2%</a:t>
            </a:r>
            <a:r>
              <a:rPr lang="zh-CN" altLang="en-US" sz="2000" b="1" cap="all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。</a:t>
            </a:r>
            <a:endParaRPr lang="en-US" altLang="zh-CN" sz="2000" b="1" cap="all" dirty="0" smtClean="0">
              <a:solidFill>
                <a:schemeClr val="tx2"/>
              </a:solidFill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  <p:graphicFrame>
        <p:nvGraphicFramePr>
          <p:cNvPr id="12" name="图表 11"/>
          <p:cNvGraphicFramePr/>
          <p:nvPr>
            <p:extLst>
              <p:ext uri="{D42A27DB-BD31-4B8C-83A1-F6EECF244321}">
                <p14:modId xmlns:p14="http://schemas.microsoft.com/office/powerpoint/2010/main" xmlns="" val="4148749753"/>
              </p:ext>
            </p:extLst>
          </p:nvPr>
        </p:nvGraphicFramePr>
        <p:xfrm>
          <a:off x="462888" y="2402894"/>
          <a:ext cx="4654445" cy="35475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9" name="图表 18"/>
          <p:cNvGraphicFramePr/>
          <p:nvPr>
            <p:extLst>
              <p:ext uri="{D42A27DB-BD31-4B8C-83A1-F6EECF244321}">
                <p14:modId xmlns:p14="http://schemas.microsoft.com/office/powerpoint/2010/main" xmlns="" val="2812893010"/>
              </p:ext>
            </p:extLst>
          </p:nvPr>
        </p:nvGraphicFramePr>
        <p:xfrm>
          <a:off x="5295330" y="2224585"/>
          <a:ext cx="4107977" cy="39169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3" name="Title 1"/>
          <p:cNvSpPr>
            <a:spLocks noGrp="1"/>
          </p:cNvSpPr>
          <p:nvPr>
            <p:ph type="title"/>
          </p:nvPr>
        </p:nvSpPr>
        <p:spPr>
          <a:xfrm>
            <a:off x="505024" y="951863"/>
            <a:ext cx="9331967" cy="528653"/>
          </a:xfrm>
        </p:spPr>
        <p:txBody>
          <a:bodyPr/>
          <a:lstStyle/>
          <a:p>
            <a:r>
              <a:rPr lang="zh-CN" altLang="en-US" sz="1400" kern="1200" cap="all" dirty="0" smtClean="0">
                <a:latin typeface="微软雅黑" pitchFamily="34" charset="-122"/>
                <a:ea typeface="微软雅黑" pitchFamily="34" charset="-122"/>
              </a:rPr>
              <a:t>其主要原因是</a:t>
            </a:r>
            <a:r>
              <a:rPr lang="en-US" altLang="zh-CN" sz="1400" kern="1200" cap="all" dirty="0" smtClean="0">
                <a:latin typeface="微软雅黑" pitchFamily="34" charset="-122"/>
                <a:ea typeface="微软雅黑" pitchFamily="34" charset="-122"/>
              </a:rPr>
              <a:t>2016</a:t>
            </a:r>
            <a:r>
              <a:rPr lang="zh-CN" altLang="en-US" sz="1400" kern="1200" cap="all" dirty="0" smtClean="0">
                <a:latin typeface="微软雅黑" pitchFamily="34" charset="-122"/>
                <a:ea typeface="微软雅黑" pitchFamily="34" charset="-122"/>
              </a:rPr>
              <a:t>年同期基数较低，行业去库存化</a:t>
            </a:r>
            <a:r>
              <a:rPr lang="zh-CN" altLang="en-US" sz="1400" kern="1200" cap="all" dirty="0">
                <a:latin typeface="微软雅黑" pitchFamily="34" charset="-122"/>
                <a:ea typeface="微软雅黑" pitchFamily="34" charset="-122"/>
              </a:rPr>
              <a:t>的结构性周期回</a:t>
            </a:r>
            <a:r>
              <a:rPr lang="zh-CN" altLang="en-US" sz="1400" kern="1200" cap="all" dirty="0" smtClean="0">
                <a:latin typeface="微软雅黑" pitchFamily="34" charset="-122"/>
                <a:ea typeface="微软雅黑" pitchFamily="34" charset="-122"/>
              </a:rPr>
              <a:t>补，预计进口量在下半年将有所放缓。</a:t>
            </a:r>
            <a:endParaRPr lang="en-US" altLang="zh-CN" sz="1400" kern="1200" cap="all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itle 1"/>
          <p:cNvSpPr>
            <a:spLocks noGrp="1"/>
          </p:cNvSpPr>
          <p:nvPr>
            <p:ph type="title"/>
          </p:nvPr>
        </p:nvSpPr>
        <p:spPr>
          <a:xfrm>
            <a:off x="565406" y="770707"/>
            <a:ext cx="9331967" cy="528653"/>
          </a:xfrm>
        </p:spPr>
        <p:txBody>
          <a:bodyPr/>
          <a:lstStyle/>
          <a:p>
            <a:r>
              <a:rPr lang="en-US" altLang="zh-CN" sz="1400" kern="1200" cap="all" dirty="0">
                <a:latin typeface="微软雅黑" pitchFamily="34" charset="-122"/>
                <a:ea typeface="微软雅黑" pitchFamily="34" charset="-122"/>
              </a:rPr>
              <a:t>6</a:t>
            </a:r>
            <a:r>
              <a:rPr lang="zh-CN" altLang="en-US" sz="1400" kern="1200" cap="all" dirty="0" smtClean="0">
                <a:latin typeface="微软雅黑" pitchFamily="34" charset="-122"/>
                <a:ea typeface="微软雅黑" pitchFamily="34" charset="-122"/>
              </a:rPr>
              <a:t>月进口车销售</a:t>
            </a:r>
            <a:r>
              <a:rPr lang="en-US" altLang="zh-CN" sz="1400" kern="1200" cap="all" dirty="0" smtClean="0">
                <a:latin typeface="微软雅黑" pitchFamily="34" charset="-122"/>
                <a:ea typeface="微软雅黑" pitchFamily="34" charset="-122"/>
              </a:rPr>
              <a:t>8.27</a:t>
            </a:r>
            <a:r>
              <a:rPr lang="zh-CN" altLang="en-US" sz="1400" kern="1200" cap="all" dirty="0" smtClean="0">
                <a:latin typeface="微软雅黑" pitchFamily="34" charset="-122"/>
                <a:ea typeface="微软雅黑" pitchFamily="34" charset="-122"/>
              </a:rPr>
              <a:t>万辆，同比增长</a:t>
            </a:r>
            <a:r>
              <a:rPr lang="en-US" altLang="zh-CN" sz="1400" kern="1200" cap="all" dirty="0" smtClean="0">
                <a:latin typeface="微软雅黑" pitchFamily="34" charset="-122"/>
                <a:ea typeface="微软雅黑" pitchFamily="34" charset="-122"/>
              </a:rPr>
              <a:t>8.6%</a:t>
            </a:r>
            <a:r>
              <a:rPr lang="zh-CN" altLang="en-US" sz="1400" kern="1200" cap="all" dirty="0" smtClean="0"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en-US" altLang="zh-CN" sz="1400" kern="1200" cap="all" dirty="0" smtClean="0">
                <a:latin typeface="微软雅黑" pitchFamily="34" charset="-122"/>
                <a:ea typeface="微软雅黑" pitchFamily="34" charset="-122"/>
              </a:rPr>
              <a:t>1-6</a:t>
            </a:r>
            <a:r>
              <a:rPr lang="zh-CN" altLang="en-US" sz="1400" kern="1200" cap="all" dirty="0" smtClean="0">
                <a:latin typeface="微软雅黑" pitchFamily="34" charset="-122"/>
                <a:ea typeface="微软雅黑" pitchFamily="34" charset="-122"/>
              </a:rPr>
              <a:t>月累计销量同比增长</a:t>
            </a:r>
            <a:r>
              <a:rPr lang="en-US" altLang="zh-CN" sz="1400" kern="1200" cap="all" dirty="0" smtClean="0">
                <a:latin typeface="微软雅黑" pitchFamily="34" charset="-122"/>
                <a:ea typeface="微软雅黑" pitchFamily="34" charset="-122"/>
              </a:rPr>
              <a:t>4.3%</a:t>
            </a:r>
            <a:r>
              <a:rPr lang="zh-CN" altLang="en-US" sz="1400" kern="1200" cap="all" dirty="0" smtClean="0"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zh-CN" altLang="en-US" sz="1400" kern="1200" cap="all" dirty="0">
                <a:latin typeface="微软雅黑" pitchFamily="34" charset="-122"/>
                <a:ea typeface="微软雅黑" pitchFamily="34" charset="-122"/>
              </a:rPr>
              <a:t>终端</a:t>
            </a:r>
            <a:r>
              <a:rPr lang="zh-CN" altLang="en-US" sz="1400" kern="1200" cap="all" dirty="0" smtClean="0">
                <a:latin typeface="微软雅黑" pitchFamily="34" charset="-122"/>
                <a:ea typeface="微软雅黑" pitchFamily="34" charset="-122"/>
              </a:rPr>
              <a:t>需求持续稳健增长。</a:t>
            </a:r>
            <a:endParaRPr lang="en-US" altLang="zh-CN" sz="1400" kern="1200" cap="all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293" name="Rectangle 5"/>
          <p:cNvSpPr>
            <a:spLocks noChangeArrowheads="1"/>
          </p:cNvSpPr>
          <p:nvPr/>
        </p:nvSpPr>
        <p:spPr bwMode="auto">
          <a:xfrm>
            <a:off x="9" y="311006"/>
            <a:ext cx="184731" cy="292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>
              <a:latin typeface="Arial"/>
              <a:ea typeface="宋体"/>
            </a:endParaRPr>
          </a:p>
        </p:txBody>
      </p:sp>
      <p:graphicFrame>
        <p:nvGraphicFramePr>
          <p:cNvPr id="11" name="图表 10"/>
          <p:cNvGraphicFramePr/>
          <p:nvPr>
            <p:extLst>
              <p:ext uri="{D42A27DB-BD31-4B8C-83A1-F6EECF244321}">
                <p14:modId xmlns:p14="http://schemas.microsoft.com/office/powerpoint/2010/main" xmlns="" val="4206056509"/>
              </p:ext>
            </p:extLst>
          </p:nvPr>
        </p:nvGraphicFramePr>
        <p:xfrm>
          <a:off x="4283659" y="2163949"/>
          <a:ext cx="5431905" cy="356887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2" name="Rectangle 47"/>
          <p:cNvSpPr>
            <a:spLocks noChangeArrowheads="1"/>
          </p:cNvSpPr>
          <p:nvPr/>
        </p:nvSpPr>
        <p:spPr bwMode="auto">
          <a:xfrm>
            <a:off x="5165977" y="5120153"/>
            <a:ext cx="4477760" cy="117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zh-CN" altLang="en-US" sz="700" b="0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月度同比增速</a:t>
            </a:r>
            <a:r>
              <a:rPr lang="zh-CN" altLang="en-US" sz="700" b="0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：</a:t>
            </a:r>
            <a:endParaRPr lang="en-US" altLang="zh-CN" sz="700" b="0" dirty="0" smtClean="0"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endParaRPr lang="en-US" altLang="zh-CN" sz="700" b="0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r>
              <a:rPr lang="en-US" altLang="zh-CN" sz="600" b="0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</a:t>
            </a:r>
            <a:r>
              <a:rPr lang="en-US" altLang="zh-CN" sz="600" b="1" cap="all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-2.1%       </a:t>
            </a:r>
            <a:r>
              <a:rPr lang="en-US" altLang="zh-CN" sz="600" b="1" cap="all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9.9%      </a:t>
            </a:r>
            <a:r>
              <a:rPr lang="en-US" altLang="zh-CN" sz="600" b="1" cap="all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-</a:t>
            </a:r>
            <a:r>
              <a:rPr lang="en-US" altLang="zh-CN" sz="600" b="1" cap="all" dirty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1.9</a:t>
            </a:r>
            <a:r>
              <a:rPr lang="en-US" altLang="zh-CN" sz="600" b="1" cap="all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%        </a:t>
            </a:r>
            <a:r>
              <a:rPr lang="en-US" altLang="zh-CN" sz="600" b="1" cap="all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5.3</a:t>
            </a:r>
            <a:r>
              <a:rPr lang="en-US" altLang="zh-CN" sz="600" b="1" cap="all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%       9.5%        8.6%</a:t>
            </a:r>
            <a:endParaRPr lang="zh-CN" altLang="en-US" sz="600" b="1" cap="all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  <p:sp>
        <p:nvSpPr>
          <p:cNvPr id="14" name="Text Box 4"/>
          <p:cNvSpPr txBox="1">
            <a:spLocks noChangeArrowheads="1"/>
          </p:cNvSpPr>
          <p:nvPr/>
        </p:nvSpPr>
        <p:spPr bwMode="auto">
          <a:xfrm>
            <a:off x="3522802" y="6308886"/>
            <a:ext cx="2849563" cy="1574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b">
            <a:spAutoFit/>
          </a:bodyPr>
          <a:lstStyle>
            <a:lvl1pPr marL="161925" indent="-161925">
              <a:lnSpc>
                <a:spcPct val="110000"/>
              </a:lnSpc>
              <a:spcAft>
                <a:spcPct val="2500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Aft>
                <a:spcPct val="0"/>
              </a:spcAft>
            </a:pPr>
            <a:r>
              <a:rPr lang="zh-CN" altLang="en-US" sz="10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数据来源</a:t>
            </a:r>
            <a:r>
              <a:rPr lang="zh-CN" altLang="en-US" sz="10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en-US" altLang="zh-CN" sz="10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AAK—</a:t>
            </a:r>
            <a:r>
              <a:rPr lang="zh-CN" altLang="en-US" sz="10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中国进口汽车市场信息联席会</a:t>
            </a:r>
            <a:endParaRPr lang="zh-CN" altLang="en-US" sz="1000" dirty="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62646" y="420325"/>
            <a:ext cx="974591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b="1" cap="all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正常进口车：</a:t>
            </a:r>
            <a:r>
              <a:rPr lang="en-US" altLang="zh-CN" sz="2000" b="1" cap="all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2017</a:t>
            </a:r>
            <a:r>
              <a:rPr lang="zh-CN" altLang="en-US" sz="2000" b="1" cap="all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年上半年正常进口销量达到</a:t>
            </a:r>
            <a:r>
              <a:rPr lang="en-US" altLang="zh-CN" sz="2000" b="1" cap="all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43.9</a:t>
            </a:r>
            <a:r>
              <a:rPr lang="zh-CN" altLang="en-US" sz="2000" b="1" cap="all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万辆，累计同比增长</a:t>
            </a:r>
            <a:r>
              <a:rPr lang="en-US" altLang="zh-CN" sz="2000" b="1" cap="all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4.3%</a:t>
            </a:r>
            <a:r>
              <a:rPr lang="zh-CN" altLang="en-US" sz="2000" b="1" cap="all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。</a:t>
            </a:r>
          </a:p>
        </p:txBody>
      </p:sp>
      <p:sp>
        <p:nvSpPr>
          <p:cNvPr id="16" name="Line 18"/>
          <p:cNvSpPr>
            <a:spLocks noChangeShapeType="1"/>
          </p:cNvSpPr>
          <p:nvPr/>
        </p:nvSpPr>
        <p:spPr bwMode="auto">
          <a:xfrm>
            <a:off x="5376333" y="1934633"/>
            <a:ext cx="3886201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endParaRPr lang="zh-CN" altLang="en-US" sz="1800" b="1">
              <a:solidFill>
                <a:srgbClr val="000000"/>
              </a:solidFill>
              <a:latin typeface="Arial"/>
              <a:ea typeface="+mn-ea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5930796" y="1643405"/>
            <a:ext cx="2701381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12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2016-2017</a:t>
            </a:r>
            <a:r>
              <a:rPr lang="zh-CN" altLang="en-US" sz="12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年进口汽车市场月度销量</a:t>
            </a:r>
          </a:p>
        </p:txBody>
      </p:sp>
      <p:graphicFrame>
        <p:nvGraphicFramePr>
          <p:cNvPr id="13" name="图表 12"/>
          <p:cNvGraphicFramePr/>
          <p:nvPr>
            <p:extLst>
              <p:ext uri="{D42A27DB-BD31-4B8C-83A1-F6EECF244321}">
                <p14:modId xmlns:p14="http://schemas.microsoft.com/office/powerpoint/2010/main" xmlns="" val="3383393528"/>
              </p:ext>
            </p:extLst>
          </p:nvPr>
        </p:nvGraphicFramePr>
        <p:xfrm>
          <a:off x="562647" y="2855220"/>
          <a:ext cx="4360660" cy="30464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5" name="Text Box 26"/>
          <p:cNvSpPr txBox="1">
            <a:spLocks noChangeArrowheads="1"/>
          </p:cNvSpPr>
          <p:nvPr/>
        </p:nvSpPr>
        <p:spPr bwMode="auto">
          <a:xfrm>
            <a:off x="446943" y="1582115"/>
            <a:ext cx="4495800" cy="408516"/>
          </a:xfrm>
          <a:prstGeom prst="rect">
            <a:avLst/>
          </a:prstGeom>
          <a:noFill/>
          <a:ln>
            <a:noFill/>
          </a:ln>
          <a:extLst/>
        </p:spPr>
        <p:txBody>
          <a:bodyPr lIns="102396" tIns="51198" rIns="102396" bIns="51198" anchor="ctr"/>
          <a:lstStyle>
            <a:defPPr>
              <a:defRPr lang="en-US"/>
            </a:defPPr>
            <a:lvl1pPr eaLnBrk="1" hangingPunct="1">
              <a:defRPr sz="1200"/>
            </a:lvl1pPr>
            <a:lvl2pPr marL="742950" indent="-285750" eaLnBrk="0" hangingPunct="0"/>
            <a:lvl3pPr marL="1143000" indent="-228600" eaLnBrk="0" hangingPunct="0"/>
            <a:lvl4pPr marL="1600200" indent="-228600" eaLnBrk="0" hangingPunct="0"/>
            <a:lvl5pPr marL="2057400" indent="-228600" eaLnBrk="0" hangingPunct="0"/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pPr algn="ctr"/>
            <a:r>
              <a:rPr lang="en-US" altLang="zh-CN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2012-2017</a:t>
            </a:r>
            <a:r>
              <a:rPr lang="zh-CN" altLang="en-US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年进口汽车市场销量走势</a:t>
            </a:r>
            <a:endParaRPr lang="de-DE" altLang="zh-CN" b="1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18" name="Line 18"/>
          <p:cNvSpPr>
            <a:spLocks noChangeShapeType="1"/>
          </p:cNvSpPr>
          <p:nvPr/>
        </p:nvSpPr>
        <p:spPr bwMode="auto">
          <a:xfrm>
            <a:off x="555423" y="1924633"/>
            <a:ext cx="4494213" cy="2466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lIns="102396" tIns="51198" rIns="102396" bIns="51198"/>
          <a:lstStyle/>
          <a:p>
            <a:pPr>
              <a:spcBef>
                <a:spcPct val="0"/>
              </a:spcBef>
            </a:pPr>
            <a:endParaRPr lang="zh-CN" altLang="en-US" b="1">
              <a:solidFill>
                <a:srgbClr val="000000"/>
              </a:solidFill>
            </a:endParaRPr>
          </a:p>
        </p:txBody>
      </p:sp>
      <p:sp>
        <p:nvSpPr>
          <p:cNvPr id="19" name="Rectangle 1"/>
          <p:cNvSpPr>
            <a:spLocks noChangeArrowheads="1"/>
          </p:cNvSpPr>
          <p:nvPr/>
        </p:nvSpPr>
        <p:spPr bwMode="auto">
          <a:xfrm>
            <a:off x="470007" y="1912125"/>
            <a:ext cx="4593059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>
            <a:lvl1pPr eaLnBrk="0" hangingPunct="0">
              <a:buChar char="•"/>
              <a:defRPr kumimoji="1" sz="17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1pPr>
            <a:lvl2pPr marL="392113" indent="-390525" eaLnBrk="0" hangingPunct="0">
              <a:buChar char="•"/>
              <a:defRPr kumimoji="1" sz="1700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2pPr>
            <a:lvl3pPr marL="835025" indent="-441325" eaLnBrk="0" hangingPunct="0">
              <a:buChar char="–"/>
              <a:defRPr kumimoji="1" sz="1700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3pPr>
            <a:lvl4pPr marL="1239838" indent="-403225" eaLnBrk="0" hangingPunct="0">
              <a:buChar char="-"/>
              <a:defRPr kumimoji="1" sz="1700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4pPr>
            <a:lvl5pPr marL="2624138" indent="4763" algn="ctr" eaLnBrk="0" hangingPunct="0">
              <a:lnSpc>
                <a:spcPts val="1600"/>
              </a:lnSpc>
              <a:buChar char="»"/>
              <a:defRPr kumimoji="1" sz="14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5pPr>
            <a:lvl6pPr marL="3081338" indent="4763" algn="ctr" eaLnBrk="0" fontAlgn="base" hangingPunct="0">
              <a:lnSpc>
                <a:spcPts val="1600"/>
              </a:lnSpc>
              <a:spcBef>
                <a:spcPct val="0"/>
              </a:spcBef>
              <a:spcAft>
                <a:spcPct val="0"/>
              </a:spcAft>
              <a:buChar char="»"/>
              <a:defRPr kumimoji="1" sz="14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6pPr>
            <a:lvl7pPr marL="3538538" indent="4763" algn="ctr" eaLnBrk="0" fontAlgn="base" hangingPunct="0">
              <a:lnSpc>
                <a:spcPts val="1600"/>
              </a:lnSpc>
              <a:spcBef>
                <a:spcPct val="0"/>
              </a:spcBef>
              <a:spcAft>
                <a:spcPct val="0"/>
              </a:spcAft>
              <a:buChar char="»"/>
              <a:defRPr kumimoji="1" sz="14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7pPr>
            <a:lvl8pPr marL="3995738" indent="4763" algn="ctr" eaLnBrk="0" fontAlgn="base" hangingPunct="0">
              <a:lnSpc>
                <a:spcPts val="1600"/>
              </a:lnSpc>
              <a:spcBef>
                <a:spcPct val="0"/>
              </a:spcBef>
              <a:spcAft>
                <a:spcPct val="0"/>
              </a:spcAft>
              <a:buChar char="»"/>
              <a:defRPr kumimoji="1" sz="14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8pPr>
            <a:lvl9pPr marL="4452938" indent="4763" algn="ctr" eaLnBrk="0" fontAlgn="base" hangingPunct="0">
              <a:lnSpc>
                <a:spcPts val="1600"/>
              </a:lnSpc>
              <a:spcBef>
                <a:spcPct val="0"/>
              </a:spcBef>
              <a:spcAft>
                <a:spcPct val="0"/>
              </a:spcAft>
              <a:buChar char="»"/>
              <a:defRPr kumimoji="1" sz="14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just">
              <a:buFont typeface="Wingdings" pitchFamily="2" charset="2"/>
              <a:buChar char="l"/>
            </a:pPr>
            <a:r>
              <a:rPr kumimoji="0" lang="en-US" altLang="zh-CN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2017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年</a:t>
            </a:r>
            <a:r>
              <a:rPr kumimoji="0" lang="en-US" altLang="zh-CN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1-6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月累计销售</a:t>
            </a:r>
            <a:r>
              <a:rPr kumimoji="0" lang="en-US" altLang="zh-CN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43.9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万</a:t>
            </a:r>
            <a:r>
              <a:rPr kumimoji="0" lang="zh-CN" altLang="en-US" sz="1200" b="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辆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，累计同比增长</a:t>
            </a:r>
            <a:r>
              <a:rPr kumimoji="0" lang="en-US" altLang="zh-CN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4.3%</a:t>
            </a:r>
            <a:r>
              <a:rPr kumimoji="0" lang="zh-CN" altLang="en-US" sz="1200" b="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，终端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需求持续</a:t>
            </a:r>
            <a:r>
              <a:rPr kumimoji="0" lang="zh-CN" altLang="en-US" sz="1200" b="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稳健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增长。</a:t>
            </a:r>
            <a:endParaRPr kumimoji="0" lang="zh-CN" altLang="en-US" sz="1200" b="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  <a:cs typeface="Arial Unicode MS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5350490" y="2008217"/>
            <a:ext cx="455551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  <a:buFont typeface="Wingdings" pitchFamily="2" charset="2"/>
              <a:buChar char="l"/>
              <a:defRPr/>
            </a:pP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6</a:t>
            </a:r>
            <a:r>
              <a:rPr lang="zh-CN" altLang="en-US" sz="12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月，进口车销售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8</a:t>
            </a:r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.27</a:t>
            </a:r>
            <a:r>
              <a:rPr lang="zh-CN" altLang="en-US" sz="12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万</a:t>
            </a:r>
            <a:r>
              <a:rPr lang="zh-CN" altLang="en-US" sz="12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辆，</a:t>
            </a:r>
            <a:r>
              <a:rPr lang="zh-CN" altLang="en-US" sz="12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同比增长</a:t>
            </a:r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8.6</a:t>
            </a:r>
            <a:r>
              <a:rPr lang="en-US" altLang="zh-CN" sz="12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%</a:t>
            </a:r>
            <a:r>
              <a:rPr lang="zh-CN" altLang="zh-CN" sz="1200" b="0" kern="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zh-CN" sz="1200" b="0" kern="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56244300"/>
      </p:ext>
    </p:extLst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Line 18"/>
          <p:cNvSpPr>
            <a:spLocks noChangeShapeType="1"/>
          </p:cNvSpPr>
          <p:nvPr/>
        </p:nvSpPr>
        <p:spPr bwMode="auto">
          <a:xfrm>
            <a:off x="629393" y="1959428"/>
            <a:ext cx="8680862" cy="11875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endParaRPr lang="zh-CN" altLang="en-US" sz="1800" b="1">
              <a:solidFill>
                <a:srgbClr val="000000"/>
              </a:solidFill>
              <a:latin typeface="Arial"/>
              <a:ea typeface="+mn-ea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706841" y="1647631"/>
            <a:ext cx="2701381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12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2013</a:t>
            </a:r>
            <a:r>
              <a:rPr lang="zh-CN" altLang="en-US" sz="12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en-US" altLang="zh-CN" sz="12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-2017</a:t>
            </a:r>
            <a:r>
              <a:rPr lang="zh-CN" altLang="en-US" sz="12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年中国进口车行业库存</a:t>
            </a:r>
          </a:p>
        </p:txBody>
      </p:sp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574033" y="762079"/>
            <a:ext cx="9104312" cy="528653"/>
          </a:xfrm>
        </p:spPr>
        <p:txBody>
          <a:bodyPr/>
          <a:lstStyle/>
          <a:p>
            <a:r>
              <a:rPr lang="en-US" altLang="zh-CN" sz="1400" kern="1200" cap="all" dirty="0" smtClean="0">
                <a:latin typeface="微软雅黑" pitchFamily="34" charset="-122"/>
                <a:ea typeface="微软雅黑" pitchFamily="34" charset="-122"/>
              </a:rPr>
              <a:t>2017</a:t>
            </a:r>
            <a:r>
              <a:rPr lang="zh-CN" altLang="en-US" sz="1400" kern="1200" cap="all" dirty="0" smtClean="0"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en-US" altLang="zh-CN" sz="1400" kern="1200" cap="all" dirty="0" smtClean="0">
                <a:latin typeface="微软雅黑" pitchFamily="34" charset="-122"/>
                <a:ea typeface="微软雅黑" pitchFamily="34" charset="-122"/>
              </a:rPr>
              <a:t>6</a:t>
            </a:r>
            <a:r>
              <a:rPr lang="zh-CN" altLang="en-US" sz="1400" kern="1200" cap="all" dirty="0" smtClean="0">
                <a:latin typeface="微软雅黑" pitchFamily="34" charset="-122"/>
                <a:ea typeface="微软雅黑" pitchFamily="34" charset="-122"/>
              </a:rPr>
              <a:t>月</a:t>
            </a:r>
            <a:r>
              <a:rPr lang="zh-CN" altLang="en-US" sz="1400" kern="1200" cap="all" dirty="0">
                <a:latin typeface="微软雅黑" pitchFamily="34" charset="-122"/>
                <a:ea typeface="微软雅黑" pitchFamily="34" charset="-122"/>
              </a:rPr>
              <a:t>行业库存</a:t>
            </a:r>
            <a:r>
              <a:rPr lang="zh-CN" altLang="en-US" sz="1400" kern="1200" cap="all" dirty="0" smtClean="0">
                <a:latin typeface="微软雅黑" pitchFamily="34" charset="-122"/>
                <a:ea typeface="微软雅黑" pitchFamily="34" charset="-122"/>
              </a:rPr>
              <a:t>深度为</a:t>
            </a:r>
            <a:r>
              <a:rPr lang="en-US" altLang="zh-CN" sz="1400" kern="1200" cap="all" dirty="0" smtClean="0">
                <a:latin typeface="微软雅黑" pitchFamily="34" charset="-122"/>
                <a:ea typeface="微软雅黑" pitchFamily="34" charset="-122"/>
              </a:rPr>
              <a:t>3.7</a:t>
            </a:r>
            <a:r>
              <a:rPr lang="zh-CN" altLang="en-US" sz="1400" kern="1200" cap="all" dirty="0" smtClean="0">
                <a:latin typeface="微软雅黑" pitchFamily="34" charset="-122"/>
                <a:ea typeface="微软雅黑" pitchFamily="34" charset="-122"/>
              </a:rPr>
              <a:t>个</a:t>
            </a:r>
            <a:r>
              <a:rPr lang="zh-CN" altLang="en-US" sz="1400" kern="1200" cap="all" dirty="0">
                <a:latin typeface="微软雅黑" pitchFamily="34" charset="-122"/>
                <a:ea typeface="微软雅黑" pitchFamily="34" charset="-122"/>
              </a:rPr>
              <a:t>月，相比</a:t>
            </a:r>
            <a:r>
              <a:rPr lang="en-US" altLang="zh-CN" sz="1400" kern="1200" cap="all" dirty="0">
                <a:latin typeface="微软雅黑" pitchFamily="34" charset="-122"/>
                <a:ea typeface="微软雅黑" pitchFamily="34" charset="-122"/>
              </a:rPr>
              <a:t>2016</a:t>
            </a:r>
            <a:r>
              <a:rPr lang="zh-CN" altLang="en-US" sz="1400" kern="1200" cap="all" dirty="0" smtClean="0"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en-US" altLang="zh-CN" sz="1400" kern="1200" cap="all" dirty="0" smtClean="0">
                <a:latin typeface="微软雅黑" pitchFamily="34" charset="-122"/>
                <a:ea typeface="微软雅黑" pitchFamily="34" charset="-122"/>
              </a:rPr>
              <a:t>6</a:t>
            </a:r>
            <a:r>
              <a:rPr lang="zh-CN" altLang="en-US" sz="1400" kern="1200" cap="all" dirty="0" smtClean="0">
                <a:latin typeface="微软雅黑" pitchFamily="34" charset="-122"/>
                <a:ea typeface="微软雅黑" pitchFamily="34" charset="-122"/>
              </a:rPr>
              <a:t>月的</a:t>
            </a:r>
            <a:r>
              <a:rPr lang="en-US" altLang="zh-CN" sz="1400" kern="1200" cap="all" dirty="0" smtClean="0">
                <a:latin typeface="微软雅黑" pitchFamily="34" charset="-122"/>
                <a:ea typeface="微软雅黑" pitchFamily="34" charset="-122"/>
              </a:rPr>
              <a:t>4.5</a:t>
            </a:r>
            <a:r>
              <a:rPr lang="zh-CN" altLang="en-US" sz="1400" kern="1200" cap="all" dirty="0" smtClean="0">
                <a:latin typeface="微软雅黑" pitchFamily="34" charset="-122"/>
                <a:ea typeface="微软雅黑" pitchFamily="34" charset="-122"/>
              </a:rPr>
              <a:t>个</a:t>
            </a:r>
            <a:r>
              <a:rPr lang="zh-CN" altLang="en-US" sz="1400" kern="1200" cap="all" dirty="0">
                <a:latin typeface="微软雅黑" pitchFamily="34" charset="-122"/>
                <a:ea typeface="微软雅黑" pitchFamily="34" charset="-122"/>
              </a:rPr>
              <a:t>月</a:t>
            </a:r>
            <a:r>
              <a:rPr lang="zh-CN" altLang="en-US" sz="1400" kern="1200" cap="all" dirty="0" smtClean="0">
                <a:latin typeface="微软雅黑" pitchFamily="34" charset="-122"/>
                <a:ea typeface="微软雅黑" pitchFamily="34" charset="-122"/>
              </a:rPr>
              <a:t>，下降了</a:t>
            </a:r>
            <a:r>
              <a:rPr lang="en-US" altLang="zh-CN" sz="1400" kern="1200" cap="all" dirty="0" smtClean="0">
                <a:latin typeface="微软雅黑" pitchFamily="34" charset="-122"/>
                <a:ea typeface="微软雅黑" pitchFamily="34" charset="-122"/>
              </a:rPr>
              <a:t>0.8</a:t>
            </a:r>
            <a:r>
              <a:rPr lang="zh-CN" altLang="en-US" sz="1400" kern="1200" cap="all" dirty="0" smtClean="0">
                <a:latin typeface="微软雅黑" pitchFamily="34" charset="-122"/>
                <a:ea typeface="微软雅黑" pitchFamily="34" charset="-122"/>
              </a:rPr>
              <a:t>个月。</a:t>
            </a:r>
          </a:p>
        </p:txBody>
      </p:sp>
      <p:sp>
        <p:nvSpPr>
          <p:cNvPr id="15" name="矩形 14"/>
          <p:cNvSpPr/>
          <p:nvPr/>
        </p:nvSpPr>
        <p:spPr>
          <a:xfrm>
            <a:off x="562647" y="421273"/>
            <a:ext cx="908109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b="1" cap="all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正常进口汽车：中国进口汽车行业去库存压力有所减轻。</a:t>
            </a:r>
          </a:p>
        </p:txBody>
      </p:sp>
      <p:sp>
        <p:nvSpPr>
          <p:cNvPr id="16" name="Text Box 4"/>
          <p:cNvSpPr txBox="1">
            <a:spLocks noChangeArrowheads="1"/>
          </p:cNvSpPr>
          <p:nvPr/>
        </p:nvSpPr>
        <p:spPr bwMode="auto">
          <a:xfrm>
            <a:off x="3677177" y="6308886"/>
            <a:ext cx="2849563" cy="1574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b">
            <a:spAutoFit/>
          </a:bodyPr>
          <a:lstStyle>
            <a:lvl1pPr marL="161925" indent="-161925">
              <a:lnSpc>
                <a:spcPct val="110000"/>
              </a:lnSpc>
              <a:spcAft>
                <a:spcPct val="2500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Aft>
                <a:spcPct val="0"/>
              </a:spcAft>
            </a:pPr>
            <a:r>
              <a:rPr lang="zh-CN" altLang="en-US" sz="10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数据来源：中国进口汽车市场数据库</a:t>
            </a:r>
          </a:p>
        </p:txBody>
      </p:sp>
      <p:graphicFrame>
        <p:nvGraphicFramePr>
          <p:cNvPr id="11" name="图表 10"/>
          <p:cNvGraphicFramePr/>
          <p:nvPr>
            <p:extLst>
              <p:ext uri="{D42A27DB-BD31-4B8C-83A1-F6EECF244321}">
                <p14:modId xmlns:p14="http://schemas.microsoft.com/office/powerpoint/2010/main" xmlns="" val="2955737848"/>
              </p:ext>
            </p:extLst>
          </p:nvPr>
        </p:nvGraphicFramePr>
        <p:xfrm>
          <a:off x="1443537" y="2143511"/>
          <a:ext cx="7329202" cy="388390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xmlns="" val="4160825914"/>
      </p:ext>
    </p:extLst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8" name="矩形 6"/>
          <p:cNvSpPr>
            <a:spLocks noChangeArrowheads="1"/>
          </p:cNvSpPr>
          <p:nvPr/>
        </p:nvSpPr>
        <p:spPr bwMode="auto">
          <a:xfrm>
            <a:off x="6275393" y="2122488"/>
            <a:ext cx="2447925" cy="3816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marL="342900" indent="-3429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95000"/>
              </a:lnSpc>
              <a:spcBef>
                <a:spcPct val="20000"/>
              </a:spcBef>
              <a:buClr>
                <a:srgbClr val="FF0000"/>
              </a:buClr>
              <a:buFont typeface="Wingdings" pitchFamily="2" charset="2"/>
              <a:buNone/>
            </a:pPr>
            <a:endParaRPr lang="zh-CN" altLang="en-US" sz="2000" b="0">
              <a:latin typeface="宋体" pitchFamily="2" charset="-122"/>
            </a:endParaRPr>
          </a:p>
        </p:txBody>
      </p:sp>
      <p:sp>
        <p:nvSpPr>
          <p:cNvPr id="16389" name="TextBox 7"/>
          <p:cNvSpPr txBox="1">
            <a:spLocks noChangeArrowheads="1"/>
          </p:cNvSpPr>
          <p:nvPr/>
        </p:nvSpPr>
        <p:spPr bwMode="auto">
          <a:xfrm>
            <a:off x="6634163" y="2451110"/>
            <a:ext cx="2376487" cy="252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95000"/>
              </a:lnSpc>
              <a:spcBef>
                <a:spcPct val="20000"/>
              </a:spcBef>
              <a:buClr>
                <a:srgbClr val="FF0000"/>
              </a:buClr>
              <a:buFont typeface="Wingdings" pitchFamily="2" charset="2"/>
              <a:buNone/>
            </a:pPr>
            <a:endParaRPr lang="zh-CN" altLang="en-US" sz="1100">
              <a:latin typeface="微软雅黑" pitchFamily="34" charset="-122"/>
              <a:ea typeface="微软雅黑" pitchFamily="34" charset="-122"/>
            </a:endParaRPr>
          </a:p>
        </p:txBody>
      </p:sp>
      <p:graphicFrame>
        <p:nvGraphicFramePr>
          <p:cNvPr id="11" name="图表 10"/>
          <p:cNvGraphicFramePr/>
          <p:nvPr>
            <p:extLst>
              <p:ext uri="{D42A27DB-BD31-4B8C-83A1-F6EECF244321}">
                <p14:modId xmlns:p14="http://schemas.microsoft.com/office/powerpoint/2010/main" xmlns="" val="3892701105"/>
              </p:ext>
            </p:extLst>
          </p:nvPr>
        </p:nvGraphicFramePr>
        <p:xfrm>
          <a:off x="586854" y="2257425"/>
          <a:ext cx="4266953" cy="363220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2" name="矩形 11"/>
          <p:cNvSpPr/>
          <p:nvPr/>
        </p:nvSpPr>
        <p:spPr>
          <a:xfrm>
            <a:off x="142876" y="5734312"/>
            <a:ext cx="4714178" cy="261610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txBody>
          <a:bodyPr wrap="square" anchor="ctr">
            <a:spAutoFit/>
          </a:bodyPr>
          <a:lstStyle/>
          <a:p>
            <a:r>
              <a:rPr lang="en-US" altLang="zh-CN" sz="1100" b="1" dirty="0">
                <a:solidFill>
                  <a:srgbClr val="000000"/>
                </a:solidFill>
                <a:latin typeface="Arial"/>
                <a:ea typeface="微软雅黑" pitchFamily="34" charset="-122"/>
              </a:rPr>
              <a:t>  </a:t>
            </a:r>
            <a:r>
              <a:rPr lang="en-US" altLang="zh-CN" sz="1100" b="1" dirty="0" smtClean="0">
                <a:solidFill>
                  <a:schemeClr val="bg1"/>
                </a:solidFill>
                <a:latin typeface="Arial"/>
                <a:ea typeface="微软雅黑" pitchFamily="34" charset="-122"/>
              </a:rPr>
              <a:t>MS </a:t>
            </a:r>
            <a:r>
              <a:rPr lang="en-US" altLang="zh-CN" sz="1100" b="1" dirty="0">
                <a:solidFill>
                  <a:schemeClr val="bg1"/>
                </a:solidFill>
                <a:latin typeface="Arial"/>
                <a:ea typeface="微软雅黑" pitchFamily="34" charset="-122"/>
              </a:rPr>
              <a:t>of </a:t>
            </a:r>
            <a:r>
              <a:rPr lang="en-US" altLang="zh-CN" sz="1100" b="1" dirty="0" smtClean="0">
                <a:solidFill>
                  <a:schemeClr val="bg1"/>
                </a:solidFill>
                <a:latin typeface="Arial"/>
                <a:ea typeface="微软雅黑" pitchFamily="34" charset="-122"/>
              </a:rPr>
              <a:t>PI </a:t>
            </a:r>
            <a:r>
              <a:rPr lang="en-US" altLang="zh-CN" sz="1100" b="1" dirty="0">
                <a:solidFill>
                  <a:schemeClr val="bg1"/>
                </a:solidFill>
                <a:latin typeface="Arial"/>
                <a:ea typeface="微软雅黑" pitchFamily="34" charset="-122"/>
              </a:rPr>
              <a:t>:</a:t>
            </a:r>
            <a:r>
              <a:rPr lang="zh-CN" altLang="en-US" sz="1100" b="1" dirty="0">
                <a:solidFill>
                  <a:schemeClr val="bg1"/>
                </a:solidFill>
                <a:latin typeface="Arial"/>
                <a:ea typeface="微软雅黑" pitchFamily="34" charset="-122"/>
              </a:rPr>
              <a:t>  </a:t>
            </a:r>
            <a:r>
              <a:rPr lang="zh-CN" altLang="en-US" sz="1100" b="1" dirty="0" smtClean="0">
                <a:solidFill>
                  <a:schemeClr val="bg1"/>
                </a:solidFill>
                <a:latin typeface="Arial"/>
                <a:ea typeface="微软雅黑" pitchFamily="34" charset="-122"/>
              </a:rPr>
              <a:t>  </a:t>
            </a:r>
            <a:r>
              <a:rPr lang="en-US" altLang="zh-CN" sz="1100" b="1" dirty="0" smtClean="0">
                <a:solidFill>
                  <a:schemeClr val="bg1"/>
                </a:solidFill>
                <a:latin typeface="Arial"/>
                <a:ea typeface="微软雅黑" pitchFamily="34" charset="-122"/>
              </a:rPr>
              <a:t>7.7%                 10.5%</a:t>
            </a:r>
            <a:r>
              <a:rPr lang="en-US" altLang="zh-CN" sz="1100" b="1" dirty="0" smtClean="0">
                <a:solidFill>
                  <a:srgbClr val="000000"/>
                </a:solidFill>
                <a:latin typeface="Arial"/>
                <a:ea typeface="微软雅黑" pitchFamily="34" charset="-122"/>
              </a:rPr>
              <a:t>               </a:t>
            </a:r>
            <a:r>
              <a:rPr lang="en-US" altLang="zh-CN" sz="1100" b="1" dirty="0" smtClean="0">
                <a:solidFill>
                  <a:schemeClr val="bg1"/>
                </a:solidFill>
                <a:latin typeface="Arial"/>
                <a:ea typeface="微软雅黑" pitchFamily="34" charset="-122"/>
              </a:rPr>
              <a:t>12.7%                 </a:t>
            </a:r>
            <a:r>
              <a:rPr lang="en-US" altLang="zh-CN" sz="1100" b="1" dirty="0" smtClean="0">
                <a:solidFill>
                  <a:srgbClr val="FF0000"/>
                </a:solidFill>
                <a:latin typeface="Arial"/>
                <a:ea typeface="微软雅黑" pitchFamily="34" charset="-122"/>
              </a:rPr>
              <a:t>14.1%</a:t>
            </a:r>
            <a:endParaRPr lang="zh-CN" altLang="en-US" sz="1100" b="1" dirty="0">
              <a:solidFill>
                <a:srgbClr val="FF0000"/>
              </a:solidFill>
              <a:latin typeface="Arial"/>
              <a:ea typeface="微软雅黑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741824" y="2189262"/>
            <a:ext cx="95410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单位：千辆</a:t>
            </a:r>
            <a:endParaRPr lang="zh-CN" altLang="en-US" sz="1200" dirty="0"/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544931" y="447930"/>
            <a:ext cx="10065560" cy="3770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185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平行进口汽车：上半年平行进口同比增长</a:t>
            </a:r>
            <a:r>
              <a:rPr lang="en-US" altLang="zh-CN" sz="185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49.7%</a:t>
            </a:r>
            <a:r>
              <a:rPr lang="zh-CN" altLang="en-US" sz="185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，上半年累计占进口总量的</a:t>
            </a:r>
            <a:r>
              <a:rPr lang="en-US" altLang="zh-CN" sz="185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14.1%</a:t>
            </a:r>
            <a:r>
              <a:rPr lang="zh-CN" altLang="en-US" sz="185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。</a:t>
            </a:r>
            <a:endParaRPr lang="zh-CN" altLang="en-US" sz="1850" b="1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Title 1"/>
          <p:cNvSpPr>
            <a:spLocks noGrp="1"/>
          </p:cNvSpPr>
          <p:nvPr>
            <p:ph type="title"/>
          </p:nvPr>
        </p:nvSpPr>
        <p:spPr>
          <a:xfrm>
            <a:off x="544932" y="777265"/>
            <a:ext cx="9049444" cy="528653"/>
          </a:xfrm>
        </p:spPr>
        <p:txBody>
          <a:bodyPr/>
          <a:lstStyle/>
          <a:p>
            <a:r>
              <a:rPr lang="en-US" altLang="zh-CN" sz="1400" kern="1200" cap="all" dirty="0">
                <a:latin typeface="微软雅黑" pitchFamily="34" charset="-122"/>
                <a:ea typeface="微软雅黑" pitchFamily="34" charset="-122"/>
              </a:rPr>
              <a:t>6</a:t>
            </a:r>
            <a:r>
              <a:rPr lang="zh-CN" altLang="en-US" sz="1400" kern="1200" cap="all" dirty="0" smtClean="0">
                <a:latin typeface="微软雅黑" pitchFamily="34" charset="-122"/>
                <a:ea typeface="微软雅黑" pitchFamily="34" charset="-122"/>
              </a:rPr>
              <a:t>月平行进口车</a:t>
            </a:r>
            <a:r>
              <a:rPr lang="en-US" altLang="zh-CN" sz="1400" kern="1200" cap="all" dirty="0" smtClean="0">
                <a:latin typeface="微软雅黑" pitchFamily="34" charset="-122"/>
                <a:ea typeface="微软雅黑" pitchFamily="34" charset="-122"/>
              </a:rPr>
              <a:t>1.46</a:t>
            </a:r>
            <a:r>
              <a:rPr lang="zh-CN" altLang="en-US" sz="1400" kern="1200" cap="all" dirty="0" smtClean="0">
                <a:latin typeface="微软雅黑" pitchFamily="34" charset="-122"/>
                <a:ea typeface="微软雅黑" pitchFamily="34" charset="-122"/>
              </a:rPr>
              <a:t>万辆，上半年累计平行进口</a:t>
            </a:r>
            <a:r>
              <a:rPr lang="en-US" altLang="zh-CN" sz="1400" kern="1200" cap="all" dirty="0" smtClean="0">
                <a:latin typeface="微软雅黑" pitchFamily="34" charset="-122"/>
                <a:ea typeface="微软雅黑" pitchFamily="34" charset="-122"/>
              </a:rPr>
              <a:t>8.2</a:t>
            </a:r>
            <a:r>
              <a:rPr lang="zh-CN" altLang="en-US" sz="1400" kern="1200" cap="all" dirty="0" smtClean="0">
                <a:latin typeface="微软雅黑" pitchFamily="34" charset="-122"/>
                <a:ea typeface="微软雅黑" pitchFamily="34" charset="-122"/>
              </a:rPr>
              <a:t>万辆，同比增速分别为</a:t>
            </a:r>
            <a:r>
              <a:rPr lang="en-US" altLang="zh-CN" sz="1400" kern="1200" cap="all" dirty="0" smtClean="0">
                <a:latin typeface="微软雅黑" pitchFamily="34" charset="-122"/>
                <a:ea typeface="微软雅黑" pitchFamily="34" charset="-122"/>
              </a:rPr>
              <a:t>26.9%</a:t>
            </a:r>
            <a:r>
              <a:rPr lang="zh-CN" altLang="en-US" sz="1400" kern="1200" cap="all" dirty="0" smtClean="0">
                <a:latin typeface="微软雅黑" pitchFamily="34" charset="-122"/>
                <a:ea typeface="微软雅黑" pitchFamily="34" charset="-122"/>
              </a:rPr>
              <a:t>和</a:t>
            </a:r>
            <a:r>
              <a:rPr lang="en-US" altLang="zh-CN" sz="1400" kern="1200" cap="all" dirty="0" smtClean="0">
                <a:latin typeface="微软雅黑" pitchFamily="34" charset="-122"/>
                <a:ea typeface="微软雅黑" pitchFamily="34" charset="-122"/>
              </a:rPr>
              <a:t>49.7%</a:t>
            </a:r>
            <a:r>
              <a:rPr lang="zh-CN" altLang="en-US" sz="1400" kern="1200" cap="all" dirty="0" smtClean="0">
                <a:latin typeface="微软雅黑" pitchFamily="34" charset="-122"/>
                <a:ea typeface="微软雅黑" pitchFamily="34" charset="-122"/>
              </a:rPr>
              <a:t>；</a:t>
            </a:r>
            <a:r>
              <a:rPr lang="en-US" altLang="zh-CN" sz="1400" kern="1200" cap="all" dirty="0" smtClean="0">
                <a:latin typeface="微软雅黑" pitchFamily="34" charset="-122"/>
                <a:ea typeface="微软雅黑" pitchFamily="34" charset="-122"/>
              </a:rPr>
              <a:t>1-6</a:t>
            </a:r>
            <a:r>
              <a:rPr lang="zh-CN" altLang="en-US" sz="1400" kern="1200" cap="all" dirty="0" smtClean="0">
                <a:latin typeface="微软雅黑" pitchFamily="34" charset="-122"/>
                <a:ea typeface="微软雅黑" pitchFamily="34" charset="-122"/>
              </a:rPr>
              <a:t>月平行进口车</a:t>
            </a:r>
            <a:r>
              <a:rPr lang="zh-CN" altLang="zh-CN" sz="1400" kern="1200" cap="all" dirty="0">
                <a:latin typeface="微软雅黑" pitchFamily="34" charset="-122"/>
                <a:ea typeface="微软雅黑" pitchFamily="34" charset="-122"/>
              </a:rPr>
              <a:t>占进口</a:t>
            </a:r>
            <a:r>
              <a:rPr lang="zh-CN" altLang="zh-CN" sz="1400" kern="1200" cap="all" dirty="0" smtClean="0">
                <a:latin typeface="微软雅黑" pitchFamily="34" charset="-122"/>
                <a:ea typeface="微软雅黑" pitchFamily="34" charset="-122"/>
              </a:rPr>
              <a:t>总量</a:t>
            </a:r>
            <a:r>
              <a:rPr lang="en-US" altLang="zh-CN" sz="1400" kern="1200" cap="all" dirty="0" smtClean="0">
                <a:latin typeface="微软雅黑" pitchFamily="34" charset="-122"/>
                <a:ea typeface="微软雅黑" pitchFamily="34" charset="-122"/>
              </a:rPr>
              <a:t>14.1%</a:t>
            </a:r>
            <a:r>
              <a:rPr lang="zh-CN" altLang="en-US" sz="1400" kern="1200" cap="all" dirty="0" smtClean="0">
                <a:latin typeface="微软雅黑" pitchFamily="34" charset="-122"/>
                <a:ea typeface="微软雅黑" pitchFamily="34" charset="-122"/>
              </a:rPr>
              <a:t>，相比</a:t>
            </a:r>
            <a:r>
              <a:rPr lang="en-US" altLang="zh-CN" sz="1400" kern="1200" cap="all" dirty="0" smtClean="0">
                <a:latin typeface="微软雅黑" pitchFamily="34" charset="-122"/>
                <a:ea typeface="微软雅黑" pitchFamily="34" charset="-122"/>
              </a:rPr>
              <a:t>1-5</a:t>
            </a:r>
            <a:r>
              <a:rPr lang="zh-CN" altLang="en-US" sz="1400" kern="1200" cap="all" dirty="0" smtClean="0">
                <a:latin typeface="微软雅黑" pitchFamily="34" charset="-122"/>
                <a:ea typeface="微软雅黑" pitchFamily="34" charset="-122"/>
              </a:rPr>
              <a:t>月份的</a:t>
            </a:r>
            <a:r>
              <a:rPr lang="en-US" altLang="zh-CN" sz="1400" kern="1200" cap="all" dirty="0" smtClean="0">
                <a:latin typeface="微软雅黑" pitchFamily="34" charset="-122"/>
                <a:ea typeface="微软雅黑" pitchFamily="34" charset="-122"/>
              </a:rPr>
              <a:t>14.5 %</a:t>
            </a:r>
            <a:r>
              <a:rPr lang="zh-CN" altLang="en-US" sz="1400" kern="1200" cap="all" dirty="0" smtClean="0">
                <a:latin typeface="微软雅黑" pitchFamily="34" charset="-122"/>
                <a:ea typeface="微软雅黑" pitchFamily="34" charset="-122"/>
              </a:rPr>
              <a:t>下降了</a:t>
            </a:r>
            <a:r>
              <a:rPr lang="en-US" altLang="zh-CN" sz="1400" kern="1200" cap="all" dirty="0" smtClean="0">
                <a:latin typeface="微软雅黑" pitchFamily="34" charset="-122"/>
                <a:ea typeface="微软雅黑" pitchFamily="34" charset="-122"/>
              </a:rPr>
              <a:t>0.4</a:t>
            </a:r>
            <a:r>
              <a:rPr lang="zh-CN" altLang="en-US" sz="1400" kern="1200" cap="all" dirty="0" smtClean="0">
                <a:latin typeface="微软雅黑" pitchFamily="34" charset="-122"/>
                <a:ea typeface="微软雅黑" pitchFamily="34" charset="-122"/>
              </a:rPr>
              <a:t>个百分点。</a:t>
            </a:r>
            <a:endParaRPr lang="en-US" altLang="zh-CN" sz="1400" kern="1200" cap="all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3378451" y="1635756"/>
            <a:ext cx="3496470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1200" b="1" dirty="0" smtClean="0">
                <a:latin typeface="微软雅黑" pitchFamily="34" charset="-122"/>
                <a:ea typeface="微软雅黑" pitchFamily="34" charset="-122"/>
              </a:rPr>
              <a:t>2014</a:t>
            </a:r>
            <a:r>
              <a:rPr lang="zh-CN" altLang="en-US" sz="1200" b="1" dirty="0" smtClean="0"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en-US" altLang="zh-CN" sz="1200" b="1" dirty="0" smtClean="0">
                <a:latin typeface="微软雅黑" pitchFamily="34" charset="-122"/>
                <a:ea typeface="微软雅黑" pitchFamily="34" charset="-122"/>
              </a:rPr>
              <a:t>-2017</a:t>
            </a:r>
            <a:r>
              <a:rPr lang="zh-CN" altLang="en-US" sz="1200" b="1" dirty="0" smtClean="0">
                <a:latin typeface="微软雅黑" pitchFamily="34" charset="-122"/>
                <a:ea typeface="微软雅黑" pitchFamily="34" charset="-122"/>
              </a:rPr>
              <a:t>年平行进口车情况</a:t>
            </a:r>
            <a:r>
              <a:rPr lang="en-US" altLang="zh-CN" sz="1200" b="1" dirty="0" smtClean="0">
                <a:latin typeface="微软雅黑" pitchFamily="34" charset="-122"/>
                <a:ea typeface="微软雅黑" pitchFamily="34" charset="-122"/>
              </a:rPr>
              <a:t>——</a:t>
            </a:r>
            <a:r>
              <a:rPr lang="zh-CN" altLang="en-US" sz="1200" b="1" dirty="0" smtClean="0">
                <a:latin typeface="微软雅黑" pitchFamily="34" charset="-122"/>
                <a:ea typeface="微软雅黑" pitchFamily="34" charset="-122"/>
              </a:rPr>
              <a:t>总量与分月</a:t>
            </a:r>
          </a:p>
        </p:txBody>
      </p:sp>
      <p:sp>
        <p:nvSpPr>
          <p:cNvPr id="20" name="矩形 8"/>
          <p:cNvSpPr>
            <a:spLocks noChangeArrowheads="1"/>
          </p:cNvSpPr>
          <p:nvPr/>
        </p:nvSpPr>
        <p:spPr bwMode="auto">
          <a:xfrm>
            <a:off x="3627731" y="6310147"/>
            <a:ext cx="3173038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10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数据来源</a:t>
            </a:r>
            <a:r>
              <a:rPr lang="zh-CN" altLang="en-US" sz="10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：国机汽车</a:t>
            </a:r>
            <a:r>
              <a:rPr lang="en-US" altLang="zh-CN" sz="10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-</a:t>
            </a:r>
            <a:r>
              <a:rPr lang="zh-CN" altLang="en-US" sz="10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中国进口汽车市场数据库</a:t>
            </a:r>
            <a:endParaRPr lang="zh-CN" altLang="en-US" sz="1000" dirty="0"/>
          </a:p>
        </p:txBody>
      </p:sp>
      <p:sp>
        <p:nvSpPr>
          <p:cNvPr id="23" name="矩形 22"/>
          <p:cNvSpPr/>
          <p:nvPr/>
        </p:nvSpPr>
        <p:spPr>
          <a:xfrm>
            <a:off x="5288803" y="224612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单位：辆</a:t>
            </a:r>
            <a:endParaRPr lang="en-US" altLang="zh-CN" sz="1200" dirty="0" smtClean="0">
              <a:latin typeface="微软雅黑" pitchFamily="34" charset="-122"/>
              <a:ea typeface="微软雅黑" pitchFamily="34" charset="-122"/>
              <a:cs typeface="Arial Unicode MS" pitchFamily="34" charset="-122"/>
            </a:endParaRPr>
          </a:p>
        </p:txBody>
      </p:sp>
      <p:sp>
        <p:nvSpPr>
          <p:cNvPr id="14" name="Line 18"/>
          <p:cNvSpPr>
            <a:spLocks noChangeShapeType="1"/>
          </p:cNvSpPr>
          <p:nvPr/>
        </p:nvSpPr>
        <p:spPr bwMode="auto">
          <a:xfrm>
            <a:off x="629393" y="1959428"/>
            <a:ext cx="8680862" cy="11875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endParaRPr lang="zh-CN" altLang="en-US" sz="1800" b="1">
              <a:solidFill>
                <a:srgbClr val="000000"/>
              </a:solidFill>
              <a:latin typeface="Arial"/>
              <a:ea typeface="+mn-ea"/>
            </a:endParaRPr>
          </a:p>
        </p:txBody>
      </p:sp>
      <p:graphicFrame>
        <p:nvGraphicFramePr>
          <p:cNvPr id="18" name="图表 17"/>
          <p:cNvGraphicFramePr/>
          <p:nvPr>
            <p:extLst>
              <p:ext uri="{D42A27DB-BD31-4B8C-83A1-F6EECF244321}">
                <p14:modId xmlns:p14="http://schemas.microsoft.com/office/powerpoint/2010/main" xmlns="" val="682336491"/>
              </p:ext>
            </p:extLst>
          </p:nvPr>
        </p:nvGraphicFramePr>
        <p:xfrm>
          <a:off x="4581525" y="2060575"/>
          <a:ext cx="4906963" cy="38174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xmlns="" val="3063636280"/>
      </p:ext>
    </p:extLst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531503" y="452189"/>
            <a:ext cx="910113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  <a:buClr>
                <a:srgbClr val="FF0000"/>
              </a:buClr>
            </a:pPr>
            <a:r>
              <a:rPr lang="zh-CN" altLang="en-US" sz="2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目    录</a:t>
            </a:r>
          </a:p>
        </p:txBody>
      </p:sp>
      <p:sp>
        <p:nvSpPr>
          <p:cNvPr id="12" name="矩形 11"/>
          <p:cNvSpPr/>
          <p:nvPr/>
        </p:nvSpPr>
        <p:spPr>
          <a:xfrm>
            <a:off x="568903" y="5458666"/>
            <a:ext cx="80391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备注：</a:t>
            </a:r>
          </a:p>
          <a:p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正常进口：原进口汽车总经销商授权进口</a:t>
            </a:r>
          </a:p>
          <a:p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平行进口：非品牌授权下的平行进口试点企业及改装乘用车企业进口（改装小</a:t>
            </a:r>
            <a:r>
              <a:rPr lang="en-US" altLang="zh-CN" sz="1200" dirty="0" smtClean="0">
                <a:latin typeface="微软雅黑" pitchFamily="34" charset="-122"/>
                <a:ea typeface="微软雅黑" pitchFamily="34" charset="-122"/>
              </a:rPr>
              <a:t>3C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）</a:t>
            </a:r>
            <a:endParaRPr lang="zh-CN" altLang="en-US" sz="12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Rectangle 16"/>
          <p:cNvSpPr/>
          <p:nvPr/>
        </p:nvSpPr>
        <p:spPr bwMode="auto">
          <a:xfrm>
            <a:off x="577850" y="2900895"/>
            <a:ext cx="825500" cy="404280"/>
          </a:xfrm>
          <a:prstGeom prst="rect">
            <a:avLst/>
          </a:prstGeom>
          <a:solidFill>
            <a:srgbClr val="003366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rot="0" spcFirstLastPara="0" vertOverflow="overflow" horzOverflow="overflow" vert="horz" wrap="square" lIns="18288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674688"/>
            <a:r>
              <a:rPr lang="en-US" altLang="zh-CN" sz="18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endParaRPr lang="en-US" altLang="en-US" sz="1800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Rectangle 17"/>
          <p:cNvSpPr/>
          <p:nvPr/>
        </p:nvSpPr>
        <p:spPr bwMode="auto">
          <a:xfrm>
            <a:off x="1568450" y="2900895"/>
            <a:ext cx="7759700" cy="404280"/>
          </a:xfrm>
          <a:prstGeom prst="rect">
            <a:avLst/>
          </a:prstGeom>
          <a:solidFill>
            <a:srgbClr val="003366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rot="0" spcFirstLastPara="0" vertOverflow="overflow" horzOverflow="overflow" vert="horz" wrap="square" lIns="18288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defTabSz="674688"/>
            <a:r>
              <a:rPr lang="zh-CN" altLang="en-US" sz="1800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中国进口汽车市场结构特征</a:t>
            </a:r>
            <a:endParaRPr lang="en-US" altLang="en-US" sz="1800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Rectangle 14"/>
          <p:cNvSpPr/>
          <p:nvPr/>
        </p:nvSpPr>
        <p:spPr bwMode="auto">
          <a:xfrm>
            <a:off x="577850" y="1779062"/>
            <a:ext cx="825500" cy="392638"/>
          </a:xfrm>
          <a:prstGeom prst="rect">
            <a:avLst/>
          </a:prstGeom>
          <a:solidFill>
            <a:srgbClr val="A8ADB3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674688"/>
            <a:r>
              <a:rPr lang="en-US" altLang="zh-CN" sz="1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1</a:t>
            </a:r>
          </a:p>
        </p:txBody>
      </p:sp>
      <p:sp>
        <p:nvSpPr>
          <p:cNvPr id="14" name="Rectangle 15"/>
          <p:cNvSpPr/>
          <p:nvPr/>
        </p:nvSpPr>
        <p:spPr bwMode="auto">
          <a:xfrm>
            <a:off x="1568450" y="1779062"/>
            <a:ext cx="7759700" cy="392638"/>
          </a:xfrm>
          <a:prstGeom prst="rect">
            <a:avLst/>
          </a:prstGeom>
          <a:solidFill>
            <a:srgbClr val="A8ADB3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defTabSz="674688"/>
            <a:r>
              <a:rPr lang="zh-CN" altLang="en-US" sz="1800" b="1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   中国进口汽车市场总体情况</a:t>
            </a:r>
            <a:endParaRPr lang="en-US" altLang="zh-CN" sz="1800" b="1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35837087"/>
      </p:ext>
    </p:extLst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714375" y="1970914"/>
            <a:ext cx="915725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>
            <a:lvl1pPr eaLnBrk="0" hangingPunct="0">
              <a:buChar char="•"/>
              <a:defRPr kumimoji="1" sz="17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1pPr>
            <a:lvl2pPr marL="392113" indent="-390525" eaLnBrk="0" hangingPunct="0">
              <a:buChar char="•"/>
              <a:defRPr kumimoji="1" sz="1700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2pPr>
            <a:lvl3pPr marL="835025" indent="-441325" eaLnBrk="0" hangingPunct="0">
              <a:buChar char="–"/>
              <a:defRPr kumimoji="1" sz="1700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3pPr>
            <a:lvl4pPr marL="1239838" indent="-403225" eaLnBrk="0" hangingPunct="0">
              <a:buChar char="-"/>
              <a:defRPr kumimoji="1" sz="1700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4pPr>
            <a:lvl5pPr marL="2624138" indent="4763" algn="ctr" eaLnBrk="0" hangingPunct="0">
              <a:lnSpc>
                <a:spcPts val="1600"/>
              </a:lnSpc>
              <a:buChar char="»"/>
              <a:defRPr kumimoji="1" sz="14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5pPr>
            <a:lvl6pPr marL="3081338" indent="4763" algn="ctr" eaLnBrk="0" fontAlgn="base" hangingPunct="0">
              <a:lnSpc>
                <a:spcPts val="1600"/>
              </a:lnSpc>
              <a:spcBef>
                <a:spcPct val="0"/>
              </a:spcBef>
              <a:spcAft>
                <a:spcPct val="0"/>
              </a:spcAft>
              <a:buChar char="»"/>
              <a:defRPr kumimoji="1" sz="14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6pPr>
            <a:lvl7pPr marL="3538538" indent="4763" algn="ctr" eaLnBrk="0" fontAlgn="base" hangingPunct="0">
              <a:lnSpc>
                <a:spcPts val="1600"/>
              </a:lnSpc>
              <a:spcBef>
                <a:spcPct val="0"/>
              </a:spcBef>
              <a:spcAft>
                <a:spcPct val="0"/>
              </a:spcAft>
              <a:buChar char="»"/>
              <a:defRPr kumimoji="1" sz="14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7pPr>
            <a:lvl8pPr marL="3995738" indent="4763" algn="ctr" eaLnBrk="0" fontAlgn="base" hangingPunct="0">
              <a:lnSpc>
                <a:spcPts val="1600"/>
              </a:lnSpc>
              <a:spcBef>
                <a:spcPct val="0"/>
              </a:spcBef>
              <a:spcAft>
                <a:spcPct val="0"/>
              </a:spcAft>
              <a:buChar char="»"/>
              <a:defRPr kumimoji="1" sz="14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8pPr>
            <a:lvl9pPr marL="4452938" indent="4763" algn="ctr" eaLnBrk="0" fontAlgn="base" hangingPunct="0">
              <a:lnSpc>
                <a:spcPts val="1600"/>
              </a:lnSpc>
              <a:spcBef>
                <a:spcPct val="0"/>
              </a:spcBef>
              <a:spcAft>
                <a:spcPct val="0"/>
              </a:spcAft>
              <a:buChar char="»"/>
              <a:defRPr kumimoji="1" sz="14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just">
              <a:buFontTx/>
              <a:buNone/>
            </a:pPr>
            <a:r>
              <a:rPr kumimoji="0" lang="zh-CN" altLang="en-US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●</a:t>
            </a:r>
            <a:r>
              <a:rPr kumimoji="0" lang="en-US" altLang="zh-CN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2017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年</a:t>
            </a:r>
            <a:r>
              <a:rPr kumimoji="0" lang="en-US" altLang="zh-CN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6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月</a:t>
            </a:r>
            <a:r>
              <a:rPr kumimoji="0" lang="zh-CN" altLang="en-US" sz="1200" b="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，海关汽车进口量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为</a:t>
            </a:r>
            <a:r>
              <a:rPr kumimoji="0" lang="en-US" altLang="zh-CN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11.8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万</a:t>
            </a:r>
            <a:r>
              <a:rPr kumimoji="0" lang="zh-CN" altLang="en-US" sz="1200" b="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辆，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同比增长</a:t>
            </a:r>
            <a:r>
              <a:rPr kumimoji="0" lang="en-US" altLang="zh-CN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24.7%</a:t>
            </a:r>
            <a:r>
              <a:rPr kumimoji="0" lang="zh-CN" altLang="en-US" sz="1200" b="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，其中乘用车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进口</a:t>
            </a:r>
            <a:r>
              <a:rPr kumimoji="0" lang="en-US" altLang="zh-CN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11.6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万</a:t>
            </a:r>
            <a:r>
              <a:rPr kumimoji="0" lang="zh-CN" altLang="en-US" sz="1200" b="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辆，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同比增长</a:t>
            </a:r>
            <a:r>
              <a:rPr kumimoji="0" lang="en-US" altLang="zh-CN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24.0%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。</a:t>
            </a:r>
            <a:endParaRPr kumimoji="0" lang="en-US" altLang="zh-CN" sz="1200" b="0" dirty="0" smtClean="0">
              <a:solidFill>
                <a:schemeClr val="tx1"/>
              </a:solidFill>
              <a:latin typeface="微软雅黑" pitchFamily="34" charset="-122"/>
              <a:ea typeface="微软雅黑" pitchFamily="34" charset="-122"/>
              <a:cs typeface="Arial Unicode MS" pitchFamily="34" charset="-122"/>
            </a:endParaRPr>
          </a:p>
          <a:p>
            <a:pPr algn="just">
              <a:buFontTx/>
              <a:buNone/>
            </a:pPr>
            <a:r>
              <a:rPr kumimoji="0" lang="zh-CN" altLang="en-US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●当月进口</a:t>
            </a:r>
            <a:r>
              <a:rPr kumimoji="0" lang="en-US" altLang="zh-CN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CAR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、</a:t>
            </a:r>
            <a:r>
              <a:rPr kumimoji="0" lang="en-US" altLang="zh-CN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SUV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和</a:t>
            </a:r>
            <a:r>
              <a:rPr kumimoji="0" lang="en-US" altLang="zh-CN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MPV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分别为</a:t>
            </a:r>
            <a:r>
              <a:rPr kumimoji="0" lang="en-US" altLang="zh-CN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4.3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万，</a:t>
            </a:r>
            <a:r>
              <a:rPr kumimoji="0" lang="en-US" altLang="zh-CN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6.9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万和</a:t>
            </a:r>
            <a:r>
              <a:rPr kumimoji="0" lang="en-US" altLang="zh-CN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0.4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万辆，份额分别为</a:t>
            </a:r>
            <a:r>
              <a:rPr kumimoji="0" lang="en-US" altLang="zh-CN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36.6%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，</a:t>
            </a:r>
            <a:r>
              <a:rPr kumimoji="0" lang="en-US" altLang="zh-CN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59.7%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和</a:t>
            </a:r>
            <a:r>
              <a:rPr kumimoji="0" lang="en-US" altLang="zh-CN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3.7%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。</a:t>
            </a:r>
            <a:endParaRPr kumimoji="0" lang="en-US" altLang="zh-CN" sz="1200" b="0" dirty="0" smtClean="0">
              <a:solidFill>
                <a:schemeClr val="tx1"/>
              </a:solidFill>
              <a:latin typeface="微软雅黑" pitchFamily="34" charset="-122"/>
              <a:ea typeface="微软雅黑" pitchFamily="34" charset="-122"/>
              <a:cs typeface="Arial Unicode MS" pitchFamily="34" charset="-122"/>
            </a:endParaRPr>
          </a:p>
          <a:p>
            <a:pPr algn="just">
              <a:buFontTx/>
              <a:buNone/>
            </a:pPr>
            <a:r>
              <a:rPr kumimoji="0" lang="zh-CN" altLang="en-US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●</a:t>
            </a:r>
            <a:r>
              <a:rPr kumimoji="0" lang="en-US" altLang="zh-CN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1-6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月累计进口</a:t>
            </a:r>
            <a:r>
              <a:rPr kumimoji="0" lang="en-US" altLang="zh-CN" sz="1200" b="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CAR</a:t>
            </a:r>
            <a:r>
              <a:rPr kumimoji="0" lang="zh-CN" altLang="en-US" sz="1200" b="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、</a:t>
            </a:r>
            <a:r>
              <a:rPr kumimoji="0" lang="en-US" altLang="zh-CN" sz="1200" b="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SUV</a:t>
            </a:r>
            <a:r>
              <a:rPr kumimoji="0" lang="zh-CN" altLang="en-US" sz="1200" b="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和</a:t>
            </a:r>
            <a:r>
              <a:rPr kumimoji="0" lang="en-US" altLang="zh-CN" sz="1200" b="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MPV</a:t>
            </a:r>
            <a:r>
              <a:rPr kumimoji="0" lang="zh-CN" altLang="en-US" sz="1200" b="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分别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为</a:t>
            </a:r>
            <a:r>
              <a:rPr kumimoji="0" lang="en-US" altLang="zh-CN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17.0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万、</a:t>
            </a:r>
            <a:r>
              <a:rPr kumimoji="0" lang="en-US" altLang="zh-CN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28.6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万和</a:t>
            </a:r>
            <a:r>
              <a:rPr kumimoji="0" lang="en-US" altLang="zh-CN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1.7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万辆，份额分别为</a:t>
            </a:r>
            <a:r>
              <a:rPr kumimoji="0" lang="en-US" altLang="zh-CN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37.4%58.1%</a:t>
            </a:r>
            <a:r>
              <a:rPr kumimoji="0" lang="zh-CN" altLang="en-US" sz="1200" b="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和</a:t>
            </a:r>
            <a:r>
              <a:rPr kumimoji="0" lang="en-US" altLang="zh-CN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4.5%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。</a:t>
            </a:r>
            <a:endParaRPr kumimoji="0" lang="zh-CN" altLang="en-US" sz="1200" b="0" dirty="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8" name="表格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120875627"/>
              </p:ext>
            </p:extLst>
          </p:nvPr>
        </p:nvGraphicFramePr>
        <p:xfrm>
          <a:off x="1110611" y="2767700"/>
          <a:ext cx="7732712" cy="3086100"/>
        </p:xfrm>
        <a:graphic>
          <a:graphicData uri="http://schemas.openxmlformats.org/drawingml/2006/table">
            <a:tbl>
              <a:tblPr/>
              <a:tblGrid>
                <a:gridCol w="1214437"/>
                <a:gridCol w="814388"/>
                <a:gridCol w="815975"/>
                <a:gridCol w="814387"/>
                <a:gridCol w="814388"/>
                <a:gridCol w="814387"/>
                <a:gridCol w="815975"/>
                <a:gridCol w="814388"/>
                <a:gridCol w="814387"/>
              </a:tblGrid>
              <a:tr h="523875">
                <a:tc rowSpan="2">
                  <a:txBody>
                    <a:bodyPr/>
                    <a:lstStyle>
                      <a:lvl1pPr eaLnBrk="0" hangingPunct="0">
                        <a:defRPr kumimoji="1" sz="15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1pPr>
                      <a:lvl2pPr marL="742950" indent="-28575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2pPr>
                      <a:lvl3pPr marL="11430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3pPr>
                      <a:lvl4pPr marL="16002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4pPr>
                      <a:lvl5pPr marL="2057400" indent="-228600" algn="ctr" eaLnBrk="0" hangingPunct="0">
                        <a:lnSpc>
                          <a:spcPts val="1600"/>
                        </a:lnSpc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5pPr>
                      <a:lvl6pPr marL="25146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6pPr>
                      <a:lvl7pPr marL="29718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7pPr>
                      <a:lvl8pPr marL="34290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8pPr>
                      <a:lvl9pPr marL="38862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Arial Unicode MS" pitchFamily="34" charset="-122"/>
                        </a:rPr>
                        <a:t>车型</a:t>
                      </a:r>
                      <a:endParaRPr kumimoji="0" lang="zh-CN" altLang="zh-CN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Arial Unicode MS" pitchFamily="34" charset="-122"/>
                      </a:endParaRPr>
                    </a:p>
                  </a:txBody>
                  <a:tcPr marL="68580" marR="68580" marT="0" marB="0" anchor="ctr" horzOverflow="overflow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4">
                  <a:txBody>
                    <a:bodyPr/>
                    <a:lstStyle>
                      <a:lvl1pPr eaLnBrk="0" hangingPunct="0">
                        <a:defRPr kumimoji="1" sz="15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1pPr>
                      <a:lvl2pPr marL="742950" indent="-28575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2pPr>
                      <a:lvl3pPr marL="11430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3pPr>
                      <a:lvl4pPr marL="16002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4pPr>
                      <a:lvl5pPr marL="2057400" indent="-228600" algn="ctr" eaLnBrk="0" hangingPunct="0">
                        <a:lnSpc>
                          <a:spcPts val="1600"/>
                        </a:lnSpc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5pPr>
                      <a:lvl6pPr marL="25146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6pPr>
                      <a:lvl7pPr marL="29718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7pPr>
                      <a:lvl8pPr marL="34290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8pPr>
                      <a:lvl9pPr marL="38862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Arial Unicode MS" pitchFamily="34" charset="-122"/>
                        </a:rPr>
                        <a:t>当月</a:t>
                      </a:r>
                      <a:r>
                        <a:rPr kumimoji="0" lang="en-US" altLang="zh-CN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Arial Unicode MS" pitchFamily="34" charset="-122"/>
                        </a:rPr>
                        <a:t>(</a:t>
                      </a:r>
                      <a:r>
                        <a:rPr kumimoji="0" lang="zh-CN" altLang="zh-CN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Arial Unicode MS" pitchFamily="34" charset="-122"/>
                        </a:rPr>
                        <a:t>万</a:t>
                      </a:r>
                      <a:r>
                        <a:rPr kumimoji="0" lang="en-US" altLang="zh-CN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Arial Unicode MS" pitchFamily="34" charset="-122"/>
                        </a:rPr>
                        <a:t>)</a:t>
                      </a:r>
                      <a:endParaRPr kumimoji="0" lang="zh-CN" altLang="zh-CN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Arial Unicode MS" pitchFamily="34" charset="-122"/>
                      </a:endParaRPr>
                    </a:p>
                  </a:txBody>
                  <a:tcPr marL="68580" marR="68580" marT="0" marB="0" anchor="ctr" horzOverflow="overflow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4">
                  <a:txBody>
                    <a:bodyPr/>
                    <a:lstStyle>
                      <a:lvl1pPr eaLnBrk="0" hangingPunct="0">
                        <a:defRPr kumimoji="1" sz="15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1pPr>
                      <a:lvl2pPr marL="742950" indent="-28575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2pPr>
                      <a:lvl3pPr marL="11430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3pPr>
                      <a:lvl4pPr marL="16002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4pPr>
                      <a:lvl5pPr marL="2057400" indent="-228600" algn="ctr" eaLnBrk="0" hangingPunct="0">
                        <a:lnSpc>
                          <a:spcPts val="1600"/>
                        </a:lnSpc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5pPr>
                      <a:lvl6pPr marL="25146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6pPr>
                      <a:lvl7pPr marL="29718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7pPr>
                      <a:lvl8pPr marL="34290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8pPr>
                      <a:lvl9pPr marL="38862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Arial Unicode MS" pitchFamily="34" charset="-122"/>
                        </a:rPr>
                        <a:t>当</a:t>
                      </a:r>
                      <a:r>
                        <a:rPr kumimoji="0" lang="zh-CN" alt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Arial Unicode MS" pitchFamily="34" charset="-122"/>
                        </a:rPr>
                        <a:t>月</a:t>
                      </a:r>
                      <a:r>
                        <a:rPr kumimoji="0" lang="zh-CN" altLang="zh-CN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Arial Unicode MS" pitchFamily="34" charset="-122"/>
                        </a:rPr>
                        <a:t>累计</a:t>
                      </a:r>
                      <a:r>
                        <a:rPr kumimoji="0" lang="en-US" altLang="zh-CN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Arial Unicode MS" pitchFamily="34" charset="-122"/>
                        </a:rPr>
                        <a:t>(</a:t>
                      </a:r>
                      <a:r>
                        <a:rPr kumimoji="0" lang="zh-CN" altLang="zh-CN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Arial Unicode MS" pitchFamily="34" charset="-122"/>
                        </a:rPr>
                        <a:t>万</a:t>
                      </a:r>
                      <a:r>
                        <a:rPr kumimoji="0" lang="en-US" altLang="zh-CN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Arial Unicode MS" pitchFamily="34" charset="-122"/>
                        </a:rPr>
                        <a:t>)</a:t>
                      </a:r>
                      <a:endParaRPr kumimoji="0" lang="zh-CN" altLang="zh-CN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Arial Unicode MS" pitchFamily="34" charset="-122"/>
                      </a:endParaRPr>
                    </a:p>
                  </a:txBody>
                  <a:tcPr marL="68580" marR="68580" marT="0" marB="0" anchor="ctr" horzOverflow="overflow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52387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>
                      <a:lvl1pPr eaLnBrk="0" hangingPunct="0">
                        <a:defRPr kumimoji="1" sz="15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1pPr>
                      <a:lvl2pPr marL="742950" indent="-28575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2pPr>
                      <a:lvl3pPr marL="11430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3pPr>
                      <a:lvl4pPr marL="16002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4pPr>
                      <a:lvl5pPr marL="2057400" indent="-228600" algn="ctr" eaLnBrk="0" hangingPunct="0">
                        <a:lnSpc>
                          <a:spcPts val="1600"/>
                        </a:lnSpc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5pPr>
                      <a:lvl6pPr marL="25146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6pPr>
                      <a:lvl7pPr marL="29718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7pPr>
                      <a:lvl8pPr marL="34290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8pPr>
                      <a:lvl9pPr marL="38862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Arial Unicode MS" pitchFamily="34" charset="-122"/>
                        </a:rPr>
                        <a:t>2017</a:t>
                      </a:r>
                      <a:endParaRPr kumimoji="0" lang="zh-CN" altLang="zh-CN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Arial Unicode MS" pitchFamily="34" charset="-122"/>
                      </a:endParaRPr>
                    </a:p>
                  </a:txBody>
                  <a:tcPr marL="68580" marR="68580" marT="0" marB="0" anchor="ctr" horzOverflow="overflow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defRPr kumimoji="1" sz="15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1pPr>
                      <a:lvl2pPr marL="742950" indent="-28575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2pPr>
                      <a:lvl3pPr marL="11430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3pPr>
                      <a:lvl4pPr marL="16002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4pPr>
                      <a:lvl5pPr marL="2057400" indent="-228600" algn="ctr" eaLnBrk="0" hangingPunct="0">
                        <a:lnSpc>
                          <a:spcPts val="1600"/>
                        </a:lnSpc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5pPr>
                      <a:lvl6pPr marL="25146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6pPr>
                      <a:lvl7pPr marL="29718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7pPr>
                      <a:lvl8pPr marL="34290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8pPr>
                      <a:lvl9pPr marL="38862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Arial Unicode MS" pitchFamily="34" charset="-122"/>
                        </a:rPr>
                        <a:t>2016</a:t>
                      </a:r>
                      <a:endParaRPr kumimoji="0" lang="zh-CN" altLang="zh-CN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Arial Unicode MS" pitchFamily="34" charset="-122"/>
                      </a:endParaRPr>
                    </a:p>
                  </a:txBody>
                  <a:tcPr marL="68580" marR="68580" marT="0" marB="0" anchor="ctr" horzOverflow="overflow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defRPr kumimoji="1" sz="15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1pPr>
                      <a:lvl2pPr marL="742950" indent="-28575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2pPr>
                      <a:lvl3pPr marL="11430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3pPr>
                      <a:lvl4pPr marL="16002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4pPr>
                      <a:lvl5pPr marL="2057400" indent="-228600" algn="ctr" eaLnBrk="0" hangingPunct="0">
                        <a:lnSpc>
                          <a:spcPts val="1600"/>
                        </a:lnSpc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5pPr>
                      <a:lvl6pPr marL="25146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6pPr>
                      <a:lvl7pPr marL="29718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7pPr>
                      <a:lvl8pPr marL="34290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8pPr>
                      <a:lvl9pPr marL="38862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Arial Unicode MS" pitchFamily="34" charset="-122"/>
                        </a:rPr>
                        <a:t>同比</a:t>
                      </a:r>
                      <a:r>
                        <a:rPr kumimoji="0" lang="zh-CN" alt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Arial Unicode MS" pitchFamily="34" charset="-122"/>
                        </a:rPr>
                        <a:t>增长</a:t>
                      </a:r>
                      <a:endParaRPr kumimoji="0" lang="zh-CN" altLang="zh-CN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Arial Unicode MS" pitchFamily="34" charset="-122"/>
                      </a:endParaRPr>
                    </a:p>
                  </a:txBody>
                  <a:tcPr marL="68580" marR="68580" marT="0" marB="0" anchor="ctr" horzOverflow="overflow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defRPr kumimoji="1" sz="15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1pPr>
                      <a:lvl2pPr marL="742950" indent="-28575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2pPr>
                      <a:lvl3pPr marL="11430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3pPr>
                      <a:lvl4pPr marL="16002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4pPr>
                      <a:lvl5pPr marL="2057400" indent="-228600" algn="ctr" eaLnBrk="0" hangingPunct="0">
                        <a:lnSpc>
                          <a:spcPts val="1600"/>
                        </a:lnSpc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5pPr>
                      <a:lvl6pPr marL="25146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6pPr>
                      <a:lvl7pPr marL="29718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7pPr>
                      <a:lvl8pPr marL="34290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8pPr>
                      <a:lvl9pPr marL="38862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Arial Unicode MS" pitchFamily="34" charset="-122"/>
                        </a:rPr>
                        <a:t>占比</a:t>
                      </a:r>
                      <a:endParaRPr kumimoji="0" lang="zh-CN" altLang="zh-CN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Arial Unicode MS" pitchFamily="34" charset="-122"/>
                      </a:endParaRPr>
                    </a:p>
                  </a:txBody>
                  <a:tcPr marL="68580" marR="68580" marT="0" marB="0" anchor="ctr" horzOverflow="overflow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defRPr kumimoji="1" sz="15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1pPr>
                      <a:lvl2pPr marL="742950" indent="-28575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2pPr>
                      <a:lvl3pPr marL="11430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3pPr>
                      <a:lvl4pPr marL="16002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4pPr>
                      <a:lvl5pPr marL="2057400" indent="-228600" algn="ctr" eaLnBrk="0" hangingPunct="0">
                        <a:lnSpc>
                          <a:spcPts val="1600"/>
                        </a:lnSpc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5pPr>
                      <a:lvl6pPr marL="25146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6pPr>
                      <a:lvl7pPr marL="29718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7pPr>
                      <a:lvl8pPr marL="34290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8pPr>
                      <a:lvl9pPr marL="38862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Arial Unicode MS" pitchFamily="34" charset="-122"/>
                        </a:rPr>
                        <a:t>2017</a:t>
                      </a:r>
                      <a:endParaRPr kumimoji="0" lang="zh-CN" altLang="zh-CN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Arial Unicode MS" pitchFamily="34" charset="-122"/>
                      </a:endParaRPr>
                    </a:p>
                  </a:txBody>
                  <a:tcPr marL="68580" marR="68580" marT="0" marB="0" anchor="ctr" horzOverflow="overflow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defRPr kumimoji="1" sz="15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1pPr>
                      <a:lvl2pPr marL="742950" indent="-28575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2pPr>
                      <a:lvl3pPr marL="11430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3pPr>
                      <a:lvl4pPr marL="16002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4pPr>
                      <a:lvl5pPr marL="2057400" indent="-228600" algn="ctr" eaLnBrk="0" hangingPunct="0">
                        <a:lnSpc>
                          <a:spcPts val="1600"/>
                        </a:lnSpc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5pPr>
                      <a:lvl6pPr marL="25146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6pPr>
                      <a:lvl7pPr marL="29718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7pPr>
                      <a:lvl8pPr marL="34290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8pPr>
                      <a:lvl9pPr marL="38862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Arial Unicode MS" pitchFamily="34" charset="-122"/>
                        </a:rPr>
                        <a:t>2016</a:t>
                      </a:r>
                      <a:endParaRPr kumimoji="0" lang="zh-CN" altLang="zh-CN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Arial Unicode MS" pitchFamily="34" charset="-122"/>
                      </a:endParaRPr>
                    </a:p>
                  </a:txBody>
                  <a:tcPr marL="68580" marR="68580" marT="0" marB="0" anchor="ctr" horzOverflow="overflow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defRPr kumimoji="1" sz="15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1pPr>
                      <a:lvl2pPr marL="742950" indent="-28575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2pPr>
                      <a:lvl3pPr marL="11430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3pPr>
                      <a:lvl4pPr marL="16002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4pPr>
                      <a:lvl5pPr marL="2057400" indent="-228600" algn="ctr" eaLnBrk="0" hangingPunct="0">
                        <a:lnSpc>
                          <a:spcPts val="1600"/>
                        </a:lnSpc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5pPr>
                      <a:lvl6pPr marL="25146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6pPr>
                      <a:lvl7pPr marL="29718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7pPr>
                      <a:lvl8pPr marL="34290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8pPr>
                      <a:lvl9pPr marL="38862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Arial Unicode MS" pitchFamily="34" charset="-122"/>
                        </a:rPr>
                        <a:t>同比</a:t>
                      </a:r>
                      <a:r>
                        <a:rPr kumimoji="0" lang="zh-CN" alt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Arial Unicode MS" pitchFamily="34" charset="-122"/>
                        </a:rPr>
                        <a:t>增长</a:t>
                      </a:r>
                      <a:endParaRPr kumimoji="0" lang="zh-CN" altLang="zh-CN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Arial Unicode MS" pitchFamily="34" charset="-122"/>
                      </a:endParaRPr>
                    </a:p>
                  </a:txBody>
                  <a:tcPr marL="68580" marR="68580" marT="0" marB="0" anchor="ctr" horzOverflow="overflow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defRPr kumimoji="1" sz="15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1pPr>
                      <a:lvl2pPr marL="742950" indent="-28575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2pPr>
                      <a:lvl3pPr marL="11430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3pPr>
                      <a:lvl4pPr marL="16002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4pPr>
                      <a:lvl5pPr marL="2057400" indent="-228600" algn="ctr" eaLnBrk="0" hangingPunct="0">
                        <a:lnSpc>
                          <a:spcPts val="1600"/>
                        </a:lnSpc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5pPr>
                      <a:lvl6pPr marL="25146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6pPr>
                      <a:lvl7pPr marL="29718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7pPr>
                      <a:lvl8pPr marL="34290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8pPr>
                      <a:lvl9pPr marL="38862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Arial Unicode MS" pitchFamily="34" charset="-122"/>
                        </a:rPr>
                        <a:t>占比</a:t>
                      </a:r>
                      <a:endParaRPr kumimoji="0" lang="zh-CN" altLang="zh-CN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Arial Unicode MS" pitchFamily="34" charset="-122"/>
                      </a:endParaRPr>
                    </a:p>
                  </a:txBody>
                  <a:tcPr marL="68580" marR="68580" marT="0" marB="0" anchor="ctr" horzOverflow="overflow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98475">
                <a:tc>
                  <a:txBody>
                    <a:bodyPr/>
                    <a:lstStyle>
                      <a:lvl1pPr eaLnBrk="0" hangingPunct="0">
                        <a:defRPr kumimoji="1" sz="15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1pPr>
                      <a:lvl2pPr marL="742950" indent="-28575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2pPr>
                      <a:lvl3pPr marL="11430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3pPr>
                      <a:lvl4pPr marL="16002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4pPr>
                      <a:lvl5pPr marL="2057400" indent="-228600" algn="ctr" eaLnBrk="0" hangingPunct="0">
                        <a:lnSpc>
                          <a:spcPts val="1600"/>
                        </a:lnSpc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5pPr>
                      <a:lvl6pPr marL="25146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6pPr>
                      <a:lvl7pPr marL="29718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7pPr>
                      <a:lvl8pPr marL="34290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8pPr>
                      <a:lvl9pPr marL="38862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Arial Unicode MS" pitchFamily="34" charset="-122"/>
                        </a:rPr>
                        <a:t>进口乘用车</a:t>
                      </a:r>
                      <a:endParaRPr kumimoji="0" lang="zh-CN" altLang="zh-CN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Arial Unicode MS" pitchFamily="34" charset="-122"/>
                      </a:endParaRPr>
                    </a:p>
                  </a:txBody>
                  <a:tcPr marL="68580" marR="68580" marT="0" marB="0" anchor="ctr" horzOverflow="overflow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116565</a:t>
                      </a:r>
                    </a:p>
                  </a:txBody>
                  <a:tcPr marL="7620" marR="7620" marT="7620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93985</a:t>
                      </a:r>
                    </a:p>
                  </a:txBody>
                  <a:tcPr marL="7620" marR="7620" marT="7620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24.0%</a:t>
                      </a:r>
                    </a:p>
                  </a:txBody>
                  <a:tcPr marL="7620" marR="7620" marT="7620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100%</a:t>
                      </a:r>
                    </a:p>
                  </a:txBody>
                  <a:tcPr marL="7620" marR="7620" marT="7620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571399</a:t>
                      </a:r>
                    </a:p>
                  </a:txBody>
                  <a:tcPr marL="7620" marR="7620" marT="7620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474170</a:t>
                      </a:r>
                    </a:p>
                  </a:txBody>
                  <a:tcPr marL="7620" marR="7620" marT="7620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20.5%</a:t>
                      </a:r>
                    </a:p>
                  </a:txBody>
                  <a:tcPr marL="7620" marR="7620" marT="7620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100.0%</a:t>
                      </a:r>
                    </a:p>
                  </a:txBody>
                  <a:tcPr marL="7620" marR="7620" marT="7620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2925">
                <a:tc>
                  <a:txBody>
                    <a:bodyPr/>
                    <a:lstStyle>
                      <a:lvl1pPr eaLnBrk="0" hangingPunct="0">
                        <a:defRPr kumimoji="1" sz="15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1pPr>
                      <a:lvl2pPr marL="742950" indent="-28575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2pPr>
                      <a:lvl3pPr marL="11430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3pPr>
                      <a:lvl4pPr marL="16002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4pPr>
                      <a:lvl5pPr marL="2057400" indent="-228600" algn="ctr" eaLnBrk="0" hangingPunct="0">
                        <a:lnSpc>
                          <a:spcPts val="1600"/>
                        </a:lnSpc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5pPr>
                      <a:lvl6pPr marL="25146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6pPr>
                      <a:lvl7pPr marL="29718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7pPr>
                      <a:lvl8pPr marL="34290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8pPr>
                      <a:lvl9pPr marL="38862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Arial Unicode MS" pitchFamily="34" charset="-122"/>
                        </a:rPr>
                        <a:t>轿车</a:t>
                      </a:r>
                      <a:endParaRPr kumimoji="0" lang="zh-CN" altLang="zh-CN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Arial Unicode MS" pitchFamily="34" charset="-122"/>
                      </a:endParaRPr>
                    </a:p>
                  </a:txBody>
                  <a:tcPr marL="68580" marR="68580" marT="0" marB="0" anchor="ctr" horzOverflow="overflow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42720</a:t>
                      </a:r>
                    </a:p>
                  </a:txBody>
                  <a:tcPr marL="7620" marR="7620" marT="7620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37050</a:t>
                      </a:r>
                    </a:p>
                  </a:txBody>
                  <a:tcPr marL="7620" marR="7620" marT="7620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15.3%</a:t>
                      </a:r>
                    </a:p>
                  </a:txBody>
                  <a:tcPr marL="7620" marR="7620" marT="7620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36.6%</a:t>
                      </a:r>
                    </a:p>
                  </a:txBody>
                  <a:tcPr marL="7620" marR="7620" marT="7620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213838</a:t>
                      </a:r>
                    </a:p>
                  </a:txBody>
                  <a:tcPr marL="7620" marR="7620" marT="7620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170350</a:t>
                      </a:r>
                    </a:p>
                  </a:txBody>
                  <a:tcPr marL="7620" marR="7620" marT="7620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25.5%</a:t>
                      </a:r>
                    </a:p>
                  </a:txBody>
                  <a:tcPr marL="7620" marR="7620" marT="7620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37.4%</a:t>
                      </a:r>
                    </a:p>
                  </a:txBody>
                  <a:tcPr marL="7620" marR="7620" marT="7620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98475">
                <a:tc>
                  <a:txBody>
                    <a:bodyPr/>
                    <a:lstStyle>
                      <a:lvl1pPr eaLnBrk="0" hangingPunct="0">
                        <a:defRPr kumimoji="1" sz="15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1pPr>
                      <a:lvl2pPr marL="742950" indent="-28575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2pPr>
                      <a:lvl3pPr marL="11430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3pPr>
                      <a:lvl4pPr marL="16002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4pPr>
                      <a:lvl5pPr marL="2057400" indent="-228600" algn="ctr" eaLnBrk="0" hangingPunct="0">
                        <a:lnSpc>
                          <a:spcPts val="1600"/>
                        </a:lnSpc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5pPr>
                      <a:lvl6pPr marL="25146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6pPr>
                      <a:lvl7pPr marL="29718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7pPr>
                      <a:lvl8pPr marL="34290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8pPr>
                      <a:lvl9pPr marL="38862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Arial Unicode MS" pitchFamily="34" charset="-122"/>
                        </a:rPr>
                        <a:t>SUV</a:t>
                      </a:r>
                      <a:endParaRPr kumimoji="0" lang="zh-CN" altLang="zh-CN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Arial Unicode MS" pitchFamily="34" charset="-122"/>
                      </a:endParaRPr>
                    </a:p>
                  </a:txBody>
                  <a:tcPr marL="68580" marR="68580" marT="0" marB="0" anchor="ctr" horzOverflow="overflow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69534</a:t>
                      </a:r>
                    </a:p>
                  </a:txBody>
                  <a:tcPr marL="7620" marR="7620" marT="7620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52506</a:t>
                      </a:r>
                    </a:p>
                  </a:txBody>
                  <a:tcPr marL="7620" marR="7620" marT="7620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32.4%</a:t>
                      </a:r>
                    </a:p>
                  </a:txBody>
                  <a:tcPr marL="7620" marR="7620" marT="7620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59.7%</a:t>
                      </a:r>
                    </a:p>
                  </a:txBody>
                  <a:tcPr marL="7620" marR="7620" marT="7620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331715</a:t>
                      </a:r>
                    </a:p>
                  </a:txBody>
                  <a:tcPr marL="7620" marR="7620" marT="7620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286667</a:t>
                      </a:r>
                    </a:p>
                  </a:txBody>
                  <a:tcPr marL="7620" marR="7620" marT="7620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15.7%</a:t>
                      </a:r>
                    </a:p>
                  </a:txBody>
                  <a:tcPr marL="7620" marR="7620" marT="7620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58.1%</a:t>
                      </a:r>
                    </a:p>
                  </a:txBody>
                  <a:tcPr marL="7620" marR="7620" marT="7620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98475">
                <a:tc>
                  <a:txBody>
                    <a:bodyPr/>
                    <a:lstStyle>
                      <a:lvl1pPr eaLnBrk="0" hangingPunct="0">
                        <a:defRPr kumimoji="1" sz="15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1pPr>
                      <a:lvl2pPr marL="742950" indent="-28575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2pPr>
                      <a:lvl3pPr marL="11430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3pPr>
                      <a:lvl4pPr marL="16002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4pPr>
                      <a:lvl5pPr marL="2057400" indent="-228600" algn="ctr" eaLnBrk="0" hangingPunct="0">
                        <a:lnSpc>
                          <a:spcPts val="1600"/>
                        </a:lnSpc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5pPr>
                      <a:lvl6pPr marL="25146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6pPr>
                      <a:lvl7pPr marL="29718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7pPr>
                      <a:lvl8pPr marL="34290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8pPr>
                      <a:lvl9pPr marL="38862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Arial Unicode MS" pitchFamily="34" charset="-122"/>
                        </a:rPr>
                        <a:t>MPV</a:t>
                      </a:r>
                      <a:endParaRPr kumimoji="0" lang="zh-CN" altLang="zh-CN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Arial Unicode MS" pitchFamily="34" charset="-122"/>
                      </a:endParaRPr>
                    </a:p>
                  </a:txBody>
                  <a:tcPr marL="68580" marR="68580" marT="0" marB="0" anchor="ctr" horzOverflow="overflow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4311</a:t>
                      </a:r>
                    </a:p>
                  </a:txBody>
                  <a:tcPr marL="7620" marR="7620" marT="7620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4429</a:t>
                      </a:r>
                    </a:p>
                  </a:txBody>
                  <a:tcPr marL="7620" marR="7620" marT="7620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-2.7%</a:t>
                      </a:r>
                    </a:p>
                  </a:txBody>
                  <a:tcPr marL="7620" marR="7620" marT="7620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3.7%</a:t>
                      </a:r>
                    </a:p>
                  </a:txBody>
                  <a:tcPr marL="7620" marR="7620" marT="7620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25846</a:t>
                      </a:r>
                    </a:p>
                  </a:txBody>
                  <a:tcPr marL="7620" marR="7620" marT="7620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17153</a:t>
                      </a:r>
                    </a:p>
                  </a:txBody>
                  <a:tcPr marL="7620" marR="7620" marT="7620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50.7%</a:t>
                      </a:r>
                    </a:p>
                  </a:txBody>
                  <a:tcPr marL="7620" marR="7620" marT="7620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4.5%</a:t>
                      </a:r>
                    </a:p>
                  </a:txBody>
                  <a:tcPr marL="7620" marR="7620" marT="7620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3" name="矩形 12"/>
          <p:cNvSpPr/>
          <p:nvPr/>
        </p:nvSpPr>
        <p:spPr>
          <a:xfrm>
            <a:off x="3519516" y="1588131"/>
            <a:ext cx="3257623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1200" b="1" dirty="0" smtClean="0">
                <a:latin typeface="微软雅黑" pitchFamily="34" charset="-122"/>
                <a:ea typeface="微软雅黑" pitchFamily="34" charset="-122"/>
              </a:rPr>
              <a:t>2016-2017</a:t>
            </a:r>
            <a:r>
              <a:rPr lang="zh-CN" altLang="en-US" sz="1200" b="1" dirty="0" smtClean="0"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en-US" altLang="zh-CN" sz="1200" b="1" dirty="0" smtClean="0">
                <a:latin typeface="微软雅黑" pitchFamily="34" charset="-122"/>
                <a:ea typeface="微软雅黑" pitchFamily="34" charset="-122"/>
              </a:rPr>
              <a:t>6</a:t>
            </a:r>
            <a:r>
              <a:rPr lang="zh-CN" altLang="en-US" sz="1200" b="1" dirty="0" smtClean="0">
                <a:latin typeface="微软雅黑" pitchFamily="34" charset="-122"/>
                <a:ea typeface="微软雅黑" pitchFamily="34" charset="-122"/>
              </a:rPr>
              <a:t>月份乘用车进口量分车型情况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544931" y="397596"/>
            <a:ext cx="9038456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2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车型结构</a:t>
            </a:r>
            <a:r>
              <a:rPr lang="en-US" altLang="zh-CN" sz="2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-</a:t>
            </a:r>
            <a:r>
              <a:rPr lang="zh-CN" altLang="en-US" sz="2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整体市场：</a:t>
            </a:r>
            <a:r>
              <a:rPr lang="en-US" altLang="zh-CN" sz="2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MPV</a:t>
            </a:r>
            <a:r>
              <a:rPr lang="zh-CN" altLang="en-US" sz="2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下滑</a:t>
            </a:r>
            <a:r>
              <a:rPr lang="en-US" altLang="zh-CN" sz="2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2.7%</a:t>
            </a:r>
            <a:endParaRPr lang="zh-CN" altLang="en-US" sz="2000" b="1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574032" y="777265"/>
            <a:ext cx="9020343" cy="528653"/>
          </a:xfrm>
        </p:spPr>
        <p:txBody>
          <a:bodyPr/>
          <a:lstStyle/>
          <a:p>
            <a:r>
              <a:rPr lang="en-US" altLang="zh-CN" sz="1400" kern="1200" cap="all" dirty="0">
                <a:latin typeface="微软雅黑" pitchFamily="34" charset="-122"/>
                <a:ea typeface="微软雅黑" pitchFamily="34" charset="-122"/>
              </a:rPr>
              <a:t>6</a:t>
            </a:r>
            <a:r>
              <a:rPr lang="zh-CN" altLang="en-US" sz="1400" kern="1200" cap="all" dirty="0" smtClean="0">
                <a:latin typeface="微软雅黑" pitchFamily="34" charset="-122"/>
                <a:ea typeface="微软雅黑" pitchFamily="34" charset="-122"/>
              </a:rPr>
              <a:t>月进口乘用车</a:t>
            </a:r>
            <a:r>
              <a:rPr lang="en-US" altLang="zh-CN" sz="1400" kern="1200" cap="all" dirty="0" smtClean="0">
                <a:latin typeface="微软雅黑" pitchFamily="34" charset="-122"/>
                <a:ea typeface="微软雅黑" pitchFamily="34" charset="-122"/>
              </a:rPr>
              <a:t>11.6</a:t>
            </a:r>
            <a:r>
              <a:rPr lang="zh-CN" altLang="en-US" sz="1400" kern="1200" cap="all" dirty="0" smtClean="0">
                <a:latin typeface="微软雅黑" pitchFamily="34" charset="-122"/>
                <a:ea typeface="微软雅黑" pitchFamily="34" charset="-122"/>
              </a:rPr>
              <a:t>万辆，同比增长</a:t>
            </a:r>
            <a:r>
              <a:rPr lang="en-US" altLang="zh-CN" sz="1400" kern="1200" cap="all" dirty="0" smtClean="0">
                <a:latin typeface="微软雅黑" pitchFamily="34" charset="-122"/>
                <a:ea typeface="微软雅黑" pitchFamily="34" charset="-122"/>
              </a:rPr>
              <a:t>24.0%</a:t>
            </a:r>
            <a:r>
              <a:rPr lang="zh-CN" altLang="en-US" sz="1400" kern="1200" cap="all" dirty="0" smtClean="0"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en-US" altLang="zh-CN" sz="1400" kern="1200" cap="all" dirty="0" smtClean="0">
                <a:latin typeface="微软雅黑" pitchFamily="34" charset="-122"/>
                <a:ea typeface="微软雅黑" pitchFamily="34" charset="-122"/>
              </a:rPr>
              <a:t>CAR</a:t>
            </a:r>
            <a:r>
              <a:rPr lang="zh-CN" altLang="en-US" sz="1400" kern="1200" cap="all" dirty="0" smtClean="0"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sz="1400" kern="1200" cap="all" dirty="0" smtClean="0">
                <a:latin typeface="微软雅黑" pitchFamily="34" charset="-122"/>
                <a:ea typeface="微软雅黑" pitchFamily="34" charset="-122"/>
              </a:rPr>
              <a:t>suv</a:t>
            </a:r>
            <a:r>
              <a:rPr lang="zh-CN" altLang="en-US" sz="1400" kern="1200" cap="all" dirty="0">
                <a:latin typeface="微软雅黑" pitchFamily="34" charset="-122"/>
                <a:ea typeface="微软雅黑" pitchFamily="34" charset="-122"/>
              </a:rPr>
              <a:t>和</a:t>
            </a:r>
            <a:r>
              <a:rPr lang="en-US" altLang="zh-CN" sz="1400" kern="1200" cap="all" dirty="0" smtClean="0">
                <a:latin typeface="微软雅黑" pitchFamily="34" charset="-122"/>
                <a:ea typeface="微软雅黑" pitchFamily="34" charset="-122"/>
              </a:rPr>
              <a:t>mpv</a:t>
            </a:r>
            <a:r>
              <a:rPr lang="zh-CN" altLang="en-US" sz="1400" kern="1200" cap="all" dirty="0" smtClean="0">
                <a:latin typeface="微软雅黑" pitchFamily="34" charset="-122"/>
                <a:ea typeface="微软雅黑" pitchFamily="34" charset="-122"/>
              </a:rPr>
              <a:t>分别同比增速为</a:t>
            </a:r>
            <a:r>
              <a:rPr lang="en-US" altLang="zh-CN" sz="1400" kern="1200" cap="all" dirty="0" smtClean="0">
                <a:latin typeface="微软雅黑" pitchFamily="34" charset="-122"/>
                <a:ea typeface="微软雅黑" pitchFamily="34" charset="-122"/>
              </a:rPr>
              <a:t>15.3%</a:t>
            </a:r>
            <a:r>
              <a:rPr lang="zh-CN" altLang="en-US" sz="1400" kern="1200" cap="all" dirty="0" smtClean="0"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sz="1400" kern="1200" cap="all" dirty="0" smtClean="0">
                <a:latin typeface="微软雅黑" pitchFamily="34" charset="-122"/>
                <a:ea typeface="微软雅黑" pitchFamily="34" charset="-122"/>
              </a:rPr>
              <a:t>32.4%</a:t>
            </a:r>
            <a:r>
              <a:rPr lang="zh-CN" altLang="en-US" sz="1400" kern="1200" cap="all" dirty="0" smtClean="0"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sz="1400" kern="1200" cap="all" dirty="0" smtClean="0">
                <a:latin typeface="微软雅黑" pitchFamily="34" charset="-122"/>
                <a:ea typeface="微软雅黑" pitchFamily="34" charset="-122"/>
              </a:rPr>
              <a:t>-2.7%</a:t>
            </a:r>
          </a:p>
        </p:txBody>
      </p:sp>
      <p:sp>
        <p:nvSpPr>
          <p:cNvPr id="16" name="Text Box 4"/>
          <p:cNvSpPr txBox="1">
            <a:spLocks noChangeArrowheads="1"/>
          </p:cNvSpPr>
          <p:nvPr/>
        </p:nvSpPr>
        <p:spPr bwMode="auto">
          <a:xfrm>
            <a:off x="3677177" y="6308886"/>
            <a:ext cx="2849563" cy="1574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b">
            <a:spAutoFit/>
          </a:bodyPr>
          <a:lstStyle>
            <a:lvl1pPr marL="161925" indent="-161925">
              <a:lnSpc>
                <a:spcPct val="110000"/>
              </a:lnSpc>
              <a:spcAft>
                <a:spcPct val="2500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Aft>
                <a:spcPct val="0"/>
              </a:spcAft>
            </a:pPr>
            <a:r>
              <a:rPr lang="zh-CN" altLang="en-US" sz="10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数据来源：中国进口汽车市场数据库</a:t>
            </a:r>
          </a:p>
        </p:txBody>
      </p:sp>
      <p:sp>
        <p:nvSpPr>
          <p:cNvPr id="9" name="Line 18"/>
          <p:cNvSpPr>
            <a:spLocks noChangeShapeType="1"/>
          </p:cNvSpPr>
          <p:nvPr/>
        </p:nvSpPr>
        <p:spPr bwMode="auto">
          <a:xfrm>
            <a:off x="629393" y="1940378"/>
            <a:ext cx="8638432" cy="5897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endParaRPr lang="zh-CN" altLang="en-US" sz="1800" b="1">
              <a:solidFill>
                <a:srgbClr val="000000"/>
              </a:solidFill>
              <a:latin typeface="Arial"/>
              <a:ea typeface="+mn-ea"/>
            </a:endParaRPr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Rectangle 5"/>
          <p:cNvSpPr>
            <a:spLocks noChangeArrowheads="1"/>
          </p:cNvSpPr>
          <p:nvPr/>
        </p:nvSpPr>
        <p:spPr bwMode="auto">
          <a:xfrm>
            <a:off x="5" y="311006"/>
            <a:ext cx="184731" cy="292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graphicFrame>
        <p:nvGraphicFramePr>
          <p:cNvPr id="11" name="图表 10"/>
          <p:cNvGraphicFramePr/>
          <p:nvPr>
            <p:extLst>
              <p:ext uri="{D42A27DB-BD31-4B8C-83A1-F6EECF244321}">
                <p14:modId xmlns:p14="http://schemas.microsoft.com/office/powerpoint/2010/main" xmlns="" val="3889194597"/>
              </p:ext>
            </p:extLst>
          </p:nvPr>
        </p:nvGraphicFramePr>
        <p:xfrm>
          <a:off x="1556887" y="2135627"/>
          <a:ext cx="7000259" cy="384209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544931" y="452188"/>
            <a:ext cx="9038456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/>
            <a:r>
              <a:rPr lang="zh-CN" altLang="en-US" sz="2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车型结构</a:t>
            </a:r>
            <a:r>
              <a:rPr lang="en-US" altLang="zh-CN" sz="2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-</a:t>
            </a:r>
            <a:r>
              <a:rPr lang="zh-CN" altLang="en-US" sz="2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正常进口：</a:t>
            </a:r>
            <a:r>
              <a:rPr lang="en-US" altLang="zh-CN" sz="2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2017</a:t>
            </a:r>
            <a:r>
              <a:rPr lang="zh-CN" altLang="en-US" sz="2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年上半年轿车和</a:t>
            </a:r>
            <a:r>
              <a:rPr lang="en-US" altLang="zh-CN" sz="2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MPV</a:t>
            </a:r>
            <a:r>
              <a:rPr lang="zh-CN" altLang="en-US" sz="2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分别增长</a:t>
            </a:r>
            <a:r>
              <a:rPr lang="en-US" altLang="zh-CN" sz="2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9.8%</a:t>
            </a:r>
            <a:r>
              <a:rPr lang="zh-CN" altLang="en-US" sz="2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和</a:t>
            </a:r>
            <a:r>
              <a:rPr lang="en-US" altLang="zh-CN" sz="2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21.7%</a:t>
            </a:r>
            <a:r>
              <a:rPr lang="zh-CN" altLang="en-US" sz="2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，</a:t>
            </a:r>
            <a:r>
              <a:rPr lang="en-US" altLang="zh-CN" sz="2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SUV</a:t>
            </a:r>
            <a:r>
              <a:rPr lang="zh-CN" altLang="en-US" sz="2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车型虽然下滑</a:t>
            </a:r>
            <a:r>
              <a:rPr lang="en-US" altLang="zh-CN" sz="2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0.8%</a:t>
            </a:r>
            <a:r>
              <a:rPr lang="zh-CN" altLang="en-US" sz="2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，但从目前的趋势来看，有望在下半年回归正增长。</a:t>
            </a:r>
          </a:p>
        </p:txBody>
      </p:sp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3677177" y="6297088"/>
            <a:ext cx="2849563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b">
            <a:spAutoFit/>
          </a:bodyPr>
          <a:lstStyle>
            <a:lvl1pPr marL="161925" indent="-161925">
              <a:lnSpc>
                <a:spcPct val="110000"/>
              </a:lnSpc>
              <a:spcAft>
                <a:spcPct val="2500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Aft>
                <a:spcPct val="0"/>
              </a:spcAft>
            </a:pPr>
            <a:r>
              <a:rPr lang="zh-CN" altLang="en-US" sz="10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数据来源：</a:t>
            </a:r>
            <a:r>
              <a:rPr lang="en-US" altLang="zh-CN" sz="1000" dirty="0" smtClean="0">
                <a:latin typeface="微软雅黑" pitchFamily="34" charset="-122"/>
                <a:ea typeface="微软雅黑" pitchFamily="34" charset="-122"/>
              </a:rPr>
              <a:t> AAK—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中国进口汽车联席会</a:t>
            </a:r>
            <a:endParaRPr lang="zh-CN" altLang="en-US" sz="1000" dirty="0" smtClean="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140892" y="1588131"/>
            <a:ext cx="323037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1200" b="1" dirty="0" smtClean="0">
                <a:latin typeface="微软雅黑" pitchFamily="34" charset="-122"/>
                <a:ea typeface="微软雅黑" pitchFamily="34" charset="-122"/>
              </a:rPr>
              <a:t>2016-2017</a:t>
            </a:r>
            <a:r>
              <a:rPr lang="zh-CN" altLang="en-US" sz="1200" b="1" dirty="0" smtClean="0">
                <a:latin typeface="微软雅黑" pitchFamily="34" charset="-122"/>
                <a:ea typeface="微软雅黑" pitchFamily="34" charset="-122"/>
              </a:rPr>
              <a:t>年进口汽车市场销量</a:t>
            </a:r>
            <a:r>
              <a:rPr lang="en-US" altLang="zh-CN" sz="1200" b="1" dirty="0" smtClean="0">
                <a:latin typeface="微软雅黑" pitchFamily="34" charset="-122"/>
                <a:ea typeface="微软雅黑" pitchFamily="34" charset="-122"/>
              </a:rPr>
              <a:t>-</a:t>
            </a:r>
            <a:r>
              <a:rPr lang="zh-CN" altLang="en-US" sz="1200" b="1" dirty="0" smtClean="0">
                <a:latin typeface="微软雅黑" pitchFamily="34" charset="-122"/>
                <a:ea typeface="微软雅黑" pitchFamily="34" charset="-122"/>
              </a:rPr>
              <a:t>分车身形式</a:t>
            </a:r>
          </a:p>
        </p:txBody>
      </p:sp>
      <p:sp>
        <p:nvSpPr>
          <p:cNvPr id="9" name="Line 18"/>
          <p:cNvSpPr>
            <a:spLocks noChangeShapeType="1"/>
          </p:cNvSpPr>
          <p:nvPr/>
        </p:nvSpPr>
        <p:spPr bwMode="auto">
          <a:xfrm>
            <a:off x="612569" y="1936751"/>
            <a:ext cx="8645731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endParaRPr lang="zh-CN" altLang="en-US" sz="1800" b="1">
              <a:solidFill>
                <a:srgbClr val="000000"/>
              </a:solidFill>
              <a:latin typeface="Arial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19585465"/>
      </p:ext>
    </p:extLst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20316_VWAG_Template_draft">
  <a:themeElements>
    <a:clrScheme name="120316_VWAG_Template_draft 1">
      <a:dk1>
        <a:srgbClr val="000000"/>
      </a:dk1>
      <a:lt1>
        <a:srgbClr val="FFFFFF"/>
      </a:lt1>
      <a:dk2>
        <a:srgbClr val="003366"/>
      </a:dk2>
      <a:lt2>
        <a:srgbClr val="D4D6D9"/>
      </a:lt2>
      <a:accent1>
        <a:srgbClr val="A6ADB3"/>
      </a:accent1>
      <a:accent2>
        <a:srgbClr val="006384"/>
      </a:accent2>
      <a:accent3>
        <a:srgbClr val="FFFFFF"/>
      </a:accent3>
      <a:accent4>
        <a:srgbClr val="000000"/>
      </a:accent4>
      <a:accent5>
        <a:srgbClr val="D0D3D6"/>
      </a:accent5>
      <a:accent6>
        <a:srgbClr val="005977"/>
      </a:accent6>
      <a:hlink>
        <a:srgbClr val="5F1939"/>
      </a:hlink>
      <a:folHlink>
        <a:srgbClr val="80B0C8"/>
      </a:folHlink>
    </a:clrScheme>
    <a:fontScheme name="120316_VWAG_Template_draft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0" tIns="0" rIns="0" bIns="0" numCol="1" anchor="t" anchorCtr="0" compatLnSpc="1">
        <a:prstTxWarp prst="textNoShape">
          <a:avLst/>
        </a:prstTxWarp>
      </a:bodyPr>
      <a:lstStyle>
        <a:defPPr marL="0" marR="0" indent="0" algn="l" defTabSz="674688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13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0" tIns="0" rIns="0" bIns="0" numCol="1" anchor="t" anchorCtr="0" compatLnSpc="1">
        <a:prstTxWarp prst="textNoShape">
          <a:avLst/>
        </a:prstTxWarp>
      </a:bodyPr>
      <a:lstStyle>
        <a:defPPr marL="0" marR="0" indent="0" algn="l" defTabSz="674688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13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120316_VWAG_Template_draft 1">
        <a:dk1>
          <a:srgbClr val="000000"/>
        </a:dk1>
        <a:lt1>
          <a:srgbClr val="FFFFFF"/>
        </a:lt1>
        <a:dk2>
          <a:srgbClr val="003366"/>
        </a:dk2>
        <a:lt2>
          <a:srgbClr val="D4D6D9"/>
        </a:lt2>
        <a:accent1>
          <a:srgbClr val="A6ADB3"/>
        </a:accent1>
        <a:accent2>
          <a:srgbClr val="006384"/>
        </a:accent2>
        <a:accent3>
          <a:srgbClr val="FFFFFF"/>
        </a:accent3>
        <a:accent4>
          <a:srgbClr val="000000"/>
        </a:accent4>
        <a:accent5>
          <a:srgbClr val="D0D3D6"/>
        </a:accent5>
        <a:accent6>
          <a:srgbClr val="005977"/>
        </a:accent6>
        <a:hlink>
          <a:srgbClr val="5F1939"/>
        </a:hlink>
        <a:folHlink>
          <a:srgbClr val="80B0C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3.xml><?xml version="1.0" encoding="utf-8"?>
<a:themeOverride xmlns:a="http://schemas.openxmlformats.org/drawingml/2006/main">
  <a:clrScheme name="120316_VWAG_Template_draft 1">
    <a:dk1>
      <a:srgbClr val="000000"/>
    </a:dk1>
    <a:lt1>
      <a:srgbClr val="FFFFFF"/>
    </a:lt1>
    <a:dk2>
      <a:srgbClr val="003366"/>
    </a:dk2>
    <a:lt2>
      <a:srgbClr val="D4D6D9"/>
    </a:lt2>
    <a:accent1>
      <a:srgbClr val="A6ADB3"/>
    </a:accent1>
    <a:accent2>
      <a:srgbClr val="006384"/>
    </a:accent2>
    <a:accent3>
      <a:srgbClr val="FFFFFF"/>
    </a:accent3>
    <a:accent4>
      <a:srgbClr val="000000"/>
    </a:accent4>
    <a:accent5>
      <a:srgbClr val="D0D3D6"/>
    </a:accent5>
    <a:accent6>
      <a:srgbClr val="005977"/>
    </a:accent6>
    <a:hlink>
      <a:srgbClr val="5F1939"/>
    </a:hlink>
    <a:folHlink>
      <a:srgbClr val="80B0C8"/>
    </a:folHlink>
  </a:clrScheme>
  <a:fontScheme name="120316_VWAG_Template_draft">
    <a:majorFont>
      <a:latin typeface="Arial"/>
      <a:ea typeface=""/>
      <a:cs typeface=""/>
    </a:majorFont>
    <a:minorFont>
      <a:latin typeface="Arial"/>
      <a:ea typeface="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4.xml><?xml version="1.0" encoding="utf-8"?>
<a:themeOverride xmlns:a="http://schemas.openxmlformats.org/drawingml/2006/main">
  <a:clrScheme name="120316_VWAG_Template_draft 1">
    <a:dk1>
      <a:srgbClr val="000000"/>
    </a:dk1>
    <a:lt1>
      <a:srgbClr val="FFFFFF"/>
    </a:lt1>
    <a:dk2>
      <a:srgbClr val="003366"/>
    </a:dk2>
    <a:lt2>
      <a:srgbClr val="D4D6D9"/>
    </a:lt2>
    <a:accent1>
      <a:srgbClr val="A6ADB3"/>
    </a:accent1>
    <a:accent2>
      <a:srgbClr val="006384"/>
    </a:accent2>
    <a:accent3>
      <a:srgbClr val="FFFFFF"/>
    </a:accent3>
    <a:accent4>
      <a:srgbClr val="000000"/>
    </a:accent4>
    <a:accent5>
      <a:srgbClr val="D0D3D6"/>
    </a:accent5>
    <a:accent6>
      <a:srgbClr val="005977"/>
    </a:accent6>
    <a:hlink>
      <a:srgbClr val="5F1939"/>
    </a:hlink>
    <a:folHlink>
      <a:srgbClr val="80B0C8"/>
    </a:folHlink>
  </a:clrScheme>
  <a:fontScheme name="120316_VWAG_Template_draft">
    <a:majorFont>
      <a:latin typeface="Arial"/>
      <a:ea typeface=""/>
      <a:cs typeface=""/>
    </a:majorFont>
    <a:minorFont>
      <a:latin typeface="Arial"/>
      <a:ea typeface="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5.xml><?xml version="1.0" encoding="utf-8"?>
<a:themeOverride xmlns:a="http://schemas.openxmlformats.org/drawingml/2006/main">
  <a:clrScheme name="120316_VWAG_Template_draft 1">
    <a:dk1>
      <a:srgbClr val="000000"/>
    </a:dk1>
    <a:lt1>
      <a:srgbClr val="FFFFFF"/>
    </a:lt1>
    <a:dk2>
      <a:srgbClr val="003366"/>
    </a:dk2>
    <a:lt2>
      <a:srgbClr val="D4D6D9"/>
    </a:lt2>
    <a:accent1>
      <a:srgbClr val="A6ADB3"/>
    </a:accent1>
    <a:accent2>
      <a:srgbClr val="006384"/>
    </a:accent2>
    <a:accent3>
      <a:srgbClr val="FFFFFF"/>
    </a:accent3>
    <a:accent4>
      <a:srgbClr val="000000"/>
    </a:accent4>
    <a:accent5>
      <a:srgbClr val="D0D3D6"/>
    </a:accent5>
    <a:accent6>
      <a:srgbClr val="005977"/>
    </a:accent6>
    <a:hlink>
      <a:srgbClr val="5F1939"/>
    </a:hlink>
    <a:folHlink>
      <a:srgbClr val="80B0C8"/>
    </a:folHlink>
  </a:clrScheme>
  <a:fontScheme name="120316_VWAG_Template_draft">
    <a:majorFont>
      <a:latin typeface="Arial"/>
      <a:ea typeface=""/>
      <a:cs typeface=""/>
    </a:majorFont>
    <a:minorFont>
      <a:latin typeface="Arial"/>
      <a:ea typeface="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6.xml><?xml version="1.0" encoding="utf-8"?>
<a:themeOverride xmlns:a="http://schemas.openxmlformats.org/drawingml/2006/main">
  <a:clrScheme name="120316_VWAG_Template_draft 1">
    <a:dk1>
      <a:srgbClr val="000000"/>
    </a:dk1>
    <a:lt1>
      <a:srgbClr val="FFFFFF"/>
    </a:lt1>
    <a:dk2>
      <a:srgbClr val="003366"/>
    </a:dk2>
    <a:lt2>
      <a:srgbClr val="D4D6D9"/>
    </a:lt2>
    <a:accent1>
      <a:srgbClr val="A6ADB3"/>
    </a:accent1>
    <a:accent2>
      <a:srgbClr val="006384"/>
    </a:accent2>
    <a:accent3>
      <a:srgbClr val="FFFFFF"/>
    </a:accent3>
    <a:accent4>
      <a:srgbClr val="000000"/>
    </a:accent4>
    <a:accent5>
      <a:srgbClr val="D0D3D6"/>
    </a:accent5>
    <a:accent6>
      <a:srgbClr val="005977"/>
    </a:accent6>
    <a:hlink>
      <a:srgbClr val="5F1939"/>
    </a:hlink>
    <a:folHlink>
      <a:srgbClr val="80B0C8"/>
    </a:folHlink>
  </a:clrScheme>
  <a:fontScheme name="120316_VWAG_Template_draft">
    <a:majorFont>
      <a:latin typeface="Arial"/>
      <a:ea typeface=""/>
      <a:cs typeface=""/>
    </a:majorFont>
    <a:minorFont>
      <a:latin typeface="Arial"/>
      <a:ea typeface="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7.xml><?xml version="1.0" encoding="utf-8"?>
<a:themeOverride xmlns:a="http://schemas.openxmlformats.org/drawingml/2006/main">
  <a:clrScheme name="120316_VWAG_Template_draft 1">
    <a:dk1>
      <a:srgbClr val="000000"/>
    </a:dk1>
    <a:lt1>
      <a:srgbClr val="FFFFFF"/>
    </a:lt1>
    <a:dk2>
      <a:srgbClr val="003366"/>
    </a:dk2>
    <a:lt2>
      <a:srgbClr val="D4D6D9"/>
    </a:lt2>
    <a:accent1>
      <a:srgbClr val="A6ADB3"/>
    </a:accent1>
    <a:accent2>
      <a:srgbClr val="006384"/>
    </a:accent2>
    <a:accent3>
      <a:srgbClr val="FFFFFF"/>
    </a:accent3>
    <a:accent4>
      <a:srgbClr val="000000"/>
    </a:accent4>
    <a:accent5>
      <a:srgbClr val="D0D3D6"/>
    </a:accent5>
    <a:accent6>
      <a:srgbClr val="005977"/>
    </a:accent6>
    <a:hlink>
      <a:srgbClr val="5F1939"/>
    </a:hlink>
    <a:folHlink>
      <a:srgbClr val="80B0C8"/>
    </a:folHlink>
  </a:clrScheme>
  <a:fontScheme name="120316_VWAG_Template_draft">
    <a:majorFont>
      <a:latin typeface="Arial"/>
      <a:ea typeface=""/>
      <a:cs typeface=""/>
    </a:majorFont>
    <a:minorFont>
      <a:latin typeface="Arial"/>
      <a:ea typeface="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8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9.xml><?xml version="1.0" encoding="utf-8"?>
<a:themeOverride xmlns:a="http://schemas.openxmlformats.org/drawingml/2006/main">
  <a:clrScheme name="120316_VWAG_Template_draft 1">
    <a:dk1>
      <a:srgbClr val="000000"/>
    </a:dk1>
    <a:lt1>
      <a:srgbClr val="FFFFFF"/>
    </a:lt1>
    <a:dk2>
      <a:srgbClr val="003366"/>
    </a:dk2>
    <a:lt2>
      <a:srgbClr val="D4D6D9"/>
    </a:lt2>
    <a:accent1>
      <a:srgbClr val="A6ADB3"/>
    </a:accent1>
    <a:accent2>
      <a:srgbClr val="006384"/>
    </a:accent2>
    <a:accent3>
      <a:srgbClr val="FFFFFF"/>
    </a:accent3>
    <a:accent4>
      <a:srgbClr val="000000"/>
    </a:accent4>
    <a:accent5>
      <a:srgbClr val="D0D3D6"/>
    </a:accent5>
    <a:accent6>
      <a:srgbClr val="005977"/>
    </a:accent6>
    <a:hlink>
      <a:srgbClr val="5F1939"/>
    </a:hlink>
    <a:folHlink>
      <a:srgbClr val="80B0C8"/>
    </a:folHlink>
  </a:clrScheme>
  <a:fontScheme name="120316_VWAG_Template_draft">
    <a:majorFont>
      <a:latin typeface="Arial"/>
      <a:ea typeface=""/>
      <a:cs typeface=""/>
    </a:majorFont>
    <a:minorFont>
      <a:latin typeface="Arial"/>
      <a:ea typeface="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34299</TotalTime>
  <Words>1702</Words>
  <Application>Microsoft Office PowerPoint</Application>
  <PresentationFormat>A4 纸张(210x297 毫米)</PresentationFormat>
  <Paragraphs>356</Paragraphs>
  <Slides>18</Slides>
  <Notes>7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19" baseType="lpstr">
      <vt:lpstr>120316_VWAG_Template_draft</vt:lpstr>
      <vt:lpstr>幻灯片 1</vt:lpstr>
      <vt:lpstr>幻灯片 2</vt:lpstr>
      <vt:lpstr>其主要原因是2016年同期基数较低，行业去库存化的结构性周期回补，预计进口量在下半年将有所放缓。</vt:lpstr>
      <vt:lpstr>6月进口车销售8.27万辆，同比增长8.6%，1-6月累计销量同比增长4.3%，终端需求持续稳健增长。</vt:lpstr>
      <vt:lpstr>2017年6月行业库存深度为3.7个月，相比2016年6月的4.5个月，下降了0.8个月。</vt:lpstr>
      <vt:lpstr>6月平行进口车1.46万辆，上半年累计平行进口8.2万辆，同比增速分别为26.9%和49.7%；1-6月平行进口车占进口总量14.1%，相比1-5月份的14.5 %下降了0.4个百分点。</vt:lpstr>
      <vt:lpstr>幻灯片 7</vt:lpstr>
      <vt:lpstr>6月进口乘用车11.6万辆，同比增长24.0%，CAR、suv和mpv分别同比增速为15.3%、32.4%、-2.7%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Title with picture  in Arial bold 28 pt</dc:title>
  <dc:creator>Lisa Hu</dc:creator>
  <cp:lastModifiedBy>王存</cp:lastModifiedBy>
  <cp:revision>2685</cp:revision>
  <cp:lastPrinted>2013-12-11T01:16:46Z</cp:lastPrinted>
  <dcterms:created xsi:type="dcterms:W3CDTF">2012-04-10T02:52:52Z</dcterms:created>
  <dcterms:modified xsi:type="dcterms:W3CDTF">2017-08-07T09:46:11Z</dcterms:modified>
</cp:coreProperties>
</file>