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1"/>
  </p:notesMasterIdLst>
  <p:handoutMasterIdLst>
    <p:handoutMasterId r:id="rId12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335" r:id="rId9"/>
    <p:sldId id="267" r:id="rId10"/>
  </p:sldIdLst>
  <p:sldSz cx="9144000" cy="6858000" type="screen4x3"/>
  <p:notesSz cx="6797675" cy="98726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56" autoAdjust="0"/>
    <p:restoredTop sz="94636" autoAdjust="0"/>
  </p:normalViewPr>
  <p:slideViewPr>
    <p:cSldViewPr>
      <p:cViewPr varScale="1">
        <p:scale>
          <a:sx n="87" d="100"/>
          <a:sy n="87" d="100"/>
        </p:scale>
        <p:origin x="-50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09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9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E66DBB69-B731-49A1-986D-328AED60B40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26"/>
          <p:cNvSpPr>
            <a:spLocks noChangeArrowheads="1"/>
          </p:cNvSpPr>
          <p:nvPr/>
        </p:nvSpPr>
        <p:spPr bwMode="auto">
          <a:xfrm>
            <a:off x="0" y="0"/>
            <a:ext cx="457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zh-CN" sz="2400" smtClean="0">
              <a:latin typeface="Times New Roman" pitchFamily="18" charset="0"/>
            </a:endParaRPr>
          </a:p>
        </p:txBody>
      </p:sp>
      <p:sp>
        <p:nvSpPr>
          <p:cNvPr id="5" name="AutoShape 1027"/>
          <p:cNvSpPr>
            <a:spLocks noChangeArrowheads="1"/>
          </p:cNvSpPr>
          <p:nvPr/>
        </p:nvSpPr>
        <p:spPr bwMode="auto">
          <a:xfrm>
            <a:off x="685800" y="990600"/>
            <a:ext cx="5181600" cy="1905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zh-CN" sz="2400" smtClean="0">
              <a:latin typeface="Times New Roman" pitchFamily="18" charset="0"/>
            </a:endParaRPr>
          </a:p>
        </p:txBody>
      </p:sp>
      <p:grpSp>
        <p:nvGrpSpPr>
          <p:cNvPr id="6" name="Group 1029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7" name="AutoShape 1030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  <p:sp>
          <p:nvSpPr>
            <p:cNvPr id="8" name="AutoShape 1031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</p:grpSp>
      <p:sp>
        <p:nvSpPr>
          <p:cNvPr id="6148" name="Rectangle 102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36576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6155" name="Rectangle 1035"/>
          <p:cNvSpPr>
            <a:spLocks noGrp="1" noChangeArrowheads="1"/>
          </p:cNvSpPr>
          <p:nvPr>
            <p:ph type="ctrTitle" sz="quarter"/>
          </p:nvPr>
        </p:nvSpPr>
        <p:spPr>
          <a:xfrm>
            <a:off x="936625" y="1425575"/>
            <a:ext cx="7772400" cy="1143000"/>
          </a:xfr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9" name="Rectangle 1032"/>
          <p:cNvSpPr>
            <a:spLocks noGrp="1" noChangeArrowheads="1"/>
          </p:cNvSpPr>
          <p:nvPr>
            <p:ph type="dt" sz="quarter" idx="10"/>
          </p:nvPr>
        </p:nvSpPr>
        <p:spPr>
          <a:xfrm>
            <a:off x="2667000" y="6553200"/>
            <a:ext cx="19050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" name="Rectangle 1033"/>
          <p:cNvSpPr>
            <a:spLocks noGrp="1" noChangeArrowheads="1"/>
          </p:cNvSpPr>
          <p:nvPr>
            <p:ph type="ftr" sz="quarter" idx="11"/>
          </p:nvPr>
        </p:nvSpPr>
        <p:spPr>
          <a:xfrm>
            <a:off x="5195888" y="6553200"/>
            <a:ext cx="3279775" cy="304800"/>
          </a:xfrm>
        </p:spPr>
        <p:txBody>
          <a:bodyPr/>
          <a:lstStyle>
            <a:lvl1pPr algn="r">
              <a:defRPr sz="1400"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" name="Rectangle 1034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525" y="6359525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fld id="{495E56E3-6AF0-48FC-BC27-75612B22C13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209A1E-48E3-4996-B840-E251923392E4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1079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92129129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92511172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915150" y="762000"/>
            <a:ext cx="2000250" cy="5029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762000"/>
            <a:ext cx="5848350" cy="5029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F875AF-9F7A-4F1C-934C-D119044FE020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1079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92129129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92511172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1079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92129129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92511172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11FA3B-F71C-4996-930F-95046E10E1B2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1079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92129129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92511172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708D1F-62C3-4E60-8C37-D399D1BCB38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1079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92129129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92511172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2362200"/>
            <a:ext cx="3924300" cy="3429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91100" y="2362200"/>
            <a:ext cx="3924300" cy="3429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1BC4C1-D66A-478E-B873-D6CC1EF78A3D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1079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92129129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92511172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43BAAB-C4D4-4398-9368-7F08F3934301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9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1079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92129129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92511172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333FE0-D4BC-489E-8591-FFB0EFAA0EFC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1079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92129129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92511172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E418C4-7AB9-4DA8-A3EA-B7093B94318A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1079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92129129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92511172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E83965-FB08-45B8-B971-F2B8353E77A1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1079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92129129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92511172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CDDB06-0AB5-43E5-92D4-91C04630E7D1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1079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92129129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92511172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3200400" cy="6858000"/>
            <a:chOff x="0" y="0"/>
            <a:chExt cx="2016" cy="4320"/>
          </a:xfrm>
        </p:grpSpPr>
        <p:sp>
          <p:nvSpPr>
            <p:cNvPr id="1037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  <p:sp>
          <p:nvSpPr>
            <p:cNvPr id="1038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6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</p:grpSp>
      <p:sp>
        <p:nvSpPr>
          <p:cNvPr id="1027" name="AutoShape 5"/>
          <p:cNvSpPr>
            <a:spLocks noChangeArrowheads="1"/>
          </p:cNvSpPr>
          <p:nvPr/>
        </p:nvSpPr>
        <p:spPr bwMode="auto">
          <a:xfrm>
            <a:off x="762000" y="762000"/>
            <a:ext cx="5105400" cy="609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zh-CN" sz="2400" smtClean="0">
              <a:latin typeface="Times New Roman" pitchFamily="18" charset="0"/>
            </a:endParaRP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762000"/>
            <a:ext cx="8001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9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362200"/>
            <a:ext cx="8001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010400" y="6553200"/>
            <a:ext cx="1905000" cy="30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r" eaLnBrk="1" hangingPunct="1"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130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343650"/>
            <a:ext cx="587375" cy="4889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  <a:spAutoFit/>
          </a:bodyPr>
          <a:lstStyle>
            <a:lvl1pPr eaLnBrk="1" hangingPunct="1">
              <a:defRPr sz="2600" b="1">
                <a:solidFill>
                  <a:schemeClr val="bg1"/>
                </a:solidFill>
              </a:defRPr>
            </a:lvl1pPr>
          </a:lstStyle>
          <a:p>
            <a:fld id="{DB353A82-4581-4DF8-A66D-C48856731B5B}" type="slidenum">
              <a:rPr lang="en-US" altLang="zh-CN"/>
              <a:pPr/>
              <a:t>‹#›</a:t>
            </a:fld>
            <a:endParaRPr lang="en-US" altLang="zh-CN"/>
          </a:p>
        </p:txBody>
      </p:sp>
      <p:grpSp>
        <p:nvGrpSpPr>
          <p:cNvPr id="1032" name="Group 11"/>
          <p:cNvGrpSpPr>
            <a:grpSpLocks/>
          </p:cNvGrpSpPr>
          <p:nvPr/>
        </p:nvGrpSpPr>
        <p:grpSpPr bwMode="auto">
          <a:xfrm>
            <a:off x="228600" y="1981200"/>
            <a:ext cx="7391400" cy="319088"/>
            <a:chOff x="144" y="1248"/>
            <a:chExt cx="4656" cy="201"/>
          </a:xfrm>
        </p:grpSpPr>
        <p:sp>
          <p:nvSpPr>
            <p:cNvPr id="1035" name="AutoShape 12"/>
            <p:cNvSpPr>
              <a:spLocks noChangeArrowheads="1"/>
            </p:cNvSpPr>
            <p:nvPr/>
          </p:nvSpPr>
          <p:spPr bwMode="auto">
            <a:xfrm>
              <a:off x="384" y="1248"/>
              <a:ext cx="4416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  <p:sp>
          <p:nvSpPr>
            <p:cNvPr id="1036" name="AutoShape 13"/>
            <p:cNvSpPr>
              <a:spLocks noChangeArrowheads="1"/>
            </p:cNvSpPr>
            <p:nvPr/>
          </p:nvSpPr>
          <p:spPr bwMode="auto">
            <a:xfrm flipH="1">
              <a:off x="144" y="1248"/>
              <a:ext cx="248" cy="201"/>
            </a:xfrm>
            <a:prstGeom prst="flowChartDelay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</p:grpSp>
      <p:sp>
        <p:nvSpPr>
          <p:cNvPr id="1033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 smtClean="0"/>
          </a:p>
        </p:txBody>
      </p:sp>
      <p:sp>
        <p:nvSpPr>
          <p:cNvPr id="5138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62000" y="6308725"/>
            <a:ext cx="8382000" cy="5492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ctr" eaLnBrk="1" hangingPunct="1">
              <a:defRPr sz="1500" b="1">
                <a:latin typeface="Times New Roman" pitchFamily="18" charset="0"/>
                <a:ea typeface="黑体" pitchFamily="49" charset="-122"/>
              </a:defRPr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1079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92129129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92511172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8" r:id="rId1"/>
    <p:sldLayoutId id="2147484027" r:id="rId2"/>
    <p:sldLayoutId id="2147484028" r:id="rId3"/>
    <p:sldLayoutId id="2147484029" r:id="rId4"/>
    <p:sldLayoutId id="2147484030" r:id="rId5"/>
    <p:sldLayoutId id="2147484031" r:id="rId6"/>
    <p:sldLayoutId id="2147484032" r:id="rId7"/>
    <p:sldLayoutId id="2147484033" r:id="rId8"/>
    <p:sldLayoutId id="2147484034" r:id="rId9"/>
    <p:sldLayoutId id="2147484035" r:id="rId10"/>
    <p:sldLayoutId id="2147484036" r:id="rId11"/>
    <p:sldLayoutId id="2147484037" r:id="rId12"/>
  </p:sldLayoutIdLst>
  <p:hf hd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kumimoji="1"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6"/>
          <p:cNvSpPr>
            <a:spLocks noGrp="1" noChangeArrowheads="1"/>
          </p:cNvSpPr>
          <p:nvPr>
            <p:ph type="ctr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>2017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年</a:t>
            </a:r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>9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月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上海汽车市场上牌情况</a:t>
            </a:r>
            <a:br>
              <a:rPr lang="zh-CN" altLang="en-US" dirty="0" smtClean="0">
                <a:latin typeface="华文行楷" pitchFamily="2" charset="-122"/>
                <a:ea typeface="华文行楷" pitchFamily="2" charset="-122"/>
              </a:rPr>
            </a:b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及上海市场消费特点</a:t>
            </a:r>
          </a:p>
        </p:txBody>
      </p:sp>
      <p:sp>
        <p:nvSpPr>
          <p:cNvPr id="5124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46613" y="3644900"/>
            <a:ext cx="3741737" cy="1174750"/>
          </a:xfrm>
          <a:noFill/>
        </p:spPr>
        <p:txBody>
          <a:bodyPr/>
          <a:lstStyle/>
          <a:p>
            <a:pPr algn="ctr" eaLnBrk="1" hangingPunct="1"/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上海市信息中心</a:t>
            </a:r>
          </a:p>
          <a:p>
            <a:pPr algn="ctr" eaLnBrk="1" hangingPunct="1"/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汽车产业研究室</a:t>
            </a: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107504" y="6309320"/>
            <a:ext cx="587375" cy="54868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pPr algn="ctr"/>
            <a:fld id="{684BF272-735A-4879-82F5-F45F4EFB2653}" type="slidenum">
              <a:rPr lang="en-US" altLang="zh-CN" sz="2600" b="1">
                <a:solidFill>
                  <a:schemeClr val="bg1"/>
                </a:solidFill>
                <a:latin typeface="Arial" charset="0"/>
                <a:ea typeface="宋体" pitchFamily="2" charset="-122"/>
              </a:rPr>
              <a:pPr algn="ctr"/>
              <a:t>1</a:t>
            </a:fld>
            <a:endParaRPr lang="en-US" altLang="zh-CN" sz="2600" b="1" dirty="0">
              <a:solidFill>
                <a:schemeClr val="bg1"/>
              </a:solidFill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4BF272-735A-4879-82F5-F45F4EFB2653}" type="slidenum">
              <a:rPr lang="en-US" altLang="zh-CN"/>
              <a:pPr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宋体" pitchFamily="2" charset="-122"/>
              </a:rPr>
              <a:t>地址：华山路</a:t>
            </a:r>
            <a:r>
              <a:rPr lang="en-US" altLang="zh-CN" dirty="0" smtClean="0">
                <a:ea typeface="宋体" pitchFamily="2" charset="-122"/>
              </a:rPr>
              <a:t>1079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en-US" altLang="zh-CN" dirty="0" smtClean="0">
                <a:ea typeface="宋体" pitchFamily="2" charset="-122"/>
              </a:rPr>
              <a:t>9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zh-CN" altLang="en-US" dirty="0" smtClean="0">
                <a:ea typeface="宋体" pitchFamily="2" charset="-122"/>
              </a:rPr>
              <a:t>楼    邮编：</a:t>
            </a:r>
            <a:r>
              <a:rPr lang="en-US" altLang="zh-CN" dirty="0" smtClean="0">
                <a:ea typeface="宋体" pitchFamily="2" charset="-122"/>
              </a:rPr>
              <a:t>200050  </a:t>
            </a:r>
            <a:r>
              <a:rPr lang="zh-CN" altLang="en-US" dirty="0" smtClean="0">
                <a:ea typeface="宋体" pitchFamily="2" charset="-122"/>
              </a:rPr>
              <a:t>电话</a:t>
            </a:r>
            <a:r>
              <a:rPr lang="zh-CN" altLang="en-US" dirty="0" smtClean="0">
                <a:ea typeface="宋体" pitchFamily="2" charset="-122"/>
              </a:rPr>
              <a:t>：</a:t>
            </a:r>
            <a:r>
              <a:rPr lang="en-US" altLang="zh-CN" dirty="0" smtClean="0">
                <a:ea typeface="宋体" pitchFamily="2" charset="-122"/>
              </a:rPr>
              <a:t>92129129  </a:t>
            </a:r>
            <a:r>
              <a:rPr lang="zh-CN" altLang="en-US" dirty="0" smtClean="0">
                <a:ea typeface="宋体" pitchFamily="2" charset="-122"/>
              </a:rPr>
              <a:t>传真：</a:t>
            </a:r>
            <a:r>
              <a:rPr lang="en-US" altLang="zh-CN" dirty="0" smtClean="0">
                <a:ea typeface="宋体" pitchFamily="2" charset="-122"/>
              </a:rPr>
              <a:t>52989989</a:t>
            </a:r>
            <a:r>
              <a:rPr lang="en-US" altLang="zh-CN" dirty="0" smtClean="0"/>
              <a:t> </a:t>
            </a:r>
            <a:endParaRPr lang="en-US" altLang="zh-CN" dirty="0" smtClean="0"/>
          </a:p>
        </p:txBody>
      </p:sp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dirty="0" smtClean="0"/>
              <a:t>2017</a:t>
            </a:r>
            <a:r>
              <a:rPr lang="zh-CN" altLang="en-US" sz="3200" dirty="0" smtClean="0"/>
              <a:t>年</a:t>
            </a:r>
            <a:r>
              <a:rPr lang="en-US" altLang="zh-CN" sz="3200" dirty="0" smtClean="0"/>
              <a:t>9</a:t>
            </a:r>
            <a:r>
              <a:rPr lang="zh-CN" altLang="en-US" sz="3200" dirty="0" smtClean="0"/>
              <a:t>月</a:t>
            </a:r>
            <a:r>
              <a:rPr lang="zh-CN" altLang="en-US" sz="3200" dirty="0" smtClean="0"/>
              <a:t>上海各车型</a:t>
            </a:r>
            <a:r>
              <a:rPr lang="zh-CN" altLang="en-US" sz="3200" dirty="0" smtClean="0">
                <a:latin typeface="宋体" pitchFamily="2" charset="-122"/>
              </a:rPr>
              <a:t>上牌量同比情况</a:t>
            </a:r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</p:nvPr>
        </p:nvGraphicFramePr>
        <p:xfrm>
          <a:off x="914400" y="2362200"/>
          <a:ext cx="6608763" cy="3938586"/>
        </p:xfrm>
        <a:graphic>
          <a:graphicData uri="http://schemas.openxmlformats.org/drawingml/2006/table">
            <a:tbl>
              <a:tblPr/>
              <a:tblGrid>
                <a:gridCol w="13541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5092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5092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5092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5092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5092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6950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类型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9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9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环</a:t>
                      </a:r>
                      <a:r>
                        <a:rPr kumimoji="1" lang="zh-CN" altLang="en-US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比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9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1-9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1-9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40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进口小客车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（含轿车）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5091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-8.09%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-8.40%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49310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-1.80%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国产轿车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13998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-7.69%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-24.90%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135275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-21.77%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40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小型客车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（除轿车）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15758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-3.73%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-2.17%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144776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0.97%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大型客车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768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20.94%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79.02%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4500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4.70%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小型货车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744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-5.22%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10.06%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7149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-11.61%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大型货车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1798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8.31%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34.98%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15467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-6.91%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001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合计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38157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-4.97%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-10.73%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356477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-9.87%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93C078-7EA0-40C3-A6B3-D4408DA7A2E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宋体" pitchFamily="2" charset="-122"/>
              </a:rPr>
              <a:t>地址：华山路</a:t>
            </a:r>
            <a:r>
              <a:rPr lang="en-US" altLang="zh-CN" dirty="0" smtClean="0">
                <a:ea typeface="宋体" pitchFamily="2" charset="-122"/>
              </a:rPr>
              <a:t>1079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en-US" altLang="zh-CN" dirty="0" smtClean="0">
                <a:ea typeface="宋体" pitchFamily="2" charset="-122"/>
              </a:rPr>
              <a:t>9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zh-CN" altLang="en-US" dirty="0" smtClean="0">
                <a:ea typeface="宋体" pitchFamily="2" charset="-122"/>
              </a:rPr>
              <a:t>楼    邮编：</a:t>
            </a:r>
            <a:r>
              <a:rPr lang="en-US" altLang="zh-CN" dirty="0" smtClean="0">
                <a:ea typeface="宋体" pitchFamily="2" charset="-122"/>
              </a:rPr>
              <a:t>200050  </a:t>
            </a:r>
            <a:r>
              <a:rPr lang="zh-CN" altLang="en-US" dirty="0" smtClean="0">
                <a:ea typeface="宋体" pitchFamily="2" charset="-122"/>
              </a:rPr>
              <a:t>电话</a:t>
            </a:r>
            <a:r>
              <a:rPr lang="zh-CN" altLang="en-US" dirty="0" smtClean="0">
                <a:ea typeface="宋体" pitchFamily="2" charset="-122"/>
              </a:rPr>
              <a:t>：</a:t>
            </a:r>
            <a:r>
              <a:rPr lang="en-US" altLang="zh-CN" dirty="0" smtClean="0">
                <a:ea typeface="宋体" pitchFamily="2" charset="-122"/>
              </a:rPr>
              <a:t>92129129  </a:t>
            </a:r>
            <a:r>
              <a:rPr lang="zh-CN" altLang="en-US" dirty="0" smtClean="0">
                <a:ea typeface="宋体" pitchFamily="2" charset="-122"/>
              </a:rPr>
              <a:t>传真：</a:t>
            </a:r>
            <a:r>
              <a:rPr lang="en-US" altLang="zh-CN" dirty="0" smtClean="0">
                <a:ea typeface="宋体" pitchFamily="2" charset="-122"/>
              </a:rPr>
              <a:t> </a:t>
            </a:r>
            <a:r>
              <a:rPr lang="en-US" altLang="zh-CN" dirty="0" smtClean="0">
                <a:ea typeface="宋体" pitchFamily="2" charset="-122"/>
              </a:rPr>
              <a:t>52989989</a:t>
            </a:r>
            <a:r>
              <a:rPr lang="en-US" altLang="zh-CN" dirty="0" smtClean="0"/>
              <a:t> </a:t>
            </a:r>
            <a:endParaRPr lang="en-US" altLang="zh-CN" dirty="0" smtClean="0"/>
          </a:p>
        </p:txBody>
      </p:sp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125538"/>
            <a:ext cx="8001000" cy="779462"/>
          </a:xfrm>
        </p:spPr>
        <p:txBody>
          <a:bodyPr/>
          <a:lstStyle/>
          <a:p>
            <a:pPr eaLnBrk="1" hangingPunct="1"/>
            <a:r>
              <a:rPr lang="zh-CN" altLang="en-US" sz="3200" smtClean="0"/>
              <a:t>近两年上海车辆月度上牌数累计情况</a:t>
            </a:r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" name="Picture 1" descr="C:\Users\Administrator\AppData\Roaming\Tencent\Users\544216252\QQ\WinTemp\RichOle\0%NN3V$2H38M51[0)DKFGN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276872"/>
            <a:ext cx="6840760" cy="39604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42AEA4-219D-4603-A3F0-EC76EAB6320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宋体" pitchFamily="2" charset="-122"/>
              </a:rPr>
              <a:t>地址：华山路</a:t>
            </a:r>
            <a:r>
              <a:rPr lang="en-US" altLang="zh-CN" dirty="0" smtClean="0">
                <a:ea typeface="宋体" pitchFamily="2" charset="-122"/>
              </a:rPr>
              <a:t>1079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en-US" altLang="zh-CN" dirty="0" smtClean="0">
                <a:ea typeface="宋体" pitchFamily="2" charset="-122"/>
              </a:rPr>
              <a:t>9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zh-CN" altLang="en-US" dirty="0" smtClean="0">
                <a:ea typeface="宋体" pitchFamily="2" charset="-122"/>
              </a:rPr>
              <a:t>楼    邮编：</a:t>
            </a:r>
            <a:r>
              <a:rPr lang="en-US" altLang="zh-CN" dirty="0" smtClean="0">
                <a:ea typeface="宋体" pitchFamily="2" charset="-122"/>
              </a:rPr>
              <a:t>200050  </a:t>
            </a:r>
            <a:r>
              <a:rPr lang="zh-CN" altLang="en-US" dirty="0" smtClean="0">
                <a:ea typeface="宋体" pitchFamily="2" charset="-122"/>
              </a:rPr>
              <a:t>电话</a:t>
            </a:r>
            <a:r>
              <a:rPr lang="zh-CN" altLang="en-US" dirty="0" smtClean="0">
                <a:ea typeface="宋体" pitchFamily="2" charset="-122"/>
              </a:rPr>
              <a:t>：</a:t>
            </a:r>
            <a:r>
              <a:rPr lang="en-US" altLang="zh-CN" dirty="0" smtClean="0">
                <a:ea typeface="宋体" pitchFamily="2" charset="-122"/>
              </a:rPr>
              <a:t>92129129  </a:t>
            </a:r>
            <a:r>
              <a:rPr lang="zh-CN" altLang="en-US" dirty="0" smtClean="0">
                <a:ea typeface="宋体" pitchFamily="2" charset="-122"/>
              </a:rPr>
              <a:t>传真：</a:t>
            </a:r>
            <a:r>
              <a:rPr lang="en-US" altLang="zh-CN" dirty="0" smtClean="0">
                <a:ea typeface="宋体" pitchFamily="2" charset="-122"/>
              </a:rPr>
              <a:t> </a:t>
            </a:r>
            <a:r>
              <a:rPr lang="en-US" altLang="zh-CN" dirty="0" smtClean="0">
                <a:ea typeface="宋体" pitchFamily="2" charset="-122"/>
              </a:rPr>
              <a:t>52989989</a:t>
            </a:r>
            <a:r>
              <a:rPr lang="en-US" altLang="zh-CN" dirty="0" smtClean="0"/>
              <a:t> </a:t>
            </a:r>
            <a:endParaRPr lang="en-US" altLang="zh-CN" dirty="0" smtClean="0"/>
          </a:p>
        </p:txBody>
      </p:sp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200" smtClean="0"/>
              <a:t>近两年上海车辆月度上牌数量情况</a:t>
            </a:r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" name="Picture 1" descr="C:\Users\Administrator\AppData\Roaming\Tencent\Users\544216252\QQ\WinTemp\RichOle\VWX8Z7PXF`X)D[5{KVI(GNH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276873"/>
            <a:ext cx="6840760" cy="39904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宋体" pitchFamily="2" charset="-122"/>
              </a:rPr>
              <a:t>地址：华山路</a:t>
            </a:r>
            <a:r>
              <a:rPr lang="en-US" altLang="zh-CN" dirty="0" smtClean="0">
                <a:ea typeface="宋体" pitchFamily="2" charset="-122"/>
              </a:rPr>
              <a:t>1079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en-US" altLang="zh-CN" dirty="0" smtClean="0">
                <a:ea typeface="宋体" pitchFamily="2" charset="-122"/>
              </a:rPr>
              <a:t>9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zh-CN" altLang="en-US" dirty="0" smtClean="0">
                <a:ea typeface="宋体" pitchFamily="2" charset="-122"/>
              </a:rPr>
              <a:t>楼    邮编：</a:t>
            </a:r>
            <a:r>
              <a:rPr lang="en-US" altLang="zh-CN" dirty="0" smtClean="0">
                <a:ea typeface="宋体" pitchFamily="2" charset="-122"/>
              </a:rPr>
              <a:t>200050  </a:t>
            </a:r>
            <a:r>
              <a:rPr lang="zh-CN" altLang="en-US" dirty="0" smtClean="0">
                <a:ea typeface="宋体" pitchFamily="2" charset="-122"/>
              </a:rPr>
              <a:t>电话</a:t>
            </a:r>
            <a:r>
              <a:rPr lang="zh-CN" altLang="en-US" dirty="0" smtClean="0">
                <a:ea typeface="宋体" pitchFamily="2" charset="-122"/>
              </a:rPr>
              <a:t>：</a:t>
            </a:r>
            <a:r>
              <a:rPr lang="en-US" altLang="zh-CN" dirty="0" smtClean="0">
                <a:ea typeface="宋体" pitchFamily="2" charset="-122"/>
              </a:rPr>
              <a:t>92129129  </a:t>
            </a:r>
            <a:r>
              <a:rPr lang="zh-CN" altLang="en-US" dirty="0" smtClean="0">
                <a:ea typeface="宋体" pitchFamily="2" charset="-122"/>
              </a:rPr>
              <a:t>传真：</a:t>
            </a:r>
            <a:r>
              <a:rPr lang="en-US" altLang="zh-CN" dirty="0" smtClean="0">
                <a:ea typeface="宋体" pitchFamily="2" charset="-122"/>
              </a:rPr>
              <a:t> </a:t>
            </a:r>
            <a:r>
              <a:rPr lang="en-US" altLang="zh-CN" dirty="0" smtClean="0">
                <a:ea typeface="宋体" pitchFamily="2" charset="-122"/>
              </a:rPr>
              <a:t>52989989</a:t>
            </a:r>
            <a:r>
              <a:rPr lang="en-US" altLang="zh-CN" dirty="0" smtClean="0"/>
              <a:t> </a:t>
            </a:r>
            <a:endParaRPr lang="en-US" altLang="zh-CN" dirty="0" smtClean="0"/>
          </a:p>
        </p:txBody>
      </p:sp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dirty="0" smtClean="0"/>
              <a:t>2017</a:t>
            </a:r>
            <a:r>
              <a:rPr lang="zh-CN" altLang="en-US" sz="3200" dirty="0" smtClean="0"/>
              <a:t>年</a:t>
            </a:r>
            <a:r>
              <a:rPr lang="en-US" altLang="zh-CN" sz="3200" dirty="0" smtClean="0"/>
              <a:t>9</a:t>
            </a:r>
            <a:r>
              <a:rPr lang="zh-CN" altLang="en-US" sz="3200" dirty="0" smtClean="0"/>
              <a:t>月</a:t>
            </a:r>
            <a:r>
              <a:rPr lang="zh-CN" altLang="en-US" sz="3200" dirty="0" smtClean="0">
                <a:latin typeface="宋体" pitchFamily="2" charset="-122"/>
              </a:rPr>
              <a:t>上海上牌进口车来源国情况</a:t>
            </a:r>
            <a:r>
              <a:rPr lang="zh-CN" altLang="en-US" dirty="0" smtClean="0"/>
              <a:t>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</p:nvPr>
        </p:nvGraphicFramePr>
        <p:xfrm>
          <a:off x="900113" y="2420938"/>
          <a:ext cx="6678612" cy="3369318"/>
        </p:xfrm>
        <a:graphic>
          <a:graphicData uri="http://schemas.openxmlformats.org/drawingml/2006/table">
            <a:tbl>
              <a:tblPr/>
              <a:tblGrid>
                <a:gridCol w="1209675"/>
                <a:gridCol w="1093787"/>
                <a:gridCol w="1093788"/>
                <a:gridCol w="1093787"/>
                <a:gridCol w="1093788"/>
                <a:gridCol w="1093787"/>
              </a:tblGrid>
              <a:tr h="69532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国别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2017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年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9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9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环比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9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同比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2017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年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1-9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1-9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同比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德国</a:t>
                      </a:r>
                    </a:p>
                  </a:txBody>
                  <a:tcPr marL="9525" marR="9525" marT="9525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2656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-4.87%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-4.73%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25083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-0.29%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日本</a:t>
                      </a:r>
                    </a:p>
                  </a:txBody>
                  <a:tcPr marL="9525" marR="9525" marT="9525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934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-18.50%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-20.03%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9436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-7.55%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美国</a:t>
                      </a:r>
                    </a:p>
                  </a:txBody>
                  <a:tcPr marL="9525" marR="9525" marT="9525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732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0.69%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2.95%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7078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-0.38%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英国</a:t>
                      </a:r>
                    </a:p>
                  </a:txBody>
                  <a:tcPr marL="9525" marR="9525" marT="9525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447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-9.51%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-18.43%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4245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-9.78%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瑞典</a:t>
                      </a:r>
                    </a:p>
                  </a:txBody>
                  <a:tcPr marL="9525" marR="9525" marT="9525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163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-15.10%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-8.94%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1744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21.36%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意大利</a:t>
                      </a:r>
                    </a:p>
                  </a:txBody>
                  <a:tcPr marL="9525" marR="9525" marT="9525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135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-16.67%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15.38%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1449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63.54%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zh-CN" altLang="en-US" sz="1800" b="0" i="0" u="none" strike="noStrike" kern="1200" dirty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法国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14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-12.50%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-41.67%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128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-68.00%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韩国</a:t>
                      </a:r>
                    </a:p>
                  </a:txBody>
                  <a:tcPr marL="9525" marR="9525" marT="9525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0.00%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-52.38%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141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-46.18%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合计</a:t>
                      </a:r>
                    </a:p>
                  </a:txBody>
                  <a:tcPr marT="45722" marB="45722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5091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-8.09%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-8.40%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49310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-1.80%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198A21-6D86-4513-B10A-8468C373FDF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宋体" pitchFamily="2" charset="-122"/>
              </a:rPr>
              <a:t>地址：华山路</a:t>
            </a:r>
            <a:r>
              <a:rPr lang="en-US" altLang="zh-CN" dirty="0" smtClean="0">
                <a:ea typeface="宋体" pitchFamily="2" charset="-122"/>
              </a:rPr>
              <a:t>1079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en-US" altLang="zh-CN" dirty="0" smtClean="0">
                <a:ea typeface="宋体" pitchFamily="2" charset="-122"/>
              </a:rPr>
              <a:t>9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zh-CN" altLang="en-US" dirty="0" smtClean="0">
                <a:ea typeface="宋体" pitchFamily="2" charset="-122"/>
              </a:rPr>
              <a:t>楼    邮编：</a:t>
            </a:r>
            <a:r>
              <a:rPr lang="en-US" altLang="zh-CN" dirty="0" smtClean="0">
                <a:ea typeface="宋体" pitchFamily="2" charset="-122"/>
              </a:rPr>
              <a:t>200050  </a:t>
            </a:r>
            <a:r>
              <a:rPr lang="zh-CN" altLang="en-US" dirty="0" smtClean="0">
                <a:ea typeface="宋体" pitchFamily="2" charset="-122"/>
              </a:rPr>
              <a:t>电话</a:t>
            </a:r>
            <a:r>
              <a:rPr lang="zh-CN" altLang="en-US" dirty="0" smtClean="0">
                <a:ea typeface="宋体" pitchFamily="2" charset="-122"/>
              </a:rPr>
              <a:t>：</a:t>
            </a:r>
            <a:r>
              <a:rPr lang="en-US" altLang="zh-CN" dirty="0" smtClean="0">
                <a:ea typeface="宋体" pitchFamily="2" charset="-122"/>
              </a:rPr>
              <a:t>92129129  </a:t>
            </a:r>
            <a:r>
              <a:rPr lang="zh-CN" altLang="en-US" dirty="0" smtClean="0">
                <a:ea typeface="宋体" pitchFamily="2" charset="-122"/>
              </a:rPr>
              <a:t>传真：</a:t>
            </a:r>
            <a:r>
              <a:rPr lang="en-US" altLang="zh-CN" dirty="0" smtClean="0">
                <a:ea typeface="宋体" pitchFamily="2" charset="-122"/>
              </a:rPr>
              <a:t> </a:t>
            </a:r>
            <a:r>
              <a:rPr lang="en-US" altLang="zh-CN" dirty="0" smtClean="0">
                <a:ea typeface="宋体" pitchFamily="2" charset="-122"/>
              </a:rPr>
              <a:t>52989989</a:t>
            </a:r>
            <a:r>
              <a:rPr lang="en-US" altLang="zh-CN" dirty="0" smtClean="0"/>
              <a:t> </a:t>
            </a:r>
            <a:endParaRPr lang="en-US" altLang="zh-CN" dirty="0" smtClean="0"/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dirty="0" smtClean="0"/>
              <a:t>2017</a:t>
            </a:r>
            <a:r>
              <a:rPr lang="zh-CN" altLang="en-US" sz="3200" dirty="0" smtClean="0"/>
              <a:t>年</a:t>
            </a:r>
            <a:r>
              <a:rPr lang="en-US" altLang="zh-CN" sz="3200" dirty="0" smtClean="0"/>
              <a:t>9</a:t>
            </a:r>
            <a:r>
              <a:rPr lang="zh-CN" altLang="en-US" sz="3200" dirty="0" smtClean="0"/>
              <a:t>月</a:t>
            </a:r>
            <a:r>
              <a:rPr lang="zh-CN" altLang="en-US" sz="3200" dirty="0" smtClean="0">
                <a:latin typeface="宋体" pitchFamily="2" charset="-122"/>
              </a:rPr>
              <a:t>上海国产轿车分类型上牌情况</a:t>
            </a:r>
            <a:r>
              <a:rPr lang="zh-CN" altLang="en-US" sz="3200" dirty="0" smtClean="0"/>
              <a:t>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</p:nvPr>
        </p:nvGraphicFramePr>
        <p:xfrm>
          <a:off x="914400" y="2362200"/>
          <a:ext cx="6604000" cy="3790950"/>
        </p:xfrm>
        <a:graphic>
          <a:graphicData uri="http://schemas.openxmlformats.org/drawingml/2006/table">
            <a:tbl>
              <a:tblPr/>
              <a:tblGrid>
                <a:gridCol w="13335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541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541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541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541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541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6950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9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9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环</a:t>
                      </a:r>
                      <a:r>
                        <a:rPr kumimoji="1" lang="zh-CN" altLang="en-US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比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9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1-9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1-9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豪华型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1871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-3.90%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3.60%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17599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3.49%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中高级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3972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-8.42%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-15.67%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38691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-7.03%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中级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4773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-12.13%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-31.12%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46889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-30.75%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普及型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3248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0.46%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-30.67%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30974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-29.72%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微型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134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-37.67%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-73.62%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1122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-55.39%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合计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13998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-7.69%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-24.90%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135275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-21.77%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0B80A3-BBD6-4BFA-A667-16D013B5EF30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宋体" pitchFamily="2" charset="-122"/>
              </a:rPr>
              <a:t>地址：华山路</a:t>
            </a:r>
            <a:r>
              <a:rPr lang="en-US" altLang="zh-CN" dirty="0" smtClean="0">
                <a:ea typeface="宋体" pitchFamily="2" charset="-122"/>
              </a:rPr>
              <a:t>1079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en-US" altLang="zh-CN" dirty="0" smtClean="0">
                <a:ea typeface="宋体" pitchFamily="2" charset="-122"/>
              </a:rPr>
              <a:t>9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zh-CN" altLang="en-US" dirty="0" smtClean="0">
                <a:ea typeface="宋体" pitchFamily="2" charset="-122"/>
              </a:rPr>
              <a:t>楼    邮编：</a:t>
            </a:r>
            <a:r>
              <a:rPr lang="en-US" altLang="zh-CN" dirty="0" smtClean="0">
                <a:ea typeface="宋体" pitchFamily="2" charset="-122"/>
              </a:rPr>
              <a:t>200050  </a:t>
            </a:r>
            <a:r>
              <a:rPr lang="zh-CN" altLang="en-US" dirty="0" smtClean="0">
                <a:ea typeface="宋体" pitchFamily="2" charset="-122"/>
              </a:rPr>
              <a:t>电话</a:t>
            </a:r>
            <a:r>
              <a:rPr lang="zh-CN" altLang="en-US" dirty="0" smtClean="0">
                <a:ea typeface="宋体" pitchFamily="2" charset="-122"/>
              </a:rPr>
              <a:t>：</a:t>
            </a:r>
            <a:r>
              <a:rPr lang="en-US" altLang="zh-CN" dirty="0" smtClean="0">
                <a:ea typeface="宋体" pitchFamily="2" charset="-122"/>
              </a:rPr>
              <a:t>92129129  </a:t>
            </a:r>
            <a:r>
              <a:rPr lang="zh-CN" altLang="en-US" dirty="0" smtClean="0">
                <a:ea typeface="宋体" pitchFamily="2" charset="-122"/>
              </a:rPr>
              <a:t>传真：</a:t>
            </a:r>
            <a:r>
              <a:rPr lang="en-US" altLang="zh-CN" dirty="0" smtClean="0">
                <a:ea typeface="宋体" pitchFamily="2" charset="-122"/>
              </a:rPr>
              <a:t> </a:t>
            </a:r>
            <a:r>
              <a:rPr lang="en-US" altLang="zh-CN" dirty="0" smtClean="0">
                <a:ea typeface="宋体" pitchFamily="2" charset="-122"/>
              </a:rPr>
              <a:t>52989989</a:t>
            </a:r>
            <a:r>
              <a:rPr lang="en-US" altLang="zh-CN" dirty="0" smtClean="0"/>
              <a:t> </a:t>
            </a:r>
            <a:endParaRPr lang="en-US" altLang="zh-CN" dirty="0" smtClean="0"/>
          </a:p>
        </p:txBody>
      </p:sp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dirty="0" smtClean="0"/>
              <a:t>2017</a:t>
            </a:r>
            <a:r>
              <a:rPr lang="zh-CN" altLang="en-US" sz="3200" dirty="0" smtClean="0"/>
              <a:t>年</a:t>
            </a:r>
            <a:r>
              <a:rPr lang="en-US" altLang="zh-CN" sz="3200" dirty="0" smtClean="0"/>
              <a:t>9</a:t>
            </a:r>
            <a:r>
              <a:rPr lang="zh-CN" altLang="en-US" sz="3200" dirty="0" smtClean="0"/>
              <a:t>月</a:t>
            </a:r>
            <a:r>
              <a:rPr lang="zh-CN" altLang="en-US" sz="3100" dirty="0" smtClean="0"/>
              <a:t>上海国产小客车分类型上牌情况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</p:nvPr>
        </p:nvGraphicFramePr>
        <p:xfrm>
          <a:off x="842963" y="2420938"/>
          <a:ext cx="6681787" cy="3446462"/>
        </p:xfrm>
        <a:graphic>
          <a:graphicData uri="http://schemas.openxmlformats.org/drawingml/2006/table">
            <a:tbl>
              <a:tblPr/>
              <a:tblGrid>
                <a:gridCol w="15065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50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350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3505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3505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3505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6950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9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9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环</a:t>
                      </a:r>
                      <a:r>
                        <a:rPr kumimoji="1" lang="zh-CN" altLang="en-US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比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9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1-9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1-9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556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MPV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2981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5.15%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-17.67%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26227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-14.66%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SUV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12263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-5.14%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5.51%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112528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11.79%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一般小客车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514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-15.32%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-40.51%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6021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-49.77%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合计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15758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-3.73%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-2.17%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144776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0.97%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2291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891EF4F-81FF-45C3-851F-77FA40498F80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12292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宋体" pitchFamily="2" charset="-122"/>
              </a:rPr>
              <a:t>地址：华山路</a:t>
            </a:r>
            <a:r>
              <a:rPr lang="en-US" altLang="zh-CN" dirty="0" smtClean="0">
                <a:ea typeface="宋体" pitchFamily="2" charset="-122"/>
              </a:rPr>
              <a:t>1079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en-US" altLang="zh-CN" dirty="0" smtClean="0">
                <a:ea typeface="宋体" pitchFamily="2" charset="-122"/>
              </a:rPr>
              <a:t>9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zh-CN" altLang="en-US" dirty="0" smtClean="0">
                <a:ea typeface="宋体" pitchFamily="2" charset="-122"/>
              </a:rPr>
              <a:t>楼    邮编：</a:t>
            </a:r>
            <a:r>
              <a:rPr lang="en-US" altLang="zh-CN" dirty="0" smtClean="0">
                <a:ea typeface="宋体" pitchFamily="2" charset="-122"/>
              </a:rPr>
              <a:t>200050  </a:t>
            </a:r>
            <a:r>
              <a:rPr lang="zh-CN" altLang="en-US" dirty="0" smtClean="0">
                <a:ea typeface="宋体" pitchFamily="2" charset="-122"/>
              </a:rPr>
              <a:t>电话</a:t>
            </a:r>
            <a:r>
              <a:rPr lang="zh-CN" altLang="en-US" dirty="0" smtClean="0">
                <a:ea typeface="宋体" pitchFamily="2" charset="-122"/>
              </a:rPr>
              <a:t>：</a:t>
            </a:r>
            <a:r>
              <a:rPr lang="en-US" altLang="zh-CN" dirty="0" smtClean="0">
                <a:ea typeface="宋体" pitchFamily="2" charset="-122"/>
              </a:rPr>
              <a:t>92129129  </a:t>
            </a:r>
            <a:r>
              <a:rPr lang="zh-CN" altLang="en-US" dirty="0" smtClean="0">
                <a:ea typeface="宋体" pitchFamily="2" charset="-122"/>
              </a:rPr>
              <a:t>传真：</a:t>
            </a:r>
            <a:r>
              <a:rPr lang="en-US" altLang="zh-CN" dirty="0" smtClean="0">
                <a:ea typeface="宋体" pitchFamily="2" charset="-122"/>
              </a:rPr>
              <a:t> </a:t>
            </a:r>
            <a:r>
              <a:rPr lang="en-US" altLang="zh-CN" dirty="0" smtClean="0">
                <a:ea typeface="宋体" pitchFamily="2" charset="-122"/>
              </a:rPr>
              <a:t>52989989</a:t>
            </a:r>
            <a:r>
              <a:rPr lang="en-US" altLang="zh-CN" dirty="0" smtClean="0"/>
              <a:t> </a:t>
            </a:r>
            <a:endParaRPr lang="en-US" altLang="zh-CN" dirty="0" smtClean="0"/>
          </a:p>
        </p:txBody>
      </p:sp>
      <p:sp>
        <p:nvSpPr>
          <p:cNvPr id="1229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上海市汽车统计报表 </a:t>
            </a:r>
          </a:p>
        </p:txBody>
      </p:sp>
      <p:graphicFrame>
        <p:nvGraphicFramePr>
          <p:cNvPr id="246925" name="Group 141"/>
          <p:cNvGraphicFramePr>
            <a:graphicFrameLocks noGrp="1"/>
          </p:cNvGraphicFramePr>
          <p:nvPr>
            <p:ph idx="1"/>
          </p:nvPr>
        </p:nvGraphicFramePr>
        <p:xfrm>
          <a:off x="755575" y="2276867"/>
          <a:ext cx="7416825" cy="4055695"/>
        </p:xfrm>
        <a:graphic>
          <a:graphicData uri="http://schemas.openxmlformats.org/drawingml/2006/table">
            <a:tbl>
              <a:tblPr/>
              <a:tblGrid>
                <a:gridCol w="40345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549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0936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0936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6709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612043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3592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695" marB="4569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695" marB="4569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 dirty="0" smtClean="0">
                          <a:solidFill>
                            <a:srgbClr val="003366"/>
                          </a:solidFill>
                          <a:latin typeface="Times New Roman"/>
                        </a:rPr>
                        <a:t>2017</a:t>
                      </a:r>
                      <a:r>
                        <a:rPr lang="zh-CN" altLang="en-US" sz="1800" b="1" i="0" u="none" strike="noStrike" dirty="0" smtClean="0">
                          <a:solidFill>
                            <a:srgbClr val="003366"/>
                          </a:solidFill>
                          <a:latin typeface="Times New Roman"/>
                        </a:rPr>
                        <a:t>年</a:t>
                      </a:r>
                      <a:r>
                        <a:rPr lang="en-US" altLang="zh-CN" sz="1800" b="1" i="0" u="none" strike="noStrike" dirty="0" smtClean="0">
                          <a:solidFill>
                            <a:srgbClr val="003366"/>
                          </a:solidFill>
                          <a:latin typeface="Times New Roman"/>
                        </a:rPr>
                        <a:t>6</a:t>
                      </a:r>
                      <a:r>
                        <a:rPr lang="zh-CN" altLang="en-US" sz="1800" b="1" i="0" u="none" strike="noStrike" dirty="0" smtClean="0">
                          <a:solidFill>
                            <a:srgbClr val="003366"/>
                          </a:solidFill>
                          <a:latin typeface="Times New Roman"/>
                        </a:rPr>
                        <a:t>月</a:t>
                      </a:r>
                      <a:endParaRPr lang="zh-CN" altLang="en-US" sz="1800" b="1" i="0" u="none" strike="noStrike" dirty="0">
                        <a:solidFill>
                          <a:srgbClr val="003366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 dirty="0" smtClean="0">
                          <a:solidFill>
                            <a:srgbClr val="003366"/>
                          </a:solidFill>
                          <a:latin typeface="Times New Roman"/>
                        </a:rPr>
                        <a:t>2017</a:t>
                      </a:r>
                      <a:r>
                        <a:rPr lang="zh-CN" altLang="en-US" sz="1800" b="1" i="0" u="none" strike="noStrike" dirty="0" smtClean="0">
                          <a:solidFill>
                            <a:srgbClr val="003366"/>
                          </a:solidFill>
                          <a:latin typeface="宋体"/>
                        </a:rPr>
                        <a:t>年</a:t>
                      </a:r>
                      <a:r>
                        <a:rPr lang="en-US" altLang="zh-CN" sz="1800" b="1" i="0" u="none" strike="noStrike" dirty="0" smtClean="0">
                          <a:solidFill>
                            <a:srgbClr val="003366"/>
                          </a:solidFill>
                          <a:latin typeface="Times New Roman"/>
                        </a:rPr>
                        <a:t>9</a:t>
                      </a:r>
                      <a:r>
                        <a:rPr lang="zh-CN" altLang="en-US" sz="1800" b="1" i="0" u="none" strike="noStrike" dirty="0" smtClean="0">
                          <a:solidFill>
                            <a:srgbClr val="003366"/>
                          </a:solidFill>
                          <a:latin typeface="宋体"/>
                        </a:rPr>
                        <a:t>月</a:t>
                      </a:r>
                      <a:endParaRPr lang="zh-CN" altLang="en-US" sz="1800" b="1" i="0" u="none" strike="noStrike" dirty="0">
                        <a:solidFill>
                          <a:srgbClr val="003366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增减量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增减百分比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78805"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大型汽车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客车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72789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72275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-514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-0.71%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8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货车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159045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 dirty="0">
                          <a:solidFill>
                            <a:srgbClr val="003366"/>
                          </a:solidFill>
                          <a:latin typeface="Times New Roman"/>
                        </a:rPr>
                        <a:t>163446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4401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2.77%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788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专用车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70175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72685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2510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3.58%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788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小计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302009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308406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6397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78805">
                <a:tc vMerge="1">
                  <a:txBody>
                    <a:bodyPr/>
                    <a:lstStyle/>
                    <a:p>
                      <a:pPr algn="ctr" rtl="0" fontAlgn="ctr"/>
                      <a:endParaRPr lang="zh-CN" altLang="en-US" sz="1600" b="0" i="0" u="none" strike="noStrike" dirty="0">
                        <a:solidFill>
                          <a:srgbClr val="003366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 smtClean="0">
                          <a:solidFill>
                            <a:srgbClr val="003366"/>
                          </a:solidFill>
                          <a:latin typeface="宋体"/>
                        </a:rPr>
                        <a:t>其中大型新能源车</a:t>
                      </a:r>
                      <a:endParaRPr lang="zh-CN" altLang="en-US" sz="1800" b="0" i="0" u="none" strike="noStrike" dirty="0">
                        <a:solidFill>
                          <a:srgbClr val="003366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2228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3058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830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37.25%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8805"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小型汽车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客车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2984013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3046151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62138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788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货车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68632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68879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0.36%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788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专用车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7917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8052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1.71%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788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0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(</a:t>
                      </a:r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其中</a:t>
                      </a:r>
                      <a:r>
                        <a:rPr lang="zh-CN" altLang="en-US" sz="1800" b="0" i="0" u="none" strike="noStrike" dirty="0" smtClean="0">
                          <a:solidFill>
                            <a:srgbClr val="003366"/>
                          </a:solidFill>
                          <a:latin typeface="宋体"/>
                        </a:rPr>
                        <a:t>郊区车辆</a:t>
                      </a:r>
                      <a:r>
                        <a:rPr lang="en-US" altLang="zh-CN" sz="1800" b="0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)</a:t>
                      </a:r>
                      <a:endParaRPr lang="en-US" altLang="zh-CN" sz="1800" b="0" i="0" u="none" strike="noStrike" dirty="0">
                        <a:solidFill>
                          <a:srgbClr val="003366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1131439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1161184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29745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2.63%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788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小计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3060562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3123082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62520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78805">
                <a:tc>
                  <a:txBody>
                    <a:bodyPr/>
                    <a:lstStyle/>
                    <a:p>
                      <a:pPr algn="ctr" rtl="0" fontAlgn="ctr"/>
                      <a:endParaRPr lang="zh-CN" altLang="en-US" sz="1800" b="0" i="0" u="none" strike="noStrike">
                        <a:solidFill>
                          <a:srgbClr val="003366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800" b="0" i="0" u="none" strike="noStrike" kern="1200" dirty="0" smtClean="0">
                          <a:solidFill>
                            <a:srgbClr val="003366"/>
                          </a:solidFill>
                          <a:latin typeface="宋体"/>
                          <a:ea typeface="+mn-ea"/>
                          <a:cs typeface="+mn-cs"/>
                        </a:rPr>
                        <a:t>其中小型新能源车</a:t>
                      </a:r>
                      <a:endParaRPr lang="zh-CN" altLang="en-US" sz="1800" b="0" i="0" u="none" strike="noStrike" kern="1200" dirty="0">
                        <a:solidFill>
                          <a:srgbClr val="003366"/>
                        </a:solidFill>
                        <a:latin typeface="宋体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22722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36807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14085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61.99%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8805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其它车辆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115408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133317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17909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15.52%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78805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汽车总量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3477979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3564805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86826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latin typeface="Times New Roman"/>
                        </a:rPr>
                        <a:t>2.50%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6BD66C-F5DE-46B3-B1A5-543C148B923F}" type="slidenum">
              <a:rPr lang="en-US" altLang="zh-CN"/>
              <a:pPr/>
              <a:t>9</a:t>
            </a:fld>
            <a:endParaRPr lang="en-US" altLang="zh-CN"/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sz="6000" smtClean="0"/>
              <a:t>The  End</a:t>
            </a:r>
            <a:r>
              <a:rPr lang="zh-CN" altLang="en-US" sz="6000" smtClean="0"/>
              <a:t>！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zh-CN" altLang="en-US" sz="8000" b="1" smtClean="0"/>
              <a:t>谢谢！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apsules">
  <a:themeElements>
    <a:clrScheme name="Capsules 2">
      <a:dk1>
        <a:srgbClr val="003366"/>
      </a:dk1>
      <a:lt1>
        <a:srgbClr val="FFFFFF"/>
      </a:lt1>
      <a:dk2>
        <a:srgbClr val="006666"/>
      </a:dk2>
      <a:lt2>
        <a:srgbClr val="003366"/>
      </a:lt2>
      <a:accent1>
        <a:srgbClr val="99CC99"/>
      </a:accent1>
      <a:accent2>
        <a:srgbClr val="33CCCC"/>
      </a:accent2>
      <a:accent3>
        <a:srgbClr val="FFFFFF"/>
      </a:accent3>
      <a:accent4>
        <a:srgbClr val="002A56"/>
      </a:accent4>
      <a:accent5>
        <a:srgbClr val="CAE2CA"/>
      </a:accent5>
      <a:accent6>
        <a:srgbClr val="2DB9B9"/>
      </a:accent6>
      <a:hlink>
        <a:srgbClr val="666699"/>
      </a:hlink>
      <a:folHlink>
        <a:srgbClr val="CC99FF"/>
      </a:folHlink>
    </a:clrScheme>
    <a:fontScheme name="Capsules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b" anchorCtr="0" compatLnSpc="1">
        <a:prstTxWarp prst="textNoShape">
          <a:avLst/>
        </a:prstTxWarp>
        <a:spAutoFit/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b" anchorCtr="0" compatLnSpc="1">
        <a:prstTxWarp prst="textNoShape">
          <a:avLst/>
        </a:prstTxWarp>
        <a:spAutoFit/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Capsules 1">
        <a:dk1>
          <a:srgbClr val="000066"/>
        </a:dk1>
        <a:lt1>
          <a:srgbClr val="FFFFEB"/>
        </a:lt1>
        <a:dk2>
          <a:srgbClr val="336699"/>
        </a:dk2>
        <a:lt2>
          <a:srgbClr val="FFFFEB"/>
        </a:lt2>
        <a:accent1>
          <a:srgbClr val="666699"/>
        </a:accent1>
        <a:accent2>
          <a:srgbClr val="99CCFF"/>
        </a:accent2>
        <a:accent3>
          <a:srgbClr val="ADB8CA"/>
        </a:accent3>
        <a:accent4>
          <a:srgbClr val="DADAC9"/>
        </a:accent4>
        <a:accent5>
          <a:srgbClr val="B8B8CA"/>
        </a:accent5>
        <a:accent6>
          <a:srgbClr val="8AB9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2">
        <a:dk1>
          <a:srgbClr val="003366"/>
        </a:dk1>
        <a:lt1>
          <a:srgbClr val="FFFFFF"/>
        </a:lt1>
        <a:dk2>
          <a:srgbClr val="006666"/>
        </a:dk2>
        <a:lt2>
          <a:srgbClr val="003366"/>
        </a:lt2>
        <a:accent1>
          <a:srgbClr val="99CC99"/>
        </a:accent1>
        <a:accent2>
          <a:srgbClr val="33CCCC"/>
        </a:accent2>
        <a:accent3>
          <a:srgbClr val="FFFFFF"/>
        </a:accent3>
        <a:accent4>
          <a:srgbClr val="002A56"/>
        </a:accent4>
        <a:accent5>
          <a:srgbClr val="CAE2CA"/>
        </a:accent5>
        <a:accent6>
          <a:srgbClr val="2DB9B9"/>
        </a:accent6>
        <a:hlink>
          <a:srgbClr val="666699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0C0C0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4">
        <a:dk1>
          <a:srgbClr val="000000"/>
        </a:dk1>
        <a:lt1>
          <a:srgbClr val="FFFFFF"/>
        </a:lt1>
        <a:dk2>
          <a:srgbClr val="9900CC"/>
        </a:dk2>
        <a:lt2>
          <a:srgbClr val="0033CC"/>
        </a:lt2>
        <a:accent1>
          <a:srgbClr val="FFCC66"/>
        </a:accent1>
        <a:accent2>
          <a:srgbClr val="33CC33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2DB92D"/>
        </a:accent6>
        <a:hlink>
          <a:srgbClr val="9900CC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D:\Program Files\Microsoft Office\Templates\Presentation Designs\Capsules.pot</Template>
  <TotalTime>4709</TotalTime>
  <Words>617</Words>
  <Application>Microsoft Office PowerPoint</Application>
  <PresentationFormat>全屏显示(4:3)</PresentationFormat>
  <Paragraphs>308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Capsules</vt:lpstr>
      <vt:lpstr>2017年9月上海汽车市场上牌情况 及上海市场消费特点</vt:lpstr>
      <vt:lpstr>2017年9月上海各车型上牌量同比情况</vt:lpstr>
      <vt:lpstr>近两年上海车辆月度上牌数累计情况</vt:lpstr>
      <vt:lpstr>近两年上海车辆月度上牌数量情况</vt:lpstr>
      <vt:lpstr>2017年9月上海上牌进口车来源国情况 </vt:lpstr>
      <vt:lpstr>2017年9月上海国产轿车分类型上牌情况 </vt:lpstr>
      <vt:lpstr>2017年9月上海国产小客车分类型上牌情况</vt:lpstr>
      <vt:lpstr>上海市汽车统计报表 </vt:lpstr>
      <vt:lpstr>The  End！</vt:lpstr>
    </vt:vector>
  </TitlesOfParts>
  <Company>SHIC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admin</cp:lastModifiedBy>
  <cp:revision>544</cp:revision>
  <dcterms:created xsi:type="dcterms:W3CDTF">2002-12-18T04:51:24Z</dcterms:created>
  <dcterms:modified xsi:type="dcterms:W3CDTF">2017-10-10T02:02:25Z</dcterms:modified>
</cp:coreProperties>
</file>