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saveSubsetFonts="1">
  <p:sldMasterIdLst>
    <p:sldMasterId id="2147483648" r:id="rId1"/>
    <p:sldMasterId id="2147483649" r:id="rId2"/>
  </p:sldMasterIdLst>
  <p:notesMasterIdLst>
    <p:notesMasterId r:id="rId16"/>
  </p:notesMasterIdLst>
  <p:handoutMasterIdLst>
    <p:handoutMasterId r:id="rId17"/>
  </p:handoutMasterIdLst>
  <p:sldIdLst>
    <p:sldId id="292" r:id="rId3"/>
    <p:sldId id="418" r:id="rId4"/>
    <p:sldId id="447" r:id="rId5"/>
    <p:sldId id="449" r:id="rId6"/>
    <p:sldId id="450" r:id="rId7"/>
    <p:sldId id="451" r:id="rId8"/>
    <p:sldId id="452" r:id="rId9"/>
    <p:sldId id="448" r:id="rId10"/>
    <p:sldId id="453" r:id="rId11"/>
    <p:sldId id="454" r:id="rId12"/>
    <p:sldId id="455" r:id="rId13"/>
    <p:sldId id="456" r:id="rId14"/>
    <p:sldId id="443" r:id="rId15"/>
  </p:sldIdLst>
  <p:sldSz cx="9144000" cy="6858000" type="screen4x3"/>
  <p:notesSz cx="7004050" cy="92233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CBCB"/>
    <a:srgbClr val="EAEAEA"/>
    <a:srgbClr val="FF9999"/>
    <a:srgbClr val="CC0000"/>
    <a:srgbClr val="FFCC00"/>
    <a:srgbClr val="FFFF00"/>
    <a:srgbClr val="66CC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03" autoAdjust="0"/>
    <p:restoredTop sz="99482" autoAdjust="0"/>
  </p:normalViewPr>
  <p:slideViewPr>
    <p:cSldViewPr snapToGrid="0">
      <p:cViewPr>
        <p:scale>
          <a:sx n="70" d="100"/>
          <a:sy n="70" d="100"/>
        </p:scale>
        <p:origin x="-1332" y="-198"/>
      </p:cViewPr>
      <p:guideLst>
        <p:guide orient="horz" pos="4002"/>
        <p:guide pos="55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66" d="100"/>
          <a:sy n="66" d="100"/>
        </p:scale>
        <p:origin x="-900" y="-72"/>
      </p:cViewPr>
      <p:guideLst>
        <p:guide orient="horz" pos="2905"/>
        <p:guide pos="220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30353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32" tIns="0" rIns="19332" bIns="0" numCol="1" anchor="t" anchorCtr="0" compatLnSpc="1">
            <a:prstTxWarp prst="textNoShape">
              <a:avLst/>
            </a:prstTxWarp>
          </a:bodyPr>
          <a:lstStyle>
            <a:lvl1pPr defTabSz="927100">
              <a:defRPr sz="1000" i="1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8750" y="-1588"/>
            <a:ext cx="30353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32" tIns="0" rIns="19332" bIns="0" numCol="1" anchor="t" anchorCtr="0" compatLnSpc="1">
            <a:prstTxWarp prst="textNoShape">
              <a:avLst/>
            </a:prstTxWarp>
          </a:bodyPr>
          <a:lstStyle>
            <a:lvl1pPr algn="r" defTabSz="927100">
              <a:defRPr sz="1000" i="1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6650"/>
            <a:ext cx="30353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32" tIns="0" rIns="19332" bIns="0" numCol="1" anchor="b" anchorCtr="0" compatLnSpc="1">
            <a:prstTxWarp prst="textNoShape">
              <a:avLst/>
            </a:prstTxWarp>
          </a:bodyPr>
          <a:lstStyle>
            <a:lvl1pPr defTabSz="927100">
              <a:defRPr sz="1000" i="1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8750" y="8756650"/>
            <a:ext cx="30353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32" tIns="0" rIns="19332" bIns="0" numCol="1" anchor="b" anchorCtr="0" compatLnSpc="1">
            <a:prstTxWarp prst="textNoShape">
              <a:avLst/>
            </a:prstTxWarp>
          </a:bodyPr>
          <a:lstStyle>
            <a:lvl1pPr algn="r" defTabSz="927100">
              <a:defRPr sz="1000" i="1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9AB8238-517A-4FEA-AD55-D83983AF2AE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3154363" y="8774113"/>
            <a:ext cx="690562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8605" tIns="45109" rIns="88605" bIns="45109">
            <a:spAutoFit/>
          </a:bodyPr>
          <a:lstStyle/>
          <a:p>
            <a:pPr algn="ctr" defTabSz="884238">
              <a:lnSpc>
                <a:spcPct val="90000"/>
              </a:lnSpc>
              <a:defRPr/>
            </a:pPr>
            <a:r>
              <a:rPr lang="en-US" altLang="zh-CN" sz="1200">
                <a:latin typeface="Times New Roman" pitchFamily="18" charset="0"/>
                <a:ea typeface="宋体" pitchFamily="2" charset="-122"/>
              </a:rPr>
              <a:t>Page </a:t>
            </a:r>
            <a:fld id="{883AA5A8-CCBA-4087-B708-3A9987467155}" type="slidenum">
              <a:rPr lang="en-US" altLang="zh-CN" sz="1200">
                <a:latin typeface="Times New Roman" pitchFamily="18" charset="0"/>
                <a:ea typeface="宋体" pitchFamily="2" charset="-122"/>
              </a:rPr>
              <a:pPr algn="ctr" defTabSz="884238">
                <a:lnSpc>
                  <a:spcPct val="90000"/>
                </a:lnSpc>
                <a:defRPr/>
              </a:pPr>
              <a:t>‹#›</a:t>
            </a:fld>
            <a:endParaRPr lang="en-US" altLang="zh-CN" sz="1200">
              <a:latin typeface="Times New Roman" pitchFamily="18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30353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32" tIns="0" rIns="19332" bIns="0" numCol="1" anchor="t" anchorCtr="0" compatLnSpc="1">
            <a:prstTxWarp prst="textNoShape">
              <a:avLst/>
            </a:prstTxWarp>
          </a:bodyPr>
          <a:lstStyle>
            <a:lvl1pPr defTabSz="927100">
              <a:defRPr sz="1000" i="1" smtClean="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8750" y="-1588"/>
            <a:ext cx="30353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32" tIns="0" rIns="19332" bIns="0" numCol="1" anchor="t" anchorCtr="0" compatLnSpc="1">
            <a:prstTxWarp prst="textNoShape">
              <a:avLst/>
            </a:prstTxWarp>
          </a:bodyPr>
          <a:lstStyle>
            <a:lvl1pPr algn="r" defTabSz="927100">
              <a:defRPr sz="1000" i="1" smtClean="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6650"/>
            <a:ext cx="30353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32" tIns="0" rIns="19332" bIns="0" numCol="1" anchor="b" anchorCtr="0" compatLnSpc="1">
            <a:prstTxWarp prst="textNoShape">
              <a:avLst/>
            </a:prstTxWarp>
          </a:bodyPr>
          <a:lstStyle>
            <a:lvl1pPr defTabSz="927100">
              <a:defRPr sz="1000" i="1" smtClean="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8750" y="8756650"/>
            <a:ext cx="30353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32" tIns="0" rIns="19332" bIns="0" numCol="1" anchor="b" anchorCtr="0" compatLnSpc="1">
            <a:prstTxWarp prst="textNoShape">
              <a:avLst/>
            </a:prstTxWarp>
          </a:bodyPr>
          <a:lstStyle>
            <a:lvl1pPr algn="r" defTabSz="927100">
              <a:defRPr sz="1000" i="1" smtClean="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A199FB08-E7E2-48F3-BF6D-77C5FA1D438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3155950" y="8774113"/>
            <a:ext cx="690563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8605" tIns="45109" rIns="88605" bIns="45109">
            <a:spAutoFit/>
          </a:bodyPr>
          <a:lstStyle/>
          <a:p>
            <a:pPr algn="ctr" defTabSz="884238">
              <a:lnSpc>
                <a:spcPct val="90000"/>
              </a:lnSpc>
              <a:defRPr/>
            </a:pPr>
            <a:r>
              <a:rPr lang="en-US" altLang="zh-CN" sz="1200">
                <a:latin typeface="Times New Roman" pitchFamily="18" charset="0"/>
                <a:ea typeface="宋体" pitchFamily="2" charset="-122"/>
              </a:rPr>
              <a:t>Page </a:t>
            </a:r>
            <a:fld id="{DD014944-60A0-495C-AC9F-A1701399CBF7}" type="slidenum">
              <a:rPr lang="en-US" altLang="zh-CN" sz="1200">
                <a:latin typeface="Times New Roman" pitchFamily="18" charset="0"/>
                <a:ea typeface="宋体" pitchFamily="2" charset="-122"/>
              </a:rPr>
              <a:pPr algn="ctr" defTabSz="884238">
                <a:lnSpc>
                  <a:spcPct val="90000"/>
                </a:lnSpc>
                <a:defRPr/>
              </a:pPr>
              <a:t>‹#›</a:t>
            </a:fld>
            <a:endParaRPr lang="en-US" altLang="zh-CN" sz="12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7415" name="Rectangle 7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09675" y="701675"/>
            <a:ext cx="4595813" cy="34464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87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lnSpc>
        <a:spcPct val="87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lnSpc>
        <a:spcPct val="87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lnSpc>
        <a:spcPct val="87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lnSpc>
        <a:spcPct val="87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C25AAA-A09B-4736-901C-7CD31C563D32}" type="slidenum">
              <a:rPr lang="zh-CN" altLang="en-US">
                <a:ea typeface="宋体" charset="-122"/>
              </a:rPr>
              <a:pPr/>
              <a:t>12</a:t>
            </a:fld>
            <a:endParaRPr lang="en-US" altLang="zh-CN">
              <a:ea typeface="宋体" charset="-122"/>
            </a:endParaRPr>
          </a:p>
        </p:txBody>
      </p:sp>
      <p:sp>
        <p:nvSpPr>
          <p:cNvPr id="1843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95388" y="692150"/>
            <a:ext cx="4613275" cy="3459163"/>
          </a:xfrm>
          <a:ln/>
        </p:spPr>
      </p:sp>
      <p:sp>
        <p:nvSpPr>
          <p:cNvPr id="18436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700088" y="4381500"/>
            <a:ext cx="5603875" cy="41497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720" tIns="46360" rIns="92720" bIns="46360"/>
          <a:lstStyle/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72300" y="-17463"/>
            <a:ext cx="2171700" cy="614362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-17463"/>
            <a:ext cx="6362700" cy="614362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4325" y="-17463"/>
            <a:ext cx="7559675" cy="8683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 sz="240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 sz="2400"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</p:grpSp>
      <p:pic>
        <p:nvPicPr>
          <p:cNvPr id="18" name="Picture 2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6494463"/>
            <a:ext cx="755650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 Box 12"/>
          <p:cNvSpPr txBox="1">
            <a:spLocks noChangeArrowheads="1"/>
          </p:cNvSpPr>
          <p:nvPr userDrawn="1"/>
        </p:nvSpPr>
        <p:spPr bwMode="auto">
          <a:xfrm>
            <a:off x="827088" y="6596063"/>
            <a:ext cx="14414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 b="1" dirty="0">
                <a:solidFill>
                  <a:srgbClr val="0000CC"/>
                </a:solidFill>
                <a:ea typeface="方正综艺简体" pitchFamily="2" charset="-122"/>
              </a:rPr>
              <a:t>全国乘联会秘书处</a:t>
            </a:r>
          </a:p>
        </p:txBody>
      </p:sp>
      <p:sp>
        <p:nvSpPr>
          <p:cNvPr id="20" name="Text Box 10"/>
          <p:cNvSpPr txBox="1">
            <a:spLocks noChangeArrowheads="1"/>
          </p:cNvSpPr>
          <p:nvPr userDrawn="1"/>
        </p:nvSpPr>
        <p:spPr bwMode="auto">
          <a:xfrm>
            <a:off x="2124075" y="6610350"/>
            <a:ext cx="72723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地址：武宁路</a:t>
            </a:r>
            <a:r>
              <a:rPr lang="en-US" altLang="zh-CN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423</a:t>
            </a:r>
            <a:r>
              <a:rPr lang="zh-CN" altLang="zh-CN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号</a:t>
            </a:r>
            <a:r>
              <a:rPr lang="zh-CN" altLang="en-US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1</a:t>
            </a:r>
            <a:r>
              <a:rPr lang="en-US" altLang="zh-CN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8</a:t>
            </a:r>
            <a:r>
              <a:rPr lang="zh-CN" altLang="en-US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号楼</a:t>
            </a:r>
            <a:r>
              <a:rPr lang="en-US" altLang="zh-CN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901</a:t>
            </a:r>
            <a:r>
              <a:rPr lang="zh-CN" altLang="en-US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室    电话：</a:t>
            </a:r>
            <a:r>
              <a:rPr lang="en-US" altLang="zh-CN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021-52680968</a:t>
            </a:r>
            <a:r>
              <a:rPr lang="zh-CN" altLang="en-US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  E-mail</a:t>
            </a:r>
            <a:r>
              <a:rPr lang="zh-CN" altLang="en-US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：</a:t>
            </a:r>
            <a:r>
              <a:rPr lang="en-US" altLang="zh-CN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yanghua@sxtauto.com.cn</a:t>
            </a:r>
          </a:p>
        </p:txBody>
      </p:sp>
      <p:sp>
        <p:nvSpPr>
          <p:cNvPr id="3170323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170324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5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1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9D37EEE-67BC-4F4E-AC94-755A35ED1A2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41EFE6-E80E-4F2E-B3E2-99E8DE4DF2E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D5BD4D-F565-491F-B1CB-8F20F8CC193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292128-1A89-4032-8270-9AC155F57C5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6F64D9-5504-419E-A196-BE5788B74D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FCEB39-629E-476B-833A-D01D74D9838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5B18C-EA8C-495C-A54E-8AF47248AED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C74C9-FD5C-4074-946E-0D30E30F17B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7C33A-7EF8-4208-AA59-88F9C3D1580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472DF-95FE-434D-BC16-75E111586A9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70756-839E-49D8-A027-51759C42791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" name="Rectangle 176"/>
          <p:cNvSpPr>
            <a:spLocks noChangeArrowheads="1"/>
          </p:cNvSpPr>
          <p:nvPr userDrawn="1"/>
        </p:nvSpPr>
        <p:spPr bwMode="auto">
          <a:xfrm>
            <a:off x="8343900" y="6583363"/>
            <a:ext cx="7985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r">
              <a:lnSpc>
                <a:spcPct val="80000"/>
              </a:lnSpc>
              <a:tabLst>
                <a:tab pos="2457450" algn="l"/>
                <a:tab pos="4343400" algn="ctr"/>
                <a:tab pos="5429250" algn="l"/>
                <a:tab pos="6629400" algn="l"/>
                <a:tab pos="8459788" algn="r"/>
                <a:tab pos="8866188" algn="r"/>
              </a:tabLst>
              <a:defRPr/>
            </a:pPr>
            <a:r>
              <a:rPr lang="en-US" altLang="zh-CN" sz="15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P </a:t>
            </a:r>
            <a:fld id="{0D22D1CB-05E4-456B-AD2A-9A6446C1E6DF}" type="slidenum">
              <a:rPr lang="en-US" altLang="zh-CN" sz="15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pPr algn="r">
                <a:lnSpc>
                  <a:spcPct val="80000"/>
                </a:lnSpc>
                <a:tabLst>
                  <a:tab pos="2457450" algn="l"/>
                  <a:tab pos="4343400" algn="ctr"/>
                  <a:tab pos="5429250" algn="l"/>
                  <a:tab pos="6629400" algn="l"/>
                  <a:tab pos="8459788" algn="r"/>
                  <a:tab pos="8866188" algn="r"/>
                </a:tabLst>
                <a:defRPr/>
              </a:pPr>
              <a:t>‹#›</a:t>
            </a:fld>
            <a:r>
              <a:rPr lang="en-US" altLang="zh-CN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 </a:t>
            </a:r>
          </a:p>
        </p:txBody>
      </p:sp>
      <p:grpSp>
        <p:nvGrpSpPr>
          <p:cNvPr id="1027" name="Group 185"/>
          <p:cNvGrpSpPr>
            <a:grpSpLocks/>
          </p:cNvGrpSpPr>
          <p:nvPr userDrawn="1"/>
        </p:nvGrpSpPr>
        <p:grpSpPr bwMode="auto">
          <a:xfrm>
            <a:off x="0" y="-6350"/>
            <a:ext cx="9156700" cy="911225"/>
            <a:chOff x="-1" y="196"/>
            <a:chExt cx="5768" cy="635"/>
          </a:xfrm>
        </p:grpSpPr>
        <p:sp>
          <p:nvSpPr>
            <p:cNvPr id="1210" name="Rectangle 186"/>
            <p:cNvSpPr>
              <a:spLocks noChangeArrowheads="1"/>
            </p:cNvSpPr>
            <p:nvPr userDrawn="1"/>
          </p:nvSpPr>
          <p:spPr bwMode="gray">
            <a:xfrm>
              <a:off x="1" y="196"/>
              <a:ext cx="5766" cy="635"/>
            </a:xfrm>
            <a:prstGeom prst="rect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1D528D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11" name="Freeform 187"/>
            <p:cNvSpPr>
              <a:spLocks/>
            </p:cNvSpPr>
            <p:nvPr userDrawn="1"/>
          </p:nvSpPr>
          <p:spPr bwMode="gray">
            <a:xfrm flipH="1" flipV="1">
              <a:off x="2265" y="196"/>
              <a:ext cx="3497" cy="226"/>
            </a:xfrm>
            <a:custGeom>
              <a:avLst/>
              <a:gdLst/>
              <a:ahLst/>
              <a:cxnLst>
                <a:cxn ang="0">
                  <a:pos x="45" y="590"/>
                </a:cxn>
                <a:cxn ang="0">
                  <a:pos x="1497" y="590"/>
                </a:cxn>
                <a:cxn ang="0">
                  <a:pos x="0" y="0"/>
                </a:cxn>
                <a:cxn ang="0">
                  <a:pos x="0" y="590"/>
                </a:cxn>
              </a:cxnLst>
              <a:rect l="0" t="0" r="r" b="b"/>
              <a:pathLst>
                <a:path w="1497" h="590">
                  <a:moveTo>
                    <a:pt x="45" y="590"/>
                  </a:moveTo>
                  <a:lnTo>
                    <a:pt x="1497" y="590"/>
                  </a:lnTo>
                  <a:lnTo>
                    <a:pt x="0" y="0"/>
                  </a:lnTo>
                  <a:lnTo>
                    <a:pt x="0" y="590"/>
                  </a:lnTo>
                </a:path>
              </a:pathLst>
            </a:custGeom>
            <a:gradFill rotWithShape="1">
              <a:gsLst>
                <a:gs pos="0">
                  <a:srgbClr val="1D528D"/>
                </a:gs>
                <a:gs pos="100000">
                  <a:srgbClr val="1D528D">
                    <a:gamma/>
                    <a:shade val="46275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12" name="Freeform 188"/>
            <p:cNvSpPr>
              <a:spLocks/>
            </p:cNvSpPr>
            <p:nvPr userDrawn="1"/>
          </p:nvSpPr>
          <p:spPr bwMode="gray">
            <a:xfrm>
              <a:off x="-1" y="514"/>
              <a:ext cx="3702" cy="311"/>
            </a:xfrm>
            <a:custGeom>
              <a:avLst/>
              <a:gdLst/>
              <a:ahLst/>
              <a:cxnLst>
                <a:cxn ang="0">
                  <a:pos x="45" y="590"/>
                </a:cxn>
                <a:cxn ang="0">
                  <a:pos x="1497" y="590"/>
                </a:cxn>
                <a:cxn ang="0">
                  <a:pos x="0" y="0"/>
                </a:cxn>
                <a:cxn ang="0">
                  <a:pos x="0" y="590"/>
                </a:cxn>
              </a:cxnLst>
              <a:rect l="0" t="0" r="r" b="b"/>
              <a:pathLst>
                <a:path w="1497" h="590">
                  <a:moveTo>
                    <a:pt x="45" y="590"/>
                  </a:moveTo>
                  <a:lnTo>
                    <a:pt x="1497" y="590"/>
                  </a:lnTo>
                  <a:lnTo>
                    <a:pt x="0" y="0"/>
                  </a:lnTo>
                  <a:lnTo>
                    <a:pt x="0" y="590"/>
                  </a:lnTo>
                </a:path>
              </a:pathLst>
            </a:custGeom>
            <a:gradFill rotWithShape="1">
              <a:gsLst>
                <a:gs pos="0">
                  <a:srgbClr val="0099CC"/>
                </a:gs>
                <a:gs pos="100000">
                  <a:srgbClr val="0099CC">
                    <a:gamma/>
                    <a:shade val="46275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213" name="Rectangle 189"/>
          <p:cNvSpPr>
            <a:spLocks noChangeArrowheads="1"/>
          </p:cNvSpPr>
          <p:nvPr userDrawn="1"/>
        </p:nvSpPr>
        <p:spPr bwMode="gray">
          <a:xfrm>
            <a:off x="12700" y="942975"/>
            <a:ext cx="9132888" cy="158750"/>
          </a:xfrm>
          <a:prstGeom prst="rect">
            <a:avLst/>
          </a:prstGeom>
          <a:gradFill rotWithShape="0">
            <a:gsLst>
              <a:gs pos="0">
                <a:srgbClr val="CACACA"/>
              </a:gs>
              <a:gs pos="100000">
                <a:srgbClr val="CACACA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29" name="Picture 190" descr="Untitled-1 copy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gray">
          <a:xfrm>
            <a:off x="252413" y="90488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191" descr="Untitled-1 copy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gray">
          <a:xfrm>
            <a:off x="973138" y="473075"/>
            <a:ext cx="3587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6" name="Rectangle 192"/>
          <p:cNvSpPr>
            <a:spLocks noGrp="1" noChangeArrowheads="1"/>
          </p:cNvSpPr>
          <p:nvPr>
            <p:ph type="title"/>
          </p:nvPr>
        </p:nvSpPr>
        <p:spPr bwMode="gray">
          <a:xfrm>
            <a:off x="1584325" y="-17463"/>
            <a:ext cx="7559675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" name="Text Box 12"/>
          <p:cNvSpPr txBox="1">
            <a:spLocks noChangeArrowheads="1"/>
          </p:cNvSpPr>
          <p:nvPr userDrawn="1"/>
        </p:nvSpPr>
        <p:spPr bwMode="auto">
          <a:xfrm>
            <a:off x="827088" y="6596063"/>
            <a:ext cx="14414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 b="1" dirty="0">
                <a:solidFill>
                  <a:srgbClr val="0000CC"/>
                </a:solidFill>
                <a:ea typeface="方正综艺简体" pitchFamily="2" charset="-122"/>
              </a:rPr>
              <a:t>全国乘联会秘书处</a:t>
            </a:r>
          </a:p>
        </p:txBody>
      </p:sp>
      <p:pic>
        <p:nvPicPr>
          <p:cNvPr id="1033" name="Picture 202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4925" y="6494463"/>
            <a:ext cx="755650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10"/>
          <p:cNvSpPr txBox="1">
            <a:spLocks noChangeArrowheads="1"/>
          </p:cNvSpPr>
          <p:nvPr userDrawn="1"/>
        </p:nvSpPr>
        <p:spPr bwMode="auto">
          <a:xfrm>
            <a:off x="2124075" y="6610350"/>
            <a:ext cx="72723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地址：武宁路</a:t>
            </a:r>
            <a:r>
              <a:rPr lang="en-US" altLang="zh-CN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423</a:t>
            </a:r>
            <a:r>
              <a:rPr lang="zh-CN" altLang="zh-CN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号</a:t>
            </a:r>
            <a:r>
              <a:rPr lang="zh-CN" altLang="en-US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1</a:t>
            </a:r>
            <a:r>
              <a:rPr lang="en-US" altLang="zh-CN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8</a:t>
            </a:r>
            <a:r>
              <a:rPr lang="zh-CN" altLang="en-US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号楼</a:t>
            </a:r>
            <a:r>
              <a:rPr lang="en-US" altLang="zh-CN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901</a:t>
            </a:r>
            <a:r>
              <a:rPr lang="zh-CN" altLang="en-US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室    电话：</a:t>
            </a:r>
            <a:r>
              <a:rPr lang="en-US" altLang="zh-CN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021-52680968</a:t>
            </a:r>
            <a:r>
              <a:rPr lang="zh-CN" altLang="en-US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  E-mail</a:t>
            </a:r>
            <a:r>
              <a:rPr lang="zh-CN" altLang="en-US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：</a:t>
            </a:r>
            <a:r>
              <a:rPr lang="en-US" altLang="zh-CN" sz="1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yanghua@sxtauto.com.cn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/>
  <p:timing>
    <p:tnLst>
      <p:par>
        <p:cTn id="1" dur="indefinite" restart="never" nodeType="tmRoot"/>
      </p:par>
    </p:tnLst>
  </p:timing>
  <p:txStyles>
    <p:titleStyle>
      <a:lvl1pPr algn="r" rtl="0" eaLnBrk="0" fontAlgn="base" hangingPunct="0">
        <a:spcBef>
          <a:spcPct val="0"/>
        </a:spcBef>
        <a:spcAft>
          <a:spcPct val="0"/>
        </a:spcAft>
        <a:defRPr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宋体" pitchFamily="2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宋体" pitchFamily="2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宋体" pitchFamily="2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宋体" pitchFamily="2" charset="-122"/>
        </a:defRPr>
      </a:lvl5pPr>
      <a:lvl6pPr marL="457200" algn="r" rtl="0" fontAlgn="base">
        <a:spcBef>
          <a:spcPct val="0"/>
        </a:spcBef>
        <a:spcAft>
          <a:spcPct val="0"/>
        </a:spcAft>
        <a:defRPr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宋体" pitchFamily="2" charset="-122"/>
        </a:defRPr>
      </a:lvl6pPr>
      <a:lvl7pPr marL="914400" algn="r" rtl="0" fontAlgn="base">
        <a:spcBef>
          <a:spcPct val="0"/>
        </a:spcBef>
        <a:spcAft>
          <a:spcPct val="0"/>
        </a:spcAft>
        <a:defRPr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宋体" pitchFamily="2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宋体" pitchFamily="2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b="1">
          <a:solidFill>
            <a:srgbClr val="FFFFFF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宋体" pitchFamily="2" charset="-122"/>
        </a:defRPr>
      </a:lvl9pPr>
    </p:titleStyle>
    <p:bodyStyle>
      <a:lvl1pPr marL="400050" indent="-400050" algn="l" rtl="0" eaLnBrk="0" fontAlgn="base" hangingPunct="0">
        <a:spcBef>
          <a:spcPct val="0"/>
        </a:spcBef>
        <a:spcAft>
          <a:spcPct val="0"/>
        </a:spcAft>
        <a:buClr>
          <a:srgbClr val="4976D1"/>
        </a:buClr>
        <a:buSzPct val="90000"/>
        <a:buFont typeface="Wingdings" pitchFamily="2" charset="2"/>
        <a:buChar char="u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857250" indent="-342900" algn="l" rtl="0" eaLnBrk="0" fontAlgn="base" hangingPunct="0">
        <a:spcBef>
          <a:spcPct val="0"/>
        </a:spcBef>
        <a:spcAft>
          <a:spcPct val="0"/>
        </a:spcAft>
        <a:buClr>
          <a:srgbClr val="4976D1"/>
        </a:buClr>
        <a:buSzPct val="90000"/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</a:defRPr>
      </a:lvl2pPr>
      <a:lvl3pPr marL="1260475" indent="-288925" algn="l" rtl="0" eaLnBrk="0" fontAlgn="base" hangingPunct="0">
        <a:spcBef>
          <a:spcPct val="0"/>
        </a:spcBef>
        <a:spcAft>
          <a:spcPct val="0"/>
        </a:spcAft>
        <a:buClr>
          <a:srgbClr val="4976D1"/>
        </a:buClr>
        <a:buSzPct val="90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3pPr>
      <a:lvl4pPr marL="1652588" indent="-277813" algn="l" rtl="0" eaLnBrk="0" fontAlgn="base" hangingPunct="0">
        <a:spcBef>
          <a:spcPct val="0"/>
        </a:spcBef>
        <a:spcAft>
          <a:spcPct val="0"/>
        </a:spcAft>
        <a:buClr>
          <a:srgbClr val="4976D1"/>
        </a:buClr>
        <a:buSzPct val="90000"/>
        <a:buFont typeface="Wingdings" pitchFamily="2" charset="2"/>
        <a:buChar char="Ø"/>
        <a:defRPr>
          <a:solidFill>
            <a:schemeClr val="tx1"/>
          </a:solidFill>
          <a:latin typeface="+mn-lt"/>
          <a:ea typeface="+mn-ea"/>
        </a:defRPr>
      </a:lvl4pPr>
      <a:lvl5pPr marL="2052638" indent="-285750" algn="l" rtl="0" eaLnBrk="0" fontAlgn="base" hangingPunct="0">
        <a:spcBef>
          <a:spcPct val="0"/>
        </a:spcBef>
        <a:spcAft>
          <a:spcPct val="0"/>
        </a:spcAft>
        <a:buClr>
          <a:srgbClr val="4976D1"/>
        </a:buClr>
        <a:buFont typeface="Wingdings" pitchFamily="2" charset="2"/>
        <a:buChar char="Ø"/>
        <a:defRPr>
          <a:solidFill>
            <a:schemeClr val="tx1"/>
          </a:solidFill>
          <a:latin typeface="+mn-lt"/>
          <a:ea typeface="+mn-ea"/>
        </a:defRPr>
      </a:lvl5pPr>
      <a:lvl6pPr marL="2509838" indent="-285750" algn="l" rtl="0" fontAlgn="base">
        <a:spcBef>
          <a:spcPct val="0"/>
        </a:spcBef>
        <a:spcAft>
          <a:spcPct val="0"/>
        </a:spcAft>
        <a:buClr>
          <a:srgbClr val="4976D1"/>
        </a:buClr>
        <a:buFont typeface="Wingdings" pitchFamily="2" charset="2"/>
        <a:buChar char="Ø"/>
        <a:defRPr>
          <a:solidFill>
            <a:schemeClr val="tx1"/>
          </a:solidFill>
          <a:latin typeface="+mn-lt"/>
          <a:ea typeface="+mn-ea"/>
        </a:defRPr>
      </a:lvl6pPr>
      <a:lvl7pPr marL="2967038" indent="-285750" algn="l" rtl="0" fontAlgn="base">
        <a:spcBef>
          <a:spcPct val="0"/>
        </a:spcBef>
        <a:spcAft>
          <a:spcPct val="0"/>
        </a:spcAft>
        <a:buClr>
          <a:srgbClr val="4976D1"/>
        </a:buClr>
        <a:buFont typeface="Wingdings" pitchFamily="2" charset="2"/>
        <a:buChar char="Ø"/>
        <a:defRPr>
          <a:solidFill>
            <a:schemeClr val="tx1"/>
          </a:solidFill>
          <a:latin typeface="+mn-lt"/>
          <a:ea typeface="+mn-ea"/>
        </a:defRPr>
      </a:lvl7pPr>
      <a:lvl8pPr marL="3424238" indent="-285750" algn="l" rtl="0" fontAlgn="base">
        <a:spcBef>
          <a:spcPct val="0"/>
        </a:spcBef>
        <a:spcAft>
          <a:spcPct val="0"/>
        </a:spcAft>
        <a:buClr>
          <a:srgbClr val="4976D1"/>
        </a:buClr>
        <a:buFont typeface="Wingdings" pitchFamily="2" charset="2"/>
        <a:buChar char="Ø"/>
        <a:defRPr>
          <a:solidFill>
            <a:schemeClr val="tx1"/>
          </a:solidFill>
          <a:latin typeface="+mn-lt"/>
          <a:ea typeface="+mn-ea"/>
        </a:defRPr>
      </a:lvl8pPr>
      <a:lvl9pPr marL="3881438" indent="-285750" algn="l" rtl="0" fontAlgn="base">
        <a:spcBef>
          <a:spcPct val="0"/>
        </a:spcBef>
        <a:spcAft>
          <a:spcPct val="0"/>
        </a:spcAft>
        <a:buClr>
          <a:srgbClr val="4976D1"/>
        </a:buClr>
        <a:buFont typeface="Wingdings" pitchFamily="2" charset="2"/>
        <a:buChar char="Ø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9282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16928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 Black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EF7774D-423D-4552-89ED-5A22AFCA63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316928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3169286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3169287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sz="1800">
                <a:solidFill>
                  <a:schemeClr val="hlin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169288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sz="1800">
                <a:solidFill>
                  <a:schemeClr val="hlin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169289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sz="1800">
                <a:solidFill>
                  <a:schemeClr val="accent2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169290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sz="1800">
                <a:solidFill>
                  <a:schemeClr val="hlink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169291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3169292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sz="1800">
                <a:solidFill>
                  <a:schemeClr val="accent2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169293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 sz="1800">
                <a:solidFill>
                  <a:schemeClr val="accent2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053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4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169296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1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1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2243138" y="2105025"/>
            <a:ext cx="6494462" cy="1571625"/>
          </a:xfrm>
          <a:noFill/>
        </p:spPr>
        <p:txBody>
          <a:bodyPr lIns="92075" tIns="46038" rIns="92075" bIns="46038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4000" b="1" smtClean="0">
                <a:solidFill>
                  <a:schemeClr val="bg1"/>
                </a:solidFill>
                <a:ea typeface="黑体" pitchFamily="49" charset="-122"/>
              </a:rPr>
              <a:t>关于车辆购置税及相关</a:t>
            </a:r>
            <a:br>
              <a:rPr lang="zh-CN" altLang="en-US" sz="4000" b="1" smtClean="0">
                <a:solidFill>
                  <a:schemeClr val="bg1"/>
                </a:solidFill>
                <a:ea typeface="黑体" pitchFamily="49" charset="-122"/>
              </a:rPr>
            </a:br>
            <a:r>
              <a:rPr lang="zh-CN" altLang="en-US" sz="4000" b="1" smtClean="0">
                <a:solidFill>
                  <a:schemeClr val="bg1"/>
                </a:solidFill>
                <a:ea typeface="黑体" pitchFamily="49" charset="-122"/>
              </a:rPr>
              <a:t>优惠政策的分析及建议</a:t>
            </a:r>
            <a:endParaRPr lang="zh-CN" altLang="en-US" sz="32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99" name="Text Box 17"/>
          <p:cNvSpPr txBox="1">
            <a:spLocks noChangeArrowheads="1"/>
          </p:cNvSpPr>
          <p:nvPr/>
        </p:nvSpPr>
        <p:spPr bwMode="auto">
          <a:xfrm>
            <a:off x="4835525" y="4762500"/>
            <a:ext cx="3232150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altLang="en-US" sz="1800" b="1">
                <a:solidFill>
                  <a:srgbClr val="3333FF"/>
                </a:solidFill>
              </a:rPr>
              <a:t>  全国乘用车市场信息联席会</a:t>
            </a:r>
          </a:p>
          <a:p>
            <a:r>
              <a:rPr lang="en-US" altLang="zh-CN" sz="1800" b="1">
                <a:solidFill>
                  <a:srgbClr val="3333FF"/>
                </a:solidFill>
              </a:rPr>
              <a:t>            2017</a:t>
            </a:r>
            <a:r>
              <a:rPr lang="zh-CN" altLang="en-US" sz="1800" b="1">
                <a:solidFill>
                  <a:srgbClr val="3333FF"/>
                </a:solidFill>
              </a:rPr>
              <a:t>年</a:t>
            </a:r>
            <a:r>
              <a:rPr lang="en-US" altLang="zh-CN" sz="1800" b="1">
                <a:solidFill>
                  <a:srgbClr val="3333FF"/>
                </a:solidFill>
              </a:rPr>
              <a:t>9</a:t>
            </a:r>
            <a:r>
              <a:rPr lang="zh-CN" altLang="en-US" sz="1800" b="1">
                <a:solidFill>
                  <a:srgbClr val="3333FF"/>
                </a:solidFill>
              </a:rPr>
              <a:t>月</a:t>
            </a:r>
            <a:r>
              <a:rPr lang="en-US" altLang="zh-CN" sz="1800" b="1">
                <a:solidFill>
                  <a:srgbClr val="3333FF"/>
                </a:solidFill>
              </a:rPr>
              <a:t>27</a:t>
            </a:r>
            <a:r>
              <a:rPr lang="zh-CN" altLang="en-US" sz="1800" b="1">
                <a:solidFill>
                  <a:srgbClr val="3333FF"/>
                </a:solidFill>
              </a:rPr>
              <a:t>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1457325" y="138113"/>
            <a:ext cx="6973888" cy="655637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2800" smtClean="0">
                <a:solidFill>
                  <a:schemeClr val="bg1"/>
                </a:solidFill>
                <a:ea typeface="黑体" pitchFamily="49" charset="-122"/>
              </a:rPr>
              <a:t>征求意见稿的主要内容及与</a:t>
            </a:r>
            <a:r>
              <a:rPr lang="en-US" altLang="zh-CN" sz="2800" smtClean="0">
                <a:solidFill>
                  <a:schemeClr val="bg1"/>
                </a:solidFill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ea typeface="黑体" pitchFamily="49" charset="-122"/>
              </a:rPr>
              <a:t>条例</a:t>
            </a:r>
            <a:r>
              <a:rPr lang="en-US" altLang="zh-CN" sz="2800" smtClean="0">
                <a:solidFill>
                  <a:schemeClr val="bg1"/>
                </a:solidFill>
                <a:ea typeface="黑体" pitchFamily="49" charset="-122"/>
              </a:rPr>
              <a:t>》</a:t>
            </a:r>
            <a:r>
              <a:rPr lang="zh-CN" altLang="en-US" sz="2800" smtClean="0">
                <a:solidFill>
                  <a:schemeClr val="bg1"/>
                </a:solidFill>
                <a:ea typeface="黑体" pitchFamily="49" charset="-122"/>
              </a:rPr>
              <a:t>的变化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530225" y="1422400"/>
            <a:ext cx="8134350" cy="47450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b="1">
                <a:solidFill>
                  <a:srgbClr val="FF0000"/>
                </a:solidFill>
                <a:ea typeface="华文中宋" pitchFamily="2" charset="-122"/>
              </a:rPr>
              <a:t>关于税收征管和退税规定的变化</a:t>
            </a:r>
          </a:p>
          <a:p>
            <a:pPr eaLnBrk="1">
              <a:lnSpc>
                <a:spcPct val="140000"/>
              </a:lnSpc>
            </a:pPr>
            <a:r>
              <a:rPr lang="zh-CN" altLang="en-US" sz="1800">
                <a:ea typeface="华文中宋" pitchFamily="2" charset="-122"/>
              </a:rPr>
              <a:t>       关于税收征管。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征求意见稿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新增了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1800">
                <a:ea typeface="华文中宋" pitchFamily="2" charset="-122"/>
              </a:rPr>
              <a:t>税务、公安、商务、海关、工业和信息化等部门建立应税车辆信息共享平台和工作配合机制，及时交换应税车辆和纳税信息资料，加强车辆购置税征收管理，保障税款及时足额入库。车辆生产销售企业应当按照税务机关的要求，提供应税车辆生产销售相关信息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1800">
                <a:ea typeface="华文中宋" pitchFamily="2" charset="-122"/>
              </a:rPr>
              <a:t>的规定。明确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1800">
                <a:ea typeface="华文中宋" pitchFamily="2" charset="-122"/>
              </a:rPr>
              <a:t>公安机关交通管理部门在办理车辆登记时，应当核对税务机关提供的应税车辆完税或者免税电子信息；没有完税或者免税电子信息，以及完税、免税电子信息与纳税人申请车辆登记信息不符的，公安机关交通管理部门不得办理车辆登记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1800">
                <a:ea typeface="华文中宋" pitchFamily="2" charset="-122"/>
              </a:rPr>
              <a:t>。与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条例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相比，通过信息技术手段简化了管理程序。</a:t>
            </a:r>
          </a:p>
          <a:p>
            <a:pPr eaLnBrk="1">
              <a:lnSpc>
                <a:spcPct val="140000"/>
              </a:lnSpc>
            </a:pPr>
            <a:r>
              <a:rPr lang="zh-CN" altLang="en-US" sz="1800">
                <a:ea typeface="华文中宋" pitchFamily="2" charset="-122"/>
              </a:rPr>
              <a:t>       关于退税规定。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征求意见稿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新增了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1800">
                <a:ea typeface="华文中宋" pitchFamily="2" charset="-122"/>
              </a:rPr>
              <a:t>纳税人将已征车辆购置税的车辆退回车辆生产销售企业的，可以向主管税务机关申请退还已缴纳的车辆购置税税款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1800">
                <a:ea typeface="华文中宋" pitchFamily="2" charset="-122"/>
              </a:rPr>
              <a:t>的规定，有利于依法管理退税行为。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026" name="Rectangle 2"/>
          <p:cNvSpPr>
            <a:spLocks noGrp="1" noChangeArrowheads="1"/>
          </p:cNvSpPr>
          <p:nvPr>
            <p:ph type="title"/>
          </p:nvPr>
        </p:nvSpPr>
        <p:spPr>
          <a:xfrm>
            <a:off x="1457325" y="138113"/>
            <a:ext cx="6973888" cy="655637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2800" smtClean="0">
                <a:solidFill>
                  <a:srgbClr val="FFCC00"/>
                </a:solidFill>
                <a:ea typeface="黑体" pitchFamily="49" charset="-122"/>
              </a:rPr>
              <a:t>制定和实施车辆购置税法的影响及建议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30225" y="1422400"/>
            <a:ext cx="8134350" cy="47450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b="1">
                <a:solidFill>
                  <a:srgbClr val="FF0000"/>
                </a:solidFill>
                <a:ea typeface="华文中宋" pitchFamily="2" charset="-122"/>
              </a:rPr>
              <a:t>实施车辆购置税法的影响分析</a:t>
            </a:r>
          </a:p>
          <a:p>
            <a:pPr eaLnBrk="1">
              <a:lnSpc>
                <a:spcPct val="140000"/>
              </a:lnSpc>
            </a:pPr>
            <a:r>
              <a:rPr lang="zh-CN" altLang="en-US" sz="1800">
                <a:ea typeface="华文中宋" pitchFamily="2" charset="-122"/>
              </a:rPr>
              <a:t>      </a:t>
            </a:r>
            <a:r>
              <a:rPr lang="zh-CN" altLang="en-US" sz="1800" b="1">
                <a:ea typeface="华文中宋" pitchFamily="2" charset="-122"/>
              </a:rPr>
              <a:t>实施车辆购置税法将促进车辆购置税收入稳定增长。</a:t>
            </a:r>
            <a:r>
              <a:rPr lang="en-US" altLang="zh-CN" sz="1800">
                <a:ea typeface="华文中宋" pitchFamily="2" charset="-122"/>
              </a:rPr>
              <a:t>2001</a:t>
            </a:r>
            <a:r>
              <a:rPr lang="zh-CN" altLang="en-US" sz="1800">
                <a:ea typeface="华文中宋" pitchFamily="2" charset="-122"/>
              </a:rPr>
              <a:t>年至</a:t>
            </a:r>
            <a:r>
              <a:rPr lang="en-US" altLang="zh-CN" sz="1800">
                <a:ea typeface="华文中宋" pitchFamily="2" charset="-122"/>
              </a:rPr>
              <a:t>2016</a:t>
            </a:r>
            <a:r>
              <a:rPr lang="zh-CN" altLang="en-US" sz="1800">
                <a:ea typeface="华文中宋" pitchFamily="2" charset="-122"/>
              </a:rPr>
              <a:t>年，全国累计征收车辆购置税</a:t>
            </a:r>
            <a:r>
              <a:rPr lang="en-US" altLang="zh-CN" sz="1800">
                <a:ea typeface="华文中宋" pitchFamily="2" charset="-122"/>
              </a:rPr>
              <a:t>22933</a:t>
            </a:r>
            <a:r>
              <a:rPr lang="zh-CN" altLang="en-US" sz="1800">
                <a:ea typeface="华文中宋" pitchFamily="2" charset="-122"/>
              </a:rPr>
              <a:t>亿元，年均增长</a:t>
            </a:r>
            <a:r>
              <a:rPr lang="en-US" altLang="zh-CN" sz="1800">
                <a:ea typeface="华文中宋" pitchFamily="2" charset="-122"/>
              </a:rPr>
              <a:t>17%</a:t>
            </a:r>
            <a:r>
              <a:rPr lang="zh-CN" altLang="en-US" sz="1800">
                <a:ea typeface="华文中宋" pitchFamily="2" charset="-122"/>
              </a:rPr>
              <a:t>，其中</a:t>
            </a:r>
            <a:r>
              <a:rPr lang="en-US" altLang="zh-CN" sz="1800">
                <a:ea typeface="华文中宋" pitchFamily="2" charset="-122"/>
              </a:rPr>
              <a:t>2016</a:t>
            </a:r>
            <a:r>
              <a:rPr lang="zh-CN" altLang="en-US" sz="1800">
                <a:ea typeface="华文中宋" pitchFamily="2" charset="-122"/>
              </a:rPr>
              <a:t>年征收车辆购置税</a:t>
            </a:r>
            <a:r>
              <a:rPr lang="en-US" altLang="zh-CN" sz="1800">
                <a:ea typeface="华文中宋" pitchFamily="2" charset="-122"/>
              </a:rPr>
              <a:t>2674 </a:t>
            </a:r>
            <a:r>
              <a:rPr lang="zh-CN" altLang="en-US" sz="1800">
                <a:ea typeface="华文中宋" pitchFamily="2" charset="-122"/>
              </a:rPr>
              <a:t>亿元。</a:t>
            </a:r>
            <a:r>
              <a:rPr lang="en-US" altLang="zh-CN" sz="1800">
                <a:ea typeface="华文中宋" pitchFamily="2" charset="-122"/>
              </a:rPr>
              <a:t>2017</a:t>
            </a:r>
            <a:r>
              <a:rPr lang="zh-CN" altLang="en-US" sz="1800">
                <a:ea typeface="华文中宋" pitchFamily="2" charset="-122"/>
              </a:rPr>
              <a:t>年</a:t>
            </a:r>
            <a:r>
              <a:rPr lang="en-US" altLang="zh-CN" sz="1800">
                <a:ea typeface="华文中宋" pitchFamily="2" charset="-122"/>
              </a:rPr>
              <a:t>1</a:t>
            </a:r>
            <a:r>
              <a:rPr lang="zh-CN" altLang="en-US" sz="1800">
                <a:ea typeface="华文中宋" pitchFamily="2" charset="-122"/>
              </a:rPr>
              <a:t>至</a:t>
            </a:r>
            <a:r>
              <a:rPr lang="en-US" altLang="zh-CN" sz="1800">
                <a:ea typeface="华文中宋" pitchFamily="2" charset="-122"/>
              </a:rPr>
              <a:t>7</a:t>
            </a:r>
            <a:r>
              <a:rPr lang="zh-CN" altLang="en-US" sz="1800">
                <a:ea typeface="华文中宋" pitchFamily="2" charset="-122"/>
              </a:rPr>
              <a:t>月，全国车辆购置税收入达到</a:t>
            </a:r>
            <a:r>
              <a:rPr lang="en-US" altLang="zh-CN" sz="1800">
                <a:ea typeface="华文中宋" pitchFamily="2" charset="-122"/>
              </a:rPr>
              <a:t>1805</a:t>
            </a:r>
            <a:r>
              <a:rPr lang="zh-CN" altLang="en-US" sz="1800">
                <a:ea typeface="华文中宋" pitchFamily="2" charset="-122"/>
              </a:rPr>
              <a:t>亿元，预计</a:t>
            </a:r>
            <a:r>
              <a:rPr lang="en-US" altLang="zh-CN" sz="1800">
                <a:ea typeface="华文中宋" pitchFamily="2" charset="-122"/>
              </a:rPr>
              <a:t>2017</a:t>
            </a:r>
            <a:r>
              <a:rPr lang="zh-CN" altLang="en-US" sz="1800">
                <a:ea typeface="华文中宋" pitchFamily="2" charset="-122"/>
              </a:rPr>
              <a:t>年全年税收有望突破</a:t>
            </a:r>
            <a:r>
              <a:rPr lang="en-US" altLang="zh-CN" sz="1800">
                <a:ea typeface="华文中宋" pitchFamily="2" charset="-122"/>
              </a:rPr>
              <a:t>3000</a:t>
            </a:r>
            <a:r>
              <a:rPr lang="zh-CN" altLang="en-US" sz="1800">
                <a:ea typeface="华文中宋" pitchFamily="2" charset="-122"/>
              </a:rPr>
              <a:t>亿元。车辆购置税制度对于组织财政收入、促进交通基础设施建设和引导汽车产业发展都发挥了重要作用。实施车辆购置税法后，自</a:t>
            </a:r>
            <a:r>
              <a:rPr lang="en-US" altLang="zh-CN" sz="1800">
                <a:ea typeface="华文中宋" pitchFamily="2" charset="-122"/>
              </a:rPr>
              <a:t>2018</a:t>
            </a:r>
            <a:r>
              <a:rPr lang="zh-CN" altLang="en-US" sz="1800">
                <a:ea typeface="华文中宋" pitchFamily="2" charset="-122"/>
              </a:rPr>
              <a:t>年起，终止对小排量乘用车和新能源汽车购置税优惠政策，则车辆购置税收入还会有大幅度增长。若继续实施优惠政策，年收入仍可达</a:t>
            </a:r>
            <a:r>
              <a:rPr lang="en-US" altLang="zh-CN" sz="1800">
                <a:ea typeface="华文中宋" pitchFamily="2" charset="-122"/>
              </a:rPr>
              <a:t>3000</a:t>
            </a:r>
            <a:r>
              <a:rPr lang="zh-CN" altLang="en-US" sz="1800">
                <a:ea typeface="华文中宋" pitchFamily="2" charset="-122"/>
              </a:rPr>
              <a:t>亿元。</a:t>
            </a:r>
          </a:p>
          <a:p>
            <a:pPr eaLnBrk="1">
              <a:lnSpc>
                <a:spcPct val="140000"/>
              </a:lnSpc>
            </a:pPr>
            <a:r>
              <a:rPr lang="zh-CN" altLang="en-US" sz="1800">
                <a:ea typeface="华文中宋" pitchFamily="2" charset="-122"/>
              </a:rPr>
              <a:t>       </a:t>
            </a:r>
            <a:r>
              <a:rPr lang="zh-CN" altLang="en-US" sz="1800" b="1">
                <a:ea typeface="华文中宋" pitchFamily="2" charset="-122"/>
              </a:rPr>
              <a:t>优惠政策终止将会造成乘用车销量增幅下降。</a:t>
            </a:r>
            <a:r>
              <a:rPr lang="en-US" altLang="zh-CN" sz="1800">
                <a:ea typeface="华文中宋" pitchFamily="2" charset="-122"/>
              </a:rPr>
              <a:t>2011</a:t>
            </a:r>
            <a:r>
              <a:rPr lang="zh-CN" altLang="en-US" sz="1800">
                <a:ea typeface="华文中宋" pitchFamily="2" charset="-122"/>
              </a:rPr>
              <a:t>年至</a:t>
            </a:r>
            <a:r>
              <a:rPr lang="en-US" altLang="zh-CN" sz="1800">
                <a:ea typeface="华文中宋" pitchFamily="2" charset="-122"/>
              </a:rPr>
              <a:t>2015</a:t>
            </a:r>
            <a:r>
              <a:rPr lang="zh-CN" altLang="en-US" sz="1800">
                <a:ea typeface="华文中宋" pitchFamily="2" charset="-122"/>
              </a:rPr>
              <a:t>年，乘用车销量增幅分别为</a:t>
            </a:r>
            <a:r>
              <a:rPr lang="en-US" altLang="zh-CN" sz="1800">
                <a:ea typeface="华文中宋" pitchFamily="2" charset="-122"/>
              </a:rPr>
              <a:t>5.19%</a:t>
            </a:r>
            <a:r>
              <a:rPr lang="zh-CN" altLang="en-US" sz="1800">
                <a:ea typeface="华文中宋" pitchFamily="2" charset="-122"/>
              </a:rPr>
              <a:t>、</a:t>
            </a:r>
            <a:r>
              <a:rPr lang="en-US" altLang="zh-CN" sz="1800">
                <a:ea typeface="华文中宋" pitchFamily="2" charset="-122"/>
              </a:rPr>
              <a:t>7.1%</a:t>
            </a:r>
            <a:r>
              <a:rPr lang="zh-CN" altLang="en-US" sz="1800">
                <a:ea typeface="华文中宋" pitchFamily="2" charset="-122"/>
              </a:rPr>
              <a:t>、</a:t>
            </a:r>
            <a:r>
              <a:rPr lang="en-US" altLang="zh-CN" sz="1800">
                <a:ea typeface="华文中宋" pitchFamily="2" charset="-122"/>
              </a:rPr>
              <a:t>15.71%</a:t>
            </a:r>
            <a:r>
              <a:rPr lang="zh-CN" altLang="en-US" sz="1800">
                <a:ea typeface="华文中宋" pitchFamily="2" charset="-122"/>
              </a:rPr>
              <a:t>、</a:t>
            </a:r>
            <a:r>
              <a:rPr lang="en-US" altLang="zh-CN" sz="1800">
                <a:ea typeface="华文中宋" pitchFamily="2" charset="-122"/>
              </a:rPr>
              <a:t>9.89%</a:t>
            </a:r>
            <a:r>
              <a:rPr lang="zh-CN" altLang="en-US" sz="1800">
                <a:ea typeface="华文中宋" pitchFamily="2" charset="-122"/>
              </a:rPr>
              <a:t>、</a:t>
            </a:r>
            <a:r>
              <a:rPr lang="en-US" altLang="zh-CN" sz="1800">
                <a:ea typeface="华文中宋" pitchFamily="2" charset="-122"/>
              </a:rPr>
              <a:t>7.3%</a:t>
            </a:r>
            <a:r>
              <a:rPr lang="zh-CN" altLang="en-US" sz="1800">
                <a:ea typeface="华文中宋" pitchFamily="2" charset="-122"/>
              </a:rPr>
              <a:t>。</a:t>
            </a:r>
            <a:r>
              <a:rPr lang="en-US" altLang="zh-CN" sz="1800">
                <a:ea typeface="华文中宋" pitchFamily="2" charset="-122"/>
              </a:rPr>
              <a:t>2015</a:t>
            </a:r>
            <a:r>
              <a:rPr lang="zh-CN" altLang="en-US" sz="1800">
                <a:ea typeface="华文中宋" pitchFamily="2" charset="-122"/>
              </a:rPr>
              <a:t>年</a:t>
            </a:r>
            <a:r>
              <a:rPr lang="en-US" altLang="zh-CN" sz="1800">
                <a:ea typeface="华文中宋" pitchFamily="2" charset="-122"/>
              </a:rPr>
              <a:t>10</a:t>
            </a:r>
            <a:r>
              <a:rPr lang="zh-CN" altLang="en-US" sz="1800">
                <a:ea typeface="华文中宋" pitchFamily="2" charset="-122"/>
              </a:rPr>
              <a:t>月至</a:t>
            </a:r>
            <a:r>
              <a:rPr lang="en-US" altLang="zh-CN" sz="1800">
                <a:ea typeface="华文中宋" pitchFamily="2" charset="-122"/>
              </a:rPr>
              <a:t>2016</a:t>
            </a:r>
            <a:r>
              <a:rPr lang="zh-CN" altLang="en-US" sz="1800">
                <a:ea typeface="华文中宋" pitchFamily="2" charset="-122"/>
              </a:rPr>
              <a:t>年底，购置税减半征收政策再次实施，</a:t>
            </a:r>
            <a:r>
              <a:rPr lang="en-US" altLang="zh-CN" sz="1800">
                <a:ea typeface="华文中宋" pitchFamily="2" charset="-122"/>
              </a:rPr>
              <a:t>2016</a:t>
            </a:r>
            <a:r>
              <a:rPr lang="zh-CN" altLang="en-US" sz="1800">
                <a:ea typeface="华文中宋" pitchFamily="2" charset="-122"/>
              </a:rPr>
              <a:t>年乘用车销量增幅达到</a:t>
            </a:r>
            <a:r>
              <a:rPr lang="en-US" altLang="zh-CN" sz="1800">
                <a:ea typeface="华文中宋" pitchFamily="2" charset="-122"/>
              </a:rPr>
              <a:t>15%</a:t>
            </a:r>
            <a:r>
              <a:rPr lang="zh-CN" altLang="en-US" sz="1800">
                <a:ea typeface="华文中宋" pitchFamily="2" charset="-122"/>
              </a:rPr>
              <a:t>，销量净增</a:t>
            </a:r>
            <a:r>
              <a:rPr lang="en-US" altLang="zh-CN" sz="1800">
                <a:ea typeface="华文中宋" pitchFamily="2" charset="-122"/>
              </a:rPr>
              <a:t>200</a:t>
            </a:r>
            <a:r>
              <a:rPr lang="zh-CN" altLang="en-US" sz="1800">
                <a:ea typeface="华文中宋" pitchFamily="2" charset="-122"/>
              </a:rPr>
              <a:t>万辆。</a:t>
            </a:r>
            <a:r>
              <a:rPr lang="en-US" altLang="zh-CN" sz="1800">
                <a:ea typeface="华文中宋" pitchFamily="2" charset="-122"/>
              </a:rPr>
              <a:t>2017</a:t>
            </a:r>
            <a:r>
              <a:rPr lang="zh-CN" altLang="en-US" sz="1800">
                <a:ea typeface="华文中宋" pitchFamily="2" charset="-122"/>
              </a:rPr>
              <a:t>年购置税减按</a:t>
            </a:r>
            <a:r>
              <a:rPr lang="en-US" altLang="zh-CN" sz="1800">
                <a:ea typeface="华文中宋" pitchFamily="2" charset="-122"/>
              </a:rPr>
              <a:t>7.5%</a:t>
            </a:r>
            <a:r>
              <a:rPr lang="zh-CN" altLang="en-US" sz="1800">
                <a:ea typeface="华文中宋" pitchFamily="2" charset="-122"/>
              </a:rPr>
              <a:t>征收，上半年销量增幅已回落至</a:t>
            </a:r>
            <a:r>
              <a:rPr lang="en-US" altLang="zh-CN" sz="1800">
                <a:ea typeface="华文中宋" pitchFamily="2" charset="-122"/>
              </a:rPr>
              <a:t>4.6%</a:t>
            </a:r>
            <a:r>
              <a:rPr lang="zh-CN" altLang="en-US" sz="1800">
                <a:ea typeface="华文中宋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6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457325" y="138113"/>
            <a:ext cx="6973888" cy="655637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2800" smtClean="0">
                <a:solidFill>
                  <a:srgbClr val="FFCC00"/>
                </a:solidFill>
                <a:ea typeface="黑体" pitchFamily="49" charset="-122"/>
              </a:rPr>
              <a:t>制定和实施车辆购置税法的影响及建议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530225" y="1422400"/>
            <a:ext cx="8134350" cy="47450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b="1">
                <a:solidFill>
                  <a:srgbClr val="FF0000"/>
                </a:solidFill>
                <a:ea typeface="华文中宋" pitchFamily="2" charset="-122"/>
              </a:rPr>
              <a:t>制定车辆购置税法的政策建议</a:t>
            </a:r>
          </a:p>
          <a:p>
            <a:pPr eaLnBrk="1">
              <a:lnSpc>
                <a:spcPct val="140000"/>
              </a:lnSpc>
            </a:pPr>
            <a:r>
              <a:rPr lang="zh-CN" altLang="en-US" sz="1800">
                <a:ea typeface="华文中宋" pitchFamily="2" charset="-122"/>
              </a:rPr>
              <a:t>      为引导和促进节能与新能源汽车产业发展，建议自</a:t>
            </a:r>
            <a:r>
              <a:rPr lang="en-US" altLang="zh-CN" sz="1800">
                <a:ea typeface="华文中宋" pitchFamily="2" charset="-122"/>
              </a:rPr>
              <a:t>2018</a:t>
            </a:r>
            <a:r>
              <a:rPr lang="zh-CN" altLang="en-US" sz="1800">
                <a:ea typeface="华文中宋" pitchFamily="2" charset="-122"/>
              </a:rPr>
              <a:t>年至</a:t>
            </a:r>
            <a:r>
              <a:rPr lang="en-US" altLang="zh-CN" sz="1800">
                <a:ea typeface="华文中宋" pitchFamily="2" charset="-122"/>
              </a:rPr>
              <a:t>2020</a:t>
            </a:r>
            <a:r>
              <a:rPr lang="zh-CN" altLang="en-US" sz="1800">
                <a:ea typeface="华文中宋" pitchFamily="2" charset="-122"/>
              </a:rPr>
              <a:t>年对节能与新能源汽车继续实施车辆购置税优惠政策，其理由有以下几点：</a:t>
            </a:r>
          </a:p>
          <a:p>
            <a:pPr eaLnBrk="1">
              <a:lnSpc>
                <a:spcPct val="140000"/>
              </a:lnSpc>
            </a:pPr>
            <a:r>
              <a:rPr lang="zh-CN" altLang="en-US" sz="1800">
                <a:ea typeface="华文中宋" pitchFamily="2" charset="-122"/>
              </a:rPr>
              <a:t>       第一、车辆购置税作为一项专项税不太合理。车辆购置税在中国预算体制里按照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1800">
                <a:ea typeface="华文中宋" pitchFamily="2" charset="-122"/>
              </a:rPr>
              <a:t>专款专用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1800">
                <a:ea typeface="华文中宋" pitchFamily="2" charset="-122"/>
              </a:rPr>
              <a:t>管理，其支出主要以交通部门批项目的形式，类似专项资金。这种专款专用制度存在弊端，应在制定车辆购置税法时一并解决。       </a:t>
            </a:r>
          </a:p>
          <a:p>
            <a:pPr eaLnBrk="1">
              <a:lnSpc>
                <a:spcPct val="140000"/>
              </a:lnSpc>
            </a:pPr>
            <a:r>
              <a:rPr lang="zh-CN" altLang="en-US" sz="1800">
                <a:ea typeface="华文中宋" pitchFamily="2" charset="-122"/>
              </a:rPr>
              <a:t>      第二、继续发挥车辆购置税引导汽车产业发展都发挥了重要作用。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征求意见稿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不考虑车辆排量、油耗、排放等指标，将节能的小排量乘用车与高耗能的车辆一视同仁，显然不利于节能减排车辆的市场推广。因此，从乘用车购置环节就应该设置对节能与新能源汽车的引导政策。同时，中央财政今后也应从每年</a:t>
            </a:r>
            <a:r>
              <a:rPr lang="en-US" altLang="zh-CN" sz="1800">
                <a:ea typeface="华文中宋" pitchFamily="2" charset="-122"/>
              </a:rPr>
              <a:t>3000</a:t>
            </a:r>
            <a:r>
              <a:rPr lang="zh-CN" altLang="en-US" sz="1800">
                <a:ea typeface="华文中宋" pitchFamily="2" charset="-122"/>
              </a:rPr>
              <a:t>亿元的车辆购置税收入中按一定比例划拨资金用于支持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中国制造</a:t>
            </a:r>
            <a:r>
              <a:rPr lang="en-US" altLang="zh-CN" sz="1800">
                <a:ea typeface="华文中宋" pitchFamily="2" charset="-122"/>
              </a:rPr>
              <a:t>2025》</a:t>
            </a:r>
            <a:r>
              <a:rPr lang="zh-CN" altLang="en-US" sz="1800">
                <a:ea typeface="华文中宋" pitchFamily="2" charset="-122"/>
              </a:rPr>
              <a:t>节能与新能源汽车项目。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55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76475"/>
            <a:ext cx="8229600" cy="2016125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9800" smtClean="0">
                <a:solidFill>
                  <a:srgbClr val="0000FF"/>
                </a:solidFill>
              </a:rPr>
              <a:t>谢谢</a:t>
            </a:r>
            <a:r>
              <a:rPr lang="en-US" altLang="zh-CN" sz="9800" smtClean="0">
                <a:solidFill>
                  <a:srgbClr val="0000FF"/>
                </a:solidFill>
              </a:rPr>
              <a:t>!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141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457325" y="138113"/>
            <a:ext cx="6619875" cy="655637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2800" smtClean="0">
                <a:solidFill>
                  <a:schemeClr val="bg1"/>
                </a:solidFill>
                <a:ea typeface="黑体" pitchFamily="49" charset="-122"/>
              </a:rPr>
              <a:t>问题的提出</a:t>
            </a:r>
          </a:p>
        </p:txBody>
      </p:sp>
      <p:sp>
        <p:nvSpPr>
          <p:cNvPr id="5123" name="Text Box 166"/>
          <p:cNvSpPr txBox="1">
            <a:spLocks noChangeArrowheads="1"/>
          </p:cNvSpPr>
          <p:nvPr/>
        </p:nvSpPr>
        <p:spPr bwMode="auto">
          <a:xfrm>
            <a:off x="530225" y="1422400"/>
            <a:ext cx="8134350" cy="47021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1">
              <a:lnSpc>
                <a:spcPct val="140000"/>
              </a:lnSpc>
            </a:pP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      2000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10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月国务院颁布了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中华人民共和国车辆购置税暂行条例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，规定自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2001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日起，对购置应税车辆的单位和个人征收车辆购置税，车辆购置税实行从价计征，税率为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10%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。截至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2016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年底，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条例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已施行十六年，运行比较平稳规范，在其基础上制定法律的条件已经成熟。 </a:t>
            </a:r>
          </a:p>
          <a:p>
            <a:pPr eaLnBrk="1">
              <a:lnSpc>
                <a:spcPct val="140000"/>
              </a:lnSpc>
            </a:pP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      2015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25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日，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贯彻落实税收法定原则的实施意见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经党中央审议通过。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实施意见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确定，根据相关改革任务的进展情况，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2020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年前适时将相关税收条例上升为法律，并相应废止有关税收条例。目前，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18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个税种中仍有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15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个税种由国务院制定的有关暂行条例规定征收，其中包括车辆购置税。为贯彻落实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实施意见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， 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2017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8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7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日，财政部、国税总局印发通知，对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中华人民共和国车辆购置税法（征求意见稿）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向社会公开征求意见。因此，有必要对车辆购置税及相关优惠政策的历史沿革，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征求意见稿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与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条例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的主要变化，以及制定和实施车辆购置税法的影响进行认真分析并提出意见建议。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5810" name="Rectangle 2"/>
          <p:cNvSpPr>
            <a:spLocks noGrp="1" noChangeArrowheads="1"/>
          </p:cNvSpPr>
          <p:nvPr>
            <p:ph type="title"/>
          </p:nvPr>
        </p:nvSpPr>
        <p:spPr>
          <a:xfrm>
            <a:off x="1457325" y="138113"/>
            <a:ext cx="6907213" cy="655637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2800" smtClean="0">
                <a:solidFill>
                  <a:srgbClr val="FFCC00"/>
                </a:solidFill>
                <a:ea typeface="黑体" pitchFamily="49" charset="-122"/>
              </a:rPr>
              <a:t>车辆购置税及相关优惠政策的历史沿革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30225" y="1422400"/>
            <a:ext cx="8134350" cy="47450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1">
              <a:lnSpc>
                <a:spcPct val="14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车辆购置附加费的开征与实施</a:t>
            </a:r>
            <a:endParaRPr lang="zh-CN" altLang="en-US" sz="1800">
              <a:latin typeface="华文中宋" pitchFamily="2" charset="-122"/>
              <a:ea typeface="华文中宋" pitchFamily="2" charset="-122"/>
            </a:endParaRPr>
          </a:p>
          <a:p>
            <a:pPr eaLnBrk="1">
              <a:lnSpc>
                <a:spcPct val="140000"/>
              </a:lnSpc>
            </a:pP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二十世纪八十年代初期，汽车主要是公款购买，增加额外费用也由公家承担。当时的中国汽车工业公司建议，开征购车附加费用于增加汽车工业和公路建设投资，促进汽车工业和公路建设共同发展。但当时汽车企业可以通过申请技措和技改项目获得国家投资，而交通部门没有用于公路建设的投资，所以，国务院批准了交通部关于开征购车附加费的报告，在全国范围内强制征收，作为专项用于国家公路建设的政府性基金。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1985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日，国务院印发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车辆购置附加费征收办法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，自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1985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5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日起开始征收。当时是在生产环节由海关和汽车制造厂代征，计费基数是汽车零售价加增值税，进口车的费率为基数的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15%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，国产车的费率为基数的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10%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。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1990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年以后，一些厂家欠缴严重，代征方式难以为继，于是，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1993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年经国务院批准，交通部、财政部决定，自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1994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日起，车辆购置附加费改为由交通部门征收，费率统一为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10%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8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457325" y="138113"/>
            <a:ext cx="6838950" cy="655637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2800" smtClean="0">
                <a:solidFill>
                  <a:srgbClr val="FFCC00"/>
                </a:solidFill>
                <a:ea typeface="黑体" pitchFamily="49" charset="-122"/>
              </a:rPr>
              <a:t>车辆购置税及相关优惠政策的历史沿革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530225" y="1422400"/>
            <a:ext cx="8134350" cy="47450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1">
              <a:lnSpc>
                <a:spcPct val="14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交通和车辆税费改革实施方案的出台</a:t>
            </a:r>
          </a:p>
          <a:p>
            <a:pPr eaLnBrk="1">
              <a:lnSpc>
                <a:spcPct val="140000"/>
              </a:lnSpc>
            </a:pP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      “八五”期间，全国共收取车辆购置附加费达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700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多亿元，大大促进了交通基础设施的建设。但是，各地在收取车辆购置附加费的同时，还自立名目征收道路增容费、号牌费、入户手续费等额外费用。同时，针对汽车的各种不合理收费越来越多，在某些省市，购车用户在缴纳了正常的车辆购置附加费、养路费等费用外，还要缴纳消费附加费、购置小汽车调节基金、设控费、定编费、高速公路集资、城市增容费等明目繁多的费用。另外，车辆购置附加费由交通部门自收自支，还要支付全国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1.3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万余人收费队伍的“人头费”，且弊端较多。因此，有关部委从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1998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年开始研究“费改税”的问题。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2000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10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22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日，国务院批转财政部、国家计委等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12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个部门联合制定的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交通和车辆税费改革实施方案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，改革的主要内容之一就是将具有税收特证的收费实行“费改税”，开征车辆购置税取代车辆购置附加费，开征燃油税取代养路费等收费。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9906" name="Rectangle 2"/>
          <p:cNvSpPr>
            <a:spLocks noGrp="1" noChangeArrowheads="1"/>
          </p:cNvSpPr>
          <p:nvPr>
            <p:ph type="title"/>
          </p:nvPr>
        </p:nvSpPr>
        <p:spPr>
          <a:xfrm>
            <a:off x="1457325" y="138113"/>
            <a:ext cx="6824663" cy="655637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2800" smtClean="0">
                <a:solidFill>
                  <a:srgbClr val="FFCC00"/>
                </a:solidFill>
                <a:ea typeface="黑体" pitchFamily="49" charset="-122"/>
              </a:rPr>
              <a:t>车辆购置税及相关优惠政策的历史沿革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530225" y="1422400"/>
            <a:ext cx="8134350" cy="47450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1">
              <a:lnSpc>
                <a:spcPct val="14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车辆购置附加费改为车辆购置税</a:t>
            </a:r>
          </a:p>
          <a:p>
            <a:pPr eaLnBrk="1">
              <a:lnSpc>
                <a:spcPct val="140000"/>
              </a:lnSpc>
            </a:pP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2000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10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22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日，国务院以第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294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号令颁布了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中华人民共和国车辆购置税暂行条例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，规定车辆购置税由国家税务总局征收，自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2001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日起施行。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2000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12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，国家计委等三部委印发“关于开征车辆购置税取代车辆购置附加费等有关问题的通知”，规定自开征车辆购置税之日起，车辆购置附加费同时停止执行。同时发布的还有国家税务总局、交通部“关于做好代征车辆购置税工作有关问题的通知”，规定在车辆购置税稽征机构未移交前，车辆购置税暂由各省、自治区、直辖市、计划单列市交通部门所属车辆购置附加费征稽机构代征。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2004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12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17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日，国家税务总局印发“关于车辆购置税税收政策及征收管理有关问题的通知”，明确自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2005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日起，车辆购置税由国家税务总局负责征收，但仍规定了代征的过渡期。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2005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15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日，国家税务总局发布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车辆购置税征收管理办法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，自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2006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日起施行。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0930" name="Rectangle 2"/>
          <p:cNvSpPr>
            <a:spLocks noGrp="1" noChangeArrowheads="1"/>
          </p:cNvSpPr>
          <p:nvPr>
            <p:ph type="title"/>
          </p:nvPr>
        </p:nvSpPr>
        <p:spPr>
          <a:xfrm>
            <a:off x="1457325" y="138113"/>
            <a:ext cx="6824663" cy="655637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2800" smtClean="0">
                <a:solidFill>
                  <a:srgbClr val="FFCC00"/>
                </a:solidFill>
                <a:ea typeface="黑体" pitchFamily="49" charset="-122"/>
              </a:rPr>
              <a:t>车辆购置税及相关优惠政策的历史沿革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530225" y="1422400"/>
            <a:ext cx="8134350" cy="47450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1">
              <a:lnSpc>
                <a:spcPct val="14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对小排量乘用车和新能源汽车实施购置税优惠政策（</a:t>
            </a:r>
            <a:r>
              <a:rPr lang="en-US" altLang="zh-CN" sz="2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  <a:p>
            <a:pPr eaLnBrk="1">
              <a:lnSpc>
                <a:spcPct val="140000"/>
              </a:lnSpc>
            </a:pP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1800" b="1">
                <a:latin typeface="华文中宋" pitchFamily="2" charset="-122"/>
                <a:ea typeface="华文中宋" pitchFamily="2" charset="-122"/>
              </a:rPr>
              <a:t>一、对小排量乘用车实施购置税收优惠。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 </a:t>
            </a:r>
          </a:p>
          <a:p>
            <a:pPr eaLnBrk="1">
              <a:lnSpc>
                <a:spcPct val="140000"/>
              </a:lnSpc>
            </a:pP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      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2009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16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日，财政部、国家税务总局印发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关于减征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1.6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升及以下排量乘用车车辆购置税的通知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，对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2009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日至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12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31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日购置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1.6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升及以下排量乘用车，暂减按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5%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的税率征收车辆购置税。 </a:t>
            </a:r>
          </a:p>
          <a:p>
            <a:pPr eaLnBrk="1">
              <a:lnSpc>
                <a:spcPct val="140000"/>
              </a:lnSpc>
            </a:pP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      2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2009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12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22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日，财政部、税务总局印发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关于减征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1.6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升及以下排量乘用车车辆购置税的通知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，对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2010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日至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12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31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日购置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1.6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升及以下排量乘用车，暂减按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7.5%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的税率征收车辆购置税。</a:t>
            </a:r>
          </a:p>
          <a:p>
            <a:pPr eaLnBrk="1">
              <a:lnSpc>
                <a:spcPct val="140000"/>
              </a:lnSpc>
            </a:pP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      3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2010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12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27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日，财政部、国家税务总局印发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关于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1.6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升及以下排量乘用车车辆购置税减征政策到期停止执行的通知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，对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1.6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升及以下排量乘用车减按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7.5%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的税率征收车辆购置税的政策到期后停止执行。自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2011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日起，对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1.6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升及以下排量乘用车统一按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10%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的税率征收车辆购置税。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1954" name="Rectangle 2"/>
          <p:cNvSpPr>
            <a:spLocks noGrp="1" noChangeArrowheads="1"/>
          </p:cNvSpPr>
          <p:nvPr>
            <p:ph type="title"/>
          </p:nvPr>
        </p:nvSpPr>
        <p:spPr>
          <a:xfrm>
            <a:off x="1457325" y="138113"/>
            <a:ext cx="6824663" cy="655637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2800" smtClean="0">
                <a:solidFill>
                  <a:srgbClr val="FFCC00"/>
                </a:solidFill>
                <a:ea typeface="黑体" pitchFamily="49" charset="-122"/>
              </a:rPr>
              <a:t>车辆购置税及相关优惠政策的历史沿革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530225" y="1422400"/>
            <a:ext cx="8134350" cy="47450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1">
              <a:lnSpc>
                <a:spcPct val="14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对小排量乘用车和新能源汽车实施购置税优惠政策（</a:t>
            </a:r>
            <a:r>
              <a:rPr lang="en-US" altLang="zh-CN" sz="2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  <a:p>
            <a:pPr eaLnBrk="1">
              <a:lnSpc>
                <a:spcPct val="140000"/>
              </a:lnSpc>
            </a:pP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      4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2015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9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29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日，财政部、国家税务总局印发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关于减征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1.6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升及以下排量乘用车车辆购置税的通知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，自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2015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10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日起至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2016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12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31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日止，对购置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1.6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升及以下排量乘用车减按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5%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的税率征收车辆购置税。</a:t>
            </a:r>
          </a:p>
          <a:p>
            <a:pPr eaLnBrk="1">
              <a:lnSpc>
                <a:spcPct val="140000"/>
              </a:lnSpc>
            </a:pP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      5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2016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12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13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日，财政部、国家税务总局印发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关于减征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1.6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升及以下排量乘用车车辆购置税的通知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。自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2017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日起至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12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31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日止，对购置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1.6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升及以下排量的乘用车减按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7.5%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的税率征收车辆购置税。自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2018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年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月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日起，恢复按</a:t>
            </a:r>
            <a:r>
              <a:rPr lang="en-US" altLang="zh-CN" sz="1800">
                <a:latin typeface="华文中宋" pitchFamily="2" charset="-122"/>
                <a:ea typeface="华文中宋" pitchFamily="2" charset="-122"/>
              </a:rPr>
              <a:t>10%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的法定税率征收车辆购置税。</a:t>
            </a:r>
          </a:p>
          <a:p>
            <a:pPr eaLnBrk="1">
              <a:lnSpc>
                <a:spcPct val="140000"/>
              </a:lnSpc>
            </a:pPr>
            <a:r>
              <a:rPr lang="zh-CN" altLang="en-US" sz="1800" b="1">
                <a:latin typeface="华文中宋" pitchFamily="2" charset="-122"/>
                <a:ea typeface="华文中宋" pitchFamily="2" charset="-122"/>
              </a:rPr>
              <a:t>      二、对新能源汽车实施购置税收优惠。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 </a:t>
            </a:r>
          </a:p>
          <a:p>
            <a:pPr eaLnBrk="1">
              <a:lnSpc>
                <a:spcPct val="140000"/>
              </a:lnSpc>
            </a:pPr>
            <a:r>
              <a:rPr lang="en-US" altLang="zh-CN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      2014</a:t>
            </a:r>
            <a:r>
              <a:rPr lang="zh-CN" altLang="en-US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年</a:t>
            </a:r>
            <a:r>
              <a:rPr lang="en-US" altLang="zh-CN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8</a:t>
            </a:r>
            <a:r>
              <a:rPr lang="zh-CN" altLang="en-US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月</a:t>
            </a:r>
            <a:r>
              <a:rPr lang="en-US" altLang="zh-CN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1</a:t>
            </a:r>
            <a:r>
              <a:rPr lang="zh-CN" altLang="en-US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日，财政部、国家税务总局、工业和信息化部印发</a:t>
            </a:r>
            <a:r>
              <a:rPr lang="en-US" altLang="zh-CN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关于免征新能源汽车车辆购置税的公告</a:t>
            </a:r>
            <a:r>
              <a:rPr lang="en-US" altLang="zh-CN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。自</a:t>
            </a:r>
            <a:r>
              <a:rPr lang="en-US" altLang="zh-CN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2014</a:t>
            </a:r>
            <a:r>
              <a:rPr lang="zh-CN" altLang="en-US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年</a:t>
            </a:r>
            <a:r>
              <a:rPr lang="en-US" altLang="zh-CN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9</a:t>
            </a:r>
            <a:r>
              <a:rPr lang="zh-CN" altLang="en-US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月</a:t>
            </a:r>
            <a:r>
              <a:rPr lang="en-US" altLang="zh-CN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1</a:t>
            </a:r>
            <a:r>
              <a:rPr lang="zh-CN" altLang="en-US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日至</a:t>
            </a:r>
            <a:r>
              <a:rPr lang="en-US" altLang="zh-CN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2017</a:t>
            </a:r>
            <a:r>
              <a:rPr lang="zh-CN" altLang="en-US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年</a:t>
            </a:r>
            <a:r>
              <a:rPr lang="en-US" altLang="zh-CN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12</a:t>
            </a:r>
            <a:r>
              <a:rPr lang="zh-CN" altLang="en-US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月</a:t>
            </a:r>
            <a:r>
              <a:rPr lang="en-US" altLang="zh-CN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31</a:t>
            </a:r>
            <a:r>
              <a:rPr lang="zh-CN" altLang="en-US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日，对列入</a:t>
            </a:r>
            <a:r>
              <a:rPr lang="en-US" altLang="zh-CN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《</a:t>
            </a:r>
            <a:r>
              <a:rPr lang="zh-CN" altLang="en-US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免征车辆购置税的新能源汽车车型目录</a:t>
            </a:r>
            <a:r>
              <a:rPr lang="en-US" altLang="zh-CN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》</a:t>
            </a:r>
            <a:r>
              <a:rPr lang="zh-CN" altLang="en-US" sz="18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的新能源汽车免征车辆购置税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68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57325" y="138113"/>
            <a:ext cx="6973888" cy="655637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2800" smtClean="0">
                <a:solidFill>
                  <a:schemeClr val="bg1"/>
                </a:solidFill>
                <a:ea typeface="黑体" pitchFamily="49" charset="-122"/>
              </a:rPr>
              <a:t>征求意见稿的主要内容及与</a:t>
            </a:r>
            <a:r>
              <a:rPr lang="en-US" altLang="zh-CN" sz="2800" smtClean="0">
                <a:solidFill>
                  <a:schemeClr val="bg1"/>
                </a:solidFill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ea typeface="黑体" pitchFamily="49" charset="-122"/>
              </a:rPr>
              <a:t>条例</a:t>
            </a:r>
            <a:r>
              <a:rPr lang="en-US" altLang="zh-CN" sz="2800" smtClean="0">
                <a:solidFill>
                  <a:schemeClr val="bg1"/>
                </a:solidFill>
                <a:ea typeface="黑体" pitchFamily="49" charset="-122"/>
              </a:rPr>
              <a:t>》</a:t>
            </a:r>
            <a:r>
              <a:rPr lang="zh-CN" altLang="en-US" sz="2800" smtClean="0">
                <a:solidFill>
                  <a:schemeClr val="bg1"/>
                </a:solidFill>
                <a:ea typeface="黑体" pitchFamily="49" charset="-122"/>
              </a:rPr>
              <a:t>的变化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530225" y="1422400"/>
            <a:ext cx="8134350" cy="47450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b="1">
                <a:solidFill>
                  <a:srgbClr val="FF0000"/>
                </a:solidFill>
                <a:ea typeface="华文中宋" pitchFamily="2" charset="-122"/>
              </a:rPr>
              <a:t>制定本法的总体考虑及征求意见稿的总体框架</a:t>
            </a:r>
          </a:p>
          <a:p>
            <a:pPr eaLnBrk="1">
              <a:lnSpc>
                <a:spcPct val="140000"/>
              </a:lnSpc>
            </a:pPr>
            <a:r>
              <a:rPr lang="zh-CN" altLang="en-US" sz="1800">
                <a:ea typeface="华文中宋" pitchFamily="2" charset="-122"/>
              </a:rPr>
              <a:t>       制定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车辆购置税法（征求意见稿）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的总体考虑包括三个方面。一是采取税制平移的方式将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条例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上升为法律。保持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条例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现行税制框架和税负水平基本不变，实现车辆购置税平转立法。二是对少数征税事项进行合理调整，使税制更加科学合理。三是进一步完善征管机制。车辆购置税由税务机关征收，但需要公安、海关、工业和信息化等部门的配合。因此，对建立征管分工协作机制作了规定，以提高征管效能和纳税服务水平。</a:t>
            </a:r>
          </a:p>
          <a:p>
            <a:pPr eaLnBrk="1">
              <a:lnSpc>
                <a:spcPct val="140000"/>
              </a:lnSpc>
            </a:pPr>
            <a:r>
              <a:rPr lang="zh-CN" altLang="en-US" sz="1800">
                <a:ea typeface="华文中宋" pitchFamily="2" charset="-122"/>
              </a:rPr>
              <a:t>       现行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条例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共十七条， 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征求意见稿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共二十条，总体框架变化不大。征求意见稿的主要内容包括：纳税人、征税对象、计税价格、税率、应纳税额、税收减免、税收征管、退税规定、法律责任共九个方面。与现行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条例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相比，纳税人、应纳税额、税收减免、税率四个方面延续了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条例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的现行规定（税率仍为</a:t>
            </a:r>
            <a:r>
              <a:rPr lang="en-US" altLang="zh-CN" sz="1800">
                <a:ea typeface="华文中宋" pitchFamily="2" charset="-122"/>
              </a:rPr>
              <a:t>10%</a:t>
            </a:r>
            <a:r>
              <a:rPr lang="zh-CN" altLang="en-US" sz="1800">
                <a:ea typeface="华文中宋" pitchFamily="2" charset="-122"/>
              </a:rPr>
              <a:t>），其他四个方面进行了调整，另外增加了法律责任。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2978" name="Rectangle 2"/>
          <p:cNvSpPr>
            <a:spLocks noGrp="1" noChangeArrowheads="1"/>
          </p:cNvSpPr>
          <p:nvPr>
            <p:ph type="title"/>
          </p:nvPr>
        </p:nvSpPr>
        <p:spPr>
          <a:xfrm>
            <a:off x="1457325" y="138113"/>
            <a:ext cx="6973888" cy="655637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2800" smtClean="0">
                <a:solidFill>
                  <a:schemeClr val="bg1"/>
                </a:solidFill>
                <a:ea typeface="黑体" pitchFamily="49" charset="-122"/>
              </a:rPr>
              <a:t>征求意见稿的主要内容及与</a:t>
            </a:r>
            <a:r>
              <a:rPr lang="en-US" altLang="zh-CN" sz="2800" smtClean="0">
                <a:solidFill>
                  <a:schemeClr val="bg1"/>
                </a:solidFill>
                <a:ea typeface="黑体" pitchFamily="49" charset="-122"/>
              </a:rPr>
              <a:t>《</a:t>
            </a:r>
            <a:r>
              <a:rPr lang="zh-CN" altLang="en-US" sz="2800" smtClean="0">
                <a:solidFill>
                  <a:schemeClr val="bg1"/>
                </a:solidFill>
                <a:ea typeface="黑体" pitchFamily="49" charset="-122"/>
              </a:rPr>
              <a:t>条例</a:t>
            </a:r>
            <a:r>
              <a:rPr lang="en-US" altLang="zh-CN" sz="2800" smtClean="0">
                <a:solidFill>
                  <a:schemeClr val="bg1"/>
                </a:solidFill>
                <a:ea typeface="黑体" pitchFamily="49" charset="-122"/>
              </a:rPr>
              <a:t>》</a:t>
            </a:r>
            <a:r>
              <a:rPr lang="zh-CN" altLang="en-US" sz="2800" smtClean="0">
                <a:solidFill>
                  <a:schemeClr val="bg1"/>
                </a:solidFill>
                <a:ea typeface="黑体" pitchFamily="49" charset="-122"/>
              </a:rPr>
              <a:t>的变化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530225" y="1422400"/>
            <a:ext cx="8134350" cy="47450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b="1">
                <a:solidFill>
                  <a:srgbClr val="FF0000"/>
                </a:solidFill>
                <a:ea typeface="华文中宋" pitchFamily="2" charset="-122"/>
              </a:rPr>
              <a:t>关于征税对象和计税价格的变化</a:t>
            </a:r>
          </a:p>
          <a:p>
            <a:pPr eaLnBrk="1">
              <a:lnSpc>
                <a:spcPct val="140000"/>
              </a:lnSpc>
            </a:pPr>
            <a:r>
              <a:rPr lang="zh-CN" altLang="en-US" sz="1800">
                <a:ea typeface="华文中宋" pitchFamily="2" charset="-122"/>
              </a:rPr>
              <a:t>       关于征税对象。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条例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规定，车辆购置税的征税对象为汽车、摩托车、电车、挂车和农用运输车等</a:t>
            </a:r>
            <a:r>
              <a:rPr lang="en-US" altLang="zh-CN" sz="1800">
                <a:ea typeface="华文中宋" pitchFamily="2" charset="-122"/>
              </a:rPr>
              <a:t>5</a:t>
            </a:r>
            <a:r>
              <a:rPr lang="zh-CN" altLang="en-US" sz="1800">
                <a:ea typeface="华文中宋" pitchFamily="2" charset="-122"/>
              </a:rPr>
              <a:t>类。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征求意见稿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将车辆购置税的征税对象改为汽车、摩托车、挂车和有轨电车等</a:t>
            </a:r>
            <a:r>
              <a:rPr lang="en-US" altLang="zh-CN" sz="1800">
                <a:ea typeface="华文中宋" pitchFamily="2" charset="-122"/>
              </a:rPr>
              <a:t>4</a:t>
            </a:r>
            <a:r>
              <a:rPr lang="zh-CN" altLang="en-US" sz="1800">
                <a:ea typeface="华文中宋" pitchFamily="2" charset="-122"/>
              </a:rPr>
              <a:t>类，旨在与现行机动车技术标准保持一致。此外，不再附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车辆购置税征收范围表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，以避免频繁修改法律。</a:t>
            </a:r>
          </a:p>
          <a:p>
            <a:pPr eaLnBrk="1">
              <a:lnSpc>
                <a:spcPct val="140000"/>
              </a:lnSpc>
            </a:pPr>
            <a:r>
              <a:rPr lang="zh-CN" altLang="en-US" sz="1800">
                <a:ea typeface="华文中宋" pitchFamily="2" charset="-122"/>
              </a:rPr>
              <a:t>       关于计税价格。与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条例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相比，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征求意见稿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车辆购置税计税价格的确定方法，增加了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1800">
                <a:ea typeface="华文中宋" pitchFamily="2" charset="-122"/>
              </a:rPr>
              <a:t>纳税人自产自用应税车辆的计税价格，按照纳税人生产的同类应税车辆的销售价格确定，不包括增值税税款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1800">
                <a:ea typeface="华文中宋" pitchFamily="2" charset="-122"/>
              </a:rPr>
              <a:t>；取消了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1800">
                <a:ea typeface="华文中宋" pitchFamily="2" charset="-122"/>
              </a:rPr>
              <a:t>国家税务总局参照应税车辆市场平均交易价格，规定不同类型应税车辆的最低计税价格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1800">
                <a:ea typeface="华文中宋" pitchFamily="2" charset="-122"/>
              </a:rPr>
              <a:t>的规定。同时，为防止纳税人虚假申报计税价格、偷逃税款，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征求意见稿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新增了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1800">
                <a:ea typeface="华文中宋" pitchFamily="2" charset="-122"/>
              </a:rPr>
              <a:t>纳税人申报的应税车辆计税价格与实际不符的，由税务机关依照</a:t>
            </a:r>
            <a:r>
              <a:rPr lang="en-US" altLang="zh-CN" sz="1800">
                <a:ea typeface="华文中宋" pitchFamily="2" charset="-122"/>
              </a:rPr>
              <a:t>《</a:t>
            </a:r>
            <a:r>
              <a:rPr lang="zh-CN" altLang="en-US" sz="1800">
                <a:ea typeface="华文中宋" pitchFamily="2" charset="-122"/>
              </a:rPr>
              <a:t>中华人民共和国税收征收管理法</a:t>
            </a:r>
            <a:r>
              <a:rPr lang="en-US" altLang="zh-CN" sz="1800">
                <a:ea typeface="华文中宋" pitchFamily="2" charset="-122"/>
              </a:rPr>
              <a:t>》</a:t>
            </a:r>
            <a:r>
              <a:rPr lang="zh-CN" altLang="en-US" sz="1800">
                <a:ea typeface="华文中宋" pitchFamily="2" charset="-122"/>
              </a:rPr>
              <a:t>及相关规定核定应纳税额</a:t>
            </a:r>
            <a:r>
              <a:rPr lang="zh-CN" altLang="en-US" sz="1800"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1800">
                <a:ea typeface="华文中宋" pitchFamily="2" charset="-122"/>
              </a:rPr>
              <a:t>的规定。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_op">
  <a:themeElements>
    <a:clrScheme name="">
      <a:dk1>
        <a:srgbClr val="000000"/>
      </a:dk1>
      <a:lt1>
        <a:srgbClr val="FFFFFF"/>
      </a:lt1>
      <a:dk2>
        <a:srgbClr val="0000FF"/>
      </a:dk2>
      <a:lt2>
        <a:srgbClr val="000080"/>
      </a:lt2>
      <a:accent1>
        <a:srgbClr val="FF00FF"/>
      </a:accent1>
      <a:accent2>
        <a:srgbClr val="FF0000"/>
      </a:accent2>
      <a:accent3>
        <a:srgbClr val="FFFFFF"/>
      </a:accent3>
      <a:accent4>
        <a:srgbClr val="000000"/>
      </a:accent4>
      <a:accent5>
        <a:srgbClr val="FFAAFF"/>
      </a:accent5>
      <a:accent6>
        <a:srgbClr val="E70000"/>
      </a:accent6>
      <a:hlink>
        <a:srgbClr val="00FFFF"/>
      </a:hlink>
      <a:folHlink>
        <a:srgbClr val="C0C0C0"/>
      </a:folHlink>
    </a:clrScheme>
    <a:fontScheme name="final_op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final_op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_op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_op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_op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_op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_op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_op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30952</TotalTime>
  <Pages>82</Pages>
  <Words>2747</Words>
  <Application>Microsoft Office PowerPoint</Application>
  <PresentationFormat>全屏显示(4:3)</PresentationFormat>
  <Paragraphs>50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方正综艺简体</vt:lpstr>
      <vt:lpstr>Arial Black</vt:lpstr>
      <vt:lpstr>黑体</vt:lpstr>
      <vt:lpstr>楷体</vt:lpstr>
      <vt:lpstr>华文中宋</vt:lpstr>
      <vt:lpstr>final_op</vt:lpstr>
      <vt:lpstr>Pixel</vt:lpstr>
      <vt:lpstr>关于车辆购置税及相关 优惠政策的分析及建议</vt:lpstr>
      <vt:lpstr>问题的提出</vt:lpstr>
      <vt:lpstr>车辆购置税及相关优惠政策的历史沿革</vt:lpstr>
      <vt:lpstr>车辆购置税及相关优惠政策的历史沿革</vt:lpstr>
      <vt:lpstr>车辆购置税及相关优惠政策的历史沿革</vt:lpstr>
      <vt:lpstr>车辆购置税及相关优惠政策的历史沿革</vt:lpstr>
      <vt:lpstr>车辆购置税及相关优惠政策的历史沿革</vt:lpstr>
      <vt:lpstr>征求意见稿的主要内容及与《条例》的变化</vt:lpstr>
      <vt:lpstr>征求意见稿的主要内容及与《条例》的变化</vt:lpstr>
      <vt:lpstr>征求意见稿的主要内容及与《条例》的变化</vt:lpstr>
      <vt:lpstr>制定和实施车辆购置税法的影响及建议</vt:lpstr>
      <vt:lpstr>制定和实施车辆购置税法的影响及建议</vt:lpstr>
      <vt:lpstr>谢谢!</vt:lpstr>
    </vt:vector>
  </TitlesOfParts>
  <Manager>Kevin Libert</Manager>
  <Company>Dell Computer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闫瑞林</dc:creator>
  <cp:lastModifiedBy>Administrator</cp:lastModifiedBy>
  <cp:revision>1765</cp:revision>
  <cp:lastPrinted>1999-04-27T15:48:37Z</cp:lastPrinted>
  <dcterms:created xsi:type="dcterms:W3CDTF">1998-04-17T16:39:32Z</dcterms:created>
  <dcterms:modified xsi:type="dcterms:W3CDTF">2017-10-12T06:39:16Z</dcterms:modified>
</cp:coreProperties>
</file>