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27" r:id="rId18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9D9D9"/>
    <a:srgbClr val="003366"/>
    <a:srgbClr val="63D8FF"/>
    <a:srgbClr val="92D050"/>
    <a:srgbClr val="006600"/>
    <a:srgbClr val="006384"/>
    <a:srgbClr val="B2D2DE"/>
    <a:srgbClr val="A8ADB3"/>
    <a:srgbClr val="CCCCC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10" d="100"/>
          <a:sy n="110" d="100"/>
        </p:scale>
        <p:origin x="-1296" y="-90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orient="horz" pos="2269"/>
        <p:guide orient="horz" pos="629"/>
        <p:guide orient="horz" pos="1224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724E-2"/>
          <c:y val="8.0480269965325618E-2"/>
          <c:w val="0.84146466442293189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8"/>
              <c:layout>
                <c:manualLayout>
                  <c:x val="1.91000215922629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884015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0"/>
        <c:axId val="203147136"/>
        <c:axId val="20350195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39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6.3459982876583568E-2"/>
                  <c:y val="-2.925724137231179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6.1599180997949296E-3"/>
                  <c:y val="6.5422947559036129E-3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Sheet1!$C$2:$C$10</c:f>
              <c:numCache>
                <c:formatCode>0.0%</c:formatCode>
                <c:ptCount val="9"/>
                <c:pt idx="0">
                  <c:v>3.0000000000000002E-2</c:v>
                </c:pt>
                <c:pt idx="1">
                  <c:v>0.93</c:v>
                </c:pt>
                <c:pt idx="2">
                  <c:v>0.30100000000000021</c:v>
                </c:pt>
                <c:pt idx="3">
                  <c:v>8.800000000000005E-2</c:v>
                </c:pt>
                <c:pt idx="4">
                  <c:v>7.3000000000000009E-2</c:v>
                </c:pt>
                <c:pt idx="5">
                  <c:v>0.21600000000000008</c:v>
                </c:pt>
                <c:pt idx="6">
                  <c:v>-0.24200000000000008</c:v>
                </c:pt>
                <c:pt idx="7">
                  <c:v>-3.4000000000000002E-2</c:v>
                </c:pt>
                <c:pt idx="8">
                  <c:v>0.18200000000000008</c:v>
                </c:pt>
              </c:numCache>
            </c:numRef>
          </c:val>
        </c:ser>
        <c:marker val="1"/>
        <c:axId val="203523968"/>
        <c:axId val="203503104"/>
      </c:lineChart>
      <c:catAx>
        <c:axId val="2031471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03501952"/>
        <c:crosses val="autoZero"/>
        <c:auto val="1"/>
        <c:lblAlgn val="ctr"/>
        <c:lblOffset val="100"/>
      </c:catAx>
      <c:valAx>
        <c:axId val="20350195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03147136"/>
        <c:crosses val="autoZero"/>
        <c:crossBetween val="between"/>
      </c:valAx>
      <c:valAx>
        <c:axId val="203503104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03523968"/>
        <c:crosses val="max"/>
        <c:crossBetween val="between"/>
      </c:valAx>
      <c:catAx>
        <c:axId val="203523968"/>
        <c:scaling>
          <c:orientation val="minMax"/>
        </c:scaling>
        <c:delete val="1"/>
        <c:axPos val="b"/>
        <c:numFmt formatCode="General" sourceLinked="1"/>
        <c:tickLblPos val="none"/>
        <c:crossAx val="203503104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25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2248232705746175"/>
          <c:y val="3.0439297678028651E-2"/>
          <c:w val="0.87751767294253824"/>
          <c:h val="0.9251961651007724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奥迪</c:v>
                </c:pt>
                <c:pt idx="2">
                  <c:v>大众</c:v>
                </c:pt>
                <c:pt idx="3">
                  <c:v>保时捷</c:v>
                </c:pt>
                <c:pt idx="4">
                  <c:v>路虎</c:v>
                </c:pt>
                <c:pt idx="5">
                  <c:v>林肯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2287</c:v>
                </c:pt>
                <c:pt idx="1">
                  <c:v>3805</c:v>
                </c:pt>
                <c:pt idx="2">
                  <c:v>4362</c:v>
                </c:pt>
                <c:pt idx="3">
                  <c:v>5144</c:v>
                </c:pt>
                <c:pt idx="4">
                  <c:v>5616</c:v>
                </c:pt>
                <c:pt idx="5">
                  <c:v>6263</c:v>
                </c:pt>
                <c:pt idx="6">
                  <c:v>8183</c:v>
                </c:pt>
                <c:pt idx="7">
                  <c:v>12534</c:v>
                </c:pt>
                <c:pt idx="8">
                  <c:v>17080</c:v>
                </c:pt>
                <c:pt idx="9">
                  <c:v>17333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奥迪</c:v>
                </c:pt>
                <c:pt idx="2">
                  <c:v>大众</c:v>
                </c:pt>
                <c:pt idx="3">
                  <c:v>保时捷</c:v>
                </c:pt>
                <c:pt idx="4">
                  <c:v>路虎</c:v>
                </c:pt>
                <c:pt idx="5">
                  <c:v>林肯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1172</c:v>
                </c:pt>
                <c:pt idx="1">
                  <c:v>2893</c:v>
                </c:pt>
                <c:pt idx="2">
                  <c:v>2913</c:v>
                </c:pt>
                <c:pt idx="3">
                  <c:v>6145</c:v>
                </c:pt>
                <c:pt idx="4">
                  <c:v>2823</c:v>
                </c:pt>
                <c:pt idx="5">
                  <c:v>2399</c:v>
                </c:pt>
                <c:pt idx="6">
                  <c:v>6168</c:v>
                </c:pt>
                <c:pt idx="7">
                  <c:v>10453</c:v>
                </c:pt>
                <c:pt idx="8">
                  <c:v>16176</c:v>
                </c:pt>
                <c:pt idx="9">
                  <c:v>12582</c:v>
                </c:pt>
              </c:numCache>
            </c:numRef>
          </c:val>
        </c:ser>
        <c:axId val="199436160"/>
        <c:axId val="199437696"/>
      </c:barChart>
      <c:catAx>
        <c:axId val="19943616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 algn="just">
              <a:defRPr sz="1000"/>
            </a:pPr>
            <a:endParaRPr lang="zh-CN"/>
          </a:p>
        </c:txPr>
        <c:crossAx val="199437696"/>
        <c:crosses val="autoZero"/>
        <c:auto val="1"/>
        <c:lblAlgn val="ctr"/>
        <c:lblOffset val="100"/>
      </c:catAx>
      <c:valAx>
        <c:axId val="199437696"/>
        <c:scaling>
          <c:orientation val="minMax"/>
        </c:scaling>
        <c:delete val="1"/>
        <c:axPos val="b"/>
        <c:numFmt formatCode="General" sourceLinked="1"/>
        <c:tickLblPos val="none"/>
        <c:crossAx val="1994361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9"/>
          <c:y val="0.78250740500738358"/>
          <c:w val="0.29200074341433807"/>
          <c:h val="0.16048873896723181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623E-2"/>
          <c:w val="0.93520378036253549"/>
          <c:h val="0.90320543017896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VW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Ford</c:v>
                </c:pt>
                <c:pt idx="10">
                  <c:v>Jaguar</c:v>
                </c:pt>
                <c:pt idx="11">
                  <c:v>Smart</c:v>
                </c:pt>
                <c:pt idx="12">
                  <c:v>Infiniti</c:v>
                </c:pt>
                <c:pt idx="13">
                  <c:v>Volvo</c:v>
                </c:pt>
                <c:pt idx="14">
                  <c:v>Maserati</c:v>
                </c:pt>
                <c:pt idx="15">
                  <c:v>Jeep</c:v>
                </c:pt>
                <c:pt idx="16">
                  <c:v>Kia</c:v>
                </c:pt>
                <c:pt idx="17">
                  <c:v>Chrysler</c:v>
                </c:pt>
                <c:pt idx="18">
                  <c:v>Citroen</c:v>
                </c:pt>
                <c:pt idx="19">
                  <c:v>Renault</c:v>
                </c:pt>
                <c:pt idx="20">
                  <c:v>Acura</c:v>
                </c:pt>
                <c:pt idx="21">
                  <c:v>Chevrolet</c:v>
                </c:pt>
                <c:pt idx="22">
                  <c:v>Buick</c:v>
                </c:pt>
                <c:pt idx="23">
                  <c:v>Peugeot</c:v>
                </c:pt>
                <c:pt idx="24">
                  <c:v>Cadillac</c:v>
                </c:pt>
                <c:pt idx="25">
                  <c:v>Dodge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14275</c:v>
                </c:pt>
                <c:pt idx="1">
                  <c:v>16359</c:v>
                </c:pt>
                <c:pt idx="2">
                  <c:v>10695</c:v>
                </c:pt>
                <c:pt idx="3">
                  <c:v>6035</c:v>
                </c:pt>
                <c:pt idx="4">
                  <c:v>5395</c:v>
                </c:pt>
                <c:pt idx="5">
                  <c:v>5040</c:v>
                </c:pt>
                <c:pt idx="6">
                  <c:v>3756</c:v>
                </c:pt>
                <c:pt idx="7">
                  <c:v>3204</c:v>
                </c:pt>
                <c:pt idx="8">
                  <c:v>4151</c:v>
                </c:pt>
                <c:pt idx="9">
                  <c:v>1648</c:v>
                </c:pt>
                <c:pt idx="10">
                  <c:v>2043</c:v>
                </c:pt>
                <c:pt idx="11">
                  <c:v>2063</c:v>
                </c:pt>
                <c:pt idx="12">
                  <c:v>1454</c:v>
                </c:pt>
                <c:pt idx="13">
                  <c:v>1914</c:v>
                </c:pt>
                <c:pt idx="14">
                  <c:v>1570</c:v>
                </c:pt>
                <c:pt idx="15">
                  <c:v>1620</c:v>
                </c:pt>
                <c:pt idx="16">
                  <c:v>1316</c:v>
                </c:pt>
                <c:pt idx="17">
                  <c:v>262</c:v>
                </c:pt>
                <c:pt idx="18">
                  <c:v>116</c:v>
                </c:pt>
                <c:pt idx="19">
                  <c:v>459</c:v>
                </c:pt>
                <c:pt idx="20">
                  <c:v>307</c:v>
                </c:pt>
                <c:pt idx="21">
                  <c:v>0</c:v>
                </c:pt>
                <c:pt idx="22">
                  <c:v>14</c:v>
                </c:pt>
                <c:pt idx="23">
                  <c:v>16</c:v>
                </c:pt>
                <c:pt idx="24">
                  <c:v>210</c:v>
                </c:pt>
                <c:pt idx="25">
                  <c:v>700</c:v>
                </c:pt>
                <c:pt idx="26">
                  <c:v>0</c:v>
                </c:pt>
                <c:pt idx="27">
                  <c:v>527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 MTD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VW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Ford</c:v>
                </c:pt>
                <c:pt idx="10">
                  <c:v>Jaguar</c:v>
                </c:pt>
                <c:pt idx="11">
                  <c:v>Smart</c:v>
                </c:pt>
                <c:pt idx="12">
                  <c:v>Infiniti</c:v>
                </c:pt>
                <c:pt idx="13">
                  <c:v>Volvo</c:v>
                </c:pt>
                <c:pt idx="14">
                  <c:v>Maserati</c:v>
                </c:pt>
                <c:pt idx="15">
                  <c:v>Jeep</c:v>
                </c:pt>
                <c:pt idx="16">
                  <c:v>Kia</c:v>
                </c:pt>
                <c:pt idx="17">
                  <c:v>Chrysler</c:v>
                </c:pt>
                <c:pt idx="18">
                  <c:v>Citroen</c:v>
                </c:pt>
                <c:pt idx="19">
                  <c:v>Renault</c:v>
                </c:pt>
                <c:pt idx="20">
                  <c:v>Acura</c:v>
                </c:pt>
                <c:pt idx="21">
                  <c:v>Chevrolet</c:v>
                </c:pt>
                <c:pt idx="22">
                  <c:v>Buick</c:v>
                </c:pt>
                <c:pt idx="23">
                  <c:v>Peugeot</c:v>
                </c:pt>
                <c:pt idx="24">
                  <c:v>Cadillac</c:v>
                </c:pt>
                <c:pt idx="25">
                  <c:v>Dodge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15039</c:v>
                </c:pt>
                <c:pt idx="1">
                  <c:v>14764</c:v>
                </c:pt>
                <c:pt idx="2">
                  <c:v>11600</c:v>
                </c:pt>
                <c:pt idx="3">
                  <c:v>6842</c:v>
                </c:pt>
                <c:pt idx="4">
                  <c:v>6153</c:v>
                </c:pt>
                <c:pt idx="5">
                  <c:v>5211</c:v>
                </c:pt>
                <c:pt idx="6">
                  <c:v>3724</c:v>
                </c:pt>
                <c:pt idx="7">
                  <c:v>3327</c:v>
                </c:pt>
                <c:pt idx="8">
                  <c:v>2889</c:v>
                </c:pt>
                <c:pt idx="9">
                  <c:v>2786</c:v>
                </c:pt>
                <c:pt idx="10">
                  <c:v>2179</c:v>
                </c:pt>
                <c:pt idx="11">
                  <c:v>2166</c:v>
                </c:pt>
                <c:pt idx="12">
                  <c:v>2103</c:v>
                </c:pt>
                <c:pt idx="13">
                  <c:v>1840</c:v>
                </c:pt>
                <c:pt idx="14">
                  <c:v>1086</c:v>
                </c:pt>
                <c:pt idx="15">
                  <c:v>1027</c:v>
                </c:pt>
                <c:pt idx="16">
                  <c:v>538</c:v>
                </c:pt>
                <c:pt idx="17">
                  <c:v>110</c:v>
                </c:pt>
                <c:pt idx="18">
                  <c:v>92</c:v>
                </c:pt>
                <c:pt idx="19">
                  <c:v>57</c:v>
                </c:pt>
                <c:pt idx="20">
                  <c:v>56</c:v>
                </c:pt>
                <c:pt idx="21">
                  <c:v>28</c:v>
                </c:pt>
                <c:pt idx="22">
                  <c:v>7</c:v>
                </c:pt>
                <c:pt idx="23">
                  <c:v>6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</c:ser>
        <c:axId val="211511936"/>
        <c:axId val="211542400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3.109605179081358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272709683214749E-2"/>
                  <c:y val="-3.16432973629604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844903231260937E-2"/>
                  <c:y val="-3.16432973629604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844903231260937E-2"/>
                  <c:y val="-2.58899705696949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3702327987828411E-3"/>
                  <c:y val="-1.80262600861594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8556129039076138E-2"/>
                  <c:y val="2.30133071730621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9885338147851739E-2"/>
                  <c:y val="3.7396624156225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3620823848819829E-2"/>
                  <c:y val="-1.64937006734337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7128322587122358E-2"/>
                  <c:y val="3.308162906127667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5.3799747109619447E-2"/>
                      <c:h val="3.8834955854542309E-2"/>
                    </c:manualLayout>
                  </c15:layout>
                </c:ext>
              </c:extLst>
            </c:dLbl>
            <c:dLbl>
              <c:idx val="9"/>
              <c:layout>
                <c:manualLayout>
                  <c:x val="-2.2640288448382492E-3"/>
                  <c:y val="1.536840431481389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2.1121304749772422E-2"/>
                  <c:y val="1.8713714685276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1.5705870971491929E-2"/>
                  <c:y val="2.87666339663276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729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5.7587031829853315E-2"/>
                  <c:y val="1.5946455101286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6.5222198725249897E-2"/>
                      <c:h val="3.5958292457909546E-2"/>
                    </c:manualLayout>
                  </c15:layout>
                </c:ext>
              </c:extLst>
            </c:dLbl>
            <c:dLbl>
              <c:idx val="15"/>
              <c:layout>
                <c:manualLayout>
                  <c:x val="-3.4267354846891473E-2"/>
                  <c:y val="-2.876663396632767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4.6920418228119175E-2"/>
                  <c:y val="1.22729332928938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3.4413508263233097E-2"/>
                  <c:y val="-1.547780812745758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3.855077420275279E-2"/>
                  <c:y val="-8.629990189898344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3.1411741942983774E-2"/>
                  <c:y val="2.30133071730620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3.4267354846891369E-2"/>
                  <c:y val="-1.72599803797965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1.8561483875399489E-2"/>
                  <c:y val="2.588997056969490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layout>
                <c:manualLayout>
                  <c:x val="-9.9946451636766503E-3"/>
                  <c:y val="1.1506653586531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3"/>
              <c:layout>
                <c:manualLayout>
                  <c:x val="-4.1406387106660413E-2"/>
                  <c:y val="3.164329736296054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4"/>
              <c:layout>
                <c:manualLayout>
                  <c:x val="-4.85454193664294E-2"/>
                  <c:y val="-1.1506653586531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5"/>
              <c:layout>
                <c:manualLayout>
                  <c:x val="-1.5705870971491877E-2"/>
                  <c:y val="3.16432973629604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VW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Ford</c:v>
                </c:pt>
                <c:pt idx="10">
                  <c:v>Jaguar</c:v>
                </c:pt>
                <c:pt idx="11">
                  <c:v>Smart</c:v>
                </c:pt>
                <c:pt idx="12">
                  <c:v>Infiniti</c:v>
                </c:pt>
                <c:pt idx="13">
                  <c:v>Volvo</c:v>
                </c:pt>
                <c:pt idx="14">
                  <c:v>Maserati</c:v>
                </c:pt>
                <c:pt idx="15">
                  <c:v>Jeep</c:v>
                </c:pt>
                <c:pt idx="16">
                  <c:v>Kia</c:v>
                </c:pt>
                <c:pt idx="17">
                  <c:v>Chrysler</c:v>
                </c:pt>
                <c:pt idx="18">
                  <c:v>Citroen</c:v>
                </c:pt>
                <c:pt idx="19">
                  <c:v>Renault</c:v>
                </c:pt>
                <c:pt idx="20">
                  <c:v>Acura</c:v>
                </c:pt>
                <c:pt idx="21">
                  <c:v>Chevrolet</c:v>
                </c:pt>
                <c:pt idx="22">
                  <c:v>Buick</c:v>
                </c:pt>
                <c:pt idx="23">
                  <c:v>Peugeot</c:v>
                </c:pt>
                <c:pt idx="24">
                  <c:v>Cadillac</c:v>
                </c:pt>
                <c:pt idx="25">
                  <c:v>Dodge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5.3520140105078856E-2</c:v>
                </c:pt>
                <c:pt idx="1">
                  <c:v>-9.7499847178922974E-2</c:v>
                </c:pt>
                <c:pt idx="2">
                  <c:v>8.4618980832164473E-2</c:v>
                </c:pt>
                <c:pt idx="3">
                  <c:v>0.13371996685998341</c:v>
                </c:pt>
                <c:pt idx="4">
                  <c:v>0.14050046339202979</c:v>
                </c:pt>
                <c:pt idx="5">
                  <c:v>3.3928571428571544E-2</c:v>
                </c:pt>
                <c:pt idx="6">
                  <c:v>-8.5197018104366026E-3</c:v>
                </c:pt>
                <c:pt idx="7">
                  <c:v>3.8389513108614291E-2</c:v>
                </c:pt>
                <c:pt idx="8">
                  <c:v>-0.30402312695735983</c:v>
                </c:pt>
                <c:pt idx="9">
                  <c:v>0.69053398058252402</c:v>
                </c:pt>
                <c:pt idx="10">
                  <c:v>6.656877141458642E-2</c:v>
                </c:pt>
                <c:pt idx="11">
                  <c:v>4.992729035385373E-2</c:v>
                </c:pt>
                <c:pt idx="12">
                  <c:v>0.44635488308115562</c:v>
                </c:pt>
                <c:pt idx="13">
                  <c:v>-3.866248693834904E-2</c:v>
                </c:pt>
                <c:pt idx="14">
                  <c:v>-0.30828025477707027</c:v>
                </c:pt>
                <c:pt idx="15">
                  <c:v>-0.36604938271604937</c:v>
                </c:pt>
                <c:pt idx="16">
                  <c:v>-0.59118541033434668</c:v>
                </c:pt>
                <c:pt idx="17">
                  <c:v>-0.58015267175572482</c:v>
                </c:pt>
                <c:pt idx="18">
                  <c:v>-0.2068965517241379</c:v>
                </c:pt>
                <c:pt idx="19">
                  <c:v>-0.87581699346405262</c:v>
                </c:pt>
                <c:pt idx="20">
                  <c:v>-0.8175895765472313</c:v>
                </c:pt>
                <c:pt idx="22">
                  <c:v>-0.5</c:v>
                </c:pt>
                <c:pt idx="23">
                  <c:v>-0.62500000000000033</c:v>
                </c:pt>
                <c:pt idx="24">
                  <c:v>-0.99523809523809559</c:v>
                </c:pt>
                <c:pt idx="25">
                  <c:v>-1</c:v>
                </c:pt>
              </c:numCache>
            </c:numRef>
          </c:val>
        </c:ser>
        <c:marker val="1"/>
        <c:axId val="211545472"/>
        <c:axId val="211543936"/>
      </c:lineChart>
      <c:catAx>
        <c:axId val="211511936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211542400"/>
        <c:crosses val="autoZero"/>
        <c:auto val="1"/>
        <c:lblAlgn val="ctr"/>
        <c:lblOffset val="100"/>
      </c:catAx>
      <c:valAx>
        <c:axId val="21154240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11511936"/>
        <c:crosses val="autoZero"/>
        <c:crossBetween val="between"/>
      </c:valAx>
      <c:valAx>
        <c:axId val="211543936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11545472"/>
        <c:crosses val="max"/>
        <c:crossBetween val="between"/>
      </c:valAx>
      <c:catAx>
        <c:axId val="211545472"/>
        <c:scaling>
          <c:orientation val="minMax"/>
        </c:scaling>
        <c:delete val="1"/>
        <c:axPos val="b"/>
        <c:numFmt formatCode="General" sourceLinked="1"/>
        <c:tickLblPos val="none"/>
        <c:crossAx val="211543936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5.6859101489491977E-2"/>
          <c:y val="1.3209609318042109E-2"/>
          <c:w val="0.32518096919350037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07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2016YTD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27E-2"/>
                  <c:y val="-2.823728838431387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35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4508076110472295E-3"/>
                  <c:y val="-4.3201260090026814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3396016847337102E-3"/>
                  <c:y val="-9.667050322706403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703055663087525E-3"/>
                  <c:y val="1.1238474643909261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47E-3"/>
                  <c:y val="6.715360795838003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5199278935660095E-4"/>
                  <c:y val="1.218241111223943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337042729125E-3"/>
                  <c:y val="1.1159055139019679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806013018397E-3"/>
                  <c:y val="1.41135590732358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0"/>
                  <c:y val="1.2490745660633821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01708783251E-3"/>
                  <c:y val="1.2490499779813619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631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MB</c:v>
                </c:pt>
                <c:pt idx="4">
                  <c:v>BMW</c:v>
                </c:pt>
                <c:pt idx="5">
                  <c:v>Ford</c:v>
                </c:pt>
                <c:pt idx="6">
                  <c:v>Audi</c:v>
                </c:pt>
                <c:pt idx="7">
                  <c:v>Dodge</c:v>
                </c:pt>
                <c:pt idx="8">
                  <c:v>GAZ</c:v>
                </c:pt>
                <c:pt idx="9">
                  <c:v>Maserati</c:v>
                </c:pt>
                <c:pt idx="10">
                  <c:v>Lexus</c:v>
                </c:pt>
                <c:pt idx="11">
                  <c:v>Bentley</c:v>
                </c:pt>
                <c:pt idx="12">
                  <c:v>Porsche</c:v>
                </c:pt>
                <c:pt idx="13">
                  <c:v>VW</c:v>
                </c:pt>
                <c:pt idx="14">
                  <c:v>UAZ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46371</c:v>
                </c:pt>
                <c:pt idx="1">
                  <c:v>369</c:v>
                </c:pt>
                <c:pt idx="2">
                  <c:v>12474</c:v>
                </c:pt>
                <c:pt idx="3">
                  <c:v>8107</c:v>
                </c:pt>
                <c:pt idx="4">
                  <c:v>3325</c:v>
                </c:pt>
                <c:pt idx="5">
                  <c:v>5053</c:v>
                </c:pt>
                <c:pt idx="6">
                  <c:v>3422</c:v>
                </c:pt>
                <c:pt idx="7">
                  <c:v>598</c:v>
                </c:pt>
                <c:pt idx="9">
                  <c:v>459</c:v>
                </c:pt>
                <c:pt idx="10">
                  <c:v>473</c:v>
                </c:pt>
                <c:pt idx="11">
                  <c:v>270</c:v>
                </c:pt>
                <c:pt idx="12">
                  <c:v>599</c:v>
                </c:pt>
                <c:pt idx="13">
                  <c:v>250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62E-5"/>
                  <c:y val="-9.074489562840343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953793235116514E-3"/>
                  <c:y val="9.667787965166452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30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267736800991E-3"/>
                  <c:y val="1.1975379461722639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7.0629707724227729E-4"/>
                  <c:y val="2.994582507890933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39E-3"/>
                  <c:y val="-5.1286972896673333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312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MB</c:v>
                </c:pt>
                <c:pt idx="4">
                  <c:v>BMW</c:v>
                </c:pt>
                <c:pt idx="5">
                  <c:v>Ford</c:v>
                </c:pt>
                <c:pt idx="6">
                  <c:v>Audi</c:v>
                </c:pt>
                <c:pt idx="7">
                  <c:v>Dodge</c:v>
                </c:pt>
                <c:pt idx="8">
                  <c:v>GAZ</c:v>
                </c:pt>
                <c:pt idx="9">
                  <c:v>Maserati</c:v>
                </c:pt>
                <c:pt idx="10">
                  <c:v>Lexus</c:v>
                </c:pt>
                <c:pt idx="11">
                  <c:v>Bentley</c:v>
                </c:pt>
                <c:pt idx="12">
                  <c:v>Porsche</c:v>
                </c:pt>
                <c:pt idx="13">
                  <c:v>VW</c:v>
                </c:pt>
                <c:pt idx="14">
                  <c:v>UAZ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52355</c:v>
                </c:pt>
                <c:pt idx="1">
                  <c:v>16983</c:v>
                </c:pt>
                <c:pt idx="2">
                  <c:v>15064</c:v>
                </c:pt>
                <c:pt idx="3">
                  <c:v>13465</c:v>
                </c:pt>
                <c:pt idx="4">
                  <c:v>12407</c:v>
                </c:pt>
                <c:pt idx="5">
                  <c:v>3500</c:v>
                </c:pt>
                <c:pt idx="6">
                  <c:v>1770</c:v>
                </c:pt>
                <c:pt idx="7">
                  <c:v>1428</c:v>
                </c:pt>
                <c:pt idx="8">
                  <c:v>1232</c:v>
                </c:pt>
                <c:pt idx="9">
                  <c:v>1221</c:v>
                </c:pt>
                <c:pt idx="10">
                  <c:v>1007</c:v>
                </c:pt>
                <c:pt idx="11">
                  <c:v>843</c:v>
                </c:pt>
                <c:pt idx="12">
                  <c:v>520</c:v>
                </c:pt>
                <c:pt idx="13">
                  <c:v>514</c:v>
                </c:pt>
                <c:pt idx="14">
                  <c:v>448</c:v>
                </c:pt>
              </c:numCache>
            </c:numRef>
          </c:val>
        </c:ser>
        <c:dLbls>
          <c:showVal val="1"/>
        </c:dLbls>
        <c:gapWidth val="100"/>
        <c:axId val="211777024"/>
        <c:axId val="211778560"/>
      </c:barChart>
      <c:catAx>
        <c:axId val="211777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1778560"/>
        <c:crosses val="autoZero"/>
        <c:auto val="1"/>
        <c:lblAlgn val="ctr"/>
        <c:lblOffset val="100"/>
      </c:catAx>
      <c:valAx>
        <c:axId val="2117785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1177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55"/>
          <c:y val="7.3858910143100184E-2"/>
          <c:w val="0.30542222240974376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65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7.341341582633624E-3</c:v>
                </c:pt>
                <c:pt idx="1">
                  <c:v>5.3734130789749816E-3</c:v>
                </c:pt>
                <c:pt idx="2">
                  <c:v>1.5759011483895431E-2</c:v>
                </c:pt>
                <c:pt idx="3">
                  <c:v>1.8188278415678657E-2</c:v>
                </c:pt>
                <c:pt idx="4">
                  <c:v>1.3490235897807845E-2</c:v>
                </c:pt>
                <c:pt idx="5">
                  <c:v>1.5927633359740033E-2</c:v>
                </c:pt>
                <c:pt idx="6">
                  <c:v>1.874190728613033E-2</c:v>
                </c:pt>
                <c:pt idx="7">
                  <c:v>3.4307400526998981E-2</c:v>
                </c:pt>
                <c:pt idx="8">
                  <c:v>3.5542993095362914E-2</c:v>
                </c:pt>
                <c:pt idx="9">
                  <c:v>3.4602756424119717E-2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0">
                  <c:v>1.0983889759350784E-2</c:v>
                </c:pt>
                <c:pt idx="1">
                  <c:v>1.2748425845971008E-2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3.7051523479693448E-2</c:v>
                </c:pt>
                <c:pt idx="5">
                  <c:v>3.3701137566624989E-2</c:v>
                </c:pt>
                <c:pt idx="6">
                  <c:v>6.0873101572031581E-2</c:v>
                </c:pt>
                <c:pt idx="7">
                  <c:v>5.7923250915252682E-2</c:v>
                </c:pt>
                <c:pt idx="8">
                  <c:v>6.2135998063627303E-2</c:v>
                </c:pt>
                <c:pt idx="9">
                  <c:v>4.2732438118081952E-2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0.22512822573085317</c:v>
                </c:pt>
                <c:pt idx="1">
                  <c:v>0.2459168825449633</c:v>
                </c:pt>
                <c:pt idx="2">
                  <c:v>0.21718996234554436</c:v>
                </c:pt>
                <c:pt idx="3">
                  <c:v>0.30449096757302641</c:v>
                </c:pt>
                <c:pt idx="4">
                  <c:v>0.36089575718956896</c:v>
                </c:pt>
                <c:pt idx="5">
                  <c:v>0.34611460129898314</c:v>
                </c:pt>
                <c:pt idx="6">
                  <c:v>0.37545424373734992</c:v>
                </c:pt>
                <c:pt idx="7">
                  <c:v>0.41618539793086862</c:v>
                </c:pt>
                <c:pt idx="8">
                  <c:v>0.45162108122555888</c:v>
                </c:pt>
                <c:pt idx="9">
                  <c:v>0.47053850539685066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Sheet1!$E$2:$E$11</c:f>
              <c:numCache>
                <c:formatCode>0.0%</c:formatCode>
                <c:ptCount val="10"/>
                <c:pt idx="0">
                  <c:v>0.19976430570621251</c:v>
                </c:pt>
                <c:pt idx="1">
                  <c:v>0.2542946848176873</c:v>
                </c:pt>
                <c:pt idx="2">
                  <c:v>0.21904516292126827</c:v>
                </c:pt>
                <c:pt idx="3">
                  <c:v>0.16883719190634711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0.14147068859938211</c:v>
                </c:pt>
                <c:pt idx="7">
                  <c:v>8.7295865623032598E-2</c:v>
                </c:pt>
                <c:pt idx="8">
                  <c:v>6.4293768848948052E-2</c:v>
                </c:pt>
                <c:pt idx="9">
                  <c:v>6.5607612606413304E-2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Sheet1!$F$2:$F$11</c:f>
              <c:numCache>
                <c:formatCode>0.0%</c:formatCode>
                <c:ptCount val="10"/>
                <c:pt idx="0">
                  <c:v>0.28939241760743523</c:v>
                </c:pt>
                <c:pt idx="1">
                  <c:v>0.26909378867404982</c:v>
                </c:pt>
                <c:pt idx="2">
                  <c:v>0.32900555133095383</c:v>
                </c:pt>
                <c:pt idx="3">
                  <c:v>0.31156262856715428</c:v>
                </c:pt>
                <c:pt idx="4">
                  <c:v>0.31419539947037184</c:v>
                </c:pt>
                <c:pt idx="5">
                  <c:v>0.34547545523214057</c:v>
                </c:pt>
                <c:pt idx="6">
                  <c:v>0.33483571498688836</c:v>
                </c:pt>
                <c:pt idx="7">
                  <c:v>0.31984291077549704</c:v>
                </c:pt>
                <c:pt idx="8">
                  <c:v>0.29794099798906359</c:v>
                </c:pt>
                <c:pt idx="9">
                  <c:v>0.27850303757151545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Sheet1!$G$2:$G$11</c:f>
              <c:numCache>
                <c:formatCode>0.0%</c:formatCode>
                <c:ptCount val="10"/>
                <c:pt idx="0">
                  <c:v>0.22728161450591242</c:v>
                </c:pt>
                <c:pt idx="1">
                  <c:v>0.1666142722414336</c:v>
                </c:pt>
                <c:pt idx="2">
                  <c:v>0.13666406394937539</c:v>
                </c:pt>
                <c:pt idx="3">
                  <c:v>0.11167109249354823</c:v>
                </c:pt>
                <c:pt idx="4">
                  <c:v>8.4122292822044475E-2</c:v>
                </c:pt>
                <c:pt idx="5">
                  <c:v>6.425472875973072E-2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7.2917969148810519E-2</c:v>
                </c:pt>
                <c:pt idx="9">
                  <c:v>9.4528439140436196E-2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Sheet1!$H$2:$H$11</c:f>
              <c:numCache>
                <c:formatCode>0.0%</c:formatCode>
                <c:ptCount val="10"/>
                <c:pt idx="0">
                  <c:v>4.0108205107602476E-2</c:v>
                </c:pt>
                <c:pt idx="1">
                  <c:v>4.5958532796920505E-2</c:v>
                </c:pt>
                <c:pt idx="2">
                  <c:v>5.3254449933029302E-2</c:v>
                </c:pt>
                <c:pt idx="3">
                  <c:v>4.0304634027751862E-2</c:v>
                </c:pt>
                <c:pt idx="4">
                  <c:v>2.2595972442756754E-2</c:v>
                </c:pt>
                <c:pt idx="5">
                  <c:v>1.6219571474528401E-2</c:v>
                </c:pt>
                <c:pt idx="6">
                  <c:v>1.0244616154108637E-2</c:v>
                </c:pt>
                <c:pt idx="7">
                  <c:v>1.7159529898253451E-2</c:v>
                </c:pt>
                <c:pt idx="8">
                  <c:v>1.5547191628629414E-2</c:v>
                </c:pt>
                <c:pt idx="9">
                  <c:v>1.3487210742583024E-2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27301248"/>
        <c:axId val="227302784"/>
      </c:barChart>
      <c:catAx>
        <c:axId val="2273012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27302784"/>
        <c:crosses val="autoZero"/>
        <c:auto val="1"/>
        <c:lblAlgn val="ctr"/>
        <c:lblOffset val="100"/>
      </c:catAx>
      <c:valAx>
        <c:axId val="227302784"/>
        <c:scaling>
          <c:orientation val="minMax"/>
        </c:scaling>
        <c:delete val="1"/>
        <c:axPos val="l"/>
        <c:numFmt formatCode="0%" sourceLinked="1"/>
        <c:tickLblPos val="none"/>
        <c:crossAx val="227301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1.5622128285241689E-2</c:v>
                </c:pt>
                <c:pt idx="1">
                  <c:v>4.5890828609498863E-2</c:v>
                </c:pt>
                <c:pt idx="2">
                  <c:v>4.1661991247615562E-2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0.6286396933336843</c:v>
                </c:pt>
                <c:pt idx="1">
                  <c:v>0.5693519124942602</c:v>
                </c:pt>
                <c:pt idx="2">
                  <c:v>0.53609957841078548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0.28837486106370541</c:v>
                </c:pt>
                <c:pt idx="1">
                  <c:v>0.30304056851630196</c:v>
                </c:pt>
                <c:pt idx="2">
                  <c:v>0.35322924514691501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103E-17"/>
                  <c:y val="6.3829792580816823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Sheet1!$E$2:$E$4</c:f>
              <c:numCache>
                <c:formatCode>0.0%</c:formatCode>
                <c:ptCount val="3"/>
                <c:pt idx="0">
                  <c:v>1.6716114859838441E-2</c:v>
                </c:pt>
                <c:pt idx="1">
                  <c:v>2.3735856726665016E-2</c:v>
                </c:pt>
                <c:pt idx="2">
                  <c:v>1.6062068191654781E-2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Sheet1!$F$2:$F$4</c:f>
              <c:numCache>
                <c:formatCode>0.0%</c:formatCode>
                <c:ptCount val="3"/>
                <c:pt idx="0">
                  <c:v>3.8061980903370374E-2</c:v>
                </c:pt>
                <c:pt idx="1">
                  <c:v>4.2977483683010013E-2</c:v>
                </c:pt>
                <c:pt idx="2">
                  <c:v>5.0037670519211999E-2</c:v>
                </c:pt>
              </c:numCache>
            </c:numRef>
          </c:val>
        </c:ser>
        <c:dLbls>
          <c:showVal val="1"/>
        </c:dLbls>
        <c:gapWidth val="118"/>
        <c:overlap val="100"/>
        <c:serLines/>
        <c:axId val="224230784"/>
        <c:axId val="254297216"/>
      </c:barChart>
      <c:catAx>
        <c:axId val="2242307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297216"/>
        <c:crosses val="autoZero"/>
        <c:auto val="1"/>
        <c:lblAlgn val="ctr"/>
        <c:lblOffset val="100"/>
      </c:catAx>
      <c:valAx>
        <c:axId val="254297216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24230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884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6010613009761256E-2"/>
          <c:y val="1.6273295160366286E-2"/>
          <c:w val="0.94158657655580835"/>
          <c:h val="0.8548055106704922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CBCED1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A2A9AF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  <c:pt idx="6">
                  <c:v>98222</c:v>
                </c:pt>
                <c:pt idx="7">
                  <c:v>102440</c:v>
                </c:pt>
                <c:pt idx="8">
                  <c:v>103016</c:v>
                </c:pt>
              </c:numCache>
            </c:numRef>
          </c:val>
        </c:ser>
        <c:dLbls>
          <c:showVal val="1"/>
        </c:dLbls>
        <c:marker val="1"/>
        <c:axId val="205159808"/>
        <c:axId val="205172096"/>
      </c:lineChart>
      <c:catAx>
        <c:axId val="2051598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05172096"/>
        <c:crosses val="autoZero"/>
        <c:auto val="1"/>
        <c:lblAlgn val="ctr"/>
        <c:lblOffset val="100"/>
      </c:catAx>
      <c:valAx>
        <c:axId val="205172096"/>
        <c:scaling>
          <c:orientation val="minMax"/>
        </c:scaling>
        <c:delete val="1"/>
        <c:axPos val="l"/>
        <c:numFmt formatCode="General" sourceLinked="1"/>
        <c:tickLblPos val="none"/>
        <c:crossAx val="205159808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5.1462070016458319E-2"/>
          <c:y val="0.6609767193919287"/>
          <c:w val="0.88670700931383062"/>
          <c:h val="0.23851032498082692"/>
        </c:manualLayout>
      </c:layout>
      <c:spPr>
        <a:noFill/>
        <a:ln>
          <a:noFill/>
        </a:ln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8176020487113681"/>
          <c:y val="0.25910827261618574"/>
          <c:w val="0.79558628310824031"/>
          <c:h val="0.68046757644084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  <c:pt idx="4">
                  <c:v>66396</c:v>
                </c:pt>
                <c:pt idx="5">
                  <c:v>76194</c:v>
                </c:pt>
                <c:pt idx="6">
                  <c:v>70673</c:v>
                </c:pt>
                <c:pt idx="7">
                  <c:v>75109</c:v>
                </c:pt>
                <c:pt idx="8">
                  <c:v>85149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82E-3"/>
                  <c:y val="6.796266942683004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9694747975157901E-3"/>
                  <c:y val="1.7515623288149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0462627752142293E-2"/>
                  <c:y val="2.38453561364364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  <c:pt idx="4">
                  <c:v>72703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</c:numCache>
            </c:numRef>
          </c:val>
        </c:ser>
        <c:marker val="1"/>
        <c:axId val="176802432"/>
        <c:axId val="177000832"/>
      </c:lineChart>
      <c:catAx>
        <c:axId val="1768024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77000832"/>
        <c:crosses val="autoZero"/>
        <c:auto val="1"/>
        <c:lblAlgn val="ctr"/>
        <c:lblOffset val="100"/>
      </c:catAx>
      <c:valAx>
        <c:axId val="177000832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1768024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64"/>
          <c:y val="0.15883342379144588"/>
          <c:w val="0.26816737788811157"/>
          <c:h val="0.14099443653798521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2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5"/>
              <c:layout>
                <c:manualLayout>
                  <c:x val="-1.1649612673310919E-2"/>
                  <c:y val="-3.33499207611135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664449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100"/>
        <c:overlap val="100"/>
        <c:axId val="207469568"/>
        <c:axId val="20803699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51374333315E-2"/>
                  <c:y val="4.83488506750731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301069104218205E-2"/>
                  <c:y val="5.639451905869189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9184251925167334E-2"/>
                  <c:y val="5.7643171603724147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3906427008755709E-2"/>
                  <c:y val="-9.660021191642558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49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0.27073524857294645</c:v>
                </c:pt>
                <c:pt idx="1">
                  <c:v>0.14267475191957665</c:v>
                </c:pt>
                <c:pt idx="2">
                  <c:v>0.13257494966177008</c:v>
                </c:pt>
                <c:pt idx="3">
                  <c:v>-0.20527233759132146</c:v>
                </c:pt>
                <c:pt idx="4">
                  <c:v>-2.3367117117117153E-2</c:v>
                </c:pt>
                <c:pt idx="5">
                  <c:v>1.900000000000001E-2</c:v>
                </c:pt>
              </c:numCache>
            </c:numRef>
          </c:val>
        </c:ser>
        <c:marker val="1"/>
        <c:axId val="208044800"/>
        <c:axId val="208038912"/>
      </c:lineChart>
      <c:catAx>
        <c:axId val="2074695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08036992"/>
        <c:crosses val="autoZero"/>
        <c:auto val="1"/>
        <c:lblAlgn val="ctr"/>
        <c:lblOffset val="100"/>
      </c:catAx>
      <c:valAx>
        <c:axId val="20803699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07469568"/>
        <c:crosses val="autoZero"/>
        <c:crossBetween val="between"/>
      </c:valAx>
      <c:valAx>
        <c:axId val="208038912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08044800"/>
        <c:crosses val="max"/>
        <c:crossBetween val="between"/>
      </c:valAx>
      <c:catAx>
        <c:axId val="208044800"/>
        <c:scaling>
          <c:orientation val="minMax"/>
        </c:scaling>
        <c:delete val="1"/>
        <c:axPos val="b"/>
        <c:numFmt formatCode="General" sourceLinked="1"/>
        <c:tickLblPos val="none"/>
        <c:crossAx val="208038912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92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23E-2"/>
          <c:y val="9.3238023856892879E-2"/>
          <c:w val="0.95769230769230773"/>
          <c:h val="0.7900728364130068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3.2043862539214167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3.3011984233367384</c:v>
                </c:pt>
                <c:pt idx="8">
                  <c:v>3.1532922838929482</c:v>
                </c:pt>
                <c:pt idx="9">
                  <c:v>3.2169686181547426</c:v>
                </c:pt>
                <c:pt idx="10">
                  <c:v>3.1173139689360529</c:v>
                </c:pt>
                <c:pt idx="11">
                  <c:v>2.8610233363761908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3.7356086935239103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4.3797927698595576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5.1645361243775998</c:v>
                </c:pt>
                <c:pt idx="4">
                  <c:v>4.7655077044646408</c:v>
                </c:pt>
                <c:pt idx="5">
                  <c:v>4.7572042783217547</c:v>
                </c:pt>
                <c:pt idx="6">
                  <c:v>5.1775409280344551</c:v>
                </c:pt>
                <c:pt idx="7">
                  <c:v>4.9555092680474226</c:v>
                </c:pt>
                <c:pt idx="8">
                  <c:v>4.9353699560101711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4.2509894800176768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3.8499999999999988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</c:numCache>
            </c:numRef>
          </c:val>
        </c:ser>
        <c:marker val="1"/>
        <c:axId val="205152640"/>
        <c:axId val="205154560"/>
      </c:lineChart>
      <c:catAx>
        <c:axId val="205152640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46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54560"/>
        <c:crosses val="autoZero"/>
        <c:auto val="1"/>
        <c:lblAlgn val="ctr"/>
        <c:lblOffset val="100"/>
      </c:catAx>
      <c:valAx>
        <c:axId val="205154560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5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9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104"/>
          <c:h val="0.83639864644054973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125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207476608"/>
        <c:axId val="207478144"/>
      </c:barChart>
      <c:catAx>
        <c:axId val="207476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7478144"/>
        <c:crosses val="autoZero"/>
        <c:auto val="1"/>
        <c:lblAlgn val="ctr"/>
        <c:lblOffset val="100"/>
      </c:catAx>
      <c:valAx>
        <c:axId val="2074781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747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586"/>
          <c:h val="0.8776046469227296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  <c:pt idx="3">
                  <c:v>7167</c:v>
                </c:pt>
                <c:pt idx="4">
                  <c:v>9626</c:v>
                </c:pt>
                <c:pt idx="5">
                  <c:v>11527</c:v>
                </c:pt>
                <c:pt idx="6">
                  <c:v>9975</c:v>
                </c:pt>
                <c:pt idx="7">
                  <c:v>10198</c:v>
                </c:pt>
                <c:pt idx="8">
                  <c:v>10641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11114</c:v>
                </c:pt>
                <c:pt idx="1">
                  <c:v>11154</c:v>
                </c:pt>
                <c:pt idx="2">
                  <c:v>17577</c:v>
                </c:pt>
                <c:pt idx="3">
                  <c:v>12600</c:v>
                </c:pt>
                <c:pt idx="4">
                  <c:v>14581</c:v>
                </c:pt>
                <c:pt idx="5">
                  <c:v>14631</c:v>
                </c:pt>
                <c:pt idx="6">
                  <c:v>13190</c:v>
                </c:pt>
                <c:pt idx="7">
                  <c:v>15142</c:v>
                </c:pt>
                <c:pt idx="8">
                  <c:v>14823</c:v>
                </c:pt>
              </c:numCache>
            </c:numRef>
          </c:val>
        </c:ser>
        <c:marker val="1"/>
        <c:axId val="207687680"/>
        <c:axId val="207689216"/>
      </c:lineChart>
      <c:catAx>
        <c:axId val="20768768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07689216"/>
        <c:crosses val="autoZero"/>
        <c:auto val="1"/>
        <c:lblAlgn val="ctr"/>
        <c:lblOffset val="100"/>
      </c:catAx>
      <c:valAx>
        <c:axId val="20768921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07687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36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7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277163</c:v>
                </c:pt>
                <c:pt idx="1">
                  <c:v>21554</c:v>
                </c:pt>
                <c:pt idx="2">
                  <c:v>353126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294724</c:v>
                </c:pt>
                <c:pt idx="1">
                  <c:v>25038</c:v>
                </c:pt>
                <c:pt idx="2">
                  <c:v>344687</c:v>
                </c:pt>
              </c:numCache>
            </c:numRef>
          </c:val>
        </c:ser>
        <c:axId val="148122624"/>
        <c:axId val="176547712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341639359343711E-2"/>
                  <c:y val="8.01120639193271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556277417735603E-2"/>
                  <c:y val="-1.88066764651454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6.3359827971265936E-2</c:v>
                </c:pt>
                <c:pt idx="1">
                  <c:v>0.16164053075995177</c:v>
                </c:pt>
                <c:pt idx="2">
                  <c:v>-2.3897985421634255E-2</c:v>
                </c:pt>
              </c:numCache>
            </c:numRef>
          </c:val>
        </c:ser>
        <c:marker val="1"/>
        <c:axId val="176596864"/>
        <c:axId val="176574464"/>
      </c:lineChart>
      <c:catAx>
        <c:axId val="148122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76547712"/>
        <c:crosses val="autoZero"/>
        <c:auto val="1"/>
        <c:lblAlgn val="ctr"/>
        <c:lblOffset val="100"/>
      </c:catAx>
      <c:valAx>
        <c:axId val="17654771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148122624"/>
        <c:crosses val="autoZero"/>
        <c:crossBetween val="between"/>
      </c:valAx>
      <c:valAx>
        <c:axId val="176574464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176596864"/>
        <c:crosses val="max"/>
        <c:crossBetween val="between"/>
      </c:valAx>
      <c:catAx>
        <c:axId val="176596864"/>
        <c:scaling>
          <c:orientation val="minMax"/>
        </c:scaling>
        <c:delete val="1"/>
        <c:axPos val="b"/>
        <c:numFmt formatCode="General" sourceLinked="1"/>
        <c:tickLblPos val="none"/>
        <c:crossAx val="17657446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64"/>
          <c:y val="2.9163791714568112E-3"/>
          <c:w val="0.30380106571936316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65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0.88</c:v>
                </c:pt>
                <c:pt idx="1">
                  <c:v>0.87000000000000033</c:v>
                </c:pt>
                <c:pt idx="2">
                  <c:v>0.83000000000000029</c:v>
                </c:pt>
                <c:pt idx="3">
                  <c:v>0.87587814510121198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4.0000000000000022E-2</c:v>
                </c:pt>
                <c:pt idx="1">
                  <c:v>2.0000000000000011E-2</c:v>
                </c:pt>
                <c:pt idx="2">
                  <c:v>4.0000000000000022E-2</c:v>
                </c:pt>
                <c:pt idx="3">
                  <c:v>2.9870951721044252E-2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2.0000000000000011E-2</c:v>
                </c:pt>
                <c:pt idx="1">
                  <c:v>0.05</c:v>
                </c:pt>
                <c:pt idx="2">
                  <c:v>0.05</c:v>
                </c:pt>
                <c:pt idx="3">
                  <c:v>3.8938776164118012E-2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Sheet1!$E$2:$E$5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0.05</c:v>
                </c:pt>
                <c:pt idx="2">
                  <c:v>6.0000000000000026E-2</c:v>
                </c:pt>
                <c:pt idx="3">
                  <c:v>5.4743385374528414E-2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Sheet1!$F$2:$F$5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1.0000000000000005E-2</c:v>
                </c:pt>
                <c:pt idx="2">
                  <c:v>1.0000000000000005E-2</c:v>
                </c:pt>
                <c:pt idx="3">
                  <c:v>5.687416390973833E-4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198981888"/>
        <c:axId val="199319552"/>
      </c:barChart>
      <c:catAx>
        <c:axId val="1989818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99319552"/>
        <c:crosses val="autoZero"/>
        <c:auto val="1"/>
        <c:lblAlgn val="ctr"/>
        <c:lblOffset val="100"/>
      </c:catAx>
      <c:valAx>
        <c:axId val="199319552"/>
        <c:scaling>
          <c:orientation val="minMax"/>
        </c:scaling>
        <c:delete val="1"/>
        <c:axPos val="l"/>
        <c:numFmt formatCode="0%" sourceLinked="1"/>
        <c:tickLblPos val="none"/>
        <c:crossAx val="198981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63"/>
          <c:y val="4.4453924549461322E-2"/>
          <c:w val="0.10601057895107523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投资市场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872170809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459771"/>
            <a:ext cx="89336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除了保时捷品牌出现下滑，其他品牌均实现增长，当月路虎、林肯、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品牌增长迅猛，增幅超过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0589749"/>
              </p:ext>
            </p:extLst>
          </p:nvPr>
        </p:nvGraphicFramePr>
        <p:xfrm>
          <a:off x="1455325" y="2517776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19.9%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32.7%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161.1%</a:t>
                      </a:r>
                      <a:endParaRPr lang="en-US" altLang="zh-CN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98.9%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-16.3%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49.7%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31.5%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95.1%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28538801"/>
              </p:ext>
            </p:extLst>
          </p:nvPr>
        </p:nvGraphicFramePr>
        <p:xfrm>
          <a:off x="2219325" y="2381249"/>
          <a:ext cx="726916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基本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稳定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5586764"/>
              </p:ext>
            </p:extLst>
          </p:nvPr>
        </p:nvGraphicFramePr>
        <p:xfrm>
          <a:off x="1507599" y="2133587"/>
          <a:ext cx="7099297" cy="3716880"/>
        </p:xfrm>
        <a:graphic>
          <a:graphicData uri="http://schemas.openxmlformats.org/drawingml/2006/table">
            <a:tbl>
              <a:tblPr/>
              <a:tblGrid>
                <a:gridCol w="601071"/>
                <a:gridCol w="928318"/>
                <a:gridCol w="928318"/>
                <a:gridCol w="928318"/>
                <a:gridCol w="928318"/>
                <a:gridCol w="928318"/>
                <a:gridCol w="928318"/>
                <a:gridCol w="92831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1750421"/>
              </p:ext>
            </p:extLst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90220" y="509711"/>
            <a:ext cx="8998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：当月销量前十的品牌当中有七个品牌销量实现增长，福特在探险者的带动下，品牌增长最高为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69.1%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</p:spTree>
    <p:extLst>
      <p:ext uri="{BB962C8B-B14F-4D97-AF65-F5344CB8AC3E}">
        <p14:creationId xmlns:p14="http://schemas.microsoft.com/office/powerpoint/2010/main" xmlns="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3082000880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552072"/>
            <a:ext cx="9204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平行进口：丰田、日产、路虎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奔驰、宝马位居前五，占比接近九成。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6351" y="927790"/>
            <a:ext cx="9020343" cy="528653"/>
          </a:xfrm>
        </p:spPr>
        <p:txBody>
          <a:bodyPr/>
          <a:lstStyle/>
          <a:p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占比最高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，占整个平行进口的</a:t>
            </a:r>
            <a:r>
              <a:rPr lang="en-US" altLang="zh-CN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41.9%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，但在日产、奔驰和宝马等品牌的快速增长情况下，份额逐渐降低。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1-9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91.2%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45.2%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958106262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2646914016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17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88.4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18.2%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，进口量持续稳健增长。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10.3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26.1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，延续回补库存态势。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279074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进口车整体市场：进口量持续稳健增长，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月份海关进口量为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10.3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26.1%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952604454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2800890272"/>
              </p:ext>
            </p:extLst>
          </p:nvPr>
        </p:nvGraphicFramePr>
        <p:xfrm>
          <a:off x="5295330" y="2224585"/>
          <a:ext cx="4107977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356913622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 </a:t>
            </a:r>
            <a:r>
              <a:rPr lang="en-US" altLang="zh-CN" sz="6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9.5%        5.5%     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-0.4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-1.9%        -1.8%</a:t>
            </a:r>
            <a:endParaRPr lang="zh-CN" altLang="en-US" sz="600" b="1" cap="all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6" y="420325"/>
            <a:ext cx="9745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8.3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万辆，当月增速出现小幅下滑。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423470681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12125"/>
            <a:ext cx="45930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66.4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需求趋势性放缓。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同比下滑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.8%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3.51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月，相比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3.78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0.27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正常进口汽车：行业去库存压力有所减轻，保持在一个相对合理的水平。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870988854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488111412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42876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14.1%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318034"/>
            <a:ext cx="919429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平行进口车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1.5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累计平行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12.5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辆，同比增速分别为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39.3%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46.2%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；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1-9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平行进口车占进口总量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，与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持平。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3434857338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26.1%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26.0%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42.0%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54.2%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32.9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50.3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57.8%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6280334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101726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80754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871733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739865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42725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29828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329183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273359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55141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47373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503586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437274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3860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3553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38964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29232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整体市场：当月所有车型均实现增长。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10.2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26.0%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err="1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同比增速分别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43.2%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16.4%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8.6%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801520049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月，轿车和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6.3%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16.2%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2.4%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35793</TotalTime>
  <Words>1488</Words>
  <Application>Microsoft Office PowerPoint</Application>
  <PresentationFormat>A4 纸张(210x297 毫米)</PresentationFormat>
  <Paragraphs>340</Paragraphs>
  <Slides>17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120316_VWAG_Template_draft</vt:lpstr>
      <vt:lpstr>幻灯片 1</vt:lpstr>
      <vt:lpstr>幻灯片 2</vt:lpstr>
      <vt:lpstr>幻灯片 3</vt:lpstr>
      <vt:lpstr>幻灯片 4</vt:lpstr>
      <vt:lpstr>2017年9月行业库存深度为3.51个月，相比2016年9月的3.78个月，下降了0.27个月。</vt:lpstr>
      <vt:lpstr>幻灯片 6</vt:lpstr>
      <vt:lpstr>幻灯片 7</vt:lpstr>
      <vt:lpstr>9月进口乘用车10.2万辆，同比增长26.0%，CAR、suv和mpv同比增速分别为43.2%、16.4%、8.6%。</vt:lpstr>
      <vt:lpstr>幻灯片 9</vt:lpstr>
      <vt:lpstr>幻灯片 10</vt:lpstr>
      <vt:lpstr>幻灯片 11</vt:lpstr>
      <vt:lpstr>幻灯片 12</vt:lpstr>
      <vt:lpstr>幻灯片 13</vt:lpstr>
      <vt:lpstr>丰田占比最高，占整个平行进口的41.9%，但在日产、奔驰和宝马等品牌的快速增长情况下，份额逐渐降低。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2746</cp:revision>
  <cp:lastPrinted>2013-12-11T01:16:46Z</cp:lastPrinted>
  <dcterms:created xsi:type="dcterms:W3CDTF">2012-04-10T02:52:52Z</dcterms:created>
  <dcterms:modified xsi:type="dcterms:W3CDTF">2017-11-07T05:52:51Z</dcterms:modified>
</cp:coreProperties>
</file>