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p:sldMasterIdLst>
    <p:sldMasterId id="2147483648" r:id="rId1"/>
    <p:sldMasterId id="2147483649" r:id="rId2"/>
  </p:sldMasterIdLst>
  <p:notesMasterIdLst>
    <p:notesMasterId r:id="rId18"/>
  </p:notesMasterIdLst>
  <p:handoutMasterIdLst>
    <p:handoutMasterId r:id="rId19"/>
  </p:handoutMasterIdLst>
  <p:sldIdLst>
    <p:sldId id="292" r:id="rId3"/>
    <p:sldId id="418" r:id="rId4"/>
    <p:sldId id="447" r:id="rId5"/>
    <p:sldId id="453" r:id="rId6"/>
    <p:sldId id="452" r:id="rId7"/>
    <p:sldId id="450" r:id="rId8"/>
    <p:sldId id="451" r:id="rId9"/>
    <p:sldId id="448" r:id="rId10"/>
    <p:sldId id="454" r:id="rId11"/>
    <p:sldId id="455" r:id="rId12"/>
    <p:sldId id="456" r:id="rId13"/>
    <p:sldId id="457" r:id="rId14"/>
    <p:sldId id="458" r:id="rId15"/>
    <p:sldId id="459" r:id="rId16"/>
    <p:sldId id="443" r:id="rId17"/>
  </p:sldIdLst>
  <p:sldSz cx="9144000" cy="6858000" type="screen4x3"/>
  <p:notesSz cx="7004050" cy="9223375"/>
  <p:defaultTextStyle>
    <a:defPPr>
      <a:defRPr lang="en-US"/>
    </a:defPPr>
    <a:lvl1pPr algn="l" rtl="0" eaLnBrk="0" fontAlgn="base" hangingPunct="0">
      <a:spcBef>
        <a:spcPct val="0"/>
      </a:spcBef>
      <a:spcAft>
        <a:spcPct val="0"/>
      </a:spcAft>
      <a:defRPr sz="1400" kern="1200">
        <a:solidFill>
          <a:schemeClr val="tx1"/>
        </a:solidFill>
        <a:latin typeface="Arial" charset="0"/>
        <a:ea typeface="宋体" charset="-122"/>
        <a:cs typeface="+mn-cs"/>
      </a:defRPr>
    </a:lvl1pPr>
    <a:lvl2pPr marL="457200" algn="l" rtl="0" eaLnBrk="0" fontAlgn="base" hangingPunct="0">
      <a:spcBef>
        <a:spcPct val="0"/>
      </a:spcBef>
      <a:spcAft>
        <a:spcPct val="0"/>
      </a:spcAft>
      <a:defRPr sz="1400" kern="1200">
        <a:solidFill>
          <a:schemeClr val="tx1"/>
        </a:solidFill>
        <a:latin typeface="Arial" charset="0"/>
        <a:ea typeface="宋体" charset="-122"/>
        <a:cs typeface="+mn-cs"/>
      </a:defRPr>
    </a:lvl2pPr>
    <a:lvl3pPr marL="914400" algn="l" rtl="0" eaLnBrk="0" fontAlgn="base" hangingPunct="0">
      <a:spcBef>
        <a:spcPct val="0"/>
      </a:spcBef>
      <a:spcAft>
        <a:spcPct val="0"/>
      </a:spcAft>
      <a:defRPr sz="1400" kern="1200">
        <a:solidFill>
          <a:schemeClr val="tx1"/>
        </a:solidFill>
        <a:latin typeface="Arial" charset="0"/>
        <a:ea typeface="宋体" charset="-122"/>
        <a:cs typeface="+mn-cs"/>
      </a:defRPr>
    </a:lvl3pPr>
    <a:lvl4pPr marL="1371600" algn="l" rtl="0" eaLnBrk="0" fontAlgn="base" hangingPunct="0">
      <a:spcBef>
        <a:spcPct val="0"/>
      </a:spcBef>
      <a:spcAft>
        <a:spcPct val="0"/>
      </a:spcAft>
      <a:defRPr sz="1400" kern="1200">
        <a:solidFill>
          <a:schemeClr val="tx1"/>
        </a:solidFill>
        <a:latin typeface="Arial" charset="0"/>
        <a:ea typeface="宋体" charset="-122"/>
        <a:cs typeface="+mn-cs"/>
      </a:defRPr>
    </a:lvl4pPr>
    <a:lvl5pPr marL="1828800" algn="l" rtl="0" eaLnBrk="0" fontAlgn="base" hangingPunct="0">
      <a:spcBef>
        <a:spcPct val="0"/>
      </a:spcBef>
      <a:spcAft>
        <a:spcPct val="0"/>
      </a:spcAft>
      <a:defRPr sz="1400" kern="1200">
        <a:solidFill>
          <a:schemeClr val="tx1"/>
        </a:solidFill>
        <a:latin typeface="Arial" charset="0"/>
        <a:ea typeface="宋体" charset="-122"/>
        <a:cs typeface="+mn-cs"/>
      </a:defRPr>
    </a:lvl5pPr>
    <a:lvl6pPr marL="2286000" algn="l" defTabSz="914400" rtl="0" eaLnBrk="1" latinLnBrk="0" hangingPunct="1">
      <a:defRPr sz="1400" kern="1200">
        <a:solidFill>
          <a:schemeClr val="tx1"/>
        </a:solidFill>
        <a:latin typeface="Arial" charset="0"/>
        <a:ea typeface="宋体" charset="-122"/>
        <a:cs typeface="+mn-cs"/>
      </a:defRPr>
    </a:lvl6pPr>
    <a:lvl7pPr marL="2743200" algn="l" defTabSz="914400" rtl="0" eaLnBrk="1" latinLnBrk="0" hangingPunct="1">
      <a:defRPr sz="1400" kern="1200">
        <a:solidFill>
          <a:schemeClr val="tx1"/>
        </a:solidFill>
        <a:latin typeface="Arial" charset="0"/>
        <a:ea typeface="宋体" charset="-122"/>
        <a:cs typeface="+mn-cs"/>
      </a:defRPr>
    </a:lvl7pPr>
    <a:lvl8pPr marL="3200400" algn="l" defTabSz="914400" rtl="0" eaLnBrk="1" latinLnBrk="0" hangingPunct="1">
      <a:defRPr sz="1400" kern="1200">
        <a:solidFill>
          <a:schemeClr val="tx1"/>
        </a:solidFill>
        <a:latin typeface="Arial" charset="0"/>
        <a:ea typeface="宋体" charset="-122"/>
        <a:cs typeface="+mn-cs"/>
      </a:defRPr>
    </a:lvl8pPr>
    <a:lvl9pPr marL="3657600" algn="l" defTabSz="914400" rtl="0" eaLnBrk="1" latinLnBrk="0" hangingPunct="1">
      <a:defRPr sz="14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CBCB"/>
    <a:srgbClr val="EAEAEA"/>
    <a:srgbClr val="FF9999"/>
    <a:srgbClr val="CC0000"/>
    <a:srgbClr val="FFCC00"/>
    <a:srgbClr val="FFFF00"/>
    <a:srgbClr val="66CC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03" autoAdjust="0"/>
    <p:restoredTop sz="99482" autoAdjust="0"/>
  </p:normalViewPr>
  <p:slideViewPr>
    <p:cSldViewPr snapToGrid="0">
      <p:cViewPr>
        <p:scale>
          <a:sx n="70" d="100"/>
          <a:sy n="70" d="100"/>
        </p:scale>
        <p:origin x="-1332" y="-198"/>
      </p:cViewPr>
      <p:guideLst>
        <p:guide orient="horz" pos="4002"/>
        <p:guide pos="55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66" d="100"/>
          <a:sy n="66" d="100"/>
        </p:scale>
        <p:origin x="-900" y="-72"/>
      </p:cViewPr>
      <p:guideLst>
        <p:guide orient="horz" pos="2905"/>
        <p:guide pos="220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defTabSz="927100">
              <a:defRPr sz="1000" i="1"/>
            </a:lvl1pPr>
          </a:lstStyle>
          <a:p>
            <a:endParaRPr lang="zh-CN" altLang="en-US"/>
          </a:p>
        </p:txBody>
      </p:sp>
      <p:sp>
        <p:nvSpPr>
          <p:cNvPr id="3075" name="Rectangle 3"/>
          <p:cNvSpPr>
            <a:spLocks noGrp="1" noChangeArrowheads="1"/>
          </p:cNvSpPr>
          <p:nvPr>
            <p:ph type="dt" sz="quarter" idx="1"/>
          </p:nvPr>
        </p:nvSpPr>
        <p:spPr bwMode="auto">
          <a:xfrm>
            <a:off x="396875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algn="r" defTabSz="927100">
              <a:defRPr sz="1000" i="1"/>
            </a:lvl1pPr>
          </a:lstStyle>
          <a:p>
            <a:endParaRPr lang="en-US" altLang="zh-CN"/>
          </a:p>
        </p:txBody>
      </p:sp>
      <p:sp>
        <p:nvSpPr>
          <p:cNvPr id="3076" name="Rectangle 4"/>
          <p:cNvSpPr>
            <a:spLocks noGrp="1" noChangeArrowheads="1"/>
          </p:cNvSpPr>
          <p:nvPr>
            <p:ph type="ftr" sz="quarter" idx="2"/>
          </p:nvPr>
        </p:nvSpPr>
        <p:spPr bwMode="auto">
          <a:xfrm>
            <a:off x="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defTabSz="927100">
              <a:defRPr sz="1000" i="1"/>
            </a:lvl1pPr>
          </a:lstStyle>
          <a:p>
            <a:endParaRPr lang="en-US" altLang="zh-CN"/>
          </a:p>
        </p:txBody>
      </p:sp>
      <p:sp>
        <p:nvSpPr>
          <p:cNvPr id="3077" name="Rectangle 5"/>
          <p:cNvSpPr>
            <a:spLocks noGrp="1" noChangeArrowheads="1"/>
          </p:cNvSpPr>
          <p:nvPr>
            <p:ph type="sldNum" sz="quarter" idx="3"/>
          </p:nvPr>
        </p:nvSpPr>
        <p:spPr bwMode="auto">
          <a:xfrm>
            <a:off x="396875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algn="r" defTabSz="927100">
              <a:defRPr sz="1000" i="1"/>
            </a:lvl1pPr>
          </a:lstStyle>
          <a:p>
            <a:fld id="{1A6CD3D2-6426-4AAF-A8FB-5531609DA1AC}" type="slidenum">
              <a:rPr lang="zh-CN" altLang="en-US"/>
              <a:pPr/>
              <a:t>‹#›</a:t>
            </a:fld>
            <a:endParaRPr lang="en-US" altLang="zh-CN"/>
          </a:p>
        </p:txBody>
      </p:sp>
      <p:sp>
        <p:nvSpPr>
          <p:cNvPr id="3078" name="Rectangle 6"/>
          <p:cNvSpPr>
            <a:spLocks noChangeArrowheads="1"/>
          </p:cNvSpPr>
          <p:nvPr/>
        </p:nvSpPr>
        <p:spPr bwMode="auto">
          <a:xfrm>
            <a:off x="3154363" y="8774113"/>
            <a:ext cx="690562" cy="254000"/>
          </a:xfrm>
          <a:prstGeom prst="rect">
            <a:avLst/>
          </a:prstGeom>
          <a:noFill/>
          <a:ln w="9525">
            <a:noFill/>
            <a:miter lim="800000"/>
            <a:headEnd/>
            <a:tailEnd/>
          </a:ln>
          <a:effectLst/>
        </p:spPr>
        <p:txBody>
          <a:bodyPr wrap="none" lIns="88605" tIns="45109" rIns="88605" bIns="45109">
            <a:spAutoFit/>
          </a:bodyPr>
          <a:lstStyle/>
          <a:p>
            <a:pPr algn="ctr" defTabSz="884238">
              <a:lnSpc>
                <a:spcPct val="90000"/>
              </a:lnSpc>
            </a:pPr>
            <a:r>
              <a:rPr lang="en-US" altLang="zh-CN" sz="1200">
                <a:latin typeface="Times New Roman" pitchFamily="18" charset="0"/>
              </a:rPr>
              <a:t>Page </a:t>
            </a:r>
            <a:fld id="{69D1E376-558E-4E1B-883D-3D35E1933EF8}" type="slidenum">
              <a:rPr lang="en-US" altLang="zh-CN" sz="1200">
                <a:latin typeface="Times New Roman" pitchFamily="18" charset="0"/>
              </a:rPr>
              <a:pPr algn="ctr" defTabSz="884238">
                <a:lnSpc>
                  <a:spcPct val="90000"/>
                </a:lnSpc>
              </a:pPr>
              <a:t>‹#›</a:t>
            </a:fld>
            <a:endParaRPr lang="en-US" altLang="zh-CN" sz="1200">
              <a:latin typeface="Times New Roman"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defTabSz="927100">
              <a:defRPr sz="1000" i="1">
                <a:latin typeface="Times New Roman" pitchFamily="18" charset="0"/>
              </a:defRPr>
            </a:lvl1pPr>
          </a:lstStyle>
          <a:p>
            <a:endParaRPr lang="zh-CN" altLang="en-US"/>
          </a:p>
        </p:txBody>
      </p:sp>
      <p:sp>
        <p:nvSpPr>
          <p:cNvPr id="2051" name="Rectangle 3"/>
          <p:cNvSpPr>
            <a:spLocks noGrp="1" noChangeArrowheads="1"/>
          </p:cNvSpPr>
          <p:nvPr>
            <p:ph type="dt" idx="1"/>
          </p:nvPr>
        </p:nvSpPr>
        <p:spPr bwMode="auto">
          <a:xfrm>
            <a:off x="396875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algn="r" defTabSz="927100">
              <a:defRPr sz="1000" i="1">
                <a:latin typeface="Times New Roman" pitchFamily="18" charset="0"/>
              </a:defRPr>
            </a:lvl1pPr>
          </a:lstStyle>
          <a:p>
            <a:endParaRPr lang="en-US" altLang="zh-CN"/>
          </a:p>
        </p:txBody>
      </p:sp>
      <p:sp>
        <p:nvSpPr>
          <p:cNvPr id="2052" name="Rectangle 4"/>
          <p:cNvSpPr>
            <a:spLocks noGrp="1" noChangeArrowheads="1"/>
          </p:cNvSpPr>
          <p:nvPr>
            <p:ph type="ftr" sz="quarter" idx="4"/>
          </p:nvPr>
        </p:nvSpPr>
        <p:spPr bwMode="auto">
          <a:xfrm>
            <a:off x="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defTabSz="927100">
              <a:defRPr sz="1000" i="1">
                <a:latin typeface="Times New Roman" pitchFamily="18" charset="0"/>
              </a:defRPr>
            </a:lvl1pPr>
          </a:lstStyle>
          <a:p>
            <a:endParaRPr lang="en-US" altLang="zh-CN"/>
          </a:p>
        </p:txBody>
      </p:sp>
      <p:sp>
        <p:nvSpPr>
          <p:cNvPr id="2053" name="Rectangle 5"/>
          <p:cNvSpPr>
            <a:spLocks noGrp="1" noChangeArrowheads="1"/>
          </p:cNvSpPr>
          <p:nvPr>
            <p:ph type="sldNum" sz="quarter" idx="5"/>
          </p:nvPr>
        </p:nvSpPr>
        <p:spPr bwMode="auto">
          <a:xfrm>
            <a:off x="396875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algn="r" defTabSz="927100">
              <a:defRPr sz="1000" i="1">
                <a:latin typeface="Times New Roman" pitchFamily="18" charset="0"/>
              </a:defRPr>
            </a:lvl1pPr>
          </a:lstStyle>
          <a:p>
            <a:fld id="{19EE39DC-27DE-4102-A924-30A6F30DADD2}" type="slidenum">
              <a:rPr lang="zh-CN" altLang="en-US"/>
              <a:pPr/>
              <a:t>‹#›</a:t>
            </a:fld>
            <a:endParaRPr lang="en-US" altLang="zh-CN"/>
          </a:p>
        </p:txBody>
      </p:sp>
      <p:sp>
        <p:nvSpPr>
          <p:cNvPr id="2054" name="Rectangle 6"/>
          <p:cNvSpPr>
            <a:spLocks noChangeArrowheads="1"/>
          </p:cNvSpPr>
          <p:nvPr/>
        </p:nvSpPr>
        <p:spPr bwMode="auto">
          <a:xfrm>
            <a:off x="3155950" y="8774113"/>
            <a:ext cx="690563" cy="254000"/>
          </a:xfrm>
          <a:prstGeom prst="rect">
            <a:avLst/>
          </a:prstGeom>
          <a:noFill/>
          <a:ln w="9525">
            <a:noFill/>
            <a:miter lim="800000"/>
            <a:headEnd/>
            <a:tailEnd/>
          </a:ln>
          <a:effectLst/>
        </p:spPr>
        <p:txBody>
          <a:bodyPr wrap="none" lIns="88605" tIns="45109" rIns="88605" bIns="45109">
            <a:spAutoFit/>
          </a:bodyPr>
          <a:lstStyle/>
          <a:p>
            <a:pPr algn="ctr" defTabSz="884238">
              <a:lnSpc>
                <a:spcPct val="90000"/>
              </a:lnSpc>
            </a:pPr>
            <a:r>
              <a:rPr lang="en-US" altLang="zh-CN" sz="1200">
                <a:latin typeface="Times New Roman" pitchFamily="18" charset="0"/>
              </a:rPr>
              <a:t>Page </a:t>
            </a:r>
            <a:fld id="{80D13D49-BC11-4327-A724-2EBE76E77099}" type="slidenum">
              <a:rPr lang="en-US" altLang="zh-CN" sz="1200">
                <a:latin typeface="Times New Roman" pitchFamily="18" charset="0"/>
              </a:rPr>
              <a:pPr algn="ctr" defTabSz="884238">
                <a:lnSpc>
                  <a:spcPct val="90000"/>
                </a:lnSpc>
              </a:pPr>
              <a:t>‹#›</a:t>
            </a:fld>
            <a:endParaRPr lang="en-US" altLang="zh-CN" sz="1200">
              <a:latin typeface="Times New Roman" pitchFamily="18" charset="0"/>
            </a:endParaRPr>
          </a:p>
        </p:txBody>
      </p:sp>
      <p:sp>
        <p:nvSpPr>
          <p:cNvPr id="2055" name="Rectangle 7"/>
          <p:cNvSpPr>
            <a:spLocks noChangeArrowheads="1" noTextEdit="1"/>
          </p:cNvSpPr>
          <p:nvPr>
            <p:ph type="sldImg" idx="2"/>
          </p:nvPr>
        </p:nvSpPr>
        <p:spPr bwMode="auto">
          <a:xfrm>
            <a:off x="1209675" y="701675"/>
            <a:ext cx="4595813" cy="3446463"/>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1pPr>
    <a:lvl2pPr marL="4572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2pPr>
    <a:lvl3pPr marL="9144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3pPr>
    <a:lvl4pPr marL="13716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4pPr>
    <a:lvl5pPr marL="18288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0B429831-B3C1-4894-A6E4-DE0D77FFF426}" type="slidenum">
              <a:rPr lang="zh-CN" altLang="en-US"/>
              <a:pPr/>
              <a:t>14</a:t>
            </a:fld>
            <a:endParaRPr lang="en-US" altLang="zh-CN"/>
          </a:p>
        </p:txBody>
      </p:sp>
      <p:sp>
        <p:nvSpPr>
          <p:cNvPr id="3566594" name="Rectangle 2"/>
          <p:cNvSpPr>
            <a:spLocks noChangeArrowheads="1" noTextEdit="1"/>
          </p:cNvSpPr>
          <p:nvPr>
            <p:ph type="sldImg"/>
          </p:nvPr>
        </p:nvSpPr>
        <p:spPr>
          <a:xfrm>
            <a:off x="1195388" y="692150"/>
            <a:ext cx="4613275" cy="3459163"/>
          </a:xfrm>
          <a:ln/>
        </p:spPr>
      </p:sp>
      <p:sp>
        <p:nvSpPr>
          <p:cNvPr id="3566595" name="Rectangle 3"/>
          <p:cNvSpPr>
            <a:spLocks noChangeArrowheads="1"/>
          </p:cNvSpPr>
          <p:nvPr>
            <p:ph type="body" idx="1"/>
          </p:nvPr>
        </p:nvSpPr>
        <p:spPr bwMode="auto">
          <a:xfrm>
            <a:off x="700088" y="4381500"/>
            <a:ext cx="5603875" cy="4149725"/>
          </a:xfrm>
          <a:prstGeom prst="rect">
            <a:avLst/>
          </a:prstGeom>
          <a:solidFill>
            <a:srgbClr val="FFFFFF"/>
          </a:solidFill>
          <a:ln>
            <a:solidFill>
              <a:srgbClr val="000000"/>
            </a:solidFill>
            <a:miter lim="800000"/>
            <a:headEnd/>
            <a:tailEnd/>
          </a:ln>
        </p:spPr>
        <p:txBody>
          <a:bodyPr lIns="92720" tIns="46360" rIns="92720" bIns="46360"/>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72300" y="-17463"/>
            <a:ext cx="2171700" cy="614362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463"/>
            <a:ext cx="6362700" cy="614362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584325" y="-17463"/>
            <a:ext cx="7559675" cy="8683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p>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584325" y="-17463"/>
            <a:ext cx="7559675" cy="868363"/>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525963"/>
          </a:xfrm>
          <a:prstGeom prst="rect">
            <a:avLst/>
          </a:prstGeom>
        </p:spPr>
        <p:txBody>
          <a:bodyPr/>
          <a:lstStyle/>
          <a:p>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3170306" name="Group 2"/>
          <p:cNvGrpSpPr>
            <a:grpSpLocks/>
          </p:cNvGrpSpPr>
          <p:nvPr/>
        </p:nvGrpSpPr>
        <p:grpSpPr bwMode="auto">
          <a:xfrm>
            <a:off x="0" y="0"/>
            <a:ext cx="9144000" cy="6858000"/>
            <a:chOff x="0" y="0"/>
            <a:chExt cx="5760" cy="4320"/>
          </a:xfrm>
        </p:grpSpPr>
        <p:sp>
          <p:nvSpPr>
            <p:cNvPr id="3170307"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zh-CN" altLang="en-US" sz="2400">
                <a:latin typeface="Times New Roman" pitchFamily="18" charset="0"/>
              </a:endParaRPr>
            </a:p>
          </p:txBody>
        </p:sp>
        <p:sp>
          <p:nvSpPr>
            <p:cNvPr id="3170308"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grpSp>
          <p:nvGrpSpPr>
            <p:cNvPr id="3170309" name="Group 5"/>
            <p:cNvGrpSpPr>
              <a:grpSpLocks/>
            </p:cNvGrpSpPr>
            <p:nvPr/>
          </p:nvGrpSpPr>
          <p:grpSpPr bwMode="auto">
            <a:xfrm>
              <a:off x="0" y="672"/>
              <a:ext cx="1806" cy="1989"/>
              <a:chOff x="0" y="672"/>
              <a:chExt cx="1806" cy="1989"/>
            </a:xfrm>
          </p:grpSpPr>
          <p:sp>
            <p:nvSpPr>
              <p:cNvPr id="3170310"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1"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2"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3"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4"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5"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6"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7"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8"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9"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grpSp>
      </p:grpSp>
      <p:sp>
        <p:nvSpPr>
          <p:cNvPr id="3170320" name="Rectangle 16"/>
          <p:cNvSpPr>
            <a:spLocks noGrp="1" noChangeArrowheads="1"/>
          </p:cNvSpPr>
          <p:nvPr>
            <p:ph type="dt" sz="half" idx="2"/>
          </p:nvPr>
        </p:nvSpPr>
        <p:spPr>
          <a:xfrm>
            <a:off x="457200" y="6248400"/>
            <a:ext cx="2133600" cy="457200"/>
          </a:xfrm>
        </p:spPr>
        <p:txBody>
          <a:bodyPr/>
          <a:lstStyle>
            <a:lvl1pPr>
              <a:defRPr/>
            </a:lvl1pPr>
          </a:lstStyle>
          <a:p>
            <a:endParaRPr lang="en-US" altLang="zh-CN"/>
          </a:p>
        </p:txBody>
      </p:sp>
      <p:sp>
        <p:nvSpPr>
          <p:cNvPr id="3170321" name="Rectangle 17"/>
          <p:cNvSpPr>
            <a:spLocks noGrp="1" noChangeArrowheads="1"/>
          </p:cNvSpPr>
          <p:nvPr>
            <p:ph type="ftr" sz="quarter" idx="3"/>
          </p:nvPr>
        </p:nvSpPr>
        <p:spPr/>
        <p:txBody>
          <a:bodyPr/>
          <a:lstStyle>
            <a:lvl1pPr>
              <a:defRPr/>
            </a:lvl1pPr>
          </a:lstStyle>
          <a:p>
            <a:endParaRPr lang="en-US" altLang="zh-CN"/>
          </a:p>
        </p:txBody>
      </p:sp>
      <p:sp>
        <p:nvSpPr>
          <p:cNvPr id="3170322" name="Rectangle 18"/>
          <p:cNvSpPr>
            <a:spLocks noGrp="1" noChangeArrowheads="1"/>
          </p:cNvSpPr>
          <p:nvPr>
            <p:ph type="sldNum" sz="quarter" idx="4"/>
          </p:nvPr>
        </p:nvSpPr>
        <p:spPr/>
        <p:txBody>
          <a:bodyPr/>
          <a:lstStyle>
            <a:lvl1pPr>
              <a:defRPr/>
            </a:lvl1pPr>
          </a:lstStyle>
          <a:p>
            <a:fld id="{56388608-310D-46BA-B411-D44E820CCCD8}" type="slidenum">
              <a:rPr lang="zh-CN" altLang="en-US"/>
              <a:pPr/>
              <a:t>‹#›</a:t>
            </a:fld>
            <a:endParaRPr lang="en-US" altLang="zh-CN"/>
          </a:p>
        </p:txBody>
      </p:sp>
      <p:sp>
        <p:nvSpPr>
          <p:cNvPr id="3170323"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3170324"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1500"/>
            </a:lvl1pPr>
          </a:lstStyle>
          <a:p>
            <a:r>
              <a:rPr lang="zh-CN" altLang="en-US"/>
              <a:t>单击此处编辑母版副标题样式</a:t>
            </a:r>
          </a:p>
        </p:txBody>
      </p:sp>
      <p:pic>
        <p:nvPicPr>
          <p:cNvPr id="3170326" name="Picture 22"/>
          <p:cNvPicPr>
            <a:picLocks noChangeAspect="1" noChangeArrowheads="1"/>
          </p:cNvPicPr>
          <p:nvPr userDrawn="1"/>
        </p:nvPicPr>
        <p:blipFill>
          <a:blip r:embed="rId2" cstate="print"/>
          <a:srcRect/>
          <a:stretch>
            <a:fillRect/>
          </a:stretch>
        </p:blipFill>
        <p:spPr bwMode="auto">
          <a:xfrm>
            <a:off x="34925" y="6494463"/>
            <a:ext cx="755650" cy="363537"/>
          </a:xfrm>
          <a:prstGeom prst="rect">
            <a:avLst/>
          </a:prstGeom>
          <a:noFill/>
          <a:ln w="9525">
            <a:noFill/>
            <a:miter lim="800000"/>
            <a:headEnd/>
            <a:tailEnd/>
          </a:ln>
          <a:effectLst/>
        </p:spPr>
      </p:pic>
      <p:sp>
        <p:nvSpPr>
          <p:cNvPr id="10" name="Text Box 12"/>
          <p:cNvSpPr txBox="1">
            <a:spLocks noChangeArrowheads="1"/>
          </p:cNvSpPr>
          <p:nvPr userDrawn="1"/>
        </p:nvSpPr>
        <p:spPr bwMode="auto">
          <a:xfrm>
            <a:off x="827088" y="6596063"/>
            <a:ext cx="1441450" cy="274637"/>
          </a:xfrm>
          <a:prstGeom prst="rect">
            <a:avLst/>
          </a:prstGeom>
          <a:noFill/>
          <a:ln w="9525">
            <a:noFill/>
            <a:miter lim="800000"/>
            <a:headEnd/>
            <a:tailEnd/>
          </a:ln>
          <a:effectLst/>
        </p:spPr>
        <p:txBody>
          <a:bodyPr>
            <a:spAutoFit/>
          </a:bodyPr>
          <a:lstStyle/>
          <a:p>
            <a:pPr eaLnBrk="1" hangingPunct="1">
              <a:spcBef>
                <a:spcPct val="50000"/>
              </a:spcBef>
              <a:defRPr/>
            </a:pPr>
            <a:r>
              <a:rPr lang="zh-CN" altLang="en-US" sz="1200" b="1" dirty="0">
                <a:solidFill>
                  <a:srgbClr val="0000CC"/>
                </a:solidFill>
                <a:ea typeface="方正综艺简体" pitchFamily="2" charset="-122"/>
              </a:rPr>
              <a:t>全国乘联会秘书处</a:t>
            </a:r>
          </a:p>
        </p:txBody>
      </p:sp>
      <p:sp>
        <p:nvSpPr>
          <p:cNvPr id="11" name="Text Box 10"/>
          <p:cNvSpPr txBox="1">
            <a:spLocks noChangeArrowheads="1"/>
          </p:cNvSpPr>
          <p:nvPr userDrawn="1"/>
        </p:nvSpPr>
        <p:spPr bwMode="auto">
          <a:xfrm>
            <a:off x="2124075" y="6610350"/>
            <a:ext cx="7272338" cy="274638"/>
          </a:xfrm>
          <a:prstGeom prst="rect">
            <a:avLst/>
          </a:prstGeom>
          <a:noFill/>
          <a:ln w="9525">
            <a:noFill/>
            <a:miter lim="800000"/>
            <a:headEnd/>
            <a:tailEnd/>
          </a:ln>
          <a:effectLst/>
        </p:spPr>
        <p:txBody>
          <a:bodyPr>
            <a:spAutoFit/>
          </a:bodyPr>
          <a:lstStyle/>
          <a:p>
            <a:pPr eaLnBrk="1" hangingPunct="1">
              <a:spcBef>
                <a:spcPct val="50000"/>
              </a:spcBef>
            </a:pPr>
            <a:r>
              <a:rPr lang="zh-CN" altLang="en-US" sz="1200" b="1">
                <a:solidFill>
                  <a:srgbClr val="0000FF"/>
                </a:solidFill>
              </a:rPr>
              <a:t>地址：武宁路</a:t>
            </a:r>
            <a:r>
              <a:rPr lang="en-US" altLang="zh-CN" sz="1200" b="1">
                <a:solidFill>
                  <a:srgbClr val="0000FF"/>
                </a:solidFill>
              </a:rPr>
              <a:t>423</a:t>
            </a:r>
            <a:r>
              <a:rPr lang="zh-CN" altLang="zh-CN" sz="1200" b="1">
                <a:solidFill>
                  <a:srgbClr val="0000FF"/>
                </a:solidFill>
              </a:rPr>
              <a:t>号</a:t>
            </a:r>
            <a:r>
              <a:rPr lang="zh-CN" altLang="en-US" sz="1200" b="1">
                <a:solidFill>
                  <a:srgbClr val="0000FF"/>
                </a:solidFill>
              </a:rPr>
              <a:t>1</a:t>
            </a:r>
            <a:r>
              <a:rPr lang="en-US" altLang="zh-CN" sz="1200" b="1">
                <a:solidFill>
                  <a:srgbClr val="0000FF"/>
                </a:solidFill>
              </a:rPr>
              <a:t>8</a:t>
            </a:r>
            <a:r>
              <a:rPr lang="zh-CN" altLang="en-US" sz="1200" b="1">
                <a:solidFill>
                  <a:srgbClr val="0000FF"/>
                </a:solidFill>
              </a:rPr>
              <a:t>号楼</a:t>
            </a:r>
            <a:r>
              <a:rPr lang="en-US" altLang="zh-CN" sz="1200" b="1">
                <a:solidFill>
                  <a:srgbClr val="0000FF"/>
                </a:solidFill>
              </a:rPr>
              <a:t>901</a:t>
            </a:r>
            <a:r>
              <a:rPr lang="zh-CN" altLang="en-US" sz="1200" b="1">
                <a:solidFill>
                  <a:srgbClr val="0000FF"/>
                </a:solidFill>
              </a:rPr>
              <a:t>室    电话：</a:t>
            </a:r>
            <a:r>
              <a:rPr lang="en-US" altLang="zh-CN" sz="1200" b="1">
                <a:solidFill>
                  <a:srgbClr val="0000FF"/>
                </a:solidFill>
              </a:rPr>
              <a:t>021-52680968</a:t>
            </a:r>
            <a:r>
              <a:rPr lang="zh-CN" altLang="en-US" sz="1200" b="1">
                <a:solidFill>
                  <a:srgbClr val="0000FF"/>
                </a:solidFill>
              </a:rPr>
              <a:t> </a:t>
            </a:r>
            <a:r>
              <a:rPr lang="en-US" altLang="zh-CN" sz="1200" b="1">
                <a:solidFill>
                  <a:srgbClr val="0000FF"/>
                </a:solidFill>
              </a:rPr>
              <a:t>  E-mail</a:t>
            </a:r>
            <a:r>
              <a:rPr lang="zh-CN" altLang="en-US" sz="1200" b="1">
                <a:solidFill>
                  <a:srgbClr val="0000FF"/>
                </a:solidFill>
              </a:rPr>
              <a:t>：</a:t>
            </a:r>
            <a:r>
              <a:rPr lang="en-US" altLang="zh-CN" sz="1200" b="1">
                <a:solidFill>
                  <a:srgbClr val="0000FF"/>
                </a:solidFill>
              </a:rPr>
              <a:t>yanghua@sxtauto.com.cn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B0304A91-0CBB-4388-8555-C044004C74FC}"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07CF1FC4-05AF-4C28-9F21-A24F3BA2EEAD}"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C4F10C6D-6C7F-4214-8DC5-D31DB968649B}"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页脚占位符 6"/>
          <p:cNvSpPr>
            <a:spLocks noGrp="1"/>
          </p:cNvSpPr>
          <p:nvPr>
            <p:ph type="ftr" sz="quarter"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C165AF96-156D-4EC5-B1B1-30C196F03C77}" type="slidenum">
              <a:rPr lang="zh-CN" altLang="en-US"/>
              <a:pPr/>
              <a:t>‹#›</a:t>
            </a:fld>
            <a:endParaRPr lang="en-US" altLang="zh-CN"/>
          </a:p>
        </p:txBody>
      </p:sp>
      <p:sp>
        <p:nvSpPr>
          <p:cNvPr id="9" name="日期占位符 8"/>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1F0135BB-C36D-4D47-A7EF-42D78F3C21FA}" type="slidenum">
              <a:rPr lang="zh-CN" altLang="en-US"/>
              <a:pPr/>
              <a:t>‹#›</a:t>
            </a:fld>
            <a:endParaRPr lang="en-US" altLang="zh-CN"/>
          </a:p>
        </p:txBody>
      </p:sp>
      <p:sp>
        <p:nvSpPr>
          <p:cNvPr id="5" name="日期占位符 4"/>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A2F38F86-C508-49C8-A238-86A739ED2F08}" type="slidenum">
              <a:rPr lang="zh-CN" altLang="en-US"/>
              <a:pPr/>
              <a:t>‹#›</a:t>
            </a:fld>
            <a:endParaRPr lang="en-US" altLang="zh-CN"/>
          </a:p>
        </p:txBody>
      </p:sp>
      <p:sp>
        <p:nvSpPr>
          <p:cNvPr id="4" name="日期占位符 3"/>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39549DB5-CE2D-447C-A56F-22B3A3151104}"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8630E58C-31C3-4E22-967D-C639122BFAFA}"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35F679A6-DD9A-43C7-A45B-72EE7BCD2CF1}"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6E707126-C9B2-4522-B310-9CBD2B4A6B68}"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0" name="Rectangle 176"/>
          <p:cNvSpPr>
            <a:spLocks noChangeArrowheads="1"/>
          </p:cNvSpPr>
          <p:nvPr userDrawn="1"/>
        </p:nvSpPr>
        <p:spPr bwMode="auto">
          <a:xfrm>
            <a:off x="8343900" y="6583363"/>
            <a:ext cx="798513" cy="274637"/>
          </a:xfrm>
          <a:prstGeom prst="rect">
            <a:avLst/>
          </a:prstGeom>
          <a:noFill/>
          <a:ln w="9525">
            <a:noFill/>
            <a:miter lim="800000"/>
            <a:headEnd/>
            <a:tailEnd/>
          </a:ln>
          <a:effectLst/>
        </p:spPr>
        <p:txBody>
          <a:bodyPr lIns="92075" tIns="46038" rIns="92075" bIns="46038">
            <a:spAutoFit/>
          </a:bodyPr>
          <a:lstStyle/>
          <a:p>
            <a:pPr algn="r">
              <a:lnSpc>
                <a:spcPct val="80000"/>
              </a:lnSpc>
              <a:tabLst>
                <a:tab pos="2457450" algn="l"/>
                <a:tab pos="4343400" algn="ctr"/>
                <a:tab pos="5429250" algn="l"/>
                <a:tab pos="6629400" algn="l"/>
                <a:tab pos="8459788" algn="r"/>
                <a:tab pos="8866188" algn="r"/>
              </a:tabLst>
            </a:pPr>
            <a:r>
              <a:rPr lang="en-US" altLang="zh-CN" sz="1500" b="1">
                <a:solidFill>
                  <a:schemeClr val="tx2"/>
                </a:solidFill>
                <a:effectLst>
                  <a:outerShdw blurRad="38100" dist="38100" dir="2700000" algn="tl">
                    <a:srgbClr val="C0C0C0"/>
                  </a:outerShdw>
                </a:effectLst>
              </a:rPr>
              <a:t>P </a:t>
            </a:r>
            <a:fld id="{60C25AC4-BFFD-495F-A275-DC4921652453}" type="slidenum">
              <a:rPr lang="en-US" altLang="zh-CN" sz="1500" b="1">
                <a:solidFill>
                  <a:schemeClr val="tx2"/>
                </a:solidFill>
                <a:effectLst>
                  <a:outerShdw blurRad="38100" dist="38100" dir="2700000" algn="tl">
                    <a:srgbClr val="C0C0C0"/>
                  </a:outerShdw>
                </a:effectLst>
              </a:rPr>
              <a:pPr algn="r">
                <a:lnSpc>
                  <a:spcPct val="80000"/>
                </a:lnSpc>
                <a:tabLst>
                  <a:tab pos="2457450" algn="l"/>
                  <a:tab pos="4343400" algn="ctr"/>
                  <a:tab pos="5429250" algn="l"/>
                  <a:tab pos="6629400" algn="l"/>
                  <a:tab pos="8459788" algn="r"/>
                  <a:tab pos="8866188" algn="r"/>
                </a:tabLst>
              </a:pPr>
              <a:t>‹#›</a:t>
            </a:fld>
            <a:r>
              <a:rPr lang="en-US" altLang="zh-CN" b="1">
                <a:solidFill>
                  <a:schemeClr val="tx2"/>
                </a:solidFill>
                <a:effectLst>
                  <a:outerShdw blurRad="38100" dist="38100" dir="2700000" algn="tl">
                    <a:srgbClr val="C0C0C0"/>
                  </a:outerShdw>
                </a:effectLst>
              </a:rPr>
              <a:t> </a:t>
            </a:r>
          </a:p>
        </p:txBody>
      </p:sp>
      <p:grpSp>
        <p:nvGrpSpPr>
          <p:cNvPr id="1209" name="Group 185"/>
          <p:cNvGrpSpPr>
            <a:grpSpLocks/>
          </p:cNvGrpSpPr>
          <p:nvPr userDrawn="1"/>
        </p:nvGrpSpPr>
        <p:grpSpPr bwMode="auto">
          <a:xfrm>
            <a:off x="0" y="-6350"/>
            <a:ext cx="9156700" cy="911225"/>
            <a:chOff x="-1" y="196"/>
            <a:chExt cx="5768" cy="635"/>
          </a:xfrm>
        </p:grpSpPr>
        <p:sp>
          <p:nvSpPr>
            <p:cNvPr id="1210" name="Rectangle 186"/>
            <p:cNvSpPr>
              <a:spLocks noChangeArrowheads="1"/>
            </p:cNvSpPr>
            <p:nvPr userDrawn="1"/>
          </p:nvSpPr>
          <p:spPr bwMode="gray">
            <a:xfrm>
              <a:off x="1" y="196"/>
              <a:ext cx="5766" cy="635"/>
            </a:xfrm>
            <a:prstGeom prst="rect">
              <a:avLst/>
            </a:prstGeom>
            <a:gradFill rotWithShape="1">
              <a:gsLst>
                <a:gs pos="0">
                  <a:srgbClr val="0099CC"/>
                </a:gs>
                <a:gs pos="100000">
                  <a:srgbClr val="1D528D"/>
                </a:gs>
              </a:gsLst>
              <a:lin ang="0" scaled="1"/>
            </a:gradFill>
            <a:ln w="9525">
              <a:noFill/>
              <a:miter lim="800000"/>
              <a:headEnd/>
              <a:tailEnd/>
            </a:ln>
            <a:effectLst/>
          </p:spPr>
          <p:txBody>
            <a:bodyPr wrap="none" anchor="ctr"/>
            <a:lstStyle/>
            <a:p>
              <a:endParaRPr lang="zh-CN" altLang="en-US"/>
            </a:p>
          </p:txBody>
        </p:sp>
        <p:sp>
          <p:nvSpPr>
            <p:cNvPr id="1211" name="Freeform 187"/>
            <p:cNvSpPr>
              <a:spLocks/>
            </p:cNvSpPr>
            <p:nvPr userDrawn="1"/>
          </p:nvSpPr>
          <p:spPr bwMode="gray">
            <a:xfrm flipH="1" flipV="1">
              <a:off x="2265" y="196"/>
              <a:ext cx="3497" cy="226"/>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rgbClr val="1D528D"/>
                </a:gs>
                <a:gs pos="100000">
                  <a:srgbClr val="1D528D">
                    <a:gamma/>
                    <a:shade val="46275"/>
                    <a:invGamma/>
                  </a:srgbClr>
                </a:gs>
              </a:gsLst>
              <a:lin ang="18900000" scaled="1"/>
            </a:gradFill>
            <a:ln w="9525">
              <a:noFill/>
              <a:round/>
              <a:headEnd/>
              <a:tailEnd/>
            </a:ln>
            <a:effectLst/>
          </p:spPr>
          <p:txBody>
            <a:bodyPr/>
            <a:lstStyle/>
            <a:p>
              <a:endParaRPr lang="zh-CN" altLang="en-US"/>
            </a:p>
          </p:txBody>
        </p:sp>
        <p:sp>
          <p:nvSpPr>
            <p:cNvPr id="1212" name="Freeform 188"/>
            <p:cNvSpPr>
              <a:spLocks/>
            </p:cNvSpPr>
            <p:nvPr userDrawn="1"/>
          </p:nvSpPr>
          <p:spPr bwMode="gray">
            <a:xfrm>
              <a:off x="-1" y="513"/>
              <a:ext cx="3702" cy="311"/>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rgbClr val="0099CC"/>
                </a:gs>
                <a:gs pos="100000">
                  <a:srgbClr val="0099CC">
                    <a:gamma/>
                    <a:shade val="46275"/>
                    <a:invGamma/>
                  </a:srgbClr>
                </a:gs>
              </a:gsLst>
              <a:lin ang="18900000" scaled="1"/>
            </a:gradFill>
            <a:ln w="9525">
              <a:noFill/>
              <a:round/>
              <a:headEnd/>
              <a:tailEnd/>
            </a:ln>
            <a:effectLst/>
          </p:spPr>
          <p:txBody>
            <a:bodyPr/>
            <a:lstStyle/>
            <a:p>
              <a:endParaRPr lang="zh-CN" altLang="en-US"/>
            </a:p>
          </p:txBody>
        </p:sp>
      </p:grpSp>
      <p:sp>
        <p:nvSpPr>
          <p:cNvPr id="1213" name="Rectangle 189"/>
          <p:cNvSpPr>
            <a:spLocks noChangeArrowheads="1"/>
          </p:cNvSpPr>
          <p:nvPr userDrawn="1"/>
        </p:nvSpPr>
        <p:spPr bwMode="gray">
          <a:xfrm>
            <a:off x="12700" y="942975"/>
            <a:ext cx="9132888" cy="158750"/>
          </a:xfrm>
          <a:prstGeom prst="rect">
            <a:avLst/>
          </a:prstGeom>
          <a:gradFill rotWithShape="0">
            <a:gsLst>
              <a:gs pos="0">
                <a:srgbClr val="CACACA"/>
              </a:gs>
              <a:gs pos="100000">
                <a:srgbClr val="CACACA">
                  <a:gamma/>
                  <a:tint val="0"/>
                  <a:invGamma/>
                </a:srgbClr>
              </a:gs>
            </a:gsLst>
            <a:lin ang="5400000" scaled="1"/>
          </a:gradFill>
          <a:ln w="9525">
            <a:noFill/>
            <a:miter lim="800000"/>
            <a:headEnd/>
            <a:tailEnd/>
          </a:ln>
          <a:effectLst/>
        </p:spPr>
        <p:txBody>
          <a:bodyPr wrap="none" anchor="ctr"/>
          <a:lstStyle/>
          <a:p>
            <a:endParaRPr lang="zh-CN" altLang="en-US"/>
          </a:p>
        </p:txBody>
      </p:sp>
      <p:pic>
        <p:nvPicPr>
          <p:cNvPr id="1214" name="Picture 190" descr="Untitled-1 copy"/>
          <p:cNvPicPr>
            <a:picLocks noChangeAspect="1" noChangeArrowheads="1"/>
          </p:cNvPicPr>
          <p:nvPr userDrawn="1"/>
        </p:nvPicPr>
        <p:blipFill>
          <a:blip r:embed="rId15" cstate="print"/>
          <a:srcRect/>
          <a:stretch>
            <a:fillRect/>
          </a:stretch>
        </p:blipFill>
        <p:spPr bwMode="gray">
          <a:xfrm>
            <a:off x="252413" y="90488"/>
            <a:ext cx="720725" cy="720725"/>
          </a:xfrm>
          <a:prstGeom prst="rect">
            <a:avLst/>
          </a:prstGeom>
          <a:noFill/>
        </p:spPr>
      </p:pic>
      <p:pic>
        <p:nvPicPr>
          <p:cNvPr id="1215" name="Picture 191" descr="Untitled-1 copy"/>
          <p:cNvPicPr>
            <a:picLocks noChangeAspect="1" noChangeArrowheads="1"/>
          </p:cNvPicPr>
          <p:nvPr userDrawn="1"/>
        </p:nvPicPr>
        <p:blipFill>
          <a:blip r:embed="rId16" cstate="print"/>
          <a:srcRect/>
          <a:stretch>
            <a:fillRect/>
          </a:stretch>
        </p:blipFill>
        <p:spPr bwMode="gray">
          <a:xfrm>
            <a:off x="973138" y="473075"/>
            <a:ext cx="358775" cy="358775"/>
          </a:xfrm>
          <a:prstGeom prst="rect">
            <a:avLst/>
          </a:prstGeom>
          <a:noFill/>
        </p:spPr>
      </p:pic>
      <p:sp>
        <p:nvSpPr>
          <p:cNvPr id="1216" name="Rectangle 192"/>
          <p:cNvSpPr>
            <a:spLocks noGrp="1" noChangeArrowheads="1"/>
          </p:cNvSpPr>
          <p:nvPr>
            <p:ph type="title"/>
          </p:nvPr>
        </p:nvSpPr>
        <p:spPr bwMode="gray">
          <a:xfrm>
            <a:off x="1584325" y="-17463"/>
            <a:ext cx="7559675" cy="8683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 name="Text Box 12"/>
          <p:cNvSpPr txBox="1">
            <a:spLocks noChangeArrowheads="1"/>
          </p:cNvSpPr>
          <p:nvPr userDrawn="1"/>
        </p:nvSpPr>
        <p:spPr bwMode="auto">
          <a:xfrm>
            <a:off x="827088" y="6596063"/>
            <a:ext cx="1441450" cy="274637"/>
          </a:xfrm>
          <a:prstGeom prst="rect">
            <a:avLst/>
          </a:prstGeom>
          <a:noFill/>
          <a:ln w="9525">
            <a:noFill/>
            <a:miter lim="800000"/>
            <a:headEnd/>
            <a:tailEnd/>
          </a:ln>
          <a:effectLst/>
        </p:spPr>
        <p:txBody>
          <a:bodyPr>
            <a:spAutoFit/>
          </a:bodyPr>
          <a:lstStyle/>
          <a:p>
            <a:pPr eaLnBrk="1" hangingPunct="1">
              <a:spcBef>
                <a:spcPct val="50000"/>
              </a:spcBef>
              <a:defRPr/>
            </a:pPr>
            <a:r>
              <a:rPr lang="zh-CN" altLang="en-US" sz="1200" b="1" dirty="0">
                <a:solidFill>
                  <a:srgbClr val="0000CC"/>
                </a:solidFill>
                <a:ea typeface="方正综艺简体" pitchFamily="2" charset="-122"/>
              </a:rPr>
              <a:t>全国乘联会秘书处</a:t>
            </a:r>
          </a:p>
        </p:txBody>
      </p:sp>
      <p:pic>
        <p:nvPicPr>
          <p:cNvPr id="1226" name="Picture 202"/>
          <p:cNvPicPr>
            <a:picLocks noChangeAspect="1" noChangeArrowheads="1"/>
          </p:cNvPicPr>
          <p:nvPr userDrawn="1"/>
        </p:nvPicPr>
        <p:blipFill>
          <a:blip r:embed="rId17" cstate="print"/>
          <a:srcRect/>
          <a:stretch>
            <a:fillRect/>
          </a:stretch>
        </p:blipFill>
        <p:spPr bwMode="auto">
          <a:xfrm>
            <a:off x="34925" y="6494463"/>
            <a:ext cx="755650" cy="363537"/>
          </a:xfrm>
          <a:prstGeom prst="rect">
            <a:avLst/>
          </a:prstGeom>
          <a:noFill/>
          <a:ln w="9525">
            <a:noFill/>
            <a:miter lim="800000"/>
            <a:headEnd/>
            <a:tailEnd/>
          </a:ln>
          <a:effectLst/>
        </p:spPr>
      </p:pic>
      <p:sp>
        <p:nvSpPr>
          <p:cNvPr id="11" name="Text Box 10"/>
          <p:cNvSpPr txBox="1">
            <a:spLocks noChangeArrowheads="1"/>
          </p:cNvSpPr>
          <p:nvPr userDrawn="1"/>
        </p:nvSpPr>
        <p:spPr bwMode="auto">
          <a:xfrm>
            <a:off x="2124075" y="6610350"/>
            <a:ext cx="7272338" cy="274638"/>
          </a:xfrm>
          <a:prstGeom prst="rect">
            <a:avLst/>
          </a:prstGeom>
          <a:noFill/>
          <a:ln w="9525">
            <a:noFill/>
            <a:miter lim="800000"/>
            <a:headEnd/>
            <a:tailEnd/>
          </a:ln>
          <a:effectLst/>
        </p:spPr>
        <p:txBody>
          <a:bodyPr>
            <a:spAutoFit/>
          </a:bodyPr>
          <a:lstStyle/>
          <a:p>
            <a:pPr eaLnBrk="1" hangingPunct="1">
              <a:spcBef>
                <a:spcPct val="50000"/>
              </a:spcBef>
            </a:pPr>
            <a:r>
              <a:rPr lang="zh-CN" altLang="en-US" sz="1200" b="1">
                <a:solidFill>
                  <a:srgbClr val="0000FF"/>
                </a:solidFill>
              </a:rPr>
              <a:t>地址：武宁路</a:t>
            </a:r>
            <a:r>
              <a:rPr lang="en-US" altLang="zh-CN" sz="1200" b="1">
                <a:solidFill>
                  <a:srgbClr val="0000FF"/>
                </a:solidFill>
              </a:rPr>
              <a:t>423</a:t>
            </a:r>
            <a:r>
              <a:rPr lang="zh-CN" altLang="zh-CN" sz="1200" b="1">
                <a:solidFill>
                  <a:srgbClr val="0000FF"/>
                </a:solidFill>
              </a:rPr>
              <a:t>号</a:t>
            </a:r>
            <a:r>
              <a:rPr lang="zh-CN" altLang="en-US" sz="1200" b="1">
                <a:solidFill>
                  <a:srgbClr val="0000FF"/>
                </a:solidFill>
              </a:rPr>
              <a:t>1</a:t>
            </a:r>
            <a:r>
              <a:rPr lang="en-US" altLang="zh-CN" sz="1200" b="1">
                <a:solidFill>
                  <a:srgbClr val="0000FF"/>
                </a:solidFill>
              </a:rPr>
              <a:t>8</a:t>
            </a:r>
            <a:r>
              <a:rPr lang="zh-CN" altLang="en-US" sz="1200" b="1">
                <a:solidFill>
                  <a:srgbClr val="0000FF"/>
                </a:solidFill>
              </a:rPr>
              <a:t>号楼</a:t>
            </a:r>
            <a:r>
              <a:rPr lang="en-US" altLang="zh-CN" sz="1200" b="1">
                <a:solidFill>
                  <a:srgbClr val="0000FF"/>
                </a:solidFill>
              </a:rPr>
              <a:t>901</a:t>
            </a:r>
            <a:r>
              <a:rPr lang="zh-CN" altLang="en-US" sz="1200" b="1">
                <a:solidFill>
                  <a:srgbClr val="0000FF"/>
                </a:solidFill>
              </a:rPr>
              <a:t>室    电话：</a:t>
            </a:r>
            <a:r>
              <a:rPr lang="en-US" altLang="zh-CN" sz="1200" b="1">
                <a:solidFill>
                  <a:srgbClr val="0000FF"/>
                </a:solidFill>
              </a:rPr>
              <a:t>021-52680968</a:t>
            </a:r>
            <a:r>
              <a:rPr lang="zh-CN" altLang="en-US" sz="1200" b="1">
                <a:solidFill>
                  <a:srgbClr val="0000FF"/>
                </a:solidFill>
              </a:rPr>
              <a:t> </a:t>
            </a:r>
            <a:r>
              <a:rPr lang="en-US" altLang="zh-CN" sz="1200" b="1">
                <a:solidFill>
                  <a:srgbClr val="0000FF"/>
                </a:solidFill>
              </a:rPr>
              <a:t>  E-mail</a:t>
            </a:r>
            <a:r>
              <a:rPr lang="zh-CN" altLang="en-US" sz="1200" b="1">
                <a:solidFill>
                  <a:srgbClr val="0000FF"/>
                </a:solidFill>
              </a:rPr>
              <a:t>：</a:t>
            </a:r>
            <a:r>
              <a:rPr lang="en-US" altLang="zh-CN" sz="1200" b="1">
                <a:solidFill>
                  <a:srgbClr val="0000FF"/>
                </a:solidFill>
              </a:rPr>
              <a:t>yanghua@sxtauto.com.cn</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72" r:id="rId12"/>
    <p:sldLayoutId id="2147483673" r:id="rId13"/>
  </p:sldLayoutIdLst>
  <p:transition/>
  <p:timing>
    <p:tnLst>
      <p:par>
        <p:cTn id="1" dur="indefinite" restart="never" nodeType="tmRoot"/>
      </p:par>
    </p:tnLst>
  </p:timing>
  <p:txStyles>
    <p:titleStyle>
      <a:lvl1pPr algn="r" rtl="0" fontAlgn="base">
        <a:spcBef>
          <a:spcPct val="0"/>
        </a:spcBef>
        <a:spcAft>
          <a:spcPct val="0"/>
        </a:spcAft>
        <a:defRPr b="1">
          <a:solidFill>
            <a:srgbClr val="FFFFFF"/>
          </a:solidFill>
          <a:effectLst>
            <a:outerShdw blurRad="38100" dist="38100" dir="2700000" algn="tl">
              <a:srgbClr val="C0C0C0"/>
            </a:outerShdw>
          </a:effectLst>
          <a:latin typeface="+mj-lt"/>
          <a:ea typeface="+mj-ea"/>
          <a:cs typeface="+mj-cs"/>
        </a:defRPr>
      </a:lvl1pPr>
      <a:lvl2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2pPr>
      <a:lvl3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3pPr>
      <a:lvl4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4pPr>
      <a:lvl5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5pPr>
      <a:lvl6pPr marL="4572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6pPr>
      <a:lvl7pPr marL="9144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7pPr>
      <a:lvl8pPr marL="13716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8pPr>
      <a:lvl9pPr marL="18288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9pPr>
    </p:titleStyle>
    <p:bodyStyle>
      <a:lvl1pPr marL="400050" indent="-400050" algn="l" rtl="0" fontAlgn="base">
        <a:spcBef>
          <a:spcPct val="0"/>
        </a:spcBef>
        <a:spcAft>
          <a:spcPct val="0"/>
        </a:spcAft>
        <a:buClr>
          <a:srgbClr val="4976D1"/>
        </a:buClr>
        <a:buSzPct val="90000"/>
        <a:buFont typeface="Wingdings" pitchFamily="2" charset="2"/>
        <a:buChar char="u"/>
        <a:defRPr sz="2000" b="1">
          <a:solidFill>
            <a:schemeClr val="tx1"/>
          </a:solidFill>
          <a:latin typeface="+mn-lt"/>
          <a:ea typeface="+mn-ea"/>
          <a:cs typeface="+mn-cs"/>
        </a:defRPr>
      </a:lvl1pPr>
      <a:lvl2pPr marL="857250" indent="-342900" algn="l" rtl="0" fontAlgn="base">
        <a:spcBef>
          <a:spcPct val="0"/>
        </a:spcBef>
        <a:spcAft>
          <a:spcPct val="0"/>
        </a:spcAft>
        <a:buClr>
          <a:srgbClr val="4976D1"/>
        </a:buClr>
        <a:buSzPct val="90000"/>
        <a:buFont typeface="Wingdings" pitchFamily="2" charset="2"/>
        <a:buChar char="n"/>
        <a:defRPr>
          <a:solidFill>
            <a:schemeClr val="tx1"/>
          </a:solidFill>
          <a:latin typeface="+mn-lt"/>
          <a:ea typeface="+mn-ea"/>
        </a:defRPr>
      </a:lvl2pPr>
      <a:lvl3pPr marL="1260475" indent="-288925" algn="l" rtl="0" fontAlgn="base">
        <a:spcBef>
          <a:spcPct val="0"/>
        </a:spcBef>
        <a:spcAft>
          <a:spcPct val="0"/>
        </a:spcAft>
        <a:buClr>
          <a:srgbClr val="4976D1"/>
        </a:buClr>
        <a:buSzPct val="90000"/>
        <a:buFont typeface="Wingdings" pitchFamily="2" charset="2"/>
        <a:buChar char="l"/>
        <a:defRPr>
          <a:solidFill>
            <a:schemeClr val="tx1"/>
          </a:solidFill>
          <a:latin typeface="+mn-lt"/>
          <a:ea typeface="+mn-ea"/>
        </a:defRPr>
      </a:lvl3pPr>
      <a:lvl4pPr marL="1652588" indent="-277813" algn="l" rtl="0" fontAlgn="base">
        <a:spcBef>
          <a:spcPct val="0"/>
        </a:spcBef>
        <a:spcAft>
          <a:spcPct val="0"/>
        </a:spcAft>
        <a:buClr>
          <a:srgbClr val="4976D1"/>
        </a:buClr>
        <a:buSzPct val="90000"/>
        <a:buFont typeface="Wingdings" pitchFamily="2" charset="2"/>
        <a:buChar char="Ø"/>
        <a:defRPr>
          <a:solidFill>
            <a:schemeClr val="tx1"/>
          </a:solidFill>
          <a:latin typeface="+mn-lt"/>
          <a:ea typeface="+mn-ea"/>
        </a:defRPr>
      </a:lvl4pPr>
      <a:lvl5pPr marL="20526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5pPr>
      <a:lvl6pPr marL="25098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6pPr>
      <a:lvl7pPr marL="29670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7pPr>
      <a:lvl8pPr marL="34242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8pPr>
      <a:lvl9pPr marL="38814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69282"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endParaRPr lang="en-US" altLang="zh-CN"/>
          </a:p>
        </p:txBody>
      </p:sp>
      <p:sp>
        <p:nvSpPr>
          <p:cNvPr id="3169283"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fld id="{056956F3-A082-45CE-8484-A0F429E9BC1C}" type="slidenum">
              <a:rPr lang="zh-CN" altLang="en-US"/>
              <a:pPr/>
              <a:t>‹#›</a:t>
            </a:fld>
            <a:endParaRPr lang="en-US" altLang="zh-CN"/>
          </a:p>
        </p:txBody>
      </p:sp>
      <p:grpSp>
        <p:nvGrpSpPr>
          <p:cNvPr id="3169284" name="Group 4"/>
          <p:cNvGrpSpPr>
            <a:grpSpLocks/>
          </p:cNvGrpSpPr>
          <p:nvPr/>
        </p:nvGrpSpPr>
        <p:grpSpPr bwMode="auto">
          <a:xfrm>
            <a:off x="0" y="0"/>
            <a:ext cx="9144000" cy="546100"/>
            <a:chOff x="0" y="0"/>
            <a:chExt cx="5760" cy="344"/>
          </a:xfrm>
        </p:grpSpPr>
        <p:sp>
          <p:nvSpPr>
            <p:cNvPr id="3169285"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zh-CN" altLang="en-US" sz="2400">
                <a:latin typeface="Times New Roman" pitchFamily="18" charset="0"/>
              </a:endParaRPr>
            </a:p>
          </p:txBody>
        </p:sp>
        <p:sp>
          <p:nvSpPr>
            <p:cNvPr id="3169286"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pPr eaLnBrk="1" hangingPunct="1"/>
              <a:endParaRPr lang="zh-CN" altLang="en-US" sz="2400">
                <a:latin typeface="Times New Roman" pitchFamily="18" charset="0"/>
              </a:endParaRPr>
            </a:p>
          </p:txBody>
        </p:sp>
        <p:sp>
          <p:nvSpPr>
            <p:cNvPr id="3169287"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88"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89"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sp>
          <p:nvSpPr>
            <p:cNvPr id="3169290"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91"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69292"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sp>
          <p:nvSpPr>
            <p:cNvPr id="3169293"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grpSp>
      <p:sp>
        <p:nvSpPr>
          <p:cNvPr id="3169294"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169295"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169296"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spcBef>
          <a:spcPct val="0"/>
        </a:spcBef>
        <a:spcAft>
          <a:spcPct val="0"/>
        </a:spcAft>
        <a:defRPr sz="4400">
          <a:solidFill>
            <a:schemeClr val="tx1"/>
          </a:solidFill>
          <a:latin typeface="+mj-lt"/>
          <a:ea typeface="+mj-ea"/>
          <a:cs typeface="+mj-cs"/>
        </a:defRPr>
      </a:lvl1pPr>
      <a:lvl2pPr algn="l" rtl="0" fontAlgn="base">
        <a:spcBef>
          <a:spcPct val="0"/>
        </a:spcBef>
        <a:spcAft>
          <a:spcPct val="0"/>
        </a:spcAft>
        <a:defRPr sz="4400">
          <a:solidFill>
            <a:schemeClr val="tx1"/>
          </a:solidFill>
          <a:latin typeface="Arial" charset="0"/>
          <a:ea typeface="宋体" charset="-122"/>
        </a:defRPr>
      </a:lvl2pPr>
      <a:lvl3pPr algn="l" rtl="0" fontAlgn="base">
        <a:spcBef>
          <a:spcPct val="0"/>
        </a:spcBef>
        <a:spcAft>
          <a:spcPct val="0"/>
        </a:spcAft>
        <a:defRPr sz="4400">
          <a:solidFill>
            <a:schemeClr val="tx1"/>
          </a:solidFill>
          <a:latin typeface="Arial" charset="0"/>
          <a:ea typeface="宋体" charset="-122"/>
        </a:defRPr>
      </a:lvl3pPr>
      <a:lvl4pPr algn="l" rtl="0" fontAlgn="base">
        <a:spcBef>
          <a:spcPct val="0"/>
        </a:spcBef>
        <a:spcAft>
          <a:spcPct val="0"/>
        </a:spcAft>
        <a:defRPr sz="4400">
          <a:solidFill>
            <a:schemeClr val="tx1"/>
          </a:solidFill>
          <a:latin typeface="Arial" charset="0"/>
          <a:ea typeface="宋体" charset="-122"/>
        </a:defRPr>
      </a:lvl4pPr>
      <a:lvl5pPr algn="l" rtl="0" fontAlgn="base">
        <a:spcBef>
          <a:spcPct val="0"/>
        </a:spcBef>
        <a:spcAft>
          <a:spcPct val="0"/>
        </a:spcAft>
        <a:defRPr sz="4400">
          <a:solidFill>
            <a:schemeClr val="tx1"/>
          </a:solidFill>
          <a:latin typeface="Arial" charset="0"/>
          <a:ea typeface="宋体" charset="-122"/>
        </a:defRPr>
      </a:lvl5pPr>
      <a:lvl6pPr marL="457200" algn="l" rtl="0" fontAlgn="base">
        <a:spcBef>
          <a:spcPct val="0"/>
        </a:spcBef>
        <a:spcAft>
          <a:spcPct val="0"/>
        </a:spcAft>
        <a:defRPr sz="4400">
          <a:solidFill>
            <a:schemeClr val="tx1"/>
          </a:solidFill>
          <a:latin typeface="Arial" charset="0"/>
          <a:ea typeface="宋体" charset="-122"/>
        </a:defRPr>
      </a:lvl6pPr>
      <a:lvl7pPr marL="914400" algn="l" rtl="0" fontAlgn="base">
        <a:spcBef>
          <a:spcPct val="0"/>
        </a:spcBef>
        <a:spcAft>
          <a:spcPct val="0"/>
        </a:spcAft>
        <a:defRPr sz="4400">
          <a:solidFill>
            <a:schemeClr val="tx1"/>
          </a:solidFill>
          <a:latin typeface="Arial" charset="0"/>
          <a:ea typeface="宋体" charset="-122"/>
        </a:defRPr>
      </a:lvl7pPr>
      <a:lvl8pPr marL="1371600" algn="l" rtl="0" fontAlgn="base">
        <a:spcBef>
          <a:spcPct val="0"/>
        </a:spcBef>
        <a:spcAft>
          <a:spcPct val="0"/>
        </a:spcAft>
        <a:defRPr sz="4400">
          <a:solidFill>
            <a:schemeClr val="tx1"/>
          </a:solidFill>
          <a:latin typeface="Arial" charset="0"/>
          <a:ea typeface="宋体" charset="-122"/>
        </a:defRPr>
      </a:lvl8pPr>
      <a:lvl9pPr marL="1828800" algn="l" rtl="0" fontAlgn="base">
        <a:spcBef>
          <a:spcPct val="0"/>
        </a:spcBef>
        <a:spcAft>
          <a:spcPct val="0"/>
        </a:spcAft>
        <a:defRPr sz="4400">
          <a:solidFill>
            <a:schemeClr val="tx1"/>
          </a:solidFill>
          <a:latin typeface="Arial" charset="0"/>
          <a:ea typeface="宋体" charset="-122"/>
        </a:defRPr>
      </a:lvl9pPr>
    </p:titleStyle>
    <p:bodyStyle>
      <a:lvl1pPr marL="342900" indent="-342900" algn="l" rtl="0" fontAlgn="base">
        <a:spcBef>
          <a:spcPct val="20000"/>
        </a:spcBef>
        <a:spcAft>
          <a:spcPct val="0"/>
        </a:spcAft>
        <a:buClr>
          <a:schemeClr val="bg2"/>
        </a:buClr>
        <a:buSzPct val="75000"/>
        <a:buFont typeface="Wingdings" pitchFamily="2" charset="2"/>
        <a:buChar char="n"/>
        <a:defRPr sz="14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1400">
          <a:solidFill>
            <a:schemeClr val="tx1"/>
          </a:solidFill>
          <a:latin typeface="+mn-lt"/>
          <a:ea typeface="+mn-ea"/>
        </a:defRPr>
      </a:lvl2pPr>
      <a:lvl3pPr marL="1143000" indent="-228600" algn="l" rtl="0" fontAlgn="base">
        <a:spcBef>
          <a:spcPct val="20000"/>
        </a:spcBef>
        <a:spcAft>
          <a:spcPct val="0"/>
        </a:spcAft>
        <a:buClr>
          <a:schemeClr val="bg2"/>
        </a:buClr>
        <a:buSzPct val="65000"/>
        <a:buFont typeface="Wingdings" pitchFamily="2" charset="2"/>
        <a:buChar char="n"/>
        <a:defRPr sz="1400">
          <a:solidFill>
            <a:schemeClr val="tx1"/>
          </a:solidFill>
          <a:latin typeface="+mn-lt"/>
          <a:ea typeface="+mn-ea"/>
        </a:defRPr>
      </a:lvl3pPr>
      <a:lvl4pPr marL="1600200" indent="-228600" algn="l" rtl="0" fontAlgn="base">
        <a:spcBef>
          <a:spcPct val="20000"/>
        </a:spcBef>
        <a:spcAft>
          <a:spcPct val="0"/>
        </a:spcAft>
        <a:buClr>
          <a:schemeClr val="accent2"/>
        </a:buClr>
        <a:buSzPct val="70000"/>
        <a:buFont typeface="Wingdings" pitchFamily="2" charset="2"/>
        <a:buChar char="¨"/>
        <a:defRPr sz="1400">
          <a:solidFill>
            <a:schemeClr val="tx1"/>
          </a:solidFill>
          <a:latin typeface="+mn-lt"/>
          <a:ea typeface="+mn-ea"/>
        </a:defRPr>
      </a:lvl4pPr>
      <a:lvl5pPr marL="20574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1343" name="Rectangle 15"/>
          <p:cNvSpPr>
            <a:spLocks noGrp="1" noChangeArrowheads="1"/>
          </p:cNvSpPr>
          <p:nvPr>
            <p:ph type="ctrTitle"/>
          </p:nvPr>
        </p:nvSpPr>
        <p:spPr>
          <a:xfrm>
            <a:off x="2243138" y="1893888"/>
            <a:ext cx="6494462" cy="1993900"/>
          </a:xfrm>
          <a:noFill/>
          <a:ln/>
        </p:spPr>
        <p:txBody>
          <a:bodyPr lIns="92075" tIns="46038" rIns="92075" bIns="46038">
            <a:spAutoFit/>
          </a:bodyPr>
          <a:lstStyle/>
          <a:p>
            <a:pPr algn="ctr">
              <a:lnSpc>
                <a:spcPct val="120000"/>
              </a:lnSpc>
            </a:pPr>
            <a:r>
              <a:rPr lang="zh-CN" altLang="en-US" sz="3600" b="1">
                <a:solidFill>
                  <a:schemeClr val="bg1"/>
                </a:solidFill>
                <a:latin typeface="黑体" pitchFamily="49" charset="-122"/>
                <a:ea typeface="黑体" pitchFamily="49" charset="-122"/>
              </a:rPr>
              <a:t>关于汽油车污染物排放限值</a:t>
            </a:r>
            <a:br>
              <a:rPr lang="zh-CN" altLang="en-US" sz="3600" b="1">
                <a:solidFill>
                  <a:schemeClr val="bg1"/>
                </a:solidFill>
                <a:latin typeface="黑体" pitchFamily="49" charset="-122"/>
                <a:ea typeface="黑体" pitchFamily="49" charset="-122"/>
              </a:rPr>
            </a:br>
            <a:r>
              <a:rPr lang="zh-CN" altLang="en-US" sz="3600" b="1">
                <a:solidFill>
                  <a:schemeClr val="bg1"/>
                </a:solidFill>
                <a:latin typeface="黑体" pitchFamily="49" charset="-122"/>
                <a:ea typeface="黑体" pitchFamily="49" charset="-122"/>
              </a:rPr>
              <a:t>及测量方法的政策分析</a:t>
            </a:r>
            <a:r>
              <a:rPr lang="zh-CN" altLang="en-US" sz="2800" b="1">
                <a:solidFill>
                  <a:schemeClr val="bg1"/>
                </a:solidFill>
                <a:latin typeface="黑体" pitchFamily="49" charset="-122"/>
                <a:ea typeface="黑体" pitchFamily="49" charset="-122"/>
              </a:rPr>
              <a:t/>
            </a:r>
            <a:br>
              <a:rPr lang="zh-CN" altLang="en-US" sz="2800" b="1">
                <a:solidFill>
                  <a:schemeClr val="bg1"/>
                </a:solidFill>
                <a:latin typeface="黑体" pitchFamily="49" charset="-122"/>
                <a:ea typeface="黑体" pitchFamily="49" charset="-122"/>
              </a:rPr>
            </a:br>
            <a:r>
              <a:rPr lang="zh-CN" altLang="en-US" sz="3200" b="1">
                <a:solidFill>
                  <a:srgbClr val="FF0000"/>
                </a:solidFill>
                <a:latin typeface="楷体" pitchFamily="49" charset="-122"/>
                <a:ea typeface="楷体" pitchFamily="49" charset="-122"/>
              </a:rPr>
              <a:t>演讲人（      ）</a:t>
            </a:r>
          </a:p>
        </p:txBody>
      </p:sp>
      <p:sp>
        <p:nvSpPr>
          <p:cNvPr id="3171345" name="Text Box 17"/>
          <p:cNvSpPr txBox="1">
            <a:spLocks noChangeArrowheads="1"/>
          </p:cNvSpPr>
          <p:nvPr/>
        </p:nvSpPr>
        <p:spPr bwMode="auto">
          <a:xfrm>
            <a:off x="4835525" y="4762500"/>
            <a:ext cx="3232150" cy="641350"/>
          </a:xfrm>
          <a:prstGeom prst="rect">
            <a:avLst/>
          </a:prstGeom>
          <a:noFill/>
          <a:ln w="12700">
            <a:noFill/>
            <a:miter lim="800000"/>
            <a:headEnd type="none" w="sm" len="sm"/>
            <a:tailEnd type="none" w="sm" len="sm"/>
          </a:ln>
          <a:effectLst/>
        </p:spPr>
        <p:txBody>
          <a:bodyPr>
            <a:spAutoFit/>
          </a:bodyPr>
          <a:lstStyle/>
          <a:p>
            <a:r>
              <a:rPr lang="zh-CN" altLang="en-US" sz="1800" b="1">
                <a:solidFill>
                  <a:srgbClr val="3333FF"/>
                </a:solidFill>
              </a:rPr>
              <a:t>  全国乘用车市场信息联席会</a:t>
            </a:r>
          </a:p>
          <a:p>
            <a:r>
              <a:rPr lang="en-US" altLang="zh-CN" sz="1800" b="1">
                <a:solidFill>
                  <a:srgbClr val="3333FF"/>
                </a:solidFill>
              </a:rPr>
              <a:t>           2017</a:t>
            </a:r>
            <a:r>
              <a:rPr lang="zh-CN" altLang="en-US" sz="1800" b="1">
                <a:solidFill>
                  <a:srgbClr val="3333FF"/>
                </a:solidFill>
              </a:rPr>
              <a:t>年</a:t>
            </a:r>
            <a:r>
              <a:rPr lang="en-US" altLang="zh-CN" sz="1800" b="1">
                <a:solidFill>
                  <a:srgbClr val="3333FF"/>
                </a:solidFill>
              </a:rPr>
              <a:t>10</a:t>
            </a:r>
            <a:r>
              <a:rPr lang="zh-CN" altLang="en-US" sz="1800" b="1">
                <a:solidFill>
                  <a:srgbClr val="3333FF"/>
                </a:solidFill>
              </a:rPr>
              <a:t>月</a:t>
            </a:r>
            <a:r>
              <a:rPr lang="en-US" altLang="zh-CN" sz="1800" b="1">
                <a:solidFill>
                  <a:srgbClr val="3333FF"/>
                </a:solidFill>
              </a:rPr>
              <a:t>27</a:t>
            </a:r>
            <a:r>
              <a:rPr lang="zh-CN" altLang="en-US" sz="1800" b="1">
                <a:solidFill>
                  <a:srgbClr val="3333FF"/>
                </a:solidFill>
              </a:rPr>
              <a:t>日</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02" name="Rectangle 2"/>
          <p:cNvSpPr>
            <a:spLocks noGrp="1" noChangeArrowheads="1"/>
          </p:cNvSpPr>
          <p:nvPr>
            <p:ph type="title"/>
          </p:nvPr>
        </p:nvSpPr>
        <p:spPr/>
        <p:txBody>
          <a:bodyPr/>
          <a:lstStyle/>
          <a:p>
            <a:pPr algn="ctr"/>
            <a:r>
              <a:rPr lang="zh-CN" altLang="en-US" sz="2800">
                <a:solidFill>
                  <a:schemeClr val="bg1"/>
                </a:solidFill>
                <a:ea typeface="黑体" pitchFamily="49" charset="-122"/>
              </a:rPr>
              <a:t>征求意见稿的主要内容及与原标准的变化</a:t>
            </a:r>
          </a:p>
        </p:txBody>
      </p:sp>
      <p:sp>
        <p:nvSpPr>
          <p:cNvPr id="3584003" name="Text Box 3"/>
          <p:cNvSpPr txBox="1">
            <a:spLocks noChangeArrowheads="1"/>
          </p:cNvSpPr>
          <p:nvPr/>
        </p:nvSpPr>
        <p:spPr bwMode="auto">
          <a:xfrm>
            <a:off x="530225" y="1422400"/>
            <a:ext cx="8134350" cy="1287463"/>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检验项目和检验流程</a:t>
            </a:r>
          </a:p>
          <a:p>
            <a:pPr eaLnBrk="1">
              <a:lnSpc>
                <a:spcPct val="140000"/>
              </a:lnSpc>
            </a:pPr>
            <a:r>
              <a:rPr lang="zh-CN" altLang="en-US" sz="1800">
                <a:ea typeface="华文中宋" pitchFamily="2" charset="-122"/>
              </a:rPr>
              <a:t>       检验项目：新生产汽车和在用汽车环保检验项目见下表：</a:t>
            </a:r>
          </a:p>
          <a:p>
            <a:pPr eaLnBrk="1">
              <a:lnSpc>
                <a:spcPct val="140000"/>
              </a:lnSpc>
            </a:pPr>
            <a:endParaRPr lang="zh-CN" altLang="en-US" sz="1800">
              <a:ea typeface="华文中宋" pitchFamily="2" charset="-122"/>
            </a:endParaRPr>
          </a:p>
        </p:txBody>
      </p:sp>
      <p:graphicFrame>
        <p:nvGraphicFramePr>
          <p:cNvPr id="3584053" name="Group 53"/>
          <p:cNvGraphicFramePr>
            <a:graphicFrameLocks noGrp="1"/>
          </p:cNvGraphicFramePr>
          <p:nvPr>
            <p:ph idx="1"/>
          </p:nvPr>
        </p:nvGraphicFramePr>
        <p:xfrm>
          <a:off x="457200" y="2446338"/>
          <a:ext cx="8229600" cy="2725420"/>
        </p:xfrm>
        <a:graphic>
          <a:graphicData uri="http://schemas.openxmlformats.org/drawingml/2006/table">
            <a:tbl>
              <a:tblPr/>
              <a:tblGrid>
                <a:gridCol w="2743200"/>
                <a:gridCol w="2743200"/>
                <a:gridCol w="2743200"/>
              </a:tblGrid>
              <a:tr h="422275">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800" b="1" i="0" u="none" strike="noStrike" cap="none" normalizeH="0" baseline="0" smtClean="0">
                          <a:ln>
                            <a:noFill/>
                          </a:ln>
                          <a:solidFill>
                            <a:schemeClr val="tx1"/>
                          </a:solidFill>
                          <a:effectLst/>
                          <a:latin typeface="Arial" charset="0"/>
                          <a:ea typeface="宋体" charset="-122"/>
                        </a:rPr>
                        <a:t>           检验项目</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800" b="1" i="0" u="none" strike="noStrike" cap="none" normalizeH="0" baseline="0" smtClean="0">
                          <a:ln>
                            <a:noFill/>
                          </a:ln>
                          <a:solidFill>
                            <a:schemeClr val="tx1"/>
                          </a:solidFill>
                          <a:effectLst/>
                          <a:latin typeface="Arial" charset="0"/>
                          <a:ea typeface="宋体" charset="-122"/>
                        </a:rPr>
                        <a:t>         新生产汽车①</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800" b="1" i="0" u="none" strike="noStrike" cap="none" normalizeH="0" baseline="0" smtClean="0">
                          <a:ln>
                            <a:noFill/>
                          </a:ln>
                          <a:solidFill>
                            <a:schemeClr val="tx1"/>
                          </a:solidFill>
                          <a:effectLst/>
                          <a:latin typeface="Arial" charset="0"/>
                          <a:ea typeface="宋体" charset="-122"/>
                        </a:rPr>
                        <a:t>          在用汽车</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2275">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外观检验（含污染控制装置和随车清单核查）</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                   进行</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                  进行③</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2275">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车载诊断系统</a:t>
                      </a:r>
                      <a:r>
                        <a:rPr kumimoji="0" lang="en-US" altLang="zh-CN" sz="1400" b="0" i="0" u="none" strike="noStrike" cap="none" normalizeH="0" baseline="0" smtClean="0">
                          <a:ln>
                            <a:noFill/>
                          </a:ln>
                          <a:solidFill>
                            <a:schemeClr val="tx1"/>
                          </a:solidFill>
                          <a:effectLst/>
                          <a:latin typeface="华文中宋" pitchFamily="2" charset="-122"/>
                          <a:ea typeface="华文中宋" pitchFamily="2" charset="-122"/>
                        </a:rPr>
                        <a:t>OBD </a:t>
                      </a: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检查</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                   进行</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                  进行</a:t>
                      </a:r>
                      <a:r>
                        <a:rPr kumimoji="0" lang="zh-CN" altLang="en-US" sz="1400" b="0" i="0" u="none" strike="noStrike" cap="none" normalizeH="0" baseline="0" smtClean="0">
                          <a:ln>
                            <a:noFill/>
                          </a:ln>
                          <a:solidFill>
                            <a:schemeClr val="tx1"/>
                          </a:solidFill>
                          <a:effectLst/>
                          <a:latin typeface="Arial" charset="0"/>
                          <a:ea typeface="华文中宋" pitchFamily="2" charset="-122"/>
                        </a:rPr>
                        <a:t>④</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2275">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污染物排放检验</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                   进行</a:t>
                      </a:r>
                      <a:r>
                        <a:rPr kumimoji="0" lang="zh-CN" altLang="en-US" sz="1400" b="0" i="0" u="none" strike="noStrike" cap="none" normalizeH="0" baseline="0" smtClean="0">
                          <a:ln>
                            <a:noFill/>
                          </a:ln>
                          <a:solidFill>
                            <a:schemeClr val="tx1"/>
                          </a:solidFill>
                          <a:effectLst/>
                          <a:latin typeface="Arial" charset="0"/>
                          <a:ea typeface="宋体" charset="-122"/>
                        </a:rPr>
                        <a:t>②</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                  进行</a:t>
                      </a:r>
                      <a:r>
                        <a:rPr kumimoji="0" lang="zh-CN" altLang="en-US" sz="1400" b="0" i="0" u="none" strike="noStrike" cap="none" normalizeH="0" baseline="0" smtClean="0">
                          <a:ln>
                            <a:noFill/>
                          </a:ln>
                          <a:solidFill>
                            <a:schemeClr val="tx1"/>
                          </a:solidFill>
                          <a:effectLst/>
                          <a:latin typeface="Arial" charset="0"/>
                          <a:ea typeface="宋体" charset="-122"/>
                        </a:rPr>
                        <a:t>⑤</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2275">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燃油蒸发检验</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                   进行</a:t>
                      </a:r>
                      <a:r>
                        <a:rPr kumimoji="0" lang="zh-CN" altLang="en-US" sz="1400" b="0" i="0" u="none" strike="noStrike" cap="none" normalizeH="0" baseline="0" smtClean="0">
                          <a:ln>
                            <a:noFill/>
                          </a:ln>
                          <a:solidFill>
                            <a:schemeClr val="tx1"/>
                          </a:solidFill>
                          <a:effectLst/>
                          <a:latin typeface="Arial" charset="0"/>
                          <a:ea typeface="宋体" charset="-122"/>
                        </a:rPr>
                        <a:t>②</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华文中宋" pitchFamily="2" charset="-122"/>
                          <a:ea typeface="华文中宋" pitchFamily="2" charset="-122"/>
                        </a:rPr>
                        <a:t>               按有关规定</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22275">
                <a:tc gridSpan="3">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0" i="0" u="none" strike="noStrike" cap="none" normalizeH="0" baseline="0" smtClean="0">
                          <a:ln>
                            <a:noFill/>
                          </a:ln>
                          <a:solidFill>
                            <a:schemeClr val="tx1"/>
                          </a:solidFill>
                          <a:effectLst/>
                          <a:latin typeface="Arial" charset="0"/>
                          <a:ea typeface="华文中宋" pitchFamily="2" charset="-122"/>
                        </a:rPr>
                        <a:t>①也适用于新车注册登记检验；②新车注册登记检验按有关规定进行；</a:t>
                      </a:r>
                      <a:r>
                        <a:rPr kumimoji="0" lang="zh-CN" altLang="en-US" sz="1400" b="0" i="0" u="none" strike="noStrike" cap="none" normalizeH="0" baseline="0" smtClean="0">
                          <a:ln>
                            <a:noFill/>
                          </a:ln>
                          <a:solidFill>
                            <a:schemeClr val="tx1"/>
                          </a:solidFill>
                          <a:effectLst/>
                          <a:latin typeface="Arial" charset="0"/>
                          <a:ea typeface="宋体" charset="-122"/>
                        </a:rPr>
                        <a:t>③</a:t>
                      </a:r>
                      <a:r>
                        <a:rPr kumimoji="0" lang="zh-CN" altLang="en-US" sz="1400" b="0" i="0" u="none" strike="noStrike" cap="none" normalizeH="0" baseline="0" smtClean="0">
                          <a:ln>
                            <a:noFill/>
                          </a:ln>
                          <a:solidFill>
                            <a:schemeClr val="tx1"/>
                          </a:solidFill>
                          <a:effectLst/>
                          <a:latin typeface="Arial" charset="0"/>
                          <a:ea typeface="华文中宋" pitchFamily="2" charset="-122"/>
                        </a:rPr>
                        <a:t>随车清单查验适用于</a:t>
                      </a:r>
                      <a:r>
                        <a:rPr kumimoji="0" lang="en-US" altLang="zh-CN" sz="1400" b="0" i="0" u="none" strike="noStrike" cap="none" normalizeH="0" baseline="0" smtClean="0">
                          <a:ln>
                            <a:noFill/>
                          </a:ln>
                          <a:solidFill>
                            <a:schemeClr val="tx1"/>
                          </a:solidFill>
                          <a:effectLst/>
                          <a:latin typeface="Arial" charset="0"/>
                          <a:ea typeface="华文中宋" pitchFamily="2" charset="-122"/>
                        </a:rPr>
                        <a:t>2017 </a:t>
                      </a:r>
                      <a:r>
                        <a:rPr kumimoji="0" lang="zh-CN" altLang="en-US" sz="1400" b="0" i="0" u="none" strike="noStrike" cap="none" normalizeH="0" baseline="0" smtClean="0">
                          <a:ln>
                            <a:noFill/>
                          </a:ln>
                          <a:solidFill>
                            <a:schemeClr val="tx1"/>
                          </a:solidFill>
                          <a:effectLst/>
                          <a:latin typeface="Arial" charset="0"/>
                          <a:ea typeface="华文中宋" pitchFamily="2" charset="-122"/>
                        </a:rPr>
                        <a:t>年</a:t>
                      </a:r>
                      <a:r>
                        <a:rPr kumimoji="0" lang="en-US" altLang="zh-CN" sz="1400" b="0" i="0" u="none" strike="noStrike" cap="none" normalizeH="0" baseline="0" smtClean="0">
                          <a:ln>
                            <a:noFill/>
                          </a:ln>
                          <a:solidFill>
                            <a:schemeClr val="tx1"/>
                          </a:solidFill>
                          <a:effectLst/>
                          <a:latin typeface="Arial" charset="0"/>
                          <a:ea typeface="华文中宋" pitchFamily="2" charset="-122"/>
                        </a:rPr>
                        <a:t>1 </a:t>
                      </a:r>
                      <a:r>
                        <a:rPr kumimoji="0" lang="zh-CN" altLang="en-US" sz="1400" b="0" i="0" u="none" strike="noStrike" cap="none" normalizeH="0" baseline="0" smtClean="0">
                          <a:ln>
                            <a:noFill/>
                          </a:ln>
                          <a:solidFill>
                            <a:schemeClr val="tx1"/>
                          </a:solidFill>
                          <a:effectLst/>
                          <a:latin typeface="Arial" charset="0"/>
                          <a:ea typeface="华文中宋" pitchFamily="2" charset="-122"/>
                        </a:rPr>
                        <a:t>月</a:t>
                      </a:r>
                      <a:r>
                        <a:rPr kumimoji="0" lang="en-US" altLang="zh-CN" sz="1400" b="0" i="0" u="none" strike="noStrike" cap="none" normalizeH="0" baseline="0" smtClean="0">
                          <a:ln>
                            <a:noFill/>
                          </a:ln>
                          <a:solidFill>
                            <a:schemeClr val="tx1"/>
                          </a:solidFill>
                          <a:effectLst/>
                          <a:latin typeface="Arial" charset="0"/>
                          <a:ea typeface="华文中宋" pitchFamily="2" charset="-122"/>
                        </a:rPr>
                        <a:t>1 </a:t>
                      </a:r>
                      <a:r>
                        <a:rPr kumimoji="0" lang="zh-CN" altLang="en-US" sz="1400" b="0" i="0" u="none" strike="noStrike" cap="none" normalizeH="0" baseline="0" smtClean="0">
                          <a:ln>
                            <a:noFill/>
                          </a:ln>
                          <a:solidFill>
                            <a:schemeClr val="tx1"/>
                          </a:solidFill>
                          <a:effectLst/>
                          <a:latin typeface="Arial" charset="0"/>
                          <a:ea typeface="华文中宋" pitchFamily="2" charset="-122"/>
                        </a:rPr>
                        <a:t>日后注册登记的车辆；④适用于装有</a:t>
                      </a:r>
                      <a:r>
                        <a:rPr kumimoji="0" lang="en-US" altLang="zh-CN" sz="1400" b="0" i="0" u="none" strike="noStrike" cap="none" normalizeH="0" baseline="0" smtClean="0">
                          <a:ln>
                            <a:noFill/>
                          </a:ln>
                          <a:solidFill>
                            <a:schemeClr val="tx1"/>
                          </a:solidFill>
                          <a:effectLst/>
                          <a:latin typeface="Arial" charset="0"/>
                          <a:ea typeface="华文中宋" pitchFamily="2" charset="-122"/>
                        </a:rPr>
                        <a:t>OBD </a:t>
                      </a:r>
                      <a:r>
                        <a:rPr kumimoji="0" lang="zh-CN" altLang="en-US" sz="1400" b="0" i="0" u="none" strike="noStrike" cap="none" normalizeH="0" baseline="0" smtClean="0">
                          <a:ln>
                            <a:noFill/>
                          </a:ln>
                          <a:solidFill>
                            <a:schemeClr val="tx1"/>
                          </a:solidFill>
                          <a:effectLst/>
                          <a:latin typeface="Arial" charset="0"/>
                          <a:ea typeface="华文中宋" pitchFamily="2" charset="-122"/>
                        </a:rPr>
                        <a:t>的车辆；⑤变更登记、转移登记检验按有关规定进行。</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hMerge="1">
                  <a:txBody>
                    <a:bodyPr/>
                    <a:lstStyle/>
                    <a:p>
                      <a:endParaRPr lang="zh-CN" altLang="en-US"/>
                    </a:p>
                  </a:txBody>
                  <a:tcPr/>
                </a:tc>
                <a:tc hMerge="1">
                  <a:txBody>
                    <a:bodyPr/>
                    <a:lstStyle/>
                    <a:p>
                      <a:endParaRPr lang="zh-CN" altLang="en-US"/>
                    </a:p>
                  </a:txBody>
                  <a:tcPr/>
                </a:tc>
              </a:tr>
            </a:tbl>
          </a:graphicData>
        </a:graphic>
      </p:graphicFrame>
      <p:sp>
        <p:nvSpPr>
          <p:cNvPr id="3584058" name="Text Box 58"/>
          <p:cNvSpPr txBox="1">
            <a:spLocks noChangeArrowheads="1"/>
          </p:cNvSpPr>
          <p:nvPr/>
        </p:nvSpPr>
        <p:spPr bwMode="auto">
          <a:xfrm>
            <a:off x="508000" y="5421313"/>
            <a:ext cx="8074025" cy="641350"/>
          </a:xfrm>
          <a:prstGeom prst="rect">
            <a:avLst/>
          </a:prstGeom>
          <a:noFill/>
          <a:ln w="12700">
            <a:noFill/>
            <a:miter lim="800000"/>
            <a:headEnd type="none" w="sm" len="sm"/>
            <a:tailEnd type="none" w="sm" len="sm"/>
          </a:ln>
          <a:effectLst/>
        </p:spPr>
        <p:txBody>
          <a:bodyPr>
            <a:spAutoFit/>
          </a:bodyPr>
          <a:lstStyle/>
          <a:p>
            <a:r>
              <a:rPr lang="zh-CN" altLang="en-US" sz="1800">
                <a:ea typeface="华文中宋" pitchFamily="2" charset="-122"/>
              </a:rPr>
              <a:t>       检验流程：车辆登录后开始按照图</a:t>
            </a:r>
            <a:r>
              <a:rPr lang="en-US" altLang="zh-CN" sz="1800">
                <a:ea typeface="华文中宋" pitchFamily="2" charset="-122"/>
              </a:rPr>
              <a:t>1 </a:t>
            </a:r>
            <a:r>
              <a:rPr lang="zh-CN" altLang="en-US" sz="1800">
                <a:ea typeface="华文中宋" pitchFamily="2" charset="-122"/>
              </a:rPr>
              <a:t>（略）流程进行检验，车辆登录和检测结果都应通过计算机进行，检验信息按附录</a:t>
            </a:r>
            <a:r>
              <a:rPr lang="en-US" altLang="zh-CN" sz="1800">
                <a:ea typeface="华文中宋" pitchFamily="2" charset="-122"/>
              </a:rPr>
              <a:t>H </a:t>
            </a:r>
            <a:r>
              <a:rPr lang="zh-CN" altLang="en-US" sz="1800">
                <a:ea typeface="华文中宋" pitchFamily="2" charset="-122"/>
              </a:rPr>
              <a:t>规定报送。</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6050" name="Rectangle 2"/>
          <p:cNvSpPr>
            <a:spLocks noGrp="1" noChangeArrowheads="1"/>
          </p:cNvSpPr>
          <p:nvPr>
            <p:ph type="title"/>
          </p:nvPr>
        </p:nvSpPr>
        <p:spPr>
          <a:xfrm>
            <a:off x="1457325" y="138113"/>
            <a:ext cx="7192963" cy="655637"/>
          </a:xfrm>
        </p:spPr>
        <p:txBody>
          <a:bodyPr/>
          <a:lstStyle/>
          <a:p>
            <a:pPr algn="ctr"/>
            <a:r>
              <a:rPr lang="zh-CN" altLang="en-US" sz="2800">
                <a:solidFill>
                  <a:schemeClr val="bg1"/>
                </a:solidFill>
                <a:ea typeface="黑体" pitchFamily="49" charset="-122"/>
              </a:rPr>
              <a:t>征求意见稿的主要内容及与原标准的变化</a:t>
            </a:r>
          </a:p>
        </p:txBody>
      </p:sp>
      <p:sp>
        <p:nvSpPr>
          <p:cNvPr id="358605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外观检验和车载诊断系统（</a:t>
            </a:r>
            <a:r>
              <a:rPr lang="en-US" altLang="zh-CN" sz="2000" b="1">
                <a:solidFill>
                  <a:srgbClr val="FF0000"/>
                </a:solidFill>
                <a:ea typeface="华文中宋" pitchFamily="2" charset="-122"/>
              </a:rPr>
              <a:t>OBD</a:t>
            </a:r>
            <a:r>
              <a:rPr lang="zh-CN" altLang="en-US" sz="2000" b="1">
                <a:solidFill>
                  <a:srgbClr val="FF0000"/>
                </a:solidFill>
                <a:ea typeface="华文中宋" pitchFamily="2" charset="-122"/>
              </a:rPr>
              <a:t>）检查</a:t>
            </a:r>
          </a:p>
          <a:p>
            <a:pPr eaLnBrk="1">
              <a:lnSpc>
                <a:spcPct val="140000"/>
              </a:lnSpc>
            </a:pPr>
            <a:r>
              <a:rPr lang="zh-CN" altLang="en-US" sz="1800">
                <a:ea typeface="华文中宋" pitchFamily="2" charset="-122"/>
              </a:rPr>
              <a:t>       外观检验：本标准征求意见稿增加了对车辆的外观检验。对曲轴箱通风系统、燃油蒸发控制系统、发动机排气管、排气消声器和排气后处理装置的外观及安装紧固部位进行外观检验。并规定，外观检验内容应实时录入检测系统。</a:t>
            </a:r>
          </a:p>
          <a:p>
            <a:pPr eaLnBrk="1">
              <a:lnSpc>
                <a:spcPct val="140000"/>
              </a:lnSpc>
            </a:pPr>
            <a:r>
              <a:rPr lang="zh-CN" altLang="en-US" sz="1800">
                <a:ea typeface="华文中宋" pitchFamily="2" charset="-122"/>
              </a:rPr>
              <a:t>       车载诊断系统（</a:t>
            </a:r>
            <a:r>
              <a:rPr lang="en-US" altLang="zh-CN" sz="1800">
                <a:ea typeface="华文中宋" pitchFamily="2" charset="-122"/>
              </a:rPr>
              <a:t>OBD</a:t>
            </a:r>
            <a:r>
              <a:rPr lang="zh-CN" altLang="en-US" sz="1800">
                <a:ea typeface="华文中宋" pitchFamily="2" charset="-122"/>
              </a:rPr>
              <a:t>）检查：对于装有车载诊断系统（</a:t>
            </a:r>
            <a:r>
              <a:rPr lang="en-US" altLang="zh-CN" sz="1800">
                <a:ea typeface="华文中宋" pitchFamily="2" charset="-122"/>
              </a:rPr>
              <a:t>OBD</a:t>
            </a:r>
            <a:r>
              <a:rPr lang="zh-CN" altLang="en-US" sz="1800">
                <a:ea typeface="华文中宋" pitchFamily="2" charset="-122"/>
              </a:rPr>
              <a:t>）的汽车，规定</a:t>
            </a:r>
            <a:r>
              <a:rPr lang="en-US" altLang="zh-CN" sz="1800">
                <a:ea typeface="华文中宋" pitchFamily="2" charset="-122"/>
              </a:rPr>
              <a:t>OBD </a:t>
            </a:r>
            <a:r>
              <a:rPr lang="zh-CN" altLang="en-US" sz="1800">
                <a:ea typeface="华文中宋" pitchFamily="2" charset="-122"/>
              </a:rPr>
              <a:t>系统检查内容。考虑到目前</a:t>
            </a:r>
            <a:r>
              <a:rPr lang="en-US" altLang="zh-CN" sz="1800">
                <a:ea typeface="华文中宋" pitchFamily="2" charset="-122"/>
              </a:rPr>
              <a:t>OBD </a:t>
            </a:r>
            <a:r>
              <a:rPr lang="zh-CN" altLang="en-US" sz="1800">
                <a:ea typeface="华文中宋" pitchFamily="2" charset="-122"/>
              </a:rPr>
              <a:t>扫描仪的现状，</a:t>
            </a:r>
            <a:r>
              <a:rPr lang="en-US" altLang="zh-CN" sz="1800">
                <a:ea typeface="华文中宋" pitchFamily="2" charset="-122"/>
              </a:rPr>
              <a:t>OBD </a:t>
            </a:r>
            <a:r>
              <a:rPr lang="zh-CN" altLang="en-US" sz="1800">
                <a:ea typeface="华文中宋" pitchFamily="2" charset="-122"/>
              </a:rPr>
              <a:t>检查内容将分</a:t>
            </a:r>
            <a:r>
              <a:rPr lang="en-US" altLang="zh-CN" sz="1800">
                <a:ea typeface="华文中宋" pitchFamily="2" charset="-122"/>
              </a:rPr>
              <a:t>2 </a:t>
            </a:r>
            <a:r>
              <a:rPr lang="zh-CN" altLang="en-US" sz="1800">
                <a:ea typeface="华文中宋" pitchFamily="2" charset="-122"/>
              </a:rPr>
              <a:t>个阶段实施。第一阶段为人工扫描和记录阶段，用</a:t>
            </a:r>
            <a:r>
              <a:rPr lang="en-US" altLang="zh-CN" sz="1800">
                <a:ea typeface="华文中宋" pitchFamily="2" charset="-122"/>
              </a:rPr>
              <a:t>OBD </a:t>
            </a:r>
            <a:r>
              <a:rPr lang="zh-CN" altLang="en-US" sz="1800">
                <a:ea typeface="华文中宋" pitchFamily="2" charset="-122"/>
              </a:rPr>
              <a:t>扫描仪扫描后，人工连接到电脑读取和记录扫描结果。第二阶段为自动传输阶段，将</a:t>
            </a:r>
            <a:r>
              <a:rPr lang="en-US" altLang="zh-CN" sz="1800">
                <a:ea typeface="华文中宋" pitchFamily="2" charset="-122"/>
              </a:rPr>
              <a:t>OBD </a:t>
            </a:r>
            <a:r>
              <a:rPr lang="zh-CN" altLang="en-US" sz="1800">
                <a:ea typeface="华文中宋" pitchFamily="2" charset="-122"/>
              </a:rPr>
              <a:t>扫描仪放置尾气检测线上，连接车辆</a:t>
            </a:r>
            <a:r>
              <a:rPr lang="en-US" altLang="zh-CN" sz="1800">
                <a:ea typeface="华文中宋" pitchFamily="2" charset="-122"/>
              </a:rPr>
              <a:t>OBD</a:t>
            </a:r>
            <a:r>
              <a:rPr lang="zh-CN" altLang="en-US" sz="1800">
                <a:ea typeface="华文中宋" pitchFamily="2" charset="-122"/>
              </a:rPr>
              <a:t>接口，</a:t>
            </a:r>
            <a:r>
              <a:rPr lang="en-US" altLang="zh-CN" sz="1800">
                <a:ea typeface="华文中宋" pitchFamily="2" charset="-122"/>
              </a:rPr>
              <a:t>OBD </a:t>
            </a:r>
            <a:r>
              <a:rPr lang="zh-CN" altLang="en-US" sz="1800">
                <a:ea typeface="华文中宋" pitchFamily="2" charset="-122"/>
              </a:rPr>
              <a:t>扫描仪扫描内容自动传输检测主控机，主控机检测软件自动记录和判定。</a:t>
            </a:r>
          </a:p>
          <a:p>
            <a:pPr eaLnBrk="1">
              <a:lnSpc>
                <a:spcPct val="140000"/>
              </a:lnSpc>
            </a:pPr>
            <a:r>
              <a:rPr lang="en-US" altLang="zh-CN" sz="1800">
                <a:ea typeface="华文中宋" pitchFamily="2" charset="-122"/>
              </a:rPr>
              <a:t>       OBD </a:t>
            </a:r>
            <a:r>
              <a:rPr lang="zh-CN" altLang="en-US" sz="1800">
                <a:ea typeface="华文中宋" pitchFamily="2" charset="-122"/>
              </a:rPr>
              <a:t>扫描仪扫描内容和检查程序主要参考</a:t>
            </a:r>
            <a:r>
              <a:rPr lang="en-US" altLang="zh-CN" sz="1800">
                <a:ea typeface="华文中宋" pitchFamily="2" charset="-122"/>
              </a:rPr>
              <a:t>《</a:t>
            </a:r>
            <a:r>
              <a:rPr lang="zh-CN" altLang="en-US" sz="1800">
                <a:ea typeface="华文中宋" pitchFamily="2" charset="-122"/>
              </a:rPr>
              <a:t>轻型汽车车载诊断（</a:t>
            </a:r>
            <a:r>
              <a:rPr lang="en-US" altLang="zh-CN" sz="1800">
                <a:ea typeface="华文中宋" pitchFamily="2" charset="-122"/>
              </a:rPr>
              <a:t>OBD</a:t>
            </a:r>
            <a:r>
              <a:rPr lang="zh-CN" altLang="en-US" sz="1800">
                <a:ea typeface="华文中宋" pitchFamily="2" charset="-122"/>
              </a:rPr>
              <a:t>）系统管理技术规范</a:t>
            </a:r>
            <a:r>
              <a:rPr lang="en-US" altLang="zh-CN" sz="1800">
                <a:ea typeface="华文中宋" pitchFamily="2" charset="-122"/>
              </a:rPr>
              <a:t>》</a:t>
            </a:r>
            <a:r>
              <a:rPr lang="zh-CN" altLang="en-US" sz="1800">
                <a:ea typeface="华文中宋" pitchFamily="2" charset="-122"/>
              </a:rPr>
              <a:t>（</a:t>
            </a:r>
            <a:r>
              <a:rPr lang="en-US" altLang="zh-CN" sz="1800">
                <a:ea typeface="华文中宋" pitchFamily="2" charset="-122"/>
              </a:rPr>
              <a:t>HJ 500</a:t>
            </a:r>
            <a:r>
              <a:rPr lang="zh-CN" altLang="en-US" sz="1800">
                <a:ea typeface="华文中宋" pitchFamily="2" charset="-122"/>
              </a:rPr>
              <a:t>）规定（尚未正式发布）。</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7074" name="Rectangle 2"/>
          <p:cNvSpPr>
            <a:spLocks noGrp="1" noChangeArrowheads="1"/>
          </p:cNvSpPr>
          <p:nvPr>
            <p:ph type="title"/>
          </p:nvPr>
        </p:nvSpPr>
        <p:spPr>
          <a:xfrm>
            <a:off x="1457325" y="138113"/>
            <a:ext cx="7192963" cy="655637"/>
          </a:xfrm>
        </p:spPr>
        <p:txBody>
          <a:bodyPr/>
          <a:lstStyle/>
          <a:p>
            <a:pPr algn="ctr"/>
            <a:r>
              <a:rPr lang="zh-CN" altLang="en-US" sz="2800">
                <a:solidFill>
                  <a:schemeClr val="bg1"/>
                </a:solidFill>
                <a:ea typeface="黑体" pitchFamily="49" charset="-122"/>
              </a:rPr>
              <a:t>征求意见稿的主要内容及与原标准的变化</a:t>
            </a:r>
          </a:p>
        </p:txBody>
      </p:sp>
      <p:sp>
        <p:nvSpPr>
          <p:cNvPr id="358707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污染物排放限值及检测要求（</a:t>
            </a:r>
            <a:r>
              <a:rPr lang="en-US" altLang="zh-CN" sz="2000" b="1">
                <a:solidFill>
                  <a:srgbClr val="FF0000"/>
                </a:solidFill>
                <a:ea typeface="华文中宋" pitchFamily="2" charset="-122"/>
              </a:rPr>
              <a:t>1</a:t>
            </a:r>
            <a:r>
              <a:rPr lang="zh-CN" altLang="en-US" sz="2000" b="1">
                <a:solidFill>
                  <a:srgbClr val="FF0000"/>
                </a:solidFill>
                <a:ea typeface="华文中宋" pitchFamily="2" charset="-122"/>
              </a:rPr>
              <a:t>）</a:t>
            </a:r>
          </a:p>
          <a:p>
            <a:pPr eaLnBrk="1">
              <a:lnSpc>
                <a:spcPct val="140000"/>
              </a:lnSpc>
            </a:pPr>
            <a:r>
              <a:rPr lang="zh-CN" altLang="en-US" sz="1800">
                <a:ea typeface="华文中宋" pitchFamily="2" charset="-122"/>
              </a:rPr>
              <a:t>       测量方法和排放限值：一、新生产汽车。目前，现行标准选用双怠速法已不适合符合国</a:t>
            </a:r>
            <a:r>
              <a:rPr lang="en-US" altLang="zh-CN" sz="1800">
                <a:ea typeface="华文中宋" pitchFamily="2" charset="-122"/>
              </a:rPr>
              <a:t>Ⅴ</a:t>
            </a:r>
            <a:r>
              <a:rPr lang="zh-CN" altLang="en-US" sz="1800">
                <a:ea typeface="华文中宋" pitchFamily="2" charset="-122"/>
              </a:rPr>
              <a:t>排放标准以上车辆的测试。因此，本次修订为：轻型汽车应采用附录</a:t>
            </a:r>
            <a:r>
              <a:rPr lang="en-US" altLang="zh-CN" sz="1800">
                <a:ea typeface="华文中宋" pitchFamily="2" charset="-122"/>
              </a:rPr>
              <a:t>C </a:t>
            </a:r>
            <a:r>
              <a:rPr lang="zh-CN" altLang="en-US" sz="1800">
                <a:ea typeface="华文中宋" pitchFamily="2" charset="-122"/>
              </a:rPr>
              <a:t>规定的瞬态工况法进行检测，排放限值由生产企业按照企业排放标准进行控制，生产企业应将制定的企业排放限值标准报环境保护部备案。但重型汽车可以按照附录</a:t>
            </a:r>
            <a:r>
              <a:rPr lang="en-US" altLang="zh-CN" sz="1800">
                <a:ea typeface="华文中宋" pitchFamily="2" charset="-122"/>
              </a:rPr>
              <a:t>A </a:t>
            </a:r>
            <a:r>
              <a:rPr lang="zh-CN" altLang="en-US" sz="1800">
                <a:ea typeface="华文中宋" pitchFamily="2" charset="-122"/>
              </a:rPr>
              <a:t>规定的双怠速法进行检测，排放不得超过规定。</a:t>
            </a:r>
          </a:p>
          <a:p>
            <a:pPr eaLnBrk="1">
              <a:lnSpc>
                <a:spcPct val="140000"/>
              </a:lnSpc>
            </a:pPr>
            <a:r>
              <a:rPr lang="zh-CN" altLang="en-US" sz="1800">
                <a:ea typeface="华文中宋" pitchFamily="2" charset="-122"/>
              </a:rPr>
              <a:t>       二、在用汽车。双怠速法检验限值：与现行标准相比，本次修订双怠速测试方法予以保留，只是排放限值将不按排放阶段和轻重型进行划分。稳态工况法检验限值：本次修订不再区分不同的基准质量。采用附录</a:t>
            </a:r>
            <a:r>
              <a:rPr lang="en-US" altLang="zh-CN" sz="1800">
                <a:ea typeface="华文中宋" pitchFamily="2" charset="-122"/>
              </a:rPr>
              <a:t>B </a:t>
            </a:r>
            <a:r>
              <a:rPr lang="zh-CN" altLang="en-US" sz="1800">
                <a:ea typeface="华文中宋" pitchFamily="2" charset="-122"/>
              </a:rPr>
              <a:t>稳态工况法进行检测的，排放不得超过规定的限值（限值</a:t>
            </a:r>
            <a:r>
              <a:rPr lang="en-US" altLang="zh-CN" sz="1800">
                <a:ea typeface="华文中宋" pitchFamily="2" charset="-122"/>
              </a:rPr>
              <a:t>a</a:t>
            </a:r>
            <a:r>
              <a:rPr lang="zh-CN" altLang="en-US" sz="1800">
                <a:ea typeface="华文中宋" pitchFamily="2" charset="-122"/>
              </a:rPr>
              <a:t>和限值</a:t>
            </a:r>
            <a:r>
              <a:rPr lang="en-US" altLang="zh-CN" sz="1800">
                <a:ea typeface="华文中宋" pitchFamily="2" charset="-122"/>
              </a:rPr>
              <a:t>b</a:t>
            </a:r>
            <a:r>
              <a:rPr lang="zh-CN" altLang="en-US" sz="1800">
                <a:ea typeface="华文中宋" pitchFamily="2" charset="-122"/>
              </a:rPr>
              <a:t>）。简易瞬态法检验限值：采用附录</a:t>
            </a:r>
            <a:r>
              <a:rPr lang="en-US" altLang="zh-CN" sz="1800">
                <a:ea typeface="华文中宋" pitchFamily="2" charset="-122"/>
              </a:rPr>
              <a:t>C </a:t>
            </a:r>
            <a:r>
              <a:rPr lang="zh-CN" altLang="en-US" sz="1800">
                <a:ea typeface="华文中宋" pitchFamily="2" charset="-122"/>
              </a:rPr>
              <a:t>简易瞬态工况法进行检测的，排放不得超过规定的限值。瞬态工况法：采用附录</a:t>
            </a:r>
            <a:r>
              <a:rPr lang="en-US" altLang="zh-CN" sz="1800">
                <a:ea typeface="华文中宋" pitchFamily="2" charset="-122"/>
              </a:rPr>
              <a:t>D </a:t>
            </a:r>
            <a:r>
              <a:rPr lang="zh-CN" altLang="en-US" sz="1800">
                <a:ea typeface="华文中宋" pitchFamily="2" charset="-122"/>
              </a:rPr>
              <a:t>瞬态工况法进行检测的，排放不得超过规定的限值。</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8098" name="Rectangle 2"/>
          <p:cNvSpPr>
            <a:spLocks noGrp="1" noChangeArrowheads="1"/>
          </p:cNvSpPr>
          <p:nvPr>
            <p:ph type="title"/>
          </p:nvPr>
        </p:nvSpPr>
        <p:spPr>
          <a:xfrm>
            <a:off x="1457325" y="138113"/>
            <a:ext cx="7192963" cy="655637"/>
          </a:xfrm>
        </p:spPr>
        <p:txBody>
          <a:bodyPr/>
          <a:lstStyle/>
          <a:p>
            <a:pPr algn="ctr"/>
            <a:r>
              <a:rPr lang="zh-CN" altLang="en-US" sz="2800">
                <a:solidFill>
                  <a:schemeClr val="bg1"/>
                </a:solidFill>
                <a:ea typeface="黑体" pitchFamily="49" charset="-122"/>
              </a:rPr>
              <a:t>征求意见稿的主要内容及与原标准的变化</a:t>
            </a:r>
          </a:p>
        </p:txBody>
      </p:sp>
      <p:sp>
        <p:nvSpPr>
          <p:cNvPr id="3588099"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污染物排放限值及检测要求（</a:t>
            </a:r>
            <a:r>
              <a:rPr lang="en-US" altLang="zh-CN" sz="2000" b="1">
                <a:solidFill>
                  <a:srgbClr val="FF0000"/>
                </a:solidFill>
                <a:ea typeface="华文中宋" pitchFamily="2" charset="-122"/>
              </a:rPr>
              <a:t>2</a:t>
            </a:r>
            <a:r>
              <a:rPr lang="zh-CN" altLang="en-US" sz="2000" b="1">
                <a:solidFill>
                  <a:srgbClr val="FF0000"/>
                </a:solidFill>
                <a:ea typeface="华文中宋" pitchFamily="2" charset="-122"/>
              </a:rPr>
              <a:t>）</a:t>
            </a:r>
          </a:p>
          <a:p>
            <a:pPr eaLnBrk="1">
              <a:lnSpc>
                <a:spcPct val="140000"/>
              </a:lnSpc>
            </a:pPr>
            <a:r>
              <a:rPr lang="zh-CN" altLang="en-US" sz="1800">
                <a:ea typeface="华文中宋" pitchFamily="2" charset="-122"/>
              </a:rPr>
              <a:t>       三、单一燃料车和两用燃料车：单一燃料汽车，仅按燃用单一燃料进行排放检测；两用燃料汽车，要求对两种燃料分别进行排放检测。混合动力汽车按以下规定进行测试：</a:t>
            </a:r>
            <a:r>
              <a:rPr lang="en-US" altLang="zh-CN" sz="1800">
                <a:ea typeface="华文中宋" pitchFamily="2" charset="-122"/>
              </a:rPr>
              <a:t>1</a:t>
            </a:r>
            <a:r>
              <a:rPr lang="zh-CN" altLang="en-US" sz="1800">
                <a:ea typeface="华文中宋" pitchFamily="2" charset="-122"/>
              </a:rPr>
              <a:t>、无手动选择行驶模式功能的混合动力电动汽车。对于可外接充电汽车，切换至储能装置处于最低荷电状态（不超过额定存贮值的</a:t>
            </a:r>
            <a:r>
              <a:rPr lang="en-US" altLang="zh-CN" sz="1800">
                <a:ea typeface="华文中宋" pitchFamily="2" charset="-122"/>
              </a:rPr>
              <a:t>3%</a:t>
            </a:r>
            <a:r>
              <a:rPr lang="zh-CN" altLang="en-US" sz="1800">
                <a:ea typeface="华文中宋" pitchFamily="2" charset="-122"/>
              </a:rPr>
              <a:t>）</a:t>
            </a:r>
          </a:p>
          <a:p>
            <a:pPr eaLnBrk="1">
              <a:lnSpc>
                <a:spcPct val="140000"/>
              </a:lnSpc>
            </a:pPr>
            <a:r>
              <a:rPr lang="zh-CN" altLang="en-US" sz="1800">
                <a:ea typeface="华文中宋" pitchFamily="2" charset="-122"/>
              </a:rPr>
              <a:t>进行测试。对于不可外接充电汽车，切换至维修模式中最大燃料消耗模式进行测试。</a:t>
            </a:r>
            <a:r>
              <a:rPr lang="en-US" altLang="zh-CN" sz="1800">
                <a:ea typeface="华文中宋" pitchFamily="2" charset="-122"/>
              </a:rPr>
              <a:t>2</a:t>
            </a:r>
            <a:r>
              <a:rPr lang="zh-CN" altLang="en-US" sz="1800">
                <a:ea typeface="华文中宋" pitchFamily="2" charset="-122"/>
              </a:rPr>
              <a:t>、有手动选择行驶模式功能的混合动力电动汽车，应切换到最大的燃料消耗模式或混合动力模式进行测试。</a:t>
            </a:r>
          </a:p>
          <a:p>
            <a:pPr eaLnBrk="1">
              <a:lnSpc>
                <a:spcPct val="140000"/>
              </a:lnSpc>
            </a:pPr>
            <a:r>
              <a:rPr lang="zh-CN" altLang="en-US" sz="1800">
                <a:ea typeface="华文中宋" pitchFamily="2" charset="-122"/>
              </a:rPr>
              <a:t>       四、结果判定：</a:t>
            </a:r>
            <a:r>
              <a:rPr lang="en-US" altLang="zh-CN" sz="1800">
                <a:ea typeface="华文中宋" pitchFamily="2" charset="-122"/>
              </a:rPr>
              <a:t>1</a:t>
            </a:r>
            <a:r>
              <a:rPr lang="zh-CN" altLang="en-US" sz="1800">
                <a:ea typeface="华文中宋" pitchFamily="2" charset="-122"/>
              </a:rPr>
              <a:t>、如果受检车辆排放检测结果中有一项污染物不合格，则判定排放不合格。</a:t>
            </a:r>
            <a:r>
              <a:rPr lang="en-US" altLang="zh-CN" sz="1800">
                <a:ea typeface="华文中宋" pitchFamily="2" charset="-122"/>
              </a:rPr>
              <a:t>2</a:t>
            </a:r>
            <a:r>
              <a:rPr lang="zh-CN" altLang="en-US" sz="1800">
                <a:ea typeface="华文中宋" pitchFamily="2" charset="-122"/>
              </a:rPr>
              <a:t>、如果检测的过量空气系数超出要求的控制范围，也判定检验不通过。</a:t>
            </a:r>
            <a:r>
              <a:rPr lang="en-US" altLang="zh-CN" sz="1800">
                <a:ea typeface="华文中宋" pitchFamily="2" charset="-122"/>
              </a:rPr>
              <a:t>3</a:t>
            </a:r>
            <a:r>
              <a:rPr lang="zh-CN" altLang="en-US" sz="1800">
                <a:ea typeface="华文中宋" pitchFamily="2" charset="-122"/>
              </a:rPr>
              <a:t>、</a:t>
            </a:r>
            <a:r>
              <a:rPr lang="en-US" altLang="zh-CN" sz="1800">
                <a:ea typeface="华文中宋" pitchFamily="2" charset="-122"/>
              </a:rPr>
              <a:t>OBD </a:t>
            </a:r>
            <a:r>
              <a:rPr lang="zh-CN" altLang="en-US" sz="1800">
                <a:ea typeface="华文中宋" pitchFamily="2" charset="-122"/>
              </a:rPr>
              <a:t>检验不合格时，也判定检验不通过。</a:t>
            </a:r>
            <a:r>
              <a:rPr lang="en-US" altLang="zh-CN" sz="1800">
                <a:ea typeface="华文中宋" pitchFamily="2" charset="-122"/>
              </a:rPr>
              <a:t>4</a:t>
            </a:r>
            <a:r>
              <a:rPr lang="zh-CN" altLang="en-US" sz="1800">
                <a:ea typeface="华文中宋" pitchFamily="2" charset="-122"/>
              </a:rPr>
              <a:t>、机动车环保检验完毕后，应签发机动车环保检验报告。</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9122" name="Rectangle 2"/>
          <p:cNvSpPr>
            <a:spLocks noGrp="1" noChangeArrowheads="1"/>
          </p:cNvSpPr>
          <p:nvPr>
            <p:ph type="title"/>
          </p:nvPr>
        </p:nvSpPr>
        <p:spPr>
          <a:xfrm>
            <a:off x="1457325" y="138113"/>
            <a:ext cx="7192963" cy="655637"/>
          </a:xfrm>
        </p:spPr>
        <p:txBody>
          <a:bodyPr/>
          <a:lstStyle/>
          <a:p>
            <a:pPr algn="ctr"/>
            <a:r>
              <a:rPr lang="zh-CN" altLang="en-US" sz="2800">
                <a:solidFill>
                  <a:schemeClr val="bg1"/>
                </a:solidFill>
                <a:ea typeface="黑体" pitchFamily="49" charset="-122"/>
              </a:rPr>
              <a:t>征求意见稿的主要内容及与原标准的变化</a:t>
            </a:r>
          </a:p>
        </p:txBody>
      </p:sp>
      <p:sp>
        <p:nvSpPr>
          <p:cNvPr id="358912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在用汽车的排放监控</a:t>
            </a:r>
          </a:p>
          <a:p>
            <a:pPr eaLnBrk="1">
              <a:lnSpc>
                <a:spcPct val="140000"/>
              </a:lnSpc>
            </a:pPr>
            <a:r>
              <a:rPr lang="zh-CN" altLang="en-US" sz="1800">
                <a:ea typeface="华文中宋" pitchFamily="2" charset="-122"/>
              </a:rPr>
              <a:t>       一、自本标准的实施之日起，对全国汽油车进行的排放检验（包括定期排放检验和监督抽测）应采用本标准规定的方法进行排放检验。汽车保有量达到</a:t>
            </a:r>
            <a:r>
              <a:rPr lang="en-US" altLang="zh-CN" sz="1800">
                <a:ea typeface="华文中宋" pitchFamily="2" charset="-122"/>
              </a:rPr>
              <a:t>500 </a:t>
            </a:r>
            <a:r>
              <a:rPr lang="zh-CN" altLang="en-US" sz="1800">
                <a:ea typeface="华文中宋" pitchFamily="2" charset="-122"/>
              </a:rPr>
              <a:t>万辆以上或机动车排放污染物为当地主要空气污染源的超大城市或特大城市，经省级人民政府批准后可以选用限值</a:t>
            </a:r>
            <a:r>
              <a:rPr lang="en-US" altLang="zh-CN" sz="1800">
                <a:ea typeface="华文中宋" pitchFamily="2" charset="-122"/>
              </a:rPr>
              <a:t>b</a:t>
            </a:r>
            <a:r>
              <a:rPr lang="zh-CN" altLang="en-US" sz="1800">
                <a:ea typeface="华文中宋" pitchFamily="2" charset="-122"/>
              </a:rPr>
              <a:t>。省级环境保护主管部门确定在用汽车检测方法。同一地市应采用同一种检测方法。省级环境保护主管部门可根据臭氧污染状况采用附录</a:t>
            </a:r>
            <a:r>
              <a:rPr lang="en-US" altLang="zh-CN" sz="1800">
                <a:ea typeface="华文中宋" pitchFamily="2" charset="-122"/>
              </a:rPr>
              <a:t>E </a:t>
            </a:r>
            <a:r>
              <a:rPr lang="zh-CN" altLang="en-US" sz="1800">
                <a:ea typeface="华文中宋" pitchFamily="2" charset="-122"/>
              </a:rPr>
              <a:t>中所规定的方法，对车辆的燃油蒸发排放控制系统进行检测。车辆检验不达标需经维修后进行复检。二、县级以上环保部门对在用汽车进行监督抽测时，在机动车集中停放地、维修地进行的抽测可采用附录中所列双怠速或简易工况法检测。道路行驶车辆的监督抽测应按照</a:t>
            </a:r>
            <a:r>
              <a:rPr lang="en-US" altLang="zh-CN" sz="1800">
                <a:ea typeface="华文中宋" pitchFamily="2" charset="-122"/>
              </a:rPr>
              <a:t>《</a:t>
            </a:r>
            <a:r>
              <a:rPr lang="zh-CN" altLang="en-US" sz="1800">
                <a:ea typeface="华文中宋" pitchFamily="2" charset="-122"/>
              </a:rPr>
              <a:t>在用汽车污染物测量方法及技术要求（遥感检测法）</a:t>
            </a:r>
            <a:r>
              <a:rPr lang="en-US" altLang="zh-CN" sz="1800">
                <a:ea typeface="华文中宋" pitchFamily="2" charset="-122"/>
              </a:rPr>
              <a:t>》</a:t>
            </a:r>
            <a:r>
              <a:rPr lang="zh-CN" altLang="en-US" sz="1800">
                <a:ea typeface="华文中宋" pitchFamily="2" charset="-122"/>
              </a:rPr>
              <a:t>规定的方法进行。三、新车注册登记检验应进行外观检验和</a:t>
            </a:r>
            <a:r>
              <a:rPr lang="en-US" altLang="zh-CN" sz="1800">
                <a:ea typeface="华文中宋" pitchFamily="2" charset="-122"/>
              </a:rPr>
              <a:t>OBD </a:t>
            </a:r>
            <a:r>
              <a:rPr lang="zh-CN" altLang="en-US" sz="1800">
                <a:ea typeface="华文中宋" pitchFamily="2" charset="-122"/>
              </a:rPr>
              <a:t>检查。</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5570" name="Rectangle 2"/>
          <p:cNvSpPr>
            <a:spLocks noGrp="1" noChangeArrowheads="1"/>
          </p:cNvSpPr>
          <p:nvPr>
            <p:ph type="title"/>
          </p:nvPr>
        </p:nvSpPr>
        <p:spPr>
          <a:xfrm>
            <a:off x="457200" y="2276475"/>
            <a:ext cx="8229600" cy="2016125"/>
          </a:xfrm>
        </p:spPr>
        <p:txBody>
          <a:bodyPr/>
          <a:lstStyle/>
          <a:p>
            <a:pPr algn="ctr"/>
            <a:r>
              <a:rPr lang="zh-CN" altLang="en-US" sz="9800">
                <a:solidFill>
                  <a:srgbClr val="0000FF"/>
                </a:solidFill>
              </a:rPr>
              <a:t>谢谢</a:t>
            </a:r>
            <a:r>
              <a:rPr lang="en-US" altLang="zh-CN" sz="9800">
                <a:solidFill>
                  <a:srgbClr val="0000FF"/>
                </a:solidFill>
              </a:rPr>
              <a:t>!</a:t>
            </a:r>
          </a:p>
        </p:txBody>
      </p:sp>
      <p:sp>
        <p:nvSpPr>
          <p:cNvPr id="3565571" name="Rectangle 3"/>
          <p:cNvSpPr>
            <a:spLocks noChangeArrowheads="1"/>
          </p:cNvSpPr>
          <p:nvPr/>
        </p:nvSpPr>
        <p:spPr bwMode="auto">
          <a:xfrm>
            <a:off x="0" y="0"/>
            <a:ext cx="9144000" cy="1412875"/>
          </a:xfrm>
          <a:prstGeom prst="rect">
            <a:avLst/>
          </a:prstGeom>
          <a:solidFill>
            <a:schemeClr val="bg1"/>
          </a:solidFill>
          <a:ln w="9525">
            <a:noFill/>
            <a:miter lim="800000"/>
            <a:headEnd/>
            <a:tailEnd/>
          </a:ln>
          <a:effectLst/>
        </p:spPr>
        <p:txBody>
          <a:bodyPr wrap="none" anchor="ctr"/>
          <a:lstStyle/>
          <a:p>
            <a:endParaRPr lang="zh-CN" altLang="en-US"/>
          </a:p>
        </p:txBody>
      </p:sp>
    </p:spTree>
  </p:cSld>
  <p:clrMapOvr>
    <a:masterClrMapping/>
  </p:clrMapOvr>
  <p:transition spd="med">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5650" name="Rectangle 2"/>
          <p:cNvSpPr>
            <a:spLocks noGrp="1" noChangeArrowheads="1"/>
          </p:cNvSpPr>
          <p:nvPr>
            <p:ph type="title"/>
          </p:nvPr>
        </p:nvSpPr>
        <p:spPr>
          <a:xfrm>
            <a:off x="1457325" y="138113"/>
            <a:ext cx="6619875" cy="655637"/>
          </a:xfrm>
        </p:spPr>
        <p:txBody>
          <a:bodyPr/>
          <a:lstStyle/>
          <a:p>
            <a:pPr algn="ctr"/>
            <a:r>
              <a:rPr lang="zh-CN" altLang="en-US" sz="2800">
                <a:solidFill>
                  <a:schemeClr val="bg1"/>
                </a:solidFill>
                <a:ea typeface="黑体" pitchFamily="49" charset="-122"/>
              </a:rPr>
              <a:t>问题的提出</a:t>
            </a:r>
          </a:p>
        </p:txBody>
      </p:sp>
      <p:sp>
        <p:nvSpPr>
          <p:cNvPr id="3355814" name="Text Box 166"/>
          <p:cNvSpPr txBox="1">
            <a:spLocks noChangeArrowheads="1"/>
          </p:cNvSpPr>
          <p:nvPr/>
        </p:nvSpPr>
        <p:spPr bwMode="auto">
          <a:xfrm>
            <a:off x="530225" y="1422400"/>
            <a:ext cx="8134350" cy="4702175"/>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1800"/>
              <a:t>      </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8</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16</a:t>
            </a:r>
            <a:r>
              <a:rPr lang="zh-CN" altLang="en-US" sz="1800">
                <a:latin typeface="华文中宋" pitchFamily="2" charset="-122"/>
                <a:ea typeface="华文中宋" pitchFamily="2" charset="-122"/>
              </a:rPr>
              <a:t>日，环境保护部办公厅对</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汽油车污染物排放限值及测量方法（双怠速法及简易工况法）（征求意见稿）</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公开征求意见。</a:t>
            </a:r>
          </a:p>
          <a:p>
            <a:pPr eaLnBrk="1">
              <a:lnSpc>
                <a:spcPct val="140000"/>
              </a:lnSpc>
            </a:pPr>
            <a:r>
              <a:rPr lang="zh-CN" altLang="en-US" sz="1800">
                <a:latin typeface="华文中宋" pitchFamily="2" charset="-122"/>
                <a:ea typeface="华文中宋" pitchFamily="2" charset="-122"/>
              </a:rPr>
              <a:t>      近年来，国家出台了一系列法规、规划以相关的技术政策，对机动车排放控制提出了更高要求。</a:t>
            </a:r>
            <a:r>
              <a:rPr lang="en-US" altLang="zh-CN" sz="1800">
                <a:latin typeface="华文中宋" pitchFamily="2" charset="-122"/>
                <a:ea typeface="华文中宋" pitchFamily="2" charset="-122"/>
              </a:rPr>
              <a:t>2005</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7</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日起实施的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点燃式发动机汽车排气污染物排放限值及测量方法（双怠速法及简易工况法）（</a:t>
            </a:r>
            <a:r>
              <a:rPr lang="en-US" altLang="zh-CN" sz="1800">
                <a:latin typeface="华文中宋" pitchFamily="2" charset="-122"/>
                <a:ea typeface="华文中宋" pitchFamily="2" charset="-122"/>
              </a:rPr>
              <a:t>GB18285-2005</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，已实施十二年之久，难以适应新形势下环境保护工作。为此，自</a:t>
            </a:r>
            <a:r>
              <a:rPr lang="en-US" altLang="zh-CN" sz="1800">
                <a:latin typeface="华文中宋" pitchFamily="2" charset="-122"/>
                <a:ea typeface="华文中宋" pitchFamily="2" charset="-122"/>
              </a:rPr>
              <a:t>2011</a:t>
            </a:r>
            <a:r>
              <a:rPr lang="zh-CN" altLang="en-US" sz="1800">
                <a:latin typeface="华文中宋" pitchFamily="2" charset="-122"/>
                <a:ea typeface="华文中宋" pitchFamily="2" charset="-122"/>
              </a:rPr>
              <a:t>年起在进行前期研究及调研基础上，经过车辆测试及分析，提出修改方案和思路，召开讨论会和专家论证，确定将标准题目修改为</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在用汽油车污染物排放限值及测量方法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，最终形成标准征求意见稿。同时，决定将</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确定点燃式发动机在用汽车简易工况法排气污染物排放限值的原则和方法（</a:t>
            </a:r>
            <a:r>
              <a:rPr lang="en-US" altLang="zh-CN" sz="1800">
                <a:latin typeface="华文中宋" pitchFamily="2" charset="-122"/>
                <a:ea typeface="华文中宋" pitchFamily="2" charset="-122"/>
              </a:rPr>
              <a:t>HJ/T240-2005</a:t>
            </a:r>
            <a:r>
              <a:rPr lang="zh-CN" altLang="en-US" sz="1800">
                <a:latin typeface="华文中宋" pitchFamily="2" charset="-122"/>
                <a:ea typeface="华文中宋" pitchFamily="2" charset="-122"/>
              </a:rPr>
              <a:t>）一并修订，将两个标准合并统一发布。新标准有望年底前发布，自</a:t>
            </a:r>
            <a:r>
              <a:rPr lang="en-US" altLang="zh-CN" sz="1800">
                <a:latin typeface="华文中宋" pitchFamily="2" charset="-122"/>
                <a:ea typeface="华文中宋" pitchFamily="2" charset="-122"/>
              </a:rPr>
              <a:t>2018</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日起实施。因此，现对标准修订的必要性、修订的主要内容等情况进行认真分析。</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5810"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ea typeface="黑体" pitchFamily="49" charset="-122"/>
              </a:rPr>
              <a:t>对现行标准进行修订的必要性分析</a:t>
            </a:r>
          </a:p>
        </p:txBody>
      </p:sp>
      <p:sp>
        <p:nvSpPr>
          <p:cNvPr id="357581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落实国家及主管部门环保要求的需要</a:t>
            </a:r>
          </a:p>
          <a:p>
            <a:pPr eaLnBrk="1">
              <a:lnSpc>
                <a:spcPct val="140000"/>
              </a:lnSpc>
            </a:pPr>
            <a:r>
              <a:rPr lang="en-US" altLang="zh-CN" sz="1800">
                <a:ea typeface="华文中宋" pitchFamily="2" charset="-122"/>
              </a:rPr>
              <a:t>      </a:t>
            </a:r>
            <a:r>
              <a:rPr lang="en-US" altLang="zh-CN" sz="1800">
                <a:latin typeface="华文中宋" pitchFamily="2" charset="-122"/>
                <a:ea typeface="华文中宋" pitchFamily="2" charset="-122"/>
              </a:rPr>
              <a:t>2013</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9</a:t>
            </a:r>
            <a:r>
              <a:rPr lang="zh-CN" altLang="en-US" sz="1800">
                <a:latin typeface="华文中宋" pitchFamily="2" charset="-122"/>
                <a:ea typeface="华文中宋" pitchFamily="2" charset="-122"/>
              </a:rPr>
              <a:t>月，国务院印发</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大气污染防治行动计划</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，提出加快淘汰黄标车和老旧车辆。到</a:t>
            </a:r>
            <a:r>
              <a:rPr lang="en-US" altLang="zh-CN" sz="1800">
                <a:latin typeface="华文中宋" pitchFamily="2" charset="-122"/>
                <a:ea typeface="华文中宋" pitchFamily="2" charset="-122"/>
              </a:rPr>
              <a:t>2017 </a:t>
            </a:r>
            <a:r>
              <a:rPr lang="zh-CN" altLang="en-US" sz="1800">
                <a:latin typeface="华文中宋" pitchFamily="2" charset="-122"/>
                <a:ea typeface="华文中宋" pitchFamily="2" charset="-122"/>
              </a:rPr>
              <a:t>年，基本淘汰全国范围的黄标车。加强在用机动车年度检验，对不达标车辆不得发放环保合格标志，不得上路行驶。</a:t>
            </a:r>
          </a:p>
          <a:p>
            <a:pPr eaLnBrk="1">
              <a:lnSpc>
                <a:spcPct val="140000"/>
              </a:lnSpc>
            </a:pPr>
            <a:r>
              <a:rPr lang="en-US" altLang="zh-CN" sz="1800">
                <a:latin typeface="华文中宋" pitchFamily="2" charset="-122"/>
                <a:ea typeface="华文中宋" pitchFamily="2" charset="-122"/>
              </a:rPr>
              <a:t>      2015 </a:t>
            </a:r>
            <a:r>
              <a:rPr lang="zh-CN" altLang="en-US" sz="1800">
                <a:latin typeface="华文中宋" pitchFamily="2" charset="-122"/>
                <a:ea typeface="华文中宋" pitchFamily="2" charset="-122"/>
              </a:rPr>
              <a:t>年最新发布的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中华人民共和国大气污染防治法</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第五十三条明确规定：县级以上地方人民政府环境保护主管部门可以在机动车集中停放地、维修地对在用机动车的大气污染物排放状况进行监督抽测；在不影响正常通行的情况下，可以通过遥感监测等技术手段对在道路上行驶的机动车的大气污染物排放状况进行监督抽测，公安机关交通管理部门予以配合。</a:t>
            </a:r>
          </a:p>
          <a:p>
            <a:pPr eaLnBrk="1">
              <a:lnSpc>
                <a:spcPct val="140000"/>
              </a:lnSpc>
            </a:pPr>
            <a:r>
              <a:rPr lang="zh-CN" altLang="en-US" sz="1800">
                <a:latin typeface="华文中宋" pitchFamily="2" charset="-122"/>
                <a:ea typeface="华文中宋" pitchFamily="2" charset="-122"/>
              </a:rPr>
              <a:t>      </a:t>
            </a:r>
            <a:r>
              <a:rPr lang="en-US" altLang="zh-CN" sz="1800">
                <a:latin typeface="华文中宋" pitchFamily="2" charset="-122"/>
                <a:ea typeface="华文中宋" pitchFamily="2" charset="-122"/>
              </a:rPr>
              <a:t>2016</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11</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24</a:t>
            </a:r>
            <a:r>
              <a:rPr lang="zh-CN" altLang="en-US" sz="1800">
                <a:latin typeface="华文中宋" pitchFamily="2" charset="-122"/>
                <a:ea typeface="华文中宋" pitchFamily="2" charset="-122"/>
              </a:rPr>
              <a:t>日国务院印发的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十三五”生态环境保护规划</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（国发</a:t>
            </a:r>
            <a:r>
              <a:rPr lang="en-US" altLang="zh-CN" sz="1800">
                <a:latin typeface="华文中宋" pitchFamily="2" charset="-122"/>
                <a:ea typeface="华文中宋" pitchFamily="2" charset="-122"/>
              </a:rPr>
              <a:t>〔2016〕65 </a:t>
            </a:r>
            <a:r>
              <a:rPr lang="zh-CN" altLang="en-US" sz="1800">
                <a:latin typeface="华文中宋" pitchFamily="2" charset="-122"/>
                <a:ea typeface="华文中宋" pitchFamily="2" charset="-122"/>
              </a:rPr>
              <a:t>号）提出加快区域内机动车排污监控平台建设，重点治理重型柴油车和高排放车辆。</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1954"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ea typeface="黑体" pitchFamily="49" charset="-122"/>
              </a:rPr>
              <a:t>对现行标准进行修订的必要性分析</a:t>
            </a:r>
          </a:p>
        </p:txBody>
      </p:sp>
      <p:sp>
        <p:nvSpPr>
          <p:cNvPr id="358195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落实相关产业政策及行业规划要求的需要</a:t>
            </a:r>
          </a:p>
          <a:p>
            <a:pPr eaLnBrk="1">
              <a:lnSpc>
                <a:spcPct val="140000"/>
              </a:lnSpc>
            </a:pPr>
            <a:r>
              <a:rPr lang="en-US" altLang="zh-CN" sz="1800">
                <a:latin typeface="华文中宋" pitchFamily="2" charset="-122"/>
                <a:ea typeface="华文中宋" pitchFamily="2" charset="-122"/>
              </a:rPr>
              <a:t>      2014</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10</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24</a:t>
            </a:r>
            <a:r>
              <a:rPr lang="zh-CN" altLang="en-US" sz="1800">
                <a:latin typeface="华文中宋" pitchFamily="2" charset="-122"/>
                <a:ea typeface="华文中宋" pitchFamily="2" charset="-122"/>
              </a:rPr>
              <a:t>日，国家发展改革委等十二部委联合发布的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加强“车、油、路”统筹，加快推进机动车污染综合防治方案</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明确要求完善环保检验制度。包括：健全</a:t>
            </a:r>
            <a:r>
              <a:rPr lang="en-US" altLang="zh-CN" sz="1800">
                <a:latin typeface="华文中宋" pitchFamily="2" charset="-122"/>
                <a:ea typeface="华文中宋" pitchFamily="2" charset="-122"/>
              </a:rPr>
              <a:t>OBD</a:t>
            </a:r>
            <a:r>
              <a:rPr lang="zh-CN" altLang="en-US" sz="1800">
                <a:latin typeface="华文中宋" pitchFamily="2" charset="-122"/>
                <a:ea typeface="华文中宋" pitchFamily="2" charset="-122"/>
              </a:rPr>
              <a:t>（车载诊断系统）管理制度，将排放记录作为年检的重要内容，对排放不达标车辆不得发放环保合格标志。积极运用物联网技术建立机动车环保标志管理系统，实现环保标志电子化、智能化管理等。</a:t>
            </a:r>
            <a:r>
              <a:rPr lang="en-US" altLang="zh-CN" sz="1800">
                <a:ea typeface="华文中宋" pitchFamily="2" charset="-122"/>
              </a:rPr>
              <a:t>     </a:t>
            </a:r>
          </a:p>
          <a:p>
            <a:pPr eaLnBrk="1">
              <a:lnSpc>
                <a:spcPct val="140000"/>
              </a:lnSpc>
            </a:pPr>
            <a:r>
              <a:rPr lang="en-US" altLang="zh-CN" sz="1800">
                <a:ea typeface="华文中宋" pitchFamily="2" charset="-122"/>
              </a:rPr>
              <a:t>       </a:t>
            </a:r>
            <a:r>
              <a:rPr lang="en-US" altLang="zh-CN" sz="1800">
                <a:latin typeface="华文中宋" pitchFamily="2" charset="-122"/>
                <a:ea typeface="华文中宋" pitchFamily="2" charset="-122"/>
              </a:rPr>
              <a:t>2016</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7</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21</a:t>
            </a:r>
            <a:r>
              <a:rPr lang="zh-CN" altLang="en-US" sz="1800">
                <a:latin typeface="华文中宋" pitchFamily="2" charset="-122"/>
                <a:ea typeface="华文中宋" pitchFamily="2" charset="-122"/>
              </a:rPr>
              <a:t>日，环境保护部、公安部、国家认监委印发的</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关于进一步规范排放检验加强机动车环境监督管理工作的通知</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提出，有效衔接机动车排放检验和安全检验，严格执行机动车排放检验制度。机动车生产企业和所有人应该依法进行机动车排放检验。机动车排放检验机构应当严格落实机动车排放标准要求，并将数据实时上传。要优化机动车排放和安全技术检验流程，加强机动车排放检验信息联网核查，强化在用机动车环保监督抽测工作。</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0930"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ea typeface="黑体" pitchFamily="49" charset="-122"/>
              </a:rPr>
              <a:t>对现行标准进行修订的必要性分析</a:t>
            </a:r>
          </a:p>
        </p:txBody>
      </p:sp>
      <p:sp>
        <p:nvSpPr>
          <p:cNvPr id="358093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解决行业发展带来环境问题的需要</a:t>
            </a:r>
          </a:p>
          <a:p>
            <a:pPr eaLnBrk="1">
              <a:lnSpc>
                <a:spcPct val="140000"/>
              </a:lnSpc>
            </a:pPr>
            <a:r>
              <a:rPr lang="zh-CN" altLang="en-US" sz="1800">
                <a:latin typeface="华文中宋" pitchFamily="2" charset="-122"/>
                <a:ea typeface="华文中宋" pitchFamily="2" charset="-122"/>
              </a:rPr>
              <a:t>      </a:t>
            </a:r>
            <a:r>
              <a:rPr lang="en-US" altLang="zh-CN" sz="1800">
                <a:latin typeface="华文中宋" pitchFamily="2" charset="-122"/>
                <a:ea typeface="华文中宋" pitchFamily="2" charset="-122"/>
              </a:rPr>
              <a:t>2009~2015 </a:t>
            </a:r>
            <a:r>
              <a:rPr lang="zh-CN" altLang="en-US" sz="1800">
                <a:latin typeface="华文中宋" pitchFamily="2" charset="-122"/>
                <a:ea typeface="华文中宋" pitchFamily="2" charset="-122"/>
              </a:rPr>
              <a:t>年间，我国汽油车和燃气车保有量稳步增长，年均分别增长</a:t>
            </a:r>
            <a:r>
              <a:rPr lang="en-US" altLang="zh-CN" sz="1800">
                <a:latin typeface="华文中宋" pitchFamily="2" charset="-122"/>
                <a:ea typeface="华文中宋" pitchFamily="2" charset="-122"/>
              </a:rPr>
              <a:t>18.5%</a:t>
            </a:r>
            <a:r>
              <a:rPr lang="zh-CN" altLang="en-US" sz="1800">
                <a:latin typeface="华文中宋" pitchFamily="2" charset="-122"/>
                <a:ea typeface="华文中宋" pitchFamily="2" charset="-122"/>
              </a:rPr>
              <a:t>和</a:t>
            </a:r>
            <a:r>
              <a:rPr lang="en-US" altLang="zh-CN" sz="1800">
                <a:latin typeface="华文中宋" pitchFamily="2" charset="-122"/>
                <a:ea typeface="华文中宋" pitchFamily="2" charset="-122"/>
              </a:rPr>
              <a:t>24.6%</a:t>
            </a:r>
            <a:r>
              <a:rPr lang="zh-CN" altLang="en-US" sz="1800">
                <a:latin typeface="华文中宋" pitchFamily="2" charset="-122"/>
                <a:ea typeface="华文中宋" pitchFamily="2" charset="-122"/>
              </a:rPr>
              <a:t>。与</a:t>
            </a:r>
            <a:r>
              <a:rPr lang="en-US" altLang="zh-CN" sz="1800">
                <a:latin typeface="华文中宋" pitchFamily="2" charset="-122"/>
                <a:ea typeface="华文中宋" pitchFamily="2" charset="-122"/>
              </a:rPr>
              <a:t>2009 </a:t>
            </a:r>
            <a:r>
              <a:rPr lang="zh-CN" altLang="en-US" sz="1800">
                <a:latin typeface="华文中宋" pitchFamily="2" charset="-122"/>
                <a:ea typeface="华文中宋" pitchFamily="2" charset="-122"/>
              </a:rPr>
              <a:t>年相比，</a:t>
            </a:r>
            <a:r>
              <a:rPr lang="en-US" altLang="zh-CN" sz="1800">
                <a:latin typeface="华文中宋" pitchFamily="2" charset="-122"/>
                <a:ea typeface="华文中宋" pitchFamily="2" charset="-122"/>
              </a:rPr>
              <a:t>2015 </a:t>
            </a:r>
            <a:r>
              <a:rPr lang="zh-CN" altLang="en-US" sz="1800">
                <a:latin typeface="华文中宋" pitchFamily="2" charset="-122"/>
                <a:ea typeface="华文中宋" pitchFamily="2" charset="-122"/>
              </a:rPr>
              <a:t>年汽油车和燃气保有量分别增加</a:t>
            </a:r>
            <a:r>
              <a:rPr lang="en-US" altLang="zh-CN" sz="1800">
                <a:latin typeface="华文中宋" pitchFamily="2" charset="-122"/>
                <a:ea typeface="华文中宋" pitchFamily="2" charset="-122"/>
              </a:rPr>
              <a:t>176.3%</a:t>
            </a:r>
            <a:r>
              <a:rPr lang="zh-CN" altLang="en-US" sz="1800">
                <a:latin typeface="华文中宋" pitchFamily="2" charset="-122"/>
                <a:ea typeface="华文中宋" pitchFamily="2" charset="-122"/>
              </a:rPr>
              <a:t>和</a:t>
            </a:r>
            <a:r>
              <a:rPr lang="en-US" altLang="zh-CN" sz="1800">
                <a:latin typeface="华文中宋" pitchFamily="2" charset="-122"/>
                <a:ea typeface="华文中宋" pitchFamily="2" charset="-122"/>
              </a:rPr>
              <a:t>202.3%</a:t>
            </a:r>
            <a:r>
              <a:rPr lang="zh-CN" altLang="en-US" sz="1800">
                <a:latin typeface="华文中宋" pitchFamily="2" charset="-122"/>
                <a:ea typeface="华文中宋" pitchFamily="2" charset="-122"/>
              </a:rPr>
              <a:t>，汽油车污染物排放对环境空气质量的影响日益显现。</a:t>
            </a:r>
          </a:p>
          <a:p>
            <a:pPr eaLnBrk="1">
              <a:lnSpc>
                <a:spcPct val="140000"/>
              </a:lnSpc>
            </a:pPr>
            <a:r>
              <a:rPr lang="zh-CN" altLang="en-US" sz="1800">
                <a:latin typeface="华文中宋" pitchFamily="2" charset="-122"/>
                <a:ea typeface="华文中宋" pitchFamily="2" charset="-122"/>
              </a:rPr>
              <a:t>      另外，在城市交通中，汽油和燃气车排放的碳氢化合物是臭氧超标的重要来源。因此，进一步加强对在用汽油车和燃气车的排放控制意义十分重大。</a:t>
            </a:r>
          </a:p>
          <a:p>
            <a:pPr eaLnBrk="1">
              <a:lnSpc>
                <a:spcPct val="140000"/>
              </a:lnSpc>
            </a:pPr>
            <a:r>
              <a:rPr lang="zh-CN" altLang="en-US" sz="1800">
                <a:latin typeface="华文中宋" pitchFamily="2" charset="-122"/>
                <a:ea typeface="华文中宋" pitchFamily="2" charset="-122"/>
              </a:rPr>
              <a:t>      </a:t>
            </a:r>
            <a:r>
              <a:rPr lang="en-US" altLang="zh-CN" sz="1800">
                <a:latin typeface="华文中宋" pitchFamily="2" charset="-122"/>
                <a:ea typeface="华文中宋" pitchFamily="2" charset="-122"/>
              </a:rPr>
              <a:t>2015 </a:t>
            </a:r>
            <a:r>
              <a:rPr lang="zh-CN" altLang="en-US" sz="1800">
                <a:latin typeface="华文中宋" pitchFamily="2" charset="-122"/>
                <a:ea typeface="华文中宋" pitchFamily="2" charset="-122"/>
              </a:rPr>
              <a:t>年，汽油车排放一氧化碳、碳氢化合物和氮氧化物分别为</a:t>
            </a:r>
            <a:r>
              <a:rPr lang="en-US" altLang="zh-CN" sz="1800">
                <a:latin typeface="华文中宋" pitchFamily="2" charset="-122"/>
                <a:ea typeface="华文中宋" pitchFamily="2" charset="-122"/>
              </a:rPr>
              <a:t>2518.0</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256.4 </a:t>
            </a:r>
            <a:r>
              <a:rPr lang="zh-CN" altLang="en-US" sz="1800">
                <a:latin typeface="华文中宋" pitchFamily="2" charset="-122"/>
                <a:ea typeface="华文中宋" pitchFamily="2" charset="-122"/>
              </a:rPr>
              <a:t>和</a:t>
            </a:r>
            <a:r>
              <a:rPr lang="en-US" altLang="zh-CN" sz="1800">
                <a:latin typeface="华文中宋" pitchFamily="2" charset="-122"/>
                <a:ea typeface="华文中宋" pitchFamily="2" charset="-122"/>
              </a:rPr>
              <a:t>143.9 </a:t>
            </a:r>
            <a:r>
              <a:rPr lang="zh-CN" altLang="en-US" sz="1800">
                <a:latin typeface="华文中宋" pitchFamily="2" charset="-122"/>
                <a:ea typeface="华文中宋" pitchFamily="2" charset="-122"/>
              </a:rPr>
              <a:t>万吨；燃气车排放的一氧化碳、碳氢化合物和氮氧化物分别为</a:t>
            </a:r>
            <a:r>
              <a:rPr lang="en-US" altLang="zh-CN" sz="1800">
                <a:latin typeface="华文中宋" pitchFamily="2" charset="-122"/>
                <a:ea typeface="华文中宋" pitchFamily="2" charset="-122"/>
              </a:rPr>
              <a:t>85.1</a:t>
            </a:r>
            <a:r>
              <a:rPr lang="zh-CN" altLang="en-US" sz="1800">
                <a:latin typeface="华文中宋" pitchFamily="2" charset="-122"/>
                <a:ea typeface="华文中宋" pitchFamily="2" charset="-122"/>
              </a:rPr>
              <a:t>、</a:t>
            </a:r>
            <a:r>
              <a:rPr lang="en-US" altLang="zh-CN" sz="1800">
                <a:latin typeface="华文中宋" pitchFamily="2" charset="-122"/>
                <a:ea typeface="华文中宋" pitchFamily="2" charset="-122"/>
              </a:rPr>
              <a:t>11.8 </a:t>
            </a:r>
            <a:r>
              <a:rPr lang="zh-CN" altLang="en-US" sz="1800">
                <a:latin typeface="华文中宋" pitchFamily="2" charset="-122"/>
                <a:ea typeface="华文中宋" pitchFamily="2" charset="-122"/>
              </a:rPr>
              <a:t>和</a:t>
            </a:r>
            <a:r>
              <a:rPr lang="en-US" altLang="zh-CN" sz="1800">
                <a:latin typeface="华文中宋" pitchFamily="2" charset="-122"/>
                <a:ea typeface="华文中宋" pitchFamily="2" charset="-122"/>
              </a:rPr>
              <a:t>23.2 </a:t>
            </a:r>
            <a:r>
              <a:rPr lang="zh-CN" altLang="en-US" sz="1800">
                <a:latin typeface="华文中宋" pitchFamily="2" charset="-122"/>
                <a:ea typeface="华文中宋" pitchFamily="2" charset="-122"/>
              </a:rPr>
              <a:t>万吨。汽油车和燃气车是一氧化碳和碳氢化合物的主要排放者，分别共占机动车排放量的</a:t>
            </a:r>
            <a:r>
              <a:rPr lang="en-US" altLang="zh-CN" sz="1800">
                <a:latin typeface="华文中宋" pitchFamily="2" charset="-122"/>
                <a:ea typeface="华文中宋" pitchFamily="2" charset="-122"/>
              </a:rPr>
              <a:t>75.2%</a:t>
            </a:r>
            <a:r>
              <a:rPr lang="zh-CN" altLang="en-US" sz="1800">
                <a:latin typeface="华文中宋" pitchFamily="2" charset="-122"/>
                <a:ea typeface="华文中宋" pitchFamily="2" charset="-122"/>
              </a:rPr>
              <a:t>和</a:t>
            </a:r>
            <a:r>
              <a:rPr lang="en-US" altLang="zh-CN" sz="1800">
                <a:latin typeface="华文中宋" pitchFamily="2" charset="-122"/>
                <a:ea typeface="华文中宋" pitchFamily="2" charset="-122"/>
              </a:rPr>
              <a:t>62.3%</a:t>
            </a:r>
            <a:r>
              <a:rPr lang="zh-CN" altLang="en-US" sz="1800">
                <a:latin typeface="华文中宋" pitchFamily="2" charset="-122"/>
                <a:ea typeface="华文中宋" pitchFamily="2" charset="-122"/>
              </a:rPr>
              <a:t>。汽油车和燃气车主要行驶在城市的大街小巷，污染物集中排放在人群之中，污染着千家万户。因此，汽油车和燃气车排放污染对人体健康造成最直接的危害。</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8882"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ea typeface="黑体" pitchFamily="49" charset="-122"/>
              </a:rPr>
              <a:t>对现行标准进行修订的必要性分析</a:t>
            </a:r>
          </a:p>
        </p:txBody>
      </p:sp>
      <p:sp>
        <p:nvSpPr>
          <p:cNvPr id="357888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现行标准已不适应管理要求必须修订（</a:t>
            </a:r>
            <a:r>
              <a:rPr lang="en-US" altLang="zh-CN" sz="2000" b="1">
                <a:solidFill>
                  <a:srgbClr val="FF0000"/>
                </a:solidFill>
                <a:ea typeface="华文中宋" pitchFamily="2" charset="-122"/>
              </a:rPr>
              <a:t>1</a:t>
            </a:r>
            <a:r>
              <a:rPr lang="zh-CN" altLang="en-US" sz="2000" b="1">
                <a:solidFill>
                  <a:srgbClr val="FF0000"/>
                </a:solidFill>
                <a:ea typeface="华文中宋" pitchFamily="2" charset="-122"/>
              </a:rPr>
              <a:t>）</a:t>
            </a:r>
          </a:p>
          <a:p>
            <a:pPr eaLnBrk="1">
              <a:lnSpc>
                <a:spcPct val="140000"/>
              </a:lnSpc>
            </a:pPr>
            <a:r>
              <a:rPr lang="en-US" altLang="zh-CN" sz="1800">
                <a:ea typeface="华文中宋" pitchFamily="2" charset="-122"/>
              </a:rPr>
              <a:t>      </a:t>
            </a:r>
            <a:r>
              <a:rPr lang="zh-CN" altLang="en-US" sz="1800">
                <a:latin typeface="华文中宋" pitchFamily="2" charset="-122"/>
                <a:ea typeface="华文中宋" pitchFamily="2" charset="-122"/>
              </a:rPr>
              <a:t>现行标准主要存在以下四个方面的问题：</a:t>
            </a:r>
          </a:p>
          <a:p>
            <a:pPr eaLnBrk="1">
              <a:lnSpc>
                <a:spcPct val="140000"/>
              </a:lnSpc>
            </a:pPr>
            <a:r>
              <a:rPr lang="zh-CN" altLang="en-US" sz="1800">
                <a:latin typeface="华文中宋" pitchFamily="2" charset="-122"/>
                <a:ea typeface="华文中宋" pitchFamily="2" charset="-122"/>
              </a:rPr>
              <a:t>      一是简易工况法缺少国家限值，推荐限值过于宽松。对在用汽油车和燃气车而言，在</a:t>
            </a:r>
            <a:r>
              <a:rPr lang="en-US" altLang="zh-CN" sz="1800">
                <a:latin typeface="华文中宋" pitchFamily="2" charset="-122"/>
                <a:ea typeface="华文中宋" pitchFamily="2" charset="-122"/>
              </a:rPr>
              <a:t>GB18285-2005</a:t>
            </a:r>
            <a:r>
              <a:rPr lang="zh-CN" altLang="en-US" sz="1800">
                <a:latin typeface="华文中宋" pitchFamily="2" charset="-122"/>
                <a:ea typeface="华文中宋" pitchFamily="2" charset="-122"/>
              </a:rPr>
              <a:t>标准中，对使用双怠速法检测时的一氧化碳和碳氢化合物排放有明确的限值规定，而标准中规定的简易工况法并没有给出限值。在环保行业标准</a:t>
            </a:r>
            <a:r>
              <a:rPr lang="en-US" altLang="zh-CN" sz="1800">
                <a:latin typeface="华文中宋" pitchFamily="2" charset="-122"/>
                <a:ea typeface="华文中宋" pitchFamily="2" charset="-122"/>
              </a:rPr>
              <a:t>HJ/T240-2005</a:t>
            </a:r>
            <a:r>
              <a:rPr lang="zh-CN" altLang="en-US" sz="1800">
                <a:latin typeface="华文中宋" pitchFamily="2" charset="-122"/>
                <a:ea typeface="华文中宋" pitchFamily="2" charset="-122"/>
              </a:rPr>
              <a:t>中仅给出了推荐限值，缺少强制性的约束力。同时，简易工况法推荐限值标准过于宽松，不利于在用车的排放监管。现行标准是以当时车辆水平为原则确定的限值已经不再适用，需要进行修订。</a:t>
            </a:r>
          </a:p>
          <a:p>
            <a:pPr eaLnBrk="1">
              <a:lnSpc>
                <a:spcPct val="140000"/>
              </a:lnSpc>
            </a:pPr>
            <a:r>
              <a:rPr lang="zh-CN" altLang="en-US" sz="1800">
                <a:latin typeface="华文中宋" pitchFamily="2" charset="-122"/>
                <a:ea typeface="华文中宋" pitchFamily="2" charset="-122"/>
              </a:rPr>
              <a:t>      二是现行标准检测内容滞后于新车排放标准的发展。目前在用车环保检验中，单纯的进行双怠速法或简易工况法上线检测已经不能满足管理要求，发达国家已经逐步把外观检验以及</a:t>
            </a:r>
            <a:r>
              <a:rPr lang="en-US" altLang="zh-CN" sz="1800">
                <a:latin typeface="华文中宋" pitchFamily="2" charset="-122"/>
                <a:ea typeface="华文中宋" pitchFamily="2" charset="-122"/>
              </a:rPr>
              <a:t>OBD </a:t>
            </a:r>
            <a:r>
              <a:rPr lang="zh-CN" altLang="en-US" sz="1800">
                <a:latin typeface="华文中宋" pitchFamily="2" charset="-122"/>
                <a:ea typeface="华文中宋" pitchFamily="2" charset="-122"/>
              </a:rPr>
              <a:t>检验作为在用车环保定期检验的重点，我国的现行标准中还缺少这部分的规定，本次修订将补充这部分的规定。</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9906"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ea typeface="黑体" pitchFamily="49" charset="-122"/>
              </a:rPr>
              <a:t>对现行标准进行修订的必要性分析</a:t>
            </a:r>
          </a:p>
        </p:txBody>
      </p:sp>
      <p:sp>
        <p:nvSpPr>
          <p:cNvPr id="3579907"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现行标准已不适应管理要求必须修订（</a:t>
            </a:r>
            <a:r>
              <a:rPr lang="en-US" altLang="zh-CN" sz="2000" b="1">
                <a:solidFill>
                  <a:srgbClr val="FF0000"/>
                </a:solidFill>
                <a:ea typeface="华文中宋" pitchFamily="2" charset="-122"/>
              </a:rPr>
              <a:t>2</a:t>
            </a:r>
            <a:r>
              <a:rPr lang="zh-CN" altLang="en-US" sz="2000" b="1">
                <a:solidFill>
                  <a:srgbClr val="FF0000"/>
                </a:solidFill>
                <a:ea typeface="华文中宋" pitchFamily="2" charset="-122"/>
              </a:rPr>
              <a:t>）</a:t>
            </a:r>
          </a:p>
          <a:p>
            <a:pPr eaLnBrk="1">
              <a:lnSpc>
                <a:spcPct val="140000"/>
              </a:lnSpc>
            </a:pPr>
            <a:r>
              <a:rPr lang="zh-CN" altLang="en-US" sz="1800">
                <a:latin typeface="华文中宋" pitchFamily="2" charset="-122"/>
                <a:ea typeface="华文中宋" pitchFamily="2" charset="-122"/>
              </a:rPr>
              <a:t>      三是新车下线或合格入库检测方法需要修订。目前</a:t>
            </a:r>
            <a:r>
              <a:rPr lang="en-US" altLang="zh-CN" sz="1800">
                <a:latin typeface="华文中宋" pitchFamily="2" charset="-122"/>
                <a:ea typeface="华文中宋" pitchFamily="2" charset="-122"/>
              </a:rPr>
              <a:t>GB18285-2005 </a:t>
            </a:r>
            <a:r>
              <a:rPr lang="zh-CN" altLang="en-US" sz="1800">
                <a:latin typeface="华文中宋" pitchFamily="2" charset="-122"/>
                <a:ea typeface="华文中宋" pitchFamily="2" charset="-122"/>
              </a:rPr>
              <a:t>标准里</a:t>
            </a:r>
          </a:p>
          <a:p>
            <a:pPr eaLnBrk="1">
              <a:lnSpc>
                <a:spcPct val="140000"/>
              </a:lnSpc>
            </a:pPr>
            <a:r>
              <a:rPr lang="zh-CN" altLang="en-US" sz="1800">
                <a:latin typeface="华文中宋" pitchFamily="2" charset="-122"/>
                <a:ea typeface="华文中宋" pitchFamily="2" charset="-122"/>
              </a:rPr>
              <a:t>规定新车下线或合格入库需要进行检测，但未规定检测方法，生产企业一般都选择双怠速法进行测试。但目前我国已经全面实施国</a:t>
            </a:r>
            <a:r>
              <a:rPr lang="en-US" altLang="zh-CN" sz="1800">
                <a:latin typeface="华文中宋" pitchFamily="2" charset="-122"/>
                <a:ea typeface="华文中宋" pitchFamily="2" charset="-122"/>
              </a:rPr>
              <a:t>V </a:t>
            </a:r>
            <a:r>
              <a:rPr lang="zh-CN" altLang="en-US" sz="1800">
                <a:latin typeface="华文中宋" pitchFamily="2" charset="-122"/>
                <a:ea typeface="华文中宋" pitchFamily="2" charset="-122"/>
              </a:rPr>
              <a:t>排放标准，与</a:t>
            </a:r>
            <a:r>
              <a:rPr lang="en-US" altLang="zh-CN" sz="1800">
                <a:latin typeface="华文中宋" pitchFamily="2" charset="-122"/>
                <a:ea typeface="华文中宋" pitchFamily="2" charset="-122"/>
              </a:rPr>
              <a:t>2005 </a:t>
            </a:r>
            <a:r>
              <a:rPr lang="zh-CN" altLang="en-US" sz="1800">
                <a:latin typeface="华文中宋" pitchFamily="2" charset="-122"/>
                <a:ea typeface="华文中宋" pitchFamily="2" charset="-122"/>
              </a:rPr>
              <a:t>年尚未实施国</a:t>
            </a:r>
            <a:r>
              <a:rPr lang="en-US" altLang="zh-CN" sz="1800">
                <a:latin typeface="华文中宋" pitchFamily="2" charset="-122"/>
                <a:ea typeface="华文中宋" pitchFamily="2" charset="-122"/>
              </a:rPr>
              <a:t>Ⅲ</a:t>
            </a:r>
            <a:r>
              <a:rPr lang="zh-CN" altLang="en-US" sz="1800">
                <a:latin typeface="华文中宋" pitchFamily="2" charset="-122"/>
                <a:ea typeface="华文中宋" pitchFamily="2" charset="-122"/>
              </a:rPr>
              <a:t>排放标准相比，新车的排放水平已经大幅度降低，利用双怠速法进行测试，仪器的分辨力和误差水平已经不能满足测试要求。本次修订将修改新车下线或合格入库检测方法。</a:t>
            </a:r>
          </a:p>
          <a:p>
            <a:pPr eaLnBrk="1">
              <a:lnSpc>
                <a:spcPct val="140000"/>
              </a:lnSpc>
            </a:pPr>
            <a:r>
              <a:rPr lang="zh-CN" altLang="en-US" sz="1800">
                <a:latin typeface="华文中宋" pitchFamily="2" charset="-122"/>
                <a:ea typeface="华文中宋" pitchFamily="2" charset="-122"/>
              </a:rPr>
              <a:t>      四是现行标准内容不够完善，缺少对检测数据和检测软件规定。现行标准</a:t>
            </a:r>
          </a:p>
          <a:p>
            <a:pPr eaLnBrk="1">
              <a:lnSpc>
                <a:spcPct val="140000"/>
              </a:lnSpc>
            </a:pPr>
            <a:r>
              <a:rPr lang="zh-CN" altLang="en-US" sz="1800">
                <a:latin typeface="华文中宋" pitchFamily="2" charset="-122"/>
                <a:ea typeface="华文中宋" pitchFamily="2" charset="-122"/>
              </a:rPr>
              <a:t>对检测数据以及检测软件无统一规范要求，标准中没有关于对车辆应记录项目以及记录方法做规定，也缺乏对各种检测系统应记录的项目做规范要求，导致目前我国各地环保检测中，检测信息以及记录五花八门，参差不齐。本次修订将重点规范检测信息以及数据记录和检测设备标定维护等的要求。</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6834" name="Rectangle 2"/>
          <p:cNvSpPr>
            <a:spLocks noGrp="1" noChangeArrowheads="1"/>
          </p:cNvSpPr>
          <p:nvPr>
            <p:ph type="title"/>
          </p:nvPr>
        </p:nvSpPr>
        <p:spPr>
          <a:xfrm>
            <a:off x="1457325" y="138113"/>
            <a:ext cx="7192963" cy="655637"/>
          </a:xfrm>
        </p:spPr>
        <p:txBody>
          <a:bodyPr/>
          <a:lstStyle/>
          <a:p>
            <a:pPr algn="ctr"/>
            <a:r>
              <a:rPr lang="zh-CN" altLang="en-US" sz="2800">
                <a:solidFill>
                  <a:schemeClr val="bg1"/>
                </a:solidFill>
                <a:ea typeface="黑体" pitchFamily="49" charset="-122"/>
              </a:rPr>
              <a:t>征求意见稿的主要内容及与原标准的变化</a:t>
            </a:r>
          </a:p>
        </p:txBody>
      </p:sp>
      <p:sp>
        <p:nvSpPr>
          <p:cNvPr id="357683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征求意见稿主要修订内容和标准结构框架调整</a:t>
            </a:r>
          </a:p>
          <a:p>
            <a:pPr eaLnBrk="1">
              <a:lnSpc>
                <a:spcPct val="140000"/>
              </a:lnSpc>
            </a:pPr>
            <a:r>
              <a:rPr lang="zh-CN" altLang="en-US" sz="1800">
                <a:ea typeface="华文中宋" pitchFamily="2" charset="-122"/>
              </a:rPr>
              <a:t>       新修订标准征求意见稿的内容包括：前言、适用范围，规范性引用文件，术语和定义，检验项目，检验流程，外观检查，车载诊断系统（</a:t>
            </a:r>
            <a:r>
              <a:rPr lang="en-US" altLang="zh-CN" sz="1800">
                <a:ea typeface="华文中宋" pitchFamily="2" charset="-122"/>
              </a:rPr>
              <a:t>OBD</a:t>
            </a:r>
            <a:r>
              <a:rPr lang="zh-CN" altLang="en-US" sz="1800">
                <a:ea typeface="华文中宋" pitchFamily="2" charset="-122"/>
              </a:rPr>
              <a:t>）检查，污染物排放，数据记录、统计、保存和报送要求，在用汽车的排放监控，标准实施，以及附录</a:t>
            </a:r>
            <a:r>
              <a:rPr lang="en-US" altLang="zh-CN" sz="1800">
                <a:ea typeface="华文中宋" pitchFamily="2" charset="-122"/>
              </a:rPr>
              <a:t>ABCDEFGH</a:t>
            </a:r>
            <a:r>
              <a:rPr lang="zh-CN" altLang="en-US" sz="1800">
                <a:ea typeface="华文中宋" pitchFamily="2" charset="-122"/>
              </a:rPr>
              <a:t>。与</a:t>
            </a:r>
            <a:r>
              <a:rPr lang="en-US" altLang="zh-CN" sz="1800">
                <a:ea typeface="华文中宋" pitchFamily="2" charset="-122"/>
              </a:rPr>
              <a:t>GB18285-2005</a:t>
            </a:r>
            <a:r>
              <a:rPr lang="zh-CN" altLang="en-US" sz="1800">
                <a:ea typeface="华文中宋" pitchFamily="2" charset="-122"/>
              </a:rPr>
              <a:t>标准相比，主要修订内容有以下五个方面：一是将</a:t>
            </a:r>
            <a:r>
              <a:rPr lang="en-US" altLang="zh-CN" sz="1800">
                <a:ea typeface="华文中宋" pitchFamily="2" charset="-122"/>
              </a:rPr>
              <a:t>GB18285 </a:t>
            </a:r>
            <a:r>
              <a:rPr lang="zh-CN" altLang="en-US" sz="1800">
                <a:ea typeface="华文中宋" pitchFamily="2" charset="-122"/>
              </a:rPr>
              <a:t>与</a:t>
            </a:r>
            <a:r>
              <a:rPr lang="en-US" altLang="zh-CN" sz="1800">
                <a:ea typeface="华文中宋" pitchFamily="2" charset="-122"/>
              </a:rPr>
              <a:t>HJ/T240 </a:t>
            </a:r>
            <a:r>
              <a:rPr lang="zh-CN" altLang="en-US" sz="1800">
                <a:ea typeface="华文中宋" pitchFamily="2" charset="-122"/>
              </a:rPr>
              <a:t>内容合并；二是增加外观检验、</a:t>
            </a:r>
            <a:r>
              <a:rPr lang="en-US" altLang="zh-CN" sz="1800">
                <a:ea typeface="华文中宋" pitchFamily="2" charset="-122"/>
              </a:rPr>
              <a:t>OBD </a:t>
            </a:r>
            <a:r>
              <a:rPr lang="zh-CN" altLang="en-US" sz="1800">
                <a:ea typeface="华文中宋" pitchFamily="2" charset="-122"/>
              </a:rPr>
              <a:t>查验、燃油蒸发检测等内容；三是增加检验项目和检验流程；四是增加检测记录项目和检测软件要求；五是明确环保监督抽测内容和方法。</a:t>
            </a:r>
          </a:p>
          <a:p>
            <a:pPr eaLnBrk="1">
              <a:lnSpc>
                <a:spcPct val="140000"/>
              </a:lnSpc>
            </a:pPr>
            <a:r>
              <a:rPr lang="zh-CN" altLang="en-US" sz="1800">
                <a:ea typeface="华文中宋" pitchFamily="2" charset="-122"/>
              </a:rPr>
              <a:t>       本次修订对标准结构框架进行了调整，增加了检验项目、检验流程、外观检验、</a:t>
            </a:r>
            <a:r>
              <a:rPr lang="en-US" altLang="zh-CN" sz="1800">
                <a:ea typeface="华文中宋" pitchFamily="2" charset="-122"/>
              </a:rPr>
              <a:t>OBD </a:t>
            </a:r>
            <a:r>
              <a:rPr lang="zh-CN" altLang="en-US" sz="1800">
                <a:ea typeface="华文中宋" pitchFamily="2" charset="-122"/>
              </a:rPr>
              <a:t>检验、数据记录及报送要求，明确了在用车检验环节及其检验项目。另外，修改完善了稳态工况法、简易瞬态工况法和瞬态工况法检测程序，补充了稳态工况法、简易瞬态工况法和瞬态工况法检测设备规定。</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2978" name="Rectangle 2"/>
          <p:cNvSpPr>
            <a:spLocks noGrp="1" noChangeArrowheads="1"/>
          </p:cNvSpPr>
          <p:nvPr>
            <p:ph type="title"/>
          </p:nvPr>
        </p:nvSpPr>
        <p:spPr>
          <a:xfrm>
            <a:off x="1457325" y="138113"/>
            <a:ext cx="7192963" cy="655637"/>
          </a:xfrm>
        </p:spPr>
        <p:txBody>
          <a:bodyPr/>
          <a:lstStyle/>
          <a:p>
            <a:pPr algn="ctr"/>
            <a:r>
              <a:rPr lang="zh-CN" altLang="en-US" sz="2800">
                <a:solidFill>
                  <a:schemeClr val="bg1"/>
                </a:solidFill>
                <a:ea typeface="黑体" pitchFamily="49" charset="-122"/>
              </a:rPr>
              <a:t>征求意见稿的主要内容及与原标准的变化</a:t>
            </a:r>
          </a:p>
        </p:txBody>
      </p:sp>
      <p:sp>
        <p:nvSpPr>
          <p:cNvPr id="3582979"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适用范围及术语和定义</a:t>
            </a:r>
          </a:p>
          <a:p>
            <a:pPr eaLnBrk="1">
              <a:lnSpc>
                <a:spcPct val="140000"/>
              </a:lnSpc>
            </a:pPr>
            <a:r>
              <a:rPr lang="zh-CN" altLang="en-US" sz="1800">
                <a:ea typeface="华文中宋" pitchFamily="2" charset="-122"/>
              </a:rPr>
              <a:t>       适用范围：本标准规定了汽油车双怠速法、稳态工况法、瞬态工况法和简易瞬态工况法排气污染物测量方法和排放限值；规定了汽油车检验项目和检验流程；规定了汽油车燃油蒸发排放控制系统测量方法。本标准适用于汽油车污染物排放控制，包括新生产汽车检验、注册登记检验和在用汽车检验，也适用于其他装用点燃式发动机的新生产和在用汽车。</a:t>
            </a:r>
          </a:p>
          <a:p>
            <a:pPr eaLnBrk="1">
              <a:lnSpc>
                <a:spcPct val="140000"/>
              </a:lnSpc>
            </a:pPr>
            <a:r>
              <a:rPr lang="zh-CN" altLang="en-US" sz="1800">
                <a:ea typeface="华文中宋" pitchFamily="2" charset="-122"/>
              </a:rPr>
              <a:t>       术语和定义：</a:t>
            </a:r>
            <a:r>
              <a:rPr lang="en-US" altLang="zh-CN" sz="1800">
                <a:ea typeface="华文中宋" pitchFamily="2" charset="-122"/>
              </a:rPr>
              <a:t>GB18285-2005 </a:t>
            </a:r>
            <a:r>
              <a:rPr lang="zh-CN" altLang="en-US" sz="1800">
                <a:ea typeface="华文中宋" pitchFamily="2" charset="-122"/>
              </a:rPr>
              <a:t>定义了轻型汽车、</a:t>
            </a:r>
            <a:r>
              <a:rPr lang="en-US" altLang="zh-CN" sz="1800">
                <a:ea typeface="华文中宋" pitchFamily="2" charset="-122"/>
              </a:rPr>
              <a:t>M1</a:t>
            </a:r>
            <a:r>
              <a:rPr lang="zh-CN" altLang="en-US" sz="1800">
                <a:ea typeface="华文中宋" pitchFamily="2" charset="-122"/>
              </a:rPr>
              <a:t>、</a:t>
            </a:r>
            <a:r>
              <a:rPr lang="en-US" altLang="zh-CN" sz="1800">
                <a:ea typeface="华文中宋" pitchFamily="2" charset="-122"/>
              </a:rPr>
              <a:t>M2</a:t>
            </a:r>
            <a:r>
              <a:rPr lang="zh-CN" altLang="en-US" sz="1800">
                <a:ea typeface="华文中宋" pitchFamily="2" charset="-122"/>
              </a:rPr>
              <a:t>、</a:t>
            </a:r>
            <a:r>
              <a:rPr lang="en-US" altLang="zh-CN" sz="1800">
                <a:ea typeface="华文中宋" pitchFamily="2" charset="-122"/>
              </a:rPr>
              <a:t>N1 </a:t>
            </a:r>
            <a:r>
              <a:rPr lang="zh-CN" altLang="en-US" sz="1800">
                <a:ea typeface="华文中宋" pitchFamily="2" charset="-122"/>
              </a:rPr>
              <a:t>车辆、重型汽车、新生产汽车、在用汽车、当量惯量、排气污染物、一氧化碳、碳氢化合物和一氧化氮的体积分数等</a:t>
            </a:r>
            <a:r>
              <a:rPr lang="en-US" altLang="zh-CN" sz="1800">
                <a:ea typeface="华文中宋" pitchFamily="2" charset="-122"/>
              </a:rPr>
              <a:t>21 </a:t>
            </a:r>
            <a:r>
              <a:rPr lang="zh-CN" altLang="en-US" sz="1800">
                <a:ea typeface="华文中宋" pitchFamily="2" charset="-122"/>
              </a:rPr>
              <a:t>个术语。本次修订修改了新生产汽车和在用汽车术语，增加了新生产汽车检验、在用汽车检验和车载诊断（</a:t>
            </a:r>
            <a:r>
              <a:rPr lang="en-US" altLang="zh-CN" sz="1800">
                <a:ea typeface="华文中宋" pitchFamily="2" charset="-122"/>
              </a:rPr>
              <a:t>OBD</a:t>
            </a:r>
            <a:r>
              <a:rPr lang="zh-CN" altLang="en-US" sz="1800">
                <a:ea typeface="华文中宋" pitchFamily="2" charset="-122"/>
              </a:rPr>
              <a:t>）系统等术语。由于排放限值不再区分第一类轻型汽车和第二类轻型汽车，也不再用基准质量进行排放限值分类，本次修订删除了这</a:t>
            </a:r>
            <a:r>
              <a:rPr lang="en-US" altLang="zh-CN" sz="1800">
                <a:ea typeface="华文中宋" pitchFamily="2" charset="-122"/>
              </a:rPr>
              <a:t>3 </a:t>
            </a:r>
            <a:r>
              <a:rPr lang="zh-CN" altLang="en-US" sz="1800">
                <a:ea typeface="华文中宋" pitchFamily="2" charset="-122"/>
              </a:rPr>
              <a:t>个术语。修订后有</a:t>
            </a:r>
            <a:r>
              <a:rPr lang="en-US" altLang="zh-CN" sz="1800">
                <a:ea typeface="华文中宋" pitchFamily="2" charset="-122"/>
              </a:rPr>
              <a:t>24</a:t>
            </a:r>
            <a:r>
              <a:rPr lang="zh-CN" altLang="en-US" sz="1800">
                <a:ea typeface="华文中宋" pitchFamily="2" charset="-122"/>
              </a:rPr>
              <a:t>个术语。</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final_op">
  <a:themeElements>
    <a:clrScheme name="">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FFFF"/>
      </a:hlink>
      <a:folHlink>
        <a:srgbClr val="C0C0C0"/>
      </a:folHlink>
    </a:clrScheme>
    <a:fontScheme name="final_op">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final_op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inal_o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final_op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inal_op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inal_op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inal_op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final_op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30781</TotalTime>
  <Pages>82</Pages>
  <Words>2943</Words>
  <Application>Microsoft Office PowerPoint</Application>
  <PresentationFormat>全屏显示(4:3)</PresentationFormat>
  <Paragraphs>78</Paragraphs>
  <Slides>15</Slides>
  <Notes>1</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15</vt:i4>
      </vt:variant>
    </vt:vector>
  </HeadingPairs>
  <TitlesOfParts>
    <vt:vector size="27" baseType="lpstr">
      <vt:lpstr>Times New Roman</vt:lpstr>
      <vt:lpstr>宋体</vt:lpstr>
      <vt:lpstr>Arial</vt:lpstr>
      <vt:lpstr>Wingdings</vt:lpstr>
      <vt:lpstr>方正综艺简体</vt:lpstr>
      <vt:lpstr>Arial Black</vt:lpstr>
      <vt:lpstr>黑体</vt:lpstr>
      <vt:lpstr>楷体</vt:lpstr>
      <vt:lpstr>华文中宋</vt:lpstr>
      <vt:lpstr>final_op</vt:lpstr>
      <vt:lpstr>Pixel</vt:lpstr>
      <vt:lpstr>Microsoft Excel Worksheet</vt:lpstr>
      <vt:lpstr>关于汽油车污染物排放限值 及测量方法的政策分析 演讲人（      ）</vt:lpstr>
      <vt:lpstr>问题的提出</vt:lpstr>
      <vt:lpstr>对现行标准进行修订的必要性分析</vt:lpstr>
      <vt:lpstr>对现行标准进行修订的必要性分析</vt:lpstr>
      <vt:lpstr>对现行标准进行修订的必要性分析</vt:lpstr>
      <vt:lpstr>对现行标准进行修订的必要性分析</vt:lpstr>
      <vt:lpstr>对现行标准进行修订的必要性分析</vt:lpstr>
      <vt:lpstr>征求意见稿的主要内容及与原标准的变化</vt:lpstr>
      <vt:lpstr>征求意见稿的主要内容及与原标准的变化</vt:lpstr>
      <vt:lpstr>征求意见稿的主要内容及与原标准的变化</vt:lpstr>
      <vt:lpstr>征求意见稿的主要内容及与原标准的变化</vt:lpstr>
      <vt:lpstr>征求意见稿的主要内容及与原标准的变化</vt:lpstr>
      <vt:lpstr>征求意见稿的主要内容及与原标准的变化</vt:lpstr>
      <vt:lpstr>征求意见稿的主要内容及与原标准的变化</vt:lpstr>
      <vt:lpstr>谢谢!</vt:lpstr>
    </vt:vector>
  </TitlesOfParts>
  <Manager>Kevin Libert</Manager>
  <Company>Dell Computer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闫瑞林</dc:creator>
  <cp:lastModifiedBy>Administrator</cp:lastModifiedBy>
  <cp:revision>1752</cp:revision>
  <cp:lastPrinted>1999-04-27T15:48:37Z</cp:lastPrinted>
  <dcterms:created xsi:type="dcterms:W3CDTF">1998-04-17T16:39:32Z</dcterms:created>
  <dcterms:modified xsi:type="dcterms:W3CDTF">2017-11-06T05:22:43Z</dcterms:modified>
</cp:coreProperties>
</file>