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heme/themeOverride5.xml" ContentType="application/vnd.openxmlformats-officedocument.themeOverride+xml"/>
  <Override PartName="/ppt/drawings/drawing2.xml" ContentType="application/vnd.openxmlformats-officedocument.drawingml.chartshapes+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charts/chart13.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docProps/custom.xml" ContentType="application/vnd.openxmlformats-officedocument.custom-properties+xml"/>
  <Override PartName="/ppt/charts/chart7.xml" ContentType="application/vnd.openxmlformats-officedocument.drawingml.chart+xml"/>
  <Override PartName="/ppt/charts/chart20.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drawings/drawing1.xml" ContentType="application/vnd.openxmlformats-officedocument.drawingml.chartshapes+xml"/>
  <Override PartName="/ppt/diagrams/drawing1.xml" ContentType="application/vnd.ms-office.drawingml.diagramDrawing+xml"/>
  <Override PartName="/ppt/diagrams/quickStyle3.xml" ContentType="application/vnd.openxmlformats-officedocument.drawingml.diagramStyle+xml"/>
  <Override PartName="/ppt/charts/chart18.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heme/themeOverride4.xml" ContentType="application/vnd.openxmlformats-officedocument.themeOverride+xml"/>
  <Default Extension="emf" ContentType="image/x-emf"/>
  <Override PartName="/ppt/diagrams/quickStyle1.xml" ContentType="application/vnd.openxmlformats-officedocument.drawingml.diagramStyle+xml"/>
  <Override PartName="/ppt/charts/chart16.xml" ContentType="application/vnd.openxmlformats-officedocument.drawingml.char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charts/chart6.xml" ContentType="application/vnd.openxmlformats-officedocument.drawingml.chart+xml"/>
  <Override PartName="/ppt/charts/chart10.xml" ContentType="application/vnd.openxmlformats-officedocument.drawingml.chart+xml"/>
  <Override PartName="/ppt/diagrams/layout2.xml" ContentType="application/vnd.openxmlformats-officedocument.drawingml.diagramLayout+xml"/>
  <Override PartName="/ppt/diagrams/data5.xml" ContentType="application/vnd.openxmlformats-officedocument.drawingml.diagramData+xml"/>
  <Override PartName="/ppt/charts/chart4.xml" ContentType="application/vnd.openxmlformats-officedocument.drawingml.chart+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ppt/theme/themeOverride9.xml" ContentType="application/vnd.openxmlformats-officedocument.themeOverr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heme/themeOverride7.xml" ContentType="application/vnd.openxmlformats-officedocument.themeOverr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Override10.xml" ContentType="application/vnd.openxmlformats-officedocument.themeOverride+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diagrams/layout3.xml" ContentType="application/vnd.openxmlformats-officedocument.drawingml.diagramLayout+xml"/>
  <Override PartName="/ppt/diagrams/data4.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82" r:id="rId3"/>
    <p:sldId id="376" r:id="rId4"/>
    <p:sldId id="377" r:id="rId5"/>
    <p:sldId id="378" r:id="rId6"/>
    <p:sldId id="284" r:id="rId7"/>
    <p:sldId id="362" r:id="rId8"/>
    <p:sldId id="346" r:id="rId9"/>
    <p:sldId id="342" r:id="rId10"/>
    <p:sldId id="372" r:id="rId11"/>
    <p:sldId id="379" r:id="rId12"/>
    <p:sldId id="380" r:id="rId13"/>
    <p:sldId id="369" r:id="rId14"/>
    <p:sldId id="370" r:id="rId15"/>
    <p:sldId id="375" r:id="rId16"/>
    <p:sldId id="373" r:id="rId17"/>
    <p:sldId id="357" r:id="rId18"/>
    <p:sldId id="358" r:id="rId19"/>
    <p:sldId id="359" r:id="rId20"/>
    <p:sldId id="360" r:id="rId21"/>
    <p:sldId id="389" r:id="rId22"/>
    <p:sldId id="381" r:id="rId23"/>
    <p:sldId id="382" r:id="rId24"/>
    <p:sldId id="383" r:id="rId25"/>
    <p:sldId id="384" r:id="rId26"/>
    <p:sldId id="390" r:id="rId27"/>
    <p:sldId id="385" r:id="rId28"/>
    <p:sldId id="386" r:id="rId29"/>
    <p:sldId id="387" r:id="rId30"/>
    <p:sldId id="388"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680" userDrawn="1">
          <p15:clr>
            <a:srgbClr val="A4A3A4"/>
          </p15:clr>
        </p15:guide>
        <p15:guide id="2" pos="2880">
          <p15:clr>
            <a:srgbClr val="A4A3A4"/>
          </p15:clr>
        </p15:guide>
        <p15:guide id="3" pos="1732">
          <p15:clr>
            <a:srgbClr val="A4A3A4"/>
          </p15:clr>
        </p15:guide>
        <p15:guide id="4" pos="4027">
          <p15:clr>
            <a:srgbClr val="A4A3A4"/>
          </p15:clr>
        </p15:guide>
        <p15:guide id="5" orient="horz" pos="2251" userDrawn="1">
          <p15:clr>
            <a:srgbClr val="A4A3A4"/>
          </p15:clr>
        </p15:guide>
        <p15:guide id="6" orient="horz" pos="2478" userDrawn="1">
          <p15:clr>
            <a:srgbClr val="A4A3A4"/>
          </p15:clr>
        </p15:guide>
        <p15:guide id="7" orient="horz" pos="411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7EE"/>
    <a:srgbClr val="FFC000"/>
    <a:srgbClr val="70AD47"/>
    <a:srgbClr val="ED7D31"/>
    <a:srgbClr val="5B9BD5"/>
    <a:srgbClr val="44546A"/>
    <a:srgbClr val="9BBB59"/>
    <a:srgbClr val="ED9131"/>
    <a:srgbClr val="4E26F8"/>
    <a:srgbClr val="8064A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09" autoAdjust="0"/>
    <p:restoredTop sz="91280" autoAdjust="0"/>
  </p:normalViewPr>
  <p:slideViewPr>
    <p:cSldViewPr snapToGrid="0" showGuides="1">
      <p:cViewPr varScale="1">
        <p:scale>
          <a:sx n="67" d="100"/>
          <a:sy n="67" d="100"/>
        </p:scale>
        <p:origin x="-1416" y="-96"/>
      </p:cViewPr>
      <p:guideLst>
        <p:guide orient="horz" pos="3680"/>
        <p:guide orient="horz" pos="2251"/>
        <p:guide orient="horz" pos="2478"/>
        <p:guide orient="horz" pos="4110"/>
        <p:guide pos="2880"/>
        <p:guide pos="1732"/>
        <p:guide pos="402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___8.xlsx"/></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Office_Excel____9.xlsx"/><Relationship Id="rId1" Type="http://schemas.openxmlformats.org/officeDocument/2006/relationships/themeOverride" Target="../theme/themeOverride8.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Office_Excel____10.xlsx"/><Relationship Id="rId1" Type="http://schemas.openxmlformats.org/officeDocument/2006/relationships/themeOverride" Target="../theme/themeOverride9.xml"/></Relationships>
</file>

<file path=ppt/charts/_rels/chart13.xml.rels><?xml version="1.0" encoding="UTF-8" standalone="yes"?>
<Relationships xmlns="http://schemas.openxmlformats.org/package/2006/relationships"><Relationship Id="rId2" Type="http://schemas.openxmlformats.org/officeDocument/2006/relationships/oleObject" Target="file:///E:\&#39033;&#30446;\&#20108;&#25163;&#36710;&#24180;&#25253;&#65288;&#21327;&#20250;&#65289;\2017&#24180;11&#26376;\&#26376;&#25253;&#25968;&#25454;&#27169;&#26495;(&#27599;&#26376;&#26356;&#26032;&#65289;11&#26376;.xlsx" TargetMode="External"/><Relationship Id="rId1" Type="http://schemas.openxmlformats.org/officeDocument/2006/relationships/themeOverride" Target="../theme/themeOverride10.xml"/></Relationships>
</file>

<file path=ppt/charts/_rels/chart14.xml.rels><?xml version="1.0" encoding="UTF-8" standalone="yes"?>
<Relationships xmlns="http://schemas.openxmlformats.org/package/2006/relationships"><Relationship Id="rId2" Type="http://schemas.openxmlformats.org/officeDocument/2006/relationships/package" Target="../embeddings/Microsoft_Office_Excel____11.xlsx"/><Relationship Id="rId1" Type="http://schemas.openxmlformats.org/officeDocument/2006/relationships/themeOverride" Target="../theme/themeOverride11.xml"/></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___12.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Office_Excel____13.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Office_Excel____14.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Office_Excel____15.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Office_Excel____16.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Office_Excel____17.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Office_Excel____3.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oleObject" Target="file:///E:\&#39033;&#30446;\&#20108;&#25163;&#36710;&#24180;&#25253;&#65288;&#24066;&#22330;&#20998;&#26512;&#65289;\2017&#24180;10&#26376;\&#26376;&#25253;&#25968;&#25454;&#27169;&#26495;(&#27599;&#26376;&#26356;&#26032;&#65289;10&#26376;.xlsx" TargetMode="External"/><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Office_Excel____4.xlsx"/><Relationship Id="rId1" Type="http://schemas.openxmlformats.org/officeDocument/2006/relationships/themeOverride" Target="../theme/themeOverride3.xml"/></Relationships>
</file>

<file path=ppt/charts/_rels/chart6.xml.rels><?xml version="1.0" encoding="UTF-8" standalone="yes"?>
<Relationships xmlns="http://schemas.openxmlformats.org/package/2006/relationships"><Relationship Id="rId2" Type="http://schemas.openxmlformats.org/officeDocument/2006/relationships/oleObject" Target="file:///E:\&#39033;&#30446;\&#20108;&#25163;&#36710;&#24180;&#25253;&#65288;&#24066;&#22330;&#20998;&#26512;&#65289;\2017&#24180;10&#26376;\&#26376;&#25253;&#25968;&#25454;&#27169;&#26495;(&#27599;&#26376;&#26356;&#26032;&#65289;10&#26376;.xlsx" TargetMode="External"/><Relationship Id="rId1" Type="http://schemas.openxmlformats.org/officeDocument/2006/relationships/themeOverride" Target="../theme/themeOverride4.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Office_Excel____5.xlsx"/><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Office_Excel____6.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Office_Excel____7.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defRPr lang="zh-CN" sz="1200" b="0" i="0" u="none" strike="noStrike" kern="1200" spc="0" baseline="0">
                <a:solidFill>
                  <a:sysClr val="windowText" lastClr="000000">
                    <a:lumMod val="65000"/>
                    <a:lumOff val="35000"/>
                  </a:sysClr>
                </a:solidFill>
                <a:latin typeface="+mn-lt"/>
                <a:ea typeface="+mn-ea"/>
                <a:cs typeface="+mn-cs"/>
              </a:defRPr>
            </a:pPr>
            <a:r>
              <a:rPr lang="en-US"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2017</a:t>
            </a:r>
            <a:r>
              <a:rPr lang="zh-CN"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年</a:t>
            </a:r>
            <a:r>
              <a:rPr lang="en-US"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11</a:t>
            </a:r>
            <a:r>
              <a:rPr lang="zh-CN" altLang="en-US"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月</a:t>
            </a:r>
            <a:r>
              <a:rPr lang="zh-CN"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二手车交易量</a:t>
            </a:r>
            <a:r>
              <a:rPr lang="zh-CN" altLang="en-US"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环</a:t>
            </a:r>
            <a:r>
              <a:rPr lang="zh-CN"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比变化图</a:t>
            </a:r>
            <a:endParaRPr lang="zh-CN" altLang="en-US" sz="1200">
              <a:latin typeface="微软雅黑" panose="020B0503020204020204" pitchFamily="34" charset="-122"/>
              <a:ea typeface="微软雅黑" panose="020B0503020204020204" pitchFamily="34" charset="-122"/>
            </a:endParaRPr>
          </a:p>
        </c:rich>
      </c:tx>
      <c:layout>
        <c:manualLayout>
          <c:xMode val="edge"/>
          <c:yMode val="edge"/>
          <c:x val="0.23563341379268521"/>
          <c:y val="0"/>
        </c:manualLayout>
      </c:layout>
      <c:spPr>
        <a:noFill/>
        <a:ln>
          <a:noFill/>
        </a:ln>
        <a:effectLst/>
      </c:spPr>
    </c:title>
    <c:plotArea>
      <c:layout>
        <c:manualLayout>
          <c:layoutTarget val="inner"/>
          <c:xMode val="edge"/>
          <c:yMode val="edge"/>
          <c:x val="0.13537505548157988"/>
          <c:y val="0.223350694444444"/>
          <c:w val="0.75810031069685091"/>
          <c:h val="0.60419195647419732"/>
        </c:manualLayout>
      </c:layout>
      <c:barChart>
        <c:barDir val="col"/>
        <c:grouping val="clustered"/>
        <c:ser>
          <c:idx val="0"/>
          <c:order val="0"/>
          <c:spPr>
            <a:solidFill>
              <a:schemeClr val="accent1"/>
            </a:solidFill>
            <a:ln>
              <a:noFill/>
            </a:ln>
            <a:effectLst/>
          </c:spPr>
          <c:dLbls>
            <c:dLbl>
              <c:idx val="0"/>
              <c:layout>
                <c:manualLayout>
                  <c:x val="0"/>
                  <c:y val="-2.4977838716877754E-2"/>
                </c:manualLayout>
              </c:layout>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ext>
              </c:extLst>
            </c:dLbl>
            <c:dLbl>
              <c:idx val="1"/>
              <c:layout>
                <c:manualLayout>
                  <c:x val="0"/>
                  <c:y val="-1.98836134051848E-2"/>
                </c:manualLayout>
              </c:layout>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showLeaderLines val="0"/>
              </c:ext>
            </c:extLst>
          </c:dLbls>
          <c:cat>
            <c:numRef>
              <c:f>Sheet1!$B$2:$C$2</c:f>
              <c:numCache>
                <c:formatCode>yyyy"年"m"月"</c:formatCode>
                <c:ptCount val="2"/>
                <c:pt idx="0">
                  <c:v>43040</c:v>
                </c:pt>
                <c:pt idx="1">
                  <c:v>43009</c:v>
                </c:pt>
              </c:numCache>
            </c:numRef>
          </c:cat>
          <c:val>
            <c:numRef>
              <c:f>Sheet1!$B$3:$C$3</c:f>
              <c:numCache>
                <c:formatCode>0.00</c:formatCode>
                <c:ptCount val="2"/>
                <c:pt idx="0">
                  <c:v>114.5951</c:v>
                </c:pt>
                <c:pt idx="1">
                  <c:v>103.71950000000002</c:v>
                </c:pt>
              </c:numCache>
            </c:numRef>
          </c:val>
        </c:ser>
        <c:dLbls>
          <c:showVal val="1"/>
        </c:dLbls>
        <c:overlap val="-25"/>
        <c:axId val="207596928"/>
        <c:axId val="207611008"/>
      </c:barChart>
      <c:catAx>
        <c:axId val="207596928"/>
        <c:scaling>
          <c:orientation val="minMax"/>
        </c:scaling>
        <c:axPos val="b"/>
        <c:numFmt formatCode="yyyy&quot;年&quot;m&quot;月&quot;" sourceLinked="1"/>
        <c:maj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7611008"/>
        <c:crosses val="autoZero"/>
        <c:lblAlgn val="ctr"/>
        <c:lblOffset val="100"/>
      </c:catAx>
      <c:valAx>
        <c:axId val="207611008"/>
        <c:scaling>
          <c:orientation val="minMax"/>
          <c:max val="120"/>
          <c:min val="70"/>
        </c:scaling>
        <c:delete val="1"/>
        <c:axPos val="l"/>
        <c:numFmt formatCode="0.00" sourceLinked="1"/>
        <c:tickLblPos val="none"/>
        <c:crossAx val="207596928"/>
        <c:crosses val="autoZero"/>
        <c:crossBetween val="between"/>
        <c:majorUnit val="10"/>
      </c:valAx>
      <c:spPr>
        <a:noFill/>
        <a:ln>
          <a:noFill/>
        </a:ln>
        <a:effectLst/>
      </c:spPr>
    </c:plotArea>
    <c:plotVisOnly val="1"/>
    <c:dispBlanksAs val="gap"/>
  </c:chart>
  <c:spPr>
    <a:noFill/>
    <a:ln w="9525" cap="flat" cmpd="sng" algn="ctr">
      <a:noFill/>
      <a:prstDash val="solid"/>
      <a:round/>
    </a:ln>
    <a:effectLst/>
  </c:spPr>
  <c:txPr>
    <a:bodyPr/>
    <a:lstStyle/>
    <a:p>
      <a:pPr>
        <a:defRPr lang="zh-CN"/>
      </a:pPr>
      <a:endParaRPr lang="zh-CN"/>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zh-CN"/>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defRPr lang="zh-CN" sz="1200" b="0" i="0" u="none" strike="noStrike" kern="1200" spc="0" baseline="0">
                <a:solidFill>
                  <a:sysClr val="windowText" lastClr="000000">
                    <a:lumMod val="65000"/>
                    <a:lumOff val="35000"/>
                  </a:sysClr>
                </a:solidFill>
                <a:latin typeface="+mn-lt"/>
                <a:ea typeface="+mn-ea"/>
                <a:cs typeface="+mn-cs"/>
              </a:defRPr>
            </a:pPr>
            <a:r>
              <a:rPr lang="en-US"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2017</a:t>
            </a:r>
            <a:r>
              <a:rPr lang="zh-CN"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年</a:t>
            </a:r>
            <a:r>
              <a:rPr lang="en-US"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1-11</a:t>
            </a:r>
            <a:r>
              <a:rPr lang="zh-CN" altLang="en-US"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月</a:t>
            </a:r>
            <a:r>
              <a:rPr lang="zh-CN"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全国二手车交易量</a:t>
            </a:r>
            <a:r>
              <a:rPr lang="zh-CN" altLang="en-US"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累计同</a:t>
            </a:r>
            <a:r>
              <a:rPr lang="zh-CN" altLang="zh-CN" sz="1200" b="0"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比变化图</a:t>
            </a:r>
            <a:endParaRPr lang="zh-CN" altLang="en-US" sz="1200">
              <a:latin typeface="微软雅黑" panose="020B0503020204020204" pitchFamily="34" charset="-122"/>
              <a:ea typeface="微软雅黑" panose="020B0503020204020204" pitchFamily="34" charset="-122"/>
            </a:endParaRPr>
          </a:p>
        </c:rich>
      </c:tx>
      <c:layout>
        <c:manualLayout>
          <c:xMode val="edge"/>
          <c:yMode val="edge"/>
          <c:x val="0.16327999507886806"/>
          <c:y val="2.9385013643042049E-3"/>
        </c:manualLayout>
      </c:layout>
      <c:spPr>
        <a:noFill/>
        <a:ln>
          <a:noFill/>
        </a:ln>
        <a:effectLst/>
      </c:spPr>
    </c:title>
    <c:plotArea>
      <c:layout>
        <c:manualLayout>
          <c:layoutTarget val="inner"/>
          <c:xMode val="edge"/>
          <c:yMode val="edge"/>
          <c:x val="0.13537505548157988"/>
          <c:y val="0.223350694444444"/>
          <c:w val="0.75810031069685091"/>
          <c:h val="0.60419195647419732"/>
        </c:manualLayout>
      </c:layout>
      <c:barChart>
        <c:barDir val="col"/>
        <c:grouping val="clustered"/>
        <c:ser>
          <c:idx val="0"/>
          <c:order val="0"/>
          <c:dLbls>
            <c:dLbl>
              <c:idx val="0"/>
              <c:layout>
                <c:manualLayout>
                  <c:x val="0"/>
                  <c:y val="-2.4977838716877754E-2"/>
                </c:manualLayout>
              </c:layout>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ext>
              </c:extLst>
            </c:dLbl>
            <c:dLbl>
              <c:idx val="1"/>
              <c:layout>
                <c:manualLayout>
                  <c:x val="0"/>
                  <c:y val="-1.98836134051848E-2"/>
                </c:manualLayout>
              </c:layout>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showLeaderLines val="0"/>
              </c:ext>
            </c:extLst>
          </c:dLbls>
          <c:cat>
            <c:strRef>
              <c:f>Sheet1!$B$27:$C$27</c:f>
              <c:strCache>
                <c:ptCount val="2"/>
                <c:pt idx="0">
                  <c:v>2016年</c:v>
                </c:pt>
                <c:pt idx="1">
                  <c:v>2017年</c:v>
                </c:pt>
              </c:strCache>
            </c:strRef>
          </c:cat>
          <c:val>
            <c:numRef>
              <c:f>Sheet1!$B$40:$C$40</c:f>
              <c:numCache>
                <c:formatCode>0.00</c:formatCode>
                <c:ptCount val="2"/>
                <c:pt idx="0">
                  <c:v>931.1044000000004</c:v>
                </c:pt>
                <c:pt idx="1">
                  <c:v>1117</c:v>
                </c:pt>
              </c:numCache>
            </c:numRef>
          </c:val>
        </c:ser>
        <c:dLbls>
          <c:showVal val="1"/>
        </c:dLbls>
        <c:overlap val="-25"/>
        <c:axId val="129790720"/>
        <c:axId val="129792256"/>
      </c:barChart>
      <c:catAx>
        <c:axId val="129790720"/>
        <c:scaling>
          <c:orientation val="minMax"/>
        </c:scaling>
        <c:axPos val="b"/>
        <c:numFmt formatCode="General" sourceLinked="1"/>
        <c:maj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792256"/>
        <c:crosses val="autoZero"/>
        <c:auto val="1"/>
        <c:lblAlgn val="ctr"/>
        <c:lblOffset val="100"/>
      </c:catAx>
      <c:valAx>
        <c:axId val="129792256"/>
        <c:scaling>
          <c:orientation val="minMax"/>
          <c:max val="1200"/>
          <c:min val="100"/>
        </c:scaling>
        <c:delete val="1"/>
        <c:axPos val="l"/>
        <c:numFmt formatCode="0.00" sourceLinked="1"/>
        <c:tickLblPos val="none"/>
        <c:crossAx val="129790720"/>
        <c:crosses val="autoZero"/>
        <c:crossBetween val="between"/>
        <c:majorUnit val="50"/>
        <c:minorUnit val="2"/>
      </c:valAx>
      <c:spPr>
        <a:noFill/>
        <a:ln>
          <a:noFill/>
        </a:ln>
        <a:effectLst/>
      </c:spPr>
    </c:plotArea>
    <c:plotVisOnly val="1"/>
    <c:dispBlanksAs val="gap"/>
  </c:chart>
  <c:spPr>
    <a:noFill/>
    <a:ln w="9525" cap="flat" cmpd="sng" algn="ctr">
      <a:noFill/>
      <a:prstDash val="solid"/>
      <a:round/>
    </a:ln>
    <a:effectLst/>
  </c:spPr>
  <c:txPr>
    <a:bodyPr/>
    <a:lstStyle/>
    <a:p>
      <a:pPr>
        <a:defRPr lang="zh-CN"/>
      </a:pPr>
      <a:endParaRPr lang="zh-CN"/>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4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二手车交易车型分析图</a:t>
            </a:r>
          </a:p>
        </c:rich>
      </c:tx>
      <c:layout>
        <c:manualLayout>
          <c:xMode val="edge"/>
          <c:yMode val="edge"/>
          <c:x val="0.45241659017925601"/>
          <c:y val="1.8538306391468237E-3"/>
        </c:manualLayout>
      </c:layout>
      <c:spPr>
        <a:noFill/>
        <a:ln>
          <a:noFill/>
        </a:ln>
        <a:effectLst/>
      </c:spPr>
    </c:title>
    <c:plotArea>
      <c:layout>
        <c:manualLayout>
          <c:layoutTarget val="inner"/>
          <c:xMode val="edge"/>
          <c:yMode val="edge"/>
          <c:x val="0.23175833944853419"/>
          <c:y val="0.21487707843118001"/>
          <c:w val="0.67127674537219562"/>
          <c:h val="0.73493121084116364"/>
        </c:manualLayout>
      </c:layout>
      <c:barChart>
        <c:barDir val="bar"/>
        <c:grouping val="clustered"/>
        <c:ser>
          <c:idx val="1"/>
          <c:order val="1"/>
          <c:tx>
            <c:strRef>
              <c:f>Sheet1!$D$48</c:f>
              <c:strCache>
                <c:ptCount val="1"/>
                <c:pt idx="0">
                  <c:v>2016年累计</c:v>
                </c:pt>
              </c:strCache>
            </c:strRef>
          </c:tx>
          <c:spPr>
            <a:solidFill>
              <a:schemeClr val="accent2"/>
            </a:solidFill>
            <a:ln>
              <a:noFill/>
            </a:ln>
            <a:effectLst/>
          </c:spPr>
          <c:dLbls>
            <c:numFmt formatCode="0.00%" sourceLinked="0"/>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Sheet1!$B$49:$B$58</c:f>
              <c:strCache>
                <c:ptCount val="10"/>
                <c:pt idx="0">
                  <c:v>低速载货车</c:v>
                </c:pt>
                <c:pt idx="1">
                  <c:v>挂车</c:v>
                </c:pt>
                <c:pt idx="2">
                  <c:v>摩托车</c:v>
                </c:pt>
                <c:pt idx="3">
                  <c:v>交叉型车</c:v>
                </c:pt>
                <c:pt idx="4">
                  <c:v>其它车</c:v>
                </c:pt>
                <c:pt idx="5">
                  <c:v>MPV</c:v>
                </c:pt>
                <c:pt idx="6">
                  <c:v>SUV</c:v>
                </c:pt>
                <c:pt idx="7">
                  <c:v>货车</c:v>
                </c:pt>
                <c:pt idx="8">
                  <c:v>客车</c:v>
                </c:pt>
                <c:pt idx="9">
                  <c:v>基本型乘用车</c:v>
                </c:pt>
              </c:strCache>
            </c:strRef>
          </c:cat>
          <c:val>
            <c:numRef>
              <c:f>Sheet1!$D$49:$D$58</c:f>
              <c:numCache>
                <c:formatCode>0.00%</c:formatCode>
                <c:ptCount val="10"/>
                <c:pt idx="0">
                  <c:v>2.0346112594839148E-3</c:v>
                </c:pt>
                <c:pt idx="1">
                  <c:v>1.1388515934354396E-2</c:v>
                </c:pt>
                <c:pt idx="2">
                  <c:v>1.258973695999392E-2</c:v>
                </c:pt>
                <c:pt idx="3">
                  <c:v>3.1250947218223031E-2</c:v>
                </c:pt>
                <c:pt idx="4">
                  <c:v>1.5850918287953701E-2</c:v>
                </c:pt>
                <c:pt idx="5">
                  <c:v>5.6849920830085166E-2</c:v>
                </c:pt>
                <c:pt idx="6">
                  <c:v>6.6135437023431304E-2</c:v>
                </c:pt>
                <c:pt idx="7">
                  <c:v>9.707831246999242E-2</c:v>
                </c:pt>
                <c:pt idx="8">
                  <c:v>0.10187359629675294</c:v>
                </c:pt>
                <c:pt idx="9">
                  <c:v>0.60494800371972957</c:v>
                </c:pt>
              </c:numCache>
            </c:numRef>
          </c:val>
        </c:ser>
        <c:gapWidth val="100"/>
        <c:axId val="129762432"/>
        <c:axId val="129763968"/>
      </c:barChart>
      <c:barChart>
        <c:barDir val="bar"/>
        <c:grouping val="clustered"/>
        <c:ser>
          <c:idx val="0"/>
          <c:order val="0"/>
          <c:tx>
            <c:strRef>
              <c:f>Sheet1!$C$48</c:f>
              <c:strCache>
                <c:ptCount val="1"/>
                <c:pt idx="0">
                  <c:v>2017年累计</c:v>
                </c:pt>
              </c:strCache>
            </c:strRef>
          </c:tx>
          <c:spPr>
            <a:solidFill>
              <a:schemeClr val="accent1"/>
            </a:solidFill>
            <a:ln>
              <a:noFill/>
            </a:ln>
            <a:effectLst/>
          </c:spPr>
          <c:dLbls>
            <c:numFmt formatCode="0.00%" sourceLinked="0"/>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15:showLeaderLines val="0"/>
              </c:ext>
            </c:extLst>
          </c:dLbls>
          <c:cat>
            <c:strRef>
              <c:f>Sheet1!$B$49:$B$58</c:f>
              <c:strCache>
                <c:ptCount val="10"/>
                <c:pt idx="0">
                  <c:v>低速载货车</c:v>
                </c:pt>
                <c:pt idx="1">
                  <c:v>挂车</c:v>
                </c:pt>
                <c:pt idx="2">
                  <c:v>摩托车</c:v>
                </c:pt>
                <c:pt idx="3">
                  <c:v>交叉型车</c:v>
                </c:pt>
                <c:pt idx="4">
                  <c:v>其它车</c:v>
                </c:pt>
                <c:pt idx="5">
                  <c:v>MPV</c:v>
                </c:pt>
                <c:pt idx="6">
                  <c:v>SUV</c:v>
                </c:pt>
                <c:pt idx="7">
                  <c:v>货车</c:v>
                </c:pt>
                <c:pt idx="8">
                  <c:v>客车</c:v>
                </c:pt>
                <c:pt idx="9">
                  <c:v>基本型乘用车</c:v>
                </c:pt>
              </c:strCache>
            </c:strRef>
          </c:cat>
          <c:val>
            <c:numRef>
              <c:f>Sheet1!$C$49:$C$58</c:f>
              <c:numCache>
                <c:formatCode>0.00%</c:formatCode>
                <c:ptCount val="10"/>
                <c:pt idx="0">
                  <c:v>1.8796881415098284E-3</c:v>
                </c:pt>
                <c:pt idx="1">
                  <c:v>8.9049733310963726E-3</c:v>
                </c:pt>
                <c:pt idx="2">
                  <c:v>1.0825037703879822E-2</c:v>
                </c:pt>
                <c:pt idx="3">
                  <c:v>2.876381229689905E-2</c:v>
                </c:pt>
                <c:pt idx="4">
                  <c:v>3.0180830009978579E-2</c:v>
                </c:pt>
                <c:pt idx="5">
                  <c:v>5.806075199343097E-2</c:v>
                </c:pt>
                <c:pt idx="6">
                  <c:v>6.9131717651431931E-2</c:v>
                </c:pt>
                <c:pt idx="7">
                  <c:v>9.0403993289846399E-2</c:v>
                </c:pt>
                <c:pt idx="8">
                  <c:v>0.10663112006530391</c:v>
                </c:pt>
                <c:pt idx="9">
                  <c:v>0.59521807551662309</c:v>
                </c:pt>
              </c:numCache>
            </c:numRef>
          </c:val>
        </c:ser>
        <c:gapWidth val="100"/>
        <c:axId val="130033536"/>
        <c:axId val="130032000"/>
      </c:barChart>
      <c:catAx>
        <c:axId val="129762432"/>
        <c:scaling>
          <c:orientation val="minMax"/>
        </c:scaling>
        <c:axPos val="l"/>
        <c:numFmt formatCode="General" sourceLinked="1"/>
        <c:majorTickMark val="none"/>
        <c:tickLblPos val="low"/>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763968"/>
        <c:crosses val="autoZero"/>
        <c:auto val="1"/>
        <c:lblAlgn val="ctr"/>
        <c:lblOffset val="1000"/>
      </c:catAx>
      <c:valAx>
        <c:axId val="129763968"/>
        <c:scaling>
          <c:orientation val="minMax"/>
          <c:max val="0.65000000000000036"/>
          <c:min val="-0.65000000000000036"/>
        </c:scaling>
        <c:delete val="1"/>
        <c:axPos val="b"/>
        <c:numFmt formatCode="0.00%" sourceLinked="1"/>
        <c:tickLblPos val="none"/>
        <c:crossAx val="129762432"/>
        <c:crosses val="autoZero"/>
        <c:crossBetween val="between"/>
        <c:minorUnit val="2.0000000000000011E-2"/>
      </c:valAx>
      <c:valAx>
        <c:axId val="130032000"/>
        <c:scaling>
          <c:orientation val="maxMin"/>
          <c:max val="0.34"/>
          <c:min val="-0.33000000000000246"/>
        </c:scaling>
        <c:delete val="1"/>
        <c:axPos val="t"/>
        <c:numFmt formatCode="0.00%" sourceLinked="1"/>
        <c:majorTickMark val="none"/>
        <c:tickLblPos val="none"/>
        <c:crossAx val="130033536"/>
        <c:crosses val="max"/>
        <c:crossBetween val="between"/>
        <c:majorUnit val="1.0000000000000005E-2"/>
      </c:valAx>
      <c:catAx>
        <c:axId val="130033536"/>
        <c:scaling>
          <c:orientation val="minMax"/>
        </c:scaling>
        <c:delete val="1"/>
        <c:axPos val="r"/>
        <c:numFmt formatCode="General" sourceLinked="1"/>
        <c:majorTickMark val="none"/>
        <c:tickLblPos val="none"/>
        <c:crossAx val="130032000"/>
        <c:crosses val="autoZero"/>
        <c:auto val="1"/>
        <c:lblAlgn val="ctr"/>
        <c:lblOffset val="100"/>
      </c:catAx>
      <c:spPr>
        <a:noFill/>
        <a:ln>
          <a:noFill/>
        </a:ln>
        <a:effectLst/>
      </c:spPr>
    </c:plotArea>
    <c:plotVisOnly val="1"/>
    <c:dispBlanksAs val="gap"/>
  </c:chart>
  <c:spPr>
    <a:noFill/>
    <a:ln w="9525" cap="flat" cmpd="sng" algn="ctr">
      <a:noFill/>
      <a:prstDash val="solid"/>
      <a:round/>
    </a:ln>
    <a:effectLst/>
  </c:spPr>
  <c:txPr>
    <a:bodyPr/>
    <a:lstStyle/>
    <a:p>
      <a:pPr>
        <a:defRPr lang="zh-CN" b="0"/>
      </a:pPr>
      <a:endParaRPr lang="zh-CN"/>
    </a:p>
  </c:txPr>
  <c:externalData r:id="rId2"/>
</c:chartSpace>
</file>

<file path=ppt/charts/chart12.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en-US" sz="1600" b="0" i="0" u="none" strike="noStrike" kern="1200" cap="all"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defRPr>
            </a:pPr>
            <a:r>
              <a:rPr lang="en-US" sz="1600" b="0" i="0" u="none" strike="noStrike" kern="1200" cap="all"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2017年1-11月累计六大区域交易量占比图</a:t>
            </a:r>
          </a:p>
        </c:rich>
      </c:tx>
      <c:layout>
        <c:manualLayout>
          <c:xMode val="edge"/>
          <c:yMode val="edge"/>
          <c:x val="8.8207709161770509E-2"/>
          <c:y val="1.0267736636878524E-3"/>
        </c:manualLayout>
      </c:layout>
      <c:spPr>
        <a:noFill/>
        <a:ln w="25400">
          <a:noFill/>
        </a:ln>
      </c:spPr>
    </c:title>
    <c:plotArea>
      <c:layout>
        <c:manualLayout>
          <c:layoutTarget val="inner"/>
          <c:xMode val="edge"/>
          <c:yMode val="edge"/>
          <c:x val="0.23242541110932732"/>
          <c:y val="0.21201032074380519"/>
          <c:w val="0.51828149606299201"/>
          <c:h val="0.75785775912959519"/>
        </c:manualLayout>
      </c:layout>
      <c:pieChart>
        <c:varyColors val="1"/>
        <c:ser>
          <c:idx val="0"/>
          <c:order val="0"/>
          <c:dLbls>
            <c:dLbl>
              <c:idx val="0"/>
              <c:layout>
                <c:manualLayout>
                  <c:x val="2.8795061331617997E-3"/>
                  <c:y val="3.6783961326868099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1"/>
              <c:layout>
                <c:manualLayout>
                  <c:x val="2.1222882853928999E-2"/>
                  <c:y val="-5.3558728887702613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2"/>
              <c:layout>
                <c:manualLayout>
                  <c:x val="-4.2960254968129824E-3"/>
                  <c:y val="-5.0082595607752411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3"/>
              <c:layout>
                <c:manualLayout>
                  <c:x val="1.1067946863784898E-2"/>
                  <c:y val="2.7080089565075776E-3"/>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4"/>
              <c:layout>
                <c:manualLayout>
                  <c:x val="-3.1308586426696746E-4"/>
                  <c:y val="2.3214259234544777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rgbClr val="0070C0"/>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5"/>
              <c:layout>
                <c:manualLayout>
                  <c:x val="3.1155926937704299E-3"/>
                  <c:y val="9.7993682993015689E-3"/>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spAutoFit/>
              </a:bodyPr>
              <a:lstStyle/>
              <a:p>
                <a:pPr>
                  <a:defRPr lang="zh-CN" sz="120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extLst>
          </c:dLbls>
          <c:cat>
            <c:strRef>
              <c:f>Sheet1!$U$97:$Z$97</c:f>
              <c:strCache>
                <c:ptCount val="6"/>
                <c:pt idx="0">
                  <c:v>华东</c:v>
                </c:pt>
                <c:pt idx="1">
                  <c:v>中南</c:v>
                </c:pt>
                <c:pt idx="2">
                  <c:v>华北</c:v>
                </c:pt>
                <c:pt idx="3">
                  <c:v>西南</c:v>
                </c:pt>
                <c:pt idx="4">
                  <c:v>东北</c:v>
                </c:pt>
                <c:pt idx="5">
                  <c:v>西北</c:v>
                </c:pt>
              </c:strCache>
            </c:strRef>
          </c:cat>
          <c:val>
            <c:numRef>
              <c:f>Sheet1!$U$99:$Z$99</c:f>
              <c:numCache>
                <c:formatCode>0.00%</c:formatCode>
                <c:ptCount val="6"/>
                <c:pt idx="0">
                  <c:v>0.33206495864166846</c:v>
                </c:pt>
                <c:pt idx="1">
                  <c:v>0.20166110143135979</c:v>
                </c:pt>
                <c:pt idx="2">
                  <c:v>0.19804013236241788</c:v>
                </c:pt>
                <c:pt idx="3">
                  <c:v>0.13391202350451722</c:v>
                </c:pt>
                <c:pt idx="4">
                  <c:v>8.4566002067334722E-2</c:v>
                </c:pt>
                <c:pt idx="5">
                  <c:v>4.9755781992702225E-2</c:v>
                </c:pt>
              </c:numCache>
            </c:numRef>
          </c:val>
        </c:ser>
        <c:firstSliceAng val="0"/>
      </c:pieChart>
      <c:spPr>
        <a:noFill/>
        <a:ln w="25400">
          <a:noFill/>
        </a:ln>
      </c:spPr>
    </c:plotArea>
    <c:legend>
      <c:legendPos val="r"/>
      <c:layout/>
      <c:txPr>
        <a:bodyPr rot="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legend>
    <c:plotVisOnly val="1"/>
    <c:dispBlanksAs val="zero"/>
  </c:chart>
  <c:spPr>
    <a:solidFill>
      <a:schemeClr val="bg1"/>
    </a:solidFill>
    <a:ln w="9525" cap="flat" cmpd="sng" algn="ctr">
      <a:noFill/>
      <a:prstDash val="solid"/>
      <a:round/>
    </a:ln>
    <a:effectLst/>
  </c:spPr>
  <c:txPr>
    <a:bodyPr/>
    <a:lstStyle/>
    <a:p>
      <a:pPr>
        <a:defRPr lang="zh-CN"/>
      </a:pPr>
      <a:endParaRPr lang="zh-CN"/>
    </a:p>
  </c:txPr>
  <c:externalData r:id="rId2"/>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600" b="0" i="0" u="none" strike="noStrike" kern="1200" cap="all"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600" b="0" i="0" baseline="0">
                <a:effectLst/>
              </a:rPr>
              <a:t>2017</a:t>
            </a:r>
            <a:r>
              <a:rPr lang="zh-CN" altLang="zh-CN" sz="1600" b="0" i="0" baseline="0">
                <a:effectLst/>
              </a:rPr>
              <a:t>年交易使用年限分析</a:t>
            </a:r>
            <a:endParaRPr lang="zh-CN" altLang="zh-CN" sz="1600">
              <a:effectLst/>
            </a:endParaRPr>
          </a:p>
        </c:rich>
      </c:tx>
      <c:layout>
        <c:manualLayout>
          <c:xMode val="edge"/>
          <c:yMode val="edge"/>
          <c:x val="0.22636619914857986"/>
          <c:y val="5.1850473187675175E-2"/>
        </c:manualLayout>
      </c:layout>
      <c:spPr>
        <a:noFill/>
        <a:ln w="25400">
          <a:noFill/>
        </a:ln>
      </c:spPr>
    </c:title>
    <c:plotArea>
      <c:layout>
        <c:manualLayout>
          <c:layoutTarget val="inner"/>
          <c:xMode val="edge"/>
          <c:yMode val="edge"/>
          <c:x val="0.23242541110932732"/>
          <c:y val="0.21201032074380519"/>
          <c:w val="0.51828149606299201"/>
          <c:h val="0.75785775912959519"/>
        </c:manualLayout>
      </c:layout>
      <c:doughnutChart>
        <c:varyColors val="1"/>
        <c:ser>
          <c:idx val="0"/>
          <c:order val="0"/>
          <c:tx>
            <c:strRef>
              <c:f>Sheet1!$C$140</c:f>
              <c:strCache>
                <c:ptCount val="1"/>
                <c:pt idx="0">
                  <c:v>交易数量</c:v>
                </c:pt>
              </c:strCache>
            </c:strRef>
          </c:tx>
          <c:dLbls>
            <c:dLbl>
              <c:idx val="0"/>
              <c:layout>
                <c:manualLayout>
                  <c:x val="0.18334484897631328"/>
                  <c:y val="-5.270033748055606E-2"/>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4719649809943298"/>
                      <c:h val="0.13479959866927199"/>
                    </c:manualLayout>
                  </c15:layout>
                </c:ext>
              </c:extLst>
            </c:dLbl>
            <c:dLbl>
              <c:idx val="1"/>
              <c:layout>
                <c:manualLayout>
                  <c:x val="-2.8731229721510931E-2"/>
                  <c:y val="0.11410248843689109"/>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2534157838246103"/>
                      <c:h val="9.9294875578155403E-2"/>
                    </c:manualLayout>
                  </c15:layout>
                </c:ext>
              </c:extLst>
            </c:dLbl>
            <c:dLbl>
              <c:idx val="2"/>
              <c:layout>
                <c:manualLayout>
                  <c:x val="-0.16976896719402029"/>
                  <c:y val="-9.3477133156690026E-2"/>
                </c:manualLayout>
              </c:layout>
              <c:spPr>
                <a:noFill/>
                <a:ln>
                  <a:noFill/>
                </a:ln>
                <a:effectLst/>
              </c:spPr>
              <c:txPr>
                <a:bodyPr rot="0" spcFirstLastPara="0" vertOverflow="ellipsis" vert="horz" wrap="square" lIns="38100" tIns="19050" rIns="38100" bIns="19050" anchor="ctr" anchorCtr="0">
                  <a:spAutoFit/>
                </a:bodyPr>
                <a:lstStyle/>
                <a:p>
                  <a:pPr algn="l">
                    <a:defRPr lang="zh-CN" sz="120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0660879005362701"/>
                      <c:h val="0.17424929099273401"/>
                    </c:manualLayout>
                  </c15:layout>
                </c:ext>
              </c:extLst>
            </c:dLbl>
            <c:dLbl>
              <c:idx val="3"/>
              <c:layout>
                <c:manualLayout>
                  <c:x val="-4.5428240883007599E-3"/>
                  <c:y val="-0.11958615098360224"/>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1917549180944499"/>
                      <c:h val="0.11901972173988699"/>
                    </c:manualLayout>
                  </c15:layout>
                </c:ext>
              </c:extLst>
            </c:dLbl>
            <c:spPr>
              <a:noFill/>
              <a:ln>
                <a:noFill/>
              </a:ln>
              <a:effectLst/>
            </c:spPr>
            <c:txPr>
              <a:bodyPr rot="0" spcFirstLastPara="0" vertOverflow="ellipsis" vert="horz" wrap="square" lIns="38100" tIns="19050" rIns="38100" bIns="19050" anchor="ctr" anchorCtr="1">
                <a:spAutoFit/>
              </a:bodyPr>
              <a:lstStyle/>
              <a:p>
                <a:pPr>
                  <a:defRPr lang="zh-CN" sz="120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showVal val="1"/>
            <c:showCatName val="1"/>
            <c:showLeaderLines val="1"/>
            <c:extLst>
              <c:ext xmlns:c15="http://schemas.microsoft.com/office/drawing/2012/chart" uri="{CE6537A1-D6FC-4f65-9D91-7224C49458BB}"/>
            </c:extLst>
          </c:dLbls>
          <c:cat>
            <c:strRef>
              <c:f>Sheet1!$B$141:$B$144</c:f>
              <c:strCache>
                <c:ptCount val="4"/>
                <c:pt idx="0">
                  <c:v>3年内</c:v>
                </c:pt>
                <c:pt idx="1">
                  <c:v>3-6年</c:v>
                </c:pt>
                <c:pt idx="2">
                  <c:v>7-10年</c:v>
                </c:pt>
                <c:pt idx="3">
                  <c:v>10年以上</c:v>
                </c:pt>
              </c:strCache>
            </c:strRef>
          </c:cat>
          <c:val>
            <c:numRef>
              <c:f>Sheet1!$C$141:$C$144</c:f>
              <c:numCache>
                <c:formatCode>0.00%</c:formatCode>
                <c:ptCount val="4"/>
                <c:pt idx="0">
                  <c:v>0.24890737979029082</c:v>
                </c:pt>
                <c:pt idx="1">
                  <c:v>0.43754495324862153</c:v>
                </c:pt>
                <c:pt idx="2">
                  <c:v>0.2186183128321752</c:v>
                </c:pt>
                <c:pt idx="3">
                  <c:v>9.4929354128912846E-2</c:v>
                </c:pt>
              </c:numCache>
            </c:numRef>
          </c:val>
        </c:ser>
        <c:firstSliceAng val="0"/>
        <c:holeSize val="60"/>
      </c:doughnutChart>
      <c:spPr>
        <a:noFill/>
        <a:ln w="25400">
          <a:noFill/>
        </a:ln>
      </c:spPr>
    </c:plotArea>
    <c:plotVisOnly val="1"/>
    <c:dispBlanksAs val="zero"/>
  </c:chart>
  <c:spPr>
    <a:noFill/>
    <a:ln w="9525" cap="flat" cmpd="sng" algn="ctr">
      <a:noFill/>
      <a:prstDash val="solid"/>
      <a:round/>
    </a:ln>
    <a:effectLst/>
  </c:spPr>
  <c:txPr>
    <a:bodyPr/>
    <a:lstStyle/>
    <a:p>
      <a:pPr>
        <a:defRPr lang="zh-CN"/>
      </a:pPr>
      <a:endParaRPr lang="zh-CN"/>
    </a:p>
  </c:txPr>
  <c:externalData r:id="rId2"/>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911245699086699"/>
          <c:y val="0.15020443348320631"/>
          <c:w val="0.55621788009512396"/>
          <c:h val="0.69959113303360165"/>
        </c:manualLayout>
      </c:layout>
      <c:doughnutChart>
        <c:varyColors val="1"/>
        <c:ser>
          <c:idx val="0"/>
          <c:order val="0"/>
          <c:tx>
            <c:strRef>
              <c:f>Sheet1!$B$1</c:f>
              <c:strCache>
                <c:ptCount val="1"/>
                <c:pt idx="0">
                  <c:v>比例</c:v>
                </c:pt>
              </c:strCache>
            </c:strRef>
          </c:tx>
          <c:dPt>
            <c:idx val="0"/>
            <c:spPr>
              <a:solidFill>
                <a:schemeClr val="accent1"/>
              </a:solidFill>
              <a:ln w="19050">
                <a:solidFill>
                  <a:schemeClr val="lt1"/>
                </a:solidFill>
              </a:ln>
              <a:effectLst/>
            </c:spPr>
          </c:dPt>
          <c:dPt>
            <c:idx val="1"/>
            <c:spPr>
              <a:solidFill>
                <a:schemeClr val="accent2"/>
              </a:solidFill>
              <a:ln w="19050">
                <a:solidFill>
                  <a:schemeClr val="lt1"/>
                </a:solidFill>
              </a:ln>
              <a:effectLst/>
            </c:spPr>
          </c:dPt>
          <c:dPt>
            <c:idx val="2"/>
            <c:spPr>
              <a:solidFill>
                <a:schemeClr val="accent3"/>
              </a:solidFill>
              <a:ln w="19050">
                <a:solidFill>
                  <a:schemeClr val="lt1"/>
                </a:solidFill>
              </a:ln>
              <a:effectLst/>
            </c:spPr>
          </c:dPt>
          <c:dPt>
            <c:idx val="3"/>
            <c:spPr>
              <a:solidFill>
                <a:schemeClr val="accent4"/>
              </a:solidFill>
              <a:ln w="19050">
                <a:solidFill>
                  <a:schemeClr val="lt1"/>
                </a:solidFill>
              </a:ln>
              <a:effectLst/>
            </c:spPr>
          </c:dPt>
          <c:dPt>
            <c:idx val="4"/>
            <c:spPr>
              <a:solidFill>
                <a:schemeClr val="accent5"/>
              </a:solidFill>
              <a:ln w="19050">
                <a:solidFill>
                  <a:schemeClr val="lt1"/>
                </a:solidFill>
              </a:ln>
              <a:effectLst/>
            </c:spPr>
          </c:dPt>
          <c:dPt>
            <c:idx val="5"/>
            <c:spPr>
              <a:solidFill>
                <a:schemeClr val="accent6"/>
              </a:solidFill>
              <a:ln w="19050">
                <a:solidFill>
                  <a:schemeClr val="lt1"/>
                </a:solidFill>
              </a:ln>
              <a:effectLst/>
            </c:spPr>
          </c:dPt>
          <c:dPt>
            <c:idx val="6"/>
            <c:spPr>
              <a:solidFill>
                <a:schemeClr val="accent1">
                  <a:lumMod val="60000"/>
                </a:schemeClr>
              </a:solidFill>
              <a:ln w="19050">
                <a:solidFill>
                  <a:schemeClr val="lt1"/>
                </a:solidFill>
              </a:ln>
              <a:effectLst/>
            </c:spPr>
          </c:dPt>
          <c:dLbls>
            <c:dLbl>
              <c:idx val="0"/>
              <c:layout>
                <c:manualLayout>
                  <c:x val="6.3800875480243505E-2"/>
                  <c:y val="-0.11598251968412585"/>
                </c:manualLayout>
              </c:layout>
              <c:showVal val="1"/>
              <c:extLst>
                <c:ext xmlns:c15="http://schemas.microsoft.com/office/drawing/2012/chart" uri="{CE6537A1-D6FC-4f65-9D91-7224C49458BB}">
                  <c15:layout/>
                </c:ext>
              </c:extLst>
            </c:dLbl>
            <c:dLbl>
              <c:idx val="1"/>
              <c:layout>
                <c:manualLayout>
                  <c:x val="8.1640606889012327E-2"/>
                  <c:y val="9.1871310822177213E-2"/>
                </c:manualLayout>
              </c:layout>
              <c:showVal val="1"/>
              <c:extLst>
                <c:ext xmlns:c15="http://schemas.microsoft.com/office/drawing/2012/chart" uri="{CE6537A1-D6FC-4f65-9D91-7224C49458BB}">
                  <c15:layout/>
                </c:ext>
              </c:extLst>
            </c:dLbl>
            <c:dLbl>
              <c:idx val="2"/>
              <c:layout>
                <c:manualLayout>
                  <c:x val="-6.0418734315067932E-2"/>
                  <c:y val="9.5514561547004814E-2"/>
                </c:manualLayout>
              </c:layout>
              <c:showVal val="1"/>
              <c:extLst>
                <c:ext xmlns:c15="http://schemas.microsoft.com/office/drawing/2012/chart" uri="{CE6537A1-D6FC-4f65-9D91-7224C49458BB}">
                  <c15:layout/>
                </c:ext>
              </c:extLst>
            </c:dLbl>
            <c:dLbl>
              <c:idx val="3"/>
              <c:layout>
                <c:manualLayout>
                  <c:x val="-9.6177329893324198E-2"/>
                  <c:y val="1.9593721506911306E-3"/>
                </c:manualLayout>
              </c:layout>
              <c:showVal val="1"/>
              <c:extLst>
                <c:ext xmlns:c15="http://schemas.microsoft.com/office/drawing/2012/chart" uri="{CE6537A1-D6FC-4f65-9D91-7224C49458BB}">
                  <c15:layout/>
                </c:ext>
              </c:extLst>
            </c:dLbl>
            <c:dLbl>
              <c:idx val="4"/>
              <c:layout>
                <c:manualLayout>
                  <c:x val="-5.7941390861107403E-2"/>
                  <c:y val="-5.9185847469861955E-2"/>
                </c:manualLayout>
              </c:layout>
              <c:showVal val="1"/>
              <c:extLst>
                <c:ext xmlns:c15="http://schemas.microsoft.com/office/drawing/2012/chart" uri="{CE6537A1-D6FC-4f65-9D91-7224C49458BB}">
                  <c15:layout/>
                </c:ext>
              </c:extLst>
            </c:dLbl>
            <c:dLbl>
              <c:idx val="5"/>
              <c:layout>
                <c:manualLayout>
                  <c:x val="-4.8046658349011832E-2"/>
                  <c:y val="-6.9289947051680498E-2"/>
                </c:manualLayout>
              </c:layout>
              <c:showVal val="1"/>
              <c:extLst>
                <c:ext xmlns:c15="http://schemas.microsoft.com/office/drawing/2012/chart" uri="{CE6537A1-D6FC-4f65-9D91-7224C49458BB}">
                  <c15:layout/>
                </c:ext>
              </c:extLst>
            </c:dLbl>
            <c:dLbl>
              <c:idx val="6"/>
              <c:layout>
                <c:manualLayout>
                  <c:x val="-1.1068128426544501E-2"/>
                  <c:y val="-9.9020341529222192E-2"/>
                </c:manualLayout>
              </c:layout>
              <c:showVal val="1"/>
              <c:extLst>
                <c:ext xmlns:c15="http://schemas.microsoft.com/office/drawing/2012/chart" uri="{CE6537A1-D6FC-4f65-9D91-7224C49458BB}">
                  <c15:layout/>
                </c:ext>
              </c:extLst>
            </c:dLbl>
            <c:numFmt formatCode="0.00%" sourceLinked="0"/>
            <c:spPr>
              <a:noFill/>
              <a:ln>
                <a:noFill/>
              </a:ln>
              <a:effectLst/>
            </c:spPr>
            <c:txPr>
              <a:bodyPr rot="0" spcFirstLastPara="1" vertOverflow="overflow" horzOverflow="overflow" vert="horz" wrap="square" lIns="38100" tIns="19050" rIns="38100" bIns="19050" anchor="b" anchorCtr="0">
                <a:spAutoFit/>
              </a:bodyPr>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showVal val="1"/>
            <c:extLst>
              <c:ext xmlns:c15="http://schemas.microsoft.com/office/drawing/2012/chart" uri="{CE6537A1-D6FC-4f65-9D91-7224C49458BB}"/>
            </c:extLst>
          </c:dLbls>
          <c:cat>
            <c:strRef>
              <c:f>Sheet1!$A$2:$A$8</c:f>
              <c:strCache>
                <c:ptCount val="7"/>
                <c:pt idx="0">
                  <c:v>3w及以下</c:v>
                </c:pt>
                <c:pt idx="1">
                  <c:v>3w-5w</c:v>
                </c:pt>
                <c:pt idx="2">
                  <c:v>5w-8w</c:v>
                </c:pt>
                <c:pt idx="3">
                  <c:v>8w-12w</c:v>
                </c:pt>
                <c:pt idx="4">
                  <c:v>12w-15w</c:v>
                </c:pt>
                <c:pt idx="5">
                  <c:v>15w-30w</c:v>
                </c:pt>
                <c:pt idx="6">
                  <c:v>30w以上</c:v>
                </c:pt>
              </c:strCache>
            </c:strRef>
          </c:cat>
          <c:val>
            <c:numRef>
              <c:f>Sheet1!$B$2:$B$8</c:f>
              <c:numCache>
                <c:formatCode>0.00%</c:formatCode>
                <c:ptCount val="7"/>
                <c:pt idx="0">
                  <c:v>0.3631070961174932</c:v>
                </c:pt>
                <c:pt idx="1">
                  <c:v>0.19729078813436096</c:v>
                </c:pt>
                <c:pt idx="2">
                  <c:v>0.17320143231060062</c:v>
                </c:pt>
                <c:pt idx="3">
                  <c:v>0.11870274102079401</c:v>
                </c:pt>
                <c:pt idx="4">
                  <c:v>4.4431619892394969E-2</c:v>
                </c:pt>
                <c:pt idx="5">
                  <c:v>7.6098771266540688E-2</c:v>
                </c:pt>
                <c:pt idx="6">
                  <c:v>2.7167551257815909E-2</c:v>
                </c:pt>
              </c:numCache>
            </c:numRef>
          </c:val>
        </c:ser>
        <c:firstSliceAng val="0"/>
        <c:holeSize val="67"/>
      </c:doughnutChart>
      <c:spPr>
        <a:noFill/>
        <a:ln>
          <a:noFill/>
        </a:ln>
        <a:effectLst/>
      </c:spPr>
    </c:plotArea>
    <c:legend>
      <c:legendPos val="r"/>
      <c:layout>
        <c:manualLayout>
          <c:xMode val="edge"/>
          <c:yMode val="edge"/>
          <c:x val="0.75913415855342725"/>
          <c:y val="0.18859198513933545"/>
          <c:w val="0.22012510312529199"/>
          <c:h val="0.62281568737271165"/>
        </c:manualLayout>
      </c:layout>
      <c:spPr>
        <a:noFill/>
        <a:ln>
          <a:noFill/>
        </a:ln>
        <a:effectLst/>
      </c:spPr>
      <c:txPr>
        <a:bodyPr rot="0" spcFirstLastPara="1" vertOverflow="ellipsis" vert="horz" wrap="square" anchor="ctr" anchorCtr="1"/>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chart>
  <c:spPr>
    <a:noFill/>
    <a:ln>
      <a:noFill/>
    </a:ln>
    <a:effectLst/>
  </c:spPr>
  <c:txPr>
    <a:bodyPr/>
    <a:lstStyle/>
    <a:p>
      <a:pPr>
        <a:defRPr lang="zh-CN"/>
      </a:pPr>
      <a:endParaRPr lang="zh-CN"/>
    </a:p>
  </c:txPr>
  <c:externalData r:id="rId2"/>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manualLayout>
          <c:layoutTarget val="inner"/>
          <c:xMode val="edge"/>
          <c:yMode val="edge"/>
          <c:x val="0.32274287457025991"/>
          <c:y val="3.1377724690450998E-2"/>
          <c:w val="0.6103443495619385"/>
          <c:h val="0.93724455061910883"/>
        </c:manualLayout>
      </c:layout>
      <c:barChart>
        <c:barDir val="bar"/>
        <c:grouping val="clustered"/>
        <c:ser>
          <c:idx val="0"/>
          <c:order val="0"/>
          <c:tx>
            <c:strRef>
              <c:f>Sheet1!$B$1</c:f>
              <c:strCache>
                <c:ptCount val="1"/>
                <c:pt idx="0">
                  <c:v>占比</c:v>
                </c:pt>
              </c:strCache>
            </c:strRef>
          </c:tx>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雅阁</c:v>
                </c:pt>
                <c:pt idx="1">
                  <c:v>宝马5系</c:v>
                </c:pt>
                <c:pt idx="2">
                  <c:v>凯越</c:v>
                </c:pt>
                <c:pt idx="3">
                  <c:v>奥迪A6L</c:v>
                </c:pt>
                <c:pt idx="4">
                  <c:v>科鲁兹三厢</c:v>
                </c:pt>
                <c:pt idx="5">
                  <c:v>凯美瑞</c:v>
                </c:pt>
                <c:pt idx="6">
                  <c:v>宏光</c:v>
                </c:pt>
                <c:pt idx="7">
                  <c:v>福克斯两厢</c:v>
                </c:pt>
                <c:pt idx="8">
                  <c:v>朗逸</c:v>
                </c:pt>
                <c:pt idx="9">
                  <c:v>宝来三厢</c:v>
                </c:pt>
              </c:strCache>
            </c:strRef>
          </c:cat>
          <c:val>
            <c:numRef>
              <c:f>Sheet1!$B$2:$B$11</c:f>
              <c:numCache>
                <c:formatCode>0.00%</c:formatCode>
                <c:ptCount val="10"/>
                <c:pt idx="0">
                  <c:v>1.5466098375041133E-2</c:v>
                </c:pt>
                <c:pt idx="1">
                  <c:v>1.3052948273970882E-2</c:v>
                </c:pt>
                <c:pt idx="2">
                  <c:v>1.2864910603757624E-2</c:v>
                </c:pt>
                <c:pt idx="3">
                  <c:v>1.2253788175564504E-2</c:v>
                </c:pt>
                <c:pt idx="4">
                  <c:v>1.1924722252691292E-2</c:v>
                </c:pt>
                <c:pt idx="5">
                  <c:v>1.1376279047902605E-2</c:v>
                </c:pt>
                <c:pt idx="6">
                  <c:v>1.0138364385665262E-2</c:v>
                </c:pt>
                <c:pt idx="7">
                  <c:v>1.0060015356409735E-2</c:v>
                </c:pt>
                <c:pt idx="8">
                  <c:v>9.7309494335365201E-3</c:v>
                </c:pt>
                <c:pt idx="9">
                  <c:v>9.6682702101320971E-3</c:v>
                </c:pt>
              </c:numCache>
            </c:numRef>
          </c:val>
        </c:ser>
        <c:gapWidth val="102"/>
        <c:axId val="218080384"/>
        <c:axId val="218081920"/>
      </c:barChart>
      <c:catAx>
        <c:axId val="218080384"/>
        <c:scaling>
          <c:orientation val="maxMin"/>
        </c:scaling>
        <c:axPos val="l"/>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8081920"/>
        <c:crosses val="autoZero"/>
        <c:auto val="1"/>
        <c:lblAlgn val="ctr"/>
        <c:lblOffset val="100"/>
      </c:catAx>
      <c:valAx>
        <c:axId val="218081920"/>
        <c:scaling>
          <c:orientation val="minMax"/>
        </c:scaling>
        <c:delete val="1"/>
        <c:axPos val="t"/>
        <c:numFmt formatCode="0.00%" sourceLinked="1"/>
        <c:majorTickMark val="none"/>
        <c:tickLblPos val="none"/>
        <c:crossAx val="218080384"/>
        <c:crosses val="autoZero"/>
        <c:crossBetween val="between"/>
      </c:valAx>
      <c:spPr>
        <a:noFill/>
        <a:ln>
          <a:noFill/>
        </a:ln>
        <a:effectLst/>
      </c:spPr>
    </c:plotArea>
    <c:plotVisOnly val="1"/>
    <c:dispBlanksAs val="gap"/>
  </c:chart>
  <c:spPr>
    <a:noFill/>
    <a:ln>
      <a:noFill/>
    </a:ln>
    <a:effectLst/>
  </c:spPr>
  <c:txPr>
    <a:bodyPr/>
    <a:lstStyle/>
    <a:p>
      <a:pPr>
        <a:defRPr lang="zh-CN"/>
      </a:pPr>
      <a:endParaRPr lang="zh-CN"/>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0.32730619940113098"/>
          <c:y val="3.1377724690450998E-2"/>
          <c:w val="0.55679106132860523"/>
          <c:h val="0.93724455061910883"/>
        </c:manualLayout>
      </c:layout>
      <c:barChart>
        <c:barDir val="bar"/>
        <c:grouping val="clustered"/>
        <c:ser>
          <c:idx val="0"/>
          <c:order val="0"/>
          <c:tx>
            <c:strRef>
              <c:f>Sheet1!$B$1</c:f>
              <c:strCache>
                <c:ptCount val="1"/>
                <c:pt idx="0">
                  <c:v>占比</c:v>
                </c:pt>
              </c:strCache>
            </c:strRef>
          </c:tx>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捷达</c:v>
                </c:pt>
                <c:pt idx="1">
                  <c:v>五菱之光</c:v>
                </c:pt>
                <c:pt idx="2">
                  <c:v>凯越</c:v>
                </c:pt>
                <c:pt idx="3">
                  <c:v>雅阁</c:v>
                </c:pt>
                <c:pt idx="4">
                  <c:v>奥迪A6L</c:v>
                </c:pt>
                <c:pt idx="5">
                  <c:v>宝来三厢</c:v>
                </c:pt>
                <c:pt idx="6">
                  <c:v>科鲁兹三厢</c:v>
                </c:pt>
                <c:pt idx="7">
                  <c:v>宏光</c:v>
                </c:pt>
                <c:pt idx="8">
                  <c:v>凯美瑞</c:v>
                </c:pt>
                <c:pt idx="9">
                  <c:v>荣光</c:v>
                </c:pt>
              </c:strCache>
            </c:strRef>
          </c:cat>
          <c:val>
            <c:numRef>
              <c:f>Sheet1!$B$2:$B$11</c:f>
              <c:numCache>
                <c:formatCode>0.00%</c:formatCode>
                <c:ptCount val="10"/>
                <c:pt idx="0">
                  <c:v>2.479092476514284E-2</c:v>
                </c:pt>
                <c:pt idx="1">
                  <c:v>2.1544014566783228E-2</c:v>
                </c:pt>
                <c:pt idx="2">
                  <c:v>1.6435972219984215E-2</c:v>
                </c:pt>
                <c:pt idx="3">
                  <c:v>1.4663465411946701E-2</c:v>
                </c:pt>
                <c:pt idx="4">
                  <c:v>1.4542612675035047E-2</c:v>
                </c:pt>
                <c:pt idx="5">
                  <c:v>1.3994746934368908E-2</c:v>
                </c:pt>
                <c:pt idx="6">
                  <c:v>1.2367263410625372E-2</c:v>
                </c:pt>
                <c:pt idx="7">
                  <c:v>1.2278638070223492E-2</c:v>
                </c:pt>
                <c:pt idx="8">
                  <c:v>1.2262524371968619E-2</c:v>
                </c:pt>
                <c:pt idx="9">
                  <c:v>1.1787170273449464E-2</c:v>
                </c:pt>
              </c:numCache>
            </c:numRef>
          </c:val>
        </c:ser>
        <c:gapWidth val="102"/>
        <c:axId val="218154880"/>
        <c:axId val="218156416"/>
      </c:barChart>
      <c:catAx>
        <c:axId val="218154880"/>
        <c:scaling>
          <c:orientation val="maxMin"/>
        </c:scaling>
        <c:axPos val="l"/>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8156416"/>
        <c:crosses val="autoZero"/>
        <c:auto val="1"/>
        <c:lblAlgn val="ctr"/>
        <c:lblOffset val="100"/>
      </c:catAx>
      <c:valAx>
        <c:axId val="218156416"/>
        <c:scaling>
          <c:orientation val="minMax"/>
        </c:scaling>
        <c:delete val="1"/>
        <c:axPos val="t"/>
        <c:numFmt formatCode="0.00%" sourceLinked="1"/>
        <c:majorTickMark val="none"/>
        <c:tickLblPos val="none"/>
        <c:crossAx val="218154880"/>
        <c:crosses val="autoZero"/>
        <c:crossBetween val="between"/>
      </c:valAx>
      <c:spPr>
        <a:noFill/>
        <a:ln>
          <a:noFill/>
        </a:ln>
        <a:effectLst/>
      </c:spPr>
    </c:plotArea>
    <c:plotVisOnly val="1"/>
    <c:dispBlanksAs val="gap"/>
  </c:chart>
  <c:spPr>
    <a:noFill/>
    <a:ln>
      <a:noFill/>
    </a:ln>
    <a:effectLst/>
  </c:spPr>
  <c:txPr>
    <a:bodyPr/>
    <a:lstStyle/>
    <a:p>
      <a:pPr>
        <a:defRPr lang="zh-CN"/>
      </a:pPr>
      <a:endParaRPr lang="zh-CN"/>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manualLayout>
          <c:layoutTarget val="inner"/>
          <c:xMode val="edge"/>
          <c:yMode val="edge"/>
          <c:x val="8.5822374297454568E-2"/>
          <c:y val="8.8099595658651747E-2"/>
          <c:w val="0.54446139258770698"/>
          <c:h val="0.8431793998723125"/>
        </c:manualLayout>
      </c:layout>
      <c:pieChart>
        <c:varyColors val="1"/>
        <c:firstSliceAng val="0"/>
      </c:pieChart>
      <c:spPr>
        <a:noFill/>
        <a:ln>
          <a:noFill/>
        </a:ln>
        <a:effectLst/>
      </c:spPr>
    </c:plotArea>
    <c:legend>
      <c:legendPos val="r"/>
      <c:layout>
        <c:manualLayout>
          <c:xMode val="edge"/>
          <c:yMode val="edge"/>
          <c:x val="0.67116928446771462"/>
          <c:y val="0.27475420302192"/>
          <c:w val="0.29392670157068823"/>
          <c:h val="0.448248137901681"/>
        </c:manualLayout>
      </c:layout>
      <c:spPr>
        <a:noFill/>
        <a:ln>
          <a:noFill/>
        </a:ln>
        <a:effectLst/>
      </c:spPr>
      <c:txPr>
        <a:bodyPr rot="0" spcFirstLastPara="1"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chart>
  <c:spPr>
    <a:noFill/>
    <a:ln>
      <a:noFill/>
    </a:ln>
    <a:effectLst/>
  </c:spPr>
  <c:txPr>
    <a:bodyPr/>
    <a:lstStyle/>
    <a:p>
      <a:pPr>
        <a:defRPr lang="zh-CN"/>
      </a:pPr>
      <a:endParaRPr lang="zh-CN"/>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lang="zh-CN" sz="1600" b="0"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zh-CN" altLang="en-US" sz="1600" b="0" dirty="0" smtClean="0">
                <a:solidFill>
                  <a:schemeClr val="tx1"/>
                </a:solidFill>
                <a:latin typeface="微软雅黑" panose="020B0503020204020204" pitchFamily="34" charset="-122"/>
                <a:ea typeface="微软雅黑" panose="020B0503020204020204" pitchFamily="34" charset="-122"/>
              </a:rPr>
              <a:t>区域交易情况（电商）</a:t>
            </a:r>
            <a:endParaRPr lang="zh-CN" sz="1600" b="0" dirty="0">
              <a:solidFill>
                <a:schemeClr val="tx1"/>
              </a:solidFill>
              <a:latin typeface="微软雅黑" panose="020B0503020204020204" pitchFamily="34" charset="-122"/>
              <a:ea typeface="微软雅黑" panose="020B0503020204020204" pitchFamily="34" charset="-122"/>
            </a:endParaRPr>
          </a:p>
        </c:rich>
      </c:tx>
      <c:layout>
        <c:manualLayout>
          <c:xMode val="edge"/>
          <c:yMode val="edge"/>
          <c:x val="0.37685459940652832"/>
          <c:y val="6.4455662624512813E-2"/>
        </c:manualLayout>
      </c:layout>
      <c:spPr>
        <a:noFill/>
        <a:ln>
          <a:noFill/>
        </a:ln>
        <a:effectLst/>
      </c:spPr>
    </c:title>
    <c:plotArea>
      <c:layout>
        <c:manualLayout>
          <c:layoutTarget val="inner"/>
          <c:xMode val="edge"/>
          <c:yMode val="edge"/>
          <c:x val="2.5024533283487877E-2"/>
          <c:y val="0.22257716070268488"/>
          <c:w val="0.94817799481295317"/>
          <c:h val="0.46358116617590162"/>
        </c:manualLayout>
      </c:layout>
      <c:lineChart>
        <c:grouping val="standard"/>
        <c:ser>
          <c:idx val="0"/>
          <c:order val="0"/>
          <c:tx>
            <c:strRef>
              <c:f>Sheet1!$B$1</c:f>
              <c:strCache>
                <c:ptCount val="1"/>
                <c:pt idx="0">
                  <c:v>比例</c:v>
                </c:pt>
              </c:strCache>
            </c:strRef>
          </c:tx>
          <c:spPr>
            <a:ln w="31750" cap="rnd">
              <a:solidFill>
                <a:schemeClr val="accent1"/>
              </a:solidFill>
              <a:round/>
            </a:ln>
            <a:effectLst/>
          </c:spPr>
          <c:marker>
            <c:symbol val="circle"/>
            <c:size val="6"/>
            <c:spPr>
              <a:solidFill>
                <a:schemeClr val="accen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LblPos val="t"/>
            <c:showVal val="1"/>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Sheet1!$A$2:$A$31</c:f>
              <c:strCache>
                <c:ptCount val="30"/>
                <c:pt idx="0">
                  <c:v>上海</c:v>
                </c:pt>
                <c:pt idx="1">
                  <c:v>广东</c:v>
                </c:pt>
                <c:pt idx="2">
                  <c:v>辽宁</c:v>
                </c:pt>
                <c:pt idx="3">
                  <c:v>山东</c:v>
                </c:pt>
                <c:pt idx="4">
                  <c:v>浙江</c:v>
                </c:pt>
                <c:pt idx="5">
                  <c:v>河南</c:v>
                </c:pt>
                <c:pt idx="6">
                  <c:v>江苏</c:v>
                </c:pt>
                <c:pt idx="7">
                  <c:v>河北</c:v>
                </c:pt>
                <c:pt idx="8">
                  <c:v>四川</c:v>
                </c:pt>
                <c:pt idx="9">
                  <c:v>山西</c:v>
                </c:pt>
                <c:pt idx="10">
                  <c:v>重庆</c:v>
                </c:pt>
                <c:pt idx="11">
                  <c:v>北京</c:v>
                </c:pt>
                <c:pt idx="12">
                  <c:v>广西</c:v>
                </c:pt>
                <c:pt idx="13">
                  <c:v>陕西</c:v>
                </c:pt>
                <c:pt idx="14">
                  <c:v>湖南</c:v>
                </c:pt>
                <c:pt idx="15">
                  <c:v>安徽</c:v>
                </c:pt>
                <c:pt idx="16">
                  <c:v>江西</c:v>
                </c:pt>
                <c:pt idx="17">
                  <c:v>湖北</c:v>
                </c:pt>
                <c:pt idx="18">
                  <c:v>福建</c:v>
                </c:pt>
                <c:pt idx="19">
                  <c:v>吉林</c:v>
                </c:pt>
                <c:pt idx="20">
                  <c:v>黑龙江</c:v>
                </c:pt>
                <c:pt idx="21">
                  <c:v>天津</c:v>
                </c:pt>
                <c:pt idx="22">
                  <c:v>云南</c:v>
                </c:pt>
                <c:pt idx="23">
                  <c:v>甘肃</c:v>
                </c:pt>
                <c:pt idx="24">
                  <c:v>贵州</c:v>
                </c:pt>
                <c:pt idx="25">
                  <c:v>宁夏</c:v>
                </c:pt>
                <c:pt idx="26">
                  <c:v>海南</c:v>
                </c:pt>
                <c:pt idx="27">
                  <c:v>内蒙古</c:v>
                </c:pt>
                <c:pt idx="28">
                  <c:v>新疆</c:v>
                </c:pt>
                <c:pt idx="29">
                  <c:v>青海</c:v>
                </c:pt>
              </c:strCache>
            </c:strRef>
          </c:cat>
          <c:val>
            <c:numRef>
              <c:f>Sheet1!$B$2:$B$31</c:f>
              <c:numCache>
                <c:formatCode>0.00%</c:formatCode>
                <c:ptCount val="30"/>
                <c:pt idx="0">
                  <c:v>0.12517985611510787</c:v>
                </c:pt>
                <c:pt idx="1">
                  <c:v>0.10631494804156674</c:v>
                </c:pt>
                <c:pt idx="2">
                  <c:v>0.10183852917665867</c:v>
                </c:pt>
                <c:pt idx="3">
                  <c:v>9.7521982414068745E-2</c:v>
                </c:pt>
                <c:pt idx="4">
                  <c:v>7.7378097521982422E-2</c:v>
                </c:pt>
                <c:pt idx="5">
                  <c:v>7.41806554756195E-2</c:v>
                </c:pt>
                <c:pt idx="6">
                  <c:v>6.2829736211031204E-2</c:v>
                </c:pt>
                <c:pt idx="7">
                  <c:v>5.0839328537170263E-2</c:v>
                </c:pt>
                <c:pt idx="8">
                  <c:v>3.8848920863309364E-2</c:v>
                </c:pt>
                <c:pt idx="9">
                  <c:v>3.2294164668265402E-2</c:v>
                </c:pt>
                <c:pt idx="10">
                  <c:v>3.1334932054356529E-2</c:v>
                </c:pt>
                <c:pt idx="11">
                  <c:v>2.7817745803357337E-2</c:v>
                </c:pt>
                <c:pt idx="12">
                  <c:v>2.4140687450039972E-2</c:v>
                </c:pt>
                <c:pt idx="13">
                  <c:v>2.3820943245403681E-2</c:v>
                </c:pt>
                <c:pt idx="14">
                  <c:v>1.8545163868904882E-2</c:v>
                </c:pt>
                <c:pt idx="15">
                  <c:v>1.5987210231814548E-2</c:v>
                </c:pt>
                <c:pt idx="16">
                  <c:v>1.4228617106314944E-2</c:v>
                </c:pt>
                <c:pt idx="17">
                  <c:v>1.4068745003996798E-2</c:v>
                </c:pt>
                <c:pt idx="18">
                  <c:v>1.2789768185451638E-2</c:v>
                </c:pt>
                <c:pt idx="19">
                  <c:v>1.0711430855315751E-2</c:v>
                </c:pt>
                <c:pt idx="20">
                  <c:v>9.4324540367705881E-3</c:v>
                </c:pt>
                <c:pt idx="21">
                  <c:v>8.6330935251798576E-3</c:v>
                </c:pt>
                <c:pt idx="22">
                  <c:v>6.7146282973621135E-3</c:v>
                </c:pt>
                <c:pt idx="23">
                  <c:v>4.7961630695443694E-3</c:v>
                </c:pt>
                <c:pt idx="24">
                  <c:v>4.6362909672262188E-3</c:v>
                </c:pt>
                <c:pt idx="25">
                  <c:v>2.8776978417266209E-3</c:v>
                </c:pt>
                <c:pt idx="26">
                  <c:v>1.4388489208633105E-3</c:v>
                </c:pt>
                <c:pt idx="27">
                  <c:v>3.1974420463629121E-4</c:v>
                </c:pt>
                <c:pt idx="28">
                  <c:v>3.1974420463629121E-4</c:v>
                </c:pt>
                <c:pt idx="29">
                  <c:v>1.5987210231814558E-4</c:v>
                </c:pt>
              </c:numCache>
            </c:numRef>
          </c:val>
        </c:ser>
        <c:dLbls>
          <c:showVal val="1"/>
        </c:dLbls>
        <c:marker val="1"/>
        <c:axId val="218386816"/>
        <c:axId val="218388352"/>
      </c:lineChart>
      <c:catAx>
        <c:axId val="218386816"/>
        <c:scaling>
          <c:orientation val="minMax"/>
        </c:scaling>
        <c:axPos val="b"/>
        <c:numFmt formatCode="General" sourceLinked="1"/>
        <c:majorTickMark val="none"/>
        <c:tickLblPos val="nextTo"/>
        <c:spPr>
          <a:noFill/>
          <a:ln w="19050" cap="flat" cmpd="sng" algn="ctr">
            <a:solidFill>
              <a:schemeClr val="bg1">
                <a:lumMod val="75000"/>
              </a:schemeClr>
            </a:solidFill>
            <a:round/>
          </a:ln>
          <a:effectLst/>
        </c:spPr>
        <c:txPr>
          <a:bodyPr rot="0" spcFirstLastPara="1" vertOverflow="ellipsis" vert="eaVert" wrap="square" anchor="ctr" anchorCtr="1"/>
          <a:lstStyle/>
          <a:p>
            <a:pPr>
              <a:defRPr lang="zh-CN" sz="1195" b="0" i="0" u="none" strike="noStrike" kern="1200" cap="all"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18388352"/>
        <c:crosses val="autoZero"/>
        <c:auto val="1"/>
        <c:lblAlgn val="ctr"/>
        <c:lblOffset val="100"/>
      </c:catAx>
      <c:valAx>
        <c:axId val="218388352"/>
        <c:scaling>
          <c:orientation val="minMax"/>
          <c:max val="0.2"/>
          <c:min val="0"/>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tickLblPos val="none"/>
        <c:crossAx val="218386816"/>
        <c:crosses val="autoZero"/>
        <c:crossBetween val="between"/>
        <c:majorUnit val="1.5"/>
      </c:valAx>
      <c:spPr>
        <a:noFill/>
        <a:ln>
          <a:noFill/>
        </a:ln>
        <a:effectLst/>
      </c:spPr>
    </c:plotArea>
    <c:plotVisOnly val="1"/>
    <c:dispBlanksAs val="gap"/>
  </c:chart>
  <c:spPr>
    <a:noFill/>
    <a:ln w="9525" cap="flat" cmpd="sng" algn="ctr">
      <a:noFill/>
      <a:round/>
    </a:ln>
    <a:effectLst/>
  </c:spPr>
  <c:txPr>
    <a:bodyPr/>
    <a:lstStyle/>
    <a:p>
      <a:pPr>
        <a:defRPr lang="zh-CN"/>
      </a:pPr>
      <a:endParaRPr lang="zh-CN"/>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manualLayout>
          <c:layoutTarget val="inner"/>
          <c:xMode val="edge"/>
          <c:yMode val="edge"/>
          <c:x val="8.5822374297454568E-2"/>
          <c:y val="8.8099595658651747E-2"/>
          <c:w val="0.54446139258770698"/>
          <c:h val="0.8431793998723125"/>
        </c:manualLayout>
      </c:layout>
      <c:pieChart>
        <c:varyColors val="1"/>
        <c:ser>
          <c:idx val="0"/>
          <c:order val="0"/>
          <c:tx>
            <c:strRef>
              <c:f>Sheet1!$B$1</c:f>
              <c:strCache>
                <c:ptCount val="1"/>
                <c:pt idx="0">
                  <c:v>销量占比</c:v>
                </c:pt>
              </c:strCache>
            </c:strRef>
          </c:tx>
          <c:dPt>
            <c:idx val="0"/>
            <c:spPr>
              <a:solidFill>
                <a:schemeClr val="accent1"/>
              </a:solidFill>
              <a:ln w="19050">
                <a:solidFill>
                  <a:schemeClr val="lt1"/>
                </a:solidFill>
              </a:ln>
              <a:effectLst/>
            </c:spPr>
          </c:dPt>
          <c:dPt>
            <c:idx val="1"/>
            <c:spPr>
              <a:solidFill>
                <a:schemeClr val="accent2"/>
              </a:solidFill>
              <a:ln w="19050">
                <a:solidFill>
                  <a:schemeClr val="lt1"/>
                </a:solidFill>
              </a:ln>
              <a:effectLst/>
            </c:spPr>
          </c:dPt>
          <c:dPt>
            <c:idx val="2"/>
            <c:spPr>
              <a:solidFill>
                <a:schemeClr val="accent3"/>
              </a:solidFill>
              <a:ln w="19050">
                <a:solidFill>
                  <a:schemeClr val="lt1"/>
                </a:solidFill>
              </a:ln>
              <a:effectLst/>
            </c:spPr>
          </c:dPt>
          <c:dLbls>
            <c:dLbl>
              <c:idx val="1"/>
              <c:layout>
                <c:manualLayout>
                  <c:x val="-5.2356020942408828E-2"/>
                  <c:y val="0.12972972972972968"/>
                </c:manualLayout>
              </c:layout>
              <c:dLblPos val="outEnd"/>
              <c:showVal val="1"/>
              <c:extLst>
                <c:ext xmlns:c15="http://schemas.microsoft.com/office/drawing/2012/chart" uri="{CE6537A1-D6FC-4f65-9D91-7224C49458BB}">
                  <c15:layout/>
                </c:ext>
              </c:extLst>
            </c:dLbl>
            <c:dLbl>
              <c:idx val="2"/>
              <c:layout>
                <c:manualLayout>
                  <c:x val="0"/>
                  <c:y val="0.15675675675675679"/>
                </c:manualLayout>
              </c:layout>
              <c:dLblPos val="bestFit"/>
              <c:showVal val="1"/>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LblPos val="outEnd"/>
            <c:showVal val="1"/>
            <c:showLeaderLines val="1"/>
            <c:leaderLines>
              <c:spPr>
                <a:ln w="9525" cap="flat" cmpd="sng" algn="ctr">
                  <a:solidFill>
                    <a:srgbClr val="ED7D31"/>
                  </a:solidFill>
                  <a:round/>
                </a:ln>
                <a:effectLst/>
              </c:spPr>
            </c:leaderLines>
            <c:extLst>
              <c:ext xmlns:c15="http://schemas.microsoft.com/office/drawing/2012/chart" uri="{CE6537A1-D6FC-4f65-9D91-7224C49458BB}">
                <c15:layout/>
              </c:ext>
            </c:extLst>
          </c:dLbls>
          <c:cat>
            <c:strRef>
              <c:f>Sheet1!$A$2:$A$4</c:f>
              <c:strCache>
                <c:ptCount val="3"/>
                <c:pt idx="0">
                  <c:v>15日及以下</c:v>
                </c:pt>
                <c:pt idx="1">
                  <c:v>16日至30日</c:v>
                </c:pt>
                <c:pt idx="2">
                  <c:v>30日以上</c:v>
                </c:pt>
              </c:strCache>
            </c:strRef>
          </c:cat>
          <c:val>
            <c:numRef>
              <c:f>Sheet1!$B$2:$B$4</c:f>
              <c:numCache>
                <c:formatCode>0.00%</c:formatCode>
                <c:ptCount val="3"/>
                <c:pt idx="0">
                  <c:v>0.27447437582128792</c:v>
                </c:pt>
                <c:pt idx="1">
                  <c:v>0.15785151116951374</c:v>
                </c:pt>
                <c:pt idx="2">
                  <c:v>0.56767411300919901</c:v>
                </c:pt>
              </c:numCache>
            </c:numRef>
          </c:val>
        </c:ser>
        <c:firstSliceAng val="0"/>
      </c:pieChart>
      <c:spPr>
        <a:noFill/>
        <a:ln>
          <a:noFill/>
        </a:ln>
        <a:effectLst/>
      </c:spPr>
    </c:plotArea>
    <c:legend>
      <c:legendPos val="r"/>
      <c:layout>
        <c:manualLayout>
          <c:xMode val="edge"/>
          <c:yMode val="edge"/>
          <c:x val="0.67116928446771373"/>
          <c:y val="0.22610555437327087"/>
          <c:w val="0.29392670157068823"/>
          <c:h val="0.448248137901681"/>
        </c:manualLayout>
      </c:layout>
      <c:spPr>
        <a:noFill/>
        <a:ln>
          <a:noFill/>
        </a:ln>
        <a:effectLst/>
      </c:spPr>
      <c:txPr>
        <a:bodyPr rot="0" spcFirstLastPara="1" vertOverflow="ellipsis" vert="horz" wrap="square" anchor="ctr" anchorCtr="1"/>
        <a:lstStyle/>
        <a:p>
          <a:pPr>
            <a:defRPr lang="zh-CN"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chart>
  <c:spPr>
    <a:noFill/>
    <a:ln>
      <a:noFill/>
    </a:ln>
    <a:effectLst/>
  </c:spPr>
  <c:txPr>
    <a:bodyPr/>
    <a:lstStyle/>
    <a:p>
      <a:pPr>
        <a:defRPr lang="zh-CN"/>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Sheet1!$D$196</c:f>
              <c:strCache>
                <c:ptCount val="1"/>
                <c:pt idx="0">
                  <c:v>2016年交易量</c:v>
                </c:pt>
              </c:strCache>
            </c:strRef>
          </c:tx>
          <c:spPr>
            <a:solidFill>
              <a:schemeClr val="accent1"/>
            </a:solidFill>
            <a:ln>
              <a:noFill/>
            </a:ln>
            <a:effectLst/>
          </c:spPr>
          <c:cat>
            <c:strRef>
              <c:f>Sheet1!$C$197:$C$208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Sheet1!$D$197:$D$208</c:f>
              <c:numCache>
                <c:formatCode>General</c:formatCode>
                <c:ptCount val="12"/>
                <c:pt idx="0">
                  <c:v>81.23</c:v>
                </c:pt>
                <c:pt idx="1">
                  <c:v>58.43</c:v>
                </c:pt>
                <c:pt idx="2">
                  <c:v>88.81</c:v>
                </c:pt>
                <c:pt idx="3">
                  <c:v>86.13</c:v>
                </c:pt>
                <c:pt idx="4">
                  <c:v>83.38</c:v>
                </c:pt>
                <c:pt idx="5">
                  <c:v>82.34</c:v>
                </c:pt>
                <c:pt idx="6">
                  <c:v>85.7</c:v>
                </c:pt>
                <c:pt idx="7">
                  <c:v>86.97</c:v>
                </c:pt>
                <c:pt idx="8">
                  <c:v>89.3</c:v>
                </c:pt>
                <c:pt idx="9">
                  <c:v>89.460000000000022</c:v>
                </c:pt>
                <c:pt idx="10">
                  <c:v>99.354399999999998</c:v>
                </c:pt>
                <c:pt idx="11">
                  <c:v>108.11999999999999</c:v>
                </c:pt>
              </c:numCache>
            </c:numRef>
          </c:val>
        </c:ser>
        <c:ser>
          <c:idx val="1"/>
          <c:order val="1"/>
          <c:tx>
            <c:strRef>
              <c:f>Sheet1!$E$196</c:f>
              <c:strCache>
                <c:ptCount val="1"/>
                <c:pt idx="0">
                  <c:v>2017年交易量</c:v>
                </c:pt>
              </c:strCache>
            </c:strRef>
          </c:tx>
          <c:spPr>
            <a:solidFill>
              <a:srgbClr val="70AD47"/>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Sheet1!$C$197:$C$208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Sheet1!$E$197:$E$208</c:f>
              <c:numCache>
                <c:formatCode>0.00</c:formatCode>
                <c:ptCount val="12"/>
                <c:pt idx="0">
                  <c:v>88.64</c:v>
                </c:pt>
                <c:pt idx="1">
                  <c:v>82.5</c:v>
                </c:pt>
                <c:pt idx="2">
                  <c:v>107.98</c:v>
                </c:pt>
                <c:pt idx="3">
                  <c:v>101.86999999999999</c:v>
                </c:pt>
                <c:pt idx="4">
                  <c:v>99.410000000000025</c:v>
                </c:pt>
                <c:pt idx="5">
                  <c:v>103.31</c:v>
                </c:pt>
                <c:pt idx="6">
                  <c:v>100.19</c:v>
                </c:pt>
                <c:pt idx="7">
                  <c:v>105.25</c:v>
                </c:pt>
                <c:pt idx="8">
                  <c:v>109.53</c:v>
                </c:pt>
                <c:pt idx="9">
                  <c:v>103.72</c:v>
                </c:pt>
                <c:pt idx="10">
                  <c:v>114.6</c:v>
                </c:pt>
              </c:numCache>
            </c:numRef>
          </c:val>
        </c:ser>
        <c:gapWidth val="219"/>
        <c:overlap val="-27"/>
        <c:axId val="209335040"/>
        <c:axId val="209336576"/>
      </c:barChart>
      <c:lineChart>
        <c:grouping val="standard"/>
        <c:ser>
          <c:idx val="2"/>
          <c:order val="2"/>
          <c:tx>
            <c:strRef>
              <c:f>Sheet1!$F$196</c:f>
              <c:strCache>
                <c:ptCount val="1"/>
                <c:pt idx="0">
                  <c:v>环比增长率</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mn-ea"/>
                    <a:ea typeface="+mn-ea"/>
                    <a:cs typeface="+mn-cs"/>
                  </a:defRPr>
                </a:pPr>
                <a:endParaRPr lang="zh-CN"/>
              </a:p>
            </c:txPr>
            <c:dLblPos val="t"/>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Sheet1!$C$197:$C$208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Sheet1!$F$197:$F$208</c:f>
              <c:numCache>
                <c:formatCode>0.00%</c:formatCode>
                <c:ptCount val="12"/>
                <c:pt idx="0">
                  <c:v>-0.18017018128005918</c:v>
                </c:pt>
                <c:pt idx="1">
                  <c:v>-6.9268953068592071E-2</c:v>
                </c:pt>
                <c:pt idx="2">
                  <c:v>0.30884848484848504</c:v>
                </c:pt>
                <c:pt idx="3">
                  <c:v>-5.6584552694943495E-2</c:v>
                </c:pt>
                <c:pt idx="4">
                  <c:v>-2.4148424462550378E-2</c:v>
                </c:pt>
                <c:pt idx="5">
                  <c:v>3.9231465647319254E-2</c:v>
                </c:pt>
                <c:pt idx="6">
                  <c:v>-3.0200367824992795E-2</c:v>
                </c:pt>
                <c:pt idx="7">
                  <c:v>5.0504042319592796E-2</c:v>
                </c:pt>
                <c:pt idx="8">
                  <c:v>4.0665083135391931E-2</c:v>
                </c:pt>
                <c:pt idx="9">
                  <c:v>-5.3044827901031717E-2</c:v>
                </c:pt>
                <c:pt idx="10">
                  <c:v>0.1048978017740069</c:v>
                </c:pt>
              </c:numCache>
            </c:numRef>
          </c:val>
        </c:ser>
        <c:marker val="1"/>
        <c:axId val="209350656"/>
        <c:axId val="209352192"/>
      </c:lineChart>
      <c:catAx>
        <c:axId val="20933504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9336576"/>
        <c:crosses val="autoZero"/>
        <c:auto val="1"/>
        <c:lblAlgn val="ctr"/>
        <c:lblOffset val="100"/>
      </c:catAx>
      <c:valAx>
        <c:axId val="209336576"/>
        <c:scaling>
          <c:orientation val="minMax"/>
          <c:min val="50"/>
        </c:scaling>
        <c:axPos val="l"/>
        <c:numFmt formatCode="General" sourceLinked="0"/>
        <c:maj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9335040"/>
        <c:crosses val="autoZero"/>
        <c:crossBetween val="between"/>
      </c:valAx>
      <c:catAx>
        <c:axId val="209350656"/>
        <c:scaling>
          <c:orientation val="minMax"/>
        </c:scaling>
        <c:delete val="1"/>
        <c:axPos val="b"/>
        <c:numFmt formatCode="General" sourceLinked="1"/>
        <c:tickLblPos val="none"/>
        <c:crossAx val="209352192"/>
        <c:crosses val="autoZero"/>
        <c:auto val="1"/>
        <c:lblAlgn val="ctr"/>
        <c:lblOffset val="100"/>
      </c:catAx>
      <c:valAx>
        <c:axId val="209352192"/>
        <c:scaling>
          <c:orientation val="minMax"/>
        </c:scaling>
        <c:axPos val="r"/>
        <c:numFmt formatCode="0%" sourceLinked="0"/>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9350656"/>
        <c:crosses val="max"/>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chart>
  <c:spPr>
    <a:noFill/>
    <a:ln w="9525" cap="flat" cmpd="sng" algn="ctr">
      <a:noFill/>
      <a:round/>
    </a:ln>
    <a:effectLst/>
  </c:spPr>
  <c:txPr>
    <a:bodyPr/>
    <a:lstStyle/>
    <a:p>
      <a:pPr>
        <a:defRPr lang="zh-CN"/>
      </a:pPr>
      <a:endParaRPr lang="zh-CN"/>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zh-CN"/>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zh-CN" altLang="en-US" dirty="0" smtClean="0"/>
              <a:t>“行”认证</a:t>
            </a:r>
            <a:r>
              <a:rPr lang="en-US" altLang="zh-CN" dirty="0" smtClean="0"/>
              <a:t>10</a:t>
            </a:r>
            <a:r>
              <a:rPr lang="zh-CN" altLang="en-US" dirty="0" smtClean="0"/>
              <a:t>月</a:t>
            </a:r>
            <a:r>
              <a:rPr lang="en-US" altLang="zh-CN" dirty="0" smtClean="0"/>
              <a:t>-12</a:t>
            </a:r>
            <a:r>
              <a:rPr lang="zh-CN" altLang="en-US" dirty="0" smtClean="0"/>
              <a:t>月检测认证量</a:t>
            </a:r>
            <a:endParaRPr lang="zh-CN" dirty="0"/>
          </a:p>
        </c:rich>
      </c:tx>
      <c:layout/>
      <c:spPr>
        <a:noFill/>
        <a:ln>
          <a:noFill/>
        </a:ln>
        <a:effectLst/>
      </c:spPr>
    </c:title>
    <c:plotArea>
      <c:layout/>
      <c:barChart>
        <c:barDir val="col"/>
        <c:grouping val="clustered"/>
        <c:ser>
          <c:idx val="0"/>
          <c:order val="0"/>
          <c:tx>
            <c:strRef>
              <c:f>Sheet1!$B$1</c:f>
              <c:strCache>
                <c:ptCount val="1"/>
                <c:pt idx="0">
                  <c:v>检测量</c:v>
                </c:pt>
              </c:strCache>
            </c:strRef>
          </c:tx>
          <c:spPr>
            <a:solidFill>
              <a:schemeClr val="accent1"/>
            </a:solidFill>
            <a:ln>
              <a:noFill/>
            </a:ln>
            <a:effectLst/>
          </c:spPr>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Val val="1"/>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trendline>
            <c:spPr>
              <a:ln w="19050" cap="rnd">
                <a:solidFill>
                  <a:schemeClr val="accent1"/>
                </a:solidFill>
                <a:prstDash val="sysDash"/>
              </a:ln>
              <a:effectLst/>
            </c:spPr>
            <c:trendlineType val="movingAvg"/>
            <c:period val="2"/>
          </c:trendline>
          <c:trendline>
            <c:spPr>
              <a:ln w="19050" cap="rnd">
                <a:solidFill>
                  <a:schemeClr val="accent1"/>
                </a:solidFill>
                <a:prstDash val="sysDash"/>
              </a:ln>
              <a:effectLst/>
            </c:spPr>
            <c:trendlineType val="movingAvg"/>
            <c:period val="2"/>
          </c:trendline>
          <c:cat>
            <c:strRef>
              <c:f>Sheet1!$A$2:$A$13</c:f>
              <c:strCache>
                <c:ptCount val="12"/>
                <c:pt idx="0">
                  <c:v>17年一月</c:v>
                </c:pt>
                <c:pt idx="1">
                  <c:v>17年二月</c:v>
                </c:pt>
                <c:pt idx="2">
                  <c:v>17年三月</c:v>
                </c:pt>
                <c:pt idx="3">
                  <c:v>17年四月</c:v>
                </c:pt>
                <c:pt idx="4">
                  <c:v>17年五月</c:v>
                </c:pt>
                <c:pt idx="5">
                  <c:v>17年六月</c:v>
                </c:pt>
                <c:pt idx="6">
                  <c:v>17年七月</c:v>
                </c:pt>
                <c:pt idx="7">
                  <c:v>17年八月</c:v>
                </c:pt>
                <c:pt idx="8">
                  <c:v>17年九月</c:v>
                </c:pt>
                <c:pt idx="9">
                  <c:v>17年十月</c:v>
                </c:pt>
                <c:pt idx="10">
                  <c:v>17年十一月</c:v>
                </c:pt>
                <c:pt idx="11">
                  <c:v>17年十二月</c:v>
                </c:pt>
              </c:strCache>
            </c:strRef>
          </c:cat>
          <c:val>
            <c:numRef>
              <c:f>Sheet1!$B$2:$B$13</c:f>
              <c:numCache>
                <c:formatCode>General</c:formatCode>
                <c:ptCount val="12"/>
                <c:pt idx="0">
                  <c:v>2836</c:v>
                </c:pt>
                <c:pt idx="1">
                  <c:v>2552</c:v>
                </c:pt>
                <c:pt idx="2">
                  <c:v>2234</c:v>
                </c:pt>
                <c:pt idx="3">
                  <c:v>2291</c:v>
                </c:pt>
                <c:pt idx="4">
                  <c:v>2482</c:v>
                </c:pt>
                <c:pt idx="5">
                  <c:v>1725</c:v>
                </c:pt>
                <c:pt idx="6">
                  <c:v>954</c:v>
                </c:pt>
                <c:pt idx="7">
                  <c:v>837</c:v>
                </c:pt>
                <c:pt idx="8">
                  <c:v>512</c:v>
                </c:pt>
                <c:pt idx="9">
                  <c:v>2613</c:v>
                </c:pt>
                <c:pt idx="10">
                  <c:v>4492</c:v>
                </c:pt>
                <c:pt idx="11">
                  <c:v>4984</c:v>
                </c:pt>
              </c:numCache>
            </c:numRef>
          </c:val>
        </c:ser>
        <c:ser>
          <c:idx val="1"/>
          <c:order val="1"/>
          <c:tx>
            <c:strRef>
              <c:f>Sheet1!$C$1</c:f>
              <c:strCache>
                <c:ptCount val="1"/>
                <c:pt idx="0">
                  <c:v>认证量</c:v>
                </c:pt>
              </c:strCache>
            </c:strRef>
          </c:tx>
          <c:spPr>
            <a:solidFill>
              <a:schemeClr val="accent2"/>
            </a:solidFill>
            <a:ln>
              <a:noFill/>
            </a:ln>
            <a:effectLst/>
          </c:spPr>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Val val="1"/>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trendline>
            <c:spPr>
              <a:ln w="19050" cap="rnd">
                <a:solidFill>
                  <a:schemeClr val="accent2"/>
                </a:solidFill>
                <a:prstDash val="sysDash"/>
              </a:ln>
              <a:effectLst/>
            </c:spPr>
            <c:trendlineType val="movingAvg"/>
            <c:period val="2"/>
          </c:trendline>
          <c:cat>
            <c:strRef>
              <c:f>Sheet1!$A$2:$A$13</c:f>
              <c:strCache>
                <c:ptCount val="12"/>
                <c:pt idx="0">
                  <c:v>17年一月</c:v>
                </c:pt>
                <c:pt idx="1">
                  <c:v>17年二月</c:v>
                </c:pt>
                <c:pt idx="2">
                  <c:v>17年三月</c:v>
                </c:pt>
                <c:pt idx="3">
                  <c:v>17年四月</c:v>
                </c:pt>
                <c:pt idx="4">
                  <c:v>17年五月</c:v>
                </c:pt>
                <c:pt idx="5">
                  <c:v>17年六月</c:v>
                </c:pt>
                <c:pt idx="6">
                  <c:v>17年七月</c:v>
                </c:pt>
                <c:pt idx="7">
                  <c:v>17年八月</c:v>
                </c:pt>
                <c:pt idx="8">
                  <c:v>17年九月</c:v>
                </c:pt>
                <c:pt idx="9">
                  <c:v>17年十月</c:v>
                </c:pt>
                <c:pt idx="10">
                  <c:v>17年十一月</c:v>
                </c:pt>
                <c:pt idx="11">
                  <c:v>17年十二月</c:v>
                </c:pt>
              </c:strCache>
            </c:strRef>
          </c:cat>
          <c:val>
            <c:numRef>
              <c:f>Sheet1!$C$2:$C$13</c:f>
              <c:numCache>
                <c:formatCode>General</c:formatCode>
                <c:ptCount val="12"/>
                <c:pt idx="0">
                  <c:v>1975</c:v>
                </c:pt>
                <c:pt idx="1">
                  <c:v>1723</c:v>
                </c:pt>
                <c:pt idx="2">
                  <c:v>1756</c:v>
                </c:pt>
                <c:pt idx="3">
                  <c:v>1862</c:v>
                </c:pt>
                <c:pt idx="4">
                  <c:v>2062</c:v>
                </c:pt>
                <c:pt idx="5">
                  <c:v>1103</c:v>
                </c:pt>
                <c:pt idx="6">
                  <c:v>911</c:v>
                </c:pt>
                <c:pt idx="7">
                  <c:v>720</c:v>
                </c:pt>
                <c:pt idx="8">
                  <c:v>505</c:v>
                </c:pt>
                <c:pt idx="9">
                  <c:v>2322</c:v>
                </c:pt>
                <c:pt idx="10">
                  <c:v>3860</c:v>
                </c:pt>
                <c:pt idx="11">
                  <c:v>4117</c:v>
                </c:pt>
              </c:numCache>
            </c:numRef>
          </c:val>
        </c:ser>
        <c:dLbls>
          <c:showVal val="1"/>
        </c:dLbls>
        <c:gapWidth val="444"/>
        <c:overlap val="-90"/>
        <c:axId val="218503424"/>
        <c:axId val="218521600"/>
      </c:barChart>
      <c:catAx>
        <c:axId val="218503424"/>
        <c:scaling>
          <c:orientation val="minMax"/>
        </c:scaling>
        <c:axPos val="b"/>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218521600"/>
        <c:crosses val="autoZero"/>
        <c:auto val="1"/>
        <c:lblAlgn val="ctr"/>
        <c:lblOffset val="100"/>
      </c:catAx>
      <c:valAx>
        <c:axId val="218521600"/>
        <c:scaling>
          <c:orientation val="minMax"/>
        </c:scaling>
        <c:delete val="1"/>
        <c:axPos val="l"/>
        <c:numFmt formatCode="General" sourceLinked="1"/>
        <c:majorTickMark val="none"/>
        <c:tickLblPos val="none"/>
        <c:crossAx val="218503424"/>
        <c:crosses val="autoZero"/>
        <c:crossBetween val="between"/>
      </c:valAx>
      <c:spPr>
        <a:noFill/>
        <a:ln>
          <a:noFill/>
        </a:ln>
        <a:effectLst/>
      </c:spPr>
    </c:plotArea>
    <c:legend>
      <c:legendPos val="t"/>
      <c:legendEntry>
        <c:idx val="3"/>
        <c:delete val="1"/>
      </c:legendEntry>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4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二手车交易车型分析图</a:t>
            </a:r>
          </a:p>
        </c:rich>
      </c:tx>
      <c:layout>
        <c:manualLayout>
          <c:xMode val="edge"/>
          <c:yMode val="edge"/>
          <c:x val="0.45386328495280387"/>
          <c:y val="2.3503000698046825E-2"/>
        </c:manualLayout>
      </c:layout>
      <c:spPr>
        <a:noFill/>
        <a:ln>
          <a:noFill/>
        </a:ln>
        <a:effectLst/>
      </c:spPr>
    </c:title>
    <c:plotArea>
      <c:layout>
        <c:manualLayout>
          <c:layoutTarget val="inner"/>
          <c:xMode val="edge"/>
          <c:yMode val="edge"/>
          <c:x val="0.23175833944853419"/>
          <c:y val="0.21487707843118001"/>
          <c:w val="0.67127674537219562"/>
          <c:h val="0.73493121084116364"/>
        </c:manualLayout>
      </c:layout>
      <c:barChart>
        <c:barDir val="bar"/>
        <c:grouping val="clustered"/>
        <c:ser>
          <c:idx val="1"/>
          <c:order val="1"/>
          <c:tx>
            <c:strRef>
              <c:f>Sheet1!$D$69</c:f>
              <c:strCache>
                <c:ptCount val="1"/>
                <c:pt idx="0">
                  <c:v>2017年10月</c:v>
                </c:pt>
              </c:strCache>
            </c:strRef>
          </c:tx>
          <c:spPr>
            <a:solidFill>
              <a:schemeClr val="accent2"/>
            </a:solidFill>
            <a:ln>
              <a:noFill/>
            </a:ln>
            <a:effectLst/>
          </c:spPr>
          <c:dLbls>
            <c:numFmt formatCode="0.00%" sourceLinked="0"/>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Sheet1!$B$70:$B$79</c:f>
              <c:strCache>
                <c:ptCount val="10"/>
                <c:pt idx="0">
                  <c:v>低速载货车</c:v>
                </c:pt>
                <c:pt idx="1">
                  <c:v>挂车</c:v>
                </c:pt>
                <c:pt idx="2">
                  <c:v>摩托车</c:v>
                </c:pt>
                <c:pt idx="3">
                  <c:v>交叉型车</c:v>
                </c:pt>
                <c:pt idx="4">
                  <c:v>其它车</c:v>
                </c:pt>
                <c:pt idx="5">
                  <c:v>MPV</c:v>
                </c:pt>
                <c:pt idx="6">
                  <c:v>SUV</c:v>
                </c:pt>
                <c:pt idx="7">
                  <c:v>货车</c:v>
                </c:pt>
                <c:pt idx="8">
                  <c:v>客车</c:v>
                </c:pt>
                <c:pt idx="9">
                  <c:v>基本型乘用车</c:v>
                </c:pt>
              </c:strCache>
            </c:strRef>
          </c:cat>
          <c:val>
            <c:numRef>
              <c:f>Sheet1!$D$70:$D$79</c:f>
              <c:numCache>
                <c:formatCode>0.00%</c:formatCode>
                <c:ptCount val="10"/>
                <c:pt idx="0">
                  <c:v>1.7000000000000003E-3</c:v>
                </c:pt>
                <c:pt idx="1">
                  <c:v>7.2000000000000024E-3</c:v>
                </c:pt>
                <c:pt idx="2">
                  <c:v>1.2100000000000001E-2</c:v>
                </c:pt>
                <c:pt idx="3">
                  <c:v>3.1100000000000006E-2</c:v>
                </c:pt>
                <c:pt idx="4">
                  <c:v>3.8199999999999998E-2</c:v>
                </c:pt>
                <c:pt idx="5">
                  <c:v>5.8299999999999998E-2</c:v>
                </c:pt>
                <c:pt idx="6">
                  <c:v>6.6699999999999995E-2</c:v>
                </c:pt>
                <c:pt idx="7">
                  <c:v>9.0900000000000022E-2</c:v>
                </c:pt>
                <c:pt idx="8">
                  <c:v>0.10220000000000003</c:v>
                </c:pt>
                <c:pt idx="9">
                  <c:v>0.59139999999999981</c:v>
                </c:pt>
              </c:numCache>
            </c:numRef>
          </c:val>
        </c:ser>
        <c:gapWidth val="100"/>
        <c:axId val="209733504"/>
        <c:axId val="209735040"/>
      </c:barChart>
      <c:barChart>
        <c:barDir val="bar"/>
        <c:grouping val="clustered"/>
        <c:ser>
          <c:idx val="0"/>
          <c:order val="0"/>
          <c:tx>
            <c:strRef>
              <c:f>Sheet1!$C$69</c:f>
              <c:strCache>
                <c:ptCount val="1"/>
                <c:pt idx="0">
                  <c:v>2017年11月</c:v>
                </c:pt>
              </c:strCache>
            </c:strRef>
          </c:tx>
          <c:spPr>
            <a:solidFill>
              <a:schemeClr val="accent1"/>
            </a:solidFill>
            <a:ln>
              <a:noFill/>
            </a:ln>
            <a:effectLst/>
          </c:spPr>
          <c:dLbls>
            <c:numFmt formatCode="0.00%" sourceLinked="0"/>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Val val="1"/>
            <c:extLst>
              <c:ext xmlns:c15="http://schemas.microsoft.com/office/drawing/2012/chart" uri="{CE6537A1-D6FC-4f65-9D91-7224C49458BB}">
                <c15:layout/>
                <c15:showLeaderLines val="0"/>
              </c:ext>
            </c:extLst>
          </c:dLbls>
          <c:cat>
            <c:strRef>
              <c:f>Sheet1!$B$70:$B$79</c:f>
              <c:strCache>
                <c:ptCount val="10"/>
                <c:pt idx="0">
                  <c:v>低速载货车</c:v>
                </c:pt>
                <c:pt idx="1">
                  <c:v>挂车</c:v>
                </c:pt>
                <c:pt idx="2">
                  <c:v>摩托车</c:v>
                </c:pt>
                <c:pt idx="3">
                  <c:v>交叉型车</c:v>
                </c:pt>
                <c:pt idx="4">
                  <c:v>其它车</c:v>
                </c:pt>
                <c:pt idx="5">
                  <c:v>MPV</c:v>
                </c:pt>
                <c:pt idx="6">
                  <c:v>SUV</c:v>
                </c:pt>
                <c:pt idx="7">
                  <c:v>货车</c:v>
                </c:pt>
                <c:pt idx="8">
                  <c:v>客车</c:v>
                </c:pt>
                <c:pt idx="9">
                  <c:v>基本型乘用车</c:v>
                </c:pt>
              </c:strCache>
            </c:strRef>
          </c:cat>
          <c:val>
            <c:numRef>
              <c:f>Sheet1!$C$70:$C$79</c:f>
              <c:numCache>
                <c:formatCode>0.00%</c:formatCode>
                <c:ptCount val="10"/>
                <c:pt idx="0">
                  <c:v>2.3596122347290588E-3</c:v>
                </c:pt>
                <c:pt idx="1">
                  <c:v>5.6128054340892405E-3</c:v>
                </c:pt>
                <c:pt idx="2">
                  <c:v>1.1126130174850412E-2</c:v>
                </c:pt>
                <c:pt idx="3">
                  <c:v>3.1106914693560202E-2</c:v>
                </c:pt>
                <c:pt idx="4">
                  <c:v>3.3868812889905411E-2</c:v>
                </c:pt>
                <c:pt idx="5">
                  <c:v>6.0933669938767039E-2</c:v>
                </c:pt>
                <c:pt idx="6">
                  <c:v>7.4236158439584241E-2</c:v>
                </c:pt>
                <c:pt idx="7">
                  <c:v>9.2446361144586514E-2</c:v>
                </c:pt>
                <c:pt idx="8">
                  <c:v>0.10599842401638468</c:v>
                </c:pt>
                <c:pt idx="9">
                  <c:v>0.58231111103354327</c:v>
                </c:pt>
              </c:numCache>
            </c:numRef>
          </c:val>
        </c:ser>
        <c:gapWidth val="100"/>
        <c:axId val="209758848"/>
        <c:axId val="209757312"/>
      </c:barChart>
      <c:catAx>
        <c:axId val="209733504"/>
        <c:scaling>
          <c:orientation val="minMax"/>
        </c:scaling>
        <c:axPos val="l"/>
        <c:numFmt formatCode="General" sourceLinked="1"/>
        <c:majorTickMark val="none"/>
        <c:tickLblPos val="low"/>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9735040"/>
        <c:crosses val="autoZero"/>
        <c:auto val="1"/>
        <c:lblAlgn val="ctr"/>
        <c:lblOffset val="1000"/>
      </c:catAx>
      <c:valAx>
        <c:axId val="209735040"/>
        <c:scaling>
          <c:orientation val="minMax"/>
          <c:max val="0.65000000000000036"/>
          <c:min val="-0.65000000000000036"/>
        </c:scaling>
        <c:delete val="1"/>
        <c:axPos val="b"/>
        <c:numFmt formatCode="0.00%" sourceLinked="1"/>
        <c:tickLblPos val="none"/>
        <c:crossAx val="209733504"/>
        <c:crosses val="autoZero"/>
        <c:crossBetween val="between"/>
        <c:minorUnit val="2.0000000000000011E-2"/>
      </c:valAx>
      <c:valAx>
        <c:axId val="209757312"/>
        <c:scaling>
          <c:orientation val="maxMin"/>
          <c:max val="0.34"/>
          <c:min val="-0.33000000000000246"/>
        </c:scaling>
        <c:delete val="1"/>
        <c:axPos val="t"/>
        <c:numFmt formatCode="0.00%" sourceLinked="1"/>
        <c:majorTickMark val="none"/>
        <c:tickLblPos val="none"/>
        <c:crossAx val="209758848"/>
        <c:crosses val="max"/>
        <c:crossBetween val="between"/>
        <c:majorUnit val="1.0000000000000005E-2"/>
      </c:valAx>
      <c:catAx>
        <c:axId val="209758848"/>
        <c:scaling>
          <c:orientation val="minMax"/>
        </c:scaling>
        <c:delete val="1"/>
        <c:axPos val="r"/>
        <c:numFmt formatCode="General" sourceLinked="1"/>
        <c:majorTickMark val="none"/>
        <c:tickLblPos val="none"/>
        <c:crossAx val="209757312"/>
        <c:crosses val="autoZero"/>
        <c:auto val="1"/>
        <c:lblAlgn val="ctr"/>
        <c:lblOffset val="100"/>
      </c:catAx>
      <c:spPr>
        <a:noFill/>
        <a:ln>
          <a:noFill/>
        </a:ln>
        <a:effectLst/>
      </c:spPr>
    </c:plotArea>
    <c:plotVisOnly val="1"/>
    <c:dispBlanksAs val="gap"/>
  </c:chart>
  <c:spPr>
    <a:noFill/>
    <a:ln w="9525" cap="flat" cmpd="sng" algn="ctr">
      <a:noFill/>
      <a:prstDash val="solid"/>
      <a:round/>
    </a:ln>
    <a:effectLst/>
  </c:spPr>
  <c:txPr>
    <a:bodyPr/>
    <a:lstStyle/>
    <a:p>
      <a:pPr>
        <a:defRPr lang="zh-CN" b="0"/>
      </a:pPr>
      <a:endParaRPr lang="zh-CN"/>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400" b="0" i="0" u="none" strike="noStrike" kern="1200" cap="all"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b="0" i="0" u="none" strike="noStrike" kern="1200" cap="all"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2017</a:t>
            </a:r>
            <a:r>
              <a:rPr lang="zh-CN" sz="1400" b="0" i="0" u="none" strike="noStrike" kern="1200" cap="all"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年</a:t>
            </a:r>
            <a:r>
              <a:rPr lang="en-US" altLang="zh-CN" sz="1400" b="0" i="0" u="none" strike="noStrike" kern="1200" cap="all"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10</a:t>
            </a:r>
            <a:r>
              <a:rPr lang="zh-CN" altLang="en-US" sz="1400" b="0" i="0" u="none" strike="noStrike" kern="1200" cap="all"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月</a:t>
            </a:r>
            <a:r>
              <a:rPr lang="zh-CN" altLang="en-US" sz="1400" b="0">
                <a:latin typeface="微软雅黑" panose="020B0503020204020204" pitchFamily="34" charset="-122"/>
                <a:ea typeface="微软雅黑" panose="020B0503020204020204" pitchFamily="34" charset="-122"/>
              </a:rPr>
              <a:t>六</a:t>
            </a:r>
            <a:r>
              <a:rPr lang="zh-CN" sz="1400" b="0">
                <a:latin typeface="微软雅黑" panose="020B0503020204020204" pitchFamily="34" charset="-122"/>
                <a:ea typeface="微软雅黑" panose="020B0503020204020204" pitchFamily="34" charset="-122"/>
              </a:rPr>
              <a:t>大区域交易量占比图</a:t>
            </a:r>
          </a:p>
        </c:rich>
      </c:tx>
      <c:layout>
        <c:manualLayout>
          <c:xMode val="edge"/>
          <c:yMode val="edge"/>
          <c:x val="0.12972695036984927"/>
          <c:y val="4.5205455072022914E-2"/>
        </c:manualLayout>
      </c:layout>
      <c:spPr>
        <a:noFill/>
        <a:ln w="25400">
          <a:noFill/>
        </a:ln>
      </c:spPr>
    </c:title>
    <c:plotArea>
      <c:layout>
        <c:manualLayout>
          <c:layoutTarget val="inner"/>
          <c:xMode val="edge"/>
          <c:yMode val="edge"/>
          <c:x val="0.23242541110932721"/>
          <c:y val="0.2120103207438051"/>
          <c:w val="0.51828149606299201"/>
          <c:h val="0.75785775912959474"/>
        </c:manualLayout>
      </c:layout>
      <c:pieChart>
        <c:varyColors val="1"/>
        <c:ser>
          <c:idx val="0"/>
          <c:order val="0"/>
          <c:tx>
            <c:strRef>
              <c:f>Sheet1!$G$99</c:f>
              <c:strCache>
                <c:ptCount val="1"/>
                <c:pt idx="0">
                  <c:v>交易占比</c:v>
                </c:pt>
              </c:strCache>
            </c:strRef>
          </c:tx>
          <c:dLbls>
            <c:dLbl>
              <c:idx val="0"/>
              <c:layout>
                <c:manualLayout>
                  <c:x val="2.8795061331617997E-3"/>
                  <c:y val="3.6783961326868099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1"/>
              <c:layout>
                <c:manualLayout>
                  <c:x val="3.4064908725186145E-2"/>
                  <c:y val="-2.4791487007072201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2"/>
              <c:layout>
                <c:manualLayout>
                  <c:x val="-4.2960254968129824E-3"/>
                  <c:y val="-5.0082595607752411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3"/>
              <c:layout>
                <c:manualLayout>
                  <c:x val="1.1067946863784898E-2"/>
                  <c:y val="2.7080089565075746E-3"/>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4"/>
              <c:layout>
                <c:manualLayout>
                  <c:x val="-3.1308586426696729E-4"/>
                  <c:y val="2.3214259234544784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rgbClr val="0070C0"/>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5"/>
              <c:layout>
                <c:manualLayout>
                  <c:x val="3.1155926937704299E-3"/>
                  <c:y val="9.7993682993015706E-3"/>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spAutoFit/>
              </a:bodyPr>
              <a:lstStyle/>
              <a:p>
                <a:pPr>
                  <a:defRPr lang="zh-CN" sz="120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extLst>
          </c:dLbls>
          <c:cat>
            <c:strRef>
              <c:f>Sheet1!$H$97:$M$97</c:f>
              <c:strCache>
                <c:ptCount val="6"/>
                <c:pt idx="0">
                  <c:v>华东</c:v>
                </c:pt>
                <c:pt idx="1">
                  <c:v>中南</c:v>
                </c:pt>
                <c:pt idx="2">
                  <c:v>华北</c:v>
                </c:pt>
                <c:pt idx="3">
                  <c:v>西南</c:v>
                </c:pt>
                <c:pt idx="4">
                  <c:v>东北</c:v>
                </c:pt>
                <c:pt idx="5">
                  <c:v>西北</c:v>
                </c:pt>
              </c:strCache>
            </c:strRef>
          </c:cat>
          <c:val>
            <c:numRef>
              <c:f>Sheet1!$H$99:$M$99</c:f>
              <c:numCache>
                <c:formatCode>0.00%</c:formatCode>
                <c:ptCount val="6"/>
                <c:pt idx="0">
                  <c:v>0.34274943477359587</c:v>
                </c:pt>
                <c:pt idx="1">
                  <c:v>0.22414685763043593</c:v>
                </c:pt>
                <c:pt idx="2">
                  <c:v>0.17833194336648375</c:v>
                </c:pt>
                <c:pt idx="3">
                  <c:v>0.12456095526877788</c:v>
                </c:pt>
                <c:pt idx="4">
                  <c:v>7.9842266883276572E-2</c:v>
                </c:pt>
                <c:pt idx="5">
                  <c:v>5.0368542077429967E-2</c:v>
                </c:pt>
              </c:numCache>
            </c:numRef>
          </c:val>
        </c:ser>
        <c:firstSliceAng val="0"/>
      </c:pieChart>
      <c:spPr>
        <a:noFill/>
        <a:ln w="25400">
          <a:noFill/>
        </a:ln>
      </c:spPr>
    </c:plotArea>
    <c:plotVisOnly val="1"/>
    <c:dispBlanksAs val="zero"/>
  </c:chart>
  <c:spPr>
    <a:solidFill>
      <a:schemeClr val="bg1"/>
    </a:solidFill>
    <a:ln w="9525" cap="flat" cmpd="sng" algn="ctr">
      <a:noFill/>
      <a:prstDash val="solid"/>
      <a:round/>
    </a:ln>
    <a:effectLst/>
  </c:spPr>
  <c:txPr>
    <a:bodyPr/>
    <a:lstStyle/>
    <a:p>
      <a:pPr>
        <a:defRPr lang="zh-CN"/>
      </a:pPr>
      <a:endParaRPr lang="zh-CN"/>
    </a:p>
  </c:tx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400" b="0" i="0" u="none" strike="noStrike" kern="1200" cap="all"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b="0" i="0" u="none" strike="noStrike" kern="1200" cap="all"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2017</a:t>
            </a:r>
            <a:r>
              <a:rPr lang="zh-CN" sz="1400" b="0" i="0" u="none" strike="noStrike" kern="1200" cap="all"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年</a:t>
            </a:r>
            <a:r>
              <a:rPr lang="en-US" altLang="zh-CN" sz="1400" b="0" i="0" u="none" strike="noStrike" kern="1200" cap="all"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11</a:t>
            </a:r>
            <a:r>
              <a:rPr lang="zh-CN" altLang="en-US" sz="1400" b="0" i="0" u="none" strike="noStrike" kern="1200" cap="all"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月</a:t>
            </a:r>
            <a:r>
              <a:rPr lang="zh-CN" altLang="en-US" sz="1400" b="0" dirty="0">
                <a:latin typeface="微软雅黑" panose="020B0503020204020204" pitchFamily="34" charset="-122"/>
                <a:ea typeface="微软雅黑" panose="020B0503020204020204" pitchFamily="34" charset="-122"/>
              </a:rPr>
              <a:t>六</a:t>
            </a:r>
            <a:r>
              <a:rPr lang="zh-CN" sz="1400" b="0" dirty="0">
                <a:latin typeface="微软雅黑" panose="020B0503020204020204" pitchFamily="34" charset="-122"/>
                <a:ea typeface="微软雅黑" panose="020B0503020204020204" pitchFamily="34" charset="-122"/>
              </a:rPr>
              <a:t>大区域交易量占比图</a:t>
            </a:r>
          </a:p>
        </c:rich>
      </c:tx>
      <c:layout>
        <c:manualLayout>
          <c:xMode val="edge"/>
          <c:yMode val="edge"/>
          <c:x val="0.13404733458569545"/>
          <c:y val="2.0902559055118102E-2"/>
        </c:manualLayout>
      </c:layout>
      <c:spPr>
        <a:noFill/>
        <a:ln w="25400">
          <a:noFill/>
        </a:ln>
      </c:spPr>
    </c:title>
    <c:plotArea>
      <c:layout>
        <c:manualLayout>
          <c:layoutTarget val="inner"/>
          <c:xMode val="edge"/>
          <c:yMode val="edge"/>
          <c:x val="0.23242541110932732"/>
          <c:y val="0.21201032074380519"/>
          <c:w val="0.51828149606299201"/>
          <c:h val="0.75785775912959519"/>
        </c:manualLayout>
      </c:layout>
      <c:pieChart>
        <c:varyColors val="1"/>
        <c:ser>
          <c:idx val="0"/>
          <c:order val="0"/>
          <c:tx>
            <c:strRef>
              <c:f>Sheet1!$G$99</c:f>
              <c:strCache>
                <c:ptCount val="1"/>
                <c:pt idx="0">
                  <c:v>交易占比</c:v>
                </c:pt>
              </c:strCache>
            </c:strRef>
          </c:tx>
          <c:dLbls>
            <c:dLbl>
              <c:idx val="0"/>
              <c:layout>
                <c:manualLayout>
                  <c:x val="2.8795061331617997E-3"/>
                  <c:y val="3.6783961326868099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1"/>
              <c:layout>
                <c:manualLayout>
                  <c:x val="3.4194232206505311E-2"/>
                  <c:y val="-3.6892060367454085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2"/>
              <c:layout>
                <c:manualLayout>
                  <c:x val="-4.2960254968129824E-3"/>
                  <c:y val="-5.0082595607752411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3"/>
              <c:layout>
                <c:manualLayout>
                  <c:x val="1.1067946863784898E-2"/>
                  <c:y val="2.7080089565075776E-3"/>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4"/>
              <c:layout>
                <c:manualLayout>
                  <c:x val="-3.1308586426696746E-4"/>
                  <c:y val="2.3214259234544777E-2"/>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rgbClr val="0070C0"/>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dLbl>
              <c:idx val="5"/>
              <c:layout>
                <c:manualLayout>
                  <c:x val="3.1155926937704299E-3"/>
                  <c:y val="9.7993682993015689E-3"/>
                </c:manualLayout>
              </c:layout>
              <c:spPr>
                <a:noFill/>
                <a:ln>
                  <a:noFill/>
                </a:ln>
                <a:effectLst/>
              </c:spPr>
              <c:txPr>
                <a:bodyPr rot="0" spcFirstLastPara="0" vertOverflow="ellipsis" vert="horz" wrap="square" lIns="38100" tIns="19050" rIns="38100" bIns="19050" anchor="ctr" anchorCtr="1">
                  <a:spAutoFit/>
                </a:bodyPr>
                <a:lstStyle/>
                <a:p>
                  <a:pPr>
                    <a:defRPr lang="zh-CN" sz="1200" b="1"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spAutoFit/>
              </a:bodyPr>
              <a:lstStyle/>
              <a:p>
                <a:pPr>
                  <a:defRPr lang="zh-CN" sz="120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dLblPos val="bestFit"/>
            <c:showVal val="1"/>
            <c:extLst>
              <c:ext xmlns:c15="http://schemas.microsoft.com/office/drawing/2012/chart" uri="{CE6537A1-D6FC-4f65-9D91-7224C49458BB}"/>
            </c:extLst>
          </c:dLbls>
          <c:cat>
            <c:strRef>
              <c:f>Sheet1!$H$97:$M$97</c:f>
              <c:strCache>
                <c:ptCount val="6"/>
                <c:pt idx="0">
                  <c:v>华东</c:v>
                </c:pt>
                <c:pt idx="1">
                  <c:v>中南</c:v>
                </c:pt>
                <c:pt idx="2">
                  <c:v>华北</c:v>
                </c:pt>
                <c:pt idx="3">
                  <c:v>西南</c:v>
                </c:pt>
                <c:pt idx="4">
                  <c:v>东北</c:v>
                </c:pt>
                <c:pt idx="5">
                  <c:v>西北</c:v>
                </c:pt>
              </c:strCache>
            </c:strRef>
          </c:cat>
          <c:val>
            <c:numRef>
              <c:f>Sheet1!$H$99:$M$99</c:f>
              <c:numCache>
                <c:formatCode>0.00%</c:formatCode>
                <c:ptCount val="6"/>
                <c:pt idx="0">
                  <c:v>0.33809124473908581</c:v>
                </c:pt>
                <c:pt idx="1">
                  <c:v>0.2286336850353986</c:v>
                </c:pt>
                <c:pt idx="2">
                  <c:v>0.19102212921843947</c:v>
                </c:pt>
                <c:pt idx="3">
                  <c:v>0.11762893875916161</c:v>
                </c:pt>
                <c:pt idx="4">
                  <c:v>7.7067867648791311E-2</c:v>
                </c:pt>
                <c:pt idx="5">
                  <c:v>4.7556134599123383E-2</c:v>
                </c:pt>
              </c:numCache>
            </c:numRef>
          </c:val>
        </c:ser>
        <c:firstSliceAng val="0"/>
      </c:pieChart>
      <c:spPr>
        <a:noFill/>
        <a:ln w="25400">
          <a:noFill/>
        </a:ln>
      </c:spPr>
    </c:plotArea>
    <c:plotVisOnly val="1"/>
    <c:dispBlanksAs val="zero"/>
  </c:chart>
  <c:spPr>
    <a:solidFill>
      <a:schemeClr val="bg1"/>
    </a:solidFill>
    <a:ln w="9525" cap="flat" cmpd="sng" algn="ctr">
      <a:noFill/>
      <a:prstDash val="solid"/>
      <a:round/>
    </a:ln>
    <a:effectLst/>
  </c:spPr>
  <c:txPr>
    <a:bodyPr/>
    <a:lstStyle/>
    <a:p>
      <a:pPr>
        <a:defRPr lang="zh-CN"/>
      </a:pPr>
      <a:endParaRPr lang="zh-CN"/>
    </a:p>
  </c:txPr>
  <c:externalData r:id="rId2"/>
</c:chartSpace>
</file>

<file path=ppt/charts/chart6.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600" b="0" i="0" u="none" strike="noStrike" kern="1200" cap="all"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600" b="0" i="0" baseline="0">
                <a:effectLst/>
              </a:rPr>
              <a:t>2017</a:t>
            </a:r>
            <a:r>
              <a:rPr lang="zh-CN" altLang="zh-CN" sz="1600" b="0" i="0" baseline="0">
                <a:effectLst/>
              </a:rPr>
              <a:t>年</a:t>
            </a:r>
            <a:r>
              <a:rPr lang="en-US" altLang="zh-CN" sz="1600" b="0" i="0" baseline="0">
                <a:effectLst/>
              </a:rPr>
              <a:t>10</a:t>
            </a:r>
            <a:r>
              <a:rPr lang="zh-CN" altLang="en-US" sz="1600" b="0" i="0" baseline="0">
                <a:effectLst/>
              </a:rPr>
              <a:t>月</a:t>
            </a:r>
            <a:r>
              <a:rPr lang="zh-CN" altLang="zh-CN" sz="1600" b="0" i="0" baseline="0">
                <a:effectLst/>
              </a:rPr>
              <a:t>交易使用年限分析</a:t>
            </a:r>
            <a:endParaRPr lang="zh-CN" altLang="zh-CN" sz="1600">
              <a:effectLst/>
            </a:endParaRPr>
          </a:p>
        </c:rich>
      </c:tx>
      <c:layout>
        <c:manualLayout>
          <c:xMode val="edge"/>
          <c:yMode val="edge"/>
          <c:x val="0.17977767811348438"/>
          <c:y val="2.5811141619699533E-3"/>
        </c:manualLayout>
      </c:layout>
      <c:spPr>
        <a:noFill/>
        <a:ln w="25400">
          <a:noFill/>
        </a:ln>
      </c:spPr>
    </c:title>
    <c:plotArea>
      <c:layout>
        <c:manualLayout>
          <c:layoutTarget val="inner"/>
          <c:xMode val="edge"/>
          <c:yMode val="edge"/>
          <c:x val="0.23242541110932721"/>
          <c:y val="0.2120103207438051"/>
          <c:w val="0.51828149606299201"/>
          <c:h val="0.75785775912959474"/>
        </c:manualLayout>
      </c:layout>
      <c:doughnutChart>
        <c:varyColors val="1"/>
        <c:ser>
          <c:idx val="0"/>
          <c:order val="0"/>
          <c:tx>
            <c:strRef>
              <c:f>Sheet1!$C$164</c:f>
              <c:strCache>
                <c:ptCount val="1"/>
                <c:pt idx="0">
                  <c:v>交易数量</c:v>
                </c:pt>
              </c:strCache>
            </c:strRef>
          </c:tx>
          <c:dLbls>
            <c:dLbl>
              <c:idx val="0"/>
              <c:layout>
                <c:manualLayout>
                  <c:x val="0.15507560147059041"/>
                  <c:y val="-9.3400072695105363E-2"/>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4719649809943298"/>
                      <c:h val="0.13479959866927199"/>
                    </c:manualLayout>
                  </c15:layout>
                </c:ext>
              </c:extLst>
            </c:dLbl>
            <c:dLbl>
              <c:idx val="1"/>
              <c:layout>
                <c:manualLayout>
                  <c:x val="0.23591059197275155"/>
                  <c:y val="3.6584030724630068E-2"/>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2534157838246103"/>
                      <c:h val="9.9294875578155403E-2"/>
                    </c:manualLayout>
                  </c15:layout>
                </c:ext>
              </c:extLst>
            </c:dLbl>
            <c:dLbl>
              <c:idx val="2"/>
              <c:layout>
                <c:manualLayout>
                  <c:x val="-0.13916642553064526"/>
                  <c:y val="-0.13426216657689274"/>
                </c:manualLayout>
              </c:layout>
              <c:spPr>
                <a:noFill/>
                <a:ln>
                  <a:noFill/>
                </a:ln>
                <a:effectLst/>
              </c:spPr>
              <c:txPr>
                <a:bodyPr rot="0" spcFirstLastPara="0" vertOverflow="ellipsis" vert="horz" wrap="square" lIns="38100" tIns="19050" rIns="38100" bIns="19050" anchor="ctr" anchorCtr="0">
                  <a:spAutoFit/>
                </a:bodyPr>
                <a:lstStyle/>
                <a:p>
                  <a:pPr algn="l">
                    <a:defRPr lang="zh-CN" sz="120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0660879005362701"/>
                      <c:h val="0.17424929099273401"/>
                    </c:manualLayout>
                  </c15:layout>
                </c:ext>
              </c:extLst>
            </c:dLbl>
            <c:dLbl>
              <c:idx val="3"/>
              <c:layout>
                <c:manualLayout>
                  <c:x val="-4.5429079251898983E-3"/>
                  <c:y val="-0.12329381814253795"/>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1917549180944499"/>
                      <c:h val="0.11901972173988699"/>
                    </c:manualLayout>
                  </c15:layout>
                </c:ext>
              </c:extLst>
            </c:dLbl>
            <c:spPr>
              <a:noFill/>
              <a:ln>
                <a:noFill/>
              </a:ln>
              <a:effectLst/>
            </c:spPr>
            <c:txPr>
              <a:bodyPr rot="0" spcFirstLastPara="0" vertOverflow="ellipsis" vert="horz" wrap="square" lIns="38100" tIns="19050" rIns="38100" bIns="19050" anchor="ctr" anchorCtr="1">
                <a:spAutoFit/>
              </a:bodyPr>
              <a:lstStyle/>
              <a:p>
                <a:pPr>
                  <a:defRPr lang="zh-CN" sz="120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extLst>
          </c:dLbls>
          <c:cat>
            <c:strRef>
              <c:f>Sheet1!$B$165:$B$168</c:f>
              <c:strCache>
                <c:ptCount val="4"/>
                <c:pt idx="0">
                  <c:v>3年内</c:v>
                </c:pt>
                <c:pt idx="1">
                  <c:v>3-6年</c:v>
                </c:pt>
                <c:pt idx="2">
                  <c:v>7-10年</c:v>
                </c:pt>
                <c:pt idx="3">
                  <c:v>10年以上</c:v>
                </c:pt>
              </c:strCache>
            </c:strRef>
          </c:cat>
          <c:val>
            <c:numRef>
              <c:f>Sheet1!$C$165:$C$168</c:f>
              <c:numCache>
                <c:formatCode>0.00%</c:formatCode>
                <c:ptCount val="4"/>
                <c:pt idx="0">
                  <c:v>0.25019114052805863</c:v>
                </c:pt>
                <c:pt idx="1">
                  <c:v>0.43172113247749944</c:v>
                </c:pt>
                <c:pt idx="2">
                  <c:v>0.226096346395808</c:v>
                </c:pt>
                <c:pt idx="3">
                  <c:v>9.1991380598633876E-2</c:v>
                </c:pt>
              </c:numCache>
            </c:numRef>
          </c:val>
        </c:ser>
        <c:firstSliceAng val="0"/>
        <c:holeSize val="60"/>
      </c:doughnutChart>
      <c:spPr>
        <a:noFill/>
        <a:ln w="25400">
          <a:noFill/>
        </a:ln>
      </c:spPr>
    </c:plotArea>
    <c:plotVisOnly val="1"/>
    <c:dispBlanksAs val="zero"/>
  </c:chart>
  <c:spPr>
    <a:noFill/>
    <a:ln w="9525" cap="flat" cmpd="sng" algn="ctr">
      <a:noFill/>
      <a:prstDash val="solid"/>
      <a:round/>
    </a:ln>
    <a:effectLst/>
  </c:spPr>
  <c:txPr>
    <a:bodyPr/>
    <a:lstStyle/>
    <a:p>
      <a:pPr>
        <a:defRPr lang="zh-CN"/>
      </a:pPr>
      <a:endParaRPr lang="zh-CN"/>
    </a:p>
  </c:txPr>
  <c:externalData r:id="rId2"/>
</c:chartSpace>
</file>

<file path=ppt/charts/chart7.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600" b="0" i="0" u="none" strike="noStrike" kern="1200" cap="all"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600" b="0" i="0" baseline="0">
                <a:effectLst/>
              </a:rPr>
              <a:t>2017</a:t>
            </a:r>
            <a:r>
              <a:rPr lang="zh-CN" altLang="zh-CN" sz="1600" b="0" i="0" baseline="0">
                <a:effectLst/>
              </a:rPr>
              <a:t>年</a:t>
            </a:r>
            <a:r>
              <a:rPr lang="en-US" altLang="zh-CN" sz="1600" b="0" i="0" baseline="0">
                <a:effectLst/>
              </a:rPr>
              <a:t>11</a:t>
            </a:r>
            <a:r>
              <a:rPr lang="zh-CN" altLang="en-US" sz="1600" b="0" i="0" baseline="0">
                <a:effectLst/>
              </a:rPr>
              <a:t>月</a:t>
            </a:r>
            <a:r>
              <a:rPr lang="zh-CN" altLang="zh-CN" sz="1600" b="0" i="0" baseline="0">
                <a:effectLst/>
              </a:rPr>
              <a:t>交易使用年限分析</a:t>
            </a:r>
            <a:endParaRPr lang="zh-CN" altLang="zh-CN" sz="1600">
              <a:effectLst/>
            </a:endParaRPr>
          </a:p>
        </c:rich>
      </c:tx>
      <c:layout>
        <c:manualLayout>
          <c:xMode val="edge"/>
          <c:yMode val="edge"/>
          <c:x val="0.15823173347154795"/>
          <c:y val="2.0965699258648204E-2"/>
        </c:manualLayout>
      </c:layout>
      <c:spPr>
        <a:noFill/>
        <a:ln w="25400">
          <a:noFill/>
        </a:ln>
      </c:spPr>
    </c:title>
    <c:plotArea>
      <c:layout>
        <c:manualLayout>
          <c:layoutTarget val="inner"/>
          <c:xMode val="edge"/>
          <c:yMode val="edge"/>
          <c:x val="0.23242541110932732"/>
          <c:y val="0.21201032074380519"/>
          <c:w val="0.51828149606299201"/>
          <c:h val="0.75785775912959519"/>
        </c:manualLayout>
      </c:layout>
      <c:doughnutChart>
        <c:varyColors val="1"/>
        <c:ser>
          <c:idx val="0"/>
          <c:order val="0"/>
          <c:tx>
            <c:strRef>
              <c:f>Sheet1!$C$164</c:f>
              <c:strCache>
                <c:ptCount val="1"/>
                <c:pt idx="0">
                  <c:v>交易数量</c:v>
                </c:pt>
              </c:strCache>
            </c:strRef>
          </c:tx>
          <c:dLbls>
            <c:dLbl>
              <c:idx val="0"/>
              <c:layout>
                <c:manualLayout>
                  <c:x val="0.13829827908102643"/>
                  <c:y val="-0.10050739532960121"/>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4719649809943298"/>
                      <c:h val="0.13479959866927199"/>
                    </c:manualLayout>
                  </c15:layout>
                </c:ext>
              </c:extLst>
            </c:dLbl>
            <c:dLbl>
              <c:idx val="1"/>
              <c:layout>
                <c:manualLayout>
                  <c:x val="-0.23206228064956044"/>
                  <c:y val="8.883881376999235E-2"/>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2534157838246103"/>
                      <c:h val="9.9294875578155403E-2"/>
                    </c:manualLayout>
                  </c15:layout>
                </c:ext>
              </c:extLst>
            </c:dLbl>
            <c:dLbl>
              <c:idx val="2"/>
              <c:layout>
                <c:manualLayout>
                  <c:x val="-0.14216071070557987"/>
                  <c:y val="-0.11124557956338205"/>
                </c:manualLayout>
              </c:layout>
              <c:spPr>
                <a:noFill/>
                <a:ln>
                  <a:noFill/>
                </a:ln>
                <a:effectLst/>
              </c:spPr>
              <c:txPr>
                <a:bodyPr rot="0" spcFirstLastPara="0" vertOverflow="ellipsis" vert="horz" wrap="square" lIns="38100" tIns="19050" rIns="38100" bIns="19050" anchor="ctr" anchorCtr="0">
                  <a:spAutoFit/>
                </a:bodyPr>
                <a:lstStyle/>
                <a:p>
                  <a:pPr algn="l">
                    <a:defRPr lang="zh-CN" sz="120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0660879005362701"/>
                      <c:h val="0.17424929099273401"/>
                    </c:manualLayout>
                  </c15:layout>
                </c:ext>
              </c:extLst>
            </c:dLbl>
            <c:dLbl>
              <c:idx val="3"/>
              <c:layout>
                <c:manualLayout>
                  <c:x val="-4.5428240883007599E-3"/>
                  <c:y val="-0.11958615098360224"/>
                </c:manualLayout>
              </c:layout>
              <c:spPr>
                <a:noFill/>
                <a:ln>
                  <a:noFill/>
                </a:ln>
                <a:effectLst/>
              </c:spPr>
              <c:txPr>
                <a:bodyPr rot="0" spcFirstLastPara="0" vertOverflow="ellipsis" vert="horz" wrap="square" lIns="38100" tIns="19050" rIns="38100" bIns="19050" anchor="ctr" anchorCtr="1">
                  <a:noAutofit/>
                </a:bodyPr>
                <a:lstStyle/>
                <a:p>
                  <a:pPr>
                    <a:defRPr lang="zh-CN" sz="12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15:layout>
                    <c:manualLayout>
                      <c:w val="0.31917549180944499"/>
                      <c:h val="0.11901972173988699"/>
                    </c:manualLayout>
                  </c15:layout>
                </c:ext>
              </c:extLst>
            </c:dLbl>
            <c:spPr>
              <a:noFill/>
              <a:ln>
                <a:noFill/>
              </a:ln>
              <a:effectLst/>
            </c:spPr>
            <c:txPr>
              <a:bodyPr rot="0" spcFirstLastPara="0" vertOverflow="ellipsis" vert="horz" wrap="square" lIns="38100" tIns="19050" rIns="38100" bIns="19050" anchor="ctr" anchorCtr="1">
                <a:spAutoFit/>
              </a:bodyPr>
              <a:lstStyle/>
              <a:p>
                <a:pPr>
                  <a:defRPr lang="zh-CN" sz="120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showVal val="1"/>
            <c:showCatName val="1"/>
            <c:extLst>
              <c:ext xmlns:c15="http://schemas.microsoft.com/office/drawing/2012/chart" uri="{CE6537A1-D6FC-4f65-9D91-7224C49458BB}"/>
            </c:extLst>
          </c:dLbls>
          <c:cat>
            <c:strRef>
              <c:f>Sheet1!$B$165:$B$168</c:f>
              <c:strCache>
                <c:ptCount val="4"/>
                <c:pt idx="0">
                  <c:v>3年内</c:v>
                </c:pt>
                <c:pt idx="1">
                  <c:v>3-6年</c:v>
                </c:pt>
                <c:pt idx="2">
                  <c:v>7-10年</c:v>
                </c:pt>
                <c:pt idx="3">
                  <c:v>10年以上</c:v>
                </c:pt>
              </c:strCache>
            </c:strRef>
          </c:cat>
          <c:val>
            <c:numRef>
              <c:f>Sheet1!$C$165:$C$168</c:f>
              <c:numCache>
                <c:formatCode>0.00%</c:formatCode>
                <c:ptCount val="4"/>
                <c:pt idx="0">
                  <c:v>0.26663705516204445</c:v>
                </c:pt>
                <c:pt idx="1">
                  <c:v>0.43752219772049611</c:v>
                </c:pt>
                <c:pt idx="2">
                  <c:v>0.1968426224157927</c:v>
                </c:pt>
                <c:pt idx="3">
                  <c:v>9.8998124701667037E-2</c:v>
                </c:pt>
              </c:numCache>
            </c:numRef>
          </c:val>
        </c:ser>
        <c:firstSliceAng val="0"/>
        <c:holeSize val="60"/>
      </c:doughnutChart>
      <c:spPr>
        <a:noFill/>
        <a:ln w="25400">
          <a:noFill/>
        </a:ln>
      </c:spPr>
    </c:plotArea>
    <c:plotVisOnly val="1"/>
    <c:dispBlanksAs val="zero"/>
  </c:chart>
  <c:spPr>
    <a:noFill/>
    <a:ln w="9525" cap="flat" cmpd="sng" algn="ctr">
      <a:noFill/>
      <a:prstDash val="solid"/>
      <a:round/>
    </a:ln>
    <a:effectLst/>
  </c:spPr>
  <c:txPr>
    <a:bodyPr/>
    <a:lstStyle/>
    <a:p>
      <a:pPr>
        <a:defRPr lang="zh-CN"/>
      </a:pPr>
      <a:endParaRPr lang="zh-CN"/>
    </a:p>
  </c:txPr>
  <c:externalData r:id="rId2"/>
</c:chartSpace>
</file>

<file path=ppt/charts/chart8.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911245699086699"/>
          <c:y val="0.15020443348320664"/>
          <c:w val="0.55621788009512396"/>
          <c:h val="0.69959113303360165"/>
        </c:manualLayout>
      </c:layout>
      <c:doughnutChart>
        <c:varyColors val="1"/>
        <c:ser>
          <c:idx val="0"/>
          <c:order val="0"/>
          <c:tx>
            <c:strRef>
              <c:f>Sheet1!$B$1</c:f>
              <c:strCache>
                <c:ptCount val="1"/>
                <c:pt idx="0">
                  <c:v>比例</c:v>
                </c:pt>
              </c:strCache>
            </c:strRef>
          </c:tx>
          <c:dPt>
            <c:idx val="0"/>
            <c:spPr>
              <a:solidFill>
                <a:schemeClr val="accent1"/>
              </a:solidFill>
              <a:ln w="19050">
                <a:solidFill>
                  <a:schemeClr val="lt1"/>
                </a:solidFill>
              </a:ln>
              <a:effectLst/>
            </c:spPr>
          </c:dPt>
          <c:dPt>
            <c:idx val="1"/>
            <c:spPr>
              <a:solidFill>
                <a:schemeClr val="accent2"/>
              </a:solidFill>
              <a:ln w="19050">
                <a:solidFill>
                  <a:schemeClr val="lt1"/>
                </a:solidFill>
              </a:ln>
              <a:effectLst/>
            </c:spPr>
          </c:dPt>
          <c:dPt>
            <c:idx val="2"/>
            <c:spPr>
              <a:solidFill>
                <a:schemeClr val="accent3"/>
              </a:solidFill>
              <a:ln w="19050">
                <a:solidFill>
                  <a:schemeClr val="lt1"/>
                </a:solidFill>
              </a:ln>
              <a:effectLst/>
            </c:spPr>
          </c:dPt>
          <c:dPt>
            <c:idx val="3"/>
            <c:spPr>
              <a:solidFill>
                <a:schemeClr val="accent4"/>
              </a:solidFill>
              <a:ln w="19050">
                <a:solidFill>
                  <a:schemeClr val="lt1"/>
                </a:solidFill>
              </a:ln>
              <a:effectLst/>
            </c:spPr>
          </c:dPt>
          <c:dPt>
            <c:idx val="4"/>
            <c:spPr>
              <a:solidFill>
                <a:schemeClr val="accent5"/>
              </a:solidFill>
              <a:ln w="19050">
                <a:solidFill>
                  <a:schemeClr val="lt1"/>
                </a:solidFill>
              </a:ln>
              <a:effectLst/>
            </c:spPr>
          </c:dPt>
          <c:dPt>
            <c:idx val="5"/>
            <c:spPr>
              <a:solidFill>
                <a:schemeClr val="accent6"/>
              </a:solidFill>
              <a:ln w="19050">
                <a:solidFill>
                  <a:schemeClr val="lt1"/>
                </a:solidFill>
              </a:ln>
              <a:effectLst/>
            </c:spPr>
          </c:dPt>
          <c:dPt>
            <c:idx val="6"/>
            <c:spPr>
              <a:solidFill>
                <a:schemeClr val="accent1">
                  <a:lumMod val="60000"/>
                </a:schemeClr>
              </a:solidFill>
              <a:ln w="19050">
                <a:solidFill>
                  <a:schemeClr val="lt1"/>
                </a:solidFill>
              </a:ln>
              <a:effectLst/>
            </c:spPr>
          </c:dPt>
          <c:dLbls>
            <c:dLbl>
              <c:idx val="0"/>
              <c:layout>
                <c:manualLayout>
                  <c:x val="6.3800875480243505E-2"/>
                  <c:y val="-0.11598251968412585"/>
                </c:manualLayout>
              </c:layout>
              <c:showVal val="1"/>
              <c:extLst>
                <c:ext xmlns:c15="http://schemas.microsoft.com/office/drawing/2012/chart" uri="{CE6537A1-D6FC-4f65-9D91-7224C49458BB}">
                  <c15:layout/>
                </c:ext>
              </c:extLst>
            </c:dLbl>
            <c:dLbl>
              <c:idx val="1"/>
              <c:layout>
                <c:manualLayout>
                  <c:x val="8.1640606889012327E-2"/>
                  <c:y val="9.1871310822177213E-2"/>
                </c:manualLayout>
              </c:layout>
              <c:showVal val="1"/>
              <c:extLst>
                <c:ext xmlns:c15="http://schemas.microsoft.com/office/drawing/2012/chart" uri="{CE6537A1-D6FC-4f65-9D91-7224C49458BB}">
                  <c15:layout/>
                </c:ext>
              </c:extLst>
            </c:dLbl>
            <c:dLbl>
              <c:idx val="2"/>
              <c:layout>
                <c:manualLayout>
                  <c:x val="-6.0418734315067932E-2"/>
                  <c:y val="9.5514561547004981E-2"/>
                </c:manualLayout>
              </c:layout>
              <c:showVal val="1"/>
              <c:extLst>
                <c:ext xmlns:c15="http://schemas.microsoft.com/office/drawing/2012/chart" uri="{CE6537A1-D6FC-4f65-9D91-7224C49458BB}">
                  <c15:layout/>
                </c:ext>
              </c:extLst>
            </c:dLbl>
            <c:dLbl>
              <c:idx val="3"/>
              <c:layout>
                <c:manualLayout>
                  <c:x val="-9.6177329893324198E-2"/>
                  <c:y val="1.9593721506911332E-3"/>
                </c:manualLayout>
              </c:layout>
              <c:showVal val="1"/>
              <c:extLst>
                <c:ext xmlns:c15="http://schemas.microsoft.com/office/drawing/2012/chart" uri="{CE6537A1-D6FC-4f65-9D91-7224C49458BB}">
                  <c15:layout/>
                </c:ext>
              </c:extLst>
            </c:dLbl>
            <c:dLbl>
              <c:idx val="4"/>
              <c:layout>
                <c:manualLayout>
                  <c:x val="-5.7941390861107403E-2"/>
                  <c:y val="-5.9185847469861955E-2"/>
                </c:manualLayout>
              </c:layout>
              <c:showVal val="1"/>
              <c:extLst>
                <c:ext xmlns:c15="http://schemas.microsoft.com/office/drawing/2012/chart" uri="{CE6537A1-D6FC-4f65-9D91-7224C49458BB}">
                  <c15:layout/>
                </c:ext>
              </c:extLst>
            </c:dLbl>
            <c:dLbl>
              <c:idx val="5"/>
              <c:layout>
                <c:manualLayout>
                  <c:x val="-4.8046658349011832E-2"/>
                  <c:y val="-6.9289947051680498E-2"/>
                </c:manualLayout>
              </c:layout>
              <c:showVal val="1"/>
              <c:extLst>
                <c:ext xmlns:c15="http://schemas.microsoft.com/office/drawing/2012/chart" uri="{CE6537A1-D6FC-4f65-9D91-7224C49458BB}">
                  <c15:layout/>
                </c:ext>
              </c:extLst>
            </c:dLbl>
            <c:dLbl>
              <c:idx val="6"/>
              <c:layout>
                <c:manualLayout>
                  <c:x val="-1.1068128426544501E-2"/>
                  <c:y val="-9.9020341529222455E-2"/>
                </c:manualLayout>
              </c:layout>
              <c:showVal val="1"/>
              <c:extLst>
                <c:ext xmlns:c15="http://schemas.microsoft.com/office/drawing/2012/chart" uri="{CE6537A1-D6FC-4f65-9D91-7224C49458BB}">
                  <c15:layout/>
                </c:ext>
              </c:extLst>
            </c:dLbl>
            <c:numFmt formatCode="0.00%" sourceLinked="0"/>
            <c:spPr>
              <a:noFill/>
              <a:ln>
                <a:noFill/>
              </a:ln>
              <a:effectLst/>
            </c:spPr>
            <c:txPr>
              <a:bodyPr rot="0" spcFirstLastPara="1" vertOverflow="overflow" horzOverflow="overflow" vert="horz" wrap="square" lIns="38100" tIns="19050" rIns="38100" bIns="19050" anchor="b" anchorCtr="0">
                <a:spAutoFit/>
              </a:bodyPr>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showVal val="1"/>
            <c:extLst>
              <c:ext xmlns:c15="http://schemas.microsoft.com/office/drawing/2012/chart" uri="{CE6537A1-D6FC-4f65-9D91-7224C49458BB}"/>
            </c:extLst>
          </c:dLbls>
          <c:cat>
            <c:strRef>
              <c:f>Sheet1!$A$2:$A$8</c:f>
              <c:strCache>
                <c:ptCount val="7"/>
                <c:pt idx="0">
                  <c:v>3w及以下</c:v>
                </c:pt>
                <c:pt idx="1">
                  <c:v>3w-5w</c:v>
                </c:pt>
                <c:pt idx="2">
                  <c:v>5w-8w</c:v>
                </c:pt>
                <c:pt idx="3">
                  <c:v>8w-12w</c:v>
                </c:pt>
                <c:pt idx="4">
                  <c:v>12w-15w</c:v>
                </c:pt>
                <c:pt idx="5">
                  <c:v>15w-30w</c:v>
                </c:pt>
                <c:pt idx="6">
                  <c:v>30w以上</c:v>
                </c:pt>
              </c:strCache>
            </c:strRef>
          </c:cat>
          <c:val>
            <c:numRef>
              <c:f>Sheet1!$B$2:$B$8</c:f>
              <c:numCache>
                <c:formatCode>0.00%</c:formatCode>
                <c:ptCount val="7"/>
                <c:pt idx="0">
                  <c:v>0.36260000000000009</c:v>
                </c:pt>
                <c:pt idx="1">
                  <c:v>0.192</c:v>
                </c:pt>
                <c:pt idx="2">
                  <c:v>0.17019999999999999</c:v>
                </c:pt>
                <c:pt idx="3">
                  <c:v>0.12050000000000002</c:v>
                </c:pt>
                <c:pt idx="4">
                  <c:v>4.65E-2</c:v>
                </c:pt>
                <c:pt idx="5">
                  <c:v>8.050000000000003E-2</c:v>
                </c:pt>
                <c:pt idx="6">
                  <c:v>2.760000000000001E-2</c:v>
                </c:pt>
              </c:numCache>
            </c:numRef>
          </c:val>
        </c:ser>
        <c:firstSliceAng val="0"/>
        <c:holeSize val="67"/>
      </c:doughnutChart>
      <c:spPr>
        <a:noFill/>
        <a:ln>
          <a:noFill/>
        </a:ln>
        <a:effectLst/>
      </c:spPr>
    </c:plotArea>
    <c:legend>
      <c:legendPos val="r"/>
      <c:layout>
        <c:manualLayout>
          <c:xMode val="edge"/>
          <c:yMode val="edge"/>
          <c:x val="0.75353373797025358"/>
          <c:y val="0.20229795494313221"/>
          <c:w val="0.22012510312529199"/>
          <c:h val="0.62281568737271165"/>
        </c:manualLayout>
      </c:layout>
      <c:spPr>
        <a:noFill/>
        <a:ln>
          <a:noFill/>
        </a:ln>
        <a:effectLst/>
      </c:spPr>
      <c:txPr>
        <a:bodyPr rot="0" spcFirstLastPara="1" vertOverflow="ellipsis" vert="horz" wrap="square" anchor="ctr" anchorCtr="1"/>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zero"/>
  </c:chart>
  <c:spPr>
    <a:noFill/>
    <a:ln>
      <a:noFill/>
    </a:ln>
    <a:effectLst/>
  </c:spPr>
  <c:txPr>
    <a:bodyPr/>
    <a:lstStyle/>
    <a:p>
      <a:pPr>
        <a:defRPr lang="zh-CN"/>
      </a:pPr>
      <a:endParaRPr lang="zh-CN"/>
    </a:p>
  </c:txPr>
  <c:externalData r:id="rId2"/>
  <c:userShapes r:id="rId3"/>
</c:chartSpace>
</file>

<file path=ppt/charts/chart9.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911245699086699"/>
          <c:y val="0.15020443348320664"/>
          <c:w val="0.55621788009512396"/>
          <c:h val="0.69959113303360165"/>
        </c:manualLayout>
      </c:layout>
      <c:doughnutChart>
        <c:varyColors val="1"/>
        <c:ser>
          <c:idx val="0"/>
          <c:order val="0"/>
          <c:tx>
            <c:strRef>
              <c:f>Sheet1!$B$1</c:f>
              <c:strCache>
                <c:ptCount val="1"/>
                <c:pt idx="0">
                  <c:v>比例</c:v>
                </c:pt>
              </c:strCache>
            </c:strRef>
          </c:tx>
          <c:dPt>
            <c:idx val="0"/>
            <c:spPr>
              <a:solidFill>
                <a:schemeClr val="accent1"/>
              </a:solidFill>
              <a:ln w="19050">
                <a:solidFill>
                  <a:schemeClr val="lt1"/>
                </a:solidFill>
              </a:ln>
              <a:effectLst/>
            </c:spPr>
          </c:dPt>
          <c:dPt>
            <c:idx val="1"/>
            <c:spPr>
              <a:solidFill>
                <a:schemeClr val="accent2"/>
              </a:solidFill>
              <a:ln w="19050">
                <a:solidFill>
                  <a:schemeClr val="lt1"/>
                </a:solidFill>
              </a:ln>
              <a:effectLst/>
            </c:spPr>
          </c:dPt>
          <c:dPt>
            <c:idx val="2"/>
            <c:spPr>
              <a:solidFill>
                <a:schemeClr val="accent3"/>
              </a:solidFill>
              <a:ln w="19050">
                <a:solidFill>
                  <a:schemeClr val="lt1"/>
                </a:solidFill>
              </a:ln>
              <a:effectLst/>
            </c:spPr>
          </c:dPt>
          <c:dPt>
            <c:idx val="3"/>
            <c:spPr>
              <a:solidFill>
                <a:schemeClr val="accent4"/>
              </a:solidFill>
              <a:ln w="19050">
                <a:solidFill>
                  <a:schemeClr val="lt1"/>
                </a:solidFill>
              </a:ln>
              <a:effectLst/>
            </c:spPr>
          </c:dPt>
          <c:dPt>
            <c:idx val="4"/>
            <c:spPr>
              <a:solidFill>
                <a:schemeClr val="accent5"/>
              </a:solidFill>
              <a:ln w="19050">
                <a:solidFill>
                  <a:schemeClr val="lt1"/>
                </a:solidFill>
              </a:ln>
              <a:effectLst/>
            </c:spPr>
          </c:dPt>
          <c:dPt>
            <c:idx val="5"/>
            <c:spPr>
              <a:solidFill>
                <a:schemeClr val="accent6"/>
              </a:solidFill>
              <a:ln w="19050">
                <a:solidFill>
                  <a:schemeClr val="lt1"/>
                </a:solidFill>
              </a:ln>
              <a:effectLst/>
            </c:spPr>
          </c:dPt>
          <c:dPt>
            <c:idx val="6"/>
            <c:spPr>
              <a:solidFill>
                <a:schemeClr val="accent1">
                  <a:lumMod val="60000"/>
                </a:schemeClr>
              </a:solidFill>
              <a:ln w="19050">
                <a:solidFill>
                  <a:schemeClr val="lt1"/>
                </a:solidFill>
              </a:ln>
              <a:effectLst/>
            </c:spPr>
          </c:dPt>
          <c:dLbls>
            <c:dLbl>
              <c:idx val="0"/>
              <c:layout>
                <c:manualLayout>
                  <c:x val="6.3800875480243505E-2"/>
                  <c:y val="-0.11598251968412585"/>
                </c:manualLayout>
              </c:layout>
              <c:showVal val="1"/>
              <c:extLst>
                <c:ext xmlns:c15="http://schemas.microsoft.com/office/drawing/2012/chart" uri="{CE6537A1-D6FC-4f65-9D91-7224C49458BB}">
                  <c15:layout/>
                </c:ext>
              </c:extLst>
            </c:dLbl>
            <c:dLbl>
              <c:idx val="1"/>
              <c:layout>
                <c:manualLayout>
                  <c:x val="8.1640606889012327E-2"/>
                  <c:y val="9.1871310822177213E-2"/>
                </c:manualLayout>
              </c:layout>
              <c:showVal val="1"/>
              <c:extLst>
                <c:ext xmlns:c15="http://schemas.microsoft.com/office/drawing/2012/chart" uri="{CE6537A1-D6FC-4f65-9D91-7224C49458BB}">
                  <c15:layout/>
                </c:ext>
              </c:extLst>
            </c:dLbl>
            <c:dLbl>
              <c:idx val="2"/>
              <c:layout>
                <c:manualLayout>
                  <c:x val="-6.0418734315067932E-2"/>
                  <c:y val="9.5514561547004981E-2"/>
                </c:manualLayout>
              </c:layout>
              <c:showVal val="1"/>
              <c:extLst>
                <c:ext xmlns:c15="http://schemas.microsoft.com/office/drawing/2012/chart" uri="{CE6537A1-D6FC-4f65-9D91-7224C49458BB}">
                  <c15:layout/>
                </c:ext>
              </c:extLst>
            </c:dLbl>
            <c:dLbl>
              <c:idx val="3"/>
              <c:layout>
                <c:manualLayout>
                  <c:x val="-9.6177329893324198E-2"/>
                  <c:y val="1.9593721506911332E-3"/>
                </c:manualLayout>
              </c:layout>
              <c:showVal val="1"/>
              <c:extLst>
                <c:ext xmlns:c15="http://schemas.microsoft.com/office/drawing/2012/chart" uri="{CE6537A1-D6FC-4f65-9D91-7224C49458BB}">
                  <c15:layout/>
                </c:ext>
              </c:extLst>
            </c:dLbl>
            <c:dLbl>
              <c:idx val="4"/>
              <c:layout>
                <c:manualLayout>
                  <c:x val="-5.7941390861107403E-2"/>
                  <c:y val="-5.9185847469861955E-2"/>
                </c:manualLayout>
              </c:layout>
              <c:showVal val="1"/>
              <c:extLst>
                <c:ext xmlns:c15="http://schemas.microsoft.com/office/drawing/2012/chart" uri="{CE6537A1-D6FC-4f65-9D91-7224C49458BB}">
                  <c15:layout/>
                </c:ext>
              </c:extLst>
            </c:dLbl>
            <c:dLbl>
              <c:idx val="5"/>
              <c:layout>
                <c:manualLayout>
                  <c:x val="-4.8046658349011832E-2"/>
                  <c:y val="-6.9289947051680498E-2"/>
                </c:manualLayout>
              </c:layout>
              <c:showVal val="1"/>
              <c:extLst>
                <c:ext xmlns:c15="http://schemas.microsoft.com/office/drawing/2012/chart" uri="{CE6537A1-D6FC-4f65-9D91-7224C49458BB}">
                  <c15:layout/>
                </c:ext>
              </c:extLst>
            </c:dLbl>
            <c:dLbl>
              <c:idx val="6"/>
              <c:layout>
                <c:manualLayout>
                  <c:x val="-1.1068128426544501E-2"/>
                  <c:y val="-9.9020341529222455E-2"/>
                </c:manualLayout>
              </c:layout>
              <c:showVal val="1"/>
              <c:extLst>
                <c:ext xmlns:c15="http://schemas.microsoft.com/office/drawing/2012/chart" uri="{CE6537A1-D6FC-4f65-9D91-7224C49458BB}">
                  <c15:layout/>
                </c:ext>
              </c:extLst>
            </c:dLbl>
            <c:numFmt formatCode="0.00%" sourceLinked="0"/>
            <c:spPr>
              <a:noFill/>
              <a:ln>
                <a:noFill/>
              </a:ln>
              <a:effectLst/>
            </c:spPr>
            <c:txPr>
              <a:bodyPr rot="0" spcFirstLastPara="1" vertOverflow="overflow" horzOverflow="overflow" vert="horz" wrap="square" lIns="38100" tIns="19050" rIns="38100" bIns="19050" anchor="b" anchorCtr="0">
                <a:spAutoFit/>
              </a:bodyPr>
              <a:lstStyle/>
              <a:p>
                <a:pPr>
                  <a:defRPr lang="zh-CN" sz="12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showVal val="1"/>
            <c:extLst>
              <c:ext xmlns:c15="http://schemas.microsoft.com/office/drawing/2012/chart" uri="{CE6537A1-D6FC-4f65-9D91-7224C49458BB}"/>
            </c:extLst>
          </c:dLbls>
          <c:cat>
            <c:strRef>
              <c:f>Sheet1!$A$2:$A$8</c:f>
              <c:strCache>
                <c:ptCount val="7"/>
                <c:pt idx="0">
                  <c:v>3w及以下</c:v>
                </c:pt>
                <c:pt idx="1">
                  <c:v>3w-5w</c:v>
                </c:pt>
                <c:pt idx="2">
                  <c:v>5w-8w</c:v>
                </c:pt>
                <c:pt idx="3">
                  <c:v>8w-12w</c:v>
                </c:pt>
                <c:pt idx="4">
                  <c:v>12w-15w</c:v>
                </c:pt>
                <c:pt idx="5">
                  <c:v>15w-30w</c:v>
                </c:pt>
                <c:pt idx="6">
                  <c:v>30w以上</c:v>
                </c:pt>
              </c:strCache>
            </c:strRef>
          </c:cat>
          <c:val>
            <c:numRef>
              <c:f>Sheet1!$B$2:$B$8</c:f>
              <c:numCache>
                <c:formatCode>0.00%</c:formatCode>
                <c:ptCount val="7"/>
                <c:pt idx="0">
                  <c:v>0.37025709255818851</c:v>
                </c:pt>
                <c:pt idx="1">
                  <c:v>0.18531919554124127</c:v>
                </c:pt>
                <c:pt idx="2">
                  <c:v>0.16999423995846291</c:v>
                </c:pt>
                <c:pt idx="3">
                  <c:v>0.11872987027737442</c:v>
                </c:pt>
                <c:pt idx="4">
                  <c:v>4.6599547309411585E-2</c:v>
                </c:pt>
                <c:pt idx="5">
                  <c:v>7.9642715170002362E-2</c:v>
                </c:pt>
                <c:pt idx="6">
                  <c:v>2.9457339185319217E-2</c:v>
                </c:pt>
              </c:numCache>
            </c:numRef>
          </c:val>
        </c:ser>
        <c:firstSliceAng val="0"/>
        <c:holeSize val="67"/>
      </c:doughnutChart>
      <c:spPr>
        <a:noFill/>
        <a:ln>
          <a:noFill/>
        </a:ln>
        <a:effectLst/>
      </c:spPr>
    </c:plotArea>
    <c:plotVisOnly val="1"/>
    <c:dispBlanksAs val="zero"/>
  </c:chart>
  <c:spPr>
    <a:noFill/>
    <a:ln>
      <a:noFill/>
    </a:ln>
    <a:effectLst/>
  </c:spPr>
  <c:txPr>
    <a:bodyPr/>
    <a:lstStyle/>
    <a:p>
      <a:pPr>
        <a:defRPr lang="zh-CN"/>
      </a:pPr>
      <a:endParaRPr lang="zh-CN"/>
    </a:p>
  </c:txPr>
  <c:externalData r:id="rId2"/>
  <c:userShapes r:id="rId3"/>
</c:chartSpace>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4" loCatId="relationship" qsTypeId="urn:microsoft.com/office/officeart/2005/8/quickstyle/simple1#4" qsCatId="simple" csTypeId="urn:microsoft.com/office/officeart/2005/8/colors/accent1_2#4"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山东</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33.11%</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24.77%</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山西</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5.75%</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A5DF808-D4AE-4737-90FD-7FF82484E3DE}">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内蒙古</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1E9A3BF0-30BA-40A8-ADAD-472A1F7D4A2B}" type="parTrans" cxnId="{3B7B2653-55F5-40A4-BE58-84DC1D37560B}">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C93DDE2-87A0-458D-B116-B3938B9C0440}" type="sibTrans" cxnId="{3B7B2653-55F5-40A4-BE58-84DC1D37560B}">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0076AB2-60A6-4628-B292-7E84397FDED1}">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12.90%</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61CD345F-A437-4DB0-8192-9BF5E7FAC81E}" type="parTrans" cxnId="{C4BDD421-1FBF-456D-AC76-9A96650C874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79178D8F-7D4D-49E7-B6A3-63F322762020}" type="sibTrans" cxnId="{C4BDD421-1FBF-456D-AC76-9A96650C874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4FCC33B-9B0E-42E5-9030-219AE7AECC3D}">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9.81%</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DC6E7C71-A914-485C-9A4F-8AC92868CA66}" type="parTrans" cxnId="{7C06663E-32C0-47AD-A45A-FB7E9C3AA0C3}">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04090E54-2B43-45D3-9673-C85EEAAC0E3B}" type="sibTrans" cxnId="{7C06663E-32C0-47AD-A45A-FB7E9C3AA0C3}">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辽宁</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新疆</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t>
        <a:bodyPr/>
        <a:lstStyle/>
        <a:p>
          <a:endParaRPr lang="zh-CN" altLang="en-US"/>
        </a:p>
      </dgm:t>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t>
        <a:bodyPr/>
        <a:lstStyle/>
        <a:p>
          <a:endParaRPr lang="zh-CN" altLang="en-US"/>
        </a:p>
      </dgm:t>
    </dgm:pt>
    <dgm:pt modelId="{EA72C591-9724-4095-A831-C421826EF975}" type="pres">
      <dgm:prSet presAssocID="{720E01A6-D50D-45FE-A3FA-3DCC4AFE2A92}" presName="Name25" presStyleLbl="parChTrans1D1" presStyleIdx="0" presStyleCnt="5"/>
      <dgm:spPr/>
      <dgm:t>
        <a:bodyPr/>
        <a:lstStyle/>
        <a:p>
          <a:endParaRPr lang="zh-CN" altLang="en-US"/>
        </a:p>
      </dgm:t>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t>
        <a:bodyPr/>
        <a:lstStyle/>
        <a:p>
          <a:endParaRPr lang="zh-CN" altLang="en-US"/>
        </a:p>
      </dgm:t>
    </dgm:pt>
    <dgm:pt modelId="{974AEE05-33D4-402B-91DC-C916ECC79DE6}" type="pres">
      <dgm:prSet presAssocID="{777522B5-7191-4146-B6CE-E04273D13619}" presName="childNode" presStyleLbl="revTx" presStyleIdx="0" presStyleCnt="5">
        <dgm:presLayoutVars>
          <dgm:bulletEnabled val="1"/>
        </dgm:presLayoutVars>
      </dgm:prSet>
      <dgm:spPr/>
      <dgm:t>
        <a:bodyPr/>
        <a:lstStyle/>
        <a:p>
          <a:endParaRPr lang="zh-CN" altLang="en-US"/>
        </a:p>
      </dgm:t>
    </dgm:pt>
    <dgm:pt modelId="{DFBBBBC3-2F5D-4A60-A5D9-97C06A6DD83D}" type="pres">
      <dgm:prSet presAssocID="{2D6DDA0A-4726-48BD-BFCC-6388F6BF2BA1}" presName="Name25" presStyleLbl="parChTrans1D1" presStyleIdx="1" presStyleCnt="5"/>
      <dgm:spPr/>
      <dgm:t>
        <a:bodyPr/>
        <a:lstStyle/>
        <a:p>
          <a:endParaRPr lang="zh-CN" altLang="en-US"/>
        </a:p>
      </dgm:t>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t>
        <a:bodyPr/>
        <a:lstStyle/>
        <a:p>
          <a:endParaRPr lang="zh-CN" altLang="en-US"/>
        </a:p>
      </dgm:t>
    </dgm:pt>
    <dgm:pt modelId="{347D5E9F-899F-43C6-8450-965A38D33E10}" type="pres">
      <dgm:prSet presAssocID="{4C16F304-B896-4F90-9C5F-AB4170A2464C}" presName="childNode" presStyleLbl="revTx" presStyleIdx="1" presStyleCnt="5">
        <dgm:presLayoutVars>
          <dgm:bulletEnabled val="1"/>
        </dgm:presLayoutVars>
      </dgm:prSet>
      <dgm:spPr/>
      <dgm:t>
        <a:bodyPr/>
        <a:lstStyle/>
        <a:p>
          <a:endParaRPr lang="zh-CN" altLang="en-US"/>
        </a:p>
      </dgm:t>
    </dgm:pt>
    <dgm:pt modelId="{09B833AE-C094-4B21-A806-67163D234277}" type="pres">
      <dgm:prSet presAssocID="{1E9A3BF0-30BA-40A8-ADAD-472A1F7D4A2B}" presName="Name25" presStyleLbl="parChTrans1D1" presStyleIdx="2" presStyleCnt="5"/>
      <dgm:spPr/>
      <dgm:t>
        <a:bodyPr/>
        <a:lstStyle/>
        <a:p>
          <a:endParaRPr lang="zh-CN" altLang="en-US"/>
        </a:p>
      </dgm:t>
    </dgm:pt>
    <dgm:pt modelId="{493AF445-B26D-441D-8601-1C7EB166BA27}" type="pres">
      <dgm:prSet presAssocID="{3A5DF808-D4AE-4737-90FD-7FF82484E3DE}" presName="node" presStyleCnt="0"/>
      <dgm:spPr/>
    </dgm:pt>
    <dgm:pt modelId="{1B615263-8047-4425-A0CD-741EA4330FD7}" type="pres">
      <dgm:prSet presAssocID="{3A5DF808-D4AE-4737-90FD-7FF82484E3DE}" presName="parentNode" presStyleLbl="node1" presStyleIdx="3" presStyleCnt="6">
        <dgm:presLayoutVars>
          <dgm:chMax val="1"/>
          <dgm:bulletEnabled val="1"/>
        </dgm:presLayoutVars>
      </dgm:prSet>
      <dgm:spPr/>
      <dgm:t>
        <a:bodyPr/>
        <a:lstStyle/>
        <a:p>
          <a:endParaRPr lang="zh-CN" altLang="en-US"/>
        </a:p>
      </dgm:t>
    </dgm:pt>
    <dgm:pt modelId="{7F101914-A9BF-4F11-AF53-59884DCB2029}" type="pres">
      <dgm:prSet presAssocID="{3A5DF808-D4AE-4737-90FD-7FF82484E3DE}" presName="childNode" presStyleLbl="revTx" presStyleIdx="2" presStyleCnt="5">
        <dgm:presLayoutVars>
          <dgm:bulletEnabled val="1"/>
        </dgm:presLayoutVars>
      </dgm:prSet>
      <dgm:spPr/>
      <dgm:t>
        <a:bodyPr/>
        <a:lstStyle/>
        <a:p>
          <a:endParaRPr lang="zh-CN" altLang="en-US"/>
        </a:p>
      </dgm:t>
    </dgm:pt>
    <dgm:pt modelId="{9F3E85D6-EFCB-4E2C-8A6C-B78AE30C68C3}" type="pres">
      <dgm:prSet presAssocID="{CECA4B9B-7F5E-4A1C-BD1A-B7D7CD76A37A}" presName="Name25" presStyleLbl="parChTrans1D1" presStyleIdx="3" presStyleCnt="5"/>
      <dgm:spPr/>
      <dgm:t>
        <a:bodyPr/>
        <a:lstStyle/>
        <a:p>
          <a:endParaRPr lang="zh-CN" altLang="en-US"/>
        </a:p>
      </dgm:t>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t>
        <a:bodyPr/>
        <a:lstStyle/>
        <a:p>
          <a:endParaRPr lang="zh-CN" altLang="en-US"/>
        </a:p>
      </dgm:t>
    </dgm:pt>
    <dgm:pt modelId="{C8F01A94-E7AE-452D-BB84-DE60C745A4C3}" type="pres">
      <dgm:prSet presAssocID="{B0A14D98-A3A8-4B16-8BE6-73948ACA260E}" presName="childNode" presStyleLbl="revTx" presStyleIdx="3" presStyleCnt="5">
        <dgm:presLayoutVars>
          <dgm:bulletEnabled val="1"/>
        </dgm:presLayoutVars>
      </dgm:prSet>
      <dgm:spPr/>
      <dgm:t>
        <a:bodyPr/>
        <a:lstStyle/>
        <a:p>
          <a:endParaRPr lang="zh-CN" altLang="en-US"/>
        </a:p>
      </dgm:t>
    </dgm:pt>
    <dgm:pt modelId="{35526D56-E768-4819-9216-C4E927743A2B}" type="pres">
      <dgm:prSet presAssocID="{8DED6D8A-C292-490C-8B34-2C205393EE13}" presName="Name25" presStyleLbl="parChTrans1D1" presStyleIdx="4" presStyleCnt="5"/>
      <dgm:spPr/>
      <dgm:t>
        <a:bodyPr/>
        <a:lstStyle/>
        <a:p>
          <a:endParaRPr lang="zh-CN" altLang="en-US"/>
        </a:p>
      </dgm:t>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t>
        <a:bodyPr/>
        <a:lstStyle/>
        <a:p>
          <a:endParaRPr lang="zh-CN" altLang="en-US"/>
        </a:p>
      </dgm:t>
    </dgm:pt>
    <dgm:pt modelId="{014A86A1-B467-4CA1-9D8A-6362EC1901EF}" type="pres">
      <dgm:prSet presAssocID="{399FD7A3-8AEE-43C9-8685-6BCCA332708C}" presName="childNode" presStyleLbl="revTx" presStyleIdx="4" presStyleCnt="5">
        <dgm:presLayoutVars>
          <dgm:bulletEnabled val="1"/>
        </dgm:presLayoutVars>
      </dgm:prSet>
      <dgm:spPr/>
      <dgm:t>
        <a:bodyPr/>
        <a:lstStyle/>
        <a:p>
          <a:endParaRPr lang="zh-CN" altLang="en-US"/>
        </a:p>
      </dgm:t>
    </dgm:pt>
  </dgm:ptLst>
  <dgm:cxnLst>
    <dgm:cxn modelId="{3D7C5376-C092-4F98-AFF4-205FE9B31398}" type="presOf" srcId="{3A5DF808-D4AE-4737-90FD-7FF82484E3DE}" destId="{1B615263-8047-4425-A0CD-741EA4330FD7}" srcOrd="0" destOrd="0" presId="urn:microsoft.com/office/officeart/2005/8/layout/radial2#4"/>
    <dgm:cxn modelId="{5F874E38-A74B-4412-917D-D0FAB13B1714}" srcId="{FA7A06C3-9B9C-4943-9C10-D72171014D24}" destId="{777522B5-7191-4146-B6CE-E04273D13619}" srcOrd="0" destOrd="0" parTransId="{720E01A6-D50D-45FE-A3FA-3DCC4AFE2A92}" sibTransId="{F2543454-504B-49AD-9A0B-5DB235BAE270}"/>
    <dgm:cxn modelId="{E7320938-745B-4FEE-A4D1-17B551DB3B9A}" type="presOf" srcId="{FA7A06C3-9B9C-4943-9C10-D72171014D24}" destId="{F94370AD-19E2-4F6B-AB85-F32D3A5B7B9E}" srcOrd="0" destOrd="0" presId="urn:microsoft.com/office/officeart/2005/8/layout/radial2#4"/>
    <dgm:cxn modelId="{C679815A-890F-42B3-9F04-24C52BF878E1}" type="presOf" srcId="{8DED6D8A-C292-490C-8B34-2C205393EE13}" destId="{35526D56-E768-4819-9216-C4E927743A2B}" srcOrd="0" destOrd="0" presId="urn:microsoft.com/office/officeart/2005/8/layout/radial2#4"/>
    <dgm:cxn modelId="{C4BDD421-1FBF-456D-AC76-9A96650C874C}" srcId="{3A5DF808-D4AE-4737-90FD-7FF82484E3DE}" destId="{60076AB2-60A6-4628-B292-7E84397FDED1}" srcOrd="0" destOrd="0" parTransId="{61CD345F-A437-4DB0-8192-9BF5E7FAC81E}" sibTransId="{79178D8F-7D4D-49E7-B6A3-63F322762020}"/>
    <dgm:cxn modelId="{3B7B2653-55F5-40A4-BE58-84DC1D37560B}" srcId="{FA7A06C3-9B9C-4943-9C10-D72171014D24}" destId="{3A5DF808-D4AE-4737-90FD-7FF82484E3DE}" srcOrd="2" destOrd="0" parTransId="{1E9A3BF0-30BA-40A8-ADAD-472A1F7D4A2B}" sibTransId="{6C93DDE2-87A0-458D-B116-B3938B9C0440}"/>
    <dgm:cxn modelId="{A486EB2F-543F-4AC9-A56B-ABE2934B917C}" srcId="{FA7A06C3-9B9C-4943-9C10-D72171014D24}" destId="{B0A14D98-A3A8-4B16-8BE6-73948ACA260E}" srcOrd="3" destOrd="0" parTransId="{CECA4B9B-7F5E-4A1C-BD1A-B7D7CD76A37A}" sibTransId="{6BE0CCB1-0507-4E67-AECC-B4E04151FE90}"/>
    <dgm:cxn modelId="{D05ED6B2-2BC4-4103-87D1-94AA356A5357}" srcId="{777522B5-7191-4146-B6CE-E04273D13619}" destId="{E8F5A92F-C113-40C3-8F95-DF0C142652C4}" srcOrd="0" destOrd="0" parTransId="{819E1389-4DA7-4107-8AED-8C255C0181E9}" sibTransId="{433D62A1-A750-48FB-8B81-0E931AC966B0}"/>
    <dgm:cxn modelId="{F3F3415F-F848-4B58-8489-C81F65312A95}" type="presOf" srcId="{2D6DDA0A-4726-48BD-BFCC-6388F6BF2BA1}" destId="{DFBBBBC3-2F5D-4A60-A5D9-97C06A6DD83D}" srcOrd="0" destOrd="0" presId="urn:microsoft.com/office/officeart/2005/8/layout/radial2#4"/>
    <dgm:cxn modelId="{AB257B8A-A662-49C5-AA1C-4471EE9A551F}" type="presOf" srcId="{DEC268B6-18D7-4F04-A4B5-65EC04A85F7E}" destId="{347D5E9F-899F-43C6-8450-965A38D33E10}" srcOrd="0" destOrd="0" presId="urn:microsoft.com/office/officeart/2005/8/layout/radial2#4"/>
    <dgm:cxn modelId="{D1D0461A-1D8D-4495-80D3-0FD599EF1D18}" srcId="{FA7A06C3-9B9C-4943-9C10-D72171014D24}" destId="{4C16F304-B896-4F90-9C5F-AB4170A2464C}" srcOrd="1" destOrd="0" parTransId="{2D6DDA0A-4726-48BD-BFCC-6388F6BF2BA1}" sibTransId="{C1F018D5-D55B-40D1-9023-2A3598C21FAB}"/>
    <dgm:cxn modelId="{C2271268-0B9B-4F15-BBC1-F87B204C5784}" type="presOf" srcId="{CECA4B9B-7F5E-4A1C-BD1A-B7D7CD76A37A}" destId="{9F3E85D6-EFCB-4E2C-8A6C-B78AE30C68C3}" srcOrd="0" destOrd="0" presId="urn:microsoft.com/office/officeart/2005/8/layout/radial2#4"/>
    <dgm:cxn modelId="{47F9B619-D73D-40D2-B5A1-EA82647EC07B}" type="presOf" srcId="{60076AB2-60A6-4628-B292-7E84397FDED1}" destId="{7F101914-A9BF-4F11-AF53-59884DCB2029}" srcOrd="0" destOrd="0" presId="urn:microsoft.com/office/officeart/2005/8/layout/radial2#4"/>
    <dgm:cxn modelId="{DA0F2830-4F7E-450D-B732-D95013129F8A}" type="presOf" srcId="{720E01A6-D50D-45FE-A3FA-3DCC4AFE2A92}" destId="{EA72C591-9724-4095-A831-C421826EF975}" srcOrd="0" destOrd="0" presId="urn:microsoft.com/office/officeart/2005/8/layout/radial2#4"/>
    <dgm:cxn modelId="{0A31FEFA-7BF4-409E-A015-2D61DC163897}" type="presOf" srcId="{E8F5A92F-C113-40C3-8F95-DF0C142652C4}" destId="{974AEE05-33D4-402B-91DC-C916ECC79DE6}" srcOrd="0" destOrd="0" presId="urn:microsoft.com/office/officeart/2005/8/layout/radial2#4"/>
    <dgm:cxn modelId="{CA5FA34F-FDF9-47A6-A34E-A45D6BA60BF4}" srcId="{FA7A06C3-9B9C-4943-9C10-D72171014D24}" destId="{399FD7A3-8AEE-43C9-8685-6BCCA332708C}" srcOrd="4" destOrd="0" parTransId="{8DED6D8A-C292-490C-8B34-2C205393EE13}" sibTransId="{61C9F9FE-7A0D-4A39-B439-4DF7F4626C6C}"/>
    <dgm:cxn modelId="{F71D2531-0CC5-4050-9A46-7704EAF10781}" type="presOf" srcId="{399FD7A3-8AEE-43C9-8685-6BCCA332708C}" destId="{9668CE02-015F-4977-AFE0-6ADCE0C919A6}" srcOrd="0" destOrd="0" presId="urn:microsoft.com/office/officeart/2005/8/layout/radial2#4"/>
    <dgm:cxn modelId="{BC03BA65-69DE-4867-AD8F-D63ED06F169D}" type="presOf" srcId="{1E9A3BF0-30BA-40A8-ADAD-472A1F7D4A2B}" destId="{09B833AE-C094-4B21-A806-67163D234277}" srcOrd="0" destOrd="0" presId="urn:microsoft.com/office/officeart/2005/8/layout/radial2#4"/>
    <dgm:cxn modelId="{E7D4BD0F-CB4E-4CE8-A5C0-7440392F2EF1}" type="presOf" srcId="{B4FCC33B-9B0E-42E5-9030-219AE7AECC3D}" destId="{C8F01A94-E7AE-452D-BB84-DE60C745A4C3}" srcOrd="0" destOrd="0" presId="urn:microsoft.com/office/officeart/2005/8/layout/radial2#4"/>
    <dgm:cxn modelId="{85F4F081-70D0-4CF1-A836-5A9EC0198812}" type="presOf" srcId="{4C16F304-B896-4F90-9C5F-AB4170A2464C}" destId="{865E54A3-B4BE-4468-AC89-EB577B209FA0}" srcOrd="0" destOrd="0" presId="urn:microsoft.com/office/officeart/2005/8/layout/radial2#4"/>
    <dgm:cxn modelId="{BD9BC6A0-E317-4B35-9B3A-EA97772B1898}" srcId="{399FD7A3-8AEE-43C9-8685-6BCCA332708C}" destId="{B17D9A84-EB33-4C6E-851D-F77693D395E2}" srcOrd="0" destOrd="0" parTransId="{5183C925-F3E5-49DB-A46B-2BDCE3DD1B0D}" sibTransId="{AB103A8B-EE78-441A-9758-C19A51BE18F2}"/>
    <dgm:cxn modelId="{155372B1-2DF9-4764-8CAF-814D957425F4}" srcId="{4C16F304-B896-4F90-9C5F-AB4170A2464C}" destId="{DEC268B6-18D7-4F04-A4B5-65EC04A85F7E}" srcOrd="0" destOrd="0" parTransId="{22A0EF60-54D8-4AE2-9373-48E2155ADFA1}" sibTransId="{AB51354E-341D-4D86-AE5C-B8E795A1284E}"/>
    <dgm:cxn modelId="{7C06663E-32C0-47AD-A45A-FB7E9C3AA0C3}" srcId="{B0A14D98-A3A8-4B16-8BE6-73948ACA260E}" destId="{B4FCC33B-9B0E-42E5-9030-219AE7AECC3D}" srcOrd="0" destOrd="0" parTransId="{DC6E7C71-A914-485C-9A4F-8AC92868CA66}" sibTransId="{04090E54-2B43-45D3-9673-C85EEAAC0E3B}"/>
    <dgm:cxn modelId="{5FFFC6D4-932B-4AA9-B52F-A25C1967E6AE}" type="presOf" srcId="{B0A14D98-A3A8-4B16-8BE6-73948ACA260E}" destId="{8C9211B4-E3C9-41A5-BAF6-85AA8DC56757}" srcOrd="0" destOrd="0" presId="urn:microsoft.com/office/officeart/2005/8/layout/radial2#4"/>
    <dgm:cxn modelId="{951D18DF-F635-466D-B0EC-A311594DB269}" type="presOf" srcId="{777522B5-7191-4146-B6CE-E04273D13619}" destId="{EFD51B71-7277-4837-90FA-1CDDF8C0C07D}" srcOrd="0" destOrd="0" presId="urn:microsoft.com/office/officeart/2005/8/layout/radial2#4"/>
    <dgm:cxn modelId="{264A26A8-00A8-4628-A03B-DFC7AA3B4DFB}" type="presOf" srcId="{B17D9A84-EB33-4C6E-851D-F77693D395E2}" destId="{014A86A1-B467-4CA1-9D8A-6362EC1901EF}" srcOrd="0" destOrd="0" presId="urn:microsoft.com/office/officeart/2005/8/layout/radial2#4"/>
    <dgm:cxn modelId="{CB43F5B9-9EEB-4980-915F-F5417C4E7C85}" type="presParOf" srcId="{F94370AD-19E2-4F6B-AB85-F32D3A5B7B9E}" destId="{A8FB2808-AAFC-4D97-887F-3779979975C0}" srcOrd="0" destOrd="0" presId="urn:microsoft.com/office/officeart/2005/8/layout/radial2#4"/>
    <dgm:cxn modelId="{88A17103-BF11-4460-9EC2-D113C431635D}" type="presParOf" srcId="{A8FB2808-AAFC-4D97-887F-3779979975C0}" destId="{7D0277BF-C964-4D22-B5BB-6D99C40C7E15}" srcOrd="0" destOrd="0" presId="urn:microsoft.com/office/officeart/2005/8/layout/radial2#4"/>
    <dgm:cxn modelId="{EAAFD2BB-A22E-437F-AF94-04929DB09352}" type="presParOf" srcId="{7D0277BF-C964-4D22-B5BB-6D99C40C7E15}" destId="{520D7201-8E13-49D1-919D-64B90E0B16FD}" srcOrd="0" destOrd="0" presId="urn:microsoft.com/office/officeart/2005/8/layout/radial2#4"/>
    <dgm:cxn modelId="{E54D62C4-E035-4A2F-8F6A-514AB456F2BB}" type="presParOf" srcId="{7D0277BF-C964-4D22-B5BB-6D99C40C7E15}" destId="{98AE5B4B-2C6D-4C36-83DF-7C3182B7D292}" srcOrd="1" destOrd="0" presId="urn:microsoft.com/office/officeart/2005/8/layout/radial2#4"/>
    <dgm:cxn modelId="{050161F9-CA5A-46E0-9AF7-1A660509B4E2}" type="presParOf" srcId="{A8FB2808-AAFC-4D97-887F-3779979975C0}" destId="{EA72C591-9724-4095-A831-C421826EF975}" srcOrd="1" destOrd="0" presId="urn:microsoft.com/office/officeart/2005/8/layout/radial2#4"/>
    <dgm:cxn modelId="{41AA9FF3-52E0-4499-8CEB-4DB0D03E6514}" type="presParOf" srcId="{A8FB2808-AAFC-4D97-887F-3779979975C0}" destId="{9651C876-0FDB-4BF8-B58C-457C507BEB0B}" srcOrd="2" destOrd="0" presId="urn:microsoft.com/office/officeart/2005/8/layout/radial2#4"/>
    <dgm:cxn modelId="{E33C7A62-9C1D-44CB-A92C-3CA74FD3EF5A}" type="presParOf" srcId="{9651C876-0FDB-4BF8-B58C-457C507BEB0B}" destId="{EFD51B71-7277-4837-90FA-1CDDF8C0C07D}" srcOrd="0" destOrd="0" presId="urn:microsoft.com/office/officeart/2005/8/layout/radial2#4"/>
    <dgm:cxn modelId="{B29C2C0F-055A-4B8A-91CB-319AF0A778FC}" type="presParOf" srcId="{9651C876-0FDB-4BF8-B58C-457C507BEB0B}" destId="{974AEE05-33D4-402B-91DC-C916ECC79DE6}" srcOrd="1" destOrd="0" presId="urn:microsoft.com/office/officeart/2005/8/layout/radial2#4"/>
    <dgm:cxn modelId="{348A15BE-5870-4A73-9613-02CAB6FE4278}" type="presParOf" srcId="{A8FB2808-AAFC-4D97-887F-3779979975C0}" destId="{DFBBBBC3-2F5D-4A60-A5D9-97C06A6DD83D}" srcOrd="3" destOrd="0" presId="urn:microsoft.com/office/officeart/2005/8/layout/radial2#4"/>
    <dgm:cxn modelId="{22DEBCEE-2BF2-4BDF-BF5E-78BFF5F9D07D}" type="presParOf" srcId="{A8FB2808-AAFC-4D97-887F-3779979975C0}" destId="{0365C081-EBAD-4733-AD59-EEC65E712488}" srcOrd="4" destOrd="0" presId="urn:microsoft.com/office/officeart/2005/8/layout/radial2#4"/>
    <dgm:cxn modelId="{0B0D544E-C97B-44CC-BA64-CE46B2E19607}" type="presParOf" srcId="{0365C081-EBAD-4733-AD59-EEC65E712488}" destId="{865E54A3-B4BE-4468-AC89-EB577B209FA0}" srcOrd="0" destOrd="0" presId="urn:microsoft.com/office/officeart/2005/8/layout/radial2#4"/>
    <dgm:cxn modelId="{B0E65072-661B-4170-A353-AE327199448C}" type="presParOf" srcId="{0365C081-EBAD-4733-AD59-EEC65E712488}" destId="{347D5E9F-899F-43C6-8450-965A38D33E10}" srcOrd="1" destOrd="0" presId="urn:microsoft.com/office/officeart/2005/8/layout/radial2#4"/>
    <dgm:cxn modelId="{5A6FDC18-1C0D-48CA-8B6D-9BEEE5A2A53A}" type="presParOf" srcId="{A8FB2808-AAFC-4D97-887F-3779979975C0}" destId="{09B833AE-C094-4B21-A806-67163D234277}" srcOrd="5" destOrd="0" presId="urn:microsoft.com/office/officeart/2005/8/layout/radial2#4"/>
    <dgm:cxn modelId="{4E0130E3-66C6-43FB-9248-E27BC580304A}" type="presParOf" srcId="{A8FB2808-AAFC-4D97-887F-3779979975C0}" destId="{493AF445-B26D-441D-8601-1C7EB166BA27}" srcOrd="6" destOrd="0" presId="urn:microsoft.com/office/officeart/2005/8/layout/radial2#4"/>
    <dgm:cxn modelId="{3077C392-B59F-413F-8A46-BCE3AB164517}" type="presParOf" srcId="{493AF445-B26D-441D-8601-1C7EB166BA27}" destId="{1B615263-8047-4425-A0CD-741EA4330FD7}" srcOrd="0" destOrd="0" presId="urn:microsoft.com/office/officeart/2005/8/layout/radial2#4"/>
    <dgm:cxn modelId="{BCE3D835-8ED2-40CA-84B0-24E3903FD4FD}" type="presParOf" srcId="{493AF445-B26D-441D-8601-1C7EB166BA27}" destId="{7F101914-A9BF-4F11-AF53-59884DCB2029}" srcOrd="1" destOrd="0" presId="urn:microsoft.com/office/officeart/2005/8/layout/radial2#4"/>
    <dgm:cxn modelId="{ACDDDC14-5E83-4CE8-AAC1-432286B68398}" type="presParOf" srcId="{A8FB2808-AAFC-4D97-887F-3779979975C0}" destId="{9F3E85D6-EFCB-4E2C-8A6C-B78AE30C68C3}" srcOrd="7" destOrd="0" presId="urn:microsoft.com/office/officeart/2005/8/layout/radial2#4"/>
    <dgm:cxn modelId="{1A9BBEE3-498A-4D3A-8E30-DD42D4D4A21C}" type="presParOf" srcId="{A8FB2808-AAFC-4D97-887F-3779979975C0}" destId="{6EB30C24-E0BC-46CC-A8CC-BD35E8D8F516}" srcOrd="8" destOrd="0" presId="urn:microsoft.com/office/officeart/2005/8/layout/radial2#4"/>
    <dgm:cxn modelId="{830DA1A0-B6D2-4AF2-B781-DED5FB28F7AC}" type="presParOf" srcId="{6EB30C24-E0BC-46CC-A8CC-BD35E8D8F516}" destId="{8C9211B4-E3C9-41A5-BAF6-85AA8DC56757}" srcOrd="0" destOrd="0" presId="urn:microsoft.com/office/officeart/2005/8/layout/radial2#4"/>
    <dgm:cxn modelId="{66622E0C-CEB7-42FC-A9CF-D0BAD761AE2C}" type="presParOf" srcId="{6EB30C24-E0BC-46CC-A8CC-BD35E8D8F516}" destId="{C8F01A94-E7AE-452D-BB84-DE60C745A4C3}" srcOrd="1" destOrd="0" presId="urn:microsoft.com/office/officeart/2005/8/layout/radial2#4"/>
    <dgm:cxn modelId="{4723CD30-1CB7-4450-BB4C-145904F5FB10}" type="presParOf" srcId="{A8FB2808-AAFC-4D97-887F-3779979975C0}" destId="{35526D56-E768-4819-9216-C4E927743A2B}" srcOrd="9" destOrd="0" presId="urn:microsoft.com/office/officeart/2005/8/layout/radial2#4"/>
    <dgm:cxn modelId="{6B5D9EA0-AD0D-4247-BDA2-8F1C09541EC0}" type="presParOf" srcId="{A8FB2808-AAFC-4D97-887F-3779979975C0}" destId="{449B1AEF-604E-4656-ACAF-2FA22576DCF6}" srcOrd="10" destOrd="0" presId="urn:microsoft.com/office/officeart/2005/8/layout/radial2#4"/>
    <dgm:cxn modelId="{6B5F34DD-0276-4A10-A68F-EACF1DE2FCEB}" type="presParOf" srcId="{449B1AEF-604E-4656-ACAF-2FA22576DCF6}" destId="{9668CE02-015F-4977-AFE0-6ADCE0C919A6}" srcOrd="0" destOrd="0" presId="urn:microsoft.com/office/officeart/2005/8/layout/radial2#4"/>
    <dgm:cxn modelId="{384A7795-187C-4FE9-9EB3-9CA75B07C7C7}" type="presParOf" srcId="{449B1AEF-604E-4656-ACAF-2FA22576DCF6}" destId="{014A86A1-B467-4CA1-9D8A-6362EC1901EF}" srcOrd="1" destOrd="0" presId="urn:microsoft.com/office/officeart/2005/8/layout/radial2#4"/>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5" loCatId="relationship" qsTypeId="urn:microsoft.com/office/officeart/2005/8/quickstyle/simple1#5" qsCatId="simple" csTypeId="urn:microsoft.com/office/officeart/2005/8/colors/accent1_2#5"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山东</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26.49%</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安徽</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12.12%</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6.73%</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E09E9A6-00DF-4088-9A07-18E3CFC6CF2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河南</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F56CEFD-AC68-4391-B387-EE89D3A868CB}" type="par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FD90BDB-2F8E-4B52-9534-C683394E30B0}" type="sib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江西</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8006FCE2-3217-4390-B457-73E9912CA826}">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7.74%</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A9B89C23-5408-4798-89CB-11CDBE30F7B3}" type="parTrans" cxnId="{8A689802-A830-489F-85D6-D6E91BD0064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360F176-6DD5-46F5-92AE-ED43602AA26D}" type="sibTrans" cxnId="{8A689802-A830-489F-85D6-D6E91BD0064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0DEFF41-EC54-418F-9958-114B46853507}">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7.74%</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C85179F3-B606-4C53-9AF6-FABF9E009BA1}" type="parTrans" cxnId="{CBCA9BF1-C919-41B6-876E-34797E2CE37F}">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B5FEBD-B271-4FF5-B343-2C9B5F261D8E}" type="sibTrans" cxnId="{CBCA9BF1-C919-41B6-876E-34797E2CE37F}">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广西</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t>
        <a:bodyPr/>
        <a:lstStyle/>
        <a:p>
          <a:endParaRPr lang="zh-CN" altLang="en-US"/>
        </a:p>
      </dgm:t>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t>
        <a:bodyPr/>
        <a:lstStyle/>
        <a:p>
          <a:endParaRPr lang="zh-CN" altLang="en-US"/>
        </a:p>
      </dgm:t>
    </dgm:pt>
    <dgm:pt modelId="{EA72C591-9724-4095-A831-C421826EF975}" type="pres">
      <dgm:prSet presAssocID="{720E01A6-D50D-45FE-A3FA-3DCC4AFE2A92}" presName="Name25" presStyleLbl="parChTrans1D1" presStyleIdx="0" presStyleCnt="5"/>
      <dgm:spPr/>
      <dgm:t>
        <a:bodyPr/>
        <a:lstStyle/>
        <a:p>
          <a:endParaRPr lang="zh-CN" altLang="en-US"/>
        </a:p>
      </dgm:t>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t>
        <a:bodyPr/>
        <a:lstStyle/>
        <a:p>
          <a:endParaRPr lang="zh-CN" altLang="en-US"/>
        </a:p>
      </dgm:t>
    </dgm:pt>
    <dgm:pt modelId="{974AEE05-33D4-402B-91DC-C916ECC79DE6}" type="pres">
      <dgm:prSet presAssocID="{777522B5-7191-4146-B6CE-E04273D13619}" presName="childNode" presStyleLbl="revTx" presStyleIdx="0" presStyleCnt="5">
        <dgm:presLayoutVars>
          <dgm:bulletEnabled val="1"/>
        </dgm:presLayoutVars>
      </dgm:prSet>
      <dgm:spPr/>
      <dgm:t>
        <a:bodyPr/>
        <a:lstStyle/>
        <a:p>
          <a:endParaRPr lang="zh-CN" altLang="en-US"/>
        </a:p>
      </dgm:t>
    </dgm:pt>
    <dgm:pt modelId="{DFBBBBC3-2F5D-4A60-A5D9-97C06A6DD83D}" type="pres">
      <dgm:prSet presAssocID="{2D6DDA0A-4726-48BD-BFCC-6388F6BF2BA1}" presName="Name25" presStyleLbl="parChTrans1D1" presStyleIdx="1" presStyleCnt="5"/>
      <dgm:spPr/>
      <dgm:t>
        <a:bodyPr/>
        <a:lstStyle/>
        <a:p>
          <a:endParaRPr lang="zh-CN" altLang="en-US"/>
        </a:p>
      </dgm:t>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t>
        <a:bodyPr/>
        <a:lstStyle/>
        <a:p>
          <a:endParaRPr lang="zh-CN" altLang="en-US"/>
        </a:p>
      </dgm:t>
    </dgm:pt>
    <dgm:pt modelId="{347D5E9F-899F-43C6-8450-965A38D33E10}" type="pres">
      <dgm:prSet presAssocID="{4C16F304-B896-4F90-9C5F-AB4170A2464C}" presName="childNode" presStyleLbl="revTx" presStyleIdx="1" presStyleCnt="5">
        <dgm:presLayoutVars>
          <dgm:bulletEnabled val="1"/>
        </dgm:presLayoutVars>
      </dgm:prSet>
      <dgm:spPr/>
      <dgm:t>
        <a:bodyPr/>
        <a:lstStyle/>
        <a:p>
          <a:endParaRPr lang="zh-CN" altLang="en-US"/>
        </a:p>
      </dgm:t>
    </dgm:pt>
    <dgm:pt modelId="{1D012BB2-BF79-4510-99E7-066A01BAA56A}" type="pres">
      <dgm:prSet presAssocID="{CF56CEFD-AC68-4391-B387-EE89D3A868CB}" presName="Name25" presStyleLbl="parChTrans1D1" presStyleIdx="2" presStyleCnt="5"/>
      <dgm:spPr/>
      <dgm:t>
        <a:bodyPr/>
        <a:lstStyle/>
        <a:p>
          <a:endParaRPr lang="zh-CN" altLang="en-US"/>
        </a:p>
      </dgm:t>
    </dgm:pt>
    <dgm:pt modelId="{AC8E1714-64B1-4EB0-AED0-2D4C844CC877}" type="pres">
      <dgm:prSet presAssocID="{FE09E9A6-00DF-4088-9A07-18E3CFC6CF2C}" presName="node" presStyleCnt="0"/>
      <dgm:spPr/>
    </dgm:pt>
    <dgm:pt modelId="{CC3A8EB3-DFAF-417F-9F88-2376FB398B20}" type="pres">
      <dgm:prSet presAssocID="{FE09E9A6-00DF-4088-9A07-18E3CFC6CF2C}" presName="parentNode" presStyleLbl="node1" presStyleIdx="3" presStyleCnt="6">
        <dgm:presLayoutVars>
          <dgm:chMax val="1"/>
          <dgm:bulletEnabled val="1"/>
        </dgm:presLayoutVars>
      </dgm:prSet>
      <dgm:spPr/>
      <dgm:t>
        <a:bodyPr/>
        <a:lstStyle/>
        <a:p>
          <a:endParaRPr lang="zh-CN" altLang="en-US"/>
        </a:p>
      </dgm:t>
    </dgm:pt>
    <dgm:pt modelId="{44AEB474-3337-4AF1-8599-92D9CCED5CCD}" type="pres">
      <dgm:prSet presAssocID="{FE09E9A6-00DF-4088-9A07-18E3CFC6CF2C}" presName="childNode" presStyleLbl="revTx" presStyleIdx="2" presStyleCnt="5">
        <dgm:presLayoutVars>
          <dgm:bulletEnabled val="1"/>
        </dgm:presLayoutVars>
      </dgm:prSet>
      <dgm:spPr/>
      <dgm:t>
        <a:bodyPr/>
        <a:lstStyle/>
        <a:p>
          <a:endParaRPr lang="zh-CN" altLang="en-US"/>
        </a:p>
      </dgm:t>
    </dgm:pt>
    <dgm:pt modelId="{9F3E85D6-EFCB-4E2C-8A6C-B78AE30C68C3}" type="pres">
      <dgm:prSet presAssocID="{CECA4B9B-7F5E-4A1C-BD1A-B7D7CD76A37A}" presName="Name25" presStyleLbl="parChTrans1D1" presStyleIdx="3" presStyleCnt="5"/>
      <dgm:spPr/>
      <dgm:t>
        <a:bodyPr/>
        <a:lstStyle/>
        <a:p>
          <a:endParaRPr lang="zh-CN" altLang="en-US"/>
        </a:p>
      </dgm:t>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t>
        <a:bodyPr/>
        <a:lstStyle/>
        <a:p>
          <a:endParaRPr lang="zh-CN" altLang="en-US"/>
        </a:p>
      </dgm:t>
    </dgm:pt>
    <dgm:pt modelId="{C8F01A94-E7AE-452D-BB84-DE60C745A4C3}" type="pres">
      <dgm:prSet presAssocID="{B0A14D98-A3A8-4B16-8BE6-73948ACA260E}" presName="childNode" presStyleLbl="revTx" presStyleIdx="3" presStyleCnt="5">
        <dgm:presLayoutVars>
          <dgm:bulletEnabled val="1"/>
        </dgm:presLayoutVars>
      </dgm:prSet>
      <dgm:spPr/>
      <dgm:t>
        <a:bodyPr/>
        <a:lstStyle/>
        <a:p>
          <a:endParaRPr lang="zh-CN" altLang="en-US"/>
        </a:p>
      </dgm:t>
    </dgm:pt>
    <dgm:pt modelId="{35526D56-E768-4819-9216-C4E927743A2B}" type="pres">
      <dgm:prSet presAssocID="{8DED6D8A-C292-490C-8B34-2C205393EE13}" presName="Name25" presStyleLbl="parChTrans1D1" presStyleIdx="4" presStyleCnt="5"/>
      <dgm:spPr/>
      <dgm:t>
        <a:bodyPr/>
        <a:lstStyle/>
        <a:p>
          <a:endParaRPr lang="zh-CN" altLang="en-US"/>
        </a:p>
      </dgm:t>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t>
        <a:bodyPr/>
        <a:lstStyle/>
        <a:p>
          <a:endParaRPr lang="zh-CN" altLang="en-US"/>
        </a:p>
      </dgm:t>
    </dgm:pt>
    <dgm:pt modelId="{014A86A1-B467-4CA1-9D8A-6362EC1901EF}" type="pres">
      <dgm:prSet presAssocID="{399FD7A3-8AEE-43C9-8685-6BCCA332708C}" presName="childNode" presStyleLbl="revTx" presStyleIdx="4" presStyleCnt="5">
        <dgm:presLayoutVars>
          <dgm:bulletEnabled val="1"/>
        </dgm:presLayoutVars>
      </dgm:prSet>
      <dgm:spPr/>
      <dgm:t>
        <a:bodyPr/>
        <a:lstStyle/>
        <a:p>
          <a:endParaRPr lang="zh-CN" altLang="en-US"/>
        </a:p>
      </dgm:t>
    </dgm:pt>
  </dgm:ptLst>
  <dgm:cxnLst>
    <dgm:cxn modelId="{5F874E38-A74B-4412-917D-D0FAB13B1714}" srcId="{FA7A06C3-9B9C-4943-9C10-D72171014D24}" destId="{777522B5-7191-4146-B6CE-E04273D13619}" srcOrd="0" destOrd="0" parTransId="{720E01A6-D50D-45FE-A3FA-3DCC4AFE2A92}" sibTransId="{F2543454-504B-49AD-9A0B-5DB235BAE270}"/>
    <dgm:cxn modelId="{4FB32119-2344-4041-AB69-535B28E5F2E4}" type="presOf" srcId="{B17D9A84-EB33-4C6E-851D-F77693D395E2}" destId="{014A86A1-B467-4CA1-9D8A-6362EC1901EF}" srcOrd="0" destOrd="0" presId="urn:microsoft.com/office/officeart/2005/8/layout/radial2#5"/>
    <dgm:cxn modelId="{3F72284A-EE99-44BE-A244-E3733ABD8C42}" type="presOf" srcId="{DEC268B6-18D7-4F04-A4B5-65EC04A85F7E}" destId="{347D5E9F-899F-43C6-8450-965A38D33E10}" srcOrd="0" destOrd="0" presId="urn:microsoft.com/office/officeart/2005/8/layout/radial2#5"/>
    <dgm:cxn modelId="{CA44E94A-A513-4119-8A11-5D92D5C5B340}" type="presOf" srcId="{CF56CEFD-AC68-4391-B387-EE89D3A868CB}" destId="{1D012BB2-BF79-4510-99E7-066A01BAA56A}" srcOrd="0" destOrd="0" presId="urn:microsoft.com/office/officeart/2005/8/layout/radial2#5"/>
    <dgm:cxn modelId="{A486EB2F-543F-4AC9-A56B-ABE2934B917C}" srcId="{FA7A06C3-9B9C-4943-9C10-D72171014D24}" destId="{B0A14D98-A3A8-4B16-8BE6-73948ACA260E}" srcOrd="3" destOrd="0" parTransId="{CECA4B9B-7F5E-4A1C-BD1A-B7D7CD76A37A}" sibTransId="{6BE0CCB1-0507-4E67-AECC-B4E04151FE90}"/>
    <dgm:cxn modelId="{0DBD4CC8-13B8-47B0-B7C3-37245540B4C4}" srcId="{FA7A06C3-9B9C-4943-9C10-D72171014D24}" destId="{FE09E9A6-00DF-4088-9A07-18E3CFC6CF2C}" srcOrd="2" destOrd="0" parTransId="{CF56CEFD-AC68-4391-B387-EE89D3A868CB}" sibTransId="{6FD90BDB-2F8E-4B52-9534-C683394E30B0}"/>
    <dgm:cxn modelId="{D05ED6B2-2BC4-4103-87D1-94AA356A5357}" srcId="{777522B5-7191-4146-B6CE-E04273D13619}" destId="{E8F5A92F-C113-40C3-8F95-DF0C142652C4}" srcOrd="0" destOrd="0" parTransId="{819E1389-4DA7-4107-8AED-8C255C0181E9}" sibTransId="{433D62A1-A750-48FB-8B81-0E931AC966B0}"/>
    <dgm:cxn modelId="{C0FED96A-88EB-44C7-91BA-53360A9E477B}" type="presOf" srcId="{D0DEFF41-EC54-418F-9958-114B46853507}" destId="{C8F01A94-E7AE-452D-BB84-DE60C745A4C3}" srcOrd="0" destOrd="0" presId="urn:microsoft.com/office/officeart/2005/8/layout/radial2#5"/>
    <dgm:cxn modelId="{D1D0461A-1D8D-4495-80D3-0FD599EF1D18}" srcId="{FA7A06C3-9B9C-4943-9C10-D72171014D24}" destId="{4C16F304-B896-4F90-9C5F-AB4170A2464C}" srcOrd="1" destOrd="0" parTransId="{2D6DDA0A-4726-48BD-BFCC-6388F6BF2BA1}" sibTransId="{C1F018D5-D55B-40D1-9023-2A3598C21FAB}"/>
    <dgm:cxn modelId="{EFEAEA31-D7C6-41B0-8C4F-20F895E66A94}" type="presOf" srcId="{399FD7A3-8AEE-43C9-8685-6BCCA332708C}" destId="{9668CE02-015F-4977-AFE0-6ADCE0C919A6}" srcOrd="0" destOrd="0" presId="urn:microsoft.com/office/officeart/2005/8/layout/radial2#5"/>
    <dgm:cxn modelId="{D4B25FA1-02F0-4737-B7E9-1C135D27607E}" type="presOf" srcId="{777522B5-7191-4146-B6CE-E04273D13619}" destId="{EFD51B71-7277-4837-90FA-1CDDF8C0C07D}" srcOrd="0" destOrd="0" presId="urn:microsoft.com/office/officeart/2005/8/layout/radial2#5"/>
    <dgm:cxn modelId="{CA5FA34F-FDF9-47A6-A34E-A45D6BA60BF4}" srcId="{FA7A06C3-9B9C-4943-9C10-D72171014D24}" destId="{399FD7A3-8AEE-43C9-8685-6BCCA332708C}" srcOrd="4" destOrd="0" parTransId="{8DED6D8A-C292-490C-8B34-2C205393EE13}" sibTransId="{61C9F9FE-7A0D-4A39-B439-4DF7F4626C6C}"/>
    <dgm:cxn modelId="{8A689802-A830-489F-85D6-D6E91BD00644}" srcId="{FE09E9A6-00DF-4088-9A07-18E3CFC6CF2C}" destId="{8006FCE2-3217-4390-B457-73E9912CA826}" srcOrd="0" destOrd="0" parTransId="{A9B89C23-5408-4798-89CB-11CDBE30F7B3}" sibTransId="{6360F176-6DD5-46F5-92AE-ED43602AA26D}"/>
    <dgm:cxn modelId="{CBCA9BF1-C919-41B6-876E-34797E2CE37F}" srcId="{B0A14D98-A3A8-4B16-8BE6-73948ACA260E}" destId="{D0DEFF41-EC54-418F-9958-114B46853507}" srcOrd="0" destOrd="0" parTransId="{C85179F3-B606-4C53-9AF6-FABF9E009BA1}" sibTransId="{E8B5FEBD-B271-4FF5-B343-2C9B5F261D8E}"/>
    <dgm:cxn modelId="{3000B0CC-3901-4136-83DC-731305B6B2C1}" type="presOf" srcId="{E8F5A92F-C113-40C3-8F95-DF0C142652C4}" destId="{974AEE05-33D4-402B-91DC-C916ECC79DE6}" srcOrd="0" destOrd="0" presId="urn:microsoft.com/office/officeart/2005/8/layout/radial2#5"/>
    <dgm:cxn modelId="{36AC9A85-8C0E-4FEB-84A0-9F213549DD1A}" type="presOf" srcId="{8006FCE2-3217-4390-B457-73E9912CA826}" destId="{44AEB474-3337-4AF1-8599-92D9CCED5CCD}" srcOrd="0" destOrd="0" presId="urn:microsoft.com/office/officeart/2005/8/layout/radial2#5"/>
    <dgm:cxn modelId="{727BEECC-678E-4DFF-AAE5-6D362C75EA33}" type="presOf" srcId="{FE09E9A6-00DF-4088-9A07-18E3CFC6CF2C}" destId="{CC3A8EB3-DFAF-417F-9F88-2376FB398B20}" srcOrd="0" destOrd="0" presId="urn:microsoft.com/office/officeart/2005/8/layout/radial2#5"/>
    <dgm:cxn modelId="{719A18CD-ECA7-4D15-822C-BD328F4C7B20}" type="presOf" srcId="{CECA4B9B-7F5E-4A1C-BD1A-B7D7CD76A37A}" destId="{9F3E85D6-EFCB-4E2C-8A6C-B78AE30C68C3}" srcOrd="0" destOrd="0" presId="urn:microsoft.com/office/officeart/2005/8/layout/radial2#5"/>
    <dgm:cxn modelId="{63880722-935B-41B8-A542-AD71599391D7}" type="presOf" srcId="{2D6DDA0A-4726-48BD-BFCC-6388F6BF2BA1}" destId="{DFBBBBC3-2F5D-4A60-A5D9-97C06A6DD83D}" srcOrd="0" destOrd="0" presId="urn:microsoft.com/office/officeart/2005/8/layout/radial2#5"/>
    <dgm:cxn modelId="{BD9BC6A0-E317-4B35-9B3A-EA97772B1898}" srcId="{399FD7A3-8AEE-43C9-8685-6BCCA332708C}" destId="{B17D9A84-EB33-4C6E-851D-F77693D395E2}" srcOrd="0" destOrd="0" parTransId="{5183C925-F3E5-49DB-A46B-2BDCE3DD1B0D}" sibTransId="{AB103A8B-EE78-441A-9758-C19A51BE18F2}"/>
    <dgm:cxn modelId="{155372B1-2DF9-4764-8CAF-814D957425F4}" srcId="{4C16F304-B896-4F90-9C5F-AB4170A2464C}" destId="{DEC268B6-18D7-4F04-A4B5-65EC04A85F7E}" srcOrd="0" destOrd="0" parTransId="{22A0EF60-54D8-4AE2-9373-48E2155ADFA1}" sibTransId="{AB51354E-341D-4D86-AE5C-B8E795A1284E}"/>
    <dgm:cxn modelId="{643D0EBD-0D43-4C6C-8191-E0432C2070C4}" type="presOf" srcId="{B0A14D98-A3A8-4B16-8BE6-73948ACA260E}" destId="{8C9211B4-E3C9-41A5-BAF6-85AA8DC56757}" srcOrd="0" destOrd="0" presId="urn:microsoft.com/office/officeart/2005/8/layout/radial2#5"/>
    <dgm:cxn modelId="{0C76E193-00C1-43EE-A312-E587BE50731E}" type="presOf" srcId="{FA7A06C3-9B9C-4943-9C10-D72171014D24}" destId="{F94370AD-19E2-4F6B-AB85-F32D3A5B7B9E}" srcOrd="0" destOrd="0" presId="urn:microsoft.com/office/officeart/2005/8/layout/radial2#5"/>
    <dgm:cxn modelId="{B4F57AA1-3436-4809-BB2D-9A4DBA043DEE}" type="presOf" srcId="{4C16F304-B896-4F90-9C5F-AB4170A2464C}" destId="{865E54A3-B4BE-4468-AC89-EB577B209FA0}" srcOrd="0" destOrd="0" presId="urn:microsoft.com/office/officeart/2005/8/layout/radial2#5"/>
    <dgm:cxn modelId="{6F77F75E-9FD9-4214-9207-5E53CEB9D46B}" type="presOf" srcId="{8DED6D8A-C292-490C-8B34-2C205393EE13}" destId="{35526D56-E768-4819-9216-C4E927743A2B}" srcOrd="0" destOrd="0" presId="urn:microsoft.com/office/officeart/2005/8/layout/radial2#5"/>
    <dgm:cxn modelId="{67402A2B-929C-4564-8C9F-F2DD84E7FBEC}" type="presOf" srcId="{720E01A6-D50D-45FE-A3FA-3DCC4AFE2A92}" destId="{EA72C591-9724-4095-A831-C421826EF975}" srcOrd="0" destOrd="0" presId="urn:microsoft.com/office/officeart/2005/8/layout/radial2#5"/>
    <dgm:cxn modelId="{A7ABA31A-EC84-41D8-8135-306A0D2F5770}" type="presParOf" srcId="{F94370AD-19E2-4F6B-AB85-F32D3A5B7B9E}" destId="{A8FB2808-AAFC-4D97-887F-3779979975C0}" srcOrd="0" destOrd="0" presId="urn:microsoft.com/office/officeart/2005/8/layout/radial2#5"/>
    <dgm:cxn modelId="{FF381883-912B-414E-853B-2CD43D7DBE3C}" type="presParOf" srcId="{A8FB2808-AAFC-4D97-887F-3779979975C0}" destId="{7D0277BF-C964-4D22-B5BB-6D99C40C7E15}" srcOrd="0" destOrd="0" presId="urn:microsoft.com/office/officeart/2005/8/layout/radial2#5"/>
    <dgm:cxn modelId="{E280D300-782E-4E52-B67D-5613FF2D02A6}" type="presParOf" srcId="{7D0277BF-C964-4D22-B5BB-6D99C40C7E15}" destId="{520D7201-8E13-49D1-919D-64B90E0B16FD}" srcOrd="0" destOrd="0" presId="urn:microsoft.com/office/officeart/2005/8/layout/radial2#5"/>
    <dgm:cxn modelId="{D363EA5C-3E6B-4541-9B60-6A8C96D611EA}" type="presParOf" srcId="{7D0277BF-C964-4D22-B5BB-6D99C40C7E15}" destId="{98AE5B4B-2C6D-4C36-83DF-7C3182B7D292}" srcOrd="1" destOrd="0" presId="urn:microsoft.com/office/officeart/2005/8/layout/radial2#5"/>
    <dgm:cxn modelId="{45849EEB-B439-4B20-B581-8CDD766AA72F}" type="presParOf" srcId="{A8FB2808-AAFC-4D97-887F-3779979975C0}" destId="{EA72C591-9724-4095-A831-C421826EF975}" srcOrd="1" destOrd="0" presId="urn:microsoft.com/office/officeart/2005/8/layout/radial2#5"/>
    <dgm:cxn modelId="{18CE92DA-9053-4B27-9B2B-78F5B4472F98}" type="presParOf" srcId="{A8FB2808-AAFC-4D97-887F-3779979975C0}" destId="{9651C876-0FDB-4BF8-B58C-457C507BEB0B}" srcOrd="2" destOrd="0" presId="urn:microsoft.com/office/officeart/2005/8/layout/radial2#5"/>
    <dgm:cxn modelId="{6528CEBB-B54A-41EE-AC2E-BEBD9E153258}" type="presParOf" srcId="{9651C876-0FDB-4BF8-B58C-457C507BEB0B}" destId="{EFD51B71-7277-4837-90FA-1CDDF8C0C07D}" srcOrd="0" destOrd="0" presId="urn:microsoft.com/office/officeart/2005/8/layout/radial2#5"/>
    <dgm:cxn modelId="{21A5D2BD-10C4-4A91-AC41-2B20D0825482}" type="presParOf" srcId="{9651C876-0FDB-4BF8-B58C-457C507BEB0B}" destId="{974AEE05-33D4-402B-91DC-C916ECC79DE6}" srcOrd="1" destOrd="0" presId="urn:microsoft.com/office/officeart/2005/8/layout/radial2#5"/>
    <dgm:cxn modelId="{B165C551-F564-47E0-B675-AC05F0F68740}" type="presParOf" srcId="{A8FB2808-AAFC-4D97-887F-3779979975C0}" destId="{DFBBBBC3-2F5D-4A60-A5D9-97C06A6DD83D}" srcOrd="3" destOrd="0" presId="urn:microsoft.com/office/officeart/2005/8/layout/radial2#5"/>
    <dgm:cxn modelId="{686598BE-98F4-43B6-B004-4DA4A65D8371}" type="presParOf" srcId="{A8FB2808-AAFC-4D97-887F-3779979975C0}" destId="{0365C081-EBAD-4733-AD59-EEC65E712488}" srcOrd="4" destOrd="0" presId="urn:microsoft.com/office/officeart/2005/8/layout/radial2#5"/>
    <dgm:cxn modelId="{B3DDA57C-D60A-404C-AD9F-C6A61DC79E60}" type="presParOf" srcId="{0365C081-EBAD-4733-AD59-EEC65E712488}" destId="{865E54A3-B4BE-4468-AC89-EB577B209FA0}" srcOrd="0" destOrd="0" presId="urn:microsoft.com/office/officeart/2005/8/layout/radial2#5"/>
    <dgm:cxn modelId="{9635FB0C-2EF0-4534-BFC1-5E8E429B76D4}" type="presParOf" srcId="{0365C081-EBAD-4733-AD59-EEC65E712488}" destId="{347D5E9F-899F-43C6-8450-965A38D33E10}" srcOrd="1" destOrd="0" presId="urn:microsoft.com/office/officeart/2005/8/layout/radial2#5"/>
    <dgm:cxn modelId="{371AB9FC-E3BA-4C58-B75A-240ABCDA2619}" type="presParOf" srcId="{A8FB2808-AAFC-4D97-887F-3779979975C0}" destId="{1D012BB2-BF79-4510-99E7-066A01BAA56A}" srcOrd="5" destOrd="0" presId="urn:microsoft.com/office/officeart/2005/8/layout/radial2#5"/>
    <dgm:cxn modelId="{57171816-8601-4C51-9626-EC8FAD4B2F41}" type="presParOf" srcId="{A8FB2808-AAFC-4D97-887F-3779979975C0}" destId="{AC8E1714-64B1-4EB0-AED0-2D4C844CC877}" srcOrd="6" destOrd="0" presId="urn:microsoft.com/office/officeart/2005/8/layout/radial2#5"/>
    <dgm:cxn modelId="{F5672D0F-1AEB-40D7-A60A-B6418C254279}" type="presParOf" srcId="{AC8E1714-64B1-4EB0-AED0-2D4C844CC877}" destId="{CC3A8EB3-DFAF-417F-9F88-2376FB398B20}" srcOrd="0" destOrd="0" presId="urn:microsoft.com/office/officeart/2005/8/layout/radial2#5"/>
    <dgm:cxn modelId="{99523182-018F-4EA1-A69D-36AFAE741EE8}" type="presParOf" srcId="{AC8E1714-64B1-4EB0-AED0-2D4C844CC877}" destId="{44AEB474-3337-4AF1-8599-92D9CCED5CCD}" srcOrd="1" destOrd="0" presId="urn:microsoft.com/office/officeart/2005/8/layout/radial2#5"/>
    <dgm:cxn modelId="{90BA8E81-7F54-47FB-9D04-7F3709FB046B}" type="presParOf" srcId="{A8FB2808-AAFC-4D97-887F-3779979975C0}" destId="{9F3E85D6-EFCB-4E2C-8A6C-B78AE30C68C3}" srcOrd="7" destOrd="0" presId="urn:microsoft.com/office/officeart/2005/8/layout/radial2#5"/>
    <dgm:cxn modelId="{31E564F2-DD47-4027-A7D2-716F8B929EFE}" type="presParOf" srcId="{A8FB2808-AAFC-4D97-887F-3779979975C0}" destId="{6EB30C24-E0BC-46CC-A8CC-BD35E8D8F516}" srcOrd="8" destOrd="0" presId="urn:microsoft.com/office/officeart/2005/8/layout/radial2#5"/>
    <dgm:cxn modelId="{D1D1D941-61D2-449B-8DE0-95F3F629DD47}" type="presParOf" srcId="{6EB30C24-E0BC-46CC-A8CC-BD35E8D8F516}" destId="{8C9211B4-E3C9-41A5-BAF6-85AA8DC56757}" srcOrd="0" destOrd="0" presId="urn:microsoft.com/office/officeart/2005/8/layout/radial2#5"/>
    <dgm:cxn modelId="{544EC03B-4B27-4467-911C-3DCB367BC93E}" type="presParOf" srcId="{6EB30C24-E0BC-46CC-A8CC-BD35E8D8F516}" destId="{C8F01A94-E7AE-452D-BB84-DE60C745A4C3}" srcOrd="1" destOrd="0" presId="urn:microsoft.com/office/officeart/2005/8/layout/radial2#5"/>
    <dgm:cxn modelId="{620E8E74-E36C-4DCA-BBEE-DF54392CB536}" type="presParOf" srcId="{A8FB2808-AAFC-4D97-887F-3779979975C0}" destId="{35526D56-E768-4819-9216-C4E927743A2B}" srcOrd="9" destOrd="0" presId="urn:microsoft.com/office/officeart/2005/8/layout/radial2#5"/>
    <dgm:cxn modelId="{1D7933B7-F508-403F-BF04-0FA15D3095F6}" type="presParOf" srcId="{A8FB2808-AAFC-4D97-887F-3779979975C0}" destId="{449B1AEF-604E-4656-ACAF-2FA22576DCF6}" srcOrd="10" destOrd="0" presId="urn:microsoft.com/office/officeart/2005/8/layout/radial2#5"/>
    <dgm:cxn modelId="{2E1B7BA9-BC75-4052-B7F1-E1B88020D728}" type="presParOf" srcId="{449B1AEF-604E-4656-ACAF-2FA22576DCF6}" destId="{9668CE02-015F-4977-AFE0-6ADCE0C919A6}" srcOrd="0" destOrd="0" presId="urn:microsoft.com/office/officeart/2005/8/layout/radial2#5"/>
    <dgm:cxn modelId="{96ACE949-90DF-4142-87AB-F07173D3E595}" type="presParOf" srcId="{449B1AEF-604E-4656-ACAF-2FA22576DCF6}" destId="{014A86A1-B467-4CA1-9D8A-6362EC1901EF}" srcOrd="1" destOrd="0" presId="urn:microsoft.com/office/officeart/2005/8/layout/radial2#5"/>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内蒙古</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42.92%</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12.36%</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山西</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7.09%</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E09E9A6-00DF-4088-9A07-18E3CFC6CF2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吉林</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F56CEFD-AC68-4391-B387-EE89D3A868CB}" type="par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FD90BDB-2F8E-4B52-9534-C683394E30B0}" type="sib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河南</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6B0BFC0-ABA5-485D-9A40-6C582F797830}">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8.65%</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43160A6B-2AD6-47F4-BC50-B1D89DBCADB0}" type="par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63F121-28E7-47EC-B322-9A425EA1705D}" type="sib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0B4B4EE-A958-4F10-94EA-6CFD1E6A3083}">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7.23%</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EB35BD28-C8AC-4C6B-8201-EDF218E7D107}" type="par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920E22EF-8FC6-44D9-B1F4-296BEA0A3129}" type="sib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山东</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t>
        <a:bodyPr/>
        <a:lstStyle/>
        <a:p>
          <a:endParaRPr lang="zh-CN" altLang="en-US"/>
        </a:p>
      </dgm:t>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t>
        <a:bodyPr/>
        <a:lstStyle/>
        <a:p>
          <a:endParaRPr lang="zh-CN" altLang="en-US"/>
        </a:p>
      </dgm:t>
    </dgm:pt>
    <dgm:pt modelId="{EA72C591-9724-4095-A831-C421826EF975}" type="pres">
      <dgm:prSet presAssocID="{720E01A6-D50D-45FE-A3FA-3DCC4AFE2A92}" presName="Name25" presStyleLbl="parChTrans1D1" presStyleIdx="0" presStyleCnt="5"/>
      <dgm:spPr/>
      <dgm:t>
        <a:bodyPr/>
        <a:lstStyle/>
        <a:p>
          <a:endParaRPr lang="zh-CN" altLang="en-US"/>
        </a:p>
      </dgm:t>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t>
        <a:bodyPr/>
        <a:lstStyle/>
        <a:p>
          <a:endParaRPr lang="zh-CN" altLang="en-US"/>
        </a:p>
      </dgm:t>
    </dgm:pt>
    <dgm:pt modelId="{974AEE05-33D4-402B-91DC-C916ECC79DE6}" type="pres">
      <dgm:prSet presAssocID="{777522B5-7191-4146-B6CE-E04273D13619}" presName="childNode" presStyleLbl="revTx" presStyleIdx="0" presStyleCnt="5">
        <dgm:presLayoutVars>
          <dgm:bulletEnabled val="1"/>
        </dgm:presLayoutVars>
      </dgm:prSet>
      <dgm:spPr/>
      <dgm:t>
        <a:bodyPr/>
        <a:lstStyle/>
        <a:p>
          <a:endParaRPr lang="zh-CN" altLang="en-US"/>
        </a:p>
      </dgm:t>
    </dgm:pt>
    <dgm:pt modelId="{DFBBBBC3-2F5D-4A60-A5D9-97C06A6DD83D}" type="pres">
      <dgm:prSet presAssocID="{2D6DDA0A-4726-48BD-BFCC-6388F6BF2BA1}" presName="Name25" presStyleLbl="parChTrans1D1" presStyleIdx="1" presStyleCnt="5"/>
      <dgm:spPr/>
      <dgm:t>
        <a:bodyPr/>
        <a:lstStyle/>
        <a:p>
          <a:endParaRPr lang="zh-CN" altLang="en-US"/>
        </a:p>
      </dgm:t>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t>
        <a:bodyPr/>
        <a:lstStyle/>
        <a:p>
          <a:endParaRPr lang="zh-CN" altLang="en-US"/>
        </a:p>
      </dgm:t>
    </dgm:pt>
    <dgm:pt modelId="{347D5E9F-899F-43C6-8450-965A38D33E10}" type="pres">
      <dgm:prSet presAssocID="{4C16F304-B896-4F90-9C5F-AB4170A2464C}" presName="childNode" presStyleLbl="revTx" presStyleIdx="1" presStyleCnt="5">
        <dgm:presLayoutVars>
          <dgm:bulletEnabled val="1"/>
        </dgm:presLayoutVars>
      </dgm:prSet>
      <dgm:spPr/>
      <dgm:t>
        <a:bodyPr/>
        <a:lstStyle/>
        <a:p>
          <a:endParaRPr lang="zh-CN" altLang="en-US"/>
        </a:p>
      </dgm:t>
    </dgm:pt>
    <dgm:pt modelId="{1D012BB2-BF79-4510-99E7-066A01BAA56A}" type="pres">
      <dgm:prSet presAssocID="{CF56CEFD-AC68-4391-B387-EE89D3A868CB}" presName="Name25" presStyleLbl="parChTrans1D1" presStyleIdx="2" presStyleCnt="5"/>
      <dgm:spPr/>
      <dgm:t>
        <a:bodyPr/>
        <a:lstStyle/>
        <a:p>
          <a:endParaRPr lang="zh-CN" altLang="en-US"/>
        </a:p>
      </dgm:t>
    </dgm:pt>
    <dgm:pt modelId="{AC8E1714-64B1-4EB0-AED0-2D4C844CC877}" type="pres">
      <dgm:prSet presAssocID="{FE09E9A6-00DF-4088-9A07-18E3CFC6CF2C}" presName="node" presStyleCnt="0"/>
      <dgm:spPr/>
    </dgm:pt>
    <dgm:pt modelId="{CC3A8EB3-DFAF-417F-9F88-2376FB398B20}" type="pres">
      <dgm:prSet presAssocID="{FE09E9A6-00DF-4088-9A07-18E3CFC6CF2C}" presName="parentNode" presStyleLbl="node1" presStyleIdx="3" presStyleCnt="6">
        <dgm:presLayoutVars>
          <dgm:chMax val="1"/>
          <dgm:bulletEnabled val="1"/>
        </dgm:presLayoutVars>
      </dgm:prSet>
      <dgm:spPr/>
      <dgm:t>
        <a:bodyPr/>
        <a:lstStyle/>
        <a:p>
          <a:endParaRPr lang="zh-CN" altLang="en-US"/>
        </a:p>
      </dgm:t>
    </dgm:pt>
    <dgm:pt modelId="{44AEB474-3337-4AF1-8599-92D9CCED5CCD}" type="pres">
      <dgm:prSet presAssocID="{FE09E9A6-00DF-4088-9A07-18E3CFC6CF2C}" presName="childNode" presStyleLbl="revTx" presStyleIdx="2" presStyleCnt="5">
        <dgm:presLayoutVars>
          <dgm:bulletEnabled val="1"/>
        </dgm:presLayoutVars>
      </dgm:prSet>
      <dgm:spPr/>
      <dgm:t>
        <a:bodyPr/>
        <a:lstStyle/>
        <a:p>
          <a:endParaRPr lang="zh-CN" altLang="en-US"/>
        </a:p>
      </dgm:t>
    </dgm:pt>
    <dgm:pt modelId="{9F3E85D6-EFCB-4E2C-8A6C-B78AE30C68C3}" type="pres">
      <dgm:prSet presAssocID="{CECA4B9B-7F5E-4A1C-BD1A-B7D7CD76A37A}" presName="Name25" presStyleLbl="parChTrans1D1" presStyleIdx="3" presStyleCnt="5"/>
      <dgm:spPr/>
      <dgm:t>
        <a:bodyPr/>
        <a:lstStyle/>
        <a:p>
          <a:endParaRPr lang="zh-CN" altLang="en-US"/>
        </a:p>
      </dgm:t>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t>
        <a:bodyPr/>
        <a:lstStyle/>
        <a:p>
          <a:endParaRPr lang="zh-CN" altLang="en-US"/>
        </a:p>
      </dgm:t>
    </dgm:pt>
    <dgm:pt modelId="{C8F01A94-E7AE-452D-BB84-DE60C745A4C3}" type="pres">
      <dgm:prSet presAssocID="{B0A14D98-A3A8-4B16-8BE6-73948ACA260E}" presName="childNode" presStyleLbl="revTx" presStyleIdx="3" presStyleCnt="5">
        <dgm:presLayoutVars>
          <dgm:bulletEnabled val="1"/>
        </dgm:presLayoutVars>
      </dgm:prSet>
      <dgm:spPr/>
      <dgm:t>
        <a:bodyPr/>
        <a:lstStyle/>
        <a:p>
          <a:endParaRPr lang="zh-CN" altLang="en-US"/>
        </a:p>
      </dgm:t>
    </dgm:pt>
    <dgm:pt modelId="{35526D56-E768-4819-9216-C4E927743A2B}" type="pres">
      <dgm:prSet presAssocID="{8DED6D8A-C292-490C-8B34-2C205393EE13}" presName="Name25" presStyleLbl="parChTrans1D1" presStyleIdx="4" presStyleCnt="5"/>
      <dgm:spPr/>
      <dgm:t>
        <a:bodyPr/>
        <a:lstStyle/>
        <a:p>
          <a:endParaRPr lang="zh-CN" altLang="en-US"/>
        </a:p>
      </dgm:t>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t>
        <a:bodyPr/>
        <a:lstStyle/>
        <a:p>
          <a:endParaRPr lang="zh-CN" altLang="en-US"/>
        </a:p>
      </dgm:t>
    </dgm:pt>
    <dgm:pt modelId="{014A86A1-B467-4CA1-9D8A-6362EC1901EF}" type="pres">
      <dgm:prSet presAssocID="{399FD7A3-8AEE-43C9-8685-6BCCA332708C}" presName="childNode" presStyleLbl="revTx" presStyleIdx="4" presStyleCnt="5">
        <dgm:presLayoutVars>
          <dgm:bulletEnabled val="1"/>
        </dgm:presLayoutVars>
      </dgm:prSet>
      <dgm:spPr/>
      <dgm:t>
        <a:bodyPr/>
        <a:lstStyle/>
        <a:p>
          <a:endParaRPr lang="zh-CN" altLang="en-US"/>
        </a:p>
      </dgm:t>
    </dgm:pt>
  </dgm:ptLst>
  <dgm:cxnLst>
    <dgm:cxn modelId="{5F874E38-A74B-4412-917D-D0FAB13B1714}" srcId="{FA7A06C3-9B9C-4943-9C10-D72171014D24}" destId="{777522B5-7191-4146-B6CE-E04273D13619}" srcOrd="0" destOrd="0" parTransId="{720E01A6-D50D-45FE-A3FA-3DCC4AFE2A92}" sibTransId="{F2543454-504B-49AD-9A0B-5DB235BAE270}"/>
    <dgm:cxn modelId="{5B132EDA-778C-4403-A29D-28F97938FCCA}" type="presOf" srcId="{B0A14D98-A3A8-4B16-8BE6-73948ACA260E}" destId="{8C9211B4-E3C9-41A5-BAF6-85AA8DC56757}" srcOrd="0" destOrd="0" presId="urn:microsoft.com/office/officeart/2005/8/layout/radial2"/>
    <dgm:cxn modelId="{274FED40-9409-42F1-B71A-899996CBC966}" srcId="{FE09E9A6-00DF-4088-9A07-18E3CFC6CF2C}" destId="{E6B0BFC0-ABA5-485D-9A40-6C582F797830}" srcOrd="0" destOrd="0" parTransId="{43160A6B-2AD6-47F4-BC50-B1D89DBCADB0}" sibTransId="{AB63F121-28E7-47EC-B322-9A425EA1705D}"/>
    <dgm:cxn modelId="{68067968-1D45-4900-9573-45F28BC2D2CE}" type="presOf" srcId="{E8F5A92F-C113-40C3-8F95-DF0C142652C4}" destId="{974AEE05-33D4-402B-91DC-C916ECC79DE6}" srcOrd="0" destOrd="0" presId="urn:microsoft.com/office/officeart/2005/8/layout/radial2"/>
    <dgm:cxn modelId="{6DFA08AC-25D4-4157-8B5E-D21ABCD7EC8D}" type="presOf" srcId="{E6B0BFC0-ABA5-485D-9A40-6C582F797830}" destId="{44AEB474-3337-4AF1-8599-92D9CCED5CCD}" srcOrd="0" destOrd="0" presId="urn:microsoft.com/office/officeart/2005/8/layout/radial2"/>
    <dgm:cxn modelId="{5E14BECB-A50A-4F8A-A530-61ADCAE3F203}" type="presOf" srcId="{399FD7A3-8AEE-43C9-8685-6BCCA332708C}" destId="{9668CE02-015F-4977-AFE0-6ADCE0C919A6}" srcOrd="0" destOrd="0" presId="urn:microsoft.com/office/officeart/2005/8/layout/radial2"/>
    <dgm:cxn modelId="{A486EB2F-543F-4AC9-A56B-ABE2934B917C}" srcId="{FA7A06C3-9B9C-4943-9C10-D72171014D24}" destId="{B0A14D98-A3A8-4B16-8BE6-73948ACA260E}" srcOrd="3" destOrd="0" parTransId="{CECA4B9B-7F5E-4A1C-BD1A-B7D7CD76A37A}" sibTransId="{6BE0CCB1-0507-4E67-AECC-B4E04151FE90}"/>
    <dgm:cxn modelId="{0DBD4CC8-13B8-47B0-B7C3-37245540B4C4}" srcId="{FA7A06C3-9B9C-4943-9C10-D72171014D24}" destId="{FE09E9A6-00DF-4088-9A07-18E3CFC6CF2C}" srcOrd="2" destOrd="0" parTransId="{CF56CEFD-AC68-4391-B387-EE89D3A868CB}" sibTransId="{6FD90BDB-2F8E-4B52-9534-C683394E30B0}"/>
    <dgm:cxn modelId="{D05ED6B2-2BC4-4103-87D1-94AA356A5357}" srcId="{777522B5-7191-4146-B6CE-E04273D13619}" destId="{E8F5A92F-C113-40C3-8F95-DF0C142652C4}" srcOrd="0" destOrd="0" parTransId="{819E1389-4DA7-4107-8AED-8C255C0181E9}" sibTransId="{433D62A1-A750-48FB-8B81-0E931AC966B0}"/>
    <dgm:cxn modelId="{D1D0461A-1D8D-4495-80D3-0FD599EF1D18}" srcId="{FA7A06C3-9B9C-4943-9C10-D72171014D24}" destId="{4C16F304-B896-4F90-9C5F-AB4170A2464C}" srcOrd="1" destOrd="0" parTransId="{2D6DDA0A-4726-48BD-BFCC-6388F6BF2BA1}" sibTransId="{C1F018D5-D55B-40D1-9023-2A3598C21FAB}"/>
    <dgm:cxn modelId="{4E2A73C6-1FF2-46E5-BF90-E7CAEBEAF351}" type="presOf" srcId="{2D6DDA0A-4726-48BD-BFCC-6388F6BF2BA1}" destId="{DFBBBBC3-2F5D-4A60-A5D9-97C06A6DD83D}" srcOrd="0" destOrd="0" presId="urn:microsoft.com/office/officeart/2005/8/layout/radial2"/>
    <dgm:cxn modelId="{36BDD741-355E-4D4E-8568-0EF9B7B08C15}" type="presOf" srcId="{FE09E9A6-00DF-4088-9A07-18E3CFC6CF2C}" destId="{CC3A8EB3-DFAF-417F-9F88-2376FB398B20}" srcOrd="0" destOrd="0" presId="urn:microsoft.com/office/officeart/2005/8/layout/radial2"/>
    <dgm:cxn modelId="{CA5FA34F-FDF9-47A6-A34E-A45D6BA60BF4}" srcId="{FA7A06C3-9B9C-4943-9C10-D72171014D24}" destId="{399FD7A3-8AEE-43C9-8685-6BCCA332708C}" srcOrd="4" destOrd="0" parTransId="{8DED6D8A-C292-490C-8B34-2C205393EE13}" sibTransId="{61C9F9FE-7A0D-4A39-B439-4DF7F4626C6C}"/>
    <dgm:cxn modelId="{09A50022-D35C-458B-A53B-DF2E861B9F81}" type="presOf" srcId="{FA7A06C3-9B9C-4943-9C10-D72171014D24}" destId="{F94370AD-19E2-4F6B-AB85-F32D3A5B7B9E}" srcOrd="0" destOrd="0" presId="urn:microsoft.com/office/officeart/2005/8/layout/radial2"/>
    <dgm:cxn modelId="{59841268-56C7-408C-A6EB-AAC5B1EDBBF0}" type="presOf" srcId="{4C16F304-B896-4F90-9C5F-AB4170A2464C}" destId="{865E54A3-B4BE-4468-AC89-EB577B209FA0}" srcOrd="0" destOrd="0" presId="urn:microsoft.com/office/officeart/2005/8/layout/radial2"/>
    <dgm:cxn modelId="{1C23B3ED-040A-4C5B-AEBC-9D6270530882}" type="presOf" srcId="{40B4B4EE-A958-4F10-94EA-6CFD1E6A3083}" destId="{C8F01A94-E7AE-452D-BB84-DE60C745A4C3}" srcOrd="0" destOrd="0" presId="urn:microsoft.com/office/officeart/2005/8/layout/radial2"/>
    <dgm:cxn modelId="{35FCB1DB-932B-456A-9499-C6366092F3F8}" srcId="{B0A14D98-A3A8-4B16-8BE6-73948ACA260E}" destId="{40B4B4EE-A958-4F10-94EA-6CFD1E6A3083}" srcOrd="0" destOrd="0" parTransId="{EB35BD28-C8AC-4C6B-8201-EDF218E7D107}" sibTransId="{920E22EF-8FC6-44D9-B1F4-296BEA0A3129}"/>
    <dgm:cxn modelId="{85FE5834-D8F7-46C5-B7E1-F00D724FB076}" type="presOf" srcId="{CF56CEFD-AC68-4391-B387-EE89D3A868CB}" destId="{1D012BB2-BF79-4510-99E7-066A01BAA56A}" srcOrd="0" destOrd="0" presId="urn:microsoft.com/office/officeart/2005/8/layout/radial2"/>
    <dgm:cxn modelId="{F8677D37-DD4D-4C03-A582-8986900A68F7}" type="presOf" srcId="{8DED6D8A-C292-490C-8B34-2C205393EE13}" destId="{35526D56-E768-4819-9216-C4E927743A2B}" srcOrd="0" destOrd="0" presId="urn:microsoft.com/office/officeart/2005/8/layout/radial2"/>
    <dgm:cxn modelId="{DF862B1B-0994-40A7-830F-37E8D3095668}" type="presOf" srcId="{777522B5-7191-4146-B6CE-E04273D13619}" destId="{EFD51B71-7277-4837-90FA-1CDDF8C0C07D}" srcOrd="0" destOrd="0" presId="urn:microsoft.com/office/officeart/2005/8/layout/radial2"/>
    <dgm:cxn modelId="{BD9BC6A0-E317-4B35-9B3A-EA97772B1898}" srcId="{399FD7A3-8AEE-43C9-8685-6BCCA332708C}" destId="{B17D9A84-EB33-4C6E-851D-F77693D395E2}" srcOrd="0" destOrd="0" parTransId="{5183C925-F3E5-49DB-A46B-2BDCE3DD1B0D}" sibTransId="{AB103A8B-EE78-441A-9758-C19A51BE18F2}"/>
    <dgm:cxn modelId="{5061D347-A3FB-43F3-8295-6687302C4AA5}" type="presOf" srcId="{DEC268B6-18D7-4F04-A4B5-65EC04A85F7E}" destId="{347D5E9F-899F-43C6-8450-965A38D33E10}" srcOrd="0" destOrd="0" presId="urn:microsoft.com/office/officeart/2005/8/layout/radial2"/>
    <dgm:cxn modelId="{155372B1-2DF9-4764-8CAF-814D957425F4}" srcId="{4C16F304-B896-4F90-9C5F-AB4170A2464C}" destId="{DEC268B6-18D7-4F04-A4B5-65EC04A85F7E}" srcOrd="0" destOrd="0" parTransId="{22A0EF60-54D8-4AE2-9373-48E2155ADFA1}" sibTransId="{AB51354E-341D-4D86-AE5C-B8E795A1284E}"/>
    <dgm:cxn modelId="{FA2723C2-C07C-483A-98F2-B043A7EE797F}" type="presOf" srcId="{720E01A6-D50D-45FE-A3FA-3DCC4AFE2A92}" destId="{EA72C591-9724-4095-A831-C421826EF975}" srcOrd="0" destOrd="0" presId="urn:microsoft.com/office/officeart/2005/8/layout/radial2"/>
    <dgm:cxn modelId="{7D815E11-F295-4D0C-A818-CBE782555514}" type="presOf" srcId="{CECA4B9B-7F5E-4A1C-BD1A-B7D7CD76A37A}" destId="{9F3E85D6-EFCB-4E2C-8A6C-B78AE30C68C3}" srcOrd="0" destOrd="0" presId="urn:microsoft.com/office/officeart/2005/8/layout/radial2"/>
    <dgm:cxn modelId="{FD5147D5-BE72-4F34-A51E-3F7A5034F9BB}" type="presOf" srcId="{B17D9A84-EB33-4C6E-851D-F77693D395E2}" destId="{014A86A1-B467-4CA1-9D8A-6362EC1901EF}" srcOrd="0" destOrd="0" presId="urn:microsoft.com/office/officeart/2005/8/layout/radial2"/>
    <dgm:cxn modelId="{70426854-663F-416D-820A-B01E4AD411B8}" type="presParOf" srcId="{F94370AD-19E2-4F6B-AB85-F32D3A5B7B9E}" destId="{A8FB2808-AAFC-4D97-887F-3779979975C0}" srcOrd="0" destOrd="0" presId="urn:microsoft.com/office/officeart/2005/8/layout/radial2"/>
    <dgm:cxn modelId="{33172C33-9FAD-4EC3-B9C9-21748DCA1534}" type="presParOf" srcId="{A8FB2808-AAFC-4D97-887F-3779979975C0}" destId="{7D0277BF-C964-4D22-B5BB-6D99C40C7E15}" srcOrd="0" destOrd="0" presId="urn:microsoft.com/office/officeart/2005/8/layout/radial2"/>
    <dgm:cxn modelId="{8DA2FD28-67A9-449B-970C-DB19DFE24777}" type="presParOf" srcId="{7D0277BF-C964-4D22-B5BB-6D99C40C7E15}" destId="{520D7201-8E13-49D1-919D-64B90E0B16FD}" srcOrd="0" destOrd="0" presId="urn:microsoft.com/office/officeart/2005/8/layout/radial2"/>
    <dgm:cxn modelId="{83CB3B83-3DF6-47F0-9186-F7DD3EA0B974}" type="presParOf" srcId="{7D0277BF-C964-4D22-B5BB-6D99C40C7E15}" destId="{98AE5B4B-2C6D-4C36-83DF-7C3182B7D292}" srcOrd="1" destOrd="0" presId="urn:microsoft.com/office/officeart/2005/8/layout/radial2"/>
    <dgm:cxn modelId="{C7A00D66-FCAD-4BDD-8C01-F1362A154A0C}" type="presParOf" srcId="{A8FB2808-AAFC-4D97-887F-3779979975C0}" destId="{EA72C591-9724-4095-A831-C421826EF975}" srcOrd="1" destOrd="0" presId="urn:microsoft.com/office/officeart/2005/8/layout/radial2"/>
    <dgm:cxn modelId="{2FB7F63D-6A7D-4CD7-ADE3-A49901999E52}" type="presParOf" srcId="{A8FB2808-AAFC-4D97-887F-3779979975C0}" destId="{9651C876-0FDB-4BF8-B58C-457C507BEB0B}" srcOrd="2" destOrd="0" presId="urn:microsoft.com/office/officeart/2005/8/layout/radial2"/>
    <dgm:cxn modelId="{8028C781-1BDA-46B3-AF34-48049F9420F8}" type="presParOf" srcId="{9651C876-0FDB-4BF8-B58C-457C507BEB0B}" destId="{EFD51B71-7277-4837-90FA-1CDDF8C0C07D}" srcOrd="0" destOrd="0" presId="urn:microsoft.com/office/officeart/2005/8/layout/radial2"/>
    <dgm:cxn modelId="{13B49D6E-8134-483E-A10F-18F3BD21F35A}" type="presParOf" srcId="{9651C876-0FDB-4BF8-B58C-457C507BEB0B}" destId="{974AEE05-33D4-402B-91DC-C916ECC79DE6}" srcOrd="1" destOrd="0" presId="urn:microsoft.com/office/officeart/2005/8/layout/radial2"/>
    <dgm:cxn modelId="{5D7D9497-0A95-4C39-AD52-DCFF89712693}" type="presParOf" srcId="{A8FB2808-AAFC-4D97-887F-3779979975C0}" destId="{DFBBBBC3-2F5D-4A60-A5D9-97C06A6DD83D}" srcOrd="3" destOrd="0" presId="urn:microsoft.com/office/officeart/2005/8/layout/radial2"/>
    <dgm:cxn modelId="{FE974CEC-924E-4493-AF62-8E9B3318B704}" type="presParOf" srcId="{A8FB2808-AAFC-4D97-887F-3779979975C0}" destId="{0365C081-EBAD-4733-AD59-EEC65E712488}" srcOrd="4" destOrd="0" presId="urn:microsoft.com/office/officeart/2005/8/layout/radial2"/>
    <dgm:cxn modelId="{95E54C21-A92A-48BD-BFFC-19A6306BFFC9}" type="presParOf" srcId="{0365C081-EBAD-4733-AD59-EEC65E712488}" destId="{865E54A3-B4BE-4468-AC89-EB577B209FA0}" srcOrd="0" destOrd="0" presId="urn:microsoft.com/office/officeart/2005/8/layout/radial2"/>
    <dgm:cxn modelId="{07F7450E-99EE-479D-A20F-74371405FEA5}" type="presParOf" srcId="{0365C081-EBAD-4733-AD59-EEC65E712488}" destId="{347D5E9F-899F-43C6-8450-965A38D33E10}" srcOrd="1" destOrd="0" presId="urn:microsoft.com/office/officeart/2005/8/layout/radial2"/>
    <dgm:cxn modelId="{0D464D0A-DE86-4442-B29E-457333743189}" type="presParOf" srcId="{A8FB2808-AAFC-4D97-887F-3779979975C0}" destId="{1D012BB2-BF79-4510-99E7-066A01BAA56A}" srcOrd="5" destOrd="0" presId="urn:microsoft.com/office/officeart/2005/8/layout/radial2"/>
    <dgm:cxn modelId="{4C6829B5-B7D5-4907-AEF4-2A692F091E5D}" type="presParOf" srcId="{A8FB2808-AAFC-4D97-887F-3779979975C0}" destId="{AC8E1714-64B1-4EB0-AED0-2D4C844CC877}" srcOrd="6" destOrd="0" presId="urn:microsoft.com/office/officeart/2005/8/layout/radial2"/>
    <dgm:cxn modelId="{FF40181E-04B2-4248-A6DE-B596E92330E7}" type="presParOf" srcId="{AC8E1714-64B1-4EB0-AED0-2D4C844CC877}" destId="{CC3A8EB3-DFAF-417F-9F88-2376FB398B20}" srcOrd="0" destOrd="0" presId="urn:microsoft.com/office/officeart/2005/8/layout/radial2"/>
    <dgm:cxn modelId="{52628F94-2A6F-4FBE-91FF-A068E637BE46}" type="presParOf" srcId="{AC8E1714-64B1-4EB0-AED0-2D4C844CC877}" destId="{44AEB474-3337-4AF1-8599-92D9CCED5CCD}" srcOrd="1" destOrd="0" presId="urn:microsoft.com/office/officeart/2005/8/layout/radial2"/>
    <dgm:cxn modelId="{85C695D3-F533-4B5F-AC54-FF0222A976E4}" type="presParOf" srcId="{A8FB2808-AAFC-4D97-887F-3779979975C0}" destId="{9F3E85D6-EFCB-4E2C-8A6C-B78AE30C68C3}" srcOrd="7" destOrd="0" presId="urn:microsoft.com/office/officeart/2005/8/layout/radial2"/>
    <dgm:cxn modelId="{053D122E-F4BA-4406-A221-E76BD6FF012D}" type="presParOf" srcId="{A8FB2808-AAFC-4D97-887F-3779979975C0}" destId="{6EB30C24-E0BC-46CC-A8CC-BD35E8D8F516}" srcOrd="8" destOrd="0" presId="urn:microsoft.com/office/officeart/2005/8/layout/radial2"/>
    <dgm:cxn modelId="{0E3F2CD0-0FDD-43BE-8F55-3E366FD6A982}" type="presParOf" srcId="{6EB30C24-E0BC-46CC-A8CC-BD35E8D8F516}" destId="{8C9211B4-E3C9-41A5-BAF6-85AA8DC56757}" srcOrd="0" destOrd="0" presId="urn:microsoft.com/office/officeart/2005/8/layout/radial2"/>
    <dgm:cxn modelId="{3E5F2C29-93F4-45F5-8B1B-DF180148EFE8}" type="presParOf" srcId="{6EB30C24-E0BC-46CC-A8CC-BD35E8D8F516}" destId="{C8F01A94-E7AE-452D-BB84-DE60C745A4C3}" srcOrd="1" destOrd="0" presId="urn:microsoft.com/office/officeart/2005/8/layout/radial2"/>
    <dgm:cxn modelId="{3F08D6CF-894B-4BB8-AE0E-D88098B2B7F3}" type="presParOf" srcId="{A8FB2808-AAFC-4D97-887F-3779979975C0}" destId="{35526D56-E768-4819-9216-C4E927743A2B}" srcOrd="9" destOrd="0" presId="urn:microsoft.com/office/officeart/2005/8/layout/radial2"/>
    <dgm:cxn modelId="{04638012-CE3A-495E-A227-B6625CD16DDE}" type="presParOf" srcId="{A8FB2808-AAFC-4D97-887F-3779979975C0}" destId="{449B1AEF-604E-4656-ACAF-2FA22576DCF6}" srcOrd="10" destOrd="0" presId="urn:microsoft.com/office/officeart/2005/8/layout/radial2"/>
    <dgm:cxn modelId="{C59C6AAD-D461-41C4-8429-1E75E20B8D30}" type="presParOf" srcId="{449B1AEF-604E-4656-ACAF-2FA22576DCF6}" destId="{9668CE02-015F-4977-AFE0-6ADCE0C919A6}" srcOrd="0" destOrd="0" presId="urn:microsoft.com/office/officeart/2005/8/layout/radial2"/>
    <dgm:cxn modelId="{AE4B1044-5C70-4A02-8C43-C06C71B699A9}" type="presParOf" srcId="{449B1AEF-604E-4656-ACAF-2FA22576DCF6}" destId="{014A86A1-B467-4CA1-9D8A-6362EC1901EF}" srcOrd="1" destOrd="0" presId="urn:microsoft.com/office/officeart/2005/8/layout/radial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2" loCatId="relationship" qsTypeId="urn:microsoft.com/office/officeart/2005/8/quickstyle/simple1#2" qsCatId="simple" csTypeId="urn:microsoft.com/office/officeart/2005/8/colors/accent1_2#2"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山东</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58.73%</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12.70%</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新疆</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4.76%</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E09E9A6-00DF-4088-9A07-18E3CFC6CF2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河南</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F56CEFD-AC68-4391-B387-EE89D3A868CB}" type="par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FD90BDB-2F8E-4B52-9534-C683394E30B0}" type="sib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福建</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6B0BFC0-ABA5-485D-9A40-6C582F797830}">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6.35%</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43160A6B-2AD6-47F4-BC50-B1D89DBCADB0}" type="par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63F121-28E7-47EC-B322-9A425EA1705D}" type="sib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0B4B4EE-A958-4F10-94EA-6CFD1E6A3083}">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6.35%</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EB35BD28-C8AC-4C6B-8201-EDF218E7D107}" type="par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920E22EF-8FC6-44D9-B1F4-296BEA0A3129}" type="sib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辽宁</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t>
        <a:bodyPr/>
        <a:lstStyle/>
        <a:p>
          <a:endParaRPr lang="zh-CN" altLang="en-US"/>
        </a:p>
      </dgm:t>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t>
        <a:bodyPr/>
        <a:lstStyle/>
        <a:p>
          <a:endParaRPr lang="zh-CN" altLang="en-US"/>
        </a:p>
      </dgm:t>
    </dgm:pt>
    <dgm:pt modelId="{EA72C591-9724-4095-A831-C421826EF975}" type="pres">
      <dgm:prSet presAssocID="{720E01A6-D50D-45FE-A3FA-3DCC4AFE2A92}" presName="Name25" presStyleLbl="parChTrans1D1" presStyleIdx="0" presStyleCnt="5"/>
      <dgm:spPr/>
      <dgm:t>
        <a:bodyPr/>
        <a:lstStyle/>
        <a:p>
          <a:endParaRPr lang="zh-CN" altLang="en-US"/>
        </a:p>
      </dgm:t>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t>
        <a:bodyPr/>
        <a:lstStyle/>
        <a:p>
          <a:endParaRPr lang="zh-CN" altLang="en-US"/>
        </a:p>
      </dgm:t>
    </dgm:pt>
    <dgm:pt modelId="{974AEE05-33D4-402B-91DC-C916ECC79DE6}" type="pres">
      <dgm:prSet presAssocID="{777522B5-7191-4146-B6CE-E04273D13619}" presName="childNode" presStyleLbl="revTx" presStyleIdx="0" presStyleCnt="5">
        <dgm:presLayoutVars>
          <dgm:bulletEnabled val="1"/>
        </dgm:presLayoutVars>
      </dgm:prSet>
      <dgm:spPr/>
      <dgm:t>
        <a:bodyPr/>
        <a:lstStyle/>
        <a:p>
          <a:endParaRPr lang="zh-CN" altLang="en-US"/>
        </a:p>
      </dgm:t>
    </dgm:pt>
    <dgm:pt modelId="{DFBBBBC3-2F5D-4A60-A5D9-97C06A6DD83D}" type="pres">
      <dgm:prSet presAssocID="{2D6DDA0A-4726-48BD-BFCC-6388F6BF2BA1}" presName="Name25" presStyleLbl="parChTrans1D1" presStyleIdx="1" presStyleCnt="5"/>
      <dgm:spPr/>
      <dgm:t>
        <a:bodyPr/>
        <a:lstStyle/>
        <a:p>
          <a:endParaRPr lang="zh-CN" altLang="en-US"/>
        </a:p>
      </dgm:t>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t>
        <a:bodyPr/>
        <a:lstStyle/>
        <a:p>
          <a:endParaRPr lang="zh-CN" altLang="en-US"/>
        </a:p>
      </dgm:t>
    </dgm:pt>
    <dgm:pt modelId="{347D5E9F-899F-43C6-8450-965A38D33E10}" type="pres">
      <dgm:prSet presAssocID="{4C16F304-B896-4F90-9C5F-AB4170A2464C}" presName="childNode" presStyleLbl="revTx" presStyleIdx="1" presStyleCnt="5">
        <dgm:presLayoutVars>
          <dgm:bulletEnabled val="1"/>
        </dgm:presLayoutVars>
      </dgm:prSet>
      <dgm:spPr/>
      <dgm:t>
        <a:bodyPr/>
        <a:lstStyle/>
        <a:p>
          <a:endParaRPr lang="zh-CN" altLang="en-US"/>
        </a:p>
      </dgm:t>
    </dgm:pt>
    <dgm:pt modelId="{1D012BB2-BF79-4510-99E7-066A01BAA56A}" type="pres">
      <dgm:prSet presAssocID="{CF56CEFD-AC68-4391-B387-EE89D3A868CB}" presName="Name25" presStyleLbl="parChTrans1D1" presStyleIdx="2" presStyleCnt="5"/>
      <dgm:spPr/>
      <dgm:t>
        <a:bodyPr/>
        <a:lstStyle/>
        <a:p>
          <a:endParaRPr lang="zh-CN" altLang="en-US"/>
        </a:p>
      </dgm:t>
    </dgm:pt>
    <dgm:pt modelId="{AC8E1714-64B1-4EB0-AED0-2D4C844CC877}" type="pres">
      <dgm:prSet presAssocID="{FE09E9A6-00DF-4088-9A07-18E3CFC6CF2C}" presName="node" presStyleCnt="0"/>
      <dgm:spPr/>
    </dgm:pt>
    <dgm:pt modelId="{CC3A8EB3-DFAF-417F-9F88-2376FB398B20}" type="pres">
      <dgm:prSet presAssocID="{FE09E9A6-00DF-4088-9A07-18E3CFC6CF2C}" presName="parentNode" presStyleLbl="node1" presStyleIdx="3" presStyleCnt="6">
        <dgm:presLayoutVars>
          <dgm:chMax val="1"/>
          <dgm:bulletEnabled val="1"/>
        </dgm:presLayoutVars>
      </dgm:prSet>
      <dgm:spPr/>
      <dgm:t>
        <a:bodyPr/>
        <a:lstStyle/>
        <a:p>
          <a:endParaRPr lang="zh-CN" altLang="en-US"/>
        </a:p>
      </dgm:t>
    </dgm:pt>
    <dgm:pt modelId="{44AEB474-3337-4AF1-8599-92D9CCED5CCD}" type="pres">
      <dgm:prSet presAssocID="{FE09E9A6-00DF-4088-9A07-18E3CFC6CF2C}" presName="childNode" presStyleLbl="revTx" presStyleIdx="2" presStyleCnt="5">
        <dgm:presLayoutVars>
          <dgm:bulletEnabled val="1"/>
        </dgm:presLayoutVars>
      </dgm:prSet>
      <dgm:spPr/>
      <dgm:t>
        <a:bodyPr/>
        <a:lstStyle/>
        <a:p>
          <a:endParaRPr lang="zh-CN" altLang="en-US"/>
        </a:p>
      </dgm:t>
    </dgm:pt>
    <dgm:pt modelId="{9F3E85D6-EFCB-4E2C-8A6C-B78AE30C68C3}" type="pres">
      <dgm:prSet presAssocID="{CECA4B9B-7F5E-4A1C-BD1A-B7D7CD76A37A}" presName="Name25" presStyleLbl="parChTrans1D1" presStyleIdx="3" presStyleCnt="5"/>
      <dgm:spPr/>
      <dgm:t>
        <a:bodyPr/>
        <a:lstStyle/>
        <a:p>
          <a:endParaRPr lang="zh-CN" altLang="en-US"/>
        </a:p>
      </dgm:t>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t>
        <a:bodyPr/>
        <a:lstStyle/>
        <a:p>
          <a:endParaRPr lang="zh-CN" altLang="en-US"/>
        </a:p>
      </dgm:t>
    </dgm:pt>
    <dgm:pt modelId="{C8F01A94-E7AE-452D-BB84-DE60C745A4C3}" type="pres">
      <dgm:prSet presAssocID="{B0A14D98-A3A8-4B16-8BE6-73948ACA260E}" presName="childNode" presStyleLbl="revTx" presStyleIdx="3" presStyleCnt="5">
        <dgm:presLayoutVars>
          <dgm:bulletEnabled val="1"/>
        </dgm:presLayoutVars>
      </dgm:prSet>
      <dgm:spPr/>
      <dgm:t>
        <a:bodyPr/>
        <a:lstStyle/>
        <a:p>
          <a:endParaRPr lang="zh-CN" altLang="en-US"/>
        </a:p>
      </dgm:t>
    </dgm:pt>
    <dgm:pt modelId="{35526D56-E768-4819-9216-C4E927743A2B}" type="pres">
      <dgm:prSet presAssocID="{8DED6D8A-C292-490C-8B34-2C205393EE13}" presName="Name25" presStyleLbl="parChTrans1D1" presStyleIdx="4" presStyleCnt="5"/>
      <dgm:spPr/>
      <dgm:t>
        <a:bodyPr/>
        <a:lstStyle/>
        <a:p>
          <a:endParaRPr lang="zh-CN" altLang="en-US"/>
        </a:p>
      </dgm:t>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t>
        <a:bodyPr/>
        <a:lstStyle/>
        <a:p>
          <a:endParaRPr lang="zh-CN" altLang="en-US"/>
        </a:p>
      </dgm:t>
    </dgm:pt>
    <dgm:pt modelId="{014A86A1-B467-4CA1-9D8A-6362EC1901EF}" type="pres">
      <dgm:prSet presAssocID="{399FD7A3-8AEE-43C9-8685-6BCCA332708C}" presName="childNode" presStyleLbl="revTx" presStyleIdx="4" presStyleCnt="5">
        <dgm:presLayoutVars>
          <dgm:bulletEnabled val="1"/>
        </dgm:presLayoutVars>
      </dgm:prSet>
      <dgm:spPr/>
      <dgm:t>
        <a:bodyPr/>
        <a:lstStyle/>
        <a:p>
          <a:endParaRPr lang="zh-CN" altLang="en-US"/>
        </a:p>
      </dgm:t>
    </dgm:pt>
  </dgm:ptLst>
  <dgm:cxnLst>
    <dgm:cxn modelId="{5F874E38-A74B-4412-917D-D0FAB13B1714}" srcId="{FA7A06C3-9B9C-4943-9C10-D72171014D24}" destId="{777522B5-7191-4146-B6CE-E04273D13619}" srcOrd="0" destOrd="0" parTransId="{720E01A6-D50D-45FE-A3FA-3DCC4AFE2A92}" sibTransId="{F2543454-504B-49AD-9A0B-5DB235BAE270}"/>
    <dgm:cxn modelId="{D0C89A9A-A84F-4D3D-8A00-FEC63F0529BD}" type="presOf" srcId="{8DED6D8A-C292-490C-8B34-2C205393EE13}" destId="{35526D56-E768-4819-9216-C4E927743A2B}" srcOrd="0" destOrd="0" presId="urn:microsoft.com/office/officeart/2005/8/layout/radial2#2"/>
    <dgm:cxn modelId="{274FED40-9409-42F1-B71A-899996CBC966}" srcId="{FE09E9A6-00DF-4088-9A07-18E3CFC6CF2C}" destId="{E6B0BFC0-ABA5-485D-9A40-6C582F797830}" srcOrd="0" destOrd="0" parTransId="{43160A6B-2AD6-47F4-BC50-B1D89DBCADB0}" sibTransId="{AB63F121-28E7-47EC-B322-9A425EA1705D}"/>
    <dgm:cxn modelId="{F423BD3F-D1AA-42B9-A747-FE867AC79655}" type="presOf" srcId="{E8F5A92F-C113-40C3-8F95-DF0C142652C4}" destId="{974AEE05-33D4-402B-91DC-C916ECC79DE6}" srcOrd="0" destOrd="0" presId="urn:microsoft.com/office/officeart/2005/8/layout/radial2#2"/>
    <dgm:cxn modelId="{A486EB2F-543F-4AC9-A56B-ABE2934B917C}" srcId="{FA7A06C3-9B9C-4943-9C10-D72171014D24}" destId="{B0A14D98-A3A8-4B16-8BE6-73948ACA260E}" srcOrd="3" destOrd="0" parTransId="{CECA4B9B-7F5E-4A1C-BD1A-B7D7CD76A37A}" sibTransId="{6BE0CCB1-0507-4E67-AECC-B4E04151FE90}"/>
    <dgm:cxn modelId="{0DBD4CC8-13B8-47B0-B7C3-37245540B4C4}" srcId="{FA7A06C3-9B9C-4943-9C10-D72171014D24}" destId="{FE09E9A6-00DF-4088-9A07-18E3CFC6CF2C}" srcOrd="2" destOrd="0" parTransId="{CF56CEFD-AC68-4391-B387-EE89D3A868CB}" sibTransId="{6FD90BDB-2F8E-4B52-9534-C683394E30B0}"/>
    <dgm:cxn modelId="{D05ED6B2-2BC4-4103-87D1-94AA356A5357}" srcId="{777522B5-7191-4146-B6CE-E04273D13619}" destId="{E8F5A92F-C113-40C3-8F95-DF0C142652C4}" srcOrd="0" destOrd="0" parTransId="{819E1389-4DA7-4107-8AED-8C255C0181E9}" sibTransId="{433D62A1-A750-48FB-8B81-0E931AC966B0}"/>
    <dgm:cxn modelId="{D1D0461A-1D8D-4495-80D3-0FD599EF1D18}" srcId="{FA7A06C3-9B9C-4943-9C10-D72171014D24}" destId="{4C16F304-B896-4F90-9C5F-AB4170A2464C}" srcOrd="1" destOrd="0" parTransId="{2D6DDA0A-4726-48BD-BFCC-6388F6BF2BA1}" sibTransId="{C1F018D5-D55B-40D1-9023-2A3598C21FAB}"/>
    <dgm:cxn modelId="{BC737347-A5B6-4676-A62C-68DC40398D7F}" type="presOf" srcId="{4C16F304-B896-4F90-9C5F-AB4170A2464C}" destId="{865E54A3-B4BE-4468-AC89-EB577B209FA0}" srcOrd="0" destOrd="0" presId="urn:microsoft.com/office/officeart/2005/8/layout/radial2#2"/>
    <dgm:cxn modelId="{B4B8ABFC-22D5-4082-A2ED-1A2F42C17759}" type="presOf" srcId="{2D6DDA0A-4726-48BD-BFCC-6388F6BF2BA1}" destId="{DFBBBBC3-2F5D-4A60-A5D9-97C06A6DD83D}" srcOrd="0" destOrd="0" presId="urn:microsoft.com/office/officeart/2005/8/layout/radial2#2"/>
    <dgm:cxn modelId="{CA5FA34F-FDF9-47A6-A34E-A45D6BA60BF4}" srcId="{FA7A06C3-9B9C-4943-9C10-D72171014D24}" destId="{399FD7A3-8AEE-43C9-8685-6BCCA332708C}" srcOrd="4" destOrd="0" parTransId="{8DED6D8A-C292-490C-8B34-2C205393EE13}" sibTransId="{61C9F9FE-7A0D-4A39-B439-4DF7F4626C6C}"/>
    <dgm:cxn modelId="{CE10E4D1-D687-462F-B721-235E056794E7}" type="presOf" srcId="{40B4B4EE-A958-4F10-94EA-6CFD1E6A3083}" destId="{C8F01A94-E7AE-452D-BB84-DE60C745A4C3}" srcOrd="0" destOrd="0" presId="urn:microsoft.com/office/officeart/2005/8/layout/radial2#2"/>
    <dgm:cxn modelId="{A735D624-0055-4DAD-8DB4-CD55442BCB52}" type="presOf" srcId="{777522B5-7191-4146-B6CE-E04273D13619}" destId="{EFD51B71-7277-4837-90FA-1CDDF8C0C07D}" srcOrd="0" destOrd="0" presId="urn:microsoft.com/office/officeart/2005/8/layout/radial2#2"/>
    <dgm:cxn modelId="{C81CEB1A-1F59-4479-87E7-FFDAF1AB736E}" type="presOf" srcId="{CECA4B9B-7F5E-4A1C-BD1A-B7D7CD76A37A}" destId="{9F3E85D6-EFCB-4E2C-8A6C-B78AE30C68C3}" srcOrd="0" destOrd="0" presId="urn:microsoft.com/office/officeart/2005/8/layout/radial2#2"/>
    <dgm:cxn modelId="{35FCB1DB-932B-456A-9499-C6366092F3F8}" srcId="{B0A14D98-A3A8-4B16-8BE6-73948ACA260E}" destId="{40B4B4EE-A958-4F10-94EA-6CFD1E6A3083}" srcOrd="0" destOrd="0" parTransId="{EB35BD28-C8AC-4C6B-8201-EDF218E7D107}" sibTransId="{920E22EF-8FC6-44D9-B1F4-296BEA0A3129}"/>
    <dgm:cxn modelId="{3BAA6325-77DB-4605-9341-F1142AFBB55F}" type="presOf" srcId="{720E01A6-D50D-45FE-A3FA-3DCC4AFE2A92}" destId="{EA72C591-9724-4095-A831-C421826EF975}" srcOrd="0" destOrd="0" presId="urn:microsoft.com/office/officeart/2005/8/layout/radial2#2"/>
    <dgm:cxn modelId="{BD9BC6A0-E317-4B35-9B3A-EA97772B1898}" srcId="{399FD7A3-8AEE-43C9-8685-6BCCA332708C}" destId="{B17D9A84-EB33-4C6E-851D-F77693D395E2}" srcOrd="0" destOrd="0" parTransId="{5183C925-F3E5-49DB-A46B-2BDCE3DD1B0D}" sibTransId="{AB103A8B-EE78-441A-9758-C19A51BE18F2}"/>
    <dgm:cxn modelId="{9C6347B1-EA3F-4C81-9EFF-6AE20C52B192}" type="presOf" srcId="{E6B0BFC0-ABA5-485D-9A40-6C582F797830}" destId="{44AEB474-3337-4AF1-8599-92D9CCED5CCD}" srcOrd="0" destOrd="0" presId="urn:microsoft.com/office/officeart/2005/8/layout/radial2#2"/>
    <dgm:cxn modelId="{155372B1-2DF9-4764-8CAF-814D957425F4}" srcId="{4C16F304-B896-4F90-9C5F-AB4170A2464C}" destId="{DEC268B6-18D7-4F04-A4B5-65EC04A85F7E}" srcOrd="0" destOrd="0" parTransId="{22A0EF60-54D8-4AE2-9373-48E2155ADFA1}" sibTransId="{AB51354E-341D-4D86-AE5C-B8E795A1284E}"/>
    <dgm:cxn modelId="{FC38F89C-13D5-4611-AF9C-414F3D1C623A}" type="presOf" srcId="{B0A14D98-A3A8-4B16-8BE6-73948ACA260E}" destId="{8C9211B4-E3C9-41A5-BAF6-85AA8DC56757}" srcOrd="0" destOrd="0" presId="urn:microsoft.com/office/officeart/2005/8/layout/radial2#2"/>
    <dgm:cxn modelId="{93BCFE3A-104E-45CF-B061-9AC26A26FB8F}" type="presOf" srcId="{B17D9A84-EB33-4C6E-851D-F77693D395E2}" destId="{014A86A1-B467-4CA1-9D8A-6362EC1901EF}" srcOrd="0" destOrd="0" presId="urn:microsoft.com/office/officeart/2005/8/layout/radial2#2"/>
    <dgm:cxn modelId="{C7D34187-0C78-4DED-9990-78225033395F}" type="presOf" srcId="{CF56CEFD-AC68-4391-B387-EE89D3A868CB}" destId="{1D012BB2-BF79-4510-99E7-066A01BAA56A}" srcOrd="0" destOrd="0" presId="urn:microsoft.com/office/officeart/2005/8/layout/radial2#2"/>
    <dgm:cxn modelId="{B0E30E2D-FFBA-4328-AC18-DB8CB1902E99}" type="presOf" srcId="{399FD7A3-8AEE-43C9-8685-6BCCA332708C}" destId="{9668CE02-015F-4977-AFE0-6ADCE0C919A6}" srcOrd="0" destOrd="0" presId="urn:microsoft.com/office/officeart/2005/8/layout/radial2#2"/>
    <dgm:cxn modelId="{C3E363DA-D601-4083-A41C-E4B7F95DE511}" type="presOf" srcId="{DEC268B6-18D7-4F04-A4B5-65EC04A85F7E}" destId="{347D5E9F-899F-43C6-8450-965A38D33E10}" srcOrd="0" destOrd="0" presId="urn:microsoft.com/office/officeart/2005/8/layout/radial2#2"/>
    <dgm:cxn modelId="{D88A618A-6A7F-4E2E-BC80-CC5F3F4484CD}" type="presOf" srcId="{FE09E9A6-00DF-4088-9A07-18E3CFC6CF2C}" destId="{CC3A8EB3-DFAF-417F-9F88-2376FB398B20}" srcOrd="0" destOrd="0" presId="urn:microsoft.com/office/officeart/2005/8/layout/radial2#2"/>
    <dgm:cxn modelId="{7C3468D6-C7BF-4E23-80E3-634A02504ABD}" type="presOf" srcId="{FA7A06C3-9B9C-4943-9C10-D72171014D24}" destId="{F94370AD-19E2-4F6B-AB85-F32D3A5B7B9E}" srcOrd="0" destOrd="0" presId="urn:microsoft.com/office/officeart/2005/8/layout/radial2#2"/>
    <dgm:cxn modelId="{6A656F54-BB08-4696-AC3F-6D5872B7E32B}" type="presParOf" srcId="{F94370AD-19E2-4F6B-AB85-F32D3A5B7B9E}" destId="{A8FB2808-AAFC-4D97-887F-3779979975C0}" srcOrd="0" destOrd="0" presId="urn:microsoft.com/office/officeart/2005/8/layout/radial2#2"/>
    <dgm:cxn modelId="{6301B54E-0CA4-4832-86FD-D48C78FFC5BE}" type="presParOf" srcId="{A8FB2808-AAFC-4D97-887F-3779979975C0}" destId="{7D0277BF-C964-4D22-B5BB-6D99C40C7E15}" srcOrd="0" destOrd="0" presId="urn:microsoft.com/office/officeart/2005/8/layout/radial2#2"/>
    <dgm:cxn modelId="{582489B6-3529-416B-B1E5-EEAAE00B7770}" type="presParOf" srcId="{7D0277BF-C964-4D22-B5BB-6D99C40C7E15}" destId="{520D7201-8E13-49D1-919D-64B90E0B16FD}" srcOrd="0" destOrd="0" presId="urn:microsoft.com/office/officeart/2005/8/layout/radial2#2"/>
    <dgm:cxn modelId="{3E027EA9-D370-4B0F-A7BA-C0D59DC6C95C}" type="presParOf" srcId="{7D0277BF-C964-4D22-B5BB-6D99C40C7E15}" destId="{98AE5B4B-2C6D-4C36-83DF-7C3182B7D292}" srcOrd="1" destOrd="0" presId="urn:microsoft.com/office/officeart/2005/8/layout/radial2#2"/>
    <dgm:cxn modelId="{46A06624-6083-4BA4-AFA0-C1BA9E36BFA9}" type="presParOf" srcId="{A8FB2808-AAFC-4D97-887F-3779979975C0}" destId="{EA72C591-9724-4095-A831-C421826EF975}" srcOrd="1" destOrd="0" presId="urn:microsoft.com/office/officeart/2005/8/layout/radial2#2"/>
    <dgm:cxn modelId="{2C9241D2-3774-46A0-9FF6-57797E20D23F}" type="presParOf" srcId="{A8FB2808-AAFC-4D97-887F-3779979975C0}" destId="{9651C876-0FDB-4BF8-B58C-457C507BEB0B}" srcOrd="2" destOrd="0" presId="urn:microsoft.com/office/officeart/2005/8/layout/radial2#2"/>
    <dgm:cxn modelId="{222DB601-2999-4C3D-9E0A-B968AA6283B1}" type="presParOf" srcId="{9651C876-0FDB-4BF8-B58C-457C507BEB0B}" destId="{EFD51B71-7277-4837-90FA-1CDDF8C0C07D}" srcOrd="0" destOrd="0" presId="urn:microsoft.com/office/officeart/2005/8/layout/radial2#2"/>
    <dgm:cxn modelId="{93579000-512C-4834-8AFC-A478E6749C80}" type="presParOf" srcId="{9651C876-0FDB-4BF8-B58C-457C507BEB0B}" destId="{974AEE05-33D4-402B-91DC-C916ECC79DE6}" srcOrd="1" destOrd="0" presId="urn:microsoft.com/office/officeart/2005/8/layout/radial2#2"/>
    <dgm:cxn modelId="{2C2F97DB-226B-4EDB-9B47-C07D3C710C7F}" type="presParOf" srcId="{A8FB2808-AAFC-4D97-887F-3779979975C0}" destId="{DFBBBBC3-2F5D-4A60-A5D9-97C06A6DD83D}" srcOrd="3" destOrd="0" presId="urn:microsoft.com/office/officeart/2005/8/layout/radial2#2"/>
    <dgm:cxn modelId="{FE7740CA-2AC2-441F-A0F2-8C73DF47E67C}" type="presParOf" srcId="{A8FB2808-AAFC-4D97-887F-3779979975C0}" destId="{0365C081-EBAD-4733-AD59-EEC65E712488}" srcOrd="4" destOrd="0" presId="urn:microsoft.com/office/officeart/2005/8/layout/radial2#2"/>
    <dgm:cxn modelId="{CCFFE256-0247-4CC0-8A0E-17DE6BD8CED0}" type="presParOf" srcId="{0365C081-EBAD-4733-AD59-EEC65E712488}" destId="{865E54A3-B4BE-4468-AC89-EB577B209FA0}" srcOrd="0" destOrd="0" presId="urn:microsoft.com/office/officeart/2005/8/layout/radial2#2"/>
    <dgm:cxn modelId="{CADB4B66-33B7-487F-A59A-69128EA04DBF}" type="presParOf" srcId="{0365C081-EBAD-4733-AD59-EEC65E712488}" destId="{347D5E9F-899F-43C6-8450-965A38D33E10}" srcOrd="1" destOrd="0" presId="urn:microsoft.com/office/officeart/2005/8/layout/radial2#2"/>
    <dgm:cxn modelId="{F3A46A44-3B27-47B9-BEA6-C865D1ED392F}" type="presParOf" srcId="{A8FB2808-AAFC-4D97-887F-3779979975C0}" destId="{1D012BB2-BF79-4510-99E7-066A01BAA56A}" srcOrd="5" destOrd="0" presId="urn:microsoft.com/office/officeart/2005/8/layout/radial2#2"/>
    <dgm:cxn modelId="{D814F906-270E-48B5-B382-8635073EE692}" type="presParOf" srcId="{A8FB2808-AAFC-4D97-887F-3779979975C0}" destId="{AC8E1714-64B1-4EB0-AED0-2D4C844CC877}" srcOrd="6" destOrd="0" presId="urn:microsoft.com/office/officeart/2005/8/layout/radial2#2"/>
    <dgm:cxn modelId="{5AC43289-9547-4E43-BB25-1D601E005046}" type="presParOf" srcId="{AC8E1714-64B1-4EB0-AED0-2D4C844CC877}" destId="{CC3A8EB3-DFAF-417F-9F88-2376FB398B20}" srcOrd="0" destOrd="0" presId="urn:microsoft.com/office/officeart/2005/8/layout/radial2#2"/>
    <dgm:cxn modelId="{4C33EBA8-B54F-4AB5-BD2F-0B115291B29C}" type="presParOf" srcId="{AC8E1714-64B1-4EB0-AED0-2D4C844CC877}" destId="{44AEB474-3337-4AF1-8599-92D9CCED5CCD}" srcOrd="1" destOrd="0" presId="urn:microsoft.com/office/officeart/2005/8/layout/radial2#2"/>
    <dgm:cxn modelId="{FF1E6BCB-4908-4083-B17F-382BDD460E53}" type="presParOf" srcId="{A8FB2808-AAFC-4D97-887F-3779979975C0}" destId="{9F3E85D6-EFCB-4E2C-8A6C-B78AE30C68C3}" srcOrd="7" destOrd="0" presId="urn:microsoft.com/office/officeart/2005/8/layout/radial2#2"/>
    <dgm:cxn modelId="{C096AFFD-2493-457F-9B68-BF6770A0E3ED}" type="presParOf" srcId="{A8FB2808-AAFC-4D97-887F-3779979975C0}" destId="{6EB30C24-E0BC-46CC-A8CC-BD35E8D8F516}" srcOrd="8" destOrd="0" presId="urn:microsoft.com/office/officeart/2005/8/layout/radial2#2"/>
    <dgm:cxn modelId="{087F1816-1EEF-4DE2-A866-7B2CFBD613E3}" type="presParOf" srcId="{6EB30C24-E0BC-46CC-A8CC-BD35E8D8F516}" destId="{8C9211B4-E3C9-41A5-BAF6-85AA8DC56757}" srcOrd="0" destOrd="0" presId="urn:microsoft.com/office/officeart/2005/8/layout/radial2#2"/>
    <dgm:cxn modelId="{5800F434-ACD6-4912-B3B4-3F01FC5E1D75}" type="presParOf" srcId="{6EB30C24-E0BC-46CC-A8CC-BD35E8D8F516}" destId="{C8F01A94-E7AE-452D-BB84-DE60C745A4C3}" srcOrd="1" destOrd="0" presId="urn:microsoft.com/office/officeart/2005/8/layout/radial2#2"/>
    <dgm:cxn modelId="{224CCBE3-56C7-4F1C-A1CD-15F512B45BC5}" type="presParOf" srcId="{A8FB2808-AAFC-4D97-887F-3779979975C0}" destId="{35526D56-E768-4819-9216-C4E927743A2B}" srcOrd="9" destOrd="0" presId="urn:microsoft.com/office/officeart/2005/8/layout/radial2#2"/>
    <dgm:cxn modelId="{D1F764CD-C565-4685-8349-657B2F58DE9C}" type="presParOf" srcId="{A8FB2808-AAFC-4D97-887F-3779979975C0}" destId="{449B1AEF-604E-4656-ACAF-2FA22576DCF6}" srcOrd="10" destOrd="0" presId="urn:microsoft.com/office/officeart/2005/8/layout/radial2#2"/>
    <dgm:cxn modelId="{76982E3C-C3DB-4F24-9235-50BF4D6A4DA7}" type="presParOf" srcId="{449B1AEF-604E-4656-ACAF-2FA22576DCF6}" destId="{9668CE02-015F-4977-AFE0-6ADCE0C919A6}" srcOrd="0" destOrd="0" presId="urn:microsoft.com/office/officeart/2005/8/layout/radial2#2"/>
    <dgm:cxn modelId="{9DBE2A90-492D-493E-95A2-9110C47F7059}" type="presParOf" srcId="{449B1AEF-604E-4656-ACAF-2FA22576DCF6}" destId="{014A86A1-B467-4CA1-9D8A-6362EC1901EF}" srcOrd="1" destOrd="0" presId="urn:microsoft.com/office/officeart/2005/8/layout/radial2#2"/>
  </dgm:cxnLst>
  <dgm:bg/>
  <dgm:whole/>
  <dgm:extLst>
    <a:ext uri="http://schemas.microsoft.com/office/drawing/2008/diagram">
      <dsp:dataModelExt xmlns:dsp="http://schemas.microsoft.com/office/drawing/2008/diagram" xmlns=""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福建</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24.60%</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15.78%</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安徽</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6.42%</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E09E9A6-00DF-4088-9A07-18E3CFC6CF2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湖南</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F56CEFD-AC68-4391-B387-EE89D3A868CB}" type="par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FD90BDB-2F8E-4B52-9534-C683394E30B0}" type="sib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山东</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6B0BFC0-ABA5-485D-9A40-6C582F797830}">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14.44%</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43160A6B-2AD6-47F4-BC50-B1D89DBCADB0}" type="par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63F121-28E7-47EC-B322-9A425EA1705D}" type="sib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0B4B4EE-A958-4F10-94EA-6CFD1E6A3083}">
      <dgm:prSet custT="1"/>
      <dgm:spPr/>
      <dgm:t>
        <a:bodyPr/>
        <a:lstStyle/>
        <a:p>
          <a:r>
            <a:rPr lang="en-US" altLang="zh-CN" sz="1000" b="0" i="0" u="none" dirty="0" smtClean="0">
              <a:solidFill>
                <a:schemeClr val="tx1"/>
              </a:solidFill>
              <a:latin typeface="微软雅黑" panose="020B0503020204020204" pitchFamily="34" charset="-122"/>
              <a:ea typeface="微软雅黑" panose="020B0503020204020204" pitchFamily="34" charset="-122"/>
            </a:rPr>
            <a:t>12.57%</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EB35BD28-C8AC-4C6B-8201-EDF218E7D107}" type="par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920E22EF-8FC6-44D9-B1F4-296BEA0A3129}" type="sib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dirty="0" smtClean="0">
              <a:solidFill>
                <a:schemeClr val="tx1"/>
              </a:solidFill>
              <a:latin typeface="微软雅黑" panose="020B0503020204020204" pitchFamily="34" charset="-122"/>
              <a:ea typeface="微软雅黑" panose="020B0503020204020204" pitchFamily="34" charset="-122"/>
            </a:rPr>
            <a:t>广西</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t>
        <a:bodyPr/>
        <a:lstStyle/>
        <a:p>
          <a:endParaRPr lang="zh-CN" altLang="en-US"/>
        </a:p>
      </dgm:t>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t>
        <a:bodyPr/>
        <a:lstStyle/>
        <a:p>
          <a:endParaRPr lang="zh-CN" altLang="en-US"/>
        </a:p>
      </dgm:t>
    </dgm:pt>
    <dgm:pt modelId="{EA72C591-9724-4095-A831-C421826EF975}" type="pres">
      <dgm:prSet presAssocID="{720E01A6-D50D-45FE-A3FA-3DCC4AFE2A92}" presName="Name25" presStyleLbl="parChTrans1D1" presStyleIdx="0" presStyleCnt="5"/>
      <dgm:spPr/>
      <dgm:t>
        <a:bodyPr/>
        <a:lstStyle/>
        <a:p>
          <a:endParaRPr lang="zh-CN" altLang="en-US"/>
        </a:p>
      </dgm:t>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t>
        <a:bodyPr/>
        <a:lstStyle/>
        <a:p>
          <a:endParaRPr lang="zh-CN" altLang="en-US"/>
        </a:p>
      </dgm:t>
    </dgm:pt>
    <dgm:pt modelId="{974AEE05-33D4-402B-91DC-C916ECC79DE6}" type="pres">
      <dgm:prSet presAssocID="{777522B5-7191-4146-B6CE-E04273D13619}" presName="childNode" presStyleLbl="revTx" presStyleIdx="0" presStyleCnt="5">
        <dgm:presLayoutVars>
          <dgm:bulletEnabled val="1"/>
        </dgm:presLayoutVars>
      </dgm:prSet>
      <dgm:spPr/>
      <dgm:t>
        <a:bodyPr/>
        <a:lstStyle/>
        <a:p>
          <a:endParaRPr lang="zh-CN" altLang="en-US"/>
        </a:p>
      </dgm:t>
    </dgm:pt>
    <dgm:pt modelId="{DFBBBBC3-2F5D-4A60-A5D9-97C06A6DD83D}" type="pres">
      <dgm:prSet presAssocID="{2D6DDA0A-4726-48BD-BFCC-6388F6BF2BA1}" presName="Name25" presStyleLbl="parChTrans1D1" presStyleIdx="1" presStyleCnt="5"/>
      <dgm:spPr/>
      <dgm:t>
        <a:bodyPr/>
        <a:lstStyle/>
        <a:p>
          <a:endParaRPr lang="zh-CN" altLang="en-US"/>
        </a:p>
      </dgm:t>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t>
        <a:bodyPr/>
        <a:lstStyle/>
        <a:p>
          <a:endParaRPr lang="zh-CN" altLang="en-US"/>
        </a:p>
      </dgm:t>
    </dgm:pt>
    <dgm:pt modelId="{347D5E9F-899F-43C6-8450-965A38D33E10}" type="pres">
      <dgm:prSet presAssocID="{4C16F304-B896-4F90-9C5F-AB4170A2464C}" presName="childNode" presStyleLbl="revTx" presStyleIdx="1" presStyleCnt="5">
        <dgm:presLayoutVars>
          <dgm:bulletEnabled val="1"/>
        </dgm:presLayoutVars>
      </dgm:prSet>
      <dgm:spPr/>
      <dgm:t>
        <a:bodyPr/>
        <a:lstStyle/>
        <a:p>
          <a:endParaRPr lang="zh-CN" altLang="en-US"/>
        </a:p>
      </dgm:t>
    </dgm:pt>
    <dgm:pt modelId="{1D012BB2-BF79-4510-99E7-066A01BAA56A}" type="pres">
      <dgm:prSet presAssocID="{CF56CEFD-AC68-4391-B387-EE89D3A868CB}" presName="Name25" presStyleLbl="parChTrans1D1" presStyleIdx="2" presStyleCnt="5"/>
      <dgm:spPr/>
      <dgm:t>
        <a:bodyPr/>
        <a:lstStyle/>
        <a:p>
          <a:endParaRPr lang="zh-CN" altLang="en-US"/>
        </a:p>
      </dgm:t>
    </dgm:pt>
    <dgm:pt modelId="{AC8E1714-64B1-4EB0-AED0-2D4C844CC877}" type="pres">
      <dgm:prSet presAssocID="{FE09E9A6-00DF-4088-9A07-18E3CFC6CF2C}" presName="node" presStyleCnt="0"/>
      <dgm:spPr/>
    </dgm:pt>
    <dgm:pt modelId="{CC3A8EB3-DFAF-417F-9F88-2376FB398B20}" type="pres">
      <dgm:prSet presAssocID="{FE09E9A6-00DF-4088-9A07-18E3CFC6CF2C}" presName="parentNode" presStyleLbl="node1" presStyleIdx="3" presStyleCnt="6">
        <dgm:presLayoutVars>
          <dgm:chMax val="1"/>
          <dgm:bulletEnabled val="1"/>
        </dgm:presLayoutVars>
      </dgm:prSet>
      <dgm:spPr/>
      <dgm:t>
        <a:bodyPr/>
        <a:lstStyle/>
        <a:p>
          <a:endParaRPr lang="zh-CN" altLang="en-US"/>
        </a:p>
      </dgm:t>
    </dgm:pt>
    <dgm:pt modelId="{44AEB474-3337-4AF1-8599-92D9CCED5CCD}" type="pres">
      <dgm:prSet presAssocID="{FE09E9A6-00DF-4088-9A07-18E3CFC6CF2C}" presName="childNode" presStyleLbl="revTx" presStyleIdx="2" presStyleCnt="5">
        <dgm:presLayoutVars>
          <dgm:bulletEnabled val="1"/>
        </dgm:presLayoutVars>
      </dgm:prSet>
      <dgm:spPr/>
      <dgm:t>
        <a:bodyPr/>
        <a:lstStyle/>
        <a:p>
          <a:endParaRPr lang="zh-CN" altLang="en-US"/>
        </a:p>
      </dgm:t>
    </dgm:pt>
    <dgm:pt modelId="{9F3E85D6-EFCB-4E2C-8A6C-B78AE30C68C3}" type="pres">
      <dgm:prSet presAssocID="{CECA4B9B-7F5E-4A1C-BD1A-B7D7CD76A37A}" presName="Name25" presStyleLbl="parChTrans1D1" presStyleIdx="3" presStyleCnt="5"/>
      <dgm:spPr/>
      <dgm:t>
        <a:bodyPr/>
        <a:lstStyle/>
        <a:p>
          <a:endParaRPr lang="zh-CN" altLang="en-US"/>
        </a:p>
      </dgm:t>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t>
        <a:bodyPr/>
        <a:lstStyle/>
        <a:p>
          <a:endParaRPr lang="zh-CN" altLang="en-US"/>
        </a:p>
      </dgm:t>
    </dgm:pt>
    <dgm:pt modelId="{C8F01A94-E7AE-452D-BB84-DE60C745A4C3}" type="pres">
      <dgm:prSet presAssocID="{B0A14D98-A3A8-4B16-8BE6-73948ACA260E}" presName="childNode" presStyleLbl="revTx" presStyleIdx="3" presStyleCnt="5">
        <dgm:presLayoutVars>
          <dgm:bulletEnabled val="1"/>
        </dgm:presLayoutVars>
      </dgm:prSet>
      <dgm:spPr/>
      <dgm:t>
        <a:bodyPr/>
        <a:lstStyle/>
        <a:p>
          <a:endParaRPr lang="zh-CN" altLang="en-US"/>
        </a:p>
      </dgm:t>
    </dgm:pt>
    <dgm:pt modelId="{35526D56-E768-4819-9216-C4E927743A2B}" type="pres">
      <dgm:prSet presAssocID="{8DED6D8A-C292-490C-8B34-2C205393EE13}" presName="Name25" presStyleLbl="parChTrans1D1" presStyleIdx="4" presStyleCnt="5"/>
      <dgm:spPr/>
      <dgm:t>
        <a:bodyPr/>
        <a:lstStyle/>
        <a:p>
          <a:endParaRPr lang="zh-CN" altLang="en-US"/>
        </a:p>
      </dgm:t>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t>
        <a:bodyPr/>
        <a:lstStyle/>
        <a:p>
          <a:endParaRPr lang="zh-CN" altLang="en-US"/>
        </a:p>
      </dgm:t>
    </dgm:pt>
    <dgm:pt modelId="{014A86A1-B467-4CA1-9D8A-6362EC1901EF}" type="pres">
      <dgm:prSet presAssocID="{399FD7A3-8AEE-43C9-8685-6BCCA332708C}" presName="childNode" presStyleLbl="revTx" presStyleIdx="4" presStyleCnt="5">
        <dgm:presLayoutVars>
          <dgm:bulletEnabled val="1"/>
        </dgm:presLayoutVars>
      </dgm:prSet>
      <dgm:spPr/>
      <dgm:t>
        <a:bodyPr/>
        <a:lstStyle/>
        <a:p>
          <a:endParaRPr lang="zh-CN" altLang="en-US"/>
        </a:p>
      </dgm:t>
    </dgm:pt>
  </dgm:ptLst>
  <dgm:cxnLst>
    <dgm:cxn modelId="{5F874E38-A74B-4412-917D-D0FAB13B1714}" srcId="{FA7A06C3-9B9C-4943-9C10-D72171014D24}" destId="{777522B5-7191-4146-B6CE-E04273D13619}" srcOrd="0" destOrd="0" parTransId="{720E01A6-D50D-45FE-A3FA-3DCC4AFE2A92}" sibTransId="{F2543454-504B-49AD-9A0B-5DB235BAE270}"/>
    <dgm:cxn modelId="{A05293FF-BE25-4810-AF99-61AD0512F63D}" type="presOf" srcId="{720E01A6-D50D-45FE-A3FA-3DCC4AFE2A92}" destId="{EA72C591-9724-4095-A831-C421826EF975}" srcOrd="0" destOrd="0" presId="urn:microsoft.com/office/officeart/2005/8/layout/radial2"/>
    <dgm:cxn modelId="{0EE5BA43-614D-4075-B10A-F815E00D00A6}" type="presOf" srcId="{B17D9A84-EB33-4C6E-851D-F77693D395E2}" destId="{014A86A1-B467-4CA1-9D8A-6362EC1901EF}" srcOrd="0" destOrd="0" presId="urn:microsoft.com/office/officeart/2005/8/layout/radial2"/>
    <dgm:cxn modelId="{B1026635-9A56-459B-979B-53A582687C1A}" type="presOf" srcId="{4C16F304-B896-4F90-9C5F-AB4170A2464C}" destId="{865E54A3-B4BE-4468-AC89-EB577B209FA0}" srcOrd="0" destOrd="0" presId="urn:microsoft.com/office/officeart/2005/8/layout/radial2"/>
    <dgm:cxn modelId="{7F186F51-1F10-447F-9CF5-91658DD1F1EC}" type="presOf" srcId="{8DED6D8A-C292-490C-8B34-2C205393EE13}" destId="{35526D56-E768-4819-9216-C4E927743A2B}" srcOrd="0" destOrd="0" presId="urn:microsoft.com/office/officeart/2005/8/layout/radial2"/>
    <dgm:cxn modelId="{BE8232EF-D9C2-4886-8B2F-C3D606545B86}" type="presOf" srcId="{CECA4B9B-7F5E-4A1C-BD1A-B7D7CD76A37A}" destId="{9F3E85D6-EFCB-4E2C-8A6C-B78AE30C68C3}" srcOrd="0" destOrd="0" presId="urn:microsoft.com/office/officeart/2005/8/layout/radial2"/>
    <dgm:cxn modelId="{3458EFD7-556A-4F08-994D-FC3056549871}" type="presOf" srcId="{2D6DDA0A-4726-48BD-BFCC-6388F6BF2BA1}" destId="{DFBBBBC3-2F5D-4A60-A5D9-97C06A6DD83D}" srcOrd="0" destOrd="0" presId="urn:microsoft.com/office/officeart/2005/8/layout/radial2"/>
    <dgm:cxn modelId="{274FED40-9409-42F1-B71A-899996CBC966}" srcId="{FE09E9A6-00DF-4088-9A07-18E3CFC6CF2C}" destId="{E6B0BFC0-ABA5-485D-9A40-6C582F797830}" srcOrd="0" destOrd="0" parTransId="{43160A6B-2AD6-47F4-BC50-B1D89DBCADB0}" sibTransId="{AB63F121-28E7-47EC-B322-9A425EA1705D}"/>
    <dgm:cxn modelId="{A20FC224-21FE-4E97-8D35-1E39ADBA5DC4}" type="presOf" srcId="{777522B5-7191-4146-B6CE-E04273D13619}" destId="{EFD51B71-7277-4837-90FA-1CDDF8C0C07D}" srcOrd="0" destOrd="0" presId="urn:microsoft.com/office/officeart/2005/8/layout/radial2"/>
    <dgm:cxn modelId="{A486EB2F-543F-4AC9-A56B-ABE2934B917C}" srcId="{FA7A06C3-9B9C-4943-9C10-D72171014D24}" destId="{B0A14D98-A3A8-4B16-8BE6-73948ACA260E}" srcOrd="3" destOrd="0" parTransId="{CECA4B9B-7F5E-4A1C-BD1A-B7D7CD76A37A}" sibTransId="{6BE0CCB1-0507-4E67-AECC-B4E04151FE90}"/>
    <dgm:cxn modelId="{0DBD4CC8-13B8-47B0-B7C3-37245540B4C4}" srcId="{FA7A06C3-9B9C-4943-9C10-D72171014D24}" destId="{FE09E9A6-00DF-4088-9A07-18E3CFC6CF2C}" srcOrd="2" destOrd="0" parTransId="{CF56CEFD-AC68-4391-B387-EE89D3A868CB}" sibTransId="{6FD90BDB-2F8E-4B52-9534-C683394E30B0}"/>
    <dgm:cxn modelId="{D05ED6B2-2BC4-4103-87D1-94AA356A5357}" srcId="{777522B5-7191-4146-B6CE-E04273D13619}" destId="{E8F5A92F-C113-40C3-8F95-DF0C142652C4}" srcOrd="0" destOrd="0" parTransId="{819E1389-4DA7-4107-8AED-8C255C0181E9}" sibTransId="{433D62A1-A750-48FB-8B81-0E931AC966B0}"/>
    <dgm:cxn modelId="{1241D3C9-627A-444B-99CA-C727C7179B8F}" type="presOf" srcId="{40B4B4EE-A958-4F10-94EA-6CFD1E6A3083}" destId="{C8F01A94-E7AE-452D-BB84-DE60C745A4C3}" srcOrd="0" destOrd="0" presId="urn:microsoft.com/office/officeart/2005/8/layout/radial2"/>
    <dgm:cxn modelId="{D1D0461A-1D8D-4495-80D3-0FD599EF1D18}" srcId="{FA7A06C3-9B9C-4943-9C10-D72171014D24}" destId="{4C16F304-B896-4F90-9C5F-AB4170A2464C}" srcOrd="1" destOrd="0" parTransId="{2D6DDA0A-4726-48BD-BFCC-6388F6BF2BA1}" sibTransId="{C1F018D5-D55B-40D1-9023-2A3598C21FAB}"/>
    <dgm:cxn modelId="{CA5FA34F-FDF9-47A6-A34E-A45D6BA60BF4}" srcId="{FA7A06C3-9B9C-4943-9C10-D72171014D24}" destId="{399FD7A3-8AEE-43C9-8685-6BCCA332708C}" srcOrd="4" destOrd="0" parTransId="{8DED6D8A-C292-490C-8B34-2C205393EE13}" sibTransId="{61C9F9FE-7A0D-4A39-B439-4DF7F4626C6C}"/>
    <dgm:cxn modelId="{FEF07A15-9BA7-4221-A940-5D5BD14E20AB}" type="presOf" srcId="{FE09E9A6-00DF-4088-9A07-18E3CFC6CF2C}" destId="{CC3A8EB3-DFAF-417F-9F88-2376FB398B20}" srcOrd="0" destOrd="0" presId="urn:microsoft.com/office/officeart/2005/8/layout/radial2"/>
    <dgm:cxn modelId="{7784AF67-EF2D-4A03-958C-4BFF32A3B82A}" type="presOf" srcId="{B0A14D98-A3A8-4B16-8BE6-73948ACA260E}" destId="{8C9211B4-E3C9-41A5-BAF6-85AA8DC56757}" srcOrd="0" destOrd="0" presId="urn:microsoft.com/office/officeart/2005/8/layout/radial2"/>
    <dgm:cxn modelId="{35FCB1DB-932B-456A-9499-C6366092F3F8}" srcId="{B0A14D98-A3A8-4B16-8BE6-73948ACA260E}" destId="{40B4B4EE-A958-4F10-94EA-6CFD1E6A3083}" srcOrd="0" destOrd="0" parTransId="{EB35BD28-C8AC-4C6B-8201-EDF218E7D107}" sibTransId="{920E22EF-8FC6-44D9-B1F4-296BEA0A3129}"/>
    <dgm:cxn modelId="{E2F2FC1B-BAF3-4A02-80F6-38578C8E8FF4}" type="presOf" srcId="{E6B0BFC0-ABA5-485D-9A40-6C582F797830}" destId="{44AEB474-3337-4AF1-8599-92D9CCED5CCD}" srcOrd="0" destOrd="0" presId="urn:microsoft.com/office/officeart/2005/8/layout/radial2"/>
    <dgm:cxn modelId="{F7DCB5BF-48B7-4E40-8A87-B98C15A22498}" type="presOf" srcId="{FA7A06C3-9B9C-4943-9C10-D72171014D24}" destId="{F94370AD-19E2-4F6B-AB85-F32D3A5B7B9E}" srcOrd="0" destOrd="0" presId="urn:microsoft.com/office/officeart/2005/8/layout/radial2"/>
    <dgm:cxn modelId="{1F6FAC1E-39A3-47EB-9832-2CAF0B6F604A}" type="presOf" srcId="{E8F5A92F-C113-40C3-8F95-DF0C142652C4}" destId="{974AEE05-33D4-402B-91DC-C916ECC79DE6}" srcOrd="0" destOrd="0" presId="urn:microsoft.com/office/officeart/2005/8/layout/radial2"/>
    <dgm:cxn modelId="{BD9BC6A0-E317-4B35-9B3A-EA97772B1898}" srcId="{399FD7A3-8AEE-43C9-8685-6BCCA332708C}" destId="{B17D9A84-EB33-4C6E-851D-F77693D395E2}" srcOrd="0" destOrd="0" parTransId="{5183C925-F3E5-49DB-A46B-2BDCE3DD1B0D}" sibTransId="{AB103A8B-EE78-441A-9758-C19A51BE18F2}"/>
    <dgm:cxn modelId="{3016F209-281D-4167-8574-624EEF16FCDA}" type="presOf" srcId="{CF56CEFD-AC68-4391-B387-EE89D3A868CB}" destId="{1D012BB2-BF79-4510-99E7-066A01BAA56A}" srcOrd="0" destOrd="0" presId="urn:microsoft.com/office/officeart/2005/8/layout/radial2"/>
    <dgm:cxn modelId="{155372B1-2DF9-4764-8CAF-814D957425F4}" srcId="{4C16F304-B896-4F90-9C5F-AB4170A2464C}" destId="{DEC268B6-18D7-4F04-A4B5-65EC04A85F7E}" srcOrd="0" destOrd="0" parTransId="{22A0EF60-54D8-4AE2-9373-48E2155ADFA1}" sibTransId="{AB51354E-341D-4D86-AE5C-B8E795A1284E}"/>
    <dgm:cxn modelId="{E009F35F-77EB-4445-BD20-257307AF074F}" type="presOf" srcId="{DEC268B6-18D7-4F04-A4B5-65EC04A85F7E}" destId="{347D5E9F-899F-43C6-8450-965A38D33E10}" srcOrd="0" destOrd="0" presId="urn:microsoft.com/office/officeart/2005/8/layout/radial2"/>
    <dgm:cxn modelId="{0D648284-F8D7-4381-A874-09B958721A90}" type="presOf" srcId="{399FD7A3-8AEE-43C9-8685-6BCCA332708C}" destId="{9668CE02-015F-4977-AFE0-6ADCE0C919A6}" srcOrd="0" destOrd="0" presId="urn:microsoft.com/office/officeart/2005/8/layout/radial2"/>
    <dgm:cxn modelId="{63C5AFC7-BC7C-4D2A-B1D3-77AF81910639}" type="presParOf" srcId="{F94370AD-19E2-4F6B-AB85-F32D3A5B7B9E}" destId="{A8FB2808-AAFC-4D97-887F-3779979975C0}" srcOrd="0" destOrd="0" presId="urn:microsoft.com/office/officeart/2005/8/layout/radial2"/>
    <dgm:cxn modelId="{08A6B565-82E1-4170-AF41-E43260C6E69F}" type="presParOf" srcId="{A8FB2808-AAFC-4D97-887F-3779979975C0}" destId="{7D0277BF-C964-4D22-B5BB-6D99C40C7E15}" srcOrd="0" destOrd="0" presId="urn:microsoft.com/office/officeart/2005/8/layout/radial2"/>
    <dgm:cxn modelId="{C74D845C-E8FD-4D9B-8A56-78FE3C6DBAA8}" type="presParOf" srcId="{7D0277BF-C964-4D22-B5BB-6D99C40C7E15}" destId="{520D7201-8E13-49D1-919D-64B90E0B16FD}" srcOrd="0" destOrd="0" presId="urn:microsoft.com/office/officeart/2005/8/layout/radial2"/>
    <dgm:cxn modelId="{BEE506D6-2660-4972-A77A-9E700F1E6B69}" type="presParOf" srcId="{7D0277BF-C964-4D22-B5BB-6D99C40C7E15}" destId="{98AE5B4B-2C6D-4C36-83DF-7C3182B7D292}" srcOrd="1" destOrd="0" presId="urn:microsoft.com/office/officeart/2005/8/layout/radial2"/>
    <dgm:cxn modelId="{8A469D18-4B8A-45C9-AE58-180C14EE6F1D}" type="presParOf" srcId="{A8FB2808-AAFC-4D97-887F-3779979975C0}" destId="{EA72C591-9724-4095-A831-C421826EF975}" srcOrd="1" destOrd="0" presId="urn:microsoft.com/office/officeart/2005/8/layout/radial2"/>
    <dgm:cxn modelId="{A0B87619-3F1E-4195-AD83-F6B343B9AEC7}" type="presParOf" srcId="{A8FB2808-AAFC-4D97-887F-3779979975C0}" destId="{9651C876-0FDB-4BF8-B58C-457C507BEB0B}" srcOrd="2" destOrd="0" presId="urn:microsoft.com/office/officeart/2005/8/layout/radial2"/>
    <dgm:cxn modelId="{1534C313-9B23-4A94-8128-7A072080B368}" type="presParOf" srcId="{9651C876-0FDB-4BF8-B58C-457C507BEB0B}" destId="{EFD51B71-7277-4837-90FA-1CDDF8C0C07D}" srcOrd="0" destOrd="0" presId="urn:microsoft.com/office/officeart/2005/8/layout/radial2"/>
    <dgm:cxn modelId="{FAE2D3F3-94C4-47EA-8A13-E50F104778D1}" type="presParOf" srcId="{9651C876-0FDB-4BF8-B58C-457C507BEB0B}" destId="{974AEE05-33D4-402B-91DC-C916ECC79DE6}" srcOrd="1" destOrd="0" presId="urn:microsoft.com/office/officeart/2005/8/layout/radial2"/>
    <dgm:cxn modelId="{D45CABC4-6664-4E03-9BA2-B7999C67CC64}" type="presParOf" srcId="{A8FB2808-AAFC-4D97-887F-3779979975C0}" destId="{DFBBBBC3-2F5D-4A60-A5D9-97C06A6DD83D}" srcOrd="3" destOrd="0" presId="urn:microsoft.com/office/officeart/2005/8/layout/radial2"/>
    <dgm:cxn modelId="{14D15BD8-20B5-413C-95E9-178BF8D359A7}" type="presParOf" srcId="{A8FB2808-AAFC-4D97-887F-3779979975C0}" destId="{0365C081-EBAD-4733-AD59-EEC65E712488}" srcOrd="4" destOrd="0" presId="urn:microsoft.com/office/officeart/2005/8/layout/radial2"/>
    <dgm:cxn modelId="{84AF4405-1C85-4DD4-A7CE-BD299CA74F30}" type="presParOf" srcId="{0365C081-EBAD-4733-AD59-EEC65E712488}" destId="{865E54A3-B4BE-4468-AC89-EB577B209FA0}" srcOrd="0" destOrd="0" presId="urn:microsoft.com/office/officeart/2005/8/layout/radial2"/>
    <dgm:cxn modelId="{D31033FD-C359-4027-B8EB-49AB9492B0CF}" type="presParOf" srcId="{0365C081-EBAD-4733-AD59-EEC65E712488}" destId="{347D5E9F-899F-43C6-8450-965A38D33E10}" srcOrd="1" destOrd="0" presId="urn:microsoft.com/office/officeart/2005/8/layout/radial2"/>
    <dgm:cxn modelId="{0F734AC6-72D8-4CF2-AB19-D71EAF2E7161}" type="presParOf" srcId="{A8FB2808-AAFC-4D97-887F-3779979975C0}" destId="{1D012BB2-BF79-4510-99E7-066A01BAA56A}" srcOrd="5" destOrd="0" presId="urn:microsoft.com/office/officeart/2005/8/layout/radial2"/>
    <dgm:cxn modelId="{D39DBCB7-0DDB-42F5-AFDA-DD7CBF5CFEA3}" type="presParOf" srcId="{A8FB2808-AAFC-4D97-887F-3779979975C0}" destId="{AC8E1714-64B1-4EB0-AED0-2D4C844CC877}" srcOrd="6" destOrd="0" presId="urn:microsoft.com/office/officeart/2005/8/layout/radial2"/>
    <dgm:cxn modelId="{658DB05F-F179-4C41-A5E4-59F1CFD52D53}" type="presParOf" srcId="{AC8E1714-64B1-4EB0-AED0-2D4C844CC877}" destId="{CC3A8EB3-DFAF-417F-9F88-2376FB398B20}" srcOrd="0" destOrd="0" presId="urn:microsoft.com/office/officeart/2005/8/layout/radial2"/>
    <dgm:cxn modelId="{F86D31E7-E660-4B5B-8A20-E64FF0A89687}" type="presParOf" srcId="{AC8E1714-64B1-4EB0-AED0-2D4C844CC877}" destId="{44AEB474-3337-4AF1-8599-92D9CCED5CCD}" srcOrd="1" destOrd="0" presId="urn:microsoft.com/office/officeart/2005/8/layout/radial2"/>
    <dgm:cxn modelId="{4F86F4B4-4B69-4DD8-B509-AB749C64CFD7}" type="presParOf" srcId="{A8FB2808-AAFC-4D97-887F-3779979975C0}" destId="{9F3E85D6-EFCB-4E2C-8A6C-B78AE30C68C3}" srcOrd="7" destOrd="0" presId="urn:microsoft.com/office/officeart/2005/8/layout/radial2"/>
    <dgm:cxn modelId="{51243430-A722-482E-926F-F180205C2C55}" type="presParOf" srcId="{A8FB2808-AAFC-4D97-887F-3779979975C0}" destId="{6EB30C24-E0BC-46CC-A8CC-BD35E8D8F516}" srcOrd="8" destOrd="0" presId="urn:microsoft.com/office/officeart/2005/8/layout/radial2"/>
    <dgm:cxn modelId="{E89F8125-85ED-4F32-8547-8E6B1192BFBD}" type="presParOf" srcId="{6EB30C24-E0BC-46CC-A8CC-BD35E8D8F516}" destId="{8C9211B4-E3C9-41A5-BAF6-85AA8DC56757}" srcOrd="0" destOrd="0" presId="urn:microsoft.com/office/officeart/2005/8/layout/radial2"/>
    <dgm:cxn modelId="{5918C4A7-5F7F-4937-8E74-287753DE2BB8}" type="presParOf" srcId="{6EB30C24-E0BC-46CC-A8CC-BD35E8D8F516}" destId="{C8F01A94-E7AE-452D-BB84-DE60C745A4C3}" srcOrd="1" destOrd="0" presId="urn:microsoft.com/office/officeart/2005/8/layout/radial2"/>
    <dgm:cxn modelId="{2D987C24-1AAE-43D5-AD92-46922818FF8D}" type="presParOf" srcId="{A8FB2808-AAFC-4D97-887F-3779979975C0}" destId="{35526D56-E768-4819-9216-C4E927743A2B}" srcOrd="9" destOrd="0" presId="urn:microsoft.com/office/officeart/2005/8/layout/radial2"/>
    <dgm:cxn modelId="{BA8AD6FF-0E94-4C51-B5E5-04652521812C}" type="presParOf" srcId="{A8FB2808-AAFC-4D97-887F-3779979975C0}" destId="{449B1AEF-604E-4656-ACAF-2FA22576DCF6}" srcOrd="10" destOrd="0" presId="urn:microsoft.com/office/officeart/2005/8/layout/radial2"/>
    <dgm:cxn modelId="{49FA7C69-217D-426D-918C-D233562BED7E}" type="presParOf" srcId="{449B1AEF-604E-4656-ACAF-2FA22576DCF6}" destId="{9668CE02-015F-4977-AFE0-6ADCE0C919A6}" srcOrd="0" destOrd="0" presId="urn:microsoft.com/office/officeart/2005/8/layout/radial2"/>
    <dgm:cxn modelId="{9552AC06-B4DD-4D90-BB72-1B072647E9C2}" type="presParOf" srcId="{449B1AEF-604E-4656-ACAF-2FA22576DCF6}" destId="{014A86A1-B467-4CA1-9D8A-6362EC1901EF}" srcOrd="1" destOrd="0" presId="urn:microsoft.com/office/officeart/2005/8/layout/radial2"/>
  </dgm:cxnLst>
  <dgm:bg/>
  <dgm:whole/>
  <dgm:extLst>
    <a:ext uri="http://schemas.microsoft.com/office/drawing/2008/diagram">
      <dsp:dataModelExt xmlns:dsp="http://schemas.microsoft.com/office/drawing/2008/diagram" xmlns="" relId="rId2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526D56-E768-4819-9216-C4E927743A2B}">
      <dsp:nvSpPr>
        <dsp:cNvPr id="0" name=""/>
        <dsp:cNvSpPr/>
      </dsp:nvSpPr>
      <dsp:spPr>
        <a:xfrm rot="3369908">
          <a:off x="969089" y="1640132"/>
          <a:ext cx="674246" cy="34013"/>
        </a:xfrm>
        <a:custGeom>
          <a:avLst/>
          <a:gdLst/>
          <a:ahLst/>
          <a:cxnLst/>
          <a:rect l="0" t="0" r="0" b="0"/>
          <a:pathLst>
            <a:path>
              <a:moveTo>
                <a:pt x="0" y="17006"/>
              </a:moveTo>
              <a:lnTo>
                <a:pt x="674246"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39190">
          <a:off x="1156021" y="1404711"/>
          <a:ext cx="605230" cy="34013"/>
        </a:xfrm>
        <a:custGeom>
          <a:avLst/>
          <a:gdLst/>
          <a:ahLst/>
          <a:cxnLst/>
          <a:rect l="0" t="0" r="0" b="0"/>
          <a:pathLst>
            <a:path>
              <a:moveTo>
                <a:pt x="0" y="17006"/>
              </a:moveTo>
              <a:lnTo>
                <a:pt x="605230"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B833AE-C094-4B21-A806-67163D234277}">
      <dsp:nvSpPr>
        <dsp:cNvPr id="0" name=""/>
        <dsp:cNvSpPr/>
      </dsp:nvSpPr>
      <dsp:spPr>
        <a:xfrm>
          <a:off x="1193928" y="1131314"/>
          <a:ext cx="607305" cy="34013"/>
        </a:xfrm>
        <a:custGeom>
          <a:avLst/>
          <a:gdLst/>
          <a:ahLst/>
          <a:cxnLst/>
          <a:rect l="0" t="0" r="0" b="0"/>
          <a:pathLst>
            <a:path>
              <a:moveTo>
                <a:pt x="0" y="17006"/>
              </a:moveTo>
              <a:lnTo>
                <a:pt x="607305"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60810">
          <a:off x="1156021" y="857916"/>
          <a:ext cx="605230" cy="34013"/>
        </a:xfrm>
        <a:custGeom>
          <a:avLst/>
          <a:gdLst/>
          <a:ahLst/>
          <a:cxnLst/>
          <a:rect l="0" t="0" r="0" b="0"/>
          <a:pathLst>
            <a:path>
              <a:moveTo>
                <a:pt x="0" y="17006"/>
              </a:moveTo>
              <a:lnTo>
                <a:pt x="605230"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30092">
          <a:off x="969089" y="622495"/>
          <a:ext cx="674246" cy="34013"/>
        </a:xfrm>
        <a:custGeom>
          <a:avLst/>
          <a:gdLst/>
          <a:ahLst/>
          <a:cxnLst/>
          <a:rect l="0" t="0" r="0" b="0"/>
          <a:pathLst>
            <a:path>
              <a:moveTo>
                <a:pt x="0" y="17006"/>
              </a:moveTo>
              <a:lnTo>
                <a:pt x="674246"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638299" y="821480"/>
          <a:ext cx="653681" cy="653681"/>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407010" y="474"/>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山东</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7010" y="474"/>
        <a:ext cx="392209" cy="392209"/>
      </dsp:txXfrm>
    </dsp:sp>
    <dsp:sp modelId="{974AEE05-33D4-402B-91DC-C916ECC79DE6}">
      <dsp:nvSpPr>
        <dsp:cNvPr id="0" name=""/>
        <dsp:cNvSpPr/>
      </dsp:nvSpPr>
      <dsp:spPr>
        <a:xfrm>
          <a:off x="1838440" y="474"/>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33.11%</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8440" y="474"/>
        <a:ext cx="588313" cy="392209"/>
      </dsp:txXfrm>
    </dsp:sp>
    <dsp:sp modelId="{865E54A3-B4BE-4468-AC89-EB577B209FA0}">
      <dsp:nvSpPr>
        <dsp:cNvPr id="0" name=""/>
        <dsp:cNvSpPr/>
      </dsp:nvSpPr>
      <dsp:spPr>
        <a:xfrm>
          <a:off x="1698778" y="437137"/>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新疆</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778" y="437137"/>
        <a:ext cx="392209" cy="392209"/>
      </dsp:txXfrm>
    </dsp:sp>
    <dsp:sp modelId="{347D5E9F-899F-43C6-8450-965A38D33E10}">
      <dsp:nvSpPr>
        <dsp:cNvPr id="0" name=""/>
        <dsp:cNvSpPr/>
      </dsp:nvSpPr>
      <dsp:spPr>
        <a:xfrm>
          <a:off x="2130208" y="437137"/>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24.77%</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30208" y="437137"/>
        <a:ext cx="588313" cy="392209"/>
      </dsp:txXfrm>
    </dsp:sp>
    <dsp:sp modelId="{1B615263-8047-4425-A0CD-741EA4330FD7}">
      <dsp:nvSpPr>
        <dsp:cNvPr id="0" name=""/>
        <dsp:cNvSpPr/>
      </dsp:nvSpPr>
      <dsp:spPr>
        <a:xfrm>
          <a:off x="1801234" y="952216"/>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内蒙古</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801234" y="952216"/>
        <a:ext cx="392209" cy="392209"/>
      </dsp:txXfrm>
    </dsp:sp>
    <dsp:sp modelId="{7F101914-A9BF-4F11-AF53-59884DCB2029}">
      <dsp:nvSpPr>
        <dsp:cNvPr id="0" name=""/>
        <dsp:cNvSpPr/>
      </dsp:nvSpPr>
      <dsp:spPr>
        <a:xfrm>
          <a:off x="2232664" y="952216"/>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12.90%</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232664" y="952216"/>
        <a:ext cx="588313" cy="392209"/>
      </dsp:txXfrm>
    </dsp:sp>
    <dsp:sp modelId="{8C9211B4-E3C9-41A5-BAF6-85AA8DC56757}">
      <dsp:nvSpPr>
        <dsp:cNvPr id="0" name=""/>
        <dsp:cNvSpPr/>
      </dsp:nvSpPr>
      <dsp:spPr>
        <a:xfrm>
          <a:off x="1698778" y="1467295"/>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辽宁</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778" y="1467295"/>
        <a:ext cx="392209" cy="392209"/>
      </dsp:txXfrm>
    </dsp:sp>
    <dsp:sp modelId="{C8F01A94-E7AE-452D-BB84-DE60C745A4C3}">
      <dsp:nvSpPr>
        <dsp:cNvPr id="0" name=""/>
        <dsp:cNvSpPr/>
      </dsp:nvSpPr>
      <dsp:spPr>
        <a:xfrm>
          <a:off x="2130208" y="1467295"/>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9.81%</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30208" y="1467295"/>
        <a:ext cx="588313" cy="392209"/>
      </dsp:txXfrm>
    </dsp:sp>
    <dsp:sp modelId="{9668CE02-015F-4977-AFE0-6ADCE0C919A6}">
      <dsp:nvSpPr>
        <dsp:cNvPr id="0" name=""/>
        <dsp:cNvSpPr/>
      </dsp:nvSpPr>
      <dsp:spPr>
        <a:xfrm>
          <a:off x="1407010" y="1903958"/>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山西</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7010" y="1903958"/>
        <a:ext cx="392209" cy="392209"/>
      </dsp:txXfrm>
    </dsp:sp>
    <dsp:sp modelId="{014A86A1-B467-4CA1-9D8A-6362EC1901EF}">
      <dsp:nvSpPr>
        <dsp:cNvPr id="0" name=""/>
        <dsp:cNvSpPr/>
      </dsp:nvSpPr>
      <dsp:spPr>
        <a:xfrm>
          <a:off x="1838440" y="1903958"/>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5.75%</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8440" y="1903958"/>
        <a:ext cx="588313" cy="39220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526D56-E768-4819-9216-C4E927743A2B}">
      <dsp:nvSpPr>
        <dsp:cNvPr id="0" name=""/>
        <dsp:cNvSpPr/>
      </dsp:nvSpPr>
      <dsp:spPr>
        <a:xfrm rot="3369908">
          <a:off x="969089" y="1640132"/>
          <a:ext cx="674246" cy="34013"/>
        </a:xfrm>
        <a:custGeom>
          <a:avLst/>
          <a:gdLst/>
          <a:ahLst/>
          <a:cxnLst/>
          <a:rect l="0" t="0" r="0" b="0"/>
          <a:pathLst>
            <a:path>
              <a:moveTo>
                <a:pt x="0" y="17006"/>
              </a:moveTo>
              <a:lnTo>
                <a:pt x="674246"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39190">
          <a:off x="1156021" y="1404711"/>
          <a:ext cx="605230" cy="34013"/>
        </a:xfrm>
        <a:custGeom>
          <a:avLst/>
          <a:gdLst/>
          <a:ahLst/>
          <a:cxnLst/>
          <a:rect l="0" t="0" r="0" b="0"/>
          <a:pathLst>
            <a:path>
              <a:moveTo>
                <a:pt x="0" y="17006"/>
              </a:moveTo>
              <a:lnTo>
                <a:pt x="605230"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012BB2-BF79-4510-99E7-066A01BAA56A}">
      <dsp:nvSpPr>
        <dsp:cNvPr id="0" name=""/>
        <dsp:cNvSpPr/>
      </dsp:nvSpPr>
      <dsp:spPr>
        <a:xfrm>
          <a:off x="1193928" y="1131314"/>
          <a:ext cx="607305" cy="34013"/>
        </a:xfrm>
        <a:custGeom>
          <a:avLst/>
          <a:gdLst/>
          <a:ahLst/>
          <a:cxnLst/>
          <a:rect l="0" t="0" r="0" b="0"/>
          <a:pathLst>
            <a:path>
              <a:moveTo>
                <a:pt x="0" y="17006"/>
              </a:moveTo>
              <a:lnTo>
                <a:pt x="607305"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60810">
          <a:off x="1156021" y="857916"/>
          <a:ext cx="605230" cy="34013"/>
        </a:xfrm>
        <a:custGeom>
          <a:avLst/>
          <a:gdLst/>
          <a:ahLst/>
          <a:cxnLst/>
          <a:rect l="0" t="0" r="0" b="0"/>
          <a:pathLst>
            <a:path>
              <a:moveTo>
                <a:pt x="0" y="17006"/>
              </a:moveTo>
              <a:lnTo>
                <a:pt x="605230"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30092">
          <a:off x="969089" y="622495"/>
          <a:ext cx="674246" cy="34013"/>
        </a:xfrm>
        <a:custGeom>
          <a:avLst/>
          <a:gdLst/>
          <a:ahLst/>
          <a:cxnLst/>
          <a:rect l="0" t="0" r="0" b="0"/>
          <a:pathLst>
            <a:path>
              <a:moveTo>
                <a:pt x="0" y="17006"/>
              </a:moveTo>
              <a:lnTo>
                <a:pt x="674246"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638299" y="821480"/>
          <a:ext cx="653681" cy="653681"/>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407010" y="474"/>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山东</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7010" y="474"/>
        <a:ext cx="392209" cy="392209"/>
      </dsp:txXfrm>
    </dsp:sp>
    <dsp:sp modelId="{974AEE05-33D4-402B-91DC-C916ECC79DE6}">
      <dsp:nvSpPr>
        <dsp:cNvPr id="0" name=""/>
        <dsp:cNvSpPr/>
      </dsp:nvSpPr>
      <dsp:spPr>
        <a:xfrm>
          <a:off x="1838440" y="474"/>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26.49%</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8440" y="474"/>
        <a:ext cx="588313" cy="392209"/>
      </dsp:txXfrm>
    </dsp:sp>
    <dsp:sp modelId="{865E54A3-B4BE-4468-AC89-EB577B209FA0}">
      <dsp:nvSpPr>
        <dsp:cNvPr id="0" name=""/>
        <dsp:cNvSpPr/>
      </dsp:nvSpPr>
      <dsp:spPr>
        <a:xfrm>
          <a:off x="1698778" y="437137"/>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安徽</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778" y="437137"/>
        <a:ext cx="392209" cy="392209"/>
      </dsp:txXfrm>
    </dsp:sp>
    <dsp:sp modelId="{347D5E9F-899F-43C6-8450-965A38D33E10}">
      <dsp:nvSpPr>
        <dsp:cNvPr id="0" name=""/>
        <dsp:cNvSpPr/>
      </dsp:nvSpPr>
      <dsp:spPr>
        <a:xfrm>
          <a:off x="2130208" y="437137"/>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12.12%</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30208" y="437137"/>
        <a:ext cx="588313" cy="392209"/>
      </dsp:txXfrm>
    </dsp:sp>
    <dsp:sp modelId="{CC3A8EB3-DFAF-417F-9F88-2376FB398B20}">
      <dsp:nvSpPr>
        <dsp:cNvPr id="0" name=""/>
        <dsp:cNvSpPr/>
      </dsp:nvSpPr>
      <dsp:spPr>
        <a:xfrm>
          <a:off x="1801234" y="952216"/>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河南</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801234" y="952216"/>
        <a:ext cx="392209" cy="392209"/>
      </dsp:txXfrm>
    </dsp:sp>
    <dsp:sp modelId="{44AEB474-3337-4AF1-8599-92D9CCED5CCD}">
      <dsp:nvSpPr>
        <dsp:cNvPr id="0" name=""/>
        <dsp:cNvSpPr/>
      </dsp:nvSpPr>
      <dsp:spPr>
        <a:xfrm>
          <a:off x="2232664" y="952216"/>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7.74%</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232664" y="952216"/>
        <a:ext cx="588313" cy="392209"/>
      </dsp:txXfrm>
    </dsp:sp>
    <dsp:sp modelId="{8C9211B4-E3C9-41A5-BAF6-85AA8DC56757}">
      <dsp:nvSpPr>
        <dsp:cNvPr id="0" name=""/>
        <dsp:cNvSpPr/>
      </dsp:nvSpPr>
      <dsp:spPr>
        <a:xfrm>
          <a:off x="1698778" y="1467295"/>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江西</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778" y="1467295"/>
        <a:ext cx="392209" cy="392209"/>
      </dsp:txXfrm>
    </dsp:sp>
    <dsp:sp modelId="{C8F01A94-E7AE-452D-BB84-DE60C745A4C3}">
      <dsp:nvSpPr>
        <dsp:cNvPr id="0" name=""/>
        <dsp:cNvSpPr/>
      </dsp:nvSpPr>
      <dsp:spPr>
        <a:xfrm>
          <a:off x="2130208" y="1467295"/>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7.74%</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30208" y="1467295"/>
        <a:ext cx="588313" cy="392209"/>
      </dsp:txXfrm>
    </dsp:sp>
    <dsp:sp modelId="{9668CE02-015F-4977-AFE0-6ADCE0C919A6}">
      <dsp:nvSpPr>
        <dsp:cNvPr id="0" name=""/>
        <dsp:cNvSpPr/>
      </dsp:nvSpPr>
      <dsp:spPr>
        <a:xfrm>
          <a:off x="1407010" y="1903958"/>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广西</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7010" y="1903958"/>
        <a:ext cx="392209" cy="392209"/>
      </dsp:txXfrm>
    </dsp:sp>
    <dsp:sp modelId="{014A86A1-B467-4CA1-9D8A-6362EC1901EF}">
      <dsp:nvSpPr>
        <dsp:cNvPr id="0" name=""/>
        <dsp:cNvSpPr/>
      </dsp:nvSpPr>
      <dsp:spPr>
        <a:xfrm>
          <a:off x="1838440" y="1903958"/>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6.73%</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8440" y="1903958"/>
        <a:ext cx="588313" cy="39220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526D56-E768-4819-9216-C4E927743A2B}">
      <dsp:nvSpPr>
        <dsp:cNvPr id="0" name=""/>
        <dsp:cNvSpPr/>
      </dsp:nvSpPr>
      <dsp:spPr>
        <a:xfrm rot="3369908">
          <a:off x="969089" y="1640132"/>
          <a:ext cx="674246" cy="34013"/>
        </a:xfrm>
        <a:custGeom>
          <a:avLst/>
          <a:gdLst/>
          <a:ahLst/>
          <a:cxnLst/>
          <a:rect l="0" t="0" r="0" b="0"/>
          <a:pathLst>
            <a:path>
              <a:moveTo>
                <a:pt x="0" y="17006"/>
              </a:moveTo>
              <a:lnTo>
                <a:pt x="674246"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39190">
          <a:off x="1156021" y="1404711"/>
          <a:ext cx="605230" cy="34013"/>
        </a:xfrm>
        <a:custGeom>
          <a:avLst/>
          <a:gdLst/>
          <a:ahLst/>
          <a:cxnLst/>
          <a:rect l="0" t="0" r="0" b="0"/>
          <a:pathLst>
            <a:path>
              <a:moveTo>
                <a:pt x="0" y="17006"/>
              </a:moveTo>
              <a:lnTo>
                <a:pt x="605230"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012BB2-BF79-4510-99E7-066A01BAA56A}">
      <dsp:nvSpPr>
        <dsp:cNvPr id="0" name=""/>
        <dsp:cNvSpPr/>
      </dsp:nvSpPr>
      <dsp:spPr>
        <a:xfrm>
          <a:off x="1193928" y="1131314"/>
          <a:ext cx="607305" cy="34013"/>
        </a:xfrm>
        <a:custGeom>
          <a:avLst/>
          <a:gdLst/>
          <a:ahLst/>
          <a:cxnLst/>
          <a:rect l="0" t="0" r="0" b="0"/>
          <a:pathLst>
            <a:path>
              <a:moveTo>
                <a:pt x="0" y="17006"/>
              </a:moveTo>
              <a:lnTo>
                <a:pt x="607305"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60810">
          <a:off x="1156021" y="857916"/>
          <a:ext cx="605230" cy="34013"/>
        </a:xfrm>
        <a:custGeom>
          <a:avLst/>
          <a:gdLst/>
          <a:ahLst/>
          <a:cxnLst/>
          <a:rect l="0" t="0" r="0" b="0"/>
          <a:pathLst>
            <a:path>
              <a:moveTo>
                <a:pt x="0" y="17006"/>
              </a:moveTo>
              <a:lnTo>
                <a:pt x="605230"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30092">
          <a:off x="969089" y="622495"/>
          <a:ext cx="674246" cy="34013"/>
        </a:xfrm>
        <a:custGeom>
          <a:avLst/>
          <a:gdLst/>
          <a:ahLst/>
          <a:cxnLst/>
          <a:rect l="0" t="0" r="0" b="0"/>
          <a:pathLst>
            <a:path>
              <a:moveTo>
                <a:pt x="0" y="17006"/>
              </a:moveTo>
              <a:lnTo>
                <a:pt x="674246" y="170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638299" y="821480"/>
          <a:ext cx="653681" cy="653681"/>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407010" y="474"/>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内蒙古</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7010" y="474"/>
        <a:ext cx="392209" cy="392209"/>
      </dsp:txXfrm>
    </dsp:sp>
    <dsp:sp modelId="{974AEE05-33D4-402B-91DC-C916ECC79DE6}">
      <dsp:nvSpPr>
        <dsp:cNvPr id="0" name=""/>
        <dsp:cNvSpPr/>
      </dsp:nvSpPr>
      <dsp:spPr>
        <a:xfrm>
          <a:off x="1838440" y="474"/>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42.92%</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8440" y="474"/>
        <a:ext cx="588313" cy="392209"/>
      </dsp:txXfrm>
    </dsp:sp>
    <dsp:sp modelId="{865E54A3-B4BE-4468-AC89-EB577B209FA0}">
      <dsp:nvSpPr>
        <dsp:cNvPr id="0" name=""/>
        <dsp:cNvSpPr/>
      </dsp:nvSpPr>
      <dsp:spPr>
        <a:xfrm>
          <a:off x="1698778" y="437137"/>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山东</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778" y="437137"/>
        <a:ext cx="392209" cy="392209"/>
      </dsp:txXfrm>
    </dsp:sp>
    <dsp:sp modelId="{347D5E9F-899F-43C6-8450-965A38D33E10}">
      <dsp:nvSpPr>
        <dsp:cNvPr id="0" name=""/>
        <dsp:cNvSpPr/>
      </dsp:nvSpPr>
      <dsp:spPr>
        <a:xfrm>
          <a:off x="2130208" y="437137"/>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12.36%</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30208" y="437137"/>
        <a:ext cx="588313" cy="392209"/>
      </dsp:txXfrm>
    </dsp:sp>
    <dsp:sp modelId="{CC3A8EB3-DFAF-417F-9F88-2376FB398B20}">
      <dsp:nvSpPr>
        <dsp:cNvPr id="0" name=""/>
        <dsp:cNvSpPr/>
      </dsp:nvSpPr>
      <dsp:spPr>
        <a:xfrm>
          <a:off x="1801234" y="952216"/>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吉林</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801234" y="952216"/>
        <a:ext cx="392209" cy="392209"/>
      </dsp:txXfrm>
    </dsp:sp>
    <dsp:sp modelId="{44AEB474-3337-4AF1-8599-92D9CCED5CCD}">
      <dsp:nvSpPr>
        <dsp:cNvPr id="0" name=""/>
        <dsp:cNvSpPr/>
      </dsp:nvSpPr>
      <dsp:spPr>
        <a:xfrm>
          <a:off x="2232664" y="952216"/>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8.65%</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232664" y="952216"/>
        <a:ext cx="588313" cy="392209"/>
      </dsp:txXfrm>
    </dsp:sp>
    <dsp:sp modelId="{8C9211B4-E3C9-41A5-BAF6-85AA8DC56757}">
      <dsp:nvSpPr>
        <dsp:cNvPr id="0" name=""/>
        <dsp:cNvSpPr/>
      </dsp:nvSpPr>
      <dsp:spPr>
        <a:xfrm>
          <a:off x="1698778" y="1467295"/>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河南</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778" y="1467295"/>
        <a:ext cx="392209" cy="392209"/>
      </dsp:txXfrm>
    </dsp:sp>
    <dsp:sp modelId="{C8F01A94-E7AE-452D-BB84-DE60C745A4C3}">
      <dsp:nvSpPr>
        <dsp:cNvPr id="0" name=""/>
        <dsp:cNvSpPr/>
      </dsp:nvSpPr>
      <dsp:spPr>
        <a:xfrm>
          <a:off x="2130208" y="1467295"/>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7.23%</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30208" y="1467295"/>
        <a:ext cx="588313" cy="392209"/>
      </dsp:txXfrm>
    </dsp:sp>
    <dsp:sp modelId="{9668CE02-015F-4977-AFE0-6ADCE0C919A6}">
      <dsp:nvSpPr>
        <dsp:cNvPr id="0" name=""/>
        <dsp:cNvSpPr/>
      </dsp:nvSpPr>
      <dsp:spPr>
        <a:xfrm>
          <a:off x="1407010" y="1903958"/>
          <a:ext cx="392209" cy="392209"/>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山西</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7010" y="1903958"/>
        <a:ext cx="392209" cy="392209"/>
      </dsp:txXfrm>
    </dsp:sp>
    <dsp:sp modelId="{014A86A1-B467-4CA1-9D8A-6362EC1901EF}">
      <dsp:nvSpPr>
        <dsp:cNvPr id="0" name=""/>
        <dsp:cNvSpPr/>
      </dsp:nvSpPr>
      <dsp:spPr>
        <a:xfrm>
          <a:off x="1838440" y="1903958"/>
          <a:ext cx="588313" cy="3922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7.09%</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8440" y="1903958"/>
        <a:ext cx="588313" cy="39220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526D56-E768-4819-9216-C4E927743A2B}">
      <dsp:nvSpPr>
        <dsp:cNvPr id="0" name=""/>
        <dsp:cNvSpPr/>
      </dsp:nvSpPr>
      <dsp:spPr>
        <a:xfrm rot="3370603">
          <a:off x="1044527" y="1590973"/>
          <a:ext cx="653068" cy="32036"/>
        </a:xfrm>
        <a:custGeom>
          <a:avLst/>
          <a:gdLst/>
          <a:ahLst/>
          <a:cxnLst/>
          <a:rect l="0" t="0" r="0" b="0"/>
          <a:pathLst>
            <a:path>
              <a:moveTo>
                <a:pt x="0" y="16018"/>
              </a:moveTo>
              <a:lnTo>
                <a:pt x="653068" y="160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39628">
          <a:off x="1225823" y="1362768"/>
          <a:ext cx="586038" cy="32036"/>
        </a:xfrm>
        <a:custGeom>
          <a:avLst/>
          <a:gdLst/>
          <a:ahLst/>
          <a:cxnLst/>
          <a:rect l="0" t="0" r="0" b="0"/>
          <a:pathLst>
            <a:path>
              <a:moveTo>
                <a:pt x="0" y="16018"/>
              </a:moveTo>
              <a:lnTo>
                <a:pt x="586038" y="160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012BB2-BF79-4510-99E7-066A01BAA56A}">
      <dsp:nvSpPr>
        <dsp:cNvPr id="0" name=""/>
        <dsp:cNvSpPr/>
      </dsp:nvSpPr>
      <dsp:spPr>
        <a:xfrm>
          <a:off x="1262547" y="1097725"/>
          <a:ext cx="588063" cy="32036"/>
        </a:xfrm>
        <a:custGeom>
          <a:avLst/>
          <a:gdLst/>
          <a:ahLst/>
          <a:cxnLst/>
          <a:rect l="0" t="0" r="0" b="0"/>
          <a:pathLst>
            <a:path>
              <a:moveTo>
                <a:pt x="0" y="16018"/>
              </a:moveTo>
              <a:lnTo>
                <a:pt x="588063" y="160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60372">
          <a:off x="1225823" y="832683"/>
          <a:ext cx="586038" cy="32036"/>
        </a:xfrm>
        <a:custGeom>
          <a:avLst/>
          <a:gdLst/>
          <a:ahLst/>
          <a:cxnLst/>
          <a:rect l="0" t="0" r="0" b="0"/>
          <a:pathLst>
            <a:path>
              <a:moveTo>
                <a:pt x="0" y="16018"/>
              </a:moveTo>
              <a:lnTo>
                <a:pt x="586038" y="160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29397">
          <a:off x="1044527" y="604478"/>
          <a:ext cx="653068" cy="32036"/>
        </a:xfrm>
        <a:custGeom>
          <a:avLst/>
          <a:gdLst/>
          <a:ahLst/>
          <a:cxnLst/>
          <a:rect l="0" t="0" r="0" b="0"/>
          <a:pathLst>
            <a:path>
              <a:moveTo>
                <a:pt x="0" y="16018"/>
              </a:moveTo>
              <a:lnTo>
                <a:pt x="653068" y="160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723461" y="796635"/>
          <a:ext cx="634217" cy="634217"/>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468463" y="895"/>
          <a:ext cx="380530" cy="380530"/>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山东</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68463" y="895"/>
        <a:ext cx="380530" cy="380530"/>
      </dsp:txXfrm>
    </dsp:sp>
    <dsp:sp modelId="{974AEE05-33D4-402B-91DC-C916ECC79DE6}">
      <dsp:nvSpPr>
        <dsp:cNvPr id="0" name=""/>
        <dsp:cNvSpPr/>
      </dsp:nvSpPr>
      <dsp:spPr>
        <a:xfrm>
          <a:off x="1887047" y="895"/>
          <a:ext cx="570796" cy="380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58.73%</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87047" y="895"/>
        <a:ext cx="570796" cy="380530"/>
      </dsp:txXfrm>
    </dsp:sp>
    <dsp:sp modelId="{865E54A3-B4BE-4468-AC89-EB577B209FA0}">
      <dsp:nvSpPr>
        <dsp:cNvPr id="0" name=""/>
        <dsp:cNvSpPr/>
      </dsp:nvSpPr>
      <dsp:spPr>
        <a:xfrm>
          <a:off x="1751293" y="424180"/>
          <a:ext cx="380530" cy="380530"/>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辽宁</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751293" y="424180"/>
        <a:ext cx="380530" cy="380530"/>
      </dsp:txXfrm>
    </dsp:sp>
    <dsp:sp modelId="{347D5E9F-899F-43C6-8450-965A38D33E10}">
      <dsp:nvSpPr>
        <dsp:cNvPr id="0" name=""/>
        <dsp:cNvSpPr/>
      </dsp:nvSpPr>
      <dsp:spPr>
        <a:xfrm>
          <a:off x="2169877" y="424180"/>
          <a:ext cx="570796" cy="380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12.70%</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69877" y="424180"/>
        <a:ext cx="570796" cy="380530"/>
      </dsp:txXfrm>
    </dsp:sp>
    <dsp:sp modelId="{CC3A8EB3-DFAF-417F-9F88-2376FB398B20}">
      <dsp:nvSpPr>
        <dsp:cNvPr id="0" name=""/>
        <dsp:cNvSpPr/>
      </dsp:nvSpPr>
      <dsp:spPr>
        <a:xfrm>
          <a:off x="1850610" y="923478"/>
          <a:ext cx="380530" cy="380530"/>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河南</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850610" y="923478"/>
        <a:ext cx="380530" cy="380530"/>
      </dsp:txXfrm>
    </dsp:sp>
    <dsp:sp modelId="{44AEB474-3337-4AF1-8599-92D9CCED5CCD}">
      <dsp:nvSpPr>
        <dsp:cNvPr id="0" name=""/>
        <dsp:cNvSpPr/>
      </dsp:nvSpPr>
      <dsp:spPr>
        <a:xfrm>
          <a:off x="2269193" y="923478"/>
          <a:ext cx="570796" cy="380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6.35%</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269193" y="923478"/>
        <a:ext cx="570796" cy="380530"/>
      </dsp:txXfrm>
    </dsp:sp>
    <dsp:sp modelId="{8C9211B4-E3C9-41A5-BAF6-85AA8DC56757}">
      <dsp:nvSpPr>
        <dsp:cNvPr id="0" name=""/>
        <dsp:cNvSpPr/>
      </dsp:nvSpPr>
      <dsp:spPr>
        <a:xfrm>
          <a:off x="1751293" y="1422776"/>
          <a:ext cx="380530" cy="380530"/>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福建</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751293" y="1422776"/>
        <a:ext cx="380530" cy="380530"/>
      </dsp:txXfrm>
    </dsp:sp>
    <dsp:sp modelId="{C8F01A94-E7AE-452D-BB84-DE60C745A4C3}">
      <dsp:nvSpPr>
        <dsp:cNvPr id="0" name=""/>
        <dsp:cNvSpPr/>
      </dsp:nvSpPr>
      <dsp:spPr>
        <a:xfrm>
          <a:off x="2169877" y="1422776"/>
          <a:ext cx="570796" cy="380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6.35%</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69877" y="1422776"/>
        <a:ext cx="570796" cy="380530"/>
      </dsp:txXfrm>
    </dsp:sp>
    <dsp:sp modelId="{9668CE02-015F-4977-AFE0-6ADCE0C919A6}">
      <dsp:nvSpPr>
        <dsp:cNvPr id="0" name=""/>
        <dsp:cNvSpPr/>
      </dsp:nvSpPr>
      <dsp:spPr>
        <a:xfrm>
          <a:off x="1468463" y="1846061"/>
          <a:ext cx="380530" cy="380530"/>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新疆</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68463" y="1846061"/>
        <a:ext cx="380530" cy="380530"/>
      </dsp:txXfrm>
    </dsp:sp>
    <dsp:sp modelId="{014A86A1-B467-4CA1-9D8A-6362EC1901EF}">
      <dsp:nvSpPr>
        <dsp:cNvPr id="0" name=""/>
        <dsp:cNvSpPr/>
      </dsp:nvSpPr>
      <dsp:spPr>
        <a:xfrm>
          <a:off x="1887047" y="1846061"/>
          <a:ext cx="570796" cy="380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4.76%</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87047" y="1846061"/>
        <a:ext cx="570796" cy="38053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526D56-E768-4819-9216-C4E927743A2B}">
      <dsp:nvSpPr>
        <dsp:cNvPr id="0" name=""/>
        <dsp:cNvSpPr/>
      </dsp:nvSpPr>
      <dsp:spPr>
        <a:xfrm rot="3371102">
          <a:off x="975240" y="1628389"/>
          <a:ext cx="667954" cy="33793"/>
        </a:xfrm>
        <a:custGeom>
          <a:avLst/>
          <a:gdLst/>
          <a:ahLst/>
          <a:cxnLst/>
          <a:rect l="0" t="0" r="0" b="0"/>
          <a:pathLst>
            <a:path>
              <a:moveTo>
                <a:pt x="0" y="16896"/>
              </a:moveTo>
              <a:lnTo>
                <a:pt x="667954" y="168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39942">
          <a:off x="1160843" y="1394853"/>
          <a:ext cx="599263" cy="33793"/>
        </a:xfrm>
        <a:custGeom>
          <a:avLst/>
          <a:gdLst/>
          <a:ahLst/>
          <a:cxnLst/>
          <a:rect l="0" t="0" r="0" b="0"/>
          <a:pathLst>
            <a:path>
              <a:moveTo>
                <a:pt x="0" y="16896"/>
              </a:moveTo>
              <a:lnTo>
                <a:pt x="599263" y="168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012BB2-BF79-4510-99E7-066A01BAA56A}">
      <dsp:nvSpPr>
        <dsp:cNvPr id="0" name=""/>
        <dsp:cNvSpPr/>
      </dsp:nvSpPr>
      <dsp:spPr>
        <a:xfrm>
          <a:off x="1198408" y="1123598"/>
          <a:ext cx="601343" cy="33793"/>
        </a:xfrm>
        <a:custGeom>
          <a:avLst/>
          <a:gdLst/>
          <a:ahLst/>
          <a:cxnLst/>
          <a:rect l="0" t="0" r="0" b="0"/>
          <a:pathLst>
            <a:path>
              <a:moveTo>
                <a:pt x="0" y="16896"/>
              </a:moveTo>
              <a:lnTo>
                <a:pt x="601343" y="168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60058">
          <a:off x="1160843" y="852342"/>
          <a:ext cx="599263" cy="33793"/>
        </a:xfrm>
        <a:custGeom>
          <a:avLst/>
          <a:gdLst/>
          <a:ahLst/>
          <a:cxnLst/>
          <a:rect l="0" t="0" r="0" b="0"/>
          <a:pathLst>
            <a:path>
              <a:moveTo>
                <a:pt x="0" y="16896"/>
              </a:moveTo>
              <a:lnTo>
                <a:pt x="599263" y="168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28898">
          <a:off x="975240" y="618806"/>
          <a:ext cx="667954" cy="33793"/>
        </a:xfrm>
        <a:custGeom>
          <a:avLst/>
          <a:gdLst/>
          <a:ahLst/>
          <a:cxnLst/>
          <a:rect l="0" t="0" r="0" b="0"/>
          <a:pathLst>
            <a:path>
              <a:moveTo>
                <a:pt x="0" y="16896"/>
              </a:moveTo>
              <a:lnTo>
                <a:pt x="667954" y="168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646368" y="815765"/>
          <a:ext cx="649458" cy="649458"/>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408671" y="1505"/>
          <a:ext cx="389675" cy="38967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福建</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8671" y="1505"/>
        <a:ext cx="389675" cy="389675"/>
      </dsp:txXfrm>
    </dsp:sp>
    <dsp:sp modelId="{974AEE05-33D4-402B-91DC-C916ECC79DE6}">
      <dsp:nvSpPr>
        <dsp:cNvPr id="0" name=""/>
        <dsp:cNvSpPr/>
      </dsp:nvSpPr>
      <dsp:spPr>
        <a:xfrm>
          <a:off x="1837314" y="1505"/>
          <a:ext cx="584513" cy="389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24.60%</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7314" y="1505"/>
        <a:ext cx="584513" cy="389675"/>
      </dsp:txXfrm>
    </dsp:sp>
    <dsp:sp modelId="{865E54A3-B4BE-4468-AC89-EB577B209FA0}">
      <dsp:nvSpPr>
        <dsp:cNvPr id="0" name=""/>
        <dsp:cNvSpPr/>
      </dsp:nvSpPr>
      <dsp:spPr>
        <a:xfrm>
          <a:off x="1698114" y="434685"/>
          <a:ext cx="389675" cy="38967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广西</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114" y="434685"/>
        <a:ext cx="389675" cy="389675"/>
      </dsp:txXfrm>
    </dsp:sp>
    <dsp:sp modelId="{347D5E9F-899F-43C6-8450-965A38D33E10}">
      <dsp:nvSpPr>
        <dsp:cNvPr id="0" name=""/>
        <dsp:cNvSpPr/>
      </dsp:nvSpPr>
      <dsp:spPr>
        <a:xfrm>
          <a:off x="2126756" y="434685"/>
          <a:ext cx="584513" cy="389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15.78%</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26756" y="434685"/>
        <a:ext cx="584513" cy="389675"/>
      </dsp:txXfrm>
    </dsp:sp>
    <dsp:sp modelId="{CC3A8EB3-DFAF-417F-9F88-2376FB398B20}">
      <dsp:nvSpPr>
        <dsp:cNvPr id="0" name=""/>
        <dsp:cNvSpPr/>
      </dsp:nvSpPr>
      <dsp:spPr>
        <a:xfrm>
          <a:off x="1799752" y="945657"/>
          <a:ext cx="389675" cy="38967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湖南</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799752" y="945657"/>
        <a:ext cx="389675" cy="389675"/>
      </dsp:txXfrm>
    </dsp:sp>
    <dsp:sp modelId="{44AEB474-3337-4AF1-8599-92D9CCED5CCD}">
      <dsp:nvSpPr>
        <dsp:cNvPr id="0" name=""/>
        <dsp:cNvSpPr/>
      </dsp:nvSpPr>
      <dsp:spPr>
        <a:xfrm>
          <a:off x="2228395" y="945657"/>
          <a:ext cx="584513" cy="389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14.44%</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228395" y="945657"/>
        <a:ext cx="584513" cy="389675"/>
      </dsp:txXfrm>
    </dsp:sp>
    <dsp:sp modelId="{8C9211B4-E3C9-41A5-BAF6-85AA8DC56757}">
      <dsp:nvSpPr>
        <dsp:cNvPr id="0" name=""/>
        <dsp:cNvSpPr/>
      </dsp:nvSpPr>
      <dsp:spPr>
        <a:xfrm>
          <a:off x="1698114" y="1456628"/>
          <a:ext cx="389675" cy="38967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山东</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8114" y="1456628"/>
        <a:ext cx="389675" cy="389675"/>
      </dsp:txXfrm>
    </dsp:sp>
    <dsp:sp modelId="{C8F01A94-E7AE-452D-BB84-DE60C745A4C3}">
      <dsp:nvSpPr>
        <dsp:cNvPr id="0" name=""/>
        <dsp:cNvSpPr/>
      </dsp:nvSpPr>
      <dsp:spPr>
        <a:xfrm>
          <a:off x="2126756" y="1456628"/>
          <a:ext cx="584513" cy="389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12.57%</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26756" y="1456628"/>
        <a:ext cx="584513" cy="389675"/>
      </dsp:txXfrm>
    </dsp:sp>
    <dsp:sp modelId="{9668CE02-015F-4977-AFE0-6ADCE0C919A6}">
      <dsp:nvSpPr>
        <dsp:cNvPr id="0" name=""/>
        <dsp:cNvSpPr/>
      </dsp:nvSpPr>
      <dsp:spPr>
        <a:xfrm>
          <a:off x="1408671" y="1889809"/>
          <a:ext cx="389675" cy="38967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zh-CN" altLang="en-US" sz="900" kern="1200" dirty="0" smtClean="0">
              <a:solidFill>
                <a:schemeClr val="tx1"/>
              </a:solidFill>
              <a:latin typeface="微软雅黑" panose="020B0503020204020204" pitchFamily="34" charset="-122"/>
              <a:ea typeface="微软雅黑" panose="020B0503020204020204" pitchFamily="34" charset="-122"/>
            </a:rPr>
            <a:t>安徽</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08671" y="1889809"/>
        <a:ext cx="389675" cy="389675"/>
      </dsp:txXfrm>
    </dsp:sp>
    <dsp:sp modelId="{014A86A1-B467-4CA1-9D8A-6362EC1901EF}">
      <dsp:nvSpPr>
        <dsp:cNvPr id="0" name=""/>
        <dsp:cNvSpPr/>
      </dsp:nvSpPr>
      <dsp:spPr>
        <a:xfrm>
          <a:off x="1837314" y="1889809"/>
          <a:ext cx="584513" cy="389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smtClean="0">
              <a:solidFill>
                <a:schemeClr val="tx1"/>
              </a:solidFill>
              <a:latin typeface="微软雅黑" panose="020B0503020204020204" pitchFamily="34" charset="-122"/>
              <a:ea typeface="微软雅黑" panose="020B0503020204020204" pitchFamily="34" charset="-122"/>
            </a:rPr>
            <a:t>6.42%</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837314" y="1889809"/>
        <a:ext cx="584513" cy="389675"/>
      </dsp:txXfrm>
    </dsp:sp>
  </dsp:spTree>
</dsp:drawing>
</file>

<file path=ppt/diagrams/layout1.xml><?xml version="1.0" encoding="utf-8"?>
<dgm:layoutDef xmlns:dgm="http://schemas.openxmlformats.org/drawingml/2006/diagram" xmlns:a="http://schemas.openxmlformats.org/drawingml/2006/main" uniqueId="urn:microsoft.com/office/officeart/2005/8/layout/radial2#4">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2#5">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2#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0.29667</cdr:x>
      <cdr:y>0.41682</cdr:y>
    </cdr:from>
    <cdr:to>
      <cdr:x>0.54137</cdr:x>
      <cdr:y>0.55833</cdr:y>
    </cdr:to>
    <cdr:sp macro="" textlink="">
      <cdr:nvSpPr>
        <cdr:cNvPr id="2" name="TextBox 1"/>
        <cdr:cNvSpPr txBox="1"/>
      </cdr:nvSpPr>
      <cdr:spPr>
        <a:xfrm xmlns:a="http://schemas.openxmlformats.org/drawingml/2006/main">
          <a:off x="1345546" y="1158655"/>
          <a:ext cx="1109786" cy="393366"/>
        </a:xfrm>
        <a:prstGeom xmlns:a="http://schemas.openxmlformats.org/drawingml/2006/main" prst="rect">
          <a:avLst/>
        </a:prstGeom>
      </cdr:spPr>
      <cdr:txBody>
        <a:bodyPr xmlns:a="http://schemas.openxmlformats.org/drawingml/2006/main" wrap="square" rtlCol="0"/>
        <a:lstStyle xmlns:a="http://schemas.openxmlformats.org/drawingml/2006/main">
          <a:defPPr>
            <a:defRPr lang="zh-CN"/>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en-US" altLang="zh-CN" sz="2400" dirty="0" smtClean="0">
              <a:solidFill>
                <a:srgbClr val="5B9BD5"/>
              </a:solidFill>
              <a:latin typeface="微软雅黑" pitchFamily="34" charset="-122"/>
              <a:ea typeface="微软雅黑" pitchFamily="34" charset="-122"/>
            </a:rPr>
            <a:t>10  </a:t>
          </a:r>
          <a:r>
            <a:rPr lang="zh-CN" altLang="en-US" sz="2400" dirty="0" smtClean="0">
              <a:solidFill>
                <a:srgbClr val="5B9BD5"/>
              </a:solidFill>
              <a:latin typeface="微软雅黑" pitchFamily="34" charset="-122"/>
              <a:ea typeface="微软雅黑" pitchFamily="34" charset="-122"/>
            </a:rPr>
            <a:t>月</a:t>
          </a:r>
          <a:endParaRPr lang="zh-CN" altLang="en-US" sz="2400" dirty="0">
            <a:solidFill>
              <a:srgbClr val="5B9BD5"/>
            </a:solidFill>
            <a:latin typeface="微软雅黑" pitchFamily="34" charset="-122"/>
            <a:ea typeface="微软雅黑" pitchFamily="34" charset="-122"/>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0.29667</cdr:x>
      <cdr:y>0.41682</cdr:y>
    </cdr:from>
    <cdr:to>
      <cdr:x>0.53827</cdr:x>
      <cdr:y>0.55833</cdr:y>
    </cdr:to>
    <cdr:sp macro="" textlink="">
      <cdr:nvSpPr>
        <cdr:cNvPr id="2" name="TextBox 1"/>
        <cdr:cNvSpPr txBox="1"/>
      </cdr:nvSpPr>
      <cdr:spPr>
        <a:xfrm xmlns:a="http://schemas.openxmlformats.org/drawingml/2006/main">
          <a:off x="1345546" y="1158655"/>
          <a:ext cx="1095732" cy="393366"/>
        </a:xfrm>
        <a:prstGeom xmlns:a="http://schemas.openxmlformats.org/drawingml/2006/main" prst="rect">
          <a:avLst/>
        </a:prstGeom>
      </cdr:spPr>
      <cdr:txBody>
        <a:bodyPr xmlns:a="http://schemas.openxmlformats.org/drawingml/2006/main" wrap="square" rtlCol="0"/>
        <a:lstStyle xmlns:a="http://schemas.openxmlformats.org/drawingml/2006/main">
          <a:defPPr>
            <a:defRPr lang="zh-CN"/>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en-US" altLang="zh-CN" sz="2400" dirty="0" smtClean="0">
              <a:solidFill>
                <a:srgbClr val="5B9BD5"/>
              </a:solidFill>
              <a:latin typeface="微软雅黑" pitchFamily="34" charset="-122"/>
              <a:ea typeface="微软雅黑" pitchFamily="34" charset="-122"/>
            </a:rPr>
            <a:t>11  </a:t>
          </a:r>
          <a:r>
            <a:rPr lang="zh-CN" altLang="en-US" sz="2400" dirty="0" smtClean="0">
              <a:solidFill>
                <a:srgbClr val="5B9BD5"/>
              </a:solidFill>
              <a:latin typeface="微软雅黑" pitchFamily="34" charset="-122"/>
              <a:ea typeface="微软雅黑" pitchFamily="34" charset="-122"/>
            </a:rPr>
            <a:t>月</a:t>
          </a:r>
          <a:endParaRPr lang="zh-CN" altLang="en-US" sz="2400" dirty="0">
            <a:solidFill>
              <a:srgbClr val="5B9BD5"/>
            </a:solidFill>
            <a:latin typeface="微软雅黑" pitchFamily="34" charset="-122"/>
            <a:ea typeface="微软雅黑"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2018/1/4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p:spPr>
        <p:txBody>
          <a:bodyPr/>
          <a:lstStyle/>
          <a:p>
            <a:r>
              <a:rPr lang="zh-CN" altLang="en-US" smtClean="0">
                <a:latin typeface="Arial" panose="020B0604020202020204" pitchFamily="34" charset="0"/>
              </a:rPr>
              <a:t>同比下降这次协会给的综述的表里没有</a:t>
            </a:r>
          </a:p>
        </p:txBody>
      </p:sp>
      <p:sp>
        <p:nvSpPr>
          <p:cNvPr id="25604" name="灯片编号占位符 3"/>
          <p:cNvSpPr>
            <a:spLocks noGrp="1"/>
          </p:cNvSpPr>
          <p:nvPr>
            <p:ph type="sldNum" sz="quarter" idx="5"/>
          </p:nvPr>
        </p:nvSpPr>
        <p:spPr>
          <a:noFill/>
        </p:spPr>
        <p:txBody>
          <a:bodyPr/>
          <a:lstStyle/>
          <a:p>
            <a:fld id="{744F1232-B4BB-43C7-B2AE-409990ECDDAE}" type="slidenum">
              <a:rPr lang="en-US" altLang="zh-CN"/>
              <a:pPr/>
              <a:t>3</a:t>
            </a:fld>
            <a:endParaRPr lang="en-US" altLang="zh-CN"/>
          </a:p>
        </p:txBody>
      </p:sp>
    </p:spTree>
    <p:extLst>
      <p:ext uri="{BB962C8B-B14F-4D97-AF65-F5344CB8AC3E}">
        <p14:creationId xmlns="" xmlns:p14="http://schemas.microsoft.com/office/powerpoint/2010/main" val="932299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p:spPr>
        <p:txBody>
          <a:bodyPr/>
          <a:lstStyle/>
          <a:p>
            <a:r>
              <a:rPr lang="zh-CN" altLang="en-US" smtClean="0">
                <a:latin typeface="Arial" panose="020B0604020202020204" pitchFamily="34" charset="0"/>
              </a:rPr>
              <a:t>同比下降这次协会给的综述的表里没有</a:t>
            </a:r>
          </a:p>
        </p:txBody>
      </p:sp>
      <p:sp>
        <p:nvSpPr>
          <p:cNvPr id="25604" name="灯片编号占位符 3"/>
          <p:cNvSpPr>
            <a:spLocks noGrp="1"/>
          </p:cNvSpPr>
          <p:nvPr>
            <p:ph type="sldNum" sz="quarter" idx="5"/>
          </p:nvPr>
        </p:nvSpPr>
        <p:spPr>
          <a:noFill/>
        </p:spPr>
        <p:txBody>
          <a:bodyPr/>
          <a:lstStyle/>
          <a:p>
            <a:fld id="{744F1232-B4BB-43C7-B2AE-409990ECDDAE}" type="slidenum">
              <a:rPr lang="en-US" altLang="zh-CN"/>
              <a:pPr/>
              <a:t>4</a:t>
            </a:fld>
            <a:endParaRPr lang="en-US" altLang="zh-CN"/>
          </a:p>
        </p:txBody>
      </p:sp>
    </p:spTree>
    <p:extLst>
      <p:ext uri="{BB962C8B-B14F-4D97-AF65-F5344CB8AC3E}">
        <p14:creationId xmlns="" xmlns:p14="http://schemas.microsoft.com/office/powerpoint/2010/main" val="1747330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p:sp>
      <p:sp>
        <p:nvSpPr>
          <p:cNvPr id="26627" name="Rectangle 3"/>
          <p:cNvSpPr>
            <a:spLocks noGrp="1" noChangeArrowheads="1"/>
          </p:cNvSpPr>
          <p:nvPr>
            <p:ph type="body" idx="1"/>
          </p:nvPr>
        </p:nvSpPr>
        <p:spPr>
          <a:noFill/>
        </p:spPr>
        <p:txBody>
          <a:bodyPr/>
          <a:lstStyle/>
          <a:p>
            <a:endParaRPr kumimoji="0" lang="zh-CN" altLang="en-US" smtClean="0">
              <a:latin typeface="Arial" panose="020B0604020202020204" pitchFamily="34" charset="0"/>
            </a:endParaRPr>
          </a:p>
        </p:txBody>
      </p:sp>
    </p:spTree>
    <p:extLst>
      <p:ext uri="{BB962C8B-B14F-4D97-AF65-F5344CB8AC3E}">
        <p14:creationId xmlns="" xmlns:p14="http://schemas.microsoft.com/office/powerpoint/2010/main" val="1314606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p:spPr>
        <p:txBody>
          <a:bodyPr/>
          <a:lstStyle/>
          <a:p>
            <a:r>
              <a:rPr lang="zh-CN" altLang="en-US" smtClean="0">
                <a:latin typeface="Arial" panose="020B0604020202020204" pitchFamily="34" charset="0"/>
              </a:rPr>
              <a:t>同比下降这次协会给的综述的表里没有</a:t>
            </a:r>
          </a:p>
        </p:txBody>
      </p:sp>
      <p:sp>
        <p:nvSpPr>
          <p:cNvPr id="25604" name="灯片编号占位符 3"/>
          <p:cNvSpPr>
            <a:spLocks noGrp="1"/>
          </p:cNvSpPr>
          <p:nvPr>
            <p:ph type="sldNum" sz="quarter" idx="5"/>
          </p:nvPr>
        </p:nvSpPr>
        <p:spPr>
          <a:noFill/>
        </p:spPr>
        <p:txBody>
          <a:bodyPr/>
          <a:lstStyle/>
          <a:p>
            <a:fld id="{744F1232-B4BB-43C7-B2AE-409990ECDDAE}" type="slidenum">
              <a:rPr lang="en-US" altLang="zh-CN"/>
              <a:pPr/>
              <a:t>11</a:t>
            </a:fld>
            <a:endParaRPr lang="en-US" altLang="zh-CN"/>
          </a:p>
        </p:txBody>
      </p:sp>
    </p:spTree>
    <p:extLst>
      <p:ext uri="{BB962C8B-B14F-4D97-AF65-F5344CB8AC3E}">
        <p14:creationId xmlns="" xmlns:p14="http://schemas.microsoft.com/office/powerpoint/2010/main" val="932299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ln/>
        </p:spPr>
      </p:sp>
      <p:sp>
        <p:nvSpPr>
          <p:cNvPr id="28675" name="备注占位符 2"/>
          <p:cNvSpPr>
            <a:spLocks noGrp="1"/>
          </p:cNvSpPr>
          <p:nvPr>
            <p:ph type="body" idx="1"/>
          </p:nvPr>
        </p:nvSpPr>
        <p:spPr>
          <a:noFill/>
          <a:ln/>
        </p:spPr>
        <p:txBody>
          <a:bodyPr/>
          <a:lstStyle/>
          <a:p>
            <a:endParaRPr lang="zh-CN" altLang="en-US" smtClean="0">
              <a:latin typeface="Arial" pitchFamily="34" charset="0"/>
            </a:endParaRPr>
          </a:p>
        </p:txBody>
      </p:sp>
      <p:sp>
        <p:nvSpPr>
          <p:cNvPr id="28676" name="灯片编号占位符 3"/>
          <p:cNvSpPr>
            <a:spLocks noGrp="1"/>
          </p:cNvSpPr>
          <p:nvPr>
            <p:ph type="sldNum" sz="quarter" idx="5"/>
          </p:nvPr>
        </p:nvSpPr>
        <p:spPr>
          <a:noFill/>
        </p:spPr>
        <p:txBody>
          <a:bodyPr/>
          <a:lstStyle/>
          <a:p>
            <a:fld id="{7612861A-ED6D-41EE-A8FB-81007DA82617}" type="slidenum">
              <a:rPr lang="en-US" altLang="zh-CN"/>
              <a:pPr/>
              <a:t>12</a:t>
            </a:fld>
            <a:endParaRPr lang="en-US" altLang="zh-CN"/>
          </a:p>
        </p:txBody>
      </p:sp>
    </p:spTree>
    <p:extLst>
      <p:ext uri="{BB962C8B-B14F-4D97-AF65-F5344CB8AC3E}">
        <p14:creationId xmlns="" xmlns:p14="http://schemas.microsoft.com/office/powerpoint/2010/main" val="3372049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p:sp>
      <p:sp>
        <p:nvSpPr>
          <p:cNvPr id="26627" name="Rectangle 3"/>
          <p:cNvSpPr>
            <a:spLocks noGrp="1" noChangeArrowheads="1"/>
          </p:cNvSpPr>
          <p:nvPr>
            <p:ph type="body" idx="1"/>
          </p:nvPr>
        </p:nvSpPr>
        <p:spPr>
          <a:noFill/>
        </p:spPr>
        <p:txBody>
          <a:bodyPr/>
          <a:lstStyle/>
          <a:p>
            <a:endParaRPr kumimoji="0" lang="zh-CN" altLang="en-US" smtClean="0">
              <a:latin typeface="Arial" panose="020B0604020202020204" pitchFamily="34" charset="0"/>
            </a:endParaRPr>
          </a:p>
        </p:txBody>
      </p:sp>
    </p:spTree>
    <p:extLst>
      <p:ext uri="{BB962C8B-B14F-4D97-AF65-F5344CB8AC3E}">
        <p14:creationId xmlns="" xmlns:p14="http://schemas.microsoft.com/office/powerpoint/2010/main" val="1314606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标题幻灯片">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0" y="4322763"/>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smtClean="0"/>
          </a:p>
        </p:txBody>
      </p:sp>
      <p:pic>
        <p:nvPicPr>
          <p:cNvPr id="5" name="Picture 22" descr="SC0363"/>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r="14438"/>
          <a:stretch>
            <a:fillRect/>
          </a:stretch>
        </p:blipFill>
        <p:spPr bwMode="auto">
          <a:xfrm>
            <a:off x="0" y="4343400"/>
            <a:ext cx="9144000" cy="2520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626" name="Rectangle 27"/>
          <p:cNvSpPr>
            <a:spLocks noGrp="1" noChangeArrowheads="1"/>
          </p:cNvSpPr>
          <p:nvPr>
            <p:ph type="ctrTitle"/>
          </p:nvPr>
        </p:nvSpPr>
        <p:spPr>
          <a:xfrm>
            <a:off x="3136900" y="654050"/>
            <a:ext cx="5399088" cy="1079500"/>
          </a:xfrm>
          <a:prstGeom prst="rect">
            <a:avLst/>
          </a:prstGeom>
        </p:spPr>
        <p:txBody>
          <a:bodyPr/>
          <a:lstStyle>
            <a:lvl1pPr algn="r">
              <a:defRPr sz="3200" smtClean="0"/>
            </a:lvl1pPr>
          </a:lstStyle>
          <a:p>
            <a:r>
              <a:rPr lang="zh-CN" altLang="en-US" smtClean="0"/>
              <a:t>单击此处编辑母版标题样式</a:t>
            </a:r>
          </a:p>
        </p:txBody>
      </p:sp>
      <p:sp>
        <p:nvSpPr>
          <p:cNvPr id="26627" name="Rectangle 31"/>
          <p:cNvSpPr>
            <a:spLocks noGrp="1" noChangeArrowheads="1"/>
          </p:cNvSpPr>
          <p:nvPr>
            <p:ph type="subTitle" idx="1" hasCustomPrompt="1"/>
          </p:nvPr>
        </p:nvSpPr>
        <p:spPr>
          <a:xfrm>
            <a:off x="3135313" y="1733550"/>
            <a:ext cx="5400675" cy="600075"/>
          </a:xfrm>
          <a:prstGeom prst="rect">
            <a:avLst/>
          </a:prstGeom>
        </p:spPr>
        <p:txBody>
          <a:bodyPr/>
          <a:lstStyle>
            <a:lvl1pPr marL="0" indent="0" algn="r">
              <a:buFont typeface="Wingdings" panose="05000000000000000000" pitchFamily="2" charset="2"/>
              <a:buNone/>
              <a:defRPr sz="1800" smtClean="0"/>
            </a:lvl1pPr>
          </a:lstStyle>
          <a:p>
            <a:r>
              <a:rPr lang="zh-CN" altLang="en-US" smtClean="0"/>
              <a:t>单击添加署名或公司信息</a:t>
            </a:r>
          </a:p>
        </p:txBody>
      </p:sp>
    </p:spTree>
  </p:cSld>
  <p:clrMapOvr>
    <a:masterClrMapping/>
  </p:clrMapOvr>
  <p:timing>
    <p:tnLst>
      <p:par>
        <p:cTn id="1" dur="indefinite" restart="never" nodeType="tmRoot"/>
      </p:par>
    </p:tnLst>
  </p:timing>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zh-CN" altLang="en-US" dirty="0"/>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2018/1/4</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2018/1/4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 xmlns:p14="http://schemas.microsoft.com/office/powerpoint/2010/main" val="144571629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smtClean="0"/>
              <a:t>单击此处编辑母版文本样式</a:t>
            </a:r>
          </a:p>
          <a:p>
            <a:pPr lvl="1"/>
            <a:r>
              <a:rPr lang="zh-CN" altLang="en-US" dirty="0" smtClean="0"/>
              <a:t>二级</a:t>
            </a:r>
          </a:p>
          <a:p>
            <a:pPr lvl="2"/>
            <a:r>
              <a:rPr lang="zh-CN" altLang="en-US" dirty="0" smtClean="0"/>
              <a:t>三级</a:t>
            </a:r>
          </a:p>
          <a:p>
            <a:pPr lvl="3"/>
            <a:r>
              <a:rPr lang="zh-CN" altLang="en-US" dirty="0" smtClean="0"/>
              <a:t>四级</a:t>
            </a:r>
          </a:p>
          <a:p>
            <a:pPr lvl="4"/>
            <a:r>
              <a:rPr lang="zh-CN" altLang="en-US" dirty="0" smtClean="0"/>
              <a:t>五级</a:t>
            </a:r>
            <a:endParaRPr lang="zh-CN" altLang="en-US" dirty="0"/>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2018/1/4</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26302A72-AAF0-4E5B-A662-16D52D69F494}" type="datetimeFigureOut">
              <a:rPr lang="zh-CN" altLang="en-US" smtClean="0"/>
              <a:pPr/>
              <a:t>2018/1/4</a:t>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F0E6E438-590A-4DEC-83AF-69476A41F59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2" name="Picture 34" descr="SC0363"/>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l="14438" t="56235" r="47250" b="16121"/>
          <a:stretch>
            <a:fillRect/>
          </a:stretch>
        </p:blipFill>
        <p:spPr bwMode="auto">
          <a:xfrm>
            <a:off x="0" y="952500"/>
            <a:ext cx="9144000" cy="590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2018/1/4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sldNum" sz="quarter" idx="10"/>
          </p:nvPr>
        </p:nvSpPr>
        <p:spPr/>
        <p:txBody>
          <a:bodyPr/>
          <a:lstStyle>
            <a:lvl1pPr>
              <a:defRPr/>
            </a:lvl1pPr>
          </a:lstStyle>
          <a:p>
            <a:pPr>
              <a:defRPr/>
            </a:pPr>
            <a:r>
              <a:rPr lang="de-DE" altLang="zh-CN"/>
              <a:t>Page </a:t>
            </a:r>
            <a:r>
              <a:rPr lang="de-DE" altLang="zh-CN">
                <a:sym typeface="MS UI Gothic" panose="020B0600070205080204" pitchFamily="34" charset="-128"/>
              </a:rPr>
              <a:t></a:t>
            </a:r>
            <a:r>
              <a:rPr lang="de-DE" altLang="zh-CN"/>
              <a:t> </a:t>
            </a:r>
            <a:fld id="{C6C453BE-E72A-4831-8CCC-8D81A59F574C}"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6" cstate="print">
            <a:extLst>
              <a:ext uri="{28A0092B-C50C-407E-A947-70E740481C1C}">
                <a14:useLocalDpi xmlns=""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6" cstate="print">
            <a:extLst>
              <a:ext uri="{28A0092B-C50C-407E-A947-70E740481C1C}">
                <a14:useLocalDpi xmlns=""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15" name="Picture 72" descr="协会LOGO矢量图"/>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6621463" y="6207125"/>
            <a:ext cx="519112" cy="582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 name="TextBox 9"/>
          <p:cNvSpPr txBox="1">
            <a:spLocks noChangeArrowheads="1"/>
          </p:cNvSpPr>
          <p:nvPr/>
        </p:nvSpPr>
        <p:spPr bwMode="auto">
          <a:xfrm>
            <a:off x="7099300" y="6313488"/>
            <a:ext cx="2032000" cy="369887"/>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zh-CN" altLang="en-US" b="1" i="0" dirty="0" smtClean="0">
                <a:latin typeface="华文行楷" panose="02010800040101010101" pitchFamily="2" charset="-122"/>
                <a:ea typeface="华文行楷" panose="02010800040101010101" pitchFamily="2" charset="-122"/>
              </a:rPr>
              <a:t>中国汽车流通协会</a:t>
            </a:r>
          </a:p>
        </p:txBody>
      </p:sp>
      <p:sp>
        <p:nvSpPr>
          <p:cNvPr id="17" name="矩形 10"/>
          <p:cNvSpPr>
            <a:spLocks noChangeArrowheads="1"/>
          </p:cNvSpPr>
          <p:nvPr/>
        </p:nvSpPr>
        <p:spPr bwMode="auto">
          <a:xfrm>
            <a:off x="7013575" y="6557963"/>
            <a:ext cx="2155825" cy="276225"/>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en-US" altLang="zh-CN" sz="1200" smtClean="0">
                <a:latin typeface="华文行楷" panose="02010800040101010101" pitchFamily="2" charset="-122"/>
                <a:ea typeface="华文行楷" panose="02010800040101010101" pitchFamily="2" charset="-122"/>
              </a:rPr>
              <a:t>China  Automobile Dealers  Association</a:t>
            </a:r>
            <a:endParaRPr lang="zh-CN" altLang="en-US" sz="1200" smtClean="0">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1" r:id="rId10"/>
    <p:sldLayoutId id="2147483663" r:id="rId11"/>
    <p:sldLayoutId id="2147483665" r:id="rId12"/>
    <p:sldLayoutId id="2147483666" r:id="rId13"/>
    <p:sldLayoutId id="2147483667"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8.gi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image" Target="../media/image8.gif"/><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9.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s>
</file>

<file path=ppt/slides/_rels/slide1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9.xml"/><Relationship Id="rId4" Type="http://schemas.openxmlformats.org/officeDocument/2006/relationships/chart" Target="../charts/chart19.xml"/></Relationships>
</file>

<file path=ppt/slides/_rels/slide2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2" descr="协会LOGO矢量图"/>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6375" y="849313"/>
            <a:ext cx="714375" cy="804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矩形 6"/>
          <p:cNvSpPr>
            <a:spLocks noChangeArrowheads="1"/>
          </p:cNvSpPr>
          <p:nvPr/>
        </p:nvSpPr>
        <p:spPr bwMode="auto">
          <a:xfrm>
            <a:off x="849313" y="1277938"/>
            <a:ext cx="31432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en-US" altLang="zh-CN" dirty="0">
                <a:latin typeface="华文行楷" panose="02010800040101010101" pitchFamily="2" charset="-122"/>
                <a:ea typeface="华文行楷" panose="02010800040101010101" pitchFamily="2" charset="-122"/>
              </a:rPr>
              <a:t>China  Automobile Dealers  Association</a:t>
            </a:r>
            <a:endParaRPr lang="zh-CN" altLang="en-US" dirty="0">
              <a:latin typeface="华文行楷" panose="02010800040101010101" pitchFamily="2" charset="-122"/>
              <a:ea typeface="华文行楷" panose="02010800040101010101" pitchFamily="2" charset="-122"/>
            </a:endParaRPr>
          </a:p>
        </p:txBody>
      </p:sp>
      <p:sp>
        <p:nvSpPr>
          <p:cNvPr id="7" name="Rectangle 3"/>
          <p:cNvSpPr txBox="1">
            <a:spLocks noChangeArrowheads="1"/>
          </p:cNvSpPr>
          <p:nvPr/>
        </p:nvSpPr>
        <p:spPr bwMode="auto">
          <a:xfrm>
            <a:off x="865188" y="963613"/>
            <a:ext cx="3030537"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lnSpc>
                <a:spcPct val="80000"/>
              </a:lnSpc>
              <a:spcBef>
                <a:spcPct val="20000"/>
              </a:spcBef>
            </a:pPr>
            <a:r>
              <a:rPr lang="zh-CN" altLang="en-US" sz="2400" dirty="0">
                <a:latin typeface="华文新魏" panose="02010800040101010101" pitchFamily="2" charset="-122"/>
                <a:ea typeface="华文新魏" panose="02010800040101010101" pitchFamily="2" charset="-122"/>
              </a:rPr>
              <a:t>中国汽车流通协会</a:t>
            </a:r>
          </a:p>
        </p:txBody>
      </p:sp>
      <p:sp>
        <p:nvSpPr>
          <p:cNvPr id="8" name="矩形 7"/>
          <p:cNvSpPr/>
          <p:nvPr/>
        </p:nvSpPr>
        <p:spPr>
          <a:xfrm>
            <a:off x="1443067" y="2545759"/>
            <a:ext cx="6675225" cy="646331"/>
          </a:xfrm>
          <a:prstGeom prst="rect">
            <a:avLst/>
          </a:prstGeom>
          <a:noFill/>
          <a:effectLst/>
        </p:spPr>
        <p:txBody>
          <a:bodyPr wrap="none">
            <a:spAutoFit/>
          </a:bodyPr>
          <a:lstStyle/>
          <a:p>
            <a:pPr algn="ctr">
              <a:defRPr/>
            </a:pPr>
            <a:r>
              <a:rPr lang="en-US" altLang="zh-CN" sz="3600" b="1" kern="10" dirty="0" smtClean="0">
                <a:effectLst>
                  <a:reflection blurRad="6350" stA="27000" endPos="60000" dist="60007" dir="5400000" sy="-100000" algn="bl" rotWithShape="0"/>
                </a:effectLst>
                <a:latin typeface="黑体" panose="02010609060101010101" charset="-122"/>
                <a:ea typeface="黑体" panose="02010609060101010101" charset="-122"/>
              </a:rPr>
              <a:t>2017</a:t>
            </a:r>
            <a:r>
              <a:rPr lang="zh-CN" altLang="en-US" sz="3600" b="1" kern="10" dirty="0" smtClean="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smtClean="0">
                <a:effectLst>
                  <a:reflection blurRad="6350" stA="27000" endPos="60000" dist="60007" dir="5400000" sy="-100000" algn="bl" rotWithShape="0"/>
                </a:effectLst>
                <a:latin typeface="黑体" panose="02010609060101010101" charset="-122"/>
                <a:ea typeface="黑体" panose="02010609060101010101" charset="-122"/>
              </a:rPr>
              <a:t>11</a:t>
            </a:r>
            <a:r>
              <a:rPr lang="zh-CN" altLang="en-US" sz="3600" b="1" kern="10" dirty="0" smtClean="0">
                <a:effectLst>
                  <a:reflection blurRad="6350" stA="27000" endPos="60000" dist="60007" dir="5400000" sy="-100000" algn="bl" rotWithShape="0"/>
                </a:effectLst>
                <a:latin typeface="黑体" panose="02010609060101010101" charset="-122"/>
                <a:ea typeface="黑体" panose="02010609060101010101" charset="-122"/>
              </a:rPr>
              <a:t>月全国二手车市场分析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070925" y="1676126"/>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月市场概况</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72537" y="1742529"/>
            <a:ext cx="317500" cy="317500"/>
          </a:xfrm>
          <a:prstGeom prst="rect">
            <a:avLst/>
          </a:prstGeom>
          <a:solidFill>
            <a:schemeClr val="tx1">
              <a:lumMod val="50000"/>
              <a:lumOff val="50000"/>
            </a:schemeClr>
          </a:solidFill>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3" name="组合 27"/>
          <p:cNvGrpSpPr/>
          <p:nvPr/>
        </p:nvGrpSpPr>
        <p:grpSpPr>
          <a:xfrm>
            <a:off x="2101405" y="3424234"/>
            <a:ext cx="4810125" cy="482600"/>
            <a:chOff x="2305050" y="2692400"/>
            <a:chExt cx="4324350" cy="482600"/>
          </a:xfrm>
        </p:grpSpPr>
        <p:sp>
          <p:nvSpPr>
            <p:cNvPr id="29" name="矩形 2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椭圆 2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03017" y="3490637"/>
            <a:ext cx="317500" cy="317500"/>
          </a:xfrm>
          <a:prstGeom prst="rect">
            <a:avLst/>
          </a:prstGeom>
        </p:spPr>
      </p:pic>
      <p:grpSp>
        <p:nvGrpSpPr>
          <p:cNvPr id="5" name="组合 22"/>
          <p:cNvGrpSpPr/>
          <p:nvPr/>
        </p:nvGrpSpPr>
        <p:grpSpPr>
          <a:xfrm>
            <a:off x="2046541" y="2565420"/>
            <a:ext cx="4810125" cy="482600"/>
            <a:chOff x="2305050" y="2692400"/>
            <a:chExt cx="4324350" cy="482600"/>
          </a:xfrm>
          <a:solidFill>
            <a:srgbClr val="5B9BD5"/>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第二部分：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月市场概述</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48153" y="2631823"/>
            <a:ext cx="317500" cy="317500"/>
          </a:xfrm>
          <a:prstGeom prst="rect">
            <a:avLst/>
          </a:prstGeom>
          <a:solidFill>
            <a:srgbClr val="5B9BD5"/>
          </a:solidFill>
        </p:spPr>
      </p:pic>
      <p:grpSp>
        <p:nvGrpSpPr>
          <p:cNvPr id="18" name="组合 17"/>
          <p:cNvGrpSpPr/>
          <p:nvPr/>
        </p:nvGrpSpPr>
        <p:grpSpPr>
          <a:xfrm>
            <a:off x="2125213" y="4262458"/>
            <a:ext cx="4810125" cy="482600"/>
            <a:chOff x="2305050" y="2692400"/>
            <a:chExt cx="4324350" cy="482600"/>
          </a:xfrm>
        </p:grpSpPr>
        <p:sp>
          <p:nvSpPr>
            <p:cNvPr id="19" name="矩形 1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第四部分：“行”认证工作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26825" y="4328861"/>
            <a:ext cx="317500" cy="317500"/>
          </a:xfrm>
          <a:prstGeom prst="rect">
            <a:avLst/>
          </a:prstGeom>
        </p:spPr>
      </p:pic>
      <p:grpSp>
        <p:nvGrpSpPr>
          <p:cNvPr id="28" name="组合 27"/>
          <p:cNvGrpSpPr/>
          <p:nvPr/>
        </p:nvGrpSpPr>
        <p:grpSpPr>
          <a:xfrm>
            <a:off x="2149021" y="5129258"/>
            <a:ext cx="4810125" cy="482600"/>
            <a:chOff x="2305050" y="2692400"/>
            <a:chExt cx="4324350" cy="482600"/>
          </a:xfrm>
        </p:grpSpPr>
        <p:sp>
          <p:nvSpPr>
            <p:cNvPr id="33" name="矩形 32"/>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第五部分：培训工作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50633" y="5195661"/>
            <a:ext cx="317500" cy="3175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一、</a:t>
            </a:r>
            <a:r>
              <a:rPr lang="en-US" altLang="zh-CN" b="1" i="0" kern="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b="1" i="0" kern="0" dirty="0" smtClean="0">
                <a:solidFill>
                  <a:schemeClr val="bg2">
                    <a:lumMod val="25000"/>
                  </a:schemeClr>
                </a:solidFill>
                <a:latin typeface="微软雅黑" panose="020B0503020204020204" pitchFamily="34" charset="-122"/>
                <a:ea typeface="微软雅黑" panose="020B0503020204020204" pitchFamily="34" charset="-122"/>
              </a:rPr>
              <a:t>1-</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月二手车市场整体表现</a:t>
            </a:r>
          </a:p>
        </p:txBody>
      </p:sp>
      <p:sp>
        <p:nvSpPr>
          <p:cNvPr id="2" name="TextBox 11"/>
          <p:cNvSpPr txBox="1">
            <a:spLocks noChangeArrowheads="1"/>
          </p:cNvSpPr>
          <p:nvPr/>
        </p:nvSpPr>
        <p:spPr bwMode="auto">
          <a:xfrm>
            <a:off x="291600" y="1130400"/>
            <a:ext cx="8560300" cy="1200327"/>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285750" indent="-285750">
              <a:lnSpc>
                <a:spcPct val="150000"/>
              </a:lnSpc>
              <a:buFont typeface="Wingdings" panose="05000000000000000000" pitchFamily="2" charset="2"/>
              <a:buChar char="u"/>
              <a:defRPr/>
            </a:pPr>
            <a:r>
              <a:rPr lang="en-US" altLang="zh-CN" sz="1600" i="0" dirty="0" smtClean="0">
                <a:latin typeface="微软雅黑" panose="020B0503020204020204" pitchFamily="34" charset="-122"/>
                <a:ea typeface="微软雅黑" panose="020B0503020204020204" pitchFamily="34" charset="-122"/>
              </a:rPr>
              <a:t>2017</a:t>
            </a:r>
            <a:r>
              <a:rPr lang="zh-CN" altLang="zh-CN" sz="1600" i="0" dirty="0" smtClean="0">
                <a:latin typeface="微软雅黑" panose="020B0503020204020204" pitchFamily="34" charset="-122"/>
                <a:ea typeface="微软雅黑" panose="020B0503020204020204" pitchFamily="34" charset="-122"/>
              </a:rPr>
              <a:t>年</a:t>
            </a:r>
            <a:r>
              <a:rPr lang="en-US" altLang="zh-CN" sz="1600" i="0" dirty="0" smtClean="0">
                <a:latin typeface="微软雅黑" panose="020B0503020204020204" pitchFamily="34" charset="-122"/>
                <a:ea typeface="微软雅黑" panose="020B0503020204020204" pitchFamily="34" charset="-122"/>
              </a:rPr>
              <a:t>1-11</a:t>
            </a:r>
            <a:r>
              <a:rPr lang="zh-CN" altLang="en-US" sz="1600" i="0" dirty="0" smtClean="0">
                <a:latin typeface="微软雅黑" panose="020B0503020204020204" pitchFamily="34" charset="-122"/>
                <a:ea typeface="微软雅黑" panose="020B0503020204020204" pitchFamily="34" charset="-122"/>
              </a:rPr>
              <a:t>月</a:t>
            </a:r>
            <a:r>
              <a:rPr lang="zh-CN" altLang="en-US" sz="1600" i="0" dirty="0">
                <a:latin typeface="微软雅黑" panose="020B0503020204020204" pitchFamily="34" charset="-122"/>
                <a:ea typeface="微软雅黑" panose="020B0503020204020204" pitchFamily="34" charset="-122"/>
              </a:rPr>
              <a:t>，</a:t>
            </a:r>
            <a:r>
              <a:rPr lang="zh-CN" altLang="en-US" sz="1600" i="0" dirty="0">
                <a:latin typeface="微软雅黑" panose="020B0503020204020204" pitchFamily="34" charset="-122"/>
                <a:ea typeface="微软雅黑" panose="020B0503020204020204" pitchFamily="34" charset="-122"/>
                <a:sym typeface="+mn-ea"/>
              </a:rPr>
              <a:t>全国二手车累积</a:t>
            </a:r>
            <a:r>
              <a:rPr lang="zh-CN" altLang="en-US" sz="1600" i="0" dirty="0" smtClean="0">
                <a:latin typeface="微软雅黑" panose="020B0503020204020204" pitchFamily="34" charset="-122"/>
                <a:ea typeface="微软雅黑" panose="020B0503020204020204" pitchFamily="34" charset="-122"/>
                <a:sym typeface="+mn-ea"/>
              </a:rPr>
              <a:t>交易</a:t>
            </a:r>
            <a:r>
              <a:rPr lang="en-US" altLang="zh-CN" sz="1600" i="0" dirty="0" smtClean="0">
                <a:latin typeface="微软雅黑" panose="020B0503020204020204" pitchFamily="34" charset="-122"/>
                <a:ea typeface="微软雅黑" panose="020B0503020204020204" pitchFamily="34" charset="-122"/>
                <a:sym typeface="+mn-ea"/>
              </a:rPr>
              <a:t>1117</a:t>
            </a:r>
            <a:r>
              <a:rPr lang="zh-CN" altLang="en-US" sz="1600" i="0" dirty="0" smtClean="0">
                <a:latin typeface="微软雅黑" panose="020B0503020204020204" pitchFamily="34" charset="-122"/>
                <a:ea typeface="微软雅黑" panose="020B0503020204020204" pitchFamily="34" charset="-122"/>
                <a:sym typeface="+mn-ea"/>
              </a:rPr>
              <a:t>万</a:t>
            </a:r>
            <a:r>
              <a:rPr lang="zh-CN" altLang="en-US" sz="1600" i="0" dirty="0">
                <a:latin typeface="微软雅黑" panose="020B0503020204020204" pitchFamily="34" charset="-122"/>
                <a:ea typeface="微软雅黑" panose="020B0503020204020204" pitchFamily="34" charset="-122"/>
                <a:sym typeface="+mn-ea"/>
              </a:rPr>
              <a:t>辆</a:t>
            </a:r>
            <a:r>
              <a:rPr lang="zh-CN" altLang="en-US" sz="1600" i="0" dirty="0" smtClean="0">
                <a:latin typeface="微软雅黑" panose="020B0503020204020204" pitchFamily="34" charset="-122"/>
                <a:ea typeface="微软雅黑" panose="020B0503020204020204" pitchFamily="34" charset="-122"/>
                <a:sym typeface="+mn-ea"/>
              </a:rPr>
              <a:t>，累计同比增长</a:t>
            </a:r>
            <a:r>
              <a:rPr lang="en-US" altLang="zh-CN" sz="1600" i="0" dirty="0" smtClean="0">
                <a:latin typeface="微软雅黑" panose="020B0503020204020204" pitchFamily="34" charset="-122"/>
                <a:ea typeface="微软雅黑" panose="020B0503020204020204" pitchFamily="34" charset="-122"/>
                <a:sym typeface="+mn-ea"/>
              </a:rPr>
              <a:t>19.97%</a:t>
            </a:r>
            <a:r>
              <a:rPr lang="zh-CN" altLang="en-US" sz="1600" i="0" dirty="0" smtClean="0">
                <a:latin typeface="微软雅黑" panose="020B0503020204020204" pitchFamily="34" charset="-122"/>
                <a:ea typeface="微软雅黑" panose="020B0503020204020204" pitchFamily="34" charset="-122"/>
                <a:sym typeface="+mn-ea"/>
              </a:rPr>
              <a:t>。预计全年交易量将突破</a:t>
            </a:r>
            <a:r>
              <a:rPr lang="en-US" altLang="zh-CN" sz="1600" i="0" dirty="0" smtClean="0">
                <a:latin typeface="微软雅黑" panose="020B0503020204020204" pitchFamily="34" charset="-122"/>
                <a:ea typeface="微软雅黑" panose="020B0503020204020204" pitchFamily="34" charset="-122"/>
                <a:sym typeface="+mn-ea"/>
              </a:rPr>
              <a:t>1200</a:t>
            </a:r>
            <a:r>
              <a:rPr lang="zh-CN" altLang="en-US" sz="1600" i="0" dirty="0" smtClean="0">
                <a:latin typeface="微软雅黑" panose="020B0503020204020204" pitchFamily="34" charset="-122"/>
                <a:ea typeface="微软雅黑" panose="020B0503020204020204" pitchFamily="34" charset="-122"/>
                <a:sym typeface="+mn-ea"/>
              </a:rPr>
              <a:t>万辆。</a:t>
            </a:r>
            <a:endParaRPr lang="en-US" altLang="zh-CN" sz="1600" i="0" dirty="0" smtClean="0">
              <a:latin typeface="微软雅黑" panose="020B0503020204020204" pitchFamily="34" charset="-122"/>
              <a:ea typeface="微软雅黑" panose="020B0503020204020204" pitchFamily="34" charset="-122"/>
              <a:sym typeface="+mn-ea"/>
            </a:endParaRPr>
          </a:p>
          <a:p>
            <a:pPr marL="285750" lvl="0" indent="-285750">
              <a:lnSpc>
                <a:spcPct val="150000"/>
              </a:lnSpc>
              <a:buFont typeface="Wingdings" panose="05000000000000000000" pitchFamily="2" charset="2"/>
              <a:buChar char="u"/>
              <a:defRPr/>
            </a:pPr>
            <a:r>
              <a:rPr lang="en-US" altLang="zh-CN" sz="1600" i="0" dirty="0">
                <a:latin typeface="微软雅黑" panose="020B0503020204020204" pitchFamily="34" charset="-122"/>
                <a:ea typeface="微软雅黑" panose="020B0503020204020204" pitchFamily="34" charset="-122"/>
              </a:rPr>
              <a:t>2017</a:t>
            </a:r>
            <a:r>
              <a:rPr lang="zh-CN" altLang="zh-CN" sz="1600" i="0" dirty="0">
                <a:latin typeface="微软雅黑" panose="020B0503020204020204" pitchFamily="34" charset="-122"/>
                <a:ea typeface="微软雅黑" panose="020B0503020204020204" pitchFamily="34" charset="-122"/>
              </a:rPr>
              <a:t>年</a:t>
            </a:r>
            <a:r>
              <a:rPr lang="en-US" altLang="zh-CN" sz="1600" i="0" dirty="0" smtClean="0">
                <a:latin typeface="微软雅黑" panose="020B0503020204020204" pitchFamily="34" charset="-122"/>
                <a:ea typeface="微软雅黑" panose="020B0503020204020204" pitchFamily="34" charset="-122"/>
              </a:rPr>
              <a:t>1-11</a:t>
            </a:r>
            <a:r>
              <a:rPr lang="zh-CN" altLang="en-US" sz="1600" i="0" dirty="0" smtClean="0">
                <a:latin typeface="微软雅黑" panose="020B0503020204020204" pitchFamily="34" charset="-122"/>
                <a:ea typeface="微软雅黑" panose="020B0503020204020204" pitchFamily="34" charset="-122"/>
              </a:rPr>
              <a:t>月</a:t>
            </a:r>
            <a:r>
              <a:rPr lang="zh-CN" altLang="en-US" sz="1600" i="0" dirty="0">
                <a:latin typeface="微软雅黑" panose="020B0503020204020204" pitchFamily="34" charset="-122"/>
                <a:ea typeface="微软雅黑" panose="020B0503020204020204" pitchFamily="34" charset="-122"/>
              </a:rPr>
              <a:t>，</a:t>
            </a:r>
            <a:r>
              <a:rPr lang="zh-CN" altLang="en-US" sz="1600" i="0" dirty="0" smtClean="0">
                <a:latin typeface="微软雅黑" panose="020B0503020204020204" pitchFamily="34" charset="-122"/>
                <a:ea typeface="微软雅黑" panose="020B0503020204020204" pitchFamily="34" charset="-122"/>
                <a:sym typeface="+mn-ea"/>
              </a:rPr>
              <a:t>交易额</a:t>
            </a:r>
            <a:r>
              <a:rPr lang="en-US" altLang="zh-CN" sz="1600" i="0" dirty="0" smtClean="0">
                <a:latin typeface="微软雅黑" panose="020B0503020204020204" pitchFamily="34" charset="-122"/>
                <a:ea typeface="微软雅黑" panose="020B0503020204020204" pitchFamily="34" charset="-122"/>
                <a:sym typeface="+mn-ea"/>
              </a:rPr>
              <a:t>7345.89</a:t>
            </a:r>
            <a:r>
              <a:rPr lang="zh-CN" altLang="en-US" sz="1600" i="0" dirty="0" smtClean="0">
                <a:latin typeface="微软雅黑" panose="020B0503020204020204" pitchFamily="34" charset="-122"/>
                <a:ea typeface="微软雅黑" panose="020B0503020204020204" pitchFamily="34" charset="-122"/>
                <a:sym typeface="+mn-ea"/>
              </a:rPr>
              <a:t>亿元，同比增长</a:t>
            </a:r>
            <a:r>
              <a:rPr lang="en-US" altLang="zh-CN" sz="1600" i="0" dirty="0" smtClean="0">
                <a:latin typeface="微软雅黑" panose="020B0503020204020204" pitchFamily="34" charset="-122"/>
                <a:ea typeface="微软雅黑" panose="020B0503020204020204" pitchFamily="34" charset="-122"/>
                <a:sym typeface="+mn-ea"/>
              </a:rPr>
              <a:t>38.29%</a:t>
            </a:r>
            <a:r>
              <a:rPr lang="zh-CN" altLang="en-US" sz="1600" i="0" dirty="0" smtClean="0">
                <a:latin typeface="微软雅黑" panose="020B0503020204020204" pitchFamily="34" charset="-122"/>
                <a:ea typeface="微软雅黑" panose="020B0503020204020204" pitchFamily="34" charset="-122"/>
                <a:sym typeface="+mn-ea"/>
              </a:rPr>
              <a:t>。</a:t>
            </a:r>
            <a:endParaRPr lang="zh-CN" altLang="en-US" sz="1600" i="0" dirty="0">
              <a:latin typeface="微软雅黑" panose="020B0503020204020204" pitchFamily="34" charset="-122"/>
              <a:ea typeface="微软雅黑" panose="020B0503020204020204" pitchFamily="34" charset="-122"/>
              <a:sym typeface="+mn-ea"/>
            </a:endParaRPr>
          </a:p>
        </p:txBody>
      </p:sp>
      <p:sp>
        <p:nvSpPr>
          <p:cNvPr id="12294" name="文本框 2"/>
          <p:cNvSpPr txBox="1">
            <a:spLocks noChangeArrowheads="1"/>
          </p:cNvSpPr>
          <p:nvPr/>
        </p:nvSpPr>
        <p:spPr bwMode="auto">
          <a:xfrm>
            <a:off x="1294767" y="2894444"/>
            <a:ext cx="990600" cy="276225"/>
          </a:xfrm>
          <a:prstGeom prst="rect">
            <a:avLst/>
          </a:prstGeom>
          <a:noFill/>
          <a:ln w="9525">
            <a:noFill/>
            <a:miter lim="800000"/>
          </a:ln>
        </p:spPr>
        <p:txBody>
          <a:bodyPr>
            <a:spAutoFit/>
          </a:bodyPr>
          <a:lstStyle/>
          <a:p>
            <a:r>
              <a:rPr lang="zh-CN" altLang="en-US" sz="1200" i="0" dirty="0">
                <a:latin typeface="微软雅黑" panose="020B0503020204020204" pitchFamily="34" charset="-122"/>
                <a:ea typeface="微软雅黑" panose="020B0503020204020204" pitchFamily="34" charset="-122"/>
              </a:rPr>
              <a:t>单位：万辆</a:t>
            </a:r>
          </a:p>
        </p:txBody>
      </p:sp>
      <p:sp>
        <p:nvSpPr>
          <p:cNvPr id="12" name="上箭头 2"/>
          <p:cNvSpPr>
            <a:spLocks noChangeArrowheads="1"/>
          </p:cNvSpPr>
          <p:nvPr/>
        </p:nvSpPr>
        <p:spPr bwMode="auto">
          <a:xfrm>
            <a:off x="4613823" y="3819555"/>
            <a:ext cx="544525" cy="567812"/>
          </a:xfrm>
          <a:prstGeom prst="upArrow">
            <a:avLst>
              <a:gd name="adj1" fmla="val 50000"/>
              <a:gd name="adj2" fmla="val 50000"/>
            </a:avLst>
          </a:prstGeom>
          <a:solidFill>
            <a:srgbClr val="FF0000"/>
          </a:solidFill>
          <a:ln w="9525" algn="ctr">
            <a:solidFill>
              <a:schemeClr val="bg1"/>
            </a:solidFill>
            <a:round/>
          </a:ln>
        </p:spPr>
        <p:txBody>
          <a:bodyPr/>
          <a:lstStyle/>
          <a:p>
            <a:pPr eaLnBrk="1" hangingPunct="1"/>
            <a:endParaRPr lang="zh-CN" altLang="en-US">
              <a:ea typeface="宋体" panose="02010600030101010101" pitchFamily="2" charset="-122"/>
            </a:endParaRPr>
          </a:p>
        </p:txBody>
      </p:sp>
      <p:sp>
        <p:nvSpPr>
          <p:cNvPr id="16" name="矩形 15"/>
          <p:cNvSpPr/>
          <p:nvPr/>
        </p:nvSpPr>
        <p:spPr>
          <a:xfrm>
            <a:off x="4404003" y="3509993"/>
            <a:ext cx="1060450" cy="28098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algn="ctr" eaLnBrk="1" fontAlgn="auto" hangingPunct="1">
              <a:spcBef>
                <a:spcPts val="0"/>
              </a:spcBef>
              <a:spcAft>
                <a:spcPts val="0"/>
              </a:spcAft>
              <a:defRPr/>
            </a:pPr>
            <a:r>
              <a:rPr lang="en-US" altLang="zh-CN" sz="1200" b="1" dirty="0" smtClean="0">
                <a:solidFill>
                  <a:schemeClr val="tx1">
                    <a:lumMod val="65000"/>
                    <a:lumOff val="35000"/>
                  </a:schemeClr>
                </a:solidFill>
                <a:latin typeface="微软雅黑" panose="020B0503020204020204" pitchFamily="34" charset="-122"/>
                <a:ea typeface="微软雅黑" panose="020B0503020204020204" pitchFamily="34" charset="-122"/>
              </a:rPr>
              <a:t>19.97%</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a:graphicFrameLocks/>
          </p:cNvGraphicFramePr>
          <p:nvPr>
            <p:extLst>
              <p:ext uri="{D42A27DB-BD31-4B8C-83A1-F6EECF244321}">
                <p14:modId xmlns="" xmlns:p14="http://schemas.microsoft.com/office/powerpoint/2010/main" val="386758024"/>
              </p:ext>
            </p:extLst>
          </p:nvPr>
        </p:nvGraphicFramePr>
        <p:xfrm>
          <a:off x="2542988" y="2894444"/>
          <a:ext cx="4616824" cy="324451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Box 11"/>
          <p:cNvSpPr txBox="1">
            <a:spLocks noChangeArrowheads="1"/>
          </p:cNvSpPr>
          <p:nvPr/>
        </p:nvSpPr>
        <p:spPr bwMode="auto">
          <a:xfrm>
            <a:off x="291600" y="1130400"/>
            <a:ext cx="8560800" cy="1200327"/>
          </a:xfrm>
          <a:prstGeom prst="rect">
            <a:avLst/>
          </a:prstGeom>
          <a:noFill/>
          <a:ln w="9525">
            <a:noFill/>
            <a:miter lim="800000"/>
            <a:headEnd/>
            <a:tailEnd/>
          </a:ln>
        </p:spPr>
        <p:txBody>
          <a:bodyPr lIns="91438" tIns="45719" rIns="91438" bIns="45719">
            <a:spAutoFit/>
          </a:bodyPr>
          <a:lstStyle/>
          <a:p>
            <a:pPr marL="285750" indent="-285750">
              <a:lnSpc>
                <a:spcPct val="150000"/>
              </a:lnSpc>
              <a:buFont typeface="Wingdings" panose="05000000000000000000" pitchFamily="2" charset="2"/>
              <a:buChar char="u"/>
            </a:pPr>
            <a:r>
              <a:rPr lang="zh-CN" altLang="en-US" sz="1600" dirty="0" smtClean="0">
                <a:latin typeface="微软雅黑" pitchFamily="34" charset="-122"/>
                <a:ea typeface="微软雅黑" pitchFamily="34" charset="-122"/>
              </a:rPr>
              <a:t>截止</a:t>
            </a:r>
            <a:r>
              <a:rPr lang="en-US" altLang="zh-CN" sz="1600" dirty="0" smtClean="0">
                <a:latin typeface="微软雅黑" pitchFamily="34" charset="-122"/>
                <a:ea typeface="微软雅黑" pitchFamily="34" charset="-122"/>
              </a:rPr>
              <a:t>11</a:t>
            </a:r>
            <a:r>
              <a:rPr lang="zh-CN" altLang="en-US" sz="1600" dirty="0" smtClean="0">
                <a:latin typeface="微软雅黑" pitchFamily="34" charset="-122"/>
                <a:ea typeface="微软雅黑" pitchFamily="34" charset="-122"/>
              </a:rPr>
              <a:t>月，</a:t>
            </a:r>
            <a:r>
              <a:rPr lang="zh-CN" altLang="en-US" sz="1600" i="0" dirty="0" smtClean="0">
                <a:latin typeface="微软雅黑" pitchFamily="34" charset="-122"/>
                <a:ea typeface="微软雅黑" pitchFamily="34" charset="-122"/>
              </a:rPr>
              <a:t>全国</a:t>
            </a:r>
            <a:r>
              <a:rPr lang="zh-CN" altLang="en-US" sz="1600" i="0" dirty="0">
                <a:latin typeface="微软雅黑" pitchFamily="34" charset="-122"/>
                <a:ea typeface="微软雅黑" pitchFamily="34" charset="-122"/>
              </a:rPr>
              <a:t>二手车车型分析：基本型乘用车仍为主要流通车型，占比</a:t>
            </a:r>
            <a:r>
              <a:rPr lang="zh-CN" altLang="en-US" sz="1600" i="0" dirty="0" smtClean="0">
                <a:latin typeface="微软雅黑" pitchFamily="34" charset="-122"/>
                <a:ea typeface="微软雅黑" pitchFamily="34" charset="-122"/>
              </a:rPr>
              <a:t>为</a:t>
            </a:r>
            <a:r>
              <a:rPr lang="en-US" altLang="zh-CN" sz="1600" dirty="0" smtClean="0">
                <a:latin typeface="微软雅黑" pitchFamily="34" charset="-122"/>
                <a:ea typeface="微软雅黑" pitchFamily="34" charset="-122"/>
              </a:rPr>
              <a:t>59.52</a:t>
            </a:r>
            <a:r>
              <a:rPr lang="en-US" altLang="zh-CN" sz="1600" i="0" dirty="0" smtClean="0">
                <a:latin typeface="微软雅黑" pitchFamily="34" charset="-122"/>
                <a:ea typeface="微软雅黑" pitchFamily="34" charset="-122"/>
              </a:rPr>
              <a:t>%</a:t>
            </a:r>
            <a:r>
              <a:rPr lang="zh-CN" altLang="en-US" sz="1600" i="0" dirty="0">
                <a:latin typeface="微软雅黑" pitchFamily="34" charset="-122"/>
                <a:ea typeface="微软雅黑" pitchFamily="34" charset="-122"/>
              </a:rPr>
              <a:t>，</a:t>
            </a:r>
            <a:r>
              <a:rPr lang="zh-CN" altLang="en-US" sz="1600" i="0" dirty="0" smtClean="0">
                <a:latin typeface="微软雅黑" pitchFamily="34" charset="-122"/>
                <a:ea typeface="微软雅黑" pitchFamily="34" charset="-122"/>
              </a:rPr>
              <a:t>其次为客车</a:t>
            </a:r>
            <a:r>
              <a:rPr lang="en-US" altLang="zh-CN" sz="1600" i="0" dirty="0" smtClean="0">
                <a:latin typeface="微软雅黑" pitchFamily="34" charset="-122"/>
                <a:ea typeface="微软雅黑" pitchFamily="34" charset="-122"/>
              </a:rPr>
              <a:t>10.66%</a:t>
            </a:r>
            <a:r>
              <a:rPr lang="zh-CN" altLang="en-US" sz="1600" i="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货车</a:t>
            </a:r>
            <a:r>
              <a:rPr lang="en-US" altLang="zh-CN" sz="1600" i="0" dirty="0" smtClean="0">
                <a:latin typeface="微软雅黑" pitchFamily="34" charset="-122"/>
                <a:ea typeface="微软雅黑" pitchFamily="34" charset="-122"/>
              </a:rPr>
              <a:t>9.04%</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SUV6.91% </a:t>
            </a:r>
            <a:r>
              <a:rPr lang="zh-CN" altLang="en-US" sz="1600" i="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MPV5.81%</a:t>
            </a:r>
            <a:r>
              <a:rPr lang="zh-CN" altLang="en-US" sz="1600" i="0" dirty="0" smtClean="0">
                <a:latin typeface="微软雅黑" pitchFamily="34" charset="-122"/>
                <a:ea typeface="微软雅黑" pitchFamily="34" charset="-122"/>
              </a:rPr>
              <a:t>；</a:t>
            </a:r>
            <a:r>
              <a:rPr lang="zh-CN" altLang="en-US" sz="1600" i="0" dirty="0">
                <a:latin typeface="微软雅黑" pitchFamily="34" charset="-122"/>
                <a:ea typeface="微软雅黑" pitchFamily="34" charset="-122"/>
              </a:rPr>
              <a:t>相比</a:t>
            </a:r>
            <a:r>
              <a:rPr lang="en-US" altLang="zh-CN" sz="1600" i="0" dirty="0" smtClean="0">
                <a:latin typeface="微软雅黑" pitchFamily="34" charset="-122"/>
                <a:ea typeface="微软雅黑" pitchFamily="34" charset="-122"/>
              </a:rPr>
              <a:t>2016</a:t>
            </a:r>
            <a:r>
              <a:rPr lang="zh-CN" altLang="en-US" sz="1600" i="0" dirty="0" smtClean="0">
                <a:latin typeface="微软雅黑" pitchFamily="34" charset="-122"/>
                <a:ea typeface="微软雅黑" pitchFamily="34" charset="-122"/>
              </a:rPr>
              <a:t>年</a:t>
            </a:r>
            <a:r>
              <a:rPr lang="zh-CN" altLang="en-US" sz="1600" dirty="0" smtClean="0">
                <a:latin typeface="微软雅黑" pitchFamily="34" charset="-122"/>
                <a:ea typeface="微软雅黑" pitchFamily="34" charset="-122"/>
              </a:rPr>
              <a:t>，客车、</a:t>
            </a:r>
            <a:r>
              <a:rPr lang="en-US" altLang="zh-CN" sz="1600" dirty="0" smtClean="0">
                <a:latin typeface="微软雅黑" pitchFamily="34" charset="-122"/>
                <a:ea typeface="微软雅黑" pitchFamily="34" charset="-122"/>
              </a:rPr>
              <a:t>SUV</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MPV</a:t>
            </a:r>
            <a:r>
              <a:rPr lang="zh-CN" altLang="en-US" sz="1600" dirty="0" smtClean="0">
                <a:latin typeface="微软雅黑" pitchFamily="34" charset="-122"/>
                <a:ea typeface="微软雅黑" pitchFamily="34" charset="-122"/>
              </a:rPr>
              <a:t>和其它车占比都有所增加</a:t>
            </a:r>
            <a:r>
              <a:rPr lang="zh-CN" altLang="en-US" sz="1600" i="0" dirty="0" smtClean="0">
                <a:latin typeface="微软雅黑" pitchFamily="34" charset="-122"/>
                <a:ea typeface="微软雅黑" pitchFamily="34" charset="-122"/>
              </a:rPr>
              <a:t>。</a:t>
            </a:r>
            <a:endParaRPr lang="zh-CN" altLang="en-US" sz="1600" i="0" dirty="0">
              <a:latin typeface="微软雅黑" pitchFamily="34" charset="-122"/>
              <a:ea typeface="微软雅黑" pitchFamily="34" charset="-122"/>
            </a:endParaRPr>
          </a:p>
        </p:txBody>
      </p:sp>
      <p:sp>
        <p:nvSpPr>
          <p:cNvPr id="7" name="Rectangle 2"/>
          <p:cNvSpPr txBox="1">
            <a:spLocks noChangeArrowheads="1"/>
          </p:cNvSpPr>
          <p:nvPr/>
        </p:nvSpPr>
        <p:spPr bwMode="auto">
          <a:xfrm>
            <a:off x="230400" y="381600"/>
            <a:ext cx="8002588" cy="460800"/>
          </a:xfrm>
          <a:prstGeom prst="rect">
            <a:avLst/>
          </a:prstGeom>
          <a:noFill/>
          <a:extLst/>
        </p:spPr>
        <p:txBody>
          <a:bodyPr/>
          <a:lstStyle>
            <a:lvl1pPr algn="l" rtl="0" eaLnBrk="0" fontAlgn="base" hangingPunct="0">
              <a:spcBef>
                <a:spcPct val="0"/>
              </a:spcBef>
              <a:spcAft>
                <a:spcPct val="0"/>
              </a:spcAft>
              <a:defRPr kumimoji="1" sz="2400">
                <a:solidFill>
                  <a:schemeClr val="tx1"/>
                </a:solidFill>
                <a:latin typeface="+mj-lt"/>
                <a:ea typeface="华文细黑" pitchFamily="2" charset="-122"/>
                <a:cs typeface="华文细黑" charset="0"/>
              </a:defRPr>
            </a:lvl1pPr>
            <a:lvl2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2pPr>
            <a:lvl3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3pPr>
            <a:lvl4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4pPr>
            <a:lvl5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eaLnBrk="1" hangingPunct="1">
              <a:defRPr/>
            </a:pP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二、</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1-11</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月二手车</a:t>
            </a:r>
            <a:r>
              <a:rPr lang="zh-CN" altLang="en-US" b="1" kern="0" dirty="0">
                <a:solidFill>
                  <a:schemeClr val="bg2">
                    <a:lumMod val="25000"/>
                  </a:schemeClr>
                </a:solidFill>
                <a:latin typeface="微软雅黑" panose="020B0503020204020204" pitchFamily="34" charset="-122"/>
                <a:ea typeface="微软雅黑" panose="020B0503020204020204" pitchFamily="34" charset="-122"/>
              </a:rPr>
              <a:t>交易车型分析</a:t>
            </a:r>
          </a:p>
        </p:txBody>
      </p:sp>
      <p:sp>
        <p:nvSpPr>
          <p:cNvPr id="2" name="文本框 1"/>
          <p:cNvSpPr txBox="1"/>
          <p:nvPr/>
        </p:nvSpPr>
        <p:spPr>
          <a:xfrm>
            <a:off x="5173591" y="3102700"/>
            <a:ext cx="98854" cy="101131"/>
          </a:xfrm>
          <a:prstGeom prst="rect">
            <a:avLst/>
          </a:prstGeom>
          <a:solidFill>
            <a:schemeClr val="accent2"/>
          </a:solidFill>
        </p:spPr>
        <p:txBody>
          <a:bodyPr wrap="square" rtlCol="0">
            <a:spAutoFit/>
          </a:bodyPr>
          <a:lstStyle/>
          <a:p>
            <a:endParaRPr lang="zh-CN" altLang="en-US" dirty="0"/>
          </a:p>
        </p:txBody>
      </p:sp>
      <p:sp>
        <p:nvSpPr>
          <p:cNvPr id="3" name="文本框 2"/>
          <p:cNvSpPr txBox="1"/>
          <p:nvPr/>
        </p:nvSpPr>
        <p:spPr>
          <a:xfrm>
            <a:off x="5272445" y="3029053"/>
            <a:ext cx="1260389" cy="276999"/>
          </a:xfrm>
          <a:prstGeom prst="rect">
            <a:avLst/>
          </a:prstGeom>
          <a:noFill/>
        </p:spPr>
        <p:txBody>
          <a:bodyPr wrap="square" rtlCol="0">
            <a:spAutoFit/>
          </a:bodyPr>
          <a:lstStyle/>
          <a:p>
            <a:r>
              <a:rPr lang="en-US" altLang="zh-CN" sz="1200" dirty="0" smtClean="0">
                <a:solidFill>
                  <a:schemeClr val="tx2"/>
                </a:solidFill>
                <a:latin typeface="微软雅黑" panose="020B0503020204020204" pitchFamily="34" charset="-122"/>
                <a:ea typeface="微软雅黑" panose="020B0503020204020204" pitchFamily="34" charset="-122"/>
              </a:rPr>
              <a:t>2016</a:t>
            </a:r>
            <a:r>
              <a:rPr lang="zh-CN" altLang="en-US" sz="1200" dirty="0" smtClean="0">
                <a:solidFill>
                  <a:schemeClr val="tx2"/>
                </a:solidFill>
                <a:latin typeface="微软雅黑" panose="020B0503020204020204" pitchFamily="34" charset="-122"/>
                <a:ea typeface="微软雅黑" panose="020B0503020204020204" pitchFamily="34" charset="-122"/>
              </a:rPr>
              <a:t>年累计</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913202" y="3102698"/>
            <a:ext cx="98854" cy="101131"/>
          </a:xfrm>
          <a:prstGeom prst="rect">
            <a:avLst/>
          </a:prstGeom>
          <a:solidFill>
            <a:srgbClr val="5B9BD5"/>
          </a:solidFill>
          <a:ln>
            <a:solidFill>
              <a:schemeClr val="accent1"/>
            </a:solidFill>
          </a:ln>
        </p:spPr>
        <p:txBody>
          <a:bodyPr wrap="square" rtlCol="0">
            <a:spAutoFit/>
          </a:bodyPr>
          <a:lstStyle/>
          <a:p>
            <a:endParaRPr lang="zh-CN" altLang="en-US" dirty="0"/>
          </a:p>
        </p:txBody>
      </p:sp>
      <p:sp>
        <p:nvSpPr>
          <p:cNvPr id="9" name="文本框 8"/>
          <p:cNvSpPr txBox="1"/>
          <p:nvPr/>
        </p:nvSpPr>
        <p:spPr>
          <a:xfrm>
            <a:off x="4012056" y="3029053"/>
            <a:ext cx="1260389" cy="276999"/>
          </a:xfrm>
          <a:prstGeom prst="rect">
            <a:avLst/>
          </a:prstGeom>
          <a:noFill/>
        </p:spPr>
        <p:txBody>
          <a:bodyPr wrap="square" rtlCol="0">
            <a:spAutoFit/>
          </a:bodyPr>
          <a:lstStyle/>
          <a:p>
            <a:r>
              <a:rPr lang="en-US" altLang="zh-CN" sz="1200" dirty="0" smtClean="0">
                <a:solidFill>
                  <a:schemeClr val="tx2"/>
                </a:solidFill>
                <a:latin typeface="微软雅黑" panose="020B0503020204020204" pitchFamily="34" charset="-122"/>
                <a:ea typeface="微软雅黑" panose="020B0503020204020204" pitchFamily="34" charset="-122"/>
              </a:rPr>
              <a:t>2017</a:t>
            </a:r>
            <a:r>
              <a:rPr lang="zh-CN" altLang="en-US" sz="1200" dirty="0" smtClean="0">
                <a:solidFill>
                  <a:schemeClr val="tx2"/>
                </a:solidFill>
                <a:latin typeface="微软雅黑" panose="020B0503020204020204" pitchFamily="34" charset="-122"/>
                <a:ea typeface="微软雅黑" panose="020B0503020204020204" pitchFamily="34" charset="-122"/>
              </a:rPr>
              <a:t>年累计</a:t>
            </a:r>
            <a:endParaRPr lang="zh-CN" altLang="en-US" sz="1200" dirty="0">
              <a:solidFill>
                <a:schemeClr val="tx2"/>
              </a:solidFill>
              <a:latin typeface="微软雅黑" panose="020B0503020204020204" pitchFamily="34" charset="-122"/>
              <a:ea typeface="微软雅黑" panose="020B0503020204020204" pitchFamily="34" charset="-122"/>
            </a:endParaRPr>
          </a:p>
        </p:txBody>
      </p:sp>
      <p:graphicFrame>
        <p:nvGraphicFramePr>
          <p:cNvPr id="10" name="图表 9"/>
          <p:cNvGraphicFramePr>
            <a:graphicFrameLocks/>
          </p:cNvGraphicFramePr>
          <p:nvPr>
            <p:extLst>
              <p:ext uri="{D42A27DB-BD31-4B8C-83A1-F6EECF244321}">
                <p14:modId xmlns="" xmlns:p14="http://schemas.microsoft.com/office/powerpoint/2010/main" val="404451301"/>
              </p:ext>
            </p:extLst>
          </p:nvPr>
        </p:nvGraphicFramePr>
        <p:xfrm>
          <a:off x="74267" y="2559326"/>
          <a:ext cx="8778133" cy="351973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580769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Box 11"/>
          <p:cNvSpPr txBox="1">
            <a:spLocks noChangeArrowheads="1"/>
          </p:cNvSpPr>
          <p:nvPr/>
        </p:nvSpPr>
        <p:spPr bwMode="auto">
          <a:xfrm>
            <a:off x="230640" y="1203552"/>
            <a:ext cx="8447693" cy="830995"/>
          </a:xfrm>
          <a:prstGeom prst="rect">
            <a:avLst/>
          </a:prstGeom>
          <a:noFill/>
          <a:ln w="9525">
            <a:noFill/>
            <a:miter lim="800000"/>
          </a:ln>
        </p:spPr>
        <p:txBody>
          <a:bodyPr wrap="square" lIns="91438" tIns="45719" rIns="91438" bIns="45719">
            <a:spAutoFit/>
          </a:bodyPr>
          <a:lstStyle/>
          <a:p>
            <a:pPr marL="285750" indent="-285750">
              <a:lnSpc>
                <a:spcPct val="150000"/>
              </a:lnSpc>
              <a:buFont typeface="Wingdings" panose="05000000000000000000" pitchFamily="2" charset="2"/>
              <a:buChar char="u"/>
            </a:pPr>
            <a:r>
              <a:rPr lang="en-US" altLang="zh-CN" sz="1600" i="0" dirty="0" smtClean="0">
                <a:latin typeface="微软雅黑" panose="020B0503020204020204" pitchFamily="34" charset="-122"/>
                <a:ea typeface="微软雅黑" panose="020B0503020204020204" pitchFamily="34" charset="-122"/>
              </a:rPr>
              <a:t>2017</a:t>
            </a:r>
            <a:r>
              <a:rPr lang="zh-CN" altLang="en-US" sz="1600" i="0" dirty="0" smtClean="0">
                <a:latin typeface="微软雅黑" panose="020B0503020204020204" pitchFamily="34" charset="-122"/>
                <a:ea typeface="微软雅黑" panose="020B0503020204020204" pitchFamily="34" charset="-122"/>
              </a:rPr>
              <a:t>年</a:t>
            </a:r>
            <a:r>
              <a:rPr lang="en-US" altLang="zh-CN" sz="1600" i="0" dirty="0" smtClean="0">
                <a:latin typeface="微软雅黑" panose="020B0503020204020204" pitchFamily="34" charset="-122"/>
                <a:ea typeface="微软雅黑" panose="020B0503020204020204" pitchFamily="34" charset="-122"/>
              </a:rPr>
              <a:t>1-</a:t>
            </a:r>
            <a:r>
              <a:rPr lang="en-US" altLang="zh-CN" sz="1600" dirty="0" smtClean="0">
                <a:latin typeface="微软雅黑" panose="020B0503020204020204" pitchFamily="34" charset="-122"/>
                <a:ea typeface="微软雅黑" panose="020B0503020204020204" pitchFamily="34" charset="-122"/>
              </a:rPr>
              <a:t>11</a:t>
            </a:r>
            <a:r>
              <a:rPr lang="zh-CN" altLang="en-US" sz="1600" i="0" dirty="0" smtClean="0">
                <a:latin typeface="微软雅黑" panose="020B0503020204020204" pitchFamily="34" charset="-122"/>
                <a:ea typeface="微软雅黑" panose="020B0503020204020204" pitchFamily="34" charset="-122"/>
              </a:rPr>
              <a:t>月</a:t>
            </a:r>
            <a:r>
              <a:rPr lang="zh-CN" altLang="en-US" sz="1600" i="0" dirty="0">
                <a:latin typeface="微软雅黑" panose="020B0503020204020204" pitchFamily="34" charset="-122"/>
                <a:ea typeface="微软雅黑" panose="020B0503020204020204" pitchFamily="34" charset="-122"/>
              </a:rPr>
              <a:t>全国二手车交易情况区域分布：华东区占比最大，占比为</a:t>
            </a:r>
            <a:r>
              <a:rPr lang="en-US" altLang="zh-CN" sz="1600" i="0" dirty="0" smtClean="0">
                <a:latin typeface="微软雅黑" panose="020B0503020204020204" pitchFamily="34" charset="-122"/>
                <a:ea typeface="微软雅黑" panose="020B0503020204020204" pitchFamily="34" charset="-122"/>
              </a:rPr>
              <a:t>33.21%</a:t>
            </a:r>
            <a:r>
              <a:rPr lang="zh-CN" altLang="en-US" sz="1600" i="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其次为中南区</a:t>
            </a:r>
            <a:r>
              <a:rPr lang="en-US" altLang="zh-CN" sz="1600" dirty="0" smtClean="0">
                <a:latin typeface="微软雅黑" panose="020B0503020204020204" pitchFamily="34" charset="-122"/>
                <a:ea typeface="微软雅黑" panose="020B0503020204020204" pitchFamily="34" charset="-122"/>
              </a:rPr>
              <a:t>20.17%</a:t>
            </a:r>
            <a:r>
              <a:rPr lang="zh-CN" altLang="en-US" sz="1600" dirty="0" smtClean="0">
                <a:latin typeface="微软雅黑" panose="020B0503020204020204" pitchFamily="34" charset="-122"/>
                <a:ea typeface="微软雅黑" panose="020B0503020204020204" pitchFamily="34" charset="-122"/>
              </a:rPr>
              <a:t>，华北</a:t>
            </a:r>
            <a:r>
              <a:rPr lang="zh-CN" altLang="en-US" sz="1600" i="0" dirty="0" smtClean="0">
                <a:latin typeface="微软雅黑" panose="020B0503020204020204" pitchFamily="34" charset="-122"/>
                <a:ea typeface="微软雅黑" panose="020B0503020204020204" pitchFamily="34" charset="-122"/>
              </a:rPr>
              <a:t>区</a:t>
            </a:r>
            <a:r>
              <a:rPr lang="en-US" altLang="zh-CN" sz="1600" i="0" dirty="0" smtClean="0">
                <a:latin typeface="微软雅黑" panose="020B0503020204020204" pitchFamily="34" charset="-122"/>
                <a:ea typeface="微软雅黑" panose="020B0503020204020204" pitchFamily="34" charset="-122"/>
              </a:rPr>
              <a:t>19.80%</a:t>
            </a:r>
            <a:r>
              <a:rPr lang="zh-CN" altLang="en-US" sz="1600" i="0" dirty="0" smtClean="0">
                <a:latin typeface="微软雅黑" panose="020B0503020204020204" pitchFamily="34" charset="-122"/>
                <a:ea typeface="微软雅黑" panose="020B0503020204020204" pitchFamily="34" charset="-122"/>
              </a:rPr>
              <a:t>，西南区</a:t>
            </a:r>
            <a:r>
              <a:rPr lang="en-US" altLang="zh-CN" sz="1600" i="0" dirty="0" smtClean="0">
                <a:latin typeface="微软雅黑" panose="020B0503020204020204" pitchFamily="34" charset="-122"/>
                <a:ea typeface="微软雅黑" panose="020B0503020204020204" pitchFamily="34" charset="-122"/>
              </a:rPr>
              <a:t>13.39%</a:t>
            </a:r>
            <a:r>
              <a:rPr lang="zh-CN" altLang="en-US" sz="1600" i="0" dirty="0">
                <a:latin typeface="微软雅黑" panose="020B0503020204020204" pitchFamily="34" charset="-122"/>
                <a:ea typeface="微软雅黑" panose="020B0503020204020204" pitchFamily="34" charset="-122"/>
              </a:rPr>
              <a:t>，</a:t>
            </a:r>
            <a:r>
              <a:rPr lang="zh-CN" altLang="en-US" sz="1600" i="0" dirty="0" smtClean="0">
                <a:latin typeface="微软雅黑" panose="020B0503020204020204" pitchFamily="34" charset="-122"/>
                <a:ea typeface="微软雅黑" panose="020B0503020204020204" pitchFamily="34" charset="-122"/>
              </a:rPr>
              <a:t>东北区</a:t>
            </a:r>
            <a:r>
              <a:rPr lang="en-US" altLang="zh-CN" sz="1600" i="0" dirty="0" smtClean="0">
                <a:latin typeface="微软雅黑" panose="020B0503020204020204" pitchFamily="34" charset="-122"/>
                <a:ea typeface="微软雅黑" panose="020B0503020204020204" pitchFamily="34" charset="-122"/>
              </a:rPr>
              <a:t>8.46%</a:t>
            </a:r>
            <a:r>
              <a:rPr lang="zh-CN" altLang="en-US" sz="1600" i="0" dirty="0">
                <a:latin typeface="微软雅黑" panose="020B0503020204020204" pitchFamily="34" charset="-122"/>
                <a:ea typeface="微软雅黑" panose="020B0503020204020204" pitchFamily="34" charset="-122"/>
              </a:rPr>
              <a:t>，西北</a:t>
            </a:r>
            <a:r>
              <a:rPr lang="zh-CN" altLang="en-US" sz="1600" i="0" dirty="0" smtClean="0">
                <a:latin typeface="微软雅黑" panose="020B0503020204020204" pitchFamily="34" charset="-122"/>
                <a:ea typeface="微软雅黑" panose="020B0503020204020204" pitchFamily="34" charset="-122"/>
              </a:rPr>
              <a:t>区</a:t>
            </a:r>
            <a:r>
              <a:rPr lang="en-US" altLang="zh-CN" sz="1600" i="0" dirty="0" smtClean="0">
                <a:latin typeface="微软雅黑" panose="020B0503020204020204" pitchFamily="34" charset="-122"/>
                <a:ea typeface="微软雅黑" panose="020B0503020204020204" pitchFamily="34" charset="-122"/>
              </a:rPr>
              <a:t>4.98%</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p:txBody>
      </p:sp>
      <p:sp>
        <p:nvSpPr>
          <p:cNvPr id="6"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三、</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1-11</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月</a:t>
            </a:r>
            <a:r>
              <a:rPr lang="zh-CN" altLang="en-US" b="1" kern="0" dirty="0">
                <a:solidFill>
                  <a:schemeClr val="bg2">
                    <a:lumMod val="25000"/>
                  </a:schemeClr>
                </a:solidFill>
                <a:latin typeface="微软雅黑" panose="020B0503020204020204" pitchFamily="34" charset="-122"/>
                <a:ea typeface="微软雅黑" panose="020B0503020204020204" pitchFamily="34" charset="-122"/>
              </a:rPr>
              <a:t>二手车交易量区域分布</a:t>
            </a:r>
            <a:endPar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7" name="图表 6"/>
          <p:cNvGraphicFramePr>
            <a:graphicFrameLocks/>
          </p:cNvGraphicFramePr>
          <p:nvPr>
            <p:extLst>
              <p:ext uri="{D42A27DB-BD31-4B8C-83A1-F6EECF244321}">
                <p14:modId xmlns="" xmlns:p14="http://schemas.microsoft.com/office/powerpoint/2010/main" val="947390373"/>
              </p:ext>
            </p:extLst>
          </p:nvPr>
        </p:nvGraphicFramePr>
        <p:xfrm>
          <a:off x="2182534" y="2208819"/>
          <a:ext cx="4827866" cy="370091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p:nvPr/>
        </p:nvSpPr>
        <p:spPr bwMode="auto">
          <a:xfrm>
            <a:off x="230400" y="381600"/>
            <a:ext cx="7605713" cy="460800"/>
          </a:xfrm>
          <a:prstGeom prst="rect">
            <a:avLst/>
          </a:prstGeom>
          <a:noFill/>
          <a:ln w="9525">
            <a:noFill/>
            <a:miter lim="800000"/>
          </a:ln>
        </p:spPr>
        <p:txBody>
          <a:bodyPr/>
          <a:lstStyle/>
          <a:p>
            <a:pPr eaLnBrk="1" hangingPunct="1"/>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四、</a:t>
            </a:r>
            <a:r>
              <a:rPr lang="en-US" altLang="zh-CN" sz="2400" b="1" i="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i="0" dirty="0" smtClean="0">
                <a:solidFill>
                  <a:schemeClr val="bg2">
                    <a:lumMod val="25000"/>
                  </a:schemeClr>
                </a:solidFill>
                <a:latin typeface="微软雅黑" panose="020B0503020204020204" pitchFamily="34" charset="-122"/>
                <a:ea typeface="微软雅黑" panose="020B0503020204020204" pitchFamily="34" charset="-122"/>
              </a:rPr>
              <a:t>1-11</a:t>
            </a:r>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月二手车</a:t>
            </a:r>
            <a:r>
              <a:rPr lang="zh-CN" altLang="en-US" sz="2400" b="1" i="0" dirty="0">
                <a:solidFill>
                  <a:schemeClr val="bg2">
                    <a:lumMod val="25000"/>
                  </a:schemeClr>
                </a:solidFill>
                <a:latin typeface="微软雅黑" panose="020B0503020204020204" pitchFamily="34" charset="-122"/>
                <a:ea typeface="微软雅黑" panose="020B0503020204020204" pitchFamily="34" charset="-122"/>
              </a:rPr>
              <a:t>交易市场车辆使用年限</a:t>
            </a:r>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分析</a:t>
            </a:r>
            <a:endParaRPr lang="zh-CN" altLang="en-US" sz="2400" i="0" dirty="0">
              <a:solidFill>
                <a:schemeClr val="bg2">
                  <a:lumMod val="25000"/>
                </a:schemeClr>
              </a:solidFill>
              <a:latin typeface="Calibri" panose="020F0502020204030204" charset="0"/>
              <a:ea typeface="宋体" panose="02010600030101010101" pitchFamily="2" charset="-122"/>
            </a:endParaRPr>
          </a:p>
        </p:txBody>
      </p:sp>
      <p:sp>
        <p:nvSpPr>
          <p:cNvPr id="17411" name="TextBox 11"/>
          <p:cNvSpPr txBox="1">
            <a:spLocks noChangeArrowheads="1"/>
          </p:cNvSpPr>
          <p:nvPr/>
        </p:nvSpPr>
        <p:spPr bwMode="auto">
          <a:xfrm>
            <a:off x="291600" y="1130400"/>
            <a:ext cx="8560800" cy="830995"/>
          </a:xfrm>
          <a:prstGeom prst="rect">
            <a:avLst/>
          </a:prstGeom>
          <a:noFill/>
          <a:ln w="9525">
            <a:noFill/>
            <a:miter lim="800000"/>
          </a:ln>
        </p:spPr>
        <p:txBody>
          <a:bodyPr wrap="square" lIns="91438" tIns="45719" rIns="91438" bIns="45719">
            <a:spAutoFit/>
          </a:bodyPr>
          <a:lstStyle/>
          <a:p>
            <a:pPr marL="285750" indent="-285750">
              <a:lnSpc>
                <a:spcPct val="150000"/>
              </a:lnSpc>
              <a:buFont typeface="Wingdings" panose="05000000000000000000" pitchFamily="2" charset="2"/>
              <a:buChar char="u"/>
            </a:pPr>
            <a:r>
              <a:rPr lang="en-US" altLang="zh-CN" sz="1600" dirty="0" smtClean="0">
                <a:latin typeface="微软雅黑" panose="020B0503020204020204" pitchFamily="34" charset="-122"/>
                <a:ea typeface="微软雅黑" panose="020B0503020204020204" pitchFamily="34" charset="-122"/>
              </a:rPr>
              <a:t>1-11</a:t>
            </a:r>
            <a:r>
              <a:rPr lang="zh-CN" altLang="en-US" sz="1600" i="0" dirty="0" smtClean="0">
                <a:latin typeface="微软雅黑" panose="020B0503020204020204" pitchFamily="34" charset="-122"/>
                <a:ea typeface="微软雅黑" panose="020B0503020204020204" pitchFamily="34" charset="-122"/>
              </a:rPr>
              <a:t>月，二手车</a:t>
            </a:r>
            <a:r>
              <a:rPr lang="zh-CN" altLang="en-US" sz="1600" i="0" dirty="0">
                <a:latin typeface="微软雅黑" panose="020B0503020204020204" pitchFamily="34" charset="-122"/>
                <a:ea typeface="微软雅黑" panose="020B0503020204020204" pitchFamily="34" charset="-122"/>
              </a:rPr>
              <a:t>交易市场车辆使用年限分析：使用年限在</a:t>
            </a:r>
            <a:r>
              <a:rPr lang="en-US" altLang="zh-CN" sz="1600" i="0" dirty="0">
                <a:latin typeface="微软雅黑" panose="020B0503020204020204" pitchFamily="34" charset="-122"/>
                <a:ea typeface="微软雅黑" panose="020B0503020204020204" pitchFamily="34" charset="-122"/>
              </a:rPr>
              <a:t>3-6</a:t>
            </a:r>
            <a:r>
              <a:rPr lang="zh-CN" altLang="en-US" sz="1600" i="0" dirty="0">
                <a:latin typeface="微软雅黑" panose="020B0503020204020204" pitchFamily="34" charset="-122"/>
                <a:ea typeface="微软雅黑" panose="020B0503020204020204" pitchFamily="34" charset="-122"/>
              </a:rPr>
              <a:t>年的交易量最多，占比</a:t>
            </a:r>
            <a:r>
              <a:rPr lang="zh-CN" altLang="en-US" sz="1600" i="0" dirty="0" smtClean="0">
                <a:latin typeface="微软雅黑" panose="020B0503020204020204" pitchFamily="34" charset="-122"/>
                <a:ea typeface="微软雅黑" panose="020B0503020204020204" pitchFamily="34" charset="-122"/>
              </a:rPr>
              <a:t>为</a:t>
            </a:r>
            <a:r>
              <a:rPr lang="en-US" altLang="zh-CN" sz="1600" i="0" dirty="0" smtClean="0">
                <a:latin typeface="微软雅黑" panose="020B0503020204020204" pitchFamily="34" charset="-122"/>
                <a:ea typeface="微软雅黑" panose="020B0503020204020204" pitchFamily="34" charset="-122"/>
              </a:rPr>
              <a:t>43.75%</a:t>
            </a:r>
            <a:r>
              <a:rPr lang="zh-CN" altLang="en-US" sz="1600" i="0" dirty="0">
                <a:latin typeface="微软雅黑" panose="020B0503020204020204" pitchFamily="34" charset="-122"/>
                <a:ea typeface="微软雅黑" panose="020B0503020204020204" pitchFamily="34" charset="-122"/>
              </a:rPr>
              <a:t>，</a:t>
            </a:r>
            <a:r>
              <a:rPr lang="zh-CN" altLang="en-US" sz="1600" i="0" dirty="0" smtClean="0">
                <a:latin typeface="微软雅黑" panose="020B0503020204020204" pitchFamily="34" charset="-122"/>
                <a:ea typeface="微软雅黑" panose="020B0503020204020204" pitchFamily="34" charset="-122"/>
              </a:rPr>
              <a:t>其次是</a:t>
            </a:r>
            <a:r>
              <a:rPr lang="en-US" altLang="zh-CN" sz="1600" dirty="0" smtClean="0">
                <a:latin typeface="微软雅黑" panose="020B0503020204020204" pitchFamily="34" charset="-122"/>
                <a:ea typeface="微软雅黑" panose="020B0503020204020204" pitchFamily="34" charset="-122"/>
              </a:rPr>
              <a:t>3</a:t>
            </a:r>
            <a:r>
              <a:rPr lang="zh-CN" altLang="en-US" sz="1600" dirty="0" smtClean="0">
                <a:latin typeface="微软雅黑" panose="020B0503020204020204" pitchFamily="34" charset="-122"/>
                <a:ea typeface="微软雅黑" panose="020B0503020204020204" pitchFamily="34" charset="-122"/>
              </a:rPr>
              <a:t>年内为</a:t>
            </a:r>
            <a:r>
              <a:rPr lang="en-US" altLang="zh-CN" sz="1600" dirty="0" smtClean="0">
                <a:latin typeface="微软雅黑" panose="020B0503020204020204" pitchFamily="34" charset="-122"/>
                <a:ea typeface="微软雅黑" panose="020B0503020204020204" pitchFamily="34" charset="-122"/>
              </a:rPr>
              <a:t>24.89% </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7-10</a:t>
            </a:r>
            <a:r>
              <a:rPr lang="zh-CN" altLang="en-US" sz="1600" dirty="0" smtClean="0">
                <a:latin typeface="微软雅黑" panose="020B0503020204020204" pitchFamily="34" charset="-122"/>
                <a:ea typeface="微软雅黑" panose="020B0503020204020204" pitchFamily="34" charset="-122"/>
              </a:rPr>
              <a:t>年内为</a:t>
            </a:r>
            <a:r>
              <a:rPr lang="en-US" altLang="zh-CN" sz="1600" dirty="0" smtClean="0">
                <a:latin typeface="微软雅黑" panose="020B0503020204020204" pitchFamily="34" charset="-122"/>
                <a:ea typeface="微软雅黑" panose="020B0503020204020204" pitchFamily="34" charset="-122"/>
              </a:rPr>
              <a:t>21.86% </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年以上为</a:t>
            </a:r>
            <a:r>
              <a:rPr lang="en-US" altLang="zh-CN" sz="1600" dirty="0" smtClean="0">
                <a:latin typeface="微软雅黑" panose="020B0503020204020204" pitchFamily="34" charset="-122"/>
                <a:ea typeface="微软雅黑" panose="020B0503020204020204" pitchFamily="34" charset="-122"/>
              </a:rPr>
              <a:t>9.49%</a:t>
            </a:r>
            <a:r>
              <a:rPr lang="zh-CN" altLang="en-US" sz="1600" i="0" dirty="0" smtClean="0">
                <a:latin typeface="微软雅黑" panose="020B0503020204020204" pitchFamily="34" charset="-122"/>
                <a:ea typeface="微软雅黑" panose="020B0503020204020204" pitchFamily="34" charset="-122"/>
              </a:rPr>
              <a:t>。</a:t>
            </a:r>
            <a:endParaRPr lang="zh-CN" altLang="en-US" sz="1600" i="0"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flipH="1">
            <a:off x="3820477" y="3761372"/>
            <a:ext cx="1503045" cy="1010920"/>
          </a:xfrm>
          <a:prstGeom prst="rect">
            <a:avLst/>
          </a:prstGeom>
        </p:spPr>
      </p:pic>
      <p:graphicFrame>
        <p:nvGraphicFramePr>
          <p:cNvPr id="6" name="图表 5"/>
          <p:cNvGraphicFramePr>
            <a:graphicFrameLocks/>
          </p:cNvGraphicFramePr>
          <p:nvPr>
            <p:extLst>
              <p:ext uri="{D42A27DB-BD31-4B8C-83A1-F6EECF244321}">
                <p14:modId xmlns="" xmlns:p14="http://schemas.microsoft.com/office/powerpoint/2010/main" val="209295623"/>
              </p:ext>
            </p:extLst>
          </p:nvPr>
        </p:nvGraphicFramePr>
        <p:xfrm>
          <a:off x="2289307" y="1866402"/>
          <a:ext cx="4700852" cy="405653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flipH="1">
            <a:off x="3285459" y="3453765"/>
            <a:ext cx="1503178" cy="1010758"/>
          </a:xfrm>
          <a:prstGeom prst="rect">
            <a:avLst/>
          </a:prstGeom>
        </p:spPr>
      </p:pic>
      <p:graphicFrame>
        <p:nvGraphicFramePr>
          <p:cNvPr id="7" name="图表 6"/>
          <p:cNvGraphicFramePr/>
          <p:nvPr>
            <p:extLst>
              <p:ext uri="{D42A27DB-BD31-4B8C-83A1-F6EECF244321}">
                <p14:modId xmlns="" xmlns:p14="http://schemas.microsoft.com/office/powerpoint/2010/main" val="505609374"/>
              </p:ext>
            </p:extLst>
          </p:nvPr>
        </p:nvGraphicFramePr>
        <p:xfrm>
          <a:off x="1424002" y="2176038"/>
          <a:ext cx="6449997" cy="3615266"/>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292100" y="1130302"/>
            <a:ext cx="8470900" cy="83099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截止</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11</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月，二手车价格区间在</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3</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万元以下价格区间的车辆市场占有量最大，为</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36.31%</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二手车价格在</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8</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万元以下的车辆占</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73.36%</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28600" y="381000"/>
            <a:ext cx="5891784" cy="461665"/>
          </a:xfrm>
          <a:prstGeom prst="rect">
            <a:avLst/>
          </a:prstGeom>
          <a:noFill/>
        </p:spPr>
        <p:txBody>
          <a:bodyPr wrap="square" rtlCol="0">
            <a:spAutoFit/>
          </a:bodyPr>
          <a:lstStyle/>
          <a:p>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五、</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1-11</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月二手车价格区间分布</a:t>
            </a:r>
            <a:endParaRPr lang="zh-CN" altLang="en-US" sz="2400" b="1"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5623928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070925" y="1604686"/>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月市场概况</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72537" y="1671089"/>
            <a:ext cx="317500" cy="317500"/>
          </a:xfrm>
          <a:prstGeom prst="rect">
            <a:avLst/>
          </a:prstGeom>
          <a:solidFill>
            <a:schemeClr val="tx1">
              <a:lumMod val="50000"/>
              <a:lumOff val="50000"/>
            </a:schemeClr>
          </a:solidFill>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3" name="组合 27"/>
          <p:cNvGrpSpPr/>
          <p:nvPr/>
        </p:nvGrpSpPr>
        <p:grpSpPr>
          <a:xfrm>
            <a:off x="2101405" y="3224202"/>
            <a:ext cx="4810125" cy="482600"/>
            <a:chOff x="2305050" y="2692400"/>
            <a:chExt cx="4324350" cy="482600"/>
          </a:xfrm>
          <a:solidFill>
            <a:srgbClr val="5B9BD5"/>
          </a:solidFill>
        </p:grpSpPr>
        <p:sp>
          <p:nvSpPr>
            <p:cNvPr id="29" name="矩形 2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椭圆 2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03017" y="3262029"/>
            <a:ext cx="317500" cy="317500"/>
          </a:xfrm>
          <a:prstGeom prst="rect">
            <a:avLst/>
          </a:prstGeom>
          <a:solidFill>
            <a:srgbClr val="5B9BD5"/>
          </a:solidFill>
        </p:spPr>
      </p:pic>
      <p:grpSp>
        <p:nvGrpSpPr>
          <p:cNvPr id="5" name="组合 22"/>
          <p:cNvGrpSpPr/>
          <p:nvPr/>
        </p:nvGrpSpPr>
        <p:grpSpPr>
          <a:xfrm>
            <a:off x="2046541" y="2408252"/>
            <a:ext cx="4810125" cy="482600"/>
            <a:chOff x="2305050" y="2692400"/>
            <a:chExt cx="4324350" cy="482600"/>
          </a:xfrm>
          <a:solidFill>
            <a:schemeClr val="tx1">
              <a:lumMod val="50000"/>
              <a:lumOff val="50000"/>
            </a:schemeClr>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第二部分：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月市场概述</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48153" y="2474655"/>
            <a:ext cx="317500" cy="317500"/>
          </a:xfrm>
          <a:prstGeom prst="rect">
            <a:avLst/>
          </a:prstGeom>
          <a:solidFill>
            <a:schemeClr val="tx1">
              <a:lumMod val="50000"/>
              <a:lumOff val="50000"/>
            </a:schemeClr>
          </a:solidFill>
        </p:spPr>
      </p:pic>
      <p:grpSp>
        <p:nvGrpSpPr>
          <p:cNvPr id="18" name="组合 17"/>
          <p:cNvGrpSpPr/>
          <p:nvPr/>
        </p:nvGrpSpPr>
        <p:grpSpPr>
          <a:xfrm>
            <a:off x="2125213" y="4076714"/>
            <a:ext cx="4810125" cy="482600"/>
            <a:chOff x="2305050" y="2692400"/>
            <a:chExt cx="4324350" cy="482600"/>
          </a:xfrm>
        </p:grpSpPr>
        <p:sp>
          <p:nvSpPr>
            <p:cNvPr id="19" name="矩形 1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第四部分：“行”认证工作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26825" y="4143117"/>
            <a:ext cx="317500" cy="317500"/>
          </a:xfrm>
          <a:prstGeom prst="rect">
            <a:avLst/>
          </a:prstGeom>
        </p:spPr>
      </p:pic>
      <p:grpSp>
        <p:nvGrpSpPr>
          <p:cNvPr id="28" name="组合 27"/>
          <p:cNvGrpSpPr/>
          <p:nvPr/>
        </p:nvGrpSpPr>
        <p:grpSpPr>
          <a:xfrm>
            <a:off x="2149021" y="4900650"/>
            <a:ext cx="4810125" cy="482600"/>
            <a:chOff x="2305050" y="2692400"/>
            <a:chExt cx="4324350" cy="482600"/>
          </a:xfrm>
        </p:grpSpPr>
        <p:sp>
          <p:nvSpPr>
            <p:cNvPr id="33" name="矩形 32"/>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第五部分：培训工作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50633" y="4967053"/>
            <a:ext cx="317500" cy="3175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600" y="381000"/>
            <a:ext cx="4902200" cy="461665"/>
          </a:xfrm>
          <a:prstGeom prst="rect">
            <a:avLst/>
          </a:prstGeom>
          <a:noFill/>
        </p:spPr>
        <p:txBody>
          <a:bodyPr wrap="square" rtlCol="0">
            <a:spAutoFit/>
          </a:bodyPr>
          <a:lstStyle/>
          <a:p>
            <a:r>
              <a:rPr lang="zh-CN" altLang="en-US" sz="2400" b="1" dirty="0">
                <a:solidFill>
                  <a:schemeClr val="bg2">
                    <a:lumMod val="25000"/>
                  </a:schemeClr>
                </a:solidFill>
                <a:latin typeface="微软雅黑" panose="020B0503020204020204" pitchFamily="34" charset="-122"/>
                <a:ea typeface="微软雅黑" panose="020B0503020204020204" pitchFamily="34" charset="-122"/>
              </a:rPr>
              <a:t>一</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月省市转籍情况</a:t>
            </a:r>
            <a:endParaRPr lang="zh-CN" altLang="en-US" sz="24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92100" y="1130300"/>
            <a:ext cx="8559800" cy="83099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en-US" altLang="zh-CN" sz="1600" dirty="0" smtClean="0">
                <a:latin typeface="微软雅黑" panose="020B0503020204020204" pitchFamily="34" charset="-122"/>
                <a:ea typeface="微软雅黑" panose="020B0503020204020204" pitchFamily="34" charset="-122"/>
              </a:rPr>
              <a:t>2017</a:t>
            </a:r>
            <a:r>
              <a:rPr lang="zh-CN" altLang="en-US" sz="160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11</a:t>
            </a:r>
            <a:r>
              <a:rPr lang="zh-CN" altLang="en-US" sz="1600" dirty="0" smtClean="0">
                <a:latin typeface="微软雅黑" panose="020B0503020204020204" pitchFamily="34" charset="-122"/>
                <a:ea typeface="微软雅黑" panose="020B0503020204020204" pitchFamily="34" charset="-122"/>
              </a:rPr>
              <a:t>月全国的转籍比例为</a:t>
            </a:r>
            <a:r>
              <a:rPr lang="en-US" altLang="zh-CN" sz="1600" dirty="0" smtClean="0">
                <a:latin typeface="微软雅黑" panose="020B0503020204020204" pitchFamily="34" charset="-122"/>
                <a:ea typeface="微软雅黑" panose="020B0503020204020204" pitchFamily="34" charset="-122"/>
              </a:rPr>
              <a:t>26.42%</a:t>
            </a:r>
            <a:r>
              <a:rPr lang="zh-CN" altLang="en-US" sz="1600" dirty="0" smtClean="0">
                <a:latin typeface="微软雅黑" panose="020B0503020204020204" pitchFamily="34" charset="-122"/>
                <a:ea typeface="微软雅黑" panose="020B0503020204020204" pitchFamily="34" charset="-122"/>
              </a:rPr>
              <a:t>，较上月上升</a:t>
            </a:r>
            <a:r>
              <a:rPr lang="en-US" altLang="zh-CN" sz="1600" dirty="0" smtClean="0">
                <a:latin typeface="微软雅黑" panose="020B0503020204020204" pitchFamily="34" charset="-122"/>
                <a:ea typeface="微软雅黑" panose="020B0503020204020204" pitchFamily="34" charset="-122"/>
              </a:rPr>
              <a:t>0.55</a:t>
            </a:r>
            <a:r>
              <a:rPr lang="zh-CN" altLang="en-US" sz="1600" dirty="0" smtClean="0">
                <a:latin typeface="微软雅黑" panose="020B0503020204020204" pitchFamily="34" charset="-122"/>
                <a:ea typeface="微软雅黑" panose="020B0503020204020204" pitchFamily="34" charset="-122"/>
              </a:rPr>
              <a:t>个百分点；</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本月，北京转籍比例最高，西藏转籍比例最低。</a:t>
            </a:r>
            <a:endParaRPr lang="en-US" altLang="zh-CN" sz="1600"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extLst>
              <p:ext uri="{D42A27DB-BD31-4B8C-83A1-F6EECF244321}">
                <p14:modId xmlns="" xmlns:p14="http://schemas.microsoft.com/office/powerpoint/2010/main" val="813353559"/>
              </p:ext>
            </p:extLst>
          </p:nvPr>
        </p:nvGraphicFramePr>
        <p:xfrm>
          <a:off x="1101717" y="2928939"/>
          <a:ext cx="3340116" cy="2730109"/>
        </p:xfrm>
        <a:graphic>
          <a:graphicData uri="http://schemas.openxmlformats.org/drawingml/2006/table">
            <a:tbl>
              <a:tblPr firstRow="1" bandRow="1">
                <a:tableStyleId>{5C22544A-7EE6-4342-B048-85BDC9FD1C3A}</a:tableStyleId>
              </a:tblPr>
              <a:tblGrid>
                <a:gridCol w="1457271"/>
                <a:gridCol w="1882845"/>
              </a:tblGrid>
              <a:tr h="652870">
                <a:tc>
                  <a:txBody>
                    <a:bodyPr/>
                    <a:lstStyle/>
                    <a:p>
                      <a:pPr algn="ctr"/>
                      <a:r>
                        <a:rPr lang="zh-CN" altLang="en-US" sz="1600" dirty="0" smtClean="0">
                          <a:latin typeface="微软雅黑" panose="020B0503020204020204" pitchFamily="34" charset="-122"/>
                          <a:ea typeface="微软雅黑" panose="020B0503020204020204" pitchFamily="34" charset="-122"/>
                        </a:rPr>
                        <a:t>省份</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smtClean="0">
                          <a:latin typeface="微软雅黑" panose="020B0503020204020204" pitchFamily="34" charset="-122"/>
                          <a:ea typeface="微软雅黑" panose="020B0503020204020204" pitchFamily="34" charset="-122"/>
                        </a:rPr>
                        <a:t>转籍比例</a:t>
                      </a:r>
                      <a:endParaRPr lang="zh-CN" altLang="en-US" sz="1600" dirty="0">
                        <a:latin typeface="微软雅黑" panose="020B0503020204020204" pitchFamily="34" charset="-122"/>
                        <a:ea typeface="微软雅黑" panose="020B0503020204020204" pitchFamily="34" charset="-122"/>
                      </a:endParaRPr>
                    </a:p>
                  </a:txBody>
                  <a:tcPr anchor="ctr"/>
                </a:tc>
              </a:tr>
              <a:tr h="40497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北京</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53.99%</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天津</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46.95%</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浙江</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40.87%</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江西</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39.15%</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安徽</a:t>
                      </a:r>
                      <a:endParaRPr lang="zh-CN" altLang="en-US" sz="16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33.78%</a:t>
                      </a:r>
                    </a:p>
                  </a:txBody>
                  <a:tcPr marL="9525" marR="9525" marT="9525" marB="0" anchor="ctr"/>
                </a:tc>
              </a:tr>
            </a:tbl>
          </a:graphicData>
        </a:graphic>
      </p:graphicFrame>
      <p:sp>
        <p:nvSpPr>
          <p:cNvPr id="13" name="TextBox 7"/>
          <p:cNvSpPr txBox="1"/>
          <p:nvPr/>
        </p:nvSpPr>
        <p:spPr>
          <a:xfrm>
            <a:off x="1692275" y="2457451"/>
            <a:ext cx="2495164" cy="369332"/>
          </a:xfrm>
          <a:prstGeom prst="rect">
            <a:avLst/>
          </a:prstGeom>
          <a:noFill/>
        </p:spPr>
        <p:txBody>
          <a:bodyPr wrap="square" rtlCol="0">
            <a:spAutoFit/>
          </a:bodyPr>
          <a:lstStyle/>
          <a:p>
            <a:r>
              <a:rPr lang="zh-CN" altLang="en-US" b="1" dirty="0" smtClean="0">
                <a:latin typeface="微软雅黑 Light" pitchFamily="34" charset="-122"/>
                <a:ea typeface="微软雅黑 Light" pitchFamily="34" charset="-122"/>
              </a:rPr>
              <a:t>流通活跃区域</a:t>
            </a:r>
            <a:r>
              <a:rPr lang="en-US" altLang="zh-CN" b="1" dirty="0" smtClean="0">
                <a:latin typeface="微软雅黑 Light" pitchFamily="34" charset="-122"/>
                <a:ea typeface="微软雅黑 Light" pitchFamily="34" charset="-122"/>
              </a:rPr>
              <a:t>TOP5</a:t>
            </a:r>
            <a:endParaRPr lang="zh-CN" altLang="en-US" b="1" dirty="0">
              <a:latin typeface="微软雅黑 Light" pitchFamily="34" charset="-122"/>
              <a:ea typeface="微软雅黑 Light" pitchFamily="34" charset="-122"/>
            </a:endParaRPr>
          </a:p>
        </p:txBody>
      </p:sp>
      <p:graphicFrame>
        <p:nvGraphicFramePr>
          <p:cNvPr id="14" name="表格 13"/>
          <p:cNvGraphicFramePr>
            <a:graphicFrameLocks noGrp="1"/>
          </p:cNvGraphicFramePr>
          <p:nvPr>
            <p:extLst>
              <p:ext uri="{D42A27DB-BD31-4B8C-83A1-F6EECF244321}">
                <p14:modId xmlns="" xmlns:p14="http://schemas.microsoft.com/office/powerpoint/2010/main" val="1440333384"/>
              </p:ext>
            </p:extLst>
          </p:nvPr>
        </p:nvGraphicFramePr>
        <p:xfrm>
          <a:off x="4828393" y="2928939"/>
          <a:ext cx="3087663" cy="2743200"/>
        </p:xfrm>
        <a:graphic>
          <a:graphicData uri="http://schemas.openxmlformats.org/drawingml/2006/table">
            <a:tbl>
              <a:tblPr firstRow="1" bandRow="1">
                <a:tableStyleId>{5C22544A-7EE6-4342-B048-85BDC9FD1C3A}</a:tableStyleId>
              </a:tblPr>
              <a:tblGrid>
                <a:gridCol w="1347127"/>
                <a:gridCol w="1740536"/>
              </a:tblGrid>
              <a:tr h="652870">
                <a:tc>
                  <a:txBody>
                    <a:bodyPr/>
                    <a:lstStyle/>
                    <a:p>
                      <a:pPr algn="ctr"/>
                      <a:r>
                        <a:rPr lang="zh-CN" altLang="en-US" sz="1600" dirty="0" smtClean="0">
                          <a:latin typeface="微软雅黑" panose="020B0503020204020204" pitchFamily="34" charset="-122"/>
                          <a:ea typeface="微软雅黑" panose="020B0503020204020204" pitchFamily="34" charset="-122"/>
                        </a:rPr>
                        <a:t>省份</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smtClean="0">
                          <a:latin typeface="微软雅黑" panose="020B0503020204020204" pitchFamily="34" charset="-122"/>
                          <a:ea typeface="微软雅黑" panose="020B0503020204020204" pitchFamily="34" charset="-122"/>
                        </a:rPr>
                        <a:t>转籍比例</a:t>
                      </a:r>
                      <a:endParaRPr lang="zh-CN" altLang="en-US" sz="1600" dirty="0">
                        <a:latin typeface="微软雅黑" panose="020B0503020204020204" pitchFamily="34" charset="-122"/>
                        <a:ea typeface="微软雅黑" panose="020B0503020204020204" pitchFamily="34" charset="-122"/>
                      </a:endParaRPr>
                    </a:p>
                  </a:txBody>
                  <a:tcPr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山东</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9.06%</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a:solidFill>
                            <a:srgbClr val="000000"/>
                          </a:solidFill>
                          <a:effectLst/>
                          <a:latin typeface="微软雅黑" panose="020B0503020204020204" pitchFamily="34" charset="-122"/>
                          <a:ea typeface="微软雅黑" panose="020B0503020204020204" pitchFamily="34" charset="-122"/>
                          <a:cs typeface="+mn-cs"/>
                        </a:rPr>
                        <a:t>湖北</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6.48%</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a:solidFill>
                            <a:srgbClr val="000000"/>
                          </a:solidFill>
                          <a:effectLst/>
                          <a:latin typeface="微软雅黑" panose="020B0503020204020204" pitchFamily="34" charset="-122"/>
                          <a:ea typeface="微软雅黑" panose="020B0503020204020204" pitchFamily="34" charset="-122"/>
                          <a:cs typeface="+mn-cs"/>
                        </a:rPr>
                        <a:t>宁夏</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6.14%</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a:solidFill>
                            <a:srgbClr val="000000"/>
                          </a:solidFill>
                          <a:effectLst/>
                          <a:latin typeface="微软雅黑" panose="020B0503020204020204" pitchFamily="34" charset="-122"/>
                          <a:ea typeface="微软雅黑" panose="020B0503020204020204" pitchFamily="34" charset="-122"/>
                          <a:cs typeface="+mn-cs"/>
                        </a:rPr>
                        <a:t>内蒙古</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5.46%</a:t>
                      </a:r>
                    </a:p>
                  </a:txBody>
                  <a:tcPr marL="9525" marR="9525" marT="9525" marB="0" anchor="ctr"/>
                </a:tc>
              </a:tr>
              <a:tr h="41806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西藏</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微软雅黑" panose="020B0503020204020204" pitchFamily="34" charset="-122"/>
                          <a:ea typeface="微软雅黑" panose="020B0503020204020204" pitchFamily="34" charset="-122"/>
                          <a:cs typeface="+mn-cs"/>
                        </a:rPr>
                        <a:t>4.98%</a:t>
                      </a:r>
                    </a:p>
                  </a:txBody>
                  <a:tcPr marL="9525" marR="9525" marT="9525" marB="0" anchor="ctr"/>
                </a:tc>
              </a:tr>
            </a:tbl>
          </a:graphicData>
        </a:graphic>
      </p:graphicFrame>
      <p:sp>
        <p:nvSpPr>
          <p:cNvPr id="15" name="TextBox 9"/>
          <p:cNvSpPr txBox="1"/>
          <p:nvPr/>
        </p:nvSpPr>
        <p:spPr>
          <a:xfrm>
            <a:off x="5292224" y="2457451"/>
            <a:ext cx="2501539" cy="369332"/>
          </a:xfrm>
          <a:prstGeom prst="rect">
            <a:avLst/>
          </a:prstGeom>
          <a:noFill/>
        </p:spPr>
        <p:txBody>
          <a:bodyPr wrap="square" rtlCol="0">
            <a:spAutoFit/>
          </a:bodyPr>
          <a:lstStyle/>
          <a:p>
            <a:r>
              <a:rPr lang="zh-CN" altLang="en-US" b="1" dirty="0" smtClean="0">
                <a:latin typeface="微软雅黑 Light" pitchFamily="34" charset="-122"/>
                <a:ea typeface="微软雅黑 Light" pitchFamily="34" charset="-122"/>
              </a:rPr>
              <a:t>流通迟滞区域</a:t>
            </a:r>
            <a:r>
              <a:rPr lang="en-US" altLang="zh-CN" b="1" dirty="0" smtClean="0">
                <a:latin typeface="微软雅黑 Light" pitchFamily="34" charset="-122"/>
                <a:ea typeface="微软雅黑 Light" pitchFamily="34" charset="-122"/>
              </a:rPr>
              <a:t>TOP5</a:t>
            </a:r>
            <a:endParaRPr lang="zh-CN" altLang="en-US" b="1" dirty="0">
              <a:latin typeface="微软雅黑 Light" pitchFamily="34" charset="-122"/>
              <a:ea typeface="微软雅黑 Light"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600" y="381000"/>
            <a:ext cx="5664200" cy="461665"/>
          </a:xfrm>
          <a:prstGeom prst="rect">
            <a:avLst/>
          </a:prstGeom>
          <a:noFill/>
        </p:spPr>
        <p:txBody>
          <a:bodyPr wrap="square" rtlCol="0">
            <a:spAutoFit/>
          </a:bodyPr>
          <a:lstStyle/>
          <a:p>
            <a:r>
              <a:rPr lang="zh-CN" altLang="en-US" sz="2400" b="1" dirty="0">
                <a:solidFill>
                  <a:schemeClr val="bg2">
                    <a:lumMod val="25000"/>
                  </a:schemeClr>
                </a:solidFill>
                <a:latin typeface="微软雅黑" panose="020B0503020204020204" pitchFamily="34" charset="-122"/>
                <a:ea typeface="微软雅黑" panose="020B0503020204020204" pitchFamily="34" charset="-122"/>
              </a:rPr>
              <a:t>二</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月转籍车辆转入地分析</a:t>
            </a:r>
            <a:endParaRPr lang="zh-CN" altLang="en-US" sz="24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6" name="天津"/>
          <p:cNvSpPr/>
          <p:nvPr/>
        </p:nvSpPr>
        <p:spPr bwMode="auto">
          <a:xfrm>
            <a:off x="3629021" y="2124537"/>
            <a:ext cx="493561" cy="844129"/>
          </a:xfrm>
          <a:custGeom>
            <a:avLst/>
            <a:gdLst>
              <a:gd name="T0" fmla="*/ 2147483646 w 430"/>
              <a:gd name="T1" fmla="*/ 2147483646 h 726"/>
              <a:gd name="T2" fmla="*/ 2147483646 w 430"/>
              <a:gd name="T3" fmla="*/ 2147483646 h 726"/>
              <a:gd name="T4" fmla="*/ 2147483646 w 430"/>
              <a:gd name="T5" fmla="*/ 2147483646 h 726"/>
              <a:gd name="T6" fmla="*/ 2147483646 w 430"/>
              <a:gd name="T7" fmla="*/ 2147483646 h 726"/>
              <a:gd name="T8" fmla="*/ 2147483646 w 430"/>
              <a:gd name="T9" fmla="*/ 2147483646 h 726"/>
              <a:gd name="T10" fmla="*/ 2147483646 w 430"/>
              <a:gd name="T11" fmla="*/ 2147483646 h 726"/>
              <a:gd name="T12" fmla="*/ 2147483646 w 430"/>
              <a:gd name="T13" fmla="*/ 2147483646 h 726"/>
              <a:gd name="T14" fmla="*/ 2147483646 w 430"/>
              <a:gd name="T15" fmla="*/ 2147483646 h 726"/>
              <a:gd name="T16" fmla="*/ 2147483646 w 430"/>
              <a:gd name="T17" fmla="*/ 2147483646 h 726"/>
              <a:gd name="T18" fmla="*/ 2147483646 w 430"/>
              <a:gd name="T19" fmla="*/ 2147483646 h 726"/>
              <a:gd name="T20" fmla="*/ 2147483646 w 430"/>
              <a:gd name="T21" fmla="*/ 2147483646 h 726"/>
              <a:gd name="T22" fmla="*/ 2147483646 w 430"/>
              <a:gd name="T23" fmla="*/ 2147483646 h 726"/>
              <a:gd name="T24" fmla="*/ 2147483646 w 430"/>
              <a:gd name="T25" fmla="*/ 2147483646 h 726"/>
              <a:gd name="T26" fmla="*/ 2147483646 w 430"/>
              <a:gd name="T27" fmla="*/ 2147483646 h 726"/>
              <a:gd name="T28" fmla="*/ 2147483646 w 430"/>
              <a:gd name="T29" fmla="*/ 2147483646 h 726"/>
              <a:gd name="T30" fmla="*/ 2147483646 w 430"/>
              <a:gd name="T31" fmla="*/ 2147483646 h 726"/>
              <a:gd name="T32" fmla="*/ 2147483646 w 430"/>
              <a:gd name="T33" fmla="*/ 2147483646 h 726"/>
              <a:gd name="T34" fmla="*/ 2147483646 w 430"/>
              <a:gd name="T35" fmla="*/ 2147483646 h 726"/>
              <a:gd name="T36" fmla="*/ 2147483646 w 430"/>
              <a:gd name="T37" fmla="*/ 2147483646 h 726"/>
              <a:gd name="T38" fmla="*/ 2147483646 w 430"/>
              <a:gd name="T39" fmla="*/ 2147483646 h 726"/>
              <a:gd name="T40" fmla="*/ 2147483646 w 430"/>
              <a:gd name="T41" fmla="*/ 2147483646 h 726"/>
              <a:gd name="T42" fmla="*/ 2147483646 w 430"/>
              <a:gd name="T43" fmla="*/ 2147483646 h 726"/>
              <a:gd name="T44" fmla="*/ 2147483646 w 430"/>
              <a:gd name="T45" fmla="*/ 2147483646 h 726"/>
              <a:gd name="T46" fmla="*/ 2147483646 w 430"/>
              <a:gd name="T47" fmla="*/ 2147483646 h 726"/>
              <a:gd name="T48" fmla="*/ 2147483646 w 430"/>
              <a:gd name="T49" fmla="*/ 2147483646 h 726"/>
              <a:gd name="T50" fmla="*/ 2147483646 w 430"/>
              <a:gd name="T51" fmla="*/ 2147483646 h 726"/>
              <a:gd name="T52" fmla="*/ 2147483646 w 430"/>
              <a:gd name="T53" fmla="*/ 2147483646 h 726"/>
              <a:gd name="T54" fmla="*/ 2147483646 w 430"/>
              <a:gd name="T55" fmla="*/ 2147483646 h 726"/>
              <a:gd name="T56" fmla="*/ 2147483646 w 430"/>
              <a:gd name="T57" fmla="*/ 2147483646 h 726"/>
              <a:gd name="T58" fmla="*/ 2147483646 w 430"/>
              <a:gd name="T59" fmla="*/ 2147483646 h 726"/>
              <a:gd name="T60" fmla="*/ 2147483646 w 430"/>
              <a:gd name="T61" fmla="*/ 2147483646 h 726"/>
              <a:gd name="T62" fmla="*/ 2147483646 w 430"/>
              <a:gd name="T63" fmla="*/ 2147483646 h 726"/>
              <a:gd name="T64" fmla="*/ 2147483646 w 430"/>
              <a:gd name="T65" fmla="*/ 2147483646 h 726"/>
              <a:gd name="T66" fmla="*/ 2147483646 w 430"/>
              <a:gd name="T67" fmla="*/ 2147483646 h 726"/>
              <a:gd name="T68" fmla="*/ 2147483646 w 430"/>
              <a:gd name="T69" fmla="*/ 2147483646 h 726"/>
              <a:gd name="T70" fmla="*/ 2147483646 w 430"/>
              <a:gd name="T71" fmla="*/ 2147483646 h 726"/>
              <a:gd name="T72" fmla="*/ 2147483646 w 430"/>
              <a:gd name="T73" fmla="*/ 2147483646 h 726"/>
              <a:gd name="T74" fmla="*/ 2147483646 w 430"/>
              <a:gd name="T75" fmla="*/ 2147483646 h 726"/>
              <a:gd name="T76" fmla="*/ 2147483646 w 430"/>
              <a:gd name="T77" fmla="*/ 2147483646 h 726"/>
              <a:gd name="T78" fmla="*/ 2147483646 w 430"/>
              <a:gd name="T79" fmla="*/ 2147483646 h 726"/>
              <a:gd name="T80" fmla="*/ 2147483646 w 430"/>
              <a:gd name="T81" fmla="*/ 2147483646 h 726"/>
              <a:gd name="T82" fmla="*/ 2147483646 w 430"/>
              <a:gd name="T83" fmla="*/ 2147483646 h 726"/>
              <a:gd name="T84" fmla="*/ 2147483646 w 430"/>
              <a:gd name="T85" fmla="*/ 2147483646 h 726"/>
              <a:gd name="T86" fmla="*/ 2147483646 w 430"/>
              <a:gd name="T87" fmla="*/ 2147483646 h 726"/>
              <a:gd name="T88" fmla="*/ 2147483646 w 430"/>
              <a:gd name="T89" fmla="*/ 2147483646 h 726"/>
              <a:gd name="T90" fmla="*/ 2147483646 w 430"/>
              <a:gd name="T91" fmla="*/ 2147483646 h 726"/>
              <a:gd name="T92" fmla="*/ 2147483646 w 430"/>
              <a:gd name="T93" fmla="*/ 2147483646 h 726"/>
              <a:gd name="T94" fmla="*/ 2147483646 w 430"/>
              <a:gd name="T95" fmla="*/ 2147483646 h 726"/>
              <a:gd name="T96" fmla="*/ 2147483646 w 430"/>
              <a:gd name="T97" fmla="*/ 2147483646 h 726"/>
              <a:gd name="T98" fmla="*/ 2147483646 w 430"/>
              <a:gd name="T99" fmla="*/ 2147483646 h 726"/>
              <a:gd name="T100" fmla="*/ 2147483646 w 430"/>
              <a:gd name="T101" fmla="*/ 2147483646 h 726"/>
              <a:gd name="T102" fmla="*/ 2147483646 w 430"/>
              <a:gd name="T103" fmla="*/ 2147483646 h 726"/>
              <a:gd name="T104" fmla="*/ 2147483646 w 430"/>
              <a:gd name="T105" fmla="*/ 2147483646 h 726"/>
              <a:gd name="T106" fmla="*/ 2147483646 w 430"/>
              <a:gd name="T107" fmla="*/ 2147483646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30"/>
              <a:gd name="T163" fmla="*/ 0 h 726"/>
              <a:gd name="T164" fmla="*/ 430 w 430"/>
              <a:gd name="T165" fmla="*/ 726 h 72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40000"/>
              <a:lumOff val="60000"/>
            </a:schemeClr>
          </a:solidFill>
          <a:ln w="3175">
            <a:solidFill>
              <a:srgbClr val="808080"/>
            </a:solidFill>
            <a:round/>
          </a:ln>
        </p:spPr>
        <p:txBody>
          <a:bodyPr/>
          <a:lstStyle/>
          <a:p>
            <a:endParaRPr lang="en-US" altLang="zh-CN" sz="1200" dirty="0" smtClean="0">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天津</a:t>
            </a:r>
            <a:endParaRPr lang="zh-CN" altLang="en-US" sz="1200" dirty="0">
              <a:latin typeface="微软雅黑" panose="020B0503020204020204" pitchFamily="34" charset="-122"/>
              <a:ea typeface="微软雅黑" panose="020B0503020204020204" pitchFamily="34" charset="-122"/>
            </a:endParaRPr>
          </a:p>
        </p:txBody>
      </p:sp>
      <p:graphicFrame>
        <p:nvGraphicFramePr>
          <p:cNvPr id="17" name="图示 16"/>
          <p:cNvGraphicFramePr/>
          <p:nvPr>
            <p:extLst>
              <p:ext uri="{D42A27DB-BD31-4B8C-83A1-F6EECF244321}">
                <p14:modId xmlns="" xmlns:p14="http://schemas.microsoft.com/office/powerpoint/2010/main" val="3682218215"/>
              </p:ext>
            </p:extLst>
          </p:nvPr>
        </p:nvGraphicFramePr>
        <p:xfrm>
          <a:off x="2970293" y="1432928"/>
          <a:ext cx="3459277" cy="22966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8" name="图示 17"/>
          <p:cNvGraphicFramePr/>
          <p:nvPr>
            <p:extLst>
              <p:ext uri="{D42A27DB-BD31-4B8C-83A1-F6EECF244321}">
                <p14:modId xmlns="" xmlns:p14="http://schemas.microsoft.com/office/powerpoint/2010/main" val="2940847668"/>
              </p:ext>
            </p:extLst>
          </p:nvPr>
        </p:nvGraphicFramePr>
        <p:xfrm>
          <a:off x="5706944" y="1444017"/>
          <a:ext cx="3459277" cy="229664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2" name="组合 18"/>
          <p:cNvGrpSpPr/>
          <p:nvPr/>
        </p:nvGrpSpPr>
        <p:grpSpPr>
          <a:xfrm>
            <a:off x="6176404" y="2165359"/>
            <a:ext cx="688548" cy="845642"/>
            <a:chOff x="484095" y="2073012"/>
            <a:chExt cx="774566" cy="894306"/>
          </a:xfrm>
        </p:grpSpPr>
        <p:sp>
          <p:nvSpPr>
            <p:cNvPr id="20" name="浙江"/>
            <p:cNvSpPr/>
            <p:nvPr/>
          </p:nvSpPr>
          <p:spPr bwMode="auto">
            <a:xfrm>
              <a:off x="484095" y="2073012"/>
              <a:ext cx="774566" cy="894306"/>
            </a:xfrm>
            <a:custGeom>
              <a:avLst/>
              <a:gdLst>
                <a:gd name="T0" fmla="*/ 2147483646 w 1493"/>
                <a:gd name="T1" fmla="*/ 2147483646 h 1731"/>
                <a:gd name="T2" fmla="*/ 2147483646 w 1493"/>
                <a:gd name="T3" fmla="*/ 2147483646 h 1731"/>
                <a:gd name="T4" fmla="*/ 2147483646 w 1493"/>
                <a:gd name="T5" fmla="*/ 2147483646 h 1731"/>
                <a:gd name="T6" fmla="*/ 2147483646 w 1493"/>
                <a:gd name="T7" fmla="*/ 2147483646 h 1731"/>
                <a:gd name="T8" fmla="*/ 2147483646 w 1493"/>
                <a:gd name="T9" fmla="*/ 2147483646 h 1731"/>
                <a:gd name="T10" fmla="*/ 2147483646 w 1493"/>
                <a:gd name="T11" fmla="*/ 2147483646 h 1731"/>
                <a:gd name="T12" fmla="*/ 2147483646 w 1493"/>
                <a:gd name="T13" fmla="*/ 2147483646 h 1731"/>
                <a:gd name="T14" fmla="*/ 2147483646 w 1493"/>
                <a:gd name="T15" fmla="*/ 2147483646 h 1731"/>
                <a:gd name="T16" fmla="*/ 2147483646 w 1493"/>
                <a:gd name="T17" fmla="*/ 2147483646 h 1731"/>
                <a:gd name="T18" fmla="*/ 1717345308 w 1493"/>
                <a:gd name="T19" fmla="*/ 2147483646 h 1731"/>
                <a:gd name="T20" fmla="*/ 1462047339 w 1493"/>
                <a:gd name="T21" fmla="*/ 2147483646 h 1731"/>
                <a:gd name="T22" fmla="*/ 1098481343 w 1493"/>
                <a:gd name="T23" fmla="*/ 2147483646 h 1731"/>
                <a:gd name="T24" fmla="*/ 611119177 w 1493"/>
                <a:gd name="T25" fmla="*/ 2147483646 h 1731"/>
                <a:gd name="T26" fmla="*/ 77367785 w 1493"/>
                <a:gd name="T27" fmla="*/ 2147483646 h 1731"/>
                <a:gd name="T28" fmla="*/ 549240770 w 1493"/>
                <a:gd name="T29" fmla="*/ 2147483646 h 1731"/>
                <a:gd name="T30" fmla="*/ 1291861746 w 1493"/>
                <a:gd name="T31" fmla="*/ 2147483646 h 1731"/>
                <a:gd name="T32" fmla="*/ 1895236333 w 1493"/>
                <a:gd name="T33" fmla="*/ 2147483646 h 1731"/>
                <a:gd name="T34" fmla="*/ 2147483646 w 1493"/>
                <a:gd name="T35" fmla="*/ 2147483646 h 1731"/>
                <a:gd name="T36" fmla="*/ 2147483646 w 1493"/>
                <a:gd name="T37" fmla="*/ 2147483646 h 1731"/>
                <a:gd name="T38" fmla="*/ 2147483646 w 1493"/>
                <a:gd name="T39" fmla="*/ 2147483646 h 1731"/>
                <a:gd name="T40" fmla="*/ 2147483646 w 1493"/>
                <a:gd name="T41" fmla="*/ 2147483646 h 1731"/>
                <a:gd name="T42" fmla="*/ 2147483646 w 1493"/>
                <a:gd name="T43" fmla="*/ 1811210874 h 1731"/>
                <a:gd name="T44" fmla="*/ 2147483646 w 1493"/>
                <a:gd name="T45" fmla="*/ 1422528079 h 1731"/>
                <a:gd name="T46" fmla="*/ 2147483646 w 1493"/>
                <a:gd name="T47" fmla="*/ 77736480 h 1731"/>
                <a:gd name="T48" fmla="*/ 2147483646 w 1493"/>
                <a:gd name="T49" fmla="*/ 466419276 h 1731"/>
                <a:gd name="T50" fmla="*/ 2147483646 w 1493"/>
                <a:gd name="T51" fmla="*/ 994996555 h 1731"/>
                <a:gd name="T52" fmla="*/ 2147483646 w 1493"/>
                <a:gd name="T53" fmla="*/ 567465032 h 1731"/>
                <a:gd name="T54" fmla="*/ 2147483646 w 1493"/>
                <a:gd name="T55" fmla="*/ 489728552 h 1731"/>
                <a:gd name="T56" fmla="*/ 2147483646 w 1493"/>
                <a:gd name="T57" fmla="*/ 1212666741 h 1731"/>
                <a:gd name="T58" fmla="*/ 2147483646 w 1493"/>
                <a:gd name="T59" fmla="*/ 1912256630 h 1731"/>
                <a:gd name="T60" fmla="*/ 2147483646 w 1493"/>
                <a:gd name="T61" fmla="*/ 2147483646 h 1731"/>
                <a:gd name="T62" fmla="*/ 2147483646 w 1493"/>
                <a:gd name="T63" fmla="*/ 2147483646 h 1731"/>
                <a:gd name="T64" fmla="*/ 2147483646 w 1493"/>
                <a:gd name="T65" fmla="*/ 2147483646 h 1731"/>
                <a:gd name="T66" fmla="*/ 2147483646 w 1493"/>
                <a:gd name="T67" fmla="*/ 2147483646 h 1731"/>
                <a:gd name="T68" fmla="*/ 2147483646 w 1493"/>
                <a:gd name="T69" fmla="*/ 2147483646 h 1731"/>
                <a:gd name="T70" fmla="*/ 2147483646 w 1493"/>
                <a:gd name="T71" fmla="*/ 2147483646 h 1731"/>
                <a:gd name="T72" fmla="*/ 2147483646 w 1493"/>
                <a:gd name="T73" fmla="*/ 2147483646 h 1731"/>
                <a:gd name="T74" fmla="*/ 2147483646 w 1493"/>
                <a:gd name="T75" fmla="*/ 2147483646 h 1731"/>
                <a:gd name="T76" fmla="*/ 2147483646 w 1493"/>
                <a:gd name="T77" fmla="*/ 2147483646 h 1731"/>
                <a:gd name="T78" fmla="*/ 2147483646 w 1493"/>
                <a:gd name="T79" fmla="*/ 2147483646 h 1731"/>
                <a:gd name="T80" fmla="*/ 2147483646 w 1493"/>
                <a:gd name="T81" fmla="*/ 2147483646 h 1731"/>
                <a:gd name="T82" fmla="*/ 2147483646 w 1493"/>
                <a:gd name="T83" fmla="*/ 2147483646 h 1731"/>
                <a:gd name="T84" fmla="*/ 2147483646 w 1493"/>
                <a:gd name="T85" fmla="*/ 2147483646 h 1731"/>
                <a:gd name="T86" fmla="*/ 2147483646 w 1493"/>
                <a:gd name="T87" fmla="*/ 2147483646 h 1731"/>
                <a:gd name="T88" fmla="*/ 2147483646 w 1493"/>
                <a:gd name="T89" fmla="*/ 2147483646 h 1731"/>
                <a:gd name="T90" fmla="*/ 2147483646 w 1493"/>
                <a:gd name="T91" fmla="*/ 2147483646 h 1731"/>
                <a:gd name="T92" fmla="*/ 2147483646 w 1493"/>
                <a:gd name="T93" fmla="*/ 2147483646 h 1731"/>
                <a:gd name="T94" fmla="*/ 2147483646 w 1493"/>
                <a:gd name="T95" fmla="*/ 2147483646 h 1731"/>
                <a:gd name="T96" fmla="*/ 2147483646 w 1493"/>
                <a:gd name="T97" fmla="*/ 2147483646 h 1731"/>
                <a:gd name="T98" fmla="*/ 2147483646 w 1493"/>
                <a:gd name="T99" fmla="*/ 2147483646 h 1731"/>
                <a:gd name="T100" fmla="*/ 2147483646 w 1493"/>
                <a:gd name="T101" fmla="*/ 2147483646 h 1731"/>
                <a:gd name="T102" fmla="*/ 2147483646 w 1493"/>
                <a:gd name="T103" fmla="*/ 2147483646 h 1731"/>
                <a:gd name="T104" fmla="*/ 2147483646 w 1493"/>
                <a:gd name="T105" fmla="*/ 2147483646 h 1731"/>
                <a:gd name="T106" fmla="*/ 2147483646 w 1493"/>
                <a:gd name="T107" fmla="*/ 2147483646 h 1731"/>
                <a:gd name="T108" fmla="*/ 2147483646 w 1493"/>
                <a:gd name="T109" fmla="*/ 2147483646 h 1731"/>
                <a:gd name="T110" fmla="*/ 2147483646 w 1493"/>
                <a:gd name="T111" fmla="*/ 2147483646 h 1731"/>
                <a:gd name="T112" fmla="*/ 2147483646 w 1493"/>
                <a:gd name="T113" fmla="*/ 2147483646 h 1731"/>
                <a:gd name="T114" fmla="*/ 2147483646 w 1493"/>
                <a:gd name="T115" fmla="*/ 2147483646 h 1731"/>
                <a:gd name="T116" fmla="*/ 2147483646 w 1493"/>
                <a:gd name="T117" fmla="*/ 2147483646 h 1731"/>
                <a:gd name="T118" fmla="*/ 2147483646 w 1493"/>
                <a:gd name="T119" fmla="*/ 2147483646 h 1731"/>
                <a:gd name="T120" fmla="*/ 2147483646 w 1493"/>
                <a:gd name="T121" fmla="*/ 2147483646 h 1731"/>
                <a:gd name="T122" fmla="*/ 2147483646 w 1493"/>
                <a:gd name="T123" fmla="*/ 2147483646 h 17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93"/>
                <a:gd name="T187" fmla="*/ 0 h 1731"/>
                <a:gd name="T188" fmla="*/ 1493 w 1493"/>
                <a:gd name="T189" fmla="*/ 1731 h 17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6" y="1710"/>
                  </a:lnTo>
                  <a:lnTo>
                    <a:pt x="984" y="1718"/>
                  </a:lnTo>
                  <a:lnTo>
                    <a:pt x="984" y="1731"/>
                  </a:lnTo>
                  <a:close/>
                </a:path>
              </a:pathLst>
            </a:custGeom>
            <a:solidFill>
              <a:srgbClr val="BDD7EE"/>
            </a:solidFill>
            <a:ln w="3175">
              <a:solidFill>
                <a:srgbClr val="808080"/>
              </a:solidFill>
              <a:round/>
            </a:ln>
          </p:spPr>
          <p:txBody>
            <a:bodyPr/>
            <a:lstStyle/>
            <a:p>
              <a:endParaRPr lang="zh-CN" altLang="en-US" sz="1600"/>
            </a:p>
          </p:txBody>
        </p:sp>
        <p:sp>
          <p:nvSpPr>
            <p:cNvPr id="21" name="TextBox 24"/>
            <p:cNvSpPr txBox="1"/>
            <p:nvPr/>
          </p:nvSpPr>
          <p:spPr>
            <a:xfrm>
              <a:off x="544334" y="2320816"/>
              <a:ext cx="606750" cy="326918"/>
            </a:xfrm>
            <a:prstGeom prst="rect">
              <a:avLst/>
            </a:prstGeom>
            <a:noFill/>
          </p:spPr>
          <p:txBody>
            <a:bodyPr wrap="square" rtlCol="0">
              <a:spAutoFit/>
            </a:bodyPr>
            <a:lstStyle/>
            <a:p>
              <a:pPr algn="ctr"/>
              <a:r>
                <a:rPr lang="zh-CN" altLang="en-US" sz="1200" dirty="0" smtClean="0">
                  <a:latin typeface="微软雅黑" panose="020B0503020204020204" pitchFamily="34" charset="-122"/>
                  <a:ea typeface="微软雅黑" panose="020B0503020204020204" pitchFamily="34" charset="-122"/>
                </a:rPr>
                <a:t>浙江</a:t>
              </a:r>
            </a:p>
          </p:txBody>
        </p:sp>
      </p:grpSp>
      <p:sp>
        <p:nvSpPr>
          <p:cNvPr id="22" name="北京"/>
          <p:cNvSpPr/>
          <p:nvPr/>
        </p:nvSpPr>
        <p:spPr bwMode="auto">
          <a:xfrm>
            <a:off x="709902" y="2125212"/>
            <a:ext cx="656449" cy="805701"/>
          </a:xfrm>
          <a:custGeom>
            <a:avLst/>
            <a:gdLst>
              <a:gd name="T0" fmla="*/ 1955697307 w 636"/>
              <a:gd name="T1" fmla="*/ 2147483646 h 711"/>
              <a:gd name="T2" fmla="*/ 2081164546 w 636"/>
              <a:gd name="T3" fmla="*/ 2147483646 h 711"/>
              <a:gd name="T4" fmla="*/ 2147483646 w 636"/>
              <a:gd name="T5" fmla="*/ 2147483646 h 711"/>
              <a:gd name="T6" fmla="*/ 2147483646 w 636"/>
              <a:gd name="T7" fmla="*/ 2147483646 h 711"/>
              <a:gd name="T8" fmla="*/ 2147483646 w 636"/>
              <a:gd name="T9" fmla="*/ 2147483646 h 711"/>
              <a:gd name="T10" fmla="*/ 2147483646 w 636"/>
              <a:gd name="T11" fmla="*/ 2147483646 h 711"/>
              <a:gd name="T12" fmla="*/ 2147483646 w 636"/>
              <a:gd name="T13" fmla="*/ 2147483646 h 711"/>
              <a:gd name="T14" fmla="*/ 2147483646 w 636"/>
              <a:gd name="T15" fmla="*/ 2147483646 h 711"/>
              <a:gd name="T16" fmla="*/ 2147483646 w 636"/>
              <a:gd name="T17" fmla="*/ 2147483646 h 711"/>
              <a:gd name="T18" fmla="*/ 2147483646 w 636"/>
              <a:gd name="T19" fmla="*/ 2147483646 h 711"/>
              <a:gd name="T20" fmla="*/ 2147483646 w 636"/>
              <a:gd name="T21" fmla="*/ 2147483646 h 711"/>
              <a:gd name="T22" fmla="*/ 2147483646 w 636"/>
              <a:gd name="T23" fmla="*/ 2147483646 h 711"/>
              <a:gd name="T24" fmla="*/ 2147483646 w 636"/>
              <a:gd name="T25" fmla="*/ 2147483646 h 711"/>
              <a:gd name="T26" fmla="*/ 2147483646 w 636"/>
              <a:gd name="T27" fmla="*/ 2147483646 h 711"/>
              <a:gd name="T28" fmla="*/ 2147483646 w 636"/>
              <a:gd name="T29" fmla="*/ 2147483646 h 711"/>
              <a:gd name="T30" fmla="*/ 2147483646 w 636"/>
              <a:gd name="T31" fmla="*/ 2147483646 h 711"/>
              <a:gd name="T32" fmla="*/ 2147483646 w 636"/>
              <a:gd name="T33" fmla="*/ 2147483646 h 711"/>
              <a:gd name="T34" fmla="*/ 2147483646 w 636"/>
              <a:gd name="T35" fmla="*/ 2147483646 h 711"/>
              <a:gd name="T36" fmla="*/ 2147483646 w 636"/>
              <a:gd name="T37" fmla="*/ 2147483646 h 711"/>
              <a:gd name="T38" fmla="*/ 2147483646 w 636"/>
              <a:gd name="T39" fmla="*/ 2147483646 h 711"/>
              <a:gd name="T40" fmla="*/ 2147483646 w 636"/>
              <a:gd name="T41" fmla="*/ 2012369658 h 711"/>
              <a:gd name="T42" fmla="*/ 2147483646 w 636"/>
              <a:gd name="T43" fmla="*/ 2044835641 h 711"/>
              <a:gd name="T44" fmla="*/ 2147483646 w 636"/>
              <a:gd name="T45" fmla="*/ 1785188160 h 711"/>
              <a:gd name="T46" fmla="*/ 2147483646 w 636"/>
              <a:gd name="T47" fmla="*/ 1614781690 h 711"/>
              <a:gd name="T48" fmla="*/ 2147483646 w 636"/>
              <a:gd name="T49" fmla="*/ 1574199161 h 711"/>
              <a:gd name="T50" fmla="*/ 2147483646 w 636"/>
              <a:gd name="T51" fmla="*/ 1306435134 h 711"/>
              <a:gd name="T52" fmla="*/ 2147483646 w 636"/>
              <a:gd name="T53" fmla="*/ 1192844285 h 711"/>
              <a:gd name="T54" fmla="*/ 2147483646 w 636"/>
              <a:gd name="T55" fmla="*/ 1152261756 h 711"/>
              <a:gd name="T56" fmla="*/ 2147483646 w 636"/>
              <a:gd name="T57" fmla="*/ 754633598 h 711"/>
              <a:gd name="T58" fmla="*/ 2147483646 w 636"/>
              <a:gd name="T59" fmla="*/ 397628158 h 711"/>
              <a:gd name="T60" fmla="*/ 2147483646 w 636"/>
              <a:gd name="T61" fmla="*/ 24349437 h 711"/>
              <a:gd name="T62" fmla="*/ 2147483646 w 636"/>
              <a:gd name="T63" fmla="*/ 24349437 h 711"/>
              <a:gd name="T64" fmla="*/ 2147483646 w 636"/>
              <a:gd name="T65" fmla="*/ 227221889 h 711"/>
              <a:gd name="T66" fmla="*/ 2147483646 w 636"/>
              <a:gd name="T67" fmla="*/ 275880573 h 711"/>
              <a:gd name="T68" fmla="*/ 2147483646 w 636"/>
              <a:gd name="T69" fmla="*/ 413820859 h 711"/>
              <a:gd name="T70" fmla="*/ 2125438213 w 636"/>
              <a:gd name="T71" fmla="*/ 511219008 h 711"/>
              <a:gd name="T72" fmla="*/ 1963051071 w 636"/>
              <a:gd name="T73" fmla="*/ 584227128 h 711"/>
              <a:gd name="T74" fmla="*/ 2147483646 w 636"/>
              <a:gd name="T75" fmla="*/ 876381184 h 711"/>
              <a:gd name="T76" fmla="*/ 2147483646 w 636"/>
              <a:gd name="T77" fmla="*/ 1046747062 h 711"/>
              <a:gd name="T78" fmla="*/ 1859758437 w 636"/>
              <a:gd name="T79" fmla="*/ 1127912320 h 711"/>
              <a:gd name="T80" fmla="*/ 1719545899 w 636"/>
              <a:gd name="T81" fmla="*/ 1062980153 h 711"/>
              <a:gd name="T82" fmla="*/ 1594078660 w 636"/>
              <a:gd name="T83" fmla="*/ 1403792892 h 711"/>
              <a:gd name="T84" fmla="*/ 1298870515 w 636"/>
              <a:gd name="T85" fmla="*/ 1760838522 h 711"/>
              <a:gd name="T86" fmla="*/ 1062719107 w 636"/>
              <a:gd name="T87" fmla="*/ 1695906557 h 711"/>
              <a:gd name="T88" fmla="*/ 782294031 w 636"/>
              <a:gd name="T89" fmla="*/ 1842003579 h 711"/>
              <a:gd name="T90" fmla="*/ 664180556 w 636"/>
              <a:gd name="T91" fmla="*/ 2147483646 h 711"/>
              <a:gd name="T92" fmla="*/ 1011053904 w 636"/>
              <a:gd name="T93" fmla="*/ 2147483646 h 711"/>
              <a:gd name="T94" fmla="*/ 1070110641 w 636"/>
              <a:gd name="T95" fmla="*/ 2147483646 h 711"/>
              <a:gd name="T96" fmla="*/ 848704532 w 636"/>
              <a:gd name="T97" fmla="*/ 2147483646 h 711"/>
              <a:gd name="T98" fmla="*/ 464949052 w 636"/>
              <a:gd name="T99" fmla="*/ 2147483646 h 711"/>
              <a:gd name="T100" fmla="*/ 0 w 636"/>
              <a:gd name="T101" fmla="*/ 2147483646 h 711"/>
              <a:gd name="T102" fmla="*/ 73802036 w 636"/>
              <a:gd name="T103" fmla="*/ 2147483646 h 711"/>
              <a:gd name="T104" fmla="*/ 287816610 w 636"/>
              <a:gd name="T105" fmla="*/ 2147483646 h 711"/>
              <a:gd name="T106" fmla="*/ 125467239 w 636"/>
              <a:gd name="T107" fmla="*/ 2147483646 h 711"/>
              <a:gd name="T108" fmla="*/ 184486206 w 636"/>
              <a:gd name="T109" fmla="*/ 2147483646 h 711"/>
              <a:gd name="T110" fmla="*/ 273071311 w 636"/>
              <a:gd name="T111" fmla="*/ 2147483646 h 711"/>
              <a:gd name="T112" fmla="*/ 472302816 w 636"/>
              <a:gd name="T113" fmla="*/ 2147483646 h 711"/>
              <a:gd name="T114" fmla="*/ 686317390 w 636"/>
              <a:gd name="T115" fmla="*/ 2147483646 h 711"/>
              <a:gd name="T116" fmla="*/ 870841366 w 636"/>
              <a:gd name="T117" fmla="*/ 2147483646 h 711"/>
              <a:gd name="T118" fmla="*/ 1158657977 w 636"/>
              <a:gd name="T119" fmla="*/ 2147483646 h 711"/>
              <a:gd name="T120" fmla="*/ 1483356720 w 636"/>
              <a:gd name="T121" fmla="*/ 2147483646 h 7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36"/>
              <a:gd name="T184" fmla="*/ 0 h 711"/>
              <a:gd name="T185" fmla="*/ 636 w 636"/>
              <a:gd name="T186" fmla="*/ 711 h 71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40000"/>
              <a:lumOff val="60000"/>
            </a:schemeClr>
          </a:solidFill>
          <a:ln w="3175">
            <a:solidFill>
              <a:srgbClr val="808080"/>
            </a:solidFill>
            <a:round/>
          </a:ln>
        </p:spPr>
        <p:txBody>
          <a:bodyPr/>
          <a:lstStyle/>
          <a:p>
            <a:pPr algn="ctr"/>
            <a:endParaRPr lang="en-US" altLang="zh-CN" sz="1200" dirty="0" smtClean="0">
              <a:latin typeface="微软雅黑" panose="020B0503020204020204" pitchFamily="34" charset="-122"/>
              <a:ea typeface="微软雅黑" panose="020B0503020204020204" pitchFamily="34" charset="-122"/>
            </a:endParaRPr>
          </a:p>
          <a:p>
            <a:pPr algn="ctr"/>
            <a:r>
              <a:rPr lang="zh-CN" altLang="en-US" sz="1200" dirty="0" smtClean="0">
                <a:latin typeface="微软雅黑" panose="020B0503020204020204" pitchFamily="34" charset="-122"/>
                <a:ea typeface="微软雅黑" panose="020B0503020204020204" pitchFamily="34" charset="-122"/>
              </a:rPr>
              <a:t>北京</a:t>
            </a:r>
            <a:endParaRPr lang="zh-CN" altLang="en-US" sz="1200" dirty="0">
              <a:latin typeface="微软雅黑" panose="020B0503020204020204" pitchFamily="34" charset="-122"/>
              <a:ea typeface="微软雅黑" panose="020B0503020204020204" pitchFamily="34" charset="-122"/>
            </a:endParaRPr>
          </a:p>
        </p:txBody>
      </p:sp>
      <p:graphicFrame>
        <p:nvGraphicFramePr>
          <p:cNvPr id="23" name="图示 22"/>
          <p:cNvGraphicFramePr/>
          <p:nvPr>
            <p:extLst>
              <p:ext uri="{D42A27DB-BD31-4B8C-83A1-F6EECF244321}">
                <p14:modId xmlns="" xmlns:p14="http://schemas.microsoft.com/office/powerpoint/2010/main" val="1243909646"/>
              </p:ext>
            </p:extLst>
          </p:nvPr>
        </p:nvGraphicFramePr>
        <p:xfrm>
          <a:off x="228600" y="1466014"/>
          <a:ext cx="3459277" cy="229664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nvGrpSpPr>
          <p:cNvPr id="7" name="组合 6"/>
          <p:cNvGrpSpPr/>
          <p:nvPr/>
        </p:nvGrpSpPr>
        <p:grpSpPr>
          <a:xfrm>
            <a:off x="4394678" y="4024997"/>
            <a:ext cx="3563452" cy="2227488"/>
            <a:chOff x="1228678" y="3919311"/>
            <a:chExt cx="3563452" cy="2227488"/>
          </a:xfrm>
        </p:grpSpPr>
        <p:graphicFrame>
          <p:nvGraphicFramePr>
            <p:cNvPr id="15" name="图示 14"/>
            <p:cNvGraphicFramePr/>
            <p:nvPr>
              <p:extLst>
                <p:ext uri="{D42A27DB-BD31-4B8C-83A1-F6EECF244321}">
                  <p14:modId xmlns="" xmlns:p14="http://schemas.microsoft.com/office/powerpoint/2010/main" val="3526538485"/>
                </p:ext>
              </p:extLst>
            </p:nvPr>
          </p:nvGraphicFramePr>
          <p:xfrm>
            <a:off x="1228678" y="3919311"/>
            <a:ext cx="3563452" cy="222748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24" name="安徽"/>
            <p:cNvSpPr>
              <a:spLocks/>
            </p:cNvSpPr>
            <p:nvPr/>
          </p:nvSpPr>
          <p:spPr bwMode="auto">
            <a:xfrm>
              <a:off x="1719257" y="4558882"/>
              <a:ext cx="633041" cy="778143"/>
            </a:xfrm>
            <a:custGeom>
              <a:avLst/>
              <a:gdLst>
                <a:gd name="T0" fmla="*/ 2147483646 w 1769"/>
                <a:gd name="T1" fmla="*/ 2147483646 h 2242"/>
                <a:gd name="T2" fmla="*/ 2147483646 w 1769"/>
                <a:gd name="T3" fmla="*/ 2147483646 h 2242"/>
                <a:gd name="T4" fmla="*/ 2147483646 w 1769"/>
                <a:gd name="T5" fmla="*/ 2147483646 h 2242"/>
                <a:gd name="T6" fmla="*/ 2147483646 w 1769"/>
                <a:gd name="T7" fmla="*/ 2147483646 h 2242"/>
                <a:gd name="T8" fmla="*/ 2147483646 w 1769"/>
                <a:gd name="T9" fmla="*/ 2147483646 h 2242"/>
                <a:gd name="T10" fmla="*/ 2147483646 w 1769"/>
                <a:gd name="T11" fmla="*/ 2147483646 h 2242"/>
                <a:gd name="T12" fmla="*/ 2147483646 w 1769"/>
                <a:gd name="T13" fmla="*/ 2147483646 h 2242"/>
                <a:gd name="T14" fmla="*/ 2147483646 w 1769"/>
                <a:gd name="T15" fmla="*/ 2147483646 h 2242"/>
                <a:gd name="T16" fmla="*/ 2147483646 w 1769"/>
                <a:gd name="T17" fmla="*/ 2147483646 h 2242"/>
                <a:gd name="T18" fmla="*/ 2147483646 w 1769"/>
                <a:gd name="T19" fmla="*/ 2147483646 h 2242"/>
                <a:gd name="T20" fmla="*/ 2147483646 w 1769"/>
                <a:gd name="T21" fmla="*/ 2147483646 h 2242"/>
                <a:gd name="T22" fmla="*/ 2147483646 w 1769"/>
                <a:gd name="T23" fmla="*/ 2147483646 h 2242"/>
                <a:gd name="T24" fmla="*/ 2147483646 w 1769"/>
                <a:gd name="T25" fmla="*/ 2147483646 h 2242"/>
                <a:gd name="T26" fmla="*/ 2147483646 w 1769"/>
                <a:gd name="T27" fmla="*/ 2147483646 h 2242"/>
                <a:gd name="T28" fmla="*/ 2147483646 w 1769"/>
                <a:gd name="T29" fmla="*/ 2147483646 h 2242"/>
                <a:gd name="T30" fmla="*/ 2147483646 w 1769"/>
                <a:gd name="T31" fmla="*/ 2147483646 h 2242"/>
                <a:gd name="T32" fmla="*/ 2147483646 w 1769"/>
                <a:gd name="T33" fmla="*/ 2147483646 h 2242"/>
                <a:gd name="T34" fmla="*/ 2147483646 w 1769"/>
                <a:gd name="T35" fmla="*/ 2147483646 h 2242"/>
                <a:gd name="T36" fmla="*/ 2147483646 w 1769"/>
                <a:gd name="T37" fmla="*/ 1966425616 h 2242"/>
                <a:gd name="T38" fmla="*/ 2147483646 w 1769"/>
                <a:gd name="T39" fmla="*/ 1655952021 h 2242"/>
                <a:gd name="T40" fmla="*/ 2147483646 w 1769"/>
                <a:gd name="T41" fmla="*/ 788165183 h 2242"/>
                <a:gd name="T42" fmla="*/ 2147483646 w 1769"/>
                <a:gd name="T43" fmla="*/ 0 h 2242"/>
                <a:gd name="T44" fmla="*/ 2147483646 w 1769"/>
                <a:gd name="T45" fmla="*/ 1090704428 h 2242"/>
                <a:gd name="T46" fmla="*/ 2147483646 w 1769"/>
                <a:gd name="T47" fmla="*/ 1847012803 h 2242"/>
                <a:gd name="T48" fmla="*/ 2147483646 w 1769"/>
                <a:gd name="T49" fmla="*/ 2147483646 h 2242"/>
                <a:gd name="T50" fmla="*/ 2147483646 w 1769"/>
                <a:gd name="T51" fmla="*/ 2147483646 h 2242"/>
                <a:gd name="T52" fmla="*/ 2147483646 w 1769"/>
                <a:gd name="T53" fmla="*/ 2147483646 h 2242"/>
                <a:gd name="T54" fmla="*/ 1818621377 w 1769"/>
                <a:gd name="T55" fmla="*/ 2147483646 h 2242"/>
                <a:gd name="T56" fmla="*/ 1858152346 w 1769"/>
                <a:gd name="T57" fmla="*/ 2147483646 h 2242"/>
                <a:gd name="T58" fmla="*/ 1162352436 w 1769"/>
                <a:gd name="T59" fmla="*/ 2147483646 h 2242"/>
                <a:gd name="T60" fmla="*/ 94898151 w 1769"/>
                <a:gd name="T61" fmla="*/ 2147483646 h 2242"/>
                <a:gd name="T62" fmla="*/ 292552794 w 1769"/>
                <a:gd name="T63" fmla="*/ 2147483646 h 2242"/>
                <a:gd name="T64" fmla="*/ 838167058 w 1769"/>
                <a:gd name="T65" fmla="*/ 2147483646 h 2242"/>
                <a:gd name="T66" fmla="*/ 1526068783 w 1769"/>
                <a:gd name="T67" fmla="*/ 2147483646 h 2242"/>
                <a:gd name="T68" fmla="*/ 2147483646 w 1769"/>
                <a:gd name="T69" fmla="*/ 2147483646 h 2242"/>
                <a:gd name="T70" fmla="*/ 2147483646 w 1769"/>
                <a:gd name="T71" fmla="*/ 2147483646 h 2242"/>
                <a:gd name="T72" fmla="*/ 2147483646 w 1769"/>
                <a:gd name="T73" fmla="*/ 2147483646 h 2242"/>
                <a:gd name="T74" fmla="*/ 1834457592 w 1769"/>
                <a:gd name="T75" fmla="*/ 2147483646 h 2242"/>
                <a:gd name="T76" fmla="*/ 2063745018 w 1769"/>
                <a:gd name="T77" fmla="*/ 2147483646 h 2242"/>
                <a:gd name="T78" fmla="*/ 2147483646 w 1769"/>
                <a:gd name="T79" fmla="*/ 2147483646 h 2242"/>
                <a:gd name="T80" fmla="*/ 2147483646 w 1769"/>
                <a:gd name="T81" fmla="*/ 2147483646 h 2242"/>
                <a:gd name="T82" fmla="*/ 2147483646 w 1769"/>
                <a:gd name="T83" fmla="*/ 2147483646 h 2242"/>
                <a:gd name="T84" fmla="*/ 2147483646 w 1769"/>
                <a:gd name="T85" fmla="*/ 2147483646 h 2242"/>
                <a:gd name="T86" fmla="*/ 2147483646 w 1769"/>
                <a:gd name="T87" fmla="*/ 2147483646 h 2242"/>
                <a:gd name="T88" fmla="*/ 2147483646 w 1769"/>
                <a:gd name="T89" fmla="*/ 2147483646 h 2242"/>
                <a:gd name="T90" fmla="*/ 2147483646 w 1769"/>
                <a:gd name="T91" fmla="*/ 2147483646 h 2242"/>
                <a:gd name="T92" fmla="*/ 2147483646 w 1769"/>
                <a:gd name="T93" fmla="*/ 2147483646 h 2242"/>
                <a:gd name="T94" fmla="*/ 2147483646 w 1769"/>
                <a:gd name="T95" fmla="*/ 2147483646 h 2242"/>
                <a:gd name="T96" fmla="*/ 2147483646 w 1769"/>
                <a:gd name="T97" fmla="*/ 2147483646 h 2242"/>
                <a:gd name="T98" fmla="*/ 2147483646 w 1769"/>
                <a:gd name="T99" fmla="*/ 2147483646 h 2242"/>
                <a:gd name="T100" fmla="*/ 2147483646 w 1769"/>
                <a:gd name="T101" fmla="*/ 2147483646 h 2242"/>
                <a:gd name="T102" fmla="*/ 2147483646 w 1769"/>
                <a:gd name="T103" fmla="*/ 2147483646 h 2242"/>
                <a:gd name="T104" fmla="*/ 2147483646 w 1769"/>
                <a:gd name="T105" fmla="*/ 2147483646 h 2242"/>
                <a:gd name="T106" fmla="*/ 2147483646 w 1769"/>
                <a:gd name="T107" fmla="*/ 2147483646 h 2242"/>
                <a:gd name="T108" fmla="*/ 2147483646 w 1769"/>
                <a:gd name="T109" fmla="*/ 2147483646 h 2242"/>
                <a:gd name="T110" fmla="*/ 2147483646 w 1769"/>
                <a:gd name="T111" fmla="*/ 2147483646 h 2242"/>
                <a:gd name="T112" fmla="*/ 2147483646 w 1769"/>
                <a:gd name="T113" fmla="*/ 2147483646 h 2242"/>
                <a:gd name="T114" fmla="*/ 2147483646 w 1769"/>
                <a:gd name="T115" fmla="*/ 2147483646 h 2242"/>
                <a:gd name="T116" fmla="*/ 2147483646 w 1769"/>
                <a:gd name="T117" fmla="*/ 2147483646 h 2242"/>
                <a:gd name="T118" fmla="*/ 2147483646 w 1769"/>
                <a:gd name="T119" fmla="*/ 2147483646 h 2242"/>
                <a:gd name="T120" fmla="*/ 2147483646 w 1769"/>
                <a:gd name="T121" fmla="*/ 2147483646 h 22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69"/>
                <a:gd name="T184" fmla="*/ 0 h 2242"/>
                <a:gd name="T185" fmla="*/ 1769 w 1769"/>
                <a:gd name="T186" fmla="*/ 2242 h 224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BDD7EE"/>
            </a:solidFill>
            <a:ln w="3175">
              <a:solidFill>
                <a:srgbClr val="808080"/>
              </a:solidFill>
              <a:round/>
              <a:headEnd/>
              <a:tailEnd/>
            </a:ln>
          </p:spPr>
          <p:txBody>
            <a:bodyPr/>
            <a:lstStyle/>
            <a:p>
              <a:pPr algn="ctr"/>
              <a:endParaRPr lang="en-US" altLang="zh-CN" sz="1200" dirty="0" smtClean="0">
                <a:latin typeface="微软雅黑" panose="020B0503020204020204" pitchFamily="34" charset="-122"/>
                <a:ea typeface="微软雅黑" panose="020B0503020204020204" pitchFamily="34" charset="-122"/>
              </a:endParaRPr>
            </a:p>
            <a:p>
              <a:pPr algn="ctr"/>
              <a:r>
                <a:rPr lang="zh-CN" altLang="en-US" sz="1200" dirty="0" smtClean="0">
                  <a:latin typeface="微软雅黑" panose="020B0503020204020204" pitchFamily="34" charset="-122"/>
                  <a:ea typeface="微软雅黑" panose="020B0503020204020204" pitchFamily="34" charset="-122"/>
                </a:rPr>
                <a:t>安徽</a:t>
              </a:r>
              <a:endParaRPr lang="en-US" altLang="zh-CN" sz="1200" dirty="0" smtClean="0">
                <a:latin typeface="微软雅黑" panose="020B0503020204020204" pitchFamily="34" charset="-122"/>
                <a:ea typeface="微软雅黑" panose="020B0503020204020204" pitchFamily="34" charset="-122"/>
              </a:endParaRPr>
            </a:p>
            <a:p>
              <a:pPr algn="ctr"/>
              <a:endParaRPr lang="zh-CN" altLang="en-US" sz="1200"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366351" y="3980877"/>
            <a:ext cx="3459277" cy="2280990"/>
            <a:chOff x="908577" y="4047068"/>
            <a:chExt cx="3459277" cy="2280990"/>
          </a:xfrm>
        </p:grpSpPr>
        <p:sp>
          <p:nvSpPr>
            <p:cNvPr id="19" name="江西"/>
            <p:cNvSpPr>
              <a:spLocks/>
            </p:cNvSpPr>
            <p:nvPr/>
          </p:nvSpPr>
          <p:spPr bwMode="auto">
            <a:xfrm>
              <a:off x="1486957" y="4732301"/>
              <a:ext cx="494243" cy="734942"/>
            </a:xfrm>
            <a:custGeom>
              <a:avLst/>
              <a:gdLst>
                <a:gd name="T0" fmla="*/ 2147483646 w 1831"/>
                <a:gd name="T1" fmla="*/ 2147483646 h 2473"/>
                <a:gd name="T2" fmla="*/ 2147483646 w 1831"/>
                <a:gd name="T3" fmla="*/ 2147483646 h 2473"/>
                <a:gd name="T4" fmla="*/ 2147483646 w 1831"/>
                <a:gd name="T5" fmla="*/ 2147483646 h 2473"/>
                <a:gd name="T6" fmla="*/ 2147483646 w 1831"/>
                <a:gd name="T7" fmla="*/ 2147483646 h 2473"/>
                <a:gd name="T8" fmla="*/ 2147483646 w 1831"/>
                <a:gd name="T9" fmla="*/ 2147483646 h 2473"/>
                <a:gd name="T10" fmla="*/ 2147483646 w 1831"/>
                <a:gd name="T11" fmla="*/ 2147483646 h 2473"/>
                <a:gd name="T12" fmla="*/ 2147483646 w 1831"/>
                <a:gd name="T13" fmla="*/ 2147483646 h 2473"/>
                <a:gd name="T14" fmla="*/ 2147483646 w 1831"/>
                <a:gd name="T15" fmla="*/ 2147483646 h 2473"/>
                <a:gd name="T16" fmla="*/ 2147483646 w 1831"/>
                <a:gd name="T17" fmla="*/ 2147483646 h 2473"/>
                <a:gd name="T18" fmla="*/ 2147483646 w 1831"/>
                <a:gd name="T19" fmla="*/ 2147483646 h 2473"/>
                <a:gd name="T20" fmla="*/ 2147483646 w 1831"/>
                <a:gd name="T21" fmla="*/ 2147483646 h 2473"/>
                <a:gd name="T22" fmla="*/ 2147483646 w 1831"/>
                <a:gd name="T23" fmla="*/ 2147483646 h 2473"/>
                <a:gd name="T24" fmla="*/ 2147483646 w 1831"/>
                <a:gd name="T25" fmla="*/ 2147483646 h 2473"/>
                <a:gd name="T26" fmla="*/ 2147483646 w 1831"/>
                <a:gd name="T27" fmla="*/ 2147483646 h 2473"/>
                <a:gd name="T28" fmla="*/ 2147483646 w 1831"/>
                <a:gd name="T29" fmla="*/ 2147483646 h 2473"/>
                <a:gd name="T30" fmla="*/ 2147483646 w 1831"/>
                <a:gd name="T31" fmla="*/ 2147483646 h 2473"/>
                <a:gd name="T32" fmla="*/ 2147483646 w 1831"/>
                <a:gd name="T33" fmla="*/ 2147483646 h 2473"/>
                <a:gd name="T34" fmla="*/ 2147483646 w 1831"/>
                <a:gd name="T35" fmla="*/ 2147483646 h 2473"/>
                <a:gd name="T36" fmla="*/ 2147483646 w 1831"/>
                <a:gd name="T37" fmla="*/ 2147483646 h 2473"/>
                <a:gd name="T38" fmla="*/ 2147483646 w 1831"/>
                <a:gd name="T39" fmla="*/ 2147483646 h 2473"/>
                <a:gd name="T40" fmla="*/ 2147483646 w 1831"/>
                <a:gd name="T41" fmla="*/ 2147483646 h 2473"/>
                <a:gd name="T42" fmla="*/ 2147483646 w 1831"/>
                <a:gd name="T43" fmla="*/ 2147483646 h 2473"/>
                <a:gd name="T44" fmla="*/ 2147483646 w 1831"/>
                <a:gd name="T45" fmla="*/ 2147483646 h 2473"/>
                <a:gd name="T46" fmla="*/ 2147483646 w 1831"/>
                <a:gd name="T47" fmla="*/ 2147483646 h 2473"/>
                <a:gd name="T48" fmla="*/ 2147483646 w 1831"/>
                <a:gd name="T49" fmla="*/ 2147483646 h 2473"/>
                <a:gd name="T50" fmla="*/ 2147483646 w 1831"/>
                <a:gd name="T51" fmla="*/ 2147483646 h 2473"/>
                <a:gd name="T52" fmla="*/ 2147483646 w 1831"/>
                <a:gd name="T53" fmla="*/ 2147483646 h 2473"/>
                <a:gd name="T54" fmla="*/ 2147483646 w 1831"/>
                <a:gd name="T55" fmla="*/ 2147483646 h 2473"/>
                <a:gd name="T56" fmla="*/ 2147483646 w 1831"/>
                <a:gd name="T57" fmla="*/ 2147483646 h 2473"/>
                <a:gd name="T58" fmla="*/ 2147483646 w 1831"/>
                <a:gd name="T59" fmla="*/ 2147483646 h 2473"/>
                <a:gd name="T60" fmla="*/ 2147483646 w 1831"/>
                <a:gd name="T61" fmla="*/ 2147483646 h 2473"/>
                <a:gd name="T62" fmla="*/ 2147483646 w 1831"/>
                <a:gd name="T63" fmla="*/ 2147483646 h 2473"/>
                <a:gd name="T64" fmla="*/ 2147483646 w 1831"/>
                <a:gd name="T65" fmla="*/ 2147483646 h 2473"/>
                <a:gd name="T66" fmla="*/ 2147483646 w 1831"/>
                <a:gd name="T67" fmla="*/ 2147483646 h 2473"/>
                <a:gd name="T68" fmla="*/ 2147483646 w 1831"/>
                <a:gd name="T69" fmla="*/ 2147483646 h 2473"/>
                <a:gd name="T70" fmla="*/ 2147483646 w 1831"/>
                <a:gd name="T71" fmla="*/ 2147483646 h 2473"/>
                <a:gd name="T72" fmla="*/ 2147483646 w 1831"/>
                <a:gd name="T73" fmla="*/ 2147483646 h 2473"/>
                <a:gd name="T74" fmla="*/ 2147483646 w 1831"/>
                <a:gd name="T75" fmla="*/ 2147483646 h 2473"/>
                <a:gd name="T76" fmla="*/ 2147483646 w 1831"/>
                <a:gd name="T77" fmla="*/ 2147483646 h 2473"/>
                <a:gd name="T78" fmla="*/ 2147483646 w 1831"/>
                <a:gd name="T79" fmla="*/ 2147483646 h 2473"/>
                <a:gd name="T80" fmla="*/ 2147483646 w 1831"/>
                <a:gd name="T81" fmla="*/ 2147483646 h 2473"/>
                <a:gd name="T82" fmla="*/ 2147483646 w 1831"/>
                <a:gd name="T83" fmla="*/ 2147483646 h 2473"/>
                <a:gd name="T84" fmla="*/ 2147483646 w 1831"/>
                <a:gd name="T85" fmla="*/ 2147483646 h 2473"/>
                <a:gd name="T86" fmla="*/ 2147483646 w 1831"/>
                <a:gd name="T87" fmla="*/ 2147483646 h 2473"/>
                <a:gd name="T88" fmla="*/ 2147483646 w 1831"/>
                <a:gd name="T89" fmla="*/ 2147483646 h 2473"/>
                <a:gd name="T90" fmla="*/ 2147483646 w 1831"/>
                <a:gd name="T91" fmla="*/ 2147483646 h 2473"/>
                <a:gd name="T92" fmla="*/ 2147483646 w 1831"/>
                <a:gd name="T93" fmla="*/ 2147483646 h 2473"/>
                <a:gd name="T94" fmla="*/ 2147483646 w 1831"/>
                <a:gd name="T95" fmla="*/ 2147483646 h 2473"/>
                <a:gd name="T96" fmla="*/ 2147483646 w 1831"/>
                <a:gd name="T97" fmla="*/ 2147483646 h 2473"/>
                <a:gd name="T98" fmla="*/ 2147483646 w 1831"/>
                <a:gd name="T99" fmla="*/ 2147483646 h 2473"/>
                <a:gd name="T100" fmla="*/ 2147483646 w 1831"/>
                <a:gd name="T101" fmla="*/ 2147483646 h 2473"/>
                <a:gd name="T102" fmla="*/ 2147483646 w 1831"/>
                <a:gd name="T103" fmla="*/ 2147483646 h 2473"/>
                <a:gd name="T104" fmla="*/ 2147483646 w 1831"/>
                <a:gd name="T105" fmla="*/ 2147483646 h 2473"/>
                <a:gd name="T106" fmla="*/ 2147483646 w 1831"/>
                <a:gd name="T107" fmla="*/ 2147483646 h 2473"/>
                <a:gd name="T108" fmla="*/ 2147483646 w 1831"/>
                <a:gd name="T109" fmla="*/ 2147483646 h 2473"/>
                <a:gd name="T110" fmla="*/ 2147483646 w 1831"/>
                <a:gd name="T111" fmla="*/ 2147483646 h 2473"/>
                <a:gd name="T112" fmla="*/ 2147483646 w 1831"/>
                <a:gd name="T113" fmla="*/ 2147483646 h 2473"/>
                <a:gd name="T114" fmla="*/ 2147483646 w 1831"/>
                <a:gd name="T115" fmla="*/ 2147483646 h 2473"/>
                <a:gd name="T116" fmla="*/ 2147483646 w 1831"/>
                <a:gd name="T117" fmla="*/ 2147483646 h 2473"/>
                <a:gd name="T118" fmla="*/ 2147483646 w 1831"/>
                <a:gd name="T119" fmla="*/ 2147483646 h 2473"/>
                <a:gd name="T120" fmla="*/ 2147483646 w 1831"/>
                <a:gd name="T121" fmla="*/ 2147483646 h 24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31"/>
                <a:gd name="T184" fmla="*/ 0 h 2473"/>
                <a:gd name="T185" fmla="*/ 1831 w 1831"/>
                <a:gd name="T186" fmla="*/ 2473 h 247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BDD7EE"/>
            </a:solidFill>
            <a:ln w="3175">
              <a:solidFill>
                <a:srgbClr val="808080"/>
              </a:solidFill>
              <a:round/>
              <a:headEnd/>
              <a:tailEnd/>
            </a:ln>
          </p:spPr>
          <p:txBody>
            <a:bodyPr anchor="ctr"/>
            <a:lstStyle/>
            <a:p>
              <a:r>
                <a:rPr lang="zh-CN" altLang="en-US" sz="1200" dirty="0" smtClean="0">
                  <a:latin typeface="微软雅黑" panose="020B0503020204020204" pitchFamily="34" charset="-122"/>
                  <a:ea typeface="微软雅黑" panose="020B0503020204020204" pitchFamily="34" charset="-122"/>
                </a:rPr>
                <a:t>江西</a:t>
              </a:r>
              <a:endParaRPr lang="zh-CN" altLang="en-US" sz="1200" dirty="0">
                <a:latin typeface="微软雅黑" panose="020B0503020204020204" pitchFamily="34" charset="-122"/>
                <a:ea typeface="微软雅黑" panose="020B0503020204020204" pitchFamily="34" charset="-122"/>
              </a:endParaRPr>
            </a:p>
          </p:txBody>
        </p:sp>
        <p:graphicFrame>
          <p:nvGraphicFramePr>
            <p:cNvPr id="28" name="图示 27"/>
            <p:cNvGraphicFramePr/>
            <p:nvPr>
              <p:extLst>
                <p:ext uri="{D42A27DB-BD31-4B8C-83A1-F6EECF244321}">
                  <p14:modId xmlns="" xmlns:p14="http://schemas.microsoft.com/office/powerpoint/2010/main" val="2049017201"/>
                </p:ext>
              </p:extLst>
            </p:nvPr>
          </p:nvGraphicFramePr>
          <p:xfrm>
            <a:off x="908577" y="4047068"/>
            <a:ext cx="3459277" cy="228099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8599" y="381000"/>
            <a:ext cx="6143625" cy="461665"/>
          </a:xfrm>
          <a:prstGeom prst="rect">
            <a:avLst/>
          </a:prstGeom>
          <a:noFill/>
        </p:spPr>
        <p:txBody>
          <a:bodyPr wrap="square" rtlCol="0">
            <a:spAutoFit/>
          </a:bodyPr>
          <a:lstStyle/>
          <a:p>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三、</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月流通品牌</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TOP10</a:t>
            </a:r>
            <a:endParaRPr lang="zh-CN" altLang="en-US" sz="24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p:nvPr>
            <p:extLst>
              <p:ext uri="{D42A27DB-BD31-4B8C-83A1-F6EECF244321}">
                <p14:modId xmlns="" xmlns:p14="http://schemas.microsoft.com/office/powerpoint/2010/main" val="2569042670"/>
              </p:ext>
            </p:extLst>
          </p:nvPr>
        </p:nvGraphicFramePr>
        <p:xfrm>
          <a:off x="430741" y="2744465"/>
          <a:ext cx="3606800" cy="3487003"/>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292099" y="1130300"/>
            <a:ext cx="4102101" cy="1200329"/>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电商平台车源发布量及用户关注度占比</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最高</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为雅阁，宝马</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5</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系排名第二位；</a:t>
            </a:r>
            <a:endPar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前</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10</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品牌占电商平台发布量的</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11.65%</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aphicFrame>
        <p:nvGraphicFramePr>
          <p:cNvPr id="12" name="图表 11"/>
          <p:cNvGraphicFramePr/>
          <p:nvPr>
            <p:extLst>
              <p:ext uri="{D42A27DB-BD31-4B8C-83A1-F6EECF244321}">
                <p14:modId xmlns="" xmlns:p14="http://schemas.microsoft.com/office/powerpoint/2010/main" val="1106655486"/>
              </p:ext>
            </p:extLst>
          </p:nvPr>
        </p:nvGraphicFramePr>
        <p:xfrm>
          <a:off x="4740876" y="2743092"/>
          <a:ext cx="3606800" cy="3487003"/>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p:cNvSpPr txBox="1"/>
          <p:nvPr/>
        </p:nvSpPr>
        <p:spPr>
          <a:xfrm>
            <a:off x="4457700" y="1130300"/>
            <a:ext cx="4432300" cy="83099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线下交易品牌中捷达交易量排名第一；</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前</a:t>
            </a:r>
            <a:r>
              <a:rPr lang="en-US" altLang="zh-CN" sz="1600" dirty="0" smtClean="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品牌占实地交易量的</a:t>
            </a:r>
            <a:r>
              <a:rPr lang="en-US" altLang="zh-CN" sz="1600" dirty="0" smtClean="0">
                <a:latin typeface="微软雅黑" panose="020B0503020204020204" pitchFamily="34" charset="-122"/>
                <a:ea typeface="微软雅黑" panose="020B0503020204020204" pitchFamily="34" charset="-122"/>
              </a:rPr>
              <a:t>15.47%</a:t>
            </a:r>
            <a:r>
              <a:rPr lang="zh-CN" altLang="en-US" sz="1600" dirty="0" smtClean="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905001" y="2448987"/>
            <a:ext cx="1142999" cy="338554"/>
          </a:xfrm>
          <a:prstGeom prst="rect">
            <a:avLst/>
          </a:prstGeom>
          <a:noFill/>
        </p:spPr>
        <p:txBody>
          <a:bodyPr wrap="square" rtlCol="0">
            <a:spAutoFit/>
          </a:bodyPr>
          <a:lstStyle/>
          <a:p>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电</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商平台</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245224" y="2448987"/>
            <a:ext cx="1400176" cy="338554"/>
          </a:xfrm>
          <a:prstGeom prst="rect">
            <a:avLst/>
          </a:prstGeom>
          <a:noFill/>
        </p:spPr>
        <p:txBody>
          <a:bodyPr wrap="square" rtlCol="0">
            <a:spAutoFit/>
          </a:bodyPr>
          <a:lstStyle/>
          <a:p>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线下交易</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70925" y="1833294"/>
            <a:ext cx="4810125" cy="482600"/>
            <a:chOff x="2305050" y="2692400"/>
            <a:chExt cx="4324350" cy="482600"/>
          </a:xfrm>
        </p:grpSpPr>
        <p:sp>
          <p:nvSpPr>
            <p:cNvPr id="9" name="矩形 8"/>
            <p:cNvSpPr/>
            <p:nvPr/>
          </p:nvSpPr>
          <p:spPr>
            <a:xfrm>
              <a:off x="2565400" y="2692400"/>
              <a:ext cx="3822700" cy="482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月市场概况</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2305050" y="2692400"/>
              <a:ext cx="482600" cy="482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72537" y="1899697"/>
            <a:ext cx="317500" cy="317500"/>
          </a:xfrm>
          <a:prstGeom prst="rect">
            <a:avLst/>
          </a:prstGeom>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28" name="组合 27"/>
          <p:cNvGrpSpPr/>
          <p:nvPr/>
        </p:nvGrpSpPr>
        <p:grpSpPr>
          <a:xfrm>
            <a:off x="2101405" y="3567114"/>
            <a:ext cx="4810125" cy="482600"/>
            <a:chOff x="2305050" y="2692400"/>
            <a:chExt cx="4324350" cy="482600"/>
          </a:xfrm>
        </p:grpSpPr>
        <p:sp>
          <p:nvSpPr>
            <p:cNvPr id="29" name="矩形 2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椭圆 2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03017" y="3633517"/>
            <a:ext cx="317500" cy="317500"/>
          </a:xfrm>
          <a:prstGeom prst="rect">
            <a:avLst/>
          </a:prstGeom>
        </p:spPr>
      </p:pic>
      <p:grpSp>
        <p:nvGrpSpPr>
          <p:cNvPr id="23" name="组合 22"/>
          <p:cNvGrpSpPr/>
          <p:nvPr/>
        </p:nvGrpSpPr>
        <p:grpSpPr>
          <a:xfrm>
            <a:off x="2046541" y="2708300"/>
            <a:ext cx="4810125" cy="482600"/>
            <a:chOff x="2305050" y="2692400"/>
            <a:chExt cx="4324350" cy="482600"/>
          </a:xfrm>
        </p:grpSpPr>
        <p:sp>
          <p:nvSpPr>
            <p:cNvPr id="24" name="矩形 23"/>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第二部分：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月市场概述</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48153" y="2774703"/>
            <a:ext cx="317500" cy="317500"/>
          </a:xfrm>
          <a:prstGeom prst="rect">
            <a:avLst/>
          </a:prstGeom>
        </p:spPr>
      </p:pic>
      <p:grpSp>
        <p:nvGrpSpPr>
          <p:cNvPr id="18" name="组合 17"/>
          <p:cNvGrpSpPr/>
          <p:nvPr/>
        </p:nvGrpSpPr>
        <p:grpSpPr>
          <a:xfrm>
            <a:off x="2125213" y="4348186"/>
            <a:ext cx="4810125" cy="482600"/>
            <a:chOff x="2305050" y="2692400"/>
            <a:chExt cx="4324350" cy="482600"/>
          </a:xfrm>
        </p:grpSpPr>
        <p:sp>
          <p:nvSpPr>
            <p:cNvPr id="19" name="矩形 1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第四部分：“行”认证工作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3" name="图片 3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26825" y="4414589"/>
            <a:ext cx="317500" cy="317500"/>
          </a:xfrm>
          <a:prstGeom prst="rect">
            <a:avLst/>
          </a:prstGeom>
        </p:spPr>
      </p:pic>
      <p:grpSp>
        <p:nvGrpSpPr>
          <p:cNvPr id="34" name="组合 33"/>
          <p:cNvGrpSpPr/>
          <p:nvPr/>
        </p:nvGrpSpPr>
        <p:grpSpPr>
          <a:xfrm>
            <a:off x="2149021" y="5143546"/>
            <a:ext cx="4810125" cy="482600"/>
            <a:chOff x="2305050" y="2692400"/>
            <a:chExt cx="4324350" cy="482600"/>
          </a:xfrm>
        </p:grpSpPr>
        <p:sp>
          <p:nvSpPr>
            <p:cNvPr id="35" name="矩形 34"/>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第五部分：培训工作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50633" y="5209949"/>
            <a:ext cx="317500" cy="3175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599" y="381000"/>
            <a:ext cx="4886325" cy="461665"/>
          </a:xfrm>
          <a:prstGeom prst="rect">
            <a:avLst/>
          </a:prstGeom>
          <a:noFill/>
        </p:spPr>
        <p:txBody>
          <a:bodyPr wrap="square" rtlCol="0">
            <a:spAutoFit/>
          </a:bodyPr>
          <a:lstStyle/>
          <a:p>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四、</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月电商交易统计</a:t>
            </a:r>
            <a:endParaRPr lang="zh-CN" altLang="en-US" sz="24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92100" y="1130300"/>
            <a:ext cx="8559800" cy="83099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2017</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年</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11</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月主流</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B2C</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电商平台共上传车源</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17.96</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万台；</a:t>
            </a:r>
            <a:endParaRPr lang="en-US" altLang="zh-CN"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600" dirty="0" smtClean="0">
                <a:latin typeface="微软雅黑" panose="020B0503020204020204" pitchFamily="34" charset="-122"/>
                <a:ea typeface="微软雅黑" panose="020B0503020204020204" pitchFamily="34" charset="-122"/>
              </a:rPr>
              <a:t>11</a:t>
            </a:r>
            <a:r>
              <a:rPr lang="zh-CN" altLang="en-US" sz="1600" dirty="0" smtClean="0">
                <a:latin typeface="微软雅黑" panose="020B0503020204020204" pitchFamily="34" charset="-122"/>
                <a:ea typeface="微软雅黑" panose="020B0503020204020204" pitchFamily="34" charset="-122"/>
              </a:rPr>
              <a:t>月</a:t>
            </a:r>
            <a:r>
              <a:rPr lang="zh-CN" altLang="en-US" sz="1600" dirty="0">
                <a:latin typeface="微软雅黑" panose="020B0503020204020204" pitchFamily="34" charset="-122"/>
                <a:ea typeface="微软雅黑" panose="020B0503020204020204" pitchFamily="34" charset="-122"/>
              </a:rPr>
              <a:t>售出</a:t>
            </a:r>
            <a:r>
              <a:rPr lang="zh-CN" altLang="en-US" sz="1600" dirty="0" smtClean="0">
                <a:latin typeface="微软雅黑" panose="020B0503020204020204" pitchFamily="34" charset="-122"/>
                <a:ea typeface="微软雅黑" panose="020B0503020204020204" pitchFamily="34" charset="-122"/>
              </a:rPr>
              <a:t>车辆中，线下渠道销售</a:t>
            </a:r>
            <a:r>
              <a:rPr lang="zh-CN" altLang="en-US" sz="1600" dirty="0">
                <a:latin typeface="微软雅黑" panose="020B0503020204020204" pitchFamily="34" charset="-122"/>
                <a:ea typeface="微软雅黑" panose="020B0503020204020204" pitchFamily="34" charset="-122"/>
              </a:rPr>
              <a:t>周期</a:t>
            </a:r>
            <a:r>
              <a:rPr lang="zh-CN" altLang="en-US" sz="1600" dirty="0" smtClean="0">
                <a:latin typeface="微软雅黑" panose="020B0503020204020204" pitchFamily="34" charset="-122"/>
                <a:ea typeface="微软雅黑" panose="020B0503020204020204" pitchFamily="34" charset="-122"/>
              </a:rPr>
              <a:t>为</a:t>
            </a:r>
            <a:r>
              <a:rPr lang="en-US" altLang="zh-CN" sz="1600" dirty="0" smtClean="0">
                <a:latin typeface="微软雅黑" panose="020B0503020204020204" pitchFamily="34" charset="-122"/>
                <a:ea typeface="微软雅黑" panose="020B0503020204020204" pitchFamily="34" charset="-122"/>
              </a:rPr>
              <a:t>21.6</a:t>
            </a:r>
            <a:r>
              <a:rPr lang="zh-CN" altLang="en-US" sz="1600" dirty="0" smtClean="0">
                <a:latin typeface="微软雅黑" panose="020B0503020204020204" pitchFamily="34" charset="-122"/>
                <a:ea typeface="微软雅黑" panose="020B0503020204020204" pitchFamily="34" charset="-122"/>
              </a:rPr>
              <a:t>天</a:t>
            </a:r>
            <a:r>
              <a:rPr lang="zh-CN" altLang="en-US"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线上</a:t>
            </a:r>
            <a:r>
              <a:rPr lang="en-US" altLang="zh-CN" sz="1600" dirty="0" smtClean="0">
                <a:latin typeface="微软雅黑" panose="020B0503020204020204" pitchFamily="34" charset="-122"/>
                <a:ea typeface="微软雅黑" panose="020B0503020204020204" pitchFamily="34" charset="-122"/>
              </a:rPr>
              <a:t>B2C</a:t>
            </a:r>
            <a:r>
              <a:rPr lang="zh-CN" altLang="en-US" sz="1600" dirty="0" smtClean="0">
                <a:latin typeface="微软雅黑" panose="020B0503020204020204" pitchFamily="34" charset="-122"/>
                <a:ea typeface="微软雅黑" panose="020B0503020204020204" pitchFamily="34" charset="-122"/>
              </a:rPr>
              <a:t>销售</a:t>
            </a:r>
            <a:r>
              <a:rPr lang="zh-CN" altLang="en-US" sz="1600" dirty="0">
                <a:latin typeface="微软雅黑" panose="020B0503020204020204" pitchFamily="34" charset="-122"/>
                <a:ea typeface="微软雅黑" panose="020B0503020204020204" pitchFamily="34" charset="-122"/>
              </a:rPr>
              <a:t>周期</a:t>
            </a:r>
            <a:r>
              <a:rPr lang="zh-CN" altLang="en-US" sz="1600" dirty="0" smtClean="0">
                <a:latin typeface="微软雅黑" panose="020B0503020204020204" pitchFamily="34" charset="-122"/>
                <a:ea typeface="微软雅黑" panose="020B0503020204020204" pitchFamily="34" charset="-122"/>
              </a:rPr>
              <a:t>为</a:t>
            </a:r>
            <a:r>
              <a:rPr lang="en-US" altLang="zh-CN" sz="1600" dirty="0" smtClean="0">
                <a:latin typeface="微软雅黑" panose="020B0503020204020204" pitchFamily="34" charset="-122"/>
                <a:ea typeface="微软雅黑" panose="020B0503020204020204" pitchFamily="34" charset="-122"/>
              </a:rPr>
              <a:t>57.8</a:t>
            </a:r>
            <a:r>
              <a:rPr lang="zh-CN" altLang="en-US" sz="1600" dirty="0" smtClean="0">
                <a:latin typeface="微软雅黑" panose="020B0503020204020204" pitchFamily="34" charset="-122"/>
                <a:ea typeface="微软雅黑" panose="020B0503020204020204" pitchFamily="34" charset="-122"/>
              </a:rPr>
              <a:t>天。</a:t>
            </a:r>
            <a:endParaRPr lang="en-US" altLang="zh-CN" sz="1600" dirty="0">
              <a:latin typeface="微软雅黑" panose="020B0503020204020204" pitchFamily="34" charset="-122"/>
              <a:ea typeface="微软雅黑" panose="020B0503020204020204" pitchFamily="34" charset="-122"/>
            </a:endParaRPr>
          </a:p>
        </p:txBody>
      </p:sp>
      <p:graphicFrame>
        <p:nvGraphicFramePr>
          <p:cNvPr id="9" name="图表 8"/>
          <p:cNvGraphicFramePr/>
          <p:nvPr/>
        </p:nvGraphicFramePr>
        <p:xfrm>
          <a:off x="1476375" y="4419600"/>
          <a:ext cx="3638550" cy="23495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图表 11"/>
          <p:cNvGraphicFramePr/>
          <p:nvPr>
            <p:extLst>
              <p:ext uri="{D42A27DB-BD31-4B8C-83A1-F6EECF244321}">
                <p14:modId xmlns="" xmlns:p14="http://schemas.microsoft.com/office/powerpoint/2010/main" val="3548013086"/>
              </p:ext>
            </p:extLst>
          </p:nvPr>
        </p:nvGraphicFramePr>
        <p:xfrm>
          <a:off x="292100" y="2147518"/>
          <a:ext cx="8559800" cy="23644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图表 12"/>
          <p:cNvGraphicFramePr/>
          <p:nvPr>
            <p:extLst>
              <p:ext uri="{D42A27DB-BD31-4B8C-83A1-F6EECF244321}">
                <p14:modId xmlns="" xmlns:p14="http://schemas.microsoft.com/office/powerpoint/2010/main" val="2333252929"/>
              </p:ext>
            </p:extLst>
          </p:nvPr>
        </p:nvGraphicFramePr>
        <p:xfrm>
          <a:off x="1271202" y="4258962"/>
          <a:ext cx="3638550" cy="2349500"/>
        </p:xfrm>
        <a:graphic>
          <a:graphicData uri="http://schemas.openxmlformats.org/drawingml/2006/chart">
            <c:chart xmlns:c="http://schemas.openxmlformats.org/drawingml/2006/chart" xmlns:r="http://schemas.openxmlformats.org/officeDocument/2006/relationships" r:id="rId4"/>
          </a:graphicData>
        </a:graphic>
      </p:graphicFrame>
      <p:sp>
        <p:nvSpPr>
          <p:cNvPr id="14" name="文本框 13"/>
          <p:cNvSpPr txBox="1"/>
          <p:nvPr/>
        </p:nvSpPr>
        <p:spPr>
          <a:xfrm>
            <a:off x="4926227" y="4709641"/>
            <a:ext cx="3542270" cy="1200329"/>
          </a:xfrm>
          <a:prstGeom prst="rect">
            <a:avLst/>
          </a:prstGeom>
          <a:noFill/>
        </p:spPr>
        <p:txBody>
          <a:bodyPr wrap="square" rtlCol="0">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11</a:t>
            </a:r>
            <a:r>
              <a:rPr lang="zh-CN" altLang="en-US" sz="1600" dirty="0" smtClean="0">
                <a:latin typeface="微软雅黑" panose="020B0503020204020204" pitchFamily="34" charset="-122"/>
                <a:ea typeface="微软雅黑" panose="020B0503020204020204" pitchFamily="34" charset="-122"/>
              </a:rPr>
              <a:t>月，电商平台销售周期较上月有所减短，有</a:t>
            </a:r>
            <a:r>
              <a:rPr lang="en-US" altLang="zh-CN" sz="1600" dirty="0" smtClean="0">
                <a:latin typeface="微软雅黑" panose="020B0503020204020204" pitchFamily="34" charset="-122"/>
                <a:ea typeface="微软雅黑" panose="020B0503020204020204" pitchFamily="34" charset="-122"/>
              </a:rPr>
              <a:t>56.77%</a:t>
            </a:r>
            <a:r>
              <a:rPr lang="zh-CN" altLang="en-US" sz="1600" dirty="0" smtClean="0">
                <a:latin typeface="微软雅黑" panose="020B0503020204020204" pitchFamily="34" charset="-122"/>
                <a:ea typeface="微软雅黑" panose="020B0503020204020204" pitchFamily="34" charset="-122"/>
              </a:rPr>
              <a:t>的车辆销售</a:t>
            </a:r>
            <a:r>
              <a:rPr lang="zh-CN" altLang="en-US" sz="1600" dirty="0">
                <a:latin typeface="微软雅黑" panose="020B0503020204020204" pitchFamily="34" charset="-122"/>
                <a:ea typeface="微软雅黑" panose="020B0503020204020204" pitchFamily="34" charset="-122"/>
              </a:rPr>
              <a:t>周期</a:t>
            </a:r>
            <a:r>
              <a:rPr lang="zh-CN" altLang="en-US" sz="1600" dirty="0" smtClean="0">
                <a:latin typeface="微软雅黑" panose="020B0503020204020204" pitchFamily="34" charset="-122"/>
                <a:ea typeface="微软雅黑" panose="020B0503020204020204" pitchFamily="34" charset="-122"/>
              </a:rPr>
              <a:t>超过</a:t>
            </a:r>
            <a:r>
              <a:rPr lang="en-US" altLang="zh-CN" sz="1600" dirty="0" smtClean="0">
                <a:latin typeface="微软雅黑" panose="020B0503020204020204" pitchFamily="34" charset="-122"/>
                <a:ea typeface="微软雅黑" panose="020B0503020204020204" pitchFamily="34" charset="-122"/>
              </a:rPr>
              <a:t>30</a:t>
            </a:r>
            <a:r>
              <a:rPr lang="zh-CN" altLang="en-US" sz="1600" dirty="0" smtClean="0">
                <a:latin typeface="微软雅黑" panose="020B0503020204020204" pitchFamily="34" charset="-122"/>
                <a:ea typeface="微软雅黑" panose="020B0503020204020204" pitchFamily="34" charset="-122"/>
              </a:rPr>
              <a:t>日，较</a:t>
            </a:r>
            <a:r>
              <a:rPr lang="en-US" altLang="zh-CN" sz="1600" dirty="0" smtClean="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月减少了</a:t>
            </a:r>
            <a:r>
              <a:rPr lang="en-US" altLang="zh-CN" sz="1600" dirty="0" smtClean="0">
                <a:latin typeface="微软雅黑" panose="020B0503020204020204" pitchFamily="34" charset="-122"/>
                <a:ea typeface="微软雅黑" panose="020B0503020204020204" pitchFamily="34" charset="-122"/>
              </a:rPr>
              <a:t>3.9</a:t>
            </a:r>
            <a:r>
              <a:rPr lang="zh-CN" altLang="en-US" sz="1600" dirty="0" smtClean="0">
                <a:latin typeface="微软雅黑" panose="020B0503020204020204" pitchFamily="34" charset="-122"/>
                <a:ea typeface="微软雅黑" panose="020B0503020204020204" pitchFamily="34" charset="-122"/>
              </a:rPr>
              <a:t>个百分点。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070925" y="1604686"/>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月市场概况</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72537" y="1671089"/>
            <a:ext cx="317500" cy="317500"/>
          </a:xfrm>
          <a:prstGeom prst="rect">
            <a:avLst/>
          </a:prstGeom>
          <a:solidFill>
            <a:schemeClr val="tx1">
              <a:lumMod val="50000"/>
              <a:lumOff val="50000"/>
            </a:schemeClr>
          </a:solidFill>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3" name="组合 27"/>
          <p:cNvGrpSpPr/>
          <p:nvPr/>
        </p:nvGrpSpPr>
        <p:grpSpPr>
          <a:xfrm>
            <a:off x="2101405" y="3224202"/>
            <a:ext cx="4810125" cy="482600"/>
            <a:chOff x="2305050" y="2692400"/>
            <a:chExt cx="4324350" cy="482600"/>
          </a:xfrm>
          <a:solidFill>
            <a:schemeClr val="tx1">
              <a:lumMod val="50000"/>
              <a:lumOff val="50000"/>
            </a:schemeClr>
          </a:solidFill>
        </p:grpSpPr>
        <p:sp>
          <p:nvSpPr>
            <p:cNvPr id="29" name="矩形 2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椭圆 2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03017" y="3262029"/>
            <a:ext cx="317500" cy="317500"/>
          </a:xfrm>
          <a:prstGeom prst="rect">
            <a:avLst/>
          </a:prstGeom>
          <a:solidFill>
            <a:schemeClr val="tx1">
              <a:lumMod val="50000"/>
              <a:lumOff val="50000"/>
            </a:schemeClr>
          </a:solidFill>
        </p:spPr>
      </p:pic>
      <p:grpSp>
        <p:nvGrpSpPr>
          <p:cNvPr id="4" name="组合 22"/>
          <p:cNvGrpSpPr/>
          <p:nvPr/>
        </p:nvGrpSpPr>
        <p:grpSpPr>
          <a:xfrm>
            <a:off x="2046541" y="2408252"/>
            <a:ext cx="4810125" cy="482600"/>
            <a:chOff x="2305050" y="2692400"/>
            <a:chExt cx="4324350" cy="482600"/>
          </a:xfrm>
          <a:solidFill>
            <a:schemeClr val="tx1">
              <a:lumMod val="50000"/>
              <a:lumOff val="50000"/>
            </a:schemeClr>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第二部分：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月市场概述</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48153" y="2474655"/>
            <a:ext cx="317500" cy="317500"/>
          </a:xfrm>
          <a:prstGeom prst="rect">
            <a:avLst/>
          </a:prstGeom>
          <a:solidFill>
            <a:schemeClr val="tx1">
              <a:lumMod val="50000"/>
              <a:lumOff val="50000"/>
            </a:schemeClr>
          </a:solidFill>
        </p:spPr>
      </p:pic>
      <p:grpSp>
        <p:nvGrpSpPr>
          <p:cNvPr id="5" name="组合 17"/>
          <p:cNvGrpSpPr/>
          <p:nvPr/>
        </p:nvGrpSpPr>
        <p:grpSpPr>
          <a:xfrm>
            <a:off x="2125213" y="4076714"/>
            <a:ext cx="4810125" cy="482600"/>
            <a:chOff x="2305050" y="2692400"/>
            <a:chExt cx="4324350" cy="482600"/>
          </a:xfrm>
          <a:solidFill>
            <a:schemeClr val="accent1"/>
          </a:solidFill>
        </p:grpSpPr>
        <p:sp>
          <p:nvSpPr>
            <p:cNvPr id="19" name="矩形 1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第四部分：“行”认证工作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26825" y="4143117"/>
            <a:ext cx="317500" cy="317500"/>
          </a:xfrm>
          <a:prstGeom prst="rect">
            <a:avLst/>
          </a:prstGeom>
          <a:solidFill>
            <a:schemeClr val="accent1"/>
          </a:solidFill>
        </p:spPr>
      </p:pic>
      <p:grpSp>
        <p:nvGrpSpPr>
          <p:cNvPr id="6" name="组合 27"/>
          <p:cNvGrpSpPr/>
          <p:nvPr/>
        </p:nvGrpSpPr>
        <p:grpSpPr>
          <a:xfrm>
            <a:off x="2149021" y="4900650"/>
            <a:ext cx="4810125" cy="482600"/>
            <a:chOff x="2305050" y="2692400"/>
            <a:chExt cx="4324350" cy="482600"/>
          </a:xfrm>
        </p:grpSpPr>
        <p:sp>
          <p:nvSpPr>
            <p:cNvPr id="33" name="矩形 32"/>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第五部分：培训工作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50633" y="4967053"/>
            <a:ext cx="317500" cy="3175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 xmlns:p14="http://schemas.microsoft.com/office/powerpoint/2010/main" val="524015192"/>
              </p:ext>
            </p:extLst>
          </p:nvPr>
        </p:nvGraphicFramePr>
        <p:xfrm>
          <a:off x="514350" y="2085976"/>
          <a:ext cx="8201025" cy="4371975"/>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357188" y="1260818"/>
            <a:ext cx="6327373" cy="646331"/>
          </a:xfrm>
          <a:prstGeom prst="rect">
            <a:avLst/>
          </a:prstGeom>
          <a:noFill/>
        </p:spPr>
        <p:txBody>
          <a:bodyPr wrap="none" rtlCol="0">
            <a:spAutoFit/>
          </a:bodyPr>
          <a:lstStyle/>
          <a:p>
            <a:pPr>
              <a:buFont typeface="Arial" pitchFamily="34" charset="0"/>
              <a:buChar char="•"/>
            </a:pPr>
            <a:r>
              <a:rPr lang="en-US" altLang="zh-CN" dirty="0" smtClean="0">
                <a:latin typeface="微软雅黑" pitchFamily="34" charset="-122"/>
                <a:ea typeface="微软雅黑" pitchFamily="34" charset="-122"/>
              </a:rPr>
              <a:t> 2017</a:t>
            </a:r>
            <a:r>
              <a:rPr lang="zh-CN" altLang="en-US" dirty="0" smtClean="0">
                <a:latin typeface="微软雅黑" pitchFamily="34" charset="-122"/>
                <a:ea typeface="微软雅黑" pitchFamily="34" charset="-122"/>
              </a:rPr>
              <a:t>年检测总量</a:t>
            </a:r>
            <a:r>
              <a:rPr lang="en-US" altLang="zh-CN" dirty="0" smtClean="0">
                <a:latin typeface="微软雅黑" pitchFamily="34" charset="-122"/>
                <a:ea typeface="微软雅黑" pitchFamily="34" charset="-122"/>
              </a:rPr>
              <a:t>28512</a:t>
            </a:r>
            <a:r>
              <a:rPr lang="zh-CN" altLang="en-US" dirty="0" smtClean="0">
                <a:latin typeface="微软雅黑" pitchFamily="34" charset="-122"/>
                <a:ea typeface="微软雅黑" pitchFamily="34" charset="-122"/>
              </a:rPr>
              <a:t>辆，认证总量</a:t>
            </a:r>
            <a:r>
              <a:rPr lang="en-US" altLang="zh-CN" dirty="0" smtClean="0">
                <a:latin typeface="微软雅黑" pitchFamily="34" charset="-122"/>
                <a:ea typeface="微软雅黑" pitchFamily="34" charset="-122"/>
              </a:rPr>
              <a:t>22916</a:t>
            </a:r>
            <a:r>
              <a:rPr lang="zh-CN" altLang="en-US" dirty="0" smtClean="0">
                <a:latin typeface="微软雅黑" pitchFamily="34" charset="-122"/>
                <a:ea typeface="微软雅黑" pitchFamily="34" charset="-122"/>
              </a:rPr>
              <a:t>辆。</a:t>
            </a:r>
            <a:endParaRPr lang="en-US" altLang="zh-CN" dirty="0" smtClean="0">
              <a:latin typeface="微软雅黑" pitchFamily="34" charset="-122"/>
              <a:ea typeface="微软雅黑" pitchFamily="34" charset="-122"/>
            </a:endParaRPr>
          </a:p>
          <a:p>
            <a:pPr>
              <a:buFont typeface="Arial" pitchFamily="34" charset="0"/>
              <a:buChar char="•"/>
            </a:pP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预计</a:t>
            </a:r>
            <a:r>
              <a:rPr lang="en-US" altLang="zh-CN" dirty="0" smtClean="0">
                <a:latin typeface="微软雅黑" pitchFamily="34" charset="-122"/>
                <a:ea typeface="微软雅黑" pitchFamily="34" charset="-122"/>
              </a:rPr>
              <a:t>2018</a:t>
            </a:r>
            <a:r>
              <a:rPr lang="zh-CN" altLang="en-US" dirty="0" smtClean="0">
                <a:latin typeface="微软雅黑" pitchFamily="34" charset="-122"/>
                <a:ea typeface="微软雅黑" pitchFamily="34" charset="-122"/>
              </a:rPr>
              <a:t>年，“行”认证检测认证量将月均</a:t>
            </a:r>
            <a:r>
              <a:rPr lang="en-US" altLang="zh-CN" dirty="0" smtClean="0">
                <a:latin typeface="微软雅黑" pitchFamily="34" charset="-122"/>
                <a:ea typeface="微软雅黑" pitchFamily="34" charset="-122"/>
              </a:rPr>
              <a:t>6000</a:t>
            </a:r>
            <a:r>
              <a:rPr lang="zh-CN" altLang="en-US" dirty="0" smtClean="0">
                <a:latin typeface="微软雅黑" pitchFamily="34" charset="-122"/>
                <a:ea typeface="微软雅黑" pitchFamily="34" charset="-122"/>
              </a:rPr>
              <a:t>台次左右</a:t>
            </a:r>
            <a:endParaRPr lang="zh-CN" altLang="en-US" dirty="0">
              <a:latin typeface="微软雅黑" pitchFamily="34" charset="-122"/>
              <a:ea typeface="微软雅黑" pitchFamily="34" charset="-122"/>
            </a:endParaRPr>
          </a:p>
        </p:txBody>
      </p:sp>
    </p:spTree>
    <p:extLst>
      <p:ext uri="{BB962C8B-B14F-4D97-AF65-F5344CB8AC3E}">
        <p14:creationId xmlns="" xmlns:p14="http://schemas.microsoft.com/office/powerpoint/2010/main" val="1482925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2693" y="1321703"/>
            <a:ext cx="7951216" cy="369332"/>
          </a:xfrm>
          <a:prstGeom prst="rect">
            <a:avLst/>
          </a:prstGeom>
          <a:noFill/>
        </p:spPr>
        <p:txBody>
          <a:bodyPr wrap="none" rtlCol="0">
            <a:spAutoFit/>
          </a:bodyPr>
          <a:lstStyle/>
          <a:p>
            <a:pPr>
              <a:buFont typeface="Arial" pitchFamily="34" charset="0"/>
              <a:buChar char="•"/>
            </a:pPr>
            <a:r>
              <a:rPr lang="zh-CN" altLang="en-US" dirty="0" smtClean="0">
                <a:latin typeface="微软雅黑" panose="020B0503020204020204" pitchFamily="34" charset="-122"/>
                <a:ea typeface="微软雅黑" panose="020B0503020204020204" pitchFamily="34" charset="-122"/>
              </a:rPr>
              <a:t> 以精真估为代表的第三方检测认证（估值）机构开始接入“行”认证标准。</a:t>
            </a:r>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98850" y="2228850"/>
            <a:ext cx="1759898" cy="707669"/>
          </a:xfrm>
          <a:prstGeom prst="rect">
            <a:avLst/>
          </a:prstGeom>
        </p:spPr>
      </p:pic>
      <p:pic>
        <p:nvPicPr>
          <p:cNvPr id="6" name="图片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340722" y="3800475"/>
            <a:ext cx="1721174" cy="1027269"/>
          </a:xfrm>
          <a:prstGeom prst="rect">
            <a:avLst/>
          </a:prstGeom>
        </p:spPr>
      </p:pic>
      <p:pic>
        <p:nvPicPr>
          <p:cNvPr id="7" name="图片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886471" y="2293649"/>
            <a:ext cx="1471464" cy="725238"/>
          </a:xfrm>
          <a:prstGeom prst="rect">
            <a:avLst/>
          </a:prstGeom>
        </p:spPr>
      </p:pic>
      <p:pic>
        <p:nvPicPr>
          <p:cNvPr id="8" name="图片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803638" y="3843168"/>
            <a:ext cx="1632688" cy="686098"/>
          </a:xfrm>
          <a:prstGeom prst="rect">
            <a:avLst/>
          </a:prstGeom>
        </p:spPr>
      </p:pic>
      <p:pic>
        <p:nvPicPr>
          <p:cNvPr id="9" name="图片 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400476" y="5243513"/>
            <a:ext cx="3989846" cy="681992"/>
          </a:xfrm>
          <a:prstGeom prst="rect">
            <a:avLst/>
          </a:prstGeom>
        </p:spPr>
      </p:pic>
    </p:spTree>
    <p:extLst>
      <p:ext uri="{BB962C8B-B14F-4D97-AF65-F5344CB8AC3E}">
        <p14:creationId xmlns="" xmlns:p14="http://schemas.microsoft.com/office/powerpoint/2010/main" val="7196957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83287" y="1449193"/>
            <a:ext cx="4786888" cy="369332"/>
          </a:xfrm>
          <a:prstGeom prst="rect">
            <a:avLst/>
          </a:prstGeom>
          <a:noFill/>
        </p:spPr>
        <p:txBody>
          <a:bodyPr wrap="none" rtlCol="0">
            <a:spAutoFit/>
          </a:bodyPr>
          <a:lstStyle/>
          <a:p>
            <a:pPr>
              <a:buFont typeface="Arial" pitchFamily="34" charset="0"/>
              <a:buChar char="•"/>
            </a:pPr>
            <a:r>
              <a:rPr lang="zh-CN" altLang="en-US" dirty="0" smtClean="0">
                <a:latin typeface="微软雅黑" panose="020B0503020204020204" pitchFamily="34" charset="-122"/>
                <a:ea typeface="微软雅黑" panose="020B0503020204020204" pitchFamily="34" charset="-122"/>
              </a:rPr>
              <a:t> 一键分发</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帮助车商更好开拓线上销售渠道</a:t>
            </a:r>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stretch>
            <a:fillRect/>
          </a:stretch>
        </p:blipFill>
        <p:spPr>
          <a:xfrm>
            <a:off x="1721161" y="2531133"/>
            <a:ext cx="1893405" cy="1371823"/>
          </a:xfrm>
          <a:prstGeom prst="rect">
            <a:avLst/>
          </a:prstGeom>
        </p:spPr>
      </p:pic>
      <p:pic>
        <p:nvPicPr>
          <p:cNvPr id="6" name="图片 5"/>
          <p:cNvPicPr>
            <a:picLocks noChangeAspect="1"/>
          </p:cNvPicPr>
          <p:nvPr/>
        </p:nvPicPr>
        <p:blipFill>
          <a:blip r:embed="rId3" cstate="print"/>
          <a:stretch>
            <a:fillRect/>
          </a:stretch>
        </p:blipFill>
        <p:spPr>
          <a:xfrm>
            <a:off x="4956458" y="2386013"/>
            <a:ext cx="2103670" cy="1786357"/>
          </a:xfrm>
          <a:prstGeom prst="rect">
            <a:avLst/>
          </a:prstGeom>
        </p:spPr>
      </p:pic>
    </p:spTree>
    <p:extLst>
      <p:ext uri="{BB962C8B-B14F-4D97-AF65-F5344CB8AC3E}">
        <p14:creationId xmlns="" xmlns:p14="http://schemas.microsoft.com/office/powerpoint/2010/main" val="27280343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1"/>
          <p:cNvGrpSpPr>
            <a:grpSpLocks/>
          </p:cNvGrpSpPr>
          <p:nvPr/>
        </p:nvGrpSpPr>
        <p:grpSpPr bwMode="auto">
          <a:xfrm>
            <a:off x="181494" y="2476814"/>
            <a:ext cx="3986420" cy="1120775"/>
            <a:chOff x="438097" y="1866174"/>
            <a:chExt cx="3987241" cy="1121345"/>
          </a:xfrm>
        </p:grpSpPr>
        <p:grpSp>
          <p:nvGrpSpPr>
            <p:cNvPr id="3" name="组合 76"/>
            <p:cNvGrpSpPr>
              <a:grpSpLocks/>
            </p:cNvGrpSpPr>
            <p:nvPr/>
          </p:nvGrpSpPr>
          <p:grpSpPr bwMode="auto">
            <a:xfrm>
              <a:off x="438097" y="1866174"/>
              <a:ext cx="3987241" cy="1121345"/>
              <a:chOff x="438097" y="1866174"/>
              <a:chExt cx="3987241" cy="1121345"/>
            </a:xfrm>
          </p:grpSpPr>
          <p:sp>
            <p:nvSpPr>
              <p:cNvPr id="7" name="AutoShape 73"/>
              <p:cNvSpPr>
                <a:spLocks noChangeArrowheads="1"/>
              </p:cNvSpPr>
              <p:nvPr/>
            </p:nvSpPr>
            <p:spPr bwMode="auto">
              <a:xfrm rot="2700000">
                <a:off x="3478868" y="2041049"/>
                <a:ext cx="827509" cy="1065431"/>
              </a:xfrm>
              <a:prstGeom prst="rightArrow">
                <a:avLst>
                  <a:gd name="adj1" fmla="val 70389"/>
                  <a:gd name="adj2" fmla="val 63768"/>
                </a:avLst>
              </a:prstGeom>
              <a:solidFill>
                <a:sysClr val="window" lastClr="FFFFFF">
                  <a:lumMod val="75000"/>
                </a:sysClr>
              </a:solidFill>
              <a:ln w="9525" algn="ctr">
                <a:noFill/>
                <a:miter lim="800000"/>
                <a:headEnd/>
                <a:tailEnd/>
              </a:ln>
              <a:effectLst/>
            </p:spPr>
            <p:txBody>
              <a:bodyPr wrap="none" anchor="ctr"/>
              <a:lstStyle/>
              <a:p>
                <a:pPr>
                  <a:defRPr/>
                </a:pPr>
                <a:endParaRPr lang="zh-CN" altLang="zh-CN" kern="0">
                  <a:solidFill>
                    <a:sysClr val="windowText" lastClr="000000"/>
                  </a:solidFill>
                  <a:latin typeface="Calibri"/>
                  <a:ea typeface="宋体"/>
                </a:endParaRPr>
              </a:p>
            </p:txBody>
          </p:sp>
          <p:sp>
            <p:nvSpPr>
              <p:cNvPr id="8" name="圆角矩形 7"/>
              <p:cNvSpPr>
                <a:spLocks noChangeArrowheads="1"/>
              </p:cNvSpPr>
              <p:nvPr/>
            </p:nvSpPr>
            <p:spPr bwMode="auto">
              <a:xfrm>
                <a:off x="438097" y="1866174"/>
                <a:ext cx="3102822" cy="756034"/>
              </a:xfrm>
              <a:prstGeom prst="roundRect">
                <a:avLst>
                  <a:gd name="adj" fmla="val 3280"/>
                </a:avLst>
              </a:prstGeom>
              <a:solidFill>
                <a:sysClr val="window" lastClr="FFFFFF">
                  <a:lumMod val="85000"/>
                  <a:alpha val="70000"/>
                </a:sysClr>
              </a:solidFill>
              <a:ln w="12700" algn="ctr">
                <a:solidFill>
                  <a:sysClr val="window" lastClr="FFFFFF">
                    <a:lumMod val="75000"/>
                  </a:sysClr>
                </a:solidFill>
                <a:round/>
                <a:headEnd/>
                <a:tailEn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4" name="组合 28"/>
            <p:cNvGrpSpPr>
              <a:grpSpLocks noChangeAspect="1"/>
            </p:cNvGrpSpPr>
            <p:nvPr/>
          </p:nvGrpSpPr>
          <p:grpSpPr bwMode="auto">
            <a:xfrm>
              <a:off x="3185246" y="1866174"/>
              <a:ext cx="757393" cy="756034"/>
              <a:chOff x="2757666" y="2003425"/>
              <a:chExt cx="1377311" cy="1374837"/>
            </a:xfrm>
          </p:grpSpPr>
          <p:sp>
            <p:nvSpPr>
              <p:cNvPr id="5" name="椭圆 4"/>
              <p:cNvSpPr>
                <a:spLocks noChangeAspect="1"/>
              </p:cNvSpPr>
              <p:nvPr/>
            </p:nvSpPr>
            <p:spPr bwMode="auto">
              <a:xfrm>
                <a:off x="2757666" y="2003425"/>
                <a:ext cx="1377311" cy="1374837"/>
              </a:xfrm>
              <a:prstGeom prst="ellipse">
                <a:avLst/>
              </a:prstGeom>
              <a:gradFill rotWithShape="1">
                <a:gsLst>
                  <a:gs pos="0">
                    <a:srgbClr val="EEECE1"/>
                  </a:gs>
                  <a:gs pos="100000">
                    <a:srgbClr val="EEECE1">
                      <a:gamma/>
                      <a:shade val="46275"/>
                      <a:invGamma/>
                    </a:srgbClr>
                  </a:gs>
                </a:gsLst>
                <a:lin ang="2700000" scaled="1"/>
              </a:gradFill>
              <a:ln w="9525" algn="ctr">
                <a:noFill/>
                <a:round/>
                <a:headEnd/>
                <a:tailEnd/>
              </a:ln>
            </p:spPr>
            <p:txBody>
              <a:bodyPr anchor="ctr"/>
              <a:lstStyle/>
              <a:p>
                <a:pPr>
                  <a:defRPr/>
                </a:pPr>
                <a:endParaRPr lang="zh-CN" altLang="en-US" kern="0">
                  <a:solidFill>
                    <a:sysClr val="windowText" lastClr="000000"/>
                  </a:solidFill>
                  <a:latin typeface="Calibri"/>
                  <a:ea typeface="宋体"/>
                </a:endParaRPr>
              </a:p>
            </p:txBody>
          </p:sp>
          <p:sp>
            <p:nvSpPr>
              <p:cNvPr id="6" name="椭圆 117"/>
              <p:cNvSpPr>
                <a:spLocks noChangeAspect="1"/>
              </p:cNvSpPr>
              <p:nvPr/>
            </p:nvSpPr>
            <p:spPr bwMode="auto">
              <a:xfrm>
                <a:off x="2800977" y="2043861"/>
                <a:ext cx="1178078" cy="1178432"/>
              </a:xfrm>
              <a:prstGeom prst="ellipse">
                <a:avLst/>
              </a:prstGeom>
              <a:gradFill flip="none" rotWithShape="1">
                <a:gsLst>
                  <a:gs pos="0">
                    <a:srgbClr val="004376"/>
                  </a:gs>
                  <a:gs pos="100000">
                    <a:srgbClr val="00B0F0"/>
                  </a:gs>
                </a:gsLst>
                <a:lin ang="13500000" scaled="1"/>
                <a:tileRect/>
              </a:gradFill>
              <a:ln w="25400" cap="flat" cmpd="sng" algn="ctr">
                <a:solidFill>
                  <a:sysClr val="window" lastClr="FFFFFF"/>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grpSp>
        <p:nvGrpSpPr>
          <p:cNvPr id="9" name="组合 52"/>
          <p:cNvGrpSpPr>
            <a:grpSpLocks/>
          </p:cNvGrpSpPr>
          <p:nvPr/>
        </p:nvGrpSpPr>
        <p:grpSpPr bwMode="auto">
          <a:xfrm>
            <a:off x="200005" y="3721413"/>
            <a:ext cx="3217023" cy="1065212"/>
            <a:chOff x="457368" y="3112105"/>
            <a:chExt cx="3217482" cy="1065212"/>
          </a:xfrm>
        </p:grpSpPr>
        <p:grpSp>
          <p:nvGrpSpPr>
            <p:cNvPr id="10" name="组合 57"/>
            <p:cNvGrpSpPr>
              <a:grpSpLocks/>
            </p:cNvGrpSpPr>
            <p:nvPr/>
          </p:nvGrpSpPr>
          <p:grpSpPr bwMode="auto">
            <a:xfrm>
              <a:off x="457368" y="3112105"/>
              <a:ext cx="3217482" cy="1065212"/>
              <a:chOff x="457368" y="3112105"/>
              <a:chExt cx="3217482" cy="1065212"/>
            </a:xfrm>
          </p:grpSpPr>
          <p:sp>
            <p:nvSpPr>
              <p:cNvPr id="14" name="AutoShape 71"/>
              <p:cNvSpPr>
                <a:spLocks noChangeArrowheads="1"/>
              </p:cNvSpPr>
              <p:nvPr/>
            </p:nvSpPr>
            <p:spPr bwMode="auto">
              <a:xfrm>
                <a:off x="2846057" y="3112105"/>
                <a:ext cx="828793" cy="1065212"/>
              </a:xfrm>
              <a:prstGeom prst="rightArrow">
                <a:avLst>
                  <a:gd name="adj1" fmla="val 70389"/>
                  <a:gd name="adj2" fmla="val 62117"/>
                </a:avLst>
              </a:prstGeom>
              <a:solidFill>
                <a:sysClr val="window" lastClr="FFFFFF">
                  <a:lumMod val="75000"/>
                </a:sysClr>
              </a:solidFill>
              <a:ln w="9525" algn="ctr">
                <a:noFill/>
                <a:miter lim="800000"/>
                <a:headEnd/>
                <a:tailEnd/>
              </a:ln>
              <a:effectLst/>
            </p:spPr>
            <p:txBody>
              <a:bodyPr wrap="none" anchor="ctr"/>
              <a:lstStyle/>
              <a:p>
                <a:pPr>
                  <a:defRPr/>
                </a:pPr>
                <a:endParaRPr lang="zh-CN" altLang="zh-CN" kern="0">
                  <a:solidFill>
                    <a:sysClr val="windowText" lastClr="000000"/>
                  </a:solidFill>
                  <a:latin typeface="Calibri"/>
                  <a:ea typeface="宋体"/>
                </a:endParaRPr>
              </a:p>
            </p:txBody>
          </p:sp>
          <p:sp>
            <p:nvSpPr>
              <p:cNvPr id="15" name="圆角矩形 14"/>
              <p:cNvSpPr>
                <a:spLocks noChangeArrowheads="1"/>
              </p:cNvSpPr>
              <p:nvPr/>
            </p:nvSpPr>
            <p:spPr bwMode="auto">
              <a:xfrm>
                <a:off x="457368" y="3266092"/>
                <a:ext cx="2342644" cy="757238"/>
              </a:xfrm>
              <a:prstGeom prst="roundRect">
                <a:avLst>
                  <a:gd name="adj" fmla="val 3280"/>
                </a:avLst>
              </a:prstGeom>
              <a:solidFill>
                <a:sysClr val="window" lastClr="FFFFFF">
                  <a:lumMod val="85000"/>
                  <a:alpha val="70000"/>
                </a:sysClr>
              </a:solidFill>
              <a:ln w="12700" algn="ctr">
                <a:solidFill>
                  <a:sysClr val="window" lastClr="FFFFFF">
                    <a:lumMod val="75000"/>
                  </a:sysClr>
                </a:solidFill>
                <a:round/>
                <a:headEnd/>
                <a:tailEn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11" name="组合 24"/>
            <p:cNvGrpSpPr>
              <a:grpSpLocks noChangeAspect="1"/>
            </p:cNvGrpSpPr>
            <p:nvPr/>
          </p:nvGrpSpPr>
          <p:grpSpPr bwMode="auto">
            <a:xfrm>
              <a:off x="2445950" y="3266092"/>
              <a:ext cx="755758" cy="757238"/>
              <a:chOff x="2760361" y="2002299"/>
              <a:chExt cx="1374337" cy="1377026"/>
            </a:xfrm>
          </p:grpSpPr>
          <p:sp>
            <p:nvSpPr>
              <p:cNvPr id="12" name="椭圆 11"/>
              <p:cNvSpPr>
                <a:spLocks noChangeAspect="1"/>
              </p:cNvSpPr>
              <p:nvPr/>
            </p:nvSpPr>
            <p:spPr bwMode="auto">
              <a:xfrm>
                <a:off x="2760361" y="2002299"/>
                <a:ext cx="1374337" cy="1377026"/>
              </a:xfrm>
              <a:prstGeom prst="ellipse">
                <a:avLst/>
              </a:prstGeom>
              <a:gradFill rotWithShape="1">
                <a:gsLst>
                  <a:gs pos="0">
                    <a:srgbClr val="EEECE1"/>
                  </a:gs>
                  <a:gs pos="100000">
                    <a:srgbClr val="EEECE1">
                      <a:gamma/>
                      <a:shade val="46275"/>
                      <a:invGamma/>
                    </a:srgbClr>
                  </a:gs>
                </a:gsLst>
                <a:lin ang="2700000" scaled="1"/>
              </a:gradFill>
              <a:ln w="9525" algn="ctr">
                <a:noFill/>
                <a:round/>
                <a:headEnd/>
                <a:tailEnd/>
              </a:ln>
            </p:spPr>
            <p:txBody>
              <a:bodyPr anchor="ctr"/>
              <a:lstStyle/>
              <a:p>
                <a:pPr>
                  <a:defRPr/>
                </a:pPr>
                <a:endParaRPr lang="zh-CN" altLang="en-US" kern="0">
                  <a:solidFill>
                    <a:sysClr val="windowText" lastClr="000000"/>
                  </a:solidFill>
                  <a:latin typeface="Calibri"/>
                  <a:ea typeface="宋体"/>
                </a:endParaRPr>
              </a:p>
            </p:txBody>
          </p:sp>
          <p:sp>
            <p:nvSpPr>
              <p:cNvPr id="13" name="椭圆 117"/>
              <p:cNvSpPr>
                <a:spLocks noChangeAspect="1"/>
              </p:cNvSpPr>
              <p:nvPr/>
            </p:nvSpPr>
            <p:spPr bwMode="auto">
              <a:xfrm>
                <a:off x="2800783" y="2042715"/>
                <a:ext cx="1178003" cy="1177833"/>
              </a:xfrm>
              <a:prstGeom prst="ellipse">
                <a:avLst/>
              </a:prstGeom>
              <a:gradFill flip="none" rotWithShape="1">
                <a:gsLst>
                  <a:gs pos="0">
                    <a:srgbClr val="004376"/>
                  </a:gs>
                  <a:gs pos="100000">
                    <a:srgbClr val="00B0F0"/>
                  </a:gs>
                </a:gsLst>
                <a:lin ang="13500000" scaled="1"/>
                <a:tileRect/>
              </a:gradFill>
              <a:ln w="25400" cap="flat" cmpd="sng" algn="ctr">
                <a:solidFill>
                  <a:sysClr val="window" lastClr="FFFFFF"/>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grpSp>
        <p:nvGrpSpPr>
          <p:cNvPr id="16" name="组合 59"/>
          <p:cNvGrpSpPr>
            <a:grpSpLocks/>
          </p:cNvGrpSpPr>
          <p:nvPr/>
        </p:nvGrpSpPr>
        <p:grpSpPr bwMode="auto">
          <a:xfrm>
            <a:off x="171429" y="4785038"/>
            <a:ext cx="3872661" cy="1225550"/>
            <a:chOff x="428022" y="4175096"/>
            <a:chExt cx="3873482" cy="1225002"/>
          </a:xfrm>
        </p:grpSpPr>
        <p:grpSp>
          <p:nvGrpSpPr>
            <p:cNvPr id="17" name="组合 78"/>
            <p:cNvGrpSpPr>
              <a:grpSpLocks/>
            </p:cNvGrpSpPr>
            <p:nvPr/>
          </p:nvGrpSpPr>
          <p:grpSpPr bwMode="auto">
            <a:xfrm>
              <a:off x="428022" y="4175096"/>
              <a:ext cx="3873482" cy="1225002"/>
              <a:chOff x="428022" y="4175096"/>
              <a:chExt cx="3873482" cy="1225002"/>
            </a:xfrm>
          </p:grpSpPr>
          <p:sp>
            <p:nvSpPr>
              <p:cNvPr id="21" name="AutoShape 75"/>
              <p:cNvSpPr>
                <a:spLocks noChangeArrowheads="1"/>
              </p:cNvSpPr>
              <p:nvPr/>
            </p:nvSpPr>
            <p:spPr bwMode="auto">
              <a:xfrm rot="18900000">
                <a:off x="3474242" y="4175096"/>
                <a:ext cx="827262" cy="1080604"/>
              </a:xfrm>
              <a:prstGeom prst="rightArrow">
                <a:avLst>
                  <a:gd name="adj1" fmla="val 70389"/>
                  <a:gd name="adj2" fmla="val 65693"/>
                </a:avLst>
              </a:prstGeom>
              <a:solidFill>
                <a:sysClr val="window" lastClr="FFFFFF">
                  <a:lumMod val="75000"/>
                </a:sysClr>
              </a:solidFill>
              <a:ln w="9525" algn="ctr">
                <a:noFill/>
                <a:miter lim="800000"/>
                <a:headEnd/>
                <a:tailEnd/>
              </a:ln>
              <a:effectLst/>
            </p:spPr>
            <p:txBody>
              <a:bodyPr wrap="none" anchor="ctr"/>
              <a:lstStyle/>
              <a:p>
                <a:pPr>
                  <a:defRPr/>
                </a:pPr>
                <a:endParaRPr lang="zh-CN" altLang="zh-CN" kern="0">
                  <a:solidFill>
                    <a:sysClr val="windowText" lastClr="000000"/>
                  </a:solidFill>
                  <a:latin typeface="Calibri"/>
                  <a:ea typeface="宋体"/>
                </a:endParaRPr>
              </a:p>
            </p:txBody>
          </p:sp>
          <p:sp>
            <p:nvSpPr>
              <p:cNvPr id="22" name="圆角矩形 21"/>
              <p:cNvSpPr>
                <a:spLocks noChangeArrowheads="1"/>
              </p:cNvSpPr>
              <p:nvPr/>
            </p:nvSpPr>
            <p:spPr bwMode="auto">
              <a:xfrm>
                <a:off x="428022" y="4644786"/>
                <a:ext cx="3112909" cy="755312"/>
              </a:xfrm>
              <a:prstGeom prst="roundRect">
                <a:avLst>
                  <a:gd name="adj" fmla="val 3280"/>
                </a:avLst>
              </a:prstGeom>
              <a:solidFill>
                <a:sysClr val="window" lastClr="FFFFFF">
                  <a:lumMod val="85000"/>
                  <a:alpha val="70000"/>
                </a:sysClr>
              </a:solidFill>
              <a:ln w="12700" algn="ctr">
                <a:solidFill>
                  <a:sysClr val="window" lastClr="FFFFFF">
                    <a:lumMod val="75000"/>
                  </a:sysClr>
                </a:solidFill>
                <a:round/>
                <a:headEnd/>
                <a:tailEn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18" name="组合 35"/>
            <p:cNvGrpSpPr>
              <a:grpSpLocks noChangeAspect="1"/>
            </p:cNvGrpSpPr>
            <p:nvPr/>
          </p:nvGrpSpPr>
          <p:grpSpPr bwMode="auto">
            <a:xfrm>
              <a:off x="3185255" y="4644786"/>
              <a:ext cx="757398" cy="755312"/>
              <a:chOff x="2757680" y="2004676"/>
              <a:chExt cx="1377320" cy="1373524"/>
            </a:xfrm>
          </p:grpSpPr>
          <p:sp>
            <p:nvSpPr>
              <p:cNvPr id="19" name="椭圆 18"/>
              <p:cNvSpPr>
                <a:spLocks noChangeAspect="1"/>
              </p:cNvSpPr>
              <p:nvPr/>
            </p:nvSpPr>
            <p:spPr bwMode="auto">
              <a:xfrm>
                <a:off x="2757680" y="2004676"/>
                <a:ext cx="1377320" cy="1373524"/>
              </a:xfrm>
              <a:prstGeom prst="ellipse">
                <a:avLst/>
              </a:prstGeom>
              <a:gradFill rotWithShape="1">
                <a:gsLst>
                  <a:gs pos="0">
                    <a:srgbClr val="EEECE1"/>
                  </a:gs>
                  <a:gs pos="100000">
                    <a:srgbClr val="EEECE1">
                      <a:gamma/>
                      <a:shade val="46275"/>
                      <a:invGamma/>
                    </a:srgbClr>
                  </a:gs>
                </a:gsLst>
                <a:lin ang="2700000" scaled="1"/>
              </a:gradFill>
              <a:ln w="9525" algn="ctr">
                <a:noFill/>
                <a:round/>
                <a:headEnd/>
                <a:tailEnd/>
              </a:ln>
            </p:spPr>
            <p:txBody>
              <a:bodyPr anchor="ctr"/>
              <a:lstStyle/>
              <a:p>
                <a:pPr>
                  <a:defRPr/>
                </a:pPr>
                <a:endParaRPr lang="zh-CN" altLang="en-US" kern="0">
                  <a:solidFill>
                    <a:sysClr val="windowText" lastClr="000000"/>
                  </a:solidFill>
                  <a:latin typeface="Calibri"/>
                  <a:ea typeface="宋体"/>
                </a:endParaRPr>
              </a:p>
            </p:txBody>
          </p:sp>
          <p:sp>
            <p:nvSpPr>
              <p:cNvPr id="20" name="椭圆 117"/>
              <p:cNvSpPr>
                <a:spLocks noChangeAspect="1"/>
              </p:cNvSpPr>
              <p:nvPr/>
            </p:nvSpPr>
            <p:spPr bwMode="auto">
              <a:xfrm>
                <a:off x="2800991" y="2042187"/>
                <a:ext cx="1178086" cy="1180193"/>
              </a:xfrm>
              <a:prstGeom prst="ellipse">
                <a:avLst/>
              </a:prstGeom>
              <a:gradFill flip="none" rotWithShape="1">
                <a:gsLst>
                  <a:gs pos="0">
                    <a:srgbClr val="004376"/>
                  </a:gs>
                  <a:gs pos="100000">
                    <a:srgbClr val="00B0F0"/>
                  </a:gs>
                </a:gsLst>
                <a:lin ang="13500000" scaled="1"/>
                <a:tileRect/>
              </a:gradFill>
              <a:ln w="25400" cap="flat" cmpd="sng" algn="ctr">
                <a:solidFill>
                  <a:sysClr val="window" lastClr="FFFFFF"/>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grpSp>
        <p:nvGrpSpPr>
          <p:cNvPr id="23" name="组合 66"/>
          <p:cNvGrpSpPr>
            <a:grpSpLocks/>
          </p:cNvGrpSpPr>
          <p:nvPr/>
        </p:nvGrpSpPr>
        <p:grpSpPr bwMode="auto">
          <a:xfrm>
            <a:off x="4391376" y="4909335"/>
            <a:ext cx="4357343" cy="1101256"/>
            <a:chOff x="4648706" y="4299576"/>
            <a:chExt cx="4357854" cy="1100522"/>
          </a:xfrm>
        </p:grpSpPr>
        <p:grpSp>
          <p:nvGrpSpPr>
            <p:cNvPr id="24" name="组合 72"/>
            <p:cNvGrpSpPr>
              <a:grpSpLocks/>
            </p:cNvGrpSpPr>
            <p:nvPr/>
          </p:nvGrpSpPr>
          <p:grpSpPr bwMode="auto">
            <a:xfrm>
              <a:off x="4648706" y="4299576"/>
              <a:ext cx="4357854" cy="1100522"/>
              <a:chOff x="4648706" y="4299576"/>
              <a:chExt cx="4357854" cy="1100522"/>
            </a:xfrm>
          </p:grpSpPr>
          <p:sp>
            <p:nvSpPr>
              <p:cNvPr id="28" name="AutoShape 69"/>
              <p:cNvSpPr>
                <a:spLocks noChangeArrowheads="1"/>
              </p:cNvSpPr>
              <p:nvPr/>
            </p:nvSpPr>
            <p:spPr bwMode="auto">
              <a:xfrm rot="2700000" flipH="1">
                <a:off x="4768158" y="4180124"/>
                <a:ext cx="827185" cy="1066089"/>
              </a:xfrm>
              <a:prstGeom prst="rightArrow">
                <a:avLst>
                  <a:gd name="adj1" fmla="val 70389"/>
                  <a:gd name="adj2" fmla="val 64582"/>
                </a:avLst>
              </a:prstGeom>
              <a:solidFill>
                <a:sysClr val="window" lastClr="FFFFFF">
                  <a:lumMod val="75000"/>
                </a:sysClr>
              </a:solidFill>
              <a:ln w="9525" algn="ctr">
                <a:noFill/>
                <a:miter lim="800000"/>
                <a:headEnd/>
                <a:tailEnd/>
              </a:ln>
              <a:effectLst/>
            </p:spPr>
            <p:txBody>
              <a:bodyPr wrap="none" anchor="ctr"/>
              <a:lstStyle/>
              <a:p>
                <a:pPr>
                  <a:defRPr/>
                </a:pPr>
                <a:endParaRPr lang="zh-CN" altLang="zh-CN" kern="0">
                  <a:solidFill>
                    <a:sysClr val="windowText" lastClr="000000"/>
                  </a:solidFill>
                  <a:latin typeface="Calibri"/>
                  <a:ea typeface="宋体"/>
                </a:endParaRPr>
              </a:p>
            </p:txBody>
          </p:sp>
          <p:sp>
            <p:nvSpPr>
              <p:cNvPr id="29" name="圆角矩形 28"/>
              <p:cNvSpPr>
                <a:spLocks noChangeArrowheads="1"/>
              </p:cNvSpPr>
              <p:nvPr/>
            </p:nvSpPr>
            <p:spPr bwMode="auto">
              <a:xfrm>
                <a:off x="5508020" y="4643365"/>
                <a:ext cx="3498540" cy="756733"/>
              </a:xfrm>
              <a:prstGeom prst="roundRect">
                <a:avLst>
                  <a:gd name="adj" fmla="val 3280"/>
                </a:avLst>
              </a:prstGeom>
              <a:solidFill>
                <a:sysClr val="window" lastClr="FFFFFF">
                  <a:lumMod val="85000"/>
                  <a:alpha val="70000"/>
                </a:sysClr>
              </a:solidFill>
              <a:ln w="12700" algn="ctr">
                <a:solidFill>
                  <a:sysClr val="window" lastClr="FFFFFF">
                    <a:lumMod val="75000"/>
                  </a:sysClr>
                </a:solidFill>
                <a:round/>
                <a:headEnd/>
                <a:tailEn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25" name="组合 38"/>
            <p:cNvGrpSpPr>
              <a:grpSpLocks noChangeAspect="1"/>
            </p:cNvGrpSpPr>
            <p:nvPr/>
          </p:nvGrpSpPr>
          <p:grpSpPr bwMode="auto">
            <a:xfrm>
              <a:off x="5107923" y="4643364"/>
              <a:ext cx="755739" cy="756734"/>
              <a:chOff x="2759990" y="2002089"/>
              <a:chExt cx="1374302" cy="1376109"/>
            </a:xfrm>
          </p:grpSpPr>
          <p:sp>
            <p:nvSpPr>
              <p:cNvPr id="26" name="椭圆 25"/>
              <p:cNvSpPr>
                <a:spLocks noChangeAspect="1"/>
              </p:cNvSpPr>
              <p:nvPr/>
            </p:nvSpPr>
            <p:spPr bwMode="auto">
              <a:xfrm>
                <a:off x="2759990" y="2002089"/>
                <a:ext cx="1374302" cy="1376109"/>
              </a:xfrm>
              <a:prstGeom prst="ellipse">
                <a:avLst/>
              </a:prstGeom>
              <a:gradFill rotWithShape="1">
                <a:gsLst>
                  <a:gs pos="0">
                    <a:srgbClr val="EEECE1"/>
                  </a:gs>
                  <a:gs pos="100000">
                    <a:srgbClr val="EEECE1">
                      <a:gamma/>
                      <a:shade val="46275"/>
                      <a:invGamma/>
                    </a:srgbClr>
                  </a:gs>
                </a:gsLst>
                <a:lin ang="2700000" scaled="1"/>
              </a:gradFill>
              <a:ln w="9525" algn="ctr">
                <a:noFill/>
                <a:round/>
                <a:headEnd/>
                <a:tailEnd/>
              </a:ln>
            </p:spPr>
            <p:txBody>
              <a:bodyPr anchor="ctr"/>
              <a:lstStyle/>
              <a:p>
                <a:pPr>
                  <a:defRPr/>
                </a:pPr>
                <a:endParaRPr lang="zh-CN" altLang="en-US" kern="0">
                  <a:solidFill>
                    <a:sysClr val="windowText" lastClr="000000"/>
                  </a:solidFill>
                  <a:latin typeface="Calibri"/>
                  <a:ea typeface="宋体"/>
                </a:endParaRPr>
              </a:p>
            </p:txBody>
          </p:sp>
          <p:sp>
            <p:nvSpPr>
              <p:cNvPr id="27" name="椭圆 117"/>
              <p:cNvSpPr>
                <a:spLocks noChangeAspect="1"/>
              </p:cNvSpPr>
              <p:nvPr/>
            </p:nvSpPr>
            <p:spPr bwMode="auto">
              <a:xfrm>
                <a:off x="2800411" y="2042478"/>
                <a:ext cx="1180861" cy="1179934"/>
              </a:xfrm>
              <a:prstGeom prst="ellipse">
                <a:avLst/>
              </a:prstGeom>
              <a:gradFill flip="none" rotWithShape="1">
                <a:gsLst>
                  <a:gs pos="0">
                    <a:srgbClr val="004376"/>
                  </a:gs>
                  <a:gs pos="100000">
                    <a:srgbClr val="00B0F0"/>
                  </a:gs>
                </a:gsLst>
                <a:lin ang="13500000" scaled="1"/>
                <a:tileRect/>
              </a:gradFill>
              <a:ln w="25400" cap="flat" cmpd="sng" algn="ctr">
                <a:solidFill>
                  <a:sysClr val="window" lastClr="FFFFFF"/>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grpSp>
        <p:nvGrpSpPr>
          <p:cNvPr id="30" name="组合 73"/>
          <p:cNvGrpSpPr>
            <a:grpSpLocks/>
          </p:cNvGrpSpPr>
          <p:nvPr/>
        </p:nvGrpSpPr>
        <p:grpSpPr bwMode="auto">
          <a:xfrm>
            <a:off x="5139466" y="3721413"/>
            <a:ext cx="3834338" cy="1065212"/>
            <a:chOff x="5397500" y="3112105"/>
            <a:chExt cx="3833670" cy="1065212"/>
          </a:xfrm>
        </p:grpSpPr>
        <p:grpSp>
          <p:nvGrpSpPr>
            <p:cNvPr id="31" name="组合 60"/>
            <p:cNvGrpSpPr>
              <a:grpSpLocks/>
            </p:cNvGrpSpPr>
            <p:nvPr/>
          </p:nvGrpSpPr>
          <p:grpSpPr bwMode="auto">
            <a:xfrm>
              <a:off x="5397500" y="3112105"/>
              <a:ext cx="3833670" cy="1065212"/>
              <a:chOff x="5397500" y="3112105"/>
              <a:chExt cx="3833670" cy="1065212"/>
            </a:xfrm>
          </p:grpSpPr>
          <p:sp>
            <p:nvSpPr>
              <p:cNvPr id="35" name="AutoShape 49"/>
              <p:cNvSpPr>
                <a:spLocks noChangeArrowheads="1"/>
              </p:cNvSpPr>
              <p:nvPr/>
            </p:nvSpPr>
            <p:spPr bwMode="auto">
              <a:xfrm flipH="1">
                <a:off x="5397500" y="3112105"/>
                <a:ext cx="828531" cy="1065212"/>
              </a:xfrm>
              <a:prstGeom prst="rightArrow">
                <a:avLst>
                  <a:gd name="adj1" fmla="val 70389"/>
                  <a:gd name="adj2" fmla="val 68253"/>
                </a:avLst>
              </a:prstGeom>
              <a:solidFill>
                <a:sysClr val="window" lastClr="FFFFFF">
                  <a:lumMod val="75000"/>
                </a:sysClr>
              </a:solidFill>
              <a:ln w="9525" algn="ctr">
                <a:noFill/>
                <a:miter lim="800000"/>
                <a:headEnd/>
                <a:tailEnd/>
              </a:ln>
              <a:effectLst/>
            </p:spPr>
            <p:txBody>
              <a:bodyPr wrap="none" anchor="ctr"/>
              <a:lstStyle/>
              <a:p>
                <a:pPr>
                  <a:defRPr/>
                </a:pPr>
                <a:endParaRPr lang="zh-CN" altLang="zh-CN" kern="0">
                  <a:solidFill>
                    <a:sysClr val="windowText" lastClr="000000"/>
                  </a:solidFill>
                  <a:latin typeface="Calibri"/>
                  <a:ea typeface="宋体"/>
                </a:endParaRPr>
              </a:p>
            </p:txBody>
          </p:sp>
          <p:sp>
            <p:nvSpPr>
              <p:cNvPr id="36" name="圆角矩形 35"/>
              <p:cNvSpPr>
                <a:spLocks noChangeArrowheads="1"/>
              </p:cNvSpPr>
              <p:nvPr/>
            </p:nvSpPr>
            <p:spPr bwMode="auto">
              <a:xfrm>
                <a:off x="6260950" y="3266092"/>
                <a:ext cx="2970220" cy="757238"/>
              </a:xfrm>
              <a:prstGeom prst="roundRect">
                <a:avLst>
                  <a:gd name="adj" fmla="val 3280"/>
                </a:avLst>
              </a:prstGeom>
              <a:solidFill>
                <a:sysClr val="window" lastClr="FFFFFF">
                  <a:lumMod val="85000"/>
                  <a:alpha val="70000"/>
                </a:sysClr>
              </a:solidFill>
              <a:ln w="12700" algn="ctr">
                <a:solidFill>
                  <a:sysClr val="window" lastClr="FFFFFF">
                    <a:lumMod val="75000"/>
                  </a:sysClr>
                </a:solidFill>
                <a:round/>
                <a:headEnd/>
                <a:tailEn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32" name="组合 41"/>
            <p:cNvGrpSpPr>
              <a:grpSpLocks noChangeAspect="1"/>
            </p:cNvGrpSpPr>
            <p:nvPr/>
          </p:nvGrpSpPr>
          <p:grpSpPr bwMode="auto">
            <a:xfrm>
              <a:off x="5872080" y="3266092"/>
              <a:ext cx="755518" cy="757238"/>
              <a:chOff x="2760406" y="2002299"/>
              <a:chExt cx="1373901" cy="1377026"/>
            </a:xfrm>
          </p:grpSpPr>
          <p:sp>
            <p:nvSpPr>
              <p:cNvPr id="33" name="椭圆 32"/>
              <p:cNvSpPr>
                <a:spLocks noChangeAspect="1"/>
              </p:cNvSpPr>
              <p:nvPr/>
            </p:nvSpPr>
            <p:spPr bwMode="auto">
              <a:xfrm>
                <a:off x="2760406" y="2002299"/>
                <a:ext cx="1373901" cy="1377026"/>
              </a:xfrm>
              <a:prstGeom prst="ellipse">
                <a:avLst/>
              </a:prstGeom>
              <a:gradFill rotWithShape="1">
                <a:gsLst>
                  <a:gs pos="0">
                    <a:srgbClr val="EEECE1"/>
                  </a:gs>
                  <a:gs pos="100000">
                    <a:srgbClr val="EEECE1">
                      <a:gamma/>
                      <a:shade val="46275"/>
                      <a:invGamma/>
                    </a:srgbClr>
                  </a:gs>
                </a:gsLst>
                <a:lin ang="2700000" scaled="1"/>
              </a:gradFill>
              <a:ln w="9525" algn="ctr">
                <a:noFill/>
                <a:round/>
                <a:headEnd/>
                <a:tailEnd/>
              </a:ln>
            </p:spPr>
            <p:txBody>
              <a:bodyPr anchor="ctr"/>
              <a:lstStyle/>
              <a:p>
                <a:pPr>
                  <a:defRPr/>
                </a:pPr>
                <a:endParaRPr lang="zh-CN" altLang="en-US" kern="0">
                  <a:solidFill>
                    <a:sysClr val="windowText" lastClr="000000"/>
                  </a:solidFill>
                  <a:latin typeface="Calibri"/>
                  <a:ea typeface="宋体"/>
                </a:endParaRPr>
              </a:p>
            </p:txBody>
          </p:sp>
          <p:sp>
            <p:nvSpPr>
              <p:cNvPr id="34" name="椭圆 117"/>
              <p:cNvSpPr>
                <a:spLocks noChangeAspect="1"/>
              </p:cNvSpPr>
              <p:nvPr/>
            </p:nvSpPr>
            <p:spPr bwMode="auto">
              <a:xfrm>
                <a:off x="2800815" y="2042715"/>
                <a:ext cx="1177629" cy="1177833"/>
              </a:xfrm>
              <a:prstGeom prst="ellipse">
                <a:avLst/>
              </a:prstGeom>
              <a:gradFill flip="none" rotWithShape="1">
                <a:gsLst>
                  <a:gs pos="0">
                    <a:srgbClr val="004376"/>
                  </a:gs>
                  <a:gs pos="100000">
                    <a:srgbClr val="00B0F0"/>
                  </a:gs>
                </a:gsLst>
                <a:lin ang="13500000" scaled="1"/>
                <a:tileRect/>
              </a:gradFill>
              <a:ln w="25400" cap="flat" cmpd="sng" algn="ctr">
                <a:solidFill>
                  <a:sysClr val="window" lastClr="FFFFFF"/>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grpSp>
        <p:nvGrpSpPr>
          <p:cNvPr id="37" name="组合 80"/>
          <p:cNvGrpSpPr>
            <a:grpSpLocks/>
          </p:cNvGrpSpPr>
          <p:nvPr/>
        </p:nvGrpSpPr>
        <p:grpSpPr bwMode="auto">
          <a:xfrm>
            <a:off x="4510896" y="2476814"/>
            <a:ext cx="4361642" cy="1239942"/>
            <a:chOff x="4767770" y="1866174"/>
            <a:chExt cx="4633062" cy="1240056"/>
          </a:xfrm>
        </p:grpSpPr>
        <p:grpSp>
          <p:nvGrpSpPr>
            <p:cNvPr id="38" name="组合 74"/>
            <p:cNvGrpSpPr>
              <a:grpSpLocks/>
            </p:cNvGrpSpPr>
            <p:nvPr/>
          </p:nvGrpSpPr>
          <p:grpSpPr bwMode="auto">
            <a:xfrm>
              <a:off x="4767770" y="1866174"/>
              <a:ext cx="4633062" cy="1240056"/>
              <a:chOff x="4767770" y="1866174"/>
              <a:chExt cx="4633062" cy="1240056"/>
            </a:xfrm>
          </p:grpSpPr>
          <p:sp>
            <p:nvSpPr>
              <p:cNvPr id="42" name="AutoShape 67"/>
              <p:cNvSpPr>
                <a:spLocks noChangeArrowheads="1"/>
              </p:cNvSpPr>
              <p:nvPr/>
            </p:nvSpPr>
            <p:spPr bwMode="auto">
              <a:xfrm rot="18900000" flipH="1">
                <a:off x="4767770" y="2040709"/>
                <a:ext cx="827164" cy="1065521"/>
              </a:xfrm>
              <a:prstGeom prst="rightArrow">
                <a:avLst>
                  <a:gd name="adj1" fmla="val 70389"/>
                  <a:gd name="adj2" fmla="val 63768"/>
                </a:avLst>
              </a:prstGeom>
              <a:solidFill>
                <a:sysClr val="window" lastClr="FFFFFF">
                  <a:lumMod val="75000"/>
                </a:sysClr>
              </a:solidFill>
              <a:ln w="9525" algn="ctr">
                <a:noFill/>
                <a:miter lim="800000"/>
                <a:headEnd/>
                <a:tailEnd/>
              </a:ln>
              <a:effectLst/>
            </p:spPr>
            <p:txBody>
              <a:bodyPr wrap="none" anchor="ctr"/>
              <a:lstStyle/>
              <a:p>
                <a:pPr>
                  <a:defRPr/>
                </a:pPr>
                <a:endParaRPr lang="zh-CN" altLang="zh-CN" kern="0">
                  <a:solidFill>
                    <a:sysClr val="windowText" lastClr="000000"/>
                  </a:solidFill>
                  <a:latin typeface="Calibri"/>
                  <a:ea typeface="宋体"/>
                </a:endParaRPr>
              </a:p>
            </p:txBody>
          </p:sp>
          <p:sp>
            <p:nvSpPr>
              <p:cNvPr id="43" name="圆角矩形 42"/>
              <p:cNvSpPr>
                <a:spLocks noChangeArrowheads="1"/>
              </p:cNvSpPr>
              <p:nvPr/>
            </p:nvSpPr>
            <p:spPr bwMode="auto">
              <a:xfrm>
                <a:off x="5507678" y="1866174"/>
                <a:ext cx="3893154" cy="755719"/>
              </a:xfrm>
              <a:prstGeom prst="roundRect">
                <a:avLst>
                  <a:gd name="adj" fmla="val 3280"/>
                </a:avLst>
              </a:prstGeom>
              <a:solidFill>
                <a:sysClr val="window" lastClr="FFFFFF">
                  <a:lumMod val="85000"/>
                  <a:alpha val="70000"/>
                </a:sysClr>
              </a:solidFill>
              <a:ln w="12700" algn="ctr">
                <a:solidFill>
                  <a:sysClr val="window" lastClr="FFFFFF">
                    <a:lumMod val="75000"/>
                  </a:sysClr>
                </a:solidFill>
                <a:round/>
                <a:headEnd/>
                <a:tailEnd/>
              </a:ln>
              <a:effectLst/>
            </p:spPr>
            <p:txBody>
              <a:bodyPr anchor="ctr"/>
              <a:lstStyle/>
              <a:p>
                <a:pPr algn="ctr">
                  <a:defRPr/>
                </a:pPr>
                <a:endParaRPr lang="zh-CN" altLang="en-US" kern="0">
                  <a:solidFill>
                    <a:sysClr val="window" lastClr="FFFFFF"/>
                  </a:solidFill>
                  <a:latin typeface="Calibri"/>
                  <a:ea typeface="宋体"/>
                </a:endParaRPr>
              </a:p>
            </p:txBody>
          </p:sp>
        </p:grpSp>
        <p:grpSp>
          <p:nvGrpSpPr>
            <p:cNvPr id="39" name="组合 44"/>
            <p:cNvGrpSpPr>
              <a:grpSpLocks noChangeAspect="1"/>
            </p:cNvGrpSpPr>
            <p:nvPr/>
          </p:nvGrpSpPr>
          <p:grpSpPr bwMode="auto">
            <a:xfrm>
              <a:off x="5107512" y="1866174"/>
              <a:ext cx="757458" cy="755719"/>
              <a:chOff x="2759244" y="2003425"/>
              <a:chExt cx="1377429" cy="1374264"/>
            </a:xfrm>
          </p:grpSpPr>
          <p:sp>
            <p:nvSpPr>
              <p:cNvPr id="40" name="椭圆 39"/>
              <p:cNvSpPr>
                <a:spLocks noChangeAspect="1"/>
              </p:cNvSpPr>
              <p:nvPr/>
            </p:nvSpPr>
            <p:spPr bwMode="auto">
              <a:xfrm>
                <a:off x="2759244" y="2003425"/>
                <a:ext cx="1377429" cy="1374264"/>
              </a:xfrm>
              <a:prstGeom prst="ellipse">
                <a:avLst/>
              </a:prstGeom>
              <a:gradFill rotWithShape="1">
                <a:gsLst>
                  <a:gs pos="0">
                    <a:srgbClr val="EEECE1"/>
                  </a:gs>
                  <a:gs pos="100000">
                    <a:srgbClr val="EEECE1">
                      <a:gamma/>
                      <a:shade val="46275"/>
                      <a:invGamma/>
                    </a:srgbClr>
                  </a:gs>
                </a:gsLst>
                <a:lin ang="2700000" scaled="1"/>
              </a:gradFill>
              <a:ln w="9525" algn="ctr">
                <a:noFill/>
                <a:round/>
                <a:headEnd/>
                <a:tailEnd/>
              </a:ln>
            </p:spPr>
            <p:txBody>
              <a:bodyPr anchor="ctr"/>
              <a:lstStyle/>
              <a:p>
                <a:pPr>
                  <a:defRPr/>
                </a:pPr>
                <a:endParaRPr lang="zh-CN" altLang="en-US" kern="0">
                  <a:solidFill>
                    <a:sysClr val="windowText" lastClr="000000"/>
                  </a:solidFill>
                  <a:latin typeface="Calibri"/>
                  <a:ea typeface="宋体"/>
                </a:endParaRPr>
              </a:p>
            </p:txBody>
          </p:sp>
          <p:sp>
            <p:nvSpPr>
              <p:cNvPr id="41" name="椭圆 117"/>
              <p:cNvSpPr>
                <a:spLocks noChangeAspect="1"/>
              </p:cNvSpPr>
              <p:nvPr/>
            </p:nvSpPr>
            <p:spPr bwMode="auto">
              <a:xfrm>
                <a:off x="2802560" y="2043845"/>
                <a:ext cx="1178177" cy="1177941"/>
              </a:xfrm>
              <a:prstGeom prst="ellipse">
                <a:avLst/>
              </a:prstGeom>
              <a:gradFill flip="none" rotWithShape="1">
                <a:gsLst>
                  <a:gs pos="0">
                    <a:srgbClr val="004376"/>
                  </a:gs>
                  <a:gs pos="100000">
                    <a:srgbClr val="00B0F0"/>
                  </a:gs>
                </a:gsLst>
                <a:lin ang="13500000" scaled="1"/>
                <a:tileRect/>
              </a:gradFill>
              <a:ln w="25400" cap="flat" cmpd="sng" algn="ctr">
                <a:solidFill>
                  <a:sysClr val="window" lastClr="FFFFFF"/>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grpSp>
      <p:sp>
        <p:nvSpPr>
          <p:cNvPr id="44" name="Text Box 18"/>
          <p:cNvSpPr txBox="1">
            <a:spLocks noChangeArrowheads="1"/>
          </p:cNvSpPr>
          <p:nvPr/>
        </p:nvSpPr>
        <p:spPr bwMode="gray">
          <a:xfrm>
            <a:off x="214293" y="3958342"/>
            <a:ext cx="2063288"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50000"/>
              </a:spcBef>
            </a:pPr>
            <a:r>
              <a:rPr lang="zh-CN" altLang="en-US" sz="1600" dirty="0">
                <a:latin typeface="微软雅黑" pitchFamily="34" charset="-122"/>
                <a:ea typeface="微软雅黑" pitchFamily="34" charset="-122"/>
              </a:rPr>
              <a:t>全国二手车鉴定评估师大赛提供技术支持</a:t>
            </a:r>
          </a:p>
        </p:txBody>
      </p:sp>
      <p:sp>
        <p:nvSpPr>
          <p:cNvPr id="45" name="Text Box 18"/>
          <p:cNvSpPr txBox="1">
            <a:spLocks noChangeArrowheads="1"/>
          </p:cNvSpPr>
          <p:nvPr/>
        </p:nvSpPr>
        <p:spPr bwMode="gray">
          <a:xfrm>
            <a:off x="6393371" y="3986477"/>
            <a:ext cx="231314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50000"/>
              </a:spcBef>
            </a:pPr>
            <a:r>
              <a:rPr lang="zh-CN" altLang="en-US" sz="1600" dirty="0">
                <a:latin typeface="微软雅黑" pitchFamily="34" charset="-122"/>
                <a:ea typeface="微软雅黑" pitchFamily="34" charset="-122"/>
              </a:rPr>
              <a:t>检测承诺升级</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重大失误，包赔包退。 </a:t>
            </a:r>
          </a:p>
        </p:txBody>
      </p:sp>
      <p:sp>
        <p:nvSpPr>
          <p:cNvPr id="46" name="Text Box 18"/>
          <p:cNvSpPr txBox="1">
            <a:spLocks noChangeArrowheads="1"/>
          </p:cNvSpPr>
          <p:nvPr/>
        </p:nvSpPr>
        <p:spPr bwMode="gray">
          <a:xfrm>
            <a:off x="5206823" y="2403420"/>
            <a:ext cx="3722865"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50000"/>
              </a:spcBef>
            </a:pPr>
            <a:r>
              <a:rPr lang="zh-CN" altLang="en-US" sz="1600" dirty="0">
                <a:latin typeface="微软雅黑" pitchFamily="34" charset="-122"/>
                <a:ea typeface="微软雅黑" pitchFamily="34" charset="-122"/>
              </a:rPr>
              <a:t>“行”认证定制化检测方案</a:t>
            </a:r>
          </a:p>
          <a:p>
            <a:pPr algn="ctr">
              <a:spcBef>
                <a:spcPct val="50000"/>
              </a:spcBef>
            </a:pPr>
            <a:r>
              <a:rPr lang="zh-CN" altLang="en-US" sz="1600" dirty="0">
                <a:latin typeface="微软雅黑" pitchFamily="34" charset="-122"/>
                <a:ea typeface="微软雅黑" pitchFamily="34" charset="-122"/>
              </a:rPr>
              <a:t>     二手车市场、电商、经销商集团对检测都有差异化需求</a:t>
            </a:r>
          </a:p>
        </p:txBody>
      </p:sp>
      <p:sp>
        <p:nvSpPr>
          <p:cNvPr id="47" name="Text Box 18"/>
          <p:cNvSpPr txBox="1">
            <a:spLocks noChangeArrowheads="1"/>
          </p:cNvSpPr>
          <p:nvPr/>
        </p:nvSpPr>
        <p:spPr bwMode="gray">
          <a:xfrm>
            <a:off x="181966" y="2671365"/>
            <a:ext cx="299794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50000"/>
              </a:spcBef>
            </a:pPr>
            <a:r>
              <a:rPr lang="en-US" altLang="zh-CN" sz="1600" dirty="0" smtClean="0">
                <a:latin typeface="微软雅黑" pitchFamily="34" charset="-122"/>
                <a:ea typeface="微软雅黑" pitchFamily="34" charset="-122"/>
              </a:rPr>
              <a:t>2018</a:t>
            </a:r>
            <a:r>
              <a:rPr lang="zh-CN" altLang="en-US" sz="1600" dirty="0">
                <a:latin typeface="微软雅黑" pitchFamily="34" charset="-122"/>
                <a:ea typeface="微软雅黑" pitchFamily="34" charset="-122"/>
              </a:rPr>
              <a:t>年全国认证二手车车展</a:t>
            </a:r>
          </a:p>
        </p:txBody>
      </p:sp>
      <p:sp>
        <p:nvSpPr>
          <p:cNvPr id="48" name="Text Box 18"/>
          <p:cNvSpPr txBox="1">
            <a:spLocks noChangeArrowheads="1"/>
          </p:cNvSpPr>
          <p:nvPr/>
        </p:nvSpPr>
        <p:spPr bwMode="gray">
          <a:xfrm>
            <a:off x="214293" y="5350358"/>
            <a:ext cx="2766672"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50000"/>
              </a:spcBef>
            </a:pPr>
            <a:r>
              <a:rPr lang="zh-CN" altLang="en-US" sz="1600" dirty="0">
                <a:latin typeface="微软雅黑" pitchFamily="34" charset="-122"/>
                <a:ea typeface="微软雅黑" pitchFamily="34" charset="-122"/>
              </a:rPr>
              <a:t>开放二手车消费者权益保障</a:t>
            </a:r>
            <a:r>
              <a:rPr lang="zh-CN" altLang="en-US" sz="1600" dirty="0" smtClean="0">
                <a:latin typeface="微软雅黑" pitchFamily="34" charset="-122"/>
                <a:ea typeface="微软雅黑" pitchFamily="34" charset="-122"/>
              </a:rPr>
              <a:t>日活动</a:t>
            </a:r>
            <a:endParaRPr lang="zh-CN" altLang="en-US" sz="1600" dirty="0">
              <a:latin typeface="微软雅黑" pitchFamily="34" charset="-122"/>
              <a:ea typeface="微软雅黑" pitchFamily="34" charset="-122"/>
            </a:endParaRPr>
          </a:p>
        </p:txBody>
      </p:sp>
      <p:sp>
        <p:nvSpPr>
          <p:cNvPr id="49" name="Text Box 18"/>
          <p:cNvSpPr txBox="1">
            <a:spLocks noChangeArrowheads="1"/>
          </p:cNvSpPr>
          <p:nvPr/>
        </p:nvSpPr>
        <p:spPr bwMode="gray">
          <a:xfrm>
            <a:off x="5581939" y="5378493"/>
            <a:ext cx="312457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50000"/>
              </a:spcBef>
            </a:pPr>
            <a:r>
              <a:rPr lang="zh-CN" altLang="en-US" sz="1600" dirty="0">
                <a:latin typeface="微软雅黑" pitchFamily="34" charset="-122"/>
                <a:ea typeface="微软雅黑" pitchFamily="34" charset="-122"/>
              </a:rPr>
              <a:t>加强完善售后服务体系（金融、质保、保险等） </a:t>
            </a:r>
          </a:p>
        </p:txBody>
      </p:sp>
      <p:grpSp>
        <p:nvGrpSpPr>
          <p:cNvPr id="50" name="组合 31"/>
          <p:cNvGrpSpPr>
            <a:grpSpLocks noChangeAspect="1"/>
          </p:cNvGrpSpPr>
          <p:nvPr/>
        </p:nvGrpSpPr>
        <p:grpSpPr bwMode="auto">
          <a:xfrm>
            <a:off x="3471002" y="3445188"/>
            <a:ext cx="1619250" cy="1619250"/>
            <a:chOff x="3783343" y="1838185"/>
            <a:chExt cx="1444904" cy="1444905"/>
          </a:xfrm>
        </p:grpSpPr>
        <p:sp>
          <p:nvSpPr>
            <p:cNvPr id="51" name="Oval 93"/>
            <p:cNvSpPr>
              <a:spLocks noChangeArrowheads="1"/>
            </p:cNvSpPr>
            <p:nvPr/>
          </p:nvSpPr>
          <p:spPr bwMode="auto">
            <a:xfrm>
              <a:off x="3783343" y="1838185"/>
              <a:ext cx="1444904" cy="1444905"/>
            </a:xfrm>
            <a:prstGeom prst="ellipse">
              <a:avLst/>
            </a:prstGeom>
            <a:gradFill rotWithShape="1">
              <a:gsLst>
                <a:gs pos="0">
                  <a:srgbClr val="EEECE1"/>
                </a:gs>
                <a:gs pos="100000">
                  <a:srgbClr val="EEECE1">
                    <a:gamma/>
                    <a:shade val="46275"/>
                    <a:invGamma/>
                  </a:srgbClr>
                </a:gs>
              </a:gsLst>
              <a:lin ang="2700000" scaled="1"/>
            </a:gradFill>
            <a:ln w="9525" algn="ctr">
              <a:noFill/>
              <a:round/>
              <a:headEnd/>
              <a:tailEnd/>
            </a:ln>
          </p:spPr>
          <p:txBody>
            <a:bodyPr anchor="ctr"/>
            <a:lstStyle/>
            <a:p>
              <a:pPr>
                <a:defRPr/>
              </a:pPr>
              <a:endParaRPr lang="zh-CN" altLang="en-US" kern="0">
                <a:solidFill>
                  <a:sysClr val="windowText" lastClr="000000"/>
                </a:solidFill>
                <a:latin typeface="Calibri"/>
                <a:ea typeface="宋体"/>
              </a:endParaRPr>
            </a:p>
          </p:txBody>
        </p:sp>
        <p:sp>
          <p:nvSpPr>
            <p:cNvPr id="52" name="Oval 94"/>
            <p:cNvSpPr>
              <a:spLocks noChangeAspect="1" noChangeArrowheads="1"/>
            </p:cNvSpPr>
            <p:nvPr/>
          </p:nvSpPr>
          <p:spPr bwMode="auto">
            <a:xfrm>
              <a:off x="3841422" y="1884931"/>
              <a:ext cx="1245168" cy="1245169"/>
            </a:xfrm>
            <a:prstGeom prst="ellipse">
              <a:avLst/>
            </a:prstGeom>
            <a:gradFill flip="none" rotWithShape="1">
              <a:gsLst>
                <a:gs pos="0">
                  <a:srgbClr val="004376"/>
                </a:gs>
                <a:gs pos="100000">
                  <a:srgbClr val="00B0F0"/>
                </a:gs>
              </a:gsLst>
              <a:lin ang="13500000" scaled="1"/>
              <a:tileRect/>
            </a:gradFill>
            <a:ln w="25400" cap="flat" cmpd="sng" algn="ctr">
              <a:solidFill>
                <a:sysClr val="window" lastClr="FFFFFF"/>
              </a:solidFill>
              <a:prstDash val="solid"/>
            </a:ln>
            <a:effectLst/>
          </p:spPr>
          <p:txBody>
            <a:bodyPr anchor="ctr"/>
            <a:lstStyle/>
            <a:p>
              <a:pPr algn="ctr">
                <a:defRPr/>
              </a:pPr>
              <a:endParaRPr lang="zh-CN" altLang="en-US" kern="0">
                <a:solidFill>
                  <a:sysClr val="window" lastClr="FFFFFF"/>
                </a:solidFill>
                <a:latin typeface="Calibri"/>
                <a:ea typeface="宋体"/>
              </a:endParaRPr>
            </a:p>
          </p:txBody>
        </p:sp>
      </p:grpSp>
      <p:sp>
        <p:nvSpPr>
          <p:cNvPr id="53" name="Text Box 18"/>
          <p:cNvSpPr txBox="1">
            <a:spLocks noChangeArrowheads="1"/>
          </p:cNvSpPr>
          <p:nvPr/>
        </p:nvSpPr>
        <p:spPr bwMode="gray">
          <a:xfrm>
            <a:off x="3644041" y="4010343"/>
            <a:ext cx="128905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50000"/>
              </a:spcBef>
              <a:defRPr/>
            </a:pPr>
            <a:r>
              <a:rPr lang="en-US" altLang="zh-CN" sz="2000" kern="0" dirty="0" smtClean="0">
                <a:solidFill>
                  <a:sysClr val="window" lastClr="FFFFFF"/>
                </a:solidFill>
                <a:latin typeface="微软雅黑" pitchFamily="34" charset="-122"/>
                <a:ea typeface="微软雅黑" pitchFamily="34" charset="-122"/>
              </a:rPr>
              <a:t>3+3</a:t>
            </a:r>
            <a:endParaRPr lang="zh-CN" altLang="en-US" sz="2000" kern="0" dirty="0">
              <a:solidFill>
                <a:sysClr val="window" lastClr="FFFFFF"/>
              </a:solidFill>
              <a:latin typeface="微软雅黑" pitchFamily="34" charset="-122"/>
              <a:ea typeface="微软雅黑" pitchFamily="34" charset="-122"/>
            </a:endParaRPr>
          </a:p>
        </p:txBody>
      </p:sp>
      <p:sp>
        <p:nvSpPr>
          <p:cNvPr id="54" name="Rectangle 26"/>
          <p:cNvSpPr>
            <a:spLocks noChangeArrowheads="1"/>
          </p:cNvSpPr>
          <p:nvPr/>
        </p:nvSpPr>
        <p:spPr bwMode="auto">
          <a:xfrm>
            <a:off x="3128989" y="2676839"/>
            <a:ext cx="27603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a:defRPr/>
            </a:pPr>
            <a:r>
              <a:rPr lang="en-US" altLang="zh-CN" sz="1400" kern="0" dirty="0" smtClean="0">
                <a:solidFill>
                  <a:sysClr val="window" lastClr="FFFFFF"/>
                </a:solidFill>
                <a:latin typeface="Calibri" pitchFamily="34" charset="0"/>
                <a:ea typeface="微软雅黑" pitchFamily="34" charset="-122"/>
              </a:rPr>
              <a:t>1</a:t>
            </a:r>
            <a:endParaRPr lang="zh-CN" altLang="en-US" sz="1400" kern="0" dirty="0">
              <a:solidFill>
                <a:sysClr val="window" lastClr="FFFFFF"/>
              </a:solidFill>
              <a:latin typeface="Calibri" pitchFamily="34" charset="0"/>
              <a:ea typeface="微软雅黑" pitchFamily="34" charset="-122"/>
            </a:endParaRPr>
          </a:p>
        </p:txBody>
      </p:sp>
      <p:sp>
        <p:nvSpPr>
          <p:cNvPr id="55" name="Rectangle 26"/>
          <p:cNvSpPr>
            <a:spLocks noChangeArrowheads="1"/>
          </p:cNvSpPr>
          <p:nvPr/>
        </p:nvSpPr>
        <p:spPr bwMode="auto">
          <a:xfrm>
            <a:off x="5004619" y="2648263"/>
            <a:ext cx="27603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a:defRPr/>
            </a:pPr>
            <a:r>
              <a:rPr lang="en-US" altLang="zh-CN" sz="1400" kern="0" dirty="0" smtClean="0">
                <a:solidFill>
                  <a:sysClr val="window" lastClr="FFFFFF"/>
                </a:solidFill>
                <a:latin typeface="Calibri" pitchFamily="34" charset="0"/>
                <a:ea typeface="微软雅黑" pitchFamily="34" charset="-122"/>
              </a:rPr>
              <a:t>1</a:t>
            </a:r>
            <a:endParaRPr lang="zh-CN" altLang="en-US" sz="1400" kern="0" dirty="0">
              <a:solidFill>
                <a:sysClr val="window" lastClr="FFFFFF"/>
              </a:solidFill>
              <a:latin typeface="Calibri" pitchFamily="34" charset="0"/>
              <a:ea typeface="微软雅黑" pitchFamily="34" charset="-122"/>
            </a:endParaRPr>
          </a:p>
        </p:txBody>
      </p:sp>
      <p:sp>
        <p:nvSpPr>
          <p:cNvPr id="56" name="Rectangle 26"/>
          <p:cNvSpPr>
            <a:spLocks noChangeArrowheads="1"/>
          </p:cNvSpPr>
          <p:nvPr/>
        </p:nvSpPr>
        <p:spPr bwMode="auto">
          <a:xfrm>
            <a:off x="5814246" y="4065901"/>
            <a:ext cx="27603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a:defRPr/>
            </a:pPr>
            <a:r>
              <a:rPr lang="en-US" altLang="zh-CN" sz="1400" kern="0" dirty="0" smtClean="0">
                <a:solidFill>
                  <a:sysClr val="window" lastClr="FFFFFF"/>
                </a:solidFill>
                <a:latin typeface="Calibri" pitchFamily="34" charset="0"/>
                <a:ea typeface="微软雅黑" pitchFamily="34" charset="-122"/>
              </a:rPr>
              <a:t>2</a:t>
            </a:r>
            <a:endParaRPr lang="zh-CN" altLang="en-US" sz="1400" kern="0" dirty="0">
              <a:solidFill>
                <a:sysClr val="window" lastClr="FFFFFF"/>
              </a:solidFill>
              <a:latin typeface="Calibri" pitchFamily="34" charset="0"/>
              <a:ea typeface="微软雅黑" pitchFamily="34" charset="-122"/>
            </a:endParaRPr>
          </a:p>
        </p:txBody>
      </p:sp>
      <p:sp>
        <p:nvSpPr>
          <p:cNvPr id="57" name="Rectangle 26"/>
          <p:cNvSpPr>
            <a:spLocks noChangeArrowheads="1"/>
          </p:cNvSpPr>
          <p:nvPr/>
        </p:nvSpPr>
        <p:spPr bwMode="auto">
          <a:xfrm>
            <a:off x="2388421" y="4065901"/>
            <a:ext cx="27603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a:defRPr/>
            </a:pPr>
            <a:r>
              <a:rPr lang="en-US" altLang="zh-CN" sz="1400" kern="0" dirty="0" smtClean="0">
                <a:solidFill>
                  <a:sysClr val="window" lastClr="FFFFFF"/>
                </a:solidFill>
                <a:latin typeface="Calibri" pitchFamily="34" charset="0"/>
                <a:ea typeface="微软雅黑" pitchFamily="34" charset="-122"/>
              </a:rPr>
              <a:t>2</a:t>
            </a:r>
            <a:endParaRPr lang="zh-CN" altLang="en-US" sz="1400" kern="0" dirty="0">
              <a:solidFill>
                <a:sysClr val="window" lastClr="FFFFFF"/>
              </a:solidFill>
              <a:latin typeface="Calibri" pitchFamily="34" charset="0"/>
              <a:ea typeface="微软雅黑" pitchFamily="34" charset="-122"/>
            </a:endParaRPr>
          </a:p>
        </p:txBody>
      </p:sp>
      <p:sp>
        <p:nvSpPr>
          <p:cNvPr id="58" name="Rectangle 26"/>
          <p:cNvSpPr>
            <a:spLocks noChangeArrowheads="1"/>
          </p:cNvSpPr>
          <p:nvPr/>
        </p:nvSpPr>
        <p:spPr bwMode="auto">
          <a:xfrm>
            <a:off x="3128989" y="5443850"/>
            <a:ext cx="27603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a:defRPr/>
            </a:pPr>
            <a:r>
              <a:rPr lang="en-US" altLang="zh-CN" sz="1400" kern="0" dirty="0" smtClean="0">
                <a:solidFill>
                  <a:sysClr val="window" lastClr="FFFFFF"/>
                </a:solidFill>
                <a:latin typeface="Calibri" pitchFamily="34" charset="0"/>
                <a:ea typeface="微软雅黑" pitchFamily="34" charset="-122"/>
              </a:rPr>
              <a:t>3</a:t>
            </a:r>
            <a:endParaRPr lang="zh-CN" altLang="en-US" sz="1400" kern="0" dirty="0">
              <a:solidFill>
                <a:sysClr val="window" lastClr="FFFFFF"/>
              </a:solidFill>
              <a:latin typeface="Calibri" pitchFamily="34" charset="0"/>
              <a:ea typeface="微软雅黑" pitchFamily="34" charset="-122"/>
            </a:endParaRPr>
          </a:p>
        </p:txBody>
      </p:sp>
      <p:sp>
        <p:nvSpPr>
          <p:cNvPr id="59" name="Rectangle 26"/>
          <p:cNvSpPr>
            <a:spLocks noChangeArrowheads="1"/>
          </p:cNvSpPr>
          <p:nvPr/>
        </p:nvSpPr>
        <p:spPr bwMode="auto">
          <a:xfrm>
            <a:off x="5050658" y="5443850"/>
            <a:ext cx="27603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none">
            <a:spAutoFit/>
          </a:bodyPr>
          <a:lstStyle/>
          <a:p>
            <a:pPr algn="ctr">
              <a:defRPr/>
            </a:pPr>
            <a:r>
              <a:rPr lang="en-US" altLang="zh-CN" sz="1400" kern="0" dirty="0" smtClean="0">
                <a:solidFill>
                  <a:sysClr val="window" lastClr="FFFFFF"/>
                </a:solidFill>
                <a:latin typeface="Calibri" pitchFamily="34" charset="0"/>
                <a:ea typeface="微软雅黑" pitchFamily="34" charset="-122"/>
              </a:rPr>
              <a:t>3</a:t>
            </a:r>
            <a:endParaRPr lang="zh-CN" altLang="en-US" sz="1400" kern="0" dirty="0">
              <a:solidFill>
                <a:sysClr val="window" lastClr="FFFFFF"/>
              </a:solidFill>
              <a:latin typeface="Calibri" pitchFamily="34" charset="0"/>
              <a:ea typeface="微软雅黑" pitchFamily="34" charset="-122"/>
            </a:endParaRPr>
          </a:p>
        </p:txBody>
      </p:sp>
      <p:sp>
        <p:nvSpPr>
          <p:cNvPr id="60" name="文本框 60"/>
          <p:cNvSpPr txBox="1"/>
          <p:nvPr/>
        </p:nvSpPr>
        <p:spPr>
          <a:xfrm>
            <a:off x="264865" y="344440"/>
            <a:ext cx="7695029" cy="461665"/>
          </a:xfrm>
          <a:prstGeom prst="rect">
            <a:avLst/>
          </a:prstGeom>
          <a:noFill/>
        </p:spPr>
        <p:txBody>
          <a:bodyPr wrap="square" rtlCol="0">
            <a:spAutoFit/>
          </a:bodyPr>
          <a:lstStyle/>
          <a:p>
            <a:r>
              <a:rPr lang="en-US" altLang="zh-CN" sz="2400" dirty="0" smtClean="0">
                <a:latin typeface="微软雅黑" pitchFamily="34" charset="-122"/>
                <a:ea typeface="微软雅黑" pitchFamily="34" charset="-122"/>
              </a:rPr>
              <a:t>2018</a:t>
            </a:r>
            <a:r>
              <a:rPr lang="zh-CN" altLang="en-US" sz="2400" dirty="0" smtClean="0">
                <a:latin typeface="微软雅黑" pitchFamily="34" charset="-122"/>
                <a:ea typeface="微软雅黑" pitchFamily="34" charset="-122"/>
              </a:rPr>
              <a:t>年“行”认证发展主线：三活动，三升级！</a:t>
            </a:r>
            <a:endParaRPr lang="zh-CN" altLang="en-US" sz="2400" dirty="0">
              <a:latin typeface="微软雅黑" pitchFamily="34" charset="-122"/>
              <a:ea typeface="微软雅黑" pitchFamily="34" charset="-122"/>
            </a:endParaRPr>
          </a:p>
        </p:txBody>
      </p:sp>
      <p:sp>
        <p:nvSpPr>
          <p:cNvPr id="61" name="矩形 60"/>
          <p:cNvSpPr/>
          <p:nvPr/>
        </p:nvSpPr>
        <p:spPr>
          <a:xfrm>
            <a:off x="285750" y="1325591"/>
            <a:ext cx="8537405" cy="733534"/>
          </a:xfrm>
          <a:prstGeom prst="rect">
            <a:avLst/>
          </a:prstGeom>
        </p:spPr>
        <p:txBody>
          <a:bodyPr wrap="square">
            <a:spAutoFit/>
          </a:bodyPr>
          <a:lstStyle/>
          <a:p>
            <a:pPr>
              <a:lnSpc>
                <a:spcPts val="2500"/>
              </a:lnSpc>
              <a:buFont typeface="Arial" pitchFamily="34" charset="0"/>
              <a:buChar char="•"/>
            </a:pPr>
            <a:r>
              <a:rPr lang="zh-CN" altLang="en-US" dirty="0" smtClean="0">
                <a:latin typeface="微软雅黑" pitchFamily="34" charset="-122"/>
                <a:ea typeface="微软雅黑" pitchFamily="34" charset="-122"/>
              </a:rPr>
              <a:t> 开放</a:t>
            </a:r>
            <a:r>
              <a:rPr lang="zh-CN" altLang="en-US" dirty="0">
                <a:latin typeface="微软雅黑" pitchFamily="34" charset="-122"/>
                <a:ea typeface="微软雅黑" pitchFamily="34" charset="-122"/>
              </a:rPr>
              <a:t>二手车消费者权益保障日（开通热线，解答二手车购买过程中问题，引导消费者维权，通过“行”认证解决消费纠纷，增强“行”认证对</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端影响穿透力）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fill="hold"/>
                                        <p:tgtEl>
                                          <p:spTgt spid="2"/>
                                        </p:tgtEl>
                                        <p:attrNameLst>
                                          <p:attrName>ppt_x</p:attrName>
                                        </p:attrNameLst>
                                      </p:cBhvr>
                                      <p:tavLst>
                                        <p:tav tm="0">
                                          <p:val>
                                            <p:strVal val="0-#ppt_w/2"/>
                                          </p:val>
                                        </p:tav>
                                        <p:tav tm="100000">
                                          <p:val>
                                            <p:strVal val="#ppt_x"/>
                                          </p:val>
                                        </p:tav>
                                      </p:tavLst>
                                    </p:anim>
                                    <p:anim calcmode="lin" valueType="num">
                                      <p:cBhvr additive="base">
                                        <p:cTn id="18" dur="3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1300"/>
                            </p:stCondLst>
                            <p:childTnLst>
                              <p:par>
                                <p:cTn id="20" presetID="2" presetClass="entr" presetSubtype="3"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300" fill="hold"/>
                                        <p:tgtEl>
                                          <p:spTgt spid="37"/>
                                        </p:tgtEl>
                                        <p:attrNameLst>
                                          <p:attrName>ppt_x</p:attrName>
                                        </p:attrNameLst>
                                      </p:cBhvr>
                                      <p:tavLst>
                                        <p:tav tm="0">
                                          <p:val>
                                            <p:strVal val="1+#ppt_w/2"/>
                                          </p:val>
                                        </p:tav>
                                        <p:tav tm="100000">
                                          <p:val>
                                            <p:strVal val="#ppt_x"/>
                                          </p:val>
                                        </p:tav>
                                      </p:tavLst>
                                    </p:anim>
                                    <p:anim calcmode="lin" valueType="num">
                                      <p:cBhvr additive="base">
                                        <p:cTn id="23" dur="300" fill="hold"/>
                                        <p:tgtEl>
                                          <p:spTgt spid="37"/>
                                        </p:tgtEl>
                                        <p:attrNameLst>
                                          <p:attrName>ppt_y</p:attrName>
                                        </p:attrNameLst>
                                      </p:cBhvr>
                                      <p:tavLst>
                                        <p:tav tm="0">
                                          <p:val>
                                            <p:strVal val="0-#ppt_h/2"/>
                                          </p:val>
                                        </p:tav>
                                        <p:tav tm="100000">
                                          <p:val>
                                            <p:strVal val="#ppt_y"/>
                                          </p:val>
                                        </p:tav>
                                      </p:tavLst>
                                    </p:anim>
                                  </p:childTnLst>
                                </p:cTn>
                              </p:par>
                            </p:childTnLst>
                          </p:cTn>
                        </p:par>
                        <p:par>
                          <p:cTn id="24" fill="hold">
                            <p:stCondLst>
                              <p:cond delay="1600"/>
                            </p:stCondLst>
                            <p:childTnLst>
                              <p:par>
                                <p:cTn id="25" presetID="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300" fill="hold"/>
                                        <p:tgtEl>
                                          <p:spTgt spid="9"/>
                                        </p:tgtEl>
                                        <p:attrNameLst>
                                          <p:attrName>ppt_x</p:attrName>
                                        </p:attrNameLst>
                                      </p:cBhvr>
                                      <p:tavLst>
                                        <p:tav tm="0">
                                          <p:val>
                                            <p:strVal val="0-#ppt_w/2"/>
                                          </p:val>
                                        </p:tav>
                                        <p:tav tm="100000">
                                          <p:val>
                                            <p:strVal val="#ppt_x"/>
                                          </p:val>
                                        </p:tav>
                                      </p:tavLst>
                                    </p:anim>
                                    <p:anim calcmode="lin" valueType="num">
                                      <p:cBhvr additive="base">
                                        <p:cTn id="28" dur="3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1900"/>
                            </p:stCondLst>
                            <p:childTnLst>
                              <p:par>
                                <p:cTn id="30" presetID="2" presetClass="entr" presetSubtype="2"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300" fill="hold"/>
                                        <p:tgtEl>
                                          <p:spTgt spid="30"/>
                                        </p:tgtEl>
                                        <p:attrNameLst>
                                          <p:attrName>ppt_x</p:attrName>
                                        </p:attrNameLst>
                                      </p:cBhvr>
                                      <p:tavLst>
                                        <p:tav tm="0">
                                          <p:val>
                                            <p:strVal val="1+#ppt_w/2"/>
                                          </p:val>
                                        </p:tav>
                                        <p:tav tm="100000">
                                          <p:val>
                                            <p:strVal val="#ppt_x"/>
                                          </p:val>
                                        </p:tav>
                                      </p:tavLst>
                                    </p:anim>
                                    <p:anim calcmode="lin" valueType="num">
                                      <p:cBhvr additive="base">
                                        <p:cTn id="33" dur="30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2200"/>
                            </p:stCondLst>
                            <p:childTnLst>
                              <p:par>
                                <p:cTn id="35" presetID="2" presetClass="entr" presetSubtype="12"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300" fill="hold"/>
                                        <p:tgtEl>
                                          <p:spTgt spid="16"/>
                                        </p:tgtEl>
                                        <p:attrNameLst>
                                          <p:attrName>ppt_x</p:attrName>
                                        </p:attrNameLst>
                                      </p:cBhvr>
                                      <p:tavLst>
                                        <p:tav tm="0">
                                          <p:val>
                                            <p:strVal val="0-#ppt_w/2"/>
                                          </p:val>
                                        </p:tav>
                                        <p:tav tm="100000">
                                          <p:val>
                                            <p:strVal val="#ppt_x"/>
                                          </p:val>
                                        </p:tav>
                                      </p:tavLst>
                                    </p:anim>
                                    <p:anim calcmode="lin" valueType="num">
                                      <p:cBhvr additive="base">
                                        <p:cTn id="38" dur="3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300" fill="hold"/>
                                        <p:tgtEl>
                                          <p:spTgt spid="23"/>
                                        </p:tgtEl>
                                        <p:attrNameLst>
                                          <p:attrName>ppt_x</p:attrName>
                                        </p:attrNameLst>
                                      </p:cBhvr>
                                      <p:tavLst>
                                        <p:tav tm="0">
                                          <p:val>
                                            <p:strVal val="1+#ppt_w/2"/>
                                          </p:val>
                                        </p:tav>
                                        <p:tav tm="100000">
                                          <p:val>
                                            <p:strVal val="#ppt_x"/>
                                          </p:val>
                                        </p:tav>
                                      </p:tavLst>
                                    </p:anim>
                                    <p:anim calcmode="lin" valueType="num">
                                      <p:cBhvr additive="base">
                                        <p:cTn id="43" dur="300" fill="hold"/>
                                        <p:tgtEl>
                                          <p:spTgt spid="23"/>
                                        </p:tgtEl>
                                        <p:attrNameLst>
                                          <p:attrName>ppt_y</p:attrName>
                                        </p:attrNameLst>
                                      </p:cBhvr>
                                      <p:tavLst>
                                        <p:tav tm="0">
                                          <p:val>
                                            <p:strVal val="1+#ppt_h/2"/>
                                          </p:val>
                                        </p:tav>
                                        <p:tav tm="100000">
                                          <p:val>
                                            <p:strVal val="#ppt_y"/>
                                          </p:val>
                                        </p:tav>
                                      </p:tavLst>
                                    </p:anim>
                                  </p:childTnLst>
                                </p:cTn>
                              </p:par>
                            </p:childTnLst>
                          </p:cTn>
                        </p:par>
                        <p:par>
                          <p:cTn id="44" fill="hold">
                            <p:stCondLst>
                              <p:cond delay="2800"/>
                            </p:stCondLst>
                            <p:childTnLst>
                              <p:par>
                                <p:cTn id="45" presetID="10"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500"/>
                                        <p:tgtEl>
                                          <p:spTgt spid="5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500"/>
                                        <p:tgtEl>
                                          <p:spTgt spid="5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500"/>
                                        <p:tgtEl>
                                          <p:spTgt spid="5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500"/>
                                        <p:tgtEl>
                                          <p:spTgt spid="5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3" grpId="0"/>
      <p:bldP spid="54" grpId="0"/>
      <p:bldP spid="55" grpId="0"/>
      <p:bldP spid="56" grpId="0"/>
      <p:bldP spid="57" grpId="0"/>
      <p:bldP spid="58"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2070925" y="1604686"/>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月市场概况</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72537" y="1671089"/>
            <a:ext cx="317500" cy="317500"/>
          </a:xfrm>
          <a:prstGeom prst="rect">
            <a:avLst/>
          </a:prstGeom>
          <a:solidFill>
            <a:schemeClr val="tx1">
              <a:lumMod val="50000"/>
              <a:lumOff val="50000"/>
            </a:schemeClr>
          </a:solidFill>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3" name="组合 27"/>
          <p:cNvGrpSpPr/>
          <p:nvPr/>
        </p:nvGrpSpPr>
        <p:grpSpPr>
          <a:xfrm>
            <a:off x="2101405" y="3224202"/>
            <a:ext cx="4810125" cy="482600"/>
            <a:chOff x="2305050" y="2692400"/>
            <a:chExt cx="4324350" cy="482600"/>
          </a:xfrm>
          <a:solidFill>
            <a:schemeClr val="tx1">
              <a:lumMod val="50000"/>
              <a:lumOff val="50000"/>
            </a:schemeClr>
          </a:solidFill>
        </p:grpSpPr>
        <p:sp>
          <p:nvSpPr>
            <p:cNvPr id="29" name="矩形 2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椭圆 2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03017" y="3262029"/>
            <a:ext cx="317500" cy="317500"/>
          </a:xfrm>
          <a:prstGeom prst="rect">
            <a:avLst/>
          </a:prstGeom>
          <a:solidFill>
            <a:schemeClr val="tx1">
              <a:lumMod val="50000"/>
              <a:lumOff val="50000"/>
            </a:schemeClr>
          </a:solidFill>
        </p:spPr>
      </p:pic>
      <p:grpSp>
        <p:nvGrpSpPr>
          <p:cNvPr id="4" name="组合 22"/>
          <p:cNvGrpSpPr/>
          <p:nvPr/>
        </p:nvGrpSpPr>
        <p:grpSpPr>
          <a:xfrm>
            <a:off x="2046541" y="2408252"/>
            <a:ext cx="4810125" cy="482600"/>
            <a:chOff x="2305050" y="2692400"/>
            <a:chExt cx="4324350" cy="482600"/>
          </a:xfrm>
          <a:solidFill>
            <a:schemeClr val="tx1">
              <a:lumMod val="50000"/>
              <a:lumOff val="50000"/>
            </a:schemeClr>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第二部分：</a:t>
              </a:r>
              <a:r>
                <a:rPr lang="en-US" altLang="zh-CN" sz="2200" dirty="0" smtClean="0">
                  <a:solidFill>
                    <a:schemeClr val="tx1">
                      <a:lumMod val="75000"/>
                      <a:lumOff val="25000"/>
                    </a:schemeClr>
                  </a:solidFill>
                  <a:latin typeface="微软雅黑" panose="020B0503020204020204" pitchFamily="34" charset="-122"/>
                  <a:ea typeface="微软雅黑" panose="020B0503020204020204" pitchFamily="34" charset="-122"/>
                </a:rPr>
                <a:t>1-11</a:t>
              </a:r>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月市场概述</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48153" y="2474655"/>
            <a:ext cx="317500" cy="317500"/>
          </a:xfrm>
          <a:prstGeom prst="rect">
            <a:avLst/>
          </a:prstGeom>
          <a:solidFill>
            <a:schemeClr val="tx1">
              <a:lumMod val="50000"/>
              <a:lumOff val="50000"/>
            </a:schemeClr>
          </a:solidFill>
        </p:spPr>
      </p:pic>
      <p:grpSp>
        <p:nvGrpSpPr>
          <p:cNvPr id="5" name="组合 17"/>
          <p:cNvGrpSpPr/>
          <p:nvPr/>
        </p:nvGrpSpPr>
        <p:grpSpPr>
          <a:xfrm>
            <a:off x="2125213" y="4076714"/>
            <a:ext cx="4810125" cy="482600"/>
            <a:chOff x="2305050" y="2692400"/>
            <a:chExt cx="4324350" cy="482600"/>
          </a:xfrm>
          <a:solidFill>
            <a:schemeClr val="tx1">
              <a:lumMod val="50000"/>
              <a:lumOff val="50000"/>
            </a:schemeClr>
          </a:solidFill>
        </p:grpSpPr>
        <p:sp>
          <p:nvSpPr>
            <p:cNvPr id="19" name="矩形 1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第四部分：“行”认证工作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26825" y="4143117"/>
            <a:ext cx="317500" cy="317500"/>
          </a:xfrm>
          <a:prstGeom prst="rect">
            <a:avLst/>
          </a:prstGeom>
          <a:solidFill>
            <a:schemeClr val="tx1">
              <a:lumMod val="50000"/>
              <a:lumOff val="50000"/>
            </a:schemeClr>
          </a:solidFill>
        </p:spPr>
      </p:pic>
      <p:grpSp>
        <p:nvGrpSpPr>
          <p:cNvPr id="6" name="组合 27"/>
          <p:cNvGrpSpPr/>
          <p:nvPr/>
        </p:nvGrpSpPr>
        <p:grpSpPr>
          <a:xfrm>
            <a:off x="2149021" y="4900650"/>
            <a:ext cx="4810125" cy="482600"/>
            <a:chOff x="2305050" y="2692400"/>
            <a:chExt cx="4324350" cy="482600"/>
          </a:xfrm>
          <a:solidFill>
            <a:schemeClr val="accent1"/>
          </a:solidFill>
        </p:grpSpPr>
        <p:sp>
          <p:nvSpPr>
            <p:cNvPr id="33" name="矩形 32"/>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smtClean="0">
                  <a:solidFill>
                    <a:schemeClr val="tx1">
                      <a:lumMod val="75000"/>
                      <a:lumOff val="25000"/>
                    </a:schemeClr>
                  </a:solidFill>
                  <a:latin typeface="微软雅黑" panose="020B0503020204020204" pitchFamily="34" charset="-122"/>
                  <a:ea typeface="微软雅黑" panose="020B0503020204020204" pitchFamily="34" charset="-122"/>
                </a:rPr>
                <a:t>   第五部分：培训工作</a:t>
              </a:r>
              <a:endPar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350633" y="4967053"/>
            <a:ext cx="317500" cy="317500"/>
          </a:xfrm>
          <a:prstGeom prst="rect">
            <a:avLst/>
          </a:prstGeom>
          <a:solidFill>
            <a:schemeClr val="accent1"/>
          </a:solid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E2A2BA3-ABE1-4DD6-BBC6-924146910122}"/>
              </a:ext>
            </a:extLst>
          </p:cNvPr>
          <p:cNvSpPr>
            <a:spLocks noGrp="1"/>
          </p:cNvSpPr>
          <p:nvPr>
            <p:ph sz="half" idx="1"/>
          </p:nvPr>
        </p:nvSpPr>
        <p:spPr>
          <a:xfrm>
            <a:off x="225287" y="1736035"/>
            <a:ext cx="8521147" cy="4558748"/>
          </a:xfrm>
        </p:spPr>
        <p:txBody>
          <a:bodyPr/>
          <a:lstStyle/>
          <a:p>
            <a:pPr marL="0" indent="0">
              <a:lnSpc>
                <a:spcPct val="100000"/>
              </a:lnSpc>
              <a:buNone/>
            </a:pPr>
            <a:r>
              <a:rPr lang="en-US" altLang="zh-CN" sz="1800" b="1" dirty="0">
                <a:latin typeface="微软雅黑" pitchFamily="34" charset="-122"/>
                <a:ea typeface="微软雅黑" pitchFamily="34" charset="-122"/>
              </a:rPr>
              <a:t>1. </a:t>
            </a:r>
            <a:r>
              <a:rPr lang="en-US" altLang="zh-CN" sz="1800" dirty="0">
                <a:latin typeface="微软雅黑" pitchFamily="34" charset="-122"/>
                <a:ea typeface="微软雅黑" pitchFamily="34" charset="-122"/>
              </a:rPr>
              <a:t>2016</a:t>
            </a:r>
            <a:r>
              <a:rPr lang="zh-CN" altLang="en-US" sz="1800" dirty="0">
                <a:latin typeface="微软雅黑" pitchFamily="34" charset="-122"/>
                <a:ea typeface="微软雅黑" pitchFamily="34" charset="-122"/>
              </a:rPr>
              <a:t>年</a:t>
            </a:r>
            <a:r>
              <a:rPr lang="en-US" altLang="zh-CN" sz="1800" dirty="0">
                <a:latin typeface="微软雅黑" pitchFamily="34" charset="-122"/>
                <a:ea typeface="微软雅黑" pitchFamily="34" charset="-122"/>
              </a:rPr>
              <a:t>12</a:t>
            </a:r>
            <a:r>
              <a:rPr lang="zh-CN" altLang="en-US" sz="1800" dirty="0">
                <a:latin typeface="微软雅黑" pitchFamily="34" charset="-122"/>
                <a:ea typeface="微软雅黑" pitchFamily="34" charset="-122"/>
              </a:rPr>
              <a:t>月</a:t>
            </a:r>
            <a:r>
              <a:rPr lang="en-US" altLang="zh-CN" sz="1800" dirty="0">
                <a:latin typeface="微软雅黑" pitchFamily="34" charset="-122"/>
                <a:ea typeface="微软雅黑" pitchFamily="34" charset="-122"/>
              </a:rPr>
              <a:t>1</a:t>
            </a:r>
            <a:r>
              <a:rPr lang="zh-CN" altLang="en-US" sz="1800" dirty="0">
                <a:latin typeface="微软雅黑" pitchFamily="34" charset="-122"/>
                <a:ea typeface="微软雅黑" pitchFamily="34" charset="-122"/>
              </a:rPr>
              <a:t>日正式实施了</a:t>
            </a:r>
            <a:r>
              <a:rPr lang="en-US" altLang="zh-CN" sz="1800" dirty="0">
                <a:latin typeface="微软雅黑" pitchFamily="34" charset="-122"/>
                <a:ea typeface="微软雅黑" pitchFamily="34" charset="-122"/>
              </a:rPr>
              <a:t>《</a:t>
            </a:r>
            <a:r>
              <a:rPr lang="zh-CN" altLang="en-US" sz="1800" dirty="0">
                <a:latin typeface="微软雅黑" pitchFamily="34" charset="-122"/>
                <a:ea typeface="微软雅黑" pitchFamily="34" charset="-122"/>
              </a:rPr>
              <a:t>中华人民共和国资产评估法</a:t>
            </a:r>
            <a:r>
              <a:rPr lang="en-US" altLang="zh-CN" sz="1800" dirty="0">
                <a:latin typeface="微软雅黑" pitchFamily="34" charset="-122"/>
                <a:ea typeface="微软雅黑" pitchFamily="34" charset="-122"/>
              </a:rPr>
              <a:t>》</a:t>
            </a:r>
            <a:r>
              <a:rPr lang="zh-CN" altLang="en-US" sz="1800" dirty="0">
                <a:latin typeface="微软雅黑" pitchFamily="34" charset="-122"/>
                <a:ea typeface="微软雅黑" pitchFamily="34" charset="-122"/>
              </a:rPr>
              <a:t>；</a:t>
            </a:r>
            <a:endParaRPr lang="en-US" altLang="zh-CN" sz="1800" dirty="0">
              <a:latin typeface="微软雅黑" pitchFamily="34" charset="-122"/>
              <a:ea typeface="微软雅黑" pitchFamily="34" charset="-122"/>
            </a:endParaRPr>
          </a:p>
          <a:p>
            <a:pPr marL="0" indent="0">
              <a:lnSpc>
                <a:spcPct val="100000"/>
              </a:lnSpc>
              <a:buNone/>
            </a:pPr>
            <a:r>
              <a:rPr lang="en-US" altLang="zh-CN" sz="1800" b="1" dirty="0">
                <a:latin typeface="微软雅黑" pitchFamily="34" charset="-122"/>
                <a:ea typeface="微软雅黑" pitchFamily="34" charset="-122"/>
              </a:rPr>
              <a:t>2. </a:t>
            </a:r>
            <a:r>
              <a:rPr lang="en-US" altLang="zh-CN" sz="1800" dirty="0">
                <a:latin typeface="微软雅黑" pitchFamily="34" charset="-122"/>
                <a:ea typeface="微软雅黑" pitchFamily="34" charset="-122"/>
              </a:rPr>
              <a:t>2016</a:t>
            </a:r>
            <a:r>
              <a:rPr lang="zh-CN" altLang="en-US" sz="1800" dirty="0">
                <a:latin typeface="微软雅黑" pitchFamily="34" charset="-122"/>
                <a:ea typeface="微软雅黑" pitchFamily="34" charset="-122"/>
              </a:rPr>
              <a:t>年</a:t>
            </a:r>
            <a:r>
              <a:rPr lang="en-US" altLang="zh-CN" sz="1800" dirty="0">
                <a:latin typeface="微软雅黑" pitchFamily="34" charset="-122"/>
                <a:ea typeface="微软雅黑" pitchFamily="34" charset="-122"/>
              </a:rPr>
              <a:t>7</a:t>
            </a:r>
            <a:r>
              <a:rPr lang="zh-CN" altLang="en-US" sz="1800" dirty="0">
                <a:latin typeface="微软雅黑" pitchFamily="34" charset="-122"/>
                <a:ea typeface="微软雅黑" pitchFamily="34" charset="-122"/>
              </a:rPr>
              <a:t>月，中国法制出版社出版</a:t>
            </a:r>
            <a:r>
              <a:rPr lang="en-US" altLang="zh-CN" sz="1800" dirty="0">
                <a:latin typeface="微软雅黑" pitchFamily="34" charset="-122"/>
                <a:ea typeface="微软雅黑" pitchFamily="34" charset="-122"/>
              </a:rPr>
              <a:t>《</a:t>
            </a:r>
            <a:r>
              <a:rPr lang="zh-CN" altLang="en-US" sz="1800" dirty="0">
                <a:latin typeface="微软雅黑" pitchFamily="34" charset="-122"/>
                <a:ea typeface="微软雅黑" pitchFamily="34" charset="-122"/>
              </a:rPr>
              <a:t>中华人民共和国资产评估法解读</a:t>
            </a:r>
            <a:r>
              <a:rPr lang="en-US" altLang="zh-CN" sz="1800" dirty="0">
                <a:latin typeface="微软雅黑" pitchFamily="34" charset="-122"/>
                <a:ea typeface="微软雅黑" pitchFamily="34" charset="-122"/>
              </a:rPr>
              <a:t>》</a:t>
            </a:r>
            <a:r>
              <a:rPr lang="zh-CN" altLang="en-US" sz="1800" dirty="0">
                <a:latin typeface="微软雅黑" pitchFamily="34" charset="-122"/>
                <a:ea typeface="微软雅黑" pitchFamily="34" charset="-122"/>
              </a:rPr>
              <a:t>。</a:t>
            </a:r>
            <a:endParaRPr lang="en-US" altLang="zh-CN" sz="1800" dirty="0">
              <a:latin typeface="微软雅黑" pitchFamily="34" charset="-122"/>
              <a:ea typeface="微软雅黑" pitchFamily="34" charset="-122"/>
            </a:endParaRPr>
          </a:p>
          <a:p>
            <a:pPr marL="0" indent="0">
              <a:lnSpc>
                <a:spcPct val="100000"/>
              </a:lnSpc>
              <a:buNone/>
            </a:pPr>
            <a:r>
              <a:rPr lang="en-US" altLang="zh-CN" sz="1800" b="1" dirty="0">
                <a:latin typeface="微软雅黑" pitchFamily="34" charset="-122"/>
                <a:ea typeface="微软雅黑" pitchFamily="34" charset="-122"/>
              </a:rPr>
              <a:t>    </a:t>
            </a:r>
            <a:r>
              <a:rPr lang="zh-CN" altLang="en-US" sz="1800" b="1" dirty="0">
                <a:latin typeface="微软雅黑" pitchFamily="34" charset="-122"/>
                <a:ea typeface="微软雅黑" pitchFamily="34" charset="-122"/>
              </a:rPr>
              <a:t>第六条提到六大评估领域中的旧机动车鉴定评估师的全国性评估行业协会为中     </a:t>
            </a:r>
            <a:endParaRPr lang="en-US" altLang="zh-CN" sz="1800" b="1" dirty="0">
              <a:latin typeface="微软雅黑" pitchFamily="34" charset="-122"/>
              <a:ea typeface="微软雅黑" pitchFamily="34" charset="-122"/>
            </a:endParaRPr>
          </a:p>
          <a:p>
            <a:pPr marL="0" indent="0">
              <a:lnSpc>
                <a:spcPct val="100000"/>
              </a:lnSpc>
              <a:buNone/>
            </a:pPr>
            <a:r>
              <a:rPr lang="en-US" altLang="zh-CN" sz="1800" b="1" dirty="0">
                <a:latin typeface="微软雅黑" pitchFamily="34" charset="-122"/>
                <a:ea typeface="微软雅黑" pitchFamily="34" charset="-122"/>
              </a:rPr>
              <a:t>    </a:t>
            </a:r>
            <a:r>
              <a:rPr lang="zh-CN" altLang="en-US" sz="1800" b="1" dirty="0">
                <a:latin typeface="微软雅黑" pitchFamily="34" charset="-122"/>
                <a:ea typeface="微软雅黑" pitchFamily="34" charset="-122"/>
              </a:rPr>
              <a:t>国汽车流通协会；</a:t>
            </a:r>
            <a:endParaRPr lang="en-US" altLang="zh-CN" sz="1800" b="1" dirty="0">
              <a:latin typeface="微软雅黑" pitchFamily="34" charset="-122"/>
              <a:ea typeface="微软雅黑" pitchFamily="34" charset="-122"/>
            </a:endParaRPr>
          </a:p>
          <a:p>
            <a:pPr marL="0" indent="0">
              <a:lnSpc>
                <a:spcPct val="100000"/>
              </a:lnSpc>
              <a:buNone/>
            </a:pPr>
            <a:r>
              <a:rPr lang="en-US" altLang="zh-CN" sz="1800" b="1" dirty="0">
                <a:latin typeface="微软雅黑" pitchFamily="34" charset="-122"/>
                <a:ea typeface="微软雅黑" pitchFamily="34" charset="-122"/>
              </a:rPr>
              <a:t>    </a:t>
            </a:r>
            <a:r>
              <a:rPr lang="zh-CN" altLang="en-US" sz="1800" b="1" dirty="0">
                <a:latin typeface="微软雅黑" pitchFamily="34" charset="-122"/>
                <a:ea typeface="微软雅黑" pitchFamily="34" charset="-122"/>
              </a:rPr>
              <a:t>第十条：有关全国性评估行业协会应当在其网站上公布评估师名单，并实时</a:t>
            </a:r>
            <a:endParaRPr lang="en-US" altLang="zh-CN" sz="1800" b="1" dirty="0">
              <a:latin typeface="微软雅黑" pitchFamily="34" charset="-122"/>
              <a:ea typeface="微软雅黑" pitchFamily="34" charset="-122"/>
            </a:endParaRPr>
          </a:p>
          <a:p>
            <a:pPr marL="0" indent="0">
              <a:lnSpc>
                <a:spcPct val="100000"/>
              </a:lnSpc>
              <a:buNone/>
            </a:pPr>
            <a:r>
              <a:rPr lang="en-US" altLang="zh-CN" sz="1800" b="1" dirty="0">
                <a:latin typeface="微软雅黑" pitchFamily="34" charset="-122"/>
                <a:ea typeface="微软雅黑" pitchFamily="34" charset="-122"/>
              </a:rPr>
              <a:t>     </a:t>
            </a:r>
            <a:r>
              <a:rPr lang="zh-CN" altLang="en-US" sz="1800" b="1" dirty="0">
                <a:latin typeface="微软雅黑" pitchFamily="34" charset="-122"/>
                <a:ea typeface="微软雅黑" pitchFamily="34" charset="-122"/>
              </a:rPr>
              <a:t>更新。</a:t>
            </a:r>
            <a:endParaRPr lang="en-US" altLang="zh-CN" sz="1800" dirty="0">
              <a:latin typeface="微软雅黑" pitchFamily="34" charset="-122"/>
              <a:ea typeface="微软雅黑" pitchFamily="34" charset="-122"/>
            </a:endParaRPr>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en-US" altLang="zh-CN" sz="1800" dirty="0"/>
          </a:p>
          <a:p>
            <a:pPr marL="0" indent="0">
              <a:buNone/>
            </a:pPr>
            <a:endParaRPr lang="zh-CN" altLang="zh-CN" sz="2000" dirty="0"/>
          </a:p>
        </p:txBody>
      </p:sp>
      <p:sp>
        <p:nvSpPr>
          <p:cNvPr id="9" name="文本框 8">
            <a:extLst>
              <a:ext uri="{FF2B5EF4-FFF2-40B4-BE49-F238E27FC236}">
                <a16:creationId xmlns="" xmlns:a16="http://schemas.microsoft.com/office/drawing/2014/main" id="{57745014-1F27-46DD-8F4C-950EF073FF3E}"/>
              </a:ext>
            </a:extLst>
          </p:cNvPr>
          <p:cNvSpPr txBox="1"/>
          <p:nvPr/>
        </p:nvSpPr>
        <p:spPr>
          <a:xfrm>
            <a:off x="225287" y="993913"/>
            <a:ext cx="8918713" cy="707886"/>
          </a:xfrm>
          <a:prstGeom prst="rect">
            <a:avLst/>
          </a:prstGeom>
          <a:noFill/>
        </p:spPr>
        <p:txBody>
          <a:bodyPr wrap="square" rtlCol="0">
            <a:spAutoFit/>
          </a:bodyPr>
          <a:lstStyle/>
          <a:p>
            <a:pPr algn="ctr"/>
            <a:r>
              <a:rPr lang="en-US" altLang="zh-CN" sz="4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2017</a:t>
            </a:r>
            <a:r>
              <a:rPr lang="zh-CN" altLang="en-US" sz="4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年二手车鉴定评估师相关情况介绍</a:t>
            </a:r>
          </a:p>
        </p:txBody>
      </p:sp>
      <p:pic>
        <p:nvPicPr>
          <p:cNvPr id="5" name="图片 4">
            <a:extLst>
              <a:ext uri="{FF2B5EF4-FFF2-40B4-BE49-F238E27FC236}">
                <a16:creationId xmlns="" xmlns:a16="http://schemas.microsoft.com/office/drawing/2014/main" id="{454AD70F-F1AA-4AD5-BB5B-9C57D2FE5A72}"/>
              </a:ext>
            </a:extLst>
          </p:cNvPr>
          <p:cNvPicPr>
            <a:picLocks noChangeAspect="1"/>
          </p:cNvPicPr>
          <p:nvPr/>
        </p:nvPicPr>
        <p:blipFill>
          <a:blip r:embed="rId2" cstate="print"/>
          <a:stretch>
            <a:fillRect/>
          </a:stretch>
        </p:blipFill>
        <p:spPr>
          <a:xfrm>
            <a:off x="390774" y="4340203"/>
            <a:ext cx="2592904" cy="1964831"/>
          </a:xfrm>
          <a:prstGeom prst="rect">
            <a:avLst/>
          </a:prstGeom>
        </p:spPr>
      </p:pic>
      <p:pic>
        <p:nvPicPr>
          <p:cNvPr id="7" name="图片 6">
            <a:extLst>
              <a:ext uri="{FF2B5EF4-FFF2-40B4-BE49-F238E27FC236}">
                <a16:creationId xmlns="" xmlns:a16="http://schemas.microsoft.com/office/drawing/2014/main" id="{9B85DF43-6B86-491C-95A4-0D6E339A7B5F}"/>
              </a:ext>
            </a:extLst>
          </p:cNvPr>
          <p:cNvPicPr>
            <a:picLocks noChangeAspect="1"/>
          </p:cNvPicPr>
          <p:nvPr/>
        </p:nvPicPr>
        <p:blipFill>
          <a:blip r:embed="rId3" cstate="print"/>
          <a:stretch>
            <a:fillRect/>
          </a:stretch>
        </p:blipFill>
        <p:spPr>
          <a:xfrm>
            <a:off x="3232397" y="4350456"/>
            <a:ext cx="2592903" cy="1944326"/>
          </a:xfrm>
          <a:prstGeom prst="rect">
            <a:avLst/>
          </a:prstGeom>
        </p:spPr>
      </p:pic>
      <p:pic>
        <p:nvPicPr>
          <p:cNvPr id="8" name="图片 7">
            <a:extLst>
              <a:ext uri="{FF2B5EF4-FFF2-40B4-BE49-F238E27FC236}">
                <a16:creationId xmlns="" xmlns:a16="http://schemas.microsoft.com/office/drawing/2014/main" id="{D9417236-5AB3-4584-B808-FCFF2312D007}"/>
              </a:ext>
            </a:extLst>
          </p:cNvPr>
          <p:cNvPicPr>
            <a:picLocks noChangeAspect="1"/>
          </p:cNvPicPr>
          <p:nvPr/>
        </p:nvPicPr>
        <p:blipFill>
          <a:blip r:embed="rId4" cstate="print"/>
          <a:stretch>
            <a:fillRect/>
          </a:stretch>
        </p:blipFill>
        <p:spPr>
          <a:xfrm>
            <a:off x="6074020" y="4376857"/>
            <a:ext cx="2592903" cy="1917925"/>
          </a:xfrm>
          <a:prstGeom prst="rect">
            <a:avLst/>
          </a:prstGeom>
        </p:spPr>
      </p:pic>
    </p:spTree>
    <p:extLst>
      <p:ext uri="{BB962C8B-B14F-4D97-AF65-F5344CB8AC3E}">
        <p14:creationId xmlns="" xmlns:p14="http://schemas.microsoft.com/office/powerpoint/2010/main" val="30328905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EE2A2BA3-ABE1-4DD6-BBC6-924146910122}"/>
              </a:ext>
            </a:extLst>
          </p:cNvPr>
          <p:cNvSpPr>
            <a:spLocks noGrp="1"/>
          </p:cNvSpPr>
          <p:nvPr>
            <p:ph sz="half" idx="1"/>
          </p:nvPr>
        </p:nvSpPr>
        <p:spPr>
          <a:xfrm>
            <a:off x="477077" y="1311965"/>
            <a:ext cx="8269357" cy="4982818"/>
          </a:xfrm>
        </p:spPr>
        <p:txBody>
          <a:bodyPr/>
          <a:lstStyle/>
          <a:p>
            <a:pPr marL="0" indent="0">
              <a:lnSpc>
                <a:spcPct val="100000"/>
              </a:lnSpc>
              <a:buNone/>
            </a:pPr>
            <a:r>
              <a:rPr lang="en-US" altLang="zh-CN" sz="1800" b="1" dirty="0">
                <a:latin typeface="微软雅黑" pitchFamily="34" charset="-122"/>
                <a:ea typeface="微软雅黑" pitchFamily="34" charset="-122"/>
              </a:rPr>
              <a:t>3.  </a:t>
            </a:r>
            <a:r>
              <a:rPr lang="en-US" altLang="zh-CN" sz="1800" dirty="0">
                <a:latin typeface="微软雅黑" pitchFamily="34" charset="-122"/>
                <a:ea typeface="微软雅黑" pitchFamily="34" charset="-122"/>
              </a:rPr>
              <a:t>2016</a:t>
            </a:r>
            <a:r>
              <a:rPr lang="zh-CN" altLang="zh-CN" sz="1800" dirty="0">
                <a:latin typeface="微软雅黑" pitchFamily="34" charset="-122"/>
                <a:ea typeface="微软雅黑" pitchFamily="34" charset="-122"/>
              </a:rPr>
              <a:t>年</a:t>
            </a:r>
            <a:r>
              <a:rPr lang="en-US" altLang="zh-CN" sz="1800" dirty="0">
                <a:latin typeface="微软雅黑" pitchFamily="34" charset="-122"/>
                <a:ea typeface="微软雅黑" pitchFamily="34" charset="-122"/>
              </a:rPr>
              <a:t>12</a:t>
            </a:r>
            <a:r>
              <a:rPr lang="zh-CN" altLang="zh-CN" sz="1800" dirty="0">
                <a:latin typeface="微软雅黑" pitchFamily="34" charset="-122"/>
                <a:ea typeface="微软雅黑" pitchFamily="34" charset="-122"/>
              </a:rPr>
              <a:t>月</a:t>
            </a:r>
            <a:r>
              <a:rPr lang="en-US" altLang="zh-CN" sz="1800" dirty="0">
                <a:latin typeface="微软雅黑" pitchFamily="34" charset="-122"/>
                <a:ea typeface="微软雅黑" pitchFamily="34" charset="-122"/>
              </a:rPr>
              <a:t>17</a:t>
            </a:r>
            <a:r>
              <a:rPr lang="zh-CN" altLang="zh-CN" sz="1800" dirty="0">
                <a:latin typeface="微软雅黑" pitchFamily="34" charset="-122"/>
                <a:ea typeface="微软雅黑" pitchFamily="34" charset="-122"/>
              </a:rPr>
              <a:t>日</a:t>
            </a:r>
            <a:r>
              <a:rPr lang="zh-CN" altLang="en-US" sz="1800" dirty="0">
                <a:latin typeface="微软雅黑" pitchFamily="34" charset="-122"/>
                <a:ea typeface="微软雅黑" pitchFamily="34" charset="-122"/>
              </a:rPr>
              <a:t>，</a:t>
            </a:r>
            <a:r>
              <a:rPr lang="zh-CN" altLang="zh-CN" sz="1800" dirty="0">
                <a:latin typeface="微软雅黑" pitchFamily="34" charset="-122"/>
                <a:ea typeface="微软雅黑" pitchFamily="34" charset="-122"/>
              </a:rPr>
              <a:t>人力资源和社会保障部公示了《国家职业资格目录清单》，二手车鉴定评估师的国家职业资格不在名单之列。李克强总理在</a:t>
            </a:r>
            <a:r>
              <a:rPr lang="en-US" altLang="zh-CN" sz="1800" dirty="0">
                <a:latin typeface="微软雅黑" pitchFamily="34" charset="-122"/>
                <a:ea typeface="微软雅黑" pitchFamily="34" charset="-122"/>
              </a:rPr>
              <a:t>2014</a:t>
            </a:r>
            <a:r>
              <a:rPr lang="zh-CN" altLang="zh-CN" sz="1800" dirty="0">
                <a:latin typeface="微软雅黑" pitchFamily="34" charset="-122"/>
                <a:ea typeface="微软雅黑" pitchFamily="34" charset="-122"/>
              </a:rPr>
              <a:t>年</a:t>
            </a:r>
            <a:r>
              <a:rPr lang="en-US" altLang="zh-CN" sz="1800" dirty="0">
                <a:latin typeface="微软雅黑" pitchFamily="34" charset="-122"/>
                <a:ea typeface="微软雅黑" pitchFamily="34" charset="-122"/>
              </a:rPr>
              <a:t>6</a:t>
            </a:r>
            <a:r>
              <a:rPr lang="zh-CN" altLang="zh-CN" sz="1800" dirty="0">
                <a:latin typeface="微软雅黑" pitchFamily="34" charset="-122"/>
                <a:ea typeface="微软雅黑" pitchFamily="34" charset="-122"/>
              </a:rPr>
              <a:t>月</a:t>
            </a:r>
            <a:r>
              <a:rPr lang="en-US" altLang="zh-CN" sz="1800" dirty="0">
                <a:latin typeface="微软雅黑" pitchFamily="34" charset="-122"/>
                <a:ea typeface="微软雅黑" pitchFamily="34" charset="-122"/>
              </a:rPr>
              <a:t>4</a:t>
            </a:r>
            <a:r>
              <a:rPr lang="zh-CN" altLang="zh-CN" sz="1800" dirty="0">
                <a:latin typeface="微软雅黑" pitchFamily="34" charset="-122"/>
                <a:ea typeface="微软雅黑" pitchFamily="34" charset="-122"/>
              </a:rPr>
              <a:t>日的国务院常务会议上提出：逐步建立由行业协会、学会等社会组织开展水平评价的职业资格制度。</a:t>
            </a:r>
            <a:r>
              <a:rPr lang="en-US" altLang="zh-CN" sz="1800" dirty="0">
                <a:latin typeface="微软雅黑" pitchFamily="34" charset="-122"/>
                <a:ea typeface="微软雅黑" pitchFamily="34" charset="-122"/>
              </a:rPr>
              <a:t>       </a:t>
            </a:r>
          </a:p>
          <a:p>
            <a:endParaRPr lang="en-US" altLang="zh-CN" sz="2000" dirty="0"/>
          </a:p>
          <a:p>
            <a:endParaRPr lang="en-US" altLang="zh-CN" sz="2000" dirty="0"/>
          </a:p>
          <a:p>
            <a:endParaRPr lang="en-US" altLang="zh-CN" sz="2000" dirty="0"/>
          </a:p>
          <a:p>
            <a:endParaRPr lang="en-US" altLang="zh-CN" sz="2000" dirty="0"/>
          </a:p>
          <a:p>
            <a:pPr marL="0" indent="0">
              <a:buNone/>
            </a:pPr>
            <a:endParaRPr lang="en-US" altLang="zh-CN" sz="2000" dirty="0"/>
          </a:p>
          <a:p>
            <a:pPr marL="0" indent="0">
              <a:buNone/>
            </a:pPr>
            <a:endParaRPr lang="en-US" altLang="zh-CN" sz="2000" dirty="0"/>
          </a:p>
          <a:p>
            <a:pPr marL="0" indent="0">
              <a:buNone/>
            </a:pPr>
            <a:endParaRPr lang="en-US" altLang="zh-CN" sz="2000" dirty="0"/>
          </a:p>
          <a:p>
            <a:pPr marL="0" indent="0">
              <a:buNone/>
            </a:pPr>
            <a:endParaRPr lang="en-US" altLang="zh-CN" sz="2000" dirty="0"/>
          </a:p>
          <a:p>
            <a:pPr marL="0" indent="0">
              <a:buNone/>
            </a:pPr>
            <a:endParaRPr lang="zh-CN" altLang="zh-CN" sz="2000" dirty="0"/>
          </a:p>
        </p:txBody>
      </p:sp>
      <p:pic>
        <p:nvPicPr>
          <p:cNvPr id="6" name="Picture 2" descr="C:\Users\user\Desktop\PPT\目录清单公示.jpg">
            <a:extLst>
              <a:ext uri="{FF2B5EF4-FFF2-40B4-BE49-F238E27FC236}">
                <a16:creationId xmlns="" xmlns:a16="http://schemas.microsoft.com/office/drawing/2014/main" id="{9233B922-CDCF-4A9C-89D4-320092A6619B}"/>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10357" y="2451652"/>
            <a:ext cx="7348571" cy="3843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41316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4F1C2920-A0E1-46BB-8F40-541FD688A4AA}"/>
              </a:ext>
            </a:extLst>
          </p:cNvPr>
          <p:cNvSpPr>
            <a:spLocks noGrp="1"/>
          </p:cNvSpPr>
          <p:nvPr>
            <p:ph sz="half" idx="1"/>
          </p:nvPr>
        </p:nvSpPr>
        <p:spPr>
          <a:xfrm>
            <a:off x="225287" y="1182342"/>
            <a:ext cx="8560903" cy="4800946"/>
          </a:xfrm>
        </p:spPr>
        <p:txBody>
          <a:bodyPr/>
          <a:lstStyle/>
          <a:p>
            <a:pPr marL="0" indent="0">
              <a:lnSpc>
                <a:spcPct val="150000"/>
              </a:lnSpc>
              <a:buNone/>
            </a:pPr>
            <a:r>
              <a:rPr lang="en-US" altLang="zh-CN" sz="1800" dirty="0">
                <a:latin typeface="微软雅黑" pitchFamily="34" charset="-122"/>
                <a:ea typeface="微软雅黑" pitchFamily="34" charset="-122"/>
              </a:rPr>
              <a:t>        </a:t>
            </a:r>
            <a:r>
              <a:rPr lang="zh-CN" altLang="zh-CN" sz="1800" dirty="0">
                <a:latin typeface="微软雅黑" pitchFamily="34" charset="-122"/>
                <a:ea typeface="微软雅黑" pitchFamily="34" charset="-122"/>
              </a:rPr>
              <a:t>为</a:t>
            </a:r>
            <a:r>
              <a:rPr lang="zh-CN" altLang="en-US" sz="1800" dirty="0">
                <a:latin typeface="微软雅黑" pitchFamily="34" charset="-122"/>
                <a:ea typeface="微软雅黑" pitchFamily="34" charset="-122"/>
              </a:rPr>
              <a:t>响应</a:t>
            </a:r>
            <a:r>
              <a:rPr lang="zh-CN" altLang="zh-CN" sz="1800" dirty="0">
                <a:latin typeface="微软雅黑" pitchFamily="34" charset="-122"/>
                <a:ea typeface="微软雅黑" pitchFamily="34" charset="-122"/>
              </a:rPr>
              <a:t>国务院常务会议关于逐步建立由行业协会、学会等社会组织开展水平评价的职业资格制度的会议精神</a:t>
            </a:r>
            <a:r>
              <a:rPr lang="zh-CN" altLang="en-US" sz="1800" dirty="0">
                <a:latin typeface="微软雅黑" pitchFamily="34" charset="-122"/>
                <a:ea typeface="微软雅黑" pitchFamily="34" charset="-122"/>
              </a:rPr>
              <a:t>，</a:t>
            </a:r>
            <a:r>
              <a:rPr lang="zh-CN" altLang="zh-CN" sz="1800" dirty="0">
                <a:latin typeface="微软雅黑" pitchFamily="34" charset="-122"/>
                <a:ea typeface="微软雅黑" pitchFamily="34" charset="-122"/>
              </a:rPr>
              <a:t>全面贯彻《资产评估法》，</a:t>
            </a:r>
            <a:r>
              <a:rPr lang="zh-CN" altLang="en-US" sz="1800" dirty="0">
                <a:latin typeface="微软雅黑" pitchFamily="34" charset="-122"/>
                <a:ea typeface="微软雅黑" pitchFamily="34" charset="-122"/>
              </a:rPr>
              <a:t>根据二手车市场的发展，</a:t>
            </a:r>
            <a:r>
              <a:rPr lang="en-US" altLang="zh-CN" sz="2000" b="1" dirty="0">
                <a:latin typeface="微软雅黑" pitchFamily="34" charset="-122"/>
                <a:ea typeface="微软雅黑" pitchFamily="34" charset="-122"/>
              </a:rPr>
              <a:t>2017</a:t>
            </a:r>
            <a:r>
              <a:rPr lang="zh-CN" altLang="en-US" sz="1800" b="1" dirty="0">
                <a:latin typeface="微软雅黑" pitchFamily="34" charset="-122"/>
                <a:ea typeface="微软雅黑" pitchFamily="34" charset="-122"/>
              </a:rPr>
              <a:t>年协会对二手车鉴定评估师做了以下工作</a:t>
            </a:r>
            <a:r>
              <a:rPr lang="zh-CN" altLang="en-US" sz="1800" dirty="0">
                <a:latin typeface="微软雅黑" pitchFamily="34" charset="-122"/>
                <a:ea typeface="微软雅黑" pitchFamily="34" charset="-122"/>
              </a:rPr>
              <a:t>：</a:t>
            </a:r>
            <a:endParaRPr lang="en-US" altLang="zh-CN" sz="1800" dirty="0">
              <a:latin typeface="微软雅黑" pitchFamily="34" charset="-122"/>
              <a:ea typeface="微软雅黑" pitchFamily="34" charset="-122"/>
            </a:endParaRPr>
          </a:p>
          <a:p>
            <a:pPr marL="0" indent="0">
              <a:buNone/>
            </a:pPr>
            <a:endParaRPr lang="zh-CN" altLang="en-US" dirty="0"/>
          </a:p>
        </p:txBody>
      </p:sp>
      <p:pic>
        <p:nvPicPr>
          <p:cNvPr id="5" name="Picture 4" descr="C:\Users\user\Desktop\PPT\资格证书.jpg">
            <a:extLst>
              <a:ext uri="{FF2B5EF4-FFF2-40B4-BE49-F238E27FC236}">
                <a16:creationId xmlns="" xmlns:a16="http://schemas.microsoft.com/office/drawing/2014/main" id="{BBDD3F64-0B86-44E0-87CE-1D72B08D7955}"/>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b="17017"/>
          <a:stretch>
            <a:fillRect/>
          </a:stretch>
        </p:blipFill>
        <p:spPr bwMode="auto">
          <a:xfrm>
            <a:off x="470450" y="3683345"/>
            <a:ext cx="3150429" cy="251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右箭头 3">
            <a:extLst>
              <a:ext uri="{FF2B5EF4-FFF2-40B4-BE49-F238E27FC236}">
                <a16:creationId xmlns="" xmlns:a16="http://schemas.microsoft.com/office/drawing/2014/main" id="{9DA580FA-7899-455C-A560-332FA008D557}"/>
              </a:ext>
            </a:extLst>
          </p:cNvPr>
          <p:cNvSpPr/>
          <p:nvPr/>
        </p:nvSpPr>
        <p:spPr>
          <a:xfrm>
            <a:off x="3710609" y="4902545"/>
            <a:ext cx="1113182" cy="630238"/>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i="0" dirty="0"/>
          </a:p>
        </p:txBody>
      </p:sp>
      <p:pic>
        <p:nvPicPr>
          <p:cNvPr id="7" name="图片 6">
            <a:extLst>
              <a:ext uri="{FF2B5EF4-FFF2-40B4-BE49-F238E27FC236}">
                <a16:creationId xmlns="" xmlns:a16="http://schemas.microsoft.com/office/drawing/2014/main" id="{77E2C467-E6DD-4F82-A4D5-4D16183F1178}"/>
              </a:ext>
            </a:extLst>
          </p:cNvPr>
          <p:cNvPicPr>
            <a:picLocks noChangeAspect="1"/>
          </p:cNvPicPr>
          <p:nvPr/>
        </p:nvPicPr>
        <p:blipFill>
          <a:blip r:embed="rId3" cstate="print"/>
          <a:stretch>
            <a:fillRect/>
          </a:stretch>
        </p:blipFill>
        <p:spPr>
          <a:xfrm>
            <a:off x="4913520" y="3697357"/>
            <a:ext cx="3607627" cy="2519949"/>
          </a:xfrm>
          <a:prstGeom prst="rect">
            <a:avLst/>
          </a:prstGeom>
        </p:spPr>
      </p:pic>
      <p:sp>
        <p:nvSpPr>
          <p:cNvPr id="9" name="矩形: 圆角 8">
            <a:extLst>
              <a:ext uri="{FF2B5EF4-FFF2-40B4-BE49-F238E27FC236}">
                <a16:creationId xmlns="" xmlns:a16="http://schemas.microsoft.com/office/drawing/2014/main" id="{60951639-2D22-432A-A23C-C12EB17DA861}"/>
              </a:ext>
            </a:extLst>
          </p:cNvPr>
          <p:cNvSpPr/>
          <p:nvPr/>
        </p:nvSpPr>
        <p:spPr>
          <a:xfrm>
            <a:off x="410818" y="2688283"/>
            <a:ext cx="8375372" cy="8511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二手车鉴定评估师</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职业资格证书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更换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岗位技能证书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，并进行核发，目前已办理</a:t>
            </a:r>
            <a:r>
              <a:rPr lang="en-US" altLang="zh-CN" dirty="0">
                <a:latin typeface="微软雅黑" pitchFamily="34" charset="-122"/>
                <a:ea typeface="微软雅黑" pitchFamily="34" charset="-122"/>
              </a:rPr>
              <a:t>780</a:t>
            </a:r>
            <a:r>
              <a:rPr lang="zh-CN" altLang="en-US" dirty="0">
                <a:latin typeface="微软雅黑" pitchFamily="34" charset="-122"/>
                <a:ea typeface="微软雅黑" pitchFamily="34" charset="-122"/>
              </a:rPr>
              <a:t>人；</a:t>
            </a:r>
          </a:p>
        </p:txBody>
      </p:sp>
    </p:spTree>
    <p:extLst>
      <p:ext uri="{BB962C8B-B14F-4D97-AF65-F5344CB8AC3E}">
        <p14:creationId xmlns="" xmlns:p14="http://schemas.microsoft.com/office/powerpoint/2010/main" val="2143976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一、</a:t>
            </a:r>
            <a:r>
              <a:rPr lang="en-US" altLang="zh-CN" b="1" i="0" kern="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月二手车市场整体表现</a:t>
            </a:r>
          </a:p>
        </p:txBody>
      </p:sp>
      <p:sp>
        <p:nvSpPr>
          <p:cNvPr id="2" name="TextBox 11"/>
          <p:cNvSpPr txBox="1">
            <a:spLocks noChangeArrowheads="1"/>
          </p:cNvSpPr>
          <p:nvPr/>
        </p:nvSpPr>
        <p:spPr bwMode="auto">
          <a:xfrm>
            <a:off x="291600" y="1130400"/>
            <a:ext cx="8560300" cy="830995"/>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285750" indent="-285750">
              <a:lnSpc>
                <a:spcPct val="150000"/>
              </a:lnSpc>
              <a:buFont typeface="Wingdings" panose="05000000000000000000" pitchFamily="2" charset="2"/>
              <a:buChar char="u"/>
              <a:defRPr/>
            </a:pPr>
            <a:r>
              <a:rPr lang="en-US" altLang="zh-CN" sz="1600" i="0" dirty="0" smtClean="0">
                <a:latin typeface="微软雅黑" panose="020B0503020204020204" pitchFamily="34" charset="-122"/>
                <a:ea typeface="微软雅黑" panose="020B0503020204020204" pitchFamily="34" charset="-122"/>
              </a:rPr>
              <a:t>2017</a:t>
            </a:r>
            <a:r>
              <a:rPr lang="zh-CN" altLang="en-US" sz="1600" i="0" dirty="0" smtClean="0">
                <a:latin typeface="微软雅黑" panose="020B0503020204020204" pitchFamily="34" charset="-122"/>
                <a:ea typeface="微软雅黑" panose="020B0503020204020204" pitchFamily="34" charset="-122"/>
              </a:rPr>
              <a:t>年</a:t>
            </a:r>
            <a:r>
              <a:rPr lang="en-US" altLang="zh-CN" sz="1600" i="0" dirty="0" smtClean="0">
                <a:latin typeface="微软雅黑" panose="020B0503020204020204" pitchFamily="34" charset="-122"/>
                <a:ea typeface="微软雅黑" panose="020B0503020204020204" pitchFamily="34" charset="-122"/>
              </a:rPr>
              <a:t>11</a:t>
            </a:r>
            <a:r>
              <a:rPr lang="zh-CN" altLang="en-US" sz="1600" i="0" dirty="0" smtClean="0">
                <a:latin typeface="微软雅黑" panose="020B0503020204020204" pitchFamily="34" charset="-122"/>
                <a:ea typeface="微软雅黑" panose="020B0503020204020204" pitchFamily="34" charset="-122"/>
              </a:rPr>
              <a:t>月，全国二手车市场交易量</a:t>
            </a:r>
            <a:r>
              <a:rPr lang="en-US" altLang="zh-CN" sz="1600" i="0" dirty="0" smtClean="0">
                <a:latin typeface="微软雅黑" panose="020B0503020204020204" pitchFamily="34" charset="-122"/>
                <a:ea typeface="微软雅黑" panose="020B0503020204020204" pitchFamily="34" charset="-122"/>
              </a:rPr>
              <a:t>114.60</a:t>
            </a:r>
            <a:r>
              <a:rPr lang="zh-CN" altLang="en-US" sz="1600" i="0" dirty="0" smtClean="0">
                <a:latin typeface="微软雅黑" panose="020B0503020204020204" pitchFamily="34" charset="-122"/>
                <a:ea typeface="微软雅黑" panose="020B0503020204020204" pitchFamily="34" charset="-122"/>
              </a:rPr>
              <a:t>万辆，交易量环比上升</a:t>
            </a:r>
            <a:r>
              <a:rPr lang="en-US" altLang="zh-CN" sz="1600" i="0" dirty="0" smtClean="0">
                <a:latin typeface="微软雅黑" panose="020B0503020204020204" pitchFamily="34" charset="-122"/>
                <a:ea typeface="微软雅黑" panose="020B0503020204020204" pitchFamily="34" charset="-122"/>
              </a:rPr>
              <a:t>10.49%</a:t>
            </a:r>
            <a:r>
              <a:rPr lang="zh-CN" altLang="en-US" sz="1600" i="0" dirty="0" smtClean="0">
                <a:latin typeface="微软雅黑" panose="020B0503020204020204" pitchFamily="34" charset="-122"/>
                <a:ea typeface="微软雅黑" panose="020B0503020204020204" pitchFamily="34" charset="-122"/>
              </a:rPr>
              <a:t>，去年同期交易量为</a:t>
            </a:r>
            <a:r>
              <a:rPr lang="en-US" altLang="zh-CN" sz="1600" i="0" dirty="0" smtClean="0">
                <a:latin typeface="微软雅黑" panose="020B0503020204020204" pitchFamily="34" charset="-122"/>
                <a:ea typeface="微软雅黑" panose="020B0503020204020204" pitchFamily="34" charset="-122"/>
              </a:rPr>
              <a:t>99.35</a:t>
            </a:r>
            <a:r>
              <a:rPr lang="zh-CN" altLang="en-US" sz="1600" i="0" dirty="0" smtClean="0">
                <a:latin typeface="微软雅黑" panose="020B0503020204020204" pitchFamily="34" charset="-122"/>
                <a:ea typeface="微软雅黑" panose="020B0503020204020204" pitchFamily="34" charset="-122"/>
              </a:rPr>
              <a:t>万辆，本月同比增长</a:t>
            </a:r>
            <a:r>
              <a:rPr lang="en-US" altLang="zh-CN" sz="1600" i="0" dirty="0" smtClean="0">
                <a:latin typeface="微软雅黑" panose="020B0503020204020204" pitchFamily="34" charset="-122"/>
                <a:ea typeface="微软雅黑" panose="020B0503020204020204" pitchFamily="34" charset="-122"/>
              </a:rPr>
              <a:t>15.35%</a:t>
            </a:r>
            <a:r>
              <a:rPr lang="zh-CN" altLang="en-US" sz="1600" i="0" dirty="0" smtClean="0">
                <a:latin typeface="微软雅黑" panose="020B0503020204020204" pitchFamily="34" charset="-122"/>
                <a:ea typeface="微软雅黑" panose="020B0503020204020204" pitchFamily="34" charset="-122"/>
              </a:rPr>
              <a:t>。</a:t>
            </a:r>
          </a:p>
        </p:txBody>
      </p:sp>
      <p:sp>
        <p:nvSpPr>
          <p:cNvPr id="12294" name="文本框 2"/>
          <p:cNvSpPr txBox="1">
            <a:spLocks noChangeArrowheads="1"/>
          </p:cNvSpPr>
          <p:nvPr/>
        </p:nvSpPr>
        <p:spPr bwMode="auto">
          <a:xfrm>
            <a:off x="796757" y="2944031"/>
            <a:ext cx="990600" cy="276999"/>
          </a:xfrm>
          <a:prstGeom prst="rect">
            <a:avLst/>
          </a:prstGeom>
          <a:noFill/>
          <a:ln w="9525">
            <a:noFill/>
            <a:miter lim="800000"/>
          </a:ln>
        </p:spPr>
        <p:txBody>
          <a:bodyPr wrap="square">
            <a:spAutoFit/>
          </a:bodyPr>
          <a:lstStyle/>
          <a:p>
            <a:r>
              <a:rPr lang="zh-CN" altLang="en-US" sz="1200" i="0" dirty="0">
                <a:latin typeface="微软雅黑" panose="020B0503020204020204" pitchFamily="34" charset="-122"/>
                <a:ea typeface="微软雅黑" panose="020B0503020204020204" pitchFamily="34" charset="-122"/>
              </a:rPr>
              <a:t>单位：万辆</a:t>
            </a:r>
          </a:p>
        </p:txBody>
      </p:sp>
      <p:sp>
        <p:nvSpPr>
          <p:cNvPr id="11" name="矩形 10"/>
          <p:cNvSpPr/>
          <p:nvPr/>
        </p:nvSpPr>
        <p:spPr>
          <a:xfrm>
            <a:off x="4164230" y="3261750"/>
            <a:ext cx="1297569" cy="29066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algn="ctr" eaLnBrk="1" fontAlgn="auto" hangingPunct="1">
              <a:spcBef>
                <a:spcPts val="0"/>
              </a:spcBef>
              <a:spcAft>
                <a:spcPts val="0"/>
              </a:spcAft>
              <a:defRPr/>
            </a:pP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10.49%</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上箭头 2"/>
          <p:cNvSpPr>
            <a:spLocks noChangeArrowheads="1"/>
          </p:cNvSpPr>
          <p:nvPr/>
        </p:nvSpPr>
        <p:spPr bwMode="auto">
          <a:xfrm>
            <a:off x="4431717" y="3587673"/>
            <a:ext cx="666282" cy="587363"/>
          </a:xfrm>
          <a:prstGeom prst="upArrow">
            <a:avLst>
              <a:gd name="adj1" fmla="val 50000"/>
              <a:gd name="adj2" fmla="val 50000"/>
            </a:avLst>
          </a:prstGeom>
          <a:solidFill>
            <a:srgbClr val="FF0000"/>
          </a:solidFill>
          <a:ln w="9525" algn="ctr">
            <a:noFill/>
            <a:round/>
          </a:ln>
        </p:spPr>
        <p:txBody>
          <a:bodyPr/>
          <a:lstStyle/>
          <a:p>
            <a:pPr eaLnBrk="1" hangingPunct="1"/>
            <a:endParaRPr lang="zh-CN" altLang="en-US"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a typeface="宋体" panose="02010600030101010101" pitchFamily="2" charset="-122"/>
            </a:endParaRPr>
          </a:p>
        </p:txBody>
      </p:sp>
      <p:graphicFrame>
        <p:nvGraphicFramePr>
          <p:cNvPr id="9" name="图表 8"/>
          <p:cNvGraphicFramePr>
            <a:graphicFrameLocks/>
          </p:cNvGraphicFramePr>
          <p:nvPr>
            <p:extLst>
              <p:ext uri="{D42A27DB-BD31-4B8C-83A1-F6EECF244321}">
                <p14:modId xmlns="" xmlns:p14="http://schemas.microsoft.com/office/powerpoint/2010/main" val="1827814642"/>
              </p:ext>
            </p:extLst>
          </p:nvPr>
        </p:nvGraphicFramePr>
        <p:xfrm>
          <a:off x="2382122" y="2441744"/>
          <a:ext cx="4616824" cy="324451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圆角 31">
            <a:extLst>
              <a:ext uri="{FF2B5EF4-FFF2-40B4-BE49-F238E27FC236}">
                <a16:creationId xmlns="" xmlns:a16="http://schemas.microsoft.com/office/drawing/2014/main" id="{8F4F229F-F0AE-4B05-90F5-FE80976D48FC}"/>
              </a:ext>
            </a:extLst>
          </p:cNvPr>
          <p:cNvSpPr/>
          <p:nvPr/>
        </p:nvSpPr>
        <p:spPr>
          <a:xfrm>
            <a:off x="563220" y="3164210"/>
            <a:ext cx="7294905" cy="1155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dirty="0">
                <a:latin typeface="微软雅黑" pitchFamily="34" charset="-122"/>
                <a:ea typeface="微软雅黑" pitchFamily="34" charset="-122"/>
              </a:rPr>
              <a:t>3.2017</a:t>
            </a:r>
            <a:r>
              <a:rPr lang="zh-CN" altLang="en-US" dirty="0">
                <a:latin typeface="微软雅黑" pitchFamily="34" charset="-122"/>
                <a:ea typeface="微软雅黑" pitchFamily="34" charset="-122"/>
              </a:rPr>
              <a:t>开展培训</a:t>
            </a:r>
            <a:r>
              <a:rPr lang="en-US" altLang="zh-CN" dirty="0">
                <a:latin typeface="微软雅黑" pitchFamily="34" charset="-122"/>
                <a:ea typeface="微软雅黑" pitchFamily="34" charset="-122"/>
              </a:rPr>
              <a:t>38</a:t>
            </a:r>
            <a:r>
              <a:rPr lang="zh-CN" altLang="en-US" dirty="0">
                <a:latin typeface="微软雅黑" pitchFamily="34" charset="-122"/>
                <a:ea typeface="微软雅黑" pitchFamily="34" charset="-122"/>
              </a:rPr>
              <a:t>期，</a:t>
            </a:r>
            <a:r>
              <a:rPr lang="en-US" altLang="zh-CN" b="1" dirty="0">
                <a:latin typeface="微软雅黑" pitchFamily="34" charset="-122"/>
                <a:ea typeface="微软雅黑" pitchFamily="34" charset="-122"/>
              </a:rPr>
              <a:t>960</a:t>
            </a:r>
            <a:r>
              <a:rPr lang="zh-CN" altLang="en-US" dirty="0">
                <a:latin typeface="微软雅黑" pitchFamily="34" charset="-122"/>
                <a:ea typeface="微软雅黑" pitchFamily="34" charset="-122"/>
              </a:rPr>
              <a:t>人，与</a:t>
            </a:r>
            <a:r>
              <a:rPr lang="en-US" altLang="zh-CN" dirty="0">
                <a:latin typeface="微软雅黑" pitchFamily="34" charset="-122"/>
                <a:ea typeface="微软雅黑" pitchFamily="34" charset="-122"/>
              </a:rPr>
              <a:t>2016</a:t>
            </a:r>
            <a:r>
              <a:rPr lang="zh-CN" altLang="en-US" dirty="0">
                <a:latin typeface="微软雅黑" pitchFamily="34" charset="-122"/>
                <a:ea typeface="微软雅黑" pitchFamily="34" charset="-122"/>
              </a:rPr>
              <a:t>年同比增长</a:t>
            </a:r>
            <a:r>
              <a:rPr lang="en-US" altLang="zh-CN" b="1" dirty="0">
                <a:latin typeface="微软雅黑" pitchFamily="34" charset="-122"/>
                <a:ea typeface="微软雅黑" pitchFamily="34" charset="-122"/>
              </a:rPr>
              <a:t>20%</a:t>
            </a:r>
            <a:r>
              <a:rPr lang="zh-CN" altLang="en-US" b="1"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37" name="矩形: 圆角 36">
            <a:extLst>
              <a:ext uri="{FF2B5EF4-FFF2-40B4-BE49-F238E27FC236}">
                <a16:creationId xmlns="" xmlns:a16="http://schemas.microsoft.com/office/drawing/2014/main" id="{2CB11686-10B5-468F-B39C-3B2A0FA015B1}"/>
              </a:ext>
            </a:extLst>
          </p:cNvPr>
          <p:cNvSpPr/>
          <p:nvPr/>
        </p:nvSpPr>
        <p:spPr>
          <a:xfrm>
            <a:off x="563220" y="1459763"/>
            <a:ext cx="7294905" cy="10917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经协会认证的授权培训机构为</a:t>
            </a:r>
            <a:r>
              <a:rPr lang="en-US" altLang="zh-CN" b="1" dirty="0">
                <a:latin typeface="微软雅黑" pitchFamily="34" charset="-122"/>
                <a:ea typeface="微软雅黑" pitchFamily="34" charset="-122"/>
              </a:rPr>
              <a:t>26</a:t>
            </a:r>
            <a:r>
              <a:rPr lang="zh-CN" altLang="en-US" dirty="0">
                <a:latin typeface="微软雅黑" pitchFamily="34" charset="-122"/>
                <a:ea typeface="微软雅黑" pitchFamily="34" charset="-122"/>
              </a:rPr>
              <a:t>家，与</a:t>
            </a:r>
            <a:r>
              <a:rPr lang="en-US" altLang="zh-CN" dirty="0">
                <a:latin typeface="微软雅黑" pitchFamily="34" charset="-122"/>
                <a:ea typeface="微软雅黑" pitchFamily="34" charset="-122"/>
              </a:rPr>
              <a:t>2016</a:t>
            </a:r>
            <a:r>
              <a:rPr lang="zh-CN" altLang="en-US" dirty="0">
                <a:latin typeface="微软雅黑" pitchFamily="34" charset="-122"/>
                <a:ea typeface="微软雅黑" pitchFamily="34" charset="-122"/>
              </a:rPr>
              <a:t>年同比增长</a:t>
            </a:r>
            <a:r>
              <a:rPr lang="en-US" altLang="zh-CN" b="1" dirty="0">
                <a:latin typeface="微软雅黑" pitchFamily="34" charset="-122"/>
                <a:ea typeface="微软雅黑" pitchFamily="34" charset="-122"/>
              </a:rPr>
              <a:t>85.7%</a:t>
            </a:r>
            <a:r>
              <a:rPr lang="zh-CN" altLang="en-US" b="1"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39" name="矩形: 圆角 38">
            <a:extLst>
              <a:ext uri="{FF2B5EF4-FFF2-40B4-BE49-F238E27FC236}">
                <a16:creationId xmlns="" xmlns:a16="http://schemas.microsoft.com/office/drawing/2014/main" id="{822A22B0-CBEB-450B-98BC-94A8A1A9B85D}"/>
              </a:ext>
            </a:extLst>
          </p:cNvPr>
          <p:cNvSpPr/>
          <p:nvPr/>
        </p:nvSpPr>
        <p:spPr>
          <a:xfrm>
            <a:off x="563220" y="4932881"/>
            <a:ext cx="7294905" cy="10438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dirty="0">
                <a:latin typeface="微软雅黑" pitchFamily="34" charset="-122"/>
                <a:ea typeface="微软雅黑" pitchFamily="34" charset="-122"/>
              </a:rPr>
              <a:t>4.</a:t>
            </a:r>
            <a:r>
              <a:rPr lang="zh-CN" altLang="en-US" dirty="0">
                <a:latin typeface="微软雅黑" pitchFamily="34" charset="-122"/>
                <a:ea typeface="微软雅黑" pitchFamily="34" charset="-122"/>
              </a:rPr>
              <a:t>自</a:t>
            </a:r>
            <a:r>
              <a:rPr lang="en-US" altLang="zh-CN" dirty="0">
                <a:latin typeface="微软雅黑" pitchFamily="34" charset="-122"/>
                <a:ea typeface="微软雅黑" pitchFamily="34" charset="-122"/>
              </a:rPr>
              <a:t>2017</a:t>
            </a:r>
            <a:r>
              <a:rPr lang="zh-CN" altLang="en-US" dirty="0">
                <a:latin typeface="微软雅黑" pitchFamily="34" charset="-122"/>
                <a:ea typeface="微软雅黑" pitchFamily="34" charset="-122"/>
              </a:rPr>
              <a:t>年</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月份起，评估师的年审工作由原来的零散办理改革为每年</a:t>
            </a:r>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月和</a:t>
            </a:r>
            <a:r>
              <a:rPr lang="en-US" altLang="zh-CN" dirty="0">
                <a:latin typeface="微软雅黑" pitchFamily="34" charset="-122"/>
                <a:ea typeface="微软雅黑" pitchFamily="34" charset="-122"/>
              </a:rPr>
              <a:t>9</a:t>
            </a:r>
            <a:r>
              <a:rPr lang="zh-CN" altLang="en-US" dirty="0">
                <a:latin typeface="微软雅黑" pitchFamily="34" charset="-122"/>
                <a:ea typeface="微软雅黑" pitchFamily="34" charset="-122"/>
              </a:rPr>
              <a:t>月集中办理。</a:t>
            </a:r>
          </a:p>
        </p:txBody>
      </p:sp>
    </p:spTree>
    <p:extLst>
      <p:ext uri="{BB962C8B-B14F-4D97-AF65-F5344CB8AC3E}">
        <p14:creationId xmlns="" xmlns:p14="http://schemas.microsoft.com/office/powerpoint/2010/main" val="17223113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二、</a:t>
            </a:r>
            <a:r>
              <a:rPr lang="en-US" altLang="zh-CN" b="1" i="0" kern="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年月度交易走势</a:t>
            </a:r>
          </a:p>
        </p:txBody>
      </p:sp>
      <p:sp>
        <p:nvSpPr>
          <p:cNvPr id="2" name="TextBox 11"/>
          <p:cNvSpPr txBox="1">
            <a:spLocks noChangeArrowheads="1"/>
          </p:cNvSpPr>
          <p:nvPr/>
        </p:nvSpPr>
        <p:spPr bwMode="auto">
          <a:xfrm>
            <a:off x="291600" y="1130400"/>
            <a:ext cx="8560300" cy="461663"/>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285750" indent="-285750">
              <a:lnSpc>
                <a:spcPct val="150000"/>
              </a:lnSpc>
              <a:buFont typeface="Wingdings" panose="05000000000000000000" pitchFamily="2" charset="2"/>
              <a:buChar char="u"/>
              <a:defRPr/>
            </a:pPr>
            <a:r>
              <a:rPr lang="zh-CN" altLang="en-US" sz="1600" i="0" dirty="0" smtClean="0">
                <a:latin typeface="微软雅黑" panose="020B0503020204020204" pitchFamily="34" charset="-122"/>
                <a:ea typeface="微软雅黑" panose="020B0503020204020204" pitchFamily="34" charset="-122"/>
              </a:rPr>
              <a:t>从月度销量走势来看，交易量已经突破</a:t>
            </a:r>
            <a:r>
              <a:rPr lang="en-US" altLang="zh-CN" sz="1600" i="0" dirty="0" smtClean="0">
                <a:latin typeface="微软雅黑" panose="020B0503020204020204" pitchFamily="34" charset="-122"/>
                <a:ea typeface="微软雅黑" panose="020B0503020204020204" pitchFamily="34" charset="-122"/>
              </a:rPr>
              <a:t>110</a:t>
            </a:r>
            <a:r>
              <a:rPr lang="zh-CN" altLang="en-US" sz="1600" i="0" dirty="0" smtClean="0">
                <a:latin typeface="微软雅黑" panose="020B0503020204020204" pitchFamily="34" charset="-122"/>
                <a:ea typeface="微软雅黑" panose="020B0503020204020204" pitchFamily="34" charset="-122"/>
              </a:rPr>
              <a:t>万辆，</a:t>
            </a:r>
            <a:r>
              <a:rPr lang="en-US" altLang="zh-CN" sz="1600" i="0" dirty="0" smtClean="0">
                <a:latin typeface="微软雅黑" panose="020B0503020204020204" pitchFamily="34" charset="-122"/>
                <a:ea typeface="微软雅黑" panose="020B0503020204020204" pitchFamily="34" charset="-122"/>
              </a:rPr>
              <a:t>2017</a:t>
            </a:r>
            <a:r>
              <a:rPr lang="zh-CN" altLang="en-US" sz="1600" i="0" dirty="0" smtClean="0">
                <a:latin typeface="微软雅黑" panose="020B0503020204020204" pitchFamily="34" charset="-122"/>
                <a:ea typeface="微软雅黑" panose="020B0503020204020204" pitchFamily="34" charset="-122"/>
              </a:rPr>
              <a:t>年二手车交易已经突破</a:t>
            </a:r>
            <a:r>
              <a:rPr lang="en-US" altLang="zh-CN" sz="1600" i="0" dirty="0" smtClean="0">
                <a:latin typeface="微软雅黑" panose="020B0503020204020204" pitchFamily="34" charset="-122"/>
                <a:ea typeface="微软雅黑" panose="020B0503020204020204" pitchFamily="34" charset="-122"/>
              </a:rPr>
              <a:t>1100</a:t>
            </a:r>
            <a:r>
              <a:rPr lang="zh-CN" altLang="en-US" sz="1600" i="0" dirty="0" smtClean="0">
                <a:latin typeface="微软雅黑" panose="020B0503020204020204" pitchFamily="34" charset="-122"/>
                <a:ea typeface="微软雅黑" panose="020B0503020204020204" pitchFamily="34" charset="-122"/>
              </a:rPr>
              <a:t>万辆。</a:t>
            </a:r>
            <a:endParaRPr lang="zh-CN" altLang="en-US" sz="1600" i="0" dirty="0" smtClean="0">
              <a:solidFill>
                <a:srgbClr val="FF0000"/>
              </a:solidFill>
              <a:latin typeface="微软雅黑" panose="020B0503020204020204" pitchFamily="34" charset="-122"/>
              <a:ea typeface="微软雅黑" panose="020B0503020204020204" pitchFamily="34" charset="-122"/>
            </a:endParaRPr>
          </a:p>
        </p:txBody>
      </p:sp>
      <p:sp>
        <p:nvSpPr>
          <p:cNvPr id="16" name="文本框 2"/>
          <p:cNvSpPr txBox="1">
            <a:spLocks noChangeArrowheads="1"/>
          </p:cNvSpPr>
          <p:nvPr/>
        </p:nvSpPr>
        <p:spPr bwMode="auto">
          <a:xfrm>
            <a:off x="487363" y="2037226"/>
            <a:ext cx="990600" cy="276225"/>
          </a:xfrm>
          <a:prstGeom prst="rect">
            <a:avLst/>
          </a:prstGeom>
          <a:noFill/>
          <a:ln w="9525">
            <a:noFill/>
            <a:miter lim="800000"/>
          </a:ln>
        </p:spPr>
        <p:txBody>
          <a:bodyPr>
            <a:spAutoFit/>
          </a:bodyPr>
          <a:lstStyle/>
          <a:p>
            <a:r>
              <a:rPr lang="zh-CN" altLang="en-US" sz="1200" i="0" dirty="0">
                <a:latin typeface="微软雅黑" panose="020B0503020204020204" pitchFamily="34" charset="-122"/>
                <a:ea typeface="微软雅黑" panose="020B0503020204020204" pitchFamily="34" charset="-122"/>
              </a:rPr>
              <a:t>单位：万辆</a:t>
            </a:r>
          </a:p>
        </p:txBody>
      </p:sp>
      <p:graphicFrame>
        <p:nvGraphicFramePr>
          <p:cNvPr id="6" name="图表 5"/>
          <p:cNvGraphicFramePr>
            <a:graphicFrameLocks/>
          </p:cNvGraphicFramePr>
          <p:nvPr>
            <p:extLst>
              <p:ext uri="{D42A27DB-BD31-4B8C-83A1-F6EECF244321}">
                <p14:modId xmlns="" xmlns:p14="http://schemas.microsoft.com/office/powerpoint/2010/main" val="877828990"/>
              </p:ext>
            </p:extLst>
          </p:nvPr>
        </p:nvGraphicFramePr>
        <p:xfrm>
          <a:off x="1032810" y="2384176"/>
          <a:ext cx="7137524" cy="377109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98992" y="3196363"/>
            <a:ext cx="98854" cy="101131"/>
          </a:xfrm>
          <a:prstGeom prst="rect">
            <a:avLst/>
          </a:prstGeom>
          <a:solidFill>
            <a:schemeClr val="accent2"/>
          </a:solidFill>
        </p:spPr>
        <p:txBody>
          <a:bodyPr wrap="square" rtlCol="0">
            <a:spAutoFit/>
          </a:bodyPr>
          <a:lstStyle/>
          <a:p>
            <a:endParaRPr lang="zh-CN" altLang="en-US" dirty="0"/>
          </a:p>
        </p:txBody>
      </p:sp>
      <p:sp>
        <p:nvSpPr>
          <p:cNvPr id="5" name="文本框 4"/>
          <p:cNvSpPr txBox="1"/>
          <p:nvPr/>
        </p:nvSpPr>
        <p:spPr>
          <a:xfrm>
            <a:off x="5297846" y="3108428"/>
            <a:ext cx="1260389" cy="276999"/>
          </a:xfrm>
          <a:prstGeom prst="rect">
            <a:avLst/>
          </a:prstGeom>
          <a:noFill/>
        </p:spPr>
        <p:txBody>
          <a:bodyPr wrap="square" rtlCol="0">
            <a:spAutoFit/>
          </a:bodyPr>
          <a:lstStyle/>
          <a:p>
            <a:r>
              <a:rPr lang="en-US" altLang="zh-CN" sz="1200" dirty="0" smtClean="0">
                <a:solidFill>
                  <a:schemeClr val="tx2"/>
                </a:solidFill>
                <a:latin typeface="微软雅黑" panose="020B0503020204020204" pitchFamily="34" charset="-122"/>
                <a:ea typeface="微软雅黑" panose="020B0503020204020204" pitchFamily="34" charset="-122"/>
              </a:rPr>
              <a:t>2017</a:t>
            </a:r>
            <a:r>
              <a:rPr lang="zh-CN" altLang="en-US" sz="1200" dirty="0" smtClean="0">
                <a:solidFill>
                  <a:schemeClr val="tx2"/>
                </a:solidFill>
                <a:latin typeface="微软雅黑" panose="020B0503020204020204" pitchFamily="34" charset="-122"/>
                <a:ea typeface="微软雅黑" panose="020B0503020204020204" pitchFamily="34" charset="-122"/>
              </a:rPr>
              <a:t>年</a:t>
            </a:r>
            <a:r>
              <a:rPr lang="en-US" altLang="zh-CN" sz="1200" dirty="0" smtClean="0">
                <a:solidFill>
                  <a:schemeClr val="tx2"/>
                </a:solidFill>
                <a:latin typeface="微软雅黑" panose="020B0503020204020204" pitchFamily="34" charset="-122"/>
                <a:ea typeface="微软雅黑" panose="020B0503020204020204" pitchFamily="34" charset="-122"/>
              </a:rPr>
              <a:t>10</a:t>
            </a:r>
            <a:r>
              <a:rPr lang="zh-CN" altLang="en-US" sz="1200" dirty="0" smtClean="0">
                <a:solidFill>
                  <a:schemeClr val="tx2"/>
                </a:solidFill>
                <a:latin typeface="微软雅黑" panose="020B0503020204020204" pitchFamily="34" charset="-122"/>
                <a:ea typeface="微软雅黑" panose="020B0503020204020204" pitchFamily="34" charset="-122"/>
              </a:rPr>
              <a:t>月</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938603" y="3196361"/>
            <a:ext cx="98854" cy="101131"/>
          </a:xfrm>
          <a:prstGeom prst="rect">
            <a:avLst/>
          </a:prstGeom>
          <a:solidFill>
            <a:srgbClr val="5B9BD5"/>
          </a:solidFill>
          <a:ln>
            <a:solidFill>
              <a:schemeClr val="accent1"/>
            </a:solidFill>
          </a:ln>
        </p:spPr>
        <p:txBody>
          <a:bodyPr wrap="square" rtlCol="0">
            <a:spAutoFit/>
          </a:bodyPr>
          <a:lstStyle/>
          <a:p>
            <a:endParaRPr lang="zh-CN" altLang="en-US" dirty="0"/>
          </a:p>
        </p:txBody>
      </p:sp>
      <p:sp>
        <p:nvSpPr>
          <p:cNvPr id="7" name="文本框 6"/>
          <p:cNvSpPr txBox="1"/>
          <p:nvPr/>
        </p:nvSpPr>
        <p:spPr>
          <a:xfrm>
            <a:off x="4037457" y="3108428"/>
            <a:ext cx="1260389" cy="276999"/>
          </a:xfrm>
          <a:prstGeom prst="rect">
            <a:avLst/>
          </a:prstGeom>
          <a:noFill/>
        </p:spPr>
        <p:txBody>
          <a:bodyPr wrap="square" rtlCol="0">
            <a:spAutoFit/>
          </a:bodyPr>
          <a:lstStyle/>
          <a:p>
            <a:r>
              <a:rPr lang="en-US" altLang="zh-CN" sz="1200" dirty="0" smtClean="0">
                <a:solidFill>
                  <a:schemeClr val="tx2"/>
                </a:solidFill>
                <a:latin typeface="微软雅黑" panose="020B0503020204020204" pitchFamily="34" charset="-122"/>
                <a:ea typeface="微软雅黑" panose="020B0503020204020204" pitchFamily="34" charset="-122"/>
              </a:rPr>
              <a:t>2017</a:t>
            </a:r>
            <a:r>
              <a:rPr lang="zh-CN" altLang="en-US" sz="1200" dirty="0" smtClean="0">
                <a:solidFill>
                  <a:schemeClr val="tx2"/>
                </a:solidFill>
                <a:latin typeface="微软雅黑" panose="020B0503020204020204" pitchFamily="34" charset="-122"/>
                <a:ea typeface="微软雅黑" panose="020B0503020204020204" pitchFamily="34" charset="-122"/>
              </a:rPr>
              <a:t>年</a:t>
            </a:r>
            <a:r>
              <a:rPr lang="en-US" altLang="zh-CN" sz="1200" dirty="0" smtClean="0">
                <a:solidFill>
                  <a:schemeClr val="tx2"/>
                </a:solidFill>
                <a:latin typeface="微软雅黑" panose="020B0503020204020204" pitchFamily="34" charset="-122"/>
                <a:ea typeface="微软雅黑" panose="020B0503020204020204" pitchFamily="34" charset="-122"/>
              </a:rPr>
              <a:t>11</a:t>
            </a:r>
            <a:r>
              <a:rPr lang="zh-CN" altLang="en-US" sz="1200" dirty="0" smtClean="0">
                <a:solidFill>
                  <a:schemeClr val="tx2"/>
                </a:solidFill>
                <a:latin typeface="微软雅黑" panose="020B0503020204020204" pitchFamily="34" charset="-122"/>
                <a:ea typeface="微软雅黑" panose="020B0503020204020204" pitchFamily="34" charset="-122"/>
              </a:rPr>
              <a:t>月</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9" name="TextBox 11"/>
          <p:cNvSpPr txBox="1">
            <a:spLocks noChangeArrowheads="1"/>
          </p:cNvSpPr>
          <p:nvPr/>
        </p:nvSpPr>
        <p:spPr bwMode="auto">
          <a:xfrm>
            <a:off x="377324" y="1130400"/>
            <a:ext cx="8344401" cy="1200327"/>
          </a:xfrm>
          <a:prstGeom prst="rect">
            <a:avLst/>
          </a:prstGeom>
          <a:noFill/>
          <a:ln w="9525">
            <a:noFill/>
            <a:miter lim="800000"/>
            <a:headEnd/>
            <a:tailEnd/>
          </a:ln>
        </p:spPr>
        <p:txBody>
          <a:bodyPr wrap="square" lIns="91438" tIns="45719" rIns="91438" bIns="45719">
            <a:spAutoFit/>
          </a:bodyPr>
          <a:lstStyle/>
          <a:p>
            <a:pPr marL="285750" indent="-285750">
              <a:lnSpc>
                <a:spcPct val="150000"/>
              </a:lnSpc>
              <a:buFont typeface="Wingdings" panose="05000000000000000000" pitchFamily="2" charset="2"/>
              <a:buChar char="u"/>
            </a:pPr>
            <a:r>
              <a:rPr lang="en-US" altLang="zh-CN" sz="1600" dirty="0" smtClean="0">
                <a:latin typeface="微软雅黑" pitchFamily="34" charset="-122"/>
                <a:ea typeface="微软雅黑" pitchFamily="34" charset="-122"/>
              </a:rPr>
              <a:t>11</a:t>
            </a:r>
            <a:r>
              <a:rPr lang="zh-CN" altLang="en-US" sz="1600" dirty="0" smtClean="0">
                <a:latin typeface="微软雅黑" pitchFamily="34" charset="-122"/>
                <a:ea typeface="微软雅黑" pitchFamily="34" charset="-122"/>
              </a:rPr>
              <a:t>月，</a:t>
            </a:r>
            <a:r>
              <a:rPr lang="zh-CN" altLang="en-US" sz="1600" i="0" dirty="0" smtClean="0">
                <a:latin typeface="微软雅黑" pitchFamily="34" charset="-122"/>
                <a:ea typeface="微软雅黑" pitchFamily="34" charset="-122"/>
              </a:rPr>
              <a:t>全国</a:t>
            </a:r>
            <a:r>
              <a:rPr lang="zh-CN" altLang="en-US" sz="1600" i="0" dirty="0">
                <a:latin typeface="微软雅黑" pitchFamily="34" charset="-122"/>
                <a:ea typeface="微软雅黑" pitchFamily="34" charset="-122"/>
              </a:rPr>
              <a:t>二手车车型分析：基本型乘用车仍为主要流通车型，占比</a:t>
            </a:r>
            <a:r>
              <a:rPr lang="zh-CN" altLang="en-US" sz="1600" i="0" dirty="0" smtClean="0">
                <a:latin typeface="微软雅黑" pitchFamily="34" charset="-122"/>
                <a:ea typeface="微软雅黑" pitchFamily="34" charset="-122"/>
              </a:rPr>
              <a:t>为</a:t>
            </a:r>
            <a:r>
              <a:rPr lang="en-US" altLang="zh-CN" sz="1600" i="0" dirty="0" smtClean="0">
                <a:latin typeface="微软雅黑" pitchFamily="34" charset="-122"/>
                <a:ea typeface="微软雅黑" pitchFamily="34" charset="-122"/>
              </a:rPr>
              <a:t>58.23%</a:t>
            </a:r>
            <a:r>
              <a:rPr lang="zh-CN" altLang="en-US" sz="1600" i="0" dirty="0">
                <a:latin typeface="微软雅黑" pitchFamily="34" charset="-122"/>
                <a:ea typeface="微软雅黑" pitchFamily="34" charset="-122"/>
              </a:rPr>
              <a:t>，</a:t>
            </a:r>
            <a:r>
              <a:rPr lang="zh-CN" altLang="en-US" sz="1600" i="0" dirty="0" smtClean="0">
                <a:latin typeface="微软雅黑" pitchFamily="34" charset="-122"/>
                <a:ea typeface="微软雅黑" pitchFamily="34" charset="-122"/>
              </a:rPr>
              <a:t>其次为客车</a:t>
            </a:r>
            <a:r>
              <a:rPr lang="en-US" altLang="zh-CN" sz="1600" i="0" dirty="0" smtClean="0">
                <a:latin typeface="微软雅黑" pitchFamily="34" charset="-122"/>
                <a:ea typeface="微软雅黑" pitchFamily="34" charset="-122"/>
              </a:rPr>
              <a:t>10.60%</a:t>
            </a:r>
            <a:r>
              <a:rPr lang="zh-CN" altLang="en-US" sz="1600" i="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货车</a:t>
            </a:r>
            <a:r>
              <a:rPr lang="en-US" altLang="zh-CN" sz="1600" i="0" dirty="0" smtClean="0">
                <a:latin typeface="微软雅黑" pitchFamily="34" charset="-122"/>
                <a:ea typeface="微软雅黑" pitchFamily="34" charset="-122"/>
              </a:rPr>
              <a:t>9.24%</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SUV7.42% </a:t>
            </a:r>
            <a:r>
              <a:rPr lang="zh-CN" altLang="en-US" sz="1600" i="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MPV6.09%</a:t>
            </a:r>
            <a:r>
              <a:rPr lang="zh-CN" altLang="en-US" sz="1600" i="0" dirty="0" smtClean="0">
                <a:latin typeface="微软雅黑" pitchFamily="34" charset="-122"/>
                <a:ea typeface="微软雅黑" pitchFamily="34" charset="-122"/>
              </a:rPr>
              <a:t>；相比上月</a:t>
            </a:r>
            <a:r>
              <a:rPr lang="zh-CN" altLang="en-US" sz="1600" dirty="0" smtClean="0">
                <a:latin typeface="微软雅黑" pitchFamily="34" charset="-122"/>
                <a:ea typeface="微软雅黑" pitchFamily="34" charset="-122"/>
              </a:rPr>
              <a:t>，基本型乘用车、其它车、摩托车、挂车四大车型占比都有所减少，</a:t>
            </a:r>
            <a:r>
              <a:rPr lang="en-US" altLang="zh-CN" sz="1600" dirty="0" smtClean="0">
                <a:latin typeface="微软雅黑" pitchFamily="34" charset="-122"/>
                <a:ea typeface="微软雅黑" pitchFamily="34" charset="-122"/>
              </a:rPr>
              <a:t>SUV</a:t>
            </a:r>
            <a:r>
              <a:rPr lang="zh-CN" altLang="en-US" sz="1600" dirty="0" smtClean="0">
                <a:latin typeface="微软雅黑" pitchFamily="34" charset="-122"/>
                <a:ea typeface="微软雅黑" pitchFamily="34" charset="-122"/>
              </a:rPr>
              <a:t>本月市场表示较好。</a:t>
            </a:r>
            <a:endParaRPr lang="zh-CN" altLang="en-US" sz="1600" i="0" dirty="0">
              <a:latin typeface="微软雅黑" pitchFamily="34" charset="-122"/>
              <a:ea typeface="微软雅黑" pitchFamily="34" charset="-122"/>
            </a:endParaRPr>
          </a:p>
        </p:txBody>
      </p:sp>
      <p:sp>
        <p:nvSpPr>
          <p:cNvPr id="10" name="Rectangle 2"/>
          <p:cNvSpPr txBox="1">
            <a:spLocks noChangeArrowheads="1"/>
          </p:cNvSpPr>
          <p:nvPr/>
        </p:nvSpPr>
        <p:spPr bwMode="auto">
          <a:xfrm>
            <a:off x="230400" y="381600"/>
            <a:ext cx="8002588" cy="460800"/>
          </a:xfrm>
          <a:prstGeom prst="rect">
            <a:avLst/>
          </a:prstGeom>
          <a:noFill/>
          <a:extLst/>
        </p:spPr>
        <p:txBody>
          <a:bodyPr/>
          <a:lstStyle>
            <a:lvl1pPr algn="l" rtl="0" eaLnBrk="0" fontAlgn="base" hangingPunct="0">
              <a:spcBef>
                <a:spcPct val="0"/>
              </a:spcBef>
              <a:spcAft>
                <a:spcPct val="0"/>
              </a:spcAft>
              <a:defRPr kumimoji="1" sz="2400">
                <a:solidFill>
                  <a:schemeClr val="tx1"/>
                </a:solidFill>
                <a:latin typeface="+mj-lt"/>
                <a:ea typeface="华文细黑" pitchFamily="2" charset="-122"/>
                <a:cs typeface="华文细黑" charset="0"/>
              </a:defRPr>
            </a:lvl1pPr>
            <a:lvl2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2pPr>
            <a:lvl3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3pPr>
            <a:lvl4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4pPr>
            <a:lvl5pPr algn="l" rtl="0" eaLnBrk="0" fontAlgn="base" hangingPunct="0">
              <a:spcBef>
                <a:spcPct val="0"/>
              </a:spcBef>
              <a:spcAft>
                <a:spcPct val="0"/>
              </a:spcAft>
              <a:defRPr kumimoji="1" sz="2400">
                <a:solidFill>
                  <a:schemeClr val="tx1"/>
                </a:solidFill>
                <a:latin typeface="Arial" charset="0"/>
                <a:ea typeface="华文细黑" pitchFamily="2" charset="-122"/>
                <a:cs typeface="华文细黑" charset="0"/>
              </a:defRPr>
            </a:lvl5pPr>
            <a:lvl6pPr marL="457200" algn="l" rtl="0" eaLnBrk="1" fontAlgn="base" hangingPunct="1">
              <a:spcBef>
                <a:spcPct val="0"/>
              </a:spcBef>
              <a:spcAft>
                <a:spcPct val="0"/>
              </a:spcAft>
              <a:defRPr sz="2800">
                <a:solidFill>
                  <a:schemeClr val="bg1"/>
                </a:solidFill>
                <a:latin typeface="Arial" charset="0"/>
                <a:ea typeface="黑体" pitchFamily="2" charset="-122"/>
              </a:defRPr>
            </a:lvl6pPr>
            <a:lvl7pPr marL="914400" algn="l" rtl="0" eaLnBrk="1" fontAlgn="base" hangingPunct="1">
              <a:spcBef>
                <a:spcPct val="0"/>
              </a:spcBef>
              <a:spcAft>
                <a:spcPct val="0"/>
              </a:spcAft>
              <a:defRPr sz="2800">
                <a:solidFill>
                  <a:schemeClr val="bg1"/>
                </a:solidFill>
                <a:latin typeface="Arial" charset="0"/>
                <a:ea typeface="黑体" pitchFamily="2" charset="-122"/>
              </a:defRPr>
            </a:lvl7pPr>
            <a:lvl8pPr marL="1371600" algn="l" rtl="0" eaLnBrk="1" fontAlgn="base" hangingPunct="1">
              <a:spcBef>
                <a:spcPct val="0"/>
              </a:spcBef>
              <a:spcAft>
                <a:spcPct val="0"/>
              </a:spcAft>
              <a:defRPr sz="2800">
                <a:solidFill>
                  <a:schemeClr val="bg1"/>
                </a:solidFill>
                <a:latin typeface="Arial" charset="0"/>
                <a:ea typeface="黑体" pitchFamily="2" charset="-122"/>
              </a:defRPr>
            </a:lvl8pPr>
            <a:lvl9pPr marL="1828800" algn="l" rtl="0" eaLnBrk="1" fontAlgn="base" hangingPunct="1">
              <a:spcBef>
                <a:spcPct val="0"/>
              </a:spcBef>
              <a:spcAft>
                <a:spcPct val="0"/>
              </a:spcAft>
              <a:defRPr sz="2800">
                <a:solidFill>
                  <a:schemeClr val="bg1"/>
                </a:solidFill>
                <a:latin typeface="Arial" charset="0"/>
                <a:ea typeface="黑体" pitchFamily="2" charset="-122"/>
              </a:defRPr>
            </a:lvl9pPr>
          </a:lstStyle>
          <a:p>
            <a:pPr eaLnBrk="1" hangingPunct="1">
              <a:defRPr/>
            </a:pP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三、</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月二手车</a:t>
            </a:r>
            <a:r>
              <a:rPr lang="zh-CN" altLang="en-US" b="1" kern="0" dirty="0">
                <a:solidFill>
                  <a:schemeClr val="bg2">
                    <a:lumMod val="25000"/>
                  </a:schemeClr>
                </a:solidFill>
                <a:latin typeface="微软雅黑" panose="020B0503020204020204" pitchFamily="34" charset="-122"/>
                <a:ea typeface="微软雅黑" panose="020B0503020204020204" pitchFamily="34" charset="-122"/>
              </a:rPr>
              <a:t>交易车型分析</a:t>
            </a:r>
          </a:p>
        </p:txBody>
      </p:sp>
      <p:graphicFrame>
        <p:nvGraphicFramePr>
          <p:cNvPr id="14" name="图表 13"/>
          <p:cNvGraphicFramePr>
            <a:graphicFrameLocks/>
          </p:cNvGraphicFramePr>
          <p:nvPr>
            <p:extLst>
              <p:ext uri="{D42A27DB-BD31-4B8C-83A1-F6EECF244321}">
                <p14:modId xmlns="" xmlns:p14="http://schemas.microsoft.com/office/powerpoint/2010/main" val="2292692418"/>
              </p:ext>
            </p:extLst>
          </p:nvPr>
        </p:nvGraphicFramePr>
        <p:xfrm>
          <a:off x="78000" y="2525462"/>
          <a:ext cx="8795067" cy="39854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701863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Box 11"/>
          <p:cNvSpPr txBox="1">
            <a:spLocks noChangeArrowheads="1"/>
          </p:cNvSpPr>
          <p:nvPr/>
        </p:nvSpPr>
        <p:spPr bwMode="auto">
          <a:xfrm>
            <a:off x="291600" y="1130400"/>
            <a:ext cx="8560800" cy="1569658"/>
          </a:xfrm>
          <a:prstGeom prst="rect">
            <a:avLst/>
          </a:prstGeom>
          <a:noFill/>
          <a:ln w="9525">
            <a:noFill/>
            <a:miter lim="800000"/>
          </a:ln>
        </p:spPr>
        <p:txBody>
          <a:bodyPr wrap="square" lIns="91438" tIns="45719" rIns="91438" bIns="45719">
            <a:spAutoFit/>
          </a:bodyPr>
          <a:lstStyle/>
          <a:p>
            <a:pPr marL="285750" indent="-285750">
              <a:lnSpc>
                <a:spcPct val="150000"/>
              </a:lnSpc>
              <a:buFont typeface="Wingdings" panose="05000000000000000000" pitchFamily="2" charset="2"/>
              <a:buChar char="u"/>
            </a:pPr>
            <a:r>
              <a:rPr lang="en-US" altLang="zh-CN" sz="1600" i="0" dirty="0" smtClean="0">
                <a:latin typeface="微软雅黑" panose="020B0503020204020204" pitchFamily="34" charset="-122"/>
                <a:ea typeface="微软雅黑" panose="020B0503020204020204" pitchFamily="34" charset="-122"/>
              </a:rPr>
              <a:t>2017</a:t>
            </a:r>
            <a:r>
              <a:rPr lang="zh-CN" altLang="en-US" sz="1600" i="0" dirty="0" smtClean="0">
                <a:latin typeface="微软雅黑" panose="020B0503020204020204" pitchFamily="34" charset="-122"/>
                <a:ea typeface="微软雅黑" panose="020B0503020204020204" pitchFamily="34" charset="-122"/>
              </a:rPr>
              <a:t>年</a:t>
            </a:r>
            <a:r>
              <a:rPr lang="en-US" altLang="zh-CN" sz="1600" dirty="0" smtClean="0">
                <a:latin typeface="微软雅黑" panose="020B0503020204020204" pitchFamily="34" charset="-122"/>
                <a:ea typeface="微软雅黑" panose="020B0503020204020204" pitchFamily="34" charset="-122"/>
              </a:rPr>
              <a:t>11</a:t>
            </a:r>
            <a:r>
              <a:rPr lang="zh-CN" altLang="en-US" sz="1600" i="0" dirty="0" smtClean="0">
                <a:latin typeface="微软雅黑" panose="020B0503020204020204" pitchFamily="34" charset="-122"/>
                <a:ea typeface="微软雅黑" panose="020B0503020204020204" pitchFamily="34" charset="-122"/>
              </a:rPr>
              <a:t>月</a:t>
            </a:r>
            <a:r>
              <a:rPr lang="zh-CN" altLang="en-US" sz="1600" i="0" dirty="0">
                <a:latin typeface="微软雅黑" panose="020B0503020204020204" pitchFamily="34" charset="-122"/>
                <a:ea typeface="微软雅黑" panose="020B0503020204020204" pitchFamily="34" charset="-122"/>
              </a:rPr>
              <a:t>全国二手车交易情况区域分布：</a:t>
            </a:r>
            <a:r>
              <a:rPr lang="zh-CN" altLang="en-US" sz="1600" i="0" dirty="0" smtClean="0">
                <a:latin typeface="微软雅黑" panose="020B0503020204020204" pitchFamily="34" charset="-122"/>
                <a:ea typeface="微软雅黑" panose="020B0503020204020204" pitchFamily="34" charset="-122"/>
              </a:rPr>
              <a:t>华东区交易占比依然最大，为</a:t>
            </a:r>
            <a:r>
              <a:rPr lang="en-US" altLang="zh-CN" sz="1600" i="0" dirty="0" smtClean="0">
                <a:latin typeface="微软雅黑" panose="020B0503020204020204" pitchFamily="34" charset="-122"/>
                <a:ea typeface="微软雅黑" panose="020B0503020204020204" pitchFamily="34" charset="-122"/>
              </a:rPr>
              <a:t>33.81%</a:t>
            </a:r>
            <a:r>
              <a:rPr lang="zh-CN" altLang="en-US" sz="1600" i="0" dirty="0" smtClean="0">
                <a:latin typeface="微软雅黑" panose="020B0503020204020204" pitchFamily="34" charset="-122"/>
                <a:ea typeface="微软雅黑" panose="020B0503020204020204" pitchFamily="34" charset="-122"/>
              </a:rPr>
              <a:t>，与上月相比下降</a:t>
            </a:r>
            <a:r>
              <a:rPr lang="en-US" altLang="zh-CN" sz="1600" i="0" dirty="0" smtClean="0">
                <a:latin typeface="微软雅黑" panose="020B0503020204020204" pitchFamily="34" charset="-122"/>
                <a:ea typeface="微软雅黑" panose="020B0503020204020204" pitchFamily="34" charset="-122"/>
              </a:rPr>
              <a:t>0.47%</a:t>
            </a:r>
            <a:r>
              <a:rPr lang="zh-CN" altLang="en-US" sz="1600" i="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中南</a:t>
            </a:r>
            <a:r>
              <a:rPr lang="zh-CN" altLang="en-US" sz="1600" i="0" dirty="0" smtClean="0">
                <a:latin typeface="微软雅黑" panose="020B0503020204020204" pitchFamily="34" charset="-122"/>
                <a:ea typeface="微软雅黑" panose="020B0503020204020204" pitchFamily="34" charset="-122"/>
              </a:rPr>
              <a:t>区</a:t>
            </a:r>
            <a:r>
              <a:rPr lang="en-US" altLang="zh-CN" sz="1600" i="0" dirty="0" smtClean="0">
                <a:latin typeface="微软雅黑" panose="020B0503020204020204" pitchFamily="34" charset="-122"/>
                <a:ea typeface="微软雅黑" panose="020B0503020204020204" pitchFamily="34" charset="-122"/>
              </a:rPr>
              <a:t>22.86%</a:t>
            </a:r>
            <a:r>
              <a:rPr lang="zh-CN" altLang="en-US" sz="1600" i="0" dirty="0" smtClean="0">
                <a:latin typeface="微软雅黑" panose="020B0503020204020204" pitchFamily="34" charset="-122"/>
                <a:ea typeface="微软雅黑" panose="020B0503020204020204" pitchFamily="34" charset="-122"/>
              </a:rPr>
              <a:t>，华北区</a:t>
            </a:r>
            <a:r>
              <a:rPr lang="en-US" altLang="zh-CN" sz="1600" i="0" dirty="0" smtClean="0">
                <a:latin typeface="微软雅黑" panose="020B0503020204020204" pitchFamily="34" charset="-122"/>
                <a:ea typeface="微软雅黑" panose="020B0503020204020204" pitchFamily="34" charset="-122"/>
              </a:rPr>
              <a:t>19.10%</a:t>
            </a:r>
            <a:r>
              <a:rPr lang="zh-CN" altLang="en-US" sz="1600" i="0" dirty="0" smtClean="0">
                <a:latin typeface="微软雅黑" panose="020B0503020204020204" pitchFamily="34" charset="-122"/>
                <a:ea typeface="微软雅黑" panose="020B0503020204020204" pitchFamily="34" charset="-122"/>
              </a:rPr>
              <a:t>，西南区</a:t>
            </a:r>
            <a:r>
              <a:rPr lang="en-US" altLang="zh-CN" sz="1600" dirty="0" smtClean="0">
                <a:latin typeface="微软雅黑" panose="020B0503020204020204" pitchFamily="34" charset="-122"/>
                <a:ea typeface="微软雅黑" panose="020B0503020204020204" pitchFamily="34" charset="-122"/>
              </a:rPr>
              <a:t>11.76</a:t>
            </a:r>
            <a:r>
              <a:rPr lang="en-US" altLang="zh-CN" sz="1600" i="0" dirty="0" smtClean="0">
                <a:latin typeface="微软雅黑" panose="020B0503020204020204" pitchFamily="34" charset="-122"/>
                <a:ea typeface="微软雅黑" panose="020B0503020204020204" pitchFamily="34" charset="-122"/>
              </a:rPr>
              <a:t>%</a:t>
            </a:r>
            <a:r>
              <a:rPr lang="zh-CN" altLang="en-US" sz="1600" i="0" dirty="0" smtClean="0">
                <a:latin typeface="微软雅黑" panose="020B0503020204020204" pitchFamily="34" charset="-122"/>
                <a:ea typeface="微软雅黑" panose="020B0503020204020204" pitchFamily="34" charset="-122"/>
              </a:rPr>
              <a:t>，东北区</a:t>
            </a:r>
            <a:r>
              <a:rPr lang="en-US" altLang="zh-CN" sz="1600" dirty="0" smtClean="0">
                <a:latin typeface="微软雅黑" panose="020B0503020204020204" pitchFamily="34" charset="-122"/>
                <a:ea typeface="微软雅黑" panose="020B0503020204020204" pitchFamily="34" charset="-122"/>
              </a:rPr>
              <a:t>7.71%</a:t>
            </a:r>
            <a:r>
              <a:rPr lang="zh-CN" altLang="en-US" sz="1600" dirty="0" smtClean="0">
                <a:latin typeface="微软雅黑" panose="020B0503020204020204" pitchFamily="34" charset="-122"/>
                <a:ea typeface="微软雅黑" panose="020B0503020204020204" pitchFamily="34" charset="-122"/>
              </a:rPr>
              <a:t>，</a:t>
            </a:r>
            <a:r>
              <a:rPr lang="zh-CN" altLang="en-US" sz="1600" i="0" dirty="0" smtClean="0">
                <a:latin typeface="微软雅黑" panose="020B0503020204020204" pitchFamily="34" charset="-122"/>
                <a:ea typeface="微软雅黑" panose="020B0503020204020204" pitchFamily="34" charset="-122"/>
              </a:rPr>
              <a:t>西北区</a:t>
            </a:r>
            <a:r>
              <a:rPr lang="en-US" altLang="zh-CN" sz="1600" dirty="0" smtClean="0">
                <a:latin typeface="微软雅黑" panose="020B0503020204020204" pitchFamily="34" charset="-122"/>
                <a:ea typeface="微软雅黑" panose="020B0503020204020204" pitchFamily="34" charset="-122"/>
              </a:rPr>
              <a:t>4.76</a:t>
            </a:r>
            <a:r>
              <a:rPr lang="en-US" altLang="zh-CN" sz="1600" i="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华北地区对比上月涨幅最大，为</a:t>
            </a:r>
            <a:r>
              <a:rPr lang="en-US" altLang="zh-CN" sz="1600" dirty="0" smtClean="0">
                <a:latin typeface="微软雅黑" panose="020B0503020204020204" pitchFamily="34" charset="-122"/>
                <a:ea typeface="微软雅黑" panose="020B0503020204020204" pitchFamily="34" charset="-122"/>
              </a:rPr>
              <a:t>1.27%</a:t>
            </a:r>
            <a:r>
              <a:rPr lang="zh-CN" altLang="en-US" sz="1600" dirty="0" smtClean="0">
                <a:latin typeface="微软雅黑" panose="020B0503020204020204" pitchFamily="34" charset="-122"/>
                <a:ea typeface="微软雅黑" panose="020B0503020204020204" pitchFamily="34" charset="-122"/>
              </a:rPr>
              <a:t>，西南地区降幅最大，为</a:t>
            </a:r>
            <a:r>
              <a:rPr lang="en-US" altLang="zh-CN" sz="1600" dirty="0" smtClean="0">
                <a:latin typeface="微软雅黑" panose="020B0503020204020204" pitchFamily="34" charset="-122"/>
                <a:ea typeface="微软雅黑" panose="020B0503020204020204" pitchFamily="34" charset="-122"/>
              </a:rPr>
              <a:t>-0.69%</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p:txBody>
      </p:sp>
      <p:sp>
        <p:nvSpPr>
          <p:cNvPr id="6"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kern="0" dirty="0">
                <a:solidFill>
                  <a:schemeClr val="bg2">
                    <a:lumMod val="25000"/>
                  </a:schemeClr>
                </a:solidFill>
                <a:latin typeface="微软雅黑" panose="020B0503020204020204" pitchFamily="34" charset="-122"/>
                <a:ea typeface="微软雅黑" panose="020B0503020204020204" pitchFamily="34" charset="-122"/>
              </a:rPr>
              <a:t>四</a:t>
            </a:r>
            <a:r>
              <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rPr>
              <a:t>、</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b="1" kern="0"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b="1" kern="0" dirty="0" smtClean="0">
                <a:solidFill>
                  <a:schemeClr val="bg2">
                    <a:lumMod val="25000"/>
                  </a:schemeClr>
                </a:solidFill>
                <a:latin typeface="微软雅黑" panose="020B0503020204020204" pitchFamily="34" charset="-122"/>
                <a:ea typeface="微软雅黑" panose="020B0503020204020204" pitchFamily="34" charset="-122"/>
              </a:rPr>
              <a:t>月</a:t>
            </a:r>
            <a:r>
              <a:rPr lang="zh-CN" altLang="en-US" b="1" kern="0" dirty="0">
                <a:solidFill>
                  <a:schemeClr val="bg2">
                    <a:lumMod val="25000"/>
                  </a:schemeClr>
                </a:solidFill>
                <a:latin typeface="微软雅黑" panose="020B0503020204020204" pitchFamily="34" charset="-122"/>
                <a:ea typeface="微软雅黑" panose="020B0503020204020204" pitchFamily="34" charset="-122"/>
              </a:rPr>
              <a:t>二手车交易量区域分布</a:t>
            </a:r>
            <a:endParaRPr lang="zh-CN" altLang="en-US" b="1" i="0" kern="0" dirty="0" smtClean="0">
              <a:solidFill>
                <a:schemeClr val="bg2">
                  <a:lumMod val="2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116359" y="4088341"/>
            <a:ext cx="866775" cy="1695450"/>
          </a:xfrm>
          <a:prstGeom prst="rect">
            <a:avLst/>
          </a:prstGeom>
        </p:spPr>
      </p:pic>
      <p:graphicFrame>
        <p:nvGraphicFramePr>
          <p:cNvPr id="10" name="图表 9"/>
          <p:cNvGraphicFramePr>
            <a:graphicFrameLocks/>
          </p:cNvGraphicFramePr>
          <p:nvPr>
            <p:extLst>
              <p:ext uri="{D42A27DB-BD31-4B8C-83A1-F6EECF244321}">
                <p14:modId xmlns="" xmlns:p14="http://schemas.microsoft.com/office/powerpoint/2010/main" val="3886648851"/>
              </p:ext>
            </p:extLst>
          </p:nvPr>
        </p:nvGraphicFramePr>
        <p:xfrm>
          <a:off x="4277187" y="2921000"/>
          <a:ext cx="3955801" cy="30903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a:graphicFrameLocks/>
          </p:cNvGraphicFramePr>
          <p:nvPr>
            <p:extLst>
              <p:ext uri="{D42A27DB-BD31-4B8C-83A1-F6EECF244321}">
                <p14:modId xmlns="" xmlns:p14="http://schemas.microsoft.com/office/powerpoint/2010/main" val="1929057633"/>
              </p:ext>
            </p:extLst>
          </p:nvPr>
        </p:nvGraphicFramePr>
        <p:xfrm>
          <a:off x="520199" y="2988058"/>
          <a:ext cx="3916333" cy="30480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p:nvPr/>
        </p:nvSpPr>
        <p:spPr bwMode="auto">
          <a:xfrm>
            <a:off x="230400" y="381600"/>
            <a:ext cx="7605713" cy="460800"/>
          </a:xfrm>
          <a:prstGeom prst="rect">
            <a:avLst/>
          </a:prstGeom>
          <a:noFill/>
          <a:ln w="9525">
            <a:noFill/>
            <a:miter lim="800000"/>
          </a:ln>
        </p:spPr>
        <p:txBody>
          <a:bodyPr/>
          <a:lstStyle/>
          <a:p>
            <a:pPr eaLnBrk="1" hangingPunct="1"/>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五、</a:t>
            </a:r>
            <a:r>
              <a:rPr lang="en-US" altLang="zh-CN" sz="2400" b="1" i="0"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i="0"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月二手车</a:t>
            </a:r>
            <a:r>
              <a:rPr lang="zh-CN" altLang="en-US" sz="2400" b="1" i="0" dirty="0">
                <a:solidFill>
                  <a:schemeClr val="bg2">
                    <a:lumMod val="25000"/>
                  </a:schemeClr>
                </a:solidFill>
                <a:latin typeface="微软雅黑" panose="020B0503020204020204" pitchFamily="34" charset="-122"/>
                <a:ea typeface="微软雅黑" panose="020B0503020204020204" pitchFamily="34" charset="-122"/>
              </a:rPr>
              <a:t>交易市场车辆使用年限</a:t>
            </a:r>
            <a:r>
              <a:rPr lang="zh-CN" altLang="en-US" sz="2400" b="1" i="0" dirty="0" smtClean="0">
                <a:solidFill>
                  <a:schemeClr val="bg2">
                    <a:lumMod val="25000"/>
                  </a:schemeClr>
                </a:solidFill>
                <a:latin typeface="微软雅黑" panose="020B0503020204020204" pitchFamily="34" charset="-122"/>
                <a:ea typeface="微软雅黑" panose="020B0503020204020204" pitchFamily="34" charset="-122"/>
              </a:rPr>
              <a:t>分析</a:t>
            </a:r>
            <a:endParaRPr lang="zh-CN" altLang="en-US" sz="2400" i="0" dirty="0">
              <a:solidFill>
                <a:schemeClr val="bg2">
                  <a:lumMod val="25000"/>
                </a:schemeClr>
              </a:solidFill>
              <a:latin typeface="Calibri" panose="020F0502020204030204" charset="0"/>
              <a:ea typeface="宋体" panose="02010600030101010101" pitchFamily="2" charset="-122"/>
            </a:endParaRPr>
          </a:p>
        </p:txBody>
      </p:sp>
      <p:sp>
        <p:nvSpPr>
          <p:cNvPr id="9" name="TextBox 1"/>
          <p:cNvSpPr txBox="1"/>
          <p:nvPr/>
        </p:nvSpPr>
        <p:spPr>
          <a:xfrm>
            <a:off x="2030518" y="4594298"/>
            <a:ext cx="1169881" cy="36610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2400" dirty="0" smtClean="0">
                <a:solidFill>
                  <a:schemeClr val="accent1"/>
                </a:solidFill>
                <a:latin typeface="微软雅黑" pitchFamily="34" charset="-122"/>
                <a:ea typeface="微软雅黑" pitchFamily="34" charset="-122"/>
              </a:rPr>
              <a:t>11  </a:t>
            </a:r>
            <a:r>
              <a:rPr lang="zh-CN" altLang="en-US" sz="2400" dirty="0" smtClean="0">
                <a:solidFill>
                  <a:schemeClr val="accent1"/>
                </a:solidFill>
                <a:latin typeface="微软雅黑" pitchFamily="34" charset="-122"/>
                <a:ea typeface="微软雅黑" pitchFamily="34" charset="-122"/>
              </a:rPr>
              <a:t>月</a:t>
            </a:r>
            <a:endParaRPr lang="zh-CN" altLang="en-US" sz="2400" dirty="0">
              <a:solidFill>
                <a:schemeClr val="accent1"/>
              </a:solidFill>
              <a:latin typeface="微软雅黑" pitchFamily="34" charset="-122"/>
              <a:ea typeface="微软雅黑" pitchFamily="34" charset="-122"/>
            </a:endParaRPr>
          </a:p>
        </p:txBody>
      </p:sp>
      <p:graphicFrame>
        <p:nvGraphicFramePr>
          <p:cNvPr id="11" name="图表 10"/>
          <p:cNvGraphicFramePr>
            <a:graphicFrameLocks/>
          </p:cNvGraphicFramePr>
          <p:nvPr>
            <p:extLst>
              <p:ext uri="{D42A27DB-BD31-4B8C-83A1-F6EECF244321}">
                <p14:modId xmlns="" xmlns:p14="http://schemas.microsoft.com/office/powerpoint/2010/main" val="1378341212"/>
              </p:ext>
            </p:extLst>
          </p:nvPr>
        </p:nvGraphicFramePr>
        <p:xfrm>
          <a:off x="4192800" y="2758516"/>
          <a:ext cx="4223066" cy="3425265"/>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
          <p:cNvSpPr txBox="1"/>
          <p:nvPr/>
        </p:nvSpPr>
        <p:spPr>
          <a:xfrm>
            <a:off x="5742867" y="4580670"/>
            <a:ext cx="1095732" cy="39336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2400" dirty="0" smtClean="0">
                <a:solidFill>
                  <a:srgbClr val="5B9BD5"/>
                </a:solidFill>
                <a:latin typeface="微软雅黑" pitchFamily="34" charset="-122"/>
                <a:ea typeface="微软雅黑" pitchFamily="34" charset="-122"/>
              </a:rPr>
              <a:t>10  </a:t>
            </a:r>
            <a:r>
              <a:rPr lang="zh-CN" altLang="en-US" sz="2400" dirty="0" smtClean="0">
                <a:solidFill>
                  <a:srgbClr val="5B9BD5"/>
                </a:solidFill>
                <a:latin typeface="微软雅黑" pitchFamily="34" charset="-122"/>
                <a:ea typeface="微软雅黑" pitchFamily="34" charset="-122"/>
              </a:rPr>
              <a:t>月</a:t>
            </a:r>
            <a:endParaRPr lang="zh-CN" altLang="en-US" sz="2400" dirty="0">
              <a:solidFill>
                <a:srgbClr val="5B9BD5"/>
              </a:solidFill>
              <a:latin typeface="微软雅黑" pitchFamily="34" charset="-122"/>
              <a:ea typeface="微软雅黑" pitchFamily="34" charset="-122"/>
            </a:endParaRPr>
          </a:p>
        </p:txBody>
      </p:sp>
      <p:sp>
        <p:nvSpPr>
          <p:cNvPr id="7" name="TextBox 11"/>
          <p:cNvSpPr txBox="1">
            <a:spLocks noChangeArrowheads="1"/>
          </p:cNvSpPr>
          <p:nvPr/>
        </p:nvSpPr>
        <p:spPr bwMode="auto">
          <a:xfrm>
            <a:off x="291600" y="1130400"/>
            <a:ext cx="8560800" cy="1569658"/>
          </a:xfrm>
          <a:prstGeom prst="rect">
            <a:avLst/>
          </a:prstGeom>
          <a:noFill/>
          <a:ln w="9525">
            <a:noFill/>
            <a:miter lim="800000"/>
          </a:ln>
        </p:spPr>
        <p:txBody>
          <a:bodyPr wrap="square" lIns="91438" tIns="45719" rIns="91438" bIns="45719">
            <a:spAutoFit/>
          </a:bodyPr>
          <a:lstStyle/>
          <a:p>
            <a:pPr marL="285750" indent="-285750">
              <a:lnSpc>
                <a:spcPct val="150000"/>
              </a:lnSpc>
              <a:buFont typeface="Wingdings" panose="05000000000000000000" pitchFamily="2" charset="2"/>
              <a:buChar char="u"/>
            </a:pPr>
            <a:r>
              <a:rPr lang="en-US" altLang="zh-CN" sz="1600" dirty="0" smtClean="0">
                <a:latin typeface="微软雅黑" panose="020B0503020204020204" pitchFamily="34" charset="-122"/>
                <a:ea typeface="微软雅黑" panose="020B0503020204020204" pitchFamily="34" charset="-122"/>
              </a:rPr>
              <a:t>11</a:t>
            </a:r>
            <a:r>
              <a:rPr lang="zh-CN" altLang="en-US" sz="1600" i="0" dirty="0" smtClean="0">
                <a:latin typeface="微软雅黑" panose="020B0503020204020204" pitchFamily="34" charset="-122"/>
                <a:ea typeface="微软雅黑" panose="020B0503020204020204" pitchFamily="34" charset="-122"/>
              </a:rPr>
              <a:t>月，二手车</a:t>
            </a:r>
            <a:r>
              <a:rPr lang="zh-CN" altLang="en-US" sz="1600" i="0" dirty="0">
                <a:latin typeface="微软雅黑" panose="020B0503020204020204" pitchFamily="34" charset="-122"/>
                <a:ea typeface="微软雅黑" panose="020B0503020204020204" pitchFamily="34" charset="-122"/>
              </a:rPr>
              <a:t>交易市场车辆使用年限分析：使用年限在</a:t>
            </a:r>
            <a:r>
              <a:rPr lang="en-US" altLang="zh-CN" sz="1600" i="0" dirty="0">
                <a:latin typeface="微软雅黑" panose="020B0503020204020204" pitchFamily="34" charset="-122"/>
                <a:ea typeface="微软雅黑" panose="020B0503020204020204" pitchFamily="34" charset="-122"/>
              </a:rPr>
              <a:t>3-6</a:t>
            </a:r>
            <a:r>
              <a:rPr lang="zh-CN" altLang="en-US" sz="1600" i="0" dirty="0">
                <a:latin typeface="微软雅黑" panose="020B0503020204020204" pitchFamily="34" charset="-122"/>
                <a:ea typeface="微软雅黑" panose="020B0503020204020204" pitchFamily="34" charset="-122"/>
              </a:rPr>
              <a:t>年的交易量最多，占比</a:t>
            </a:r>
            <a:r>
              <a:rPr lang="zh-CN" altLang="en-US" sz="1600" i="0" dirty="0" smtClean="0">
                <a:latin typeface="微软雅黑" panose="020B0503020204020204" pitchFamily="34" charset="-122"/>
                <a:ea typeface="微软雅黑" panose="020B0503020204020204" pitchFamily="34" charset="-122"/>
              </a:rPr>
              <a:t>为</a:t>
            </a:r>
            <a:r>
              <a:rPr lang="en-US" altLang="zh-CN" sz="1600" i="0" dirty="0" smtClean="0">
                <a:latin typeface="微软雅黑" panose="020B0503020204020204" pitchFamily="34" charset="-122"/>
                <a:ea typeface="微软雅黑" panose="020B0503020204020204" pitchFamily="34" charset="-122"/>
              </a:rPr>
              <a:t>43.75%</a:t>
            </a:r>
            <a:r>
              <a:rPr lang="zh-CN" altLang="en-US" sz="1600" i="0" dirty="0" smtClean="0">
                <a:latin typeface="微软雅黑" panose="020B0503020204020204" pitchFamily="34" charset="-122"/>
                <a:ea typeface="微软雅黑" panose="020B0503020204020204" pitchFamily="34" charset="-122"/>
              </a:rPr>
              <a:t>，对比上月增加了</a:t>
            </a:r>
            <a:r>
              <a:rPr lang="en-US" altLang="zh-CN" sz="1600" i="0" dirty="0" smtClean="0">
                <a:latin typeface="微软雅黑" panose="020B0503020204020204" pitchFamily="34" charset="-122"/>
                <a:ea typeface="微软雅黑" panose="020B0503020204020204" pitchFamily="34" charset="-122"/>
              </a:rPr>
              <a:t>0.58</a:t>
            </a:r>
            <a:r>
              <a:rPr lang="zh-CN" altLang="en-US" sz="1600" i="0" dirty="0" smtClean="0">
                <a:latin typeface="微软雅黑" panose="020B0503020204020204" pitchFamily="34" charset="-122"/>
                <a:ea typeface="微软雅黑" panose="020B0503020204020204" pitchFamily="34" charset="-122"/>
              </a:rPr>
              <a:t>个百分点；</a:t>
            </a:r>
            <a:endParaRPr lang="en-US" altLang="zh-CN" sz="1600" i="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i="0" dirty="0" smtClean="0">
                <a:latin typeface="微软雅黑" panose="020B0503020204020204" pitchFamily="34" charset="-122"/>
                <a:ea typeface="微软雅黑" panose="020B0503020204020204" pitchFamily="34" charset="-122"/>
              </a:rPr>
              <a:t>其次</a:t>
            </a:r>
            <a:r>
              <a:rPr lang="en-US" altLang="zh-CN" sz="1600" dirty="0" smtClean="0">
                <a:latin typeface="微软雅黑" panose="020B0503020204020204" pitchFamily="34" charset="-122"/>
                <a:ea typeface="微软雅黑" panose="020B0503020204020204" pitchFamily="34" charset="-122"/>
              </a:rPr>
              <a:t>3</a:t>
            </a:r>
            <a:r>
              <a:rPr lang="zh-CN" altLang="en-US" sz="1600" dirty="0" smtClean="0">
                <a:latin typeface="微软雅黑" panose="020B0503020204020204" pitchFamily="34" charset="-122"/>
                <a:ea typeface="微软雅黑" panose="020B0503020204020204" pitchFamily="34" charset="-122"/>
              </a:rPr>
              <a:t>年内为</a:t>
            </a:r>
            <a:r>
              <a:rPr lang="en-US" altLang="zh-CN" sz="1600" dirty="0" smtClean="0">
                <a:latin typeface="微软雅黑" panose="020B0503020204020204" pitchFamily="34" charset="-122"/>
                <a:ea typeface="微软雅黑" panose="020B0503020204020204" pitchFamily="34" charset="-122"/>
              </a:rPr>
              <a:t>26.66% ,</a:t>
            </a:r>
            <a:r>
              <a:rPr lang="zh-CN" altLang="en-US" sz="1600" dirty="0" smtClean="0">
                <a:latin typeface="微软雅黑" panose="020B0503020204020204" pitchFamily="34" charset="-122"/>
                <a:ea typeface="微软雅黑" panose="020B0503020204020204" pitchFamily="34" charset="-122"/>
              </a:rPr>
              <a:t>与</a:t>
            </a:r>
            <a:r>
              <a:rPr lang="en-US" altLang="zh-CN" sz="1600" dirty="0" smtClean="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月相比上升了</a:t>
            </a:r>
            <a:r>
              <a:rPr lang="en-US" altLang="zh-CN" sz="1600" dirty="0" smtClean="0">
                <a:latin typeface="微软雅黑" panose="020B0503020204020204" pitchFamily="34" charset="-122"/>
                <a:ea typeface="微软雅黑" panose="020B0503020204020204" pitchFamily="34" charset="-122"/>
              </a:rPr>
              <a:t>1.64</a:t>
            </a:r>
            <a:r>
              <a:rPr lang="zh-CN" altLang="en-US" sz="1600" dirty="0" smtClean="0">
                <a:latin typeface="微软雅黑" panose="020B0503020204020204" pitchFamily="34" charset="-122"/>
                <a:ea typeface="微软雅黑" panose="020B0503020204020204" pitchFamily="34" charset="-122"/>
              </a:rPr>
              <a:t>个百分点；</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车龄在</a:t>
            </a:r>
            <a:r>
              <a:rPr lang="en-US" altLang="zh-CN" sz="1600" dirty="0" smtClean="0">
                <a:latin typeface="微软雅黑" panose="020B0503020204020204" pitchFamily="34" charset="-122"/>
                <a:ea typeface="微软雅黑" panose="020B0503020204020204" pitchFamily="34" charset="-122"/>
              </a:rPr>
              <a:t>7-10</a:t>
            </a:r>
            <a:r>
              <a:rPr lang="zh-CN" altLang="en-US" sz="1600" dirty="0" smtClean="0">
                <a:latin typeface="微软雅黑" panose="020B0503020204020204" pitchFamily="34" charset="-122"/>
                <a:ea typeface="微软雅黑" panose="020B0503020204020204" pitchFamily="34" charset="-122"/>
              </a:rPr>
              <a:t>年内二手车交易量与</a:t>
            </a:r>
            <a:r>
              <a:rPr lang="en-US" altLang="zh-CN" sz="1600" dirty="0" smtClean="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月相比有所减少为</a:t>
            </a:r>
            <a:r>
              <a:rPr lang="en-US" altLang="zh-CN" sz="1600" dirty="0" smtClean="0">
                <a:latin typeface="微软雅黑" panose="020B0503020204020204" pitchFamily="34" charset="-122"/>
                <a:ea typeface="微软雅黑" panose="020B0503020204020204" pitchFamily="34" charset="-122"/>
              </a:rPr>
              <a:t>19.68% </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年以上为</a:t>
            </a:r>
            <a:r>
              <a:rPr lang="en-US" altLang="zh-CN" sz="1600" dirty="0" smtClean="0">
                <a:latin typeface="微软雅黑" panose="020B0503020204020204" pitchFamily="34" charset="-122"/>
                <a:ea typeface="微软雅黑" panose="020B0503020204020204" pitchFamily="34" charset="-122"/>
              </a:rPr>
              <a:t>9.90%</a:t>
            </a:r>
            <a:r>
              <a:rPr lang="zh-CN" altLang="en-US" sz="1600" i="0" dirty="0" smtClean="0">
                <a:latin typeface="微软雅黑" panose="020B0503020204020204" pitchFamily="34" charset="-122"/>
                <a:ea typeface="微软雅黑" panose="020B0503020204020204" pitchFamily="34" charset="-122"/>
              </a:rPr>
              <a:t>。</a:t>
            </a:r>
            <a:endParaRPr lang="zh-CN" altLang="en-US" sz="1600" i="0" dirty="0">
              <a:latin typeface="微软雅黑" panose="020B0503020204020204" pitchFamily="34" charset="-122"/>
              <a:ea typeface="微软雅黑" panose="020B0503020204020204" pitchFamily="34" charset="-122"/>
            </a:endParaRPr>
          </a:p>
        </p:txBody>
      </p:sp>
      <p:graphicFrame>
        <p:nvGraphicFramePr>
          <p:cNvPr id="12" name="图表 11"/>
          <p:cNvGraphicFramePr>
            <a:graphicFrameLocks/>
          </p:cNvGraphicFramePr>
          <p:nvPr>
            <p:extLst>
              <p:ext uri="{D42A27DB-BD31-4B8C-83A1-F6EECF244321}">
                <p14:modId xmlns="" xmlns:p14="http://schemas.microsoft.com/office/powerpoint/2010/main" val="3384831748"/>
              </p:ext>
            </p:extLst>
          </p:nvPr>
        </p:nvGraphicFramePr>
        <p:xfrm>
          <a:off x="480334" y="2700058"/>
          <a:ext cx="4184799" cy="35737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36665489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600" y="381000"/>
            <a:ext cx="5003800" cy="461665"/>
          </a:xfrm>
          <a:prstGeom prst="rect">
            <a:avLst/>
          </a:prstGeom>
          <a:noFill/>
        </p:spPr>
        <p:txBody>
          <a:bodyPr wrap="square" rtlCol="0">
            <a:spAutoFit/>
          </a:bodyPr>
          <a:lstStyle/>
          <a:p>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六、</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月价格区间分布</a:t>
            </a:r>
            <a:endParaRPr lang="zh-CN" altLang="en-US" sz="24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92100" y="1130302"/>
            <a:ext cx="8470900" cy="1200329"/>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11</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月，二手车价格区间在</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3</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万元以下价格区间的车辆市场占有量最大，为</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37.03%</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，较上月上升约</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0.76</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个百分点；</a:t>
            </a:r>
            <a:endPar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二手车价格在</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8</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万元以下的车辆占</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72.56%</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较上月相</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比上升约</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0.07</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个</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百分点。</a:t>
            </a:r>
          </a:p>
        </p:txBody>
      </p:sp>
      <p:graphicFrame>
        <p:nvGraphicFramePr>
          <p:cNvPr id="10" name="图表 9"/>
          <p:cNvGraphicFramePr/>
          <p:nvPr>
            <p:extLst>
              <p:ext uri="{D42A27DB-BD31-4B8C-83A1-F6EECF244321}">
                <p14:modId xmlns="" xmlns:p14="http://schemas.microsoft.com/office/powerpoint/2010/main" val="1477401805"/>
              </p:ext>
            </p:extLst>
          </p:nvPr>
        </p:nvGraphicFramePr>
        <p:xfrm>
          <a:off x="4047067" y="3024293"/>
          <a:ext cx="4535424" cy="27797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图表 10"/>
          <p:cNvGraphicFramePr/>
          <p:nvPr>
            <p:extLst>
              <p:ext uri="{D42A27DB-BD31-4B8C-83A1-F6EECF244321}">
                <p14:modId xmlns="" xmlns:p14="http://schemas.microsoft.com/office/powerpoint/2010/main" val="2075053059"/>
              </p:ext>
            </p:extLst>
          </p:nvPr>
        </p:nvGraphicFramePr>
        <p:xfrm>
          <a:off x="462788" y="3008292"/>
          <a:ext cx="4535424" cy="277977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8600" y="381000"/>
            <a:ext cx="4800600" cy="461665"/>
          </a:xfrm>
          <a:prstGeom prst="rect">
            <a:avLst/>
          </a:prstGeom>
          <a:noFill/>
        </p:spPr>
        <p:txBody>
          <a:bodyPr wrap="square" rtlCol="0">
            <a:spAutoFit/>
          </a:bodyPr>
          <a:lstStyle/>
          <a:p>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七、</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2017</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年</a:t>
            </a:r>
            <a:r>
              <a:rPr lang="en-US" altLang="zh-CN" sz="2400" b="1" dirty="0" smtClean="0">
                <a:solidFill>
                  <a:schemeClr val="bg2">
                    <a:lumMod val="25000"/>
                  </a:schemeClr>
                </a:solidFill>
                <a:latin typeface="微软雅黑" panose="020B0503020204020204" pitchFamily="34" charset="-122"/>
                <a:ea typeface="微软雅黑" panose="020B0503020204020204" pitchFamily="34" charset="-122"/>
              </a:rPr>
              <a:t>11</a:t>
            </a:r>
            <a:r>
              <a:rPr lang="zh-CN" altLang="en-US" sz="2400" b="1" dirty="0" smtClean="0">
                <a:solidFill>
                  <a:schemeClr val="bg2">
                    <a:lumMod val="25000"/>
                  </a:schemeClr>
                </a:solidFill>
                <a:latin typeface="微软雅黑" panose="020B0503020204020204" pitchFamily="34" charset="-122"/>
                <a:ea typeface="微软雅黑" panose="020B0503020204020204" pitchFamily="34" charset="-122"/>
              </a:rPr>
              <a:t>月价格区域分布</a:t>
            </a:r>
            <a:endParaRPr lang="zh-CN" altLang="en-US" sz="24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46020" y="1204434"/>
            <a:ext cx="3860313" cy="1200329"/>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本月，共计</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13</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个省份地区的乘用车均价超过</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10</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万元，其中福建地区的二手乘用车均价最高，为</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13.11</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a:t>
            </a:r>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574297" y="4368661"/>
            <a:ext cx="3898902" cy="1569660"/>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en-US" altLang="zh-CN" sz="1600" dirty="0" smtClean="0">
                <a:latin typeface="微软雅黑" panose="020B0503020204020204" pitchFamily="34" charset="-122"/>
                <a:ea typeface="微软雅黑" panose="020B0503020204020204" pitchFamily="34" charset="-122"/>
              </a:rPr>
              <a:t>11</a:t>
            </a:r>
            <a:r>
              <a:rPr lang="zh-CN" altLang="en-US" sz="1600" dirty="0" smtClean="0">
                <a:latin typeface="微软雅黑" panose="020B0503020204020204" pitchFamily="34" charset="-122"/>
                <a:ea typeface="微软雅黑" panose="020B0503020204020204" pitchFamily="34" charset="-122"/>
              </a:rPr>
              <a:t>月，北京市二手乘用车交易均价为</a:t>
            </a:r>
            <a:r>
              <a:rPr lang="en-US" altLang="zh-CN" sz="1600" dirty="0" smtClean="0">
                <a:latin typeface="微软雅黑" panose="020B0503020204020204" pitchFamily="34" charset="-122"/>
                <a:ea typeface="微软雅黑" panose="020B0503020204020204" pitchFamily="34" charset="-122"/>
              </a:rPr>
              <a:t>12.42</a:t>
            </a:r>
            <a:r>
              <a:rPr lang="zh-CN" altLang="en-US" sz="1600" dirty="0" smtClean="0">
                <a:latin typeface="微软雅黑" panose="020B0503020204020204" pitchFamily="34" charset="-122"/>
                <a:ea typeface="微软雅黑" panose="020B0503020204020204" pitchFamily="34" charset="-122"/>
              </a:rPr>
              <a:t>万元，比上月减少</a:t>
            </a:r>
            <a:r>
              <a:rPr lang="en-US" altLang="zh-CN" sz="1600" dirty="0" smtClean="0">
                <a:latin typeface="微软雅黑" panose="020B0503020204020204" pitchFamily="34" charset="-122"/>
                <a:ea typeface="微软雅黑" panose="020B0503020204020204" pitchFamily="34" charset="-122"/>
              </a:rPr>
              <a:t>0.29</a:t>
            </a:r>
            <a:r>
              <a:rPr lang="zh-CN" altLang="en-US" sz="1600" dirty="0" smtClean="0">
                <a:latin typeface="微软雅黑" panose="020B0503020204020204" pitchFamily="34" charset="-122"/>
                <a:ea typeface="微软雅黑" panose="020B0503020204020204" pitchFamily="34" charset="-122"/>
              </a:rPr>
              <a:t>万元；</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11</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月，全国二手乘用车均价</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10.62</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万元，较上月增加</a:t>
            </a:r>
            <a:r>
              <a:rPr lang="en-US" altLang="zh-CN" sz="1600" dirty="0" smtClean="0">
                <a:solidFill>
                  <a:schemeClr val="tx1">
                    <a:lumMod val="95000"/>
                    <a:lumOff val="5000"/>
                  </a:schemeClr>
                </a:solidFill>
                <a:latin typeface="微软雅黑" panose="020B0503020204020204" pitchFamily="34" charset="-122"/>
                <a:ea typeface="微软雅黑" panose="020B0503020204020204" pitchFamily="34" charset="-122"/>
              </a:rPr>
              <a:t>0.23</a:t>
            </a:r>
            <a:r>
              <a:rPr lang="zh-CN" altLang="en-US" sz="1600" dirty="0" smtClean="0">
                <a:solidFill>
                  <a:schemeClr val="tx1">
                    <a:lumMod val="95000"/>
                    <a:lumOff val="5000"/>
                  </a:schemeClr>
                </a:solidFill>
                <a:latin typeface="微软雅黑" panose="020B0503020204020204" pitchFamily="34" charset="-122"/>
                <a:ea typeface="微软雅黑" panose="020B0503020204020204" pitchFamily="34" charset="-122"/>
              </a:rPr>
              <a:t>万元。</a:t>
            </a:r>
            <a:endParaRPr lang="en-US" altLang="zh-CN" dirty="0">
              <a:solidFill>
                <a:schemeClr val="tx1">
                  <a:lumMod val="95000"/>
                  <a:lumOff val="5000"/>
                </a:schemeClr>
              </a:solidFill>
            </a:endParaRPr>
          </a:p>
        </p:txBody>
      </p:sp>
      <p:graphicFrame>
        <p:nvGraphicFramePr>
          <p:cNvPr id="10" name="表格 9"/>
          <p:cNvGraphicFramePr>
            <a:graphicFrameLocks noGrp="1"/>
          </p:cNvGraphicFramePr>
          <p:nvPr>
            <p:extLst>
              <p:ext uri="{D42A27DB-BD31-4B8C-83A1-F6EECF244321}">
                <p14:modId xmlns="" xmlns:p14="http://schemas.microsoft.com/office/powerpoint/2010/main" val="2956706201"/>
              </p:ext>
            </p:extLst>
          </p:nvPr>
        </p:nvGraphicFramePr>
        <p:xfrm>
          <a:off x="515969" y="2404763"/>
          <a:ext cx="3706817" cy="4216445"/>
        </p:xfrm>
        <a:graphic>
          <a:graphicData uri="http://schemas.openxmlformats.org/drawingml/2006/table">
            <a:tbl>
              <a:tblPr firstRow="1" bandRow="1">
                <a:tableStyleId>{5C22544A-7EE6-4342-B048-85BDC9FD1C3A}</a:tableStyleId>
              </a:tblPr>
              <a:tblGrid>
                <a:gridCol w="1617260"/>
                <a:gridCol w="2089557"/>
              </a:tblGrid>
              <a:tr h="571349">
                <a:tc>
                  <a:txBody>
                    <a:bodyPr/>
                    <a:lstStyle/>
                    <a:p>
                      <a:pPr algn="ctr"/>
                      <a:r>
                        <a:rPr lang="zh-CN" altLang="en-US" sz="1400" dirty="0" smtClean="0">
                          <a:latin typeface="微软雅黑" panose="020B0503020204020204" pitchFamily="34" charset="-122"/>
                          <a:ea typeface="微软雅黑" panose="020B0503020204020204" pitchFamily="34" charset="-122"/>
                        </a:rPr>
                        <a:t>省份</a:t>
                      </a:r>
                      <a:endParaRPr lang="zh-CN" altLang="en-US" sz="14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400" dirty="0" smtClean="0">
                          <a:latin typeface="微软雅黑" panose="020B0503020204020204" pitchFamily="34" charset="-122"/>
                          <a:ea typeface="微软雅黑" panose="020B0503020204020204" pitchFamily="34" charset="-122"/>
                        </a:rPr>
                        <a:t>二手乘用车平均价格</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（万元）</a:t>
                      </a:r>
                      <a:endParaRPr lang="zh-CN" altLang="en-US" sz="1400" dirty="0">
                        <a:latin typeface="微软雅黑" panose="020B0503020204020204" pitchFamily="34" charset="-122"/>
                        <a:ea typeface="微软雅黑" panose="020B0503020204020204" pitchFamily="34" charset="-122"/>
                      </a:endParaRPr>
                    </a:p>
                  </a:txBody>
                  <a:tcPr anchor="ctr"/>
                </a:tc>
              </a:tr>
              <a:tr h="280392">
                <a:tc>
                  <a:txBody>
                    <a:bodyPr/>
                    <a:lstStyle/>
                    <a:p>
                      <a:pPr marL="0" algn="ctr" defTabSz="914400" rtl="0" eaLnBrk="1" fontAlgn="b" latinLnBrk="0" hangingPunct="1"/>
                      <a:r>
                        <a:rPr lang="zh-CN" altLang="en-US"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福建</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13.11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江苏</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12.98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辽宁</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12.62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浙江</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12.61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北京</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12.42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天津</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11.77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广东</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11.32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甘肃</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11.19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四川</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10.79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安徽</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10.52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黑龙江</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10.32 </a:t>
                      </a:r>
                    </a:p>
                  </a:txBody>
                  <a:tcPr marL="9525" marR="9525" marT="9525" marB="0" anchor="ctr"/>
                </a:tc>
              </a:tr>
              <a:tr h="280392">
                <a:tc>
                  <a:txBody>
                    <a:bodyPr/>
                    <a:lstStyle/>
                    <a:p>
                      <a:pPr marL="0" algn="ctr" defTabSz="914400" rtl="0" eaLnBrk="1" fontAlgn="b" latinLnBrk="0" hangingPunct="1"/>
                      <a:r>
                        <a:rPr lang="zh-CN" altLang="en-US" sz="1400" b="0" i="0" u="none" strike="noStrike" kern="1200">
                          <a:solidFill>
                            <a:srgbClr val="000000"/>
                          </a:solidFill>
                          <a:effectLst/>
                          <a:latin typeface="微软雅黑" panose="020B0503020204020204" pitchFamily="34" charset="-122"/>
                          <a:ea typeface="微软雅黑" panose="020B0503020204020204" pitchFamily="34" charset="-122"/>
                          <a:cs typeface="+mn-cs"/>
                        </a:rPr>
                        <a:t>内蒙古</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10.31 </a:t>
                      </a:r>
                    </a:p>
                  </a:txBody>
                  <a:tcPr marL="9525" marR="9525" marT="9525" marB="0" anchor="ctr"/>
                </a:tc>
              </a:tr>
              <a:tr h="280392">
                <a:tc>
                  <a:txBody>
                    <a:bodyPr/>
                    <a:lstStyle/>
                    <a:p>
                      <a:pPr marL="0" algn="ctr" defTabSz="914400" rtl="0" eaLnBrk="1" fontAlgn="b" latinLnBrk="0" hangingPunct="1"/>
                      <a:r>
                        <a:rPr lang="zh-CN" altLang="en-US"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山西</a:t>
                      </a:r>
                    </a:p>
                  </a:txBody>
                  <a:tcPr marL="9525" marR="9525" marT="9525" marB="0" anchor="ctr"/>
                </a:tc>
                <a:tc>
                  <a:txBody>
                    <a:bodyPr/>
                    <a:lstStyle/>
                    <a:p>
                      <a:pPr marL="0" algn="ctr" defTabSz="914400" rtl="0" eaLnBrk="1" fontAlgn="b" latinLnBrk="0" hangingPunct="1"/>
                      <a:r>
                        <a:rPr lang="en-US" altLang="zh-CN" sz="1400" b="0" i="0" u="none" strike="noStrike" kern="1200" dirty="0">
                          <a:solidFill>
                            <a:srgbClr val="000000"/>
                          </a:solidFill>
                          <a:effectLst/>
                          <a:latin typeface="微软雅黑" panose="020B0503020204020204" pitchFamily="34" charset="-122"/>
                          <a:ea typeface="微软雅黑" panose="020B0503020204020204" pitchFamily="34" charset="-122"/>
                          <a:cs typeface="+mn-cs"/>
                        </a:rPr>
                        <a:t>10.29 </a:t>
                      </a:r>
                    </a:p>
                  </a:txBody>
                  <a:tcPr marL="9525" marR="9525" marT="9525" marB="0" anchor="ctr"/>
                </a:tc>
              </a:tr>
            </a:tbl>
          </a:graphicData>
        </a:graphic>
      </p:graphicFrame>
      <p:pic>
        <p:nvPicPr>
          <p:cNvPr id="11" name="Picture 100"/>
          <p:cNvPicPr>
            <a:picLocks noChangeAspect="1" noChangeArrowheads="1"/>
            <a:extLst>
              <a:ext uri="{84589F7E-364E-4C9E-8A38-B11213B215E9}">
                <a14:cameraTool xmlns="" xmlns:a14="http://schemas.microsoft.com/office/drawing/2010/main" cellRange="$U$11:$AB$32"/>
              </a:ext>
            </a:extLst>
          </p:cNvPicPr>
          <p:nvPr/>
        </p:nvPicPr>
        <p:blipFill>
          <a:blip r:embed="rId2" cstate="print"/>
          <a:srcRect/>
          <a:stretch>
            <a:fillRect/>
          </a:stretch>
        </p:blipFill>
        <p:spPr bwMode="auto">
          <a:xfrm>
            <a:off x="4574297" y="1373768"/>
            <a:ext cx="4087753" cy="2732566"/>
          </a:xfrm>
          <a:prstGeom prst="rect">
            <a:avLst/>
          </a:prstGeom>
          <a:solidFill>
            <a:srgbClr val="F8F8F8"/>
          </a:solidFill>
          <a:ln w="9525">
            <a:solidFill>
              <a:srgbClr val="9B9B9B"/>
            </a:solidFill>
            <a:miter lim="800000"/>
            <a:headEnd/>
            <a:tailEnd/>
          </a:ln>
        </p:spPr>
      </p:pic>
    </p:spTree>
    <p:extLst>
      <p:ext uri="{BB962C8B-B14F-4D97-AF65-F5344CB8AC3E}">
        <p14:creationId xmlns="" xmlns:p14="http://schemas.microsoft.com/office/powerpoint/2010/main" val="2593857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7602</TotalTime>
  <Words>2177</Words>
  <Application>Microsoft Office PowerPoint</Application>
  <PresentationFormat>全屏显示(4:3)</PresentationFormat>
  <Paragraphs>331</Paragraphs>
  <Slides>31</Slides>
  <Notes>6</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cp:lastModifiedBy>
  <cp:revision>1532</cp:revision>
  <dcterms:created xsi:type="dcterms:W3CDTF">2016-02-18T09:25:00Z</dcterms:created>
  <dcterms:modified xsi:type="dcterms:W3CDTF">2018-01-04T01:36:26Z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