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0" r:id="rId1"/>
  </p:sldMasterIdLst>
  <p:notesMasterIdLst>
    <p:notesMasterId r:id="rId19"/>
  </p:notesMasterIdLst>
  <p:handoutMasterIdLst>
    <p:handoutMasterId r:id="rId20"/>
  </p:handoutMasterIdLst>
  <p:sldIdLst>
    <p:sldId id="261" r:id="rId2"/>
    <p:sldId id="729" r:id="rId3"/>
    <p:sldId id="680" r:id="rId4"/>
    <p:sldId id="710" r:id="rId5"/>
    <p:sldId id="717" r:id="rId6"/>
    <p:sldId id="712" r:id="rId7"/>
    <p:sldId id="728" r:id="rId8"/>
    <p:sldId id="686" r:id="rId9"/>
    <p:sldId id="713" r:id="rId10"/>
    <p:sldId id="701" r:id="rId11"/>
    <p:sldId id="714" r:id="rId12"/>
    <p:sldId id="703" r:id="rId13"/>
    <p:sldId id="715" r:id="rId14"/>
    <p:sldId id="705" r:id="rId15"/>
    <p:sldId id="706" r:id="rId16"/>
    <p:sldId id="707" r:id="rId17"/>
    <p:sldId id="727" r:id="rId18"/>
  </p:sldIdLst>
  <p:sldSz cx="9906000" cy="6858000" type="A4"/>
  <p:notesSz cx="6797675" cy="9874250"/>
  <p:defaultTextStyle>
    <a:defPPr>
      <a:defRPr lang="de-DE"/>
    </a:defPPr>
    <a:lvl1pPr algn="l" rtl="0" fontAlgn="base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sz="1300"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sz="1300"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sz="1300"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sz="1300"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170">
          <p15:clr>
            <a:srgbClr val="A4A3A4"/>
          </p15:clr>
        </p15:guide>
        <p15:guide id="2" orient="horz" pos="3941">
          <p15:clr>
            <a:srgbClr val="A4A3A4"/>
          </p15:clr>
        </p15:guide>
        <p15:guide id="3" orient="horz" pos="2276">
          <p15:clr>
            <a:srgbClr val="A4A3A4"/>
          </p15:clr>
        </p15:guide>
        <p15:guide id="4" orient="horz" pos="487">
          <p15:clr>
            <a:srgbClr val="A4A3A4"/>
          </p15:clr>
        </p15:guide>
        <p15:guide id="5" orient="horz" pos="225">
          <p15:clr>
            <a:srgbClr val="A4A3A4"/>
          </p15:clr>
        </p15:guide>
        <p15:guide id="6" orient="horz" pos="636">
          <p15:clr>
            <a:srgbClr val="A4A3A4"/>
          </p15:clr>
        </p15:guide>
        <p15:guide id="7" orient="horz" pos="3951">
          <p15:clr>
            <a:srgbClr val="A4A3A4"/>
          </p15:clr>
        </p15:guide>
        <p15:guide id="8" pos="3120">
          <p15:clr>
            <a:srgbClr val="A4A3A4"/>
          </p15:clr>
        </p15:guide>
        <p15:guide id="9" pos="260">
          <p15:clr>
            <a:srgbClr val="A4A3A4"/>
          </p15:clr>
        </p15:guide>
        <p15:guide id="10" pos="5977">
          <p15:clr>
            <a:srgbClr val="A4A3A4"/>
          </p15:clr>
        </p15:guide>
        <p15:guide id="11" orient="horz" pos="1142">
          <p15:clr>
            <a:srgbClr val="A4A3A4"/>
          </p15:clr>
        </p15:guide>
        <p15:guide id="12" orient="horz" pos="2269">
          <p15:clr>
            <a:srgbClr val="A4A3A4"/>
          </p15:clr>
        </p15:guide>
        <p15:guide id="13" orient="horz" pos="629">
          <p15:clr>
            <a:srgbClr val="A4A3A4"/>
          </p15:clr>
        </p15:guide>
        <p15:guide id="14" pos="374">
          <p15:clr>
            <a:srgbClr val="A4A3A4"/>
          </p15:clr>
        </p15:guide>
        <p15:guide id="15" orient="horz" pos="1224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3110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FF00"/>
    <a:srgbClr val="FFCC99"/>
    <a:srgbClr val="D9D9D9"/>
    <a:srgbClr val="003366"/>
    <a:srgbClr val="63D8FF"/>
    <a:srgbClr val="92D050"/>
    <a:srgbClr val="006600"/>
    <a:srgbClr val="006384"/>
    <a:srgbClr val="B2D2DE"/>
    <a:srgbClr val="A8ADB3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284E427A-3D55-4303-BF80-6455036E1DE7}" styleName="主题样式 1 - 强调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073A0DAA-6AF3-43AB-8588-CEC1D06C72B9}" styleName="中度样式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69C7853C-536D-4A76-A0AE-DD22124D55A5}" styleName="主题样式 1 - 强调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3C2FFA5D-87B4-456A-9821-1D502468CF0F}" styleName="主题样式 1 - 强调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10A1B5D5-9B99-4C35-A422-299274C87663}" styleName="中度样式 1 - 强调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FABFCF23-3B69-468F-B69F-88F6DE6A72F2}" styleName="中度样式 1 - 强调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EB9631B5-78F2-41C9-869B-9F39066F8104}" styleName="中度样式 3 - 强调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C083E6E3-FA7D-4D7B-A595-EF9225AFEA82}" styleName="浅色样式 1 - 强调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9D7B26C5-4107-4FEC-AEDC-1716B250A1EF}" styleName="浅色样式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0E3FDE45-AF77-4B5C-9715-49D594BDF05E}" styleName="浅色样式 1 - 强调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5202B0CA-FC54-4496-8BCA-5EF66A818D29}" styleName="深色样式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793D81CF-94F2-401A-BA57-92F5A7B2D0C5}" styleName="中度样式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69CF1AB2-1976-4502-BF36-3FF5EA218861}" styleName="中度样式 4 - 强调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C4B1156A-380E-4F78-BDF5-A606A8083BF9}" styleName="中度样式 4 - 强调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  <a:tblStyle styleId="{8A107856-5554-42FB-B03E-39F5DBC370BA}" styleName="中度样式 4 - 强调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5DA37D80-6434-44D0-A028-1B22A696006F}" styleName="浅色样式 3 - 强调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37CE84F3-28C3-443E-9E96-99CF82512B78}" styleName="深色样式 1 - 强调 2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wholeTbl>
    <a:band1H>
      <a:tcStyle>
        <a:tcBdr/>
        <a:fill>
          <a:solidFill>
            <a:schemeClr val="accent2">
              <a:shade val="60000"/>
            </a:schemeClr>
          </a:solidFill>
        </a:fill>
      </a:tcStyle>
    </a:band1H>
    <a:band1V>
      <a:tcStyle>
        <a:tcBdr/>
        <a:fill>
          <a:solidFill>
            <a:schemeClr val="accent2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2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2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2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D7AC3CCA-C797-4891-BE02-D94E43425B78}" styleName="中度样式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125E5076-3810-47DD-B79F-674D7AD40C01}" styleName="深色样式 1 - 强调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35758FB7-9AC5-4552-8A53-C91805E547FA}" styleName="主题样式 1 - 强调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3378" autoAdjust="0"/>
  </p:normalViewPr>
  <p:slideViewPr>
    <p:cSldViewPr snapToGrid="0">
      <p:cViewPr varScale="1">
        <p:scale>
          <a:sx n="110" d="100"/>
          <a:sy n="110" d="100"/>
        </p:scale>
        <p:origin x="-1296" y="-90"/>
      </p:cViewPr>
      <p:guideLst>
        <p:guide orient="horz" pos="1170"/>
        <p:guide orient="horz" pos="3941"/>
        <p:guide orient="horz" pos="1282"/>
        <p:guide orient="horz" pos="487"/>
        <p:guide orient="horz" pos="225"/>
        <p:guide orient="horz" pos="636"/>
        <p:guide orient="horz" pos="3951"/>
        <p:guide orient="horz" pos="2598"/>
        <p:guide orient="horz" pos="2269"/>
        <p:guide orient="horz" pos="629"/>
        <p:guide orient="horz" pos="1224"/>
        <p:guide pos="3120"/>
        <p:guide pos="260"/>
        <p:guide pos="5977"/>
        <p:guide pos="374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5" d="100"/>
        <a:sy n="75" d="100"/>
      </p:scale>
      <p:origin x="0" y="1072"/>
    </p:cViewPr>
  </p:sorterViewPr>
  <p:notesViewPr>
    <p:cSldViewPr snapToGrid="0">
      <p:cViewPr varScale="1">
        <p:scale>
          <a:sx n="59" d="100"/>
          <a:sy n="59" d="100"/>
        </p:scale>
        <p:origin x="-3444" y="-102"/>
      </p:cViewPr>
      <p:guideLst>
        <p:guide orient="horz" pos="3110"/>
        <p:guide pos="2141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4266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215" tIns="45606" rIns="91215" bIns="45606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pitchFamily="34" charset="0"/>
                <a:ea typeface="+mn-ea"/>
              </a:defRPr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4266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215" tIns="45606" rIns="91215" bIns="45606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pitchFamily="34" charset="0"/>
                <a:ea typeface="+mn-ea"/>
              </a:defRPr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1126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9985"/>
            <a:ext cx="2946400" cy="494266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215" tIns="45606" rIns="91215" bIns="45606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pitchFamily="34" charset="0"/>
                <a:ea typeface="+mn-ea"/>
              </a:defRPr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1126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379985"/>
            <a:ext cx="2946400" cy="494266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215" tIns="45606" rIns="91215" bIns="45606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pitchFamily="34" charset="0"/>
                <a:ea typeface="+mn-ea"/>
              </a:defRPr>
            </a:lvl1pPr>
          </a:lstStyle>
          <a:p>
            <a:pPr>
              <a:defRPr/>
            </a:pPr>
            <a:fld id="{D253C29F-3637-4298-A54F-36EEF1529CA9}" type="slidenum">
              <a:rPr lang="zh-CN" altLang="de-DE"/>
              <a:pPr>
                <a:defRPr/>
              </a:pPr>
              <a:t>‹#›</a:t>
            </a:fld>
            <a:endParaRPr lang="de-DE" altLang="zh-CN"/>
          </a:p>
        </p:txBody>
      </p:sp>
    </p:spTree>
    <p:extLst>
      <p:ext uri="{BB962C8B-B14F-4D97-AF65-F5344CB8AC3E}">
        <p14:creationId xmlns:p14="http://schemas.microsoft.com/office/powerpoint/2010/main" xmlns="" val="30507084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4266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215" tIns="45606" rIns="91215" bIns="45606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pitchFamily="34" charset="0"/>
                <a:ea typeface="+mn-ea"/>
              </a:defRPr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4266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215" tIns="45606" rIns="91215" bIns="45606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pitchFamily="34" charset="0"/>
                <a:ea typeface="+mn-ea"/>
              </a:defRPr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3584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725488" y="739775"/>
            <a:ext cx="5348287" cy="37020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22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4876" y="4689992"/>
            <a:ext cx="4987925" cy="4445229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215" tIns="45606" rIns="91215" bIns="45606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zh-CN" noProof="0" smtClean="0"/>
              <a:t>Mastertextformat bearbeiten</a:t>
            </a:r>
          </a:p>
          <a:p>
            <a:pPr lvl="1"/>
            <a:r>
              <a:rPr lang="de-DE" altLang="zh-CN" noProof="0" smtClean="0"/>
              <a:t>Zweite Ebene</a:t>
            </a:r>
          </a:p>
          <a:p>
            <a:pPr lvl="2"/>
            <a:r>
              <a:rPr lang="de-DE" altLang="zh-CN" noProof="0" smtClean="0"/>
              <a:t>Dritte Ebene</a:t>
            </a:r>
          </a:p>
          <a:p>
            <a:pPr lvl="3"/>
            <a:r>
              <a:rPr lang="de-DE" altLang="zh-CN" noProof="0" smtClean="0"/>
              <a:t>Vierte Ebene</a:t>
            </a:r>
          </a:p>
          <a:p>
            <a:pPr lvl="4"/>
            <a:r>
              <a:rPr lang="de-DE" altLang="zh-CN" noProof="0" smtClean="0"/>
              <a:t>Fünfte Ebene</a:t>
            </a:r>
          </a:p>
        </p:txBody>
      </p:sp>
      <p:sp>
        <p:nvSpPr>
          <p:cNvPr id="922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379985"/>
            <a:ext cx="2946400" cy="494266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215" tIns="45606" rIns="91215" bIns="45606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pitchFamily="34" charset="0"/>
                <a:ea typeface="+mn-ea"/>
              </a:defRPr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922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379985"/>
            <a:ext cx="2946400" cy="494266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215" tIns="45606" rIns="91215" bIns="45606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pitchFamily="34" charset="0"/>
                <a:ea typeface="+mn-ea"/>
              </a:defRPr>
            </a:lvl1pPr>
          </a:lstStyle>
          <a:p>
            <a:pPr>
              <a:defRPr/>
            </a:pPr>
            <a:fld id="{0755E04C-00A2-4A28-80F5-5CA5F1250194}" type="slidenum">
              <a:rPr lang="zh-CN" altLang="de-DE"/>
              <a:pPr>
                <a:defRPr/>
              </a:pPr>
              <a:t>‹#›</a:t>
            </a:fld>
            <a:endParaRPr lang="de-DE" altLang="zh-CN"/>
          </a:p>
        </p:txBody>
      </p:sp>
    </p:spTree>
    <p:extLst>
      <p:ext uri="{BB962C8B-B14F-4D97-AF65-F5344CB8AC3E}">
        <p14:creationId xmlns:p14="http://schemas.microsoft.com/office/powerpoint/2010/main" xmlns="" val="266248718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727075" y="738188"/>
            <a:ext cx="5346700" cy="370363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13EF2A5-C40D-4DF6-8B42-F1719234E714}" type="slidenum">
              <a:rPr lang="en-US" altLang="zh-CN" smtClean="0">
                <a:solidFill>
                  <a:prstClr val="black"/>
                </a:solidFill>
              </a:rPr>
              <a:pPr>
                <a:defRPr/>
              </a:pPr>
              <a:t>2</a:t>
            </a:fld>
            <a:endParaRPr lang="en-US" altLang="zh-CN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9315375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65E2ACC-3934-409E-B464-EE17E10CB85C}" type="slidenum">
              <a:rPr lang="de-DE" altLang="de-DE" smtClean="0"/>
              <a:pPr>
                <a:defRPr/>
              </a:pPr>
              <a:t>3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xmlns="" val="151727832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725488" y="741363"/>
            <a:ext cx="5346700" cy="370205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45B837F-3CE1-4058-8CF2-BCA0B263051A}" type="slidenum">
              <a:rPr lang="de-DE" altLang="de-DE" smtClean="0">
                <a:solidFill>
                  <a:prstClr val="black"/>
                </a:solidFill>
              </a:rPr>
              <a:pPr>
                <a:defRPr/>
              </a:pPr>
              <a:t>4</a:t>
            </a:fld>
            <a:endParaRPr lang="de-DE" altLang="de-DE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82536571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727075" y="741363"/>
            <a:ext cx="5343525" cy="3700462"/>
          </a:xfrm>
          <a:ln/>
        </p:spPr>
      </p:sp>
      <p:sp>
        <p:nvSpPr>
          <p:cNvPr id="34819" name="备注占位符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mtClean="0">
              <a:ea typeface="宋体" pitchFamily="2" charset="-122"/>
            </a:endParaRPr>
          </a:p>
        </p:txBody>
      </p:sp>
      <p:sp>
        <p:nvSpPr>
          <p:cNvPr id="34820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017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1pPr>
            <a:lvl2pPr marL="742950" indent="-285750" defTabSz="9017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2pPr>
            <a:lvl3pPr marL="1143000" indent="-228600" defTabSz="9017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3pPr>
            <a:lvl4pPr marL="1600200" indent="-228600" defTabSz="9017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4pPr>
            <a:lvl5pPr marL="2057400" indent="-228600" defTabSz="9017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5pPr>
            <a:lvl6pPr marL="2514600" indent="-228600" defTabSz="9017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6pPr>
            <a:lvl7pPr marL="2971800" indent="-228600" defTabSz="9017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7pPr>
            <a:lvl8pPr marL="3429000" indent="-228600" defTabSz="9017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8pPr>
            <a:lvl9pPr marL="3886200" indent="-228600" defTabSz="9017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9pPr>
          </a:lstStyle>
          <a:p>
            <a:fld id="{098CB3DF-525F-4294-B766-081CB71637F5}" type="slidenum">
              <a:rPr lang="de-DE" altLang="de-DE" sz="1200" b="0" smtClean="0">
                <a:solidFill>
                  <a:schemeClr val="tx1"/>
                </a:solidFill>
              </a:rPr>
              <a:pPr/>
              <a:t>6</a:t>
            </a:fld>
            <a:endParaRPr lang="de-DE" altLang="de-DE" sz="1200" b="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750537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727075" y="738188"/>
            <a:ext cx="5346700" cy="370363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13EF2A5-C40D-4DF6-8B42-F1719234E714}" type="slidenum">
              <a:rPr lang="en-US" altLang="zh-CN" smtClean="0">
                <a:solidFill>
                  <a:prstClr val="black"/>
                </a:solidFill>
              </a:rPr>
              <a:pPr>
                <a:defRPr/>
              </a:pPr>
              <a:t>7</a:t>
            </a:fld>
            <a:endParaRPr lang="en-US" altLang="zh-CN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8005614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727075" y="741363"/>
            <a:ext cx="5343525" cy="3700462"/>
          </a:xfrm>
          <a:ln/>
        </p:spPr>
      </p:sp>
      <p:sp>
        <p:nvSpPr>
          <p:cNvPr id="31747" name="备注占位符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mtClean="0">
              <a:ea typeface="宋体" pitchFamily="2" charset="-122"/>
            </a:endParaRPr>
          </a:p>
        </p:txBody>
      </p:sp>
      <p:sp>
        <p:nvSpPr>
          <p:cNvPr id="31748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017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1pPr>
            <a:lvl2pPr marL="742950" indent="-285750" defTabSz="9017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2pPr>
            <a:lvl3pPr marL="1143000" indent="-228600" defTabSz="9017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3pPr>
            <a:lvl4pPr marL="1600200" indent="-228600" defTabSz="9017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4pPr>
            <a:lvl5pPr marL="2057400" indent="-228600" defTabSz="9017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5pPr>
            <a:lvl6pPr marL="2514600" indent="-228600" defTabSz="9017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6pPr>
            <a:lvl7pPr marL="2971800" indent="-228600" defTabSz="9017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7pPr>
            <a:lvl8pPr marL="3429000" indent="-228600" defTabSz="9017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8pPr>
            <a:lvl9pPr marL="3886200" indent="-228600" defTabSz="9017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9pPr>
          </a:lstStyle>
          <a:p>
            <a:fld id="{914305A1-2F77-45E4-8F5D-339B25DE1F1C}" type="slidenum">
              <a:rPr lang="de-DE" altLang="de-DE" sz="1200" b="0" smtClean="0">
                <a:solidFill>
                  <a:schemeClr val="tx1"/>
                </a:solidFill>
              </a:rPr>
              <a:pPr/>
              <a:t>9</a:t>
            </a:fld>
            <a:endParaRPr lang="de-DE" altLang="de-DE" sz="1200" b="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74251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30"/>
          <p:cNvSpPr>
            <a:spLocks noChangeArrowheads="1"/>
          </p:cNvSpPr>
          <p:nvPr/>
        </p:nvSpPr>
        <p:spPr bwMode="auto">
          <a:xfrm>
            <a:off x="854075" y="6910388"/>
            <a:ext cx="304800" cy="119062"/>
          </a:xfrm>
          <a:prstGeom prst="rect">
            <a:avLst/>
          </a:prstGeom>
          <a:solidFill>
            <a:srgbClr val="D4D6D9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R  212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G  214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B  217</a:t>
            </a:r>
          </a:p>
        </p:txBody>
      </p:sp>
      <p:sp>
        <p:nvSpPr>
          <p:cNvPr id="7" name="Rectangle 31"/>
          <p:cNvSpPr>
            <a:spLocks noChangeArrowheads="1"/>
          </p:cNvSpPr>
          <p:nvPr/>
        </p:nvSpPr>
        <p:spPr bwMode="auto">
          <a:xfrm>
            <a:off x="1235075" y="6910388"/>
            <a:ext cx="304800" cy="119062"/>
          </a:xfrm>
          <a:prstGeom prst="rect">
            <a:avLst/>
          </a:prstGeom>
          <a:solidFill>
            <a:schemeClr val="tx2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R  0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G  51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B  102</a:t>
            </a:r>
          </a:p>
        </p:txBody>
      </p:sp>
      <p:sp>
        <p:nvSpPr>
          <p:cNvPr id="8" name="Rectangle 32"/>
          <p:cNvSpPr>
            <a:spLocks noChangeArrowheads="1"/>
          </p:cNvSpPr>
          <p:nvPr/>
        </p:nvSpPr>
        <p:spPr bwMode="auto">
          <a:xfrm>
            <a:off x="1616075" y="6910388"/>
            <a:ext cx="304800" cy="119062"/>
          </a:xfrm>
          <a:prstGeom prst="rect">
            <a:avLst/>
          </a:prstGeom>
          <a:solidFill>
            <a:srgbClr val="A8ADB3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R  168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G  173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B  179</a:t>
            </a:r>
          </a:p>
        </p:txBody>
      </p:sp>
      <p:sp>
        <p:nvSpPr>
          <p:cNvPr id="9" name="Rectangle 33"/>
          <p:cNvSpPr>
            <a:spLocks noChangeArrowheads="1"/>
          </p:cNvSpPr>
          <p:nvPr/>
        </p:nvSpPr>
        <p:spPr bwMode="auto">
          <a:xfrm>
            <a:off x="1997075" y="6910388"/>
            <a:ext cx="304800" cy="119062"/>
          </a:xfrm>
          <a:prstGeom prst="rect">
            <a:avLst/>
          </a:prstGeom>
          <a:solidFill>
            <a:srgbClr val="006384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R  0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G  99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B  132</a:t>
            </a:r>
          </a:p>
        </p:txBody>
      </p:sp>
      <p:sp>
        <p:nvSpPr>
          <p:cNvPr id="10" name="Rectangle 34"/>
          <p:cNvSpPr>
            <a:spLocks noChangeArrowheads="1"/>
          </p:cNvSpPr>
          <p:nvPr/>
        </p:nvSpPr>
        <p:spPr bwMode="auto">
          <a:xfrm>
            <a:off x="2378075" y="6910388"/>
            <a:ext cx="304800" cy="119062"/>
          </a:xfrm>
          <a:prstGeom prst="rect">
            <a:avLst/>
          </a:prstGeom>
          <a:solidFill>
            <a:srgbClr val="5F1939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R  95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G  25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B  57</a:t>
            </a:r>
          </a:p>
        </p:txBody>
      </p:sp>
      <p:sp>
        <p:nvSpPr>
          <p:cNvPr id="11" name="Rectangle 35"/>
          <p:cNvSpPr>
            <a:spLocks noChangeArrowheads="1"/>
          </p:cNvSpPr>
          <p:nvPr/>
        </p:nvSpPr>
        <p:spPr bwMode="auto">
          <a:xfrm>
            <a:off x="2759075" y="6910388"/>
            <a:ext cx="304800" cy="119062"/>
          </a:xfrm>
          <a:prstGeom prst="rect">
            <a:avLst/>
          </a:prstGeom>
          <a:solidFill>
            <a:srgbClr val="80B0C8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R  128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G  176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B  200</a:t>
            </a:r>
          </a:p>
        </p:txBody>
      </p:sp>
      <p:sp>
        <p:nvSpPr>
          <p:cNvPr id="12" name="Rectangle 36"/>
          <p:cNvSpPr>
            <a:spLocks noChangeArrowheads="1"/>
          </p:cNvSpPr>
          <p:nvPr/>
        </p:nvSpPr>
        <p:spPr bwMode="auto">
          <a:xfrm>
            <a:off x="4206875" y="6910388"/>
            <a:ext cx="304800" cy="119062"/>
          </a:xfrm>
          <a:prstGeom prst="rect">
            <a:avLst/>
          </a:prstGeom>
          <a:solidFill>
            <a:srgbClr val="4C5356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R  76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G  83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B  86</a:t>
            </a:r>
          </a:p>
        </p:txBody>
      </p:sp>
      <p:sp>
        <p:nvSpPr>
          <p:cNvPr id="13" name="Rectangle 37"/>
          <p:cNvSpPr>
            <a:spLocks noChangeArrowheads="1"/>
          </p:cNvSpPr>
          <p:nvPr/>
        </p:nvSpPr>
        <p:spPr bwMode="auto">
          <a:xfrm>
            <a:off x="4587875" y="6910388"/>
            <a:ext cx="304800" cy="119062"/>
          </a:xfrm>
          <a:prstGeom prst="rect">
            <a:avLst/>
          </a:prstGeom>
          <a:solidFill>
            <a:srgbClr val="004666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R  0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G  70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B  102</a:t>
            </a:r>
          </a:p>
        </p:txBody>
      </p:sp>
      <p:sp>
        <p:nvSpPr>
          <p:cNvPr id="14" name="Rectangle 38"/>
          <p:cNvSpPr>
            <a:spLocks noChangeArrowheads="1"/>
          </p:cNvSpPr>
          <p:nvPr/>
        </p:nvSpPr>
        <p:spPr bwMode="auto">
          <a:xfrm>
            <a:off x="4968875" y="6910388"/>
            <a:ext cx="304800" cy="119062"/>
          </a:xfrm>
          <a:prstGeom prst="rect">
            <a:avLst/>
          </a:prstGeom>
          <a:solidFill>
            <a:srgbClr val="C6DFE7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R  198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G  223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B  231</a:t>
            </a:r>
          </a:p>
        </p:txBody>
      </p:sp>
      <p:sp>
        <p:nvSpPr>
          <p:cNvPr id="15" name="Rectangle 39"/>
          <p:cNvSpPr>
            <a:spLocks noChangeArrowheads="1"/>
          </p:cNvSpPr>
          <p:nvPr/>
        </p:nvSpPr>
        <p:spPr bwMode="auto">
          <a:xfrm>
            <a:off x="5349875" y="6910388"/>
            <a:ext cx="304800" cy="119062"/>
          </a:xfrm>
          <a:prstGeom prst="rect">
            <a:avLst/>
          </a:prstGeom>
          <a:solidFill>
            <a:srgbClr val="A21E4D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R 162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G  30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B  77</a:t>
            </a:r>
          </a:p>
        </p:txBody>
      </p:sp>
      <p:sp>
        <p:nvSpPr>
          <p:cNvPr id="16" name="Rectangle 40"/>
          <p:cNvSpPr>
            <a:spLocks noChangeArrowheads="1"/>
          </p:cNvSpPr>
          <p:nvPr/>
        </p:nvSpPr>
        <p:spPr bwMode="auto">
          <a:xfrm>
            <a:off x="5730875" y="6910388"/>
            <a:ext cx="304800" cy="119062"/>
          </a:xfrm>
          <a:prstGeom prst="rect">
            <a:avLst/>
          </a:prstGeom>
          <a:solidFill>
            <a:srgbClr val="D8AA00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R  216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G  170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B  0</a:t>
            </a:r>
          </a:p>
        </p:txBody>
      </p:sp>
      <p:sp>
        <p:nvSpPr>
          <p:cNvPr id="17" name="Rectangle 41"/>
          <p:cNvSpPr>
            <a:spLocks noChangeArrowheads="1"/>
          </p:cNvSpPr>
          <p:nvPr/>
        </p:nvSpPr>
        <p:spPr bwMode="auto">
          <a:xfrm>
            <a:off x="6111875" y="6910388"/>
            <a:ext cx="304800" cy="119062"/>
          </a:xfrm>
          <a:prstGeom prst="rect">
            <a:avLst/>
          </a:prstGeom>
          <a:solidFill>
            <a:srgbClr val="F6E5BC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R  246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G  229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B  188</a:t>
            </a:r>
          </a:p>
        </p:txBody>
      </p:sp>
      <p:sp>
        <p:nvSpPr>
          <p:cNvPr id="18" name="Rectangle 42"/>
          <p:cNvSpPr>
            <a:spLocks noChangeArrowheads="1"/>
          </p:cNvSpPr>
          <p:nvPr/>
        </p:nvSpPr>
        <p:spPr bwMode="auto">
          <a:xfrm>
            <a:off x="6492875" y="6910388"/>
            <a:ext cx="304800" cy="119062"/>
          </a:xfrm>
          <a:prstGeom prst="rect">
            <a:avLst/>
          </a:prstGeom>
          <a:solidFill>
            <a:srgbClr val="95A844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R  149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G  168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B   68</a:t>
            </a:r>
          </a:p>
        </p:txBody>
      </p:sp>
      <p:sp>
        <p:nvSpPr>
          <p:cNvPr id="19" name="Rectangle 43"/>
          <p:cNvSpPr>
            <a:spLocks noChangeArrowheads="1"/>
          </p:cNvSpPr>
          <p:nvPr/>
        </p:nvSpPr>
        <p:spPr bwMode="auto">
          <a:xfrm>
            <a:off x="6873875" y="6910388"/>
            <a:ext cx="304800" cy="119062"/>
          </a:xfrm>
          <a:prstGeom prst="rect">
            <a:avLst/>
          </a:prstGeom>
          <a:solidFill>
            <a:srgbClr val="C2CCA6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R  194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G  204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B  166</a:t>
            </a:r>
          </a:p>
        </p:txBody>
      </p:sp>
      <p:sp>
        <p:nvSpPr>
          <p:cNvPr id="20" name="Rectangle 44"/>
          <p:cNvSpPr>
            <a:spLocks noChangeArrowheads="1"/>
          </p:cNvSpPr>
          <p:nvPr/>
        </p:nvSpPr>
        <p:spPr bwMode="auto">
          <a:xfrm>
            <a:off x="8321675" y="6910388"/>
            <a:ext cx="304800" cy="119062"/>
          </a:xfrm>
          <a:prstGeom prst="rect">
            <a:avLst/>
          </a:prstGeom>
          <a:solidFill>
            <a:srgbClr val="FF0000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R  255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G  0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B  0</a:t>
            </a:r>
          </a:p>
        </p:txBody>
      </p:sp>
      <p:sp>
        <p:nvSpPr>
          <p:cNvPr id="21" name="Rectangle 45"/>
          <p:cNvSpPr>
            <a:spLocks noChangeArrowheads="1"/>
          </p:cNvSpPr>
          <p:nvPr/>
        </p:nvSpPr>
        <p:spPr bwMode="auto">
          <a:xfrm>
            <a:off x="8702675" y="6910388"/>
            <a:ext cx="304800" cy="119062"/>
          </a:xfrm>
          <a:prstGeom prst="rect">
            <a:avLst/>
          </a:prstGeom>
          <a:solidFill>
            <a:srgbClr val="FFCC00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R  255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G  204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B  0</a:t>
            </a:r>
          </a:p>
        </p:txBody>
      </p:sp>
      <p:sp>
        <p:nvSpPr>
          <p:cNvPr id="22" name="Rectangle 46"/>
          <p:cNvSpPr>
            <a:spLocks noChangeArrowheads="1"/>
          </p:cNvSpPr>
          <p:nvPr/>
        </p:nvSpPr>
        <p:spPr bwMode="auto">
          <a:xfrm>
            <a:off x="9083675" y="6910388"/>
            <a:ext cx="304800" cy="119062"/>
          </a:xfrm>
          <a:prstGeom prst="rect">
            <a:avLst/>
          </a:prstGeom>
          <a:solidFill>
            <a:srgbClr val="008000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R  0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G  128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B  0</a:t>
            </a:r>
          </a:p>
        </p:txBody>
      </p:sp>
      <p:sp>
        <p:nvSpPr>
          <p:cNvPr id="23" name="Rectangle 47"/>
          <p:cNvSpPr>
            <a:spLocks noChangeArrowheads="1"/>
          </p:cNvSpPr>
          <p:nvPr/>
        </p:nvSpPr>
        <p:spPr bwMode="auto">
          <a:xfrm>
            <a:off x="396875" y="6927850"/>
            <a:ext cx="365125" cy="10636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none" lIns="0" tIns="0" rIns="0" bIns="0">
            <a:spAutoFit/>
          </a:bodyPr>
          <a:lstStyle>
            <a:lvl1pPr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defRPr/>
            </a:pPr>
            <a:r>
              <a:rPr lang="en-US" altLang="en-US" sz="700" smtClean="0">
                <a:solidFill>
                  <a:schemeClr val="bg1"/>
                </a:solidFill>
                <a:latin typeface="Arial Bold" pitchFamily="34" charset="0"/>
                <a:ea typeface="+mn-ea"/>
              </a:rPr>
              <a:t>Colours:</a:t>
            </a:r>
          </a:p>
        </p:txBody>
      </p:sp>
      <p:sp>
        <p:nvSpPr>
          <p:cNvPr id="24" name="Rectangle 48"/>
          <p:cNvSpPr>
            <a:spLocks noChangeArrowheads="1"/>
          </p:cNvSpPr>
          <p:nvPr/>
        </p:nvSpPr>
        <p:spPr bwMode="auto">
          <a:xfrm>
            <a:off x="3673475" y="6927850"/>
            <a:ext cx="458788" cy="319088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none" lIns="0" tIns="0" rIns="0" bIns="0">
            <a:spAutoFit/>
          </a:bodyPr>
          <a:lstStyle>
            <a:lvl1pPr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defRPr/>
            </a:pPr>
            <a:r>
              <a:rPr lang="en-US" altLang="en-US" sz="700" smtClean="0">
                <a:solidFill>
                  <a:schemeClr val="bg1"/>
                </a:solidFill>
                <a:latin typeface="Arial Bold" pitchFamily="34" charset="0"/>
                <a:ea typeface="+mn-ea"/>
              </a:rPr>
              <a:t>Additional </a:t>
            </a:r>
            <a:br>
              <a:rPr lang="en-US" altLang="en-US" sz="700" smtClean="0">
                <a:solidFill>
                  <a:schemeClr val="bg1"/>
                </a:solidFill>
                <a:latin typeface="Arial Bold" pitchFamily="34" charset="0"/>
                <a:ea typeface="+mn-ea"/>
              </a:rPr>
            </a:br>
            <a:r>
              <a:rPr lang="en-US" altLang="en-US" sz="700" smtClean="0">
                <a:solidFill>
                  <a:schemeClr val="bg1"/>
                </a:solidFill>
                <a:latin typeface="Arial Bold" pitchFamily="34" charset="0"/>
                <a:ea typeface="+mn-ea"/>
              </a:rPr>
              <a:t>highlight </a:t>
            </a:r>
            <a:br>
              <a:rPr lang="en-US" altLang="en-US" sz="700" smtClean="0">
                <a:solidFill>
                  <a:schemeClr val="bg1"/>
                </a:solidFill>
                <a:latin typeface="Arial Bold" pitchFamily="34" charset="0"/>
                <a:ea typeface="+mn-ea"/>
              </a:rPr>
            </a:br>
            <a:r>
              <a:rPr lang="en-US" altLang="en-US" sz="700" smtClean="0">
                <a:solidFill>
                  <a:schemeClr val="bg1"/>
                </a:solidFill>
                <a:latin typeface="Arial Bold" pitchFamily="34" charset="0"/>
                <a:ea typeface="+mn-ea"/>
              </a:rPr>
              <a:t>colours:</a:t>
            </a:r>
          </a:p>
        </p:txBody>
      </p:sp>
      <p:sp>
        <p:nvSpPr>
          <p:cNvPr id="25" name="Rectangle 49"/>
          <p:cNvSpPr>
            <a:spLocks noChangeArrowheads="1"/>
          </p:cNvSpPr>
          <p:nvPr/>
        </p:nvSpPr>
        <p:spPr bwMode="auto">
          <a:xfrm>
            <a:off x="7864475" y="6927850"/>
            <a:ext cx="350838" cy="21272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none" lIns="0" tIns="0" rIns="0" bIns="0">
            <a:spAutoFit/>
          </a:bodyPr>
          <a:lstStyle>
            <a:lvl1pPr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defRPr/>
            </a:pPr>
            <a:r>
              <a:rPr lang="en-US" altLang="en-US" sz="700" smtClean="0">
                <a:solidFill>
                  <a:schemeClr val="bg1"/>
                </a:solidFill>
                <a:latin typeface="Arial Bold" pitchFamily="34" charset="0"/>
                <a:ea typeface="+mn-ea"/>
              </a:rPr>
              <a:t>Special </a:t>
            </a:r>
            <a:br>
              <a:rPr lang="en-US" altLang="en-US" sz="700" smtClean="0">
                <a:solidFill>
                  <a:schemeClr val="bg1"/>
                </a:solidFill>
                <a:latin typeface="Arial Bold" pitchFamily="34" charset="0"/>
                <a:ea typeface="+mn-ea"/>
              </a:rPr>
            </a:br>
            <a:r>
              <a:rPr lang="en-US" altLang="en-US" sz="700" smtClean="0">
                <a:solidFill>
                  <a:schemeClr val="bg1"/>
                </a:solidFill>
                <a:latin typeface="Arial Bold" pitchFamily="34" charset="0"/>
                <a:ea typeface="+mn-ea"/>
              </a:rPr>
              <a:t>colours:</a:t>
            </a:r>
          </a:p>
        </p:txBody>
      </p:sp>
      <p:sp>
        <p:nvSpPr>
          <p:cNvPr id="243715" name="Rectangle 3"/>
          <p:cNvSpPr>
            <a:spLocks noGrp="1" noChangeArrowheads="1"/>
          </p:cNvSpPr>
          <p:nvPr>
            <p:ph type="ctrTitle" sz="quarter"/>
          </p:nvPr>
        </p:nvSpPr>
        <p:spPr>
          <a:xfrm>
            <a:off x="406400" y="4271963"/>
            <a:ext cx="9088438" cy="1082675"/>
          </a:xfrm>
          <a:prstGeom prst="rect">
            <a:avLst/>
          </a:prstGeom>
        </p:spPr>
        <p:txBody>
          <a:bodyPr/>
          <a:lstStyle>
            <a:lvl1pPr>
              <a:lnSpc>
                <a:spcPts val="3988"/>
              </a:lnSpc>
              <a:defRPr sz="2800"/>
            </a:lvl1pPr>
          </a:lstStyle>
          <a:p>
            <a:pPr lvl="0"/>
            <a:r>
              <a:rPr lang="zh-CN" altLang="de-DE" noProof="0" smtClean="0"/>
              <a:t>单击此处编辑母版标题样式</a:t>
            </a:r>
          </a:p>
        </p:txBody>
      </p:sp>
      <p:sp>
        <p:nvSpPr>
          <p:cNvPr id="243716" name="Rectangle 4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406400" y="5351463"/>
            <a:ext cx="9088438" cy="823912"/>
          </a:xfrm>
        </p:spPr>
        <p:txBody>
          <a:bodyPr/>
          <a:lstStyle>
            <a:lvl1pPr>
              <a:lnSpc>
                <a:spcPts val="3988"/>
              </a:lnSpc>
              <a:defRPr sz="2400">
                <a:solidFill>
                  <a:schemeClr val="tx2"/>
                </a:solidFill>
              </a:defRPr>
            </a:lvl1pPr>
          </a:lstStyle>
          <a:p>
            <a:pPr lvl="0"/>
            <a:r>
              <a:rPr lang="zh-CN" altLang="de-DE" noProof="0" smtClean="0"/>
              <a:t>单击此处编辑母版副标题样式</a:t>
            </a:r>
          </a:p>
        </p:txBody>
      </p:sp>
      <p:sp>
        <p:nvSpPr>
          <p:cNvPr id="28" name="Rectangle 3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8763000" y="6548438"/>
            <a:ext cx="733425" cy="179387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A72F09D3-1CD1-48D9-A5CE-5615A8F1806A}" type="slidenum">
              <a:rPr lang="zh-CN" altLang="de-DE"/>
              <a:pPr>
                <a:defRPr/>
              </a:pPr>
              <a:t>‹#›</a:t>
            </a:fld>
            <a:endParaRPr lang="de-DE" altLang="zh-CN"/>
          </a:p>
        </p:txBody>
      </p:sp>
      <p:sp>
        <p:nvSpPr>
          <p:cNvPr id="27" name="Line 6"/>
          <p:cNvSpPr>
            <a:spLocks noChangeShapeType="1"/>
          </p:cNvSpPr>
          <p:nvPr userDrawn="1"/>
        </p:nvSpPr>
        <p:spPr bwMode="auto">
          <a:xfrm flipV="1">
            <a:off x="627321" y="1244008"/>
            <a:ext cx="8633637" cy="21264"/>
          </a:xfrm>
          <a:prstGeom prst="line">
            <a:avLst/>
          </a:prstGeom>
          <a:noFill/>
          <a:ln w="9525">
            <a:solidFill>
              <a:srgbClr val="333333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01239" y="372026"/>
            <a:ext cx="685800" cy="66446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2113" y="898525"/>
            <a:ext cx="9104312" cy="684213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23555C32-9564-4A15-A237-F24ED26F4354}" type="slidenum">
              <a:rPr lang="zh-CN" altLang="de-DE"/>
              <a:pPr>
                <a:defRPr/>
              </a:pPr>
              <a:t>‹#›</a:t>
            </a:fld>
            <a:endParaRPr lang="de-DE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221538" y="898525"/>
            <a:ext cx="2274887" cy="5448300"/>
          </a:xfrm>
          <a:prstGeom prst="rect">
            <a:avLst/>
          </a:prstGeo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92113" y="898525"/>
            <a:ext cx="6677025" cy="54483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A21EAA9E-C74B-4DD8-A7A8-9D32F70FA029}" type="slidenum">
              <a:rPr lang="zh-CN" altLang="de-DE"/>
              <a:pPr>
                <a:defRPr/>
              </a:pPr>
              <a:t>‹#›</a:t>
            </a:fld>
            <a:endParaRPr lang="de-DE" altLang="zh-CN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2113" y="898525"/>
            <a:ext cx="9104312" cy="684213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392113" y="1757363"/>
            <a:ext cx="9104312" cy="4589462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D4269EB3-ACF7-4341-B366-2FF863737A8F}" type="slidenum">
              <a:rPr lang="zh-CN" altLang="de-DE"/>
              <a:pPr>
                <a:defRPr/>
              </a:pPr>
              <a:t>‹#›</a:t>
            </a:fld>
            <a:endParaRPr lang="de-DE" altLang="zh-CN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Conten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92113" y="1757363"/>
            <a:ext cx="4475162" cy="45894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19675" y="1757363"/>
            <a:ext cx="4476750" cy="45894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C93E17A0-CA29-4391-86D6-E04C7A08EFF8}" type="slidenum">
              <a:rPr lang="zh-CN" altLang="de-DE"/>
              <a:pPr>
                <a:defRPr/>
              </a:pPr>
              <a:t>‹#›</a:t>
            </a:fld>
            <a:endParaRPr lang="de-DE" altLang="zh-CN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2113" y="898525"/>
            <a:ext cx="9104312" cy="684213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392113" y="1757363"/>
            <a:ext cx="4475162" cy="45894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9675" y="1757363"/>
            <a:ext cx="4476750" cy="45894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DBF0CB54-F2D2-49BE-8841-FBC17435D05C}" type="slidenum">
              <a:rPr lang="zh-CN" altLang="de-DE"/>
              <a:pPr>
                <a:defRPr/>
              </a:pPr>
              <a:t>‹#›</a:t>
            </a:fld>
            <a:endParaRPr lang="de-DE" altLang="zh-CN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chartAndTx" preserve="1">
  <p:cSld name="Title, Char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2113" y="898525"/>
            <a:ext cx="9104312" cy="684213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hart Placeholder 2"/>
          <p:cNvSpPr>
            <a:spLocks noGrp="1"/>
          </p:cNvSpPr>
          <p:nvPr>
            <p:ph type="chart" sz="half" idx="1"/>
          </p:nvPr>
        </p:nvSpPr>
        <p:spPr>
          <a:xfrm>
            <a:off x="392113" y="1757363"/>
            <a:ext cx="4475162" cy="4589462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19675" y="1757363"/>
            <a:ext cx="4476750" cy="45894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58B28439-74BB-4EF0-985D-C77F2CE38E35}" type="slidenum">
              <a:rPr lang="zh-CN" altLang="de-DE"/>
              <a:pPr>
                <a:defRPr/>
              </a:pPr>
              <a:t>‹#›</a:t>
            </a:fld>
            <a:endParaRPr lang="de-DE" altLang="zh-CN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Diagram or Organization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martArt Placeholder 2"/>
          <p:cNvSpPr>
            <a:spLocks noGrp="1"/>
          </p:cNvSpPr>
          <p:nvPr>
            <p:ph type="dgm" idx="1"/>
          </p:nvPr>
        </p:nvSpPr>
        <p:spPr>
          <a:xfrm>
            <a:off x="392113" y="1757363"/>
            <a:ext cx="9104312" cy="4589462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B470AE49-7E59-462E-A71D-9B1CCF076A39}" type="slidenum">
              <a:rPr lang="zh-CN" altLang="de-DE"/>
              <a:pPr>
                <a:defRPr/>
              </a:pPr>
              <a:t>‹#›</a:t>
            </a:fld>
            <a:endParaRPr lang="de-DE" altLang="zh-CN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2113" y="898525"/>
            <a:ext cx="9104312" cy="684213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392113" y="1757363"/>
            <a:ext cx="9104312" cy="4589462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F6FA3B35-6FBC-4B3F-9553-BDF77B5AC96B}" type="slidenum">
              <a:rPr lang="zh-CN" altLang="de-DE"/>
              <a:pPr>
                <a:defRPr/>
              </a:pPr>
              <a:t>‹#›</a:t>
            </a:fld>
            <a:endParaRPr lang="de-DE" altLang="zh-CN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Text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392113" y="1757363"/>
            <a:ext cx="4475162" cy="45894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hart Placeholder 3"/>
          <p:cNvSpPr>
            <a:spLocks noGrp="1"/>
          </p:cNvSpPr>
          <p:nvPr>
            <p:ph type="chart" sz="half" idx="2"/>
          </p:nvPr>
        </p:nvSpPr>
        <p:spPr>
          <a:xfrm>
            <a:off x="5019675" y="1757363"/>
            <a:ext cx="4476750" cy="4589462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A81D25FE-30E1-47F2-A97E-1AB26AD422DF}" type="slidenum">
              <a:rPr lang="zh-CN" altLang="de-DE"/>
              <a:pPr>
                <a:defRPr/>
              </a:pPr>
              <a:t>‹#›</a:t>
            </a:fld>
            <a:endParaRPr lang="de-DE" altLang="zh-CN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2588" y="803132"/>
            <a:ext cx="9104312" cy="292388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698827245"/>
      </p:ext>
    </p:extLst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E8F8D178-6BD3-4C82-9B08-29BCFC788C96}" type="slidenum">
              <a:rPr lang="zh-CN" altLang="de-DE"/>
              <a:pPr>
                <a:defRPr/>
              </a:pPr>
              <a:t>‹#›</a:t>
            </a:fld>
            <a:endParaRPr lang="de-DE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2638" y="4406900"/>
            <a:ext cx="8420100" cy="1362075"/>
          </a:xfrm>
          <a:prstGeom prst="rect">
            <a:avLst/>
          </a:prstGeo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82638" y="2906713"/>
            <a:ext cx="84201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A72F09D3-1CD1-48D9-A5CE-5615A8F1806A}" type="slidenum">
              <a:rPr lang="zh-CN" altLang="de-DE"/>
              <a:pPr>
                <a:defRPr/>
              </a:pPr>
              <a:t>‹#›</a:t>
            </a:fld>
            <a:endParaRPr lang="de-DE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92113" y="1757363"/>
            <a:ext cx="4475162" cy="45894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9675" y="1757363"/>
            <a:ext cx="4476750" cy="45894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2BAA3327-6FFF-4A78-B78A-3784AF0E375A}" type="slidenum">
              <a:rPr lang="zh-CN" altLang="de-DE"/>
              <a:pPr>
                <a:defRPr/>
              </a:pPr>
              <a:t>‹#›</a:t>
            </a:fld>
            <a:endParaRPr lang="de-DE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73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73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32375" y="1535113"/>
            <a:ext cx="437832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32375" y="2174875"/>
            <a:ext cx="437832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0DDFA93C-5C08-40FA-987C-BD63CCF5A62C}" type="slidenum">
              <a:rPr lang="zh-CN" altLang="de-DE"/>
              <a:pPr>
                <a:defRPr/>
              </a:pPr>
              <a:t>‹#›</a:t>
            </a:fld>
            <a:endParaRPr lang="de-DE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2113" y="898525"/>
            <a:ext cx="9104312" cy="684213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FDE1A4B-E03F-43DD-87A9-319002EA21D1}" type="slidenum">
              <a:rPr lang="zh-CN" altLang="de-DE"/>
              <a:pPr>
                <a:defRPr/>
              </a:pPr>
              <a:t>‹#›</a:t>
            </a:fld>
            <a:endParaRPr lang="de-DE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300D1C3B-8C27-40F0-9E0F-3DF57956D056}" type="slidenum">
              <a:rPr lang="zh-CN" altLang="de-DE"/>
              <a:pPr>
                <a:defRPr/>
              </a:pPr>
              <a:t>‹#›</a:t>
            </a:fld>
            <a:endParaRPr lang="de-DE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138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73500" y="273050"/>
            <a:ext cx="553720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300" y="1435100"/>
            <a:ext cx="3259138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A6C28E02-AE46-41A8-BEE9-E39E13597C2B}" type="slidenum">
              <a:rPr lang="zh-CN" altLang="de-DE"/>
              <a:pPr>
                <a:defRPr/>
              </a:pPr>
              <a:t>‹#›</a:t>
            </a:fld>
            <a:endParaRPr lang="de-DE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1513" y="4800600"/>
            <a:ext cx="59436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41513" y="612775"/>
            <a:ext cx="59436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1513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BACDC69E-CB13-42E9-B29D-005BB908F3B3}" type="slidenum">
              <a:rPr lang="zh-CN" altLang="de-DE"/>
              <a:pPr>
                <a:defRPr/>
              </a:pPr>
              <a:t>‹#›</a:t>
            </a:fld>
            <a:endParaRPr lang="de-DE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1.jpe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392113" y="1757363"/>
            <a:ext cx="9104312" cy="4589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de-DE" smtClean="0"/>
              <a:t>单击此处编辑母版文本样式</a:t>
            </a:r>
          </a:p>
          <a:p>
            <a:pPr lvl="1"/>
            <a:r>
              <a:rPr lang="zh-CN" altLang="de-DE" smtClean="0"/>
              <a:t>第二级</a:t>
            </a:r>
          </a:p>
          <a:p>
            <a:pPr lvl="2"/>
            <a:r>
              <a:rPr lang="zh-CN" altLang="de-DE" smtClean="0"/>
              <a:t>第三级</a:t>
            </a:r>
          </a:p>
          <a:p>
            <a:pPr lvl="3"/>
            <a:r>
              <a:rPr lang="zh-CN" altLang="de-DE" smtClean="0"/>
              <a:t>第四级</a:t>
            </a:r>
          </a:p>
          <a:p>
            <a:pPr lvl="4"/>
            <a:r>
              <a:rPr lang="zh-CN" altLang="de-DE" smtClean="0"/>
              <a:t>第五级</a:t>
            </a:r>
          </a:p>
        </p:txBody>
      </p:sp>
      <p:sp>
        <p:nvSpPr>
          <p:cNvPr id="242691" name="Rectangle 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63000" y="6548438"/>
            <a:ext cx="733425" cy="179387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r">
              <a:defRPr sz="1000" smtClean="0"/>
            </a:lvl1pPr>
          </a:lstStyle>
          <a:p>
            <a:pPr>
              <a:defRPr/>
            </a:pPr>
            <a:fld id="{FAD0B64C-F907-4D20-B1E4-9D3CC77A38EF}" type="slidenum">
              <a:rPr lang="zh-CN" altLang="de-DE"/>
              <a:pPr>
                <a:defRPr/>
              </a:pPr>
              <a:t>‹#›</a:t>
            </a:fld>
            <a:endParaRPr lang="de-DE" altLang="zh-CN"/>
          </a:p>
        </p:txBody>
      </p:sp>
      <p:sp>
        <p:nvSpPr>
          <p:cNvPr id="1033" name="Rectangle 10"/>
          <p:cNvSpPr>
            <a:spLocks noChangeArrowheads="1"/>
          </p:cNvSpPr>
          <p:nvPr/>
        </p:nvSpPr>
        <p:spPr bwMode="auto">
          <a:xfrm>
            <a:off x="854075" y="6910388"/>
            <a:ext cx="304800" cy="119062"/>
          </a:xfrm>
          <a:prstGeom prst="rect">
            <a:avLst/>
          </a:prstGeom>
          <a:solidFill>
            <a:srgbClr val="D4D6D9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R  212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G  214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B  217</a:t>
            </a:r>
          </a:p>
        </p:txBody>
      </p:sp>
      <p:sp>
        <p:nvSpPr>
          <p:cNvPr id="1034" name="Rectangle 11"/>
          <p:cNvSpPr>
            <a:spLocks noChangeArrowheads="1"/>
          </p:cNvSpPr>
          <p:nvPr/>
        </p:nvSpPr>
        <p:spPr bwMode="auto">
          <a:xfrm>
            <a:off x="1235075" y="6910388"/>
            <a:ext cx="304800" cy="119062"/>
          </a:xfrm>
          <a:prstGeom prst="rect">
            <a:avLst/>
          </a:prstGeom>
          <a:solidFill>
            <a:schemeClr val="tx2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R  0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G  51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B  102</a:t>
            </a:r>
          </a:p>
        </p:txBody>
      </p:sp>
      <p:sp>
        <p:nvSpPr>
          <p:cNvPr id="1035" name="Rectangle 12"/>
          <p:cNvSpPr>
            <a:spLocks noChangeArrowheads="1"/>
          </p:cNvSpPr>
          <p:nvPr/>
        </p:nvSpPr>
        <p:spPr bwMode="auto">
          <a:xfrm>
            <a:off x="1616075" y="6910388"/>
            <a:ext cx="304800" cy="119062"/>
          </a:xfrm>
          <a:prstGeom prst="rect">
            <a:avLst/>
          </a:prstGeom>
          <a:solidFill>
            <a:srgbClr val="A8ADB3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R  168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G  173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B  179</a:t>
            </a:r>
          </a:p>
        </p:txBody>
      </p:sp>
      <p:sp>
        <p:nvSpPr>
          <p:cNvPr id="1036" name="Rectangle 13"/>
          <p:cNvSpPr>
            <a:spLocks noChangeArrowheads="1"/>
          </p:cNvSpPr>
          <p:nvPr/>
        </p:nvSpPr>
        <p:spPr bwMode="auto">
          <a:xfrm>
            <a:off x="1997075" y="6910388"/>
            <a:ext cx="304800" cy="119062"/>
          </a:xfrm>
          <a:prstGeom prst="rect">
            <a:avLst/>
          </a:prstGeom>
          <a:solidFill>
            <a:srgbClr val="006384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R  0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G  99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B  132</a:t>
            </a:r>
          </a:p>
        </p:txBody>
      </p:sp>
      <p:sp>
        <p:nvSpPr>
          <p:cNvPr id="1037" name="Rectangle 14"/>
          <p:cNvSpPr>
            <a:spLocks noChangeArrowheads="1"/>
          </p:cNvSpPr>
          <p:nvPr/>
        </p:nvSpPr>
        <p:spPr bwMode="auto">
          <a:xfrm>
            <a:off x="2378075" y="6910388"/>
            <a:ext cx="304800" cy="119062"/>
          </a:xfrm>
          <a:prstGeom prst="rect">
            <a:avLst/>
          </a:prstGeom>
          <a:solidFill>
            <a:srgbClr val="5F1939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R  95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G  25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B  57</a:t>
            </a:r>
          </a:p>
        </p:txBody>
      </p:sp>
      <p:sp>
        <p:nvSpPr>
          <p:cNvPr id="1038" name="Rectangle 15"/>
          <p:cNvSpPr>
            <a:spLocks noChangeArrowheads="1"/>
          </p:cNvSpPr>
          <p:nvPr/>
        </p:nvSpPr>
        <p:spPr bwMode="auto">
          <a:xfrm>
            <a:off x="2759075" y="6910388"/>
            <a:ext cx="304800" cy="119062"/>
          </a:xfrm>
          <a:prstGeom prst="rect">
            <a:avLst/>
          </a:prstGeom>
          <a:solidFill>
            <a:srgbClr val="80B0C8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R  128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G  176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B  200</a:t>
            </a:r>
          </a:p>
        </p:txBody>
      </p:sp>
      <p:sp>
        <p:nvSpPr>
          <p:cNvPr id="1039" name="Rectangle 16"/>
          <p:cNvSpPr>
            <a:spLocks noChangeArrowheads="1"/>
          </p:cNvSpPr>
          <p:nvPr/>
        </p:nvSpPr>
        <p:spPr bwMode="auto">
          <a:xfrm>
            <a:off x="4206875" y="6910388"/>
            <a:ext cx="304800" cy="119062"/>
          </a:xfrm>
          <a:prstGeom prst="rect">
            <a:avLst/>
          </a:prstGeom>
          <a:solidFill>
            <a:srgbClr val="4C5356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R  76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G  83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B  86</a:t>
            </a:r>
          </a:p>
        </p:txBody>
      </p:sp>
      <p:sp>
        <p:nvSpPr>
          <p:cNvPr id="1040" name="Rectangle 17"/>
          <p:cNvSpPr>
            <a:spLocks noChangeArrowheads="1"/>
          </p:cNvSpPr>
          <p:nvPr/>
        </p:nvSpPr>
        <p:spPr bwMode="auto">
          <a:xfrm>
            <a:off x="4587875" y="6910388"/>
            <a:ext cx="304800" cy="119062"/>
          </a:xfrm>
          <a:prstGeom prst="rect">
            <a:avLst/>
          </a:prstGeom>
          <a:solidFill>
            <a:srgbClr val="004666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R  0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G  70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B  102</a:t>
            </a:r>
          </a:p>
        </p:txBody>
      </p:sp>
      <p:sp>
        <p:nvSpPr>
          <p:cNvPr id="1041" name="Rectangle 18"/>
          <p:cNvSpPr>
            <a:spLocks noChangeArrowheads="1"/>
          </p:cNvSpPr>
          <p:nvPr/>
        </p:nvSpPr>
        <p:spPr bwMode="auto">
          <a:xfrm>
            <a:off x="4968875" y="6910388"/>
            <a:ext cx="304800" cy="119062"/>
          </a:xfrm>
          <a:prstGeom prst="rect">
            <a:avLst/>
          </a:prstGeom>
          <a:solidFill>
            <a:srgbClr val="C6DFE7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R  198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G  223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B  231</a:t>
            </a:r>
          </a:p>
        </p:txBody>
      </p:sp>
      <p:sp>
        <p:nvSpPr>
          <p:cNvPr id="1042" name="Rectangle 19"/>
          <p:cNvSpPr>
            <a:spLocks noChangeArrowheads="1"/>
          </p:cNvSpPr>
          <p:nvPr/>
        </p:nvSpPr>
        <p:spPr bwMode="auto">
          <a:xfrm>
            <a:off x="5349875" y="6910388"/>
            <a:ext cx="304800" cy="119062"/>
          </a:xfrm>
          <a:prstGeom prst="rect">
            <a:avLst/>
          </a:prstGeom>
          <a:solidFill>
            <a:srgbClr val="A21E4D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R 162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G  30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B  77</a:t>
            </a:r>
          </a:p>
        </p:txBody>
      </p:sp>
      <p:sp>
        <p:nvSpPr>
          <p:cNvPr id="1043" name="Rectangle 20"/>
          <p:cNvSpPr>
            <a:spLocks noChangeArrowheads="1"/>
          </p:cNvSpPr>
          <p:nvPr/>
        </p:nvSpPr>
        <p:spPr bwMode="auto">
          <a:xfrm>
            <a:off x="5730875" y="6910388"/>
            <a:ext cx="304800" cy="119062"/>
          </a:xfrm>
          <a:prstGeom prst="rect">
            <a:avLst/>
          </a:prstGeom>
          <a:solidFill>
            <a:srgbClr val="D8AA00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R  216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G  170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B  0</a:t>
            </a:r>
          </a:p>
        </p:txBody>
      </p:sp>
      <p:sp>
        <p:nvSpPr>
          <p:cNvPr id="1044" name="Rectangle 21"/>
          <p:cNvSpPr>
            <a:spLocks noChangeArrowheads="1"/>
          </p:cNvSpPr>
          <p:nvPr/>
        </p:nvSpPr>
        <p:spPr bwMode="auto">
          <a:xfrm>
            <a:off x="6111875" y="6910388"/>
            <a:ext cx="304800" cy="119062"/>
          </a:xfrm>
          <a:prstGeom prst="rect">
            <a:avLst/>
          </a:prstGeom>
          <a:solidFill>
            <a:srgbClr val="F6E5BC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R  246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G  229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B  188</a:t>
            </a:r>
          </a:p>
        </p:txBody>
      </p:sp>
      <p:sp>
        <p:nvSpPr>
          <p:cNvPr id="1045" name="Rectangle 22"/>
          <p:cNvSpPr>
            <a:spLocks noChangeArrowheads="1"/>
          </p:cNvSpPr>
          <p:nvPr/>
        </p:nvSpPr>
        <p:spPr bwMode="auto">
          <a:xfrm>
            <a:off x="6492875" y="6910388"/>
            <a:ext cx="304800" cy="119062"/>
          </a:xfrm>
          <a:prstGeom prst="rect">
            <a:avLst/>
          </a:prstGeom>
          <a:solidFill>
            <a:srgbClr val="95A844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R  149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G  168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B   68</a:t>
            </a:r>
          </a:p>
        </p:txBody>
      </p:sp>
      <p:sp>
        <p:nvSpPr>
          <p:cNvPr id="1046" name="Rectangle 23"/>
          <p:cNvSpPr>
            <a:spLocks noChangeArrowheads="1"/>
          </p:cNvSpPr>
          <p:nvPr/>
        </p:nvSpPr>
        <p:spPr bwMode="auto">
          <a:xfrm>
            <a:off x="6873875" y="6910388"/>
            <a:ext cx="304800" cy="119062"/>
          </a:xfrm>
          <a:prstGeom prst="rect">
            <a:avLst/>
          </a:prstGeom>
          <a:solidFill>
            <a:srgbClr val="C2CCA6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R  194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G  204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B  166</a:t>
            </a:r>
          </a:p>
        </p:txBody>
      </p:sp>
      <p:sp>
        <p:nvSpPr>
          <p:cNvPr id="1047" name="Rectangle 24"/>
          <p:cNvSpPr>
            <a:spLocks noChangeArrowheads="1"/>
          </p:cNvSpPr>
          <p:nvPr/>
        </p:nvSpPr>
        <p:spPr bwMode="auto">
          <a:xfrm>
            <a:off x="8321675" y="6910388"/>
            <a:ext cx="304800" cy="119062"/>
          </a:xfrm>
          <a:prstGeom prst="rect">
            <a:avLst/>
          </a:prstGeom>
          <a:solidFill>
            <a:srgbClr val="FF0000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R  255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G  0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B  0</a:t>
            </a:r>
          </a:p>
        </p:txBody>
      </p:sp>
      <p:sp>
        <p:nvSpPr>
          <p:cNvPr id="1048" name="Rectangle 25"/>
          <p:cNvSpPr>
            <a:spLocks noChangeArrowheads="1"/>
          </p:cNvSpPr>
          <p:nvPr/>
        </p:nvSpPr>
        <p:spPr bwMode="auto">
          <a:xfrm>
            <a:off x="8702675" y="6910388"/>
            <a:ext cx="304800" cy="119062"/>
          </a:xfrm>
          <a:prstGeom prst="rect">
            <a:avLst/>
          </a:prstGeom>
          <a:solidFill>
            <a:srgbClr val="FFCC00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R  255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G  204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B  0</a:t>
            </a:r>
          </a:p>
        </p:txBody>
      </p:sp>
      <p:sp>
        <p:nvSpPr>
          <p:cNvPr id="1049" name="Rectangle 26"/>
          <p:cNvSpPr>
            <a:spLocks noChangeArrowheads="1"/>
          </p:cNvSpPr>
          <p:nvPr/>
        </p:nvSpPr>
        <p:spPr bwMode="auto">
          <a:xfrm>
            <a:off x="9083675" y="6910388"/>
            <a:ext cx="304800" cy="119062"/>
          </a:xfrm>
          <a:prstGeom prst="rect">
            <a:avLst/>
          </a:prstGeom>
          <a:solidFill>
            <a:srgbClr val="008000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R  0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G  128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B  0</a:t>
            </a:r>
          </a:p>
        </p:txBody>
      </p:sp>
      <p:sp>
        <p:nvSpPr>
          <p:cNvPr id="1050" name="Rectangle 27"/>
          <p:cNvSpPr>
            <a:spLocks noChangeArrowheads="1"/>
          </p:cNvSpPr>
          <p:nvPr/>
        </p:nvSpPr>
        <p:spPr bwMode="auto">
          <a:xfrm>
            <a:off x="396875" y="6927850"/>
            <a:ext cx="365125" cy="10636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none" lIns="0" tIns="0" rIns="0" bIns="0">
            <a:spAutoFit/>
          </a:bodyPr>
          <a:lstStyle>
            <a:lvl1pPr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defRPr/>
            </a:pPr>
            <a:r>
              <a:rPr lang="en-US" altLang="en-US" sz="700" dirty="0" err="1" smtClean="0">
                <a:solidFill>
                  <a:schemeClr val="bg1"/>
                </a:solidFill>
                <a:latin typeface="Arial Bold" pitchFamily="34" charset="0"/>
                <a:ea typeface="+mn-ea"/>
              </a:rPr>
              <a:t>Colours</a:t>
            </a:r>
            <a:r>
              <a:rPr lang="en-US" altLang="en-US" sz="700" dirty="0" smtClean="0">
                <a:solidFill>
                  <a:schemeClr val="bg1"/>
                </a:solidFill>
                <a:latin typeface="Arial Bold" pitchFamily="34" charset="0"/>
                <a:ea typeface="+mn-ea"/>
              </a:rPr>
              <a:t>:</a:t>
            </a:r>
          </a:p>
        </p:txBody>
      </p:sp>
      <p:sp>
        <p:nvSpPr>
          <p:cNvPr id="1051" name="Rectangle 28"/>
          <p:cNvSpPr>
            <a:spLocks noChangeArrowheads="1"/>
          </p:cNvSpPr>
          <p:nvPr/>
        </p:nvSpPr>
        <p:spPr bwMode="auto">
          <a:xfrm>
            <a:off x="3673475" y="6927850"/>
            <a:ext cx="458788" cy="319088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none" lIns="0" tIns="0" rIns="0" bIns="0">
            <a:spAutoFit/>
          </a:bodyPr>
          <a:lstStyle>
            <a:lvl1pPr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defRPr/>
            </a:pPr>
            <a:r>
              <a:rPr lang="en-US" altLang="en-US" sz="700" smtClean="0">
                <a:solidFill>
                  <a:schemeClr val="bg1"/>
                </a:solidFill>
                <a:latin typeface="Arial Bold" pitchFamily="34" charset="0"/>
                <a:ea typeface="+mn-ea"/>
              </a:rPr>
              <a:t>Additional </a:t>
            </a:r>
            <a:br>
              <a:rPr lang="en-US" altLang="en-US" sz="700" smtClean="0">
                <a:solidFill>
                  <a:schemeClr val="bg1"/>
                </a:solidFill>
                <a:latin typeface="Arial Bold" pitchFamily="34" charset="0"/>
                <a:ea typeface="+mn-ea"/>
              </a:rPr>
            </a:br>
            <a:r>
              <a:rPr lang="en-US" altLang="en-US" sz="700" smtClean="0">
                <a:solidFill>
                  <a:schemeClr val="bg1"/>
                </a:solidFill>
                <a:latin typeface="Arial Bold" pitchFamily="34" charset="0"/>
                <a:ea typeface="+mn-ea"/>
              </a:rPr>
              <a:t>highlight </a:t>
            </a:r>
            <a:br>
              <a:rPr lang="en-US" altLang="en-US" sz="700" smtClean="0">
                <a:solidFill>
                  <a:schemeClr val="bg1"/>
                </a:solidFill>
                <a:latin typeface="Arial Bold" pitchFamily="34" charset="0"/>
                <a:ea typeface="+mn-ea"/>
              </a:rPr>
            </a:br>
            <a:r>
              <a:rPr lang="en-US" altLang="en-US" sz="700" smtClean="0">
                <a:solidFill>
                  <a:schemeClr val="bg1"/>
                </a:solidFill>
                <a:latin typeface="Arial Bold" pitchFamily="34" charset="0"/>
                <a:ea typeface="+mn-ea"/>
              </a:rPr>
              <a:t>colours:</a:t>
            </a:r>
          </a:p>
        </p:txBody>
      </p:sp>
      <p:sp>
        <p:nvSpPr>
          <p:cNvPr id="1052" name="Rectangle 29"/>
          <p:cNvSpPr>
            <a:spLocks noChangeArrowheads="1"/>
          </p:cNvSpPr>
          <p:nvPr/>
        </p:nvSpPr>
        <p:spPr bwMode="auto">
          <a:xfrm>
            <a:off x="7864475" y="6927850"/>
            <a:ext cx="350838" cy="21272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none" lIns="0" tIns="0" rIns="0" bIns="0">
            <a:spAutoFit/>
          </a:bodyPr>
          <a:lstStyle>
            <a:lvl1pPr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defRPr/>
            </a:pPr>
            <a:r>
              <a:rPr lang="en-US" altLang="en-US" sz="700" smtClean="0">
                <a:solidFill>
                  <a:schemeClr val="bg1"/>
                </a:solidFill>
                <a:latin typeface="Arial Bold" pitchFamily="34" charset="0"/>
                <a:ea typeface="+mn-ea"/>
              </a:rPr>
              <a:t>Special </a:t>
            </a:r>
            <a:br>
              <a:rPr lang="en-US" altLang="en-US" sz="700" smtClean="0">
                <a:solidFill>
                  <a:schemeClr val="bg1"/>
                </a:solidFill>
                <a:latin typeface="Arial Bold" pitchFamily="34" charset="0"/>
                <a:ea typeface="+mn-ea"/>
              </a:rPr>
            </a:br>
            <a:r>
              <a:rPr lang="en-US" altLang="en-US" sz="700" smtClean="0">
                <a:solidFill>
                  <a:schemeClr val="bg1"/>
                </a:solidFill>
                <a:latin typeface="Arial Bold" pitchFamily="34" charset="0"/>
                <a:ea typeface="+mn-ea"/>
              </a:rPr>
              <a:t>colours:</a:t>
            </a:r>
          </a:p>
        </p:txBody>
      </p:sp>
      <p:sp>
        <p:nvSpPr>
          <p:cNvPr id="26" name="Line 6"/>
          <p:cNvSpPr>
            <a:spLocks noChangeShapeType="1"/>
          </p:cNvSpPr>
          <p:nvPr userDrawn="1"/>
        </p:nvSpPr>
        <p:spPr bwMode="auto">
          <a:xfrm>
            <a:off x="392113" y="1241429"/>
            <a:ext cx="9102725" cy="0"/>
          </a:xfrm>
          <a:prstGeom prst="line">
            <a:avLst/>
          </a:prstGeom>
          <a:noFill/>
          <a:ln w="9525">
            <a:solidFill>
              <a:srgbClr val="333333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 userDrawn="1"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66742" y="6370168"/>
            <a:ext cx="1249333" cy="282425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117" r:id="rId1"/>
    <p:sldLayoutId id="2147484118" r:id="rId2"/>
    <p:sldLayoutId id="2147484119" r:id="rId3"/>
    <p:sldLayoutId id="2147484120" r:id="rId4"/>
    <p:sldLayoutId id="2147484121" r:id="rId5"/>
    <p:sldLayoutId id="2147484122" r:id="rId6"/>
    <p:sldLayoutId id="2147484123" r:id="rId7"/>
    <p:sldLayoutId id="2147484124" r:id="rId8"/>
    <p:sldLayoutId id="2147484125" r:id="rId9"/>
    <p:sldLayoutId id="2147484126" r:id="rId10"/>
    <p:sldLayoutId id="2147484127" r:id="rId11"/>
    <p:sldLayoutId id="2147484128" r:id="rId12"/>
    <p:sldLayoutId id="2147484129" r:id="rId13"/>
    <p:sldLayoutId id="2147484130" r:id="rId14"/>
    <p:sldLayoutId id="2147484131" r:id="rId15"/>
    <p:sldLayoutId id="2147484132" r:id="rId16"/>
    <p:sldLayoutId id="2147484133" r:id="rId17"/>
    <p:sldLayoutId id="2147484134" r:id="rId18"/>
    <p:sldLayoutId id="2147484159" r:id="rId19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958850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tx2"/>
          </a:solidFill>
          <a:latin typeface="+mj-lt"/>
          <a:ea typeface="+mj-ea"/>
          <a:cs typeface="+mj-cs"/>
        </a:defRPr>
      </a:lvl1pPr>
      <a:lvl2pPr algn="l" defTabSz="958850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tx2"/>
          </a:solidFill>
          <a:latin typeface="Arial" pitchFamily="34" charset="0"/>
        </a:defRPr>
      </a:lvl2pPr>
      <a:lvl3pPr algn="l" defTabSz="958850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tx2"/>
          </a:solidFill>
          <a:latin typeface="Arial" pitchFamily="34" charset="0"/>
        </a:defRPr>
      </a:lvl3pPr>
      <a:lvl4pPr algn="l" defTabSz="958850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tx2"/>
          </a:solidFill>
          <a:latin typeface="Arial" pitchFamily="34" charset="0"/>
        </a:defRPr>
      </a:lvl4pPr>
      <a:lvl5pPr algn="l" defTabSz="958850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tx2"/>
          </a:solidFill>
          <a:latin typeface="Arial" pitchFamily="34" charset="0"/>
        </a:defRPr>
      </a:lvl5pPr>
      <a:lvl6pPr marL="457200" algn="l" defTabSz="958850" rtl="0" fontAlgn="base">
        <a:spcBef>
          <a:spcPct val="0"/>
        </a:spcBef>
        <a:spcAft>
          <a:spcPct val="0"/>
        </a:spcAft>
        <a:defRPr sz="2000" b="1">
          <a:solidFill>
            <a:schemeClr val="tx2"/>
          </a:solidFill>
          <a:latin typeface="Arial" pitchFamily="34" charset="0"/>
        </a:defRPr>
      </a:lvl6pPr>
      <a:lvl7pPr marL="914400" algn="l" defTabSz="958850" rtl="0" fontAlgn="base">
        <a:spcBef>
          <a:spcPct val="0"/>
        </a:spcBef>
        <a:spcAft>
          <a:spcPct val="0"/>
        </a:spcAft>
        <a:defRPr sz="2000" b="1">
          <a:solidFill>
            <a:schemeClr val="tx2"/>
          </a:solidFill>
          <a:latin typeface="Arial" pitchFamily="34" charset="0"/>
        </a:defRPr>
      </a:lvl7pPr>
      <a:lvl8pPr marL="1371600" algn="l" defTabSz="958850" rtl="0" fontAlgn="base">
        <a:spcBef>
          <a:spcPct val="0"/>
        </a:spcBef>
        <a:spcAft>
          <a:spcPct val="0"/>
        </a:spcAft>
        <a:defRPr sz="2000" b="1">
          <a:solidFill>
            <a:schemeClr val="tx2"/>
          </a:solidFill>
          <a:latin typeface="Arial" pitchFamily="34" charset="0"/>
        </a:defRPr>
      </a:lvl8pPr>
      <a:lvl9pPr marL="1828800" algn="l" defTabSz="958850" rtl="0" fontAlgn="base">
        <a:spcBef>
          <a:spcPct val="0"/>
        </a:spcBef>
        <a:spcAft>
          <a:spcPct val="0"/>
        </a:spcAft>
        <a:defRPr sz="2000" b="1">
          <a:solidFill>
            <a:schemeClr val="tx2"/>
          </a:solidFill>
          <a:latin typeface="Arial" pitchFamily="34" charset="0"/>
        </a:defRPr>
      </a:lvl9pPr>
    </p:titleStyle>
    <p:bodyStyle>
      <a:lvl1pPr marL="342900" indent="-342900" algn="l" defTabSz="958850" rtl="0" eaLnBrk="0" fontAlgn="base" hangingPunct="0">
        <a:lnSpc>
          <a:spcPct val="110000"/>
        </a:lnSpc>
        <a:spcBef>
          <a:spcPct val="0"/>
        </a:spcBef>
        <a:spcAft>
          <a:spcPct val="25000"/>
        </a:spcAft>
        <a:defRPr>
          <a:solidFill>
            <a:schemeClr val="tx1"/>
          </a:solidFill>
          <a:latin typeface="+mn-lt"/>
          <a:ea typeface="+mn-ea"/>
          <a:cs typeface="+mn-cs"/>
        </a:defRPr>
      </a:lvl1pPr>
      <a:lvl2pPr marL="190500" indent="-188913" algn="l" defTabSz="958850" rtl="0" eaLnBrk="0" fontAlgn="base" hangingPunct="0">
        <a:lnSpc>
          <a:spcPct val="110000"/>
        </a:lnSpc>
        <a:spcBef>
          <a:spcPct val="0"/>
        </a:spcBef>
        <a:spcAft>
          <a:spcPct val="25000"/>
        </a:spcAft>
        <a:buChar char="•"/>
        <a:defRPr>
          <a:solidFill>
            <a:schemeClr val="tx1"/>
          </a:solidFill>
          <a:latin typeface="+mn-lt"/>
        </a:defRPr>
      </a:lvl2pPr>
      <a:lvl3pPr marL="381000" indent="-188913" algn="l" defTabSz="958850" rtl="0" eaLnBrk="0" fontAlgn="base" hangingPunct="0">
        <a:lnSpc>
          <a:spcPct val="110000"/>
        </a:lnSpc>
        <a:spcBef>
          <a:spcPct val="0"/>
        </a:spcBef>
        <a:spcAft>
          <a:spcPct val="25000"/>
        </a:spcAft>
        <a:buChar char="•"/>
        <a:defRPr>
          <a:solidFill>
            <a:schemeClr val="tx1"/>
          </a:solidFill>
          <a:latin typeface="+mn-lt"/>
        </a:defRPr>
      </a:lvl3pPr>
      <a:lvl4pPr marL="571500" indent="-188913" algn="l" defTabSz="958850" rtl="0" eaLnBrk="0" fontAlgn="base" hangingPunct="0">
        <a:lnSpc>
          <a:spcPct val="110000"/>
        </a:lnSpc>
        <a:spcBef>
          <a:spcPct val="0"/>
        </a:spcBef>
        <a:spcAft>
          <a:spcPct val="25000"/>
        </a:spcAft>
        <a:buChar char="•"/>
        <a:defRPr>
          <a:solidFill>
            <a:schemeClr val="tx1"/>
          </a:solidFill>
          <a:latin typeface="+mn-lt"/>
        </a:defRPr>
      </a:lvl4pPr>
      <a:lvl5pPr marL="762000" indent="-188913" algn="l" defTabSz="958850" rtl="0" eaLnBrk="0" fontAlgn="base" hangingPunct="0">
        <a:lnSpc>
          <a:spcPct val="110000"/>
        </a:lnSpc>
        <a:spcBef>
          <a:spcPct val="0"/>
        </a:spcBef>
        <a:spcAft>
          <a:spcPct val="25000"/>
        </a:spcAft>
        <a:buChar char="•"/>
        <a:defRPr>
          <a:solidFill>
            <a:schemeClr val="tx1"/>
          </a:solidFill>
          <a:latin typeface="+mn-lt"/>
        </a:defRPr>
      </a:lvl5pPr>
      <a:lvl6pPr marL="1219200" indent="-188913" algn="l" defTabSz="958850" rtl="0" fontAlgn="base">
        <a:lnSpc>
          <a:spcPct val="110000"/>
        </a:lnSpc>
        <a:spcBef>
          <a:spcPct val="0"/>
        </a:spcBef>
        <a:spcAft>
          <a:spcPct val="25000"/>
        </a:spcAft>
        <a:buChar char="•"/>
        <a:defRPr>
          <a:solidFill>
            <a:schemeClr val="tx1"/>
          </a:solidFill>
          <a:latin typeface="+mn-lt"/>
        </a:defRPr>
      </a:lvl6pPr>
      <a:lvl7pPr marL="1676400" indent="-188913" algn="l" defTabSz="958850" rtl="0" fontAlgn="base">
        <a:lnSpc>
          <a:spcPct val="110000"/>
        </a:lnSpc>
        <a:spcBef>
          <a:spcPct val="0"/>
        </a:spcBef>
        <a:spcAft>
          <a:spcPct val="25000"/>
        </a:spcAft>
        <a:buChar char="•"/>
        <a:defRPr>
          <a:solidFill>
            <a:schemeClr val="tx1"/>
          </a:solidFill>
          <a:latin typeface="+mn-lt"/>
        </a:defRPr>
      </a:lvl7pPr>
      <a:lvl8pPr marL="2133600" indent="-188913" algn="l" defTabSz="958850" rtl="0" fontAlgn="base">
        <a:lnSpc>
          <a:spcPct val="110000"/>
        </a:lnSpc>
        <a:spcBef>
          <a:spcPct val="0"/>
        </a:spcBef>
        <a:spcAft>
          <a:spcPct val="25000"/>
        </a:spcAft>
        <a:buChar char="•"/>
        <a:defRPr>
          <a:solidFill>
            <a:schemeClr val="tx1"/>
          </a:solidFill>
          <a:latin typeface="+mn-lt"/>
        </a:defRPr>
      </a:lvl8pPr>
      <a:lvl9pPr marL="2590800" indent="-188913" algn="l" defTabSz="958850" rtl="0" fontAlgn="base">
        <a:lnSpc>
          <a:spcPct val="110000"/>
        </a:lnSpc>
        <a:spcBef>
          <a:spcPct val="0"/>
        </a:spcBef>
        <a:spcAft>
          <a:spcPct val="25000"/>
        </a:spcAft>
        <a:buChar char="•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19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19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19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19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19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19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hyperlink" Target="mailto:wangcun@ctcai.com" TargetMode="Externa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9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1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9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9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6"/>
          <p:cNvSpPr txBox="1">
            <a:spLocks noChangeArrowheads="1"/>
          </p:cNvSpPr>
          <p:nvPr/>
        </p:nvSpPr>
        <p:spPr bwMode="auto">
          <a:xfrm>
            <a:off x="1161261" y="4468116"/>
            <a:ext cx="7512050" cy="986032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marL="342900" indent="-342900" algn="ctr" fontAlgn="auto">
              <a:spcBef>
                <a:spcPct val="20000"/>
              </a:spcBef>
              <a:spcAft>
                <a:spcPts val="0"/>
              </a:spcAft>
              <a:defRPr/>
            </a:pPr>
            <a:endParaRPr lang="en-US" altLang="zh-CN" sz="1400" b="0" kern="0" dirty="0" smtClean="0">
              <a:solidFill>
                <a:srgbClr val="000000">
                  <a:lumMod val="65000"/>
                  <a:lumOff val="35000"/>
                </a:srgbClr>
              </a:solidFill>
              <a:latin typeface="微软雅黑" pitchFamily="34" charset="-122"/>
              <a:ea typeface="微软雅黑" pitchFamily="34" charset="-122"/>
            </a:endParaRPr>
          </a:p>
          <a:p>
            <a:pPr marL="342900" indent="-342900" algn="ctr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zh-CN" altLang="en-US" sz="1400" kern="0" dirty="0" smtClean="0">
                <a:latin typeface="微软雅黑" pitchFamily="34" charset="-122"/>
                <a:ea typeface="微软雅黑" pitchFamily="34" charset="-122"/>
              </a:rPr>
              <a:t>国机汽车股份有限公司</a:t>
            </a:r>
          </a:p>
          <a:p>
            <a:pPr marL="342900" indent="-342900" algn="ctr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en-US" altLang="zh-CN" sz="1400" b="0" kern="0" dirty="0" smtClean="0">
                <a:latin typeface="微软雅黑" pitchFamily="34" charset="-122"/>
                <a:ea typeface="微软雅黑" pitchFamily="34" charset="-122"/>
              </a:rPr>
              <a:t>2018</a:t>
            </a:r>
            <a:r>
              <a:rPr lang="zh-CN" altLang="en-US" sz="1400" b="0" kern="0" dirty="0" smtClean="0"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en-US" altLang="zh-CN" sz="1400" kern="0" dirty="0" smtClean="0"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1400" b="0" kern="0" dirty="0" smtClean="0">
                <a:latin typeface="微软雅黑" pitchFamily="34" charset="-122"/>
                <a:ea typeface="微软雅黑" pitchFamily="34" charset="-122"/>
              </a:rPr>
              <a:t>月</a:t>
            </a:r>
            <a:endParaRPr lang="zh-CN" altLang="en-US" sz="1400" b="0" kern="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标题 1"/>
          <p:cNvSpPr txBox="1">
            <a:spLocks/>
          </p:cNvSpPr>
          <p:nvPr/>
        </p:nvSpPr>
        <p:spPr>
          <a:xfrm>
            <a:off x="432699" y="2355369"/>
            <a:ext cx="9088437" cy="1673706"/>
          </a:xfrm>
          <a:prstGeom prst="rect">
            <a:avLst/>
          </a:prstGeom>
        </p:spPr>
        <p:txBody>
          <a:bodyPr/>
          <a:lstStyle/>
          <a:p>
            <a:pPr lvl="0" algn="ctr" defTabSz="958850" eaLnBrk="0" hangingPunct="0">
              <a:lnSpc>
                <a:spcPct val="150000"/>
              </a:lnSpc>
              <a:defRPr/>
            </a:pPr>
            <a:r>
              <a:rPr lang="zh-CN" altLang="en-US" sz="36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中国进口汽车市场月报</a:t>
            </a:r>
            <a:endParaRPr lang="en-US" altLang="zh-CN" sz="3600" b="1" kern="0" dirty="0" smtClean="0">
              <a:solidFill>
                <a:schemeClr val="tx2"/>
              </a:solidFill>
              <a:latin typeface="微软雅黑" pitchFamily="34" charset="-122"/>
              <a:ea typeface="微软雅黑" pitchFamily="34" charset="-122"/>
              <a:cs typeface="+mj-cs"/>
            </a:endParaRPr>
          </a:p>
          <a:p>
            <a:pPr lvl="0" algn="ctr" defTabSz="958850" eaLnBrk="0" hangingPunct="0">
              <a:lnSpc>
                <a:spcPct val="150000"/>
              </a:lnSpc>
              <a:defRPr/>
            </a:pPr>
            <a:r>
              <a:rPr lang="zh-CN" altLang="en-US" sz="28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（</a:t>
            </a:r>
            <a:r>
              <a:rPr lang="en-US" altLang="zh-CN" sz="28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 2017</a:t>
            </a:r>
            <a:r>
              <a:rPr lang="zh-CN" altLang="en-US" sz="28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年</a:t>
            </a:r>
            <a:r>
              <a:rPr lang="en-US" altLang="zh-CN" sz="28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11</a:t>
            </a:r>
            <a:r>
              <a:rPr lang="zh-CN" altLang="en-US" sz="28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月）</a:t>
            </a:r>
            <a:r>
              <a:rPr kumimoji="0" lang="en-US" altLang="zh-CN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+mj-lt"/>
                <a:ea typeface="宋体" charset="-122"/>
                <a:cs typeface="Arial" charset="0"/>
              </a:rPr>
              <a:t/>
            </a:r>
            <a:br>
              <a:rPr kumimoji="0" lang="en-US" altLang="zh-CN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+mj-lt"/>
                <a:ea typeface="宋体" charset="-122"/>
                <a:cs typeface="Arial" charset="0"/>
              </a:rPr>
            </a:br>
            <a:r>
              <a:rPr kumimoji="0" lang="en-US" altLang="zh-CN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+mj-lt"/>
                <a:ea typeface="宋体" charset="-122"/>
                <a:cs typeface="Arial" charset="0"/>
              </a:rPr>
              <a:t/>
            </a:r>
            <a:br>
              <a:rPr kumimoji="0" lang="en-US" altLang="zh-CN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+mj-lt"/>
                <a:ea typeface="宋体" charset="-122"/>
                <a:cs typeface="Arial" charset="0"/>
              </a:rPr>
            </a:br>
            <a:endParaRPr kumimoji="0" lang="zh-CN" altLang="en-US" sz="2400" b="1" i="0" u="none" strike="noStrike" kern="0" cap="none" spc="0" normalizeH="0" baseline="0" noProof="0" dirty="0" smtClean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+mj-lt"/>
              <a:ea typeface="宋体" charset="-122"/>
              <a:cs typeface="Arial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46489" y="1375060"/>
            <a:ext cx="1231427" cy="2923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市场研究报告 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26"/>
          <p:cNvSpPr/>
          <p:nvPr/>
        </p:nvSpPr>
        <p:spPr>
          <a:xfrm>
            <a:off x="424206" y="1590675"/>
            <a:ext cx="906428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2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2014-2017</a:t>
            </a:r>
            <a:r>
              <a:rPr lang="zh-CN" altLang="en-US" sz="12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年平行</a:t>
            </a:r>
            <a:r>
              <a:rPr lang="zh-CN" altLang="en-US" sz="1200" b="1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进口量分车身形式情况</a:t>
            </a:r>
          </a:p>
        </p:txBody>
      </p:sp>
      <p:sp>
        <p:nvSpPr>
          <p:cNvPr id="29" name="Text Box 4"/>
          <p:cNvSpPr txBox="1">
            <a:spLocks noChangeArrowheads="1"/>
          </p:cNvSpPr>
          <p:nvPr/>
        </p:nvSpPr>
        <p:spPr bwMode="auto">
          <a:xfrm>
            <a:off x="3531565" y="6364213"/>
            <a:ext cx="2849563" cy="1574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b">
            <a:spAutoFit/>
          </a:bodyPr>
          <a:lstStyle>
            <a:lvl1pPr marL="161925" indent="-161925">
              <a:lnSpc>
                <a:spcPct val="110000"/>
              </a:lnSpc>
              <a:spcAft>
                <a:spcPct val="2500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en-US" sz="10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数据来源：</a:t>
            </a:r>
            <a:r>
              <a:rPr lang="en-US" altLang="zh-CN" sz="10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CQC</a:t>
            </a:r>
            <a:r>
              <a:rPr lang="zh-CN" altLang="en-US" sz="10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，中国进口汽车市场数据库</a:t>
            </a:r>
          </a:p>
        </p:txBody>
      </p:sp>
      <p:sp>
        <p:nvSpPr>
          <p:cNvPr id="30" name="矩形 29"/>
          <p:cNvSpPr/>
          <p:nvPr/>
        </p:nvSpPr>
        <p:spPr>
          <a:xfrm>
            <a:off x="538092" y="463132"/>
            <a:ext cx="927014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5885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车型结构</a:t>
            </a:r>
            <a:r>
              <a:rPr lang="en-US" altLang="zh-CN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-</a:t>
            </a:r>
            <a:r>
              <a:rPr lang="zh-CN" altLang="en-US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平行进口：</a:t>
            </a:r>
            <a:r>
              <a:rPr lang="en-US" altLang="zh-CN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SUV</a:t>
            </a:r>
            <a:r>
              <a:rPr lang="zh-CN" altLang="en-US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是平行进口车绝对主力车型，占比超过八成。</a:t>
            </a:r>
            <a:endParaRPr lang="zh-CN" altLang="zh-CN" sz="2000" b="1" dirty="0">
              <a:solidFill>
                <a:srgbClr val="00336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1" name="Line 18"/>
          <p:cNvSpPr>
            <a:spLocks noChangeShapeType="1"/>
          </p:cNvSpPr>
          <p:nvPr/>
        </p:nvSpPr>
        <p:spPr bwMode="auto">
          <a:xfrm flipV="1">
            <a:off x="616689" y="1923803"/>
            <a:ext cx="8634190" cy="69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lIns="102396" tIns="51198" rIns="102396" bIns="51198"/>
          <a:lstStyle/>
          <a:p>
            <a:pPr>
              <a:spcBef>
                <a:spcPct val="0"/>
              </a:spcBef>
            </a:pPr>
            <a:endParaRPr lang="zh-CN" altLang="en-US" b="1">
              <a:solidFill>
                <a:srgbClr val="000000"/>
              </a:solidFill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08050" y="2322087"/>
            <a:ext cx="8086725" cy="3714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3"/>
          <p:cNvSpPr>
            <a:spLocks noChangeArrowheads="1"/>
          </p:cNvSpPr>
          <p:nvPr/>
        </p:nvSpPr>
        <p:spPr bwMode="auto">
          <a:xfrm>
            <a:off x="424207" y="1584737"/>
            <a:ext cx="9064282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sz="1200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2016-2017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年</a:t>
            </a:r>
            <a:r>
              <a:rPr lang="en-US" altLang="zh-CN" sz="1200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11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月</a:t>
            </a:r>
            <a:r>
              <a:rPr lang="zh-CN" altLang="en-US" sz="1200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乘用车分品牌进口量与同比增速</a:t>
            </a:r>
            <a:endParaRPr lang="en-US" altLang="zh-CN" sz="1200" dirty="0"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9235" name="Text Box 4"/>
          <p:cNvSpPr txBox="1">
            <a:spLocks noChangeArrowheads="1"/>
          </p:cNvSpPr>
          <p:nvPr/>
        </p:nvSpPr>
        <p:spPr bwMode="auto">
          <a:xfrm>
            <a:off x="3531567" y="6367463"/>
            <a:ext cx="2849562" cy="1574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b">
            <a:spAutoFit/>
          </a:bodyPr>
          <a:lstStyle>
            <a:lvl1pPr marL="161925" indent="-161925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10000"/>
              </a:lnSpc>
              <a:spcAft>
                <a:spcPct val="25000"/>
              </a:spcAft>
            </a:pPr>
            <a:r>
              <a:rPr lang="zh-CN" altLang="en-US" sz="1000" b="0" dirty="0">
                <a:latin typeface="微软雅黑" pitchFamily="34" charset="-122"/>
                <a:ea typeface="微软雅黑" pitchFamily="34" charset="-122"/>
              </a:rPr>
              <a:t>数据来源：海关进口量</a:t>
            </a:r>
            <a:r>
              <a:rPr lang="en-US" altLang="zh-CN" sz="1000" b="0" dirty="0">
                <a:latin typeface="微软雅黑" pitchFamily="34" charset="-122"/>
                <a:ea typeface="微软雅黑" pitchFamily="34" charset="-122"/>
              </a:rPr>
              <a:t>—</a:t>
            </a:r>
            <a:r>
              <a:rPr lang="zh-CN" altLang="en-US" sz="1000" b="0" dirty="0">
                <a:latin typeface="微软雅黑" pitchFamily="34" charset="-122"/>
                <a:ea typeface="微软雅黑" pitchFamily="34" charset="-122"/>
              </a:rPr>
              <a:t>中国进口汽车市场数据库</a:t>
            </a:r>
          </a:p>
        </p:txBody>
      </p:sp>
      <p:sp>
        <p:nvSpPr>
          <p:cNvPr id="11" name="矩形 10"/>
          <p:cNvSpPr/>
          <p:nvPr/>
        </p:nvSpPr>
        <p:spPr>
          <a:xfrm>
            <a:off x="554821" y="390751"/>
            <a:ext cx="893366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95885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品牌结构</a:t>
            </a:r>
            <a:r>
              <a:rPr lang="en-US" altLang="zh-CN" sz="2000" b="1" dirty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-</a:t>
            </a:r>
            <a:r>
              <a:rPr lang="zh-CN" altLang="en-US" sz="2000" b="1" dirty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整体市场</a:t>
            </a:r>
            <a:r>
              <a:rPr lang="zh-CN" altLang="en-US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：从当月的情况来看，前</a:t>
            </a:r>
            <a:r>
              <a:rPr lang="zh-CN" altLang="en-US" sz="2000" b="1" dirty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十品牌中，</a:t>
            </a:r>
            <a:r>
              <a:rPr lang="zh-CN" altLang="en-US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除了宝马品牌出现下滑，其他品牌均实现增长，丰田、路虎、大众品牌进口增长迅猛，增幅超过</a:t>
            </a:r>
            <a:r>
              <a:rPr lang="en-US" altLang="zh-CN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40%</a:t>
            </a:r>
            <a:r>
              <a:rPr lang="zh-CN" altLang="en-US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zh-CN" sz="2000" b="1" dirty="0">
              <a:solidFill>
                <a:srgbClr val="00336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Line 18"/>
          <p:cNvSpPr>
            <a:spLocks noChangeShapeType="1"/>
          </p:cNvSpPr>
          <p:nvPr/>
        </p:nvSpPr>
        <p:spPr bwMode="auto">
          <a:xfrm flipV="1">
            <a:off x="616689" y="1923803"/>
            <a:ext cx="8634190" cy="69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lIns="102396" tIns="51198" rIns="102396" bIns="51198"/>
          <a:lstStyle/>
          <a:p>
            <a:pPr>
              <a:spcBef>
                <a:spcPct val="0"/>
              </a:spcBef>
            </a:pPr>
            <a:endParaRPr lang="zh-CN" altLang="en-US" b="1">
              <a:solidFill>
                <a:srgbClr val="000000"/>
              </a:solidFill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2714" y="2276892"/>
            <a:ext cx="9505950" cy="3667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3799263371"/>
      </p:ext>
    </p:extLst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631825" y="1610969"/>
            <a:ext cx="8619053" cy="2677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95000"/>
              </a:lnSpc>
              <a:buClr>
                <a:srgbClr val="FF0000"/>
              </a:buClr>
              <a:buFont typeface="Wingdings" pitchFamily="2" charset="2"/>
              <a:buNone/>
            </a:pPr>
            <a:r>
              <a:rPr lang="en-US" altLang="zh-CN" sz="12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2012-2017</a:t>
            </a:r>
            <a:r>
              <a:rPr lang="zh-CN" altLang="en-US" sz="12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年</a:t>
            </a:r>
            <a:r>
              <a:rPr lang="en-US" altLang="zh-CN" sz="12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11</a:t>
            </a:r>
            <a:r>
              <a:rPr lang="zh-CN" altLang="en-US" sz="12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月份</a:t>
            </a:r>
            <a:r>
              <a:rPr lang="zh-CN" altLang="en-US" sz="1200" b="1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进口汽车市场销量排名</a:t>
            </a:r>
            <a:r>
              <a:rPr lang="en-US" altLang="zh-CN" sz="1200" b="1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-</a:t>
            </a:r>
            <a:r>
              <a:rPr lang="zh-CN" altLang="en-US" sz="1200" b="1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品牌</a:t>
            </a:r>
          </a:p>
        </p:txBody>
      </p:sp>
      <p:sp>
        <p:nvSpPr>
          <p:cNvPr id="10" name="Text Box 4"/>
          <p:cNvSpPr txBox="1">
            <a:spLocks noChangeArrowheads="1"/>
          </p:cNvSpPr>
          <p:nvPr/>
        </p:nvSpPr>
        <p:spPr bwMode="auto">
          <a:xfrm>
            <a:off x="3528218" y="6366089"/>
            <a:ext cx="2849563" cy="1574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b">
            <a:spAutoFit/>
          </a:bodyPr>
          <a:lstStyle>
            <a:lvl1pPr marL="161925" indent="-161925">
              <a:lnSpc>
                <a:spcPct val="110000"/>
              </a:lnSpc>
              <a:spcAft>
                <a:spcPct val="2500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en-US" sz="10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数据来源：</a:t>
            </a:r>
            <a:r>
              <a:rPr lang="en-US" altLang="zh-CN" sz="10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AAK—</a:t>
            </a:r>
            <a:r>
              <a:rPr lang="zh-CN" altLang="en-US" sz="10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中国进口汽车市场信息联席会</a:t>
            </a:r>
          </a:p>
        </p:txBody>
      </p:sp>
      <p:sp>
        <p:nvSpPr>
          <p:cNvPr id="6" name="矩形 5"/>
          <p:cNvSpPr/>
          <p:nvPr/>
        </p:nvSpPr>
        <p:spPr>
          <a:xfrm>
            <a:off x="526541" y="561170"/>
            <a:ext cx="916421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5885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品牌结构</a:t>
            </a:r>
            <a:r>
              <a:rPr lang="en-US" altLang="zh-CN" sz="2000" b="1" dirty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-</a:t>
            </a:r>
            <a:r>
              <a:rPr lang="zh-CN" altLang="en-US" sz="2000" b="1" dirty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正常进口：</a:t>
            </a:r>
            <a:r>
              <a:rPr lang="zh-CN" altLang="en-US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宝马</a:t>
            </a:r>
            <a:r>
              <a:rPr lang="zh-CN" altLang="en-US" sz="2000" b="1" dirty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zh-CN" altLang="en-US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奔驰、雷克萨斯、保时捷和大众位居前五，排名</a:t>
            </a:r>
            <a:r>
              <a:rPr lang="zh-CN" altLang="en-US" sz="2000" b="1" dirty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基本</a:t>
            </a:r>
            <a:r>
              <a:rPr lang="zh-CN" altLang="en-US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稳定</a:t>
            </a:r>
            <a:r>
              <a:rPr lang="zh-CN" altLang="en-US" sz="2000" b="1" dirty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zh-CN" sz="2000" b="1" dirty="0">
              <a:solidFill>
                <a:srgbClr val="00336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Line 18"/>
          <p:cNvSpPr>
            <a:spLocks noChangeShapeType="1"/>
          </p:cNvSpPr>
          <p:nvPr/>
        </p:nvSpPr>
        <p:spPr bwMode="auto">
          <a:xfrm flipV="1">
            <a:off x="616689" y="1923803"/>
            <a:ext cx="8634190" cy="69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lIns="102396" tIns="51198" rIns="102396" bIns="51198"/>
          <a:lstStyle/>
          <a:p>
            <a:pPr>
              <a:spcBef>
                <a:spcPct val="0"/>
              </a:spcBef>
            </a:pPr>
            <a:endParaRPr lang="zh-CN" altLang="en-US" b="1">
              <a:solidFill>
                <a:srgbClr val="000000"/>
              </a:solidFill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666911953"/>
              </p:ext>
            </p:extLst>
          </p:nvPr>
        </p:nvGraphicFramePr>
        <p:xfrm>
          <a:off x="1507599" y="2133587"/>
          <a:ext cx="7099297" cy="3716880"/>
        </p:xfrm>
        <a:graphic>
          <a:graphicData uri="http://schemas.openxmlformats.org/drawingml/2006/table">
            <a:tbl>
              <a:tblPr/>
              <a:tblGrid>
                <a:gridCol w="601071"/>
                <a:gridCol w="928318"/>
                <a:gridCol w="928318"/>
                <a:gridCol w="928318"/>
                <a:gridCol w="928318"/>
                <a:gridCol w="928318"/>
                <a:gridCol w="928318"/>
                <a:gridCol w="928318"/>
              </a:tblGrid>
              <a:tr h="232305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2012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2013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2014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2015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2016</a:t>
                      </a:r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2017YTD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2017MTD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</a:tr>
              <a:tr h="232305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BMW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BMW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BMW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BMW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BMW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BMW</a:t>
                      </a:r>
                    </a:p>
                  </a:txBody>
                  <a:tcPr marL="7620" marR="7620" marT="762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BMW</a:t>
                      </a:r>
                    </a:p>
                  </a:txBody>
                  <a:tcPr marL="7620" marR="7620" marT="762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</a:tr>
              <a:tr h="232305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2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MB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MB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MB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MB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MB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MB</a:t>
                      </a:r>
                    </a:p>
                  </a:txBody>
                  <a:tcPr marL="7620" marR="7620" marT="762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MB</a:t>
                      </a:r>
                    </a:p>
                  </a:txBody>
                  <a:tcPr marL="7620" marR="7620" marT="762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</a:tr>
              <a:tr h="232305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3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VW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3366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VW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3366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Land Rover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Lexus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Lexus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Lexus</a:t>
                      </a:r>
                    </a:p>
                  </a:txBody>
                  <a:tcPr marL="7620" marR="7620" marT="762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Lexus</a:t>
                      </a:r>
                    </a:p>
                  </a:txBody>
                  <a:tcPr marL="7620" marR="7620" marT="762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32305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4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Audi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Audi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Jeep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3D8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Jeep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3D8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Porsche 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Porsche </a:t>
                      </a:r>
                    </a:p>
                  </a:txBody>
                  <a:tcPr marL="7620" marR="7620" marT="762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Porsche </a:t>
                      </a:r>
                    </a:p>
                  </a:txBody>
                  <a:tcPr marL="7620" marR="7620" marT="762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4"/>
                    </a:solidFill>
                  </a:tcPr>
                </a:tc>
              </a:tr>
              <a:tr h="232305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5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Lexus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Land Rover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VW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3366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Porsche 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VW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336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VW</a:t>
                      </a:r>
                    </a:p>
                  </a:txBody>
                  <a:tcPr marL="7620" marR="7620" marT="762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336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Audi</a:t>
                      </a:r>
                    </a:p>
                  </a:txBody>
                  <a:tcPr marL="7620" marR="7620" marT="762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</a:tr>
              <a:tr h="232305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6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Land Rover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Lexus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Audi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Land Rover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Audi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Audi</a:t>
                      </a:r>
                    </a:p>
                  </a:txBody>
                  <a:tcPr marL="7620" marR="7620" marT="762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VW</a:t>
                      </a:r>
                    </a:p>
                  </a:txBody>
                  <a:tcPr marL="7620" marR="7620" marT="762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3366"/>
                    </a:solidFill>
                  </a:tcPr>
                </a:tc>
              </a:tr>
              <a:tr h="232305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7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Jeep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3D8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Jeep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3D8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Lexus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Audi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Subaru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Land Rover</a:t>
                      </a:r>
                    </a:p>
                  </a:txBody>
                  <a:tcPr marL="7620" marR="7620" marT="762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Land Rover</a:t>
                      </a:r>
                    </a:p>
                  </a:txBody>
                  <a:tcPr marL="7620" marR="7620" marT="762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232305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8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Subaru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Volvo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Subaru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000" b="0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VW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336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Land Rover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MINI</a:t>
                      </a:r>
                    </a:p>
                  </a:txBody>
                  <a:tcPr marL="7620" marR="7620" marT="762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MINI</a:t>
                      </a:r>
                    </a:p>
                  </a:txBody>
                  <a:tcPr marL="7620" marR="7620" marT="762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32305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Volvo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Subaru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Volvo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Subaru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MINI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Subaru</a:t>
                      </a:r>
                    </a:p>
                  </a:txBody>
                  <a:tcPr marL="7620" marR="7620" marT="762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Ford</a:t>
                      </a:r>
                    </a:p>
                  </a:txBody>
                  <a:tcPr marL="7620" marR="7620" marT="762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32305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Kia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Porsche 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Porsche 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MINI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Jeep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3D8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Volvo</a:t>
                      </a:r>
                    </a:p>
                  </a:txBody>
                  <a:tcPr marL="7620" marR="7620" marT="762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Subaru</a:t>
                      </a:r>
                    </a:p>
                  </a:txBody>
                  <a:tcPr marL="7620" marR="7620" marT="762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32305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11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Porsche 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Kia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Ford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Cadillac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Smart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Smart</a:t>
                      </a:r>
                    </a:p>
                  </a:txBody>
                  <a:tcPr marL="7620" marR="7620" marT="762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Volvo</a:t>
                      </a:r>
                    </a:p>
                  </a:txBody>
                  <a:tcPr marL="7620" marR="7620" marT="762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32305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12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Renault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MINI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Cadillac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Renault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Volvo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Jaguar</a:t>
                      </a:r>
                    </a:p>
                  </a:txBody>
                  <a:tcPr marL="7620" marR="7620" marT="762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Smart</a:t>
                      </a:r>
                    </a:p>
                  </a:txBody>
                  <a:tcPr marL="7620" marR="7620" marT="762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32305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13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Hyundai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Cadillac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Renault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Ford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Jaguar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Ford</a:t>
                      </a:r>
                    </a:p>
                  </a:txBody>
                  <a:tcPr marL="7620" marR="7620" marT="762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Jaguar</a:t>
                      </a:r>
                    </a:p>
                  </a:txBody>
                  <a:tcPr marL="7620" marR="7620" marT="762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32305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14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MINI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Renault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Kia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Dodge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Infiniti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Infiniti</a:t>
                      </a:r>
                    </a:p>
                  </a:txBody>
                  <a:tcPr marL="7620" marR="7620" marT="762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Infiniti</a:t>
                      </a:r>
                    </a:p>
                  </a:txBody>
                  <a:tcPr marL="7620" marR="7620" marT="762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32305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15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Cadillac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Ford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MINI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Kia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Ford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Maserati</a:t>
                      </a:r>
                    </a:p>
                  </a:txBody>
                  <a:tcPr marL="7620" marR="7620" marT="762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Maserati</a:t>
                      </a:r>
                    </a:p>
                  </a:txBody>
                  <a:tcPr marL="7620" marR="7620" marT="762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871805231"/>
      </p:ext>
    </p:extLst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490220" y="509711"/>
            <a:ext cx="899826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95885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品牌结构</a:t>
            </a:r>
            <a:r>
              <a:rPr lang="en-US" altLang="zh-CN" sz="2000" b="1" dirty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-</a:t>
            </a:r>
            <a:r>
              <a:rPr lang="zh-CN" altLang="en-US" sz="2000" b="1" dirty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正常进口</a:t>
            </a:r>
            <a:r>
              <a:rPr lang="zh-CN" altLang="en-US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：当月销量前十的品牌当中有六个品牌销量实现增长，宝马、大众品牌小幅下滑，斯巴鲁连续</a:t>
            </a:r>
            <a:r>
              <a:rPr lang="en-US" altLang="zh-CN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11</a:t>
            </a:r>
            <a:r>
              <a:rPr lang="zh-CN" altLang="en-US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个月同比增速大幅下滑。</a:t>
            </a:r>
            <a:endParaRPr lang="zh-CN" altLang="zh-CN" sz="2000" b="1" dirty="0">
              <a:solidFill>
                <a:srgbClr val="00336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TextBox 8"/>
          <p:cNvSpPr txBox="1">
            <a:spLocks noChangeArrowheads="1"/>
          </p:cNvSpPr>
          <p:nvPr/>
        </p:nvSpPr>
        <p:spPr bwMode="auto">
          <a:xfrm>
            <a:off x="631825" y="1614635"/>
            <a:ext cx="8619054" cy="2677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95000"/>
              </a:lnSpc>
              <a:buClr>
                <a:srgbClr val="FF0000"/>
              </a:buClr>
              <a:buFont typeface="Wingdings" pitchFamily="2" charset="2"/>
              <a:buNone/>
            </a:pPr>
            <a:r>
              <a:rPr lang="en-US" altLang="zh-CN" sz="1200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2016-2017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年</a:t>
            </a:r>
            <a:r>
              <a:rPr lang="en-US" altLang="zh-CN" sz="1200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11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月进口</a:t>
            </a:r>
            <a:r>
              <a:rPr lang="zh-CN" altLang="en-US" sz="1200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汽车市场销量及增速</a:t>
            </a:r>
            <a:r>
              <a:rPr lang="en-US" altLang="zh-CN" sz="1200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-</a:t>
            </a:r>
            <a:r>
              <a:rPr lang="zh-CN" altLang="en-US" sz="1200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品牌</a:t>
            </a:r>
          </a:p>
        </p:txBody>
      </p:sp>
      <p:sp>
        <p:nvSpPr>
          <p:cNvPr id="7" name="Line 18"/>
          <p:cNvSpPr>
            <a:spLocks noChangeShapeType="1"/>
          </p:cNvSpPr>
          <p:nvPr/>
        </p:nvSpPr>
        <p:spPr bwMode="auto">
          <a:xfrm flipV="1">
            <a:off x="616689" y="1923803"/>
            <a:ext cx="8634190" cy="69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lIns="102396" tIns="51198" rIns="102396" bIns="51198"/>
          <a:lstStyle/>
          <a:p>
            <a:pPr>
              <a:spcBef>
                <a:spcPct val="0"/>
              </a:spcBef>
            </a:pPr>
            <a:endParaRPr lang="zh-CN" altLang="en-US" b="1">
              <a:solidFill>
                <a:srgbClr val="000000"/>
              </a:solidFill>
            </a:endParaRPr>
          </a:p>
        </p:txBody>
      </p:sp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3516570" y="6476827"/>
            <a:ext cx="2849563" cy="1574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b">
            <a:spAutoFit/>
          </a:bodyPr>
          <a:lstStyle>
            <a:lvl1pPr marL="161925" indent="-161925">
              <a:lnSpc>
                <a:spcPct val="110000"/>
              </a:lnSpc>
              <a:spcAft>
                <a:spcPct val="2500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en-US" sz="10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数据来源：</a:t>
            </a:r>
            <a:r>
              <a:rPr lang="en-US" altLang="zh-CN" sz="10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AAK—</a:t>
            </a:r>
            <a:r>
              <a:rPr lang="zh-CN" altLang="en-US" sz="10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中国进口汽车市场信息联席会</a:t>
            </a: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5727" y="2021418"/>
            <a:ext cx="8905875" cy="441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3319454614"/>
      </p:ext>
    </p:extLst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616690" y="1604102"/>
            <a:ext cx="863419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2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2016-2017</a:t>
            </a:r>
            <a:r>
              <a:rPr lang="zh-CN" altLang="en-US" sz="12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年平行</a:t>
            </a:r>
            <a:r>
              <a:rPr lang="zh-CN" altLang="en-US" sz="1200" b="1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进口量分品牌情况</a:t>
            </a:r>
          </a:p>
        </p:txBody>
      </p:sp>
      <p:sp>
        <p:nvSpPr>
          <p:cNvPr id="21" name="Text Box 4"/>
          <p:cNvSpPr txBox="1">
            <a:spLocks noChangeArrowheads="1"/>
          </p:cNvSpPr>
          <p:nvPr/>
        </p:nvSpPr>
        <p:spPr bwMode="auto">
          <a:xfrm>
            <a:off x="3522802" y="6368158"/>
            <a:ext cx="2849563" cy="1574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b">
            <a:spAutoFit/>
          </a:bodyPr>
          <a:lstStyle>
            <a:lvl1pPr marL="161925" indent="-161925">
              <a:lnSpc>
                <a:spcPct val="110000"/>
              </a:lnSpc>
              <a:spcAft>
                <a:spcPct val="2500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en-US" sz="10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数据来源：</a:t>
            </a:r>
            <a:r>
              <a:rPr lang="en-US" altLang="zh-CN" sz="10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CQC</a:t>
            </a:r>
            <a:r>
              <a:rPr lang="zh-CN" altLang="en-US" sz="10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，中国进口汽车市场数据库</a:t>
            </a:r>
          </a:p>
        </p:txBody>
      </p:sp>
      <p:sp>
        <p:nvSpPr>
          <p:cNvPr id="7" name="矩形 6"/>
          <p:cNvSpPr/>
          <p:nvPr/>
        </p:nvSpPr>
        <p:spPr>
          <a:xfrm>
            <a:off x="542924" y="552072"/>
            <a:ext cx="920492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5885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品牌结构</a:t>
            </a:r>
            <a:r>
              <a:rPr lang="en-US" altLang="zh-CN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-</a:t>
            </a:r>
            <a:r>
              <a:rPr lang="zh-CN" altLang="en-US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平行进口：丰田、日产、路虎</a:t>
            </a:r>
            <a:r>
              <a:rPr lang="zh-CN" altLang="en-US" sz="2000" b="1" dirty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zh-CN" altLang="en-US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奔驰、宝马位居前五，占比接近九成。</a:t>
            </a:r>
            <a:endParaRPr lang="en-US" altLang="zh-CN" sz="2000" b="1" dirty="0">
              <a:solidFill>
                <a:srgbClr val="00336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Line 18"/>
          <p:cNvSpPr>
            <a:spLocks noChangeShapeType="1"/>
          </p:cNvSpPr>
          <p:nvPr/>
        </p:nvSpPr>
        <p:spPr bwMode="auto">
          <a:xfrm flipV="1">
            <a:off x="616689" y="1923803"/>
            <a:ext cx="8634190" cy="69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lIns="102396" tIns="51198" rIns="102396" bIns="51198"/>
          <a:lstStyle/>
          <a:p>
            <a:pPr>
              <a:spcBef>
                <a:spcPct val="0"/>
              </a:spcBef>
            </a:pPr>
            <a:endParaRPr lang="zh-CN" altLang="en-US" b="1">
              <a:solidFill>
                <a:srgbClr val="000000"/>
              </a:solidFill>
            </a:endParaRPr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546351" y="927790"/>
            <a:ext cx="9020343" cy="528653"/>
          </a:xfrm>
        </p:spPr>
        <p:txBody>
          <a:bodyPr/>
          <a:lstStyle/>
          <a:p>
            <a:r>
              <a:rPr lang="zh-CN" altLang="en-US" sz="1400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丰田</a:t>
            </a:r>
            <a:r>
              <a:rPr lang="zh-CN" altLang="en-US" sz="1400" dirty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占比最高</a:t>
            </a:r>
            <a:r>
              <a:rPr lang="zh-CN" altLang="en-US" sz="1400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，占整个平行进口的</a:t>
            </a:r>
            <a:r>
              <a:rPr lang="en-US" altLang="zh-CN" sz="1400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41.8%</a:t>
            </a:r>
            <a:r>
              <a:rPr lang="zh-CN" altLang="en-US" sz="1400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，但在日产、奔驰和宝马等品牌的快速增长情况下，份额逐渐降低。</a:t>
            </a:r>
            <a:endParaRPr lang="en-US" altLang="zh-CN" sz="1400" kern="1200" cap="all" dirty="0" smtClean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443" y="2115234"/>
            <a:ext cx="9486900" cy="4076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3522666" y="6372972"/>
            <a:ext cx="2849562" cy="1574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b">
            <a:spAutoFit/>
          </a:bodyPr>
          <a:lstStyle>
            <a:lvl1pPr marL="161925" indent="-161925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10000"/>
              </a:lnSpc>
              <a:spcAft>
                <a:spcPct val="25000"/>
              </a:spcAft>
            </a:pPr>
            <a:r>
              <a:rPr lang="zh-CN" altLang="en-US" sz="1000" b="0" dirty="0">
                <a:latin typeface="微软雅黑" pitchFamily="34" charset="-122"/>
                <a:ea typeface="微软雅黑" pitchFamily="34" charset="-122"/>
              </a:rPr>
              <a:t>数据来源：海关进口量</a:t>
            </a:r>
            <a:r>
              <a:rPr lang="en-US" altLang="zh-CN" sz="1000" b="0" dirty="0">
                <a:latin typeface="微软雅黑" pitchFamily="34" charset="-122"/>
                <a:ea typeface="微软雅黑" pitchFamily="34" charset="-122"/>
              </a:rPr>
              <a:t>—</a:t>
            </a:r>
            <a:r>
              <a:rPr lang="zh-CN" altLang="en-US" sz="1000" b="0" dirty="0">
                <a:latin typeface="微软雅黑" pitchFamily="34" charset="-122"/>
                <a:ea typeface="微软雅黑" pitchFamily="34" charset="-122"/>
              </a:rPr>
              <a:t>中国进口汽车市场数据库</a:t>
            </a:r>
          </a:p>
        </p:txBody>
      </p:sp>
      <p:sp>
        <p:nvSpPr>
          <p:cNvPr id="10" name="矩形 13"/>
          <p:cNvSpPr>
            <a:spLocks noChangeArrowheads="1"/>
          </p:cNvSpPr>
          <p:nvPr/>
        </p:nvSpPr>
        <p:spPr bwMode="auto">
          <a:xfrm>
            <a:off x="631824" y="1600280"/>
            <a:ext cx="8619055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sz="1200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2009</a:t>
            </a:r>
            <a:r>
              <a:rPr lang="zh-CN" altLang="en-US" sz="1200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年</a:t>
            </a:r>
            <a:r>
              <a:rPr lang="en-US" altLang="zh-CN" sz="1200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-</a:t>
            </a:r>
            <a:r>
              <a:rPr lang="en-US" altLang="zh-CN" sz="1200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2017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年</a:t>
            </a:r>
            <a:r>
              <a:rPr lang="zh-CN" altLang="en-US" sz="1200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进口车市场排量结构变化</a:t>
            </a:r>
            <a:endParaRPr lang="en-US" altLang="zh-CN" sz="1200" dirty="0"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91706" y="470342"/>
            <a:ext cx="924791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95885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排量结构</a:t>
            </a:r>
            <a:r>
              <a:rPr lang="en-US" altLang="zh-CN" sz="2000" b="1" dirty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-</a:t>
            </a:r>
            <a:r>
              <a:rPr lang="zh-CN" altLang="en-US" sz="2000" b="1" dirty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整体市场</a:t>
            </a:r>
            <a:r>
              <a:rPr lang="zh-CN" altLang="en-US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en-US" altLang="zh-CN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1-11</a:t>
            </a:r>
            <a:r>
              <a:rPr lang="zh-CN" altLang="en-US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月</a:t>
            </a:r>
            <a:r>
              <a:rPr lang="en-US" altLang="zh-CN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3.0</a:t>
            </a:r>
            <a:r>
              <a:rPr lang="en-US" altLang="zh-CN" sz="2000" b="1" dirty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L</a:t>
            </a:r>
            <a:r>
              <a:rPr lang="zh-CN" altLang="en-US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以下</a:t>
            </a:r>
            <a:r>
              <a:rPr lang="zh-CN" altLang="en-US" sz="2000" b="1" dirty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排量</a:t>
            </a:r>
            <a:r>
              <a:rPr lang="zh-CN" altLang="en-US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份额为</a:t>
            </a:r>
            <a:r>
              <a:rPr lang="en-US" altLang="zh-CN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90.7%</a:t>
            </a:r>
            <a:r>
              <a:rPr lang="zh-CN" altLang="en-US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，比</a:t>
            </a:r>
            <a:r>
              <a:rPr lang="en-US" altLang="zh-CN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2016</a:t>
            </a:r>
            <a:r>
              <a:rPr lang="zh-CN" altLang="en-US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年全年的</a:t>
            </a:r>
            <a:r>
              <a:rPr lang="en-US" altLang="zh-CN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91.6%</a:t>
            </a:r>
            <a:r>
              <a:rPr lang="zh-CN" altLang="en-US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下降</a:t>
            </a:r>
            <a:r>
              <a:rPr lang="en-US" altLang="zh-CN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0.9%</a:t>
            </a:r>
            <a:r>
              <a:rPr lang="zh-CN" altLang="en-US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zh-CN" altLang="en-US" sz="2000" b="1" dirty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其中</a:t>
            </a:r>
            <a:r>
              <a:rPr lang="en-US" altLang="zh-CN" sz="2000" b="1" dirty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1.5-2.0L</a:t>
            </a:r>
            <a:r>
              <a:rPr lang="zh-CN" altLang="en-US" sz="2000" b="1" dirty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排量区间，</a:t>
            </a:r>
            <a:r>
              <a:rPr lang="zh-CN" altLang="en-US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以</a:t>
            </a:r>
            <a:r>
              <a:rPr lang="en-US" altLang="zh-CN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45.2%</a:t>
            </a:r>
            <a:r>
              <a:rPr lang="zh-CN" altLang="en-US" sz="2000" b="1" dirty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的份额处于第一大排量</a:t>
            </a:r>
            <a:r>
              <a:rPr lang="zh-CN" altLang="en-US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区间。</a:t>
            </a:r>
            <a:endParaRPr lang="zh-CN" altLang="zh-CN" sz="2000" b="1" dirty="0">
              <a:solidFill>
                <a:srgbClr val="00336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Line 18"/>
          <p:cNvSpPr>
            <a:spLocks noChangeShapeType="1"/>
          </p:cNvSpPr>
          <p:nvPr/>
        </p:nvSpPr>
        <p:spPr bwMode="auto">
          <a:xfrm flipV="1">
            <a:off x="616689" y="1923803"/>
            <a:ext cx="8634190" cy="69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lIns="102396" tIns="51198" rIns="102396" bIns="51198"/>
          <a:lstStyle/>
          <a:p>
            <a:pPr>
              <a:spcBef>
                <a:spcPct val="0"/>
              </a:spcBef>
            </a:pPr>
            <a:endParaRPr lang="zh-CN" altLang="en-US" b="1">
              <a:solidFill>
                <a:srgbClr val="000000"/>
              </a:solidFill>
            </a:endParaRP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93539" y="2173191"/>
            <a:ext cx="8353425" cy="396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3528219" y="6354544"/>
            <a:ext cx="2849562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b">
            <a:spAutoFit/>
          </a:bodyPr>
          <a:lstStyle>
            <a:lvl1pPr marL="161925" indent="-161925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10000"/>
              </a:lnSpc>
              <a:spcAft>
                <a:spcPct val="25000"/>
              </a:spcAft>
            </a:pPr>
            <a:r>
              <a:rPr lang="zh-CN" altLang="en-US" sz="1000" b="0" dirty="0">
                <a:latin typeface="微软雅黑" pitchFamily="34" charset="-122"/>
                <a:ea typeface="微软雅黑" pitchFamily="34" charset="-122"/>
              </a:rPr>
              <a:t>数据来源：</a:t>
            </a:r>
            <a:r>
              <a:rPr lang="en-US" altLang="zh-CN" sz="1000" b="0" dirty="0">
                <a:latin typeface="微软雅黑" pitchFamily="34" charset="-122"/>
                <a:ea typeface="微软雅黑" pitchFamily="34" charset="-122"/>
              </a:rPr>
              <a:t>CQC</a:t>
            </a:r>
            <a:r>
              <a:rPr lang="zh-CN" altLang="en-US" sz="1000" b="0" dirty="0">
                <a:latin typeface="微软雅黑" pitchFamily="34" charset="-122"/>
                <a:ea typeface="微软雅黑" pitchFamily="34" charset="-122"/>
              </a:rPr>
              <a:t>，中国进口汽车市场数据库</a:t>
            </a:r>
          </a:p>
        </p:txBody>
      </p:sp>
      <p:sp>
        <p:nvSpPr>
          <p:cNvPr id="12" name="矩形 11"/>
          <p:cNvSpPr/>
          <p:nvPr/>
        </p:nvSpPr>
        <p:spPr>
          <a:xfrm>
            <a:off x="526541" y="456327"/>
            <a:ext cx="9164213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5885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排量结构</a:t>
            </a:r>
            <a:r>
              <a:rPr lang="en-US" altLang="zh-CN" sz="2000" b="1" dirty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-</a:t>
            </a:r>
            <a:r>
              <a:rPr lang="zh-CN" altLang="en-US" sz="2000" b="1" dirty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平行进口：大排量盛行，</a:t>
            </a:r>
            <a:r>
              <a:rPr lang="en-US" altLang="zh-CN" sz="2000" b="1" dirty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2.5-4.0</a:t>
            </a:r>
            <a:r>
              <a:rPr lang="zh-CN" altLang="en-US" sz="2000" b="1" dirty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升</a:t>
            </a:r>
            <a:r>
              <a:rPr lang="zh-CN" altLang="en-US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份额接近九成</a:t>
            </a:r>
            <a:r>
              <a:rPr lang="zh-CN" altLang="en-US" sz="2000" b="1" dirty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，其中</a:t>
            </a:r>
            <a:r>
              <a:rPr lang="en-US" altLang="zh-CN" sz="2000" b="1" dirty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2.5-3.0</a:t>
            </a:r>
            <a:r>
              <a:rPr lang="zh-CN" altLang="en-US" sz="2000" b="1" dirty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升是第一大区间，</a:t>
            </a:r>
            <a:r>
              <a:rPr lang="zh-CN" altLang="en-US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份额超过五成。</a:t>
            </a:r>
            <a:endParaRPr lang="zh-CN" altLang="zh-CN" sz="2000" b="1" dirty="0">
              <a:solidFill>
                <a:srgbClr val="00336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矩形 13"/>
          <p:cNvSpPr>
            <a:spLocks noChangeArrowheads="1"/>
          </p:cNvSpPr>
          <p:nvPr/>
        </p:nvSpPr>
        <p:spPr bwMode="auto">
          <a:xfrm>
            <a:off x="631826" y="1602831"/>
            <a:ext cx="8619054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sz="1200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2015</a:t>
            </a:r>
            <a:r>
              <a:rPr lang="zh-CN" altLang="en-US" sz="1200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年</a:t>
            </a:r>
            <a:r>
              <a:rPr lang="en-US" altLang="zh-CN" sz="1200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-</a:t>
            </a:r>
            <a:r>
              <a:rPr lang="en-US" altLang="zh-CN" sz="1200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2017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年</a:t>
            </a:r>
            <a:r>
              <a:rPr lang="zh-CN" altLang="en-US" sz="1200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平行进口车市场排量结构变化</a:t>
            </a:r>
            <a:endParaRPr lang="en-US" altLang="zh-CN" sz="1200" dirty="0"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6" name="Line 18"/>
          <p:cNvSpPr>
            <a:spLocks noChangeShapeType="1"/>
          </p:cNvSpPr>
          <p:nvPr/>
        </p:nvSpPr>
        <p:spPr bwMode="auto">
          <a:xfrm flipV="1">
            <a:off x="635905" y="1927225"/>
            <a:ext cx="8603345" cy="69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lIns="102396" tIns="51198" rIns="102396" bIns="51198"/>
          <a:lstStyle/>
          <a:p>
            <a:pPr>
              <a:spcBef>
                <a:spcPct val="0"/>
              </a:spcBef>
            </a:pPr>
            <a:endParaRPr lang="zh-CN" altLang="en-US" b="1">
              <a:solidFill>
                <a:srgbClr val="000000"/>
              </a:solidFill>
            </a:endParaRP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81150" y="2161851"/>
            <a:ext cx="6743700" cy="3990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72F09D3-1CD1-48D9-A5CE-5615A8F1806A}" type="slidenum">
              <a:rPr lang="zh-CN" altLang="de-DE" smtClean="0"/>
              <a:pPr>
                <a:defRPr/>
              </a:pPr>
              <a:t>17</a:t>
            </a:fld>
            <a:endParaRPr lang="de-DE" altLang="zh-CN" dirty="0"/>
          </a:p>
        </p:txBody>
      </p:sp>
      <p:sp>
        <p:nvSpPr>
          <p:cNvPr id="8" name="TextBox 7"/>
          <p:cNvSpPr txBox="1"/>
          <p:nvPr/>
        </p:nvSpPr>
        <p:spPr>
          <a:xfrm>
            <a:off x="2310304" y="2671671"/>
            <a:ext cx="551553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Thanks !</a:t>
            </a:r>
            <a:endParaRPr lang="zh-CN" altLang="en-US" sz="3200" b="1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/>
        </p:nvSpPr>
        <p:spPr bwMode="auto">
          <a:xfrm>
            <a:off x="297711" y="627321"/>
            <a:ext cx="9292856" cy="584791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67468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3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97711" y="5792213"/>
            <a:ext cx="55155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b="1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如有任何问题，请联系：</a:t>
            </a:r>
            <a:endParaRPr lang="en-US" altLang="zh-CN" sz="1200" b="1" dirty="0" smtClean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200" b="1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王存  </a:t>
            </a:r>
            <a:r>
              <a:rPr lang="en-US" altLang="zh-CN" sz="1200" b="1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hlinkClick r:id="rId2"/>
              </a:rPr>
              <a:t>wangcun@ctcai.com</a:t>
            </a:r>
            <a:r>
              <a:rPr lang="en-US" altLang="zh-CN" sz="1200" b="1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  010-82169177</a:t>
            </a:r>
            <a:endParaRPr lang="zh-CN" altLang="en-US" sz="1200" b="1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207863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/>
          <p:nvPr/>
        </p:nvSpPr>
        <p:spPr bwMode="auto">
          <a:xfrm>
            <a:off x="577850" y="2900895"/>
            <a:ext cx="825500" cy="404280"/>
          </a:xfrm>
          <a:prstGeom prst="rect">
            <a:avLst/>
          </a:prstGeom>
          <a:solidFill>
            <a:srgbClr val="A8ADB3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674688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endParaRPr lang="en-US" sz="1800" b="1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Rectangle 17"/>
          <p:cNvSpPr/>
          <p:nvPr/>
        </p:nvSpPr>
        <p:spPr bwMode="auto">
          <a:xfrm>
            <a:off x="1568450" y="2900895"/>
            <a:ext cx="7759700" cy="404280"/>
          </a:xfrm>
          <a:prstGeom prst="rect">
            <a:avLst/>
          </a:prstGeom>
          <a:solidFill>
            <a:srgbClr val="A8ADB3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rot="0" spcFirstLastPara="0" vertOverflow="overflow" horzOverflow="overflow" vert="horz" wrap="square" lIns="18288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defTabSz="674688"/>
            <a:r>
              <a:rPr lang="zh-CN" altLang="en-US" sz="1800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中国进口汽车市场结构特征</a:t>
            </a:r>
            <a:endParaRPr lang="en-US" altLang="en-US" sz="1800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Rectangle 14"/>
          <p:cNvSpPr/>
          <p:nvPr/>
        </p:nvSpPr>
        <p:spPr bwMode="auto">
          <a:xfrm>
            <a:off x="577850" y="1779062"/>
            <a:ext cx="825500" cy="392638"/>
          </a:xfrm>
          <a:prstGeom prst="rect">
            <a:avLst/>
          </a:prstGeom>
          <a:solidFill>
            <a:srgbClr val="003366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674688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8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endParaRPr lang="en-US" sz="1800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15"/>
          <p:cNvSpPr/>
          <p:nvPr/>
        </p:nvSpPr>
        <p:spPr bwMode="auto">
          <a:xfrm>
            <a:off x="1568450" y="1779062"/>
            <a:ext cx="7759700" cy="392638"/>
          </a:xfrm>
          <a:prstGeom prst="rect">
            <a:avLst/>
          </a:prstGeom>
          <a:solidFill>
            <a:srgbClr val="003366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rot="0" spcFirstLastPara="0" vertOverflow="overflow" horzOverflow="overflow" vert="horz" wrap="square" lIns="18288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defTabSz="674688"/>
            <a:r>
              <a:rPr lang="zh-CN" altLang="en-US" sz="1800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中国进口汽车市场总体情况</a:t>
            </a:r>
            <a:endParaRPr lang="en-US" sz="1800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531503" y="452189"/>
            <a:ext cx="910113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  <a:buClr>
                <a:srgbClr val="FF0000"/>
              </a:buClr>
            </a:pPr>
            <a:r>
              <a:rPr lang="zh-CN" altLang="en-US" sz="2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目    录</a:t>
            </a:r>
          </a:p>
        </p:txBody>
      </p:sp>
      <p:sp>
        <p:nvSpPr>
          <p:cNvPr id="12" name="矩形 11"/>
          <p:cNvSpPr/>
          <p:nvPr/>
        </p:nvSpPr>
        <p:spPr>
          <a:xfrm>
            <a:off x="568903" y="5458666"/>
            <a:ext cx="80391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备注：</a:t>
            </a:r>
          </a:p>
          <a:p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正常进口：原进口汽车总经销商授权进口</a:t>
            </a:r>
          </a:p>
          <a:p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平行进口：非品牌授权下的平行进口试点企业及改装乘用车企业进口（改装小</a:t>
            </a:r>
            <a:r>
              <a:rPr lang="en-US" altLang="zh-CN" sz="1200" dirty="0" smtClean="0">
                <a:latin typeface="微软雅黑" pitchFamily="34" charset="-122"/>
                <a:ea typeface="微软雅黑" pitchFamily="34" charset="-122"/>
              </a:rPr>
              <a:t>3C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）</a:t>
            </a:r>
            <a:endParaRPr lang="zh-CN" altLang="en-US" sz="1200" dirty="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05130791"/>
      </p:ext>
    </p:extLst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Box 4"/>
          <p:cNvSpPr txBox="1">
            <a:spLocks noChangeArrowheads="1"/>
          </p:cNvSpPr>
          <p:nvPr/>
        </p:nvSpPr>
        <p:spPr bwMode="auto">
          <a:xfrm>
            <a:off x="3528219" y="6277562"/>
            <a:ext cx="2849562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b">
            <a:spAutoFit/>
          </a:bodyPr>
          <a:lstStyle>
            <a:lvl1pPr marL="161925" indent="-161925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10000"/>
              </a:lnSpc>
              <a:spcAft>
                <a:spcPct val="25000"/>
              </a:spcAft>
            </a:pPr>
            <a:r>
              <a:rPr lang="zh-CN" altLang="en-US" sz="1000" b="0" dirty="0">
                <a:latin typeface="微软雅黑" pitchFamily="34" charset="-122"/>
                <a:ea typeface="微软雅黑" pitchFamily="34" charset="-122"/>
              </a:rPr>
              <a:t>数据来源</a:t>
            </a:r>
            <a:r>
              <a:rPr lang="zh-CN" altLang="en-US" sz="1000" b="0" dirty="0" smtClean="0">
                <a:latin typeface="微软雅黑" pitchFamily="34" charset="-122"/>
                <a:ea typeface="微软雅黑" pitchFamily="34" charset="-122"/>
              </a:rPr>
              <a:t>：海关进口量</a:t>
            </a:r>
            <a:r>
              <a:rPr lang="en-US" altLang="zh-CN" sz="1000" b="0" dirty="0" smtClean="0">
                <a:latin typeface="微软雅黑" pitchFamily="34" charset="-122"/>
                <a:ea typeface="微软雅黑" pitchFamily="34" charset="-122"/>
              </a:rPr>
              <a:t>—</a:t>
            </a:r>
            <a:r>
              <a:rPr lang="zh-CN" altLang="en-US" sz="1000" b="0" dirty="0" smtClean="0">
                <a:latin typeface="微软雅黑" pitchFamily="34" charset="-122"/>
                <a:ea typeface="微软雅黑" pitchFamily="34" charset="-122"/>
              </a:rPr>
              <a:t>中国</a:t>
            </a:r>
            <a:r>
              <a:rPr lang="zh-CN" altLang="en-US" sz="1000" b="0" dirty="0">
                <a:latin typeface="微软雅黑" pitchFamily="34" charset="-122"/>
                <a:ea typeface="微软雅黑" pitchFamily="34" charset="-122"/>
              </a:rPr>
              <a:t>进口汽车市场数据库</a:t>
            </a:r>
            <a:endParaRPr lang="zh-CN" altLang="en-US" sz="1000" b="0" dirty="0">
              <a:solidFill>
                <a:schemeClr val="tx1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476387" y="279074"/>
            <a:ext cx="920245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b="1" cap="all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进口车整体市场：进口量持续稳健增长，</a:t>
            </a:r>
            <a:r>
              <a:rPr lang="en-US" altLang="zh-CN" sz="2000" b="1" cap="all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11</a:t>
            </a:r>
            <a:r>
              <a:rPr lang="zh-CN" altLang="en-US" sz="2000" b="1" cap="all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月份海关进口量为</a:t>
            </a:r>
            <a:r>
              <a:rPr lang="en-US" altLang="zh-CN" sz="2000" b="1" cap="all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11.5</a:t>
            </a:r>
            <a:r>
              <a:rPr lang="zh-CN" altLang="en-US" sz="2000" b="1" cap="all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万辆，同比增长</a:t>
            </a:r>
            <a:r>
              <a:rPr lang="en-US" altLang="zh-CN" sz="2000" b="1" cap="all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12.8%</a:t>
            </a:r>
            <a:r>
              <a:rPr lang="zh-CN" altLang="en-US" sz="2000" b="1" cap="all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。</a:t>
            </a:r>
            <a:endParaRPr lang="en-US" altLang="zh-CN" sz="2000" b="1" cap="all" dirty="0" smtClean="0">
              <a:solidFill>
                <a:schemeClr val="tx2"/>
              </a:solidFill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9265" y="1513918"/>
            <a:ext cx="9363075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3" name="Rectangle 5"/>
          <p:cNvSpPr>
            <a:spLocks noChangeArrowheads="1"/>
          </p:cNvSpPr>
          <p:nvPr/>
        </p:nvSpPr>
        <p:spPr bwMode="auto">
          <a:xfrm>
            <a:off x="9" y="311006"/>
            <a:ext cx="184731" cy="292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>
              <a:latin typeface="Arial"/>
              <a:ea typeface="宋体"/>
            </a:endParaRPr>
          </a:p>
        </p:txBody>
      </p:sp>
      <p:sp>
        <p:nvSpPr>
          <p:cNvPr id="12" name="Rectangle 47"/>
          <p:cNvSpPr>
            <a:spLocks noChangeArrowheads="1"/>
          </p:cNvSpPr>
          <p:nvPr/>
        </p:nvSpPr>
        <p:spPr bwMode="auto">
          <a:xfrm>
            <a:off x="5165977" y="5120153"/>
            <a:ext cx="4477760" cy="117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zh-CN" altLang="en-US" sz="700" b="0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月度同比增速</a:t>
            </a:r>
            <a:r>
              <a:rPr lang="zh-CN" altLang="en-US" sz="700" b="0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：</a:t>
            </a:r>
            <a:endParaRPr lang="en-US" altLang="zh-CN" sz="700" b="0" dirty="0" smtClean="0"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endParaRPr lang="en-US" altLang="zh-CN" sz="700" b="0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r>
              <a:rPr lang="en-US" altLang="zh-CN" sz="600" b="0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</a:t>
            </a:r>
            <a:r>
              <a:rPr lang="en-US" altLang="zh-CN" sz="600" b="1" cap="all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-2.1%       </a:t>
            </a:r>
            <a:r>
              <a:rPr lang="en-US" altLang="zh-CN" sz="600" b="1" cap="all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9.9%      </a:t>
            </a:r>
            <a:r>
              <a:rPr lang="en-US" altLang="zh-CN" sz="600" b="1" cap="all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-</a:t>
            </a:r>
            <a:r>
              <a:rPr lang="en-US" altLang="zh-CN" sz="600" b="1" cap="all" dirty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1.9</a:t>
            </a:r>
            <a:r>
              <a:rPr lang="en-US" altLang="zh-CN" sz="600" b="1" cap="all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%        </a:t>
            </a:r>
            <a:r>
              <a:rPr lang="en-US" altLang="zh-CN" sz="600" b="1" cap="all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5.3</a:t>
            </a:r>
            <a:r>
              <a:rPr lang="en-US" altLang="zh-CN" sz="600" b="1" cap="all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%       9.5%        5.5%     </a:t>
            </a:r>
            <a:r>
              <a:rPr lang="en-US" altLang="zh-CN" sz="600" b="1" cap="all" dirty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 -0.4</a:t>
            </a:r>
            <a:r>
              <a:rPr lang="en-US" altLang="zh-CN" sz="600" b="1" cap="all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%     -1.9%        -1.8%    -3.5%        </a:t>
            </a:r>
            <a:r>
              <a:rPr lang="en-US" altLang="zh-CN" sz="600" b="1" cap="all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0.8%</a:t>
            </a:r>
            <a:endParaRPr lang="zh-CN" altLang="en-US" sz="600" b="1" cap="all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  <p:sp>
        <p:nvSpPr>
          <p:cNvPr id="14" name="Text Box 4"/>
          <p:cNvSpPr txBox="1">
            <a:spLocks noChangeArrowheads="1"/>
          </p:cNvSpPr>
          <p:nvPr/>
        </p:nvSpPr>
        <p:spPr bwMode="auto">
          <a:xfrm>
            <a:off x="3522802" y="6308886"/>
            <a:ext cx="2849563" cy="1574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b">
            <a:spAutoFit/>
          </a:bodyPr>
          <a:lstStyle>
            <a:lvl1pPr marL="161925" indent="-161925">
              <a:lnSpc>
                <a:spcPct val="110000"/>
              </a:lnSpc>
              <a:spcAft>
                <a:spcPct val="2500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Aft>
                <a:spcPct val="0"/>
              </a:spcAft>
            </a:pPr>
            <a:r>
              <a:rPr lang="zh-CN" altLang="en-US" sz="10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数据来源</a:t>
            </a:r>
            <a:r>
              <a:rPr lang="zh-CN" altLang="en-US" sz="10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en-US" altLang="zh-CN" sz="10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AAK—</a:t>
            </a:r>
            <a:r>
              <a:rPr lang="zh-CN" altLang="en-US" sz="10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中国进口汽车市场信息联席会</a:t>
            </a:r>
            <a:endParaRPr lang="zh-CN" altLang="en-US" sz="1000" dirty="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62647" y="420325"/>
            <a:ext cx="915291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b="1" cap="all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正常进口车：</a:t>
            </a:r>
            <a:r>
              <a:rPr lang="en-US" altLang="zh-CN" sz="2000" b="1" cap="all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2017</a:t>
            </a:r>
            <a:r>
              <a:rPr lang="zh-CN" altLang="en-US" sz="2000" b="1" cap="all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年</a:t>
            </a:r>
            <a:r>
              <a:rPr lang="en-US" altLang="zh-CN" sz="2000" b="1" cap="all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11</a:t>
            </a:r>
            <a:r>
              <a:rPr lang="zh-CN" altLang="en-US" sz="2000" b="1" cap="all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月进口车销售</a:t>
            </a:r>
            <a:r>
              <a:rPr lang="en-US" altLang="zh-CN" sz="2000" b="1" cap="all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8.2</a:t>
            </a:r>
            <a:r>
              <a:rPr lang="zh-CN" altLang="en-US" sz="2000" b="1" cap="all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万辆，在连续四个月小幅下滑之后终于实现正增长。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4512" y="1512217"/>
            <a:ext cx="9467850" cy="433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3656244300"/>
      </p:ext>
    </p:extLst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Line 18"/>
          <p:cNvSpPr>
            <a:spLocks noChangeShapeType="1"/>
          </p:cNvSpPr>
          <p:nvPr/>
        </p:nvSpPr>
        <p:spPr bwMode="auto">
          <a:xfrm>
            <a:off x="629393" y="1959428"/>
            <a:ext cx="8680862" cy="11875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endParaRPr lang="zh-CN" altLang="en-US" sz="1800" b="1">
              <a:solidFill>
                <a:srgbClr val="000000"/>
              </a:solidFill>
              <a:latin typeface="Arial"/>
              <a:ea typeface="+mn-ea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706841" y="1647631"/>
            <a:ext cx="2701381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12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2013</a:t>
            </a:r>
            <a:r>
              <a:rPr lang="zh-CN" altLang="en-US" sz="12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en-US" altLang="zh-CN" sz="12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-2017</a:t>
            </a:r>
            <a:r>
              <a:rPr lang="zh-CN" altLang="en-US" sz="12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年中国进口车行业库存</a:t>
            </a:r>
          </a:p>
        </p:txBody>
      </p:sp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574033" y="762079"/>
            <a:ext cx="9104312" cy="528653"/>
          </a:xfrm>
        </p:spPr>
        <p:txBody>
          <a:bodyPr/>
          <a:lstStyle/>
          <a:p>
            <a:r>
              <a:rPr lang="en-US" altLang="zh-CN" sz="1400" kern="1200" cap="all" dirty="0" smtClean="0">
                <a:latin typeface="微软雅黑" pitchFamily="34" charset="-122"/>
                <a:ea typeface="微软雅黑" pitchFamily="34" charset="-122"/>
              </a:rPr>
              <a:t>2017</a:t>
            </a:r>
            <a:r>
              <a:rPr lang="zh-CN" altLang="en-US" sz="1400" kern="1200" cap="all" dirty="0" smtClean="0"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en-US" altLang="zh-CN" sz="1400" kern="1200" cap="all" dirty="0" smtClean="0"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en-US" sz="1400" kern="1200" cap="all" dirty="0" smtClean="0">
                <a:latin typeface="微软雅黑" pitchFamily="34" charset="-122"/>
                <a:ea typeface="微软雅黑" pitchFamily="34" charset="-122"/>
              </a:rPr>
              <a:t>月</a:t>
            </a:r>
            <a:r>
              <a:rPr lang="zh-CN" altLang="en-US" sz="1400" kern="1200" cap="all" dirty="0">
                <a:latin typeface="微软雅黑" pitchFamily="34" charset="-122"/>
                <a:ea typeface="微软雅黑" pitchFamily="34" charset="-122"/>
              </a:rPr>
              <a:t>行业库存</a:t>
            </a:r>
            <a:r>
              <a:rPr lang="zh-CN" altLang="en-US" sz="1400" kern="1200" cap="all" dirty="0" smtClean="0">
                <a:latin typeface="微软雅黑" pitchFamily="34" charset="-122"/>
                <a:ea typeface="微软雅黑" pitchFamily="34" charset="-122"/>
              </a:rPr>
              <a:t>深度为</a:t>
            </a:r>
            <a:r>
              <a:rPr lang="en-US" altLang="zh-CN" sz="1400" kern="1200" cap="all" dirty="0" smtClean="0">
                <a:latin typeface="微软雅黑" pitchFamily="34" charset="-122"/>
                <a:ea typeface="微软雅黑" pitchFamily="34" charset="-122"/>
              </a:rPr>
              <a:t>3.6</a:t>
            </a:r>
            <a:r>
              <a:rPr lang="zh-CN" altLang="en-US" sz="1400" kern="1200" cap="all" dirty="0" smtClean="0">
                <a:latin typeface="微软雅黑" pitchFamily="34" charset="-122"/>
                <a:ea typeface="微软雅黑" pitchFamily="34" charset="-122"/>
              </a:rPr>
              <a:t>个</a:t>
            </a:r>
            <a:r>
              <a:rPr lang="zh-CN" altLang="en-US" sz="1400" kern="1200" cap="all" dirty="0">
                <a:latin typeface="微软雅黑" pitchFamily="34" charset="-122"/>
                <a:ea typeface="微软雅黑" pitchFamily="34" charset="-122"/>
              </a:rPr>
              <a:t>月，相比</a:t>
            </a:r>
            <a:r>
              <a:rPr lang="en-US" altLang="zh-CN" sz="1400" kern="1200" cap="all" dirty="0">
                <a:latin typeface="微软雅黑" pitchFamily="34" charset="-122"/>
                <a:ea typeface="微软雅黑" pitchFamily="34" charset="-122"/>
              </a:rPr>
              <a:t>2016</a:t>
            </a:r>
            <a:r>
              <a:rPr lang="zh-CN" altLang="en-US" sz="1400" kern="1200" cap="all" dirty="0" smtClean="0"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en-US" altLang="zh-CN" sz="1400" kern="1200" cap="all" dirty="0" smtClean="0"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en-US" sz="1400" kern="1200" cap="all" dirty="0" smtClean="0">
                <a:latin typeface="微软雅黑" pitchFamily="34" charset="-122"/>
                <a:ea typeface="微软雅黑" pitchFamily="34" charset="-122"/>
              </a:rPr>
              <a:t>月的</a:t>
            </a:r>
            <a:r>
              <a:rPr lang="en-US" altLang="zh-CN" sz="1400" kern="1200" cap="all" dirty="0" smtClean="0">
                <a:latin typeface="微软雅黑" pitchFamily="34" charset="-122"/>
                <a:ea typeface="微软雅黑" pitchFamily="34" charset="-122"/>
              </a:rPr>
              <a:t>3.61</a:t>
            </a:r>
            <a:r>
              <a:rPr lang="zh-CN" altLang="en-US" sz="1400" kern="1200" cap="all" dirty="0" smtClean="0">
                <a:latin typeface="微软雅黑" pitchFamily="34" charset="-122"/>
                <a:ea typeface="微软雅黑" pitchFamily="34" charset="-122"/>
              </a:rPr>
              <a:t>个</a:t>
            </a:r>
            <a:r>
              <a:rPr lang="zh-CN" altLang="en-US" sz="1400" kern="1200" cap="all" dirty="0">
                <a:latin typeface="微软雅黑" pitchFamily="34" charset="-122"/>
                <a:ea typeface="微软雅黑" pitchFamily="34" charset="-122"/>
              </a:rPr>
              <a:t>月</a:t>
            </a:r>
            <a:r>
              <a:rPr lang="zh-CN" altLang="en-US" sz="1400" kern="1200" cap="all" dirty="0" smtClean="0">
                <a:latin typeface="微软雅黑" pitchFamily="34" charset="-122"/>
                <a:ea typeface="微软雅黑" pitchFamily="34" charset="-122"/>
              </a:rPr>
              <a:t>，下降了</a:t>
            </a:r>
            <a:r>
              <a:rPr lang="en-US" altLang="zh-CN" sz="1400" kern="1200" cap="all" dirty="0" smtClean="0">
                <a:latin typeface="微软雅黑" pitchFamily="34" charset="-122"/>
                <a:ea typeface="微软雅黑" pitchFamily="34" charset="-122"/>
              </a:rPr>
              <a:t>0.01</a:t>
            </a:r>
            <a:r>
              <a:rPr lang="zh-CN" altLang="en-US" sz="1400" kern="1200" cap="all" dirty="0" smtClean="0">
                <a:latin typeface="微软雅黑" pitchFamily="34" charset="-122"/>
                <a:ea typeface="微软雅黑" pitchFamily="34" charset="-122"/>
              </a:rPr>
              <a:t>个月。</a:t>
            </a:r>
          </a:p>
        </p:txBody>
      </p:sp>
      <p:sp>
        <p:nvSpPr>
          <p:cNvPr id="15" name="矩形 14"/>
          <p:cNvSpPr/>
          <p:nvPr/>
        </p:nvSpPr>
        <p:spPr>
          <a:xfrm>
            <a:off x="562647" y="421273"/>
            <a:ext cx="908109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b="1" cap="all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正常进口汽车：行业去库存压力有所减轻，保持在一个相对合理的水平。</a:t>
            </a:r>
          </a:p>
        </p:txBody>
      </p:sp>
      <p:sp>
        <p:nvSpPr>
          <p:cNvPr id="16" name="Text Box 4"/>
          <p:cNvSpPr txBox="1">
            <a:spLocks noChangeArrowheads="1"/>
          </p:cNvSpPr>
          <p:nvPr/>
        </p:nvSpPr>
        <p:spPr bwMode="auto">
          <a:xfrm>
            <a:off x="3677177" y="6308886"/>
            <a:ext cx="2849563" cy="1574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b">
            <a:spAutoFit/>
          </a:bodyPr>
          <a:lstStyle>
            <a:lvl1pPr marL="161925" indent="-161925">
              <a:lnSpc>
                <a:spcPct val="110000"/>
              </a:lnSpc>
              <a:spcAft>
                <a:spcPct val="2500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Aft>
                <a:spcPct val="0"/>
              </a:spcAft>
            </a:pPr>
            <a:r>
              <a:rPr lang="zh-CN" altLang="en-US" sz="10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数据来源：中国进口汽车市场数据库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84288" y="2188470"/>
            <a:ext cx="7334250" cy="3895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4160825914"/>
      </p:ext>
    </p:extLst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529540" y="318034"/>
            <a:ext cx="9194292" cy="946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185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平行进口汽车：</a:t>
            </a:r>
            <a:r>
              <a:rPr lang="en-US" altLang="zh-CN" sz="185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11</a:t>
            </a:r>
            <a:r>
              <a:rPr lang="zh-CN" altLang="en-US" sz="185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月</a:t>
            </a:r>
            <a:r>
              <a:rPr lang="zh-CN" altLang="en-US" sz="1850" b="1" kern="0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平行进口车</a:t>
            </a:r>
            <a:r>
              <a:rPr lang="en-US" altLang="zh-CN" sz="185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1.8</a:t>
            </a:r>
            <a:r>
              <a:rPr lang="zh-CN" altLang="en-US" sz="185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万</a:t>
            </a:r>
            <a:r>
              <a:rPr lang="zh-CN" altLang="en-US" sz="1850" b="1" kern="0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辆，</a:t>
            </a:r>
            <a:r>
              <a:rPr lang="en-US" altLang="zh-CN" sz="185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1-11</a:t>
            </a:r>
            <a:r>
              <a:rPr lang="zh-CN" altLang="en-US" sz="185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月</a:t>
            </a:r>
            <a:r>
              <a:rPr lang="zh-CN" altLang="en-US" sz="1850" b="1" kern="0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累计平行</a:t>
            </a:r>
            <a:r>
              <a:rPr lang="zh-CN" altLang="en-US" sz="185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进口</a:t>
            </a:r>
            <a:r>
              <a:rPr lang="en-US" altLang="zh-CN" sz="185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15.8</a:t>
            </a:r>
            <a:r>
              <a:rPr lang="zh-CN" altLang="en-US" sz="185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万</a:t>
            </a:r>
            <a:r>
              <a:rPr lang="zh-CN" altLang="en-US" sz="1850" b="1" kern="0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辆，同比增速分别</a:t>
            </a:r>
            <a:r>
              <a:rPr lang="zh-CN" altLang="en-US" sz="185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为</a:t>
            </a:r>
            <a:r>
              <a:rPr lang="en-US" altLang="zh-CN" sz="185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1.7%</a:t>
            </a:r>
            <a:r>
              <a:rPr lang="zh-CN" altLang="en-US" sz="185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和</a:t>
            </a:r>
            <a:r>
              <a:rPr lang="en-US" altLang="zh-CN" sz="185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39.5%</a:t>
            </a:r>
            <a:r>
              <a:rPr lang="zh-CN" altLang="en-US" sz="1850" b="1" kern="0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；</a:t>
            </a:r>
            <a:r>
              <a:rPr lang="en-US" altLang="zh-CN" sz="185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1-11</a:t>
            </a:r>
            <a:r>
              <a:rPr lang="zh-CN" altLang="en-US" sz="185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月</a:t>
            </a:r>
            <a:r>
              <a:rPr lang="zh-CN" altLang="en-US" sz="1850" b="1" kern="0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平行进口车占进口总量</a:t>
            </a:r>
            <a:r>
              <a:rPr lang="en-US" altLang="zh-CN" sz="185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14.3%</a:t>
            </a:r>
            <a:r>
              <a:rPr lang="zh-CN" altLang="en-US" sz="185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，比</a:t>
            </a:r>
            <a:r>
              <a:rPr lang="en-US" altLang="zh-CN" sz="185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1-10</a:t>
            </a:r>
            <a:r>
              <a:rPr lang="zh-CN" altLang="en-US" sz="185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月份</a:t>
            </a:r>
            <a:r>
              <a:rPr lang="zh-CN" altLang="en-US" sz="1850" b="1" kern="0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的</a:t>
            </a:r>
            <a:r>
              <a:rPr lang="en-US" altLang="zh-CN" sz="185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14.2 %</a:t>
            </a:r>
            <a:r>
              <a:rPr lang="zh-CN" altLang="en-US" sz="185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上升</a:t>
            </a:r>
            <a:r>
              <a:rPr lang="en-US" altLang="zh-CN" sz="185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0.1</a:t>
            </a:r>
            <a:r>
              <a:rPr lang="zh-CN" altLang="en-US" sz="185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个百分点。</a:t>
            </a:r>
            <a:endParaRPr lang="zh-CN" altLang="en-US" sz="1850" b="1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矩形 8"/>
          <p:cNvSpPr>
            <a:spLocks noChangeArrowheads="1"/>
          </p:cNvSpPr>
          <p:nvPr/>
        </p:nvSpPr>
        <p:spPr bwMode="auto">
          <a:xfrm>
            <a:off x="3627731" y="6310147"/>
            <a:ext cx="3173038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10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数据来源</a:t>
            </a:r>
            <a:r>
              <a:rPr lang="zh-CN" altLang="en-US" sz="10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：国机汽车</a:t>
            </a:r>
            <a:r>
              <a:rPr lang="en-US" altLang="zh-CN" sz="10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-</a:t>
            </a:r>
            <a:r>
              <a:rPr lang="zh-CN" altLang="en-US" sz="10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中国进口汽车市场数据库</a:t>
            </a:r>
            <a:endParaRPr lang="zh-CN" altLang="en-US" sz="1000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5020" y="1610067"/>
            <a:ext cx="9353550" cy="436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3063636280"/>
      </p:ext>
    </p:extLst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531503" y="452189"/>
            <a:ext cx="910113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  <a:buClr>
                <a:srgbClr val="FF0000"/>
              </a:buClr>
            </a:pPr>
            <a:r>
              <a:rPr lang="zh-CN" altLang="en-US" sz="2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目    录</a:t>
            </a:r>
          </a:p>
        </p:txBody>
      </p:sp>
      <p:sp>
        <p:nvSpPr>
          <p:cNvPr id="12" name="矩形 11"/>
          <p:cNvSpPr/>
          <p:nvPr/>
        </p:nvSpPr>
        <p:spPr>
          <a:xfrm>
            <a:off x="568903" y="5458666"/>
            <a:ext cx="80391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备注：</a:t>
            </a:r>
          </a:p>
          <a:p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正常进口：原进口汽车总经销商授权进口</a:t>
            </a:r>
          </a:p>
          <a:p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平行进口：非品牌授权下的平行进口试点企业及改装乘用车企业进口（改装小</a:t>
            </a:r>
            <a:r>
              <a:rPr lang="en-US" altLang="zh-CN" sz="1200" dirty="0" smtClean="0">
                <a:latin typeface="微软雅黑" pitchFamily="34" charset="-122"/>
                <a:ea typeface="微软雅黑" pitchFamily="34" charset="-122"/>
              </a:rPr>
              <a:t>3C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）</a:t>
            </a:r>
            <a:endParaRPr lang="zh-CN" altLang="en-US" sz="12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Rectangle 16"/>
          <p:cNvSpPr/>
          <p:nvPr/>
        </p:nvSpPr>
        <p:spPr bwMode="auto">
          <a:xfrm>
            <a:off x="577850" y="2900895"/>
            <a:ext cx="825500" cy="404280"/>
          </a:xfrm>
          <a:prstGeom prst="rect">
            <a:avLst/>
          </a:prstGeom>
          <a:solidFill>
            <a:srgbClr val="003366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rot="0" spcFirstLastPara="0" vertOverflow="overflow" horzOverflow="overflow" vert="horz" wrap="square" lIns="18288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674688"/>
            <a:r>
              <a:rPr lang="en-US" altLang="zh-CN" sz="18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endParaRPr lang="en-US" altLang="en-US" sz="1800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Rectangle 17"/>
          <p:cNvSpPr/>
          <p:nvPr/>
        </p:nvSpPr>
        <p:spPr bwMode="auto">
          <a:xfrm>
            <a:off x="1568450" y="2900895"/>
            <a:ext cx="7759700" cy="404280"/>
          </a:xfrm>
          <a:prstGeom prst="rect">
            <a:avLst/>
          </a:prstGeom>
          <a:solidFill>
            <a:srgbClr val="003366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rot="0" spcFirstLastPara="0" vertOverflow="overflow" horzOverflow="overflow" vert="horz" wrap="square" lIns="18288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defTabSz="674688"/>
            <a:r>
              <a:rPr lang="zh-CN" altLang="en-US" sz="1800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中国进口汽车市场结构特征</a:t>
            </a:r>
            <a:endParaRPr lang="en-US" altLang="en-US" sz="1800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Rectangle 14"/>
          <p:cNvSpPr/>
          <p:nvPr/>
        </p:nvSpPr>
        <p:spPr bwMode="auto">
          <a:xfrm>
            <a:off x="577850" y="1779062"/>
            <a:ext cx="825500" cy="392638"/>
          </a:xfrm>
          <a:prstGeom prst="rect">
            <a:avLst/>
          </a:prstGeom>
          <a:solidFill>
            <a:srgbClr val="A8ADB3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674688"/>
            <a:r>
              <a:rPr lang="en-US" altLang="zh-CN" sz="1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1</a:t>
            </a:r>
          </a:p>
        </p:txBody>
      </p:sp>
      <p:sp>
        <p:nvSpPr>
          <p:cNvPr id="14" name="Rectangle 15"/>
          <p:cNvSpPr/>
          <p:nvPr/>
        </p:nvSpPr>
        <p:spPr bwMode="auto">
          <a:xfrm>
            <a:off x="1568450" y="1779062"/>
            <a:ext cx="7759700" cy="392638"/>
          </a:xfrm>
          <a:prstGeom prst="rect">
            <a:avLst/>
          </a:prstGeom>
          <a:solidFill>
            <a:srgbClr val="A8ADB3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defTabSz="674688"/>
            <a:r>
              <a:rPr lang="zh-CN" altLang="en-US" sz="1800" b="1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   中国进口汽车市场总体情况</a:t>
            </a:r>
            <a:endParaRPr lang="en-US" altLang="zh-CN" sz="1800" b="1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35837087"/>
      </p:ext>
    </p:extLst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714375" y="1970914"/>
            <a:ext cx="915725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>
            <a:lvl1pPr eaLnBrk="0" hangingPunct="0">
              <a:buChar char="•"/>
              <a:defRPr kumimoji="1" sz="17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1pPr>
            <a:lvl2pPr marL="392113" indent="-390525" eaLnBrk="0" hangingPunct="0">
              <a:buChar char="•"/>
              <a:defRPr kumimoji="1" sz="1700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2pPr>
            <a:lvl3pPr marL="835025" indent="-441325" eaLnBrk="0" hangingPunct="0">
              <a:buChar char="–"/>
              <a:defRPr kumimoji="1" sz="1700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3pPr>
            <a:lvl4pPr marL="1239838" indent="-403225" eaLnBrk="0" hangingPunct="0">
              <a:buChar char="-"/>
              <a:defRPr kumimoji="1" sz="1700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4pPr>
            <a:lvl5pPr marL="2624138" indent="4763" algn="ctr" eaLnBrk="0" hangingPunct="0">
              <a:lnSpc>
                <a:spcPts val="1600"/>
              </a:lnSpc>
              <a:buChar char="»"/>
              <a:defRPr kumimoji="1" sz="14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5pPr>
            <a:lvl6pPr marL="3081338" indent="4763" algn="ctr" eaLnBrk="0" fontAlgn="base" hangingPunct="0">
              <a:lnSpc>
                <a:spcPts val="1600"/>
              </a:lnSpc>
              <a:spcBef>
                <a:spcPct val="0"/>
              </a:spcBef>
              <a:spcAft>
                <a:spcPct val="0"/>
              </a:spcAft>
              <a:buChar char="»"/>
              <a:defRPr kumimoji="1" sz="14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6pPr>
            <a:lvl7pPr marL="3538538" indent="4763" algn="ctr" eaLnBrk="0" fontAlgn="base" hangingPunct="0">
              <a:lnSpc>
                <a:spcPts val="1600"/>
              </a:lnSpc>
              <a:spcBef>
                <a:spcPct val="0"/>
              </a:spcBef>
              <a:spcAft>
                <a:spcPct val="0"/>
              </a:spcAft>
              <a:buChar char="»"/>
              <a:defRPr kumimoji="1" sz="14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7pPr>
            <a:lvl8pPr marL="3995738" indent="4763" algn="ctr" eaLnBrk="0" fontAlgn="base" hangingPunct="0">
              <a:lnSpc>
                <a:spcPts val="1600"/>
              </a:lnSpc>
              <a:spcBef>
                <a:spcPct val="0"/>
              </a:spcBef>
              <a:spcAft>
                <a:spcPct val="0"/>
              </a:spcAft>
              <a:buChar char="»"/>
              <a:defRPr kumimoji="1" sz="14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8pPr>
            <a:lvl9pPr marL="4452938" indent="4763" algn="ctr" eaLnBrk="0" fontAlgn="base" hangingPunct="0">
              <a:lnSpc>
                <a:spcPts val="1600"/>
              </a:lnSpc>
              <a:spcBef>
                <a:spcPct val="0"/>
              </a:spcBef>
              <a:spcAft>
                <a:spcPct val="0"/>
              </a:spcAft>
              <a:buChar char="»"/>
              <a:defRPr kumimoji="1" sz="14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just">
              <a:buFontTx/>
              <a:buNone/>
            </a:pPr>
            <a:r>
              <a:rPr kumimoji="0" lang="zh-CN" altLang="en-US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●</a:t>
            </a:r>
            <a:r>
              <a:rPr kumimoji="0" lang="en-US" altLang="zh-CN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2017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年</a:t>
            </a:r>
            <a:r>
              <a:rPr kumimoji="0" lang="en-US" altLang="zh-CN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11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月</a:t>
            </a:r>
            <a:r>
              <a:rPr kumimoji="0" lang="zh-CN" altLang="en-US" sz="1200" b="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，海关汽车进口量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为</a:t>
            </a:r>
            <a:r>
              <a:rPr kumimoji="0" lang="en-US" altLang="zh-CN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11.5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万</a:t>
            </a:r>
            <a:r>
              <a:rPr kumimoji="0" lang="zh-CN" altLang="en-US" sz="1200" b="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辆，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同比增长</a:t>
            </a:r>
            <a:r>
              <a:rPr kumimoji="0" lang="en-US" altLang="zh-CN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12.8%</a:t>
            </a:r>
            <a:r>
              <a:rPr kumimoji="0" lang="zh-CN" altLang="en-US" sz="1200" b="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，其中乘用车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进口</a:t>
            </a:r>
            <a:r>
              <a:rPr kumimoji="0" lang="en-US" altLang="zh-CN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11.3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万</a:t>
            </a:r>
            <a:r>
              <a:rPr kumimoji="0" lang="zh-CN" altLang="en-US" sz="1200" b="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辆，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同比增长</a:t>
            </a:r>
            <a:r>
              <a:rPr kumimoji="0" lang="en-US" altLang="zh-CN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13.3%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。</a:t>
            </a:r>
            <a:endParaRPr kumimoji="0" lang="en-US" altLang="zh-CN" sz="1200" b="0" dirty="0" smtClean="0">
              <a:solidFill>
                <a:schemeClr val="tx1"/>
              </a:solidFill>
              <a:latin typeface="微软雅黑" pitchFamily="34" charset="-122"/>
              <a:ea typeface="微软雅黑" pitchFamily="34" charset="-122"/>
              <a:cs typeface="Arial Unicode MS" pitchFamily="34" charset="-122"/>
            </a:endParaRPr>
          </a:p>
          <a:p>
            <a:pPr algn="just">
              <a:buFontTx/>
              <a:buNone/>
            </a:pPr>
            <a:r>
              <a:rPr kumimoji="0" lang="zh-CN" altLang="en-US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●当月进口</a:t>
            </a:r>
            <a:r>
              <a:rPr kumimoji="0" lang="en-US" altLang="zh-CN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CAR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、</a:t>
            </a:r>
            <a:r>
              <a:rPr kumimoji="0" lang="en-US" altLang="zh-CN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SUV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和</a:t>
            </a:r>
            <a:r>
              <a:rPr kumimoji="0" lang="en-US" altLang="zh-CN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MPV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分别为</a:t>
            </a:r>
            <a:r>
              <a:rPr kumimoji="0" lang="en-US" altLang="zh-CN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4.2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万，</a:t>
            </a:r>
            <a:r>
              <a:rPr kumimoji="0" lang="en-US" altLang="zh-CN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6.5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万和</a:t>
            </a:r>
            <a:r>
              <a:rPr kumimoji="0" lang="en-US" altLang="zh-CN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0.7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万辆，份额分别为</a:t>
            </a:r>
            <a:r>
              <a:rPr kumimoji="0" lang="en-US" altLang="zh-CN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37.0%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、</a:t>
            </a:r>
            <a:r>
              <a:rPr kumimoji="0" lang="en-US" altLang="zh-CN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57.0%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和</a:t>
            </a:r>
            <a:r>
              <a:rPr kumimoji="0" lang="en-US" altLang="zh-CN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6.0%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。</a:t>
            </a:r>
            <a:endParaRPr kumimoji="0" lang="en-US" altLang="zh-CN" sz="1200" b="0" dirty="0" smtClean="0">
              <a:solidFill>
                <a:schemeClr val="tx1"/>
              </a:solidFill>
              <a:latin typeface="微软雅黑" pitchFamily="34" charset="-122"/>
              <a:ea typeface="微软雅黑" pitchFamily="34" charset="-122"/>
              <a:cs typeface="Arial Unicode MS" pitchFamily="34" charset="-122"/>
            </a:endParaRPr>
          </a:p>
          <a:p>
            <a:pPr algn="just">
              <a:buFontTx/>
              <a:buNone/>
            </a:pPr>
            <a:r>
              <a:rPr kumimoji="0" lang="zh-CN" altLang="en-US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●</a:t>
            </a:r>
            <a:r>
              <a:rPr kumimoji="0" lang="en-US" altLang="zh-CN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1-11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月累计进口</a:t>
            </a:r>
            <a:r>
              <a:rPr kumimoji="0" lang="en-US" altLang="zh-CN" sz="1200" b="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CAR</a:t>
            </a:r>
            <a:r>
              <a:rPr kumimoji="0" lang="zh-CN" altLang="en-US" sz="1200" b="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、</a:t>
            </a:r>
            <a:r>
              <a:rPr kumimoji="0" lang="en-US" altLang="zh-CN" sz="1200" b="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SUV</a:t>
            </a:r>
            <a:r>
              <a:rPr kumimoji="0" lang="zh-CN" altLang="en-US" sz="1200" b="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和</a:t>
            </a:r>
            <a:r>
              <a:rPr kumimoji="0" lang="en-US" altLang="zh-CN" sz="1200" b="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MPV</a:t>
            </a:r>
            <a:r>
              <a:rPr kumimoji="0" lang="zh-CN" altLang="en-US" sz="1200" b="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分别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为</a:t>
            </a:r>
            <a:r>
              <a:rPr kumimoji="0" lang="en-US" altLang="zh-CN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40.1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万、</a:t>
            </a:r>
            <a:r>
              <a:rPr kumimoji="0" lang="en-US" altLang="zh-CN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62.7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万和</a:t>
            </a:r>
            <a:r>
              <a:rPr kumimoji="0" lang="en-US" altLang="zh-CN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5.1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万辆，份额分别为</a:t>
            </a:r>
            <a:r>
              <a:rPr kumimoji="0" lang="en-US" altLang="zh-CN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37.7%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、</a:t>
            </a:r>
            <a:r>
              <a:rPr kumimoji="0" lang="en-US" altLang="zh-CN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57.6%</a:t>
            </a:r>
            <a:r>
              <a:rPr kumimoji="0" lang="zh-CN" altLang="en-US" sz="1200" b="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和</a:t>
            </a:r>
            <a:r>
              <a:rPr kumimoji="0" lang="en-US" altLang="zh-CN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4.7%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。</a:t>
            </a:r>
            <a:endParaRPr kumimoji="0" lang="zh-CN" altLang="en-US" sz="1200" b="0" dirty="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8" name="表格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778944137"/>
              </p:ext>
            </p:extLst>
          </p:nvPr>
        </p:nvGraphicFramePr>
        <p:xfrm>
          <a:off x="1110611" y="2767700"/>
          <a:ext cx="7732712" cy="3086100"/>
        </p:xfrm>
        <a:graphic>
          <a:graphicData uri="http://schemas.openxmlformats.org/drawingml/2006/table">
            <a:tbl>
              <a:tblPr/>
              <a:tblGrid>
                <a:gridCol w="1214437"/>
                <a:gridCol w="814388"/>
                <a:gridCol w="815975"/>
                <a:gridCol w="814387"/>
                <a:gridCol w="814388"/>
                <a:gridCol w="814387"/>
                <a:gridCol w="815975"/>
                <a:gridCol w="814388"/>
                <a:gridCol w="814387"/>
              </a:tblGrid>
              <a:tr h="523875">
                <a:tc rowSpan="2">
                  <a:txBody>
                    <a:bodyPr/>
                    <a:lstStyle>
                      <a:lvl1pPr eaLnBrk="0" hangingPunct="0">
                        <a:defRPr kumimoji="1" sz="15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1pPr>
                      <a:lvl2pPr marL="742950" indent="-28575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2pPr>
                      <a:lvl3pPr marL="11430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3pPr>
                      <a:lvl4pPr marL="16002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4pPr>
                      <a:lvl5pPr marL="2057400" indent="-228600" algn="ctr" eaLnBrk="0" hangingPunct="0">
                        <a:lnSpc>
                          <a:spcPts val="1600"/>
                        </a:lnSpc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5pPr>
                      <a:lvl6pPr marL="25146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6pPr>
                      <a:lvl7pPr marL="29718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7pPr>
                      <a:lvl8pPr marL="34290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8pPr>
                      <a:lvl9pPr marL="38862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Arial Unicode MS" pitchFamily="34" charset="-122"/>
                        </a:rPr>
                        <a:t>车型</a:t>
                      </a:r>
                      <a:endParaRPr kumimoji="0" lang="zh-CN" altLang="zh-CN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Arial Unicode MS" pitchFamily="34" charset="-122"/>
                      </a:endParaRPr>
                    </a:p>
                  </a:txBody>
                  <a:tcPr marL="68580" marR="68580" marT="0" marB="0" anchor="ctr" horzOverflow="overflow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4">
                  <a:txBody>
                    <a:bodyPr/>
                    <a:lstStyle>
                      <a:lvl1pPr eaLnBrk="0" hangingPunct="0">
                        <a:defRPr kumimoji="1" sz="15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1pPr>
                      <a:lvl2pPr marL="742950" indent="-28575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2pPr>
                      <a:lvl3pPr marL="11430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3pPr>
                      <a:lvl4pPr marL="16002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4pPr>
                      <a:lvl5pPr marL="2057400" indent="-228600" algn="ctr" eaLnBrk="0" hangingPunct="0">
                        <a:lnSpc>
                          <a:spcPts val="1600"/>
                        </a:lnSpc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5pPr>
                      <a:lvl6pPr marL="25146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6pPr>
                      <a:lvl7pPr marL="29718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7pPr>
                      <a:lvl8pPr marL="34290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8pPr>
                      <a:lvl9pPr marL="38862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Arial Unicode MS" pitchFamily="34" charset="-122"/>
                        </a:rPr>
                        <a:t>当月</a:t>
                      </a:r>
                      <a:r>
                        <a:rPr kumimoji="0" lang="en-US" altLang="zh-CN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Arial Unicode MS" pitchFamily="34" charset="-122"/>
                        </a:rPr>
                        <a:t>(</a:t>
                      </a:r>
                      <a:r>
                        <a:rPr kumimoji="0" lang="zh-CN" altLang="zh-CN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Arial Unicode MS" pitchFamily="34" charset="-122"/>
                        </a:rPr>
                        <a:t>万</a:t>
                      </a:r>
                      <a:r>
                        <a:rPr kumimoji="0" lang="en-US" altLang="zh-CN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Arial Unicode MS" pitchFamily="34" charset="-122"/>
                        </a:rPr>
                        <a:t>)</a:t>
                      </a:r>
                      <a:endParaRPr kumimoji="0" lang="zh-CN" altLang="zh-CN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Arial Unicode MS" pitchFamily="34" charset="-122"/>
                      </a:endParaRPr>
                    </a:p>
                  </a:txBody>
                  <a:tcPr marL="68580" marR="68580" marT="0" marB="0" anchor="ctr" horzOverflow="overflow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4">
                  <a:txBody>
                    <a:bodyPr/>
                    <a:lstStyle>
                      <a:lvl1pPr eaLnBrk="0" hangingPunct="0">
                        <a:defRPr kumimoji="1" sz="15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1pPr>
                      <a:lvl2pPr marL="742950" indent="-28575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2pPr>
                      <a:lvl3pPr marL="11430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3pPr>
                      <a:lvl4pPr marL="16002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4pPr>
                      <a:lvl5pPr marL="2057400" indent="-228600" algn="ctr" eaLnBrk="0" hangingPunct="0">
                        <a:lnSpc>
                          <a:spcPts val="1600"/>
                        </a:lnSpc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5pPr>
                      <a:lvl6pPr marL="25146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6pPr>
                      <a:lvl7pPr marL="29718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7pPr>
                      <a:lvl8pPr marL="34290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8pPr>
                      <a:lvl9pPr marL="38862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Arial Unicode MS" pitchFamily="34" charset="-122"/>
                        </a:rPr>
                        <a:t>当</a:t>
                      </a:r>
                      <a:r>
                        <a:rPr kumimoji="0" lang="zh-CN" alt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Arial Unicode MS" pitchFamily="34" charset="-122"/>
                        </a:rPr>
                        <a:t>月</a:t>
                      </a:r>
                      <a:r>
                        <a:rPr kumimoji="0" lang="zh-CN" altLang="zh-CN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Arial Unicode MS" pitchFamily="34" charset="-122"/>
                        </a:rPr>
                        <a:t>累计</a:t>
                      </a:r>
                      <a:r>
                        <a:rPr kumimoji="0" lang="en-US" altLang="zh-CN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Arial Unicode MS" pitchFamily="34" charset="-122"/>
                        </a:rPr>
                        <a:t>(</a:t>
                      </a:r>
                      <a:r>
                        <a:rPr kumimoji="0" lang="zh-CN" altLang="zh-CN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Arial Unicode MS" pitchFamily="34" charset="-122"/>
                        </a:rPr>
                        <a:t>万</a:t>
                      </a:r>
                      <a:r>
                        <a:rPr kumimoji="0" lang="en-US" altLang="zh-CN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Arial Unicode MS" pitchFamily="34" charset="-122"/>
                        </a:rPr>
                        <a:t>)</a:t>
                      </a:r>
                      <a:endParaRPr kumimoji="0" lang="zh-CN" altLang="zh-CN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Arial Unicode MS" pitchFamily="34" charset="-122"/>
                      </a:endParaRPr>
                    </a:p>
                  </a:txBody>
                  <a:tcPr marL="68580" marR="68580" marT="0" marB="0" anchor="ctr" horzOverflow="overflow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52387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>
                      <a:lvl1pPr eaLnBrk="0" hangingPunct="0">
                        <a:defRPr kumimoji="1" sz="15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1pPr>
                      <a:lvl2pPr marL="742950" indent="-28575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2pPr>
                      <a:lvl3pPr marL="11430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3pPr>
                      <a:lvl4pPr marL="16002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4pPr>
                      <a:lvl5pPr marL="2057400" indent="-228600" algn="ctr" eaLnBrk="0" hangingPunct="0">
                        <a:lnSpc>
                          <a:spcPts val="1600"/>
                        </a:lnSpc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5pPr>
                      <a:lvl6pPr marL="25146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6pPr>
                      <a:lvl7pPr marL="29718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7pPr>
                      <a:lvl8pPr marL="34290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8pPr>
                      <a:lvl9pPr marL="38862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Arial Unicode MS" pitchFamily="34" charset="-122"/>
                        </a:rPr>
                        <a:t>2017</a:t>
                      </a:r>
                      <a:endParaRPr kumimoji="0" lang="zh-CN" altLang="zh-CN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Arial Unicode MS" pitchFamily="34" charset="-122"/>
                      </a:endParaRPr>
                    </a:p>
                  </a:txBody>
                  <a:tcPr marL="68580" marR="68580" marT="0" marB="0" anchor="ctr" horzOverflow="overflow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defRPr kumimoji="1" sz="15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1pPr>
                      <a:lvl2pPr marL="742950" indent="-28575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2pPr>
                      <a:lvl3pPr marL="11430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3pPr>
                      <a:lvl4pPr marL="16002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4pPr>
                      <a:lvl5pPr marL="2057400" indent="-228600" algn="ctr" eaLnBrk="0" hangingPunct="0">
                        <a:lnSpc>
                          <a:spcPts val="1600"/>
                        </a:lnSpc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5pPr>
                      <a:lvl6pPr marL="25146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6pPr>
                      <a:lvl7pPr marL="29718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7pPr>
                      <a:lvl8pPr marL="34290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8pPr>
                      <a:lvl9pPr marL="38862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Arial Unicode MS" pitchFamily="34" charset="-122"/>
                        </a:rPr>
                        <a:t>2016</a:t>
                      </a:r>
                      <a:endParaRPr kumimoji="0" lang="zh-CN" altLang="zh-CN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Arial Unicode MS" pitchFamily="34" charset="-122"/>
                      </a:endParaRPr>
                    </a:p>
                  </a:txBody>
                  <a:tcPr marL="68580" marR="68580" marT="0" marB="0" anchor="ctr" horzOverflow="overflow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defRPr kumimoji="1" sz="15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1pPr>
                      <a:lvl2pPr marL="742950" indent="-28575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2pPr>
                      <a:lvl3pPr marL="11430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3pPr>
                      <a:lvl4pPr marL="16002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4pPr>
                      <a:lvl5pPr marL="2057400" indent="-228600" algn="ctr" eaLnBrk="0" hangingPunct="0">
                        <a:lnSpc>
                          <a:spcPts val="1600"/>
                        </a:lnSpc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5pPr>
                      <a:lvl6pPr marL="25146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6pPr>
                      <a:lvl7pPr marL="29718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7pPr>
                      <a:lvl8pPr marL="34290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8pPr>
                      <a:lvl9pPr marL="38862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Arial Unicode MS" pitchFamily="34" charset="-122"/>
                        </a:rPr>
                        <a:t>同比</a:t>
                      </a:r>
                      <a:r>
                        <a:rPr kumimoji="0" lang="zh-CN" alt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Arial Unicode MS" pitchFamily="34" charset="-122"/>
                        </a:rPr>
                        <a:t>增长</a:t>
                      </a:r>
                      <a:endParaRPr kumimoji="0" lang="zh-CN" altLang="zh-CN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Arial Unicode MS" pitchFamily="34" charset="-122"/>
                      </a:endParaRPr>
                    </a:p>
                  </a:txBody>
                  <a:tcPr marL="68580" marR="68580" marT="0" marB="0" anchor="ctr" horzOverflow="overflow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defRPr kumimoji="1" sz="15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1pPr>
                      <a:lvl2pPr marL="742950" indent="-28575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2pPr>
                      <a:lvl3pPr marL="11430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3pPr>
                      <a:lvl4pPr marL="16002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4pPr>
                      <a:lvl5pPr marL="2057400" indent="-228600" algn="ctr" eaLnBrk="0" hangingPunct="0">
                        <a:lnSpc>
                          <a:spcPts val="1600"/>
                        </a:lnSpc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5pPr>
                      <a:lvl6pPr marL="25146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6pPr>
                      <a:lvl7pPr marL="29718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7pPr>
                      <a:lvl8pPr marL="34290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8pPr>
                      <a:lvl9pPr marL="38862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Arial Unicode MS" pitchFamily="34" charset="-122"/>
                        </a:rPr>
                        <a:t>占比</a:t>
                      </a:r>
                      <a:endParaRPr kumimoji="0" lang="zh-CN" altLang="zh-CN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Arial Unicode MS" pitchFamily="34" charset="-122"/>
                      </a:endParaRPr>
                    </a:p>
                  </a:txBody>
                  <a:tcPr marL="68580" marR="68580" marT="0" marB="0" anchor="ctr" horzOverflow="overflow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defRPr kumimoji="1" sz="15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1pPr>
                      <a:lvl2pPr marL="742950" indent="-28575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2pPr>
                      <a:lvl3pPr marL="11430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3pPr>
                      <a:lvl4pPr marL="16002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4pPr>
                      <a:lvl5pPr marL="2057400" indent="-228600" algn="ctr" eaLnBrk="0" hangingPunct="0">
                        <a:lnSpc>
                          <a:spcPts val="1600"/>
                        </a:lnSpc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5pPr>
                      <a:lvl6pPr marL="25146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6pPr>
                      <a:lvl7pPr marL="29718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7pPr>
                      <a:lvl8pPr marL="34290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8pPr>
                      <a:lvl9pPr marL="38862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Arial Unicode MS" pitchFamily="34" charset="-122"/>
                        </a:rPr>
                        <a:t>2017</a:t>
                      </a:r>
                      <a:endParaRPr kumimoji="0" lang="zh-CN" altLang="zh-CN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Arial Unicode MS" pitchFamily="34" charset="-122"/>
                      </a:endParaRPr>
                    </a:p>
                  </a:txBody>
                  <a:tcPr marL="68580" marR="68580" marT="0" marB="0" anchor="ctr" horzOverflow="overflow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defRPr kumimoji="1" sz="15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1pPr>
                      <a:lvl2pPr marL="742950" indent="-28575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2pPr>
                      <a:lvl3pPr marL="11430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3pPr>
                      <a:lvl4pPr marL="16002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4pPr>
                      <a:lvl5pPr marL="2057400" indent="-228600" algn="ctr" eaLnBrk="0" hangingPunct="0">
                        <a:lnSpc>
                          <a:spcPts val="1600"/>
                        </a:lnSpc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5pPr>
                      <a:lvl6pPr marL="25146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6pPr>
                      <a:lvl7pPr marL="29718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7pPr>
                      <a:lvl8pPr marL="34290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8pPr>
                      <a:lvl9pPr marL="38862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Arial Unicode MS" pitchFamily="34" charset="-122"/>
                        </a:rPr>
                        <a:t>2016</a:t>
                      </a:r>
                      <a:endParaRPr kumimoji="0" lang="zh-CN" altLang="zh-CN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Arial Unicode MS" pitchFamily="34" charset="-122"/>
                      </a:endParaRPr>
                    </a:p>
                  </a:txBody>
                  <a:tcPr marL="68580" marR="68580" marT="0" marB="0" anchor="ctr" horzOverflow="overflow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defRPr kumimoji="1" sz="15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1pPr>
                      <a:lvl2pPr marL="742950" indent="-28575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2pPr>
                      <a:lvl3pPr marL="11430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3pPr>
                      <a:lvl4pPr marL="16002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4pPr>
                      <a:lvl5pPr marL="2057400" indent="-228600" algn="ctr" eaLnBrk="0" hangingPunct="0">
                        <a:lnSpc>
                          <a:spcPts val="1600"/>
                        </a:lnSpc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5pPr>
                      <a:lvl6pPr marL="25146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6pPr>
                      <a:lvl7pPr marL="29718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7pPr>
                      <a:lvl8pPr marL="34290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8pPr>
                      <a:lvl9pPr marL="38862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Arial Unicode MS" pitchFamily="34" charset="-122"/>
                        </a:rPr>
                        <a:t>同比</a:t>
                      </a:r>
                      <a:r>
                        <a:rPr kumimoji="0" lang="zh-CN" alt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Arial Unicode MS" pitchFamily="34" charset="-122"/>
                        </a:rPr>
                        <a:t>增长</a:t>
                      </a:r>
                      <a:endParaRPr kumimoji="0" lang="zh-CN" altLang="zh-CN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Arial Unicode MS" pitchFamily="34" charset="-122"/>
                      </a:endParaRPr>
                    </a:p>
                  </a:txBody>
                  <a:tcPr marL="68580" marR="68580" marT="0" marB="0" anchor="ctr" horzOverflow="overflow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defRPr kumimoji="1" sz="15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1pPr>
                      <a:lvl2pPr marL="742950" indent="-28575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2pPr>
                      <a:lvl3pPr marL="11430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3pPr>
                      <a:lvl4pPr marL="16002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4pPr>
                      <a:lvl5pPr marL="2057400" indent="-228600" algn="ctr" eaLnBrk="0" hangingPunct="0">
                        <a:lnSpc>
                          <a:spcPts val="1600"/>
                        </a:lnSpc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5pPr>
                      <a:lvl6pPr marL="25146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6pPr>
                      <a:lvl7pPr marL="29718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7pPr>
                      <a:lvl8pPr marL="34290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8pPr>
                      <a:lvl9pPr marL="38862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Arial Unicode MS" pitchFamily="34" charset="-122"/>
                        </a:rPr>
                        <a:t>占比</a:t>
                      </a:r>
                      <a:endParaRPr kumimoji="0" lang="zh-CN" altLang="zh-CN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Arial Unicode MS" pitchFamily="34" charset="-122"/>
                      </a:endParaRPr>
                    </a:p>
                  </a:txBody>
                  <a:tcPr marL="68580" marR="68580" marT="0" marB="0" anchor="ctr" horzOverflow="overflow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98475">
                <a:tc>
                  <a:txBody>
                    <a:bodyPr/>
                    <a:lstStyle>
                      <a:lvl1pPr eaLnBrk="0" hangingPunct="0">
                        <a:defRPr kumimoji="1" sz="15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1pPr>
                      <a:lvl2pPr marL="742950" indent="-28575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2pPr>
                      <a:lvl3pPr marL="11430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3pPr>
                      <a:lvl4pPr marL="16002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4pPr>
                      <a:lvl5pPr marL="2057400" indent="-228600" algn="ctr" eaLnBrk="0" hangingPunct="0">
                        <a:lnSpc>
                          <a:spcPts val="1600"/>
                        </a:lnSpc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5pPr>
                      <a:lvl6pPr marL="25146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6pPr>
                      <a:lvl7pPr marL="29718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7pPr>
                      <a:lvl8pPr marL="34290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8pPr>
                      <a:lvl9pPr marL="38862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Arial Unicode MS" pitchFamily="34" charset="-122"/>
                        </a:rPr>
                        <a:t>进口乘用车</a:t>
                      </a:r>
                      <a:endParaRPr kumimoji="0" lang="zh-CN" altLang="zh-CN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Arial Unicode MS" pitchFamily="34" charset="-122"/>
                      </a:endParaRPr>
                    </a:p>
                  </a:txBody>
                  <a:tcPr marL="68580" marR="68580" marT="0" marB="0" anchor="ctr" horzOverflow="overflow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113516</a:t>
                      </a:r>
                    </a:p>
                  </a:txBody>
                  <a:tcPr marL="7620" marR="7620" marT="7620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100188</a:t>
                      </a:r>
                    </a:p>
                  </a:txBody>
                  <a:tcPr marL="7620" marR="7620" marT="7620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13.3%</a:t>
                      </a:r>
                    </a:p>
                  </a:txBody>
                  <a:tcPr marL="7620" marR="7620" marT="7620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100.0%</a:t>
                      </a:r>
                    </a:p>
                  </a:txBody>
                  <a:tcPr marL="7620" marR="7620" marT="7620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1087416</a:t>
                      </a:r>
                    </a:p>
                  </a:txBody>
                  <a:tcPr marL="7620" marR="7620" marT="7620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921482</a:t>
                      </a:r>
                    </a:p>
                  </a:txBody>
                  <a:tcPr marL="7620" marR="7620" marT="7620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18.0%</a:t>
                      </a:r>
                    </a:p>
                  </a:txBody>
                  <a:tcPr marL="7620" marR="7620" marT="7620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100.0%</a:t>
                      </a:r>
                    </a:p>
                  </a:txBody>
                  <a:tcPr marL="7620" marR="7620" marT="7620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2925">
                <a:tc>
                  <a:txBody>
                    <a:bodyPr/>
                    <a:lstStyle>
                      <a:lvl1pPr eaLnBrk="0" hangingPunct="0">
                        <a:defRPr kumimoji="1" sz="15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1pPr>
                      <a:lvl2pPr marL="742950" indent="-28575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2pPr>
                      <a:lvl3pPr marL="11430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3pPr>
                      <a:lvl4pPr marL="16002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4pPr>
                      <a:lvl5pPr marL="2057400" indent="-228600" algn="ctr" eaLnBrk="0" hangingPunct="0">
                        <a:lnSpc>
                          <a:spcPts val="1600"/>
                        </a:lnSpc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5pPr>
                      <a:lvl6pPr marL="25146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6pPr>
                      <a:lvl7pPr marL="29718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7pPr>
                      <a:lvl8pPr marL="34290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8pPr>
                      <a:lvl9pPr marL="38862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Arial Unicode MS" pitchFamily="34" charset="-122"/>
                        </a:rPr>
                        <a:t>轿车</a:t>
                      </a:r>
                      <a:endParaRPr kumimoji="0" lang="zh-CN" altLang="zh-CN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Arial Unicode MS" pitchFamily="34" charset="-122"/>
                      </a:endParaRPr>
                    </a:p>
                  </a:txBody>
                  <a:tcPr marL="68580" marR="68580" marT="0" marB="0" anchor="ctr" horzOverflow="overflow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42035</a:t>
                      </a:r>
                    </a:p>
                  </a:txBody>
                  <a:tcPr marL="7620" marR="7620" marT="7620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38643</a:t>
                      </a:r>
                    </a:p>
                  </a:txBody>
                  <a:tcPr marL="7620" marR="7620" marT="7620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8.8%</a:t>
                      </a:r>
                    </a:p>
                  </a:txBody>
                  <a:tcPr marL="7620" marR="7620" marT="7620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37.0%</a:t>
                      </a:r>
                    </a:p>
                  </a:txBody>
                  <a:tcPr marL="7620" marR="7620" marT="7620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409487</a:t>
                      </a:r>
                    </a:p>
                  </a:txBody>
                  <a:tcPr marL="7620" marR="7620" marT="7620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343190</a:t>
                      </a:r>
                    </a:p>
                  </a:txBody>
                  <a:tcPr marL="7620" marR="7620" marT="7620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19.3%</a:t>
                      </a:r>
                    </a:p>
                  </a:txBody>
                  <a:tcPr marL="7620" marR="7620" marT="7620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37.7%</a:t>
                      </a:r>
                    </a:p>
                  </a:txBody>
                  <a:tcPr marL="7620" marR="7620" marT="7620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98475">
                <a:tc>
                  <a:txBody>
                    <a:bodyPr/>
                    <a:lstStyle>
                      <a:lvl1pPr eaLnBrk="0" hangingPunct="0">
                        <a:defRPr kumimoji="1" sz="15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1pPr>
                      <a:lvl2pPr marL="742950" indent="-28575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2pPr>
                      <a:lvl3pPr marL="11430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3pPr>
                      <a:lvl4pPr marL="16002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4pPr>
                      <a:lvl5pPr marL="2057400" indent="-228600" algn="ctr" eaLnBrk="0" hangingPunct="0">
                        <a:lnSpc>
                          <a:spcPts val="1600"/>
                        </a:lnSpc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5pPr>
                      <a:lvl6pPr marL="25146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6pPr>
                      <a:lvl7pPr marL="29718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7pPr>
                      <a:lvl8pPr marL="34290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8pPr>
                      <a:lvl9pPr marL="38862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Arial Unicode MS" pitchFamily="34" charset="-122"/>
                        </a:rPr>
                        <a:t>SUV</a:t>
                      </a:r>
                      <a:endParaRPr kumimoji="0" lang="zh-CN" altLang="zh-CN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Arial Unicode MS" pitchFamily="34" charset="-122"/>
                      </a:endParaRPr>
                    </a:p>
                  </a:txBody>
                  <a:tcPr marL="68580" marR="68580" marT="0" marB="0" anchor="ctr" horzOverflow="overflow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64714</a:t>
                      </a:r>
                    </a:p>
                  </a:txBody>
                  <a:tcPr marL="7620" marR="7620" marT="7620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56519</a:t>
                      </a:r>
                    </a:p>
                  </a:txBody>
                  <a:tcPr marL="7620" marR="7620" marT="7620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14.5%</a:t>
                      </a:r>
                    </a:p>
                  </a:txBody>
                  <a:tcPr marL="7620" marR="7620" marT="7620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57.0%</a:t>
                      </a:r>
                    </a:p>
                  </a:txBody>
                  <a:tcPr marL="7620" marR="7620" marT="7620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626675</a:t>
                      </a:r>
                    </a:p>
                  </a:txBody>
                  <a:tcPr marL="7620" marR="7620" marT="7620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539660</a:t>
                      </a:r>
                    </a:p>
                  </a:txBody>
                  <a:tcPr marL="7620" marR="7620" marT="7620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16.1%</a:t>
                      </a:r>
                    </a:p>
                  </a:txBody>
                  <a:tcPr marL="7620" marR="7620" marT="7620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57.6%</a:t>
                      </a:r>
                    </a:p>
                  </a:txBody>
                  <a:tcPr marL="7620" marR="7620" marT="7620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98475">
                <a:tc>
                  <a:txBody>
                    <a:bodyPr/>
                    <a:lstStyle>
                      <a:lvl1pPr eaLnBrk="0" hangingPunct="0">
                        <a:defRPr kumimoji="1" sz="15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1pPr>
                      <a:lvl2pPr marL="742950" indent="-28575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2pPr>
                      <a:lvl3pPr marL="11430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3pPr>
                      <a:lvl4pPr marL="16002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4pPr>
                      <a:lvl5pPr marL="2057400" indent="-228600" algn="ctr" eaLnBrk="0" hangingPunct="0">
                        <a:lnSpc>
                          <a:spcPts val="1600"/>
                        </a:lnSpc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5pPr>
                      <a:lvl6pPr marL="25146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6pPr>
                      <a:lvl7pPr marL="29718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7pPr>
                      <a:lvl8pPr marL="34290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8pPr>
                      <a:lvl9pPr marL="38862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Arial Unicode MS" pitchFamily="34" charset="-122"/>
                        </a:rPr>
                        <a:t>MPV</a:t>
                      </a:r>
                      <a:endParaRPr kumimoji="0" lang="zh-CN" altLang="zh-CN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Arial Unicode MS" pitchFamily="34" charset="-122"/>
                      </a:endParaRPr>
                    </a:p>
                  </a:txBody>
                  <a:tcPr marL="68580" marR="68580" marT="0" marB="0" anchor="ctr" horzOverflow="overflow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6767</a:t>
                      </a:r>
                    </a:p>
                  </a:txBody>
                  <a:tcPr marL="7620" marR="7620" marT="7620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5026</a:t>
                      </a:r>
                    </a:p>
                  </a:txBody>
                  <a:tcPr marL="7620" marR="7620" marT="7620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34.6%</a:t>
                      </a:r>
                    </a:p>
                  </a:txBody>
                  <a:tcPr marL="7620" marR="7620" marT="7620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6.0%</a:t>
                      </a:r>
                    </a:p>
                  </a:txBody>
                  <a:tcPr marL="7620" marR="7620" marT="7620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51254</a:t>
                      </a:r>
                    </a:p>
                  </a:txBody>
                  <a:tcPr marL="7620" marR="7620" marT="7620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38632</a:t>
                      </a:r>
                    </a:p>
                  </a:txBody>
                  <a:tcPr marL="7620" marR="7620" marT="7620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32.7%</a:t>
                      </a:r>
                    </a:p>
                  </a:txBody>
                  <a:tcPr marL="7620" marR="7620" marT="7620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4.7%</a:t>
                      </a:r>
                    </a:p>
                  </a:txBody>
                  <a:tcPr marL="7620" marR="7620" marT="7620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3" name="矩形 12"/>
          <p:cNvSpPr/>
          <p:nvPr/>
        </p:nvSpPr>
        <p:spPr>
          <a:xfrm>
            <a:off x="3519516" y="1588131"/>
            <a:ext cx="3352200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1200" b="1" dirty="0" smtClean="0">
                <a:latin typeface="微软雅黑" pitchFamily="34" charset="-122"/>
                <a:ea typeface="微软雅黑" pitchFamily="34" charset="-122"/>
              </a:rPr>
              <a:t>2016-2017</a:t>
            </a:r>
            <a:r>
              <a:rPr lang="zh-CN" altLang="en-US" sz="1200" b="1" dirty="0" smtClean="0"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en-US" altLang="zh-CN" sz="1200" b="1" dirty="0" smtClean="0">
                <a:latin typeface="微软雅黑" pitchFamily="34" charset="-122"/>
                <a:ea typeface="微软雅黑" pitchFamily="34" charset="-122"/>
              </a:rPr>
              <a:t>11</a:t>
            </a:r>
            <a:r>
              <a:rPr lang="zh-CN" altLang="en-US" sz="1200" b="1" dirty="0" smtClean="0">
                <a:latin typeface="微软雅黑" pitchFamily="34" charset="-122"/>
                <a:ea typeface="微软雅黑" pitchFamily="34" charset="-122"/>
              </a:rPr>
              <a:t>月份乘用车进口量分车型情况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544931" y="397596"/>
            <a:ext cx="9038456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2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车型结构</a:t>
            </a:r>
            <a:r>
              <a:rPr lang="en-US" altLang="zh-CN" sz="2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-</a:t>
            </a:r>
            <a:r>
              <a:rPr lang="zh-CN" altLang="en-US" sz="2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整体市场：当月所有车型均实现增长。</a:t>
            </a:r>
            <a:endParaRPr lang="zh-CN" altLang="en-US" sz="2000" b="1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574032" y="777265"/>
            <a:ext cx="9020343" cy="528653"/>
          </a:xfrm>
        </p:spPr>
        <p:txBody>
          <a:bodyPr/>
          <a:lstStyle/>
          <a:p>
            <a:r>
              <a:rPr lang="en-US" altLang="zh-CN" sz="1400" kern="1200" cap="all" dirty="0" smtClean="0">
                <a:latin typeface="微软雅黑" pitchFamily="34" charset="-122"/>
                <a:ea typeface="微软雅黑" pitchFamily="34" charset="-122"/>
              </a:rPr>
              <a:t>11</a:t>
            </a:r>
            <a:r>
              <a:rPr lang="zh-CN" altLang="en-US" sz="1400" kern="1200" cap="all" dirty="0" smtClean="0">
                <a:latin typeface="微软雅黑" pitchFamily="34" charset="-122"/>
                <a:ea typeface="微软雅黑" pitchFamily="34" charset="-122"/>
              </a:rPr>
              <a:t>月进口乘用车</a:t>
            </a:r>
            <a:r>
              <a:rPr lang="en-US" altLang="zh-CN" sz="1400" kern="1200" cap="all" dirty="0" smtClean="0">
                <a:latin typeface="微软雅黑" pitchFamily="34" charset="-122"/>
                <a:ea typeface="微软雅黑" pitchFamily="34" charset="-122"/>
              </a:rPr>
              <a:t>11.3</a:t>
            </a:r>
            <a:r>
              <a:rPr lang="zh-CN" altLang="en-US" sz="1400" kern="1200" cap="all" dirty="0" smtClean="0">
                <a:latin typeface="微软雅黑" pitchFamily="34" charset="-122"/>
                <a:ea typeface="微软雅黑" pitchFamily="34" charset="-122"/>
              </a:rPr>
              <a:t>万辆，同比增长</a:t>
            </a:r>
            <a:r>
              <a:rPr lang="en-US" altLang="zh-CN" sz="1400" kern="1200" cap="all" dirty="0" smtClean="0">
                <a:latin typeface="微软雅黑" pitchFamily="34" charset="-122"/>
                <a:ea typeface="微软雅黑" pitchFamily="34" charset="-122"/>
              </a:rPr>
              <a:t>13.3%</a:t>
            </a:r>
            <a:r>
              <a:rPr lang="zh-CN" altLang="en-US" sz="1400" kern="1200" cap="all" dirty="0" smtClean="0"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en-US" altLang="zh-CN" sz="1400" kern="1200" cap="all" dirty="0" smtClean="0">
                <a:latin typeface="微软雅黑" pitchFamily="34" charset="-122"/>
                <a:ea typeface="微软雅黑" pitchFamily="34" charset="-122"/>
              </a:rPr>
              <a:t>CAR</a:t>
            </a:r>
            <a:r>
              <a:rPr lang="zh-CN" altLang="en-US" sz="1400" kern="1200" cap="all" dirty="0" smtClean="0"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sz="1400" kern="1200" cap="all" dirty="0" smtClean="0">
                <a:latin typeface="微软雅黑" pitchFamily="34" charset="-122"/>
                <a:ea typeface="微软雅黑" pitchFamily="34" charset="-122"/>
              </a:rPr>
              <a:t>suv</a:t>
            </a:r>
            <a:r>
              <a:rPr lang="zh-CN" altLang="en-US" sz="1400" kern="1200" cap="all" dirty="0">
                <a:latin typeface="微软雅黑" pitchFamily="34" charset="-122"/>
                <a:ea typeface="微软雅黑" pitchFamily="34" charset="-122"/>
              </a:rPr>
              <a:t>和</a:t>
            </a:r>
            <a:r>
              <a:rPr lang="en-US" altLang="zh-CN" sz="1400" kern="1200" cap="all" dirty="0" err="1" smtClean="0">
                <a:latin typeface="微软雅黑" pitchFamily="34" charset="-122"/>
                <a:ea typeface="微软雅黑" pitchFamily="34" charset="-122"/>
              </a:rPr>
              <a:t>mpv</a:t>
            </a:r>
            <a:r>
              <a:rPr lang="zh-CN" altLang="en-US" sz="1400" kern="1200" cap="all" dirty="0">
                <a:latin typeface="微软雅黑" pitchFamily="34" charset="-122"/>
                <a:ea typeface="微软雅黑" pitchFamily="34" charset="-122"/>
              </a:rPr>
              <a:t>同比增速分别</a:t>
            </a:r>
            <a:r>
              <a:rPr lang="zh-CN" altLang="en-US" sz="1400" kern="1200" cap="all" dirty="0" smtClean="0">
                <a:latin typeface="微软雅黑" pitchFamily="34" charset="-122"/>
                <a:ea typeface="微软雅黑" pitchFamily="34" charset="-122"/>
              </a:rPr>
              <a:t>为</a:t>
            </a:r>
            <a:r>
              <a:rPr lang="en-US" altLang="zh-CN" sz="1400" kern="1200" cap="all" dirty="0" smtClean="0">
                <a:latin typeface="微软雅黑" pitchFamily="34" charset="-122"/>
                <a:ea typeface="微软雅黑" pitchFamily="34" charset="-122"/>
              </a:rPr>
              <a:t>8.8%</a:t>
            </a:r>
            <a:r>
              <a:rPr lang="zh-CN" altLang="en-US" sz="1400" kern="1200" cap="all" dirty="0" smtClean="0"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sz="1400" kern="1200" cap="all" dirty="0" smtClean="0">
                <a:latin typeface="微软雅黑" pitchFamily="34" charset="-122"/>
                <a:ea typeface="微软雅黑" pitchFamily="34" charset="-122"/>
              </a:rPr>
              <a:t>14.5%</a:t>
            </a:r>
            <a:r>
              <a:rPr lang="zh-CN" altLang="en-US" sz="1400" kern="1200" cap="all" dirty="0" smtClean="0"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sz="1400" kern="1200" cap="all" dirty="0" smtClean="0">
                <a:latin typeface="微软雅黑" pitchFamily="34" charset="-122"/>
                <a:ea typeface="微软雅黑" pitchFamily="34" charset="-122"/>
              </a:rPr>
              <a:t>34.6%</a:t>
            </a:r>
            <a:r>
              <a:rPr lang="zh-CN" altLang="en-US" sz="1400" kern="1200" cap="all" dirty="0" smtClean="0"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1400" kern="1200" cap="all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Text Box 4"/>
          <p:cNvSpPr txBox="1">
            <a:spLocks noChangeArrowheads="1"/>
          </p:cNvSpPr>
          <p:nvPr/>
        </p:nvSpPr>
        <p:spPr bwMode="auto">
          <a:xfrm>
            <a:off x="3677177" y="6308886"/>
            <a:ext cx="2849563" cy="1574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b">
            <a:spAutoFit/>
          </a:bodyPr>
          <a:lstStyle>
            <a:lvl1pPr marL="161925" indent="-161925">
              <a:lnSpc>
                <a:spcPct val="110000"/>
              </a:lnSpc>
              <a:spcAft>
                <a:spcPct val="2500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Aft>
                <a:spcPct val="0"/>
              </a:spcAft>
            </a:pPr>
            <a:r>
              <a:rPr lang="zh-CN" altLang="en-US" sz="10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数据来源：中国进口汽车市场数据库</a:t>
            </a:r>
          </a:p>
        </p:txBody>
      </p:sp>
      <p:sp>
        <p:nvSpPr>
          <p:cNvPr id="9" name="Line 18"/>
          <p:cNvSpPr>
            <a:spLocks noChangeShapeType="1"/>
          </p:cNvSpPr>
          <p:nvPr/>
        </p:nvSpPr>
        <p:spPr bwMode="auto">
          <a:xfrm>
            <a:off x="629393" y="1940378"/>
            <a:ext cx="8638432" cy="5897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endParaRPr lang="zh-CN" altLang="en-US" sz="1800" b="1">
              <a:solidFill>
                <a:srgbClr val="000000"/>
              </a:solidFill>
              <a:latin typeface="Arial"/>
              <a:ea typeface="+mn-ea"/>
            </a:endParaRPr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Rectangle 5"/>
          <p:cNvSpPr>
            <a:spLocks noChangeArrowheads="1"/>
          </p:cNvSpPr>
          <p:nvPr/>
        </p:nvSpPr>
        <p:spPr bwMode="auto">
          <a:xfrm>
            <a:off x="5" y="311006"/>
            <a:ext cx="184731" cy="292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544931" y="452188"/>
            <a:ext cx="9038456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/>
            <a:r>
              <a:rPr lang="zh-CN" altLang="en-US" sz="2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车型结构</a:t>
            </a:r>
            <a:r>
              <a:rPr lang="en-US" altLang="zh-CN" sz="2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-</a:t>
            </a:r>
            <a:r>
              <a:rPr lang="zh-CN" altLang="en-US" sz="2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正常进口：</a:t>
            </a:r>
            <a:r>
              <a:rPr lang="en-US" altLang="zh-CN" sz="2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2017</a:t>
            </a:r>
            <a:r>
              <a:rPr lang="zh-CN" altLang="en-US" sz="2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年</a:t>
            </a:r>
            <a:r>
              <a:rPr lang="en-US" altLang="zh-CN" sz="2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1-11</a:t>
            </a:r>
            <a:r>
              <a:rPr lang="zh-CN" altLang="en-US" sz="2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月，轿车和</a:t>
            </a:r>
            <a:r>
              <a:rPr lang="en-US" altLang="zh-CN" sz="2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MPV</a:t>
            </a:r>
            <a:r>
              <a:rPr lang="zh-CN" altLang="en-US" sz="2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分别增长</a:t>
            </a:r>
            <a:r>
              <a:rPr lang="en-US" altLang="zh-CN" sz="2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5.7%</a:t>
            </a:r>
            <a:r>
              <a:rPr lang="zh-CN" altLang="en-US" sz="2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和</a:t>
            </a:r>
            <a:r>
              <a:rPr lang="en-US" altLang="zh-CN" sz="2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10.6%</a:t>
            </a:r>
            <a:r>
              <a:rPr lang="zh-CN" altLang="en-US" sz="2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，</a:t>
            </a:r>
            <a:r>
              <a:rPr lang="en-US" altLang="zh-CN" sz="2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SUV</a:t>
            </a:r>
            <a:r>
              <a:rPr lang="zh-CN" altLang="en-US" sz="2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车型下滑</a:t>
            </a:r>
            <a:r>
              <a:rPr lang="en-US" altLang="zh-CN" sz="2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2.8%</a:t>
            </a:r>
            <a:r>
              <a:rPr lang="zh-CN" altLang="en-US" sz="2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。</a:t>
            </a:r>
          </a:p>
        </p:txBody>
      </p:sp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3677177" y="6297088"/>
            <a:ext cx="2849563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b">
            <a:spAutoFit/>
          </a:bodyPr>
          <a:lstStyle>
            <a:lvl1pPr marL="161925" indent="-161925">
              <a:lnSpc>
                <a:spcPct val="110000"/>
              </a:lnSpc>
              <a:spcAft>
                <a:spcPct val="2500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Aft>
                <a:spcPct val="0"/>
              </a:spcAft>
            </a:pPr>
            <a:r>
              <a:rPr lang="zh-CN" altLang="en-US" sz="10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数据来源：</a:t>
            </a:r>
            <a:r>
              <a:rPr lang="en-US" altLang="zh-CN" sz="1000" dirty="0" smtClean="0">
                <a:latin typeface="微软雅黑" pitchFamily="34" charset="-122"/>
                <a:ea typeface="微软雅黑" pitchFamily="34" charset="-122"/>
              </a:rPr>
              <a:t> AAK—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中国进口汽车联席会</a:t>
            </a:r>
            <a:endParaRPr lang="zh-CN" altLang="en-US" sz="1000" dirty="0" smtClean="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140892" y="1588131"/>
            <a:ext cx="353814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1200" b="1" dirty="0" smtClean="0">
                <a:latin typeface="微软雅黑" pitchFamily="34" charset="-122"/>
                <a:ea typeface="微软雅黑" pitchFamily="34" charset="-122"/>
              </a:rPr>
              <a:t>2016-2017</a:t>
            </a:r>
            <a:r>
              <a:rPr lang="zh-CN" altLang="en-US" sz="1200" b="1" dirty="0" smtClean="0">
                <a:latin typeface="微软雅黑" pitchFamily="34" charset="-122"/>
                <a:ea typeface="微软雅黑" pitchFamily="34" charset="-122"/>
              </a:rPr>
              <a:t>年进口汽车市场累计销量</a:t>
            </a:r>
            <a:r>
              <a:rPr lang="en-US" altLang="zh-CN" sz="1200" b="1" dirty="0" smtClean="0">
                <a:latin typeface="微软雅黑" pitchFamily="34" charset="-122"/>
                <a:ea typeface="微软雅黑" pitchFamily="34" charset="-122"/>
              </a:rPr>
              <a:t>-</a:t>
            </a:r>
            <a:r>
              <a:rPr lang="zh-CN" altLang="en-US" sz="1200" b="1" dirty="0" smtClean="0">
                <a:latin typeface="微软雅黑" pitchFamily="34" charset="-122"/>
                <a:ea typeface="微软雅黑" pitchFamily="34" charset="-122"/>
              </a:rPr>
              <a:t>分车身形式</a:t>
            </a:r>
          </a:p>
        </p:txBody>
      </p:sp>
      <p:sp>
        <p:nvSpPr>
          <p:cNvPr id="9" name="Line 18"/>
          <p:cNvSpPr>
            <a:spLocks noChangeShapeType="1"/>
          </p:cNvSpPr>
          <p:nvPr/>
        </p:nvSpPr>
        <p:spPr bwMode="auto">
          <a:xfrm>
            <a:off x="612569" y="1936751"/>
            <a:ext cx="8645731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endParaRPr lang="zh-CN" altLang="en-US" sz="1800" b="1">
              <a:solidFill>
                <a:srgbClr val="000000"/>
              </a:solidFill>
              <a:latin typeface="Arial"/>
              <a:ea typeface="+mn-ea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47800" y="2242045"/>
            <a:ext cx="7010400" cy="3857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1619585465"/>
      </p:ext>
    </p:extLst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20316_VWAG_Template_draft">
  <a:themeElements>
    <a:clrScheme name="120316_VWAG_Template_draft 1">
      <a:dk1>
        <a:srgbClr val="000000"/>
      </a:dk1>
      <a:lt1>
        <a:srgbClr val="FFFFFF"/>
      </a:lt1>
      <a:dk2>
        <a:srgbClr val="003366"/>
      </a:dk2>
      <a:lt2>
        <a:srgbClr val="D4D6D9"/>
      </a:lt2>
      <a:accent1>
        <a:srgbClr val="A6ADB3"/>
      </a:accent1>
      <a:accent2>
        <a:srgbClr val="006384"/>
      </a:accent2>
      <a:accent3>
        <a:srgbClr val="FFFFFF"/>
      </a:accent3>
      <a:accent4>
        <a:srgbClr val="000000"/>
      </a:accent4>
      <a:accent5>
        <a:srgbClr val="D0D3D6"/>
      </a:accent5>
      <a:accent6>
        <a:srgbClr val="005977"/>
      </a:accent6>
      <a:hlink>
        <a:srgbClr val="5F1939"/>
      </a:hlink>
      <a:folHlink>
        <a:srgbClr val="80B0C8"/>
      </a:folHlink>
    </a:clrScheme>
    <a:fontScheme name="120316_VWAG_Template_draft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0" tIns="0" rIns="0" bIns="0" numCol="1" anchor="t" anchorCtr="0" compatLnSpc="1">
        <a:prstTxWarp prst="textNoShape">
          <a:avLst/>
        </a:prstTxWarp>
      </a:bodyPr>
      <a:lstStyle>
        <a:defPPr marL="0" marR="0" indent="0" algn="l" defTabSz="674688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13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0" tIns="0" rIns="0" bIns="0" numCol="1" anchor="t" anchorCtr="0" compatLnSpc="1">
        <a:prstTxWarp prst="textNoShape">
          <a:avLst/>
        </a:prstTxWarp>
      </a:bodyPr>
      <a:lstStyle>
        <a:defPPr marL="0" marR="0" indent="0" algn="l" defTabSz="674688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13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120316_VWAG_Template_draft 1">
        <a:dk1>
          <a:srgbClr val="000000"/>
        </a:dk1>
        <a:lt1>
          <a:srgbClr val="FFFFFF"/>
        </a:lt1>
        <a:dk2>
          <a:srgbClr val="003366"/>
        </a:dk2>
        <a:lt2>
          <a:srgbClr val="D4D6D9"/>
        </a:lt2>
        <a:accent1>
          <a:srgbClr val="A6ADB3"/>
        </a:accent1>
        <a:accent2>
          <a:srgbClr val="006384"/>
        </a:accent2>
        <a:accent3>
          <a:srgbClr val="FFFFFF"/>
        </a:accent3>
        <a:accent4>
          <a:srgbClr val="000000"/>
        </a:accent4>
        <a:accent5>
          <a:srgbClr val="D0D3D6"/>
        </a:accent5>
        <a:accent6>
          <a:srgbClr val="005977"/>
        </a:accent6>
        <a:hlink>
          <a:srgbClr val="5F1939"/>
        </a:hlink>
        <a:folHlink>
          <a:srgbClr val="80B0C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37369</TotalTime>
  <Words>1218</Words>
  <Application>Microsoft Office PowerPoint</Application>
  <PresentationFormat>A4 纸张(210x297 毫米)</PresentationFormat>
  <Paragraphs>252</Paragraphs>
  <Slides>17</Slides>
  <Notes>6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18" baseType="lpstr">
      <vt:lpstr>120316_VWAG_Template_draft</vt:lpstr>
      <vt:lpstr>幻灯片 1</vt:lpstr>
      <vt:lpstr>幻灯片 2</vt:lpstr>
      <vt:lpstr>幻灯片 3</vt:lpstr>
      <vt:lpstr>幻灯片 4</vt:lpstr>
      <vt:lpstr>2017年10月行业库存深度为3.6个月，相比2016年10月的3.61个月，下降了0.01个月。</vt:lpstr>
      <vt:lpstr>幻灯片 6</vt:lpstr>
      <vt:lpstr>幻灯片 7</vt:lpstr>
      <vt:lpstr>11月进口乘用车11.3万辆，同比增长13.3%，CAR、suv和mpv同比增速分别为8.8%、14.5%、34.6%。</vt:lpstr>
      <vt:lpstr>幻灯片 9</vt:lpstr>
      <vt:lpstr>幻灯片 10</vt:lpstr>
      <vt:lpstr>幻灯片 11</vt:lpstr>
      <vt:lpstr>幻灯片 12</vt:lpstr>
      <vt:lpstr>幻灯片 13</vt:lpstr>
      <vt:lpstr>丰田占比最高，占整个平行进口的41.8%，但在日产、奔驰和宝马等品牌的快速增长情况下，份额逐渐降低。</vt:lpstr>
      <vt:lpstr>幻灯片 15</vt:lpstr>
      <vt:lpstr>幻灯片 16</vt:lpstr>
      <vt:lpstr>幻灯片 17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Title with picture  in Arial bold 28 pt</dc:title>
  <dc:creator>吴家博</dc:creator>
  <cp:lastModifiedBy>王存</cp:lastModifiedBy>
  <cp:revision>2784</cp:revision>
  <cp:lastPrinted>2013-12-11T01:16:46Z</cp:lastPrinted>
  <dcterms:created xsi:type="dcterms:W3CDTF">2012-04-10T02:52:52Z</dcterms:created>
  <dcterms:modified xsi:type="dcterms:W3CDTF">2018-01-08T03:36:05Z</dcterms:modified>
</cp:coreProperties>
</file>