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notesMasterIdLst>
    <p:notesMasterId r:id="rId11"/>
  </p:notesMasterIdLst>
  <p:handoutMasterIdLst>
    <p:handoutMasterId r:id="rId12"/>
  </p:handoutMasterIdLst>
  <p:sldIdLst>
    <p:sldId id="256" r:id="rId2"/>
    <p:sldId id="334" r:id="rId3"/>
    <p:sldId id="330" r:id="rId4"/>
    <p:sldId id="331" r:id="rId5"/>
    <p:sldId id="306" r:id="rId6"/>
    <p:sldId id="297" r:id="rId7"/>
    <p:sldId id="317" r:id="rId8"/>
    <p:sldId id="335" r:id="rId9"/>
    <p:sldId id="267" r:id="rId10"/>
  </p:sldIdLst>
  <p:sldSz cx="9144000" cy="6858000" type="screen4x3"/>
  <p:notesSz cx="6797675" cy="9872663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956" autoAdjust="0"/>
    <p:restoredTop sz="94636" autoAdjust="0"/>
  </p:normalViewPr>
  <p:slideViewPr>
    <p:cSldViewPr>
      <p:cViewPr varScale="1">
        <p:scale>
          <a:sx n="89" d="100"/>
          <a:sy n="89" d="100"/>
        </p:scale>
        <p:origin x="-474" y="-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  <p:sld r:id="rId2" collapse="1"/>
    </p:sldLst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40" d="100"/>
          <a:sy n="40" d="100"/>
        </p:scale>
        <p:origin x="-1542" y="-108"/>
      </p:cViewPr>
      <p:guideLst>
        <p:guide orient="horz" pos="3109"/>
        <p:guide pos="2141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_rels/viewProps.xml.rels><?xml version="1.0" encoding="UTF-8" standalone="yes"?>
<Relationships xmlns="http://schemas.openxmlformats.org/package/2006/relationships"><Relationship Id="rId2" Type="http://schemas.openxmlformats.org/officeDocument/2006/relationships/slide" Target="slides/slide9.xml"/><Relationship Id="rId1" Type="http://schemas.openxmlformats.org/officeDocument/2006/relationships/slide" Target="slides/slid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371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1" hangingPunct="1">
              <a:defRPr kumimoji="1"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371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kumimoji="1"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8950"/>
            <a:ext cx="2946400" cy="49371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1" hangingPunct="1">
              <a:defRPr kumimoji="1"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378950"/>
            <a:ext cx="2946400" cy="49371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kumimoji="1" sz="1200">
                <a:latin typeface="Times New Roman" pitchFamily="18" charset="0"/>
              </a:defRPr>
            </a:lvl1pPr>
          </a:lstStyle>
          <a:p>
            <a:fld id="{E66DBB69-B731-49A1-986D-328AED60B403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371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371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30275" y="739775"/>
            <a:ext cx="4938713" cy="370363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19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689475"/>
            <a:ext cx="4984750" cy="444341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819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378950"/>
            <a:ext cx="2946400" cy="49371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19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378950"/>
            <a:ext cx="2946400" cy="49371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B29C3EC6-B657-44E5-98A7-29E321C074C9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026"/>
          <p:cNvSpPr>
            <a:spLocks noChangeArrowheads="1"/>
          </p:cNvSpPr>
          <p:nvPr/>
        </p:nvSpPr>
        <p:spPr bwMode="auto">
          <a:xfrm>
            <a:off x="0" y="0"/>
            <a:ext cx="4572000" cy="6858000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ctr" eaLnBrk="1" hangingPunct="1">
              <a:defRPr/>
            </a:pPr>
            <a:endParaRPr kumimoji="1" lang="zh-CN" altLang="zh-CN" sz="2400" smtClean="0">
              <a:latin typeface="Times New Roman" pitchFamily="18" charset="0"/>
            </a:endParaRPr>
          </a:p>
        </p:txBody>
      </p:sp>
      <p:sp>
        <p:nvSpPr>
          <p:cNvPr id="5" name="AutoShape 1027"/>
          <p:cNvSpPr>
            <a:spLocks noChangeArrowheads="1"/>
          </p:cNvSpPr>
          <p:nvPr/>
        </p:nvSpPr>
        <p:spPr bwMode="auto">
          <a:xfrm>
            <a:off x="685800" y="990600"/>
            <a:ext cx="5181600" cy="1905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ctr" eaLnBrk="1" hangingPunct="1">
              <a:defRPr/>
            </a:pPr>
            <a:endParaRPr kumimoji="1" lang="zh-CN" altLang="zh-CN" sz="2400" smtClean="0">
              <a:latin typeface="Times New Roman" pitchFamily="18" charset="0"/>
            </a:endParaRPr>
          </a:p>
        </p:txBody>
      </p:sp>
      <p:grpSp>
        <p:nvGrpSpPr>
          <p:cNvPr id="6" name="Group 1029"/>
          <p:cNvGrpSpPr>
            <a:grpSpLocks/>
          </p:cNvGrpSpPr>
          <p:nvPr/>
        </p:nvGrpSpPr>
        <p:grpSpPr bwMode="auto">
          <a:xfrm>
            <a:off x="3632200" y="4889500"/>
            <a:ext cx="4876800" cy="319088"/>
            <a:chOff x="2288" y="3080"/>
            <a:chExt cx="3072" cy="201"/>
          </a:xfrm>
        </p:grpSpPr>
        <p:sp>
          <p:nvSpPr>
            <p:cNvPr id="7" name="AutoShape 1030"/>
            <p:cNvSpPr>
              <a:spLocks noChangeArrowheads="1"/>
            </p:cNvSpPr>
            <p:nvPr/>
          </p:nvSpPr>
          <p:spPr bwMode="auto">
            <a:xfrm flipH="1">
              <a:off x="2288" y="3080"/>
              <a:ext cx="2914" cy="200"/>
            </a:xfrm>
            <a:prstGeom prst="roundRect">
              <a:avLst>
                <a:gd name="adj" fmla="val 0"/>
              </a:avLst>
            </a:pr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algn="r" eaLnBrk="1" hangingPunct="1">
                <a:defRPr/>
              </a:pPr>
              <a:endParaRPr lang="zh-CN" altLang="en-US" smtClean="0"/>
            </a:p>
          </p:txBody>
        </p:sp>
        <p:sp>
          <p:nvSpPr>
            <p:cNvPr id="8" name="AutoShape 1031"/>
            <p:cNvSpPr>
              <a:spLocks noChangeArrowheads="1"/>
            </p:cNvSpPr>
            <p:nvPr/>
          </p:nvSpPr>
          <p:spPr bwMode="auto">
            <a:xfrm>
              <a:off x="5196" y="3080"/>
              <a:ext cx="164" cy="201"/>
            </a:xfrm>
            <a:prstGeom prst="flowChartDelay">
              <a:avLst/>
            </a:pr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algn="r" eaLnBrk="1" hangingPunct="1">
                <a:defRPr/>
              </a:pPr>
              <a:endParaRPr lang="zh-CN" altLang="en-US" smtClean="0"/>
            </a:p>
          </p:txBody>
        </p:sp>
      </p:grpSp>
      <p:sp>
        <p:nvSpPr>
          <p:cNvPr id="6148" name="Rectangle 1028"/>
          <p:cNvSpPr>
            <a:spLocks noGrp="1" noChangeArrowheads="1"/>
          </p:cNvSpPr>
          <p:nvPr>
            <p:ph type="subTitle" idx="1"/>
          </p:nvPr>
        </p:nvSpPr>
        <p:spPr>
          <a:xfrm>
            <a:off x="4673600" y="2927350"/>
            <a:ext cx="3657600" cy="1822450"/>
          </a:xfrm>
        </p:spPr>
        <p:txBody>
          <a:bodyPr anchor="b"/>
          <a:lstStyle>
            <a:lvl1pPr marL="0" indent="0">
              <a:buFont typeface="Wingdings" pitchFamily="2" charset="2"/>
              <a:buNone/>
              <a:defRPr>
                <a:solidFill>
                  <a:schemeClr val="tx2"/>
                </a:solidFill>
              </a:defRPr>
            </a:lvl1pPr>
          </a:lstStyle>
          <a:p>
            <a:pPr lvl="0"/>
            <a:r>
              <a:rPr lang="zh-CN" altLang="en-US" noProof="0" smtClean="0"/>
              <a:t>单击此处编辑母版副标题样式</a:t>
            </a:r>
          </a:p>
        </p:txBody>
      </p:sp>
      <p:sp>
        <p:nvSpPr>
          <p:cNvPr id="6155" name="Rectangle 1035"/>
          <p:cNvSpPr>
            <a:spLocks noGrp="1" noChangeArrowheads="1"/>
          </p:cNvSpPr>
          <p:nvPr>
            <p:ph type="ctrTitle" sz="quarter"/>
          </p:nvPr>
        </p:nvSpPr>
        <p:spPr>
          <a:xfrm>
            <a:off x="936625" y="1425575"/>
            <a:ext cx="7772400" cy="1143000"/>
          </a:xfrm>
        </p:spPr>
        <p:txBody>
          <a:bodyPr anchor="ctr"/>
          <a:lstStyle>
            <a:lvl1pPr algn="ctr"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noProof="0" smtClean="0"/>
              <a:t>单击此处编辑母版标题样式</a:t>
            </a:r>
          </a:p>
        </p:txBody>
      </p:sp>
      <p:sp>
        <p:nvSpPr>
          <p:cNvPr id="9" name="Rectangle 1032"/>
          <p:cNvSpPr>
            <a:spLocks noGrp="1" noChangeArrowheads="1"/>
          </p:cNvSpPr>
          <p:nvPr>
            <p:ph type="dt" sz="quarter" idx="10"/>
          </p:nvPr>
        </p:nvSpPr>
        <p:spPr>
          <a:xfrm>
            <a:off x="2667000" y="6553200"/>
            <a:ext cx="1905000" cy="3048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" name="Rectangle 1033"/>
          <p:cNvSpPr>
            <a:spLocks noGrp="1" noChangeArrowheads="1"/>
          </p:cNvSpPr>
          <p:nvPr>
            <p:ph type="ftr" sz="quarter" idx="11"/>
          </p:nvPr>
        </p:nvSpPr>
        <p:spPr>
          <a:xfrm>
            <a:off x="5195888" y="6553200"/>
            <a:ext cx="3279775" cy="304800"/>
          </a:xfrm>
        </p:spPr>
        <p:txBody>
          <a:bodyPr/>
          <a:lstStyle>
            <a:lvl1pPr algn="r">
              <a:defRPr sz="1400" b="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1" name="Rectangle 1034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9525" y="6359525"/>
            <a:ext cx="587375" cy="488950"/>
          </a:xfrm>
        </p:spPr>
        <p:txBody>
          <a:bodyPr anchorCtr="0"/>
          <a:lstStyle>
            <a:lvl1pPr>
              <a:defRPr/>
            </a:lvl1pPr>
          </a:lstStyle>
          <a:p>
            <a:fld id="{495E56E3-6AF0-48FC-BC27-75612B22C135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zh-CN"/>
              <a:t>	</a:t>
            </a: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6209A1E-48E3-4996-B840-E251923392E4}" type="slidenum">
              <a:rPr lang="en-US" altLang="zh-CN"/>
              <a:pPr/>
              <a:t>‹#›</a:t>
            </a:fld>
            <a:endParaRPr lang="en-US" altLang="zh-CN"/>
          </a:p>
        </p:txBody>
      </p:sp>
      <p:sp>
        <p:nvSpPr>
          <p:cNvPr id="6" name="Rectangle 18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 dirty="0"/>
              <a:t>上海市信息中心汽车产业研究室</a:t>
            </a:r>
            <a:br>
              <a:rPr lang="zh-CN" altLang="en-US" dirty="0"/>
            </a:br>
            <a:r>
              <a:rPr lang="zh-CN" altLang="en-US" dirty="0">
                <a:ea typeface="+mn-ea"/>
              </a:rPr>
              <a:t>地址：华山路</a:t>
            </a:r>
            <a:r>
              <a:rPr lang="en-US" altLang="zh-CN" dirty="0" smtClean="0">
                <a:ea typeface="+mn-ea"/>
              </a:rPr>
              <a:t>10712</a:t>
            </a:r>
            <a:r>
              <a:rPr lang="zh-CN" altLang="en-US" dirty="0" smtClean="0">
                <a:ea typeface="+mn-ea"/>
              </a:rPr>
              <a:t>号</a:t>
            </a:r>
            <a:r>
              <a:rPr lang="en-US" altLang="zh-CN" dirty="0">
                <a:ea typeface="+mn-ea"/>
              </a:rPr>
              <a:t>5</a:t>
            </a:r>
            <a:r>
              <a:rPr lang="zh-CN" altLang="en-US" dirty="0">
                <a:ea typeface="+mn-ea"/>
              </a:rPr>
              <a:t>号楼    邮编：</a:t>
            </a:r>
            <a:r>
              <a:rPr lang="en-US" altLang="zh-CN" dirty="0">
                <a:ea typeface="+mn-ea"/>
              </a:rPr>
              <a:t>200050  </a:t>
            </a:r>
            <a:r>
              <a:rPr lang="zh-CN" altLang="en-US" dirty="0">
                <a:ea typeface="+mn-ea"/>
              </a:rPr>
              <a:t>电话</a:t>
            </a:r>
            <a:r>
              <a:rPr lang="zh-CN" altLang="en-US" dirty="0" smtClean="0">
                <a:ea typeface="+mn-ea"/>
              </a:rPr>
              <a:t>：</a:t>
            </a:r>
            <a:r>
              <a:rPr lang="en-US" altLang="zh-CN" dirty="0" smtClean="0">
                <a:ea typeface="+mn-ea"/>
              </a:rPr>
              <a:t>12212121212  </a:t>
            </a:r>
            <a:r>
              <a:rPr lang="zh-CN" altLang="en-US" dirty="0">
                <a:ea typeface="+mn-ea"/>
              </a:rPr>
              <a:t>传真</a:t>
            </a:r>
            <a:r>
              <a:rPr lang="zh-CN" altLang="en-US" dirty="0" smtClean="0">
                <a:ea typeface="+mn-ea"/>
              </a:rPr>
              <a:t>：</a:t>
            </a:r>
            <a:r>
              <a:rPr lang="en-US" altLang="zh-CN" dirty="0" smtClean="0">
                <a:ea typeface="+mn-ea"/>
              </a:rPr>
              <a:t>122511172</a:t>
            </a:r>
            <a:r>
              <a:rPr lang="en-US" altLang="zh-CN" dirty="0" smtClean="0"/>
              <a:t> </a:t>
            </a:r>
            <a:endParaRPr lang="en-US" altLang="zh-CN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915150" y="762000"/>
            <a:ext cx="2000250" cy="50292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914400" y="762000"/>
            <a:ext cx="5848350" cy="50292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zh-CN"/>
              <a:t>	</a:t>
            </a: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BF875AF-9F7A-4F1C-934C-D119044FE020}" type="slidenum">
              <a:rPr lang="en-US" altLang="zh-CN"/>
              <a:pPr/>
              <a:t>‹#›</a:t>
            </a:fld>
            <a:endParaRPr lang="en-US" altLang="zh-CN"/>
          </a:p>
        </p:txBody>
      </p:sp>
      <p:sp>
        <p:nvSpPr>
          <p:cNvPr id="6" name="Rectangle 18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 dirty="0"/>
              <a:t>上海市信息中心汽车产业研究室</a:t>
            </a:r>
            <a:br>
              <a:rPr lang="zh-CN" altLang="en-US" dirty="0"/>
            </a:br>
            <a:r>
              <a:rPr lang="zh-CN" altLang="en-US" dirty="0">
                <a:ea typeface="+mn-ea"/>
              </a:rPr>
              <a:t>地址：华山路</a:t>
            </a:r>
            <a:r>
              <a:rPr lang="en-US" altLang="zh-CN" dirty="0" smtClean="0">
                <a:ea typeface="+mn-ea"/>
              </a:rPr>
              <a:t>10712</a:t>
            </a:r>
            <a:r>
              <a:rPr lang="zh-CN" altLang="en-US" dirty="0" smtClean="0">
                <a:ea typeface="+mn-ea"/>
              </a:rPr>
              <a:t>号</a:t>
            </a:r>
            <a:r>
              <a:rPr lang="en-US" altLang="zh-CN" dirty="0">
                <a:ea typeface="+mn-ea"/>
              </a:rPr>
              <a:t>5</a:t>
            </a:r>
            <a:r>
              <a:rPr lang="zh-CN" altLang="en-US" dirty="0">
                <a:ea typeface="+mn-ea"/>
              </a:rPr>
              <a:t>号楼    邮编：</a:t>
            </a:r>
            <a:r>
              <a:rPr lang="en-US" altLang="zh-CN" dirty="0">
                <a:ea typeface="+mn-ea"/>
              </a:rPr>
              <a:t>200050  </a:t>
            </a:r>
            <a:r>
              <a:rPr lang="zh-CN" altLang="en-US" dirty="0">
                <a:ea typeface="+mn-ea"/>
              </a:rPr>
              <a:t>电话</a:t>
            </a:r>
            <a:r>
              <a:rPr lang="zh-CN" altLang="en-US" dirty="0" smtClean="0">
                <a:ea typeface="+mn-ea"/>
              </a:rPr>
              <a:t>：</a:t>
            </a:r>
            <a:r>
              <a:rPr lang="en-US" altLang="zh-CN" dirty="0" smtClean="0">
                <a:ea typeface="+mn-ea"/>
              </a:rPr>
              <a:t>12212121212  </a:t>
            </a:r>
            <a:r>
              <a:rPr lang="zh-CN" altLang="en-US" dirty="0">
                <a:ea typeface="+mn-ea"/>
              </a:rPr>
              <a:t>传真</a:t>
            </a:r>
            <a:r>
              <a:rPr lang="zh-CN" altLang="en-US" dirty="0" smtClean="0">
                <a:ea typeface="+mn-ea"/>
              </a:rPr>
              <a:t>：</a:t>
            </a:r>
            <a:r>
              <a:rPr lang="en-US" altLang="zh-CN" dirty="0" smtClean="0">
                <a:ea typeface="+mn-ea"/>
              </a:rPr>
              <a:t>122511172</a:t>
            </a:r>
            <a:r>
              <a:rPr lang="en-US" altLang="zh-CN" dirty="0" smtClean="0"/>
              <a:t> </a:t>
            </a:r>
            <a:endParaRPr lang="en-US" altLang="zh-CN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14400" y="762000"/>
            <a:ext cx="80010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914400" y="2362200"/>
            <a:ext cx="8001000" cy="3429000"/>
          </a:xfrm>
        </p:spPr>
        <p:txBody>
          <a:bodyPr/>
          <a:lstStyle/>
          <a:p>
            <a:pPr lvl="0"/>
            <a:endParaRPr lang="zh-CN" altLang="en-US" noProof="0" smtClean="0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zh-CN"/>
              <a:t>	</a:t>
            </a: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2742489-9FF3-4CA9-96DE-4EDB55551263}" type="slidenum">
              <a:rPr lang="en-US" altLang="zh-CN"/>
              <a:pPr/>
              <a:t>‹#›</a:t>
            </a:fld>
            <a:endParaRPr lang="en-US" altLang="zh-CN"/>
          </a:p>
        </p:txBody>
      </p:sp>
      <p:sp>
        <p:nvSpPr>
          <p:cNvPr id="6" name="Rectangle 18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 dirty="0"/>
              <a:t>上海市信息中心汽车产业研究室</a:t>
            </a:r>
            <a:br>
              <a:rPr lang="zh-CN" altLang="en-US" dirty="0"/>
            </a:br>
            <a:r>
              <a:rPr lang="zh-CN" altLang="en-US" dirty="0">
                <a:ea typeface="+mn-ea"/>
              </a:rPr>
              <a:t>地址：华山路</a:t>
            </a:r>
            <a:r>
              <a:rPr lang="en-US" altLang="zh-CN" dirty="0" smtClean="0">
                <a:ea typeface="+mn-ea"/>
              </a:rPr>
              <a:t>10712</a:t>
            </a:r>
            <a:r>
              <a:rPr lang="zh-CN" altLang="en-US" dirty="0" smtClean="0">
                <a:ea typeface="+mn-ea"/>
              </a:rPr>
              <a:t>号</a:t>
            </a:r>
            <a:r>
              <a:rPr lang="en-US" altLang="zh-CN" dirty="0">
                <a:ea typeface="+mn-ea"/>
              </a:rPr>
              <a:t>5</a:t>
            </a:r>
            <a:r>
              <a:rPr lang="zh-CN" altLang="en-US" dirty="0">
                <a:ea typeface="+mn-ea"/>
              </a:rPr>
              <a:t>号楼    邮编：</a:t>
            </a:r>
            <a:r>
              <a:rPr lang="en-US" altLang="zh-CN" dirty="0">
                <a:ea typeface="+mn-ea"/>
              </a:rPr>
              <a:t>200050  </a:t>
            </a:r>
            <a:r>
              <a:rPr lang="zh-CN" altLang="en-US" dirty="0">
                <a:ea typeface="+mn-ea"/>
              </a:rPr>
              <a:t>电话</a:t>
            </a:r>
            <a:r>
              <a:rPr lang="zh-CN" altLang="en-US" dirty="0" smtClean="0">
                <a:ea typeface="+mn-ea"/>
              </a:rPr>
              <a:t>：</a:t>
            </a:r>
            <a:r>
              <a:rPr lang="en-US" altLang="zh-CN" dirty="0" smtClean="0">
                <a:ea typeface="+mn-ea"/>
              </a:rPr>
              <a:t>12212121212  </a:t>
            </a:r>
            <a:r>
              <a:rPr lang="zh-CN" altLang="en-US" dirty="0">
                <a:ea typeface="+mn-ea"/>
              </a:rPr>
              <a:t>传真</a:t>
            </a:r>
            <a:r>
              <a:rPr lang="zh-CN" altLang="en-US" dirty="0" smtClean="0">
                <a:ea typeface="+mn-ea"/>
              </a:rPr>
              <a:t>：</a:t>
            </a:r>
            <a:r>
              <a:rPr lang="en-US" altLang="zh-CN" dirty="0" smtClean="0">
                <a:ea typeface="+mn-ea"/>
              </a:rPr>
              <a:t>122511172</a:t>
            </a:r>
            <a:r>
              <a:rPr lang="en-US" altLang="zh-CN" dirty="0" smtClean="0"/>
              <a:t> </a:t>
            </a:r>
            <a:endParaRPr lang="en-US" altLang="zh-CN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zh-CN"/>
              <a:t>	</a:t>
            </a: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711FA3B-F71C-4996-930F-95046E10E1B2}" type="slidenum">
              <a:rPr lang="en-US" altLang="zh-CN"/>
              <a:pPr/>
              <a:t>‹#›</a:t>
            </a:fld>
            <a:endParaRPr lang="en-US" altLang="zh-CN"/>
          </a:p>
        </p:txBody>
      </p:sp>
      <p:sp>
        <p:nvSpPr>
          <p:cNvPr id="6" name="Rectangle 18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 dirty="0"/>
              <a:t>上海市信息中心汽车产业研究室</a:t>
            </a:r>
            <a:br>
              <a:rPr lang="zh-CN" altLang="en-US" dirty="0"/>
            </a:br>
            <a:r>
              <a:rPr lang="zh-CN" altLang="en-US" dirty="0">
                <a:ea typeface="+mn-ea"/>
              </a:rPr>
              <a:t>地址：华山路</a:t>
            </a:r>
            <a:r>
              <a:rPr lang="en-US" altLang="zh-CN" dirty="0" smtClean="0">
                <a:ea typeface="+mn-ea"/>
              </a:rPr>
              <a:t>10712</a:t>
            </a:r>
            <a:r>
              <a:rPr lang="zh-CN" altLang="en-US" dirty="0" smtClean="0">
                <a:ea typeface="+mn-ea"/>
              </a:rPr>
              <a:t>号</a:t>
            </a:r>
            <a:r>
              <a:rPr lang="en-US" altLang="zh-CN" dirty="0">
                <a:ea typeface="+mn-ea"/>
              </a:rPr>
              <a:t>5</a:t>
            </a:r>
            <a:r>
              <a:rPr lang="zh-CN" altLang="en-US" dirty="0">
                <a:ea typeface="+mn-ea"/>
              </a:rPr>
              <a:t>号楼    邮编：</a:t>
            </a:r>
            <a:r>
              <a:rPr lang="en-US" altLang="zh-CN" dirty="0">
                <a:ea typeface="+mn-ea"/>
              </a:rPr>
              <a:t>200050  </a:t>
            </a:r>
            <a:r>
              <a:rPr lang="zh-CN" altLang="en-US" dirty="0">
                <a:ea typeface="+mn-ea"/>
              </a:rPr>
              <a:t>电话</a:t>
            </a:r>
            <a:r>
              <a:rPr lang="zh-CN" altLang="en-US" dirty="0" smtClean="0">
                <a:ea typeface="+mn-ea"/>
              </a:rPr>
              <a:t>：</a:t>
            </a:r>
            <a:r>
              <a:rPr lang="en-US" altLang="zh-CN" dirty="0" smtClean="0">
                <a:ea typeface="+mn-ea"/>
              </a:rPr>
              <a:t>12212121212  </a:t>
            </a:r>
            <a:r>
              <a:rPr lang="zh-CN" altLang="en-US" dirty="0">
                <a:ea typeface="+mn-ea"/>
              </a:rPr>
              <a:t>传真</a:t>
            </a:r>
            <a:r>
              <a:rPr lang="zh-CN" altLang="en-US" dirty="0" smtClean="0">
                <a:ea typeface="+mn-ea"/>
              </a:rPr>
              <a:t>：</a:t>
            </a:r>
            <a:r>
              <a:rPr lang="en-US" altLang="zh-CN" dirty="0" smtClean="0">
                <a:ea typeface="+mn-ea"/>
              </a:rPr>
              <a:t>122511172</a:t>
            </a:r>
            <a:r>
              <a:rPr lang="en-US" altLang="zh-CN" dirty="0" smtClean="0"/>
              <a:t> </a:t>
            </a:r>
            <a:endParaRPr lang="en-US" altLang="zh-CN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zh-CN"/>
              <a:t>	</a:t>
            </a: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E708D1F-62C3-4E60-8C37-D399D1BCB383}" type="slidenum">
              <a:rPr lang="en-US" altLang="zh-CN"/>
              <a:pPr/>
              <a:t>‹#›</a:t>
            </a:fld>
            <a:endParaRPr lang="en-US" altLang="zh-CN"/>
          </a:p>
        </p:txBody>
      </p:sp>
      <p:sp>
        <p:nvSpPr>
          <p:cNvPr id="6" name="Rectangle 18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 dirty="0"/>
              <a:t>上海市信息中心汽车产业研究室</a:t>
            </a:r>
            <a:br>
              <a:rPr lang="zh-CN" altLang="en-US" dirty="0"/>
            </a:br>
            <a:r>
              <a:rPr lang="zh-CN" altLang="en-US" dirty="0">
                <a:ea typeface="+mn-ea"/>
              </a:rPr>
              <a:t>地址：华山路</a:t>
            </a:r>
            <a:r>
              <a:rPr lang="en-US" altLang="zh-CN" dirty="0" smtClean="0">
                <a:ea typeface="+mn-ea"/>
              </a:rPr>
              <a:t>10712</a:t>
            </a:r>
            <a:r>
              <a:rPr lang="zh-CN" altLang="en-US" dirty="0" smtClean="0">
                <a:ea typeface="+mn-ea"/>
              </a:rPr>
              <a:t>号</a:t>
            </a:r>
            <a:r>
              <a:rPr lang="en-US" altLang="zh-CN" dirty="0">
                <a:ea typeface="+mn-ea"/>
              </a:rPr>
              <a:t>5</a:t>
            </a:r>
            <a:r>
              <a:rPr lang="zh-CN" altLang="en-US" dirty="0">
                <a:ea typeface="+mn-ea"/>
              </a:rPr>
              <a:t>号楼    邮编：</a:t>
            </a:r>
            <a:r>
              <a:rPr lang="en-US" altLang="zh-CN" dirty="0">
                <a:ea typeface="+mn-ea"/>
              </a:rPr>
              <a:t>200050  </a:t>
            </a:r>
            <a:r>
              <a:rPr lang="zh-CN" altLang="en-US" dirty="0">
                <a:ea typeface="+mn-ea"/>
              </a:rPr>
              <a:t>电话</a:t>
            </a:r>
            <a:r>
              <a:rPr lang="zh-CN" altLang="en-US" dirty="0" smtClean="0">
                <a:ea typeface="+mn-ea"/>
              </a:rPr>
              <a:t>：</a:t>
            </a:r>
            <a:r>
              <a:rPr lang="en-US" altLang="zh-CN" dirty="0" smtClean="0">
                <a:ea typeface="+mn-ea"/>
              </a:rPr>
              <a:t>12212121212  </a:t>
            </a:r>
            <a:r>
              <a:rPr lang="zh-CN" altLang="en-US" dirty="0">
                <a:ea typeface="+mn-ea"/>
              </a:rPr>
              <a:t>传真</a:t>
            </a:r>
            <a:r>
              <a:rPr lang="zh-CN" altLang="en-US" dirty="0" smtClean="0">
                <a:ea typeface="+mn-ea"/>
              </a:rPr>
              <a:t>：</a:t>
            </a:r>
            <a:r>
              <a:rPr lang="en-US" altLang="zh-CN" dirty="0" smtClean="0">
                <a:ea typeface="+mn-ea"/>
              </a:rPr>
              <a:t>122511172</a:t>
            </a:r>
            <a:r>
              <a:rPr lang="en-US" altLang="zh-CN" dirty="0" smtClean="0"/>
              <a:t> </a:t>
            </a:r>
            <a:endParaRPr lang="en-US" altLang="zh-CN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914400" y="2362200"/>
            <a:ext cx="3924300" cy="3429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991100" y="2362200"/>
            <a:ext cx="3924300" cy="3429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zh-CN"/>
              <a:t>	</a:t>
            </a:r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51BC4C1-D66A-478E-B873-D6CC1EF78A3D}" type="slidenum">
              <a:rPr lang="en-US" altLang="zh-CN"/>
              <a:pPr/>
              <a:t>‹#›</a:t>
            </a:fld>
            <a:endParaRPr lang="en-US" altLang="zh-CN"/>
          </a:p>
        </p:txBody>
      </p:sp>
      <p:sp>
        <p:nvSpPr>
          <p:cNvPr id="7" name="Rectangle 18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 dirty="0"/>
              <a:t>上海市信息中心汽车产业研究室</a:t>
            </a:r>
            <a:br>
              <a:rPr lang="zh-CN" altLang="en-US" dirty="0"/>
            </a:br>
            <a:r>
              <a:rPr lang="zh-CN" altLang="en-US" dirty="0">
                <a:ea typeface="+mn-ea"/>
              </a:rPr>
              <a:t>地址：华山路</a:t>
            </a:r>
            <a:r>
              <a:rPr lang="en-US" altLang="zh-CN" dirty="0" smtClean="0">
                <a:ea typeface="+mn-ea"/>
              </a:rPr>
              <a:t>10712</a:t>
            </a:r>
            <a:r>
              <a:rPr lang="zh-CN" altLang="en-US" dirty="0" smtClean="0">
                <a:ea typeface="+mn-ea"/>
              </a:rPr>
              <a:t>号</a:t>
            </a:r>
            <a:r>
              <a:rPr lang="en-US" altLang="zh-CN" dirty="0">
                <a:ea typeface="+mn-ea"/>
              </a:rPr>
              <a:t>5</a:t>
            </a:r>
            <a:r>
              <a:rPr lang="zh-CN" altLang="en-US" dirty="0">
                <a:ea typeface="+mn-ea"/>
              </a:rPr>
              <a:t>号楼    邮编：</a:t>
            </a:r>
            <a:r>
              <a:rPr lang="en-US" altLang="zh-CN" dirty="0">
                <a:ea typeface="+mn-ea"/>
              </a:rPr>
              <a:t>200050  </a:t>
            </a:r>
            <a:r>
              <a:rPr lang="zh-CN" altLang="en-US" dirty="0">
                <a:ea typeface="+mn-ea"/>
              </a:rPr>
              <a:t>电话</a:t>
            </a:r>
            <a:r>
              <a:rPr lang="zh-CN" altLang="en-US" dirty="0" smtClean="0">
                <a:ea typeface="+mn-ea"/>
              </a:rPr>
              <a:t>：</a:t>
            </a:r>
            <a:r>
              <a:rPr lang="en-US" altLang="zh-CN" dirty="0" smtClean="0">
                <a:ea typeface="+mn-ea"/>
              </a:rPr>
              <a:t>12212121212  </a:t>
            </a:r>
            <a:r>
              <a:rPr lang="zh-CN" altLang="en-US" dirty="0">
                <a:ea typeface="+mn-ea"/>
              </a:rPr>
              <a:t>传真</a:t>
            </a:r>
            <a:r>
              <a:rPr lang="zh-CN" altLang="en-US" dirty="0" smtClean="0">
                <a:ea typeface="+mn-ea"/>
              </a:rPr>
              <a:t>：</a:t>
            </a:r>
            <a:r>
              <a:rPr lang="en-US" altLang="zh-CN" dirty="0" smtClean="0">
                <a:ea typeface="+mn-ea"/>
              </a:rPr>
              <a:t>122511172</a:t>
            </a:r>
            <a:r>
              <a:rPr lang="en-US" altLang="zh-CN" dirty="0" smtClean="0"/>
              <a:t> </a:t>
            </a:r>
            <a:endParaRPr lang="en-US" altLang="zh-CN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zh-CN"/>
              <a:t>	</a:t>
            </a:r>
          </a:p>
        </p:txBody>
      </p:sp>
      <p:sp>
        <p:nvSpPr>
          <p:cNvPr id="8" name="Rectangle 1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F43BAAB-C4D4-4398-9368-7F08F3934301}" type="slidenum">
              <a:rPr lang="en-US" altLang="zh-CN"/>
              <a:pPr/>
              <a:t>‹#›</a:t>
            </a:fld>
            <a:endParaRPr lang="en-US" altLang="zh-CN"/>
          </a:p>
        </p:txBody>
      </p:sp>
      <p:sp>
        <p:nvSpPr>
          <p:cNvPr id="9" name="Rectangle 18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 dirty="0"/>
              <a:t>上海市信息中心汽车产业研究室</a:t>
            </a:r>
            <a:br>
              <a:rPr lang="zh-CN" altLang="en-US" dirty="0"/>
            </a:br>
            <a:r>
              <a:rPr lang="zh-CN" altLang="en-US" dirty="0">
                <a:ea typeface="+mn-ea"/>
              </a:rPr>
              <a:t>地址：华山路</a:t>
            </a:r>
            <a:r>
              <a:rPr lang="en-US" altLang="zh-CN" dirty="0" smtClean="0">
                <a:ea typeface="+mn-ea"/>
              </a:rPr>
              <a:t>10712</a:t>
            </a:r>
            <a:r>
              <a:rPr lang="zh-CN" altLang="en-US" dirty="0" smtClean="0">
                <a:ea typeface="+mn-ea"/>
              </a:rPr>
              <a:t>号</a:t>
            </a:r>
            <a:r>
              <a:rPr lang="en-US" altLang="zh-CN" dirty="0">
                <a:ea typeface="+mn-ea"/>
              </a:rPr>
              <a:t>5</a:t>
            </a:r>
            <a:r>
              <a:rPr lang="zh-CN" altLang="en-US" dirty="0">
                <a:ea typeface="+mn-ea"/>
              </a:rPr>
              <a:t>号楼    邮编：</a:t>
            </a:r>
            <a:r>
              <a:rPr lang="en-US" altLang="zh-CN" dirty="0">
                <a:ea typeface="+mn-ea"/>
              </a:rPr>
              <a:t>200050  </a:t>
            </a:r>
            <a:r>
              <a:rPr lang="zh-CN" altLang="en-US" dirty="0">
                <a:ea typeface="+mn-ea"/>
              </a:rPr>
              <a:t>电话</a:t>
            </a:r>
            <a:r>
              <a:rPr lang="zh-CN" altLang="en-US" dirty="0" smtClean="0">
                <a:ea typeface="+mn-ea"/>
              </a:rPr>
              <a:t>：</a:t>
            </a:r>
            <a:r>
              <a:rPr lang="en-US" altLang="zh-CN" dirty="0" smtClean="0">
                <a:ea typeface="+mn-ea"/>
              </a:rPr>
              <a:t>12212121212  </a:t>
            </a:r>
            <a:r>
              <a:rPr lang="zh-CN" altLang="en-US" dirty="0">
                <a:ea typeface="+mn-ea"/>
              </a:rPr>
              <a:t>传真</a:t>
            </a:r>
            <a:r>
              <a:rPr lang="zh-CN" altLang="en-US" dirty="0" smtClean="0">
                <a:ea typeface="+mn-ea"/>
              </a:rPr>
              <a:t>：</a:t>
            </a:r>
            <a:r>
              <a:rPr lang="en-US" altLang="zh-CN" dirty="0" smtClean="0">
                <a:ea typeface="+mn-ea"/>
              </a:rPr>
              <a:t>122511172</a:t>
            </a:r>
            <a:r>
              <a:rPr lang="en-US" altLang="zh-CN" dirty="0" smtClean="0"/>
              <a:t> </a:t>
            </a:r>
            <a:endParaRPr lang="en-US" altLang="zh-CN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zh-CN"/>
              <a:t>	</a:t>
            </a:r>
          </a:p>
        </p:txBody>
      </p:sp>
      <p:sp>
        <p:nvSpPr>
          <p:cNvPr id="4" name="Rectangle 1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1333FE0-D4BC-489E-8591-FFB0EFAA0EFC}" type="slidenum">
              <a:rPr lang="en-US" altLang="zh-CN"/>
              <a:pPr/>
              <a:t>‹#›</a:t>
            </a:fld>
            <a:endParaRPr lang="en-US" altLang="zh-CN"/>
          </a:p>
        </p:txBody>
      </p:sp>
      <p:sp>
        <p:nvSpPr>
          <p:cNvPr id="5" name="Rectangle 18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 dirty="0"/>
              <a:t>上海市信息中心汽车产业研究室</a:t>
            </a:r>
            <a:br>
              <a:rPr lang="zh-CN" altLang="en-US" dirty="0"/>
            </a:br>
            <a:r>
              <a:rPr lang="zh-CN" altLang="en-US" dirty="0">
                <a:ea typeface="+mn-ea"/>
              </a:rPr>
              <a:t>地址：华山路</a:t>
            </a:r>
            <a:r>
              <a:rPr lang="en-US" altLang="zh-CN" dirty="0" smtClean="0">
                <a:ea typeface="+mn-ea"/>
              </a:rPr>
              <a:t>10712</a:t>
            </a:r>
            <a:r>
              <a:rPr lang="zh-CN" altLang="en-US" dirty="0" smtClean="0">
                <a:ea typeface="+mn-ea"/>
              </a:rPr>
              <a:t>号</a:t>
            </a:r>
            <a:r>
              <a:rPr lang="en-US" altLang="zh-CN" dirty="0">
                <a:ea typeface="+mn-ea"/>
              </a:rPr>
              <a:t>5</a:t>
            </a:r>
            <a:r>
              <a:rPr lang="zh-CN" altLang="en-US" dirty="0">
                <a:ea typeface="+mn-ea"/>
              </a:rPr>
              <a:t>号楼    邮编：</a:t>
            </a:r>
            <a:r>
              <a:rPr lang="en-US" altLang="zh-CN" dirty="0">
                <a:ea typeface="+mn-ea"/>
              </a:rPr>
              <a:t>200050  </a:t>
            </a:r>
            <a:r>
              <a:rPr lang="zh-CN" altLang="en-US" dirty="0">
                <a:ea typeface="+mn-ea"/>
              </a:rPr>
              <a:t>电话</a:t>
            </a:r>
            <a:r>
              <a:rPr lang="zh-CN" altLang="en-US" dirty="0" smtClean="0">
                <a:ea typeface="+mn-ea"/>
              </a:rPr>
              <a:t>：</a:t>
            </a:r>
            <a:r>
              <a:rPr lang="en-US" altLang="zh-CN" dirty="0" smtClean="0">
                <a:ea typeface="+mn-ea"/>
              </a:rPr>
              <a:t>12212121212  </a:t>
            </a:r>
            <a:r>
              <a:rPr lang="zh-CN" altLang="en-US" dirty="0">
                <a:ea typeface="+mn-ea"/>
              </a:rPr>
              <a:t>传真</a:t>
            </a:r>
            <a:r>
              <a:rPr lang="zh-CN" altLang="en-US" dirty="0" smtClean="0">
                <a:ea typeface="+mn-ea"/>
              </a:rPr>
              <a:t>：</a:t>
            </a:r>
            <a:r>
              <a:rPr lang="en-US" altLang="zh-CN" dirty="0" smtClean="0">
                <a:ea typeface="+mn-ea"/>
              </a:rPr>
              <a:t>122511172</a:t>
            </a:r>
            <a:r>
              <a:rPr lang="en-US" altLang="zh-CN" dirty="0" smtClean="0"/>
              <a:t> </a:t>
            </a:r>
            <a:endParaRPr lang="en-US" altLang="zh-CN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zh-CN"/>
              <a:t>	</a:t>
            </a:r>
          </a:p>
        </p:txBody>
      </p:sp>
      <p:sp>
        <p:nvSpPr>
          <p:cNvPr id="3" name="Rectangle 1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3E418C4-7AB9-4DA8-A3EA-B7093B94318A}" type="slidenum">
              <a:rPr lang="en-US" altLang="zh-CN"/>
              <a:pPr/>
              <a:t>‹#›</a:t>
            </a:fld>
            <a:endParaRPr lang="en-US" altLang="zh-CN"/>
          </a:p>
        </p:txBody>
      </p:sp>
      <p:sp>
        <p:nvSpPr>
          <p:cNvPr id="4" name="Rectangle 18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 dirty="0"/>
              <a:t>上海市信息中心汽车产业研究室</a:t>
            </a:r>
            <a:br>
              <a:rPr lang="zh-CN" altLang="en-US" dirty="0"/>
            </a:br>
            <a:r>
              <a:rPr lang="zh-CN" altLang="en-US" dirty="0">
                <a:ea typeface="+mn-ea"/>
              </a:rPr>
              <a:t>地址：华山路</a:t>
            </a:r>
            <a:r>
              <a:rPr lang="en-US" altLang="zh-CN" dirty="0" smtClean="0">
                <a:ea typeface="+mn-ea"/>
              </a:rPr>
              <a:t>10712</a:t>
            </a:r>
            <a:r>
              <a:rPr lang="zh-CN" altLang="en-US" dirty="0" smtClean="0">
                <a:ea typeface="+mn-ea"/>
              </a:rPr>
              <a:t>号</a:t>
            </a:r>
            <a:r>
              <a:rPr lang="en-US" altLang="zh-CN" dirty="0">
                <a:ea typeface="+mn-ea"/>
              </a:rPr>
              <a:t>5</a:t>
            </a:r>
            <a:r>
              <a:rPr lang="zh-CN" altLang="en-US" dirty="0">
                <a:ea typeface="+mn-ea"/>
              </a:rPr>
              <a:t>号楼    邮编：</a:t>
            </a:r>
            <a:r>
              <a:rPr lang="en-US" altLang="zh-CN" dirty="0">
                <a:ea typeface="+mn-ea"/>
              </a:rPr>
              <a:t>200050  </a:t>
            </a:r>
            <a:r>
              <a:rPr lang="zh-CN" altLang="en-US" dirty="0">
                <a:ea typeface="+mn-ea"/>
              </a:rPr>
              <a:t>电话</a:t>
            </a:r>
            <a:r>
              <a:rPr lang="zh-CN" altLang="en-US" dirty="0" smtClean="0">
                <a:ea typeface="+mn-ea"/>
              </a:rPr>
              <a:t>：</a:t>
            </a:r>
            <a:r>
              <a:rPr lang="en-US" altLang="zh-CN" dirty="0" smtClean="0">
                <a:ea typeface="+mn-ea"/>
              </a:rPr>
              <a:t>12212121212  </a:t>
            </a:r>
            <a:r>
              <a:rPr lang="zh-CN" altLang="en-US" dirty="0">
                <a:ea typeface="+mn-ea"/>
              </a:rPr>
              <a:t>传真</a:t>
            </a:r>
            <a:r>
              <a:rPr lang="zh-CN" altLang="en-US" dirty="0" smtClean="0">
                <a:ea typeface="+mn-ea"/>
              </a:rPr>
              <a:t>：</a:t>
            </a:r>
            <a:r>
              <a:rPr lang="en-US" altLang="zh-CN" dirty="0" smtClean="0">
                <a:ea typeface="+mn-ea"/>
              </a:rPr>
              <a:t>122511172</a:t>
            </a:r>
            <a:r>
              <a:rPr lang="en-US" altLang="zh-CN" dirty="0" smtClean="0"/>
              <a:t> </a:t>
            </a:r>
            <a:endParaRPr lang="en-US" altLang="zh-CN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zh-CN"/>
              <a:t>	</a:t>
            </a:r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9E83965-FB08-45B8-B971-F2B8353E77A1}" type="slidenum">
              <a:rPr lang="en-US" altLang="zh-CN"/>
              <a:pPr/>
              <a:t>‹#›</a:t>
            </a:fld>
            <a:endParaRPr lang="en-US" altLang="zh-CN"/>
          </a:p>
        </p:txBody>
      </p:sp>
      <p:sp>
        <p:nvSpPr>
          <p:cNvPr id="7" name="Rectangle 18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 dirty="0"/>
              <a:t>上海市信息中心汽车产业研究室</a:t>
            </a:r>
            <a:br>
              <a:rPr lang="zh-CN" altLang="en-US" dirty="0"/>
            </a:br>
            <a:r>
              <a:rPr lang="zh-CN" altLang="en-US" dirty="0">
                <a:ea typeface="+mn-ea"/>
              </a:rPr>
              <a:t>地址：华山路</a:t>
            </a:r>
            <a:r>
              <a:rPr lang="en-US" altLang="zh-CN" dirty="0" smtClean="0">
                <a:ea typeface="+mn-ea"/>
              </a:rPr>
              <a:t>10712</a:t>
            </a:r>
            <a:r>
              <a:rPr lang="zh-CN" altLang="en-US" dirty="0" smtClean="0">
                <a:ea typeface="+mn-ea"/>
              </a:rPr>
              <a:t>号</a:t>
            </a:r>
            <a:r>
              <a:rPr lang="en-US" altLang="zh-CN" dirty="0">
                <a:ea typeface="+mn-ea"/>
              </a:rPr>
              <a:t>5</a:t>
            </a:r>
            <a:r>
              <a:rPr lang="zh-CN" altLang="en-US" dirty="0">
                <a:ea typeface="+mn-ea"/>
              </a:rPr>
              <a:t>号楼    邮编：</a:t>
            </a:r>
            <a:r>
              <a:rPr lang="en-US" altLang="zh-CN" dirty="0">
                <a:ea typeface="+mn-ea"/>
              </a:rPr>
              <a:t>200050  </a:t>
            </a:r>
            <a:r>
              <a:rPr lang="zh-CN" altLang="en-US" dirty="0">
                <a:ea typeface="+mn-ea"/>
              </a:rPr>
              <a:t>电话</a:t>
            </a:r>
            <a:r>
              <a:rPr lang="zh-CN" altLang="en-US" dirty="0" smtClean="0">
                <a:ea typeface="+mn-ea"/>
              </a:rPr>
              <a:t>：</a:t>
            </a:r>
            <a:r>
              <a:rPr lang="en-US" altLang="zh-CN" dirty="0" smtClean="0">
                <a:ea typeface="+mn-ea"/>
              </a:rPr>
              <a:t>12212121212  </a:t>
            </a:r>
            <a:r>
              <a:rPr lang="zh-CN" altLang="en-US" dirty="0">
                <a:ea typeface="+mn-ea"/>
              </a:rPr>
              <a:t>传真</a:t>
            </a:r>
            <a:r>
              <a:rPr lang="zh-CN" altLang="en-US" dirty="0" smtClean="0">
                <a:ea typeface="+mn-ea"/>
              </a:rPr>
              <a:t>：</a:t>
            </a:r>
            <a:r>
              <a:rPr lang="en-US" altLang="zh-CN" dirty="0" smtClean="0">
                <a:ea typeface="+mn-ea"/>
              </a:rPr>
              <a:t>122511172</a:t>
            </a:r>
            <a:r>
              <a:rPr lang="en-US" altLang="zh-CN" dirty="0" smtClean="0"/>
              <a:t> </a:t>
            </a:r>
            <a:endParaRPr lang="en-US" altLang="zh-CN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zh-CN"/>
              <a:t>	</a:t>
            </a:r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ACDDB06-0AB5-43E5-92D4-91C04630E7D1}" type="slidenum">
              <a:rPr lang="en-US" altLang="zh-CN"/>
              <a:pPr/>
              <a:t>‹#›</a:t>
            </a:fld>
            <a:endParaRPr lang="en-US" altLang="zh-CN"/>
          </a:p>
        </p:txBody>
      </p:sp>
      <p:sp>
        <p:nvSpPr>
          <p:cNvPr id="7" name="Rectangle 18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 dirty="0"/>
              <a:t>上海市信息中心汽车产业研究室</a:t>
            </a:r>
            <a:br>
              <a:rPr lang="zh-CN" altLang="en-US" dirty="0"/>
            </a:br>
            <a:r>
              <a:rPr lang="zh-CN" altLang="en-US" dirty="0">
                <a:ea typeface="+mn-ea"/>
              </a:rPr>
              <a:t>地址：华山路</a:t>
            </a:r>
            <a:r>
              <a:rPr lang="en-US" altLang="zh-CN" dirty="0" smtClean="0">
                <a:ea typeface="+mn-ea"/>
              </a:rPr>
              <a:t>10712</a:t>
            </a:r>
            <a:r>
              <a:rPr lang="zh-CN" altLang="en-US" dirty="0" smtClean="0">
                <a:ea typeface="+mn-ea"/>
              </a:rPr>
              <a:t>号</a:t>
            </a:r>
            <a:r>
              <a:rPr lang="en-US" altLang="zh-CN" dirty="0">
                <a:ea typeface="+mn-ea"/>
              </a:rPr>
              <a:t>5</a:t>
            </a:r>
            <a:r>
              <a:rPr lang="zh-CN" altLang="en-US" dirty="0">
                <a:ea typeface="+mn-ea"/>
              </a:rPr>
              <a:t>号楼    邮编：</a:t>
            </a:r>
            <a:r>
              <a:rPr lang="en-US" altLang="zh-CN" dirty="0">
                <a:ea typeface="+mn-ea"/>
              </a:rPr>
              <a:t>200050  </a:t>
            </a:r>
            <a:r>
              <a:rPr lang="zh-CN" altLang="en-US" dirty="0">
                <a:ea typeface="+mn-ea"/>
              </a:rPr>
              <a:t>电话</a:t>
            </a:r>
            <a:r>
              <a:rPr lang="zh-CN" altLang="en-US" dirty="0" smtClean="0">
                <a:ea typeface="+mn-ea"/>
              </a:rPr>
              <a:t>：</a:t>
            </a:r>
            <a:r>
              <a:rPr lang="en-US" altLang="zh-CN" dirty="0" smtClean="0">
                <a:ea typeface="+mn-ea"/>
              </a:rPr>
              <a:t>12212121212  </a:t>
            </a:r>
            <a:r>
              <a:rPr lang="zh-CN" altLang="en-US" dirty="0">
                <a:ea typeface="+mn-ea"/>
              </a:rPr>
              <a:t>传真</a:t>
            </a:r>
            <a:r>
              <a:rPr lang="zh-CN" altLang="en-US" dirty="0" smtClean="0">
                <a:ea typeface="+mn-ea"/>
              </a:rPr>
              <a:t>：</a:t>
            </a:r>
            <a:r>
              <a:rPr lang="en-US" altLang="zh-CN" dirty="0" smtClean="0">
                <a:ea typeface="+mn-ea"/>
              </a:rPr>
              <a:t>122511172</a:t>
            </a:r>
            <a:r>
              <a:rPr lang="en-US" altLang="zh-CN" dirty="0" smtClean="0"/>
              <a:t> </a:t>
            </a:r>
            <a:endParaRPr lang="en-US" altLang="zh-CN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>
            <a:grpSpLocks/>
          </p:cNvGrpSpPr>
          <p:nvPr/>
        </p:nvGrpSpPr>
        <p:grpSpPr bwMode="auto">
          <a:xfrm>
            <a:off x="0" y="0"/>
            <a:ext cx="3200400" cy="6858000"/>
            <a:chOff x="0" y="0"/>
            <a:chExt cx="2016" cy="4320"/>
          </a:xfrm>
        </p:grpSpPr>
        <p:sp>
          <p:nvSpPr>
            <p:cNvPr id="1037" name="Rectangle 3"/>
            <p:cNvSpPr>
              <a:spLocks noChangeArrowheads="1"/>
            </p:cNvSpPr>
            <p:nvPr/>
          </p:nvSpPr>
          <p:spPr bwMode="auto">
            <a:xfrm>
              <a:off x="0" y="0"/>
              <a:ext cx="480" cy="43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algn="r" eaLnBrk="1" hangingPunct="1">
                <a:defRPr/>
              </a:pPr>
              <a:endParaRPr lang="zh-CN" altLang="en-US" smtClean="0"/>
            </a:p>
          </p:txBody>
        </p:sp>
        <p:sp>
          <p:nvSpPr>
            <p:cNvPr id="1038" name="Rectangle 4"/>
            <p:cNvSpPr>
              <a:spLocks noChangeArrowheads="1"/>
            </p:cNvSpPr>
            <p:nvPr/>
          </p:nvSpPr>
          <p:spPr bwMode="auto">
            <a:xfrm>
              <a:off x="432" y="0"/>
              <a:ext cx="1584" cy="67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algn="r" eaLnBrk="1" hangingPunct="1">
                <a:defRPr/>
              </a:pPr>
              <a:endParaRPr lang="zh-CN" altLang="en-US" smtClean="0"/>
            </a:p>
          </p:txBody>
        </p:sp>
      </p:grpSp>
      <p:sp>
        <p:nvSpPr>
          <p:cNvPr id="1027" name="AutoShape 5"/>
          <p:cNvSpPr>
            <a:spLocks noChangeArrowheads="1"/>
          </p:cNvSpPr>
          <p:nvPr/>
        </p:nvSpPr>
        <p:spPr bwMode="auto">
          <a:xfrm>
            <a:off x="762000" y="762000"/>
            <a:ext cx="5105400" cy="6096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ctr" eaLnBrk="1" hangingPunct="1">
              <a:defRPr/>
            </a:pPr>
            <a:endParaRPr kumimoji="1" lang="zh-CN" altLang="zh-CN" sz="2400" smtClean="0">
              <a:latin typeface="Times New Roman" pitchFamily="18" charset="0"/>
            </a:endParaRPr>
          </a:p>
        </p:txBody>
      </p:sp>
      <p:sp>
        <p:nvSpPr>
          <p:cNvPr id="1028" name="Rectangle 6"/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762000"/>
            <a:ext cx="80010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9" name="Rectangle 7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2362200"/>
            <a:ext cx="8001000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5128" name="Rectangle 8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7010400" y="6553200"/>
            <a:ext cx="1905000" cy="3048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  <a:spAutoFit/>
          </a:bodyPr>
          <a:lstStyle>
            <a:lvl1pPr algn="r" eaLnBrk="1" hangingPunct="1">
              <a:defRPr/>
            </a:lvl1pPr>
          </a:lstStyle>
          <a:p>
            <a:r>
              <a:rPr lang="en-US" altLang="zh-CN"/>
              <a:t>	</a:t>
            </a:r>
          </a:p>
        </p:txBody>
      </p:sp>
      <p:sp>
        <p:nvSpPr>
          <p:cNvPr id="5130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4138" y="6343650"/>
            <a:ext cx="587375" cy="4889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1" compatLnSpc="1">
            <a:prstTxWarp prst="textNoShape">
              <a:avLst/>
            </a:prstTxWarp>
            <a:spAutoFit/>
          </a:bodyPr>
          <a:lstStyle>
            <a:lvl1pPr eaLnBrk="1" hangingPunct="1">
              <a:defRPr sz="2600" b="1">
                <a:solidFill>
                  <a:schemeClr val="bg1"/>
                </a:solidFill>
              </a:defRPr>
            </a:lvl1pPr>
          </a:lstStyle>
          <a:p>
            <a:fld id="{DB353A82-4581-4DF8-A66D-C48856731B5B}" type="slidenum">
              <a:rPr lang="en-US" altLang="zh-CN"/>
              <a:pPr/>
              <a:t>‹#›</a:t>
            </a:fld>
            <a:endParaRPr lang="en-US" altLang="zh-CN"/>
          </a:p>
        </p:txBody>
      </p:sp>
      <p:grpSp>
        <p:nvGrpSpPr>
          <p:cNvPr id="1032" name="Group 11"/>
          <p:cNvGrpSpPr>
            <a:grpSpLocks/>
          </p:cNvGrpSpPr>
          <p:nvPr/>
        </p:nvGrpSpPr>
        <p:grpSpPr bwMode="auto">
          <a:xfrm>
            <a:off x="228600" y="1981200"/>
            <a:ext cx="7391400" cy="319088"/>
            <a:chOff x="144" y="1248"/>
            <a:chExt cx="4656" cy="201"/>
          </a:xfrm>
        </p:grpSpPr>
        <p:sp>
          <p:nvSpPr>
            <p:cNvPr id="1035" name="AutoShape 12"/>
            <p:cNvSpPr>
              <a:spLocks noChangeArrowheads="1"/>
            </p:cNvSpPr>
            <p:nvPr/>
          </p:nvSpPr>
          <p:spPr bwMode="auto">
            <a:xfrm>
              <a:off x="384" y="1248"/>
              <a:ext cx="4416" cy="200"/>
            </a:xfrm>
            <a:prstGeom prst="roundRect">
              <a:avLst>
                <a:gd name="adj" fmla="val 0"/>
              </a:avLst>
            </a:pr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algn="r" eaLnBrk="1" hangingPunct="1">
                <a:defRPr/>
              </a:pPr>
              <a:endParaRPr lang="zh-CN" altLang="en-US" smtClean="0"/>
            </a:p>
          </p:txBody>
        </p:sp>
        <p:sp>
          <p:nvSpPr>
            <p:cNvPr id="1036" name="AutoShape 13"/>
            <p:cNvSpPr>
              <a:spLocks noChangeArrowheads="1"/>
            </p:cNvSpPr>
            <p:nvPr/>
          </p:nvSpPr>
          <p:spPr bwMode="auto">
            <a:xfrm flipH="1">
              <a:off x="144" y="1248"/>
              <a:ext cx="248" cy="201"/>
            </a:xfrm>
            <a:prstGeom prst="flowChartDelay">
              <a:avLst/>
            </a:pr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algn="r" eaLnBrk="1" hangingPunct="1">
                <a:defRPr/>
              </a:pPr>
              <a:endParaRPr lang="zh-CN" altLang="en-US" smtClean="0"/>
            </a:p>
          </p:txBody>
        </p:sp>
      </p:grpSp>
      <p:sp>
        <p:nvSpPr>
          <p:cNvPr id="1033" name="Rectangle 17"/>
          <p:cNvSpPr>
            <a:spLocks noChangeArrowheads="1"/>
          </p:cNvSpPr>
          <p:nvPr userDrawn="1"/>
        </p:nvSpPr>
        <p:spPr bwMode="auto">
          <a:xfrm>
            <a:off x="3962400" y="2819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r" eaLnBrk="1" hangingPunct="1">
              <a:defRPr/>
            </a:pPr>
            <a:endParaRPr lang="zh-CN" altLang="en-US" smtClean="0"/>
          </a:p>
        </p:txBody>
      </p:sp>
      <p:sp>
        <p:nvSpPr>
          <p:cNvPr id="5138" name="Rectangle 1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762000" y="6308725"/>
            <a:ext cx="8382000" cy="54927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  <a:spAutoFit/>
          </a:bodyPr>
          <a:lstStyle>
            <a:lvl1pPr algn="ctr" eaLnBrk="1" hangingPunct="1">
              <a:defRPr sz="1500" b="1">
                <a:latin typeface="Times New Roman" pitchFamily="18" charset="0"/>
                <a:ea typeface="黑体" pitchFamily="49" charset="-122"/>
              </a:defRPr>
            </a:lvl1pPr>
          </a:lstStyle>
          <a:p>
            <a:pPr>
              <a:defRPr/>
            </a:pPr>
            <a:r>
              <a:rPr lang="zh-CN" altLang="en-US" dirty="0"/>
              <a:t>上海市信息中心汽车产业研究室</a:t>
            </a:r>
            <a:br>
              <a:rPr lang="zh-CN" altLang="en-US" dirty="0"/>
            </a:br>
            <a:r>
              <a:rPr lang="zh-CN" altLang="en-US" dirty="0">
                <a:ea typeface="+mn-ea"/>
              </a:rPr>
              <a:t>地址：华山路</a:t>
            </a:r>
            <a:r>
              <a:rPr lang="en-US" altLang="zh-CN" dirty="0" smtClean="0">
                <a:ea typeface="+mn-ea"/>
              </a:rPr>
              <a:t>10712</a:t>
            </a:r>
            <a:r>
              <a:rPr lang="zh-CN" altLang="en-US" dirty="0" smtClean="0">
                <a:ea typeface="+mn-ea"/>
              </a:rPr>
              <a:t>号</a:t>
            </a:r>
            <a:r>
              <a:rPr lang="en-US" altLang="zh-CN" dirty="0">
                <a:ea typeface="+mn-ea"/>
              </a:rPr>
              <a:t>5</a:t>
            </a:r>
            <a:r>
              <a:rPr lang="zh-CN" altLang="en-US" dirty="0">
                <a:ea typeface="+mn-ea"/>
              </a:rPr>
              <a:t>号楼    邮编：</a:t>
            </a:r>
            <a:r>
              <a:rPr lang="en-US" altLang="zh-CN" dirty="0">
                <a:ea typeface="+mn-ea"/>
              </a:rPr>
              <a:t>200050  </a:t>
            </a:r>
            <a:r>
              <a:rPr lang="zh-CN" altLang="en-US" dirty="0">
                <a:ea typeface="+mn-ea"/>
              </a:rPr>
              <a:t>电话</a:t>
            </a:r>
            <a:r>
              <a:rPr lang="zh-CN" altLang="en-US" dirty="0" smtClean="0">
                <a:ea typeface="+mn-ea"/>
              </a:rPr>
              <a:t>：</a:t>
            </a:r>
            <a:r>
              <a:rPr lang="en-US" altLang="zh-CN" dirty="0" smtClean="0">
                <a:ea typeface="+mn-ea"/>
              </a:rPr>
              <a:t>12212121212  </a:t>
            </a:r>
            <a:r>
              <a:rPr lang="zh-CN" altLang="en-US" dirty="0">
                <a:ea typeface="+mn-ea"/>
              </a:rPr>
              <a:t>传真</a:t>
            </a:r>
            <a:r>
              <a:rPr lang="zh-CN" altLang="en-US" dirty="0" smtClean="0">
                <a:ea typeface="+mn-ea"/>
              </a:rPr>
              <a:t>：</a:t>
            </a:r>
            <a:r>
              <a:rPr lang="en-US" altLang="zh-CN" dirty="0" smtClean="0">
                <a:ea typeface="+mn-ea"/>
              </a:rPr>
              <a:t>122511172</a:t>
            </a:r>
            <a:r>
              <a:rPr lang="en-US" altLang="zh-CN" dirty="0" smtClean="0"/>
              <a:t> </a:t>
            </a:r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38" r:id="rId1"/>
    <p:sldLayoutId id="2147484027" r:id="rId2"/>
    <p:sldLayoutId id="2147484028" r:id="rId3"/>
    <p:sldLayoutId id="2147484029" r:id="rId4"/>
    <p:sldLayoutId id="2147484030" r:id="rId5"/>
    <p:sldLayoutId id="2147484031" r:id="rId6"/>
    <p:sldLayoutId id="2147484032" r:id="rId7"/>
    <p:sldLayoutId id="2147484033" r:id="rId8"/>
    <p:sldLayoutId id="2147484034" r:id="rId9"/>
    <p:sldLayoutId id="2147484035" r:id="rId10"/>
    <p:sldLayoutId id="2147484036" r:id="rId11"/>
    <p:sldLayoutId id="2147484037" r:id="rId12"/>
  </p:sldLayoutIdLst>
  <p:hf hd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36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3600" b="1">
          <a:solidFill>
            <a:schemeClr val="tx2"/>
          </a:solidFill>
          <a:latin typeface="Arial" charset="0"/>
          <a:ea typeface="宋体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3600" b="1">
          <a:solidFill>
            <a:schemeClr val="tx2"/>
          </a:solidFill>
          <a:latin typeface="Arial" charset="0"/>
          <a:ea typeface="宋体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3600" b="1">
          <a:solidFill>
            <a:schemeClr val="tx2"/>
          </a:solidFill>
          <a:latin typeface="Arial" charset="0"/>
          <a:ea typeface="宋体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3600" b="1">
          <a:solidFill>
            <a:schemeClr val="tx2"/>
          </a:solidFill>
          <a:latin typeface="Arial" charset="0"/>
          <a:ea typeface="宋体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kumimoji="1" sz="3600" b="1">
          <a:solidFill>
            <a:schemeClr val="tx2"/>
          </a:solidFill>
          <a:latin typeface="Arial" charset="0"/>
          <a:ea typeface="宋体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kumimoji="1" sz="3600" b="1">
          <a:solidFill>
            <a:schemeClr val="tx2"/>
          </a:solidFill>
          <a:latin typeface="Arial" charset="0"/>
          <a:ea typeface="宋体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kumimoji="1" sz="3600" b="1">
          <a:solidFill>
            <a:schemeClr val="tx2"/>
          </a:solidFill>
          <a:latin typeface="Arial" charset="0"/>
          <a:ea typeface="宋体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kumimoji="1" sz="3600" b="1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75000"/>
        <a:buFont typeface="Wingdings" pitchFamily="2" charset="2"/>
        <a:buChar char="l"/>
        <a:defRPr kumimoji="1"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75000"/>
        <a:buChar char="–"/>
        <a:defRPr kumimoji="1" sz="24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75000"/>
        <a:buFont typeface="Wingdings" pitchFamily="2" charset="2"/>
        <a:buChar char="l"/>
        <a:defRPr kumimoji="1"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80000"/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itchFamily="2" charset="2"/>
        <a:buChar char="l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itchFamily="2" charset="2"/>
        <a:buChar char="l"/>
        <a:defRPr kumimoji="1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itchFamily="2" charset="2"/>
        <a:buChar char="l"/>
        <a:defRPr kumimoji="1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itchFamily="2" charset="2"/>
        <a:buChar char="l"/>
        <a:defRPr kumimoji="1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itchFamily="2" charset="2"/>
        <a:buChar char="l"/>
        <a:defRPr kumimoji="1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Rectangle 6"/>
          <p:cNvSpPr>
            <a:spLocks noGrp="1" noChangeArrowheads="1"/>
          </p:cNvSpPr>
          <p:nvPr>
            <p:ph type="ctr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altLang="zh-CN" dirty="0" smtClean="0">
                <a:latin typeface="华文行楷" pitchFamily="2" charset="-122"/>
                <a:ea typeface="华文行楷" pitchFamily="2" charset="-122"/>
              </a:rPr>
              <a:t>2017</a:t>
            </a:r>
            <a:r>
              <a:rPr lang="zh-CN" altLang="en-US" dirty="0" smtClean="0">
                <a:latin typeface="华文行楷" pitchFamily="2" charset="-122"/>
                <a:ea typeface="华文行楷" pitchFamily="2" charset="-122"/>
              </a:rPr>
              <a:t>年</a:t>
            </a:r>
            <a:r>
              <a:rPr lang="en-US" altLang="zh-CN" dirty="0" smtClean="0">
                <a:latin typeface="华文行楷" pitchFamily="2" charset="-122"/>
                <a:ea typeface="华文行楷" pitchFamily="2" charset="-122"/>
              </a:rPr>
              <a:t>12</a:t>
            </a:r>
            <a:r>
              <a:rPr lang="zh-CN" altLang="en-US" dirty="0" smtClean="0">
                <a:latin typeface="华文行楷" pitchFamily="2" charset="-122"/>
                <a:ea typeface="华文行楷" pitchFamily="2" charset="-122"/>
              </a:rPr>
              <a:t>月</a:t>
            </a:r>
            <a:r>
              <a:rPr lang="zh-CN" altLang="en-US" dirty="0" smtClean="0">
                <a:latin typeface="华文行楷" pitchFamily="2" charset="-122"/>
                <a:ea typeface="华文行楷" pitchFamily="2" charset="-122"/>
              </a:rPr>
              <a:t>上海汽车市场上牌情况</a:t>
            </a:r>
            <a:br>
              <a:rPr lang="zh-CN" altLang="en-US" dirty="0" smtClean="0">
                <a:latin typeface="华文行楷" pitchFamily="2" charset="-122"/>
                <a:ea typeface="华文行楷" pitchFamily="2" charset="-122"/>
              </a:rPr>
            </a:br>
            <a:r>
              <a:rPr lang="zh-CN" altLang="en-US" dirty="0" smtClean="0">
                <a:latin typeface="华文行楷" pitchFamily="2" charset="-122"/>
                <a:ea typeface="华文行楷" pitchFamily="2" charset="-122"/>
              </a:rPr>
              <a:t>及上海市场消费特点</a:t>
            </a:r>
          </a:p>
        </p:txBody>
      </p:sp>
      <p:sp>
        <p:nvSpPr>
          <p:cNvPr id="5124" name="Rectangle 8"/>
          <p:cNvSpPr>
            <a:spLocks noGrp="1" noChangeArrowheads="1"/>
          </p:cNvSpPr>
          <p:nvPr>
            <p:ph type="subTitle" idx="1"/>
          </p:nvPr>
        </p:nvSpPr>
        <p:spPr>
          <a:xfrm>
            <a:off x="4646613" y="3644900"/>
            <a:ext cx="3741737" cy="1174750"/>
          </a:xfrm>
          <a:noFill/>
        </p:spPr>
        <p:txBody>
          <a:bodyPr/>
          <a:lstStyle/>
          <a:p>
            <a:pPr algn="ctr" eaLnBrk="1" hangingPunct="1"/>
            <a:r>
              <a:rPr lang="zh-CN" altLang="en-US" b="1" smtClean="0">
                <a:latin typeface="华文楷体" pitchFamily="2" charset="-122"/>
                <a:ea typeface="华文楷体" pitchFamily="2" charset="-122"/>
              </a:rPr>
              <a:t>上海市信息中心</a:t>
            </a:r>
          </a:p>
          <a:p>
            <a:pPr algn="ctr" eaLnBrk="1" hangingPunct="1"/>
            <a:r>
              <a:rPr lang="zh-CN" altLang="en-US" b="1" smtClean="0">
                <a:latin typeface="华文楷体" pitchFamily="2" charset="-122"/>
                <a:ea typeface="华文楷体" pitchFamily="2" charset="-122"/>
              </a:rPr>
              <a:t>汽车产业研究室</a:t>
            </a:r>
          </a:p>
        </p:txBody>
      </p:sp>
      <p:sp>
        <p:nvSpPr>
          <p:cNvPr id="4" name="灯片编号占位符 4"/>
          <p:cNvSpPr>
            <a:spLocks noGrp="1"/>
          </p:cNvSpPr>
          <p:nvPr>
            <p:ph type="sldNum" sz="quarter" idx="11"/>
          </p:nvPr>
        </p:nvSpPr>
        <p:spPr>
          <a:xfrm>
            <a:off x="107504" y="6309320"/>
            <a:ext cx="587375" cy="548680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pPr algn="ctr"/>
            <a:fld id="{684BF272-735A-4879-82F5-F45F4EFB2653}" type="slidenum">
              <a:rPr lang="en-US" altLang="zh-CN" sz="2600" b="1">
                <a:solidFill>
                  <a:schemeClr val="bg1"/>
                </a:solidFill>
                <a:latin typeface="Arial" charset="0"/>
                <a:ea typeface="宋体" pitchFamily="2" charset="-122"/>
              </a:rPr>
              <a:pPr algn="ctr"/>
              <a:t>1</a:t>
            </a:fld>
            <a:endParaRPr lang="en-US" altLang="zh-CN" sz="2600" b="1" dirty="0">
              <a:solidFill>
                <a:schemeClr val="bg1"/>
              </a:solidFill>
              <a:latin typeface="Arial" charset="0"/>
              <a:ea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日期占位符 3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6147" name="灯片编号占位符 4"/>
          <p:cNvSpPr>
            <a:spLocks noGrp="1"/>
          </p:cNvSpPr>
          <p:nvPr>
            <p:ph type="sldNum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684BF272-735A-4879-82F5-F45F4EFB2653}" type="slidenum">
              <a:rPr lang="en-US" altLang="zh-CN"/>
              <a:pPr/>
              <a:t>2</a:t>
            </a:fld>
            <a:endParaRPr lang="en-US" altLang="zh-CN" dirty="0"/>
          </a:p>
        </p:txBody>
      </p:sp>
      <p:sp>
        <p:nvSpPr>
          <p:cNvPr id="6148" name="页脚占位符 5"/>
          <p:cNvSpPr>
            <a:spLocks noGrp="1"/>
          </p:cNvSpPr>
          <p:nvPr>
            <p:ph type="ftr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zh-CN" altLang="en-US" dirty="0" smtClean="0"/>
              <a:t>上海市信息中心汽车产业研究室</a:t>
            </a:r>
            <a:br>
              <a:rPr lang="zh-CN" altLang="en-US" dirty="0" smtClean="0"/>
            </a:br>
            <a:r>
              <a:rPr lang="zh-CN" altLang="en-US" dirty="0" smtClean="0">
                <a:ea typeface="宋体" pitchFamily="2" charset="-122"/>
              </a:rPr>
              <a:t>地址：华山路</a:t>
            </a:r>
            <a:r>
              <a:rPr lang="en-US" altLang="zh-CN" dirty="0" smtClean="0">
                <a:ea typeface="宋体" pitchFamily="2" charset="-122"/>
              </a:rPr>
              <a:t>10712</a:t>
            </a:r>
            <a:r>
              <a:rPr lang="zh-CN" altLang="en-US" dirty="0" smtClean="0">
                <a:ea typeface="宋体" pitchFamily="2" charset="-122"/>
              </a:rPr>
              <a:t>号</a:t>
            </a:r>
            <a:r>
              <a:rPr lang="en-US" altLang="zh-CN" dirty="0" smtClean="0">
                <a:ea typeface="宋体" pitchFamily="2" charset="-122"/>
              </a:rPr>
              <a:t>12</a:t>
            </a:r>
            <a:r>
              <a:rPr lang="zh-CN" altLang="en-US" dirty="0" smtClean="0">
                <a:ea typeface="宋体" pitchFamily="2" charset="-122"/>
              </a:rPr>
              <a:t>号</a:t>
            </a:r>
            <a:r>
              <a:rPr lang="zh-CN" altLang="en-US" dirty="0" smtClean="0">
                <a:ea typeface="宋体" pitchFamily="2" charset="-122"/>
              </a:rPr>
              <a:t>楼    邮编：</a:t>
            </a:r>
            <a:r>
              <a:rPr lang="en-US" altLang="zh-CN" dirty="0" smtClean="0">
                <a:ea typeface="宋体" pitchFamily="2" charset="-122"/>
              </a:rPr>
              <a:t>200050  </a:t>
            </a:r>
            <a:r>
              <a:rPr lang="zh-CN" altLang="en-US" dirty="0" smtClean="0">
                <a:ea typeface="宋体" pitchFamily="2" charset="-122"/>
              </a:rPr>
              <a:t>电话</a:t>
            </a:r>
            <a:r>
              <a:rPr lang="zh-CN" altLang="en-US" dirty="0" smtClean="0">
                <a:ea typeface="宋体" pitchFamily="2" charset="-122"/>
              </a:rPr>
              <a:t>：</a:t>
            </a:r>
            <a:r>
              <a:rPr lang="en-US" altLang="zh-CN" dirty="0" smtClean="0">
                <a:ea typeface="宋体" pitchFamily="2" charset="-122"/>
              </a:rPr>
              <a:t>12212121212  </a:t>
            </a:r>
            <a:r>
              <a:rPr lang="zh-CN" altLang="en-US" dirty="0" smtClean="0">
                <a:ea typeface="宋体" pitchFamily="2" charset="-122"/>
              </a:rPr>
              <a:t>传真：</a:t>
            </a:r>
            <a:r>
              <a:rPr lang="en-US" altLang="zh-CN" dirty="0" smtClean="0">
                <a:ea typeface="宋体" pitchFamily="2" charset="-122"/>
              </a:rPr>
              <a:t>521281212812</a:t>
            </a:r>
            <a:r>
              <a:rPr lang="en-US" altLang="zh-CN" dirty="0" smtClean="0"/>
              <a:t> </a:t>
            </a:r>
            <a:endParaRPr lang="en-US" altLang="zh-CN" dirty="0" smtClean="0"/>
          </a:p>
        </p:txBody>
      </p:sp>
      <p:sp>
        <p:nvSpPr>
          <p:cNvPr id="614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3200" dirty="0" smtClean="0"/>
              <a:t>2017</a:t>
            </a:r>
            <a:r>
              <a:rPr lang="zh-CN" altLang="en-US" sz="3200" dirty="0" smtClean="0"/>
              <a:t>年</a:t>
            </a:r>
            <a:r>
              <a:rPr lang="en-US" altLang="zh-CN" sz="3200" dirty="0" smtClean="0"/>
              <a:t>12</a:t>
            </a:r>
            <a:r>
              <a:rPr lang="zh-CN" altLang="en-US" sz="3200" dirty="0" smtClean="0"/>
              <a:t>月</a:t>
            </a:r>
            <a:r>
              <a:rPr lang="zh-CN" altLang="en-US" sz="3200" dirty="0" smtClean="0"/>
              <a:t>上海各车型</a:t>
            </a:r>
            <a:r>
              <a:rPr lang="zh-CN" altLang="en-US" sz="3200" dirty="0" smtClean="0">
                <a:latin typeface="宋体" pitchFamily="2" charset="-122"/>
              </a:rPr>
              <a:t>上牌量同比情况</a:t>
            </a:r>
          </a:p>
        </p:txBody>
      </p:sp>
      <p:sp>
        <p:nvSpPr>
          <p:cNvPr id="6150" name="Rectangle 1028"/>
          <p:cNvSpPr>
            <a:spLocks noChangeArrowheads="1"/>
          </p:cNvSpPr>
          <p:nvPr/>
        </p:nvSpPr>
        <p:spPr bwMode="auto">
          <a:xfrm>
            <a:off x="2584450" y="481013"/>
            <a:ext cx="39735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6151" name="Rectangle 1035"/>
          <p:cNvSpPr>
            <a:spLocks noChangeArrowheads="1"/>
          </p:cNvSpPr>
          <p:nvPr/>
        </p:nvSpPr>
        <p:spPr bwMode="auto">
          <a:xfrm>
            <a:off x="2584450" y="1019175"/>
            <a:ext cx="39735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6152" name="Rectangle 1042"/>
          <p:cNvSpPr>
            <a:spLocks noChangeArrowheads="1"/>
          </p:cNvSpPr>
          <p:nvPr/>
        </p:nvSpPr>
        <p:spPr bwMode="auto">
          <a:xfrm>
            <a:off x="2584450" y="471488"/>
            <a:ext cx="39735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6153" name="Rectangle 1049"/>
          <p:cNvSpPr>
            <a:spLocks noChangeArrowheads="1"/>
          </p:cNvSpPr>
          <p:nvPr/>
        </p:nvSpPr>
        <p:spPr bwMode="auto">
          <a:xfrm>
            <a:off x="2584450" y="836613"/>
            <a:ext cx="39735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6154" name="Rectangle 1056"/>
          <p:cNvSpPr>
            <a:spLocks noChangeArrowheads="1"/>
          </p:cNvSpPr>
          <p:nvPr/>
        </p:nvSpPr>
        <p:spPr bwMode="auto">
          <a:xfrm>
            <a:off x="2584450" y="471488"/>
            <a:ext cx="39735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6155" name="Rectangle 1063"/>
          <p:cNvSpPr>
            <a:spLocks noChangeArrowheads="1"/>
          </p:cNvSpPr>
          <p:nvPr/>
        </p:nvSpPr>
        <p:spPr bwMode="auto">
          <a:xfrm>
            <a:off x="2584450" y="471488"/>
            <a:ext cx="39735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6156" name="Rectangle 1070"/>
          <p:cNvSpPr>
            <a:spLocks noChangeArrowheads="1"/>
          </p:cNvSpPr>
          <p:nvPr/>
        </p:nvSpPr>
        <p:spPr bwMode="auto">
          <a:xfrm>
            <a:off x="2584450" y="471488"/>
            <a:ext cx="39735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6157" name="Rectangle 1077"/>
          <p:cNvSpPr>
            <a:spLocks noChangeArrowheads="1"/>
          </p:cNvSpPr>
          <p:nvPr/>
        </p:nvSpPr>
        <p:spPr bwMode="auto">
          <a:xfrm>
            <a:off x="2584450" y="471488"/>
            <a:ext cx="39735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  <p:graphicFrame>
        <p:nvGraphicFramePr>
          <p:cNvPr id="238342" name="Group 4870"/>
          <p:cNvGraphicFramePr>
            <a:graphicFrameLocks noGrp="1"/>
          </p:cNvGraphicFramePr>
          <p:nvPr>
            <p:ph type="tbl" idx="1"/>
          </p:nvPr>
        </p:nvGraphicFramePr>
        <p:xfrm>
          <a:off x="914400" y="2362200"/>
          <a:ext cx="6608763" cy="3938586"/>
        </p:xfrm>
        <a:graphic>
          <a:graphicData uri="http://schemas.openxmlformats.org/drawingml/2006/table">
            <a:tbl>
              <a:tblPr/>
              <a:tblGrid>
                <a:gridCol w="13541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05092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050925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050925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5092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1050925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69501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类型</a:t>
                      </a:r>
                    </a:p>
                  </a:txBody>
                  <a:tcPr marT="45724" marB="4572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2017</a:t>
                      </a:r>
                      <a:r>
                        <a:rPr kumimoji="1" lang="zh-CN" alt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年</a:t>
                      </a:r>
                      <a:endParaRPr kumimoji="1" lang="en-US" altLang="zh-CN" sz="18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12</a:t>
                      </a:r>
                      <a:r>
                        <a:rPr kumimoji="1" lang="zh-CN" alt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12</a:t>
                      </a:r>
                      <a:r>
                        <a:rPr kumimoji="1" lang="zh-CN" alt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月</a:t>
                      </a:r>
                      <a:endParaRPr kumimoji="1" lang="en-US" altLang="zh-CN" sz="18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环</a:t>
                      </a:r>
                      <a:r>
                        <a:rPr kumimoji="1" lang="zh-CN" altLang="en-US" sz="1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比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12</a:t>
                      </a:r>
                      <a:r>
                        <a:rPr kumimoji="1" lang="zh-CN" alt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月</a:t>
                      </a:r>
                      <a:endParaRPr kumimoji="1" lang="en-US" altLang="zh-CN" sz="18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2017</a:t>
                      </a:r>
                      <a:r>
                        <a:rPr kumimoji="1" lang="zh-CN" alt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年</a:t>
                      </a:r>
                      <a:endParaRPr kumimoji="1" lang="en-US" altLang="zh-CN" sz="18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1-12</a:t>
                      </a:r>
                      <a:r>
                        <a:rPr kumimoji="1" lang="zh-CN" alt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1-12</a:t>
                      </a:r>
                      <a:r>
                        <a:rPr kumimoji="1" lang="zh-CN" alt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月</a:t>
                      </a:r>
                      <a:endParaRPr kumimoji="1" lang="en-US" altLang="zh-CN" sz="18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4014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进口小客车</a:t>
                      </a:r>
                      <a:endParaRPr kumimoji="1" lang="zh-CN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（含轿车）</a:t>
                      </a:r>
                    </a:p>
                  </a:txBody>
                  <a:tcPr marT="45724" marB="4572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5284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-12.15%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15.62%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65152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-1.17%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6579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国产轿车</a:t>
                      </a:r>
                    </a:p>
                  </a:txBody>
                  <a:tcPr marT="45724" marB="4572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21880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13.82%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9.65%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189841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-18.20%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64014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小型客车</a:t>
                      </a:r>
                      <a:endParaRPr kumimoji="1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（除轿车）</a:t>
                      </a:r>
                    </a:p>
                  </a:txBody>
                  <a:tcPr marT="45724" marB="4572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23907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8.73%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40.37%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205936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5.88%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6579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大型客车</a:t>
                      </a:r>
                    </a:p>
                  </a:txBody>
                  <a:tcPr marT="45724" marB="4572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681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-17.35%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-21.00%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latin typeface="Times New Roman"/>
                        </a:rPr>
                        <a:t>7043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-1.01%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36579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小型货车</a:t>
                      </a:r>
                    </a:p>
                  </a:txBody>
                  <a:tcPr marT="45724" marB="4572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2070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43.95%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191.14%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11328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10.26%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36579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大型货车</a:t>
                      </a:r>
                    </a:p>
                  </a:txBody>
                  <a:tcPr marT="45724" marB="4572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1515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-21.34%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1.68%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20526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-8.54%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50011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合计</a:t>
                      </a:r>
                    </a:p>
                  </a:txBody>
                  <a:tcPr marT="45724" marB="4572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latin typeface="Times New Roman"/>
                        </a:rPr>
                        <a:t>55337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latin typeface="Times New Roman"/>
                        </a:rPr>
                        <a:t>7.63%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latin typeface="Times New Roman"/>
                        </a:rPr>
                        <a:t>24.02%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latin typeface="Times New Roman"/>
                        </a:rPr>
                        <a:t>499826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latin typeface="Times New Roman"/>
                        </a:rPr>
                        <a:t>-6.11%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日期占位符 3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7171" name="灯片编号占位符 4"/>
          <p:cNvSpPr>
            <a:spLocks noGrp="1"/>
          </p:cNvSpPr>
          <p:nvPr>
            <p:ph type="sldNum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2593C078-7EA0-40C3-A6B3-D4408DA7A2EA}" type="slidenum">
              <a:rPr lang="en-US" altLang="zh-CN"/>
              <a:pPr/>
              <a:t>3</a:t>
            </a:fld>
            <a:endParaRPr lang="en-US" altLang="zh-CN"/>
          </a:p>
        </p:txBody>
      </p:sp>
      <p:sp>
        <p:nvSpPr>
          <p:cNvPr id="7172" name="页脚占位符 5"/>
          <p:cNvSpPr>
            <a:spLocks noGrp="1"/>
          </p:cNvSpPr>
          <p:nvPr>
            <p:ph type="ftr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zh-CN" altLang="en-US" dirty="0" smtClean="0"/>
              <a:t>上海市信息中心汽车产业研究室</a:t>
            </a:r>
            <a:br>
              <a:rPr lang="zh-CN" altLang="en-US" dirty="0" smtClean="0"/>
            </a:br>
            <a:r>
              <a:rPr lang="zh-CN" altLang="en-US" dirty="0" smtClean="0">
                <a:ea typeface="宋体" pitchFamily="2" charset="-122"/>
              </a:rPr>
              <a:t>地址：华山路</a:t>
            </a:r>
            <a:r>
              <a:rPr lang="en-US" altLang="zh-CN" dirty="0" smtClean="0">
                <a:ea typeface="宋体" pitchFamily="2" charset="-122"/>
              </a:rPr>
              <a:t>10712</a:t>
            </a:r>
            <a:r>
              <a:rPr lang="zh-CN" altLang="en-US" dirty="0" smtClean="0">
                <a:ea typeface="宋体" pitchFamily="2" charset="-122"/>
              </a:rPr>
              <a:t>号</a:t>
            </a:r>
            <a:r>
              <a:rPr lang="en-US" altLang="zh-CN" dirty="0" smtClean="0">
                <a:ea typeface="宋体" pitchFamily="2" charset="-122"/>
              </a:rPr>
              <a:t>12</a:t>
            </a:r>
            <a:r>
              <a:rPr lang="zh-CN" altLang="en-US" dirty="0" smtClean="0">
                <a:ea typeface="宋体" pitchFamily="2" charset="-122"/>
              </a:rPr>
              <a:t>号</a:t>
            </a:r>
            <a:r>
              <a:rPr lang="zh-CN" altLang="en-US" dirty="0" smtClean="0">
                <a:ea typeface="宋体" pitchFamily="2" charset="-122"/>
              </a:rPr>
              <a:t>楼    邮编：</a:t>
            </a:r>
            <a:r>
              <a:rPr lang="en-US" altLang="zh-CN" dirty="0" smtClean="0">
                <a:ea typeface="宋体" pitchFamily="2" charset="-122"/>
              </a:rPr>
              <a:t>200050  </a:t>
            </a:r>
            <a:r>
              <a:rPr lang="zh-CN" altLang="en-US" dirty="0" smtClean="0">
                <a:ea typeface="宋体" pitchFamily="2" charset="-122"/>
              </a:rPr>
              <a:t>电话</a:t>
            </a:r>
            <a:r>
              <a:rPr lang="zh-CN" altLang="en-US" dirty="0" smtClean="0">
                <a:ea typeface="宋体" pitchFamily="2" charset="-122"/>
              </a:rPr>
              <a:t>：</a:t>
            </a:r>
            <a:r>
              <a:rPr lang="en-US" altLang="zh-CN" dirty="0" smtClean="0">
                <a:ea typeface="宋体" pitchFamily="2" charset="-122"/>
              </a:rPr>
              <a:t>12212121212  </a:t>
            </a:r>
            <a:r>
              <a:rPr lang="zh-CN" altLang="en-US" dirty="0" smtClean="0">
                <a:ea typeface="宋体" pitchFamily="2" charset="-122"/>
              </a:rPr>
              <a:t>传真：</a:t>
            </a:r>
            <a:r>
              <a:rPr lang="en-US" altLang="zh-CN" dirty="0" smtClean="0">
                <a:ea typeface="宋体" pitchFamily="2" charset="-122"/>
              </a:rPr>
              <a:t> </a:t>
            </a:r>
            <a:r>
              <a:rPr lang="en-US" altLang="zh-CN" dirty="0" smtClean="0">
                <a:ea typeface="宋体" pitchFamily="2" charset="-122"/>
              </a:rPr>
              <a:t>521281212812</a:t>
            </a:r>
            <a:r>
              <a:rPr lang="en-US" altLang="zh-CN" dirty="0" smtClean="0"/>
              <a:t> </a:t>
            </a:r>
            <a:endParaRPr lang="en-US" altLang="zh-CN" dirty="0" smtClean="0"/>
          </a:p>
        </p:txBody>
      </p:sp>
      <p:sp>
        <p:nvSpPr>
          <p:cNvPr id="7173" name="Rectangle 2"/>
          <p:cNvSpPr>
            <a:spLocks noGrp="1" noChangeArrowheads="1"/>
          </p:cNvSpPr>
          <p:nvPr>
            <p:ph type="title"/>
          </p:nvPr>
        </p:nvSpPr>
        <p:spPr>
          <a:xfrm>
            <a:off x="914400" y="1125538"/>
            <a:ext cx="8001000" cy="779462"/>
          </a:xfrm>
        </p:spPr>
        <p:txBody>
          <a:bodyPr/>
          <a:lstStyle/>
          <a:p>
            <a:pPr eaLnBrk="1" hangingPunct="1"/>
            <a:r>
              <a:rPr lang="zh-CN" altLang="en-US" sz="3200" smtClean="0"/>
              <a:t>近两年上海车辆月度上牌数累计情况</a:t>
            </a:r>
          </a:p>
        </p:txBody>
      </p:sp>
      <p:sp>
        <p:nvSpPr>
          <p:cNvPr id="7174" name="Rectangle 9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75" name="Rectangle 1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76" name="Rectangle 13"/>
          <p:cNvSpPr>
            <a:spLocks noChangeArrowheads="1"/>
          </p:cNvSpPr>
          <p:nvPr/>
        </p:nvSpPr>
        <p:spPr bwMode="auto">
          <a:xfrm>
            <a:off x="0" y="17049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77" name="Rectangle 15"/>
          <p:cNvSpPr>
            <a:spLocks noChangeArrowheads="1"/>
          </p:cNvSpPr>
          <p:nvPr/>
        </p:nvSpPr>
        <p:spPr bwMode="auto">
          <a:xfrm>
            <a:off x="0" y="17049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78" name="Rectangle 17"/>
          <p:cNvSpPr>
            <a:spLocks noChangeArrowheads="1"/>
          </p:cNvSpPr>
          <p:nvPr/>
        </p:nvSpPr>
        <p:spPr bwMode="auto">
          <a:xfrm>
            <a:off x="0" y="177641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79" name="Rectangle 19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0" name="Rectangle 2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1" name="Rectangle 23"/>
          <p:cNvSpPr>
            <a:spLocks noChangeArrowheads="1"/>
          </p:cNvSpPr>
          <p:nvPr/>
        </p:nvSpPr>
        <p:spPr bwMode="auto">
          <a:xfrm>
            <a:off x="0" y="16668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2" name="Rectangle 25"/>
          <p:cNvSpPr>
            <a:spLocks noChangeArrowheads="1"/>
          </p:cNvSpPr>
          <p:nvPr/>
        </p:nvSpPr>
        <p:spPr bwMode="auto">
          <a:xfrm>
            <a:off x="0" y="18002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3" name="Rectangle 27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4" name="Rectangle 29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5" name="Rectangle 3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6" name="Rectangle 33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7" name="Rectangle 35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8" name="Rectangle 37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9" name="Rectangle 39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0" name="Rectangle 4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1" name="Rectangle 199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2" name="Rectangle 20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3" name="Rectangle 203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4" name="Rectangle 20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5" name="Rectangle 2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6" name="Rectangle 3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7" name="Rectangle 3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8" name="Rectangle 3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9" name="Rectangle 33"/>
          <p:cNvSpPr>
            <a:spLocks noChangeArrowheads="1"/>
          </p:cNvSpPr>
          <p:nvPr/>
        </p:nvSpPr>
        <p:spPr bwMode="auto">
          <a:xfrm>
            <a:off x="762000" y="1965325"/>
            <a:ext cx="10904538" cy="44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200" name="Rectangle 3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7201" name="Rectangle 36"/>
          <p:cNvSpPr>
            <a:spLocks noChangeArrowheads="1"/>
          </p:cNvSpPr>
          <p:nvPr/>
        </p:nvSpPr>
        <p:spPr bwMode="auto">
          <a:xfrm>
            <a:off x="790575" y="2297113"/>
            <a:ext cx="80883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zh-CN" altLang="en-US"/>
          </a:p>
        </p:txBody>
      </p:sp>
      <p:pic>
        <p:nvPicPr>
          <p:cNvPr id="8193" name="Picture 1" descr="C:\Users\Administrator\AppData\Roaming\Tencent\Users\544216252\QQ\WinTemp\RichOle\B3_54D@(%BRM{3T}(JVO}H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2276872"/>
            <a:ext cx="7099498" cy="408973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日期占位符 3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8195" name="灯片编号占位符 4"/>
          <p:cNvSpPr>
            <a:spLocks noGrp="1"/>
          </p:cNvSpPr>
          <p:nvPr>
            <p:ph type="sldNum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9142AEA4-219D-4603-A3F0-EC76EAB6320E}" type="slidenum">
              <a:rPr lang="en-US" altLang="zh-CN"/>
              <a:pPr/>
              <a:t>4</a:t>
            </a:fld>
            <a:endParaRPr lang="en-US" altLang="zh-CN"/>
          </a:p>
        </p:txBody>
      </p:sp>
      <p:sp>
        <p:nvSpPr>
          <p:cNvPr id="8196" name="页脚占位符 5"/>
          <p:cNvSpPr>
            <a:spLocks noGrp="1"/>
          </p:cNvSpPr>
          <p:nvPr>
            <p:ph type="ftr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zh-CN" altLang="en-US" dirty="0" smtClean="0"/>
              <a:t>上海市信息中心汽车产业研究室</a:t>
            </a:r>
            <a:br>
              <a:rPr lang="zh-CN" altLang="en-US" dirty="0" smtClean="0"/>
            </a:br>
            <a:r>
              <a:rPr lang="zh-CN" altLang="en-US" dirty="0" smtClean="0">
                <a:ea typeface="宋体" pitchFamily="2" charset="-122"/>
              </a:rPr>
              <a:t>地址：华山路</a:t>
            </a:r>
            <a:r>
              <a:rPr lang="en-US" altLang="zh-CN" dirty="0" smtClean="0">
                <a:ea typeface="宋体" pitchFamily="2" charset="-122"/>
              </a:rPr>
              <a:t>10712</a:t>
            </a:r>
            <a:r>
              <a:rPr lang="zh-CN" altLang="en-US" dirty="0" smtClean="0">
                <a:ea typeface="宋体" pitchFamily="2" charset="-122"/>
              </a:rPr>
              <a:t>号</a:t>
            </a:r>
            <a:r>
              <a:rPr lang="en-US" altLang="zh-CN" dirty="0" smtClean="0">
                <a:ea typeface="宋体" pitchFamily="2" charset="-122"/>
              </a:rPr>
              <a:t>12</a:t>
            </a:r>
            <a:r>
              <a:rPr lang="zh-CN" altLang="en-US" dirty="0" smtClean="0">
                <a:ea typeface="宋体" pitchFamily="2" charset="-122"/>
              </a:rPr>
              <a:t>号</a:t>
            </a:r>
            <a:r>
              <a:rPr lang="zh-CN" altLang="en-US" dirty="0" smtClean="0">
                <a:ea typeface="宋体" pitchFamily="2" charset="-122"/>
              </a:rPr>
              <a:t>楼    邮编：</a:t>
            </a:r>
            <a:r>
              <a:rPr lang="en-US" altLang="zh-CN" dirty="0" smtClean="0">
                <a:ea typeface="宋体" pitchFamily="2" charset="-122"/>
              </a:rPr>
              <a:t>200050  </a:t>
            </a:r>
            <a:r>
              <a:rPr lang="zh-CN" altLang="en-US" dirty="0" smtClean="0">
                <a:ea typeface="宋体" pitchFamily="2" charset="-122"/>
              </a:rPr>
              <a:t>电话</a:t>
            </a:r>
            <a:r>
              <a:rPr lang="zh-CN" altLang="en-US" dirty="0" smtClean="0">
                <a:ea typeface="宋体" pitchFamily="2" charset="-122"/>
              </a:rPr>
              <a:t>：</a:t>
            </a:r>
            <a:r>
              <a:rPr lang="en-US" altLang="zh-CN" dirty="0" smtClean="0">
                <a:ea typeface="宋体" pitchFamily="2" charset="-122"/>
              </a:rPr>
              <a:t>12212121212  </a:t>
            </a:r>
            <a:r>
              <a:rPr lang="zh-CN" altLang="en-US" dirty="0" smtClean="0">
                <a:ea typeface="宋体" pitchFamily="2" charset="-122"/>
              </a:rPr>
              <a:t>传真：</a:t>
            </a:r>
            <a:r>
              <a:rPr lang="en-US" altLang="zh-CN" dirty="0" smtClean="0">
                <a:ea typeface="宋体" pitchFamily="2" charset="-122"/>
              </a:rPr>
              <a:t> </a:t>
            </a:r>
            <a:r>
              <a:rPr lang="en-US" altLang="zh-CN" dirty="0" smtClean="0">
                <a:ea typeface="宋体" pitchFamily="2" charset="-122"/>
              </a:rPr>
              <a:t>521281212812</a:t>
            </a:r>
            <a:r>
              <a:rPr lang="en-US" altLang="zh-CN" dirty="0" smtClean="0"/>
              <a:t> </a:t>
            </a:r>
            <a:endParaRPr lang="en-US" altLang="zh-CN" dirty="0" smtClean="0"/>
          </a:p>
        </p:txBody>
      </p:sp>
      <p:sp>
        <p:nvSpPr>
          <p:cNvPr id="819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z="3200" smtClean="0"/>
              <a:t>近两年上海车辆月度上牌数量情况</a:t>
            </a:r>
          </a:p>
        </p:txBody>
      </p:sp>
      <p:sp>
        <p:nvSpPr>
          <p:cNvPr id="8198" name="Rectangle 9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199" name="Rectangle 1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0" name="Rectangle 13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1" name="Rectangle 15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2" name="Rectangle 19"/>
          <p:cNvSpPr>
            <a:spLocks noChangeArrowheads="1"/>
          </p:cNvSpPr>
          <p:nvPr/>
        </p:nvSpPr>
        <p:spPr bwMode="auto">
          <a:xfrm>
            <a:off x="0" y="17573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3" name="Rectangle 2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4" name="Rectangle 23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5" name="Rectangle 25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6" name="Rectangle 27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7" name="Rectangle 29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8" name="Rectangle 3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9" name="Rectangle 33"/>
          <p:cNvSpPr>
            <a:spLocks noChangeArrowheads="1"/>
          </p:cNvSpPr>
          <p:nvPr/>
        </p:nvSpPr>
        <p:spPr bwMode="auto">
          <a:xfrm>
            <a:off x="0" y="18859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0" name="Rectangle 35"/>
          <p:cNvSpPr>
            <a:spLocks noChangeArrowheads="1"/>
          </p:cNvSpPr>
          <p:nvPr/>
        </p:nvSpPr>
        <p:spPr bwMode="auto">
          <a:xfrm>
            <a:off x="0" y="18859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1" name="Rectangle 38"/>
          <p:cNvSpPr>
            <a:spLocks noChangeArrowheads="1"/>
          </p:cNvSpPr>
          <p:nvPr/>
        </p:nvSpPr>
        <p:spPr bwMode="auto">
          <a:xfrm>
            <a:off x="0" y="18859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2" name="Rectangle 40"/>
          <p:cNvSpPr>
            <a:spLocks noChangeArrowheads="1"/>
          </p:cNvSpPr>
          <p:nvPr/>
        </p:nvSpPr>
        <p:spPr bwMode="auto">
          <a:xfrm>
            <a:off x="0" y="19764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3" name="Rectangle 4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4" name="Rectangle 2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5" name="Rectangle 2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6" name="Rectangle 2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7" name="Rectangle 2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8" name="Rectangle 2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9" name="Rectangle 29"/>
          <p:cNvSpPr>
            <a:spLocks noChangeArrowheads="1"/>
          </p:cNvSpPr>
          <p:nvPr/>
        </p:nvSpPr>
        <p:spPr bwMode="auto">
          <a:xfrm>
            <a:off x="539750" y="1976438"/>
            <a:ext cx="9512300" cy="46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20" name="Rectangle 3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zh-CN" altLang="en-US"/>
          </a:p>
        </p:txBody>
      </p:sp>
      <p:sp>
        <p:nvSpPr>
          <p:cNvPr id="8221" name="Rectangle 32"/>
          <p:cNvSpPr>
            <a:spLocks noChangeArrowheads="1"/>
          </p:cNvSpPr>
          <p:nvPr/>
        </p:nvSpPr>
        <p:spPr bwMode="auto">
          <a:xfrm>
            <a:off x="-1114425" y="2325688"/>
            <a:ext cx="5429250" cy="46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zh-CN" altLang="en-US"/>
          </a:p>
        </p:txBody>
      </p:sp>
      <p:pic>
        <p:nvPicPr>
          <p:cNvPr id="7169" name="Picture 1" descr="C:\Users\Administrator\AppData\Roaming\Tencent\Users\544216252\QQ\WinTemp\RichOle\8RNY61[X1S]WSX`{HICVM%U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7" y="2276872"/>
            <a:ext cx="6912767" cy="403099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日期占位符 3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9219" name="灯片编号占位符 4"/>
          <p:cNvSpPr>
            <a:spLocks noGrp="1"/>
          </p:cNvSpPr>
          <p:nvPr>
            <p:ph type="sldNum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D7480DB1-417F-4698-9F58-E235BB452F9B}" type="slidenum">
              <a:rPr lang="en-US" altLang="zh-CN"/>
              <a:pPr/>
              <a:t>5</a:t>
            </a:fld>
            <a:endParaRPr lang="en-US" altLang="zh-CN"/>
          </a:p>
        </p:txBody>
      </p:sp>
      <p:sp>
        <p:nvSpPr>
          <p:cNvPr id="9220" name="页脚占位符 5"/>
          <p:cNvSpPr>
            <a:spLocks noGrp="1"/>
          </p:cNvSpPr>
          <p:nvPr>
            <p:ph type="ftr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zh-CN" altLang="en-US" dirty="0" smtClean="0"/>
              <a:t>上海市信息中心汽车产业研究室</a:t>
            </a:r>
            <a:br>
              <a:rPr lang="zh-CN" altLang="en-US" dirty="0" smtClean="0"/>
            </a:br>
            <a:r>
              <a:rPr lang="zh-CN" altLang="en-US" dirty="0" smtClean="0">
                <a:ea typeface="宋体" pitchFamily="2" charset="-122"/>
              </a:rPr>
              <a:t>地址：华山路</a:t>
            </a:r>
            <a:r>
              <a:rPr lang="en-US" altLang="zh-CN" dirty="0" smtClean="0">
                <a:ea typeface="宋体" pitchFamily="2" charset="-122"/>
              </a:rPr>
              <a:t>10712</a:t>
            </a:r>
            <a:r>
              <a:rPr lang="zh-CN" altLang="en-US" dirty="0" smtClean="0">
                <a:ea typeface="宋体" pitchFamily="2" charset="-122"/>
              </a:rPr>
              <a:t>号</a:t>
            </a:r>
            <a:r>
              <a:rPr lang="en-US" altLang="zh-CN" dirty="0" smtClean="0">
                <a:ea typeface="宋体" pitchFamily="2" charset="-122"/>
              </a:rPr>
              <a:t>12</a:t>
            </a:r>
            <a:r>
              <a:rPr lang="zh-CN" altLang="en-US" dirty="0" smtClean="0">
                <a:ea typeface="宋体" pitchFamily="2" charset="-122"/>
              </a:rPr>
              <a:t>号</a:t>
            </a:r>
            <a:r>
              <a:rPr lang="zh-CN" altLang="en-US" dirty="0" smtClean="0">
                <a:ea typeface="宋体" pitchFamily="2" charset="-122"/>
              </a:rPr>
              <a:t>楼    邮编：</a:t>
            </a:r>
            <a:r>
              <a:rPr lang="en-US" altLang="zh-CN" dirty="0" smtClean="0">
                <a:ea typeface="宋体" pitchFamily="2" charset="-122"/>
              </a:rPr>
              <a:t>200050  </a:t>
            </a:r>
            <a:r>
              <a:rPr lang="zh-CN" altLang="en-US" dirty="0" smtClean="0">
                <a:ea typeface="宋体" pitchFamily="2" charset="-122"/>
              </a:rPr>
              <a:t>电话</a:t>
            </a:r>
            <a:r>
              <a:rPr lang="zh-CN" altLang="en-US" dirty="0" smtClean="0">
                <a:ea typeface="宋体" pitchFamily="2" charset="-122"/>
              </a:rPr>
              <a:t>：</a:t>
            </a:r>
            <a:r>
              <a:rPr lang="en-US" altLang="zh-CN" dirty="0" smtClean="0">
                <a:ea typeface="宋体" pitchFamily="2" charset="-122"/>
              </a:rPr>
              <a:t>12212121212  </a:t>
            </a:r>
            <a:r>
              <a:rPr lang="zh-CN" altLang="en-US" dirty="0" smtClean="0">
                <a:ea typeface="宋体" pitchFamily="2" charset="-122"/>
              </a:rPr>
              <a:t>传真：</a:t>
            </a:r>
            <a:r>
              <a:rPr lang="en-US" altLang="zh-CN" dirty="0" smtClean="0">
                <a:ea typeface="宋体" pitchFamily="2" charset="-122"/>
              </a:rPr>
              <a:t> </a:t>
            </a:r>
            <a:r>
              <a:rPr lang="en-US" altLang="zh-CN" dirty="0" smtClean="0">
                <a:ea typeface="宋体" pitchFamily="2" charset="-122"/>
              </a:rPr>
              <a:t>521281212812</a:t>
            </a:r>
            <a:r>
              <a:rPr lang="en-US" altLang="zh-CN" dirty="0" smtClean="0"/>
              <a:t> </a:t>
            </a:r>
            <a:endParaRPr lang="en-US" altLang="zh-CN" dirty="0" smtClean="0"/>
          </a:p>
        </p:txBody>
      </p:sp>
      <p:sp>
        <p:nvSpPr>
          <p:cNvPr id="9221" name="Rectangle 4098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3200" dirty="0" smtClean="0"/>
              <a:t>2017</a:t>
            </a:r>
            <a:r>
              <a:rPr lang="zh-CN" altLang="en-US" sz="3200" dirty="0" smtClean="0"/>
              <a:t>年</a:t>
            </a:r>
            <a:r>
              <a:rPr lang="en-US" altLang="zh-CN" sz="3200" dirty="0" smtClean="0"/>
              <a:t>12</a:t>
            </a:r>
            <a:r>
              <a:rPr lang="zh-CN" altLang="en-US" sz="3200" dirty="0" smtClean="0"/>
              <a:t>月</a:t>
            </a:r>
            <a:r>
              <a:rPr lang="zh-CN" altLang="en-US" sz="3200" dirty="0" smtClean="0">
                <a:latin typeface="宋体" pitchFamily="2" charset="-122"/>
              </a:rPr>
              <a:t>上海上牌进口车来源国情况</a:t>
            </a:r>
            <a:r>
              <a:rPr lang="zh-CN" altLang="en-US" dirty="0" smtClean="0"/>
              <a:t> </a:t>
            </a:r>
          </a:p>
        </p:txBody>
      </p:sp>
      <p:graphicFrame>
        <p:nvGraphicFramePr>
          <p:cNvPr id="240803" name="Group 5283"/>
          <p:cNvGraphicFramePr>
            <a:graphicFrameLocks noGrp="1"/>
          </p:cNvGraphicFramePr>
          <p:nvPr>
            <p:ph type="tbl" idx="1"/>
          </p:nvPr>
        </p:nvGraphicFramePr>
        <p:xfrm>
          <a:off x="900113" y="2420938"/>
          <a:ext cx="6678612" cy="3369318"/>
        </p:xfrm>
        <a:graphic>
          <a:graphicData uri="http://schemas.openxmlformats.org/drawingml/2006/table">
            <a:tbl>
              <a:tblPr/>
              <a:tblGrid>
                <a:gridCol w="1209675"/>
                <a:gridCol w="1093787"/>
                <a:gridCol w="1093788"/>
                <a:gridCol w="1093787"/>
                <a:gridCol w="1093788"/>
                <a:gridCol w="1093787"/>
              </a:tblGrid>
              <a:tr h="695325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国别</a:t>
                      </a: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2017</a:t>
                      </a:r>
                      <a:r>
                        <a:rPr kumimoji="1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年</a:t>
                      </a:r>
                      <a:endParaRPr kumimoji="1" lang="en-US" altLang="zh-CN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12</a:t>
                      </a:r>
                      <a:r>
                        <a:rPr kumimoji="1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月</a:t>
                      </a:r>
                      <a:endParaRPr kumimoji="1" lang="zh-CN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12</a:t>
                      </a:r>
                      <a:r>
                        <a:rPr kumimoji="1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月</a:t>
                      </a:r>
                      <a:endParaRPr kumimoji="1" lang="en-US" altLang="zh-CN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环比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12</a:t>
                      </a:r>
                      <a:r>
                        <a:rPr kumimoji="1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月</a:t>
                      </a:r>
                      <a:endParaRPr kumimoji="1" lang="en-US" altLang="zh-CN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同比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2017</a:t>
                      </a:r>
                      <a:r>
                        <a:rPr kumimoji="1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年</a:t>
                      </a:r>
                      <a:endParaRPr kumimoji="1" lang="en-US" altLang="zh-CN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1-12</a:t>
                      </a:r>
                      <a:r>
                        <a:rPr kumimoji="1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月</a:t>
                      </a:r>
                      <a:endParaRPr kumimoji="1" lang="zh-CN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1-12</a:t>
                      </a:r>
                      <a:r>
                        <a:rPr kumimoji="1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月</a:t>
                      </a:r>
                      <a:endParaRPr kumimoji="1" lang="en-US" altLang="zh-CN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同比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</a:tr>
              <a:tr h="312738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德国</a:t>
                      </a:r>
                    </a:p>
                  </a:txBody>
                  <a:tcPr marL="9525" marR="9525" marT="9525" marB="0" anchor="ctr" anchorCtr="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latin typeface="Times New Roman"/>
                        </a:rPr>
                        <a:t>2533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-19.41%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12.68%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32996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-0.45%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7338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日本</a:t>
                      </a:r>
                    </a:p>
                  </a:txBody>
                  <a:tcPr marL="9525" marR="9525" marT="9525" marB="0" anchor="ctr" anchorCtr="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latin typeface="Times New Roman"/>
                        </a:rPr>
                        <a:t>1108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-7.90%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36.12%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12629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-4.59%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7338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美国</a:t>
                      </a:r>
                    </a:p>
                  </a:txBody>
                  <a:tcPr marL="9525" marR="9525" marT="9525" marB="0" anchor="ctr" anchorCtr="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latin typeface="Times New Roman"/>
                        </a:rPr>
                        <a:t>822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5.66%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14.01%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9432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latin typeface="Times New Roman"/>
                        </a:rPr>
                        <a:t>2.56%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4163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英国</a:t>
                      </a:r>
                    </a:p>
                  </a:txBody>
                  <a:tcPr marL="9525" marR="9525" marT="9525" marB="0" anchor="ctr" anchorCtr="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latin typeface="Times New Roman"/>
                        </a:rPr>
                        <a:t>462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-9.77%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13.24%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5613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-8.45%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4163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瑞典</a:t>
                      </a:r>
                    </a:p>
                  </a:txBody>
                  <a:tcPr marL="9525" marR="9525" marT="9525" marB="0" anchor="ctr" anchorCtr="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214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latin typeface="Times New Roman"/>
                        </a:rPr>
                        <a:t>8.63%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9.74%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2291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13.87%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4163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意大利</a:t>
                      </a:r>
                    </a:p>
                  </a:txBody>
                  <a:tcPr marL="9525" marR="9525" marT="9525" marB="0" anchor="ctr" anchorCtr="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121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-29.24%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latin typeface="Times New Roman"/>
                        </a:rPr>
                        <a:t>-20.39%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1861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38.78%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4163"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zh-CN" altLang="en-US" sz="1800" b="0" i="0" u="none" strike="noStrike" kern="1200" dirty="0">
                          <a:solidFill>
                            <a:schemeClr val="tx1"/>
                          </a:solidFill>
                          <a:latin typeface="Times New Roman"/>
                          <a:ea typeface="+mn-ea"/>
                          <a:cs typeface="+mn-cs"/>
                        </a:rPr>
                        <a:t>法国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14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250.00%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latin typeface="Times New Roman"/>
                        </a:rPr>
                        <a:t>-22.22%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159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-66.38%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4163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韩国</a:t>
                      </a:r>
                    </a:p>
                  </a:txBody>
                  <a:tcPr marL="9525" marR="9525" marT="9525" marB="0" anchor="ctr" anchorCtr="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10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42.86%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-23.08%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latin typeface="Times New Roman"/>
                        </a:rPr>
                        <a:t>165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latin typeface="Times New Roman"/>
                        </a:rPr>
                        <a:t>-48.28%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51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合计</a:t>
                      </a:r>
                    </a:p>
                  </a:txBody>
                  <a:tcPr marT="45722" marB="45722" anchor="ctr" anchorCtr="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latin typeface="Times New Roman"/>
                        </a:rPr>
                        <a:t>5284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latin typeface="Times New Roman"/>
                        </a:rPr>
                        <a:t>-12.15%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latin typeface="Times New Roman"/>
                        </a:rPr>
                        <a:t>15.62%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latin typeface="Times New Roman"/>
                        </a:rPr>
                        <a:t>65152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latin typeface="Times New Roman"/>
                        </a:rPr>
                        <a:t>-1.17%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日期占位符 3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10243" name="灯片编号占位符 4"/>
          <p:cNvSpPr>
            <a:spLocks noGrp="1"/>
          </p:cNvSpPr>
          <p:nvPr>
            <p:ph type="sldNum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E8198A21-6D86-4513-B10A-8468C373FDFA}" type="slidenum">
              <a:rPr lang="en-US" altLang="zh-CN"/>
              <a:pPr/>
              <a:t>6</a:t>
            </a:fld>
            <a:endParaRPr lang="en-US" altLang="zh-CN"/>
          </a:p>
        </p:txBody>
      </p:sp>
      <p:sp>
        <p:nvSpPr>
          <p:cNvPr id="10244" name="页脚占位符 5"/>
          <p:cNvSpPr>
            <a:spLocks noGrp="1"/>
          </p:cNvSpPr>
          <p:nvPr>
            <p:ph type="ftr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zh-CN" altLang="en-US" dirty="0" smtClean="0"/>
              <a:t>上海市信息中心汽车产业研究室</a:t>
            </a:r>
            <a:br>
              <a:rPr lang="zh-CN" altLang="en-US" dirty="0" smtClean="0"/>
            </a:br>
            <a:r>
              <a:rPr lang="zh-CN" altLang="en-US" dirty="0" smtClean="0">
                <a:ea typeface="宋体" pitchFamily="2" charset="-122"/>
              </a:rPr>
              <a:t>地址：华山路</a:t>
            </a:r>
            <a:r>
              <a:rPr lang="en-US" altLang="zh-CN" dirty="0" smtClean="0">
                <a:ea typeface="宋体" pitchFamily="2" charset="-122"/>
              </a:rPr>
              <a:t>10712</a:t>
            </a:r>
            <a:r>
              <a:rPr lang="zh-CN" altLang="en-US" dirty="0" smtClean="0">
                <a:ea typeface="宋体" pitchFamily="2" charset="-122"/>
              </a:rPr>
              <a:t>号</a:t>
            </a:r>
            <a:r>
              <a:rPr lang="en-US" altLang="zh-CN" dirty="0" smtClean="0">
                <a:ea typeface="宋体" pitchFamily="2" charset="-122"/>
              </a:rPr>
              <a:t>12</a:t>
            </a:r>
            <a:r>
              <a:rPr lang="zh-CN" altLang="en-US" dirty="0" smtClean="0">
                <a:ea typeface="宋体" pitchFamily="2" charset="-122"/>
              </a:rPr>
              <a:t>号</a:t>
            </a:r>
            <a:r>
              <a:rPr lang="zh-CN" altLang="en-US" dirty="0" smtClean="0">
                <a:ea typeface="宋体" pitchFamily="2" charset="-122"/>
              </a:rPr>
              <a:t>楼    邮编：</a:t>
            </a:r>
            <a:r>
              <a:rPr lang="en-US" altLang="zh-CN" dirty="0" smtClean="0">
                <a:ea typeface="宋体" pitchFamily="2" charset="-122"/>
              </a:rPr>
              <a:t>200050  </a:t>
            </a:r>
            <a:r>
              <a:rPr lang="zh-CN" altLang="en-US" dirty="0" smtClean="0">
                <a:ea typeface="宋体" pitchFamily="2" charset="-122"/>
              </a:rPr>
              <a:t>电话</a:t>
            </a:r>
            <a:r>
              <a:rPr lang="zh-CN" altLang="en-US" dirty="0" smtClean="0">
                <a:ea typeface="宋体" pitchFamily="2" charset="-122"/>
              </a:rPr>
              <a:t>：</a:t>
            </a:r>
            <a:r>
              <a:rPr lang="en-US" altLang="zh-CN" dirty="0" smtClean="0">
                <a:ea typeface="宋体" pitchFamily="2" charset="-122"/>
              </a:rPr>
              <a:t>12212121212  </a:t>
            </a:r>
            <a:r>
              <a:rPr lang="zh-CN" altLang="en-US" dirty="0" smtClean="0">
                <a:ea typeface="宋体" pitchFamily="2" charset="-122"/>
              </a:rPr>
              <a:t>传真：</a:t>
            </a:r>
            <a:r>
              <a:rPr lang="en-US" altLang="zh-CN" dirty="0" smtClean="0">
                <a:ea typeface="宋体" pitchFamily="2" charset="-122"/>
              </a:rPr>
              <a:t> </a:t>
            </a:r>
            <a:r>
              <a:rPr lang="en-US" altLang="zh-CN" dirty="0" smtClean="0">
                <a:ea typeface="宋体" pitchFamily="2" charset="-122"/>
              </a:rPr>
              <a:t>521281212812</a:t>
            </a:r>
            <a:r>
              <a:rPr lang="en-US" altLang="zh-CN" dirty="0" smtClean="0"/>
              <a:t> </a:t>
            </a:r>
            <a:endParaRPr lang="en-US" altLang="zh-CN" dirty="0" smtClean="0"/>
          </a:p>
        </p:txBody>
      </p:sp>
      <p:sp>
        <p:nvSpPr>
          <p:cNvPr id="1024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3200" dirty="0" smtClean="0"/>
              <a:t>2017</a:t>
            </a:r>
            <a:r>
              <a:rPr lang="zh-CN" altLang="en-US" sz="3200" dirty="0" smtClean="0"/>
              <a:t>年</a:t>
            </a:r>
            <a:r>
              <a:rPr lang="en-US" altLang="zh-CN" sz="3200" dirty="0" smtClean="0"/>
              <a:t>12</a:t>
            </a:r>
            <a:r>
              <a:rPr lang="zh-CN" altLang="en-US" sz="3200" dirty="0" smtClean="0"/>
              <a:t>月</a:t>
            </a:r>
            <a:r>
              <a:rPr lang="zh-CN" altLang="en-US" sz="3200" dirty="0" smtClean="0">
                <a:latin typeface="宋体" pitchFamily="2" charset="-122"/>
              </a:rPr>
              <a:t>上海国产轿车分类型上牌情况</a:t>
            </a:r>
            <a:r>
              <a:rPr lang="zh-CN" altLang="en-US" sz="3200" dirty="0" smtClean="0"/>
              <a:t> </a:t>
            </a:r>
          </a:p>
        </p:txBody>
      </p:sp>
      <p:graphicFrame>
        <p:nvGraphicFramePr>
          <p:cNvPr id="239244" name="Group 3724"/>
          <p:cNvGraphicFramePr>
            <a:graphicFrameLocks noGrp="1"/>
          </p:cNvGraphicFramePr>
          <p:nvPr>
            <p:ph type="tbl" idx="1"/>
          </p:nvPr>
        </p:nvGraphicFramePr>
        <p:xfrm>
          <a:off x="914400" y="2362200"/>
          <a:ext cx="6604000" cy="3790950"/>
        </p:xfrm>
        <a:graphic>
          <a:graphicData uri="http://schemas.openxmlformats.org/drawingml/2006/table">
            <a:tbl>
              <a:tblPr/>
              <a:tblGrid>
                <a:gridCol w="133350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05410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05410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0541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54100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1054100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69507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类型</a:t>
                      </a:r>
                      <a:endParaRPr kumimoji="1" lang="zh-CN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2017</a:t>
                      </a:r>
                      <a:r>
                        <a:rPr kumimoji="1" lang="zh-CN" alt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年</a:t>
                      </a:r>
                      <a:endParaRPr kumimoji="1" lang="en-US" altLang="zh-CN" sz="18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12</a:t>
                      </a:r>
                      <a:r>
                        <a:rPr kumimoji="1" lang="zh-CN" alt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12</a:t>
                      </a:r>
                      <a:r>
                        <a:rPr kumimoji="1" lang="zh-CN" alt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月</a:t>
                      </a:r>
                      <a:endParaRPr kumimoji="1" lang="en-US" altLang="zh-CN" sz="18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环</a:t>
                      </a:r>
                      <a:r>
                        <a:rPr kumimoji="1" lang="zh-CN" altLang="en-US" sz="1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比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12</a:t>
                      </a:r>
                      <a:r>
                        <a:rPr kumimoji="1" lang="zh-CN" alt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月</a:t>
                      </a:r>
                      <a:endParaRPr kumimoji="1" lang="en-US" altLang="zh-CN" sz="18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2017</a:t>
                      </a:r>
                      <a:r>
                        <a:rPr kumimoji="1" lang="zh-CN" alt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年</a:t>
                      </a:r>
                      <a:endParaRPr kumimoji="1" lang="en-US" altLang="zh-CN" sz="18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1-12</a:t>
                      </a:r>
                      <a:r>
                        <a:rPr kumimoji="1" lang="zh-CN" alt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1-12</a:t>
                      </a:r>
                      <a:r>
                        <a:rPr kumimoji="1" lang="zh-CN" alt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月</a:t>
                      </a:r>
                      <a:endParaRPr kumimoji="1" lang="en-US" altLang="zh-CN" sz="18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1597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豪华型</a:t>
                      </a: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1790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-8.86%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14.82%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22952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3.93%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1597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中高级</a:t>
                      </a: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4558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0.22%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14.15%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51448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-6.67%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1597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中级</a:t>
                      </a: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8485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16.03%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9.53%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67495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-25.02%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1597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普及型</a:t>
                      </a: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5992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22.49%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0.66%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45122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latin typeface="Times New Roman"/>
                        </a:rPr>
                        <a:t>-24.92%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51597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微型</a:t>
                      </a: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1055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108.50%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50.28%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2824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-40.48%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51597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合计</a:t>
                      </a: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latin typeface="Times New Roman"/>
                        </a:rPr>
                        <a:t>21880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latin typeface="Times New Roman"/>
                        </a:rPr>
                        <a:t>13.82%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latin typeface="Times New Roman"/>
                        </a:rPr>
                        <a:t>9.65%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latin typeface="Times New Roman"/>
                        </a:rPr>
                        <a:t>189841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latin typeface="Times New Roman"/>
                        </a:rPr>
                        <a:t>-18.20%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日期占位符 3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11267" name="灯片编号占位符 4"/>
          <p:cNvSpPr>
            <a:spLocks noGrp="1"/>
          </p:cNvSpPr>
          <p:nvPr>
            <p:ph type="sldNum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650B80A3-BBD6-4BFA-A667-16D013B5EF30}" type="slidenum">
              <a:rPr lang="en-US" altLang="zh-CN"/>
              <a:pPr/>
              <a:t>7</a:t>
            </a:fld>
            <a:endParaRPr lang="en-US" altLang="zh-CN"/>
          </a:p>
        </p:txBody>
      </p:sp>
      <p:sp>
        <p:nvSpPr>
          <p:cNvPr id="11268" name="页脚占位符 5"/>
          <p:cNvSpPr>
            <a:spLocks noGrp="1"/>
          </p:cNvSpPr>
          <p:nvPr>
            <p:ph type="ftr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zh-CN" altLang="en-US" dirty="0" smtClean="0"/>
              <a:t>上海市信息中心汽车产业研究室</a:t>
            </a:r>
            <a:br>
              <a:rPr lang="zh-CN" altLang="en-US" dirty="0" smtClean="0"/>
            </a:br>
            <a:r>
              <a:rPr lang="zh-CN" altLang="en-US" dirty="0" smtClean="0">
                <a:ea typeface="宋体" pitchFamily="2" charset="-122"/>
              </a:rPr>
              <a:t>地址：华山路</a:t>
            </a:r>
            <a:r>
              <a:rPr lang="en-US" altLang="zh-CN" dirty="0" smtClean="0">
                <a:ea typeface="宋体" pitchFamily="2" charset="-122"/>
              </a:rPr>
              <a:t>10712</a:t>
            </a:r>
            <a:r>
              <a:rPr lang="zh-CN" altLang="en-US" dirty="0" smtClean="0">
                <a:ea typeface="宋体" pitchFamily="2" charset="-122"/>
              </a:rPr>
              <a:t>号</a:t>
            </a:r>
            <a:r>
              <a:rPr lang="en-US" altLang="zh-CN" dirty="0" smtClean="0">
                <a:ea typeface="宋体" pitchFamily="2" charset="-122"/>
              </a:rPr>
              <a:t>12</a:t>
            </a:r>
            <a:r>
              <a:rPr lang="zh-CN" altLang="en-US" dirty="0" smtClean="0">
                <a:ea typeface="宋体" pitchFamily="2" charset="-122"/>
              </a:rPr>
              <a:t>号</a:t>
            </a:r>
            <a:r>
              <a:rPr lang="zh-CN" altLang="en-US" dirty="0" smtClean="0">
                <a:ea typeface="宋体" pitchFamily="2" charset="-122"/>
              </a:rPr>
              <a:t>楼    邮编：</a:t>
            </a:r>
            <a:r>
              <a:rPr lang="en-US" altLang="zh-CN" dirty="0" smtClean="0">
                <a:ea typeface="宋体" pitchFamily="2" charset="-122"/>
              </a:rPr>
              <a:t>200050  </a:t>
            </a:r>
            <a:r>
              <a:rPr lang="zh-CN" altLang="en-US" dirty="0" smtClean="0">
                <a:ea typeface="宋体" pitchFamily="2" charset="-122"/>
              </a:rPr>
              <a:t>电话</a:t>
            </a:r>
            <a:r>
              <a:rPr lang="zh-CN" altLang="en-US" dirty="0" smtClean="0">
                <a:ea typeface="宋体" pitchFamily="2" charset="-122"/>
              </a:rPr>
              <a:t>：</a:t>
            </a:r>
            <a:r>
              <a:rPr lang="en-US" altLang="zh-CN" dirty="0" smtClean="0">
                <a:ea typeface="宋体" pitchFamily="2" charset="-122"/>
              </a:rPr>
              <a:t>12212121212  </a:t>
            </a:r>
            <a:r>
              <a:rPr lang="zh-CN" altLang="en-US" dirty="0" smtClean="0">
                <a:ea typeface="宋体" pitchFamily="2" charset="-122"/>
              </a:rPr>
              <a:t>传真：</a:t>
            </a:r>
            <a:r>
              <a:rPr lang="en-US" altLang="zh-CN" dirty="0" smtClean="0">
                <a:ea typeface="宋体" pitchFamily="2" charset="-122"/>
              </a:rPr>
              <a:t> </a:t>
            </a:r>
            <a:r>
              <a:rPr lang="en-US" altLang="zh-CN" dirty="0" smtClean="0">
                <a:ea typeface="宋体" pitchFamily="2" charset="-122"/>
              </a:rPr>
              <a:t>521281212812</a:t>
            </a:r>
            <a:r>
              <a:rPr lang="en-US" altLang="zh-CN" dirty="0" smtClean="0"/>
              <a:t> </a:t>
            </a:r>
            <a:endParaRPr lang="en-US" altLang="zh-CN" dirty="0" smtClean="0"/>
          </a:p>
        </p:txBody>
      </p:sp>
      <p:sp>
        <p:nvSpPr>
          <p:cNvPr id="1126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3200" dirty="0" smtClean="0"/>
              <a:t>2017</a:t>
            </a:r>
            <a:r>
              <a:rPr lang="zh-CN" altLang="en-US" sz="3200" dirty="0" smtClean="0"/>
              <a:t>年</a:t>
            </a:r>
            <a:r>
              <a:rPr lang="en-US" altLang="zh-CN" sz="3200" dirty="0" smtClean="0"/>
              <a:t>12</a:t>
            </a:r>
            <a:r>
              <a:rPr lang="zh-CN" altLang="en-US" sz="3200" dirty="0" smtClean="0"/>
              <a:t>月</a:t>
            </a:r>
            <a:r>
              <a:rPr lang="zh-CN" altLang="en-US" sz="3100" dirty="0" smtClean="0"/>
              <a:t>上海国产小客车分类型上牌情况</a:t>
            </a:r>
          </a:p>
        </p:txBody>
      </p:sp>
      <p:graphicFrame>
        <p:nvGraphicFramePr>
          <p:cNvPr id="240076" name="Group 3532"/>
          <p:cNvGraphicFramePr>
            <a:graphicFrameLocks noGrp="1"/>
          </p:cNvGraphicFramePr>
          <p:nvPr>
            <p:ph type="tbl" idx="1"/>
          </p:nvPr>
        </p:nvGraphicFramePr>
        <p:xfrm>
          <a:off x="842963" y="2420938"/>
          <a:ext cx="6681787" cy="3446462"/>
        </p:xfrm>
        <a:graphic>
          <a:graphicData uri="http://schemas.openxmlformats.org/drawingml/2006/table">
            <a:tbl>
              <a:tblPr/>
              <a:tblGrid>
                <a:gridCol w="150653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03505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03505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03505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35050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1035050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6950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类型</a:t>
                      </a:r>
                      <a:endParaRPr kumimoji="1" lang="zh-CN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2017</a:t>
                      </a:r>
                      <a:r>
                        <a:rPr kumimoji="1" lang="zh-CN" alt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年</a:t>
                      </a:r>
                      <a:endParaRPr kumimoji="1" lang="en-US" altLang="zh-CN" sz="18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12</a:t>
                      </a:r>
                      <a:r>
                        <a:rPr kumimoji="1" lang="zh-CN" alt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12</a:t>
                      </a:r>
                      <a:r>
                        <a:rPr kumimoji="1" lang="zh-CN" alt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月</a:t>
                      </a:r>
                      <a:endParaRPr kumimoji="1" lang="en-US" altLang="zh-CN" sz="18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环</a:t>
                      </a:r>
                      <a:r>
                        <a:rPr kumimoji="1" lang="zh-CN" altLang="en-US" sz="1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比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12</a:t>
                      </a:r>
                      <a:r>
                        <a:rPr kumimoji="1" lang="zh-CN" alt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月</a:t>
                      </a:r>
                      <a:endParaRPr kumimoji="1" lang="en-US" altLang="zh-CN" sz="18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2017</a:t>
                      </a:r>
                      <a:r>
                        <a:rPr kumimoji="1" lang="zh-CN" alt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年</a:t>
                      </a:r>
                      <a:endParaRPr kumimoji="1" lang="en-US" altLang="zh-CN" sz="18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1-12</a:t>
                      </a:r>
                      <a:r>
                        <a:rPr kumimoji="1" lang="zh-CN" alt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1-12</a:t>
                      </a:r>
                      <a:r>
                        <a:rPr kumimoji="1" lang="zh-CN" alt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月</a:t>
                      </a:r>
                      <a:endParaRPr kumimoji="1" lang="en-US" altLang="zh-CN" sz="18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5569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MPV</a:t>
                      </a:r>
                    </a:p>
                  </a:txBody>
                  <a:tcPr marT="45724" marB="4572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3176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4.71%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0.25%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35198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-13.70%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69856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SUV</a:t>
                      </a:r>
                    </a:p>
                  </a:txBody>
                  <a:tcPr marT="45724" marB="4572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20145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9.42%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54.39%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163101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latin typeface="Times New Roman"/>
                        </a:rPr>
                        <a:t>17.42%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69856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一般小客车</a:t>
                      </a:r>
                    </a:p>
                  </a:txBody>
                  <a:tcPr marT="45724" marB="4572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586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7.52%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-28.19%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7637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-48.46%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69856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合计</a:t>
                      </a:r>
                    </a:p>
                  </a:txBody>
                  <a:tcPr marT="45724" marB="4572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latin typeface="Times New Roman"/>
                        </a:rPr>
                        <a:t>23907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latin typeface="Times New Roman"/>
                        </a:rPr>
                        <a:t>8.73%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latin typeface="Times New Roman"/>
                        </a:rPr>
                        <a:t>40.37%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latin typeface="Times New Roman"/>
                        </a:rPr>
                        <a:t>205936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latin typeface="Times New Roman"/>
                        </a:rPr>
                        <a:t>5.88%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日期占位符 3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12291" name="灯片编号占位符 4"/>
          <p:cNvSpPr>
            <a:spLocks noGrp="1"/>
          </p:cNvSpPr>
          <p:nvPr>
            <p:ph type="sldNum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3891EF4F-81FF-45C3-851F-77FA40498F80}" type="slidenum">
              <a:rPr lang="en-US" altLang="zh-CN"/>
              <a:pPr/>
              <a:t>8</a:t>
            </a:fld>
            <a:endParaRPr lang="en-US" altLang="zh-CN"/>
          </a:p>
        </p:txBody>
      </p:sp>
      <p:sp>
        <p:nvSpPr>
          <p:cNvPr id="12292" name="页脚占位符 5"/>
          <p:cNvSpPr>
            <a:spLocks noGrp="1"/>
          </p:cNvSpPr>
          <p:nvPr>
            <p:ph type="ftr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zh-CN" altLang="en-US" dirty="0" smtClean="0"/>
              <a:t>上海市信息中心汽车产业研究室</a:t>
            </a:r>
            <a:br>
              <a:rPr lang="zh-CN" altLang="en-US" dirty="0" smtClean="0"/>
            </a:br>
            <a:r>
              <a:rPr lang="zh-CN" altLang="en-US" dirty="0" smtClean="0">
                <a:ea typeface="宋体" pitchFamily="2" charset="-122"/>
              </a:rPr>
              <a:t>地址：华山路</a:t>
            </a:r>
            <a:r>
              <a:rPr lang="en-US" altLang="zh-CN" dirty="0" smtClean="0">
                <a:ea typeface="宋体" pitchFamily="2" charset="-122"/>
              </a:rPr>
              <a:t>10712</a:t>
            </a:r>
            <a:r>
              <a:rPr lang="zh-CN" altLang="en-US" dirty="0" smtClean="0">
                <a:ea typeface="宋体" pitchFamily="2" charset="-122"/>
              </a:rPr>
              <a:t>号</a:t>
            </a:r>
            <a:r>
              <a:rPr lang="en-US" altLang="zh-CN" dirty="0" smtClean="0">
                <a:ea typeface="宋体" pitchFamily="2" charset="-122"/>
              </a:rPr>
              <a:t>12</a:t>
            </a:r>
            <a:r>
              <a:rPr lang="zh-CN" altLang="en-US" dirty="0" smtClean="0">
                <a:ea typeface="宋体" pitchFamily="2" charset="-122"/>
              </a:rPr>
              <a:t>号</a:t>
            </a:r>
            <a:r>
              <a:rPr lang="zh-CN" altLang="en-US" dirty="0" smtClean="0">
                <a:ea typeface="宋体" pitchFamily="2" charset="-122"/>
              </a:rPr>
              <a:t>楼    邮编：</a:t>
            </a:r>
            <a:r>
              <a:rPr lang="en-US" altLang="zh-CN" dirty="0" smtClean="0">
                <a:ea typeface="宋体" pitchFamily="2" charset="-122"/>
              </a:rPr>
              <a:t>200050  </a:t>
            </a:r>
            <a:r>
              <a:rPr lang="zh-CN" altLang="en-US" dirty="0" smtClean="0">
                <a:ea typeface="宋体" pitchFamily="2" charset="-122"/>
              </a:rPr>
              <a:t>电话</a:t>
            </a:r>
            <a:r>
              <a:rPr lang="zh-CN" altLang="en-US" dirty="0" smtClean="0">
                <a:ea typeface="宋体" pitchFamily="2" charset="-122"/>
              </a:rPr>
              <a:t>：</a:t>
            </a:r>
            <a:r>
              <a:rPr lang="en-US" altLang="zh-CN" dirty="0" smtClean="0">
                <a:ea typeface="宋体" pitchFamily="2" charset="-122"/>
              </a:rPr>
              <a:t>12212121212  </a:t>
            </a:r>
            <a:r>
              <a:rPr lang="zh-CN" altLang="en-US" dirty="0" smtClean="0">
                <a:ea typeface="宋体" pitchFamily="2" charset="-122"/>
              </a:rPr>
              <a:t>传真：</a:t>
            </a:r>
            <a:r>
              <a:rPr lang="en-US" altLang="zh-CN" dirty="0" smtClean="0">
                <a:ea typeface="宋体" pitchFamily="2" charset="-122"/>
              </a:rPr>
              <a:t> </a:t>
            </a:r>
            <a:r>
              <a:rPr lang="en-US" altLang="zh-CN" dirty="0" smtClean="0">
                <a:ea typeface="宋体" pitchFamily="2" charset="-122"/>
              </a:rPr>
              <a:t>521281212812</a:t>
            </a:r>
            <a:r>
              <a:rPr lang="en-US" altLang="zh-CN" dirty="0" smtClean="0"/>
              <a:t> </a:t>
            </a:r>
            <a:endParaRPr lang="en-US" altLang="zh-CN" dirty="0" smtClean="0"/>
          </a:p>
        </p:txBody>
      </p:sp>
      <p:sp>
        <p:nvSpPr>
          <p:cNvPr id="1229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上海市汽车统计报表 </a:t>
            </a:r>
          </a:p>
        </p:txBody>
      </p:sp>
      <p:graphicFrame>
        <p:nvGraphicFramePr>
          <p:cNvPr id="246925" name="Group 141"/>
          <p:cNvGraphicFramePr>
            <a:graphicFrameLocks noGrp="1"/>
          </p:cNvGraphicFramePr>
          <p:nvPr>
            <p:ph idx="1"/>
          </p:nvPr>
        </p:nvGraphicFramePr>
        <p:xfrm>
          <a:off x="755575" y="2276867"/>
          <a:ext cx="7416825" cy="4055695"/>
        </p:xfrm>
        <a:graphic>
          <a:graphicData uri="http://schemas.openxmlformats.org/drawingml/2006/table">
            <a:tbl>
              <a:tblPr/>
              <a:tblGrid>
                <a:gridCol w="40345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549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209367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09367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96709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1612043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35921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1" lang="zh-CN" altLang="zh-CN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marT="45695" marB="45695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6969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1" lang="zh-CN" altLang="zh-CN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marT="45695" marB="45695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69696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800" b="1" i="0" u="none" strike="noStrike" dirty="0" smtClean="0">
                          <a:solidFill>
                            <a:srgbClr val="003366"/>
                          </a:solidFill>
                          <a:latin typeface="Times New Roman"/>
                        </a:rPr>
                        <a:t>2017</a:t>
                      </a:r>
                      <a:r>
                        <a:rPr lang="zh-CN" altLang="en-US" sz="1800" b="1" i="0" u="none" strike="noStrike" dirty="0" smtClean="0">
                          <a:solidFill>
                            <a:srgbClr val="003366"/>
                          </a:solidFill>
                          <a:latin typeface="Times New Roman"/>
                        </a:rPr>
                        <a:t>年</a:t>
                      </a:r>
                      <a:r>
                        <a:rPr lang="en-US" altLang="zh-CN" sz="1800" b="1" i="0" u="none" strike="noStrike" dirty="0" smtClean="0">
                          <a:solidFill>
                            <a:srgbClr val="003366"/>
                          </a:solidFill>
                          <a:latin typeface="Times New Roman"/>
                        </a:rPr>
                        <a:t>9</a:t>
                      </a:r>
                      <a:r>
                        <a:rPr lang="zh-CN" altLang="en-US" sz="1800" b="1" i="0" u="none" strike="noStrike" dirty="0" smtClean="0">
                          <a:solidFill>
                            <a:srgbClr val="003366"/>
                          </a:solidFill>
                          <a:latin typeface="Times New Roman"/>
                        </a:rPr>
                        <a:t>月</a:t>
                      </a:r>
                      <a:endParaRPr lang="zh-CN" altLang="en-US" sz="1800" b="1" i="0" u="none" strike="noStrike" dirty="0">
                        <a:solidFill>
                          <a:srgbClr val="003366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69696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800" b="1" i="0" u="none" strike="noStrike" dirty="0" smtClean="0">
                          <a:solidFill>
                            <a:srgbClr val="003366"/>
                          </a:solidFill>
                          <a:latin typeface="Times New Roman"/>
                        </a:rPr>
                        <a:t>2017</a:t>
                      </a:r>
                      <a:r>
                        <a:rPr lang="zh-CN" altLang="en-US" sz="1800" b="1" i="0" u="none" strike="noStrike" dirty="0" smtClean="0">
                          <a:solidFill>
                            <a:srgbClr val="003366"/>
                          </a:solidFill>
                          <a:latin typeface="宋体"/>
                        </a:rPr>
                        <a:t>年</a:t>
                      </a:r>
                      <a:r>
                        <a:rPr lang="en-US" altLang="zh-CN" sz="1800" b="1" i="0" u="none" strike="noStrike" dirty="0" smtClean="0">
                          <a:solidFill>
                            <a:srgbClr val="003366"/>
                          </a:solidFill>
                          <a:latin typeface="Times New Roman"/>
                        </a:rPr>
                        <a:t>12</a:t>
                      </a:r>
                      <a:r>
                        <a:rPr lang="zh-CN" altLang="en-US" sz="1800" b="1" i="0" u="none" strike="noStrike" dirty="0" smtClean="0">
                          <a:solidFill>
                            <a:srgbClr val="003366"/>
                          </a:solidFill>
                          <a:latin typeface="宋体"/>
                        </a:rPr>
                        <a:t>月</a:t>
                      </a:r>
                      <a:endParaRPr lang="zh-CN" altLang="en-US" sz="1800" b="1" i="0" u="none" strike="noStrike" dirty="0">
                        <a:solidFill>
                          <a:srgbClr val="003366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69696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800" b="1" i="0" u="none" strike="noStrike">
                          <a:solidFill>
                            <a:srgbClr val="003366"/>
                          </a:solidFill>
                          <a:latin typeface="宋体"/>
                        </a:rPr>
                        <a:t>增减量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69696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800" b="1" i="0" u="none" strike="noStrike" dirty="0">
                          <a:solidFill>
                            <a:srgbClr val="003366"/>
                          </a:solidFill>
                          <a:latin typeface="宋体"/>
                        </a:rPr>
                        <a:t>增减百分比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6969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78805">
                <a:tc rowSpan="5"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800" b="0" i="0" u="none" strike="noStrike" dirty="0">
                          <a:solidFill>
                            <a:srgbClr val="003366"/>
                          </a:solidFill>
                          <a:latin typeface="宋体"/>
                        </a:rPr>
                        <a:t>大型汽车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800" b="0" i="0" u="none" strike="noStrike" dirty="0">
                          <a:solidFill>
                            <a:srgbClr val="003366"/>
                          </a:solidFill>
                          <a:latin typeface="宋体"/>
                        </a:rPr>
                        <a:t>客车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latin typeface="Times New Roman"/>
                        </a:rPr>
                        <a:t>72275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latin typeface="Times New Roman"/>
                        </a:rPr>
                        <a:t>71124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latin typeface="Times New Roman"/>
                        </a:rPr>
                        <a:t>-1151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latin typeface="Times New Roman"/>
                        </a:rPr>
                        <a:t>-1.59%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880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800" b="0" i="0" u="none" strike="noStrike" dirty="0">
                          <a:solidFill>
                            <a:srgbClr val="003366"/>
                          </a:solidFill>
                          <a:latin typeface="宋体"/>
                        </a:rPr>
                        <a:t>货车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latin typeface="Times New Roman"/>
                        </a:rPr>
                        <a:t>163446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latin typeface="Times New Roman"/>
                        </a:rPr>
                        <a:t>167747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latin typeface="Times New Roman"/>
                        </a:rPr>
                        <a:t>4301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latin typeface="Times New Roman"/>
                        </a:rPr>
                        <a:t>2.63%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7880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800" b="0" i="0" u="none" strike="noStrike" dirty="0">
                          <a:solidFill>
                            <a:srgbClr val="003366"/>
                          </a:solidFill>
                          <a:latin typeface="宋体"/>
                        </a:rPr>
                        <a:t>专用车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latin typeface="Times New Roman"/>
                        </a:rPr>
                        <a:t>72685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latin typeface="Times New Roman"/>
                        </a:rPr>
                        <a:t>75522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latin typeface="Times New Roman"/>
                        </a:rPr>
                        <a:t>2837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latin typeface="Times New Roman"/>
                        </a:rPr>
                        <a:t>3.90%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7880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800" b="1" i="0" u="none" strike="noStrike" dirty="0">
                          <a:solidFill>
                            <a:srgbClr val="003366"/>
                          </a:solidFill>
                          <a:latin typeface="宋体"/>
                        </a:rPr>
                        <a:t>小计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1" i="0" u="none" strike="noStrike">
                          <a:solidFill>
                            <a:srgbClr val="003366"/>
                          </a:solidFill>
                          <a:latin typeface="Times New Roman"/>
                        </a:rPr>
                        <a:t>308406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1" i="0" u="none" strike="noStrike">
                          <a:solidFill>
                            <a:srgbClr val="003366"/>
                          </a:solidFill>
                          <a:latin typeface="Times New Roman"/>
                        </a:rPr>
                        <a:t>314393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1" i="0" u="none" strike="noStrike">
                          <a:solidFill>
                            <a:srgbClr val="003366"/>
                          </a:solidFill>
                          <a:latin typeface="Times New Roman"/>
                        </a:rPr>
                        <a:t>5987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1" i="0" u="none" strike="noStrike">
                          <a:solidFill>
                            <a:srgbClr val="003366"/>
                          </a:solidFill>
                          <a:latin typeface="Times New Roman"/>
                        </a:rPr>
                        <a:t>1.94%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78805">
                <a:tc vMerge="1">
                  <a:txBody>
                    <a:bodyPr/>
                    <a:lstStyle/>
                    <a:p>
                      <a:pPr algn="ctr" rtl="0" fontAlgn="ctr"/>
                      <a:endParaRPr lang="zh-CN" altLang="en-US" sz="1600" b="0" i="0" u="none" strike="noStrike" dirty="0">
                        <a:solidFill>
                          <a:srgbClr val="003366"/>
                        </a:solidFill>
                        <a:latin typeface="宋体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800" b="0" i="0" u="none" strike="noStrike" dirty="0" smtClean="0">
                          <a:solidFill>
                            <a:srgbClr val="003366"/>
                          </a:solidFill>
                          <a:latin typeface="宋体"/>
                        </a:rPr>
                        <a:t>其中大型新能源车</a:t>
                      </a:r>
                      <a:endParaRPr lang="zh-CN" altLang="en-US" sz="1800" b="0" i="0" u="none" strike="noStrike" dirty="0">
                        <a:solidFill>
                          <a:srgbClr val="003366"/>
                        </a:solidFill>
                        <a:latin typeface="宋体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latin typeface="Times New Roman"/>
                        </a:rPr>
                        <a:t>3058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latin typeface="Times New Roman"/>
                        </a:rPr>
                        <a:t>5091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latin typeface="Times New Roman"/>
                        </a:rPr>
                        <a:t>2033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latin typeface="Times New Roman"/>
                        </a:rPr>
                        <a:t>66.48%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78805">
                <a:tc rowSpan="5"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800" b="0" i="0" u="none" strike="noStrike">
                          <a:solidFill>
                            <a:srgbClr val="003366"/>
                          </a:solidFill>
                          <a:latin typeface="宋体"/>
                        </a:rPr>
                        <a:t>小型汽车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800" b="0" i="0" u="none" strike="noStrike">
                          <a:solidFill>
                            <a:srgbClr val="003366"/>
                          </a:solidFill>
                          <a:latin typeface="宋体"/>
                        </a:rPr>
                        <a:t>客车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latin typeface="Times New Roman"/>
                        </a:rPr>
                        <a:t>3046151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latin typeface="Times New Roman"/>
                        </a:rPr>
                        <a:t>3119305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latin typeface="Times New Roman"/>
                        </a:rPr>
                        <a:t>73154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latin typeface="Times New Roman"/>
                        </a:rPr>
                        <a:t>2.40%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7880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800" b="0" i="0" u="none" strike="noStrike">
                          <a:solidFill>
                            <a:srgbClr val="003366"/>
                          </a:solidFill>
                          <a:latin typeface="宋体"/>
                        </a:rPr>
                        <a:t>货车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latin typeface="Times New Roman"/>
                        </a:rPr>
                        <a:t>68879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latin typeface="Times New Roman"/>
                        </a:rPr>
                        <a:t>69119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latin typeface="Times New Roman"/>
                        </a:rPr>
                        <a:t>240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latin typeface="Times New Roman"/>
                        </a:rPr>
                        <a:t>0.35%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7880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800" b="0" i="0" u="none" strike="noStrike">
                          <a:solidFill>
                            <a:srgbClr val="003366"/>
                          </a:solidFill>
                          <a:latin typeface="宋体"/>
                        </a:rPr>
                        <a:t>专用车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latin typeface="Times New Roman"/>
                        </a:rPr>
                        <a:t>8052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latin typeface="Times New Roman"/>
                        </a:rPr>
                        <a:t>8240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latin typeface="Times New Roman"/>
                        </a:rPr>
                        <a:t>188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latin typeface="Times New Roman"/>
                        </a:rPr>
                        <a:t>2.33%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7880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800" b="0" i="0" u="none" strike="noStrike" dirty="0">
                          <a:solidFill>
                            <a:srgbClr val="003366"/>
                          </a:solidFill>
                          <a:latin typeface="Arial"/>
                        </a:rPr>
                        <a:t>(</a:t>
                      </a:r>
                      <a:r>
                        <a:rPr lang="zh-CN" altLang="en-US" sz="1800" b="0" i="0" u="none" strike="noStrike" dirty="0">
                          <a:solidFill>
                            <a:srgbClr val="003366"/>
                          </a:solidFill>
                          <a:latin typeface="宋体"/>
                        </a:rPr>
                        <a:t>其中</a:t>
                      </a:r>
                      <a:r>
                        <a:rPr lang="zh-CN" altLang="en-US" sz="1800" b="0" i="0" u="none" strike="noStrike" dirty="0" smtClean="0">
                          <a:solidFill>
                            <a:srgbClr val="003366"/>
                          </a:solidFill>
                          <a:latin typeface="宋体"/>
                        </a:rPr>
                        <a:t>郊区车辆</a:t>
                      </a:r>
                      <a:r>
                        <a:rPr lang="en-US" altLang="zh-CN" sz="1800" b="0" i="0" u="none" strike="noStrike" dirty="0" smtClean="0">
                          <a:solidFill>
                            <a:srgbClr val="003366"/>
                          </a:solidFill>
                          <a:latin typeface="Arial"/>
                        </a:rPr>
                        <a:t>)</a:t>
                      </a:r>
                      <a:endParaRPr lang="en-US" altLang="zh-CN" sz="1800" b="0" i="0" u="none" strike="noStrike" dirty="0">
                        <a:solidFill>
                          <a:srgbClr val="003366"/>
                        </a:solidFill>
                        <a:latin typeface="Arial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latin typeface="Times New Roman"/>
                        </a:rPr>
                        <a:t>1161184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latin typeface="Times New Roman"/>
                        </a:rPr>
                        <a:t>1206543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latin typeface="Times New Roman"/>
                        </a:rPr>
                        <a:t>45359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latin typeface="Times New Roman"/>
                        </a:rPr>
                        <a:t>3.91%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27880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800" b="1" i="0" u="none" strike="noStrike" dirty="0">
                          <a:solidFill>
                            <a:srgbClr val="003366"/>
                          </a:solidFill>
                          <a:latin typeface="宋体"/>
                        </a:rPr>
                        <a:t>小计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1" i="0" u="none" strike="noStrike">
                          <a:solidFill>
                            <a:srgbClr val="003366"/>
                          </a:solidFill>
                          <a:latin typeface="Times New Roman"/>
                        </a:rPr>
                        <a:t>3123082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1" i="0" u="none" strike="noStrike">
                          <a:solidFill>
                            <a:srgbClr val="003366"/>
                          </a:solidFill>
                          <a:latin typeface="Times New Roman"/>
                        </a:rPr>
                        <a:t>3196664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1" i="0" u="none" strike="noStrike">
                          <a:solidFill>
                            <a:srgbClr val="003366"/>
                          </a:solidFill>
                          <a:latin typeface="Times New Roman"/>
                        </a:rPr>
                        <a:t>73582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1" i="0" u="none" strike="noStrike">
                          <a:solidFill>
                            <a:srgbClr val="003366"/>
                          </a:solidFill>
                          <a:latin typeface="Times New Roman"/>
                        </a:rPr>
                        <a:t>2.36%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  <a:tr h="278805">
                <a:tc>
                  <a:txBody>
                    <a:bodyPr/>
                    <a:lstStyle/>
                    <a:p>
                      <a:pPr algn="ctr" rtl="0" fontAlgn="ctr"/>
                      <a:endParaRPr lang="zh-CN" altLang="en-US" sz="1800" b="0" i="0" u="none" strike="noStrike">
                        <a:solidFill>
                          <a:srgbClr val="003366"/>
                        </a:solidFill>
                        <a:latin typeface="宋体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CN" altLang="en-US" sz="1800" b="0" i="0" u="none" strike="noStrike" kern="1200" dirty="0" smtClean="0">
                          <a:solidFill>
                            <a:srgbClr val="003366"/>
                          </a:solidFill>
                          <a:latin typeface="宋体"/>
                          <a:ea typeface="+mn-ea"/>
                          <a:cs typeface="+mn-cs"/>
                        </a:rPr>
                        <a:t>其中小型新能源车</a:t>
                      </a:r>
                      <a:endParaRPr lang="zh-CN" altLang="en-US" sz="1800" b="0" i="0" u="none" strike="noStrike" kern="1200" dirty="0">
                        <a:solidFill>
                          <a:srgbClr val="003366"/>
                        </a:solidFill>
                        <a:latin typeface="宋体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latin typeface="Times New Roman"/>
                        </a:rPr>
                        <a:t>36807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latin typeface="Times New Roman"/>
                        </a:rPr>
                        <a:t>62642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latin typeface="Times New Roman"/>
                        </a:rPr>
                        <a:t>25835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latin typeface="Times New Roman"/>
                        </a:rPr>
                        <a:t>70.19%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78805"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800" b="0" i="0" u="none" strike="noStrike">
                          <a:solidFill>
                            <a:srgbClr val="003366"/>
                          </a:solidFill>
                          <a:latin typeface="宋体"/>
                        </a:rPr>
                        <a:t>其它车辆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latin typeface="Times New Roman"/>
                        </a:rPr>
                        <a:t>133317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latin typeface="Times New Roman"/>
                        </a:rPr>
                        <a:t>162614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latin typeface="Times New Roman"/>
                        </a:rPr>
                        <a:t>29297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latin typeface="Times New Roman"/>
                        </a:rPr>
                        <a:t>21.98%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10"/>
                  </a:ext>
                </a:extLst>
              </a:tr>
              <a:tr h="278805"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800" b="1" i="0" u="none" strike="noStrike" dirty="0">
                          <a:solidFill>
                            <a:srgbClr val="003366"/>
                          </a:solidFill>
                          <a:latin typeface="宋体"/>
                        </a:rPr>
                        <a:t>汽车总量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1" i="0" u="none" strike="noStrike">
                          <a:solidFill>
                            <a:srgbClr val="003366"/>
                          </a:solidFill>
                          <a:latin typeface="Times New Roman"/>
                        </a:rPr>
                        <a:t>3564805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1" i="0" u="none" strike="noStrike">
                          <a:solidFill>
                            <a:srgbClr val="003366"/>
                          </a:solidFill>
                          <a:latin typeface="Times New Roman"/>
                        </a:rPr>
                        <a:t>3673671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1" i="0" u="none" strike="noStrike">
                          <a:solidFill>
                            <a:srgbClr val="003366"/>
                          </a:solidFill>
                          <a:latin typeface="Times New Roman"/>
                        </a:rPr>
                        <a:t>108866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1" i="0" u="none" strike="noStrike" dirty="0">
                          <a:solidFill>
                            <a:srgbClr val="003366"/>
                          </a:solidFill>
                          <a:latin typeface="Times New Roman"/>
                        </a:rPr>
                        <a:t>3.05%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1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1034"/>
          <p:cNvSpPr>
            <a:spLocks noGrp="1" noChangeArrowheads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0D6BD66C-F5DE-46B3-B1A5-543C148B923F}" type="slidenum">
              <a:rPr lang="en-US" altLang="zh-CN"/>
              <a:pPr/>
              <a:t>9</a:t>
            </a:fld>
            <a:endParaRPr lang="en-US" altLang="zh-CN"/>
          </a:p>
        </p:txBody>
      </p:sp>
      <p:sp>
        <p:nvSpPr>
          <p:cNvPr id="13315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US" altLang="zh-CN" sz="6000" smtClean="0"/>
              <a:t>The  End</a:t>
            </a:r>
            <a:r>
              <a:rPr lang="zh-CN" altLang="en-US" sz="6000" smtClean="0"/>
              <a:t>！</a:t>
            </a:r>
          </a:p>
        </p:txBody>
      </p:sp>
      <p:sp>
        <p:nvSpPr>
          <p:cNvPr id="13316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r>
              <a:rPr lang="zh-CN" altLang="en-US" sz="8000" b="1" smtClean="0"/>
              <a:t>谢谢！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apsules">
  <a:themeElements>
    <a:clrScheme name="Capsules 2">
      <a:dk1>
        <a:srgbClr val="003366"/>
      </a:dk1>
      <a:lt1>
        <a:srgbClr val="FFFFFF"/>
      </a:lt1>
      <a:dk2>
        <a:srgbClr val="006666"/>
      </a:dk2>
      <a:lt2>
        <a:srgbClr val="003366"/>
      </a:lt2>
      <a:accent1>
        <a:srgbClr val="99CC99"/>
      </a:accent1>
      <a:accent2>
        <a:srgbClr val="33CCCC"/>
      </a:accent2>
      <a:accent3>
        <a:srgbClr val="FFFFFF"/>
      </a:accent3>
      <a:accent4>
        <a:srgbClr val="002A56"/>
      </a:accent4>
      <a:accent5>
        <a:srgbClr val="CAE2CA"/>
      </a:accent5>
      <a:accent6>
        <a:srgbClr val="2DB9B9"/>
      </a:accent6>
      <a:hlink>
        <a:srgbClr val="666699"/>
      </a:hlink>
      <a:folHlink>
        <a:srgbClr val="CC99FF"/>
      </a:folHlink>
    </a:clrScheme>
    <a:fontScheme name="Capsules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 xmlns="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xmlns="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b" anchorCtr="0" compatLnSpc="1">
        <a:prstTxWarp prst="textNoShape">
          <a:avLst/>
        </a:prstTxWarp>
        <a:spAutoFit/>
      </a:bodyPr>
      <a:lstStyle>
        <a:defPPr marL="0" marR="0" indent="0" algn="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1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 xmlns="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xmlns="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b" anchorCtr="0" compatLnSpc="1">
        <a:prstTxWarp prst="textNoShape">
          <a:avLst/>
        </a:prstTxWarp>
        <a:spAutoFit/>
      </a:bodyPr>
      <a:lstStyle>
        <a:defPPr marL="0" marR="0" indent="0" algn="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1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pitchFamily="2" charset="-122"/>
          </a:defRPr>
        </a:defPPr>
      </a:lstStyle>
    </a:lnDef>
  </a:objectDefaults>
  <a:extraClrSchemeLst>
    <a:extraClrScheme>
      <a:clrScheme name="Capsules 1">
        <a:dk1>
          <a:srgbClr val="000066"/>
        </a:dk1>
        <a:lt1>
          <a:srgbClr val="FFFFEB"/>
        </a:lt1>
        <a:dk2>
          <a:srgbClr val="336699"/>
        </a:dk2>
        <a:lt2>
          <a:srgbClr val="FFFFEB"/>
        </a:lt2>
        <a:accent1>
          <a:srgbClr val="666699"/>
        </a:accent1>
        <a:accent2>
          <a:srgbClr val="99CCFF"/>
        </a:accent2>
        <a:accent3>
          <a:srgbClr val="ADB8CA"/>
        </a:accent3>
        <a:accent4>
          <a:srgbClr val="DADAC9"/>
        </a:accent4>
        <a:accent5>
          <a:srgbClr val="B8B8CA"/>
        </a:accent5>
        <a:accent6>
          <a:srgbClr val="8AB9E7"/>
        </a:accent6>
        <a:hlink>
          <a:srgbClr val="CCCCFF"/>
        </a:hlink>
        <a:folHlink>
          <a:srgbClr val="C68D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apsules 2">
        <a:dk1>
          <a:srgbClr val="003366"/>
        </a:dk1>
        <a:lt1>
          <a:srgbClr val="FFFFFF"/>
        </a:lt1>
        <a:dk2>
          <a:srgbClr val="006666"/>
        </a:dk2>
        <a:lt2>
          <a:srgbClr val="003366"/>
        </a:lt2>
        <a:accent1>
          <a:srgbClr val="99CC99"/>
        </a:accent1>
        <a:accent2>
          <a:srgbClr val="33CCCC"/>
        </a:accent2>
        <a:accent3>
          <a:srgbClr val="FFFFFF"/>
        </a:accent3>
        <a:accent4>
          <a:srgbClr val="002A56"/>
        </a:accent4>
        <a:accent5>
          <a:srgbClr val="CAE2CA"/>
        </a:accent5>
        <a:accent6>
          <a:srgbClr val="2DB9B9"/>
        </a:accent6>
        <a:hlink>
          <a:srgbClr val="666699"/>
        </a:hlink>
        <a:folHlink>
          <a:srgbClr val="CC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apsules 3">
        <a:dk1>
          <a:srgbClr val="000000"/>
        </a:dk1>
        <a:lt1>
          <a:srgbClr val="FFFFFF"/>
        </a:lt1>
        <a:dk2>
          <a:srgbClr val="000000"/>
        </a:dk2>
        <a:lt2>
          <a:srgbClr val="5F5F5F"/>
        </a:lt2>
        <a:accent1>
          <a:srgbClr val="C0C0C0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737373"/>
        </a:accent6>
        <a:hlink>
          <a:srgbClr val="5F5F5F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apsules 4">
        <a:dk1>
          <a:srgbClr val="000000"/>
        </a:dk1>
        <a:lt1>
          <a:srgbClr val="FFFFFF"/>
        </a:lt1>
        <a:dk2>
          <a:srgbClr val="9900CC"/>
        </a:dk2>
        <a:lt2>
          <a:srgbClr val="0033CC"/>
        </a:lt2>
        <a:accent1>
          <a:srgbClr val="FFCC66"/>
        </a:accent1>
        <a:accent2>
          <a:srgbClr val="33CC33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2DB92D"/>
        </a:accent6>
        <a:hlink>
          <a:srgbClr val="9900CC"/>
        </a:hlink>
        <a:folHlink>
          <a:srgbClr val="9900C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D:\Program Files\Microsoft Office\Templates\Presentation Designs\Capsules.pot</Template>
  <TotalTime>4728</TotalTime>
  <Words>591</Words>
  <Application>Microsoft Office PowerPoint</Application>
  <PresentationFormat>全屏显示(4:3)</PresentationFormat>
  <Paragraphs>308</Paragraphs>
  <Slides>9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0" baseType="lpstr">
      <vt:lpstr>Capsules</vt:lpstr>
      <vt:lpstr>2017年12月上海汽车市场上牌情况 及上海市场消费特点</vt:lpstr>
      <vt:lpstr>2017年12月上海各车型上牌量同比情况</vt:lpstr>
      <vt:lpstr>近两年上海车辆月度上牌数累计情况</vt:lpstr>
      <vt:lpstr>近两年上海车辆月度上牌数量情况</vt:lpstr>
      <vt:lpstr>2017年12月上海上牌进口车来源国情况 </vt:lpstr>
      <vt:lpstr>2017年12月上海国产轿车分类型上牌情况 </vt:lpstr>
      <vt:lpstr>2017年12月上海国产小客车分类型上牌情况</vt:lpstr>
      <vt:lpstr>上海市汽车统计报表 </vt:lpstr>
      <vt:lpstr>The  End！</vt:lpstr>
    </vt:vector>
  </TitlesOfParts>
  <Company>SHIC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上海市信息中心汽车产业研究室</dc:title>
  <dc:creator>Rafael</dc:creator>
  <cp:lastModifiedBy>admin</cp:lastModifiedBy>
  <cp:revision>546</cp:revision>
  <dcterms:created xsi:type="dcterms:W3CDTF">2002-12-18T04:51:24Z</dcterms:created>
  <dcterms:modified xsi:type="dcterms:W3CDTF">2018-01-03T09:47:58Z</dcterms:modified>
</cp:coreProperties>
</file>